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4">
  <p:sldMasterIdLst>
    <p:sldMasterId id="2147483661" r:id="rId5"/>
    <p:sldMasterId id="2147483667" r:id="rId6"/>
    <p:sldMasterId id="2147483670" r:id="rId7"/>
  </p:sldMasterIdLst>
  <p:notesMasterIdLst>
    <p:notesMasterId r:id="rId62"/>
  </p:notesMasterIdLst>
  <p:sldIdLst>
    <p:sldId id="494" r:id="rId8"/>
    <p:sldId id="429" r:id="rId9"/>
    <p:sldId id="495" r:id="rId10"/>
    <p:sldId id="498" r:id="rId11"/>
    <p:sldId id="480" r:id="rId12"/>
    <p:sldId id="504" r:id="rId13"/>
    <p:sldId id="476" r:id="rId14"/>
    <p:sldId id="488" r:id="rId15"/>
    <p:sldId id="473" r:id="rId16"/>
    <p:sldId id="474" r:id="rId17"/>
    <p:sldId id="430" r:id="rId18"/>
    <p:sldId id="409" r:id="rId19"/>
    <p:sldId id="496" r:id="rId20"/>
    <p:sldId id="414" r:id="rId21"/>
    <p:sldId id="497" r:id="rId22"/>
    <p:sldId id="521" r:id="rId23"/>
    <p:sldId id="479" r:id="rId24"/>
    <p:sldId id="508" r:id="rId25"/>
    <p:sldId id="410" r:id="rId26"/>
    <p:sldId id="507" r:id="rId27"/>
    <p:sldId id="492" r:id="rId28"/>
    <p:sldId id="484" r:id="rId29"/>
    <p:sldId id="491" r:id="rId30"/>
    <p:sldId id="490" r:id="rId31"/>
    <p:sldId id="506" r:id="rId32"/>
    <p:sldId id="489" r:id="rId33"/>
    <p:sldId id="511" r:id="rId34"/>
    <p:sldId id="499" r:id="rId35"/>
    <p:sldId id="448" r:id="rId36"/>
    <p:sldId id="426" r:id="rId37"/>
    <p:sldId id="417" r:id="rId38"/>
    <p:sldId id="418" r:id="rId39"/>
    <p:sldId id="419" r:id="rId40"/>
    <p:sldId id="505" r:id="rId41"/>
    <p:sldId id="509" r:id="rId42"/>
    <p:sldId id="512" r:id="rId43"/>
    <p:sldId id="513" r:id="rId44"/>
    <p:sldId id="444" r:id="rId45"/>
    <p:sldId id="471" r:id="rId46"/>
    <p:sldId id="451" r:id="rId47"/>
    <p:sldId id="433" r:id="rId48"/>
    <p:sldId id="510" r:id="rId49"/>
    <p:sldId id="514" r:id="rId50"/>
    <p:sldId id="515" r:id="rId51"/>
    <p:sldId id="283" r:id="rId52"/>
    <p:sldId id="516" r:id="rId53"/>
    <p:sldId id="517" r:id="rId54"/>
    <p:sldId id="520" r:id="rId55"/>
    <p:sldId id="460" r:id="rId56"/>
    <p:sldId id="461" r:id="rId57"/>
    <p:sldId id="462" r:id="rId58"/>
    <p:sldId id="519" r:id="rId59"/>
    <p:sldId id="441" r:id="rId60"/>
    <p:sldId id="486" r:id="rId61"/>
  </p:sldIdLst>
  <p:sldSz cx="10058400" cy="7772400"/>
  <p:notesSz cx="7010400" cy="9296400"/>
  <p:defaultTextStyle>
    <a:defPPr>
      <a:defRPr lang="en-US"/>
    </a:defPPr>
    <a:lvl1pPr marL="0" algn="l" defTabSz="509412" rtl="0" eaLnBrk="1" latinLnBrk="0" hangingPunct="1">
      <a:defRPr sz="2000" kern="1200">
        <a:solidFill>
          <a:schemeClr val="tx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p:defaultTextStyle>
  <p:extLst>
    <p:ext uri="{521415D9-36F7-43E2-AB2F-B90AF26B5E84}">
      <p14:sectionLst xmlns:p14="http://schemas.microsoft.com/office/powerpoint/2010/main">
        <p14:section name="Business Case Scoring Criteria" id="{0B92AE37-F59F-4C63-A39E-C5DFEE35E163}">
          <p14:sldIdLst>
            <p14:sldId id="494"/>
            <p14:sldId id="429"/>
            <p14:sldId id="495"/>
            <p14:sldId id="498"/>
            <p14:sldId id="480"/>
            <p14:sldId id="504"/>
          </p14:sldIdLst>
        </p14:section>
        <p14:section name="Investment Rating Schedule" id="{ED66CDD6-A5DD-4F70-A075-C041BD1D0073}">
          <p14:sldIdLst>
            <p14:sldId id="476"/>
            <p14:sldId id="488"/>
            <p14:sldId id="473"/>
            <p14:sldId id="474"/>
          </p14:sldIdLst>
        </p14:section>
        <p14:section name="Detailed Scoring Criteria - Majors" id="{33DE156E-B166-4378-BBF3-C245917AC64C}">
          <p14:sldIdLst>
            <p14:sldId id="430"/>
            <p14:sldId id="409"/>
            <p14:sldId id="496"/>
            <p14:sldId id="414"/>
            <p14:sldId id="497"/>
            <p14:sldId id="521"/>
            <p14:sldId id="479"/>
            <p14:sldId id="508"/>
            <p14:sldId id="410"/>
            <p14:sldId id="507"/>
            <p14:sldId id="492"/>
            <p14:sldId id="484"/>
            <p14:sldId id="491"/>
            <p14:sldId id="490"/>
            <p14:sldId id="506"/>
            <p14:sldId id="489"/>
            <p14:sldId id="511"/>
            <p14:sldId id="499"/>
            <p14:sldId id="448"/>
          </p14:sldIdLst>
        </p14:section>
        <p14:section name="Appendices" id="{586868FF-FD2C-402C-9833-F529B7E8FB4F}">
          <p14:sldIdLst>
            <p14:sldId id="426"/>
            <p14:sldId id="417"/>
            <p14:sldId id="418"/>
            <p14:sldId id="419"/>
            <p14:sldId id="505"/>
            <p14:sldId id="509"/>
            <p14:sldId id="512"/>
            <p14:sldId id="513"/>
            <p14:sldId id="444"/>
            <p14:sldId id="471"/>
            <p14:sldId id="451"/>
            <p14:sldId id="433"/>
            <p14:sldId id="510"/>
            <p14:sldId id="514"/>
            <p14:sldId id="515"/>
            <p14:sldId id="283"/>
            <p14:sldId id="516"/>
            <p14:sldId id="517"/>
            <p14:sldId id="520"/>
            <p14:sldId id="460"/>
            <p14:sldId id="461"/>
            <p14:sldId id="462"/>
            <p14:sldId id="519"/>
            <p14:sldId id="441"/>
            <p14:sldId id="486"/>
          </p14:sldIdLst>
        </p14:section>
      </p14:sectionLst>
    </p:ext>
    <p:ext uri="{EFAFB233-063F-42B5-8137-9DF3F51BA10A}">
      <p15:sldGuideLst xmlns:p15="http://schemas.microsoft.com/office/powerpoint/2012/main">
        <p15:guide id="1" orient="horz" pos="2448">
          <p15:clr>
            <a:srgbClr val="A4A3A4"/>
          </p15:clr>
        </p15:guide>
        <p15:guide id="2" pos="316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Jordan Ghannam" initials="JG" lastIdx="6" clrIdx="6">
    <p:extLst>
      <p:ext uri="{19B8F6BF-5375-455C-9EA6-DF929625EA0E}">
        <p15:presenceInfo xmlns:p15="http://schemas.microsoft.com/office/powerpoint/2012/main" userId="Jordan Ghannam" providerId="None"/>
      </p:ext>
    </p:extLst>
  </p:cmAuthor>
  <p:cmAuthor id="1" name="Morrison, William - OCIO-CIO, Washington, DC" initials="MW-OWD" lastIdx="3" clrIdx="0">
    <p:extLst>
      <p:ext uri="{19B8F6BF-5375-455C-9EA6-DF929625EA0E}">
        <p15:presenceInfo xmlns:p15="http://schemas.microsoft.com/office/powerpoint/2012/main" userId="S-1-5-21-2443529608-3098792306-3041422421-799644" providerId="AD"/>
      </p:ext>
    </p:extLst>
  </p:cmAuthor>
  <p:cmAuthor id="8" name="Ghannam, Jordan (CTR) - OCIO-IRMC, Washington, DC" initials="GJ(-OWD [2]" lastIdx="26" clrIdx="7">
    <p:extLst>
      <p:ext uri="{19B8F6BF-5375-455C-9EA6-DF929625EA0E}">
        <p15:presenceInfo xmlns:p15="http://schemas.microsoft.com/office/powerpoint/2012/main" userId="S::Jordan.Ghannam@usda.gov::ef9ed793-ae1c-4716-bce8-11d20df609d0" providerId="AD"/>
      </p:ext>
    </p:extLst>
  </p:cmAuthor>
  <p:cmAuthor id="2" name="Boyd, Debora - OCIO-CIO, Washington, DC" initials="BD-OWD" lastIdx="43" clrIdx="1">
    <p:extLst>
      <p:ext uri="{19B8F6BF-5375-455C-9EA6-DF929625EA0E}">
        <p15:presenceInfo xmlns:p15="http://schemas.microsoft.com/office/powerpoint/2012/main" userId="S-1-5-21-2443529608-3098792306-3041422421-788716" providerId="AD"/>
      </p:ext>
    </p:extLst>
  </p:cmAuthor>
  <p:cmAuthor id="9" name="Gomes, Joe - FSIS" initials="GF" lastIdx="4" clrIdx="8">
    <p:extLst>
      <p:ext uri="{19B8F6BF-5375-455C-9EA6-DF929625EA0E}">
        <p15:presenceInfo xmlns:p15="http://schemas.microsoft.com/office/powerpoint/2012/main" userId="S::joe.gomes@usda.gov::f691cdc1-b91f-41d8-ab71-40604561c2e4" providerId="AD"/>
      </p:ext>
    </p:extLst>
  </p:cmAuthor>
  <p:cmAuthor id="3" name="Morrison, William - OCIO-CIO, Washington, DC" initials="MW-OWD [2]" lastIdx="2" clrIdx="2">
    <p:extLst>
      <p:ext uri="{19B8F6BF-5375-455C-9EA6-DF929625EA0E}">
        <p15:presenceInfo xmlns:p15="http://schemas.microsoft.com/office/powerpoint/2012/main" userId="Morrison, William - OCIO-CIO, Washington, DC" providerId="None"/>
      </p:ext>
    </p:extLst>
  </p:cmAuthor>
  <p:cmAuthor id="10" name="Palmer, Marie - OCIO-DAITO, Washington, DC" initials="PD" lastIdx="7" clrIdx="9">
    <p:extLst>
      <p:ext uri="{19B8F6BF-5375-455C-9EA6-DF929625EA0E}">
        <p15:presenceInfo xmlns:p15="http://schemas.microsoft.com/office/powerpoint/2012/main" userId="S::marie.palmer@usda.gov::e19204d1-341f-4cd5-bcf9-aa13591bb4ab" providerId="AD"/>
      </p:ext>
    </p:extLst>
  </p:cmAuthor>
  <p:cmAuthor id="4" name="Maples, Randy - OCIO" initials="MR-O" lastIdx="5" clrIdx="3">
    <p:extLst>
      <p:ext uri="{19B8F6BF-5375-455C-9EA6-DF929625EA0E}">
        <p15:presenceInfo xmlns:p15="http://schemas.microsoft.com/office/powerpoint/2012/main" userId="S-1-5-21-2443529608-3098792306-3041422421-333437" providerId="AD"/>
      </p:ext>
    </p:extLst>
  </p:cmAuthor>
  <p:cmAuthor id="11" name="Burdick, Joyce (CTR) - OCIO-DISC, Kansas City, MO" initials="BM" lastIdx="7" clrIdx="10">
    <p:extLst>
      <p:ext uri="{19B8F6BF-5375-455C-9EA6-DF929625EA0E}">
        <p15:presenceInfo xmlns:p15="http://schemas.microsoft.com/office/powerpoint/2012/main" userId="S::joyce.burdick@usda.gov::5d2929ce-fd39-4a4a-b09d-d215e3a30848" providerId="AD"/>
      </p:ext>
    </p:extLst>
  </p:cmAuthor>
  <p:cmAuthor id="5" name="Ghannam, Jordan (CTR) - OCIO-IRMC, Washington, DC" initials="GJ(-OWD" lastIdx="21" clrIdx="4">
    <p:extLst>
      <p:ext uri="{19B8F6BF-5375-455C-9EA6-DF929625EA0E}">
        <p15:presenceInfo xmlns:p15="http://schemas.microsoft.com/office/powerpoint/2012/main" userId="Ghannam, Jordan (CTR) - OCIO-IRMC, Washington, DC" providerId="None"/>
      </p:ext>
    </p:extLst>
  </p:cmAuthor>
  <p:cmAuthor id="6" name="Boyd, Debora - OCIO-IRMC, Washington, DC" initials="BD-OWD" lastIdx="5" clrIdx="5">
    <p:extLst>
      <p:ext uri="{19B8F6BF-5375-455C-9EA6-DF929625EA0E}">
        <p15:presenceInfo xmlns:p15="http://schemas.microsoft.com/office/powerpoint/2012/main" userId="Boyd, Debora - OCIO-IRMC, Washington, D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F7A32E"/>
    <a:srgbClr val="00FF00"/>
    <a:srgbClr val="00CCFF"/>
    <a:srgbClr val="E9EDF4"/>
    <a:srgbClr val="D0D8E8"/>
    <a:srgbClr val="009999"/>
    <a:srgbClr val="13A2A4"/>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5" d="100"/>
          <a:sy n="95" d="100"/>
        </p:scale>
        <p:origin x="1794" y="96"/>
      </p:cViewPr>
      <p:guideLst>
        <p:guide orient="horz" pos="2448"/>
        <p:guide pos="31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commentAuthors" Target="commentAuthors.xml"/><Relationship Id="rId68" Type="http://schemas.microsoft.com/office/2016/11/relationships/changesInfo" Target="changesInfos/changesInfo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theme" Target="theme/theme1.xml"/><Relationship Id="rId5" Type="http://schemas.openxmlformats.org/officeDocument/2006/relationships/slideMaster" Target="slideMasters/slideMaster1.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viewProps" Target="viewProps.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yd, Debora - OCIO-IRMC, Washington, DC" userId="69e37a86-bd21-41b4-9f86-483aae619214" providerId="ADAL" clId="{36C9726C-B3F9-4E1E-A377-0187A2333485}"/>
    <pc:docChg chg="custSel modSld">
      <pc:chgData name="Boyd, Debora - OCIO-IRMC, Washington, DC" userId="69e37a86-bd21-41b4-9f86-483aae619214" providerId="ADAL" clId="{36C9726C-B3F9-4E1E-A377-0187A2333485}" dt="2022-06-27T15:30:45.310" v="1" actId="207"/>
      <pc:docMkLst>
        <pc:docMk/>
      </pc:docMkLst>
      <pc:sldChg chg="modSp mod">
        <pc:chgData name="Boyd, Debora - OCIO-IRMC, Washington, DC" userId="69e37a86-bd21-41b4-9f86-483aae619214" providerId="ADAL" clId="{36C9726C-B3F9-4E1E-A377-0187A2333485}" dt="2022-06-27T15:30:45.310" v="1" actId="207"/>
        <pc:sldMkLst>
          <pc:docMk/>
          <pc:sldMk cId="1956244378" sldId="491"/>
        </pc:sldMkLst>
        <pc:graphicFrameChg chg="modGraphic">
          <ac:chgData name="Boyd, Debora - OCIO-IRMC, Washington, DC" userId="69e37a86-bd21-41b4-9f86-483aae619214" providerId="ADAL" clId="{36C9726C-B3F9-4E1E-A377-0187A2333485}" dt="2022-06-27T15:30:45.310" v="1" actId="207"/>
          <ac:graphicFrameMkLst>
            <pc:docMk/>
            <pc:sldMk cId="1956244378" sldId="491"/>
            <ac:graphicFrameMk id="5"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C81690-44F8-489A-AC5B-F7BF1DBBB8BB}" type="doc">
      <dgm:prSet loTypeId="urn:microsoft.com/office/officeart/2005/8/layout/cycle8" loCatId="cycle" qsTypeId="urn:microsoft.com/office/officeart/2005/8/quickstyle/simple1" qsCatId="simple" csTypeId="urn:microsoft.com/office/officeart/2005/8/colors/accent1_2" csCatId="accent1" phldr="1"/>
      <dgm:spPr/>
    </dgm:pt>
    <dgm:pt modelId="{6DA17999-49CF-48ED-BB10-626C8323BEB2}">
      <dgm:prSet phldrT="[Text]"/>
      <dgm:spPr/>
      <dgm:t>
        <a:bodyPr rIns="91440"/>
        <a:lstStyle/>
        <a:p>
          <a:r>
            <a:rPr lang="en-US"/>
            <a:t>Mission Area updates data and Mission Area Assistant CIO Self Assessments</a:t>
          </a:r>
        </a:p>
      </dgm:t>
    </dgm:pt>
    <dgm:pt modelId="{91508282-D35C-4B49-8958-A607762696DB}" type="parTrans" cxnId="{76F96285-4089-408F-B705-A976595E04D6}">
      <dgm:prSet/>
      <dgm:spPr/>
      <dgm:t>
        <a:bodyPr/>
        <a:lstStyle/>
        <a:p>
          <a:endParaRPr lang="en-US"/>
        </a:p>
      </dgm:t>
    </dgm:pt>
    <dgm:pt modelId="{DD19BC2E-ABE4-4F9E-825A-09BA243F15FA}" type="sibTrans" cxnId="{76F96285-4089-408F-B705-A976595E04D6}">
      <dgm:prSet/>
      <dgm:spPr/>
      <dgm:t>
        <a:bodyPr/>
        <a:lstStyle/>
        <a:p>
          <a:endParaRPr lang="en-US"/>
        </a:p>
      </dgm:t>
    </dgm:pt>
    <dgm:pt modelId="{29BDDABB-4943-4631-A134-5F657E053055}">
      <dgm:prSet/>
      <dgm:spPr/>
      <dgm:t>
        <a:bodyPr rIns="91440"/>
        <a:lstStyle/>
        <a:p>
          <a:r>
            <a:rPr lang="en-US"/>
            <a:t>CPITGD distributes initial comments and score to Mission Area staff and leadership</a:t>
          </a:r>
        </a:p>
      </dgm:t>
    </dgm:pt>
    <dgm:pt modelId="{196F27D5-3176-438C-A306-2556D8304DE8}" type="parTrans" cxnId="{4984ABCB-5076-4B75-BA17-A8FE230FEEC0}">
      <dgm:prSet/>
      <dgm:spPr/>
      <dgm:t>
        <a:bodyPr/>
        <a:lstStyle/>
        <a:p>
          <a:endParaRPr lang="en-US"/>
        </a:p>
      </dgm:t>
    </dgm:pt>
    <dgm:pt modelId="{5CCDC6AF-D464-40F9-B250-E1513C291457}" type="sibTrans" cxnId="{4984ABCB-5076-4B75-BA17-A8FE230FEEC0}">
      <dgm:prSet/>
      <dgm:spPr/>
      <dgm:t>
        <a:bodyPr/>
        <a:lstStyle/>
        <a:p>
          <a:endParaRPr lang="en-US"/>
        </a:p>
      </dgm:t>
    </dgm:pt>
    <dgm:pt modelId="{F8CEFA55-DE10-4728-8541-F11E1C8AC391}">
      <dgm:prSet/>
      <dgm:spPr/>
      <dgm:t>
        <a:bodyPr/>
        <a:lstStyle/>
        <a:p>
          <a:r>
            <a:rPr lang="en-US"/>
            <a:t>CPITGD facilitates OMB data validation and submission to the Federal IT Dashboard (ITDB) for Major Investments</a:t>
          </a:r>
        </a:p>
      </dgm:t>
    </dgm:pt>
    <dgm:pt modelId="{24A31B48-A616-4144-8F47-77E56497C088}" type="parTrans" cxnId="{73DD5858-E919-4F10-8117-BFB3E8872B60}">
      <dgm:prSet/>
      <dgm:spPr/>
      <dgm:t>
        <a:bodyPr/>
        <a:lstStyle/>
        <a:p>
          <a:endParaRPr lang="en-US"/>
        </a:p>
      </dgm:t>
    </dgm:pt>
    <dgm:pt modelId="{A86EB3F8-90A6-4352-A1A7-3E60D692F235}" type="sibTrans" cxnId="{73DD5858-E919-4F10-8117-BFB3E8872B60}">
      <dgm:prSet/>
      <dgm:spPr/>
      <dgm:t>
        <a:bodyPr/>
        <a:lstStyle/>
        <a:p>
          <a:endParaRPr lang="en-US"/>
        </a:p>
      </dgm:t>
    </dgm:pt>
    <dgm:pt modelId="{575A6FD5-FA06-42C8-A3D4-34C9B25D95B7}">
      <dgm:prSet/>
      <dgm:spPr/>
      <dgm:t>
        <a:bodyPr/>
        <a:lstStyle/>
        <a:p>
          <a:r>
            <a:rPr lang="en-US"/>
            <a:t>CPITGD and Mission Areas discuss scoring and adjust based on OCIO leadership review, as needed </a:t>
          </a:r>
        </a:p>
      </dgm:t>
    </dgm:pt>
    <dgm:pt modelId="{60F8C7B4-E59A-4BB8-B17F-CCC16ED7EC0B}" type="parTrans" cxnId="{C7BD4CD7-65B7-4D32-B8CC-BD8DCA6BADED}">
      <dgm:prSet/>
      <dgm:spPr/>
      <dgm:t>
        <a:bodyPr/>
        <a:lstStyle/>
        <a:p>
          <a:endParaRPr lang="en-US"/>
        </a:p>
      </dgm:t>
    </dgm:pt>
    <dgm:pt modelId="{CB6C0BD7-F3AC-425D-9313-55CABA93A0E5}" type="sibTrans" cxnId="{C7BD4CD7-65B7-4D32-B8CC-BD8DCA6BADED}">
      <dgm:prSet/>
      <dgm:spPr/>
      <dgm:t>
        <a:bodyPr/>
        <a:lstStyle/>
        <a:p>
          <a:endParaRPr lang="en-US"/>
        </a:p>
      </dgm:t>
    </dgm:pt>
    <dgm:pt modelId="{BBD89E4D-5AC2-45DF-9D6F-AB5D6258D43D}" type="pres">
      <dgm:prSet presAssocID="{3BC81690-44F8-489A-AC5B-F7BF1DBBB8BB}" presName="compositeShape" presStyleCnt="0">
        <dgm:presLayoutVars>
          <dgm:chMax val="7"/>
          <dgm:dir/>
          <dgm:resizeHandles val="exact"/>
        </dgm:presLayoutVars>
      </dgm:prSet>
      <dgm:spPr/>
    </dgm:pt>
    <dgm:pt modelId="{D8C9A36D-1247-4DD9-B720-E4CC16AB5227}" type="pres">
      <dgm:prSet presAssocID="{3BC81690-44F8-489A-AC5B-F7BF1DBBB8BB}" presName="wedge1" presStyleLbl="node1" presStyleIdx="0" presStyleCnt="4"/>
      <dgm:spPr/>
    </dgm:pt>
    <dgm:pt modelId="{2E7283F1-F21F-4E2F-8AAB-8ACDA501BA5C}" type="pres">
      <dgm:prSet presAssocID="{3BC81690-44F8-489A-AC5B-F7BF1DBBB8BB}" presName="dummy1a" presStyleCnt="0"/>
      <dgm:spPr/>
    </dgm:pt>
    <dgm:pt modelId="{057AA012-58C0-4215-9272-D7A81513E5AF}" type="pres">
      <dgm:prSet presAssocID="{3BC81690-44F8-489A-AC5B-F7BF1DBBB8BB}" presName="dummy1b" presStyleCnt="0"/>
      <dgm:spPr/>
    </dgm:pt>
    <dgm:pt modelId="{78578832-1BDD-42E7-BB66-1AA82B1F1031}" type="pres">
      <dgm:prSet presAssocID="{3BC81690-44F8-489A-AC5B-F7BF1DBBB8BB}" presName="wedge1Tx" presStyleLbl="node1" presStyleIdx="0" presStyleCnt="4">
        <dgm:presLayoutVars>
          <dgm:chMax val="0"/>
          <dgm:chPref val="0"/>
          <dgm:bulletEnabled val="1"/>
        </dgm:presLayoutVars>
      </dgm:prSet>
      <dgm:spPr/>
    </dgm:pt>
    <dgm:pt modelId="{FC16D4B1-517B-47AB-BC76-40AF5B0D4630}" type="pres">
      <dgm:prSet presAssocID="{3BC81690-44F8-489A-AC5B-F7BF1DBBB8BB}" presName="wedge2" presStyleLbl="node1" presStyleIdx="1" presStyleCnt="4"/>
      <dgm:spPr/>
    </dgm:pt>
    <dgm:pt modelId="{4F1EE9E2-90AF-4AE8-AF73-942D712E83FB}" type="pres">
      <dgm:prSet presAssocID="{3BC81690-44F8-489A-AC5B-F7BF1DBBB8BB}" presName="dummy2a" presStyleCnt="0"/>
      <dgm:spPr/>
    </dgm:pt>
    <dgm:pt modelId="{5482DAF5-9BDE-4FB7-843C-72C017A3C91F}" type="pres">
      <dgm:prSet presAssocID="{3BC81690-44F8-489A-AC5B-F7BF1DBBB8BB}" presName="dummy2b" presStyleCnt="0"/>
      <dgm:spPr/>
    </dgm:pt>
    <dgm:pt modelId="{A2CA526F-9A62-4BAC-8788-886C4B0BFAA7}" type="pres">
      <dgm:prSet presAssocID="{3BC81690-44F8-489A-AC5B-F7BF1DBBB8BB}" presName="wedge2Tx" presStyleLbl="node1" presStyleIdx="1" presStyleCnt="4">
        <dgm:presLayoutVars>
          <dgm:chMax val="0"/>
          <dgm:chPref val="0"/>
          <dgm:bulletEnabled val="1"/>
        </dgm:presLayoutVars>
      </dgm:prSet>
      <dgm:spPr/>
    </dgm:pt>
    <dgm:pt modelId="{8C9642F9-5AB2-473C-8C2F-70A182EE4971}" type="pres">
      <dgm:prSet presAssocID="{3BC81690-44F8-489A-AC5B-F7BF1DBBB8BB}" presName="wedge3" presStyleLbl="node1" presStyleIdx="2" presStyleCnt="4"/>
      <dgm:spPr/>
    </dgm:pt>
    <dgm:pt modelId="{2C8065E5-9E90-449A-A550-61B5AD33DE15}" type="pres">
      <dgm:prSet presAssocID="{3BC81690-44F8-489A-AC5B-F7BF1DBBB8BB}" presName="dummy3a" presStyleCnt="0"/>
      <dgm:spPr/>
    </dgm:pt>
    <dgm:pt modelId="{3FE978C0-ACFC-4360-B30E-D4DB9C29A36F}" type="pres">
      <dgm:prSet presAssocID="{3BC81690-44F8-489A-AC5B-F7BF1DBBB8BB}" presName="dummy3b" presStyleCnt="0"/>
      <dgm:spPr/>
    </dgm:pt>
    <dgm:pt modelId="{7BC3B4CF-58FB-45AF-9817-191314559CEF}" type="pres">
      <dgm:prSet presAssocID="{3BC81690-44F8-489A-AC5B-F7BF1DBBB8BB}" presName="wedge3Tx" presStyleLbl="node1" presStyleIdx="2" presStyleCnt="4">
        <dgm:presLayoutVars>
          <dgm:chMax val="0"/>
          <dgm:chPref val="0"/>
          <dgm:bulletEnabled val="1"/>
        </dgm:presLayoutVars>
      </dgm:prSet>
      <dgm:spPr/>
    </dgm:pt>
    <dgm:pt modelId="{6543E4CD-ECB0-4064-ABCC-DEC234F26FA6}" type="pres">
      <dgm:prSet presAssocID="{3BC81690-44F8-489A-AC5B-F7BF1DBBB8BB}" presName="wedge4" presStyleLbl="node1" presStyleIdx="3" presStyleCnt="4"/>
      <dgm:spPr/>
    </dgm:pt>
    <dgm:pt modelId="{EEA7F8C0-DBB3-4C5E-9A50-00685EAA8886}" type="pres">
      <dgm:prSet presAssocID="{3BC81690-44F8-489A-AC5B-F7BF1DBBB8BB}" presName="dummy4a" presStyleCnt="0"/>
      <dgm:spPr/>
    </dgm:pt>
    <dgm:pt modelId="{939DFAB3-DB38-4AEF-9CF6-5CC6B8096F3C}" type="pres">
      <dgm:prSet presAssocID="{3BC81690-44F8-489A-AC5B-F7BF1DBBB8BB}" presName="dummy4b" presStyleCnt="0"/>
      <dgm:spPr/>
    </dgm:pt>
    <dgm:pt modelId="{2A97D581-746F-4305-941B-9F13CE16BD3C}" type="pres">
      <dgm:prSet presAssocID="{3BC81690-44F8-489A-AC5B-F7BF1DBBB8BB}" presName="wedge4Tx" presStyleLbl="node1" presStyleIdx="3" presStyleCnt="4">
        <dgm:presLayoutVars>
          <dgm:chMax val="0"/>
          <dgm:chPref val="0"/>
          <dgm:bulletEnabled val="1"/>
        </dgm:presLayoutVars>
      </dgm:prSet>
      <dgm:spPr/>
    </dgm:pt>
    <dgm:pt modelId="{26FF750D-240B-40DB-86B4-FF5D2F713372}" type="pres">
      <dgm:prSet presAssocID="{DD19BC2E-ABE4-4F9E-825A-09BA243F15FA}" presName="arrowWedge1" presStyleLbl="fgSibTrans2D1" presStyleIdx="0" presStyleCnt="4"/>
      <dgm:spPr/>
    </dgm:pt>
    <dgm:pt modelId="{C075734B-64B0-4002-9F52-6E9F57C6C695}" type="pres">
      <dgm:prSet presAssocID="{5CCDC6AF-D464-40F9-B250-E1513C291457}" presName="arrowWedge2" presStyleLbl="fgSibTrans2D1" presStyleIdx="1" presStyleCnt="4"/>
      <dgm:spPr/>
    </dgm:pt>
    <dgm:pt modelId="{0EE3AA28-66EE-4FA5-ABB1-1F54072669A4}" type="pres">
      <dgm:prSet presAssocID="{CB6C0BD7-F3AC-425D-9313-55CABA93A0E5}" presName="arrowWedge3" presStyleLbl="fgSibTrans2D1" presStyleIdx="2" presStyleCnt="4"/>
      <dgm:spPr/>
    </dgm:pt>
    <dgm:pt modelId="{5B3DC03A-A8EA-4515-B61E-2632D02C43BE}" type="pres">
      <dgm:prSet presAssocID="{A86EB3F8-90A6-4352-A1A7-3E60D692F235}" presName="arrowWedge4" presStyleLbl="fgSibTrans2D1" presStyleIdx="3" presStyleCnt="4"/>
      <dgm:spPr/>
    </dgm:pt>
  </dgm:ptLst>
  <dgm:cxnLst>
    <dgm:cxn modelId="{CACCDC1D-3349-49CD-A630-9C294DCA25DB}" type="presOf" srcId="{29BDDABB-4943-4631-A134-5F657E053055}" destId="{A2CA526F-9A62-4BAC-8788-886C4B0BFAA7}" srcOrd="1" destOrd="0" presId="urn:microsoft.com/office/officeart/2005/8/layout/cycle8"/>
    <dgm:cxn modelId="{95607839-FF5E-405A-B6E9-6B728595779C}" type="presOf" srcId="{6DA17999-49CF-48ED-BB10-626C8323BEB2}" destId="{78578832-1BDD-42E7-BB66-1AA82B1F1031}" srcOrd="1" destOrd="0" presId="urn:microsoft.com/office/officeart/2005/8/layout/cycle8"/>
    <dgm:cxn modelId="{BE37E069-65EA-43F0-B230-09B1784AD685}" type="presOf" srcId="{F8CEFA55-DE10-4728-8541-F11E1C8AC391}" destId="{2A97D581-746F-4305-941B-9F13CE16BD3C}" srcOrd="1" destOrd="0" presId="urn:microsoft.com/office/officeart/2005/8/layout/cycle8"/>
    <dgm:cxn modelId="{2A0B234A-0817-45D0-B519-E192C1092C8D}" type="presOf" srcId="{6DA17999-49CF-48ED-BB10-626C8323BEB2}" destId="{D8C9A36D-1247-4DD9-B720-E4CC16AB5227}" srcOrd="0" destOrd="0" presId="urn:microsoft.com/office/officeart/2005/8/layout/cycle8"/>
    <dgm:cxn modelId="{73DD5858-E919-4F10-8117-BFB3E8872B60}" srcId="{3BC81690-44F8-489A-AC5B-F7BF1DBBB8BB}" destId="{F8CEFA55-DE10-4728-8541-F11E1C8AC391}" srcOrd="3" destOrd="0" parTransId="{24A31B48-A616-4144-8F47-77E56497C088}" sibTransId="{A86EB3F8-90A6-4352-A1A7-3E60D692F235}"/>
    <dgm:cxn modelId="{76F96285-4089-408F-B705-A976595E04D6}" srcId="{3BC81690-44F8-489A-AC5B-F7BF1DBBB8BB}" destId="{6DA17999-49CF-48ED-BB10-626C8323BEB2}" srcOrd="0" destOrd="0" parTransId="{91508282-D35C-4B49-8958-A607762696DB}" sibTransId="{DD19BC2E-ABE4-4F9E-825A-09BA243F15FA}"/>
    <dgm:cxn modelId="{3656D9AC-7086-4245-BAF5-5855F02A96B7}" type="presOf" srcId="{F8CEFA55-DE10-4728-8541-F11E1C8AC391}" destId="{6543E4CD-ECB0-4064-ABCC-DEC234F26FA6}" srcOrd="0" destOrd="0" presId="urn:microsoft.com/office/officeart/2005/8/layout/cycle8"/>
    <dgm:cxn modelId="{9B1D0DB8-9767-4F63-A478-69463A3F12F5}" type="presOf" srcId="{29BDDABB-4943-4631-A134-5F657E053055}" destId="{FC16D4B1-517B-47AB-BC76-40AF5B0D4630}" srcOrd="0" destOrd="0" presId="urn:microsoft.com/office/officeart/2005/8/layout/cycle8"/>
    <dgm:cxn modelId="{D1CFF8BC-3801-4517-BFB1-FAC35042A1EA}" type="presOf" srcId="{575A6FD5-FA06-42C8-A3D4-34C9B25D95B7}" destId="{8C9642F9-5AB2-473C-8C2F-70A182EE4971}" srcOrd="0" destOrd="0" presId="urn:microsoft.com/office/officeart/2005/8/layout/cycle8"/>
    <dgm:cxn modelId="{4984ABCB-5076-4B75-BA17-A8FE230FEEC0}" srcId="{3BC81690-44F8-489A-AC5B-F7BF1DBBB8BB}" destId="{29BDDABB-4943-4631-A134-5F657E053055}" srcOrd="1" destOrd="0" parTransId="{196F27D5-3176-438C-A306-2556D8304DE8}" sibTransId="{5CCDC6AF-D464-40F9-B250-E1513C291457}"/>
    <dgm:cxn modelId="{C7BD4CD7-65B7-4D32-B8CC-BD8DCA6BADED}" srcId="{3BC81690-44F8-489A-AC5B-F7BF1DBBB8BB}" destId="{575A6FD5-FA06-42C8-A3D4-34C9B25D95B7}" srcOrd="2" destOrd="0" parTransId="{60F8C7B4-E59A-4BB8-B17F-CCC16ED7EC0B}" sibTransId="{CB6C0BD7-F3AC-425D-9313-55CABA93A0E5}"/>
    <dgm:cxn modelId="{070ACAEA-9EDD-418F-990E-8FFCCF9039B7}" type="presOf" srcId="{3BC81690-44F8-489A-AC5B-F7BF1DBBB8BB}" destId="{BBD89E4D-5AC2-45DF-9D6F-AB5D6258D43D}" srcOrd="0" destOrd="0" presId="urn:microsoft.com/office/officeart/2005/8/layout/cycle8"/>
    <dgm:cxn modelId="{71F021FA-1D85-464A-AD21-F1FF86A4B397}" type="presOf" srcId="{575A6FD5-FA06-42C8-A3D4-34C9B25D95B7}" destId="{7BC3B4CF-58FB-45AF-9817-191314559CEF}" srcOrd="1" destOrd="0" presId="urn:microsoft.com/office/officeart/2005/8/layout/cycle8"/>
    <dgm:cxn modelId="{C8FE736C-6C2A-4FBB-A826-6848AAB4D859}" type="presParOf" srcId="{BBD89E4D-5AC2-45DF-9D6F-AB5D6258D43D}" destId="{D8C9A36D-1247-4DD9-B720-E4CC16AB5227}" srcOrd="0" destOrd="0" presId="urn:microsoft.com/office/officeart/2005/8/layout/cycle8"/>
    <dgm:cxn modelId="{8958DC81-3094-438C-8D3D-16B50A8125F4}" type="presParOf" srcId="{BBD89E4D-5AC2-45DF-9D6F-AB5D6258D43D}" destId="{2E7283F1-F21F-4E2F-8AAB-8ACDA501BA5C}" srcOrd="1" destOrd="0" presId="urn:microsoft.com/office/officeart/2005/8/layout/cycle8"/>
    <dgm:cxn modelId="{4663621D-C584-49D8-A288-B18788714715}" type="presParOf" srcId="{BBD89E4D-5AC2-45DF-9D6F-AB5D6258D43D}" destId="{057AA012-58C0-4215-9272-D7A81513E5AF}" srcOrd="2" destOrd="0" presId="urn:microsoft.com/office/officeart/2005/8/layout/cycle8"/>
    <dgm:cxn modelId="{DAB69E95-1F5B-48C7-BBF3-8A81468090EB}" type="presParOf" srcId="{BBD89E4D-5AC2-45DF-9D6F-AB5D6258D43D}" destId="{78578832-1BDD-42E7-BB66-1AA82B1F1031}" srcOrd="3" destOrd="0" presId="urn:microsoft.com/office/officeart/2005/8/layout/cycle8"/>
    <dgm:cxn modelId="{824FDBF8-D55C-40AB-A4C6-9A0438030B74}" type="presParOf" srcId="{BBD89E4D-5AC2-45DF-9D6F-AB5D6258D43D}" destId="{FC16D4B1-517B-47AB-BC76-40AF5B0D4630}" srcOrd="4" destOrd="0" presId="urn:microsoft.com/office/officeart/2005/8/layout/cycle8"/>
    <dgm:cxn modelId="{2467D2D6-AE90-4087-91CC-AA93AED906E3}" type="presParOf" srcId="{BBD89E4D-5AC2-45DF-9D6F-AB5D6258D43D}" destId="{4F1EE9E2-90AF-4AE8-AF73-942D712E83FB}" srcOrd="5" destOrd="0" presId="urn:microsoft.com/office/officeart/2005/8/layout/cycle8"/>
    <dgm:cxn modelId="{9F6EB273-225A-43A4-85F8-8BDE734A57FB}" type="presParOf" srcId="{BBD89E4D-5AC2-45DF-9D6F-AB5D6258D43D}" destId="{5482DAF5-9BDE-4FB7-843C-72C017A3C91F}" srcOrd="6" destOrd="0" presId="urn:microsoft.com/office/officeart/2005/8/layout/cycle8"/>
    <dgm:cxn modelId="{7837ADE8-5351-424F-A9F9-D4356505F3C6}" type="presParOf" srcId="{BBD89E4D-5AC2-45DF-9D6F-AB5D6258D43D}" destId="{A2CA526F-9A62-4BAC-8788-886C4B0BFAA7}" srcOrd="7" destOrd="0" presId="urn:microsoft.com/office/officeart/2005/8/layout/cycle8"/>
    <dgm:cxn modelId="{50075E88-71EA-46F6-AA21-D043DBFF4312}" type="presParOf" srcId="{BBD89E4D-5AC2-45DF-9D6F-AB5D6258D43D}" destId="{8C9642F9-5AB2-473C-8C2F-70A182EE4971}" srcOrd="8" destOrd="0" presId="urn:microsoft.com/office/officeart/2005/8/layout/cycle8"/>
    <dgm:cxn modelId="{80B86810-DC16-4037-9582-179764F0999A}" type="presParOf" srcId="{BBD89E4D-5AC2-45DF-9D6F-AB5D6258D43D}" destId="{2C8065E5-9E90-449A-A550-61B5AD33DE15}" srcOrd="9" destOrd="0" presId="urn:microsoft.com/office/officeart/2005/8/layout/cycle8"/>
    <dgm:cxn modelId="{86130843-FED8-4F55-9ADD-C6B79805B7F0}" type="presParOf" srcId="{BBD89E4D-5AC2-45DF-9D6F-AB5D6258D43D}" destId="{3FE978C0-ACFC-4360-B30E-D4DB9C29A36F}" srcOrd="10" destOrd="0" presId="urn:microsoft.com/office/officeart/2005/8/layout/cycle8"/>
    <dgm:cxn modelId="{E2377FC3-9678-44ED-9253-D33417FB13A3}" type="presParOf" srcId="{BBD89E4D-5AC2-45DF-9D6F-AB5D6258D43D}" destId="{7BC3B4CF-58FB-45AF-9817-191314559CEF}" srcOrd="11" destOrd="0" presId="urn:microsoft.com/office/officeart/2005/8/layout/cycle8"/>
    <dgm:cxn modelId="{52DCB922-533C-4639-9250-994B2FBBCFC2}" type="presParOf" srcId="{BBD89E4D-5AC2-45DF-9D6F-AB5D6258D43D}" destId="{6543E4CD-ECB0-4064-ABCC-DEC234F26FA6}" srcOrd="12" destOrd="0" presId="urn:microsoft.com/office/officeart/2005/8/layout/cycle8"/>
    <dgm:cxn modelId="{D71B9DF0-A4C1-4AB0-AF7B-90355536EA68}" type="presParOf" srcId="{BBD89E4D-5AC2-45DF-9D6F-AB5D6258D43D}" destId="{EEA7F8C0-DBB3-4C5E-9A50-00685EAA8886}" srcOrd="13" destOrd="0" presId="urn:microsoft.com/office/officeart/2005/8/layout/cycle8"/>
    <dgm:cxn modelId="{504B84BA-D0F6-4D15-AD67-16D694BF2B83}" type="presParOf" srcId="{BBD89E4D-5AC2-45DF-9D6F-AB5D6258D43D}" destId="{939DFAB3-DB38-4AEF-9CF6-5CC6B8096F3C}" srcOrd="14" destOrd="0" presId="urn:microsoft.com/office/officeart/2005/8/layout/cycle8"/>
    <dgm:cxn modelId="{A8E6C8C4-F5A2-47AD-AFB9-A4A8DF1AAF01}" type="presParOf" srcId="{BBD89E4D-5AC2-45DF-9D6F-AB5D6258D43D}" destId="{2A97D581-746F-4305-941B-9F13CE16BD3C}" srcOrd="15" destOrd="0" presId="urn:microsoft.com/office/officeart/2005/8/layout/cycle8"/>
    <dgm:cxn modelId="{E5DD2D03-462B-458D-89BE-4EF6DE2DD61F}" type="presParOf" srcId="{BBD89E4D-5AC2-45DF-9D6F-AB5D6258D43D}" destId="{26FF750D-240B-40DB-86B4-FF5D2F713372}" srcOrd="16" destOrd="0" presId="urn:microsoft.com/office/officeart/2005/8/layout/cycle8"/>
    <dgm:cxn modelId="{EF4FBB53-594F-45A8-9381-C9F76754644C}" type="presParOf" srcId="{BBD89E4D-5AC2-45DF-9D6F-AB5D6258D43D}" destId="{C075734B-64B0-4002-9F52-6E9F57C6C695}" srcOrd="17" destOrd="0" presId="urn:microsoft.com/office/officeart/2005/8/layout/cycle8"/>
    <dgm:cxn modelId="{054E518C-0E35-4D0A-B0FC-F3489734032E}" type="presParOf" srcId="{BBD89E4D-5AC2-45DF-9D6F-AB5D6258D43D}" destId="{0EE3AA28-66EE-4FA5-ABB1-1F54072669A4}" srcOrd="18" destOrd="0" presId="urn:microsoft.com/office/officeart/2005/8/layout/cycle8"/>
    <dgm:cxn modelId="{F82E1022-AAA9-4A28-B99B-8C1C3E4EA3FE}" type="presParOf" srcId="{BBD89E4D-5AC2-45DF-9D6F-AB5D6258D43D}" destId="{5B3DC03A-A8EA-4515-B61E-2632D02C43BE}" srcOrd="1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C9A36D-1247-4DD9-B720-E4CC16AB5227}">
      <dsp:nvSpPr>
        <dsp:cNvPr id="0" name=""/>
        <dsp:cNvSpPr/>
      </dsp:nvSpPr>
      <dsp:spPr>
        <a:xfrm>
          <a:off x="2137550" y="382091"/>
          <a:ext cx="5099800" cy="5099800"/>
        </a:xfrm>
        <a:prstGeom prst="pie">
          <a:avLst>
            <a:gd name="adj1" fmla="val 16200000"/>
            <a:gd name="adj2" fmla="val 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91440" bIns="20320" numCol="1" spcCol="1270" anchor="ctr" anchorCtr="0">
          <a:noAutofit/>
        </a:bodyPr>
        <a:lstStyle/>
        <a:p>
          <a:pPr marL="0" lvl="0" indent="0" algn="ctr" defTabSz="711200">
            <a:lnSpc>
              <a:spcPct val="90000"/>
            </a:lnSpc>
            <a:spcBef>
              <a:spcPct val="0"/>
            </a:spcBef>
            <a:spcAft>
              <a:spcPct val="35000"/>
            </a:spcAft>
            <a:buNone/>
          </a:pPr>
          <a:r>
            <a:rPr lang="en-US" sz="1600" kern="1200"/>
            <a:t>Mission Area updates data and Mission Area Assistant CIO Self Assessments</a:t>
          </a:r>
        </a:p>
      </dsp:txBody>
      <dsp:txXfrm>
        <a:off x="4844694" y="1439085"/>
        <a:ext cx="1882069" cy="1396373"/>
      </dsp:txXfrm>
    </dsp:sp>
    <dsp:sp modelId="{FC16D4B1-517B-47AB-BC76-40AF5B0D4630}">
      <dsp:nvSpPr>
        <dsp:cNvPr id="0" name=""/>
        <dsp:cNvSpPr/>
      </dsp:nvSpPr>
      <dsp:spPr>
        <a:xfrm>
          <a:off x="2137550" y="553299"/>
          <a:ext cx="5099800" cy="5099800"/>
        </a:xfrm>
        <a:prstGeom prst="pie">
          <a:avLst>
            <a:gd name="adj1" fmla="val 0"/>
            <a:gd name="adj2" fmla="val 54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91440" bIns="20320" numCol="1" spcCol="1270" anchor="ctr" anchorCtr="0">
          <a:noAutofit/>
        </a:bodyPr>
        <a:lstStyle/>
        <a:p>
          <a:pPr marL="0" lvl="0" indent="0" algn="ctr" defTabSz="711200">
            <a:lnSpc>
              <a:spcPct val="90000"/>
            </a:lnSpc>
            <a:spcBef>
              <a:spcPct val="0"/>
            </a:spcBef>
            <a:spcAft>
              <a:spcPct val="35000"/>
            </a:spcAft>
            <a:buNone/>
          </a:pPr>
          <a:r>
            <a:rPr lang="en-US" sz="1600" kern="1200"/>
            <a:t>CPITGD distributes initial comments and score to Mission Area staff and leadership</a:t>
          </a:r>
        </a:p>
      </dsp:txBody>
      <dsp:txXfrm>
        <a:off x="4844694" y="3199731"/>
        <a:ext cx="1882069" cy="1396373"/>
      </dsp:txXfrm>
    </dsp:sp>
    <dsp:sp modelId="{8C9642F9-5AB2-473C-8C2F-70A182EE4971}">
      <dsp:nvSpPr>
        <dsp:cNvPr id="0" name=""/>
        <dsp:cNvSpPr/>
      </dsp:nvSpPr>
      <dsp:spPr>
        <a:xfrm>
          <a:off x="1966342" y="553299"/>
          <a:ext cx="5099800" cy="5099800"/>
        </a:xfrm>
        <a:prstGeom prst="pie">
          <a:avLst>
            <a:gd name="adj1" fmla="val 5400000"/>
            <a:gd name="adj2" fmla="val 108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t>CPITGD and Mission Areas discuss scoring and adjust based on OCIO leadership review, as needed </a:t>
          </a:r>
        </a:p>
      </dsp:txBody>
      <dsp:txXfrm>
        <a:off x="2476929" y="3199731"/>
        <a:ext cx="1882069" cy="1396373"/>
      </dsp:txXfrm>
    </dsp:sp>
    <dsp:sp modelId="{6543E4CD-ECB0-4064-ABCC-DEC234F26FA6}">
      <dsp:nvSpPr>
        <dsp:cNvPr id="0" name=""/>
        <dsp:cNvSpPr/>
      </dsp:nvSpPr>
      <dsp:spPr>
        <a:xfrm>
          <a:off x="1966342" y="382091"/>
          <a:ext cx="5099800" cy="5099800"/>
        </a:xfrm>
        <a:prstGeom prst="pie">
          <a:avLst>
            <a:gd name="adj1" fmla="val 108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t>CPITGD facilitates OMB data validation and submission to the Federal IT Dashboard (ITDB) for Major Investments</a:t>
          </a:r>
        </a:p>
      </dsp:txBody>
      <dsp:txXfrm>
        <a:off x="2476929" y="1439085"/>
        <a:ext cx="1882069" cy="1396373"/>
      </dsp:txXfrm>
    </dsp:sp>
    <dsp:sp modelId="{26FF750D-240B-40DB-86B4-FF5D2F713372}">
      <dsp:nvSpPr>
        <dsp:cNvPr id="0" name=""/>
        <dsp:cNvSpPr/>
      </dsp:nvSpPr>
      <dsp:spPr>
        <a:xfrm>
          <a:off x="1821848" y="66389"/>
          <a:ext cx="5731204" cy="5731204"/>
        </a:xfrm>
        <a:prstGeom prst="circularArrow">
          <a:avLst>
            <a:gd name="adj1" fmla="val 5085"/>
            <a:gd name="adj2" fmla="val 327528"/>
            <a:gd name="adj3" fmla="val 21272472"/>
            <a:gd name="adj4" fmla="val 162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75734B-64B0-4002-9F52-6E9F57C6C695}">
      <dsp:nvSpPr>
        <dsp:cNvPr id="0" name=""/>
        <dsp:cNvSpPr/>
      </dsp:nvSpPr>
      <dsp:spPr>
        <a:xfrm>
          <a:off x="1821848" y="237597"/>
          <a:ext cx="5731204" cy="5731204"/>
        </a:xfrm>
        <a:prstGeom prst="circularArrow">
          <a:avLst>
            <a:gd name="adj1" fmla="val 5085"/>
            <a:gd name="adj2" fmla="val 327528"/>
            <a:gd name="adj3" fmla="val 5072472"/>
            <a:gd name="adj4" fmla="val 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EE3AA28-66EE-4FA5-ABB1-1F54072669A4}">
      <dsp:nvSpPr>
        <dsp:cNvPr id="0" name=""/>
        <dsp:cNvSpPr/>
      </dsp:nvSpPr>
      <dsp:spPr>
        <a:xfrm>
          <a:off x="1650640" y="237597"/>
          <a:ext cx="5731204" cy="5731204"/>
        </a:xfrm>
        <a:prstGeom prst="circularArrow">
          <a:avLst>
            <a:gd name="adj1" fmla="val 5085"/>
            <a:gd name="adj2" fmla="val 327528"/>
            <a:gd name="adj3" fmla="val 10472472"/>
            <a:gd name="adj4" fmla="val 54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B3DC03A-A8EA-4515-B61E-2632D02C43BE}">
      <dsp:nvSpPr>
        <dsp:cNvPr id="0" name=""/>
        <dsp:cNvSpPr/>
      </dsp:nvSpPr>
      <dsp:spPr>
        <a:xfrm>
          <a:off x="1650640" y="66389"/>
          <a:ext cx="5731204" cy="5731204"/>
        </a:xfrm>
        <a:prstGeom prst="circularArrow">
          <a:avLst>
            <a:gd name="adj1" fmla="val 5085"/>
            <a:gd name="adj2" fmla="val 327528"/>
            <a:gd name="adj3" fmla="val 15872472"/>
            <a:gd name="adj4" fmla="val 10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37840" cy="46643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40" y="0"/>
            <a:ext cx="3037840" cy="466434"/>
          </a:xfrm>
          <a:prstGeom prst="rect">
            <a:avLst/>
          </a:prstGeom>
        </p:spPr>
        <p:txBody>
          <a:bodyPr vert="horz" lIns="91440" tIns="45720" rIns="91440" bIns="45720" rtlCol="0"/>
          <a:lstStyle>
            <a:lvl1pPr algn="r">
              <a:defRPr sz="1200"/>
            </a:lvl1pPr>
          </a:lstStyle>
          <a:p>
            <a:fld id="{6FD7D979-8515-4A35-A3A6-F80FA976AEF7}" type="datetimeFigureOut">
              <a:rPr lang="en-US" smtClean="0"/>
              <a:t>6/27/2022</a:t>
            </a:fld>
            <a:endParaRPr lang="en-US"/>
          </a:p>
        </p:txBody>
      </p:sp>
      <p:sp>
        <p:nvSpPr>
          <p:cNvPr id="4" name="Slide Image Placeholder 3"/>
          <p:cNvSpPr>
            <a:spLocks noGrp="1" noRot="1" noChangeAspect="1"/>
          </p:cNvSpPr>
          <p:nvPr>
            <p:ph type="sldImg" idx="2"/>
          </p:nvPr>
        </p:nvSpPr>
        <p:spPr>
          <a:xfrm>
            <a:off x="1474788" y="1162050"/>
            <a:ext cx="4060825"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1" y="4473895"/>
            <a:ext cx="5608320" cy="366045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8829969"/>
            <a:ext cx="3037840" cy="46643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40" y="8829969"/>
            <a:ext cx="3037840" cy="466433"/>
          </a:xfrm>
          <a:prstGeom prst="rect">
            <a:avLst/>
          </a:prstGeom>
        </p:spPr>
        <p:txBody>
          <a:bodyPr vert="horz" lIns="91440" tIns="45720" rIns="91440" bIns="45720" rtlCol="0" anchor="b"/>
          <a:lstStyle>
            <a:lvl1pPr algn="r">
              <a:defRPr sz="1200"/>
            </a:lvl1pPr>
          </a:lstStyle>
          <a:p>
            <a:fld id="{096E53A7-6591-4DF0-90C0-11B641CE7D1E}" type="slidenum">
              <a:rPr lang="en-US" smtClean="0"/>
              <a:t>‹#›</a:t>
            </a:fld>
            <a:endParaRPr lang="en-US"/>
          </a:p>
        </p:txBody>
      </p:sp>
    </p:spTree>
    <p:extLst>
      <p:ext uri="{BB962C8B-B14F-4D97-AF65-F5344CB8AC3E}">
        <p14:creationId xmlns:p14="http://schemas.microsoft.com/office/powerpoint/2010/main" val="1693551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6E53A7-6591-4DF0-90C0-11B641CE7D1E}" type="slidenum">
              <a:rPr lang="en-US" smtClean="0"/>
              <a:t>1</a:t>
            </a:fld>
            <a:endParaRPr lang="en-US"/>
          </a:p>
        </p:txBody>
      </p:sp>
    </p:spTree>
    <p:extLst>
      <p:ext uri="{BB962C8B-B14F-4D97-AF65-F5344CB8AC3E}">
        <p14:creationId xmlns:p14="http://schemas.microsoft.com/office/powerpoint/2010/main" val="26254146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96E53A7-6591-4DF0-90C0-11B641CE7D1E}" type="slidenum">
              <a:rPr lang="en-US" smtClean="0"/>
              <a:t>26</a:t>
            </a:fld>
            <a:endParaRPr lang="en-US"/>
          </a:p>
        </p:txBody>
      </p:sp>
    </p:spTree>
    <p:extLst>
      <p:ext uri="{BB962C8B-B14F-4D97-AF65-F5344CB8AC3E}">
        <p14:creationId xmlns:p14="http://schemas.microsoft.com/office/powerpoint/2010/main" val="25262190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96E53A7-6591-4DF0-90C0-11B641CE7D1E}" type="slidenum">
              <a:rPr lang="en-US" smtClean="0"/>
              <a:t>27</a:t>
            </a:fld>
            <a:endParaRPr lang="en-US"/>
          </a:p>
        </p:txBody>
      </p:sp>
    </p:spTree>
    <p:extLst>
      <p:ext uri="{BB962C8B-B14F-4D97-AF65-F5344CB8AC3E}">
        <p14:creationId xmlns:p14="http://schemas.microsoft.com/office/powerpoint/2010/main" val="1882824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6E53A7-6591-4DF0-90C0-11B641CE7D1E}" type="slidenum">
              <a:rPr lang="en-US" smtClean="0"/>
              <a:t>38</a:t>
            </a:fld>
            <a:endParaRPr lang="en-US"/>
          </a:p>
        </p:txBody>
      </p:sp>
    </p:spTree>
    <p:extLst>
      <p:ext uri="{BB962C8B-B14F-4D97-AF65-F5344CB8AC3E}">
        <p14:creationId xmlns:p14="http://schemas.microsoft.com/office/powerpoint/2010/main" val="1215120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Shape 427"/>
          <p:cNvSpPr txBox="1">
            <a:spLocks noGrp="1"/>
          </p:cNvSpPr>
          <p:nvPr>
            <p:ph type="body" idx="1"/>
          </p:nvPr>
        </p:nvSpPr>
        <p:spPr>
          <a:xfrm>
            <a:off x="701041" y="4473892"/>
            <a:ext cx="5608319" cy="3660457"/>
          </a:xfrm>
          <a:prstGeom prst="rect">
            <a:avLst/>
          </a:prstGeom>
        </p:spPr>
        <p:txBody>
          <a:bodyPr lIns="91425" tIns="91425" rIns="91425" bIns="91425" anchor="t" anchorCtr="0">
            <a:noAutofit/>
          </a:bodyPr>
          <a:lstStyle/>
          <a:p>
            <a:pPr lvl="0">
              <a:spcBef>
                <a:spcPts val="0"/>
              </a:spcBef>
              <a:buNone/>
            </a:pPr>
            <a:endParaRPr/>
          </a:p>
        </p:txBody>
      </p:sp>
      <p:sp>
        <p:nvSpPr>
          <p:cNvPr id="428" name="Shape 428"/>
          <p:cNvSpPr>
            <a:spLocks noGrp="1" noRot="1" noChangeAspect="1"/>
          </p:cNvSpPr>
          <p:nvPr>
            <p:ph type="sldImg" idx="2"/>
          </p:nvPr>
        </p:nvSpPr>
        <p:spPr>
          <a:xfrm>
            <a:off x="1476375" y="1162050"/>
            <a:ext cx="4059238"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025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96E53A7-6591-4DF0-90C0-11B641CE7D1E}" type="slidenum">
              <a:rPr lang="en-US" smtClean="0"/>
              <a:t>7</a:t>
            </a:fld>
            <a:endParaRPr lang="en-US"/>
          </a:p>
        </p:txBody>
      </p:sp>
    </p:spTree>
    <p:extLst>
      <p:ext uri="{BB962C8B-B14F-4D97-AF65-F5344CB8AC3E}">
        <p14:creationId xmlns:p14="http://schemas.microsoft.com/office/powerpoint/2010/main" val="4159316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96E53A7-6591-4DF0-90C0-11B641CE7D1E}" type="slidenum">
              <a:rPr lang="en-US" smtClean="0"/>
              <a:t>8</a:t>
            </a:fld>
            <a:endParaRPr lang="en-US"/>
          </a:p>
        </p:txBody>
      </p:sp>
    </p:spTree>
    <p:extLst>
      <p:ext uri="{BB962C8B-B14F-4D97-AF65-F5344CB8AC3E}">
        <p14:creationId xmlns:p14="http://schemas.microsoft.com/office/powerpoint/2010/main" val="1532993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96E53A7-6591-4DF0-90C0-11B641CE7D1E}" type="slidenum">
              <a:rPr lang="en-US" smtClean="0"/>
              <a:t>9</a:t>
            </a:fld>
            <a:endParaRPr lang="en-US"/>
          </a:p>
        </p:txBody>
      </p:sp>
    </p:spTree>
    <p:extLst>
      <p:ext uri="{BB962C8B-B14F-4D97-AF65-F5344CB8AC3E}">
        <p14:creationId xmlns:p14="http://schemas.microsoft.com/office/powerpoint/2010/main" val="3383535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96E53A7-6591-4DF0-90C0-11B641CE7D1E}" type="slidenum">
              <a:rPr lang="en-US" smtClean="0"/>
              <a:t>10</a:t>
            </a:fld>
            <a:endParaRPr lang="en-US"/>
          </a:p>
        </p:txBody>
      </p:sp>
    </p:spTree>
    <p:extLst>
      <p:ext uri="{BB962C8B-B14F-4D97-AF65-F5344CB8AC3E}">
        <p14:creationId xmlns:p14="http://schemas.microsoft.com/office/powerpoint/2010/main" val="3871615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6E53A7-6591-4DF0-90C0-11B641CE7D1E}" type="slidenum">
              <a:rPr lang="en-US" smtClean="0"/>
              <a:t>12</a:t>
            </a:fld>
            <a:endParaRPr lang="en-US"/>
          </a:p>
        </p:txBody>
      </p:sp>
    </p:spTree>
    <p:extLst>
      <p:ext uri="{BB962C8B-B14F-4D97-AF65-F5344CB8AC3E}">
        <p14:creationId xmlns:p14="http://schemas.microsoft.com/office/powerpoint/2010/main" val="1883628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6E53A7-6591-4DF0-90C0-11B641CE7D1E}" type="slidenum">
              <a:rPr lang="en-US" smtClean="0"/>
              <a:t>13</a:t>
            </a:fld>
            <a:endParaRPr lang="en-US"/>
          </a:p>
        </p:txBody>
      </p:sp>
    </p:spTree>
    <p:extLst>
      <p:ext uri="{BB962C8B-B14F-4D97-AF65-F5344CB8AC3E}">
        <p14:creationId xmlns:p14="http://schemas.microsoft.com/office/powerpoint/2010/main" val="2392014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6E53A7-6591-4DF0-90C0-11B641CE7D1E}" type="slidenum">
              <a:rPr lang="en-US" smtClean="0"/>
              <a:t>18</a:t>
            </a:fld>
            <a:endParaRPr lang="en-US"/>
          </a:p>
        </p:txBody>
      </p:sp>
    </p:spTree>
    <p:extLst>
      <p:ext uri="{BB962C8B-B14F-4D97-AF65-F5344CB8AC3E}">
        <p14:creationId xmlns:p14="http://schemas.microsoft.com/office/powerpoint/2010/main" val="32043426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551" y="-147872"/>
            <a:ext cx="10238067" cy="7949341"/>
          </a:xfrm>
          <a:prstGeom prst="rect">
            <a:avLst/>
          </a:prstGeom>
        </p:spPr>
      </p:pic>
      <p:sp>
        <p:nvSpPr>
          <p:cNvPr id="8" name="Title 1"/>
          <p:cNvSpPr>
            <a:spLocks noGrp="1"/>
          </p:cNvSpPr>
          <p:nvPr>
            <p:ph type="title"/>
          </p:nvPr>
        </p:nvSpPr>
        <p:spPr>
          <a:xfrm>
            <a:off x="1933662" y="405034"/>
            <a:ext cx="6919920" cy="598942"/>
          </a:xfrm>
        </p:spPr>
        <p:txBody>
          <a:bodyPr>
            <a:normAutofit/>
          </a:bodyPr>
          <a:lstStyle>
            <a:lvl1pPr algn="l">
              <a:defRPr sz="3200">
                <a:solidFill>
                  <a:schemeClr val="bg1"/>
                </a:solidFill>
              </a:defRPr>
            </a:lvl1pPr>
          </a:lstStyle>
          <a:p>
            <a:r>
              <a:rPr lang="en-US"/>
              <a:t>Click to edit Master title style</a:t>
            </a:r>
          </a:p>
        </p:txBody>
      </p:sp>
      <p:sp>
        <p:nvSpPr>
          <p:cNvPr id="9" name="Content Placeholder 2"/>
          <p:cNvSpPr>
            <a:spLocks noGrp="1"/>
          </p:cNvSpPr>
          <p:nvPr>
            <p:ph idx="1"/>
          </p:nvPr>
        </p:nvSpPr>
        <p:spPr>
          <a:xfrm>
            <a:off x="414504" y="1566611"/>
            <a:ext cx="9052560" cy="5129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5791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3238" y="1812925"/>
            <a:ext cx="4449762" cy="5130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05400" y="1812925"/>
            <a:ext cx="4449763" cy="5130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503238" y="7204075"/>
            <a:ext cx="2346325" cy="414338"/>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436938" y="7204075"/>
            <a:ext cx="3184525" cy="414338"/>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a:xfrm>
            <a:off x="7208838" y="7204075"/>
            <a:ext cx="2346325" cy="414338"/>
          </a:xfrm>
          <a:prstGeom prst="rect">
            <a:avLst/>
          </a:prstGeom>
        </p:spPr>
        <p:txBody>
          <a:bodyPr/>
          <a:lstStyle/>
          <a:p>
            <a:fld id="{26DCB95B-09E8-FC4B-82C4-232861F8F94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305706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03238" y="1739900"/>
            <a:ext cx="4443412" cy="72548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03238" y="2465388"/>
            <a:ext cx="4443412" cy="447833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10163" y="1739900"/>
            <a:ext cx="4445000" cy="72548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0163" y="2465388"/>
            <a:ext cx="4445000" cy="447833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503238" y="7204075"/>
            <a:ext cx="2346325" cy="414338"/>
          </a:xfrm>
          <a:prstGeom prst="rect">
            <a:avLst/>
          </a:prstGeom>
        </p:spPr>
        <p:txBody>
          <a:bodyPr/>
          <a:lstStyle/>
          <a:p>
            <a:endParaRPr lang="en-US">
              <a:solidFill>
                <a:prstClr val="black"/>
              </a:solidFill>
            </a:endParaRPr>
          </a:p>
        </p:txBody>
      </p:sp>
      <p:sp>
        <p:nvSpPr>
          <p:cNvPr id="8" name="Footer Placeholder 7"/>
          <p:cNvSpPr>
            <a:spLocks noGrp="1"/>
          </p:cNvSpPr>
          <p:nvPr>
            <p:ph type="ftr" sz="quarter" idx="11"/>
          </p:nvPr>
        </p:nvSpPr>
        <p:spPr>
          <a:xfrm>
            <a:off x="3436938" y="7204075"/>
            <a:ext cx="3184525" cy="414338"/>
          </a:xfrm>
          <a:prstGeom prst="rect">
            <a:avLst/>
          </a:prstGeom>
        </p:spPr>
        <p:txBody>
          <a:bodyPr/>
          <a:lstStyle/>
          <a:p>
            <a:endParaRPr lang="en-US">
              <a:solidFill>
                <a:prstClr val="black"/>
              </a:solidFill>
            </a:endParaRPr>
          </a:p>
        </p:txBody>
      </p:sp>
      <p:sp>
        <p:nvSpPr>
          <p:cNvPr id="9" name="Slide Number Placeholder 8"/>
          <p:cNvSpPr>
            <a:spLocks noGrp="1"/>
          </p:cNvSpPr>
          <p:nvPr>
            <p:ph type="sldNum" sz="quarter" idx="12"/>
          </p:nvPr>
        </p:nvSpPr>
        <p:spPr>
          <a:xfrm>
            <a:off x="7208838" y="7204075"/>
            <a:ext cx="2346325" cy="414338"/>
          </a:xfrm>
          <a:prstGeom prst="rect">
            <a:avLst/>
          </a:prstGeom>
        </p:spPr>
        <p:txBody>
          <a:bodyPr/>
          <a:lstStyle/>
          <a:p>
            <a:fld id="{26DCB95B-09E8-FC4B-82C4-232861F8F94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839102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503238" y="7204075"/>
            <a:ext cx="2346325" cy="414338"/>
          </a:xfrm>
          <a:prstGeom prst="rect">
            <a:avLst/>
          </a:prstGeom>
        </p:spPr>
        <p:txBody>
          <a:bodyPr/>
          <a:lstStyle/>
          <a:p>
            <a:endParaRPr lang="en-US">
              <a:solidFill>
                <a:prstClr val="black"/>
              </a:solidFill>
            </a:endParaRPr>
          </a:p>
        </p:txBody>
      </p:sp>
      <p:sp>
        <p:nvSpPr>
          <p:cNvPr id="4" name="Footer Placeholder 3"/>
          <p:cNvSpPr>
            <a:spLocks noGrp="1"/>
          </p:cNvSpPr>
          <p:nvPr>
            <p:ph type="ftr" sz="quarter" idx="11"/>
          </p:nvPr>
        </p:nvSpPr>
        <p:spPr>
          <a:xfrm>
            <a:off x="3436938" y="7204075"/>
            <a:ext cx="3184525" cy="414338"/>
          </a:xfrm>
          <a:prstGeom prst="rect">
            <a:avLst/>
          </a:prstGeom>
        </p:spPr>
        <p:txBody>
          <a:bodyPr/>
          <a:lstStyle/>
          <a:p>
            <a:endParaRPr lang="en-US">
              <a:solidFill>
                <a:prstClr val="black"/>
              </a:solidFill>
            </a:endParaRPr>
          </a:p>
        </p:txBody>
      </p:sp>
      <p:sp>
        <p:nvSpPr>
          <p:cNvPr id="5" name="Slide Number Placeholder 4"/>
          <p:cNvSpPr>
            <a:spLocks noGrp="1"/>
          </p:cNvSpPr>
          <p:nvPr>
            <p:ph type="sldNum" sz="quarter" idx="12"/>
          </p:nvPr>
        </p:nvSpPr>
        <p:spPr>
          <a:xfrm>
            <a:off x="7208838" y="7204075"/>
            <a:ext cx="2346325" cy="414338"/>
          </a:xfrm>
          <a:prstGeom prst="rect">
            <a:avLst/>
          </a:prstGeom>
        </p:spPr>
        <p:txBody>
          <a:bodyPr/>
          <a:lstStyle/>
          <a:p>
            <a:fld id="{26DCB95B-09E8-FC4B-82C4-232861F8F94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6460464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03238" y="7204075"/>
            <a:ext cx="2346325" cy="414338"/>
          </a:xfrm>
          <a:prstGeom prst="rect">
            <a:avLst/>
          </a:prstGeom>
        </p:spPr>
        <p:txBody>
          <a:bodyPr/>
          <a:lstStyle/>
          <a:p>
            <a:endParaRPr lang="en-US">
              <a:solidFill>
                <a:prstClr val="black"/>
              </a:solidFill>
            </a:endParaRPr>
          </a:p>
        </p:txBody>
      </p:sp>
      <p:sp>
        <p:nvSpPr>
          <p:cNvPr id="3" name="Footer Placeholder 2"/>
          <p:cNvSpPr>
            <a:spLocks noGrp="1"/>
          </p:cNvSpPr>
          <p:nvPr>
            <p:ph type="ftr" sz="quarter" idx="11"/>
          </p:nvPr>
        </p:nvSpPr>
        <p:spPr>
          <a:xfrm>
            <a:off x="3436938" y="7204075"/>
            <a:ext cx="3184525" cy="414338"/>
          </a:xfrm>
          <a:prstGeom prst="rect">
            <a:avLst/>
          </a:prstGeom>
        </p:spPr>
        <p:txBody>
          <a:bodyPr/>
          <a:lstStyle/>
          <a:p>
            <a:endParaRPr lang="en-US">
              <a:solidFill>
                <a:prstClr val="black"/>
              </a:solidFill>
            </a:endParaRPr>
          </a:p>
        </p:txBody>
      </p:sp>
      <p:sp>
        <p:nvSpPr>
          <p:cNvPr id="4" name="Slide Number Placeholder 3"/>
          <p:cNvSpPr>
            <a:spLocks noGrp="1"/>
          </p:cNvSpPr>
          <p:nvPr>
            <p:ph type="sldNum" sz="quarter" idx="12"/>
          </p:nvPr>
        </p:nvSpPr>
        <p:spPr>
          <a:xfrm>
            <a:off x="7208838" y="7204075"/>
            <a:ext cx="2346325" cy="414338"/>
          </a:xfrm>
          <a:prstGeom prst="rect">
            <a:avLst/>
          </a:prstGeom>
        </p:spPr>
        <p:txBody>
          <a:bodyPr/>
          <a:lstStyle/>
          <a:p>
            <a:fld id="{26DCB95B-09E8-FC4B-82C4-232861F8F94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6717281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238" y="309563"/>
            <a:ext cx="3308350" cy="131762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932238" y="309563"/>
            <a:ext cx="5622925" cy="66341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3238" y="1627188"/>
            <a:ext cx="3308350" cy="53165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503238" y="7204075"/>
            <a:ext cx="2346325" cy="414338"/>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436938" y="7204075"/>
            <a:ext cx="3184525" cy="414338"/>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a:xfrm>
            <a:off x="7208838" y="7204075"/>
            <a:ext cx="2346325" cy="414338"/>
          </a:xfrm>
          <a:prstGeom prst="rect">
            <a:avLst/>
          </a:prstGeom>
        </p:spPr>
        <p:txBody>
          <a:bodyPr/>
          <a:lstStyle/>
          <a:p>
            <a:fld id="{26DCB95B-09E8-FC4B-82C4-232861F8F94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908130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1675" y="5440363"/>
            <a:ext cx="6035675" cy="642937"/>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71675" y="693738"/>
            <a:ext cx="6035675" cy="466407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71675" y="6083300"/>
            <a:ext cx="6035675" cy="9112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503238" y="7204075"/>
            <a:ext cx="2346325" cy="414338"/>
          </a:xfrm>
          <a:prstGeom prst="rect">
            <a:avLst/>
          </a:prstGeom>
        </p:spPr>
        <p:txBody>
          <a:bodyPr/>
          <a:lstStyle/>
          <a:p>
            <a:endParaRPr lang="en-US">
              <a:solidFill>
                <a:prstClr val="black"/>
              </a:solidFill>
            </a:endParaRPr>
          </a:p>
        </p:txBody>
      </p:sp>
      <p:sp>
        <p:nvSpPr>
          <p:cNvPr id="6" name="Footer Placeholder 5"/>
          <p:cNvSpPr>
            <a:spLocks noGrp="1"/>
          </p:cNvSpPr>
          <p:nvPr>
            <p:ph type="ftr" sz="quarter" idx="11"/>
          </p:nvPr>
        </p:nvSpPr>
        <p:spPr>
          <a:xfrm>
            <a:off x="3436938" y="7204075"/>
            <a:ext cx="3184525" cy="414338"/>
          </a:xfrm>
          <a:prstGeom prst="rect">
            <a:avLst/>
          </a:prstGeom>
        </p:spPr>
        <p:txBody>
          <a:bodyPr/>
          <a:lstStyle/>
          <a:p>
            <a:endParaRPr lang="en-US">
              <a:solidFill>
                <a:prstClr val="black"/>
              </a:solidFill>
            </a:endParaRPr>
          </a:p>
        </p:txBody>
      </p:sp>
      <p:sp>
        <p:nvSpPr>
          <p:cNvPr id="7" name="Slide Number Placeholder 6"/>
          <p:cNvSpPr>
            <a:spLocks noGrp="1"/>
          </p:cNvSpPr>
          <p:nvPr>
            <p:ph type="sldNum" sz="quarter" idx="12"/>
          </p:nvPr>
        </p:nvSpPr>
        <p:spPr>
          <a:xfrm>
            <a:off x="7208838" y="7204075"/>
            <a:ext cx="2346325" cy="414338"/>
          </a:xfrm>
          <a:prstGeom prst="rect">
            <a:avLst/>
          </a:prstGeom>
        </p:spPr>
        <p:txBody>
          <a:bodyPr/>
          <a:lstStyle/>
          <a:p>
            <a:fld id="{26DCB95B-09E8-FC4B-82C4-232861F8F94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330724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503238" y="1812925"/>
            <a:ext cx="9051925" cy="513080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503238" y="7204075"/>
            <a:ext cx="2346325" cy="414338"/>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436938" y="7204075"/>
            <a:ext cx="3184525" cy="414338"/>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7208838" y="7204075"/>
            <a:ext cx="2346325" cy="414338"/>
          </a:xfrm>
          <a:prstGeom prst="rect">
            <a:avLst/>
          </a:prstGeom>
        </p:spPr>
        <p:txBody>
          <a:bodyPr/>
          <a:lstStyle/>
          <a:p>
            <a:fld id="{26DCB95B-09E8-FC4B-82C4-232861F8F94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6537425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2975" y="311150"/>
            <a:ext cx="2262188" cy="66325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03238" y="311150"/>
            <a:ext cx="6637337" cy="663257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503238" y="7204075"/>
            <a:ext cx="2346325" cy="414338"/>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436938" y="7204075"/>
            <a:ext cx="3184525" cy="414338"/>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7208838" y="7204075"/>
            <a:ext cx="2346325" cy="414338"/>
          </a:xfrm>
          <a:prstGeom prst="rect">
            <a:avLst/>
          </a:prstGeom>
        </p:spPr>
        <p:txBody>
          <a:bodyPr/>
          <a:lstStyle/>
          <a:p>
            <a:fld id="{26DCB95B-09E8-FC4B-82C4-232861F8F94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089530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550" y="-147872"/>
            <a:ext cx="10238065" cy="7949341"/>
          </a:xfrm>
          <a:prstGeom prst="rect">
            <a:avLst/>
          </a:prstGeom>
        </p:spPr>
      </p:pic>
      <p:sp>
        <p:nvSpPr>
          <p:cNvPr id="11" name="Title 1"/>
          <p:cNvSpPr>
            <a:spLocks noGrp="1"/>
          </p:cNvSpPr>
          <p:nvPr>
            <p:ph type="title"/>
          </p:nvPr>
        </p:nvSpPr>
        <p:spPr>
          <a:xfrm>
            <a:off x="1933662" y="405034"/>
            <a:ext cx="6919920" cy="598942"/>
          </a:xfrm>
        </p:spPr>
        <p:txBody>
          <a:bodyPr>
            <a:normAutofit/>
          </a:bodyPr>
          <a:lstStyle>
            <a:lvl1pPr algn="l">
              <a:defRPr sz="3200">
                <a:solidFill>
                  <a:schemeClr val="bg1"/>
                </a:solidFill>
              </a:defRPr>
            </a:lvl1pPr>
          </a:lstStyle>
          <a:p>
            <a:r>
              <a:rPr lang="en-US"/>
              <a:t>Click to edit Master title style</a:t>
            </a:r>
          </a:p>
        </p:txBody>
      </p:sp>
      <p:sp>
        <p:nvSpPr>
          <p:cNvPr id="12" name="Content Placeholder 2"/>
          <p:cNvSpPr>
            <a:spLocks noGrp="1"/>
          </p:cNvSpPr>
          <p:nvPr>
            <p:ph idx="1"/>
          </p:nvPr>
        </p:nvSpPr>
        <p:spPr>
          <a:xfrm>
            <a:off x="414504" y="1566611"/>
            <a:ext cx="9052560" cy="5129425"/>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48124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550" y="-147872"/>
            <a:ext cx="10238065" cy="7949341"/>
          </a:xfrm>
          <a:prstGeom prst="rect">
            <a:avLst/>
          </a:prstGeom>
        </p:spPr>
      </p:pic>
      <p:sp>
        <p:nvSpPr>
          <p:cNvPr id="8" name="Title 1"/>
          <p:cNvSpPr>
            <a:spLocks noGrp="1"/>
          </p:cNvSpPr>
          <p:nvPr>
            <p:ph type="title"/>
          </p:nvPr>
        </p:nvSpPr>
        <p:spPr>
          <a:xfrm>
            <a:off x="1933662" y="405034"/>
            <a:ext cx="6919920" cy="598942"/>
          </a:xfrm>
        </p:spPr>
        <p:txBody>
          <a:bodyPr>
            <a:normAutofit/>
          </a:bodyPr>
          <a:lstStyle>
            <a:lvl1pPr algn="l">
              <a:defRPr sz="3200">
                <a:solidFill>
                  <a:schemeClr val="bg1"/>
                </a:solidFill>
              </a:defRPr>
            </a:lvl1pPr>
          </a:lstStyle>
          <a:p>
            <a:r>
              <a:rPr lang="en-US"/>
              <a:t>Click to edit Master title style</a:t>
            </a:r>
          </a:p>
        </p:txBody>
      </p:sp>
      <p:sp>
        <p:nvSpPr>
          <p:cNvPr id="9" name="Content Placeholder 2"/>
          <p:cNvSpPr>
            <a:spLocks noGrp="1"/>
          </p:cNvSpPr>
          <p:nvPr>
            <p:ph idx="1"/>
          </p:nvPr>
        </p:nvSpPr>
        <p:spPr>
          <a:xfrm>
            <a:off x="414504" y="1566611"/>
            <a:ext cx="9052560" cy="5129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31986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550" y="-147872"/>
            <a:ext cx="10238065" cy="7949341"/>
          </a:xfrm>
          <a:prstGeom prst="rect">
            <a:avLst/>
          </a:prstGeom>
        </p:spPr>
      </p:pic>
      <p:sp>
        <p:nvSpPr>
          <p:cNvPr id="9" name="Title 1"/>
          <p:cNvSpPr>
            <a:spLocks noGrp="1"/>
          </p:cNvSpPr>
          <p:nvPr>
            <p:ph type="title"/>
          </p:nvPr>
        </p:nvSpPr>
        <p:spPr>
          <a:xfrm>
            <a:off x="1933662" y="405034"/>
            <a:ext cx="6919920" cy="598942"/>
          </a:xfrm>
        </p:spPr>
        <p:txBody>
          <a:bodyPr>
            <a:normAutofit/>
          </a:bodyPr>
          <a:lstStyle>
            <a:lvl1pPr algn="l">
              <a:defRPr sz="3200">
                <a:solidFill>
                  <a:schemeClr val="bg1"/>
                </a:solidFill>
              </a:defRPr>
            </a:lvl1pPr>
          </a:lstStyle>
          <a:p>
            <a:r>
              <a:rPr lang="en-US"/>
              <a:t>Click to edit Master title style</a:t>
            </a:r>
          </a:p>
        </p:txBody>
      </p:sp>
      <p:sp>
        <p:nvSpPr>
          <p:cNvPr id="10" name="Content Placeholder 2"/>
          <p:cNvSpPr>
            <a:spLocks noGrp="1"/>
          </p:cNvSpPr>
          <p:nvPr>
            <p:ph idx="1"/>
          </p:nvPr>
        </p:nvSpPr>
        <p:spPr>
          <a:xfrm>
            <a:off x="414504" y="1566611"/>
            <a:ext cx="9052560" cy="5129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6105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550" y="-147872"/>
            <a:ext cx="10238065" cy="7949341"/>
          </a:xfrm>
          <a:prstGeom prst="rect">
            <a:avLst/>
          </a:prstGeom>
        </p:spPr>
      </p:pic>
      <p:sp>
        <p:nvSpPr>
          <p:cNvPr id="11" name="Title 1"/>
          <p:cNvSpPr>
            <a:spLocks noGrp="1"/>
          </p:cNvSpPr>
          <p:nvPr>
            <p:ph type="title"/>
          </p:nvPr>
        </p:nvSpPr>
        <p:spPr>
          <a:xfrm>
            <a:off x="1933662" y="405034"/>
            <a:ext cx="6919920" cy="598942"/>
          </a:xfrm>
        </p:spPr>
        <p:txBody>
          <a:bodyPr>
            <a:normAutofit/>
          </a:bodyPr>
          <a:lstStyle>
            <a:lvl1pPr algn="l">
              <a:defRPr sz="3200">
                <a:solidFill>
                  <a:schemeClr val="bg1"/>
                </a:solidFill>
              </a:defRPr>
            </a:lvl1pPr>
          </a:lstStyle>
          <a:p>
            <a:r>
              <a:rPr lang="en-US"/>
              <a:t>Click to edit Master title style</a:t>
            </a:r>
          </a:p>
        </p:txBody>
      </p:sp>
      <p:sp>
        <p:nvSpPr>
          <p:cNvPr id="12" name="Content Placeholder 2"/>
          <p:cNvSpPr>
            <a:spLocks noGrp="1"/>
          </p:cNvSpPr>
          <p:nvPr>
            <p:ph idx="1"/>
          </p:nvPr>
        </p:nvSpPr>
        <p:spPr>
          <a:xfrm>
            <a:off x="414504" y="1566611"/>
            <a:ext cx="9052560" cy="5129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97035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152496"/>
            <a:ext cx="9052560" cy="598942"/>
          </a:xfrm>
        </p:spPr>
        <p:txBody>
          <a:bodyPr>
            <a:normAutofit/>
          </a:bodyPr>
          <a:lstStyle>
            <a:lvl1pPr algn="l">
              <a:defRPr sz="3200">
                <a:solidFill>
                  <a:schemeClr val="bg1"/>
                </a:solidFill>
              </a:defRPr>
            </a:lvl1pPr>
          </a:lstStyle>
          <a:p>
            <a:r>
              <a:rPr lang="en-US"/>
              <a:t>Click to edit Master title style</a:t>
            </a:r>
          </a:p>
        </p:txBody>
      </p:sp>
      <p:sp>
        <p:nvSpPr>
          <p:cNvPr id="3" name="Content Placeholder 2"/>
          <p:cNvSpPr>
            <a:spLocks noGrp="1"/>
          </p:cNvSpPr>
          <p:nvPr>
            <p:ph idx="1"/>
          </p:nvPr>
        </p:nvSpPr>
        <p:spPr/>
        <p:txBody>
          <a:bodyPr/>
          <a:lstStyle>
            <a:lvl1pPr>
              <a:defRPr>
                <a:solidFill>
                  <a:schemeClr val="tx2">
                    <a:lumMod val="50000"/>
                  </a:schemeClr>
                </a:solidFill>
              </a:defRPr>
            </a:lvl1pPr>
            <a:lvl2pPr>
              <a:defRPr>
                <a:solidFill>
                  <a:schemeClr val="tx2">
                    <a:lumMod val="50000"/>
                  </a:schemeClr>
                </a:solidFill>
              </a:defRPr>
            </a:lvl2pPr>
            <a:lvl3pPr>
              <a:defRPr>
                <a:solidFill>
                  <a:schemeClr val="tx2">
                    <a:lumMod val="50000"/>
                  </a:schemeClr>
                </a:solidFill>
              </a:defRPr>
            </a:lvl3pPr>
            <a:lvl4pPr>
              <a:defRPr>
                <a:solidFill>
                  <a:schemeClr val="tx2">
                    <a:lumMod val="50000"/>
                  </a:schemeClr>
                </a:solidFill>
              </a:defRPr>
            </a:lvl4pPr>
            <a:lvl5pPr>
              <a:defRPr>
                <a:solidFill>
                  <a:schemeClr val="tx2">
                    <a:lumMod val="5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4"/>
          </p:nvPr>
        </p:nvSpPr>
        <p:spPr>
          <a:xfrm>
            <a:off x="3855720" y="7308794"/>
            <a:ext cx="2346960" cy="413808"/>
          </a:xfrm>
          <a:prstGeom prst="rect">
            <a:avLst/>
          </a:prstGeom>
        </p:spPr>
        <p:txBody>
          <a:bodyPr vert="horz" lIns="101882" tIns="50941" rIns="101882" bIns="50941" rtlCol="0" anchor="ctr"/>
          <a:lstStyle>
            <a:lvl1pPr algn="ctr">
              <a:defRPr sz="1300">
                <a:solidFill>
                  <a:schemeClr val="bg1"/>
                </a:solidFill>
              </a:defRPr>
            </a:lvl1pPr>
          </a:lstStyle>
          <a:p>
            <a:fld id="{0BAA6115-7AF0-2543-B2DC-54722B1B3709}" type="slidenum">
              <a:rPr lang="en-US" smtClean="0"/>
              <a:pPr/>
              <a:t>‹#›</a:t>
            </a:fld>
            <a:endParaRPr lang="en-US"/>
          </a:p>
        </p:txBody>
      </p:sp>
    </p:spTree>
    <p:extLst>
      <p:ext uri="{BB962C8B-B14F-4D97-AF65-F5344CB8AC3E}">
        <p14:creationId xmlns:p14="http://schemas.microsoft.com/office/powerpoint/2010/main" val="390833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USDA-IT_PP_.v1-06.png"/>
          <p:cNvPicPr>
            <a:picLocks noChangeAspect="1"/>
          </p:cNvPicPr>
          <p:nvPr userDrawn="1"/>
        </p:nvPicPr>
        <p:blipFill rotWithShape="1">
          <a:blip r:embed="rId2">
            <a:extLst>
              <a:ext uri="{28A0092B-C50C-407E-A947-70E740481C1C}">
                <a14:useLocalDpi xmlns:a14="http://schemas.microsoft.com/office/drawing/2010/main" val="0"/>
              </a:ext>
            </a:extLst>
          </a:blip>
          <a:srcRect t="90067" b="289"/>
          <a:stretch/>
        </p:blipFill>
        <p:spPr>
          <a:xfrm>
            <a:off x="0" y="7022892"/>
            <a:ext cx="10058400" cy="749508"/>
          </a:xfrm>
          <a:prstGeom prst="rect">
            <a:avLst/>
          </a:prstGeom>
        </p:spPr>
      </p:pic>
      <p:sp>
        <p:nvSpPr>
          <p:cNvPr id="3" name="Date Placeholder 3"/>
          <p:cNvSpPr>
            <a:spLocks noGrp="1"/>
          </p:cNvSpPr>
          <p:nvPr>
            <p:ph type="dt" sz="half" idx="2"/>
          </p:nvPr>
        </p:nvSpPr>
        <p:spPr>
          <a:xfrm>
            <a:off x="442960" y="7308794"/>
            <a:ext cx="2346960" cy="413808"/>
          </a:xfrm>
          <a:prstGeom prst="rect">
            <a:avLst/>
          </a:prstGeom>
        </p:spPr>
        <p:txBody>
          <a:bodyPr vert="horz" lIns="101882" tIns="50941" rIns="101882" bIns="50941" rtlCol="0" anchor="ctr"/>
          <a:lstStyle>
            <a:lvl1pPr algn="l">
              <a:defRPr sz="1300">
                <a:solidFill>
                  <a:schemeClr val="bg1"/>
                </a:solidFill>
              </a:defRPr>
            </a:lvl1pPr>
          </a:lstStyle>
          <a:p>
            <a:endParaRPr lang="en-US"/>
          </a:p>
        </p:txBody>
      </p:sp>
      <p:sp>
        <p:nvSpPr>
          <p:cNvPr id="5" name="Slide Number Placeholder 5"/>
          <p:cNvSpPr>
            <a:spLocks noGrp="1"/>
          </p:cNvSpPr>
          <p:nvPr>
            <p:ph type="sldNum" sz="quarter" idx="4"/>
          </p:nvPr>
        </p:nvSpPr>
        <p:spPr>
          <a:xfrm>
            <a:off x="3855720" y="7308794"/>
            <a:ext cx="2346960" cy="413808"/>
          </a:xfrm>
          <a:prstGeom prst="rect">
            <a:avLst/>
          </a:prstGeom>
        </p:spPr>
        <p:txBody>
          <a:bodyPr vert="horz" lIns="101882" tIns="50941" rIns="101882" bIns="50941" rtlCol="0" anchor="ctr"/>
          <a:lstStyle>
            <a:lvl1pPr algn="ctr">
              <a:defRPr sz="1300">
                <a:solidFill>
                  <a:schemeClr val="bg1"/>
                </a:solidFill>
              </a:defRPr>
            </a:lvl1pPr>
          </a:lstStyle>
          <a:p>
            <a:fld id="{0BAA6115-7AF0-2543-B2DC-54722B1B3709}" type="slidenum">
              <a:rPr lang="en-US" smtClean="0"/>
              <a:pPr/>
              <a:t>‹#›</a:t>
            </a:fld>
            <a:endParaRPr lang="en-US"/>
          </a:p>
        </p:txBody>
      </p:sp>
      <p:sp>
        <p:nvSpPr>
          <p:cNvPr id="6" name="Footer Placeholder 4"/>
          <p:cNvSpPr txBox="1">
            <a:spLocks/>
          </p:cNvSpPr>
          <p:nvPr userDrawn="1"/>
        </p:nvSpPr>
        <p:spPr>
          <a:xfrm>
            <a:off x="3436938" y="7309005"/>
            <a:ext cx="3184525" cy="414338"/>
          </a:xfrm>
          <a:prstGeom prst="rect">
            <a:avLst/>
          </a:prstGeom>
        </p:spPr>
        <p:txBody>
          <a:bodyPr vert="horz" lIns="0" tIns="45720" rIns="0" bIns="45720" rtlCol="0" anchor="ctr"/>
          <a:lstStyle>
            <a:defPPr>
              <a:defRPr lang="en-US"/>
            </a:defPPr>
            <a:lvl1pPr marL="0" algn="ctr" defTabSz="509412" rtl="0" eaLnBrk="1" latinLnBrk="0" hangingPunct="1">
              <a:defRPr sz="1200" i="1" kern="1200">
                <a:solidFill>
                  <a:schemeClr val="tx1">
                    <a:tint val="75000"/>
                  </a:schemeClr>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a:lstStyle>
          <a:p>
            <a:endParaRPr lang="en-US" b="1">
              <a:solidFill>
                <a:srgbClr val="FF0000"/>
              </a:solidFill>
            </a:endParaRPr>
          </a:p>
        </p:txBody>
      </p:sp>
    </p:spTree>
    <p:extLst>
      <p:ext uri="{BB962C8B-B14F-4D97-AF65-F5344CB8AC3E}">
        <p14:creationId xmlns:p14="http://schemas.microsoft.com/office/powerpoint/2010/main" val="1931035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063" y="2414588"/>
            <a:ext cx="8550275" cy="1665287"/>
          </a:xfrm>
        </p:spPr>
        <p:txBody>
          <a:bodyPr/>
          <a:lstStyle/>
          <a:p>
            <a:r>
              <a:rPr lang="en-US"/>
              <a:t>Click to edit Master title style</a:t>
            </a:r>
          </a:p>
        </p:txBody>
      </p:sp>
      <p:sp>
        <p:nvSpPr>
          <p:cNvPr id="3" name="Subtitle 2"/>
          <p:cNvSpPr>
            <a:spLocks noGrp="1"/>
          </p:cNvSpPr>
          <p:nvPr>
            <p:ph type="subTitle" idx="1"/>
          </p:nvPr>
        </p:nvSpPr>
        <p:spPr>
          <a:xfrm>
            <a:off x="1508125" y="4403725"/>
            <a:ext cx="7042150" cy="19875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503238" y="7204075"/>
            <a:ext cx="2346325" cy="414338"/>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436938" y="7204075"/>
            <a:ext cx="3184525" cy="414338"/>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7208838" y="7204075"/>
            <a:ext cx="2346325" cy="414338"/>
          </a:xfrm>
          <a:prstGeom prst="rect">
            <a:avLst/>
          </a:prstGeom>
        </p:spPr>
        <p:txBody>
          <a:bodyPr/>
          <a:lstStyle/>
          <a:p>
            <a:fld id="{26DCB95B-09E8-FC4B-82C4-232861F8F94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57033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503238" y="1812925"/>
            <a:ext cx="9051925" cy="51308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503238" y="7204075"/>
            <a:ext cx="2346325" cy="414338"/>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436938" y="7204075"/>
            <a:ext cx="3184525" cy="414338"/>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7208838" y="7204075"/>
            <a:ext cx="2346325" cy="414338"/>
          </a:xfrm>
          <a:prstGeom prst="rect">
            <a:avLst/>
          </a:prstGeom>
        </p:spPr>
        <p:txBody>
          <a:bodyPr/>
          <a:lstStyle/>
          <a:p>
            <a:fld id="{26DCB95B-09E8-FC4B-82C4-232861F8F94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567913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5338" y="4994275"/>
            <a:ext cx="8548687" cy="1544638"/>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95338" y="3294063"/>
            <a:ext cx="8548687" cy="1700212"/>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03238" y="7204075"/>
            <a:ext cx="2346325" cy="414338"/>
          </a:xfrm>
          <a:prstGeom prst="rect">
            <a:avLst/>
          </a:prstGeom>
        </p:spPr>
        <p:txBody>
          <a:bodyPr/>
          <a:lstStyle/>
          <a:p>
            <a:endParaRPr lang="en-US">
              <a:solidFill>
                <a:prstClr val="black"/>
              </a:solidFill>
            </a:endParaRPr>
          </a:p>
        </p:txBody>
      </p:sp>
      <p:sp>
        <p:nvSpPr>
          <p:cNvPr id="5" name="Footer Placeholder 4"/>
          <p:cNvSpPr>
            <a:spLocks noGrp="1"/>
          </p:cNvSpPr>
          <p:nvPr>
            <p:ph type="ftr" sz="quarter" idx="11"/>
          </p:nvPr>
        </p:nvSpPr>
        <p:spPr>
          <a:xfrm>
            <a:off x="3436938" y="7204075"/>
            <a:ext cx="3184525" cy="414338"/>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7208838" y="7204075"/>
            <a:ext cx="2346325" cy="414338"/>
          </a:xfrm>
          <a:prstGeom prst="rect">
            <a:avLst/>
          </a:prstGeom>
        </p:spPr>
        <p:txBody>
          <a:bodyPr/>
          <a:lstStyle/>
          <a:p>
            <a:fld id="{26DCB95B-09E8-FC4B-82C4-232861F8F94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9895262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3.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3238" y="311150"/>
            <a:ext cx="9051925" cy="1295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03238" y="1812925"/>
            <a:ext cx="9051925" cy="5130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03238" y="7204075"/>
            <a:ext cx="2346325" cy="414338"/>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436938" y="7204075"/>
            <a:ext cx="3184525" cy="414338"/>
          </a:xfrm>
          <a:prstGeom prst="rect">
            <a:avLst/>
          </a:prstGeom>
        </p:spPr>
        <p:txBody>
          <a:bodyPr vert="horz" lIns="91440" tIns="45720" rIns="91440" bIns="45720" rtlCol="0" anchor="ctr"/>
          <a:lstStyle>
            <a:lvl1pPr algn="ctr">
              <a:defRPr sz="1200" i="1">
                <a:solidFill>
                  <a:schemeClr val="tx1">
                    <a:tint val="75000"/>
                  </a:schemeClr>
                </a:solidFill>
              </a:defRPr>
            </a:lvl1pPr>
          </a:lstStyle>
          <a:p>
            <a:endParaRPr lang="en-US" b="1">
              <a:solidFill>
                <a:srgbClr val="C00000"/>
              </a:solidFill>
            </a:endParaRPr>
          </a:p>
        </p:txBody>
      </p:sp>
      <p:sp>
        <p:nvSpPr>
          <p:cNvPr id="6" name="Slide Number Placeholder 5"/>
          <p:cNvSpPr>
            <a:spLocks noGrp="1"/>
          </p:cNvSpPr>
          <p:nvPr>
            <p:ph type="sldNum" sz="quarter" idx="4"/>
          </p:nvPr>
        </p:nvSpPr>
        <p:spPr>
          <a:xfrm>
            <a:off x="7208838" y="7204075"/>
            <a:ext cx="2346325" cy="414338"/>
          </a:xfrm>
          <a:prstGeom prst="rect">
            <a:avLst/>
          </a:prstGeom>
        </p:spPr>
        <p:txBody>
          <a:bodyPr vert="horz" lIns="91440" tIns="45720" rIns="91440" bIns="45720" rtlCol="0" anchor="ctr"/>
          <a:lstStyle>
            <a:lvl1pPr algn="r">
              <a:defRPr sz="1200">
                <a:solidFill>
                  <a:schemeClr val="tx1">
                    <a:tint val="75000"/>
                  </a:schemeClr>
                </a:solidFill>
              </a:defRPr>
            </a:lvl1pPr>
          </a:lstStyle>
          <a:p>
            <a:fld id="{8B4174DD-407B-6E44-89CC-9C3917D8AD42}" type="slidenum">
              <a:rPr lang="en-US" smtClean="0"/>
              <a:t>‹#›</a:t>
            </a:fld>
            <a:endParaRPr lang="en-US"/>
          </a:p>
        </p:txBody>
      </p:sp>
    </p:spTree>
    <p:extLst>
      <p:ext uri="{BB962C8B-B14F-4D97-AF65-F5344CB8AC3E}">
        <p14:creationId xmlns:p14="http://schemas.microsoft.com/office/powerpoint/2010/main" val="356893602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USDA-IT_PP_.v1-06.png"/>
          <p:cNvPicPr>
            <a:picLocks/>
          </p:cNvPicPr>
          <p:nvPr userDrawn="1"/>
        </p:nvPicPr>
        <p:blipFill rotWithShape="1">
          <a:blip r:embed="rId4">
            <a:extLst>
              <a:ext uri="{28A0092B-C50C-407E-A947-70E740481C1C}">
                <a14:useLocalDpi xmlns:a14="http://schemas.microsoft.com/office/drawing/2010/main" val="0"/>
              </a:ext>
            </a:extLst>
          </a:blip>
          <a:srcRect t="376" b="90694"/>
          <a:stretch/>
        </p:blipFill>
        <p:spPr>
          <a:xfrm>
            <a:off x="0" y="0"/>
            <a:ext cx="10058400" cy="731520"/>
          </a:xfrm>
          <a:prstGeom prst="rect">
            <a:avLst/>
          </a:prstGeom>
        </p:spPr>
      </p:pic>
      <p:pic>
        <p:nvPicPr>
          <p:cNvPr id="7" name="Picture 6" descr="USDA-IT_PP_.v1-06.png"/>
          <p:cNvPicPr>
            <a:picLocks noChangeAspect="1"/>
          </p:cNvPicPr>
          <p:nvPr userDrawn="1"/>
        </p:nvPicPr>
        <p:blipFill rotWithShape="1">
          <a:blip r:embed="rId4">
            <a:extLst>
              <a:ext uri="{28A0092B-C50C-407E-A947-70E740481C1C}">
                <a14:useLocalDpi xmlns:a14="http://schemas.microsoft.com/office/drawing/2010/main" val="0"/>
              </a:ext>
            </a:extLst>
          </a:blip>
          <a:srcRect t="90067" b="289"/>
          <a:stretch/>
        </p:blipFill>
        <p:spPr>
          <a:xfrm>
            <a:off x="0" y="7022892"/>
            <a:ext cx="10058400" cy="749508"/>
          </a:xfrm>
          <a:prstGeom prst="rect">
            <a:avLst/>
          </a:prstGeom>
        </p:spPr>
      </p:pic>
      <p:sp>
        <p:nvSpPr>
          <p:cNvPr id="2" name="Title Placeholder 1"/>
          <p:cNvSpPr>
            <a:spLocks noGrp="1"/>
          </p:cNvSpPr>
          <p:nvPr>
            <p:ph type="title"/>
          </p:nvPr>
        </p:nvSpPr>
        <p:spPr>
          <a:xfrm>
            <a:off x="502920" y="311256"/>
            <a:ext cx="9052560" cy="1295400"/>
          </a:xfrm>
          <a:prstGeom prst="rect">
            <a:avLst/>
          </a:prstGeom>
        </p:spPr>
        <p:txBody>
          <a:bodyPr vert="horz" lIns="101882" tIns="50941" rIns="101882" bIns="50941" rtlCol="0" anchor="ctr">
            <a:normAutofit/>
          </a:bodyPr>
          <a:lstStyle/>
          <a:p>
            <a:r>
              <a:rPr lang="en-US"/>
              <a:t>Click to edit Master title style</a:t>
            </a:r>
          </a:p>
        </p:txBody>
      </p:sp>
      <p:sp>
        <p:nvSpPr>
          <p:cNvPr id="3" name="Text Placeholder 2"/>
          <p:cNvSpPr>
            <a:spLocks noGrp="1"/>
          </p:cNvSpPr>
          <p:nvPr>
            <p:ph type="body" idx="1"/>
          </p:nvPr>
        </p:nvSpPr>
        <p:spPr>
          <a:xfrm>
            <a:off x="502920" y="1813560"/>
            <a:ext cx="9052560" cy="5129425"/>
          </a:xfrm>
          <a:prstGeom prst="rect">
            <a:avLst/>
          </a:prstGeom>
        </p:spPr>
        <p:txBody>
          <a:bodyPr vert="horz" lIns="101882" tIns="50941" rIns="101882" bIns="5094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42960" y="7308794"/>
            <a:ext cx="2346960" cy="413808"/>
          </a:xfrm>
          <a:prstGeom prst="rect">
            <a:avLst/>
          </a:prstGeom>
        </p:spPr>
        <p:txBody>
          <a:bodyPr vert="horz" lIns="101882" tIns="50941" rIns="101882" bIns="50941" rtlCol="0" anchor="ctr"/>
          <a:lstStyle>
            <a:lvl1pPr algn="l">
              <a:defRPr sz="1300">
                <a:solidFill>
                  <a:schemeClr val="bg1"/>
                </a:solidFill>
              </a:defRPr>
            </a:lvl1pPr>
          </a:lstStyle>
          <a:p>
            <a:endParaRPr lang="en-US"/>
          </a:p>
        </p:txBody>
      </p:sp>
      <p:sp>
        <p:nvSpPr>
          <p:cNvPr id="5" name="Footer Placeholder 4"/>
          <p:cNvSpPr>
            <a:spLocks noGrp="1"/>
          </p:cNvSpPr>
          <p:nvPr>
            <p:ph type="ftr" sz="quarter" idx="3"/>
          </p:nvPr>
        </p:nvSpPr>
        <p:spPr>
          <a:xfrm>
            <a:off x="3376660" y="7308794"/>
            <a:ext cx="3185160" cy="413808"/>
          </a:xfrm>
          <a:prstGeom prst="rect">
            <a:avLst/>
          </a:prstGeom>
        </p:spPr>
        <p:txBody>
          <a:bodyPr vert="horz" lIns="101882" tIns="50941" rIns="101882" bIns="50941" rtlCol="0" anchor="ctr"/>
          <a:lstStyle>
            <a:lvl1pPr algn="ctr">
              <a:defRPr sz="1300" i="1">
                <a:solidFill>
                  <a:schemeClr val="tx1">
                    <a:tint val="75000"/>
                  </a:schemeClr>
                </a:solidFill>
              </a:defRPr>
            </a:lvl1pPr>
          </a:lstStyle>
          <a:p>
            <a:endParaRPr lang="en-US" b="1">
              <a:solidFill>
                <a:srgbClr val="FF0000"/>
              </a:solidFill>
            </a:endParaRPr>
          </a:p>
        </p:txBody>
      </p:sp>
      <p:sp>
        <p:nvSpPr>
          <p:cNvPr id="6" name="Slide Number Placeholder 5"/>
          <p:cNvSpPr>
            <a:spLocks noGrp="1"/>
          </p:cNvSpPr>
          <p:nvPr>
            <p:ph type="sldNum" sz="quarter" idx="4"/>
          </p:nvPr>
        </p:nvSpPr>
        <p:spPr>
          <a:xfrm>
            <a:off x="7148560" y="7308794"/>
            <a:ext cx="2346960" cy="413808"/>
          </a:xfrm>
          <a:prstGeom prst="rect">
            <a:avLst/>
          </a:prstGeom>
        </p:spPr>
        <p:txBody>
          <a:bodyPr vert="horz" lIns="101882" tIns="50941" rIns="101882" bIns="50941" rtlCol="0" anchor="ctr"/>
          <a:lstStyle>
            <a:lvl1pPr algn="ctr">
              <a:defRPr sz="1300">
                <a:solidFill>
                  <a:schemeClr val="bg1"/>
                </a:solidFill>
              </a:defRPr>
            </a:lvl1pPr>
          </a:lstStyle>
          <a:p>
            <a:fld id="{0BAA6115-7AF0-2543-B2DC-54722B1B3709}" type="slidenum">
              <a:rPr lang="en-US" smtClean="0"/>
              <a:pPr/>
              <a:t>‹#›</a:t>
            </a:fld>
            <a:endParaRPr lang="en-US"/>
          </a:p>
        </p:txBody>
      </p:sp>
      <p:sp>
        <p:nvSpPr>
          <p:cNvPr id="10" name="Footer Placeholder 4"/>
          <p:cNvSpPr txBox="1">
            <a:spLocks/>
          </p:cNvSpPr>
          <p:nvPr userDrawn="1"/>
        </p:nvSpPr>
        <p:spPr>
          <a:xfrm>
            <a:off x="3436938" y="7309005"/>
            <a:ext cx="3184525" cy="414338"/>
          </a:xfrm>
          <a:prstGeom prst="rect">
            <a:avLst/>
          </a:prstGeom>
        </p:spPr>
        <p:txBody>
          <a:bodyPr vert="horz" lIns="0" tIns="45720" rIns="0" bIns="45720" rtlCol="0" anchor="ctr"/>
          <a:lstStyle>
            <a:defPPr>
              <a:defRPr lang="en-US"/>
            </a:defPPr>
            <a:lvl1pPr marL="0" algn="ctr" defTabSz="509412" rtl="0" eaLnBrk="1" latinLnBrk="0" hangingPunct="1">
              <a:defRPr sz="1200" i="1" kern="1200">
                <a:solidFill>
                  <a:schemeClr val="tx1">
                    <a:tint val="75000"/>
                  </a:schemeClr>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a:lstStyle>
          <a:p>
            <a:endParaRPr lang="en-US" b="1">
              <a:solidFill>
                <a:srgbClr val="FF0000"/>
              </a:solidFill>
            </a:endParaRPr>
          </a:p>
        </p:txBody>
      </p:sp>
    </p:spTree>
    <p:extLst>
      <p:ext uri="{BB962C8B-B14F-4D97-AF65-F5344CB8AC3E}">
        <p14:creationId xmlns:p14="http://schemas.microsoft.com/office/powerpoint/2010/main" val="1601869067"/>
      </p:ext>
    </p:extLst>
  </p:cSld>
  <p:clrMap bg1="lt1" tx1="dk1" bg2="lt2" tx2="dk2" accent1="accent1" accent2="accent2" accent3="accent3" accent4="accent4" accent5="accent5" accent6="accent6" hlink="hlink" folHlink="folHlink"/>
  <p:sldLayoutIdLst>
    <p:sldLayoutId id="2147483668" r:id="rId1"/>
    <p:sldLayoutId id="2147483669" r:id="rId2"/>
  </p:sldLayoutIdLst>
  <p:hf hdr="0" ftr="0" dt="0"/>
  <p:txStyles>
    <p:titleStyle>
      <a:lvl1pPr algn="ctr" defTabSz="509412" rtl="0" eaLnBrk="1" latinLnBrk="0" hangingPunct="1">
        <a:spcBef>
          <a:spcPct val="0"/>
        </a:spcBef>
        <a:buNone/>
        <a:defRPr sz="4900" kern="1200">
          <a:solidFill>
            <a:schemeClr val="tx1"/>
          </a:solidFill>
          <a:latin typeface="+mj-lt"/>
          <a:ea typeface="+mj-ea"/>
          <a:cs typeface="+mj-cs"/>
        </a:defRPr>
      </a:lvl1pPr>
    </p:titleStyle>
    <p:bodyStyle>
      <a:lvl1pPr marL="382059" indent="-382059" algn="l" defTabSz="509412" rtl="0" eaLnBrk="1" latinLnBrk="0" hangingPunct="1">
        <a:spcBef>
          <a:spcPct val="20000"/>
        </a:spcBef>
        <a:buFont typeface="Arial"/>
        <a:buChar char="•"/>
        <a:defRPr sz="3600" kern="1200">
          <a:solidFill>
            <a:schemeClr val="tx1"/>
          </a:solidFill>
          <a:latin typeface="+mn-lt"/>
          <a:ea typeface="+mn-ea"/>
          <a:cs typeface="+mn-cs"/>
        </a:defRPr>
      </a:lvl1pPr>
      <a:lvl2pPr marL="827795" indent="-318383" algn="l" defTabSz="509412" rtl="0" eaLnBrk="1" latinLnBrk="0" hangingPunct="1">
        <a:spcBef>
          <a:spcPct val="20000"/>
        </a:spcBef>
        <a:buFont typeface="Arial"/>
        <a:buChar char="–"/>
        <a:defRPr sz="3100" kern="1200">
          <a:solidFill>
            <a:schemeClr val="tx1"/>
          </a:solidFill>
          <a:latin typeface="+mn-lt"/>
          <a:ea typeface="+mn-ea"/>
          <a:cs typeface="+mn-cs"/>
        </a:defRPr>
      </a:lvl2pPr>
      <a:lvl3pPr marL="1273531" indent="-254706" algn="l" defTabSz="509412" rtl="0" eaLnBrk="1" latinLnBrk="0" hangingPunct="1">
        <a:spcBef>
          <a:spcPct val="20000"/>
        </a:spcBef>
        <a:buFont typeface="Arial"/>
        <a:buChar char="•"/>
        <a:defRPr sz="2700" kern="1200">
          <a:solidFill>
            <a:schemeClr val="tx1"/>
          </a:solidFill>
          <a:latin typeface="+mn-lt"/>
          <a:ea typeface="+mn-ea"/>
          <a:cs typeface="+mn-cs"/>
        </a:defRPr>
      </a:lvl3pPr>
      <a:lvl4pPr marL="1782943" indent="-254706" algn="l" defTabSz="509412" rtl="0" eaLnBrk="1" latinLnBrk="0" hangingPunct="1">
        <a:spcBef>
          <a:spcPct val="20000"/>
        </a:spcBef>
        <a:buFont typeface="Arial"/>
        <a:buChar char="–"/>
        <a:defRPr sz="2200" kern="1200">
          <a:solidFill>
            <a:schemeClr val="tx1"/>
          </a:solidFill>
          <a:latin typeface="+mn-lt"/>
          <a:ea typeface="+mn-ea"/>
          <a:cs typeface="+mn-cs"/>
        </a:defRPr>
      </a:lvl4pPr>
      <a:lvl5pPr marL="2292355" indent="-254706" algn="l" defTabSz="509412" rtl="0" eaLnBrk="1" latinLnBrk="0" hangingPunct="1">
        <a:spcBef>
          <a:spcPct val="20000"/>
        </a:spcBef>
        <a:buFont typeface="Arial"/>
        <a:buChar char="»"/>
        <a:defRPr sz="2200" kern="1200">
          <a:solidFill>
            <a:schemeClr val="tx1"/>
          </a:solidFill>
          <a:latin typeface="+mn-lt"/>
          <a:ea typeface="+mn-ea"/>
          <a:cs typeface="+mn-cs"/>
        </a:defRPr>
      </a:lvl5pPr>
      <a:lvl6pPr marL="2801767" indent="-254706" algn="l" defTabSz="509412" rtl="0" eaLnBrk="1" latinLnBrk="0" hangingPunct="1">
        <a:spcBef>
          <a:spcPct val="20000"/>
        </a:spcBef>
        <a:buFont typeface="Arial"/>
        <a:buChar char="•"/>
        <a:defRPr sz="2200" kern="1200">
          <a:solidFill>
            <a:schemeClr val="tx1"/>
          </a:solidFill>
          <a:latin typeface="+mn-lt"/>
          <a:ea typeface="+mn-ea"/>
          <a:cs typeface="+mn-cs"/>
        </a:defRPr>
      </a:lvl6pPr>
      <a:lvl7pPr marL="3311180" indent="-254706" algn="l" defTabSz="509412" rtl="0" eaLnBrk="1" latinLnBrk="0" hangingPunct="1">
        <a:spcBef>
          <a:spcPct val="20000"/>
        </a:spcBef>
        <a:buFont typeface="Arial"/>
        <a:buChar char="•"/>
        <a:defRPr sz="2200" kern="1200">
          <a:solidFill>
            <a:schemeClr val="tx1"/>
          </a:solidFill>
          <a:latin typeface="+mn-lt"/>
          <a:ea typeface="+mn-ea"/>
          <a:cs typeface="+mn-cs"/>
        </a:defRPr>
      </a:lvl7pPr>
      <a:lvl8pPr marL="3820592" indent="-254706" algn="l" defTabSz="509412" rtl="0" eaLnBrk="1" latinLnBrk="0" hangingPunct="1">
        <a:spcBef>
          <a:spcPct val="20000"/>
        </a:spcBef>
        <a:buFont typeface="Arial"/>
        <a:buChar char="•"/>
        <a:defRPr sz="2200" kern="1200">
          <a:solidFill>
            <a:schemeClr val="tx1"/>
          </a:solidFill>
          <a:latin typeface="+mn-lt"/>
          <a:ea typeface="+mn-ea"/>
          <a:cs typeface="+mn-cs"/>
        </a:defRPr>
      </a:lvl8pPr>
      <a:lvl9pPr marL="4330004" indent="-254706" algn="l" defTabSz="509412" rtl="0" eaLnBrk="1" latinLnBrk="0" hangingPunct="1">
        <a:spcBef>
          <a:spcPct val="20000"/>
        </a:spcBef>
        <a:buFont typeface="Arial"/>
        <a:buChar char="•"/>
        <a:defRPr sz="2200" kern="1200">
          <a:solidFill>
            <a:schemeClr val="tx1"/>
          </a:solidFill>
          <a:latin typeface="+mn-lt"/>
          <a:ea typeface="+mn-ea"/>
          <a:cs typeface="+mn-cs"/>
        </a:defRPr>
      </a:lvl9pPr>
    </p:bodyStyle>
    <p:otherStyle>
      <a:defPPr>
        <a:defRPr lang="en-US"/>
      </a:defPPr>
      <a:lvl1pPr marL="0" algn="l" defTabSz="509412" rtl="0" eaLnBrk="1" latinLnBrk="0" hangingPunct="1">
        <a:defRPr sz="2000" kern="1200">
          <a:solidFill>
            <a:schemeClr val="tx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3238" y="2430355"/>
            <a:ext cx="9051925" cy="1295400"/>
          </a:xfrm>
          <a:prstGeom prst="rect">
            <a:avLst/>
          </a:prstGeom>
        </p:spPr>
        <p:txBody>
          <a:bodyPr vert="horz" lIns="91440" tIns="45720" rIns="91440" bIns="45720" rtlCol="0" anchor="ctr">
            <a:normAutofit/>
          </a:bodyPr>
          <a:lstStyle/>
          <a:p>
            <a:r>
              <a:rPr lang="en-US"/>
              <a:t>Blank Slide</a:t>
            </a:r>
          </a:p>
        </p:txBody>
      </p:sp>
    </p:spTree>
    <p:extLst>
      <p:ext uri="{BB962C8B-B14F-4D97-AF65-F5344CB8AC3E}">
        <p14:creationId xmlns:p14="http://schemas.microsoft.com/office/powerpoint/2010/main" val="1819938335"/>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3" r:id="rId1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hyperlink" Target="mailto:capitalplanningdivision@ocio.usda.gov"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usdagcc.sharepoint.com/sites/ocio/TPAE/egp/RL/SitePages/Matrix.aspx"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hyperlink" Target="https://obamawhitehouse.archives.gov/omb/e-gov/FEA" TargetMode="External"/><Relationship Id="rId1" Type="http://schemas.openxmlformats.org/officeDocument/2006/relationships/slideLayout" Target="../slideLayouts/slideLayout6.xml"/><Relationship Id="rId5" Type="http://schemas.openxmlformats.org/officeDocument/2006/relationships/slide" Target="slide43.xml"/><Relationship Id="rId4" Type="http://schemas.openxmlformats.org/officeDocument/2006/relationships/hyperlink" Target="https://usdagcc.sharepoint.com/sites/ocio/TPAE/egp/RL/SitePages/Matrix.aspx" TargetMode="External"/></Relationships>
</file>

<file path=ppt/slides/_rels/slide15.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hyperlink" Target="https://www.ocio.usda.gov/document/departmental-regulation-3130-011" TargetMode="Externa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https://usdagcc.sharepoint.com/sites/ocio/TPAE/egp/RL/SitePages/Matrix.aspx" TargetMode="External"/><Relationship Id="rId2" Type="http://schemas.openxmlformats.org/officeDocument/2006/relationships/slide" Target="slide31.xml"/><Relationship Id="rId1" Type="http://schemas.openxmlformats.org/officeDocument/2006/relationships/slideLayout" Target="../slideLayouts/slideLayout6.xml"/><Relationship Id="rId6" Type="http://schemas.openxmlformats.org/officeDocument/2006/relationships/hyperlink" Target="fpds.gov" TargetMode="External"/><Relationship Id="rId5" Type="http://schemas.openxmlformats.org/officeDocument/2006/relationships/hyperlink" Target="https://www.acquisition.gov/far/html/FARTOCP16.html" TargetMode="External"/><Relationship Id="rId4" Type="http://schemas.openxmlformats.org/officeDocument/2006/relationships/hyperlink" Target="https://www.fpds.gov/fpdsng_cms/index.php/e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hyperlink" Target="https://www.fpds.gov/fpdsng_cms/index.php/en/" TargetMode="Externa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s://usdagcc.sharepoint.com/sites/ocio/TPAE/egp/RL/SitePages/Matrix.aspx" TargetMode="External"/><Relationship Id="rId2" Type="http://schemas.openxmlformats.org/officeDocument/2006/relationships/slide" Target="slide31.xml"/><Relationship Id="rId1" Type="http://schemas.openxmlformats.org/officeDocument/2006/relationships/slideLayout" Target="../slideLayouts/slideLayout6.xml"/><Relationship Id="rId4" Type="http://schemas.openxmlformats.org/officeDocument/2006/relationships/slide" Target="slide42.xml"/></Relationships>
</file>

<file path=ppt/slides/_rels/slide22.xml.rels><?xml version="1.0" encoding="UTF-8" standalone="yes"?>
<Relationships xmlns="http://schemas.openxmlformats.org/package/2006/relationships"><Relationship Id="rId3" Type="http://schemas.openxmlformats.org/officeDocument/2006/relationships/hyperlink" Target="https://usdagcc.sharepoint.com/sites/ocio/TPAE/egp/RL/SitePages/Matrix.aspx" TargetMode="External"/><Relationship Id="rId2" Type="http://schemas.openxmlformats.org/officeDocument/2006/relationships/slide" Target="slide3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mailto:AgITGovernance@ocio.usda.gov" TargetMode="External"/><Relationship Id="rId2" Type="http://schemas.openxmlformats.org/officeDocument/2006/relationships/slide" Target="slide31.xml"/><Relationship Id="rId1" Type="http://schemas.openxmlformats.org/officeDocument/2006/relationships/slideLayout" Target="../slideLayouts/slideLayout6.xml"/><Relationship Id="rId4" Type="http://schemas.openxmlformats.org/officeDocument/2006/relationships/slide" Target="slide44.xml"/></Relationships>
</file>

<file path=ppt/slides/_rels/slide2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mailto:AgTBMWorkingGroup@ocio.usda.gov"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hyperlink" Target="https://usdagcc.sharepoint.com/:b:/s/ocio/TPAE/ITM/CAMSite/EY3AriDjXGZKidRtfQcsBl8BeIOYKcSgssu4hTP3sUWXBQ?e=kgKEoD"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hyperlink" Target="mailto:Capitalplanningdivision@usda.gov"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hyperlink" Target="https://usdagcc.sharepoint.com/sites/ocio/TPAE/egp/RL/SitePages/Matrix.aspx" TargetMode="Externa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hyperlink" Target="https://usdagcc.sharepoint.com/sites/ocio/TPAE/egp/RL/SitePages/Matrix.aspx" TargetMode="Externa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hyperlink" Target="https://usdagcc.sharepoint.com/sites/ocio/TPAE/egp/RL/SitePages/Matrix.aspx" TargetMode="External"/><Relationship Id="rId2" Type="http://schemas.openxmlformats.org/officeDocument/2006/relationships/hyperlink" Target="https://www.fpds.gov/fpdsng_cms/index.php/en/" TargetMode="Externa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hyperlink" Target="https://usdagcc.sharepoint.com/sites/ocio/TPAE/egp/RL/SitePages/Matrix.aspx" TargetMode="Externa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hyperlink" Target="https://usdagcc.sharepoint.com/sites/ocio/TPAE/egp/RL/SitePages/Matrix.aspx" TargetMode="Externa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s://www.ocio.usda.gov/sites/default/files/docs/2012/DR%203130-008_Definition%20of%20Major%20Information%20Technology%20Investments_Final_20200813.pdf" TargetMode="External"/><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hyperlink" Target="https://agmax.mycpic.com/Prosight/Portfolios/View.htm?window=sc&amp;itemName=FITARA%20Scorecards%20-%20003a%20CY%20AARs&amp;scName=FITARA%20Scorecard%20AAR"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hyperlink" Target="https://usdagcc.sharepoint.com/sites/ocio/TPAE/ITM/CAMSite/Lists/Announcements/DispForm.aspx?ID=62" TargetMode="External"/><Relationship Id="rId2" Type="http://schemas.openxmlformats.org/officeDocument/2006/relationships/hyperlink" Target="https://usdagcc.sharepoint.com/sites/ocio/TPAE/ITM/Scoring%20Criteria/Forms/AllItems.aspx?viewid=7eb9f2e1%2D7841%2D41c4%2D956e%2D646699dec1fd&amp;id=%2Fsites%2Focio%2FTPAE%2FITM%2FScoring%20Criteria%2FScoring%20Criteria%20FAQs%20for%20V1%2E7" TargetMode="Externa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s://usdagcc.sharepoint.com/sites/ocio/TPAE/ITM/CAMSite/Lists/Announcements/DispForm.aspx?ID=74"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hyperlink" Target="https://usdagcc.sharepoint.com/sites/ocio/TPAE/ITM/CAMSite/Lists/Announcements/DispForm.aspx?ID=62"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hyperlink" Target="https://usdagcc.sharepoint.com/sites/ocio/TPAE/ITM/CAMSite/Lists/Announcements/DispForm.aspx?ID=73"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hyperlink" Target="https://usdagcc.sharepoint.com/sites/ocio/TPAE/ITM/CAMSite/Lists/Announcements/DispForm.aspx?ID=72" TargetMode="External"/><Relationship Id="rId3" Type="http://schemas.openxmlformats.org/officeDocument/2006/relationships/hyperlink" Target="https://www.ocio.usda.gov/sites/default/files/docs/2012/DR%203130-008_Definition%20of%20Major%20Information%20Technology%20Investments_Final_20200813.pdf" TargetMode="External"/><Relationship Id="rId7" Type="http://schemas.openxmlformats.org/officeDocument/2006/relationships/hyperlink" Target="https://www.whitehouse.gov/wp-content/uploads/2020/11/FY22ITBudget_CapitalPlanningGuidance.pdf"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hyperlink" Target="https://itdashboard.gov/" TargetMode="External"/><Relationship Id="rId5" Type="http://schemas.openxmlformats.org/officeDocument/2006/relationships/hyperlink" Target="https://agmax.mycpic.com/prosight/Portfolios/View.htm?window=sc&amp;itemName=BY21%20Submission%20Portfolio&amp;scName=USDA%20Major%20and%20Non%20Major%20designation%20for%20Investments" TargetMode="External"/><Relationship Id="rId4" Type="http://schemas.openxmlformats.org/officeDocument/2006/relationships/slide" Target="slide38.xml"/><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B7F2A98-8FC7-426F-9560-59958B4C9207}"/>
              </a:ext>
            </a:extLst>
          </p:cNvPr>
          <p:cNvPicPr/>
          <p:nvPr/>
        </p:nvPicPr>
        <p:blipFill>
          <a:blip r:embed="rId3">
            <a:extLst>
              <a:ext uri="{28A0092B-C50C-407E-A947-70E740481C1C}">
                <a14:useLocalDpi xmlns:a14="http://schemas.microsoft.com/office/drawing/2010/main" val="0"/>
              </a:ext>
            </a:extLst>
          </a:blip>
          <a:stretch>
            <a:fillRect/>
          </a:stretch>
        </p:blipFill>
        <p:spPr>
          <a:xfrm>
            <a:off x="404037" y="1095154"/>
            <a:ext cx="9356651" cy="4570634"/>
          </a:xfrm>
          <a:prstGeom prst="rect">
            <a:avLst/>
          </a:prstGeom>
        </p:spPr>
      </p:pic>
      <p:sp>
        <p:nvSpPr>
          <p:cNvPr id="27" name="Content Placeholder 2"/>
          <p:cNvSpPr txBox="1">
            <a:spLocks/>
          </p:cNvSpPr>
          <p:nvPr/>
        </p:nvSpPr>
        <p:spPr>
          <a:xfrm>
            <a:off x="1520455" y="1289983"/>
            <a:ext cx="7220039" cy="2367617"/>
          </a:xfrm>
          <a:prstGeom prst="rect">
            <a:avLst/>
          </a:prstGeom>
        </p:spPr>
        <p:txBody>
          <a:bodyPr vert="horz" lIns="91440" tIns="45720" rIns="91440" bIns="45720" rtlCol="0" anchor="t">
            <a:noAutofit/>
          </a:bodyPr>
          <a:lstStyle>
            <a:lvl1pPr marL="342900" indent="-342900" algn="l" defTabSz="457200" rtl="0" eaLnBrk="1" latinLnBrk="0" hangingPunct="1">
              <a:spcBef>
                <a:spcPct val="20000"/>
              </a:spcBef>
              <a:buFont typeface="Arial"/>
              <a:buChar char="•"/>
              <a:defRPr sz="3200" kern="1200">
                <a:solidFill>
                  <a:schemeClr val="bg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bg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bg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4800" b="1" dirty="0">
                <a:solidFill>
                  <a:schemeClr val="tx1"/>
                </a:solidFill>
              </a:rPr>
              <a:t>USDA CIO Rating Criteria Overview</a:t>
            </a:r>
            <a:endParaRPr lang="en-US" sz="2800" b="1" dirty="0">
              <a:solidFill>
                <a:schemeClr val="tx1"/>
              </a:solidFill>
            </a:endParaRPr>
          </a:p>
          <a:p>
            <a:pPr marL="0" indent="0" algn="ctr">
              <a:buNone/>
            </a:pPr>
            <a:r>
              <a:rPr lang="en-US" sz="2400" b="1" i="1" dirty="0">
                <a:solidFill>
                  <a:schemeClr val="tx1"/>
                </a:solidFill>
                <a:highlight>
                  <a:srgbClr val="FFFF00"/>
                </a:highlight>
              </a:rPr>
              <a:t>Version 1.9 (FINAL)</a:t>
            </a:r>
            <a:endParaRPr lang="en-US" sz="2000" b="1" i="1" dirty="0">
              <a:solidFill>
                <a:schemeClr val="tx1"/>
              </a:solidFill>
              <a:highlight>
                <a:srgbClr val="FFFF00"/>
              </a:highlight>
            </a:endParaRPr>
          </a:p>
          <a:p>
            <a:pPr marL="0" indent="0" algn="ctr">
              <a:buNone/>
            </a:pPr>
            <a:endParaRPr lang="en-US" sz="3600" b="1" i="1" dirty="0">
              <a:solidFill>
                <a:schemeClr val="tx1"/>
              </a:solidFill>
            </a:endParaRPr>
          </a:p>
        </p:txBody>
      </p:sp>
      <p:sp>
        <p:nvSpPr>
          <p:cNvPr id="2" name="TextBox 1"/>
          <p:cNvSpPr txBox="1"/>
          <p:nvPr/>
        </p:nvSpPr>
        <p:spPr>
          <a:xfrm flipH="1">
            <a:off x="160379" y="5984241"/>
            <a:ext cx="7250513" cy="1200329"/>
          </a:xfrm>
          <a:prstGeom prst="rect">
            <a:avLst/>
          </a:prstGeom>
          <a:noFill/>
        </p:spPr>
        <p:txBody>
          <a:bodyPr wrap="square" rtlCol="0" anchor="b">
            <a:spAutoFit/>
          </a:bodyPr>
          <a:lstStyle/>
          <a:p>
            <a:r>
              <a:rPr lang="en-US" sz="1800"/>
              <a:t>Naomi Gumbs, Director</a:t>
            </a:r>
          </a:p>
          <a:p>
            <a:r>
              <a:rPr lang="en-US" sz="1800"/>
              <a:t>Capital Planning and IT Governance Division (CPITGD)</a:t>
            </a:r>
          </a:p>
          <a:p>
            <a:r>
              <a:rPr lang="en-US" sz="1800"/>
              <a:t>Office of the CIO | Information Resource Management Center (IRMC)</a:t>
            </a:r>
          </a:p>
          <a:p>
            <a:r>
              <a:rPr lang="en-US" sz="1800" b="1">
                <a:hlinkClick r:id="rId4"/>
              </a:rPr>
              <a:t>capitalplanningdivision@usda.gov</a:t>
            </a:r>
            <a:endParaRPr lang="en-US" sz="1800" b="1"/>
          </a:p>
        </p:txBody>
      </p:sp>
      <p:sp>
        <p:nvSpPr>
          <p:cNvPr id="3" name="Rectangle 2">
            <a:extLst>
              <a:ext uri="{FF2B5EF4-FFF2-40B4-BE49-F238E27FC236}">
                <a16:creationId xmlns:a16="http://schemas.microsoft.com/office/drawing/2014/main" id="{5FE9EC96-62AE-4C5C-A7A7-54EA019CE035}"/>
              </a:ext>
            </a:extLst>
          </p:cNvPr>
          <p:cNvSpPr/>
          <p:nvPr/>
        </p:nvSpPr>
        <p:spPr>
          <a:xfrm>
            <a:off x="3163535" y="106021"/>
            <a:ext cx="3933897" cy="584775"/>
          </a:xfrm>
          <a:prstGeom prst="rect">
            <a:avLst/>
          </a:prstGeom>
        </p:spPr>
        <p:txBody>
          <a:bodyPr wrap="none">
            <a:spAutoFit/>
          </a:bodyPr>
          <a:lstStyle/>
          <a:p>
            <a:pPr algn="ctr"/>
            <a:r>
              <a:rPr lang="en-US" sz="3200" b="1" i="1" dirty="0">
                <a:solidFill>
                  <a:srgbClr val="FF0000"/>
                </a:solidFill>
              </a:rPr>
              <a:t>EFFECTIVE: JUNE 2021</a:t>
            </a:r>
          </a:p>
        </p:txBody>
      </p:sp>
    </p:spTree>
    <p:extLst>
      <p:ext uri="{BB962C8B-B14F-4D97-AF65-F5344CB8AC3E}">
        <p14:creationId xmlns:p14="http://schemas.microsoft.com/office/powerpoint/2010/main" val="6962670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5DF7E6-A6A4-425F-A7CE-2EC0BBF47C4A}"/>
              </a:ext>
            </a:extLst>
          </p:cNvPr>
          <p:cNvSpPr>
            <a:spLocks noGrp="1"/>
          </p:cNvSpPr>
          <p:nvPr>
            <p:ph type="sldNum" sz="quarter" idx="4"/>
          </p:nvPr>
        </p:nvSpPr>
        <p:spPr/>
        <p:txBody>
          <a:bodyPr/>
          <a:lstStyle/>
          <a:p>
            <a:fld id="{0BAA6115-7AF0-2543-B2DC-54722B1B3709}" type="slidenum">
              <a:rPr lang="en-US" smtClean="0"/>
              <a:pPr/>
              <a:t>10</a:t>
            </a:fld>
            <a:endParaRPr lang="en-US"/>
          </a:p>
        </p:txBody>
      </p:sp>
      <p:sp>
        <p:nvSpPr>
          <p:cNvPr id="4" name="Rectangle 3">
            <a:extLst>
              <a:ext uri="{FF2B5EF4-FFF2-40B4-BE49-F238E27FC236}">
                <a16:creationId xmlns:a16="http://schemas.microsoft.com/office/drawing/2014/main" id="{23727FB5-0EFD-44FE-9F63-681D5D626DF9}"/>
              </a:ext>
            </a:extLst>
          </p:cNvPr>
          <p:cNvSpPr/>
          <p:nvPr/>
        </p:nvSpPr>
        <p:spPr>
          <a:xfrm>
            <a:off x="371789" y="931906"/>
            <a:ext cx="9314822" cy="2800767"/>
          </a:xfrm>
          <a:prstGeom prst="rect">
            <a:avLst/>
          </a:prstGeom>
        </p:spPr>
        <p:txBody>
          <a:bodyPr wrap="square">
            <a:spAutoFit/>
          </a:bodyPr>
          <a:lstStyle/>
          <a:p>
            <a:r>
              <a:rPr lang="en-US" sz="1600"/>
              <a:t>This document describes the criteria used by the Office of the Chief Information Office (OCIO) Capital Planning and IT Governance Division (CPITGD) to rate investment business cases and their supporting documentation.</a:t>
            </a:r>
          </a:p>
          <a:p>
            <a:endParaRPr lang="en-US" sz="1600"/>
          </a:p>
          <a:p>
            <a:pPr marR="4260"/>
            <a:r>
              <a:rPr lang="en-US" sz="1600"/>
              <a:t>The rating system employs different sets of rating criteria corresponding to different parts of the business case and its supporting documentation. The CIO Rating sections are: Investment Overview, Contract /Acquisition Strategy, Performance Metrics, Risk Management, Project Management, FAC Project/Program Management Certification, Technology Business Management (TBM), and IT Governance (applicable for ALL Investments).</a:t>
            </a:r>
          </a:p>
          <a:p>
            <a:endParaRPr lang="en-US" sz="1600"/>
          </a:p>
          <a:p>
            <a:pPr marR="920"/>
            <a:r>
              <a:rPr lang="en-US" sz="1600"/>
              <a:t>For each set of rating criteria, the range of possible scores in AgMax are 1 to 5. After assigning a score to each area, the individual criteria scores are then weighted to determine an overall numeric score, which then is categorized as green, yellow or red. Scores are not rounded up or down.</a:t>
            </a:r>
          </a:p>
        </p:txBody>
      </p:sp>
      <p:graphicFrame>
        <p:nvGraphicFramePr>
          <p:cNvPr id="8" name="Table 7">
            <a:extLst>
              <a:ext uri="{FF2B5EF4-FFF2-40B4-BE49-F238E27FC236}">
                <a16:creationId xmlns:a16="http://schemas.microsoft.com/office/drawing/2014/main" id="{4AADD7D1-7FDC-4A4F-8B1B-7CB176E50978}"/>
              </a:ext>
            </a:extLst>
          </p:cNvPr>
          <p:cNvGraphicFramePr>
            <a:graphicFrameLocks noGrp="1"/>
          </p:cNvGraphicFramePr>
          <p:nvPr>
            <p:extLst>
              <p:ext uri="{D42A27DB-BD31-4B8C-83A1-F6EECF244321}">
                <p14:modId xmlns:p14="http://schemas.microsoft.com/office/powerpoint/2010/main" val="1764632217"/>
              </p:ext>
            </p:extLst>
          </p:nvPr>
        </p:nvGraphicFramePr>
        <p:xfrm>
          <a:off x="2249470" y="4103085"/>
          <a:ext cx="4964036" cy="2357120"/>
        </p:xfrm>
        <a:graphic>
          <a:graphicData uri="http://schemas.openxmlformats.org/drawingml/2006/table">
            <a:tbl>
              <a:tblPr firstRow="1" bandRow="1">
                <a:tableStyleId>{5C22544A-7EE6-4342-B048-85BDC9FD1C3A}</a:tableStyleId>
              </a:tblPr>
              <a:tblGrid>
                <a:gridCol w="868054">
                  <a:extLst>
                    <a:ext uri="{9D8B030D-6E8A-4147-A177-3AD203B41FA5}">
                      <a16:colId xmlns:a16="http://schemas.microsoft.com/office/drawing/2014/main" val="1317155288"/>
                    </a:ext>
                  </a:extLst>
                </a:gridCol>
                <a:gridCol w="1809980">
                  <a:extLst>
                    <a:ext uri="{9D8B030D-6E8A-4147-A177-3AD203B41FA5}">
                      <a16:colId xmlns:a16="http://schemas.microsoft.com/office/drawing/2014/main" val="2480237427"/>
                    </a:ext>
                  </a:extLst>
                </a:gridCol>
                <a:gridCol w="2286002">
                  <a:extLst>
                    <a:ext uri="{9D8B030D-6E8A-4147-A177-3AD203B41FA5}">
                      <a16:colId xmlns:a16="http://schemas.microsoft.com/office/drawing/2014/main" val="803485448"/>
                    </a:ext>
                  </a:extLst>
                </a:gridCol>
              </a:tblGrid>
              <a:tr h="370840">
                <a:tc>
                  <a:txBody>
                    <a:bodyPr/>
                    <a:lstStyle/>
                    <a:p>
                      <a:pPr algn="ctr"/>
                      <a:r>
                        <a:rPr lang="en-US" sz="1600"/>
                        <a:t>Score</a:t>
                      </a:r>
                    </a:p>
                  </a:txBody>
                  <a:tcPr/>
                </a:tc>
                <a:tc>
                  <a:txBody>
                    <a:bodyPr/>
                    <a:lstStyle/>
                    <a:p>
                      <a:pPr algn="ctr"/>
                      <a:r>
                        <a:rPr lang="en-US" sz="1600"/>
                        <a:t>Color Assigned</a:t>
                      </a:r>
                    </a:p>
                  </a:txBody>
                  <a:tcPr/>
                </a:tc>
                <a:tc>
                  <a:txBody>
                    <a:bodyPr/>
                    <a:lstStyle/>
                    <a:p>
                      <a:pPr algn="ctr"/>
                      <a:r>
                        <a:rPr lang="en-US" sz="1600"/>
                        <a:t>Score </a:t>
                      </a:r>
                    </a:p>
                    <a:p>
                      <a:pPr algn="ctr"/>
                      <a:r>
                        <a:rPr lang="en-US" sz="1100"/>
                        <a:t>(Major CIO Ratings posted to ITDB)</a:t>
                      </a:r>
                    </a:p>
                  </a:txBody>
                  <a:tcPr/>
                </a:tc>
                <a:extLst>
                  <a:ext uri="{0D108BD9-81ED-4DB2-BD59-A6C34878D82A}">
                    <a16:rowId xmlns:a16="http://schemas.microsoft.com/office/drawing/2014/main" val="1761794616"/>
                  </a:ext>
                </a:extLst>
              </a:tr>
              <a:tr h="370840">
                <a:tc>
                  <a:txBody>
                    <a:bodyPr/>
                    <a:lstStyle/>
                    <a:p>
                      <a:pPr algn="ctr"/>
                      <a:r>
                        <a:rPr lang="en-US" sz="1600"/>
                        <a:t>1</a:t>
                      </a:r>
                    </a:p>
                  </a:txBody>
                  <a:tcPr/>
                </a:tc>
                <a:tc>
                  <a:txBody>
                    <a:bodyPr/>
                    <a:lstStyle/>
                    <a:p>
                      <a:pPr algn="ctr"/>
                      <a:r>
                        <a:rPr lang="en-US" sz="1600" b="1">
                          <a:solidFill>
                            <a:schemeClr val="tx1"/>
                          </a:solidFill>
                        </a:rPr>
                        <a:t>Red</a:t>
                      </a:r>
                    </a:p>
                  </a:txBody>
                  <a:tcPr>
                    <a:solidFill>
                      <a:srgbClr val="FF0000"/>
                    </a:solidFill>
                  </a:tcPr>
                </a:tc>
                <a:tc>
                  <a:txBody>
                    <a:bodyPr/>
                    <a:lstStyle/>
                    <a:p>
                      <a:pPr algn="ctr"/>
                      <a:r>
                        <a:rPr lang="en-US" sz="1600"/>
                        <a:t>High Risk</a:t>
                      </a:r>
                    </a:p>
                  </a:txBody>
                  <a:tcPr/>
                </a:tc>
                <a:extLst>
                  <a:ext uri="{0D108BD9-81ED-4DB2-BD59-A6C34878D82A}">
                    <a16:rowId xmlns:a16="http://schemas.microsoft.com/office/drawing/2014/main" val="1074183222"/>
                  </a:ext>
                </a:extLst>
              </a:tr>
              <a:tr h="370840">
                <a:tc>
                  <a:txBody>
                    <a:bodyPr/>
                    <a:lstStyle/>
                    <a:p>
                      <a:pPr algn="ctr"/>
                      <a:r>
                        <a:rPr lang="en-US" sz="1600"/>
                        <a:t>2</a:t>
                      </a:r>
                    </a:p>
                  </a:txBody>
                  <a:tcPr/>
                </a:tc>
                <a:tc>
                  <a:txBody>
                    <a:bodyPr/>
                    <a:lstStyle/>
                    <a:p>
                      <a:pPr algn="ctr"/>
                      <a:r>
                        <a:rPr lang="en-US" sz="1600" b="1">
                          <a:solidFill>
                            <a:schemeClr val="tx1"/>
                          </a:solidFill>
                        </a:rPr>
                        <a:t>Red</a:t>
                      </a:r>
                    </a:p>
                  </a:txBody>
                  <a:tcPr>
                    <a:solidFill>
                      <a:srgbClr val="FF0000"/>
                    </a:solidFill>
                  </a:tcPr>
                </a:tc>
                <a:tc>
                  <a:txBody>
                    <a:bodyPr/>
                    <a:lstStyle/>
                    <a:p>
                      <a:pPr algn="ctr"/>
                      <a:r>
                        <a:rPr lang="en-US" sz="1600"/>
                        <a:t>Moderately High Risk</a:t>
                      </a:r>
                    </a:p>
                  </a:txBody>
                  <a:tcPr/>
                </a:tc>
                <a:extLst>
                  <a:ext uri="{0D108BD9-81ED-4DB2-BD59-A6C34878D82A}">
                    <a16:rowId xmlns:a16="http://schemas.microsoft.com/office/drawing/2014/main" val="2561066093"/>
                  </a:ext>
                </a:extLst>
              </a:tr>
              <a:tr h="370840">
                <a:tc>
                  <a:txBody>
                    <a:bodyPr/>
                    <a:lstStyle/>
                    <a:p>
                      <a:pPr algn="ctr"/>
                      <a:r>
                        <a:rPr lang="en-US" sz="1600"/>
                        <a:t>3</a:t>
                      </a:r>
                    </a:p>
                  </a:txBody>
                  <a:tcPr/>
                </a:tc>
                <a:tc>
                  <a:txBody>
                    <a:bodyPr/>
                    <a:lstStyle/>
                    <a:p>
                      <a:pPr algn="ctr"/>
                      <a:r>
                        <a:rPr lang="en-US" sz="1600" b="1">
                          <a:solidFill>
                            <a:schemeClr val="tx1"/>
                          </a:solidFill>
                        </a:rPr>
                        <a:t>Yellow</a:t>
                      </a:r>
                    </a:p>
                  </a:txBody>
                  <a:tcPr>
                    <a:solidFill>
                      <a:srgbClr val="FFFF00"/>
                    </a:solidFill>
                  </a:tcPr>
                </a:tc>
                <a:tc>
                  <a:txBody>
                    <a:bodyPr/>
                    <a:lstStyle/>
                    <a:p>
                      <a:pPr algn="ctr"/>
                      <a:r>
                        <a:rPr lang="en-US" sz="1600"/>
                        <a:t>Medium Risk</a:t>
                      </a:r>
                    </a:p>
                  </a:txBody>
                  <a:tcPr/>
                </a:tc>
                <a:extLst>
                  <a:ext uri="{0D108BD9-81ED-4DB2-BD59-A6C34878D82A}">
                    <a16:rowId xmlns:a16="http://schemas.microsoft.com/office/drawing/2014/main" val="2734628874"/>
                  </a:ext>
                </a:extLst>
              </a:tr>
              <a:tr h="370840">
                <a:tc>
                  <a:txBody>
                    <a:bodyPr/>
                    <a:lstStyle/>
                    <a:p>
                      <a:pPr algn="ctr"/>
                      <a:r>
                        <a:rPr lang="en-US" sz="1600"/>
                        <a:t>4</a:t>
                      </a:r>
                    </a:p>
                  </a:txBody>
                  <a:tcPr/>
                </a:tc>
                <a:tc>
                  <a:txBody>
                    <a:bodyPr/>
                    <a:lstStyle/>
                    <a:p>
                      <a:pPr algn="ctr"/>
                      <a:r>
                        <a:rPr lang="en-US" sz="1600" b="1">
                          <a:solidFill>
                            <a:schemeClr val="tx1"/>
                          </a:solidFill>
                        </a:rPr>
                        <a:t>Green</a:t>
                      </a:r>
                    </a:p>
                  </a:txBody>
                  <a:tcPr>
                    <a:solidFill>
                      <a:srgbClr val="00B050"/>
                    </a:solidFill>
                  </a:tcPr>
                </a:tc>
                <a:tc>
                  <a:txBody>
                    <a:bodyPr/>
                    <a:lstStyle/>
                    <a:p>
                      <a:pPr algn="ctr"/>
                      <a:r>
                        <a:rPr lang="en-US" sz="1600"/>
                        <a:t>Moderately Low Risk</a:t>
                      </a:r>
                    </a:p>
                  </a:txBody>
                  <a:tcPr/>
                </a:tc>
                <a:extLst>
                  <a:ext uri="{0D108BD9-81ED-4DB2-BD59-A6C34878D82A}">
                    <a16:rowId xmlns:a16="http://schemas.microsoft.com/office/drawing/2014/main" val="139369664"/>
                  </a:ext>
                </a:extLst>
              </a:tr>
              <a:tr h="370840">
                <a:tc>
                  <a:txBody>
                    <a:bodyPr/>
                    <a:lstStyle/>
                    <a:p>
                      <a:pPr algn="ctr"/>
                      <a:r>
                        <a:rPr lang="en-US" sz="1600"/>
                        <a:t>5</a:t>
                      </a:r>
                    </a:p>
                  </a:txBody>
                  <a:tcPr/>
                </a:tc>
                <a:tc>
                  <a:txBody>
                    <a:bodyPr/>
                    <a:lstStyle/>
                    <a:p>
                      <a:pPr algn="ctr"/>
                      <a:r>
                        <a:rPr lang="en-US" sz="1600" b="1">
                          <a:solidFill>
                            <a:schemeClr val="tx1"/>
                          </a:solidFill>
                        </a:rPr>
                        <a:t>Green</a:t>
                      </a:r>
                    </a:p>
                  </a:txBody>
                  <a:tcPr>
                    <a:solidFill>
                      <a:srgbClr val="00B050"/>
                    </a:solidFill>
                  </a:tcPr>
                </a:tc>
                <a:tc>
                  <a:txBody>
                    <a:bodyPr/>
                    <a:lstStyle/>
                    <a:p>
                      <a:pPr algn="ctr"/>
                      <a:r>
                        <a:rPr lang="en-US" sz="1600"/>
                        <a:t>Low Risk</a:t>
                      </a:r>
                    </a:p>
                  </a:txBody>
                  <a:tcPr/>
                </a:tc>
                <a:extLst>
                  <a:ext uri="{0D108BD9-81ED-4DB2-BD59-A6C34878D82A}">
                    <a16:rowId xmlns:a16="http://schemas.microsoft.com/office/drawing/2014/main" val="1821966190"/>
                  </a:ext>
                </a:extLst>
              </a:tr>
            </a:tbl>
          </a:graphicData>
        </a:graphic>
      </p:graphicFrame>
      <p:sp>
        <p:nvSpPr>
          <p:cNvPr id="9" name="TextBox 8">
            <a:extLst>
              <a:ext uri="{FF2B5EF4-FFF2-40B4-BE49-F238E27FC236}">
                <a16:creationId xmlns:a16="http://schemas.microsoft.com/office/drawing/2014/main" id="{4D0D200E-7852-496C-B9E7-4F54D8AAF85B}"/>
              </a:ext>
            </a:extLst>
          </p:cNvPr>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CIO RATING</a:t>
            </a:r>
            <a:endParaRPr lang="en-US" sz="3200" strike="sngStrike">
              <a:solidFill>
                <a:schemeClr val="bg1"/>
              </a:solidFill>
            </a:endParaRPr>
          </a:p>
        </p:txBody>
      </p:sp>
    </p:spTree>
    <p:extLst>
      <p:ext uri="{BB962C8B-B14F-4D97-AF65-F5344CB8AC3E}">
        <p14:creationId xmlns:p14="http://schemas.microsoft.com/office/powerpoint/2010/main" val="27728219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11</a:t>
            </a:fld>
            <a:endParaRPr lang="en-US"/>
          </a:p>
        </p:txBody>
      </p:sp>
      <p:sp>
        <p:nvSpPr>
          <p:cNvPr id="3" name="TextBox 2"/>
          <p:cNvSpPr txBox="1"/>
          <p:nvPr/>
        </p:nvSpPr>
        <p:spPr>
          <a:xfrm>
            <a:off x="274320" y="2234936"/>
            <a:ext cx="9509760" cy="1654972"/>
          </a:xfrm>
          <a:prstGeom prst="rect">
            <a:avLst/>
          </a:prstGeom>
          <a:noFill/>
        </p:spPr>
        <p:txBody>
          <a:bodyPr wrap="square" rtlCol="0">
            <a:noAutofit/>
          </a:bodyPr>
          <a:lstStyle/>
          <a:p>
            <a:pPr algn="ctr"/>
            <a:r>
              <a:rPr lang="en-US" sz="5400" b="1"/>
              <a:t>Detailed Scoring Criteria</a:t>
            </a:r>
            <a:endParaRPr lang="en-US" sz="4800" b="1" i="1" strike="sngStrike"/>
          </a:p>
        </p:txBody>
      </p:sp>
    </p:spTree>
    <p:extLst>
      <p:ext uri="{BB962C8B-B14F-4D97-AF65-F5344CB8AC3E}">
        <p14:creationId xmlns:p14="http://schemas.microsoft.com/office/powerpoint/2010/main" val="25508859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12</a:t>
            </a:fld>
            <a:endParaRPr lang="en-US"/>
          </a:p>
        </p:txBody>
      </p:sp>
      <p:sp>
        <p:nvSpPr>
          <p:cNvPr id="3" name="TextBox 2"/>
          <p:cNvSpPr txBox="1"/>
          <p:nvPr/>
        </p:nvSpPr>
        <p:spPr>
          <a:xfrm>
            <a:off x="0" y="73372"/>
            <a:ext cx="10058401"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Investment Overview</a:t>
            </a:r>
          </a:p>
        </p:txBody>
      </p:sp>
      <p:graphicFrame>
        <p:nvGraphicFramePr>
          <p:cNvPr id="4" name="Table 6"/>
          <p:cNvGraphicFramePr>
            <a:graphicFrameLocks noGrp="1"/>
          </p:cNvGraphicFramePr>
          <p:nvPr>
            <p:extLst>
              <p:ext uri="{D42A27DB-BD31-4B8C-83A1-F6EECF244321}">
                <p14:modId xmlns:p14="http://schemas.microsoft.com/office/powerpoint/2010/main" val="3568789311"/>
              </p:ext>
            </p:extLst>
          </p:nvPr>
        </p:nvGraphicFramePr>
        <p:xfrm>
          <a:off x="350873" y="1734753"/>
          <a:ext cx="9505507" cy="5225549"/>
        </p:xfrm>
        <a:graphic>
          <a:graphicData uri="http://schemas.openxmlformats.org/drawingml/2006/table">
            <a:tbl>
              <a:tblPr firstRow="1" firstCol="1" bandRow="1"/>
              <a:tblGrid>
                <a:gridCol w="744280">
                  <a:extLst>
                    <a:ext uri="{9D8B030D-6E8A-4147-A177-3AD203B41FA5}">
                      <a16:colId xmlns:a16="http://schemas.microsoft.com/office/drawing/2014/main" val="3869322023"/>
                    </a:ext>
                  </a:extLst>
                </a:gridCol>
                <a:gridCol w="8761227">
                  <a:extLst>
                    <a:ext uri="{9D8B030D-6E8A-4147-A177-3AD203B41FA5}">
                      <a16:colId xmlns:a16="http://schemas.microsoft.com/office/drawing/2014/main" val="3399393302"/>
                    </a:ext>
                  </a:extLst>
                </a:gridCol>
              </a:tblGrid>
              <a:tr h="279351">
                <a:tc>
                  <a:txBody>
                    <a:bodyPr/>
                    <a:lstStyle/>
                    <a:p>
                      <a:pPr marL="0" marR="0" algn="ctr">
                        <a:lnSpc>
                          <a:spcPct val="115000"/>
                        </a:lnSpc>
                        <a:spcBef>
                          <a:spcPts val="0"/>
                        </a:spcBef>
                        <a:spcAft>
                          <a:spcPts val="1000"/>
                        </a:spcAft>
                      </a:pPr>
                      <a:r>
                        <a:rPr lang="en-U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Score</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a:lnSpc>
                          <a:spcPct val="115000"/>
                        </a:lnSpc>
                        <a:spcBef>
                          <a:spcPts val="0"/>
                        </a:spcBef>
                        <a:spcAft>
                          <a:spcPts val="1000"/>
                        </a:spcAft>
                      </a:pPr>
                      <a:endParaRPr lang="en-US" sz="1400">
                        <a:solidFill>
                          <a:srgbClr val="FFFF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954749137"/>
                  </a:ext>
                </a:extLst>
              </a:tr>
              <a:tr h="2013425">
                <a:tc>
                  <a:txBody>
                    <a:bodyPr/>
                    <a:lstStyle/>
                    <a:p>
                      <a:pPr marL="0" marR="0" algn="ctr">
                        <a:lnSpc>
                          <a:spcPct val="115000"/>
                        </a:lnSpc>
                        <a:spcBef>
                          <a:spcPts val="0"/>
                        </a:spcBef>
                        <a:spcAft>
                          <a:spcPts val="1000"/>
                        </a:spcAft>
                      </a:pPr>
                      <a:r>
                        <a:rPr lang="en-US" sz="1200" b="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5</a:t>
                      </a:r>
                      <a:endParaRPr lang="en-US" sz="12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0000"/>
                        </a:lnSpc>
                        <a:spcBef>
                          <a:spcPts val="0"/>
                        </a:spcBef>
                        <a:spcAft>
                          <a:spcPts val="0"/>
                        </a:spcAft>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the criteria for a rating of 4:</a:t>
                      </a:r>
                    </a:p>
                    <a:p>
                      <a:pPr marL="171450" marR="0" lvl="0" indent="-171450">
                        <a:lnSpc>
                          <a:spcPct val="100000"/>
                        </a:lnSpc>
                        <a:spcBef>
                          <a:spcPts val="0"/>
                        </a:spcBef>
                        <a:spcAft>
                          <a:spcPts val="0"/>
                        </a:spcAft>
                        <a:buFont typeface="Arial" panose="020B0604020202020204" pitchFamily="34" charset="0"/>
                        <a:buChar char="•"/>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All the investment information provided is supported (aligned to the supporting documentation) and enhanced/updated throughout the Investment, Business Case Detail, TBM Reporting, System Inventory and Agency IT Portfolio. </a:t>
                      </a:r>
                      <a:r>
                        <a:rPr lang="en-US" sz="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Manual Yes/No. Checklist Question: </a:t>
                      </a:r>
                      <a:r>
                        <a:rPr lang="en-US" sz="1200" dirty="0">
                          <a:solidFill>
                            <a:srgbClr val="0000FF"/>
                          </a:solidFill>
                          <a:effectLst/>
                        </a:rPr>
                        <a:t>All the investment information provided is supported (aligned to the supporting documentation) and enhanced/updated throughout the Investment, Business Case Detail, TBM Reporting, System Inventory and Agency IT Portfolio</a:t>
                      </a:r>
                      <a:endParaRPr lang="en-US" sz="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AoA for new investments  are provided as needed </a:t>
                      </a:r>
                      <a:r>
                        <a:rPr lang="en-US" sz="1200" dirty="0">
                          <a:solidFill>
                            <a:srgbClr val="0000FF"/>
                          </a:solidFill>
                          <a:effectLst/>
                        </a:rPr>
                        <a:t>Manual Yes/No/N/A.  </a:t>
                      </a:r>
                      <a:r>
                        <a:rPr lang="en-US" sz="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Checklist question: </a:t>
                      </a:r>
                      <a:r>
                        <a:rPr lang="en-US" sz="1200" dirty="0">
                          <a:solidFill>
                            <a:srgbClr val="0000FF"/>
                          </a:solidFill>
                          <a:effectLst/>
                        </a:rPr>
                        <a:t>AA for new initiative(s) have been provided as needed based upon the results of the Operational Analysis </a:t>
                      </a:r>
                      <a:r>
                        <a:rPr lang="en-US" sz="1200" b="0" strike="noStrike"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AoA</a:t>
                      </a:r>
                      <a:r>
                        <a:rPr lang="en-US" sz="1200" b="0" strike="noStrike" baseline="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 includes information resulting from </a:t>
                      </a:r>
                      <a:r>
                        <a:rPr lang="en-US" sz="1200" b="0" strike="noStrike"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Cost Benefit Analysis</a:t>
                      </a:r>
                      <a:r>
                        <a:rPr lang="en-US" sz="1200" b="0" strike="noStrike" baseline="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 (CBA) and address expectations for Return on Investment (ROI).</a:t>
                      </a:r>
                    </a:p>
                    <a:p>
                      <a:pPr marL="171450" marR="0" lvl="0" indent="-171450">
                        <a:lnSpc>
                          <a:spcPct val="100000"/>
                        </a:lnSpc>
                        <a:spcBef>
                          <a:spcPts val="0"/>
                        </a:spcBef>
                        <a:spcAft>
                          <a:spcPts val="0"/>
                        </a:spcAft>
                        <a:buFont typeface="Arial" panose="020B0604020202020204" pitchFamily="34" charset="0"/>
                        <a:buChar char="•"/>
                      </a:pPr>
                      <a:r>
                        <a:rPr lang="en-US" sz="1200" b="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ROI i</a:t>
                      </a: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 consistent with the current Alternatives Analysis, Operational Analysis and information in the Business Case. </a:t>
                      </a:r>
                      <a:r>
                        <a:rPr lang="en-US" sz="1200" b="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Manual Yes/No Checklist Questions: </a:t>
                      </a:r>
                      <a:r>
                        <a:rPr lang="en-US" sz="1200" dirty="0">
                          <a:solidFill>
                            <a:srgbClr val="0000FF"/>
                          </a:solidFill>
                          <a:effectLst/>
                        </a:rPr>
                        <a:t>ROI is consistent with the current Business Case</a:t>
                      </a:r>
                      <a:endParaRPr lang="en-US" sz="1200" b="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636375"/>
                  </a:ext>
                </a:extLst>
              </a:tr>
              <a:tr h="2932773">
                <a:tc>
                  <a:txBody>
                    <a:bodyPr/>
                    <a:lstStyle/>
                    <a:p>
                      <a:pPr marL="0" marR="0" algn="ctr">
                        <a:lnSpc>
                          <a:spcPct val="115000"/>
                        </a:lnSpc>
                        <a:spcBef>
                          <a:spcPts val="0"/>
                        </a:spcBef>
                        <a:spcAft>
                          <a:spcPts val="1000"/>
                        </a:spcAft>
                      </a:pPr>
                      <a:r>
                        <a:rPr lang="en-US" sz="1200" b="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4</a:t>
                      </a:r>
                      <a:endParaRPr lang="en-US" sz="12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0000"/>
                        </a:lnSpc>
                        <a:spcBef>
                          <a:spcPts val="0"/>
                        </a:spcBef>
                        <a:spcAft>
                          <a:spcPts val="0"/>
                        </a:spcAft>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the criteria for a rating of 3:</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strike="noStrike"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 answers to all other questions in </a:t>
                      </a:r>
                      <a:r>
                        <a:rPr lang="en-US" sz="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 </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CPIC: Major and Non-Major</a:t>
                      </a:r>
                      <a:r>
                        <a:rPr lang="en-US" sz="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Investments – Overview and Details tab </a:t>
                      </a:r>
                      <a:r>
                        <a:rPr lang="en-US" sz="1200" strike="noStrike"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are answered in </a:t>
                      </a:r>
                      <a:r>
                        <a:rPr lang="en-US" sz="1200" u="sng" strike="noStrike"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detail</a:t>
                      </a:r>
                      <a:r>
                        <a:rPr lang="en-US" sz="1200" strike="noStrike"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with information provided in all other sections of the business case. The description</a:t>
                      </a:r>
                      <a:r>
                        <a:rPr lang="en-US" sz="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covers all</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parts of the question, which includes the Investment’s purpose, goals, and current or anticipated benefits (quantitative and/or qualitative), as well as the Investment’s specific contribution to mission delivery or Agency management support functions and identify key customers, stakeholders, and other beneficiaries. </a:t>
                      </a:r>
                      <a:r>
                        <a:rPr lang="en-US" sz="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Manual: Yes/No Checklist question: </a:t>
                      </a:r>
                      <a:r>
                        <a:rPr lang="en-US" sz="1200" dirty="0">
                          <a:solidFill>
                            <a:srgbClr val="0000FF"/>
                          </a:solidFill>
                          <a:effectLst/>
                        </a:rPr>
                        <a:t>The answers are in detail and are consistent with information provided in all other sections of the business case.</a:t>
                      </a:r>
                      <a:endParaRPr lang="en-US" sz="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endParaRPr>
                    </a:p>
                    <a:p>
                      <a:pPr marL="171450" lvl="0" indent="-171450">
                        <a:buFont typeface="Arial" panose="020B0604020202020204" pitchFamily="34" charset="0"/>
                        <a:buChar char="•"/>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Return</a:t>
                      </a:r>
                      <a:r>
                        <a:rPr lang="en-US" sz="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on Investment (ROI) </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explains the qualitative and quantitative benefits of the investment. If an investment does not have a positive ROI, the</a:t>
                      </a:r>
                      <a:r>
                        <a:rPr lang="en-US" sz="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section includes </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justification for maintaining the investment. For</a:t>
                      </a:r>
                      <a:r>
                        <a:rPr lang="en-US" sz="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additional details, refer to</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slide </a:t>
                      </a:r>
                      <a:r>
                        <a:rPr lang="en-US" sz="1200" dirty="0"/>
                        <a:t>–</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Return on Investment (ROI). </a:t>
                      </a:r>
                      <a:r>
                        <a:rPr lang="en-US" sz="1200" kern="1200" dirty="0">
                          <a:solidFill>
                            <a:srgbClr val="0000FF"/>
                          </a:solidFill>
                          <a:effectLst/>
                          <a:latin typeface="Calibri" panose="020F0502020204030204" pitchFamily="34" charset="0"/>
                          <a:ea typeface="+mn-ea"/>
                          <a:cs typeface="Calibri" panose="020F0502020204030204" pitchFamily="34" charset="0"/>
                        </a:rPr>
                        <a:t>Manual: Yes/No] Checklist Question: </a:t>
                      </a:r>
                      <a:r>
                        <a:rPr lang="en-US" sz="1200" dirty="0">
                          <a:solidFill>
                            <a:srgbClr val="0000FF"/>
                          </a:solidFill>
                          <a:effectLst/>
                        </a:rPr>
                        <a:t>The description covers all parts of the question, which includes the Investment’s purpose, goals, and current or anticipated benefits (quantitative and/or qualitative), as well as the Investment’s specific contribution to mission delivery or Agency management support functions and identify key customers, stakeholders, and other beneficiaries.</a:t>
                      </a:r>
                      <a:endParaRPr lang="en-US" sz="1200" kern="1200" dirty="0">
                        <a:solidFill>
                          <a:srgbClr val="0000FF"/>
                        </a:solidFill>
                        <a:effectLst/>
                        <a:latin typeface="Calibri" panose="020F0502020204030204" pitchFamily="34" charset="0"/>
                        <a:ea typeface="+mn-ea"/>
                        <a:cs typeface="Calibri" panose="020F0502020204030204" pitchFamily="34" charset="0"/>
                      </a:endParaRP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Mission Area Assistant CIO has added self assessment Rating summary. </a:t>
                      </a:r>
                      <a:r>
                        <a:rPr lang="en-US"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NOTE:</a:t>
                      </a: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Updates are required for the quarterly and semi-annual submissions.</a:t>
                      </a:r>
                      <a:r>
                        <a:rPr lang="en-US" sz="1200" b="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 Automated Response: Yes/No. Information is on the CIO rating tab</a:t>
                      </a:r>
                      <a:endPar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128826"/>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033369226"/>
              </p:ext>
            </p:extLst>
          </p:nvPr>
        </p:nvGraphicFramePr>
        <p:xfrm>
          <a:off x="320040" y="753134"/>
          <a:ext cx="9546974" cy="916470"/>
        </p:xfrm>
        <a:graphic>
          <a:graphicData uri="http://schemas.openxmlformats.org/drawingml/2006/table">
            <a:tbl>
              <a:tblPr firstRow="1" bandRow="1">
                <a:tableStyleId>{5940675A-B579-460E-94D1-54222C63F5DA}</a:tableStyleId>
              </a:tblPr>
              <a:tblGrid>
                <a:gridCol w="827363">
                  <a:extLst>
                    <a:ext uri="{9D8B030D-6E8A-4147-A177-3AD203B41FA5}">
                      <a16:colId xmlns:a16="http://schemas.microsoft.com/office/drawing/2014/main" val="4182294288"/>
                    </a:ext>
                  </a:extLst>
                </a:gridCol>
                <a:gridCol w="8719611">
                  <a:extLst>
                    <a:ext uri="{9D8B030D-6E8A-4147-A177-3AD203B41FA5}">
                      <a16:colId xmlns:a16="http://schemas.microsoft.com/office/drawing/2014/main" val="2951556083"/>
                    </a:ext>
                  </a:extLst>
                </a:gridCol>
              </a:tblGrid>
              <a:tr h="489750">
                <a:tc>
                  <a:txBody>
                    <a:bodyPr/>
                    <a:lstStyle/>
                    <a:p>
                      <a:pPr algn="ctr"/>
                      <a:r>
                        <a:rPr lang="en-US" sz="1100" b="1">
                          <a:latin typeface="Calibri" panose="020F0502020204030204" pitchFamily="34" charset="0"/>
                          <a:cs typeface="Calibri" panose="020F0502020204030204" pitchFamily="34" charset="0"/>
                        </a:rPr>
                        <a:t>SUMMARY</a:t>
                      </a: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Calibri" panose="020F0502020204030204" pitchFamily="34" charset="0"/>
                          <a:cs typeface="Calibri" panose="020F0502020204030204" pitchFamily="34" charset="0"/>
                        </a:rPr>
                        <a:t>This criterion is intended to ensure Investment</a:t>
                      </a:r>
                      <a:r>
                        <a:rPr lang="en-US" sz="1200" b="0" baseline="0">
                          <a:latin typeface="Calibri" panose="020F0502020204030204" pitchFamily="34" charset="0"/>
                          <a:cs typeface="Calibri" panose="020F0502020204030204" pitchFamily="34" charset="0"/>
                        </a:rPr>
                        <a:t> Owners provide and update the required Investment  information in AgMax</a:t>
                      </a:r>
                      <a:r>
                        <a:rPr lang="en-US" sz="1200" b="0" baseline="0">
                          <a:solidFill>
                            <a:schemeClr val="tx1"/>
                          </a:solidFill>
                          <a:latin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a:solidFill>
                            <a:schemeClr val="tx1"/>
                          </a:solidFill>
                          <a:effectLst/>
                          <a:latin typeface="Calibri" panose="020F0502020204030204" pitchFamily="34" charset="0"/>
                          <a:cs typeface="Calibri" panose="020F0502020204030204" pitchFamily="34" charset="0"/>
                        </a:rPr>
                        <a:t>AgMax Form/Tab: : </a:t>
                      </a:r>
                      <a:r>
                        <a:rPr lang="en-US" sz="1200" b="0">
                          <a:solidFill>
                            <a:schemeClr val="tx1"/>
                          </a:solidFill>
                          <a:effectLst/>
                          <a:latin typeface="Calibri" panose="020F0502020204030204" pitchFamily="34" charset="0"/>
                          <a:ea typeface="Arial" panose="020B0604020202020204" pitchFamily="34" charset="0"/>
                          <a:cs typeface="Calibri" panose="020F0502020204030204" pitchFamily="34" charset="0"/>
                        </a:rPr>
                        <a:t>CPIC: Major and Non-Major Investments / Overview and Details, </a:t>
                      </a:r>
                      <a:r>
                        <a:rPr lang="en-US" sz="1200" baseline="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Investment </a:t>
                      </a:r>
                      <a:r>
                        <a:rPr lang="en-US" sz="1200" strike="noStrike" baseline="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Summary, and Investment Funding</a:t>
                      </a:r>
                      <a:endParaRPr lang="en-US" sz="1200" b="0" strike="noStrike" baseline="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235830769"/>
                  </a:ext>
                </a:extLst>
              </a:tr>
              <a:tr h="252245">
                <a:tc>
                  <a:txBody>
                    <a:bodyPr/>
                    <a:lstStyle/>
                    <a:p>
                      <a:pPr algn="ctr"/>
                      <a:r>
                        <a:rPr lang="en-US" sz="1100" b="1">
                          <a:solidFill>
                            <a:schemeClr val="bg1"/>
                          </a:solidFill>
                          <a:latin typeface="Calibri" panose="020F0502020204030204" pitchFamily="34" charset="0"/>
                          <a:cs typeface="Calibri" panose="020F0502020204030204" pitchFamily="34" charset="0"/>
                          <a:hlinkClick r:id="rId3" action="ppaction://hlinksldjump"/>
                        </a:rPr>
                        <a:t>Required Documents</a:t>
                      </a:r>
                      <a:endParaRPr lang="en-US" sz="1100" b="1">
                        <a:latin typeface="Calibri" panose="020F0502020204030204" pitchFamily="34" charset="0"/>
                        <a:cs typeface="Calibri" panose="020F0502020204030204" pitchFamily="34" charset="0"/>
                      </a:endParaRP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solidFill>
                            <a:schemeClr val="tx1"/>
                          </a:solidFill>
                          <a:latin typeface="Calibri" panose="020F0502020204030204" pitchFamily="34" charset="0"/>
                          <a:cs typeface="Calibri" panose="020F0502020204030204" pitchFamily="34" charset="0"/>
                        </a:rPr>
                        <a:t>Templates can be found on the </a:t>
                      </a:r>
                      <a:r>
                        <a:rPr lang="en-US" sz="1100" b="1">
                          <a:solidFill>
                            <a:srgbClr val="0000FF"/>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IITGF Deliverable Matrix</a:t>
                      </a:r>
                      <a:r>
                        <a:rPr lang="en-US" sz="1100" b="1">
                          <a:solidFill>
                            <a:srgbClr val="0000FF"/>
                          </a:solidFill>
                          <a:latin typeface="Calibri" panose="020F0502020204030204" pitchFamily="34" charset="0"/>
                          <a:cs typeface="Calibri" panose="020F0502020204030204" pitchFamily="34" charset="0"/>
                        </a:rPr>
                        <a:t> </a:t>
                      </a:r>
                      <a:r>
                        <a:rPr lang="en-US" sz="1100">
                          <a:solidFill>
                            <a:schemeClr val="tx1"/>
                          </a:solidFill>
                          <a:latin typeface="Calibri" panose="020F0502020204030204" pitchFamily="34" charset="0"/>
                          <a:cs typeface="Calibri" panose="020F0502020204030204" pitchFamily="34" charset="0"/>
                        </a:rPr>
                        <a:t>page: Investment Charter, Alternatives </a:t>
                      </a:r>
                      <a:r>
                        <a:rPr lang="en-US" sz="1100">
                          <a:latin typeface="Calibri" panose="020F0502020204030204" pitchFamily="34" charset="0"/>
                          <a:cs typeface="Calibri" panose="020F0502020204030204" pitchFamily="34" charset="0"/>
                        </a:rPr>
                        <a:t>Analysis (AoA) </a:t>
                      </a:r>
                      <a:r>
                        <a:rPr lang="en-US" sz="1100"/>
                        <a:t>–</a:t>
                      </a:r>
                      <a:r>
                        <a:rPr lang="en-US" sz="1100">
                          <a:latin typeface="Calibri" panose="020F0502020204030204" pitchFamily="34" charset="0"/>
                          <a:cs typeface="Calibri" panose="020F0502020204030204" pitchFamily="34" charset="0"/>
                        </a:rPr>
                        <a:t> Include Cost Benefit Analysis </a:t>
                      </a:r>
                      <a:endParaRPr lang="en-US" sz="1100" b="1" baseline="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bl>
          </a:graphicData>
        </a:graphic>
      </p:graphicFrame>
      <p:sp>
        <p:nvSpPr>
          <p:cNvPr id="6" name="Rectangle 5">
            <a:extLst>
              <a:ext uri="{FF2B5EF4-FFF2-40B4-BE49-F238E27FC236}">
                <a16:creationId xmlns:a16="http://schemas.microsoft.com/office/drawing/2014/main" id="{CDFCFEBD-C7E2-4886-BE9B-0334C2B5E3B4}"/>
              </a:ext>
            </a:extLst>
          </p:cNvPr>
          <p:cNvSpPr/>
          <p:nvPr/>
        </p:nvSpPr>
        <p:spPr>
          <a:xfrm rot="2195334">
            <a:off x="8750596" y="474808"/>
            <a:ext cx="1200137" cy="461665"/>
          </a:xfrm>
          <a:prstGeom prst="rect">
            <a:avLst/>
          </a:prstGeom>
          <a:solidFill>
            <a:srgbClr val="00FF00"/>
          </a:solidFill>
        </p:spPr>
        <p:txBody>
          <a:bodyPr wrap="none" lIns="91440" tIns="45720" rIns="91440" bIns="45720">
            <a:spAutoFit/>
          </a:bodyPr>
          <a:lstStyle/>
          <a:p>
            <a:pPr algn="ctr"/>
            <a:r>
              <a:rPr 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218540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13</a:t>
            </a:fld>
            <a:endParaRPr lang="en-US"/>
          </a:p>
        </p:txBody>
      </p:sp>
      <p:sp>
        <p:nvSpPr>
          <p:cNvPr id="3" name="TextBox 2"/>
          <p:cNvSpPr txBox="1"/>
          <p:nvPr/>
        </p:nvSpPr>
        <p:spPr>
          <a:xfrm>
            <a:off x="0" y="73372"/>
            <a:ext cx="10058401"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Investment Overview (Continued)</a:t>
            </a:r>
          </a:p>
        </p:txBody>
      </p:sp>
      <p:graphicFrame>
        <p:nvGraphicFramePr>
          <p:cNvPr id="4" name="Table 6"/>
          <p:cNvGraphicFramePr>
            <a:graphicFrameLocks noGrp="1"/>
          </p:cNvGraphicFramePr>
          <p:nvPr>
            <p:extLst>
              <p:ext uri="{D42A27DB-BD31-4B8C-83A1-F6EECF244321}">
                <p14:modId xmlns:p14="http://schemas.microsoft.com/office/powerpoint/2010/main" val="2592789916"/>
              </p:ext>
            </p:extLst>
          </p:nvPr>
        </p:nvGraphicFramePr>
        <p:xfrm>
          <a:off x="350873" y="896112"/>
          <a:ext cx="9505507" cy="5613243"/>
        </p:xfrm>
        <a:graphic>
          <a:graphicData uri="http://schemas.openxmlformats.org/drawingml/2006/table">
            <a:tbl>
              <a:tblPr firstRow="1" firstCol="1" bandRow="1"/>
              <a:tblGrid>
                <a:gridCol w="744280">
                  <a:extLst>
                    <a:ext uri="{9D8B030D-6E8A-4147-A177-3AD203B41FA5}">
                      <a16:colId xmlns:a16="http://schemas.microsoft.com/office/drawing/2014/main" val="3869322023"/>
                    </a:ext>
                  </a:extLst>
                </a:gridCol>
                <a:gridCol w="8761227">
                  <a:extLst>
                    <a:ext uri="{9D8B030D-6E8A-4147-A177-3AD203B41FA5}">
                      <a16:colId xmlns:a16="http://schemas.microsoft.com/office/drawing/2014/main" val="3399393302"/>
                    </a:ext>
                  </a:extLst>
                </a:gridCol>
              </a:tblGrid>
              <a:tr h="296499">
                <a:tc>
                  <a:txBody>
                    <a:bodyPr/>
                    <a:lstStyle/>
                    <a:p>
                      <a:pPr marL="0" marR="0" algn="ctr">
                        <a:lnSpc>
                          <a:spcPct val="115000"/>
                        </a:lnSpc>
                        <a:spcBef>
                          <a:spcPts val="0"/>
                        </a:spcBef>
                        <a:spcAft>
                          <a:spcPts val="1000"/>
                        </a:spcAft>
                      </a:pPr>
                      <a:r>
                        <a:rPr lang="en-U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Score</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a:lnSpc>
                          <a:spcPct val="115000"/>
                        </a:lnSpc>
                        <a:spcBef>
                          <a:spcPts val="0"/>
                        </a:spcBef>
                        <a:spcAft>
                          <a:spcPts val="1000"/>
                        </a:spcAft>
                      </a:pPr>
                      <a:endParaRPr lang="en-US" sz="1400">
                        <a:solidFill>
                          <a:srgbClr val="FFFF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954749137"/>
                  </a:ext>
                </a:extLst>
              </a:tr>
              <a:tr h="2035925">
                <a:tc>
                  <a:txBody>
                    <a:bodyPr/>
                    <a:lstStyle/>
                    <a:p>
                      <a:pPr marL="0" marR="0" algn="ctr">
                        <a:lnSpc>
                          <a:spcPct val="115000"/>
                        </a:lnSpc>
                        <a:spcBef>
                          <a:spcPts val="0"/>
                        </a:spcBef>
                        <a:spcAft>
                          <a:spcPts val="1000"/>
                        </a:spcAft>
                      </a:pPr>
                      <a:r>
                        <a:rPr lang="en-US" sz="1200" b="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3</a:t>
                      </a:r>
                      <a:endParaRPr lang="en-US" sz="12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spcBef>
                          <a:spcPts val="0"/>
                        </a:spcBef>
                        <a:spcAft>
                          <a:spcPts val="0"/>
                        </a:spcAft>
                        <a:buFont typeface="Arial" panose="020B0604020202020204" pitchFamily="34" charset="0"/>
                        <a:buNone/>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a criteria for a rating of 2:</a:t>
                      </a:r>
                    </a:p>
                    <a:p>
                      <a:pPr marL="171450" marR="0" lvl="0" indent="-171450">
                        <a:spcBef>
                          <a:spcPts val="0"/>
                        </a:spcBef>
                        <a:spcAft>
                          <a:spcPts val="0"/>
                        </a:spcAft>
                        <a:buFont typeface="Arial" panose="020B0604020202020204" pitchFamily="34" charset="0"/>
                        <a:buChar char="•"/>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All the questions on</a:t>
                      </a:r>
                      <a:r>
                        <a:rPr lang="en-US" sz="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the </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CPIC: Major and Non-Major</a:t>
                      </a:r>
                      <a:r>
                        <a:rPr lang="en-US" sz="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Investments – Overview and Details tab </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are answered. [</a:t>
                      </a:r>
                      <a:r>
                        <a:rPr lang="en-US" sz="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Manual: Yes/No] Checklist Question</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a:effectLst/>
                        </a:rPr>
                        <a:t>All the questions on the CPIC: Major and Non-Major Investments – Overview and Details tab are answered.</a:t>
                      </a:r>
                      <a:endPar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spcBef>
                          <a:spcPts val="0"/>
                        </a:spcBef>
                        <a:spcAft>
                          <a:spcPts val="0"/>
                        </a:spcAft>
                        <a:buFont typeface="Arial" panose="020B0604020202020204" pitchFamily="34" charset="0"/>
                        <a:buChar char="•"/>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All the narrative questions</a:t>
                      </a:r>
                      <a:r>
                        <a:rPr lang="en-US" sz="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are </a:t>
                      </a:r>
                      <a:r>
                        <a:rPr lang="en-US" sz="1200" u="sng"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complete and consistent </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with information provided in all other sections of the Business Case. [</a:t>
                      </a:r>
                      <a:r>
                        <a:rPr lang="en-US" sz="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Manual: Yes/No]</a:t>
                      </a:r>
                      <a:r>
                        <a:rPr lang="en-US" sz="1200" dirty="0">
                          <a:effectLst/>
                        </a:rPr>
                        <a:t> </a:t>
                      </a:r>
                      <a:r>
                        <a:rPr lang="en-US" sz="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Checklist Question: All</a:t>
                      </a:r>
                      <a:r>
                        <a:rPr lang="en-US" sz="1200" dirty="0">
                          <a:solidFill>
                            <a:srgbClr val="0000FF"/>
                          </a:solidFill>
                          <a:effectLst/>
                        </a:rPr>
                        <a:t> the narrative questions are complete and consistent with information provided in all other sections of the Business case.</a:t>
                      </a:r>
                      <a:endParaRPr lang="en-US" sz="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spcBef>
                          <a:spcPts val="0"/>
                        </a:spcBef>
                        <a:spcAft>
                          <a:spcPts val="0"/>
                        </a:spcAft>
                        <a:buFont typeface="Arial" panose="020B0604020202020204" pitchFamily="34" charset="0"/>
                        <a:buChar char="•"/>
                      </a:pPr>
                      <a:r>
                        <a:rPr lang="en-US" sz="1200" kern="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Investment level AOA with</a:t>
                      </a:r>
                      <a:r>
                        <a:rPr lang="en-US" sz="1200" kern="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Cost Benefit Analysis and Charter </a:t>
                      </a:r>
                      <a:r>
                        <a:rPr lang="en-US" sz="1200" kern="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are completed</a:t>
                      </a:r>
                      <a:r>
                        <a:rPr lang="en-US" sz="1200" kern="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in FINAL version and required signatures are obtained</a:t>
                      </a:r>
                      <a:r>
                        <a:rPr lang="en-US" sz="1200" kern="0" baseline="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.[If Final Version is YES and Signature Required is YES</a:t>
                      </a:r>
                      <a:r>
                        <a:rPr lang="en-US" sz="1200" kern="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lang="en-US" sz="1200" b="1" kern="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NOTE:</a:t>
                      </a:r>
                      <a:r>
                        <a:rPr lang="en-US" sz="1200" kern="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If PM has changed, a Charter Addendum with MA CIO signature is required. For additional details, reference to slide </a:t>
                      </a:r>
                      <a:r>
                        <a:rPr lang="en-US" sz="1200" dirty="0"/>
                        <a:t>–</a:t>
                      </a:r>
                      <a:r>
                        <a:rPr lang="en-US" sz="1200" kern="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Artifacts Required for All CIO Ratings.</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strike="noStrike" kern="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Return on Investment (ROI) is not consistent with AoA.  </a:t>
                      </a:r>
                      <a:r>
                        <a:rPr lang="en-US" sz="1200" strike="noStrike" kern="0" baseline="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Manual: Yes/No Checklist question: </a:t>
                      </a:r>
                      <a:r>
                        <a:rPr lang="en-US" sz="1200" dirty="0">
                          <a:solidFill>
                            <a:srgbClr val="0000FF"/>
                          </a:solidFill>
                          <a:effectLst/>
                        </a:rPr>
                        <a:t>ROI is consistent with the current and approved Alternatives Analysis.</a:t>
                      </a:r>
                      <a:endParaRPr lang="en-US" sz="1200" strike="noStrike" kern="0" baseline="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Mission Area Assistant CIO has not added self assessment rating summary.  </a:t>
                      </a:r>
                      <a:r>
                        <a:rPr lang="en-US"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NOTE:</a:t>
                      </a: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Updates are required for the quarterly and semi-annual submissions. </a:t>
                      </a:r>
                      <a:r>
                        <a:rPr lang="en-US" sz="1200" b="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[Automated Response: Yes/No. Information is on the CIO rating tab</a:t>
                      </a:r>
                      <a:endParaRPr lang="en-US" sz="1200" kern="0" baseline="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0191748"/>
                  </a:ext>
                </a:extLst>
              </a:tr>
              <a:tr h="1111151">
                <a:tc>
                  <a:txBody>
                    <a:bodyPr/>
                    <a:lstStyle/>
                    <a:p>
                      <a:pPr marL="0" marR="0" algn="ctr">
                        <a:lnSpc>
                          <a:spcPct val="115000"/>
                        </a:lnSpc>
                        <a:spcBef>
                          <a:spcPts val="0"/>
                        </a:spcBef>
                        <a:spcAft>
                          <a:spcPts val="1000"/>
                        </a:spcAft>
                      </a:pPr>
                      <a:r>
                        <a:rPr lang="en-US" sz="1200" b="1">
                          <a:solidFill>
                            <a:schemeClr val="tx1"/>
                          </a:solidFill>
                          <a:effectLst/>
                          <a:latin typeface="+mn-lt"/>
                          <a:ea typeface="Times New Roman" panose="02020603050405020304" pitchFamily="18" charset="0"/>
                          <a:cs typeface="Calibri" panose="020F0502020204030204" pitchFamily="34" charset="0"/>
                        </a:rPr>
                        <a:t>2</a:t>
                      </a:r>
                      <a:endParaRPr lang="en-US" sz="1200">
                        <a:solidFill>
                          <a:schemeClr val="tx1"/>
                        </a:solidFill>
                        <a:effectLst/>
                        <a:latin typeface="+mn-lt"/>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a criteria for a rating of 1:</a:t>
                      </a:r>
                      <a:endParaRPr lang="en-US" sz="1200" kern="1200" dirty="0">
                        <a:solidFill>
                          <a:schemeClr val="tx1"/>
                        </a:solidFill>
                        <a:effectLst/>
                        <a:latin typeface="Calibri" panose="020F0502020204030204" pitchFamily="34" charset="0"/>
                        <a:ea typeface="+mn-ea"/>
                        <a:cs typeface="Calibri" panose="020F0502020204030204" pitchFamily="34" charset="0"/>
                      </a:endParaRPr>
                    </a:p>
                    <a:p>
                      <a:pPr marL="171450" marR="0" lvl="0" indent="-171450" algn="l" defTabSz="914400" rtl="0" eaLnBrk="1" latinLnBrk="0" hangingPunct="1">
                        <a:spcBef>
                          <a:spcPts val="0"/>
                        </a:spcBef>
                        <a:spcAft>
                          <a:spcPts val="0"/>
                        </a:spcAft>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Calibri" panose="020F0502020204030204" pitchFamily="34" charset="0"/>
                        </a:rPr>
                        <a:t>Investment current and/or anticipated benefits have not been updated in over a year. (Updates are required every fiscal year) </a:t>
                      </a:r>
                      <a:r>
                        <a:rPr lang="en-US" sz="1200" kern="1200" dirty="0">
                          <a:solidFill>
                            <a:srgbClr val="0000FF"/>
                          </a:solidFill>
                          <a:effectLst/>
                          <a:latin typeface="Calibri" panose="020F0502020204030204" pitchFamily="34" charset="0"/>
                          <a:ea typeface="+mn-ea"/>
                          <a:cs typeface="Calibri" panose="020F0502020204030204" pitchFamily="34" charset="0"/>
                        </a:rPr>
                        <a:t>[Automatic calculation – Last update date on the Overview &amp; Detail tab (</a:t>
                      </a:r>
                      <a:r>
                        <a:rPr lang="en-US" sz="1200" kern="1200" dirty="0">
                          <a:solidFill>
                            <a:schemeClr val="tx1"/>
                          </a:solidFill>
                          <a:effectLst/>
                          <a:latin typeface="Calibri" panose="020F0502020204030204" pitchFamily="34" charset="0"/>
                          <a:ea typeface="+mn-ea"/>
                          <a:cs typeface="Calibri" panose="020F0502020204030204" pitchFamily="34" charset="0"/>
                        </a:rPr>
                        <a:t>current and/or anticipated benefits )</a:t>
                      </a:r>
                      <a:endParaRPr lang="en-US" sz="1200" kern="1200" dirty="0">
                        <a:solidFill>
                          <a:srgbClr val="0000FF"/>
                        </a:solidFill>
                        <a:effectLst/>
                        <a:latin typeface="Calibri" panose="020F0502020204030204" pitchFamily="34" charset="0"/>
                        <a:ea typeface="+mn-ea"/>
                        <a:cs typeface="Calibri" panose="020F0502020204030204" pitchFamily="34" charset="0"/>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Calibri" panose="020F0502020204030204" pitchFamily="34" charset="0"/>
                        </a:rPr>
                        <a:t>Return on Investment (ROI) does not explain the qualitative and quantitative benefits of the investment. [</a:t>
                      </a:r>
                      <a:r>
                        <a:rPr lang="en-US" sz="1200" kern="1200" dirty="0">
                          <a:solidFill>
                            <a:srgbClr val="0000FF"/>
                          </a:solidFill>
                          <a:effectLst/>
                          <a:latin typeface="Calibri" panose="020F0502020204030204" pitchFamily="34" charset="0"/>
                          <a:ea typeface="+mn-ea"/>
                          <a:cs typeface="Calibri" panose="020F0502020204030204" pitchFamily="34" charset="0"/>
                        </a:rPr>
                        <a:t>Manual: Yes/No] Checklist Question: </a:t>
                      </a:r>
                      <a:r>
                        <a:rPr lang="en-US" sz="1200" dirty="0">
                          <a:solidFill>
                            <a:srgbClr val="0000FF"/>
                          </a:solidFill>
                          <a:effectLst/>
                        </a:rPr>
                        <a:t>The description covers all parts of the question, which includes the Investment’s purpose, goals, and current or anticipated benefits (quantitative and/or qualitative), as well as the Investment’s specific contribution to mission delivery or Agency management support functions and identify key customers, stakeholders, and other beneficiaries.</a:t>
                      </a:r>
                      <a:endParaRPr lang="en-US" sz="1200" kern="1200" dirty="0">
                        <a:solidFill>
                          <a:srgbClr val="0000FF"/>
                        </a:solidFill>
                        <a:effectLst/>
                        <a:latin typeface="Calibri" panose="020F0502020204030204" pitchFamily="34" charset="0"/>
                        <a:ea typeface="+mn-ea"/>
                        <a:cs typeface="Calibri" panose="020F0502020204030204" pitchFamily="34" charset="0"/>
                      </a:endParaRP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mn-ea"/>
                          <a:cs typeface="Calibri" panose="020F0502020204030204" pitchFamily="34" charset="0"/>
                        </a:rPr>
                        <a:t>Integrated Program/Project Team (IPT) Table is not completed.</a:t>
                      </a:r>
                      <a:r>
                        <a:rPr lang="en-US" sz="1200" kern="1200" dirty="0">
                          <a:solidFill>
                            <a:srgbClr val="0000FF"/>
                          </a:solidFill>
                          <a:effectLst/>
                          <a:latin typeface="Calibri" panose="020F0502020204030204" pitchFamily="34" charset="0"/>
                          <a:ea typeface="+mn-ea"/>
                          <a:cs typeface="Calibri" panose="020F0502020204030204" pitchFamily="34" charset="0"/>
                        </a:rPr>
                        <a:t> [Automatic calculation – Information completed on the Overview &amp; Detail tab]</a:t>
                      </a:r>
                    </a:p>
                    <a:p>
                      <a:pPr marL="171450" lvl="0" indent="-171450">
                        <a:buFont typeface="Arial" panose="020B0604020202020204" pitchFamily="34" charset="0"/>
                        <a:buChar char="•"/>
                      </a:pPr>
                      <a:endParaRPr lang="en-US" sz="12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2328166"/>
                  </a:ext>
                </a:extLst>
              </a:tr>
              <a:tr h="1110504">
                <a:tc>
                  <a:txBody>
                    <a:bodyPr/>
                    <a:lstStyle/>
                    <a:p>
                      <a:pPr marL="0" marR="0" algn="ctr">
                        <a:lnSpc>
                          <a:spcPct val="115000"/>
                        </a:lnSpc>
                        <a:spcBef>
                          <a:spcPts val="0"/>
                        </a:spcBef>
                        <a:spcAft>
                          <a:spcPts val="1000"/>
                        </a:spcAft>
                      </a:pPr>
                      <a:r>
                        <a:rPr lang="en-US" sz="1200" b="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1</a:t>
                      </a:r>
                      <a:endParaRPr lang="en-US" sz="12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0" marR="0" lvl="0" indent="-171450" algn="l" defTabSz="914400" rtl="0" eaLnBrk="1" latinLnBrk="0" hangingPunct="1">
                        <a:lnSpc>
                          <a:spcPct val="100000"/>
                        </a:lnSpc>
                        <a:spcBef>
                          <a:spcPts val="0"/>
                        </a:spcBef>
                        <a:spcAft>
                          <a:spcPts val="0"/>
                        </a:spcAft>
                        <a:buFont typeface="Arial" panose="020B0604020202020204" pitchFamily="34" charset="0"/>
                        <a:buChar cha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Investment charter not provided </a:t>
                      </a:r>
                      <a:r>
                        <a:rPr lang="en-US" sz="1200" kern="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[If NO/Not Provided] </a:t>
                      </a:r>
                      <a:r>
                        <a:rPr lang="en-US" sz="1200" strike="noStrike" kern="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or updated within the updated frequency timeframe [</a:t>
                      </a:r>
                      <a:r>
                        <a:rPr lang="en-US" sz="1200" strike="noStrike" kern="12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365</a:t>
                      </a:r>
                      <a:r>
                        <a:rPr lang="en-US" sz="1200" strike="noStrike" kern="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 date from the signed charter]. </a:t>
                      </a:r>
                      <a:r>
                        <a:rPr lang="en-US" sz="1200" strike="noStrike" kern="1200" dirty="0">
                          <a:solidFill>
                            <a:srgbClr val="FF0000"/>
                          </a:solidFill>
                          <a:effectLst/>
                          <a:latin typeface="Calibri" panose="020F0502020204030204" pitchFamily="34" charset="0"/>
                          <a:ea typeface="Times New Roman" panose="02020603050405020304" pitchFamily="18" charset="0"/>
                          <a:cs typeface="Calibri" panose="020F0502020204030204" pitchFamily="34" charset="0"/>
                        </a:rPr>
                        <a:t>CHECK FREQUENCY TIMEFRAME.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AoA has not been provided or updated within the updated frequency timeframe.</a:t>
                      </a:r>
                      <a:r>
                        <a:rPr lang="en-US" sz="1200" kern="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 [If NO/Not Provided] </a:t>
                      </a:r>
                      <a:r>
                        <a:rPr lang="en-US" sz="1200" strike="noStrike" kern="1200" dirty="0">
                          <a:solidFill>
                            <a:srgbClr val="0000FF"/>
                          </a:solidFill>
                          <a:effectLst/>
                          <a:latin typeface="Calibri" panose="020F0502020204030204" pitchFamily="34" charset="0"/>
                          <a:ea typeface="Times New Roman" panose="02020603050405020304" pitchFamily="18" charset="0"/>
                          <a:cs typeface="Calibri" panose="020F0502020204030204" pitchFamily="34" charset="0"/>
                        </a:rPr>
                        <a:t>or updated within the updated frequency timeframe [365 date from the signed AOA].</a:t>
                      </a:r>
                      <a:endPar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strike="sngStrike"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If not provided, agency must provide MA Assistant CIO memo indicating why an AoA is not required at the required frequency.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a:t>
                      </a:r>
                      <a:r>
                        <a:rPr lang="en-US" sz="1200" kern="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evidence or there is conflicting/inconsistent information.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855050"/>
                  </a:ext>
                </a:extLst>
              </a:tr>
            </a:tbl>
          </a:graphicData>
        </a:graphic>
      </p:graphicFrame>
      <p:grpSp>
        <p:nvGrpSpPr>
          <p:cNvPr id="8" name="Group 7">
            <a:extLst>
              <a:ext uri="{FF2B5EF4-FFF2-40B4-BE49-F238E27FC236}">
                <a16:creationId xmlns:a16="http://schemas.microsoft.com/office/drawing/2014/main" id="{5E46C587-39C4-49B6-9500-FAE1224168D8}"/>
              </a:ext>
            </a:extLst>
          </p:cNvPr>
          <p:cNvGrpSpPr/>
          <p:nvPr/>
        </p:nvGrpSpPr>
        <p:grpSpPr>
          <a:xfrm>
            <a:off x="575641" y="6427759"/>
            <a:ext cx="9055970" cy="1099355"/>
            <a:chOff x="552893" y="3978265"/>
            <a:chExt cx="9055970" cy="1099355"/>
          </a:xfrm>
        </p:grpSpPr>
        <p:pic>
          <p:nvPicPr>
            <p:cNvPr id="5" name="Picture 4">
              <a:extLst>
                <a:ext uri="{FF2B5EF4-FFF2-40B4-BE49-F238E27FC236}">
                  <a16:creationId xmlns:a16="http://schemas.microsoft.com/office/drawing/2014/main" id="{D86E784E-384A-4068-B571-1A6099B26FB2}"/>
                </a:ext>
              </a:extLst>
            </p:cNvPr>
            <p:cNvPicPr>
              <a:picLocks noChangeAspect="1"/>
            </p:cNvPicPr>
            <p:nvPr/>
          </p:nvPicPr>
          <p:blipFill>
            <a:blip r:embed="rId3"/>
            <a:stretch>
              <a:fillRect/>
            </a:stretch>
          </p:blipFill>
          <p:spPr>
            <a:xfrm>
              <a:off x="552893" y="4318699"/>
              <a:ext cx="9055970" cy="758921"/>
            </a:xfrm>
            <a:prstGeom prst="rect">
              <a:avLst/>
            </a:prstGeom>
          </p:spPr>
        </p:pic>
        <p:sp>
          <p:nvSpPr>
            <p:cNvPr id="6" name="TextBox 5">
              <a:extLst>
                <a:ext uri="{FF2B5EF4-FFF2-40B4-BE49-F238E27FC236}">
                  <a16:creationId xmlns:a16="http://schemas.microsoft.com/office/drawing/2014/main" id="{1BF5D854-CD36-4BC1-BDE3-C5F4D6B73612}"/>
                </a:ext>
              </a:extLst>
            </p:cNvPr>
            <p:cNvSpPr txBox="1"/>
            <p:nvPr/>
          </p:nvSpPr>
          <p:spPr>
            <a:xfrm>
              <a:off x="732035" y="3978265"/>
              <a:ext cx="8697685" cy="307777"/>
            </a:xfrm>
            <a:prstGeom prst="rect">
              <a:avLst/>
            </a:prstGeom>
            <a:noFill/>
          </p:spPr>
          <p:txBody>
            <a:bodyPr wrap="square" rtlCol="0">
              <a:spAutoFit/>
            </a:bodyPr>
            <a:lstStyle/>
            <a:p>
              <a:r>
                <a:rPr lang="en-US" sz="1400" b="1" dirty="0"/>
                <a:t>NOTE</a:t>
              </a:r>
              <a:r>
                <a:rPr lang="en-US" sz="1400" dirty="0"/>
                <a:t>: Mission Area Assistant CIO self assessment CIO Rating Comments must be updated on the CIO Rating form</a:t>
              </a:r>
            </a:p>
          </p:txBody>
        </p:sp>
      </p:grpSp>
      <p:sp>
        <p:nvSpPr>
          <p:cNvPr id="7" name="TextBox 6">
            <a:extLst>
              <a:ext uri="{FF2B5EF4-FFF2-40B4-BE49-F238E27FC236}">
                <a16:creationId xmlns:a16="http://schemas.microsoft.com/office/drawing/2014/main" id="{2AD78DDF-621A-48C9-8191-BAFAE997BC44}"/>
              </a:ext>
            </a:extLst>
          </p:cNvPr>
          <p:cNvSpPr txBox="1"/>
          <p:nvPr/>
        </p:nvSpPr>
        <p:spPr>
          <a:xfrm>
            <a:off x="5538166" y="6890042"/>
            <a:ext cx="4114800" cy="1015663"/>
          </a:xfrm>
          <a:prstGeom prst="rect">
            <a:avLst/>
          </a:prstGeom>
          <a:noFill/>
        </p:spPr>
        <p:txBody>
          <a:bodyPr wrap="square" rtlCol="0">
            <a:spAutoFit/>
          </a:bodyPr>
          <a:lstStyle/>
          <a:p>
            <a:r>
              <a:rPr lang="en-US" sz="1200" dirty="0"/>
              <a:t>Required Documents/Final Version/Required Signature/Data Updated</a:t>
            </a:r>
          </a:p>
          <a:p>
            <a:r>
              <a:rPr lang="en-US" sz="1200" dirty="0"/>
              <a:t>Final Version Options = Yes/No/N/A</a:t>
            </a:r>
          </a:p>
          <a:p>
            <a:r>
              <a:rPr lang="en-US" sz="1200" dirty="0"/>
              <a:t>Remove Date Uploaded in AgMax</a:t>
            </a:r>
          </a:p>
          <a:p>
            <a:endParaRPr lang="en-US" sz="1200" dirty="0"/>
          </a:p>
        </p:txBody>
      </p:sp>
      <p:pic>
        <p:nvPicPr>
          <p:cNvPr id="9" name="Picture 8">
            <a:extLst>
              <a:ext uri="{FF2B5EF4-FFF2-40B4-BE49-F238E27FC236}">
                <a16:creationId xmlns:a16="http://schemas.microsoft.com/office/drawing/2014/main" id="{91B44836-ADF3-472F-BCAA-09153FC15B86}"/>
              </a:ext>
            </a:extLst>
          </p:cNvPr>
          <p:cNvPicPr>
            <a:picLocks noChangeAspect="1"/>
          </p:cNvPicPr>
          <p:nvPr/>
        </p:nvPicPr>
        <p:blipFill>
          <a:blip r:embed="rId4"/>
          <a:stretch>
            <a:fillRect/>
          </a:stretch>
        </p:blipFill>
        <p:spPr>
          <a:xfrm>
            <a:off x="66675" y="6890042"/>
            <a:ext cx="4962525" cy="882358"/>
          </a:xfrm>
          <a:prstGeom prst="rect">
            <a:avLst/>
          </a:prstGeom>
        </p:spPr>
      </p:pic>
    </p:spTree>
    <p:extLst>
      <p:ext uri="{BB962C8B-B14F-4D97-AF65-F5344CB8AC3E}">
        <p14:creationId xmlns:p14="http://schemas.microsoft.com/office/powerpoint/2010/main" val="1577510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14</a:t>
            </a:fld>
            <a:endParaRPr lang="en-US"/>
          </a:p>
        </p:txBody>
      </p:sp>
      <p:sp>
        <p:nvSpPr>
          <p:cNvPr id="3" name="TextBox 2"/>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Performance Metrics</a:t>
            </a:r>
          </a:p>
        </p:txBody>
      </p:sp>
      <p:graphicFrame>
        <p:nvGraphicFramePr>
          <p:cNvPr id="4" name="Table 6"/>
          <p:cNvGraphicFramePr>
            <a:graphicFrameLocks noGrp="1"/>
          </p:cNvGraphicFramePr>
          <p:nvPr>
            <p:extLst>
              <p:ext uri="{D42A27DB-BD31-4B8C-83A1-F6EECF244321}">
                <p14:modId xmlns:p14="http://schemas.microsoft.com/office/powerpoint/2010/main" val="492161219"/>
              </p:ext>
            </p:extLst>
          </p:nvPr>
        </p:nvGraphicFramePr>
        <p:xfrm>
          <a:off x="320040" y="730724"/>
          <a:ext cx="9418320" cy="2700403"/>
        </p:xfrm>
        <a:graphic>
          <a:graphicData uri="http://schemas.openxmlformats.org/drawingml/2006/table">
            <a:tbl>
              <a:tblPr firstRow="1" bandRow="1">
                <a:tableStyleId>{5940675A-B579-460E-94D1-54222C63F5DA}</a:tableStyleId>
              </a:tblPr>
              <a:tblGrid>
                <a:gridCol w="826039">
                  <a:extLst>
                    <a:ext uri="{9D8B030D-6E8A-4147-A177-3AD203B41FA5}">
                      <a16:colId xmlns:a16="http://schemas.microsoft.com/office/drawing/2014/main" val="4182294288"/>
                    </a:ext>
                  </a:extLst>
                </a:gridCol>
                <a:gridCol w="8592281">
                  <a:extLst>
                    <a:ext uri="{9D8B030D-6E8A-4147-A177-3AD203B41FA5}">
                      <a16:colId xmlns:a16="http://schemas.microsoft.com/office/drawing/2014/main" val="2951556083"/>
                    </a:ext>
                  </a:extLst>
                </a:gridCol>
              </a:tblGrid>
              <a:tr h="1374523">
                <a:tc>
                  <a:txBody>
                    <a:bodyPr/>
                    <a:lstStyle/>
                    <a:p>
                      <a:pPr algn="ctr"/>
                      <a:r>
                        <a:rPr lang="en-US" sz="1200" b="1" dirty="0">
                          <a:latin typeface="Calibri"/>
                          <a:cs typeface="Calibri"/>
                        </a:rPr>
                        <a:t>SUMMARY</a:t>
                      </a:r>
                    </a:p>
                  </a:txBody>
                  <a:tcPr marL="45720" marR="45720"/>
                </a:tc>
                <a:tc>
                  <a:txBody>
                    <a:bodyPr/>
                    <a:lstStyle/>
                    <a:p>
                      <a:pPr marL="0" marR="0" lvl="0" indent="0" algn="l" rtl="0" eaLnBrk="1" fontAlgn="auto" latinLnBrk="0" hangingPunct="1">
                        <a:lnSpc>
                          <a:spcPct val="100000"/>
                        </a:lnSpc>
                        <a:spcBef>
                          <a:spcPts val="0"/>
                        </a:spcBef>
                        <a:spcAft>
                          <a:spcPts val="0"/>
                        </a:spcAft>
                        <a:buFontTx/>
                        <a:buNone/>
                      </a:pPr>
                      <a:r>
                        <a:rPr lang="en-US" sz="1200" b="0" dirty="0">
                          <a:solidFill>
                            <a:schemeClr val="tx1"/>
                          </a:solidFill>
                          <a:latin typeface="Calibri"/>
                          <a:cs typeface="Calibri"/>
                        </a:rPr>
                        <a:t>This criterion is intended to</a:t>
                      </a:r>
                      <a:r>
                        <a:rPr lang="en-US" sz="1200" b="0" baseline="0" dirty="0">
                          <a:solidFill>
                            <a:schemeClr val="tx1"/>
                          </a:solidFill>
                          <a:latin typeface="Calibri"/>
                          <a:cs typeface="Calibri"/>
                        </a:rPr>
                        <a:t> e</a:t>
                      </a:r>
                      <a:r>
                        <a:rPr lang="en-US" sz="1200" b="0" dirty="0">
                          <a:solidFill>
                            <a:schemeClr val="tx1"/>
                          </a:solidFill>
                          <a:latin typeface="Calibri"/>
                          <a:cs typeface="Calibri"/>
                        </a:rPr>
                        <a:t>nsure</a:t>
                      </a:r>
                      <a:r>
                        <a:rPr lang="en-US" sz="1200" b="0" baseline="0" dirty="0">
                          <a:solidFill>
                            <a:schemeClr val="tx1"/>
                          </a:solidFill>
                          <a:latin typeface="Calibri"/>
                          <a:cs typeface="Calibri"/>
                        </a:rPr>
                        <a:t> O&amp;M Investments have adequate Performance Metrics defined and consistent with </a:t>
                      </a:r>
                      <a:r>
                        <a:rPr lang="en-US" sz="1200" b="1" baseline="0" dirty="0">
                          <a:solidFill>
                            <a:schemeClr val="tx1"/>
                          </a:solidFill>
                          <a:latin typeface="Calibri"/>
                          <a:cs typeface="Calibri"/>
                          <a:hlinkClick r:id="rId2"/>
                        </a:rPr>
                        <a:t>FEA Performance Reference Model (PRM)</a:t>
                      </a:r>
                      <a:r>
                        <a:rPr lang="en-US" sz="1200" b="0" baseline="0" dirty="0">
                          <a:solidFill>
                            <a:schemeClr val="tx1"/>
                          </a:solidFill>
                          <a:latin typeface="Calibri"/>
                          <a:cs typeface="Calibri"/>
                        </a:rPr>
                        <a:t>), established metric targets, progress tracked against established targets, and that OA and Post Implementation Reviews (PIR) are performed. </a:t>
                      </a:r>
                      <a:endParaRPr lang="en-US" sz="1200" b="0" baseline="0" dirty="0">
                        <a:solidFill>
                          <a:schemeClr val="tx1"/>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strike="noStrike" baseline="0" dirty="0">
                          <a:solidFill>
                            <a:schemeClr val="tx1"/>
                          </a:solidFill>
                          <a:effectLst/>
                          <a:latin typeface="Calibri" panose="020F0502020204030204" pitchFamily="34" charset="0"/>
                          <a:cs typeface="Calibri" panose="020F0502020204030204" pitchFamily="34" charset="0"/>
                        </a:rPr>
                        <a:t>NOTE</a:t>
                      </a:r>
                      <a:r>
                        <a:rPr lang="en-US" sz="1200" strike="noStrike" baseline="0" dirty="0">
                          <a:solidFill>
                            <a:schemeClr val="tx1"/>
                          </a:solidFill>
                          <a:effectLst/>
                          <a:latin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strike="noStrike" baseline="0" dirty="0">
                          <a:solidFill>
                            <a:schemeClr val="tx1"/>
                          </a:solidFill>
                          <a:effectLst/>
                          <a:latin typeface="Calibri" panose="020F0502020204030204" pitchFamily="34" charset="0"/>
                          <a:cs typeface="Calibri" panose="020F0502020204030204" pitchFamily="34" charset="0"/>
                        </a:rPr>
                        <a:t>A project </a:t>
                      </a:r>
                      <a:r>
                        <a:rPr lang="en-US" sz="1200" b="1" u="sng" strike="noStrike" baseline="0" dirty="0">
                          <a:solidFill>
                            <a:schemeClr val="tx1"/>
                          </a:solidFill>
                          <a:effectLst/>
                          <a:latin typeface="Calibri" panose="020F0502020204030204" pitchFamily="34" charset="0"/>
                          <a:cs typeface="Calibri" panose="020F0502020204030204" pitchFamily="34" charset="0"/>
                        </a:rPr>
                        <a:t>must</a:t>
                      </a:r>
                      <a:r>
                        <a:rPr lang="en-US" sz="1200" strike="noStrike" baseline="0" dirty="0">
                          <a:solidFill>
                            <a:schemeClr val="tx1"/>
                          </a:solidFill>
                          <a:effectLst/>
                          <a:latin typeface="Calibri" panose="020F0502020204030204" pitchFamily="34" charset="0"/>
                          <a:cs typeface="Calibri" panose="020F0502020204030204" pitchFamily="34" charset="0"/>
                        </a:rPr>
                        <a:t> be mapped to an existing metric ID or New Metric Description.  There may be metrics at the investment levels that will not be mapped to a specific projects (i.e. Customer Satisfaction, Operational Efficiencies)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baseline="0" dirty="0">
                          <a:solidFill>
                            <a:schemeClr val="tx1"/>
                          </a:solidFill>
                          <a:effectLst/>
                          <a:latin typeface="Calibri" panose="020F0502020204030204" pitchFamily="34" charset="0"/>
                          <a:cs typeface="Calibri" panose="020F0502020204030204" pitchFamily="34" charset="0"/>
                        </a:rPr>
                        <a:t>AgMax Form/Tab: : </a:t>
                      </a:r>
                      <a:r>
                        <a:rPr lang="en-US" sz="1200" b="0" dirty="0">
                          <a:solidFill>
                            <a:schemeClr val="tx1"/>
                          </a:solidFill>
                          <a:effectLst/>
                          <a:latin typeface="Calibri" panose="020F0502020204030204" pitchFamily="34" charset="0"/>
                          <a:ea typeface="Arial" panose="020B0604020202020204" pitchFamily="34" charset="0"/>
                          <a:cs typeface="Calibri" panose="020F0502020204030204" pitchFamily="34" charset="0"/>
                        </a:rPr>
                        <a:t>CPIC: Major and Non-Major Investments / Operational Data</a:t>
                      </a:r>
                    </a:p>
                  </a:txBody>
                  <a:tcPr marB="0"/>
                </a:tc>
                <a:extLst>
                  <a:ext uri="{0D108BD9-81ED-4DB2-BD59-A6C34878D82A}">
                    <a16:rowId xmlns:a16="http://schemas.microsoft.com/office/drawing/2014/main" val="1235830769"/>
                  </a:ext>
                </a:extLst>
              </a:tr>
              <a:tr h="1182566">
                <a:tc>
                  <a:txBody>
                    <a:bodyPr/>
                    <a:lstStyle/>
                    <a:p>
                      <a:pPr algn="ctr"/>
                      <a:r>
                        <a:rPr lang="en-US" sz="1200" b="1" dirty="0">
                          <a:solidFill>
                            <a:schemeClr val="bg1"/>
                          </a:solidFill>
                          <a:latin typeface="Calibri"/>
                          <a:cs typeface="Calibri"/>
                          <a:hlinkClick r:id="rId3" action="ppaction://hlinksldjump"/>
                        </a:rPr>
                        <a:t>Required Documents</a:t>
                      </a:r>
                      <a:endParaRPr lang="en-US" sz="1200" b="1" dirty="0">
                        <a:latin typeface="Calibri"/>
                        <a:cs typeface="Calibri"/>
                      </a:endParaRP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Calibri" panose="020F0502020204030204" pitchFamily="34" charset="0"/>
                          <a:cs typeface="Calibri" panose="020F0502020204030204" pitchFamily="34" charset="0"/>
                        </a:rPr>
                        <a:t>Templates can be found on the </a:t>
                      </a:r>
                      <a:r>
                        <a:rPr lang="en-US" sz="1200" b="1" dirty="0">
                          <a:solidFill>
                            <a:schemeClr val="tx1"/>
                          </a:solidFill>
                          <a:latin typeface="Calibri" panose="020F0502020204030204" pitchFamily="34" charset="0"/>
                          <a:cs typeface="Calibri" panose="020F0502020204030204" pitchFamily="34" charset="0"/>
                          <a:hlinkClick r:id="rId4"/>
                        </a:rPr>
                        <a:t>IITGF Deliverable Matrix</a:t>
                      </a:r>
                      <a:r>
                        <a:rPr lang="en-US" sz="1200" dirty="0">
                          <a:solidFill>
                            <a:schemeClr val="tx1"/>
                          </a:solidFill>
                          <a:latin typeface="Calibri" panose="020F0502020204030204" pitchFamily="34" charset="0"/>
                          <a:cs typeface="Calibri" panose="020F0502020204030204" pitchFamily="34" charset="0"/>
                        </a:rPr>
                        <a:t> page: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Calibri" panose="020F0502020204030204" pitchFamily="34" charset="0"/>
                          <a:cs typeface="Calibri" panose="020F0502020204030204" pitchFamily="34" charset="0"/>
                        </a:rPr>
                        <a:t>DME: Post Implementation 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solidFill>
                            <a:schemeClr val="tx1"/>
                          </a:solidFill>
                          <a:latin typeface="Calibri" panose="020F0502020204030204" pitchFamily="34" charset="0"/>
                          <a:cs typeface="Calibri" panose="020F0502020204030204" pitchFamily="34" charset="0"/>
                        </a:rPr>
                        <a:t>DME and MIXED (DME and O&amp;M)</a:t>
                      </a:r>
                      <a:r>
                        <a:rPr lang="en-US" sz="1200" u="none" dirty="0">
                          <a:latin typeface="Calibri" panose="020F0502020204030204" pitchFamily="34" charset="0"/>
                          <a:cs typeface="Calibri" panose="020F0502020204030204" pitchFamily="34" charset="0"/>
                        </a:rPr>
                        <a:t>:  </a:t>
                      </a:r>
                      <a:r>
                        <a:rPr lang="en-US" sz="1200" dirty="0">
                          <a:latin typeface="Calibri" panose="020F0502020204030204" pitchFamily="34" charset="0"/>
                          <a:cs typeface="Calibri" panose="020F0502020204030204" pitchFamily="34" charset="0"/>
                        </a:rPr>
                        <a:t>Post Implementation Review &amp; Operational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Calibri" panose="020F0502020204030204" pitchFamily="34" charset="0"/>
                          <a:cs typeface="Calibri" panose="020F0502020204030204" pitchFamily="34" charset="0"/>
                        </a:rPr>
                        <a:t>O&amp;M:</a:t>
                      </a:r>
                      <a:r>
                        <a:rPr lang="en-US" sz="1200" baseline="0" dirty="0">
                          <a:latin typeface="Calibri" panose="020F0502020204030204" pitchFamily="34" charset="0"/>
                          <a:cs typeface="Calibri" panose="020F0502020204030204" pitchFamily="34" charset="0"/>
                        </a:rPr>
                        <a:t>  </a:t>
                      </a:r>
                      <a:r>
                        <a:rPr lang="en-US" sz="1200" dirty="0">
                          <a:latin typeface="Calibri" panose="020F0502020204030204" pitchFamily="34" charset="0"/>
                          <a:cs typeface="Calibri" panose="020F0502020204030204" pitchFamily="34" charset="0"/>
                        </a:rPr>
                        <a:t>Operational Analysis / Performance Metrics: </a:t>
                      </a:r>
                      <a:r>
                        <a:rPr lang="en-US" sz="1200" dirty="0">
                          <a:solidFill>
                            <a:schemeClr val="tx1"/>
                          </a:solidFill>
                          <a:latin typeface="Calibri" panose="020F0502020204030204" pitchFamily="34" charset="0"/>
                          <a:cs typeface="Calibri" panose="020F0502020204030204" pitchFamily="34" charset="0"/>
                        </a:rPr>
                        <a:t>Investment Charter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chemeClr val="tx1"/>
                          </a:solidFill>
                          <a:latin typeface="Calibri" panose="020F0502020204030204" pitchFamily="34" charset="0"/>
                          <a:cs typeface="Calibri" panose="020F0502020204030204" pitchFamily="34" charset="0"/>
                        </a:rPr>
                        <a:t>NOTE: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solidFill>
                            <a:schemeClr val="tx1"/>
                          </a:solidFill>
                          <a:latin typeface="Calibri" panose="020F0502020204030204" pitchFamily="34" charset="0"/>
                          <a:cs typeface="Calibri" panose="020F0502020204030204" pitchFamily="34" charset="0"/>
                        </a:rPr>
                        <a:t>Investment Charter contains Key Performance Indicators (KPIs), which are a higher level than operational metrics.  The Operational Analysis contain detailed metrics that relate to the KPIs. </a:t>
                      </a:r>
                      <a:endParaRPr lang="en-US" sz="1200" b="0" dirty="0">
                        <a:solidFill>
                          <a:srgbClr val="FF0000"/>
                        </a:solidFill>
                        <a:latin typeface="Calibri" panose="020F0502020204030204" pitchFamily="34" charset="0"/>
                        <a:cs typeface="Calibri" panose="020F0502020204030204" pitchFamily="34" charset="0"/>
                      </a:endParaRPr>
                    </a:p>
                  </a:txBody>
                  <a:tcPr marB="0"/>
                </a:tc>
                <a:extLst>
                  <a:ext uri="{0D108BD9-81ED-4DB2-BD59-A6C34878D82A}">
                    <a16:rowId xmlns:a16="http://schemas.microsoft.com/office/drawing/2014/main" val="10001"/>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098431499"/>
              </p:ext>
            </p:extLst>
          </p:nvPr>
        </p:nvGraphicFramePr>
        <p:xfrm>
          <a:off x="320040" y="3545795"/>
          <a:ext cx="9418320" cy="3276607"/>
        </p:xfrm>
        <a:graphic>
          <a:graphicData uri="http://schemas.openxmlformats.org/drawingml/2006/table">
            <a:tbl>
              <a:tblPr firstRow="1" firstCol="1" bandRow="1"/>
              <a:tblGrid>
                <a:gridCol w="825957">
                  <a:extLst>
                    <a:ext uri="{9D8B030D-6E8A-4147-A177-3AD203B41FA5}">
                      <a16:colId xmlns:a16="http://schemas.microsoft.com/office/drawing/2014/main" val="1988966531"/>
                    </a:ext>
                  </a:extLst>
                </a:gridCol>
                <a:gridCol w="8592363">
                  <a:extLst>
                    <a:ext uri="{9D8B030D-6E8A-4147-A177-3AD203B41FA5}">
                      <a16:colId xmlns:a16="http://schemas.microsoft.com/office/drawing/2014/main" val="648508663"/>
                    </a:ext>
                  </a:extLst>
                </a:gridCol>
              </a:tblGrid>
              <a:tr h="220957">
                <a:tc>
                  <a:txBody>
                    <a:bodyPr/>
                    <a:lstStyle/>
                    <a:p>
                      <a:pPr marL="0" marR="0" algn="ctr">
                        <a:lnSpc>
                          <a:spcPct val="115000"/>
                        </a:lnSpc>
                        <a:spcBef>
                          <a:spcPts val="0"/>
                        </a:spcBef>
                        <a:spcAft>
                          <a:spcPts val="1000"/>
                        </a:spcAft>
                      </a:pPr>
                      <a:r>
                        <a:rPr lang="en-U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Score</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a:lnSpc>
                          <a:spcPct val="115000"/>
                        </a:lnSpc>
                        <a:spcBef>
                          <a:spcPts val="0"/>
                        </a:spcBef>
                        <a:spcAft>
                          <a:spcPts val="0"/>
                        </a:spcAft>
                      </a:pPr>
                      <a:endParaRPr lang="en-US" sz="1400" b="1" dirty="0">
                        <a:solidFill>
                          <a:srgbClr val="FFFFFF"/>
                        </a:solidFill>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3023895116"/>
                  </a:ext>
                </a:extLst>
              </a:tr>
              <a:tr h="1399737">
                <a:tc>
                  <a:txBody>
                    <a:bodyPr/>
                    <a:lstStyle/>
                    <a:p>
                      <a:pPr marL="0" marR="0" algn="ctr">
                        <a:lnSpc>
                          <a:spcPct val="115000"/>
                        </a:lnSpc>
                        <a:spcBef>
                          <a:spcPts val="0"/>
                        </a:spcBef>
                        <a:spcAft>
                          <a:spcPts val="1000"/>
                        </a:spcAft>
                      </a:pPr>
                      <a:r>
                        <a:rPr lang="en-US" sz="1200" b="1" dirty="0">
                          <a:effectLst/>
                          <a:latin typeface="Calibri" panose="020F0502020204030204" pitchFamily="34" charset="0"/>
                          <a:ea typeface="Times New Roman" panose="02020603050405020304" pitchFamily="18" charset="0"/>
                          <a:cs typeface="Calibri" panose="020F0502020204030204" pitchFamily="34" charset="0"/>
                        </a:rPr>
                        <a:t> 5</a:t>
                      </a:r>
                      <a:endParaRPr lang="en-US"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0"/>
                        </a:spcBef>
                        <a:spcAft>
                          <a:spcPts val="0"/>
                        </a:spcAft>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t>
                      </a: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addition to meeting the requirements for a rating of 4:</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Calibri" panose="020F0502020204030204" pitchFamily="34" charset="0"/>
                        </a:rPr>
                        <a:t>Performance trend for 90-100% of metrics have been MET consistently throughout the trend assessment period. TREND Assessment – Performance metric has been MET for the following assessment periods: Monthly = 3 reporting periods | Quarterly = 2 reporting periods | Semi-Annual = 2 reporting periods | Annual = 2 reporting periods. </a:t>
                      </a:r>
                    </a:p>
                    <a:p>
                      <a:pPr marL="171450" lvl="0" indent="-171450">
                        <a:buFont typeface="Arial" panose="020B0604020202020204" pitchFamily="34" charset="0"/>
                        <a:buChar char="•"/>
                      </a:pPr>
                      <a:r>
                        <a:rPr lang="en-US" sz="1200" dirty="0">
                          <a:highlight>
                            <a:srgbClr val="FFFF00"/>
                          </a:highlight>
                          <a:latin typeface="Calibri" panose="020F0502020204030204" pitchFamily="34" charset="0"/>
                          <a:cs typeface="Calibri" panose="020F0502020204030204" pitchFamily="34" charset="0"/>
                        </a:rPr>
                        <a:t>90-100% of performance metrics have been met for the current reporting period (MET?=YES).</a:t>
                      </a:r>
                      <a:r>
                        <a:rPr lang="en-US" sz="1200" kern="1200" dirty="0">
                          <a:solidFill>
                            <a:schemeClr val="tx1"/>
                          </a:solidFill>
                          <a:effectLst/>
                          <a:highlight>
                            <a:srgbClr val="FFFF00"/>
                          </a:highlight>
                          <a:latin typeface="Calibri" panose="020F0502020204030204" pitchFamily="34" charset="0"/>
                          <a:ea typeface="+mn-ea"/>
                          <a:cs typeface="Calibri" panose="020F0502020204030204" pitchFamily="34" charset="0"/>
                        </a:rPr>
                        <a:t> See </a:t>
                      </a:r>
                      <a:r>
                        <a:rPr lang="en-US" sz="1200" b="0" kern="1200" dirty="0">
                          <a:solidFill>
                            <a:schemeClr val="tx1"/>
                          </a:solidFill>
                          <a:effectLst/>
                          <a:highlight>
                            <a:srgbClr val="FFFF00"/>
                          </a:highlight>
                          <a:latin typeface="Calibri" panose="020F0502020204030204" pitchFamily="34" charset="0"/>
                          <a:ea typeface="+mn-ea"/>
                          <a:cs typeface="Calibri" panose="020F0502020204030204" pitchFamily="34" charset="0"/>
                          <a:hlinkClick r:id="rId5" action="ppaction://hlinksldjump"/>
                        </a:rPr>
                        <a:t>Performance Frequencies </a:t>
                      </a:r>
                      <a:r>
                        <a:rPr lang="en-US" sz="1200" b="1" kern="1200" dirty="0">
                          <a:solidFill>
                            <a:schemeClr val="tx1"/>
                          </a:solidFill>
                          <a:effectLst/>
                          <a:highlight>
                            <a:srgbClr val="FFFF00"/>
                          </a:highlight>
                          <a:latin typeface="Calibri" panose="020F0502020204030204" pitchFamily="34" charset="0"/>
                          <a:ea typeface="+mn-ea"/>
                          <a:cs typeface="Calibri" panose="020F0502020204030204" pitchFamily="34" charset="0"/>
                        </a:rPr>
                        <a:t>.</a:t>
                      </a:r>
                    </a:p>
                    <a:p>
                      <a:pPr marL="171450" lvl="0" indent="-171450">
                        <a:buFont typeface="Arial" panose="020B0604020202020204" pitchFamily="34" charset="0"/>
                        <a:buChar char="•"/>
                      </a:pPr>
                      <a:r>
                        <a:rPr lang="en-US" sz="1200" kern="1200" dirty="0">
                          <a:solidFill>
                            <a:schemeClr val="tx1"/>
                          </a:solidFill>
                          <a:effectLst/>
                          <a:highlight>
                            <a:srgbClr val="FFFF00"/>
                          </a:highlight>
                          <a:latin typeface="Calibri"/>
                          <a:ea typeface="Times New Roman" panose="02020603050405020304" pitchFamily="18" charset="0"/>
                          <a:cs typeface="Calibri"/>
                        </a:rPr>
                        <a:t>A signed Annual Operational Analysis, if required, aligns to the goals and targets provided within the business case and Investment Charter</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highlight>
                            <a:srgbClr val="FFFF00"/>
                          </a:highlight>
                          <a:latin typeface="+mn-lt"/>
                          <a:ea typeface="Times New Roman" panose="02020603050405020304" pitchFamily="18" charset="0"/>
                          <a:cs typeface="Calibri"/>
                        </a:rPr>
                        <a:t>Post Implementation Review , if required, aligns to the goals and targets provided within the business case and Investment Charter</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kern="1200" dirty="0">
                          <a:solidFill>
                            <a:schemeClr val="tx1"/>
                          </a:solidFill>
                          <a:effectLst/>
                          <a:highlight>
                            <a:srgbClr val="FFFF00"/>
                          </a:highlight>
                          <a:latin typeface="+mn-lt"/>
                          <a:ea typeface="Times New Roman" panose="02020603050405020304" pitchFamily="18" charset="0"/>
                          <a:cs typeface="Calibri"/>
                        </a:rPr>
                        <a:t>Cost Savings/ Avoidance: </a:t>
                      </a:r>
                      <a:r>
                        <a:rPr lang="en-US" sz="1200" kern="1200" dirty="0">
                          <a:solidFill>
                            <a:schemeClr val="tx1"/>
                          </a:solidFill>
                          <a:effectLst/>
                          <a:highlight>
                            <a:srgbClr val="FFFF00"/>
                          </a:highlight>
                          <a:latin typeface="+mn-lt"/>
                          <a:ea typeface="Times New Roman" panose="02020603050405020304" pitchFamily="18" charset="0"/>
                          <a:cs typeface="Calibri"/>
                        </a:rPr>
                        <a:t>Total of 4 or more Initiatives reported</a:t>
                      </a:r>
                    </a:p>
                  </a:txBody>
                  <a:tcPr marL="28871" marR="288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8622847"/>
                  </a:ext>
                </a:extLst>
              </a:tr>
              <a:tr h="1399737">
                <a:tc>
                  <a:txBody>
                    <a:bodyPr/>
                    <a:lstStyle/>
                    <a:p>
                      <a:pPr marL="0" marR="0" algn="ctr">
                        <a:lnSpc>
                          <a:spcPct val="115000"/>
                        </a:lnSpc>
                        <a:spcBef>
                          <a:spcPts val="0"/>
                        </a:spcBef>
                        <a:spcAft>
                          <a:spcPts val="1000"/>
                        </a:spcAft>
                      </a:pPr>
                      <a:r>
                        <a:rPr lang="en-US" sz="1200" b="1"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4</a:t>
                      </a: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In </a:t>
                      </a:r>
                      <a:r>
                        <a:rPr lang="en-US" sz="1200"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addition to meeting the requirements for a rating of 3:</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kern="1200" dirty="0">
                          <a:solidFill>
                            <a:schemeClr val="tx1"/>
                          </a:solidFill>
                          <a:effectLst/>
                          <a:highlight>
                            <a:srgbClr val="FFFF00"/>
                          </a:highlight>
                          <a:latin typeface="+mn-lt"/>
                          <a:ea typeface="Times New Roman" panose="02020603050405020304" pitchFamily="18" charset="0"/>
                          <a:cs typeface="Calibri"/>
                        </a:rPr>
                        <a:t>Cost Savings / Avoidance</a:t>
                      </a:r>
                      <a:r>
                        <a:rPr lang="en-US" sz="1200" kern="1200" dirty="0">
                          <a:solidFill>
                            <a:schemeClr val="tx1"/>
                          </a:solidFill>
                          <a:effectLst/>
                          <a:highlight>
                            <a:srgbClr val="FFFF00"/>
                          </a:highlight>
                          <a:latin typeface="+mn-lt"/>
                          <a:ea typeface="Times New Roman" panose="02020603050405020304" pitchFamily="18" charset="0"/>
                          <a:cs typeface="Calibri"/>
                        </a:rPr>
                        <a:t>: Total of 1-3 Initiatives reported </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highlight>
                            <a:srgbClr val="FFFF00"/>
                          </a:highlight>
                          <a:latin typeface="+mn-lt"/>
                          <a:ea typeface="Times New Roman" panose="02020603050405020304" pitchFamily="18" charset="0"/>
                          <a:cs typeface="Calibri"/>
                        </a:rPr>
                        <a:t>Performance Criteria for a score of 4 will be implemented at future version</a:t>
                      </a: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365980"/>
                  </a:ext>
                </a:extLst>
              </a:tr>
            </a:tbl>
          </a:graphicData>
        </a:graphic>
      </p:graphicFrame>
      <p:sp>
        <p:nvSpPr>
          <p:cNvPr id="6" name="Rectangle 5">
            <a:extLst>
              <a:ext uri="{FF2B5EF4-FFF2-40B4-BE49-F238E27FC236}">
                <a16:creationId xmlns:a16="http://schemas.microsoft.com/office/drawing/2014/main" id="{6EB04516-BCEB-4120-88A8-A7FB0D86C381}"/>
              </a:ext>
            </a:extLst>
          </p:cNvPr>
          <p:cNvSpPr/>
          <p:nvPr/>
        </p:nvSpPr>
        <p:spPr>
          <a:xfrm rot="2195334">
            <a:off x="8750596" y="474808"/>
            <a:ext cx="1200137" cy="461665"/>
          </a:xfrm>
          <a:prstGeom prst="rect">
            <a:avLst/>
          </a:prstGeom>
          <a:solidFill>
            <a:srgbClr val="00FF00"/>
          </a:solidFill>
        </p:spPr>
        <p:txBody>
          <a:bodyPr wrap="none" lIns="91440" tIns="45720" rIns="91440" bIns="45720">
            <a:spAutoFit/>
          </a:bodyPr>
          <a:lstStyle/>
          <a:p>
            <a:pPr algn="ctr"/>
            <a:r>
              <a:rPr 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23525294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15</a:t>
            </a:fld>
            <a:endParaRPr lang="en-US"/>
          </a:p>
        </p:txBody>
      </p:sp>
      <p:sp>
        <p:nvSpPr>
          <p:cNvPr id="3" name="TextBox 2"/>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Performance Metrics (Continued)</a:t>
            </a:r>
          </a:p>
        </p:txBody>
      </p:sp>
      <p:graphicFrame>
        <p:nvGraphicFramePr>
          <p:cNvPr id="5" name="Table 4"/>
          <p:cNvGraphicFramePr>
            <a:graphicFrameLocks noGrp="1"/>
          </p:cNvGraphicFramePr>
          <p:nvPr>
            <p:extLst>
              <p:ext uri="{D42A27DB-BD31-4B8C-83A1-F6EECF244321}">
                <p14:modId xmlns:p14="http://schemas.microsoft.com/office/powerpoint/2010/main" val="361421986"/>
              </p:ext>
            </p:extLst>
          </p:nvPr>
        </p:nvGraphicFramePr>
        <p:xfrm>
          <a:off x="407126" y="886246"/>
          <a:ext cx="9418320" cy="4688086"/>
        </p:xfrm>
        <a:graphic>
          <a:graphicData uri="http://schemas.openxmlformats.org/drawingml/2006/table">
            <a:tbl>
              <a:tblPr firstRow="1" firstCol="1" bandRow="1"/>
              <a:tblGrid>
                <a:gridCol w="825957">
                  <a:extLst>
                    <a:ext uri="{9D8B030D-6E8A-4147-A177-3AD203B41FA5}">
                      <a16:colId xmlns:a16="http://schemas.microsoft.com/office/drawing/2014/main" val="1988966531"/>
                    </a:ext>
                  </a:extLst>
                </a:gridCol>
                <a:gridCol w="8592363">
                  <a:extLst>
                    <a:ext uri="{9D8B030D-6E8A-4147-A177-3AD203B41FA5}">
                      <a16:colId xmlns:a16="http://schemas.microsoft.com/office/drawing/2014/main" val="648508663"/>
                    </a:ext>
                  </a:extLst>
                </a:gridCol>
              </a:tblGrid>
              <a:tr h="91943">
                <a:tc>
                  <a:txBody>
                    <a:bodyPr/>
                    <a:lstStyle/>
                    <a:p>
                      <a:pPr marL="0" marR="0" algn="ctr">
                        <a:lnSpc>
                          <a:spcPct val="115000"/>
                        </a:lnSpc>
                        <a:spcBef>
                          <a:spcPts val="0"/>
                        </a:spcBef>
                        <a:spcAft>
                          <a:spcPts val="1000"/>
                        </a:spcAft>
                      </a:pPr>
                      <a:r>
                        <a:rPr lang="en-U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Score</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a:lnSpc>
                          <a:spcPct val="115000"/>
                        </a:lnSpc>
                        <a:spcBef>
                          <a:spcPts val="0"/>
                        </a:spcBef>
                        <a:spcAft>
                          <a:spcPts val="0"/>
                        </a:spcAft>
                      </a:pPr>
                      <a:endParaRPr lang="en-U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3023895116"/>
                  </a:ext>
                </a:extLst>
              </a:tr>
              <a:tr h="1165296">
                <a:tc>
                  <a:txBody>
                    <a:bodyPr/>
                    <a:lstStyle/>
                    <a:p>
                      <a:pPr marL="0" marR="0" algn="ctr">
                        <a:lnSpc>
                          <a:spcPct val="115000"/>
                        </a:lnSpc>
                        <a:spcBef>
                          <a:spcPts val="0"/>
                        </a:spcBef>
                        <a:spcAft>
                          <a:spcPts val="1000"/>
                        </a:spcAft>
                      </a:pPr>
                      <a:r>
                        <a:rPr lang="en-US" sz="1200" b="1" dirty="0">
                          <a:effectLst/>
                          <a:latin typeface="Calibri" panose="020F0502020204030204" pitchFamily="34" charset="0"/>
                          <a:ea typeface="Times New Roman" panose="02020603050405020304" pitchFamily="18" charset="0"/>
                          <a:cs typeface="Calibri" panose="020F0502020204030204" pitchFamily="34" charset="0"/>
                        </a:rPr>
                        <a:t>3</a:t>
                      </a: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t>
                      </a: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addition to meeting the requirements for a rating of 2:</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solidFill>
                            <a:schemeClr val="tx1"/>
                          </a:solidFill>
                          <a:effectLst/>
                          <a:latin typeface="Calibri" panose="020F0502020204030204" pitchFamily="34" charset="0"/>
                          <a:cs typeface="Calibri" panose="020F0502020204030204" pitchFamily="34" charset="0"/>
                        </a:rPr>
                        <a:t>Mission Area Assistant CIO has approved all performance metrics. </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baseline="0" dirty="0">
                          <a:solidFill>
                            <a:schemeClr val="tx1"/>
                          </a:solidFill>
                          <a:effectLst/>
                          <a:latin typeface="Calibri" panose="020F0502020204030204" pitchFamily="34" charset="0"/>
                          <a:cs typeface="Calibri" panose="020F0502020204030204" pitchFamily="34" charset="0"/>
                        </a:rPr>
                        <a:t>NOTE:</a:t>
                      </a:r>
                      <a:r>
                        <a:rPr lang="en-US" sz="1200" baseline="0" dirty="0">
                          <a:solidFill>
                            <a:schemeClr val="tx1"/>
                          </a:solidFill>
                          <a:effectLst/>
                          <a:latin typeface="Calibri" panose="020F0502020204030204" pitchFamily="34" charset="0"/>
                          <a:cs typeface="Calibri" panose="020F0502020204030204" pitchFamily="34" charset="0"/>
                        </a:rPr>
                        <a:t> Investment Performance Metrics/Success Criteria are contained on the Investment Charter.</a:t>
                      </a:r>
                      <a:r>
                        <a:rPr lang="en-US" sz="1200" kern="1200" dirty="0">
                          <a:solidFill>
                            <a:schemeClr val="tx1"/>
                          </a:solidFill>
                          <a:effectLst/>
                          <a:latin typeface="Calibri" panose="020F0502020204030204" pitchFamily="34" charset="0"/>
                          <a:ea typeface="+mn-ea"/>
                          <a:cs typeface="Calibri" panose="020F0502020204030204" pitchFamily="34" charset="0"/>
                        </a:rPr>
                        <a:t> The investment charter and mapping performance metrics to Agency Strategic Objective/Agency Priority Goal – Codes is an OMB requirement. </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solidFill>
                            <a:schemeClr val="tx1"/>
                          </a:solidFill>
                          <a:effectLst/>
                          <a:latin typeface="Calibri" panose="020F0502020204030204" pitchFamily="34" charset="0"/>
                          <a:cs typeface="Calibri" panose="020F0502020204030204" pitchFamily="34" charset="0"/>
                        </a:rPr>
                        <a:t>PMs should review the performance measures with the MA CIO, obtain MA CIO concurrence (email) and upload as supporting evidence.</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Calibri" panose="020F0502020204030204" pitchFamily="34" charset="0"/>
                          <a:cs typeface="Calibri" panose="020F0502020204030204" pitchFamily="34" charset="0"/>
                        </a:rPr>
                        <a:t>The </a:t>
                      </a:r>
                      <a:r>
                        <a:rPr lang="en-US" sz="1200" i="1" dirty="0">
                          <a:solidFill>
                            <a:schemeClr val="tx1"/>
                          </a:solidFill>
                          <a:effectLst/>
                          <a:latin typeface="Calibri" panose="020F0502020204030204" pitchFamily="34" charset="0"/>
                          <a:cs typeface="Calibri" panose="020F0502020204030204" pitchFamily="34" charset="0"/>
                        </a:rPr>
                        <a:t>Performance Metrics </a:t>
                      </a:r>
                      <a:r>
                        <a:rPr lang="en-US" sz="1200" dirty="0">
                          <a:solidFill>
                            <a:schemeClr val="tx1"/>
                          </a:solidFill>
                          <a:effectLst/>
                          <a:latin typeface="Calibri" panose="020F0502020204030204" pitchFamily="34" charset="0"/>
                          <a:cs typeface="Calibri" panose="020F0502020204030204" pitchFamily="34" charset="0"/>
                        </a:rPr>
                        <a:t>table includes the required 5 performance metrics</a:t>
                      </a:r>
                      <a:r>
                        <a:rPr lang="en-US" sz="1200" baseline="0" dirty="0">
                          <a:solidFill>
                            <a:schemeClr val="tx1"/>
                          </a:solidFill>
                          <a:effectLst/>
                          <a:latin typeface="Calibri" panose="020F0502020204030204" pitchFamily="34" charset="0"/>
                          <a:cs typeface="Calibri" panose="020F0502020204030204" pitchFamily="34" charset="0"/>
                        </a:rPr>
                        <a:t>.</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solidFill>
                            <a:schemeClr val="tx1"/>
                          </a:solidFill>
                          <a:effectLst/>
                          <a:latin typeface="Calibri" panose="020F0502020204030204" pitchFamily="34" charset="0"/>
                          <a:cs typeface="Calibri" panose="020F0502020204030204" pitchFamily="34" charset="0"/>
                        </a:rPr>
                        <a:t>No Init Reported </a:t>
                      </a:r>
                      <a:endParaRPr lang="en-US" sz="1200" dirty="0">
                        <a:latin typeface="Calibri" panose="020F0502020204030204" pitchFamily="34" charset="0"/>
                        <a:cs typeface="Calibri" panose="020F0502020204030204" pitchFamily="34" charset="0"/>
                      </a:endParaRP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Calibri" panose="020F0502020204030204" pitchFamily="34" charset="0"/>
                          <a:cs typeface="Calibri" panose="020F0502020204030204" pitchFamily="34" charset="0"/>
                        </a:rPr>
                        <a:t>Performance trend for &gt;=50% of  metrics have been MET consistently throughout the trend assessment period. TREND Assessment – Performance metric has been MET for the following assessment periods: Monthly = 3 reporting periods | Quarterly = 2 reporting periods | Semi-Annual = 2 reporting periods | Annual = 2 reporting periods. </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Calibri" panose="020F0502020204030204" pitchFamily="34" charset="0"/>
                          <a:cs typeface="Calibri" panose="020F0502020204030204" pitchFamily="34" charset="0"/>
                        </a:rPr>
                        <a:t>≥50% of performance metrics have been met for the current reporting period (MET?=YES). </a:t>
                      </a:r>
                      <a:r>
                        <a:rPr lang="en-US" sz="1200" kern="1200" dirty="0">
                          <a:solidFill>
                            <a:schemeClr val="tx1"/>
                          </a:solidFill>
                          <a:effectLst/>
                          <a:latin typeface="Calibri" panose="020F0502020204030204" pitchFamily="34" charset="0"/>
                          <a:ea typeface="+mn-ea"/>
                          <a:cs typeface="Calibri" panose="020F0502020204030204" pitchFamily="34" charset="0"/>
                        </a:rPr>
                        <a:t>See </a:t>
                      </a:r>
                      <a:r>
                        <a:rPr lang="en-US" sz="1200" b="0" kern="1200" dirty="0">
                          <a:solidFill>
                            <a:schemeClr val="tx1"/>
                          </a:solidFill>
                          <a:effectLst/>
                          <a:latin typeface="Calibri" panose="020F0502020204030204" pitchFamily="34" charset="0"/>
                          <a:ea typeface="+mn-ea"/>
                          <a:cs typeface="Calibri" panose="020F0502020204030204" pitchFamily="34" charset="0"/>
                          <a:hlinkClick r:id="rId2" action="ppaction://hlinksldjump"/>
                        </a:rPr>
                        <a:t>Performance Metric Frequencies </a:t>
                      </a:r>
                      <a:r>
                        <a:rPr lang="en-US" sz="1200" b="1" kern="1200" dirty="0">
                          <a:solidFill>
                            <a:schemeClr val="tx1"/>
                          </a:solidFill>
                          <a:effectLst/>
                          <a:latin typeface="Calibri" panose="020F0502020204030204" pitchFamily="34" charset="0"/>
                          <a:ea typeface="+mn-ea"/>
                          <a:cs typeface="Calibri" panose="020F0502020204030204" pitchFamily="34" charset="0"/>
                        </a:rPr>
                        <a:t>.</a:t>
                      </a:r>
                      <a:endParaRPr lang="en-US" sz="1200" dirty="0">
                        <a:latin typeface="Calibri" panose="020F0502020204030204" pitchFamily="34" charset="0"/>
                        <a:cs typeface="Calibri" panose="020F0502020204030204" pitchFamily="34" charset="0"/>
                      </a:endParaRP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Calibri" panose="020F0502020204030204" pitchFamily="34" charset="0"/>
                          <a:cs typeface="Calibri" panose="020F0502020204030204" pitchFamily="34" charset="0"/>
                        </a:rPr>
                        <a:t>A signed Operational Analysis is uploaded to AgMax.</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Calibri" panose="020F0502020204030204" pitchFamily="34" charset="0"/>
                          <a:cs typeface="Calibri" panose="020F0502020204030204" pitchFamily="34" charset="0"/>
                        </a:rPr>
                        <a:t>A signed Post Implementation Review is uploaded to AgMax.</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solidFill>
                            <a:schemeClr val="tx1"/>
                          </a:solidFill>
                          <a:effectLst/>
                          <a:highlight>
                            <a:srgbClr val="FFFF00"/>
                          </a:highlight>
                          <a:latin typeface="Calibri" panose="020F0502020204030204" pitchFamily="34" charset="0"/>
                          <a:cs typeface="Calibri" panose="020F0502020204030204" pitchFamily="34" charset="0"/>
                        </a:rPr>
                        <a:t>Cost Savings / Avoidance: </a:t>
                      </a:r>
                      <a:r>
                        <a:rPr lang="en-US" sz="1200" dirty="0">
                          <a:solidFill>
                            <a:schemeClr val="tx1"/>
                          </a:solidFill>
                          <a:effectLst/>
                          <a:highlight>
                            <a:srgbClr val="FFFF00"/>
                          </a:highlight>
                          <a:latin typeface="Calibri" panose="020F0502020204030204" pitchFamily="34" charset="0"/>
                          <a:cs typeface="Calibri" panose="020F0502020204030204" pitchFamily="34" charset="0"/>
                        </a:rPr>
                        <a:t>No </a:t>
                      </a:r>
                      <a:r>
                        <a:rPr lang="en-US" sz="1200" kern="1200" dirty="0">
                          <a:solidFill>
                            <a:schemeClr val="tx1"/>
                          </a:solidFill>
                          <a:effectLst/>
                          <a:highlight>
                            <a:srgbClr val="FFFF00"/>
                          </a:highlight>
                          <a:latin typeface="+mn-lt"/>
                          <a:ea typeface="Times New Roman" panose="02020603050405020304" pitchFamily="18" charset="0"/>
                          <a:cs typeface="Calibri"/>
                        </a:rPr>
                        <a:t>Initiatives reported; however, Current ROI statement provided on the investment</a:t>
                      </a:r>
                    </a:p>
                    <a:p>
                      <a:pPr marL="738012" marR="0" lvl="1" indent="-228600" algn="l" defTabSz="509412" rtl="0" eaLnBrk="1" fontAlgn="auto" latinLnBrk="0" hangingPunct="1">
                        <a:lnSpc>
                          <a:spcPct val="100000"/>
                        </a:lnSpc>
                        <a:spcBef>
                          <a:spcPts val="0"/>
                        </a:spcBef>
                        <a:spcAft>
                          <a:spcPts val="0"/>
                        </a:spcAft>
                        <a:buClrTx/>
                        <a:buSzTx/>
                        <a:buFont typeface="+mj-lt"/>
                        <a:buAutoNum type="arabicPeriod"/>
                        <a:tabLst/>
                        <a:defRPr/>
                      </a:pPr>
                      <a:r>
                        <a:rPr lang="en-US" sz="1200" dirty="0">
                          <a:solidFill>
                            <a:schemeClr val="tx1"/>
                          </a:solidFill>
                          <a:effectLst/>
                          <a:highlight>
                            <a:srgbClr val="FFFF00"/>
                          </a:highlight>
                          <a:latin typeface="Calibri" panose="020F0502020204030204" pitchFamily="34" charset="0"/>
                          <a:cs typeface="Calibri" panose="020F0502020204030204" pitchFamily="34" charset="0"/>
                        </a:rPr>
                        <a:t>Is the ROI Current (Y/N)</a:t>
                      </a:r>
                    </a:p>
                    <a:p>
                      <a:pPr marL="738012" marR="0" lvl="1" indent="-228600" algn="l" defTabSz="509412" rtl="0" eaLnBrk="1" fontAlgn="auto" latinLnBrk="0" hangingPunct="1">
                        <a:lnSpc>
                          <a:spcPct val="100000"/>
                        </a:lnSpc>
                        <a:spcBef>
                          <a:spcPts val="0"/>
                        </a:spcBef>
                        <a:spcAft>
                          <a:spcPts val="0"/>
                        </a:spcAft>
                        <a:buClrTx/>
                        <a:buSzTx/>
                        <a:buFont typeface="+mj-lt"/>
                        <a:buAutoNum type="arabicPeriod"/>
                        <a:tabLst/>
                        <a:defRPr/>
                      </a:pPr>
                      <a:r>
                        <a:rPr lang="en-US" sz="1200" dirty="0">
                          <a:solidFill>
                            <a:schemeClr val="tx1"/>
                          </a:solidFill>
                          <a:effectLst/>
                          <a:highlight>
                            <a:srgbClr val="FFFF00"/>
                          </a:highlight>
                          <a:latin typeface="Calibri" panose="020F0502020204030204" pitchFamily="34" charset="0"/>
                          <a:cs typeface="Calibri" panose="020F0502020204030204" pitchFamily="34" charset="0"/>
                        </a:rPr>
                        <a:t>Trigger if ROI has not been updated in 365 days</a:t>
                      </a:r>
                    </a:p>
                    <a:p>
                      <a:pPr marL="228600" marR="0" lvl="0" indent="-228600" algn="l" defTabSz="509412" rtl="0" eaLnBrk="1" fontAlgn="auto" latinLnBrk="0" hangingPunct="1">
                        <a:lnSpc>
                          <a:spcPct val="100000"/>
                        </a:lnSpc>
                        <a:spcBef>
                          <a:spcPts val="0"/>
                        </a:spcBef>
                        <a:spcAft>
                          <a:spcPts val="0"/>
                        </a:spcAft>
                        <a:buClrTx/>
                        <a:buSzTx/>
                        <a:buFont typeface="+mj-lt"/>
                        <a:buAutoNum type="arabicPeriod"/>
                        <a:tabLst/>
                        <a:defRPr/>
                      </a:pPr>
                      <a:endParaRPr lang="en-US" sz="1200" dirty="0">
                        <a:solidFill>
                          <a:schemeClr val="tx1"/>
                        </a:solidFill>
                        <a:effectLst/>
                        <a:latin typeface="Calibri" panose="020F0502020204030204" pitchFamily="34"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9809219"/>
                  </a:ext>
                </a:extLst>
              </a:tr>
              <a:tr h="1165296">
                <a:tc>
                  <a:txBody>
                    <a:bodyPr/>
                    <a:lstStyle/>
                    <a:p>
                      <a:pPr marL="0" marR="0" algn="ctr">
                        <a:lnSpc>
                          <a:spcPct val="115000"/>
                        </a:lnSpc>
                        <a:spcBef>
                          <a:spcPts val="0"/>
                        </a:spcBef>
                        <a:spcAft>
                          <a:spcPts val="1000"/>
                        </a:spcAft>
                      </a:pPr>
                      <a:r>
                        <a:rPr lang="en-US" sz="1200" b="1" dirty="0">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2</a:t>
                      </a: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In </a:t>
                      </a:r>
                      <a:r>
                        <a:rPr lang="en-US" sz="1200"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addition to meeting the requirements for a rating of 1:</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highlight>
                            <a:srgbClr val="FFFF00"/>
                          </a:highlight>
                          <a:latin typeface="Calibri" panose="020F0502020204030204" pitchFamily="34" charset="0"/>
                          <a:cs typeface="Calibri" panose="020F0502020204030204" pitchFamily="34" charset="0"/>
                        </a:rPr>
                        <a:t>Cost Savings / Avoidance: No Initiatives Reported and ROI is not current; however, Performance Metrics maps to Agency Strategy Goal (ASO/ Agency Priority Goals (APG)</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highlight>
                            <a:srgbClr val="FFFF00"/>
                          </a:highlight>
                          <a:latin typeface="+mn-lt"/>
                          <a:ea typeface="Times New Roman" panose="02020603050405020304" pitchFamily="18" charset="0"/>
                          <a:cs typeface="Calibri"/>
                        </a:rPr>
                        <a:t>Performance Criteria for a score of 2 will be implemented at future version</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tx1"/>
                        </a:solidFill>
                        <a:effectLst/>
                        <a:latin typeface="Calibri" panose="020F0502020204030204" pitchFamily="34"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7393559"/>
                  </a:ext>
                </a:extLst>
              </a:tr>
            </a:tbl>
          </a:graphicData>
        </a:graphic>
      </p:graphicFrame>
    </p:spTree>
    <p:extLst>
      <p:ext uri="{BB962C8B-B14F-4D97-AF65-F5344CB8AC3E}">
        <p14:creationId xmlns:p14="http://schemas.microsoft.com/office/powerpoint/2010/main" val="1603976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16</a:t>
            </a:fld>
            <a:endParaRPr lang="en-US"/>
          </a:p>
        </p:txBody>
      </p:sp>
      <p:sp>
        <p:nvSpPr>
          <p:cNvPr id="3" name="TextBox 2"/>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Performance Metrics (Continued)</a:t>
            </a:r>
          </a:p>
        </p:txBody>
      </p:sp>
      <p:graphicFrame>
        <p:nvGraphicFramePr>
          <p:cNvPr id="5" name="Table 4"/>
          <p:cNvGraphicFramePr>
            <a:graphicFrameLocks noGrp="1"/>
          </p:cNvGraphicFramePr>
          <p:nvPr>
            <p:extLst>
              <p:ext uri="{D42A27DB-BD31-4B8C-83A1-F6EECF244321}">
                <p14:modId xmlns:p14="http://schemas.microsoft.com/office/powerpoint/2010/main" val="3191641353"/>
              </p:ext>
            </p:extLst>
          </p:nvPr>
        </p:nvGraphicFramePr>
        <p:xfrm>
          <a:off x="407126" y="886246"/>
          <a:ext cx="9418320" cy="2532063"/>
        </p:xfrm>
        <a:graphic>
          <a:graphicData uri="http://schemas.openxmlformats.org/drawingml/2006/table">
            <a:tbl>
              <a:tblPr firstRow="1" firstCol="1" bandRow="1"/>
              <a:tblGrid>
                <a:gridCol w="825957">
                  <a:extLst>
                    <a:ext uri="{9D8B030D-6E8A-4147-A177-3AD203B41FA5}">
                      <a16:colId xmlns:a16="http://schemas.microsoft.com/office/drawing/2014/main" val="1988966531"/>
                    </a:ext>
                  </a:extLst>
                </a:gridCol>
                <a:gridCol w="8592363">
                  <a:extLst>
                    <a:ext uri="{9D8B030D-6E8A-4147-A177-3AD203B41FA5}">
                      <a16:colId xmlns:a16="http://schemas.microsoft.com/office/drawing/2014/main" val="648508663"/>
                    </a:ext>
                  </a:extLst>
                </a:gridCol>
              </a:tblGrid>
              <a:tr h="91943">
                <a:tc>
                  <a:txBody>
                    <a:bodyPr/>
                    <a:lstStyle/>
                    <a:p>
                      <a:pPr marL="0" marR="0" algn="ctr">
                        <a:lnSpc>
                          <a:spcPct val="115000"/>
                        </a:lnSpc>
                        <a:spcBef>
                          <a:spcPts val="0"/>
                        </a:spcBef>
                        <a:spcAft>
                          <a:spcPts val="1000"/>
                        </a:spcAft>
                      </a:pPr>
                      <a:r>
                        <a:rPr lang="en-U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Score</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a:lnSpc>
                          <a:spcPct val="115000"/>
                        </a:lnSpc>
                        <a:spcBef>
                          <a:spcPts val="0"/>
                        </a:spcBef>
                        <a:spcAft>
                          <a:spcPts val="0"/>
                        </a:spcAft>
                      </a:pPr>
                      <a:endParaRPr lang="en-U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3023895116"/>
                  </a:ext>
                </a:extLst>
              </a:tr>
              <a:tr h="1667971">
                <a:tc>
                  <a:txBody>
                    <a:bodyPr/>
                    <a:lstStyle/>
                    <a:p>
                      <a:pPr marL="0" marR="0" algn="ctr">
                        <a:lnSpc>
                          <a:spcPct val="115000"/>
                        </a:lnSpc>
                        <a:spcBef>
                          <a:spcPts val="0"/>
                        </a:spcBef>
                        <a:spcAft>
                          <a:spcPts val="1000"/>
                        </a:spcAft>
                      </a:pPr>
                      <a:r>
                        <a:rPr lang="en-US" sz="1200" b="1">
                          <a:effectLst/>
                          <a:latin typeface="Calibri" panose="020F0502020204030204" pitchFamily="34" charset="0"/>
                          <a:ea typeface="Times New Roman" panose="02020603050405020304" pitchFamily="18" charset="0"/>
                          <a:cs typeface="Calibri" panose="020F0502020204030204" pitchFamily="34" charset="0"/>
                        </a:rPr>
                        <a:t>1</a:t>
                      </a:r>
                      <a:endParaRPr lang="en-US" sz="120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0" marR="0" lvl="0" indent="-171450" algn="l" defTabSz="914400" rtl="0" eaLnBrk="1" latinLnBrk="0" hangingPunct="1">
                        <a:lnSpc>
                          <a:spcPct val="115000"/>
                        </a:lnSpc>
                        <a:spcBef>
                          <a:spcPts val="0"/>
                        </a:spcBef>
                        <a:spcAft>
                          <a:spcPts val="0"/>
                        </a:spcAft>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Calibri" panose="020F0502020204030204" pitchFamily="34" charset="0"/>
                        </a:rPr>
                        <a:t>The Performance Metrics table DOES NOT have the required 5 performance metrics.</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Current and signed Post Implementation Review has not been provided within the updated frequency timeframe (6 months after major release implementation and immediately following termination of system(s) or investment.). </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Performance trend for &lt;50% of  metrics have been MET consistently throughout the trend assessment period. TREND Assessment – Performance metric has been MET for the following assessment periods: Monthly = 3 reporting periods | Quarterly = 2 reporting periods | Semi-Annual = 3 reporting periods | Annual = 2 reporting periods. </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&lt;50% of performance metrics have been met for the current reporting period (MET?=YES).</a:t>
                      </a:r>
                      <a:r>
                        <a:rPr lang="en-US" sz="1200" kern="1200" dirty="0">
                          <a:solidFill>
                            <a:schemeClr val="tx1"/>
                          </a:solidFill>
                          <a:effectLst/>
                          <a:latin typeface="Calibri" panose="020F0502020204030204" pitchFamily="34" charset="0"/>
                          <a:ea typeface="+mn-ea"/>
                          <a:cs typeface="Calibri" panose="020F0502020204030204" pitchFamily="34" charset="0"/>
                        </a:rPr>
                        <a:t> See </a:t>
                      </a:r>
                      <a:r>
                        <a:rPr lang="en-US" sz="1200" b="0" kern="1200" dirty="0">
                          <a:solidFill>
                            <a:schemeClr val="tx1"/>
                          </a:solidFill>
                          <a:effectLst/>
                          <a:latin typeface="Calibri" panose="020F0502020204030204" pitchFamily="34" charset="0"/>
                          <a:ea typeface="+mn-ea"/>
                          <a:cs typeface="Calibri" panose="020F0502020204030204" pitchFamily="34" charset="0"/>
                          <a:hlinkClick r:id="rId2" action="ppaction://hlinksldjump"/>
                        </a:rPr>
                        <a:t>Performance Metric Frequencies </a:t>
                      </a:r>
                      <a:r>
                        <a:rPr lang="en-US" sz="1200" b="0" kern="1200" dirty="0">
                          <a:solidFill>
                            <a:schemeClr val="tx1"/>
                          </a:solidFill>
                          <a:effectLst/>
                          <a:latin typeface="Calibri" panose="020F0502020204030204" pitchFamily="34" charset="0"/>
                          <a:ea typeface="+mn-ea"/>
                          <a:cs typeface="Calibri" panose="020F0502020204030204" pitchFamily="34" charset="0"/>
                        </a:rPr>
                        <a:t>.</a:t>
                      </a:r>
                      <a:endParaRPr lang="en-US" sz="1200" b="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Current and signed Operational Analysis has not been provided within the updated frequency timeframe.</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a:t>
                      </a:r>
                      <a:r>
                        <a:rPr lang="en-US" sz="1200" kern="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evidence or there is conflicting/inconsistent information.</a:t>
                      </a: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en-US" sz="1200" b="1" i="1"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Cost Savings / Avoidance: </a:t>
                      </a:r>
                      <a:r>
                        <a:rPr lang="en-US" sz="1200"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No </a:t>
                      </a:r>
                      <a:r>
                        <a:rPr lang="en-US" sz="1200" kern="1200" dirty="0">
                          <a:solidFill>
                            <a:schemeClr val="tx1"/>
                          </a:solidFill>
                          <a:effectLst/>
                          <a:highlight>
                            <a:srgbClr val="FFFF00"/>
                          </a:highlight>
                          <a:latin typeface="+mn-lt"/>
                          <a:ea typeface="Times New Roman" panose="02020603050405020304" pitchFamily="18" charset="0"/>
                          <a:cs typeface="Calibri"/>
                        </a:rPr>
                        <a:t>Initiatives reported, and no performance metrics mapped to ASO/APG, and ROI is not current.</a:t>
                      </a:r>
                      <a:endParaRPr lang="en-US" sz="1200"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9155257"/>
                  </a:ext>
                </a:extLst>
              </a:tr>
            </a:tbl>
          </a:graphicData>
        </a:graphic>
      </p:graphicFrame>
      <p:sp>
        <p:nvSpPr>
          <p:cNvPr id="6" name="TextBox 5">
            <a:extLst>
              <a:ext uri="{FF2B5EF4-FFF2-40B4-BE49-F238E27FC236}">
                <a16:creationId xmlns:a16="http://schemas.microsoft.com/office/drawing/2014/main" id="{24F09337-41E3-4EE9-B2C9-E50D2E6416BE}"/>
              </a:ext>
            </a:extLst>
          </p:cNvPr>
          <p:cNvSpPr txBox="1"/>
          <p:nvPr/>
        </p:nvSpPr>
        <p:spPr>
          <a:xfrm>
            <a:off x="608081" y="4211505"/>
            <a:ext cx="3634310" cy="1600438"/>
          </a:xfrm>
          <a:prstGeom prst="rect">
            <a:avLst/>
          </a:prstGeom>
          <a:noFill/>
        </p:spPr>
        <p:txBody>
          <a:bodyPr wrap="square" rtlCol="0">
            <a:spAutoFit/>
          </a:bodyPr>
          <a:lstStyle/>
          <a:p>
            <a:r>
              <a:rPr lang="en-US" sz="1400" b="1" dirty="0"/>
              <a:t>NOTE</a:t>
            </a:r>
            <a:r>
              <a:rPr lang="en-US" sz="1400" dirty="0"/>
              <a:t>: The Performance metrics table in the Operational Data tab contains the calculated field (MET?) which is based upon the last entry of the actual metric against the CY Target.</a:t>
            </a:r>
          </a:p>
          <a:p>
            <a:r>
              <a:rPr lang="en-US" sz="1400" dirty="0"/>
              <a:t>The options for Measurement Condition are Over Target / Under Target. See example of how this is calculated.</a:t>
            </a:r>
          </a:p>
        </p:txBody>
      </p:sp>
      <p:graphicFrame>
        <p:nvGraphicFramePr>
          <p:cNvPr id="14" name="Table 13">
            <a:extLst>
              <a:ext uri="{FF2B5EF4-FFF2-40B4-BE49-F238E27FC236}">
                <a16:creationId xmlns:a16="http://schemas.microsoft.com/office/drawing/2014/main" id="{B2CFCEE6-271E-4F1D-BA78-53ECBE083993}"/>
              </a:ext>
            </a:extLst>
          </p:cNvPr>
          <p:cNvGraphicFramePr>
            <a:graphicFrameLocks noGrp="1"/>
          </p:cNvGraphicFramePr>
          <p:nvPr>
            <p:extLst>
              <p:ext uri="{D42A27DB-BD31-4B8C-83A1-F6EECF244321}">
                <p14:modId xmlns:p14="http://schemas.microsoft.com/office/powerpoint/2010/main" val="851041649"/>
              </p:ext>
            </p:extLst>
          </p:nvPr>
        </p:nvGraphicFramePr>
        <p:xfrm>
          <a:off x="4263656" y="4476793"/>
          <a:ext cx="5326911" cy="1069863"/>
        </p:xfrm>
        <a:graphic>
          <a:graphicData uri="http://schemas.openxmlformats.org/drawingml/2006/table">
            <a:tbl>
              <a:tblPr/>
              <a:tblGrid>
                <a:gridCol w="802352">
                  <a:extLst>
                    <a:ext uri="{9D8B030D-6E8A-4147-A177-3AD203B41FA5}">
                      <a16:colId xmlns:a16="http://schemas.microsoft.com/office/drawing/2014/main" val="2678839029"/>
                    </a:ext>
                  </a:extLst>
                </a:gridCol>
                <a:gridCol w="691652">
                  <a:extLst>
                    <a:ext uri="{9D8B030D-6E8A-4147-A177-3AD203B41FA5}">
                      <a16:colId xmlns:a16="http://schemas.microsoft.com/office/drawing/2014/main" val="3235004029"/>
                    </a:ext>
                  </a:extLst>
                </a:gridCol>
                <a:gridCol w="1700312">
                  <a:extLst>
                    <a:ext uri="{9D8B030D-6E8A-4147-A177-3AD203B41FA5}">
                      <a16:colId xmlns:a16="http://schemas.microsoft.com/office/drawing/2014/main" val="2939857319"/>
                    </a:ext>
                  </a:extLst>
                </a:gridCol>
                <a:gridCol w="691652">
                  <a:extLst>
                    <a:ext uri="{9D8B030D-6E8A-4147-A177-3AD203B41FA5}">
                      <a16:colId xmlns:a16="http://schemas.microsoft.com/office/drawing/2014/main" val="3251500976"/>
                    </a:ext>
                  </a:extLst>
                </a:gridCol>
                <a:gridCol w="1440943">
                  <a:extLst>
                    <a:ext uri="{9D8B030D-6E8A-4147-A177-3AD203B41FA5}">
                      <a16:colId xmlns:a16="http://schemas.microsoft.com/office/drawing/2014/main" val="1805977382"/>
                    </a:ext>
                  </a:extLst>
                </a:gridCol>
              </a:tblGrid>
              <a:tr h="356621">
                <a:tc>
                  <a:txBody>
                    <a:bodyPr/>
                    <a:lstStyle/>
                    <a:p>
                      <a:pPr algn="ctr" fontAlgn="b"/>
                      <a:r>
                        <a:rPr lang="en-US" sz="1200" b="1" i="0" u="none" strike="noStrike">
                          <a:solidFill>
                            <a:srgbClr val="000000"/>
                          </a:solidFill>
                          <a:effectLst/>
                          <a:latin typeface="Calibri" panose="020F0502020204030204" pitchFamily="34" charset="0"/>
                        </a:rPr>
                        <a:t>Last Actual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b"/>
                      <a:r>
                        <a:rPr lang="en-US" sz="1200" b="1" i="0" u="none" strike="noStrike">
                          <a:solidFill>
                            <a:srgbClr val="000000"/>
                          </a:solidFill>
                          <a:effectLst/>
                          <a:latin typeface="Calibri" panose="020F0502020204030204" pitchFamily="34" charset="0"/>
                        </a:rPr>
                        <a:t>CY Target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b"/>
                      <a:r>
                        <a:rPr lang="en-US" sz="1200" b="1" i="0" u="none" strike="noStrike">
                          <a:solidFill>
                            <a:srgbClr val="000000"/>
                          </a:solidFill>
                          <a:effectLst/>
                          <a:latin typeface="Calibri" panose="020F0502020204030204" pitchFamily="34" charset="0"/>
                        </a:rPr>
                        <a:t>Measurement Condition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b"/>
                      <a:r>
                        <a:rPr lang="en-US" sz="1200" b="1" i="0" u="none" strike="noStrike">
                          <a:solidFill>
                            <a:srgbClr val="000000"/>
                          </a:solidFill>
                          <a:effectLst/>
                          <a:latin typeface="Calibri" panose="020F0502020204030204" pitchFamily="34" charset="0"/>
                        </a:rPr>
                        <a:t>Met?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b"/>
                      <a:r>
                        <a:rPr lang="en-US" sz="1200" b="1" i="0" u="none" strike="noStrike">
                          <a:solidFill>
                            <a:srgbClr val="000000"/>
                          </a:solidFill>
                          <a:effectLst/>
                          <a:latin typeface="Calibri" panose="020F0502020204030204" pitchFamily="34" charset="0"/>
                        </a:rPr>
                        <a:t>Reporting Frequency</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4114308961"/>
                  </a:ext>
                </a:extLst>
              </a:tr>
              <a:tr h="356621">
                <a:tc>
                  <a:txBody>
                    <a:bodyPr/>
                    <a:lstStyle/>
                    <a:p>
                      <a:pPr algn="ctr" fontAlgn="b"/>
                      <a:r>
                        <a:rPr lang="en-US" sz="1200" b="0" i="0" u="none" strike="noStrike">
                          <a:solidFill>
                            <a:srgbClr val="000000"/>
                          </a:solidFill>
                          <a:effectLst/>
                          <a:latin typeface="Calibri" panose="020F0502020204030204" pitchFamily="34" charset="0"/>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Under Target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Yes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Monthly</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1627798"/>
                  </a:ext>
                </a:extLst>
              </a:tr>
              <a:tr h="356621">
                <a:tc>
                  <a:txBody>
                    <a:bodyPr/>
                    <a:lstStyle/>
                    <a:p>
                      <a:pPr algn="ctr" fontAlgn="b"/>
                      <a:r>
                        <a:rPr lang="en-US" sz="1200" b="0" i="0" u="none" strike="noStrike">
                          <a:solidFill>
                            <a:srgbClr val="000000"/>
                          </a:solidFill>
                          <a:effectLst/>
                          <a:latin typeface="Calibri" panose="020F0502020204030204" pitchFamily="34" charset="0"/>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Over Target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No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Monthly</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7772014"/>
                  </a:ext>
                </a:extLst>
              </a:tr>
            </a:tbl>
          </a:graphicData>
        </a:graphic>
      </p:graphicFrame>
      <p:sp>
        <p:nvSpPr>
          <p:cNvPr id="15" name="Rectangle: Rounded Corners 14">
            <a:extLst>
              <a:ext uri="{FF2B5EF4-FFF2-40B4-BE49-F238E27FC236}">
                <a16:creationId xmlns:a16="http://schemas.microsoft.com/office/drawing/2014/main" id="{B16DA588-8514-4231-8568-191171C60FF9}"/>
              </a:ext>
            </a:extLst>
          </p:cNvPr>
          <p:cNvSpPr/>
          <p:nvPr/>
        </p:nvSpPr>
        <p:spPr>
          <a:xfrm>
            <a:off x="7517218" y="4582969"/>
            <a:ext cx="627321" cy="308193"/>
          </a:xfrm>
          <a:prstGeom prst="roundRect">
            <a:avLst/>
          </a:prstGeom>
          <a:noFill/>
          <a:ln w="28575">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746471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17</a:t>
            </a:fld>
            <a:endParaRPr lang="en-US"/>
          </a:p>
        </p:txBody>
      </p:sp>
      <p:sp>
        <p:nvSpPr>
          <p:cNvPr id="3" name="TextBox 2"/>
          <p:cNvSpPr txBox="1"/>
          <p:nvPr/>
        </p:nvSpPr>
        <p:spPr>
          <a:xfrm>
            <a:off x="0" y="73373"/>
            <a:ext cx="10058400"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FAC P/PM Certification</a:t>
            </a:r>
          </a:p>
        </p:txBody>
      </p:sp>
      <p:graphicFrame>
        <p:nvGraphicFramePr>
          <p:cNvPr id="4" name="Table 6"/>
          <p:cNvGraphicFramePr>
            <a:graphicFrameLocks noGrp="1"/>
          </p:cNvGraphicFramePr>
          <p:nvPr>
            <p:extLst>
              <p:ext uri="{D42A27DB-BD31-4B8C-83A1-F6EECF244321}">
                <p14:modId xmlns:p14="http://schemas.microsoft.com/office/powerpoint/2010/main" val="2660152878"/>
              </p:ext>
            </p:extLst>
          </p:nvPr>
        </p:nvGraphicFramePr>
        <p:xfrm>
          <a:off x="548641" y="745131"/>
          <a:ext cx="8961121" cy="2743200"/>
        </p:xfrm>
        <a:graphic>
          <a:graphicData uri="http://schemas.openxmlformats.org/drawingml/2006/table">
            <a:tbl>
              <a:tblPr firstRow="1" bandRow="1">
                <a:tableStyleId>{5940675A-B579-460E-94D1-54222C63F5DA}</a:tableStyleId>
              </a:tblPr>
              <a:tblGrid>
                <a:gridCol w="833119">
                  <a:extLst>
                    <a:ext uri="{9D8B030D-6E8A-4147-A177-3AD203B41FA5}">
                      <a16:colId xmlns:a16="http://schemas.microsoft.com/office/drawing/2014/main" val="4182294288"/>
                    </a:ext>
                  </a:extLst>
                </a:gridCol>
                <a:gridCol w="8128002">
                  <a:extLst>
                    <a:ext uri="{9D8B030D-6E8A-4147-A177-3AD203B41FA5}">
                      <a16:colId xmlns:a16="http://schemas.microsoft.com/office/drawing/2014/main" val="2951556083"/>
                    </a:ext>
                  </a:extLst>
                </a:gridCol>
              </a:tblGrid>
              <a:tr h="240087">
                <a:tc>
                  <a:txBody>
                    <a:bodyPr/>
                    <a:lstStyle/>
                    <a:p>
                      <a:pPr algn="ctr"/>
                      <a:r>
                        <a:rPr lang="en-US" sz="1200" b="1">
                          <a:latin typeface="Calibri" panose="020F0502020204030204" pitchFamily="34" charset="0"/>
                          <a:cs typeface="Calibri" panose="020F0502020204030204" pitchFamily="34" charset="0"/>
                        </a:rPr>
                        <a:t>SUMMARY</a:t>
                      </a:r>
                    </a:p>
                  </a:txBody>
                  <a:tcPr marL="45720" marR="45720"/>
                </a:tc>
                <a:tc>
                  <a:txBody>
                    <a:bodyPr/>
                    <a:lstStyle/>
                    <a:p>
                      <a:r>
                        <a:rPr lang="en-US" sz="1200" b="0">
                          <a:latin typeface="Calibri" panose="020F0502020204030204" pitchFamily="34" charset="0"/>
                          <a:cs typeface="Calibri" panose="020F0502020204030204" pitchFamily="34" charset="0"/>
                        </a:rPr>
                        <a:t>This criterion is intended to ensure that the</a:t>
                      </a:r>
                      <a:r>
                        <a:rPr lang="en-US" sz="1200" b="0" baseline="0">
                          <a:latin typeface="Calibri" panose="020F0502020204030204" pitchFamily="34" charset="0"/>
                          <a:cs typeface="Calibri" panose="020F0502020204030204" pitchFamily="34" charset="0"/>
                        </a:rPr>
                        <a:t> Investment Managers have the required FAC- P/PM Certification levels which is contained in </a:t>
                      </a:r>
                      <a:r>
                        <a:rPr lang="en-US" sz="1200" b="1" baseline="0">
                          <a:latin typeface="Calibri" panose="020F0502020204030204" pitchFamily="34" charset="0"/>
                          <a:cs typeface="Calibri" panose="020F0502020204030204" pitchFamily="34" charset="0"/>
                          <a:hlinkClick r:id="rId2"/>
                        </a:rPr>
                        <a:t>DR 3130-011 Information Technology Program and Project Manager Certification Requirements</a:t>
                      </a:r>
                      <a:r>
                        <a:rPr lang="en-US" sz="1200" b="1" baseline="0">
                          <a:latin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a:solidFill>
                            <a:schemeClr val="tx1"/>
                          </a:solidFill>
                          <a:latin typeface="Calibri" panose="020F0502020204030204" pitchFamily="34" charset="0"/>
                          <a:cs typeface="Calibri" panose="020F0502020204030204" pitchFamily="34" charset="0"/>
                        </a:rPr>
                        <a:t>AgMax Form/Tab: </a:t>
                      </a:r>
                      <a:r>
                        <a:rPr lang="en-US" sz="1200" b="1" baseline="0">
                          <a:solidFill>
                            <a:schemeClr val="tx1"/>
                          </a:solidFill>
                          <a:effectLst/>
                          <a:latin typeface="Calibri" panose="020F0502020204030204" pitchFamily="34" charset="0"/>
                          <a:cs typeface="Calibri" panose="020F0502020204030204" pitchFamily="34" charset="0"/>
                        </a:rPr>
                        <a:t>: </a:t>
                      </a:r>
                      <a:r>
                        <a:rPr lang="en-US" sz="1200" b="0">
                          <a:solidFill>
                            <a:schemeClr val="tx1"/>
                          </a:solidFill>
                          <a:effectLst/>
                          <a:latin typeface="Calibri" panose="020F0502020204030204" pitchFamily="34" charset="0"/>
                          <a:ea typeface="Arial" panose="020B0604020202020204" pitchFamily="34" charset="0"/>
                          <a:cs typeface="Calibri" panose="020F0502020204030204" pitchFamily="34" charset="0"/>
                        </a:rPr>
                        <a:t>CPIC: Major and Non-Major Investments / Overview and Details  (PM</a:t>
                      </a:r>
                      <a:r>
                        <a:rPr lang="en-US" sz="1200" b="0" baseline="0">
                          <a:solidFill>
                            <a:schemeClr val="tx1"/>
                          </a:solidFill>
                          <a:effectLst/>
                          <a:latin typeface="Calibri" panose="020F0502020204030204" pitchFamily="34" charset="0"/>
                          <a:ea typeface="Arial" panose="020B0604020202020204" pitchFamily="34" charset="0"/>
                          <a:cs typeface="Calibri" panose="020F0502020204030204" pitchFamily="34" charset="0"/>
                        </a:rPr>
                        <a:t> Table)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a:solidFill>
                          <a:schemeClr val="tx1"/>
                        </a:solidFill>
                        <a:effectLst/>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a:solidFill>
                            <a:schemeClr val="tx1"/>
                          </a:solidFill>
                          <a:effectLst/>
                          <a:latin typeface="Calibri" panose="020F0502020204030204" pitchFamily="34" charset="0"/>
                          <a:cs typeface="Calibri" panose="020F0502020204030204" pitchFamily="34" charset="0"/>
                        </a:rPr>
                        <a:t>For information on Certification status, reach out to your Agency PM/PgM Certification representative. A list of contacts is available on the CPITGD SharePoint 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Calibri" panose="020F0502020204030204" pitchFamily="34" charset="0"/>
                          <a:ea typeface="+mn-ea"/>
                          <a:cs typeface="Calibri" panose="020F0502020204030204" pitchFamily="34" charset="0"/>
                        </a:rPr>
                        <a:t>NOTE</a:t>
                      </a:r>
                      <a:r>
                        <a:rPr lang="en-US" sz="1200" kern="1200">
                          <a:solidFill>
                            <a:schemeClr val="tx1"/>
                          </a:solidFill>
                          <a:effectLst/>
                          <a:latin typeface="Calibri" panose="020F0502020204030204" pitchFamily="34" charset="0"/>
                          <a:ea typeface="+mn-ea"/>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Calibri" panose="020F0502020204030204" pitchFamily="34" charset="0"/>
                          <a:ea typeface="+mn-ea"/>
                          <a:cs typeface="Calibri" panose="020F0502020204030204" pitchFamily="34" charset="0"/>
                        </a:rPr>
                        <a:t>To maintain a FAC-P/PM, certified professionals are required to earn 80 CLPs of skills currency every two years. The two-year anniversary is set by the date the individual is certified. If an individual does not meet the 80-hour CLP requirement, his or her certification will lapse. In order to reinstate the certification, at a minimum, he or she must complete 80 hours of continuous learning within a two-year period.  For more information, go to: https://www.fai.gov/certification/program-and-project-managers-fac-ppm.</a:t>
                      </a:r>
                      <a:endParaRPr lang="en-US" sz="1200" b="0" baseline="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235830769"/>
                  </a:ext>
                </a:extLst>
              </a:tr>
              <a:tr h="240087">
                <a:tc>
                  <a: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r>
                        <a:rPr lang="en-US" sz="1200" b="1">
                          <a:solidFill>
                            <a:schemeClr val="bg1"/>
                          </a:solidFill>
                          <a:latin typeface="Calibri" panose="020F0502020204030204" pitchFamily="34" charset="0"/>
                          <a:cs typeface="Calibri" panose="020F0502020204030204" pitchFamily="34" charset="0"/>
                          <a:hlinkClick r:id="rId3" action="ppaction://hlinksldjump"/>
                        </a:rPr>
                        <a:t>Required Documents</a:t>
                      </a:r>
                      <a:endParaRPr lang="en-US" sz="1200" b="1">
                        <a:latin typeface="Calibri" panose="020F0502020204030204" pitchFamily="34" charset="0"/>
                        <a:cs typeface="Calibri" panose="020F0502020204030204" pitchFamily="34" charset="0"/>
                      </a:endParaRP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Calibri" panose="020F0502020204030204" pitchFamily="34" charset="0"/>
                          <a:cs typeface="Calibri" panose="020F0502020204030204" pitchFamily="34" charset="0"/>
                          <a:hlinkClick r:id="rId2"/>
                        </a:rPr>
                        <a:t>FAC-P/PM Certification</a:t>
                      </a:r>
                      <a:r>
                        <a:rPr lang="en-US" sz="1200" b="1">
                          <a:latin typeface="Calibri" panose="020F0502020204030204" pitchFamily="34" charset="0"/>
                          <a:cs typeface="Calibri" panose="020F0502020204030204" pitchFamily="34" charset="0"/>
                        </a:rPr>
                        <a:t> </a:t>
                      </a:r>
                      <a:r>
                        <a:rPr lang="en-US" sz="1200">
                          <a:latin typeface="Calibri" panose="020F0502020204030204" pitchFamily="34" charset="0"/>
                          <a:cs typeface="Calibri" panose="020F0502020204030204" pitchFamily="34" charset="0"/>
                        </a:rPr>
                        <a:t>or </a:t>
                      </a:r>
                      <a:r>
                        <a:rPr lang="en-US" sz="1200">
                          <a:solidFill>
                            <a:schemeClr val="tx1"/>
                          </a:solidFill>
                          <a:latin typeface="Calibri" panose="020F0502020204030204" pitchFamily="34" charset="0"/>
                          <a:cs typeface="Calibri" panose="020F0502020204030204" pitchFamily="34" charset="0"/>
                        </a:rPr>
                        <a:t>FAC-</a:t>
                      </a:r>
                      <a:r>
                        <a:rPr lang="en-US" sz="1200" baseline="0">
                          <a:solidFill>
                            <a:schemeClr val="tx1"/>
                          </a:solidFill>
                          <a:latin typeface="Calibri" panose="020F0502020204030204" pitchFamily="34" charset="0"/>
                          <a:cs typeface="Calibri" panose="020F0502020204030204" pitchFamily="34" charset="0"/>
                        </a:rPr>
                        <a:t>P/PM </a:t>
                      </a:r>
                      <a:r>
                        <a:rPr lang="en-US" sz="1200">
                          <a:solidFill>
                            <a:schemeClr val="tx1"/>
                          </a:solidFill>
                          <a:latin typeface="Calibri" panose="020F0502020204030204" pitchFamily="34" charset="0"/>
                          <a:cs typeface="Calibri" panose="020F0502020204030204" pitchFamily="34" charset="0"/>
                        </a:rPr>
                        <a:t>Extension</a:t>
                      </a:r>
                    </a:p>
                  </a:txBody>
                  <a:tcPr/>
                </a:tc>
                <a:extLst>
                  <a:ext uri="{0D108BD9-81ED-4DB2-BD59-A6C34878D82A}">
                    <a16:rowId xmlns:a16="http://schemas.microsoft.com/office/drawing/2014/main" val="10001"/>
                  </a:ext>
                </a:extLst>
              </a:tr>
            </a:tbl>
          </a:graphicData>
        </a:graphic>
      </p:graphicFrame>
      <p:graphicFrame>
        <p:nvGraphicFramePr>
          <p:cNvPr id="5" name="Table 8"/>
          <p:cNvGraphicFramePr>
            <a:graphicFrameLocks noGrp="1"/>
          </p:cNvGraphicFramePr>
          <p:nvPr>
            <p:extLst>
              <p:ext uri="{D42A27DB-BD31-4B8C-83A1-F6EECF244321}">
                <p14:modId xmlns:p14="http://schemas.microsoft.com/office/powerpoint/2010/main" val="3082704553"/>
              </p:ext>
            </p:extLst>
          </p:nvPr>
        </p:nvGraphicFramePr>
        <p:xfrm>
          <a:off x="548641" y="3647833"/>
          <a:ext cx="8961120" cy="3392974"/>
        </p:xfrm>
        <a:graphic>
          <a:graphicData uri="http://schemas.openxmlformats.org/drawingml/2006/table">
            <a:tbl>
              <a:tblPr firstRow="1" firstCol="1" bandRow="1"/>
              <a:tblGrid>
                <a:gridCol w="817706">
                  <a:extLst>
                    <a:ext uri="{9D8B030D-6E8A-4147-A177-3AD203B41FA5}">
                      <a16:colId xmlns:a16="http://schemas.microsoft.com/office/drawing/2014/main" val="2312438791"/>
                    </a:ext>
                  </a:extLst>
                </a:gridCol>
                <a:gridCol w="8143414">
                  <a:extLst>
                    <a:ext uri="{9D8B030D-6E8A-4147-A177-3AD203B41FA5}">
                      <a16:colId xmlns:a16="http://schemas.microsoft.com/office/drawing/2014/main" val="1204813382"/>
                    </a:ext>
                  </a:extLst>
                </a:gridCol>
              </a:tblGrid>
              <a:tr h="223537">
                <a:tc>
                  <a:txBody>
                    <a:bodyPr/>
                    <a:lstStyle/>
                    <a:p>
                      <a:pPr marL="0" marR="0" algn="ctr">
                        <a:lnSpc>
                          <a:spcPct val="115000"/>
                        </a:lnSpc>
                        <a:spcBef>
                          <a:spcPts val="0"/>
                        </a:spcBef>
                        <a:spcAft>
                          <a:spcPts val="1000"/>
                        </a:spcAft>
                      </a:pPr>
                      <a:r>
                        <a:rPr lang="en-US" sz="1400" b="1">
                          <a:solidFill>
                            <a:srgbClr val="FFFFFF"/>
                          </a:solidFill>
                          <a:effectLst/>
                          <a:latin typeface="Calibri"/>
                          <a:ea typeface="Times New Roman" panose="02020603050405020304" pitchFamily="18" charset="0"/>
                          <a:cs typeface="Calibri"/>
                        </a:rPr>
                        <a:t>Score</a:t>
                      </a:r>
                      <a:endParaRPr lang="en-US" sz="1400">
                        <a:effectLst/>
                        <a:latin typeface="Calibri"/>
                        <a:ea typeface="Times New Roman" panose="02020603050405020304" pitchFamily="18" charset="0"/>
                        <a:cs typeface="Calibri"/>
                      </a:endParaRP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a:lnSpc>
                          <a:spcPct val="115000"/>
                        </a:lnSpc>
                        <a:spcBef>
                          <a:spcPts val="0"/>
                        </a:spcBef>
                        <a:spcAft>
                          <a:spcPts val="1000"/>
                        </a:spcAft>
                      </a:pPr>
                      <a:endParaRPr lang="en-US" sz="1400">
                        <a:solidFill>
                          <a:srgbClr val="FFFF00"/>
                        </a:solidFill>
                        <a:effectLst/>
                        <a:latin typeface="Calibri"/>
                        <a:ea typeface="Times New Roman" panose="02020603050405020304" pitchFamily="18" charset="0"/>
                        <a:cs typeface="Calibri"/>
                      </a:endParaRP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469597545"/>
                  </a:ext>
                </a:extLst>
              </a:tr>
              <a:tr h="1032373">
                <a:tc>
                  <a:txBody>
                    <a:bodyPr/>
                    <a:lstStyle/>
                    <a:p>
                      <a:pPr marL="0" marR="0" algn="ctr">
                        <a:lnSpc>
                          <a:spcPct val="115000"/>
                        </a:lnSpc>
                        <a:spcBef>
                          <a:spcPts val="0"/>
                        </a:spcBef>
                        <a:spcAft>
                          <a:spcPts val="1000"/>
                        </a:spcAft>
                      </a:pPr>
                      <a:r>
                        <a:rPr lang="en-US" sz="1200" b="1">
                          <a:effectLst/>
                          <a:latin typeface="Calibri"/>
                          <a:ea typeface="Times New Roman" panose="02020603050405020304" pitchFamily="18" charset="0"/>
                          <a:cs typeface="Calibri"/>
                        </a:rPr>
                        <a:t>5</a:t>
                      </a:r>
                      <a:endParaRPr lang="en-US" sz="1200">
                        <a:effectLst/>
                        <a:latin typeface="Calibri"/>
                        <a:ea typeface="Times New Roman" panose="02020603050405020304" pitchFamily="18" charset="0"/>
                        <a:cs typeface="Calibri"/>
                      </a:endParaRP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tx1"/>
                          </a:solidFill>
                          <a:effectLst/>
                          <a:latin typeface="Calibri"/>
                          <a:ea typeface="Times New Roman" panose="02020603050405020304" pitchFamily="18" charset="0"/>
                          <a:cs typeface="Calibri"/>
                        </a:rPr>
                        <a:t>In </a:t>
                      </a:r>
                      <a:r>
                        <a:rPr lang="en-US" sz="1200" kern="1200">
                          <a:solidFill>
                            <a:schemeClr val="tx1"/>
                          </a:solidFill>
                          <a:effectLst/>
                          <a:latin typeface="Calibri"/>
                          <a:ea typeface="Times New Roman" panose="02020603050405020304" pitchFamily="18" charset="0"/>
                          <a:cs typeface="Calibri"/>
                        </a:rPr>
                        <a:t>addition to meeting the requirements for a rating of 3:</a:t>
                      </a:r>
                      <a:endParaRPr lang="en-US" sz="1200" b="1">
                        <a:solidFill>
                          <a:schemeClr val="tx1"/>
                        </a:solidFill>
                        <a:effectLst/>
                        <a:latin typeface="Calibri"/>
                        <a:ea typeface="Times New Roman" panose="02020603050405020304" pitchFamily="18" charset="0"/>
                        <a:cs typeface="Calibri"/>
                      </a:endParaRPr>
                    </a:p>
                    <a:p>
                      <a:pPr marL="171450" marR="0" lvl="0" indent="-171450">
                        <a:spcBef>
                          <a:spcPts val="0"/>
                        </a:spcBef>
                        <a:spcAft>
                          <a:spcPts val="0"/>
                        </a:spcAft>
                        <a:buFont typeface="Arial" panose="020B0604020202020204" pitchFamily="34" charset="0"/>
                        <a:buChar char="•"/>
                      </a:pPr>
                      <a:r>
                        <a:rPr lang="en-US" sz="1200" b="1">
                          <a:solidFill>
                            <a:schemeClr val="tx1"/>
                          </a:solidFill>
                          <a:effectLst/>
                          <a:latin typeface="Calibri"/>
                          <a:ea typeface="Times New Roman" panose="02020603050405020304" pitchFamily="18" charset="0"/>
                          <a:cs typeface="Calibri"/>
                        </a:rPr>
                        <a:t>The Investment Manager Information Table </a:t>
                      </a:r>
                      <a:r>
                        <a:rPr lang="en-US" sz="1200">
                          <a:solidFill>
                            <a:schemeClr val="tx1"/>
                          </a:solidFill>
                          <a:effectLst/>
                          <a:latin typeface="Calibri"/>
                          <a:ea typeface="Times New Roman" panose="02020603050405020304" pitchFamily="18" charset="0"/>
                          <a:cs typeface="Calibri"/>
                        </a:rPr>
                        <a:t>in the CPIC: Major and Non-Major Investments – Overview and Details tab is complete AND the </a:t>
                      </a:r>
                      <a:r>
                        <a:rPr lang="en-US" sz="1200" u="sng">
                          <a:solidFill>
                            <a:schemeClr val="tx1"/>
                          </a:solidFill>
                          <a:effectLst/>
                          <a:latin typeface="Calibri"/>
                          <a:ea typeface="Times New Roman" panose="02020603050405020304" pitchFamily="18" charset="0"/>
                          <a:cs typeface="Calibri"/>
                        </a:rPr>
                        <a:t>IT Investment Manager </a:t>
                      </a:r>
                      <a:r>
                        <a:rPr lang="en-US" sz="1200">
                          <a:solidFill>
                            <a:schemeClr val="tx1"/>
                          </a:solidFill>
                          <a:effectLst/>
                          <a:latin typeface="Calibri"/>
                          <a:ea typeface="Times New Roman" panose="02020603050405020304" pitchFamily="18" charset="0"/>
                          <a:cs typeface="Calibri"/>
                        </a:rPr>
                        <a:t>is:</a:t>
                      </a:r>
                    </a:p>
                    <a:p>
                      <a:pPr marL="628650" marR="0" lvl="1" indent="-171450">
                        <a:spcBef>
                          <a:spcPts val="0"/>
                        </a:spcBef>
                        <a:spcAft>
                          <a:spcPts val="0"/>
                        </a:spcAft>
                        <a:buFont typeface="Arial" panose="020B0604020202020204" pitchFamily="34" charset="0"/>
                        <a:buChar char="•"/>
                      </a:pPr>
                      <a:r>
                        <a:rPr lang="en-US" sz="1200" kern="1200">
                          <a:solidFill>
                            <a:schemeClr val="tx1"/>
                          </a:solidFill>
                          <a:effectLst/>
                          <a:latin typeface="+mn-lt"/>
                          <a:ea typeface="Times New Roman" panose="02020603050405020304" pitchFamily="18" charset="0"/>
                          <a:cs typeface="Calibri"/>
                        </a:rPr>
                        <a:t>FAC-P/PM </a:t>
                      </a:r>
                      <a:r>
                        <a:rPr lang="en-US" sz="1200" b="0">
                          <a:solidFill>
                            <a:schemeClr val="tx1"/>
                          </a:solidFill>
                          <a:effectLst/>
                          <a:latin typeface="Calibri"/>
                          <a:ea typeface="Times New Roman" panose="02020603050405020304" pitchFamily="18" charset="0"/>
                          <a:cs typeface="Calibri"/>
                        </a:rPr>
                        <a:t>Level 3 certified if it is a USDA Major or</a:t>
                      </a:r>
                    </a:p>
                    <a:p>
                      <a:pPr marL="628650" marR="0" lvl="1" indent="-171450">
                        <a:spcBef>
                          <a:spcPts val="0"/>
                        </a:spcBef>
                        <a:spcAft>
                          <a:spcPts val="0"/>
                        </a:spcAft>
                        <a:buFont typeface="Arial" panose="020B0604020202020204" pitchFamily="34" charset="0"/>
                        <a:buChar char="•"/>
                      </a:pPr>
                      <a:r>
                        <a:rPr lang="en-US" sz="1200" kern="1200">
                          <a:solidFill>
                            <a:schemeClr val="tx1"/>
                          </a:solidFill>
                          <a:effectLst/>
                          <a:latin typeface="+mn-lt"/>
                          <a:ea typeface="Times New Roman" panose="02020603050405020304" pitchFamily="18" charset="0"/>
                          <a:cs typeface="Calibri"/>
                        </a:rPr>
                        <a:t>FAC-P/PM </a:t>
                      </a:r>
                      <a:r>
                        <a:rPr lang="en-US" sz="1200" b="0">
                          <a:solidFill>
                            <a:schemeClr val="tx1"/>
                          </a:solidFill>
                          <a:effectLst/>
                          <a:latin typeface="Calibri"/>
                          <a:ea typeface="Times New Roman" panose="02020603050405020304" pitchFamily="18" charset="0"/>
                          <a:cs typeface="Calibri"/>
                        </a:rPr>
                        <a:t>Level 2 certified if it is a USDA Non-Major</a:t>
                      </a:r>
                    </a:p>
                    <a:p>
                      <a:pPr marL="171450" marR="0" lvl="0" indent="-171450">
                        <a:spcBef>
                          <a:spcPts val="0"/>
                        </a:spcBef>
                        <a:spcAft>
                          <a:spcPts val="0"/>
                        </a:spcAft>
                        <a:buFont typeface="Arial" panose="020B0604020202020204" pitchFamily="34" charset="0"/>
                        <a:buChar char="•"/>
                      </a:pPr>
                      <a:r>
                        <a:rPr lang="en-US" sz="1200">
                          <a:solidFill>
                            <a:schemeClr val="tx1"/>
                          </a:solidFill>
                          <a:effectLst/>
                          <a:latin typeface="Calibri"/>
                          <a:ea typeface="Times New Roman" panose="02020603050405020304" pitchFamily="18" charset="0"/>
                          <a:cs typeface="Calibri"/>
                        </a:rPr>
                        <a:t>The appropriate FAC-P/PM certification documentation is current, or recertification is uploaded in AgMax.</a:t>
                      </a: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3326103"/>
                  </a:ext>
                </a:extLst>
              </a:tr>
              <a:tr h="2064744">
                <a:tc>
                  <a:txBody>
                    <a:bodyPr/>
                    <a:lstStyle/>
                    <a:p>
                      <a:pPr marL="0" marR="0" algn="ctr">
                        <a:lnSpc>
                          <a:spcPct val="115000"/>
                        </a:lnSpc>
                        <a:spcBef>
                          <a:spcPts val="0"/>
                        </a:spcBef>
                        <a:spcAft>
                          <a:spcPts val="1000"/>
                        </a:spcAft>
                      </a:pPr>
                      <a:r>
                        <a:rPr lang="en-US" sz="1200" b="1">
                          <a:effectLst/>
                          <a:latin typeface="Calibri"/>
                          <a:ea typeface="Times New Roman" panose="02020603050405020304" pitchFamily="18" charset="0"/>
                          <a:cs typeface="Calibri"/>
                        </a:rPr>
                        <a:t>3</a:t>
                      </a:r>
                      <a:endParaRPr lang="en-US" sz="1200">
                        <a:effectLst/>
                        <a:latin typeface="Calibri"/>
                        <a:ea typeface="Times New Roman" panose="02020603050405020304" pitchFamily="18" charset="0"/>
                        <a:cs typeface="Calibri"/>
                      </a:endParaRP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tx1"/>
                          </a:solidFill>
                          <a:effectLst/>
                          <a:latin typeface="Calibri"/>
                          <a:ea typeface="Times New Roman" panose="02020603050405020304" pitchFamily="18" charset="0"/>
                          <a:cs typeface="Calibri"/>
                        </a:rPr>
                        <a:t>In </a:t>
                      </a:r>
                      <a:r>
                        <a:rPr lang="en-US" sz="1200" kern="1200">
                          <a:solidFill>
                            <a:schemeClr val="tx1"/>
                          </a:solidFill>
                          <a:effectLst/>
                          <a:latin typeface="Calibri"/>
                          <a:ea typeface="Times New Roman" panose="02020603050405020304" pitchFamily="18" charset="0"/>
                          <a:cs typeface="Calibri"/>
                        </a:rPr>
                        <a:t>addition to meeting the requirements for a rating of 1:</a:t>
                      </a:r>
                      <a:endParaRPr lang="en-US" sz="1200" b="1" i="0">
                        <a:solidFill>
                          <a:schemeClr val="tx1"/>
                        </a:solidFill>
                        <a:effectLst/>
                        <a:latin typeface="Calibri"/>
                        <a:ea typeface="Times New Roman" panose="02020603050405020304" pitchFamily="18" charset="0"/>
                        <a:cs typeface="Calibri"/>
                      </a:endParaRPr>
                    </a:p>
                    <a:p>
                      <a:pPr marL="171450" marR="0" lvl="0" indent="-171450">
                        <a:spcBef>
                          <a:spcPts val="0"/>
                        </a:spcBef>
                        <a:spcAft>
                          <a:spcPts val="0"/>
                        </a:spcAft>
                        <a:buFont typeface="Arial" panose="020B0604020202020204" pitchFamily="34" charset="0"/>
                        <a:buChar char="•"/>
                      </a:pPr>
                      <a:r>
                        <a:rPr lang="en-US" sz="1200" b="1" i="0">
                          <a:solidFill>
                            <a:schemeClr val="tx1"/>
                          </a:solidFill>
                          <a:effectLst/>
                          <a:latin typeface="Calibri"/>
                          <a:ea typeface="Times New Roman" panose="02020603050405020304" pitchFamily="18" charset="0"/>
                          <a:cs typeface="Calibri"/>
                        </a:rPr>
                        <a:t>The Investment Manager Information Table</a:t>
                      </a:r>
                      <a:r>
                        <a:rPr lang="en-US" sz="1200" i="0">
                          <a:solidFill>
                            <a:schemeClr val="tx1"/>
                          </a:solidFill>
                          <a:effectLst/>
                          <a:latin typeface="Calibri"/>
                          <a:ea typeface="Times New Roman" panose="02020603050405020304" pitchFamily="18" charset="0"/>
                          <a:cs typeface="Calibri"/>
                        </a:rPr>
                        <a:t> </a:t>
                      </a:r>
                      <a:r>
                        <a:rPr lang="en-US" sz="1200">
                          <a:solidFill>
                            <a:schemeClr val="tx1"/>
                          </a:solidFill>
                          <a:effectLst/>
                          <a:latin typeface="Calibri"/>
                          <a:ea typeface="Times New Roman" panose="02020603050405020304" pitchFamily="18" charset="0"/>
                          <a:cs typeface="Calibri"/>
                        </a:rPr>
                        <a:t>in the CPIC: Major and Non-Major Investments – Overview and Details tab </a:t>
                      </a:r>
                      <a:r>
                        <a:rPr lang="en-US" sz="1200" i="0">
                          <a:solidFill>
                            <a:schemeClr val="tx1"/>
                          </a:solidFill>
                          <a:effectLst/>
                          <a:latin typeface="Calibri"/>
                          <a:ea typeface="Times New Roman" panose="02020603050405020304" pitchFamily="18" charset="0"/>
                          <a:cs typeface="Calibri"/>
                        </a:rPr>
                        <a:t>is complete.</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Times New Roman" panose="02020603050405020304" pitchFamily="18" charset="0"/>
                          <a:cs typeface="Calibri"/>
                        </a:rPr>
                        <a:t>FAC-P/PM certified</a:t>
                      </a:r>
                      <a:r>
                        <a:rPr lang="en-US" sz="1200" kern="1200">
                          <a:solidFill>
                            <a:schemeClr val="tx1"/>
                          </a:solidFill>
                          <a:effectLst/>
                          <a:latin typeface="Calibri"/>
                          <a:ea typeface="Times New Roman" panose="02020603050405020304" pitchFamily="18" charset="0"/>
                          <a:cs typeface="Calibri"/>
                        </a:rPr>
                        <a:t>:</a:t>
                      </a:r>
                    </a:p>
                    <a:p>
                      <a:pPr marL="680720" marR="0" lvl="1"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Calibri"/>
                          <a:ea typeface="Times New Roman" panose="02020603050405020304" pitchFamily="18" charset="0"/>
                          <a:cs typeface="Calibri"/>
                        </a:rPr>
                        <a:t>NOT at the required level for this investment </a:t>
                      </a:r>
                      <a:r>
                        <a:rPr lang="en-US" sz="1200" b="1" kern="1200">
                          <a:solidFill>
                            <a:schemeClr val="tx1"/>
                          </a:solidFill>
                          <a:effectLst/>
                          <a:latin typeface="Calibri"/>
                          <a:ea typeface="Times New Roman" panose="02020603050405020304" pitchFamily="18" charset="0"/>
                          <a:cs typeface="Calibri"/>
                        </a:rPr>
                        <a:t>and</a:t>
                      </a:r>
                    </a:p>
                    <a:p>
                      <a:pPr marL="680720" marR="0" lvl="1" indent="-171450" algn="l" rtl="0" eaLnBrk="1" fontAlgn="auto" latinLnBrk="0" hangingPunct="1">
                        <a:lnSpc>
                          <a:spcPct val="100000"/>
                        </a:lnSpc>
                        <a:spcBef>
                          <a:spcPts val="0"/>
                        </a:spcBef>
                        <a:spcAft>
                          <a:spcPts val="0"/>
                        </a:spcAft>
                        <a:buFont typeface="Arial" panose="020B0604020202020204" pitchFamily="34" charset="0"/>
                        <a:buChar char="•"/>
                      </a:pPr>
                      <a:r>
                        <a:rPr lang="en-US" sz="1200" kern="1200">
                          <a:solidFill>
                            <a:schemeClr val="tx1"/>
                          </a:solidFill>
                          <a:effectLst/>
                          <a:latin typeface="Calibri"/>
                          <a:ea typeface="Times New Roman" panose="02020603050405020304" pitchFamily="18" charset="0"/>
                          <a:cs typeface="Calibri"/>
                        </a:rPr>
                        <a:t>Date assigned as Investment Manager is less than 1 year of FAC-P/PM certification date. (i.e. Investment Manager is assigned to Major Investment in 01/2019 and has FAC-P/PM Level 2 and 1 year from assignment HAS NOT passed) </a:t>
                      </a:r>
                    </a:p>
                    <a:p>
                      <a:pPr marL="171450" marR="0" lvl="0" indent="-171450" algn="l" defTabSz="914400" rtl="0" eaLnBrk="1" latinLnBrk="0" hangingPunct="1">
                        <a:spcBef>
                          <a:spcPts val="0"/>
                        </a:spcBef>
                        <a:spcAft>
                          <a:spcPts val="0"/>
                        </a:spcAft>
                        <a:buFont typeface="Arial" panose="020B0604020202020204" pitchFamily="34" charset="0"/>
                        <a:buChar char="•"/>
                      </a:pPr>
                      <a:r>
                        <a:rPr lang="en-US" sz="1200" b="0" i="0" kern="1200">
                          <a:solidFill>
                            <a:schemeClr val="tx1"/>
                          </a:solidFill>
                          <a:effectLst/>
                          <a:latin typeface="Calibri"/>
                          <a:ea typeface="Times New Roman" panose="02020603050405020304" pitchFamily="18" charset="0"/>
                          <a:cs typeface="Calibri"/>
                        </a:rPr>
                        <a:t>Current FAC-PPM Certification and FA- P/PM Extension </a:t>
                      </a:r>
                      <a:r>
                        <a:rPr lang="en-US" sz="1200" b="1" i="0" kern="1200">
                          <a:solidFill>
                            <a:schemeClr val="tx1"/>
                          </a:solidFill>
                          <a:effectLst/>
                          <a:latin typeface="Calibri"/>
                          <a:ea typeface="Times New Roman" panose="02020603050405020304" pitchFamily="18" charset="0"/>
                          <a:cs typeface="Calibri"/>
                        </a:rPr>
                        <a:t>and</a:t>
                      </a:r>
                      <a:r>
                        <a:rPr lang="en-US" sz="1200" b="0" i="0" kern="1200">
                          <a:solidFill>
                            <a:schemeClr val="tx1"/>
                          </a:solidFill>
                          <a:effectLst/>
                          <a:latin typeface="Calibri"/>
                          <a:ea typeface="Times New Roman" panose="02020603050405020304" pitchFamily="18" charset="0"/>
                          <a:cs typeface="Calibri"/>
                        </a:rPr>
                        <a:t> other supporting documentation showing Investment Manager is working on certification are uploaded to AgMax.</a:t>
                      </a:r>
                      <a:br>
                        <a:rPr lang="en-US" sz="1200" b="0" i="0" kern="1200">
                          <a:solidFill>
                            <a:srgbClr val="000000"/>
                          </a:solidFill>
                          <a:effectLst/>
                          <a:latin typeface="Calibri"/>
                          <a:ea typeface="Times New Roman" panose="02020603050405020304" pitchFamily="18" charset="0"/>
                          <a:cs typeface="Calibri"/>
                        </a:rPr>
                      </a:br>
                      <a:r>
                        <a:rPr lang="en-US" sz="1200" b="1" i="0" kern="1200">
                          <a:solidFill>
                            <a:schemeClr val="tx1"/>
                          </a:solidFill>
                          <a:effectLst/>
                          <a:latin typeface="Calibri"/>
                          <a:ea typeface="Times New Roman" panose="02020603050405020304" pitchFamily="18" charset="0"/>
                          <a:cs typeface="Calibri"/>
                        </a:rPr>
                        <a:t>NOTE</a:t>
                      </a:r>
                      <a:r>
                        <a:rPr lang="en-US" sz="1200" b="0" i="0" kern="1200">
                          <a:solidFill>
                            <a:schemeClr val="tx1"/>
                          </a:solidFill>
                          <a:effectLst/>
                          <a:latin typeface="Calibri"/>
                          <a:ea typeface="Times New Roman" panose="02020603050405020304" pitchFamily="18" charset="0"/>
                          <a:cs typeface="Calibri"/>
                        </a:rPr>
                        <a:t>: Investment Managers should have the proper certification within 12-months of being assigned to an Investment.</a:t>
                      </a:r>
                    </a:p>
                    <a:p>
                      <a:pPr marL="171450" marR="0" lvl="0" indent="-171450" algn="l" defTabSz="914400" rtl="0" eaLnBrk="1" latinLnBrk="0" hangingPunct="1">
                        <a:spcBef>
                          <a:spcPts val="0"/>
                        </a:spcBef>
                        <a:spcAft>
                          <a:spcPts val="0"/>
                        </a:spcAft>
                        <a:buFont typeface="Arial" panose="020B0604020202020204" pitchFamily="34" charset="0"/>
                        <a:buChar char="•"/>
                      </a:pPr>
                      <a:r>
                        <a:rPr lang="en-US" sz="1200" b="0" i="0" kern="1200">
                          <a:solidFill>
                            <a:schemeClr val="tx1"/>
                          </a:solidFill>
                          <a:effectLst/>
                          <a:latin typeface="Calibri"/>
                          <a:ea typeface="Times New Roman" panose="02020603050405020304" pitchFamily="18" charset="0"/>
                          <a:cs typeface="Calibri"/>
                        </a:rPr>
                        <a:t>Recertification Date has not expired.</a:t>
                      </a: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8990380"/>
                  </a:ext>
                </a:extLst>
              </a:tr>
            </a:tbl>
          </a:graphicData>
        </a:graphic>
      </p:graphicFrame>
      <p:sp>
        <p:nvSpPr>
          <p:cNvPr id="6" name="Rectangle 5">
            <a:extLst>
              <a:ext uri="{FF2B5EF4-FFF2-40B4-BE49-F238E27FC236}">
                <a16:creationId xmlns:a16="http://schemas.microsoft.com/office/drawing/2014/main" id="{D53AE38F-BAFA-4F38-ACCA-BB6EB496C091}"/>
              </a:ext>
            </a:extLst>
          </p:cNvPr>
          <p:cNvSpPr/>
          <p:nvPr/>
        </p:nvSpPr>
        <p:spPr>
          <a:xfrm rot="2195334">
            <a:off x="8750596" y="474808"/>
            <a:ext cx="1200137" cy="461665"/>
          </a:xfrm>
          <a:prstGeom prst="rect">
            <a:avLst/>
          </a:prstGeom>
          <a:solidFill>
            <a:srgbClr val="00FF00"/>
          </a:solidFill>
        </p:spPr>
        <p:txBody>
          <a:bodyPr wrap="none" lIns="91440" tIns="45720" rIns="91440" bIns="45720">
            <a:spAutoFit/>
          </a:bodyPr>
          <a:lstStyle/>
          <a:p>
            <a:pPr algn="ctr"/>
            <a:r>
              <a:rPr 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1365119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18</a:t>
            </a:fld>
            <a:endParaRPr lang="en-US"/>
          </a:p>
        </p:txBody>
      </p:sp>
      <p:sp>
        <p:nvSpPr>
          <p:cNvPr id="3" name="TextBox 2"/>
          <p:cNvSpPr txBox="1"/>
          <p:nvPr/>
        </p:nvSpPr>
        <p:spPr>
          <a:xfrm>
            <a:off x="0" y="73372"/>
            <a:ext cx="10058401"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FAC P/PM Certification (Continued)</a:t>
            </a:r>
          </a:p>
        </p:txBody>
      </p:sp>
      <p:graphicFrame>
        <p:nvGraphicFramePr>
          <p:cNvPr id="4" name="Table 6"/>
          <p:cNvGraphicFramePr>
            <a:graphicFrameLocks noGrp="1"/>
          </p:cNvGraphicFramePr>
          <p:nvPr>
            <p:extLst>
              <p:ext uri="{D42A27DB-BD31-4B8C-83A1-F6EECF244321}">
                <p14:modId xmlns:p14="http://schemas.microsoft.com/office/powerpoint/2010/main" val="3825393474"/>
              </p:ext>
            </p:extLst>
          </p:nvPr>
        </p:nvGraphicFramePr>
        <p:xfrm>
          <a:off x="350873" y="950344"/>
          <a:ext cx="9505507" cy="1444513"/>
        </p:xfrm>
        <a:graphic>
          <a:graphicData uri="http://schemas.openxmlformats.org/drawingml/2006/table">
            <a:tbl>
              <a:tblPr firstRow="1" firstCol="1" bandRow="1"/>
              <a:tblGrid>
                <a:gridCol w="744280">
                  <a:extLst>
                    <a:ext uri="{9D8B030D-6E8A-4147-A177-3AD203B41FA5}">
                      <a16:colId xmlns:a16="http://schemas.microsoft.com/office/drawing/2014/main" val="3869322023"/>
                    </a:ext>
                  </a:extLst>
                </a:gridCol>
                <a:gridCol w="8761227">
                  <a:extLst>
                    <a:ext uri="{9D8B030D-6E8A-4147-A177-3AD203B41FA5}">
                      <a16:colId xmlns:a16="http://schemas.microsoft.com/office/drawing/2014/main" val="3399393302"/>
                    </a:ext>
                  </a:extLst>
                </a:gridCol>
              </a:tblGrid>
              <a:tr h="343406">
                <a:tc>
                  <a:txBody>
                    <a:bodyPr/>
                    <a:lstStyle/>
                    <a:p>
                      <a:pPr marL="0" marR="0" algn="ctr">
                        <a:lnSpc>
                          <a:spcPct val="115000"/>
                        </a:lnSpc>
                        <a:spcBef>
                          <a:spcPts val="0"/>
                        </a:spcBef>
                        <a:spcAft>
                          <a:spcPts val="1000"/>
                        </a:spcAft>
                      </a:pPr>
                      <a:r>
                        <a:rPr lang="en-U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Score</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a:lnSpc>
                          <a:spcPct val="115000"/>
                        </a:lnSpc>
                        <a:spcBef>
                          <a:spcPts val="0"/>
                        </a:spcBef>
                        <a:spcAft>
                          <a:spcPts val="1000"/>
                        </a:spcAft>
                      </a:pPr>
                      <a:endParaRPr lang="en-US" sz="1400">
                        <a:solidFill>
                          <a:srgbClr val="FFFF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954749137"/>
                  </a:ext>
                </a:extLst>
              </a:tr>
              <a:tr h="1101107">
                <a:tc>
                  <a:txBody>
                    <a:bodyPr/>
                    <a:lstStyle/>
                    <a:p>
                      <a:pPr marL="0" marR="0" algn="ctr">
                        <a:lnSpc>
                          <a:spcPct val="115000"/>
                        </a:lnSpc>
                        <a:spcBef>
                          <a:spcPts val="0"/>
                        </a:spcBef>
                        <a:spcAft>
                          <a:spcPts val="1000"/>
                        </a:spcAft>
                      </a:pPr>
                      <a:r>
                        <a:rPr lang="en-US" sz="1200" b="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1</a:t>
                      </a:r>
                      <a:endParaRPr lang="en-US" sz="12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0" marR="0" lvl="0" indent="-171450" algn="l" defTabSz="914400" rtl="0" eaLnBrk="1" latinLnBrk="0" hangingPunct="1">
                        <a:lnSpc>
                          <a:spcPct val="115000"/>
                        </a:lnSpc>
                        <a:spcBef>
                          <a:spcPts val="0"/>
                        </a:spcBef>
                        <a:spcAft>
                          <a:spcPts val="0"/>
                        </a:spcAft>
                        <a:buFont typeface="Arial" panose="020B0604020202020204" pitchFamily="34" charset="0"/>
                        <a:buChar char="•"/>
                      </a:pPr>
                      <a:r>
                        <a:rPr lang="en-US" sz="1200" kern="1200">
                          <a:solidFill>
                            <a:schemeClr val="tx1"/>
                          </a:solidFill>
                          <a:effectLst/>
                          <a:latin typeface="Calibri" panose="020F0502020204030204" pitchFamily="34" charset="0"/>
                          <a:ea typeface="+mn-ea"/>
                          <a:cs typeface="Calibri" panose="020F0502020204030204" pitchFamily="34" charset="0"/>
                        </a:rPr>
                        <a:t>Investment Manager Information Table is not complete.</a:t>
                      </a:r>
                    </a:p>
                    <a:p>
                      <a:pPr marL="171450" marR="0" lvl="0" indent="-171450" algn="l" defTabSz="914400" rtl="0" eaLnBrk="1" latinLnBrk="0" hangingPunct="1">
                        <a:lnSpc>
                          <a:spcPct val="115000"/>
                        </a:lnSpc>
                        <a:spcBef>
                          <a:spcPts val="0"/>
                        </a:spcBef>
                        <a:spcAft>
                          <a:spcPts val="0"/>
                        </a:spcAft>
                        <a:buFont typeface="Arial" panose="020B0604020202020204" pitchFamily="34" charset="0"/>
                        <a:buChar char="•"/>
                      </a:pPr>
                      <a:r>
                        <a:rPr lang="en-US" sz="1200" kern="1200">
                          <a:solidFill>
                            <a:schemeClr val="tx1"/>
                          </a:solidFill>
                          <a:effectLst/>
                          <a:latin typeface="+mn-lt"/>
                          <a:ea typeface="Times New Roman" panose="02020603050405020304" pitchFamily="18" charset="0"/>
                          <a:cs typeface="Calibri"/>
                        </a:rPr>
                        <a:t>FAC-P/PM </a:t>
                      </a:r>
                      <a:r>
                        <a:rPr lang="en-US" sz="1200" kern="1200">
                          <a:solidFill>
                            <a:schemeClr val="tx1"/>
                          </a:solidFill>
                          <a:effectLst/>
                          <a:latin typeface="Calibri" panose="020F0502020204030204" pitchFamily="34" charset="0"/>
                          <a:ea typeface="+mn-ea"/>
                          <a:cs typeface="Calibri" panose="020F0502020204030204" pitchFamily="34" charset="0"/>
                        </a:rPr>
                        <a:t>certification has expired. Recertification date has passed. </a:t>
                      </a:r>
                    </a:p>
                    <a:p>
                      <a:pPr marL="171450" marR="0" lvl="0" indent="-171450" algn="l" defTabSz="914400" rtl="0" eaLnBrk="1" latinLnBrk="0" hangingPunct="1">
                        <a:lnSpc>
                          <a:spcPct val="115000"/>
                        </a:lnSpc>
                        <a:spcBef>
                          <a:spcPts val="0"/>
                        </a:spcBef>
                        <a:spcAft>
                          <a:spcPts val="0"/>
                        </a:spcAft>
                        <a:buFont typeface="Arial" panose="020B0604020202020204" pitchFamily="34" charset="0"/>
                        <a:buChar char="•"/>
                      </a:pPr>
                      <a:r>
                        <a:rPr lang="en-US" sz="1200"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Investment Manager has indicated NO Certification AND timespan is greater than 1 year of Date assigned to the Investment.</a:t>
                      </a:r>
                      <a:br>
                        <a:rPr lang="en-US" sz="1200"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br>
                      <a:r>
                        <a:rPr lang="en-US" sz="1200"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(i.e., PM is assigned to Major Investment in 01/2019 and has FAC-P/PM Level 2 </a:t>
                      </a:r>
                      <a:r>
                        <a:rPr lang="en-US" sz="1200" b="1"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and</a:t>
                      </a:r>
                      <a:r>
                        <a:rPr lang="en-US" sz="1200"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1 year from assigned date HAS passed).</a:t>
                      </a:r>
                      <a:endParaRPr lang="en-US" sz="1200" kern="1200" baseline="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855050"/>
                  </a:ext>
                </a:extLst>
              </a:tr>
            </a:tbl>
          </a:graphicData>
        </a:graphic>
      </p:graphicFrame>
    </p:spTree>
    <p:extLst>
      <p:ext uri="{BB962C8B-B14F-4D97-AF65-F5344CB8AC3E}">
        <p14:creationId xmlns:p14="http://schemas.microsoft.com/office/powerpoint/2010/main" val="27786374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19</a:t>
            </a:fld>
            <a:endParaRPr lang="en-US"/>
          </a:p>
        </p:txBody>
      </p:sp>
      <p:graphicFrame>
        <p:nvGraphicFramePr>
          <p:cNvPr id="3" name="Table 6"/>
          <p:cNvGraphicFramePr>
            <a:graphicFrameLocks noGrp="1"/>
          </p:cNvGraphicFramePr>
          <p:nvPr>
            <p:extLst>
              <p:ext uri="{D42A27DB-BD31-4B8C-83A1-F6EECF244321}">
                <p14:modId xmlns:p14="http://schemas.microsoft.com/office/powerpoint/2010/main" val="1150210980"/>
              </p:ext>
            </p:extLst>
          </p:nvPr>
        </p:nvGraphicFramePr>
        <p:xfrm>
          <a:off x="320040" y="742363"/>
          <a:ext cx="9418320" cy="1467100"/>
        </p:xfrm>
        <a:graphic>
          <a:graphicData uri="http://schemas.openxmlformats.org/drawingml/2006/table">
            <a:tbl>
              <a:tblPr firstRow="1" bandRow="1">
                <a:tableStyleId>{5940675A-B579-460E-94D1-54222C63F5DA}</a:tableStyleId>
              </a:tblPr>
              <a:tblGrid>
                <a:gridCol w="822170">
                  <a:extLst>
                    <a:ext uri="{9D8B030D-6E8A-4147-A177-3AD203B41FA5}">
                      <a16:colId xmlns:a16="http://schemas.microsoft.com/office/drawing/2014/main" val="4182294288"/>
                    </a:ext>
                  </a:extLst>
                </a:gridCol>
                <a:gridCol w="8596150">
                  <a:extLst>
                    <a:ext uri="{9D8B030D-6E8A-4147-A177-3AD203B41FA5}">
                      <a16:colId xmlns:a16="http://schemas.microsoft.com/office/drawing/2014/main" val="2951556083"/>
                    </a:ext>
                  </a:extLst>
                </a:gridCol>
              </a:tblGrid>
              <a:tr h="411817">
                <a:tc>
                  <a:txBody>
                    <a:bodyPr/>
                    <a:lstStyle/>
                    <a:p>
                      <a:pPr algn="ctr"/>
                      <a:r>
                        <a:rPr lang="en-US" sz="1100" b="1">
                          <a:latin typeface="Calibri" panose="020F0502020204030204" pitchFamily="34" charset="0"/>
                          <a:cs typeface="Calibri" panose="020F0502020204030204" pitchFamily="34" charset="0"/>
                        </a:rPr>
                        <a:t>SUMMARY</a:t>
                      </a:r>
                    </a:p>
                  </a:txBody>
                  <a:tcPr marL="45720" marR="45720"/>
                </a:tc>
                <a:tc>
                  <a:txBody>
                    <a:bodyPr/>
                    <a:lstStyle/>
                    <a:p>
                      <a:r>
                        <a:rPr lang="en-US" sz="1100" b="0">
                          <a:solidFill>
                            <a:schemeClr val="tx1"/>
                          </a:solidFill>
                          <a:latin typeface="Calibri" panose="020F0502020204030204" pitchFamily="34" charset="0"/>
                          <a:cs typeface="Calibri" panose="020F0502020204030204" pitchFamily="34" charset="0"/>
                        </a:rPr>
                        <a:t>This criterion is intended to ensure Investment</a:t>
                      </a:r>
                      <a:r>
                        <a:rPr lang="en-US" sz="1100" b="0" baseline="0">
                          <a:solidFill>
                            <a:schemeClr val="tx1"/>
                          </a:solidFill>
                          <a:latin typeface="Calibri" panose="020F0502020204030204" pitchFamily="34" charset="0"/>
                          <a:cs typeface="Calibri" panose="020F0502020204030204" pitchFamily="34" charset="0"/>
                        </a:rPr>
                        <a:t> contracts are competitive and address acquisition risk mitigation to Federal Government. </a:t>
                      </a:r>
                    </a:p>
                    <a:p>
                      <a:r>
                        <a:rPr lang="en-US" sz="1100" b="1" baseline="0">
                          <a:solidFill>
                            <a:schemeClr val="tx1"/>
                          </a:solidFill>
                          <a:latin typeface="Calibri" panose="020F0502020204030204" pitchFamily="34" charset="0"/>
                          <a:cs typeface="Calibri" panose="020F0502020204030204" pitchFamily="34" charset="0"/>
                        </a:rPr>
                        <a:t>AgMax Form/Tab:  </a:t>
                      </a:r>
                      <a:r>
                        <a:rPr lang="en-US" sz="1100" b="0" baseline="0">
                          <a:solidFill>
                            <a:schemeClr val="tx1"/>
                          </a:solidFill>
                          <a:latin typeface="Calibri" panose="020F0502020204030204" pitchFamily="34" charset="0"/>
                          <a:cs typeface="Calibri" panose="020F0502020204030204" pitchFamily="34" charset="0"/>
                        </a:rPr>
                        <a:t>CPIC: Major and Non-Major Investments / Contracts</a:t>
                      </a:r>
                    </a:p>
                  </a:txBody>
                  <a:tcPr/>
                </a:tc>
                <a:extLst>
                  <a:ext uri="{0D108BD9-81ED-4DB2-BD59-A6C34878D82A}">
                    <a16:rowId xmlns:a16="http://schemas.microsoft.com/office/drawing/2014/main" val="1235830769"/>
                  </a:ext>
                </a:extLst>
              </a:tr>
              <a:tr h="1040380">
                <a:tc>
                  <a:txBody>
                    <a:bodyPr/>
                    <a:lstStyle/>
                    <a:p>
                      <a:pPr algn="ctr"/>
                      <a:r>
                        <a:rPr lang="en-US" sz="1100" b="1">
                          <a:solidFill>
                            <a:schemeClr val="bg1"/>
                          </a:solidFill>
                          <a:latin typeface="Calibri" panose="020F0502020204030204" pitchFamily="34" charset="0"/>
                          <a:cs typeface="Calibri" panose="020F0502020204030204" pitchFamily="34" charset="0"/>
                          <a:hlinkClick r:id="rId2" action="ppaction://hlinksldjump"/>
                        </a:rPr>
                        <a:t>Required Documents</a:t>
                      </a:r>
                      <a:endParaRPr lang="en-US" sz="1100" b="1">
                        <a:latin typeface="Calibri" panose="020F0502020204030204" pitchFamily="34" charset="0"/>
                        <a:cs typeface="Calibri" panose="020F0502020204030204" pitchFamily="34" charset="0"/>
                      </a:endParaRPr>
                    </a:p>
                  </a:txBody>
                  <a:tcPr marL="45720" marR="45720"/>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a:solidFill>
                            <a:schemeClr val="tx1"/>
                          </a:solidFill>
                          <a:latin typeface="Calibri" panose="020F0502020204030204" pitchFamily="34" charset="0"/>
                          <a:cs typeface="Calibri" panose="020F0502020204030204" pitchFamily="34" charset="0"/>
                        </a:rPr>
                        <a:t>Templates can be found on the </a:t>
                      </a:r>
                      <a:r>
                        <a:rPr lang="en-US" sz="1100" b="1">
                          <a:solidFill>
                            <a:schemeClr val="tx1"/>
                          </a:solidFill>
                          <a:latin typeface="Calibri" panose="020F0502020204030204" pitchFamily="34" charset="0"/>
                          <a:cs typeface="Calibri" panose="020F0502020204030204" pitchFamily="34" charset="0"/>
                          <a:hlinkClick r:id="rId3"/>
                        </a:rPr>
                        <a:t>IITGF Deliverable Matrix</a:t>
                      </a:r>
                      <a:r>
                        <a:rPr lang="en-US" sz="1100" b="1">
                          <a:solidFill>
                            <a:schemeClr val="tx1"/>
                          </a:solidFill>
                          <a:latin typeface="Calibri" panose="020F0502020204030204" pitchFamily="34" charset="0"/>
                          <a:cs typeface="Calibri" panose="020F0502020204030204" pitchFamily="34" charset="0"/>
                        </a:rPr>
                        <a:t> </a:t>
                      </a:r>
                      <a:r>
                        <a:rPr lang="en-US" sz="1100">
                          <a:solidFill>
                            <a:schemeClr val="tx1"/>
                          </a:solidFill>
                          <a:latin typeface="Calibri" panose="020F0502020204030204" pitchFamily="34" charset="0"/>
                          <a:cs typeface="Calibri" panose="020F0502020204030204" pitchFamily="34" charset="0"/>
                        </a:rPr>
                        <a:t>page: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baseline="0">
                          <a:solidFill>
                            <a:schemeClr val="tx1"/>
                          </a:solidFill>
                          <a:latin typeface="Calibri" panose="020F0502020204030204" pitchFamily="34" charset="0"/>
                          <a:cs typeface="Calibri" panose="020F0502020204030204" pitchFamily="34" charset="0"/>
                        </a:rPr>
                        <a:t>Acquisition Management Plan (AMP)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i="0" u="none" strike="noStrike" kern="1200" baseline="0">
                          <a:solidFill>
                            <a:schemeClr val="tx1"/>
                          </a:solidFill>
                          <a:latin typeface="Calibri" panose="020F0502020204030204" pitchFamily="34" charset="0"/>
                          <a:ea typeface="+mn-ea"/>
                          <a:cs typeface="Calibri" panose="020F0502020204030204" pitchFamily="34" charset="0"/>
                        </a:rPr>
                        <a:t>Inter-Agency Agreements (IAAs)</a:t>
                      </a:r>
                      <a:endParaRPr lang="en-US" sz="1100" b="0" strike="noStrike" baseline="0">
                        <a:solidFill>
                          <a:schemeClr val="tx1"/>
                        </a:solidFill>
                        <a:latin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baseline="0">
                          <a:solidFill>
                            <a:schemeClr val="tx1"/>
                          </a:solidFill>
                          <a:latin typeface="Calibri" panose="020F0502020204030204" pitchFamily="34" charset="0"/>
                          <a:cs typeface="Calibri" panose="020F0502020204030204" pitchFamily="34" charset="0"/>
                        </a:rPr>
                        <a:t>Contracting Officer or Contracting Officer Representative’s </a:t>
                      </a:r>
                      <a:r>
                        <a:rPr lang="en-US" sz="1100" b="1" kern="1200">
                          <a:solidFill>
                            <a:schemeClr val="dk1"/>
                          </a:solidFill>
                          <a:latin typeface="+mn-lt"/>
                          <a:ea typeface="+mn-ea"/>
                          <a:cs typeface="+mn-cs"/>
                          <a:hlinkClick r:id="rId4"/>
                        </a:rPr>
                        <a:t>FPDS.gov</a:t>
                      </a:r>
                      <a:r>
                        <a:rPr lang="en-US" sz="1100" b="1" kern="1200">
                          <a:solidFill>
                            <a:schemeClr val="dk1"/>
                          </a:solidFill>
                          <a:latin typeface="+mn-lt"/>
                          <a:ea typeface="+mn-ea"/>
                          <a:cs typeface="+mn-cs"/>
                        </a:rPr>
                        <a:t> </a:t>
                      </a:r>
                      <a:r>
                        <a:rPr lang="en-US" sz="1100" b="0" strike="noStrike" baseline="0">
                          <a:solidFill>
                            <a:schemeClr val="tx1"/>
                          </a:solidFill>
                          <a:latin typeface="Calibri" panose="020F0502020204030204" pitchFamily="34" charset="0"/>
                          <a:cs typeface="Calibri" panose="020F0502020204030204" pitchFamily="34" charset="0"/>
                        </a:rPr>
                        <a:t>confirmation email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strike="noStrike" baseline="0">
                          <a:solidFill>
                            <a:schemeClr val="tx1"/>
                          </a:solidFill>
                          <a:latin typeface="Calibri" panose="020F0502020204030204" pitchFamily="34" charset="0"/>
                          <a:cs typeface="Calibri" panose="020F0502020204030204" pitchFamily="34" charset="0"/>
                        </a:rPr>
                        <a:t>AAR Summary Scorecard</a:t>
                      </a:r>
                      <a:endParaRPr lang="en-US" sz="1100" b="0" baseline="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bl>
          </a:graphicData>
        </a:graphic>
      </p:graphicFrame>
      <p:graphicFrame>
        <p:nvGraphicFramePr>
          <p:cNvPr id="4" name="Table 8"/>
          <p:cNvGraphicFramePr>
            <a:graphicFrameLocks noGrp="1"/>
          </p:cNvGraphicFramePr>
          <p:nvPr>
            <p:extLst>
              <p:ext uri="{D42A27DB-BD31-4B8C-83A1-F6EECF244321}">
                <p14:modId xmlns:p14="http://schemas.microsoft.com/office/powerpoint/2010/main" val="598679071"/>
              </p:ext>
            </p:extLst>
          </p:nvPr>
        </p:nvGraphicFramePr>
        <p:xfrm>
          <a:off x="320040" y="2273983"/>
          <a:ext cx="9418320" cy="4369950"/>
        </p:xfrm>
        <a:graphic>
          <a:graphicData uri="http://schemas.openxmlformats.org/drawingml/2006/table">
            <a:tbl>
              <a:tblPr firstRow="1" firstCol="1" bandRow="1"/>
              <a:tblGrid>
                <a:gridCol w="819269">
                  <a:extLst>
                    <a:ext uri="{9D8B030D-6E8A-4147-A177-3AD203B41FA5}">
                      <a16:colId xmlns:a16="http://schemas.microsoft.com/office/drawing/2014/main" val="2997067999"/>
                    </a:ext>
                  </a:extLst>
                </a:gridCol>
                <a:gridCol w="8599051">
                  <a:extLst>
                    <a:ext uri="{9D8B030D-6E8A-4147-A177-3AD203B41FA5}">
                      <a16:colId xmlns:a16="http://schemas.microsoft.com/office/drawing/2014/main" val="3706521974"/>
                    </a:ext>
                  </a:extLst>
                </a:gridCol>
              </a:tblGrid>
              <a:tr h="242393">
                <a:tc>
                  <a:txBody>
                    <a:bodyPr/>
                    <a:lstStyle/>
                    <a:p>
                      <a:pPr marL="0" marR="0" algn="ctr">
                        <a:lnSpc>
                          <a:spcPct val="115000"/>
                        </a:lnSpc>
                        <a:spcBef>
                          <a:spcPts val="0"/>
                        </a:spcBef>
                        <a:spcAft>
                          <a:spcPts val="1000"/>
                        </a:spcAft>
                      </a:pPr>
                      <a:r>
                        <a:rPr lang="en-U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Score</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57049" marR="57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a:lnSpc>
                          <a:spcPct val="115000"/>
                        </a:lnSpc>
                        <a:spcBef>
                          <a:spcPts val="0"/>
                        </a:spcBef>
                        <a:spcAft>
                          <a:spcPts val="1000"/>
                        </a:spcAft>
                      </a:pPr>
                      <a:endParaRPr lang="en-US" sz="1400">
                        <a:solidFill>
                          <a:srgbClr val="FFFF00"/>
                        </a:solidFill>
                        <a:effectLst/>
                        <a:latin typeface="Calibri" panose="020F0502020204030204" pitchFamily="34" charset="0"/>
                        <a:ea typeface="Times New Roman" panose="02020603050405020304" pitchFamily="18" charset="0"/>
                        <a:cs typeface="Calibri" panose="020F0502020204030204" pitchFamily="34" charset="0"/>
                      </a:endParaRPr>
                    </a:p>
                  </a:txBody>
                  <a:tcPr marL="57049" marR="57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1111040994"/>
                  </a:ext>
                </a:extLst>
              </a:tr>
              <a:tr h="1372718">
                <a:tc>
                  <a:txBody>
                    <a:bodyPr/>
                    <a:lstStyle/>
                    <a:p>
                      <a:pPr marL="0" marR="0" algn="ctr">
                        <a:lnSpc>
                          <a:spcPct val="115000"/>
                        </a:lnSpc>
                        <a:spcBef>
                          <a:spcPts val="0"/>
                        </a:spcBef>
                        <a:spcAft>
                          <a:spcPts val="1000"/>
                        </a:spcAft>
                      </a:pPr>
                      <a:r>
                        <a:rPr lang="en-US" sz="1200" b="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5</a:t>
                      </a:r>
                      <a:endParaRPr lang="en-US" sz="12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57049" marR="57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spcBef>
                          <a:spcPts val="0"/>
                        </a:spcBef>
                        <a:spcAft>
                          <a:spcPts val="0"/>
                        </a:spcAft>
                        <a:buFont typeface="Arial" panose="020B0604020202020204" pitchFamily="34" charset="0"/>
                        <a:buNone/>
                      </a:pPr>
                      <a:r>
                        <a:rPr lang="en-US" sz="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the criteria for a rating of 4:</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Acquisition documentation provides details on how the acquisitions will be planned, executed, and managed throughout the life of the investment or project.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All contracts, tasks orders, Memoranda of Understanding (MOU) including the contract type, as specified in the </a:t>
                      </a:r>
                      <a:r>
                        <a:rPr lang="en-US" sz="1200" baseline="0">
                          <a:solidFill>
                            <a:schemeClr val="tx1"/>
                          </a:solidFill>
                          <a:effectLst/>
                          <a:latin typeface="Calibri" panose="020F0502020204030204" pitchFamily="34" charset="0"/>
                          <a:ea typeface="Times New Roman" panose="02020603050405020304" pitchFamily="18" charset="0"/>
                          <a:cs typeface="Calibri" panose="020F0502020204030204" pitchFamily="34" charset="0"/>
                          <a:hlinkClick r:id="rId5">
                            <a:extLst>
                              <a:ext uri="{A12FA001-AC4F-418D-AE19-62706E023703}">
                                <ahyp:hlinkClr xmlns:ahyp="http://schemas.microsoft.com/office/drawing/2018/hyperlinkcolor" val="tx"/>
                              </a:ext>
                            </a:extLst>
                          </a:hlinkClick>
                        </a:rPr>
                        <a:t>FAR – Part 16</a:t>
                      </a:r>
                      <a:r>
                        <a:rPr lang="en-US" sz="1200" baseline="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and the reason for the contract type selection are included in the Acquisition Management Plan document.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a:solidFill>
                            <a:schemeClr val="tx1"/>
                          </a:solidFill>
                          <a:latin typeface="Calibri" panose="020F0502020204030204" pitchFamily="34" charset="0"/>
                          <a:ea typeface="+mn-ea"/>
                          <a:cs typeface="Calibri" panose="020F0502020204030204" pitchFamily="34" charset="0"/>
                        </a:rPr>
                        <a:t>List of IAAs (Name, IAA Partners, Period of Performance, Total Cost) has been uploaded in AgMax.</a:t>
                      </a:r>
                      <a:endParaRPr lang="en-US" sz="1200" baseline="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All known </a:t>
                      </a:r>
                      <a:r>
                        <a:rPr lang="en-US" sz="1200" u="sng"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planned</a:t>
                      </a:r>
                      <a:r>
                        <a:rPr lang="en-US" sz="1200"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contracts, task orders,</a:t>
                      </a:r>
                      <a:r>
                        <a:rPr lang="en-US" sz="1200" kern="1200" baseline="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and Memoranda of Understanding (MOU) are included on the Acquisition Strategy - Planned Procurements table. </a:t>
                      </a:r>
                    </a:p>
                  </a:txBody>
                  <a:tcPr marL="57049" marR="57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040451"/>
                  </a:ext>
                </a:extLst>
              </a:tr>
              <a:tr h="1567237">
                <a:tc>
                  <a:txBody>
                    <a:bodyPr/>
                    <a:lstStyle/>
                    <a:p>
                      <a:pPr marL="0" marR="0" algn="ctr">
                        <a:lnSpc>
                          <a:spcPct val="115000"/>
                        </a:lnSpc>
                        <a:spcBef>
                          <a:spcPts val="0"/>
                        </a:spcBef>
                        <a:spcAft>
                          <a:spcPts val="1000"/>
                        </a:spcAft>
                      </a:pPr>
                      <a:r>
                        <a:rPr lang="en-US" sz="1200" b="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4</a:t>
                      </a:r>
                      <a:endParaRPr lang="en-US" sz="12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57049" marR="57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spcBef>
                          <a:spcPts val="0"/>
                        </a:spcBef>
                        <a:spcAft>
                          <a:spcPts val="0"/>
                        </a:spcAft>
                        <a:buFont typeface="Arial" panose="020B0604020202020204" pitchFamily="34" charset="0"/>
                        <a:buNone/>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the criteria for a rating of 3:</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AAR Summary Scorecard overall score is Green (3).</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AAR numbers identified on the Contract table. </a:t>
                      </a:r>
                      <a:r>
                        <a:rPr lang="en-US" sz="1200" b="1"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NOTE:</a:t>
                      </a: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AAR Number is not required on contract values less than $25K.</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Evidence of contracts from </a:t>
                      </a:r>
                      <a:r>
                        <a:rPr lang="en-US" sz="1200"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hlinkClick r:id="rId6"/>
                        </a:rPr>
                        <a:t>FPDS.Gov </a:t>
                      </a:r>
                      <a:r>
                        <a:rPr lang="en-US" sz="1200"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(i.e. snapshot) aligns with information on contract table and has been uploaded in to AgMax.  Evidence can also be Contract Officer (CO) or Contracting Officer Representative (COR) email confirmation indicating contracts are/will be included in FPDS.gov. Supporting evidence are to be updated upon any contract changes and on a yearly basis.</a:t>
                      </a:r>
                      <a:endParaRPr lang="en-US" sz="1200" baseline="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endParaRPr>
                    </a:p>
                  </a:txBody>
                  <a:tcPr marL="57049" marR="57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774767"/>
                  </a:ext>
                </a:extLst>
              </a:tr>
              <a:tr h="931403">
                <a:tc>
                  <a:txBody>
                    <a:bodyPr/>
                    <a:lstStyle/>
                    <a:p>
                      <a:pPr marL="0" marR="0" algn="ctr">
                        <a:lnSpc>
                          <a:spcPct val="115000"/>
                        </a:lnSpc>
                        <a:spcBef>
                          <a:spcPts val="0"/>
                        </a:spcBef>
                        <a:spcAft>
                          <a:spcPts val="1000"/>
                        </a:spcAft>
                      </a:pPr>
                      <a:r>
                        <a:rPr lang="en-US" sz="1200" b="1">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3</a:t>
                      </a:r>
                      <a:endParaRPr lang="en-US" sz="12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57049" marR="57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latinLnBrk="0" hangingPunct="1">
                        <a:spcBef>
                          <a:spcPts val="0"/>
                        </a:spcBef>
                        <a:spcAft>
                          <a:spcPts val="0"/>
                        </a:spcAft>
                        <a:buFont typeface="Arial" panose="020B0604020202020204" pitchFamily="34" charset="0"/>
                        <a:buNone/>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the criteria of a rating of 2:</a:t>
                      </a:r>
                    </a:p>
                    <a:p>
                      <a:pPr marL="171450" marR="0" lvl="0" indent="-171450" algn="l" defTabSz="914400" rtl="0" eaLnBrk="1" latinLnBrk="0" hangingPunct="1">
                        <a:spcBef>
                          <a:spcPts val="0"/>
                        </a:spcBef>
                        <a:spcAft>
                          <a:spcPts val="0"/>
                        </a:spcAft>
                        <a:buFont typeface="Arial" panose="020B0604020202020204" pitchFamily="34" charset="0"/>
                        <a:buChar cha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Required AMP is current with required signature</a:t>
                      </a:r>
                      <a:r>
                        <a:rPr lang="en-US" sz="1200" kern="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Planned acquisitions indicates “Yes” but no planned acquisitions have been identified. If no planned acquisitions have been identified, a business justification will need to be provided.</a:t>
                      </a:r>
                    </a:p>
                    <a:p>
                      <a:pPr marL="171450" marR="0" lvl="0" indent="-171450" algn="l" defTabSz="914400" rtl="0" eaLnBrk="1" latinLnBrk="0" hangingPunct="1">
                        <a:spcBef>
                          <a:spcPts val="0"/>
                        </a:spcBef>
                        <a:spcAft>
                          <a:spcPts val="0"/>
                        </a:spcAft>
                        <a:buFont typeface="Arial" panose="020B0604020202020204" pitchFamily="34" charset="0"/>
                        <a:buChar cha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 Existing Contracts table has at least 1 active contract.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AAR Summary Scorecard overall score is Yellow (2).</a:t>
                      </a:r>
                    </a:p>
                  </a:txBody>
                  <a:tcPr marL="57049" marR="570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1090271"/>
                  </a:ext>
                </a:extLst>
              </a:tr>
            </a:tbl>
          </a:graphicData>
        </a:graphic>
      </p:graphicFrame>
      <p:sp>
        <p:nvSpPr>
          <p:cNvPr id="5" name="TextBox 4"/>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Contracts</a:t>
            </a:r>
            <a:endParaRPr lang="en-US" i="1">
              <a:solidFill>
                <a:schemeClr val="bg1"/>
              </a:solidFill>
            </a:endParaRPr>
          </a:p>
        </p:txBody>
      </p:sp>
      <p:sp>
        <p:nvSpPr>
          <p:cNvPr id="6" name="Rectangle 5">
            <a:extLst>
              <a:ext uri="{FF2B5EF4-FFF2-40B4-BE49-F238E27FC236}">
                <a16:creationId xmlns:a16="http://schemas.microsoft.com/office/drawing/2014/main" id="{A6DFF470-DA4A-411C-B5FF-28B89A692AA1}"/>
              </a:ext>
            </a:extLst>
          </p:cNvPr>
          <p:cNvSpPr/>
          <p:nvPr/>
        </p:nvSpPr>
        <p:spPr>
          <a:xfrm rot="2195334">
            <a:off x="8750596" y="474808"/>
            <a:ext cx="1200137" cy="461665"/>
          </a:xfrm>
          <a:prstGeom prst="rect">
            <a:avLst/>
          </a:prstGeom>
          <a:solidFill>
            <a:srgbClr val="00FF00"/>
          </a:solidFill>
        </p:spPr>
        <p:txBody>
          <a:bodyPr wrap="none" lIns="91440" tIns="45720" rIns="91440" bIns="45720">
            <a:spAutoFit/>
          </a:bodyPr>
          <a:lstStyle/>
          <a:p>
            <a:pPr algn="ctr"/>
            <a:r>
              <a:rPr 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188163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0"/>
            <a:ext cx="10058400" cy="731520"/>
          </a:xfrm>
          <a:prstGeom prst="rect">
            <a:avLst/>
          </a:prstGeom>
          <a:ln>
            <a:noFill/>
          </a:ln>
        </p:spPr>
        <p:txBody>
          <a:bodyPr vert="horz" lIns="101882" tIns="50941" rIns="101882" bIns="50941" rtlCol="0" anchor="ctr">
            <a:normAutofit/>
          </a:bodyPr>
          <a:lstStyle>
            <a:lvl1pPr algn="l" defTabSz="509412" rtl="0" eaLnBrk="1" latinLnBrk="0" hangingPunct="1">
              <a:spcBef>
                <a:spcPct val="0"/>
              </a:spcBef>
              <a:buNone/>
              <a:defRPr sz="3200" kern="1200">
                <a:solidFill>
                  <a:schemeClr val="bg1"/>
                </a:solidFill>
                <a:latin typeface="+mj-lt"/>
                <a:ea typeface="+mj-ea"/>
                <a:cs typeface="+mj-cs"/>
              </a:defRPr>
            </a:lvl1pPr>
          </a:lstStyle>
          <a:p>
            <a:pPr algn="ctr"/>
            <a:r>
              <a:rPr lang="en-US"/>
              <a:t>Table of Contents</a:t>
            </a:r>
          </a:p>
        </p:txBody>
      </p:sp>
      <p:sp>
        <p:nvSpPr>
          <p:cNvPr id="4" name="Content Placeholder 2"/>
          <p:cNvSpPr txBox="1">
            <a:spLocks/>
          </p:cNvSpPr>
          <p:nvPr/>
        </p:nvSpPr>
        <p:spPr>
          <a:xfrm>
            <a:off x="182880" y="1145628"/>
            <a:ext cx="9784080" cy="4062980"/>
          </a:xfrm>
          <a:prstGeom prst="rect">
            <a:avLst/>
          </a:prstGeom>
        </p:spPr>
        <p:txBody>
          <a:bodyPr>
            <a:noAutofit/>
          </a:bodyPr>
          <a:lstStyle>
            <a:lvl1pPr marL="382059" indent="-382059" algn="l" defTabSz="509412" rtl="0" eaLnBrk="1" latinLnBrk="0" hangingPunct="1">
              <a:spcBef>
                <a:spcPct val="20000"/>
              </a:spcBef>
              <a:buFont typeface="Arial"/>
              <a:buChar char="•"/>
              <a:defRPr sz="3600" kern="1200">
                <a:solidFill>
                  <a:schemeClr val="tx1"/>
                </a:solidFill>
                <a:latin typeface="+mn-lt"/>
                <a:ea typeface="+mn-ea"/>
                <a:cs typeface="+mn-cs"/>
              </a:defRPr>
            </a:lvl1pPr>
            <a:lvl2pPr marL="827795" indent="-318383" algn="l" defTabSz="509412" rtl="0" eaLnBrk="1" latinLnBrk="0" hangingPunct="1">
              <a:spcBef>
                <a:spcPct val="20000"/>
              </a:spcBef>
              <a:buFont typeface="Arial"/>
              <a:buChar char="–"/>
              <a:defRPr sz="3100" kern="1200">
                <a:solidFill>
                  <a:schemeClr val="tx1"/>
                </a:solidFill>
                <a:latin typeface="+mn-lt"/>
                <a:ea typeface="+mn-ea"/>
                <a:cs typeface="+mn-cs"/>
              </a:defRPr>
            </a:lvl2pPr>
            <a:lvl3pPr marL="1273531" indent="-254706" algn="l" defTabSz="509412" rtl="0" eaLnBrk="1" latinLnBrk="0" hangingPunct="1">
              <a:spcBef>
                <a:spcPct val="20000"/>
              </a:spcBef>
              <a:buFont typeface="Arial"/>
              <a:buChar char="•"/>
              <a:defRPr sz="2700" kern="1200">
                <a:solidFill>
                  <a:schemeClr val="tx1"/>
                </a:solidFill>
                <a:latin typeface="+mn-lt"/>
                <a:ea typeface="+mn-ea"/>
                <a:cs typeface="+mn-cs"/>
              </a:defRPr>
            </a:lvl3pPr>
            <a:lvl4pPr marL="1782943" indent="-254706" algn="l" defTabSz="509412" rtl="0" eaLnBrk="1" latinLnBrk="0" hangingPunct="1">
              <a:spcBef>
                <a:spcPct val="20000"/>
              </a:spcBef>
              <a:buFont typeface="Arial"/>
              <a:buChar char="–"/>
              <a:defRPr sz="2200" kern="1200">
                <a:solidFill>
                  <a:schemeClr val="tx1"/>
                </a:solidFill>
                <a:latin typeface="+mn-lt"/>
                <a:ea typeface="+mn-ea"/>
                <a:cs typeface="+mn-cs"/>
              </a:defRPr>
            </a:lvl4pPr>
            <a:lvl5pPr marL="2292355" indent="-254706" algn="l" defTabSz="509412" rtl="0" eaLnBrk="1" latinLnBrk="0" hangingPunct="1">
              <a:spcBef>
                <a:spcPct val="20000"/>
              </a:spcBef>
              <a:buFont typeface="Arial"/>
              <a:buChar char="»"/>
              <a:defRPr sz="2200" kern="1200">
                <a:solidFill>
                  <a:schemeClr val="tx1"/>
                </a:solidFill>
                <a:latin typeface="+mn-lt"/>
                <a:ea typeface="+mn-ea"/>
                <a:cs typeface="+mn-cs"/>
              </a:defRPr>
            </a:lvl5pPr>
            <a:lvl6pPr marL="2801767" indent="-254706" algn="l" defTabSz="509412" rtl="0" eaLnBrk="1" latinLnBrk="0" hangingPunct="1">
              <a:spcBef>
                <a:spcPct val="20000"/>
              </a:spcBef>
              <a:buFont typeface="Arial"/>
              <a:buChar char="•"/>
              <a:defRPr sz="2200" kern="1200">
                <a:solidFill>
                  <a:schemeClr val="tx1"/>
                </a:solidFill>
                <a:latin typeface="+mn-lt"/>
                <a:ea typeface="+mn-ea"/>
                <a:cs typeface="+mn-cs"/>
              </a:defRPr>
            </a:lvl6pPr>
            <a:lvl7pPr marL="3311180" indent="-254706" algn="l" defTabSz="509412" rtl="0" eaLnBrk="1" latinLnBrk="0" hangingPunct="1">
              <a:spcBef>
                <a:spcPct val="20000"/>
              </a:spcBef>
              <a:buFont typeface="Arial"/>
              <a:buChar char="•"/>
              <a:defRPr sz="2200" kern="1200">
                <a:solidFill>
                  <a:schemeClr val="tx1"/>
                </a:solidFill>
                <a:latin typeface="+mn-lt"/>
                <a:ea typeface="+mn-ea"/>
                <a:cs typeface="+mn-cs"/>
              </a:defRPr>
            </a:lvl7pPr>
            <a:lvl8pPr marL="3820592" indent="-254706" algn="l" defTabSz="509412" rtl="0" eaLnBrk="1" latinLnBrk="0" hangingPunct="1">
              <a:spcBef>
                <a:spcPct val="20000"/>
              </a:spcBef>
              <a:buFont typeface="Arial"/>
              <a:buChar char="•"/>
              <a:defRPr sz="2200" kern="1200">
                <a:solidFill>
                  <a:schemeClr val="tx1"/>
                </a:solidFill>
                <a:latin typeface="+mn-lt"/>
                <a:ea typeface="+mn-ea"/>
                <a:cs typeface="+mn-cs"/>
              </a:defRPr>
            </a:lvl8pPr>
            <a:lvl9pPr marL="4330004" indent="-254706" algn="l" defTabSz="509412" rtl="0" eaLnBrk="1" latinLnBrk="0" hangingPunct="1">
              <a:spcBef>
                <a:spcPct val="20000"/>
              </a:spcBef>
              <a:buFont typeface="Arial"/>
              <a:buChar char="•"/>
              <a:defRPr sz="2200" kern="1200">
                <a:solidFill>
                  <a:schemeClr val="tx1"/>
                </a:solidFill>
                <a:latin typeface="+mn-lt"/>
                <a:ea typeface="+mn-ea"/>
                <a:cs typeface="+mn-cs"/>
              </a:defRPr>
            </a:lvl9pPr>
          </a:lstStyle>
          <a:p>
            <a:r>
              <a:rPr lang="en-US" dirty="0"/>
              <a:t>History of Changes</a:t>
            </a:r>
          </a:p>
          <a:p>
            <a:r>
              <a:rPr lang="en-US" dirty="0">
                <a:highlight>
                  <a:srgbClr val="FFFF00"/>
                </a:highlight>
              </a:rPr>
              <a:t>Summary of BY2022 Changes</a:t>
            </a:r>
          </a:p>
          <a:p>
            <a:r>
              <a:rPr lang="en-US" dirty="0">
                <a:highlight>
                  <a:srgbClr val="FFFF00"/>
                </a:highlight>
              </a:rPr>
              <a:t>Frequently Asked Questions</a:t>
            </a:r>
          </a:p>
          <a:p>
            <a:r>
              <a:rPr lang="en-US" dirty="0"/>
              <a:t>Investment Rating Schedule</a:t>
            </a:r>
          </a:p>
          <a:p>
            <a:r>
              <a:rPr lang="en-US" dirty="0"/>
              <a:t>Detail Scoring Criteria</a:t>
            </a:r>
          </a:p>
          <a:p>
            <a:r>
              <a:rPr lang="en-US" dirty="0"/>
              <a:t>Appendices</a:t>
            </a:r>
          </a:p>
        </p:txBody>
      </p:sp>
      <p:sp>
        <p:nvSpPr>
          <p:cNvPr id="5" name="Slide Number Placeholder 1">
            <a:extLst>
              <a:ext uri="{FF2B5EF4-FFF2-40B4-BE49-F238E27FC236}">
                <a16:creationId xmlns:a16="http://schemas.microsoft.com/office/drawing/2014/main" id="{E0F60037-A0DE-4B9D-946E-AC77B3C8B9C1}"/>
              </a:ext>
            </a:extLst>
          </p:cNvPr>
          <p:cNvSpPr>
            <a:spLocks noGrp="1"/>
          </p:cNvSpPr>
          <p:nvPr>
            <p:ph type="sldNum" sz="quarter" idx="4"/>
          </p:nvPr>
        </p:nvSpPr>
        <p:spPr>
          <a:xfrm>
            <a:off x="3855720" y="7308794"/>
            <a:ext cx="2346960" cy="413808"/>
          </a:xfrm>
        </p:spPr>
        <p:txBody>
          <a:bodyPr/>
          <a:lstStyle/>
          <a:p>
            <a:fld id="{0BAA6115-7AF0-2543-B2DC-54722B1B3709}" type="slidenum">
              <a:rPr lang="en-US" smtClean="0"/>
              <a:pPr/>
              <a:t>2</a:t>
            </a:fld>
            <a:endParaRPr lang="en-US"/>
          </a:p>
        </p:txBody>
      </p:sp>
    </p:spTree>
    <p:extLst>
      <p:ext uri="{BB962C8B-B14F-4D97-AF65-F5344CB8AC3E}">
        <p14:creationId xmlns:p14="http://schemas.microsoft.com/office/powerpoint/2010/main" val="3287920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20</a:t>
            </a:fld>
            <a:endParaRPr lang="en-US"/>
          </a:p>
        </p:txBody>
      </p:sp>
      <p:sp>
        <p:nvSpPr>
          <p:cNvPr id="3" name="TextBox 2"/>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Contracts (Continued)</a:t>
            </a:r>
          </a:p>
        </p:txBody>
      </p:sp>
      <p:graphicFrame>
        <p:nvGraphicFramePr>
          <p:cNvPr id="5" name="Table 8"/>
          <p:cNvGraphicFramePr>
            <a:graphicFrameLocks noGrp="1"/>
          </p:cNvGraphicFramePr>
          <p:nvPr>
            <p:extLst>
              <p:ext uri="{D42A27DB-BD31-4B8C-83A1-F6EECF244321}">
                <p14:modId xmlns:p14="http://schemas.microsoft.com/office/powerpoint/2010/main" val="1119520705"/>
              </p:ext>
            </p:extLst>
          </p:nvPr>
        </p:nvGraphicFramePr>
        <p:xfrm>
          <a:off x="320040" y="1126112"/>
          <a:ext cx="9418320" cy="2553276"/>
        </p:xfrm>
        <a:graphic>
          <a:graphicData uri="http://schemas.openxmlformats.org/drawingml/2006/table">
            <a:tbl>
              <a:tblPr firstRow="1" firstCol="1" bandRow="1"/>
              <a:tblGrid>
                <a:gridCol w="812850">
                  <a:extLst>
                    <a:ext uri="{9D8B030D-6E8A-4147-A177-3AD203B41FA5}">
                      <a16:colId xmlns:a16="http://schemas.microsoft.com/office/drawing/2014/main" val="1988966531"/>
                    </a:ext>
                  </a:extLst>
                </a:gridCol>
                <a:gridCol w="8605470">
                  <a:extLst>
                    <a:ext uri="{9D8B030D-6E8A-4147-A177-3AD203B41FA5}">
                      <a16:colId xmlns:a16="http://schemas.microsoft.com/office/drawing/2014/main" val="1939146401"/>
                    </a:ext>
                  </a:extLst>
                </a:gridCol>
              </a:tblGrid>
              <a:tr h="542737">
                <a:tc>
                  <a:txBody>
                    <a:bodyPr/>
                    <a:lstStyle/>
                    <a:p>
                      <a:pPr marL="0" marR="0" algn="ctr" defTabSz="914400" rtl="0" eaLnBrk="1" latinLnBrk="0" hangingPunct="1">
                        <a:lnSpc>
                          <a:spcPct val="115000"/>
                        </a:lnSpc>
                        <a:spcBef>
                          <a:spcPts val="0"/>
                        </a:spcBef>
                        <a:spcAft>
                          <a:spcPts val="1000"/>
                        </a:spcAft>
                      </a:pPr>
                      <a:r>
                        <a:rPr lang="en-US" sz="1400" b="1" kern="1200">
                          <a:solidFill>
                            <a:schemeClr val="bg1"/>
                          </a:solidFill>
                          <a:effectLst/>
                          <a:latin typeface="Calibri" panose="020F0502020204030204" pitchFamily="34" charset="0"/>
                          <a:ea typeface="Arial" panose="020B0604020202020204" pitchFamily="34" charset="0"/>
                          <a:cs typeface="Calibri" panose="020F0502020204030204" pitchFamily="34" charset="0"/>
                        </a:rPr>
                        <a:t>Score</a:t>
                      </a: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defTabSz="914400" rtl="0" eaLnBrk="1" latinLnBrk="0" hangingPunct="1">
                        <a:lnSpc>
                          <a:spcPct val="115000"/>
                        </a:lnSpc>
                        <a:spcBef>
                          <a:spcPts val="0"/>
                        </a:spcBef>
                        <a:spcAft>
                          <a:spcPts val="1000"/>
                        </a:spcAft>
                      </a:pPr>
                      <a:endParaRPr lang="en-US" sz="1400" b="1" kern="1200">
                        <a:solidFill>
                          <a:schemeClr val="bg1"/>
                        </a:solidFill>
                        <a:effectLst/>
                        <a:latin typeface="Calibri" panose="020F0502020204030204" pitchFamily="34" charset="0"/>
                        <a:ea typeface="Arial" panose="020B0604020202020204" pitchFamily="34"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10000"/>
                  </a:ext>
                </a:extLst>
              </a:tr>
              <a:tr h="1279019">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2</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a criteria of 1:</a:t>
                      </a:r>
                      <a:endParaRPr lang="en-US" sz="1200"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lgn="l" defTabSz="914400" rtl="0" eaLnBrk="1" latinLnBrk="0" hangingPunct="1">
                        <a:spcBef>
                          <a:spcPts val="0"/>
                        </a:spcBef>
                        <a:spcAft>
                          <a:spcPts val="0"/>
                        </a:spcAft>
                        <a:buFont typeface="Arial" panose="020B0604020202020204" pitchFamily="34" charset="0"/>
                        <a:buChar char="•"/>
                      </a:pPr>
                      <a:r>
                        <a:rPr lang="en-US" sz="1200"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AMP does not address acquisition risk mitigation to Federal Government.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AAR numbers are not identified in the existing contract table (</a:t>
                      </a:r>
                      <a:r>
                        <a:rPr lang="en-US" sz="1200" b="1"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Applicable contracts containing FY20 AARs and beyond</a:t>
                      </a:r>
                      <a:r>
                        <a:rPr lang="en-US" sz="1200"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AAR Summary Scorecard overall score is Red (1).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85372014"/>
                  </a:ext>
                </a:extLst>
              </a:tr>
              <a:tr h="566074">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1</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 evidence or there is conflicting/inconsistent information.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Contract table not completed.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 evidence of </a:t>
                      </a:r>
                      <a:r>
                        <a:rPr lang="en-US" sz="1200" b="0" kern="1200" dirty="0">
                          <a:solidFill>
                            <a:schemeClr val="dk1"/>
                          </a:solidFill>
                          <a:latin typeface="+mn-lt"/>
                          <a:ea typeface="+mn-ea"/>
                          <a:cs typeface="+mn-cs"/>
                          <a:hlinkClick r:id="rId2"/>
                        </a:rPr>
                        <a:t>FPDS.gov</a:t>
                      </a:r>
                      <a:r>
                        <a:rPr lang="en-US" sz="1200" b="0" kern="1200" dirty="0">
                          <a:solidFill>
                            <a:schemeClr val="dk1"/>
                          </a:solidFill>
                          <a:latin typeface="+mn-lt"/>
                          <a:ea typeface="+mn-ea"/>
                          <a:cs typeface="+mn-cs"/>
                        </a:rPr>
                        <a:t> </a:t>
                      </a: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confirmation provided or uploaded to AgMax.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Current and signed AMP has not been provided within the updated frequency timeframe.</a:t>
                      </a: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99155257"/>
                  </a:ext>
                </a:extLst>
              </a:tr>
            </a:tbl>
          </a:graphicData>
        </a:graphic>
      </p:graphicFrame>
    </p:spTree>
    <p:extLst>
      <p:ext uri="{BB962C8B-B14F-4D97-AF65-F5344CB8AC3E}">
        <p14:creationId xmlns:p14="http://schemas.microsoft.com/office/powerpoint/2010/main" val="3649881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21</a:t>
            </a:fld>
            <a:endParaRPr lang="en-US"/>
          </a:p>
        </p:txBody>
      </p:sp>
      <p:sp>
        <p:nvSpPr>
          <p:cNvPr id="3" name="TextBox 2"/>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Risk Management</a:t>
            </a:r>
          </a:p>
        </p:txBody>
      </p:sp>
      <p:graphicFrame>
        <p:nvGraphicFramePr>
          <p:cNvPr id="4" name="Table 3"/>
          <p:cNvGraphicFramePr>
            <a:graphicFrameLocks noGrp="1"/>
          </p:cNvGraphicFramePr>
          <p:nvPr>
            <p:extLst>
              <p:ext uri="{D42A27DB-BD31-4B8C-83A1-F6EECF244321}">
                <p14:modId xmlns:p14="http://schemas.microsoft.com/office/powerpoint/2010/main" val="1381919665"/>
              </p:ext>
            </p:extLst>
          </p:nvPr>
        </p:nvGraphicFramePr>
        <p:xfrm>
          <a:off x="320040" y="914400"/>
          <a:ext cx="9418320" cy="1188720"/>
        </p:xfrm>
        <a:graphic>
          <a:graphicData uri="http://schemas.openxmlformats.org/drawingml/2006/table">
            <a:tbl>
              <a:tblPr firstRow="1" bandRow="1">
                <a:tableStyleId>{5940675A-B579-460E-94D1-54222C63F5DA}</a:tableStyleId>
              </a:tblPr>
              <a:tblGrid>
                <a:gridCol w="821177">
                  <a:extLst>
                    <a:ext uri="{9D8B030D-6E8A-4147-A177-3AD203B41FA5}">
                      <a16:colId xmlns:a16="http://schemas.microsoft.com/office/drawing/2014/main" val="4182294288"/>
                    </a:ext>
                  </a:extLst>
                </a:gridCol>
                <a:gridCol w="8597143">
                  <a:extLst>
                    <a:ext uri="{9D8B030D-6E8A-4147-A177-3AD203B41FA5}">
                      <a16:colId xmlns:a16="http://schemas.microsoft.com/office/drawing/2014/main" val="2951556083"/>
                    </a:ext>
                  </a:extLst>
                </a:gridCol>
              </a:tblGrid>
              <a:tr h="739671">
                <a:tc>
                  <a:txBody>
                    <a:bodyPr/>
                    <a:lstStyle/>
                    <a:p>
                      <a:pPr algn="ctr"/>
                      <a:r>
                        <a:rPr lang="en-US" sz="1100" b="1">
                          <a:latin typeface="Calibri" panose="020F0502020204030204" pitchFamily="34" charset="0"/>
                          <a:cs typeface="Calibri" panose="020F0502020204030204" pitchFamily="34" charset="0"/>
                        </a:rPr>
                        <a:t>SUMMARY</a:t>
                      </a: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a:latin typeface="Calibri" panose="020F0502020204030204" pitchFamily="34" charset="0"/>
                          <a:cs typeface="Calibri" panose="020F0502020204030204" pitchFamily="34" charset="0"/>
                        </a:rPr>
                        <a:t>This criterion is intended to ensure Investments</a:t>
                      </a:r>
                      <a:r>
                        <a:rPr lang="en-US" sz="1100" b="0" baseline="0">
                          <a:latin typeface="Calibri" panose="020F0502020204030204" pitchFamily="34" charset="0"/>
                          <a:cs typeface="Calibri" panose="020F0502020204030204" pitchFamily="34" charset="0"/>
                        </a:rPr>
                        <a:t> develop a Risk Management Plan and manage an Investment Risk Register) throughout the life cycle. Investment Risk </a:t>
                      </a:r>
                      <a:r>
                        <a:rPr lang="en-US" sz="1100" b="0" baseline="0">
                          <a:solidFill>
                            <a:schemeClr val="tx1"/>
                          </a:solidFill>
                          <a:latin typeface="Calibri" panose="020F0502020204030204" pitchFamily="34" charset="0"/>
                          <a:cs typeface="Calibri" panose="020F0502020204030204" pitchFamily="34" charset="0"/>
                        </a:rPr>
                        <a:t>Registers should provide management with transparency on the probability and impact of the active risks, as well as the adequacy of the risk mitigation strategy for each risk. </a:t>
                      </a:r>
                      <a:r>
                        <a:rPr lang="en-US" sz="1100" b="1" baseline="0">
                          <a:solidFill>
                            <a:schemeClr val="tx1"/>
                          </a:solidFill>
                          <a:latin typeface="Calibri" panose="020F0502020204030204" pitchFamily="34" charset="0"/>
                          <a:cs typeface="Calibri" panose="020F0502020204030204" pitchFamily="34" charset="0"/>
                        </a:rPr>
                        <a:t>NOTE</a:t>
                      </a:r>
                      <a:r>
                        <a:rPr lang="en-US" sz="1100" b="0" baseline="0">
                          <a:solidFill>
                            <a:schemeClr val="tx1"/>
                          </a:solidFill>
                          <a:latin typeface="Calibri" panose="020F0502020204030204" pitchFamily="34" charset="0"/>
                          <a:cs typeface="Calibri" panose="020F0502020204030204" pitchFamily="34" charset="0"/>
                        </a:rPr>
                        <a:t>: AgMax should contain the last 3 months of risk logs and each should contain Risk Description/Mitigation Strategy/Contingency Plan </a:t>
                      </a:r>
                      <a:r>
                        <a:rPr lang="en-US" sz="1100" b="1" baseline="0">
                          <a:solidFill>
                            <a:schemeClr val="tx1"/>
                          </a:solidFill>
                          <a:latin typeface="Calibri" panose="020F0502020204030204" pitchFamily="34" charset="0"/>
                          <a:cs typeface="Calibri" panose="020F0502020204030204" pitchFamily="34" charset="0"/>
                        </a:rPr>
                        <a:t>AgMax Form/Tab: </a:t>
                      </a:r>
                      <a:r>
                        <a:rPr lang="en-US" sz="1100" b="1" baseline="0">
                          <a:solidFill>
                            <a:schemeClr val="tx1"/>
                          </a:solidFill>
                          <a:effectLst/>
                          <a:latin typeface="Calibri" panose="020F0502020204030204" pitchFamily="34" charset="0"/>
                          <a:cs typeface="Calibri" panose="020F0502020204030204" pitchFamily="34" charset="0"/>
                        </a:rPr>
                        <a:t> </a:t>
                      </a:r>
                      <a:r>
                        <a:rPr lang="en-US" sz="1100" b="0">
                          <a:solidFill>
                            <a:schemeClr val="tx1"/>
                          </a:solidFill>
                          <a:effectLst/>
                          <a:latin typeface="Calibri" panose="020F0502020204030204" pitchFamily="34" charset="0"/>
                          <a:ea typeface="Arial" panose="020B0604020202020204" pitchFamily="34" charset="0"/>
                          <a:cs typeface="Calibri" panose="020F0502020204030204" pitchFamily="34" charset="0"/>
                        </a:rPr>
                        <a:t>CPIC: Major and Non-Major Investments / Investment Risks</a:t>
                      </a:r>
                      <a:endParaRPr lang="en-US" sz="1100" b="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a:tc>
                <a:extLst>
                  <a:ext uri="{0D108BD9-81ED-4DB2-BD59-A6C34878D82A}">
                    <a16:rowId xmlns:a16="http://schemas.microsoft.com/office/drawing/2014/main" val="1235830769"/>
                  </a:ext>
                </a:extLst>
              </a:tr>
              <a:tr h="414215">
                <a:tc>
                  <a:txBody>
                    <a:bodyPr/>
                    <a:lstStyle/>
                    <a:p>
                      <a:pPr algn="ctr"/>
                      <a:r>
                        <a:rPr lang="en-US" sz="1100" b="1">
                          <a:solidFill>
                            <a:schemeClr val="bg1"/>
                          </a:solidFill>
                          <a:latin typeface="Calibri" panose="020F0502020204030204" pitchFamily="34" charset="0"/>
                          <a:cs typeface="Calibri" panose="020F0502020204030204" pitchFamily="34" charset="0"/>
                          <a:hlinkClick r:id="rId2" action="ppaction://hlinksldjump"/>
                        </a:rPr>
                        <a:t>Required Documents</a:t>
                      </a:r>
                      <a:endParaRPr lang="en-US" sz="1100" b="1">
                        <a:latin typeface="Calibri" panose="020F0502020204030204" pitchFamily="34" charset="0"/>
                        <a:cs typeface="Calibri" panose="020F0502020204030204" pitchFamily="34" charset="0"/>
                      </a:endParaRP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solidFill>
                            <a:schemeClr val="tx1"/>
                          </a:solidFill>
                          <a:latin typeface="Calibri" panose="020F0502020204030204" pitchFamily="34" charset="0"/>
                          <a:cs typeface="Calibri" panose="020F0502020204030204" pitchFamily="34" charset="0"/>
                        </a:rPr>
                        <a:t>Templates can be found on the </a:t>
                      </a:r>
                      <a:r>
                        <a:rPr lang="en-US" sz="1100" b="1">
                          <a:solidFill>
                            <a:schemeClr val="tx1"/>
                          </a:solidFill>
                          <a:latin typeface="Calibri" panose="020F0502020204030204" pitchFamily="34" charset="0"/>
                          <a:cs typeface="Calibri" panose="020F0502020204030204" pitchFamily="34" charset="0"/>
                          <a:hlinkClick r:id="rId3"/>
                        </a:rPr>
                        <a:t>IITGF Deliverable Matrix</a:t>
                      </a:r>
                      <a:r>
                        <a:rPr lang="en-US" sz="1100" b="1">
                          <a:solidFill>
                            <a:schemeClr val="tx1"/>
                          </a:solidFill>
                          <a:latin typeface="Calibri" panose="020F0502020204030204" pitchFamily="34" charset="0"/>
                          <a:cs typeface="Calibri" panose="020F0502020204030204" pitchFamily="34" charset="0"/>
                        </a:rPr>
                        <a:t> </a:t>
                      </a:r>
                      <a:r>
                        <a:rPr lang="en-US" sz="1100">
                          <a:solidFill>
                            <a:schemeClr val="tx1"/>
                          </a:solidFill>
                          <a:latin typeface="Calibri" panose="020F0502020204030204" pitchFamily="34" charset="0"/>
                          <a:cs typeface="Calibri" panose="020F0502020204030204" pitchFamily="34" charset="0"/>
                        </a:rPr>
                        <a:t>page:  </a:t>
                      </a:r>
                      <a:r>
                        <a:rPr lang="en-US" sz="1100">
                          <a:latin typeface="Calibri" panose="020F0502020204030204" pitchFamily="34" charset="0"/>
                          <a:cs typeface="Calibri" panose="020F0502020204030204" pitchFamily="34" charset="0"/>
                        </a:rPr>
                        <a:t>Risk</a:t>
                      </a:r>
                      <a:r>
                        <a:rPr lang="en-US" sz="1100" baseline="0">
                          <a:latin typeface="Calibri" panose="020F0502020204030204" pitchFamily="34" charset="0"/>
                          <a:cs typeface="Calibri" panose="020F0502020204030204" pitchFamily="34" charset="0"/>
                        </a:rPr>
                        <a:t> Management Plan / </a:t>
                      </a:r>
                      <a:r>
                        <a:rPr lang="en-US" sz="1100">
                          <a:latin typeface="Calibri" panose="020F0502020204030204" pitchFamily="34" charset="0"/>
                          <a:cs typeface="Calibri" panose="020F0502020204030204" pitchFamily="34" charset="0"/>
                        </a:rPr>
                        <a:t>Risk Register</a:t>
                      </a:r>
                    </a:p>
                  </a:txBody>
                  <a:tcPr/>
                </a:tc>
                <a:extLst>
                  <a:ext uri="{0D108BD9-81ED-4DB2-BD59-A6C34878D82A}">
                    <a16:rowId xmlns:a16="http://schemas.microsoft.com/office/drawing/2014/main" val="10001"/>
                  </a:ext>
                </a:extLst>
              </a:tr>
            </a:tbl>
          </a:graphicData>
        </a:graphic>
      </p:graphicFrame>
      <p:graphicFrame>
        <p:nvGraphicFramePr>
          <p:cNvPr id="5" name="Table 6"/>
          <p:cNvGraphicFramePr>
            <a:graphicFrameLocks noGrp="1"/>
          </p:cNvGraphicFramePr>
          <p:nvPr>
            <p:extLst>
              <p:ext uri="{D42A27DB-BD31-4B8C-83A1-F6EECF244321}">
                <p14:modId xmlns:p14="http://schemas.microsoft.com/office/powerpoint/2010/main" val="271364656"/>
              </p:ext>
            </p:extLst>
          </p:nvPr>
        </p:nvGraphicFramePr>
        <p:xfrm>
          <a:off x="320040" y="2124030"/>
          <a:ext cx="9418320" cy="5069572"/>
        </p:xfrm>
        <a:graphic>
          <a:graphicData uri="http://schemas.openxmlformats.org/drawingml/2006/table">
            <a:tbl>
              <a:tblPr firstRow="1" firstCol="1" bandRow="1"/>
              <a:tblGrid>
                <a:gridCol w="812765">
                  <a:extLst>
                    <a:ext uri="{9D8B030D-6E8A-4147-A177-3AD203B41FA5}">
                      <a16:colId xmlns:a16="http://schemas.microsoft.com/office/drawing/2014/main" val="1749847935"/>
                    </a:ext>
                  </a:extLst>
                </a:gridCol>
                <a:gridCol w="8605555">
                  <a:extLst>
                    <a:ext uri="{9D8B030D-6E8A-4147-A177-3AD203B41FA5}">
                      <a16:colId xmlns:a16="http://schemas.microsoft.com/office/drawing/2014/main" val="1874706875"/>
                    </a:ext>
                  </a:extLst>
                </a:gridCol>
              </a:tblGrid>
              <a:tr h="140752">
                <a:tc>
                  <a:txBody>
                    <a:bodyPr/>
                    <a:lstStyle/>
                    <a:p>
                      <a:pPr marL="0" marR="0" algn="ctr">
                        <a:lnSpc>
                          <a:spcPct val="115000"/>
                        </a:lnSpc>
                        <a:spcBef>
                          <a:spcPts val="0"/>
                        </a:spcBef>
                        <a:spcAft>
                          <a:spcPts val="1000"/>
                        </a:spcAft>
                      </a:pPr>
                      <a:r>
                        <a:rPr lang="en-U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Score</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64116" marR="641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a:lnSpc>
                          <a:spcPct val="115000"/>
                        </a:lnSpc>
                        <a:spcBef>
                          <a:spcPts val="0"/>
                        </a:spcBef>
                        <a:spcAft>
                          <a:spcPts val="1000"/>
                        </a:spcAft>
                      </a:pPr>
                      <a:r>
                        <a:rPr lang="en-U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Applies to All Investment Life Cycle Types</a:t>
                      </a:r>
                      <a:endParaRPr lang="en-US" sz="1400">
                        <a:solidFill>
                          <a:srgbClr val="FFFF00"/>
                        </a:solidFill>
                        <a:effectLst/>
                        <a:latin typeface="Calibri" panose="020F0502020204030204" pitchFamily="34" charset="0"/>
                        <a:ea typeface="Times New Roman" panose="02020603050405020304" pitchFamily="18" charset="0"/>
                        <a:cs typeface="Calibri" panose="020F0502020204030204" pitchFamily="34" charset="0"/>
                      </a:endParaRPr>
                    </a:p>
                  </a:txBody>
                  <a:tcPr marL="64116" marR="641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582358196"/>
                  </a:ext>
                </a:extLst>
              </a:tr>
              <a:tr h="548665">
                <a:tc>
                  <a:txBody>
                    <a:bodyPr/>
                    <a:lstStyle/>
                    <a:p>
                      <a:pPr marL="0" marR="0" algn="ctr">
                        <a:lnSpc>
                          <a:spcPct val="115000"/>
                        </a:lnSpc>
                        <a:spcBef>
                          <a:spcPts val="0"/>
                        </a:spcBef>
                        <a:spcAft>
                          <a:spcPts val="1000"/>
                        </a:spcAft>
                      </a:pPr>
                      <a:r>
                        <a:rPr lang="en-US" sz="1200" b="1">
                          <a:effectLst/>
                          <a:latin typeface="Calibri" panose="020F0502020204030204" pitchFamily="34" charset="0"/>
                          <a:ea typeface="Times New Roman" panose="02020603050405020304" pitchFamily="18" charset="0"/>
                          <a:cs typeface="Calibri" panose="020F0502020204030204" pitchFamily="34" charset="0"/>
                        </a:rPr>
                        <a:t>5</a:t>
                      </a:r>
                      <a:endParaRPr lang="en-US" sz="1200">
                        <a:effectLst/>
                        <a:latin typeface="Calibri" panose="020F0502020204030204" pitchFamily="34" charset="0"/>
                        <a:ea typeface="Times New Roman" panose="02020603050405020304" pitchFamily="18" charset="0"/>
                        <a:cs typeface="Calibri" panose="020F0502020204030204" pitchFamily="34" charset="0"/>
                      </a:endParaRPr>
                    </a:p>
                  </a:txBody>
                  <a:tcPr marL="64116" marR="641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buFont typeface="Arial" panose="020B0604020202020204" pitchFamily="34" charset="0"/>
                        <a:buNone/>
                      </a:pPr>
                      <a:r>
                        <a:rPr lang="en-US" sz="1200">
                          <a:solidFill>
                            <a:schemeClr val="tx1"/>
                          </a:solidFill>
                          <a:effectLst/>
                          <a:latin typeface="Calibri" panose="020F0502020204030204" pitchFamily="34" charset="0"/>
                          <a:cs typeface="Calibri" panose="020F0502020204030204" pitchFamily="34" charset="0"/>
                        </a:rPr>
                        <a:t>In addition to meeting the requirements of a rating of 4:</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solidFill>
                            <a:schemeClr val="tx1"/>
                          </a:solidFill>
                          <a:effectLst/>
                          <a:latin typeface="Calibri" panose="020F0502020204030204" pitchFamily="34" charset="0"/>
                          <a:cs typeface="Calibri" panose="020F0502020204030204" pitchFamily="34" charset="0"/>
                        </a:rPr>
                        <a:t>Risk Mitigation Strategies </a:t>
                      </a:r>
                      <a:r>
                        <a:rPr lang="en-US" sz="1200">
                          <a:solidFill>
                            <a:schemeClr val="tx1"/>
                          </a:solidFill>
                          <a:effectLst/>
                          <a:latin typeface="Calibri" panose="020F0502020204030204" pitchFamily="34" charset="0"/>
                          <a:cs typeface="Calibri" panose="020F0502020204030204" pitchFamily="34" charset="0"/>
                        </a:rPr>
                        <a:t>are in place for </a:t>
                      </a:r>
                      <a:r>
                        <a:rPr lang="en-US" sz="1200" b="0" u="sng">
                          <a:solidFill>
                            <a:schemeClr val="tx1"/>
                          </a:solidFill>
                          <a:effectLst/>
                          <a:latin typeface="Calibri" panose="020F0502020204030204" pitchFamily="34" charset="0"/>
                          <a:cs typeface="Calibri" panose="020F0502020204030204" pitchFamily="34" charset="0"/>
                        </a:rPr>
                        <a:t>all</a:t>
                      </a:r>
                      <a:r>
                        <a:rPr lang="en-US" sz="1200" b="0" u="none">
                          <a:solidFill>
                            <a:schemeClr val="tx1"/>
                          </a:solidFill>
                          <a:effectLst/>
                          <a:latin typeface="Calibri" panose="020F0502020204030204" pitchFamily="34" charset="0"/>
                          <a:cs typeface="Calibri" panose="020F0502020204030204" pitchFamily="34" charset="0"/>
                        </a:rPr>
                        <a:t> identified active risks, and</a:t>
                      </a:r>
                      <a:r>
                        <a:rPr lang="en-US" sz="1200" b="0" u="none" baseline="0">
                          <a:solidFill>
                            <a:schemeClr val="tx1"/>
                          </a:solidFill>
                          <a:effectLst/>
                          <a:latin typeface="Calibri" panose="020F0502020204030204" pitchFamily="34" charset="0"/>
                          <a:cs typeface="Calibri" panose="020F0502020204030204" pitchFamily="34" charset="0"/>
                        </a:rPr>
                        <a:t> includes triggers, and handling options, for example,  assume/accept, Avoid, Control, Transfer, or Watch/Monitor.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none" baseline="0">
                          <a:solidFill>
                            <a:schemeClr val="tx1"/>
                          </a:solidFill>
                          <a:effectLst/>
                          <a:latin typeface="Calibri" panose="020F0502020204030204" pitchFamily="34" charset="0"/>
                          <a:cs typeface="Calibri" panose="020F0502020204030204" pitchFamily="34" charset="0"/>
                        </a:rPr>
                        <a:t>Risk management practices exhibit evidence of active monthly updates and controls and includes m</a:t>
                      </a:r>
                      <a:r>
                        <a:rPr lang="en-US" sz="12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itigation follow up actions which are documented in the Risk Register.</a:t>
                      </a:r>
                      <a:endParaRPr lang="en-US" sz="1200" b="0" u="none" baseline="0">
                        <a:solidFill>
                          <a:schemeClr val="tx1"/>
                        </a:solidFill>
                        <a:effectLst/>
                        <a:latin typeface="Calibri" panose="020F0502020204030204" pitchFamily="34" charset="0"/>
                        <a:cs typeface="Calibri" panose="020F0502020204030204" pitchFamily="34" charset="0"/>
                      </a:endParaRPr>
                    </a:p>
                  </a:txBody>
                  <a:tcPr marL="64116" marR="64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5139335"/>
                  </a:ext>
                </a:extLst>
              </a:tr>
              <a:tr h="549064">
                <a:tc>
                  <a:txBody>
                    <a:bodyPr/>
                    <a:lstStyle/>
                    <a:p>
                      <a:pPr marL="0" marR="0" algn="ctr">
                        <a:lnSpc>
                          <a:spcPct val="115000"/>
                        </a:lnSpc>
                        <a:spcBef>
                          <a:spcPts val="0"/>
                        </a:spcBef>
                        <a:spcAft>
                          <a:spcPts val="1000"/>
                        </a:spcAft>
                      </a:pPr>
                      <a:r>
                        <a:rPr lang="en-US" sz="1200" b="1">
                          <a:effectLst/>
                          <a:latin typeface="Calibri" panose="020F0502020204030204" pitchFamily="34" charset="0"/>
                          <a:ea typeface="Times New Roman" panose="02020603050405020304" pitchFamily="18" charset="0"/>
                          <a:cs typeface="Calibri" panose="020F0502020204030204" pitchFamily="34" charset="0"/>
                        </a:rPr>
                        <a:t>4</a:t>
                      </a:r>
                      <a:endParaRPr lang="en-US" sz="1200">
                        <a:effectLst/>
                        <a:latin typeface="Calibri" panose="020F0502020204030204" pitchFamily="34" charset="0"/>
                        <a:ea typeface="Times New Roman" panose="02020603050405020304" pitchFamily="18" charset="0"/>
                        <a:cs typeface="Calibri" panose="020F0502020204030204" pitchFamily="34" charset="0"/>
                      </a:endParaRPr>
                    </a:p>
                  </a:txBody>
                  <a:tcPr marL="64116" marR="641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buFont typeface="Arial" panose="020B0604020202020204" pitchFamily="34" charset="0"/>
                        <a:buNone/>
                      </a:pPr>
                      <a:r>
                        <a:rPr lang="en-US" sz="1200" dirty="0">
                          <a:solidFill>
                            <a:schemeClr val="tx1"/>
                          </a:solidFill>
                          <a:effectLst/>
                          <a:latin typeface="Calibri" panose="020F0502020204030204" pitchFamily="34" charset="0"/>
                          <a:cs typeface="Calibri" panose="020F0502020204030204" pitchFamily="34" charset="0"/>
                        </a:rPr>
                        <a:t>In addition to meeting the requirements of a rating of 3:</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Each identified Risk Area with a risk </a:t>
                      </a:r>
                      <a:r>
                        <a:rPr lang="en-US" sz="1200" b="0" kern="1200" dirty="0">
                          <a:solidFill>
                            <a:schemeClr val="tx1"/>
                          </a:solidFill>
                          <a:effectLst/>
                          <a:latin typeface="+mn-lt"/>
                          <a:ea typeface="+mn-ea"/>
                          <a:cs typeface="+mn-cs"/>
                        </a:rPr>
                        <a:t>has a short description, mitigation strategy and a contingency plan</a:t>
                      </a:r>
                      <a:r>
                        <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Risk Register contains a cross-section of applicable risk areas: Technology, Project Schedule and Resources, Business, Organizational and Change Management, Strategic, Security, Privacy, Data, Integration, Project Team, Requirements, Cost, and Project Management. All risk areas should be reviewed and identified if applicable.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kern="1200" dirty="0">
                          <a:solidFill>
                            <a:schemeClr val="tx1"/>
                          </a:solidFill>
                          <a:effectLst/>
                          <a:latin typeface="Calibri" panose="020F0502020204030204" pitchFamily="34" charset="0"/>
                          <a:ea typeface="+mn-ea"/>
                          <a:cs typeface="Calibri" panose="020F0502020204030204" pitchFamily="34" charset="0"/>
                        </a:rPr>
                        <a:t>Individual risks with the highest combined probability and impact score in each applicable Risk Area have been used to rate the Risk Area in the business case (exception…if more than one individual risk within a Risk Area has the same combined score, the individual risk with the highest impact score has been used to rate the Risk Area). </a:t>
                      </a:r>
                      <a:endParaRPr lang="en-US" sz="12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Actionable Risk Mitigation Strategies and Contingency Plans have been identified for all individual risks in the Risk Register.</a:t>
                      </a:r>
                      <a:endParaRPr lang="en-US" sz="1200" strike="sngStrike"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endParaRPr>
                    </a:p>
                  </a:txBody>
                  <a:tcPr marL="64116" marR="64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6051750"/>
                  </a:ext>
                </a:extLst>
              </a:tr>
              <a:tr h="480395">
                <a:tc>
                  <a:txBody>
                    <a:bodyPr/>
                    <a:lstStyle/>
                    <a:p>
                      <a:pPr marL="0" marR="0" algn="ctr">
                        <a:lnSpc>
                          <a:spcPct val="115000"/>
                        </a:lnSpc>
                        <a:spcBef>
                          <a:spcPts val="0"/>
                        </a:spcBef>
                        <a:spcAft>
                          <a:spcPts val="1000"/>
                        </a:spcAft>
                      </a:pPr>
                      <a:r>
                        <a:rPr lang="en-US" sz="1200" b="1">
                          <a:effectLst/>
                          <a:latin typeface="Calibri" panose="020F0502020204030204" pitchFamily="34" charset="0"/>
                          <a:ea typeface="Times New Roman" panose="02020603050405020304" pitchFamily="18" charset="0"/>
                          <a:cs typeface="Calibri" panose="020F0502020204030204" pitchFamily="34" charset="0"/>
                        </a:rPr>
                        <a:t>3</a:t>
                      </a:r>
                      <a:endParaRPr lang="en-US" sz="1200">
                        <a:effectLst/>
                        <a:latin typeface="Calibri" panose="020F0502020204030204" pitchFamily="34" charset="0"/>
                        <a:ea typeface="Times New Roman" panose="02020603050405020304" pitchFamily="18" charset="0"/>
                        <a:cs typeface="Calibri" panose="020F0502020204030204" pitchFamily="34" charset="0"/>
                      </a:endParaRPr>
                    </a:p>
                  </a:txBody>
                  <a:tcPr marL="64116" marR="641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t>
                      </a: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addition to meeting the requirements for a rating of 2:</a:t>
                      </a:r>
                      <a:endPar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The </a:t>
                      </a:r>
                      <a:r>
                        <a:rPr lang="en-US" sz="1200" u="none"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Risk Register is </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current, complete, and uploaded to the supporting documents</a:t>
                      </a:r>
                      <a:r>
                        <a:rPr lang="en-US" sz="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tab</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in AgMax.  </a:t>
                      </a:r>
                      <a:r>
                        <a:rPr lang="en-US" sz="1200" b="1"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NOTE</a:t>
                      </a: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Risks Areas must be identified in the Risk Register.</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Active? field has been answered for each of the 13 Risk Areas. If Active field is YES, it must be recorded in the risk register.</a:t>
                      </a:r>
                    </a:p>
                    <a:p>
                      <a:pPr marL="171450" marR="0" lvl="0" indent="-171450">
                        <a:spcBef>
                          <a:spcPts val="0"/>
                        </a:spcBef>
                        <a:spcAft>
                          <a:spcPts val="0"/>
                        </a:spcAft>
                        <a:buFont typeface="Arial" panose="020B0604020202020204" pitchFamily="34" charset="0"/>
                        <a:buChar char="•"/>
                      </a:pPr>
                      <a:r>
                        <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 current </a:t>
                      </a:r>
                      <a:r>
                        <a:rPr lang="en-US" sz="1200" u="none"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Risk Management Plan </a:t>
                      </a:r>
                      <a:r>
                        <a:rPr lang="en-US" sz="1200" u="none"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includes required signatures. </a:t>
                      </a:r>
                      <a:r>
                        <a:rPr lang="en-US" sz="1200" b="1" u="none"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NOTE:</a:t>
                      </a:r>
                      <a:r>
                        <a:rPr lang="en-US" sz="1200" u="none"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Agency approach of how it will handle risks with a combined probability and impact score of a ‘6’ or greater must be included in the Risk Management Plan.</a:t>
                      </a:r>
                      <a:endParaRPr lang="en-US" sz="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4116" marR="64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5810309"/>
                  </a:ext>
                </a:extLst>
              </a:tr>
              <a:tr h="336227">
                <a:tc>
                  <a:txBody>
                    <a:bodyPr/>
                    <a:lstStyle/>
                    <a:p>
                      <a:pPr marL="0" marR="0" algn="ctr">
                        <a:lnSpc>
                          <a:spcPct val="115000"/>
                        </a:lnSpc>
                        <a:spcBef>
                          <a:spcPts val="0"/>
                        </a:spcBef>
                        <a:spcAft>
                          <a:spcPts val="1000"/>
                        </a:spcAft>
                      </a:pPr>
                      <a:r>
                        <a:rPr lang="en-US" sz="1200" b="1">
                          <a:effectLst/>
                          <a:latin typeface="Calibri" panose="020F0502020204030204" pitchFamily="34" charset="0"/>
                          <a:ea typeface="Times New Roman" panose="02020603050405020304" pitchFamily="18" charset="0"/>
                          <a:cs typeface="Calibri" panose="020F0502020204030204" pitchFamily="34" charset="0"/>
                        </a:rPr>
                        <a:t>2</a:t>
                      </a:r>
                      <a:endParaRPr lang="en-US" sz="1200">
                        <a:effectLst/>
                        <a:latin typeface="Calibri" panose="020F0502020204030204" pitchFamily="34" charset="0"/>
                        <a:ea typeface="Times New Roman" panose="02020603050405020304" pitchFamily="18" charset="0"/>
                        <a:cs typeface="Calibri" panose="020F0502020204030204" pitchFamily="34" charset="0"/>
                      </a:endParaRPr>
                    </a:p>
                  </a:txBody>
                  <a:tcPr marL="64116" marR="641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0" marR="0" lvl="0" indent="-171450" algn="l" defTabSz="914400" rtl="0" eaLnBrk="1" latinLnBrk="0" hangingPunct="1">
                        <a:spcBef>
                          <a:spcPts val="0"/>
                        </a:spcBef>
                        <a:spcAft>
                          <a:spcPts val="0"/>
                        </a:spcAft>
                        <a:buFont typeface="Arial" panose="020B0604020202020204" pitchFamily="34" charset="0"/>
                        <a:buChar char="•"/>
                      </a:pPr>
                      <a:r>
                        <a:rPr lang="en-US" sz="1200" u="none"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Risk </a:t>
                      </a:r>
                      <a:r>
                        <a:rPr lang="en-US" sz="1200" u="none"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Management Plan does not contain required signatures, is incomplete or outdated and doesn’t align with the current</a:t>
                      </a:r>
                      <a:r>
                        <a:rPr lang="en-US" sz="1200" u="none" kern="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scope of the investment.</a:t>
                      </a:r>
                      <a:endParaRPr lang="en-US" sz="1200" u="none"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lgn="l" defTabSz="914400" rtl="0" eaLnBrk="1" latinLnBrk="0" hangingPunct="1">
                        <a:spcBef>
                          <a:spcPts val="0"/>
                        </a:spcBef>
                        <a:spcAft>
                          <a:spcPts val="0"/>
                        </a:spcAft>
                        <a:buFont typeface="Arial" panose="020B0604020202020204" pitchFamily="34" charset="0"/>
                        <a:buChar char="•"/>
                      </a:pPr>
                      <a:r>
                        <a:rPr lang="en-US" sz="1200" u="none" kern="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Risk Register </a:t>
                      </a:r>
                      <a:r>
                        <a:rPr lang="en-US" sz="1200" u="none" kern="1200" baseline="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incomplete or outdated. </a:t>
                      </a:r>
                      <a:r>
                        <a:rPr lang="en-US" sz="1200" b="1" u="none" kern="1200" baseline="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NOTE</a:t>
                      </a:r>
                      <a:r>
                        <a:rPr lang="en-US" sz="1200" u="none" kern="1200" baseline="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Must be updated every 45 Days.</a:t>
                      </a:r>
                    </a:p>
                    <a:p>
                      <a:pPr marL="171450" marR="0" lvl="0" indent="-171450" algn="l" defTabSz="914400" rtl="0" eaLnBrk="1" latinLnBrk="0" hangingPunct="1">
                        <a:spcBef>
                          <a:spcPts val="0"/>
                        </a:spcBef>
                        <a:spcAft>
                          <a:spcPts val="0"/>
                        </a:spcAft>
                        <a:buFont typeface="Arial" panose="020B0604020202020204" pitchFamily="34" charset="0"/>
                        <a:buChar char="•"/>
                      </a:pPr>
                      <a:r>
                        <a:rPr lang="en-US" sz="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Unchanged ‘Red’ risk</a:t>
                      </a:r>
                      <a:r>
                        <a:rPr lang="en-US" sz="1200" baseline="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rating(s)</a:t>
                      </a:r>
                      <a:r>
                        <a:rPr lang="en-US" sz="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for the 90 days and</a:t>
                      </a:r>
                      <a:r>
                        <a:rPr lang="en-US" sz="1200" baseline="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have not been mitigated or resolved sufficiently to justify an improved rating.</a:t>
                      </a:r>
                      <a:r>
                        <a:rPr lang="en-US" sz="12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For further details, see slide – </a:t>
                      </a:r>
                      <a:r>
                        <a:rPr lang="en-US" sz="1200" b="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hlinkClick r:id="rId4" action="ppaction://hlinksldjump"/>
                        </a:rPr>
                        <a:t>Risk Management Exposure Chart</a:t>
                      </a:r>
                      <a:r>
                        <a:rPr lang="en-US" sz="1200" b="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a:t>
                      </a:r>
                      <a:endParaRPr lang="en-US" sz="1200" b="0" strike="noStrike"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endParaRPr>
                    </a:p>
                  </a:txBody>
                  <a:tcPr marL="64116" marR="64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1798910"/>
                  </a:ext>
                </a:extLst>
              </a:tr>
              <a:tr h="266622">
                <a:tc>
                  <a:txBody>
                    <a:bodyPr/>
                    <a:lstStyle/>
                    <a:p>
                      <a:pPr marL="0" marR="0" algn="ctr">
                        <a:lnSpc>
                          <a:spcPct val="115000"/>
                        </a:lnSpc>
                        <a:spcBef>
                          <a:spcPts val="0"/>
                        </a:spcBef>
                        <a:spcAft>
                          <a:spcPts val="1000"/>
                        </a:spcAft>
                      </a:pPr>
                      <a:r>
                        <a:rPr lang="en-US" sz="1200" b="1">
                          <a:effectLst/>
                          <a:latin typeface="Calibri" panose="020F0502020204030204" pitchFamily="34" charset="0"/>
                          <a:ea typeface="Times New Roman" panose="02020603050405020304" pitchFamily="18" charset="0"/>
                          <a:cs typeface="Calibri" panose="020F0502020204030204" pitchFamily="34" charset="0"/>
                        </a:rPr>
                        <a:t>1</a:t>
                      </a:r>
                      <a:endParaRPr lang="en-US" sz="1200">
                        <a:effectLst/>
                        <a:latin typeface="Calibri" panose="020F0502020204030204" pitchFamily="34" charset="0"/>
                        <a:ea typeface="Times New Roman" panose="02020603050405020304" pitchFamily="18" charset="0"/>
                        <a:cs typeface="Calibri" panose="020F0502020204030204" pitchFamily="34" charset="0"/>
                      </a:endParaRPr>
                    </a:p>
                  </a:txBody>
                  <a:tcPr marL="64116" marR="641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0" marR="0" lvl="0" indent="-171450" algn="l" defTabSz="914400" rtl="0" eaLnBrk="1" latinLnBrk="0" hangingPunct="1">
                        <a:lnSpc>
                          <a:spcPct val="100000"/>
                        </a:lnSpc>
                        <a:spcBef>
                          <a:spcPts val="0"/>
                        </a:spcBef>
                        <a:spcAft>
                          <a:spcPts val="0"/>
                        </a:spcAft>
                        <a:buFont typeface="Arial" panose="020B0604020202020204" pitchFamily="34" charset="0"/>
                        <a:buChar char="•"/>
                      </a:pPr>
                      <a:r>
                        <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No</a:t>
                      </a:r>
                      <a:r>
                        <a:rPr lang="en-US" sz="1200" kern="1200" baseline="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evidence or there is conflicting/inconsistent information.</a:t>
                      </a:r>
                      <a:endParaRPr lang="en-US" sz="12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4116" marR="6411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7719653"/>
                  </a:ext>
                </a:extLst>
              </a:tr>
            </a:tbl>
          </a:graphicData>
        </a:graphic>
      </p:graphicFrame>
      <p:sp>
        <p:nvSpPr>
          <p:cNvPr id="6" name="Rectangle 5">
            <a:extLst>
              <a:ext uri="{FF2B5EF4-FFF2-40B4-BE49-F238E27FC236}">
                <a16:creationId xmlns:a16="http://schemas.microsoft.com/office/drawing/2014/main" id="{4EC2C898-A649-464D-ADAE-10E6AA70E956}"/>
              </a:ext>
            </a:extLst>
          </p:cNvPr>
          <p:cNvSpPr/>
          <p:nvPr/>
        </p:nvSpPr>
        <p:spPr>
          <a:xfrm rot="2195334">
            <a:off x="8750596" y="474808"/>
            <a:ext cx="1200137" cy="461665"/>
          </a:xfrm>
          <a:prstGeom prst="rect">
            <a:avLst/>
          </a:prstGeom>
          <a:solidFill>
            <a:srgbClr val="00FF00"/>
          </a:solidFill>
        </p:spPr>
        <p:txBody>
          <a:bodyPr wrap="none" lIns="91440" tIns="45720" rIns="91440" bIns="45720">
            <a:spAutoFit/>
          </a:bodyPr>
          <a:lstStyle/>
          <a:p>
            <a:pPr algn="ctr"/>
            <a:r>
              <a:rPr 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880733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22</a:t>
            </a:fld>
            <a:endParaRPr lang="en-US"/>
          </a:p>
        </p:txBody>
      </p:sp>
      <p:sp>
        <p:nvSpPr>
          <p:cNvPr id="3" name="TextBox 2"/>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Project Management</a:t>
            </a:r>
          </a:p>
        </p:txBody>
      </p:sp>
      <p:graphicFrame>
        <p:nvGraphicFramePr>
          <p:cNvPr id="4" name="Table 6"/>
          <p:cNvGraphicFramePr>
            <a:graphicFrameLocks noGrp="1"/>
          </p:cNvGraphicFramePr>
          <p:nvPr>
            <p:extLst>
              <p:ext uri="{D42A27DB-BD31-4B8C-83A1-F6EECF244321}">
                <p14:modId xmlns:p14="http://schemas.microsoft.com/office/powerpoint/2010/main" val="3371378223"/>
              </p:ext>
            </p:extLst>
          </p:nvPr>
        </p:nvGraphicFramePr>
        <p:xfrm>
          <a:off x="320040" y="752704"/>
          <a:ext cx="9418320" cy="1524000"/>
        </p:xfrm>
        <a:graphic>
          <a:graphicData uri="http://schemas.openxmlformats.org/drawingml/2006/table">
            <a:tbl>
              <a:tblPr firstRow="1" bandRow="1">
                <a:tableStyleId>{5940675A-B579-460E-94D1-54222C63F5DA}</a:tableStyleId>
              </a:tblPr>
              <a:tblGrid>
                <a:gridCol w="830442">
                  <a:extLst>
                    <a:ext uri="{9D8B030D-6E8A-4147-A177-3AD203B41FA5}">
                      <a16:colId xmlns:a16="http://schemas.microsoft.com/office/drawing/2014/main" val="4182294288"/>
                    </a:ext>
                  </a:extLst>
                </a:gridCol>
                <a:gridCol w="8587878">
                  <a:extLst>
                    <a:ext uri="{9D8B030D-6E8A-4147-A177-3AD203B41FA5}">
                      <a16:colId xmlns:a16="http://schemas.microsoft.com/office/drawing/2014/main" val="2951556083"/>
                    </a:ext>
                  </a:extLst>
                </a:gridCol>
              </a:tblGrid>
              <a:tr h="632594">
                <a:tc>
                  <a:txBody>
                    <a:bodyPr/>
                    <a:lstStyle/>
                    <a:p>
                      <a:pPr algn="ctr"/>
                      <a:r>
                        <a:rPr lang="en-US" sz="1100" b="1">
                          <a:latin typeface="Calibri" panose="020F0502020204030204" pitchFamily="34" charset="0"/>
                          <a:cs typeface="Calibri" panose="020F0502020204030204" pitchFamily="34" charset="0"/>
                        </a:rPr>
                        <a:t>SUMMARY</a:t>
                      </a:r>
                    </a:p>
                  </a:txBody>
                  <a:tcPr marL="45720" marR="45720"/>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u="sng" strike="noStrike">
                          <a:solidFill>
                            <a:srgbClr val="FF0000"/>
                          </a:solidFill>
                          <a:latin typeface="Calibri" panose="020F0502020204030204" pitchFamily="34" charset="0"/>
                          <a:cs typeface="Calibri" panose="020F0502020204030204" pitchFamily="34" charset="0"/>
                        </a:rPr>
                        <a:t>***IMPORTANT: OVERALL</a:t>
                      </a:r>
                      <a:r>
                        <a:rPr lang="en-US" sz="1100" b="1" u="sng" strike="noStrike" baseline="0">
                          <a:solidFill>
                            <a:srgbClr val="FF0000"/>
                          </a:solidFill>
                          <a:latin typeface="Calibri" panose="020F0502020204030204" pitchFamily="34" charset="0"/>
                          <a:cs typeface="Calibri" panose="020F0502020204030204" pitchFamily="34" charset="0"/>
                        </a:rPr>
                        <a:t> CIO RATING WILL NOT BE GREATER THAN THE SCORE FOR THIS SECTION.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u="none" baseline="0">
                          <a:solidFill>
                            <a:schemeClr val="tx1"/>
                          </a:solidFill>
                          <a:latin typeface="Calibri" panose="020F0502020204030204" pitchFamily="34" charset="0"/>
                          <a:cs typeface="Calibri" panose="020F0502020204030204" pitchFamily="34" charset="0"/>
                        </a:rPr>
                        <a:t>I</a:t>
                      </a:r>
                      <a:r>
                        <a:rPr lang="en-US" sz="1100" b="0" u="none">
                          <a:solidFill>
                            <a:schemeClr val="tx1"/>
                          </a:solidFill>
                          <a:latin typeface="Calibri" panose="020F0502020204030204" pitchFamily="34" charset="0"/>
                          <a:cs typeface="Calibri" panose="020F0502020204030204" pitchFamily="34" charset="0"/>
                        </a:rPr>
                        <a:t>nvestment performance is a key management</a:t>
                      </a:r>
                      <a:r>
                        <a:rPr lang="en-US" sz="1100" b="0" u="none" baseline="0">
                          <a:solidFill>
                            <a:schemeClr val="tx1"/>
                          </a:solidFill>
                          <a:latin typeface="Calibri" panose="020F0502020204030204" pitchFamily="34" charset="0"/>
                          <a:cs typeface="Calibri" panose="020F0502020204030204" pitchFamily="34" charset="0"/>
                        </a:rPr>
                        <a:t> criterion, as it affects the overall health of the investment and is publicly accessible. </a:t>
                      </a:r>
                      <a:r>
                        <a:rPr lang="en-US" sz="1100" b="0" u="none">
                          <a:solidFill>
                            <a:schemeClr val="tx1"/>
                          </a:solidFill>
                          <a:latin typeface="Calibri" panose="020F0502020204030204" pitchFamily="34" charset="0"/>
                          <a:cs typeface="Calibri" panose="020F0502020204030204" pitchFamily="34" charset="0"/>
                        </a:rPr>
                        <a:t>This criterion is intended to measure DME and O&amp;M project</a:t>
                      </a:r>
                      <a:r>
                        <a:rPr lang="en-US" sz="1100" b="0" u="none" baseline="0">
                          <a:solidFill>
                            <a:schemeClr val="tx1"/>
                          </a:solidFill>
                          <a:latin typeface="Calibri" panose="020F0502020204030204" pitchFamily="34" charset="0"/>
                          <a:cs typeface="Calibri" panose="020F0502020204030204" pitchFamily="34" charset="0"/>
                        </a:rPr>
                        <a:t> performance and ensure minimal re-baselining due to investment/project management issues. </a:t>
                      </a:r>
                      <a:r>
                        <a:rPr lang="en-US" sz="1100" b="0" baseline="0">
                          <a:solidFill>
                            <a:schemeClr val="tx1"/>
                          </a:solidFill>
                          <a:latin typeface="Calibri" panose="020F0502020204030204" pitchFamily="34" charset="0"/>
                          <a:cs typeface="Calibri" panose="020F0502020204030204" pitchFamily="34" charset="0"/>
                        </a:rPr>
                        <a:t>Referenced cost and schedule variance thresholds align to the Federal IT Dashboard.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baseline="0">
                          <a:solidFill>
                            <a:schemeClr val="tx1"/>
                          </a:solidFill>
                          <a:latin typeface="Calibri" panose="020F0502020204030204" pitchFamily="34" charset="0"/>
                          <a:cs typeface="Calibri" panose="020F0502020204030204" pitchFamily="34" charset="0"/>
                        </a:rPr>
                        <a:t>AgMax Form/Tab: </a:t>
                      </a:r>
                      <a:r>
                        <a:rPr lang="en-US" sz="1100" b="0">
                          <a:solidFill>
                            <a:schemeClr val="tx1"/>
                          </a:solidFill>
                          <a:effectLst/>
                          <a:latin typeface="Calibri" panose="020F0502020204030204" pitchFamily="34" charset="0"/>
                          <a:ea typeface="Arial" panose="020B0604020202020204" pitchFamily="34" charset="0"/>
                          <a:cs typeface="Calibri" panose="020F0502020204030204" pitchFamily="34" charset="0"/>
                        </a:rPr>
                        <a:t>CPIC: Major and Non-Major Investments </a:t>
                      </a:r>
                      <a:r>
                        <a:rPr lang="en-US" sz="1100" b="0" baseline="0">
                          <a:solidFill>
                            <a:schemeClr val="tx1"/>
                          </a:solidFill>
                          <a:latin typeface="Calibri" panose="020F0502020204030204" pitchFamily="34" charset="0"/>
                          <a:cs typeface="Calibri" panose="020F0502020204030204" pitchFamily="34" charset="0"/>
                        </a:rPr>
                        <a:t>/ Projects and Activities</a:t>
                      </a:r>
                      <a:endParaRPr lang="en-US" sz="1100" b="0" baseline="0">
                        <a:solidFill>
                          <a:schemeClr val="tx1"/>
                        </a:solidFill>
                        <a:highlight>
                          <a:srgbClr val="00FF00"/>
                        </a:highlight>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235830769"/>
                  </a:ext>
                </a:extLst>
              </a:tr>
              <a:tr h="291966">
                <a:tc>
                  <a: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r>
                        <a:rPr lang="en-US" sz="1100" b="1">
                          <a:solidFill>
                            <a:schemeClr val="bg1"/>
                          </a:solidFill>
                          <a:latin typeface="Calibri" panose="020F0502020204030204" pitchFamily="34" charset="0"/>
                          <a:cs typeface="Calibri" panose="020F0502020204030204" pitchFamily="34" charset="0"/>
                          <a:hlinkClick r:id="rId2" action="ppaction://hlinksldjump"/>
                        </a:rPr>
                        <a:t>Required Documents</a:t>
                      </a:r>
                      <a:endParaRPr lang="en-US" sz="1100" b="1">
                        <a:latin typeface="Calibri" panose="020F0502020204030204" pitchFamily="34" charset="0"/>
                        <a:cs typeface="Calibri" panose="020F0502020204030204" pitchFamily="34" charset="0"/>
                      </a:endParaRPr>
                    </a:p>
                  </a:txBody>
                  <a:tcPr marL="45720" marR="45720"/>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a:solidFill>
                            <a:schemeClr val="tx1"/>
                          </a:solidFill>
                          <a:latin typeface="Calibri" panose="020F0502020204030204" pitchFamily="34" charset="0"/>
                          <a:cs typeface="Calibri" panose="020F0502020204030204" pitchFamily="34" charset="0"/>
                        </a:rPr>
                        <a:t>Templates can be found on the </a:t>
                      </a:r>
                      <a:r>
                        <a:rPr lang="en-US" sz="1100" b="1">
                          <a:solidFill>
                            <a:schemeClr val="tx1"/>
                          </a:solidFill>
                          <a:latin typeface="Calibri" panose="020F0502020204030204" pitchFamily="34" charset="0"/>
                          <a:cs typeface="Calibri" panose="020F0502020204030204" pitchFamily="34" charset="0"/>
                          <a:hlinkClick r:id="rId3"/>
                        </a:rPr>
                        <a:t>IITGF Deliverable Matrix</a:t>
                      </a:r>
                      <a:r>
                        <a:rPr lang="en-US" sz="1100" b="1">
                          <a:solidFill>
                            <a:schemeClr val="tx1"/>
                          </a:solidFill>
                          <a:latin typeface="Calibri" panose="020F0502020204030204" pitchFamily="34" charset="0"/>
                          <a:cs typeface="Calibri" panose="020F0502020204030204" pitchFamily="34" charset="0"/>
                        </a:rPr>
                        <a:t> </a:t>
                      </a:r>
                      <a:r>
                        <a:rPr lang="en-US" sz="1100">
                          <a:solidFill>
                            <a:schemeClr val="tx1"/>
                          </a:solidFill>
                          <a:latin typeface="Calibri" panose="020F0502020204030204" pitchFamily="34" charset="0"/>
                          <a:cs typeface="Calibri" panose="020F0502020204030204" pitchFamily="34" charset="0"/>
                        </a:rPr>
                        <a:t>page: </a:t>
                      </a:r>
                    </a:p>
                    <a:p>
                      <a:pPr marL="0" indent="0">
                        <a:buFont typeface="Arial" panose="020B0604020202020204" pitchFamily="34" charset="0"/>
                        <a:buNone/>
                      </a:pPr>
                      <a:r>
                        <a:rPr lang="en-US" sz="1100">
                          <a:latin typeface="Calibri" panose="020F0502020204030204" pitchFamily="34" charset="0"/>
                          <a:cs typeface="Calibri" panose="020F0502020204030204" pitchFamily="34" charset="0"/>
                        </a:rPr>
                        <a:t>Project Charter  / No templates for the following:  Integrated Master Schedule / Iterative development: Product Backlog  Sprint Backlog  Burndown Chart</a:t>
                      </a:r>
                      <a:endParaRPr lang="en-US" sz="110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bl>
          </a:graphicData>
        </a:graphic>
      </p:graphicFrame>
      <p:graphicFrame>
        <p:nvGraphicFramePr>
          <p:cNvPr id="5" name="Table 8"/>
          <p:cNvGraphicFramePr>
            <a:graphicFrameLocks noGrp="1"/>
          </p:cNvGraphicFramePr>
          <p:nvPr>
            <p:extLst>
              <p:ext uri="{D42A27DB-BD31-4B8C-83A1-F6EECF244321}">
                <p14:modId xmlns:p14="http://schemas.microsoft.com/office/powerpoint/2010/main" val="3309531834"/>
              </p:ext>
            </p:extLst>
          </p:nvPr>
        </p:nvGraphicFramePr>
        <p:xfrm>
          <a:off x="320040" y="2336499"/>
          <a:ext cx="9418320" cy="4731942"/>
        </p:xfrm>
        <a:graphic>
          <a:graphicData uri="http://schemas.openxmlformats.org/drawingml/2006/table">
            <a:tbl>
              <a:tblPr firstRow="1" firstCol="1" bandRow="1"/>
              <a:tblGrid>
                <a:gridCol w="812850">
                  <a:extLst>
                    <a:ext uri="{9D8B030D-6E8A-4147-A177-3AD203B41FA5}">
                      <a16:colId xmlns:a16="http://schemas.microsoft.com/office/drawing/2014/main" val="1988966531"/>
                    </a:ext>
                  </a:extLst>
                </a:gridCol>
                <a:gridCol w="8605470">
                  <a:extLst>
                    <a:ext uri="{9D8B030D-6E8A-4147-A177-3AD203B41FA5}">
                      <a16:colId xmlns:a16="http://schemas.microsoft.com/office/drawing/2014/main" val="1939146401"/>
                    </a:ext>
                  </a:extLst>
                </a:gridCol>
              </a:tblGrid>
              <a:tr h="275453">
                <a:tc>
                  <a:txBody>
                    <a:bodyPr/>
                    <a:lstStyle/>
                    <a:p>
                      <a:pPr marL="0" marR="0" algn="ctr" defTabSz="914400" rtl="0" eaLnBrk="1" latinLnBrk="0" hangingPunct="1">
                        <a:lnSpc>
                          <a:spcPct val="115000"/>
                        </a:lnSpc>
                        <a:spcBef>
                          <a:spcPts val="0"/>
                        </a:spcBef>
                        <a:spcAft>
                          <a:spcPts val="1000"/>
                        </a:spcAft>
                      </a:pPr>
                      <a:r>
                        <a:rPr lang="en-US" sz="1400" b="1" kern="1200">
                          <a:solidFill>
                            <a:schemeClr val="bg1"/>
                          </a:solidFill>
                          <a:effectLst/>
                          <a:latin typeface="Calibri" panose="020F0502020204030204" pitchFamily="34" charset="0"/>
                          <a:ea typeface="Arial" panose="020B0604020202020204" pitchFamily="34" charset="0"/>
                          <a:cs typeface="Calibri" panose="020F0502020204030204" pitchFamily="34" charset="0"/>
                        </a:rPr>
                        <a:t>Score</a:t>
                      </a: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defTabSz="914400" rtl="0" eaLnBrk="1" latinLnBrk="0" hangingPunct="1">
                        <a:lnSpc>
                          <a:spcPct val="115000"/>
                        </a:lnSpc>
                        <a:spcBef>
                          <a:spcPts val="0"/>
                        </a:spcBef>
                        <a:spcAft>
                          <a:spcPts val="1000"/>
                        </a:spcAft>
                      </a:pPr>
                      <a:endParaRPr lang="en-US" sz="1400" b="1" kern="1200">
                        <a:solidFill>
                          <a:schemeClr val="bg1"/>
                        </a:solidFill>
                        <a:effectLst/>
                        <a:latin typeface="Calibri" panose="020F0502020204030204" pitchFamily="34" charset="0"/>
                        <a:ea typeface="Arial" panose="020B0604020202020204" pitchFamily="34"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10000"/>
                  </a:ext>
                </a:extLst>
              </a:tr>
              <a:tr h="1928945">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 5</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509412" rtl="0" eaLnBrk="1" fontAlgn="auto" latinLnBrk="0" hangingPunct="1">
                        <a:lnSpc>
                          <a:spcPct val="100000"/>
                        </a:lnSpc>
                        <a:spcBef>
                          <a:spcPts val="0"/>
                        </a:spcBef>
                        <a:spcAft>
                          <a:spcPts val="0"/>
                        </a:spcAft>
                        <a:buClrTx/>
                        <a:buSzTx/>
                        <a:buFont typeface="Symbol" panose="05050102010706020507" pitchFamily="18" charset="2"/>
                        <a:buNone/>
                        <a:tabLst/>
                        <a:defRPr/>
                      </a:pPr>
                      <a:r>
                        <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the requirements for a rating of 4:</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effectLst/>
                          <a:latin typeface="Calibri" panose="020F0502020204030204" pitchFamily="34" charset="0"/>
                          <a:ea typeface="Calibri" panose="020F0502020204030204" pitchFamily="34" charset="0"/>
                          <a:cs typeface="Times New Roman" panose="02020603050405020304" pitchFamily="18" charset="0"/>
                        </a:rPr>
                        <a:t>All projects require Mode of End User engagement to be entered into AgMax with one of the following modes:</a:t>
                      </a:r>
                    </a:p>
                    <a:p>
                      <a:pPr marL="680862" marR="0" lvl="1" indent="-171450">
                        <a:lnSpc>
                          <a:spcPct val="100000"/>
                        </a:lnSpc>
                        <a:spcBef>
                          <a:spcPts val="0"/>
                        </a:spcBef>
                        <a:spcAft>
                          <a:spcPts val="0"/>
                        </a:spcAft>
                        <a:buFont typeface="Arial" panose="020B0604020202020204" pitchFamily="34" charset="0"/>
                        <a:buChar char="•"/>
                      </a:pPr>
                      <a:r>
                        <a:rPr lang="en-US" sz="1100" i="0" dirty="0">
                          <a:solidFill>
                            <a:srgbClr val="000000"/>
                          </a:solidFill>
                          <a:effectLst/>
                          <a:latin typeface="Calibri" panose="020F0502020204030204" pitchFamily="34" charset="0"/>
                          <a:cs typeface="Times New Roman" panose="02020603050405020304" pitchFamily="18" charset="0"/>
                        </a:rPr>
                        <a:t>User Acceptance Testing</a:t>
                      </a:r>
                    </a:p>
                    <a:p>
                      <a:pPr marL="680862" marR="0" lvl="1" indent="-171450">
                        <a:lnSpc>
                          <a:spcPct val="100000"/>
                        </a:lnSpc>
                        <a:spcBef>
                          <a:spcPts val="0"/>
                        </a:spcBef>
                        <a:spcAft>
                          <a:spcPts val="0"/>
                        </a:spcAft>
                        <a:buFont typeface="Arial" panose="020B0604020202020204" pitchFamily="34" charset="0"/>
                        <a:buChar char="•"/>
                      </a:pPr>
                      <a:r>
                        <a:rPr lang="en-US" sz="1100" i="0" dirty="0">
                          <a:solidFill>
                            <a:srgbClr val="000000"/>
                          </a:solidFill>
                          <a:effectLst/>
                          <a:latin typeface="Calibri" panose="020F0502020204030204" pitchFamily="34" charset="0"/>
                          <a:cs typeface="Times New Roman" panose="02020603050405020304" pitchFamily="18" charset="0"/>
                        </a:rPr>
                        <a:t>Through Planning &amp; Needs Development</a:t>
                      </a:r>
                    </a:p>
                    <a:p>
                      <a:pPr marL="680862" marR="0" lvl="1" indent="-171450">
                        <a:lnSpc>
                          <a:spcPct val="100000"/>
                        </a:lnSpc>
                        <a:spcBef>
                          <a:spcPts val="0"/>
                        </a:spcBef>
                        <a:spcAft>
                          <a:spcPts val="0"/>
                        </a:spcAft>
                        <a:buFont typeface="Arial" panose="020B0604020202020204" pitchFamily="34" charset="0"/>
                        <a:buChar char="•"/>
                      </a:pPr>
                      <a:r>
                        <a:rPr lang="en-US" sz="1100"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Other (With explanation Provided)</a:t>
                      </a:r>
                    </a:p>
                    <a:p>
                      <a:pPr marL="171450" marR="0" lvl="0" indent="-171450">
                        <a:lnSpc>
                          <a:spcPct val="100000"/>
                        </a:lnSpc>
                        <a:spcBef>
                          <a:spcPts val="0"/>
                        </a:spcBef>
                        <a:spcAft>
                          <a:spcPts val="0"/>
                        </a:spcAft>
                        <a:buFont typeface="Arial" panose="020B0604020202020204" pitchFamily="34" charset="0"/>
                        <a:buChar char="•"/>
                      </a:pPr>
                      <a:r>
                        <a:rPr lang="en-US" sz="1100"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Results from Mode of End User Engagement must be entered into AgMax for all projects.</a:t>
                      </a:r>
                      <a:endParaRPr lang="en-US" sz="1100" i="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lnSpc>
                          <a:spcPct val="100000"/>
                        </a:lnSpc>
                        <a:spcBef>
                          <a:spcPts val="0"/>
                        </a:spcBef>
                        <a:spcAft>
                          <a:spcPts val="0"/>
                        </a:spcAft>
                        <a:buFont typeface="Arial" panose="020B0604020202020204" pitchFamily="34" charset="0"/>
                        <a:buChar char="•"/>
                      </a:pPr>
                      <a:r>
                        <a:rPr lang="en-US"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 date and results of the activity’s last end user engagement activity is entered into AgMax for all projects.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lnSpc>
                          <a:spcPct val="100000"/>
                        </a:lnSpc>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Last three dates of release to production identified in the AgMax Project Activity Table for software development projects.</a:t>
                      </a:r>
                    </a:p>
                    <a:p>
                      <a:pPr marL="171450" marR="0" lvl="0" indent="-171450">
                        <a:lnSpc>
                          <a:spcPct val="100000"/>
                        </a:lnSpc>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Last three dates of release to test identified in the AgMax Project Activities Table for software development projects.</a:t>
                      </a:r>
                    </a:p>
                    <a:p>
                      <a:pPr marL="171450" marR="0" lvl="0" indent="-171450">
                        <a:lnSpc>
                          <a:spcPct val="100000"/>
                        </a:lnSpc>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The estimated time between code creation and release identified in the AgMax Project Activities Table for software development projects.</a:t>
                      </a:r>
                    </a:p>
                    <a:p>
                      <a:pPr marL="171450" marR="0" lvl="0" indent="-171450">
                        <a:lnSpc>
                          <a:spcPct val="100000"/>
                        </a:lnSpc>
                        <a:spcBef>
                          <a:spcPts val="0"/>
                        </a:spcBef>
                        <a:spcAft>
                          <a:spcPts val="0"/>
                        </a:spcAft>
                        <a:buFont typeface="Arial" panose="020B0604020202020204" pitchFamily="34" charset="0"/>
                        <a:buChar char="•"/>
                      </a:pPr>
                      <a:r>
                        <a:rPr lang="en-US" sz="11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of Investment projects perform incremental development is &gt; 41% -100%.*</a:t>
                      </a:r>
                      <a:endParaRPr lang="en-US" sz="1100" u="none"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77162092"/>
                  </a:ext>
                </a:extLst>
              </a:tr>
              <a:tr h="1136483">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4</a:t>
                      </a: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509412" rtl="0" eaLnBrk="1" fontAlgn="auto" latinLnBrk="0" hangingPunct="1">
                        <a:lnSpc>
                          <a:spcPct val="107000"/>
                        </a:lnSpc>
                        <a:spcBef>
                          <a:spcPts val="0"/>
                        </a:spcBef>
                        <a:spcAft>
                          <a:spcPts val="0"/>
                        </a:spcAft>
                        <a:buClrTx/>
                        <a:buSzTx/>
                        <a:buFontTx/>
                        <a:buNone/>
                        <a:tabLst/>
                        <a:defRPr/>
                      </a:pPr>
                      <a:r>
                        <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the requirements for a rating of 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A complete Project Charter is uploaded into AgMax. </a:t>
                      </a:r>
                    </a:p>
                    <a:p>
                      <a:pPr marL="171450" marR="0" lvl="0"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Integrated Master schedule is uploaded and reflects overall investment schedule.</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For investments managing their work using agile methodologies, User stories or Backlog for iterative development have been uploaded.</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u="sng" strike="noStrike"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All</a:t>
                      </a:r>
                      <a:r>
                        <a:rPr lang="en-US" sz="1100" strike="noStrike"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active project do not have a cost or schedule variance greater than +/- 10%.</a:t>
                      </a:r>
                    </a:p>
                    <a:p>
                      <a:pPr marL="171450" marR="0" lvl="0"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There are no project re-baselines in a fiscal year due to scheduling or budget variances caused by investment/project management issues.</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of Investment projects perform incremental development is &gt; 25% - 40%.*</a:t>
                      </a:r>
                      <a:endParaRPr lang="en-US" sz="1100" u="sng"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77582047"/>
                  </a:ext>
                </a:extLst>
              </a:tr>
              <a:tr h="1342316">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3</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509412"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the requirements for a rating of 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If there is a project replan or rebaseline a memo from Mission Area Assistant CIO is required for major investments. For non-major investments memo required from IT Director or CIO designee.</a:t>
                      </a:r>
                    </a:p>
                    <a:p>
                      <a:pPr marL="171450" marR="0" lvl="0"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There is no more than 2 project re-baseline in the current fiscal year due to scheduling or budget variances caused by investment/project management issues.</a:t>
                      </a:r>
                    </a:p>
                    <a:p>
                      <a:pPr marL="171450" marR="0" lvl="0" indent="-171450">
                        <a:spcBef>
                          <a:spcPts val="0"/>
                        </a:spcBef>
                        <a:spcAft>
                          <a:spcPts val="0"/>
                        </a:spcAft>
                        <a:buFont typeface="Arial" panose="020B0604020202020204" pitchFamily="34" charset="0"/>
                        <a:buChar char="•"/>
                      </a:pPr>
                      <a:r>
                        <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O&amp;M PROJECTS equal to or greater than $200K</a:t>
                      </a: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If current O&amp;M projects are funded for $200,000 or more annually, on O&amp;M project and related project activities are to be reported in the same way as DME projects (Project (C.1) and Project Activity (C.2)) Tables.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11854967"/>
                  </a:ext>
                </a:extLst>
              </a:tr>
            </a:tbl>
          </a:graphicData>
        </a:graphic>
      </p:graphicFrame>
      <p:sp>
        <p:nvSpPr>
          <p:cNvPr id="6" name="Rectangle 5">
            <a:extLst>
              <a:ext uri="{FF2B5EF4-FFF2-40B4-BE49-F238E27FC236}">
                <a16:creationId xmlns:a16="http://schemas.microsoft.com/office/drawing/2014/main" id="{654E8E1F-5E7C-4420-8BBA-7DD60D577CA1}"/>
              </a:ext>
            </a:extLst>
          </p:cNvPr>
          <p:cNvSpPr/>
          <p:nvPr/>
        </p:nvSpPr>
        <p:spPr>
          <a:xfrm rot="2195334">
            <a:off x="8838925" y="420257"/>
            <a:ext cx="1200137" cy="461665"/>
          </a:xfrm>
          <a:prstGeom prst="rect">
            <a:avLst/>
          </a:prstGeom>
          <a:solidFill>
            <a:srgbClr val="00FF00"/>
          </a:solidFill>
        </p:spPr>
        <p:txBody>
          <a:bodyPr wrap="none" lIns="91440" tIns="45720" rIns="91440" bIns="45720">
            <a:spAutoFit/>
          </a:bodyPr>
          <a:lstStyle/>
          <a:p>
            <a:pPr algn="ctr"/>
            <a:r>
              <a:rPr 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29365903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23</a:t>
            </a:fld>
            <a:endParaRPr lang="en-US"/>
          </a:p>
        </p:txBody>
      </p:sp>
      <p:sp>
        <p:nvSpPr>
          <p:cNvPr id="3" name="TextBox 2"/>
          <p:cNvSpPr txBox="1"/>
          <p:nvPr/>
        </p:nvSpPr>
        <p:spPr>
          <a:xfrm>
            <a:off x="0" y="73371"/>
            <a:ext cx="10058400"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Project Management (Continued)</a:t>
            </a:r>
          </a:p>
        </p:txBody>
      </p:sp>
      <p:graphicFrame>
        <p:nvGraphicFramePr>
          <p:cNvPr id="5" name="Table 8"/>
          <p:cNvGraphicFramePr>
            <a:graphicFrameLocks noGrp="1"/>
          </p:cNvGraphicFramePr>
          <p:nvPr>
            <p:extLst>
              <p:ext uri="{D42A27DB-BD31-4B8C-83A1-F6EECF244321}">
                <p14:modId xmlns:p14="http://schemas.microsoft.com/office/powerpoint/2010/main" val="1971629949"/>
              </p:ext>
            </p:extLst>
          </p:nvPr>
        </p:nvGraphicFramePr>
        <p:xfrm>
          <a:off x="320040" y="1126112"/>
          <a:ext cx="9418320" cy="4487610"/>
        </p:xfrm>
        <a:graphic>
          <a:graphicData uri="http://schemas.openxmlformats.org/drawingml/2006/table">
            <a:tbl>
              <a:tblPr firstRow="1" firstCol="1" bandRow="1"/>
              <a:tblGrid>
                <a:gridCol w="812850">
                  <a:extLst>
                    <a:ext uri="{9D8B030D-6E8A-4147-A177-3AD203B41FA5}">
                      <a16:colId xmlns:a16="http://schemas.microsoft.com/office/drawing/2014/main" val="1988966531"/>
                    </a:ext>
                  </a:extLst>
                </a:gridCol>
                <a:gridCol w="8605470">
                  <a:extLst>
                    <a:ext uri="{9D8B030D-6E8A-4147-A177-3AD203B41FA5}">
                      <a16:colId xmlns:a16="http://schemas.microsoft.com/office/drawing/2014/main" val="1939146401"/>
                    </a:ext>
                  </a:extLst>
                </a:gridCol>
              </a:tblGrid>
              <a:tr h="361231">
                <a:tc>
                  <a:txBody>
                    <a:bodyPr/>
                    <a:lstStyle/>
                    <a:p>
                      <a:pPr marL="0" marR="0" algn="ctr" defTabSz="914400" rtl="0" eaLnBrk="1" latinLnBrk="0" hangingPunct="1">
                        <a:lnSpc>
                          <a:spcPct val="115000"/>
                        </a:lnSpc>
                        <a:spcBef>
                          <a:spcPts val="0"/>
                        </a:spcBef>
                        <a:spcAft>
                          <a:spcPts val="1000"/>
                        </a:spcAft>
                      </a:pPr>
                      <a:r>
                        <a:rPr lang="en-US" sz="1400" b="1" kern="1200">
                          <a:solidFill>
                            <a:schemeClr val="bg1"/>
                          </a:solidFill>
                          <a:effectLst/>
                          <a:latin typeface="Calibri" panose="020F0502020204030204" pitchFamily="34" charset="0"/>
                          <a:ea typeface="Arial" panose="020B0604020202020204" pitchFamily="34" charset="0"/>
                          <a:cs typeface="Calibri" panose="020F0502020204030204" pitchFamily="34" charset="0"/>
                        </a:rPr>
                        <a:t>Score</a:t>
                      </a: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defTabSz="914400" rtl="0" eaLnBrk="1" latinLnBrk="0" hangingPunct="1">
                        <a:lnSpc>
                          <a:spcPct val="115000"/>
                        </a:lnSpc>
                        <a:spcBef>
                          <a:spcPts val="0"/>
                        </a:spcBef>
                        <a:spcAft>
                          <a:spcPts val="1000"/>
                        </a:spcAft>
                      </a:pPr>
                      <a:endParaRPr lang="en-US" sz="1400" b="1" kern="1200">
                        <a:solidFill>
                          <a:schemeClr val="bg1"/>
                        </a:solidFill>
                        <a:effectLst/>
                        <a:latin typeface="Calibri" panose="020F0502020204030204" pitchFamily="34" charset="0"/>
                        <a:ea typeface="Arial" panose="020B0604020202020204" pitchFamily="34"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10000"/>
                  </a:ext>
                </a:extLst>
              </a:tr>
              <a:tr h="2393158">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3</a:t>
                      </a: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the requirements for a rating of 2:</a:t>
                      </a:r>
                      <a:endParaRPr lang="en-US" sz="1100" i="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Calibri" panose="020F0502020204030204" pitchFamily="34" charset="0"/>
                        </a:rPr>
                        <a:t>Significant variances ± 10% are explained in Corrective Action Plans (CAPs) and/or rebaseline requests are in place as appropriate. </a:t>
                      </a:r>
                    </a:p>
                    <a:p>
                      <a:pPr marL="628650" marR="0" lvl="1"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Calibri" panose="020F0502020204030204" pitchFamily="34" charset="0"/>
                        </a:rPr>
                        <a:t>Project Table:</a:t>
                      </a:r>
                    </a:p>
                    <a:p>
                      <a:pPr marL="1085850" marR="0" lvl="2"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Calibri" panose="020F0502020204030204" pitchFamily="34" charset="0"/>
                        </a:rPr>
                        <a:t>Date spans do not exceed three (3) years or broken out in the measurable phases (i.e. SDLC cycle).</a:t>
                      </a:r>
                    </a:p>
                    <a:p>
                      <a:pPr marL="1085850" marR="0" lvl="2"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Calibri" panose="020F0502020204030204" pitchFamily="34" charset="0"/>
                        </a:rPr>
                        <a:t>Project releases do not exceed six (6) months for software development projects.</a:t>
                      </a:r>
                    </a:p>
                    <a:p>
                      <a:pPr marL="1085850" marR="0" lvl="2"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Calibri" panose="020F0502020204030204" pitchFamily="34" charset="0"/>
                        </a:rPr>
                        <a:t>Project start/completion dates or lifecycle cost have not changed since last quarterly review.</a:t>
                      </a:r>
                    </a:p>
                    <a:p>
                      <a:pPr marL="1085850" marR="0" lvl="2"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Calibri" panose="020F0502020204030204" pitchFamily="34" charset="0"/>
                        </a:rPr>
                        <a:t>All required dates are entered in Project table. Project cost and schedule variances and scope changes are identified </a:t>
                      </a:r>
                    </a:p>
                    <a:p>
                      <a:pPr marL="1085850" marR="0" lvl="2" indent="-171450">
                        <a:spcBef>
                          <a:spcPts val="0"/>
                        </a:spcBef>
                        <a:spcAft>
                          <a:spcPts val="0"/>
                        </a:spcAft>
                        <a:buFont typeface="Arial" panose="020B0604020202020204" pitchFamily="34" charset="0"/>
                        <a:buChar char="•"/>
                      </a:pPr>
                      <a:r>
                        <a:rPr lang="en-US" sz="1100" u="sng"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All</a:t>
                      </a:r>
                      <a:r>
                        <a:rPr lang="en-US" sz="110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active projects has a cost or schedule variance of +/- </a:t>
                      </a:r>
                      <a:r>
                        <a:rPr lang="en-US" sz="1100" b="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10-30%.</a:t>
                      </a:r>
                    </a:p>
                    <a:p>
                      <a:pPr marL="628650" marR="0" lvl="1"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Calibri" panose="020F0502020204030204" pitchFamily="34" charset="0"/>
                        </a:rPr>
                        <a:t>Project Activities:</a:t>
                      </a:r>
                    </a:p>
                    <a:p>
                      <a:pPr marL="1138062" marR="0" lvl="2"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Calibri" panose="020F0502020204030204" pitchFamily="34" charset="0"/>
                        </a:rPr>
                        <a:t>Project activities table contain at least two (2) activities for each associated project.</a:t>
                      </a:r>
                    </a:p>
                    <a:p>
                      <a:pPr marL="1138062" marR="0" lvl="2"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Calibri" panose="020F0502020204030204" pitchFamily="34" charset="0"/>
                        </a:rPr>
                        <a:t>All projected/planned/actual start or completion dates/costs have been entered as applicable.</a:t>
                      </a:r>
                    </a:p>
                    <a:p>
                      <a:pPr marL="119238"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of Investment projects perform incremental development is &gt; 11% - 24%.*</a:t>
                      </a:r>
                      <a:endParaRPr lang="en-US" sz="1100" u="sng"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2526161"/>
                  </a:ext>
                </a:extLst>
              </a:tr>
              <a:tr h="879973">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2</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addition to meeting the requirements for a rating of 1:</a:t>
                      </a:r>
                      <a:endParaRPr lang="en-US" sz="1100" i="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spcBef>
                          <a:spcPts val="0"/>
                        </a:spcBef>
                        <a:spcAft>
                          <a:spcPts val="0"/>
                        </a:spcAft>
                        <a:buFont typeface="Arial" panose="020B0604020202020204" pitchFamily="34" charset="0"/>
                        <a:buChar char="•"/>
                      </a:pPr>
                      <a:r>
                        <a:rPr lang="en-US" sz="1100" i="0" dirty="0">
                          <a:solidFill>
                            <a:srgbClr val="000000"/>
                          </a:solidFill>
                          <a:effectLst/>
                          <a:highlight>
                            <a:srgbClr val="FFFF00"/>
                          </a:highlight>
                          <a:latin typeface="Calibri" panose="020F0502020204030204" pitchFamily="34" charset="0"/>
                          <a:ea typeface="Calibri" panose="020F0502020204030204" pitchFamily="34" charset="0"/>
                          <a:cs typeface="Calibri" panose="020F0502020204030204" pitchFamily="34" charset="0"/>
                        </a:rPr>
                        <a:t>Projects that responded “Yes” to “Primarily a Software Development or Deployment Project?” in Projects Table </a:t>
                      </a:r>
                      <a:r>
                        <a:rPr lang="en-US" sz="1100" i="0" dirty="0">
                          <a:effectLst/>
                          <a:highlight>
                            <a:srgbClr val="FFFF00"/>
                          </a:highlight>
                          <a:latin typeface="Calibri" panose="020F0502020204030204" pitchFamily="34" charset="0"/>
                          <a:ea typeface="Calibri" panose="020F0502020204030204" pitchFamily="34" charset="0"/>
                          <a:cs typeface="Calibri" panose="020F0502020204030204" pitchFamily="34" charset="0"/>
                        </a:rPr>
                        <a:t>[MM-DD-YYYY or N/A] must have planned testing and production release dates identified in the project activities table.</a:t>
                      </a:r>
                    </a:p>
                    <a:p>
                      <a:pPr marL="171450" marR="0" lvl="0" indent="-171450">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Calibri" panose="020F0502020204030204" pitchFamily="34" charset="0"/>
                        </a:rPr>
                        <a:t>A project does not contain an existing metric ID or new metric description.</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of Investment projects perform incremental development is &gt; 6% - 10%.*</a:t>
                      </a:r>
                      <a:endParaRPr lang="en-US" sz="1100" u="sng"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85372014"/>
                  </a:ext>
                </a:extLst>
              </a:tr>
              <a:tr h="853248">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1</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71450" lvl="0" indent="-171450">
                        <a:buFont typeface="Arial" panose="020B0604020202020204" pitchFamily="34" charset="0"/>
                        <a:buChar char="•"/>
                      </a:pPr>
                      <a:r>
                        <a:rPr lang="en-US" sz="1100" kern="1200" dirty="0">
                          <a:solidFill>
                            <a:srgbClr val="FF0000"/>
                          </a:solidFill>
                          <a:effectLst/>
                          <a:latin typeface="Calibri" panose="020F0502020204030204" pitchFamily="34" charset="0"/>
                          <a:ea typeface="+mn-ea"/>
                          <a:cs typeface="Calibri" panose="020F0502020204030204" pitchFamily="34" charset="0"/>
                        </a:rPr>
                        <a:t>Any active projects have a cost and/or schedule variance of </a:t>
                      </a:r>
                      <a:r>
                        <a:rPr lang="en-US" sz="1100" b="0" kern="1200" dirty="0">
                          <a:solidFill>
                            <a:srgbClr val="FF0000"/>
                          </a:solidFill>
                          <a:effectLst/>
                          <a:latin typeface="Calibri" panose="020F0502020204030204" pitchFamily="34" charset="0"/>
                          <a:ea typeface="+mn-ea"/>
                          <a:cs typeface="Calibri" panose="020F0502020204030204" pitchFamily="34" charset="0"/>
                        </a:rPr>
                        <a:t>≥+- 30%.</a:t>
                      </a:r>
                    </a:p>
                    <a:p>
                      <a:pPr marL="171450" lvl="0" indent="-171450">
                        <a:buFont typeface="Arial" panose="020B0604020202020204" pitchFamily="34" charset="0"/>
                        <a:buChar char="•"/>
                      </a:pPr>
                      <a:r>
                        <a:rPr lang="en-US" sz="1100" kern="1200" dirty="0">
                          <a:solidFill>
                            <a:schemeClr val="tx1"/>
                          </a:solidFill>
                          <a:effectLst/>
                          <a:latin typeface="Calibri" panose="020F0502020204030204" pitchFamily="34" charset="0"/>
                          <a:ea typeface="+mn-ea"/>
                          <a:cs typeface="Calibri" panose="020F0502020204030204" pitchFamily="34" charset="0"/>
                        </a:rPr>
                        <a:t>No current active projects included in the Projects Table.</a:t>
                      </a:r>
                    </a:p>
                    <a:p>
                      <a:pPr marL="171450" lvl="0" indent="-171450">
                        <a:buFont typeface="Arial" panose="020B0604020202020204" pitchFamily="34" charset="0"/>
                        <a:buChar char="•"/>
                      </a:pPr>
                      <a:r>
                        <a:rPr lang="en-US" sz="1100" kern="1200" dirty="0">
                          <a:solidFill>
                            <a:schemeClr val="tx1"/>
                          </a:solidFill>
                          <a:effectLst/>
                          <a:highlight>
                            <a:srgbClr val="FFFF00"/>
                          </a:highlight>
                          <a:latin typeface="Calibri" panose="020F0502020204030204" pitchFamily="34" charset="0"/>
                          <a:ea typeface="+mn-ea"/>
                          <a:cs typeface="Calibri" panose="020F0502020204030204" pitchFamily="34" charset="0"/>
                        </a:rPr>
                        <a:t>Applicable project scheduling documentation has not been provided.</a:t>
                      </a:r>
                    </a:p>
                    <a:p>
                      <a:pPr marL="171450" lvl="0" indent="-171450">
                        <a:buFont typeface="Arial" panose="020B0604020202020204" pitchFamily="34" charset="0"/>
                        <a:buChar char="•"/>
                      </a:pPr>
                      <a:r>
                        <a:rPr lang="en-US" sz="1100" kern="1200" dirty="0">
                          <a:solidFill>
                            <a:schemeClr val="tx1"/>
                          </a:solidFill>
                          <a:effectLst/>
                          <a:latin typeface="Calibri" panose="020F0502020204030204" pitchFamily="34" charset="0"/>
                          <a:ea typeface="+mn-ea"/>
                          <a:cs typeface="Calibri" panose="020F0502020204030204" pitchFamily="34" charset="0"/>
                        </a:rPr>
                        <a:t>Any active project has not identified the project type.</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rPr>
                        <a:t>% of Investment projects perform incremental development is &gt; 0% -5%.*</a:t>
                      </a:r>
                      <a:endParaRPr lang="en-US" sz="1100" u="sng" dirty="0">
                        <a:solidFill>
                          <a:schemeClr val="tx1"/>
                        </a:solidFill>
                        <a:effectLst/>
                        <a:highlight>
                          <a:srgbClr val="FFFF00"/>
                        </a:highligh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99155257"/>
                  </a:ext>
                </a:extLst>
              </a:tr>
            </a:tbl>
          </a:graphicData>
        </a:graphic>
      </p:graphicFrame>
      <p:sp>
        <p:nvSpPr>
          <p:cNvPr id="4" name="TextBox 3">
            <a:extLst>
              <a:ext uri="{FF2B5EF4-FFF2-40B4-BE49-F238E27FC236}">
                <a16:creationId xmlns:a16="http://schemas.microsoft.com/office/drawing/2014/main" id="{76CCFFCD-5853-4C01-B2D4-85F571B25D46}"/>
              </a:ext>
            </a:extLst>
          </p:cNvPr>
          <p:cNvSpPr txBox="1"/>
          <p:nvPr/>
        </p:nvSpPr>
        <p:spPr>
          <a:xfrm>
            <a:off x="616688" y="5860786"/>
            <a:ext cx="9016410" cy="461665"/>
          </a:xfrm>
          <a:prstGeom prst="rect">
            <a:avLst/>
          </a:prstGeom>
          <a:noFill/>
        </p:spPr>
        <p:txBody>
          <a:bodyPr wrap="square" rtlCol="0">
            <a:spAutoFit/>
          </a:bodyPr>
          <a:lstStyle/>
          <a:p>
            <a:r>
              <a:rPr lang="en-US" sz="1200" dirty="0">
                <a:highlight>
                  <a:srgbClr val="FFFF00"/>
                </a:highlight>
              </a:rPr>
              <a:t>* = Incremental Development can be identified for projects that release a usable functionality within six months. Per OMB, anything longer is not considered an Incremental Development project</a:t>
            </a:r>
            <a:r>
              <a:rPr lang="en-US" sz="1200" dirty="0"/>
              <a:t>.</a:t>
            </a:r>
          </a:p>
        </p:txBody>
      </p:sp>
    </p:spTree>
    <p:extLst>
      <p:ext uri="{BB962C8B-B14F-4D97-AF65-F5344CB8AC3E}">
        <p14:creationId xmlns:p14="http://schemas.microsoft.com/office/powerpoint/2010/main" val="19562443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24</a:t>
            </a:fld>
            <a:endParaRPr lang="en-US"/>
          </a:p>
        </p:txBody>
      </p:sp>
      <p:sp>
        <p:nvSpPr>
          <p:cNvPr id="3" name="TextBox 2"/>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IT Governance</a:t>
            </a:r>
          </a:p>
        </p:txBody>
      </p:sp>
      <p:graphicFrame>
        <p:nvGraphicFramePr>
          <p:cNvPr id="4" name="Table 6"/>
          <p:cNvGraphicFramePr>
            <a:graphicFrameLocks noGrp="1"/>
          </p:cNvGraphicFramePr>
          <p:nvPr>
            <p:extLst>
              <p:ext uri="{D42A27DB-BD31-4B8C-83A1-F6EECF244321}">
                <p14:modId xmlns:p14="http://schemas.microsoft.com/office/powerpoint/2010/main" val="1586357842"/>
              </p:ext>
            </p:extLst>
          </p:nvPr>
        </p:nvGraphicFramePr>
        <p:xfrm>
          <a:off x="320040" y="794727"/>
          <a:ext cx="9418320" cy="2761625"/>
        </p:xfrm>
        <a:graphic>
          <a:graphicData uri="http://schemas.openxmlformats.org/drawingml/2006/table">
            <a:tbl>
              <a:tblPr firstRow="1" bandRow="1">
                <a:tableStyleId>{5940675A-B579-460E-94D1-54222C63F5DA}</a:tableStyleId>
              </a:tblPr>
              <a:tblGrid>
                <a:gridCol w="827186">
                  <a:extLst>
                    <a:ext uri="{9D8B030D-6E8A-4147-A177-3AD203B41FA5}">
                      <a16:colId xmlns:a16="http://schemas.microsoft.com/office/drawing/2014/main" val="4182294288"/>
                    </a:ext>
                  </a:extLst>
                </a:gridCol>
                <a:gridCol w="8591134">
                  <a:extLst>
                    <a:ext uri="{9D8B030D-6E8A-4147-A177-3AD203B41FA5}">
                      <a16:colId xmlns:a16="http://schemas.microsoft.com/office/drawing/2014/main" val="2951556083"/>
                    </a:ext>
                  </a:extLst>
                </a:gridCol>
              </a:tblGrid>
              <a:tr h="968333">
                <a:tc>
                  <a:txBody>
                    <a:bodyPr/>
                    <a:lstStyle/>
                    <a:p>
                      <a:pPr algn="ctr"/>
                      <a:r>
                        <a:rPr lang="en-US" sz="1100" b="1">
                          <a:latin typeface="Calibri" panose="020F0502020204030204" pitchFamily="34" charset="0"/>
                          <a:cs typeface="Calibri" panose="020F0502020204030204" pitchFamily="34" charset="0"/>
                        </a:rPr>
                        <a:t>SUMMARY</a:t>
                      </a:r>
                    </a:p>
                  </a:txBody>
                  <a:tcPr marL="45720" marR="45720"/>
                </a:tc>
                <a:tc>
                  <a:txBody>
                    <a:bodyPr/>
                    <a:lstStyle/>
                    <a:p>
                      <a:pPr marL="0" marR="0" lvl="0" indent="0">
                        <a:spcBef>
                          <a:spcPts val="0"/>
                        </a:spcBef>
                        <a:spcAft>
                          <a:spcPts val="0"/>
                        </a:spcAft>
                        <a:buSzPts val="1000"/>
                        <a:buFont typeface="Symbol" panose="05050102010706020507" pitchFamily="18" charset="2"/>
                        <a:buNone/>
                        <a:tabLst>
                          <a:tab pos="457200" algn="l"/>
                        </a:tabLst>
                      </a:pPr>
                      <a:r>
                        <a:rPr lang="en-US" sz="1100" b="0" strike="noStrike" baseline="0">
                          <a:solidFill>
                            <a:schemeClr val="tx1"/>
                          </a:solidFill>
                          <a:latin typeface="Calibri" panose="020F0502020204030204" pitchFamily="34" charset="0"/>
                          <a:cs typeface="Calibri" panose="020F0502020204030204" pitchFamily="34" charset="0"/>
                        </a:rPr>
                        <a:t>The intent is to demonstrate that s</a:t>
                      </a:r>
                      <a:r>
                        <a:rPr lang="en-US" sz="1100" b="0">
                          <a:solidFill>
                            <a:schemeClr val="tx1"/>
                          </a:solidFill>
                          <a:effectLst/>
                          <a:latin typeface="Calibri" panose="020F0502020204030204" pitchFamily="34" charset="0"/>
                          <a:ea typeface="Calibri" panose="020F0502020204030204" pitchFamily="34" charset="0"/>
                          <a:cs typeface="Calibri" panose="020F0502020204030204" pitchFamily="34" charset="0"/>
                        </a:rPr>
                        <a:t>tandardized governance processes and procedures are in</a:t>
                      </a:r>
                      <a:r>
                        <a:rPr lang="en-US" sz="1100" b="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 place at both the Department and Agency level, and are designed </a:t>
                      </a:r>
                      <a:r>
                        <a:rPr lang="en-US" sz="1100" b="0">
                          <a:solidFill>
                            <a:schemeClr val="tx1"/>
                          </a:solidFill>
                          <a:effectLst/>
                          <a:latin typeface="Calibri" panose="020F0502020204030204" pitchFamily="34" charset="0"/>
                          <a:ea typeface="Calibri" panose="020F0502020204030204" pitchFamily="34" charset="0"/>
                          <a:cs typeface="Calibri" panose="020F0502020204030204" pitchFamily="34" charset="0"/>
                        </a:rPr>
                        <a:t>to improve IT management; maximize return on IT investment; provide a more effective IT solution</a:t>
                      </a:r>
                      <a:r>
                        <a:rPr lang="en-US" sz="1100" b="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 with </a:t>
                      </a:r>
                      <a:r>
                        <a:rPr lang="en-US" sz="1100" b="0">
                          <a:solidFill>
                            <a:schemeClr val="tx1"/>
                          </a:solidFill>
                          <a:effectLst/>
                          <a:latin typeface="Calibri" panose="020F0502020204030204" pitchFamily="34" charset="0"/>
                          <a:ea typeface="Calibri" panose="020F0502020204030204" pitchFamily="34" charset="0"/>
                          <a:cs typeface="Calibri" panose="020F0502020204030204" pitchFamily="34" charset="0"/>
                        </a:rPr>
                        <a:t>a close alignment with the business and mission needs and objectives; are consistent with USDA IT Strategy and Policy; and provides accountability and transparency in the decision-making process that has an enterprise impact on IT within the USDA. </a:t>
                      </a:r>
                      <a:r>
                        <a:rPr lang="en-US" sz="1100" b="0" strike="noStrike" baseline="0">
                          <a:solidFill>
                            <a:schemeClr val="tx1"/>
                          </a:solidFill>
                          <a:latin typeface="Calibri" panose="020F0502020204030204" pitchFamily="34" charset="0"/>
                          <a:cs typeface="Calibri" panose="020F0502020204030204" pitchFamily="34" charset="0"/>
                        </a:rPr>
                        <a:t>This criterion</a:t>
                      </a:r>
                      <a:r>
                        <a:rPr lang="en-US" sz="1100" b="0" u="none" strike="noStrike" baseline="0">
                          <a:solidFill>
                            <a:schemeClr val="tx1"/>
                          </a:solidFill>
                          <a:latin typeface="Calibri" panose="020F0502020204030204" pitchFamily="34" charset="0"/>
                          <a:cs typeface="Calibri" panose="020F0502020204030204" pitchFamily="34" charset="0"/>
                        </a:rPr>
                        <a:t> </a:t>
                      </a:r>
                      <a:r>
                        <a:rPr lang="en-US" sz="1100" b="0" strike="noStrike" baseline="0">
                          <a:solidFill>
                            <a:schemeClr val="tx1"/>
                          </a:solidFill>
                          <a:latin typeface="Calibri" panose="020F0502020204030204" pitchFamily="34" charset="0"/>
                          <a:cs typeface="Calibri" panose="020F0502020204030204" pitchFamily="34" charset="0"/>
                        </a:rPr>
                        <a:t>applies to USDA Major, Standards and Non-Major IT Investments.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baseline="0">
                          <a:solidFill>
                            <a:schemeClr val="tx1"/>
                          </a:solidFill>
                          <a:latin typeface="Calibri" panose="020F0502020204030204" pitchFamily="34" charset="0"/>
                          <a:cs typeface="Calibri" panose="020F0502020204030204" pitchFamily="34" charset="0"/>
                        </a:rPr>
                        <a:t>AgMax Form/Tab: </a:t>
                      </a:r>
                      <a:r>
                        <a:rPr lang="en-US" sz="1100" b="0">
                          <a:solidFill>
                            <a:schemeClr val="tx1"/>
                          </a:solidFill>
                          <a:effectLst/>
                          <a:latin typeface="Calibri" panose="020F0502020204030204" pitchFamily="34" charset="0"/>
                          <a:ea typeface="Arial" panose="020B0604020202020204" pitchFamily="34" charset="0"/>
                          <a:cs typeface="Calibri" panose="020F0502020204030204" pitchFamily="34" charset="0"/>
                        </a:rPr>
                        <a:t>CPIC: Major and Non-Major Investments </a:t>
                      </a:r>
                      <a:r>
                        <a:rPr lang="en-US" sz="1100" b="0" baseline="0">
                          <a:solidFill>
                            <a:schemeClr val="tx1"/>
                          </a:solidFill>
                          <a:latin typeface="Calibri" panose="020F0502020204030204" pitchFamily="34" charset="0"/>
                          <a:cs typeface="Calibri" panose="020F0502020204030204" pitchFamily="34" charset="0"/>
                        </a:rPr>
                        <a:t>/ IT Governance</a:t>
                      </a:r>
                      <a:endParaRPr lang="en-US" sz="1100" b="0" baseline="0">
                        <a:solidFill>
                          <a:schemeClr val="tx1"/>
                        </a:solidFill>
                        <a:highlight>
                          <a:srgbClr val="00FF00"/>
                        </a:highlight>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235830769"/>
                  </a:ext>
                </a:extLst>
              </a:tr>
              <a:tr h="166434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a:solidFill>
                            <a:schemeClr val="bg1"/>
                          </a:solidFill>
                          <a:latin typeface="Calibri" panose="020F0502020204030204" pitchFamily="34" charset="0"/>
                          <a:cs typeface="Calibri" panose="020F0502020204030204" pitchFamily="34" charset="0"/>
                          <a:hlinkClick r:id="rId2" action="ppaction://hlinksldjump"/>
                        </a:rPr>
                        <a:t>Required Documents</a:t>
                      </a:r>
                      <a:endParaRPr lang="en-US" sz="1100" b="1">
                        <a:latin typeface="Calibri" panose="020F0502020204030204" pitchFamily="34" charset="0"/>
                        <a:cs typeface="Calibri" panose="020F0502020204030204" pitchFamily="34" charset="0"/>
                      </a:endParaRPr>
                    </a:p>
                  </a:txBody>
                  <a:tcPr marL="45720" marR="45720"/>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chemeClr val="tx1"/>
                          </a:solidFill>
                          <a:effectLst/>
                          <a:uLnTx/>
                          <a:uFillTx/>
                          <a:latin typeface="Calibri" panose="020F0502020204030204" pitchFamily="34" charset="0"/>
                          <a:ea typeface="+mn-ea"/>
                          <a:cs typeface="Calibri" panose="020F0502020204030204" pitchFamily="34" charset="0"/>
                        </a:rPr>
                        <a:t>Agency or Staff Office (Mission Area CIOs) Investment Review Board (IRB) Charter (or other executive level-chartered governance body).  Signed by Chair of Governance 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chemeClr val="tx1"/>
                          </a:solidFill>
                          <a:effectLst/>
                          <a:uLnTx/>
                          <a:uFillTx/>
                          <a:latin typeface="Calibri" panose="020F0502020204030204" pitchFamily="34" charset="0"/>
                          <a:ea typeface="+mn-ea"/>
                          <a:cs typeface="Calibri" panose="020F0502020204030204" pitchFamily="34" charset="0"/>
                        </a:rPr>
                        <a:t>Agency or Staff Office (Mission Area CIOs) CIO Certification Statement within the Investment Charter, Memo or Email uploaded to AgMAX for this investment that affirms that active software development project(s) are implementing incremental (iterative/agile) development methodologies. Signed by Mission Area ACIO.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0" i="0" u="none" strike="noStrike" kern="1200" cap="none" spc="0" normalizeH="0" baseline="0" noProof="0">
                          <a:ln>
                            <a:noFill/>
                          </a:ln>
                          <a:solidFill>
                            <a:schemeClr val="tx1"/>
                          </a:solidFill>
                          <a:effectLst/>
                          <a:uLnTx/>
                          <a:uFillTx/>
                          <a:latin typeface="Calibri" panose="020F0502020204030204" pitchFamily="34" charset="0"/>
                          <a:ea typeface="+mn-ea"/>
                          <a:cs typeface="Calibri" panose="020F0502020204030204" pitchFamily="34" charset="0"/>
                        </a:rPr>
                        <a:t>Governance Board Decision Material evidenced by submission of the board's meeting minutes or decision memo in AgMAX. Does not need to be signed. CPITGD analyst to use their judgement on elated materials submitted.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100" b="0" i="0" u="none" strike="noStrike" kern="1200" cap="none" spc="0" normalizeH="0" baseline="0" noProof="0">
                        <a:ln>
                          <a:noFill/>
                        </a:ln>
                        <a:solidFill>
                          <a:schemeClr val="tx1"/>
                        </a:solidFill>
                        <a:effectLst/>
                        <a:highlight>
                          <a:srgbClr val="FFFF00"/>
                        </a:highligh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baseline="0">
                          <a:solidFill>
                            <a:schemeClr val="tx1"/>
                          </a:solidFill>
                          <a:latin typeface="Calibri" panose="020F0502020204030204" pitchFamily="34" charset="0"/>
                          <a:ea typeface="+mn-ea"/>
                          <a:cs typeface="Calibri" panose="020F0502020204030204" pitchFamily="34" charset="0"/>
                        </a:rPr>
                        <a:t>For additional information, please contact: </a:t>
                      </a:r>
                      <a:r>
                        <a:rPr lang="en-US" sz="1100" b="1" kern="1200" baseline="0">
                          <a:solidFill>
                            <a:schemeClr val="tx1"/>
                          </a:solidFill>
                          <a:latin typeface="Calibri" panose="020F0502020204030204" pitchFamily="34" charset="0"/>
                          <a:ea typeface="+mn-ea"/>
                          <a:cs typeface="Calibri" panose="020F0502020204030204" pitchFamily="34" charset="0"/>
                          <a:hlinkClick r:id="rId3"/>
                        </a:rPr>
                        <a:t>AgITGovernance@ocio.usda.gov</a:t>
                      </a:r>
                      <a:r>
                        <a:rPr lang="en-US" sz="1100" b="1" kern="1200" baseline="0">
                          <a:solidFill>
                            <a:schemeClr val="tx1"/>
                          </a:solidFill>
                          <a:latin typeface="Calibri" panose="020F0502020204030204" pitchFamily="34" charset="0"/>
                          <a:ea typeface="+mn-ea"/>
                          <a:cs typeface="Calibri" panose="020F0502020204030204" pitchFamily="34" charset="0"/>
                        </a:rPr>
                        <a:t> </a:t>
                      </a:r>
                    </a:p>
                  </a:txBody>
                  <a:tcPr anchor="ctr"/>
                </a:tc>
                <a:extLst>
                  <a:ext uri="{0D108BD9-81ED-4DB2-BD59-A6C34878D82A}">
                    <a16:rowId xmlns:a16="http://schemas.microsoft.com/office/drawing/2014/main" val="10001"/>
                  </a:ext>
                </a:extLst>
              </a:tr>
            </a:tbl>
          </a:graphicData>
        </a:graphic>
      </p:graphicFrame>
      <p:graphicFrame>
        <p:nvGraphicFramePr>
          <p:cNvPr id="5" name="Table 8"/>
          <p:cNvGraphicFramePr>
            <a:graphicFrameLocks noGrp="1"/>
          </p:cNvGraphicFramePr>
          <p:nvPr>
            <p:extLst>
              <p:ext uri="{D42A27DB-BD31-4B8C-83A1-F6EECF244321}">
                <p14:modId xmlns:p14="http://schemas.microsoft.com/office/powerpoint/2010/main" val="3538818647"/>
              </p:ext>
            </p:extLst>
          </p:nvPr>
        </p:nvGraphicFramePr>
        <p:xfrm>
          <a:off x="320040" y="3577619"/>
          <a:ext cx="9418320" cy="3400054"/>
        </p:xfrm>
        <a:graphic>
          <a:graphicData uri="http://schemas.openxmlformats.org/drawingml/2006/table">
            <a:tbl>
              <a:tblPr firstRow="1" firstCol="1" bandRow="1"/>
              <a:tblGrid>
                <a:gridCol w="809060">
                  <a:extLst>
                    <a:ext uri="{9D8B030D-6E8A-4147-A177-3AD203B41FA5}">
                      <a16:colId xmlns:a16="http://schemas.microsoft.com/office/drawing/2014/main" val="1587521665"/>
                    </a:ext>
                  </a:extLst>
                </a:gridCol>
                <a:gridCol w="8609260">
                  <a:extLst>
                    <a:ext uri="{9D8B030D-6E8A-4147-A177-3AD203B41FA5}">
                      <a16:colId xmlns:a16="http://schemas.microsoft.com/office/drawing/2014/main" val="1104024957"/>
                    </a:ext>
                  </a:extLst>
                </a:gridCol>
              </a:tblGrid>
              <a:tr h="366625">
                <a:tc>
                  <a:txBody>
                    <a:bodyPr/>
                    <a:lstStyle/>
                    <a:p>
                      <a:pPr marL="0" marR="0" algn="ctr">
                        <a:lnSpc>
                          <a:spcPct val="115000"/>
                        </a:lnSpc>
                        <a:spcBef>
                          <a:spcPts val="0"/>
                        </a:spcBef>
                        <a:spcAft>
                          <a:spcPts val="1000"/>
                        </a:spcAft>
                      </a:pPr>
                      <a:r>
                        <a:rPr lang="en-US" sz="1400" b="1">
                          <a:solidFill>
                            <a:schemeClr val="bg1"/>
                          </a:solidFill>
                          <a:effectLst/>
                          <a:latin typeface="+mn-lt"/>
                          <a:ea typeface="Times New Roman" panose="02020603050405020304" pitchFamily="18" charset="0"/>
                          <a:cs typeface="Arial" panose="020B0604020202020204" pitchFamily="34" charset="0"/>
                        </a:rPr>
                        <a:t>Score</a:t>
                      </a:r>
                      <a:endParaRPr lang="en-US" sz="1400">
                        <a:solidFill>
                          <a:schemeClr val="bg1"/>
                        </a:solidFill>
                        <a:effectLst/>
                        <a:latin typeface="+mn-lt"/>
                        <a:ea typeface="Times New Roman" panose="02020603050405020304" pitchFamily="18" charset="0"/>
                        <a:cs typeface="Arial" panose="020B0604020202020204" pitchFamily="34" charset="0"/>
                      </a:endParaRPr>
                    </a:p>
                  </a:txBody>
                  <a:tcPr marL="40665" marR="406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a:lnSpc>
                          <a:spcPct val="115000"/>
                        </a:lnSpc>
                        <a:spcBef>
                          <a:spcPts val="0"/>
                        </a:spcBef>
                        <a:spcAft>
                          <a:spcPts val="1000"/>
                        </a:spcAft>
                      </a:pPr>
                      <a:endParaRPr lang="en-US" sz="1400" b="1" strike="noStrike">
                        <a:solidFill>
                          <a:schemeClr val="bg1"/>
                        </a:solidFill>
                        <a:effectLst/>
                        <a:latin typeface="+mn-lt"/>
                        <a:ea typeface="Times New Roman" panose="02020603050405020304" pitchFamily="18" charset="0"/>
                        <a:cs typeface="Arial" panose="020B0604020202020204" pitchFamily="34" charset="0"/>
                      </a:endParaRPr>
                    </a:p>
                  </a:txBody>
                  <a:tcPr marL="40665" marR="406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1204590775"/>
                  </a:ext>
                </a:extLst>
              </a:tr>
              <a:tr h="1631829">
                <a:tc>
                  <a:txBody>
                    <a:bodyPr/>
                    <a:lstStyle/>
                    <a:p>
                      <a:pPr marL="0" marR="0" algn="ctr">
                        <a:lnSpc>
                          <a:spcPct val="115000"/>
                        </a:lnSpc>
                        <a:spcBef>
                          <a:spcPts val="0"/>
                        </a:spcBef>
                        <a:spcAft>
                          <a:spcPts val="1000"/>
                        </a:spcAft>
                      </a:pPr>
                      <a:r>
                        <a:rPr lang="en-US" sz="1050" b="1">
                          <a:solidFill>
                            <a:schemeClr val="tx1"/>
                          </a:solidFill>
                          <a:effectLst/>
                          <a:latin typeface="+mn-lt"/>
                          <a:ea typeface="Times New Roman" panose="02020603050405020304" pitchFamily="18" charset="0"/>
                          <a:cs typeface="Arial" panose="020B0604020202020204" pitchFamily="34" charset="0"/>
                        </a:rPr>
                        <a:t>5</a:t>
                      </a:r>
                      <a:endParaRPr lang="en-US" sz="1050">
                        <a:solidFill>
                          <a:schemeClr val="tx1"/>
                        </a:solidFill>
                        <a:effectLst/>
                        <a:latin typeface="+mn-lt"/>
                        <a:ea typeface="Times New Roman" panose="02020603050405020304" pitchFamily="18" charset="0"/>
                        <a:cs typeface="Arial" panose="020B0604020202020204" pitchFamily="34" charset="0"/>
                      </a:endParaRPr>
                    </a:p>
                  </a:txBody>
                  <a:tcPr marL="40665" marR="406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r>
                        <a:rPr lang="en-US" sz="1050" b="0" dirty="0">
                          <a:solidFill>
                            <a:schemeClr val="tx1"/>
                          </a:solidFill>
                          <a:effectLst/>
                          <a:latin typeface="+mn-lt"/>
                          <a:cs typeface="Arial" panose="020B0604020202020204" pitchFamily="34" charset="0"/>
                        </a:rPr>
                        <a:t>In addition to meeting the requirements of a rating of 4:  </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kern="1200" dirty="0">
                          <a:solidFill>
                            <a:schemeClr val="tx1"/>
                          </a:solidFill>
                          <a:effectLst/>
                          <a:latin typeface="+mn-lt"/>
                          <a:ea typeface="+mn-ea"/>
                          <a:cs typeface="+mn-cs"/>
                        </a:rPr>
                        <a:t>Program Review or TechStat has not been required within the last year. </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kern="1200" dirty="0">
                          <a:solidFill>
                            <a:schemeClr val="tx1"/>
                          </a:solidFill>
                          <a:effectLst/>
                          <a:latin typeface="+mn-lt"/>
                          <a:ea typeface="+mn-ea"/>
                          <a:cs typeface="+mn-cs"/>
                        </a:rPr>
                        <a:t>If the investment has been briefed to the E-Board (or USDA CIO in lieu of the E-Board) and all corrective actions addressed and closed on or prior to the suspense date. </a:t>
                      </a:r>
                      <a:r>
                        <a:rPr lang="en-US" sz="1050" b="1" kern="1200" dirty="0">
                          <a:solidFill>
                            <a:schemeClr val="tx1"/>
                          </a:solidFill>
                          <a:effectLst/>
                          <a:highlight>
                            <a:srgbClr val="FFFF00"/>
                          </a:highlight>
                          <a:latin typeface="+mn-lt"/>
                          <a:ea typeface="+mn-ea"/>
                          <a:cs typeface="+mn-cs"/>
                        </a:rPr>
                        <a:t>NOTE: </a:t>
                      </a:r>
                      <a:r>
                        <a:rPr lang="en-US" sz="1050" kern="1200" dirty="0">
                          <a:solidFill>
                            <a:schemeClr val="tx1"/>
                          </a:solidFill>
                          <a:effectLst/>
                          <a:highlight>
                            <a:srgbClr val="FFFF00"/>
                          </a:highlight>
                          <a:latin typeface="+mn-lt"/>
                          <a:ea typeface="+mn-ea"/>
                          <a:cs typeface="+mn-cs"/>
                        </a:rPr>
                        <a:t>The E-Board generally meets for Major Investments; however, OCIO can determine what investments will be reviewed.</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kern="1200" dirty="0">
                          <a:solidFill>
                            <a:schemeClr val="tx1"/>
                          </a:solidFill>
                          <a:effectLst/>
                          <a:highlight>
                            <a:srgbClr val="FFFF00"/>
                          </a:highlight>
                          <a:latin typeface="+mn-lt"/>
                          <a:ea typeface="+mn-ea"/>
                          <a:cs typeface="+mn-cs"/>
                        </a:rPr>
                        <a:t>Investments and any key projects have been briefed, at a minimum of a quarterly basis to the applicable </a:t>
                      </a:r>
                      <a:r>
                        <a:rPr lang="en-US" sz="1050" kern="1200" dirty="0">
                          <a:solidFill>
                            <a:schemeClr val="tx1"/>
                          </a:solidFill>
                          <a:effectLst/>
                          <a:highlight>
                            <a:srgbClr val="FFFF00"/>
                          </a:highlight>
                          <a:latin typeface="+mn-lt"/>
                          <a:ea typeface="+mn-ea"/>
                          <a:cs typeface="+mn-cs"/>
                          <a:hlinkClick r:id="rId4" action="ppaction://hlinksldjump"/>
                        </a:rPr>
                        <a:t>Governance Boards </a:t>
                      </a:r>
                      <a:r>
                        <a:rPr lang="en-US" sz="1050" kern="1200" dirty="0">
                          <a:solidFill>
                            <a:schemeClr val="tx1"/>
                          </a:solidFill>
                          <a:effectLst/>
                          <a:highlight>
                            <a:srgbClr val="FFFF00"/>
                          </a:highlight>
                          <a:latin typeface="+mn-lt"/>
                          <a:ea typeface="+mn-ea"/>
                          <a:cs typeface="+mn-cs"/>
                        </a:rPr>
                        <a:t>(to include the Integrated Advisory Board (IAB) and E-Board) and official outcome documentation is uploaded to the Department’s Portfolio Management tool within 3 days of the completion of the investment briefing.</a:t>
                      </a:r>
                    </a:p>
                  </a:txBody>
                  <a:tcPr marL="40665" marR="406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9903568"/>
                  </a:ext>
                </a:extLst>
              </a:tr>
              <a:tr h="1401600">
                <a:tc>
                  <a:txBody>
                    <a:bodyPr/>
                    <a:lstStyle/>
                    <a:p>
                      <a:pPr marL="0" marR="0" algn="ctr">
                        <a:lnSpc>
                          <a:spcPct val="115000"/>
                        </a:lnSpc>
                        <a:spcBef>
                          <a:spcPts val="0"/>
                        </a:spcBef>
                        <a:spcAft>
                          <a:spcPts val="1000"/>
                        </a:spcAft>
                      </a:pPr>
                      <a:r>
                        <a:rPr lang="en-US" sz="1050" b="1">
                          <a:solidFill>
                            <a:schemeClr val="tx1"/>
                          </a:solidFill>
                          <a:effectLst/>
                          <a:latin typeface="+mn-lt"/>
                          <a:ea typeface="Times New Roman" panose="02020603050405020304" pitchFamily="18" charset="0"/>
                          <a:cs typeface="Arial" panose="020B0604020202020204" pitchFamily="34" charset="0"/>
                        </a:rPr>
                        <a:t>4</a:t>
                      </a:r>
                    </a:p>
                  </a:txBody>
                  <a:tcPr marL="40665" marR="406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dirty="0">
                          <a:solidFill>
                            <a:schemeClr val="tx1"/>
                          </a:solidFill>
                          <a:effectLst/>
                          <a:latin typeface="+mn-lt"/>
                          <a:cs typeface="Arial" panose="020B0604020202020204" pitchFamily="34" charset="0"/>
                        </a:rPr>
                        <a:t>In addition to meeting the requirements of a rating of </a:t>
                      </a:r>
                      <a:r>
                        <a:rPr lang="en-US" sz="105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3:</a:t>
                      </a:r>
                      <a:endParaRPr lang="en-US" sz="105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50" kern="1200" dirty="0">
                          <a:solidFill>
                            <a:schemeClr val="tx1"/>
                          </a:solidFill>
                          <a:effectLst/>
                          <a:latin typeface="+mn-lt"/>
                          <a:ea typeface="+mn-ea"/>
                          <a:cs typeface="+mn-cs"/>
                        </a:rPr>
                        <a:t>All corrective actions have been addressed and closed, on or prior to the suspense date.</a:t>
                      </a:r>
                    </a:p>
                    <a:p>
                      <a:pPr marL="171450" lvl="0" indent="-171450">
                        <a:buFont typeface="Arial" panose="020B0604020202020204" pitchFamily="34" charset="0"/>
                        <a:buChar char="•"/>
                      </a:pPr>
                      <a:r>
                        <a:rPr lang="en-US" sz="1050" kern="1200" dirty="0">
                          <a:solidFill>
                            <a:schemeClr val="tx1"/>
                          </a:solidFill>
                          <a:effectLst/>
                          <a:latin typeface="+mn-lt"/>
                          <a:ea typeface="+mn-ea"/>
                          <a:cs typeface="+mn-cs"/>
                        </a:rPr>
                        <a:t>If applicable, a TechStat or Program Review has been held and action items / conditions have been closed on or prior to the suspense date.</a:t>
                      </a:r>
                    </a:p>
                    <a:p>
                      <a:pPr marL="171450" lvl="0" indent="-171450">
                        <a:buFont typeface="Arial" panose="020B0604020202020204" pitchFamily="34" charset="0"/>
                        <a:buChar char="•"/>
                      </a:pPr>
                      <a:r>
                        <a:rPr lang="en-US" sz="1050" kern="1200" dirty="0">
                          <a:solidFill>
                            <a:schemeClr val="tx1"/>
                          </a:solidFill>
                          <a:effectLst/>
                          <a:latin typeface="+mn-lt"/>
                          <a:ea typeface="+mn-ea"/>
                          <a:cs typeface="+mn-cs"/>
                        </a:rPr>
                        <a:t>No action items/ conditions/ corrective actions have been identified</a:t>
                      </a:r>
                      <a:r>
                        <a:rPr lang="en-US" sz="1050" b="0" kern="1200" dirty="0">
                          <a:solidFill>
                            <a:schemeClr val="tx1"/>
                          </a:solidFill>
                          <a:effectLst/>
                          <a:latin typeface="+mn-lt"/>
                          <a:ea typeface="+mn-ea"/>
                          <a:cs typeface="Arial" panose="020B0604020202020204" pitchFamily="34" charset="0"/>
                        </a:rPr>
                        <a:t> from the Governance Board Decision Materials.</a:t>
                      </a:r>
                      <a:endParaRPr lang="en-US" sz="1800" b="0" kern="1200" dirty="0">
                        <a:solidFill>
                          <a:schemeClr val="tx1"/>
                        </a:solidFill>
                        <a:effectLst/>
                        <a:latin typeface="+mn-lt"/>
                        <a:ea typeface="+mn-ea"/>
                        <a:cs typeface="+mn-cs"/>
                      </a:endParaRP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kern="1200" dirty="0">
                          <a:solidFill>
                            <a:schemeClr val="tx1"/>
                          </a:solidFill>
                          <a:effectLst/>
                          <a:highlight>
                            <a:srgbClr val="FFFF00"/>
                          </a:highlight>
                          <a:latin typeface="+mn-lt"/>
                          <a:ea typeface="+mn-ea"/>
                          <a:cs typeface="+mn-cs"/>
                        </a:rPr>
                        <a:t>Investments and any key projects have been briefed, at a minimum of a bi-annual basis to the applicable </a:t>
                      </a:r>
                      <a:r>
                        <a:rPr lang="en-US" sz="1050" kern="1200" dirty="0">
                          <a:solidFill>
                            <a:schemeClr val="tx1"/>
                          </a:solidFill>
                          <a:effectLst/>
                          <a:highlight>
                            <a:srgbClr val="FFFF00"/>
                          </a:highlight>
                          <a:latin typeface="+mn-lt"/>
                          <a:ea typeface="+mn-ea"/>
                          <a:cs typeface="+mn-cs"/>
                          <a:hlinkClick r:id="rId4" action="ppaction://hlinksldjump"/>
                        </a:rPr>
                        <a:t>Governance Boards </a:t>
                      </a:r>
                      <a:r>
                        <a:rPr lang="en-US" sz="1050" kern="1200" dirty="0">
                          <a:solidFill>
                            <a:schemeClr val="tx1"/>
                          </a:solidFill>
                          <a:effectLst/>
                          <a:highlight>
                            <a:srgbClr val="FFFF00"/>
                          </a:highlight>
                          <a:latin typeface="+mn-lt"/>
                          <a:ea typeface="+mn-ea"/>
                          <a:cs typeface="+mn-cs"/>
                        </a:rPr>
                        <a:t>(to include the Integrated Advisory Board (IAB) and E-Board) and official outcome documentation is uploaded to the Department’s Portfolio Management tool within 3 days of the completion of the investment briefing.</a:t>
                      </a:r>
                    </a:p>
                  </a:txBody>
                  <a:tcPr marL="40665" marR="406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5930356"/>
                  </a:ext>
                </a:extLst>
              </a:tr>
            </a:tbl>
          </a:graphicData>
        </a:graphic>
      </p:graphicFrame>
      <p:sp>
        <p:nvSpPr>
          <p:cNvPr id="7" name="Rectangle 6">
            <a:extLst>
              <a:ext uri="{FF2B5EF4-FFF2-40B4-BE49-F238E27FC236}">
                <a16:creationId xmlns:a16="http://schemas.microsoft.com/office/drawing/2014/main" id="{6A12F09E-9195-49A2-A72E-04EA7AF8ECFF}"/>
              </a:ext>
            </a:extLst>
          </p:cNvPr>
          <p:cNvSpPr/>
          <p:nvPr/>
        </p:nvSpPr>
        <p:spPr>
          <a:xfrm rot="2195334">
            <a:off x="8750596" y="474808"/>
            <a:ext cx="1200137" cy="461665"/>
          </a:xfrm>
          <a:prstGeom prst="rect">
            <a:avLst/>
          </a:prstGeom>
          <a:solidFill>
            <a:srgbClr val="00FF00"/>
          </a:solidFill>
        </p:spPr>
        <p:txBody>
          <a:bodyPr wrap="none" lIns="91440" tIns="45720" rIns="91440" bIns="45720">
            <a:spAutoFit/>
          </a:bodyPr>
          <a:lstStyle/>
          <a:p>
            <a:pPr algn="ctr"/>
            <a:r>
              <a:rPr 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6499792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25</a:t>
            </a:fld>
            <a:endParaRPr lang="en-US"/>
          </a:p>
        </p:txBody>
      </p:sp>
      <p:sp>
        <p:nvSpPr>
          <p:cNvPr id="3" name="TextBox 2"/>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IT Governance (Continued)</a:t>
            </a:r>
          </a:p>
        </p:txBody>
      </p:sp>
      <p:graphicFrame>
        <p:nvGraphicFramePr>
          <p:cNvPr id="5" name="Table 8"/>
          <p:cNvGraphicFramePr>
            <a:graphicFrameLocks noGrp="1"/>
          </p:cNvGraphicFramePr>
          <p:nvPr>
            <p:extLst>
              <p:ext uri="{D42A27DB-BD31-4B8C-83A1-F6EECF244321}">
                <p14:modId xmlns:p14="http://schemas.microsoft.com/office/powerpoint/2010/main" val="3019233919"/>
              </p:ext>
            </p:extLst>
          </p:nvPr>
        </p:nvGraphicFramePr>
        <p:xfrm>
          <a:off x="320040" y="924091"/>
          <a:ext cx="9418320" cy="5859905"/>
        </p:xfrm>
        <a:graphic>
          <a:graphicData uri="http://schemas.openxmlformats.org/drawingml/2006/table">
            <a:tbl>
              <a:tblPr firstRow="1" firstCol="1" bandRow="1"/>
              <a:tblGrid>
                <a:gridCol w="812850">
                  <a:extLst>
                    <a:ext uri="{9D8B030D-6E8A-4147-A177-3AD203B41FA5}">
                      <a16:colId xmlns:a16="http://schemas.microsoft.com/office/drawing/2014/main" val="1988966531"/>
                    </a:ext>
                  </a:extLst>
                </a:gridCol>
                <a:gridCol w="8605470">
                  <a:extLst>
                    <a:ext uri="{9D8B030D-6E8A-4147-A177-3AD203B41FA5}">
                      <a16:colId xmlns:a16="http://schemas.microsoft.com/office/drawing/2014/main" val="1939146401"/>
                    </a:ext>
                  </a:extLst>
                </a:gridCol>
              </a:tblGrid>
              <a:tr h="517630">
                <a:tc>
                  <a:txBody>
                    <a:bodyPr/>
                    <a:lstStyle/>
                    <a:p>
                      <a:pPr marL="0" marR="0" algn="ctr" defTabSz="914400" rtl="0" eaLnBrk="1" latinLnBrk="0" hangingPunct="1">
                        <a:lnSpc>
                          <a:spcPct val="115000"/>
                        </a:lnSpc>
                        <a:spcBef>
                          <a:spcPts val="0"/>
                        </a:spcBef>
                        <a:spcAft>
                          <a:spcPts val="1000"/>
                        </a:spcAft>
                      </a:pPr>
                      <a:r>
                        <a:rPr lang="en-US" sz="1400" b="1" kern="1200">
                          <a:solidFill>
                            <a:schemeClr val="bg1"/>
                          </a:solidFill>
                          <a:effectLst/>
                          <a:latin typeface="Calibri" panose="020F0502020204030204" pitchFamily="34" charset="0"/>
                          <a:ea typeface="Arial" panose="020B0604020202020204" pitchFamily="34" charset="0"/>
                          <a:cs typeface="Calibri" panose="020F0502020204030204" pitchFamily="34" charset="0"/>
                        </a:rPr>
                        <a:t>Score</a:t>
                      </a: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lvl="0" indent="0" algn="ctr" defTabSz="914400" rtl="0" eaLnBrk="1" fontAlgn="auto" latinLnBrk="0" hangingPunct="1">
                        <a:lnSpc>
                          <a:spcPct val="115000"/>
                        </a:lnSpc>
                        <a:spcBef>
                          <a:spcPts val="0"/>
                        </a:spcBef>
                        <a:spcAft>
                          <a:spcPts val="1000"/>
                        </a:spcAft>
                        <a:buClrTx/>
                        <a:buSzTx/>
                        <a:buFontTx/>
                        <a:buNone/>
                        <a:tabLst/>
                        <a:defRPr/>
                      </a:pPr>
                      <a:endParaRPr lang="en-US" sz="1400" b="1" strike="noStrike">
                        <a:solidFill>
                          <a:schemeClr val="bg1"/>
                        </a:solidFill>
                        <a:effectLst/>
                        <a:latin typeface="+mn-lt"/>
                        <a:ea typeface="Times New Roman" panose="02020603050405020304" pitchFamily="18" charset="0"/>
                        <a:cs typeface="Arial" panose="020B060402020202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10000"/>
                  </a:ext>
                </a:extLst>
              </a:tr>
              <a:tr h="2228475">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3</a:t>
                      </a: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dirty="0">
                          <a:solidFill>
                            <a:schemeClr val="tx1"/>
                          </a:solidFill>
                          <a:effectLst/>
                          <a:latin typeface="+mn-lt"/>
                          <a:cs typeface="Arial" panose="020B0604020202020204" pitchFamily="34" charset="0"/>
                        </a:rPr>
                        <a:t>In addition to meeting the requirements of a rating of </a:t>
                      </a:r>
                      <a:r>
                        <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2:</a:t>
                      </a:r>
                      <a:endParaRPr lang="en-US" sz="1100" kern="1200" dirty="0">
                        <a:solidFill>
                          <a:schemeClr val="tx1"/>
                        </a:solidFill>
                        <a:effectLst/>
                        <a:latin typeface="+mn-lt"/>
                        <a:ea typeface="+mn-ea"/>
                        <a:cs typeface="+mn-cs"/>
                      </a:endParaRPr>
                    </a:p>
                    <a:p>
                      <a:pPr marL="171450" lvl="0" indent="-171450" algn="l" defTabSz="509412" rtl="0" eaLnBrk="1" latinLnBrk="0" hangingPunct="1">
                        <a:buFont typeface="Arial" panose="020B0604020202020204" pitchFamily="34" charset="0"/>
                        <a:buChar char="•"/>
                      </a:pPr>
                      <a:r>
                        <a:rPr lang="en-US" sz="1100" kern="1200" dirty="0">
                          <a:solidFill>
                            <a:schemeClr val="tx1"/>
                          </a:solidFill>
                          <a:effectLst/>
                          <a:latin typeface="+mn-lt"/>
                          <a:ea typeface="+mn-ea"/>
                          <a:cs typeface="+mn-cs"/>
                        </a:rPr>
                        <a:t>For any investment that contains an active incremental development project, there is a corresponding Mission Area Assistant CIO certification statement added to the Investment Charter. </a:t>
                      </a:r>
                    </a:p>
                    <a:p>
                      <a:pPr marL="171450" lvl="0" indent="-171450" algn="l" defTabSz="509412" rtl="0" eaLnBrk="1" latinLnBrk="0" hangingPunct="1">
                        <a:buFont typeface="Arial" panose="020B0604020202020204" pitchFamily="34" charset="0"/>
                        <a:buChar char="•"/>
                      </a:pPr>
                      <a:r>
                        <a:rPr lang="en-US" sz="1100" kern="1200" dirty="0">
                          <a:solidFill>
                            <a:schemeClr val="tx1"/>
                          </a:solidFill>
                          <a:effectLst/>
                          <a:latin typeface="+mn-lt"/>
                          <a:ea typeface="+mn-ea"/>
                          <a:cs typeface="+mn-cs"/>
                        </a:rPr>
                        <a:t>The investment does not require an Integrated Baseline Review (IBR) or Rebaseline at time of scoring. </a:t>
                      </a:r>
                    </a:p>
                    <a:p>
                      <a:pPr marL="680862" lvl="1" indent="-171450" algn="l" defTabSz="509412" rtl="0" eaLnBrk="1" latinLnBrk="0" hangingPunct="1">
                        <a:buFont typeface="Arial" panose="020B0604020202020204" pitchFamily="34" charset="0"/>
                        <a:buChar char="•"/>
                      </a:pPr>
                      <a:r>
                        <a:rPr lang="en-US" sz="1100" kern="1200" dirty="0">
                          <a:solidFill>
                            <a:schemeClr val="tx1"/>
                          </a:solidFill>
                          <a:effectLst/>
                          <a:highlight>
                            <a:srgbClr val="FFFF00"/>
                          </a:highlight>
                          <a:latin typeface="+mn-lt"/>
                          <a:ea typeface="+mn-ea"/>
                          <a:cs typeface="+mn-cs"/>
                        </a:rPr>
                        <a:t>For more information on IBR and rebaseline requirements, please refer to your capital planning liaison.</a:t>
                      </a:r>
                    </a:p>
                    <a:p>
                      <a:pPr marL="171450" lvl="0" indent="-171450" algn="l" defTabSz="509412" rtl="0" eaLnBrk="1" latinLnBrk="0" hangingPunct="1">
                        <a:buFont typeface="Arial" panose="020B0604020202020204" pitchFamily="34" charset="0"/>
                        <a:buChar char="•"/>
                      </a:pPr>
                      <a:r>
                        <a:rPr lang="en-US" sz="1100" kern="1200" dirty="0">
                          <a:solidFill>
                            <a:schemeClr val="tx1"/>
                          </a:solidFill>
                          <a:effectLst/>
                          <a:latin typeface="+mn-lt"/>
                          <a:ea typeface="+mn-ea"/>
                          <a:cs typeface="+mn-cs"/>
                        </a:rPr>
                        <a:t>This investment currently does not meet the requirements for a program review or TechStat (i.e., 2 consecutive ratings of yellow or red).</a:t>
                      </a:r>
                    </a:p>
                    <a:p>
                      <a:pPr marL="680862" lvl="1" indent="-171450" algn="l" defTabSz="509412" rtl="0" eaLnBrk="1" latinLnBrk="0" hangingPunct="1">
                        <a:buFont typeface="Arial" panose="020B0604020202020204" pitchFamily="34" charset="0"/>
                        <a:buChar char="•"/>
                      </a:pPr>
                      <a:r>
                        <a:rPr lang="en-US" sz="1100" kern="1200" dirty="0">
                          <a:solidFill>
                            <a:schemeClr val="tx1"/>
                          </a:solidFill>
                          <a:effectLst/>
                          <a:latin typeface="+mn-lt"/>
                          <a:ea typeface="+mn-ea"/>
                          <a:cs typeface="+mn-cs"/>
                        </a:rPr>
                        <a:t>If applicable, TechStat or Program Review has been held and action items / conditions are being addressed.</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tx1"/>
                          </a:solidFill>
                          <a:effectLst/>
                          <a:latin typeface="+mn-lt"/>
                          <a:ea typeface="+mn-ea"/>
                          <a:cs typeface="+mn-cs"/>
                        </a:rPr>
                        <a:t>The Agency or Staff Office (Mission Area) governance IRB Charter is finalized with the required signatures and uploaded in AgMAX.</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tx1"/>
                          </a:solidFill>
                          <a:effectLst/>
                          <a:highlight>
                            <a:srgbClr val="FFFF00"/>
                          </a:highlight>
                          <a:latin typeface="+mn-lt"/>
                          <a:ea typeface="+mn-ea"/>
                          <a:cs typeface="+mn-cs"/>
                        </a:rPr>
                        <a:t>Investments and any key projects have been briefed, at a minimum of an annual basis to the applicable </a:t>
                      </a:r>
                      <a:r>
                        <a:rPr lang="en-US" sz="1100" kern="1200" dirty="0">
                          <a:solidFill>
                            <a:schemeClr val="tx1"/>
                          </a:solidFill>
                          <a:effectLst/>
                          <a:highlight>
                            <a:srgbClr val="FFFF00"/>
                          </a:highlight>
                          <a:latin typeface="+mn-lt"/>
                          <a:ea typeface="+mn-ea"/>
                          <a:cs typeface="+mn-cs"/>
                          <a:hlinkClick r:id="rId2" action="ppaction://hlinksldjump"/>
                        </a:rPr>
                        <a:t>Governance Boards </a:t>
                      </a:r>
                      <a:r>
                        <a:rPr lang="en-US" sz="1100" kern="1200" dirty="0">
                          <a:solidFill>
                            <a:schemeClr val="tx1"/>
                          </a:solidFill>
                          <a:effectLst/>
                          <a:highlight>
                            <a:srgbClr val="FFFF00"/>
                          </a:highlight>
                          <a:latin typeface="+mn-lt"/>
                          <a:ea typeface="+mn-ea"/>
                          <a:cs typeface="+mn-cs"/>
                        </a:rPr>
                        <a:t>(to include the Integrated Advisory Board (IAB) and E-Board) and official outcome documentation is uploaded to the Department’s Portfolio Management tool within 3 days of the completion of the investment briefing.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40181492"/>
                  </a:ext>
                </a:extLst>
              </a:tr>
              <a:tr h="1742432">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2</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dirty="0">
                          <a:solidFill>
                            <a:schemeClr val="tx1"/>
                          </a:solidFill>
                          <a:effectLst/>
                          <a:latin typeface="+mn-lt"/>
                          <a:cs typeface="Arial" panose="020B0604020202020204" pitchFamily="34" charset="0"/>
                        </a:rPr>
                        <a:t>In addition to meeting the requirements of a rating of</a:t>
                      </a:r>
                      <a:r>
                        <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1:</a:t>
                      </a:r>
                      <a:endParaRPr lang="en-US" sz="1100" b="1" u="sng"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100" b="1" u="sng" kern="1200" dirty="0">
                          <a:solidFill>
                            <a:schemeClr val="tx1"/>
                          </a:solidFill>
                          <a:effectLst/>
                          <a:latin typeface="+mn-lt"/>
                          <a:ea typeface="+mn-ea"/>
                          <a:cs typeface="+mn-cs"/>
                        </a:rPr>
                        <a:t>Single</a:t>
                      </a:r>
                      <a:r>
                        <a:rPr lang="en-US" sz="1100" kern="1200" dirty="0">
                          <a:solidFill>
                            <a:schemeClr val="tx1"/>
                          </a:solidFill>
                          <a:effectLst/>
                          <a:latin typeface="+mn-lt"/>
                          <a:ea typeface="+mn-ea"/>
                          <a:cs typeface="+mn-cs"/>
                        </a:rPr>
                        <a:t> project requires Rebaseline within the current fiscal year </a:t>
                      </a:r>
                      <a:r>
                        <a:rPr lang="en-US" sz="1100" b="1" kern="1200" dirty="0">
                          <a:solidFill>
                            <a:schemeClr val="tx1"/>
                          </a:solidFill>
                          <a:effectLst/>
                          <a:latin typeface="+mn-lt"/>
                          <a:ea typeface="+mn-ea"/>
                          <a:cs typeface="+mn-cs"/>
                        </a:rPr>
                        <a:t>and has not met with governance board</a:t>
                      </a:r>
                      <a:r>
                        <a:rPr lang="en-US" sz="1100" b="0" kern="1200" dirty="0">
                          <a:solidFill>
                            <a:schemeClr val="tx1"/>
                          </a:solidFill>
                          <a:effectLst/>
                          <a:latin typeface="+mn-lt"/>
                          <a:ea typeface="+mn-ea"/>
                          <a:cs typeface="Arial" panose="020B0604020202020204" pitchFamily="34" charset="0"/>
                        </a:rPr>
                        <a:t>.</a:t>
                      </a:r>
                    </a:p>
                    <a:p>
                      <a:pPr marL="171450" lvl="0" indent="-171450">
                        <a:buFont typeface="Arial" panose="020B0604020202020204" pitchFamily="34" charset="0"/>
                        <a:buChar char="•"/>
                      </a:pPr>
                      <a:r>
                        <a:rPr lang="en-US" sz="1100" kern="1200" dirty="0">
                          <a:solidFill>
                            <a:schemeClr val="tx1"/>
                          </a:solidFill>
                          <a:effectLst/>
                          <a:latin typeface="+mn-lt"/>
                          <a:ea typeface="+mn-ea"/>
                          <a:cs typeface="+mn-cs"/>
                        </a:rPr>
                        <a:t>More than two investment Rebaselines have been required within the current fiscal year.</a:t>
                      </a:r>
                    </a:p>
                    <a:p>
                      <a:pPr marL="171450" lvl="0" indent="-171450">
                        <a:buFont typeface="Arial" panose="020B0604020202020204" pitchFamily="34" charset="0"/>
                        <a:buChar char="•"/>
                      </a:pPr>
                      <a:r>
                        <a:rPr lang="en-US" sz="1100" b="1" u="sng" kern="1200" dirty="0">
                          <a:solidFill>
                            <a:schemeClr val="tx1"/>
                          </a:solidFill>
                          <a:effectLst/>
                          <a:latin typeface="+mn-lt"/>
                          <a:ea typeface="+mn-ea"/>
                          <a:cs typeface="+mn-cs"/>
                        </a:rPr>
                        <a:t>Two or more projects </a:t>
                      </a:r>
                      <a:r>
                        <a:rPr lang="en-US" sz="1100" b="0" kern="1200" dirty="0">
                          <a:solidFill>
                            <a:schemeClr val="tx1"/>
                          </a:solidFill>
                          <a:effectLst/>
                          <a:latin typeface="+mn-lt"/>
                          <a:ea typeface="+mn-ea"/>
                          <a:cs typeface="+mn-cs"/>
                        </a:rPr>
                        <a:t>require Rebaselines approvals from a governance board.</a:t>
                      </a:r>
                    </a:p>
                    <a:p>
                      <a:pPr marL="171450" lvl="0" indent="-171450">
                        <a:buFont typeface="Arial" panose="020B0604020202020204" pitchFamily="34" charset="0"/>
                        <a:buChar char="•"/>
                      </a:pPr>
                      <a:r>
                        <a:rPr lang="en-US" sz="1100" kern="1200" dirty="0">
                          <a:solidFill>
                            <a:schemeClr val="tx1"/>
                          </a:solidFill>
                          <a:effectLst/>
                          <a:latin typeface="+mn-lt"/>
                          <a:ea typeface="+mn-ea"/>
                          <a:cs typeface="+mn-cs"/>
                        </a:rPr>
                        <a:t>The investment currently meets the requirements for a Program Review or TechStat (i.e., 2 consecutive ratings of yellow or red) </a:t>
                      </a:r>
                      <a:r>
                        <a:rPr lang="en-US" sz="1100" b="1" kern="1200" dirty="0">
                          <a:solidFill>
                            <a:schemeClr val="tx1"/>
                          </a:solidFill>
                          <a:effectLst/>
                          <a:latin typeface="+mn-lt"/>
                          <a:ea typeface="+mn-ea"/>
                          <a:cs typeface="+mn-cs"/>
                        </a:rPr>
                        <a:t>and the meeting has not been held (2 Consecutive Reds - THIRD REVIEW).</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tx1"/>
                          </a:solidFill>
                          <a:effectLst/>
                          <a:highlight>
                            <a:srgbClr val="FFFF00"/>
                          </a:highlight>
                          <a:latin typeface="+mn-lt"/>
                          <a:ea typeface="+mn-ea"/>
                          <a:cs typeface="+mn-cs"/>
                        </a:rPr>
                        <a:t>Investments and any key projects have not been briefed in over 12 months to the applicable </a:t>
                      </a:r>
                      <a:r>
                        <a:rPr lang="en-US" sz="1100" kern="1200" dirty="0">
                          <a:solidFill>
                            <a:schemeClr val="tx1"/>
                          </a:solidFill>
                          <a:effectLst/>
                          <a:highlight>
                            <a:srgbClr val="FFFF00"/>
                          </a:highlight>
                          <a:latin typeface="+mn-lt"/>
                          <a:ea typeface="+mn-ea"/>
                          <a:cs typeface="+mn-cs"/>
                          <a:hlinkClick r:id="rId2" action="ppaction://hlinksldjump"/>
                        </a:rPr>
                        <a:t>Governance Boards </a:t>
                      </a:r>
                      <a:r>
                        <a:rPr lang="en-US" sz="1100" kern="1200" dirty="0">
                          <a:solidFill>
                            <a:schemeClr val="tx1"/>
                          </a:solidFill>
                          <a:effectLst/>
                          <a:highlight>
                            <a:srgbClr val="FFFF00"/>
                          </a:highlight>
                          <a:latin typeface="+mn-lt"/>
                          <a:ea typeface="+mn-ea"/>
                          <a:cs typeface="+mn-cs"/>
                        </a:rPr>
                        <a:t>(to include the Integrated Advisory Board (IAB) and E-Board) and official outcome documentation is uploaded to the Department’s Portfolio Management tool within 3 days of the completion of the investment briefing</a:t>
                      </a:r>
                      <a:r>
                        <a:rPr lang="en-US" sz="1100" kern="1200" dirty="0">
                          <a:solidFill>
                            <a:schemeClr val="tx1"/>
                          </a:solidFill>
                          <a:effectLst/>
                          <a:latin typeface="+mn-lt"/>
                          <a:ea typeface="+mn-ea"/>
                          <a:cs typeface="+mn-cs"/>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85372014"/>
                  </a:ext>
                </a:extLst>
              </a:tr>
              <a:tr h="1371368">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1</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28871" marR="2887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kern="1200" dirty="0">
                        <a:solidFill>
                          <a:schemeClr val="tx1"/>
                        </a:solidFill>
                        <a:effectLst/>
                        <a:latin typeface="+mn-lt"/>
                        <a:ea typeface="+mn-ea"/>
                        <a:cs typeface="+mn-cs"/>
                      </a:endParaRP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tx1"/>
                          </a:solidFill>
                          <a:effectLst/>
                          <a:latin typeface="+mn-lt"/>
                          <a:ea typeface="+mn-ea"/>
                          <a:cs typeface="+mn-cs"/>
                        </a:rPr>
                        <a:t>The Agency or Staff Office (Mission Area) governance IRB charter is unavailable, incomplete, draft, or unsigned.</a:t>
                      </a:r>
                    </a:p>
                    <a:p>
                      <a:pPr marL="171450" lvl="0" indent="-171450">
                        <a:buFont typeface="Arial" panose="020B0604020202020204" pitchFamily="34" charset="0"/>
                        <a:buChar char="•"/>
                      </a:pPr>
                      <a:r>
                        <a:rPr kumimoji="0" lang="en-US" sz="1100" b="0" i="0" u="none" strike="noStrike" kern="120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Agency or Staff Office (Mission Area CIOs) CIO Certification Statement is </a:t>
                      </a:r>
                      <a:r>
                        <a:rPr lang="en-US" sz="1100" kern="1200" dirty="0">
                          <a:solidFill>
                            <a:schemeClr val="tx1"/>
                          </a:solidFill>
                          <a:effectLst/>
                          <a:latin typeface="+mn-lt"/>
                          <a:ea typeface="+mn-ea"/>
                          <a:cs typeface="+mn-cs"/>
                        </a:rPr>
                        <a:t>unavailable, incomplete, draft, or unsigned.</a:t>
                      </a:r>
                      <a:r>
                        <a:rPr kumimoji="0" lang="en-US" sz="1100" b="0" i="0" u="none" strike="noStrike" kern="120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 </a:t>
                      </a:r>
                    </a:p>
                    <a:p>
                      <a:pPr marL="171450" lvl="0" indent="-171450">
                        <a:buFont typeface="Arial" panose="020B0604020202020204" pitchFamily="34" charset="0"/>
                        <a:buChar char="•"/>
                      </a:pPr>
                      <a:r>
                        <a:rPr kumimoji="0" lang="en-US" sz="1100" b="0" i="0" u="none" strike="noStrike" kern="120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Governance Board Decision Material  is </a:t>
                      </a:r>
                      <a:r>
                        <a:rPr lang="en-US" sz="1100" kern="1200" dirty="0">
                          <a:solidFill>
                            <a:schemeClr val="tx1"/>
                          </a:solidFill>
                          <a:effectLst/>
                          <a:latin typeface="+mn-lt"/>
                          <a:ea typeface="+mn-ea"/>
                          <a:cs typeface="+mn-cs"/>
                        </a:rPr>
                        <a:t>unavailable, incomplete, draft, or unsigned.</a:t>
                      </a:r>
                      <a:r>
                        <a:rPr kumimoji="0" lang="en-US" sz="1100" b="0" i="0" u="none" strike="noStrike" kern="120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 </a:t>
                      </a:r>
                    </a:p>
                    <a:p>
                      <a:pPr marL="171450" marR="0" lvl="0"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tx1"/>
                          </a:solidFill>
                          <a:effectLst/>
                          <a:highlight>
                            <a:srgbClr val="FFFF00"/>
                          </a:highlight>
                          <a:latin typeface="+mn-lt"/>
                          <a:ea typeface="+mn-ea"/>
                          <a:cs typeface="+mn-cs"/>
                        </a:rPr>
                        <a:t>Investments and any key projects have not been briefed  to the applicable </a:t>
                      </a:r>
                      <a:r>
                        <a:rPr lang="en-US" sz="1100" kern="1200" dirty="0">
                          <a:solidFill>
                            <a:schemeClr val="tx1"/>
                          </a:solidFill>
                          <a:effectLst/>
                          <a:highlight>
                            <a:srgbClr val="FFFF00"/>
                          </a:highlight>
                          <a:latin typeface="+mn-lt"/>
                          <a:ea typeface="+mn-ea"/>
                          <a:cs typeface="+mn-cs"/>
                          <a:hlinkClick r:id="rId2" action="ppaction://hlinksldjump"/>
                        </a:rPr>
                        <a:t>Governance Boards </a:t>
                      </a:r>
                      <a:r>
                        <a:rPr lang="en-US" sz="1100" kern="1200" dirty="0">
                          <a:solidFill>
                            <a:schemeClr val="tx1"/>
                          </a:solidFill>
                          <a:effectLst/>
                          <a:highlight>
                            <a:srgbClr val="FFFF00"/>
                          </a:highlight>
                          <a:latin typeface="+mn-lt"/>
                          <a:ea typeface="+mn-ea"/>
                          <a:cs typeface="+mn-cs"/>
                        </a:rPr>
                        <a:t>(to include the Integrated Advisory Boards (IAB) and E-Board) and official outcome documentation is uploaded to the Department’s Portfolio Management tool within 3 days of the completion of the investment briefing</a:t>
                      </a:r>
                      <a:r>
                        <a:rPr lang="en-US" sz="1100" kern="1200" dirty="0">
                          <a:solidFill>
                            <a:schemeClr val="tx1"/>
                          </a:solidFill>
                          <a:effectLst/>
                          <a:latin typeface="+mn-lt"/>
                          <a:ea typeface="+mn-ea"/>
                          <a:cs typeface="+mn-cs"/>
                        </a:rPr>
                        <a:t>.</a:t>
                      </a:r>
                    </a:p>
                  </a:txBody>
                  <a:tcPr marL="28871" marR="288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99155257"/>
                  </a:ext>
                </a:extLst>
              </a:tr>
            </a:tbl>
          </a:graphicData>
        </a:graphic>
      </p:graphicFrame>
    </p:spTree>
    <p:extLst>
      <p:ext uri="{BB962C8B-B14F-4D97-AF65-F5344CB8AC3E}">
        <p14:creationId xmlns:p14="http://schemas.microsoft.com/office/powerpoint/2010/main" val="41872125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06C1FF-E6DA-4C4B-A7CD-00CDB73960C4}"/>
              </a:ext>
            </a:extLst>
          </p:cNvPr>
          <p:cNvSpPr>
            <a:spLocks noGrp="1"/>
          </p:cNvSpPr>
          <p:nvPr>
            <p:ph type="sldNum" sz="quarter" idx="4"/>
          </p:nvPr>
        </p:nvSpPr>
        <p:spPr/>
        <p:txBody>
          <a:bodyPr/>
          <a:lstStyle/>
          <a:p>
            <a:fld id="{0BAA6115-7AF0-2543-B2DC-54722B1B3709}" type="slidenum">
              <a:rPr lang="en-US" smtClean="0"/>
              <a:pPr/>
              <a:t>26</a:t>
            </a:fld>
            <a:endParaRPr lang="en-US"/>
          </a:p>
        </p:txBody>
      </p:sp>
      <p:sp>
        <p:nvSpPr>
          <p:cNvPr id="3" name="TextBox 2">
            <a:extLst>
              <a:ext uri="{FF2B5EF4-FFF2-40B4-BE49-F238E27FC236}">
                <a16:creationId xmlns:a16="http://schemas.microsoft.com/office/drawing/2014/main" id="{F7129DDD-882E-41CE-BAD0-AF6D46094BBF}"/>
              </a:ext>
            </a:extLst>
          </p:cNvPr>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Scoring Criteria: </a:t>
            </a:r>
            <a:r>
              <a:rPr lang="en-US" sz="3200" i="1">
                <a:solidFill>
                  <a:schemeClr val="bg1"/>
                </a:solidFill>
              </a:rPr>
              <a:t>Technology Business Management </a:t>
            </a:r>
          </a:p>
        </p:txBody>
      </p:sp>
      <p:graphicFrame>
        <p:nvGraphicFramePr>
          <p:cNvPr id="12" name="Table 6">
            <a:extLst>
              <a:ext uri="{FF2B5EF4-FFF2-40B4-BE49-F238E27FC236}">
                <a16:creationId xmlns:a16="http://schemas.microsoft.com/office/drawing/2014/main" id="{AF48F2B9-B11B-4B02-B807-E436FD572EEB}"/>
              </a:ext>
            </a:extLst>
          </p:cNvPr>
          <p:cNvGraphicFramePr>
            <a:graphicFrameLocks noGrp="1"/>
          </p:cNvGraphicFramePr>
          <p:nvPr>
            <p:extLst>
              <p:ext uri="{D42A27DB-BD31-4B8C-83A1-F6EECF244321}">
                <p14:modId xmlns:p14="http://schemas.microsoft.com/office/powerpoint/2010/main" val="1801370370"/>
              </p:ext>
            </p:extLst>
          </p:nvPr>
        </p:nvGraphicFramePr>
        <p:xfrm>
          <a:off x="548640" y="846006"/>
          <a:ext cx="8961121" cy="3794695"/>
        </p:xfrm>
        <a:graphic>
          <a:graphicData uri="http://schemas.openxmlformats.org/drawingml/2006/table">
            <a:tbl>
              <a:tblPr firstRow="1" bandRow="1">
                <a:tableStyleId>{5940675A-B579-460E-94D1-54222C63F5DA}</a:tableStyleId>
              </a:tblPr>
              <a:tblGrid>
                <a:gridCol w="787474">
                  <a:extLst>
                    <a:ext uri="{9D8B030D-6E8A-4147-A177-3AD203B41FA5}">
                      <a16:colId xmlns:a16="http://schemas.microsoft.com/office/drawing/2014/main" val="4182294288"/>
                    </a:ext>
                  </a:extLst>
                </a:gridCol>
                <a:gridCol w="8173647">
                  <a:extLst>
                    <a:ext uri="{9D8B030D-6E8A-4147-A177-3AD203B41FA5}">
                      <a16:colId xmlns:a16="http://schemas.microsoft.com/office/drawing/2014/main" val="2951556083"/>
                    </a:ext>
                  </a:extLst>
                </a:gridCol>
              </a:tblGrid>
              <a:tr h="3794695">
                <a:tc>
                  <a:txBody>
                    <a:bodyPr/>
                    <a:lstStyle/>
                    <a:p>
                      <a:pPr algn="ctr"/>
                      <a:r>
                        <a:rPr lang="en-US" sz="1100" b="1">
                          <a:latin typeface="Calibri" panose="020F0502020204030204" pitchFamily="34" charset="0"/>
                          <a:cs typeface="Calibri" panose="020F0502020204030204" pitchFamily="34" charset="0"/>
                        </a:rPr>
                        <a:t>SUMMARY</a:t>
                      </a:r>
                    </a:p>
                  </a:txBody>
                  <a:tcPr marL="45720" marR="45720"/>
                </a:tc>
                <a:tc>
                  <a:txBody>
                    <a:bodyPr/>
                    <a:lstStyle/>
                    <a:p>
                      <a:r>
                        <a:rPr lang="en-US" sz="1100" b="0" dirty="0">
                          <a:latin typeface="Calibri" panose="020F0502020204030204" pitchFamily="34" charset="0"/>
                          <a:cs typeface="Calibri" panose="020F0502020204030204" pitchFamily="34" charset="0"/>
                        </a:rPr>
                        <a:t>This criterion is intended to support the ongoing implementation of the Technology Business Management (TBM) framework across USDA</a:t>
                      </a:r>
                      <a:r>
                        <a:rPr lang="en-US" sz="1100" b="0" baseline="0" dirty="0">
                          <a:latin typeface="Calibri" panose="020F0502020204030204" pitchFamily="34" charset="0"/>
                          <a:cs typeface="Calibri" panose="020F0502020204030204" pitchFamily="34" charset="0"/>
                        </a:rPr>
                        <a:t>.</a:t>
                      </a:r>
                      <a:r>
                        <a:rPr lang="en-US" sz="1100" b="0" baseline="0" dirty="0">
                          <a:solidFill>
                            <a:schemeClr val="tx1"/>
                          </a:solidFill>
                          <a:latin typeface="Calibri" panose="020F0502020204030204" pitchFamily="34" charset="0"/>
                          <a:cs typeface="Calibri" panose="020F0502020204030204" pitchFamily="34" charset="0"/>
                        </a:rPr>
                        <a:t> </a:t>
                      </a:r>
                      <a:r>
                        <a:rPr lang="en-US" sz="1100" b="0" baseline="0" dirty="0">
                          <a:solidFill>
                            <a:schemeClr val="tx1"/>
                          </a:solidFill>
                          <a:effectLst/>
                          <a:latin typeface="Calibri" panose="020F0502020204030204" pitchFamily="34" charset="0"/>
                          <a:cs typeface="Calibri" panose="020F0502020204030204" pitchFamily="34" charset="0"/>
                        </a:rPr>
                        <a:t>For more information about USDA’s ongoing TBM implementation, reach out to </a:t>
                      </a:r>
                      <a:r>
                        <a:rPr lang="en-US" sz="1100" b="1" baseline="0" dirty="0">
                          <a:solidFill>
                            <a:schemeClr val="tx1"/>
                          </a:solidFill>
                          <a:effectLst/>
                          <a:latin typeface="Calibri" panose="020F0502020204030204" pitchFamily="34" charset="0"/>
                          <a:cs typeface="Calibri" panose="020F0502020204030204" pitchFamily="34" charset="0"/>
                          <a:hlinkClick r:id="rId3"/>
                        </a:rPr>
                        <a:t>AgTBMWorkingGroup@ocio.usda.gov</a:t>
                      </a:r>
                      <a:r>
                        <a:rPr lang="en-US" sz="1100" b="0" baseline="0" dirty="0">
                          <a:solidFill>
                            <a:schemeClr val="tx1"/>
                          </a:solidFill>
                          <a:effectLst/>
                          <a:latin typeface="Calibri" panose="020F0502020204030204" pitchFamily="34" charset="0"/>
                          <a:cs typeface="Calibri" panose="020F0502020204030204" pitchFamily="34" charset="0"/>
                        </a:rPr>
                        <a:t>.</a:t>
                      </a:r>
                    </a:p>
                    <a:p>
                      <a:endParaRPr lang="en-US" sz="1100" b="0" baseline="0" dirty="0">
                        <a:solidFill>
                          <a:schemeClr val="tx1"/>
                        </a:solidFill>
                        <a:effectLst/>
                        <a:latin typeface="Calibri" panose="020F0502020204030204" pitchFamily="34" charset="0"/>
                        <a:cs typeface="Calibri" panose="020F0502020204030204" pitchFamily="34" charset="0"/>
                      </a:endParaRPr>
                    </a:p>
                    <a:p>
                      <a:r>
                        <a:rPr lang="en-US" sz="1100" b="0" baseline="0" dirty="0">
                          <a:solidFill>
                            <a:schemeClr val="tx1"/>
                          </a:solidFill>
                          <a:effectLst/>
                          <a:latin typeface="Calibri" panose="020F0502020204030204" pitchFamily="34" charset="0"/>
                          <a:cs typeface="Calibri" panose="020F0502020204030204" pitchFamily="34" charset="0"/>
                        </a:rPr>
                        <a:t>Scoring for this criterion is fully automated (with the option for manual override) and based on the following three standard metrics with varying targets to support a score of 1, 3, or 5:</a:t>
                      </a:r>
                    </a:p>
                    <a:p>
                      <a:pPr marL="171450" indent="-171450">
                        <a:buFont typeface="Arial" panose="020B0604020202020204" pitchFamily="34" charset="0"/>
                        <a:buChar char="•"/>
                      </a:pPr>
                      <a:r>
                        <a:rPr lang="en-US" sz="1100" b="0" baseline="0" dirty="0">
                          <a:solidFill>
                            <a:schemeClr val="tx1"/>
                          </a:solidFill>
                          <a:effectLst/>
                          <a:latin typeface="Calibri" panose="020F0502020204030204" pitchFamily="34" charset="0"/>
                          <a:cs typeface="Calibri" panose="020F0502020204030204" pitchFamily="34" charset="0"/>
                        </a:rPr>
                        <a:t>The first metric aligns with the federal-wide OMB and PMA requirement to categorize 100% of planned IT spend/budget according to the standard TBM Cost Pools and IT Towers (TBM Taxonomy 3.0). </a:t>
                      </a:r>
                    </a:p>
                    <a:p>
                      <a:pPr marL="171450" indent="-171450">
                        <a:buFont typeface="Arial" panose="020B0604020202020204" pitchFamily="34" charset="0"/>
                        <a:buChar char="•"/>
                      </a:pPr>
                      <a:r>
                        <a:rPr lang="en-US" sz="1100" b="0" baseline="0" dirty="0">
                          <a:solidFill>
                            <a:schemeClr val="tx1"/>
                          </a:solidFill>
                          <a:effectLst/>
                          <a:latin typeface="Calibri" panose="020F0502020204030204" pitchFamily="34" charset="0"/>
                          <a:cs typeface="Calibri" panose="020F0502020204030204" pitchFamily="34" charset="0"/>
                        </a:rPr>
                        <a:t>The second metric assesses the percentage of an investments total DLCC that are associated with an IT Asset (i.e., System, Application, Application Component, or Platform). IT Investment DLCCs are comprised of Asset (formerly “System”) and Non-Asset (Formerly “Non-System”) costs. </a:t>
                      </a:r>
                    </a:p>
                    <a:p>
                      <a:pPr marL="171450" indent="-171450">
                        <a:buFont typeface="Arial" panose="020B0604020202020204" pitchFamily="34" charset="0"/>
                        <a:buChar char="•"/>
                      </a:pPr>
                      <a:r>
                        <a:rPr lang="en-US" sz="1100" b="0" baseline="0" dirty="0">
                          <a:solidFill>
                            <a:schemeClr val="tx1"/>
                          </a:solidFill>
                          <a:effectLst/>
                          <a:latin typeface="Calibri" panose="020F0502020204030204" pitchFamily="34" charset="0"/>
                          <a:cs typeface="Calibri" panose="020F0502020204030204" pitchFamily="34" charset="0"/>
                        </a:rPr>
                        <a:t>In most scenarios, most of an investment’s costs should be tied to IT Assets. As exceptions to this are identified, the manual scoring override will be used.</a:t>
                      </a:r>
                    </a:p>
                    <a:p>
                      <a:pPr marL="680862" marR="0" lvl="1" indent="-1714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baseline="0" dirty="0">
                          <a:solidFill>
                            <a:schemeClr val="tx1"/>
                          </a:solidFill>
                          <a:effectLst/>
                          <a:latin typeface="Calibri" panose="020F0502020204030204" pitchFamily="34" charset="0"/>
                          <a:cs typeface="Calibri" panose="020F0502020204030204" pitchFamily="34" charset="0"/>
                        </a:rPr>
                        <a:t>IT Assets do not apply to Standard IT Management Investments</a:t>
                      </a:r>
                    </a:p>
                    <a:p>
                      <a:pPr marL="171450" indent="-171450">
                        <a:buFont typeface="Arial" panose="020B0604020202020204" pitchFamily="34" charset="0"/>
                        <a:buChar char="•"/>
                      </a:pPr>
                      <a:r>
                        <a:rPr lang="en-US" sz="1100" b="0" baseline="0" dirty="0">
                          <a:solidFill>
                            <a:schemeClr val="tx1"/>
                          </a:solidFill>
                          <a:effectLst/>
                          <a:latin typeface="Calibri" panose="020F0502020204030204" pitchFamily="34" charset="0"/>
                          <a:cs typeface="Calibri" panose="020F0502020204030204" pitchFamily="34" charset="0"/>
                        </a:rPr>
                        <a:t>The third metric assess the percentage of an investment’s IT Asset (formerly “System”) DLCC costs that are mapped to the TBM Service Hierarchy. Agencies/Staff Offices are expected to map their Asset costs to the TBM Service Hierarchy on the Capability Associations tab of the IT Asset Detail Form in AgMAX.</a:t>
                      </a:r>
                    </a:p>
                    <a:p>
                      <a:endParaRPr lang="en-US" sz="1100" b="0" baseline="0" dirty="0">
                        <a:solidFill>
                          <a:schemeClr val="tx1"/>
                        </a:solidFill>
                        <a:effectLst/>
                        <a:latin typeface="Calibri" panose="020F0502020204030204" pitchFamily="34" charset="0"/>
                        <a:cs typeface="Calibri" panose="020F0502020204030204" pitchFamily="34" charset="0"/>
                      </a:endParaRPr>
                    </a:p>
                    <a:p>
                      <a:r>
                        <a:rPr lang="en-US" sz="1100" b="1" baseline="0" dirty="0">
                          <a:solidFill>
                            <a:schemeClr val="tx1"/>
                          </a:solidFill>
                          <a:latin typeface="Calibri" panose="020F0502020204030204" pitchFamily="34" charset="0"/>
                          <a:cs typeface="Calibri" panose="020F0502020204030204" pitchFamily="34" charset="0"/>
                        </a:rPr>
                        <a:t>AgMax Form(s)/Tab(s): </a:t>
                      </a:r>
                    </a:p>
                    <a:p>
                      <a:pPr marL="171450" indent="-171450">
                        <a:buFont typeface="Arial" panose="020B0604020202020204" pitchFamily="34" charset="0"/>
                        <a:buChar char="•"/>
                      </a:pPr>
                      <a:r>
                        <a:rPr lang="en-US" sz="1100" b="0" dirty="0">
                          <a:solidFill>
                            <a:schemeClr val="tx1"/>
                          </a:solidFill>
                          <a:effectLst/>
                          <a:latin typeface="Calibri" panose="020F0502020204030204" pitchFamily="34" charset="0"/>
                          <a:ea typeface="Arial" panose="020B0604020202020204" pitchFamily="34" charset="0"/>
                          <a:cs typeface="Calibri" panose="020F0502020204030204" pitchFamily="34" charset="0"/>
                        </a:rPr>
                        <a:t>Detailed Life Cycle Costs (DLCC) / Non-Asset Costs and Asset Costs; </a:t>
                      </a:r>
                    </a:p>
                    <a:p>
                      <a:pPr marL="171450" indent="-171450">
                        <a:buFont typeface="Arial" panose="020B0604020202020204" pitchFamily="34" charset="0"/>
                        <a:buChar char="•"/>
                      </a:pPr>
                      <a:r>
                        <a:rPr lang="en-US" sz="1100" b="0" dirty="0">
                          <a:solidFill>
                            <a:schemeClr val="tx1"/>
                          </a:solidFill>
                          <a:effectLst/>
                          <a:latin typeface="Calibri" panose="020F0502020204030204" pitchFamily="34" charset="0"/>
                          <a:ea typeface="Arial" panose="020B0604020202020204" pitchFamily="34" charset="0"/>
                          <a:cs typeface="Calibri" panose="020F0502020204030204" pitchFamily="34" charset="0"/>
                        </a:rPr>
                        <a:t>Asset/Non-Asset DLCC and Capability Associations</a:t>
                      </a:r>
                    </a:p>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dirty="0">
                          <a:solidFill>
                            <a:schemeClr val="tx1"/>
                          </a:solidFill>
                          <a:latin typeface="Calibri" panose="020F0502020204030204" pitchFamily="34" charset="0"/>
                          <a:cs typeface="Calibri" panose="020F0502020204030204" pitchFamily="34" charset="0"/>
                        </a:rPr>
                        <a:t>Reference: </a:t>
                      </a:r>
                      <a:r>
                        <a:rPr lang="en-US" sz="1100" b="1" dirty="0">
                          <a:solidFill>
                            <a:schemeClr val="tx1"/>
                          </a:solidFill>
                          <a:latin typeface="Calibri" panose="020F0502020204030204" pitchFamily="34" charset="0"/>
                          <a:cs typeface="Calibri" panose="020F0502020204030204" pitchFamily="34" charset="0"/>
                          <a:hlinkClick r:id="rId4"/>
                        </a:rPr>
                        <a:t>TBM Taxonomy 3.0</a:t>
                      </a:r>
                      <a:endParaRPr lang="en-US" sz="1100" b="0" baseline="0" dirty="0">
                        <a:solidFill>
                          <a:schemeClr val="tx1"/>
                        </a:solidFill>
                        <a:effectLst/>
                        <a:latin typeface="Calibri" panose="020F0502020204030204" pitchFamily="34" charset="0"/>
                        <a:ea typeface="Arial" panose="020B0604020202020204" pitchFamily="34" charset="0"/>
                        <a:cs typeface="Calibri" panose="020F0502020204030204" pitchFamily="34" charset="0"/>
                      </a:endParaRPr>
                    </a:p>
                  </a:txBody>
                  <a:tcPr/>
                </a:tc>
                <a:extLst>
                  <a:ext uri="{0D108BD9-81ED-4DB2-BD59-A6C34878D82A}">
                    <a16:rowId xmlns:a16="http://schemas.microsoft.com/office/drawing/2014/main" val="1235830769"/>
                  </a:ext>
                </a:extLst>
              </a:tr>
            </a:tbl>
          </a:graphicData>
        </a:graphic>
      </p:graphicFrame>
      <p:graphicFrame>
        <p:nvGraphicFramePr>
          <p:cNvPr id="13" name="Table 8">
            <a:extLst>
              <a:ext uri="{FF2B5EF4-FFF2-40B4-BE49-F238E27FC236}">
                <a16:creationId xmlns:a16="http://schemas.microsoft.com/office/drawing/2014/main" id="{45ED3830-022D-4FDB-9DAB-1F6B9E4360AB}"/>
              </a:ext>
            </a:extLst>
          </p:cNvPr>
          <p:cNvGraphicFramePr>
            <a:graphicFrameLocks noGrp="1"/>
          </p:cNvGraphicFramePr>
          <p:nvPr>
            <p:extLst>
              <p:ext uri="{D42A27DB-BD31-4B8C-83A1-F6EECF244321}">
                <p14:modId xmlns:p14="http://schemas.microsoft.com/office/powerpoint/2010/main" val="901896347"/>
              </p:ext>
            </p:extLst>
          </p:nvPr>
        </p:nvGraphicFramePr>
        <p:xfrm>
          <a:off x="548640" y="4976575"/>
          <a:ext cx="8961120" cy="1964207"/>
        </p:xfrm>
        <a:graphic>
          <a:graphicData uri="http://schemas.openxmlformats.org/drawingml/2006/table">
            <a:tbl>
              <a:tblPr firstRow="1" firstCol="1" bandRow="1"/>
              <a:tblGrid>
                <a:gridCol w="766351">
                  <a:extLst>
                    <a:ext uri="{9D8B030D-6E8A-4147-A177-3AD203B41FA5}">
                      <a16:colId xmlns:a16="http://schemas.microsoft.com/office/drawing/2014/main" val="2312438791"/>
                    </a:ext>
                  </a:extLst>
                </a:gridCol>
                <a:gridCol w="8194769">
                  <a:extLst>
                    <a:ext uri="{9D8B030D-6E8A-4147-A177-3AD203B41FA5}">
                      <a16:colId xmlns:a16="http://schemas.microsoft.com/office/drawing/2014/main" val="1204813382"/>
                    </a:ext>
                  </a:extLst>
                </a:gridCol>
              </a:tblGrid>
              <a:tr h="253911">
                <a:tc>
                  <a:txBody>
                    <a:bodyPr/>
                    <a:lstStyle/>
                    <a:p>
                      <a:pPr marL="0" marR="0" algn="ctr">
                        <a:lnSpc>
                          <a:spcPct val="115000"/>
                        </a:lnSpc>
                        <a:spcBef>
                          <a:spcPts val="0"/>
                        </a:spcBef>
                        <a:spcAft>
                          <a:spcPts val="1000"/>
                        </a:spcAft>
                      </a:pPr>
                      <a:r>
                        <a:rPr lang="en-US" sz="14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Score </a:t>
                      </a:r>
                      <a:endParaRPr lang="en-US" sz="1400">
                        <a:effectLst/>
                        <a:latin typeface="Calibri" panose="020F0502020204030204" pitchFamily="34" charset="0"/>
                        <a:ea typeface="Times New Roman" panose="02020603050405020304" pitchFamily="18" charset="0"/>
                        <a:cs typeface="Calibri" panose="020F0502020204030204" pitchFamily="34" charset="0"/>
                      </a:endParaRP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a:lnSpc>
                          <a:spcPct val="115000"/>
                        </a:lnSpc>
                        <a:spcBef>
                          <a:spcPts val="0"/>
                        </a:spcBef>
                        <a:spcAft>
                          <a:spcPts val="1000"/>
                        </a:spcAft>
                      </a:pPr>
                      <a:endParaRPr lang="en-US" sz="1400">
                        <a:solidFill>
                          <a:srgbClr val="FFFF00"/>
                        </a:solidFill>
                        <a:effectLst/>
                        <a:latin typeface="Calibri" panose="020F0502020204030204" pitchFamily="34" charset="0"/>
                        <a:ea typeface="Times New Roman" panose="02020603050405020304" pitchFamily="18" charset="0"/>
                        <a:cs typeface="Calibri" panose="020F0502020204030204" pitchFamily="34" charset="0"/>
                      </a:endParaRP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469597545"/>
                  </a:ext>
                </a:extLst>
              </a:tr>
              <a:tr h="855148">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5</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t>
                      </a:r>
                      <a:r>
                        <a:rPr lang="en-US" sz="11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addition to meeting the requirements for a rating of 3:</a:t>
                      </a:r>
                      <a:endPar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spcBef>
                          <a:spcPts val="0"/>
                        </a:spcBef>
                        <a:spcAft>
                          <a:spcPts val="0"/>
                        </a:spcAft>
                        <a:buFont typeface="Arial" panose="020B0604020202020204" pitchFamily="34" charset="0"/>
                        <a:buChar char="•"/>
                      </a:pPr>
                      <a:r>
                        <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IT Towers and DLCC/Cost Pool variance is &lt;1% for PY, CY, and BY.</a:t>
                      </a:r>
                    </a:p>
                    <a:p>
                      <a:pPr marL="171450" marR="0" lvl="0" indent="-171450">
                        <a:spcBef>
                          <a:spcPts val="0"/>
                        </a:spcBef>
                        <a:spcAft>
                          <a:spcPts val="0"/>
                        </a:spcAft>
                        <a:buFont typeface="Arial" panose="020B0604020202020204" pitchFamily="34" charset="0"/>
                        <a:buChar char="•"/>
                      </a:pPr>
                      <a:r>
                        <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IT Asset DLCC costs ≥ 75%.</a:t>
                      </a:r>
                    </a:p>
                    <a:p>
                      <a:pPr marL="171450" marR="0" lvl="0" indent="-171450">
                        <a:spcBef>
                          <a:spcPts val="0"/>
                        </a:spcBef>
                        <a:spcAft>
                          <a:spcPts val="0"/>
                        </a:spcAft>
                        <a:buFont typeface="Arial" panose="020B0604020202020204" pitchFamily="34" charset="0"/>
                        <a:buChar char="•"/>
                      </a:pPr>
                      <a:r>
                        <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of IT Asset DLCC Costs categorized by TBM Services Hierarchy ≥75%.</a:t>
                      </a: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3326103"/>
                  </a:ext>
                </a:extLst>
              </a:tr>
              <a:tr h="855148">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3</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In </a:t>
                      </a:r>
                      <a:r>
                        <a:rPr lang="en-US" sz="11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addition to meeting the requirements for a rating of 1:</a:t>
                      </a:r>
                      <a:endParaRPr lang="en-US" sz="1100" b="0" i="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marL="171450" marR="0" lvl="0" indent="-171450">
                        <a:spcBef>
                          <a:spcPts val="0"/>
                        </a:spcBef>
                        <a:spcAft>
                          <a:spcPts val="0"/>
                        </a:spcAft>
                        <a:buFont typeface="Arial" panose="020B0604020202020204" pitchFamily="34" charset="0"/>
                        <a:buChar char="•"/>
                      </a:pPr>
                      <a:r>
                        <a:rPr lang="en-US" sz="1100" b="0" i="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IT Towers and DLCC/Cost Pool total variance is &lt;5% for PY, CY, and BY.</a:t>
                      </a:r>
                    </a:p>
                    <a:p>
                      <a:pPr marL="171450" marR="0" lvl="0" indent="-171450">
                        <a:spcBef>
                          <a:spcPts val="0"/>
                        </a:spcBef>
                        <a:spcAft>
                          <a:spcPts val="0"/>
                        </a:spcAft>
                        <a:buFont typeface="Arial" panose="020B0604020202020204" pitchFamily="34" charset="0"/>
                        <a:buChar char="•"/>
                      </a:pPr>
                      <a:r>
                        <a:rPr lang="en-US" sz="1100" b="0" i="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of IT Asset DLCC costs ≥ 50%.</a:t>
                      </a:r>
                    </a:p>
                    <a:p>
                      <a:pPr marL="171450" marR="0" lvl="0" indent="-171450">
                        <a:spcBef>
                          <a:spcPts val="0"/>
                        </a:spcBef>
                        <a:spcAft>
                          <a:spcPts val="0"/>
                        </a:spcAft>
                        <a:buFont typeface="Arial" panose="020B0604020202020204" pitchFamily="34" charset="0"/>
                        <a:buChar char="•"/>
                      </a:pPr>
                      <a:r>
                        <a:rPr lang="en-US" sz="1100" b="0" i="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of IT Asset DLCC Costs categorized by TBM Services Hierarchy is ≥25%.</a:t>
                      </a: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8990380"/>
                  </a:ext>
                </a:extLst>
              </a:tr>
            </a:tbl>
          </a:graphicData>
        </a:graphic>
      </p:graphicFrame>
      <p:sp>
        <p:nvSpPr>
          <p:cNvPr id="6" name="Rectangle 5">
            <a:extLst>
              <a:ext uri="{FF2B5EF4-FFF2-40B4-BE49-F238E27FC236}">
                <a16:creationId xmlns:a16="http://schemas.microsoft.com/office/drawing/2014/main" id="{A45B791C-D39C-40A8-9686-5956AD29B9A6}"/>
              </a:ext>
            </a:extLst>
          </p:cNvPr>
          <p:cNvSpPr/>
          <p:nvPr/>
        </p:nvSpPr>
        <p:spPr>
          <a:xfrm rot="2195334">
            <a:off x="8750596" y="474808"/>
            <a:ext cx="1200137" cy="461665"/>
          </a:xfrm>
          <a:prstGeom prst="rect">
            <a:avLst/>
          </a:prstGeom>
          <a:solidFill>
            <a:srgbClr val="00FF00"/>
          </a:solidFill>
        </p:spPr>
        <p:txBody>
          <a:bodyPr wrap="none" lIns="91440" tIns="45720" rIns="91440" bIns="45720">
            <a:spAutoFit/>
          </a:bodyPr>
          <a:lstStyle/>
          <a:p>
            <a:pPr algn="ctr"/>
            <a:r>
              <a:rPr 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9644151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06C1FF-E6DA-4C4B-A7CD-00CDB73960C4}"/>
              </a:ext>
            </a:extLst>
          </p:cNvPr>
          <p:cNvSpPr>
            <a:spLocks noGrp="1"/>
          </p:cNvSpPr>
          <p:nvPr>
            <p:ph type="sldNum" sz="quarter" idx="4"/>
          </p:nvPr>
        </p:nvSpPr>
        <p:spPr/>
        <p:txBody>
          <a:bodyPr/>
          <a:lstStyle/>
          <a:p>
            <a:fld id="{0BAA6115-7AF0-2543-B2DC-54722B1B3709}" type="slidenum">
              <a:rPr lang="en-US" smtClean="0"/>
              <a:pPr/>
              <a:t>27</a:t>
            </a:fld>
            <a:endParaRPr lang="en-US"/>
          </a:p>
        </p:txBody>
      </p:sp>
      <p:sp>
        <p:nvSpPr>
          <p:cNvPr id="3" name="TextBox 2">
            <a:extLst>
              <a:ext uri="{FF2B5EF4-FFF2-40B4-BE49-F238E27FC236}">
                <a16:creationId xmlns:a16="http://schemas.microsoft.com/office/drawing/2014/main" id="{F7129DDD-882E-41CE-BAD0-AF6D46094BBF}"/>
              </a:ext>
            </a:extLst>
          </p:cNvPr>
          <p:cNvSpPr txBox="1"/>
          <p:nvPr/>
        </p:nvSpPr>
        <p:spPr>
          <a:xfrm>
            <a:off x="0" y="104150"/>
            <a:ext cx="10058400" cy="523220"/>
          </a:xfrm>
          <a:prstGeom prst="rect">
            <a:avLst/>
          </a:prstGeom>
          <a:noFill/>
        </p:spPr>
        <p:txBody>
          <a:bodyPr wrap="square" rtlCol="0" anchor="ctr">
            <a:spAutoFit/>
          </a:bodyPr>
          <a:lstStyle/>
          <a:p>
            <a:pPr algn="ctr"/>
            <a:r>
              <a:rPr lang="en-US" sz="2800">
                <a:solidFill>
                  <a:schemeClr val="bg1"/>
                </a:solidFill>
              </a:rPr>
              <a:t>Scoring Criteria: </a:t>
            </a:r>
            <a:r>
              <a:rPr lang="en-US" sz="2800" i="1">
                <a:solidFill>
                  <a:schemeClr val="bg1"/>
                </a:solidFill>
              </a:rPr>
              <a:t>Technology Business Management (Continued) </a:t>
            </a:r>
          </a:p>
        </p:txBody>
      </p:sp>
      <p:graphicFrame>
        <p:nvGraphicFramePr>
          <p:cNvPr id="13" name="Table 8">
            <a:extLst>
              <a:ext uri="{FF2B5EF4-FFF2-40B4-BE49-F238E27FC236}">
                <a16:creationId xmlns:a16="http://schemas.microsoft.com/office/drawing/2014/main" id="{45ED3830-022D-4FDB-9DAB-1F6B9E4360AB}"/>
              </a:ext>
            </a:extLst>
          </p:cNvPr>
          <p:cNvGraphicFramePr>
            <a:graphicFrameLocks noGrp="1"/>
          </p:cNvGraphicFramePr>
          <p:nvPr>
            <p:extLst>
              <p:ext uri="{D42A27DB-BD31-4B8C-83A1-F6EECF244321}">
                <p14:modId xmlns:p14="http://schemas.microsoft.com/office/powerpoint/2010/main" val="611178026"/>
              </p:ext>
            </p:extLst>
          </p:nvPr>
        </p:nvGraphicFramePr>
        <p:xfrm>
          <a:off x="548640" y="892920"/>
          <a:ext cx="8961120" cy="938158"/>
        </p:xfrm>
        <a:graphic>
          <a:graphicData uri="http://schemas.openxmlformats.org/drawingml/2006/table">
            <a:tbl>
              <a:tblPr firstRow="1" firstCol="1" bandRow="1"/>
              <a:tblGrid>
                <a:gridCol w="766351">
                  <a:extLst>
                    <a:ext uri="{9D8B030D-6E8A-4147-A177-3AD203B41FA5}">
                      <a16:colId xmlns:a16="http://schemas.microsoft.com/office/drawing/2014/main" val="2312438791"/>
                    </a:ext>
                  </a:extLst>
                </a:gridCol>
                <a:gridCol w="8194769">
                  <a:extLst>
                    <a:ext uri="{9D8B030D-6E8A-4147-A177-3AD203B41FA5}">
                      <a16:colId xmlns:a16="http://schemas.microsoft.com/office/drawing/2014/main" val="1204813382"/>
                    </a:ext>
                  </a:extLst>
                </a:gridCol>
              </a:tblGrid>
              <a:tr h="227464">
                <a:tc>
                  <a:txBody>
                    <a:bodyPr/>
                    <a:lstStyle/>
                    <a:p>
                      <a:pPr marL="0" marR="0" algn="ctr">
                        <a:lnSpc>
                          <a:spcPct val="115000"/>
                        </a:lnSpc>
                        <a:spcBef>
                          <a:spcPts val="0"/>
                        </a:spcBef>
                        <a:spcAft>
                          <a:spcPts val="1000"/>
                        </a:spcAft>
                      </a:pPr>
                      <a:r>
                        <a:rPr lang="en-US" sz="1100" b="1">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Score </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tc>
                  <a:txBody>
                    <a:bodyPr/>
                    <a:lstStyle/>
                    <a:p>
                      <a:pPr marL="0" marR="0" algn="ctr">
                        <a:lnSpc>
                          <a:spcPct val="115000"/>
                        </a:lnSpc>
                        <a:spcBef>
                          <a:spcPts val="0"/>
                        </a:spcBef>
                        <a:spcAft>
                          <a:spcPts val="1000"/>
                        </a:spcAft>
                      </a:pPr>
                      <a:endParaRPr lang="en-US" sz="1100">
                        <a:solidFill>
                          <a:srgbClr val="FFFF00"/>
                        </a:solidFill>
                        <a:effectLst/>
                        <a:latin typeface="Calibri" panose="020F0502020204030204" pitchFamily="34" charset="0"/>
                        <a:ea typeface="Times New Roman" panose="02020603050405020304" pitchFamily="18" charset="0"/>
                        <a:cs typeface="Calibri" panose="020F0502020204030204" pitchFamily="34" charset="0"/>
                      </a:endParaRP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65F91"/>
                    </a:solidFill>
                  </a:tcPr>
                </a:tc>
                <a:extLst>
                  <a:ext uri="{0D108BD9-81ED-4DB2-BD59-A6C34878D82A}">
                    <a16:rowId xmlns:a16="http://schemas.microsoft.com/office/drawing/2014/main" val="469597545"/>
                  </a:ext>
                </a:extLst>
              </a:tr>
              <a:tr h="710694">
                <a:tc>
                  <a:txBody>
                    <a:bodyPr/>
                    <a:lstStyle/>
                    <a:p>
                      <a:pPr marL="0" marR="0" algn="ctr">
                        <a:lnSpc>
                          <a:spcPct val="115000"/>
                        </a:lnSpc>
                        <a:spcBef>
                          <a:spcPts val="0"/>
                        </a:spcBef>
                        <a:spcAft>
                          <a:spcPts val="1000"/>
                        </a:spcAft>
                      </a:pPr>
                      <a:r>
                        <a:rPr lang="en-US" sz="1100" b="1">
                          <a:effectLst/>
                          <a:latin typeface="Calibri" panose="020F0502020204030204" pitchFamily="34" charset="0"/>
                          <a:ea typeface="Times New Roman" panose="02020603050405020304" pitchFamily="18" charset="0"/>
                          <a:cs typeface="Calibri" panose="020F0502020204030204" pitchFamily="34" charset="0"/>
                        </a:rPr>
                        <a:t>1</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0" marR="0" lvl="0" indent="-171450" algn="l" defTabSz="914400" rtl="0" eaLnBrk="1" latinLnBrk="0" hangingPunct="1">
                        <a:lnSpc>
                          <a:spcPct val="115000"/>
                        </a:lnSpc>
                        <a:spcBef>
                          <a:spcPts val="0"/>
                        </a:spcBef>
                        <a:spcAft>
                          <a:spcPts val="0"/>
                        </a:spcAft>
                        <a:buFont typeface="Arial" panose="020B0604020202020204" pitchFamily="34" charset="0"/>
                        <a:buChar char="•"/>
                      </a:pPr>
                      <a:r>
                        <a:rPr lang="en-US" sz="11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IT Towers and DLCC/Cost Pools total variance is &gt;5% for PY, CY, and BY.</a:t>
                      </a:r>
                    </a:p>
                    <a:p>
                      <a:pPr marL="171450" marR="0" lvl="0" indent="-171450" algn="l" defTabSz="914400" rtl="0" eaLnBrk="1" latinLnBrk="0" hangingPunct="1">
                        <a:lnSpc>
                          <a:spcPct val="115000"/>
                        </a:lnSpc>
                        <a:spcBef>
                          <a:spcPts val="0"/>
                        </a:spcBef>
                        <a:spcAft>
                          <a:spcPts val="0"/>
                        </a:spcAft>
                        <a:buFont typeface="Arial" panose="020B0604020202020204" pitchFamily="34" charset="0"/>
                        <a:buChar char="•"/>
                      </a:pPr>
                      <a:r>
                        <a:rPr lang="en-US" sz="11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IT Asset DLCC Costs &lt; 50%.</a:t>
                      </a:r>
                    </a:p>
                    <a:p>
                      <a:pPr marL="171450" marR="0" lvl="0" indent="-171450" algn="l" defTabSz="914400" rtl="0" eaLnBrk="1" latinLnBrk="0" hangingPunct="1">
                        <a:lnSpc>
                          <a:spcPct val="115000"/>
                        </a:lnSpc>
                        <a:spcBef>
                          <a:spcPts val="0"/>
                        </a:spcBef>
                        <a:spcAft>
                          <a:spcPts val="0"/>
                        </a:spcAft>
                        <a:buFont typeface="Arial" panose="020B0604020202020204" pitchFamily="34" charset="0"/>
                        <a:buChar char="•"/>
                      </a:pPr>
                      <a:r>
                        <a:rPr lang="en-US" sz="1100" kern="12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of IT Asset DLCC Costs categorized by TBM Services Hierarchy &lt;25%.</a:t>
                      </a:r>
                    </a:p>
                  </a:txBody>
                  <a:tcPr marL="56462" marR="56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1935694"/>
                  </a:ext>
                </a:extLst>
              </a:tr>
            </a:tbl>
          </a:graphicData>
        </a:graphic>
      </p:graphicFrame>
    </p:spTree>
    <p:extLst>
      <p:ext uri="{BB962C8B-B14F-4D97-AF65-F5344CB8AC3E}">
        <p14:creationId xmlns:p14="http://schemas.microsoft.com/office/powerpoint/2010/main" val="37775998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785F21-E77C-40B6-A8F3-D384C4DD8238}"/>
              </a:ext>
            </a:extLst>
          </p:cNvPr>
          <p:cNvSpPr>
            <a:spLocks noGrp="1"/>
          </p:cNvSpPr>
          <p:nvPr>
            <p:ph type="sldNum" sz="quarter" idx="4"/>
          </p:nvPr>
        </p:nvSpPr>
        <p:spPr/>
        <p:txBody>
          <a:bodyPr/>
          <a:lstStyle/>
          <a:p>
            <a:fld id="{0BAA6115-7AF0-2543-B2DC-54722B1B3709}" type="slidenum">
              <a:rPr lang="en-US" smtClean="0"/>
              <a:pPr/>
              <a:t>28</a:t>
            </a:fld>
            <a:endParaRPr lang="en-US"/>
          </a:p>
        </p:txBody>
      </p:sp>
      <p:pic>
        <p:nvPicPr>
          <p:cNvPr id="4" name="Picture 3">
            <a:extLst>
              <a:ext uri="{FF2B5EF4-FFF2-40B4-BE49-F238E27FC236}">
                <a16:creationId xmlns:a16="http://schemas.microsoft.com/office/drawing/2014/main" id="{783E8B37-429B-48B0-8165-336002AE2B31}"/>
              </a:ext>
            </a:extLst>
          </p:cNvPr>
          <p:cNvPicPr>
            <a:picLocks noChangeAspect="1"/>
          </p:cNvPicPr>
          <p:nvPr/>
        </p:nvPicPr>
        <p:blipFill>
          <a:blip r:embed="rId2"/>
          <a:stretch>
            <a:fillRect/>
          </a:stretch>
        </p:blipFill>
        <p:spPr>
          <a:xfrm>
            <a:off x="518559" y="2060314"/>
            <a:ext cx="5204657" cy="3498996"/>
          </a:xfrm>
          <a:prstGeom prst="rect">
            <a:avLst/>
          </a:prstGeom>
        </p:spPr>
      </p:pic>
      <p:sp>
        <p:nvSpPr>
          <p:cNvPr id="6" name="TextBox 5">
            <a:extLst>
              <a:ext uri="{FF2B5EF4-FFF2-40B4-BE49-F238E27FC236}">
                <a16:creationId xmlns:a16="http://schemas.microsoft.com/office/drawing/2014/main" id="{35F85426-4D7E-4931-9235-92D70D15515A}"/>
              </a:ext>
            </a:extLst>
          </p:cNvPr>
          <p:cNvSpPr txBox="1"/>
          <p:nvPr/>
        </p:nvSpPr>
        <p:spPr>
          <a:xfrm>
            <a:off x="185947" y="917355"/>
            <a:ext cx="2502824" cy="1323439"/>
          </a:xfrm>
          <a:prstGeom prst="rect">
            <a:avLst/>
          </a:prstGeom>
          <a:noFill/>
        </p:spPr>
        <p:txBody>
          <a:bodyPr wrap="square" rtlCol="0">
            <a:spAutoFit/>
          </a:bodyPr>
          <a:lstStyle/>
          <a:p>
            <a:pPr algn="ctr"/>
            <a:r>
              <a:rPr lang="en-US" sz="1600"/>
              <a:t>In the </a:t>
            </a:r>
            <a:r>
              <a:rPr lang="en-US" sz="1600" b="1"/>
              <a:t>PROCESS PANE </a:t>
            </a:r>
            <a:r>
              <a:rPr lang="en-US" sz="1600"/>
              <a:t>– search: </a:t>
            </a:r>
          </a:p>
          <a:p>
            <a:pPr algn="ctr"/>
            <a:r>
              <a:rPr lang="en-US" sz="1600"/>
              <a:t>MONTHLY REVIEW CHECKLIST</a:t>
            </a:r>
          </a:p>
          <a:p>
            <a:pPr algn="ctr"/>
            <a:endParaRPr lang="en-US" sz="1600"/>
          </a:p>
        </p:txBody>
      </p:sp>
      <p:sp>
        <p:nvSpPr>
          <p:cNvPr id="8" name="Rectangle 7">
            <a:extLst>
              <a:ext uri="{FF2B5EF4-FFF2-40B4-BE49-F238E27FC236}">
                <a16:creationId xmlns:a16="http://schemas.microsoft.com/office/drawing/2014/main" id="{40687322-86DD-493B-ACED-F38F0A9A2529}"/>
              </a:ext>
            </a:extLst>
          </p:cNvPr>
          <p:cNvSpPr/>
          <p:nvPr/>
        </p:nvSpPr>
        <p:spPr>
          <a:xfrm>
            <a:off x="3019283" y="965660"/>
            <a:ext cx="2009917" cy="830997"/>
          </a:xfrm>
          <a:prstGeom prst="rect">
            <a:avLst/>
          </a:prstGeom>
        </p:spPr>
        <p:txBody>
          <a:bodyPr wrap="square">
            <a:spAutoFit/>
          </a:bodyPr>
          <a:lstStyle/>
          <a:p>
            <a:pPr algn="ctr"/>
            <a:r>
              <a:rPr lang="en-US" sz="1600" b="1"/>
              <a:t>FORM</a:t>
            </a:r>
            <a:r>
              <a:rPr lang="en-US" sz="1600"/>
              <a:t>: Investment – Monthly Review Checklist</a:t>
            </a:r>
          </a:p>
        </p:txBody>
      </p:sp>
      <p:cxnSp>
        <p:nvCxnSpPr>
          <p:cNvPr id="10" name="Straight Arrow Connector 9">
            <a:extLst>
              <a:ext uri="{FF2B5EF4-FFF2-40B4-BE49-F238E27FC236}">
                <a16:creationId xmlns:a16="http://schemas.microsoft.com/office/drawing/2014/main" id="{83BD0859-D7D8-42A4-9911-666CA400453B}"/>
              </a:ext>
            </a:extLst>
          </p:cNvPr>
          <p:cNvCxnSpPr/>
          <p:nvPr/>
        </p:nvCxnSpPr>
        <p:spPr>
          <a:xfrm flipH="1">
            <a:off x="7472018" y="2520867"/>
            <a:ext cx="31902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7AD3B68B-F843-460F-BAD5-A338EEB3EC1D}"/>
              </a:ext>
            </a:extLst>
          </p:cNvPr>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Monthly Review Checklist</a:t>
            </a:r>
          </a:p>
        </p:txBody>
      </p:sp>
      <p:pic>
        <p:nvPicPr>
          <p:cNvPr id="14" name="Picture 13">
            <a:extLst>
              <a:ext uri="{FF2B5EF4-FFF2-40B4-BE49-F238E27FC236}">
                <a16:creationId xmlns:a16="http://schemas.microsoft.com/office/drawing/2014/main" id="{329C9715-C7B7-4785-B026-D78F12198508}"/>
              </a:ext>
            </a:extLst>
          </p:cNvPr>
          <p:cNvPicPr>
            <a:picLocks noChangeAspect="1"/>
          </p:cNvPicPr>
          <p:nvPr/>
        </p:nvPicPr>
        <p:blipFill>
          <a:blip r:embed="rId3"/>
          <a:stretch>
            <a:fillRect/>
          </a:stretch>
        </p:blipFill>
        <p:spPr>
          <a:xfrm>
            <a:off x="5491491" y="2200211"/>
            <a:ext cx="4280074" cy="4710066"/>
          </a:xfrm>
          <a:prstGeom prst="rect">
            <a:avLst/>
          </a:prstGeom>
        </p:spPr>
      </p:pic>
      <p:sp>
        <p:nvSpPr>
          <p:cNvPr id="16" name="TextBox 15">
            <a:extLst>
              <a:ext uri="{FF2B5EF4-FFF2-40B4-BE49-F238E27FC236}">
                <a16:creationId xmlns:a16="http://schemas.microsoft.com/office/drawing/2014/main" id="{CB6BBAA7-BA06-4A4E-8F41-BB6E9F9B4359}"/>
              </a:ext>
            </a:extLst>
          </p:cNvPr>
          <p:cNvSpPr txBox="1"/>
          <p:nvPr/>
        </p:nvSpPr>
        <p:spPr>
          <a:xfrm>
            <a:off x="5802086" y="1034143"/>
            <a:ext cx="3581400" cy="1077218"/>
          </a:xfrm>
          <a:prstGeom prst="rect">
            <a:avLst/>
          </a:prstGeom>
          <a:noFill/>
        </p:spPr>
        <p:txBody>
          <a:bodyPr wrap="square" rtlCol="0">
            <a:spAutoFit/>
          </a:bodyPr>
          <a:lstStyle/>
          <a:p>
            <a:r>
              <a:rPr lang="en-US" sz="1600" b="1"/>
              <a:t>TABS: </a:t>
            </a:r>
            <a:r>
              <a:rPr lang="en-US" sz="1600"/>
              <a:t>Each tab has automated complaint/non-compliant messages based upon business case data and/or CPITGD assessment responses</a:t>
            </a:r>
          </a:p>
        </p:txBody>
      </p:sp>
      <p:sp>
        <p:nvSpPr>
          <p:cNvPr id="17" name="Oval 16">
            <a:extLst>
              <a:ext uri="{FF2B5EF4-FFF2-40B4-BE49-F238E27FC236}">
                <a16:creationId xmlns:a16="http://schemas.microsoft.com/office/drawing/2014/main" id="{E71D49E2-CE88-47FC-AA4B-916107344620}"/>
              </a:ext>
            </a:extLst>
          </p:cNvPr>
          <p:cNvSpPr/>
          <p:nvPr/>
        </p:nvSpPr>
        <p:spPr>
          <a:xfrm>
            <a:off x="2637471" y="2496648"/>
            <a:ext cx="2775150" cy="442967"/>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A47557A6-3253-4D72-97BE-16F01A0FBC7D}"/>
              </a:ext>
            </a:extLst>
          </p:cNvPr>
          <p:cNvSpPr/>
          <p:nvPr/>
        </p:nvSpPr>
        <p:spPr>
          <a:xfrm>
            <a:off x="217577" y="2200211"/>
            <a:ext cx="1360438" cy="327843"/>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1EBE7D1-525A-4D35-AB6C-82C929E15412}"/>
              </a:ext>
            </a:extLst>
          </p:cNvPr>
          <p:cNvSpPr txBox="1"/>
          <p:nvPr/>
        </p:nvSpPr>
        <p:spPr>
          <a:xfrm>
            <a:off x="3060829" y="3496976"/>
            <a:ext cx="596718" cy="307777"/>
          </a:xfrm>
          <a:prstGeom prst="rect">
            <a:avLst/>
          </a:prstGeom>
          <a:noFill/>
        </p:spPr>
        <p:txBody>
          <a:bodyPr wrap="square" rtlCol="0">
            <a:spAutoFit/>
          </a:bodyPr>
          <a:lstStyle/>
          <a:p>
            <a:r>
              <a:rPr lang="en-US" sz="1400">
                <a:solidFill>
                  <a:srgbClr val="FF0000"/>
                </a:solidFill>
              </a:rPr>
              <a:t>Tab</a:t>
            </a:r>
            <a:endParaRPr lang="en-US">
              <a:solidFill>
                <a:srgbClr val="FF0000"/>
              </a:solidFill>
            </a:endParaRPr>
          </a:p>
        </p:txBody>
      </p:sp>
      <p:sp>
        <p:nvSpPr>
          <p:cNvPr id="5" name="Rectangle 4">
            <a:extLst>
              <a:ext uri="{FF2B5EF4-FFF2-40B4-BE49-F238E27FC236}">
                <a16:creationId xmlns:a16="http://schemas.microsoft.com/office/drawing/2014/main" id="{5E73A524-CA25-43E8-9C17-5775904DC0FC}"/>
              </a:ext>
            </a:extLst>
          </p:cNvPr>
          <p:cNvSpPr/>
          <p:nvPr/>
        </p:nvSpPr>
        <p:spPr>
          <a:xfrm>
            <a:off x="4566910" y="3496976"/>
            <a:ext cx="596718" cy="307777"/>
          </a:xfrm>
          <a:prstGeom prst="rect">
            <a:avLst/>
          </a:prstGeom>
        </p:spPr>
        <p:txBody>
          <a:bodyPr wrap="square">
            <a:spAutoFit/>
          </a:bodyPr>
          <a:lstStyle/>
          <a:p>
            <a:r>
              <a:rPr lang="en-US" sz="1400">
                <a:solidFill>
                  <a:srgbClr val="FF0000"/>
                </a:solidFill>
              </a:rPr>
              <a:t>Tab</a:t>
            </a:r>
            <a:endParaRPr lang="en-US"/>
          </a:p>
        </p:txBody>
      </p:sp>
    </p:spTree>
    <p:extLst>
      <p:ext uri="{BB962C8B-B14F-4D97-AF65-F5344CB8AC3E}">
        <p14:creationId xmlns:p14="http://schemas.microsoft.com/office/powerpoint/2010/main" val="18516282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2244597"/>
            <a:ext cx="9144000" cy="1754326"/>
          </a:xfrm>
          <a:prstGeom prst="rect">
            <a:avLst/>
          </a:prstGeom>
        </p:spPr>
        <p:txBody>
          <a:bodyPr wrap="square">
            <a:spAutoFit/>
          </a:bodyPr>
          <a:lstStyle/>
          <a:p>
            <a:pPr algn="ctr"/>
            <a:r>
              <a:rPr lang="en-US" sz="3600">
                <a:solidFill>
                  <a:srgbClr val="000000"/>
                </a:solidFill>
                <a:latin typeface="Calibri" panose="020F0502020204030204" pitchFamily="34" charset="0"/>
                <a:cs typeface="Calibri" panose="020F0502020204030204" pitchFamily="34" charset="0"/>
              </a:rPr>
              <a:t>Please send any questions or comments to </a:t>
            </a:r>
            <a:r>
              <a:rPr lang="en-US" sz="3600" b="1">
                <a:hlinkClick r:id="rId2"/>
              </a:rPr>
              <a:t>Capitalplanningdivision@usda.gov</a:t>
            </a:r>
            <a:r>
              <a:rPr lang="en-US" sz="3600" b="1"/>
              <a:t> </a:t>
            </a:r>
            <a:r>
              <a:rPr lang="en-US" sz="3600"/>
              <a:t>and/</a:t>
            </a:r>
            <a:r>
              <a:rPr lang="en-US" sz="3600">
                <a:solidFill>
                  <a:srgbClr val="000000"/>
                </a:solidFill>
                <a:latin typeface="Calibri" panose="020F0502020204030204" pitchFamily="34" charset="0"/>
                <a:cs typeface="Calibri" panose="020F0502020204030204" pitchFamily="34" charset="0"/>
              </a:rPr>
              <a:t>or contact your CPITGD Liaison. </a:t>
            </a:r>
          </a:p>
        </p:txBody>
      </p:sp>
      <p:sp>
        <p:nvSpPr>
          <p:cNvPr id="4" name="Rectangle 3"/>
          <p:cNvSpPr/>
          <p:nvPr/>
        </p:nvSpPr>
        <p:spPr>
          <a:xfrm>
            <a:off x="0" y="73372"/>
            <a:ext cx="10058400" cy="584775"/>
          </a:xfrm>
          <a:prstGeom prst="rect">
            <a:avLst/>
          </a:prstGeom>
        </p:spPr>
        <p:txBody>
          <a:bodyPr wrap="square" anchor="ctr">
            <a:spAutoFit/>
          </a:bodyPr>
          <a:lstStyle/>
          <a:p>
            <a:pPr algn="ctr"/>
            <a:r>
              <a:rPr lang="en-US" sz="3200">
                <a:solidFill>
                  <a:schemeClr val="bg1"/>
                </a:solidFill>
              </a:rPr>
              <a:t>Questions?</a:t>
            </a:r>
            <a:endParaRPr lang="en-US" sz="3200"/>
          </a:p>
        </p:txBody>
      </p:sp>
      <p:sp>
        <p:nvSpPr>
          <p:cNvPr id="5" name="Slide Number Placeholder 1">
            <a:extLst>
              <a:ext uri="{FF2B5EF4-FFF2-40B4-BE49-F238E27FC236}">
                <a16:creationId xmlns:a16="http://schemas.microsoft.com/office/drawing/2014/main" id="{FB2CBDC8-5E7B-4B8A-BE26-6A1E4B62F374}"/>
              </a:ext>
            </a:extLst>
          </p:cNvPr>
          <p:cNvSpPr>
            <a:spLocks noGrp="1"/>
          </p:cNvSpPr>
          <p:nvPr>
            <p:ph type="sldNum" sz="quarter" idx="4"/>
          </p:nvPr>
        </p:nvSpPr>
        <p:spPr>
          <a:xfrm>
            <a:off x="3855720" y="7308794"/>
            <a:ext cx="2346960" cy="413808"/>
          </a:xfrm>
        </p:spPr>
        <p:txBody>
          <a:bodyPr/>
          <a:lstStyle/>
          <a:p>
            <a:fld id="{0BAA6115-7AF0-2543-B2DC-54722B1B3709}" type="slidenum">
              <a:rPr lang="en-US" smtClean="0"/>
              <a:pPr/>
              <a:t>29</a:t>
            </a:fld>
            <a:endParaRPr lang="en-US"/>
          </a:p>
        </p:txBody>
      </p:sp>
    </p:spTree>
    <p:extLst>
      <p:ext uri="{BB962C8B-B14F-4D97-AF65-F5344CB8AC3E}">
        <p14:creationId xmlns:p14="http://schemas.microsoft.com/office/powerpoint/2010/main" val="893486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804A20-3097-4668-AAF7-14BA2692BB2A}"/>
              </a:ext>
            </a:extLst>
          </p:cNvPr>
          <p:cNvSpPr>
            <a:spLocks noGrp="1"/>
          </p:cNvSpPr>
          <p:nvPr>
            <p:ph type="sldNum" sz="quarter" idx="4"/>
          </p:nvPr>
        </p:nvSpPr>
        <p:spPr/>
        <p:txBody>
          <a:bodyPr/>
          <a:lstStyle/>
          <a:p>
            <a:fld id="{0BAA6115-7AF0-2543-B2DC-54722B1B3709}" type="slidenum">
              <a:rPr lang="en-US" smtClean="0"/>
              <a:pPr/>
              <a:t>3</a:t>
            </a:fld>
            <a:endParaRPr lang="en-US"/>
          </a:p>
        </p:txBody>
      </p:sp>
      <p:sp>
        <p:nvSpPr>
          <p:cNvPr id="3" name="TextBox 2">
            <a:extLst>
              <a:ext uri="{FF2B5EF4-FFF2-40B4-BE49-F238E27FC236}">
                <a16:creationId xmlns:a16="http://schemas.microsoft.com/office/drawing/2014/main" id="{F8923274-3349-43BE-BC97-7B75F108CDEA}"/>
              </a:ext>
            </a:extLst>
          </p:cNvPr>
          <p:cNvSpPr txBox="1"/>
          <p:nvPr/>
        </p:nvSpPr>
        <p:spPr>
          <a:xfrm>
            <a:off x="2775857" y="141514"/>
            <a:ext cx="5050971" cy="584775"/>
          </a:xfrm>
          <a:prstGeom prst="rect">
            <a:avLst/>
          </a:prstGeom>
          <a:noFill/>
        </p:spPr>
        <p:txBody>
          <a:bodyPr wrap="square" rtlCol="0">
            <a:spAutoFit/>
          </a:bodyPr>
          <a:lstStyle/>
          <a:p>
            <a:pPr lvl="0" algn="ctr"/>
            <a:r>
              <a:rPr lang="en-US" sz="3200">
                <a:solidFill>
                  <a:prstClr val="white"/>
                </a:solidFill>
              </a:rPr>
              <a:t>History of Changes</a:t>
            </a:r>
          </a:p>
        </p:txBody>
      </p:sp>
      <p:graphicFrame>
        <p:nvGraphicFramePr>
          <p:cNvPr id="4" name="Table 3">
            <a:extLst>
              <a:ext uri="{FF2B5EF4-FFF2-40B4-BE49-F238E27FC236}">
                <a16:creationId xmlns:a16="http://schemas.microsoft.com/office/drawing/2014/main" id="{76510DB6-A224-433F-BA2E-E3A1DC699E36}"/>
              </a:ext>
            </a:extLst>
          </p:cNvPr>
          <p:cNvGraphicFramePr>
            <a:graphicFrameLocks noGrp="1"/>
          </p:cNvGraphicFramePr>
          <p:nvPr>
            <p:extLst>
              <p:ext uri="{D42A27DB-BD31-4B8C-83A1-F6EECF244321}">
                <p14:modId xmlns:p14="http://schemas.microsoft.com/office/powerpoint/2010/main" val="67938513"/>
              </p:ext>
            </p:extLst>
          </p:nvPr>
        </p:nvGraphicFramePr>
        <p:xfrm>
          <a:off x="484413" y="938389"/>
          <a:ext cx="9028077" cy="4541520"/>
        </p:xfrm>
        <a:graphic>
          <a:graphicData uri="http://schemas.openxmlformats.org/drawingml/2006/table">
            <a:tbl>
              <a:tblPr firstRow="1" bandRow="1">
                <a:tableStyleId>{5C22544A-7EE6-4342-B048-85BDC9FD1C3A}</a:tableStyleId>
              </a:tblPr>
              <a:tblGrid>
                <a:gridCol w="1253397">
                  <a:extLst>
                    <a:ext uri="{9D8B030D-6E8A-4147-A177-3AD203B41FA5}">
                      <a16:colId xmlns:a16="http://schemas.microsoft.com/office/drawing/2014/main" val="2947696117"/>
                    </a:ext>
                  </a:extLst>
                </a:gridCol>
                <a:gridCol w="1525872">
                  <a:extLst>
                    <a:ext uri="{9D8B030D-6E8A-4147-A177-3AD203B41FA5}">
                      <a16:colId xmlns:a16="http://schemas.microsoft.com/office/drawing/2014/main" val="3968696329"/>
                    </a:ext>
                  </a:extLst>
                </a:gridCol>
                <a:gridCol w="6248808">
                  <a:extLst>
                    <a:ext uri="{9D8B030D-6E8A-4147-A177-3AD203B41FA5}">
                      <a16:colId xmlns:a16="http://schemas.microsoft.com/office/drawing/2014/main" val="4097571229"/>
                    </a:ext>
                  </a:extLst>
                </a:gridCol>
              </a:tblGrid>
              <a:tr h="370840">
                <a:tc>
                  <a:txBody>
                    <a:bodyPr/>
                    <a:lstStyle/>
                    <a:p>
                      <a:r>
                        <a:rPr lang="en-US" sz="1400">
                          <a:solidFill>
                            <a:schemeClr val="tx1"/>
                          </a:solidFill>
                          <a:latin typeface="Calibri" panose="020F0502020204030204" pitchFamily="34" charset="0"/>
                          <a:cs typeface="Calibri" panose="020F0502020204030204" pitchFamily="34" charset="0"/>
                        </a:rPr>
                        <a:t>Version</a:t>
                      </a:r>
                    </a:p>
                  </a:txBody>
                  <a:tcPr>
                    <a:solidFill>
                      <a:schemeClr val="bg1">
                        <a:lumMod val="85000"/>
                      </a:schemeClr>
                    </a:solidFill>
                  </a:tcPr>
                </a:tc>
                <a:tc>
                  <a:txBody>
                    <a:bodyPr/>
                    <a:lstStyle/>
                    <a:p>
                      <a:r>
                        <a:rPr lang="en-US" sz="1400">
                          <a:solidFill>
                            <a:schemeClr val="tx1"/>
                          </a:solidFill>
                          <a:latin typeface="Calibri" panose="020F0502020204030204" pitchFamily="34" charset="0"/>
                          <a:cs typeface="Calibri" panose="020F0502020204030204" pitchFamily="34" charset="0"/>
                        </a:rPr>
                        <a:t>Date</a:t>
                      </a:r>
                    </a:p>
                  </a:txBody>
                  <a:tcPr>
                    <a:solidFill>
                      <a:schemeClr val="bg1">
                        <a:lumMod val="85000"/>
                      </a:schemeClr>
                    </a:solidFill>
                  </a:tcPr>
                </a:tc>
                <a:tc>
                  <a:txBody>
                    <a:bodyPr/>
                    <a:lstStyle/>
                    <a:p>
                      <a:r>
                        <a:rPr lang="en-US" sz="1400">
                          <a:solidFill>
                            <a:schemeClr val="tx1"/>
                          </a:solidFill>
                          <a:latin typeface="Calibri" panose="020F0502020204030204" pitchFamily="34" charset="0"/>
                          <a:cs typeface="Calibri" panose="020F0502020204030204" pitchFamily="34" charset="0"/>
                        </a:rPr>
                        <a:t>Summary of changes</a:t>
                      </a:r>
                    </a:p>
                  </a:txBody>
                  <a:tcPr>
                    <a:solidFill>
                      <a:schemeClr val="bg1">
                        <a:lumMod val="85000"/>
                      </a:schemeClr>
                    </a:solidFill>
                  </a:tcPr>
                </a:tc>
                <a:extLst>
                  <a:ext uri="{0D108BD9-81ED-4DB2-BD59-A6C34878D82A}">
                    <a16:rowId xmlns:a16="http://schemas.microsoft.com/office/drawing/2014/main" val="301934223"/>
                  </a:ext>
                </a:extLst>
              </a:tr>
              <a:tr h="370840">
                <a:tc>
                  <a:txBody>
                    <a:bodyPr/>
                    <a:lstStyle/>
                    <a:p>
                      <a:r>
                        <a:rPr lang="en-US" sz="1400">
                          <a:latin typeface="Calibri" panose="020F0502020204030204" pitchFamily="34" charset="0"/>
                          <a:cs typeface="Calibri" panose="020F0502020204030204" pitchFamily="34" charset="0"/>
                        </a:rPr>
                        <a:t>1.5</a:t>
                      </a:r>
                    </a:p>
                  </a:txBody>
                  <a:tcPr>
                    <a:solidFill>
                      <a:schemeClr val="bg1">
                        <a:lumMod val="85000"/>
                      </a:schemeClr>
                    </a:solidFill>
                  </a:tcPr>
                </a:tc>
                <a:tc>
                  <a:txBody>
                    <a:bodyPr/>
                    <a:lstStyle/>
                    <a:p>
                      <a:r>
                        <a:rPr lang="en-US" sz="1400">
                          <a:latin typeface="Calibri" panose="020F0502020204030204" pitchFamily="34" charset="0"/>
                          <a:cs typeface="Calibri" panose="020F0502020204030204" pitchFamily="34" charset="0"/>
                        </a:rPr>
                        <a:t>July 2019</a:t>
                      </a:r>
                    </a:p>
                  </a:txBody>
                  <a:tcPr>
                    <a:solidFill>
                      <a:schemeClr val="bg1">
                        <a:lumMod val="85000"/>
                      </a:schemeClr>
                    </a:solidFill>
                  </a:tcPr>
                </a:tc>
                <a:tc>
                  <a:txBody>
                    <a:bodyPr/>
                    <a:lstStyle/>
                    <a:p>
                      <a:r>
                        <a:rPr lang="en-US" sz="1400">
                          <a:latin typeface="Calibri" panose="020F0502020204030204" pitchFamily="34" charset="0"/>
                          <a:cs typeface="Calibri" panose="020F0502020204030204" pitchFamily="34" charset="0"/>
                        </a:rPr>
                        <a:t>New and updated BY2021 criteria added.</a:t>
                      </a:r>
                    </a:p>
                  </a:txBody>
                  <a:tcPr>
                    <a:solidFill>
                      <a:schemeClr val="bg1">
                        <a:lumMod val="85000"/>
                      </a:schemeClr>
                    </a:solidFill>
                  </a:tcPr>
                </a:tc>
                <a:extLst>
                  <a:ext uri="{0D108BD9-81ED-4DB2-BD59-A6C34878D82A}">
                    <a16:rowId xmlns:a16="http://schemas.microsoft.com/office/drawing/2014/main" val="3224422859"/>
                  </a:ext>
                </a:extLst>
              </a:tr>
              <a:tr h="370840">
                <a:tc rowSpan="4">
                  <a:txBody>
                    <a:bodyPr/>
                    <a:lstStyle/>
                    <a:p>
                      <a:pPr marL="0" indent="0">
                        <a:buFontTx/>
                        <a:buNone/>
                      </a:pPr>
                      <a:r>
                        <a:rPr lang="en-US" sz="1400">
                          <a:latin typeface="Calibri" panose="020F0502020204030204" pitchFamily="34" charset="0"/>
                          <a:cs typeface="Calibri" panose="020F0502020204030204" pitchFamily="34" charset="0"/>
                        </a:rPr>
                        <a:t>1.6</a:t>
                      </a:r>
                    </a:p>
                  </a:txBody>
                  <a:tcPr>
                    <a:solidFill>
                      <a:schemeClr val="bg1">
                        <a:lumMod val="85000"/>
                      </a:schemeClr>
                    </a:solidFill>
                  </a:tcPr>
                </a:tc>
                <a:tc rowSpan="4">
                  <a:txBody>
                    <a:bodyPr/>
                    <a:lstStyle/>
                    <a:p>
                      <a:r>
                        <a:rPr lang="en-US" sz="1400">
                          <a:latin typeface="Calibri" panose="020F0502020204030204" pitchFamily="34" charset="0"/>
                          <a:cs typeface="Calibri" panose="020F0502020204030204" pitchFamily="34" charset="0"/>
                        </a:rPr>
                        <a:t>Sept 2019</a:t>
                      </a:r>
                    </a:p>
                  </a:txBody>
                  <a:tcPr>
                    <a:solidFill>
                      <a:schemeClr val="bg1">
                        <a:lumMod val="85000"/>
                      </a:schemeClr>
                    </a:solidFill>
                  </a:tcPr>
                </a:tc>
                <a:tc>
                  <a:txBody>
                    <a:bodyPr/>
                    <a:lstStyle/>
                    <a:p>
                      <a:r>
                        <a:rPr lang="en-US" sz="1400">
                          <a:latin typeface="Calibri" panose="020F0502020204030204" pitchFamily="34" charset="0"/>
                          <a:cs typeface="Calibri" panose="020F0502020204030204" pitchFamily="34" charset="0"/>
                        </a:rPr>
                        <a:t>Added additional clarification to CIO Rating schedule.</a:t>
                      </a:r>
                    </a:p>
                  </a:txBody>
                  <a:tcPr>
                    <a:solidFill>
                      <a:schemeClr val="bg1">
                        <a:lumMod val="85000"/>
                      </a:schemeClr>
                    </a:solidFill>
                  </a:tcPr>
                </a:tc>
                <a:extLst>
                  <a:ext uri="{0D108BD9-81ED-4DB2-BD59-A6C34878D82A}">
                    <a16:rowId xmlns:a16="http://schemas.microsoft.com/office/drawing/2014/main" val="3079366754"/>
                  </a:ext>
                </a:extLst>
              </a:tr>
              <a:tr h="370840">
                <a:tc vMerge="1">
                  <a:txBody>
                    <a:bodyPr/>
                    <a:lstStyle/>
                    <a:p>
                      <a:endParaRPr lang="en-US"/>
                    </a:p>
                  </a:txBody>
                  <a:tcPr/>
                </a:tc>
                <a:tc vMerge="1">
                  <a:txBody>
                    <a:bodyPr/>
                    <a:lstStyle/>
                    <a:p>
                      <a:endParaRPr lang="en-US"/>
                    </a:p>
                  </a:txBody>
                  <a:tcPr/>
                </a:tc>
                <a:tc>
                  <a:txBody>
                    <a:bodyPr/>
                    <a:lstStyle/>
                    <a:p>
                      <a:r>
                        <a:rPr lang="en-US" sz="1400">
                          <a:latin typeface="Calibri" panose="020F0502020204030204" pitchFamily="34" charset="0"/>
                          <a:cs typeface="Calibri" panose="020F0502020204030204" pitchFamily="34" charset="0"/>
                        </a:rPr>
                        <a:t>Corrected link name to reflect </a:t>
                      </a:r>
                      <a:r>
                        <a:rPr lang="en-US" sz="1400">
                          <a:solidFill>
                            <a:schemeClr val="tx1"/>
                          </a:solidFill>
                          <a:latin typeface="Calibri" panose="020F0502020204030204" pitchFamily="34" charset="0"/>
                          <a:cs typeface="Calibri" panose="020F0502020204030204" pitchFamily="34" charset="0"/>
                        </a:rPr>
                        <a:t>IITGF Deliverable Matrix.</a:t>
                      </a:r>
                      <a:endParaRPr lang="en-US" sz="1400">
                        <a:latin typeface="Calibri" panose="020F0502020204030204" pitchFamily="34" charset="0"/>
                        <a:cs typeface="Calibri" panose="020F0502020204030204" pitchFamily="34" charset="0"/>
                      </a:endParaRPr>
                    </a:p>
                  </a:txBody>
                  <a:tcPr>
                    <a:solidFill>
                      <a:schemeClr val="bg1">
                        <a:lumMod val="85000"/>
                      </a:schemeClr>
                    </a:solidFill>
                  </a:tcPr>
                </a:tc>
                <a:extLst>
                  <a:ext uri="{0D108BD9-81ED-4DB2-BD59-A6C34878D82A}">
                    <a16:rowId xmlns:a16="http://schemas.microsoft.com/office/drawing/2014/main" val="3165100385"/>
                  </a:ext>
                </a:extLst>
              </a:tr>
              <a:tr h="370840">
                <a:tc vMerge="1">
                  <a:txBody>
                    <a:bodyPr/>
                    <a:lstStyle/>
                    <a:p>
                      <a:endParaRPr lang="en-US"/>
                    </a:p>
                  </a:txBody>
                  <a:tcPr/>
                </a:tc>
                <a:tc vMerge="1">
                  <a:txBody>
                    <a:bodyPr/>
                    <a:lstStyle/>
                    <a:p>
                      <a:endParaRPr lang="en-US"/>
                    </a:p>
                  </a:txBody>
                  <a:tcPr/>
                </a:tc>
                <a:tc>
                  <a:txBody>
                    <a:bodyPr/>
                    <a:lstStyle/>
                    <a:p>
                      <a:r>
                        <a:rPr lang="en-US" sz="1400">
                          <a:latin typeface="Calibri" panose="020F0502020204030204" pitchFamily="34" charset="0"/>
                          <a:cs typeface="Calibri" panose="020F0502020204030204" pitchFamily="34" charset="0"/>
                        </a:rPr>
                        <a:t>Added clarification for SDLC associated with Post Implementation Review.</a:t>
                      </a:r>
                    </a:p>
                  </a:txBody>
                  <a:tcPr>
                    <a:solidFill>
                      <a:schemeClr val="bg1">
                        <a:lumMod val="85000"/>
                      </a:schemeClr>
                    </a:solidFill>
                  </a:tcPr>
                </a:tc>
                <a:extLst>
                  <a:ext uri="{0D108BD9-81ED-4DB2-BD59-A6C34878D82A}">
                    <a16:rowId xmlns:a16="http://schemas.microsoft.com/office/drawing/2014/main" val="3598145974"/>
                  </a:ext>
                </a:extLst>
              </a:tr>
              <a:tr h="370840">
                <a:tc vMerge="1">
                  <a:txBody>
                    <a:bodyPr/>
                    <a:lstStyle/>
                    <a:p>
                      <a:endParaRPr lang="en-US" sz="1800"/>
                    </a:p>
                  </a:txBody>
                  <a:tcPr/>
                </a:tc>
                <a:tc vMerge="1">
                  <a:txBody>
                    <a:bodyPr/>
                    <a:lstStyle/>
                    <a:p>
                      <a:endParaRPr lang="en-US" sz="1800"/>
                    </a:p>
                  </a:txBody>
                  <a:tcPr/>
                </a:tc>
                <a:tc>
                  <a:txBody>
                    <a:bodyPr/>
                    <a:lstStyle/>
                    <a:p>
                      <a:r>
                        <a:rPr lang="en-US" sz="1400">
                          <a:latin typeface="Calibri" panose="020F0502020204030204" pitchFamily="34" charset="0"/>
                          <a:cs typeface="Calibri" panose="020F0502020204030204" pitchFamily="34" charset="0"/>
                        </a:rPr>
                        <a:t>Changed CIO to MA CIO for applicable required signature.</a:t>
                      </a:r>
                    </a:p>
                  </a:txBody>
                  <a:tcPr>
                    <a:solidFill>
                      <a:schemeClr val="bg1">
                        <a:lumMod val="85000"/>
                      </a:schemeClr>
                    </a:solidFill>
                  </a:tcPr>
                </a:tc>
                <a:extLst>
                  <a:ext uri="{0D108BD9-81ED-4DB2-BD59-A6C34878D82A}">
                    <a16:rowId xmlns:a16="http://schemas.microsoft.com/office/drawing/2014/main" val="2714409992"/>
                  </a:ext>
                </a:extLst>
              </a:tr>
              <a:tr h="370840">
                <a:tc>
                  <a:txBody>
                    <a:bodyPr/>
                    <a:lstStyle/>
                    <a:p>
                      <a:pPr marL="0" indent="0">
                        <a:buFontTx/>
                        <a:buNone/>
                      </a:pPr>
                      <a:r>
                        <a:rPr lang="en-US" sz="1400">
                          <a:latin typeface="Calibri" panose="020F0502020204030204" pitchFamily="34" charset="0"/>
                          <a:cs typeface="Calibri" panose="020F0502020204030204" pitchFamily="34" charset="0"/>
                        </a:rPr>
                        <a:t>1.7</a:t>
                      </a:r>
                    </a:p>
                  </a:txBody>
                  <a:tcPr>
                    <a:solidFill>
                      <a:schemeClr val="bg1">
                        <a:lumMod val="85000"/>
                      </a:schemeClr>
                    </a:solidFill>
                  </a:tcPr>
                </a:tc>
                <a:tc>
                  <a:txBody>
                    <a:bodyPr/>
                    <a:lstStyle/>
                    <a:p>
                      <a:r>
                        <a:rPr lang="en-US" sz="1400">
                          <a:latin typeface="Calibri" panose="020F0502020204030204" pitchFamily="34" charset="0"/>
                          <a:cs typeface="Calibri" panose="020F0502020204030204" pitchFamily="34" charset="0"/>
                        </a:rPr>
                        <a:t>Dec 2019</a:t>
                      </a:r>
                    </a:p>
                  </a:txBody>
                  <a:tcPr>
                    <a:solidFill>
                      <a:schemeClr val="bg1">
                        <a:lumMod val="85000"/>
                      </a:schemeClr>
                    </a:solidFill>
                  </a:tcPr>
                </a:tc>
                <a:tc>
                  <a:txBody>
                    <a:bodyPr/>
                    <a:lstStyle/>
                    <a:p>
                      <a:r>
                        <a:rPr lang="en-US" sz="1400">
                          <a:latin typeface="Calibri" panose="020F0502020204030204" pitchFamily="34" charset="0"/>
                          <a:cs typeface="Calibri" panose="020F0502020204030204" pitchFamily="34" charset="0"/>
                        </a:rPr>
                        <a:t>OVERVIEW: </a:t>
                      </a:r>
                    </a:p>
                    <a:p>
                      <a:pPr marL="285750" indent="-285750">
                        <a:buFont typeface="Arial" panose="020B0604020202020204" pitchFamily="34" charset="0"/>
                        <a:buChar char="•"/>
                      </a:pPr>
                      <a:r>
                        <a:rPr lang="en-US" sz="1400">
                          <a:latin typeface="Calibri" panose="020F0502020204030204" pitchFamily="34" charset="0"/>
                          <a:cs typeface="Calibri" panose="020F0502020204030204" pitchFamily="34" charset="0"/>
                        </a:rPr>
                        <a:t>Added PM Assigned to multiple investments criteria</a:t>
                      </a:r>
                    </a:p>
                  </a:txBody>
                  <a:tcPr>
                    <a:solidFill>
                      <a:schemeClr val="bg1">
                        <a:lumMod val="85000"/>
                      </a:schemeClr>
                    </a:solidFill>
                  </a:tcPr>
                </a:tc>
                <a:extLst>
                  <a:ext uri="{0D108BD9-81ED-4DB2-BD59-A6C34878D82A}">
                    <a16:rowId xmlns:a16="http://schemas.microsoft.com/office/drawing/2014/main" val="1966070256"/>
                  </a:ext>
                </a:extLst>
              </a:tr>
              <a:tr h="370840">
                <a:tc>
                  <a:txBody>
                    <a:bodyPr/>
                    <a:lstStyle/>
                    <a:p>
                      <a:pPr marL="0" indent="0">
                        <a:buFontTx/>
                        <a:buNone/>
                      </a:pPr>
                      <a:endParaRPr lang="en-US" sz="1400">
                        <a:latin typeface="Calibri" panose="020F0502020204030204" pitchFamily="34" charset="0"/>
                        <a:cs typeface="Calibri" panose="020F0502020204030204" pitchFamily="34" charset="0"/>
                      </a:endParaRPr>
                    </a:p>
                  </a:txBody>
                  <a:tcPr>
                    <a:solidFill>
                      <a:schemeClr val="bg1">
                        <a:lumMod val="85000"/>
                      </a:schemeClr>
                    </a:solidFill>
                  </a:tcPr>
                </a:tc>
                <a:tc>
                  <a:txBody>
                    <a:bodyPr/>
                    <a:lstStyle/>
                    <a:p>
                      <a:endParaRPr lang="en-US" sz="1400">
                        <a:latin typeface="Calibri" panose="020F0502020204030204" pitchFamily="34" charset="0"/>
                        <a:cs typeface="Calibri" panose="020F0502020204030204" pitchFamily="34" charset="0"/>
                      </a:endParaRPr>
                    </a:p>
                  </a:txBody>
                  <a:tcPr>
                    <a:solidFill>
                      <a:schemeClr val="bg1">
                        <a:lumMod val="85000"/>
                      </a:schemeClr>
                    </a:solidFill>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PERFORMANCE METRICS:</a:t>
                      </a:r>
                    </a:p>
                    <a:p>
                      <a:pPr marL="285750" marR="0" lvl="0" indent="-2857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latin typeface="Calibri" panose="020F0502020204030204" pitchFamily="34" charset="0"/>
                          <a:cs typeface="Calibri" panose="020F0502020204030204" pitchFamily="34" charset="0"/>
                        </a:rPr>
                        <a:t>Provided additional clarification on MA CIO Approval on Performance metrics.</a:t>
                      </a:r>
                    </a:p>
                    <a:p>
                      <a:pPr marL="285750" marR="0" lvl="0" indent="-2857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solidFill>
                            <a:schemeClr val="tx1"/>
                          </a:solidFill>
                          <a:latin typeface="Calibri" panose="020F0502020204030204" pitchFamily="34" charset="0"/>
                          <a:cs typeface="Calibri" panose="020F0502020204030204" pitchFamily="34" charset="0"/>
                        </a:rPr>
                        <a:t>Investment Charter template has been updated to identified Performance metrics which should align with the Performance Metric table in AgMax.</a:t>
                      </a:r>
                    </a:p>
                    <a:p>
                      <a:pPr marL="285750" marR="0" lvl="0" indent="-2857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latin typeface="Calibri" panose="020F0502020204030204" pitchFamily="34" charset="0"/>
                          <a:cs typeface="Calibri" panose="020F0502020204030204" pitchFamily="34" charset="0"/>
                        </a:rPr>
                        <a:t>Performance Metric (MET?=YES) – Added: </a:t>
                      </a:r>
                    </a:p>
                    <a:p>
                      <a:pPr marL="795162" lvl="1" indent="-285750">
                        <a:buFont typeface="Arial" panose="020B0604020202020204" pitchFamily="34" charset="0"/>
                        <a:buChar char="•"/>
                      </a:pPr>
                      <a:r>
                        <a:rPr lang="en-US" sz="1400">
                          <a:latin typeface="Calibri" panose="020F0502020204030204" pitchFamily="34" charset="0"/>
                          <a:cs typeface="Calibri" panose="020F0502020204030204" pitchFamily="34" charset="0"/>
                        </a:rPr>
                        <a:t> If 50%-100% performance metrics have been met – score 3</a:t>
                      </a:r>
                    </a:p>
                    <a:p>
                      <a:pPr marL="795162" lvl="1" indent="-285750">
                        <a:buFont typeface="Arial" panose="020B0604020202020204" pitchFamily="34" charset="0"/>
                        <a:buChar char="•"/>
                      </a:pPr>
                      <a:r>
                        <a:rPr lang="en-US" sz="1400">
                          <a:latin typeface="Calibri" panose="020F0502020204030204" pitchFamily="34" charset="0"/>
                          <a:cs typeface="Calibri" panose="020F0502020204030204" pitchFamily="34" charset="0"/>
                        </a:rPr>
                        <a:t>If less than 50% percent has been met – score 1 </a:t>
                      </a:r>
                    </a:p>
                    <a:p>
                      <a:pPr marL="285750" lvl="0" indent="-285750">
                        <a:buFont typeface="Arial" panose="020B0604020202020204" pitchFamily="34" charset="0"/>
                        <a:buChar char="•"/>
                      </a:pPr>
                      <a:endParaRPr lang="en-US" sz="1400">
                        <a:latin typeface="Calibri" panose="020F0502020204030204" pitchFamily="34" charset="0"/>
                        <a:cs typeface="Calibri" panose="020F0502020204030204" pitchFamily="34" charset="0"/>
                      </a:endParaRPr>
                    </a:p>
                  </a:txBody>
                  <a:tcPr>
                    <a:solidFill>
                      <a:schemeClr val="bg1">
                        <a:lumMod val="85000"/>
                      </a:schemeClr>
                    </a:solidFill>
                  </a:tcPr>
                </a:tc>
                <a:extLst>
                  <a:ext uri="{0D108BD9-81ED-4DB2-BD59-A6C34878D82A}">
                    <a16:rowId xmlns:a16="http://schemas.microsoft.com/office/drawing/2014/main" val="3444777210"/>
                  </a:ext>
                </a:extLst>
              </a:tr>
            </a:tbl>
          </a:graphicData>
        </a:graphic>
      </p:graphicFrame>
    </p:spTree>
    <p:extLst>
      <p:ext uri="{BB962C8B-B14F-4D97-AF65-F5344CB8AC3E}">
        <p14:creationId xmlns:p14="http://schemas.microsoft.com/office/powerpoint/2010/main" val="37990649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30</a:t>
            </a:fld>
            <a:endParaRPr lang="en-US"/>
          </a:p>
        </p:txBody>
      </p:sp>
      <p:sp>
        <p:nvSpPr>
          <p:cNvPr id="3" name="TextBox 2"/>
          <p:cNvSpPr txBox="1"/>
          <p:nvPr/>
        </p:nvSpPr>
        <p:spPr>
          <a:xfrm>
            <a:off x="3475569" y="3470702"/>
            <a:ext cx="3107261" cy="830997"/>
          </a:xfrm>
          <a:prstGeom prst="rect">
            <a:avLst/>
          </a:prstGeom>
          <a:noFill/>
        </p:spPr>
        <p:txBody>
          <a:bodyPr wrap="none" rtlCol="0">
            <a:spAutoFit/>
          </a:bodyPr>
          <a:lstStyle/>
          <a:p>
            <a:pPr algn="ctr"/>
            <a:r>
              <a:rPr lang="en-US" sz="4800" b="1" i="1"/>
              <a:t>Appendices</a:t>
            </a:r>
          </a:p>
        </p:txBody>
      </p:sp>
    </p:spTree>
    <p:extLst>
      <p:ext uri="{BB962C8B-B14F-4D97-AF65-F5344CB8AC3E}">
        <p14:creationId xmlns:p14="http://schemas.microsoft.com/office/powerpoint/2010/main" val="5217206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31</a:t>
            </a:fld>
            <a:endParaRPr lang="en-US"/>
          </a:p>
        </p:txBody>
      </p:sp>
      <p:sp>
        <p:nvSpPr>
          <p:cNvPr id="3" name="TextBox 2"/>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Artifacts Required for All CIO Ratings (1 of 5)</a:t>
            </a:r>
            <a:endParaRPr lang="en-US">
              <a:solidFill>
                <a:schemeClr val="bg1"/>
              </a:solidFill>
            </a:endParaRPr>
          </a:p>
        </p:txBody>
      </p:sp>
      <p:graphicFrame>
        <p:nvGraphicFramePr>
          <p:cNvPr id="4" name="Table 4"/>
          <p:cNvGraphicFramePr>
            <a:graphicFrameLocks noGrp="1"/>
          </p:cNvGraphicFramePr>
          <p:nvPr>
            <p:extLst>
              <p:ext uri="{D42A27DB-BD31-4B8C-83A1-F6EECF244321}">
                <p14:modId xmlns:p14="http://schemas.microsoft.com/office/powerpoint/2010/main" val="662003342"/>
              </p:ext>
            </p:extLst>
          </p:nvPr>
        </p:nvGraphicFramePr>
        <p:xfrm>
          <a:off x="457200" y="1440872"/>
          <a:ext cx="9144001" cy="5608320"/>
        </p:xfrm>
        <a:graphic>
          <a:graphicData uri="http://schemas.openxmlformats.org/drawingml/2006/table">
            <a:tbl>
              <a:tblPr firstRow="1" bandRow="1">
                <a:tableStyleId>{5C22544A-7EE6-4342-B048-85BDC9FD1C3A}</a:tableStyleId>
              </a:tblPr>
              <a:tblGrid>
                <a:gridCol w="279918">
                  <a:extLst>
                    <a:ext uri="{9D8B030D-6E8A-4147-A177-3AD203B41FA5}">
                      <a16:colId xmlns:a16="http://schemas.microsoft.com/office/drawing/2014/main" val="757833463"/>
                    </a:ext>
                  </a:extLst>
                </a:gridCol>
                <a:gridCol w="933062">
                  <a:extLst>
                    <a:ext uri="{9D8B030D-6E8A-4147-A177-3AD203B41FA5}">
                      <a16:colId xmlns:a16="http://schemas.microsoft.com/office/drawing/2014/main" val="3788433347"/>
                    </a:ext>
                  </a:extLst>
                </a:gridCol>
                <a:gridCol w="5598367">
                  <a:extLst>
                    <a:ext uri="{9D8B030D-6E8A-4147-A177-3AD203B41FA5}">
                      <a16:colId xmlns:a16="http://schemas.microsoft.com/office/drawing/2014/main" val="1049120127"/>
                    </a:ext>
                  </a:extLst>
                </a:gridCol>
                <a:gridCol w="1119674">
                  <a:extLst>
                    <a:ext uri="{9D8B030D-6E8A-4147-A177-3AD203B41FA5}">
                      <a16:colId xmlns:a16="http://schemas.microsoft.com/office/drawing/2014/main" val="924964228"/>
                    </a:ext>
                  </a:extLst>
                </a:gridCol>
                <a:gridCol w="1212980">
                  <a:extLst>
                    <a:ext uri="{9D8B030D-6E8A-4147-A177-3AD203B41FA5}">
                      <a16:colId xmlns:a16="http://schemas.microsoft.com/office/drawing/2014/main" val="20004"/>
                    </a:ext>
                  </a:extLst>
                </a:gridCol>
              </a:tblGrid>
              <a:tr h="243835">
                <a:tc>
                  <a:txBody>
                    <a:bodyPr/>
                    <a:lstStyle/>
                    <a:p>
                      <a:pPr algn="ctr"/>
                      <a:r>
                        <a:rPr lang="en-US" sz="1100"/>
                        <a:t>#</a:t>
                      </a:r>
                      <a:endParaRPr lang="en-US" sz="1100" b="1"/>
                    </a:p>
                  </a:txBody>
                  <a:tcPr marL="45720" marR="45720"/>
                </a:tc>
                <a:tc>
                  <a:txBody>
                    <a:bodyPr/>
                    <a:lstStyle/>
                    <a:p>
                      <a:pPr algn="ctr"/>
                      <a:r>
                        <a:rPr lang="en-US" sz="1100"/>
                        <a:t>Artifact</a:t>
                      </a:r>
                      <a:endParaRPr lang="en-US" sz="1100" b="1"/>
                    </a:p>
                  </a:txBody>
                  <a:tcPr marL="45720" marR="45720"/>
                </a:tc>
                <a:tc>
                  <a:txBody>
                    <a:bodyPr/>
                    <a:lstStyle/>
                    <a:p>
                      <a:r>
                        <a:rPr lang="en-US" sz="1100"/>
                        <a:t>High-Level</a:t>
                      </a:r>
                      <a:r>
                        <a:rPr lang="en-US" sz="1100" baseline="0"/>
                        <a:t> Description</a:t>
                      </a:r>
                      <a:endParaRPr lang="en-US" sz="1100" b="1"/>
                    </a:p>
                  </a:txBody>
                  <a:tcPr marL="45720" marR="45720"/>
                </a:tc>
                <a:tc>
                  <a:txBody>
                    <a:bodyPr/>
                    <a:lstStyle/>
                    <a:p>
                      <a:pPr algn="ctr"/>
                      <a:r>
                        <a:rPr lang="en-US" sz="1100"/>
                        <a:t>Impacted </a:t>
                      </a:r>
                      <a:r>
                        <a:rPr lang="en-US" sz="1100" baseline="0"/>
                        <a:t>Criterion</a:t>
                      </a:r>
                      <a:endParaRPr lang="en-US" sz="1100" b="1"/>
                    </a:p>
                  </a:txBody>
                  <a:tcPr marL="45720" marR="45720"/>
                </a:tc>
                <a:tc>
                  <a:txBody>
                    <a:bodyPr/>
                    <a:lstStyle/>
                    <a:p>
                      <a:pPr algn="ctr"/>
                      <a:r>
                        <a:rPr lang="en-US" sz="1100"/>
                        <a:t>Update</a:t>
                      </a:r>
                      <a:r>
                        <a:rPr lang="en-US" sz="1100" baseline="0"/>
                        <a:t> Frequency</a:t>
                      </a:r>
                      <a:endParaRPr lang="en-US" sz="1100" b="1"/>
                    </a:p>
                  </a:txBody>
                  <a:tcPr marL="45720" marR="45720"/>
                </a:tc>
                <a:extLst>
                  <a:ext uri="{0D108BD9-81ED-4DB2-BD59-A6C34878D82A}">
                    <a16:rowId xmlns:a16="http://schemas.microsoft.com/office/drawing/2014/main" val="4172369840"/>
                  </a:ext>
                </a:extLst>
              </a:tr>
              <a:tr h="406391">
                <a:tc>
                  <a:txBody>
                    <a:bodyPr/>
                    <a:lstStyle/>
                    <a:p>
                      <a:pPr algn="ctr"/>
                      <a:r>
                        <a:rPr lang="en-US" sz="1100"/>
                        <a:t>1</a:t>
                      </a:r>
                      <a:endParaRPr lang="en-US" sz="1100" b="0"/>
                    </a:p>
                  </a:txBody>
                  <a:tcPr marL="45720" marR="45720"/>
                </a:tc>
                <a:tc>
                  <a:txBody>
                    <a:bodyPr/>
                    <a:lstStyle/>
                    <a:p>
                      <a:pPr marL="0" algn="ctr" defTabSz="914400" rtl="0" eaLnBrk="1" latinLnBrk="0" hangingPunct="1"/>
                      <a:r>
                        <a:rPr lang="en-US" sz="1100" kern="1200"/>
                        <a:t>Alternative Analysis (AA)</a:t>
                      </a:r>
                      <a:endParaRPr lang="en-US" sz="1100" b="0" kern="1200">
                        <a:solidFill>
                          <a:schemeClr val="dk1"/>
                        </a:solidFill>
                        <a:latin typeface="+mn-lt"/>
                        <a:ea typeface="+mn-ea"/>
                        <a:cs typeface="+mn-cs"/>
                      </a:endParaRPr>
                    </a:p>
                  </a:txBody>
                  <a:tcPr marL="45720" marR="45720"/>
                </a:tc>
                <a:tc>
                  <a:txBody>
                    <a:bodyPr/>
                    <a:lstStyle/>
                    <a:p>
                      <a:pPr marL="0" algn="l" defTabSz="914400" rtl="0" eaLnBrk="1" latinLnBrk="0" hangingPunct="1">
                        <a:spcAft>
                          <a:spcPts val="300"/>
                        </a:spcAft>
                      </a:pPr>
                      <a:r>
                        <a:rPr lang="en-US" sz="1100" kern="1200"/>
                        <a:t>All business problems may be addressed by any number of alternative projects.  While the business case is the result of having selected one such option, a brief summary of considered alternatives should also be included — one of which should be the status quo, or doing nothing.  The reasons for not selecting the alternatives should also be included.</a:t>
                      </a:r>
                    </a:p>
                    <a:p>
                      <a:pPr marL="0" algn="l" defTabSz="914400" rtl="0" eaLnBrk="1" latinLnBrk="0" hangingPunct="1">
                        <a:spcAft>
                          <a:spcPts val="300"/>
                        </a:spcAft>
                      </a:pPr>
                      <a:endParaRPr lang="en-US" sz="1100" b="1" kern="1200"/>
                    </a:p>
                    <a:p>
                      <a:pPr marL="0" algn="l" defTabSz="914400" rtl="0" eaLnBrk="1" latinLnBrk="0" hangingPunct="1">
                        <a:spcAft>
                          <a:spcPts val="300"/>
                        </a:spcAft>
                      </a:pPr>
                      <a:endParaRPr lang="en-US" sz="1100" b="1" kern="1200"/>
                    </a:p>
                    <a:p>
                      <a:pPr marL="0" algn="l" defTabSz="914400" rtl="0" eaLnBrk="1" latinLnBrk="0" hangingPunct="1">
                        <a:spcAft>
                          <a:spcPts val="300"/>
                        </a:spcAft>
                      </a:pPr>
                      <a:endParaRPr lang="en-US" sz="1100" b="1" kern="1200"/>
                    </a:p>
                    <a:p>
                      <a:pPr marL="0" algn="l" defTabSz="914400" rtl="0" eaLnBrk="1" latinLnBrk="0" hangingPunct="1">
                        <a:spcAft>
                          <a:spcPts val="300"/>
                        </a:spcAft>
                      </a:pPr>
                      <a:endParaRPr lang="en-US" sz="1100" b="1" kern="1200"/>
                    </a:p>
                    <a:p>
                      <a:pPr marL="0" algn="l" defTabSz="914400" rtl="0" eaLnBrk="1" latinLnBrk="0" hangingPunct="1">
                        <a:spcAft>
                          <a:spcPts val="300"/>
                        </a:spcAft>
                      </a:pPr>
                      <a:r>
                        <a:rPr lang="en-US" sz="1100" b="1" kern="1200"/>
                        <a:t>Signature(s) Required</a:t>
                      </a:r>
                      <a:r>
                        <a:rPr lang="en-US" sz="1100" kern="1200" baseline="0"/>
                        <a:t>:</a:t>
                      </a:r>
                      <a:r>
                        <a:rPr lang="en-US" sz="1100" kern="1200"/>
                        <a:t> MA CIO, CFO or Budget</a:t>
                      </a:r>
                      <a:r>
                        <a:rPr lang="en-US" sz="1100" kern="1200" baseline="0"/>
                        <a:t> Officer</a:t>
                      </a:r>
                      <a:endParaRPr lang="en-US" sz="1100" b="0" kern="1200">
                        <a:solidFill>
                          <a:schemeClr val="tx1"/>
                        </a:solidFill>
                        <a:latin typeface="+mn-lt"/>
                        <a:ea typeface="+mn-ea"/>
                        <a:cs typeface="+mn-cs"/>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aseline="0"/>
                        <a:t>Investment Overview</a:t>
                      </a:r>
                      <a:endParaRPr lang="en-US" sz="1100" b="0" baseline="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aseline="0"/>
                        <a:t>~3 Every Years (recommend re-assessing selected alternative to determine if technology/ services should be consolidated, eliminated, moved to cloud, etc.)</a:t>
                      </a:r>
                      <a:endParaRPr lang="en-US" sz="1100" b="0" baseline="0">
                        <a:solidFill>
                          <a:schemeClr val="tx1"/>
                        </a:solidFill>
                        <a:latin typeface="+mn-lt"/>
                      </a:endParaRPr>
                    </a:p>
                  </a:txBody>
                  <a:tcPr marL="45720" marR="45720"/>
                </a:tc>
                <a:extLst>
                  <a:ext uri="{0D108BD9-81ED-4DB2-BD59-A6C34878D82A}">
                    <a16:rowId xmlns:a16="http://schemas.microsoft.com/office/drawing/2014/main" val="251315953"/>
                  </a:ext>
                </a:extLst>
              </a:tr>
              <a:tr h="56894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2</a:t>
                      </a:r>
                      <a:endParaRPr lang="en-US" sz="1100" b="0"/>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baseline="0"/>
                        <a:t>Investment Charter</a:t>
                      </a:r>
                      <a:endParaRPr lang="en-US" sz="1100" b="0" kern="1200" baseline="0">
                        <a:solidFill>
                          <a:schemeClr val="dk1"/>
                        </a:solidFill>
                        <a:latin typeface="+mn-lt"/>
                        <a:ea typeface="+mn-ea"/>
                        <a:cs typeface="+mn-cs"/>
                      </a:endParaRPr>
                    </a:p>
                  </a:txBody>
                  <a:tcPr marL="45720" marR="45720"/>
                </a:tc>
                <a:tc>
                  <a:txBody>
                    <a:bodyPr/>
                    <a:lstStyle/>
                    <a:p>
                      <a:pPr>
                        <a:spcAft>
                          <a:spcPts val="300"/>
                        </a:spcAft>
                      </a:pPr>
                      <a:r>
                        <a:rPr lang="en-US" sz="1100"/>
                        <a:t>Authorizes a new investment and execution of all projects known at the time as well as the operation and maintenance of the systems delivered by them. If the scope of the investment is expanded to include one or more additional projects, an addendum should be attached to the original investment charter for each new authorized project.</a:t>
                      </a:r>
                    </a:p>
                    <a:p>
                      <a:pPr>
                        <a:spcAft>
                          <a:spcPts val="300"/>
                        </a:spcAft>
                      </a:pPr>
                      <a:endParaRPr lang="en-US" sz="1100"/>
                    </a:p>
                    <a:p>
                      <a:pPr>
                        <a:spcAft>
                          <a:spcPts val="300"/>
                        </a:spcAft>
                      </a:pPr>
                      <a:r>
                        <a:rPr lang="en-US" sz="1100" b="1" kern="1200"/>
                        <a:t>Signature(s) </a:t>
                      </a:r>
                      <a:r>
                        <a:rPr lang="en-US" sz="1100" b="1"/>
                        <a:t>Required: </a:t>
                      </a:r>
                      <a:r>
                        <a:rPr lang="en-US" sz="1100"/>
                        <a:t>MA CIO, PM, Business Sponsor</a:t>
                      </a:r>
                      <a:endParaRPr lang="en-US" sz="1100" b="0">
                        <a:solidFill>
                          <a:schemeClr val="tx1"/>
                        </a:solidFill>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baseline="0"/>
                        <a:t>Investment Overview</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b="0" kern="1200" baseline="0">
                        <a:solidFill>
                          <a:schemeClr val="dk1"/>
                        </a:solidFill>
                        <a:latin typeface="+mn-lt"/>
                        <a:ea typeface="+mn-ea"/>
                        <a:cs typeface="+mn-cs"/>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baseline="0"/>
                        <a:t>Update as needed to ensure scope, risk, schedule, and cost are current</a:t>
                      </a:r>
                      <a:endParaRPr lang="en-US" sz="1100" b="0">
                        <a:solidFill>
                          <a:schemeClr val="tx1"/>
                        </a:solidFill>
                      </a:endParaRPr>
                    </a:p>
                  </a:txBody>
                  <a:tcPr marL="45720" marR="45720"/>
                </a:tc>
                <a:extLst>
                  <a:ext uri="{0D108BD9-81ED-4DB2-BD59-A6C34878D82A}">
                    <a16:rowId xmlns:a16="http://schemas.microsoft.com/office/drawing/2014/main" val="10002"/>
                  </a:ext>
                </a:extLst>
              </a:tr>
              <a:tr h="568948">
                <a:tc>
                  <a:txBody>
                    <a:bodyPr/>
                    <a:lstStyle/>
                    <a:p>
                      <a:pPr algn="ctr"/>
                      <a:r>
                        <a:rPr lang="en-US" sz="1100"/>
                        <a:t>3</a:t>
                      </a:r>
                      <a:endParaRPr lang="en-US" sz="1100" b="0"/>
                    </a:p>
                  </a:txBody>
                  <a:tcPr marL="45720" marR="45720"/>
                </a:tc>
                <a:tc>
                  <a:txBody>
                    <a:bodyPr/>
                    <a:lstStyle/>
                    <a:p>
                      <a:pPr algn="ctr"/>
                      <a:r>
                        <a:rPr lang="en-US" sz="1100" kern="1200" baseline="0"/>
                        <a:t>Acquisition Management Plan</a:t>
                      </a:r>
                      <a:endParaRPr lang="en-US" sz="1100" b="0" i="1" kern="1200" baseline="0">
                        <a:solidFill>
                          <a:srgbClr val="FF0000"/>
                        </a:solidFill>
                        <a:latin typeface="+mn-lt"/>
                        <a:ea typeface="+mn-ea"/>
                        <a:cs typeface="+mn-cs"/>
                      </a:endParaRPr>
                    </a:p>
                  </a:txBody>
                  <a:tcPr marL="45720" marR="45720"/>
                </a:tc>
                <a:tc>
                  <a:txBody>
                    <a:bodyPr/>
                    <a:lstStyle/>
                    <a:p>
                      <a:pPr>
                        <a:spcAft>
                          <a:spcPts val="300"/>
                        </a:spcAft>
                      </a:pPr>
                      <a:r>
                        <a:rPr lang="en-US" sz="1100" dirty="0"/>
                        <a:t>Documents and informs investment or project stakeholders about how the acquisitions will be planned, executed, and managed throughout the life of the investment or project. The document includes the approach to be taken for items such as the actual acquisition, contracting, and fiscal, legal, personnel, considerations, etc.</a:t>
                      </a:r>
                      <a:r>
                        <a:rPr lang="en-US" sz="1100" baseline="0" dirty="0"/>
                        <a:t> </a:t>
                      </a:r>
                    </a:p>
                    <a:p>
                      <a:pPr>
                        <a:spcAft>
                          <a:spcPts val="300"/>
                        </a:spcAft>
                      </a:pPr>
                      <a:r>
                        <a:rPr lang="en-US" sz="1100" baseline="0" dirty="0"/>
                        <a:t>As a part of the a</a:t>
                      </a:r>
                      <a:r>
                        <a:rPr lang="en-US" sz="1100" dirty="0"/>
                        <a:t>cquisition strategy, it should also address any policy, process, regulatory, etc. necessary to comply with FAR, and any other federal and USDA requirements related to the specific acquisition.</a:t>
                      </a:r>
                      <a:r>
                        <a:rPr lang="en-US" sz="1100" baseline="0" dirty="0"/>
                        <a:t> The plan also should include background information such as cost, capability or performance, delivery or performance period requirements, trade-offs, risks and any acquisition streamlining efforts (e.g., draft solicitation, pre-solicitation conferences to stimulate industry involvement).</a:t>
                      </a:r>
                    </a:p>
                    <a:p>
                      <a:pPr>
                        <a:spcAft>
                          <a:spcPts val="300"/>
                        </a:spcAft>
                      </a:pPr>
                      <a:endParaRPr lang="en-US" sz="1100" baseline="0" dirty="0"/>
                    </a:p>
                    <a:p>
                      <a:pPr>
                        <a:spcAft>
                          <a:spcPts val="300"/>
                        </a:spcAft>
                      </a:pPr>
                      <a:r>
                        <a:rPr lang="en-US" sz="1100" b="1" baseline="0" dirty="0"/>
                        <a:t>Signature(s) Required: </a:t>
                      </a:r>
                      <a:r>
                        <a:rPr lang="en-US" sz="1100" baseline="0" dirty="0"/>
                        <a:t>MA CIO, PM, and CFO or Budget Officer</a:t>
                      </a:r>
                      <a:endParaRPr lang="en-US" sz="1100" b="0" dirty="0">
                        <a:solidFill>
                          <a:schemeClr val="tx1"/>
                        </a:solidFill>
                      </a:endParaRPr>
                    </a:p>
                  </a:txBody>
                  <a:tcPr marL="45720" marR="45720"/>
                </a:tc>
                <a:tc>
                  <a:txBody>
                    <a:bodyPr/>
                    <a:lstStyle/>
                    <a:p>
                      <a:pPr algn="ctr"/>
                      <a:r>
                        <a:rPr lang="en-US" sz="1100" kern="1200" baseline="0"/>
                        <a:t>Contract/ Acquisition Strategy</a:t>
                      </a:r>
                      <a:endParaRPr lang="en-US" sz="1100" b="0" kern="1200" baseline="0">
                        <a:solidFill>
                          <a:schemeClr val="dk1"/>
                        </a:solidFill>
                        <a:latin typeface="+mn-lt"/>
                        <a:ea typeface="+mn-ea"/>
                        <a:cs typeface="+mn-cs"/>
                      </a:endParaRPr>
                    </a:p>
                  </a:txBody>
                  <a:tcPr marL="45720" marR="45720"/>
                </a:tc>
                <a:tc>
                  <a:txBody>
                    <a:bodyPr/>
                    <a:lstStyle/>
                    <a:p>
                      <a:pPr algn="ctr"/>
                      <a:r>
                        <a:rPr lang="en-US" sz="1100" kern="1200" baseline="0" dirty="0"/>
                        <a:t>Yearly (and more frequently, as needed)</a:t>
                      </a:r>
                      <a:endParaRPr lang="en-US" sz="1100" b="0" kern="1200" baseline="0" dirty="0">
                        <a:solidFill>
                          <a:schemeClr val="dk1"/>
                        </a:solidFill>
                        <a:latin typeface="+mn-lt"/>
                        <a:ea typeface="+mn-ea"/>
                        <a:cs typeface="+mn-cs"/>
                      </a:endParaRPr>
                    </a:p>
                  </a:txBody>
                  <a:tcPr marL="45720" marR="45720"/>
                </a:tc>
                <a:extLst>
                  <a:ext uri="{0D108BD9-81ED-4DB2-BD59-A6C34878D82A}">
                    <a16:rowId xmlns:a16="http://schemas.microsoft.com/office/drawing/2014/main" val="3233929905"/>
                  </a:ext>
                </a:extLst>
              </a:tr>
            </a:tbl>
          </a:graphicData>
        </a:graphic>
      </p:graphicFrame>
      <p:sp>
        <p:nvSpPr>
          <p:cNvPr id="5" name="Rectangle 4">
            <a:extLst>
              <a:ext uri="{FF2B5EF4-FFF2-40B4-BE49-F238E27FC236}">
                <a16:creationId xmlns:a16="http://schemas.microsoft.com/office/drawing/2014/main" id="{DC8E2073-AFE4-4E2A-B21E-CFF78ECAD50B}"/>
              </a:ext>
            </a:extLst>
          </p:cNvPr>
          <p:cNvSpPr/>
          <p:nvPr/>
        </p:nvSpPr>
        <p:spPr>
          <a:xfrm>
            <a:off x="191386" y="810110"/>
            <a:ext cx="9409813" cy="584775"/>
          </a:xfrm>
          <a:prstGeom prst="rect">
            <a:avLst/>
          </a:prstGeom>
        </p:spPr>
        <p:txBody>
          <a:bodyPr wrap="square">
            <a:spAutoFit/>
          </a:bodyPr>
          <a:lstStyle/>
          <a:p>
            <a:pPr lvl="0">
              <a:defRPr/>
            </a:pPr>
            <a:r>
              <a:rPr lang="en-US" dirty="0">
                <a:latin typeface="Calibri" panose="020F0502020204030204" pitchFamily="34" charset="0"/>
                <a:cs typeface="Calibri" panose="020F0502020204030204" pitchFamily="34" charset="0"/>
              </a:rPr>
              <a:t>Templates can be found on the</a:t>
            </a:r>
            <a:r>
              <a:rPr lang="en-US" b="1" dirty="0">
                <a:latin typeface="Calibri" panose="020F0502020204030204" pitchFamily="34" charset="0"/>
                <a:cs typeface="Calibri" panose="020F0502020204030204" pitchFamily="34" charset="0"/>
              </a:rPr>
              <a:t> </a:t>
            </a:r>
            <a:r>
              <a:rPr lang="en-US" b="1" dirty="0">
                <a:latin typeface="Calibri" panose="020F0502020204030204" pitchFamily="34" charset="0"/>
                <a:cs typeface="Calibri" panose="020F0502020204030204" pitchFamily="34" charset="0"/>
                <a:hlinkClick r:id="rId2"/>
              </a:rPr>
              <a:t>IITGF Deliverable Matrix</a:t>
            </a:r>
            <a:r>
              <a:rPr lang="en-US" b="1"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page:</a:t>
            </a:r>
          </a:p>
          <a:p>
            <a:pPr lvl="0">
              <a:defRPr/>
            </a:pPr>
            <a:r>
              <a:rPr lang="en-US" sz="1200" b="1" i="1" dirty="0">
                <a:highlight>
                  <a:srgbClr val="FFFF00"/>
                </a:highlight>
                <a:latin typeface="Calibri" panose="020F0502020204030204" pitchFamily="34" charset="0"/>
                <a:cs typeface="Calibri" panose="020F0502020204030204" pitchFamily="34" charset="0"/>
              </a:rPr>
              <a:t>NOTE:</a:t>
            </a:r>
            <a:r>
              <a:rPr lang="en-US" sz="1200" i="1" dirty="0">
                <a:highlight>
                  <a:srgbClr val="FFFF00"/>
                </a:highlight>
                <a:latin typeface="Calibri" panose="020F0502020204030204" pitchFamily="34" charset="0"/>
                <a:cs typeface="Calibri" panose="020F0502020204030204" pitchFamily="34" charset="0"/>
              </a:rPr>
              <a:t> The term Investment Manager is often used in conjunction with PM; therefore, for the purposes of this scoring criteria, PM can also refer to IM</a:t>
            </a:r>
          </a:p>
        </p:txBody>
      </p:sp>
      <p:sp>
        <p:nvSpPr>
          <p:cNvPr id="6" name="Rectangle 5">
            <a:extLst>
              <a:ext uri="{FF2B5EF4-FFF2-40B4-BE49-F238E27FC236}">
                <a16:creationId xmlns:a16="http://schemas.microsoft.com/office/drawing/2014/main" id="{1E2A6BB4-BB5A-4574-B416-69C7498B9788}"/>
              </a:ext>
            </a:extLst>
          </p:cNvPr>
          <p:cNvSpPr/>
          <p:nvPr/>
        </p:nvSpPr>
        <p:spPr>
          <a:xfrm rot="2195334">
            <a:off x="8750596" y="474808"/>
            <a:ext cx="1200137" cy="461665"/>
          </a:xfrm>
          <a:prstGeom prst="rect">
            <a:avLst/>
          </a:prstGeom>
          <a:solidFill>
            <a:srgbClr val="00FF00"/>
          </a:solidFill>
        </p:spPr>
        <p:txBody>
          <a:bodyPr wrap="none" lIns="91440" tIns="45720" rIns="91440" bIns="45720">
            <a:spAutoFit/>
          </a:bodyPr>
          <a:lstStyle/>
          <a:p>
            <a:pPr algn="ctr"/>
            <a:r>
              <a:rPr lang="en-US"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10478756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32</a:t>
            </a:fld>
            <a:endParaRPr lang="en-US"/>
          </a:p>
        </p:txBody>
      </p:sp>
      <p:sp>
        <p:nvSpPr>
          <p:cNvPr id="3" name="TextBox 2"/>
          <p:cNvSpPr txBox="1"/>
          <p:nvPr/>
        </p:nvSpPr>
        <p:spPr>
          <a:xfrm>
            <a:off x="0" y="73371"/>
            <a:ext cx="10058400" cy="584775"/>
          </a:xfrm>
          <a:prstGeom prst="rect">
            <a:avLst/>
          </a:prstGeom>
          <a:noFill/>
        </p:spPr>
        <p:txBody>
          <a:bodyPr wrap="square" rtlCol="0" anchor="ctr">
            <a:spAutoFit/>
          </a:bodyPr>
          <a:lstStyle/>
          <a:p>
            <a:pPr algn="ctr"/>
            <a:r>
              <a:rPr lang="en-US" sz="3200">
                <a:solidFill>
                  <a:schemeClr val="bg1"/>
                </a:solidFill>
              </a:rPr>
              <a:t>Artifacts Required for All CIO Ratings (2 of 5)</a:t>
            </a:r>
            <a:endParaRPr lang="en-US">
              <a:solidFill>
                <a:schemeClr val="bg1"/>
              </a:solidFill>
            </a:endParaRPr>
          </a:p>
        </p:txBody>
      </p:sp>
      <p:graphicFrame>
        <p:nvGraphicFramePr>
          <p:cNvPr id="4" name="Table 4"/>
          <p:cNvGraphicFramePr>
            <a:graphicFrameLocks noGrp="1"/>
          </p:cNvGraphicFramePr>
          <p:nvPr>
            <p:extLst>
              <p:ext uri="{D42A27DB-BD31-4B8C-83A1-F6EECF244321}">
                <p14:modId xmlns:p14="http://schemas.microsoft.com/office/powerpoint/2010/main" val="443670960"/>
              </p:ext>
            </p:extLst>
          </p:nvPr>
        </p:nvGraphicFramePr>
        <p:xfrm>
          <a:off x="457200" y="1427710"/>
          <a:ext cx="9144001" cy="5494020"/>
        </p:xfrm>
        <a:graphic>
          <a:graphicData uri="http://schemas.openxmlformats.org/drawingml/2006/table">
            <a:tbl>
              <a:tblPr firstRow="1" bandRow="1">
                <a:tableStyleId>{5C22544A-7EE6-4342-B048-85BDC9FD1C3A}</a:tableStyleId>
              </a:tblPr>
              <a:tblGrid>
                <a:gridCol w="279916">
                  <a:extLst>
                    <a:ext uri="{9D8B030D-6E8A-4147-A177-3AD203B41FA5}">
                      <a16:colId xmlns:a16="http://schemas.microsoft.com/office/drawing/2014/main" val="757833463"/>
                    </a:ext>
                  </a:extLst>
                </a:gridCol>
                <a:gridCol w="933054">
                  <a:extLst>
                    <a:ext uri="{9D8B030D-6E8A-4147-A177-3AD203B41FA5}">
                      <a16:colId xmlns:a16="http://schemas.microsoft.com/office/drawing/2014/main" val="3788433347"/>
                    </a:ext>
                  </a:extLst>
                </a:gridCol>
                <a:gridCol w="5598396">
                  <a:extLst>
                    <a:ext uri="{9D8B030D-6E8A-4147-A177-3AD203B41FA5}">
                      <a16:colId xmlns:a16="http://schemas.microsoft.com/office/drawing/2014/main" val="1049120127"/>
                    </a:ext>
                  </a:extLst>
                </a:gridCol>
                <a:gridCol w="1119665">
                  <a:extLst>
                    <a:ext uri="{9D8B030D-6E8A-4147-A177-3AD203B41FA5}">
                      <a16:colId xmlns:a16="http://schemas.microsoft.com/office/drawing/2014/main" val="924964228"/>
                    </a:ext>
                  </a:extLst>
                </a:gridCol>
                <a:gridCol w="1212970">
                  <a:extLst>
                    <a:ext uri="{9D8B030D-6E8A-4147-A177-3AD203B41FA5}">
                      <a16:colId xmlns:a16="http://schemas.microsoft.com/office/drawing/2014/main" val="20004"/>
                    </a:ext>
                  </a:extLst>
                </a:gridCol>
              </a:tblGrid>
              <a:tr h="395952">
                <a:tc>
                  <a:txBody>
                    <a:bodyPr/>
                    <a:lstStyle/>
                    <a:p>
                      <a:pPr algn="ctr"/>
                      <a:r>
                        <a:rPr lang="en-US" sz="1100"/>
                        <a:t>#</a:t>
                      </a:r>
                      <a:endParaRPr lang="en-US" sz="1100" b="1"/>
                    </a:p>
                  </a:txBody>
                  <a:tcPr marL="45720" marR="45720"/>
                </a:tc>
                <a:tc>
                  <a:txBody>
                    <a:bodyPr/>
                    <a:lstStyle/>
                    <a:p>
                      <a:pPr algn="ctr"/>
                      <a:r>
                        <a:rPr lang="en-US" sz="1100"/>
                        <a:t>Artifact</a:t>
                      </a:r>
                      <a:endParaRPr lang="en-US" sz="1100" b="1"/>
                    </a:p>
                  </a:txBody>
                  <a:tcPr marL="45720" marR="45720"/>
                </a:tc>
                <a:tc>
                  <a:txBody>
                    <a:bodyPr/>
                    <a:lstStyle/>
                    <a:p>
                      <a:r>
                        <a:rPr lang="en-US" sz="1100"/>
                        <a:t>High-Level</a:t>
                      </a:r>
                      <a:r>
                        <a:rPr lang="en-US" sz="1100" baseline="0"/>
                        <a:t> Description</a:t>
                      </a:r>
                      <a:endParaRPr lang="en-US" sz="1100" b="1"/>
                    </a:p>
                  </a:txBody>
                  <a:tcPr marL="45720" marR="45720"/>
                </a:tc>
                <a:tc>
                  <a:txBody>
                    <a:bodyPr/>
                    <a:lstStyle/>
                    <a:p>
                      <a:pPr algn="ctr"/>
                      <a:r>
                        <a:rPr lang="en-US" sz="1100"/>
                        <a:t>Impacted </a:t>
                      </a:r>
                      <a:r>
                        <a:rPr lang="en-US" sz="1100" baseline="0"/>
                        <a:t>Criterion</a:t>
                      </a:r>
                      <a:endParaRPr lang="en-US" sz="1100" b="1"/>
                    </a:p>
                  </a:txBody>
                  <a:tcPr marL="45720" marR="45720"/>
                </a:tc>
                <a:tc>
                  <a:txBody>
                    <a:bodyPr/>
                    <a:lstStyle/>
                    <a:p>
                      <a:pPr algn="ctr"/>
                      <a:r>
                        <a:rPr lang="en-US" sz="1100"/>
                        <a:t>Update</a:t>
                      </a:r>
                      <a:r>
                        <a:rPr lang="en-US" sz="1100" baseline="0"/>
                        <a:t> Frequency</a:t>
                      </a:r>
                      <a:endParaRPr lang="en-US" sz="1100" b="1"/>
                    </a:p>
                  </a:txBody>
                  <a:tcPr marL="45720" marR="45720"/>
                </a:tc>
                <a:extLst>
                  <a:ext uri="{0D108BD9-81ED-4DB2-BD59-A6C34878D82A}">
                    <a16:rowId xmlns:a16="http://schemas.microsoft.com/office/drawing/2014/main" val="4172369840"/>
                  </a:ext>
                </a:extLst>
              </a:tr>
              <a:tr h="1048539">
                <a:tc>
                  <a:txBody>
                    <a:bodyPr/>
                    <a:lstStyle/>
                    <a:p>
                      <a:pPr algn="ctr"/>
                      <a:r>
                        <a:rPr lang="en-US" sz="1100"/>
                        <a:t>4</a:t>
                      </a:r>
                      <a:endParaRPr lang="en-US" sz="1100" b="0"/>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Risk Management Plan (RMP)</a:t>
                      </a:r>
                      <a:endParaRPr lang="en-US" sz="1100" b="0" kern="1200" dirty="0">
                        <a:solidFill>
                          <a:schemeClr val="dk1"/>
                        </a:solidFill>
                        <a:latin typeface="+mn-lt"/>
                        <a:ea typeface="+mn-ea"/>
                        <a:cs typeface="+mn-cs"/>
                      </a:endParaRPr>
                    </a:p>
                  </a:txBody>
                  <a:tcPr marL="45720" marR="45720"/>
                </a:tc>
                <a:tc>
                  <a:txBody>
                    <a:bodyPr/>
                    <a:lstStyle/>
                    <a:p>
                      <a:pPr>
                        <a:spcAft>
                          <a:spcPts val="300"/>
                        </a:spcAft>
                      </a:pPr>
                      <a:r>
                        <a:rPr lang="en-US" sz="1100" dirty="0"/>
                        <a:t>Defines how risks associated with a specific</a:t>
                      </a:r>
                      <a:r>
                        <a:rPr lang="en-US" sz="1100" baseline="0" dirty="0"/>
                        <a:t> project or a business process</a:t>
                      </a:r>
                      <a:r>
                        <a:rPr lang="en-US" sz="1100" dirty="0"/>
                        <a:t> will be identified, analyzed, and managed. It outlines how risk management activities will be performed, recorded, and monitored throughout the lifecycle of the project and provides templates and practices for recording and prioritizing risks by the Risk Manager and/or Risk Management Team. </a:t>
                      </a:r>
                    </a:p>
                    <a:p>
                      <a:pPr>
                        <a:spcAft>
                          <a:spcPts val="300"/>
                        </a:spcAft>
                      </a:pPr>
                      <a:endParaRPr lang="en-US" sz="1100" dirty="0"/>
                    </a:p>
                    <a:p>
                      <a:pPr>
                        <a:spcAft>
                          <a:spcPts val="300"/>
                        </a:spcAft>
                      </a:pPr>
                      <a:r>
                        <a:rPr lang="en-US" sz="1100" b="1" dirty="0"/>
                        <a:t>Signature</a:t>
                      </a:r>
                      <a:r>
                        <a:rPr lang="en-US" sz="1100" b="1" baseline="0" dirty="0"/>
                        <a:t>(s) Required</a:t>
                      </a:r>
                      <a:r>
                        <a:rPr lang="en-US" sz="1100" baseline="0" dirty="0"/>
                        <a:t>: MA CIO, PM</a:t>
                      </a:r>
                      <a:endParaRPr lang="en-US" sz="1100" b="0" dirty="0">
                        <a:solidFill>
                          <a:schemeClr val="tx1"/>
                        </a:solidFill>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a:t>Risk Management Overview</a:t>
                      </a:r>
                      <a:endParaRPr lang="en-US" sz="1100" b="0" kern="1200">
                        <a:solidFill>
                          <a:schemeClr val="dk1"/>
                        </a:solidFill>
                        <a:latin typeface="+mn-lt"/>
                        <a:ea typeface="+mn-ea"/>
                        <a:cs typeface="+mn-cs"/>
                      </a:endParaRPr>
                    </a:p>
                  </a:txBody>
                  <a:tcPr marL="45720" marR="45720"/>
                </a:tc>
                <a:tc>
                  <a:txBody>
                    <a:bodyPr/>
                    <a:lstStyle/>
                    <a:p>
                      <a:pPr algn="ctr"/>
                      <a:r>
                        <a:rPr lang="en-US" sz="1100" kern="1200" baseline="0"/>
                        <a:t>As needed, minimum yearly</a:t>
                      </a:r>
                      <a:endParaRPr lang="en-US" sz="1100" b="0" kern="1200" baseline="0">
                        <a:solidFill>
                          <a:schemeClr val="dk1"/>
                        </a:solidFill>
                        <a:latin typeface="+mn-lt"/>
                        <a:ea typeface="+mn-ea"/>
                        <a:cs typeface="+mn-cs"/>
                      </a:endParaRPr>
                    </a:p>
                  </a:txBody>
                  <a:tcPr marL="45720" marR="45720"/>
                </a:tc>
                <a:extLst>
                  <a:ext uri="{0D108BD9-81ED-4DB2-BD59-A6C34878D82A}">
                    <a16:rowId xmlns:a16="http://schemas.microsoft.com/office/drawing/2014/main" val="10001"/>
                  </a:ext>
                </a:extLst>
              </a:tr>
              <a:tr h="13931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5</a:t>
                      </a:r>
                      <a:endParaRPr lang="en-US" sz="1100" b="0"/>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Risk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Register</a:t>
                      </a:r>
                      <a:endParaRPr lang="en-US" sz="1100" b="0" dirty="0">
                        <a:latin typeface="+mn-lt"/>
                      </a:endParaRPr>
                    </a:p>
                  </a:txBody>
                  <a:tcPr marL="45720" marR="45720"/>
                </a:tc>
                <a:tc>
                  <a:txBody>
                    <a:bodyPr/>
                    <a:lstStyle/>
                    <a:p>
                      <a:pPr>
                        <a:spcAft>
                          <a:spcPts val="300"/>
                        </a:spcAft>
                      </a:pPr>
                      <a:r>
                        <a:rPr lang="en-US" sz="1100" dirty="0"/>
                        <a:t>Logs risks and tracks</a:t>
                      </a:r>
                      <a:r>
                        <a:rPr lang="en-US" sz="1100" baseline="0" dirty="0"/>
                        <a:t> them throughout its lifecycle, and includes information such as Current Status, Risk Impact, Probability of Occurrence, Risk Map, Risk Description, Project Impact, Risk Area, Symptoms, Trigger, Risk Response Strategy, Response Strategy, Contingency Plan.  </a:t>
                      </a:r>
                    </a:p>
                    <a:p>
                      <a:pPr>
                        <a:spcAft>
                          <a:spcPts val="300"/>
                        </a:spcAft>
                      </a:pPr>
                      <a:r>
                        <a:rPr lang="en-US" sz="1100" baseline="0" dirty="0"/>
                        <a:t>The Risk register is project based; therefore, USDA requires reporting risk at project level. The most significant risks (high impact/high possibility) that affect the investment should be included in the Investment Risk table.  </a:t>
                      </a:r>
                      <a:r>
                        <a:rPr lang="en-US" sz="1100" baseline="0" dirty="0">
                          <a:highlight>
                            <a:srgbClr val="FFFF00"/>
                          </a:highlight>
                        </a:rPr>
                        <a:t>Should be updated every 45 days.</a:t>
                      </a:r>
                    </a:p>
                    <a:p>
                      <a:pPr>
                        <a:spcAft>
                          <a:spcPts val="300"/>
                        </a:spcAft>
                      </a:pPr>
                      <a:endParaRPr lang="en-US" sz="1100" baseline="0" dirty="0">
                        <a:highlight>
                          <a:srgbClr val="FFFF00"/>
                        </a:highlight>
                      </a:endParaRPr>
                    </a:p>
                    <a:p>
                      <a:pPr>
                        <a:spcAft>
                          <a:spcPts val="300"/>
                        </a:spcAft>
                      </a:pPr>
                      <a:r>
                        <a:rPr lang="en-US" sz="1100" b="1" baseline="0" dirty="0"/>
                        <a:t>Signature(s) Required</a:t>
                      </a:r>
                      <a:r>
                        <a:rPr lang="en-US" sz="1100" baseline="0" dirty="0"/>
                        <a:t>: None. PM is responsible for content submitted.</a:t>
                      </a:r>
                      <a:endParaRPr lang="en-US" sz="1100" b="0" dirty="0">
                        <a:solidFill>
                          <a:schemeClr val="tx1"/>
                        </a:solidFill>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a:t>Risk Management Overview</a:t>
                      </a:r>
                      <a:endParaRPr lang="en-US" sz="1100" b="0" kern="1200">
                        <a:solidFill>
                          <a:schemeClr val="dk1"/>
                        </a:solidFill>
                        <a:latin typeface="+mn-lt"/>
                        <a:ea typeface="+mn-ea"/>
                        <a:cs typeface="+mn-cs"/>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dirty="0">
                          <a:highlight>
                            <a:srgbClr val="FFFF00"/>
                          </a:highlight>
                        </a:rPr>
                        <a:t>Every 45 Days</a:t>
                      </a:r>
                      <a:endParaRPr lang="en-US" sz="1100" b="0" kern="1200" dirty="0">
                        <a:solidFill>
                          <a:schemeClr val="dk1"/>
                        </a:solidFill>
                        <a:highlight>
                          <a:srgbClr val="FFFF00"/>
                        </a:highlight>
                        <a:latin typeface="+mn-lt"/>
                        <a:ea typeface="+mn-ea"/>
                        <a:cs typeface="+mn-cs"/>
                      </a:endParaRPr>
                    </a:p>
                  </a:txBody>
                  <a:tcPr marL="45720" marR="45720"/>
                </a:tc>
                <a:extLst>
                  <a:ext uri="{0D108BD9-81ED-4DB2-BD59-A6C34878D82A}">
                    <a16:rowId xmlns:a16="http://schemas.microsoft.com/office/drawing/2014/main" val="115086368"/>
                  </a:ext>
                </a:extLst>
              </a:tr>
              <a:tr h="740577">
                <a:tc>
                  <a:txBody>
                    <a:bodyPr/>
                    <a:lstStyle/>
                    <a:p>
                      <a:pPr algn="ctr"/>
                      <a:r>
                        <a:rPr lang="en-US" sz="1100"/>
                        <a:t>6</a:t>
                      </a:r>
                    </a:p>
                  </a:txBody>
                  <a:tcPr marL="45720" marR="45720"/>
                </a:tc>
                <a:tc>
                  <a:txBody>
                    <a:bodyPr/>
                    <a:lstStyle/>
                    <a:p>
                      <a:pPr marL="0" algn="ctr" defTabSz="914400" rtl="0" eaLnBrk="1" latinLnBrk="0" hangingPunct="1"/>
                      <a:r>
                        <a:rPr lang="en-US" sz="1100" kern="1200" baseline="0"/>
                        <a:t>Integrated Master Schedule (IMS) </a:t>
                      </a:r>
                      <a:endParaRPr lang="en-US" sz="1100" b="0" kern="1200">
                        <a:solidFill>
                          <a:schemeClr val="dk1"/>
                        </a:solidFill>
                        <a:latin typeface="+mn-lt"/>
                        <a:ea typeface="+mn-ea"/>
                        <a:cs typeface="+mn-cs"/>
                      </a:endParaRPr>
                    </a:p>
                  </a:txBody>
                  <a:tcPr marL="45720" marR="45720"/>
                </a:tc>
                <a:tc>
                  <a:txBody>
                    <a:bodyPr/>
                    <a:lstStyle/>
                    <a:p>
                      <a:pPr>
                        <a:spcAft>
                          <a:spcPts val="300"/>
                        </a:spcAft>
                      </a:pPr>
                      <a:r>
                        <a:rPr lang="en-US" sz="1100"/>
                        <a:t>Project</a:t>
                      </a:r>
                      <a:r>
                        <a:rPr lang="en-US" sz="1100" baseline="0"/>
                        <a:t> schedule to track execution that help </a:t>
                      </a:r>
                      <a:r>
                        <a:rPr lang="en-US" sz="1100"/>
                        <a:t>the effectiveness of the established plans and processes in the development of the IT investment. There</a:t>
                      </a:r>
                      <a:r>
                        <a:rPr lang="en-US" sz="1100" baseline="0"/>
                        <a:t> is no template; as the program manager can use their tool of choice.</a:t>
                      </a:r>
                    </a:p>
                    <a:p>
                      <a:pPr>
                        <a:spcAft>
                          <a:spcPts val="300"/>
                        </a:spcAft>
                      </a:pPr>
                      <a:endParaRPr lang="en-US" sz="1100"/>
                    </a:p>
                    <a:p>
                      <a:pPr marL="0" marR="0" lvl="0" indent="0" algn="l" defTabSz="914400" rtl="0" eaLnBrk="1" fontAlgn="auto" latinLnBrk="0" hangingPunct="1">
                        <a:lnSpc>
                          <a:spcPct val="100000"/>
                        </a:lnSpc>
                        <a:spcBef>
                          <a:spcPts val="0"/>
                        </a:spcBef>
                        <a:spcAft>
                          <a:spcPts val="300"/>
                        </a:spcAft>
                        <a:buClrTx/>
                        <a:buSzTx/>
                        <a:buFontTx/>
                        <a:buNone/>
                        <a:tabLst/>
                        <a:defRPr/>
                      </a:pPr>
                      <a:r>
                        <a:rPr lang="en-US" sz="1100" b="1" baseline="0"/>
                        <a:t>Signature(s) Required: </a:t>
                      </a:r>
                      <a:r>
                        <a:rPr lang="en-US" sz="1100" baseline="0"/>
                        <a:t>None. PM is responsible for content submitted.</a:t>
                      </a:r>
                      <a:endParaRPr lang="en-US" sz="1100" b="0"/>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a:t>Project Management</a:t>
                      </a:r>
                      <a:endParaRPr lang="en-US" sz="1100" b="0" kern="1200" baseline="0">
                        <a:solidFill>
                          <a:schemeClr val="dk1"/>
                        </a:solidFill>
                        <a:latin typeface="+mn-lt"/>
                        <a:ea typeface="+mn-ea"/>
                        <a:cs typeface="+mn-cs"/>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baseline="0"/>
                        <a:t>Monthly</a:t>
                      </a:r>
                      <a:endParaRPr lang="en-US" sz="1100" b="0" kern="1200" baseline="0">
                        <a:solidFill>
                          <a:schemeClr val="dk1"/>
                        </a:solidFill>
                        <a:latin typeface="+mn-lt"/>
                        <a:ea typeface="+mn-ea"/>
                        <a:cs typeface="+mn-cs"/>
                      </a:endParaRPr>
                    </a:p>
                  </a:txBody>
                  <a:tcPr marL="45720" marR="45720"/>
                </a:tc>
                <a:extLst>
                  <a:ext uri="{0D108BD9-81ED-4DB2-BD59-A6C34878D82A}">
                    <a16:rowId xmlns:a16="http://schemas.microsoft.com/office/drawing/2014/main" val="10003"/>
                  </a:ext>
                </a:extLst>
              </a:tr>
              <a:tr h="740577">
                <a:tc>
                  <a:txBody>
                    <a:bodyPr/>
                    <a:lstStyle/>
                    <a:p>
                      <a:pPr algn="ctr"/>
                      <a:r>
                        <a:rPr lang="en-US" sz="1100"/>
                        <a:t>7</a:t>
                      </a:r>
                    </a:p>
                  </a:txBody>
                  <a:tcPr marL="45720" marR="45720"/>
                </a:tc>
                <a:tc>
                  <a:txBody>
                    <a:bodyPr/>
                    <a:lstStyle/>
                    <a:p>
                      <a:pPr marL="0" algn="ctr" defTabSz="914400" rtl="0" eaLnBrk="1" latinLnBrk="0" hangingPunct="1"/>
                      <a:r>
                        <a:rPr lang="en-US" sz="1100"/>
                        <a:t>Project Charter</a:t>
                      </a:r>
                    </a:p>
                    <a:p>
                      <a:pPr marL="0" algn="ctr" defTabSz="914400" rtl="0" eaLnBrk="1" latinLnBrk="0" hangingPunct="1"/>
                      <a:endParaRPr lang="en-US" sz="1100" b="0" kern="1200">
                        <a:solidFill>
                          <a:schemeClr val="dk1"/>
                        </a:solidFill>
                        <a:latin typeface="+mn-lt"/>
                        <a:ea typeface="+mn-ea"/>
                        <a:cs typeface="+mn-cs"/>
                      </a:endParaRPr>
                    </a:p>
                  </a:txBody>
                  <a:tcPr marL="45720" marR="45720"/>
                </a:tc>
                <a:tc>
                  <a:txBody>
                    <a:bodyPr/>
                    <a:lstStyle/>
                    <a:p>
                      <a:pPr>
                        <a:spcAft>
                          <a:spcPts val="300"/>
                        </a:spcAft>
                      </a:pPr>
                      <a:r>
                        <a:rPr lang="en-US" sz="1100"/>
                        <a:t>Documents the formal authorization of the project. Also includes information on project scope, project manager, summary of milestone schedule, and project budget and funding source. Project Charter should identify all projects in the IT Business Case Detail – Projects Table (formerly known as B1 Table).  A Project Charter can be submitted separately for each project or as a single document with all projects included. </a:t>
                      </a:r>
                    </a:p>
                    <a:p>
                      <a:pPr>
                        <a:spcAft>
                          <a:spcPts val="300"/>
                        </a:spcAft>
                      </a:pPr>
                      <a:endParaRPr lang="en-US" sz="1100"/>
                    </a:p>
                    <a:p>
                      <a:pPr>
                        <a:spcAft>
                          <a:spcPts val="300"/>
                        </a:spcAft>
                      </a:pPr>
                      <a:r>
                        <a:rPr lang="en-US" sz="1100" b="1"/>
                        <a:t>Signature</a:t>
                      </a:r>
                      <a:r>
                        <a:rPr lang="en-US" sz="1100" b="1" baseline="0"/>
                        <a:t>(s) </a:t>
                      </a:r>
                      <a:r>
                        <a:rPr lang="en-US" sz="1100" b="1"/>
                        <a:t>Required</a:t>
                      </a:r>
                      <a:r>
                        <a:rPr lang="en-US" sz="1100" b="1" baseline="0"/>
                        <a:t>: </a:t>
                      </a:r>
                      <a:r>
                        <a:rPr lang="en-US" sz="1100" baseline="0"/>
                        <a:t>PM, Project Manager</a:t>
                      </a:r>
                      <a:endParaRPr lang="en-US" sz="1100" b="0">
                        <a:solidFill>
                          <a:schemeClr val="tx1"/>
                        </a:solidFill>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a:t>Project Management</a:t>
                      </a:r>
                      <a:endParaRPr lang="en-US" sz="1100" b="0" kern="1200" baseline="0">
                        <a:solidFill>
                          <a:schemeClr val="dk1"/>
                        </a:solidFill>
                        <a:latin typeface="+mn-lt"/>
                        <a:ea typeface="+mn-ea"/>
                        <a:cs typeface="+mn-cs"/>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baseline="0" dirty="0"/>
                        <a:t>As Needed</a:t>
                      </a:r>
                      <a:endParaRPr lang="en-US" sz="1100" b="0" kern="1200" baseline="0" dirty="0">
                        <a:solidFill>
                          <a:schemeClr val="dk1"/>
                        </a:solidFill>
                        <a:latin typeface="+mn-lt"/>
                        <a:ea typeface="+mn-ea"/>
                        <a:cs typeface="+mn-cs"/>
                      </a:endParaRPr>
                    </a:p>
                  </a:txBody>
                  <a:tcPr marL="45720" marR="45720"/>
                </a:tc>
                <a:extLst>
                  <a:ext uri="{0D108BD9-81ED-4DB2-BD59-A6C34878D82A}">
                    <a16:rowId xmlns:a16="http://schemas.microsoft.com/office/drawing/2014/main" val="10004"/>
                  </a:ext>
                </a:extLst>
              </a:tr>
            </a:tbl>
          </a:graphicData>
        </a:graphic>
      </p:graphicFrame>
      <p:sp>
        <p:nvSpPr>
          <p:cNvPr id="6" name="Rectangle 5">
            <a:extLst>
              <a:ext uri="{FF2B5EF4-FFF2-40B4-BE49-F238E27FC236}">
                <a16:creationId xmlns:a16="http://schemas.microsoft.com/office/drawing/2014/main" id="{FBDB50D1-70C7-4F24-84A3-DCE57F63C2A4}"/>
              </a:ext>
            </a:extLst>
          </p:cNvPr>
          <p:cNvSpPr/>
          <p:nvPr/>
        </p:nvSpPr>
        <p:spPr>
          <a:xfrm rot="2195334">
            <a:off x="8750596" y="474808"/>
            <a:ext cx="1200137" cy="461665"/>
          </a:xfrm>
          <a:prstGeom prst="rect">
            <a:avLst/>
          </a:prstGeom>
          <a:solidFill>
            <a:srgbClr val="00FF00"/>
          </a:solidFill>
        </p:spPr>
        <p:txBody>
          <a:bodyPr wrap="none" lIns="91440" tIns="45720" rIns="91440" bIns="45720">
            <a:spAutoFit/>
          </a:bodyPr>
          <a:lstStyle/>
          <a:p>
            <a:pPr algn="ctr"/>
            <a:r>
              <a:rPr 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7" name="Rectangle 6">
            <a:extLst>
              <a:ext uri="{FF2B5EF4-FFF2-40B4-BE49-F238E27FC236}">
                <a16:creationId xmlns:a16="http://schemas.microsoft.com/office/drawing/2014/main" id="{0CBF1142-7465-4A48-BF3C-5FC3686E6C8A}"/>
              </a:ext>
            </a:extLst>
          </p:cNvPr>
          <p:cNvSpPr/>
          <p:nvPr/>
        </p:nvSpPr>
        <p:spPr>
          <a:xfrm>
            <a:off x="191386" y="767578"/>
            <a:ext cx="9409813" cy="584775"/>
          </a:xfrm>
          <a:prstGeom prst="rect">
            <a:avLst/>
          </a:prstGeom>
        </p:spPr>
        <p:txBody>
          <a:bodyPr wrap="square">
            <a:spAutoFit/>
          </a:bodyPr>
          <a:lstStyle/>
          <a:p>
            <a:pPr lvl="0">
              <a:defRPr/>
            </a:pPr>
            <a:r>
              <a:rPr lang="en-US" dirty="0">
                <a:latin typeface="Calibri" panose="020F0502020204030204" pitchFamily="34" charset="0"/>
                <a:cs typeface="Calibri" panose="020F0502020204030204" pitchFamily="34" charset="0"/>
              </a:rPr>
              <a:t>Templates can be found on the</a:t>
            </a:r>
            <a:r>
              <a:rPr lang="en-US" b="1" dirty="0">
                <a:latin typeface="Calibri" panose="020F0502020204030204" pitchFamily="34" charset="0"/>
                <a:cs typeface="Calibri" panose="020F0502020204030204" pitchFamily="34" charset="0"/>
              </a:rPr>
              <a:t> </a:t>
            </a:r>
            <a:r>
              <a:rPr lang="en-US" b="1" dirty="0">
                <a:latin typeface="Calibri" panose="020F0502020204030204" pitchFamily="34" charset="0"/>
                <a:cs typeface="Calibri" panose="020F0502020204030204" pitchFamily="34" charset="0"/>
                <a:hlinkClick r:id="rId2"/>
              </a:rPr>
              <a:t>IITGF Deliverable Matrix</a:t>
            </a:r>
            <a:r>
              <a:rPr lang="en-US" b="1"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page:</a:t>
            </a:r>
          </a:p>
          <a:p>
            <a:pPr lvl="0">
              <a:defRPr/>
            </a:pPr>
            <a:r>
              <a:rPr lang="en-US" sz="1200" b="1" i="1" dirty="0">
                <a:highlight>
                  <a:srgbClr val="FFFF00"/>
                </a:highlight>
                <a:latin typeface="Calibri" panose="020F0502020204030204" pitchFamily="34" charset="0"/>
                <a:cs typeface="Calibri" panose="020F0502020204030204" pitchFamily="34" charset="0"/>
              </a:rPr>
              <a:t>NOTE:</a:t>
            </a:r>
            <a:r>
              <a:rPr lang="en-US" sz="1200" i="1" dirty="0">
                <a:highlight>
                  <a:srgbClr val="FFFF00"/>
                </a:highlight>
                <a:latin typeface="Calibri" panose="020F0502020204030204" pitchFamily="34" charset="0"/>
                <a:cs typeface="Calibri" panose="020F0502020204030204" pitchFamily="34" charset="0"/>
              </a:rPr>
              <a:t> The term Investment Manager is often used in conjunction with PM; therefore, for the purposes of this scoring criteria, PM can also refer to IM</a:t>
            </a:r>
          </a:p>
        </p:txBody>
      </p:sp>
    </p:spTree>
    <p:extLst>
      <p:ext uri="{BB962C8B-B14F-4D97-AF65-F5344CB8AC3E}">
        <p14:creationId xmlns:p14="http://schemas.microsoft.com/office/powerpoint/2010/main" val="13733413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33</a:t>
            </a:fld>
            <a:endParaRPr lang="en-US"/>
          </a:p>
        </p:txBody>
      </p:sp>
      <p:sp>
        <p:nvSpPr>
          <p:cNvPr id="3" name="TextBox 2"/>
          <p:cNvSpPr txBox="1"/>
          <p:nvPr/>
        </p:nvSpPr>
        <p:spPr>
          <a:xfrm>
            <a:off x="0" y="73371"/>
            <a:ext cx="10058400" cy="584775"/>
          </a:xfrm>
          <a:prstGeom prst="rect">
            <a:avLst/>
          </a:prstGeom>
          <a:noFill/>
        </p:spPr>
        <p:txBody>
          <a:bodyPr wrap="square" rtlCol="0" anchor="ctr">
            <a:spAutoFit/>
          </a:bodyPr>
          <a:lstStyle/>
          <a:p>
            <a:pPr algn="ctr"/>
            <a:r>
              <a:rPr lang="en-US" sz="3200">
                <a:solidFill>
                  <a:schemeClr val="bg1"/>
                </a:solidFill>
              </a:rPr>
              <a:t>Artifacts Required for All CIO Ratings (3 of 5)</a:t>
            </a:r>
            <a:endParaRPr lang="en-US">
              <a:solidFill>
                <a:schemeClr val="bg1"/>
              </a:solidFill>
            </a:endParaRPr>
          </a:p>
        </p:txBody>
      </p:sp>
      <p:graphicFrame>
        <p:nvGraphicFramePr>
          <p:cNvPr id="4" name="Table 4"/>
          <p:cNvGraphicFramePr>
            <a:graphicFrameLocks noGrp="1"/>
          </p:cNvGraphicFramePr>
          <p:nvPr>
            <p:extLst>
              <p:ext uri="{D42A27DB-BD31-4B8C-83A1-F6EECF244321}">
                <p14:modId xmlns:p14="http://schemas.microsoft.com/office/powerpoint/2010/main" val="1637638646"/>
              </p:ext>
            </p:extLst>
          </p:nvPr>
        </p:nvGraphicFramePr>
        <p:xfrm>
          <a:off x="465540" y="1286362"/>
          <a:ext cx="9127321" cy="5730240"/>
        </p:xfrm>
        <a:graphic>
          <a:graphicData uri="http://schemas.openxmlformats.org/drawingml/2006/table">
            <a:tbl>
              <a:tblPr firstRow="1" bandRow="1">
                <a:tableStyleId>{5C22544A-7EE6-4342-B048-85BDC9FD1C3A}</a:tableStyleId>
              </a:tblPr>
              <a:tblGrid>
                <a:gridCol w="266065">
                  <a:extLst>
                    <a:ext uri="{9D8B030D-6E8A-4147-A177-3AD203B41FA5}">
                      <a16:colId xmlns:a16="http://schemas.microsoft.com/office/drawing/2014/main" val="757833463"/>
                    </a:ext>
                  </a:extLst>
                </a:gridCol>
                <a:gridCol w="1075425">
                  <a:extLst>
                    <a:ext uri="{9D8B030D-6E8A-4147-A177-3AD203B41FA5}">
                      <a16:colId xmlns:a16="http://schemas.microsoft.com/office/drawing/2014/main" val="3788433347"/>
                    </a:ext>
                  </a:extLst>
                </a:gridCol>
                <a:gridCol w="5453922">
                  <a:extLst>
                    <a:ext uri="{9D8B030D-6E8A-4147-A177-3AD203B41FA5}">
                      <a16:colId xmlns:a16="http://schemas.microsoft.com/office/drawing/2014/main" val="1049120127"/>
                    </a:ext>
                  </a:extLst>
                </a:gridCol>
                <a:gridCol w="1119316">
                  <a:extLst>
                    <a:ext uri="{9D8B030D-6E8A-4147-A177-3AD203B41FA5}">
                      <a16:colId xmlns:a16="http://schemas.microsoft.com/office/drawing/2014/main" val="924964228"/>
                    </a:ext>
                  </a:extLst>
                </a:gridCol>
                <a:gridCol w="1212593">
                  <a:extLst>
                    <a:ext uri="{9D8B030D-6E8A-4147-A177-3AD203B41FA5}">
                      <a16:colId xmlns:a16="http://schemas.microsoft.com/office/drawing/2014/main" val="20004"/>
                    </a:ext>
                  </a:extLst>
                </a:gridCol>
              </a:tblGrid>
              <a:tr h="0">
                <a:tc>
                  <a:txBody>
                    <a:bodyPr/>
                    <a:lstStyle/>
                    <a:p>
                      <a:pPr algn="ctr"/>
                      <a:r>
                        <a:rPr lang="en-US" sz="1100" b="1"/>
                        <a:t>#</a:t>
                      </a:r>
                    </a:p>
                  </a:txBody>
                  <a:tcPr marL="45720" marR="45720"/>
                </a:tc>
                <a:tc>
                  <a:txBody>
                    <a:bodyPr/>
                    <a:lstStyle/>
                    <a:p>
                      <a:pPr algn="ctr"/>
                      <a:r>
                        <a:rPr lang="en-US" sz="1100" b="1"/>
                        <a:t>Artifact</a:t>
                      </a:r>
                    </a:p>
                  </a:txBody>
                  <a:tcPr marL="45720" marR="45720"/>
                </a:tc>
                <a:tc>
                  <a:txBody>
                    <a:bodyPr/>
                    <a:lstStyle/>
                    <a:p>
                      <a:r>
                        <a:rPr lang="en-US" sz="1100" b="1"/>
                        <a:t>High-Level</a:t>
                      </a:r>
                      <a:r>
                        <a:rPr lang="en-US" sz="1100" b="1" baseline="0"/>
                        <a:t> Description</a:t>
                      </a:r>
                      <a:endParaRPr lang="en-US" sz="1100" b="1"/>
                    </a:p>
                  </a:txBody>
                  <a:tcPr marL="45720" marR="45720"/>
                </a:tc>
                <a:tc>
                  <a:txBody>
                    <a:bodyPr/>
                    <a:lstStyle/>
                    <a:p>
                      <a:pPr algn="ctr"/>
                      <a:r>
                        <a:rPr lang="en-US" sz="1100" b="1"/>
                        <a:t>Impacted </a:t>
                      </a:r>
                      <a:r>
                        <a:rPr lang="en-US" sz="1100" b="1" baseline="0"/>
                        <a:t>Criterion</a:t>
                      </a:r>
                      <a:endParaRPr lang="en-US" sz="1100" b="1"/>
                    </a:p>
                  </a:txBody>
                  <a:tcPr marL="45720" marR="45720"/>
                </a:tc>
                <a:tc>
                  <a:txBody>
                    <a:bodyPr/>
                    <a:lstStyle/>
                    <a:p>
                      <a:pPr algn="ctr"/>
                      <a:r>
                        <a:rPr lang="en-US" sz="1100" b="1"/>
                        <a:t>Update</a:t>
                      </a:r>
                      <a:r>
                        <a:rPr lang="en-US" sz="1100" b="1" baseline="0"/>
                        <a:t> Frequency</a:t>
                      </a:r>
                      <a:endParaRPr lang="en-US" sz="1100" b="1"/>
                    </a:p>
                  </a:txBody>
                  <a:tcPr marL="45720" marR="45720"/>
                </a:tc>
                <a:extLst>
                  <a:ext uri="{0D108BD9-81ED-4DB2-BD59-A6C34878D82A}">
                    <a16:rowId xmlns:a16="http://schemas.microsoft.com/office/drawing/2014/main" val="4172369840"/>
                  </a:ext>
                </a:extLst>
              </a:tr>
              <a:tr h="406391">
                <a:tc>
                  <a:txBody>
                    <a:bodyPr/>
                    <a:lstStyle/>
                    <a:p>
                      <a:pPr algn="ctr"/>
                      <a:r>
                        <a:rPr lang="en-US" sz="1100" b="0"/>
                        <a:t>8</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a:t>Post Implementation Review (PIR)</a:t>
                      </a:r>
                      <a:endParaRPr lang="en-US" sz="1100" b="0" kern="1200">
                        <a:solidFill>
                          <a:schemeClr val="dk1"/>
                        </a:solidFill>
                        <a:latin typeface="+mn-lt"/>
                        <a:ea typeface="+mn-ea"/>
                        <a:cs typeface="+mn-cs"/>
                      </a:endParaRPr>
                    </a:p>
                  </a:txBody>
                  <a:tcPr marL="45720" marR="45720"/>
                </a:tc>
                <a:tc>
                  <a:txBody>
                    <a:bodyPr/>
                    <a:lstStyle/>
                    <a:p>
                      <a:pPr>
                        <a:spcAft>
                          <a:spcPts val="300"/>
                        </a:spcAft>
                      </a:pPr>
                      <a:r>
                        <a:rPr kumimoji="0" lang="en-US" sz="1100" b="0" i="0" u="none" strike="noStrike" kern="1200" cap="none" spc="0" normalizeH="0" baseline="0">
                          <a:ln>
                            <a:noFill/>
                          </a:ln>
                          <a:solidFill>
                            <a:srgbClr val="000000"/>
                          </a:solidFill>
                          <a:effectLst/>
                          <a:uLnTx/>
                          <a:uFillTx/>
                          <a:latin typeface="+mn-lt"/>
                          <a:ea typeface="+mn-ea"/>
                          <a:cs typeface="+mn-cs"/>
                        </a:rPr>
                        <a:t>Helps determine whether investments have achieved expected benefits, such as lowered cost, reduced cycle time, increased quality, or increased speed of service delivery.  </a:t>
                      </a:r>
                    </a:p>
                    <a:p>
                      <a:pPr>
                        <a:spcAft>
                          <a:spcPts val="300"/>
                        </a:spcAft>
                      </a:pPr>
                      <a:r>
                        <a:rPr kumimoji="0" lang="en-US" sz="1100" b="0" i="0" u="none" strike="noStrike" kern="1200" cap="none" spc="0" normalizeH="0" baseline="0">
                          <a:ln>
                            <a:noFill/>
                          </a:ln>
                          <a:solidFill>
                            <a:srgbClr val="000000"/>
                          </a:solidFill>
                          <a:effectLst/>
                          <a:uLnTx/>
                          <a:uFillTx/>
                          <a:latin typeface="+mn-lt"/>
                          <a:ea typeface="+mn-ea"/>
                          <a:cs typeface="+mn-cs"/>
                        </a:rPr>
                        <a:t>PIR provides an assessment of the implemented investment, including an evaluation of the development process, and also indicates the extent to which the USDA’s decision-making processes are sustaining </a:t>
                      </a:r>
                      <a:r>
                        <a:rPr kumimoji="0" lang="en-US" sz="1100" b="0" i="0" u="none" strike="noStrike" kern="1200" cap="none" spc="0" normalizeH="0" baseline="0">
                          <a:ln>
                            <a:noFill/>
                          </a:ln>
                          <a:solidFill>
                            <a:schemeClr val="tx1"/>
                          </a:solidFill>
                          <a:effectLst/>
                          <a:uLnTx/>
                          <a:uFillTx/>
                          <a:latin typeface="+mn-lt"/>
                          <a:ea typeface="+mn-ea"/>
                          <a:cs typeface="+mn-cs"/>
                        </a:rPr>
                        <a:t>or improving the success rate of IT investments, and assess lessons learned. </a:t>
                      </a:r>
                    </a:p>
                    <a:p>
                      <a:pPr>
                        <a:spcAft>
                          <a:spcPts val="300"/>
                        </a:spcAft>
                      </a:pPr>
                      <a:r>
                        <a:rPr kumimoji="0" lang="en-US" sz="1100" b="1" i="0" u="none" strike="noStrike" kern="1200" cap="none" spc="0" normalizeH="0" baseline="0">
                          <a:ln>
                            <a:noFill/>
                          </a:ln>
                          <a:solidFill>
                            <a:srgbClr val="000000"/>
                          </a:solidFill>
                          <a:effectLst/>
                          <a:uLnTx/>
                          <a:uFillTx/>
                          <a:latin typeface="+mn-lt"/>
                          <a:ea typeface="+mn-ea"/>
                          <a:cs typeface="+mn-cs"/>
                        </a:rPr>
                        <a:t>Signature(s) Required</a:t>
                      </a:r>
                      <a:r>
                        <a:rPr kumimoji="0" lang="en-US" sz="1100" b="0" i="0" u="none" strike="noStrike" kern="1200" cap="none" spc="0" normalizeH="0" baseline="0">
                          <a:ln>
                            <a:noFill/>
                          </a:ln>
                          <a:solidFill>
                            <a:srgbClr val="000000"/>
                          </a:solidFill>
                          <a:effectLst/>
                          <a:uLnTx/>
                          <a:uFillTx/>
                          <a:latin typeface="+mn-lt"/>
                          <a:ea typeface="+mn-ea"/>
                          <a:cs typeface="+mn-cs"/>
                        </a:rPr>
                        <a:t>: </a:t>
                      </a:r>
                      <a:r>
                        <a:rPr kumimoji="0" lang="en-US" sz="1100" b="0" i="0" u="none" strike="noStrike" kern="1200" cap="none" spc="0" normalizeH="0" baseline="0">
                          <a:ln>
                            <a:noFill/>
                          </a:ln>
                          <a:solidFill>
                            <a:schemeClr val="tx1"/>
                          </a:solidFill>
                          <a:effectLst/>
                          <a:uLnTx/>
                          <a:uFillTx/>
                          <a:latin typeface="+mn-lt"/>
                          <a:ea typeface="+mn-ea"/>
                          <a:cs typeface="+mn-cs"/>
                        </a:rPr>
                        <a:t>Business Sponsor, PM</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dirty="0">
                          <a:solidFill>
                            <a:schemeClr val="dk1"/>
                          </a:solidFill>
                          <a:latin typeface="+mn-lt"/>
                          <a:ea typeface="+mn-ea"/>
                          <a:cs typeface="+mn-cs"/>
                        </a:rPr>
                        <a:t>Performance Metrics</a:t>
                      </a:r>
                      <a:endParaRPr lang="en-US" sz="1100" b="0" dirty="0"/>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dirty="0"/>
                        <a:t>6</a:t>
                      </a:r>
                      <a:r>
                        <a:rPr lang="en-US" sz="1100" b="0" baseline="0" dirty="0"/>
                        <a:t> months after major release implementation and</a:t>
                      </a:r>
                      <a:r>
                        <a:rPr kumimoji="0" lang="en-US" sz="1100" b="0" i="0" u="none" strike="noStrike" kern="1200" cap="none" spc="0" normalizeH="0" baseline="0" dirty="0">
                          <a:ln>
                            <a:noFill/>
                          </a:ln>
                          <a:solidFill>
                            <a:srgbClr val="000000"/>
                          </a:solidFill>
                          <a:effectLst/>
                          <a:uLnTx/>
                          <a:uFillTx/>
                          <a:latin typeface="+mn-lt"/>
                          <a:ea typeface="+mn-ea"/>
                          <a:cs typeface="+mn-cs"/>
                        </a:rPr>
                        <a:t> immediately following termination of system(s) or investment</a:t>
                      </a:r>
                    </a:p>
                  </a:txBody>
                  <a:tcPr marL="45720" marR="45720"/>
                </a:tc>
                <a:extLst>
                  <a:ext uri="{0D108BD9-81ED-4DB2-BD59-A6C34878D82A}">
                    <a16:rowId xmlns:a16="http://schemas.microsoft.com/office/drawing/2014/main" val="10001"/>
                  </a:ext>
                </a:extLst>
              </a:tr>
              <a:tr h="406391">
                <a:tc>
                  <a:txBody>
                    <a:bodyPr/>
                    <a:lstStyle/>
                    <a:p>
                      <a:pPr algn="ctr"/>
                      <a:r>
                        <a:rPr lang="en-US" sz="1100" b="0"/>
                        <a:t>9</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baseline="0">
                          <a:latin typeface="+mn-lt"/>
                        </a:rPr>
                        <a:t>Operational Analysis (OA)</a:t>
                      </a:r>
                      <a:endParaRPr lang="en-US" sz="1100" b="0"/>
                    </a:p>
                  </a:txBody>
                  <a:tcPr marL="45720" marR="45720"/>
                </a:tc>
                <a:tc>
                  <a:txBody>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lang="en-US" sz="1100" b="0"/>
                        <a:t>There are</a:t>
                      </a:r>
                      <a:r>
                        <a:rPr lang="en-US" sz="1100" b="0" baseline="0"/>
                        <a:t> annual OA template, checklist, overview, and operational review template.  Annual OA template includes information such as investment overview, strategic and business results, user/customer assessment, performance assessment, financial performance, innovation, enterprise architecture, security and privacy, and recommendations. OA template also includes investment </a:t>
                      </a:r>
                      <a:r>
                        <a:rPr lang="en-US" sz="1100" b="0" kern="1200" baseline="0">
                          <a:solidFill>
                            <a:schemeClr val="dk1"/>
                          </a:solidFill>
                          <a:latin typeface="+mn-lt"/>
                          <a:ea typeface="+mn-ea"/>
                          <a:cs typeface="+mn-cs"/>
                        </a:rPr>
                        <a:t>manager’s recommendation on whether the investment should remain in steady state, commence planning for DME (Development, </a:t>
                      </a:r>
                      <a:r>
                        <a:rPr lang="en-US" sz="1100" b="0" kern="1200" baseline="0">
                          <a:solidFill>
                            <a:schemeClr val="tx1"/>
                          </a:solidFill>
                          <a:latin typeface="+mn-lt"/>
                          <a:ea typeface="+mn-ea"/>
                          <a:cs typeface="+mn-cs"/>
                        </a:rPr>
                        <a:t>Modernization, &amp; Enhancement) in order to ensure continued investment viability, discussed at IT-Investment Review Board, or IT-Investment Review Board does not need to discuss this investment. </a:t>
                      </a:r>
                    </a:p>
                    <a:p>
                      <a:pPr marL="0" marR="0" lvl="0" indent="0" algn="l" defTabSz="914400" rtl="0" eaLnBrk="1" fontAlgn="auto" latinLnBrk="0" hangingPunct="1">
                        <a:lnSpc>
                          <a:spcPct val="100000"/>
                        </a:lnSpc>
                        <a:spcBef>
                          <a:spcPts val="0"/>
                        </a:spcBef>
                        <a:spcAft>
                          <a:spcPts val="300"/>
                        </a:spcAft>
                        <a:buClrTx/>
                        <a:buSzTx/>
                        <a:buFontTx/>
                        <a:buNone/>
                        <a:tabLst/>
                        <a:defRPr/>
                      </a:pPr>
                      <a:r>
                        <a:rPr lang="en-US" sz="1100" b="1" kern="1200" baseline="0">
                          <a:solidFill>
                            <a:schemeClr val="tx1"/>
                          </a:solidFill>
                          <a:latin typeface="+mn-lt"/>
                          <a:ea typeface="+mn-ea"/>
                          <a:cs typeface="+mn-cs"/>
                        </a:rPr>
                        <a:t>Signature(s) Required: </a:t>
                      </a:r>
                      <a:r>
                        <a:rPr lang="en-US" sz="1100" b="0" kern="1200" baseline="0">
                          <a:solidFill>
                            <a:schemeClr val="tx1"/>
                          </a:solidFill>
                          <a:latin typeface="+mn-lt"/>
                          <a:ea typeface="+mn-ea"/>
                          <a:cs typeface="+mn-cs"/>
                        </a:rPr>
                        <a:t>MA</a:t>
                      </a:r>
                      <a:r>
                        <a:rPr lang="en-US" sz="1100" b="1" kern="1200" baseline="0">
                          <a:solidFill>
                            <a:schemeClr val="tx1"/>
                          </a:solidFill>
                          <a:latin typeface="+mn-lt"/>
                          <a:ea typeface="+mn-ea"/>
                          <a:cs typeface="+mn-cs"/>
                        </a:rPr>
                        <a:t> </a:t>
                      </a:r>
                      <a:r>
                        <a:rPr lang="en-US" sz="1100" b="0" kern="1200" baseline="0">
                          <a:solidFill>
                            <a:schemeClr val="tx1"/>
                          </a:solidFill>
                          <a:latin typeface="+mn-lt"/>
                          <a:ea typeface="+mn-ea"/>
                          <a:cs typeface="+mn-cs"/>
                        </a:rPr>
                        <a:t>CIO, Business Sponsor, PM</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a:solidFill>
                            <a:schemeClr val="dk1"/>
                          </a:solidFill>
                          <a:latin typeface="+mn-lt"/>
                          <a:ea typeface="+mn-ea"/>
                          <a:cs typeface="+mn-cs"/>
                        </a:rPr>
                        <a:t>Performance Metrics</a:t>
                      </a:r>
                      <a:endParaRPr lang="en-US" sz="1100" b="0"/>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a:t>Annual</a:t>
                      </a:r>
                    </a:p>
                  </a:txBody>
                  <a:tcPr marL="45720" marR="45720"/>
                </a:tc>
                <a:extLst>
                  <a:ext uri="{0D108BD9-81ED-4DB2-BD59-A6C34878D82A}">
                    <a16:rowId xmlns:a16="http://schemas.microsoft.com/office/drawing/2014/main" val="10002"/>
                  </a:ext>
                </a:extLst>
              </a:tr>
              <a:tr h="406391">
                <a:tc>
                  <a:txBody>
                    <a:bodyPr/>
                    <a:lstStyle/>
                    <a:p>
                      <a:pPr algn="ctr"/>
                      <a:r>
                        <a:rPr lang="en-US" sz="1100" b="0"/>
                        <a:t>10</a:t>
                      </a:r>
                    </a:p>
                  </a:txBody>
                  <a:tcPr marL="45720" marR="45720"/>
                </a:tc>
                <a:tc>
                  <a:txBody>
                    <a:bodyPr/>
                    <a:lstStyle/>
                    <a:p>
                      <a:pPr marL="0" algn="ctr" defTabSz="914400" rtl="0" eaLnBrk="1" latinLnBrk="0" hangingPunct="1"/>
                      <a:r>
                        <a:rPr lang="en-US" sz="1100"/>
                        <a:t>FAC PPM Certification</a:t>
                      </a:r>
                      <a:endParaRPr lang="en-US" sz="1100" b="0" kern="1200">
                        <a:solidFill>
                          <a:schemeClr val="dk1"/>
                        </a:solidFill>
                        <a:latin typeface="+mn-lt"/>
                        <a:ea typeface="+mn-ea"/>
                        <a:cs typeface="+mn-cs"/>
                      </a:endParaRPr>
                    </a:p>
                  </a:txBody>
                  <a:tcPr marL="45720" marR="45720"/>
                </a:tc>
                <a:tc>
                  <a:txBody>
                    <a:bodyPr/>
                    <a:lstStyle/>
                    <a:p>
                      <a:pPr>
                        <a:spcAft>
                          <a:spcPts val="300"/>
                        </a:spcAft>
                      </a:pPr>
                      <a:r>
                        <a:rPr lang="en-US" sz="1100" b="0"/>
                        <a:t>Demonstrates</a:t>
                      </a:r>
                      <a:r>
                        <a:rPr lang="en-US" sz="1100" b="0" baseline="0"/>
                        <a:t> that Investment Owner/Project Manager is FAC PPM certified.  FAC PPM p</a:t>
                      </a:r>
                      <a:r>
                        <a:rPr lang="en-US" sz="1100" b="0"/>
                        <a:t>rovides a structured</a:t>
                      </a:r>
                      <a:r>
                        <a:rPr lang="en-US" sz="1100" b="0" baseline="0"/>
                        <a:t> approach for IT P/PMs to develop accurate requirements, define measurable performance metrics, and manage acquisition activities to ensure that intended business and technical outcomes are achieved for major and non-major IT investments. </a:t>
                      </a:r>
                    </a:p>
                    <a:p>
                      <a:pPr>
                        <a:spcAft>
                          <a:spcPts val="300"/>
                        </a:spcAft>
                      </a:pPr>
                      <a:r>
                        <a:rPr lang="en-US" sz="1100" b="1" baseline="0"/>
                        <a:t>Signature(s) Required: </a:t>
                      </a:r>
                      <a:r>
                        <a:rPr lang="en-US" sz="1100" b="0" baseline="0"/>
                        <a:t>None</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a:latin typeface="+mn-lt"/>
                        </a:rPr>
                        <a:t>FAC P/PM Certification</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a:latin typeface="+mn-lt"/>
                        </a:rPr>
                        <a:t>Change in</a:t>
                      </a:r>
                      <a:r>
                        <a:rPr lang="en-US" sz="1100" b="0" baseline="0">
                          <a:latin typeface="+mn-lt"/>
                        </a:rPr>
                        <a:t> PM (requires updated certification in AgMAX)</a:t>
                      </a:r>
                      <a:endParaRPr lang="en-US" sz="1100" b="0">
                        <a:latin typeface="+mn-lt"/>
                      </a:endParaRPr>
                    </a:p>
                  </a:txBody>
                  <a:tcPr marL="45720" marR="45720"/>
                </a:tc>
                <a:extLst>
                  <a:ext uri="{0D108BD9-81ED-4DB2-BD59-A6C34878D82A}">
                    <a16:rowId xmlns:a16="http://schemas.microsoft.com/office/drawing/2014/main" val="1521368667"/>
                  </a:ext>
                </a:extLst>
              </a:tr>
              <a:tr h="0">
                <a:tc>
                  <a:txBody>
                    <a:bodyPr/>
                    <a:lstStyle/>
                    <a:p>
                      <a:pPr algn="ctr"/>
                      <a:r>
                        <a:rPr lang="en-US" sz="1100" b="0"/>
                        <a:t>11</a:t>
                      </a:r>
                    </a:p>
                  </a:txBody>
                  <a:tcPr marL="45720" marR="45720"/>
                </a:tc>
                <a:tc>
                  <a:txBody>
                    <a:bodyPr/>
                    <a:lstStyle/>
                    <a:p>
                      <a:pPr marL="0" algn="ctr" defTabSz="914400" rtl="0" eaLnBrk="1" latinLnBrk="0" hangingPunct="1"/>
                      <a:r>
                        <a:rPr lang="en-US" sz="1100" b="0" kern="1200">
                          <a:solidFill>
                            <a:schemeClr val="dk1"/>
                          </a:solidFill>
                          <a:latin typeface="+mn-lt"/>
                          <a:ea typeface="+mn-ea"/>
                          <a:cs typeface="+mn-cs"/>
                        </a:rPr>
                        <a:t>Agency IRB Charter</a:t>
                      </a:r>
                    </a:p>
                  </a:txBody>
                  <a:tcPr marL="45720" marR="45720"/>
                </a:tc>
                <a:tc>
                  <a:txBody>
                    <a:bodyPr/>
                    <a:lstStyle/>
                    <a:p>
                      <a:pPr marL="0" algn="l" defTabSz="914400" rtl="0" eaLnBrk="1" latinLnBrk="0" hangingPunct="1">
                        <a:spcAft>
                          <a:spcPts val="300"/>
                        </a:spcAft>
                      </a:pPr>
                      <a:r>
                        <a:rPr lang="en-US" sz="1100" b="0" kern="1200">
                          <a:solidFill>
                            <a:schemeClr val="tx1"/>
                          </a:solidFill>
                          <a:latin typeface="+mn-lt"/>
                          <a:ea typeface="+mn-ea"/>
                          <a:cs typeface="+mn-cs"/>
                        </a:rPr>
                        <a:t>Investment</a:t>
                      </a:r>
                      <a:r>
                        <a:rPr lang="en-US" sz="1100" b="0" kern="1200" baseline="0">
                          <a:solidFill>
                            <a:schemeClr val="tx1"/>
                          </a:solidFill>
                          <a:latin typeface="+mn-lt"/>
                          <a:ea typeface="+mn-ea"/>
                          <a:cs typeface="+mn-cs"/>
                        </a:rPr>
                        <a:t> Review Board Charter is to authorize the Agency-level governance body. </a:t>
                      </a:r>
                    </a:p>
                    <a:p>
                      <a:pPr marL="0" algn="l" defTabSz="914400" rtl="0" eaLnBrk="1" latinLnBrk="0" hangingPunct="1">
                        <a:spcAft>
                          <a:spcPts val="300"/>
                        </a:spcAft>
                      </a:pPr>
                      <a:r>
                        <a:rPr lang="en-US" sz="1100" b="1" kern="1200" baseline="0">
                          <a:solidFill>
                            <a:schemeClr val="tx1"/>
                          </a:solidFill>
                          <a:latin typeface="+mn-lt"/>
                          <a:ea typeface="+mn-ea"/>
                          <a:cs typeface="+mn-cs"/>
                        </a:rPr>
                        <a:t>Signature(s) Required: </a:t>
                      </a:r>
                      <a:r>
                        <a:rPr lang="en-US" sz="1100" b="0" kern="1200" baseline="0">
                          <a:solidFill>
                            <a:schemeClr val="tx1"/>
                          </a:solidFill>
                          <a:latin typeface="+mn-lt"/>
                          <a:ea typeface="+mn-ea"/>
                          <a:cs typeface="+mn-cs"/>
                        </a:rPr>
                        <a:t>MA</a:t>
                      </a:r>
                      <a:r>
                        <a:rPr lang="en-US" sz="1100" b="1" kern="1200" baseline="0">
                          <a:solidFill>
                            <a:schemeClr val="tx1"/>
                          </a:solidFill>
                          <a:latin typeface="+mn-lt"/>
                          <a:ea typeface="+mn-ea"/>
                          <a:cs typeface="+mn-cs"/>
                        </a:rPr>
                        <a:t> </a:t>
                      </a:r>
                      <a:r>
                        <a:rPr lang="en-US" sz="1100" b="0" kern="1200" baseline="0">
                          <a:solidFill>
                            <a:schemeClr val="tx1"/>
                          </a:solidFill>
                          <a:latin typeface="+mn-lt"/>
                          <a:ea typeface="+mn-ea"/>
                          <a:cs typeface="+mn-cs"/>
                        </a:rPr>
                        <a:t>CIO</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a:latin typeface="+mn-lt"/>
                        </a:rPr>
                        <a:t>IT Governance</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a:latin typeface="+mn-lt"/>
                        </a:rPr>
                        <a:t>Update as specified in the Charter itself</a:t>
                      </a:r>
                      <a:endParaRPr lang="en-US" sz="1100" b="0" kern="1200">
                        <a:solidFill>
                          <a:schemeClr val="tx1"/>
                        </a:solidFill>
                        <a:highlight>
                          <a:srgbClr val="FFFF00"/>
                        </a:highlight>
                        <a:latin typeface="+mn-lt"/>
                        <a:ea typeface="+mn-ea"/>
                        <a:cs typeface="+mn-cs"/>
                      </a:endParaRPr>
                    </a:p>
                  </a:txBody>
                  <a:tcPr marL="45720" marR="45720"/>
                </a:tc>
                <a:extLst>
                  <a:ext uri="{0D108BD9-81ED-4DB2-BD59-A6C34878D82A}">
                    <a16:rowId xmlns:a16="http://schemas.microsoft.com/office/drawing/2014/main" val="10004"/>
                  </a:ext>
                </a:extLst>
              </a:tr>
              <a:tr h="0">
                <a:tc>
                  <a:txBody>
                    <a:bodyPr/>
                    <a:lstStyle/>
                    <a:p>
                      <a:pPr algn="ctr"/>
                      <a:r>
                        <a:rPr lang="en-US" sz="1100" b="0"/>
                        <a:t>12</a:t>
                      </a:r>
                    </a:p>
                  </a:txBody>
                  <a:tcPr marL="45720" marR="45720"/>
                </a:tc>
                <a:tc>
                  <a:txBody>
                    <a:bodyPr/>
                    <a:lstStyle/>
                    <a:p>
                      <a:pPr marL="0" algn="ctr" defTabSz="914400" rtl="0" eaLnBrk="1" latinLnBrk="0" hangingPunct="1"/>
                      <a:r>
                        <a:rPr lang="en-US" sz="1100" b="0" kern="1200">
                          <a:solidFill>
                            <a:schemeClr val="dk1"/>
                          </a:solidFill>
                          <a:latin typeface="+mn-lt"/>
                          <a:ea typeface="+mn-ea"/>
                          <a:cs typeface="+mn-cs"/>
                        </a:rPr>
                        <a:t>CO/COR </a:t>
                      </a:r>
                      <a:r>
                        <a:rPr lang="en-US" sz="1100" b="1" kern="1200">
                          <a:solidFill>
                            <a:schemeClr val="dk1"/>
                          </a:solidFill>
                          <a:latin typeface="+mn-lt"/>
                          <a:ea typeface="+mn-ea"/>
                          <a:cs typeface="+mn-cs"/>
                          <a:hlinkClick r:id="rId2"/>
                        </a:rPr>
                        <a:t>FPDS.gov</a:t>
                      </a:r>
                      <a:r>
                        <a:rPr lang="en-US" sz="1100" b="1" kern="1200">
                          <a:solidFill>
                            <a:schemeClr val="dk1"/>
                          </a:solidFill>
                          <a:latin typeface="+mn-lt"/>
                          <a:ea typeface="+mn-ea"/>
                          <a:cs typeface="+mn-cs"/>
                        </a:rPr>
                        <a:t> </a:t>
                      </a:r>
                      <a:r>
                        <a:rPr lang="en-US" sz="1100" b="0" kern="1200">
                          <a:solidFill>
                            <a:schemeClr val="dk1"/>
                          </a:solidFill>
                          <a:latin typeface="+mn-lt"/>
                          <a:ea typeface="+mn-ea"/>
                          <a:cs typeface="+mn-cs"/>
                        </a:rPr>
                        <a:t>email</a:t>
                      </a:r>
                    </a:p>
                  </a:txBody>
                  <a:tcPr marL="45720" marR="45720"/>
                </a:tc>
                <a:tc>
                  <a:txBody>
                    <a:bodyPr/>
                    <a:lstStyle/>
                    <a:p>
                      <a:pPr marL="0" algn="l" defTabSz="914400" rtl="0" eaLnBrk="1" latinLnBrk="0" hangingPunct="1">
                        <a:spcAft>
                          <a:spcPts val="300"/>
                        </a:spcAft>
                      </a:pPr>
                      <a:r>
                        <a:rPr lang="en-US" sz="1100" b="0" kern="1200" baseline="0" dirty="0">
                          <a:solidFill>
                            <a:schemeClr val="tx1"/>
                          </a:solidFill>
                          <a:highlight>
                            <a:srgbClr val="FFFF00"/>
                          </a:highlight>
                          <a:latin typeface="+mn-lt"/>
                          <a:ea typeface="+mn-ea"/>
                          <a:cs typeface="+mn-cs"/>
                        </a:rPr>
                        <a:t>Contracting Officer or Contracting Officer Representative are to send </a:t>
                      </a:r>
                      <a:r>
                        <a:rPr lang="en-US" sz="1100" b="0" kern="1200" dirty="0">
                          <a:solidFill>
                            <a:schemeClr val="dk1"/>
                          </a:solidFill>
                          <a:highlight>
                            <a:srgbClr val="FFFF00"/>
                          </a:highlight>
                          <a:latin typeface="+mn-lt"/>
                          <a:ea typeface="+mn-ea"/>
                          <a:cs typeface="+mn-cs"/>
                        </a:rPr>
                        <a:t>FPDS.gov </a:t>
                      </a:r>
                      <a:r>
                        <a:rPr lang="en-US" sz="1100" b="0" kern="1200" baseline="0" dirty="0">
                          <a:solidFill>
                            <a:schemeClr val="tx1"/>
                          </a:solidFill>
                          <a:highlight>
                            <a:srgbClr val="FFFF00"/>
                          </a:highlight>
                          <a:latin typeface="+mn-lt"/>
                          <a:ea typeface="+mn-ea"/>
                          <a:cs typeface="+mn-cs"/>
                        </a:rPr>
                        <a:t>email confirmation of contracts identified on the contracts table.  A picture of the contract data in </a:t>
                      </a:r>
                      <a:r>
                        <a:rPr lang="en-US" sz="1100" b="1" kern="1200" dirty="0">
                          <a:solidFill>
                            <a:schemeClr val="dk1"/>
                          </a:solidFill>
                          <a:highlight>
                            <a:srgbClr val="FFFF00"/>
                          </a:highlight>
                          <a:latin typeface="+mn-lt"/>
                          <a:ea typeface="+mn-ea"/>
                          <a:cs typeface="+mn-cs"/>
                          <a:hlinkClick r:id="rId2"/>
                        </a:rPr>
                        <a:t>FPDS.gov</a:t>
                      </a:r>
                      <a:r>
                        <a:rPr lang="en-US" sz="1100" b="1" kern="1200" dirty="0">
                          <a:solidFill>
                            <a:schemeClr val="dk1"/>
                          </a:solidFill>
                          <a:highlight>
                            <a:srgbClr val="FFFF00"/>
                          </a:highlight>
                          <a:latin typeface="+mn-lt"/>
                          <a:ea typeface="+mn-ea"/>
                          <a:cs typeface="+mn-cs"/>
                        </a:rPr>
                        <a:t> </a:t>
                      </a:r>
                      <a:r>
                        <a:rPr lang="en-US" sz="1100" b="0" kern="1200" baseline="0" dirty="0">
                          <a:solidFill>
                            <a:schemeClr val="tx1"/>
                          </a:solidFill>
                          <a:highlight>
                            <a:srgbClr val="FFFF00"/>
                          </a:highlight>
                          <a:latin typeface="+mn-lt"/>
                          <a:ea typeface="+mn-ea"/>
                          <a:cs typeface="+mn-cs"/>
                        </a:rPr>
                        <a:t>is acceptable if sent from CO/COR.</a:t>
                      </a:r>
                    </a:p>
                    <a:p>
                      <a:pPr marL="0" marR="0" lvl="0" indent="0" algn="l" defTabSz="914400" rtl="0" eaLnBrk="1" fontAlgn="auto" latinLnBrk="0" hangingPunct="1">
                        <a:lnSpc>
                          <a:spcPct val="100000"/>
                        </a:lnSpc>
                        <a:spcBef>
                          <a:spcPts val="0"/>
                        </a:spcBef>
                        <a:spcAft>
                          <a:spcPts val="300"/>
                        </a:spcAft>
                        <a:buClrTx/>
                        <a:buSzTx/>
                        <a:buFontTx/>
                        <a:buNone/>
                        <a:tabLst/>
                        <a:defRPr/>
                      </a:pPr>
                      <a:r>
                        <a:rPr lang="en-US" sz="1100" b="1" baseline="0" dirty="0"/>
                        <a:t>Signature(s) Required: </a:t>
                      </a:r>
                      <a:r>
                        <a:rPr lang="en-US" sz="1100" b="0" baseline="0" dirty="0"/>
                        <a:t>None. </a:t>
                      </a:r>
                      <a:r>
                        <a:rPr lang="en-US" sz="1100" b="0" baseline="0" dirty="0">
                          <a:solidFill>
                            <a:schemeClr val="tx1"/>
                          </a:solidFill>
                        </a:rPr>
                        <a:t>PM is responsible for content submitted.</a:t>
                      </a:r>
                      <a:endParaRPr lang="en-US" sz="1100" b="0" dirty="0"/>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baseline="0">
                          <a:solidFill>
                            <a:schemeClr val="dk1"/>
                          </a:solidFill>
                          <a:latin typeface="+mn-lt"/>
                          <a:ea typeface="+mn-ea"/>
                          <a:cs typeface="+mn-cs"/>
                        </a:rPr>
                        <a:t>Contract/ Acquisition Strategy</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dirty="0">
                          <a:solidFill>
                            <a:schemeClr val="tx1"/>
                          </a:solidFill>
                          <a:latin typeface="+mn-lt"/>
                          <a:ea typeface="+mn-ea"/>
                          <a:cs typeface="+mn-cs"/>
                        </a:rPr>
                        <a:t>Annually and as updates are made to contracts table</a:t>
                      </a:r>
                    </a:p>
                  </a:txBody>
                  <a:tcPr marL="45720" marR="45720"/>
                </a:tc>
                <a:extLst>
                  <a:ext uri="{0D108BD9-81ED-4DB2-BD59-A6C34878D82A}">
                    <a16:rowId xmlns:a16="http://schemas.microsoft.com/office/drawing/2014/main" val="4042271237"/>
                  </a:ext>
                </a:extLst>
              </a:tr>
            </a:tbl>
          </a:graphicData>
        </a:graphic>
      </p:graphicFrame>
      <p:sp>
        <p:nvSpPr>
          <p:cNvPr id="6" name="Rectangle 5">
            <a:extLst>
              <a:ext uri="{FF2B5EF4-FFF2-40B4-BE49-F238E27FC236}">
                <a16:creationId xmlns:a16="http://schemas.microsoft.com/office/drawing/2014/main" id="{864CA040-8C06-4CE1-8A91-B6FB260550B1}"/>
              </a:ext>
            </a:extLst>
          </p:cNvPr>
          <p:cNvSpPr/>
          <p:nvPr/>
        </p:nvSpPr>
        <p:spPr>
          <a:xfrm>
            <a:off x="191386" y="735679"/>
            <a:ext cx="9409813" cy="584775"/>
          </a:xfrm>
          <a:prstGeom prst="rect">
            <a:avLst/>
          </a:prstGeom>
        </p:spPr>
        <p:txBody>
          <a:bodyPr wrap="square">
            <a:spAutoFit/>
          </a:bodyPr>
          <a:lstStyle/>
          <a:p>
            <a:pPr lvl="0">
              <a:defRPr/>
            </a:pPr>
            <a:r>
              <a:rPr lang="en-US" dirty="0">
                <a:latin typeface="Calibri" panose="020F0502020204030204" pitchFamily="34" charset="0"/>
                <a:cs typeface="Calibri" panose="020F0502020204030204" pitchFamily="34" charset="0"/>
              </a:rPr>
              <a:t>Templates can be found on the</a:t>
            </a:r>
            <a:r>
              <a:rPr lang="en-US" b="1" dirty="0">
                <a:latin typeface="Calibri" panose="020F0502020204030204" pitchFamily="34" charset="0"/>
                <a:cs typeface="Calibri" panose="020F0502020204030204" pitchFamily="34" charset="0"/>
              </a:rPr>
              <a:t> </a:t>
            </a:r>
            <a:r>
              <a:rPr lang="en-US" b="1" dirty="0">
                <a:latin typeface="Calibri" panose="020F0502020204030204" pitchFamily="34" charset="0"/>
                <a:cs typeface="Calibri" panose="020F0502020204030204" pitchFamily="34" charset="0"/>
                <a:hlinkClick r:id="rId3"/>
              </a:rPr>
              <a:t>IITGF Deliverable Matrix</a:t>
            </a:r>
            <a:r>
              <a:rPr lang="en-US" b="1"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page:</a:t>
            </a:r>
          </a:p>
          <a:p>
            <a:pPr lvl="0">
              <a:defRPr/>
            </a:pPr>
            <a:r>
              <a:rPr lang="en-US" sz="1200" b="1" i="1" dirty="0">
                <a:highlight>
                  <a:srgbClr val="FFFF00"/>
                </a:highlight>
                <a:latin typeface="Calibri" panose="020F0502020204030204" pitchFamily="34" charset="0"/>
                <a:cs typeface="Calibri" panose="020F0502020204030204" pitchFamily="34" charset="0"/>
              </a:rPr>
              <a:t>NOTE:</a:t>
            </a:r>
            <a:r>
              <a:rPr lang="en-US" sz="1200" i="1" dirty="0">
                <a:highlight>
                  <a:srgbClr val="FFFF00"/>
                </a:highlight>
                <a:latin typeface="Calibri" panose="020F0502020204030204" pitchFamily="34" charset="0"/>
                <a:cs typeface="Calibri" panose="020F0502020204030204" pitchFamily="34" charset="0"/>
              </a:rPr>
              <a:t> The term Investment Manager is often used in conjunction with PM; therefore, for the purposes of this scoring criteria, PM can also refer to IM</a:t>
            </a:r>
          </a:p>
        </p:txBody>
      </p:sp>
      <p:sp>
        <p:nvSpPr>
          <p:cNvPr id="7" name="Rectangle 6">
            <a:extLst>
              <a:ext uri="{FF2B5EF4-FFF2-40B4-BE49-F238E27FC236}">
                <a16:creationId xmlns:a16="http://schemas.microsoft.com/office/drawing/2014/main" id="{0573785B-16A0-4108-9EBD-F4297A3BD87E}"/>
              </a:ext>
            </a:extLst>
          </p:cNvPr>
          <p:cNvSpPr/>
          <p:nvPr/>
        </p:nvSpPr>
        <p:spPr>
          <a:xfrm rot="2195334">
            <a:off x="8750596" y="474808"/>
            <a:ext cx="1200137" cy="461665"/>
          </a:xfrm>
          <a:prstGeom prst="rect">
            <a:avLst/>
          </a:prstGeom>
          <a:solidFill>
            <a:srgbClr val="00FF00"/>
          </a:solidFill>
        </p:spPr>
        <p:txBody>
          <a:bodyPr wrap="none" lIns="91440" tIns="45720" rIns="91440" bIns="45720">
            <a:spAutoFit/>
          </a:bodyPr>
          <a:lstStyle/>
          <a:p>
            <a:pPr algn="ctr"/>
            <a:r>
              <a:rPr lang="en-US"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29208585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34</a:t>
            </a:fld>
            <a:endParaRPr lang="en-US"/>
          </a:p>
        </p:txBody>
      </p:sp>
      <p:sp>
        <p:nvSpPr>
          <p:cNvPr id="3" name="TextBox 2"/>
          <p:cNvSpPr txBox="1"/>
          <p:nvPr/>
        </p:nvSpPr>
        <p:spPr>
          <a:xfrm>
            <a:off x="0" y="73371"/>
            <a:ext cx="10058400" cy="584775"/>
          </a:xfrm>
          <a:prstGeom prst="rect">
            <a:avLst/>
          </a:prstGeom>
          <a:noFill/>
        </p:spPr>
        <p:txBody>
          <a:bodyPr wrap="square" rtlCol="0" anchor="ctr">
            <a:spAutoFit/>
          </a:bodyPr>
          <a:lstStyle/>
          <a:p>
            <a:pPr algn="ctr"/>
            <a:r>
              <a:rPr lang="en-US" sz="3200">
                <a:solidFill>
                  <a:schemeClr val="bg1"/>
                </a:solidFill>
              </a:rPr>
              <a:t>Artifacts Required for All CIO Ratings (4 of 5)</a:t>
            </a:r>
            <a:endParaRPr lang="en-US">
              <a:solidFill>
                <a:schemeClr val="bg1"/>
              </a:solidFill>
            </a:endParaRPr>
          </a:p>
        </p:txBody>
      </p:sp>
      <p:graphicFrame>
        <p:nvGraphicFramePr>
          <p:cNvPr id="4" name="Table 4"/>
          <p:cNvGraphicFramePr>
            <a:graphicFrameLocks noGrp="1"/>
          </p:cNvGraphicFramePr>
          <p:nvPr>
            <p:extLst>
              <p:ext uri="{D42A27DB-BD31-4B8C-83A1-F6EECF244321}">
                <p14:modId xmlns:p14="http://schemas.microsoft.com/office/powerpoint/2010/main" val="19379146"/>
              </p:ext>
            </p:extLst>
          </p:nvPr>
        </p:nvGraphicFramePr>
        <p:xfrm>
          <a:off x="465540" y="1286362"/>
          <a:ext cx="9127321" cy="5715000"/>
        </p:xfrm>
        <a:graphic>
          <a:graphicData uri="http://schemas.openxmlformats.org/drawingml/2006/table">
            <a:tbl>
              <a:tblPr firstRow="1" bandRow="1">
                <a:tableStyleId>{5C22544A-7EE6-4342-B048-85BDC9FD1C3A}</a:tableStyleId>
              </a:tblPr>
              <a:tblGrid>
                <a:gridCol w="266065">
                  <a:extLst>
                    <a:ext uri="{9D8B030D-6E8A-4147-A177-3AD203B41FA5}">
                      <a16:colId xmlns:a16="http://schemas.microsoft.com/office/drawing/2014/main" val="757833463"/>
                    </a:ext>
                  </a:extLst>
                </a:gridCol>
                <a:gridCol w="932764">
                  <a:extLst>
                    <a:ext uri="{9D8B030D-6E8A-4147-A177-3AD203B41FA5}">
                      <a16:colId xmlns:a16="http://schemas.microsoft.com/office/drawing/2014/main" val="3788433347"/>
                    </a:ext>
                  </a:extLst>
                </a:gridCol>
                <a:gridCol w="5596583">
                  <a:extLst>
                    <a:ext uri="{9D8B030D-6E8A-4147-A177-3AD203B41FA5}">
                      <a16:colId xmlns:a16="http://schemas.microsoft.com/office/drawing/2014/main" val="1049120127"/>
                    </a:ext>
                  </a:extLst>
                </a:gridCol>
                <a:gridCol w="1119316">
                  <a:extLst>
                    <a:ext uri="{9D8B030D-6E8A-4147-A177-3AD203B41FA5}">
                      <a16:colId xmlns:a16="http://schemas.microsoft.com/office/drawing/2014/main" val="924964228"/>
                    </a:ext>
                  </a:extLst>
                </a:gridCol>
                <a:gridCol w="1212593">
                  <a:extLst>
                    <a:ext uri="{9D8B030D-6E8A-4147-A177-3AD203B41FA5}">
                      <a16:colId xmlns:a16="http://schemas.microsoft.com/office/drawing/2014/main" val="20004"/>
                    </a:ext>
                  </a:extLst>
                </a:gridCol>
              </a:tblGrid>
              <a:tr h="0">
                <a:tc>
                  <a:txBody>
                    <a:bodyPr/>
                    <a:lstStyle/>
                    <a:p>
                      <a:pPr algn="ctr"/>
                      <a:r>
                        <a:rPr lang="en-US" sz="1100"/>
                        <a:t>#</a:t>
                      </a:r>
                      <a:endParaRPr lang="en-US" sz="1100" b="1"/>
                    </a:p>
                  </a:txBody>
                  <a:tcPr marL="45720" marR="45720"/>
                </a:tc>
                <a:tc>
                  <a:txBody>
                    <a:bodyPr/>
                    <a:lstStyle/>
                    <a:p>
                      <a:pPr algn="ctr"/>
                      <a:r>
                        <a:rPr lang="en-US" sz="1100"/>
                        <a:t>Artifact</a:t>
                      </a:r>
                      <a:endParaRPr lang="en-US" sz="1100" b="1"/>
                    </a:p>
                  </a:txBody>
                  <a:tcPr marL="45720" marR="45720"/>
                </a:tc>
                <a:tc>
                  <a:txBody>
                    <a:bodyPr/>
                    <a:lstStyle/>
                    <a:p>
                      <a:r>
                        <a:rPr lang="en-US" sz="1100"/>
                        <a:t>High-Level</a:t>
                      </a:r>
                      <a:r>
                        <a:rPr lang="en-US" sz="1100" baseline="0"/>
                        <a:t> Description</a:t>
                      </a:r>
                      <a:endParaRPr lang="en-US" sz="1100" b="1"/>
                    </a:p>
                  </a:txBody>
                  <a:tcPr marL="45720" marR="45720"/>
                </a:tc>
                <a:tc>
                  <a:txBody>
                    <a:bodyPr/>
                    <a:lstStyle/>
                    <a:p>
                      <a:pPr algn="ctr"/>
                      <a:r>
                        <a:rPr lang="en-US" sz="1100"/>
                        <a:t>Impacted </a:t>
                      </a:r>
                      <a:r>
                        <a:rPr lang="en-US" sz="1100" baseline="0"/>
                        <a:t>Criterion</a:t>
                      </a:r>
                      <a:endParaRPr lang="en-US" sz="1100" b="1"/>
                    </a:p>
                  </a:txBody>
                  <a:tcPr marL="45720" marR="45720"/>
                </a:tc>
                <a:tc>
                  <a:txBody>
                    <a:bodyPr/>
                    <a:lstStyle/>
                    <a:p>
                      <a:pPr algn="ctr"/>
                      <a:r>
                        <a:rPr lang="en-US" sz="1100"/>
                        <a:t>Update</a:t>
                      </a:r>
                      <a:r>
                        <a:rPr lang="en-US" sz="1100" baseline="0"/>
                        <a:t> Frequency</a:t>
                      </a:r>
                      <a:endParaRPr lang="en-US" sz="1100" b="1"/>
                    </a:p>
                  </a:txBody>
                  <a:tcPr marL="45720" marR="45720"/>
                </a:tc>
                <a:extLst>
                  <a:ext uri="{0D108BD9-81ED-4DB2-BD59-A6C34878D82A}">
                    <a16:rowId xmlns:a16="http://schemas.microsoft.com/office/drawing/2014/main" val="4172369840"/>
                  </a:ext>
                </a:extLst>
              </a:tr>
              <a:tr h="0">
                <a:tc>
                  <a:txBody>
                    <a:bodyPr/>
                    <a:lstStyle/>
                    <a:p>
                      <a:pPr algn="ctr"/>
                      <a:r>
                        <a:rPr lang="en-US" sz="1100"/>
                        <a:t>13</a:t>
                      </a:r>
                      <a:endParaRPr lang="en-US" sz="1100" b="0"/>
                    </a:p>
                  </a:txBody>
                  <a:tcPr marL="45720" marR="45720"/>
                </a:tc>
                <a:tc>
                  <a:txBody>
                    <a:bodyPr/>
                    <a:lstStyle/>
                    <a:p>
                      <a:pPr marL="0" algn="ctr" defTabSz="914400" rtl="0" eaLnBrk="1" latinLnBrk="0" hangingPunct="1"/>
                      <a:r>
                        <a:rPr lang="en-US" sz="1100" kern="1200"/>
                        <a:t>IRB Meeting Minutes of Decision Memo</a:t>
                      </a:r>
                      <a:endParaRPr lang="en-US" sz="1100" b="0" kern="1200">
                        <a:solidFill>
                          <a:schemeClr val="dk1"/>
                        </a:solidFill>
                        <a:latin typeface="+mn-lt"/>
                        <a:ea typeface="+mn-ea"/>
                        <a:cs typeface="+mn-cs"/>
                      </a:endParaRPr>
                    </a:p>
                  </a:txBody>
                  <a:tcPr marL="45720" marR="45720"/>
                </a:tc>
                <a:tc>
                  <a:txBody>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lang="en-US" sz="1100" kern="1200" baseline="0"/>
                        <a:t>Agencies are responsible for managing their Information Technology (IT) resources to improve the delivery to services to the public, to assist program management at both Departmental and agency levels, to provide cost-effective technologies and solutions to satisfy program requirements, and to promote sharing of these resources to the greatest extent possible. To assure that information management activities reflect the goals and priorities of the Department and agency programs, each Mission area (MA) or Agencies will establish an Investment Review Board (IRB), that will provide policy direction for IT resource activities as well as review and approval of specific IT resources actions. The decision memo or meeting will serve as evidence that the MAs or Agencies in accordance with USDA policy or guidance.</a:t>
                      </a:r>
                    </a:p>
                    <a:p>
                      <a:pPr marL="0" marR="0" lvl="0" indent="0" algn="l" defTabSz="914400" rtl="0" eaLnBrk="1" fontAlgn="auto" latinLnBrk="0" hangingPunct="1">
                        <a:lnSpc>
                          <a:spcPct val="100000"/>
                        </a:lnSpc>
                        <a:spcBef>
                          <a:spcPts val="0"/>
                        </a:spcBef>
                        <a:spcAft>
                          <a:spcPts val="300"/>
                        </a:spcAft>
                        <a:buClrTx/>
                        <a:buSzTx/>
                        <a:buFontTx/>
                        <a:buNone/>
                        <a:tabLst/>
                        <a:defRPr/>
                      </a:pPr>
                      <a:endParaRPr lang="en-US" sz="1100" kern="1200" baseline="0"/>
                    </a:p>
                    <a:p>
                      <a:pPr marL="0" marR="0" lvl="0" indent="0" algn="l" defTabSz="914400" rtl="0" eaLnBrk="1" fontAlgn="auto" latinLnBrk="0" hangingPunct="1">
                        <a:lnSpc>
                          <a:spcPct val="100000"/>
                        </a:lnSpc>
                        <a:spcBef>
                          <a:spcPts val="0"/>
                        </a:spcBef>
                        <a:spcAft>
                          <a:spcPts val="300"/>
                        </a:spcAft>
                        <a:buClrTx/>
                        <a:buSzTx/>
                        <a:buFontTx/>
                        <a:buNone/>
                        <a:tabLst/>
                        <a:defRPr/>
                      </a:pPr>
                      <a:r>
                        <a:rPr lang="en-US" sz="1100" b="1" kern="1200" baseline="0"/>
                        <a:t>Signature(s) Required</a:t>
                      </a:r>
                      <a:r>
                        <a:rPr lang="en-US" sz="1100" kern="1200" baseline="0"/>
                        <a:t>: MA CIO or Governance Board Chair (Memo), </a:t>
                      </a:r>
                    </a:p>
                    <a:p>
                      <a:pPr marL="0" marR="0" lvl="0" indent="0" algn="l" defTabSz="914400" rtl="0" eaLnBrk="1" fontAlgn="auto" latinLnBrk="0" hangingPunct="1">
                        <a:lnSpc>
                          <a:spcPct val="100000"/>
                        </a:lnSpc>
                        <a:spcBef>
                          <a:spcPts val="0"/>
                        </a:spcBef>
                        <a:spcAft>
                          <a:spcPts val="300"/>
                        </a:spcAft>
                        <a:buClrTx/>
                        <a:buSzTx/>
                        <a:buFontTx/>
                        <a:buNone/>
                        <a:tabLst/>
                        <a:defRPr/>
                      </a:pPr>
                      <a:r>
                        <a:rPr lang="en-US" sz="1100" b="1" kern="1200" baseline="0"/>
                        <a:t>NOTE</a:t>
                      </a:r>
                      <a:r>
                        <a:rPr lang="en-US" sz="1100" kern="1200" baseline="0"/>
                        <a:t>: No signatures required for meeting minutes and presentation /briefing</a:t>
                      </a:r>
                      <a:endParaRPr lang="en-US" sz="1100" b="1" i="1" kern="1200" baseline="0">
                        <a:solidFill>
                          <a:schemeClr val="tx1"/>
                        </a:solidFill>
                        <a:latin typeface="+mn-lt"/>
                        <a:ea typeface="+mn-ea"/>
                        <a:cs typeface="+mn-cs"/>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a:t>IT Governance</a:t>
                      </a:r>
                      <a:endParaRPr lang="en-US" sz="1100" b="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a:t>Annually or as the investment is reviewed by IRB</a:t>
                      </a:r>
                      <a:endParaRPr lang="en-US" sz="1100" b="0" kern="1200">
                        <a:solidFill>
                          <a:schemeClr val="tx1"/>
                        </a:solidFill>
                        <a:latin typeface="+mn-lt"/>
                        <a:ea typeface="+mn-ea"/>
                        <a:cs typeface="+mn-cs"/>
                      </a:endParaRPr>
                    </a:p>
                  </a:txBody>
                  <a:tcPr marL="45720" marR="45720"/>
                </a:tc>
                <a:extLst>
                  <a:ext uri="{0D108BD9-81ED-4DB2-BD59-A6C34878D82A}">
                    <a16:rowId xmlns:a16="http://schemas.microsoft.com/office/drawing/2014/main" val="3012832685"/>
                  </a:ext>
                </a:extLst>
              </a:tr>
              <a:tr h="0">
                <a:tc>
                  <a:txBody>
                    <a:bodyPr/>
                    <a:lstStyle/>
                    <a:p>
                      <a:pPr algn="ctr"/>
                      <a:r>
                        <a:rPr lang="en-US" sz="1100"/>
                        <a:t>14</a:t>
                      </a:r>
                      <a:endParaRPr lang="en-US" sz="1100" b="0"/>
                    </a:p>
                  </a:txBody>
                  <a:tcPr marL="45720" marR="45720"/>
                </a:tc>
                <a:tc>
                  <a:txBody>
                    <a:bodyPr/>
                    <a:lstStyle/>
                    <a:p>
                      <a:pPr marL="0" algn="ctr" defTabSz="914400" rtl="0" eaLnBrk="1" latinLnBrk="0" hangingPunct="1"/>
                      <a:r>
                        <a:rPr lang="en-US" sz="1100" kern="1200"/>
                        <a:t>Mission Area Assistant CIO Certification of Incremental Development</a:t>
                      </a:r>
                      <a:endParaRPr lang="en-US" sz="1100" b="0" kern="1200">
                        <a:solidFill>
                          <a:schemeClr val="dk1"/>
                        </a:solidFill>
                        <a:latin typeface="+mn-lt"/>
                        <a:ea typeface="+mn-ea"/>
                        <a:cs typeface="+mn-cs"/>
                      </a:endParaRPr>
                    </a:p>
                  </a:txBody>
                  <a:tcPr marL="45720" marR="45720"/>
                </a:tc>
                <a:tc>
                  <a:txBody>
                    <a:bodyPr/>
                    <a:lstStyle/>
                    <a:p>
                      <a:pPr marL="0" algn="l" defTabSz="914400" rtl="0" eaLnBrk="1" latinLnBrk="0" hangingPunct="1">
                        <a:spcAft>
                          <a:spcPts val="300"/>
                        </a:spcAft>
                      </a:pPr>
                      <a:r>
                        <a:rPr lang="en-US" sz="1100" kern="1200" baseline="0"/>
                        <a:t>Ensures that the CIO of the USDA reports all major IT investment information related to incremental development accurately in accordance with OMB. The USDA CIO has delegated authority to each MA CIO to certify the incremental development of IT Investments and its projects on behalf of the USDA CIO. The MA CIO certification can be provided as part of the Investment Charter or separate email.</a:t>
                      </a:r>
                    </a:p>
                    <a:p>
                      <a:pPr marL="0" algn="l" defTabSz="914400" rtl="0" eaLnBrk="1" latinLnBrk="0" hangingPunct="1">
                        <a:spcAft>
                          <a:spcPts val="300"/>
                        </a:spcAft>
                      </a:pPr>
                      <a:r>
                        <a:rPr lang="en-US" sz="1100" b="1" kern="1200" baseline="0"/>
                        <a:t>Signature(s) Required</a:t>
                      </a:r>
                      <a:r>
                        <a:rPr lang="en-US" sz="1100" kern="1200" baseline="0"/>
                        <a:t>: MA CIO</a:t>
                      </a:r>
                      <a:endParaRPr lang="en-US" sz="1100" b="0" kern="1200" baseline="0">
                        <a:solidFill>
                          <a:schemeClr val="tx1"/>
                        </a:solidFill>
                        <a:latin typeface="+mn-lt"/>
                        <a:ea typeface="+mn-ea"/>
                        <a:cs typeface="+mn-cs"/>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a:t>IT Governance</a:t>
                      </a:r>
                      <a:endParaRPr lang="en-US" sz="1100" b="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a:t>Annually or as new projects are created / added to the investment</a:t>
                      </a:r>
                      <a:endParaRPr lang="en-US" sz="1100" b="0" kern="1200">
                        <a:solidFill>
                          <a:schemeClr val="tx1"/>
                        </a:solidFill>
                        <a:latin typeface="+mn-lt"/>
                        <a:ea typeface="+mn-ea"/>
                        <a:cs typeface="+mn-cs"/>
                      </a:endParaRPr>
                    </a:p>
                  </a:txBody>
                  <a:tcPr marL="45720" marR="45720"/>
                </a:tc>
                <a:extLst>
                  <a:ext uri="{0D108BD9-81ED-4DB2-BD59-A6C34878D82A}">
                    <a16:rowId xmlns:a16="http://schemas.microsoft.com/office/drawing/2014/main" val="457015767"/>
                  </a:ext>
                </a:extLst>
              </a:tr>
              <a:tr h="0">
                <a:tc>
                  <a:txBody>
                    <a:bodyPr/>
                    <a:lstStyle/>
                    <a:p>
                      <a:pPr algn="ctr"/>
                      <a:r>
                        <a:rPr lang="en-US" sz="1100"/>
                        <a:t>15</a:t>
                      </a:r>
                      <a:endParaRPr lang="en-US" sz="1100" b="0"/>
                    </a:p>
                  </a:txBody>
                  <a:tcPr marL="45720" marR="45720"/>
                </a:tc>
                <a:tc>
                  <a:txBody>
                    <a:bodyPr/>
                    <a:lstStyle/>
                    <a:p>
                      <a:pPr marL="0" algn="ctr" defTabSz="914400" rtl="0" eaLnBrk="1" latinLnBrk="0" hangingPunct="1"/>
                      <a:r>
                        <a:rPr lang="en-US" sz="1100" kern="1200"/>
                        <a:t>Product Backlog</a:t>
                      </a:r>
                      <a:endParaRPr lang="en-US" sz="1100" b="0" kern="1200">
                        <a:solidFill>
                          <a:schemeClr val="dk1"/>
                        </a:solidFill>
                        <a:latin typeface="+mn-lt"/>
                        <a:ea typeface="+mn-ea"/>
                        <a:cs typeface="+mn-cs"/>
                      </a:endParaRPr>
                    </a:p>
                  </a:txBody>
                  <a:tcPr marL="45720" marR="45720"/>
                </a:tc>
                <a:tc>
                  <a:txBody>
                    <a:bodyPr/>
                    <a:lstStyle/>
                    <a:p>
                      <a:pPr marL="0" algn="l" defTabSz="914400" rtl="0" eaLnBrk="1" latinLnBrk="0" hangingPunct="1">
                        <a:spcAft>
                          <a:spcPts val="300"/>
                        </a:spcAft>
                      </a:pPr>
                      <a:r>
                        <a:rPr lang="en-US" sz="1100" kern="1200" baseline="0"/>
                        <a:t>The Product Backlog is an ordered list of everything that is known to be needed in the product. It is the single source of requirements for any changes to be made to the product. The Product Backlog lists all features, functions, requirements, enhancements, and fixes that constitute the changes to be made to the product in future releases. </a:t>
                      </a:r>
                    </a:p>
                    <a:p>
                      <a:pPr marL="0" algn="l" defTabSz="914400" rtl="0" eaLnBrk="1" latinLnBrk="0" hangingPunct="1">
                        <a:spcAft>
                          <a:spcPts val="300"/>
                        </a:spcAft>
                      </a:pPr>
                      <a:r>
                        <a:rPr lang="en-US" sz="1100" b="1" kern="1200" baseline="0"/>
                        <a:t>Signature(s) Required</a:t>
                      </a:r>
                      <a:r>
                        <a:rPr lang="en-US" sz="1100" kern="1200" baseline="0"/>
                        <a:t>: None</a:t>
                      </a:r>
                      <a:endParaRPr lang="en-US" sz="1100" b="0" kern="1200" baseline="0">
                        <a:solidFill>
                          <a:schemeClr val="tx1"/>
                        </a:solidFill>
                        <a:latin typeface="+mn-lt"/>
                        <a:ea typeface="+mn-ea"/>
                        <a:cs typeface="+mn-cs"/>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a:t>Project Management</a:t>
                      </a:r>
                      <a:endParaRPr lang="en-US" sz="1100" b="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a:t>As Needed</a:t>
                      </a:r>
                      <a:endParaRPr lang="en-US" sz="1100" b="0" kern="1200">
                        <a:solidFill>
                          <a:schemeClr val="tx1"/>
                        </a:solidFill>
                        <a:latin typeface="+mn-lt"/>
                        <a:ea typeface="+mn-ea"/>
                        <a:cs typeface="+mn-cs"/>
                      </a:endParaRPr>
                    </a:p>
                  </a:txBody>
                  <a:tcPr marL="45720" marR="45720"/>
                </a:tc>
                <a:extLst>
                  <a:ext uri="{0D108BD9-81ED-4DB2-BD59-A6C34878D82A}">
                    <a16:rowId xmlns:a16="http://schemas.microsoft.com/office/drawing/2014/main" val="2598866571"/>
                  </a:ext>
                </a:extLst>
              </a:tr>
              <a:tr h="0">
                <a:tc>
                  <a:txBody>
                    <a:bodyPr/>
                    <a:lstStyle/>
                    <a:p>
                      <a:pPr algn="ctr"/>
                      <a:r>
                        <a:rPr lang="en-US" sz="1100"/>
                        <a:t>16</a:t>
                      </a:r>
                      <a:endParaRPr lang="en-US" sz="1100" b="0"/>
                    </a:p>
                  </a:txBody>
                  <a:tcPr marL="45720" marR="45720"/>
                </a:tc>
                <a:tc>
                  <a:txBody>
                    <a:bodyPr/>
                    <a:lstStyle/>
                    <a:p>
                      <a:pPr marL="0" algn="ctr" defTabSz="914400" rtl="0" eaLnBrk="1" latinLnBrk="0" hangingPunct="1"/>
                      <a:r>
                        <a:rPr lang="en-US" sz="1100" kern="1200"/>
                        <a:t>Sprint </a:t>
                      </a:r>
                    </a:p>
                    <a:p>
                      <a:pPr marL="0" algn="ctr" defTabSz="914400" rtl="0" eaLnBrk="1" latinLnBrk="0" hangingPunct="1"/>
                      <a:r>
                        <a:rPr lang="en-US" sz="1100" kern="1200"/>
                        <a:t>Backlog</a:t>
                      </a:r>
                      <a:endParaRPr lang="en-US" sz="1100" b="0" kern="1200">
                        <a:solidFill>
                          <a:schemeClr val="dk1"/>
                        </a:solidFill>
                        <a:latin typeface="+mn-lt"/>
                        <a:ea typeface="+mn-ea"/>
                        <a:cs typeface="+mn-cs"/>
                      </a:endParaRPr>
                    </a:p>
                  </a:txBody>
                  <a:tcPr marL="45720" marR="45720"/>
                </a:tc>
                <a:tc>
                  <a:txBody>
                    <a:bodyPr/>
                    <a:lstStyle/>
                    <a:p>
                      <a:pPr marL="0" algn="l" defTabSz="914400" rtl="0" eaLnBrk="1" latinLnBrk="0" hangingPunct="1">
                        <a:spcAft>
                          <a:spcPts val="300"/>
                        </a:spcAft>
                      </a:pPr>
                      <a:r>
                        <a:rPr lang="en-US" sz="1100" kern="1200" baseline="0"/>
                        <a:t>The Sprint Backlog is the set of Product Backlog items selected for the Sprint, plus a plan for delivering the product Increment and realizing the Sprint Goal. The Sprint Backlog is a forecast by the Development Team about what functionality will be in the next Increment and the work needed to deliver that functionality into a "Done" Increment.</a:t>
                      </a:r>
                    </a:p>
                    <a:p>
                      <a:pPr marL="0" algn="l" defTabSz="914400" rtl="0" eaLnBrk="1" latinLnBrk="0" hangingPunct="1">
                        <a:spcAft>
                          <a:spcPts val="300"/>
                        </a:spcAft>
                      </a:pPr>
                      <a:r>
                        <a:rPr lang="en-US" sz="1100" b="1" kern="1200" baseline="0"/>
                        <a:t>Signature(s) Required</a:t>
                      </a:r>
                      <a:r>
                        <a:rPr lang="en-US" sz="1100" kern="1200" baseline="0"/>
                        <a:t>: None</a:t>
                      </a:r>
                      <a:endParaRPr lang="en-US" sz="1100" b="0" kern="1200" baseline="0">
                        <a:solidFill>
                          <a:schemeClr val="tx1"/>
                        </a:solidFill>
                        <a:latin typeface="+mn-lt"/>
                        <a:ea typeface="+mn-ea"/>
                        <a:cs typeface="+mn-cs"/>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a:t>Project Management</a:t>
                      </a:r>
                      <a:endParaRPr lang="en-US" sz="1100" b="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a:t>As Needed</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b="0" kern="1200">
                        <a:solidFill>
                          <a:schemeClr val="tx1"/>
                        </a:solidFill>
                        <a:latin typeface="+mn-lt"/>
                        <a:ea typeface="+mn-ea"/>
                        <a:cs typeface="+mn-cs"/>
                      </a:endParaRPr>
                    </a:p>
                  </a:txBody>
                  <a:tcPr marL="45720" marR="45720"/>
                </a:tc>
                <a:extLst>
                  <a:ext uri="{0D108BD9-81ED-4DB2-BD59-A6C34878D82A}">
                    <a16:rowId xmlns:a16="http://schemas.microsoft.com/office/drawing/2014/main" val="3320086526"/>
                  </a:ext>
                </a:extLst>
              </a:tr>
            </a:tbl>
          </a:graphicData>
        </a:graphic>
      </p:graphicFrame>
      <p:sp>
        <p:nvSpPr>
          <p:cNvPr id="6" name="Rectangle 5">
            <a:extLst>
              <a:ext uri="{FF2B5EF4-FFF2-40B4-BE49-F238E27FC236}">
                <a16:creationId xmlns:a16="http://schemas.microsoft.com/office/drawing/2014/main" id="{47FB6DCA-317A-4C63-B62B-D2324AD01749}"/>
              </a:ext>
            </a:extLst>
          </p:cNvPr>
          <p:cNvSpPr/>
          <p:nvPr/>
        </p:nvSpPr>
        <p:spPr>
          <a:xfrm>
            <a:off x="191386" y="756945"/>
            <a:ext cx="9409813" cy="584775"/>
          </a:xfrm>
          <a:prstGeom prst="rect">
            <a:avLst/>
          </a:prstGeom>
        </p:spPr>
        <p:txBody>
          <a:bodyPr wrap="square">
            <a:spAutoFit/>
          </a:bodyPr>
          <a:lstStyle/>
          <a:p>
            <a:pPr lvl="0">
              <a:defRPr/>
            </a:pPr>
            <a:r>
              <a:rPr lang="en-US" dirty="0">
                <a:latin typeface="Calibri" panose="020F0502020204030204" pitchFamily="34" charset="0"/>
                <a:cs typeface="Calibri" panose="020F0502020204030204" pitchFamily="34" charset="0"/>
              </a:rPr>
              <a:t>Templates can be found on the</a:t>
            </a:r>
            <a:r>
              <a:rPr lang="en-US" b="1" dirty="0">
                <a:latin typeface="Calibri" panose="020F0502020204030204" pitchFamily="34" charset="0"/>
                <a:cs typeface="Calibri" panose="020F0502020204030204" pitchFamily="34" charset="0"/>
              </a:rPr>
              <a:t> </a:t>
            </a:r>
            <a:r>
              <a:rPr lang="en-US" b="1" dirty="0">
                <a:latin typeface="Calibri" panose="020F0502020204030204" pitchFamily="34" charset="0"/>
                <a:cs typeface="Calibri" panose="020F0502020204030204" pitchFamily="34" charset="0"/>
                <a:hlinkClick r:id="rId2"/>
              </a:rPr>
              <a:t>IITGF Deliverable Matrix</a:t>
            </a:r>
            <a:r>
              <a:rPr lang="en-US" b="1"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page:</a:t>
            </a:r>
          </a:p>
          <a:p>
            <a:pPr lvl="0">
              <a:defRPr/>
            </a:pPr>
            <a:r>
              <a:rPr lang="en-US" sz="1200" b="1" i="1" dirty="0">
                <a:highlight>
                  <a:srgbClr val="FFFF00"/>
                </a:highlight>
                <a:latin typeface="Calibri" panose="020F0502020204030204" pitchFamily="34" charset="0"/>
                <a:cs typeface="Calibri" panose="020F0502020204030204" pitchFamily="34" charset="0"/>
              </a:rPr>
              <a:t>NOTE:</a:t>
            </a:r>
            <a:r>
              <a:rPr lang="en-US" sz="1200" i="1" dirty="0">
                <a:highlight>
                  <a:srgbClr val="FFFF00"/>
                </a:highlight>
                <a:latin typeface="Calibri" panose="020F0502020204030204" pitchFamily="34" charset="0"/>
                <a:cs typeface="Calibri" panose="020F0502020204030204" pitchFamily="34" charset="0"/>
              </a:rPr>
              <a:t> The term Investment Manager is often used in conjunction with PM; therefore, for the purposes of this scoring criteria, PM can also refer to IM</a:t>
            </a:r>
          </a:p>
        </p:txBody>
      </p:sp>
      <p:sp>
        <p:nvSpPr>
          <p:cNvPr id="7" name="Rectangle 6">
            <a:extLst>
              <a:ext uri="{FF2B5EF4-FFF2-40B4-BE49-F238E27FC236}">
                <a16:creationId xmlns:a16="http://schemas.microsoft.com/office/drawing/2014/main" id="{4E8B02C9-90A7-4274-BF60-DD6DD2D8D0E7}"/>
              </a:ext>
            </a:extLst>
          </p:cNvPr>
          <p:cNvSpPr/>
          <p:nvPr/>
        </p:nvSpPr>
        <p:spPr>
          <a:xfrm rot="2195334">
            <a:off x="8750596" y="474808"/>
            <a:ext cx="1200137" cy="461665"/>
          </a:xfrm>
          <a:prstGeom prst="rect">
            <a:avLst/>
          </a:prstGeom>
          <a:solidFill>
            <a:srgbClr val="00FF00"/>
          </a:solidFill>
        </p:spPr>
        <p:txBody>
          <a:bodyPr wrap="none" lIns="91440" tIns="45720" rIns="91440" bIns="45720">
            <a:spAutoFit/>
          </a:bodyPr>
          <a:lstStyle/>
          <a:p>
            <a:pPr algn="ctr"/>
            <a:r>
              <a:rPr lang="en-US"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30770693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35</a:t>
            </a:fld>
            <a:endParaRPr lang="en-US"/>
          </a:p>
        </p:txBody>
      </p:sp>
      <p:sp>
        <p:nvSpPr>
          <p:cNvPr id="3" name="TextBox 2"/>
          <p:cNvSpPr txBox="1"/>
          <p:nvPr/>
        </p:nvSpPr>
        <p:spPr>
          <a:xfrm>
            <a:off x="0" y="73371"/>
            <a:ext cx="10058400" cy="584775"/>
          </a:xfrm>
          <a:prstGeom prst="rect">
            <a:avLst/>
          </a:prstGeom>
          <a:noFill/>
        </p:spPr>
        <p:txBody>
          <a:bodyPr wrap="square" rtlCol="0" anchor="ctr">
            <a:spAutoFit/>
          </a:bodyPr>
          <a:lstStyle/>
          <a:p>
            <a:pPr algn="ctr"/>
            <a:r>
              <a:rPr lang="en-US" sz="3200">
                <a:solidFill>
                  <a:schemeClr val="bg1"/>
                </a:solidFill>
              </a:rPr>
              <a:t>Artifacts Required for All CIO Ratings (5 of 5)</a:t>
            </a:r>
            <a:endParaRPr lang="en-US">
              <a:solidFill>
                <a:schemeClr val="bg1"/>
              </a:solidFill>
            </a:endParaRPr>
          </a:p>
        </p:txBody>
      </p:sp>
      <p:graphicFrame>
        <p:nvGraphicFramePr>
          <p:cNvPr id="4" name="Table 4"/>
          <p:cNvGraphicFramePr>
            <a:graphicFrameLocks noGrp="1"/>
          </p:cNvGraphicFramePr>
          <p:nvPr>
            <p:extLst>
              <p:ext uri="{D42A27DB-BD31-4B8C-83A1-F6EECF244321}">
                <p14:modId xmlns:p14="http://schemas.microsoft.com/office/powerpoint/2010/main" val="4117698364"/>
              </p:ext>
            </p:extLst>
          </p:nvPr>
        </p:nvGraphicFramePr>
        <p:xfrm>
          <a:off x="465540" y="1286361"/>
          <a:ext cx="9127321" cy="5265865"/>
        </p:xfrm>
        <a:graphic>
          <a:graphicData uri="http://schemas.openxmlformats.org/drawingml/2006/table">
            <a:tbl>
              <a:tblPr firstRow="1" bandRow="1">
                <a:tableStyleId>{5C22544A-7EE6-4342-B048-85BDC9FD1C3A}</a:tableStyleId>
              </a:tblPr>
              <a:tblGrid>
                <a:gridCol w="266065">
                  <a:extLst>
                    <a:ext uri="{9D8B030D-6E8A-4147-A177-3AD203B41FA5}">
                      <a16:colId xmlns:a16="http://schemas.microsoft.com/office/drawing/2014/main" val="757833463"/>
                    </a:ext>
                  </a:extLst>
                </a:gridCol>
                <a:gridCol w="932764">
                  <a:extLst>
                    <a:ext uri="{9D8B030D-6E8A-4147-A177-3AD203B41FA5}">
                      <a16:colId xmlns:a16="http://schemas.microsoft.com/office/drawing/2014/main" val="3788433347"/>
                    </a:ext>
                  </a:extLst>
                </a:gridCol>
                <a:gridCol w="5596583">
                  <a:extLst>
                    <a:ext uri="{9D8B030D-6E8A-4147-A177-3AD203B41FA5}">
                      <a16:colId xmlns:a16="http://schemas.microsoft.com/office/drawing/2014/main" val="1049120127"/>
                    </a:ext>
                  </a:extLst>
                </a:gridCol>
                <a:gridCol w="1119316">
                  <a:extLst>
                    <a:ext uri="{9D8B030D-6E8A-4147-A177-3AD203B41FA5}">
                      <a16:colId xmlns:a16="http://schemas.microsoft.com/office/drawing/2014/main" val="924964228"/>
                    </a:ext>
                  </a:extLst>
                </a:gridCol>
                <a:gridCol w="1212593">
                  <a:extLst>
                    <a:ext uri="{9D8B030D-6E8A-4147-A177-3AD203B41FA5}">
                      <a16:colId xmlns:a16="http://schemas.microsoft.com/office/drawing/2014/main" val="20004"/>
                    </a:ext>
                  </a:extLst>
                </a:gridCol>
              </a:tblGrid>
              <a:tr h="456140">
                <a:tc>
                  <a:txBody>
                    <a:bodyPr/>
                    <a:lstStyle/>
                    <a:p>
                      <a:pPr algn="ctr"/>
                      <a:r>
                        <a:rPr lang="en-US" sz="1100"/>
                        <a:t>#</a:t>
                      </a:r>
                      <a:endParaRPr lang="en-US" sz="1100" b="1"/>
                    </a:p>
                  </a:txBody>
                  <a:tcPr marL="45720" marR="45720"/>
                </a:tc>
                <a:tc>
                  <a:txBody>
                    <a:bodyPr/>
                    <a:lstStyle/>
                    <a:p>
                      <a:pPr algn="ctr"/>
                      <a:r>
                        <a:rPr lang="en-US" sz="1100"/>
                        <a:t>Artifact</a:t>
                      </a:r>
                      <a:endParaRPr lang="en-US" sz="1100" b="1"/>
                    </a:p>
                  </a:txBody>
                  <a:tcPr marL="45720" marR="45720"/>
                </a:tc>
                <a:tc>
                  <a:txBody>
                    <a:bodyPr/>
                    <a:lstStyle/>
                    <a:p>
                      <a:r>
                        <a:rPr lang="en-US" sz="1100"/>
                        <a:t>High-Level</a:t>
                      </a:r>
                      <a:r>
                        <a:rPr lang="en-US" sz="1100" baseline="0"/>
                        <a:t> Description</a:t>
                      </a:r>
                      <a:endParaRPr lang="en-US" sz="1100" b="1"/>
                    </a:p>
                  </a:txBody>
                  <a:tcPr marL="45720" marR="45720"/>
                </a:tc>
                <a:tc>
                  <a:txBody>
                    <a:bodyPr/>
                    <a:lstStyle/>
                    <a:p>
                      <a:pPr algn="ctr"/>
                      <a:r>
                        <a:rPr lang="en-US" sz="1100"/>
                        <a:t>Impacted </a:t>
                      </a:r>
                      <a:r>
                        <a:rPr lang="en-US" sz="1100" baseline="0"/>
                        <a:t>Criterion</a:t>
                      </a:r>
                      <a:endParaRPr lang="en-US" sz="1100" b="1"/>
                    </a:p>
                  </a:txBody>
                  <a:tcPr marL="45720" marR="45720"/>
                </a:tc>
                <a:tc>
                  <a:txBody>
                    <a:bodyPr/>
                    <a:lstStyle/>
                    <a:p>
                      <a:pPr algn="ctr"/>
                      <a:r>
                        <a:rPr lang="en-US" sz="1100"/>
                        <a:t>Update</a:t>
                      </a:r>
                      <a:r>
                        <a:rPr lang="en-US" sz="1100" baseline="0"/>
                        <a:t> Frequency</a:t>
                      </a:r>
                      <a:endParaRPr lang="en-US" sz="1100" b="1"/>
                    </a:p>
                  </a:txBody>
                  <a:tcPr marL="45720" marR="45720"/>
                </a:tc>
                <a:extLst>
                  <a:ext uri="{0D108BD9-81ED-4DB2-BD59-A6C34878D82A}">
                    <a16:rowId xmlns:a16="http://schemas.microsoft.com/office/drawing/2014/main" val="4172369840"/>
                  </a:ext>
                </a:extLst>
              </a:tr>
              <a:tr h="895990">
                <a:tc>
                  <a:txBody>
                    <a:bodyPr/>
                    <a:lstStyle/>
                    <a:p>
                      <a:pPr algn="ctr"/>
                      <a:r>
                        <a:rPr lang="en-US" sz="1100"/>
                        <a:t>17</a:t>
                      </a:r>
                      <a:endParaRPr lang="en-US" sz="1100" b="0"/>
                    </a:p>
                  </a:txBody>
                  <a:tcPr marL="45720" marR="45720"/>
                </a:tc>
                <a:tc>
                  <a:txBody>
                    <a:bodyPr/>
                    <a:lstStyle/>
                    <a:p>
                      <a:pPr marL="0" algn="ctr" defTabSz="914400" rtl="0" eaLnBrk="1" latinLnBrk="0" hangingPunct="1"/>
                      <a:r>
                        <a:rPr lang="en-US" sz="1100" kern="1200"/>
                        <a:t>Burn Down Chart</a:t>
                      </a:r>
                      <a:endParaRPr lang="en-US" sz="1100" b="0" kern="1200">
                        <a:solidFill>
                          <a:schemeClr val="dk1"/>
                        </a:solidFill>
                        <a:latin typeface="+mn-lt"/>
                        <a:ea typeface="+mn-ea"/>
                        <a:cs typeface="+mn-cs"/>
                      </a:endParaRPr>
                    </a:p>
                  </a:txBody>
                  <a:tcPr marL="45720" marR="45720"/>
                </a:tc>
                <a:tc>
                  <a:txBody>
                    <a:bodyPr/>
                    <a:lstStyle/>
                    <a:p>
                      <a:pPr marL="0" algn="l" defTabSz="914400" rtl="0" eaLnBrk="1" latinLnBrk="0" hangingPunct="1">
                        <a:spcAft>
                          <a:spcPts val="300"/>
                        </a:spcAft>
                      </a:pPr>
                      <a:r>
                        <a:rPr lang="en-US" sz="1100" kern="1200" baseline="0"/>
                        <a:t>A large graph relating the quantity of work remaining (on the vertical axis) and the time elapsed since the start of the project (on the horizontal, showing future as well as past). </a:t>
                      </a:r>
                    </a:p>
                    <a:p>
                      <a:pPr marL="0" algn="l" defTabSz="914400" rtl="0" eaLnBrk="1" latinLnBrk="0" hangingPunct="1">
                        <a:spcAft>
                          <a:spcPts val="300"/>
                        </a:spcAft>
                      </a:pPr>
                      <a:endParaRPr lang="en-US" sz="1100" kern="1200" baseline="0"/>
                    </a:p>
                    <a:p>
                      <a:pPr marL="0" algn="l" defTabSz="914400" rtl="0" eaLnBrk="1" latinLnBrk="0" hangingPunct="1">
                        <a:spcAft>
                          <a:spcPts val="300"/>
                        </a:spcAft>
                      </a:pPr>
                      <a:r>
                        <a:rPr lang="en-US" sz="1100" b="1" kern="1200" baseline="0"/>
                        <a:t>Signature(s) Required</a:t>
                      </a:r>
                      <a:r>
                        <a:rPr lang="en-US" sz="1100" kern="1200" baseline="0"/>
                        <a:t>: None</a:t>
                      </a:r>
                      <a:endParaRPr lang="en-US" sz="1100" b="0" kern="1200" baseline="0">
                        <a:solidFill>
                          <a:schemeClr val="tx1"/>
                        </a:solidFill>
                        <a:latin typeface="+mn-lt"/>
                        <a:ea typeface="+mn-ea"/>
                        <a:cs typeface="+mn-cs"/>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a:t>Project Management</a:t>
                      </a:r>
                      <a:endParaRPr lang="en-US" sz="1100" b="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a:t>As Needed</a:t>
                      </a:r>
                    </a:p>
                  </a:txBody>
                  <a:tcPr marL="45720" marR="45720"/>
                </a:tc>
                <a:extLst>
                  <a:ext uri="{0D108BD9-81ED-4DB2-BD59-A6C34878D82A}">
                    <a16:rowId xmlns:a16="http://schemas.microsoft.com/office/drawing/2014/main" val="3880959719"/>
                  </a:ext>
                </a:extLst>
              </a:tr>
              <a:tr h="1474311">
                <a:tc>
                  <a:txBody>
                    <a:bodyPr/>
                    <a:lstStyle/>
                    <a:p>
                      <a:pPr algn="ctr"/>
                      <a:r>
                        <a:rPr lang="en-US" sz="1100"/>
                        <a:t>18</a:t>
                      </a:r>
                      <a:endParaRPr lang="en-US" sz="1100" b="0"/>
                    </a:p>
                  </a:txBody>
                  <a:tcPr marL="45720" marR="45720"/>
                </a:tc>
                <a:tc>
                  <a:txBody>
                    <a:bodyPr/>
                    <a:lstStyle/>
                    <a:p>
                      <a:pPr marL="0" algn="ctr" defTabSz="914400" rtl="0" eaLnBrk="1" latinLnBrk="0" hangingPunct="1"/>
                      <a:r>
                        <a:rPr lang="en-US" sz="1100" kern="1200"/>
                        <a:t>Cost-Benefit Analysis</a:t>
                      </a:r>
                      <a:endParaRPr lang="en-US" sz="1100" b="0" kern="1200">
                        <a:solidFill>
                          <a:schemeClr val="dk1"/>
                        </a:solidFill>
                        <a:latin typeface="+mn-lt"/>
                        <a:ea typeface="+mn-ea"/>
                        <a:cs typeface="+mn-cs"/>
                      </a:endParaRPr>
                    </a:p>
                  </a:txBody>
                  <a:tcPr marL="45720" marR="45720"/>
                </a:tc>
                <a:tc>
                  <a:txBody>
                    <a:bodyPr/>
                    <a:lstStyle/>
                    <a:p>
                      <a:pPr marL="0" algn="l" defTabSz="914400" rtl="0" eaLnBrk="1" latinLnBrk="0" hangingPunct="1">
                        <a:spcAft>
                          <a:spcPts val="300"/>
                        </a:spcAft>
                      </a:pPr>
                      <a:r>
                        <a:rPr lang="en-US" sz="1100" kern="1200" baseline="0"/>
                        <a:t>Cost-Benefit analysis refers to the recommended technique to use in a formal economic analysis of government programs or projects.. Where benefits and costs can be quantified and expressed in monetary units, cost-benefit analysis provides decision makers with a clear indication of the most efficient alternative, that is, the alternative that generates the largest net benefits.</a:t>
                      </a:r>
                    </a:p>
                    <a:p>
                      <a:pPr marL="0" algn="l" defTabSz="914400" rtl="0" eaLnBrk="1" latinLnBrk="0" hangingPunct="1">
                        <a:spcAft>
                          <a:spcPts val="300"/>
                        </a:spcAft>
                      </a:pPr>
                      <a:endParaRPr lang="en-US" sz="1100" kern="1200" baseline="0"/>
                    </a:p>
                    <a:p>
                      <a:pPr marL="0" marR="0" lvl="0" indent="0" algn="l" defTabSz="914400" rtl="0" eaLnBrk="1" fontAlgn="auto" latinLnBrk="0" hangingPunct="1">
                        <a:lnSpc>
                          <a:spcPct val="100000"/>
                        </a:lnSpc>
                        <a:spcBef>
                          <a:spcPts val="0"/>
                        </a:spcBef>
                        <a:spcAft>
                          <a:spcPts val="300"/>
                        </a:spcAft>
                        <a:buClrTx/>
                        <a:buSzTx/>
                        <a:buFontTx/>
                        <a:buNone/>
                        <a:tabLst/>
                        <a:defRPr/>
                      </a:pPr>
                      <a:r>
                        <a:rPr lang="en-US" sz="1100" b="1" kern="1200" baseline="0"/>
                        <a:t>Signature(s) Required</a:t>
                      </a:r>
                      <a:r>
                        <a:rPr lang="en-US" sz="1100" kern="1200" baseline="0"/>
                        <a:t>: None</a:t>
                      </a:r>
                    </a:p>
                    <a:p>
                      <a:pPr marL="0" algn="l" defTabSz="914400" rtl="0" eaLnBrk="1" latinLnBrk="0" hangingPunct="1">
                        <a:spcAft>
                          <a:spcPts val="300"/>
                        </a:spcAft>
                      </a:pPr>
                      <a:r>
                        <a:rPr lang="en-US" sz="1100" b="1" kern="1200" baseline="0"/>
                        <a:t>NOTE</a:t>
                      </a:r>
                      <a:r>
                        <a:rPr lang="en-US" sz="1100" kern="1200" baseline="0"/>
                        <a:t>: This document can be part of the Alternatives Analysis or a standalone document.</a:t>
                      </a:r>
                      <a:endParaRPr lang="en-US" sz="1100" b="1" i="1" kern="1200" baseline="0">
                        <a:solidFill>
                          <a:schemeClr val="tx1"/>
                        </a:solidFill>
                        <a:latin typeface="+mn-lt"/>
                        <a:ea typeface="+mn-ea"/>
                        <a:cs typeface="+mn-cs"/>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a:t>Investment Overview</a:t>
                      </a:r>
                      <a:endParaRPr lang="en-US" sz="1100" b="0">
                        <a:latin typeface="+mn-lt"/>
                      </a:endParaRP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a:t>In tandem with the Alternatives Analysis</a:t>
                      </a:r>
                      <a:endParaRPr lang="en-US" sz="1100" b="0" kern="1200">
                        <a:solidFill>
                          <a:schemeClr val="tx1"/>
                        </a:solidFill>
                        <a:latin typeface="+mn-lt"/>
                        <a:ea typeface="+mn-ea"/>
                        <a:cs typeface="+mn-cs"/>
                      </a:endParaRPr>
                    </a:p>
                  </a:txBody>
                  <a:tcPr marL="45720" marR="45720"/>
                </a:tc>
                <a:extLst>
                  <a:ext uri="{0D108BD9-81ED-4DB2-BD59-A6C34878D82A}">
                    <a16:rowId xmlns:a16="http://schemas.microsoft.com/office/drawing/2014/main" val="1687125664"/>
                  </a:ext>
                </a:extLst>
              </a:tr>
              <a:tr h="1433584">
                <a:tc>
                  <a:txBody>
                    <a:bodyPr/>
                    <a:lstStyle/>
                    <a:p>
                      <a:pPr algn="ctr"/>
                      <a:r>
                        <a:rPr lang="en-US" sz="1100" b="0">
                          <a:highlight>
                            <a:srgbClr val="FFFF00"/>
                          </a:highlight>
                        </a:rPr>
                        <a:t>19</a:t>
                      </a:r>
                    </a:p>
                  </a:txBody>
                  <a:tcPr marL="45720" marR="45720"/>
                </a:tc>
                <a:tc>
                  <a:txBody>
                    <a:bodyPr/>
                    <a:lstStyle/>
                    <a:p>
                      <a:pPr marL="0" algn="ctr" defTabSz="914400" rtl="0" eaLnBrk="1" latinLnBrk="0" hangingPunct="1"/>
                      <a:r>
                        <a:rPr lang="en-US" sz="1100" b="0" kern="1200">
                          <a:solidFill>
                            <a:schemeClr val="dk1"/>
                          </a:solidFill>
                          <a:highlight>
                            <a:srgbClr val="FFFF00"/>
                          </a:highlight>
                          <a:latin typeface="+mn-lt"/>
                          <a:ea typeface="+mn-ea"/>
                          <a:cs typeface="+mn-cs"/>
                        </a:rPr>
                        <a:t>Joint Certification Memo</a:t>
                      </a:r>
                    </a:p>
                  </a:txBody>
                  <a:tcPr marL="45720" marR="45720"/>
                </a:tc>
                <a:tc>
                  <a:txBody>
                    <a:bodyPr/>
                    <a:lstStyle/>
                    <a:p>
                      <a:pPr marL="0" algn="l" defTabSz="914400" rtl="0" eaLnBrk="1" latinLnBrk="0" hangingPunct="1">
                        <a:spcAft>
                          <a:spcPts val="300"/>
                        </a:spcAft>
                      </a:pPr>
                      <a:r>
                        <a:rPr lang="en-US" sz="1100" b="0" i="0" kern="1200" baseline="0">
                          <a:solidFill>
                            <a:schemeClr val="tx1"/>
                          </a:solidFill>
                          <a:highlight>
                            <a:srgbClr val="FFFF00"/>
                          </a:highlight>
                          <a:latin typeface="+mn-lt"/>
                          <a:ea typeface="+mn-ea"/>
                          <a:cs typeface="+mn-cs"/>
                        </a:rPr>
                        <a:t>A joint statement from the Mission Area/ Staff Office ACIO, CFO, Agency Budget Officer, Privacy Officer, and MA OBPA Representative certifying the availability of approved Current Year (CY) and proposed Budget Year (BY) funding for the Agency’s IT Portfolio Investments as reported in AgMAX and as provided in the OBPA Fiscal Year (FY) Estimate Data Call.</a:t>
                      </a:r>
                    </a:p>
                    <a:p>
                      <a:pPr marL="0" algn="l" defTabSz="914400" rtl="0" eaLnBrk="1" latinLnBrk="0" hangingPunct="1">
                        <a:spcAft>
                          <a:spcPts val="300"/>
                        </a:spcAft>
                      </a:pPr>
                      <a:endParaRPr lang="en-US" sz="1100" b="0" i="0" kern="1200" baseline="0">
                        <a:solidFill>
                          <a:schemeClr val="tx1"/>
                        </a:solidFill>
                        <a:highlight>
                          <a:srgbClr val="FFFF00"/>
                        </a:highlight>
                        <a:latin typeface="+mn-lt"/>
                        <a:ea typeface="+mn-ea"/>
                        <a:cs typeface="+mn-cs"/>
                      </a:endParaRPr>
                    </a:p>
                    <a:p>
                      <a:pPr marL="0" algn="l" defTabSz="914400" rtl="0" eaLnBrk="1" latinLnBrk="0" hangingPunct="1">
                        <a:spcAft>
                          <a:spcPts val="300"/>
                        </a:spcAft>
                      </a:pPr>
                      <a:r>
                        <a:rPr lang="en-US" sz="1100" b="1" i="0" kern="1200" baseline="0">
                          <a:solidFill>
                            <a:schemeClr val="tx1"/>
                          </a:solidFill>
                          <a:highlight>
                            <a:srgbClr val="FFFF00"/>
                          </a:highlight>
                          <a:latin typeface="+mn-lt"/>
                          <a:ea typeface="+mn-ea"/>
                          <a:cs typeface="+mn-cs"/>
                        </a:rPr>
                        <a:t>Signature(s) Required</a:t>
                      </a:r>
                      <a:r>
                        <a:rPr lang="en-US" sz="1100" b="0" i="0" kern="1200" baseline="0">
                          <a:solidFill>
                            <a:schemeClr val="tx1"/>
                          </a:solidFill>
                          <a:highlight>
                            <a:srgbClr val="FFFF00"/>
                          </a:highlight>
                          <a:latin typeface="+mn-lt"/>
                          <a:ea typeface="+mn-ea"/>
                          <a:cs typeface="+mn-cs"/>
                        </a:rPr>
                        <a:t>: MA ACIO, CFO or Budget Officer, Privacy Officer, and MA OBPA Representative.</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a:highlight>
                            <a:srgbClr val="FFFF00"/>
                          </a:highlight>
                          <a:latin typeface="+mn-lt"/>
                        </a:rPr>
                        <a:t>IT Governance</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a:solidFill>
                            <a:schemeClr val="tx1"/>
                          </a:solidFill>
                          <a:highlight>
                            <a:srgbClr val="FFFF00"/>
                          </a:highlight>
                          <a:latin typeface="+mn-lt"/>
                          <a:ea typeface="+mn-ea"/>
                          <a:cs typeface="+mn-cs"/>
                        </a:rPr>
                        <a:t>2x Annually (Annual Submission and Pass back) and as significant changes occur</a:t>
                      </a:r>
                    </a:p>
                  </a:txBody>
                  <a:tcPr marL="45720" marR="45720"/>
                </a:tc>
                <a:extLst>
                  <a:ext uri="{0D108BD9-81ED-4DB2-BD59-A6C34878D82A}">
                    <a16:rowId xmlns:a16="http://schemas.microsoft.com/office/drawing/2014/main" val="1535769196"/>
                  </a:ext>
                </a:extLst>
              </a:tr>
              <a:tr h="635338">
                <a:tc>
                  <a:txBody>
                    <a:bodyPr/>
                    <a:lstStyle/>
                    <a:p>
                      <a:pPr algn="ctr"/>
                      <a:r>
                        <a:rPr lang="en-US" sz="1100" b="0">
                          <a:highlight>
                            <a:srgbClr val="FFFF00"/>
                          </a:highlight>
                        </a:rPr>
                        <a:t>20</a:t>
                      </a:r>
                    </a:p>
                  </a:txBody>
                  <a:tcPr marL="45720" marR="45720"/>
                </a:tc>
                <a:tc>
                  <a:txBody>
                    <a:bodyPr/>
                    <a:lstStyle/>
                    <a:p>
                      <a:pPr marL="0" algn="ctr" defTabSz="914400" rtl="0" eaLnBrk="1" latinLnBrk="0" hangingPunct="1"/>
                      <a:r>
                        <a:rPr lang="en-US" sz="1100" b="0" kern="1200">
                          <a:solidFill>
                            <a:schemeClr val="dk1"/>
                          </a:solidFill>
                          <a:highlight>
                            <a:srgbClr val="FFFF00"/>
                          </a:highlight>
                          <a:latin typeface="+mn-lt"/>
                          <a:ea typeface="+mn-ea"/>
                          <a:cs typeface="+mn-cs"/>
                        </a:rPr>
                        <a:t>Inter-Agency Agreements (IAA)</a:t>
                      </a:r>
                    </a:p>
                  </a:txBody>
                  <a:tcPr marL="45720" marR="45720"/>
                </a:tc>
                <a:tc>
                  <a:txBody>
                    <a:bodyPr/>
                    <a:lstStyle/>
                    <a:p>
                      <a:pPr marL="0" algn="l" defTabSz="914400" rtl="0" eaLnBrk="1" latinLnBrk="0" hangingPunct="1">
                        <a:spcAft>
                          <a:spcPts val="300"/>
                        </a:spcAft>
                      </a:pPr>
                      <a:r>
                        <a:rPr lang="en-US" sz="1100">
                          <a:highlight>
                            <a:srgbClr val="FFFF00"/>
                          </a:highlight>
                        </a:rPr>
                        <a:t>A written agreement between two Federal agencies, or major organizational units within an agency, which specifies the goods to be furnished or tasks to be accomplished by one agency (the servicing agency) in support of the other (the requesting agency).</a:t>
                      </a:r>
                    </a:p>
                    <a:p>
                      <a:pPr marL="0" algn="l" defTabSz="914400" rtl="0" eaLnBrk="1" latinLnBrk="0" hangingPunct="1">
                        <a:spcAft>
                          <a:spcPts val="300"/>
                        </a:spcAft>
                      </a:pPr>
                      <a:endParaRPr lang="en-US" sz="1100" b="0" i="0" kern="1200" baseline="0">
                        <a:solidFill>
                          <a:schemeClr val="tx1"/>
                        </a:solidFill>
                        <a:highlight>
                          <a:srgbClr val="FFFF00"/>
                        </a:highlight>
                        <a:latin typeface="+mn-lt"/>
                        <a:ea typeface="+mn-ea"/>
                        <a:cs typeface="+mn-cs"/>
                      </a:endParaRPr>
                    </a:p>
                    <a:p>
                      <a:pPr marL="0" marR="0" lvl="0" indent="0" algn="l" defTabSz="914400" rtl="0" eaLnBrk="1" fontAlgn="auto" latinLnBrk="0" hangingPunct="1">
                        <a:lnSpc>
                          <a:spcPct val="100000"/>
                        </a:lnSpc>
                        <a:spcBef>
                          <a:spcPts val="0"/>
                        </a:spcBef>
                        <a:spcAft>
                          <a:spcPts val="300"/>
                        </a:spcAft>
                        <a:buClrTx/>
                        <a:buSzTx/>
                        <a:buFontTx/>
                        <a:buNone/>
                        <a:tabLst/>
                        <a:defRPr/>
                      </a:pPr>
                      <a:r>
                        <a:rPr lang="en-US" sz="1100" b="1" kern="1200" baseline="0">
                          <a:highlight>
                            <a:srgbClr val="FFFF00"/>
                          </a:highlight>
                        </a:rPr>
                        <a:t>Signature(s) Required</a:t>
                      </a:r>
                      <a:r>
                        <a:rPr lang="en-US" sz="1100" kern="1200" baseline="0">
                          <a:highlight>
                            <a:srgbClr val="FFFF00"/>
                          </a:highlight>
                        </a:rPr>
                        <a:t>: None</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baseline="0">
                          <a:solidFill>
                            <a:schemeClr val="dk1"/>
                          </a:solidFill>
                          <a:highlight>
                            <a:srgbClr val="FFFF00"/>
                          </a:highlight>
                          <a:latin typeface="+mn-lt"/>
                          <a:ea typeface="+mn-ea"/>
                          <a:cs typeface="+mn-cs"/>
                        </a:rPr>
                        <a:t>Contract/ Acquisition Strategy</a:t>
                      </a:r>
                    </a:p>
                  </a:txBody>
                  <a:tcPr marL="45720" marR="45720"/>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kern="1200" dirty="0">
                          <a:solidFill>
                            <a:schemeClr val="tx1"/>
                          </a:solidFill>
                          <a:highlight>
                            <a:srgbClr val="FFFF00"/>
                          </a:highlight>
                          <a:latin typeface="+mn-lt"/>
                          <a:ea typeface="+mn-ea"/>
                          <a:cs typeface="+mn-cs"/>
                        </a:rPr>
                        <a:t>As Needed</a:t>
                      </a:r>
                    </a:p>
                  </a:txBody>
                  <a:tcPr marL="45720" marR="45720"/>
                </a:tc>
                <a:extLst>
                  <a:ext uri="{0D108BD9-81ED-4DB2-BD59-A6C34878D82A}">
                    <a16:rowId xmlns:a16="http://schemas.microsoft.com/office/drawing/2014/main" val="3696288766"/>
                  </a:ext>
                </a:extLst>
              </a:tr>
            </a:tbl>
          </a:graphicData>
        </a:graphic>
      </p:graphicFrame>
      <p:sp>
        <p:nvSpPr>
          <p:cNvPr id="6" name="Rectangle 5">
            <a:extLst>
              <a:ext uri="{FF2B5EF4-FFF2-40B4-BE49-F238E27FC236}">
                <a16:creationId xmlns:a16="http://schemas.microsoft.com/office/drawing/2014/main" id="{2E932D17-DF22-48E7-9C13-1BE73EB45E4C}"/>
              </a:ext>
            </a:extLst>
          </p:cNvPr>
          <p:cNvSpPr/>
          <p:nvPr/>
        </p:nvSpPr>
        <p:spPr>
          <a:xfrm rot="2195334">
            <a:off x="8750596" y="474808"/>
            <a:ext cx="1200137" cy="461665"/>
          </a:xfrm>
          <a:prstGeom prst="rect">
            <a:avLst/>
          </a:prstGeom>
          <a:solidFill>
            <a:srgbClr val="00FF00"/>
          </a:solidFill>
        </p:spPr>
        <p:txBody>
          <a:bodyPr wrap="none" lIns="91440" tIns="45720" rIns="91440" bIns="45720">
            <a:spAutoFit/>
          </a:bodyPr>
          <a:lstStyle/>
          <a:p>
            <a:pPr algn="ctr"/>
            <a:r>
              <a:rPr lang="en-US" sz="2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UPDATE</a:t>
            </a:r>
            <a:endPar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7" name="Rectangle 6">
            <a:extLst>
              <a:ext uri="{FF2B5EF4-FFF2-40B4-BE49-F238E27FC236}">
                <a16:creationId xmlns:a16="http://schemas.microsoft.com/office/drawing/2014/main" id="{9BB925D2-C890-482E-9852-661D6F9DAA9C}"/>
              </a:ext>
            </a:extLst>
          </p:cNvPr>
          <p:cNvSpPr/>
          <p:nvPr/>
        </p:nvSpPr>
        <p:spPr>
          <a:xfrm>
            <a:off x="191386" y="746312"/>
            <a:ext cx="9409813" cy="584775"/>
          </a:xfrm>
          <a:prstGeom prst="rect">
            <a:avLst/>
          </a:prstGeom>
        </p:spPr>
        <p:txBody>
          <a:bodyPr wrap="square">
            <a:spAutoFit/>
          </a:bodyPr>
          <a:lstStyle/>
          <a:p>
            <a:pPr lvl="0">
              <a:defRPr/>
            </a:pPr>
            <a:r>
              <a:rPr lang="en-US" dirty="0">
                <a:latin typeface="Calibri" panose="020F0502020204030204" pitchFamily="34" charset="0"/>
                <a:cs typeface="Calibri" panose="020F0502020204030204" pitchFamily="34" charset="0"/>
              </a:rPr>
              <a:t>Templates can be found on the</a:t>
            </a:r>
            <a:r>
              <a:rPr lang="en-US" b="1" dirty="0">
                <a:latin typeface="Calibri" panose="020F0502020204030204" pitchFamily="34" charset="0"/>
                <a:cs typeface="Calibri" panose="020F0502020204030204" pitchFamily="34" charset="0"/>
              </a:rPr>
              <a:t> </a:t>
            </a:r>
            <a:r>
              <a:rPr lang="en-US" b="1" dirty="0">
                <a:latin typeface="Calibri" panose="020F0502020204030204" pitchFamily="34" charset="0"/>
                <a:cs typeface="Calibri" panose="020F0502020204030204" pitchFamily="34" charset="0"/>
                <a:hlinkClick r:id="rId2"/>
              </a:rPr>
              <a:t>IITGF Deliverable Matrix</a:t>
            </a:r>
            <a:r>
              <a:rPr lang="en-US" b="1"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page:</a:t>
            </a:r>
          </a:p>
          <a:p>
            <a:pPr lvl="0">
              <a:defRPr/>
            </a:pPr>
            <a:r>
              <a:rPr lang="en-US" sz="1200" b="1" i="1" dirty="0">
                <a:highlight>
                  <a:srgbClr val="FFFF00"/>
                </a:highlight>
                <a:latin typeface="Calibri" panose="020F0502020204030204" pitchFamily="34" charset="0"/>
                <a:cs typeface="Calibri" panose="020F0502020204030204" pitchFamily="34" charset="0"/>
              </a:rPr>
              <a:t>NOTE:</a:t>
            </a:r>
            <a:r>
              <a:rPr lang="en-US" sz="1200" i="1" dirty="0">
                <a:highlight>
                  <a:srgbClr val="FFFF00"/>
                </a:highlight>
                <a:latin typeface="Calibri" panose="020F0502020204030204" pitchFamily="34" charset="0"/>
                <a:cs typeface="Calibri" panose="020F0502020204030204" pitchFamily="34" charset="0"/>
              </a:rPr>
              <a:t> The term Investment Manager is often used in conjunction with PM; therefore, for the purposes of this scoring criteria, PM can also refer to IM</a:t>
            </a:r>
          </a:p>
        </p:txBody>
      </p:sp>
    </p:spTree>
    <p:extLst>
      <p:ext uri="{BB962C8B-B14F-4D97-AF65-F5344CB8AC3E}">
        <p14:creationId xmlns:p14="http://schemas.microsoft.com/office/powerpoint/2010/main" val="1289855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9582" y="1108516"/>
            <a:ext cx="9219236" cy="5693866"/>
          </a:xfrm>
          <a:prstGeom prst="rect">
            <a:avLst/>
          </a:prstGeom>
        </p:spPr>
        <p:txBody>
          <a:bodyPr wrap="square">
            <a:spAutoFit/>
          </a:bodyPr>
          <a:lstStyle/>
          <a:p>
            <a:pPr lvl="0" defTabSz="914400" eaLnBrk="0" fontAlgn="base" hangingPunct="0">
              <a:spcBef>
                <a:spcPct val="0"/>
              </a:spcBef>
              <a:spcAft>
                <a:spcPct val="0"/>
              </a:spcAft>
            </a:pPr>
            <a:r>
              <a:rPr lang="en-US" altLang="en-US" b="1" dirty="0">
                <a:solidFill>
                  <a:srgbClr val="000000"/>
                </a:solidFill>
                <a:highlight>
                  <a:srgbClr val="FFFF00"/>
                </a:highlight>
                <a:ea typeface="Times New Roman" panose="02020603050405020304" pitchFamily="18" charset="0"/>
              </a:rPr>
              <a:t>USDA OCIO Performance Requirement 1: IT Spend</a:t>
            </a:r>
          </a:p>
          <a:p>
            <a:pPr lvl="0" defTabSz="914400" eaLnBrk="0" fontAlgn="base" hangingPunct="0">
              <a:spcBef>
                <a:spcPct val="0"/>
              </a:spcBef>
              <a:spcAft>
                <a:spcPct val="0"/>
              </a:spcAft>
            </a:pPr>
            <a:endParaRPr lang="en-US" altLang="en-US" sz="1400" dirty="0">
              <a:highlight>
                <a:srgbClr val="FFFF00"/>
              </a:highlight>
            </a:endParaRPr>
          </a:p>
          <a:p>
            <a:pPr marL="342900" lvl="0" indent="-342900" defTabSz="914400" eaLnBrk="0" fontAlgn="base" hangingPunct="0">
              <a:spcBef>
                <a:spcPct val="0"/>
              </a:spcBef>
              <a:spcAft>
                <a:spcPct val="0"/>
              </a:spcAft>
              <a:buFont typeface="Arial" panose="020B0604020202020204" pitchFamily="34" charset="0"/>
              <a:buChar char="•"/>
            </a:pPr>
            <a:r>
              <a:rPr lang="en-US" altLang="en-US" sz="1600" dirty="0">
                <a:highlight>
                  <a:srgbClr val="FFFF00"/>
                </a:highlight>
                <a:ea typeface="Arial" panose="020B0604020202020204" pitchFamily="34" charset="0"/>
                <a:cs typeface="Times New Roman" panose="02020603050405020304" pitchFamily="18" charset="0"/>
              </a:rPr>
              <a:t>Increase cost saving/avoidance metrics and incremental development project reporting by 25% in support of improving USDA Portfolio Savings and CIO Authorities ratings on the FITARA Congressional Scorecard. (Level 3) </a:t>
            </a:r>
          </a:p>
          <a:p>
            <a:pPr marL="342900" lvl="0" indent="-342900" defTabSz="914400" eaLnBrk="0" fontAlgn="base" hangingPunct="0">
              <a:spcBef>
                <a:spcPct val="0"/>
              </a:spcBef>
              <a:spcAft>
                <a:spcPct val="0"/>
              </a:spcAft>
              <a:buFont typeface="Arial" panose="020B0604020202020204" pitchFamily="34" charset="0"/>
              <a:buChar char="•"/>
            </a:pPr>
            <a:r>
              <a:rPr lang="en-US" altLang="en-US" sz="1600" dirty="0">
                <a:highlight>
                  <a:srgbClr val="FFFF00"/>
                </a:highlight>
                <a:ea typeface="Arial" panose="020B0604020202020204" pitchFamily="34" charset="0"/>
                <a:cs typeface="Times New Roman" panose="02020603050405020304" pitchFamily="18" charset="0"/>
              </a:rPr>
              <a:t>Increase cost saving/avoidance metrics and/or incremental project reporting by 40% in support of improving USDA Portfolio Savings and CIO Authorities ratings on the FITARA Congressional Scorecard. (Level 5) </a:t>
            </a:r>
          </a:p>
          <a:p>
            <a:pPr marL="342900" lvl="0" indent="-342900" defTabSz="914400" eaLnBrk="0" fontAlgn="base" hangingPunct="0">
              <a:spcBef>
                <a:spcPct val="0"/>
              </a:spcBef>
              <a:spcAft>
                <a:spcPct val="0"/>
              </a:spcAft>
              <a:buFont typeface="Arial" panose="020B0604020202020204" pitchFamily="34" charset="0"/>
              <a:buChar char="•"/>
            </a:pPr>
            <a:r>
              <a:rPr lang="en-US" altLang="en-US" sz="1600" dirty="0">
                <a:highlight>
                  <a:srgbClr val="FFFF00"/>
                </a:highlight>
                <a:ea typeface="Arial" panose="020B0604020202020204" pitchFamily="34" charset="0"/>
                <a:cs typeface="Times New Roman" panose="02020603050405020304" pitchFamily="18" charset="0"/>
              </a:rPr>
              <a:t>CIO Scoring Criteria Categories Used – Project Management and TBM (See pages 22–23 &amp; 26–27)</a:t>
            </a:r>
          </a:p>
          <a:p>
            <a:pPr lvl="0" defTabSz="914400" eaLnBrk="0" fontAlgn="base" hangingPunct="0">
              <a:spcBef>
                <a:spcPct val="0"/>
              </a:spcBef>
              <a:spcAft>
                <a:spcPct val="0"/>
              </a:spcAft>
            </a:pPr>
            <a:endParaRPr lang="en-US" altLang="en-US" sz="1600" dirty="0">
              <a:highlight>
                <a:srgbClr val="FFFF00"/>
              </a:highlight>
              <a:ea typeface="Arial" panose="020B0604020202020204" pitchFamily="34" charset="0"/>
              <a:cs typeface="Times New Roman" panose="02020603050405020304" pitchFamily="18" charset="0"/>
            </a:endParaRPr>
          </a:p>
          <a:p>
            <a:pPr lvl="0" defTabSz="914400" eaLnBrk="0" fontAlgn="base" hangingPunct="0">
              <a:spcBef>
                <a:spcPct val="0"/>
              </a:spcBef>
              <a:spcAft>
                <a:spcPct val="0"/>
              </a:spcAft>
            </a:pPr>
            <a:r>
              <a:rPr lang="en-US" altLang="en-US" sz="1600" dirty="0">
                <a:solidFill>
                  <a:srgbClr val="FF0000"/>
                </a:solidFill>
                <a:highlight>
                  <a:srgbClr val="FFFF00"/>
                </a:highlight>
                <a:ea typeface="Arial" panose="020B0604020202020204" pitchFamily="34" charset="0"/>
                <a:cs typeface="Times New Roman" panose="02020603050405020304" pitchFamily="18" charset="0"/>
              </a:rPr>
              <a:t>SOURCE: Capital Planning &amp; IT Governance; (IRMC/CPITGD has 3 FITARA Congressional Scorecard Categories – Portfolio Reviews and CIO Authority)</a:t>
            </a:r>
          </a:p>
          <a:p>
            <a:pPr lvl="0" defTabSz="914400" eaLnBrk="0" fontAlgn="base" hangingPunct="0">
              <a:spcBef>
                <a:spcPct val="0"/>
              </a:spcBef>
              <a:spcAft>
                <a:spcPct val="0"/>
              </a:spcAft>
            </a:pPr>
            <a:endParaRPr lang="en-US" altLang="en-US" sz="1600" dirty="0">
              <a:highlight>
                <a:srgbClr val="FFFF00"/>
              </a:highlight>
            </a:endParaRPr>
          </a:p>
          <a:p>
            <a:pPr marL="342900" lvl="0" indent="-342900" defTabSz="914400" eaLnBrk="0" fontAlgn="base" hangingPunct="0">
              <a:spcBef>
                <a:spcPct val="0"/>
              </a:spcBef>
              <a:spcAft>
                <a:spcPct val="0"/>
              </a:spcAft>
              <a:buFont typeface="Arial" panose="020B0604020202020204" pitchFamily="34" charset="0"/>
              <a:buChar char="•"/>
            </a:pPr>
            <a:r>
              <a:rPr lang="en-US" altLang="en-US" sz="1600" dirty="0">
                <a:highlight>
                  <a:srgbClr val="FFFF00"/>
                </a:highlight>
                <a:ea typeface="Arial" panose="020B0604020202020204" pitchFamily="34" charset="0"/>
                <a:cs typeface="Times New Roman" panose="02020603050405020304" pitchFamily="18" charset="0"/>
              </a:rPr>
              <a:t>Achieve a score of greater than 75% on the Enterprise Architecture Visioning Environment (EAVE) dashboard for IT assets and critical data reporting. (Level 3) Achieve a score of greater than 90% on the Enterprise Architecture Visioning Environment (EAVE) dashboard for IT assets and critical data reporting. (Level 5)</a:t>
            </a:r>
          </a:p>
          <a:p>
            <a:pPr lvl="0" defTabSz="914400" eaLnBrk="0" fontAlgn="base" hangingPunct="0">
              <a:spcBef>
                <a:spcPct val="0"/>
              </a:spcBef>
              <a:spcAft>
                <a:spcPct val="0"/>
              </a:spcAft>
            </a:pPr>
            <a:endParaRPr lang="en-US" altLang="en-US" sz="1600" dirty="0">
              <a:solidFill>
                <a:srgbClr val="FF0000"/>
              </a:solidFill>
              <a:highlight>
                <a:srgbClr val="FFFF00"/>
              </a:highlight>
              <a:ea typeface="Arial" panose="020B0604020202020204" pitchFamily="34" charset="0"/>
              <a:cs typeface="Times New Roman" panose="02020603050405020304" pitchFamily="18" charset="0"/>
            </a:endParaRPr>
          </a:p>
          <a:p>
            <a:pPr lvl="0" defTabSz="914400" eaLnBrk="0" fontAlgn="base" hangingPunct="0">
              <a:spcBef>
                <a:spcPct val="0"/>
              </a:spcBef>
              <a:spcAft>
                <a:spcPct val="0"/>
              </a:spcAft>
            </a:pPr>
            <a:r>
              <a:rPr lang="en-US" altLang="en-US" sz="1600" dirty="0">
                <a:solidFill>
                  <a:srgbClr val="FF0000"/>
                </a:solidFill>
                <a:highlight>
                  <a:srgbClr val="FFFF00"/>
                </a:highlight>
                <a:ea typeface="Arial" panose="020B0604020202020204" pitchFamily="34" charset="0"/>
                <a:cs typeface="Times New Roman" panose="02020603050405020304" pitchFamily="18" charset="0"/>
              </a:rPr>
              <a:t>SOURCE:  Enterprise Architecture</a:t>
            </a:r>
          </a:p>
          <a:p>
            <a:pPr marL="342900" lvl="0" indent="-342900" defTabSz="914400" eaLnBrk="0" fontAlgn="base" hangingPunct="0">
              <a:spcBef>
                <a:spcPct val="0"/>
              </a:spcBef>
              <a:spcAft>
                <a:spcPct val="0"/>
              </a:spcAft>
              <a:buFont typeface="Arial" panose="020B0604020202020204" pitchFamily="34" charset="0"/>
              <a:buChar char="•"/>
            </a:pPr>
            <a:endParaRPr lang="en-US" altLang="en-US" sz="900" dirty="0"/>
          </a:p>
          <a:p>
            <a:pPr algn="ctr"/>
            <a:endParaRPr lang="en-US" sz="3600" dirty="0">
              <a:solidFill>
                <a:srgbClr val="000000"/>
              </a:solidFill>
              <a:latin typeface="Calibri" panose="020F0502020204030204" pitchFamily="34" charset="0"/>
              <a:cs typeface="Calibri" panose="020F0502020204030204" pitchFamily="34" charset="0"/>
            </a:endParaRPr>
          </a:p>
        </p:txBody>
      </p:sp>
      <p:sp>
        <p:nvSpPr>
          <p:cNvPr id="4" name="Rectangle 3"/>
          <p:cNvSpPr/>
          <p:nvPr/>
        </p:nvSpPr>
        <p:spPr>
          <a:xfrm>
            <a:off x="0" y="73372"/>
            <a:ext cx="10058400" cy="584775"/>
          </a:xfrm>
          <a:prstGeom prst="rect">
            <a:avLst/>
          </a:prstGeom>
        </p:spPr>
        <p:txBody>
          <a:bodyPr wrap="square" anchor="ctr">
            <a:spAutoFit/>
          </a:bodyPr>
          <a:lstStyle/>
          <a:p>
            <a:pPr algn="ctr"/>
            <a:r>
              <a:rPr lang="en-US" sz="3200" b="1">
                <a:solidFill>
                  <a:schemeClr val="bg1"/>
                </a:solidFill>
              </a:rPr>
              <a:t>Assistant CIOs Performance Assessment</a:t>
            </a:r>
            <a:endParaRPr lang="en-US" sz="3200" b="1"/>
          </a:p>
        </p:txBody>
      </p:sp>
      <p:sp>
        <p:nvSpPr>
          <p:cNvPr id="5" name="Slide Number Placeholder 1">
            <a:extLst>
              <a:ext uri="{FF2B5EF4-FFF2-40B4-BE49-F238E27FC236}">
                <a16:creationId xmlns:a16="http://schemas.microsoft.com/office/drawing/2014/main" id="{FB2CBDC8-5E7B-4B8A-BE26-6A1E4B62F374}"/>
              </a:ext>
            </a:extLst>
          </p:cNvPr>
          <p:cNvSpPr>
            <a:spLocks noGrp="1"/>
          </p:cNvSpPr>
          <p:nvPr>
            <p:ph type="sldNum" sz="quarter" idx="4"/>
          </p:nvPr>
        </p:nvSpPr>
        <p:spPr>
          <a:xfrm>
            <a:off x="3855720" y="7308794"/>
            <a:ext cx="2346960" cy="413808"/>
          </a:xfrm>
        </p:spPr>
        <p:txBody>
          <a:bodyPr/>
          <a:lstStyle/>
          <a:p>
            <a:fld id="{0BAA6115-7AF0-2543-B2DC-54722B1B3709}" type="slidenum">
              <a:rPr lang="en-US" smtClean="0"/>
              <a:pPr/>
              <a:t>36</a:t>
            </a:fld>
            <a:endParaRPr lang="en-US"/>
          </a:p>
        </p:txBody>
      </p:sp>
      <p:sp>
        <p:nvSpPr>
          <p:cNvPr id="6" name="Rectangle 5">
            <a:extLst>
              <a:ext uri="{FF2B5EF4-FFF2-40B4-BE49-F238E27FC236}">
                <a16:creationId xmlns:a16="http://schemas.microsoft.com/office/drawing/2014/main" id="{C5378AB0-0F16-4283-ABFD-ABF0223B15B1}"/>
              </a:ext>
            </a:extLst>
          </p:cNvPr>
          <p:cNvSpPr/>
          <p:nvPr/>
        </p:nvSpPr>
        <p:spPr>
          <a:xfrm rot="1630759">
            <a:off x="8740254" y="595567"/>
            <a:ext cx="894102" cy="461665"/>
          </a:xfrm>
          <a:prstGeom prst="rect">
            <a:avLst/>
          </a:prstGeom>
          <a:solidFill>
            <a:srgbClr val="FFFF00"/>
          </a:solidFill>
        </p:spPr>
        <p:txBody>
          <a:bodyPr wrap="square" lIns="91440" tIns="45720" rIns="91440" bIns="45720">
            <a:spAutoFit/>
          </a:bodyPr>
          <a:lstStyle/>
          <a:p>
            <a:pPr algn="ctr"/>
            <a:r>
              <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rPr>
              <a:t>NEW</a:t>
            </a:r>
          </a:p>
        </p:txBody>
      </p:sp>
    </p:spTree>
    <p:extLst>
      <p:ext uri="{BB962C8B-B14F-4D97-AF65-F5344CB8AC3E}">
        <p14:creationId xmlns:p14="http://schemas.microsoft.com/office/powerpoint/2010/main" val="28619417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0214" y="776843"/>
            <a:ext cx="9589625" cy="3062377"/>
          </a:xfrm>
          <a:prstGeom prst="rect">
            <a:avLst/>
          </a:prstGeom>
        </p:spPr>
        <p:txBody>
          <a:bodyPr wrap="square">
            <a:spAutoFit/>
          </a:bodyPr>
          <a:lstStyle/>
          <a:p>
            <a:pPr lvl="0" defTabSz="914400" eaLnBrk="0" fontAlgn="base" hangingPunct="0">
              <a:spcBef>
                <a:spcPct val="0"/>
              </a:spcBef>
              <a:spcAft>
                <a:spcPct val="0"/>
              </a:spcAft>
            </a:pPr>
            <a:r>
              <a:rPr lang="en-US" altLang="en-US" b="1" dirty="0">
                <a:solidFill>
                  <a:srgbClr val="000000"/>
                </a:solidFill>
                <a:highlight>
                  <a:srgbClr val="FFFF00"/>
                </a:highlight>
                <a:ea typeface="Times New Roman" panose="02020603050405020304" pitchFamily="18" charset="0"/>
              </a:rPr>
              <a:t>USDA OCIO Performance Requirement 2: Supports Implementation and Compliance with FITARA</a:t>
            </a:r>
          </a:p>
          <a:p>
            <a:pPr lvl="0" defTabSz="914400" eaLnBrk="0" fontAlgn="base" hangingPunct="0">
              <a:spcBef>
                <a:spcPct val="0"/>
              </a:spcBef>
              <a:spcAft>
                <a:spcPct val="0"/>
              </a:spcAft>
            </a:pPr>
            <a:endParaRPr lang="en-US" altLang="en-US" sz="900" dirty="0">
              <a:highlight>
                <a:srgbClr val="FFFF00"/>
              </a:highlight>
              <a:latin typeface="Arial" panose="020B0604020202020204" pitchFamily="34" charset="0"/>
            </a:endParaRPr>
          </a:p>
          <a:p>
            <a:pPr marL="342900" lvl="0" indent="-342900" defTabSz="914400" eaLnBrk="0" fontAlgn="base" hangingPunct="0">
              <a:spcBef>
                <a:spcPct val="0"/>
              </a:spcBef>
              <a:spcAft>
                <a:spcPct val="0"/>
              </a:spcAft>
              <a:buFont typeface="Arial" panose="020B0604020202020204" pitchFamily="34" charset="0"/>
              <a:buChar char="•"/>
            </a:pPr>
            <a:r>
              <a:rPr lang="en-US" altLang="en-US" sz="1600" dirty="0">
                <a:highlight>
                  <a:srgbClr val="FFFF00"/>
                </a:highlight>
                <a:ea typeface="Arial" panose="020B0604020202020204" pitchFamily="34" charset="0"/>
                <a:cs typeface="Times New Roman" panose="02020603050405020304" pitchFamily="18" charset="0"/>
              </a:rPr>
              <a:t>Improve the IT Management Maturity (ITMM) model level to between a 2.2 and 2.4 (Level 3).    Improve the IT Management Maturity (ITMM) model level to between a 2.8 and 3.0 (Level 5)  </a:t>
            </a:r>
          </a:p>
          <a:p>
            <a:pPr lvl="0" defTabSz="914400" eaLnBrk="0" fontAlgn="base" hangingPunct="0">
              <a:spcBef>
                <a:spcPct val="0"/>
              </a:spcBef>
              <a:spcAft>
                <a:spcPct val="0"/>
              </a:spcAft>
            </a:pPr>
            <a:endParaRPr lang="en-US" altLang="en-US" sz="1600" dirty="0">
              <a:highlight>
                <a:srgbClr val="FFFF00"/>
              </a:highlight>
              <a:ea typeface="Arial" panose="020B0604020202020204" pitchFamily="34" charset="0"/>
              <a:cs typeface="Times New Roman" panose="02020603050405020304" pitchFamily="18" charset="0"/>
            </a:endParaRPr>
          </a:p>
          <a:p>
            <a:pPr lvl="0" defTabSz="914400" eaLnBrk="0" fontAlgn="base" hangingPunct="0">
              <a:spcBef>
                <a:spcPct val="0"/>
              </a:spcBef>
              <a:spcAft>
                <a:spcPct val="0"/>
              </a:spcAft>
            </a:pPr>
            <a:r>
              <a:rPr lang="en-US" altLang="en-US" sz="1600" dirty="0">
                <a:solidFill>
                  <a:srgbClr val="FF0000"/>
                </a:solidFill>
                <a:highlight>
                  <a:srgbClr val="FFFF00"/>
                </a:highlight>
                <a:ea typeface="Arial" panose="020B0604020202020204" pitchFamily="34" charset="0"/>
                <a:cs typeface="Times New Roman" panose="02020603050405020304" pitchFamily="18" charset="0"/>
              </a:rPr>
              <a:t>SOURCE:  FITARA</a:t>
            </a:r>
          </a:p>
          <a:p>
            <a:pPr lvl="0" defTabSz="914400" eaLnBrk="0" fontAlgn="base" hangingPunct="0">
              <a:spcBef>
                <a:spcPct val="0"/>
              </a:spcBef>
              <a:spcAft>
                <a:spcPct val="0"/>
              </a:spcAft>
            </a:pPr>
            <a:endParaRPr lang="en-US" altLang="en-US" sz="1600" dirty="0">
              <a:solidFill>
                <a:srgbClr val="FF0000"/>
              </a:solidFill>
              <a:highlight>
                <a:srgbClr val="FFFF00"/>
              </a:highlight>
              <a:cs typeface="Times New Roman" panose="02020603050405020304" pitchFamily="18" charset="0"/>
            </a:endParaRPr>
          </a:p>
          <a:p>
            <a:pPr marL="342900" lvl="0" indent="-342900" defTabSz="914400" eaLnBrk="0" fontAlgn="base" hangingPunct="0">
              <a:spcBef>
                <a:spcPct val="0"/>
              </a:spcBef>
              <a:spcAft>
                <a:spcPct val="0"/>
              </a:spcAft>
              <a:buFont typeface="Arial" panose="020B0604020202020204" pitchFamily="34" charset="0"/>
              <a:buChar char="•"/>
            </a:pPr>
            <a:r>
              <a:rPr lang="en-US" altLang="en-US" sz="1600" dirty="0">
                <a:highlight>
                  <a:srgbClr val="FFFF00"/>
                </a:highlight>
                <a:ea typeface="Arial" panose="020B0604020202020204" pitchFamily="34" charset="0"/>
                <a:cs typeface="Times New Roman" panose="02020603050405020304" pitchFamily="18" charset="0"/>
              </a:rPr>
              <a:t>Staff Development:  Reskill 5% of Mission Area authorized IT workforce (2210s) in accordance the USDA IT Workforce Plan FY20-FY22 (Level 3). Reskill 15% of Mission Area authorized IT workforce (2210s) in accordance the USDA IT Workforce Plan FY20-FY22 (Level 5). </a:t>
            </a:r>
          </a:p>
          <a:p>
            <a:pPr lvl="0" defTabSz="914400" eaLnBrk="0" fontAlgn="base" hangingPunct="0">
              <a:spcBef>
                <a:spcPct val="0"/>
              </a:spcBef>
              <a:spcAft>
                <a:spcPct val="0"/>
              </a:spcAft>
            </a:pPr>
            <a:r>
              <a:rPr lang="en-US" altLang="en-US" sz="1600" dirty="0">
                <a:solidFill>
                  <a:srgbClr val="FF0000"/>
                </a:solidFill>
                <a:highlight>
                  <a:srgbClr val="FFFF00"/>
                </a:highlight>
                <a:ea typeface="Arial" panose="020B0604020202020204" pitchFamily="34" charset="0"/>
                <a:cs typeface="Times New Roman" panose="02020603050405020304" pitchFamily="18" charset="0"/>
              </a:rPr>
              <a:t>SOURCE:  IT Workforce</a:t>
            </a:r>
            <a:endParaRPr lang="en-US" altLang="en-US" sz="1600" dirty="0">
              <a:highlight>
                <a:srgbClr val="FFFF00"/>
              </a:highlight>
            </a:endParaRPr>
          </a:p>
        </p:txBody>
      </p:sp>
      <p:sp>
        <p:nvSpPr>
          <p:cNvPr id="4" name="Rectangle 3"/>
          <p:cNvSpPr/>
          <p:nvPr/>
        </p:nvSpPr>
        <p:spPr>
          <a:xfrm>
            <a:off x="0" y="73372"/>
            <a:ext cx="10058400" cy="584775"/>
          </a:xfrm>
          <a:prstGeom prst="rect">
            <a:avLst/>
          </a:prstGeom>
        </p:spPr>
        <p:txBody>
          <a:bodyPr wrap="square" anchor="ctr">
            <a:spAutoFit/>
          </a:bodyPr>
          <a:lstStyle/>
          <a:p>
            <a:pPr algn="ctr"/>
            <a:r>
              <a:rPr lang="en-US" sz="3200" b="1">
                <a:solidFill>
                  <a:schemeClr val="bg1"/>
                </a:solidFill>
              </a:rPr>
              <a:t>Assistant CIOs Performance Assessment - Continued</a:t>
            </a:r>
            <a:endParaRPr lang="en-US" sz="3200" b="1"/>
          </a:p>
        </p:txBody>
      </p:sp>
      <p:sp>
        <p:nvSpPr>
          <p:cNvPr id="5" name="Slide Number Placeholder 1">
            <a:extLst>
              <a:ext uri="{FF2B5EF4-FFF2-40B4-BE49-F238E27FC236}">
                <a16:creationId xmlns:a16="http://schemas.microsoft.com/office/drawing/2014/main" id="{FB2CBDC8-5E7B-4B8A-BE26-6A1E4B62F374}"/>
              </a:ext>
            </a:extLst>
          </p:cNvPr>
          <p:cNvSpPr>
            <a:spLocks noGrp="1"/>
          </p:cNvSpPr>
          <p:nvPr>
            <p:ph type="sldNum" sz="quarter" idx="4"/>
          </p:nvPr>
        </p:nvSpPr>
        <p:spPr>
          <a:xfrm>
            <a:off x="3855720" y="7308794"/>
            <a:ext cx="2346960" cy="413808"/>
          </a:xfrm>
        </p:spPr>
        <p:txBody>
          <a:bodyPr/>
          <a:lstStyle/>
          <a:p>
            <a:fld id="{0BAA6115-7AF0-2543-B2DC-54722B1B3709}" type="slidenum">
              <a:rPr lang="en-US" smtClean="0"/>
              <a:pPr/>
              <a:t>37</a:t>
            </a:fld>
            <a:endParaRPr lang="en-US"/>
          </a:p>
        </p:txBody>
      </p:sp>
      <p:graphicFrame>
        <p:nvGraphicFramePr>
          <p:cNvPr id="2" name="Table 1">
            <a:extLst>
              <a:ext uri="{FF2B5EF4-FFF2-40B4-BE49-F238E27FC236}">
                <a16:creationId xmlns:a16="http://schemas.microsoft.com/office/drawing/2014/main" id="{A552DC16-3E97-4D80-A6D6-B85CE6A67C57}"/>
              </a:ext>
            </a:extLst>
          </p:cNvPr>
          <p:cNvGraphicFramePr>
            <a:graphicFrameLocks noGrp="1"/>
          </p:cNvGraphicFramePr>
          <p:nvPr>
            <p:extLst>
              <p:ext uri="{D42A27DB-BD31-4B8C-83A1-F6EECF244321}">
                <p14:modId xmlns:p14="http://schemas.microsoft.com/office/powerpoint/2010/main" val="674685369"/>
              </p:ext>
            </p:extLst>
          </p:nvPr>
        </p:nvGraphicFramePr>
        <p:xfrm>
          <a:off x="1250637" y="4106520"/>
          <a:ext cx="7557127" cy="2782372"/>
        </p:xfrm>
        <a:graphic>
          <a:graphicData uri="http://schemas.openxmlformats.org/drawingml/2006/table">
            <a:tbl>
              <a:tblPr firstRow="1" firstCol="1" bandRow="1">
                <a:tableStyleId>{5C22544A-7EE6-4342-B048-85BDC9FD1C3A}</a:tableStyleId>
              </a:tblPr>
              <a:tblGrid>
                <a:gridCol w="3239461">
                  <a:extLst>
                    <a:ext uri="{9D8B030D-6E8A-4147-A177-3AD203B41FA5}">
                      <a16:colId xmlns:a16="http://schemas.microsoft.com/office/drawing/2014/main" val="2545739763"/>
                    </a:ext>
                  </a:extLst>
                </a:gridCol>
                <a:gridCol w="1048299">
                  <a:extLst>
                    <a:ext uri="{9D8B030D-6E8A-4147-A177-3AD203B41FA5}">
                      <a16:colId xmlns:a16="http://schemas.microsoft.com/office/drawing/2014/main" val="2123961754"/>
                    </a:ext>
                  </a:extLst>
                </a:gridCol>
                <a:gridCol w="1062038">
                  <a:extLst>
                    <a:ext uri="{9D8B030D-6E8A-4147-A177-3AD203B41FA5}">
                      <a16:colId xmlns:a16="http://schemas.microsoft.com/office/drawing/2014/main" val="1486065468"/>
                    </a:ext>
                  </a:extLst>
                </a:gridCol>
                <a:gridCol w="1048299">
                  <a:extLst>
                    <a:ext uri="{9D8B030D-6E8A-4147-A177-3AD203B41FA5}">
                      <a16:colId xmlns:a16="http://schemas.microsoft.com/office/drawing/2014/main" val="2810746582"/>
                    </a:ext>
                  </a:extLst>
                </a:gridCol>
                <a:gridCol w="1159030">
                  <a:extLst>
                    <a:ext uri="{9D8B030D-6E8A-4147-A177-3AD203B41FA5}">
                      <a16:colId xmlns:a16="http://schemas.microsoft.com/office/drawing/2014/main" val="372478597"/>
                    </a:ext>
                  </a:extLst>
                </a:gridCol>
              </a:tblGrid>
              <a:tr h="591528">
                <a:tc>
                  <a:txBody>
                    <a:bodyPr/>
                    <a:lstStyle/>
                    <a:p>
                      <a:pPr marL="0" marR="0">
                        <a:spcBef>
                          <a:spcPts val="0"/>
                        </a:spcBef>
                        <a:spcAft>
                          <a:spcPts val="0"/>
                        </a:spcAft>
                      </a:pPr>
                      <a:r>
                        <a:rPr lang="en-US" sz="700">
                          <a:effectLst/>
                        </a:rPr>
                        <a:t> </a:t>
                      </a:r>
                      <a:endParaRPr lang="en-US" sz="1200">
                        <a:effectLst/>
                      </a:endParaRPr>
                    </a:p>
                    <a:p>
                      <a:pPr marL="0" marR="0">
                        <a:spcBef>
                          <a:spcPts val="0"/>
                        </a:spcBef>
                        <a:spcAft>
                          <a:spcPts val="0"/>
                        </a:spcAft>
                      </a:pPr>
                      <a:r>
                        <a:rPr lang="en-US" sz="1000">
                          <a:effectLst/>
                        </a:rPr>
                        <a:t>Performance Requirement </a:t>
                      </a:r>
                      <a:endParaRPr lang="en-US" sz="1200">
                        <a:effectLst/>
                      </a:endParaRPr>
                    </a:p>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800">
                          <a:effectLst/>
                        </a:rPr>
                        <a:t> </a:t>
                      </a:r>
                      <a:endParaRPr lang="en-US" sz="1200">
                        <a:effectLst/>
                      </a:endParaRPr>
                    </a:p>
                    <a:p>
                      <a:pPr marL="0" marR="0">
                        <a:spcBef>
                          <a:spcPts val="0"/>
                        </a:spcBef>
                        <a:spcAft>
                          <a:spcPts val="0"/>
                        </a:spcAft>
                      </a:pPr>
                      <a:r>
                        <a:rPr lang="en-US" sz="1000">
                          <a:effectLst/>
                        </a:rPr>
                        <a:t>FY2021Q1</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800">
                          <a:effectLst/>
                        </a:rPr>
                        <a:t> </a:t>
                      </a:r>
                      <a:endParaRPr lang="en-US" sz="1200">
                        <a:effectLst/>
                      </a:endParaRPr>
                    </a:p>
                    <a:p>
                      <a:pPr marL="0" marR="0">
                        <a:spcBef>
                          <a:spcPts val="0"/>
                        </a:spcBef>
                        <a:spcAft>
                          <a:spcPts val="0"/>
                        </a:spcAft>
                      </a:pPr>
                      <a:r>
                        <a:rPr lang="en-US" sz="1000">
                          <a:effectLst/>
                        </a:rPr>
                        <a:t>FY2021Q2</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800">
                          <a:effectLst/>
                        </a:rPr>
                        <a:t> </a:t>
                      </a:r>
                      <a:endParaRPr lang="en-US" sz="1200">
                        <a:effectLst/>
                      </a:endParaRPr>
                    </a:p>
                    <a:p>
                      <a:pPr marL="0" marR="0">
                        <a:spcBef>
                          <a:spcPts val="0"/>
                        </a:spcBef>
                        <a:spcAft>
                          <a:spcPts val="0"/>
                        </a:spcAft>
                      </a:pPr>
                      <a:r>
                        <a:rPr lang="en-US" sz="1000">
                          <a:effectLst/>
                        </a:rPr>
                        <a:t>FY2021Q3</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800">
                          <a:effectLst/>
                        </a:rPr>
                        <a:t> </a:t>
                      </a:r>
                      <a:endParaRPr lang="en-US" sz="1200">
                        <a:effectLst/>
                      </a:endParaRPr>
                    </a:p>
                    <a:p>
                      <a:pPr marL="0" marR="0">
                        <a:spcBef>
                          <a:spcPts val="0"/>
                        </a:spcBef>
                        <a:spcAft>
                          <a:spcPts val="0"/>
                        </a:spcAft>
                      </a:pPr>
                      <a:r>
                        <a:rPr lang="en-US" sz="1000">
                          <a:effectLst/>
                        </a:rPr>
                        <a:t>FY2021Q4</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79210542"/>
                  </a:ext>
                </a:extLst>
              </a:tr>
              <a:tr h="219084">
                <a:tc gridSpan="5">
                  <a:txBody>
                    <a:bodyPr/>
                    <a:lstStyle/>
                    <a:p>
                      <a:pPr marL="0" marR="0">
                        <a:spcBef>
                          <a:spcPts val="0"/>
                        </a:spcBef>
                        <a:spcAft>
                          <a:spcPts val="0"/>
                        </a:spcAft>
                      </a:pPr>
                      <a:r>
                        <a:rPr lang="en-US" sz="1000">
                          <a:effectLst/>
                        </a:rPr>
                        <a:t>USDA OCIO Performance Requirement 1: IT Spend</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11305931"/>
                  </a:ext>
                </a:extLst>
              </a:tr>
              <a:tr h="438169">
                <a:tc>
                  <a:txBody>
                    <a:bodyPr/>
                    <a:lstStyle/>
                    <a:p>
                      <a:pPr marL="0" marR="0">
                        <a:spcBef>
                          <a:spcPts val="0"/>
                        </a:spcBef>
                        <a:spcAft>
                          <a:spcPts val="0"/>
                        </a:spcAft>
                      </a:pPr>
                      <a:r>
                        <a:rPr lang="en-US" sz="1000">
                          <a:effectLst/>
                        </a:rPr>
                        <a:t>Increase cost saving/avoidance metrics and/or incremental project reporting</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highlight>
                            <a:srgbClr val="008000"/>
                          </a:highlight>
                        </a:rPr>
                        <a:t> </a:t>
                      </a:r>
                      <a:endParaRPr lang="en-US" sz="1200">
                        <a:effectLst/>
                        <a:highlight>
                          <a:srgbClr val="008000"/>
                        </a:highligh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40464"/>
                  </a:ext>
                </a:extLst>
              </a:tr>
              <a:tr h="438169">
                <a:tc>
                  <a:txBody>
                    <a:bodyPr/>
                    <a:lstStyle/>
                    <a:p>
                      <a:pPr marL="0" marR="0">
                        <a:spcBef>
                          <a:spcPts val="0"/>
                        </a:spcBef>
                        <a:spcAft>
                          <a:spcPts val="0"/>
                        </a:spcAft>
                      </a:pPr>
                      <a:r>
                        <a:rPr lang="en-US" sz="1000">
                          <a:effectLst/>
                        </a:rPr>
                        <a:t>Enterprise Architecture Visioning Environment</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0217294"/>
                  </a:ext>
                </a:extLst>
              </a:tr>
              <a:tr h="219084">
                <a:tc gridSpan="5">
                  <a:txBody>
                    <a:bodyPr/>
                    <a:lstStyle/>
                    <a:p>
                      <a:pPr marL="0" marR="0">
                        <a:spcBef>
                          <a:spcPts val="0"/>
                        </a:spcBef>
                        <a:spcAft>
                          <a:spcPts val="0"/>
                        </a:spcAft>
                      </a:pPr>
                      <a:r>
                        <a:rPr lang="en-US" sz="1000">
                          <a:effectLst/>
                        </a:rPr>
                        <a:t>USDA OCIO Performance Requirement 2: Supports implementation and compliance with FITARA</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44023740"/>
                  </a:ext>
                </a:extLst>
              </a:tr>
              <a:tr h="438169">
                <a:tc>
                  <a:txBody>
                    <a:bodyPr/>
                    <a:lstStyle/>
                    <a:p>
                      <a:pPr marL="0" marR="0">
                        <a:spcBef>
                          <a:spcPts val="0"/>
                        </a:spcBef>
                        <a:spcAft>
                          <a:spcPts val="0"/>
                        </a:spcAft>
                      </a:pPr>
                      <a:r>
                        <a:rPr lang="en-US" sz="1000">
                          <a:effectLst/>
                        </a:rPr>
                        <a:t>IT Management Maturity (ITMM) model</a:t>
                      </a:r>
                      <a:endParaRPr lang="en-US" sz="1200">
                        <a:effectLst/>
                      </a:endParaRPr>
                    </a:p>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1975746"/>
                  </a:ext>
                </a:extLst>
              </a:tr>
              <a:tr h="438169">
                <a:tc>
                  <a:txBody>
                    <a:bodyPr/>
                    <a:lstStyle/>
                    <a:p>
                      <a:pPr marL="0" marR="0">
                        <a:spcBef>
                          <a:spcPts val="0"/>
                        </a:spcBef>
                        <a:spcAft>
                          <a:spcPts val="0"/>
                        </a:spcAft>
                      </a:pPr>
                      <a:r>
                        <a:rPr lang="en-US" sz="1000">
                          <a:effectLst/>
                        </a:rPr>
                        <a:t>Staff development</a:t>
                      </a:r>
                      <a:endParaRPr lang="en-US" sz="1200">
                        <a:effectLst/>
                      </a:endParaRPr>
                    </a:p>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000">
                          <a:effectLst/>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2879310"/>
                  </a:ext>
                </a:extLst>
              </a:tr>
            </a:tbl>
          </a:graphicData>
        </a:graphic>
      </p:graphicFrame>
      <p:sp>
        <p:nvSpPr>
          <p:cNvPr id="6" name="Rectangle 5">
            <a:extLst>
              <a:ext uri="{FF2B5EF4-FFF2-40B4-BE49-F238E27FC236}">
                <a16:creationId xmlns:a16="http://schemas.microsoft.com/office/drawing/2014/main" id="{612EBEF6-DD87-4616-9BD6-3D70C470F711}"/>
              </a:ext>
            </a:extLst>
          </p:cNvPr>
          <p:cNvSpPr/>
          <p:nvPr/>
        </p:nvSpPr>
        <p:spPr>
          <a:xfrm rot="1630759">
            <a:off x="8740254" y="584934"/>
            <a:ext cx="894102" cy="461665"/>
          </a:xfrm>
          <a:prstGeom prst="rect">
            <a:avLst/>
          </a:prstGeom>
          <a:solidFill>
            <a:srgbClr val="FFFF00"/>
          </a:solidFill>
        </p:spPr>
        <p:txBody>
          <a:bodyPr wrap="square" lIns="91440" tIns="45720" rIns="91440" bIns="45720">
            <a:spAutoFit/>
          </a:bodyPr>
          <a:lstStyle/>
          <a:p>
            <a:pPr algn="ctr"/>
            <a:r>
              <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rPr>
              <a:t>NEW</a:t>
            </a:r>
          </a:p>
        </p:txBody>
      </p:sp>
    </p:spTree>
    <p:extLst>
      <p:ext uri="{BB962C8B-B14F-4D97-AF65-F5344CB8AC3E}">
        <p14:creationId xmlns:p14="http://schemas.microsoft.com/office/powerpoint/2010/main" val="14406293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38</a:t>
            </a:fld>
            <a:endParaRPr lang="en-US"/>
          </a:p>
        </p:txBody>
      </p:sp>
      <p:sp>
        <p:nvSpPr>
          <p:cNvPr id="3" name="TextBox 2"/>
          <p:cNvSpPr txBox="1"/>
          <p:nvPr/>
        </p:nvSpPr>
        <p:spPr>
          <a:xfrm>
            <a:off x="0" y="112773"/>
            <a:ext cx="10058400" cy="584775"/>
          </a:xfrm>
          <a:prstGeom prst="rect">
            <a:avLst/>
          </a:prstGeom>
          <a:noFill/>
        </p:spPr>
        <p:txBody>
          <a:bodyPr wrap="square" rtlCol="0" anchor="ctr">
            <a:spAutoFit/>
          </a:bodyPr>
          <a:lstStyle/>
          <a:p>
            <a:pPr algn="ctr"/>
            <a:r>
              <a:rPr lang="en-US" sz="3200">
                <a:solidFill>
                  <a:schemeClr val="bg1"/>
                </a:solidFill>
              </a:rPr>
              <a:t>Major Investment Designation</a:t>
            </a:r>
          </a:p>
        </p:txBody>
      </p:sp>
      <p:sp>
        <p:nvSpPr>
          <p:cNvPr id="5" name="Rectangle 1"/>
          <p:cNvSpPr>
            <a:spLocks noChangeArrowheads="1"/>
          </p:cNvSpPr>
          <p:nvPr/>
        </p:nvSpPr>
        <p:spPr bwMode="auto">
          <a:xfrm>
            <a:off x="365760" y="1213503"/>
            <a:ext cx="9326880" cy="558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lvl="0" defTabSz="914400">
              <a:spcAft>
                <a:spcPts val="600"/>
              </a:spcAft>
            </a:pPr>
            <a:r>
              <a:rPr lang="en-US" altLang="en-US" sz="1600" b="1">
                <a:latin typeface="Calibri" panose="020F0502020204030204" pitchFamily="34" charset="0"/>
                <a:ea typeface="Calibri" panose="020F0502020204030204" pitchFamily="34" charset="0"/>
                <a:cs typeface="Calibri" panose="020F0502020204030204" pitchFamily="34" charset="0"/>
              </a:rPr>
              <a:t>Investments that meet the below criterial will be designated as a </a:t>
            </a:r>
            <a:r>
              <a:rPr kumimoji="0" lang="en-US" altLang="en-US" sz="1600" b="1" i="0" u="none" strike="noStrike" cap="none" normalizeH="0">
                <a:ln>
                  <a:noFill/>
                </a:ln>
                <a:effectLst/>
                <a:latin typeface="Calibri" panose="020F0502020204030204" pitchFamily="34" charset="0"/>
                <a:ea typeface="Calibri" panose="020F0502020204030204" pitchFamily="34" charset="0"/>
                <a:cs typeface="Calibri" panose="020F0502020204030204" pitchFamily="34" charset="0"/>
              </a:rPr>
              <a:t>Major </a:t>
            </a:r>
            <a:r>
              <a:rPr lang="en-US" altLang="en-US" sz="1600" b="1">
                <a:latin typeface="Calibri" panose="020F0502020204030204" pitchFamily="34" charset="0"/>
                <a:ea typeface="Calibri" panose="020F0502020204030204" pitchFamily="34" charset="0"/>
                <a:cs typeface="Calibri" panose="020F0502020204030204" pitchFamily="34" charset="0"/>
              </a:rPr>
              <a:t>I</a:t>
            </a:r>
            <a:r>
              <a:rPr kumimoji="0" lang="en-US" altLang="en-US" sz="1600" b="1" i="0" u="none" strike="noStrike" cap="none" normalizeH="0">
                <a:ln>
                  <a:noFill/>
                </a:ln>
                <a:effectLst/>
                <a:latin typeface="Calibri" panose="020F0502020204030204" pitchFamily="34" charset="0"/>
                <a:ea typeface="Calibri" panose="020F0502020204030204" pitchFamily="34" charset="0"/>
                <a:cs typeface="Calibri" panose="020F0502020204030204" pitchFamily="34" charset="0"/>
              </a:rPr>
              <a:t>nvestments:</a:t>
            </a:r>
          </a:p>
          <a:p>
            <a:pPr marL="574675" lvl="1" indent="-342900" defTabSz="914400">
              <a:spcAft>
                <a:spcPts val="300"/>
              </a:spcAft>
              <a:buFont typeface="+mj-lt"/>
              <a:buAutoNum type="arabicPeriod"/>
            </a:pPr>
            <a:r>
              <a:rPr lang="en-US" altLang="en-US" sz="1600" b="1">
                <a:latin typeface="Calibri" panose="020F0502020204030204" pitchFamily="34" charset="0"/>
                <a:ea typeface="Calibri" panose="020F0502020204030204" pitchFamily="34" charset="0"/>
                <a:cs typeface="Calibri" panose="020F0502020204030204" pitchFamily="34" charset="0"/>
              </a:rPr>
              <a:t>Meets Dollar Threshold</a:t>
            </a:r>
          </a:p>
          <a:p>
            <a:pPr marL="804863" lvl="2" indent="-115888" defTabSz="914400">
              <a:spcAft>
                <a:spcPts val="300"/>
              </a:spcAft>
              <a:buFont typeface="Arial" panose="020B0604020202020204" pitchFamily="34" charset="0"/>
              <a:buChar char="•"/>
            </a:pPr>
            <a:r>
              <a:rPr lang="en-US" altLang="en-US" sz="1600">
                <a:latin typeface="Calibri" panose="020F0502020204030204" pitchFamily="34" charset="0"/>
                <a:ea typeface="Calibri" panose="020F0502020204030204" pitchFamily="34" charset="0"/>
                <a:cs typeface="Calibri" panose="020F0502020204030204" pitchFamily="34" charset="0"/>
              </a:rPr>
              <a:t>Agency or Staff Office is planning to spend $1 million or more in DME in current-year funding </a:t>
            </a:r>
            <a:r>
              <a:rPr lang="en-US" altLang="en-US" sz="1600" b="1" u="sng">
                <a:latin typeface="Calibri" panose="020F0502020204030204" pitchFamily="34" charset="0"/>
                <a:ea typeface="Calibri" panose="020F0502020204030204" pitchFamily="34" charset="0"/>
                <a:cs typeface="Calibri" panose="020F0502020204030204" pitchFamily="34" charset="0"/>
              </a:rPr>
              <a:t>AND</a:t>
            </a:r>
          </a:p>
          <a:p>
            <a:pPr marL="804863" lvl="2" indent="-115888" defTabSz="914400">
              <a:spcAft>
                <a:spcPts val="300"/>
              </a:spcAft>
              <a:buFont typeface="Arial" panose="020B0604020202020204" pitchFamily="34" charset="0"/>
              <a:buChar char="•"/>
            </a:pPr>
            <a:r>
              <a:rPr lang="en-US" altLang="en-US" sz="1600">
                <a:latin typeface="Calibri" panose="020F0502020204030204" pitchFamily="34" charset="0"/>
                <a:ea typeface="Calibri" panose="020F0502020204030204" pitchFamily="34" charset="0"/>
                <a:cs typeface="Calibri" panose="020F0502020204030204" pitchFamily="34" charset="0"/>
              </a:rPr>
              <a:t>Total life cycle DME investment costs are equal to or greater than $20M</a:t>
            </a:r>
            <a:endParaRPr lang="en-US" altLang="en-US" sz="1600" b="1">
              <a:solidFill>
                <a:srgbClr val="0000FF"/>
              </a:solidFill>
              <a:latin typeface="Calibri" panose="020F0502020204030204" pitchFamily="34" charset="0"/>
              <a:ea typeface="Calibri" panose="020F0502020204030204" pitchFamily="34" charset="0"/>
              <a:cs typeface="Calibri" panose="020F0502020204030204" pitchFamily="34" charset="0"/>
            </a:endParaRPr>
          </a:p>
          <a:p>
            <a:pPr marL="574675" lvl="1" indent="-342900" defTabSz="914400">
              <a:spcAft>
                <a:spcPts val="300"/>
              </a:spcAft>
              <a:buFont typeface="+mj-lt"/>
              <a:buAutoNum type="arabicPeriod" startAt="2"/>
            </a:pPr>
            <a:r>
              <a:rPr lang="en-US" altLang="en-US" sz="1600" b="1">
                <a:latin typeface="Calibri" panose="020F0502020204030204" pitchFamily="34" charset="0"/>
                <a:ea typeface="Calibri" panose="020F0502020204030204" pitchFamily="34" charset="0"/>
                <a:cs typeface="Calibri" panose="020F0502020204030204" pitchFamily="34" charset="0"/>
              </a:rPr>
              <a:t>Meets </a:t>
            </a:r>
            <a:r>
              <a:rPr lang="en-US" altLang="en-US" sz="1600" b="1">
                <a:latin typeface="Calibri" panose="020F0502020204030204" pitchFamily="34" charset="0"/>
                <a:ea typeface="Calibri" panose="020F0502020204030204" pitchFamily="34" charset="0"/>
                <a:cs typeface="Calibri" panose="020F0502020204030204" pitchFamily="34" charset="0"/>
                <a:hlinkClick r:id="rId3"/>
              </a:rPr>
              <a:t>Major Investment Definition - DR 3130-008</a:t>
            </a:r>
            <a:endParaRPr lang="en-US" altLang="en-US" sz="1600" b="1">
              <a:latin typeface="Calibri" panose="020F0502020204030204" pitchFamily="34" charset="0"/>
              <a:ea typeface="Calibri" panose="020F0502020204030204" pitchFamily="34" charset="0"/>
              <a:cs typeface="Calibri" panose="020F0502020204030204" pitchFamily="34" charset="0"/>
            </a:endParaRPr>
          </a:p>
          <a:p>
            <a:pPr marL="804863" lvl="2" indent="-115888" defTabSz="914400">
              <a:spcAft>
                <a:spcPts val="300"/>
              </a:spcAft>
              <a:buFont typeface="Arial" panose="020B0604020202020204" pitchFamily="34" charset="0"/>
              <a:buChar char="•"/>
            </a:pPr>
            <a:r>
              <a:rPr lang="en-US" altLang="en-US" sz="1600">
                <a:latin typeface="Calibri" panose="020F0502020204030204" pitchFamily="34" charset="0"/>
                <a:ea typeface="Calibri" panose="020F0502020204030204" pitchFamily="34" charset="0"/>
                <a:cs typeface="Calibri" panose="020F0502020204030204" pitchFamily="34" charset="0"/>
              </a:rPr>
              <a:t>The investment has been identified by the USDA Chief Information Officer (CIO) as critical. This may include investments that have one or more of the following attributes:</a:t>
            </a:r>
          </a:p>
          <a:p>
            <a:pPr marL="1657350" lvl="3" indent="-285750" defTabSz="914400">
              <a:spcAft>
                <a:spcPts val="300"/>
              </a:spcAft>
              <a:buFont typeface="Courier New" panose="02070309020205020404" pitchFamily="49" charset="0"/>
              <a:buChar char="o"/>
            </a:pPr>
            <a:r>
              <a:rPr lang="en-US" altLang="en-US" sz="1600">
                <a:latin typeface="Calibri" panose="020F0502020204030204" pitchFamily="34" charset="0"/>
                <a:ea typeface="Calibri" panose="020F0502020204030204" pitchFamily="34" charset="0"/>
                <a:cs typeface="Calibri" panose="020F0502020204030204" pitchFamily="34" charset="0"/>
              </a:rPr>
              <a:t>Mandated by legislation or Executive Order;</a:t>
            </a:r>
          </a:p>
          <a:p>
            <a:pPr marL="1657350" lvl="3" indent="-285750" defTabSz="914400">
              <a:spcAft>
                <a:spcPts val="300"/>
              </a:spcAft>
              <a:buFont typeface="Courier New" panose="02070309020205020404" pitchFamily="49" charset="0"/>
              <a:buChar char="o"/>
            </a:pPr>
            <a:r>
              <a:rPr lang="en-US" altLang="en-US" sz="1600">
                <a:latin typeface="Calibri" panose="020F0502020204030204" pitchFamily="34" charset="0"/>
                <a:ea typeface="Calibri" panose="020F0502020204030204" pitchFamily="34" charset="0"/>
                <a:cs typeface="Calibri" panose="020F0502020204030204" pitchFamily="34" charset="0"/>
              </a:rPr>
              <a:t>Require a common infrastructure investment;</a:t>
            </a:r>
          </a:p>
          <a:p>
            <a:pPr marL="1657350" lvl="3" indent="-285750" defTabSz="914400">
              <a:spcAft>
                <a:spcPts val="300"/>
              </a:spcAft>
              <a:buFont typeface="Courier New" panose="02070309020205020404" pitchFamily="49" charset="0"/>
              <a:buChar char="o"/>
            </a:pPr>
            <a:r>
              <a:rPr lang="en-US" altLang="en-US" sz="1600">
                <a:latin typeface="Calibri" panose="020F0502020204030204" pitchFamily="34" charset="0"/>
                <a:ea typeface="Calibri" panose="020F0502020204030204" pitchFamily="34" charset="0"/>
                <a:cs typeface="Calibri" panose="020F0502020204030204" pitchFamily="34" charset="0"/>
              </a:rPr>
              <a:t>Considered strategic or mandatory-use investments;</a:t>
            </a:r>
          </a:p>
          <a:p>
            <a:pPr marL="1657350" lvl="3" indent="-285750" defTabSz="914400">
              <a:spcAft>
                <a:spcPts val="300"/>
              </a:spcAft>
              <a:buFont typeface="Courier New" panose="02070309020205020404" pitchFamily="49" charset="0"/>
              <a:buChar char="o"/>
            </a:pPr>
            <a:r>
              <a:rPr lang="en-US" altLang="en-US" sz="1600">
                <a:latin typeface="Calibri" panose="020F0502020204030204" pitchFamily="34" charset="0"/>
                <a:ea typeface="Calibri" panose="020F0502020204030204" pitchFamily="34" charset="0"/>
                <a:cs typeface="Calibri" panose="020F0502020204030204" pitchFamily="34" charset="0"/>
              </a:rPr>
              <a:t>Differ from or greatly impact the Department’s infrastructure, enterprise architecture or standards guidance; and</a:t>
            </a:r>
          </a:p>
          <a:p>
            <a:pPr marL="1657350" lvl="3" indent="-285750" defTabSz="914400">
              <a:spcAft>
                <a:spcPts val="300"/>
              </a:spcAft>
              <a:buFont typeface="Courier New" panose="02070309020205020404" pitchFamily="49" charset="0"/>
              <a:buChar char="o"/>
            </a:pPr>
            <a:r>
              <a:rPr lang="en-US" altLang="en-US" sz="1600">
                <a:latin typeface="Calibri" panose="020F0502020204030204" pitchFamily="34" charset="0"/>
                <a:ea typeface="Calibri" panose="020F0502020204030204" pitchFamily="34" charset="0"/>
                <a:cs typeface="Calibri" panose="020F0502020204030204" pitchFamily="34" charset="0"/>
              </a:rPr>
              <a:t>Involve multiple-Agency funding.</a:t>
            </a:r>
          </a:p>
          <a:p>
            <a:pPr marL="1657350" lvl="3" indent="-285750" defTabSz="914400">
              <a:spcAft>
                <a:spcPts val="300"/>
              </a:spcAft>
              <a:buFont typeface="Courier New" panose="02070309020205020404" pitchFamily="49" charset="0"/>
              <a:buChar char="o"/>
            </a:pPr>
            <a:endParaRPr lang="en-US" altLang="en-US" sz="1600">
              <a:latin typeface="Calibri" panose="020F0502020204030204" pitchFamily="34" charset="0"/>
              <a:cs typeface="Calibri" panose="020F0502020204030204" pitchFamily="34" charset="0"/>
            </a:endParaRPr>
          </a:p>
          <a:p>
            <a:pPr marL="800100" lvl="1" indent="-342900">
              <a:lnSpc>
                <a:spcPct val="107000"/>
              </a:lnSpc>
              <a:spcBef>
                <a:spcPts val="0"/>
              </a:spcBef>
              <a:spcAft>
                <a:spcPts val="0"/>
              </a:spcAft>
              <a:buFont typeface="+mj-lt"/>
              <a:buAutoNum type="arabicPeriod" startAt="2"/>
            </a:pPr>
            <a:r>
              <a:rPr lang="en-US" sz="1600" b="1">
                <a:latin typeface="Calibri" panose="020F0502020204030204" pitchFamily="34" charset="0"/>
                <a:ea typeface="Calibri" panose="020F0502020204030204" pitchFamily="34" charset="0"/>
                <a:cs typeface="Times New Roman" panose="02020603050405020304" pitchFamily="18" charset="0"/>
              </a:rPr>
              <a:t>USDA Critical Investments</a:t>
            </a:r>
          </a:p>
          <a:p>
            <a:pPr marL="1200150" lvl="2" indent="-285750">
              <a:lnSpc>
                <a:spcPct val="107000"/>
              </a:lnSpc>
              <a:spcBef>
                <a:spcPts val="0"/>
              </a:spcBef>
              <a:spcAft>
                <a:spcPts val="0"/>
              </a:spcAft>
              <a:buFont typeface="Arial" panose="020B0604020202020204" pitchFamily="34" charset="0"/>
              <a:buChar char="•"/>
            </a:pPr>
            <a:r>
              <a:rPr lang="en-US" sz="1600">
                <a:latin typeface="Calibri" panose="020F0502020204030204" pitchFamily="34" charset="0"/>
                <a:ea typeface="Calibri" panose="020F0502020204030204" pitchFamily="34" charset="0"/>
                <a:cs typeface="Times New Roman" panose="02020603050405020304" pitchFamily="18" charset="0"/>
              </a:rPr>
              <a:t>Such as:</a:t>
            </a:r>
          </a:p>
          <a:p>
            <a:pPr marL="1657350" lvl="3" indent="-285750">
              <a:lnSpc>
                <a:spcPct val="107000"/>
              </a:lnSpc>
              <a:spcBef>
                <a:spcPts val="0"/>
              </a:spcBef>
              <a:spcAft>
                <a:spcPts val="0"/>
              </a:spcAft>
              <a:buFont typeface="Courier New" panose="02070309020205020404" pitchFamily="49" charset="0"/>
              <a:buChar char="o"/>
            </a:pPr>
            <a:r>
              <a:rPr lang="en-US" sz="1600">
                <a:latin typeface="Calibri" panose="020F0502020204030204" pitchFamily="34" charset="0"/>
                <a:ea typeface="Calibri" panose="020F0502020204030204" pitchFamily="34" charset="0"/>
                <a:cs typeface="Times New Roman" panose="02020603050405020304" pitchFamily="18" charset="0"/>
              </a:rPr>
              <a:t>National Security Investments</a:t>
            </a:r>
          </a:p>
          <a:p>
            <a:pPr marL="1657350" lvl="3" indent="-285750">
              <a:lnSpc>
                <a:spcPct val="107000"/>
              </a:lnSpc>
              <a:spcBef>
                <a:spcPts val="0"/>
              </a:spcBef>
              <a:spcAft>
                <a:spcPts val="0"/>
              </a:spcAft>
              <a:buFont typeface="Courier New" panose="02070309020205020404" pitchFamily="49" charset="0"/>
              <a:buChar char="o"/>
            </a:pPr>
            <a:r>
              <a:rPr lang="en-US" sz="1600">
                <a:latin typeface="Calibri" panose="020F0502020204030204" pitchFamily="34" charset="0"/>
                <a:ea typeface="Calibri" panose="020F0502020204030204" pitchFamily="34" charset="0"/>
                <a:cs typeface="Times New Roman" panose="02020603050405020304" pitchFamily="18" charset="0"/>
              </a:rPr>
              <a:t>All OCIO Standard Investments (Enterprise Shared Services)</a:t>
            </a:r>
          </a:p>
          <a:p>
            <a:pPr defTabSz="914400"/>
            <a:endParaRPr lang="en-US" altLang="en-US" sz="1600" b="1">
              <a:latin typeface="Calibri" panose="020F0502020204030204" pitchFamily="34" charset="0"/>
              <a:cs typeface="Calibri" panose="020F0502020204030204" pitchFamily="34" charset="0"/>
            </a:endParaRPr>
          </a:p>
          <a:p>
            <a:pPr defTabSz="914400"/>
            <a:endParaRPr lang="en-US" altLang="en-US" sz="16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99196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39</a:t>
            </a:fld>
            <a:endParaRPr lang="en-US"/>
          </a:p>
        </p:txBody>
      </p:sp>
      <p:sp>
        <p:nvSpPr>
          <p:cNvPr id="3" name="Rectangle 2"/>
          <p:cNvSpPr/>
          <p:nvPr/>
        </p:nvSpPr>
        <p:spPr>
          <a:xfrm>
            <a:off x="457200" y="1216605"/>
            <a:ext cx="9144000" cy="4237827"/>
          </a:xfrm>
          <a:prstGeom prst="rect">
            <a:avLst/>
          </a:prstGeom>
        </p:spPr>
        <p:txBody>
          <a:bodyPr wrap="square">
            <a:spAutoFit/>
          </a:bodyPr>
          <a:lstStyle/>
          <a:p>
            <a:pPr>
              <a:lnSpc>
                <a:spcPct val="107000"/>
              </a:lnSpc>
              <a:spcAft>
                <a:spcPts val="800"/>
              </a:spcAft>
            </a:pPr>
            <a:r>
              <a:rPr lang="en-US" sz="1600">
                <a:latin typeface="Calibri" panose="020F0502020204030204" pitchFamily="34" charset="0"/>
                <a:ea typeface="Calibri" panose="020F0502020204030204" pitchFamily="34" charset="0"/>
                <a:cs typeface="Times New Roman" panose="02020603050405020304" pitchFamily="18" charset="0"/>
              </a:rPr>
              <a:t>The information included on the </a:t>
            </a:r>
            <a:r>
              <a:rPr lang="en-US" sz="1600" b="1">
                <a:latin typeface="Calibri" panose="020F0502020204030204" pitchFamily="34" charset="0"/>
                <a:ea typeface="Calibri" panose="020F0502020204030204" pitchFamily="34" charset="0"/>
                <a:cs typeface="Times New Roman" panose="02020603050405020304" pitchFamily="18" charset="0"/>
                <a:hlinkClick r:id="rId2"/>
              </a:rPr>
              <a:t>AAR Scorecard </a:t>
            </a:r>
            <a:r>
              <a:rPr lang="en-US" sz="1600">
                <a:latin typeface="Calibri" panose="020F0502020204030204" pitchFamily="34" charset="0"/>
                <a:ea typeface="Calibri" panose="020F0502020204030204" pitchFamily="34" charset="0"/>
                <a:cs typeface="Times New Roman" panose="02020603050405020304" pitchFamily="18" charset="0"/>
              </a:rPr>
              <a:t> is captured from data in AgMax and contains the following for the current fiscal year:</a:t>
            </a:r>
          </a:p>
          <a:p>
            <a:pPr marL="342900" marR="0" lvl="0" indent="-342900">
              <a:lnSpc>
                <a:spcPct val="107000"/>
              </a:lnSpc>
              <a:spcBef>
                <a:spcPts val="0"/>
              </a:spcBef>
              <a:spcAft>
                <a:spcPts val="800"/>
              </a:spcAft>
              <a:buFont typeface="Arial" panose="020B0604020202020204" pitchFamily="34" charset="0"/>
              <a:buChar char="•"/>
            </a:pPr>
            <a:r>
              <a:rPr lang="en-US" sz="1600">
                <a:latin typeface="Calibri" panose="020F0502020204030204" pitchFamily="34" charset="0"/>
                <a:ea typeface="Calibri" panose="020F0502020204030204" pitchFamily="34" charset="0"/>
                <a:cs typeface="Times New Roman" panose="02020603050405020304" pitchFamily="18" charset="0"/>
              </a:rPr>
              <a:t>Overall AAR Score for the Investment </a:t>
            </a:r>
            <a:r>
              <a:rPr lang="en-US" sz="1600"/>
              <a:t>– </a:t>
            </a:r>
            <a:r>
              <a:rPr lang="en-US" sz="1600">
                <a:latin typeface="Calibri" panose="020F0502020204030204" pitchFamily="34" charset="0"/>
                <a:ea typeface="Calibri" panose="020F0502020204030204" pitchFamily="34" charset="0"/>
                <a:cs typeface="Times New Roman" panose="02020603050405020304" pitchFamily="18" charset="0"/>
              </a:rPr>
              <a:t>Each criterion (1-4) is assigned an equal weight to determine Agency average. </a:t>
            </a:r>
          </a:p>
          <a:p>
            <a:pPr marL="852312" lvl="1" indent="-342900">
              <a:lnSpc>
                <a:spcPct val="107000"/>
              </a:lnSpc>
              <a:buFont typeface="Arial" panose="020B0604020202020204" pitchFamily="34" charset="0"/>
              <a:buChar char="•"/>
            </a:pPr>
            <a:r>
              <a:rPr lang="en-US" sz="1600">
                <a:latin typeface="Calibri" panose="020F0502020204030204" pitchFamily="34" charset="0"/>
                <a:ea typeface="Calibri" panose="020F0502020204030204" pitchFamily="34" charset="0"/>
                <a:cs typeface="Times New Roman" panose="02020603050405020304" pitchFamily="18" charset="0"/>
              </a:rPr>
              <a:t>Failed AAR Administrative Review </a:t>
            </a:r>
            <a:r>
              <a:rPr lang="en-US" sz="1600"/>
              <a:t>– </a:t>
            </a:r>
            <a:r>
              <a:rPr lang="en-US" sz="1600">
                <a:latin typeface="Calibri" panose="020F0502020204030204" pitchFamily="34" charset="0"/>
                <a:ea typeface="Calibri" panose="020F0502020204030204" pitchFamily="34" charset="0"/>
                <a:cs typeface="Times New Roman" panose="02020603050405020304" pitchFamily="18" charset="0"/>
              </a:rPr>
              <a:t>Number of times either the Emergency AAR Admin Review or AAR Admin Review outcome is “Disapproved” in Current FY.  </a:t>
            </a:r>
            <a:br>
              <a:rPr lang="en-US" sz="1600">
                <a:latin typeface="Calibri" panose="020F0502020204030204" pitchFamily="34" charset="0"/>
                <a:ea typeface="Calibri" panose="020F0502020204030204" pitchFamily="34" charset="0"/>
                <a:cs typeface="Times New Roman" panose="02020603050405020304" pitchFamily="18" charset="0"/>
              </a:rPr>
            </a:br>
            <a:endParaRPr lang="en-US" sz="1600">
              <a:latin typeface="Calibri" panose="020F0502020204030204" pitchFamily="34" charset="0"/>
              <a:ea typeface="Calibri" panose="020F0502020204030204" pitchFamily="34" charset="0"/>
              <a:cs typeface="Times New Roman" panose="02020603050405020304" pitchFamily="18" charset="0"/>
            </a:endParaRPr>
          </a:p>
          <a:p>
            <a:pPr marL="852312" lvl="1" indent="-342900">
              <a:lnSpc>
                <a:spcPct val="107000"/>
              </a:lnSpc>
              <a:buFont typeface="Arial" panose="020B0604020202020204" pitchFamily="34" charset="0"/>
              <a:buChar char="•"/>
            </a:pPr>
            <a:r>
              <a:rPr lang="en-US" sz="1600">
                <a:latin typeface="Calibri" panose="020F0502020204030204" pitchFamily="34" charset="0"/>
                <a:ea typeface="Calibri" panose="020F0502020204030204" pitchFamily="34" charset="0"/>
                <a:cs typeface="Times New Roman" panose="02020603050405020304" pitchFamily="18" charset="0"/>
              </a:rPr>
              <a:t>AARs Avg number of times AARs are in Awaiting Agency Feedback Status </a:t>
            </a:r>
            <a:r>
              <a:rPr lang="en-US" sz="1600"/>
              <a:t>–</a:t>
            </a:r>
            <a:r>
              <a:rPr lang="en-US" sz="1600">
                <a:latin typeface="Calibri" panose="020F0502020204030204" pitchFamily="34" charset="0"/>
                <a:ea typeface="Calibri" panose="020F0502020204030204" pitchFamily="34" charset="0"/>
                <a:cs typeface="Times New Roman" panose="02020603050405020304" pitchFamily="18" charset="0"/>
              </a:rPr>
              <a:t> Counts the number of AARs where at least one SME set the status to "Awaiting Agency Feedback”</a:t>
            </a:r>
            <a:br>
              <a:rPr lang="en-US" sz="1600">
                <a:latin typeface="Calibri" panose="020F0502020204030204" pitchFamily="34" charset="0"/>
                <a:ea typeface="Calibri" panose="020F0502020204030204" pitchFamily="34" charset="0"/>
                <a:cs typeface="Times New Roman" panose="02020603050405020304" pitchFamily="18" charset="0"/>
              </a:rPr>
            </a:br>
            <a:endParaRPr lang="en-US" sz="1600">
              <a:latin typeface="Calibri" panose="020F0502020204030204" pitchFamily="34" charset="0"/>
              <a:ea typeface="Calibri" panose="020F0502020204030204" pitchFamily="34" charset="0"/>
              <a:cs typeface="Times New Roman" panose="02020603050405020304" pitchFamily="18" charset="0"/>
            </a:endParaRPr>
          </a:p>
          <a:p>
            <a:pPr marL="852312" lvl="1" indent="-342900">
              <a:lnSpc>
                <a:spcPct val="107000"/>
              </a:lnSpc>
              <a:buFont typeface="Arial" panose="020B0604020202020204" pitchFamily="34" charset="0"/>
              <a:buChar char="•"/>
            </a:pPr>
            <a:r>
              <a:rPr lang="en-US" sz="1600">
                <a:latin typeface="Calibri" panose="020F0502020204030204" pitchFamily="34" charset="0"/>
                <a:ea typeface="Calibri" panose="020F0502020204030204" pitchFamily="34" charset="0"/>
                <a:cs typeface="Times New Roman" panose="02020603050405020304" pitchFamily="18" charset="0"/>
              </a:rPr>
              <a:t>Emergency AAR Conditional Approval &amp; Resubmittal Elapsed Time </a:t>
            </a:r>
            <a:r>
              <a:rPr lang="en-US" sz="1600"/>
              <a:t>–</a:t>
            </a:r>
            <a:r>
              <a:rPr lang="en-US" sz="1600">
                <a:latin typeface="Calibri" panose="020F0502020204030204" pitchFamily="34" charset="0"/>
                <a:ea typeface="Calibri" panose="020F0502020204030204" pitchFamily="34" charset="0"/>
                <a:cs typeface="Times New Roman" panose="02020603050405020304" pitchFamily="18" charset="0"/>
              </a:rPr>
              <a:t> Calculates the number of days between when an Emergency AAR is conditionally approved and resubmitted.</a:t>
            </a:r>
            <a:br>
              <a:rPr lang="en-US" sz="1600">
                <a:latin typeface="Calibri" panose="020F0502020204030204" pitchFamily="34" charset="0"/>
                <a:ea typeface="Calibri" panose="020F0502020204030204" pitchFamily="34" charset="0"/>
                <a:cs typeface="Times New Roman" panose="02020603050405020304" pitchFamily="18" charset="0"/>
              </a:rPr>
            </a:br>
            <a:endParaRPr lang="en-US" sz="1600">
              <a:latin typeface="Calibri" panose="020F0502020204030204" pitchFamily="34" charset="0"/>
              <a:ea typeface="Calibri" panose="020F0502020204030204" pitchFamily="34" charset="0"/>
              <a:cs typeface="Times New Roman" panose="02020603050405020304" pitchFamily="18" charset="0"/>
            </a:endParaRPr>
          </a:p>
          <a:p>
            <a:pPr marL="852312" lvl="1" indent="-342900">
              <a:lnSpc>
                <a:spcPct val="107000"/>
              </a:lnSpc>
              <a:buFont typeface="Arial" panose="020B0604020202020204" pitchFamily="34" charset="0"/>
              <a:buChar char="•"/>
            </a:pPr>
            <a:r>
              <a:rPr lang="en-US" sz="1600">
                <a:latin typeface="Calibri" panose="020F0502020204030204" pitchFamily="34" charset="0"/>
                <a:ea typeface="Calibri" panose="020F0502020204030204" pitchFamily="34" charset="0"/>
                <a:cs typeface="Times New Roman" panose="02020603050405020304" pitchFamily="18" charset="0"/>
              </a:rPr>
              <a:t>Percentage of Investments with AARs Submitted (Current FY) </a:t>
            </a:r>
            <a:r>
              <a:rPr lang="en-US" sz="1600"/>
              <a:t>–</a:t>
            </a:r>
            <a:r>
              <a:rPr lang="en-US" sz="1600">
                <a:latin typeface="Calibri" panose="020F0502020204030204" pitchFamily="34" charset="0"/>
                <a:ea typeface="Calibri" panose="020F0502020204030204" pitchFamily="34" charset="0"/>
                <a:cs typeface="Times New Roman" panose="02020603050405020304" pitchFamily="18" charset="0"/>
              </a:rPr>
              <a:t> If an investment has at least one PY AAR Funding Item with an overall status of approved.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p:cNvSpPr txBox="1"/>
          <p:nvPr/>
        </p:nvSpPr>
        <p:spPr>
          <a:xfrm>
            <a:off x="0" y="-42042"/>
            <a:ext cx="10058400" cy="731520"/>
          </a:xfrm>
          <a:prstGeom prst="rect">
            <a:avLst/>
          </a:prstGeom>
          <a:noFill/>
        </p:spPr>
        <p:txBody>
          <a:bodyPr wrap="square" rtlCol="0" anchor="ctr">
            <a:spAutoFit/>
          </a:bodyPr>
          <a:lstStyle/>
          <a:p>
            <a:pPr algn="ctr"/>
            <a:r>
              <a:rPr lang="en-US" sz="3200">
                <a:solidFill>
                  <a:schemeClr val="bg1"/>
                </a:solidFill>
              </a:rPr>
              <a:t>AAR Scorecard Summary</a:t>
            </a:r>
            <a:endParaRPr lang="en-US">
              <a:solidFill>
                <a:schemeClr val="bg1"/>
              </a:solidFill>
            </a:endParaRPr>
          </a:p>
        </p:txBody>
      </p:sp>
    </p:spTree>
    <p:extLst>
      <p:ext uri="{BB962C8B-B14F-4D97-AF65-F5344CB8AC3E}">
        <p14:creationId xmlns:p14="http://schemas.microsoft.com/office/powerpoint/2010/main" val="1915937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804A20-3097-4668-AAF7-14BA2692BB2A}"/>
              </a:ext>
            </a:extLst>
          </p:cNvPr>
          <p:cNvSpPr>
            <a:spLocks noGrp="1"/>
          </p:cNvSpPr>
          <p:nvPr>
            <p:ph type="sldNum" sz="quarter" idx="4"/>
          </p:nvPr>
        </p:nvSpPr>
        <p:spPr/>
        <p:txBody>
          <a:bodyPr/>
          <a:lstStyle/>
          <a:p>
            <a:fld id="{0BAA6115-7AF0-2543-B2DC-54722B1B3709}" type="slidenum">
              <a:rPr lang="en-US" smtClean="0"/>
              <a:pPr/>
              <a:t>4</a:t>
            </a:fld>
            <a:endParaRPr lang="en-US"/>
          </a:p>
        </p:txBody>
      </p:sp>
      <p:sp>
        <p:nvSpPr>
          <p:cNvPr id="3" name="TextBox 2">
            <a:extLst>
              <a:ext uri="{FF2B5EF4-FFF2-40B4-BE49-F238E27FC236}">
                <a16:creationId xmlns:a16="http://schemas.microsoft.com/office/drawing/2014/main" id="{F8923274-3349-43BE-BC97-7B75F108CDEA}"/>
              </a:ext>
            </a:extLst>
          </p:cNvPr>
          <p:cNvSpPr txBox="1"/>
          <p:nvPr/>
        </p:nvSpPr>
        <p:spPr>
          <a:xfrm>
            <a:off x="2775857" y="141514"/>
            <a:ext cx="5050971" cy="584775"/>
          </a:xfrm>
          <a:prstGeom prst="rect">
            <a:avLst/>
          </a:prstGeom>
          <a:noFill/>
        </p:spPr>
        <p:txBody>
          <a:bodyPr wrap="square" rtlCol="0">
            <a:spAutoFit/>
          </a:bodyPr>
          <a:lstStyle/>
          <a:p>
            <a:pPr lvl="0" algn="ctr"/>
            <a:r>
              <a:rPr lang="en-US" sz="3200">
                <a:solidFill>
                  <a:prstClr val="white"/>
                </a:solidFill>
              </a:rPr>
              <a:t>History of Changes</a:t>
            </a:r>
          </a:p>
        </p:txBody>
      </p:sp>
      <p:graphicFrame>
        <p:nvGraphicFramePr>
          <p:cNvPr id="4" name="Table 3">
            <a:extLst>
              <a:ext uri="{FF2B5EF4-FFF2-40B4-BE49-F238E27FC236}">
                <a16:creationId xmlns:a16="http://schemas.microsoft.com/office/drawing/2014/main" id="{76510DB6-A224-433F-BA2E-E3A1DC699E36}"/>
              </a:ext>
            </a:extLst>
          </p:cNvPr>
          <p:cNvGraphicFramePr>
            <a:graphicFrameLocks noGrp="1"/>
          </p:cNvGraphicFramePr>
          <p:nvPr>
            <p:extLst>
              <p:ext uri="{D42A27DB-BD31-4B8C-83A1-F6EECF244321}">
                <p14:modId xmlns:p14="http://schemas.microsoft.com/office/powerpoint/2010/main" val="2534312317"/>
              </p:ext>
            </p:extLst>
          </p:nvPr>
        </p:nvGraphicFramePr>
        <p:xfrm>
          <a:off x="484412" y="1107041"/>
          <a:ext cx="9014429" cy="5368109"/>
        </p:xfrm>
        <a:graphic>
          <a:graphicData uri="http://schemas.openxmlformats.org/drawingml/2006/table">
            <a:tbl>
              <a:tblPr firstRow="1" bandRow="1">
                <a:tableStyleId>{5C22544A-7EE6-4342-B048-85BDC9FD1C3A}</a:tableStyleId>
              </a:tblPr>
              <a:tblGrid>
                <a:gridCol w="1251502">
                  <a:extLst>
                    <a:ext uri="{9D8B030D-6E8A-4147-A177-3AD203B41FA5}">
                      <a16:colId xmlns:a16="http://schemas.microsoft.com/office/drawing/2014/main" val="2947696117"/>
                    </a:ext>
                  </a:extLst>
                </a:gridCol>
                <a:gridCol w="1523566">
                  <a:extLst>
                    <a:ext uri="{9D8B030D-6E8A-4147-A177-3AD203B41FA5}">
                      <a16:colId xmlns:a16="http://schemas.microsoft.com/office/drawing/2014/main" val="3968696329"/>
                    </a:ext>
                  </a:extLst>
                </a:gridCol>
                <a:gridCol w="6239361">
                  <a:extLst>
                    <a:ext uri="{9D8B030D-6E8A-4147-A177-3AD203B41FA5}">
                      <a16:colId xmlns:a16="http://schemas.microsoft.com/office/drawing/2014/main" val="4097571229"/>
                    </a:ext>
                  </a:extLst>
                </a:gridCol>
              </a:tblGrid>
              <a:tr h="460829">
                <a:tc>
                  <a:txBody>
                    <a:bodyPr/>
                    <a:lstStyle/>
                    <a:p>
                      <a:r>
                        <a:rPr lang="en-US" sz="1400">
                          <a:solidFill>
                            <a:schemeClr val="tx1"/>
                          </a:solidFill>
                          <a:latin typeface="Calibri" panose="020F0502020204030204" pitchFamily="34" charset="0"/>
                          <a:cs typeface="Calibri" panose="020F0502020204030204" pitchFamily="34" charset="0"/>
                        </a:rPr>
                        <a:t>Version</a:t>
                      </a:r>
                    </a:p>
                  </a:txBody>
                  <a:tcPr>
                    <a:solidFill>
                      <a:schemeClr val="bg1">
                        <a:lumMod val="85000"/>
                      </a:schemeClr>
                    </a:solidFill>
                  </a:tcPr>
                </a:tc>
                <a:tc>
                  <a:txBody>
                    <a:bodyPr/>
                    <a:lstStyle/>
                    <a:p>
                      <a:r>
                        <a:rPr lang="en-US" sz="1400">
                          <a:solidFill>
                            <a:schemeClr val="tx1"/>
                          </a:solidFill>
                          <a:latin typeface="Calibri" panose="020F0502020204030204" pitchFamily="34" charset="0"/>
                          <a:cs typeface="Calibri" panose="020F0502020204030204" pitchFamily="34" charset="0"/>
                        </a:rPr>
                        <a:t>Date</a:t>
                      </a:r>
                    </a:p>
                  </a:txBody>
                  <a:tcPr>
                    <a:solidFill>
                      <a:schemeClr val="bg1">
                        <a:lumMod val="85000"/>
                      </a:schemeClr>
                    </a:solidFill>
                  </a:tcPr>
                </a:tc>
                <a:tc>
                  <a:txBody>
                    <a:bodyPr/>
                    <a:lstStyle/>
                    <a:p>
                      <a:r>
                        <a:rPr lang="en-US" sz="1400">
                          <a:solidFill>
                            <a:schemeClr val="tx1"/>
                          </a:solidFill>
                          <a:latin typeface="Calibri" panose="020F0502020204030204" pitchFamily="34" charset="0"/>
                          <a:cs typeface="Calibri" panose="020F0502020204030204" pitchFamily="34" charset="0"/>
                        </a:rPr>
                        <a:t>Summary of changes</a:t>
                      </a:r>
                    </a:p>
                  </a:txBody>
                  <a:tcPr>
                    <a:solidFill>
                      <a:schemeClr val="bg1">
                        <a:lumMod val="85000"/>
                      </a:schemeClr>
                    </a:solidFill>
                  </a:tcPr>
                </a:tc>
                <a:extLst>
                  <a:ext uri="{0D108BD9-81ED-4DB2-BD59-A6C34878D82A}">
                    <a16:rowId xmlns:a16="http://schemas.microsoft.com/office/drawing/2014/main" val="301934223"/>
                  </a:ext>
                </a:extLst>
              </a:tr>
              <a:tr h="370840">
                <a:tc>
                  <a:txBody>
                    <a:bodyPr/>
                    <a:lstStyle/>
                    <a:p>
                      <a:pPr marL="0" indent="0">
                        <a:buFontTx/>
                        <a:buNone/>
                      </a:pPr>
                      <a:r>
                        <a:rPr lang="en-US" sz="1400" kern="1200">
                          <a:solidFill>
                            <a:schemeClr val="dk1"/>
                          </a:solidFill>
                          <a:latin typeface="Calibri" panose="020F0502020204030204" pitchFamily="34" charset="0"/>
                          <a:ea typeface="+mn-ea"/>
                          <a:cs typeface="Calibri" panose="020F0502020204030204" pitchFamily="34" charset="0"/>
                        </a:rPr>
                        <a:t>1.7</a:t>
                      </a:r>
                    </a:p>
                  </a:txBody>
                  <a:tcPr>
                    <a:solidFill>
                      <a:schemeClr val="bg1">
                        <a:lumMod val="85000"/>
                      </a:schemeClr>
                    </a:solidFill>
                  </a:tcPr>
                </a:tc>
                <a:tc>
                  <a:txBody>
                    <a:bodyPr/>
                    <a:lstStyle/>
                    <a:p>
                      <a:r>
                        <a:rPr lang="en-US" sz="1400">
                          <a:latin typeface="Calibri" panose="020F0502020204030204" pitchFamily="34" charset="0"/>
                          <a:cs typeface="Calibri" panose="020F0502020204030204" pitchFamily="34" charset="0"/>
                        </a:rPr>
                        <a:t>DEC 2019</a:t>
                      </a:r>
                    </a:p>
                  </a:txBody>
                  <a:tcPr>
                    <a:solidFill>
                      <a:schemeClr val="bg1">
                        <a:lumMod val="85000"/>
                      </a:schemeClr>
                    </a:solidFill>
                  </a:tcPr>
                </a:tc>
                <a:tc>
                  <a:txBody>
                    <a:bodyPr/>
                    <a:lstStyle/>
                    <a:p>
                      <a:r>
                        <a:rPr lang="en-US" sz="1400">
                          <a:latin typeface="Calibri" panose="020F0502020204030204" pitchFamily="34" charset="0"/>
                          <a:cs typeface="Calibri" panose="020F0502020204030204" pitchFamily="34" charset="0"/>
                        </a:rPr>
                        <a:t>PM CERTFICATION: </a:t>
                      </a:r>
                    </a:p>
                    <a:p>
                      <a:pPr marL="285750" indent="-285750">
                        <a:buFont typeface="Arial" panose="020B0604020202020204" pitchFamily="34" charset="0"/>
                        <a:buChar char="•"/>
                      </a:pPr>
                      <a:r>
                        <a:rPr lang="en-US" sz="1400">
                          <a:latin typeface="Calibri" panose="020F0502020204030204" pitchFamily="34" charset="0"/>
                          <a:cs typeface="Calibri" panose="020F0502020204030204" pitchFamily="34" charset="0"/>
                        </a:rPr>
                        <a:t>Added to score 1:</a:t>
                      </a:r>
                    </a:p>
                    <a:p>
                      <a:pPr marL="795162" lvl="1" indent="-285750">
                        <a:buFont typeface="Arial" panose="020B0604020202020204" pitchFamily="34" charset="0"/>
                        <a:buChar char="•"/>
                      </a:pPr>
                      <a:r>
                        <a:rPr lang="en-US" sz="1400">
                          <a:latin typeface="Calibri" panose="020F0502020204030204" pitchFamily="34" charset="0"/>
                          <a:cs typeface="Calibri" panose="020F0502020204030204" pitchFamily="34" charset="0"/>
                        </a:rPr>
                        <a:t>PM certification is no longer active</a:t>
                      </a:r>
                    </a:p>
                    <a:p>
                      <a:pPr marL="795162" lvl="1" indent="-285750">
                        <a:buFont typeface="Arial" panose="020B0604020202020204" pitchFamily="34" charset="0"/>
                        <a:buChar char="•"/>
                      </a:pPr>
                      <a:r>
                        <a:rPr lang="en-US" sz="1400">
                          <a:latin typeface="Calibri" panose="020F0502020204030204" pitchFamily="34" charset="0"/>
                          <a:cs typeface="Calibri" panose="020F0502020204030204" pitchFamily="34" charset="0"/>
                        </a:rPr>
                        <a:t>Recertification date has passed</a:t>
                      </a:r>
                    </a:p>
                  </a:txBody>
                  <a:tcPr>
                    <a:solidFill>
                      <a:schemeClr val="bg1">
                        <a:lumMod val="85000"/>
                      </a:schemeClr>
                    </a:solidFill>
                  </a:tcPr>
                </a:tc>
                <a:extLst>
                  <a:ext uri="{0D108BD9-81ED-4DB2-BD59-A6C34878D82A}">
                    <a16:rowId xmlns:a16="http://schemas.microsoft.com/office/drawing/2014/main" val="3444777210"/>
                  </a:ext>
                </a:extLst>
              </a:tr>
              <a:tr h="255799">
                <a:tc>
                  <a:txBody>
                    <a:bodyPr/>
                    <a:lstStyle/>
                    <a:p>
                      <a:pPr marL="0" indent="0">
                        <a:buFontTx/>
                        <a:buNone/>
                      </a:pPr>
                      <a:endParaRPr lang="en-US" sz="1400" kern="1200">
                        <a:solidFill>
                          <a:schemeClr val="dk1"/>
                        </a:solidFill>
                        <a:latin typeface="Calibri" panose="020F0502020204030204" pitchFamily="34" charset="0"/>
                        <a:ea typeface="+mn-ea"/>
                        <a:cs typeface="Calibri" panose="020F0502020204030204" pitchFamily="34" charset="0"/>
                      </a:endParaRPr>
                    </a:p>
                  </a:txBody>
                  <a:tcPr>
                    <a:solidFill>
                      <a:schemeClr val="bg1">
                        <a:lumMod val="85000"/>
                      </a:schemeClr>
                    </a:solidFill>
                  </a:tcPr>
                </a:tc>
                <a:tc>
                  <a:txBody>
                    <a:bodyPr/>
                    <a:lstStyle/>
                    <a:p>
                      <a:endParaRPr lang="en-US" sz="1400">
                        <a:latin typeface="Calibri" panose="020F0502020204030204" pitchFamily="34" charset="0"/>
                        <a:cs typeface="Calibri" panose="020F0502020204030204" pitchFamily="34" charset="0"/>
                      </a:endParaRPr>
                    </a:p>
                  </a:txBody>
                  <a:tcPr>
                    <a:solidFill>
                      <a:schemeClr val="bg1">
                        <a:lumMod val="85000"/>
                      </a:schemeClr>
                    </a:solidFill>
                  </a:tcPr>
                </a:tc>
                <a:tc>
                  <a:txBody>
                    <a:bodyPr/>
                    <a:lstStyle/>
                    <a:p>
                      <a:r>
                        <a:rPr lang="en-US" sz="1400">
                          <a:latin typeface="Calibri" panose="020F0502020204030204" pitchFamily="34" charset="0"/>
                          <a:cs typeface="Calibri" panose="020F0502020204030204" pitchFamily="34" charset="0"/>
                        </a:rPr>
                        <a:t>CONTRACTS:</a:t>
                      </a:r>
                    </a:p>
                    <a:p>
                      <a:pPr marL="285750" indent="-285750">
                        <a:buFont typeface="Arial" panose="020B0604020202020204" pitchFamily="34" charset="0"/>
                        <a:buChar char="•"/>
                      </a:pPr>
                      <a:r>
                        <a:rPr lang="en-US" sz="1400">
                          <a:latin typeface="Calibri" panose="020F0502020204030204" pitchFamily="34" charset="0"/>
                          <a:cs typeface="Calibri" panose="020F0502020204030204" pitchFamily="34" charset="0"/>
                        </a:rPr>
                        <a:t>Add CO/COR FPDS email confirmation to required documentation section</a:t>
                      </a:r>
                    </a:p>
                  </a:txBody>
                  <a:tcPr>
                    <a:solidFill>
                      <a:schemeClr val="bg1">
                        <a:lumMod val="85000"/>
                      </a:schemeClr>
                    </a:solidFill>
                  </a:tcPr>
                </a:tc>
                <a:extLst>
                  <a:ext uri="{0D108BD9-81ED-4DB2-BD59-A6C34878D82A}">
                    <a16:rowId xmlns:a16="http://schemas.microsoft.com/office/drawing/2014/main" val="2706721900"/>
                  </a:ext>
                </a:extLst>
              </a:tr>
              <a:tr h="255799">
                <a:tc>
                  <a:txBody>
                    <a:bodyPr/>
                    <a:lstStyle/>
                    <a:p>
                      <a:pPr marL="0" indent="0">
                        <a:buFontTx/>
                        <a:buNone/>
                      </a:pPr>
                      <a:endParaRPr lang="en-US" sz="1400">
                        <a:latin typeface="Calibri" panose="020F0502020204030204" pitchFamily="34" charset="0"/>
                        <a:cs typeface="Calibri" panose="020F0502020204030204" pitchFamily="34" charset="0"/>
                      </a:endParaRPr>
                    </a:p>
                  </a:txBody>
                  <a:tcPr>
                    <a:solidFill>
                      <a:schemeClr val="bg1">
                        <a:lumMod val="85000"/>
                      </a:schemeClr>
                    </a:solidFill>
                  </a:tcPr>
                </a:tc>
                <a:tc>
                  <a:txBody>
                    <a:bodyPr/>
                    <a:lstStyle/>
                    <a:p>
                      <a:endParaRPr lang="en-US" sz="1400">
                        <a:latin typeface="Calibri" panose="020F0502020204030204" pitchFamily="34" charset="0"/>
                        <a:cs typeface="Calibri" panose="020F0502020204030204" pitchFamily="34" charset="0"/>
                      </a:endParaRPr>
                    </a:p>
                  </a:txBody>
                  <a:tcPr>
                    <a:solidFill>
                      <a:schemeClr val="bg1">
                        <a:lumMod val="85000"/>
                      </a:schemeClr>
                    </a:solidFill>
                  </a:tcPr>
                </a:tc>
                <a:tc>
                  <a:txBody>
                    <a:bodyPr/>
                    <a:lstStyle/>
                    <a:p>
                      <a:r>
                        <a:rPr lang="en-US" sz="1400">
                          <a:latin typeface="Calibri" panose="020F0502020204030204" pitchFamily="34" charset="0"/>
                          <a:cs typeface="Calibri" panose="020F0502020204030204" pitchFamily="34" charset="0"/>
                        </a:rPr>
                        <a:t>RISKS: </a:t>
                      </a:r>
                    </a:p>
                    <a:p>
                      <a:pPr marL="285750" indent="-285750">
                        <a:buFont typeface="Arial" panose="020B0604020202020204" pitchFamily="34" charset="0"/>
                        <a:buChar char="•"/>
                      </a:pPr>
                      <a:r>
                        <a:rPr lang="en-US" sz="1400">
                          <a:latin typeface="Calibri" panose="020F0502020204030204" pitchFamily="34" charset="0"/>
                          <a:cs typeface="Calibri" panose="020F0502020204030204" pitchFamily="34" charset="0"/>
                        </a:rPr>
                        <a:t>Provided additional clarification on Risk register monthly updates and assessment periods</a:t>
                      </a:r>
                    </a:p>
                    <a:p>
                      <a:pPr marL="285750" indent="-285750">
                        <a:buFont typeface="Arial" panose="020B0604020202020204" pitchFamily="34" charset="0"/>
                        <a:buChar char="•"/>
                      </a:pPr>
                      <a:r>
                        <a:rPr lang="en-US" sz="1400">
                          <a:latin typeface="Calibri" panose="020F0502020204030204" pitchFamily="34" charset="0"/>
                          <a:cs typeface="Calibri" panose="020F0502020204030204" pitchFamily="34" charset="0"/>
                        </a:rPr>
                        <a:t>All risk areas identified contains description, mitigation strategy and contingency plan regardless of probability and impact score</a:t>
                      </a:r>
                    </a:p>
                    <a:p>
                      <a:pPr marL="285750" marR="0" lvl="0" indent="-28575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latin typeface="Calibri" panose="020F0502020204030204" pitchFamily="34" charset="0"/>
                          <a:cs typeface="Calibri" panose="020F0502020204030204" pitchFamily="34" charset="0"/>
                        </a:rPr>
                        <a:t>Reworded criteria to….</a:t>
                      </a:r>
                      <a:r>
                        <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Risk Register contains a cross-section of applicable risk areas: </a:t>
                      </a:r>
                      <a:r>
                        <a:rPr lang="en-US" sz="1400">
                          <a:latin typeface="Calibri" panose="020F0502020204030204" pitchFamily="34" charset="0"/>
                          <a:cs typeface="Calibri" panose="020F0502020204030204" pitchFamily="34" charset="0"/>
                        </a:rPr>
                        <a:t> (removed the ‘at least 3’). </a:t>
                      </a:r>
                      <a:r>
                        <a:rPr lang="en-US" sz="14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All risk areas should be reviewed and identified if applicable</a:t>
                      </a:r>
                      <a:endParaRPr lang="en-US" sz="1400">
                        <a:latin typeface="Calibri" panose="020F0502020204030204" pitchFamily="34" charset="0"/>
                        <a:cs typeface="Calibri" panose="020F0502020204030204" pitchFamily="34" charset="0"/>
                      </a:endParaRPr>
                    </a:p>
                  </a:txBody>
                  <a:tcPr>
                    <a:solidFill>
                      <a:schemeClr val="bg1">
                        <a:lumMod val="85000"/>
                      </a:schemeClr>
                    </a:solidFill>
                  </a:tcPr>
                </a:tc>
                <a:extLst>
                  <a:ext uri="{0D108BD9-81ED-4DB2-BD59-A6C34878D82A}">
                    <a16:rowId xmlns:a16="http://schemas.microsoft.com/office/drawing/2014/main" val="66140574"/>
                  </a:ext>
                </a:extLst>
              </a:tr>
              <a:tr h="255799">
                <a:tc>
                  <a:txBody>
                    <a:bodyPr/>
                    <a:lstStyle/>
                    <a:p>
                      <a:pPr marL="0" indent="0">
                        <a:buFontTx/>
                        <a:buNone/>
                      </a:pPr>
                      <a:endParaRPr lang="en-US" sz="1400">
                        <a:latin typeface="Calibri" panose="020F0502020204030204" pitchFamily="34" charset="0"/>
                        <a:cs typeface="Calibri" panose="020F0502020204030204" pitchFamily="34" charset="0"/>
                      </a:endParaRPr>
                    </a:p>
                  </a:txBody>
                  <a:tcPr>
                    <a:solidFill>
                      <a:schemeClr val="bg1">
                        <a:lumMod val="85000"/>
                      </a:schemeClr>
                    </a:solidFill>
                  </a:tcPr>
                </a:tc>
                <a:tc>
                  <a:txBody>
                    <a:bodyPr/>
                    <a:lstStyle/>
                    <a:p>
                      <a:endParaRPr lang="en-US" sz="1400">
                        <a:latin typeface="Calibri" panose="020F0502020204030204" pitchFamily="34" charset="0"/>
                        <a:cs typeface="Calibri" panose="020F0502020204030204" pitchFamily="34" charset="0"/>
                      </a:endParaRPr>
                    </a:p>
                  </a:txBody>
                  <a:tcPr>
                    <a:solidFill>
                      <a:schemeClr val="bg1">
                        <a:lumMod val="85000"/>
                      </a:schemeClr>
                    </a:solidFill>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a:latin typeface="Calibri" panose="020F0502020204030204" pitchFamily="34" charset="0"/>
                          <a:cs typeface="Calibri" panose="020F0502020204030204" pitchFamily="34" charset="0"/>
                        </a:rPr>
                        <a:t>IT GOVERNANCE:</a:t>
                      </a:r>
                    </a:p>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a:latin typeface="Calibri" panose="020F0502020204030204" pitchFamily="34" charset="0"/>
                          <a:cs typeface="Calibri" panose="020F0502020204030204" pitchFamily="34" charset="0"/>
                        </a:rPr>
                        <a:t>**Additional requirements pending**</a:t>
                      </a:r>
                    </a:p>
                  </a:txBody>
                  <a:tcPr>
                    <a:solidFill>
                      <a:schemeClr val="bg1">
                        <a:lumMod val="85000"/>
                      </a:schemeClr>
                    </a:solidFill>
                  </a:tcPr>
                </a:tc>
                <a:extLst>
                  <a:ext uri="{0D108BD9-81ED-4DB2-BD59-A6C34878D82A}">
                    <a16:rowId xmlns:a16="http://schemas.microsoft.com/office/drawing/2014/main" val="3976811210"/>
                  </a:ext>
                </a:extLst>
              </a:tr>
              <a:tr h="255799">
                <a:tc>
                  <a:txBody>
                    <a:bodyPr/>
                    <a:lstStyle/>
                    <a:p>
                      <a:pPr marL="0" indent="0">
                        <a:buFontTx/>
                        <a:buNone/>
                      </a:pPr>
                      <a:endParaRPr lang="en-US" sz="1400">
                        <a:latin typeface="Calibri" panose="020F0502020204030204" pitchFamily="34" charset="0"/>
                        <a:cs typeface="Calibri" panose="020F0502020204030204" pitchFamily="34" charset="0"/>
                      </a:endParaRPr>
                    </a:p>
                  </a:txBody>
                  <a:tcPr>
                    <a:solidFill>
                      <a:schemeClr val="bg1">
                        <a:lumMod val="85000"/>
                      </a:schemeClr>
                    </a:solidFill>
                  </a:tcPr>
                </a:tc>
                <a:tc>
                  <a:txBody>
                    <a:bodyPr/>
                    <a:lstStyle/>
                    <a:p>
                      <a:endParaRPr lang="en-US" sz="1400">
                        <a:latin typeface="Calibri" panose="020F0502020204030204" pitchFamily="34" charset="0"/>
                        <a:cs typeface="Calibri" panose="020F0502020204030204" pitchFamily="34" charset="0"/>
                      </a:endParaRPr>
                    </a:p>
                  </a:txBody>
                  <a:tcPr>
                    <a:solidFill>
                      <a:schemeClr val="bg1">
                        <a:lumMod val="85000"/>
                      </a:schemeClr>
                    </a:solidFill>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a:latin typeface="Calibri" panose="020F0502020204030204" pitchFamily="34" charset="0"/>
                          <a:cs typeface="Calibri" panose="020F0502020204030204" pitchFamily="34" charset="0"/>
                        </a:rPr>
                        <a:t>TBM:</a:t>
                      </a:r>
                    </a:p>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a:latin typeface="Calibri" panose="020F0502020204030204" pitchFamily="34" charset="0"/>
                          <a:cs typeface="Calibri" panose="020F0502020204030204" pitchFamily="34" charset="0"/>
                        </a:rPr>
                        <a:t>**Updates to wording for clarification pending**</a:t>
                      </a:r>
                    </a:p>
                  </a:txBody>
                  <a:tcPr>
                    <a:solidFill>
                      <a:schemeClr val="bg1">
                        <a:lumMod val="85000"/>
                      </a:schemeClr>
                    </a:solidFill>
                  </a:tcPr>
                </a:tc>
                <a:extLst>
                  <a:ext uri="{0D108BD9-81ED-4DB2-BD59-A6C34878D82A}">
                    <a16:rowId xmlns:a16="http://schemas.microsoft.com/office/drawing/2014/main" val="2127584462"/>
                  </a:ext>
                </a:extLst>
              </a:tr>
              <a:tr h="255799">
                <a:tc>
                  <a:txBody>
                    <a:bodyPr/>
                    <a:lstStyle/>
                    <a:p>
                      <a:pPr marL="0" indent="0">
                        <a:buFontTx/>
                        <a:buNone/>
                      </a:pPr>
                      <a:r>
                        <a:rPr lang="en-US" sz="1400">
                          <a:latin typeface="Calibri" panose="020F0502020204030204" pitchFamily="34" charset="0"/>
                          <a:cs typeface="Calibri" panose="020F0502020204030204" pitchFamily="34" charset="0"/>
                        </a:rPr>
                        <a:t>1.8</a:t>
                      </a:r>
                    </a:p>
                  </a:txBody>
                  <a:tcPr>
                    <a:solidFill>
                      <a:schemeClr val="bg1">
                        <a:lumMod val="85000"/>
                      </a:schemeClr>
                    </a:solidFill>
                  </a:tcPr>
                </a:tc>
                <a:tc>
                  <a:txBody>
                    <a:bodyPr/>
                    <a:lstStyle/>
                    <a:p>
                      <a:r>
                        <a:rPr lang="en-US" sz="1400">
                          <a:latin typeface="Calibri" panose="020F0502020204030204" pitchFamily="34" charset="0"/>
                          <a:cs typeface="Calibri" panose="020F0502020204030204" pitchFamily="34" charset="0"/>
                        </a:rPr>
                        <a:t>JUNE 2020</a:t>
                      </a:r>
                    </a:p>
                  </a:txBody>
                  <a:tcPr>
                    <a:solidFill>
                      <a:schemeClr val="bg1">
                        <a:lumMod val="85000"/>
                      </a:schemeClr>
                    </a:solidFill>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a:latin typeface="Calibri" panose="020F0502020204030204" pitchFamily="34" charset="0"/>
                          <a:cs typeface="Calibri" panose="020F0502020204030204" pitchFamily="34" charset="0"/>
                        </a:rPr>
                        <a:t>Edits received from the </a:t>
                      </a:r>
                      <a:r>
                        <a:rPr lang="en-US" sz="1400" b="1">
                          <a:hlinkClick r:id="rId2"/>
                        </a:rPr>
                        <a:t>Frequently Asked Questions (FAQs) for Version 1.7 </a:t>
                      </a:r>
                      <a:endParaRPr lang="en-US" sz="1400" b="1">
                        <a:latin typeface="Calibri" panose="020F0502020204030204" pitchFamily="34" charset="0"/>
                        <a:cs typeface="Calibri" panose="020F0502020204030204" pitchFamily="34" charset="0"/>
                      </a:endParaRPr>
                    </a:p>
                  </a:txBody>
                  <a:tcPr>
                    <a:solidFill>
                      <a:schemeClr val="bg1">
                        <a:lumMod val="85000"/>
                      </a:schemeClr>
                    </a:solidFill>
                  </a:tcPr>
                </a:tc>
                <a:extLst>
                  <a:ext uri="{0D108BD9-81ED-4DB2-BD59-A6C34878D82A}">
                    <a16:rowId xmlns:a16="http://schemas.microsoft.com/office/drawing/2014/main" val="3773810128"/>
                  </a:ext>
                </a:extLst>
              </a:tr>
              <a:tr h="255799">
                <a:tc>
                  <a:txBody>
                    <a:bodyPr/>
                    <a:lstStyle/>
                    <a:p>
                      <a:pPr marL="0" indent="0">
                        <a:buFontTx/>
                        <a:buNone/>
                      </a:pPr>
                      <a:r>
                        <a:rPr lang="en-US" sz="1400">
                          <a:latin typeface="Calibri" panose="020F0502020204030204" pitchFamily="34" charset="0"/>
                          <a:cs typeface="Calibri" panose="020F0502020204030204" pitchFamily="34" charset="0"/>
                        </a:rPr>
                        <a:t>1.9</a:t>
                      </a:r>
                    </a:p>
                  </a:txBody>
                  <a:tcPr>
                    <a:solidFill>
                      <a:schemeClr val="bg1">
                        <a:lumMod val="85000"/>
                      </a:schemeClr>
                    </a:solidFill>
                  </a:tcPr>
                </a:tc>
                <a:tc>
                  <a:txBody>
                    <a:bodyPr/>
                    <a:lstStyle/>
                    <a:p>
                      <a:r>
                        <a:rPr lang="en-US" sz="1400">
                          <a:latin typeface="Calibri" panose="020F0502020204030204" pitchFamily="34" charset="0"/>
                          <a:cs typeface="Calibri" panose="020F0502020204030204" pitchFamily="34" charset="0"/>
                        </a:rPr>
                        <a:t>MAR 2021</a:t>
                      </a:r>
                    </a:p>
                  </a:txBody>
                  <a:tcPr>
                    <a:solidFill>
                      <a:schemeClr val="bg1">
                        <a:lumMod val="85000"/>
                      </a:schemeClr>
                    </a:solidFill>
                  </a:tcPr>
                </a:tc>
                <a:tc>
                  <a:txBody>
                    <a:bodyPr/>
                    <a:lstStyle/>
                    <a:p>
                      <a:pPr marL="0" marR="0" lvl="0" indent="0" algn="l" defTabSz="509412"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0">
                          <a:latin typeface="Calibri" panose="020F0502020204030204" pitchFamily="34" charset="0"/>
                          <a:cs typeface="Calibri" panose="020F0502020204030204" pitchFamily="34" charset="0"/>
                        </a:rPr>
                        <a:t>V1.9 Released. Edits received from the </a:t>
                      </a:r>
                      <a:r>
                        <a:rPr lang="en-US" sz="1400" b="1">
                          <a:latin typeface="Calibri" panose="020F0502020204030204" pitchFamily="34" charset="0"/>
                          <a:cs typeface="Calibri" panose="020F0502020204030204" pitchFamily="34" charset="0"/>
                          <a:hlinkClick r:id="rId3"/>
                        </a:rPr>
                        <a:t>V1.9 Scoring Criteria Focus Group</a:t>
                      </a:r>
                      <a:endParaRPr lang="en-US" sz="1400" b="1">
                        <a:latin typeface="Calibri" panose="020F0502020204030204" pitchFamily="34" charset="0"/>
                        <a:cs typeface="Calibri" panose="020F0502020204030204" pitchFamily="34" charset="0"/>
                      </a:endParaRPr>
                    </a:p>
                  </a:txBody>
                  <a:tcPr>
                    <a:solidFill>
                      <a:schemeClr val="bg1">
                        <a:lumMod val="85000"/>
                      </a:schemeClr>
                    </a:solidFill>
                  </a:tcPr>
                </a:tc>
                <a:extLst>
                  <a:ext uri="{0D108BD9-81ED-4DB2-BD59-A6C34878D82A}">
                    <a16:rowId xmlns:a16="http://schemas.microsoft.com/office/drawing/2014/main" val="963068550"/>
                  </a:ext>
                </a:extLst>
              </a:tr>
            </a:tbl>
          </a:graphicData>
        </a:graphic>
      </p:graphicFrame>
    </p:spTree>
    <p:extLst>
      <p:ext uri="{BB962C8B-B14F-4D97-AF65-F5344CB8AC3E}">
        <p14:creationId xmlns:p14="http://schemas.microsoft.com/office/powerpoint/2010/main" val="29396632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3892867" y="6905065"/>
            <a:ext cx="2346960" cy="413808"/>
          </a:xfrm>
        </p:spPr>
        <p:txBody>
          <a:bodyPr/>
          <a:lstStyle/>
          <a:p>
            <a:pPr defTabSz="370842"/>
            <a:fld id="{0BAA6115-7AF0-2543-B2DC-54722B1B3709}" type="slidenum">
              <a:rPr lang="en-US">
                <a:solidFill>
                  <a:prstClr val="white"/>
                </a:solidFill>
                <a:latin typeface="Calibri"/>
              </a:rPr>
              <a:pPr defTabSz="370842"/>
              <a:t>40</a:t>
            </a:fld>
            <a:endParaRPr lang="en-US">
              <a:solidFill>
                <a:prstClr val="white"/>
              </a:solidFill>
              <a:latin typeface="Calibri"/>
            </a:endParaRPr>
          </a:p>
        </p:txBody>
      </p:sp>
      <p:sp>
        <p:nvSpPr>
          <p:cNvPr id="3" name="TextBox 2"/>
          <p:cNvSpPr txBox="1"/>
          <p:nvPr/>
        </p:nvSpPr>
        <p:spPr>
          <a:xfrm>
            <a:off x="1368239" y="1098081"/>
            <a:ext cx="7321924" cy="450893"/>
          </a:xfrm>
          <a:prstGeom prst="rect">
            <a:avLst/>
          </a:prstGeom>
          <a:noFill/>
        </p:spPr>
        <p:txBody>
          <a:bodyPr wrap="square" rtlCol="0" anchor="ctr">
            <a:spAutoFit/>
          </a:bodyPr>
          <a:lstStyle/>
          <a:p>
            <a:pPr algn="ctr" defTabSz="370842"/>
            <a:r>
              <a:rPr lang="en-US" sz="2330">
                <a:solidFill>
                  <a:prstClr val="white"/>
                </a:solidFill>
                <a:latin typeface="Calibri"/>
              </a:rPr>
              <a:t>Project Cost Variance Calculations</a:t>
            </a:r>
            <a:endParaRPr lang="en-US" sz="1456">
              <a:solidFill>
                <a:prstClr val="white"/>
              </a:solidFill>
              <a:latin typeface="Calibri"/>
            </a:endParaRPr>
          </a:p>
        </p:txBody>
      </p:sp>
      <p:sp>
        <p:nvSpPr>
          <p:cNvPr id="4" name="Rectangle 3"/>
          <p:cNvSpPr/>
          <p:nvPr/>
        </p:nvSpPr>
        <p:spPr>
          <a:xfrm>
            <a:off x="531840" y="4146729"/>
            <a:ext cx="8138160" cy="276999"/>
          </a:xfrm>
          <a:prstGeom prst="rect">
            <a:avLst/>
          </a:prstGeom>
        </p:spPr>
        <p:txBody>
          <a:bodyPr wrap="square">
            <a:spAutoFit/>
          </a:bodyPr>
          <a:lstStyle/>
          <a:p>
            <a:pPr defTabSz="370842"/>
            <a:r>
              <a:rPr lang="en-US" sz="1200" b="1" i="1">
                <a:solidFill>
                  <a:srgbClr val="FF0000"/>
                </a:solidFill>
                <a:latin typeface="Calibri"/>
              </a:rPr>
              <a:t>Note: Actual data are used to calculate variance, when available. If actuals data are not available, projected costs are used. </a:t>
            </a:r>
          </a:p>
        </p:txBody>
      </p:sp>
      <p:sp>
        <p:nvSpPr>
          <p:cNvPr id="5" name="TextBox 4"/>
          <p:cNvSpPr txBox="1"/>
          <p:nvPr/>
        </p:nvSpPr>
        <p:spPr>
          <a:xfrm>
            <a:off x="137160" y="1151774"/>
            <a:ext cx="9784080" cy="1918474"/>
          </a:xfrm>
          <a:prstGeom prst="rect">
            <a:avLst/>
          </a:prstGeom>
          <a:noFill/>
        </p:spPr>
        <p:txBody>
          <a:bodyPr wrap="square" rtlCol="0">
            <a:spAutoFit/>
          </a:bodyPr>
          <a:lstStyle/>
          <a:p>
            <a:pPr defTabSz="370842">
              <a:spcAft>
                <a:spcPts val="436"/>
              </a:spcAft>
            </a:pPr>
            <a:r>
              <a:rPr lang="en-US" sz="1400">
                <a:solidFill>
                  <a:prstClr val="black"/>
                </a:solidFill>
                <a:latin typeface="Calibri"/>
              </a:rPr>
              <a:t>Always use the “Actual” value if both “Projection” and “Actual” are provided for the same activity.  Roll-ups are obtained by summing the costs of all the included lowest level child activities.</a:t>
            </a:r>
          </a:p>
          <a:p>
            <a:pPr marL="656592" lvl="1" indent="-285750" defTabSz="370842">
              <a:spcAft>
                <a:spcPts val="219"/>
              </a:spcAft>
              <a:buFont typeface="Arial" panose="020B0604020202020204" pitchFamily="34" charset="0"/>
              <a:buChar char="•"/>
            </a:pPr>
            <a:r>
              <a:rPr lang="en-US" sz="1400" b="1">
                <a:solidFill>
                  <a:prstClr val="black"/>
                </a:solidFill>
                <a:latin typeface="Calibri"/>
              </a:rPr>
              <a:t>For Individual Future Activities or Roll-Ups that contain only future activities:</a:t>
            </a:r>
          </a:p>
          <a:p>
            <a:pPr marL="914434" lvl="1" indent="-285750" defTabSz="370842">
              <a:spcAft>
                <a:spcPts val="219"/>
              </a:spcAft>
              <a:buFont typeface="Arial" panose="020B0604020202020204" pitchFamily="34" charset="0"/>
              <a:buChar char="•"/>
            </a:pPr>
            <a:r>
              <a:rPr lang="en-US" sz="1400">
                <a:solidFill>
                  <a:prstClr val="black"/>
                </a:solidFill>
                <a:latin typeface="Calibri"/>
              </a:rPr>
              <a:t>Project Cost Variance = 0% </a:t>
            </a:r>
          </a:p>
          <a:p>
            <a:pPr marL="656592" lvl="1" indent="-285750" defTabSz="370842">
              <a:buFont typeface="Arial" panose="020B0604020202020204" pitchFamily="34" charset="0"/>
              <a:buChar char="•"/>
            </a:pPr>
            <a:r>
              <a:rPr lang="en-US" sz="1400" b="1">
                <a:solidFill>
                  <a:prstClr val="black"/>
                </a:solidFill>
                <a:latin typeface="Calibri"/>
              </a:rPr>
              <a:t>For Completed or In-Progress Activities and Roll-Ups (which may include some future activities):</a:t>
            </a:r>
          </a:p>
          <a:p>
            <a:pPr marL="914434" lvl="1" indent="-285750" defTabSz="370842">
              <a:spcAft>
                <a:spcPts val="219"/>
              </a:spcAft>
              <a:buFont typeface="Arial" panose="020B0604020202020204" pitchFamily="34" charset="0"/>
              <a:buChar char="•"/>
            </a:pPr>
            <a:r>
              <a:rPr lang="en-US" sz="1400">
                <a:solidFill>
                  <a:prstClr val="black"/>
                </a:solidFill>
                <a:latin typeface="Calibri"/>
              </a:rPr>
              <a:t>Project Cost Variance = Sum of all “Planned Total Costs” on the table – Sum of all “Projected OR  Actual Total Cost” on the table</a:t>
            </a:r>
            <a:br>
              <a:rPr lang="en-US" sz="1400">
                <a:solidFill>
                  <a:prstClr val="black"/>
                </a:solidFill>
                <a:latin typeface="Calibri"/>
              </a:rPr>
            </a:br>
            <a:r>
              <a:rPr lang="en-US" sz="1400">
                <a:solidFill>
                  <a:prstClr val="black"/>
                </a:solidFill>
                <a:latin typeface="Calibri"/>
              </a:rPr>
              <a:t>% Project Cost Variance = “Project Cost Variance” / Sum of all “Planned Total Cost” * 100</a:t>
            </a:r>
          </a:p>
        </p:txBody>
      </p:sp>
      <p:graphicFrame>
        <p:nvGraphicFramePr>
          <p:cNvPr id="6" name="Table 5">
            <a:extLst>
              <a:ext uri="{FF2B5EF4-FFF2-40B4-BE49-F238E27FC236}">
                <a16:creationId xmlns:a16="http://schemas.microsoft.com/office/drawing/2014/main" id="{57257340-D20E-4801-B96B-2BE9AD5A90EA}"/>
              </a:ext>
            </a:extLst>
          </p:cNvPr>
          <p:cNvGraphicFramePr>
            <a:graphicFrameLocks noGrp="1"/>
          </p:cNvGraphicFramePr>
          <p:nvPr>
            <p:extLst>
              <p:ext uri="{D42A27DB-BD31-4B8C-83A1-F6EECF244321}">
                <p14:modId xmlns:p14="http://schemas.microsoft.com/office/powerpoint/2010/main" val="2648892776"/>
              </p:ext>
            </p:extLst>
          </p:nvPr>
        </p:nvGraphicFramePr>
        <p:xfrm>
          <a:off x="137160" y="3385510"/>
          <a:ext cx="9784080" cy="762000"/>
        </p:xfrm>
        <a:graphic>
          <a:graphicData uri="http://schemas.openxmlformats.org/drawingml/2006/table">
            <a:tbl>
              <a:tblPr firstRow="1" firstCol="1" bandRow="1"/>
              <a:tblGrid>
                <a:gridCol w="140997">
                  <a:extLst>
                    <a:ext uri="{9D8B030D-6E8A-4147-A177-3AD203B41FA5}">
                      <a16:colId xmlns:a16="http://schemas.microsoft.com/office/drawing/2014/main" val="2183114623"/>
                    </a:ext>
                  </a:extLst>
                </a:gridCol>
                <a:gridCol w="559086">
                  <a:extLst>
                    <a:ext uri="{9D8B030D-6E8A-4147-A177-3AD203B41FA5}">
                      <a16:colId xmlns:a16="http://schemas.microsoft.com/office/drawing/2014/main" val="825937294"/>
                    </a:ext>
                  </a:extLst>
                </a:gridCol>
                <a:gridCol w="446036">
                  <a:extLst>
                    <a:ext uri="{9D8B030D-6E8A-4147-A177-3AD203B41FA5}">
                      <a16:colId xmlns:a16="http://schemas.microsoft.com/office/drawing/2014/main" val="1835298540"/>
                    </a:ext>
                  </a:extLst>
                </a:gridCol>
                <a:gridCol w="484561">
                  <a:extLst>
                    <a:ext uri="{9D8B030D-6E8A-4147-A177-3AD203B41FA5}">
                      <a16:colId xmlns:a16="http://schemas.microsoft.com/office/drawing/2014/main" val="138227820"/>
                    </a:ext>
                  </a:extLst>
                </a:gridCol>
                <a:gridCol w="792480">
                  <a:extLst>
                    <a:ext uri="{9D8B030D-6E8A-4147-A177-3AD203B41FA5}">
                      <a16:colId xmlns:a16="http://schemas.microsoft.com/office/drawing/2014/main" val="4127567785"/>
                    </a:ext>
                  </a:extLst>
                </a:gridCol>
                <a:gridCol w="599440">
                  <a:extLst>
                    <a:ext uri="{9D8B030D-6E8A-4147-A177-3AD203B41FA5}">
                      <a16:colId xmlns:a16="http://schemas.microsoft.com/office/drawing/2014/main" val="3700198157"/>
                    </a:ext>
                  </a:extLst>
                </a:gridCol>
                <a:gridCol w="721360">
                  <a:extLst>
                    <a:ext uri="{9D8B030D-6E8A-4147-A177-3AD203B41FA5}">
                      <a16:colId xmlns:a16="http://schemas.microsoft.com/office/drawing/2014/main" val="1316953469"/>
                    </a:ext>
                  </a:extLst>
                </a:gridCol>
                <a:gridCol w="644366">
                  <a:extLst>
                    <a:ext uri="{9D8B030D-6E8A-4147-A177-3AD203B41FA5}">
                      <a16:colId xmlns:a16="http://schemas.microsoft.com/office/drawing/2014/main" val="766711147"/>
                    </a:ext>
                  </a:extLst>
                </a:gridCol>
                <a:gridCol w="798354">
                  <a:extLst>
                    <a:ext uri="{9D8B030D-6E8A-4147-A177-3AD203B41FA5}">
                      <a16:colId xmlns:a16="http://schemas.microsoft.com/office/drawing/2014/main" val="1459234720"/>
                    </a:ext>
                  </a:extLst>
                </a:gridCol>
                <a:gridCol w="762000">
                  <a:extLst>
                    <a:ext uri="{9D8B030D-6E8A-4147-A177-3AD203B41FA5}">
                      <a16:colId xmlns:a16="http://schemas.microsoft.com/office/drawing/2014/main" val="3615153287"/>
                    </a:ext>
                  </a:extLst>
                </a:gridCol>
                <a:gridCol w="744794">
                  <a:extLst>
                    <a:ext uri="{9D8B030D-6E8A-4147-A177-3AD203B41FA5}">
                      <a16:colId xmlns:a16="http://schemas.microsoft.com/office/drawing/2014/main" val="2652848266"/>
                    </a:ext>
                  </a:extLst>
                </a:gridCol>
                <a:gridCol w="751310">
                  <a:extLst>
                    <a:ext uri="{9D8B030D-6E8A-4147-A177-3AD203B41FA5}">
                      <a16:colId xmlns:a16="http://schemas.microsoft.com/office/drawing/2014/main" val="1933983841"/>
                    </a:ext>
                  </a:extLst>
                </a:gridCol>
                <a:gridCol w="572019">
                  <a:extLst>
                    <a:ext uri="{9D8B030D-6E8A-4147-A177-3AD203B41FA5}">
                      <a16:colId xmlns:a16="http://schemas.microsoft.com/office/drawing/2014/main" val="1726327351"/>
                    </a:ext>
                  </a:extLst>
                </a:gridCol>
                <a:gridCol w="572019">
                  <a:extLst>
                    <a:ext uri="{9D8B030D-6E8A-4147-A177-3AD203B41FA5}">
                      <a16:colId xmlns:a16="http://schemas.microsoft.com/office/drawing/2014/main" val="2117059476"/>
                    </a:ext>
                  </a:extLst>
                </a:gridCol>
                <a:gridCol w="597629">
                  <a:extLst>
                    <a:ext uri="{9D8B030D-6E8A-4147-A177-3AD203B41FA5}">
                      <a16:colId xmlns:a16="http://schemas.microsoft.com/office/drawing/2014/main" val="1618341704"/>
                    </a:ext>
                  </a:extLst>
                </a:gridCol>
                <a:gridCol w="597629">
                  <a:extLst>
                    <a:ext uri="{9D8B030D-6E8A-4147-A177-3AD203B41FA5}">
                      <a16:colId xmlns:a16="http://schemas.microsoft.com/office/drawing/2014/main" val="2078488874"/>
                    </a:ext>
                  </a:extLst>
                </a:gridCol>
              </a:tblGrid>
              <a:tr h="603504">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*Project Name</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Valid?</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Project ID</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Objectives / Expected Outcomes</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Project Start Date</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Project Completion Date</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Project Lifecycle Cost</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SDLC Methodology</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Production Release - 6 Months</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Production Release Comment</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Date Revised Product deployed in Production</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Cost Variance (%)</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Cost Variance ($)</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1000">
                          <a:effectLst/>
                          <a:latin typeface="Calibri" panose="020F0502020204030204" pitchFamily="34" charset="0"/>
                          <a:ea typeface="Calibri" panose="020F0502020204030204" pitchFamily="34" charset="0"/>
                        </a:rPr>
                        <a:t>Schedule Variance</a:t>
                      </a:r>
                    </a:p>
                    <a:p>
                      <a:pPr marL="0" marR="0" algn="ctr">
                        <a:spcBef>
                          <a:spcPts val="0"/>
                        </a:spcBef>
                        <a:spcAft>
                          <a:spcPts val="0"/>
                        </a:spcAft>
                      </a:pPr>
                      <a:r>
                        <a:rPr lang="en-US" sz="1000">
                          <a:effectLst/>
                          <a:latin typeface="Calibri" panose="020F0502020204030204" pitchFamily="34" charset="0"/>
                          <a:ea typeface="Calibri" panose="020F0502020204030204" pitchFamily="34" charset="0"/>
                        </a:rPr>
                        <a:t>(# of days)</a:t>
                      </a: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Schedule Variance</a:t>
                      </a:r>
                      <a:endParaRPr lang="en-US" sz="1000">
                        <a:effectLst/>
                        <a:latin typeface="Calibri" panose="020F0502020204030204" pitchFamily="34" charset="0"/>
                        <a:ea typeface="Calibri" panose="020F0502020204030204" pitchFamily="34" charset="0"/>
                      </a:endParaRPr>
                    </a:p>
                    <a:p>
                      <a:pPr marL="0" marR="0" algn="ctr">
                        <a:spcBef>
                          <a:spcPts val="0"/>
                        </a:spcBef>
                        <a:spcAft>
                          <a:spcPts val="0"/>
                        </a:spcAft>
                      </a:pPr>
                      <a:r>
                        <a:rPr lang="en-US" sz="1000">
                          <a:solidFill>
                            <a:srgbClr val="000000"/>
                          </a:solidFill>
                          <a:effectLst/>
                          <a:latin typeface="Calibri" panose="020F0502020204030204" pitchFamily="34" charset="0"/>
                          <a:ea typeface="Calibri" panose="020F0502020204030204" pitchFamily="34" charset="0"/>
                        </a:rPr>
                        <a:t>(%)</a:t>
                      </a:r>
                      <a:endParaRPr lang="en-US" sz="1000">
                        <a:effectLst/>
                        <a:latin typeface="Calibri" panose="020F0502020204030204" pitchFamily="34" charset="0"/>
                        <a:ea typeface="Calibri" panose="020F0502020204030204" pitchFamily="34" charset="0"/>
                      </a:endParaRPr>
                    </a:p>
                  </a:txBody>
                  <a:tcPr marL="49167" marR="491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38930127"/>
                  </a:ext>
                </a:extLst>
              </a:tr>
            </a:tbl>
          </a:graphicData>
        </a:graphic>
      </p:graphicFrame>
      <p:sp>
        <p:nvSpPr>
          <p:cNvPr id="8" name="TextBox 7">
            <a:extLst>
              <a:ext uri="{FF2B5EF4-FFF2-40B4-BE49-F238E27FC236}">
                <a16:creationId xmlns:a16="http://schemas.microsoft.com/office/drawing/2014/main" id="{2FFED824-C1AA-441E-AE97-20EC07B6A347}"/>
              </a:ext>
            </a:extLst>
          </p:cNvPr>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Project Cost and Schedule Variance Calculations</a:t>
            </a:r>
            <a:endParaRPr lang="en-US">
              <a:solidFill>
                <a:schemeClr val="bg1"/>
              </a:solidFill>
            </a:endParaRPr>
          </a:p>
        </p:txBody>
      </p:sp>
      <p:sp>
        <p:nvSpPr>
          <p:cNvPr id="9" name="TextBox 8">
            <a:extLst>
              <a:ext uri="{FF2B5EF4-FFF2-40B4-BE49-F238E27FC236}">
                <a16:creationId xmlns:a16="http://schemas.microsoft.com/office/drawing/2014/main" id="{A60B0979-6879-46AB-9C10-C8CF99F9709D}"/>
              </a:ext>
            </a:extLst>
          </p:cNvPr>
          <p:cNvSpPr txBox="1"/>
          <p:nvPr/>
        </p:nvSpPr>
        <p:spPr>
          <a:xfrm>
            <a:off x="137160" y="821229"/>
            <a:ext cx="6989109" cy="338554"/>
          </a:xfrm>
          <a:prstGeom prst="rect">
            <a:avLst/>
          </a:prstGeom>
          <a:noFill/>
        </p:spPr>
        <p:txBody>
          <a:bodyPr wrap="square" rtlCol="0">
            <a:spAutoFit/>
          </a:bodyPr>
          <a:lstStyle/>
          <a:p>
            <a:pPr defTabSz="370842"/>
            <a:r>
              <a:rPr lang="en-US" sz="1600" b="1">
                <a:latin typeface="Calibri"/>
              </a:rPr>
              <a:t>Project </a:t>
            </a:r>
            <a:r>
              <a:rPr lang="en-US" sz="1600" b="1" u="sng">
                <a:latin typeface="Calibri"/>
              </a:rPr>
              <a:t>Cost </a:t>
            </a:r>
            <a:r>
              <a:rPr lang="en-US" sz="1600" b="1">
                <a:latin typeface="Calibri"/>
              </a:rPr>
              <a:t>Variance Calculations:</a:t>
            </a:r>
            <a:endParaRPr lang="en-US" sz="1600" strike="sngStrike">
              <a:latin typeface="Calibri"/>
            </a:endParaRPr>
          </a:p>
        </p:txBody>
      </p:sp>
      <p:sp>
        <p:nvSpPr>
          <p:cNvPr id="11" name="Rectangle 10">
            <a:extLst>
              <a:ext uri="{FF2B5EF4-FFF2-40B4-BE49-F238E27FC236}">
                <a16:creationId xmlns:a16="http://schemas.microsoft.com/office/drawing/2014/main" id="{80C2E0B3-3EAD-47CC-84AC-DE7726314158}"/>
              </a:ext>
            </a:extLst>
          </p:cNvPr>
          <p:cNvSpPr/>
          <p:nvPr/>
        </p:nvSpPr>
        <p:spPr>
          <a:xfrm>
            <a:off x="568987" y="6944149"/>
            <a:ext cx="8138160" cy="276999"/>
          </a:xfrm>
          <a:prstGeom prst="rect">
            <a:avLst/>
          </a:prstGeom>
        </p:spPr>
        <p:txBody>
          <a:bodyPr wrap="square">
            <a:spAutoFit/>
          </a:bodyPr>
          <a:lstStyle/>
          <a:p>
            <a:pPr defTabSz="370842"/>
            <a:r>
              <a:rPr lang="en-US" sz="1200" b="1" i="1">
                <a:latin typeface="Calibri"/>
              </a:rPr>
              <a:t>*Note: Actual data are used to calculate variance, when available. If actuals data are not available, projected dates are used. </a:t>
            </a:r>
          </a:p>
        </p:txBody>
      </p:sp>
      <p:sp>
        <p:nvSpPr>
          <p:cNvPr id="12" name="TextBox 11">
            <a:extLst>
              <a:ext uri="{FF2B5EF4-FFF2-40B4-BE49-F238E27FC236}">
                <a16:creationId xmlns:a16="http://schemas.microsoft.com/office/drawing/2014/main" id="{A41A537A-FD49-4EBE-9D93-17D717930B58}"/>
              </a:ext>
            </a:extLst>
          </p:cNvPr>
          <p:cNvSpPr txBox="1"/>
          <p:nvPr/>
        </p:nvSpPr>
        <p:spPr>
          <a:xfrm>
            <a:off x="137161" y="4511531"/>
            <a:ext cx="3718560" cy="274320"/>
          </a:xfrm>
          <a:prstGeom prst="rect">
            <a:avLst/>
          </a:prstGeom>
          <a:noFill/>
        </p:spPr>
        <p:txBody>
          <a:bodyPr wrap="square" rtlCol="0">
            <a:spAutoFit/>
          </a:bodyPr>
          <a:lstStyle/>
          <a:p>
            <a:pPr defTabSz="370842"/>
            <a:r>
              <a:rPr lang="en-US" sz="1600" b="1">
                <a:latin typeface="Calibri"/>
              </a:rPr>
              <a:t>Project </a:t>
            </a:r>
            <a:r>
              <a:rPr lang="en-US" sz="1600" b="1" u="sng">
                <a:latin typeface="Calibri"/>
              </a:rPr>
              <a:t>Schedule </a:t>
            </a:r>
            <a:r>
              <a:rPr lang="en-US" sz="1600" b="1">
                <a:latin typeface="Calibri"/>
              </a:rPr>
              <a:t>Variance Calculations:</a:t>
            </a:r>
            <a:endParaRPr lang="en-US" sz="1600" strike="sngStrike">
              <a:latin typeface="Calibri"/>
            </a:endParaRPr>
          </a:p>
        </p:txBody>
      </p:sp>
      <p:graphicFrame>
        <p:nvGraphicFramePr>
          <p:cNvPr id="13" name="Table 12">
            <a:extLst>
              <a:ext uri="{FF2B5EF4-FFF2-40B4-BE49-F238E27FC236}">
                <a16:creationId xmlns:a16="http://schemas.microsoft.com/office/drawing/2014/main" id="{0E743249-39E8-49CB-873C-8CD9FC664638}"/>
              </a:ext>
            </a:extLst>
          </p:cNvPr>
          <p:cNvGraphicFramePr>
            <a:graphicFrameLocks noGrp="1"/>
          </p:cNvGraphicFramePr>
          <p:nvPr>
            <p:extLst>
              <p:ext uri="{D42A27DB-BD31-4B8C-83A1-F6EECF244321}">
                <p14:modId xmlns:p14="http://schemas.microsoft.com/office/powerpoint/2010/main" val="1506134213"/>
              </p:ext>
            </p:extLst>
          </p:nvPr>
        </p:nvGraphicFramePr>
        <p:xfrm>
          <a:off x="137160" y="4820121"/>
          <a:ext cx="9821227" cy="2084635"/>
        </p:xfrm>
        <a:graphic>
          <a:graphicData uri="http://schemas.openxmlformats.org/drawingml/2006/table">
            <a:tbl>
              <a:tblPr firstRow="1" bandRow="1">
                <a:tableStyleId>{5C22544A-7EE6-4342-B048-85BDC9FD1C3A}</a:tableStyleId>
              </a:tblPr>
              <a:tblGrid>
                <a:gridCol w="1563687">
                  <a:extLst>
                    <a:ext uri="{9D8B030D-6E8A-4147-A177-3AD203B41FA5}">
                      <a16:colId xmlns:a16="http://schemas.microsoft.com/office/drawing/2014/main" val="838325128"/>
                    </a:ext>
                  </a:extLst>
                </a:gridCol>
                <a:gridCol w="8257540">
                  <a:extLst>
                    <a:ext uri="{9D8B030D-6E8A-4147-A177-3AD203B41FA5}">
                      <a16:colId xmlns:a16="http://schemas.microsoft.com/office/drawing/2014/main" val="3661635117"/>
                    </a:ext>
                  </a:extLst>
                </a:gridCol>
              </a:tblGrid>
              <a:tr h="230152">
                <a:tc gridSpan="2">
                  <a:txBody>
                    <a:bodyPr/>
                    <a:lstStyle/>
                    <a:p>
                      <a:pPr algn="ctr"/>
                      <a:r>
                        <a:rPr lang="en-US" sz="1400" b="1">
                          <a:solidFill>
                            <a:schemeClr val="bg1"/>
                          </a:solidFill>
                          <a:latin typeface="+mn-lt"/>
                        </a:rPr>
                        <a:t>Project Schedule Variance in days for an Activity</a:t>
                      </a:r>
                      <a:endParaRPr lang="en-US" sz="1400">
                        <a:solidFill>
                          <a:schemeClr val="bg1"/>
                        </a:solidFill>
                      </a:endParaRPr>
                    </a:p>
                  </a:txBody>
                  <a:tcPr marL="75438" marR="75438" marT="37719" marB="37719"/>
                </a:tc>
                <a:tc hMerge="1">
                  <a:txBody>
                    <a:bodyPr/>
                    <a:lstStyle/>
                    <a:p>
                      <a:endParaRPr lang="en-US" sz="1000"/>
                    </a:p>
                  </a:txBody>
                  <a:tcPr/>
                </a:tc>
                <a:extLst>
                  <a:ext uri="{0D108BD9-81ED-4DB2-BD59-A6C34878D82A}">
                    <a16:rowId xmlns:a16="http://schemas.microsoft.com/office/drawing/2014/main" val="3103187881"/>
                  </a:ext>
                </a:extLst>
              </a:tr>
              <a:tr h="479390">
                <a:tc>
                  <a:txBody>
                    <a:bodyPr/>
                    <a:lstStyle/>
                    <a:p>
                      <a:r>
                        <a:rPr lang="en-US" sz="1400"/>
                        <a:t>Project Schedule Variance (DEFAULT)</a:t>
                      </a:r>
                    </a:p>
                  </a:txBody>
                  <a:tcPr marL="75438" marR="75438" marT="37719" marB="37719"/>
                </a:tc>
                <a:tc>
                  <a:txBody>
                    <a:bodyPr/>
                    <a:lstStyle/>
                    <a:p>
                      <a:pPr marL="0" marR="0" lvl="0" indent="0" algn="l" defTabSz="449505" rtl="0" eaLnBrk="1" fontAlgn="auto" latinLnBrk="0" hangingPunct="1">
                        <a:lnSpc>
                          <a:spcPct val="100000"/>
                        </a:lnSpc>
                        <a:spcBef>
                          <a:spcPts val="0"/>
                        </a:spcBef>
                        <a:spcAft>
                          <a:spcPts val="0"/>
                        </a:spcAft>
                        <a:buClrTx/>
                        <a:buSzTx/>
                        <a:buFontTx/>
                        <a:buNone/>
                        <a:tabLst/>
                        <a:defRPr/>
                      </a:pPr>
                      <a:r>
                        <a:rPr lang="en-US" sz="1400">
                          <a:solidFill>
                            <a:schemeClr val="tx1"/>
                          </a:solidFill>
                          <a:latin typeface="+mn-lt"/>
                        </a:rPr>
                        <a:t>Project Completion Date minus the </a:t>
                      </a:r>
                      <a:r>
                        <a:rPr lang="en-US" sz="1400" b="1" u="sng">
                          <a:solidFill>
                            <a:schemeClr val="tx1"/>
                          </a:solidFill>
                          <a:latin typeface="+mn-lt"/>
                        </a:rPr>
                        <a:t>latest</a:t>
                      </a:r>
                      <a:r>
                        <a:rPr lang="en-US" sz="1400">
                          <a:solidFill>
                            <a:schemeClr val="tx1"/>
                          </a:solidFill>
                          <a:latin typeface="+mn-lt"/>
                        </a:rPr>
                        <a:t> Project Activity </a:t>
                      </a:r>
                      <a:r>
                        <a:rPr lang="en-US" sz="1400" b="1" u="sng">
                          <a:solidFill>
                            <a:schemeClr val="tx1"/>
                          </a:solidFill>
                          <a:latin typeface="+mn-lt"/>
                        </a:rPr>
                        <a:t>Actual</a:t>
                      </a:r>
                      <a:r>
                        <a:rPr lang="en-US" sz="1400">
                          <a:solidFill>
                            <a:schemeClr val="tx1"/>
                          </a:solidFill>
                          <a:latin typeface="+mn-lt"/>
                        </a:rPr>
                        <a:t> Completion Date* from the table (whichever is greatest)</a:t>
                      </a:r>
                    </a:p>
                    <a:p>
                      <a:pPr marL="0" marR="0" lvl="0" indent="0" algn="l" defTabSz="449505" rtl="0" eaLnBrk="1" fontAlgn="auto" latinLnBrk="0" hangingPunct="1">
                        <a:lnSpc>
                          <a:spcPct val="100000"/>
                        </a:lnSpc>
                        <a:spcBef>
                          <a:spcPts val="0"/>
                        </a:spcBef>
                        <a:spcAft>
                          <a:spcPts val="0"/>
                        </a:spcAft>
                        <a:buClrTx/>
                        <a:buSzTx/>
                        <a:buFontTx/>
                        <a:buNone/>
                        <a:tabLst/>
                        <a:defRPr/>
                      </a:pPr>
                      <a:r>
                        <a:rPr lang="en-US" sz="1400"/>
                        <a:t>Always use the “Actual” value if both a “Projected” and an “Actual” date are provided for the same activity</a:t>
                      </a:r>
                    </a:p>
                  </a:txBody>
                  <a:tcPr marL="75438" marR="75438" marT="37719" marB="37719"/>
                </a:tc>
                <a:extLst>
                  <a:ext uri="{0D108BD9-81ED-4DB2-BD59-A6C34878D82A}">
                    <a16:rowId xmlns:a16="http://schemas.microsoft.com/office/drawing/2014/main" val="565831264"/>
                  </a:ext>
                </a:extLst>
              </a:tr>
              <a:tr h="1080319">
                <a:tc>
                  <a:txBody>
                    <a:bodyPr/>
                    <a:lstStyle/>
                    <a:p>
                      <a:r>
                        <a:rPr lang="en-US" sz="1400"/>
                        <a:t>*Conditional Option </a:t>
                      </a:r>
                    </a:p>
                  </a:txBody>
                  <a:tcPr marL="75438" marR="75438" marT="37719" marB="37719"/>
                </a:tc>
                <a:tc>
                  <a:txBody>
                    <a:bodyPr/>
                    <a:lstStyle/>
                    <a:p>
                      <a:pPr marL="0" marR="0" lvl="0" indent="0" algn="l" defTabSz="449505" rtl="0" eaLnBrk="1" fontAlgn="auto" latinLnBrk="0" hangingPunct="1">
                        <a:lnSpc>
                          <a:spcPct val="100000"/>
                        </a:lnSpc>
                        <a:spcBef>
                          <a:spcPts val="0"/>
                        </a:spcBef>
                        <a:spcAft>
                          <a:spcPts val="0"/>
                        </a:spcAft>
                        <a:buClrTx/>
                        <a:buSzTx/>
                        <a:buFontTx/>
                        <a:buNone/>
                        <a:tabLst/>
                        <a:defRPr/>
                      </a:pPr>
                      <a:r>
                        <a:rPr lang="en-US" sz="1400">
                          <a:solidFill>
                            <a:schemeClr val="tx1"/>
                          </a:solidFill>
                          <a:latin typeface="+mn-lt"/>
                        </a:rPr>
                        <a:t>If the C.2 project activity actual completion date  is MISSING, calculate project completion date minus </a:t>
                      </a:r>
                      <a:r>
                        <a:rPr lang="en-US" sz="1400" b="1" u="sng">
                          <a:solidFill>
                            <a:schemeClr val="tx1"/>
                          </a:solidFill>
                          <a:latin typeface="+mn-lt"/>
                        </a:rPr>
                        <a:t>latest</a:t>
                      </a:r>
                      <a:r>
                        <a:rPr lang="en-US" sz="1400">
                          <a:solidFill>
                            <a:schemeClr val="tx1"/>
                          </a:solidFill>
                          <a:latin typeface="+mn-lt"/>
                        </a:rPr>
                        <a:t> project activity </a:t>
                      </a:r>
                      <a:r>
                        <a:rPr lang="en-US" sz="1400" b="1" u="sng">
                          <a:solidFill>
                            <a:schemeClr val="tx1"/>
                          </a:solidFill>
                          <a:latin typeface="+mn-lt"/>
                        </a:rPr>
                        <a:t>projected</a:t>
                      </a:r>
                      <a:r>
                        <a:rPr lang="en-US" sz="1400">
                          <a:solidFill>
                            <a:schemeClr val="tx1"/>
                          </a:solidFill>
                          <a:latin typeface="+mn-lt"/>
                        </a:rPr>
                        <a:t> completion date from the table (whichever is greatest); HOWEVER,</a:t>
                      </a:r>
                    </a:p>
                    <a:p>
                      <a:pPr marL="0" marR="0" lvl="0" indent="0" algn="l" defTabSz="449505" rtl="0" eaLnBrk="1" fontAlgn="auto" latinLnBrk="0" hangingPunct="1">
                        <a:lnSpc>
                          <a:spcPct val="100000"/>
                        </a:lnSpc>
                        <a:spcBef>
                          <a:spcPts val="0"/>
                        </a:spcBef>
                        <a:spcAft>
                          <a:spcPts val="0"/>
                        </a:spcAft>
                        <a:buClrTx/>
                        <a:buSzTx/>
                        <a:buFontTx/>
                        <a:buNone/>
                        <a:tabLst/>
                        <a:defRPr/>
                      </a:pPr>
                      <a:r>
                        <a:rPr lang="en-US" sz="1400">
                          <a:solidFill>
                            <a:schemeClr val="tx1"/>
                          </a:solidFill>
                          <a:latin typeface="+mn-lt"/>
                        </a:rPr>
                        <a:t>If the  latest project activity actual completion date is MISSING </a:t>
                      </a:r>
                      <a:r>
                        <a:rPr lang="en-US" sz="1400" u="sng">
                          <a:solidFill>
                            <a:schemeClr val="tx1"/>
                          </a:solidFill>
                          <a:latin typeface="+mn-lt"/>
                        </a:rPr>
                        <a:t>AND</a:t>
                      </a:r>
                      <a:r>
                        <a:rPr lang="en-US" sz="1400">
                          <a:solidFill>
                            <a:schemeClr val="tx1"/>
                          </a:solidFill>
                          <a:latin typeface="+mn-lt"/>
                        </a:rPr>
                        <a:t> the latest project activity projected completion date is  GREATER THAN TODAY’S DATE, CALCULATE: Project Completion Date minus </a:t>
                      </a:r>
                      <a:r>
                        <a:rPr lang="en-US" sz="1400" b="1" u="sng">
                          <a:solidFill>
                            <a:schemeClr val="tx1"/>
                          </a:solidFill>
                          <a:latin typeface="+mn-lt"/>
                        </a:rPr>
                        <a:t>today’s date</a:t>
                      </a:r>
                      <a:endParaRPr lang="en-US" sz="1400">
                        <a:solidFill>
                          <a:schemeClr val="tx1"/>
                        </a:solidFill>
                      </a:endParaRPr>
                    </a:p>
                  </a:txBody>
                  <a:tcPr marL="75438" marR="75438" marT="37719" marB="37719"/>
                </a:tc>
                <a:extLst>
                  <a:ext uri="{0D108BD9-81ED-4DB2-BD59-A6C34878D82A}">
                    <a16:rowId xmlns:a16="http://schemas.microsoft.com/office/drawing/2014/main" val="913430179"/>
                  </a:ext>
                </a:extLst>
              </a:tr>
            </a:tbl>
          </a:graphicData>
        </a:graphic>
      </p:graphicFrame>
      <p:sp>
        <p:nvSpPr>
          <p:cNvPr id="14" name="Slide Number Placeholder 1">
            <a:extLst>
              <a:ext uri="{FF2B5EF4-FFF2-40B4-BE49-F238E27FC236}">
                <a16:creationId xmlns:a16="http://schemas.microsoft.com/office/drawing/2014/main" id="{6096E1BD-39D7-4369-A013-F53A3015E22B}"/>
              </a:ext>
            </a:extLst>
          </p:cNvPr>
          <p:cNvSpPr txBox="1">
            <a:spLocks/>
          </p:cNvSpPr>
          <p:nvPr/>
        </p:nvSpPr>
        <p:spPr>
          <a:xfrm>
            <a:off x="3892867" y="7309103"/>
            <a:ext cx="2346960" cy="413808"/>
          </a:xfrm>
          <a:prstGeom prst="rect">
            <a:avLst/>
          </a:prstGeom>
        </p:spPr>
        <p:txBody>
          <a:bodyPr vert="horz" lIns="101882" tIns="50941" rIns="101882" bIns="50941" rtlCol="0" anchor="ctr"/>
          <a:lstStyle>
            <a:defPPr>
              <a:defRPr lang="en-US"/>
            </a:defPPr>
            <a:lvl1pPr marL="0" algn="ctr" defTabSz="509412" rtl="0" eaLnBrk="1" latinLnBrk="0" hangingPunct="1">
              <a:defRPr sz="1300" kern="1200">
                <a:solidFill>
                  <a:schemeClr val="bg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a:lstStyle>
          <a:p>
            <a:fld id="{0BAA6115-7AF0-2543-B2DC-54722B1B3709}" type="slidenum">
              <a:rPr lang="en-US" smtClean="0"/>
              <a:pPr/>
              <a:t>40</a:t>
            </a:fld>
            <a:endParaRPr lang="en-US"/>
          </a:p>
        </p:txBody>
      </p:sp>
    </p:spTree>
    <p:extLst>
      <p:ext uri="{BB962C8B-B14F-4D97-AF65-F5344CB8AC3E}">
        <p14:creationId xmlns:p14="http://schemas.microsoft.com/office/powerpoint/2010/main" val="8347984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41</a:t>
            </a:fld>
            <a:endParaRPr lang="en-US"/>
          </a:p>
        </p:txBody>
      </p:sp>
      <p:sp>
        <p:nvSpPr>
          <p:cNvPr id="5" name="Rectangle 1"/>
          <p:cNvSpPr>
            <a:spLocks noChangeArrowheads="1"/>
          </p:cNvSpPr>
          <p:nvPr/>
        </p:nvSpPr>
        <p:spPr bwMode="auto">
          <a:xfrm>
            <a:off x="251283" y="943732"/>
            <a:ext cx="9331127"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429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3429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3429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3429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3429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3429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3429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3429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342900" algn="l"/>
              </a:tabLst>
              <a:defRPr>
                <a:solidFill>
                  <a:schemeClr val="tx1"/>
                </a:solidFill>
                <a:latin typeface="Arial" panose="020B0604020202020204" pitchFamily="34" charset="0"/>
              </a:defRPr>
            </a:lvl9pPr>
          </a:lstStyle>
          <a:p>
            <a:pPr defTabSz="914400"/>
            <a:r>
              <a:rPr lang="en-US" altLang="en-US" sz="1200">
                <a:latin typeface="Calibri" panose="020F0502020204030204" pitchFamily="34" charset="0"/>
                <a:ea typeface="Times New Roman" panose="02020603050405020304" pitchFamily="18" charset="0"/>
                <a:cs typeface="Calibri" panose="020F0502020204030204" pitchFamily="34" charset="0"/>
              </a:rPr>
              <a:t>All risks identified are assessed to identify the range of possible project outcomes.  Risks are prioritized by their level of importance and assessed in term of scope, such as risks being realized may impact cost or the schedule may impact a project’s abilities to complete its planned scope within the cost and schedule parameters stated in its governing documents (i.e. Project or IPT Charter).</a:t>
            </a:r>
          </a:p>
          <a:p>
            <a:pPr lvl="0" defTabSz="914400"/>
            <a:endParaRPr lang="en-US" altLang="en-US" sz="1200">
              <a:latin typeface="Calibri" panose="020F0502020204030204" pitchFamily="34" charset="0"/>
              <a:ea typeface="Times New Roman" panose="02020603050405020304" pitchFamily="18" charset="0"/>
              <a:cs typeface="Calibri" panose="020F0502020204030204" pitchFamily="34" charset="0"/>
            </a:endParaRPr>
          </a:p>
          <a:p>
            <a:pPr lvl="0" defTabSz="914400"/>
            <a:r>
              <a:rPr lang="en-US" altLang="en-US" sz="1200">
                <a:latin typeface="Calibri" panose="020F0502020204030204" pitchFamily="34" charset="0"/>
                <a:ea typeface="Times New Roman" panose="02020603050405020304" pitchFamily="18" charset="0"/>
                <a:cs typeface="Calibri" panose="020F0502020204030204" pitchFamily="34" charset="0"/>
              </a:rPr>
              <a:t>Per OMB Guidance, risk assessments should include both project and operational risk information from all stakeholders and should be performed throughout the life cycle of the Investment. </a:t>
            </a:r>
          </a:p>
          <a:p>
            <a:pPr lvl="0" defTabSz="914400"/>
            <a:endParaRPr lang="en-US" altLang="en-US" sz="1200">
              <a:latin typeface="Calibri" panose="020F0502020204030204" pitchFamily="34" charset="0"/>
              <a:ea typeface="Times New Roman" panose="02020603050405020304" pitchFamily="18" charset="0"/>
              <a:cs typeface="Calibri" panose="020F0502020204030204" pitchFamily="34" charset="0"/>
            </a:endParaRPr>
          </a:p>
          <a:p>
            <a:pPr lvl="0" defTabSz="914400"/>
            <a:r>
              <a:rPr lang="en-US" altLang="en-US" sz="1200">
                <a:latin typeface="Calibri" panose="020F0502020204030204" pitchFamily="34" charset="0"/>
                <a:ea typeface="Times New Roman" panose="02020603050405020304" pitchFamily="18" charset="0"/>
                <a:cs typeface="Calibri" panose="020F0502020204030204" pitchFamily="34" charset="0"/>
              </a:rPr>
              <a:t>Risk Assessment information related to each of the 13 Risk Areas is provided at the Investment level. Risk Area data should be consistent with what is included in management briefings or Agency status reviews on an ongoing basis. If the Investment is managing multiple individual risks within a single Risk Area, provide responses for the overall area based on the individual risk with the highest probability and impact combined score. If multiple individual risks within a single Risk Area have the same combined score, report based on the risk with the higher impact rating. The probability and impact combined score will be the product of the probability and impact estimates using the numerical designations for each probability and impact benchmark provided in Risk Table.</a:t>
            </a:r>
            <a:endParaRPr kumimoji="0" lang="en-US" altLang="en-US" sz="12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7" name="TextBox 6"/>
          <p:cNvSpPr txBox="1"/>
          <p:nvPr/>
        </p:nvSpPr>
        <p:spPr>
          <a:xfrm>
            <a:off x="0" y="0"/>
            <a:ext cx="10058400" cy="731520"/>
          </a:xfrm>
          <a:prstGeom prst="rect">
            <a:avLst/>
          </a:prstGeom>
          <a:noFill/>
        </p:spPr>
        <p:txBody>
          <a:bodyPr wrap="square" rtlCol="0" anchor="ctr">
            <a:spAutoFit/>
          </a:bodyPr>
          <a:lstStyle/>
          <a:p>
            <a:pPr algn="ctr"/>
            <a:r>
              <a:rPr lang="en-US" sz="3200">
                <a:solidFill>
                  <a:schemeClr val="bg1"/>
                </a:solidFill>
              </a:rPr>
              <a:t>Risk Management – Risk Assessment</a:t>
            </a:r>
            <a:endParaRPr lang="en-US">
              <a:solidFill>
                <a:schemeClr val="bg1"/>
              </a:solidFill>
            </a:endParaRPr>
          </a:p>
        </p:txBody>
      </p:sp>
      <p:sp>
        <p:nvSpPr>
          <p:cNvPr id="8" name="Rectangle 7"/>
          <p:cNvSpPr/>
          <p:nvPr/>
        </p:nvSpPr>
        <p:spPr>
          <a:xfrm>
            <a:off x="283053" y="6634917"/>
            <a:ext cx="9492294" cy="461665"/>
          </a:xfrm>
          <a:prstGeom prst="rect">
            <a:avLst/>
          </a:prstGeom>
        </p:spPr>
        <p:txBody>
          <a:bodyPr wrap="square">
            <a:spAutoFit/>
          </a:bodyPr>
          <a:lstStyle/>
          <a:p>
            <a:r>
              <a:rPr lang="en-US" sz="1200">
                <a:latin typeface="Calibri" panose="020F0502020204030204" pitchFamily="34" charset="0"/>
                <a:ea typeface="Times New Roman" panose="02020603050405020304" pitchFamily="18" charset="0"/>
                <a:cs typeface="Calibri" panose="020F0502020204030204" pitchFamily="34" charset="0"/>
              </a:rPr>
              <a:t>Unchanged ‘Red’ risk rating(s) for the past 2 reporting periods (2 quarters) will negative affect the Investment Risk Management rating. The Investment team is recommended to provide a risk response plan for discussion with their USDA Capital Planning and IT Governance Division Liaison.</a:t>
            </a:r>
            <a:endParaRPr lang="en-US" sz="1200">
              <a:latin typeface="Calibri" panose="020F0502020204030204" pitchFamily="34" charset="0"/>
              <a:cs typeface="Calibri" panose="020F0502020204030204" pitchFamily="34" charset="0"/>
            </a:endParaRPr>
          </a:p>
        </p:txBody>
      </p:sp>
      <p:graphicFrame>
        <p:nvGraphicFramePr>
          <p:cNvPr id="6" name="Table 5">
            <a:extLst>
              <a:ext uri="{FF2B5EF4-FFF2-40B4-BE49-F238E27FC236}">
                <a16:creationId xmlns:a16="http://schemas.microsoft.com/office/drawing/2014/main" id="{074334ED-0D8A-4066-B242-E87C9373939C}"/>
              </a:ext>
            </a:extLst>
          </p:cNvPr>
          <p:cNvGraphicFramePr>
            <a:graphicFrameLocks noGrp="1"/>
          </p:cNvGraphicFramePr>
          <p:nvPr>
            <p:extLst>
              <p:ext uri="{D42A27DB-BD31-4B8C-83A1-F6EECF244321}">
                <p14:modId xmlns:p14="http://schemas.microsoft.com/office/powerpoint/2010/main" val="2765345338"/>
              </p:ext>
            </p:extLst>
          </p:nvPr>
        </p:nvGraphicFramePr>
        <p:xfrm>
          <a:off x="632466" y="3515525"/>
          <a:ext cx="8892883" cy="2897727"/>
        </p:xfrm>
        <a:graphic>
          <a:graphicData uri="http://schemas.openxmlformats.org/drawingml/2006/table">
            <a:tbl>
              <a:tblPr firstRow="1" bandRow="1">
                <a:tableStyleId>{5C22544A-7EE6-4342-B048-85BDC9FD1C3A}</a:tableStyleId>
              </a:tblPr>
              <a:tblGrid>
                <a:gridCol w="611543">
                  <a:extLst>
                    <a:ext uri="{9D8B030D-6E8A-4147-A177-3AD203B41FA5}">
                      <a16:colId xmlns:a16="http://schemas.microsoft.com/office/drawing/2014/main" val="1473111215"/>
                    </a:ext>
                  </a:extLst>
                </a:gridCol>
                <a:gridCol w="1913861">
                  <a:extLst>
                    <a:ext uri="{9D8B030D-6E8A-4147-A177-3AD203B41FA5}">
                      <a16:colId xmlns:a16="http://schemas.microsoft.com/office/drawing/2014/main" val="8349"/>
                    </a:ext>
                  </a:extLst>
                </a:gridCol>
                <a:gridCol w="297711">
                  <a:extLst>
                    <a:ext uri="{9D8B030D-6E8A-4147-A177-3AD203B41FA5}">
                      <a16:colId xmlns:a16="http://schemas.microsoft.com/office/drawing/2014/main" val="2167250416"/>
                    </a:ext>
                  </a:extLst>
                </a:gridCol>
                <a:gridCol w="595424">
                  <a:extLst>
                    <a:ext uri="{9D8B030D-6E8A-4147-A177-3AD203B41FA5}">
                      <a16:colId xmlns:a16="http://schemas.microsoft.com/office/drawing/2014/main" val="2419740284"/>
                    </a:ext>
                  </a:extLst>
                </a:gridCol>
                <a:gridCol w="5474344">
                  <a:extLst>
                    <a:ext uri="{9D8B030D-6E8A-4147-A177-3AD203B41FA5}">
                      <a16:colId xmlns:a16="http://schemas.microsoft.com/office/drawing/2014/main" val="123425811"/>
                    </a:ext>
                  </a:extLst>
                </a:gridCol>
              </a:tblGrid>
              <a:tr h="0">
                <a:tc>
                  <a:txBody>
                    <a:bodyPr/>
                    <a:lstStyle/>
                    <a:p>
                      <a:pPr algn="ctr"/>
                      <a:r>
                        <a:rPr lang="en-US" sz="1200"/>
                        <a:t>Rating</a:t>
                      </a:r>
                    </a:p>
                  </a:txBody>
                  <a:tcPr/>
                </a:tc>
                <a:tc>
                  <a:txBody>
                    <a:bodyPr/>
                    <a:lstStyle/>
                    <a:p>
                      <a:r>
                        <a:rPr lang="en-US" sz="1200"/>
                        <a:t>Probability</a:t>
                      </a:r>
                    </a:p>
                  </a:txBody>
                  <a:tcPr/>
                </a:tc>
                <a:tc rowSpan="6">
                  <a:txBody>
                    <a:bodyPr/>
                    <a:lstStyle/>
                    <a:p>
                      <a:endParaRPr lang="en-US" sz="1200"/>
                    </a:p>
                  </a:txBody>
                  <a:tcPr>
                    <a:solidFill>
                      <a:schemeClr val="tx1"/>
                    </a:solidFill>
                  </a:tcPr>
                </a:tc>
                <a:tc>
                  <a:txBody>
                    <a:bodyPr/>
                    <a:lstStyle/>
                    <a:p>
                      <a:pPr algn="ctr"/>
                      <a:r>
                        <a:rPr lang="en-US" sz="1200"/>
                        <a:t>Rating</a:t>
                      </a:r>
                    </a:p>
                  </a:txBody>
                  <a:tcPr/>
                </a:tc>
                <a:tc>
                  <a:txBody>
                    <a:bodyPr/>
                    <a:lstStyle/>
                    <a:p>
                      <a:r>
                        <a:rPr lang="en-US" sz="1200"/>
                        <a:t>Impact</a:t>
                      </a:r>
                    </a:p>
                  </a:txBody>
                  <a:tcPr/>
                </a:tc>
                <a:extLst>
                  <a:ext uri="{0D108BD9-81ED-4DB2-BD59-A6C34878D82A}">
                    <a16:rowId xmlns:a16="http://schemas.microsoft.com/office/drawing/2014/main" val="742053371"/>
                  </a:ext>
                </a:extLst>
              </a:tr>
              <a:tr h="370840">
                <a:tc>
                  <a:txBody>
                    <a:bodyPr/>
                    <a:lstStyle/>
                    <a:p>
                      <a:pPr algn="ctr"/>
                      <a:r>
                        <a:rPr lang="en-US" sz="1200"/>
                        <a:t>1</a:t>
                      </a:r>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altLang="en-US" sz="1200">
                          <a:latin typeface="Calibri" panose="020F0502020204030204" pitchFamily="34" charset="0"/>
                          <a:cs typeface="Calibri" panose="020F0502020204030204" pitchFamily="34" charset="0"/>
                        </a:rPr>
                        <a:t>Very Low – 0-10%,</a:t>
                      </a:r>
                    </a:p>
                    <a:p>
                      <a:endParaRPr lang="en-US" sz="1200"/>
                    </a:p>
                  </a:txBody>
                  <a:tcPr/>
                </a:tc>
                <a:tc vMerge="1">
                  <a:txBody>
                    <a:bodyPr/>
                    <a:lstStyle/>
                    <a:p>
                      <a:endParaRPr lang="en-US" sz="1200"/>
                    </a:p>
                  </a:txBody>
                  <a:tcPr>
                    <a:solidFill>
                      <a:schemeClr val="tx1"/>
                    </a:solidFill>
                  </a:tcPr>
                </a:tc>
                <a:tc>
                  <a:txBody>
                    <a:bodyPr/>
                    <a:lstStyle/>
                    <a:p>
                      <a:pPr algn="ctr"/>
                      <a:r>
                        <a:rPr lang="en-US" sz="1200"/>
                        <a:t>1</a:t>
                      </a:r>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altLang="en-US" sz="1200">
                          <a:latin typeface="Calibri" panose="020F0502020204030204" pitchFamily="34" charset="0"/>
                          <a:ea typeface="Times New Roman" panose="02020603050405020304" pitchFamily="18" charset="0"/>
                          <a:cs typeface="Calibri" panose="020F0502020204030204" pitchFamily="34" charset="0"/>
                        </a:rPr>
                        <a:t>Very Low – little or no impact on achieving Investment objectives</a:t>
                      </a:r>
                      <a:endParaRPr lang="en-US" sz="1200"/>
                    </a:p>
                  </a:txBody>
                  <a:tcPr/>
                </a:tc>
                <a:extLst>
                  <a:ext uri="{0D108BD9-81ED-4DB2-BD59-A6C34878D82A}">
                    <a16:rowId xmlns:a16="http://schemas.microsoft.com/office/drawing/2014/main" val="4136628376"/>
                  </a:ext>
                </a:extLst>
              </a:tr>
              <a:tr h="0">
                <a:tc>
                  <a:txBody>
                    <a:bodyPr/>
                    <a:lstStyle/>
                    <a:p>
                      <a:pPr algn="ctr"/>
                      <a:r>
                        <a:rPr lang="en-US" sz="1200"/>
                        <a:t>2</a:t>
                      </a:r>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altLang="en-US" sz="1200">
                          <a:latin typeface="Calibri" panose="020F0502020204030204" pitchFamily="34" charset="0"/>
                          <a:cs typeface="Calibri" panose="020F0502020204030204" pitchFamily="34" charset="0"/>
                        </a:rPr>
                        <a:t>Low – 11-30%,</a:t>
                      </a:r>
                    </a:p>
                    <a:p>
                      <a:endParaRPr lang="en-US" sz="1200"/>
                    </a:p>
                  </a:txBody>
                  <a:tcPr/>
                </a:tc>
                <a:tc vMerge="1">
                  <a:txBody>
                    <a:bodyPr/>
                    <a:lstStyle/>
                    <a:p>
                      <a:endParaRPr lang="en-US" sz="1200"/>
                    </a:p>
                  </a:txBody>
                  <a:tcPr>
                    <a:solidFill>
                      <a:schemeClr val="tx1"/>
                    </a:solidFill>
                  </a:tcPr>
                </a:tc>
                <a:tc>
                  <a:txBody>
                    <a:bodyPr/>
                    <a:lstStyle/>
                    <a:p>
                      <a:pPr algn="ctr"/>
                      <a:r>
                        <a:rPr lang="en-US" sz="1200"/>
                        <a:t>2</a:t>
                      </a:r>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altLang="en-US" sz="1200">
                          <a:latin typeface="Calibri" panose="020F0502020204030204" pitchFamily="34" charset="0"/>
                          <a:ea typeface="Times New Roman" panose="02020603050405020304" pitchFamily="18" charset="0"/>
                          <a:cs typeface="Calibri" panose="020F0502020204030204" pitchFamily="34" charset="0"/>
                        </a:rPr>
                        <a:t>Low – some impact on achieving Investment outcome objectives, but has little or no impact on achieving the Agency’s mission</a:t>
                      </a:r>
                      <a:endParaRPr lang="en-US" sz="1200"/>
                    </a:p>
                  </a:txBody>
                  <a:tcPr/>
                </a:tc>
                <a:extLst>
                  <a:ext uri="{0D108BD9-81ED-4DB2-BD59-A6C34878D82A}">
                    <a16:rowId xmlns:a16="http://schemas.microsoft.com/office/drawing/2014/main" val="1461237263"/>
                  </a:ext>
                </a:extLst>
              </a:tr>
              <a:tr h="611727">
                <a:tc>
                  <a:txBody>
                    <a:bodyPr/>
                    <a:lstStyle/>
                    <a:p>
                      <a:pPr algn="ctr"/>
                      <a:r>
                        <a:rPr lang="en-US" sz="1200"/>
                        <a:t>3</a:t>
                      </a:r>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altLang="en-US" sz="1200">
                          <a:latin typeface="Calibri" panose="020F0502020204030204" pitchFamily="34" charset="0"/>
                          <a:cs typeface="Calibri" panose="020F0502020204030204" pitchFamily="34" charset="0"/>
                        </a:rPr>
                        <a:t>Medium – 31-60%,</a:t>
                      </a:r>
                    </a:p>
                    <a:p>
                      <a:endParaRPr lang="en-US" sz="1200"/>
                    </a:p>
                  </a:txBody>
                  <a:tcPr/>
                </a:tc>
                <a:tc vMerge="1">
                  <a:txBody>
                    <a:bodyPr/>
                    <a:lstStyle/>
                    <a:p>
                      <a:endParaRPr lang="en-US" sz="1200"/>
                    </a:p>
                  </a:txBody>
                  <a:tcPr>
                    <a:solidFill>
                      <a:schemeClr val="tx1"/>
                    </a:solidFill>
                  </a:tcPr>
                </a:tc>
                <a:tc>
                  <a:txBody>
                    <a:bodyPr/>
                    <a:lstStyle/>
                    <a:p>
                      <a:pPr algn="ctr"/>
                      <a:r>
                        <a:rPr lang="en-US" sz="1200"/>
                        <a:t>3</a:t>
                      </a:r>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altLang="en-US" sz="1200">
                          <a:latin typeface="Calibri" panose="020F0502020204030204" pitchFamily="34" charset="0"/>
                          <a:ea typeface="Times New Roman" panose="02020603050405020304" pitchFamily="18" charset="0"/>
                          <a:cs typeface="Calibri" panose="020F0502020204030204" pitchFamily="34" charset="0"/>
                        </a:rPr>
                        <a:t>Medium – significant impact on achieving Investment outcome objectives, with moderate impact on the Agency’s ability to deliver core mission functions</a:t>
                      </a:r>
                      <a:endParaRPr lang="en-US" sz="1200"/>
                    </a:p>
                  </a:txBody>
                  <a:tcPr/>
                </a:tc>
                <a:extLst>
                  <a:ext uri="{0D108BD9-81ED-4DB2-BD59-A6C34878D82A}">
                    <a16:rowId xmlns:a16="http://schemas.microsoft.com/office/drawing/2014/main" val="1831948828"/>
                  </a:ext>
                </a:extLst>
              </a:tr>
              <a:tr h="370840">
                <a:tc>
                  <a:txBody>
                    <a:bodyPr/>
                    <a:lstStyle/>
                    <a:p>
                      <a:pPr algn="ctr"/>
                      <a:r>
                        <a:rPr lang="en-US" sz="1200"/>
                        <a:t>4</a:t>
                      </a:r>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altLang="en-US" sz="1200">
                          <a:latin typeface="Calibri" panose="020F0502020204030204" pitchFamily="34" charset="0"/>
                          <a:cs typeface="Calibri" panose="020F0502020204030204" pitchFamily="34" charset="0"/>
                        </a:rPr>
                        <a:t>High – 61-90%,</a:t>
                      </a:r>
                    </a:p>
                    <a:p>
                      <a:endParaRPr lang="en-US" sz="1200"/>
                    </a:p>
                  </a:txBody>
                  <a:tcPr/>
                </a:tc>
                <a:tc vMerge="1">
                  <a:txBody>
                    <a:bodyPr/>
                    <a:lstStyle/>
                    <a:p>
                      <a:endParaRPr lang="en-US" sz="1200"/>
                    </a:p>
                  </a:txBody>
                  <a:tcPr>
                    <a:solidFill>
                      <a:schemeClr val="tx1"/>
                    </a:solidFill>
                  </a:tcPr>
                </a:tc>
                <a:tc>
                  <a:txBody>
                    <a:bodyPr/>
                    <a:lstStyle/>
                    <a:p>
                      <a:pPr algn="ctr"/>
                      <a:r>
                        <a:rPr lang="en-US" sz="1200"/>
                        <a:t>4</a:t>
                      </a:r>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altLang="en-US" sz="1200">
                          <a:latin typeface="Calibri" panose="020F0502020204030204" pitchFamily="34" charset="0"/>
                          <a:ea typeface="Times New Roman" panose="02020603050405020304" pitchFamily="18" charset="0"/>
                          <a:cs typeface="Calibri" panose="020F0502020204030204" pitchFamily="34" charset="0"/>
                        </a:rPr>
                        <a:t>High – significant impact on both achieving Investment outcome objectives and the Agency’s ability to deliver core mission values but has little or no impact on the Government as a whole</a:t>
                      </a:r>
                      <a:endParaRPr lang="en-US" sz="1200"/>
                    </a:p>
                  </a:txBody>
                  <a:tcPr/>
                </a:tc>
                <a:extLst>
                  <a:ext uri="{0D108BD9-81ED-4DB2-BD59-A6C34878D82A}">
                    <a16:rowId xmlns:a16="http://schemas.microsoft.com/office/drawing/2014/main" val="1005004144"/>
                  </a:ext>
                </a:extLst>
              </a:tr>
              <a:tr h="370840">
                <a:tc>
                  <a:txBody>
                    <a:bodyPr/>
                    <a:lstStyle/>
                    <a:p>
                      <a:pPr algn="ctr"/>
                      <a:r>
                        <a:rPr lang="en-US" sz="1200"/>
                        <a:t>5</a:t>
                      </a:r>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altLang="en-US" sz="1200">
                          <a:latin typeface="Calibri" panose="020F0502020204030204" pitchFamily="34" charset="0"/>
                          <a:cs typeface="Calibri" panose="020F0502020204030204" pitchFamily="34" charset="0"/>
                        </a:rPr>
                        <a:t>Very High – 91-100%.</a:t>
                      </a:r>
                    </a:p>
                    <a:p>
                      <a:endParaRPr lang="en-US" sz="1200"/>
                    </a:p>
                  </a:txBody>
                  <a:tcPr/>
                </a:tc>
                <a:tc vMerge="1">
                  <a:txBody>
                    <a:bodyPr/>
                    <a:lstStyle/>
                    <a:p>
                      <a:endParaRPr lang="en-US" sz="1200"/>
                    </a:p>
                  </a:txBody>
                  <a:tcPr>
                    <a:solidFill>
                      <a:schemeClr val="tx1"/>
                    </a:solidFill>
                  </a:tcPr>
                </a:tc>
                <a:tc>
                  <a:txBody>
                    <a:bodyPr/>
                    <a:lstStyle/>
                    <a:p>
                      <a:pPr algn="ctr"/>
                      <a:r>
                        <a:rPr lang="en-US" sz="1200"/>
                        <a:t>5</a:t>
                      </a:r>
                    </a:p>
                  </a:txBody>
                  <a:tcP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altLang="en-US" sz="1200">
                          <a:latin typeface="Calibri" panose="020F0502020204030204" pitchFamily="34" charset="0"/>
                          <a:ea typeface="Times New Roman" panose="02020603050405020304" pitchFamily="18" charset="0"/>
                          <a:cs typeface="Calibri" panose="020F0502020204030204" pitchFamily="34" charset="0"/>
                        </a:rPr>
                        <a:t>Very High – severe impact on executing the Agency’s core mission with ramifications for the Government as a whole</a:t>
                      </a:r>
                      <a:endParaRPr lang="en-US" sz="1200"/>
                    </a:p>
                  </a:txBody>
                  <a:tcPr/>
                </a:tc>
                <a:extLst>
                  <a:ext uri="{0D108BD9-81ED-4DB2-BD59-A6C34878D82A}">
                    <a16:rowId xmlns:a16="http://schemas.microsoft.com/office/drawing/2014/main" val="326400929"/>
                  </a:ext>
                </a:extLst>
              </a:tr>
            </a:tbl>
          </a:graphicData>
        </a:graphic>
      </p:graphicFrame>
    </p:spTree>
    <p:extLst>
      <p:ext uri="{BB962C8B-B14F-4D97-AF65-F5344CB8AC3E}">
        <p14:creationId xmlns:p14="http://schemas.microsoft.com/office/powerpoint/2010/main" val="37100193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48AAFE-2A47-4F0C-9033-7F85E2DD105C}"/>
              </a:ext>
            </a:extLst>
          </p:cNvPr>
          <p:cNvSpPr>
            <a:spLocks noGrp="1"/>
          </p:cNvSpPr>
          <p:nvPr>
            <p:ph type="sldNum" sz="quarter" idx="4"/>
          </p:nvPr>
        </p:nvSpPr>
        <p:spPr/>
        <p:txBody>
          <a:bodyPr/>
          <a:lstStyle/>
          <a:p>
            <a:fld id="{0BAA6115-7AF0-2543-B2DC-54722B1B3709}" type="slidenum">
              <a:rPr lang="en-US" smtClean="0"/>
              <a:pPr/>
              <a:t>42</a:t>
            </a:fld>
            <a:endParaRPr lang="en-US"/>
          </a:p>
        </p:txBody>
      </p:sp>
      <p:sp>
        <p:nvSpPr>
          <p:cNvPr id="3" name="TextBox 2">
            <a:extLst>
              <a:ext uri="{FF2B5EF4-FFF2-40B4-BE49-F238E27FC236}">
                <a16:creationId xmlns:a16="http://schemas.microsoft.com/office/drawing/2014/main" id="{E96E8CE9-E710-4ED9-85ED-D06B870EF092}"/>
              </a:ext>
            </a:extLst>
          </p:cNvPr>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Risk Management – Risk Exposure Chart</a:t>
            </a:r>
            <a:endParaRPr lang="en-US">
              <a:solidFill>
                <a:schemeClr val="bg1"/>
              </a:solidFill>
            </a:endParaRPr>
          </a:p>
        </p:txBody>
      </p:sp>
      <p:pic>
        <p:nvPicPr>
          <p:cNvPr id="4" name="Picture 3">
            <a:extLst>
              <a:ext uri="{FF2B5EF4-FFF2-40B4-BE49-F238E27FC236}">
                <a16:creationId xmlns:a16="http://schemas.microsoft.com/office/drawing/2014/main" id="{D5BE9863-6B0E-4BE0-A54F-F4E3B50CE84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267211" y="2025566"/>
            <a:ext cx="5523979" cy="4882467"/>
          </a:xfrm>
          <a:prstGeom prst="rect">
            <a:avLst/>
          </a:prstGeom>
          <a:noFill/>
          <a:ln>
            <a:noFill/>
          </a:ln>
        </p:spPr>
      </p:pic>
      <p:sp>
        <p:nvSpPr>
          <p:cNvPr id="5" name="TextBox 4">
            <a:extLst>
              <a:ext uri="{FF2B5EF4-FFF2-40B4-BE49-F238E27FC236}">
                <a16:creationId xmlns:a16="http://schemas.microsoft.com/office/drawing/2014/main" id="{E8E24A8C-731E-48EF-8E83-6A6031AB579D}"/>
              </a:ext>
            </a:extLst>
          </p:cNvPr>
          <p:cNvSpPr txBox="1"/>
          <p:nvPr/>
        </p:nvSpPr>
        <p:spPr>
          <a:xfrm>
            <a:off x="520861" y="1053296"/>
            <a:ext cx="9005104" cy="954107"/>
          </a:xfrm>
          <a:prstGeom prst="rect">
            <a:avLst/>
          </a:prstGeom>
          <a:noFill/>
        </p:spPr>
        <p:txBody>
          <a:bodyPr wrap="square" rtlCol="0">
            <a:spAutoFit/>
          </a:bodyPr>
          <a:lstStyle/>
          <a:p>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Based on the selection of numerical designations for both Probability &amp; Impact by the Investment Manager, find below how the risk rating is calculated for any given risk. For example, a Risk with probability rated as “Low” (2) and impact rated as “High” (4) will have a combined risk score of 2 x 4 = 8.  With a risk score of 8, this risk will receive a Moderate Risk Rating. Use the risk exposure chart below to calculate the risk rating for your investment.</a:t>
            </a:r>
            <a:endParaRPr lang="en-US" altLang="en-US" sz="1400" b="1" dirty="0">
              <a:highlight>
                <a:srgbClr val="FFFF00"/>
              </a:highlight>
              <a:latin typeface="Calibri" panose="020F0502020204030204" pitchFamily="34" charset="0"/>
              <a:ea typeface="Times New Roman" panose="02020603050405020304" pitchFamily="18" charset="0"/>
              <a:cs typeface="Calibri" panose="020F0502020204030204" pitchFamily="34" charset="0"/>
            </a:endParaRPr>
          </a:p>
        </p:txBody>
      </p:sp>
      <p:sp>
        <p:nvSpPr>
          <p:cNvPr id="6" name="Rectangle 5">
            <a:extLst>
              <a:ext uri="{FF2B5EF4-FFF2-40B4-BE49-F238E27FC236}">
                <a16:creationId xmlns:a16="http://schemas.microsoft.com/office/drawing/2014/main" id="{9EDC04A0-5ADE-48F4-A50E-D7FEC14DC219}"/>
              </a:ext>
            </a:extLst>
          </p:cNvPr>
          <p:cNvSpPr/>
          <p:nvPr/>
        </p:nvSpPr>
        <p:spPr>
          <a:xfrm rot="1630759">
            <a:off x="8751829" y="608084"/>
            <a:ext cx="894102" cy="461665"/>
          </a:xfrm>
          <a:prstGeom prst="rect">
            <a:avLst/>
          </a:prstGeom>
          <a:solidFill>
            <a:srgbClr val="FFFF00"/>
          </a:solidFill>
        </p:spPr>
        <p:txBody>
          <a:bodyPr wrap="square" lIns="91440" tIns="45720" rIns="91440" bIns="45720">
            <a:spAutoFit/>
          </a:bodyPr>
          <a:lstStyle/>
          <a:p>
            <a:pPr algn="ctr"/>
            <a:r>
              <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rPr>
              <a:t>NEW</a:t>
            </a:r>
          </a:p>
        </p:txBody>
      </p:sp>
    </p:spTree>
    <p:extLst>
      <p:ext uri="{BB962C8B-B14F-4D97-AF65-F5344CB8AC3E}">
        <p14:creationId xmlns:p14="http://schemas.microsoft.com/office/powerpoint/2010/main" val="18296307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48AAFE-2A47-4F0C-9033-7F85E2DD105C}"/>
              </a:ext>
            </a:extLst>
          </p:cNvPr>
          <p:cNvSpPr>
            <a:spLocks noGrp="1"/>
          </p:cNvSpPr>
          <p:nvPr>
            <p:ph type="sldNum" sz="quarter" idx="4"/>
          </p:nvPr>
        </p:nvSpPr>
        <p:spPr/>
        <p:txBody>
          <a:bodyPr/>
          <a:lstStyle/>
          <a:p>
            <a:fld id="{0BAA6115-7AF0-2543-B2DC-54722B1B3709}" type="slidenum">
              <a:rPr lang="en-US" smtClean="0"/>
              <a:pPr/>
              <a:t>43</a:t>
            </a:fld>
            <a:endParaRPr lang="en-US"/>
          </a:p>
        </p:txBody>
      </p:sp>
      <p:sp>
        <p:nvSpPr>
          <p:cNvPr id="3" name="TextBox 2">
            <a:extLst>
              <a:ext uri="{FF2B5EF4-FFF2-40B4-BE49-F238E27FC236}">
                <a16:creationId xmlns:a16="http://schemas.microsoft.com/office/drawing/2014/main" id="{E96E8CE9-E710-4ED9-85ED-D06B870EF092}"/>
              </a:ext>
            </a:extLst>
          </p:cNvPr>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Performance Metric Frequencies</a:t>
            </a:r>
            <a:endParaRPr lang="en-US">
              <a:solidFill>
                <a:schemeClr val="bg1"/>
              </a:solidFill>
            </a:endParaRPr>
          </a:p>
        </p:txBody>
      </p:sp>
      <p:sp>
        <p:nvSpPr>
          <p:cNvPr id="5" name="TextBox 4">
            <a:extLst>
              <a:ext uri="{FF2B5EF4-FFF2-40B4-BE49-F238E27FC236}">
                <a16:creationId xmlns:a16="http://schemas.microsoft.com/office/drawing/2014/main" id="{E8E24A8C-731E-48EF-8E83-6A6031AB579D}"/>
              </a:ext>
            </a:extLst>
          </p:cNvPr>
          <p:cNvSpPr txBox="1"/>
          <p:nvPr/>
        </p:nvSpPr>
        <p:spPr>
          <a:xfrm>
            <a:off x="132079" y="1642283"/>
            <a:ext cx="2802405" cy="5047536"/>
          </a:xfrm>
          <a:prstGeom prst="rect">
            <a:avLst/>
          </a:prstGeom>
          <a:noFill/>
        </p:spPr>
        <p:txBody>
          <a:bodyPr wrap="square" rtlCol="0">
            <a:spAutoFit/>
          </a:bodyPr>
          <a:lstStyle/>
          <a:p>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As mentioned in the Performance Metrics category, USDA has four frequencies when metrics are to be reported: </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Monthly</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Quarterly</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Semi-Annual</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Annual</a:t>
            </a:r>
          </a:p>
          <a:p>
            <a:endPar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endParaRPr>
          </a:p>
          <a:p>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See to the right when metrics are required over the Fiscal Year. If followed, your investment will meet Performance Metric trend requirements.</a:t>
            </a:r>
          </a:p>
          <a:p>
            <a:endParaRPr lang="en-US" altLang="en-US" sz="1400" b="1" dirty="0">
              <a:highlight>
                <a:srgbClr val="FFFF00"/>
              </a:highlight>
              <a:latin typeface="Calibri" panose="020F0502020204030204" pitchFamily="34" charset="0"/>
              <a:ea typeface="Times New Roman" panose="02020603050405020304" pitchFamily="18" charset="0"/>
              <a:cs typeface="Calibri" panose="020F0502020204030204" pitchFamily="34" charset="0"/>
            </a:endParaRPr>
          </a:p>
          <a:p>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For new metrics, you are given the reporting periods (months) below before being penalized.</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Monthly = 3 (3)</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Quarterly = 2 (8)</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Semi-Annual = 2 (12)</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Annual = 2 (24)</a:t>
            </a:r>
          </a:p>
          <a:p>
            <a:pPr marL="852312" lvl="1" indent="-342900">
              <a:buFont typeface="+mj-lt"/>
              <a:buAutoNum type="arabicPeriod"/>
            </a:pPr>
            <a:endParaRPr lang="en-US" altLang="en-US" sz="1400" b="1" dirty="0">
              <a:latin typeface="Calibri" panose="020F0502020204030204" pitchFamily="34" charset="0"/>
              <a:ea typeface="Times New Roman" panose="02020603050405020304" pitchFamily="18" charset="0"/>
              <a:cs typeface="Calibri" panose="020F0502020204030204" pitchFamily="34" charset="0"/>
            </a:endParaRPr>
          </a:p>
        </p:txBody>
      </p:sp>
      <p:sp>
        <p:nvSpPr>
          <p:cNvPr id="6" name="Rectangle 5">
            <a:extLst>
              <a:ext uri="{FF2B5EF4-FFF2-40B4-BE49-F238E27FC236}">
                <a16:creationId xmlns:a16="http://schemas.microsoft.com/office/drawing/2014/main" id="{9EDC04A0-5ADE-48F4-A50E-D7FEC14DC219}"/>
              </a:ext>
            </a:extLst>
          </p:cNvPr>
          <p:cNvSpPr/>
          <p:nvPr/>
        </p:nvSpPr>
        <p:spPr>
          <a:xfrm rot="1630759">
            <a:off x="8751829" y="608084"/>
            <a:ext cx="894102" cy="461665"/>
          </a:xfrm>
          <a:prstGeom prst="rect">
            <a:avLst/>
          </a:prstGeom>
          <a:solidFill>
            <a:srgbClr val="FFFF00"/>
          </a:solidFill>
        </p:spPr>
        <p:txBody>
          <a:bodyPr wrap="square" lIns="91440" tIns="45720" rIns="91440" bIns="45720">
            <a:spAutoFit/>
          </a:bodyPr>
          <a:lstStyle/>
          <a:p>
            <a:pPr algn="ctr"/>
            <a:r>
              <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rPr>
              <a:t>NEW</a:t>
            </a:r>
          </a:p>
        </p:txBody>
      </p:sp>
      <p:sp>
        <p:nvSpPr>
          <p:cNvPr id="10" name="Rectangle 9">
            <a:extLst>
              <a:ext uri="{FF2B5EF4-FFF2-40B4-BE49-F238E27FC236}">
                <a16:creationId xmlns:a16="http://schemas.microsoft.com/office/drawing/2014/main" id="{A14BB23E-7ECF-4EB7-8E61-B6DB28FF5FA2}"/>
              </a:ext>
            </a:extLst>
          </p:cNvPr>
          <p:cNvSpPr/>
          <p:nvPr/>
        </p:nvSpPr>
        <p:spPr>
          <a:xfrm>
            <a:off x="4015901" y="1666240"/>
            <a:ext cx="1287619" cy="112776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t>October</a:t>
            </a:r>
          </a:p>
          <a:p>
            <a:pPr algn="ctr"/>
            <a:r>
              <a:rPr lang="en-US" sz="1600"/>
              <a:t>Monthly</a:t>
            </a:r>
          </a:p>
        </p:txBody>
      </p:sp>
      <p:sp>
        <p:nvSpPr>
          <p:cNvPr id="11" name="Rectangle 10">
            <a:extLst>
              <a:ext uri="{FF2B5EF4-FFF2-40B4-BE49-F238E27FC236}">
                <a16:creationId xmlns:a16="http://schemas.microsoft.com/office/drawing/2014/main" id="{CCBE09F8-51D7-46B0-856E-935CFBAD0FA3}"/>
              </a:ext>
            </a:extLst>
          </p:cNvPr>
          <p:cNvSpPr/>
          <p:nvPr/>
        </p:nvSpPr>
        <p:spPr>
          <a:xfrm>
            <a:off x="5600861" y="1666240"/>
            <a:ext cx="1287619" cy="11379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t>November</a:t>
            </a:r>
          </a:p>
          <a:p>
            <a:pPr algn="ctr"/>
            <a:r>
              <a:rPr lang="en-US" sz="1600"/>
              <a:t>Monthly</a:t>
            </a:r>
          </a:p>
        </p:txBody>
      </p:sp>
      <p:sp>
        <p:nvSpPr>
          <p:cNvPr id="17" name="Rectangle 16">
            <a:extLst>
              <a:ext uri="{FF2B5EF4-FFF2-40B4-BE49-F238E27FC236}">
                <a16:creationId xmlns:a16="http://schemas.microsoft.com/office/drawing/2014/main" id="{8DB6D58D-1C10-4A4A-A91A-90A4097E5143}"/>
              </a:ext>
            </a:extLst>
          </p:cNvPr>
          <p:cNvSpPr/>
          <p:nvPr/>
        </p:nvSpPr>
        <p:spPr>
          <a:xfrm>
            <a:off x="7185821" y="1666240"/>
            <a:ext cx="1287619" cy="11379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t>December</a:t>
            </a:r>
          </a:p>
          <a:p>
            <a:pPr algn="ctr"/>
            <a:r>
              <a:rPr lang="en-US" sz="1600"/>
              <a:t>Monthly</a:t>
            </a:r>
          </a:p>
          <a:p>
            <a:pPr algn="ctr"/>
            <a:r>
              <a:rPr lang="en-US" sz="1600"/>
              <a:t>Quarterly</a:t>
            </a:r>
          </a:p>
        </p:txBody>
      </p:sp>
      <p:sp>
        <p:nvSpPr>
          <p:cNvPr id="18" name="Rectangle 17">
            <a:extLst>
              <a:ext uri="{FF2B5EF4-FFF2-40B4-BE49-F238E27FC236}">
                <a16:creationId xmlns:a16="http://schemas.microsoft.com/office/drawing/2014/main" id="{1DD5377C-C8C9-4F3B-8107-9F9DEDD6AE51}"/>
              </a:ext>
            </a:extLst>
          </p:cNvPr>
          <p:cNvSpPr/>
          <p:nvPr/>
        </p:nvSpPr>
        <p:spPr>
          <a:xfrm>
            <a:off x="4015901" y="2926080"/>
            <a:ext cx="1287619" cy="11379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t>January</a:t>
            </a:r>
          </a:p>
          <a:p>
            <a:pPr algn="ctr"/>
            <a:r>
              <a:rPr lang="en-US" sz="1600"/>
              <a:t>Monthly</a:t>
            </a:r>
          </a:p>
        </p:txBody>
      </p:sp>
      <p:sp>
        <p:nvSpPr>
          <p:cNvPr id="19" name="Rectangle 18">
            <a:extLst>
              <a:ext uri="{FF2B5EF4-FFF2-40B4-BE49-F238E27FC236}">
                <a16:creationId xmlns:a16="http://schemas.microsoft.com/office/drawing/2014/main" id="{13D1A311-EEA1-4160-803F-7938EC6BB3C9}"/>
              </a:ext>
            </a:extLst>
          </p:cNvPr>
          <p:cNvSpPr/>
          <p:nvPr/>
        </p:nvSpPr>
        <p:spPr>
          <a:xfrm>
            <a:off x="5600861" y="2926080"/>
            <a:ext cx="1287619" cy="11379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February</a:t>
            </a:r>
          </a:p>
          <a:p>
            <a:pPr algn="ctr"/>
            <a:r>
              <a:rPr lang="en-US" sz="1600" dirty="0"/>
              <a:t>Monthly</a:t>
            </a:r>
            <a:endParaRPr lang="en-US" dirty="0"/>
          </a:p>
        </p:txBody>
      </p:sp>
      <p:sp>
        <p:nvSpPr>
          <p:cNvPr id="20" name="Rectangle 19">
            <a:extLst>
              <a:ext uri="{FF2B5EF4-FFF2-40B4-BE49-F238E27FC236}">
                <a16:creationId xmlns:a16="http://schemas.microsoft.com/office/drawing/2014/main" id="{6E668346-1DC2-4DB1-9CF3-8940CA23C5B2}"/>
              </a:ext>
            </a:extLst>
          </p:cNvPr>
          <p:cNvSpPr/>
          <p:nvPr/>
        </p:nvSpPr>
        <p:spPr>
          <a:xfrm>
            <a:off x="7185821" y="2926080"/>
            <a:ext cx="1287619" cy="11379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t>March</a:t>
            </a:r>
          </a:p>
          <a:p>
            <a:pPr algn="ctr"/>
            <a:r>
              <a:rPr lang="en-US" sz="1600"/>
              <a:t>Monthly</a:t>
            </a:r>
          </a:p>
          <a:p>
            <a:pPr algn="ctr"/>
            <a:r>
              <a:rPr lang="en-US" sz="1600"/>
              <a:t>Quarterly</a:t>
            </a:r>
          </a:p>
          <a:p>
            <a:pPr algn="ctr"/>
            <a:r>
              <a:rPr lang="en-US" sz="1600"/>
              <a:t>Semi-Annual</a:t>
            </a:r>
          </a:p>
        </p:txBody>
      </p:sp>
      <p:sp>
        <p:nvSpPr>
          <p:cNvPr id="21" name="Rectangle 20">
            <a:extLst>
              <a:ext uri="{FF2B5EF4-FFF2-40B4-BE49-F238E27FC236}">
                <a16:creationId xmlns:a16="http://schemas.microsoft.com/office/drawing/2014/main" id="{E5DA6CE8-14DF-4B11-8E7D-B37672C69928}"/>
              </a:ext>
            </a:extLst>
          </p:cNvPr>
          <p:cNvSpPr/>
          <p:nvPr/>
        </p:nvSpPr>
        <p:spPr>
          <a:xfrm>
            <a:off x="4015901" y="4196080"/>
            <a:ext cx="1287619" cy="11379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t>April</a:t>
            </a:r>
          </a:p>
          <a:p>
            <a:pPr algn="ctr"/>
            <a:r>
              <a:rPr lang="en-US" sz="1600"/>
              <a:t>Monthly</a:t>
            </a:r>
          </a:p>
        </p:txBody>
      </p:sp>
      <p:sp>
        <p:nvSpPr>
          <p:cNvPr id="22" name="Rectangle 21">
            <a:extLst>
              <a:ext uri="{FF2B5EF4-FFF2-40B4-BE49-F238E27FC236}">
                <a16:creationId xmlns:a16="http://schemas.microsoft.com/office/drawing/2014/main" id="{8F455E22-2FC7-46B2-A6EE-44651C76FC73}"/>
              </a:ext>
            </a:extLst>
          </p:cNvPr>
          <p:cNvSpPr/>
          <p:nvPr/>
        </p:nvSpPr>
        <p:spPr>
          <a:xfrm>
            <a:off x="5600861" y="4196080"/>
            <a:ext cx="1287619" cy="11379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t>May</a:t>
            </a:r>
          </a:p>
          <a:p>
            <a:pPr algn="ctr"/>
            <a:r>
              <a:rPr lang="en-US" sz="1600"/>
              <a:t>Monthly</a:t>
            </a:r>
          </a:p>
        </p:txBody>
      </p:sp>
      <p:sp>
        <p:nvSpPr>
          <p:cNvPr id="23" name="Rectangle 22">
            <a:extLst>
              <a:ext uri="{FF2B5EF4-FFF2-40B4-BE49-F238E27FC236}">
                <a16:creationId xmlns:a16="http://schemas.microsoft.com/office/drawing/2014/main" id="{5ED4AED0-0009-4441-A551-2104C53D55A6}"/>
              </a:ext>
            </a:extLst>
          </p:cNvPr>
          <p:cNvSpPr/>
          <p:nvPr/>
        </p:nvSpPr>
        <p:spPr>
          <a:xfrm>
            <a:off x="7185821" y="4196080"/>
            <a:ext cx="1287619" cy="11379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t>June</a:t>
            </a:r>
          </a:p>
          <a:p>
            <a:pPr algn="ctr"/>
            <a:r>
              <a:rPr lang="en-US" sz="1600"/>
              <a:t>Monthly</a:t>
            </a:r>
          </a:p>
          <a:p>
            <a:pPr algn="ctr"/>
            <a:r>
              <a:rPr lang="en-US" sz="1600"/>
              <a:t>Quarterly</a:t>
            </a:r>
          </a:p>
        </p:txBody>
      </p:sp>
      <p:sp>
        <p:nvSpPr>
          <p:cNvPr id="24" name="Rectangle 23">
            <a:extLst>
              <a:ext uri="{FF2B5EF4-FFF2-40B4-BE49-F238E27FC236}">
                <a16:creationId xmlns:a16="http://schemas.microsoft.com/office/drawing/2014/main" id="{E012F704-4042-41F0-AECB-386772384719}"/>
              </a:ext>
            </a:extLst>
          </p:cNvPr>
          <p:cNvSpPr/>
          <p:nvPr/>
        </p:nvSpPr>
        <p:spPr>
          <a:xfrm>
            <a:off x="4015901" y="5547360"/>
            <a:ext cx="1287619" cy="11379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t>July</a:t>
            </a:r>
          </a:p>
          <a:p>
            <a:pPr algn="ctr"/>
            <a:r>
              <a:rPr lang="en-US" sz="1600"/>
              <a:t>Monthly</a:t>
            </a:r>
          </a:p>
        </p:txBody>
      </p:sp>
      <p:sp>
        <p:nvSpPr>
          <p:cNvPr id="25" name="Rectangle 24">
            <a:extLst>
              <a:ext uri="{FF2B5EF4-FFF2-40B4-BE49-F238E27FC236}">
                <a16:creationId xmlns:a16="http://schemas.microsoft.com/office/drawing/2014/main" id="{FF79109D-0CC4-41DF-8E7B-F62265D66CB2}"/>
              </a:ext>
            </a:extLst>
          </p:cNvPr>
          <p:cNvSpPr/>
          <p:nvPr/>
        </p:nvSpPr>
        <p:spPr>
          <a:xfrm>
            <a:off x="5600861" y="5547360"/>
            <a:ext cx="1287619" cy="11379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t>August</a:t>
            </a:r>
          </a:p>
          <a:p>
            <a:pPr algn="ctr"/>
            <a:r>
              <a:rPr lang="en-US" sz="1600"/>
              <a:t>Monthly</a:t>
            </a:r>
          </a:p>
        </p:txBody>
      </p:sp>
      <p:sp>
        <p:nvSpPr>
          <p:cNvPr id="26" name="Rectangle 25">
            <a:extLst>
              <a:ext uri="{FF2B5EF4-FFF2-40B4-BE49-F238E27FC236}">
                <a16:creationId xmlns:a16="http://schemas.microsoft.com/office/drawing/2014/main" id="{94FE4E72-D6AC-4FF2-B00D-7A2202D0667F}"/>
              </a:ext>
            </a:extLst>
          </p:cNvPr>
          <p:cNvSpPr/>
          <p:nvPr/>
        </p:nvSpPr>
        <p:spPr>
          <a:xfrm>
            <a:off x="7185821" y="5547360"/>
            <a:ext cx="1287619" cy="11379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t>September</a:t>
            </a:r>
          </a:p>
          <a:p>
            <a:pPr algn="ctr"/>
            <a:r>
              <a:rPr lang="en-US" sz="1600"/>
              <a:t>Monthly</a:t>
            </a:r>
          </a:p>
          <a:p>
            <a:pPr algn="ctr"/>
            <a:r>
              <a:rPr lang="en-US" sz="1600"/>
              <a:t>Quarterly</a:t>
            </a:r>
          </a:p>
          <a:p>
            <a:pPr algn="ctr"/>
            <a:r>
              <a:rPr lang="en-US" sz="1600"/>
              <a:t>Semi-Annual</a:t>
            </a:r>
          </a:p>
        </p:txBody>
      </p:sp>
      <p:sp>
        <p:nvSpPr>
          <p:cNvPr id="28" name="Rectangle 27">
            <a:extLst>
              <a:ext uri="{FF2B5EF4-FFF2-40B4-BE49-F238E27FC236}">
                <a16:creationId xmlns:a16="http://schemas.microsoft.com/office/drawing/2014/main" id="{7CF214FA-7F61-4C7C-9D84-8C2A78C870F3}"/>
              </a:ext>
            </a:extLst>
          </p:cNvPr>
          <p:cNvSpPr/>
          <p:nvPr/>
        </p:nvSpPr>
        <p:spPr>
          <a:xfrm>
            <a:off x="8695753" y="1666240"/>
            <a:ext cx="1230568" cy="50190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a:t>Annual Metrics can be submitted at any point during the Fiscal Year</a:t>
            </a:r>
          </a:p>
        </p:txBody>
      </p:sp>
      <p:sp>
        <p:nvSpPr>
          <p:cNvPr id="29" name="Rectangle 28">
            <a:extLst>
              <a:ext uri="{FF2B5EF4-FFF2-40B4-BE49-F238E27FC236}">
                <a16:creationId xmlns:a16="http://schemas.microsoft.com/office/drawing/2014/main" id="{778278EC-42B1-4AAC-90E4-69E5571DCD37}"/>
              </a:ext>
            </a:extLst>
          </p:cNvPr>
          <p:cNvSpPr/>
          <p:nvPr/>
        </p:nvSpPr>
        <p:spPr>
          <a:xfrm>
            <a:off x="3156797" y="1937837"/>
            <a:ext cx="498632" cy="5994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Q1</a:t>
            </a:r>
          </a:p>
        </p:txBody>
      </p:sp>
      <p:sp>
        <p:nvSpPr>
          <p:cNvPr id="30" name="Rectangle 29">
            <a:extLst>
              <a:ext uri="{FF2B5EF4-FFF2-40B4-BE49-F238E27FC236}">
                <a16:creationId xmlns:a16="http://schemas.microsoft.com/office/drawing/2014/main" id="{88B64F86-B8C1-49DF-807A-0FD8B8245AF7}"/>
              </a:ext>
            </a:extLst>
          </p:cNvPr>
          <p:cNvSpPr/>
          <p:nvPr/>
        </p:nvSpPr>
        <p:spPr>
          <a:xfrm>
            <a:off x="3156797" y="3190240"/>
            <a:ext cx="498632" cy="5994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Q2</a:t>
            </a:r>
          </a:p>
        </p:txBody>
      </p:sp>
      <p:sp>
        <p:nvSpPr>
          <p:cNvPr id="31" name="Rectangle 30">
            <a:extLst>
              <a:ext uri="{FF2B5EF4-FFF2-40B4-BE49-F238E27FC236}">
                <a16:creationId xmlns:a16="http://schemas.microsoft.com/office/drawing/2014/main" id="{8130B482-2B99-4404-A5C7-BC4137CAAD6B}"/>
              </a:ext>
            </a:extLst>
          </p:cNvPr>
          <p:cNvSpPr/>
          <p:nvPr/>
        </p:nvSpPr>
        <p:spPr>
          <a:xfrm>
            <a:off x="3156797" y="4465320"/>
            <a:ext cx="498632" cy="5994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Q3</a:t>
            </a:r>
          </a:p>
        </p:txBody>
      </p:sp>
      <p:sp>
        <p:nvSpPr>
          <p:cNvPr id="32" name="Rectangle 31">
            <a:extLst>
              <a:ext uri="{FF2B5EF4-FFF2-40B4-BE49-F238E27FC236}">
                <a16:creationId xmlns:a16="http://schemas.microsoft.com/office/drawing/2014/main" id="{AEF6A05D-1B90-4638-835B-83ED92686D01}"/>
              </a:ext>
            </a:extLst>
          </p:cNvPr>
          <p:cNvSpPr/>
          <p:nvPr/>
        </p:nvSpPr>
        <p:spPr>
          <a:xfrm>
            <a:off x="3159760" y="5816600"/>
            <a:ext cx="498632" cy="5994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Q4</a:t>
            </a:r>
          </a:p>
        </p:txBody>
      </p:sp>
      <p:sp>
        <p:nvSpPr>
          <p:cNvPr id="4" name="Rectangle 3">
            <a:extLst>
              <a:ext uri="{FF2B5EF4-FFF2-40B4-BE49-F238E27FC236}">
                <a16:creationId xmlns:a16="http://schemas.microsoft.com/office/drawing/2014/main" id="{CFE477EE-9DB0-4EBC-94DF-D2FB483EE0F8}"/>
              </a:ext>
            </a:extLst>
          </p:cNvPr>
          <p:cNvSpPr/>
          <p:nvPr/>
        </p:nvSpPr>
        <p:spPr>
          <a:xfrm>
            <a:off x="3156797" y="1248464"/>
            <a:ext cx="6769524" cy="3056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Performance Metric Frequencies by Month</a:t>
            </a:r>
          </a:p>
        </p:txBody>
      </p:sp>
    </p:spTree>
    <p:extLst>
      <p:ext uri="{BB962C8B-B14F-4D97-AF65-F5344CB8AC3E}">
        <p14:creationId xmlns:p14="http://schemas.microsoft.com/office/powerpoint/2010/main" val="24745886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14745E-2092-45B0-8AF0-D68255889101}"/>
              </a:ext>
            </a:extLst>
          </p:cNvPr>
          <p:cNvSpPr>
            <a:spLocks noGrp="1"/>
          </p:cNvSpPr>
          <p:nvPr>
            <p:ph type="sldNum" sz="quarter" idx="4"/>
          </p:nvPr>
        </p:nvSpPr>
        <p:spPr/>
        <p:txBody>
          <a:bodyPr/>
          <a:lstStyle/>
          <a:p>
            <a:fld id="{0BAA6115-7AF0-2543-B2DC-54722B1B3709}" type="slidenum">
              <a:rPr lang="en-US" smtClean="0"/>
              <a:pPr/>
              <a:t>44</a:t>
            </a:fld>
            <a:endParaRPr lang="en-US"/>
          </a:p>
        </p:txBody>
      </p:sp>
      <p:grpSp>
        <p:nvGrpSpPr>
          <p:cNvPr id="3" name="Group 2">
            <a:extLst>
              <a:ext uri="{FF2B5EF4-FFF2-40B4-BE49-F238E27FC236}">
                <a16:creationId xmlns:a16="http://schemas.microsoft.com/office/drawing/2014/main" id="{585CF767-2223-4A45-8C87-91A4537B33A9}"/>
              </a:ext>
            </a:extLst>
          </p:cNvPr>
          <p:cNvGrpSpPr/>
          <p:nvPr/>
        </p:nvGrpSpPr>
        <p:grpSpPr>
          <a:xfrm>
            <a:off x="429899" y="1471675"/>
            <a:ext cx="9198603" cy="4829050"/>
            <a:chOff x="1682285" y="1668386"/>
            <a:chExt cx="8720172" cy="4637692"/>
          </a:xfrm>
        </p:grpSpPr>
        <p:grpSp>
          <p:nvGrpSpPr>
            <p:cNvPr id="4" name="Group 3">
              <a:extLst>
                <a:ext uri="{FF2B5EF4-FFF2-40B4-BE49-F238E27FC236}">
                  <a16:creationId xmlns:a16="http://schemas.microsoft.com/office/drawing/2014/main" id="{DEFEE7A0-908B-4784-B46E-C705AE7DB729}"/>
                </a:ext>
              </a:extLst>
            </p:cNvPr>
            <p:cNvGrpSpPr/>
            <p:nvPr/>
          </p:nvGrpSpPr>
          <p:grpSpPr>
            <a:xfrm>
              <a:off x="1682285" y="1672056"/>
              <a:ext cx="8149822" cy="4634022"/>
              <a:chOff x="119135" y="1595031"/>
              <a:chExt cx="7781891" cy="4339418"/>
            </a:xfrm>
          </p:grpSpPr>
          <p:sp>
            <p:nvSpPr>
              <p:cNvPr id="6" name="Rectangle 5">
                <a:extLst>
                  <a:ext uri="{FF2B5EF4-FFF2-40B4-BE49-F238E27FC236}">
                    <a16:creationId xmlns:a16="http://schemas.microsoft.com/office/drawing/2014/main" id="{B43BDC29-C232-44E0-9DE9-1DF5D70ACD13}"/>
                  </a:ext>
                </a:extLst>
              </p:cNvPr>
              <p:cNvSpPr/>
              <p:nvPr/>
            </p:nvSpPr>
            <p:spPr>
              <a:xfrm>
                <a:off x="854184" y="2693700"/>
                <a:ext cx="7046842" cy="1315655"/>
              </a:xfrm>
              <a:prstGeom prst="rect">
                <a:avLst/>
              </a:prstGeom>
              <a:solidFill>
                <a:srgbClr val="92D050">
                  <a:alpha val="23000"/>
                </a:srgbClr>
              </a:solidFill>
              <a:ln w="12700">
                <a:solidFill>
                  <a:schemeClr val="accent1"/>
                </a:solidFill>
                <a:prstDash val="solid"/>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1588"/>
              </a:p>
            </p:txBody>
          </p:sp>
          <p:sp>
            <p:nvSpPr>
              <p:cNvPr id="7" name="TextBox 8">
                <a:extLst>
                  <a:ext uri="{FF2B5EF4-FFF2-40B4-BE49-F238E27FC236}">
                    <a16:creationId xmlns:a16="http://schemas.microsoft.com/office/drawing/2014/main" id="{493E0766-A419-4341-A8BD-EA0F5DF0E442}"/>
                  </a:ext>
                </a:extLst>
              </p:cNvPr>
              <p:cNvSpPr txBox="1">
                <a:spLocks noChangeArrowheads="1"/>
              </p:cNvSpPr>
              <p:nvPr/>
            </p:nvSpPr>
            <p:spPr bwMode="auto">
              <a:xfrm>
                <a:off x="2337836" y="1624151"/>
                <a:ext cx="4046016" cy="493439"/>
              </a:xfrm>
              <a:prstGeom prst="rect">
                <a:avLst/>
              </a:prstGeom>
              <a:solidFill>
                <a:schemeClr val="accent1">
                  <a:lumMod val="20000"/>
                  <a:lumOff val="80000"/>
                </a:schemeClr>
              </a:solidFill>
              <a:ln w="12700">
                <a:solidFill>
                  <a:schemeClr val="accent1"/>
                </a:solidFill>
                <a:prstDash val="solid"/>
                <a:miter lim="800000"/>
                <a:headEnd/>
                <a:tailEnd/>
              </a:ln>
              <a:scene3d>
                <a:camera prst="orthographicFront"/>
                <a:lightRig rig="threePt" dir="t"/>
              </a:scene3d>
              <a:sp3d>
                <a:bevelT/>
              </a:sp3d>
            </p:spPr>
            <p:txBody>
              <a:bodyPr wrap="square">
                <a:spAutoFit/>
              </a:bodyPr>
              <a:lstStyle/>
              <a:p>
                <a:pPr algn="ctr"/>
                <a:r>
                  <a:rPr lang="en-US" sz="1412" b="1"/>
                  <a:t>Executive Information Technology Investment Review Board (E-Board)</a:t>
                </a:r>
              </a:p>
            </p:txBody>
          </p:sp>
          <p:sp>
            <p:nvSpPr>
              <p:cNvPr id="8" name="TextBox 12">
                <a:extLst>
                  <a:ext uri="{FF2B5EF4-FFF2-40B4-BE49-F238E27FC236}">
                    <a16:creationId xmlns:a16="http://schemas.microsoft.com/office/drawing/2014/main" id="{F2523014-BC19-4C00-A5BE-8DC0454D3AA4}"/>
                  </a:ext>
                </a:extLst>
              </p:cNvPr>
              <p:cNvSpPr txBox="1">
                <a:spLocks noChangeArrowheads="1"/>
              </p:cNvSpPr>
              <p:nvPr/>
            </p:nvSpPr>
            <p:spPr bwMode="auto">
              <a:xfrm>
                <a:off x="3004025" y="3546257"/>
                <a:ext cx="1054913" cy="391725"/>
              </a:xfrm>
              <a:prstGeom prst="rect">
                <a:avLst/>
              </a:prstGeom>
              <a:solidFill>
                <a:srgbClr val="92D050">
                  <a:alpha val="25000"/>
                </a:srgbClr>
              </a:solidFill>
              <a:ln w="12700">
                <a:solidFill>
                  <a:schemeClr val="accent1"/>
                </a:solidFill>
                <a:prstDash val="solid"/>
                <a:miter lim="800000"/>
                <a:headEnd/>
                <a:tailEnd/>
              </a:ln>
              <a:scene3d>
                <a:camera prst="orthographicFront"/>
                <a:lightRig rig="threePt" dir="t"/>
              </a:scene3d>
              <a:sp3d>
                <a:bevelT/>
              </a:sp3d>
            </p:spPr>
            <p:txBody>
              <a:bodyPr wrap="none">
                <a:spAutoFit/>
              </a:bodyPr>
              <a:lstStyle/>
              <a:p>
                <a:pPr algn="ctr"/>
                <a:r>
                  <a:rPr lang="en-US" sz="1059"/>
                  <a:t>Capital Planning </a:t>
                </a:r>
              </a:p>
              <a:p>
                <a:pPr algn="ctr"/>
                <a:r>
                  <a:rPr lang="en-US" sz="1059"/>
                  <a:t>Advisory Council</a:t>
                </a:r>
              </a:p>
            </p:txBody>
          </p:sp>
          <p:sp>
            <p:nvSpPr>
              <p:cNvPr id="9" name="TextBox 13">
                <a:extLst>
                  <a:ext uri="{FF2B5EF4-FFF2-40B4-BE49-F238E27FC236}">
                    <a16:creationId xmlns:a16="http://schemas.microsoft.com/office/drawing/2014/main" id="{0DE26D33-52A5-4F6A-BB43-99AA7B34CFB2}"/>
                  </a:ext>
                </a:extLst>
              </p:cNvPr>
              <p:cNvSpPr txBox="1">
                <a:spLocks noChangeArrowheads="1"/>
              </p:cNvSpPr>
              <p:nvPr/>
            </p:nvSpPr>
            <p:spPr bwMode="auto">
              <a:xfrm>
                <a:off x="4516223" y="3541103"/>
                <a:ext cx="1232466" cy="391725"/>
              </a:xfrm>
              <a:prstGeom prst="rect">
                <a:avLst/>
              </a:prstGeom>
              <a:solidFill>
                <a:srgbClr val="92D050">
                  <a:alpha val="25000"/>
                </a:srgbClr>
              </a:solidFill>
              <a:ln w="12700">
                <a:solidFill>
                  <a:schemeClr val="accent1"/>
                </a:solidFill>
                <a:prstDash val="solid"/>
                <a:miter lim="800000"/>
                <a:headEnd/>
                <a:tailEnd/>
              </a:ln>
              <a:scene3d>
                <a:camera prst="orthographicFront"/>
                <a:lightRig rig="threePt" dir="t"/>
              </a:scene3d>
              <a:sp3d>
                <a:bevelT/>
              </a:sp3d>
            </p:spPr>
            <p:txBody>
              <a:bodyPr wrap="none">
                <a:spAutoFit/>
              </a:bodyPr>
              <a:lstStyle/>
              <a:p>
                <a:pPr algn="ctr"/>
                <a:r>
                  <a:rPr lang="en-US" sz="1059"/>
                  <a:t>Enterprise Security </a:t>
                </a:r>
              </a:p>
              <a:p>
                <a:pPr algn="ctr"/>
                <a:r>
                  <a:rPr lang="en-US" sz="1059"/>
                  <a:t>Governance Council</a:t>
                </a:r>
              </a:p>
            </p:txBody>
          </p:sp>
          <p:sp>
            <p:nvSpPr>
              <p:cNvPr id="10" name="TextBox 15">
                <a:extLst>
                  <a:ext uri="{FF2B5EF4-FFF2-40B4-BE49-F238E27FC236}">
                    <a16:creationId xmlns:a16="http://schemas.microsoft.com/office/drawing/2014/main" id="{9907EBE6-F62E-4925-A80B-17E5975E2F2C}"/>
                  </a:ext>
                </a:extLst>
              </p:cNvPr>
              <p:cNvSpPr txBox="1">
                <a:spLocks noChangeArrowheads="1"/>
              </p:cNvSpPr>
              <p:nvPr/>
            </p:nvSpPr>
            <p:spPr bwMode="auto">
              <a:xfrm>
                <a:off x="6052661" y="3218335"/>
                <a:ext cx="1555337" cy="705927"/>
              </a:xfrm>
              <a:prstGeom prst="rect">
                <a:avLst/>
              </a:prstGeom>
              <a:solidFill>
                <a:srgbClr val="92D050">
                  <a:alpha val="25000"/>
                </a:srgbClr>
              </a:solidFill>
              <a:ln w="12700">
                <a:solidFill>
                  <a:schemeClr val="accent1"/>
                </a:solidFill>
                <a:prstDash val="solid"/>
                <a:miter lim="800000"/>
                <a:headEnd/>
                <a:tailEnd/>
              </a:ln>
              <a:scene3d>
                <a:camera prst="orthographicFront"/>
                <a:lightRig rig="threePt" dir="t"/>
              </a:scene3d>
              <a:sp3d>
                <a:bevelT/>
              </a:sp3d>
            </p:spPr>
            <p:txBody>
              <a:bodyPr wrap="square">
                <a:spAutoFit/>
              </a:bodyPr>
              <a:lstStyle/>
              <a:p>
                <a:pPr algn="ctr"/>
                <a:r>
                  <a:rPr lang="en-US" sz="1059"/>
                  <a:t>Critical Partners </a:t>
                </a:r>
              </a:p>
              <a:p>
                <a:pPr algn="ctr"/>
                <a:r>
                  <a:rPr lang="en-US" sz="1059"/>
                  <a:t>Advisory Group </a:t>
                </a:r>
              </a:p>
              <a:p>
                <a:pPr algn="ctr"/>
                <a:r>
                  <a:rPr lang="en-US" sz="794" i="1"/>
                  <a:t>(OHRM ,OCP, DISC, CEC, OBPA, </a:t>
                </a:r>
              </a:p>
              <a:p>
                <a:pPr algn="ctr"/>
                <a:r>
                  <a:rPr lang="en-US" sz="794" i="1"/>
                  <a:t>ENS,  CIOC, others as needed)</a:t>
                </a:r>
              </a:p>
            </p:txBody>
          </p:sp>
          <p:sp>
            <p:nvSpPr>
              <p:cNvPr id="11" name="TextBox 17">
                <a:extLst>
                  <a:ext uri="{FF2B5EF4-FFF2-40B4-BE49-F238E27FC236}">
                    <a16:creationId xmlns:a16="http://schemas.microsoft.com/office/drawing/2014/main" id="{8A44D10E-251B-4BCB-910B-CC6244ED74F4}"/>
                  </a:ext>
                </a:extLst>
              </p:cNvPr>
              <p:cNvSpPr txBox="1">
                <a:spLocks noChangeArrowheads="1"/>
              </p:cNvSpPr>
              <p:nvPr/>
            </p:nvSpPr>
            <p:spPr bwMode="auto">
              <a:xfrm>
                <a:off x="3238513" y="2863686"/>
                <a:ext cx="2286000" cy="493439"/>
              </a:xfrm>
              <a:prstGeom prst="rect">
                <a:avLst/>
              </a:prstGeom>
              <a:solidFill>
                <a:srgbClr val="92D050"/>
              </a:solidFill>
              <a:ln w="12700">
                <a:solidFill>
                  <a:schemeClr val="accent1"/>
                </a:solidFill>
                <a:prstDash val="solid"/>
                <a:miter lim="800000"/>
                <a:headEnd/>
                <a:tailEnd/>
              </a:ln>
              <a:scene3d>
                <a:camera prst="orthographicFront"/>
                <a:lightRig rig="threePt" dir="t"/>
              </a:scene3d>
              <a:sp3d>
                <a:bevelT/>
              </a:sp3d>
            </p:spPr>
            <p:txBody>
              <a:bodyPr>
                <a:spAutoFit/>
              </a:bodyPr>
              <a:lstStyle/>
              <a:p>
                <a:pPr algn="ctr"/>
                <a:r>
                  <a:rPr lang="en-US" sz="1412" b="1"/>
                  <a:t>Integrated Advisory Board (IAB)</a:t>
                </a:r>
              </a:p>
            </p:txBody>
          </p:sp>
          <p:sp>
            <p:nvSpPr>
              <p:cNvPr id="12" name="TextBox 11">
                <a:extLst>
                  <a:ext uri="{FF2B5EF4-FFF2-40B4-BE49-F238E27FC236}">
                    <a16:creationId xmlns:a16="http://schemas.microsoft.com/office/drawing/2014/main" id="{E7BA0177-5B96-4544-950C-9CD35652DC0F}"/>
                  </a:ext>
                </a:extLst>
              </p:cNvPr>
              <p:cNvSpPr txBox="1"/>
              <p:nvPr/>
            </p:nvSpPr>
            <p:spPr>
              <a:xfrm>
                <a:off x="148760" y="1595031"/>
                <a:ext cx="448781" cy="2569294"/>
              </a:xfrm>
              <a:prstGeom prst="rect">
                <a:avLst/>
              </a:prstGeom>
              <a:gradFill flip="none" rotWithShape="1">
                <a:gsLst>
                  <a:gs pos="50000">
                    <a:schemeClr val="accent1">
                      <a:lumMod val="20000"/>
                      <a:lumOff val="80000"/>
                    </a:schemeClr>
                  </a:gs>
                  <a:gs pos="51000">
                    <a:srgbClr val="92D050">
                      <a:alpha val="50000"/>
                    </a:srgbClr>
                  </a:gs>
                </a:gsLst>
                <a:lin ang="2700000" scaled="1"/>
                <a:tileRect/>
              </a:gradFill>
              <a:ln w="12700">
                <a:solidFill>
                  <a:schemeClr val="accent1"/>
                </a:solidFill>
                <a:prstDash val="solid"/>
              </a:ln>
              <a:scene3d>
                <a:camera prst="orthographicFront"/>
                <a:lightRig rig="threePt" dir="t"/>
              </a:scene3d>
              <a:sp3d>
                <a:bevelT/>
              </a:sp3d>
            </p:spPr>
            <p:txBody>
              <a:bodyPr vert="vert270" wrap="square">
                <a:spAutoFit/>
              </a:bodyPr>
              <a:lstStyle/>
              <a:p>
                <a:pPr algn="ctr">
                  <a:defRPr/>
                </a:pPr>
                <a:r>
                  <a:rPr lang="en-US" sz="927" b="1"/>
                  <a:t>Departmental &amp; Enterprise </a:t>
                </a:r>
              </a:p>
              <a:p>
                <a:pPr algn="ctr">
                  <a:defRPr/>
                </a:pPr>
                <a:r>
                  <a:rPr lang="en-US" sz="927" b="1"/>
                  <a:t>Advisory /  Recommends</a:t>
                </a:r>
              </a:p>
            </p:txBody>
          </p:sp>
          <p:sp>
            <p:nvSpPr>
              <p:cNvPr id="13" name="TextBox 25">
                <a:extLst>
                  <a:ext uri="{FF2B5EF4-FFF2-40B4-BE49-F238E27FC236}">
                    <a16:creationId xmlns:a16="http://schemas.microsoft.com/office/drawing/2014/main" id="{CACE94DB-5B8D-48A2-A855-A743ECDE974F}"/>
                  </a:ext>
                </a:extLst>
              </p:cNvPr>
              <p:cNvSpPr txBox="1">
                <a:spLocks noChangeArrowheads="1"/>
              </p:cNvSpPr>
              <p:nvPr/>
            </p:nvSpPr>
            <p:spPr bwMode="auto">
              <a:xfrm>
                <a:off x="2910741" y="4497163"/>
                <a:ext cx="3018329" cy="229619"/>
              </a:xfrm>
              <a:prstGeom prst="rect">
                <a:avLst/>
              </a:prstGeom>
              <a:solidFill>
                <a:srgbClr val="EAEAEA"/>
              </a:solidFill>
              <a:ln w="12700">
                <a:solidFill>
                  <a:schemeClr val="accent1"/>
                </a:solidFill>
                <a:prstDash val="solid"/>
                <a:miter lim="800000"/>
                <a:headEnd/>
                <a:tailEnd/>
              </a:ln>
              <a:scene3d>
                <a:camera prst="orthographicFront"/>
                <a:lightRig rig="threePt" dir="t"/>
              </a:scene3d>
              <a:sp3d>
                <a:bevelT/>
              </a:sp3d>
            </p:spPr>
            <p:txBody>
              <a:bodyPr wrap="square">
                <a:spAutoFit/>
              </a:bodyPr>
              <a:lstStyle/>
              <a:p>
                <a:pPr algn="ctr"/>
                <a:r>
                  <a:rPr lang="en-US" sz="1059"/>
                  <a:t>Mission Area Investment Review Boards (IRB)</a:t>
                </a:r>
              </a:p>
            </p:txBody>
          </p:sp>
          <p:sp>
            <p:nvSpPr>
              <p:cNvPr id="14" name="TextBox 26">
                <a:extLst>
                  <a:ext uri="{FF2B5EF4-FFF2-40B4-BE49-F238E27FC236}">
                    <a16:creationId xmlns:a16="http://schemas.microsoft.com/office/drawing/2014/main" id="{D1B2613F-41C0-4D53-BF41-3D7A3543E421}"/>
                  </a:ext>
                </a:extLst>
              </p:cNvPr>
              <p:cNvSpPr txBox="1">
                <a:spLocks noChangeArrowheads="1"/>
              </p:cNvSpPr>
              <p:nvPr/>
            </p:nvSpPr>
            <p:spPr bwMode="auto">
              <a:xfrm>
                <a:off x="3047748" y="5704830"/>
                <a:ext cx="2626203" cy="229619"/>
              </a:xfrm>
              <a:prstGeom prst="rect">
                <a:avLst/>
              </a:prstGeom>
              <a:solidFill>
                <a:srgbClr val="EAEAEA"/>
              </a:solidFill>
              <a:ln w="12700">
                <a:solidFill>
                  <a:schemeClr val="accent1"/>
                </a:solidFill>
                <a:prstDash val="solid"/>
                <a:miter lim="800000"/>
                <a:headEnd/>
                <a:tailEnd/>
              </a:ln>
              <a:scene3d>
                <a:camera prst="orthographicFront"/>
                <a:lightRig rig="threePt" dir="t"/>
              </a:scene3d>
              <a:sp3d>
                <a:bevelT/>
              </a:sp3d>
            </p:spPr>
            <p:txBody>
              <a:bodyPr wrap="square">
                <a:spAutoFit/>
              </a:bodyPr>
              <a:lstStyle/>
              <a:p>
                <a:pPr algn="ctr"/>
                <a:r>
                  <a:rPr lang="en-US" sz="1059"/>
                  <a:t>*Agency Integrated Project Teams (IPTs)</a:t>
                </a:r>
              </a:p>
            </p:txBody>
          </p:sp>
          <p:sp>
            <p:nvSpPr>
              <p:cNvPr id="15" name="TextBox 14">
                <a:extLst>
                  <a:ext uri="{FF2B5EF4-FFF2-40B4-BE49-F238E27FC236}">
                    <a16:creationId xmlns:a16="http://schemas.microsoft.com/office/drawing/2014/main" id="{E862E700-A0E5-43BF-9D90-DB636817ADF0}"/>
                  </a:ext>
                </a:extLst>
              </p:cNvPr>
              <p:cNvSpPr txBox="1"/>
              <p:nvPr/>
            </p:nvSpPr>
            <p:spPr>
              <a:xfrm>
                <a:off x="119135" y="4479128"/>
                <a:ext cx="448781" cy="1268532"/>
              </a:xfrm>
              <a:prstGeom prst="rect">
                <a:avLst/>
              </a:prstGeom>
              <a:solidFill>
                <a:srgbClr val="EAEAEA"/>
              </a:solidFill>
              <a:ln w="12700">
                <a:solidFill>
                  <a:schemeClr val="accent1"/>
                </a:solidFill>
                <a:prstDash val="solid"/>
              </a:ln>
              <a:scene3d>
                <a:camera prst="orthographicFront"/>
                <a:lightRig rig="threePt" dir="t"/>
              </a:scene3d>
              <a:sp3d>
                <a:bevelT/>
              </a:sp3d>
            </p:spPr>
            <p:txBody>
              <a:bodyPr vert="vert270" wrap="square">
                <a:spAutoFit/>
              </a:bodyPr>
              <a:lstStyle/>
              <a:p>
                <a:pPr algn="ctr">
                  <a:defRPr/>
                </a:pPr>
                <a:r>
                  <a:rPr lang="en-US" sz="927" b="1"/>
                  <a:t>Mission Area &amp; Agency Planning &amp; Execution</a:t>
                </a:r>
              </a:p>
            </p:txBody>
          </p:sp>
          <p:cxnSp>
            <p:nvCxnSpPr>
              <p:cNvPr id="16" name="Straight Arrow Connector 15">
                <a:extLst>
                  <a:ext uri="{FF2B5EF4-FFF2-40B4-BE49-F238E27FC236}">
                    <a16:creationId xmlns:a16="http://schemas.microsoft.com/office/drawing/2014/main" id="{29D7905F-77AA-42C5-8C9A-C7CEB2AA5EE1}"/>
                  </a:ext>
                </a:extLst>
              </p:cNvPr>
              <p:cNvCxnSpPr/>
              <p:nvPr/>
            </p:nvCxnSpPr>
            <p:spPr>
              <a:xfrm rot="21540000" flipV="1">
                <a:off x="4306353" y="2224604"/>
                <a:ext cx="3507" cy="402948"/>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62DA6715-1AC4-4F45-8820-5B413583EE0F}"/>
                  </a:ext>
                </a:extLst>
              </p:cNvPr>
              <p:cNvCxnSpPr/>
              <p:nvPr/>
            </p:nvCxnSpPr>
            <p:spPr>
              <a:xfrm rot="120000" flipH="1" flipV="1">
                <a:off x="4303922" y="4059378"/>
                <a:ext cx="8368" cy="402948"/>
              </a:xfrm>
              <a:prstGeom prst="straightConnector1">
                <a:avLst/>
              </a:prstGeom>
              <a:ln w="28575">
                <a:solidFill>
                  <a:schemeClr val="tx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F2100E01-F0DC-4612-83AF-BFFF94E96B24}"/>
                  </a:ext>
                </a:extLst>
              </p:cNvPr>
              <p:cNvCxnSpPr>
                <a:cxnSpLocks/>
              </p:cNvCxnSpPr>
              <p:nvPr/>
            </p:nvCxnSpPr>
            <p:spPr>
              <a:xfrm rot="120000" flipH="1" flipV="1">
                <a:off x="4294313" y="5393818"/>
                <a:ext cx="12135" cy="246701"/>
              </a:xfrm>
              <a:prstGeom prst="straightConnector1">
                <a:avLst/>
              </a:prstGeom>
              <a:ln w="28575">
                <a:headEnd type="triangle" w="med" len="med"/>
                <a:tailEnd type="triangle" w="med" len="med"/>
              </a:ln>
            </p:spPr>
            <p:style>
              <a:lnRef idx="1">
                <a:schemeClr val="dk1"/>
              </a:lnRef>
              <a:fillRef idx="0">
                <a:schemeClr val="dk1"/>
              </a:fillRef>
              <a:effectRef idx="0">
                <a:schemeClr val="dk1"/>
              </a:effectRef>
              <a:fontRef idx="minor">
                <a:schemeClr val="tx1"/>
              </a:fontRef>
            </p:style>
          </p:cxnSp>
        </p:grpSp>
        <p:sp>
          <p:nvSpPr>
            <p:cNvPr id="5" name="TextBox 4">
              <a:extLst>
                <a:ext uri="{FF2B5EF4-FFF2-40B4-BE49-F238E27FC236}">
                  <a16:creationId xmlns:a16="http://schemas.microsoft.com/office/drawing/2014/main" id="{DFE3A632-194D-4097-8D12-636735EA5C0C}"/>
                </a:ext>
              </a:extLst>
            </p:cNvPr>
            <p:cNvSpPr txBox="1"/>
            <p:nvPr/>
          </p:nvSpPr>
          <p:spPr>
            <a:xfrm>
              <a:off x="8376996" y="1668386"/>
              <a:ext cx="2025461" cy="675525"/>
            </a:xfrm>
            <a:prstGeom prst="rect">
              <a:avLst/>
            </a:prstGeom>
            <a:noFill/>
            <a:ln w="12700">
              <a:noFill/>
            </a:ln>
          </p:spPr>
          <p:txBody>
            <a:bodyPr wrap="square" rtlCol="0">
              <a:spAutoFit/>
            </a:bodyPr>
            <a:lstStyle/>
            <a:p>
              <a:r>
                <a:rPr lang="en-US" sz="1000" b="1" i="1" dirty="0">
                  <a:solidFill>
                    <a:srgbClr val="C00000"/>
                  </a:solidFill>
                </a:rPr>
                <a:t>NOTE: Final IT Governance Decision Authority resides with the Secretary</a:t>
              </a:r>
            </a:p>
            <a:p>
              <a:endParaRPr lang="en-US" sz="971" b="1" i="1" dirty="0">
                <a:solidFill>
                  <a:srgbClr val="C00000"/>
                </a:solidFill>
              </a:endParaRPr>
            </a:p>
          </p:txBody>
        </p:sp>
      </p:grpSp>
      <p:sp>
        <p:nvSpPr>
          <p:cNvPr id="19" name="TextBox 10">
            <a:extLst>
              <a:ext uri="{FF2B5EF4-FFF2-40B4-BE49-F238E27FC236}">
                <a16:creationId xmlns:a16="http://schemas.microsoft.com/office/drawing/2014/main" id="{A2FCDE67-2B7F-441D-8EE6-7E5F410BBA94}"/>
              </a:ext>
            </a:extLst>
          </p:cNvPr>
          <p:cNvSpPr txBox="1">
            <a:spLocks noChangeArrowheads="1"/>
          </p:cNvSpPr>
          <p:nvPr/>
        </p:nvSpPr>
        <p:spPr bwMode="auto">
          <a:xfrm>
            <a:off x="1708514" y="3540609"/>
            <a:ext cx="1670475" cy="499689"/>
          </a:xfrm>
          <a:prstGeom prst="rect">
            <a:avLst/>
          </a:prstGeom>
          <a:solidFill>
            <a:srgbClr val="92D050">
              <a:alpha val="25000"/>
            </a:srgbClr>
          </a:solidFill>
          <a:ln w="9525">
            <a:solidFill>
              <a:schemeClr val="tx1"/>
            </a:solidFill>
            <a:prstDash val="solid"/>
            <a:miter lim="800000"/>
            <a:headEnd/>
            <a:tailEnd/>
          </a:ln>
          <a:scene3d>
            <a:camera prst="orthographicFront"/>
            <a:lightRig rig="threePt" dir="t"/>
          </a:scene3d>
          <a:sp3d>
            <a:bevelT/>
          </a:sp3d>
        </p:spPr>
        <p:txBody>
          <a:bodyPr wrap="square">
            <a:spAutoFit/>
          </a:bodyPr>
          <a:lstStyle/>
          <a:p>
            <a:pPr algn="ctr"/>
            <a:r>
              <a:rPr lang="en-US" sz="1059"/>
              <a:t>Enterprise</a:t>
            </a:r>
            <a:r>
              <a:rPr lang="en-US" sz="1588"/>
              <a:t> </a:t>
            </a:r>
            <a:r>
              <a:rPr lang="en-US" sz="1059"/>
              <a:t>Architecture </a:t>
            </a:r>
          </a:p>
          <a:p>
            <a:pPr algn="ctr"/>
            <a:r>
              <a:rPr lang="en-US" sz="1059"/>
              <a:t>Advisory Council</a:t>
            </a:r>
          </a:p>
        </p:txBody>
      </p:sp>
      <p:sp>
        <p:nvSpPr>
          <p:cNvPr id="20" name="TextBox 25">
            <a:extLst>
              <a:ext uri="{FF2B5EF4-FFF2-40B4-BE49-F238E27FC236}">
                <a16:creationId xmlns:a16="http://schemas.microsoft.com/office/drawing/2014/main" id="{2FBD364B-E051-4E53-BD94-AACF302B7093}"/>
              </a:ext>
            </a:extLst>
          </p:cNvPr>
          <p:cNvSpPr txBox="1">
            <a:spLocks noChangeArrowheads="1"/>
          </p:cNvSpPr>
          <p:nvPr/>
        </p:nvSpPr>
        <p:spPr bwMode="auto">
          <a:xfrm>
            <a:off x="3647480" y="5337894"/>
            <a:ext cx="3161037" cy="255326"/>
          </a:xfrm>
          <a:prstGeom prst="rect">
            <a:avLst/>
          </a:prstGeom>
          <a:solidFill>
            <a:srgbClr val="EAEAEA"/>
          </a:solidFill>
          <a:ln w="9525">
            <a:solidFill>
              <a:schemeClr val="tx1"/>
            </a:solidFill>
            <a:prstDash val="solid"/>
            <a:miter lim="800000"/>
            <a:headEnd/>
            <a:tailEnd/>
          </a:ln>
          <a:scene3d>
            <a:camera prst="orthographicFront"/>
            <a:lightRig rig="threePt" dir="t"/>
          </a:scene3d>
          <a:sp3d>
            <a:bevelT/>
          </a:sp3d>
        </p:spPr>
        <p:txBody>
          <a:bodyPr wrap="square">
            <a:spAutoFit/>
          </a:bodyPr>
          <a:lstStyle/>
          <a:p>
            <a:pPr algn="ctr"/>
            <a:r>
              <a:rPr lang="en-US" sz="1059"/>
              <a:t>Agency Investment Review Boards (IRB)</a:t>
            </a:r>
          </a:p>
        </p:txBody>
      </p:sp>
      <p:cxnSp>
        <p:nvCxnSpPr>
          <p:cNvPr id="21" name="Straight Arrow Connector 20">
            <a:extLst>
              <a:ext uri="{FF2B5EF4-FFF2-40B4-BE49-F238E27FC236}">
                <a16:creationId xmlns:a16="http://schemas.microsoft.com/office/drawing/2014/main" id="{5FE69093-C743-447F-8851-E7B3F704AED1}"/>
              </a:ext>
            </a:extLst>
          </p:cNvPr>
          <p:cNvCxnSpPr>
            <a:cxnSpLocks/>
          </p:cNvCxnSpPr>
          <p:nvPr/>
        </p:nvCxnSpPr>
        <p:spPr>
          <a:xfrm rot="120000" flipH="1" flipV="1">
            <a:off x="5048954" y="4977541"/>
            <a:ext cx="12709" cy="274320"/>
          </a:xfrm>
          <a:prstGeom prst="straightConnector1">
            <a:avLst/>
          </a:prstGeom>
          <a:ln w="28575">
            <a:solidFill>
              <a:schemeClr val="tx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6126340-102E-4145-8FB3-11899FD5D7C4}"/>
              </a:ext>
            </a:extLst>
          </p:cNvPr>
          <p:cNvSpPr txBox="1"/>
          <p:nvPr/>
        </p:nvSpPr>
        <p:spPr>
          <a:xfrm>
            <a:off x="6811630" y="5873235"/>
            <a:ext cx="3076830" cy="430887"/>
          </a:xfrm>
          <a:prstGeom prst="rect">
            <a:avLst/>
          </a:prstGeom>
          <a:noFill/>
        </p:spPr>
        <p:txBody>
          <a:bodyPr wrap="square" rtlCol="0">
            <a:spAutoFit/>
          </a:bodyPr>
          <a:lstStyle/>
          <a:p>
            <a:pPr algn="ctr"/>
            <a:r>
              <a:rPr lang="en-US" sz="1100" b="1" i="1">
                <a:solidFill>
                  <a:srgbClr val="C00000"/>
                </a:solidFill>
              </a:rPr>
              <a:t>*Inclusion of EA in IPT discussions</a:t>
            </a:r>
          </a:p>
          <a:p>
            <a:pPr algn="ctr"/>
            <a:r>
              <a:rPr lang="en-US" sz="1100" b="1" i="1">
                <a:solidFill>
                  <a:srgbClr val="C00000"/>
                </a:solidFill>
              </a:rPr>
              <a:t>Reference Models (EAVE)</a:t>
            </a:r>
          </a:p>
        </p:txBody>
      </p:sp>
      <p:sp>
        <p:nvSpPr>
          <p:cNvPr id="24" name="TextBox 23">
            <a:extLst>
              <a:ext uri="{FF2B5EF4-FFF2-40B4-BE49-F238E27FC236}">
                <a16:creationId xmlns:a16="http://schemas.microsoft.com/office/drawing/2014/main" id="{7B8B18B1-E40B-46F2-86B0-6B4F5C20423E}"/>
              </a:ext>
            </a:extLst>
          </p:cNvPr>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IT Governance – Applicable Governance Boards</a:t>
            </a:r>
            <a:endParaRPr lang="en-US">
              <a:solidFill>
                <a:schemeClr val="bg1"/>
              </a:solidFill>
            </a:endParaRPr>
          </a:p>
        </p:txBody>
      </p:sp>
      <p:sp>
        <p:nvSpPr>
          <p:cNvPr id="26" name="Rectangle 25">
            <a:extLst>
              <a:ext uri="{FF2B5EF4-FFF2-40B4-BE49-F238E27FC236}">
                <a16:creationId xmlns:a16="http://schemas.microsoft.com/office/drawing/2014/main" id="{BA19EC1F-7EAE-44C7-BF3F-3C43EF51DCD9}"/>
              </a:ext>
            </a:extLst>
          </p:cNvPr>
          <p:cNvSpPr/>
          <p:nvPr/>
        </p:nvSpPr>
        <p:spPr>
          <a:xfrm rot="1630759">
            <a:off x="8751829" y="608084"/>
            <a:ext cx="894102" cy="461665"/>
          </a:xfrm>
          <a:prstGeom prst="rect">
            <a:avLst/>
          </a:prstGeom>
          <a:solidFill>
            <a:srgbClr val="FFFF00"/>
          </a:solidFill>
        </p:spPr>
        <p:txBody>
          <a:bodyPr wrap="square" lIns="91440" tIns="45720" rIns="91440" bIns="45720">
            <a:spAutoFit/>
          </a:bodyPr>
          <a:lstStyle/>
          <a:p>
            <a:pPr algn="ctr"/>
            <a:r>
              <a:rPr lang="en-US" sz="2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NEW</a:t>
            </a:r>
          </a:p>
        </p:txBody>
      </p:sp>
    </p:spTree>
    <p:extLst>
      <p:ext uri="{BB962C8B-B14F-4D97-AF65-F5344CB8AC3E}">
        <p14:creationId xmlns:p14="http://schemas.microsoft.com/office/powerpoint/2010/main" val="28118988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C0279AE-B6B5-4D5B-99A4-AE29D8603D93}"/>
              </a:ext>
            </a:extLst>
          </p:cNvPr>
          <p:cNvGrpSpPr/>
          <p:nvPr/>
        </p:nvGrpSpPr>
        <p:grpSpPr>
          <a:xfrm>
            <a:off x="986996" y="1079193"/>
            <a:ext cx="8863609" cy="4407987"/>
            <a:chOff x="1076543" y="746448"/>
            <a:chExt cx="10198633" cy="4580961"/>
          </a:xfrm>
        </p:grpSpPr>
        <p:pic>
          <p:nvPicPr>
            <p:cNvPr id="6" name="Picture 5">
              <a:extLst>
                <a:ext uri="{FF2B5EF4-FFF2-40B4-BE49-F238E27FC236}">
                  <a16:creationId xmlns:a16="http://schemas.microsoft.com/office/drawing/2014/main" id="{7E574E07-A82C-45DD-B40F-BFEF1D5681E3}"/>
                </a:ext>
              </a:extLst>
            </p:cNvPr>
            <p:cNvPicPr>
              <a:picLocks noChangeAspect="1"/>
            </p:cNvPicPr>
            <p:nvPr/>
          </p:nvPicPr>
          <p:blipFill>
            <a:blip r:embed="rId2"/>
            <a:stretch>
              <a:fillRect/>
            </a:stretch>
          </p:blipFill>
          <p:spPr>
            <a:xfrm>
              <a:off x="1076543" y="746448"/>
              <a:ext cx="10198633" cy="4580961"/>
            </a:xfrm>
            <a:prstGeom prst="rect">
              <a:avLst/>
            </a:prstGeom>
          </p:spPr>
        </p:pic>
        <p:sp>
          <p:nvSpPr>
            <p:cNvPr id="7" name="Flowchart: Connector 6">
              <a:extLst>
                <a:ext uri="{FF2B5EF4-FFF2-40B4-BE49-F238E27FC236}">
                  <a16:creationId xmlns:a16="http://schemas.microsoft.com/office/drawing/2014/main" id="{56A992CF-5774-4593-947B-106958552584}"/>
                </a:ext>
              </a:extLst>
            </p:cNvPr>
            <p:cNvSpPr/>
            <p:nvPr/>
          </p:nvSpPr>
          <p:spPr>
            <a:xfrm>
              <a:off x="8434873" y="2920482"/>
              <a:ext cx="139960" cy="149289"/>
            </a:xfrm>
            <a:prstGeom prst="flowChartConnector">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a:p>
          </p:txBody>
        </p:sp>
        <p:sp>
          <p:nvSpPr>
            <p:cNvPr id="8" name="Flowchart: Connector 7">
              <a:extLst>
                <a:ext uri="{FF2B5EF4-FFF2-40B4-BE49-F238E27FC236}">
                  <a16:creationId xmlns:a16="http://schemas.microsoft.com/office/drawing/2014/main" id="{3A7A3A01-0408-4D16-B74F-AB20F407EF89}"/>
                </a:ext>
              </a:extLst>
            </p:cNvPr>
            <p:cNvSpPr/>
            <p:nvPr/>
          </p:nvSpPr>
          <p:spPr>
            <a:xfrm>
              <a:off x="9501673" y="5131465"/>
              <a:ext cx="139960" cy="149289"/>
            </a:xfrm>
            <a:prstGeom prst="flowChartConnector">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50"/>
            </a:p>
          </p:txBody>
        </p:sp>
        <p:cxnSp>
          <p:nvCxnSpPr>
            <p:cNvPr id="9" name="Straight Arrow Connector 8">
              <a:extLst>
                <a:ext uri="{FF2B5EF4-FFF2-40B4-BE49-F238E27FC236}">
                  <a16:creationId xmlns:a16="http://schemas.microsoft.com/office/drawing/2014/main" id="{2A297468-EEE3-4D1B-9EDB-C97A2D07CBD3}"/>
                </a:ext>
              </a:extLst>
            </p:cNvPr>
            <p:cNvCxnSpPr>
              <a:cxnSpLocks/>
            </p:cNvCxnSpPr>
            <p:nvPr/>
          </p:nvCxnSpPr>
          <p:spPr>
            <a:xfrm flipH="1" flipV="1">
              <a:off x="8574833" y="3144416"/>
              <a:ext cx="926841" cy="1987049"/>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EE0C561A-24E5-4BC5-B7D6-6F30FF5BB297}"/>
              </a:ext>
            </a:extLst>
          </p:cNvPr>
          <p:cNvSpPr txBox="1"/>
          <p:nvPr/>
        </p:nvSpPr>
        <p:spPr>
          <a:xfrm rot="16200000">
            <a:off x="-394405" y="2930184"/>
            <a:ext cx="1502793" cy="625556"/>
          </a:xfrm>
          <a:prstGeom prst="rect">
            <a:avLst/>
          </a:prstGeom>
          <a:noFill/>
        </p:spPr>
        <p:txBody>
          <a:bodyPr wrap="square" rtlCol="0">
            <a:spAutoFit/>
          </a:bodyPr>
          <a:lstStyle/>
          <a:p>
            <a:pPr algn="ctr"/>
            <a:r>
              <a:rPr lang="en-US" sz="1155" dirty="0"/>
              <a:t>Scoring Criteria – Added to </a:t>
            </a:r>
            <a:r>
              <a:rPr lang="en-US" sz="1155" dirty="0">
                <a:highlight>
                  <a:srgbClr val="FFFF00"/>
                </a:highlight>
              </a:rPr>
              <a:t>Performance</a:t>
            </a:r>
            <a:r>
              <a:rPr lang="en-US" sz="1155" dirty="0"/>
              <a:t> Section</a:t>
            </a:r>
          </a:p>
        </p:txBody>
      </p:sp>
      <p:sp>
        <p:nvSpPr>
          <p:cNvPr id="11" name="TextBox 10">
            <a:extLst>
              <a:ext uri="{FF2B5EF4-FFF2-40B4-BE49-F238E27FC236}">
                <a16:creationId xmlns:a16="http://schemas.microsoft.com/office/drawing/2014/main" id="{BABBD1AB-C2C5-420F-8800-E99960E73D71}"/>
              </a:ext>
            </a:extLst>
          </p:cNvPr>
          <p:cNvSpPr txBox="1"/>
          <p:nvPr/>
        </p:nvSpPr>
        <p:spPr>
          <a:xfrm rot="16200000">
            <a:off x="-202676" y="4504218"/>
            <a:ext cx="1250582" cy="625556"/>
          </a:xfrm>
          <a:prstGeom prst="rect">
            <a:avLst/>
          </a:prstGeom>
          <a:noFill/>
        </p:spPr>
        <p:txBody>
          <a:bodyPr wrap="square" rtlCol="0">
            <a:spAutoFit/>
          </a:bodyPr>
          <a:lstStyle/>
          <a:p>
            <a:pPr algn="ctr"/>
            <a:r>
              <a:rPr lang="en-US" sz="1155" dirty="0"/>
              <a:t>Notional Example of Investment Scoring</a:t>
            </a:r>
          </a:p>
        </p:txBody>
      </p:sp>
      <p:sp>
        <p:nvSpPr>
          <p:cNvPr id="12" name="TextBox 11">
            <a:extLst>
              <a:ext uri="{FF2B5EF4-FFF2-40B4-BE49-F238E27FC236}">
                <a16:creationId xmlns:a16="http://schemas.microsoft.com/office/drawing/2014/main" id="{007C3047-5D5A-44C0-B3A7-20F1F6110DB0}"/>
              </a:ext>
            </a:extLst>
          </p:cNvPr>
          <p:cNvSpPr txBox="1"/>
          <p:nvPr/>
        </p:nvSpPr>
        <p:spPr>
          <a:xfrm>
            <a:off x="1018670" y="5672809"/>
            <a:ext cx="8021061" cy="1077218"/>
          </a:xfrm>
          <a:prstGeom prst="rect">
            <a:avLst/>
          </a:prstGeom>
          <a:noFill/>
        </p:spPr>
        <p:txBody>
          <a:bodyPr wrap="square" rtlCol="0">
            <a:spAutoFit/>
          </a:bodyPr>
          <a:lstStyle/>
          <a:p>
            <a:pPr marL="282893" indent="-282893">
              <a:buAutoNum type="arabicPeriod"/>
            </a:pPr>
            <a:r>
              <a:rPr lang="en-US" sz="1600" dirty="0">
                <a:solidFill>
                  <a:schemeClr val="tx1">
                    <a:lumMod val="50000"/>
                  </a:schemeClr>
                </a:solidFill>
                <a:highlight>
                  <a:srgbClr val="FFFF00"/>
                </a:highlight>
              </a:rPr>
              <a:t>Scoring Criteria are associated with individual investments</a:t>
            </a:r>
          </a:p>
          <a:p>
            <a:pPr marL="282893" indent="-282893">
              <a:buAutoNum type="arabicPeriod"/>
            </a:pPr>
            <a:r>
              <a:rPr lang="en-US" sz="1600" dirty="0">
                <a:solidFill>
                  <a:schemeClr val="tx1">
                    <a:lumMod val="50000"/>
                  </a:schemeClr>
                </a:solidFill>
                <a:highlight>
                  <a:srgbClr val="FFFF00"/>
                </a:highlight>
              </a:rPr>
              <a:t>MA IT Portfolio Score is scored against the number of Total Number of Initiatives associated with the Total number of Active Investments in the Portfolio (Eliminated Investments in PY are not included).</a:t>
            </a:r>
          </a:p>
        </p:txBody>
      </p:sp>
      <p:sp>
        <p:nvSpPr>
          <p:cNvPr id="13" name="Flowchart: Connector 12">
            <a:extLst>
              <a:ext uri="{FF2B5EF4-FFF2-40B4-BE49-F238E27FC236}">
                <a16:creationId xmlns:a16="http://schemas.microsoft.com/office/drawing/2014/main" id="{EF4C65AA-EE9E-4E36-B694-256AE59C8DBC}"/>
              </a:ext>
            </a:extLst>
          </p:cNvPr>
          <p:cNvSpPr/>
          <p:nvPr/>
        </p:nvSpPr>
        <p:spPr>
          <a:xfrm>
            <a:off x="1324013" y="2258125"/>
            <a:ext cx="354097" cy="27711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50" dirty="0"/>
              <a:t>1</a:t>
            </a:r>
          </a:p>
        </p:txBody>
      </p:sp>
      <p:sp>
        <p:nvSpPr>
          <p:cNvPr id="14" name="Flowchart: Connector 13">
            <a:extLst>
              <a:ext uri="{FF2B5EF4-FFF2-40B4-BE49-F238E27FC236}">
                <a16:creationId xmlns:a16="http://schemas.microsoft.com/office/drawing/2014/main" id="{74920AE6-46BD-4E2D-88ED-B44D5A4ECB34}"/>
              </a:ext>
            </a:extLst>
          </p:cNvPr>
          <p:cNvSpPr/>
          <p:nvPr/>
        </p:nvSpPr>
        <p:spPr>
          <a:xfrm>
            <a:off x="6460982" y="2258125"/>
            <a:ext cx="354097" cy="277119"/>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50" dirty="0"/>
              <a:t>2</a:t>
            </a:r>
          </a:p>
        </p:txBody>
      </p:sp>
      <p:sp>
        <p:nvSpPr>
          <p:cNvPr id="15" name="Right Brace 14">
            <a:extLst>
              <a:ext uri="{FF2B5EF4-FFF2-40B4-BE49-F238E27FC236}">
                <a16:creationId xmlns:a16="http://schemas.microsoft.com/office/drawing/2014/main" id="{382AA1C3-4B1E-40B2-B0D8-E79462B44C5F}"/>
              </a:ext>
            </a:extLst>
          </p:cNvPr>
          <p:cNvSpPr/>
          <p:nvPr/>
        </p:nvSpPr>
        <p:spPr>
          <a:xfrm flipH="1">
            <a:off x="735393" y="2583100"/>
            <a:ext cx="188910" cy="11469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50"/>
          </a:p>
        </p:txBody>
      </p:sp>
      <p:sp>
        <p:nvSpPr>
          <p:cNvPr id="16" name="Right Brace 15">
            <a:extLst>
              <a:ext uri="{FF2B5EF4-FFF2-40B4-BE49-F238E27FC236}">
                <a16:creationId xmlns:a16="http://schemas.microsoft.com/office/drawing/2014/main" id="{EB0916E6-2B91-4F9E-A9FC-92BA8FD6AF32}"/>
              </a:ext>
            </a:extLst>
          </p:cNvPr>
          <p:cNvSpPr/>
          <p:nvPr/>
        </p:nvSpPr>
        <p:spPr>
          <a:xfrm flipH="1">
            <a:off x="715593" y="4223496"/>
            <a:ext cx="188910" cy="114696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50"/>
          </a:p>
        </p:txBody>
      </p:sp>
      <p:sp>
        <p:nvSpPr>
          <p:cNvPr id="17" name="Title 1">
            <a:extLst>
              <a:ext uri="{FF2B5EF4-FFF2-40B4-BE49-F238E27FC236}">
                <a16:creationId xmlns:a16="http://schemas.microsoft.com/office/drawing/2014/main" id="{1B238326-42EC-40A6-AE0B-CE893683C56C}"/>
              </a:ext>
            </a:extLst>
          </p:cNvPr>
          <p:cNvSpPr>
            <a:spLocks noGrp="1"/>
          </p:cNvSpPr>
          <p:nvPr>
            <p:ph type="title"/>
          </p:nvPr>
        </p:nvSpPr>
        <p:spPr>
          <a:xfrm>
            <a:off x="972010" y="147190"/>
            <a:ext cx="8675370" cy="397784"/>
          </a:xfrm>
        </p:spPr>
        <p:txBody>
          <a:bodyPr>
            <a:normAutofit fontScale="90000"/>
          </a:bodyPr>
          <a:lstStyle/>
          <a:p>
            <a:r>
              <a:rPr lang="en-US" dirty="0">
                <a:solidFill>
                  <a:schemeClr val="bg1">
                    <a:lumMod val="95000"/>
                  </a:schemeClr>
                </a:solidFill>
              </a:rPr>
              <a:t>Scoring Criteria V1.9: Cost Savings/Cost Avoidance</a:t>
            </a:r>
          </a:p>
        </p:txBody>
      </p:sp>
      <p:sp>
        <p:nvSpPr>
          <p:cNvPr id="18" name="TextBox 17">
            <a:extLst>
              <a:ext uri="{FF2B5EF4-FFF2-40B4-BE49-F238E27FC236}">
                <a16:creationId xmlns:a16="http://schemas.microsoft.com/office/drawing/2014/main" id="{DD5E10B5-45F6-42F5-BBFF-DCFF9384E5D4}"/>
              </a:ext>
            </a:extLst>
          </p:cNvPr>
          <p:cNvSpPr txBox="1"/>
          <p:nvPr/>
        </p:nvSpPr>
        <p:spPr>
          <a:xfrm rot="1382192">
            <a:off x="8238324" y="1971929"/>
            <a:ext cx="858194" cy="461665"/>
          </a:xfrm>
          <a:prstGeom prst="rect">
            <a:avLst/>
          </a:prstGeom>
          <a:noFill/>
        </p:spPr>
        <p:txBody>
          <a:bodyPr wrap="square" rtlCol="0">
            <a:spAutoFit/>
          </a:bodyPr>
          <a:lstStyle/>
          <a:p>
            <a:r>
              <a:rPr lang="en-US" sz="2400" dirty="0">
                <a:solidFill>
                  <a:schemeClr val="tx2">
                    <a:lumMod val="60000"/>
                    <a:lumOff val="40000"/>
                  </a:schemeClr>
                </a:solidFill>
              </a:rPr>
              <a:t>DATA</a:t>
            </a:r>
            <a:endParaRPr lang="en-US" dirty="0">
              <a:solidFill>
                <a:schemeClr val="tx2">
                  <a:lumMod val="60000"/>
                  <a:lumOff val="40000"/>
                </a:schemeClr>
              </a:solidFill>
            </a:endParaRPr>
          </a:p>
        </p:txBody>
      </p:sp>
      <p:sp>
        <p:nvSpPr>
          <p:cNvPr id="19" name="Rectangle 18">
            <a:extLst>
              <a:ext uri="{FF2B5EF4-FFF2-40B4-BE49-F238E27FC236}">
                <a16:creationId xmlns:a16="http://schemas.microsoft.com/office/drawing/2014/main" id="{6E1DCED6-6AF2-4D27-A950-651A57026BD6}"/>
              </a:ext>
            </a:extLst>
          </p:cNvPr>
          <p:cNvSpPr/>
          <p:nvPr/>
        </p:nvSpPr>
        <p:spPr>
          <a:xfrm rot="1630759">
            <a:off x="8751829" y="608084"/>
            <a:ext cx="894102" cy="461665"/>
          </a:xfrm>
          <a:prstGeom prst="rect">
            <a:avLst/>
          </a:prstGeom>
          <a:solidFill>
            <a:srgbClr val="FFFF00"/>
          </a:solidFill>
        </p:spPr>
        <p:txBody>
          <a:bodyPr wrap="square" lIns="91440" tIns="45720" rIns="91440" bIns="45720">
            <a:spAutoFit/>
          </a:bodyPr>
          <a:lstStyle/>
          <a:p>
            <a:pPr algn="ctr"/>
            <a:r>
              <a:rPr lang="en-US" sz="2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NEW</a:t>
            </a:r>
          </a:p>
        </p:txBody>
      </p:sp>
    </p:spTree>
    <p:extLst>
      <p:ext uri="{BB962C8B-B14F-4D97-AF65-F5344CB8AC3E}">
        <p14:creationId xmlns:p14="http://schemas.microsoft.com/office/powerpoint/2010/main" val="12786820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6B92C2-04E5-409B-B473-29B5AD46D4C7}"/>
              </a:ext>
            </a:extLst>
          </p:cNvPr>
          <p:cNvSpPr>
            <a:spLocks noGrp="1"/>
          </p:cNvSpPr>
          <p:nvPr>
            <p:ph type="sldNum" sz="quarter" idx="4"/>
          </p:nvPr>
        </p:nvSpPr>
        <p:spPr/>
        <p:txBody>
          <a:bodyPr/>
          <a:lstStyle/>
          <a:p>
            <a:fld id="{0BAA6115-7AF0-2543-B2DC-54722B1B3709}" type="slidenum">
              <a:rPr lang="en-US" smtClean="0"/>
              <a:pPr/>
              <a:t>46</a:t>
            </a:fld>
            <a:endParaRPr lang="en-US"/>
          </a:p>
        </p:txBody>
      </p:sp>
      <p:sp>
        <p:nvSpPr>
          <p:cNvPr id="3" name="TextBox 2">
            <a:extLst>
              <a:ext uri="{FF2B5EF4-FFF2-40B4-BE49-F238E27FC236}">
                <a16:creationId xmlns:a16="http://schemas.microsoft.com/office/drawing/2014/main" id="{6AC67A5D-9AFB-4A1B-AE36-C79E5A1291B7}"/>
              </a:ext>
            </a:extLst>
          </p:cNvPr>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IT Governance – Meeting Frequencies</a:t>
            </a:r>
            <a:endParaRPr lang="en-US">
              <a:solidFill>
                <a:schemeClr val="bg1"/>
              </a:solidFill>
            </a:endParaRPr>
          </a:p>
        </p:txBody>
      </p:sp>
      <p:graphicFrame>
        <p:nvGraphicFramePr>
          <p:cNvPr id="4" name="Table 25">
            <a:extLst>
              <a:ext uri="{FF2B5EF4-FFF2-40B4-BE49-F238E27FC236}">
                <a16:creationId xmlns:a16="http://schemas.microsoft.com/office/drawing/2014/main" id="{511F5862-1BB3-44B2-A9D8-DAF26B0D2DF1}"/>
              </a:ext>
            </a:extLst>
          </p:cNvPr>
          <p:cNvGraphicFramePr>
            <a:graphicFrameLocks noGrp="1"/>
          </p:cNvGraphicFramePr>
          <p:nvPr>
            <p:extLst>
              <p:ext uri="{D42A27DB-BD31-4B8C-83A1-F6EECF244321}">
                <p14:modId xmlns:p14="http://schemas.microsoft.com/office/powerpoint/2010/main" val="1646453986"/>
              </p:ext>
            </p:extLst>
          </p:nvPr>
        </p:nvGraphicFramePr>
        <p:xfrm>
          <a:off x="3394697" y="3636819"/>
          <a:ext cx="3269007" cy="2374571"/>
        </p:xfrm>
        <a:graphic>
          <a:graphicData uri="http://schemas.openxmlformats.org/drawingml/2006/table">
            <a:tbl>
              <a:tblPr firstRow="1" bandRow="1">
                <a:tableStyleId>{5C22544A-7EE6-4342-B048-85BDC9FD1C3A}</a:tableStyleId>
              </a:tblPr>
              <a:tblGrid>
                <a:gridCol w="2024279">
                  <a:extLst>
                    <a:ext uri="{9D8B030D-6E8A-4147-A177-3AD203B41FA5}">
                      <a16:colId xmlns:a16="http://schemas.microsoft.com/office/drawing/2014/main" val="1502580745"/>
                    </a:ext>
                  </a:extLst>
                </a:gridCol>
                <a:gridCol w="1244728">
                  <a:extLst>
                    <a:ext uri="{9D8B030D-6E8A-4147-A177-3AD203B41FA5}">
                      <a16:colId xmlns:a16="http://schemas.microsoft.com/office/drawing/2014/main" val="3822447784"/>
                    </a:ext>
                  </a:extLst>
                </a:gridCol>
              </a:tblGrid>
              <a:tr h="422921">
                <a:tc>
                  <a:txBody>
                    <a:bodyPr/>
                    <a:lstStyle/>
                    <a:p>
                      <a:pPr algn="ctr"/>
                      <a:r>
                        <a:rPr lang="en-US" sz="1600"/>
                        <a:t>Meeting Frequency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a:t>CIO Rating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60663492"/>
                  </a:ext>
                </a:extLst>
              </a:tr>
              <a:tr h="271394">
                <a:tc>
                  <a: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r>
                        <a:rPr lang="en-US" sz="1600"/>
                        <a:t>Quarterly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b="1">
                          <a:solidFill>
                            <a:schemeClr val="bg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2510051854"/>
                  </a:ext>
                </a:extLst>
              </a:tr>
              <a:tr h="422921">
                <a:tc>
                  <a: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r>
                        <a:rPr lang="en-US" sz="1600"/>
                        <a:t>Semi - Annual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b="1">
                          <a:solidFill>
                            <a:schemeClr val="bg1"/>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1311564316"/>
                  </a:ext>
                </a:extLst>
              </a:tr>
              <a:tr h="422921">
                <a:tc>
                  <a: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r>
                        <a:rPr lang="en-US" sz="1600"/>
                        <a:t>Annual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b="1"/>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3218299644"/>
                  </a:ext>
                </a:extLst>
              </a:tr>
              <a:tr h="422921">
                <a:tc>
                  <a:txBody>
                    <a:bodyPr/>
                    <a:lstStyle/>
                    <a:p>
                      <a:pPr algn="ctr"/>
                      <a:r>
                        <a:rPr lang="en-US" sz="1600"/>
                        <a:t>Over 12 Months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b="1">
                          <a:solidFill>
                            <a:schemeClr val="bg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2560450252"/>
                  </a:ext>
                </a:extLst>
              </a:tr>
              <a:tr h="347607">
                <a:tc>
                  <a: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r>
                        <a:rPr lang="en-US" sz="1600"/>
                        <a:t>Never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b="1">
                          <a:solidFill>
                            <a:schemeClr val="bg1"/>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1861644749"/>
                  </a:ext>
                </a:extLst>
              </a:tr>
            </a:tbl>
          </a:graphicData>
        </a:graphic>
      </p:graphicFrame>
      <p:sp>
        <p:nvSpPr>
          <p:cNvPr id="5" name="TextBox 4">
            <a:extLst>
              <a:ext uri="{FF2B5EF4-FFF2-40B4-BE49-F238E27FC236}">
                <a16:creationId xmlns:a16="http://schemas.microsoft.com/office/drawing/2014/main" id="{26C2DF39-2E01-4022-9F44-315519B8B617}"/>
              </a:ext>
            </a:extLst>
          </p:cNvPr>
          <p:cNvSpPr txBox="1"/>
          <p:nvPr/>
        </p:nvSpPr>
        <p:spPr>
          <a:xfrm>
            <a:off x="861238" y="1121284"/>
            <a:ext cx="8335925" cy="2893100"/>
          </a:xfrm>
          <a:prstGeom prst="rect">
            <a:avLst/>
          </a:prstGeom>
          <a:noFill/>
        </p:spPr>
        <p:txBody>
          <a:bodyPr wrap="square" rtlCol="0">
            <a:spAutoFit/>
          </a:bodyPr>
          <a:lstStyle/>
          <a:p>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As mentioned in the IT Governance category, USDA has five frequencies when applicable Governance Boards can meet &amp; be reported on: </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Monthly</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Quarterly</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Semi-Annual</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Annual</a:t>
            </a:r>
          </a:p>
          <a:p>
            <a:pPr marL="852312" lvl="1" indent="-342900">
              <a:buFont typeface="+mj-lt"/>
              <a:buAutoNum type="arabicPeriod"/>
            </a:pPr>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Never</a:t>
            </a:r>
          </a:p>
          <a:p>
            <a:endPar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endParaRPr>
          </a:p>
          <a:p>
            <a:r>
              <a:rPr lang="en-US" altLang="en-US" sz="1400" dirty="0">
                <a:highlight>
                  <a:srgbClr val="FFFF00"/>
                </a:highlight>
                <a:latin typeface="Calibri" panose="020F0502020204030204" pitchFamily="34" charset="0"/>
                <a:ea typeface="Times New Roman" panose="02020603050405020304" pitchFamily="18" charset="0"/>
                <a:cs typeface="Calibri" panose="020F0502020204030204" pitchFamily="34" charset="0"/>
              </a:rPr>
              <a:t>See below table providing the IT Governance Category rating if Investment Managers can have their investments reviewed by the applicable governance boards and meet the additional IT Governance Category requirements. This is applicable to all Major &amp; Standards in the department.</a:t>
            </a:r>
          </a:p>
          <a:p>
            <a:endParaRPr lang="en-US" altLang="en-US" sz="1400" dirty="0">
              <a:latin typeface="Calibri" panose="020F0502020204030204" pitchFamily="34" charset="0"/>
              <a:ea typeface="Times New Roman" panose="02020603050405020304" pitchFamily="18" charset="0"/>
              <a:cs typeface="Calibri" panose="020F0502020204030204" pitchFamily="34" charset="0"/>
            </a:endParaRPr>
          </a:p>
          <a:p>
            <a:endParaRPr lang="en-US" altLang="en-US" sz="1400" b="1" dirty="0">
              <a:latin typeface="Calibri" panose="020F0502020204030204" pitchFamily="34" charset="0"/>
              <a:ea typeface="Times New Roman" panose="02020603050405020304" pitchFamily="18" charset="0"/>
              <a:cs typeface="Calibri" panose="020F0502020204030204" pitchFamily="34" charset="0"/>
            </a:endParaRPr>
          </a:p>
        </p:txBody>
      </p:sp>
      <p:sp>
        <p:nvSpPr>
          <p:cNvPr id="6" name="Rectangle 5">
            <a:extLst>
              <a:ext uri="{FF2B5EF4-FFF2-40B4-BE49-F238E27FC236}">
                <a16:creationId xmlns:a16="http://schemas.microsoft.com/office/drawing/2014/main" id="{D9D0E67F-89BB-4960-A118-A5D0FE94B08C}"/>
              </a:ext>
            </a:extLst>
          </p:cNvPr>
          <p:cNvSpPr/>
          <p:nvPr/>
        </p:nvSpPr>
        <p:spPr>
          <a:xfrm rot="1630759">
            <a:off x="8751829" y="608084"/>
            <a:ext cx="894102" cy="461665"/>
          </a:xfrm>
          <a:prstGeom prst="rect">
            <a:avLst/>
          </a:prstGeom>
          <a:solidFill>
            <a:srgbClr val="FFFF00"/>
          </a:solidFill>
        </p:spPr>
        <p:txBody>
          <a:bodyPr wrap="square" lIns="91440" tIns="45720" rIns="91440" bIns="45720">
            <a:spAutoFit/>
          </a:bodyPr>
          <a:lstStyle/>
          <a:p>
            <a:pPr algn="ctr"/>
            <a:r>
              <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rPr>
              <a:t>NEW</a:t>
            </a:r>
          </a:p>
        </p:txBody>
      </p:sp>
    </p:spTree>
    <p:extLst>
      <p:ext uri="{BB962C8B-B14F-4D97-AF65-F5344CB8AC3E}">
        <p14:creationId xmlns:p14="http://schemas.microsoft.com/office/powerpoint/2010/main" val="6184522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1F4D6E-CF62-4805-B657-2DC3B0ED379F}"/>
              </a:ext>
            </a:extLst>
          </p:cNvPr>
          <p:cNvSpPr>
            <a:spLocks noGrp="1"/>
          </p:cNvSpPr>
          <p:nvPr>
            <p:ph type="sldNum" sz="quarter" idx="4"/>
          </p:nvPr>
        </p:nvSpPr>
        <p:spPr/>
        <p:txBody>
          <a:bodyPr/>
          <a:lstStyle/>
          <a:p>
            <a:fld id="{0BAA6115-7AF0-2543-B2DC-54722B1B3709}" type="slidenum">
              <a:rPr lang="en-US" smtClean="0"/>
              <a:pPr/>
              <a:t>47</a:t>
            </a:fld>
            <a:endParaRPr lang="en-US"/>
          </a:p>
        </p:txBody>
      </p:sp>
      <p:graphicFrame>
        <p:nvGraphicFramePr>
          <p:cNvPr id="3" name="Table 3">
            <a:extLst>
              <a:ext uri="{FF2B5EF4-FFF2-40B4-BE49-F238E27FC236}">
                <a16:creationId xmlns:a16="http://schemas.microsoft.com/office/drawing/2014/main" id="{896AF9A6-5F57-42B6-9AEA-051CC50ECD8D}"/>
              </a:ext>
            </a:extLst>
          </p:cNvPr>
          <p:cNvGraphicFramePr>
            <a:graphicFrameLocks noGrp="1"/>
          </p:cNvGraphicFramePr>
          <p:nvPr>
            <p:extLst>
              <p:ext uri="{D42A27DB-BD31-4B8C-83A1-F6EECF244321}">
                <p14:modId xmlns:p14="http://schemas.microsoft.com/office/powerpoint/2010/main" val="318330644"/>
              </p:ext>
            </p:extLst>
          </p:nvPr>
        </p:nvGraphicFramePr>
        <p:xfrm>
          <a:off x="124932" y="776824"/>
          <a:ext cx="9808535" cy="6223000"/>
        </p:xfrm>
        <a:graphic>
          <a:graphicData uri="http://schemas.openxmlformats.org/drawingml/2006/table">
            <a:tbl>
              <a:tblPr firstRow="1" bandRow="1">
                <a:tableStyleId>{5C22544A-7EE6-4342-B048-85BDC9FD1C3A}</a:tableStyleId>
              </a:tblPr>
              <a:tblGrid>
                <a:gridCol w="1908545">
                  <a:extLst>
                    <a:ext uri="{9D8B030D-6E8A-4147-A177-3AD203B41FA5}">
                      <a16:colId xmlns:a16="http://schemas.microsoft.com/office/drawing/2014/main" val="3008687412"/>
                    </a:ext>
                  </a:extLst>
                </a:gridCol>
                <a:gridCol w="3327990">
                  <a:extLst>
                    <a:ext uri="{9D8B030D-6E8A-4147-A177-3AD203B41FA5}">
                      <a16:colId xmlns:a16="http://schemas.microsoft.com/office/drawing/2014/main" val="1530360472"/>
                    </a:ext>
                  </a:extLst>
                </a:gridCol>
                <a:gridCol w="4572000">
                  <a:extLst>
                    <a:ext uri="{9D8B030D-6E8A-4147-A177-3AD203B41FA5}">
                      <a16:colId xmlns:a16="http://schemas.microsoft.com/office/drawing/2014/main" val="2320387870"/>
                    </a:ext>
                  </a:extLst>
                </a:gridCol>
              </a:tblGrid>
              <a:tr h="370840">
                <a:tc>
                  <a:txBody>
                    <a:bodyPr/>
                    <a:lstStyle/>
                    <a:p>
                      <a:pPr algn="ctr"/>
                      <a:r>
                        <a:rPr lang="en-US" sz="1200">
                          <a:solidFill>
                            <a:schemeClr val="bg1"/>
                          </a:solidFill>
                        </a:rPr>
                        <a:t>Governance Requirements</a:t>
                      </a:r>
                    </a:p>
                  </a:txBody>
                  <a:tcPr anchor="ctr"/>
                </a:tc>
                <a:tc>
                  <a:txBody>
                    <a:bodyPr/>
                    <a:lstStyle/>
                    <a:p>
                      <a:pPr algn="ctr"/>
                      <a:r>
                        <a:rPr lang="en-US" sz="1200">
                          <a:solidFill>
                            <a:schemeClr val="bg1"/>
                          </a:solidFill>
                        </a:rPr>
                        <a:t>Requirement Explanation</a:t>
                      </a:r>
                    </a:p>
                  </a:txBody>
                  <a:tcPr anchor="ctr"/>
                </a:tc>
                <a:tc>
                  <a:txBody>
                    <a:bodyPr/>
                    <a:lstStyle/>
                    <a:p>
                      <a:pPr algn="ctr"/>
                      <a:r>
                        <a:rPr lang="en-US" sz="1200" dirty="0"/>
                        <a:t>Examples of Satisfying Requirement</a:t>
                      </a:r>
                      <a:endParaRPr lang="en-US" sz="1200" dirty="0">
                        <a:solidFill>
                          <a:schemeClr val="tx1"/>
                        </a:solidFill>
                      </a:endParaRPr>
                    </a:p>
                  </a:txBody>
                  <a:tcPr anchor="ctr"/>
                </a:tc>
                <a:extLst>
                  <a:ext uri="{0D108BD9-81ED-4DB2-BD59-A6C34878D82A}">
                    <a16:rowId xmlns:a16="http://schemas.microsoft.com/office/drawing/2014/main" val="1132047447"/>
                  </a:ext>
                </a:extLst>
              </a:tr>
              <a:tr h="367060">
                <a:tc>
                  <a:txBody>
                    <a:bodyPr/>
                    <a:lstStyle/>
                    <a:p>
                      <a:r>
                        <a:rPr lang="en-US" sz="1200" b="1">
                          <a:highlight>
                            <a:srgbClr val="FFFF00"/>
                          </a:highlight>
                        </a:rPr>
                        <a:t>Investments and any key projects have been briefed, at a minimum of a monthly basis to the applicable Governance Boards </a:t>
                      </a:r>
                    </a:p>
                    <a:p>
                      <a:r>
                        <a:rPr lang="en-US" sz="1200" b="1">
                          <a:highlight>
                            <a:srgbClr val="FFFF00"/>
                          </a:highlight>
                        </a:rPr>
                        <a:t>&amp;</a:t>
                      </a:r>
                    </a:p>
                    <a:p>
                      <a:r>
                        <a:rPr lang="en-US" sz="1200" b="1">
                          <a:highlight>
                            <a:srgbClr val="FFFF00"/>
                          </a:highlight>
                        </a:rPr>
                        <a:t>Applicable governance boards required for briefing.</a:t>
                      </a:r>
                    </a:p>
                    <a:p>
                      <a:endParaRPr lang="en-US" sz="1200" b="1">
                        <a:highlight>
                          <a:srgbClr val="FFFF00"/>
                        </a:highlight>
                      </a:endParaRPr>
                    </a:p>
                    <a:p>
                      <a:endParaRPr lang="en-US" sz="1200" b="1">
                        <a:solidFill>
                          <a:schemeClr val="tx1"/>
                        </a:solidFill>
                        <a:highlight>
                          <a:srgbClr val="FFFF00"/>
                        </a:highlight>
                      </a:endParaRPr>
                    </a:p>
                  </a:txBody>
                  <a:tcPr anchor="ctr"/>
                </a:tc>
                <a:tc>
                  <a:txBody>
                    <a:bodyPr/>
                    <a:lstStyle/>
                    <a:p>
                      <a:r>
                        <a:rPr lang="en-US" sz="1200">
                          <a:highlight>
                            <a:srgbClr val="FFFF00"/>
                          </a:highlight>
                        </a:rPr>
                        <a:t>All investments (Major, Non-Major, Standard) and their associated Key projects are required to be briefed and approved by their Mission Area governance board.</a:t>
                      </a:r>
                    </a:p>
                    <a:p>
                      <a:endParaRPr lang="en-US" sz="1200">
                        <a:highlight>
                          <a:srgbClr val="FFFF00"/>
                        </a:highlight>
                      </a:endParaRPr>
                    </a:p>
                    <a:p>
                      <a:r>
                        <a:rPr lang="en-US" sz="1200">
                          <a:highlight>
                            <a:srgbClr val="FFFF00"/>
                          </a:highlight>
                        </a:rPr>
                        <a:t>In addition, Major investments and their associated Key projects are required to be briefed and approved at the Department’s Enterprise governance boards (IAB and E-Board).</a:t>
                      </a:r>
                    </a:p>
                    <a:p>
                      <a:endParaRPr lang="en-US" sz="1200">
                        <a:solidFill>
                          <a:schemeClr val="tx1"/>
                        </a:solidFill>
                        <a:highlight>
                          <a:srgbClr val="FFFF00"/>
                        </a:highlight>
                      </a:endParaRPr>
                    </a:p>
                    <a:p>
                      <a:r>
                        <a:rPr lang="en-US" sz="1200" b="1" i="1">
                          <a:solidFill>
                            <a:schemeClr val="tx1"/>
                          </a:solidFill>
                          <a:highlight>
                            <a:srgbClr val="FFFF00"/>
                          </a:highlight>
                        </a:rPr>
                        <a:t>Note: See IT Governance Structure Slide</a:t>
                      </a:r>
                    </a:p>
                  </a:txBody>
                  <a:tcPr anchor="ctr"/>
                </a:tc>
                <a:tc>
                  <a:txBody>
                    <a:bodyPr/>
                    <a:lstStyle/>
                    <a:p>
                      <a:r>
                        <a:rPr lang="en-US" sz="1200" dirty="0">
                          <a:highlight>
                            <a:srgbClr val="FFFF00"/>
                          </a:highlight>
                        </a:rPr>
                        <a:t>Governance briefings can be satisfied using several methods:</a:t>
                      </a:r>
                    </a:p>
                    <a:p>
                      <a:endParaRPr lang="en-US" sz="1200" dirty="0">
                        <a:highlight>
                          <a:srgbClr val="FFFF00"/>
                        </a:highlight>
                      </a:endParaRPr>
                    </a:p>
                    <a:p>
                      <a:pPr marL="342900" indent="-342900">
                        <a:buFont typeface="+mj-lt"/>
                        <a:buAutoNum type="arabicPeriod"/>
                      </a:pPr>
                      <a:r>
                        <a:rPr lang="en-US" sz="1200" dirty="0">
                          <a:highlight>
                            <a:srgbClr val="FFFF00"/>
                          </a:highlight>
                        </a:rPr>
                        <a:t>“In-person governance” board meeting/briefing.</a:t>
                      </a:r>
                    </a:p>
                    <a:p>
                      <a:pPr marL="342900" indent="-342900">
                        <a:buFont typeface="+mj-lt"/>
                        <a:buAutoNum type="arabicPeriod"/>
                      </a:pPr>
                      <a:endParaRPr lang="en-US" sz="1200" dirty="0">
                        <a:highlight>
                          <a:srgbClr val="FFFF00"/>
                        </a:highlight>
                      </a:endParaRPr>
                    </a:p>
                    <a:p>
                      <a:pPr marL="342900" indent="-342900">
                        <a:buFont typeface="+mj-lt"/>
                        <a:buAutoNum type="arabicPeriod"/>
                      </a:pPr>
                      <a:r>
                        <a:rPr lang="en-US" sz="1200" dirty="0">
                          <a:highlight>
                            <a:srgbClr val="FFFF00"/>
                          </a:highlight>
                        </a:rPr>
                        <a:t>“Virtual governance” board vote, do not require a meeting. </a:t>
                      </a:r>
                    </a:p>
                    <a:p>
                      <a:pPr marL="0" indent="0">
                        <a:buFont typeface="+mj-lt"/>
                        <a:buNone/>
                      </a:pPr>
                      <a:endParaRPr lang="en-US" sz="1200" dirty="0">
                        <a:highlight>
                          <a:srgbClr val="FFFF00"/>
                        </a:highlight>
                      </a:endParaRPr>
                    </a:p>
                    <a:p>
                      <a:pPr marL="0" indent="0">
                        <a:buFont typeface="+mj-lt"/>
                        <a:buNone/>
                      </a:pPr>
                      <a:r>
                        <a:rPr lang="en-US" sz="1200" dirty="0">
                          <a:highlight>
                            <a:srgbClr val="FFFF00"/>
                          </a:highlight>
                        </a:rPr>
                        <a:t>Investment briefing and supporting documentation will be reviewed by governance board members who will provide a vote and associated action items/conditions in person or via email depending on method.</a:t>
                      </a:r>
                    </a:p>
                    <a:p>
                      <a:pPr marL="0" indent="0">
                        <a:buFont typeface="+mj-lt"/>
                        <a:buNone/>
                      </a:pPr>
                      <a:endParaRPr lang="en-US" sz="1200" dirty="0">
                        <a:highlight>
                          <a:srgbClr val="FFFF00"/>
                        </a:highlight>
                      </a:endParaRPr>
                    </a:p>
                    <a:p>
                      <a:pPr marL="0" indent="0">
                        <a:buFont typeface="+mj-lt"/>
                        <a:buNone/>
                      </a:pPr>
                      <a:r>
                        <a:rPr lang="en-US" sz="1200" dirty="0">
                          <a:highlight>
                            <a:srgbClr val="FFFF00"/>
                          </a:highlight>
                        </a:rPr>
                        <a:t>Meetings (In-person or Virtual) can include multiple investments or multiple Key projects</a:t>
                      </a:r>
                    </a:p>
                    <a:p>
                      <a:endParaRPr lang="en-US" sz="1200" dirty="0">
                        <a:highlight>
                          <a:srgbClr val="FFFF00"/>
                        </a:highlight>
                      </a:endParaRPr>
                    </a:p>
                    <a:p>
                      <a:r>
                        <a:rPr lang="en-US" sz="1200" dirty="0">
                          <a:highlight>
                            <a:srgbClr val="FFFF00"/>
                          </a:highlight>
                        </a:rPr>
                        <a:t>Virtual votes will need to be approved in advance, and governance board chair has the right to call “In-person meeting if deemed necessary. </a:t>
                      </a:r>
                      <a:endParaRPr lang="en-US" sz="1200" dirty="0">
                        <a:solidFill>
                          <a:schemeClr val="tx1"/>
                        </a:solidFill>
                        <a:highlight>
                          <a:srgbClr val="FFFF00"/>
                        </a:highlight>
                      </a:endParaRPr>
                    </a:p>
                  </a:txBody>
                  <a:tcPr anchor="ctr"/>
                </a:tc>
                <a:extLst>
                  <a:ext uri="{0D108BD9-81ED-4DB2-BD59-A6C34878D82A}">
                    <a16:rowId xmlns:a16="http://schemas.microsoft.com/office/drawing/2014/main" val="3914161945"/>
                  </a:ext>
                </a:extLst>
              </a:tr>
              <a:tr h="384899">
                <a:tc>
                  <a:txBody>
                    <a:bodyPr/>
                    <a:lstStyle/>
                    <a:p>
                      <a:r>
                        <a:rPr lang="en-US" sz="1400" b="1">
                          <a:highlight>
                            <a:srgbClr val="FFFF00"/>
                          </a:highlight>
                        </a:rPr>
                        <a:t>“</a:t>
                      </a:r>
                      <a:r>
                        <a:rPr lang="en-US" sz="1200" b="1">
                          <a:highlight>
                            <a:srgbClr val="FFFF00"/>
                          </a:highlight>
                        </a:rPr>
                        <a:t>How to define Key projects”? </a:t>
                      </a:r>
                    </a:p>
                    <a:p>
                      <a:endParaRPr lang="en-US" sz="1200" b="1">
                        <a:highlight>
                          <a:srgbClr val="FFFF00"/>
                        </a:highlight>
                      </a:endParaRPr>
                    </a:p>
                    <a:p>
                      <a:r>
                        <a:rPr lang="en-US" sz="1200" b="1">
                          <a:highlight>
                            <a:srgbClr val="FFFF00"/>
                          </a:highlight>
                        </a:rPr>
                        <a:t>What is the process for accomplishing or tracking these meetings? </a:t>
                      </a:r>
                      <a:endParaRPr lang="en-US" sz="1400" b="1">
                        <a:solidFill>
                          <a:schemeClr val="tx1"/>
                        </a:solidFill>
                        <a:highlight>
                          <a:srgbClr val="FFFF00"/>
                        </a:highlight>
                      </a:endParaRPr>
                    </a:p>
                  </a:txBody>
                  <a:tcPr anchor="ctr"/>
                </a:tc>
                <a:tc>
                  <a:txBody>
                    <a:bodyPr/>
                    <a:lstStyle/>
                    <a:p>
                      <a:r>
                        <a:rPr lang="en-US" sz="1200">
                          <a:highlight>
                            <a:srgbClr val="FFFF00"/>
                          </a:highlight>
                        </a:rPr>
                        <a:t>Key projects are defined at the discretion of the Mission Area and their Investment Managers. </a:t>
                      </a:r>
                    </a:p>
                    <a:p>
                      <a:endParaRPr lang="en-US" sz="1200">
                        <a:highlight>
                          <a:srgbClr val="FFFF00"/>
                        </a:highlight>
                      </a:endParaRPr>
                    </a:p>
                    <a:p>
                      <a:r>
                        <a:rPr lang="en-US" sz="1200">
                          <a:highlight>
                            <a:srgbClr val="FFFF00"/>
                          </a:highlight>
                        </a:rPr>
                        <a:t>Each Key project identified in AgMAX should also be a Key project in the Mission Area’s 5 year spend plan. </a:t>
                      </a:r>
                    </a:p>
                    <a:p>
                      <a:endParaRPr lang="en-US" sz="1200">
                        <a:highlight>
                          <a:srgbClr val="FFFF00"/>
                        </a:highlight>
                      </a:endParaRPr>
                    </a:p>
                    <a:p>
                      <a:r>
                        <a:rPr lang="en-US" sz="1200">
                          <a:highlight>
                            <a:srgbClr val="FFFF00"/>
                          </a:highlight>
                        </a:rPr>
                        <a:t>The process for accomplishing these Governance meetings is also the responsibility of the Mission Area.</a:t>
                      </a:r>
                    </a:p>
                    <a:p>
                      <a:endParaRPr lang="en-US" sz="1200">
                        <a:highlight>
                          <a:srgbClr val="FFFF00"/>
                        </a:highlight>
                      </a:endParaRPr>
                    </a:p>
                    <a:p>
                      <a:r>
                        <a:rPr lang="en-US" sz="1200">
                          <a:highlight>
                            <a:srgbClr val="FFFF00"/>
                          </a:highlight>
                        </a:rPr>
                        <a:t>Tracking of these Governance meetings will be in AgMax by the Capital Planning Liaison.</a:t>
                      </a:r>
                      <a:endParaRPr lang="en-US" sz="1200">
                        <a:solidFill>
                          <a:schemeClr val="tx1"/>
                        </a:solidFill>
                        <a:highlight>
                          <a:srgbClr val="FFFF00"/>
                        </a:highlight>
                      </a:endParaRPr>
                    </a:p>
                  </a:txBody>
                  <a:tcPr anchor="ctr"/>
                </a:tc>
                <a:tc>
                  <a:txBody>
                    <a:bodyPr/>
                    <a:lstStyle/>
                    <a:p>
                      <a:endParaRPr lang="en-US" sz="1200" dirty="0">
                        <a:highlight>
                          <a:srgbClr val="FFFF00"/>
                        </a:highlight>
                      </a:endParaRPr>
                    </a:p>
                    <a:p>
                      <a:r>
                        <a:rPr lang="en-US" sz="1200" dirty="0">
                          <a:highlight>
                            <a:srgbClr val="FFFF00"/>
                          </a:highlight>
                        </a:rPr>
                        <a:t>CPIC liaisons can assist Mission Areas with determining if projects should be considered  “Key projects”.</a:t>
                      </a:r>
                    </a:p>
                    <a:p>
                      <a:endParaRPr lang="en-US" sz="1200" dirty="0">
                        <a:highlight>
                          <a:srgbClr val="FFFF00"/>
                        </a:highlight>
                      </a:endParaRPr>
                    </a:p>
                    <a:p>
                      <a:r>
                        <a:rPr lang="en-US" sz="1200" dirty="0">
                          <a:highlight>
                            <a:srgbClr val="FFFF00"/>
                          </a:highlight>
                        </a:rPr>
                        <a:t>Each Mission Area’s governance board should be meeting on a reoccurring basis. </a:t>
                      </a:r>
                    </a:p>
                    <a:p>
                      <a:endParaRPr lang="en-US" sz="1200" dirty="0">
                        <a:highlight>
                          <a:srgbClr val="FFFF00"/>
                        </a:highlight>
                      </a:endParaRPr>
                    </a:p>
                    <a:p>
                      <a:r>
                        <a:rPr lang="en-US" sz="1200" dirty="0">
                          <a:highlight>
                            <a:srgbClr val="FFFF00"/>
                          </a:highlight>
                        </a:rPr>
                        <a:t>Tracking and providing proof  these meetings can be accomplished by upload any of the following documents to AgMAX prior to the 10</a:t>
                      </a:r>
                      <a:r>
                        <a:rPr lang="en-US" sz="1200" baseline="30000" dirty="0">
                          <a:highlight>
                            <a:srgbClr val="FFFF00"/>
                          </a:highlight>
                        </a:rPr>
                        <a:t>th</a:t>
                      </a:r>
                      <a:r>
                        <a:rPr lang="en-US" sz="1200" dirty="0">
                          <a:highlight>
                            <a:srgbClr val="FFFF00"/>
                          </a:highlight>
                        </a:rPr>
                        <a:t> business day of the month.</a:t>
                      </a:r>
                    </a:p>
                    <a:p>
                      <a:endParaRPr lang="en-US" sz="1200" dirty="0">
                        <a:highlight>
                          <a:srgbClr val="FFFF00"/>
                        </a:highlight>
                      </a:endParaRPr>
                    </a:p>
                    <a:p>
                      <a:pPr marL="285750" indent="-285750">
                        <a:buFont typeface="Arial" panose="020B0604020202020204" pitchFamily="34" charset="0"/>
                        <a:buChar char="•"/>
                      </a:pPr>
                      <a:r>
                        <a:rPr lang="en-US" sz="1200" dirty="0">
                          <a:highlight>
                            <a:srgbClr val="FFFF00"/>
                          </a:highlight>
                        </a:rPr>
                        <a:t>Meeting Minutes</a:t>
                      </a:r>
                    </a:p>
                    <a:p>
                      <a:pPr marL="285750" indent="-285750">
                        <a:buFont typeface="Arial" panose="020B0604020202020204" pitchFamily="34" charset="0"/>
                        <a:buChar char="•"/>
                      </a:pPr>
                      <a:r>
                        <a:rPr lang="en-US" sz="1200" dirty="0">
                          <a:highlight>
                            <a:srgbClr val="FFFF00"/>
                          </a:highlight>
                        </a:rPr>
                        <a:t>Signed Approval Memo</a:t>
                      </a:r>
                    </a:p>
                    <a:p>
                      <a:pPr marL="285750" indent="-285750">
                        <a:buFont typeface="Arial" panose="020B0604020202020204" pitchFamily="34" charset="0"/>
                        <a:buChar char="•"/>
                      </a:pPr>
                      <a:r>
                        <a:rPr lang="en-US" sz="1200" dirty="0">
                          <a:highlight>
                            <a:srgbClr val="FFFF00"/>
                          </a:highlight>
                        </a:rPr>
                        <a:t>Governance Board Briefing</a:t>
                      </a:r>
                    </a:p>
                    <a:p>
                      <a:endParaRPr lang="en-US" sz="1200" dirty="0">
                        <a:solidFill>
                          <a:schemeClr val="tx1"/>
                        </a:solidFill>
                        <a:highlight>
                          <a:srgbClr val="FFFF00"/>
                        </a:highlight>
                      </a:endParaRPr>
                    </a:p>
                  </a:txBody>
                  <a:tcPr anchor="ctr"/>
                </a:tc>
                <a:extLst>
                  <a:ext uri="{0D108BD9-81ED-4DB2-BD59-A6C34878D82A}">
                    <a16:rowId xmlns:a16="http://schemas.microsoft.com/office/drawing/2014/main" val="2812286220"/>
                  </a:ext>
                </a:extLst>
              </a:tr>
            </a:tbl>
          </a:graphicData>
        </a:graphic>
      </p:graphicFrame>
      <p:sp>
        <p:nvSpPr>
          <p:cNvPr id="4" name="Rectangle 3">
            <a:extLst>
              <a:ext uri="{FF2B5EF4-FFF2-40B4-BE49-F238E27FC236}">
                <a16:creationId xmlns:a16="http://schemas.microsoft.com/office/drawing/2014/main" id="{DF0F48C1-E287-4AE6-9F33-12667D36BC7F}"/>
              </a:ext>
            </a:extLst>
          </p:cNvPr>
          <p:cNvSpPr/>
          <p:nvPr/>
        </p:nvSpPr>
        <p:spPr>
          <a:xfrm rot="1630759">
            <a:off x="9108223" y="696129"/>
            <a:ext cx="894102" cy="461665"/>
          </a:xfrm>
          <a:prstGeom prst="rect">
            <a:avLst/>
          </a:prstGeom>
          <a:solidFill>
            <a:srgbClr val="FFFF00"/>
          </a:solidFill>
        </p:spPr>
        <p:txBody>
          <a:bodyPr wrap="square" lIns="91440" tIns="45720" rIns="91440" bIns="45720">
            <a:spAutoFit/>
          </a:bodyPr>
          <a:lstStyle/>
          <a:p>
            <a:pPr algn="ctr"/>
            <a:r>
              <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rPr>
              <a:t>NEW</a:t>
            </a:r>
          </a:p>
        </p:txBody>
      </p:sp>
      <p:sp>
        <p:nvSpPr>
          <p:cNvPr id="5" name="TextBox 4">
            <a:extLst>
              <a:ext uri="{FF2B5EF4-FFF2-40B4-BE49-F238E27FC236}">
                <a16:creationId xmlns:a16="http://schemas.microsoft.com/office/drawing/2014/main" id="{D6C5306D-05FA-4C7B-85C9-C89AF78C3CC6}"/>
              </a:ext>
            </a:extLst>
          </p:cNvPr>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IT Governance – Requirement Details and Examples</a:t>
            </a:r>
            <a:endParaRPr lang="en-US">
              <a:solidFill>
                <a:schemeClr val="bg1"/>
              </a:solidFill>
            </a:endParaRPr>
          </a:p>
        </p:txBody>
      </p:sp>
    </p:spTree>
    <p:extLst>
      <p:ext uri="{BB962C8B-B14F-4D97-AF65-F5344CB8AC3E}">
        <p14:creationId xmlns:p14="http://schemas.microsoft.com/office/powerpoint/2010/main" val="28022403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061E5F5-F53B-450F-8D13-6BF2ED142E5B}"/>
              </a:ext>
            </a:extLst>
          </p:cNvPr>
          <p:cNvSpPr>
            <a:spLocks noGrp="1"/>
          </p:cNvSpPr>
          <p:nvPr>
            <p:ph type="sldNum" sz="quarter" idx="4"/>
          </p:nvPr>
        </p:nvSpPr>
        <p:spPr/>
        <p:txBody>
          <a:bodyPr/>
          <a:lstStyle/>
          <a:p>
            <a:fld id="{0BAA6115-7AF0-2543-B2DC-54722B1B3709}" type="slidenum">
              <a:rPr lang="en-US" smtClean="0"/>
              <a:pPr/>
              <a:t>48</a:t>
            </a:fld>
            <a:endParaRPr lang="en-US"/>
          </a:p>
        </p:txBody>
      </p:sp>
      <p:graphicFrame>
        <p:nvGraphicFramePr>
          <p:cNvPr id="3" name="Table 3">
            <a:extLst>
              <a:ext uri="{FF2B5EF4-FFF2-40B4-BE49-F238E27FC236}">
                <a16:creationId xmlns:a16="http://schemas.microsoft.com/office/drawing/2014/main" id="{C6E006CB-9ADC-4370-A877-91B95509CD6B}"/>
              </a:ext>
            </a:extLst>
          </p:cNvPr>
          <p:cNvGraphicFramePr>
            <a:graphicFrameLocks noGrp="1"/>
          </p:cNvGraphicFramePr>
          <p:nvPr>
            <p:extLst>
              <p:ext uri="{D42A27DB-BD31-4B8C-83A1-F6EECF244321}">
                <p14:modId xmlns:p14="http://schemas.microsoft.com/office/powerpoint/2010/main" val="1240871187"/>
              </p:ext>
            </p:extLst>
          </p:nvPr>
        </p:nvGraphicFramePr>
        <p:xfrm>
          <a:off x="180753" y="768154"/>
          <a:ext cx="9696894" cy="6443875"/>
        </p:xfrm>
        <a:graphic>
          <a:graphicData uri="http://schemas.openxmlformats.org/drawingml/2006/table">
            <a:tbl>
              <a:tblPr firstRow="1" bandRow="1">
                <a:tableStyleId>{5C22544A-7EE6-4342-B048-85BDC9FD1C3A}</a:tableStyleId>
              </a:tblPr>
              <a:tblGrid>
                <a:gridCol w="1116419">
                  <a:extLst>
                    <a:ext uri="{9D8B030D-6E8A-4147-A177-3AD203B41FA5}">
                      <a16:colId xmlns:a16="http://schemas.microsoft.com/office/drawing/2014/main" val="1313732802"/>
                    </a:ext>
                  </a:extLst>
                </a:gridCol>
                <a:gridCol w="4455042">
                  <a:extLst>
                    <a:ext uri="{9D8B030D-6E8A-4147-A177-3AD203B41FA5}">
                      <a16:colId xmlns:a16="http://schemas.microsoft.com/office/drawing/2014/main" val="732181928"/>
                    </a:ext>
                  </a:extLst>
                </a:gridCol>
                <a:gridCol w="4125433">
                  <a:extLst>
                    <a:ext uri="{9D8B030D-6E8A-4147-A177-3AD203B41FA5}">
                      <a16:colId xmlns:a16="http://schemas.microsoft.com/office/drawing/2014/main" val="4009423745"/>
                    </a:ext>
                  </a:extLst>
                </a:gridCol>
              </a:tblGrid>
              <a:tr h="410924">
                <a:tc>
                  <a: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endParaRPr lang="en-US" sz="1300"/>
                    </a:p>
                  </a:txBody>
                  <a:tcPr/>
                </a:tc>
                <a:tc>
                  <a: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r>
                        <a:rPr lang="en-US" sz="1600"/>
                        <a:t>Regular Governance</a:t>
                      </a:r>
                    </a:p>
                  </a:txBody>
                  <a:tcPr/>
                </a:tc>
                <a:tc>
                  <a:txBody>
                    <a:bodyPr/>
                    <a:lstStyle/>
                    <a:p>
                      <a:pPr algn="ctr"/>
                      <a:r>
                        <a:rPr lang="en-US" sz="1600"/>
                        <a:t>Virtual Governance (Via Email)</a:t>
                      </a:r>
                    </a:p>
                  </a:txBody>
                  <a:tcPr/>
                </a:tc>
                <a:extLst>
                  <a:ext uri="{0D108BD9-81ED-4DB2-BD59-A6C34878D82A}">
                    <a16:rowId xmlns:a16="http://schemas.microsoft.com/office/drawing/2014/main" val="97301736"/>
                  </a:ext>
                </a:extLst>
              </a:tr>
              <a:tr h="2797491">
                <a:tc>
                  <a:txBody>
                    <a:bodyPr/>
                    <a:lstStyle/>
                    <a:p>
                      <a:pPr marL="0" indent="0" algn="l">
                        <a:buFont typeface="Arial" panose="020B0604020202020204" pitchFamily="34" charset="0"/>
                        <a:buNone/>
                      </a:pPr>
                      <a:r>
                        <a:rPr lang="en-US" sz="1300" b="1">
                          <a:highlight>
                            <a:srgbClr val="FFFF00"/>
                          </a:highlight>
                        </a:rPr>
                        <a:t>Governance Meeting Type and How IT Works? </a:t>
                      </a:r>
                    </a:p>
                  </a:txBody>
                  <a:tcPr anchor="ctr"/>
                </a:tc>
                <a:tc>
                  <a:txBody>
                    <a:bodyPr/>
                    <a:lstStyle/>
                    <a:p>
                      <a:pPr marL="342900" indent="-342900" algn="l">
                        <a:buFont typeface="Arial" panose="020B0604020202020204" pitchFamily="34" charset="0"/>
                        <a:buChar char="•"/>
                      </a:pPr>
                      <a:r>
                        <a:rPr lang="en-US" sz="1300">
                          <a:highlight>
                            <a:srgbClr val="FFFF00"/>
                          </a:highlight>
                        </a:rPr>
                        <a:t>Integrated Advisory Board (IAB) holds a meeting (in person or virtual). </a:t>
                      </a:r>
                    </a:p>
                    <a:p>
                      <a:pPr marL="342900" indent="-342900" algn="l">
                        <a:buFont typeface="Arial" panose="020B0604020202020204" pitchFamily="34" charset="0"/>
                        <a:buChar char="•"/>
                      </a:pPr>
                      <a:endParaRPr lang="en-US" sz="1300">
                        <a:highlight>
                          <a:srgbClr val="FFFF00"/>
                        </a:highlight>
                      </a:endParaRPr>
                    </a:p>
                    <a:p>
                      <a:pPr marL="342900" indent="-342900" algn="l">
                        <a:buFont typeface="Arial" panose="020B0604020202020204" pitchFamily="34" charset="0"/>
                        <a:buChar char="•"/>
                      </a:pPr>
                      <a:r>
                        <a:rPr lang="en-US" sz="1300">
                          <a:highlight>
                            <a:srgbClr val="FFFF00"/>
                          </a:highlight>
                        </a:rPr>
                        <a:t>Investment manager will brief IAB </a:t>
                      </a:r>
                    </a:p>
                    <a:p>
                      <a:pPr marL="342900" indent="-342900" algn="l">
                        <a:buFont typeface="Arial" panose="020B0604020202020204" pitchFamily="34" charset="0"/>
                        <a:buChar char="•"/>
                      </a:pPr>
                      <a:endParaRPr lang="en-US" sz="1300">
                        <a:highlight>
                          <a:srgbClr val="FFFF00"/>
                        </a:highlight>
                      </a:endParaRPr>
                    </a:p>
                    <a:p>
                      <a:pPr marL="342900" indent="-342900" algn="l">
                        <a:buFont typeface="Arial" panose="020B0604020202020204" pitchFamily="34" charset="0"/>
                        <a:buChar char="•"/>
                      </a:pPr>
                      <a:r>
                        <a:rPr lang="en-US" sz="1300">
                          <a:highlight>
                            <a:srgbClr val="FFFF00"/>
                          </a:highlight>
                        </a:rPr>
                        <a:t>IAB review, prioritize, and evaluate major and enterprise-wide IT investments (initiatives or projects).</a:t>
                      </a:r>
                    </a:p>
                    <a:p>
                      <a:pPr marL="342900" indent="-342900" algn="l">
                        <a:buFont typeface="Arial" panose="020B0604020202020204" pitchFamily="34" charset="0"/>
                        <a:buChar char="•"/>
                      </a:pPr>
                      <a:endParaRPr lang="en-US" sz="1300">
                        <a:highlight>
                          <a:srgbClr val="FFFF00"/>
                        </a:highlight>
                      </a:endParaRPr>
                    </a:p>
                    <a:p>
                      <a:pPr marL="342900" indent="-342900" algn="l">
                        <a:buFont typeface="Arial" panose="020B0604020202020204" pitchFamily="34" charset="0"/>
                        <a:buChar char="•"/>
                      </a:pPr>
                      <a:r>
                        <a:rPr lang="en-US" sz="1300">
                          <a:highlight>
                            <a:srgbClr val="FFFF00"/>
                          </a:highlight>
                        </a:rPr>
                        <a:t>IAB votes/Action Items captured in person</a:t>
                      </a:r>
                    </a:p>
                    <a:p>
                      <a:pPr marL="342900" indent="-342900" algn="l">
                        <a:buFont typeface="Arial" panose="020B0604020202020204" pitchFamily="34" charset="0"/>
                        <a:buChar char="•"/>
                      </a:pPr>
                      <a:endParaRPr lang="en-US" sz="1300">
                        <a:highlight>
                          <a:srgbClr val="FFFF00"/>
                        </a:highlight>
                      </a:endParaRPr>
                    </a:p>
                    <a:p>
                      <a:pPr marL="342900" indent="-342900" algn="l">
                        <a:buFont typeface="Arial" panose="020B0604020202020204" pitchFamily="34" charset="0"/>
                        <a:buChar char="•"/>
                      </a:pPr>
                      <a:r>
                        <a:rPr lang="en-US" sz="1300">
                          <a:highlight>
                            <a:srgbClr val="FFFF00"/>
                          </a:highlight>
                        </a:rPr>
                        <a:t>IAB Provides approval memo and recommendations.</a:t>
                      </a:r>
                    </a:p>
                  </a:txBody>
                  <a:tcPr anchor="ctr"/>
                </a:tc>
                <a:tc>
                  <a:txBody>
                    <a:bodyPr/>
                    <a:lstStyle/>
                    <a:p>
                      <a:pPr marL="342900" indent="-342900" algn="l">
                        <a:buFont typeface="Arial" panose="020B0604020202020204" pitchFamily="34" charset="0"/>
                        <a:buChar char="•"/>
                      </a:pPr>
                      <a:r>
                        <a:rPr lang="en-US" sz="1300">
                          <a:highlight>
                            <a:srgbClr val="FFFF00"/>
                          </a:highlight>
                        </a:rPr>
                        <a:t>Integrated Advisory Boards (IAB) receives briefing and supporting documentation via email.</a:t>
                      </a:r>
                    </a:p>
                    <a:p>
                      <a:pPr marL="342900" indent="-342900" algn="l">
                        <a:buFont typeface="Arial" panose="020B0604020202020204" pitchFamily="34" charset="0"/>
                        <a:buChar char="•"/>
                      </a:pPr>
                      <a:endParaRPr lang="en-US" sz="1300">
                        <a:highlight>
                          <a:srgbClr val="FFFF00"/>
                        </a:highlight>
                      </a:endParaRPr>
                    </a:p>
                    <a:p>
                      <a:pPr marL="342900" indent="-342900" algn="l">
                        <a:buFont typeface="Arial" panose="020B0604020202020204" pitchFamily="34" charset="0"/>
                        <a:buChar char="•"/>
                      </a:pPr>
                      <a:r>
                        <a:rPr lang="en-US" sz="1300">
                          <a:highlight>
                            <a:srgbClr val="FFFF00"/>
                          </a:highlight>
                        </a:rPr>
                        <a:t>IAB members perform individual review, prioritization, and evaluation of major and enterprise-wide IT investments (initiatives or projects).</a:t>
                      </a:r>
                    </a:p>
                    <a:p>
                      <a:pPr marL="342900" indent="-342900" algn="l">
                        <a:buFont typeface="Arial" panose="020B0604020202020204" pitchFamily="34" charset="0"/>
                        <a:buChar char="•"/>
                      </a:pPr>
                      <a:endParaRPr lang="en-US" sz="1300">
                        <a:highlight>
                          <a:srgbClr val="FFFF00"/>
                        </a:highlight>
                      </a:endParaRPr>
                    </a:p>
                    <a:p>
                      <a:pPr marL="342900" indent="-342900" algn="l">
                        <a:buFont typeface="Arial" panose="020B0604020202020204" pitchFamily="34" charset="0"/>
                        <a:buChar char="•"/>
                      </a:pPr>
                      <a:r>
                        <a:rPr lang="en-US" sz="1300">
                          <a:highlight>
                            <a:srgbClr val="FFFF00"/>
                          </a:highlight>
                        </a:rPr>
                        <a:t>IAB opportunity to ask questions.</a:t>
                      </a:r>
                    </a:p>
                    <a:p>
                      <a:pPr marL="342900" indent="-342900" algn="l">
                        <a:buFont typeface="Arial" panose="020B0604020202020204" pitchFamily="34" charset="0"/>
                        <a:buChar char="•"/>
                      </a:pPr>
                      <a:endParaRPr lang="en-US" sz="1300">
                        <a:highlight>
                          <a:srgbClr val="FFFF00"/>
                        </a:highlight>
                      </a:endParaRPr>
                    </a:p>
                    <a:p>
                      <a:pPr marL="342900" indent="-342900" algn="l">
                        <a:buFont typeface="Arial" panose="020B0604020202020204" pitchFamily="34" charset="0"/>
                        <a:buChar char="•"/>
                      </a:pPr>
                      <a:r>
                        <a:rPr lang="en-US" sz="1300">
                          <a:highlight>
                            <a:srgbClr val="FFFF00"/>
                          </a:highlight>
                        </a:rPr>
                        <a:t>IAB vote / Action items are sent via email</a:t>
                      </a:r>
                    </a:p>
                    <a:p>
                      <a:pPr marL="342900" indent="-342900" algn="l">
                        <a:buFont typeface="Arial" panose="020B0604020202020204" pitchFamily="34" charset="0"/>
                        <a:buChar char="•"/>
                      </a:pPr>
                      <a:endParaRPr lang="en-US" sz="1300">
                        <a:highlight>
                          <a:srgbClr val="FFFF00"/>
                        </a:highlight>
                      </a:endParaRPr>
                    </a:p>
                    <a:p>
                      <a:pPr marL="342900" marR="0" lvl="0" indent="-342900" algn="l" defTabSz="50941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00">
                          <a:highlight>
                            <a:srgbClr val="FFFF00"/>
                          </a:highlight>
                        </a:rPr>
                        <a:t>IAB Provides approval memo and recommendations.</a:t>
                      </a:r>
                    </a:p>
                    <a:p>
                      <a:pPr marL="342900" indent="-342900" algn="l">
                        <a:buFont typeface="Arial" panose="020B0604020202020204" pitchFamily="34" charset="0"/>
                        <a:buChar char="•"/>
                      </a:pPr>
                      <a:endParaRPr lang="en-US" sz="1300">
                        <a:highlight>
                          <a:srgbClr val="FFFF00"/>
                        </a:highlight>
                      </a:endParaRPr>
                    </a:p>
                  </a:txBody>
                  <a:tcPr anchor="ctr"/>
                </a:tc>
                <a:extLst>
                  <a:ext uri="{0D108BD9-81ED-4DB2-BD59-A6C34878D82A}">
                    <a16:rowId xmlns:a16="http://schemas.microsoft.com/office/drawing/2014/main" val="1236360863"/>
                  </a:ext>
                </a:extLst>
              </a:tr>
              <a:tr h="1095191">
                <a:tc>
                  <a:txBody>
                    <a:bodyPr/>
                    <a:lstStyle/>
                    <a:p>
                      <a:pPr marL="0" indent="0" algn="l" defTabSz="509412" rtl="0" eaLnBrk="1" latinLnBrk="0" hangingPunct="1">
                        <a:buFont typeface="Arial" panose="020B0604020202020204" pitchFamily="34" charset="0"/>
                        <a:buNone/>
                      </a:pPr>
                      <a:r>
                        <a:rPr lang="en-US" sz="1300" b="1" kern="1200">
                          <a:solidFill>
                            <a:schemeClr val="dk1"/>
                          </a:solidFill>
                          <a:highlight>
                            <a:srgbClr val="FFFF00"/>
                          </a:highlight>
                          <a:latin typeface="+mn-lt"/>
                          <a:ea typeface="+mn-ea"/>
                          <a:cs typeface="+mn-cs"/>
                        </a:rPr>
                        <a:t>What Governance Request Qualify?</a:t>
                      </a:r>
                    </a:p>
                  </a:txBody>
                  <a:tcPr anchor="ctr"/>
                </a:tc>
                <a:tc>
                  <a:txBody>
                    <a:bodyPr/>
                    <a:lstStyle/>
                    <a:p>
                      <a:pPr marL="342900" indent="-342900" algn="l" defTabSz="509412" rtl="0" eaLnBrk="1" latinLnBrk="0" hangingPunct="1">
                        <a:buFont typeface="Arial" panose="020B0604020202020204" pitchFamily="34" charset="0"/>
                        <a:buChar char="•"/>
                      </a:pPr>
                      <a:r>
                        <a:rPr lang="en-US" sz="1300" kern="1200">
                          <a:solidFill>
                            <a:schemeClr val="dk1"/>
                          </a:solidFill>
                          <a:highlight>
                            <a:srgbClr val="FFFF00"/>
                          </a:highlight>
                          <a:latin typeface="+mn-lt"/>
                          <a:ea typeface="+mn-ea"/>
                          <a:cs typeface="+mn-cs"/>
                        </a:rPr>
                        <a:t>Decision Gates 3-8</a:t>
                      </a:r>
                    </a:p>
                    <a:p>
                      <a:pPr marL="342900" indent="-342900" algn="l" defTabSz="509412" rtl="0" eaLnBrk="1" latinLnBrk="0" hangingPunct="1">
                        <a:buFont typeface="Arial" panose="020B0604020202020204" pitchFamily="34" charset="0"/>
                        <a:buChar char="•"/>
                      </a:pPr>
                      <a:r>
                        <a:rPr lang="en-US" sz="1300" kern="1200">
                          <a:solidFill>
                            <a:schemeClr val="dk1"/>
                          </a:solidFill>
                          <a:highlight>
                            <a:srgbClr val="FFFF00"/>
                          </a:highlight>
                          <a:latin typeface="+mn-lt"/>
                          <a:ea typeface="+mn-ea"/>
                          <a:cs typeface="+mn-cs"/>
                        </a:rPr>
                        <a:t>Portfolio Restructures</a:t>
                      </a:r>
                    </a:p>
                    <a:p>
                      <a:pPr marL="342900" indent="-342900" algn="l" defTabSz="509412" rtl="0" eaLnBrk="1" latinLnBrk="0" hangingPunct="1">
                        <a:buFont typeface="Arial" panose="020B0604020202020204" pitchFamily="34" charset="0"/>
                        <a:buChar char="•"/>
                      </a:pPr>
                      <a:r>
                        <a:rPr lang="en-US" sz="1300" kern="1200">
                          <a:solidFill>
                            <a:schemeClr val="dk1"/>
                          </a:solidFill>
                          <a:highlight>
                            <a:srgbClr val="FFFF00"/>
                          </a:highlight>
                          <a:latin typeface="+mn-lt"/>
                          <a:ea typeface="+mn-ea"/>
                          <a:cs typeface="+mn-cs"/>
                        </a:rPr>
                        <a:t>Rebaselines</a:t>
                      </a:r>
                    </a:p>
                    <a:p>
                      <a:pPr marL="342900" indent="-342900" algn="l" defTabSz="509412" rtl="0" eaLnBrk="1" latinLnBrk="0" hangingPunct="1">
                        <a:buFont typeface="Arial" panose="020B0604020202020204" pitchFamily="34" charset="0"/>
                        <a:buChar char="•"/>
                      </a:pPr>
                      <a:r>
                        <a:rPr lang="en-US" sz="1300" kern="1200">
                          <a:solidFill>
                            <a:schemeClr val="dk1"/>
                          </a:solidFill>
                          <a:highlight>
                            <a:srgbClr val="FFFF00"/>
                          </a:highlight>
                          <a:latin typeface="+mn-lt"/>
                          <a:ea typeface="+mn-ea"/>
                          <a:cs typeface="+mn-cs"/>
                        </a:rPr>
                        <a:t>Reprogramming </a:t>
                      </a:r>
                    </a:p>
                    <a:p>
                      <a:pPr marL="342900" indent="-342900" algn="l" defTabSz="509412" rtl="0" eaLnBrk="1" latinLnBrk="0" hangingPunct="1">
                        <a:buFont typeface="Arial" panose="020B0604020202020204" pitchFamily="34" charset="0"/>
                        <a:buChar char="•"/>
                      </a:pPr>
                      <a:r>
                        <a:rPr lang="en-US" sz="1300" kern="1200">
                          <a:solidFill>
                            <a:schemeClr val="dk1"/>
                          </a:solidFill>
                          <a:highlight>
                            <a:srgbClr val="FFFF00"/>
                          </a:highlight>
                          <a:latin typeface="+mn-lt"/>
                          <a:ea typeface="+mn-ea"/>
                          <a:cs typeface="+mn-cs"/>
                        </a:rPr>
                        <a:t>Upgrades (Non- Major to Major)</a:t>
                      </a:r>
                    </a:p>
                  </a:txBody>
                  <a:tcPr anchor="ctr"/>
                </a:tc>
                <a:tc>
                  <a:txBody>
                    <a:bodyPr/>
                    <a:lstStyle/>
                    <a:p>
                      <a:pPr marL="285750" indent="-285750">
                        <a:buFont typeface="Arial" panose="020B0604020202020204" pitchFamily="34" charset="0"/>
                        <a:buChar char="•"/>
                      </a:pPr>
                      <a:r>
                        <a:rPr lang="en-US" sz="1300" kern="1200">
                          <a:solidFill>
                            <a:schemeClr val="dk1"/>
                          </a:solidFill>
                          <a:highlight>
                            <a:srgbClr val="FFFF00"/>
                          </a:highlight>
                          <a:latin typeface="+mn-lt"/>
                          <a:ea typeface="+mn-ea"/>
                          <a:cs typeface="+mn-cs"/>
                        </a:rPr>
                        <a:t>Touchpoints (Annual or Incremental)</a:t>
                      </a:r>
                    </a:p>
                    <a:p>
                      <a:pPr marL="285750" indent="-285750">
                        <a:buFont typeface="Arial" panose="020B0604020202020204" pitchFamily="34" charset="0"/>
                        <a:buChar char="•"/>
                      </a:pPr>
                      <a:r>
                        <a:rPr lang="en-US" sz="1300" kern="1200">
                          <a:solidFill>
                            <a:schemeClr val="dk1"/>
                          </a:solidFill>
                          <a:highlight>
                            <a:srgbClr val="FFFF00"/>
                          </a:highlight>
                          <a:latin typeface="+mn-lt"/>
                          <a:ea typeface="+mn-ea"/>
                          <a:cs typeface="+mn-cs"/>
                        </a:rPr>
                        <a:t>Decision Gates 1&amp;2</a:t>
                      </a:r>
                    </a:p>
                    <a:p>
                      <a:pPr marL="285750" indent="-285750">
                        <a:buFont typeface="Arial" panose="020B0604020202020204" pitchFamily="34" charset="0"/>
                        <a:buChar char="•"/>
                      </a:pPr>
                      <a:r>
                        <a:rPr lang="en-US" sz="1300" kern="1200">
                          <a:solidFill>
                            <a:schemeClr val="dk1"/>
                          </a:solidFill>
                          <a:highlight>
                            <a:srgbClr val="FFFF00"/>
                          </a:highlight>
                          <a:latin typeface="+mn-lt"/>
                          <a:ea typeface="+mn-ea"/>
                          <a:cs typeface="+mn-cs"/>
                        </a:rPr>
                        <a:t>Downgrades (Major to Non-Major) </a:t>
                      </a:r>
                    </a:p>
                    <a:p>
                      <a:pPr marL="0" indent="0">
                        <a:buFont typeface="Arial" panose="020B0604020202020204" pitchFamily="34" charset="0"/>
                        <a:buNone/>
                      </a:pPr>
                      <a:endParaRPr lang="en-US" sz="1300" kern="1200">
                        <a:solidFill>
                          <a:schemeClr val="dk1"/>
                        </a:solidFill>
                        <a:highlight>
                          <a:srgbClr val="FFFF00"/>
                        </a:highlight>
                        <a:latin typeface="+mn-lt"/>
                        <a:ea typeface="+mn-ea"/>
                        <a:cs typeface="+mn-cs"/>
                      </a:endParaRPr>
                    </a:p>
                    <a:p>
                      <a:pPr marL="0" indent="0">
                        <a:buFont typeface="Arial" panose="020B0604020202020204" pitchFamily="34" charset="0"/>
                        <a:buNone/>
                      </a:pPr>
                      <a:r>
                        <a:rPr lang="en-US" sz="1300" b="1" i="1" kern="1200">
                          <a:solidFill>
                            <a:srgbClr val="FF0000"/>
                          </a:solidFill>
                          <a:highlight>
                            <a:srgbClr val="FFFF00"/>
                          </a:highlight>
                          <a:latin typeface="+mn-lt"/>
                          <a:ea typeface="+mn-ea"/>
                          <a:cs typeface="+mn-cs"/>
                        </a:rPr>
                        <a:t>Note: Virtual IAB reviews must be approved in advance.</a:t>
                      </a:r>
                      <a:endParaRPr lang="en-US" sz="1300" i="1" kern="1200">
                        <a:solidFill>
                          <a:schemeClr val="dk1"/>
                        </a:solidFill>
                        <a:highlight>
                          <a:srgbClr val="FFFF00"/>
                        </a:highlight>
                        <a:latin typeface="+mn-lt"/>
                        <a:ea typeface="+mn-ea"/>
                        <a:cs typeface="+mn-cs"/>
                      </a:endParaRPr>
                    </a:p>
                  </a:txBody>
                  <a:tcPr anchor="ctr"/>
                </a:tc>
                <a:extLst>
                  <a:ext uri="{0D108BD9-81ED-4DB2-BD59-A6C34878D82A}">
                    <a16:rowId xmlns:a16="http://schemas.microsoft.com/office/drawing/2014/main" val="3216873048"/>
                  </a:ext>
                </a:extLst>
              </a:tr>
              <a:tr h="2023717">
                <a:tc>
                  <a:txBody>
                    <a:bodyPr/>
                    <a:lstStyle/>
                    <a:p>
                      <a:pPr marL="0" indent="0" algn="l" defTabSz="509412" rtl="0" eaLnBrk="1" latinLnBrk="0" hangingPunct="1">
                        <a:buFont typeface="Arial" panose="020B0604020202020204" pitchFamily="34" charset="0"/>
                        <a:buNone/>
                      </a:pPr>
                      <a:r>
                        <a:rPr lang="en-US" sz="1300" b="1" kern="1200">
                          <a:solidFill>
                            <a:schemeClr val="dk1"/>
                          </a:solidFill>
                          <a:highlight>
                            <a:srgbClr val="FFFF00"/>
                          </a:highlight>
                          <a:latin typeface="+mn-lt"/>
                          <a:ea typeface="+mn-ea"/>
                          <a:cs typeface="+mn-cs"/>
                        </a:rPr>
                        <a:t>Facilitation and Timelines</a:t>
                      </a:r>
                    </a:p>
                  </a:txBody>
                  <a:tcPr anchor="ctr"/>
                </a:tc>
                <a:tc>
                  <a:txBody>
                    <a:bodyPr/>
                    <a:lstStyle/>
                    <a:p>
                      <a:pPr marL="171450" indent="-171450" algn="l" defTabSz="509412" rtl="0" eaLnBrk="1" latinLnBrk="0" hangingPunct="1">
                        <a:buFont typeface="Arial" panose="020B0604020202020204" pitchFamily="34" charset="0"/>
                        <a:buChar char="•"/>
                      </a:pPr>
                      <a:r>
                        <a:rPr lang="en-US" sz="1300" kern="1200">
                          <a:solidFill>
                            <a:schemeClr val="dk1"/>
                          </a:solidFill>
                          <a:highlight>
                            <a:srgbClr val="FFFF00"/>
                          </a:highlight>
                          <a:latin typeface="+mn-lt"/>
                          <a:ea typeface="+mn-ea"/>
                          <a:cs typeface="+mn-cs"/>
                        </a:rPr>
                        <a:t>Final briefing and supporting documentation due 2 weeks prior to meeting.</a:t>
                      </a:r>
                    </a:p>
                    <a:p>
                      <a:pPr marL="171450" indent="-171450" algn="l" defTabSz="509412" rtl="0" eaLnBrk="1" latinLnBrk="0" hangingPunct="1">
                        <a:buFont typeface="Arial" panose="020B0604020202020204" pitchFamily="34" charset="0"/>
                        <a:buChar char="•"/>
                      </a:pPr>
                      <a:endParaRPr lang="en-US" sz="1300" kern="1200">
                        <a:solidFill>
                          <a:schemeClr val="dk1"/>
                        </a:solidFill>
                        <a:highlight>
                          <a:srgbClr val="FFFF00"/>
                        </a:highlight>
                        <a:latin typeface="+mn-lt"/>
                        <a:ea typeface="+mn-ea"/>
                        <a:cs typeface="+mn-cs"/>
                      </a:endParaRPr>
                    </a:p>
                    <a:p>
                      <a:pPr marL="171450" indent="-171450" algn="l" defTabSz="509412" rtl="0" eaLnBrk="1" latinLnBrk="0" hangingPunct="1">
                        <a:buFont typeface="Arial" panose="020B0604020202020204" pitchFamily="34" charset="0"/>
                        <a:buChar char="•"/>
                      </a:pPr>
                      <a:r>
                        <a:rPr lang="en-US" sz="1300" kern="1200">
                          <a:solidFill>
                            <a:schemeClr val="dk1"/>
                          </a:solidFill>
                          <a:highlight>
                            <a:srgbClr val="FFFF00"/>
                          </a:highlight>
                          <a:latin typeface="+mn-lt"/>
                          <a:ea typeface="+mn-ea"/>
                          <a:cs typeface="+mn-cs"/>
                        </a:rPr>
                        <a:t>Signed IAB Memo 2 weeks after meeting.</a:t>
                      </a:r>
                    </a:p>
                  </a:txBody>
                  <a:tcPr anchor="ctr"/>
                </a:tc>
                <a:tc>
                  <a:txBody>
                    <a:bodyPr/>
                    <a:lstStyle/>
                    <a:p>
                      <a:pPr marL="171450" indent="-171450">
                        <a:buFont typeface="Arial" panose="020B0604020202020204" pitchFamily="34" charset="0"/>
                        <a:buChar char="•"/>
                      </a:pPr>
                      <a:r>
                        <a:rPr lang="en-US" sz="1300" b="0" i="0" kern="1200" dirty="0">
                          <a:solidFill>
                            <a:schemeClr val="dk1"/>
                          </a:solidFill>
                          <a:highlight>
                            <a:srgbClr val="FFFF00"/>
                          </a:highlight>
                          <a:latin typeface="+mn-lt"/>
                          <a:ea typeface="+mn-ea"/>
                          <a:cs typeface="+mn-cs"/>
                        </a:rPr>
                        <a:t>After Virtual IAB is approved. Final briefing and supporting documentation due within 2 weeks. </a:t>
                      </a:r>
                    </a:p>
                    <a:p>
                      <a:pPr marL="171450" indent="-171450">
                        <a:buFont typeface="Arial" panose="020B0604020202020204" pitchFamily="34" charset="0"/>
                        <a:buChar char="•"/>
                      </a:pPr>
                      <a:endParaRPr lang="en-US" sz="1300" b="0" i="0" kern="1200" dirty="0">
                        <a:solidFill>
                          <a:schemeClr val="dk1"/>
                        </a:solidFill>
                        <a:highlight>
                          <a:srgbClr val="FFFF00"/>
                        </a:highlight>
                        <a:latin typeface="+mn-lt"/>
                        <a:ea typeface="+mn-ea"/>
                        <a:cs typeface="+mn-cs"/>
                      </a:endParaRPr>
                    </a:p>
                    <a:p>
                      <a:pPr marL="171450" indent="-171450">
                        <a:buFont typeface="Arial" panose="020B0604020202020204" pitchFamily="34" charset="0"/>
                        <a:buChar char="•"/>
                      </a:pPr>
                      <a:r>
                        <a:rPr lang="en-US" sz="1300" b="0" i="0" kern="1200" dirty="0">
                          <a:solidFill>
                            <a:schemeClr val="dk1"/>
                          </a:solidFill>
                          <a:highlight>
                            <a:srgbClr val="FFFF00"/>
                          </a:highlight>
                          <a:latin typeface="+mn-lt"/>
                          <a:ea typeface="+mn-ea"/>
                          <a:cs typeface="+mn-cs"/>
                        </a:rPr>
                        <a:t>IAB members are allowed 2 weeks to review and ask questions.</a:t>
                      </a:r>
                    </a:p>
                    <a:p>
                      <a:pPr marL="171450" indent="-171450">
                        <a:buFont typeface="Arial" panose="020B0604020202020204" pitchFamily="34" charset="0"/>
                        <a:buChar char="•"/>
                      </a:pPr>
                      <a:endParaRPr lang="en-US" sz="1300" i="1" kern="1200" dirty="0">
                        <a:solidFill>
                          <a:schemeClr val="dk1"/>
                        </a:solidFill>
                        <a:highlight>
                          <a:srgbClr val="FFFF00"/>
                        </a:highlight>
                        <a:latin typeface="+mn-lt"/>
                        <a:ea typeface="+mn-ea"/>
                        <a:cs typeface="+mn-cs"/>
                      </a:endParaRPr>
                    </a:p>
                    <a:p>
                      <a:pPr marL="171450" indent="-171450">
                        <a:buFont typeface="Arial" panose="020B0604020202020204" pitchFamily="34" charset="0"/>
                        <a:buChar char="•"/>
                      </a:pPr>
                      <a:r>
                        <a:rPr lang="en-US" sz="1300" i="0" kern="1200" dirty="0">
                          <a:solidFill>
                            <a:schemeClr val="dk1"/>
                          </a:solidFill>
                          <a:highlight>
                            <a:srgbClr val="FFFF00"/>
                          </a:highlight>
                          <a:latin typeface="+mn-lt"/>
                          <a:ea typeface="+mn-ea"/>
                          <a:cs typeface="+mn-cs"/>
                        </a:rPr>
                        <a:t>Signed IAB Memo 2 weeks after meeting.</a:t>
                      </a:r>
                    </a:p>
                    <a:p>
                      <a:pPr marL="0" indent="0">
                        <a:buFont typeface="Arial" panose="020B0604020202020204" pitchFamily="34" charset="0"/>
                        <a:buNone/>
                      </a:pPr>
                      <a:endParaRPr lang="en-US" sz="1300" b="1" i="1" kern="1200" dirty="0">
                        <a:solidFill>
                          <a:srgbClr val="FF0000"/>
                        </a:solidFill>
                        <a:highlight>
                          <a:srgbClr val="FFFF00"/>
                        </a:highlight>
                        <a:latin typeface="+mn-lt"/>
                        <a:ea typeface="+mn-ea"/>
                        <a:cs typeface="+mn-cs"/>
                      </a:endParaRPr>
                    </a:p>
                    <a:p>
                      <a:pPr marL="0" indent="0">
                        <a:buFont typeface="Arial" panose="020B0604020202020204" pitchFamily="34" charset="0"/>
                        <a:buNone/>
                      </a:pPr>
                      <a:r>
                        <a:rPr lang="en-US" sz="1300" b="1" i="1" kern="1200" dirty="0">
                          <a:solidFill>
                            <a:srgbClr val="FF0000"/>
                          </a:solidFill>
                          <a:highlight>
                            <a:srgbClr val="FFFF00"/>
                          </a:highlight>
                          <a:latin typeface="+mn-lt"/>
                          <a:ea typeface="+mn-ea"/>
                          <a:cs typeface="+mn-cs"/>
                        </a:rPr>
                        <a:t>Note: CPIC liaison facilitates “Virtual Governance “meeting.</a:t>
                      </a:r>
                    </a:p>
                  </a:txBody>
                  <a:tcPr anchor="ctr"/>
                </a:tc>
                <a:extLst>
                  <a:ext uri="{0D108BD9-81ED-4DB2-BD59-A6C34878D82A}">
                    <a16:rowId xmlns:a16="http://schemas.microsoft.com/office/drawing/2014/main" val="2654897257"/>
                  </a:ext>
                </a:extLst>
              </a:tr>
            </a:tbl>
          </a:graphicData>
        </a:graphic>
      </p:graphicFrame>
      <p:sp>
        <p:nvSpPr>
          <p:cNvPr id="4" name="TextBox 3">
            <a:extLst>
              <a:ext uri="{FF2B5EF4-FFF2-40B4-BE49-F238E27FC236}">
                <a16:creationId xmlns:a16="http://schemas.microsoft.com/office/drawing/2014/main" id="{2E3E798F-D2D6-4F2A-A065-C17625E42202}"/>
              </a:ext>
            </a:extLst>
          </p:cNvPr>
          <p:cNvSpPr txBox="1"/>
          <p:nvPr/>
        </p:nvSpPr>
        <p:spPr>
          <a:xfrm>
            <a:off x="-10633" y="73372"/>
            <a:ext cx="10058400" cy="584775"/>
          </a:xfrm>
          <a:prstGeom prst="rect">
            <a:avLst/>
          </a:prstGeom>
          <a:noFill/>
        </p:spPr>
        <p:txBody>
          <a:bodyPr wrap="square" rtlCol="0" anchor="ctr">
            <a:spAutoFit/>
          </a:bodyPr>
          <a:lstStyle/>
          <a:p>
            <a:pPr algn="ctr"/>
            <a:r>
              <a:rPr lang="en-US" sz="3200">
                <a:solidFill>
                  <a:schemeClr val="bg1"/>
                </a:solidFill>
              </a:rPr>
              <a:t>IT Governance – Enterprise Governance Meetings</a:t>
            </a:r>
            <a:endParaRPr lang="en-US">
              <a:solidFill>
                <a:schemeClr val="bg1"/>
              </a:solidFill>
            </a:endParaRPr>
          </a:p>
        </p:txBody>
      </p:sp>
      <p:sp>
        <p:nvSpPr>
          <p:cNvPr id="6" name="Rectangle 5">
            <a:extLst>
              <a:ext uri="{FF2B5EF4-FFF2-40B4-BE49-F238E27FC236}">
                <a16:creationId xmlns:a16="http://schemas.microsoft.com/office/drawing/2014/main" id="{EDA51280-B49C-4698-82E5-8A9BE4687CC4}"/>
              </a:ext>
            </a:extLst>
          </p:cNvPr>
          <p:cNvSpPr/>
          <p:nvPr/>
        </p:nvSpPr>
        <p:spPr>
          <a:xfrm rot="1630759">
            <a:off x="9108223" y="696129"/>
            <a:ext cx="894102" cy="461665"/>
          </a:xfrm>
          <a:prstGeom prst="rect">
            <a:avLst/>
          </a:prstGeom>
          <a:solidFill>
            <a:srgbClr val="FFFF00"/>
          </a:solidFill>
        </p:spPr>
        <p:txBody>
          <a:bodyPr wrap="square" lIns="91440" tIns="45720" rIns="91440" bIns="45720">
            <a:spAutoFit/>
          </a:bodyPr>
          <a:lstStyle/>
          <a:p>
            <a:pPr algn="ctr"/>
            <a:r>
              <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rPr>
              <a:t>NEW</a:t>
            </a:r>
          </a:p>
        </p:txBody>
      </p:sp>
    </p:spTree>
    <p:extLst>
      <p:ext uri="{BB962C8B-B14F-4D97-AF65-F5344CB8AC3E}">
        <p14:creationId xmlns:p14="http://schemas.microsoft.com/office/powerpoint/2010/main" val="31482064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195A357-AB0A-4581-8FDD-D33480EBD032}"/>
              </a:ext>
            </a:extLst>
          </p:cNvPr>
          <p:cNvSpPr>
            <a:spLocks noGrp="1"/>
          </p:cNvSpPr>
          <p:nvPr>
            <p:ph type="sldNum" sz="quarter" idx="4"/>
          </p:nvPr>
        </p:nvSpPr>
        <p:spPr/>
        <p:txBody>
          <a:bodyPr/>
          <a:lstStyle/>
          <a:p>
            <a:fld id="{0BAA6115-7AF0-2543-B2DC-54722B1B3709}" type="slidenum">
              <a:rPr lang="en-US" smtClean="0"/>
              <a:pPr/>
              <a:t>49</a:t>
            </a:fld>
            <a:endParaRPr lang="en-US"/>
          </a:p>
        </p:txBody>
      </p:sp>
      <p:graphicFrame>
        <p:nvGraphicFramePr>
          <p:cNvPr id="3" name="Table 2">
            <a:extLst>
              <a:ext uri="{FF2B5EF4-FFF2-40B4-BE49-F238E27FC236}">
                <a16:creationId xmlns:a16="http://schemas.microsoft.com/office/drawing/2014/main" id="{50E485CD-44DF-4523-83B8-FF908B4B64AC}"/>
              </a:ext>
            </a:extLst>
          </p:cNvPr>
          <p:cNvGraphicFramePr>
            <a:graphicFrameLocks noGrp="1"/>
          </p:cNvGraphicFramePr>
          <p:nvPr>
            <p:extLst>
              <p:ext uri="{D42A27DB-BD31-4B8C-83A1-F6EECF244321}">
                <p14:modId xmlns:p14="http://schemas.microsoft.com/office/powerpoint/2010/main" val="4077124609"/>
              </p:ext>
            </p:extLst>
          </p:nvPr>
        </p:nvGraphicFramePr>
        <p:xfrm>
          <a:off x="714850" y="2296536"/>
          <a:ext cx="8628701" cy="4336684"/>
        </p:xfrm>
        <a:graphic>
          <a:graphicData uri="http://schemas.openxmlformats.org/drawingml/2006/table">
            <a:tbl>
              <a:tblPr firstRow="1" bandRow="1">
                <a:tableStyleId>{5C22544A-7EE6-4342-B048-85BDC9FD1C3A}</a:tableStyleId>
              </a:tblPr>
              <a:tblGrid>
                <a:gridCol w="2680341">
                  <a:extLst>
                    <a:ext uri="{9D8B030D-6E8A-4147-A177-3AD203B41FA5}">
                      <a16:colId xmlns:a16="http://schemas.microsoft.com/office/drawing/2014/main" val="4024087024"/>
                    </a:ext>
                  </a:extLst>
                </a:gridCol>
                <a:gridCol w="5948360">
                  <a:extLst>
                    <a:ext uri="{9D8B030D-6E8A-4147-A177-3AD203B41FA5}">
                      <a16:colId xmlns:a16="http://schemas.microsoft.com/office/drawing/2014/main" val="2128369695"/>
                    </a:ext>
                  </a:extLst>
                </a:gridCol>
              </a:tblGrid>
              <a:tr h="176838">
                <a:tc>
                  <a:txBody>
                    <a:bodyPr/>
                    <a:lstStyle/>
                    <a:p>
                      <a:pPr algn="l" rtl="0" fontAlgn="ctr"/>
                      <a:r>
                        <a:rPr lang="en-US" sz="1200" u="none" strike="noStrike">
                          <a:effectLst/>
                        </a:rPr>
                        <a:t>DME ACTIVITIES EXAMPLES</a:t>
                      </a:r>
                      <a:endParaRPr lang="en-US" sz="1200" b="1" i="0" u="none" strike="noStrike">
                        <a:solidFill>
                          <a:srgbClr val="FFFFFF"/>
                        </a:solidFill>
                        <a:effectLst/>
                        <a:latin typeface="Calibri" panose="020F0502020204030204" pitchFamily="34" charset="0"/>
                      </a:endParaRPr>
                    </a:p>
                  </a:txBody>
                  <a:tcPr marL="7858" marR="7858" marT="7858" marB="0" anchor="ctr"/>
                </a:tc>
                <a:tc>
                  <a:txBody>
                    <a:bodyPr/>
                    <a:lstStyle/>
                    <a:p>
                      <a:pPr algn="l" rtl="0" fontAlgn="ctr"/>
                      <a:r>
                        <a:rPr lang="en-US" sz="1200" u="none" strike="noStrike">
                          <a:effectLst/>
                        </a:rPr>
                        <a:t>ACTIVITY DESCRIPTION</a:t>
                      </a:r>
                      <a:endParaRPr lang="en-US" sz="1200" b="1" i="0" u="none" strike="noStrike">
                        <a:solidFill>
                          <a:srgbClr val="FFFFFF"/>
                        </a:solidFill>
                        <a:effectLst/>
                        <a:latin typeface="Calibri" panose="020F0502020204030204" pitchFamily="34" charset="0"/>
                      </a:endParaRPr>
                    </a:p>
                  </a:txBody>
                  <a:tcPr marL="7858" marR="7858" marT="7858" marB="0" anchor="ctr"/>
                </a:tc>
                <a:extLst>
                  <a:ext uri="{0D108BD9-81ED-4DB2-BD59-A6C34878D82A}">
                    <a16:rowId xmlns:a16="http://schemas.microsoft.com/office/drawing/2014/main" val="749424295"/>
                  </a:ext>
                </a:extLst>
              </a:tr>
              <a:tr h="3771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u="none">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Authorization To</a:t>
                      </a:r>
                      <a:r>
                        <a:rPr lang="en-US" sz="1200" b="1" i="1" u="none" baseline="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Operate (A</a:t>
                      </a:r>
                      <a:r>
                        <a:rPr lang="en-US" sz="1200" b="1" i="1" u="none">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TO)</a:t>
                      </a:r>
                      <a:r>
                        <a:rPr lang="en-US" sz="1200" b="1" i="1" u="none" spc="-10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a:t>
                      </a:r>
                      <a:r>
                        <a:rPr lang="en-US" sz="1200" b="1" i="1" u="none">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ccreditation</a:t>
                      </a:r>
                      <a:r>
                        <a:rPr lang="en-US" sz="1200" b="1" i="1" u="none" spc="135">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sz="1200" b="1" i="1" u="none">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Costs</a:t>
                      </a:r>
                      <a:endParaRPr lang="en-US" sz="1200" b="1" i="1" u="none">
                        <a:latin typeface="Calibri" panose="020F0502020204030204" pitchFamily="34" charset="0"/>
                      </a:endParaRPr>
                    </a:p>
                  </a:txBody>
                  <a:tcPr marL="75438" marR="75438" marT="37719" marB="377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Calibri" panose="020F0502020204030204" pitchFamily="34" charset="0"/>
                        </a:rPr>
                        <a:t>The costs associated with auditing and accreditation of new systems. The ATO represents the formal management approval to place a system into operation at USDA. </a:t>
                      </a:r>
                    </a:p>
                  </a:txBody>
                  <a:tcPr marL="75438" marR="75438" marT="37719" marB="37719"/>
                </a:tc>
                <a:extLst>
                  <a:ext uri="{0D108BD9-81ED-4DB2-BD59-A6C34878D82A}">
                    <a16:rowId xmlns:a16="http://schemas.microsoft.com/office/drawing/2014/main" val="4056240898"/>
                  </a:ext>
                </a:extLst>
              </a:tr>
              <a:tr h="345638">
                <a:tc>
                  <a:txBody>
                    <a:bodyPr/>
                    <a:lstStyle/>
                    <a:p>
                      <a:pPr algn="l" rtl="0" fontAlgn="ctr"/>
                      <a:r>
                        <a:rPr lang="en-US" sz="1200" b="1" i="1" u="none" strike="noStrike">
                          <a:effectLst/>
                        </a:rPr>
                        <a:t> Commercial off-the-shelf (COTS)</a:t>
                      </a:r>
                      <a:endParaRPr lang="en-US" sz="1200" b="1" i="1" u="none" strike="noStrike">
                        <a:solidFill>
                          <a:srgbClr val="000000"/>
                        </a:solidFill>
                        <a:effectLst/>
                        <a:latin typeface="Calibri" panose="020F0502020204030204" pitchFamily="34" charset="0"/>
                      </a:endParaRPr>
                    </a:p>
                  </a:txBody>
                  <a:tcPr marL="7858" marR="7858" marT="7858" marB="0" anchor="ctr"/>
                </a:tc>
                <a:tc>
                  <a:txBody>
                    <a:bodyPr/>
                    <a:lstStyle/>
                    <a:p>
                      <a:pPr algn="l" rtl="0" fontAlgn="ctr"/>
                      <a:r>
                        <a:rPr lang="en-US" sz="1200" u="none" strike="noStrike">
                          <a:effectLst/>
                        </a:rPr>
                        <a:t>Service or software available in the commercial marketplace that can be bought and used under government contract. For  example, Microsoft and Salesforce.</a:t>
                      </a:r>
                      <a:endParaRPr lang="en-US" sz="1200" b="0" i="0" u="none" strike="noStrike">
                        <a:solidFill>
                          <a:srgbClr val="000000"/>
                        </a:solidFill>
                        <a:effectLst/>
                        <a:latin typeface="Calibri" panose="020F0502020204030204" pitchFamily="34" charset="0"/>
                      </a:endParaRPr>
                    </a:p>
                  </a:txBody>
                  <a:tcPr marL="7858" marR="7858" marT="7858" marB="0" anchor="ctr"/>
                </a:tc>
                <a:extLst>
                  <a:ext uri="{0D108BD9-81ED-4DB2-BD59-A6C34878D82A}">
                    <a16:rowId xmlns:a16="http://schemas.microsoft.com/office/drawing/2014/main" val="592131105"/>
                  </a:ext>
                </a:extLst>
              </a:tr>
              <a:tr h="683239">
                <a:tc>
                  <a:txBody>
                    <a:bodyPr/>
                    <a:lstStyle/>
                    <a:p>
                      <a:pPr algn="l" rtl="0" fontAlgn="ctr"/>
                      <a:r>
                        <a:rPr lang="en-US" sz="1200" b="1" i="1" u="none" strike="noStrike">
                          <a:effectLst/>
                        </a:rPr>
                        <a:t> Computer and IT-Related Hardware</a:t>
                      </a:r>
                      <a:endParaRPr lang="en-US" sz="1200" b="1" i="1" u="none" strike="noStrike">
                        <a:solidFill>
                          <a:srgbClr val="000000"/>
                        </a:solidFill>
                        <a:effectLst/>
                        <a:latin typeface="Calibri" panose="020F0502020204030204" pitchFamily="34" charset="0"/>
                      </a:endParaRPr>
                    </a:p>
                  </a:txBody>
                  <a:tcPr marL="7858" marR="7858" marT="7858" marB="0" anchor="ctr"/>
                </a:tc>
                <a:tc>
                  <a:txBody>
                    <a:bodyPr/>
                    <a:lstStyle/>
                    <a:p>
                      <a:pPr algn="l" rtl="0" fontAlgn="ctr"/>
                      <a:r>
                        <a:rPr lang="en-US" sz="1200" u="none" strike="noStrike">
                          <a:effectLst/>
                        </a:rPr>
                        <a:t>Computer Hardware – includes components (internal) and peripherals (external).  Computer hardware refers to the physical parts of a computer and related devices. Internal hardware devices include motherboards, hard drives, and RAM. External hardware devices include network equipment, monitors, keyboards, mice, printers, and scanners.</a:t>
                      </a:r>
                    </a:p>
                    <a:p>
                      <a:pPr algn="l" rtl="0" fontAlgn="ctr"/>
                      <a:r>
                        <a:rPr lang="en-US" sz="1200" b="0" kern="1200">
                          <a:solidFill>
                            <a:schemeClr val="tx1"/>
                          </a:solidFill>
                          <a:effectLst/>
                          <a:latin typeface="+mn-lt"/>
                          <a:ea typeface="+mn-ea"/>
                          <a:cs typeface="+mn-cs"/>
                        </a:rPr>
                        <a:t>Drones, unmanned aircraft, </a:t>
                      </a:r>
                      <a:r>
                        <a:rPr lang="en-US" sz="1200" b="0" kern="1200" baseline="0">
                          <a:solidFill>
                            <a:schemeClr val="tx1"/>
                          </a:solidFill>
                          <a:effectLst/>
                          <a:latin typeface="+mn-lt"/>
                          <a:ea typeface="+mn-ea"/>
                          <a:cs typeface="+mn-cs"/>
                        </a:rPr>
                        <a:t>equipment used for IT related tasks or research, such as microscopes or aerial cameras.</a:t>
                      </a:r>
                      <a:endParaRPr lang="en-US" sz="1200" b="0" i="0" u="none" strike="noStrike">
                        <a:solidFill>
                          <a:schemeClr val="tx1"/>
                        </a:solidFill>
                        <a:effectLst/>
                        <a:latin typeface="+mn-lt"/>
                      </a:endParaRPr>
                    </a:p>
                  </a:txBody>
                  <a:tcPr marL="7858" marR="7858" marT="7858" marB="0" anchor="ctr"/>
                </a:tc>
                <a:extLst>
                  <a:ext uri="{0D108BD9-81ED-4DB2-BD59-A6C34878D82A}">
                    <a16:rowId xmlns:a16="http://schemas.microsoft.com/office/drawing/2014/main" val="180402702"/>
                  </a:ext>
                </a:extLst>
              </a:tr>
              <a:tr h="611362">
                <a:tc>
                  <a:txBody>
                    <a:bodyPr/>
                    <a:lstStyle/>
                    <a:p>
                      <a:pPr algn="l" rtl="0" fontAlgn="ctr"/>
                      <a:r>
                        <a:rPr lang="en-US" sz="1200" b="1" i="1" u="none" strike="noStrike">
                          <a:effectLst/>
                        </a:rPr>
                        <a:t> Contracted Labor</a:t>
                      </a:r>
                      <a:endParaRPr lang="en-US" sz="1200" b="1" i="1" u="none" strike="noStrike">
                        <a:solidFill>
                          <a:srgbClr val="000000"/>
                        </a:solidFill>
                        <a:effectLst/>
                        <a:latin typeface="Calibri" panose="020F0502020204030204" pitchFamily="34" charset="0"/>
                      </a:endParaRPr>
                    </a:p>
                  </a:txBody>
                  <a:tcPr marL="7858" marR="7858" marT="7858" marB="0" anchor="ctr"/>
                </a:tc>
                <a:tc>
                  <a:txBody>
                    <a:bodyPr/>
                    <a:lstStyle/>
                    <a:p>
                      <a:pPr algn="l" rtl="0" fontAlgn="ctr"/>
                      <a:r>
                        <a:rPr lang="en-US" sz="1200" u="none" strike="noStrike">
                          <a:effectLst/>
                        </a:rPr>
                        <a:t>Contracted labor costs for planning, development, acquisition, system integration, and direct project management, overhead support and cloud implementations and/or migrations. </a:t>
                      </a:r>
                      <a:r>
                        <a:rPr lang="en-US" sz="1200" b="1" i="0" u="sng" strike="noStrike">
                          <a:effectLst/>
                        </a:rPr>
                        <a:t>Note</a:t>
                      </a:r>
                      <a:r>
                        <a:rPr lang="en-US" sz="1200" u="none" strike="noStrike">
                          <a:effectLst/>
                        </a:rPr>
                        <a:t>: Contractor</a:t>
                      </a:r>
                      <a:r>
                        <a:rPr lang="en-US" sz="1200" u="none" strike="noStrike" baseline="0">
                          <a:effectLst/>
                        </a:rPr>
                        <a:t> support not directly related to system development, i.e. administrative support, is considered a non-system cost.  If the support is new to the investment, the estimated cost should be entered in the Non-System DLCC table under the DME category in AgMax.</a:t>
                      </a:r>
                      <a:endParaRPr lang="en-US" sz="1200" b="0" i="0" u="none" strike="noStrike">
                        <a:solidFill>
                          <a:srgbClr val="000000"/>
                        </a:solidFill>
                        <a:effectLst/>
                        <a:latin typeface="Calibri" panose="020F0502020204030204" pitchFamily="34" charset="0"/>
                      </a:endParaRPr>
                    </a:p>
                  </a:txBody>
                  <a:tcPr marL="7858" marR="7858" marT="7858" marB="0" anchor="ctr"/>
                </a:tc>
                <a:extLst>
                  <a:ext uri="{0D108BD9-81ED-4DB2-BD59-A6C34878D82A}">
                    <a16:rowId xmlns:a16="http://schemas.microsoft.com/office/drawing/2014/main" val="2988403338"/>
                  </a:ext>
                </a:extLst>
              </a:tr>
              <a:tr h="460486">
                <a:tc>
                  <a:txBody>
                    <a:bodyPr/>
                    <a:lstStyle/>
                    <a:p>
                      <a:pPr algn="l" rtl="0" fontAlgn="ctr"/>
                      <a:r>
                        <a:rPr lang="en-US" sz="1200" b="1" i="1" u="none" strike="noStrike">
                          <a:effectLst/>
                        </a:rPr>
                        <a:t> Enhancement/Operating System Upgrades</a:t>
                      </a:r>
                      <a:endParaRPr lang="en-US" sz="1200" b="1" i="1" u="none" strike="noStrike">
                        <a:solidFill>
                          <a:srgbClr val="000000"/>
                        </a:solidFill>
                        <a:effectLst/>
                        <a:latin typeface="Calibri" panose="020F0502020204030204" pitchFamily="34" charset="0"/>
                      </a:endParaRPr>
                    </a:p>
                  </a:txBody>
                  <a:tcPr marL="7858" marR="7858" marT="7858" marB="0" anchor="ctr"/>
                </a:tc>
                <a:tc>
                  <a:txBody>
                    <a:bodyPr/>
                    <a:lstStyle/>
                    <a:p>
                      <a:pPr algn="l" rtl="0" fontAlgn="ctr"/>
                      <a:r>
                        <a:rPr lang="en-US" sz="1200" u="none" strike="noStrike">
                          <a:effectLst/>
                        </a:rPr>
                        <a:t>Expanding the capacity of an asset or otherwise upgrading it to serve needs different from or significantly greater than those originally intended. For</a:t>
                      </a:r>
                      <a:r>
                        <a:rPr lang="en-US" sz="1200" u="none" strike="noStrike" baseline="0">
                          <a:effectLst/>
                        </a:rPr>
                        <a:t> example, replacement of a laptop with a newer model or adding a new functionality to an existing system. This is not considered a code fix.</a:t>
                      </a:r>
                      <a:endParaRPr lang="en-US" sz="1200" b="0" i="0" u="none" strike="noStrike">
                        <a:solidFill>
                          <a:srgbClr val="000000"/>
                        </a:solidFill>
                        <a:effectLst/>
                        <a:latin typeface="Calibri" panose="020F0502020204030204" pitchFamily="34" charset="0"/>
                      </a:endParaRPr>
                    </a:p>
                  </a:txBody>
                  <a:tcPr marL="7858" marR="7858" marT="7858" marB="0" anchor="ctr"/>
                </a:tc>
                <a:extLst>
                  <a:ext uri="{0D108BD9-81ED-4DB2-BD59-A6C34878D82A}">
                    <a16:rowId xmlns:a16="http://schemas.microsoft.com/office/drawing/2014/main" val="3395295688"/>
                  </a:ext>
                </a:extLst>
              </a:tr>
              <a:tr h="176838">
                <a:tc>
                  <a:txBody>
                    <a:bodyPr/>
                    <a:lstStyle/>
                    <a:p>
                      <a:pPr algn="l" rtl="0" fontAlgn="ctr"/>
                      <a:r>
                        <a:rPr lang="en-US" sz="1200" b="1" i="1" u="none" strike="noStrike">
                          <a:effectLst/>
                        </a:rPr>
                        <a:t> Government Labor Costs</a:t>
                      </a:r>
                      <a:endParaRPr lang="en-US" sz="1200" b="1" i="1" u="none" strike="noStrike">
                        <a:solidFill>
                          <a:srgbClr val="000000"/>
                        </a:solidFill>
                        <a:effectLst/>
                        <a:latin typeface="Calibri" panose="020F0502020204030204" pitchFamily="34" charset="0"/>
                      </a:endParaRPr>
                    </a:p>
                  </a:txBody>
                  <a:tcPr marL="7858" marR="7858" marT="7858" marB="0" anchor="ctr"/>
                </a:tc>
                <a:tc>
                  <a:txBody>
                    <a:bodyPr/>
                    <a:lstStyle/>
                    <a:p>
                      <a:pPr algn="l" rtl="0" fontAlgn="ctr"/>
                      <a:r>
                        <a:rPr lang="en-US" sz="1200" u="none" strike="noStrike">
                          <a:effectLst/>
                        </a:rPr>
                        <a:t>Labor cost (salaries and benefits) associated with government Full Time Equivalents (FTEs).</a:t>
                      </a:r>
                      <a:endParaRPr lang="en-US" sz="1200" b="0" i="1" u="none" strike="noStrike">
                        <a:solidFill>
                          <a:srgbClr val="FF0000"/>
                        </a:solidFill>
                        <a:effectLst/>
                        <a:latin typeface="Calibri" panose="020F0502020204030204" pitchFamily="34" charset="0"/>
                      </a:endParaRPr>
                    </a:p>
                  </a:txBody>
                  <a:tcPr marL="7858" marR="7858" marT="7858" marB="0" anchor="ctr"/>
                </a:tc>
                <a:extLst>
                  <a:ext uri="{0D108BD9-81ED-4DB2-BD59-A6C34878D82A}">
                    <a16:rowId xmlns:a16="http://schemas.microsoft.com/office/drawing/2014/main" val="408428877"/>
                  </a:ext>
                </a:extLst>
              </a:tr>
              <a:tr h="345638">
                <a:tc>
                  <a:txBody>
                    <a:bodyPr/>
                    <a:lstStyle/>
                    <a:p>
                      <a:pPr algn="l" rtl="0" fontAlgn="ctr"/>
                      <a:r>
                        <a:rPr lang="en-US" sz="1200" b="1" i="1" u="none" strike="noStrike">
                          <a:effectLst/>
                        </a:rPr>
                        <a:t> Implement Legislative or Regulatory </a:t>
                      </a:r>
                    </a:p>
                    <a:p>
                      <a:pPr algn="l" rtl="0" fontAlgn="ctr"/>
                      <a:r>
                        <a:rPr lang="en-US" sz="1200" b="1" i="1" u="none" strike="noStrike">
                          <a:effectLst/>
                        </a:rPr>
                        <a:t> Requirements</a:t>
                      </a:r>
                      <a:endParaRPr lang="en-US" sz="1200" b="1" i="1" u="none" strike="noStrike">
                        <a:solidFill>
                          <a:srgbClr val="000000"/>
                        </a:solidFill>
                        <a:effectLst/>
                        <a:latin typeface="Calibri" panose="020F0502020204030204" pitchFamily="34" charset="0"/>
                      </a:endParaRPr>
                    </a:p>
                  </a:txBody>
                  <a:tcPr marL="7858" marR="7858" marT="7858" marB="0" anchor="ctr"/>
                </a:tc>
                <a:tc>
                  <a:txBody>
                    <a:bodyPr/>
                    <a:lstStyle/>
                    <a:p>
                      <a:pPr algn="l" rtl="0" fontAlgn="ctr"/>
                      <a:r>
                        <a:rPr lang="en-US" sz="1200" u="none" strike="noStrike">
                          <a:effectLst/>
                        </a:rPr>
                        <a:t>Presidential directives or legislative requirements, such as improving Section 508 compliance or cloud implementation.</a:t>
                      </a:r>
                      <a:endParaRPr lang="en-US" sz="1200" b="0" i="0" u="none" strike="noStrike">
                        <a:solidFill>
                          <a:srgbClr val="000000"/>
                        </a:solidFill>
                        <a:effectLst/>
                        <a:latin typeface="Calibri" panose="020F0502020204030204" pitchFamily="34" charset="0"/>
                      </a:endParaRPr>
                    </a:p>
                  </a:txBody>
                  <a:tcPr marL="7858" marR="7858" marT="7858" marB="0" anchor="ctr"/>
                </a:tc>
                <a:extLst>
                  <a:ext uri="{0D108BD9-81ED-4DB2-BD59-A6C34878D82A}">
                    <a16:rowId xmlns:a16="http://schemas.microsoft.com/office/drawing/2014/main" val="2428917086"/>
                  </a:ext>
                </a:extLst>
              </a:tr>
            </a:tbl>
          </a:graphicData>
        </a:graphic>
      </p:graphicFrame>
      <p:sp>
        <p:nvSpPr>
          <p:cNvPr id="4" name="Rectangle 3">
            <a:extLst>
              <a:ext uri="{FF2B5EF4-FFF2-40B4-BE49-F238E27FC236}">
                <a16:creationId xmlns:a16="http://schemas.microsoft.com/office/drawing/2014/main" id="{30371BA4-6298-4116-8864-7BEDD0E6F255}"/>
              </a:ext>
            </a:extLst>
          </p:cNvPr>
          <p:cNvSpPr/>
          <p:nvPr/>
        </p:nvSpPr>
        <p:spPr>
          <a:xfrm>
            <a:off x="411571" y="923372"/>
            <a:ext cx="9073909" cy="1169551"/>
          </a:xfrm>
          <a:prstGeom prst="rect">
            <a:avLst/>
          </a:prstGeom>
        </p:spPr>
        <p:txBody>
          <a:bodyPr wrap="square">
            <a:spAutoFit/>
          </a:bodyPr>
          <a:lstStyle/>
          <a:p>
            <a:r>
              <a:rPr lang="en-US" sz="1400" b="1">
                <a:latin typeface="Calibri" panose="020F0502020204030204" pitchFamily="34" charset="0"/>
                <a:ea typeface="Calibri" panose="020F0502020204030204" pitchFamily="34" charset="0"/>
                <a:cs typeface="Times New Roman" panose="02020603050405020304" pitchFamily="18" charset="0"/>
              </a:rPr>
              <a:t>Development, Modernization and Enhancement (DME) </a:t>
            </a:r>
            <a:r>
              <a:rPr lang="en-US" sz="1400">
                <a:latin typeface="Calibri" panose="020F0502020204030204" pitchFamily="34" charset="0"/>
                <a:ea typeface="Calibri" panose="020F0502020204030204" pitchFamily="34" charset="0"/>
                <a:cs typeface="Times New Roman" panose="02020603050405020304" pitchFamily="18" charset="0"/>
              </a:rPr>
              <a:t>- DME refers to projects and activities leading to new IT assets/systems, as well as projects and activities that change or modify existing IT assets to improve capability or performance. Expanding the capacity of an asset or otherwise upgrading it to serve needs different from or significantly greater than those originally intended. (Source: Capital Planning Guidance).  Examples of DME activities are listed but not limited to, the items shown in the table below:</a:t>
            </a:r>
          </a:p>
        </p:txBody>
      </p:sp>
      <p:sp>
        <p:nvSpPr>
          <p:cNvPr id="6" name="Rectangle 5">
            <a:extLst>
              <a:ext uri="{FF2B5EF4-FFF2-40B4-BE49-F238E27FC236}">
                <a16:creationId xmlns:a16="http://schemas.microsoft.com/office/drawing/2014/main" id="{5E90A38F-7121-460E-B5F8-A4F473888C06}"/>
              </a:ext>
            </a:extLst>
          </p:cNvPr>
          <p:cNvSpPr/>
          <p:nvPr/>
        </p:nvSpPr>
        <p:spPr>
          <a:xfrm>
            <a:off x="0" y="104150"/>
            <a:ext cx="10058400" cy="523220"/>
          </a:xfrm>
          <a:prstGeom prst="rect">
            <a:avLst/>
          </a:prstGeom>
        </p:spPr>
        <p:txBody>
          <a:bodyPr wrap="square" anchor="ctr">
            <a:spAutoFit/>
          </a:bodyPr>
          <a:lstStyle/>
          <a:p>
            <a:pPr algn="ctr"/>
            <a:r>
              <a:rPr lang="en-US" sz="2800">
                <a:solidFill>
                  <a:schemeClr val="bg1"/>
                </a:solidFill>
              </a:rPr>
              <a:t>Development, Modernization, and Enhancement (DME) - Definitions</a:t>
            </a:r>
            <a:endParaRPr lang="en-US" sz="2800"/>
          </a:p>
        </p:txBody>
      </p:sp>
    </p:spTree>
    <p:extLst>
      <p:ext uri="{BB962C8B-B14F-4D97-AF65-F5344CB8AC3E}">
        <p14:creationId xmlns:p14="http://schemas.microsoft.com/office/powerpoint/2010/main" val="38102273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9" name="TextBox 8"/>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Summary of Changes (Version 1.9)</a:t>
            </a:r>
          </a:p>
        </p:txBody>
      </p:sp>
      <p:sp>
        <p:nvSpPr>
          <p:cNvPr id="5" name="Slide Number Placeholder 1">
            <a:extLst>
              <a:ext uri="{FF2B5EF4-FFF2-40B4-BE49-F238E27FC236}">
                <a16:creationId xmlns:a16="http://schemas.microsoft.com/office/drawing/2014/main" id="{6FEE4D97-6C62-43B2-9684-497A9609C88B}"/>
              </a:ext>
            </a:extLst>
          </p:cNvPr>
          <p:cNvSpPr>
            <a:spLocks noGrp="1"/>
          </p:cNvSpPr>
          <p:nvPr>
            <p:ph type="sldNum" sz="quarter" idx="4"/>
          </p:nvPr>
        </p:nvSpPr>
        <p:spPr>
          <a:xfrm>
            <a:off x="3855720" y="7308794"/>
            <a:ext cx="2346960" cy="413808"/>
          </a:xfrm>
        </p:spPr>
        <p:txBody>
          <a:bodyPr/>
          <a:lstStyle/>
          <a:p>
            <a:fld id="{0BAA6115-7AF0-2543-B2DC-54722B1B3709}" type="slidenum">
              <a:rPr lang="en-US" smtClean="0"/>
              <a:pPr/>
              <a:t>5</a:t>
            </a:fld>
            <a:endParaRPr lang="en-US"/>
          </a:p>
        </p:txBody>
      </p:sp>
      <p:graphicFrame>
        <p:nvGraphicFramePr>
          <p:cNvPr id="16" name="Table 15">
            <a:extLst>
              <a:ext uri="{FF2B5EF4-FFF2-40B4-BE49-F238E27FC236}">
                <a16:creationId xmlns:a16="http://schemas.microsoft.com/office/drawing/2014/main" id="{5874813D-5EAB-4A3C-827C-8D484CBA33CD}"/>
              </a:ext>
            </a:extLst>
          </p:cNvPr>
          <p:cNvGraphicFramePr>
            <a:graphicFrameLocks noGrp="1"/>
          </p:cNvGraphicFramePr>
          <p:nvPr>
            <p:extLst>
              <p:ext uri="{D42A27DB-BD31-4B8C-83A1-F6EECF244321}">
                <p14:modId xmlns:p14="http://schemas.microsoft.com/office/powerpoint/2010/main" val="2469104724"/>
              </p:ext>
            </p:extLst>
          </p:nvPr>
        </p:nvGraphicFramePr>
        <p:xfrm>
          <a:off x="251905" y="2179875"/>
          <a:ext cx="9508783" cy="4518868"/>
        </p:xfrm>
        <a:graphic>
          <a:graphicData uri="http://schemas.openxmlformats.org/drawingml/2006/table">
            <a:tbl>
              <a:tblPr firstRow="1" bandRow="1">
                <a:tableStyleId>{5C22544A-7EE6-4342-B048-85BDC9FD1C3A}</a:tableStyleId>
              </a:tblPr>
              <a:tblGrid>
                <a:gridCol w="539336">
                  <a:extLst>
                    <a:ext uri="{9D8B030D-6E8A-4147-A177-3AD203B41FA5}">
                      <a16:colId xmlns:a16="http://schemas.microsoft.com/office/drawing/2014/main" val="1871443619"/>
                    </a:ext>
                  </a:extLst>
                </a:gridCol>
                <a:gridCol w="8067893">
                  <a:extLst>
                    <a:ext uri="{9D8B030D-6E8A-4147-A177-3AD203B41FA5}">
                      <a16:colId xmlns:a16="http://schemas.microsoft.com/office/drawing/2014/main" val="1538061736"/>
                    </a:ext>
                  </a:extLst>
                </a:gridCol>
                <a:gridCol w="901554">
                  <a:extLst>
                    <a:ext uri="{9D8B030D-6E8A-4147-A177-3AD203B41FA5}">
                      <a16:colId xmlns:a16="http://schemas.microsoft.com/office/drawing/2014/main" val="4061891698"/>
                    </a:ext>
                  </a:extLst>
                </a:gridCol>
              </a:tblGrid>
              <a:tr h="309393">
                <a:tc>
                  <a:txBody>
                    <a:bodyPr/>
                    <a:lstStyle/>
                    <a:p>
                      <a:pPr algn="ctr"/>
                      <a:r>
                        <a:rPr lang="en-US" sz="1800"/>
                        <a:t>#</a:t>
                      </a:r>
                    </a:p>
                  </a:txBody>
                  <a:tcPr marL="80682" marR="80682" marT="40341" marB="40341"/>
                </a:tc>
                <a:tc>
                  <a:txBody>
                    <a:bodyPr/>
                    <a:lstStyle/>
                    <a:p>
                      <a:r>
                        <a:rPr lang="en-US" sz="1800"/>
                        <a:t>Summary of Changes (Version 1.9)</a:t>
                      </a:r>
                    </a:p>
                  </a:txBody>
                  <a:tcPr marL="80682" marR="80682" marT="40341" marB="40341"/>
                </a:tc>
                <a:tc>
                  <a:txBody>
                    <a:bodyPr/>
                    <a:lstStyle/>
                    <a:p>
                      <a:pPr algn="ctr"/>
                      <a:r>
                        <a:rPr lang="en-US" sz="1800" dirty="0"/>
                        <a:t>Status</a:t>
                      </a:r>
                    </a:p>
                  </a:txBody>
                  <a:tcPr marL="80682" marR="80682" marT="40341" marB="40341"/>
                </a:tc>
                <a:extLst>
                  <a:ext uri="{0D108BD9-81ED-4DB2-BD59-A6C34878D82A}">
                    <a16:rowId xmlns:a16="http://schemas.microsoft.com/office/drawing/2014/main" val="1854061941"/>
                  </a:ext>
                </a:extLst>
              </a:tr>
              <a:tr h="418855">
                <a:tc>
                  <a:txBody>
                    <a:bodyPr/>
                    <a:lstStyle/>
                    <a:p>
                      <a:pPr algn="ctr"/>
                      <a:r>
                        <a:rPr lang="en-US" sz="1400">
                          <a:highlight>
                            <a:srgbClr val="FFFF00"/>
                          </a:highlight>
                        </a:rPr>
                        <a:t>1</a:t>
                      </a:r>
                    </a:p>
                  </a:txBody>
                  <a:tcPr marL="80682" marR="80682" marT="40341" marB="40341" anchor="ct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sz="1400">
                          <a:highlight>
                            <a:srgbClr val="FFFF00"/>
                          </a:highlight>
                        </a:rPr>
                        <a:t>Investment Overview – Removed Criteria for PMs with Multiple Investments.</a:t>
                      </a:r>
                    </a:p>
                  </a:txBody>
                  <a:tcPr marL="80682" marR="80682" marT="40341" marB="40341"/>
                </a:tc>
                <a:tc>
                  <a:txBody>
                    <a:bodyPr/>
                    <a:lstStyle/>
                    <a:p>
                      <a:pPr algn="ctr"/>
                      <a:r>
                        <a:rPr lang="en-US" sz="1400">
                          <a:highlight>
                            <a:srgbClr val="FFFF00"/>
                          </a:highlight>
                        </a:rPr>
                        <a:t>Updated</a:t>
                      </a:r>
                    </a:p>
                  </a:txBody>
                  <a:tcPr marL="80682" marR="80682" marT="40341" marB="40341" anchor="ctr"/>
                </a:tc>
                <a:extLst>
                  <a:ext uri="{0D108BD9-81ED-4DB2-BD59-A6C34878D82A}">
                    <a16:rowId xmlns:a16="http://schemas.microsoft.com/office/drawing/2014/main" val="3822494391"/>
                  </a:ext>
                </a:extLst>
              </a:tr>
              <a:tr h="316527">
                <a:tc>
                  <a:txBody>
                    <a:bodyPr/>
                    <a:lstStyle/>
                    <a:p>
                      <a:pPr algn="ctr"/>
                      <a:r>
                        <a:rPr lang="en-US" sz="1400">
                          <a:highlight>
                            <a:srgbClr val="FFFF00"/>
                          </a:highlight>
                        </a:rPr>
                        <a:t>2</a:t>
                      </a:r>
                    </a:p>
                  </a:txBody>
                  <a:tcPr marL="80682" marR="80682" marT="40341" marB="40341" anchor="ctr"/>
                </a:tc>
                <a:tc>
                  <a:txBody>
                    <a:bodyPr/>
                    <a:lstStyle/>
                    <a:p>
                      <a:pPr marL="0" indent="0">
                        <a:buFontTx/>
                        <a:buNone/>
                      </a:pPr>
                      <a:r>
                        <a:rPr lang="en-US" sz="1400">
                          <a:highlight>
                            <a:srgbClr val="FFFF00"/>
                          </a:highlight>
                        </a:rPr>
                        <a:t>Performance Metrics – Updated verbiage of criteria to provide clarity on reporting frequencies.</a:t>
                      </a:r>
                    </a:p>
                  </a:txBody>
                  <a:tcPr marL="80682" marR="80682" marT="40341" marB="40341"/>
                </a:tc>
                <a:tc>
                  <a:txBody>
                    <a:bodyPr/>
                    <a:lstStyle/>
                    <a:p>
                      <a:pPr algn="ctr"/>
                      <a:r>
                        <a:rPr lang="en-US" sz="1400">
                          <a:highlight>
                            <a:srgbClr val="FFFF00"/>
                          </a:highlight>
                        </a:rPr>
                        <a:t>Updated</a:t>
                      </a:r>
                    </a:p>
                  </a:txBody>
                  <a:tcPr marL="80682" marR="80682" marT="40341" marB="40341" anchor="ctr"/>
                </a:tc>
                <a:extLst>
                  <a:ext uri="{0D108BD9-81ED-4DB2-BD59-A6C34878D82A}">
                    <a16:rowId xmlns:a16="http://schemas.microsoft.com/office/drawing/2014/main" val="3997840653"/>
                  </a:ext>
                </a:extLst>
              </a:tr>
              <a:tr h="316527">
                <a:tc>
                  <a:txBody>
                    <a:bodyPr/>
                    <a:lstStyle/>
                    <a:p>
                      <a:pPr algn="ctr"/>
                      <a:r>
                        <a:rPr lang="en-US" sz="1400">
                          <a:highlight>
                            <a:srgbClr val="FFFF00"/>
                          </a:highlight>
                        </a:rPr>
                        <a:t>3</a:t>
                      </a:r>
                    </a:p>
                  </a:txBody>
                  <a:tcPr marL="80682" marR="80682" marT="40341" marB="40341" anchor="ctr"/>
                </a:tc>
                <a:tc>
                  <a:txBody>
                    <a:bodyPr/>
                    <a:lstStyle/>
                    <a:p>
                      <a:pPr marL="0" indent="0">
                        <a:buFontTx/>
                        <a:buNone/>
                      </a:pPr>
                      <a:r>
                        <a:rPr lang="en-US" sz="1400">
                          <a:highlight>
                            <a:srgbClr val="FFFF00"/>
                          </a:highlight>
                        </a:rPr>
                        <a:t>Contracts – Updated verbiage of criteria to provide clarity.</a:t>
                      </a:r>
                    </a:p>
                  </a:txBody>
                  <a:tcPr marL="80682" marR="80682" marT="40341" marB="40341"/>
                </a:tc>
                <a:tc>
                  <a:txBody>
                    <a:bodyPr/>
                    <a:lstStyle/>
                    <a:p>
                      <a:pPr algn="ctr"/>
                      <a:r>
                        <a:rPr lang="en-US" sz="1400">
                          <a:highlight>
                            <a:srgbClr val="FFFF00"/>
                          </a:highlight>
                        </a:rPr>
                        <a:t>Updated</a:t>
                      </a:r>
                    </a:p>
                  </a:txBody>
                  <a:tcPr marL="80682" marR="80682" marT="40341" marB="40341" anchor="ctr"/>
                </a:tc>
                <a:extLst>
                  <a:ext uri="{0D108BD9-81ED-4DB2-BD59-A6C34878D82A}">
                    <a16:rowId xmlns:a16="http://schemas.microsoft.com/office/drawing/2014/main" val="1427617540"/>
                  </a:ext>
                </a:extLst>
              </a:tr>
              <a:tr h="442269">
                <a:tc>
                  <a:txBody>
                    <a:bodyPr/>
                    <a:lstStyle/>
                    <a:p>
                      <a:pPr algn="ctr"/>
                      <a:r>
                        <a:rPr lang="en-US" sz="1400">
                          <a:highlight>
                            <a:srgbClr val="FFFF00"/>
                          </a:highlight>
                        </a:rPr>
                        <a:t>4</a:t>
                      </a:r>
                    </a:p>
                  </a:txBody>
                  <a:tcPr marL="80682" marR="80682" marT="40341" marB="40341" anchor="ctr"/>
                </a:tc>
                <a:tc>
                  <a:txBody>
                    <a:bodyPr/>
                    <a:lstStyle/>
                    <a:p>
                      <a:pPr marL="0" indent="0">
                        <a:buFontTx/>
                        <a:buNone/>
                      </a:pPr>
                      <a:r>
                        <a:rPr lang="en-US" sz="1400">
                          <a:highlight>
                            <a:srgbClr val="FFFF00"/>
                          </a:highlight>
                        </a:rPr>
                        <a:t>Risk Management – Updated Risk Register frequency. Also, updated threshold to update “Red” Risk.</a:t>
                      </a:r>
                    </a:p>
                  </a:txBody>
                  <a:tcPr marL="80682" marR="80682" marT="40341" marB="40341"/>
                </a:tc>
                <a:tc>
                  <a:txBody>
                    <a:bodyPr/>
                    <a:lstStyle/>
                    <a:p>
                      <a:pPr algn="ctr"/>
                      <a:r>
                        <a:rPr lang="en-US" sz="1400">
                          <a:highlight>
                            <a:srgbClr val="FFFF00"/>
                          </a:highlight>
                        </a:rPr>
                        <a:t>Updated</a:t>
                      </a:r>
                    </a:p>
                  </a:txBody>
                  <a:tcPr marL="80682" marR="80682" marT="40341" marB="40341" anchor="ctr"/>
                </a:tc>
                <a:extLst>
                  <a:ext uri="{0D108BD9-81ED-4DB2-BD59-A6C34878D82A}">
                    <a16:rowId xmlns:a16="http://schemas.microsoft.com/office/drawing/2014/main" val="2078183287"/>
                  </a:ext>
                </a:extLst>
              </a:tr>
              <a:tr h="469749">
                <a:tc>
                  <a:txBody>
                    <a:bodyPr/>
                    <a:lstStyle/>
                    <a:p>
                      <a:pPr algn="ctr"/>
                      <a:r>
                        <a:rPr lang="en-US" sz="1400">
                          <a:highlight>
                            <a:srgbClr val="FFFF00"/>
                          </a:highlight>
                        </a:rPr>
                        <a:t>5</a:t>
                      </a:r>
                    </a:p>
                  </a:txBody>
                  <a:tcPr marL="80682" marR="80682" marT="40341" marB="40341" anchor="ctr"/>
                </a:tc>
                <a:tc>
                  <a:txBody>
                    <a:bodyPr/>
                    <a:lstStyle/>
                    <a:p>
                      <a:pPr marL="0" marR="0" lvl="0" indent="0" algn="l" defTabSz="509412" rtl="0" eaLnBrk="1" fontAlgn="auto" latinLnBrk="0" hangingPunct="1">
                        <a:lnSpc>
                          <a:spcPct val="100000"/>
                        </a:lnSpc>
                        <a:spcBef>
                          <a:spcPts val="0"/>
                        </a:spcBef>
                        <a:spcAft>
                          <a:spcPts val="0"/>
                        </a:spcAft>
                        <a:buClrTx/>
                        <a:buSzTx/>
                        <a:buFontTx/>
                        <a:buNone/>
                        <a:tabLst/>
                        <a:defRPr/>
                      </a:pPr>
                      <a:r>
                        <a:rPr lang="en-US" sz="1400">
                          <a:highlight>
                            <a:srgbClr val="FFFF00"/>
                          </a:highlight>
                        </a:rPr>
                        <a:t>Governance – Update requirements for investment and key projects briefings to applicable Governance Boards (to include the Integrated Advisory Board (IAB) and E-Board).</a:t>
                      </a:r>
                    </a:p>
                  </a:txBody>
                  <a:tcPr marL="80682" marR="80682" marT="40341" marB="40341"/>
                </a:tc>
                <a:tc>
                  <a:txBody>
                    <a:bodyPr/>
                    <a:lstStyle/>
                    <a:p>
                      <a:pPr algn="ctr"/>
                      <a:r>
                        <a:rPr lang="en-US" sz="1400">
                          <a:highlight>
                            <a:srgbClr val="FFFF00"/>
                          </a:highlight>
                        </a:rPr>
                        <a:t>New</a:t>
                      </a:r>
                    </a:p>
                  </a:txBody>
                  <a:tcPr marL="80682" marR="80682" marT="40341" marB="40341" anchor="ctr"/>
                </a:tc>
                <a:extLst>
                  <a:ext uri="{0D108BD9-81ED-4DB2-BD59-A6C34878D82A}">
                    <a16:rowId xmlns:a16="http://schemas.microsoft.com/office/drawing/2014/main" val="932059326"/>
                  </a:ext>
                </a:extLst>
              </a:tr>
              <a:tr h="469749">
                <a:tc>
                  <a:txBody>
                    <a:bodyPr/>
                    <a:lstStyle/>
                    <a:p>
                      <a:pPr algn="ctr"/>
                      <a:r>
                        <a:rPr lang="en-US" sz="1400">
                          <a:highlight>
                            <a:srgbClr val="FFFF00"/>
                          </a:highlight>
                        </a:rPr>
                        <a:t>6</a:t>
                      </a:r>
                    </a:p>
                  </a:txBody>
                  <a:tcPr marL="80682" marR="80682" marT="40341" marB="4034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highlight>
                            <a:srgbClr val="FFFF00"/>
                          </a:highlight>
                        </a:rPr>
                        <a:t>Artifacts – Updated clarity and artifacts (Joint Certification and Inter-Agency Agreement).</a:t>
                      </a:r>
                    </a:p>
                    <a:p>
                      <a:pPr marL="0" indent="0">
                        <a:buFontTx/>
                        <a:buNone/>
                      </a:pPr>
                      <a:endParaRPr lang="en-US" sz="1400">
                        <a:highlight>
                          <a:srgbClr val="FFFF00"/>
                        </a:highlight>
                      </a:endParaRPr>
                    </a:p>
                  </a:txBody>
                  <a:tcPr marL="80682" marR="80682" marT="40341" marB="40341"/>
                </a:tc>
                <a:tc>
                  <a:txBody>
                    <a:bodyPr/>
                    <a:lstStyle/>
                    <a:p>
                      <a:pPr algn="ctr"/>
                      <a:r>
                        <a:rPr lang="en-US" sz="1400">
                          <a:highlight>
                            <a:srgbClr val="FFFF00"/>
                          </a:highlight>
                        </a:rPr>
                        <a:t>Updated</a:t>
                      </a:r>
                    </a:p>
                  </a:txBody>
                  <a:tcPr marL="80682" marR="80682" marT="40341" marB="40341" anchor="ctr"/>
                </a:tc>
                <a:extLst>
                  <a:ext uri="{0D108BD9-81ED-4DB2-BD59-A6C34878D82A}">
                    <a16:rowId xmlns:a16="http://schemas.microsoft.com/office/drawing/2014/main" val="2179028163"/>
                  </a:ext>
                </a:extLst>
              </a:tr>
              <a:tr h="662176">
                <a:tc>
                  <a:txBody>
                    <a:bodyPr/>
                    <a:lstStyle/>
                    <a:p>
                      <a:pPr algn="ctr"/>
                      <a:r>
                        <a:rPr lang="en-US" sz="1400">
                          <a:highlight>
                            <a:srgbClr val="FFFF00"/>
                          </a:highlight>
                        </a:rPr>
                        <a:t>7</a:t>
                      </a:r>
                    </a:p>
                  </a:txBody>
                  <a:tcPr marL="80682" marR="80682" marT="40341" marB="40341" anchor="ctr"/>
                </a:tc>
                <a:tc>
                  <a:txBody>
                    <a:bodyPr/>
                    <a:lstStyle/>
                    <a:p>
                      <a:pPr marL="0" indent="0">
                        <a:buFontTx/>
                        <a:buNone/>
                      </a:pPr>
                      <a:r>
                        <a:rPr lang="en-US" sz="1400">
                          <a:highlight>
                            <a:srgbClr val="FFFF00"/>
                          </a:highlight>
                        </a:rPr>
                        <a:t>Project Management – Added criteria for incremental/iterative/agile development related to ACIO Performance Requirement #1, Audits and the FITARA Congressional Scorecard. Added clarity for Software Development and O&amp;M projects. </a:t>
                      </a:r>
                    </a:p>
                  </a:txBody>
                  <a:tcPr marL="80682" marR="80682" marT="40341" marB="40341"/>
                </a:tc>
                <a:tc>
                  <a:txBody>
                    <a:bodyPr/>
                    <a:lstStyle/>
                    <a:p>
                      <a:pPr algn="ctr"/>
                      <a:r>
                        <a:rPr lang="en-US" sz="1400">
                          <a:highlight>
                            <a:srgbClr val="FFFF00"/>
                          </a:highlight>
                        </a:rPr>
                        <a:t>New</a:t>
                      </a:r>
                    </a:p>
                  </a:txBody>
                  <a:tcPr marL="80682" marR="80682" marT="40341" marB="40341" anchor="ctr"/>
                </a:tc>
                <a:extLst>
                  <a:ext uri="{0D108BD9-81ED-4DB2-BD59-A6C34878D82A}">
                    <a16:rowId xmlns:a16="http://schemas.microsoft.com/office/drawing/2014/main" val="309022327"/>
                  </a:ext>
                </a:extLst>
              </a:tr>
              <a:tr h="662176">
                <a:tc>
                  <a:txBody>
                    <a:bodyPr/>
                    <a:lstStyle/>
                    <a:p>
                      <a:pPr algn="ctr"/>
                      <a:r>
                        <a:rPr lang="en-US" sz="1400">
                          <a:highlight>
                            <a:srgbClr val="FFFF00"/>
                          </a:highlight>
                        </a:rPr>
                        <a:t>8</a:t>
                      </a:r>
                    </a:p>
                  </a:txBody>
                  <a:tcPr marL="80682" marR="80682" marT="40341" marB="40341" anchor="ctr"/>
                </a:tc>
                <a:tc>
                  <a:txBody>
                    <a:bodyPr/>
                    <a:lstStyle/>
                    <a:p>
                      <a:pPr marL="0" indent="0">
                        <a:buFontTx/>
                        <a:buNone/>
                      </a:pPr>
                      <a:r>
                        <a:rPr lang="en-US" sz="1400">
                          <a:highlight>
                            <a:srgbClr val="FFFF00"/>
                          </a:highlight>
                        </a:rPr>
                        <a:t>TBM – Added criteria for a fourth metric to report “Cost Savings/Cost Avoidance” related with ACIO Performance Requirement #2, Audits and the FITARA Congressional Scorecard. Each Mission Area will be assessed base upon their reported initiatives.  No cost is associated with this criteria. You will get credit for existing reporting of CS/CA.</a:t>
                      </a:r>
                    </a:p>
                  </a:txBody>
                  <a:tcPr marL="80682" marR="80682" marT="40341" marB="40341"/>
                </a:tc>
                <a:tc>
                  <a:txBody>
                    <a:bodyPr/>
                    <a:lstStyle/>
                    <a:p>
                      <a:pPr algn="ctr"/>
                      <a:r>
                        <a:rPr lang="en-US" sz="1400" dirty="0">
                          <a:highlight>
                            <a:srgbClr val="FFFF00"/>
                          </a:highlight>
                        </a:rPr>
                        <a:t>New</a:t>
                      </a:r>
                    </a:p>
                  </a:txBody>
                  <a:tcPr marL="80682" marR="80682" marT="40341" marB="40341" anchor="ctr"/>
                </a:tc>
                <a:extLst>
                  <a:ext uri="{0D108BD9-81ED-4DB2-BD59-A6C34878D82A}">
                    <a16:rowId xmlns:a16="http://schemas.microsoft.com/office/drawing/2014/main" val="2924396177"/>
                  </a:ext>
                </a:extLst>
              </a:tr>
            </a:tbl>
          </a:graphicData>
        </a:graphic>
      </p:graphicFrame>
      <p:sp>
        <p:nvSpPr>
          <p:cNvPr id="17" name="TextBox 16">
            <a:extLst>
              <a:ext uri="{FF2B5EF4-FFF2-40B4-BE49-F238E27FC236}">
                <a16:creationId xmlns:a16="http://schemas.microsoft.com/office/drawing/2014/main" id="{A2222596-D7CC-4AF3-9D2D-6BDC5AF06DBD}"/>
              </a:ext>
            </a:extLst>
          </p:cNvPr>
          <p:cNvSpPr txBox="1"/>
          <p:nvPr/>
        </p:nvSpPr>
        <p:spPr>
          <a:xfrm>
            <a:off x="4923397" y="6760869"/>
            <a:ext cx="3622909" cy="338554"/>
          </a:xfrm>
          <a:prstGeom prst="rect">
            <a:avLst/>
          </a:prstGeom>
          <a:noFill/>
        </p:spPr>
        <p:txBody>
          <a:bodyPr wrap="square" rtlCol="0">
            <a:spAutoFit/>
          </a:bodyPr>
          <a:lstStyle/>
          <a:p>
            <a:pPr algn="ctr"/>
            <a:r>
              <a:rPr lang="en-US" sz="1600" b="1" dirty="0">
                <a:highlight>
                  <a:srgbClr val="FFFF00"/>
                </a:highlight>
                <a:hlinkClick r:id="rId3"/>
              </a:rPr>
              <a:t>Mission Area Feedback Analysis</a:t>
            </a:r>
            <a:endParaRPr lang="en-US" sz="1600" b="1" dirty="0">
              <a:highlight>
                <a:srgbClr val="FFFF00"/>
              </a:highlight>
            </a:endParaRPr>
          </a:p>
        </p:txBody>
      </p:sp>
      <p:sp>
        <p:nvSpPr>
          <p:cNvPr id="18" name="Rectangle 17">
            <a:extLst>
              <a:ext uri="{FF2B5EF4-FFF2-40B4-BE49-F238E27FC236}">
                <a16:creationId xmlns:a16="http://schemas.microsoft.com/office/drawing/2014/main" id="{2F2FE68B-9B59-4FCD-B7EA-9075A120A9C3}"/>
              </a:ext>
            </a:extLst>
          </p:cNvPr>
          <p:cNvSpPr/>
          <p:nvPr/>
        </p:nvSpPr>
        <p:spPr>
          <a:xfrm>
            <a:off x="251905" y="948584"/>
            <a:ext cx="8640187" cy="1107996"/>
          </a:xfrm>
          <a:prstGeom prst="rect">
            <a:avLst/>
          </a:prstGeom>
        </p:spPr>
        <p:txBody>
          <a:bodyPr wrap="square">
            <a:spAutoFit/>
          </a:bodyPr>
          <a:lstStyle/>
          <a:p>
            <a:pPr marR="0" lvl="0">
              <a:spcBef>
                <a:spcPts val="0"/>
              </a:spcBef>
              <a:spcAft>
                <a:spcPts val="0"/>
              </a:spcAft>
            </a:pPr>
            <a:r>
              <a:rPr lang="en-US" sz="1800" b="1" u="sng" dirty="0">
                <a:solidFill>
                  <a:srgbClr val="000000"/>
                </a:solidFill>
                <a:latin typeface="Calibri" panose="020F0502020204030204" pitchFamily="34" charset="0"/>
                <a:ea typeface="Times New Roman" panose="02020603050405020304" pitchFamily="18" charset="0"/>
              </a:rPr>
              <a:t>CIO Rating Criteria Release Dates:</a:t>
            </a:r>
          </a:p>
          <a:p>
            <a:pPr marL="342900" marR="0" lvl="0" indent="-342900">
              <a:spcBef>
                <a:spcPts val="0"/>
              </a:spcBef>
              <a:spcAft>
                <a:spcPts val="0"/>
              </a:spcAft>
              <a:buFont typeface="Arial" panose="020B0604020202020204" pitchFamily="34" charset="0"/>
              <a:buChar char="•"/>
            </a:pPr>
            <a:r>
              <a:rPr lang="en-US" sz="1600" dirty="0">
                <a:solidFill>
                  <a:srgbClr val="000000"/>
                </a:solidFill>
                <a:latin typeface="Calibri" panose="020F0502020204030204" pitchFamily="34" charset="0"/>
                <a:ea typeface="Times New Roman" panose="02020603050405020304" pitchFamily="18" charset="0"/>
              </a:rPr>
              <a:t>Version 1.7 – Released October 2019 (Automated Scoring Criteria)</a:t>
            </a:r>
            <a:endParaRPr lang="en-US" sz="1600" dirty="0">
              <a:solidFill>
                <a:srgbClr val="000000"/>
              </a:solidFill>
              <a:latin typeface="Calibri" panose="020F0502020204030204" pitchFamily="34" charset="0"/>
              <a:ea typeface="Calibri" panose="020F0502020204030204" pitchFamily="34" charset="0"/>
            </a:endParaRPr>
          </a:p>
          <a:p>
            <a:pPr marL="342900" marR="0" lvl="0" indent="-342900">
              <a:spcBef>
                <a:spcPts val="0"/>
              </a:spcBef>
              <a:spcAft>
                <a:spcPts val="0"/>
              </a:spcAft>
              <a:buFont typeface="Arial" panose="020B0604020202020204" pitchFamily="34" charset="0"/>
              <a:buChar char="•"/>
            </a:pPr>
            <a:r>
              <a:rPr lang="en-US" sz="1600" dirty="0">
                <a:solidFill>
                  <a:srgbClr val="000000"/>
                </a:solidFill>
                <a:latin typeface="Calibri" panose="020F0502020204030204" pitchFamily="34" charset="0"/>
                <a:ea typeface="Times New Roman" panose="02020603050405020304" pitchFamily="18" charset="0"/>
              </a:rPr>
              <a:t>Version 1.8 – Released June 2020 (Change in OMB Requirements)</a:t>
            </a:r>
            <a:endParaRPr lang="en-US" sz="1600" dirty="0">
              <a:solidFill>
                <a:srgbClr val="000000"/>
              </a:solidFill>
              <a:latin typeface="Calibri" panose="020F0502020204030204" pitchFamily="34" charset="0"/>
              <a:ea typeface="Calibri" panose="020F0502020204030204" pitchFamily="34" charset="0"/>
            </a:endParaRPr>
          </a:p>
          <a:p>
            <a:pPr marL="342900" marR="0" lvl="0" indent="-342900">
              <a:spcBef>
                <a:spcPts val="0"/>
              </a:spcBef>
              <a:spcAft>
                <a:spcPts val="0"/>
              </a:spcAft>
              <a:buFont typeface="Arial" panose="020B0604020202020204" pitchFamily="34" charset="0"/>
              <a:buChar char="•"/>
            </a:pPr>
            <a:r>
              <a:rPr lang="en-US" sz="1600" dirty="0">
                <a:solidFill>
                  <a:srgbClr val="000000"/>
                </a:solidFill>
                <a:highlight>
                  <a:srgbClr val="FFFF00"/>
                </a:highlight>
                <a:latin typeface="Calibri" panose="020F0502020204030204" pitchFamily="34" charset="0"/>
                <a:ea typeface="Times New Roman" panose="02020603050405020304" pitchFamily="18" charset="0"/>
              </a:rPr>
              <a:t>Version 1.9 – Released June 2021 (Mission Area Feedback &amp; FITARA Scorecard</a:t>
            </a:r>
            <a:r>
              <a:rPr lang="en-US" sz="1600" dirty="0">
                <a:solidFill>
                  <a:srgbClr val="000000"/>
                </a:solidFill>
                <a:latin typeface="Calibri" panose="020F0502020204030204" pitchFamily="34" charset="0"/>
                <a:ea typeface="Times New Roman" panose="02020603050405020304" pitchFamily="18" charset="0"/>
              </a:rPr>
              <a:t>)</a:t>
            </a:r>
            <a:endParaRPr lang="en-US" sz="1600" dirty="0">
              <a:solidFill>
                <a:srgbClr val="000000"/>
              </a:solidFill>
              <a:latin typeface="Calibri" panose="020F0502020204030204" pitchFamily="34" charset="0"/>
              <a:ea typeface="Calibri" panose="020F0502020204030204" pitchFamily="34" charset="0"/>
            </a:endParaRPr>
          </a:p>
        </p:txBody>
      </p:sp>
      <p:sp>
        <p:nvSpPr>
          <p:cNvPr id="19" name="TextBox 18">
            <a:extLst>
              <a:ext uri="{FF2B5EF4-FFF2-40B4-BE49-F238E27FC236}">
                <a16:creationId xmlns:a16="http://schemas.microsoft.com/office/drawing/2014/main" id="{668CB03D-48FC-401B-8B21-03AA9DBA64A2}"/>
              </a:ext>
            </a:extLst>
          </p:cNvPr>
          <p:cNvSpPr txBox="1"/>
          <p:nvPr/>
        </p:nvSpPr>
        <p:spPr>
          <a:xfrm>
            <a:off x="134470" y="6758633"/>
            <a:ext cx="4788927" cy="338554"/>
          </a:xfrm>
          <a:prstGeom prst="rect">
            <a:avLst/>
          </a:prstGeom>
          <a:noFill/>
        </p:spPr>
        <p:txBody>
          <a:bodyPr wrap="square" rtlCol="0">
            <a:spAutoFit/>
          </a:bodyPr>
          <a:lstStyle/>
          <a:p>
            <a:pPr algn="ctr"/>
            <a:r>
              <a:rPr lang="en-US" sz="1600" b="1" dirty="0">
                <a:highlight>
                  <a:srgbClr val="FFFF00"/>
                </a:highlight>
                <a:hlinkClick r:id="rId4"/>
              </a:rPr>
              <a:t>Focus Group: V1.9 Scoring Criteria Comments </a:t>
            </a:r>
            <a:endParaRPr lang="en-US" sz="1600" b="1" dirty="0">
              <a:highlight>
                <a:srgbClr val="FFFF00"/>
              </a:highlight>
            </a:endParaRPr>
          </a:p>
        </p:txBody>
      </p:sp>
    </p:spTree>
    <p:extLst>
      <p:ext uri="{BB962C8B-B14F-4D97-AF65-F5344CB8AC3E}">
        <p14:creationId xmlns:p14="http://schemas.microsoft.com/office/powerpoint/2010/main" val="26274607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5C5A78D-236B-4B7A-94A8-859E7DDC08D4}"/>
              </a:ext>
            </a:extLst>
          </p:cNvPr>
          <p:cNvSpPr>
            <a:spLocks noGrp="1"/>
          </p:cNvSpPr>
          <p:nvPr>
            <p:ph type="sldNum" sz="quarter" idx="4"/>
          </p:nvPr>
        </p:nvSpPr>
        <p:spPr/>
        <p:txBody>
          <a:bodyPr/>
          <a:lstStyle/>
          <a:p>
            <a:fld id="{0BAA6115-7AF0-2543-B2DC-54722B1B3709}" type="slidenum">
              <a:rPr lang="en-US" smtClean="0"/>
              <a:pPr/>
              <a:t>50</a:t>
            </a:fld>
            <a:endParaRPr lang="en-US"/>
          </a:p>
        </p:txBody>
      </p:sp>
      <p:graphicFrame>
        <p:nvGraphicFramePr>
          <p:cNvPr id="3" name="Table 2">
            <a:extLst>
              <a:ext uri="{FF2B5EF4-FFF2-40B4-BE49-F238E27FC236}">
                <a16:creationId xmlns:a16="http://schemas.microsoft.com/office/drawing/2014/main" id="{7B35470C-17A2-4DD6-AB8D-FB9B5B59EF3C}"/>
              </a:ext>
            </a:extLst>
          </p:cNvPr>
          <p:cNvGraphicFramePr>
            <a:graphicFrameLocks noGrp="1"/>
          </p:cNvGraphicFramePr>
          <p:nvPr>
            <p:extLst>
              <p:ext uri="{D42A27DB-BD31-4B8C-83A1-F6EECF244321}">
                <p14:modId xmlns:p14="http://schemas.microsoft.com/office/powerpoint/2010/main" val="4233554699"/>
              </p:ext>
            </p:extLst>
          </p:nvPr>
        </p:nvGraphicFramePr>
        <p:xfrm>
          <a:off x="817396" y="1614669"/>
          <a:ext cx="8498054" cy="2643005"/>
        </p:xfrm>
        <a:graphic>
          <a:graphicData uri="http://schemas.openxmlformats.org/drawingml/2006/table">
            <a:tbl>
              <a:tblPr firstRow="1" bandRow="1">
                <a:tableStyleId>{5C22544A-7EE6-4342-B048-85BDC9FD1C3A}</a:tableStyleId>
              </a:tblPr>
              <a:tblGrid>
                <a:gridCol w="2482335">
                  <a:extLst>
                    <a:ext uri="{9D8B030D-6E8A-4147-A177-3AD203B41FA5}">
                      <a16:colId xmlns:a16="http://schemas.microsoft.com/office/drawing/2014/main" val="4024087024"/>
                    </a:ext>
                  </a:extLst>
                </a:gridCol>
                <a:gridCol w="6015719">
                  <a:extLst>
                    <a:ext uri="{9D8B030D-6E8A-4147-A177-3AD203B41FA5}">
                      <a16:colId xmlns:a16="http://schemas.microsoft.com/office/drawing/2014/main" val="2128369695"/>
                    </a:ext>
                  </a:extLst>
                </a:gridCol>
              </a:tblGrid>
              <a:tr h="234372">
                <a:tc>
                  <a:txBody>
                    <a:bodyPr/>
                    <a:lstStyle/>
                    <a:p>
                      <a:pPr algn="l" rtl="0" fontAlgn="ctr"/>
                      <a:r>
                        <a:rPr lang="en-US" sz="1400" u="none" strike="noStrike">
                          <a:effectLst/>
                        </a:rPr>
                        <a:t>DME ACTIVITIES EXAMPLES</a:t>
                      </a:r>
                      <a:endParaRPr lang="en-US" sz="1400" b="1" i="0" u="none" strike="noStrike">
                        <a:solidFill>
                          <a:srgbClr val="FFFFFF"/>
                        </a:solidFill>
                        <a:effectLst/>
                        <a:latin typeface="Calibri" panose="020F0502020204030204" pitchFamily="34" charset="0"/>
                      </a:endParaRPr>
                    </a:p>
                  </a:txBody>
                  <a:tcPr marL="7858" marR="7858" marT="7858" marB="0" anchor="ctr"/>
                </a:tc>
                <a:tc>
                  <a:txBody>
                    <a:bodyPr/>
                    <a:lstStyle/>
                    <a:p>
                      <a:pPr algn="l" rtl="0" fontAlgn="ctr"/>
                      <a:r>
                        <a:rPr lang="en-US" sz="1400" u="none" strike="noStrike">
                          <a:effectLst/>
                        </a:rPr>
                        <a:t>ACTIVITY DESCRIPTION</a:t>
                      </a:r>
                      <a:endParaRPr lang="en-US" sz="1400" b="1" i="0" u="none" strike="noStrike">
                        <a:solidFill>
                          <a:srgbClr val="FFFFFF"/>
                        </a:solidFill>
                        <a:effectLst/>
                        <a:latin typeface="Calibri" panose="020F0502020204030204" pitchFamily="34" charset="0"/>
                      </a:endParaRPr>
                    </a:p>
                  </a:txBody>
                  <a:tcPr marL="7858" marR="7858" marT="7858" marB="0" anchor="ctr"/>
                </a:tc>
                <a:extLst>
                  <a:ext uri="{0D108BD9-81ED-4DB2-BD59-A6C34878D82A}">
                    <a16:rowId xmlns:a16="http://schemas.microsoft.com/office/drawing/2014/main" val="749424295"/>
                  </a:ext>
                </a:extLst>
              </a:tr>
              <a:tr h="366190">
                <a:tc>
                  <a:txBody>
                    <a:bodyPr/>
                    <a:lstStyle/>
                    <a:p>
                      <a:pPr algn="l"/>
                      <a:r>
                        <a:rPr lang="en-US" sz="1200" b="1" i="1" u="none">
                          <a:effectLst/>
                          <a:uFill>
                            <a:solidFill>
                              <a:srgbClr val="000000"/>
                            </a:solidFill>
                          </a:uFill>
                          <a:latin typeface="+mn-lt"/>
                          <a:ea typeface="Calibri" panose="020F0502020204030204" pitchFamily="34" charset="0"/>
                          <a:cs typeface="Times New Roman" panose="02020603050405020304" pitchFamily="18" charset="0"/>
                        </a:rPr>
                        <a:t>Database</a:t>
                      </a:r>
                      <a:r>
                        <a:rPr lang="en-US" sz="1200" b="1" i="1" u="none" spc="-85">
                          <a:effectLst/>
                          <a:uFill>
                            <a:solidFill>
                              <a:srgbClr val="000000"/>
                            </a:solidFill>
                          </a:uFill>
                          <a:latin typeface="+mn-lt"/>
                          <a:ea typeface="Calibri" panose="020F0502020204030204" pitchFamily="34" charset="0"/>
                          <a:cs typeface="Times New Roman" panose="02020603050405020304" pitchFamily="18" charset="0"/>
                        </a:rPr>
                        <a:t> </a:t>
                      </a:r>
                      <a:r>
                        <a:rPr lang="en-US" sz="1200" b="1" i="1" u="none" spc="-10">
                          <a:effectLst/>
                          <a:uFill>
                            <a:solidFill>
                              <a:srgbClr val="000000"/>
                            </a:solidFill>
                          </a:uFill>
                          <a:latin typeface="+mn-lt"/>
                          <a:ea typeface="Calibri" panose="020F0502020204030204" pitchFamily="34" charset="0"/>
                          <a:cs typeface="Times New Roman" panose="02020603050405020304" pitchFamily="18" charset="0"/>
                        </a:rPr>
                        <a:t>Restructuring</a:t>
                      </a:r>
                      <a:r>
                        <a:rPr lang="en-US" sz="1200" b="1" i="1" u="none" spc="-145">
                          <a:effectLst/>
                          <a:uFill>
                            <a:solidFill>
                              <a:srgbClr val="000000"/>
                            </a:solidFill>
                          </a:uFill>
                          <a:latin typeface="+mn-lt"/>
                          <a:ea typeface="Calibri" panose="020F0502020204030204" pitchFamily="34" charset="0"/>
                          <a:cs typeface="Times New Roman" panose="02020603050405020304" pitchFamily="18" charset="0"/>
                        </a:rPr>
                        <a:t> </a:t>
                      </a:r>
                      <a:endParaRPr lang="en-US" sz="1200" b="1" i="1" u="none">
                        <a:latin typeface="+mn-lt"/>
                      </a:endParaRPr>
                    </a:p>
                  </a:txBody>
                  <a:tcPr marL="75438" marR="75438" marT="37719" marB="377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spc="-5">
                          <a:solidFill>
                            <a:schemeClr val="tx1"/>
                          </a:solidFill>
                          <a:effectLst/>
                          <a:latin typeface="+mn-lt"/>
                          <a:ea typeface="Calibri" panose="020F0502020204030204" pitchFamily="34" charset="0"/>
                          <a:cs typeface="Times New Roman" panose="02020603050405020304" pitchFamily="18" charset="0"/>
                        </a:rPr>
                        <a:t>Performing</a:t>
                      </a:r>
                      <a:r>
                        <a:rPr lang="en-US" sz="1200" i="0" spc="-90">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structural</a:t>
                      </a:r>
                      <a:r>
                        <a:rPr lang="en-US" sz="1200" i="0" spc="-15">
                          <a:solidFill>
                            <a:schemeClr val="tx1"/>
                          </a:solidFill>
                          <a:effectLst/>
                          <a:latin typeface="+mn-lt"/>
                          <a:ea typeface="Calibri" panose="020F0502020204030204" pitchFamily="34" charset="0"/>
                          <a:cs typeface="Times New Roman" panose="02020603050405020304" pitchFamily="18" charset="0"/>
                        </a:rPr>
                        <a:t> </a:t>
                      </a:r>
                      <a:r>
                        <a:rPr lang="en-US" sz="1200" i="0" spc="-10">
                          <a:solidFill>
                            <a:schemeClr val="tx1"/>
                          </a:solidFill>
                          <a:effectLst/>
                          <a:latin typeface="+mn-lt"/>
                          <a:ea typeface="Calibri" panose="020F0502020204030204" pitchFamily="34" charset="0"/>
                          <a:cs typeface="Times New Roman" panose="02020603050405020304" pitchFamily="18" charset="0"/>
                        </a:rPr>
                        <a:t>changes</a:t>
                      </a:r>
                      <a:r>
                        <a:rPr lang="en-US" sz="1200" i="0" spc="-135">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to</a:t>
                      </a:r>
                      <a:r>
                        <a:rPr lang="en-US" sz="1200" i="0" spc="-110">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a</a:t>
                      </a:r>
                      <a:r>
                        <a:rPr lang="en-US" sz="1200" i="0" spc="-140">
                          <a:solidFill>
                            <a:schemeClr val="tx1"/>
                          </a:solidFill>
                          <a:effectLst/>
                          <a:latin typeface="+mn-lt"/>
                          <a:ea typeface="Calibri" panose="020F0502020204030204" pitchFamily="34" charset="0"/>
                          <a:cs typeface="Times New Roman" panose="02020603050405020304" pitchFamily="18" charset="0"/>
                        </a:rPr>
                        <a:t> </a:t>
                      </a:r>
                      <a:r>
                        <a:rPr lang="en-US" sz="1200" i="0" spc="-10">
                          <a:solidFill>
                            <a:schemeClr val="tx1"/>
                          </a:solidFill>
                          <a:effectLst/>
                          <a:latin typeface="+mn-lt"/>
                          <a:ea typeface="Calibri" panose="020F0502020204030204" pitchFamily="34" charset="0"/>
                          <a:cs typeface="Times New Roman" panose="02020603050405020304" pitchFamily="18" charset="0"/>
                        </a:rPr>
                        <a:t>database</a:t>
                      </a:r>
                      <a:r>
                        <a:rPr lang="en-US" sz="1200" i="0" spc="-100">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design. This includes m</a:t>
                      </a:r>
                      <a:r>
                        <a:rPr lang="en-US" sz="1200" i="0" baseline="0">
                          <a:solidFill>
                            <a:schemeClr val="tx1"/>
                          </a:solidFill>
                          <a:effectLst/>
                          <a:latin typeface="+mn-lt"/>
                          <a:ea typeface="Calibri" panose="020F0502020204030204" pitchFamily="34" charset="0"/>
                          <a:cs typeface="Times New Roman" panose="02020603050405020304" pitchFamily="18" charset="0"/>
                        </a:rPr>
                        <a:t>inor or complex changes.</a:t>
                      </a:r>
                      <a:endParaRPr lang="en-US" sz="1200" i="0">
                        <a:solidFill>
                          <a:schemeClr val="tx1"/>
                        </a:solidFill>
                        <a:latin typeface="+mn-lt"/>
                      </a:endParaRPr>
                    </a:p>
                  </a:txBody>
                  <a:tcPr marL="75438" marR="75438" marT="37719" marB="37719"/>
                </a:tc>
                <a:extLst>
                  <a:ext uri="{0D108BD9-81ED-4DB2-BD59-A6C34878D82A}">
                    <a16:rowId xmlns:a16="http://schemas.microsoft.com/office/drawing/2014/main" val="4056240898"/>
                  </a:ext>
                </a:extLst>
              </a:tr>
              <a:tr h="661187">
                <a:tc>
                  <a:txBody>
                    <a:bodyPr/>
                    <a:lstStyle/>
                    <a:p>
                      <a:pPr algn="l"/>
                      <a:r>
                        <a:rPr lang="en-US" sz="1200" b="1" i="1" u="none">
                          <a:effectLst/>
                          <a:uFill>
                            <a:solidFill>
                              <a:srgbClr val="000000"/>
                            </a:solidFill>
                          </a:uFill>
                          <a:latin typeface="+mn-lt"/>
                          <a:ea typeface="Calibri" panose="020F0502020204030204" pitchFamily="34" charset="0"/>
                          <a:cs typeface="Times New Roman" panose="02020603050405020304" pitchFamily="18" charset="0"/>
                        </a:rPr>
                        <a:t>Software Functional</a:t>
                      </a:r>
                      <a:r>
                        <a:rPr lang="en-US" sz="1200" b="1" i="1" u="none" spc="130">
                          <a:effectLst/>
                          <a:uFill>
                            <a:solidFill>
                              <a:srgbClr val="000000"/>
                            </a:solidFill>
                          </a:uFill>
                          <a:latin typeface="+mn-lt"/>
                          <a:ea typeface="Calibri" panose="020F0502020204030204" pitchFamily="34" charset="0"/>
                          <a:cs typeface="Times New Roman" panose="02020603050405020304" pitchFamily="18" charset="0"/>
                        </a:rPr>
                        <a:t> </a:t>
                      </a:r>
                      <a:r>
                        <a:rPr lang="en-US" sz="1200" b="1" i="1" u="none">
                          <a:effectLst/>
                          <a:uFill>
                            <a:solidFill>
                              <a:srgbClr val="000000"/>
                            </a:solidFill>
                          </a:uFill>
                          <a:latin typeface="+mn-lt"/>
                          <a:ea typeface="Calibri" panose="020F0502020204030204" pitchFamily="34" charset="0"/>
                          <a:cs typeface="Times New Roman" panose="02020603050405020304" pitchFamily="18" charset="0"/>
                        </a:rPr>
                        <a:t>Change</a:t>
                      </a:r>
                      <a:endParaRPr lang="en-US" sz="1200" b="1" i="1" u="none">
                        <a:latin typeface="+mn-lt"/>
                      </a:endParaRPr>
                    </a:p>
                  </a:txBody>
                  <a:tcPr marL="75438" marR="75438" marT="37719" marB="377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solidFill>
                            <a:schemeClr val="tx1"/>
                          </a:solidFill>
                          <a:effectLst/>
                          <a:latin typeface="+mn-lt"/>
                          <a:ea typeface="Calibri" panose="020F0502020204030204" pitchFamily="34" charset="0"/>
                          <a:cs typeface="Times New Roman" panose="02020603050405020304" pitchFamily="18" charset="0"/>
                        </a:rPr>
                        <a:t>Implementing</a:t>
                      </a:r>
                      <a:r>
                        <a:rPr lang="en-US" sz="1200" i="0" spc="40">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functional</a:t>
                      </a:r>
                      <a:r>
                        <a:rPr lang="en-US" sz="1200" i="0" spc="50">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requirement</a:t>
                      </a:r>
                      <a:r>
                        <a:rPr lang="en-US" sz="1200" i="0" spc="100">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changes</a:t>
                      </a:r>
                      <a:r>
                        <a:rPr lang="en-US" sz="1200" i="0" spc="-75">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to</a:t>
                      </a:r>
                      <a:r>
                        <a:rPr lang="en-US" sz="1200" i="0" spc="105">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the</a:t>
                      </a:r>
                      <a:r>
                        <a:rPr lang="en-US" sz="1200" i="0" spc="100">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application,</a:t>
                      </a:r>
                      <a:r>
                        <a:rPr lang="en-US" sz="1200" i="0" spc="120">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such</a:t>
                      </a:r>
                      <a:r>
                        <a:rPr lang="en-US" sz="1200" i="0" spc="40">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as</a:t>
                      </a:r>
                      <a:r>
                        <a:rPr lang="en-US" sz="1200" i="0" spc="25">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UV/UX</a:t>
                      </a:r>
                      <a:r>
                        <a:rPr lang="en-US" sz="1200" i="0" spc="110">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minor</a:t>
                      </a:r>
                      <a:r>
                        <a:rPr lang="en-US" sz="1200" i="0" spc="125">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modifications,</a:t>
                      </a:r>
                      <a:r>
                        <a:rPr lang="en-US" sz="1200" i="0" spc="215">
                          <a:solidFill>
                            <a:schemeClr val="tx1"/>
                          </a:solidFill>
                          <a:effectLst/>
                          <a:latin typeface="+mn-lt"/>
                          <a:ea typeface="Calibri" panose="020F0502020204030204" pitchFamily="34" charset="0"/>
                          <a:cs typeface="Times New Roman" panose="02020603050405020304" pitchFamily="18" charset="0"/>
                        </a:rPr>
                        <a:t> </a:t>
                      </a:r>
                      <a:r>
                        <a:rPr lang="en-US" sz="1200" i="0" spc="-25">
                          <a:solidFill>
                            <a:schemeClr val="tx1"/>
                          </a:solidFill>
                          <a:effectLst/>
                          <a:latin typeface="+mn-lt"/>
                          <a:ea typeface="Calibri" panose="020F0502020204030204" pitchFamily="34" charset="0"/>
                          <a:cs typeface="Times New Roman" panose="02020603050405020304" pitchFamily="18" charset="0"/>
                        </a:rPr>
                        <a:t>i.e.</a:t>
                      </a:r>
                      <a:r>
                        <a:rPr lang="en-US" sz="1200" i="0">
                          <a:solidFill>
                            <a:schemeClr val="tx1"/>
                          </a:solidFill>
                          <a:effectLst/>
                          <a:latin typeface="+mn-lt"/>
                          <a:ea typeface="Calibri" panose="020F0502020204030204" pitchFamily="34" charset="0"/>
                          <a:cs typeface="Times New Roman" panose="02020603050405020304" pitchFamily="18" charset="0"/>
                        </a:rPr>
                        <a:t> screen</a:t>
                      </a:r>
                      <a:r>
                        <a:rPr lang="en-US" sz="1200" i="0" spc="70">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color</a:t>
                      </a:r>
                      <a:r>
                        <a:rPr lang="en-US" sz="1200" i="0" spc="95">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changes,</a:t>
                      </a:r>
                      <a:r>
                        <a:rPr lang="en-US" sz="1200" i="0" spc="135">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update</a:t>
                      </a:r>
                      <a:r>
                        <a:rPr lang="en-US" sz="1200" i="0" spc="105">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to</a:t>
                      </a:r>
                      <a:r>
                        <a:rPr lang="en-US" sz="1200" i="0" spc="105">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dates</a:t>
                      </a:r>
                      <a:r>
                        <a:rPr lang="en-US" sz="1200" i="0" spc="245">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in</a:t>
                      </a:r>
                      <a:r>
                        <a:rPr lang="en-US" sz="1200" i="0" spc="135">
                          <a:solidFill>
                            <a:schemeClr val="tx1"/>
                          </a:solidFill>
                          <a:effectLst/>
                          <a:latin typeface="+mn-lt"/>
                          <a:ea typeface="Calibri" panose="020F0502020204030204" pitchFamily="34" charset="0"/>
                          <a:cs typeface="Times New Roman" panose="02020603050405020304" pitchFamily="18" charset="0"/>
                        </a:rPr>
                        <a:t> </a:t>
                      </a:r>
                      <a:r>
                        <a:rPr lang="en-US" sz="1200" i="0">
                          <a:solidFill>
                            <a:schemeClr val="tx1"/>
                          </a:solidFill>
                          <a:effectLst/>
                          <a:latin typeface="+mn-lt"/>
                          <a:ea typeface="Calibri" panose="020F0502020204030204" pitchFamily="34" charset="0"/>
                          <a:cs typeface="Times New Roman" panose="02020603050405020304" pitchFamily="18" charset="0"/>
                        </a:rPr>
                        <a:t>forms. This includes m</a:t>
                      </a:r>
                      <a:r>
                        <a:rPr lang="en-US" sz="1200" i="0" baseline="0">
                          <a:solidFill>
                            <a:schemeClr val="tx1"/>
                          </a:solidFill>
                          <a:effectLst/>
                          <a:latin typeface="+mn-lt"/>
                          <a:ea typeface="Calibri" panose="020F0502020204030204" pitchFamily="34" charset="0"/>
                          <a:cs typeface="Times New Roman" panose="02020603050405020304" pitchFamily="18" charset="0"/>
                        </a:rPr>
                        <a:t>inor or complex changes.</a:t>
                      </a:r>
                      <a:endParaRPr lang="en-US" sz="1200" i="0">
                        <a:solidFill>
                          <a:schemeClr val="tx1"/>
                        </a:solidFill>
                        <a:effectLst/>
                        <a:latin typeface="+mn-lt"/>
                        <a:ea typeface="Times New Roman" panose="02020603050405020304" pitchFamily="18" charset="0"/>
                        <a:cs typeface="Times New Roman" panose="02020603050405020304" pitchFamily="18" charset="0"/>
                      </a:endParaRPr>
                    </a:p>
                  </a:txBody>
                  <a:tcPr marL="75438" marR="75438" marT="37719" marB="37719"/>
                </a:tc>
                <a:extLst>
                  <a:ext uri="{0D108BD9-81ED-4DB2-BD59-A6C34878D82A}">
                    <a16:rowId xmlns:a16="http://schemas.microsoft.com/office/drawing/2014/main" val="592131105"/>
                  </a:ext>
                </a:extLst>
              </a:tr>
              <a:tr h="395834">
                <a:tc>
                  <a:txBody>
                    <a:bodyPr/>
                    <a:lstStyle/>
                    <a:p>
                      <a:pPr algn="l" rtl="0" fontAlgn="ctr"/>
                      <a:r>
                        <a:rPr lang="en-US" sz="1200" b="1" i="1" u="none" strike="noStrike">
                          <a:effectLst/>
                          <a:latin typeface="+mn-lt"/>
                        </a:rPr>
                        <a:t> Software Development</a:t>
                      </a:r>
                      <a:endParaRPr lang="en-US" sz="1200" b="1" i="1" u="none" strike="noStrike">
                        <a:solidFill>
                          <a:srgbClr val="000000"/>
                        </a:solidFill>
                        <a:effectLst/>
                        <a:latin typeface="+mn-lt"/>
                      </a:endParaRPr>
                    </a:p>
                  </a:txBody>
                  <a:tcPr marL="7858" marR="7858" marT="7858" marB="0" anchor="ctr"/>
                </a:tc>
                <a:tc>
                  <a:txBody>
                    <a:bodyPr/>
                    <a:lstStyle/>
                    <a:p>
                      <a:pPr algn="l" rtl="0" fontAlgn="ctr"/>
                      <a:r>
                        <a:rPr lang="en-US" sz="1200" i="0" u="none" strike="noStrike">
                          <a:effectLst/>
                          <a:latin typeface="+mn-lt"/>
                        </a:rPr>
                        <a:t>Technology modernization for the purpose of adding capability or changing the performance or architecture of the end item is considered a modernization cost.</a:t>
                      </a:r>
                      <a:endParaRPr lang="en-US" sz="1200" b="0" i="0" u="none" strike="noStrike">
                        <a:solidFill>
                          <a:srgbClr val="000000"/>
                        </a:solidFill>
                        <a:effectLst/>
                        <a:latin typeface="+mn-lt"/>
                      </a:endParaRPr>
                    </a:p>
                  </a:txBody>
                  <a:tcPr marL="7858" marR="7858" marT="7858" marB="0" anchor="ctr"/>
                </a:tc>
                <a:extLst>
                  <a:ext uri="{0D108BD9-81ED-4DB2-BD59-A6C34878D82A}">
                    <a16:rowId xmlns:a16="http://schemas.microsoft.com/office/drawing/2014/main" val="3227693206"/>
                  </a:ext>
                </a:extLst>
              </a:tr>
              <a:tr h="395834">
                <a:tc>
                  <a:txBody>
                    <a:bodyPr/>
                    <a:lstStyle/>
                    <a:p>
                      <a:pPr algn="l" rtl="0" fontAlgn="ctr"/>
                      <a:r>
                        <a:rPr lang="en-US" sz="1200" b="1" i="1" u="none" strike="noStrike">
                          <a:solidFill>
                            <a:srgbClr val="000000"/>
                          </a:solidFill>
                          <a:effectLst/>
                          <a:latin typeface="+mn-lt"/>
                        </a:rPr>
                        <a:t>Software</a:t>
                      </a:r>
                      <a:r>
                        <a:rPr lang="en-US" sz="1200" b="1" i="1" u="none" strike="noStrike" baseline="0">
                          <a:solidFill>
                            <a:srgbClr val="000000"/>
                          </a:solidFill>
                          <a:effectLst/>
                          <a:latin typeface="+mn-lt"/>
                        </a:rPr>
                        <a:t> License Purchases</a:t>
                      </a:r>
                      <a:endParaRPr lang="en-US" sz="1200" b="1" i="1" u="none" strike="noStrike">
                        <a:solidFill>
                          <a:srgbClr val="000000"/>
                        </a:solidFill>
                        <a:effectLst/>
                        <a:latin typeface="+mn-lt"/>
                      </a:endParaRPr>
                    </a:p>
                  </a:txBody>
                  <a:tcPr marL="7858" marR="7858" marT="7858" marB="0" anchor="ctr"/>
                </a:tc>
                <a:tc>
                  <a:txBody>
                    <a:bodyPr/>
                    <a:lstStyle/>
                    <a:p>
                      <a:pPr algn="l" rtl="0" fontAlgn="ctr"/>
                      <a:r>
                        <a:rPr lang="en-US" sz="1200" b="0" i="0" u="none" strike="noStrike">
                          <a:solidFill>
                            <a:srgbClr val="000000"/>
                          </a:solidFill>
                          <a:effectLst/>
                          <a:latin typeface="+mn-lt"/>
                        </a:rPr>
                        <a:t> Purchasing</a:t>
                      </a:r>
                      <a:r>
                        <a:rPr lang="en-US" sz="1200" b="0" i="0" u="none" strike="noStrike" baseline="0">
                          <a:solidFill>
                            <a:srgbClr val="000000"/>
                          </a:solidFill>
                          <a:effectLst/>
                          <a:latin typeface="+mn-lt"/>
                        </a:rPr>
                        <a:t> of new or additional software licenses.  </a:t>
                      </a:r>
                      <a:r>
                        <a:rPr lang="en-US" sz="1200" b="1" i="0" u="sng" strike="noStrike" baseline="0">
                          <a:solidFill>
                            <a:srgbClr val="000000"/>
                          </a:solidFill>
                          <a:effectLst/>
                          <a:latin typeface="+mn-lt"/>
                        </a:rPr>
                        <a:t>Note</a:t>
                      </a:r>
                      <a:r>
                        <a:rPr lang="en-US" sz="1200" b="0" i="0" u="none" strike="noStrike" baseline="0">
                          <a:solidFill>
                            <a:srgbClr val="000000"/>
                          </a:solidFill>
                          <a:effectLst/>
                          <a:latin typeface="+mn-lt"/>
                        </a:rPr>
                        <a:t>: If the licenses have expired, the new purchase is considered DME and not an O&amp;M licenses renewal cost.</a:t>
                      </a:r>
                      <a:endParaRPr lang="en-US" sz="1200" b="0" i="0" u="none" strike="noStrike">
                        <a:solidFill>
                          <a:srgbClr val="000000"/>
                        </a:solidFill>
                        <a:effectLst/>
                        <a:latin typeface="+mn-lt"/>
                      </a:endParaRPr>
                    </a:p>
                  </a:txBody>
                  <a:tcPr marL="7858" marR="7858" marT="7858" marB="0" anchor="ctr"/>
                </a:tc>
                <a:extLst>
                  <a:ext uri="{0D108BD9-81ED-4DB2-BD59-A6C34878D82A}">
                    <a16:rowId xmlns:a16="http://schemas.microsoft.com/office/drawing/2014/main" val="754403040"/>
                  </a:ext>
                </a:extLst>
              </a:tr>
              <a:tr h="589588">
                <a:tc>
                  <a:txBody>
                    <a:bodyPr/>
                    <a:lstStyle/>
                    <a:p>
                      <a:pPr algn="l" rtl="0" fontAlgn="ctr"/>
                      <a:r>
                        <a:rPr lang="en-US" sz="1200" b="1" i="1" u="none" strike="noStrike">
                          <a:effectLst/>
                          <a:latin typeface="+mn-lt"/>
                        </a:rPr>
                        <a:t> Technology Refresh (Hardware/Software)</a:t>
                      </a:r>
                      <a:endParaRPr lang="en-US" sz="1200" b="1" i="1" u="none" strike="noStrike">
                        <a:solidFill>
                          <a:srgbClr val="000000"/>
                        </a:solidFill>
                        <a:effectLst/>
                        <a:latin typeface="+mn-lt"/>
                      </a:endParaRPr>
                    </a:p>
                  </a:txBody>
                  <a:tcPr marL="7858" marR="7858" marT="7858" marB="0" anchor="ctr"/>
                </a:tc>
                <a:tc>
                  <a:txBody>
                    <a:bodyPr/>
                    <a:lstStyle/>
                    <a:p>
                      <a:pPr algn="l" rtl="0" fontAlgn="ctr"/>
                      <a:r>
                        <a:rPr lang="en-US" sz="1200" i="0" u="none" strike="noStrike">
                          <a:effectLst/>
                          <a:latin typeface="+mn-lt"/>
                        </a:rPr>
                        <a:t>A Technology Refreshment is the intentional, incremental insertion of newer technology such as hardware or software, to improve the reliability, maintainability, to reduce cost, and/or enhance performance.</a:t>
                      </a:r>
                      <a:endParaRPr lang="en-US" sz="1200" b="0" i="0" u="none" strike="noStrike">
                        <a:solidFill>
                          <a:srgbClr val="000000"/>
                        </a:solidFill>
                        <a:effectLst/>
                        <a:latin typeface="+mn-lt"/>
                      </a:endParaRPr>
                    </a:p>
                  </a:txBody>
                  <a:tcPr marL="7858" marR="7858" marT="7858" marB="0" anchor="ctr"/>
                </a:tc>
                <a:extLst>
                  <a:ext uri="{0D108BD9-81ED-4DB2-BD59-A6C34878D82A}">
                    <a16:rowId xmlns:a16="http://schemas.microsoft.com/office/drawing/2014/main" val="3397645063"/>
                  </a:ext>
                </a:extLst>
              </a:tr>
            </a:tbl>
          </a:graphicData>
        </a:graphic>
      </p:graphicFrame>
      <p:sp>
        <p:nvSpPr>
          <p:cNvPr id="7" name="Rectangle 6">
            <a:extLst>
              <a:ext uri="{FF2B5EF4-FFF2-40B4-BE49-F238E27FC236}">
                <a16:creationId xmlns:a16="http://schemas.microsoft.com/office/drawing/2014/main" id="{49E797DA-5580-4913-B209-9953B4FAF7F6}"/>
              </a:ext>
            </a:extLst>
          </p:cNvPr>
          <p:cNvSpPr/>
          <p:nvPr/>
        </p:nvSpPr>
        <p:spPr>
          <a:xfrm>
            <a:off x="0" y="104150"/>
            <a:ext cx="10058400" cy="523220"/>
          </a:xfrm>
          <a:prstGeom prst="rect">
            <a:avLst/>
          </a:prstGeom>
        </p:spPr>
        <p:txBody>
          <a:bodyPr wrap="square" anchor="ctr">
            <a:spAutoFit/>
          </a:bodyPr>
          <a:lstStyle/>
          <a:p>
            <a:pPr algn="ctr"/>
            <a:r>
              <a:rPr lang="en-US" sz="2800">
                <a:solidFill>
                  <a:schemeClr val="bg1"/>
                </a:solidFill>
              </a:rPr>
              <a:t>Development, Modernization, and Enhancement (DME) - Definitions</a:t>
            </a:r>
            <a:endParaRPr lang="en-US" sz="2800"/>
          </a:p>
        </p:txBody>
      </p:sp>
    </p:spTree>
    <p:extLst>
      <p:ext uri="{BB962C8B-B14F-4D97-AF65-F5344CB8AC3E}">
        <p14:creationId xmlns:p14="http://schemas.microsoft.com/office/powerpoint/2010/main" val="31544133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75E24A-36A5-47DB-9FFC-6983FBCC76E8}"/>
              </a:ext>
            </a:extLst>
          </p:cNvPr>
          <p:cNvSpPr>
            <a:spLocks noGrp="1"/>
          </p:cNvSpPr>
          <p:nvPr>
            <p:ph type="sldNum" sz="quarter" idx="4"/>
          </p:nvPr>
        </p:nvSpPr>
        <p:spPr/>
        <p:txBody>
          <a:bodyPr/>
          <a:lstStyle/>
          <a:p>
            <a:fld id="{0BAA6115-7AF0-2543-B2DC-54722B1B3709}" type="slidenum">
              <a:rPr lang="en-US" smtClean="0"/>
              <a:pPr/>
              <a:t>51</a:t>
            </a:fld>
            <a:endParaRPr lang="en-US"/>
          </a:p>
        </p:txBody>
      </p:sp>
      <p:sp>
        <p:nvSpPr>
          <p:cNvPr id="3" name="Rectangle 2">
            <a:extLst>
              <a:ext uri="{FF2B5EF4-FFF2-40B4-BE49-F238E27FC236}">
                <a16:creationId xmlns:a16="http://schemas.microsoft.com/office/drawing/2014/main" id="{5F25EA20-C457-48F4-AA4D-99FD624B50DB}"/>
              </a:ext>
            </a:extLst>
          </p:cNvPr>
          <p:cNvSpPr/>
          <p:nvPr/>
        </p:nvSpPr>
        <p:spPr>
          <a:xfrm>
            <a:off x="400204" y="989316"/>
            <a:ext cx="8966681" cy="1384995"/>
          </a:xfrm>
          <a:prstGeom prst="rect">
            <a:avLst/>
          </a:prstGeom>
        </p:spPr>
        <p:txBody>
          <a:bodyPr wrap="square">
            <a:spAutoFit/>
          </a:bodyPr>
          <a:lstStyle/>
          <a:p>
            <a:r>
              <a:rPr lang="en-US" sz="1400" b="1">
                <a:latin typeface="Calibri" panose="020F0502020204030204" pitchFamily="34" charset="0"/>
                <a:ea typeface="Calibri" panose="020F0502020204030204" pitchFamily="34" charset="0"/>
                <a:cs typeface="Times New Roman" panose="02020603050405020304" pitchFamily="18" charset="0"/>
              </a:rPr>
              <a:t>Operations &amp; Maintenance (O&amp;M) - </a:t>
            </a:r>
            <a:r>
              <a:rPr lang="en-US" sz="1400">
                <a:latin typeface="Calibri" panose="020F0502020204030204" pitchFamily="34" charset="0"/>
                <a:ea typeface="Calibri" panose="020F0502020204030204" pitchFamily="34" charset="0"/>
                <a:cs typeface="Times New Roman" panose="02020603050405020304" pitchFamily="18" charset="0"/>
              </a:rPr>
              <a:t>Operations &amp; Maintenance Costs refers to the expenses required to operate and maintain an IT asset that is operating in a production environment.  O&amp;M costs include costs associated with operations, maintenance activities, and maintenance projects needed </a:t>
            </a:r>
            <a:r>
              <a:rPr lang="en-US" sz="1400" u="sng">
                <a:latin typeface="Calibri" panose="020F0502020204030204" pitchFamily="34" charset="0"/>
                <a:ea typeface="Calibri" panose="020F0502020204030204" pitchFamily="34" charset="0"/>
                <a:cs typeface="Times New Roman" panose="02020603050405020304" pitchFamily="18" charset="0"/>
              </a:rPr>
              <a:t>to sustain</a:t>
            </a:r>
            <a:r>
              <a:rPr lang="en-US" sz="1400">
                <a:latin typeface="Calibri" panose="020F0502020204030204" pitchFamily="34" charset="0"/>
                <a:ea typeface="Calibri" panose="020F0502020204030204" pitchFamily="34" charset="0"/>
                <a:cs typeface="Times New Roman" panose="02020603050405020304" pitchFamily="18" charset="0"/>
              </a:rPr>
              <a:t> the IT asset at </a:t>
            </a:r>
            <a:r>
              <a:rPr lang="en-US" sz="1400" u="sng">
                <a:latin typeface="Calibri" panose="020F0502020204030204" pitchFamily="34" charset="0"/>
                <a:ea typeface="Calibri" panose="020F0502020204030204" pitchFamily="34" charset="0"/>
                <a:cs typeface="Times New Roman" panose="02020603050405020304" pitchFamily="18" charset="0"/>
              </a:rPr>
              <a:t>the current capability and performance levels</a:t>
            </a:r>
            <a:r>
              <a:rPr lang="en-US" sz="1400">
                <a:latin typeface="Calibri" panose="020F0502020204030204" pitchFamily="34" charset="0"/>
                <a:ea typeface="Calibri" panose="020F0502020204030204" pitchFamily="34" charset="0"/>
                <a:cs typeface="Times New Roman" panose="02020603050405020304" pitchFamily="18" charset="0"/>
              </a:rPr>
              <a:t>.  It includes Federal and contracted labor costs, corrective hardware and software maintenance, voice and data communications maintenance and service, replacement of broken or obsolete IT equipment, overhead costs, and costs for the disposal of an asset. Also commonly referred to as steady state. (OMB  Capital Planning Guidance). </a:t>
            </a:r>
          </a:p>
        </p:txBody>
      </p:sp>
      <p:graphicFrame>
        <p:nvGraphicFramePr>
          <p:cNvPr id="4" name="Table 3">
            <a:extLst>
              <a:ext uri="{FF2B5EF4-FFF2-40B4-BE49-F238E27FC236}">
                <a16:creationId xmlns:a16="http://schemas.microsoft.com/office/drawing/2014/main" id="{EFA395A9-676B-436A-B629-DD05BDA71A25}"/>
              </a:ext>
            </a:extLst>
          </p:cNvPr>
          <p:cNvGraphicFramePr>
            <a:graphicFrameLocks noGrp="1"/>
          </p:cNvGraphicFramePr>
          <p:nvPr>
            <p:extLst>
              <p:ext uri="{D42A27DB-BD31-4B8C-83A1-F6EECF244321}">
                <p14:modId xmlns:p14="http://schemas.microsoft.com/office/powerpoint/2010/main" val="4261738667"/>
              </p:ext>
            </p:extLst>
          </p:nvPr>
        </p:nvGraphicFramePr>
        <p:xfrm>
          <a:off x="447886" y="2454803"/>
          <a:ext cx="8918999" cy="4078224"/>
        </p:xfrm>
        <a:graphic>
          <a:graphicData uri="http://schemas.openxmlformats.org/drawingml/2006/table">
            <a:tbl>
              <a:tblPr firstRow="1" bandRow="1">
                <a:tableStyleId>{5C22544A-7EE6-4342-B048-85BDC9FD1C3A}</a:tableStyleId>
              </a:tblPr>
              <a:tblGrid>
                <a:gridCol w="2028758">
                  <a:extLst>
                    <a:ext uri="{9D8B030D-6E8A-4147-A177-3AD203B41FA5}">
                      <a16:colId xmlns:a16="http://schemas.microsoft.com/office/drawing/2014/main" val="20000"/>
                    </a:ext>
                  </a:extLst>
                </a:gridCol>
                <a:gridCol w="6890241">
                  <a:extLst>
                    <a:ext uri="{9D8B030D-6E8A-4147-A177-3AD203B41FA5}">
                      <a16:colId xmlns:a16="http://schemas.microsoft.com/office/drawing/2014/main" val="20001"/>
                    </a:ext>
                  </a:extLst>
                </a:gridCol>
              </a:tblGrid>
              <a:tr h="226314">
                <a:tc>
                  <a:txBody>
                    <a:bodyPr/>
                    <a:lstStyle/>
                    <a:p>
                      <a:r>
                        <a:rPr lang="en-US" sz="1200">
                          <a:latin typeface="Calibri" panose="020F0502020204030204" pitchFamily="34" charset="0"/>
                        </a:rPr>
                        <a:t>O&amp;M</a:t>
                      </a:r>
                      <a:r>
                        <a:rPr lang="en-US" sz="1200" baseline="0">
                          <a:latin typeface="Calibri" panose="020F0502020204030204" pitchFamily="34" charset="0"/>
                        </a:rPr>
                        <a:t> ACTIVITIES EXAMPLES</a:t>
                      </a:r>
                      <a:endParaRPr lang="en-US" sz="1200">
                        <a:latin typeface="Calibri" panose="020F0502020204030204" pitchFamily="34" charset="0"/>
                      </a:endParaRPr>
                    </a:p>
                  </a:txBody>
                  <a:tcPr marL="75438" marR="75438" marT="37719" marB="37719"/>
                </a:tc>
                <a:tc>
                  <a:txBody>
                    <a:bodyPr/>
                    <a:lstStyle/>
                    <a:p>
                      <a:r>
                        <a:rPr lang="en-US" sz="1200">
                          <a:latin typeface="Calibri" panose="020F0502020204030204" pitchFamily="34" charset="0"/>
                        </a:rPr>
                        <a:t>ACTIVITY DESCRIPTION</a:t>
                      </a:r>
                    </a:p>
                  </a:txBody>
                  <a:tcPr marL="75438" marR="75438" marT="37719" marB="37719"/>
                </a:tc>
                <a:extLst>
                  <a:ext uri="{0D108BD9-81ED-4DB2-BD59-A6C34878D82A}">
                    <a16:rowId xmlns:a16="http://schemas.microsoft.com/office/drawing/2014/main" val="10000"/>
                  </a:ext>
                </a:extLst>
              </a:tr>
              <a:tr h="2465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u="none">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ATO</a:t>
                      </a:r>
                      <a:r>
                        <a:rPr lang="en-US" sz="1200" b="1" i="1" u="none" spc="-10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sz="1200" b="1" i="1" u="none">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Reaccreditation</a:t>
                      </a:r>
                      <a:r>
                        <a:rPr lang="en-US" sz="1200" b="1" i="1" u="none" spc="135">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sz="1200" b="1" i="1" u="none">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Costs</a:t>
                      </a:r>
                      <a:endParaRPr lang="en-US" sz="1200" b="1" i="1" u="none">
                        <a:latin typeface="Calibri" panose="020F0502020204030204" pitchFamily="34" charset="0"/>
                      </a:endParaRPr>
                    </a:p>
                  </a:txBody>
                  <a:tcPr marL="75438" marR="75438" marT="37719" marB="377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effectLst/>
                          <a:latin typeface="Calibri" panose="020F0502020204030204" pitchFamily="34" charset="0"/>
                          <a:ea typeface="Times New Roman" panose="02020603050405020304" pitchFamily="18" charset="0"/>
                          <a:cs typeface="Times New Roman" panose="02020603050405020304" pitchFamily="18" charset="0"/>
                        </a:rPr>
                        <a:t>The costs associated with auditing and reaccrediting a system in advance of an expiring Authority to Operate (ATO).</a:t>
                      </a:r>
                      <a:endParaRPr lang="en-US" sz="1200">
                        <a:latin typeface="Calibri" panose="020F0502020204030204" pitchFamily="34" charset="0"/>
                      </a:endParaRPr>
                    </a:p>
                  </a:txBody>
                  <a:tcPr marL="75438" marR="75438" marT="37719" marB="37719"/>
                </a:tc>
                <a:extLst>
                  <a:ext uri="{0D108BD9-81ED-4DB2-BD59-A6C34878D82A}">
                    <a16:rowId xmlns:a16="http://schemas.microsoft.com/office/drawing/2014/main" val="1175681906"/>
                  </a:ext>
                </a:extLst>
              </a:tr>
              <a:tr h="528066">
                <a:tc>
                  <a:txBody>
                    <a:bodyPr/>
                    <a:lstStyle/>
                    <a:p>
                      <a:r>
                        <a:rPr lang="en-US" sz="1200" b="1" i="1" u="none">
                          <a:effectLst/>
                          <a:uFill>
                            <a:solidFill>
                              <a:srgbClr val="000000"/>
                            </a:solidFill>
                          </a:uFill>
                          <a:latin typeface="Calibri" panose="020F0502020204030204" pitchFamily="34" charset="0"/>
                          <a:ea typeface="Calibri" panose="020F0502020204030204" pitchFamily="34" charset="0"/>
                          <a:cs typeface="Times New Roman" panose="02020603050405020304" pitchFamily="18" charset="0"/>
                        </a:rPr>
                        <a:t>Code</a:t>
                      </a:r>
                      <a:r>
                        <a:rPr lang="en-US" sz="1200" b="1" i="1" u="none" spc="-75">
                          <a:effectLst/>
                          <a:uFill>
                            <a:solidFill>
                              <a:srgbClr val="000000"/>
                            </a:solidFill>
                          </a:uFill>
                          <a:latin typeface="Calibri" panose="020F0502020204030204" pitchFamily="34" charset="0"/>
                          <a:ea typeface="Calibri" panose="020F0502020204030204" pitchFamily="34" charset="0"/>
                          <a:cs typeface="Times New Roman" panose="02020603050405020304" pitchFamily="18" charset="0"/>
                        </a:rPr>
                        <a:t> </a:t>
                      </a:r>
                      <a:r>
                        <a:rPr lang="en-US" sz="1200" b="1" i="1" u="none">
                          <a:solidFill>
                            <a:schemeClr val="tx1"/>
                          </a:solidFill>
                          <a:effectLst/>
                          <a:uFill>
                            <a:solidFill>
                              <a:srgbClr val="000000"/>
                            </a:solidFill>
                          </a:uFill>
                          <a:latin typeface="Calibri" panose="020F0502020204030204" pitchFamily="34" charset="0"/>
                          <a:ea typeface="Calibri" panose="020F0502020204030204" pitchFamily="34" charset="0"/>
                          <a:cs typeface="Times New Roman" panose="02020603050405020304" pitchFamily="18" charset="0"/>
                        </a:rPr>
                        <a:t>Fix/Patch</a:t>
                      </a:r>
                      <a:endParaRPr lang="en-US" sz="1200" b="1" i="1" u="none">
                        <a:solidFill>
                          <a:schemeClr val="tx1"/>
                        </a:solidFill>
                        <a:latin typeface="Calibri" panose="020F0502020204030204" pitchFamily="34" charset="0"/>
                      </a:endParaRPr>
                    </a:p>
                  </a:txBody>
                  <a:tcPr marL="75438" marR="75438" marT="37719" marB="377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Calibri" panose="020F0502020204030204" pitchFamily="34" charset="0"/>
                          <a:ea typeface="Calibri" panose="020F0502020204030204" pitchFamily="34" charset="0"/>
                          <a:cs typeface="Times New Roman" panose="02020603050405020304" pitchFamily="18" charset="0"/>
                        </a:rPr>
                        <a:t>Debugging</a:t>
                      </a:r>
                      <a:r>
                        <a:rPr lang="en-US" sz="1200" spc="50">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and</a:t>
                      </a:r>
                      <a:r>
                        <a:rPr lang="en-US" sz="1200" spc="-55">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fixing</a:t>
                      </a:r>
                      <a:r>
                        <a:rPr lang="en-US" sz="1200" spc="-60">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custo</a:t>
                      </a:r>
                      <a:r>
                        <a:rPr lang="en-US" sz="1200" spc="-20">
                          <a:effectLst/>
                          <a:latin typeface="Calibri" panose="020F0502020204030204" pitchFamily="34" charset="0"/>
                          <a:ea typeface="Calibri" panose="020F0502020204030204" pitchFamily="34" charset="0"/>
                          <a:cs typeface="Times New Roman" panose="02020603050405020304" pitchFamily="18" charset="0"/>
                        </a:rPr>
                        <a:t>m</a:t>
                      </a:r>
                      <a:r>
                        <a:rPr lang="en-US" sz="1200" spc="-125">
                          <a:solidFill>
                            <a:srgbClr val="34312F"/>
                          </a:solidFill>
                          <a:effectLst/>
                          <a:latin typeface="Calibri" panose="020F0502020204030204" pitchFamily="34" charset="0"/>
                          <a:ea typeface="Calibri" panose="020F0502020204030204" pitchFamily="34" charset="0"/>
                          <a:cs typeface="Times New Roman" panose="02020603050405020304" pitchFamily="18" charset="0"/>
                        </a:rPr>
                        <a:t>-</a:t>
                      </a:r>
                      <a:r>
                        <a:rPr lang="en-US" sz="1200">
                          <a:effectLst/>
                          <a:latin typeface="Calibri" panose="020F0502020204030204" pitchFamily="34" charset="0"/>
                          <a:ea typeface="Calibri" panose="020F0502020204030204" pitchFamily="34" charset="0"/>
                          <a:cs typeface="Times New Roman" panose="02020603050405020304" pitchFamily="18" charset="0"/>
                        </a:rPr>
                        <a:t>developed</a:t>
                      </a:r>
                      <a:r>
                        <a:rPr lang="en-US" sz="1200" spc="20">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software</a:t>
                      </a:r>
                      <a:r>
                        <a:rPr lang="en-US" sz="1200" spc="-45">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code</a:t>
                      </a:r>
                      <a:r>
                        <a:rPr lang="en-US" sz="1200" spc="-80">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that</a:t>
                      </a:r>
                      <a:r>
                        <a:rPr lang="en-US" sz="1200" spc="-65">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has</a:t>
                      </a:r>
                      <a:r>
                        <a:rPr lang="en-US" sz="1200" spc="-40">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a</a:t>
                      </a:r>
                      <a:r>
                        <a:rPr lang="en-US" sz="1200" spc="-115">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defect preventing</a:t>
                      </a:r>
                      <a:r>
                        <a:rPr lang="en-US" sz="1200" spc="-100">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the</a:t>
                      </a:r>
                      <a:r>
                        <a:rPr lang="en-US" sz="1200" spc="-140">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application</a:t>
                      </a:r>
                      <a:r>
                        <a:rPr lang="en-US" sz="1200" spc="-90">
                          <a:effectLst/>
                          <a:latin typeface="Calibri" panose="020F0502020204030204" pitchFamily="34" charset="0"/>
                          <a:ea typeface="Calibri" panose="020F0502020204030204" pitchFamily="34" charset="0"/>
                          <a:cs typeface="Times New Roman" panose="02020603050405020304" pitchFamily="18" charset="0"/>
                        </a:rPr>
                        <a:t> </a:t>
                      </a:r>
                      <a:r>
                        <a:rPr lang="en-US" sz="1200" spc="-20">
                          <a:effectLst/>
                          <a:latin typeface="Calibri" panose="020F0502020204030204" pitchFamily="34" charset="0"/>
                          <a:ea typeface="Calibri" panose="020F0502020204030204" pitchFamily="34" charset="0"/>
                          <a:cs typeface="Times New Roman" panose="02020603050405020304" pitchFamily="18" charset="0"/>
                        </a:rPr>
                        <a:t>system</a:t>
                      </a:r>
                      <a:r>
                        <a:rPr lang="en-US" sz="1200" spc="-130">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from</a:t>
                      </a:r>
                      <a:r>
                        <a:rPr lang="en-US" sz="1200" spc="-115">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satisfying</a:t>
                      </a:r>
                      <a:r>
                        <a:rPr lang="en-US" sz="1200" spc="-100">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its</a:t>
                      </a:r>
                      <a:r>
                        <a:rPr lang="en-US" sz="1200" spc="-165">
                          <a:effectLst/>
                          <a:latin typeface="Calibri" panose="020F0502020204030204" pitchFamily="34" charset="0"/>
                          <a:ea typeface="Calibri" panose="020F0502020204030204" pitchFamily="34" charset="0"/>
                          <a:cs typeface="Times New Roman" panose="02020603050405020304" pitchFamily="18" charset="0"/>
                        </a:rPr>
                        <a:t> </a:t>
                      </a:r>
                      <a:r>
                        <a:rPr lang="en-US" sz="1200" i="0" u="sng">
                          <a:effectLst/>
                          <a:latin typeface="Calibri" panose="020F0502020204030204" pitchFamily="34" charset="0"/>
                          <a:ea typeface="Calibri" panose="020F0502020204030204" pitchFamily="34" charset="0"/>
                          <a:cs typeface="Times New Roman" panose="02020603050405020304" pitchFamily="18" charset="0"/>
                        </a:rPr>
                        <a:t>existing</a:t>
                      </a:r>
                      <a:r>
                        <a:rPr lang="en-US" sz="1200" i="1" spc="-155">
                          <a:effectLst/>
                          <a:latin typeface="Calibri" panose="020F0502020204030204" pitchFamily="34" charset="0"/>
                          <a:ea typeface="Calibri" panose="020F0502020204030204" pitchFamily="34" charset="0"/>
                          <a:cs typeface="Times New Roman" panose="02020603050405020304" pitchFamily="18" charset="0"/>
                        </a:rPr>
                        <a:t> </a:t>
                      </a:r>
                      <a:r>
                        <a:rPr lang="en-US" sz="1200">
                          <a:effectLst/>
                          <a:latin typeface="Calibri" panose="020F0502020204030204" pitchFamily="34" charset="0"/>
                          <a:ea typeface="Calibri" panose="020F0502020204030204" pitchFamily="34" charset="0"/>
                          <a:cs typeface="Times New Roman" panose="02020603050405020304" pitchFamily="18" charset="0"/>
                        </a:rPr>
                        <a:t>requirements. A patch, sometimes just called a fix, is a small piece of software that's used to correct a problem, usually called a bug, within an operating system or software program. The fix/patch</a:t>
                      </a:r>
                      <a:r>
                        <a:rPr lang="en-US" sz="1200" baseline="0">
                          <a:effectLst/>
                          <a:latin typeface="Calibri" panose="020F0502020204030204" pitchFamily="34" charset="0"/>
                          <a:ea typeface="Calibri" panose="020F0502020204030204" pitchFamily="34" charset="0"/>
                          <a:cs typeface="Times New Roman" panose="02020603050405020304" pitchFamily="18" charset="0"/>
                        </a:rPr>
                        <a:t> does not include any new functions or enhancements.</a:t>
                      </a:r>
                      <a:endParaRPr lang="en-US" sz="1200">
                        <a:latin typeface="Calibri" panose="020F0502020204030204" pitchFamily="34" charset="0"/>
                      </a:endParaRPr>
                    </a:p>
                  </a:txBody>
                  <a:tcPr marL="75438" marR="75438" marT="37719" marB="37719"/>
                </a:tc>
                <a:extLst>
                  <a:ext uri="{0D108BD9-81ED-4DB2-BD59-A6C34878D82A}">
                    <a16:rowId xmlns:a16="http://schemas.microsoft.com/office/drawing/2014/main" val="3585336088"/>
                  </a:ext>
                </a:extLst>
              </a:tr>
              <a:tr h="377190">
                <a:tc>
                  <a:txBody>
                    <a:bodyPr/>
                    <a:lstStyle/>
                    <a:p>
                      <a:r>
                        <a:rPr lang="en-US" sz="1200" b="1" i="1" u="none">
                          <a:effectLst/>
                          <a:uFill>
                            <a:solidFill>
                              <a:srgbClr val="000000"/>
                            </a:solidFill>
                          </a:uFill>
                          <a:latin typeface="Calibri" panose="020F0502020204030204" pitchFamily="34" charset="0"/>
                          <a:ea typeface="Calibri" panose="020F0502020204030204" pitchFamily="34" charset="0"/>
                          <a:cs typeface="Times New Roman" panose="02020603050405020304" pitchFamily="18" charset="0"/>
                        </a:rPr>
                        <a:t>Code</a:t>
                      </a:r>
                      <a:r>
                        <a:rPr lang="en-US" sz="1200" b="1" i="1" u="none" spc="-165">
                          <a:effectLst/>
                          <a:uFill>
                            <a:solidFill>
                              <a:srgbClr val="000000"/>
                            </a:solidFill>
                          </a:uFill>
                          <a:latin typeface="Calibri" panose="020F0502020204030204" pitchFamily="34" charset="0"/>
                          <a:ea typeface="Calibri" panose="020F0502020204030204" pitchFamily="34" charset="0"/>
                          <a:cs typeface="Times New Roman" panose="02020603050405020304" pitchFamily="18" charset="0"/>
                        </a:rPr>
                        <a:t> </a:t>
                      </a:r>
                      <a:r>
                        <a:rPr lang="en-US" sz="1200" b="1" i="1" u="none" spc="10">
                          <a:effectLst/>
                          <a:uFill>
                            <a:solidFill>
                              <a:srgbClr val="000000"/>
                            </a:solidFill>
                          </a:uFill>
                          <a:latin typeface="Calibri" panose="020F0502020204030204" pitchFamily="34" charset="0"/>
                          <a:ea typeface="Calibri" panose="020F0502020204030204" pitchFamily="34" charset="0"/>
                          <a:cs typeface="Times New Roman" panose="02020603050405020304" pitchFamily="18" charset="0"/>
                        </a:rPr>
                        <a:t>Restructuring</a:t>
                      </a:r>
                      <a:endParaRPr lang="en-US" sz="1200" b="1" i="1" u="none">
                        <a:latin typeface="Calibri" panose="020F0502020204030204" pitchFamily="34" charset="0"/>
                      </a:endParaRPr>
                    </a:p>
                  </a:txBody>
                  <a:tcPr marL="75438" marR="75438" marT="37719" marB="37719"/>
                </a:tc>
                <a:tc>
                  <a:txBody>
                    <a:bodyPr/>
                    <a:lstStyle/>
                    <a:p>
                      <a:pPr marL="0" indent="0">
                        <a:buFontTx/>
                        <a:buNone/>
                      </a:pPr>
                      <a:r>
                        <a:rPr lang="en-US" sz="1200">
                          <a:effectLst/>
                          <a:latin typeface="Calibri" panose="020F0502020204030204" pitchFamily="34" charset="0"/>
                          <a:ea typeface="Times New Roman" panose="02020603050405020304" pitchFamily="18" charset="0"/>
                          <a:cs typeface="Times New Roman" panose="02020603050405020304" pitchFamily="18" charset="0"/>
                        </a:rPr>
                        <a:t>Restructuring </a:t>
                      </a:r>
                      <a:r>
                        <a:rPr lang="en-US" sz="1200" u="sng">
                          <a:effectLst/>
                          <a:latin typeface="Calibri" panose="020F0502020204030204" pitchFamily="34" charset="0"/>
                          <a:ea typeface="Times New Roman" panose="02020603050405020304" pitchFamily="18" charset="0"/>
                          <a:cs typeface="Times New Roman" panose="02020603050405020304" pitchFamily="18" charset="0"/>
                        </a:rPr>
                        <a:t>existing</a:t>
                      </a:r>
                      <a:r>
                        <a:rPr lang="en-US" sz="1200">
                          <a:effectLst/>
                          <a:latin typeface="Calibri" panose="020F0502020204030204" pitchFamily="34" charset="0"/>
                          <a:ea typeface="Times New Roman" panose="02020603050405020304" pitchFamily="18" charset="0"/>
                          <a:cs typeface="Times New Roman" panose="02020603050405020304" pitchFamily="18" charset="0"/>
                        </a:rPr>
                        <a:t> computer code - changing the factoring, possibly improving its internal logic without changing its external behavior.  The restructuring does not include any new requirements or enhancements.</a:t>
                      </a:r>
                    </a:p>
                  </a:txBody>
                  <a:tcPr marL="75438" marR="75438" marT="37719" marB="37719"/>
                </a:tc>
                <a:extLst>
                  <a:ext uri="{0D108BD9-81ED-4DB2-BD59-A6C34878D82A}">
                    <a16:rowId xmlns:a16="http://schemas.microsoft.com/office/drawing/2014/main" val="10001"/>
                  </a:ext>
                </a:extLst>
              </a:tr>
              <a:tr h="377190">
                <a:tc>
                  <a:txBody>
                    <a:bodyPr/>
                    <a:lstStyle/>
                    <a:p>
                      <a:r>
                        <a:rPr lang="en-US" sz="1200" b="1" i="1" u="none">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Data</a:t>
                      </a:r>
                      <a:r>
                        <a:rPr lang="en-US" sz="1200" b="1" i="1" u="none" spc="-45">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sz="1200" b="1" i="1" u="none">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Maintenance</a:t>
                      </a:r>
                      <a:r>
                        <a:rPr lang="en-US" sz="1200" b="1" i="1" u="none" spc="1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sz="1200" b="1" i="1" u="none" spc="-220">
                          <a:effectLst/>
                          <a:latin typeface="Calibri" panose="020F0502020204030204" pitchFamily="34" charset="0"/>
                          <a:ea typeface="Times New Roman" panose="02020603050405020304" pitchFamily="18" charset="0"/>
                          <a:cs typeface="Times New Roman" panose="02020603050405020304" pitchFamily="18" charset="0"/>
                        </a:rPr>
                        <a:t> </a:t>
                      </a:r>
                      <a:endParaRPr lang="en-US" sz="1200" b="1" i="1" u="none">
                        <a:latin typeface="Calibri" panose="020F0502020204030204" pitchFamily="34" charset="0"/>
                      </a:endParaRPr>
                    </a:p>
                  </a:txBody>
                  <a:tcPr marL="75438" marR="75438" marT="37719" marB="377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effectLst/>
                          <a:latin typeface="Calibri" panose="020F0502020204030204" pitchFamily="34" charset="0"/>
                          <a:ea typeface="Times New Roman" panose="02020603050405020304" pitchFamily="18" charset="0"/>
                          <a:cs typeface="Times New Roman" panose="02020603050405020304" pitchFamily="18" charset="0"/>
                        </a:rPr>
                        <a:t>Developing</a:t>
                      </a:r>
                      <a:r>
                        <a:rPr lang="en-US" sz="1200" i="1" spc="10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scripted</a:t>
                      </a:r>
                      <a:r>
                        <a:rPr lang="en-US" sz="1200" spc="-40">
                          <a:effectLst/>
                          <a:latin typeface="Calibri" panose="020F0502020204030204" pitchFamily="34" charset="0"/>
                          <a:ea typeface="Times New Roman" panose="02020603050405020304" pitchFamily="18" charset="0"/>
                          <a:cs typeface="Times New Roman" panose="02020603050405020304" pitchFamily="18" charset="0"/>
                        </a:rPr>
                        <a:t> D</a:t>
                      </a:r>
                      <a:r>
                        <a:rPr lang="en-US" sz="1200">
                          <a:effectLst/>
                          <a:latin typeface="Calibri" panose="020F0502020204030204" pitchFamily="34" charset="0"/>
                          <a:ea typeface="Times New Roman" panose="02020603050405020304" pitchFamily="18" charset="0"/>
                          <a:cs typeface="Times New Roman" panose="02020603050405020304" pitchFamily="18" charset="0"/>
                        </a:rPr>
                        <a:t>ata</a:t>
                      </a:r>
                      <a:r>
                        <a:rPr lang="en-US" sz="1200" spc="-55">
                          <a:effectLst/>
                          <a:latin typeface="Calibri" panose="020F0502020204030204" pitchFamily="34" charset="0"/>
                          <a:ea typeface="Times New Roman" panose="02020603050405020304" pitchFamily="18" charset="0"/>
                          <a:cs typeface="Times New Roman" panose="02020603050405020304" pitchFamily="18" charset="0"/>
                        </a:rPr>
                        <a:t> M</a:t>
                      </a:r>
                      <a:r>
                        <a:rPr lang="en-US" sz="1200">
                          <a:effectLst/>
                          <a:latin typeface="Calibri" panose="020F0502020204030204" pitchFamily="34" charset="0"/>
                          <a:ea typeface="Times New Roman" panose="02020603050405020304" pitchFamily="18" charset="0"/>
                          <a:cs typeface="Times New Roman" panose="02020603050405020304" pitchFamily="18" charset="0"/>
                        </a:rPr>
                        <a:t>odification</a:t>
                      </a:r>
                      <a:r>
                        <a:rPr lang="en-US" sz="1200" spc="85">
                          <a:effectLst/>
                          <a:latin typeface="Calibri" panose="020F0502020204030204" pitchFamily="34" charset="0"/>
                          <a:ea typeface="Times New Roman" panose="02020603050405020304" pitchFamily="18" charset="0"/>
                          <a:cs typeface="Times New Roman" panose="02020603050405020304" pitchFamily="18" charset="0"/>
                        </a:rPr>
                        <a:t> </a:t>
                      </a:r>
                      <a:r>
                        <a:rPr lang="en-US" sz="1200" spc="85">
                          <a:solidFill>
                            <a:srgbClr val="44423F"/>
                          </a:solidFill>
                          <a:effectLst/>
                          <a:latin typeface="Calibri" panose="020F0502020204030204" pitchFamily="34" charset="0"/>
                          <a:ea typeface="Times New Roman" panose="02020603050405020304" pitchFamily="18" charset="0"/>
                          <a:cs typeface="Times New Roman" panose="02020603050405020304" pitchFamily="18" charset="0"/>
                        </a:rPr>
                        <a:t>L</a:t>
                      </a:r>
                      <a:r>
                        <a:rPr lang="en-US" sz="1200">
                          <a:solidFill>
                            <a:srgbClr val="44423F"/>
                          </a:solidFill>
                          <a:effectLst/>
                          <a:latin typeface="Calibri" panose="020F0502020204030204" pitchFamily="34" charset="0"/>
                          <a:ea typeface="Times New Roman" panose="02020603050405020304" pitchFamily="18" charset="0"/>
                          <a:cs typeface="Times New Roman" panose="02020603050405020304" pitchFamily="18" charset="0"/>
                        </a:rPr>
                        <a:t>anguage </a:t>
                      </a:r>
                      <a:r>
                        <a:rPr lang="en-US" sz="1200">
                          <a:effectLst/>
                          <a:latin typeface="Calibri" panose="020F0502020204030204" pitchFamily="34" charset="0"/>
                          <a:ea typeface="Times New Roman" panose="02020603050405020304" pitchFamily="18" charset="0"/>
                          <a:cs typeface="Times New Roman" panose="02020603050405020304" pitchFamily="18" charset="0"/>
                        </a:rPr>
                        <a:t>(DML)</a:t>
                      </a:r>
                      <a:r>
                        <a:rPr lang="en-US" sz="1200" spc="-45">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or Structured</a:t>
                      </a:r>
                      <a:r>
                        <a:rPr lang="en-US" sz="1200" spc="-55">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Query</a:t>
                      </a:r>
                      <a:r>
                        <a:rPr lang="en-US" sz="1200" spc="-2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Language</a:t>
                      </a:r>
                      <a:r>
                        <a:rPr lang="en-US" sz="1200" spc="25">
                          <a:effectLst/>
                          <a:latin typeface="Calibri" panose="020F0502020204030204" pitchFamily="34" charset="0"/>
                          <a:ea typeface="Times New Roman" panose="02020603050405020304" pitchFamily="18" charset="0"/>
                          <a:cs typeface="Times New Roman" panose="02020603050405020304" pitchFamily="18" charset="0"/>
                        </a:rPr>
                        <a:t> </a:t>
                      </a:r>
                      <a:r>
                        <a:rPr lang="en-US" sz="1200" spc="-20">
                          <a:effectLst/>
                          <a:latin typeface="Calibri" panose="020F0502020204030204" pitchFamily="34" charset="0"/>
                          <a:ea typeface="Times New Roman" panose="02020603050405020304" pitchFamily="18" charset="0"/>
                          <a:cs typeface="Times New Roman" panose="02020603050405020304" pitchFamily="18" charset="0"/>
                        </a:rPr>
                        <a:t>(SQL)</a:t>
                      </a:r>
                      <a:r>
                        <a:rPr lang="en-US" sz="1200" spc="-8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in</a:t>
                      </a:r>
                      <a:r>
                        <a:rPr lang="en-US" sz="1200" spc="-5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order</a:t>
                      </a:r>
                      <a:r>
                        <a:rPr lang="en-US" sz="1200" spc="-105">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to</a:t>
                      </a:r>
                      <a:r>
                        <a:rPr lang="en-US" sz="1200" spc="-7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manage</a:t>
                      </a:r>
                      <a:r>
                        <a:rPr lang="en-US" sz="1200" spc="-11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the</a:t>
                      </a:r>
                      <a:r>
                        <a:rPr lang="en-US" sz="1200" spc="-8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quality,</a:t>
                      </a:r>
                      <a:r>
                        <a:rPr lang="en-US" sz="1200" spc="-55">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growth,</a:t>
                      </a:r>
                      <a:r>
                        <a:rPr lang="en-US" sz="1200" spc="-9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solidFill>
                            <a:srgbClr val="44423F"/>
                          </a:solidFill>
                          <a:effectLst/>
                          <a:latin typeface="Calibri" panose="020F0502020204030204" pitchFamily="34" charset="0"/>
                          <a:ea typeface="Times New Roman" panose="02020603050405020304" pitchFamily="18" charset="0"/>
                          <a:cs typeface="Times New Roman" panose="02020603050405020304" pitchFamily="18" charset="0"/>
                        </a:rPr>
                        <a:t>reliability,</a:t>
                      </a:r>
                      <a:r>
                        <a:rPr lang="en-US" sz="1200" spc="-30">
                          <a:solidFill>
                            <a:srgbClr val="44423F"/>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or maintainability</a:t>
                      </a:r>
                      <a:r>
                        <a:rPr lang="en-US" sz="1200" spc="-10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of</a:t>
                      </a:r>
                      <a:r>
                        <a:rPr lang="en-US" sz="1200" spc="-16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the</a:t>
                      </a:r>
                      <a:r>
                        <a:rPr lang="en-US" sz="1200" spc="-15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data</a:t>
                      </a:r>
                      <a:r>
                        <a:rPr lang="en-US" sz="1200" spc="-24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within</a:t>
                      </a:r>
                      <a:r>
                        <a:rPr lang="en-US" sz="1200" spc="-11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the</a:t>
                      </a:r>
                      <a:r>
                        <a:rPr lang="en-US" sz="1200" spc="-15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a</a:t>
                      </a:r>
                      <a:r>
                        <a:rPr lang="en-US" sz="1200" spc="-140">
                          <a:effectLst/>
                          <a:latin typeface="Calibri" panose="020F0502020204030204" pitchFamily="34" charset="0"/>
                          <a:ea typeface="Times New Roman" panose="02020603050405020304" pitchFamily="18" charset="0"/>
                          <a:cs typeface="Times New Roman" panose="02020603050405020304" pitchFamily="18" charset="0"/>
                        </a:rPr>
                        <a:t>p</a:t>
                      </a:r>
                      <a:r>
                        <a:rPr lang="en-US" sz="1200">
                          <a:effectLst/>
                          <a:latin typeface="Calibri" panose="020F0502020204030204" pitchFamily="34" charset="0"/>
                          <a:ea typeface="Times New Roman" panose="02020603050405020304" pitchFamily="18" charset="0"/>
                          <a:cs typeface="Times New Roman" panose="02020603050405020304" pitchFamily="18" charset="0"/>
                        </a:rPr>
                        <a:t>plication</a:t>
                      </a:r>
                      <a:r>
                        <a:rPr lang="en-US" sz="1200" spc="-9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database.</a:t>
                      </a:r>
                      <a:endParaRPr lang="en-US" sz="1200">
                        <a:latin typeface="Calibri" panose="020F0502020204030204" pitchFamily="34" charset="0"/>
                      </a:endParaRPr>
                    </a:p>
                  </a:txBody>
                  <a:tcPr marL="75438" marR="75438" marT="37719" marB="37719"/>
                </a:tc>
                <a:extLst>
                  <a:ext uri="{0D108BD9-81ED-4DB2-BD59-A6C34878D82A}">
                    <a16:rowId xmlns:a16="http://schemas.microsoft.com/office/drawing/2014/main" val="10002"/>
                  </a:ext>
                </a:extLst>
              </a:tr>
              <a:tr h="377190">
                <a:tc>
                  <a:txBody>
                    <a:bodyPr/>
                    <a:lstStyle/>
                    <a:p>
                      <a:r>
                        <a:rPr lang="en-US" sz="1200" b="1" i="1" u="none">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Hardware </a:t>
                      </a:r>
                      <a:r>
                        <a:rPr lang="en-US" sz="1200" b="1" i="1" u="none" spc="-10">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Maintenance</a:t>
                      </a:r>
                      <a:r>
                        <a:rPr lang="en-US" sz="1200" b="1" i="1" u="none" spc="-125">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 </a:t>
                      </a:r>
                      <a:r>
                        <a:rPr lang="en-US" sz="1200" b="1" i="1" u="none">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Costs</a:t>
                      </a:r>
                      <a:endParaRPr lang="en-US" sz="1200" b="1" i="1" u="none">
                        <a:latin typeface="Calibri" panose="020F0502020204030204" pitchFamily="34" charset="0"/>
                      </a:endParaRPr>
                    </a:p>
                  </a:txBody>
                  <a:tcPr marL="75438" marR="75438" marT="37719" marB="377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spc="20">
                          <a:effectLst/>
                          <a:latin typeface="Calibri" panose="020F0502020204030204" pitchFamily="34" charset="0"/>
                          <a:ea typeface="Times New Roman" panose="02020603050405020304" pitchFamily="18" charset="0"/>
                          <a:cs typeface="Times New Roman" panose="02020603050405020304" pitchFamily="18" charset="0"/>
                        </a:rPr>
                        <a:t>The</a:t>
                      </a:r>
                      <a:r>
                        <a:rPr lang="en-US" sz="1200" spc="-13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costs</a:t>
                      </a:r>
                      <a:r>
                        <a:rPr lang="en-US" sz="1200" spc="-12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and</a:t>
                      </a:r>
                      <a:r>
                        <a:rPr lang="en-US" sz="1200" spc="-145">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solidFill>
                            <a:srgbClr val="44423F"/>
                          </a:solidFill>
                          <a:effectLst/>
                          <a:latin typeface="Calibri" panose="020F0502020204030204" pitchFamily="34" charset="0"/>
                          <a:ea typeface="Times New Roman" panose="02020603050405020304" pitchFamily="18" charset="0"/>
                          <a:cs typeface="Times New Roman" panose="02020603050405020304" pitchFamily="18" charset="0"/>
                        </a:rPr>
                        <a:t>labor</a:t>
                      </a:r>
                      <a:r>
                        <a:rPr lang="en-US" sz="1200" spc="-125">
                          <a:solidFill>
                            <a:srgbClr val="44423F"/>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associated</a:t>
                      </a:r>
                      <a:r>
                        <a:rPr lang="en-US" sz="1200" spc="-13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with</a:t>
                      </a:r>
                      <a:r>
                        <a:rPr lang="en-US" sz="1200" spc="-145">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repairing</a:t>
                      </a:r>
                      <a:r>
                        <a:rPr lang="en-US" sz="1200" spc="-8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or</a:t>
                      </a:r>
                      <a:r>
                        <a:rPr lang="en-US" sz="1200" spc="-145">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replacing</a:t>
                      </a:r>
                      <a:r>
                        <a:rPr lang="en-US" sz="1200" spc="11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defective,</a:t>
                      </a:r>
                      <a:r>
                        <a:rPr lang="en-US" sz="1200" spc="-5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out-of</a:t>
                      </a:r>
                      <a:r>
                        <a:rPr lang="en-US" sz="1200" spc="-70">
                          <a:effectLst/>
                          <a:latin typeface="Calibri" panose="020F0502020204030204" pitchFamily="34" charset="0"/>
                          <a:ea typeface="Times New Roman" panose="02020603050405020304" pitchFamily="18" charset="0"/>
                          <a:cs typeface="Times New Roman" panose="02020603050405020304" pitchFamily="18" charset="0"/>
                        </a:rPr>
                        <a:t>-</a:t>
                      </a:r>
                      <a:r>
                        <a:rPr lang="en-US" sz="1200">
                          <a:effectLst/>
                          <a:latin typeface="Calibri" panose="020F0502020204030204" pitchFamily="34" charset="0"/>
                          <a:ea typeface="Times New Roman" panose="02020603050405020304" pitchFamily="18" charset="0"/>
                          <a:cs typeface="Times New Roman" panose="02020603050405020304" pitchFamily="18" charset="0"/>
                        </a:rPr>
                        <a:t>warranty,</a:t>
                      </a:r>
                      <a:r>
                        <a:rPr lang="en-US" sz="1200" spc="-1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or</a:t>
                      </a:r>
                      <a:r>
                        <a:rPr lang="en-US" sz="1200" spc="-15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near-out-</a:t>
                      </a:r>
                      <a:r>
                        <a:rPr lang="en-US" sz="1200" spc="10">
                          <a:effectLst/>
                          <a:latin typeface="Calibri" panose="020F0502020204030204" pitchFamily="34" charset="0"/>
                          <a:ea typeface="Times New Roman" panose="02020603050405020304" pitchFamily="18" charset="0"/>
                          <a:cs typeface="Times New Roman" panose="02020603050405020304" pitchFamily="18" charset="0"/>
                        </a:rPr>
                        <a:t>o</a:t>
                      </a:r>
                      <a:r>
                        <a:rPr lang="en-US" sz="1200">
                          <a:effectLst/>
                          <a:latin typeface="Calibri" panose="020F0502020204030204" pitchFamily="34" charset="0"/>
                          <a:ea typeface="Times New Roman" panose="02020603050405020304" pitchFamily="18" charset="0"/>
                          <a:cs typeface="Times New Roman" panose="02020603050405020304" pitchFamily="18" charset="0"/>
                        </a:rPr>
                        <a:t>f-warranty</a:t>
                      </a:r>
                      <a:r>
                        <a:rPr lang="en-US" sz="1200" spc="-3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solidFill>
                            <a:srgbClr val="44423F"/>
                          </a:solidFill>
                          <a:effectLst/>
                          <a:latin typeface="Calibri" panose="020F0502020204030204" pitchFamily="34" charset="0"/>
                          <a:ea typeface="Times New Roman" panose="02020603050405020304" pitchFamily="18" charset="0"/>
                          <a:cs typeface="Times New Roman" panose="02020603050405020304" pitchFamily="18" charset="0"/>
                        </a:rPr>
                        <a:t>hardware</a:t>
                      </a:r>
                      <a:r>
                        <a:rPr lang="en-US" sz="1200" spc="-10">
                          <a:solidFill>
                            <a:srgbClr val="44423F"/>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i</a:t>
                      </a:r>
                      <a:r>
                        <a:rPr lang="en-US" sz="1200" spc="105">
                          <a:effectLst/>
                          <a:latin typeface="Calibri" panose="020F0502020204030204" pitchFamily="34" charset="0"/>
                          <a:ea typeface="Times New Roman" panose="02020603050405020304" pitchFamily="18" charset="0"/>
                          <a:cs typeface="Times New Roman" panose="02020603050405020304" pitchFamily="18" charset="0"/>
                        </a:rPr>
                        <a:t>n </a:t>
                      </a:r>
                      <a:r>
                        <a:rPr lang="en-US" sz="1200">
                          <a:effectLst/>
                          <a:latin typeface="Calibri" panose="020F0502020204030204" pitchFamily="34" charset="0"/>
                          <a:ea typeface="Times New Roman" panose="02020603050405020304" pitchFamily="18" charset="0"/>
                          <a:cs typeface="Times New Roman" panose="02020603050405020304" pitchFamily="18" charset="0"/>
                        </a:rPr>
                        <a:t>efforts</a:t>
                      </a:r>
                      <a:r>
                        <a:rPr lang="en-US" sz="1200" spc="-12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to</a:t>
                      </a:r>
                      <a:r>
                        <a:rPr lang="en-US" sz="1200" spc="-105">
                          <a:effectLst/>
                          <a:latin typeface="Calibri" panose="020F0502020204030204" pitchFamily="34" charset="0"/>
                          <a:ea typeface="Times New Roman" panose="02020603050405020304" pitchFamily="18" charset="0"/>
                          <a:cs typeface="Times New Roman" panose="02020603050405020304" pitchFamily="18" charset="0"/>
                        </a:rPr>
                        <a:t> </a:t>
                      </a:r>
                      <a:r>
                        <a:rPr lang="en-US" sz="1200" spc="-135">
                          <a:effectLst/>
                          <a:latin typeface="Calibri" panose="020F0502020204030204" pitchFamily="34" charset="0"/>
                          <a:ea typeface="Times New Roman" panose="02020603050405020304" pitchFamily="18" charset="0"/>
                          <a:cs typeface="Times New Roman" panose="02020603050405020304" pitchFamily="18" charset="0"/>
                        </a:rPr>
                        <a:t>"</a:t>
                      </a:r>
                      <a:r>
                        <a:rPr lang="en-US" sz="1200">
                          <a:effectLst/>
                          <a:latin typeface="Calibri" panose="020F0502020204030204" pitchFamily="34" charset="0"/>
                          <a:ea typeface="Times New Roman" panose="02020603050405020304" pitchFamily="18" charset="0"/>
                          <a:cs typeface="Times New Roman" panose="02020603050405020304" pitchFamily="18" charset="0"/>
                        </a:rPr>
                        <a:t>keep</a:t>
                      </a:r>
                      <a:r>
                        <a:rPr lang="en-US" sz="1200" spc="-11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the</a:t>
                      </a:r>
                      <a:r>
                        <a:rPr lang="en-US" sz="1200" spc="-8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lights on"</a:t>
                      </a:r>
                      <a:r>
                        <a:rPr lang="en-US" sz="1200" spc="-7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(KTLO). </a:t>
                      </a:r>
                    </a:p>
                  </a:txBody>
                  <a:tcPr marL="75438" marR="75438" marT="37719" marB="37719"/>
                </a:tc>
                <a:extLst>
                  <a:ext uri="{0D108BD9-81ED-4DB2-BD59-A6C34878D82A}">
                    <a16:rowId xmlns:a16="http://schemas.microsoft.com/office/drawing/2014/main" val="10003"/>
                  </a:ext>
                </a:extLst>
              </a:tr>
              <a:tr h="528066">
                <a:tc>
                  <a:txBody>
                    <a:bodyPr/>
                    <a:lstStyle/>
                    <a:p>
                      <a:r>
                        <a:rPr lang="en-US" sz="1200" b="1" i="1" u="none">
                          <a:latin typeface="Calibri" panose="020F0502020204030204" pitchFamily="34" charset="0"/>
                        </a:rPr>
                        <a:t>IT</a:t>
                      </a:r>
                      <a:r>
                        <a:rPr lang="en-US" sz="1200" b="1" i="1" u="none" baseline="0">
                          <a:latin typeface="Calibri" panose="020F0502020204030204" pitchFamily="34" charset="0"/>
                        </a:rPr>
                        <a:t> Support/Training/ Management</a:t>
                      </a:r>
                      <a:endParaRPr lang="en-US" sz="1200" b="1" i="1" u="none">
                        <a:latin typeface="Calibri" panose="020F0502020204030204" pitchFamily="34" charset="0"/>
                      </a:endParaRPr>
                    </a:p>
                  </a:txBody>
                  <a:tcPr marL="75438" marR="75438" marT="37719" marB="377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Calibri" panose="020F0502020204030204" pitchFamily="34" charset="0"/>
                          <a:ea typeface="Times New Roman" panose="02020603050405020304" pitchFamily="18" charset="0"/>
                          <a:cs typeface="Times New Roman" panose="02020603050405020304" pitchFamily="18" charset="0"/>
                        </a:rPr>
                        <a:t>Conduct training for</a:t>
                      </a:r>
                      <a:r>
                        <a:rPr lang="en-US" sz="1200" baseline="0">
                          <a:effectLst/>
                          <a:latin typeface="Calibri" panose="020F0502020204030204" pitchFamily="34" charset="0"/>
                          <a:ea typeface="Times New Roman" panose="02020603050405020304" pitchFamily="18" charset="0"/>
                          <a:cs typeface="Times New Roman" panose="02020603050405020304" pitchFamily="18" charset="0"/>
                        </a:rPr>
                        <a:t> IT </a:t>
                      </a:r>
                      <a:r>
                        <a:rPr lang="en-US" sz="1200">
                          <a:effectLst/>
                          <a:latin typeface="Calibri" panose="020F0502020204030204" pitchFamily="34" charset="0"/>
                          <a:ea typeface="Times New Roman" panose="02020603050405020304" pitchFamily="18" charset="0"/>
                          <a:cs typeface="Times New Roman" panose="02020603050405020304" pitchFamily="18" charset="0"/>
                        </a:rPr>
                        <a:t>applications, Help Desk support, participation in technology review boards, departmental CIO activities, CPIC, OMB Exhibit 300 reporting,</a:t>
                      </a:r>
                      <a:r>
                        <a:rPr lang="en-US" sz="1200" baseline="0">
                          <a:effectLst/>
                          <a:latin typeface="Calibri" panose="020F0502020204030204" pitchFamily="34" charset="0"/>
                          <a:ea typeface="Times New Roman" panose="02020603050405020304" pitchFamily="18" charset="0"/>
                          <a:cs typeface="Times New Roman" panose="02020603050405020304" pitchFamily="18" charset="0"/>
                        </a:rPr>
                        <a:t> Normal maintenance activities, such as performing backups, re-indexing databases, etc.</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75438" marR="75438" marT="37719" marB="37719"/>
                </a:tc>
                <a:extLst>
                  <a:ext uri="{0D108BD9-81ED-4DB2-BD59-A6C34878D82A}">
                    <a16:rowId xmlns:a16="http://schemas.microsoft.com/office/drawing/2014/main" val="1234021440"/>
                  </a:ext>
                </a:extLst>
              </a:tr>
              <a:tr h="528066">
                <a:tc>
                  <a:txBody>
                    <a:bodyPr/>
                    <a:lstStyle/>
                    <a:p>
                      <a:r>
                        <a:rPr lang="en-US" sz="1200" b="1" i="1" u="none">
                          <a:effectLst/>
                          <a:uFill>
                            <a:solidFill>
                              <a:srgbClr val="000000"/>
                            </a:solidFill>
                          </a:uFill>
                          <a:latin typeface="Calibri" panose="020F0502020204030204" pitchFamily="34" charset="0"/>
                          <a:ea typeface="Calibri" panose="020F0502020204030204" pitchFamily="34" charset="0"/>
                          <a:cs typeface="Times New Roman" panose="02020603050405020304" pitchFamily="18" charset="0"/>
                        </a:rPr>
                        <a:t>Software </a:t>
                      </a:r>
                      <a:r>
                        <a:rPr lang="en-US" sz="1200" b="1" i="1" u="none">
                          <a:effectLst/>
                          <a:uFill>
                            <a:solidFill>
                              <a:srgbClr val="000000"/>
                            </a:solidFill>
                          </a:uFill>
                          <a:latin typeface="Calibri" panose="020F0502020204030204" pitchFamily="34" charset="0"/>
                          <a:ea typeface="Times New Roman" panose="02020603050405020304" pitchFamily="18" charset="0"/>
                          <a:cs typeface="Times New Roman" panose="02020603050405020304" pitchFamily="18" charset="0"/>
                        </a:rPr>
                        <a:t>Renewal</a:t>
                      </a:r>
                      <a:endParaRPr lang="en-US" sz="1200" b="1" i="1" u="none">
                        <a:latin typeface="Calibri" panose="020F0502020204030204" pitchFamily="34" charset="0"/>
                      </a:endParaRPr>
                    </a:p>
                  </a:txBody>
                  <a:tcPr marL="75438" marR="75438" marT="37719" marB="377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Calibri" panose="020F0502020204030204" pitchFamily="34" charset="0"/>
                          <a:ea typeface="Times New Roman" panose="02020603050405020304" pitchFamily="18" charset="0"/>
                          <a:cs typeface="Times New Roman" panose="02020603050405020304" pitchFamily="18" charset="0"/>
                        </a:rPr>
                        <a:t>The costs associated with renewing the same level of product maintenance support from a vendor for software products/licenses, or suite of products owned. </a:t>
                      </a:r>
                      <a:r>
                        <a:rPr lang="en-US" sz="1200" b="1" i="0" u="sng">
                          <a:effectLst/>
                          <a:latin typeface="Calibri" panose="020F0502020204030204" pitchFamily="34" charset="0"/>
                          <a:ea typeface="Times New Roman" panose="02020603050405020304" pitchFamily="18" charset="0"/>
                          <a:cs typeface="Times New Roman" panose="02020603050405020304" pitchFamily="18" charset="0"/>
                        </a:rPr>
                        <a:t>Note</a:t>
                      </a:r>
                      <a:r>
                        <a:rPr lang="en-US" sz="1200">
                          <a:effectLst/>
                          <a:latin typeface="Calibri" panose="020F0502020204030204" pitchFamily="34" charset="0"/>
                          <a:ea typeface="Times New Roman" panose="02020603050405020304" pitchFamily="18" charset="0"/>
                          <a:cs typeface="Times New Roman" panose="02020603050405020304" pitchFamily="18" charset="0"/>
                        </a:rPr>
                        <a:t>:</a:t>
                      </a:r>
                      <a:r>
                        <a:rPr lang="en-US" sz="1200" baseline="0">
                          <a:effectLst/>
                          <a:latin typeface="Calibri" panose="020F0502020204030204" pitchFamily="34" charset="0"/>
                          <a:ea typeface="Times New Roman" panose="02020603050405020304" pitchFamily="18" charset="0"/>
                          <a:cs typeface="Times New Roman" panose="02020603050405020304" pitchFamily="18" charset="0"/>
                        </a:rPr>
                        <a:t> </a:t>
                      </a:r>
                      <a:r>
                        <a:rPr lang="en-US" sz="1200">
                          <a:effectLst/>
                          <a:latin typeface="Calibri" panose="020F0502020204030204" pitchFamily="34" charset="0"/>
                          <a:ea typeface="Times New Roman" panose="02020603050405020304" pitchFamily="18" charset="0"/>
                          <a:cs typeface="Times New Roman" panose="02020603050405020304" pitchFamily="18" charset="0"/>
                        </a:rPr>
                        <a:t>This</a:t>
                      </a:r>
                      <a:r>
                        <a:rPr lang="en-US" sz="1200" baseline="0">
                          <a:effectLst/>
                          <a:latin typeface="Calibri" panose="020F0502020204030204" pitchFamily="34" charset="0"/>
                          <a:ea typeface="Times New Roman" panose="02020603050405020304" pitchFamily="18" charset="0"/>
                          <a:cs typeface="Times New Roman" panose="02020603050405020304" pitchFamily="18" charset="0"/>
                        </a:rPr>
                        <a:t> maintenance/software renewal cost is for non-expired licenses or contracts.  Any new efforts are considered DME.</a:t>
                      </a:r>
                      <a:endParaRPr lang="en-US"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75438" marR="75438" marT="37719" marB="37719"/>
                </a:tc>
                <a:extLst>
                  <a:ext uri="{0D108BD9-81ED-4DB2-BD59-A6C34878D82A}">
                    <a16:rowId xmlns:a16="http://schemas.microsoft.com/office/drawing/2014/main" val="10007"/>
                  </a:ext>
                </a:extLst>
              </a:tr>
            </a:tbl>
          </a:graphicData>
        </a:graphic>
      </p:graphicFrame>
      <p:sp>
        <p:nvSpPr>
          <p:cNvPr id="6" name="Rectangle 5">
            <a:extLst>
              <a:ext uri="{FF2B5EF4-FFF2-40B4-BE49-F238E27FC236}">
                <a16:creationId xmlns:a16="http://schemas.microsoft.com/office/drawing/2014/main" id="{75B62913-8BBF-41AC-BB82-6B88FF308EA6}"/>
              </a:ext>
            </a:extLst>
          </p:cNvPr>
          <p:cNvSpPr/>
          <p:nvPr/>
        </p:nvSpPr>
        <p:spPr>
          <a:xfrm>
            <a:off x="0" y="0"/>
            <a:ext cx="10058400" cy="731520"/>
          </a:xfrm>
          <a:prstGeom prst="rect">
            <a:avLst/>
          </a:prstGeom>
        </p:spPr>
        <p:txBody>
          <a:bodyPr wrap="square" anchor="ctr">
            <a:spAutoFit/>
          </a:bodyPr>
          <a:lstStyle/>
          <a:p>
            <a:pPr algn="ctr"/>
            <a:r>
              <a:rPr lang="en-US" sz="3200">
                <a:solidFill>
                  <a:schemeClr val="bg1"/>
                </a:solidFill>
              </a:rPr>
              <a:t>Operations &amp; Maintenance (O&amp;M) - Definitions</a:t>
            </a:r>
            <a:endParaRPr lang="en-US" sz="3200"/>
          </a:p>
        </p:txBody>
      </p:sp>
    </p:spTree>
    <p:extLst>
      <p:ext uri="{BB962C8B-B14F-4D97-AF65-F5344CB8AC3E}">
        <p14:creationId xmlns:p14="http://schemas.microsoft.com/office/powerpoint/2010/main" val="9746364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75E24A-36A5-47DB-9FFC-6983FBCC76E8}"/>
              </a:ext>
            </a:extLst>
          </p:cNvPr>
          <p:cNvSpPr>
            <a:spLocks noGrp="1"/>
          </p:cNvSpPr>
          <p:nvPr>
            <p:ph type="sldNum" sz="quarter" idx="4"/>
          </p:nvPr>
        </p:nvSpPr>
        <p:spPr/>
        <p:txBody>
          <a:bodyPr/>
          <a:lstStyle/>
          <a:p>
            <a:fld id="{0BAA6115-7AF0-2543-B2DC-54722B1B3709}" type="slidenum">
              <a:rPr lang="en-US" smtClean="0"/>
              <a:pPr/>
              <a:t>52</a:t>
            </a:fld>
            <a:endParaRPr lang="en-US"/>
          </a:p>
        </p:txBody>
      </p:sp>
      <p:sp>
        <p:nvSpPr>
          <p:cNvPr id="6" name="Rectangle 5">
            <a:extLst>
              <a:ext uri="{FF2B5EF4-FFF2-40B4-BE49-F238E27FC236}">
                <a16:creationId xmlns:a16="http://schemas.microsoft.com/office/drawing/2014/main" id="{75B62913-8BBF-41AC-BB82-6B88FF308EA6}"/>
              </a:ext>
            </a:extLst>
          </p:cNvPr>
          <p:cNvSpPr/>
          <p:nvPr/>
        </p:nvSpPr>
        <p:spPr>
          <a:xfrm>
            <a:off x="0" y="73372"/>
            <a:ext cx="10058400" cy="584775"/>
          </a:xfrm>
          <a:prstGeom prst="rect">
            <a:avLst/>
          </a:prstGeom>
        </p:spPr>
        <p:txBody>
          <a:bodyPr wrap="square" anchor="ctr">
            <a:spAutoFit/>
          </a:bodyPr>
          <a:lstStyle/>
          <a:p>
            <a:pPr algn="ctr"/>
            <a:r>
              <a:rPr lang="en-US" sz="3200">
                <a:solidFill>
                  <a:schemeClr val="bg1"/>
                </a:solidFill>
              </a:rPr>
              <a:t>Operations &amp; Maintenance Project Examples</a:t>
            </a:r>
            <a:endParaRPr lang="en-US" sz="3200"/>
          </a:p>
        </p:txBody>
      </p:sp>
      <p:graphicFrame>
        <p:nvGraphicFramePr>
          <p:cNvPr id="5" name="Table 11">
            <a:extLst>
              <a:ext uri="{FF2B5EF4-FFF2-40B4-BE49-F238E27FC236}">
                <a16:creationId xmlns:a16="http://schemas.microsoft.com/office/drawing/2014/main" id="{3EB17184-5270-46B9-A5A9-D8E5D130BD52}"/>
              </a:ext>
            </a:extLst>
          </p:cNvPr>
          <p:cNvGraphicFramePr>
            <a:graphicFrameLocks noGrp="1"/>
          </p:cNvGraphicFramePr>
          <p:nvPr>
            <p:extLst>
              <p:ext uri="{D42A27DB-BD31-4B8C-83A1-F6EECF244321}">
                <p14:modId xmlns:p14="http://schemas.microsoft.com/office/powerpoint/2010/main" val="1369703264"/>
              </p:ext>
            </p:extLst>
          </p:nvPr>
        </p:nvGraphicFramePr>
        <p:xfrm>
          <a:off x="503237" y="1093251"/>
          <a:ext cx="8938475" cy="4815840"/>
        </p:xfrm>
        <a:graphic>
          <a:graphicData uri="http://schemas.openxmlformats.org/drawingml/2006/table">
            <a:tbl>
              <a:tblPr firstRow="1" bandRow="1">
                <a:tableStyleId>{5C22544A-7EE6-4342-B048-85BDC9FD1C3A}</a:tableStyleId>
              </a:tblPr>
              <a:tblGrid>
                <a:gridCol w="8938475">
                  <a:extLst>
                    <a:ext uri="{9D8B030D-6E8A-4147-A177-3AD203B41FA5}">
                      <a16:colId xmlns:a16="http://schemas.microsoft.com/office/drawing/2014/main" val="2636587851"/>
                    </a:ext>
                  </a:extLst>
                </a:gridCol>
              </a:tblGrid>
              <a:tr h="396087">
                <a:tc>
                  <a:txBody>
                    <a:bodyPr/>
                    <a:lstStyle/>
                    <a:p>
                      <a:pPr algn="ctr"/>
                      <a:r>
                        <a:rPr lang="en-US"/>
                        <a:t>Operations &amp; Maintenance (O&amp;M) Projects</a:t>
                      </a:r>
                    </a:p>
                  </a:txBody>
                  <a:tcPr/>
                </a:tc>
                <a:extLst>
                  <a:ext uri="{0D108BD9-81ED-4DB2-BD59-A6C34878D82A}">
                    <a16:rowId xmlns:a16="http://schemas.microsoft.com/office/drawing/2014/main" val="1195547705"/>
                  </a:ext>
                </a:extLst>
              </a:tr>
              <a:tr h="396087">
                <a:tc>
                  <a:txBody>
                    <a:bodyPr/>
                    <a:lstStyle/>
                    <a:p>
                      <a:r>
                        <a:rPr lang="en-US" b="1">
                          <a:highlight>
                            <a:srgbClr val="FFFF00"/>
                          </a:highlight>
                        </a:rPr>
                        <a:t>Operations</a:t>
                      </a:r>
                      <a:r>
                        <a:rPr lang="en-US">
                          <a:highlight>
                            <a:srgbClr val="FFFF00"/>
                          </a:highlight>
                        </a:rPr>
                        <a:t> – “</a:t>
                      </a:r>
                      <a:r>
                        <a:rPr lang="en-US" sz="2000" b="0" i="0" kern="1200">
                          <a:solidFill>
                            <a:schemeClr val="dk1"/>
                          </a:solidFill>
                          <a:effectLst/>
                          <a:highlight>
                            <a:srgbClr val="FFFF00"/>
                          </a:highlight>
                          <a:latin typeface="+mn-lt"/>
                          <a:ea typeface="+mn-ea"/>
                          <a:cs typeface="+mn-cs"/>
                        </a:rPr>
                        <a:t>Keep the Lights On (KTLO)” technology refers to the portion of IT has to perform on daily operational tasks.</a:t>
                      </a:r>
                      <a:endParaRPr lang="en-US">
                        <a:highlight>
                          <a:srgbClr val="FFFF00"/>
                        </a:highlight>
                      </a:endParaRPr>
                    </a:p>
                  </a:txBody>
                  <a:tcPr/>
                </a:tc>
                <a:extLst>
                  <a:ext uri="{0D108BD9-81ED-4DB2-BD59-A6C34878D82A}">
                    <a16:rowId xmlns:a16="http://schemas.microsoft.com/office/drawing/2014/main" val="3065629675"/>
                  </a:ext>
                </a:extLst>
              </a:tr>
              <a:tr h="700768">
                <a:tc>
                  <a:txBody>
                    <a:bodyPr/>
                    <a:lstStyle/>
                    <a:p>
                      <a:r>
                        <a:rPr lang="en-US" b="1">
                          <a:highlight>
                            <a:srgbClr val="FFFF00"/>
                          </a:highlight>
                        </a:rPr>
                        <a:t>Predictive Maintenance </a:t>
                      </a:r>
                      <a:r>
                        <a:rPr lang="en-US">
                          <a:highlight>
                            <a:srgbClr val="FFFF00"/>
                          </a:highlight>
                        </a:rPr>
                        <a:t>– </a:t>
                      </a:r>
                      <a:r>
                        <a:rPr lang="en-US" sz="2000" kern="1200">
                          <a:solidFill>
                            <a:schemeClr val="dk1"/>
                          </a:solidFill>
                          <a:effectLst/>
                          <a:highlight>
                            <a:srgbClr val="FFFF00"/>
                          </a:highlight>
                          <a:latin typeface="+mn-lt"/>
                          <a:ea typeface="+mn-ea"/>
                          <a:cs typeface="+mn-cs"/>
                        </a:rPr>
                        <a:t>Type of maintenance that is carried out in order to </a:t>
                      </a:r>
                      <a:r>
                        <a:rPr lang="en-US" sz="2000" b="0" kern="1200">
                          <a:solidFill>
                            <a:schemeClr val="dk1"/>
                          </a:solidFill>
                          <a:effectLst/>
                          <a:highlight>
                            <a:srgbClr val="FFFF00"/>
                          </a:highlight>
                          <a:latin typeface="+mn-lt"/>
                          <a:ea typeface="+mn-ea"/>
                          <a:cs typeface="+mn-cs"/>
                        </a:rPr>
                        <a:t>anticipate possible failures </a:t>
                      </a:r>
                      <a:r>
                        <a:rPr lang="en-US" sz="2000" kern="1200">
                          <a:solidFill>
                            <a:schemeClr val="dk1"/>
                          </a:solidFill>
                          <a:effectLst/>
                          <a:highlight>
                            <a:srgbClr val="FFFF00"/>
                          </a:highlight>
                          <a:latin typeface="+mn-lt"/>
                          <a:ea typeface="+mn-ea"/>
                          <a:cs typeface="+mn-cs"/>
                        </a:rPr>
                        <a:t>and to try to avoid them before they occur.</a:t>
                      </a:r>
                      <a:endParaRPr lang="en-US">
                        <a:highlight>
                          <a:srgbClr val="FFFF00"/>
                        </a:highlight>
                      </a:endParaRPr>
                    </a:p>
                  </a:txBody>
                  <a:tcPr/>
                </a:tc>
                <a:extLst>
                  <a:ext uri="{0D108BD9-81ED-4DB2-BD59-A6C34878D82A}">
                    <a16:rowId xmlns:a16="http://schemas.microsoft.com/office/drawing/2014/main" val="2268905388"/>
                  </a:ext>
                </a:extLst>
              </a:tr>
              <a:tr h="700768">
                <a:tc>
                  <a:txBody>
                    <a:bodyPr/>
                    <a:lstStyle/>
                    <a:p>
                      <a:r>
                        <a:rPr lang="en-US" b="1">
                          <a:highlight>
                            <a:srgbClr val="FFFF00"/>
                          </a:highlight>
                        </a:rPr>
                        <a:t>Preventative Maintenance </a:t>
                      </a:r>
                      <a:r>
                        <a:rPr lang="en-US">
                          <a:highlight>
                            <a:srgbClr val="FFFF00"/>
                          </a:highlight>
                        </a:rPr>
                        <a:t>– </a:t>
                      </a:r>
                      <a:r>
                        <a:rPr lang="en-US" sz="2000" kern="1200">
                          <a:solidFill>
                            <a:schemeClr val="dk1"/>
                          </a:solidFill>
                          <a:effectLst/>
                          <a:highlight>
                            <a:srgbClr val="FFFF00"/>
                          </a:highlight>
                          <a:latin typeface="+mn-lt"/>
                          <a:ea typeface="+mn-ea"/>
                          <a:cs typeface="+mn-cs"/>
                        </a:rPr>
                        <a:t>Carried out in order to </a:t>
                      </a:r>
                      <a:r>
                        <a:rPr lang="en-US" sz="2000" b="0" kern="1200">
                          <a:solidFill>
                            <a:schemeClr val="dk1"/>
                          </a:solidFill>
                          <a:effectLst/>
                          <a:highlight>
                            <a:srgbClr val="FFFF00"/>
                          </a:highlight>
                          <a:latin typeface="+mn-lt"/>
                          <a:ea typeface="+mn-ea"/>
                          <a:cs typeface="+mn-cs"/>
                        </a:rPr>
                        <a:t>prevent possible failures and improve the functioning of a system.</a:t>
                      </a:r>
                      <a:endParaRPr lang="en-US" b="0">
                        <a:highlight>
                          <a:srgbClr val="FFFF00"/>
                        </a:highlight>
                      </a:endParaRPr>
                    </a:p>
                  </a:txBody>
                  <a:tcPr/>
                </a:tc>
                <a:extLst>
                  <a:ext uri="{0D108BD9-81ED-4DB2-BD59-A6C34878D82A}">
                    <a16:rowId xmlns:a16="http://schemas.microsoft.com/office/drawing/2014/main" val="2979862135"/>
                  </a:ext>
                </a:extLst>
              </a:tr>
              <a:tr h="1005450">
                <a:tc>
                  <a:txBody>
                    <a:bodyPr/>
                    <a:lstStyle/>
                    <a:p>
                      <a:r>
                        <a:rPr lang="en-US" b="1">
                          <a:highlight>
                            <a:srgbClr val="FFFF00"/>
                          </a:highlight>
                        </a:rPr>
                        <a:t>Corrective Maintenance </a:t>
                      </a:r>
                      <a:r>
                        <a:rPr lang="en-US">
                          <a:highlight>
                            <a:srgbClr val="FFFF00"/>
                          </a:highlight>
                        </a:rPr>
                        <a:t>– S</a:t>
                      </a:r>
                      <a:r>
                        <a:rPr lang="en-US" sz="2000" kern="1200">
                          <a:solidFill>
                            <a:schemeClr val="dk1"/>
                          </a:solidFill>
                          <a:effectLst/>
                          <a:highlight>
                            <a:srgbClr val="FFFF00"/>
                          </a:highlight>
                          <a:latin typeface="+mn-lt"/>
                          <a:ea typeface="+mn-ea"/>
                          <a:cs typeface="+mn-cs"/>
                        </a:rPr>
                        <a:t>olution that must be applied when the predictive and preventive maintenance have not worked properly or when these have not been able to avoid the failure.</a:t>
                      </a:r>
                      <a:endParaRPr lang="en-US">
                        <a:highlight>
                          <a:srgbClr val="FFFF00"/>
                        </a:highlight>
                      </a:endParaRPr>
                    </a:p>
                  </a:txBody>
                  <a:tcPr/>
                </a:tc>
                <a:extLst>
                  <a:ext uri="{0D108BD9-81ED-4DB2-BD59-A6C34878D82A}">
                    <a16:rowId xmlns:a16="http://schemas.microsoft.com/office/drawing/2014/main" val="2086980285"/>
                  </a:ext>
                </a:extLst>
              </a:tr>
              <a:tr h="1310132">
                <a:tc>
                  <a:txBody>
                    <a:bodyPr/>
                    <a:lstStyle/>
                    <a:p>
                      <a:r>
                        <a:rPr lang="en-US" b="1" dirty="0">
                          <a:highlight>
                            <a:srgbClr val="FFFF00"/>
                          </a:highlight>
                        </a:rPr>
                        <a:t>Evolutionary Maintenance </a:t>
                      </a:r>
                      <a:r>
                        <a:rPr lang="en-US" dirty="0">
                          <a:highlight>
                            <a:srgbClr val="FFFF00"/>
                          </a:highlight>
                        </a:rPr>
                        <a:t>– </a:t>
                      </a:r>
                      <a:r>
                        <a:rPr lang="en-US" sz="2000" kern="1200" dirty="0">
                          <a:solidFill>
                            <a:schemeClr val="dk1"/>
                          </a:solidFill>
                          <a:effectLst/>
                          <a:highlight>
                            <a:srgbClr val="FFFF00"/>
                          </a:highlight>
                          <a:latin typeface="+mn-lt"/>
                          <a:ea typeface="+mn-ea"/>
                          <a:cs typeface="+mn-cs"/>
                        </a:rPr>
                        <a:t>With evolutionary maintenance, we want to ensure that computer systems do not become obsolete, but remain updated in order to offer the users the best technology options, depending on the possibilities of each company and organization.</a:t>
                      </a:r>
                      <a:endParaRPr lang="en-US" dirty="0">
                        <a:highlight>
                          <a:srgbClr val="FFFF00"/>
                        </a:highlight>
                      </a:endParaRPr>
                    </a:p>
                  </a:txBody>
                  <a:tcPr/>
                </a:tc>
                <a:extLst>
                  <a:ext uri="{0D108BD9-81ED-4DB2-BD59-A6C34878D82A}">
                    <a16:rowId xmlns:a16="http://schemas.microsoft.com/office/drawing/2014/main" val="2969080032"/>
                  </a:ext>
                </a:extLst>
              </a:tr>
            </a:tbl>
          </a:graphicData>
        </a:graphic>
      </p:graphicFrame>
      <p:sp>
        <p:nvSpPr>
          <p:cNvPr id="7" name="Rectangle 6">
            <a:extLst>
              <a:ext uri="{FF2B5EF4-FFF2-40B4-BE49-F238E27FC236}">
                <a16:creationId xmlns:a16="http://schemas.microsoft.com/office/drawing/2014/main" id="{FB966480-3690-455C-B7C5-4758D0F269CB}"/>
              </a:ext>
            </a:extLst>
          </p:cNvPr>
          <p:cNvSpPr/>
          <p:nvPr/>
        </p:nvSpPr>
        <p:spPr>
          <a:xfrm rot="1630759">
            <a:off x="9108223" y="696129"/>
            <a:ext cx="894102" cy="461665"/>
          </a:xfrm>
          <a:prstGeom prst="rect">
            <a:avLst/>
          </a:prstGeom>
          <a:solidFill>
            <a:srgbClr val="FFFF00"/>
          </a:solidFill>
        </p:spPr>
        <p:txBody>
          <a:bodyPr wrap="square" lIns="91440" tIns="45720" rIns="91440" bIns="45720">
            <a:spAutoFit/>
          </a:bodyPr>
          <a:lstStyle/>
          <a:p>
            <a:pPr algn="ctr"/>
            <a:r>
              <a:rPr lang="en-US" sz="2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rPr>
              <a:t>NEW</a:t>
            </a:r>
          </a:p>
        </p:txBody>
      </p:sp>
    </p:spTree>
    <p:extLst>
      <p:ext uri="{BB962C8B-B14F-4D97-AF65-F5344CB8AC3E}">
        <p14:creationId xmlns:p14="http://schemas.microsoft.com/office/powerpoint/2010/main" val="42225956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0BAA6115-7AF0-2543-B2DC-54722B1B3709}" type="slidenum">
              <a:rPr lang="en-US" smtClean="0"/>
              <a:pPr/>
              <a:t>53</a:t>
            </a:fld>
            <a:endParaRPr lang="en-US"/>
          </a:p>
        </p:txBody>
      </p:sp>
      <p:sp>
        <p:nvSpPr>
          <p:cNvPr id="3" name="Rectangle 2"/>
          <p:cNvSpPr/>
          <p:nvPr/>
        </p:nvSpPr>
        <p:spPr>
          <a:xfrm>
            <a:off x="288661" y="865740"/>
            <a:ext cx="4800600" cy="4832092"/>
          </a:xfrm>
          <a:prstGeom prst="rect">
            <a:avLst/>
          </a:prstGeom>
        </p:spPr>
        <p:txBody>
          <a:bodyPr wrap="square">
            <a:spAutoFit/>
          </a:bodyPr>
          <a:lstStyle/>
          <a:p>
            <a:r>
              <a:rPr lang="en-US" sz="1400">
                <a:solidFill>
                  <a:srgbClr val="000000"/>
                </a:solidFill>
                <a:latin typeface="Calibri" panose="020F0502020204030204" pitchFamily="34" charset="0"/>
                <a:cs typeface="Calibri" panose="020F0502020204030204" pitchFamily="34" charset="0"/>
              </a:rPr>
              <a:t>It is recommended to have a consistent person or small group who determine all ROI calculations. It makes the numbers credible to the organization and eliminates huge swings in calculated returns/savings.</a:t>
            </a:r>
          </a:p>
          <a:p>
            <a:endParaRPr lang="en-US" sz="1400">
              <a:solidFill>
                <a:srgbClr val="000000"/>
              </a:solidFill>
              <a:latin typeface="Calibri" panose="020F0502020204030204" pitchFamily="34" charset="0"/>
              <a:cs typeface="Calibri" panose="020F0502020204030204" pitchFamily="34" charset="0"/>
            </a:endParaRPr>
          </a:p>
          <a:p>
            <a:r>
              <a:rPr lang="en-US" sz="1400" b="1">
                <a:latin typeface="Calibri" panose="020F0502020204030204" pitchFamily="34" charset="0"/>
                <a:cs typeface="Calibri" panose="020F0502020204030204" pitchFamily="34" charset="0"/>
              </a:rPr>
              <a:t>The Investment </a:t>
            </a:r>
            <a:r>
              <a:rPr lang="en-US" sz="1400">
                <a:solidFill>
                  <a:srgbClr val="000000"/>
                </a:solidFill>
                <a:latin typeface="Calibri" panose="020F0502020204030204" pitchFamily="34" charset="0"/>
                <a:cs typeface="Calibri" panose="020F0502020204030204" pitchFamily="34" charset="0"/>
              </a:rPr>
              <a:t>is, but not limited to, calculation of employee wages and benefits associated with the time devoted to the improvement activity; outside consulting costs; any supplies or materials; acquisition costs (office equipment, desks, software, etc.); and others.</a:t>
            </a:r>
          </a:p>
          <a:p>
            <a:endParaRPr lang="en-US" sz="1400">
              <a:solidFill>
                <a:srgbClr val="000000"/>
              </a:solidFill>
              <a:latin typeface="Calibri" panose="020F0502020204030204" pitchFamily="34" charset="0"/>
              <a:cs typeface="Calibri" panose="020F0502020204030204" pitchFamily="34" charset="0"/>
            </a:endParaRPr>
          </a:p>
          <a:p>
            <a:r>
              <a:rPr lang="en-US" sz="1400" b="1">
                <a:latin typeface="Calibri" panose="020F0502020204030204" pitchFamily="34" charset="0"/>
                <a:cs typeface="Calibri" panose="020F0502020204030204" pitchFamily="34" charset="0"/>
              </a:rPr>
              <a:t>The Return </a:t>
            </a:r>
            <a:r>
              <a:rPr lang="en-US" sz="1400">
                <a:solidFill>
                  <a:srgbClr val="000000"/>
                </a:solidFill>
                <a:latin typeface="Calibri" panose="020F0502020204030204" pitchFamily="34" charset="0"/>
                <a:cs typeface="Calibri" panose="020F0502020204030204" pitchFamily="34" charset="0"/>
              </a:rPr>
              <a:t>may come in many different forms, such as, but not limited to, measurements, metrics, actual data numbers, surveys, interviews, and perception.</a:t>
            </a:r>
          </a:p>
          <a:p>
            <a:endParaRPr lang="en-US" sz="1400">
              <a:solidFill>
                <a:srgbClr val="000000"/>
              </a:solidFill>
              <a:latin typeface="Calibri" panose="020F0502020204030204" pitchFamily="34" charset="0"/>
              <a:cs typeface="Calibri" panose="020F0502020204030204" pitchFamily="34" charset="0"/>
            </a:endParaRPr>
          </a:p>
          <a:p>
            <a:r>
              <a:rPr lang="en-US" sz="1400">
                <a:solidFill>
                  <a:srgbClr val="000000"/>
                </a:solidFill>
                <a:latin typeface="Calibri" panose="020F0502020204030204" pitchFamily="34" charset="0"/>
                <a:cs typeface="Calibri" panose="020F0502020204030204" pitchFamily="34" charset="0"/>
              </a:rPr>
              <a:t>EXAMPLE OF POTENTIAL BASELINE METRICS INCLUDE:</a:t>
            </a:r>
          </a:p>
          <a:p>
            <a:pPr marL="285750" indent="-285750">
              <a:buFont typeface="Arial" panose="020B0604020202020204" pitchFamily="34" charset="0"/>
              <a:buChar char="•"/>
            </a:pPr>
            <a:r>
              <a:rPr lang="en-US" sz="1400">
                <a:solidFill>
                  <a:srgbClr val="000000"/>
                </a:solidFill>
                <a:latin typeface="Calibri" panose="020F0502020204030204" pitchFamily="34" charset="0"/>
                <a:cs typeface="Calibri" panose="020F0502020204030204" pitchFamily="34" charset="0"/>
              </a:rPr>
              <a:t>Reduction in the number of process steps</a:t>
            </a:r>
          </a:p>
          <a:p>
            <a:pPr marL="285750" indent="-285750">
              <a:buFont typeface="Arial" panose="020B0604020202020204" pitchFamily="34" charset="0"/>
              <a:buChar char="•"/>
            </a:pPr>
            <a:r>
              <a:rPr lang="en-US" sz="1400">
                <a:solidFill>
                  <a:srgbClr val="000000"/>
                </a:solidFill>
                <a:latin typeface="Calibri" panose="020F0502020204030204" pitchFamily="34" charset="0"/>
                <a:cs typeface="Calibri" panose="020F0502020204030204" pitchFamily="34" charset="0"/>
              </a:rPr>
              <a:t>Greater employee or customer satisfaction</a:t>
            </a:r>
          </a:p>
          <a:p>
            <a:pPr marL="285750" indent="-285750">
              <a:buFont typeface="Arial" panose="020B0604020202020204" pitchFamily="34" charset="0"/>
              <a:buChar char="•"/>
            </a:pPr>
            <a:r>
              <a:rPr lang="en-US" sz="1400">
                <a:solidFill>
                  <a:srgbClr val="000000"/>
                </a:solidFill>
                <a:latin typeface="Calibri" panose="020F0502020204030204" pitchFamily="34" charset="0"/>
                <a:cs typeface="Calibri" panose="020F0502020204030204" pitchFamily="34" charset="0"/>
              </a:rPr>
              <a:t>Providing enhanced or additional services</a:t>
            </a:r>
          </a:p>
          <a:p>
            <a:pPr marL="285750" indent="-285750">
              <a:buFont typeface="Arial" panose="020B0604020202020204" pitchFamily="34" charset="0"/>
              <a:buChar char="•"/>
            </a:pPr>
            <a:r>
              <a:rPr lang="en-US" sz="1400">
                <a:solidFill>
                  <a:srgbClr val="000000"/>
                </a:solidFill>
                <a:latin typeface="Calibri" panose="020F0502020204030204" pitchFamily="34" charset="0"/>
                <a:cs typeface="Calibri" panose="020F0502020204030204" pitchFamily="34" charset="0"/>
              </a:rPr>
              <a:t>Cost avoidance/acquisition cost avoidance</a:t>
            </a:r>
          </a:p>
          <a:p>
            <a:pPr marL="285750" indent="-285750">
              <a:buFont typeface="Arial" panose="020B0604020202020204" pitchFamily="34" charset="0"/>
              <a:buChar char="•"/>
            </a:pPr>
            <a:r>
              <a:rPr lang="en-US" sz="1400">
                <a:solidFill>
                  <a:srgbClr val="000000"/>
                </a:solidFill>
                <a:latin typeface="Calibri" panose="020F0502020204030204" pitchFamily="34" charset="0"/>
                <a:cs typeface="Calibri" panose="020F0502020204030204" pitchFamily="34" charset="0"/>
              </a:rPr>
              <a:t>Decrease backlog</a:t>
            </a:r>
          </a:p>
          <a:p>
            <a:pPr marL="285750" indent="-285750">
              <a:buFont typeface="Arial" panose="020B0604020202020204" pitchFamily="34" charset="0"/>
              <a:buChar char="•"/>
            </a:pPr>
            <a:r>
              <a:rPr lang="en-US" sz="1400">
                <a:solidFill>
                  <a:srgbClr val="000000"/>
                </a:solidFill>
                <a:latin typeface="Calibri" panose="020F0502020204030204" pitchFamily="34" charset="0"/>
                <a:cs typeface="Calibri" panose="020F0502020204030204" pitchFamily="34" charset="0"/>
              </a:rPr>
              <a:t>Less rework</a:t>
            </a:r>
          </a:p>
        </p:txBody>
      </p:sp>
      <p:sp>
        <p:nvSpPr>
          <p:cNvPr id="4" name="Rectangle 3"/>
          <p:cNvSpPr/>
          <p:nvPr/>
        </p:nvSpPr>
        <p:spPr>
          <a:xfrm>
            <a:off x="0" y="0"/>
            <a:ext cx="10058400" cy="731520"/>
          </a:xfrm>
          <a:prstGeom prst="rect">
            <a:avLst/>
          </a:prstGeom>
        </p:spPr>
        <p:txBody>
          <a:bodyPr wrap="square" anchor="ctr">
            <a:spAutoFit/>
          </a:bodyPr>
          <a:lstStyle/>
          <a:p>
            <a:pPr algn="ctr"/>
            <a:r>
              <a:rPr lang="en-US" sz="3200">
                <a:solidFill>
                  <a:schemeClr val="bg1"/>
                </a:solidFill>
              </a:rPr>
              <a:t>Return on Investment (ROI)</a:t>
            </a:r>
            <a:endParaRPr lang="en-US" sz="3200"/>
          </a:p>
        </p:txBody>
      </p:sp>
      <p:sp>
        <p:nvSpPr>
          <p:cNvPr id="6" name="Rounded Rectangle 5"/>
          <p:cNvSpPr/>
          <p:nvPr/>
        </p:nvSpPr>
        <p:spPr>
          <a:xfrm>
            <a:off x="5191601" y="2621607"/>
            <a:ext cx="1879759" cy="56695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a:solidFill>
                  <a:schemeClr val="tx1"/>
                </a:solidFill>
              </a:rPr>
              <a:t>BEFORE</a:t>
            </a:r>
            <a:r>
              <a:rPr lang="en-US" sz="1200">
                <a:solidFill>
                  <a:schemeClr val="tx1"/>
                </a:solidFill>
              </a:rPr>
              <a:t> – Training folders with paper documentation</a:t>
            </a:r>
          </a:p>
        </p:txBody>
      </p:sp>
      <p:pic>
        <p:nvPicPr>
          <p:cNvPr id="7" name="Picture 6"/>
          <p:cNvPicPr>
            <a:picLocks noChangeAspect="1"/>
          </p:cNvPicPr>
          <p:nvPr/>
        </p:nvPicPr>
        <p:blipFill>
          <a:blip r:embed="rId2"/>
          <a:stretch>
            <a:fillRect/>
          </a:stretch>
        </p:blipFill>
        <p:spPr>
          <a:xfrm>
            <a:off x="5256901" y="1148882"/>
            <a:ext cx="1174617" cy="1397257"/>
          </a:xfrm>
          <a:prstGeom prst="rect">
            <a:avLst/>
          </a:prstGeom>
        </p:spPr>
      </p:pic>
      <p:pic>
        <p:nvPicPr>
          <p:cNvPr id="8" name="Picture 7"/>
          <p:cNvPicPr>
            <a:picLocks noChangeAspect="1"/>
          </p:cNvPicPr>
          <p:nvPr/>
        </p:nvPicPr>
        <p:blipFill>
          <a:blip r:embed="rId3"/>
          <a:stretch>
            <a:fillRect/>
          </a:stretch>
        </p:blipFill>
        <p:spPr>
          <a:xfrm>
            <a:off x="6799471" y="1227683"/>
            <a:ext cx="2924272" cy="1036203"/>
          </a:xfrm>
          <a:prstGeom prst="rect">
            <a:avLst/>
          </a:prstGeom>
        </p:spPr>
      </p:pic>
      <p:sp>
        <p:nvSpPr>
          <p:cNvPr id="9" name="Rounded Rectangle 8"/>
          <p:cNvSpPr/>
          <p:nvPr/>
        </p:nvSpPr>
        <p:spPr>
          <a:xfrm>
            <a:off x="7406640" y="2609439"/>
            <a:ext cx="1912620" cy="56695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a:solidFill>
                  <a:schemeClr val="tx1"/>
                </a:solidFill>
              </a:rPr>
              <a:t>AFTER</a:t>
            </a:r>
            <a:r>
              <a:rPr lang="en-US" sz="1200">
                <a:solidFill>
                  <a:schemeClr val="tx1"/>
                </a:solidFill>
              </a:rPr>
              <a:t> – Documentation now in SharePoint and searchable</a:t>
            </a:r>
          </a:p>
        </p:txBody>
      </p:sp>
      <p:pic>
        <p:nvPicPr>
          <p:cNvPr id="10" name="Picture 9"/>
          <p:cNvPicPr>
            <a:picLocks noChangeAspect="1"/>
          </p:cNvPicPr>
          <p:nvPr/>
        </p:nvPicPr>
        <p:blipFill>
          <a:blip r:embed="rId4"/>
          <a:stretch>
            <a:fillRect/>
          </a:stretch>
        </p:blipFill>
        <p:spPr>
          <a:xfrm>
            <a:off x="5432877" y="3488942"/>
            <a:ext cx="3807274" cy="2533216"/>
          </a:xfrm>
          <a:prstGeom prst="rect">
            <a:avLst/>
          </a:prstGeom>
        </p:spPr>
      </p:pic>
      <p:sp>
        <p:nvSpPr>
          <p:cNvPr id="11" name="Rectangle 10"/>
          <p:cNvSpPr/>
          <p:nvPr/>
        </p:nvSpPr>
        <p:spPr>
          <a:xfrm>
            <a:off x="6319249" y="6066625"/>
            <a:ext cx="2034531" cy="707886"/>
          </a:xfrm>
          <a:prstGeom prst="rect">
            <a:avLst/>
          </a:prstGeom>
          <a:noFill/>
        </p:spPr>
        <p:txBody>
          <a:bodyPr wrap="none" lIns="91440" tIns="45720" rIns="91440" bIns="45720">
            <a:spAutoFit/>
          </a:bodyPr>
          <a:lstStyle/>
          <a:p>
            <a:pPr algn="ctr"/>
            <a:r>
              <a:rPr lang="en-US" sz="4000" b="1" cap="none" spc="0">
                <a:ln w="22225">
                  <a:solidFill>
                    <a:schemeClr val="accent2"/>
                  </a:solidFill>
                  <a:prstDash val="solid"/>
                </a:ln>
                <a:solidFill>
                  <a:schemeClr val="accent2">
                    <a:lumMod val="40000"/>
                    <a:lumOff val="60000"/>
                  </a:schemeClr>
                </a:solidFill>
                <a:effectLst/>
              </a:rPr>
              <a:t>Notional</a:t>
            </a:r>
            <a:endParaRPr lang="en-US" sz="3600" b="1" cap="none" spc="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21464034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290A27-6123-454B-9500-0590EA0CF357}"/>
              </a:ext>
            </a:extLst>
          </p:cNvPr>
          <p:cNvSpPr>
            <a:spLocks noGrp="1"/>
          </p:cNvSpPr>
          <p:nvPr>
            <p:ph type="sldNum" sz="quarter" idx="4"/>
          </p:nvPr>
        </p:nvSpPr>
        <p:spPr/>
        <p:txBody>
          <a:bodyPr/>
          <a:lstStyle/>
          <a:p>
            <a:fld id="{0BAA6115-7AF0-2543-B2DC-54722B1B3709}" type="slidenum">
              <a:rPr lang="en-US" smtClean="0"/>
              <a:pPr/>
              <a:t>54</a:t>
            </a:fld>
            <a:endParaRPr lang="en-US"/>
          </a:p>
        </p:txBody>
      </p:sp>
      <p:graphicFrame>
        <p:nvGraphicFramePr>
          <p:cNvPr id="4" name="Table 3">
            <a:extLst>
              <a:ext uri="{FF2B5EF4-FFF2-40B4-BE49-F238E27FC236}">
                <a16:creationId xmlns:a16="http://schemas.microsoft.com/office/drawing/2014/main" id="{76517C5B-0C8D-46B3-9C0D-9B53D559F192}"/>
              </a:ext>
            </a:extLst>
          </p:cNvPr>
          <p:cNvGraphicFramePr>
            <a:graphicFrameLocks noGrp="1"/>
          </p:cNvGraphicFramePr>
          <p:nvPr>
            <p:extLst>
              <p:ext uri="{D42A27DB-BD31-4B8C-83A1-F6EECF244321}">
                <p14:modId xmlns:p14="http://schemas.microsoft.com/office/powerpoint/2010/main" val="2137547181"/>
              </p:ext>
            </p:extLst>
          </p:nvPr>
        </p:nvGraphicFramePr>
        <p:xfrm>
          <a:off x="1984248" y="1310675"/>
          <a:ext cx="5724357" cy="4572000"/>
        </p:xfrm>
        <a:graphic>
          <a:graphicData uri="http://schemas.openxmlformats.org/drawingml/2006/table">
            <a:tbl>
              <a:tblPr firstRow="1" bandRow="1">
                <a:tableStyleId>{5C22544A-7EE6-4342-B048-85BDC9FD1C3A}</a:tableStyleId>
              </a:tblPr>
              <a:tblGrid>
                <a:gridCol w="4196491">
                  <a:extLst>
                    <a:ext uri="{9D8B030D-6E8A-4147-A177-3AD203B41FA5}">
                      <a16:colId xmlns:a16="http://schemas.microsoft.com/office/drawing/2014/main" val="1827947956"/>
                    </a:ext>
                  </a:extLst>
                </a:gridCol>
                <a:gridCol w="1527866">
                  <a:extLst>
                    <a:ext uri="{9D8B030D-6E8A-4147-A177-3AD203B41FA5}">
                      <a16:colId xmlns:a16="http://schemas.microsoft.com/office/drawing/2014/main" val="789698325"/>
                    </a:ext>
                  </a:extLst>
                </a:gridCol>
              </a:tblGrid>
              <a:tr h="370840">
                <a:tc>
                  <a:txBody>
                    <a:bodyPr/>
                    <a:lstStyle/>
                    <a:p>
                      <a:r>
                        <a:rPr lang="en-US"/>
                        <a:t>CIO Rating weighted calculations for Major, Non-Major, Standard Investments</a:t>
                      </a:r>
                    </a:p>
                  </a:txBody>
                  <a:tcPr/>
                </a:tc>
                <a:tc>
                  <a:txBody>
                    <a:bodyPr/>
                    <a:lstStyle/>
                    <a:p>
                      <a:pPr algn="r"/>
                      <a:r>
                        <a:rPr lang="en-US">
                          <a:solidFill>
                            <a:schemeClr val="bg1"/>
                          </a:solidFill>
                        </a:rPr>
                        <a:t>Weighted Score</a:t>
                      </a:r>
                    </a:p>
                  </a:txBody>
                  <a:tcPr/>
                </a:tc>
                <a:extLst>
                  <a:ext uri="{0D108BD9-81ED-4DB2-BD59-A6C34878D82A}">
                    <a16:rowId xmlns:a16="http://schemas.microsoft.com/office/drawing/2014/main" val="972032481"/>
                  </a:ext>
                </a:extLst>
              </a:tr>
              <a:tr h="370840">
                <a:tc>
                  <a:txBody>
                    <a:bodyPr/>
                    <a:lstStyle/>
                    <a:p>
                      <a:r>
                        <a:rPr lang="en-US"/>
                        <a:t>Investment Overview</a:t>
                      </a:r>
                    </a:p>
                  </a:txBody>
                  <a:tcPr/>
                </a:tc>
                <a:tc>
                  <a:txBody>
                    <a:bodyPr/>
                    <a:lstStyle/>
                    <a:p>
                      <a:pPr algn="ctr" fontAlgn="t"/>
                      <a:r>
                        <a:rPr lang="en-US" sz="2000" b="0" i="0" u="none" strike="noStrike">
                          <a:solidFill>
                            <a:srgbClr val="000000"/>
                          </a:solidFill>
                          <a:effectLst/>
                          <a:latin typeface="Calibri" panose="020F0502020204030204" pitchFamily="34" charset="0"/>
                        </a:rPr>
                        <a:t>10</a:t>
                      </a:r>
                    </a:p>
                  </a:txBody>
                  <a:tcPr marL="6350" marR="6350" marT="6350" marB="0"/>
                </a:tc>
                <a:extLst>
                  <a:ext uri="{0D108BD9-81ED-4DB2-BD59-A6C34878D82A}">
                    <a16:rowId xmlns:a16="http://schemas.microsoft.com/office/drawing/2014/main" val="639719373"/>
                  </a:ext>
                </a:extLst>
              </a:tr>
              <a:tr h="370840">
                <a:tc>
                  <a:txBody>
                    <a:bodyPr/>
                    <a:lstStyle/>
                    <a:p>
                      <a:r>
                        <a:rPr lang="en-US"/>
                        <a:t>Contract Acquisition Strategy</a:t>
                      </a:r>
                    </a:p>
                  </a:txBody>
                  <a:tcPr/>
                </a:tc>
                <a:tc>
                  <a:txBody>
                    <a:bodyPr/>
                    <a:lstStyle/>
                    <a:p>
                      <a:pPr algn="ctr" fontAlgn="t"/>
                      <a:r>
                        <a:rPr lang="en-US" sz="2000" b="0" i="0" u="none" strike="noStrike">
                          <a:solidFill>
                            <a:srgbClr val="000000"/>
                          </a:solidFill>
                          <a:effectLst/>
                          <a:latin typeface="Calibri" panose="020F0502020204030204" pitchFamily="34" charset="0"/>
                        </a:rPr>
                        <a:t>10</a:t>
                      </a:r>
                    </a:p>
                  </a:txBody>
                  <a:tcPr marL="6350" marR="6350" marT="6350" marB="0"/>
                </a:tc>
                <a:extLst>
                  <a:ext uri="{0D108BD9-81ED-4DB2-BD59-A6C34878D82A}">
                    <a16:rowId xmlns:a16="http://schemas.microsoft.com/office/drawing/2014/main" val="3531534492"/>
                  </a:ext>
                </a:extLst>
              </a:tr>
              <a:tr h="370840">
                <a:tc>
                  <a:txBody>
                    <a:bodyPr/>
                    <a:lstStyle/>
                    <a:p>
                      <a:r>
                        <a:rPr lang="en-US"/>
                        <a:t>Performance Rating</a:t>
                      </a:r>
                    </a:p>
                  </a:txBody>
                  <a:tcPr/>
                </a:tc>
                <a:tc>
                  <a:txBody>
                    <a:bodyPr/>
                    <a:lstStyle/>
                    <a:p>
                      <a:pPr algn="ctr" fontAlgn="t"/>
                      <a:r>
                        <a:rPr lang="en-US" sz="2000" b="0" i="0" u="none" strike="noStrike">
                          <a:solidFill>
                            <a:srgbClr val="000000"/>
                          </a:solidFill>
                          <a:effectLst/>
                          <a:latin typeface="Calibri" panose="020F0502020204030204" pitchFamily="34" charset="0"/>
                        </a:rPr>
                        <a:t>15</a:t>
                      </a:r>
                    </a:p>
                  </a:txBody>
                  <a:tcPr marL="6350" marR="6350" marT="6350" marB="0"/>
                </a:tc>
                <a:extLst>
                  <a:ext uri="{0D108BD9-81ED-4DB2-BD59-A6C34878D82A}">
                    <a16:rowId xmlns:a16="http://schemas.microsoft.com/office/drawing/2014/main" val="4174236240"/>
                  </a:ext>
                </a:extLst>
              </a:tr>
              <a:tr h="370840">
                <a:tc>
                  <a:txBody>
                    <a:bodyPr/>
                    <a:lstStyle/>
                    <a:p>
                      <a:r>
                        <a:rPr lang="en-US"/>
                        <a:t>Risk Management</a:t>
                      </a:r>
                    </a:p>
                  </a:txBody>
                  <a:tcPr/>
                </a:tc>
                <a:tc>
                  <a:txBody>
                    <a:bodyPr/>
                    <a:lstStyle/>
                    <a:p>
                      <a:pPr algn="ctr" fontAlgn="t"/>
                      <a:r>
                        <a:rPr lang="en-US" sz="2000" b="0" i="0" u="none" strike="noStrike">
                          <a:solidFill>
                            <a:srgbClr val="000000"/>
                          </a:solidFill>
                          <a:effectLst/>
                          <a:latin typeface="Calibri" panose="020F0502020204030204" pitchFamily="34" charset="0"/>
                        </a:rPr>
                        <a:t>15</a:t>
                      </a:r>
                    </a:p>
                  </a:txBody>
                  <a:tcPr marL="6350" marR="6350" marT="6350" marB="0"/>
                </a:tc>
                <a:extLst>
                  <a:ext uri="{0D108BD9-81ED-4DB2-BD59-A6C34878D82A}">
                    <a16:rowId xmlns:a16="http://schemas.microsoft.com/office/drawing/2014/main" val="2481394025"/>
                  </a:ext>
                </a:extLst>
              </a:tr>
              <a:tr h="370840">
                <a:tc>
                  <a:txBody>
                    <a:bodyPr/>
                    <a:lstStyle/>
                    <a:p>
                      <a:r>
                        <a:rPr lang="en-US"/>
                        <a:t>Project Management*</a:t>
                      </a:r>
                    </a:p>
                  </a:txBody>
                  <a:tcPr/>
                </a:tc>
                <a:tc>
                  <a:txBody>
                    <a:bodyPr/>
                    <a:lstStyle/>
                    <a:p>
                      <a:pPr algn="ctr" fontAlgn="t"/>
                      <a:r>
                        <a:rPr lang="en-US" sz="2000" b="0" i="0" u="none" strike="noStrike">
                          <a:solidFill>
                            <a:srgbClr val="000000"/>
                          </a:solidFill>
                          <a:effectLst/>
                          <a:latin typeface="Calibri" panose="020F0502020204030204" pitchFamily="34" charset="0"/>
                        </a:rPr>
                        <a:t>15</a:t>
                      </a:r>
                    </a:p>
                  </a:txBody>
                  <a:tcPr marL="6350" marR="6350" marT="6350" marB="0"/>
                </a:tc>
                <a:extLst>
                  <a:ext uri="{0D108BD9-81ED-4DB2-BD59-A6C34878D82A}">
                    <a16:rowId xmlns:a16="http://schemas.microsoft.com/office/drawing/2014/main" val="2118900175"/>
                  </a:ext>
                </a:extLst>
              </a:tr>
              <a:tr h="367757">
                <a:tc>
                  <a:txBody>
                    <a:bodyPr/>
                    <a:lstStyle/>
                    <a:p>
                      <a:r>
                        <a:rPr lang="en-US"/>
                        <a:t>FAC PPM Certification</a:t>
                      </a:r>
                    </a:p>
                  </a:txBody>
                  <a:tcPr/>
                </a:tc>
                <a:tc>
                  <a:txBody>
                    <a:bodyPr/>
                    <a:lstStyle/>
                    <a:p>
                      <a:pPr algn="ctr" fontAlgn="t"/>
                      <a:r>
                        <a:rPr lang="en-US" sz="2000" b="0" i="0" u="none" strike="noStrike">
                          <a:solidFill>
                            <a:srgbClr val="000000"/>
                          </a:solidFill>
                          <a:effectLst/>
                          <a:latin typeface="Calibri" panose="020F0502020204030204" pitchFamily="34" charset="0"/>
                        </a:rPr>
                        <a:t>10</a:t>
                      </a:r>
                    </a:p>
                  </a:txBody>
                  <a:tcPr marL="6350" marR="6350" marT="6350" marB="0"/>
                </a:tc>
                <a:extLst>
                  <a:ext uri="{0D108BD9-81ED-4DB2-BD59-A6C34878D82A}">
                    <a16:rowId xmlns:a16="http://schemas.microsoft.com/office/drawing/2014/main" val="950755220"/>
                  </a:ext>
                </a:extLst>
              </a:tr>
              <a:tr h="370840">
                <a:tc>
                  <a:txBody>
                    <a:bodyPr/>
                    <a:lstStyle/>
                    <a:p>
                      <a:r>
                        <a:rPr lang="en-US"/>
                        <a:t>TBM</a:t>
                      </a:r>
                    </a:p>
                  </a:txBody>
                  <a:tcPr/>
                </a:tc>
                <a:tc>
                  <a:txBody>
                    <a:bodyPr/>
                    <a:lstStyle/>
                    <a:p>
                      <a:pPr algn="ctr" fontAlgn="t"/>
                      <a:r>
                        <a:rPr lang="en-US" sz="2000" b="0" i="0" u="none" strike="noStrike">
                          <a:solidFill>
                            <a:srgbClr val="000000"/>
                          </a:solidFill>
                          <a:effectLst/>
                          <a:latin typeface="Calibri" panose="020F0502020204030204" pitchFamily="34" charset="0"/>
                        </a:rPr>
                        <a:t>10</a:t>
                      </a:r>
                    </a:p>
                  </a:txBody>
                  <a:tcPr marL="6350" marR="6350" marT="6350" marB="0"/>
                </a:tc>
                <a:extLst>
                  <a:ext uri="{0D108BD9-81ED-4DB2-BD59-A6C34878D82A}">
                    <a16:rowId xmlns:a16="http://schemas.microsoft.com/office/drawing/2014/main" val="2202491530"/>
                  </a:ext>
                </a:extLst>
              </a:tr>
              <a:tr h="370840">
                <a:tc>
                  <a:txBody>
                    <a:bodyPr/>
                    <a:lstStyle/>
                    <a:p>
                      <a:r>
                        <a:rPr lang="en-US"/>
                        <a:t>IT Governance</a:t>
                      </a:r>
                    </a:p>
                  </a:txBody>
                  <a:tcPr/>
                </a:tc>
                <a:tc>
                  <a:txBody>
                    <a:bodyPr/>
                    <a:lstStyle/>
                    <a:p>
                      <a:pPr algn="ctr" fontAlgn="t"/>
                      <a:r>
                        <a:rPr lang="en-US" sz="2000" b="0" i="0" u="none" strike="noStrike">
                          <a:solidFill>
                            <a:srgbClr val="000000"/>
                          </a:solidFill>
                          <a:effectLst/>
                          <a:latin typeface="Calibri" panose="020F0502020204030204" pitchFamily="34" charset="0"/>
                        </a:rPr>
                        <a:t>15</a:t>
                      </a:r>
                    </a:p>
                  </a:txBody>
                  <a:tcPr marL="6350" marR="6350" marT="6350" marB="0"/>
                </a:tc>
                <a:extLst>
                  <a:ext uri="{0D108BD9-81ED-4DB2-BD59-A6C34878D82A}">
                    <a16:rowId xmlns:a16="http://schemas.microsoft.com/office/drawing/2014/main" val="1657277343"/>
                  </a:ext>
                </a:extLst>
              </a:tr>
              <a:tr h="370840">
                <a:tc>
                  <a:txBody>
                    <a:bodyPr/>
                    <a:lstStyle/>
                    <a:p>
                      <a:r>
                        <a:rPr lang="en-US"/>
                        <a:t>Total</a:t>
                      </a:r>
                    </a:p>
                  </a:txBody>
                  <a:tcPr/>
                </a:tc>
                <a:tc>
                  <a:txBody>
                    <a:bodyPr/>
                    <a:lstStyle/>
                    <a:p>
                      <a:pPr algn="ctr"/>
                      <a:r>
                        <a:rPr lang="en-US"/>
                        <a:t>100</a:t>
                      </a:r>
                    </a:p>
                  </a:txBody>
                  <a:tcPr/>
                </a:tc>
                <a:extLst>
                  <a:ext uri="{0D108BD9-81ED-4DB2-BD59-A6C34878D82A}">
                    <a16:rowId xmlns:a16="http://schemas.microsoft.com/office/drawing/2014/main" val="3612262080"/>
                  </a:ext>
                </a:extLst>
              </a:tr>
            </a:tbl>
          </a:graphicData>
        </a:graphic>
      </p:graphicFrame>
      <p:sp>
        <p:nvSpPr>
          <p:cNvPr id="6" name="TextBox 5">
            <a:extLst>
              <a:ext uri="{FF2B5EF4-FFF2-40B4-BE49-F238E27FC236}">
                <a16:creationId xmlns:a16="http://schemas.microsoft.com/office/drawing/2014/main" id="{87D0106E-F652-4B30-BF1B-CE244E5211D1}"/>
              </a:ext>
            </a:extLst>
          </p:cNvPr>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CIO RATING WEIGHTED CALCULATIONS</a:t>
            </a:r>
            <a:endParaRPr lang="en-US" sz="3200" strike="sngStrike">
              <a:solidFill>
                <a:schemeClr val="bg1"/>
              </a:solidFill>
            </a:endParaRPr>
          </a:p>
        </p:txBody>
      </p:sp>
      <p:sp>
        <p:nvSpPr>
          <p:cNvPr id="5" name="TextBox 4">
            <a:extLst>
              <a:ext uri="{FF2B5EF4-FFF2-40B4-BE49-F238E27FC236}">
                <a16:creationId xmlns:a16="http://schemas.microsoft.com/office/drawing/2014/main" id="{79EC6716-623D-4C3A-8288-ABF78F2E0D2A}"/>
              </a:ext>
            </a:extLst>
          </p:cNvPr>
          <p:cNvSpPr txBox="1"/>
          <p:nvPr/>
        </p:nvSpPr>
        <p:spPr>
          <a:xfrm>
            <a:off x="828880" y="6172966"/>
            <a:ext cx="7795450" cy="338554"/>
          </a:xfrm>
          <a:prstGeom prst="rect">
            <a:avLst/>
          </a:prstGeom>
          <a:noFill/>
        </p:spPr>
        <p:txBody>
          <a:bodyPr wrap="square" rtlCol="0">
            <a:spAutoFit/>
          </a:bodyPr>
          <a:lstStyle/>
          <a:p>
            <a:r>
              <a:rPr lang="en-US" sz="1600" i="1"/>
              <a:t>*Investment can not have a CIO rating higher than the Project Management category score.</a:t>
            </a:r>
          </a:p>
        </p:txBody>
      </p:sp>
    </p:spTree>
    <p:extLst>
      <p:ext uri="{BB962C8B-B14F-4D97-AF65-F5344CB8AC3E}">
        <p14:creationId xmlns:p14="http://schemas.microsoft.com/office/powerpoint/2010/main" val="2437365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9BB013-9900-4555-93E3-86FF3A503736}"/>
              </a:ext>
            </a:extLst>
          </p:cNvPr>
          <p:cNvSpPr>
            <a:spLocks noGrp="1"/>
          </p:cNvSpPr>
          <p:nvPr>
            <p:ph type="sldNum" sz="quarter" idx="4"/>
          </p:nvPr>
        </p:nvSpPr>
        <p:spPr/>
        <p:txBody>
          <a:bodyPr/>
          <a:lstStyle/>
          <a:p>
            <a:fld id="{0BAA6115-7AF0-2543-B2DC-54722B1B3709}" type="slidenum">
              <a:rPr lang="en-US" smtClean="0"/>
              <a:pPr/>
              <a:t>6</a:t>
            </a:fld>
            <a:endParaRPr lang="en-US"/>
          </a:p>
        </p:txBody>
      </p:sp>
      <p:sp>
        <p:nvSpPr>
          <p:cNvPr id="3" name="TextBox 2">
            <a:extLst>
              <a:ext uri="{FF2B5EF4-FFF2-40B4-BE49-F238E27FC236}">
                <a16:creationId xmlns:a16="http://schemas.microsoft.com/office/drawing/2014/main" id="{A8DF0FD7-4302-4398-AFDD-201C5C6C9487}"/>
              </a:ext>
            </a:extLst>
          </p:cNvPr>
          <p:cNvSpPr txBox="1"/>
          <p:nvPr/>
        </p:nvSpPr>
        <p:spPr>
          <a:xfrm>
            <a:off x="844952" y="1839686"/>
            <a:ext cx="8727311" cy="1323439"/>
          </a:xfrm>
          <a:prstGeom prst="rect">
            <a:avLst/>
          </a:prstGeom>
          <a:noFill/>
        </p:spPr>
        <p:txBody>
          <a:bodyPr wrap="square" rtlCol="0">
            <a:spAutoFit/>
          </a:bodyPr>
          <a:lstStyle/>
          <a:p>
            <a:r>
              <a:rPr lang="en-US" b="1" dirty="0">
                <a:highlight>
                  <a:srgbClr val="FFFF00"/>
                </a:highlight>
                <a:hlinkClick r:id="rId2"/>
              </a:rPr>
              <a:t>Frequently Asked Questions (FAQs)</a:t>
            </a:r>
            <a:r>
              <a:rPr lang="en-US" b="1" dirty="0">
                <a:highlight>
                  <a:srgbClr val="FFFF00"/>
                </a:highlight>
              </a:rPr>
              <a:t> </a:t>
            </a:r>
            <a:r>
              <a:rPr lang="en-US" dirty="0"/>
              <a:t>are located on the CPITGD SharePoint site.</a:t>
            </a:r>
          </a:p>
          <a:p>
            <a:endParaRPr lang="en-US" dirty="0"/>
          </a:p>
          <a:p>
            <a:r>
              <a:rPr lang="en-US" dirty="0"/>
              <a:t>The FAQs provide additional guidance and any applicable workarounds due to pending enhancements.</a:t>
            </a:r>
          </a:p>
        </p:txBody>
      </p:sp>
      <p:sp>
        <p:nvSpPr>
          <p:cNvPr id="5" name="Rectangle 4">
            <a:extLst>
              <a:ext uri="{FF2B5EF4-FFF2-40B4-BE49-F238E27FC236}">
                <a16:creationId xmlns:a16="http://schemas.microsoft.com/office/drawing/2014/main" id="{54B935FD-7307-466D-BB33-76673D5A9B69}"/>
              </a:ext>
            </a:extLst>
          </p:cNvPr>
          <p:cNvSpPr/>
          <p:nvPr/>
        </p:nvSpPr>
        <p:spPr>
          <a:xfrm>
            <a:off x="2555707" y="49798"/>
            <a:ext cx="4946996" cy="584775"/>
          </a:xfrm>
          <a:prstGeom prst="rect">
            <a:avLst/>
          </a:prstGeom>
        </p:spPr>
        <p:txBody>
          <a:bodyPr wrap="none">
            <a:spAutoFit/>
          </a:bodyPr>
          <a:lstStyle/>
          <a:p>
            <a:pPr algn="ctr"/>
            <a:r>
              <a:rPr lang="en-US" sz="3200">
                <a:solidFill>
                  <a:schemeClr val="bg1"/>
                </a:solidFill>
              </a:rPr>
              <a:t>Frequently Asked Questions</a:t>
            </a:r>
          </a:p>
        </p:txBody>
      </p:sp>
    </p:spTree>
    <p:extLst>
      <p:ext uri="{BB962C8B-B14F-4D97-AF65-F5344CB8AC3E}">
        <p14:creationId xmlns:p14="http://schemas.microsoft.com/office/powerpoint/2010/main" val="796696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3855720" y="7308794"/>
            <a:ext cx="2346960" cy="413808"/>
          </a:xfrm>
        </p:spPr>
        <p:txBody>
          <a:bodyPr/>
          <a:lstStyle/>
          <a:p>
            <a:fld id="{0BAA6115-7AF0-2543-B2DC-54722B1B3709}" type="slidenum">
              <a:rPr lang="en-US" smtClean="0"/>
              <a:pPr/>
              <a:t>7</a:t>
            </a:fld>
            <a:endParaRPr lang="en-US"/>
          </a:p>
        </p:txBody>
      </p:sp>
      <p:sp>
        <p:nvSpPr>
          <p:cNvPr id="4" name="TextBox 3"/>
          <p:cNvSpPr txBox="1"/>
          <p:nvPr/>
        </p:nvSpPr>
        <p:spPr>
          <a:xfrm>
            <a:off x="0" y="73372"/>
            <a:ext cx="10058400" cy="584775"/>
          </a:xfrm>
          <a:prstGeom prst="rect">
            <a:avLst/>
          </a:prstGeom>
          <a:noFill/>
        </p:spPr>
        <p:txBody>
          <a:bodyPr wrap="square" rtlCol="0" anchor="ctr">
            <a:spAutoFit/>
          </a:bodyPr>
          <a:lstStyle/>
          <a:p>
            <a:pPr algn="ctr"/>
            <a:r>
              <a:rPr lang="en-US" sz="3200">
                <a:solidFill>
                  <a:schemeClr val="bg1"/>
                </a:solidFill>
              </a:rPr>
              <a:t>Ground Rules</a:t>
            </a:r>
            <a:endParaRPr lang="en-US" sz="3200">
              <a:solidFill>
                <a:srgbClr val="FF0000"/>
              </a:solidFill>
            </a:endParaRPr>
          </a:p>
        </p:txBody>
      </p:sp>
      <p:sp>
        <p:nvSpPr>
          <p:cNvPr id="5" name="TextBox 4"/>
          <p:cNvSpPr txBox="1"/>
          <p:nvPr/>
        </p:nvSpPr>
        <p:spPr>
          <a:xfrm>
            <a:off x="521050" y="858095"/>
            <a:ext cx="9179998" cy="6140142"/>
          </a:xfrm>
          <a:prstGeom prst="rect">
            <a:avLst/>
          </a:prstGeom>
          <a:noFill/>
        </p:spPr>
        <p:txBody>
          <a:bodyPr wrap="square" rtlCol="0">
            <a:spAutoFit/>
          </a:bodyPr>
          <a:lstStyle/>
          <a:p>
            <a:pPr marL="285750" indent="-285750">
              <a:spcBef>
                <a:spcPts val="300"/>
              </a:spcBef>
              <a:spcAft>
                <a:spcPts val="300"/>
              </a:spcAft>
              <a:buFont typeface="Arial" panose="020B0604020202020204" pitchFamily="34" charset="0"/>
              <a:buChar char="•"/>
            </a:pPr>
            <a:r>
              <a:rPr lang="en-US" sz="1400" dirty="0">
                <a:latin typeface="Calibri" panose="020F0502020204030204" pitchFamily="34" charset="0"/>
                <a:cs typeface="Calibri" panose="020F0502020204030204" pitchFamily="34" charset="0"/>
              </a:rPr>
              <a:t>USDA OCIO determines the criteria for Major Investments.  The USDA Major Investment determination includes criteria from </a:t>
            </a:r>
            <a:r>
              <a:rPr lang="en-US" sz="1400" b="1"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3"/>
              </a:rPr>
              <a:t>USDA Major Investment Definition - DR 3130-008</a:t>
            </a:r>
            <a:r>
              <a:rPr lang="en-US" sz="1400" b="1" u="sng" dirty="0">
                <a:solidFill>
                  <a:srgbClr val="0563C1"/>
                </a:solidFill>
                <a:latin typeface="Calibri" panose="020F0502020204030204" pitchFamily="34" charset="0"/>
                <a:ea typeface="Calibri" panose="020F0502020204030204" pitchFamily="34" charset="0"/>
                <a:cs typeface="Calibri" panose="020F0502020204030204" pitchFamily="34" charset="0"/>
              </a:rPr>
              <a:t> </a:t>
            </a:r>
            <a:r>
              <a:rPr lang="en-US" sz="1400" dirty="0">
                <a:latin typeface="Calibri" panose="020F0502020204030204" pitchFamily="34" charset="0"/>
                <a:cs typeface="Calibri" panose="020F0502020204030204" pitchFamily="34" charset="0"/>
              </a:rPr>
              <a:t>and USDA </a:t>
            </a:r>
            <a:r>
              <a:rPr lang="en-US" sz="1400" b="1" dirty="0">
                <a:latin typeface="Calibri" panose="020F0502020204030204" pitchFamily="34" charset="0"/>
                <a:cs typeface="Calibri" panose="020F0502020204030204" pitchFamily="34" charset="0"/>
                <a:hlinkClick r:id="rId4" action="ppaction://hlinksldjump"/>
              </a:rPr>
              <a:t>Major Investment Designation</a:t>
            </a:r>
            <a:r>
              <a:rPr lang="en-US" sz="1400" b="1" dirty="0">
                <a:latin typeface="Calibri" panose="020F0502020204030204" pitchFamily="34" charset="0"/>
                <a:cs typeface="Calibri" panose="020F0502020204030204" pitchFamily="34" charset="0"/>
              </a:rPr>
              <a:t>..</a:t>
            </a:r>
            <a:endParaRPr lang="en-US" sz="1400" dirty="0">
              <a:latin typeface="Calibri" panose="020F0502020204030204" pitchFamily="34" charset="0"/>
              <a:cs typeface="Calibri" panose="020F0502020204030204" pitchFamily="34" charset="0"/>
            </a:endParaRPr>
          </a:p>
          <a:p>
            <a:pPr marL="342900" indent="-342900">
              <a:spcBef>
                <a:spcPts val="300"/>
              </a:spcBef>
              <a:spcAft>
                <a:spcPts val="300"/>
              </a:spcAft>
              <a:buFont typeface="Arial" panose="020B0604020202020204" pitchFamily="34" charset="0"/>
              <a:buChar char="•"/>
            </a:pPr>
            <a:r>
              <a:rPr lang="en-US" sz="1400" dirty="0">
                <a:latin typeface="Calibri" panose="020F0502020204030204" pitchFamily="34" charset="0"/>
                <a:cs typeface="Calibri" panose="020F0502020204030204" pitchFamily="34" charset="0"/>
              </a:rPr>
              <a:t>To confirm USDA Internal Investment type, run the </a:t>
            </a:r>
            <a:r>
              <a:rPr lang="en-US" sz="1400" b="1" dirty="0">
                <a:latin typeface="Calibri" panose="020F0502020204030204" pitchFamily="34" charset="0"/>
                <a:cs typeface="Calibri" panose="020F0502020204030204" pitchFamily="34" charset="0"/>
                <a:hlinkClick r:id="rId5"/>
              </a:rPr>
              <a:t>USDA Major and Non-Major Designation for Investments</a:t>
            </a:r>
            <a:r>
              <a:rPr lang="en-US" sz="1400" dirty="0">
                <a:latin typeface="Calibri" panose="020F0502020204030204" pitchFamily="34" charset="0"/>
                <a:cs typeface="Calibri" panose="020F0502020204030204" pitchFamily="34" charset="0"/>
              </a:rPr>
              <a:t> scorecard. </a:t>
            </a:r>
          </a:p>
          <a:p>
            <a:pPr marL="342900" indent="-342900">
              <a:spcBef>
                <a:spcPts val="300"/>
              </a:spcBef>
              <a:spcAft>
                <a:spcPts val="300"/>
              </a:spcAft>
              <a:buFont typeface="Arial" panose="020B0604020202020204" pitchFamily="34" charset="0"/>
              <a:buChar char="•"/>
            </a:pPr>
            <a:endParaRPr lang="en-US" sz="1400" dirty="0">
              <a:latin typeface="Calibri" panose="020F0502020204030204" pitchFamily="34" charset="0"/>
              <a:cs typeface="Calibri" panose="020F0502020204030204" pitchFamily="34" charset="0"/>
            </a:endParaRPr>
          </a:p>
          <a:p>
            <a:pPr marL="342900" indent="-342900">
              <a:spcBef>
                <a:spcPts val="300"/>
              </a:spcBef>
              <a:spcAft>
                <a:spcPts val="300"/>
              </a:spcAft>
              <a:buFont typeface="Arial" panose="020B0604020202020204" pitchFamily="34" charset="0"/>
              <a:buChar char="•"/>
            </a:pPr>
            <a:endParaRPr lang="en-US" sz="1400" dirty="0">
              <a:latin typeface="Calibri" panose="020F0502020204030204" pitchFamily="34" charset="0"/>
              <a:cs typeface="Calibri" panose="020F0502020204030204" pitchFamily="34" charset="0"/>
            </a:endParaRPr>
          </a:p>
          <a:p>
            <a:pPr marL="342900" indent="-342900">
              <a:spcBef>
                <a:spcPts val="300"/>
              </a:spcBef>
              <a:spcAft>
                <a:spcPts val="300"/>
              </a:spcAft>
              <a:buFont typeface="Arial" panose="020B0604020202020204" pitchFamily="34" charset="0"/>
              <a:buChar char="•"/>
            </a:pPr>
            <a:r>
              <a:rPr lang="en-US" sz="1400" dirty="0">
                <a:latin typeface="Calibri" panose="020F0502020204030204" pitchFamily="34" charset="0"/>
                <a:cs typeface="Calibri" panose="020F0502020204030204" pitchFamily="34" charset="0"/>
              </a:rPr>
              <a:t>The Scoring Criteria requirements applies to all investments.</a:t>
            </a:r>
          </a:p>
          <a:p>
            <a:pPr marL="342900" indent="-342900">
              <a:spcBef>
                <a:spcPts val="300"/>
              </a:spcBef>
              <a:spcAft>
                <a:spcPts val="300"/>
              </a:spcAft>
              <a:buFont typeface="Arial" panose="020B0604020202020204" pitchFamily="34" charset="0"/>
              <a:buChar char="•"/>
            </a:pPr>
            <a:r>
              <a:rPr lang="en-US" sz="1400" dirty="0">
                <a:latin typeface="Calibri" panose="020F0502020204030204" pitchFamily="34" charset="0"/>
                <a:cs typeface="Calibri" panose="020F0502020204030204" pitchFamily="34" charset="0"/>
              </a:rPr>
              <a:t>All Standard Investment Reports (SIRs) are required to be completed.</a:t>
            </a:r>
          </a:p>
          <a:p>
            <a:pPr marL="342900" indent="-342900">
              <a:spcBef>
                <a:spcPts val="300"/>
              </a:spcBef>
              <a:spcAft>
                <a:spcPts val="300"/>
              </a:spcAft>
              <a:buFont typeface="Arial" panose="020B0604020202020204" pitchFamily="34" charset="0"/>
              <a:buChar char="•"/>
            </a:pPr>
            <a:r>
              <a:rPr lang="en-US" sz="1400" dirty="0">
                <a:latin typeface="Calibri" panose="020F0502020204030204" pitchFamily="34" charset="0"/>
                <a:cs typeface="Calibri" panose="020F0502020204030204" pitchFamily="34" charset="0"/>
              </a:rPr>
              <a:t>OMB MAJORS AND STANDARDS</a:t>
            </a:r>
          </a:p>
          <a:p>
            <a:pPr marL="852312" lvl="1" indent="-342900">
              <a:spcBef>
                <a:spcPts val="300"/>
              </a:spcBef>
              <a:spcAft>
                <a:spcPts val="300"/>
              </a:spcAft>
              <a:buFont typeface="Arial" panose="020B0604020202020204" pitchFamily="34" charset="0"/>
              <a:buChar char="•"/>
            </a:pPr>
            <a:r>
              <a:rPr lang="en-US" sz="1400" dirty="0">
                <a:latin typeface="Calibri" panose="020F0502020204030204" pitchFamily="34" charset="0"/>
                <a:cs typeface="Calibri" panose="020F0502020204030204" pitchFamily="34" charset="0"/>
              </a:rPr>
              <a:t>Mission Areas are to update their investments on a monthly basis. Investments are reviewed on a monthly basis by the CPITGD but the CIO Ratings are posted quarterly to the </a:t>
            </a:r>
            <a:r>
              <a:rPr lang="en-US" sz="1400" b="1" dirty="0">
                <a:latin typeface="Calibri" panose="020F0502020204030204" pitchFamily="34" charset="0"/>
                <a:cs typeface="Calibri" panose="020F0502020204030204" pitchFamily="34" charset="0"/>
                <a:hlinkClick r:id="rId6"/>
              </a:rPr>
              <a:t>IT Federal Dashboard</a:t>
            </a:r>
            <a:r>
              <a:rPr lang="en-US" sz="1400" b="1" dirty="0">
                <a:latin typeface="Calibri" panose="020F0502020204030204" pitchFamily="34" charset="0"/>
                <a:cs typeface="Calibri" panose="020F0502020204030204" pitchFamily="34" charset="0"/>
              </a:rPr>
              <a:t>.</a:t>
            </a:r>
          </a:p>
          <a:p>
            <a:pPr marL="852312" lvl="1" indent="-342900">
              <a:spcBef>
                <a:spcPts val="300"/>
              </a:spcBef>
              <a:spcAft>
                <a:spcPts val="300"/>
              </a:spcAft>
              <a:buFont typeface="Arial" panose="020B0604020202020204" pitchFamily="34" charset="0"/>
              <a:buChar char="•"/>
            </a:pPr>
            <a:r>
              <a:rPr lang="en-US" sz="1400" dirty="0">
                <a:latin typeface="Calibri" panose="020F0502020204030204" pitchFamily="34" charset="0"/>
                <a:cs typeface="Calibri" panose="020F0502020204030204" pitchFamily="34" charset="0"/>
              </a:rPr>
              <a:t>The quarterly assessment for investments that qualified as an OMB Major investment will be in January, March, June, and September.</a:t>
            </a:r>
          </a:p>
          <a:p>
            <a:pPr marL="342900" indent="-342900">
              <a:spcBef>
                <a:spcPts val="300"/>
              </a:spcBef>
              <a:spcAft>
                <a:spcPts val="300"/>
              </a:spcAft>
              <a:buFont typeface="Arial" panose="020B0604020202020204" pitchFamily="34" charset="0"/>
              <a:buChar char="•"/>
            </a:pPr>
            <a:r>
              <a:rPr lang="en-US" sz="1400" dirty="0">
                <a:latin typeface="Calibri" panose="020F0502020204030204" pitchFamily="34" charset="0"/>
                <a:cs typeface="Calibri" panose="020F0502020204030204" pitchFamily="34" charset="0"/>
              </a:rPr>
              <a:t>OMB NON-MAJORS </a:t>
            </a:r>
          </a:p>
          <a:p>
            <a:pPr marL="795162" lvl="1" indent="-285750">
              <a:spcBef>
                <a:spcPts val="300"/>
              </a:spcBef>
              <a:spcAft>
                <a:spcPts val="300"/>
              </a:spcAft>
              <a:buFont typeface="Arial" panose="020B0604020202020204" pitchFamily="34" charset="0"/>
              <a:buChar char="•"/>
            </a:pPr>
            <a:r>
              <a:rPr lang="en-US" sz="1400" dirty="0">
                <a:latin typeface="Calibri" panose="020F0502020204030204" pitchFamily="34" charset="0"/>
                <a:cs typeface="Calibri" panose="020F0502020204030204" pitchFamily="34" charset="0"/>
              </a:rPr>
              <a:t>Mission Areas are to update their investments on a monthly basis.</a:t>
            </a:r>
          </a:p>
          <a:p>
            <a:pPr marL="795162" lvl="1" indent="-285750">
              <a:spcBef>
                <a:spcPts val="300"/>
              </a:spcBef>
              <a:spcAft>
                <a:spcPts val="300"/>
              </a:spcAft>
              <a:buFont typeface="Arial" panose="020B0604020202020204" pitchFamily="34" charset="0"/>
              <a:buChar char="•"/>
            </a:pPr>
            <a:r>
              <a:rPr lang="en-US" sz="1400" dirty="0">
                <a:latin typeface="Calibri" panose="020F0502020204030204" pitchFamily="34" charset="0"/>
                <a:cs typeface="Calibri" panose="020F0502020204030204" pitchFamily="34" charset="0"/>
              </a:rPr>
              <a:t>The semi-annual assessment for OMB Non-Majors investments will occur in May and November.</a:t>
            </a:r>
          </a:p>
          <a:p>
            <a:pPr marL="342900" indent="-342900">
              <a:spcBef>
                <a:spcPts val="300"/>
              </a:spcBef>
              <a:spcAft>
                <a:spcPts val="300"/>
              </a:spcAft>
              <a:buFont typeface="Arial" panose="020B0604020202020204" pitchFamily="34" charset="0"/>
              <a:buChar char="•"/>
            </a:pPr>
            <a:r>
              <a:rPr lang="en-US" sz="1400" dirty="0">
                <a:latin typeface="Calibri" panose="020F0502020204030204" pitchFamily="34" charset="0"/>
                <a:cs typeface="Calibri" panose="020F0502020204030204" pitchFamily="34" charset="0"/>
              </a:rPr>
              <a:t>Funding Transfer Investments - Type 04</a:t>
            </a:r>
          </a:p>
          <a:p>
            <a:pPr marL="852312" lvl="1" indent="-342900">
              <a:spcBef>
                <a:spcPts val="300"/>
              </a:spcBef>
              <a:spcAft>
                <a:spcPts val="300"/>
              </a:spcAft>
              <a:buFont typeface="Arial" panose="020B0604020202020204" pitchFamily="34" charset="0"/>
              <a:buChar char="•"/>
            </a:pPr>
            <a:r>
              <a:rPr lang="en-US" sz="1400" dirty="0">
                <a:latin typeface="Calibri" panose="020F0502020204030204" pitchFamily="34" charset="0"/>
                <a:cs typeface="Calibri" panose="020F0502020204030204" pitchFamily="34" charset="0"/>
              </a:rPr>
              <a:t>Will receive a score of 3 “Medium Risk</a:t>
            </a:r>
            <a:r>
              <a:rPr lang="en-US" sz="1400" b="1" dirty="0">
                <a:latin typeface="Calibri" panose="020F0502020204030204" pitchFamily="34" charset="0"/>
                <a:cs typeface="Calibri" panose="020F0502020204030204" pitchFamily="34" charset="0"/>
              </a:rPr>
              <a:t>” </a:t>
            </a:r>
            <a:r>
              <a:rPr lang="en-US" sz="1400" dirty="0">
                <a:latin typeface="Calibri" panose="020F0502020204030204" pitchFamily="34" charset="0"/>
                <a:cs typeface="Calibri" panose="020F0502020204030204" pitchFamily="34" charset="0"/>
              </a:rPr>
              <a:t>and are not subject to these USDA CIO Rating requirements.</a:t>
            </a:r>
            <a:br>
              <a:rPr lang="en-US" sz="1400" dirty="0">
                <a:highlight>
                  <a:srgbClr val="FFFF00"/>
                </a:highlight>
                <a:latin typeface="Calibri" panose="020F0502020204030204" pitchFamily="34" charset="0"/>
                <a:cs typeface="Calibri" panose="020F0502020204030204" pitchFamily="34" charset="0"/>
              </a:rPr>
            </a:br>
            <a:endParaRPr lang="en-US" sz="1400" dirty="0">
              <a:highlight>
                <a:srgbClr val="FFFF00"/>
              </a:highlight>
              <a:latin typeface="Calibri" panose="020F0502020204030204" pitchFamily="34" charset="0"/>
              <a:cs typeface="Calibri" panose="020F0502020204030204" pitchFamily="34" charset="0"/>
            </a:endParaRPr>
          </a:p>
          <a:p>
            <a:pPr>
              <a:spcBef>
                <a:spcPts val="300"/>
              </a:spcBef>
              <a:spcAft>
                <a:spcPts val="300"/>
              </a:spcAft>
            </a:pPr>
            <a:r>
              <a:rPr lang="en-US" sz="1400" dirty="0">
                <a:latin typeface="Calibri" panose="020F0502020204030204" pitchFamily="34" charset="0"/>
                <a:cs typeface="Calibri" panose="020F0502020204030204" pitchFamily="34" charset="0"/>
              </a:rPr>
              <a:t>For further guidance refer to:</a:t>
            </a:r>
          </a:p>
          <a:p>
            <a:pPr marL="795162" lvl="1" indent="-285750">
              <a:spcBef>
                <a:spcPts val="300"/>
              </a:spcBef>
              <a:spcAft>
                <a:spcPts val="300"/>
              </a:spcAft>
              <a:buFont typeface="Arial" panose="020B0604020202020204" pitchFamily="34" charset="0"/>
              <a:buChar char="•"/>
            </a:pPr>
            <a:r>
              <a:rPr lang="en-US" sz="1400" b="1" dirty="0">
                <a:highlight>
                  <a:srgbClr val="FFFF00"/>
                </a:highlight>
                <a:latin typeface="Calibri" panose="020F0502020204030204" pitchFamily="34" charset="0"/>
                <a:cs typeface="Calibri" panose="020F0502020204030204" pitchFamily="34" charset="0"/>
                <a:hlinkClick r:id="rId7"/>
              </a:rPr>
              <a:t>OMB FY2022 IT Budget Capital Planning Guidance</a:t>
            </a:r>
            <a:endParaRPr lang="en-US" sz="1400" b="1" dirty="0">
              <a:highlight>
                <a:srgbClr val="FFFF00"/>
              </a:highlight>
              <a:latin typeface="Calibri" panose="020F0502020204030204" pitchFamily="34" charset="0"/>
              <a:cs typeface="Calibri" panose="020F0502020204030204" pitchFamily="34" charset="0"/>
            </a:endParaRPr>
          </a:p>
          <a:p>
            <a:pPr marL="795162" lvl="1" indent="-285750">
              <a:spcBef>
                <a:spcPts val="300"/>
              </a:spcBef>
              <a:spcAft>
                <a:spcPts val="300"/>
              </a:spcAft>
              <a:buFont typeface="Arial" panose="020B0604020202020204" pitchFamily="34" charset="0"/>
              <a:buChar char="•"/>
            </a:pPr>
            <a:r>
              <a:rPr lang="en-US" sz="1400" b="1" dirty="0">
                <a:highlight>
                  <a:srgbClr val="FFFF00"/>
                </a:highlight>
                <a:latin typeface="Calibri" panose="020F0502020204030204" pitchFamily="34" charset="0"/>
                <a:cs typeface="Calibri" panose="020F0502020204030204" pitchFamily="34" charset="0"/>
                <a:hlinkClick r:id="rId8"/>
              </a:rPr>
              <a:t>USDA FY2022 IT Budget Capital Planning Guidance Overview &amp; Reference Guide</a:t>
            </a:r>
            <a:endParaRPr lang="en-US" sz="1400" b="1" dirty="0">
              <a:highlight>
                <a:srgbClr val="FFFF00"/>
              </a:highlight>
              <a:latin typeface="Calibri" panose="020F0502020204030204" pitchFamily="34" charset="0"/>
              <a:cs typeface="Calibri" panose="020F0502020204030204" pitchFamily="34" charset="0"/>
            </a:endParaRPr>
          </a:p>
          <a:p>
            <a:pPr>
              <a:spcBef>
                <a:spcPts val="300"/>
              </a:spcBef>
              <a:spcAft>
                <a:spcPts val="300"/>
              </a:spcAft>
            </a:pPr>
            <a:endParaRPr lang="en-US" sz="1400" b="1" dirty="0">
              <a:latin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EA9F1601-8371-4572-BF5F-8162F709120C}"/>
              </a:ext>
            </a:extLst>
          </p:cNvPr>
          <p:cNvGrpSpPr/>
          <p:nvPr/>
        </p:nvGrpSpPr>
        <p:grpSpPr>
          <a:xfrm>
            <a:off x="641919" y="1621577"/>
            <a:ext cx="8938260" cy="657227"/>
            <a:chOff x="196739" y="6494793"/>
            <a:chExt cx="9725025" cy="657228"/>
          </a:xfrm>
        </p:grpSpPr>
        <p:pic>
          <p:nvPicPr>
            <p:cNvPr id="6" name="Picture 5">
              <a:extLst>
                <a:ext uri="{FF2B5EF4-FFF2-40B4-BE49-F238E27FC236}">
                  <a16:creationId xmlns:a16="http://schemas.microsoft.com/office/drawing/2014/main" id="{CBDA08A4-1FD3-4F40-A403-77A28386FFD7}"/>
                </a:ext>
              </a:extLst>
            </p:cNvPr>
            <p:cNvPicPr>
              <a:picLocks noChangeAspect="1"/>
            </p:cNvPicPr>
            <p:nvPr/>
          </p:nvPicPr>
          <p:blipFill>
            <a:blip r:embed="rId9"/>
            <a:stretch>
              <a:fillRect/>
            </a:stretch>
          </p:blipFill>
          <p:spPr>
            <a:xfrm>
              <a:off x="196739" y="6494796"/>
              <a:ext cx="9725025" cy="657225"/>
            </a:xfrm>
            <a:prstGeom prst="rect">
              <a:avLst/>
            </a:prstGeom>
          </p:spPr>
        </p:pic>
        <p:sp>
          <p:nvSpPr>
            <p:cNvPr id="9" name="Oval 8">
              <a:extLst>
                <a:ext uri="{FF2B5EF4-FFF2-40B4-BE49-F238E27FC236}">
                  <a16:creationId xmlns:a16="http://schemas.microsoft.com/office/drawing/2014/main" id="{27692AB6-95BB-4AF2-AC42-1C2119E50609}"/>
                </a:ext>
              </a:extLst>
            </p:cNvPr>
            <p:cNvSpPr/>
            <p:nvPr/>
          </p:nvSpPr>
          <p:spPr>
            <a:xfrm>
              <a:off x="6032938" y="6494793"/>
              <a:ext cx="1933903" cy="657225"/>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3414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A1B0C3-700B-4A08-86A1-023718B0F1C3}"/>
              </a:ext>
            </a:extLst>
          </p:cNvPr>
          <p:cNvSpPr>
            <a:spLocks noGrp="1"/>
          </p:cNvSpPr>
          <p:nvPr>
            <p:ph type="sldNum" sz="quarter" idx="4"/>
          </p:nvPr>
        </p:nvSpPr>
        <p:spPr/>
        <p:txBody>
          <a:bodyPr/>
          <a:lstStyle/>
          <a:p>
            <a:fld id="{0BAA6115-7AF0-2543-B2DC-54722B1B3709}" type="slidenum">
              <a:rPr lang="en-US" smtClean="0"/>
              <a:pPr/>
              <a:t>8</a:t>
            </a:fld>
            <a:endParaRPr lang="en-US"/>
          </a:p>
        </p:txBody>
      </p:sp>
      <p:graphicFrame>
        <p:nvGraphicFramePr>
          <p:cNvPr id="3" name="Diagram 2">
            <a:extLst>
              <a:ext uri="{FF2B5EF4-FFF2-40B4-BE49-F238E27FC236}">
                <a16:creationId xmlns:a16="http://schemas.microsoft.com/office/drawing/2014/main" id="{2FFA38D1-CDE3-4688-95C8-F6456A098D17}"/>
              </a:ext>
            </a:extLst>
          </p:cNvPr>
          <p:cNvGraphicFramePr/>
          <p:nvPr>
            <p:extLst>
              <p:ext uri="{D42A27DB-BD31-4B8C-83A1-F6EECF244321}">
                <p14:modId xmlns:p14="http://schemas.microsoft.com/office/powerpoint/2010/main" val="2960329436"/>
              </p:ext>
            </p:extLst>
          </p:nvPr>
        </p:nvGraphicFramePr>
        <p:xfrm>
          <a:off x="446567" y="712381"/>
          <a:ext cx="9239693" cy="60711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75A01AF4-4E8B-404B-9BBC-AE06222B7044}"/>
              </a:ext>
            </a:extLst>
          </p:cNvPr>
          <p:cNvSpPr txBox="1"/>
          <p:nvPr/>
        </p:nvSpPr>
        <p:spPr>
          <a:xfrm>
            <a:off x="72935" y="1291632"/>
            <a:ext cx="2815176" cy="1785104"/>
          </a:xfrm>
          <a:prstGeom prst="rect">
            <a:avLst/>
          </a:prstGeom>
          <a:noFill/>
        </p:spPr>
        <p:txBody>
          <a:bodyPr wrap="square" rtlCol="0">
            <a:spAutoFit/>
          </a:bodyPr>
          <a:lstStyle/>
          <a:p>
            <a:pPr>
              <a:spcBef>
                <a:spcPts val="300"/>
              </a:spcBef>
              <a:spcAft>
                <a:spcPts val="600"/>
              </a:spcAft>
            </a:pPr>
            <a:r>
              <a:rPr lang="en-US" sz="2200" b="1"/>
              <a:t>USDA’s </a:t>
            </a:r>
            <a:r>
              <a:rPr lang="en-US" sz="2200" b="1" i="1"/>
              <a:t>IT Investment CIO Rating Process </a:t>
            </a:r>
            <a:r>
              <a:rPr lang="en-US" sz="2200" b="1"/>
              <a:t>supports ongoing partnership and collaboration.</a:t>
            </a:r>
          </a:p>
        </p:txBody>
      </p:sp>
      <p:sp>
        <p:nvSpPr>
          <p:cNvPr id="9" name="TextBox 8">
            <a:extLst>
              <a:ext uri="{FF2B5EF4-FFF2-40B4-BE49-F238E27FC236}">
                <a16:creationId xmlns:a16="http://schemas.microsoft.com/office/drawing/2014/main" id="{40B37180-560F-422C-807F-43070FEF68EE}"/>
              </a:ext>
            </a:extLst>
          </p:cNvPr>
          <p:cNvSpPr txBox="1"/>
          <p:nvPr/>
        </p:nvSpPr>
        <p:spPr>
          <a:xfrm>
            <a:off x="0" y="104149"/>
            <a:ext cx="10058400" cy="523220"/>
          </a:xfrm>
          <a:prstGeom prst="rect">
            <a:avLst/>
          </a:prstGeom>
          <a:noFill/>
        </p:spPr>
        <p:txBody>
          <a:bodyPr wrap="square" rtlCol="0" anchor="ctr">
            <a:spAutoFit/>
          </a:bodyPr>
          <a:lstStyle/>
          <a:p>
            <a:pPr algn="ctr"/>
            <a:r>
              <a:rPr lang="en-US" sz="2800">
                <a:solidFill>
                  <a:schemeClr val="bg1"/>
                </a:solidFill>
              </a:rPr>
              <a:t>IT Investment CIO Rating Process</a:t>
            </a:r>
          </a:p>
        </p:txBody>
      </p:sp>
      <p:sp>
        <p:nvSpPr>
          <p:cNvPr id="10" name="TextBox 9">
            <a:extLst>
              <a:ext uri="{FF2B5EF4-FFF2-40B4-BE49-F238E27FC236}">
                <a16:creationId xmlns:a16="http://schemas.microsoft.com/office/drawing/2014/main" id="{21E3D6DC-D95F-4EB8-891D-DAFF3AE487AA}"/>
              </a:ext>
            </a:extLst>
          </p:cNvPr>
          <p:cNvSpPr txBox="1"/>
          <p:nvPr/>
        </p:nvSpPr>
        <p:spPr>
          <a:xfrm rot="3022444">
            <a:off x="5118642" y="1849443"/>
            <a:ext cx="2834640" cy="1188720"/>
          </a:xfrm>
          <a:prstGeom prst="rect">
            <a:avLst/>
          </a:prstGeom>
          <a:noFill/>
        </p:spPr>
        <p:txBody>
          <a:bodyPr wrap="square" rtlCol="0">
            <a:prstTxWarp prst="textArchUp">
              <a:avLst>
                <a:gd name="adj" fmla="val 11259920"/>
              </a:avLst>
            </a:prstTxWarp>
            <a:spAutoFit/>
          </a:bodyPr>
          <a:lstStyle/>
          <a:p>
            <a:pPr algn="ctr"/>
            <a:r>
              <a:rPr lang="en-US" sz="1400"/>
              <a:t>Mission Area Updates and Assessment</a:t>
            </a:r>
          </a:p>
        </p:txBody>
      </p:sp>
      <p:sp>
        <p:nvSpPr>
          <p:cNvPr id="19" name="TextBox 18">
            <a:extLst>
              <a:ext uri="{FF2B5EF4-FFF2-40B4-BE49-F238E27FC236}">
                <a16:creationId xmlns:a16="http://schemas.microsoft.com/office/drawing/2014/main" id="{9890E250-5AB7-4F55-A554-49E981B37CB7}"/>
              </a:ext>
            </a:extLst>
          </p:cNvPr>
          <p:cNvSpPr txBox="1">
            <a:spLocks/>
          </p:cNvSpPr>
          <p:nvPr/>
        </p:nvSpPr>
        <p:spPr>
          <a:xfrm rot="7781208">
            <a:off x="5395385" y="4671858"/>
            <a:ext cx="2468880" cy="914400"/>
          </a:xfrm>
          <a:prstGeom prst="rect">
            <a:avLst/>
          </a:prstGeom>
          <a:noFill/>
        </p:spPr>
        <p:txBody>
          <a:bodyPr wrap="square" rtlCol="0">
            <a:prstTxWarp prst="textArchUp">
              <a:avLst/>
            </a:prstTxWarp>
            <a:spAutoFit/>
          </a:bodyPr>
          <a:lstStyle/>
          <a:p>
            <a:pPr algn="ctr"/>
            <a:r>
              <a:rPr lang="en-US" sz="1400"/>
              <a:t>CPITGD Review and Scoring</a:t>
            </a:r>
          </a:p>
        </p:txBody>
      </p:sp>
      <p:sp>
        <p:nvSpPr>
          <p:cNvPr id="20" name="TextBox 19">
            <a:extLst>
              <a:ext uri="{FF2B5EF4-FFF2-40B4-BE49-F238E27FC236}">
                <a16:creationId xmlns:a16="http://schemas.microsoft.com/office/drawing/2014/main" id="{4EC28FEE-B6D9-4F82-A847-93D542885F30}"/>
              </a:ext>
            </a:extLst>
          </p:cNvPr>
          <p:cNvSpPr txBox="1">
            <a:spLocks/>
          </p:cNvSpPr>
          <p:nvPr/>
        </p:nvSpPr>
        <p:spPr>
          <a:xfrm rot="13641647">
            <a:off x="2239442" y="4080248"/>
            <a:ext cx="3017520" cy="1658141"/>
          </a:xfrm>
          <a:prstGeom prst="rect">
            <a:avLst/>
          </a:prstGeom>
          <a:noFill/>
        </p:spPr>
        <p:txBody>
          <a:bodyPr wrap="square" rtlCol="0">
            <a:prstTxWarp prst="textArchUp">
              <a:avLst/>
            </a:prstTxWarp>
            <a:spAutoFit/>
          </a:bodyPr>
          <a:lstStyle/>
          <a:p>
            <a:pPr lvl="0" algn="ctr"/>
            <a:r>
              <a:rPr lang="en-US" sz="1400"/>
              <a:t>Scoring Review and Finalization</a:t>
            </a:r>
          </a:p>
        </p:txBody>
      </p:sp>
      <p:sp>
        <p:nvSpPr>
          <p:cNvPr id="21" name="TextBox 20">
            <a:extLst>
              <a:ext uri="{FF2B5EF4-FFF2-40B4-BE49-F238E27FC236}">
                <a16:creationId xmlns:a16="http://schemas.microsoft.com/office/drawing/2014/main" id="{C6263EE3-275A-4756-90CA-DDD716682048}"/>
              </a:ext>
            </a:extLst>
          </p:cNvPr>
          <p:cNvSpPr txBox="1">
            <a:spLocks/>
          </p:cNvSpPr>
          <p:nvPr/>
        </p:nvSpPr>
        <p:spPr>
          <a:xfrm rot="18365327">
            <a:off x="2152108" y="1936049"/>
            <a:ext cx="2560320" cy="1097280"/>
          </a:xfrm>
          <a:prstGeom prst="rect">
            <a:avLst/>
          </a:prstGeom>
          <a:noFill/>
        </p:spPr>
        <p:txBody>
          <a:bodyPr wrap="square" rtlCol="0">
            <a:prstTxWarp prst="textArchUp">
              <a:avLst/>
            </a:prstTxWarp>
            <a:spAutoFit/>
          </a:bodyPr>
          <a:lstStyle/>
          <a:p>
            <a:pPr algn="ctr"/>
            <a:r>
              <a:rPr lang="en-US" sz="1400"/>
              <a:t>OMB Validation and Submission</a:t>
            </a:r>
          </a:p>
        </p:txBody>
      </p:sp>
      <p:sp>
        <p:nvSpPr>
          <p:cNvPr id="23" name="Speech Bubble: Rectangle 22">
            <a:extLst>
              <a:ext uri="{FF2B5EF4-FFF2-40B4-BE49-F238E27FC236}">
                <a16:creationId xmlns:a16="http://schemas.microsoft.com/office/drawing/2014/main" id="{BD3E9791-4F26-499C-B981-380D9556B544}"/>
              </a:ext>
            </a:extLst>
          </p:cNvPr>
          <p:cNvSpPr/>
          <p:nvPr/>
        </p:nvSpPr>
        <p:spPr>
          <a:xfrm>
            <a:off x="5733020" y="758810"/>
            <a:ext cx="1737360" cy="365760"/>
          </a:xfrm>
          <a:prstGeom prst="wedgeRectCallout">
            <a:avLst>
              <a:gd name="adj1" fmla="val -75568"/>
              <a:gd name="adj2" fmla="val 15363"/>
            </a:avLst>
          </a:prstGeom>
        </p:spPr>
        <p:style>
          <a:lnRef idx="1">
            <a:schemeClr val="accent3"/>
          </a:lnRef>
          <a:fillRef idx="3">
            <a:schemeClr val="accent3"/>
          </a:fillRef>
          <a:effectRef idx="2">
            <a:schemeClr val="accent3"/>
          </a:effectRef>
          <a:fontRef idx="minor">
            <a:schemeClr val="lt1"/>
          </a:fontRef>
        </p:style>
        <p:txBody>
          <a:bodyPr lIns="0" tIns="0" rIns="0" bIns="0" rtlCol="0" anchor="ctr"/>
          <a:lstStyle/>
          <a:p>
            <a:pPr algn="ctr"/>
            <a:r>
              <a:rPr lang="en-US" sz="1200" b="1">
                <a:solidFill>
                  <a:schemeClr val="tx1"/>
                </a:solidFill>
              </a:rPr>
              <a:t>1</a:t>
            </a:r>
            <a:r>
              <a:rPr lang="en-US" sz="1200" b="1" baseline="30000">
                <a:solidFill>
                  <a:schemeClr val="tx1"/>
                </a:solidFill>
              </a:rPr>
              <a:t>st</a:t>
            </a:r>
            <a:r>
              <a:rPr lang="en-US" sz="1200" b="1">
                <a:solidFill>
                  <a:schemeClr val="tx1"/>
                </a:solidFill>
              </a:rPr>
              <a:t> business day</a:t>
            </a:r>
            <a:r>
              <a:rPr lang="en-US" sz="1200">
                <a:solidFill>
                  <a:schemeClr val="tx1"/>
                </a:solidFill>
              </a:rPr>
              <a:t>: Unlock AgMAX for Updates</a:t>
            </a:r>
          </a:p>
        </p:txBody>
      </p:sp>
      <p:sp>
        <p:nvSpPr>
          <p:cNvPr id="22" name="Star: 5 Points 21">
            <a:extLst>
              <a:ext uri="{FF2B5EF4-FFF2-40B4-BE49-F238E27FC236}">
                <a16:creationId xmlns:a16="http://schemas.microsoft.com/office/drawing/2014/main" id="{5389C18D-7B17-4048-AE93-51AE12FA6AE1}"/>
              </a:ext>
            </a:extLst>
          </p:cNvPr>
          <p:cNvSpPr>
            <a:spLocks noChangeAspect="1"/>
          </p:cNvSpPr>
          <p:nvPr/>
        </p:nvSpPr>
        <p:spPr>
          <a:xfrm>
            <a:off x="5080213" y="816793"/>
            <a:ext cx="307777" cy="307777"/>
          </a:xfrm>
          <a:prstGeom prst="star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4" name="Speech Bubble: Rectangle 23">
            <a:extLst>
              <a:ext uri="{FF2B5EF4-FFF2-40B4-BE49-F238E27FC236}">
                <a16:creationId xmlns:a16="http://schemas.microsoft.com/office/drawing/2014/main" id="{A2910D01-ECDE-4430-B28C-9AEDAFB92496}"/>
              </a:ext>
            </a:extLst>
          </p:cNvPr>
          <p:cNvSpPr/>
          <p:nvPr/>
        </p:nvSpPr>
        <p:spPr>
          <a:xfrm>
            <a:off x="8425743" y="3598459"/>
            <a:ext cx="1463040" cy="548640"/>
          </a:xfrm>
          <a:prstGeom prst="wedgeRectCallout">
            <a:avLst>
              <a:gd name="adj1" fmla="val -98511"/>
              <a:gd name="adj2" fmla="val 5504"/>
            </a:avLst>
          </a:prstGeom>
        </p:spPr>
        <p:style>
          <a:lnRef idx="1">
            <a:schemeClr val="accent3"/>
          </a:lnRef>
          <a:fillRef idx="3">
            <a:schemeClr val="accent3"/>
          </a:fillRef>
          <a:effectRef idx="2">
            <a:schemeClr val="accent3"/>
          </a:effectRef>
          <a:fontRef idx="minor">
            <a:schemeClr val="lt1"/>
          </a:fontRef>
        </p:style>
        <p:txBody>
          <a:bodyPr lIns="0" tIns="0" rIns="0" bIns="0" rtlCol="0" anchor="ctr"/>
          <a:lstStyle/>
          <a:p>
            <a:pPr algn="ctr"/>
            <a:r>
              <a:rPr lang="en-US" sz="1200" b="1">
                <a:solidFill>
                  <a:schemeClr val="tx1"/>
                </a:solidFill>
              </a:rPr>
              <a:t>11</a:t>
            </a:r>
            <a:r>
              <a:rPr lang="en-US" sz="1200" b="1" baseline="30000">
                <a:solidFill>
                  <a:schemeClr val="tx1"/>
                </a:solidFill>
              </a:rPr>
              <a:t>th</a:t>
            </a:r>
            <a:r>
              <a:rPr lang="en-US" sz="1200" b="1">
                <a:solidFill>
                  <a:schemeClr val="tx1"/>
                </a:solidFill>
              </a:rPr>
              <a:t> business day</a:t>
            </a:r>
            <a:r>
              <a:rPr lang="en-US" sz="1200">
                <a:solidFill>
                  <a:schemeClr val="tx1"/>
                </a:solidFill>
              </a:rPr>
              <a:t>: AgMAX Locked for CPITGD Review</a:t>
            </a:r>
          </a:p>
        </p:txBody>
      </p:sp>
      <p:sp>
        <p:nvSpPr>
          <p:cNvPr id="25" name="Star: 5 Points 24">
            <a:extLst>
              <a:ext uri="{FF2B5EF4-FFF2-40B4-BE49-F238E27FC236}">
                <a16:creationId xmlns:a16="http://schemas.microsoft.com/office/drawing/2014/main" id="{F1CFD35B-B5DD-4409-B2D0-7966703939F9}"/>
              </a:ext>
            </a:extLst>
          </p:cNvPr>
          <p:cNvSpPr>
            <a:spLocks noChangeAspect="1"/>
          </p:cNvSpPr>
          <p:nvPr/>
        </p:nvSpPr>
        <p:spPr>
          <a:xfrm>
            <a:off x="7554357" y="3696019"/>
            <a:ext cx="307777" cy="307777"/>
          </a:xfrm>
          <a:prstGeom prst="star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7" name="Arrow: Curved Down 26">
            <a:extLst>
              <a:ext uri="{FF2B5EF4-FFF2-40B4-BE49-F238E27FC236}">
                <a16:creationId xmlns:a16="http://schemas.microsoft.com/office/drawing/2014/main" id="{44D118EC-867E-4F2B-B62A-9452D8F60D75}"/>
              </a:ext>
            </a:extLst>
          </p:cNvPr>
          <p:cNvSpPr>
            <a:spLocks noChangeAspect="1"/>
          </p:cNvSpPr>
          <p:nvPr/>
        </p:nvSpPr>
        <p:spPr>
          <a:xfrm flipH="1">
            <a:off x="4725174" y="6150932"/>
            <a:ext cx="548640" cy="247507"/>
          </a:xfrm>
          <a:prstGeom prst="curved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schemeClr val="tx1"/>
              </a:solidFill>
            </a:endParaRPr>
          </a:p>
        </p:txBody>
      </p:sp>
      <p:sp>
        <p:nvSpPr>
          <p:cNvPr id="29" name="Speech Bubble: Rectangle 28">
            <a:extLst>
              <a:ext uri="{FF2B5EF4-FFF2-40B4-BE49-F238E27FC236}">
                <a16:creationId xmlns:a16="http://schemas.microsoft.com/office/drawing/2014/main" id="{94197C86-7F14-46DD-90A3-428FE7750777}"/>
              </a:ext>
            </a:extLst>
          </p:cNvPr>
          <p:cNvSpPr/>
          <p:nvPr/>
        </p:nvSpPr>
        <p:spPr>
          <a:xfrm>
            <a:off x="3134075" y="6595884"/>
            <a:ext cx="1463040" cy="548640"/>
          </a:xfrm>
          <a:prstGeom prst="wedgeRectCallout">
            <a:avLst>
              <a:gd name="adj1" fmla="val 65646"/>
              <a:gd name="adj2" fmla="val -58753"/>
            </a:avLst>
          </a:prstGeom>
        </p:spPr>
        <p:style>
          <a:lnRef idx="1">
            <a:schemeClr val="accent3"/>
          </a:lnRef>
          <a:fillRef idx="3">
            <a:schemeClr val="accent3"/>
          </a:fillRef>
          <a:effectRef idx="2">
            <a:schemeClr val="accent3"/>
          </a:effectRef>
          <a:fontRef idx="minor">
            <a:schemeClr val="lt1"/>
          </a:fontRef>
        </p:style>
        <p:txBody>
          <a:bodyPr lIns="0" tIns="0" rIns="0" bIns="0" rtlCol="0" anchor="ctr"/>
          <a:lstStyle/>
          <a:p>
            <a:pPr algn="ctr"/>
            <a:r>
              <a:rPr lang="en-US" sz="1200" b="1">
                <a:solidFill>
                  <a:schemeClr val="tx1"/>
                </a:solidFill>
              </a:rPr>
              <a:t>Ongoing</a:t>
            </a:r>
            <a:r>
              <a:rPr lang="en-US" sz="1200">
                <a:solidFill>
                  <a:schemeClr val="tx1"/>
                </a:solidFill>
              </a:rPr>
              <a:t>: Mission Area &amp; CPITGD engagement and collaboration</a:t>
            </a:r>
          </a:p>
        </p:txBody>
      </p:sp>
      <p:sp>
        <p:nvSpPr>
          <p:cNvPr id="28" name="Arrow: Curved Down 27">
            <a:extLst>
              <a:ext uri="{FF2B5EF4-FFF2-40B4-BE49-F238E27FC236}">
                <a16:creationId xmlns:a16="http://schemas.microsoft.com/office/drawing/2014/main" id="{8EE8F66A-872C-467F-9204-E7E611B81E47}"/>
              </a:ext>
            </a:extLst>
          </p:cNvPr>
          <p:cNvSpPr>
            <a:spLocks noChangeAspect="1"/>
          </p:cNvSpPr>
          <p:nvPr/>
        </p:nvSpPr>
        <p:spPr>
          <a:xfrm flipV="1">
            <a:off x="4754880" y="6454158"/>
            <a:ext cx="548640" cy="247507"/>
          </a:xfrm>
          <a:prstGeom prst="curved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schemeClr val="tx1"/>
              </a:solidFill>
            </a:endParaRPr>
          </a:p>
        </p:txBody>
      </p:sp>
      <p:sp>
        <p:nvSpPr>
          <p:cNvPr id="34" name="Speech Bubble: Rectangle 33">
            <a:extLst>
              <a:ext uri="{FF2B5EF4-FFF2-40B4-BE49-F238E27FC236}">
                <a16:creationId xmlns:a16="http://schemas.microsoft.com/office/drawing/2014/main" id="{C4E05A3A-8BD2-4AC1-AF6F-3876C4DBE04A}"/>
              </a:ext>
            </a:extLst>
          </p:cNvPr>
          <p:cNvSpPr/>
          <p:nvPr/>
        </p:nvSpPr>
        <p:spPr>
          <a:xfrm>
            <a:off x="2477217" y="758810"/>
            <a:ext cx="1737360" cy="365760"/>
          </a:xfrm>
          <a:prstGeom prst="wedgeRectCallout">
            <a:avLst>
              <a:gd name="adj1" fmla="val 71713"/>
              <a:gd name="adj2" fmla="val 18375"/>
            </a:avLst>
          </a:prstGeom>
        </p:spPr>
        <p:style>
          <a:lnRef idx="1">
            <a:schemeClr val="accent3"/>
          </a:lnRef>
          <a:fillRef idx="3">
            <a:schemeClr val="accent3"/>
          </a:fillRef>
          <a:effectRef idx="2">
            <a:schemeClr val="accent3"/>
          </a:effectRef>
          <a:fontRef idx="minor">
            <a:schemeClr val="lt1"/>
          </a:fontRef>
        </p:style>
        <p:txBody>
          <a:bodyPr lIns="0" tIns="0" rIns="0" bIns="0" rtlCol="0" anchor="ctr"/>
          <a:lstStyle/>
          <a:p>
            <a:pPr algn="ctr"/>
            <a:r>
              <a:rPr lang="en-US" sz="1200" b="1">
                <a:solidFill>
                  <a:schemeClr val="tx1"/>
                </a:solidFill>
              </a:rPr>
              <a:t>Last business day: </a:t>
            </a:r>
            <a:r>
              <a:rPr lang="en-US" sz="1200">
                <a:solidFill>
                  <a:schemeClr val="tx1"/>
                </a:solidFill>
              </a:rPr>
              <a:t>Complete ITDB Submission</a:t>
            </a:r>
          </a:p>
        </p:txBody>
      </p:sp>
      <p:sp>
        <p:nvSpPr>
          <p:cNvPr id="31" name="Star: 5 Points 30">
            <a:extLst>
              <a:ext uri="{FF2B5EF4-FFF2-40B4-BE49-F238E27FC236}">
                <a16:creationId xmlns:a16="http://schemas.microsoft.com/office/drawing/2014/main" id="{266D6BA3-F98F-4A03-84E6-1F2D6BBCEC79}"/>
              </a:ext>
            </a:extLst>
          </p:cNvPr>
          <p:cNvSpPr>
            <a:spLocks noChangeAspect="1"/>
          </p:cNvSpPr>
          <p:nvPr/>
        </p:nvSpPr>
        <p:spPr>
          <a:xfrm>
            <a:off x="4482489" y="816793"/>
            <a:ext cx="307777" cy="307777"/>
          </a:xfrm>
          <a:prstGeom prst="star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5" name="Speech Bubble: Rectangle 34">
            <a:extLst>
              <a:ext uri="{FF2B5EF4-FFF2-40B4-BE49-F238E27FC236}">
                <a16:creationId xmlns:a16="http://schemas.microsoft.com/office/drawing/2014/main" id="{90753FE6-7788-4D9B-BA61-9BC16E4FDAA8}"/>
              </a:ext>
            </a:extLst>
          </p:cNvPr>
          <p:cNvSpPr/>
          <p:nvPr/>
        </p:nvSpPr>
        <p:spPr>
          <a:xfrm>
            <a:off x="410051" y="3598459"/>
            <a:ext cx="1463040" cy="548640"/>
          </a:xfrm>
          <a:prstGeom prst="wedgeRectCallout">
            <a:avLst>
              <a:gd name="adj1" fmla="val 76941"/>
              <a:gd name="adj2" fmla="val -56745"/>
            </a:avLst>
          </a:prstGeom>
        </p:spPr>
        <p:style>
          <a:lnRef idx="1">
            <a:schemeClr val="accent3"/>
          </a:lnRef>
          <a:fillRef idx="3">
            <a:schemeClr val="accent3"/>
          </a:fillRef>
          <a:effectRef idx="2">
            <a:schemeClr val="accent3"/>
          </a:effectRef>
          <a:fontRef idx="minor">
            <a:schemeClr val="lt1"/>
          </a:fontRef>
        </p:style>
        <p:txBody>
          <a:bodyPr lIns="0" tIns="0" rIns="0" bIns="0" rtlCol="0" anchor="ctr"/>
          <a:lstStyle/>
          <a:p>
            <a:pPr algn="ctr"/>
            <a:r>
              <a:rPr lang="en-US" sz="1200" b="1">
                <a:solidFill>
                  <a:schemeClr val="tx1"/>
                </a:solidFill>
              </a:rPr>
              <a:t>22</a:t>
            </a:r>
            <a:r>
              <a:rPr lang="en-US" sz="1200" b="1" baseline="30000">
                <a:solidFill>
                  <a:schemeClr val="tx1"/>
                </a:solidFill>
              </a:rPr>
              <a:t>nd</a:t>
            </a:r>
            <a:r>
              <a:rPr lang="en-US" sz="1200" b="1">
                <a:solidFill>
                  <a:schemeClr val="tx1"/>
                </a:solidFill>
              </a:rPr>
              <a:t> business day</a:t>
            </a:r>
            <a:r>
              <a:rPr lang="en-US" sz="1200">
                <a:solidFill>
                  <a:schemeClr val="tx1"/>
                </a:solidFill>
              </a:rPr>
              <a:t>: Begin ITDB submission</a:t>
            </a:r>
          </a:p>
          <a:p>
            <a:pPr algn="ctr"/>
            <a:r>
              <a:rPr lang="en-US" sz="1200">
                <a:solidFill>
                  <a:schemeClr val="tx1"/>
                </a:solidFill>
              </a:rPr>
              <a:t>AgMAX Locked</a:t>
            </a:r>
          </a:p>
        </p:txBody>
      </p:sp>
      <p:sp>
        <p:nvSpPr>
          <p:cNvPr id="36" name="Star: 5 Points 35">
            <a:extLst>
              <a:ext uri="{FF2B5EF4-FFF2-40B4-BE49-F238E27FC236}">
                <a16:creationId xmlns:a16="http://schemas.microsoft.com/office/drawing/2014/main" id="{1227A185-DE8E-4EAC-BD78-791163BAFA55}"/>
              </a:ext>
            </a:extLst>
          </p:cNvPr>
          <p:cNvSpPr>
            <a:spLocks noChangeAspect="1"/>
          </p:cNvSpPr>
          <p:nvPr/>
        </p:nvSpPr>
        <p:spPr>
          <a:xfrm>
            <a:off x="2160719" y="3367811"/>
            <a:ext cx="307777" cy="307777"/>
          </a:xfrm>
          <a:prstGeom prst="star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1340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9263F7-41A7-45E5-BFFB-D98FB33F8807}"/>
              </a:ext>
            </a:extLst>
          </p:cNvPr>
          <p:cNvSpPr>
            <a:spLocks noGrp="1"/>
          </p:cNvSpPr>
          <p:nvPr>
            <p:ph type="sldNum" sz="quarter" idx="4"/>
          </p:nvPr>
        </p:nvSpPr>
        <p:spPr/>
        <p:txBody>
          <a:bodyPr/>
          <a:lstStyle/>
          <a:p>
            <a:fld id="{0BAA6115-7AF0-2543-B2DC-54722B1B3709}" type="slidenum">
              <a:rPr lang="en-US" smtClean="0"/>
              <a:pPr/>
              <a:t>9</a:t>
            </a:fld>
            <a:endParaRPr lang="en-US"/>
          </a:p>
        </p:txBody>
      </p:sp>
      <p:sp>
        <p:nvSpPr>
          <p:cNvPr id="9" name="TextBox 8">
            <a:extLst>
              <a:ext uri="{FF2B5EF4-FFF2-40B4-BE49-F238E27FC236}">
                <a16:creationId xmlns:a16="http://schemas.microsoft.com/office/drawing/2014/main" id="{8E0DCBD2-4F64-4FF8-9949-D1A1519E6069}"/>
              </a:ext>
            </a:extLst>
          </p:cNvPr>
          <p:cNvSpPr txBox="1"/>
          <p:nvPr/>
        </p:nvSpPr>
        <p:spPr>
          <a:xfrm>
            <a:off x="0" y="104150"/>
            <a:ext cx="10058400" cy="523220"/>
          </a:xfrm>
          <a:prstGeom prst="rect">
            <a:avLst/>
          </a:prstGeom>
          <a:noFill/>
        </p:spPr>
        <p:txBody>
          <a:bodyPr wrap="square" rtlCol="0" anchor="ctr">
            <a:spAutoFit/>
          </a:bodyPr>
          <a:lstStyle/>
          <a:p>
            <a:pPr algn="ctr"/>
            <a:r>
              <a:rPr lang="en-US" sz="2800">
                <a:solidFill>
                  <a:schemeClr val="bg1"/>
                </a:solidFill>
              </a:rPr>
              <a:t>Schedule of CIO Rating</a:t>
            </a:r>
          </a:p>
        </p:txBody>
      </p:sp>
      <p:graphicFrame>
        <p:nvGraphicFramePr>
          <p:cNvPr id="6" name="Table 5">
            <a:extLst>
              <a:ext uri="{FF2B5EF4-FFF2-40B4-BE49-F238E27FC236}">
                <a16:creationId xmlns:a16="http://schemas.microsoft.com/office/drawing/2014/main" id="{DAF12E65-EE1E-4831-A83F-5C9631EE1457}"/>
              </a:ext>
            </a:extLst>
          </p:cNvPr>
          <p:cNvGraphicFramePr>
            <a:graphicFrameLocks noGrp="1"/>
          </p:cNvGraphicFramePr>
          <p:nvPr>
            <p:extLst>
              <p:ext uri="{D42A27DB-BD31-4B8C-83A1-F6EECF244321}">
                <p14:modId xmlns:p14="http://schemas.microsoft.com/office/powerpoint/2010/main" val="1257696470"/>
              </p:ext>
            </p:extLst>
          </p:nvPr>
        </p:nvGraphicFramePr>
        <p:xfrm>
          <a:off x="697959" y="3893931"/>
          <a:ext cx="8662484" cy="3028948"/>
        </p:xfrm>
        <a:graphic>
          <a:graphicData uri="http://schemas.openxmlformats.org/drawingml/2006/table">
            <a:tbl>
              <a:tblPr firstRow="1" bandRow="1">
                <a:tableStyleId>{5C22544A-7EE6-4342-B048-85BDC9FD1C3A}</a:tableStyleId>
              </a:tblPr>
              <a:tblGrid>
                <a:gridCol w="1588041">
                  <a:extLst>
                    <a:ext uri="{9D8B030D-6E8A-4147-A177-3AD203B41FA5}">
                      <a16:colId xmlns:a16="http://schemas.microsoft.com/office/drawing/2014/main" val="3807528768"/>
                    </a:ext>
                  </a:extLst>
                </a:gridCol>
                <a:gridCol w="1611086">
                  <a:extLst>
                    <a:ext uri="{9D8B030D-6E8A-4147-A177-3AD203B41FA5}">
                      <a16:colId xmlns:a16="http://schemas.microsoft.com/office/drawing/2014/main" val="3182249193"/>
                    </a:ext>
                  </a:extLst>
                </a:gridCol>
                <a:gridCol w="3222171">
                  <a:extLst>
                    <a:ext uri="{9D8B030D-6E8A-4147-A177-3AD203B41FA5}">
                      <a16:colId xmlns:a16="http://schemas.microsoft.com/office/drawing/2014/main" val="1925426211"/>
                    </a:ext>
                  </a:extLst>
                </a:gridCol>
                <a:gridCol w="2241186">
                  <a:extLst>
                    <a:ext uri="{9D8B030D-6E8A-4147-A177-3AD203B41FA5}">
                      <a16:colId xmlns:a16="http://schemas.microsoft.com/office/drawing/2014/main" val="2355687177"/>
                    </a:ext>
                  </a:extLst>
                </a:gridCol>
              </a:tblGrid>
              <a:tr h="539316">
                <a:tc>
                  <a:txBody>
                    <a:bodyPr/>
                    <a:lstStyle/>
                    <a:p>
                      <a:pPr algn="ctr"/>
                      <a:r>
                        <a:rPr lang="en-US" sz="1600"/>
                        <a:t>Investment Type</a:t>
                      </a:r>
                    </a:p>
                  </a:txBody>
                  <a:tcPr marT="18288" marB="18288"/>
                </a:tc>
                <a:tc>
                  <a:txBody>
                    <a:bodyPr/>
                    <a:lstStyle/>
                    <a:p>
                      <a:pPr algn="ctr"/>
                      <a:r>
                        <a:rPr lang="en-US" sz="1600"/>
                        <a:t>CIO Rating</a:t>
                      </a:r>
                    </a:p>
                    <a:p>
                      <a:pPr algn="ctr"/>
                      <a:r>
                        <a:rPr lang="en-US" sz="1600"/>
                        <a:t>Frequency</a:t>
                      </a:r>
                    </a:p>
                  </a:txBody>
                  <a:tcPr marT="18288" marB="18288"/>
                </a:tc>
                <a:tc>
                  <a:txBody>
                    <a:bodyPr/>
                    <a:lstStyle/>
                    <a:p>
                      <a:pPr algn="ctr"/>
                      <a:r>
                        <a:rPr lang="en-US" sz="1600"/>
                        <a:t>Investment</a:t>
                      </a:r>
                      <a:r>
                        <a:rPr lang="en-US" sz="1600" baseline="0"/>
                        <a:t> Data Coverage</a:t>
                      </a:r>
                    </a:p>
                    <a:p>
                      <a:pPr algn="ctr"/>
                      <a:r>
                        <a:rPr lang="en-US" sz="1600" baseline="0"/>
                        <a:t>(*10</a:t>
                      </a:r>
                      <a:r>
                        <a:rPr lang="en-US" sz="1600" baseline="30000"/>
                        <a:t>th</a:t>
                      </a:r>
                      <a:r>
                        <a:rPr lang="en-US" sz="1600" baseline="0"/>
                        <a:t> business day)</a:t>
                      </a:r>
                      <a:endParaRPr lang="en-US" sz="1600"/>
                    </a:p>
                  </a:txBody>
                  <a:tcPr marT="18288" marB="18288"/>
                </a:tc>
                <a:tc>
                  <a:txBody>
                    <a:bodyPr/>
                    <a:lstStyle/>
                    <a:p>
                      <a:pPr algn="ctr"/>
                      <a:r>
                        <a:rPr lang="en-US" sz="1600"/>
                        <a:t>CIO Rating</a:t>
                      </a:r>
                      <a:r>
                        <a:rPr lang="en-US" sz="1600" baseline="0"/>
                        <a:t> Submission</a:t>
                      </a:r>
                      <a:endParaRPr lang="en-US" sz="1600"/>
                    </a:p>
                  </a:txBody>
                  <a:tcPr marT="18288" marB="18288"/>
                </a:tc>
                <a:extLst>
                  <a:ext uri="{0D108BD9-81ED-4DB2-BD59-A6C34878D82A}">
                    <a16:rowId xmlns:a16="http://schemas.microsoft.com/office/drawing/2014/main" val="131107453"/>
                  </a:ext>
                </a:extLst>
              </a:tr>
              <a:tr h="1699472">
                <a:tc>
                  <a:txBody>
                    <a:bodyPr/>
                    <a:lstStyle/>
                    <a:p>
                      <a:pPr marL="0" marR="0" lvl="0" indent="0" algn="ctr" defTabSz="509412" rtl="0" eaLnBrk="1" fontAlgn="auto" latinLnBrk="0" hangingPunct="1">
                        <a:lnSpc>
                          <a:spcPct val="100000"/>
                        </a:lnSpc>
                        <a:spcBef>
                          <a:spcPts val="0"/>
                        </a:spcBef>
                        <a:spcAft>
                          <a:spcPts val="0"/>
                        </a:spcAft>
                        <a:buClrTx/>
                        <a:buSzTx/>
                        <a:buFontTx/>
                        <a:buNone/>
                        <a:tabLst/>
                        <a:defRPr/>
                      </a:pPr>
                      <a:r>
                        <a:rPr lang="en-US" sz="1600" dirty="0">
                          <a:highlight>
                            <a:srgbClr val="FFFF00"/>
                          </a:highlight>
                        </a:rPr>
                        <a:t>OMB</a:t>
                      </a:r>
                      <a:r>
                        <a:rPr lang="en-US" sz="1600" dirty="0"/>
                        <a:t> Major and Standard Investments</a:t>
                      </a:r>
                    </a:p>
                  </a:txBody>
                  <a:tcPr marT="18288" marB="18288" anchor="ctr"/>
                </a:tc>
                <a:tc>
                  <a:txBody>
                    <a:bodyPr/>
                    <a:lstStyle/>
                    <a:p>
                      <a:pPr algn="ctr"/>
                      <a:r>
                        <a:rPr lang="en-US" sz="1600"/>
                        <a:t>Quarterly</a:t>
                      </a:r>
                    </a:p>
                    <a:p>
                      <a:pPr marL="0" marR="0" lvl="0" indent="0" algn="ctr" defTabSz="509412" rtl="0" eaLnBrk="1" fontAlgn="auto" latinLnBrk="0" hangingPunct="1">
                        <a:lnSpc>
                          <a:spcPct val="100000"/>
                        </a:lnSpc>
                        <a:spcBef>
                          <a:spcPts val="0"/>
                        </a:spcBef>
                        <a:spcAft>
                          <a:spcPts val="0"/>
                        </a:spcAft>
                        <a:buClrTx/>
                        <a:buSzTx/>
                        <a:buFontTx/>
                        <a:buNone/>
                        <a:tabLst/>
                        <a:defRPr/>
                      </a:pPr>
                      <a:r>
                        <a:rPr lang="en-US" sz="1600" i="1" baseline="0">
                          <a:solidFill>
                            <a:schemeClr val="tx1"/>
                          </a:solidFill>
                        </a:rPr>
                        <a:t>(Submitted to OCIO &amp; ITDB)</a:t>
                      </a:r>
                    </a:p>
                    <a:p>
                      <a:pPr algn="ctr"/>
                      <a:endParaRPr lang="en-US" sz="1600"/>
                    </a:p>
                  </a:txBody>
                  <a:tcPr marT="18288" marB="18288" anchor="ctr"/>
                </a:tc>
                <a:tc>
                  <a:txBody>
                    <a:bodyPr/>
                    <a:lstStyle/>
                    <a:p>
                      <a:pPr algn="ctr"/>
                      <a:r>
                        <a:rPr lang="en-US" sz="1600">
                          <a:solidFill>
                            <a:schemeClr val="tx1"/>
                          </a:solidFill>
                        </a:rPr>
                        <a:t>Oct – Dec</a:t>
                      </a:r>
                    </a:p>
                    <a:p>
                      <a:pPr algn="ctr"/>
                      <a:r>
                        <a:rPr lang="en-US" sz="1600">
                          <a:solidFill>
                            <a:schemeClr val="tx1"/>
                          </a:solidFill>
                        </a:rPr>
                        <a:t>Jan – Mar</a:t>
                      </a:r>
                    </a:p>
                    <a:p>
                      <a:pPr algn="ctr"/>
                      <a:r>
                        <a:rPr lang="en-US" sz="1600">
                          <a:solidFill>
                            <a:schemeClr val="tx1"/>
                          </a:solidFill>
                        </a:rPr>
                        <a:t>Apr – Jun</a:t>
                      </a:r>
                    </a:p>
                    <a:p>
                      <a:pPr algn="ctr"/>
                      <a:r>
                        <a:rPr lang="en-US" sz="1600">
                          <a:solidFill>
                            <a:schemeClr val="tx1"/>
                          </a:solidFill>
                        </a:rPr>
                        <a:t>Jul – Sep </a:t>
                      </a:r>
                    </a:p>
                    <a:p>
                      <a:pPr algn="ctr"/>
                      <a:r>
                        <a:rPr lang="en-US" sz="1400" b="1" baseline="0">
                          <a:solidFill>
                            <a:schemeClr val="tx1"/>
                          </a:solidFill>
                        </a:rPr>
                        <a:t>NOTE</a:t>
                      </a:r>
                      <a:r>
                        <a:rPr lang="en-US" sz="1400" baseline="0">
                          <a:solidFill>
                            <a:schemeClr val="tx1"/>
                          </a:solidFill>
                        </a:rPr>
                        <a:t>: August updates will end prior to the 10</a:t>
                      </a:r>
                      <a:r>
                        <a:rPr lang="en-US" sz="1400" baseline="30000">
                          <a:solidFill>
                            <a:schemeClr val="tx1"/>
                          </a:solidFill>
                        </a:rPr>
                        <a:t>th</a:t>
                      </a:r>
                      <a:r>
                        <a:rPr lang="en-US" sz="1400" baseline="0">
                          <a:solidFill>
                            <a:schemeClr val="tx1"/>
                          </a:solidFill>
                        </a:rPr>
                        <a:t> business day in preparation for the OMB Annual submission.</a:t>
                      </a:r>
                      <a:endParaRPr lang="en-US" sz="1400">
                        <a:solidFill>
                          <a:schemeClr val="tx1"/>
                        </a:solidFill>
                      </a:endParaRPr>
                    </a:p>
                  </a:txBody>
                  <a:tcPr marT="18288" marB="18288"/>
                </a:tc>
                <a:tc>
                  <a:txBody>
                    <a:bodyPr/>
                    <a:lstStyle/>
                    <a:p>
                      <a:pPr algn="ctr"/>
                      <a:r>
                        <a:rPr lang="en-US" sz="1600">
                          <a:solidFill>
                            <a:schemeClr val="tx1"/>
                          </a:solidFill>
                        </a:rPr>
                        <a:t>Jan (Passback)</a:t>
                      </a:r>
                    </a:p>
                    <a:p>
                      <a:pPr algn="ctr"/>
                      <a:r>
                        <a:rPr lang="en-US" sz="1600">
                          <a:solidFill>
                            <a:schemeClr val="tx1"/>
                          </a:solidFill>
                        </a:rPr>
                        <a:t>Mar</a:t>
                      </a:r>
                    </a:p>
                    <a:p>
                      <a:pPr algn="ctr"/>
                      <a:r>
                        <a:rPr lang="en-US" sz="1600">
                          <a:solidFill>
                            <a:schemeClr val="tx1"/>
                          </a:solidFill>
                        </a:rPr>
                        <a:t>Jun</a:t>
                      </a:r>
                    </a:p>
                    <a:p>
                      <a:pPr algn="ctr"/>
                      <a:r>
                        <a:rPr lang="en-US" sz="1600">
                          <a:solidFill>
                            <a:schemeClr val="tx1"/>
                          </a:solidFill>
                        </a:rPr>
                        <a:t>Sep (Annual) </a:t>
                      </a:r>
                    </a:p>
                  </a:txBody>
                  <a:tcPr marT="18288" marB="18288" anchor="ctr"/>
                </a:tc>
                <a:extLst>
                  <a:ext uri="{0D108BD9-81ED-4DB2-BD59-A6C34878D82A}">
                    <a16:rowId xmlns:a16="http://schemas.microsoft.com/office/drawing/2014/main" val="2765662518"/>
                  </a:ext>
                </a:extLst>
              </a:tr>
              <a:tr h="790160">
                <a:tc>
                  <a:txBody>
                    <a:bodyPr/>
                    <a:lstStyle/>
                    <a:p>
                      <a:pPr algn="ctr"/>
                      <a:r>
                        <a:rPr lang="en-US" sz="1600" dirty="0">
                          <a:highlight>
                            <a:srgbClr val="FFFF00"/>
                          </a:highlight>
                        </a:rPr>
                        <a:t>OMB</a:t>
                      </a:r>
                      <a:r>
                        <a:rPr lang="en-US" sz="1600" dirty="0"/>
                        <a:t> Non-Major Investments</a:t>
                      </a:r>
                      <a:endParaRPr lang="en-US" sz="1600" i="1" dirty="0">
                        <a:solidFill>
                          <a:schemeClr val="tx1"/>
                        </a:solidFill>
                      </a:endParaRPr>
                    </a:p>
                  </a:txBody>
                  <a:tcPr marT="18288" marB="18288" anchor="ctr"/>
                </a:tc>
                <a:tc>
                  <a:txBody>
                    <a:bodyPr/>
                    <a:lstStyle/>
                    <a:p>
                      <a:pPr algn="ctr"/>
                      <a:r>
                        <a:rPr lang="en-US" sz="1600"/>
                        <a:t>Semi-Annually</a:t>
                      </a:r>
                    </a:p>
                    <a:p>
                      <a:pPr algn="ctr"/>
                      <a:r>
                        <a:rPr lang="en-US" sz="1600" i="1"/>
                        <a:t>(Submitted to OCIO)</a:t>
                      </a:r>
                    </a:p>
                  </a:txBody>
                  <a:tcPr marT="18288" marB="18288" anchor="ctr"/>
                </a:tc>
                <a:tc>
                  <a:txBody>
                    <a:bodyPr/>
                    <a:lstStyle/>
                    <a:p>
                      <a:pPr algn="ctr"/>
                      <a:r>
                        <a:rPr lang="en-US" sz="1600"/>
                        <a:t>Nov – May</a:t>
                      </a:r>
                    </a:p>
                    <a:p>
                      <a:pPr algn="ctr"/>
                      <a:r>
                        <a:rPr lang="en-US" sz="1600"/>
                        <a:t>May – Nov</a:t>
                      </a:r>
                    </a:p>
                  </a:txBody>
                  <a:tcPr marT="18288" marB="18288" anchor="ctr"/>
                </a:tc>
                <a:tc>
                  <a:txBody>
                    <a:bodyPr/>
                    <a:lstStyle/>
                    <a:p>
                      <a:pPr algn="ctr"/>
                      <a:r>
                        <a:rPr lang="en-US" sz="1600" dirty="0"/>
                        <a:t>May</a:t>
                      </a:r>
                    </a:p>
                    <a:p>
                      <a:pPr algn="ctr"/>
                      <a:r>
                        <a:rPr lang="en-US" sz="1600" dirty="0"/>
                        <a:t>Nov</a:t>
                      </a:r>
                    </a:p>
                  </a:txBody>
                  <a:tcPr marT="18288" marB="18288" anchor="ctr"/>
                </a:tc>
                <a:extLst>
                  <a:ext uri="{0D108BD9-81ED-4DB2-BD59-A6C34878D82A}">
                    <a16:rowId xmlns:a16="http://schemas.microsoft.com/office/drawing/2014/main" val="3461701822"/>
                  </a:ext>
                </a:extLst>
              </a:tr>
            </a:tbl>
          </a:graphicData>
        </a:graphic>
      </p:graphicFrame>
      <p:sp>
        <p:nvSpPr>
          <p:cNvPr id="3" name="TextBox 2">
            <a:extLst>
              <a:ext uri="{FF2B5EF4-FFF2-40B4-BE49-F238E27FC236}">
                <a16:creationId xmlns:a16="http://schemas.microsoft.com/office/drawing/2014/main" id="{928075CB-7C6A-455D-A8F2-71270475B167}"/>
              </a:ext>
            </a:extLst>
          </p:cNvPr>
          <p:cNvSpPr txBox="1"/>
          <p:nvPr/>
        </p:nvSpPr>
        <p:spPr>
          <a:xfrm>
            <a:off x="833368" y="3416805"/>
            <a:ext cx="8078207" cy="461665"/>
          </a:xfrm>
          <a:prstGeom prst="rect">
            <a:avLst/>
          </a:prstGeom>
          <a:noFill/>
        </p:spPr>
        <p:txBody>
          <a:bodyPr wrap="square" rtlCol="0">
            <a:spAutoFit/>
          </a:bodyPr>
          <a:lstStyle/>
          <a:p>
            <a:r>
              <a:rPr lang="en-US" sz="1200" i="1"/>
              <a:t>*Mission Area Assistant CIOs are required to provide a summary assessment of their IT Investment on the CIO Rating form. </a:t>
            </a:r>
          </a:p>
          <a:p>
            <a:r>
              <a:rPr lang="en-US" sz="1200" i="1"/>
              <a:t>**During OMB Annual and Passback submission periods, AARs submissions without DLCC cost modifications will be accepted.</a:t>
            </a:r>
          </a:p>
        </p:txBody>
      </p:sp>
      <p:graphicFrame>
        <p:nvGraphicFramePr>
          <p:cNvPr id="7" name="Table 6">
            <a:extLst>
              <a:ext uri="{FF2B5EF4-FFF2-40B4-BE49-F238E27FC236}">
                <a16:creationId xmlns:a16="http://schemas.microsoft.com/office/drawing/2014/main" id="{FCF2716D-F867-45F2-85FD-49E1E84C75D4}"/>
              </a:ext>
            </a:extLst>
          </p:cNvPr>
          <p:cNvGraphicFramePr>
            <a:graphicFrameLocks noGrp="1"/>
          </p:cNvGraphicFramePr>
          <p:nvPr>
            <p:extLst>
              <p:ext uri="{D42A27DB-BD31-4B8C-83A1-F6EECF244321}">
                <p14:modId xmlns:p14="http://schemas.microsoft.com/office/powerpoint/2010/main" val="341765230"/>
              </p:ext>
            </p:extLst>
          </p:nvPr>
        </p:nvGraphicFramePr>
        <p:xfrm>
          <a:off x="833368" y="750507"/>
          <a:ext cx="8235158" cy="2666298"/>
        </p:xfrm>
        <a:graphic>
          <a:graphicData uri="http://schemas.openxmlformats.org/drawingml/2006/table">
            <a:tbl>
              <a:tblPr firstRow="1" firstCol="1" bandRow="1"/>
              <a:tblGrid>
                <a:gridCol w="5469461">
                  <a:extLst>
                    <a:ext uri="{9D8B030D-6E8A-4147-A177-3AD203B41FA5}">
                      <a16:colId xmlns:a16="http://schemas.microsoft.com/office/drawing/2014/main" val="4135489248"/>
                    </a:ext>
                  </a:extLst>
                </a:gridCol>
                <a:gridCol w="2765697">
                  <a:extLst>
                    <a:ext uri="{9D8B030D-6E8A-4147-A177-3AD203B41FA5}">
                      <a16:colId xmlns:a16="http://schemas.microsoft.com/office/drawing/2014/main" val="1995016126"/>
                    </a:ext>
                  </a:extLst>
                </a:gridCol>
              </a:tblGrid>
              <a:tr h="325392">
                <a:tc gridSpan="2">
                  <a:txBody>
                    <a:bodyPr/>
                    <a:lstStyle/>
                    <a:p>
                      <a:pPr marL="0" marR="0" algn="l">
                        <a:lnSpc>
                          <a:spcPct val="107000"/>
                        </a:lnSpc>
                        <a:spcBef>
                          <a:spcPts val="0"/>
                        </a:spcBef>
                        <a:spcAft>
                          <a:spcPts val="0"/>
                        </a:spcAft>
                      </a:pPr>
                      <a:r>
                        <a:rPr lang="en-US" sz="1600" b="1">
                          <a:effectLst/>
                          <a:latin typeface="Calibri" panose="020F0502020204030204" pitchFamily="34" charset="0"/>
                          <a:ea typeface="Calibri" panose="020F0502020204030204" pitchFamily="34" charset="0"/>
                          <a:cs typeface="Times New Roman" panose="02020603050405020304" pitchFamily="18" charset="0"/>
                        </a:rPr>
                        <a:t>AgMax – Business Case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pPr marL="0" marR="0" algn="ctr">
                        <a:lnSpc>
                          <a:spcPct val="107000"/>
                        </a:lnSpc>
                        <a:spcBef>
                          <a:spcPts val="0"/>
                        </a:spcBef>
                        <a:spcAft>
                          <a:spcPts val="0"/>
                        </a:spcAft>
                      </a:pP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967406246"/>
                  </a:ext>
                </a:extLst>
              </a:tr>
              <a:tr h="274658">
                <a:tc>
                  <a:txBody>
                    <a:bodyPr/>
                    <a:lstStyle/>
                    <a:p>
                      <a:pPr marL="0" marR="0" algn="l">
                        <a:lnSpc>
                          <a:spcPct val="107000"/>
                        </a:lnSpc>
                        <a:spcBef>
                          <a:spcPts val="0"/>
                        </a:spcBef>
                        <a:spcAft>
                          <a:spcPts val="0"/>
                        </a:spcAft>
                      </a:pPr>
                      <a:r>
                        <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Agency Updates / </a:t>
                      </a:r>
                      <a:r>
                        <a:rPr lang="en-US" sz="16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 Assistant CIO Assessment*</a:t>
                      </a:r>
                      <a:endParaRPr lang="en-US" sz="1400" b="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l">
                        <a:lnSpc>
                          <a:spcPct val="107000"/>
                        </a:lnSpc>
                        <a:spcBef>
                          <a:spcPts val="0"/>
                        </a:spcBef>
                        <a:spcAft>
                          <a:spcPts val="0"/>
                        </a:spcAft>
                      </a:pPr>
                      <a:r>
                        <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Questions/Coordination with  CPITGD Liaison:</a:t>
                      </a:r>
                    </a:p>
                    <a:p>
                      <a:pPr marL="285750" marR="0" indent="-285750" algn="l">
                        <a:lnSpc>
                          <a:spcPct val="107000"/>
                        </a:lnSpc>
                        <a:spcBef>
                          <a:spcPts val="0"/>
                        </a:spcBef>
                        <a:spcAft>
                          <a:spcPts val="0"/>
                        </a:spcAft>
                        <a:buFont typeface="Arial" panose="020B0604020202020204" pitchFamily="34" charset="0"/>
                        <a:buChar char="•"/>
                      </a:pPr>
                      <a:r>
                        <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OMB Majors assessments conducted every Quarter</a:t>
                      </a:r>
                    </a:p>
                    <a:p>
                      <a:pPr marL="285750" marR="0" indent="-285750" algn="l">
                        <a:lnSpc>
                          <a:spcPct val="107000"/>
                        </a:lnSpc>
                        <a:spcBef>
                          <a:spcPts val="0"/>
                        </a:spcBef>
                        <a:spcAft>
                          <a:spcPts val="0"/>
                        </a:spcAft>
                        <a:buFont typeface="Arial" panose="020B0604020202020204" pitchFamily="34" charset="0"/>
                        <a:buChar char="•"/>
                      </a:pPr>
                      <a:r>
                        <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OMB Non-Majors conducted Semi-Annually.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1</a:t>
                      </a:r>
                      <a:r>
                        <a:rPr lang="en-US" sz="1600" baseline="30000">
                          <a:effectLst/>
                          <a:latin typeface="Calibri" panose="020F0502020204030204" pitchFamily="34" charset="0"/>
                          <a:ea typeface="Calibri" panose="020F0502020204030204" pitchFamily="34" charset="0"/>
                          <a:cs typeface="Times New Roman" panose="02020603050405020304" pitchFamily="18" charset="0"/>
                        </a:rPr>
                        <a:t>st</a:t>
                      </a:r>
                      <a:r>
                        <a:rPr lang="en-US" sz="1600">
                          <a:effectLst/>
                          <a:latin typeface="Calibri" panose="020F0502020204030204" pitchFamily="34" charset="0"/>
                          <a:ea typeface="Calibri" panose="020F0502020204030204" pitchFamily="34" charset="0"/>
                          <a:cs typeface="Times New Roman" panose="02020603050405020304" pitchFamily="18" charset="0"/>
                        </a:rPr>
                        <a:t> - 10</a:t>
                      </a:r>
                      <a:r>
                        <a:rPr lang="en-US" sz="1600" baseline="30000">
                          <a:effectLst/>
                          <a:latin typeface="Calibri" panose="020F0502020204030204" pitchFamily="34" charset="0"/>
                          <a:ea typeface="Calibri" panose="020F0502020204030204" pitchFamily="34" charset="0"/>
                          <a:cs typeface="Times New Roman" panose="02020603050405020304" pitchFamily="18" charset="0"/>
                        </a:rPr>
                        <a:t>th</a:t>
                      </a:r>
                      <a:r>
                        <a:rPr lang="en-US" sz="1600">
                          <a:effectLst/>
                          <a:latin typeface="Calibri" panose="020F0502020204030204" pitchFamily="34" charset="0"/>
                          <a:ea typeface="Calibri" panose="020F0502020204030204" pitchFamily="34" charset="0"/>
                          <a:cs typeface="Times New Roman" panose="02020603050405020304" pitchFamily="18" charset="0"/>
                        </a:rPr>
                        <a:t> business day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4160650"/>
                  </a:ext>
                </a:extLst>
              </a:tr>
              <a:tr h="274658">
                <a:tc>
                  <a:txBody>
                    <a:bodyPr/>
                    <a:lstStyle/>
                    <a:p>
                      <a:pPr marL="0" marR="0" algn="l">
                        <a:lnSpc>
                          <a:spcPct val="107000"/>
                        </a:lnSpc>
                        <a:spcBef>
                          <a:spcPts val="0"/>
                        </a:spcBef>
                        <a:spcAft>
                          <a:spcPts val="0"/>
                        </a:spcAft>
                      </a:pPr>
                      <a:r>
                        <a:rPr lang="en-US" sz="1600" b="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BUSINESS CASE/DLCC LOCKED**</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marL="0" marR="0" algn="l">
                        <a:lnSpc>
                          <a:spcPct val="107000"/>
                        </a:lnSpc>
                        <a:spcBef>
                          <a:spcPts val="0"/>
                        </a:spcBef>
                        <a:spcAft>
                          <a:spcPts val="0"/>
                        </a:spcAft>
                      </a:pPr>
                      <a:r>
                        <a:rPr lang="en-US" sz="1600" b="1">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11th business day</a:t>
                      </a:r>
                      <a:endParaRPr lang="en-US" sz="16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3840198975"/>
                  </a:ext>
                </a:extLst>
              </a:tr>
              <a:tr h="363064">
                <a:tc>
                  <a:txBody>
                    <a:bodyPr/>
                    <a:lstStyle/>
                    <a:p>
                      <a:pPr marL="0" marR="0" indent="0" algn="l">
                        <a:lnSpc>
                          <a:spcPct val="107000"/>
                        </a:lnSpc>
                        <a:spcBef>
                          <a:spcPts val="0"/>
                        </a:spcBef>
                        <a:spcAft>
                          <a:spcPts val="0"/>
                        </a:spcAft>
                        <a:buFont typeface="Arial" panose="020B0604020202020204" pitchFamily="34" charset="0"/>
                        <a:buNone/>
                      </a:pPr>
                      <a:r>
                        <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OCIO/IRMC/CPITGD Assessment, Validation, &amp; Discussions</a:t>
                      </a:r>
                    </a:p>
                    <a:p>
                      <a:pPr marL="0" marR="0" indent="0" algn="l">
                        <a:lnSpc>
                          <a:spcPct val="107000"/>
                        </a:lnSpc>
                        <a:spcBef>
                          <a:spcPts val="0"/>
                        </a:spcBef>
                        <a:spcAft>
                          <a:spcPts val="0"/>
                        </a:spcAft>
                        <a:buFont typeface="Arial" panose="020B0604020202020204" pitchFamily="34" charset="0"/>
                        <a:buNone/>
                      </a:pPr>
                      <a:r>
                        <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Follow up with Mission Area as needed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11</a:t>
                      </a:r>
                      <a:r>
                        <a:rPr lang="en-US" sz="1600" baseline="30000">
                          <a:effectLst/>
                          <a:latin typeface="Calibri" panose="020F0502020204030204" pitchFamily="34" charset="0"/>
                          <a:ea typeface="Calibri" panose="020F0502020204030204" pitchFamily="34" charset="0"/>
                          <a:cs typeface="Times New Roman" panose="02020603050405020304" pitchFamily="18" charset="0"/>
                        </a:rPr>
                        <a:t>th</a:t>
                      </a:r>
                      <a:r>
                        <a:rPr lang="en-US" sz="1600">
                          <a:effectLst/>
                          <a:latin typeface="Calibri" panose="020F0502020204030204" pitchFamily="34" charset="0"/>
                          <a:ea typeface="Calibri" panose="020F0502020204030204" pitchFamily="34" charset="0"/>
                          <a:cs typeface="Times New Roman" panose="02020603050405020304" pitchFamily="18" charset="0"/>
                        </a:rPr>
                        <a:t> – 21</a:t>
                      </a:r>
                      <a:r>
                        <a:rPr lang="en-US" sz="1600" baseline="30000">
                          <a:effectLst/>
                          <a:latin typeface="Calibri" panose="020F0502020204030204" pitchFamily="34" charset="0"/>
                          <a:ea typeface="Calibri" panose="020F0502020204030204" pitchFamily="34" charset="0"/>
                          <a:cs typeface="Times New Roman" panose="02020603050405020304" pitchFamily="18" charset="0"/>
                        </a:rPr>
                        <a:t>st</a:t>
                      </a:r>
                      <a:r>
                        <a:rPr lang="en-US" sz="1600">
                          <a:effectLst/>
                          <a:latin typeface="Calibri" panose="020F0502020204030204" pitchFamily="34" charset="0"/>
                          <a:ea typeface="Calibri" panose="020F0502020204030204" pitchFamily="34" charset="0"/>
                          <a:cs typeface="Times New Roman" panose="02020603050405020304" pitchFamily="18" charset="0"/>
                        </a:rPr>
                        <a:t> business day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2176546"/>
                  </a:ext>
                </a:extLst>
              </a:tr>
              <a:tr h="0">
                <a:tc>
                  <a:txBody>
                    <a:bodyPr/>
                    <a:lstStyle/>
                    <a:p>
                      <a:pPr marL="0" marR="0" lvl="0" indent="0" algn="l" defTabSz="509412" rtl="0" eaLnBrk="1" fontAlgn="auto" latinLnBrk="0" hangingPunct="1">
                        <a:lnSpc>
                          <a:spcPct val="107000"/>
                        </a:lnSpc>
                        <a:spcBef>
                          <a:spcPts val="0"/>
                        </a:spcBef>
                        <a:spcAft>
                          <a:spcPts val="0"/>
                        </a:spcAft>
                        <a:buClrTx/>
                        <a:buSzTx/>
                        <a:buFontTx/>
                        <a:buNone/>
                        <a:tabLst/>
                        <a:defRPr/>
                      </a:pPr>
                      <a:r>
                        <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AgMax ITDB submissions (Major Investments)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Begins 22</a:t>
                      </a:r>
                      <a:r>
                        <a:rPr lang="en-US" sz="1600" baseline="30000">
                          <a:effectLst/>
                          <a:latin typeface="Calibri" panose="020F0502020204030204" pitchFamily="34" charset="0"/>
                          <a:ea typeface="Calibri" panose="020F0502020204030204" pitchFamily="34" charset="0"/>
                          <a:cs typeface="Times New Roman" panose="02020603050405020304" pitchFamily="18" charset="0"/>
                        </a:rPr>
                        <a:t>nd</a:t>
                      </a:r>
                      <a:r>
                        <a:rPr lang="en-US" sz="1600">
                          <a:effectLst/>
                          <a:latin typeface="Calibri" panose="020F0502020204030204" pitchFamily="34" charset="0"/>
                          <a:ea typeface="Calibri" panose="020F0502020204030204" pitchFamily="34" charset="0"/>
                          <a:cs typeface="Times New Roman" panose="02020603050405020304" pitchFamily="18" charset="0"/>
                        </a:rPr>
                        <a:t> business day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8411050"/>
                  </a:ext>
                </a:extLst>
              </a:tr>
              <a:tr h="274658">
                <a:tc>
                  <a:txBody>
                    <a:bodyPr/>
                    <a:lstStyle/>
                    <a:p>
                      <a:pPr marL="0" marR="0" algn="l">
                        <a:lnSpc>
                          <a:spcPct val="107000"/>
                        </a:lnSpc>
                        <a:spcBef>
                          <a:spcPts val="0"/>
                        </a:spcBef>
                        <a:spcAft>
                          <a:spcPts val="0"/>
                        </a:spcAft>
                      </a:pPr>
                      <a:r>
                        <a:rPr lang="en-US" sz="1600" b="1">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BUSINESS CASE/DLCC UNLOCKED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00"/>
                    </a:solidFill>
                  </a:tcPr>
                </a:tc>
                <a:tc>
                  <a:txBody>
                    <a:bodyPr/>
                    <a:lstStyle/>
                    <a:p>
                      <a:pPr marL="0" marR="0" algn="l">
                        <a:lnSpc>
                          <a:spcPct val="107000"/>
                        </a:lnSpc>
                        <a:spcBef>
                          <a:spcPts val="0"/>
                        </a:spcBef>
                        <a:spcAft>
                          <a:spcPts val="0"/>
                        </a:spcAft>
                      </a:pPr>
                      <a:r>
                        <a:rPr lang="en-US" sz="1600" b="1">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1</a:t>
                      </a:r>
                      <a:r>
                        <a:rPr lang="en-US" sz="1600" b="1" baseline="300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ST</a:t>
                      </a:r>
                      <a:r>
                        <a:rPr lang="en-US" sz="1600" b="1">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business day of the month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3395707095"/>
                  </a:ext>
                </a:extLst>
              </a:tr>
            </a:tbl>
          </a:graphicData>
        </a:graphic>
      </p:graphicFrame>
    </p:spTree>
    <p:extLst>
      <p:ext uri="{BB962C8B-B14F-4D97-AF65-F5344CB8AC3E}">
        <p14:creationId xmlns:p14="http://schemas.microsoft.com/office/powerpoint/2010/main" val="933668002"/>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27CD01CA714E43AE021E57FFC390CD" ma:contentTypeVersion="18" ma:contentTypeDescription="Create a new document." ma:contentTypeScope="" ma:versionID="07158907ded9abf59a645d8161036e94">
  <xsd:schema xmlns:xsd="http://www.w3.org/2001/XMLSchema" xmlns:xs="http://www.w3.org/2001/XMLSchema" xmlns:p="http://schemas.microsoft.com/office/2006/metadata/properties" xmlns:ns2="680b5005-4ebd-409d-b87d-c306a5e0a878" xmlns:ns3="73fb875a-8af9-4255-b008-0995492d31cd" xmlns:ns4="cbd321c0-2efd-4f9b-bfb0-9d3c59b41bb9" targetNamespace="http://schemas.microsoft.com/office/2006/metadata/properties" ma:root="true" ma:fieldsID="3630269e489f9f7ca108db0baef9b4a1" ns2:_="" ns3:_="" ns4:_="">
    <xsd:import namespace="680b5005-4ebd-409d-b87d-c306a5e0a878"/>
    <xsd:import namespace="73fb875a-8af9-4255-b008-0995492d31cd"/>
    <xsd:import namespace="cbd321c0-2efd-4f9b-bfb0-9d3c59b41bb9"/>
    <xsd:element name="properties">
      <xsd:complexType>
        <xsd:sequence>
          <xsd:element name="documentManagement">
            <xsd:complexType>
              <xsd:all>
                <xsd:element ref="ns2:MediaServiceMetadata" minOccurs="0"/>
                <xsd:element ref="ns2:MediaServiceFastMetadata" minOccurs="0"/>
                <xsd:element ref="ns3:TaxCatchAll" minOccurs="0"/>
                <xsd:element ref="ns4:SharedWithUsers" minOccurs="0"/>
                <xsd:element ref="ns4:SharedWithDetails"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0b5005-4ebd-409d-b87d-c306a5e0a87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8ff62593-b918-4deb-ac08-0d74ac0cc7e6"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fb875a-8af9-4255-b008-0995492d31cd"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292cb1e6-427f-44de-a01f-06186efe5321}" ma:internalName="TaxCatchAll" ma:showField="CatchAllData" ma:web="cbd321c0-2efd-4f9b-bfb0-9d3c59b41bb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bd321c0-2efd-4f9b-bfb0-9d3c59b41bb9"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3fb875a-8af9-4255-b008-0995492d31cd" xsi:nil="true"/>
    <lcf76f155ced4ddcb4097134ff3c332f xmlns="680b5005-4ebd-409d-b87d-c306a5e0a878">
      <Terms xmlns="http://schemas.microsoft.com/office/infopath/2007/PartnerControls"/>
    </lcf76f155ced4ddcb4097134ff3c332f>
  </documentManagement>
</p:properties>
</file>

<file path=customXml/item4.xml><?xml version="1.0" encoding="utf-8"?>
<?mso-contentType ?>
<spe:Receivers xmlns:spe="http://schemas.microsoft.com/sharepoint/events">
  <Receiver xmlns="">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xmlns="">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6D94DAA-1821-431F-9D7B-D41CA21C4852}"/>
</file>

<file path=customXml/itemProps2.xml><?xml version="1.0" encoding="utf-8"?>
<ds:datastoreItem xmlns:ds="http://schemas.openxmlformats.org/officeDocument/2006/customXml" ds:itemID="{D6698E0D-A25B-437C-B4E5-BA05DD9CB13B}">
  <ds:schemaRefs>
    <ds:schemaRef ds:uri="http://schemas.microsoft.com/sharepoint/v3/contenttype/forms"/>
  </ds:schemaRefs>
</ds:datastoreItem>
</file>

<file path=customXml/itemProps3.xml><?xml version="1.0" encoding="utf-8"?>
<ds:datastoreItem xmlns:ds="http://schemas.openxmlformats.org/officeDocument/2006/customXml" ds:itemID="{4487D21C-E495-456D-9401-1107469D756D}">
  <ds:schemaRefs>
    <ds:schemaRef ds:uri="http://schemas.microsoft.com/office/2006/documentManagement/types"/>
    <ds:schemaRef ds:uri="http://purl.org/dc/dcmitype/"/>
    <ds:schemaRef ds:uri="http://purl.org/dc/terms/"/>
    <ds:schemaRef ds:uri="http://schemas.microsoft.com/office/2006/metadata/properties"/>
    <ds:schemaRef ds:uri="aa3947cc-c28c-422b-8551-cec51360ebae"/>
    <ds:schemaRef ds:uri="a80a9304-4974-4b15-9ab8-ad02e1c2ce64"/>
    <ds:schemaRef ds:uri="87bb154c-bd43-45b4-a369-8702c559bbb1"/>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45FCEFBE-7889-412D-A049-6A119A871A2C}">
  <ds:schemaRefs>
    <ds:schemaRef ds:uri="http://schemas.microsoft.com/sharepoint/events"/>
    <ds:schemaRef ds:uri=""/>
  </ds:schemaRefs>
</ds:datastoreItem>
</file>

<file path=docProps/app.xml><?xml version="1.0" encoding="utf-8"?>
<Properties xmlns="http://schemas.openxmlformats.org/officeDocument/2006/extended-properties" xmlns:vt="http://schemas.openxmlformats.org/officeDocument/2006/docPropsVTypes">
  <TotalTime>161</TotalTime>
  <Words>13888</Words>
  <Application>Microsoft Office PowerPoint</Application>
  <PresentationFormat>Custom</PresentationFormat>
  <Paragraphs>1267</Paragraphs>
  <Slides>54</Slides>
  <Notes>12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54</vt:i4>
      </vt:variant>
    </vt:vector>
  </HeadingPairs>
  <TitlesOfParts>
    <vt:vector size="63" baseType="lpstr">
      <vt:lpstr>Arial</vt:lpstr>
      <vt:lpstr>Calibri</vt:lpstr>
      <vt:lpstr>Courier New</vt:lpstr>
      <vt:lpstr>Symbol</vt:lpstr>
      <vt:lpstr>Times New Roman</vt:lpstr>
      <vt:lpstr>Wingdings</vt:lpstr>
      <vt:lpstr>Custom Design</vt:lpstr>
      <vt:lpstr>Office Theme</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Scoring Criteria V1.9: Cost Savings/Cost Avoidance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Passionate Pixels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jdonovan</dc:creator>
  <cp:lastModifiedBy>Boyd, Debora - OCIO-IRMC, Washington, DC</cp:lastModifiedBy>
  <cp:revision>16</cp:revision>
  <cp:lastPrinted>2019-12-13T19:46:45Z</cp:lastPrinted>
  <dcterms:created xsi:type="dcterms:W3CDTF">2016-08-24T13:34:54Z</dcterms:created>
  <dcterms:modified xsi:type="dcterms:W3CDTF">2022-06-27T15:30:54Z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0x0101001227CD01CA714E43AE021E57FFC390CD</vt:lpwstr>
  </property>
  <property fmtid="{D5CDD505-2E9C-101B-9397-08002B2CF9AE}" pid="3" name="_dlc_DocIdItemGuid">
    <vt:lpwstr>4452909f-ae1c-4e04-b0cf-722b8998125c</vt:lpwstr>
  </property>
  <property fmtid="{D5CDD505-2E9C-101B-9397-08002B2CF9AE}" pid="4" name="Order">
    <vt:r8>30100</vt:r8>
  </property>
  <property fmtid="{D5CDD505-2E9C-101B-9397-08002B2CF9AE}" pid="5" name="AuthorIds_UIVersion_55">
    <vt:lpwstr>69</vt:lpwstr>
  </property>
  <property fmtid="{D5CDD505-2E9C-101B-9397-08002B2CF9AE}" pid="6" name="ComplianceAssetId">
    <vt:lpwstr/>
  </property>
</Properties>
</file>