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281" r:id="rId6"/>
    <p:sldId id="263" r:id="rId7"/>
    <p:sldId id="265" r:id="rId8"/>
    <p:sldId id="266" r:id="rId9"/>
    <p:sldId id="264" r:id="rId10"/>
    <p:sldId id="269" r:id="rId11"/>
    <p:sldId id="271" r:id="rId12"/>
    <p:sldId id="273" r:id="rId13"/>
    <p:sldId id="274" r:id="rId14"/>
    <p:sldId id="275" r:id="rId15"/>
    <p:sldId id="27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C0CB"/>
    <a:srgbClr val="C9CBD4"/>
    <a:srgbClr val="E4E5E9"/>
    <a:srgbClr val="3D6975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2" autoAdjust="0"/>
    <p:restoredTop sz="81860" autoAdjust="0"/>
  </p:normalViewPr>
  <p:slideViewPr>
    <p:cSldViewPr snapToGrid="0">
      <p:cViewPr varScale="1">
        <p:scale>
          <a:sx n="70" d="100"/>
          <a:sy n="70" d="100"/>
        </p:scale>
        <p:origin x="936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2484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6051FE-7636-4AE7-BAE4-4799A6EAB69C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1808A-0770-4C29-BB73-5102225B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9705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93E205-0D95-45E3-A0A1-7729E4BD86BD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E90305-56BA-423B-95F4-72F60B125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1) </a:t>
            </a:r>
            <a:r>
              <a:rPr lang="en-US" baseline="0" dirty="0"/>
              <a:t>Pathways to Nursing Careers—Multiple Exit Points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2) Timber</a:t>
            </a:r>
            <a:r>
              <a:rPr lang="en-US" baseline="0" dirty="0"/>
              <a:t> Harvesting Program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90305-56BA-423B-95F4-72F60B125C6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297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Customized Programs to Adults into High Demand Careers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Pre-Apprenticeship Programs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90305-56BA-423B-95F4-72F60B125C6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7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CEHOLDER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1410346"/>
            <a:ext cx="10985500" cy="1720312"/>
          </a:xfr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9600" y="3308888"/>
            <a:ext cx="10985500" cy="2495921"/>
          </a:xfrm>
        </p:spPr>
        <p:txBody>
          <a:bodyPr>
            <a:normAutofit/>
          </a:bodyPr>
          <a:lstStyle>
            <a:lvl1pPr marL="0" indent="0" algn="l">
              <a:buNone/>
              <a:defRPr sz="32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85281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5508"/>
            <a:ext cx="12192000" cy="841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6016598"/>
            <a:ext cx="12192000" cy="841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119" y="2475735"/>
            <a:ext cx="8321761" cy="2743438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3769422" y="1012510"/>
            <a:ext cx="4653154" cy="759277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CONNECT WITH US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4472211" y="5154115"/>
            <a:ext cx="3247579" cy="646490"/>
            <a:chOff x="4333004" y="5154115"/>
            <a:chExt cx="3247579" cy="646490"/>
          </a:xfrm>
        </p:grpSpPr>
        <p:pic>
          <p:nvPicPr>
            <p:cNvPr id="11" name="Picture 10" descr="Www Icon Website · Free image on Pixabay"/>
            <p:cNvPicPr>
              <a:picLocks noChangeAspect="1"/>
            </p:cNvPicPr>
            <p:nvPr userDrawn="1"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3004" y="5154115"/>
              <a:ext cx="665198" cy="64649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5092236" y="5292694"/>
              <a:ext cx="24883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www.cviog.uga.edu</a:t>
              </a:r>
            </a:p>
          </p:txBody>
        </p:sp>
      </p:grpSp>
      <p:cxnSp>
        <p:nvCxnSpPr>
          <p:cNvPr id="13" name="Straight Connector 12"/>
          <p:cNvCxnSpPr/>
          <p:nvPr userDrawn="1"/>
        </p:nvCxnSpPr>
        <p:spPr>
          <a:xfrm>
            <a:off x="4246535" y="2142640"/>
            <a:ext cx="0" cy="2572719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7824060" y="2142640"/>
            <a:ext cx="0" cy="2572719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 userDrawn="1"/>
        </p:nvSpPr>
        <p:spPr>
          <a:xfrm>
            <a:off x="160361" y="156949"/>
            <a:ext cx="11876964" cy="6540690"/>
          </a:xfrm>
          <a:prstGeom prst="rect">
            <a:avLst/>
          </a:prstGeom>
          <a:noFill/>
          <a:ln w="6350">
            <a:solidFill>
              <a:schemeClr val="accent1">
                <a:alpha val="8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56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BEEEA-05C1-4B2B-BFD1-4B6BE7E14E2E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CDC2-3C36-4F71-9FBB-C19A554195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440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BEEEA-05C1-4B2B-BFD1-4B6BE7E14E2E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CDC2-3C36-4F71-9FBB-C19A554195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6563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NECT WITH U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119" y="2475735"/>
            <a:ext cx="8321761" cy="2743438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3769422" y="1012510"/>
            <a:ext cx="4653154" cy="759277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CONNECT WITH US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472211" y="5154115"/>
            <a:ext cx="3247579" cy="646490"/>
            <a:chOff x="4333004" y="5154115"/>
            <a:chExt cx="3247579" cy="646490"/>
          </a:xfrm>
        </p:grpSpPr>
        <p:pic>
          <p:nvPicPr>
            <p:cNvPr id="18" name="Picture 17" descr="Www Icon Website · Free image on Pixabay"/>
            <p:cNvPicPr>
              <a:picLocks noChangeAspect="1"/>
            </p:cNvPicPr>
            <p:nvPr userDrawn="1"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3004" y="5154115"/>
              <a:ext cx="665198" cy="646490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 userDrawn="1"/>
          </p:nvSpPr>
          <p:spPr>
            <a:xfrm>
              <a:off x="5092236" y="5292694"/>
              <a:ext cx="24883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www.cviog.uga.edu</a:t>
              </a:r>
            </a:p>
          </p:txBody>
        </p:sp>
      </p:grpSp>
      <p:cxnSp>
        <p:nvCxnSpPr>
          <p:cNvPr id="21" name="Straight Connector 20"/>
          <p:cNvCxnSpPr/>
          <p:nvPr userDrawn="1"/>
        </p:nvCxnSpPr>
        <p:spPr>
          <a:xfrm>
            <a:off x="4246535" y="2142640"/>
            <a:ext cx="0" cy="2572719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>
            <a:off x="7824060" y="2142640"/>
            <a:ext cx="0" cy="2572719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160361" y="156949"/>
            <a:ext cx="11876964" cy="6540690"/>
          </a:xfrm>
          <a:prstGeom prst="rect">
            <a:avLst/>
          </a:prstGeom>
          <a:noFill/>
          <a:ln w="6350">
            <a:solidFill>
              <a:schemeClr val="accent1">
                <a:alpha val="8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430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4406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BEEEA-05C1-4B2B-BFD1-4B6BE7E14E2E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CDC2-3C36-4F71-9FBB-C19A5541950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016598"/>
            <a:ext cx="12192000" cy="841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160361" y="156949"/>
            <a:ext cx="11876964" cy="6540690"/>
          </a:xfrm>
          <a:prstGeom prst="rect">
            <a:avLst/>
          </a:prstGeom>
          <a:noFill/>
          <a:ln w="6350">
            <a:solidFill>
              <a:schemeClr val="bg2">
                <a:alpha val="8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609600" y="1159330"/>
            <a:ext cx="10972800" cy="4784270"/>
          </a:xfrm>
        </p:spPr>
        <p:txBody>
          <a:bodyPr/>
          <a:lstStyle>
            <a:lvl1pPr marL="0" indent="0">
              <a:buFontTx/>
              <a:buNone/>
              <a:defRPr/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53094"/>
            <a:ext cx="10971257" cy="759277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0233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-3411"/>
            <a:ext cx="12192000" cy="144662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BEEEA-05C1-4B2B-BFD1-4B6BE7E14E2E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CDC2-3C36-4F71-9FBB-C19A5541950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016598"/>
            <a:ext cx="12192000" cy="841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160361" y="156949"/>
            <a:ext cx="11876964" cy="6540690"/>
          </a:xfrm>
          <a:prstGeom prst="rect">
            <a:avLst/>
          </a:prstGeom>
          <a:noFill/>
          <a:ln w="6350">
            <a:solidFill>
              <a:schemeClr val="bg2">
                <a:alpha val="8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31767" y="253094"/>
            <a:ext cx="10949090" cy="759277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3"/>
          </p:nvPr>
        </p:nvSpPr>
        <p:spPr>
          <a:xfrm>
            <a:off x="609600" y="1491916"/>
            <a:ext cx="10972800" cy="4451684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9056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60361" y="156949"/>
            <a:ext cx="11876964" cy="6540690"/>
          </a:xfrm>
          <a:prstGeom prst="rect">
            <a:avLst/>
          </a:prstGeom>
          <a:noFill/>
          <a:ln w="6350">
            <a:solidFill>
              <a:schemeClr val="bg2">
                <a:alpha val="8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643601" y="1673816"/>
            <a:ext cx="10963333" cy="19992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EDIT MASTER TITLE STYLE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631766" y="4192292"/>
            <a:ext cx="10963334" cy="1751308"/>
          </a:xfrm>
        </p:spPr>
        <p:txBody>
          <a:bodyPr>
            <a:normAutofit/>
          </a:bodyPr>
          <a:lstStyle>
            <a:lvl1pPr marL="0" indent="0" algn="l">
              <a:buNone/>
              <a:defRPr sz="32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69397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BEEEA-05C1-4B2B-BFD1-4B6BE7E14E2E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CDC2-3C36-4F71-9FBB-C19A554195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56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BEEEA-05C1-4B2B-BFD1-4B6BE7E14E2E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CDC2-3C36-4F71-9FBB-C19A554195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425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BEEEA-05C1-4B2B-BFD1-4B6BE7E14E2E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CDC2-3C36-4F71-9FBB-C19A554195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919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-5508"/>
            <a:ext cx="12192000" cy="841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2540" y="1013552"/>
            <a:ext cx="11435508" cy="4825388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6016598"/>
            <a:ext cx="12192000" cy="841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60361" y="156949"/>
            <a:ext cx="11876964" cy="6540690"/>
          </a:xfrm>
          <a:prstGeom prst="rect">
            <a:avLst/>
          </a:prstGeom>
          <a:noFill/>
          <a:ln w="6350">
            <a:solidFill>
              <a:schemeClr val="accent1">
                <a:alpha val="8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82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BEEEA-05C1-4B2B-BFD1-4B6BE7E14E2E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2CDC2-3C36-4F71-9FBB-C19A554195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32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64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62" r:id="rId10"/>
    <p:sldLayoutId id="2147483656" r:id="rId11"/>
    <p:sldLayoutId id="2147483657" r:id="rId12"/>
    <p:sldLayoutId id="21474836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4495800"/>
            <a:ext cx="12192000" cy="2362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88188" y="1035773"/>
            <a:ext cx="7135258" cy="1720312"/>
          </a:xfrm>
        </p:spPr>
        <p:txBody>
          <a:bodyPr>
            <a:normAutofit/>
          </a:bodyPr>
          <a:lstStyle/>
          <a:p>
            <a:r>
              <a:rPr lang="en-US" sz="4000" dirty="0"/>
              <a:t>RURAL WORKFORCE</a:t>
            </a:r>
            <a:br>
              <a:rPr lang="en-US" sz="4000" dirty="0"/>
            </a:br>
            <a:r>
              <a:rPr lang="en-US" sz="4000" dirty="0"/>
              <a:t>DEVELOPMENT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16548" y="2998454"/>
            <a:ext cx="499118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8412" y="5108713"/>
            <a:ext cx="58259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90" b="1" dirty="0">
                <a:solidFill>
                  <a:schemeClr val="bg1"/>
                </a:solidFill>
              </a:rPr>
              <a:t>GREG WILSON</a:t>
            </a:r>
          </a:p>
          <a:p>
            <a:pPr>
              <a:spcBef>
                <a:spcPts val="600"/>
              </a:spcBef>
            </a:pPr>
            <a:r>
              <a:rPr lang="en-US" sz="1690" dirty="0">
                <a:solidFill>
                  <a:schemeClr val="bg1"/>
                </a:solidFill>
              </a:rPr>
              <a:t>Carl Vinson Institute of Government</a:t>
            </a:r>
          </a:p>
          <a:p>
            <a:r>
              <a:rPr lang="en-US" sz="1690" dirty="0">
                <a:solidFill>
                  <a:schemeClr val="bg1"/>
                </a:solidFill>
              </a:rPr>
              <a:t>Workforce Development &amp; Economic Analysis Manager</a:t>
            </a:r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>
          <a:xfrm>
            <a:off x="421239" y="3231770"/>
            <a:ext cx="6024167" cy="10207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250" dirty="0"/>
              <a:t>IDEAS AND PROMISING PRACTICES</a:t>
            </a:r>
            <a:br>
              <a:rPr lang="en-US" sz="2580" dirty="0"/>
            </a:br>
            <a:r>
              <a:rPr lang="en-US" sz="2250" dirty="0">
                <a:solidFill>
                  <a:schemeClr val="tx1"/>
                </a:solidFill>
              </a:rPr>
              <a:t>from the State of Georgia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36" y="337826"/>
            <a:ext cx="2599657" cy="81894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213" y="318591"/>
            <a:ext cx="5394514" cy="621740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60361" y="156949"/>
            <a:ext cx="11876964" cy="6540690"/>
          </a:xfrm>
          <a:prstGeom prst="rect">
            <a:avLst/>
          </a:prstGeom>
          <a:noFill/>
          <a:ln w="6350">
            <a:solidFill>
              <a:schemeClr val="accent1">
                <a:alpha val="8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01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17502"/>
            <a:ext cx="5937111" cy="46404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76026" y="2214093"/>
            <a:ext cx="6241119" cy="464390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-1"/>
            <a:ext cx="5937112" cy="2218845"/>
          </a:xfrm>
          <a:prstGeom prst="rect">
            <a:avLst/>
          </a:prstGeom>
          <a:solidFill>
            <a:srgbClr val="C9CBD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976026" y="562354"/>
            <a:ext cx="606129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0" dirty="0">
                <a:solidFill>
                  <a:schemeClr val="tx1"/>
                </a:solidFill>
                <a:latin typeface="+mn-lt"/>
              </a:rPr>
              <a:t>Aligning</a:t>
            </a:r>
            <a:br>
              <a:rPr lang="en-US" sz="2600" b="0" baseline="0" dirty="0">
                <a:solidFill>
                  <a:schemeClr val="tx1"/>
                </a:solidFill>
                <a:latin typeface="+mn-lt"/>
              </a:rPr>
            </a:br>
            <a:r>
              <a:rPr lang="en-US" sz="2600" b="1" baseline="0" dirty="0">
                <a:latin typeface="+mn-lt"/>
              </a:rPr>
              <a:t>Educational Efforts</a:t>
            </a:r>
            <a:br>
              <a:rPr lang="en-US" sz="2600" b="1" dirty="0">
                <a:latin typeface="+mn-lt"/>
              </a:rPr>
            </a:br>
            <a:r>
              <a:rPr lang="en-US" sz="2600" dirty="0">
                <a:latin typeface="+mn-lt"/>
              </a:rPr>
              <a:t>to In-Demand Jobs</a:t>
            </a:r>
            <a:endParaRPr lang="en-US" sz="2600" baseline="0" dirty="0">
              <a:latin typeface="+mn-lt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54982" y="157289"/>
            <a:ext cx="758237" cy="914402"/>
            <a:chOff x="160361" y="163073"/>
            <a:chExt cx="758237" cy="914402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4968" y="243845"/>
              <a:ext cx="914402" cy="752858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160361" y="264306"/>
              <a:ext cx="752859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400" b="1" dirty="0">
                  <a:solidFill>
                    <a:schemeClr val="bg1"/>
                  </a:solidFill>
                </a:rPr>
                <a:t>3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22823" y="278417"/>
            <a:ext cx="5291463" cy="1943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/>
              <a:t>Building </a:t>
            </a:r>
            <a:br>
              <a:rPr lang="en-US" sz="2800" b="1" dirty="0"/>
            </a:br>
            <a:r>
              <a:rPr lang="en-US" sz="2800" b="1" dirty="0"/>
              <a:t>Talent-Driven</a:t>
            </a:r>
          </a:p>
          <a:p>
            <a:pPr algn="ctr">
              <a:lnSpc>
                <a:spcPct val="110000"/>
              </a:lnSpc>
            </a:pPr>
            <a:r>
              <a:rPr lang="en-US" sz="2800" b="1" dirty="0"/>
              <a:t>Economic Development Strategies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0" y="6301817"/>
            <a:ext cx="12192000" cy="556183"/>
            <a:chOff x="0" y="6301817"/>
            <a:chExt cx="12192000" cy="556183"/>
          </a:xfrm>
        </p:grpSpPr>
        <p:sp>
          <p:nvSpPr>
            <p:cNvPr id="13" name="Rectangle 12"/>
            <p:cNvSpPr/>
            <p:nvPr/>
          </p:nvSpPr>
          <p:spPr>
            <a:xfrm>
              <a:off x="0" y="6301817"/>
              <a:ext cx="12192000" cy="5561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038" y="6306067"/>
              <a:ext cx="1851466" cy="400136"/>
            </a:xfrm>
            <a:prstGeom prst="rect">
              <a:avLst/>
            </a:prstGeom>
          </p:spPr>
        </p:pic>
      </p:grpSp>
      <p:sp>
        <p:nvSpPr>
          <p:cNvPr id="32" name="Rectangle 31"/>
          <p:cNvSpPr/>
          <p:nvPr/>
        </p:nvSpPr>
        <p:spPr>
          <a:xfrm>
            <a:off x="160361" y="156949"/>
            <a:ext cx="11876964" cy="6540690"/>
          </a:xfrm>
          <a:prstGeom prst="rect">
            <a:avLst/>
          </a:prstGeom>
          <a:noFill/>
          <a:ln w="6350">
            <a:solidFill>
              <a:schemeClr val="accent1">
                <a:alpha val="8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60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76025" y="2218844"/>
            <a:ext cx="6215975" cy="46391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20618"/>
            <a:ext cx="5937111" cy="4637382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-1"/>
            <a:ext cx="5937112" cy="2218845"/>
          </a:xfrm>
          <a:prstGeom prst="rect">
            <a:avLst/>
          </a:prstGeom>
          <a:solidFill>
            <a:srgbClr val="C9CBD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976026" y="562354"/>
            <a:ext cx="606129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0" dirty="0">
                <a:solidFill>
                  <a:schemeClr val="tx1"/>
                </a:solidFill>
                <a:latin typeface="+mn-lt"/>
              </a:rPr>
              <a:t>Aligning</a:t>
            </a:r>
            <a:br>
              <a:rPr lang="en-US" sz="2600" b="0" baseline="0" dirty="0">
                <a:solidFill>
                  <a:schemeClr val="tx1"/>
                </a:solidFill>
                <a:latin typeface="+mn-lt"/>
              </a:rPr>
            </a:br>
            <a:r>
              <a:rPr lang="en-US" sz="2600" b="1" baseline="0" dirty="0">
                <a:latin typeface="+mn-lt"/>
              </a:rPr>
              <a:t>Educational Efforts</a:t>
            </a:r>
            <a:br>
              <a:rPr lang="en-US" sz="2600" b="1" dirty="0">
                <a:solidFill>
                  <a:schemeClr val="accent1"/>
                </a:solidFill>
                <a:latin typeface="+mn-lt"/>
              </a:rPr>
            </a:br>
            <a:r>
              <a:rPr lang="en-US" sz="2600" dirty="0">
                <a:latin typeface="+mn-lt"/>
              </a:rPr>
              <a:t>to In-Demand Jobs</a:t>
            </a:r>
            <a:endParaRPr lang="en-US" sz="2600" baseline="0" dirty="0">
              <a:latin typeface="+mn-lt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154982" y="157289"/>
            <a:ext cx="758237" cy="914402"/>
            <a:chOff x="160361" y="163073"/>
            <a:chExt cx="758237" cy="914402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4968" y="243845"/>
              <a:ext cx="914402" cy="752858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160361" y="264306"/>
              <a:ext cx="752859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400" b="1" dirty="0">
                  <a:solidFill>
                    <a:schemeClr val="bg1"/>
                  </a:solidFill>
                </a:rPr>
                <a:t>3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22823" y="278417"/>
            <a:ext cx="5291463" cy="1943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/>
              <a:t>Building </a:t>
            </a:r>
            <a:br>
              <a:rPr lang="en-US" sz="2800" b="1" dirty="0"/>
            </a:br>
            <a:r>
              <a:rPr lang="en-US" sz="2800" b="1" dirty="0"/>
              <a:t>Talent-Driven</a:t>
            </a:r>
          </a:p>
          <a:p>
            <a:pPr algn="ctr">
              <a:lnSpc>
                <a:spcPct val="110000"/>
              </a:lnSpc>
            </a:pPr>
            <a:r>
              <a:rPr lang="en-US" sz="2800" b="1" dirty="0"/>
              <a:t>Economic Development Strategies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0" y="6301817"/>
            <a:ext cx="12192000" cy="556183"/>
            <a:chOff x="0" y="6301817"/>
            <a:chExt cx="12192000" cy="556183"/>
          </a:xfrm>
        </p:grpSpPr>
        <p:sp>
          <p:nvSpPr>
            <p:cNvPr id="14" name="Rectangle 13"/>
            <p:cNvSpPr/>
            <p:nvPr/>
          </p:nvSpPr>
          <p:spPr>
            <a:xfrm>
              <a:off x="0" y="6301817"/>
              <a:ext cx="12192000" cy="5561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038" y="6306067"/>
              <a:ext cx="1851466" cy="400136"/>
            </a:xfrm>
            <a:prstGeom prst="rect">
              <a:avLst/>
            </a:prstGeom>
          </p:spPr>
        </p:pic>
      </p:grpSp>
      <p:sp>
        <p:nvSpPr>
          <p:cNvPr id="33" name="Rectangle 32"/>
          <p:cNvSpPr/>
          <p:nvPr/>
        </p:nvSpPr>
        <p:spPr>
          <a:xfrm>
            <a:off x="160361" y="156949"/>
            <a:ext cx="11876964" cy="6540690"/>
          </a:xfrm>
          <a:prstGeom prst="rect">
            <a:avLst/>
          </a:prstGeom>
          <a:noFill/>
          <a:ln w="6350">
            <a:solidFill>
              <a:schemeClr val="accent1">
                <a:alpha val="8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490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4"/>
          <a:stretch/>
        </p:blipFill>
        <p:spPr>
          <a:xfrm>
            <a:off x="0" y="0"/>
            <a:ext cx="12204700" cy="6858000"/>
          </a:xfrm>
          <a:prstGeom prst="rect">
            <a:avLst/>
          </a:prstGeom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5100320" y="0"/>
            <a:ext cx="7104380" cy="161544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5100320" y="237040"/>
            <a:ext cx="6937005" cy="1202983"/>
            <a:chOff x="4977180" y="335371"/>
            <a:chExt cx="6717294" cy="1202983"/>
          </a:xfrm>
        </p:grpSpPr>
        <p:sp>
          <p:nvSpPr>
            <p:cNvPr id="3" name="TextBox 2"/>
            <p:cNvSpPr txBox="1"/>
            <p:nvPr/>
          </p:nvSpPr>
          <p:spPr>
            <a:xfrm>
              <a:off x="5841075" y="335371"/>
              <a:ext cx="5087885" cy="8281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4800" b="1" dirty="0"/>
                <a:t>THANK YOU!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977180" y="1169022"/>
              <a:ext cx="67172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en-US" b="1" dirty="0"/>
                <a:t>GREG WILSON  .  gjwilson@uga.edu  .  (706) 542-6271</a:t>
              </a:r>
              <a:endParaRPr lang="en-US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0" y="6301817"/>
            <a:ext cx="12192000" cy="556183"/>
            <a:chOff x="0" y="6301817"/>
            <a:chExt cx="12192000" cy="556183"/>
          </a:xfrm>
        </p:grpSpPr>
        <p:sp>
          <p:nvSpPr>
            <p:cNvPr id="9" name="Rectangle 8"/>
            <p:cNvSpPr/>
            <p:nvPr/>
          </p:nvSpPr>
          <p:spPr>
            <a:xfrm>
              <a:off x="0" y="6301817"/>
              <a:ext cx="12192000" cy="5561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038" y="6306067"/>
              <a:ext cx="1851466" cy="400136"/>
            </a:xfrm>
            <a:prstGeom prst="rect">
              <a:avLst/>
            </a:prstGeom>
          </p:spPr>
        </p:pic>
      </p:grpSp>
      <p:sp>
        <p:nvSpPr>
          <p:cNvPr id="47" name="Rectangle 46"/>
          <p:cNvSpPr/>
          <p:nvPr/>
        </p:nvSpPr>
        <p:spPr>
          <a:xfrm>
            <a:off x="160361" y="156949"/>
            <a:ext cx="11876964" cy="6540690"/>
          </a:xfrm>
          <a:prstGeom prst="rect">
            <a:avLst/>
          </a:prstGeom>
          <a:noFill/>
          <a:ln w="6350">
            <a:solidFill>
              <a:schemeClr val="accent1">
                <a:alpha val="8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209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077" y="300181"/>
            <a:ext cx="6249226" cy="6254225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0" y="0"/>
            <a:ext cx="5140712" cy="6858000"/>
          </a:xfrm>
          <a:prstGeom prst="rect">
            <a:avLst/>
          </a:prstGeom>
          <a:solidFill>
            <a:srgbClr val="C9CBD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122710" y="2545000"/>
            <a:ext cx="4980351" cy="1764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400" b="1" dirty="0"/>
              <a:t>Promising Practices</a:t>
            </a:r>
          </a:p>
          <a:p>
            <a:pPr algn="ctr">
              <a:lnSpc>
                <a:spcPct val="110000"/>
              </a:lnSpc>
            </a:pPr>
            <a:r>
              <a:rPr lang="en-US" sz="3400" b="1" dirty="0"/>
              <a:t>from the </a:t>
            </a:r>
            <a:br>
              <a:rPr lang="en-US" sz="3400" b="1" dirty="0"/>
            </a:br>
            <a:r>
              <a:rPr lang="en-US" sz="3400" b="1" dirty="0"/>
              <a:t>State of Georgia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5603591" y="1218384"/>
            <a:ext cx="5710099" cy="830997"/>
            <a:chOff x="5641642" y="762452"/>
            <a:chExt cx="5710099" cy="830997"/>
          </a:xfrm>
        </p:grpSpPr>
        <p:sp>
          <p:nvSpPr>
            <p:cNvPr id="38" name="TextBox 37"/>
            <p:cNvSpPr txBox="1"/>
            <p:nvPr/>
          </p:nvSpPr>
          <p:spPr>
            <a:xfrm>
              <a:off x="7056973" y="762452"/>
              <a:ext cx="42947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Showing Opportunity in </a:t>
              </a:r>
              <a:br>
                <a:rPr lang="en-US" sz="2400" dirty="0"/>
              </a:br>
              <a:r>
                <a:rPr lang="en-US" sz="2400" dirty="0"/>
                <a:t>Rural Georgia to Young Adults</a:t>
              </a:r>
            </a:p>
          </p:txBody>
        </p:sp>
        <p:grpSp>
          <p:nvGrpSpPr>
            <p:cNvPr id="51" name="Group 50"/>
            <p:cNvGrpSpPr/>
            <p:nvPr/>
          </p:nvGrpSpPr>
          <p:grpSpPr>
            <a:xfrm>
              <a:off x="5641642" y="762452"/>
              <a:ext cx="914402" cy="752858"/>
              <a:chOff x="5641642" y="762452"/>
              <a:chExt cx="914402" cy="752858"/>
            </a:xfrm>
          </p:grpSpPr>
          <p:pic>
            <p:nvPicPr>
              <p:cNvPr id="34" name="Picture 3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1642" y="762452"/>
                <a:ext cx="914402" cy="752858"/>
              </a:xfrm>
              <a:prstGeom prst="rect">
                <a:avLst/>
              </a:prstGeom>
            </p:spPr>
          </p:pic>
          <p:sp>
            <p:nvSpPr>
              <p:cNvPr id="39" name="TextBox 38"/>
              <p:cNvSpPr txBox="1"/>
              <p:nvPr/>
            </p:nvSpPr>
            <p:spPr>
              <a:xfrm>
                <a:off x="5653819" y="831103"/>
                <a:ext cx="752859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400" b="1" dirty="0">
                    <a:solidFill>
                      <a:schemeClr val="bg1"/>
                    </a:solidFill>
                  </a:rPr>
                  <a:t>1</a:t>
                </a:r>
                <a:r>
                  <a:rPr lang="en-US" sz="2800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p:grpSp>
      </p:grpSp>
      <p:grpSp>
        <p:nvGrpSpPr>
          <p:cNvPr id="54" name="Group 53"/>
          <p:cNvGrpSpPr/>
          <p:nvPr/>
        </p:nvGrpSpPr>
        <p:grpSpPr>
          <a:xfrm>
            <a:off x="5603591" y="2720371"/>
            <a:ext cx="5847287" cy="844487"/>
            <a:chOff x="5641642" y="2264439"/>
            <a:chExt cx="5847287" cy="844487"/>
          </a:xfrm>
        </p:grpSpPr>
        <p:grpSp>
          <p:nvGrpSpPr>
            <p:cNvPr id="53" name="Group 52"/>
            <p:cNvGrpSpPr/>
            <p:nvPr/>
          </p:nvGrpSpPr>
          <p:grpSpPr>
            <a:xfrm>
              <a:off x="5641642" y="2264439"/>
              <a:ext cx="914402" cy="752858"/>
              <a:chOff x="5641642" y="2264439"/>
              <a:chExt cx="914402" cy="752858"/>
            </a:xfrm>
          </p:grpSpPr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1642" y="2264439"/>
                <a:ext cx="914402" cy="752858"/>
              </a:xfrm>
              <a:prstGeom prst="rect">
                <a:avLst/>
              </a:prstGeom>
            </p:spPr>
          </p:pic>
          <p:sp>
            <p:nvSpPr>
              <p:cNvPr id="40" name="TextBox 39"/>
              <p:cNvSpPr txBox="1"/>
              <p:nvPr/>
            </p:nvSpPr>
            <p:spPr>
              <a:xfrm>
                <a:off x="5641642" y="2333091"/>
                <a:ext cx="752859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400" b="1" dirty="0">
                    <a:solidFill>
                      <a:schemeClr val="bg1"/>
                    </a:solidFill>
                  </a:rPr>
                  <a:t>2</a:t>
                </a:r>
                <a:r>
                  <a:rPr lang="en-US" sz="2800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7056973" y="2277929"/>
              <a:ext cx="44319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Collaborating Across a Region for Key Industries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5603591" y="4183286"/>
            <a:ext cx="5785503" cy="1200329"/>
            <a:chOff x="5703426" y="3727354"/>
            <a:chExt cx="5785503" cy="1200329"/>
          </a:xfrm>
        </p:grpSpPr>
        <p:grpSp>
          <p:nvGrpSpPr>
            <p:cNvPr id="55" name="Group 54"/>
            <p:cNvGrpSpPr/>
            <p:nvPr/>
          </p:nvGrpSpPr>
          <p:grpSpPr>
            <a:xfrm>
              <a:off x="5703426" y="3766426"/>
              <a:ext cx="914402" cy="752858"/>
              <a:chOff x="5703426" y="3766426"/>
              <a:chExt cx="914402" cy="752858"/>
            </a:xfrm>
          </p:grpSpPr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03426" y="3766426"/>
                <a:ext cx="914402" cy="752858"/>
              </a:xfrm>
              <a:prstGeom prst="rect">
                <a:avLst/>
              </a:prstGeom>
            </p:spPr>
          </p:pic>
          <p:sp>
            <p:nvSpPr>
              <p:cNvPr id="41" name="TextBox 40"/>
              <p:cNvSpPr txBox="1"/>
              <p:nvPr/>
            </p:nvSpPr>
            <p:spPr>
              <a:xfrm>
                <a:off x="5722413" y="3835078"/>
                <a:ext cx="752859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400" b="1" dirty="0">
                    <a:solidFill>
                      <a:schemeClr val="bg1"/>
                    </a:solidFill>
                  </a:rPr>
                  <a:t>3</a:t>
                </a:r>
                <a:r>
                  <a:rPr lang="en-US" sz="2800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>
              <a:off x="7056973" y="3727354"/>
              <a:ext cx="44319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Building Talent-Driven Economic Development Strategies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0" y="6301817"/>
            <a:ext cx="12192000" cy="556183"/>
            <a:chOff x="0" y="6301817"/>
            <a:chExt cx="12192000" cy="556183"/>
          </a:xfrm>
        </p:grpSpPr>
        <p:sp>
          <p:nvSpPr>
            <p:cNvPr id="2" name="Rectangle 1"/>
            <p:cNvSpPr/>
            <p:nvPr/>
          </p:nvSpPr>
          <p:spPr>
            <a:xfrm>
              <a:off x="0" y="6301817"/>
              <a:ext cx="12192000" cy="5561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038" y="6306067"/>
              <a:ext cx="1851466" cy="400136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160361" y="156949"/>
            <a:ext cx="11876964" cy="6540690"/>
          </a:xfrm>
          <a:prstGeom prst="rect">
            <a:avLst/>
          </a:prstGeom>
          <a:noFill/>
          <a:ln w="6350">
            <a:solidFill>
              <a:schemeClr val="accent1">
                <a:alpha val="8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78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40712" y="0"/>
            <a:ext cx="705952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5140712" cy="6858000"/>
          </a:xfrm>
          <a:prstGeom prst="rect">
            <a:avLst/>
          </a:prstGeom>
          <a:solidFill>
            <a:srgbClr val="C9CBD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0" y="6301817"/>
            <a:ext cx="12192000" cy="556183"/>
            <a:chOff x="0" y="6301817"/>
            <a:chExt cx="12192000" cy="556183"/>
          </a:xfrm>
        </p:grpSpPr>
        <p:sp>
          <p:nvSpPr>
            <p:cNvPr id="11" name="Rectangle 10"/>
            <p:cNvSpPr/>
            <p:nvPr/>
          </p:nvSpPr>
          <p:spPr>
            <a:xfrm>
              <a:off x="0" y="6301817"/>
              <a:ext cx="12192000" cy="5561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038" y="6306067"/>
              <a:ext cx="1851466" cy="400136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154982" y="2055037"/>
            <a:ext cx="4985730" cy="2394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400" b="1" baseline="0" dirty="0">
                <a:solidFill>
                  <a:schemeClr val="tx1"/>
                </a:solidFill>
              </a:rPr>
              <a:t>Showing </a:t>
            </a:r>
            <a:br>
              <a:rPr lang="en-US" sz="3400" b="1" baseline="0" dirty="0">
                <a:solidFill>
                  <a:schemeClr val="tx1"/>
                </a:solidFill>
              </a:rPr>
            </a:br>
            <a:r>
              <a:rPr lang="en-US" sz="3400" b="1" baseline="0" dirty="0"/>
              <a:t>Opportunity</a:t>
            </a:r>
          </a:p>
          <a:p>
            <a:pPr algn="ctr">
              <a:lnSpc>
                <a:spcPct val="110000"/>
              </a:lnSpc>
            </a:pPr>
            <a:r>
              <a:rPr lang="en-US" sz="3400" b="1" dirty="0"/>
              <a:t>i</a:t>
            </a:r>
            <a:r>
              <a:rPr lang="en-US" sz="3400" b="1" baseline="0" dirty="0"/>
              <a:t>n Rural Georgia </a:t>
            </a:r>
            <a:br>
              <a:rPr lang="en-US" sz="3400" b="1" baseline="0" dirty="0"/>
            </a:br>
            <a:r>
              <a:rPr lang="en-US" sz="3400" b="1" dirty="0"/>
              <a:t>t</a:t>
            </a:r>
            <a:r>
              <a:rPr lang="en-US" sz="3400" b="1" baseline="0" dirty="0"/>
              <a:t>o Young Adults</a:t>
            </a:r>
            <a:endParaRPr lang="en-US" sz="3400" b="1" dirty="0"/>
          </a:p>
        </p:txBody>
      </p:sp>
      <p:grpSp>
        <p:nvGrpSpPr>
          <p:cNvPr id="23" name="Group 22"/>
          <p:cNvGrpSpPr/>
          <p:nvPr/>
        </p:nvGrpSpPr>
        <p:grpSpPr>
          <a:xfrm>
            <a:off x="154982" y="157289"/>
            <a:ext cx="758237" cy="914402"/>
            <a:chOff x="160361" y="163073"/>
            <a:chExt cx="758237" cy="914402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4968" y="243845"/>
              <a:ext cx="914402" cy="752858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160361" y="264306"/>
              <a:ext cx="752859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400" b="1" dirty="0">
                  <a:solidFill>
                    <a:schemeClr val="bg1"/>
                  </a:solidFill>
                </a:rPr>
                <a:t>1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sp>
        <p:nvSpPr>
          <p:cNvPr id="27" name="Rectangle 26"/>
          <p:cNvSpPr/>
          <p:nvPr/>
        </p:nvSpPr>
        <p:spPr>
          <a:xfrm>
            <a:off x="160361" y="156949"/>
            <a:ext cx="11876964" cy="6540690"/>
          </a:xfrm>
          <a:prstGeom prst="rect">
            <a:avLst/>
          </a:prstGeom>
          <a:noFill/>
          <a:ln w="6350">
            <a:solidFill>
              <a:schemeClr val="accent1">
                <a:alpha val="8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823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GA-WorkforceDevelopment-CoffeeCount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0361" y="156949"/>
            <a:ext cx="11876964" cy="6540690"/>
          </a:xfrm>
          <a:prstGeom prst="rect">
            <a:avLst/>
          </a:prstGeom>
          <a:noFill/>
          <a:ln w="6350">
            <a:solidFill>
              <a:schemeClr val="accent1">
                <a:alpha val="8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86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327103" cy="6530849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</a:ln>
        </p:spPr>
      </p:pic>
      <p:sp>
        <p:nvSpPr>
          <p:cNvPr id="2" name="Rectangle 1"/>
          <p:cNvSpPr/>
          <p:nvPr/>
        </p:nvSpPr>
        <p:spPr>
          <a:xfrm>
            <a:off x="5327103" y="0"/>
            <a:ext cx="6864897" cy="6858001"/>
          </a:xfrm>
          <a:prstGeom prst="rect">
            <a:avLst/>
          </a:prstGeom>
          <a:solidFill>
            <a:srgbClr val="E4E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0" y="6301817"/>
            <a:ext cx="12192000" cy="556183"/>
            <a:chOff x="0" y="6301817"/>
            <a:chExt cx="12192000" cy="556183"/>
          </a:xfrm>
        </p:grpSpPr>
        <p:sp>
          <p:nvSpPr>
            <p:cNvPr id="18" name="Rectangle 17"/>
            <p:cNvSpPr/>
            <p:nvPr/>
          </p:nvSpPr>
          <p:spPr>
            <a:xfrm>
              <a:off x="0" y="6301817"/>
              <a:ext cx="12192000" cy="5561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038" y="6306067"/>
              <a:ext cx="1851466" cy="400136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11285938" y="157289"/>
            <a:ext cx="752858" cy="914402"/>
            <a:chOff x="11289846" y="157289"/>
            <a:chExt cx="752858" cy="914402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1209074" y="238061"/>
              <a:ext cx="914402" cy="752858"/>
            </a:xfrm>
            <a:prstGeom prst="rect">
              <a:avLst/>
            </a:prstGeom>
          </p:spPr>
        </p:pic>
        <p:grpSp>
          <p:nvGrpSpPr>
            <p:cNvPr id="8" name="Group 7"/>
            <p:cNvGrpSpPr/>
            <p:nvPr/>
          </p:nvGrpSpPr>
          <p:grpSpPr>
            <a:xfrm>
              <a:off x="11386893" y="242116"/>
              <a:ext cx="558764" cy="559618"/>
              <a:chOff x="4427538" y="1254125"/>
              <a:chExt cx="292100" cy="295275"/>
            </a:xfrm>
            <a:solidFill>
              <a:srgbClr val="FFFFFF"/>
            </a:solidFill>
          </p:grpSpPr>
          <p:sp>
            <p:nvSpPr>
              <p:cNvPr id="9" name="Freeform 211"/>
              <p:cNvSpPr>
                <a:spLocks/>
              </p:cNvSpPr>
              <p:nvPr/>
            </p:nvSpPr>
            <p:spPr bwMode="auto">
              <a:xfrm>
                <a:off x="4471988" y="1287463"/>
                <a:ext cx="33338" cy="33338"/>
              </a:xfrm>
              <a:custGeom>
                <a:avLst/>
                <a:gdLst/>
                <a:ahLst/>
                <a:cxnLst>
                  <a:cxn ang="0">
                    <a:pos x="12" y="7"/>
                  </a:cxn>
                  <a:cxn ang="0">
                    <a:pos x="7" y="2"/>
                  </a:cxn>
                  <a:cxn ang="0">
                    <a:pos x="2" y="2"/>
                  </a:cxn>
                  <a:cxn ang="0">
                    <a:pos x="2" y="7"/>
                  </a:cxn>
                  <a:cxn ang="0">
                    <a:pos x="7" y="12"/>
                  </a:cxn>
                  <a:cxn ang="0">
                    <a:pos x="12" y="12"/>
                  </a:cxn>
                  <a:cxn ang="0">
                    <a:pos x="12" y="7"/>
                  </a:cxn>
                </a:cxnLst>
                <a:rect l="0" t="0" r="r" b="b"/>
                <a:pathLst>
                  <a:path w="13" h="13">
                    <a:moveTo>
                      <a:pt x="12" y="7"/>
                    </a:moveTo>
                    <a:cubicBezTo>
                      <a:pt x="7" y="2"/>
                      <a:pt x="7" y="2"/>
                      <a:pt x="7" y="2"/>
                    </a:cubicBezTo>
                    <a:cubicBezTo>
                      <a:pt x="5" y="0"/>
                      <a:pt x="3" y="0"/>
                      <a:pt x="2" y="2"/>
                    </a:cubicBezTo>
                    <a:cubicBezTo>
                      <a:pt x="0" y="3"/>
                      <a:pt x="0" y="6"/>
                      <a:pt x="2" y="7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8" y="13"/>
                      <a:pt x="10" y="13"/>
                      <a:pt x="12" y="12"/>
                    </a:cubicBezTo>
                    <a:cubicBezTo>
                      <a:pt x="13" y="11"/>
                      <a:pt x="13" y="8"/>
                      <a:pt x="1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" name="Freeform 212"/>
              <p:cNvSpPr>
                <a:spLocks/>
              </p:cNvSpPr>
              <p:nvPr/>
            </p:nvSpPr>
            <p:spPr bwMode="auto">
              <a:xfrm>
                <a:off x="4427538" y="1382713"/>
                <a:ext cx="34925" cy="19050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4" y="7"/>
                  </a:cxn>
                  <a:cxn ang="0">
                    <a:pos x="11" y="7"/>
                  </a:cxn>
                  <a:cxn ang="0">
                    <a:pos x="14" y="4"/>
                  </a:cxn>
                  <a:cxn ang="0">
                    <a:pos x="11" y="0"/>
                  </a:cxn>
                </a:cxnLst>
                <a:rect l="0" t="0" r="r" b="b"/>
                <a:pathLst>
                  <a:path w="14" h="7">
                    <a:moveTo>
                      <a:pt x="11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6"/>
                      <a:pt x="2" y="7"/>
                      <a:pt x="4" y="7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3" y="7"/>
                      <a:pt x="14" y="6"/>
                      <a:pt x="14" y="4"/>
                    </a:cubicBezTo>
                    <a:cubicBezTo>
                      <a:pt x="14" y="2"/>
                      <a:pt x="13" y="0"/>
                      <a:pt x="11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" name="Freeform 213"/>
              <p:cNvSpPr>
                <a:spLocks/>
              </p:cNvSpPr>
              <p:nvPr/>
            </p:nvSpPr>
            <p:spPr bwMode="auto">
              <a:xfrm>
                <a:off x="4684713" y="1401763"/>
                <a:ext cx="34925" cy="19050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3" y="0"/>
                  </a:cxn>
                  <a:cxn ang="0">
                    <a:pos x="0" y="4"/>
                  </a:cxn>
                  <a:cxn ang="0">
                    <a:pos x="3" y="8"/>
                  </a:cxn>
                  <a:cxn ang="0">
                    <a:pos x="10" y="8"/>
                  </a:cxn>
                  <a:cxn ang="0">
                    <a:pos x="14" y="4"/>
                  </a:cxn>
                  <a:cxn ang="0">
                    <a:pos x="10" y="0"/>
                  </a:cxn>
                </a:cxnLst>
                <a:rect l="0" t="0" r="r" b="b"/>
                <a:pathLst>
                  <a:path w="14" h="8">
                    <a:moveTo>
                      <a:pt x="10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2"/>
                      <a:pt x="0" y="4"/>
                    </a:cubicBezTo>
                    <a:cubicBezTo>
                      <a:pt x="0" y="6"/>
                      <a:pt x="1" y="8"/>
                      <a:pt x="3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2" y="8"/>
                      <a:pt x="14" y="6"/>
                      <a:pt x="14" y="4"/>
                    </a:cubicBezTo>
                    <a:cubicBezTo>
                      <a:pt x="14" y="2"/>
                      <a:pt x="12" y="0"/>
                      <a:pt x="10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" name="Freeform 214"/>
              <p:cNvSpPr>
                <a:spLocks/>
              </p:cNvSpPr>
              <p:nvPr/>
            </p:nvSpPr>
            <p:spPr bwMode="auto">
              <a:xfrm>
                <a:off x="4654551" y="1303338"/>
                <a:ext cx="31750" cy="31750"/>
              </a:xfrm>
              <a:custGeom>
                <a:avLst/>
                <a:gdLst/>
                <a:ahLst/>
                <a:cxnLst>
                  <a:cxn ang="0">
                    <a:pos x="12" y="1"/>
                  </a:cxn>
                  <a:cxn ang="0">
                    <a:pos x="6" y="1"/>
                  </a:cxn>
                  <a:cxn ang="0">
                    <a:pos x="1" y="6"/>
                  </a:cxn>
                  <a:cxn ang="0">
                    <a:pos x="1" y="11"/>
                  </a:cxn>
                  <a:cxn ang="0">
                    <a:pos x="6" y="11"/>
                  </a:cxn>
                  <a:cxn ang="0">
                    <a:pos x="12" y="6"/>
                  </a:cxn>
                  <a:cxn ang="0">
                    <a:pos x="12" y="1"/>
                  </a:cxn>
                </a:cxnLst>
                <a:rect l="0" t="0" r="r" b="b"/>
                <a:pathLst>
                  <a:path w="13" h="13">
                    <a:moveTo>
                      <a:pt x="12" y="1"/>
                    </a:moveTo>
                    <a:cubicBezTo>
                      <a:pt x="10" y="0"/>
                      <a:pt x="8" y="0"/>
                      <a:pt x="6" y="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0" y="7"/>
                      <a:pt x="0" y="10"/>
                      <a:pt x="1" y="11"/>
                    </a:cubicBezTo>
                    <a:cubicBezTo>
                      <a:pt x="3" y="13"/>
                      <a:pt x="5" y="13"/>
                      <a:pt x="6" y="11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3" y="5"/>
                      <a:pt x="13" y="2"/>
                      <a:pt x="1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3" name="Freeform 215"/>
              <p:cNvSpPr>
                <a:spLocks/>
              </p:cNvSpPr>
              <p:nvPr/>
            </p:nvSpPr>
            <p:spPr bwMode="auto">
              <a:xfrm>
                <a:off x="4573588" y="1254125"/>
                <a:ext cx="17463" cy="38100"/>
              </a:xfrm>
              <a:custGeom>
                <a:avLst/>
                <a:gdLst/>
                <a:ahLst/>
                <a:cxnLst>
                  <a:cxn ang="0">
                    <a:pos x="4" y="15"/>
                  </a:cxn>
                  <a:cxn ang="0">
                    <a:pos x="6" y="14"/>
                  </a:cxn>
                  <a:cxn ang="0">
                    <a:pos x="7" y="11"/>
                  </a:cxn>
                  <a:cxn ang="0">
                    <a:pos x="7" y="4"/>
                  </a:cxn>
                  <a:cxn ang="0">
                    <a:pos x="4" y="0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0" y="11"/>
                  </a:cxn>
                  <a:cxn ang="0">
                    <a:pos x="4" y="15"/>
                  </a:cxn>
                </a:cxnLst>
                <a:rect l="0" t="0" r="r" b="b"/>
                <a:pathLst>
                  <a:path w="7" h="15">
                    <a:moveTo>
                      <a:pt x="4" y="15"/>
                    </a:moveTo>
                    <a:cubicBezTo>
                      <a:pt x="5" y="15"/>
                      <a:pt x="6" y="14"/>
                      <a:pt x="6" y="14"/>
                    </a:cubicBezTo>
                    <a:cubicBezTo>
                      <a:pt x="7" y="13"/>
                      <a:pt x="7" y="12"/>
                      <a:pt x="7" y="11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2"/>
                      <a:pt x="6" y="0"/>
                      <a:pt x="4" y="0"/>
                    </a:cubicBezTo>
                    <a:cubicBezTo>
                      <a:pt x="2" y="0"/>
                      <a:pt x="1" y="1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3"/>
                      <a:pt x="2" y="15"/>
                      <a:pt x="4" y="1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" name="Freeform 216"/>
              <p:cNvSpPr>
                <a:spLocks noEditPoints="1"/>
              </p:cNvSpPr>
              <p:nvPr/>
            </p:nvSpPr>
            <p:spPr bwMode="auto">
              <a:xfrm>
                <a:off x="4500563" y="1327150"/>
                <a:ext cx="146050" cy="166688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29"/>
                  </a:cxn>
                  <a:cxn ang="0">
                    <a:pos x="14" y="54"/>
                  </a:cxn>
                  <a:cxn ang="0">
                    <a:pos x="14" y="66"/>
                  </a:cxn>
                  <a:cxn ang="0">
                    <a:pos x="44" y="66"/>
                  </a:cxn>
                  <a:cxn ang="0">
                    <a:pos x="44" y="54"/>
                  </a:cxn>
                  <a:cxn ang="0">
                    <a:pos x="58" y="29"/>
                  </a:cxn>
                  <a:cxn ang="0">
                    <a:pos x="29" y="0"/>
                  </a:cxn>
                  <a:cxn ang="0">
                    <a:pos x="40" y="48"/>
                  </a:cxn>
                  <a:cxn ang="0">
                    <a:pos x="36" y="50"/>
                  </a:cxn>
                  <a:cxn ang="0">
                    <a:pos x="36" y="54"/>
                  </a:cxn>
                  <a:cxn ang="0">
                    <a:pos x="36" y="58"/>
                  </a:cxn>
                  <a:cxn ang="0">
                    <a:pos x="22" y="58"/>
                  </a:cxn>
                  <a:cxn ang="0">
                    <a:pos x="22" y="54"/>
                  </a:cxn>
                  <a:cxn ang="0">
                    <a:pos x="22" y="50"/>
                  </a:cxn>
                  <a:cxn ang="0">
                    <a:pos x="18" y="48"/>
                  </a:cxn>
                  <a:cxn ang="0">
                    <a:pos x="7" y="29"/>
                  </a:cxn>
                  <a:cxn ang="0">
                    <a:pos x="29" y="8"/>
                  </a:cxn>
                  <a:cxn ang="0">
                    <a:pos x="51" y="29"/>
                  </a:cxn>
                  <a:cxn ang="0">
                    <a:pos x="40" y="48"/>
                  </a:cxn>
                </a:cxnLst>
                <a:rect l="0" t="0" r="r" b="b"/>
                <a:pathLst>
                  <a:path w="58" h="66">
                    <a:moveTo>
                      <a:pt x="29" y="0"/>
                    </a:moveTo>
                    <a:cubicBezTo>
                      <a:pt x="13" y="0"/>
                      <a:pt x="0" y="13"/>
                      <a:pt x="0" y="29"/>
                    </a:cubicBezTo>
                    <a:cubicBezTo>
                      <a:pt x="0" y="40"/>
                      <a:pt x="6" y="49"/>
                      <a:pt x="14" y="54"/>
                    </a:cubicBezTo>
                    <a:cubicBezTo>
                      <a:pt x="14" y="66"/>
                      <a:pt x="14" y="66"/>
                      <a:pt x="14" y="66"/>
                    </a:cubicBezTo>
                    <a:cubicBezTo>
                      <a:pt x="44" y="66"/>
                      <a:pt x="44" y="66"/>
                      <a:pt x="44" y="66"/>
                    </a:cubicBezTo>
                    <a:cubicBezTo>
                      <a:pt x="44" y="54"/>
                      <a:pt x="44" y="54"/>
                      <a:pt x="44" y="54"/>
                    </a:cubicBezTo>
                    <a:cubicBezTo>
                      <a:pt x="52" y="49"/>
                      <a:pt x="58" y="40"/>
                      <a:pt x="58" y="29"/>
                    </a:cubicBezTo>
                    <a:cubicBezTo>
                      <a:pt x="58" y="13"/>
                      <a:pt x="45" y="0"/>
                      <a:pt x="29" y="0"/>
                    </a:cubicBezTo>
                    <a:close/>
                    <a:moveTo>
                      <a:pt x="40" y="48"/>
                    </a:moveTo>
                    <a:cubicBezTo>
                      <a:pt x="36" y="50"/>
                      <a:pt x="36" y="50"/>
                      <a:pt x="36" y="50"/>
                    </a:cubicBezTo>
                    <a:cubicBezTo>
                      <a:pt x="36" y="54"/>
                      <a:pt x="36" y="54"/>
                      <a:pt x="36" y="54"/>
                    </a:cubicBezTo>
                    <a:cubicBezTo>
                      <a:pt x="36" y="58"/>
                      <a:pt x="36" y="58"/>
                      <a:pt x="36" y="58"/>
                    </a:cubicBezTo>
                    <a:cubicBezTo>
                      <a:pt x="22" y="58"/>
                      <a:pt x="22" y="58"/>
                      <a:pt x="22" y="58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18" y="48"/>
                      <a:pt x="18" y="48"/>
                      <a:pt x="18" y="48"/>
                    </a:cubicBezTo>
                    <a:cubicBezTo>
                      <a:pt x="11" y="44"/>
                      <a:pt x="7" y="37"/>
                      <a:pt x="7" y="29"/>
                    </a:cubicBezTo>
                    <a:cubicBezTo>
                      <a:pt x="7" y="17"/>
                      <a:pt x="17" y="8"/>
                      <a:pt x="29" y="8"/>
                    </a:cubicBezTo>
                    <a:cubicBezTo>
                      <a:pt x="41" y="8"/>
                      <a:pt x="51" y="17"/>
                      <a:pt x="51" y="29"/>
                    </a:cubicBezTo>
                    <a:cubicBezTo>
                      <a:pt x="51" y="37"/>
                      <a:pt x="47" y="44"/>
                      <a:pt x="4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5" name="Freeform 217"/>
              <p:cNvSpPr>
                <a:spLocks/>
              </p:cNvSpPr>
              <p:nvPr/>
            </p:nvSpPr>
            <p:spPr bwMode="auto">
              <a:xfrm>
                <a:off x="4535488" y="1511300"/>
                <a:ext cx="76200" cy="38100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8" y="7"/>
                  </a:cxn>
                  <a:cxn ang="0">
                    <a:pos x="8" y="8"/>
                  </a:cxn>
                  <a:cxn ang="0">
                    <a:pos x="15" y="15"/>
                  </a:cxn>
                  <a:cxn ang="0">
                    <a:pos x="22" y="8"/>
                  </a:cxn>
                  <a:cxn ang="0">
                    <a:pos x="22" y="7"/>
                  </a:cxn>
                  <a:cxn ang="0">
                    <a:pos x="30" y="7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0" y="7"/>
                  </a:cxn>
                </a:cxnLst>
                <a:rect l="0" t="0" r="r" b="b"/>
                <a:pathLst>
                  <a:path w="30" h="15">
                    <a:moveTo>
                      <a:pt x="0" y="7"/>
                    </a:moveTo>
                    <a:cubicBezTo>
                      <a:pt x="8" y="7"/>
                      <a:pt x="8" y="7"/>
                      <a:pt x="8" y="7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12"/>
                      <a:pt x="11" y="15"/>
                      <a:pt x="15" y="15"/>
                    </a:cubicBezTo>
                    <a:cubicBezTo>
                      <a:pt x="19" y="15"/>
                      <a:pt x="22" y="12"/>
                      <a:pt x="22" y="8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30" y="7"/>
                      <a:pt x="30" y="7"/>
                      <a:pt x="30" y="7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5327103" y="1218604"/>
            <a:ext cx="6710222" cy="4012995"/>
            <a:chOff x="5327103" y="1913561"/>
            <a:chExt cx="6710222" cy="4012995"/>
          </a:xfrm>
        </p:grpSpPr>
        <p:sp>
          <p:nvSpPr>
            <p:cNvPr id="16" name="TextBox 15"/>
            <p:cNvSpPr txBox="1"/>
            <p:nvPr/>
          </p:nvSpPr>
          <p:spPr>
            <a:xfrm>
              <a:off x="5882747" y="1913561"/>
              <a:ext cx="5598933" cy="23401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3400" b="1" baseline="0" dirty="0">
                  <a:solidFill>
                    <a:schemeClr val="tx1"/>
                  </a:solidFill>
                </a:rPr>
                <a:t>Creating More </a:t>
              </a:r>
              <a:br>
                <a:rPr lang="en-US" sz="3400" b="1" baseline="0" dirty="0">
                  <a:solidFill>
                    <a:schemeClr val="tx1"/>
                  </a:solidFill>
                </a:rPr>
              </a:br>
              <a:r>
                <a:rPr lang="en-US" sz="3400" b="1" baseline="0" dirty="0"/>
                <a:t>Hands-on-Learning</a:t>
              </a:r>
            </a:p>
            <a:p>
              <a:pPr algn="ctr">
                <a:lnSpc>
                  <a:spcPct val="110000"/>
                </a:lnSpc>
              </a:pPr>
              <a:r>
                <a:rPr lang="en-US" sz="3400" b="1" baseline="0" dirty="0">
                  <a:solidFill>
                    <a:schemeClr val="tx1"/>
                  </a:solidFill>
                </a:rPr>
                <a:t>Opportunities</a:t>
              </a:r>
            </a:p>
            <a:p>
              <a:pPr algn="ctr">
                <a:lnSpc>
                  <a:spcPct val="110000"/>
                </a:lnSpc>
              </a:pPr>
              <a:r>
                <a:rPr lang="en-US" sz="3400" b="1" dirty="0"/>
                <a:t>for</a:t>
              </a:r>
              <a:r>
                <a:rPr lang="en-US" sz="3400" b="1" baseline="0" dirty="0">
                  <a:solidFill>
                    <a:schemeClr val="tx1"/>
                  </a:solidFill>
                </a:rPr>
                <a:t> Young Adults</a:t>
              </a:r>
              <a:endParaRPr lang="en-US" sz="3400" b="1" dirty="0">
                <a:solidFill>
                  <a:schemeClr val="tx1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327103" y="5095559"/>
              <a:ext cx="67102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Free resources available at www.gaworkforce.com/explearning</a:t>
              </a:r>
            </a:p>
          </p:txBody>
        </p:sp>
      </p:grpSp>
      <p:sp>
        <p:nvSpPr>
          <p:cNvPr id="37" name="Rectangle 36"/>
          <p:cNvSpPr/>
          <p:nvPr/>
        </p:nvSpPr>
        <p:spPr>
          <a:xfrm>
            <a:off x="160361" y="156949"/>
            <a:ext cx="11876964" cy="6540690"/>
          </a:xfrm>
          <a:prstGeom prst="rect">
            <a:avLst/>
          </a:prstGeom>
          <a:noFill/>
          <a:ln w="6350">
            <a:solidFill>
              <a:schemeClr val="accent1">
                <a:alpha val="8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982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816" y="3191976"/>
            <a:ext cx="5140713" cy="3666024"/>
          </a:xfrm>
          <a:prstGeom prst="rect">
            <a:avLst/>
          </a:prstGeom>
          <a:ln>
            <a:noFill/>
          </a:ln>
        </p:spPr>
      </p:pic>
      <p:grpSp>
        <p:nvGrpSpPr>
          <p:cNvPr id="41" name="Group 40"/>
          <p:cNvGrpSpPr/>
          <p:nvPr/>
        </p:nvGrpSpPr>
        <p:grpSpPr>
          <a:xfrm>
            <a:off x="0" y="6301817"/>
            <a:ext cx="12192000" cy="556183"/>
            <a:chOff x="0" y="6301817"/>
            <a:chExt cx="12192000" cy="556183"/>
          </a:xfrm>
        </p:grpSpPr>
        <p:sp>
          <p:nvSpPr>
            <p:cNvPr id="43" name="Rectangle 42"/>
            <p:cNvSpPr/>
            <p:nvPr/>
          </p:nvSpPr>
          <p:spPr>
            <a:xfrm>
              <a:off x="0" y="6301817"/>
              <a:ext cx="12192000" cy="5561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038" y="6306067"/>
              <a:ext cx="1851466" cy="400136"/>
            </a:xfrm>
            <a:prstGeom prst="rect">
              <a:avLst/>
            </a:prstGeom>
          </p:spPr>
        </p:pic>
      </p:grpSp>
      <p:sp>
        <p:nvSpPr>
          <p:cNvPr id="37" name="Rectangle 36"/>
          <p:cNvSpPr/>
          <p:nvPr/>
        </p:nvSpPr>
        <p:spPr>
          <a:xfrm>
            <a:off x="0" y="-1"/>
            <a:ext cx="5140714" cy="3191977"/>
          </a:xfrm>
          <a:prstGeom prst="rect">
            <a:avLst/>
          </a:prstGeom>
          <a:solidFill>
            <a:srgbClr val="C9CBD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449" y="486185"/>
            <a:ext cx="1621511" cy="11710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4792" y="987216"/>
            <a:ext cx="4972536" cy="1818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400" b="1" dirty="0">
                <a:solidFill>
                  <a:schemeClr val="tx1"/>
                </a:solidFill>
              </a:rPr>
              <a:t>Collaborating</a:t>
            </a:r>
            <a:r>
              <a:rPr lang="en-US" sz="3400" b="1" baseline="0" dirty="0">
                <a:solidFill>
                  <a:schemeClr val="tx1"/>
                </a:solidFill>
              </a:rPr>
              <a:t> </a:t>
            </a:r>
            <a:br>
              <a:rPr lang="en-US" sz="3400" b="1" baseline="0" dirty="0">
                <a:solidFill>
                  <a:schemeClr val="tx1"/>
                </a:solidFill>
              </a:rPr>
            </a:br>
            <a:r>
              <a:rPr lang="en-US" sz="3400" b="1" dirty="0"/>
              <a:t>Across</a:t>
            </a:r>
            <a:r>
              <a:rPr lang="en-US" sz="3400" b="1" baseline="0" dirty="0"/>
              <a:t> a Region</a:t>
            </a:r>
            <a:br>
              <a:rPr lang="en-US" sz="3400" b="1" baseline="0" dirty="0"/>
            </a:br>
            <a:r>
              <a:rPr lang="en-US" sz="3400" b="1" baseline="0" dirty="0">
                <a:solidFill>
                  <a:schemeClr val="tx1"/>
                </a:solidFill>
              </a:rPr>
              <a:t>for Key </a:t>
            </a:r>
            <a:r>
              <a:rPr lang="en-US" sz="3400" b="1" dirty="0"/>
              <a:t>I</a:t>
            </a:r>
            <a:r>
              <a:rPr lang="en-US" sz="3400" b="1" baseline="0" dirty="0">
                <a:solidFill>
                  <a:schemeClr val="tx1"/>
                </a:solidFill>
              </a:rPr>
              <a:t>ndustries </a:t>
            </a:r>
            <a:endParaRPr lang="en-US" sz="34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51248" y="5218691"/>
            <a:ext cx="700915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0" dirty="0">
                <a:solidFill>
                  <a:schemeClr val="tx1"/>
                </a:solidFill>
                <a:latin typeface="+mn-lt"/>
              </a:rPr>
              <a:t>Building</a:t>
            </a:r>
            <a:r>
              <a:rPr lang="en-US" sz="2600" b="0" baseline="0" dirty="0">
                <a:solidFill>
                  <a:schemeClr val="tx1"/>
                </a:solidFill>
                <a:latin typeface="+mn-lt"/>
              </a:rPr>
              <a:t> healthcare workforce in </a:t>
            </a:r>
            <a:br>
              <a:rPr lang="en-US" sz="2600" b="0" baseline="0" dirty="0">
                <a:solidFill>
                  <a:schemeClr val="tx1"/>
                </a:solidFill>
                <a:latin typeface="+mn-lt"/>
              </a:rPr>
            </a:br>
            <a:r>
              <a:rPr lang="en-US" sz="2600" b="1" baseline="0" dirty="0">
                <a:solidFill>
                  <a:srgbClr val="3D6975"/>
                </a:solidFill>
                <a:latin typeface="+mn-lt"/>
              </a:rPr>
              <a:t>Southwest Georgia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7214525" y="486185"/>
            <a:ext cx="4427686" cy="4398748"/>
            <a:chOff x="2581275" y="4316413"/>
            <a:chExt cx="1695450" cy="1631950"/>
          </a:xfrm>
        </p:grpSpPr>
        <p:sp>
          <p:nvSpPr>
            <p:cNvPr id="8" name="Freeform 22"/>
            <p:cNvSpPr>
              <a:spLocks/>
            </p:cNvSpPr>
            <p:nvPr/>
          </p:nvSpPr>
          <p:spPr bwMode="auto">
            <a:xfrm>
              <a:off x="2673350" y="5430838"/>
              <a:ext cx="311150" cy="454025"/>
            </a:xfrm>
            <a:custGeom>
              <a:avLst/>
              <a:gdLst>
                <a:gd name="T0" fmla="*/ 2147483646 w 196"/>
                <a:gd name="T1" fmla="*/ 2147483646 h 286"/>
                <a:gd name="T2" fmla="*/ 2147483646 w 196"/>
                <a:gd name="T3" fmla="*/ 2147483646 h 286"/>
                <a:gd name="T4" fmla="*/ 2147483646 w 196"/>
                <a:gd name="T5" fmla="*/ 2147483646 h 286"/>
                <a:gd name="T6" fmla="*/ 2147483646 w 196"/>
                <a:gd name="T7" fmla="*/ 2147483646 h 286"/>
                <a:gd name="T8" fmla="*/ 2147483646 w 196"/>
                <a:gd name="T9" fmla="*/ 2147483646 h 286"/>
                <a:gd name="T10" fmla="*/ 2147483646 w 196"/>
                <a:gd name="T11" fmla="*/ 2147483646 h 286"/>
                <a:gd name="T12" fmla="*/ 2147483646 w 196"/>
                <a:gd name="T13" fmla="*/ 2147483646 h 286"/>
                <a:gd name="T14" fmla="*/ 2147483646 w 196"/>
                <a:gd name="T15" fmla="*/ 2147483646 h 286"/>
                <a:gd name="T16" fmla="*/ 2147483646 w 196"/>
                <a:gd name="T17" fmla="*/ 2147483646 h 286"/>
                <a:gd name="T18" fmla="*/ 2147483646 w 196"/>
                <a:gd name="T19" fmla="*/ 2147483646 h 286"/>
                <a:gd name="T20" fmla="*/ 2147483646 w 196"/>
                <a:gd name="T21" fmla="*/ 2147483646 h 286"/>
                <a:gd name="T22" fmla="*/ 2147483646 w 196"/>
                <a:gd name="T23" fmla="*/ 2147483646 h 286"/>
                <a:gd name="T24" fmla="*/ 2147483646 w 196"/>
                <a:gd name="T25" fmla="*/ 2147483646 h 286"/>
                <a:gd name="T26" fmla="*/ 2147483646 w 196"/>
                <a:gd name="T27" fmla="*/ 2147483646 h 286"/>
                <a:gd name="T28" fmla="*/ 2147483646 w 196"/>
                <a:gd name="T29" fmla="*/ 2147483646 h 286"/>
                <a:gd name="T30" fmla="*/ 2147483646 w 196"/>
                <a:gd name="T31" fmla="*/ 2147483646 h 286"/>
                <a:gd name="T32" fmla="*/ 2147483646 w 196"/>
                <a:gd name="T33" fmla="*/ 2147483646 h 286"/>
                <a:gd name="T34" fmla="*/ 2147483646 w 196"/>
                <a:gd name="T35" fmla="*/ 2147483646 h 286"/>
                <a:gd name="T36" fmla="*/ 2147483646 w 196"/>
                <a:gd name="T37" fmla="*/ 2147483646 h 286"/>
                <a:gd name="T38" fmla="*/ 2147483646 w 196"/>
                <a:gd name="T39" fmla="*/ 2147483646 h 286"/>
                <a:gd name="T40" fmla="*/ 2147483646 w 196"/>
                <a:gd name="T41" fmla="*/ 2147483646 h 286"/>
                <a:gd name="T42" fmla="*/ 2147483646 w 196"/>
                <a:gd name="T43" fmla="*/ 2147483646 h 286"/>
                <a:gd name="T44" fmla="*/ 2147483646 w 196"/>
                <a:gd name="T45" fmla="*/ 2147483646 h 286"/>
                <a:gd name="T46" fmla="*/ 2147483646 w 196"/>
                <a:gd name="T47" fmla="*/ 2147483646 h 286"/>
                <a:gd name="T48" fmla="*/ 2147483646 w 196"/>
                <a:gd name="T49" fmla="*/ 2147483646 h 286"/>
                <a:gd name="T50" fmla="*/ 2147483646 w 196"/>
                <a:gd name="T51" fmla="*/ 2147483646 h 286"/>
                <a:gd name="T52" fmla="*/ 2147483646 w 196"/>
                <a:gd name="T53" fmla="*/ 2147483646 h 286"/>
                <a:gd name="T54" fmla="*/ 2147483646 w 196"/>
                <a:gd name="T55" fmla="*/ 2147483646 h 286"/>
                <a:gd name="T56" fmla="*/ 2147483646 w 196"/>
                <a:gd name="T57" fmla="*/ 2147483646 h 286"/>
                <a:gd name="T58" fmla="*/ 2147483646 w 196"/>
                <a:gd name="T59" fmla="*/ 2147483646 h 286"/>
                <a:gd name="T60" fmla="*/ 2147483646 w 196"/>
                <a:gd name="T61" fmla="*/ 2147483646 h 286"/>
                <a:gd name="T62" fmla="*/ 2147483646 w 196"/>
                <a:gd name="T63" fmla="*/ 2147483646 h 286"/>
                <a:gd name="T64" fmla="*/ 2147483646 w 196"/>
                <a:gd name="T65" fmla="*/ 2147483646 h 286"/>
                <a:gd name="T66" fmla="*/ 2147483646 w 196"/>
                <a:gd name="T67" fmla="*/ 2147483646 h 286"/>
                <a:gd name="T68" fmla="*/ 2147483646 w 196"/>
                <a:gd name="T69" fmla="*/ 2147483646 h 286"/>
                <a:gd name="T70" fmla="*/ 2147483646 w 196"/>
                <a:gd name="T71" fmla="*/ 2147483646 h 286"/>
                <a:gd name="T72" fmla="*/ 2147483646 w 196"/>
                <a:gd name="T73" fmla="*/ 2147483646 h 286"/>
                <a:gd name="T74" fmla="*/ 2147483646 w 196"/>
                <a:gd name="T75" fmla="*/ 2147483646 h 286"/>
                <a:gd name="T76" fmla="*/ 2147483646 w 196"/>
                <a:gd name="T77" fmla="*/ 2147483646 h 286"/>
                <a:gd name="T78" fmla="*/ 2147483646 w 196"/>
                <a:gd name="T79" fmla="*/ 2147483646 h 286"/>
                <a:gd name="T80" fmla="*/ 2147483646 w 196"/>
                <a:gd name="T81" fmla="*/ 2147483646 h 286"/>
                <a:gd name="T82" fmla="*/ 2147483646 w 196"/>
                <a:gd name="T83" fmla="*/ 2147483646 h 28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96" h="286">
                  <a:moveTo>
                    <a:pt x="70" y="2"/>
                  </a:moveTo>
                  <a:lnTo>
                    <a:pt x="196" y="4"/>
                  </a:lnTo>
                  <a:lnTo>
                    <a:pt x="196" y="20"/>
                  </a:lnTo>
                  <a:lnTo>
                    <a:pt x="190" y="20"/>
                  </a:lnTo>
                  <a:lnTo>
                    <a:pt x="190" y="26"/>
                  </a:lnTo>
                  <a:lnTo>
                    <a:pt x="182" y="26"/>
                  </a:lnTo>
                  <a:lnTo>
                    <a:pt x="180" y="148"/>
                  </a:lnTo>
                  <a:lnTo>
                    <a:pt x="174" y="148"/>
                  </a:lnTo>
                  <a:lnTo>
                    <a:pt x="174" y="156"/>
                  </a:lnTo>
                  <a:lnTo>
                    <a:pt x="172" y="156"/>
                  </a:lnTo>
                  <a:lnTo>
                    <a:pt x="170" y="182"/>
                  </a:lnTo>
                  <a:lnTo>
                    <a:pt x="172" y="186"/>
                  </a:lnTo>
                  <a:lnTo>
                    <a:pt x="170" y="186"/>
                  </a:lnTo>
                  <a:lnTo>
                    <a:pt x="170" y="190"/>
                  </a:lnTo>
                  <a:lnTo>
                    <a:pt x="164" y="192"/>
                  </a:lnTo>
                  <a:lnTo>
                    <a:pt x="162" y="196"/>
                  </a:lnTo>
                  <a:lnTo>
                    <a:pt x="160" y="198"/>
                  </a:lnTo>
                  <a:lnTo>
                    <a:pt x="160" y="202"/>
                  </a:lnTo>
                  <a:lnTo>
                    <a:pt x="158" y="204"/>
                  </a:lnTo>
                  <a:lnTo>
                    <a:pt x="158" y="216"/>
                  </a:lnTo>
                  <a:lnTo>
                    <a:pt x="150" y="216"/>
                  </a:lnTo>
                  <a:lnTo>
                    <a:pt x="146" y="220"/>
                  </a:lnTo>
                  <a:lnTo>
                    <a:pt x="144" y="224"/>
                  </a:lnTo>
                  <a:lnTo>
                    <a:pt x="142" y="230"/>
                  </a:lnTo>
                  <a:lnTo>
                    <a:pt x="138" y="228"/>
                  </a:lnTo>
                  <a:lnTo>
                    <a:pt x="138" y="230"/>
                  </a:lnTo>
                  <a:lnTo>
                    <a:pt x="138" y="232"/>
                  </a:lnTo>
                  <a:lnTo>
                    <a:pt x="132" y="232"/>
                  </a:lnTo>
                  <a:lnTo>
                    <a:pt x="126" y="232"/>
                  </a:lnTo>
                  <a:lnTo>
                    <a:pt x="124" y="236"/>
                  </a:lnTo>
                  <a:lnTo>
                    <a:pt x="124" y="238"/>
                  </a:lnTo>
                  <a:lnTo>
                    <a:pt x="118" y="238"/>
                  </a:lnTo>
                  <a:lnTo>
                    <a:pt x="118" y="242"/>
                  </a:lnTo>
                  <a:lnTo>
                    <a:pt x="116" y="244"/>
                  </a:lnTo>
                  <a:lnTo>
                    <a:pt x="112" y="244"/>
                  </a:lnTo>
                  <a:lnTo>
                    <a:pt x="110" y="248"/>
                  </a:lnTo>
                  <a:lnTo>
                    <a:pt x="112" y="252"/>
                  </a:lnTo>
                  <a:lnTo>
                    <a:pt x="106" y="256"/>
                  </a:lnTo>
                  <a:lnTo>
                    <a:pt x="104" y="258"/>
                  </a:lnTo>
                  <a:lnTo>
                    <a:pt x="102" y="268"/>
                  </a:lnTo>
                  <a:lnTo>
                    <a:pt x="110" y="280"/>
                  </a:lnTo>
                  <a:lnTo>
                    <a:pt x="110" y="286"/>
                  </a:lnTo>
                  <a:lnTo>
                    <a:pt x="106" y="286"/>
                  </a:lnTo>
                  <a:lnTo>
                    <a:pt x="104" y="278"/>
                  </a:lnTo>
                  <a:lnTo>
                    <a:pt x="96" y="268"/>
                  </a:lnTo>
                  <a:lnTo>
                    <a:pt x="94" y="262"/>
                  </a:lnTo>
                  <a:lnTo>
                    <a:pt x="86" y="256"/>
                  </a:lnTo>
                  <a:lnTo>
                    <a:pt x="80" y="256"/>
                  </a:lnTo>
                  <a:lnTo>
                    <a:pt x="76" y="252"/>
                  </a:lnTo>
                  <a:lnTo>
                    <a:pt x="74" y="246"/>
                  </a:lnTo>
                  <a:lnTo>
                    <a:pt x="72" y="242"/>
                  </a:lnTo>
                  <a:lnTo>
                    <a:pt x="74" y="232"/>
                  </a:lnTo>
                  <a:lnTo>
                    <a:pt x="66" y="222"/>
                  </a:lnTo>
                  <a:lnTo>
                    <a:pt x="64" y="212"/>
                  </a:lnTo>
                  <a:lnTo>
                    <a:pt x="60" y="200"/>
                  </a:lnTo>
                  <a:lnTo>
                    <a:pt x="60" y="188"/>
                  </a:lnTo>
                  <a:lnTo>
                    <a:pt x="62" y="186"/>
                  </a:lnTo>
                  <a:lnTo>
                    <a:pt x="66" y="184"/>
                  </a:lnTo>
                  <a:lnTo>
                    <a:pt x="66" y="182"/>
                  </a:lnTo>
                  <a:lnTo>
                    <a:pt x="60" y="170"/>
                  </a:lnTo>
                  <a:lnTo>
                    <a:pt x="60" y="168"/>
                  </a:lnTo>
                  <a:lnTo>
                    <a:pt x="62" y="166"/>
                  </a:lnTo>
                  <a:lnTo>
                    <a:pt x="58" y="160"/>
                  </a:lnTo>
                  <a:lnTo>
                    <a:pt x="62" y="150"/>
                  </a:lnTo>
                  <a:lnTo>
                    <a:pt x="56" y="146"/>
                  </a:lnTo>
                  <a:lnTo>
                    <a:pt x="46" y="130"/>
                  </a:lnTo>
                  <a:lnTo>
                    <a:pt x="40" y="124"/>
                  </a:lnTo>
                  <a:lnTo>
                    <a:pt x="38" y="116"/>
                  </a:lnTo>
                  <a:lnTo>
                    <a:pt x="30" y="110"/>
                  </a:lnTo>
                  <a:lnTo>
                    <a:pt x="32" y="88"/>
                  </a:lnTo>
                  <a:lnTo>
                    <a:pt x="30" y="84"/>
                  </a:lnTo>
                  <a:lnTo>
                    <a:pt x="18" y="82"/>
                  </a:lnTo>
                  <a:lnTo>
                    <a:pt x="16" y="78"/>
                  </a:lnTo>
                  <a:lnTo>
                    <a:pt x="16" y="58"/>
                  </a:lnTo>
                  <a:lnTo>
                    <a:pt x="18" y="48"/>
                  </a:lnTo>
                  <a:lnTo>
                    <a:pt x="16" y="44"/>
                  </a:lnTo>
                  <a:lnTo>
                    <a:pt x="12" y="34"/>
                  </a:lnTo>
                  <a:lnTo>
                    <a:pt x="14" y="24"/>
                  </a:lnTo>
                  <a:lnTo>
                    <a:pt x="12" y="18"/>
                  </a:lnTo>
                  <a:lnTo>
                    <a:pt x="6" y="10"/>
                  </a:lnTo>
                  <a:lnTo>
                    <a:pt x="0" y="0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457683"/>
            </a:solidFill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23"/>
            <p:cNvSpPr>
              <a:spLocks/>
            </p:cNvSpPr>
            <p:nvPr/>
          </p:nvSpPr>
          <p:spPr bwMode="auto">
            <a:xfrm>
              <a:off x="2581275" y="4878388"/>
              <a:ext cx="511175" cy="555625"/>
            </a:xfrm>
            <a:custGeom>
              <a:avLst/>
              <a:gdLst>
                <a:gd name="T0" fmla="*/ 2147483646 w 322"/>
                <a:gd name="T1" fmla="*/ 2147483646 h 350"/>
                <a:gd name="T2" fmla="*/ 2147483646 w 322"/>
                <a:gd name="T3" fmla="*/ 2147483646 h 350"/>
                <a:gd name="T4" fmla="*/ 2147483646 w 322"/>
                <a:gd name="T5" fmla="*/ 2147483646 h 350"/>
                <a:gd name="T6" fmla="*/ 2147483646 w 322"/>
                <a:gd name="T7" fmla="*/ 2147483646 h 350"/>
                <a:gd name="T8" fmla="*/ 2147483646 w 322"/>
                <a:gd name="T9" fmla="*/ 2147483646 h 350"/>
                <a:gd name="T10" fmla="*/ 2147483646 w 322"/>
                <a:gd name="T11" fmla="*/ 2147483646 h 350"/>
                <a:gd name="T12" fmla="*/ 2147483646 w 322"/>
                <a:gd name="T13" fmla="*/ 2147483646 h 350"/>
                <a:gd name="T14" fmla="*/ 2147483646 w 322"/>
                <a:gd name="T15" fmla="*/ 2147483646 h 350"/>
                <a:gd name="T16" fmla="*/ 2147483646 w 322"/>
                <a:gd name="T17" fmla="*/ 2147483646 h 350"/>
                <a:gd name="T18" fmla="*/ 2147483646 w 322"/>
                <a:gd name="T19" fmla="*/ 2147483646 h 350"/>
                <a:gd name="T20" fmla="*/ 2147483646 w 322"/>
                <a:gd name="T21" fmla="*/ 2147483646 h 350"/>
                <a:gd name="T22" fmla="*/ 2147483646 w 322"/>
                <a:gd name="T23" fmla="*/ 2147483646 h 350"/>
                <a:gd name="T24" fmla="*/ 2147483646 w 322"/>
                <a:gd name="T25" fmla="*/ 2147483646 h 350"/>
                <a:gd name="T26" fmla="*/ 2147483646 w 322"/>
                <a:gd name="T27" fmla="*/ 2147483646 h 350"/>
                <a:gd name="T28" fmla="*/ 2147483646 w 322"/>
                <a:gd name="T29" fmla="*/ 2147483646 h 350"/>
                <a:gd name="T30" fmla="*/ 2147483646 w 322"/>
                <a:gd name="T31" fmla="*/ 2147483646 h 350"/>
                <a:gd name="T32" fmla="*/ 2147483646 w 322"/>
                <a:gd name="T33" fmla="*/ 2147483646 h 350"/>
                <a:gd name="T34" fmla="*/ 2147483646 w 322"/>
                <a:gd name="T35" fmla="*/ 2147483646 h 350"/>
                <a:gd name="T36" fmla="*/ 2147483646 w 322"/>
                <a:gd name="T37" fmla="*/ 2147483646 h 350"/>
                <a:gd name="T38" fmla="*/ 2147483646 w 322"/>
                <a:gd name="T39" fmla="*/ 2147483646 h 350"/>
                <a:gd name="T40" fmla="*/ 2147483646 w 322"/>
                <a:gd name="T41" fmla="*/ 2147483646 h 350"/>
                <a:gd name="T42" fmla="*/ 2147483646 w 322"/>
                <a:gd name="T43" fmla="*/ 2147483646 h 350"/>
                <a:gd name="T44" fmla="*/ 2147483646 w 322"/>
                <a:gd name="T45" fmla="*/ 2147483646 h 350"/>
                <a:gd name="T46" fmla="*/ 2147483646 w 322"/>
                <a:gd name="T47" fmla="*/ 2147483646 h 350"/>
                <a:gd name="T48" fmla="*/ 2147483646 w 322"/>
                <a:gd name="T49" fmla="*/ 2147483646 h 350"/>
                <a:gd name="T50" fmla="*/ 2147483646 w 322"/>
                <a:gd name="T51" fmla="*/ 2147483646 h 350"/>
                <a:gd name="T52" fmla="*/ 2147483646 w 322"/>
                <a:gd name="T53" fmla="*/ 2147483646 h 350"/>
                <a:gd name="T54" fmla="*/ 2147483646 w 322"/>
                <a:gd name="T55" fmla="*/ 2147483646 h 350"/>
                <a:gd name="T56" fmla="*/ 2147483646 w 322"/>
                <a:gd name="T57" fmla="*/ 2147483646 h 350"/>
                <a:gd name="T58" fmla="*/ 2147483646 w 322"/>
                <a:gd name="T59" fmla="*/ 2147483646 h 350"/>
                <a:gd name="T60" fmla="*/ 2147483646 w 322"/>
                <a:gd name="T61" fmla="*/ 2147483646 h 350"/>
                <a:gd name="T62" fmla="*/ 2147483646 w 322"/>
                <a:gd name="T63" fmla="*/ 2147483646 h 350"/>
                <a:gd name="T64" fmla="*/ 2147483646 w 322"/>
                <a:gd name="T65" fmla="*/ 2147483646 h 350"/>
                <a:gd name="T66" fmla="*/ 2147483646 w 322"/>
                <a:gd name="T67" fmla="*/ 2147483646 h 350"/>
                <a:gd name="T68" fmla="*/ 2147483646 w 322"/>
                <a:gd name="T69" fmla="*/ 2147483646 h 350"/>
                <a:gd name="T70" fmla="*/ 2147483646 w 322"/>
                <a:gd name="T71" fmla="*/ 2147483646 h 350"/>
                <a:gd name="T72" fmla="*/ 2147483646 w 322"/>
                <a:gd name="T73" fmla="*/ 2147483646 h 350"/>
                <a:gd name="T74" fmla="*/ 2147483646 w 322"/>
                <a:gd name="T75" fmla="*/ 2147483646 h 350"/>
                <a:gd name="T76" fmla="*/ 2147483646 w 322"/>
                <a:gd name="T77" fmla="*/ 0 h 350"/>
                <a:gd name="T78" fmla="*/ 2147483646 w 322"/>
                <a:gd name="T79" fmla="*/ 2147483646 h 350"/>
                <a:gd name="T80" fmla="*/ 2147483646 w 322"/>
                <a:gd name="T81" fmla="*/ 2147483646 h 350"/>
                <a:gd name="T82" fmla="*/ 2147483646 w 322"/>
                <a:gd name="T83" fmla="*/ 2147483646 h 350"/>
                <a:gd name="T84" fmla="*/ 2147483646 w 322"/>
                <a:gd name="T85" fmla="*/ 2147483646 h 350"/>
                <a:gd name="T86" fmla="*/ 2147483646 w 322"/>
                <a:gd name="T87" fmla="*/ 2147483646 h 350"/>
                <a:gd name="T88" fmla="*/ 2147483646 w 322"/>
                <a:gd name="T89" fmla="*/ 2147483646 h 350"/>
                <a:gd name="T90" fmla="*/ 2147483646 w 322"/>
                <a:gd name="T91" fmla="*/ 2147483646 h 35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322" h="350">
                  <a:moveTo>
                    <a:pt x="196" y="12"/>
                  </a:moveTo>
                  <a:lnTo>
                    <a:pt x="196" y="20"/>
                  </a:lnTo>
                  <a:lnTo>
                    <a:pt x="204" y="20"/>
                  </a:lnTo>
                  <a:lnTo>
                    <a:pt x="204" y="12"/>
                  </a:lnTo>
                  <a:lnTo>
                    <a:pt x="212" y="12"/>
                  </a:lnTo>
                  <a:lnTo>
                    <a:pt x="212" y="34"/>
                  </a:lnTo>
                  <a:lnTo>
                    <a:pt x="202" y="34"/>
                  </a:lnTo>
                  <a:lnTo>
                    <a:pt x="208" y="44"/>
                  </a:lnTo>
                  <a:lnTo>
                    <a:pt x="214" y="46"/>
                  </a:lnTo>
                  <a:lnTo>
                    <a:pt x="216" y="50"/>
                  </a:lnTo>
                  <a:lnTo>
                    <a:pt x="214" y="56"/>
                  </a:lnTo>
                  <a:lnTo>
                    <a:pt x="216" y="64"/>
                  </a:lnTo>
                  <a:lnTo>
                    <a:pt x="316" y="66"/>
                  </a:lnTo>
                  <a:lnTo>
                    <a:pt x="316" y="108"/>
                  </a:lnTo>
                  <a:lnTo>
                    <a:pt x="316" y="136"/>
                  </a:lnTo>
                  <a:lnTo>
                    <a:pt x="322" y="136"/>
                  </a:lnTo>
                  <a:lnTo>
                    <a:pt x="322" y="146"/>
                  </a:lnTo>
                  <a:lnTo>
                    <a:pt x="316" y="146"/>
                  </a:lnTo>
                  <a:lnTo>
                    <a:pt x="314" y="162"/>
                  </a:lnTo>
                  <a:lnTo>
                    <a:pt x="314" y="204"/>
                  </a:lnTo>
                  <a:lnTo>
                    <a:pt x="314" y="206"/>
                  </a:lnTo>
                  <a:lnTo>
                    <a:pt x="300" y="204"/>
                  </a:lnTo>
                  <a:lnTo>
                    <a:pt x="294" y="204"/>
                  </a:lnTo>
                  <a:lnTo>
                    <a:pt x="288" y="204"/>
                  </a:lnTo>
                  <a:lnTo>
                    <a:pt x="288" y="208"/>
                  </a:lnTo>
                  <a:lnTo>
                    <a:pt x="278" y="208"/>
                  </a:lnTo>
                  <a:lnTo>
                    <a:pt x="278" y="204"/>
                  </a:lnTo>
                  <a:lnTo>
                    <a:pt x="272" y="204"/>
                  </a:lnTo>
                  <a:lnTo>
                    <a:pt x="272" y="208"/>
                  </a:lnTo>
                  <a:lnTo>
                    <a:pt x="250" y="208"/>
                  </a:lnTo>
                  <a:lnTo>
                    <a:pt x="250" y="204"/>
                  </a:lnTo>
                  <a:lnTo>
                    <a:pt x="242" y="204"/>
                  </a:lnTo>
                  <a:lnTo>
                    <a:pt x="242" y="208"/>
                  </a:lnTo>
                  <a:lnTo>
                    <a:pt x="132" y="206"/>
                  </a:lnTo>
                  <a:lnTo>
                    <a:pt x="128" y="350"/>
                  </a:lnTo>
                  <a:lnTo>
                    <a:pt x="58" y="348"/>
                  </a:lnTo>
                  <a:lnTo>
                    <a:pt x="58" y="342"/>
                  </a:lnTo>
                  <a:lnTo>
                    <a:pt x="52" y="322"/>
                  </a:lnTo>
                  <a:lnTo>
                    <a:pt x="40" y="312"/>
                  </a:lnTo>
                  <a:lnTo>
                    <a:pt x="34" y="294"/>
                  </a:lnTo>
                  <a:lnTo>
                    <a:pt x="28" y="286"/>
                  </a:lnTo>
                  <a:lnTo>
                    <a:pt x="24" y="284"/>
                  </a:lnTo>
                  <a:lnTo>
                    <a:pt x="16" y="282"/>
                  </a:lnTo>
                  <a:lnTo>
                    <a:pt x="10" y="276"/>
                  </a:lnTo>
                  <a:lnTo>
                    <a:pt x="12" y="266"/>
                  </a:lnTo>
                  <a:lnTo>
                    <a:pt x="4" y="258"/>
                  </a:lnTo>
                  <a:lnTo>
                    <a:pt x="4" y="248"/>
                  </a:lnTo>
                  <a:lnTo>
                    <a:pt x="12" y="242"/>
                  </a:lnTo>
                  <a:lnTo>
                    <a:pt x="12" y="230"/>
                  </a:lnTo>
                  <a:lnTo>
                    <a:pt x="2" y="204"/>
                  </a:lnTo>
                  <a:lnTo>
                    <a:pt x="2" y="192"/>
                  </a:lnTo>
                  <a:lnTo>
                    <a:pt x="0" y="188"/>
                  </a:lnTo>
                  <a:lnTo>
                    <a:pt x="2" y="186"/>
                  </a:lnTo>
                  <a:lnTo>
                    <a:pt x="12" y="184"/>
                  </a:lnTo>
                  <a:lnTo>
                    <a:pt x="14" y="180"/>
                  </a:lnTo>
                  <a:lnTo>
                    <a:pt x="16" y="174"/>
                  </a:lnTo>
                  <a:lnTo>
                    <a:pt x="18" y="164"/>
                  </a:lnTo>
                  <a:lnTo>
                    <a:pt x="20" y="156"/>
                  </a:lnTo>
                  <a:lnTo>
                    <a:pt x="20" y="148"/>
                  </a:lnTo>
                  <a:lnTo>
                    <a:pt x="16" y="142"/>
                  </a:lnTo>
                  <a:lnTo>
                    <a:pt x="18" y="128"/>
                  </a:lnTo>
                  <a:lnTo>
                    <a:pt x="16" y="128"/>
                  </a:lnTo>
                  <a:lnTo>
                    <a:pt x="16" y="122"/>
                  </a:lnTo>
                  <a:lnTo>
                    <a:pt x="24" y="92"/>
                  </a:lnTo>
                  <a:lnTo>
                    <a:pt x="22" y="84"/>
                  </a:lnTo>
                  <a:lnTo>
                    <a:pt x="24" y="80"/>
                  </a:lnTo>
                  <a:lnTo>
                    <a:pt x="24" y="72"/>
                  </a:lnTo>
                  <a:lnTo>
                    <a:pt x="28" y="70"/>
                  </a:lnTo>
                  <a:lnTo>
                    <a:pt x="32" y="70"/>
                  </a:lnTo>
                  <a:lnTo>
                    <a:pt x="32" y="68"/>
                  </a:lnTo>
                  <a:lnTo>
                    <a:pt x="32" y="60"/>
                  </a:lnTo>
                  <a:lnTo>
                    <a:pt x="30" y="40"/>
                  </a:lnTo>
                  <a:lnTo>
                    <a:pt x="34" y="26"/>
                  </a:lnTo>
                  <a:lnTo>
                    <a:pt x="44" y="2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52" y="2"/>
                  </a:lnTo>
                  <a:lnTo>
                    <a:pt x="56" y="0"/>
                  </a:lnTo>
                  <a:lnTo>
                    <a:pt x="56" y="24"/>
                  </a:lnTo>
                  <a:lnTo>
                    <a:pt x="72" y="24"/>
                  </a:lnTo>
                  <a:lnTo>
                    <a:pt x="84" y="22"/>
                  </a:lnTo>
                  <a:lnTo>
                    <a:pt x="96" y="14"/>
                  </a:lnTo>
                  <a:lnTo>
                    <a:pt x="102" y="20"/>
                  </a:lnTo>
                  <a:lnTo>
                    <a:pt x="104" y="18"/>
                  </a:lnTo>
                  <a:lnTo>
                    <a:pt x="118" y="10"/>
                  </a:lnTo>
                  <a:lnTo>
                    <a:pt x="196" y="12"/>
                  </a:lnTo>
                  <a:close/>
                </a:path>
              </a:pathLst>
            </a:custGeom>
            <a:solidFill>
              <a:srgbClr val="457683"/>
            </a:solidFill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27"/>
            <p:cNvSpPr>
              <a:spLocks/>
            </p:cNvSpPr>
            <p:nvPr/>
          </p:nvSpPr>
          <p:spPr bwMode="auto">
            <a:xfrm>
              <a:off x="2882900" y="4719638"/>
              <a:ext cx="434975" cy="269875"/>
            </a:xfrm>
            <a:custGeom>
              <a:avLst/>
              <a:gdLst>
                <a:gd name="T0" fmla="*/ 2147483646 w 274"/>
                <a:gd name="T1" fmla="*/ 2147483646 h 170"/>
                <a:gd name="T2" fmla="*/ 2147483646 w 274"/>
                <a:gd name="T3" fmla="*/ 2147483646 h 170"/>
                <a:gd name="T4" fmla="*/ 2147483646 w 274"/>
                <a:gd name="T5" fmla="*/ 2147483646 h 170"/>
                <a:gd name="T6" fmla="*/ 2147483646 w 274"/>
                <a:gd name="T7" fmla="*/ 2147483646 h 170"/>
                <a:gd name="T8" fmla="*/ 2147483646 w 274"/>
                <a:gd name="T9" fmla="*/ 2147483646 h 170"/>
                <a:gd name="T10" fmla="*/ 2147483646 w 274"/>
                <a:gd name="T11" fmla="*/ 2147483646 h 170"/>
                <a:gd name="T12" fmla="*/ 2147483646 w 274"/>
                <a:gd name="T13" fmla="*/ 2147483646 h 170"/>
                <a:gd name="T14" fmla="*/ 2147483646 w 274"/>
                <a:gd name="T15" fmla="*/ 2147483646 h 170"/>
                <a:gd name="T16" fmla="*/ 2147483646 w 274"/>
                <a:gd name="T17" fmla="*/ 2147483646 h 170"/>
                <a:gd name="T18" fmla="*/ 2147483646 w 274"/>
                <a:gd name="T19" fmla="*/ 2147483646 h 170"/>
                <a:gd name="T20" fmla="*/ 2147483646 w 274"/>
                <a:gd name="T21" fmla="*/ 2147483646 h 170"/>
                <a:gd name="T22" fmla="*/ 2147483646 w 274"/>
                <a:gd name="T23" fmla="*/ 2147483646 h 170"/>
                <a:gd name="T24" fmla="*/ 2147483646 w 274"/>
                <a:gd name="T25" fmla="*/ 2147483646 h 170"/>
                <a:gd name="T26" fmla="*/ 2147483646 w 274"/>
                <a:gd name="T27" fmla="*/ 2147483646 h 170"/>
                <a:gd name="T28" fmla="*/ 2147483646 w 274"/>
                <a:gd name="T29" fmla="*/ 2147483646 h 170"/>
                <a:gd name="T30" fmla="*/ 2147483646 w 274"/>
                <a:gd name="T31" fmla="*/ 2147483646 h 170"/>
                <a:gd name="T32" fmla="*/ 2147483646 w 274"/>
                <a:gd name="T33" fmla="*/ 2147483646 h 170"/>
                <a:gd name="T34" fmla="*/ 2147483646 w 274"/>
                <a:gd name="T35" fmla="*/ 2147483646 h 170"/>
                <a:gd name="T36" fmla="*/ 2147483646 w 274"/>
                <a:gd name="T37" fmla="*/ 2147483646 h 170"/>
                <a:gd name="T38" fmla="*/ 2147483646 w 274"/>
                <a:gd name="T39" fmla="*/ 2147483646 h 170"/>
                <a:gd name="T40" fmla="*/ 2147483646 w 274"/>
                <a:gd name="T41" fmla="*/ 2147483646 h 170"/>
                <a:gd name="T42" fmla="*/ 2147483646 w 274"/>
                <a:gd name="T43" fmla="*/ 2147483646 h 170"/>
                <a:gd name="T44" fmla="*/ 2147483646 w 274"/>
                <a:gd name="T45" fmla="*/ 2147483646 h 170"/>
                <a:gd name="T46" fmla="*/ 2147483646 w 274"/>
                <a:gd name="T47" fmla="*/ 2147483646 h 170"/>
                <a:gd name="T48" fmla="*/ 2147483646 w 274"/>
                <a:gd name="T49" fmla="*/ 2147483646 h 170"/>
                <a:gd name="T50" fmla="*/ 2147483646 w 274"/>
                <a:gd name="T51" fmla="*/ 2147483646 h 170"/>
                <a:gd name="T52" fmla="*/ 2147483646 w 274"/>
                <a:gd name="T53" fmla="*/ 2147483646 h 170"/>
                <a:gd name="T54" fmla="*/ 2147483646 w 274"/>
                <a:gd name="T55" fmla="*/ 2147483646 h 170"/>
                <a:gd name="T56" fmla="*/ 2147483646 w 274"/>
                <a:gd name="T57" fmla="*/ 2147483646 h 170"/>
                <a:gd name="T58" fmla="*/ 2147483646 w 274"/>
                <a:gd name="T59" fmla="*/ 2147483646 h 170"/>
                <a:gd name="T60" fmla="*/ 2147483646 w 274"/>
                <a:gd name="T61" fmla="*/ 2147483646 h 170"/>
                <a:gd name="T62" fmla="*/ 2147483646 w 274"/>
                <a:gd name="T63" fmla="*/ 2147483646 h 170"/>
                <a:gd name="T64" fmla="*/ 2147483646 w 274"/>
                <a:gd name="T65" fmla="*/ 2147483646 h 170"/>
                <a:gd name="T66" fmla="*/ 0 w 274"/>
                <a:gd name="T67" fmla="*/ 2147483646 h 170"/>
                <a:gd name="T68" fmla="*/ 2147483646 w 274"/>
                <a:gd name="T69" fmla="*/ 2147483646 h 170"/>
                <a:gd name="T70" fmla="*/ 2147483646 w 274"/>
                <a:gd name="T71" fmla="*/ 2147483646 h 170"/>
                <a:gd name="T72" fmla="*/ 2147483646 w 274"/>
                <a:gd name="T73" fmla="*/ 0 h 170"/>
                <a:gd name="T74" fmla="*/ 2147483646 w 274"/>
                <a:gd name="T75" fmla="*/ 2147483646 h 170"/>
                <a:gd name="T76" fmla="*/ 2147483646 w 274"/>
                <a:gd name="T77" fmla="*/ 2147483646 h 170"/>
                <a:gd name="T78" fmla="*/ 2147483646 w 274"/>
                <a:gd name="T79" fmla="*/ 2147483646 h 170"/>
                <a:gd name="T80" fmla="*/ 2147483646 w 274"/>
                <a:gd name="T81" fmla="*/ 2147483646 h 170"/>
                <a:gd name="T82" fmla="*/ 2147483646 w 274"/>
                <a:gd name="T83" fmla="*/ 2147483646 h 170"/>
                <a:gd name="T84" fmla="*/ 2147483646 w 274"/>
                <a:gd name="T85" fmla="*/ 2147483646 h 170"/>
                <a:gd name="T86" fmla="*/ 2147483646 w 274"/>
                <a:gd name="T87" fmla="*/ 2147483646 h 170"/>
                <a:gd name="T88" fmla="*/ 2147483646 w 274"/>
                <a:gd name="T89" fmla="*/ 2147483646 h 170"/>
                <a:gd name="T90" fmla="*/ 2147483646 w 274"/>
                <a:gd name="T91" fmla="*/ 2147483646 h 170"/>
                <a:gd name="T92" fmla="*/ 2147483646 w 274"/>
                <a:gd name="T93" fmla="*/ 2147483646 h 170"/>
                <a:gd name="T94" fmla="*/ 2147483646 w 274"/>
                <a:gd name="T95" fmla="*/ 2147483646 h 17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274" h="170">
                  <a:moveTo>
                    <a:pt x="250" y="18"/>
                  </a:moveTo>
                  <a:lnTo>
                    <a:pt x="252" y="30"/>
                  </a:lnTo>
                  <a:lnTo>
                    <a:pt x="246" y="48"/>
                  </a:lnTo>
                  <a:lnTo>
                    <a:pt x="250" y="58"/>
                  </a:lnTo>
                  <a:lnTo>
                    <a:pt x="248" y="74"/>
                  </a:lnTo>
                  <a:lnTo>
                    <a:pt x="252" y="80"/>
                  </a:lnTo>
                  <a:lnTo>
                    <a:pt x="252" y="82"/>
                  </a:lnTo>
                  <a:lnTo>
                    <a:pt x="258" y="94"/>
                  </a:lnTo>
                  <a:lnTo>
                    <a:pt x="260" y="106"/>
                  </a:lnTo>
                  <a:lnTo>
                    <a:pt x="262" y="108"/>
                  </a:lnTo>
                  <a:lnTo>
                    <a:pt x="268" y="120"/>
                  </a:lnTo>
                  <a:lnTo>
                    <a:pt x="266" y="130"/>
                  </a:lnTo>
                  <a:lnTo>
                    <a:pt x="268" y="134"/>
                  </a:lnTo>
                  <a:lnTo>
                    <a:pt x="272" y="136"/>
                  </a:lnTo>
                  <a:lnTo>
                    <a:pt x="274" y="148"/>
                  </a:lnTo>
                  <a:lnTo>
                    <a:pt x="272" y="148"/>
                  </a:lnTo>
                  <a:lnTo>
                    <a:pt x="270" y="152"/>
                  </a:lnTo>
                  <a:lnTo>
                    <a:pt x="266" y="154"/>
                  </a:lnTo>
                  <a:lnTo>
                    <a:pt x="264" y="164"/>
                  </a:lnTo>
                  <a:lnTo>
                    <a:pt x="252" y="164"/>
                  </a:lnTo>
                  <a:lnTo>
                    <a:pt x="252" y="160"/>
                  </a:lnTo>
                  <a:lnTo>
                    <a:pt x="260" y="160"/>
                  </a:lnTo>
                  <a:lnTo>
                    <a:pt x="260" y="154"/>
                  </a:lnTo>
                  <a:lnTo>
                    <a:pt x="252" y="154"/>
                  </a:lnTo>
                  <a:lnTo>
                    <a:pt x="252" y="148"/>
                  </a:lnTo>
                  <a:lnTo>
                    <a:pt x="244" y="148"/>
                  </a:lnTo>
                  <a:lnTo>
                    <a:pt x="244" y="154"/>
                  </a:lnTo>
                  <a:lnTo>
                    <a:pt x="240" y="154"/>
                  </a:lnTo>
                  <a:lnTo>
                    <a:pt x="240" y="162"/>
                  </a:lnTo>
                  <a:lnTo>
                    <a:pt x="230" y="162"/>
                  </a:lnTo>
                  <a:lnTo>
                    <a:pt x="230" y="164"/>
                  </a:lnTo>
                  <a:lnTo>
                    <a:pt x="224" y="164"/>
                  </a:lnTo>
                  <a:lnTo>
                    <a:pt x="224" y="170"/>
                  </a:lnTo>
                  <a:lnTo>
                    <a:pt x="218" y="170"/>
                  </a:lnTo>
                  <a:lnTo>
                    <a:pt x="214" y="168"/>
                  </a:lnTo>
                  <a:lnTo>
                    <a:pt x="208" y="168"/>
                  </a:lnTo>
                  <a:lnTo>
                    <a:pt x="208" y="162"/>
                  </a:lnTo>
                  <a:lnTo>
                    <a:pt x="202" y="162"/>
                  </a:lnTo>
                  <a:lnTo>
                    <a:pt x="202" y="168"/>
                  </a:lnTo>
                  <a:lnTo>
                    <a:pt x="194" y="168"/>
                  </a:lnTo>
                  <a:lnTo>
                    <a:pt x="194" y="160"/>
                  </a:lnTo>
                  <a:lnTo>
                    <a:pt x="186" y="160"/>
                  </a:lnTo>
                  <a:lnTo>
                    <a:pt x="186" y="166"/>
                  </a:lnTo>
                  <a:lnTo>
                    <a:pt x="126" y="166"/>
                  </a:lnTo>
                  <a:lnTo>
                    <a:pt x="26" y="164"/>
                  </a:lnTo>
                  <a:lnTo>
                    <a:pt x="24" y="156"/>
                  </a:lnTo>
                  <a:lnTo>
                    <a:pt x="26" y="150"/>
                  </a:lnTo>
                  <a:lnTo>
                    <a:pt x="24" y="146"/>
                  </a:lnTo>
                  <a:lnTo>
                    <a:pt x="18" y="144"/>
                  </a:lnTo>
                  <a:lnTo>
                    <a:pt x="12" y="134"/>
                  </a:lnTo>
                  <a:lnTo>
                    <a:pt x="22" y="134"/>
                  </a:lnTo>
                  <a:lnTo>
                    <a:pt x="22" y="112"/>
                  </a:lnTo>
                  <a:lnTo>
                    <a:pt x="14" y="112"/>
                  </a:lnTo>
                  <a:lnTo>
                    <a:pt x="14" y="120"/>
                  </a:lnTo>
                  <a:lnTo>
                    <a:pt x="6" y="120"/>
                  </a:lnTo>
                  <a:lnTo>
                    <a:pt x="6" y="112"/>
                  </a:lnTo>
                  <a:lnTo>
                    <a:pt x="6" y="100"/>
                  </a:lnTo>
                  <a:lnTo>
                    <a:pt x="12" y="100"/>
                  </a:lnTo>
                  <a:lnTo>
                    <a:pt x="12" y="88"/>
                  </a:lnTo>
                  <a:lnTo>
                    <a:pt x="6" y="88"/>
                  </a:lnTo>
                  <a:lnTo>
                    <a:pt x="6" y="74"/>
                  </a:lnTo>
                  <a:lnTo>
                    <a:pt x="12" y="74"/>
                  </a:lnTo>
                  <a:lnTo>
                    <a:pt x="12" y="68"/>
                  </a:lnTo>
                  <a:lnTo>
                    <a:pt x="20" y="62"/>
                  </a:lnTo>
                  <a:lnTo>
                    <a:pt x="6" y="62"/>
                  </a:lnTo>
                  <a:lnTo>
                    <a:pt x="6" y="40"/>
                  </a:lnTo>
                  <a:lnTo>
                    <a:pt x="0" y="42"/>
                  </a:lnTo>
                  <a:lnTo>
                    <a:pt x="0" y="32"/>
                  </a:lnTo>
                  <a:lnTo>
                    <a:pt x="6" y="32"/>
                  </a:lnTo>
                  <a:lnTo>
                    <a:pt x="6" y="20"/>
                  </a:lnTo>
                  <a:lnTo>
                    <a:pt x="114" y="20"/>
                  </a:lnTo>
                  <a:lnTo>
                    <a:pt x="114" y="6"/>
                  </a:lnTo>
                  <a:lnTo>
                    <a:pt x="120" y="4"/>
                  </a:lnTo>
                  <a:lnTo>
                    <a:pt x="120" y="0"/>
                  </a:lnTo>
                  <a:lnTo>
                    <a:pt x="128" y="0"/>
                  </a:lnTo>
                  <a:lnTo>
                    <a:pt x="128" y="4"/>
                  </a:lnTo>
                  <a:lnTo>
                    <a:pt x="138" y="4"/>
                  </a:lnTo>
                  <a:lnTo>
                    <a:pt x="138" y="12"/>
                  </a:lnTo>
                  <a:lnTo>
                    <a:pt x="146" y="12"/>
                  </a:lnTo>
                  <a:lnTo>
                    <a:pt x="146" y="6"/>
                  </a:lnTo>
                  <a:lnTo>
                    <a:pt x="152" y="6"/>
                  </a:lnTo>
                  <a:lnTo>
                    <a:pt x="152" y="18"/>
                  </a:lnTo>
                  <a:lnTo>
                    <a:pt x="160" y="18"/>
                  </a:lnTo>
                  <a:lnTo>
                    <a:pt x="160" y="6"/>
                  </a:lnTo>
                  <a:lnTo>
                    <a:pt x="162" y="6"/>
                  </a:lnTo>
                  <a:lnTo>
                    <a:pt x="166" y="6"/>
                  </a:lnTo>
                  <a:lnTo>
                    <a:pt x="166" y="18"/>
                  </a:lnTo>
                  <a:lnTo>
                    <a:pt x="172" y="18"/>
                  </a:lnTo>
                  <a:lnTo>
                    <a:pt x="172" y="12"/>
                  </a:lnTo>
                  <a:lnTo>
                    <a:pt x="180" y="12"/>
                  </a:lnTo>
                  <a:lnTo>
                    <a:pt x="180" y="18"/>
                  </a:lnTo>
                  <a:lnTo>
                    <a:pt x="186" y="18"/>
                  </a:lnTo>
                  <a:lnTo>
                    <a:pt x="250" y="18"/>
                  </a:lnTo>
                  <a:close/>
                </a:path>
              </a:pathLst>
            </a:custGeom>
            <a:solidFill>
              <a:srgbClr val="457683"/>
            </a:solidFill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28"/>
            <p:cNvSpPr>
              <a:spLocks/>
            </p:cNvSpPr>
            <p:nvPr/>
          </p:nvSpPr>
          <p:spPr bwMode="auto">
            <a:xfrm>
              <a:off x="2784475" y="5202238"/>
              <a:ext cx="403225" cy="234950"/>
            </a:xfrm>
            <a:custGeom>
              <a:avLst/>
              <a:gdLst>
                <a:gd name="T0" fmla="*/ 2147483646 w 254"/>
                <a:gd name="T1" fmla="*/ 0 h 148"/>
                <a:gd name="T2" fmla="*/ 2147483646 w 254"/>
                <a:gd name="T3" fmla="*/ 2147483646 h 148"/>
                <a:gd name="T4" fmla="*/ 2147483646 w 254"/>
                <a:gd name="T5" fmla="*/ 2147483646 h 148"/>
                <a:gd name="T6" fmla="*/ 2147483646 w 254"/>
                <a:gd name="T7" fmla="*/ 2147483646 h 148"/>
                <a:gd name="T8" fmla="*/ 2147483646 w 254"/>
                <a:gd name="T9" fmla="*/ 2147483646 h 148"/>
                <a:gd name="T10" fmla="*/ 2147483646 w 254"/>
                <a:gd name="T11" fmla="*/ 2147483646 h 148"/>
                <a:gd name="T12" fmla="*/ 0 w 254"/>
                <a:gd name="T13" fmla="*/ 2147483646 h 148"/>
                <a:gd name="T14" fmla="*/ 2147483646 w 254"/>
                <a:gd name="T15" fmla="*/ 2147483646 h 148"/>
                <a:gd name="T16" fmla="*/ 2147483646 w 254"/>
                <a:gd name="T17" fmla="*/ 2147483646 h 148"/>
                <a:gd name="T18" fmla="*/ 2147483646 w 254"/>
                <a:gd name="T19" fmla="*/ 0 h 148"/>
                <a:gd name="T20" fmla="*/ 2147483646 w 254"/>
                <a:gd name="T21" fmla="*/ 0 h 148"/>
                <a:gd name="T22" fmla="*/ 2147483646 w 254"/>
                <a:gd name="T23" fmla="*/ 2147483646 h 148"/>
                <a:gd name="T24" fmla="*/ 2147483646 w 254"/>
                <a:gd name="T25" fmla="*/ 2147483646 h 148"/>
                <a:gd name="T26" fmla="*/ 2147483646 w 254"/>
                <a:gd name="T27" fmla="*/ 0 h 148"/>
                <a:gd name="T28" fmla="*/ 2147483646 w 254"/>
                <a:gd name="T29" fmla="*/ 0 h 148"/>
                <a:gd name="T30" fmla="*/ 2147483646 w 254"/>
                <a:gd name="T31" fmla="*/ 2147483646 h 148"/>
                <a:gd name="T32" fmla="*/ 2147483646 w 254"/>
                <a:gd name="T33" fmla="*/ 2147483646 h 148"/>
                <a:gd name="T34" fmla="*/ 2147483646 w 254"/>
                <a:gd name="T35" fmla="*/ 0 h 148"/>
                <a:gd name="T36" fmla="*/ 2147483646 w 254"/>
                <a:gd name="T37" fmla="*/ 0 h 148"/>
                <a:gd name="T38" fmla="*/ 2147483646 w 254"/>
                <a:gd name="T39" fmla="*/ 0 h 148"/>
                <a:gd name="T40" fmla="*/ 2147483646 w 254"/>
                <a:gd name="T41" fmla="*/ 0 h 148"/>
                <a:gd name="T42" fmla="*/ 2147483646 w 254"/>
                <a:gd name="T43" fmla="*/ 0 h 148"/>
                <a:gd name="T44" fmla="*/ 2147483646 w 254"/>
                <a:gd name="T45" fmla="*/ 2147483646 h 148"/>
                <a:gd name="T46" fmla="*/ 2147483646 w 254"/>
                <a:gd name="T47" fmla="*/ 0 h 148"/>
                <a:gd name="T48" fmla="*/ 2147483646 w 254"/>
                <a:gd name="T49" fmla="*/ 0 h 148"/>
                <a:gd name="T50" fmla="*/ 2147483646 w 254"/>
                <a:gd name="T51" fmla="*/ 0 h 148"/>
                <a:gd name="T52" fmla="*/ 2147483646 w 254"/>
                <a:gd name="T53" fmla="*/ 0 h 14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54" h="148">
                  <a:moveTo>
                    <a:pt x="186" y="0"/>
                  </a:moveTo>
                  <a:lnTo>
                    <a:pt x="254" y="2"/>
                  </a:lnTo>
                  <a:lnTo>
                    <a:pt x="250" y="140"/>
                  </a:lnTo>
                  <a:lnTo>
                    <a:pt x="184" y="140"/>
                  </a:lnTo>
                  <a:lnTo>
                    <a:pt x="184" y="148"/>
                  </a:lnTo>
                  <a:lnTo>
                    <a:pt x="126" y="148"/>
                  </a:lnTo>
                  <a:lnTo>
                    <a:pt x="0" y="146"/>
                  </a:lnTo>
                  <a:lnTo>
                    <a:pt x="4" y="2"/>
                  </a:lnTo>
                  <a:lnTo>
                    <a:pt x="114" y="4"/>
                  </a:lnTo>
                  <a:lnTo>
                    <a:pt x="114" y="0"/>
                  </a:lnTo>
                  <a:lnTo>
                    <a:pt x="122" y="0"/>
                  </a:lnTo>
                  <a:lnTo>
                    <a:pt x="122" y="4"/>
                  </a:lnTo>
                  <a:lnTo>
                    <a:pt x="144" y="4"/>
                  </a:lnTo>
                  <a:lnTo>
                    <a:pt x="144" y="0"/>
                  </a:lnTo>
                  <a:lnTo>
                    <a:pt x="150" y="0"/>
                  </a:lnTo>
                  <a:lnTo>
                    <a:pt x="150" y="4"/>
                  </a:lnTo>
                  <a:lnTo>
                    <a:pt x="160" y="4"/>
                  </a:lnTo>
                  <a:lnTo>
                    <a:pt x="160" y="0"/>
                  </a:lnTo>
                  <a:lnTo>
                    <a:pt x="166" y="0"/>
                  </a:lnTo>
                  <a:lnTo>
                    <a:pt x="172" y="0"/>
                  </a:lnTo>
                  <a:lnTo>
                    <a:pt x="186" y="2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rgbClr val="457683"/>
            </a:solidFill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9"/>
            <p:cNvSpPr>
              <a:spLocks/>
            </p:cNvSpPr>
            <p:nvPr/>
          </p:nvSpPr>
          <p:spPr bwMode="auto">
            <a:xfrm>
              <a:off x="2835275" y="5424488"/>
              <a:ext cx="523875" cy="485775"/>
            </a:xfrm>
            <a:custGeom>
              <a:avLst/>
              <a:gdLst>
                <a:gd name="T0" fmla="*/ 2147483646 w 330"/>
                <a:gd name="T1" fmla="*/ 2147483646 h 306"/>
                <a:gd name="T2" fmla="*/ 2147483646 w 330"/>
                <a:gd name="T3" fmla="*/ 2147483646 h 306"/>
                <a:gd name="T4" fmla="*/ 2147483646 w 330"/>
                <a:gd name="T5" fmla="*/ 2147483646 h 306"/>
                <a:gd name="T6" fmla="*/ 2147483646 w 330"/>
                <a:gd name="T7" fmla="*/ 2147483646 h 306"/>
                <a:gd name="T8" fmla="*/ 2147483646 w 330"/>
                <a:gd name="T9" fmla="*/ 2147483646 h 306"/>
                <a:gd name="T10" fmla="*/ 2147483646 w 330"/>
                <a:gd name="T11" fmla="*/ 2147483646 h 306"/>
                <a:gd name="T12" fmla="*/ 0 w 330"/>
                <a:gd name="T13" fmla="*/ 2147483646 h 306"/>
                <a:gd name="T14" fmla="*/ 2147483646 w 330"/>
                <a:gd name="T15" fmla="*/ 2147483646 h 306"/>
                <a:gd name="T16" fmla="*/ 2147483646 w 330"/>
                <a:gd name="T17" fmla="*/ 2147483646 h 306"/>
                <a:gd name="T18" fmla="*/ 2147483646 w 330"/>
                <a:gd name="T19" fmla="*/ 2147483646 h 306"/>
                <a:gd name="T20" fmla="*/ 2147483646 w 330"/>
                <a:gd name="T21" fmla="*/ 2147483646 h 306"/>
                <a:gd name="T22" fmla="*/ 2147483646 w 330"/>
                <a:gd name="T23" fmla="*/ 2147483646 h 306"/>
                <a:gd name="T24" fmla="*/ 2147483646 w 330"/>
                <a:gd name="T25" fmla="*/ 2147483646 h 306"/>
                <a:gd name="T26" fmla="*/ 2147483646 w 330"/>
                <a:gd name="T27" fmla="*/ 2147483646 h 306"/>
                <a:gd name="T28" fmla="*/ 2147483646 w 330"/>
                <a:gd name="T29" fmla="*/ 2147483646 h 306"/>
                <a:gd name="T30" fmla="*/ 2147483646 w 330"/>
                <a:gd name="T31" fmla="*/ 2147483646 h 306"/>
                <a:gd name="T32" fmla="*/ 2147483646 w 330"/>
                <a:gd name="T33" fmla="*/ 2147483646 h 306"/>
                <a:gd name="T34" fmla="*/ 2147483646 w 330"/>
                <a:gd name="T35" fmla="*/ 2147483646 h 306"/>
                <a:gd name="T36" fmla="*/ 2147483646 w 330"/>
                <a:gd name="T37" fmla="*/ 2147483646 h 306"/>
                <a:gd name="T38" fmla="*/ 2147483646 w 330"/>
                <a:gd name="T39" fmla="*/ 2147483646 h 306"/>
                <a:gd name="T40" fmla="*/ 2147483646 w 330"/>
                <a:gd name="T41" fmla="*/ 2147483646 h 306"/>
                <a:gd name="T42" fmla="*/ 2147483646 w 330"/>
                <a:gd name="T43" fmla="*/ 2147483646 h 306"/>
                <a:gd name="T44" fmla="*/ 2147483646 w 330"/>
                <a:gd name="T45" fmla="*/ 2147483646 h 306"/>
                <a:gd name="T46" fmla="*/ 2147483646 w 330"/>
                <a:gd name="T47" fmla="*/ 2147483646 h 306"/>
                <a:gd name="T48" fmla="*/ 2147483646 w 330"/>
                <a:gd name="T49" fmla="*/ 2147483646 h 306"/>
                <a:gd name="T50" fmla="*/ 2147483646 w 330"/>
                <a:gd name="T51" fmla="*/ 2147483646 h 306"/>
                <a:gd name="T52" fmla="*/ 2147483646 w 330"/>
                <a:gd name="T53" fmla="*/ 2147483646 h 306"/>
                <a:gd name="T54" fmla="*/ 2147483646 w 330"/>
                <a:gd name="T55" fmla="*/ 2147483646 h 306"/>
                <a:gd name="T56" fmla="*/ 2147483646 w 330"/>
                <a:gd name="T57" fmla="*/ 2147483646 h 306"/>
                <a:gd name="T58" fmla="*/ 2147483646 w 330"/>
                <a:gd name="T59" fmla="*/ 2147483646 h 306"/>
                <a:gd name="T60" fmla="*/ 2147483646 w 330"/>
                <a:gd name="T61" fmla="*/ 2147483646 h 306"/>
                <a:gd name="T62" fmla="*/ 2147483646 w 330"/>
                <a:gd name="T63" fmla="*/ 2147483646 h 306"/>
                <a:gd name="T64" fmla="*/ 2147483646 w 330"/>
                <a:gd name="T65" fmla="*/ 2147483646 h 306"/>
                <a:gd name="T66" fmla="*/ 2147483646 w 330"/>
                <a:gd name="T67" fmla="*/ 2147483646 h 306"/>
                <a:gd name="T68" fmla="*/ 2147483646 w 330"/>
                <a:gd name="T69" fmla="*/ 2147483646 h 306"/>
                <a:gd name="T70" fmla="*/ 2147483646 w 330"/>
                <a:gd name="T71" fmla="*/ 2147483646 h 306"/>
                <a:gd name="T72" fmla="*/ 2147483646 w 330"/>
                <a:gd name="T73" fmla="*/ 2147483646 h 306"/>
                <a:gd name="T74" fmla="*/ 2147483646 w 330"/>
                <a:gd name="T75" fmla="*/ 2147483646 h 306"/>
                <a:gd name="T76" fmla="*/ 2147483646 w 330"/>
                <a:gd name="T77" fmla="*/ 2147483646 h 306"/>
                <a:gd name="T78" fmla="*/ 2147483646 w 330"/>
                <a:gd name="T79" fmla="*/ 2147483646 h 306"/>
                <a:gd name="T80" fmla="*/ 2147483646 w 330"/>
                <a:gd name="T81" fmla="*/ 2147483646 h 306"/>
                <a:gd name="T82" fmla="*/ 2147483646 w 330"/>
                <a:gd name="T83" fmla="*/ 2147483646 h 306"/>
                <a:gd name="T84" fmla="*/ 2147483646 w 330"/>
                <a:gd name="T85" fmla="*/ 2147483646 h 306"/>
                <a:gd name="T86" fmla="*/ 2147483646 w 330"/>
                <a:gd name="T87" fmla="*/ 2147483646 h 306"/>
                <a:gd name="T88" fmla="*/ 2147483646 w 330"/>
                <a:gd name="T89" fmla="*/ 2147483646 h 306"/>
                <a:gd name="T90" fmla="*/ 2147483646 w 330"/>
                <a:gd name="T91" fmla="*/ 2147483646 h 306"/>
                <a:gd name="T92" fmla="*/ 2147483646 w 330"/>
                <a:gd name="T93" fmla="*/ 0 h 306"/>
                <a:gd name="T94" fmla="*/ 2147483646 w 330"/>
                <a:gd name="T95" fmla="*/ 0 h 306"/>
                <a:gd name="T96" fmla="*/ 2147483646 w 330"/>
                <a:gd name="T97" fmla="*/ 2147483646 h 306"/>
                <a:gd name="T98" fmla="*/ 2147483646 w 330"/>
                <a:gd name="T99" fmla="*/ 2147483646 h 306"/>
                <a:gd name="T100" fmla="*/ 2147483646 w 330"/>
                <a:gd name="T101" fmla="*/ 2147483646 h 306"/>
                <a:gd name="T102" fmla="*/ 2147483646 w 330"/>
                <a:gd name="T103" fmla="*/ 2147483646 h 306"/>
                <a:gd name="T104" fmla="*/ 2147483646 w 330"/>
                <a:gd name="T105" fmla="*/ 2147483646 h 30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30" h="306">
                  <a:moveTo>
                    <a:pt x="330" y="2"/>
                  </a:moveTo>
                  <a:lnTo>
                    <a:pt x="330" y="108"/>
                  </a:lnTo>
                  <a:lnTo>
                    <a:pt x="328" y="306"/>
                  </a:lnTo>
                  <a:lnTo>
                    <a:pt x="264" y="304"/>
                  </a:lnTo>
                  <a:lnTo>
                    <a:pt x="8" y="290"/>
                  </a:lnTo>
                  <a:lnTo>
                    <a:pt x="8" y="284"/>
                  </a:lnTo>
                  <a:lnTo>
                    <a:pt x="0" y="272"/>
                  </a:lnTo>
                  <a:lnTo>
                    <a:pt x="2" y="262"/>
                  </a:lnTo>
                  <a:lnTo>
                    <a:pt x="4" y="260"/>
                  </a:lnTo>
                  <a:lnTo>
                    <a:pt x="10" y="256"/>
                  </a:lnTo>
                  <a:lnTo>
                    <a:pt x="8" y="252"/>
                  </a:lnTo>
                  <a:lnTo>
                    <a:pt x="10" y="248"/>
                  </a:lnTo>
                  <a:lnTo>
                    <a:pt x="14" y="248"/>
                  </a:lnTo>
                  <a:lnTo>
                    <a:pt x="16" y="246"/>
                  </a:lnTo>
                  <a:lnTo>
                    <a:pt x="16" y="242"/>
                  </a:lnTo>
                  <a:lnTo>
                    <a:pt x="22" y="242"/>
                  </a:lnTo>
                  <a:lnTo>
                    <a:pt x="22" y="240"/>
                  </a:lnTo>
                  <a:lnTo>
                    <a:pt x="24" y="236"/>
                  </a:lnTo>
                  <a:lnTo>
                    <a:pt x="30" y="236"/>
                  </a:lnTo>
                  <a:lnTo>
                    <a:pt x="36" y="236"/>
                  </a:lnTo>
                  <a:lnTo>
                    <a:pt x="36" y="234"/>
                  </a:lnTo>
                  <a:lnTo>
                    <a:pt x="36" y="232"/>
                  </a:lnTo>
                  <a:lnTo>
                    <a:pt x="40" y="234"/>
                  </a:lnTo>
                  <a:lnTo>
                    <a:pt x="42" y="228"/>
                  </a:lnTo>
                  <a:lnTo>
                    <a:pt x="44" y="224"/>
                  </a:lnTo>
                  <a:lnTo>
                    <a:pt x="48" y="220"/>
                  </a:lnTo>
                  <a:lnTo>
                    <a:pt x="56" y="220"/>
                  </a:lnTo>
                  <a:lnTo>
                    <a:pt x="56" y="208"/>
                  </a:lnTo>
                  <a:lnTo>
                    <a:pt x="58" y="206"/>
                  </a:lnTo>
                  <a:lnTo>
                    <a:pt x="58" y="202"/>
                  </a:lnTo>
                  <a:lnTo>
                    <a:pt x="60" y="200"/>
                  </a:lnTo>
                  <a:lnTo>
                    <a:pt x="62" y="196"/>
                  </a:lnTo>
                  <a:lnTo>
                    <a:pt x="68" y="194"/>
                  </a:lnTo>
                  <a:lnTo>
                    <a:pt x="68" y="190"/>
                  </a:lnTo>
                  <a:lnTo>
                    <a:pt x="70" y="190"/>
                  </a:lnTo>
                  <a:lnTo>
                    <a:pt x="68" y="186"/>
                  </a:lnTo>
                  <a:lnTo>
                    <a:pt x="70" y="160"/>
                  </a:lnTo>
                  <a:lnTo>
                    <a:pt x="72" y="160"/>
                  </a:lnTo>
                  <a:lnTo>
                    <a:pt x="72" y="152"/>
                  </a:lnTo>
                  <a:lnTo>
                    <a:pt x="78" y="152"/>
                  </a:lnTo>
                  <a:lnTo>
                    <a:pt x="80" y="30"/>
                  </a:lnTo>
                  <a:lnTo>
                    <a:pt x="88" y="30"/>
                  </a:lnTo>
                  <a:lnTo>
                    <a:pt x="88" y="24"/>
                  </a:lnTo>
                  <a:lnTo>
                    <a:pt x="94" y="24"/>
                  </a:lnTo>
                  <a:lnTo>
                    <a:pt x="94" y="8"/>
                  </a:lnTo>
                  <a:lnTo>
                    <a:pt x="152" y="8"/>
                  </a:lnTo>
                  <a:lnTo>
                    <a:pt x="152" y="0"/>
                  </a:lnTo>
                  <a:lnTo>
                    <a:pt x="218" y="0"/>
                  </a:lnTo>
                  <a:lnTo>
                    <a:pt x="242" y="2"/>
                  </a:lnTo>
                  <a:lnTo>
                    <a:pt x="330" y="2"/>
                  </a:lnTo>
                  <a:close/>
                </a:path>
              </a:pathLst>
            </a:custGeom>
            <a:solidFill>
              <a:srgbClr val="457683"/>
            </a:solidFill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52"/>
            <p:cNvSpPr>
              <a:spLocks/>
            </p:cNvSpPr>
            <p:nvPr/>
          </p:nvSpPr>
          <p:spPr bwMode="auto">
            <a:xfrm>
              <a:off x="3117850" y="4316413"/>
              <a:ext cx="365125" cy="431800"/>
            </a:xfrm>
            <a:custGeom>
              <a:avLst/>
              <a:gdLst>
                <a:gd name="T0" fmla="*/ 2147483646 w 230"/>
                <a:gd name="T1" fmla="*/ 2147483646 h 272"/>
                <a:gd name="T2" fmla="*/ 2147483646 w 230"/>
                <a:gd name="T3" fmla="*/ 2147483646 h 272"/>
                <a:gd name="T4" fmla="*/ 2147483646 w 230"/>
                <a:gd name="T5" fmla="*/ 2147483646 h 272"/>
                <a:gd name="T6" fmla="*/ 2147483646 w 230"/>
                <a:gd name="T7" fmla="*/ 2147483646 h 272"/>
                <a:gd name="T8" fmla="*/ 2147483646 w 230"/>
                <a:gd name="T9" fmla="*/ 2147483646 h 272"/>
                <a:gd name="T10" fmla="*/ 2147483646 w 230"/>
                <a:gd name="T11" fmla="*/ 2147483646 h 272"/>
                <a:gd name="T12" fmla="*/ 2147483646 w 230"/>
                <a:gd name="T13" fmla="*/ 2147483646 h 272"/>
                <a:gd name="T14" fmla="*/ 2147483646 w 230"/>
                <a:gd name="T15" fmla="*/ 2147483646 h 272"/>
                <a:gd name="T16" fmla="*/ 2147483646 w 230"/>
                <a:gd name="T17" fmla="*/ 2147483646 h 272"/>
                <a:gd name="T18" fmla="*/ 2147483646 w 230"/>
                <a:gd name="T19" fmla="*/ 2147483646 h 272"/>
                <a:gd name="T20" fmla="*/ 2147483646 w 230"/>
                <a:gd name="T21" fmla="*/ 2147483646 h 272"/>
                <a:gd name="T22" fmla="*/ 2147483646 w 230"/>
                <a:gd name="T23" fmla="*/ 2147483646 h 272"/>
                <a:gd name="T24" fmla="*/ 2147483646 w 230"/>
                <a:gd name="T25" fmla="*/ 2147483646 h 272"/>
                <a:gd name="T26" fmla="*/ 2147483646 w 230"/>
                <a:gd name="T27" fmla="*/ 2147483646 h 272"/>
                <a:gd name="T28" fmla="*/ 2147483646 w 230"/>
                <a:gd name="T29" fmla="*/ 2147483646 h 272"/>
                <a:gd name="T30" fmla="*/ 2147483646 w 230"/>
                <a:gd name="T31" fmla="*/ 2147483646 h 272"/>
                <a:gd name="T32" fmla="*/ 2147483646 w 230"/>
                <a:gd name="T33" fmla="*/ 2147483646 h 272"/>
                <a:gd name="T34" fmla="*/ 2147483646 w 230"/>
                <a:gd name="T35" fmla="*/ 2147483646 h 272"/>
                <a:gd name="T36" fmla="*/ 2147483646 w 230"/>
                <a:gd name="T37" fmla="*/ 2147483646 h 272"/>
                <a:gd name="T38" fmla="*/ 2147483646 w 230"/>
                <a:gd name="T39" fmla="*/ 2147483646 h 272"/>
                <a:gd name="T40" fmla="*/ 2147483646 w 230"/>
                <a:gd name="T41" fmla="*/ 2147483646 h 272"/>
                <a:gd name="T42" fmla="*/ 2147483646 w 230"/>
                <a:gd name="T43" fmla="*/ 2147483646 h 272"/>
                <a:gd name="T44" fmla="*/ 2147483646 w 230"/>
                <a:gd name="T45" fmla="*/ 2147483646 h 272"/>
                <a:gd name="T46" fmla="*/ 2147483646 w 230"/>
                <a:gd name="T47" fmla="*/ 2147483646 h 272"/>
                <a:gd name="T48" fmla="*/ 2147483646 w 230"/>
                <a:gd name="T49" fmla="*/ 2147483646 h 272"/>
                <a:gd name="T50" fmla="*/ 2147483646 w 230"/>
                <a:gd name="T51" fmla="*/ 2147483646 h 272"/>
                <a:gd name="T52" fmla="*/ 2147483646 w 230"/>
                <a:gd name="T53" fmla="*/ 2147483646 h 272"/>
                <a:gd name="T54" fmla="*/ 2147483646 w 230"/>
                <a:gd name="T55" fmla="*/ 2147483646 h 272"/>
                <a:gd name="T56" fmla="*/ 2147483646 w 230"/>
                <a:gd name="T57" fmla="*/ 2147483646 h 272"/>
                <a:gd name="T58" fmla="*/ 2147483646 w 230"/>
                <a:gd name="T59" fmla="*/ 2147483646 h 272"/>
                <a:gd name="T60" fmla="*/ 2147483646 w 230"/>
                <a:gd name="T61" fmla="*/ 2147483646 h 272"/>
                <a:gd name="T62" fmla="*/ 2147483646 w 230"/>
                <a:gd name="T63" fmla="*/ 2147483646 h 272"/>
                <a:gd name="T64" fmla="*/ 2147483646 w 230"/>
                <a:gd name="T65" fmla="*/ 2147483646 h 272"/>
                <a:gd name="T66" fmla="*/ 0 w 230"/>
                <a:gd name="T67" fmla="*/ 2147483646 h 272"/>
                <a:gd name="T68" fmla="*/ 2147483646 w 230"/>
                <a:gd name="T69" fmla="*/ 2147483646 h 272"/>
                <a:gd name="T70" fmla="*/ 2147483646 w 230"/>
                <a:gd name="T71" fmla="*/ 2147483646 h 272"/>
                <a:gd name="T72" fmla="*/ 2147483646 w 230"/>
                <a:gd name="T73" fmla="*/ 0 h 272"/>
                <a:gd name="T74" fmla="*/ 2147483646 w 230"/>
                <a:gd name="T75" fmla="*/ 0 h 27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230" h="272">
                  <a:moveTo>
                    <a:pt x="106" y="0"/>
                  </a:moveTo>
                  <a:lnTo>
                    <a:pt x="110" y="4"/>
                  </a:lnTo>
                  <a:lnTo>
                    <a:pt x="112" y="4"/>
                  </a:lnTo>
                  <a:lnTo>
                    <a:pt x="114" y="12"/>
                  </a:lnTo>
                  <a:lnTo>
                    <a:pt x="116" y="12"/>
                  </a:lnTo>
                  <a:lnTo>
                    <a:pt x="126" y="24"/>
                  </a:lnTo>
                  <a:lnTo>
                    <a:pt x="130" y="22"/>
                  </a:lnTo>
                  <a:lnTo>
                    <a:pt x="134" y="24"/>
                  </a:lnTo>
                  <a:lnTo>
                    <a:pt x="138" y="34"/>
                  </a:lnTo>
                  <a:lnTo>
                    <a:pt x="146" y="40"/>
                  </a:lnTo>
                  <a:lnTo>
                    <a:pt x="150" y="46"/>
                  </a:lnTo>
                  <a:lnTo>
                    <a:pt x="156" y="56"/>
                  </a:lnTo>
                  <a:lnTo>
                    <a:pt x="158" y="56"/>
                  </a:lnTo>
                  <a:lnTo>
                    <a:pt x="164" y="64"/>
                  </a:lnTo>
                  <a:lnTo>
                    <a:pt x="166" y="64"/>
                  </a:lnTo>
                  <a:lnTo>
                    <a:pt x="166" y="66"/>
                  </a:lnTo>
                  <a:lnTo>
                    <a:pt x="170" y="66"/>
                  </a:lnTo>
                  <a:lnTo>
                    <a:pt x="174" y="74"/>
                  </a:lnTo>
                  <a:lnTo>
                    <a:pt x="176" y="74"/>
                  </a:lnTo>
                  <a:lnTo>
                    <a:pt x="180" y="74"/>
                  </a:lnTo>
                  <a:lnTo>
                    <a:pt x="192" y="78"/>
                  </a:lnTo>
                  <a:lnTo>
                    <a:pt x="196" y="76"/>
                  </a:lnTo>
                  <a:lnTo>
                    <a:pt x="206" y="80"/>
                  </a:lnTo>
                  <a:lnTo>
                    <a:pt x="206" y="84"/>
                  </a:lnTo>
                  <a:lnTo>
                    <a:pt x="214" y="92"/>
                  </a:lnTo>
                  <a:lnTo>
                    <a:pt x="218" y="92"/>
                  </a:lnTo>
                  <a:lnTo>
                    <a:pt x="218" y="98"/>
                  </a:lnTo>
                  <a:lnTo>
                    <a:pt x="220" y="98"/>
                  </a:lnTo>
                  <a:lnTo>
                    <a:pt x="220" y="100"/>
                  </a:lnTo>
                  <a:lnTo>
                    <a:pt x="220" y="102"/>
                  </a:lnTo>
                  <a:lnTo>
                    <a:pt x="224" y="104"/>
                  </a:lnTo>
                  <a:lnTo>
                    <a:pt x="230" y="110"/>
                  </a:lnTo>
                  <a:lnTo>
                    <a:pt x="226" y="114"/>
                  </a:lnTo>
                  <a:lnTo>
                    <a:pt x="226" y="116"/>
                  </a:lnTo>
                  <a:lnTo>
                    <a:pt x="224" y="122"/>
                  </a:lnTo>
                  <a:lnTo>
                    <a:pt x="230" y="130"/>
                  </a:lnTo>
                  <a:lnTo>
                    <a:pt x="226" y="134"/>
                  </a:lnTo>
                  <a:lnTo>
                    <a:pt x="230" y="136"/>
                  </a:lnTo>
                  <a:lnTo>
                    <a:pt x="226" y="138"/>
                  </a:lnTo>
                  <a:lnTo>
                    <a:pt x="230" y="138"/>
                  </a:lnTo>
                  <a:lnTo>
                    <a:pt x="212" y="138"/>
                  </a:lnTo>
                  <a:lnTo>
                    <a:pt x="212" y="172"/>
                  </a:lnTo>
                  <a:lnTo>
                    <a:pt x="206" y="172"/>
                  </a:lnTo>
                  <a:lnTo>
                    <a:pt x="204" y="212"/>
                  </a:lnTo>
                  <a:lnTo>
                    <a:pt x="198" y="212"/>
                  </a:lnTo>
                  <a:lnTo>
                    <a:pt x="198" y="218"/>
                  </a:lnTo>
                  <a:lnTo>
                    <a:pt x="204" y="218"/>
                  </a:lnTo>
                  <a:lnTo>
                    <a:pt x="202" y="272"/>
                  </a:lnTo>
                  <a:lnTo>
                    <a:pt x="102" y="272"/>
                  </a:lnTo>
                  <a:lnTo>
                    <a:pt x="38" y="272"/>
                  </a:lnTo>
                  <a:lnTo>
                    <a:pt x="44" y="254"/>
                  </a:lnTo>
                  <a:lnTo>
                    <a:pt x="44" y="244"/>
                  </a:lnTo>
                  <a:lnTo>
                    <a:pt x="44" y="242"/>
                  </a:lnTo>
                  <a:lnTo>
                    <a:pt x="42" y="238"/>
                  </a:lnTo>
                  <a:lnTo>
                    <a:pt x="44" y="236"/>
                  </a:lnTo>
                  <a:lnTo>
                    <a:pt x="44" y="232"/>
                  </a:lnTo>
                  <a:lnTo>
                    <a:pt x="46" y="228"/>
                  </a:lnTo>
                  <a:lnTo>
                    <a:pt x="46" y="224"/>
                  </a:lnTo>
                  <a:lnTo>
                    <a:pt x="40" y="212"/>
                  </a:lnTo>
                  <a:lnTo>
                    <a:pt x="38" y="200"/>
                  </a:lnTo>
                  <a:lnTo>
                    <a:pt x="34" y="194"/>
                  </a:lnTo>
                  <a:lnTo>
                    <a:pt x="34" y="188"/>
                  </a:lnTo>
                  <a:lnTo>
                    <a:pt x="30" y="182"/>
                  </a:lnTo>
                  <a:lnTo>
                    <a:pt x="26" y="170"/>
                  </a:lnTo>
                  <a:lnTo>
                    <a:pt x="22" y="164"/>
                  </a:lnTo>
                  <a:lnTo>
                    <a:pt x="22" y="162"/>
                  </a:lnTo>
                  <a:lnTo>
                    <a:pt x="26" y="154"/>
                  </a:lnTo>
                  <a:lnTo>
                    <a:pt x="0" y="154"/>
                  </a:lnTo>
                  <a:lnTo>
                    <a:pt x="2" y="38"/>
                  </a:lnTo>
                  <a:lnTo>
                    <a:pt x="100" y="38"/>
                  </a:lnTo>
                  <a:lnTo>
                    <a:pt x="100" y="32"/>
                  </a:lnTo>
                  <a:lnTo>
                    <a:pt x="106" y="32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457683"/>
            </a:solidFill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53"/>
            <p:cNvSpPr>
              <a:spLocks/>
            </p:cNvSpPr>
            <p:nvPr/>
          </p:nvSpPr>
          <p:spPr bwMode="auto">
            <a:xfrm>
              <a:off x="3079750" y="4954588"/>
              <a:ext cx="523875" cy="473075"/>
            </a:xfrm>
            <a:custGeom>
              <a:avLst/>
              <a:gdLst>
                <a:gd name="T0" fmla="*/ 2147483646 w 330"/>
                <a:gd name="T1" fmla="*/ 2147483646 h 298"/>
                <a:gd name="T2" fmla="*/ 2147483646 w 330"/>
                <a:gd name="T3" fmla="*/ 2147483646 h 298"/>
                <a:gd name="T4" fmla="*/ 2147483646 w 330"/>
                <a:gd name="T5" fmla="*/ 2147483646 h 298"/>
                <a:gd name="T6" fmla="*/ 2147483646 w 330"/>
                <a:gd name="T7" fmla="*/ 2147483646 h 298"/>
                <a:gd name="T8" fmla="*/ 2147483646 w 330"/>
                <a:gd name="T9" fmla="*/ 2147483646 h 298"/>
                <a:gd name="T10" fmla="*/ 2147483646 w 330"/>
                <a:gd name="T11" fmla="*/ 2147483646 h 298"/>
                <a:gd name="T12" fmla="*/ 2147483646 w 330"/>
                <a:gd name="T13" fmla="*/ 2147483646 h 298"/>
                <a:gd name="T14" fmla="*/ 2147483646 w 330"/>
                <a:gd name="T15" fmla="*/ 2147483646 h 298"/>
                <a:gd name="T16" fmla="*/ 2147483646 w 330"/>
                <a:gd name="T17" fmla="*/ 2147483646 h 298"/>
                <a:gd name="T18" fmla="*/ 2147483646 w 330"/>
                <a:gd name="T19" fmla="*/ 2147483646 h 298"/>
                <a:gd name="T20" fmla="*/ 2147483646 w 330"/>
                <a:gd name="T21" fmla="*/ 2147483646 h 298"/>
                <a:gd name="T22" fmla="*/ 2147483646 w 330"/>
                <a:gd name="T23" fmla="*/ 2147483646 h 298"/>
                <a:gd name="T24" fmla="*/ 2147483646 w 330"/>
                <a:gd name="T25" fmla="*/ 2147483646 h 298"/>
                <a:gd name="T26" fmla="*/ 2147483646 w 330"/>
                <a:gd name="T27" fmla="*/ 2147483646 h 298"/>
                <a:gd name="T28" fmla="*/ 2147483646 w 330"/>
                <a:gd name="T29" fmla="*/ 2147483646 h 298"/>
                <a:gd name="T30" fmla="*/ 2147483646 w 330"/>
                <a:gd name="T31" fmla="*/ 2147483646 h 298"/>
                <a:gd name="T32" fmla="*/ 2147483646 w 330"/>
                <a:gd name="T33" fmla="*/ 2147483646 h 298"/>
                <a:gd name="T34" fmla="*/ 2147483646 w 330"/>
                <a:gd name="T35" fmla="*/ 2147483646 h 298"/>
                <a:gd name="T36" fmla="*/ 2147483646 w 330"/>
                <a:gd name="T37" fmla="*/ 2147483646 h 298"/>
                <a:gd name="T38" fmla="*/ 2147483646 w 330"/>
                <a:gd name="T39" fmla="*/ 2147483646 h 298"/>
                <a:gd name="T40" fmla="*/ 2147483646 w 330"/>
                <a:gd name="T41" fmla="*/ 2147483646 h 298"/>
                <a:gd name="T42" fmla="*/ 2147483646 w 330"/>
                <a:gd name="T43" fmla="*/ 2147483646 h 298"/>
                <a:gd name="T44" fmla="*/ 2147483646 w 330"/>
                <a:gd name="T45" fmla="*/ 2147483646 h 298"/>
                <a:gd name="T46" fmla="*/ 2147483646 w 330"/>
                <a:gd name="T47" fmla="*/ 2147483646 h 298"/>
                <a:gd name="T48" fmla="*/ 2147483646 w 330"/>
                <a:gd name="T49" fmla="*/ 2147483646 h 298"/>
                <a:gd name="T50" fmla="*/ 2147483646 w 330"/>
                <a:gd name="T51" fmla="*/ 2147483646 h 298"/>
                <a:gd name="T52" fmla="*/ 2147483646 w 330"/>
                <a:gd name="T53" fmla="*/ 2147483646 h 298"/>
                <a:gd name="T54" fmla="*/ 2147483646 w 330"/>
                <a:gd name="T55" fmla="*/ 2147483646 h 298"/>
                <a:gd name="T56" fmla="*/ 2147483646 w 330"/>
                <a:gd name="T57" fmla="*/ 2147483646 h 298"/>
                <a:gd name="T58" fmla="*/ 2147483646 w 330"/>
                <a:gd name="T59" fmla="*/ 2147483646 h 298"/>
                <a:gd name="T60" fmla="*/ 2147483646 w 330"/>
                <a:gd name="T61" fmla="*/ 2147483646 h 298"/>
                <a:gd name="T62" fmla="*/ 2147483646 w 330"/>
                <a:gd name="T63" fmla="*/ 2147483646 h 298"/>
                <a:gd name="T64" fmla="*/ 2147483646 w 330"/>
                <a:gd name="T65" fmla="*/ 2147483646 h 298"/>
                <a:gd name="T66" fmla="*/ 2147483646 w 330"/>
                <a:gd name="T67" fmla="*/ 2147483646 h 298"/>
                <a:gd name="T68" fmla="*/ 2147483646 w 330"/>
                <a:gd name="T69" fmla="*/ 2147483646 h 298"/>
                <a:gd name="T70" fmla="*/ 2147483646 w 330"/>
                <a:gd name="T71" fmla="*/ 2147483646 h 298"/>
                <a:gd name="T72" fmla="*/ 2147483646 w 330"/>
                <a:gd name="T73" fmla="*/ 2147483646 h 298"/>
                <a:gd name="T74" fmla="*/ 2147483646 w 330"/>
                <a:gd name="T75" fmla="*/ 2147483646 h 298"/>
                <a:gd name="T76" fmla="*/ 2147483646 w 330"/>
                <a:gd name="T77" fmla="*/ 2147483646 h 298"/>
                <a:gd name="T78" fmla="*/ 2147483646 w 330"/>
                <a:gd name="T79" fmla="*/ 2147483646 h 298"/>
                <a:gd name="T80" fmla="*/ 2147483646 w 330"/>
                <a:gd name="T81" fmla="*/ 2147483646 h 298"/>
                <a:gd name="T82" fmla="*/ 2147483646 w 330"/>
                <a:gd name="T83" fmla="*/ 2147483646 h 298"/>
                <a:gd name="T84" fmla="*/ 2147483646 w 330"/>
                <a:gd name="T85" fmla="*/ 2147483646 h 298"/>
                <a:gd name="T86" fmla="*/ 0 w 330"/>
                <a:gd name="T87" fmla="*/ 2147483646 h 298"/>
                <a:gd name="T88" fmla="*/ 0 w 330"/>
                <a:gd name="T89" fmla="*/ 2147483646 h 298"/>
                <a:gd name="T90" fmla="*/ 2147483646 w 330"/>
                <a:gd name="T91" fmla="*/ 2147483646 h 298"/>
                <a:gd name="T92" fmla="*/ 2147483646 w 330"/>
                <a:gd name="T93" fmla="*/ 2147483646 h 298"/>
                <a:gd name="T94" fmla="*/ 2147483646 w 330"/>
                <a:gd name="T95" fmla="*/ 2147483646 h 298"/>
                <a:gd name="T96" fmla="*/ 2147483646 w 330"/>
                <a:gd name="T97" fmla="*/ 2147483646 h 298"/>
                <a:gd name="T98" fmla="*/ 2147483646 w 330"/>
                <a:gd name="T99" fmla="*/ 2147483646 h 298"/>
                <a:gd name="T100" fmla="*/ 2147483646 w 330"/>
                <a:gd name="T101" fmla="*/ 2147483646 h 298"/>
                <a:gd name="T102" fmla="*/ 2147483646 w 330"/>
                <a:gd name="T103" fmla="*/ 2147483646 h 298"/>
                <a:gd name="T104" fmla="*/ 2147483646 w 330"/>
                <a:gd name="T105" fmla="*/ 2147483646 h 298"/>
                <a:gd name="T106" fmla="*/ 2147483646 w 330"/>
                <a:gd name="T107" fmla="*/ 2147483646 h 298"/>
                <a:gd name="T108" fmla="*/ 2147483646 w 330"/>
                <a:gd name="T109" fmla="*/ 2147483646 h 298"/>
                <a:gd name="T110" fmla="*/ 2147483646 w 330"/>
                <a:gd name="T111" fmla="*/ 2147483646 h 298"/>
                <a:gd name="T112" fmla="*/ 2147483646 w 330"/>
                <a:gd name="T113" fmla="*/ 0 h 298"/>
                <a:gd name="T114" fmla="*/ 2147483646 w 330"/>
                <a:gd name="T115" fmla="*/ 2147483646 h 298"/>
                <a:gd name="T116" fmla="*/ 2147483646 w 330"/>
                <a:gd name="T117" fmla="*/ 2147483646 h 298"/>
                <a:gd name="T118" fmla="*/ 2147483646 w 330"/>
                <a:gd name="T119" fmla="*/ 2147483646 h 298"/>
                <a:gd name="T120" fmla="*/ 2147483646 w 330"/>
                <a:gd name="T121" fmla="*/ 2147483646 h 298"/>
                <a:gd name="T122" fmla="*/ 2147483646 w 330"/>
                <a:gd name="T123" fmla="*/ 2147483646 h 298"/>
                <a:gd name="T124" fmla="*/ 2147483646 w 330"/>
                <a:gd name="T125" fmla="*/ 2147483646 h 2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30" h="298">
                  <a:moveTo>
                    <a:pt x="330" y="14"/>
                  </a:moveTo>
                  <a:lnTo>
                    <a:pt x="330" y="18"/>
                  </a:lnTo>
                  <a:lnTo>
                    <a:pt x="326" y="24"/>
                  </a:lnTo>
                  <a:lnTo>
                    <a:pt x="322" y="34"/>
                  </a:lnTo>
                  <a:lnTo>
                    <a:pt x="320" y="32"/>
                  </a:lnTo>
                  <a:lnTo>
                    <a:pt x="308" y="36"/>
                  </a:lnTo>
                  <a:lnTo>
                    <a:pt x="306" y="38"/>
                  </a:lnTo>
                  <a:lnTo>
                    <a:pt x="308" y="44"/>
                  </a:lnTo>
                  <a:lnTo>
                    <a:pt x="306" y="52"/>
                  </a:lnTo>
                  <a:lnTo>
                    <a:pt x="304" y="52"/>
                  </a:lnTo>
                  <a:lnTo>
                    <a:pt x="304" y="44"/>
                  </a:lnTo>
                  <a:lnTo>
                    <a:pt x="296" y="52"/>
                  </a:lnTo>
                  <a:lnTo>
                    <a:pt x="294" y="56"/>
                  </a:lnTo>
                  <a:lnTo>
                    <a:pt x="290" y="64"/>
                  </a:lnTo>
                  <a:lnTo>
                    <a:pt x="294" y="78"/>
                  </a:lnTo>
                  <a:lnTo>
                    <a:pt x="286" y="76"/>
                  </a:lnTo>
                  <a:lnTo>
                    <a:pt x="284" y="78"/>
                  </a:lnTo>
                  <a:lnTo>
                    <a:pt x="276" y="78"/>
                  </a:lnTo>
                  <a:lnTo>
                    <a:pt x="274" y="84"/>
                  </a:lnTo>
                  <a:lnTo>
                    <a:pt x="270" y="92"/>
                  </a:lnTo>
                  <a:lnTo>
                    <a:pt x="264" y="94"/>
                  </a:lnTo>
                  <a:lnTo>
                    <a:pt x="262" y="88"/>
                  </a:lnTo>
                  <a:lnTo>
                    <a:pt x="262" y="94"/>
                  </a:lnTo>
                  <a:lnTo>
                    <a:pt x="258" y="96"/>
                  </a:lnTo>
                  <a:lnTo>
                    <a:pt x="256" y="92"/>
                  </a:lnTo>
                  <a:lnTo>
                    <a:pt x="246" y="92"/>
                  </a:lnTo>
                  <a:lnTo>
                    <a:pt x="244" y="94"/>
                  </a:lnTo>
                  <a:lnTo>
                    <a:pt x="246" y="98"/>
                  </a:lnTo>
                  <a:lnTo>
                    <a:pt x="242" y="100"/>
                  </a:lnTo>
                  <a:lnTo>
                    <a:pt x="240" y="98"/>
                  </a:lnTo>
                  <a:lnTo>
                    <a:pt x="238" y="100"/>
                  </a:lnTo>
                  <a:lnTo>
                    <a:pt x="236" y="100"/>
                  </a:lnTo>
                  <a:lnTo>
                    <a:pt x="234" y="102"/>
                  </a:lnTo>
                  <a:lnTo>
                    <a:pt x="220" y="104"/>
                  </a:lnTo>
                  <a:lnTo>
                    <a:pt x="218" y="104"/>
                  </a:lnTo>
                  <a:lnTo>
                    <a:pt x="218" y="112"/>
                  </a:lnTo>
                  <a:lnTo>
                    <a:pt x="216" y="114"/>
                  </a:lnTo>
                  <a:lnTo>
                    <a:pt x="214" y="114"/>
                  </a:lnTo>
                  <a:lnTo>
                    <a:pt x="210" y="112"/>
                  </a:lnTo>
                  <a:lnTo>
                    <a:pt x="204" y="114"/>
                  </a:lnTo>
                  <a:lnTo>
                    <a:pt x="200" y="120"/>
                  </a:lnTo>
                  <a:lnTo>
                    <a:pt x="202" y="122"/>
                  </a:lnTo>
                  <a:lnTo>
                    <a:pt x="202" y="128"/>
                  </a:lnTo>
                  <a:lnTo>
                    <a:pt x="200" y="136"/>
                  </a:lnTo>
                  <a:lnTo>
                    <a:pt x="200" y="140"/>
                  </a:lnTo>
                  <a:lnTo>
                    <a:pt x="186" y="156"/>
                  </a:lnTo>
                  <a:lnTo>
                    <a:pt x="186" y="158"/>
                  </a:lnTo>
                  <a:lnTo>
                    <a:pt x="184" y="162"/>
                  </a:lnTo>
                  <a:lnTo>
                    <a:pt x="182" y="168"/>
                  </a:lnTo>
                  <a:lnTo>
                    <a:pt x="176" y="172"/>
                  </a:lnTo>
                  <a:lnTo>
                    <a:pt x="170" y="176"/>
                  </a:lnTo>
                  <a:lnTo>
                    <a:pt x="164" y="178"/>
                  </a:lnTo>
                  <a:lnTo>
                    <a:pt x="164" y="180"/>
                  </a:lnTo>
                  <a:lnTo>
                    <a:pt x="156" y="186"/>
                  </a:lnTo>
                  <a:lnTo>
                    <a:pt x="156" y="190"/>
                  </a:lnTo>
                  <a:lnTo>
                    <a:pt x="154" y="194"/>
                  </a:lnTo>
                  <a:lnTo>
                    <a:pt x="158" y="198"/>
                  </a:lnTo>
                  <a:lnTo>
                    <a:pt x="158" y="202"/>
                  </a:lnTo>
                  <a:lnTo>
                    <a:pt x="150" y="210"/>
                  </a:lnTo>
                  <a:lnTo>
                    <a:pt x="146" y="210"/>
                  </a:lnTo>
                  <a:lnTo>
                    <a:pt x="148" y="206"/>
                  </a:lnTo>
                  <a:lnTo>
                    <a:pt x="146" y="202"/>
                  </a:lnTo>
                  <a:lnTo>
                    <a:pt x="146" y="204"/>
                  </a:lnTo>
                  <a:lnTo>
                    <a:pt x="142" y="208"/>
                  </a:lnTo>
                  <a:lnTo>
                    <a:pt x="138" y="208"/>
                  </a:lnTo>
                  <a:lnTo>
                    <a:pt x="134" y="216"/>
                  </a:lnTo>
                  <a:lnTo>
                    <a:pt x="128" y="218"/>
                  </a:lnTo>
                  <a:lnTo>
                    <a:pt x="122" y="226"/>
                  </a:lnTo>
                  <a:lnTo>
                    <a:pt x="120" y="228"/>
                  </a:lnTo>
                  <a:lnTo>
                    <a:pt x="114" y="226"/>
                  </a:lnTo>
                  <a:lnTo>
                    <a:pt x="116" y="228"/>
                  </a:lnTo>
                  <a:lnTo>
                    <a:pt x="104" y="236"/>
                  </a:lnTo>
                  <a:lnTo>
                    <a:pt x="104" y="238"/>
                  </a:lnTo>
                  <a:lnTo>
                    <a:pt x="108" y="242"/>
                  </a:lnTo>
                  <a:lnTo>
                    <a:pt x="106" y="248"/>
                  </a:lnTo>
                  <a:lnTo>
                    <a:pt x="104" y="250"/>
                  </a:lnTo>
                  <a:lnTo>
                    <a:pt x="102" y="248"/>
                  </a:lnTo>
                  <a:lnTo>
                    <a:pt x="88" y="262"/>
                  </a:lnTo>
                  <a:lnTo>
                    <a:pt x="94" y="266"/>
                  </a:lnTo>
                  <a:lnTo>
                    <a:pt x="94" y="270"/>
                  </a:lnTo>
                  <a:lnTo>
                    <a:pt x="88" y="274"/>
                  </a:lnTo>
                  <a:lnTo>
                    <a:pt x="90" y="288"/>
                  </a:lnTo>
                  <a:lnTo>
                    <a:pt x="88" y="298"/>
                  </a:lnTo>
                  <a:lnTo>
                    <a:pt x="64" y="296"/>
                  </a:lnTo>
                  <a:lnTo>
                    <a:pt x="68" y="158"/>
                  </a:lnTo>
                  <a:lnTo>
                    <a:pt x="0" y="156"/>
                  </a:lnTo>
                  <a:lnTo>
                    <a:pt x="0" y="114"/>
                  </a:lnTo>
                  <a:lnTo>
                    <a:pt x="2" y="98"/>
                  </a:lnTo>
                  <a:lnTo>
                    <a:pt x="8" y="98"/>
                  </a:lnTo>
                  <a:lnTo>
                    <a:pt x="8" y="88"/>
                  </a:lnTo>
                  <a:lnTo>
                    <a:pt x="2" y="88"/>
                  </a:lnTo>
                  <a:lnTo>
                    <a:pt x="2" y="60"/>
                  </a:lnTo>
                  <a:lnTo>
                    <a:pt x="2" y="18"/>
                  </a:lnTo>
                  <a:lnTo>
                    <a:pt x="62" y="18"/>
                  </a:lnTo>
                  <a:lnTo>
                    <a:pt x="62" y="12"/>
                  </a:lnTo>
                  <a:lnTo>
                    <a:pt x="70" y="12"/>
                  </a:lnTo>
                  <a:lnTo>
                    <a:pt x="70" y="20"/>
                  </a:lnTo>
                  <a:lnTo>
                    <a:pt x="78" y="20"/>
                  </a:lnTo>
                  <a:lnTo>
                    <a:pt x="78" y="14"/>
                  </a:lnTo>
                  <a:lnTo>
                    <a:pt x="84" y="14"/>
                  </a:lnTo>
                  <a:lnTo>
                    <a:pt x="84" y="20"/>
                  </a:lnTo>
                  <a:lnTo>
                    <a:pt x="90" y="20"/>
                  </a:lnTo>
                  <a:lnTo>
                    <a:pt x="94" y="22"/>
                  </a:lnTo>
                  <a:lnTo>
                    <a:pt x="100" y="22"/>
                  </a:lnTo>
                  <a:lnTo>
                    <a:pt x="100" y="16"/>
                  </a:lnTo>
                  <a:lnTo>
                    <a:pt x="106" y="16"/>
                  </a:lnTo>
                  <a:lnTo>
                    <a:pt x="106" y="14"/>
                  </a:lnTo>
                  <a:lnTo>
                    <a:pt x="116" y="14"/>
                  </a:lnTo>
                  <a:lnTo>
                    <a:pt x="116" y="6"/>
                  </a:lnTo>
                  <a:lnTo>
                    <a:pt x="120" y="6"/>
                  </a:lnTo>
                  <a:lnTo>
                    <a:pt x="120" y="0"/>
                  </a:lnTo>
                  <a:lnTo>
                    <a:pt x="128" y="0"/>
                  </a:lnTo>
                  <a:lnTo>
                    <a:pt x="128" y="6"/>
                  </a:lnTo>
                  <a:lnTo>
                    <a:pt x="136" y="6"/>
                  </a:lnTo>
                  <a:lnTo>
                    <a:pt x="136" y="12"/>
                  </a:lnTo>
                  <a:lnTo>
                    <a:pt x="128" y="12"/>
                  </a:lnTo>
                  <a:lnTo>
                    <a:pt x="128" y="16"/>
                  </a:lnTo>
                  <a:lnTo>
                    <a:pt x="140" y="16"/>
                  </a:lnTo>
                  <a:lnTo>
                    <a:pt x="284" y="16"/>
                  </a:lnTo>
                  <a:lnTo>
                    <a:pt x="284" y="12"/>
                  </a:lnTo>
                  <a:lnTo>
                    <a:pt x="330" y="14"/>
                  </a:lnTo>
                  <a:close/>
                </a:path>
              </a:pathLst>
            </a:custGeom>
            <a:solidFill>
              <a:srgbClr val="457683"/>
            </a:solidFill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4"/>
            <p:cNvSpPr>
              <a:spLocks/>
            </p:cNvSpPr>
            <p:nvPr/>
          </p:nvSpPr>
          <p:spPr bwMode="auto">
            <a:xfrm>
              <a:off x="3219450" y="4967288"/>
              <a:ext cx="536575" cy="460375"/>
            </a:xfrm>
            <a:custGeom>
              <a:avLst/>
              <a:gdLst>
                <a:gd name="T0" fmla="*/ 2147483646 w 338"/>
                <a:gd name="T1" fmla="*/ 2147483646 h 290"/>
                <a:gd name="T2" fmla="*/ 2147483646 w 338"/>
                <a:gd name="T3" fmla="*/ 2147483646 h 290"/>
                <a:gd name="T4" fmla="*/ 2147483646 w 338"/>
                <a:gd name="T5" fmla="*/ 2147483646 h 290"/>
                <a:gd name="T6" fmla="*/ 2147483646 w 338"/>
                <a:gd name="T7" fmla="*/ 2147483646 h 290"/>
                <a:gd name="T8" fmla="*/ 0 w 338"/>
                <a:gd name="T9" fmla="*/ 2147483646 h 290"/>
                <a:gd name="T10" fmla="*/ 0 w 338"/>
                <a:gd name="T11" fmla="*/ 2147483646 h 290"/>
                <a:gd name="T12" fmla="*/ 2147483646 w 338"/>
                <a:gd name="T13" fmla="*/ 2147483646 h 290"/>
                <a:gd name="T14" fmla="*/ 2147483646 w 338"/>
                <a:gd name="T15" fmla="*/ 2147483646 h 290"/>
                <a:gd name="T16" fmla="*/ 2147483646 w 338"/>
                <a:gd name="T17" fmla="*/ 2147483646 h 290"/>
                <a:gd name="T18" fmla="*/ 2147483646 w 338"/>
                <a:gd name="T19" fmla="*/ 2147483646 h 290"/>
                <a:gd name="T20" fmla="*/ 2147483646 w 338"/>
                <a:gd name="T21" fmla="*/ 2147483646 h 290"/>
                <a:gd name="T22" fmla="*/ 2147483646 w 338"/>
                <a:gd name="T23" fmla="*/ 2147483646 h 290"/>
                <a:gd name="T24" fmla="*/ 2147483646 w 338"/>
                <a:gd name="T25" fmla="*/ 2147483646 h 290"/>
                <a:gd name="T26" fmla="*/ 2147483646 w 338"/>
                <a:gd name="T27" fmla="*/ 2147483646 h 290"/>
                <a:gd name="T28" fmla="*/ 2147483646 w 338"/>
                <a:gd name="T29" fmla="*/ 2147483646 h 290"/>
                <a:gd name="T30" fmla="*/ 2147483646 w 338"/>
                <a:gd name="T31" fmla="*/ 2147483646 h 290"/>
                <a:gd name="T32" fmla="*/ 2147483646 w 338"/>
                <a:gd name="T33" fmla="*/ 2147483646 h 290"/>
                <a:gd name="T34" fmla="*/ 2147483646 w 338"/>
                <a:gd name="T35" fmla="*/ 2147483646 h 290"/>
                <a:gd name="T36" fmla="*/ 2147483646 w 338"/>
                <a:gd name="T37" fmla="*/ 2147483646 h 290"/>
                <a:gd name="T38" fmla="*/ 2147483646 w 338"/>
                <a:gd name="T39" fmla="*/ 2147483646 h 290"/>
                <a:gd name="T40" fmla="*/ 2147483646 w 338"/>
                <a:gd name="T41" fmla="*/ 2147483646 h 290"/>
                <a:gd name="T42" fmla="*/ 2147483646 w 338"/>
                <a:gd name="T43" fmla="*/ 2147483646 h 290"/>
                <a:gd name="T44" fmla="*/ 2147483646 w 338"/>
                <a:gd name="T45" fmla="*/ 2147483646 h 290"/>
                <a:gd name="T46" fmla="*/ 2147483646 w 338"/>
                <a:gd name="T47" fmla="*/ 2147483646 h 290"/>
                <a:gd name="T48" fmla="*/ 2147483646 w 338"/>
                <a:gd name="T49" fmla="*/ 2147483646 h 290"/>
                <a:gd name="T50" fmla="*/ 2147483646 w 338"/>
                <a:gd name="T51" fmla="*/ 2147483646 h 290"/>
                <a:gd name="T52" fmla="*/ 2147483646 w 338"/>
                <a:gd name="T53" fmla="*/ 2147483646 h 290"/>
                <a:gd name="T54" fmla="*/ 2147483646 w 338"/>
                <a:gd name="T55" fmla="*/ 2147483646 h 290"/>
                <a:gd name="T56" fmla="*/ 2147483646 w 338"/>
                <a:gd name="T57" fmla="*/ 2147483646 h 290"/>
                <a:gd name="T58" fmla="*/ 2147483646 w 338"/>
                <a:gd name="T59" fmla="*/ 2147483646 h 290"/>
                <a:gd name="T60" fmla="*/ 2147483646 w 338"/>
                <a:gd name="T61" fmla="*/ 2147483646 h 290"/>
                <a:gd name="T62" fmla="*/ 2147483646 w 338"/>
                <a:gd name="T63" fmla="*/ 2147483646 h 290"/>
                <a:gd name="T64" fmla="*/ 2147483646 w 338"/>
                <a:gd name="T65" fmla="*/ 2147483646 h 290"/>
                <a:gd name="T66" fmla="*/ 2147483646 w 338"/>
                <a:gd name="T67" fmla="*/ 2147483646 h 290"/>
                <a:gd name="T68" fmla="*/ 2147483646 w 338"/>
                <a:gd name="T69" fmla="*/ 2147483646 h 290"/>
                <a:gd name="T70" fmla="*/ 2147483646 w 338"/>
                <a:gd name="T71" fmla="*/ 2147483646 h 290"/>
                <a:gd name="T72" fmla="*/ 2147483646 w 338"/>
                <a:gd name="T73" fmla="*/ 2147483646 h 290"/>
                <a:gd name="T74" fmla="*/ 2147483646 w 338"/>
                <a:gd name="T75" fmla="*/ 2147483646 h 290"/>
                <a:gd name="T76" fmla="*/ 2147483646 w 338"/>
                <a:gd name="T77" fmla="*/ 2147483646 h 290"/>
                <a:gd name="T78" fmla="*/ 2147483646 w 338"/>
                <a:gd name="T79" fmla="*/ 2147483646 h 290"/>
                <a:gd name="T80" fmla="*/ 2147483646 w 338"/>
                <a:gd name="T81" fmla="*/ 2147483646 h 290"/>
                <a:gd name="T82" fmla="*/ 2147483646 w 338"/>
                <a:gd name="T83" fmla="*/ 2147483646 h 290"/>
                <a:gd name="T84" fmla="*/ 2147483646 w 338"/>
                <a:gd name="T85" fmla="*/ 2147483646 h 290"/>
                <a:gd name="T86" fmla="*/ 2147483646 w 338"/>
                <a:gd name="T87" fmla="*/ 2147483646 h 290"/>
                <a:gd name="T88" fmla="*/ 2147483646 w 338"/>
                <a:gd name="T89" fmla="*/ 2147483646 h 290"/>
                <a:gd name="T90" fmla="*/ 2147483646 w 338"/>
                <a:gd name="T91" fmla="*/ 2147483646 h 290"/>
                <a:gd name="T92" fmla="*/ 2147483646 w 338"/>
                <a:gd name="T93" fmla="*/ 2147483646 h 290"/>
                <a:gd name="T94" fmla="*/ 2147483646 w 338"/>
                <a:gd name="T95" fmla="*/ 0 h 290"/>
                <a:gd name="T96" fmla="*/ 2147483646 w 338"/>
                <a:gd name="T97" fmla="*/ 0 h 29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338" h="290">
                  <a:moveTo>
                    <a:pt x="338" y="0"/>
                  </a:moveTo>
                  <a:lnTo>
                    <a:pt x="336" y="88"/>
                  </a:lnTo>
                  <a:lnTo>
                    <a:pt x="334" y="262"/>
                  </a:lnTo>
                  <a:lnTo>
                    <a:pt x="328" y="262"/>
                  </a:lnTo>
                  <a:lnTo>
                    <a:pt x="328" y="270"/>
                  </a:lnTo>
                  <a:lnTo>
                    <a:pt x="334" y="270"/>
                  </a:lnTo>
                  <a:lnTo>
                    <a:pt x="334" y="290"/>
                  </a:lnTo>
                  <a:lnTo>
                    <a:pt x="260" y="290"/>
                  </a:lnTo>
                  <a:lnTo>
                    <a:pt x="88" y="290"/>
                  </a:lnTo>
                  <a:lnTo>
                    <a:pt x="0" y="290"/>
                  </a:lnTo>
                  <a:lnTo>
                    <a:pt x="2" y="280"/>
                  </a:lnTo>
                  <a:lnTo>
                    <a:pt x="0" y="266"/>
                  </a:lnTo>
                  <a:lnTo>
                    <a:pt x="6" y="262"/>
                  </a:lnTo>
                  <a:lnTo>
                    <a:pt x="6" y="258"/>
                  </a:lnTo>
                  <a:lnTo>
                    <a:pt x="0" y="254"/>
                  </a:lnTo>
                  <a:lnTo>
                    <a:pt x="14" y="240"/>
                  </a:lnTo>
                  <a:lnTo>
                    <a:pt x="16" y="242"/>
                  </a:lnTo>
                  <a:lnTo>
                    <a:pt x="18" y="240"/>
                  </a:lnTo>
                  <a:lnTo>
                    <a:pt x="20" y="234"/>
                  </a:lnTo>
                  <a:lnTo>
                    <a:pt x="16" y="230"/>
                  </a:lnTo>
                  <a:lnTo>
                    <a:pt x="16" y="228"/>
                  </a:lnTo>
                  <a:lnTo>
                    <a:pt x="28" y="220"/>
                  </a:lnTo>
                  <a:lnTo>
                    <a:pt x="26" y="218"/>
                  </a:lnTo>
                  <a:lnTo>
                    <a:pt x="32" y="220"/>
                  </a:lnTo>
                  <a:lnTo>
                    <a:pt x="34" y="218"/>
                  </a:lnTo>
                  <a:lnTo>
                    <a:pt x="40" y="210"/>
                  </a:lnTo>
                  <a:lnTo>
                    <a:pt x="46" y="208"/>
                  </a:lnTo>
                  <a:lnTo>
                    <a:pt x="50" y="200"/>
                  </a:lnTo>
                  <a:lnTo>
                    <a:pt x="54" y="200"/>
                  </a:lnTo>
                  <a:lnTo>
                    <a:pt x="58" y="196"/>
                  </a:lnTo>
                  <a:lnTo>
                    <a:pt x="58" y="194"/>
                  </a:lnTo>
                  <a:lnTo>
                    <a:pt x="60" y="198"/>
                  </a:lnTo>
                  <a:lnTo>
                    <a:pt x="58" y="202"/>
                  </a:lnTo>
                  <a:lnTo>
                    <a:pt x="62" y="202"/>
                  </a:lnTo>
                  <a:lnTo>
                    <a:pt x="70" y="194"/>
                  </a:lnTo>
                  <a:lnTo>
                    <a:pt x="70" y="190"/>
                  </a:lnTo>
                  <a:lnTo>
                    <a:pt x="66" y="186"/>
                  </a:lnTo>
                  <a:lnTo>
                    <a:pt x="68" y="182"/>
                  </a:lnTo>
                  <a:lnTo>
                    <a:pt x="68" y="178"/>
                  </a:lnTo>
                  <a:lnTo>
                    <a:pt x="76" y="172"/>
                  </a:lnTo>
                  <a:lnTo>
                    <a:pt x="76" y="170"/>
                  </a:lnTo>
                  <a:lnTo>
                    <a:pt x="82" y="168"/>
                  </a:lnTo>
                  <a:lnTo>
                    <a:pt x="88" y="164"/>
                  </a:lnTo>
                  <a:lnTo>
                    <a:pt x="94" y="160"/>
                  </a:lnTo>
                  <a:lnTo>
                    <a:pt x="96" y="154"/>
                  </a:lnTo>
                  <a:lnTo>
                    <a:pt x="98" y="150"/>
                  </a:lnTo>
                  <a:lnTo>
                    <a:pt x="98" y="148"/>
                  </a:lnTo>
                  <a:lnTo>
                    <a:pt x="112" y="132"/>
                  </a:lnTo>
                  <a:lnTo>
                    <a:pt x="112" y="128"/>
                  </a:lnTo>
                  <a:lnTo>
                    <a:pt x="114" y="120"/>
                  </a:lnTo>
                  <a:lnTo>
                    <a:pt x="114" y="114"/>
                  </a:lnTo>
                  <a:lnTo>
                    <a:pt x="112" y="112"/>
                  </a:lnTo>
                  <a:lnTo>
                    <a:pt x="116" y="106"/>
                  </a:lnTo>
                  <a:lnTo>
                    <a:pt x="122" y="104"/>
                  </a:lnTo>
                  <a:lnTo>
                    <a:pt x="126" y="106"/>
                  </a:lnTo>
                  <a:lnTo>
                    <a:pt x="128" y="106"/>
                  </a:lnTo>
                  <a:lnTo>
                    <a:pt x="130" y="104"/>
                  </a:lnTo>
                  <a:lnTo>
                    <a:pt x="130" y="96"/>
                  </a:lnTo>
                  <a:lnTo>
                    <a:pt x="132" y="96"/>
                  </a:lnTo>
                  <a:lnTo>
                    <a:pt x="146" y="94"/>
                  </a:lnTo>
                  <a:lnTo>
                    <a:pt x="148" y="92"/>
                  </a:lnTo>
                  <a:lnTo>
                    <a:pt x="150" y="92"/>
                  </a:lnTo>
                  <a:lnTo>
                    <a:pt x="152" y="90"/>
                  </a:lnTo>
                  <a:lnTo>
                    <a:pt x="154" y="92"/>
                  </a:lnTo>
                  <a:lnTo>
                    <a:pt x="158" y="90"/>
                  </a:lnTo>
                  <a:lnTo>
                    <a:pt x="156" y="86"/>
                  </a:lnTo>
                  <a:lnTo>
                    <a:pt x="158" y="84"/>
                  </a:lnTo>
                  <a:lnTo>
                    <a:pt x="168" y="84"/>
                  </a:lnTo>
                  <a:lnTo>
                    <a:pt x="170" y="88"/>
                  </a:lnTo>
                  <a:lnTo>
                    <a:pt x="174" y="86"/>
                  </a:lnTo>
                  <a:lnTo>
                    <a:pt x="174" y="80"/>
                  </a:lnTo>
                  <a:lnTo>
                    <a:pt x="176" y="86"/>
                  </a:lnTo>
                  <a:lnTo>
                    <a:pt x="182" y="84"/>
                  </a:lnTo>
                  <a:lnTo>
                    <a:pt x="186" y="76"/>
                  </a:lnTo>
                  <a:lnTo>
                    <a:pt x="188" y="70"/>
                  </a:lnTo>
                  <a:lnTo>
                    <a:pt x="196" y="70"/>
                  </a:lnTo>
                  <a:lnTo>
                    <a:pt x="198" y="68"/>
                  </a:lnTo>
                  <a:lnTo>
                    <a:pt x="206" y="70"/>
                  </a:lnTo>
                  <a:lnTo>
                    <a:pt x="202" y="56"/>
                  </a:lnTo>
                  <a:lnTo>
                    <a:pt x="206" y="48"/>
                  </a:lnTo>
                  <a:lnTo>
                    <a:pt x="208" y="44"/>
                  </a:lnTo>
                  <a:lnTo>
                    <a:pt x="216" y="36"/>
                  </a:lnTo>
                  <a:lnTo>
                    <a:pt x="216" y="44"/>
                  </a:lnTo>
                  <a:lnTo>
                    <a:pt x="218" y="44"/>
                  </a:lnTo>
                  <a:lnTo>
                    <a:pt x="220" y="36"/>
                  </a:lnTo>
                  <a:lnTo>
                    <a:pt x="218" y="30"/>
                  </a:lnTo>
                  <a:lnTo>
                    <a:pt x="220" y="28"/>
                  </a:lnTo>
                  <a:lnTo>
                    <a:pt x="232" y="24"/>
                  </a:lnTo>
                  <a:lnTo>
                    <a:pt x="234" y="26"/>
                  </a:lnTo>
                  <a:lnTo>
                    <a:pt x="238" y="16"/>
                  </a:lnTo>
                  <a:lnTo>
                    <a:pt x="242" y="10"/>
                  </a:lnTo>
                  <a:lnTo>
                    <a:pt x="242" y="6"/>
                  </a:lnTo>
                  <a:lnTo>
                    <a:pt x="246" y="4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457683"/>
            </a:solidFill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5"/>
            <p:cNvSpPr>
              <a:spLocks/>
            </p:cNvSpPr>
            <p:nvPr/>
          </p:nvSpPr>
          <p:spPr bwMode="auto">
            <a:xfrm>
              <a:off x="3355975" y="5427663"/>
              <a:ext cx="323850" cy="498475"/>
            </a:xfrm>
            <a:custGeom>
              <a:avLst/>
              <a:gdLst>
                <a:gd name="T0" fmla="*/ 2147483646 w 204"/>
                <a:gd name="T1" fmla="*/ 0 h 314"/>
                <a:gd name="T2" fmla="*/ 2147483646 w 204"/>
                <a:gd name="T3" fmla="*/ 0 h 314"/>
                <a:gd name="T4" fmla="*/ 2147483646 w 204"/>
                <a:gd name="T5" fmla="*/ 2147483646 h 314"/>
                <a:gd name="T6" fmla="*/ 2147483646 w 204"/>
                <a:gd name="T7" fmla="*/ 2147483646 h 314"/>
                <a:gd name="T8" fmla="*/ 2147483646 w 204"/>
                <a:gd name="T9" fmla="*/ 2147483646 h 314"/>
                <a:gd name="T10" fmla="*/ 2147483646 w 204"/>
                <a:gd name="T11" fmla="*/ 2147483646 h 314"/>
                <a:gd name="T12" fmla="*/ 2147483646 w 204"/>
                <a:gd name="T13" fmla="*/ 2147483646 h 314"/>
                <a:gd name="T14" fmla="*/ 2147483646 w 204"/>
                <a:gd name="T15" fmla="*/ 2147483646 h 314"/>
                <a:gd name="T16" fmla="*/ 2147483646 w 204"/>
                <a:gd name="T17" fmla="*/ 2147483646 h 314"/>
                <a:gd name="T18" fmla="*/ 2147483646 w 204"/>
                <a:gd name="T19" fmla="*/ 2147483646 h 314"/>
                <a:gd name="T20" fmla="*/ 2147483646 w 204"/>
                <a:gd name="T21" fmla="*/ 2147483646 h 314"/>
                <a:gd name="T22" fmla="*/ 2147483646 w 204"/>
                <a:gd name="T23" fmla="*/ 2147483646 h 314"/>
                <a:gd name="T24" fmla="*/ 2147483646 w 204"/>
                <a:gd name="T25" fmla="*/ 2147483646 h 314"/>
                <a:gd name="T26" fmla="*/ 2147483646 w 204"/>
                <a:gd name="T27" fmla="*/ 2147483646 h 314"/>
                <a:gd name="T28" fmla="*/ 2147483646 w 204"/>
                <a:gd name="T29" fmla="*/ 2147483646 h 314"/>
                <a:gd name="T30" fmla="*/ 2147483646 w 204"/>
                <a:gd name="T31" fmla="*/ 2147483646 h 314"/>
                <a:gd name="T32" fmla="*/ 2147483646 w 204"/>
                <a:gd name="T33" fmla="*/ 2147483646 h 314"/>
                <a:gd name="T34" fmla="*/ 2147483646 w 204"/>
                <a:gd name="T35" fmla="*/ 2147483646 h 314"/>
                <a:gd name="T36" fmla="*/ 2147483646 w 204"/>
                <a:gd name="T37" fmla="*/ 2147483646 h 314"/>
                <a:gd name="T38" fmla="*/ 2147483646 w 204"/>
                <a:gd name="T39" fmla="*/ 2147483646 h 314"/>
                <a:gd name="T40" fmla="*/ 2147483646 w 204"/>
                <a:gd name="T41" fmla="*/ 2147483646 h 314"/>
                <a:gd name="T42" fmla="*/ 2147483646 w 204"/>
                <a:gd name="T43" fmla="*/ 2147483646 h 314"/>
                <a:gd name="T44" fmla="*/ 0 w 204"/>
                <a:gd name="T45" fmla="*/ 2147483646 h 314"/>
                <a:gd name="T46" fmla="*/ 2147483646 w 204"/>
                <a:gd name="T47" fmla="*/ 2147483646 h 314"/>
                <a:gd name="T48" fmla="*/ 2147483646 w 204"/>
                <a:gd name="T49" fmla="*/ 0 h 314"/>
                <a:gd name="T50" fmla="*/ 2147483646 w 204"/>
                <a:gd name="T51" fmla="*/ 0 h 314"/>
                <a:gd name="T52" fmla="*/ 2147483646 w 204"/>
                <a:gd name="T53" fmla="*/ 0 h 314"/>
                <a:gd name="T54" fmla="*/ 2147483646 w 204"/>
                <a:gd name="T55" fmla="*/ 0 h 31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04" h="314">
                  <a:moveTo>
                    <a:pt x="2" y="0"/>
                  </a:moveTo>
                  <a:lnTo>
                    <a:pt x="174" y="0"/>
                  </a:lnTo>
                  <a:lnTo>
                    <a:pt x="172" y="68"/>
                  </a:lnTo>
                  <a:lnTo>
                    <a:pt x="174" y="82"/>
                  </a:lnTo>
                  <a:lnTo>
                    <a:pt x="172" y="84"/>
                  </a:lnTo>
                  <a:lnTo>
                    <a:pt x="176" y="88"/>
                  </a:lnTo>
                  <a:lnTo>
                    <a:pt x="180" y="98"/>
                  </a:lnTo>
                  <a:lnTo>
                    <a:pt x="186" y="110"/>
                  </a:lnTo>
                  <a:lnTo>
                    <a:pt x="190" y="114"/>
                  </a:lnTo>
                  <a:lnTo>
                    <a:pt x="194" y="124"/>
                  </a:lnTo>
                  <a:lnTo>
                    <a:pt x="200" y="126"/>
                  </a:lnTo>
                  <a:lnTo>
                    <a:pt x="202" y="130"/>
                  </a:lnTo>
                  <a:lnTo>
                    <a:pt x="200" y="144"/>
                  </a:lnTo>
                  <a:lnTo>
                    <a:pt x="202" y="150"/>
                  </a:lnTo>
                  <a:lnTo>
                    <a:pt x="200" y="152"/>
                  </a:lnTo>
                  <a:lnTo>
                    <a:pt x="196" y="154"/>
                  </a:lnTo>
                  <a:lnTo>
                    <a:pt x="196" y="160"/>
                  </a:lnTo>
                  <a:lnTo>
                    <a:pt x="204" y="166"/>
                  </a:lnTo>
                  <a:lnTo>
                    <a:pt x="196" y="174"/>
                  </a:lnTo>
                  <a:lnTo>
                    <a:pt x="200" y="184"/>
                  </a:lnTo>
                  <a:lnTo>
                    <a:pt x="194" y="314"/>
                  </a:lnTo>
                  <a:lnTo>
                    <a:pt x="64" y="308"/>
                  </a:lnTo>
                  <a:lnTo>
                    <a:pt x="0" y="304"/>
                  </a:lnTo>
                  <a:lnTo>
                    <a:pt x="2" y="10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457683"/>
            </a:solidFill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56"/>
            <p:cNvSpPr>
              <a:spLocks/>
            </p:cNvSpPr>
            <p:nvPr/>
          </p:nvSpPr>
          <p:spPr bwMode="auto">
            <a:xfrm>
              <a:off x="3629025" y="5427663"/>
              <a:ext cx="403225" cy="520700"/>
            </a:xfrm>
            <a:custGeom>
              <a:avLst/>
              <a:gdLst>
                <a:gd name="T0" fmla="*/ 2147483646 w 254"/>
                <a:gd name="T1" fmla="*/ 0 h 328"/>
                <a:gd name="T2" fmla="*/ 2147483646 w 254"/>
                <a:gd name="T3" fmla="*/ 0 h 328"/>
                <a:gd name="T4" fmla="*/ 2147483646 w 254"/>
                <a:gd name="T5" fmla="*/ 2147483646 h 328"/>
                <a:gd name="T6" fmla="*/ 2147483646 w 254"/>
                <a:gd name="T7" fmla="*/ 2147483646 h 328"/>
                <a:gd name="T8" fmla="*/ 2147483646 w 254"/>
                <a:gd name="T9" fmla="*/ 2147483646 h 328"/>
                <a:gd name="T10" fmla="*/ 2147483646 w 254"/>
                <a:gd name="T11" fmla="*/ 2147483646 h 328"/>
                <a:gd name="T12" fmla="*/ 2147483646 w 254"/>
                <a:gd name="T13" fmla="*/ 2147483646 h 328"/>
                <a:gd name="T14" fmla="*/ 2147483646 w 254"/>
                <a:gd name="T15" fmla="*/ 2147483646 h 328"/>
                <a:gd name="T16" fmla="*/ 2147483646 w 254"/>
                <a:gd name="T17" fmla="*/ 2147483646 h 328"/>
                <a:gd name="T18" fmla="*/ 2147483646 w 254"/>
                <a:gd name="T19" fmla="*/ 2147483646 h 328"/>
                <a:gd name="T20" fmla="*/ 2147483646 w 254"/>
                <a:gd name="T21" fmla="*/ 2147483646 h 328"/>
                <a:gd name="T22" fmla="*/ 2147483646 w 254"/>
                <a:gd name="T23" fmla="*/ 2147483646 h 328"/>
                <a:gd name="T24" fmla="*/ 2147483646 w 254"/>
                <a:gd name="T25" fmla="*/ 2147483646 h 328"/>
                <a:gd name="T26" fmla="*/ 2147483646 w 254"/>
                <a:gd name="T27" fmla="*/ 2147483646 h 328"/>
                <a:gd name="T28" fmla="*/ 2147483646 w 254"/>
                <a:gd name="T29" fmla="*/ 2147483646 h 328"/>
                <a:gd name="T30" fmla="*/ 2147483646 w 254"/>
                <a:gd name="T31" fmla="*/ 2147483646 h 328"/>
                <a:gd name="T32" fmla="*/ 2147483646 w 254"/>
                <a:gd name="T33" fmla="*/ 2147483646 h 328"/>
                <a:gd name="T34" fmla="*/ 2147483646 w 254"/>
                <a:gd name="T35" fmla="*/ 2147483646 h 328"/>
                <a:gd name="T36" fmla="*/ 2147483646 w 254"/>
                <a:gd name="T37" fmla="*/ 2147483646 h 328"/>
                <a:gd name="T38" fmla="*/ 2147483646 w 254"/>
                <a:gd name="T39" fmla="*/ 2147483646 h 328"/>
                <a:gd name="T40" fmla="*/ 2147483646 w 254"/>
                <a:gd name="T41" fmla="*/ 2147483646 h 328"/>
                <a:gd name="T42" fmla="*/ 2147483646 w 254"/>
                <a:gd name="T43" fmla="*/ 2147483646 h 328"/>
                <a:gd name="T44" fmla="*/ 2147483646 w 254"/>
                <a:gd name="T45" fmla="*/ 2147483646 h 328"/>
                <a:gd name="T46" fmla="*/ 2147483646 w 254"/>
                <a:gd name="T47" fmla="*/ 2147483646 h 328"/>
                <a:gd name="T48" fmla="*/ 2147483646 w 254"/>
                <a:gd name="T49" fmla="*/ 2147483646 h 328"/>
                <a:gd name="T50" fmla="*/ 2147483646 w 254"/>
                <a:gd name="T51" fmla="*/ 2147483646 h 328"/>
                <a:gd name="T52" fmla="*/ 2147483646 w 254"/>
                <a:gd name="T53" fmla="*/ 2147483646 h 328"/>
                <a:gd name="T54" fmla="*/ 2147483646 w 254"/>
                <a:gd name="T55" fmla="*/ 2147483646 h 328"/>
                <a:gd name="T56" fmla="*/ 2147483646 w 254"/>
                <a:gd name="T57" fmla="*/ 2147483646 h 328"/>
                <a:gd name="T58" fmla="*/ 2147483646 w 254"/>
                <a:gd name="T59" fmla="*/ 2147483646 h 328"/>
                <a:gd name="T60" fmla="*/ 0 w 254"/>
                <a:gd name="T61" fmla="*/ 2147483646 h 328"/>
                <a:gd name="T62" fmla="*/ 2147483646 w 254"/>
                <a:gd name="T63" fmla="*/ 2147483646 h 328"/>
                <a:gd name="T64" fmla="*/ 0 w 254"/>
                <a:gd name="T65" fmla="*/ 2147483646 h 328"/>
                <a:gd name="T66" fmla="*/ 2147483646 w 254"/>
                <a:gd name="T67" fmla="*/ 0 h 328"/>
                <a:gd name="T68" fmla="*/ 2147483646 w 254"/>
                <a:gd name="T69" fmla="*/ 0 h 328"/>
                <a:gd name="T70" fmla="*/ 2147483646 w 254"/>
                <a:gd name="T71" fmla="*/ 0 h 328"/>
                <a:gd name="T72" fmla="*/ 2147483646 w 254"/>
                <a:gd name="T73" fmla="*/ 0 h 32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254" h="328">
                  <a:moveTo>
                    <a:pt x="2" y="0"/>
                  </a:moveTo>
                  <a:lnTo>
                    <a:pt x="76" y="0"/>
                  </a:lnTo>
                  <a:lnTo>
                    <a:pt x="76" y="28"/>
                  </a:lnTo>
                  <a:lnTo>
                    <a:pt x="214" y="30"/>
                  </a:lnTo>
                  <a:lnTo>
                    <a:pt x="214" y="40"/>
                  </a:lnTo>
                  <a:lnTo>
                    <a:pt x="222" y="40"/>
                  </a:lnTo>
                  <a:lnTo>
                    <a:pt x="226" y="30"/>
                  </a:lnTo>
                  <a:lnTo>
                    <a:pt x="254" y="30"/>
                  </a:lnTo>
                  <a:lnTo>
                    <a:pt x="250" y="204"/>
                  </a:lnTo>
                  <a:lnTo>
                    <a:pt x="252" y="258"/>
                  </a:lnTo>
                  <a:lnTo>
                    <a:pt x="252" y="264"/>
                  </a:lnTo>
                  <a:lnTo>
                    <a:pt x="250" y="264"/>
                  </a:lnTo>
                  <a:lnTo>
                    <a:pt x="250" y="328"/>
                  </a:lnTo>
                  <a:lnTo>
                    <a:pt x="74" y="320"/>
                  </a:lnTo>
                  <a:lnTo>
                    <a:pt x="22" y="314"/>
                  </a:lnTo>
                  <a:lnTo>
                    <a:pt x="28" y="184"/>
                  </a:lnTo>
                  <a:lnTo>
                    <a:pt x="24" y="174"/>
                  </a:lnTo>
                  <a:lnTo>
                    <a:pt x="32" y="166"/>
                  </a:lnTo>
                  <a:lnTo>
                    <a:pt x="24" y="160"/>
                  </a:lnTo>
                  <a:lnTo>
                    <a:pt x="24" y="154"/>
                  </a:lnTo>
                  <a:lnTo>
                    <a:pt x="28" y="152"/>
                  </a:lnTo>
                  <a:lnTo>
                    <a:pt x="30" y="150"/>
                  </a:lnTo>
                  <a:lnTo>
                    <a:pt x="28" y="144"/>
                  </a:lnTo>
                  <a:lnTo>
                    <a:pt x="30" y="130"/>
                  </a:lnTo>
                  <a:lnTo>
                    <a:pt x="28" y="126"/>
                  </a:lnTo>
                  <a:lnTo>
                    <a:pt x="22" y="124"/>
                  </a:lnTo>
                  <a:lnTo>
                    <a:pt x="18" y="114"/>
                  </a:lnTo>
                  <a:lnTo>
                    <a:pt x="14" y="110"/>
                  </a:lnTo>
                  <a:lnTo>
                    <a:pt x="8" y="98"/>
                  </a:lnTo>
                  <a:lnTo>
                    <a:pt x="4" y="88"/>
                  </a:lnTo>
                  <a:lnTo>
                    <a:pt x="0" y="84"/>
                  </a:lnTo>
                  <a:lnTo>
                    <a:pt x="2" y="82"/>
                  </a:lnTo>
                  <a:lnTo>
                    <a:pt x="0" y="68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457683"/>
            </a:solidFill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57"/>
            <p:cNvSpPr>
              <a:spLocks/>
            </p:cNvSpPr>
            <p:nvPr/>
          </p:nvSpPr>
          <p:spPr bwMode="auto">
            <a:xfrm>
              <a:off x="3273425" y="4710113"/>
              <a:ext cx="501650" cy="269875"/>
            </a:xfrm>
            <a:custGeom>
              <a:avLst/>
              <a:gdLst>
                <a:gd name="T0" fmla="*/ 2147483646 w 316"/>
                <a:gd name="T1" fmla="*/ 2147483646 h 170"/>
                <a:gd name="T2" fmla="*/ 2147483646 w 316"/>
                <a:gd name="T3" fmla="*/ 2147483646 h 170"/>
                <a:gd name="T4" fmla="*/ 2147483646 w 316"/>
                <a:gd name="T5" fmla="*/ 2147483646 h 170"/>
                <a:gd name="T6" fmla="*/ 2147483646 w 316"/>
                <a:gd name="T7" fmla="*/ 2147483646 h 170"/>
                <a:gd name="T8" fmla="*/ 2147483646 w 316"/>
                <a:gd name="T9" fmla="*/ 2147483646 h 170"/>
                <a:gd name="T10" fmla="*/ 2147483646 w 316"/>
                <a:gd name="T11" fmla="*/ 2147483646 h 170"/>
                <a:gd name="T12" fmla="*/ 2147483646 w 316"/>
                <a:gd name="T13" fmla="*/ 0 h 170"/>
                <a:gd name="T14" fmla="*/ 2147483646 w 316"/>
                <a:gd name="T15" fmla="*/ 0 h 170"/>
                <a:gd name="T16" fmla="*/ 2147483646 w 316"/>
                <a:gd name="T17" fmla="*/ 2147483646 h 170"/>
                <a:gd name="T18" fmla="*/ 2147483646 w 316"/>
                <a:gd name="T19" fmla="*/ 2147483646 h 170"/>
                <a:gd name="T20" fmla="*/ 2147483646 w 316"/>
                <a:gd name="T21" fmla="*/ 2147483646 h 170"/>
                <a:gd name="T22" fmla="*/ 2147483646 w 316"/>
                <a:gd name="T23" fmla="*/ 2147483646 h 170"/>
                <a:gd name="T24" fmla="*/ 2147483646 w 316"/>
                <a:gd name="T25" fmla="*/ 2147483646 h 170"/>
                <a:gd name="T26" fmla="*/ 2147483646 w 316"/>
                <a:gd name="T27" fmla="*/ 2147483646 h 170"/>
                <a:gd name="T28" fmla="*/ 2147483646 w 316"/>
                <a:gd name="T29" fmla="*/ 2147483646 h 170"/>
                <a:gd name="T30" fmla="*/ 2147483646 w 316"/>
                <a:gd name="T31" fmla="*/ 2147483646 h 170"/>
                <a:gd name="T32" fmla="*/ 2147483646 w 316"/>
                <a:gd name="T33" fmla="*/ 2147483646 h 170"/>
                <a:gd name="T34" fmla="*/ 2147483646 w 316"/>
                <a:gd name="T35" fmla="*/ 2147483646 h 170"/>
                <a:gd name="T36" fmla="*/ 2147483646 w 316"/>
                <a:gd name="T37" fmla="*/ 2147483646 h 170"/>
                <a:gd name="T38" fmla="*/ 2147483646 w 316"/>
                <a:gd name="T39" fmla="*/ 2147483646 h 170"/>
                <a:gd name="T40" fmla="*/ 2147483646 w 316"/>
                <a:gd name="T41" fmla="*/ 2147483646 h 170"/>
                <a:gd name="T42" fmla="*/ 2147483646 w 316"/>
                <a:gd name="T43" fmla="*/ 2147483646 h 170"/>
                <a:gd name="T44" fmla="*/ 2147483646 w 316"/>
                <a:gd name="T45" fmla="*/ 2147483646 h 170"/>
                <a:gd name="T46" fmla="*/ 2147483646 w 316"/>
                <a:gd name="T47" fmla="*/ 2147483646 h 170"/>
                <a:gd name="T48" fmla="*/ 2147483646 w 316"/>
                <a:gd name="T49" fmla="*/ 2147483646 h 170"/>
                <a:gd name="T50" fmla="*/ 2147483646 w 316"/>
                <a:gd name="T51" fmla="*/ 2147483646 h 170"/>
                <a:gd name="T52" fmla="*/ 2147483646 w 316"/>
                <a:gd name="T53" fmla="*/ 2147483646 h 170"/>
                <a:gd name="T54" fmla="*/ 2147483646 w 316"/>
                <a:gd name="T55" fmla="*/ 2147483646 h 170"/>
                <a:gd name="T56" fmla="*/ 2147483646 w 316"/>
                <a:gd name="T57" fmla="*/ 2147483646 h 170"/>
                <a:gd name="T58" fmla="*/ 2147483646 w 316"/>
                <a:gd name="T59" fmla="*/ 2147483646 h 170"/>
                <a:gd name="T60" fmla="*/ 2147483646 w 316"/>
                <a:gd name="T61" fmla="*/ 2147483646 h 170"/>
                <a:gd name="T62" fmla="*/ 2147483646 w 316"/>
                <a:gd name="T63" fmla="*/ 2147483646 h 170"/>
                <a:gd name="T64" fmla="*/ 2147483646 w 316"/>
                <a:gd name="T65" fmla="*/ 2147483646 h 170"/>
                <a:gd name="T66" fmla="*/ 2147483646 w 316"/>
                <a:gd name="T67" fmla="*/ 2147483646 h 170"/>
                <a:gd name="T68" fmla="*/ 2147483646 w 316"/>
                <a:gd name="T69" fmla="*/ 2147483646 h 170"/>
                <a:gd name="T70" fmla="*/ 2147483646 w 316"/>
                <a:gd name="T71" fmla="*/ 2147483646 h 170"/>
                <a:gd name="T72" fmla="*/ 2147483646 w 316"/>
                <a:gd name="T73" fmla="*/ 2147483646 h 170"/>
                <a:gd name="T74" fmla="*/ 2147483646 w 316"/>
                <a:gd name="T75" fmla="*/ 2147483646 h 170"/>
                <a:gd name="T76" fmla="*/ 2147483646 w 316"/>
                <a:gd name="T77" fmla="*/ 2147483646 h 170"/>
                <a:gd name="T78" fmla="*/ 2147483646 w 316"/>
                <a:gd name="T79" fmla="*/ 2147483646 h 170"/>
                <a:gd name="T80" fmla="*/ 2147483646 w 316"/>
                <a:gd name="T81" fmla="*/ 2147483646 h 170"/>
                <a:gd name="T82" fmla="*/ 2147483646 w 316"/>
                <a:gd name="T83" fmla="*/ 2147483646 h 170"/>
                <a:gd name="T84" fmla="*/ 2147483646 w 316"/>
                <a:gd name="T85" fmla="*/ 2147483646 h 170"/>
                <a:gd name="T86" fmla="*/ 2147483646 w 316"/>
                <a:gd name="T87" fmla="*/ 2147483646 h 170"/>
                <a:gd name="T88" fmla="*/ 0 w 316"/>
                <a:gd name="T89" fmla="*/ 2147483646 h 170"/>
                <a:gd name="T90" fmla="*/ 2147483646 w 316"/>
                <a:gd name="T91" fmla="*/ 2147483646 h 170"/>
                <a:gd name="T92" fmla="*/ 2147483646 w 316"/>
                <a:gd name="T93" fmla="*/ 2147483646 h 170"/>
                <a:gd name="T94" fmla="*/ 2147483646 w 316"/>
                <a:gd name="T95" fmla="*/ 2147483646 h 170"/>
                <a:gd name="T96" fmla="*/ 2147483646 w 316"/>
                <a:gd name="T97" fmla="*/ 2147483646 h 170"/>
                <a:gd name="T98" fmla="*/ 2147483646 w 316"/>
                <a:gd name="T99" fmla="*/ 2147483646 h 170"/>
                <a:gd name="T100" fmla="*/ 2147483646 w 316"/>
                <a:gd name="T101" fmla="*/ 2147483646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316" h="170">
                  <a:moveTo>
                    <a:pt x="104" y="24"/>
                  </a:moveTo>
                  <a:lnTo>
                    <a:pt x="274" y="24"/>
                  </a:lnTo>
                  <a:lnTo>
                    <a:pt x="276" y="14"/>
                  </a:lnTo>
                  <a:lnTo>
                    <a:pt x="280" y="8"/>
                  </a:lnTo>
                  <a:lnTo>
                    <a:pt x="282" y="8"/>
                  </a:lnTo>
                  <a:lnTo>
                    <a:pt x="284" y="4"/>
                  </a:lnTo>
                  <a:lnTo>
                    <a:pt x="292" y="0"/>
                  </a:lnTo>
                  <a:lnTo>
                    <a:pt x="306" y="0"/>
                  </a:lnTo>
                  <a:lnTo>
                    <a:pt x="306" y="8"/>
                  </a:lnTo>
                  <a:lnTo>
                    <a:pt x="300" y="8"/>
                  </a:lnTo>
                  <a:lnTo>
                    <a:pt x="300" y="14"/>
                  </a:lnTo>
                  <a:lnTo>
                    <a:pt x="296" y="14"/>
                  </a:lnTo>
                  <a:lnTo>
                    <a:pt x="294" y="20"/>
                  </a:lnTo>
                  <a:lnTo>
                    <a:pt x="304" y="20"/>
                  </a:lnTo>
                  <a:lnTo>
                    <a:pt x="304" y="70"/>
                  </a:lnTo>
                  <a:lnTo>
                    <a:pt x="316" y="70"/>
                  </a:lnTo>
                  <a:lnTo>
                    <a:pt x="316" y="78"/>
                  </a:lnTo>
                  <a:lnTo>
                    <a:pt x="304" y="78"/>
                  </a:lnTo>
                  <a:lnTo>
                    <a:pt x="304" y="138"/>
                  </a:lnTo>
                  <a:lnTo>
                    <a:pt x="316" y="138"/>
                  </a:lnTo>
                  <a:lnTo>
                    <a:pt x="316" y="140"/>
                  </a:lnTo>
                  <a:lnTo>
                    <a:pt x="314" y="150"/>
                  </a:lnTo>
                  <a:lnTo>
                    <a:pt x="304" y="150"/>
                  </a:lnTo>
                  <a:lnTo>
                    <a:pt x="304" y="162"/>
                  </a:lnTo>
                  <a:lnTo>
                    <a:pt x="212" y="166"/>
                  </a:lnTo>
                  <a:lnTo>
                    <a:pt x="208" y="168"/>
                  </a:lnTo>
                  <a:lnTo>
                    <a:pt x="162" y="166"/>
                  </a:lnTo>
                  <a:lnTo>
                    <a:pt x="162" y="170"/>
                  </a:lnTo>
                  <a:lnTo>
                    <a:pt x="18" y="170"/>
                  </a:lnTo>
                  <a:lnTo>
                    <a:pt x="20" y="160"/>
                  </a:lnTo>
                  <a:lnTo>
                    <a:pt x="24" y="158"/>
                  </a:lnTo>
                  <a:lnTo>
                    <a:pt x="26" y="154"/>
                  </a:lnTo>
                  <a:lnTo>
                    <a:pt x="28" y="154"/>
                  </a:lnTo>
                  <a:lnTo>
                    <a:pt x="26" y="142"/>
                  </a:lnTo>
                  <a:lnTo>
                    <a:pt x="22" y="140"/>
                  </a:lnTo>
                  <a:lnTo>
                    <a:pt x="20" y="136"/>
                  </a:lnTo>
                  <a:lnTo>
                    <a:pt x="22" y="126"/>
                  </a:lnTo>
                  <a:lnTo>
                    <a:pt x="16" y="114"/>
                  </a:lnTo>
                  <a:lnTo>
                    <a:pt x="14" y="112"/>
                  </a:lnTo>
                  <a:lnTo>
                    <a:pt x="12" y="100"/>
                  </a:lnTo>
                  <a:lnTo>
                    <a:pt x="6" y="88"/>
                  </a:lnTo>
                  <a:lnTo>
                    <a:pt x="6" y="86"/>
                  </a:lnTo>
                  <a:lnTo>
                    <a:pt x="2" y="80"/>
                  </a:lnTo>
                  <a:lnTo>
                    <a:pt x="4" y="64"/>
                  </a:lnTo>
                  <a:lnTo>
                    <a:pt x="0" y="54"/>
                  </a:lnTo>
                  <a:lnTo>
                    <a:pt x="6" y="36"/>
                  </a:lnTo>
                  <a:lnTo>
                    <a:pt x="4" y="24"/>
                  </a:lnTo>
                  <a:lnTo>
                    <a:pt x="104" y="24"/>
                  </a:lnTo>
                  <a:close/>
                </a:path>
              </a:pathLst>
            </a:custGeom>
            <a:solidFill>
              <a:srgbClr val="457683"/>
            </a:solidFill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60"/>
            <p:cNvSpPr>
              <a:spLocks/>
            </p:cNvSpPr>
            <p:nvPr/>
          </p:nvSpPr>
          <p:spPr bwMode="auto">
            <a:xfrm>
              <a:off x="3397250" y="4379913"/>
              <a:ext cx="438150" cy="368300"/>
            </a:xfrm>
            <a:custGeom>
              <a:avLst/>
              <a:gdLst>
                <a:gd name="T0" fmla="*/ 2147483646 w 276"/>
                <a:gd name="T1" fmla="*/ 2147483646 h 232"/>
                <a:gd name="T2" fmla="*/ 2147483646 w 276"/>
                <a:gd name="T3" fmla="*/ 2147483646 h 232"/>
                <a:gd name="T4" fmla="*/ 2147483646 w 276"/>
                <a:gd name="T5" fmla="*/ 2147483646 h 232"/>
                <a:gd name="T6" fmla="*/ 2147483646 w 276"/>
                <a:gd name="T7" fmla="*/ 2147483646 h 232"/>
                <a:gd name="T8" fmla="*/ 2147483646 w 276"/>
                <a:gd name="T9" fmla="*/ 2147483646 h 232"/>
                <a:gd name="T10" fmla="*/ 2147483646 w 276"/>
                <a:gd name="T11" fmla="*/ 2147483646 h 232"/>
                <a:gd name="T12" fmla="*/ 2147483646 w 276"/>
                <a:gd name="T13" fmla="*/ 2147483646 h 232"/>
                <a:gd name="T14" fmla="*/ 2147483646 w 276"/>
                <a:gd name="T15" fmla="*/ 2147483646 h 232"/>
                <a:gd name="T16" fmla="*/ 2147483646 w 276"/>
                <a:gd name="T17" fmla="*/ 2147483646 h 232"/>
                <a:gd name="T18" fmla="*/ 2147483646 w 276"/>
                <a:gd name="T19" fmla="*/ 2147483646 h 232"/>
                <a:gd name="T20" fmla="*/ 2147483646 w 276"/>
                <a:gd name="T21" fmla="*/ 2147483646 h 232"/>
                <a:gd name="T22" fmla="*/ 2147483646 w 276"/>
                <a:gd name="T23" fmla="*/ 2147483646 h 232"/>
                <a:gd name="T24" fmla="*/ 2147483646 w 276"/>
                <a:gd name="T25" fmla="*/ 2147483646 h 232"/>
                <a:gd name="T26" fmla="*/ 2147483646 w 276"/>
                <a:gd name="T27" fmla="*/ 2147483646 h 232"/>
                <a:gd name="T28" fmla="*/ 2147483646 w 276"/>
                <a:gd name="T29" fmla="*/ 2147483646 h 232"/>
                <a:gd name="T30" fmla="*/ 2147483646 w 276"/>
                <a:gd name="T31" fmla="*/ 2147483646 h 232"/>
                <a:gd name="T32" fmla="*/ 2147483646 w 276"/>
                <a:gd name="T33" fmla="*/ 2147483646 h 232"/>
                <a:gd name="T34" fmla="*/ 2147483646 w 276"/>
                <a:gd name="T35" fmla="*/ 2147483646 h 232"/>
                <a:gd name="T36" fmla="*/ 2147483646 w 276"/>
                <a:gd name="T37" fmla="*/ 2147483646 h 232"/>
                <a:gd name="T38" fmla="*/ 2147483646 w 276"/>
                <a:gd name="T39" fmla="*/ 2147483646 h 232"/>
                <a:gd name="T40" fmla="*/ 2147483646 w 276"/>
                <a:gd name="T41" fmla="*/ 2147483646 h 232"/>
                <a:gd name="T42" fmla="*/ 2147483646 w 276"/>
                <a:gd name="T43" fmla="*/ 2147483646 h 232"/>
                <a:gd name="T44" fmla="*/ 2147483646 w 276"/>
                <a:gd name="T45" fmla="*/ 2147483646 h 232"/>
                <a:gd name="T46" fmla="*/ 2147483646 w 276"/>
                <a:gd name="T47" fmla="*/ 2147483646 h 232"/>
                <a:gd name="T48" fmla="*/ 2147483646 w 276"/>
                <a:gd name="T49" fmla="*/ 2147483646 h 232"/>
                <a:gd name="T50" fmla="*/ 2147483646 w 276"/>
                <a:gd name="T51" fmla="*/ 2147483646 h 232"/>
                <a:gd name="T52" fmla="*/ 2147483646 w 276"/>
                <a:gd name="T53" fmla="*/ 2147483646 h 232"/>
                <a:gd name="T54" fmla="*/ 2147483646 w 276"/>
                <a:gd name="T55" fmla="*/ 2147483646 h 232"/>
                <a:gd name="T56" fmla="*/ 2147483646 w 276"/>
                <a:gd name="T57" fmla="*/ 2147483646 h 232"/>
                <a:gd name="T58" fmla="*/ 2147483646 w 276"/>
                <a:gd name="T59" fmla="*/ 2147483646 h 232"/>
                <a:gd name="T60" fmla="*/ 2147483646 w 276"/>
                <a:gd name="T61" fmla="*/ 2147483646 h 232"/>
                <a:gd name="T62" fmla="*/ 2147483646 w 276"/>
                <a:gd name="T63" fmla="*/ 2147483646 h 232"/>
                <a:gd name="T64" fmla="*/ 2147483646 w 276"/>
                <a:gd name="T65" fmla="*/ 2147483646 h 232"/>
                <a:gd name="T66" fmla="*/ 2147483646 w 276"/>
                <a:gd name="T67" fmla="*/ 2147483646 h 232"/>
                <a:gd name="T68" fmla="*/ 2147483646 w 276"/>
                <a:gd name="T69" fmla="*/ 2147483646 h 232"/>
                <a:gd name="T70" fmla="*/ 2147483646 w 276"/>
                <a:gd name="T71" fmla="*/ 2147483646 h 232"/>
                <a:gd name="T72" fmla="*/ 0 w 276"/>
                <a:gd name="T73" fmla="*/ 2147483646 h 232"/>
                <a:gd name="T74" fmla="*/ 2147483646 w 276"/>
                <a:gd name="T75" fmla="*/ 2147483646 h 232"/>
                <a:gd name="T76" fmla="*/ 2147483646 w 276"/>
                <a:gd name="T77" fmla="*/ 2147483646 h 23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276" h="232">
                  <a:moveTo>
                    <a:pt x="276" y="4"/>
                  </a:moveTo>
                  <a:lnTo>
                    <a:pt x="272" y="14"/>
                  </a:lnTo>
                  <a:lnTo>
                    <a:pt x="268" y="18"/>
                  </a:lnTo>
                  <a:lnTo>
                    <a:pt x="274" y="24"/>
                  </a:lnTo>
                  <a:lnTo>
                    <a:pt x="268" y="26"/>
                  </a:lnTo>
                  <a:lnTo>
                    <a:pt x="274" y="42"/>
                  </a:lnTo>
                  <a:lnTo>
                    <a:pt x="266" y="46"/>
                  </a:lnTo>
                  <a:lnTo>
                    <a:pt x="264" y="54"/>
                  </a:lnTo>
                  <a:lnTo>
                    <a:pt x="260" y="54"/>
                  </a:lnTo>
                  <a:lnTo>
                    <a:pt x="258" y="56"/>
                  </a:lnTo>
                  <a:lnTo>
                    <a:pt x="254" y="60"/>
                  </a:lnTo>
                  <a:lnTo>
                    <a:pt x="252" y="64"/>
                  </a:lnTo>
                  <a:lnTo>
                    <a:pt x="246" y="64"/>
                  </a:lnTo>
                  <a:lnTo>
                    <a:pt x="238" y="82"/>
                  </a:lnTo>
                  <a:lnTo>
                    <a:pt x="240" y="90"/>
                  </a:lnTo>
                  <a:lnTo>
                    <a:pt x="234" y="86"/>
                  </a:lnTo>
                  <a:lnTo>
                    <a:pt x="228" y="90"/>
                  </a:lnTo>
                  <a:lnTo>
                    <a:pt x="220" y="90"/>
                  </a:lnTo>
                  <a:lnTo>
                    <a:pt x="220" y="92"/>
                  </a:lnTo>
                  <a:lnTo>
                    <a:pt x="220" y="96"/>
                  </a:lnTo>
                  <a:lnTo>
                    <a:pt x="220" y="98"/>
                  </a:lnTo>
                  <a:lnTo>
                    <a:pt x="224" y="102"/>
                  </a:lnTo>
                  <a:lnTo>
                    <a:pt x="232" y="102"/>
                  </a:lnTo>
                  <a:lnTo>
                    <a:pt x="228" y="110"/>
                  </a:lnTo>
                  <a:lnTo>
                    <a:pt x="234" y="116"/>
                  </a:lnTo>
                  <a:lnTo>
                    <a:pt x="234" y="118"/>
                  </a:lnTo>
                  <a:lnTo>
                    <a:pt x="228" y="124"/>
                  </a:lnTo>
                  <a:lnTo>
                    <a:pt x="226" y="124"/>
                  </a:lnTo>
                  <a:lnTo>
                    <a:pt x="222" y="126"/>
                  </a:lnTo>
                  <a:lnTo>
                    <a:pt x="220" y="142"/>
                  </a:lnTo>
                  <a:lnTo>
                    <a:pt x="216" y="144"/>
                  </a:lnTo>
                  <a:lnTo>
                    <a:pt x="212" y="154"/>
                  </a:lnTo>
                  <a:lnTo>
                    <a:pt x="204" y="158"/>
                  </a:lnTo>
                  <a:lnTo>
                    <a:pt x="208" y="162"/>
                  </a:lnTo>
                  <a:lnTo>
                    <a:pt x="208" y="168"/>
                  </a:lnTo>
                  <a:lnTo>
                    <a:pt x="212" y="176"/>
                  </a:lnTo>
                  <a:lnTo>
                    <a:pt x="212" y="182"/>
                  </a:lnTo>
                  <a:lnTo>
                    <a:pt x="218" y="198"/>
                  </a:lnTo>
                  <a:lnTo>
                    <a:pt x="214" y="208"/>
                  </a:lnTo>
                  <a:lnTo>
                    <a:pt x="206" y="212"/>
                  </a:lnTo>
                  <a:lnTo>
                    <a:pt x="204" y="216"/>
                  </a:lnTo>
                  <a:lnTo>
                    <a:pt x="202" y="216"/>
                  </a:lnTo>
                  <a:lnTo>
                    <a:pt x="198" y="222"/>
                  </a:lnTo>
                  <a:lnTo>
                    <a:pt x="196" y="232"/>
                  </a:lnTo>
                  <a:lnTo>
                    <a:pt x="26" y="232"/>
                  </a:lnTo>
                  <a:lnTo>
                    <a:pt x="28" y="178"/>
                  </a:lnTo>
                  <a:lnTo>
                    <a:pt x="22" y="178"/>
                  </a:lnTo>
                  <a:lnTo>
                    <a:pt x="22" y="172"/>
                  </a:lnTo>
                  <a:lnTo>
                    <a:pt x="28" y="172"/>
                  </a:lnTo>
                  <a:lnTo>
                    <a:pt x="30" y="132"/>
                  </a:lnTo>
                  <a:lnTo>
                    <a:pt x="36" y="132"/>
                  </a:lnTo>
                  <a:lnTo>
                    <a:pt x="36" y="98"/>
                  </a:lnTo>
                  <a:lnTo>
                    <a:pt x="54" y="98"/>
                  </a:lnTo>
                  <a:lnTo>
                    <a:pt x="50" y="98"/>
                  </a:lnTo>
                  <a:lnTo>
                    <a:pt x="54" y="96"/>
                  </a:lnTo>
                  <a:lnTo>
                    <a:pt x="50" y="94"/>
                  </a:lnTo>
                  <a:lnTo>
                    <a:pt x="54" y="90"/>
                  </a:lnTo>
                  <a:lnTo>
                    <a:pt x="48" y="82"/>
                  </a:lnTo>
                  <a:lnTo>
                    <a:pt x="50" y="76"/>
                  </a:lnTo>
                  <a:lnTo>
                    <a:pt x="50" y="74"/>
                  </a:lnTo>
                  <a:lnTo>
                    <a:pt x="54" y="70"/>
                  </a:lnTo>
                  <a:lnTo>
                    <a:pt x="48" y="64"/>
                  </a:lnTo>
                  <a:lnTo>
                    <a:pt x="44" y="62"/>
                  </a:lnTo>
                  <a:lnTo>
                    <a:pt x="44" y="60"/>
                  </a:lnTo>
                  <a:lnTo>
                    <a:pt x="44" y="58"/>
                  </a:lnTo>
                  <a:lnTo>
                    <a:pt x="42" y="58"/>
                  </a:lnTo>
                  <a:lnTo>
                    <a:pt x="42" y="52"/>
                  </a:lnTo>
                  <a:lnTo>
                    <a:pt x="38" y="52"/>
                  </a:lnTo>
                  <a:lnTo>
                    <a:pt x="30" y="44"/>
                  </a:lnTo>
                  <a:lnTo>
                    <a:pt x="30" y="40"/>
                  </a:lnTo>
                  <a:lnTo>
                    <a:pt x="20" y="36"/>
                  </a:lnTo>
                  <a:lnTo>
                    <a:pt x="16" y="38"/>
                  </a:lnTo>
                  <a:lnTo>
                    <a:pt x="4" y="34"/>
                  </a:lnTo>
                  <a:lnTo>
                    <a:pt x="0" y="34"/>
                  </a:lnTo>
                  <a:lnTo>
                    <a:pt x="0" y="0"/>
                  </a:lnTo>
                  <a:lnTo>
                    <a:pt x="276" y="4"/>
                  </a:lnTo>
                  <a:close/>
                </a:path>
              </a:pathLst>
            </a:custGeom>
            <a:solidFill>
              <a:srgbClr val="457683"/>
            </a:solidFill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84"/>
            <p:cNvSpPr>
              <a:spLocks/>
            </p:cNvSpPr>
            <p:nvPr/>
          </p:nvSpPr>
          <p:spPr bwMode="auto">
            <a:xfrm>
              <a:off x="3740150" y="5106988"/>
              <a:ext cx="536575" cy="384175"/>
            </a:xfrm>
            <a:custGeom>
              <a:avLst/>
              <a:gdLst>
                <a:gd name="T0" fmla="*/ 2147483646 w 338"/>
                <a:gd name="T1" fmla="*/ 2147483646 h 242"/>
                <a:gd name="T2" fmla="*/ 2147483646 w 338"/>
                <a:gd name="T3" fmla="*/ 2147483646 h 242"/>
                <a:gd name="T4" fmla="*/ 2147483646 w 338"/>
                <a:gd name="T5" fmla="*/ 2147483646 h 242"/>
                <a:gd name="T6" fmla="*/ 2147483646 w 338"/>
                <a:gd name="T7" fmla="*/ 2147483646 h 242"/>
                <a:gd name="T8" fmla="*/ 2147483646 w 338"/>
                <a:gd name="T9" fmla="*/ 2147483646 h 242"/>
                <a:gd name="T10" fmla="*/ 2147483646 w 338"/>
                <a:gd name="T11" fmla="*/ 2147483646 h 242"/>
                <a:gd name="T12" fmla="*/ 2147483646 w 338"/>
                <a:gd name="T13" fmla="*/ 2147483646 h 242"/>
                <a:gd name="T14" fmla="*/ 2147483646 w 338"/>
                <a:gd name="T15" fmla="*/ 2147483646 h 242"/>
                <a:gd name="T16" fmla="*/ 2147483646 w 338"/>
                <a:gd name="T17" fmla="*/ 2147483646 h 242"/>
                <a:gd name="T18" fmla="*/ 2147483646 w 338"/>
                <a:gd name="T19" fmla="*/ 2147483646 h 242"/>
                <a:gd name="T20" fmla="*/ 2147483646 w 338"/>
                <a:gd name="T21" fmla="*/ 2147483646 h 242"/>
                <a:gd name="T22" fmla="*/ 2147483646 w 338"/>
                <a:gd name="T23" fmla="*/ 2147483646 h 242"/>
                <a:gd name="T24" fmla="*/ 2147483646 w 338"/>
                <a:gd name="T25" fmla="*/ 2147483646 h 242"/>
                <a:gd name="T26" fmla="*/ 2147483646 w 338"/>
                <a:gd name="T27" fmla="*/ 2147483646 h 242"/>
                <a:gd name="T28" fmla="*/ 2147483646 w 338"/>
                <a:gd name="T29" fmla="*/ 2147483646 h 242"/>
                <a:gd name="T30" fmla="*/ 2147483646 w 338"/>
                <a:gd name="T31" fmla="*/ 2147483646 h 242"/>
                <a:gd name="T32" fmla="*/ 2147483646 w 338"/>
                <a:gd name="T33" fmla="*/ 2147483646 h 242"/>
                <a:gd name="T34" fmla="*/ 2147483646 w 338"/>
                <a:gd name="T35" fmla="*/ 2147483646 h 242"/>
                <a:gd name="T36" fmla="*/ 2147483646 w 338"/>
                <a:gd name="T37" fmla="*/ 2147483646 h 242"/>
                <a:gd name="T38" fmla="*/ 2147483646 w 338"/>
                <a:gd name="T39" fmla="*/ 2147483646 h 242"/>
                <a:gd name="T40" fmla="*/ 2147483646 w 338"/>
                <a:gd name="T41" fmla="*/ 2147483646 h 242"/>
                <a:gd name="T42" fmla="*/ 2147483646 w 338"/>
                <a:gd name="T43" fmla="*/ 2147483646 h 242"/>
                <a:gd name="T44" fmla="*/ 2147483646 w 338"/>
                <a:gd name="T45" fmla="*/ 2147483646 h 242"/>
                <a:gd name="T46" fmla="*/ 2147483646 w 338"/>
                <a:gd name="T47" fmla="*/ 2147483646 h 242"/>
                <a:gd name="T48" fmla="*/ 2147483646 w 338"/>
                <a:gd name="T49" fmla="*/ 2147483646 h 242"/>
                <a:gd name="T50" fmla="*/ 2147483646 w 338"/>
                <a:gd name="T51" fmla="*/ 2147483646 h 242"/>
                <a:gd name="T52" fmla="*/ 2147483646 w 338"/>
                <a:gd name="T53" fmla="*/ 2147483646 h 242"/>
                <a:gd name="T54" fmla="*/ 2147483646 w 338"/>
                <a:gd name="T55" fmla="*/ 2147483646 h 242"/>
                <a:gd name="T56" fmla="*/ 0 w 338"/>
                <a:gd name="T57" fmla="*/ 2147483646 h 242"/>
                <a:gd name="T58" fmla="*/ 2147483646 w 338"/>
                <a:gd name="T59" fmla="*/ 0 h 242"/>
                <a:gd name="T60" fmla="*/ 2147483646 w 338"/>
                <a:gd name="T61" fmla="*/ 2147483646 h 242"/>
                <a:gd name="T62" fmla="*/ 2147483646 w 338"/>
                <a:gd name="T63" fmla="*/ 2147483646 h 242"/>
                <a:gd name="T64" fmla="*/ 2147483646 w 338"/>
                <a:gd name="T65" fmla="*/ 2147483646 h 242"/>
                <a:gd name="T66" fmla="*/ 2147483646 w 338"/>
                <a:gd name="T67" fmla="*/ 2147483646 h 242"/>
                <a:gd name="T68" fmla="*/ 2147483646 w 338"/>
                <a:gd name="T69" fmla="*/ 2147483646 h 24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38" h="242">
                  <a:moveTo>
                    <a:pt x="332" y="4"/>
                  </a:moveTo>
                  <a:lnTo>
                    <a:pt x="330" y="26"/>
                  </a:lnTo>
                  <a:lnTo>
                    <a:pt x="332" y="30"/>
                  </a:lnTo>
                  <a:lnTo>
                    <a:pt x="332" y="38"/>
                  </a:lnTo>
                  <a:lnTo>
                    <a:pt x="336" y="42"/>
                  </a:lnTo>
                  <a:lnTo>
                    <a:pt x="338" y="48"/>
                  </a:lnTo>
                  <a:lnTo>
                    <a:pt x="336" y="58"/>
                  </a:lnTo>
                  <a:lnTo>
                    <a:pt x="338" y="58"/>
                  </a:lnTo>
                  <a:lnTo>
                    <a:pt x="336" y="60"/>
                  </a:lnTo>
                  <a:lnTo>
                    <a:pt x="336" y="64"/>
                  </a:lnTo>
                  <a:lnTo>
                    <a:pt x="330" y="78"/>
                  </a:lnTo>
                  <a:lnTo>
                    <a:pt x="330" y="82"/>
                  </a:lnTo>
                  <a:lnTo>
                    <a:pt x="332" y="84"/>
                  </a:lnTo>
                  <a:lnTo>
                    <a:pt x="332" y="86"/>
                  </a:lnTo>
                  <a:lnTo>
                    <a:pt x="336" y="86"/>
                  </a:lnTo>
                  <a:lnTo>
                    <a:pt x="336" y="88"/>
                  </a:lnTo>
                  <a:lnTo>
                    <a:pt x="332" y="92"/>
                  </a:lnTo>
                  <a:lnTo>
                    <a:pt x="332" y="100"/>
                  </a:lnTo>
                  <a:lnTo>
                    <a:pt x="326" y="106"/>
                  </a:lnTo>
                  <a:lnTo>
                    <a:pt x="328" y="108"/>
                  </a:lnTo>
                  <a:lnTo>
                    <a:pt x="324" y="112"/>
                  </a:lnTo>
                  <a:lnTo>
                    <a:pt x="322" y="112"/>
                  </a:lnTo>
                  <a:lnTo>
                    <a:pt x="322" y="118"/>
                  </a:lnTo>
                  <a:lnTo>
                    <a:pt x="320" y="120"/>
                  </a:lnTo>
                  <a:lnTo>
                    <a:pt x="316" y="120"/>
                  </a:lnTo>
                  <a:lnTo>
                    <a:pt x="312" y="124"/>
                  </a:lnTo>
                  <a:lnTo>
                    <a:pt x="310" y="146"/>
                  </a:lnTo>
                  <a:lnTo>
                    <a:pt x="304" y="148"/>
                  </a:lnTo>
                  <a:lnTo>
                    <a:pt x="304" y="150"/>
                  </a:lnTo>
                  <a:lnTo>
                    <a:pt x="302" y="164"/>
                  </a:lnTo>
                  <a:lnTo>
                    <a:pt x="304" y="166"/>
                  </a:lnTo>
                  <a:lnTo>
                    <a:pt x="302" y="166"/>
                  </a:lnTo>
                  <a:lnTo>
                    <a:pt x="302" y="170"/>
                  </a:lnTo>
                  <a:lnTo>
                    <a:pt x="302" y="174"/>
                  </a:lnTo>
                  <a:lnTo>
                    <a:pt x="300" y="182"/>
                  </a:lnTo>
                  <a:lnTo>
                    <a:pt x="296" y="186"/>
                  </a:lnTo>
                  <a:lnTo>
                    <a:pt x="298" y="186"/>
                  </a:lnTo>
                  <a:lnTo>
                    <a:pt x="296" y="188"/>
                  </a:lnTo>
                  <a:lnTo>
                    <a:pt x="296" y="192"/>
                  </a:lnTo>
                  <a:lnTo>
                    <a:pt x="290" y="198"/>
                  </a:lnTo>
                  <a:lnTo>
                    <a:pt x="290" y="200"/>
                  </a:lnTo>
                  <a:lnTo>
                    <a:pt x="288" y="200"/>
                  </a:lnTo>
                  <a:lnTo>
                    <a:pt x="290" y="202"/>
                  </a:lnTo>
                  <a:lnTo>
                    <a:pt x="290" y="234"/>
                  </a:lnTo>
                  <a:lnTo>
                    <a:pt x="184" y="232"/>
                  </a:lnTo>
                  <a:lnTo>
                    <a:pt x="156" y="232"/>
                  </a:lnTo>
                  <a:lnTo>
                    <a:pt x="152" y="242"/>
                  </a:lnTo>
                  <a:lnTo>
                    <a:pt x="144" y="242"/>
                  </a:lnTo>
                  <a:lnTo>
                    <a:pt x="144" y="232"/>
                  </a:lnTo>
                  <a:lnTo>
                    <a:pt x="6" y="230"/>
                  </a:lnTo>
                  <a:lnTo>
                    <a:pt x="6" y="202"/>
                  </a:lnTo>
                  <a:lnTo>
                    <a:pt x="6" y="182"/>
                  </a:lnTo>
                  <a:lnTo>
                    <a:pt x="0" y="182"/>
                  </a:lnTo>
                  <a:lnTo>
                    <a:pt x="0" y="174"/>
                  </a:lnTo>
                  <a:lnTo>
                    <a:pt x="6" y="174"/>
                  </a:lnTo>
                  <a:lnTo>
                    <a:pt x="8" y="0"/>
                  </a:lnTo>
                  <a:lnTo>
                    <a:pt x="168" y="2"/>
                  </a:lnTo>
                  <a:lnTo>
                    <a:pt x="168" y="10"/>
                  </a:lnTo>
                  <a:lnTo>
                    <a:pt x="184" y="12"/>
                  </a:lnTo>
                  <a:lnTo>
                    <a:pt x="198" y="12"/>
                  </a:lnTo>
                  <a:lnTo>
                    <a:pt x="200" y="2"/>
                  </a:lnTo>
                  <a:lnTo>
                    <a:pt x="238" y="2"/>
                  </a:lnTo>
                  <a:lnTo>
                    <a:pt x="332" y="4"/>
                  </a:lnTo>
                  <a:close/>
                </a:path>
              </a:pathLst>
            </a:custGeom>
            <a:solidFill>
              <a:srgbClr val="457683"/>
            </a:solidFill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88"/>
            <p:cNvSpPr>
              <a:spLocks/>
            </p:cNvSpPr>
            <p:nvPr/>
          </p:nvSpPr>
          <p:spPr bwMode="auto">
            <a:xfrm>
              <a:off x="3721100" y="4465638"/>
              <a:ext cx="403225" cy="660400"/>
            </a:xfrm>
            <a:custGeom>
              <a:avLst/>
              <a:gdLst>
                <a:gd name="T0" fmla="*/ 2147483646 w 254"/>
                <a:gd name="T1" fmla="*/ 2147483646 h 416"/>
                <a:gd name="T2" fmla="*/ 2147483646 w 254"/>
                <a:gd name="T3" fmla="*/ 0 h 416"/>
                <a:gd name="T4" fmla="*/ 2147483646 w 254"/>
                <a:gd name="T5" fmla="*/ 2147483646 h 416"/>
                <a:gd name="T6" fmla="*/ 2147483646 w 254"/>
                <a:gd name="T7" fmla="*/ 2147483646 h 416"/>
                <a:gd name="T8" fmla="*/ 2147483646 w 254"/>
                <a:gd name="T9" fmla="*/ 2147483646 h 416"/>
                <a:gd name="T10" fmla="*/ 2147483646 w 254"/>
                <a:gd name="T11" fmla="*/ 2147483646 h 416"/>
                <a:gd name="T12" fmla="*/ 2147483646 w 254"/>
                <a:gd name="T13" fmla="*/ 2147483646 h 416"/>
                <a:gd name="T14" fmla="*/ 2147483646 w 254"/>
                <a:gd name="T15" fmla="*/ 2147483646 h 416"/>
                <a:gd name="T16" fmla="*/ 2147483646 w 254"/>
                <a:gd name="T17" fmla="*/ 2147483646 h 416"/>
                <a:gd name="T18" fmla="*/ 2147483646 w 254"/>
                <a:gd name="T19" fmla="*/ 2147483646 h 416"/>
                <a:gd name="T20" fmla="*/ 2147483646 w 254"/>
                <a:gd name="T21" fmla="*/ 2147483646 h 416"/>
                <a:gd name="T22" fmla="*/ 2147483646 w 254"/>
                <a:gd name="T23" fmla="*/ 2147483646 h 416"/>
                <a:gd name="T24" fmla="*/ 2147483646 w 254"/>
                <a:gd name="T25" fmla="*/ 2147483646 h 416"/>
                <a:gd name="T26" fmla="*/ 2147483646 w 254"/>
                <a:gd name="T27" fmla="*/ 2147483646 h 416"/>
                <a:gd name="T28" fmla="*/ 2147483646 w 254"/>
                <a:gd name="T29" fmla="*/ 2147483646 h 416"/>
                <a:gd name="T30" fmla="*/ 2147483646 w 254"/>
                <a:gd name="T31" fmla="*/ 2147483646 h 416"/>
                <a:gd name="T32" fmla="*/ 2147483646 w 254"/>
                <a:gd name="T33" fmla="*/ 2147483646 h 416"/>
                <a:gd name="T34" fmla="*/ 2147483646 w 254"/>
                <a:gd name="T35" fmla="*/ 2147483646 h 416"/>
                <a:gd name="T36" fmla="*/ 2147483646 w 254"/>
                <a:gd name="T37" fmla="*/ 2147483646 h 416"/>
                <a:gd name="T38" fmla="*/ 2147483646 w 254"/>
                <a:gd name="T39" fmla="*/ 2147483646 h 416"/>
                <a:gd name="T40" fmla="*/ 2147483646 w 254"/>
                <a:gd name="T41" fmla="*/ 2147483646 h 416"/>
                <a:gd name="T42" fmla="*/ 2147483646 w 254"/>
                <a:gd name="T43" fmla="*/ 2147483646 h 416"/>
                <a:gd name="T44" fmla="*/ 2147483646 w 254"/>
                <a:gd name="T45" fmla="*/ 2147483646 h 416"/>
                <a:gd name="T46" fmla="*/ 2147483646 w 254"/>
                <a:gd name="T47" fmla="*/ 2147483646 h 416"/>
                <a:gd name="T48" fmla="*/ 2147483646 w 254"/>
                <a:gd name="T49" fmla="*/ 2147483646 h 416"/>
                <a:gd name="T50" fmla="*/ 2147483646 w 254"/>
                <a:gd name="T51" fmla="*/ 2147483646 h 416"/>
                <a:gd name="T52" fmla="*/ 2147483646 w 254"/>
                <a:gd name="T53" fmla="*/ 2147483646 h 416"/>
                <a:gd name="T54" fmla="*/ 2147483646 w 254"/>
                <a:gd name="T55" fmla="*/ 2147483646 h 416"/>
                <a:gd name="T56" fmla="*/ 2147483646 w 254"/>
                <a:gd name="T57" fmla="*/ 2147483646 h 416"/>
                <a:gd name="T58" fmla="*/ 2147483646 w 254"/>
                <a:gd name="T59" fmla="*/ 2147483646 h 416"/>
                <a:gd name="T60" fmla="*/ 2147483646 w 254"/>
                <a:gd name="T61" fmla="*/ 2147483646 h 416"/>
                <a:gd name="T62" fmla="*/ 2147483646 w 254"/>
                <a:gd name="T63" fmla="*/ 2147483646 h 416"/>
                <a:gd name="T64" fmla="*/ 2147483646 w 254"/>
                <a:gd name="T65" fmla="*/ 2147483646 h 416"/>
                <a:gd name="T66" fmla="*/ 2147483646 w 254"/>
                <a:gd name="T67" fmla="*/ 2147483646 h 416"/>
                <a:gd name="T68" fmla="*/ 2147483646 w 254"/>
                <a:gd name="T69" fmla="*/ 2147483646 h 416"/>
                <a:gd name="T70" fmla="*/ 2147483646 w 254"/>
                <a:gd name="T71" fmla="*/ 2147483646 h 416"/>
                <a:gd name="T72" fmla="*/ 2147483646 w 254"/>
                <a:gd name="T73" fmla="*/ 2147483646 h 416"/>
                <a:gd name="T74" fmla="*/ 2147483646 w 254"/>
                <a:gd name="T75" fmla="*/ 2147483646 h 416"/>
                <a:gd name="T76" fmla="*/ 2147483646 w 254"/>
                <a:gd name="T77" fmla="*/ 2147483646 h 416"/>
                <a:gd name="T78" fmla="*/ 2147483646 w 254"/>
                <a:gd name="T79" fmla="*/ 2147483646 h 416"/>
                <a:gd name="T80" fmla="*/ 2147483646 w 254"/>
                <a:gd name="T81" fmla="*/ 2147483646 h 416"/>
                <a:gd name="T82" fmla="*/ 2147483646 w 254"/>
                <a:gd name="T83" fmla="*/ 2147483646 h 416"/>
                <a:gd name="T84" fmla="*/ 2147483646 w 254"/>
                <a:gd name="T85" fmla="*/ 2147483646 h 416"/>
                <a:gd name="T86" fmla="*/ 2147483646 w 254"/>
                <a:gd name="T87" fmla="*/ 2147483646 h 416"/>
                <a:gd name="T88" fmla="*/ 2147483646 w 254"/>
                <a:gd name="T89" fmla="*/ 2147483646 h 416"/>
                <a:gd name="T90" fmla="*/ 2147483646 w 254"/>
                <a:gd name="T91" fmla="*/ 2147483646 h 416"/>
                <a:gd name="T92" fmla="*/ 2147483646 w 254"/>
                <a:gd name="T93" fmla="*/ 2147483646 h 416"/>
                <a:gd name="T94" fmla="*/ 2147483646 w 254"/>
                <a:gd name="T95" fmla="*/ 2147483646 h 416"/>
                <a:gd name="T96" fmla="*/ 2147483646 w 254"/>
                <a:gd name="T97" fmla="*/ 2147483646 h 416"/>
                <a:gd name="T98" fmla="*/ 2147483646 w 254"/>
                <a:gd name="T99" fmla="*/ 2147483646 h 416"/>
                <a:gd name="T100" fmla="*/ 2147483646 w 254"/>
                <a:gd name="T101" fmla="*/ 0 h 416"/>
                <a:gd name="T102" fmla="*/ 2147483646 w 254"/>
                <a:gd name="T103" fmla="*/ 0 h 41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4" h="416">
                  <a:moveTo>
                    <a:pt x="60" y="0"/>
                  </a:moveTo>
                  <a:lnTo>
                    <a:pt x="62" y="2"/>
                  </a:lnTo>
                  <a:lnTo>
                    <a:pt x="70" y="2"/>
                  </a:lnTo>
                  <a:lnTo>
                    <a:pt x="72" y="0"/>
                  </a:lnTo>
                  <a:lnTo>
                    <a:pt x="78" y="0"/>
                  </a:lnTo>
                  <a:lnTo>
                    <a:pt x="84" y="4"/>
                  </a:lnTo>
                  <a:lnTo>
                    <a:pt x="100" y="8"/>
                  </a:lnTo>
                  <a:lnTo>
                    <a:pt x="116" y="8"/>
                  </a:lnTo>
                  <a:lnTo>
                    <a:pt x="116" y="22"/>
                  </a:lnTo>
                  <a:lnTo>
                    <a:pt x="122" y="22"/>
                  </a:lnTo>
                  <a:lnTo>
                    <a:pt x="122" y="12"/>
                  </a:lnTo>
                  <a:lnTo>
                    <a:pt x="124" y="18"/>
                  </a:lnTo>
                  <a:lnTo>
                    <a:pt x="130" y="22"/>
                  </a:lnTo>
                  <a:lnTo>
                    <a:pt x="130" y="26"/>
                  </a:lnTo>
                  <a:lnTo>
                    <a:pt x="136" y="28"/>
                  </a:lnTo>
                  <a:lnTo>
                    <a:pt x="142" y="28"/>
                  </a:lnTo>
                  <a:lnTo>
                    <a:pt x="144" y="32"/>
                  </a:lnTo>
                  <a:lnTo>
                    <a:pt x="152" y="36"/>
                  </a:lnTo>
                  <a:lnTo>
                    <a:pt x="154" y="38"/>
                  </a:lnTo>
                  <a:lnTo>
                    <a:pt x="154" y="68"/>
                  </a:lnTo>
                  <a:lnTo>
                    <a:pt x="156" y="68"/>
                  </a:lnTo>
                  <a:lnTo>
                    <a:pt x="156" y="178"/>
                  </a:lnTo>
                  <a:lnTo>
                    <a:pt x="208" y="178"/>
                  </a:lnTo>
                  <a:lnTo>
                    <a:pt x="210" y="180"/>
                  </a:lnTo>
                  <a:lnTo>
                    <a:pt x="216" y="180"/>
                  </a:lnTo>
                  <a:lnTo>
                    <a:pt x="220" y="192"/>
                  </a:lnTo>
                  <a:lnTo>
                    <a:pt x="222" y="190"/>
                  </a:lnTo>
                  <a:lnTo>
                    <a:pt x="224" y="194"/>
                  </a:lnTo>
                  <a:lnTo>
                    <a:pt x="232" y="198"/>
                  </a:lnTo>
                  <a:lnTo>
                    <a:pt x="232" y="194"/>
                  </a:lnTo>
                  <a:lnTo>
                    <a:pt x="234" y="194"/>
                  </a:lnTo>
                  <a:lnTo>
                    <a:pt x="238" y="200"/>
                  </a:lnTo>
                  <a:lnTo>
                    <a:pt x="240" y="200"/>
                  </a:lnTo>
                  <a:lnTo>
                    <a:pt x="240" y="206"/>
                  </a:lnTo>
                  <a:lnTo>
                    <a:pt x="238" y="208"/>
                  </a:lnTo>
                  <a:lnTo>
                    <a:pt x="238" y="212"/>
                  </a:lnTo>
                  <a:lnTo>
                    <a:pt x="240" y="220"/>
                  </a:lnTo>
                  <a:lnTo>
                    <a:pt x="244" y="222"/>
                  </a:lnTo>
                  <a:lnTo>
                    <a:pt x="250" y="218"/>
                  </a:lnTo>
                  <a:lnTo>
                    <a:pt x="254" y="220"/>
                  </a:lnTo>
                  <a:lnTo>
                    <a:pt x="252" y="286"/>
                  </a:lnTo>
                  <a:lnTo>
                    <a:pt x="242" y="286"/>
                  </a:lnTo>
                  <a:lnTo>
                    <a:pt x="242" y="310"/>
                  </a:lnTo>
                  <a:lnTo>
                    <a:pt x="242" y="326"/>
                  </a:lnTo>
                  <a:lnTo>
                    <a:pt x="252" y="326"/>
                  </a:lnTo>
                  <a:lnTo>
                    <a:pt x="250" y="406"/>
                  </a:lnTo>
                  <a:lnTo>
                    <a:pt x="212" y="406"/>
                  </a:lnTo>
                  <a:lnTo>
                    <a:pt x="210" y="416"/>
                  </a:lnTo>
                  <a:lnTo>
                    <a:pt x="196" y="416"/>
                  </a:lnTo>
                  <a:lnTo>
                    <a:pt x="180" y="414"/>
                  </a:lnTo>
                  <a:lnTo>
                    <a:pt x="180" y="406"/>
                  </a:lnTo>
                  <a:lnTo>
                    <a:pt x="20" y="404"/>
                  </a:lnTo>
                  <a:lnTo>
                    <a:pt x="22" y="316"/>
                  </a:lnTo>
                  <a:lnTo>
                    <a:pt x="22" y="304"/>
                  </a:lnTo>
                  <a:lnTo>
                    <a:pt x="32" y="304"/>
                  </a:lnTo>
                  <a:lnTo>
                    <a:pt x="34" y="294"/>
                  </a:lnTo>
                  <a:lnTo>
                    <a:pt x="34" y="292"/>
                  </a:lnTo>
                  <a:lnTo>
                    <a:pt x="22" y="292"/>
                  </a:lnTo>
                  <a:lnTo>
                    <a:pt x="22" y="232"/>
                  </a:lnTo>
                  <a:lnTo>
                    <a:pt x="34" y="232"/>
                  </a:lnTo>
                  <a:lnTo>
                    <a:pt x="34" y="224"/>
                  </a:lnTo>
                  <a:lnTo>
                    <a:pt x="22" y="224"/>
                  </a:lnTo>
                  <a:lnTo>
                    <a:pt x="22" y="174"/>
                  </a:lnTo>
                  <a:lnTo>
                    <a:pt x="12" y="174"/>
                  </a:lnTo>
                  <a:lnTo>
                    <a:pt x="14" y="168"/>
                  </a:lnTo>
                  <a:lnTo>
                    <a:pt x="18" y="168"/>
                  </a:lnTo>
                  <a:lnTo>
                    <a:pt x="18" y="162"/>
                  </a:lnTo>
                  <a:lnTo>
                    <a:pt x="24" y="162"/>
                  </a:lnTo>
                  <a:lnTo>
                    <a:pt x="24" y="154"/>
                  </a:lnTo>
                  <a:lnTo>
                    <a:pt x="10" y="154"/>
                  </a:lnTo>
                  <a:lnTo>
                    <a:pt x="14" y="144"/>
                  </a:lnTo>
                  <a:lnTo>
                    <a:pt x="8" y="128"/>
                  </a:lnTo>
                  <a:lnTo>
                    <a:pt x="8" y="122"/>
                  </a:lnTo>
                  <a:lnTo>
                    <a:pt x="4" y="114"/>
                  </a:lnTo>
                  <a:lnTo>
                    <a:pt x="4" y="108"/>
                  </a:lnTo>
                  <a:lnTo>
                    <a:pt x="0" y="104"/>
                  </a:lnTo>
                  <a:lnTo>
                    <a:pt x="8" y="100"/>
                  </a:lnTo>
                  <a:lnTo>
                    <a:pt x="12" y="90"/>
                  </a:lnTo>
                  <a:lnTo>
                    <a:pt x="16" y="88"/>
                  </a:lnTo>
                  <a:lnTo>
                    <a:pt x="18" y="72"/>
                  </a:lnTo>
                  <a:lnTo>
                    <a:pt x="22" y="70"/>
                  </a:lnTo>
                  <a:lnTo>
                    <a:pt x="24" y="70"/>
                  </a:lnTo>
                  <a:lnTo>
                    <a:pt x="30" y="64"/>
                  </a:lnTo>
                  <a:lnTo>
                    <a:pt x="30" y="62"/>
                  </a:lnTo>
                  <a:lnTo>
                    <a:pt x="24" y="56"/>
                  </a:lnTo>
                  <a:lnTo>
                    <a:pt x="28" y="48"/>
                  </a:lnTo>
                  <a:lnTo>
                    <a:pt x="20" y="48"/>
                  </a:lnTo>
                  <a:lnTo>
                    <a:pt x="16" y="44"/>
                  </a:lnTo>
                  <a:lnTo>
                    <a:pt x="16" y="42"/>
                  </a:lnTo>
                  <a:lnTo>
                    <a:pt x="16" y="38"/>
                  </a:lnTo>
                  <a:lnTo>
                    <a:pt x="16" y="36"/>
                  </a:lnTo>
                  <a:lnTo>
                    <a:pt x="24" y="36"/>
                  </a:lnTo>
                  <a:lnTo>
                    <a:pt x="30" y="32"/>
                  </a:lnTo>
                  <a:lnTo>
                    <a:pt x="36" y="36"/>
                  </a:lnTo>
                  <a:lnTo>
                    <a:pt x="34" y="28"/>
                  </a:lnTo>
                  <a:lnTo>
                    <a:pt x="42" y="10"/>
                  </a:lnTo>
                  <a:lnTo>
                    <a:pt x="48" y="10"/>
                  </a:lnTo>
                  <a:lnTo>
                    <a:pt x="50" y="6"/>
                  </a:lnTo>
                  <a:lnTo>
                    <a:pt x="54" y="2"/>
                  </a:lnTo>
                  <a:lnTo>
                    <a:pt x="56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457683"/>
            </a:solidFill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Rectangle 391"/>
            <p:cNvSpPr>
              <a:spLocks noChangeArrowheads="1"/>
            </p:cNvSpPr>
            <p:nvPr/>
          </p:nvSpPr>
          <p:spPr bwMode="auto">
            <a:xfrm>
              <a:off x="3776259" y="5653088"/>
              <a:ext cx="162731" cy="40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75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Thomas</a:t>
              </a:r>
            </a:p>
          </p:txBody>
        </p:sp>
        <p:sp>
          <p:nvSpPr>
            <p:cNvPr id="23" name="Rectangle 393"/>
            <p:cNvSpPr>
              <a:spLocks noChangeArrowheads="1"/>
            </p:cNvSpPr>
            <p:nvPr/>
          </p:nvSpPr>
          <p:spPr bwMode="auto">
            <a:xfrm>
              <a:off x="3868597" y="4884738"/>
              <a:ext cx="124106" cy="40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75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Worth</a:t>
              </a:r>
            </a:p>
          </p:txBody>
        </p:sp>
        <p:sp>
          <p:nvSpPr>
            <p:cNvPr id="24" name="Rectangle 407"/>
            <p:cNvSpPr>
              <a:spLocks noChangeArrowheads="1"/>
            </p:cNvSpPr>
            <p:nvPr/>
          </p:nvSpPr>
          <p:spPr bwMode="auto">
            <a:xfrm>
              <a:off x="2768079" y="5067300"/>
              <a:ext cx="102645" cy="40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75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90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Early</a:t>
              </a:r>
            </a:p>
          </p:txBody>
        </p:sp>
        <p:sp>
          <p:nvSpPr>
            <p:cNvPr id="25" name="Rectangle 412"/>
            <p:cNvSpPr>
              <a:spLocks noChangeArrowheads="1"/>
            </p:cNvSpPr>
            <p:nvPr/>
          </p:nvSpPr>
          <p:spPr bwMode="auto">
            <a:xfrm>
              <a:off x="3478055" y="5277556"/>
              <a:ext cx="152716" cy="40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75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90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Mitchell</a:t>
              </a:r>
            </a:p>
          </p:txBody>
        </p:sp>
        <p:sp>
          <p:nvSpPr>
            <p:cNvPr id="26" name="Rectangle 413"/>
            <p:cNvSpPr>
              <a:spLocks noChangeArrowheads="1"/>
            </p:cNvSpPr>
            <p:nvPr/>
          </p:nvSpPr>
          <p:spPr bwMode="auto">
            <a:xfrm>
              <a:off x="3219354" y="5078413"/>
              <a:ext cx="117667" cy="40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75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Baker</a:t>
              </a:r>
            </a:p>
          </p:txBody>
        </p:sp>
        <p:sp>
          <p:nvSpPr>
            <p:cNvPr id="27" name="Rectangle 414"/>
            <p:cNvSpPr>
              <a:spLocks noChangeArrowheads="1"/>
            </p:cNvSpPr>
            <p:nvPr/>
          </p:nvSpPr>
          <p:spPr bwMode="auto">
            <a:xfrm>
              <a:off x="3062801" y="5654675"/>
              <a:ext cx="157724" cy="40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75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Decatur</a:t>
              </a:r>
            </a:p>
          </p:txBody>
        </p:sp>
        <p:sp>
          <p:nvSpPr>
            <p:cNvPr id="28" name="Rectangle 483"/>
            <p:cNvSpPr>
              <a:spLocks noChangeArrowheads="1"/>
            </p:cNvSpPr>
            <p:nvPr/>
          </p:nvSpPr>
          <p:spPr bwMode="auto">
            <a:xfrm>
              <a:off x="3238183" y="4510088"/>
              <a:ext cx="129224" cy="40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75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90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Terrell</a:t>
              </a:r>
            </a:p>
          </p:txBody>
        </p:sp>
        <p:sp>
          <p:nvSpPr>
            <p:cNvPr id="29" name="Rectangle 485"/>
            <p:cNvSpPr>
              <a:spLocks noChangeArrowheads="1"/>
            </p:cNvSpPr>
            <p:nvPr/>
          </p:nvSpPr>
          <p:spPr bwMode="auto">
            <a:xfrm>
              <a:off x="3587538" y="4511234"/>
              <a:ext cx="71649" cy="40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75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90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Lee</a:t>
              </a:r>
            </a:p>
          </p:txBody>
        </p:sp>
        <p:sp>
          <p:nvSpPr>
            <p:cNvPr id="30" name="Rectangle 489"/>
            <p:cNvSpPr>
              <a:spLocks noChangeArrowheads="1"/>
            </p:cNvSpPr>
            <p:nvPr/>
          </p:nvSpPr>
          <p:spPr bwMode="auto">
            <a:xfrm>
              <a:off x="3413542" y="4853636"/>
              <a:ext cx="212388" cy="40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75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90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Dougherty</a:t>
              </a:r>
            </a:p>
          </p:txBody>
        </p:sp>
        <p:sp>
          <p:nvSpPr>
            <p:cNvPr id="31" name="Rectangle 490"/>
            <p:cNvSpPr>
              <a:spLocks noChangeArrowheads="1"/>
            </p:cNvSpPr>
            <p:nvPr/>
          </p:nvSpPr>
          <p:spPr bwMode="auto">
            <a:xfrm>
              <a:off x="3016519" y="4855888"/>
              <a:ext cx="167738" cy="40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75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90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Calhoun</a:t>
              </a:r>
            </a:p>
          </p:txBody>
        </p:sp>
        <p:sp>
          <p:nvSpPr>
            <p:cNvPr id="32" name="Rectangle 494"/>
            <p:cNvSpPr>
              <a:spLocks noChangeArrowheads="1"/>
            </p:cNvSpPr>
            <p:nvPr/>
          </p:nvSpPr>
          <p:spPr bwMode="auto">
            <a:xfrm>
              <a:off x="3888169" y="5275263"/>
              <a:ext cx="154813" cy="40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75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Colquitt</a:t>
              </a:r>
            </a:p>
          </p:txBody>
        </p:sp>
        <p:sp>
          <p:nvSpPr>
            <p:cNvPr id="33" name="Rectangle 495"/>
            <p:cNvSpPr>
              <a:spLocks noChangeArrowheads="1"/>
            </p:cNvSpPr>
            <p:nvPr/>
          </p:nvSpPr>
          <p:spPr bwMode="auto">
            <a:xfrm>
              <a:off x="2933849" y="5294313"/>
              <a:ext cx="107653" cy="40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75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90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Miller</a:t>
              </a:r>
            </a:p>
          </p:txBody>
        </p:sp>
        <p:sp>
          <p:nvSpPr>
            <p:cNvPr id="34" name="Rectangle 499"/>
            <p:cNvSpPr>
              <a:spLocks noChangeArrowheads="1"/>
            </p:cNvSpPr>
            <p:nvPr/>
          </p:nvSpPr>
          <p:spPr bwMode="auto">
            <a:xfrm>
              <a:off x="3455771" y="5653088"/>
              <a:ext cx="122674" cy="40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75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Grady</a:t>
              </a:r>
            </a:p>
          </p:txBody>
        </p:sp>
        <p:sp>
          <p:nvSpPr>
            <p:cNvPr id="35" name="Rectangle 500"/>
            <p:cNvSpPr>
              <a:spLocks noChangeArrowheads="1"/>
            </p:cNvSpPr>
            <p:nvPr/>
          </p:nvSpPr>
          <p:spPr bwMode="auto">
            <a:xfrm>
              <a:off x="2738218" y="5499100"/>
              <a:ext cx="187766" cy="40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75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90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Seminole</a:t>
              </a:r>
            </a:p>
          </p:txBody>
        </p:sp>
      </p:grpSp>
      <p:sp>
        <p:nvSpPr>
          <p:cNvPr id="38" name="Rectangle 37"/>
          <p:cNvSpPr/>
          <p:nvPr/>
        </p:nvSpPr>
        <p:spPr>
          <a:xfrm>
            <a:off x="160361" y="156949"/>
            <a:ext cx="11876964" cy="6540690"/>
          </a:xfrm>
          <a:prstGeom prst="rect">
            <a:avLst/>
          </a:prstGeom>
          <a:noFill/>
          <a:ln w="6350">
            <a:solidFill>
              <a:schemeClr val="accent1">
                <a:alpha val="8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/>
          <p:cNvGrpSpPr/>
          <p:nvPr/>
        </p:nvGrpSpPr>
        <p:grpSpPr>
          <a:xfrm>
            <a:off x="154982" y="157289"/>
            <a:ext cx="758237" cy="914402"/>
            <a:chOff x="160361" y="163073"/>
            <a:chExt cx="758237" cy="914402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4968" y="243845"/>
              <a:ext cx="914402" cy="752858"/>
            </a:xfrm>
            <a:prstGeom prst="rect">
              <a:avLst/>
            </a:prstGeom>
          </p:spPr>
        </p:pic>
        <p:sp>
          <p:nvSpPr>
            <p:cNvPr id="57" name="TextBox 56"/>
            <p:cNvSpPr txBox="1"/>
            <p:nvPr/>
          </p:nvSpPr>
          <p:spPr>
            <a:xfrm>
              <a:off x="160361" y="264306"/>
              <a:ext cx="752859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400" b="1" dirty="0">
                  <a:solidFill>
                    <a:schemeClr val="bg1"/>
                  </a:solidFill>
                </a:rPr>
                <a:t>2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9735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4222" y="-3412"/>
            <a:ext cx="5295089" cy="65805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Rectangle 14"/>
          <p:cNvSpPr/>
          <p:nvPr/>
        </p:nvSpPr>
        <p:spPr>
          <a:xfrm>
            <a:off x="-1" y="-1"/>
            <a:ext cx="6896911" cy="6858001"/>
          </a:xfrm>
          <a:prstGeom prst="rect">
            <a:avLst/>
          </a:prstGeom>
          <a:solidFill>
            <a:srgbClr val="C9CBD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0" y="6301817"/>
            <a:ext cx="12192000" cy="556183"/>
            <a:chOff x="0" y="6301817"/>
            <a:chExt cx="12192000" cy="556183"/>
          </a:xfrm>
        </p:grpSpPr>
        <p:sp>
          <p:nvSpPr>
            <p:cNvPr id="13" name="Rectangle 12"/>
            <p:cNvSpPr/>
            <p:nvPr/>
          </p:nvSpPr>
          <p:spPr>
            <a:xfrm>
              <a:off x="0" y="6301817"/>
              <a:ext cx="12192000" cy="5561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038" y="6306067"/>
              <a:ext cx="1851466" cy="400136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154982" y="2603393"/>
            <a:ext cx="6747307" cy="1764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400" b="1" dirty="0"/>
              <a:t>Building Talent-Driven</a:t>
            </a:r>
            <a:br>
              <a:rPr lang="en-US" sz="3400" b="1" baseline="0" dirty="0"/>
            </a:br>
            <a:r>
              <a:rPr lang="en-US" sz="3400" b="1" dirty="0"/>
              <a:t>Economic Development Strategies</a:t>
            </a:r>
            <a:endParaRPr lang="en-US" sz="3400" b="1" dirty="0">
              <a:solidFill>
                <a:schemeClr val="tx1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154982" y="157289"/>
            <a:ext cx="758237" cy="914402"/>
            <a:chOff x="160361" y="163073"/>
            <a:chExt cx="758237" cy="914402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4968" y="243845"/>
              <a:ext cx="914402" cy="752858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160361" y="264306"/>
              <a:ext cx="752859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400" b="1" dirty="0">
                  <a:solidFill>
                    <a:schemeClr val="bg1"/>
                  </a:solidFill>
                </a:rPr>
                <a:t>3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sp>
        <p:nvSpPr>
          <p:cNvPr id="31" name="Rectangle 30"/>
          <p:cNvSpPr/>
          <p:nvPr/>
        </p:nvSpPr>
        <p:spPr>
          <a:xfrm>
            <a:off x="160361" y="156949"/>
            <a:ext cx="11876964" cy="6540690"/>
          </a:xfrm>
          <a:prstGeom prst="rect">
            <a:avLst/>
          </a:prstGeom>
          <a:noFill/>
          <a:ln w="6350">
            <a:solidFill>
              <a:schemeClr val="accent1">
                <a:alpha val="8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829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76025" y="2219263"/>
            <a:ext cx="6241120" cy="463873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-1"/>
            <a:ext cx="5937112" cy="2218845"/>
          </a:xfrm>
          <a:prstGeom prst="rect">
            <a:avLst/>
          </a:prstGeom>
          <a:solidFill>
            <a:srgbClr val="C9CBD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18844"/>
            <a:ext cx="5937111" cy="463915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937112" y="541356"/>
            <a:ext cx="610021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0" dirty="0">
                <a:solidFill>
                  <a:schemeClr val="tx1"/>
                </a:solidFill>
                <a:latin typeface="+mn-lt"/>
              </a:rPr>
              <a:t>Designing and Implementing</a:t>
            </a:r>
            <a:br>
              <a:rPr lang="en-US" sz="2600" b="0" baseline="0" dirty="0">
                <a:solidFill>
                  <a:schemeClr val="tx1"/>
                </a:solidFill>
                <a:latin typeface="+mn-lt"/>
              </a:rPr>
            </a:br>
            <a:r>
              <a:rPr lang="en-US" sz="2600" b="1" baseline="0" dirty="0">
                <a:latin typeface="+mn-lt"/>
              </a:rPr>
              <a:t>Local Workforce</a:t>
            </a:r>
            <a:r>
              <a:rPr lang="en-US" sz="2600" b="1" dirty="0">
                <a:latin typeface="+mn-lt"/>
              </a:rPr>
              <a:t> </a:t>
            </a:r>
            <a:br>
              <a:rPr lang="en-US" sz="2600" b="1" dirty="0">
                <a:latin typeface="+mn-lt"/>
              </a:rPr>
            </a:br>
            <a:r>
              <a:rPr lang="en-US" sz="2600" b="1" dirty="0">
                <a:latin typeface="+mn-lt"/>
              </a:rPr>
              <a:t>Development Strategies</a:t>
            </a:r>
            <a:endParaRPr lang="en-US" sz="2600" b="1" baseline="0" dirty="0"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2823" y="278417"/>
            <a:ext cx="5291463" cy="1943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/>
              <a:t>Building </a:t>
            </a:r>
            <a:br>
              <a:rPr lang="en-US" sz="2800" b="1" dirty="0"/>
            </a:br>
            <a:r>
              <a:rPr lang="en-US" sz="2800" b="1" dirty="0"/>
              <a:t>Talent-Driven</a:t>
            </a:r>
          </a:p>
          <a:p>
            <a:pPr algn="ctr">
              <a:lnSpc>
                <a:spcPct val="110000"/>
              </a:lnSpc>
            </a:pPr>
            <a:r>
              <a:rPr lang="en-US" sz="2800" b="1" dirty="0"/>
              <a:t>Economic Development Strategies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154982" y="157289"/>
            <a:ext cx="758237" cy="914402"/>
            <a:chOff x="160361" y="163073"/>
            <a:chExt cx="758237" cy="914402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4968" y="243845"/>
              <a:ext cx="914402" cy="752858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160361" y="264306"/>
              <a:ext cx="752859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400" b="1" dirty="0">
                  <a:solidFill>
                    <a:schemeClr val="bg1"/>
                  </a:solidFill>
                </a:rPr>
                <a:t>3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0" y="6301817"/>
            <a:ext cx="12192000" cy="556183"/>
            <a:chOff x="0" y="6301817"/>
            <a:chExt cx="12192000" cy="556183"/>
          </a:xfrm>
        </p:grpSpPr>
        <p:sp>
          <p:nvSpPr>
            <p:cNvPr id="13" name="Rectangle 12"/>
            <p:cNvSpPr/>
            <p:nvPr/>
          </p:nvSpPr>
          <p:spPr>
            <a:xfrm>
              <a:off x="0" y="6301817"/>
              <a:ext cx="12192000" cy="5561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038" y="6306067"/>
              <a:ext cx="1851466" cy="400136"/>
            </a:xfrm>
            <a:prstGeom prst="rect">
              <a:avLst/>
            </a:prstGeom>
          </p:spPr>
        </p:pic>
      </p:grpSp>
      <p:sp>
        <p:nvSpPr>
          <p:cNvPr id="34" name="Rectangle 33"/>
          <p:cNvSpPr/>
          <p:nvPr/>
        </p:nvSpPr>
        <p:spPr>
          <a:xfrm>
            <a:off x="160361" y="156949"/>
            <a:ext cx="11876964" cy="6540690"/>
          </a:xfrm>
          <a:prstGeom prst="rect">
            <a:avLst/>
          </a:prstGeom>
          <a:noFill/>
          <a:ln w="6350">
            <a:solidFill>
              <a:schemeClr val="accent1">
                <a:alpha val="8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81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02290" y="-16477"/>
            <a:ext cx="5303507" cy="659809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0"/>
            <a:ext cx="6896911" cy="6858001"/>
          </a:xfrm>
          <a:prstGeom prst="rect">
            <a:avLst/>
          </a:prstGeom>
          <a:solidFill>
            <a:srgbClr val="C9CBD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154982" y="1463609"/>
            <a:ext cx="6661748" cy="3457029"/>
            <a:chOff x="160360" y="2348905"/>
            <a:chExt cx="6736551" cy="3457029"/>
          </a:xfrm>
        </p:grpSpPr>
        <p:sp>
          <p:nvSpPr>
            <p:cNvPr id="14" name="TextBox 13"/>
            <p:cNvSpPr txBox="1"/>
            <p:nvPr/>
          </p:nvSpPr>
          <p:spPr>
            <a:xfrm>
              <a:off x="160360" y="2348905"/>
              <a:ext cx="6736551" cy="1818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3400" b="1" dirty="0"/>
                <a:t>Building Talent Driven</a:t>
              </a:r>
              <a:br>
                <a:rPr lang="en-US" sz="3400" b="0" baseline="0" dirty="0"/>
              </a:br>
              <a:r>
                <a:rPr lang="en-US" sz="3400" b="1" dirty="0"/>
                <a:t>Economic Development Strategies</a:t>
              </a:r>
              <a:endParaRPr lang="en-US" sz="34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78529" y="4393240"/>
              <a:ext cx="6100212" cy="1412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2600" dirty="0">
                  <a:solidFill>
                    <a:schemeClr val="tx1"/>
                  </a:solidFill>
                </a:rPr>
                <a:t>Aligning </a:t>
              </a:r>
              <a:br>
                <a:rPr lang="en-US" sz="2600" b="1" dirty="0">
                  <a:solidFill>
                    <a:schemeClr val="tx1"/>
                  </a:solidFill>
                </a:rPr>
              </a:br>
              <a:r>
                <a:rPr lang="en-US" sz="2600" b="1" dirty="0"/>
                <a:t>Educational Efforts</a:t>
              </a:r>
              <a:br>
                <a:rPr lang="en-US" sz="2600" b="1" baseline="0" dirty="0">
                  <a:solidFill>
                    <a:schemeClr val="accent1"/>
                  </a:solidFill>
                </a:rPr>
              </a:br>
              <a:r>
                <a:rPr lang="en-US" sz="2600" dirty="0"/>
                <a:t>to In-Demand Jobs</a:t>
              </a:r>
              <a:endParaRPr lang="en-US" sz="2600" baseline="0" dirty="0"/>
            </a:p>
          </p:txBody>
        </p:sp>
        <p:cxnSp>
          <p:nvCxnSpPr>
            <p:cNvPr id="3" name="Straight Connector 2"/>
            <p:cNvCxnSpPr/>
            <p:nvPr/>
          </p:nvCxnSpPr>
          <p:spPr>
            <a:xfrm>
              <a:off x="1155086" y="4212077"/>
              <a:ext cx="4747098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154982" y="157289"/>
            <a:ext cx="758237" cy="914402"/>
            <a:chOff x="160361" y="163073"/>
            <a:chExt cx="758237" cy="91440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4968" y="243845"/>
              <a:ext cx="914402" cy="752858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160361" y="264306"/>
              <a:ext cx="752859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400" b="1" dirty="0">
                  <a:solidFill>
                    <a:schemeClr val="bg1"/>
                  </a:solidFill>
                </a:rPr>
                <a:t>3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0" y="6301817"/>
            <a:ext cx="12192000" cy="556183"/>
            <a:chOff x="0" y="6301817"/>
            <a:chExt cx="12192000" cy="556183"/>
          </a:xfrm>
        </p:grpSpPr>
        <p:sp>
          <p:nvSpPr>
            <p:cNvPr id="16" name="Rectangle 15"/>
            <p:cNvSpPr/>
            <p:nvPr/>
          </p:nvSpPr>
          <p:spPr>
            <a:xfrm>
              <a:off x="0" y="6301817"/>
              <a:ext cx="12192000" cy="5561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038" y="6306067"/>
              <a:ext cx="1851466" cy="400136"/>
            </a:xfrm>
            <a:prstGeom prst="rect">
              <a:avLst/>
            </a:prstGeom>
          </p:spPr>
        </p:pic>
      </p:grpSp>
      <p:sp>
        <p:nvSpPr>
          <p:cNvPr id="30" name="Rectangle 29"/>
          <p:cNvSpPr/>
          <p:nvPr/>
        </p:nvSpPr>
        <p:spPr>
          <a:xfrm>
            <a:off x="160361" y="156949"/>
            <a:ext cx="11876964" cy="6540690"/>
          </a:xfrm>
          <a:prstGeom prst="rect">
            <a:avLst/>
          </a:prstGeom>
          <a:noFill/>
          <a:ln w="6350">
            <a:solidFill>
              <a:schemeClr val="accent1">
                <a:alpha val="8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89379" y="5319023"/>
            <a:ext cx="6710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Available at </a:t>
            </a:r>
          </a:p>
          <a:p>
            <a:pPr algn="ctr"/>
            <a:r>
              <a:rPr lang="en-US" sz="2400" dirty="0"/>
              <a:t>www.gaworkforce.org/alignment</a:t>
            </a:r>
          </a:p>
        </p:txBody>
      </p:sp>
    </p:spTree>
    <p:extLst>
      <p:ext uri="{BB962C8B-B14F-4D97-AF65-F5344CB8AC3E}">
        <p14:creationId xmlns:p14="http://schemas.microsoft.com/office/powerpoint/2010/main" val="3635934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99">
      <a:dk1>
        <a:sysClr val="windowText" lastClr="000000"/>
      </a:dk1>
      <a:lt1>
        <a:sysClr val="window" lastClr="FFFFFF"/>
      </a:lt1>
      <a:dk2>
        <a:srgbClr val="00333F"/>
      </a:dk2>
      <a:lt2>
        <a:srgbClr val="E7E6E6"/>
      </a:lt2>
      <a:accent1>
        <a:srgbClr val="BA0C2F"/>
      </a:accent1>
      <a:accent2>
        <a:srgbClr val="00677F"/>
      </a:accent2>
      <a:accent3>
        <a:srgbClr val="BA0C2F"/>
      </a:accent3>
      <a:accent4>
        <a:srgbClr val="FFCD00"/>
      </a:accent4>
      <a:accent5>
        <a:srgbClr val="00A3AD"/>
      </a:accent5>
      <a:accent6>
        <a:srgbClr val="C8D8EB"/>
      </a:accent6>
      <a:hlink>
        <a:srgbClr val="00A3AD"/>
      </a:hlink>
      <a:folHlink>
        <a:srgbClr val="E4002B"/>
      </a:folHlink>
    </a:clrScheme>
    <a:fontScheme name="Custom 10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C7B7184FB2E74FB032A4B153A03A76" ma:contentTypeVersion="14" ma:contentTypeDescription="Create a new document." ma:contentTypeScope="" ma:versionID="7ec3ccf6979135ffa47be1aeeb74ff2f">
  <xsd:schema xmlns:xsd="http://www.w3.org/2001/XMLSchema" xmlns:xs="http://www.w3.org/2001/XMLSchema" xmlns:p="http://schemas.microsoft.com/office/2006/metadata/properties" xmlns:ns1="http://schemas.microsoft.com/sharepoint/v3" xmlns:ns2="3fb5c0f2-4a3a-4c67-82e4-6b62450411c2" xmlns:ns3="3504fae4-7bb3-4a26-b5c2-98b4f5003e06" targetNamespace="http://schemas.microsoft.com/office/2006/metadata/properties" ma:root="true" ma:fieldsID="794931c85cc8199a60de2d114056ea7e" ns1:_="" ns2:_="" ns3:_="">
    <xsd:import namespace="http://schemas.microsoft.com/sharepoint/v3"/>
    <xsd:import namespace="3fb5c0f2-4a3a-4c67-82e4-6b62450411c2"/>
    <xsd:import namespace="3504fae4-7bb3-4a26-b5c2-98b4f5003e06"/>
    <xsd:element name="properties">
      <xsd:complexType>
        <xsd:sequence>
          <xsd:element name="documentManagement">
            <xsd:complexType>
              <xsd:all>
                <xsd:element ref="ns1:_ip_UnifiedCompliancePolicyProperties" minOccurs="0"/>
                <xsd:element ref="ns1:_ip_UnifiedCompliancePolicyUIAction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b5c0f2-4a3a-4c67-82e4-6b62450411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04fae4-7bb3-4a26-b5c2-98b4f5003e0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D82FB80-AD95-4597-8A86-44CF7738A561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12F98FE7-EC72-436D-949A-00ADE758DB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84D57C7-77DD-445F-98BD-574282B59C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fb5c0f2-4a3a-4c67-82e4-6b62450411c2"/>
    <ds:schemaRef ds:uri="3504fae4-7bb3-4a26-b5c2-98b4f5003e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</Words>
  <Application>Microsoft Office PowerPoint</Application>
  <PresentationFormat>Widescreen</PresentationFormat>
  <Paragraphs>64</Paragraphs>
  <Slides>12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Tahoma</vt:lpstr>
      <vt:lpstr>Office Theme</vt:lpstr>
      <vt:lpstr>RURAL WORKFORCE DEVELOPMENT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RURAL WORKFORCE DEVELOPMENT</dc:title>
  <dc:creator/>
  <cp:lastModifiedBy/>
  <cp:revision>2</cp:revision>
  <dcterms:created xsi:type="dcterms:W3CDTF">2020-01-27T16:52:19Z</dcterms:created>
  <dcterms:modified xsi:type="dcterms:W3CDTF">2020-02-18T21:42:33Z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0x010100B8C7B7184FB2E74FB032A4B153A03A76</vt:lpwstr>
  </property>
</Properties>
</file>