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81" r:id="rId2"/>
    <p:sldId id="999" r:id="rId3"/>
    <p:sldId id="1000" r:id="rId4"/>
    <p:sldId id="983" r:id="rId5"/>
    <p:sldId id="984" r:id="rId6"/>
    <p:sldId id="1010" r:id="rId7"/>
    <p:sldId id="1007" r:id="rId8"/>
    <p:sldId id="1008" r:id="rId9"/>
    <p:sldId id="1017" r:id="rId10"/>
    <p:sldId id="1011" r:id="rId11"/>
    <p:sldId id="1013" r:id="rId12"/>
    <p:sldId id="1006" r:id="rId13"/>
    <p:sldId id="1018" r:id="rId14"/>
    <p:sldId id="1020" r:id="rId15"/>
    <p:sldId id="975" r:id="rId16"/>
    <p:sldId id="989" r:id="rId17"/>
    <p:sldId id="982" r:id="rId18"/>
    <p:sldId id="997" r:id="rId19"/>
    <p:sldId id="1021" r:id="rId20"/>
    <p:sldId id="417"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4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7user" initials="W" lastIdx="7" clrIdx="0"/>
  <p:cmAuthor id="1" name="Blake, Carol - FSIS" initials="BC-F" lastIdx="3" clrIdx="1">
    <p:extLst>
      <p:ext uri="{19B8F6BF-5375-455C-9EA6-DF929625EA0E}">
        <p15:presenceInfo xmlns:p15="http://schemas.microsoft.com/office/powerpoint/2012/main" userId="S-1-5-21-2443529608-3098792306-3041422421-441590" providerId="AD"/>
      </p:ext>
    </p:extLst>
  </p:cmAuthor>
  <p:cmAuthor id="2" name="Blake, Carol - FSIS" initials="BC-F [2]" lastIdx="3" clrIdx="2">
    <p:extLst>
      <p:ext uri="{19B8F6BF-5375-455C-9EA6-DF929625EA0E}">
        <p15:presenceInfo xmlns:p15="http://schemas.microsoft.com/office/powerpoint/2012/main" userId="Blake, Carol - FSIS" providerId="None"/>
      </p:ext>
    </p:extLst>
  </p:cmAuthor>
  <p:cmAuthor id="3" name="Carol Blake" initials="CB" lastIdx="4" clrIdx="3">
    <p:extLst>
      <p:ext uri="{19B8F6BF-5375-455C-9EA6-DF929625EA0E}">
        <p15:presenceInfo xmlns:p15="http://schemas.microsoft.com/office/powerpoint/2012/main" userId="Carol Blake" providerId="None"/>
      </p:ext>
    </p:extLst>
  </p:cmAuthor>
  <p:cmAuthor id="4" name="Canaday, Autumn - FSIS" initials="CA-F" lastIdx="6" clrIdx="4">
    <p:extLst>
      <p:ext uri="{19B8F6BF-5375-455C-9EA6-DF929625EA0E}">
        <p15:presenceInfo xmlns:p15="http://schemas.microsoft.com/office/powerpoint/2012/main" userId="S::autumn.canaday@usda.gov::b89cde2d-ac44-4214-b166-24b4ba1134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4E3A"/>
    <a:srgbClr val="468776"/>
    <a:srgbClr val="001A34"/>
    <a:srgbClr val="FFFFFF"/>
    <a:srgbClr val="3893C4"/>
    <a:srgbClr val="001A35"/>
    <a:srgbClr val="023168"/>
    <a:srgbClr val="001B35"/>
    <a:srgbClr val="120C0C"/>
    <a:srgbClr val="0059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00" autoAdjust="0"/>
    <p:restoredTop sz="43182" autoAdjust="0"/>
  </p:normalViewPr>
  <p:slideViewPr>
    <p:cSldViewPr>
      <p:cViewPr varScale="1">
        <p:scale>
          <a:sx n="40" d="100"/>
          <a:sy n="40" d="100"/>
        </p:scale>
        <p:origin x="3012" y="60"/>
      </p:cViewPr>
      <p:guideLst>
        <p:guide orient="horz" pos="2544"/>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848"/>
    </p:cViewPr>
  </p:sorterViewPr>
  <p:notesViewPr>
    <p:cSldViewPr>
      <p:cViewPr varScale="1">
        <p:scale>
          <a:sx n="71" d="100"/>
          <a:sy n="71" d="100"/>
        </p:scale>
        <p:origin x="3456"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20" tIns="45710" rIns="91420" bIns="45710" rtlCol="0"/>
          <a:lstStyle>
            <a:lvl1pPr algn="l">
              <a:defRPr sz="1200"/>
            </a:lvl1pPr>
          </a:lstStyle>
          <a:p>
            <a:endParaRPr lang="en-US" dirty="0"/>
          </a:p>
        </p:txBody>
      </p:sp>
      <p:sp>
        <p:nvSpPr>
          <p:cNvPr id="3" name="Date Placeholder 2"/>
          <p:cNvSpPr>
            <a:spLocks noGrp="1"/>
          </p:cNvSpPr>
          <p:nvPr>
            <p:ph type="dt" sz="quarter" idx="1"/>
          </p:nvPr>
        </p:nvSpPr>
        <p:spPr>
          <a:xfrm>
            <a:off x="3970940" y="0"/>
            <a:ext cx="3037840" cy="464820"/>
          </a:xfrm>
          <a:prstGeom prst="rect">
            <a:avLst/>
          </a:prstGeom>
        </p:spPr>
        <p:txBody>
          <a:bodyPr vert="horz" lIns="91420" tIns="45710" rIns="91420" bIns="45710" rtlCol="0"/>
          <a:lstStyle>
            <a:lvl1pPr algn="r">
              <a:defRPr sz="1200"/>
            </a:lvl1pPr>
          </a:lstStyle>
          <a:p>
            <a:fld id="{3A7F6B70-1856-41CD-8138-111526930310}" type="datetimeFigureOut">
              <a:rPr lang="en-US" smtClean="0"/>
              <a:t>2/21/2020</a:t>
            </a:fld>
            <a:endParaRPr lang="en-US" dirty="0"/>
          </a:p>
        </p:txBody>
      </p:sp>
      <p:sp>
        <p:nvSpPr>
          <p:cNvPr id="4" name="Footer Placeholder 3"/>
          <p:cNvSpPr>
            <a:spLocks noGrp="1"/>
          </p:cNvSpPr>
          <p:nvPr>
            <p:ph type="ftr" sz="quarter" idx="2"/>
          </p:nvPr>
        </p:nvSpPr>
        <p:spPr>
          <a:xfrm>
            <a:off x="1" y="8829967"/>
            <a:ext cx="3037840" cy="464820"/>
          </a:xfrm>
          <a:prstGeom prst="rect">
            <a:avLst/>
          </a:prstGeom>
        </p:spPr>
        <p:txBody>
          <a:bodyPr vert="horz" lIns="91420" tIns="45710" rIns="91420" bIns="4571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40" y="8829967"/>
            <a:ext cx="3037840" cy="464820"/>
          </a:xfrm>
          <a:prstGeom prst="rect">
            <a:avLst/>
          </a:prstGeom>
        </p:spPr>
        <p:txBody>
          <a:bodyPr vert="horz" lIns="91420" tIns="45710" rIns="91420" bIns="45710" rtlCol="0" anchor="b"/>
          <a:lstStyle>
            <a:lvl1pPr algn="r">
              <a:defRPr sz="1200"/>
            </a:lvl1pPr>
          </a:lstStyle>
          <a:p>
            <a:fld id="{178F0993-E642-47EE-A560-B02C41F8045A}" type="slidenum">
              <a:rPr lang="en-US" smtClean="0"/>
              <a:t>‹#›</a:t>
            </a:fld>
            <a:endParaRPr lang="en-US" dirty="0"/>
          </a:p>
        </p:txBody>
      </p:sp>
    </p:spTree>
    <p:extLst>
      <p:ext uri="{BB962C8B-B14F-4D97-AF65-F5344CB8AC3E}">
        <p14:creationId xmlns:p14="http://schemas.microsoft.com/office/powerpoint/2010/main" val="374096984"/>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20" tIns="45710" rIns="91420" bIns="45710" rtlCol="0"/>
          <a:lstStyle>
            <a:lvl1pPr algn="l">
              <a:defRPr sz="1200"/>
            </a:lvl1pPr>
          </a:lstStyle>
          <a:p>
            <a:endParaRPr lang="en-US" dirty="0"/>
          </a:p>
        </p:txBody>
      </p:sp>
      <p:sp>
        <p:nvSpPr>
          <p:cNvPr id="3" name="Date Placeholder 2"/>
          <p:cNvSpPr>
            <a:spLocks noGrp="1"/>
          </p:cNvSpPr>
          <p:nvPr>
            <p:ph type="dt" idx="1"/>
          </p:nvPr>
        </p:nvSpPr>
        <p:spPr>
          <a:xfrm>
            <a:off x="3970940" y="0"/>
            <a:ext cx="3037840" cy="464820"/>
          </a:xfrm>
          <a:prstGeom prst="rect">
            <a:avLst/>
          </a:prstGeom>
        </p:spPr>
        <p:txBody>
          <a:bodyPr vert="horz" lIns="91420" tIns="45710" rIns="91420" bIns="45710" rtlCol="0"/>
          <a:lstStyle>
            <a:lvl1pPr algn="r">
              <a:defRPr sz="1200"/>
            </a:lvl1pPr>
          </a:lstStyle>
          <a:p>
            <a:fld id="{40BB3F3C-6820-4951-BE69-881DFEAB1E97}" type="datetimeFigureOut">
              <a:rPr lang="en-US" smtClean="0"/>
              <a:t>2/21/2020</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20" tIns="45710" rIns="91420" bIns="45710" rtlCol="0" anchor="ctr"/>
          <a:lstStyle/>
          <a:p>
            <a:endParaRPr lang="en-US" dirty="0"/>
          </a:p>
        </p:txBody>
      </p:sp>
      <p:sp>
        <p:nvSpPr>
          <p:cNvPr id="5" name="Notes Placeholder 4"/>
          <p:cNvSpPr>
            <a:spLocks noGrp="1"/>
          </p:cNvSpPr>
          <p:nvPr>
            <p:ph type="body" sz="quarter" idx="3"/>
          </p:nvPr>
        </p:nvSpPr>
        <p:spPr>
          <a:xfrm>
            <a:off x="701041" y="4415791"/>
            <a:ext cx="5608320" cy="4183380"/>
          </a:xfrm>
          <a:prstGeom prst="rect">
            <a:avLst/>
          </a:prstGeom>
        </p:spPr>
        <p:txBody>
          <a:bodyPr vert="horz" lIns="91420" tIns="45710" rIns="91420" bIns="4571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1420" tIns="45710" rIns="91420" bIns="4571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1420" tIns="45710" rIns="91420" bIns="45710" rtlCol="0" anchor="b"/>
          <a:lstStyle>
            <a:lvl1pPr algn="r">
              <a:defRPr sz="1200"/>
            </a:lvl1pPr>
          </a:lstStyle>
          <a:p>
            <a:fld id="{2C957FA6-3FFF-4B1C-8BFE-29E01A1B44A0}" type="slidenum">
              <a:rPr lang="en-US" smtClean="0"/>
              <a:t>‹#›</a:t>
            </a:fld>
            <a:endParaRPr lang="en-US" dirty="0"/>
          </a:p>
        </p:txBody>
      </p:sp>
    </p:spTree>
    <p:extLst>
      <p:ext uri="{BB962C8B-B14F-4D97-AF65-F5344CB8AC3E}">
        <p14:creationId xmlns:p14="http://schemas.microsoft.com/office/powerpoint/2010/main" val="3726366073"/>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2719" indent="-172719">
              <a:buFont typeface="Arial" panose="020B0604020202020204" pitchFamily="34" charset="0"/>
              <a:buChar char="•"/>
            </a:pPr>
            <a:endParaRPr lang="en-US" dirty="0"/>
          </a:p>
          <a:p>
            <a:pPr marL="172719" indent="-172719">
              <a:buFont typeface="Arial" panose="020B0604020202020204" pitchFamily="34" charset="0"/>
              <a:buChar char="•"/>
            </a:pPr>
            <a:endParaRPr lang="en-US" dirty="0"/>
          </a:p>
          <a:p>
            <a:endParaRPr lang="en-US" dirty="0"/>
          </a:p>
          <a:p>
            <a:pPr marL="172719" indent="-172719">
              <a:buFont typeface="Arial" panose="020B0604020202020204" pitchFamily="34" charset="0"/>
              <a:buChar char="•"/>
            </a:pPr>
            <a:endParaRPr lang="en-US" dirty="0"/>
          </a:p>
          <a:p>
            <a:pPr marL="172719" indent="-172719">
              <a:buFont typeface="Arial" panose="020B0604020202020204" pitchFamily="34" charset="0"/>
              <a:buChar char="•"/>
            </a:pP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7BE7D03-2EE7-4FB2-B540-CDFCE405BAB9}" type="slidenum">
              <a:rPr lang="en-US" smtClean="0"/>
              <a:t>1</a:t>
            </a:fld>
            <a:endParaRPr lang="en-US" dirty="0"/>
          </a:p>
        </p:txBody>
      </p:sp>
    </p:spTree>
    <p:extLst>
      <p:ext uri="{BB962C8B-B14F-4D97-AF65-F5344CB8AC3E}">
        <p14:creationId xmlns:p14="http://schemas.microsoft.com/office/powerpoint/2010/main" val="3024642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Currently, one of the main tools that we use to drive down pathogens such as </a:t>
            </a:r>
            <a:r>
              <a:rPr lang="en-US" i="1" dirty="0"/>
              <a:t>Salmonella</a:t>
            </a:r>
            <a:r>
              <a:rPr lang="en-US" dirty="0"/>
              <a:t> and </a:t>
            </a:r>
            <a:r>
              <a:rPr lang="en-US" i="1" dirty="0"/>
              <a:t>Campylobacter</a:t>
            </a:r>
            <a:r>
              <a:rPr lang="en-US" dirty="0"/>
              <a:t> are performance standards.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Performance standards are targets for industry to meet that are tied to public health goals.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FSIS uses the federal government’s Healthy People goals when developing performance standards.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Establishments are categorized according to how well they meet performance standards, creating market-based incentives for companies to reduce foodborne pathogens and meet public health goals.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These standards can also serve as a springboard for innovation and research into new pre-harvest and in-plant interventions that help producers meet and exceed performance standards.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In recent years, we have seen new research into sources of </a:t>
            </a:r>
            <a:r>
              <a:rPr lang="en-US" i="1" dirty="0"/>
              <a:t>Salmonella</a:t>
            </a:r>
            <a:r>
              <a:rPr lang="en-US" dirty="0"/>
              <a:t> in ground beef that has highlighted the role of lymph nodes.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We’ve also seen research into new laboratory methods, such as quantitative and semi-quantitative methods for enumeration of </a:t>
            </a:r>
            <a:r>
              <a:rPr lang="en-US" i="1" dirty="0"/>
              <a:t>Salmonella</a:t>
            </a:r>
            <a:r>
              <a:rPr lang="en-US" dirty="0"/>
              <a: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Collectively, we will need to innovate on multiple fronts to address these leading causes of foodborne illness.</a:t>
            </a:r>
          </a:p>
          <a:p>
            <a:pPr marL="171450" indent="-171450">
              <a:buFont typeface="Arial" panose="020B0604020202020204" pitchFamily="34" charset="0"/>
              <a:buChar char="•"/>
            </a:pPr>
            <a:endParaRPr lang="en-US" dirty="0"/>
          </a:p>
        </p:txBody>
      </p:sp>
      <p:sp>
        <p:nvSpPr>
          <p:cNvPr id="4" name="Date Placeholder 3"/>
          <p:cNvSpPr>
            <a:spLocks noGrp="1"/>
          </p:cNvSpPr>
          <p:nvPr>
            <p:ph type="dt" idx="10"/>
          </p:nvPr>
        </p:nvSpPr>
        <p:spPr/>
        <p:txBody>
          <a:bodyPr/>
          <a:lstStyle/>
          <a:p>
            <a:fld id="{DACD92BA-8AD4-4D04-863F-C72F10597A4A}"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10</a:t>
            </a:fld>
            <a:endParaRPr lang="en-US" dirty="0"/>
          </a:p>
        </p:txBody>
      </p:sp>
    </p:spTree>
    <p:extLst>
      <p:ext uri="{BB962C8B-B14F-4D97-AF65-F5344CB8AC3E}">
        <p14:creationId xmlns:p14="http://schemas.microsoft.com/office/powerpoint/2010/main" val="2734128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the same way that we’ve been seeing innovation in food safety interventions, we’ve also seen advances in laboratory technology and methodology.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Last year, USDA’s Food Safety and Inspection Service began using new screening methodologies for key foodborne pathogens — </a:t>
            </a:r>
            <a:r>
              <a:rPr lang="en-US" i="1" dirty="0"/>
              <a:t>Salmonella, </a:t>
            </a:r>
            <a:r>
              <a:rPr lang="en-US" i="0" dirty="0"/>
              <a:t>Shiga toxin-producing </a:t>
            </a:r>
            <a:r>
              <a:rPr lang="en-US" i="1" dirty="0"/>
              <a:t>E. coli, </a:t>
            </a:r>
            <a:r>
              <a:rPr lang="en-US" i="0" dirty="0"/>
              <a:t>and</a:t>
            </a:r>
            <a:r>
              <a:rPr lang="en-US" i="1" dirty="0"/>
              <a:t> Listeria monocytogenes</a:t>
            </a:r>
            <a:r>
              <a:rPr lang="en-US" dirty="0"/>
              <a: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These new systems are faster, more accurate, and more efficient than previous methods.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We’ve also seen increased adoption of Whole Genome Sequencing in federal and state public health laboratories.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Whole Genome Sequencing provides a very high level of detail about unique characteristics of foodborne bacteria and how closely related they are to one another.</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 want to highlight that new laboratory methodologies are also frequently closely tied to policies.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For example, FSIS has proposed to incorporate a new laboratory methodology into </a:t>
            </a:r>
            <a:r>
              <a:rPr lang="en-US" i="1" dirty="0"/>
              <a:t>Campylobacter</a:t>
            </a:r>
            <a:r>
              <a:rPr lang="en-US" dirty="0"/>
              <a:t> performance standards for poultry.</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The new enrichment method is more sensitive and allows for increased recovery of </a:t>
            </a:r>
            <a:r>
              <a:rPr lang="en-US" i="1" dirty="0"/>
              <a:t>Campylobacter</a:t>
            </a:r>
            <a:r>
              <a:rPr lang="en-US" dirty="0"/>
              <a:t> from samples.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New laboratory methodologies are also needed to address emerging environmental and chemical hazards.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In response to concerns about a class of substances known as per- and </a:t>
            </a:r>
            <a:r>
              <a:rPr lang="en-US" dirty="0" err="1"/>
              <a:t>polyfluroalkyl</a:t>
            </a:r>
            <a:r>
              <a:rPr lang="en-US" dirty="0"/>
              <a:t> substances, commonly referred to as PFAS, FSIS developed a laboratory methodology to screen for these chemicals in beef muscle and is currently working to extend that methodology to blood samples.</a:t>
            </a:r>
          </a:p>
          <a:p>
            <a:pPr marL="171450" indent="-171450">
              <a:buFont typeface="Arial" panose="020B0604020202020204" pitchFamily="34" charset="0"/>
              <a:buChar char="•"/>
            </a:pPr>
            <a:endParaRPr lang="en-US" dirty="0"/>
          </a:p>
        </p:txBody>
      </p:sp>
      <p:sp>
        <p:nvSpPr>
          <p:cNvPr id="4" name="Date Placeholder 3"/>
          <p:cNvSpPr>
            <a:spLocks noGrp="1"/>
          </p:cNvSpPr>
          <p:nvPr>
            <p:ph type="dt" idx="10"/>
          </p:nvPr>
        </p:nvSpPr>
        <p:spPr/>
        <p:txBody>
          <a:bodyPr/>
          <a:lstStyle/>
          <a:p>
            <a:fld id="{DACD92BA-8AD4-4D04-863F-C72F10597A4A}"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11</a:t>
            </a:fld>
            <a:endParaRPr lang="en-US" dirty="0"/>
          </a:p>
        </p:txBody>
      </p:sp>
    </p:spTree>
    <p:extLst>
      <p:ext uri="{BB962C8B-B14F-4D97-AF65-F5344CB8AC3E}">
        <p14:creationId xmlns:p14="http://schemas.microsoft.com/office/powerpoint/2010/main" val="3243504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my current role, I’m intensely focused on finding solutions with genuine applications to prevent foodborne illness and save lives.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realize the full potential of these solutions, we will need to collaboratively address regulations that are serving as a barrier to implementation of innovative technologies.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We cannot afford to let validated technologies sit on the shelves of laboratories.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It is critical that we provide a means for these validated technologies to be available to industry for use.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intend to explore options to expedite the approval process for new technology.</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includes a careful consideration of the need for labeling and whether labeling could become a barrier to adoption.</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will be important to include input from both industry and consumers in this process.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will also work with industry to facilitate testing of new technologies in a production setting.</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is a key step for a new technology to move from the laboratory to widespread adoption, and we need to think creatively about how to test new technologies while still ensuring food safety.</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Date Placeholder 3"/>
          <p:cNvSpPr>
            <a:spLocks noGrp="1"/>
          </p:cNvSpPr>
          <p:nvPr>
            <p:ph type="dt" idx="10"/>
          </p:nvPr>
        </p:nvSpPr>
        <p:spPr/>
        <p:txBody>
          <a:bodyPr/>
          <a:lstStyle/>
          <a:p>
            <a:fld id="{DACD92BA-8AD4-4D04-863F-C72F10597A4A}"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12</a:t>
            </a:fld>
            <a:endParaRPr lang="en-US" dirty="0"/>
          </a:p>
        </p:txBody>
      </p:sp>
    </p:spTree>
    <p:extLst>
      <p:ext uri="{BB962C8B-B14F-4D97-AF65-F5344CB8AC3E}">
        <p14:creationId xmlns:p14="http://schemas.microsoft.com/office/powerpoint/2010/main" val="238396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With these goals in mind, I’d like to talk a little more about the current process for review of new technologies.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After a new technology is submitted for review, it goes onto a technical review.</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During technical review, a multidisciplinary team with expertise in microbiology, toxicology, chemistry, laboratory science, pathology, epidemiology, economics, and statistics reviews the provided information.</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technology is evaluated to determine if it:</a:t>
            </a:r>
          </a:p>
          <a:p>
            <a:pPr marL="628650" lvl="1" indent="-171450">
              <a:buFont typeface="Arial" panose="020B0604020202020204" pitchFamily="34" charset="0"/>
              <a:buChar char="•"/>
            </a:pPr>
            <a:r>
              <a:rPr lang="en-US" dirty="0"/>
              <a:t>affects product safety;</a:t>
            </a:r>
          </a:p>
          <a:p>
            <a:pPr marL="628650" lvl="1" indent="-171450">
              <a:buFont typeface="Arial" panose="020B0604020202020204" pitchFamily="34" charset="0"/>
              <a:buChar char="•"/>
            </a:pPr>
            <a:r>
              <a:rPr lang="en-US" dirty="0"/>
              <a:t>violates any FSIS regulation;</a:t>
            </a:r>
          </a:p>
          <a:p>
            <a:pPr marL="628650" lvl="1" indent="-171450">
              <a:buFont typeface="Arial" panose="020B0604020202020204" pitchFamily="34" charset="0"/>
              <a:buChar char="•"/>
            </a:pPr>
            <a:r>
              <a:rPr lang="en-US" dirty="0"/>
              <a:t>interferes with inspection procedures;</a:t>
            </a:r>
          </a:p>
          <a:p>
            <a:pPr marL="628650" lvl="1" indent="-171450">
              <a:buFont typeface="Arial" panose="020B0604020202020204" pitchFamily="34" charset="0"/>
              <a:buChar char="•"/>
            </a:pPr>
            <a:r>
              <a:rPr lang="en-US" dirty="0"/>
              <a:t>jeopardizes the safety of inspection program personnel; and</a:t>
            </a:r>
          </a:p>
          <a:p>
            <a:pPr marL="628650" lvl="1" indent="-171450">
              <a:buFont typeface="Arial" panose="020B0604020202020204" pitchFamily="34" charset="0"/>
              <a:buChar char="•"/>
            </a:pPr>
            <a:r>
              <a:rPr lang="en-US" dirty="0"/>
              <a:t>is deemed suitable for use in meat, poultry, or egg products.</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If it is approved, FSIS will issue a no objection letter and will go on to publish the technology as “approved” in the next monthly revision of Directive 7120.1.</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Companies would need to check the directive to determine if a technology has been approved for use by FSIS.</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The timeline for approval will vary based on the type of submission, but submissions for technologies such as antimicrobials that are Generally Recognized As Safe (GRAS) by FDA will move through the process in 60 days.</a:t>
            </a:r>
          </a:p>
          <a:p>
            <a:pPr marL="171450" indent="-171450">
              <a:buFont typeface="Arial" panose="020B0604020202020204" pitchFamily="34" charset="0"/>
              <a:buChar char="•"/>
            </a:pPr>
            <a:endParaRPr lang="en-US" dirty="0"/>
          </a:p>
        </p:txBody>
      </p:sp>
      <p:sp>
        <p:nvSpPr>
          <p:cNvPr id="4" name="Date Placeholder 3"/>
          <p:cNvSpPr>
            <a:spLocks noGrp="1"/>
          </p:cNvSpPr>
          <p:nvPr>
            <p:ph type="dt" idx="10"/>
          </p:nvPr>
        </p:nvSpPr>
        <p:spPr/>
        <p:txBody>
          <a:bodyPr/>
          <a:lstStyle/>
          <a:p>
            <a:fld id="{DACD92BA-8AD4-4D04-863F-C72F10597A4A}"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13</a:t>
            </a:fld>
            <a:endParaRPr lang="en-US" dirty="0"/>
          </a:p>
        </p:txBody>
      </p:sp>
    </p:spTree>
    <p:extLst>
      <p:ext uri="{BB962C8B-B14F-4D97-AF65-F5344CB8AC3E}">
        <p14:creationId xmlns:p14="http://schemas.microsoft.com/office/powerpoint/2010/main" val="1298525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submission for a new technology should include two key pieces — data to support suitability of the intervention and a protocol for use of the intervention.</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Suitability means that the substance or process is effective in performing the intended purpose.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It also includes assurance that the conditions of use in an FSIS-regulated establishment will not result in an adulterated product or one that misleads consumers.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protocol can be an operational protocol that describes in detail how the proposed new technology will be implemented and evaluated on an ongoing basis.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Operational protocols are most appropriate for new ingredients and reprocessing procedures, including on-line and off-line reprocessing systems that use an antimicrobial in a very well-defined manner.</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For newer technologies with limited data, an in-plant protocol might be most appropriate.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In this case, the protocol should include detail on how the proposed new technology will be tested in commercial conditions.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In some cases, testing might need to be performed under a waiver, which requires approval by the FSIS Administrator.</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 cannot emphasize enough that science will always lead in the technology review and approval process.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Decisions to approve new technologies will be based on sound science.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 encourage all stakeholders to come to us with ideas and data.</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We’re committed to working together to bring life-saving technologies to our food production systems.</a:t>
            </a:r>
          </a:p>
          <a:p>
            <a:endParaRPr lang="en-US" dirty="0"/>
          </a:p>
        </p:txBody>
      </p:sp>
      <p:sp>
        <p:nvSpPr>
          <p:cNvPr id="4" name="Date Placeholder 3"/>
          <p:cNvSpPr>
            <a:spLocks noGrp="1"/>
          </p:cNvSpPr>
          <p:nvPr>
            <p:ph type="dt" idx="10"/>
          </p:nvPr>
        </p:nvSpPr>
        <p:spPr/>
        <p:txBody>
          <a:bodyPr/>
          <a:lstStyle/>
          <a:p>
            <a:fld id="{DACD92BA-8AD4-4D04-863F-C72F10597A4A}"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14</a:t>
            </a:fld>
            <a:endParaRPr lang="en-US" dirty="0"/>
          </a:p>
        </p:txBody>
      </p:sp>
    </p:spTree>
    <p:extLst>
      <p:ext uri="{BB962C8B-B14F-4D97-AF65-F5344CB8AC3E}">
        <p14:creationId xmlns:p14="http://schemas.microsoft.com/office/powerpoint/2010/main" val="885974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At the core of every successful organization is a network of strong internal and external relationships.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past year, I have invested in building these relationships and intend to strengthen them in 2020.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 am committed to building relationships within USDA, across other Departments, and with Congress and stakeholders. </a:t>
            </a:r>
          </a:p>
        </p:txBody>
      </p:sp>
      <p:sp>
        <p:nvSpPr>
          <p:cNvPr id="4" name="Date Placeholder 3"/>
          <p:cNvSpPr>
            <a:spLocks noGrp="1"/>
          </p:cNvSpPr>
          <p:nvPr>
            <p:ph type="dt" idx="10"/>
          </p:nvPr>
        </p:nvSpPr>
        <p:spPr/>
        <p:txBody>
          <a:bodyPr/>
          <a:lstStyle/>
          <a:p>
            <a:fld id="{40E32F18-2EDB-44C9-B0B4-1416D3E7EA68}"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15</a:t>
            </a:fld>
            <a:endParaRPr lang="en-US" dirty="0"/>
          </a:p>
        </p:txBody>
      </p:sp>
    </p:spTree>
    <p:extLst>
      <p:ext uri="{BB962C8B-B14F-4D97-AF65-F5344CB8AC3E}">
        <p14:creationId xmlns:p14="http://schemas.microsoft.com/office/powerpoint/2010/main" val="3587177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EMPLOYEES</a:t>
            </a:r>
          </a:p>
          <a:p>
            <a:pPr marL="171450" indent="-171450">
              <a:buFont typeface="Arial" panose="020B0604020202020204" pitchFamily="34" charset="0"/>
              <a:buChar char="•"/>
            </a:pPr>
            <a:r>
              <a:rPr lang="en-US" dirty="0"/>
              <a:t>I am committed to continuing to visit establishments and to interacting with our inspectors in the field to fully understand their needs and challenges.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CONGRESS</a:t>
            </a:r>
          </a:p>
          <a:p>
            <a:pPr marL="171450" indent="-171450">
              <a:buFont typeface="Arial" panose="020B0604020202020204" pitchFamily="34" charset="0"/>
              <a:buChar char="•"/>
            </a:pPr>
            <a:r>
              <a:rPr lang="en-US" dirty="0"/>
              <a:t>In 2020, our relationship with Congress will continue to be a priority.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 will be proactive in reaching out to members of Congress and committees to brief them on our upcoming policies. </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GOVERNMENT AGENCIES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 am committed to continuing to strengthen the “One USDA” model across the department.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 also</a:t>
            </a:r>
            <a:r>
              <a:rPr lang="en-US" dirty="0"/>
              <a:t> intend to strengthen our relationships with FDA and CDC in 2020 and will meet with FDA and CDC to lay out our public health goals for the coming years.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UNIVERSITIES </a:t>
            </a:r>
          </a:p>
          <a:p>
            <a:pPr marL="171450" indent="-171450">
              <a:buFont typeface="Arial" panose="020B0604020202020204" pitchFamily="34" charset="0"/>
              <a:buChar char="•"/>
            </a:pPr>
            <a:r>
              <a:rPr lang="en-US" dirty="0"/>
              <a:t>A strong relationship with universities will keep us abreast of cutting-edge research that could inform policy.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Relationships with food science, meat science and animal science programs will also help with recruitment of individuals holding B.S. degrees into our CSI workforce.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 also want to build relationships with schools of veterinary medicine across the country to make students aware of FSIS internships, scholarships, and career opportunities,</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STAKEHOLDERS</a:t>
            </a:r>
          </a:p>
          <a:p>
            <a:pPr marL="171450" indent="-171450">
              <a:buFont typeface="Arial" panose="020B0604020202020204" pitchFamily="34" charset="0"/>
              <a:buChar char="•"/>
            </a:pPr>
            <a:r>
              <a:rPr lang="en-US" dirty="0"/>
              <a:t>We will continue meeting and engaging with our consumer and industry stakeholders, as their input assists in identifying priorities.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 will also be building new relationships by reaching out to non-traditional partners and other stakeholders that have not engaged or disengaged from policy discussions.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 encourage the stakeholder groups to lead with scientific data and to work cooperatively with us on common goals.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INDUSTRY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We will partner with industry in areas such as consumer education and in searching for solutions to ensure food safety.</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CONSUMERS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 have observed firsthand that FSIS is committed to consumer education.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We have invested in consumer research studies to inform decisions and help us identify areas where we still need to work to influence consumer food handling behaviors.</a:t>
            </a:r>
            <a:endParaRPr lang="en-US" dirty="0"/>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Date Placeholder 3"/>
          <p:cNvSpPr>
            <a:spLocks noGrp="1"/>
          </p:cNvSpPr>
          <p:nvPr>
            <p:ph type="dt" idx="10"/>
          </p:nvPr>
        </p:nvSpPr>
        <p:spPr/>
        <p:txBody>
          <a:bodyPr/>
          <a:lstStyle/>
          <a:p>
            <a:fld id="{40E32F18-2EDB-44C9-B0B4-1416D3E7EA68}"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16</a:t>
            </a:fld>
            <a:endParaRPr lang="en-US" dirty="0"/>
          </a:p>
        </p:txBody>
      </p:sp>
    </p:spTree>
    <p:extLst>
      <p:ext uri="{BB962C8B-B14F-4D97-AF65-F5344CB8AC3E}">
        <p14:creationId xmlns:p14="http://schemas.microsoft.com/office/powerpoint/2010/main" val="3489241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Changing habits can be difficult and putting knowledge into action is a challenge for any organization.</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However, within FSIS, the expectation is that we change when new information becomes available.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Additionally, FSIS employees are expected to influence behavior changes in our partners, stakeholders, and the public.</a:t>
            </a:r>
          </a:p>
        </p:txBody>
      </p:sp>
      <p:sp>
        <p:nvSpPr>
          <p:cNvPr id="4" name="Date Placeholder 3"/>
          <p:cNvSpPr>
            <a:spLocks noGrp="1"/>
          </p:cNvSpPr>
          <p:nvPr>
            <p:ph type="dt" idx="10"/>
          </p:nvPr>
        </p:nvSpPr>
        <p:spPr/>
        <p:txBody>
          <a:bodyPr/>
          <a:lstStyle/>
          <a:p>
            <a:fld id="{40E32F18-2EDB-44C9-B0B4-1416D3E7EA68}"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17</a:t>
            </a:fld>
            <a:endParaRPr lang="en-US" dirty="0"/>
          </a:p>
        </p:txBody>
      </p:sp>
    </p:spTree>
    <p:extLst>
      <p:ext uri="{BB962C8B-B14F-4D97-AF65-F5344CB8AC3E}">
        <p14:creationId xmlns:p14="http://schemas.microsoft.com/office/powerpoint/2010/main" val="3424615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EMPLOYEES</a:t>
            </a:r>
          </a:p>
          <a:p>
            <a:pPr marL="171450" indent="-171450">
              <a:buFont typeface="Arial" panose="020B0604020202020204" pitchFamily="34" charset="0"/>
              <a:buChar char="•"/>
            </a:pPr>
            <a:r>
              <a:rPr lang="en-US" dirty="0"/>
              <a:t>Within FSIS, I want to nurture a culture where our employees feel valued for their ideas.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 want them to have the freedom to be creative and to present new ideas in a safe environment.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 do not want employees to wait to be told what to do; I want them to think about solutions.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CONSUMERS</a:t>
            </a:r>
          </a:p>
          <a:p>
            <a:pPr marL="171450" indent="-171450">
              <a:buFont typeface="Arial" panose="020B0604020202020204" pitchFamily="34" charset="0"/>
              <a:buChar char="•"/>
            </a:pPr>
            <a:r>
              <a:rPr lang="en-US" dirty="0"/>
              <a:t>Consumer stakeholder groups provide input from a diverse population of individuals who can help us improve food safety and public health.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They have submitted petitions and made requests throughout the year that are worthy of consideration.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 want these stakeholders to engage with us on the common goal of protecting public health.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One of the greatest transformations I would like to see as we move forward into 2020 is a better relationship with stakeholders based on the foundations of science to reduce foodborne illnesses.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INDUSTRY</a:t>
            </a:r>
          </a:p>
          <a:p>
            <a:pPr marL="171450" indent="-171450">
              <a:buFont typeface="Arial" panose="020B0604020202020204" pitchFamily="34" charset="0"/>
              <a:buChar char="•"/>
            </a:pPr>
            <a:r>
              <a:rPr lang="en-US" dirty="0"/>
              <a:t>The meat, poultry and processed egg products industries are our partners and share a common goal of protecting consumers from foodborne illness.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 currently interact with industry associations during regular stakeholder meetings and with individual companies in establishments daily and during outbreak investigations.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We are committed to making data driven decisions that span the breadth of the industry, including our small and very small processors, to implement the best technologies to protect products from foodborne pathogens.</a:t>
            </a:r>
          </a:p>
          <a:p>
            <a:pPr marL="0" indent="0">
              <a:buFont typeface="Arial" panose="020B0604020202020204" pitchFamily="34" charset="0"/>
              <a:buNone/>
            </a:pPr>
            <a:endParaRPr lang="en-US" dirty="0"/>
          </a:p>
        </p:txBody>
      </p:sp>
      <p:sp>
        <p:nvSpPr>
          <p:cNvPr id="4" name="Date Placeholder 3"/>
          <p:cNvSpPr>
            <a:spLocks noGrp="1"/>
          </p:cNvSpPr>
          <p:nvPr>
            <p:ph type="dt" idx="10"/>
          </p:nvPr>
        </p:nvSpPr>
        <p:spPr/>
        <p:txBody>
          <a:bodyPr/>
          <a:lstStyle/>
          <a:p>
            <a:fld id="{40E32F18-2EDB-44C9-B0B4-1416D3E7EA68}"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18</a:t>
            </a:fld>
            <a:endParaRPr lang="en-US" dirty="0"/>
          </a:p>
        </p:txBody>
      </p:sp>
    </p:spTree>
    <p:extLst>
      <p:ext uri="{BB962C8B-B14F-4D97-AF65-F5344CB8AC3E}">
        <p14:creationId xmlns:p14="http://schemas.microsoft.com/office/powerpoint/2010/main" val="3897681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Our commitment to influencing behavior change is so deep that it’s something we track as part of our performance metrics.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For example, FSIS puts performance standards in place to encourage industry to reduce foodborne pathogens.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But we are profoundly invested in how well industry is meeting those standards — so much so that we track what percentage of establishments are meeting performance standards as a measure of our own success.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Similarly, we track the percentage of establishments that reduce their rate of non-compliance reports in the four months following an early warning alert.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When a policy helps to drive change that positively impacts consumers — that’s a picture of success.</a:t>
            </a:r>
          </a:p>
          <a:p>
            <a:pPr marL="0" indent="0">
              <a:buFont typeface="Arial" panose="020B0604020202020204" pitchFamily="34" charset="0"/>
              <a:buNone/>
            </a:pPr>
            <a:endParaRPr lang="en-US" dirty="0"/>
          </a:p>
        </p:txBody>
      </p:sp>
      <p:sp>
        <p:nvSpPr>
          <p:cNvPr id="4" name="Date Placeholder 3"/>
          <p:cNvSpPr>
            <a:spLocks noGrp="1"/>
          </p:cNvSpPr>
          <p:nvPr>
            <p:ph type="dt" idx="10"/>
          </p:nvPr>
        </p:nvSpPr>
        <p:spPr/>
        <p:txBody>
          <a:bodyPr/>
          <a:lstStyle/>
          <a:p>
            <a:fld id="{40E32F18-2EDB-44C9-B0B4-1416D3E7EA68}"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19</a:t>
            </a:fld>
            <a:endParaRPr lang="en-US" dirty="0"/>
          </a:p>
        </p:txBody>
      </p:sp>
    </p:spTree>
    <p:extLst>
      <p:ext uri="{BB962C8B-B14F-4D97-AF65-F5344CB8AC3E}">
        <p14:creationId xmlns:p14="http://schemas.microsoft.com/office/powerpoint/2010/main" val="1330854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2719" indent="-172719" defTabSz="921167">
              <a:buFont typeface="Arial" panose="020B0604020202020204" pitchFamily="34" charset="0"/>
              <a:buChar char="•"/>
              <a:defRPr/>
            </a:pPr>
            <a:r>
              <a:rPr lang="en-US" dirty="0"/>
              <a:t>The commitment to ensure food safety is what started my path to Washington. </a:t>
            </a:r>
          </a:p>
          <a:p>
            <a:pPr marL="172719" indent="-172719">
              <a:buFont typeface="Arial" panose="020B0604020202020204" pitchFamily="34" charset="0"/>
              <a:buChar char="•"/>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2C957FA6-3FFF-4B1C-8BFE-29E01A1B44A0}" type="slidenum">
              <a:rPr lang="en-US" smtClean="0"/>
              <a:t>2</a:t>
            </a:fld>
            <a:endParaRPr lang="en-US" dirty="0"/>
          </a:p>
        </p:txBody>
      </p:sp>
    </p:spTree>
    <p:extLst>
      <p:ext uri="{BB962C8B-B14F-4D97-AF65-F5344CB8AC3E}">
        <p14:creationId xmlns:p14="http://schemas.microsoft.com/office/powerpoint/2010/main" val="5160797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2020, I am committed to working cooperatively within the agency and with stakeholders to advance a vision that reduces foodborne pathogens in the meat, poultry and processed egg supply and improves public health.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 will work closely with FSIS leadership as we Lead with Science, Build Relationships and Influence Behavior Changes for the good of the American public.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 will be bold in our decisions and steadfast in implementing data and science-based decisions to “Do Right and Feed Everyone…. SAFELY.”</a:t>
            </a:r>
          </a:p>
        </p:txBody>
      </p:sp>
      <p:sp>
        <p:nvSpPr>
          <p:cNvPr id="4" name="Date Placeholder 3"/>
          <p:cNvSpPr>
            <a:spLocks noGrp="1"/>
          </p:cNvSpPr>
          <p:nvPr>
            <p:ph type="dt" idx="10"/>
          </p:nvPr>
        </p:nvSpPr>
        <p:spPr/>
        <p:txBody>
          <a:bodyPr/>
          <a:lstStyle/>
          <a:p>
            <a:fld id="{40E32F18-2EDB-44C9-B0B4-1416D3E7EA68}"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20</a:t>
            </a:fld>
            <a:endParaRPr lang="en-US" dirty="0"/>
          </a:p>
        </p:txBody>
      </p:sp>
    </p:spTree>
    <p:extLst>
      <p:ext uri="{BB962C8B-B14F-4D97-AF65-F5344CB8AC3E}">
        <p14:creationId xmlns:p14="http://schemas.microsoft.com/office/powerpoint/2010/main" val="3404629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2719" indent="-172719">
              <a:buFont typeface="Arial" panose="020B0604020202020204" pitchFamily="34" charset="0"/>
              <a:buChar char="•"/>
            </a:pPr>
            <a:r>
              <a:rPr lang="en-US" dirty="0"/>
              <a:t>As a true scientist, I have been gathering data in the “field” to gain a strong understanding of FSIS and the policies of the agency.</a:t>
            </a:r>
          </a:p>
          <a:p>
            <a:pPr marL="172719" indent="-172719">
              <a:buFont typeface="Arial" panose="020B0604020202020204" pitchFamily="34" charset="0"/>
              <a:buChar char="•"/>
            </a:pPr>
            <a:endParaRPr lang="en-US" dirty="0"/>
          </a:p>
          <a:p>
            <a:pPr marL="172719" indent="-172719">
              <a:buFont typeface="Arial" panose="020B0604020202020204" pitchFamily="34" charset="0"/>
              <a:buChar char="•"/>
            </a:pPr>
            <a:r>
              <a:rPr lang="en-US" dirty="0"/>
              <a:t>From these interactions and learning experiences, I have set forth a “2020 Vision.”</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2C957FA6-3FFF-4B1C-8BFE-29E01A1B44A0}" type="slidenum">
              <a:rPr lang="en-US" smtClean="0"/>
              <a:t>3</a:t>
            </a:fld>
            <a:endParaRPr lang="en-US" dirty="0"/>
          </a:p>
        </p:txBody>
      </p:sp>
    </p:spTree>
    <p:extLst>
      <p:ext uri="{BB962C8B-B14F-4D97-AF65-F5344CB8AC3E}">
        <p14:creationId xmlns:p14="http://schemas.microsoft.com/office/powerpoint/2010/main" val="1578868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2719" marR="0" lvl="0" indent="-17271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Three overlapping and inter-related objectives</a:t>
            </a:r>
          </a:p>
          <a:p>
            <a:pPr marL="172719" indent="-172719">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2C957FA6-3FFF-4B1C-8BFE-29E01A1B44A0}" type="slidenum">
              <a:rPr lang="en-US" smtClean="0"/>
              <a:t>4</a:t>
            </a:fld>
            <a:endParaRPr lang="en-US" dirty="0"/>
          </a:p>
        </p:txBody>
      </p:sp>
    </p:spTree>
    <p:extLst>
      <p:ext uri="{BB962C8B-B14F-4D97-AF65-F5344CB8AC3E}">
        <p14:creationId xmlns:p14="http://schemas.microsoft.com/office/powerpoint/2010/main" val="818436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While my foundation as a scientist has remained strong, I have learned to view food safety through a regulatory lens. </a:t>
            </a:r>
          </a:p>
          <a:p>
            <a:endParaRPr lang="en-US" dirty="0"/>
          </a:p>
          <a:p>
            <a:pPr marL="171450" indent="-171450">
              <a:buFont typeface="Arial" panose="020B0604020202020204" pitchFamily="34" charset="0"/>
              <a:buChar char="•"/>
            </a:pPr>
            <a:r>
              <a:rPr lang="en-US" dirty="0"/>
              <a:t>Now, I have the responsibility to protect the health of the American people through food safety. </a:t>
            </a:r>
          </a:p>
          <a:p>
            <a:endParaRPr lang="en-US" dirty="0"/>
          </a:p>
          <a:p>
            <a:pPr marL="171450" indent="-171450">
              <a:buFont typeface="Arial" panose="020B0604020202020204" pitchFamily="34" charset="0"/>
              <a:buChar char="•"/>
            </a:pPr>
            <a:r>
              <a:rPr lang="en-US" dirty="0"/>
              <a:t>In this role, I am intensely focused on finding solutions with genuine applications to prevent foodborne illness and save lives.</a:t>
            </a:r>
          </a:p>
          <a:p>
            <a:endParaRPr lang="en-US" dirty="0"/>
          </a:p>
          <a:p>
            <a:pPr marL="171450" lvl="0" indent="-171450">
              <a:buFont typeface="Arial" panose="020B0604020202020204" pitchFamily="34" charset="0"/>
              <a:buChar char="•"/>
            </a:pPr>
            <a:r>
              <a:rPr lang="en-US" dirty="0"/>
              <a:t>Numerous times over the past year, outside organizations have presented me with documents that are characterized as “research studies” that are simply collections of emotional anecdotes. </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Theses anecdotes frequently come from biased populations or are taken completely out of context; they are twisted and manipulated to support an agenda.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We will make data-driven and science-based decisions.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One of the most surprising things I have experienced in this role is the request to make substantial decisions based on anecdotes and hearsay.  </a:t>
            </a:r>
          </a:p>
          <a:p>
            <a:pPr marL="628650" lvl="1" indent="-171450">
              <a:buFont typeface="Courier New" panose="02070309020205020404" pitchFamily="49" charset="0"/>
              <a:buChar char="o"/>
            </a:pPr>
            <a:r>
              <a:rPr lang="en-US" dirty="0"/>
              <a:t>We will NOT do that.</a:t>
            </a:r>
          </a:p>
          <a:p>
            <a:pPr marL="171450" indent="-171450">
              <a:buFont typeface="Arial" panose="020B0604020202020204" pitchFamily="34" charset="0"/>
              <a:buChar char="•"/>
            </a:pPr>
            <a:endParaRPr lang="en-US" dirty="0"/>
          </a:p>
        </p:txBody>
      </p:sp>
      <p:sp>
        <p:nvSpPr>
          <p:cNvPr id="4" name="Date Placeholder 3"/>
          <p:cNvSpPr>
            <a:spLocks noGrp="1"/>
          </p:cNvSpPr>
          <p:nvPr>
            <p:ph type="dt" idx="10"/>
          </p:nvPr>
        </p:nvSpPr>
        <p:spPr/>
        <p:txBody>
          <a:bodyPr/>
          <a:lstStyle/>
          <a:p>
            <a:fld id="{DACD92BA-8AD4-4D04-863F-C72F10597A4A}"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5</a:t>
            </a:fld>
            <a:endParaRPr lang="en-US" dirty="0"/>
          </a:p>
        </p:txBody>
      </p:sp>
    </p:spTree>
    <p:extLst>
      <p:ext uri="{BB962C8B-B14F-4D97-AF65-F5344CB8AC3E}">
        <p14:creationId xmlns:p14="http://schemas.microsoft.com/office/powerpoint/2010/main" val="2743957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4AACF915-2A2E-4E5E-A8D1-B9097428C3E7}" type="datetime1">
              <a:rPr lang="en-US" smtClean="0"/>
              <a:t>2/21/2020</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2C957FA6-3FFF-4B1C-8BFE-29E01A1B44A0}" type="slidenum">
              <a:rPr lang="en-US" smtClean="0"/>
              <a:t>6</a:t>
            </a:fld>
            <a:endParaRPr lang="en-US" dirty="0"/>
          </a:p>
        </p:txBody>
      </p:sp>
    </p:spTree>
    <p:extLst>
      <p:ext uri="{BB962C8B-B14F-4D97-AF65-F5344CB8AC3E}">
        <p14:creationId xmlns:p14="http://schemas.microsoft.com/office/powerpoint/2010/main" val="2042211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the past, food safety policies from the 1990’s sparked innovation in several areas.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In 1998, FSIS introduced the Hazard Analysis and Critical Control Point, or HACCP, principles into inspection systems.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HACCP represented a paradigm shift for food safety and prompted the development of some of the first food safety interventions.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Around this time, FSIS also moved to classify </a:t>
            </a:r>
            <a:r>
              <a:rPr lang="en-US" i="1" dirty="0"/>
              <a:t>E. coli </a:t>
            </a:r>
            <a:r>
              <a:rPr lang="en-US" dirty="0"/>
              <a:t>O157:H7 as an adulterant in raw ground product.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spurred additional interest in processing interventions, including pre-harvest research and new sampling and testing methodology.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Research into the application of irradiation as a food safety intervention was also advanced and we first saw what a powerful tool irradiation could be for ensuring safety of raw food products.</a:t>
            </a:r>
          </a:p>
        </p:txBody>
      </p:sp>
      <p:sp>
        <p:nvSpPr>
          <p:cNvPr id="4" name="Date Placeholder 3"/>
          <p:cNvSpPr>
            <a:spLocks noGrp="1"/>
          </p:cNvSpPr>
          <p:nvPr>
            <p:ph type="dt" idx="10"/>
          </p:nvPr>
        </p:nvSpPr>
        <p:spPr/>
        <p:txBody>
          <a:bodyPr/>
          <a:lstStyle/>
          <a:p>
            <a:fld id="{DACD92BA-8AD4-4D04-863F-C72F10597A4A}"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7</a:t>
            </a:fld>
            <a:endParaRPr lang="en-US" dirty="0"/>
          </a:p>
        </p:txBody>
      </p:sp>
    </p:spTree>
    <p:extLst>
      <p:ext uri="{BB962C8B-B14F-4D97-AF65-F5344CB8AC3E}">
        <p14:creationId xmlns:p14="http://schemas.microsoft.com/office/powerpoint/2010/main" val="141630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Although progressive policies have paved the way for innovation, we can also find examples of policies that have hindered innovation and widespread industry adoption of technologies validated in laboratories.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There was a lack of implementation of </a:t>
            </a:r>
            <a:r>
              <a:rPr lang="en-US"/>
              <a:t>pre-harvest interventions </a:t>
            </a:r>
            <a:r>
              <a:rPr lang="en-US" dirty="0"/>
              <a:t>in the earlier stages of production.</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Another example is low-dose irradiation — one of the most promising interventions to reduce pathogens in raw product, both historically and now.</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Irradiation can extend shelf life and improve the quality and safety of foods.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National and international organizations and regulatory agencies have concluded that irradiated food is safe and wholesome.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Yet we have seen that irradiation has not been widely adopted due to labeling requirements and consumer perceptions surrounding that labeling.</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 need to be taking a close look at when it’s appropriate to classify an intervention as a processing aid and when it’s appropriate to classify an intervention as a food additive, because these decisions can have far reaching consequences for public health.</a:t>
            </a:r>
          </a:p>
        </p:txBody>
      </p:sp>
      <p:sp>
        <p:nvSpPr>
          <p:cNvPr id="4" name="Date Placeholder 3"/>
          <p:cNvSpPr>
            <a:spLocks noGrp="1"/>
          </p:cNvSpPr>
          <p:nvPr>
            <p:ph type="dt" idx="10"/>
          </p:nvPr>
        </p:nvSpPr>
        <p:spPr/>
        <p:txBody>
          <a:bodyPr/>
          <a:lstStyle/>
          <a:p>
            <a:fld id="{DACD92BA-8AD4-4D04-863F-C72F10597A4A}" type="datetime1">
              <a:rPr lang="en-US" smtClean="0"/>
              <a:t>2/21/2020</a:t>
            </a:fld>
            <a:endParaRPr lang="en-US" dirty="0"/>
          </a:p>
        </p:txBody>
      </p:sp>
      <p:sp>
        <p:nvSpPr>
          <p:cNvPr id="6" name="Slide Number Placeholder 5"/>
          <p:cNvSpPr>
            <a:spLocks noGrp="1"/>
          </p:cNvSpPr>
          <p:nvPr>
            <p:ph type="sldNum" sz="quarter" idx="12"/>
          </p:nvPr>
        </p:nvSpPr>
        <p:spPr/>
        <p:txBody>
          <a:bodyPr/>
          <a:lstStyle/>
          <a:p>
            <a:fld id="{2C957FA6-3FFF-4B1C-8BFE-29E01A1B44A0}" type="slidenum">
              <a:rPr lang="en-US" smtClean="0"/>
              <a:t>8</a:t>
            </a:fld>
            <a:endParaRPr lang="en-US" dirty="0"/>
          </a:p>
        </p:txBody>
      </p:sp>
    </p:spTree>
    <p:extLst>
      <p:ext uri="{BB962C8B-B14F-4D97-AF65-F5344CB8AC3E}">
        <p14:creationId xmlns:p14="http://schemas.microsoft.com/office/powerpoint/2010/main" val="1614096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4AACF915-2A2E-4E5E-A8D1-B9097428C3E7}" type="datetime1">
              <a:rPr lang="en-US" smtClean="0"/>
              <a:t>2/21/2020</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2C957FA6-3FFF-4B1C-8BFE-29E01A1B44A0}" type="slidenum">
              <a:rPr lang="en-US" smtClean="0"/>
              <a:t>9</a:t>
            </a:fld>
            <a:endParaRPr lang="en-US" dirty="0"/>
          </a:p>
        </p:txBody>
      </p:sp>
    </p:spTree>
    <p:extLst>
      <p:ext uri="{BB962C8B-B14F-4D97-AF65-F5344CB8AC3E}">
        <p14:creationId xmlns:p14="http://schemas.microsoft.com/office/powerpoint/2010/main" val="10973758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8168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2389717" y="1752599"/>
            <a:ext cx="7315200" cy="297497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238D3C49-024E-4A23-BDF6-9CE3C96C71E7}" type="datetimeFigureOut">
              <a:rPr lang="en-US" smtClean="0"/>
              <a:t>2/21/2020</a:t>
            </a:fld>
            <a:endParaRPr lang="en-US" dirty="0"/>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1E8D63B6-006A-491E-86D9-05E151F5E27D}" type="slidenum">
              <a:rPr lang="en-US" smtClean="0"/>
              <a:t>‹#›</a:t>
            </a:fld>
            <a:endParaRPr lang="en-US" dirty="0"/>
          </a:p>
        </p:txBody>
      </p:sp>
      <p:pic>
        <p:nvPicPr>
          <p:cNvPr id="8" name="Picture 7">
            <a:extLst>
              <a:ext uri="{FF2B5EF4-FFF2-40B4-BE49-F238E27FC236}">
                <a16:creationId xmlns:a16="http://schemas.microsoft.com/office/drawing/2014/main" id="{967F064E-3F77-495B-AAC0-ED507AECA0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sp>
        <p:nvSpPr>
          <p:cNvPr id="9" name="Rectangle 8">
            <a:extLst>
              <a:ext uri="{FF2B5EF4-FFF2-40B4-BE49-F238E27FC236}">
                <a16:creationId xmlns:a16="http://schemas.microsoft.com/office/drawing/2014/main" id="{5F05811F-B81B-408C-B238-74770E350637}"/>
              </a:ext>
            </a:extLst>
          </p:cNvPr>
          <p:cNvSpPr/>
          <p:nvPr userDrawn="1"/>
        </p:nvSpPr>
        <p:spPr>
          <a:xfrm>
            <a:off x="0" y="0"/>
            <a:ext cx="76200" cy="1292024"/>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4004481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solidFill>
                  <a:schemeClr val="bg1"/>
                </a:solidFill>
              </a:defRPr>
            </a:lvl1pPr>
          </a:lstStyle>
          <a:p>
            <a:r>
              <a:rPr lang="en-US" dirty="0"/>
              <a:t>Click to edit Master title style</a:t>
            </a:r>
          </a:p>
        </p:txBody>
      </p:sp>
      <p:sp>
        <p:nvSpPr>
          <p:cNvPr id="3" name="Vertical Text Placeholder 2"/>
          <p:cNvSpPr>
            <a:spLocks noGrp="1"/>
          </p:cNvSpPr>
          <p:nvPr>
            <p:ph type="body" orient="vert" idx="1"/>
          </p:nvPr>
        </p:nvSpPr>
        <p:spPr>
          <a:xfrm>
            <a:off x="4953000" y="1600203"/>
            <a:ext cx="6629400" cy="4525963"/>
          </a:xfrm>
          <a:prstGeom prst="rect">
            <a:avLst/>
          </a:prstGeo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fld id="{238D3C49-024E-4A23-BDF6-9CE3C96C71E7}" type="datetimeFigureOut">
              <a:rPr lang="en-US" smtClean="0"/>
              <a:t>2/21/2020</a:t>
            </a:fld>
            <a:endParaRPr lang="en-US" dirty="0"/>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1E8D63B6-006A-491E-86D9-05E151F5E27D}" type="slidenum">
              <a:rPr lang="en-US" smtClean="0"/>
              <a:t>‹#›</a:t>
            </a:fld>
            <a:endParaRPr lang="en-US" dirty="0"/>
          </a:p>
        </p:txBody>
      </p:sp>
      <p:sp>
        <p:nvSpPr>
          <p:cNvPr id="7" name="Rectangle 6">
            <a:extLst>
              <a:ext uri="{FF2B5EF4-FFF2-40B4-BE49-F238E27FC236}">
                <a16:creationId xmlns:a16="http://schemas.microsoft.com/office/drawing/2014/main" id="{97FB0768-4A90-4553-83D7-7537DB30A285}"/>
              </a:ext>
            </a:extLst>
          </p:cNvPr>
          <p:cNvSpPr/>
          <p:nvPr userDrawn="1"/>
        </p:nvSpPr>
        <p:spPr>
          <a:xfrm>
            <a:off x="0" y="0"/>
            <a:ext cx="76200" cy="1292024"/>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599479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56353"/>
            <a:ext cx="2844800" cy="365125"/>
          </a:xfrm>
          <a:prstGeom prst="rect">
            <a:avLst/>
          </a:prstGeom>
        </p:spPr>
        <p:txBody>
          <a:bodyPr/>
          <a:lstStyle/>
          <a:p>
            <a:fld id="{238D3C49-024E-4A23-BDF6-9CE3C96C71E7}" type="datetimeFigureOut">
              <a:rPr lang="en-US" smtClean="0"/>
              <a:t>2/21/2020</a:t>
            </a:fld>
            <a:endParaRPr lang="en-US" dirty="0"/>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1E8D63B6-006A-491E-86D9-05E151F5E27D}" type="slidenum">
              <a:rPr lang="en-US" smtClean="0"/>
              <a:t>‹#›</a:t>
            </a:fld>
            <a:endParaRPr lang="en-US" dirty="0"/>
          </a:p>
        </p:txBody>
      </p:sp>
      <p:pic>
        <p:nvPicPr>
          <p:cNvPr id="7" name="Picture 6">
            <a:extLst>
              <a:ext uri="{FF2B5EF4-FFF2-40B4-BE49-F238E27FC236}">
                <a16:creationId xmlns:a16="http://schemas.microsoft.com/office/drawing/2014/main" id="{95AB587A-C47B-4BDF-8150-9F8F35BFD9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sp>
        <p:nvSpPr>
          <p:cNvPr id="8" name="Rectangle 7">
            <a:extLst>
              <a:ext uri="{FF2B5EF4-FFF2-40B4-BE49-F238E27FC236}">
                <a16:creationId xmlns:a16="http://schemas.microsoft.com/office/drawing/2014/main" id="{3E7ED28E-D77F-45C7-9BE3-81F7E6C76929}"/>
              </a:ext>
            </a:extLst>
          </p:cNvPr>
          <p:cNvSpPr/>
          <p:nvPr userDrawn="1"/>
        </p:nvSpPr>
        <p:spPr>
          <a:xfrm>
            <a:off x="0" y="0"/>
            <a:ext cx="76200" cy="1292024"/>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2603149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DF7FA352-23F0-44CF-A922-662E9756985F}"/>
              </a:ext>
            </a:extLst>
          </p:cNvPr>
          <p:cNvSpPr/>
          <p:nvPr userDrawn="1"/>
        </p:nvSpPr>
        <p:spPr>
          <a:xfrm>
            <a:off x="1447800" y="1828800"/>
            <a:ext cx="8991600" cy="2819400"/>
          </a:xfrm>
          <a:prstGeom prst="roundRect">
            <a:avLst/>
          </a:prstGeom>
          <a:noFill/>
          <a:ln w="3175" cap="rnd">
            <a:noFill/>
          </a:ln>
          <a:effectLst>
            <a:innerShdw dist="88900" dir="10800000">
              <a:schemeClr val="accent6">
                <a:lumMod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lIns="91440" tIns="0" rIns="0" bIns="0" rtlCol="0" anchor="ctr"/>
          <a:lstStyle/>
          <a:p>
            <a:pPr algn="ctr"/>
            <a:r>
              <a:rPr lang="en-US" sz="4000" dirty="0">
                <a:solidFill>
                  <a:schemeClr val="bg1"/>
                </a:solidFill>
                <a:latin typeface="Franklin Gothic Demi Cond" panose="020B0706030402020204" pitchFamily="34" charset="0"/>
              </a:rPr>
              <a:t>Title</a:t>
            </a:r>
            <a:endParaRPr lang="en-US" sz="3600" i="1" dirty="0">
              <a:solidFill>
                <a:schemeClr val="bg1"/>
              </a:solidFill>
              <a:latin typeface="Franklin Gothic Demi Cond" panose="020B0706030402020204" pitchFamily="34" charset="0"/>
            </a:endParaRPr>
          </a:p>
          <a:p>
            <a:pPr algn="ctr"/>
            <a:endParaRPr lang="en-US" sz="3600" dirty="0">
              <a:solidFill>
                <a:schemeClr val="bg1"/>
              </a:solidFill>
              <a:latin typeface="Franklin Gothic Demi Cond" panose="020B0706030402020204" pitchFamily="34" charset="0"/>
            </a:endParaRPr>
          </a:p>
          <a:p>
            <a:pPr algn="ctr"/>
            <a:endParaRPr lang="en-US" sz="2000" dirty="0">
              <a:solidFill>
                <a:schemeClr val="bg1"/>
              </a:solidFill>
              <a:latin typeface="Franklin Gothic Demi Cond" panose="020B0706030402020204" pitchFamily="34" charset="0"/>
            </a:endParaRPr>
          </a:p>
          <a:p>
            <a:pPr algn="ctr"/>
            <a:endParaRPr lang="en-US" sz="2000" dirty="0">
              <a:solidFill>
                <a:schemeClr val="bg1"/>
              </a:solidFill>
              <a:latin typeface="Franklin Gothic Demi Cond" panose="020B0706030402020204" pitchFamily="34" charset="0"/>
            </a:endParaRPr>
          </a:p>
        </p:txBody>
      </p:sp>
      <p:sp>
        <p:nvSpPr>
          <p:cNvPr id="3" name="TextBox 2">
            <a:extLst>
              <a:ext uri="{FF2B5EF4-FFF2-40B4-BE49-F238E27FC236}">
                <a16:creationId xmlns:a16="http://schemas.microsoft.com/office/drawing/2014/main" id="{89DC7AA5-DE3F-480E-B626-DDDA65485F75}"/>
              </a:ext>
            </a:extLst>
          </p:cNvPr>
          <p:cNvSpPr txBox="1"/>
          <p:nvPr userDrawn="1"/>
        </p:nvSpPr>
        <p:spPr>
          <a:xfrm>
            <a:off x="3733800" y="5195504"/>
            <a:ext cx="4914900" cy="369332"/>
          </a:xfrm>
          <a:prstGeom prst="rect">
            <a:avLst/>
          </a:prstGeom>
          <a:noFill/>
        </p:spPr>
        <p:txBody>
          <a:bodyPr wrap="square" rtlCol="0">
            <a:spAutoFit/>
          </a:bodyPr>
          <a:lstStyle/>
          <a:p>
            <a:pPr algn="ctr"/>
            <a:r>
              <a:rPr lang="en-US" dirty="0">
                <a:solidFill>
                  <a:schemeClr val="bg1"/>
                </a:solidFill>
                <a:latin typeface="Franklin Gothic Demi "/>
              </a:rPr>
              <a:t>Author</a:t>
            </a:r>
          </a:p>
        </p:txBody>
      </p:sp>
      <p:sp>
        <p:nvSpPr>
          <p:cNvPr id="4" name="Rectangle 3">
            <a:extLst>
              <a:ext uri="{FF2B5EF4-FFF2-40B4-BE49-F238E27FC236}">
                <a16:creationId xmlns:a16="http://schemas.microsoft.com/office/drawing/2014/main" id="{565F1496-9EEA-460A-BC1F-C8EB71C076D8}"/>
              </a:ext>
            </a:extLst>
          </p:cNvPr>
          <p:cNvSpPr/>
          <p:nvPr userDrawn="1"/>
        </p:nvSpPr>
        <p:spPr>
          <a:xfrm>
            <a:off x="5325984" y="4384759"/>
            <a:ext cx="1540038" cy="369332"/>
          </a:xfrm>
          <a:prstGeom prst="rect">
            <a:avLst/>
          </a:prstGeom>
        </p:spPr>
        <p:txBody>
          <a:bodyPr wrap="none">
            <a:spAutoFit/>
          </a:bodyPr>
          <a:lstStyle/>
          <a:p>
            <a:pPr algn="ctr"/>
            <a:r>
              <a:rPr lang="en-US" dirty="0">
                <a:solidFill>
                  <a:schemeClr val="bg1"/>
                </a:solidFill>
                <a:latin typeface="Franklin Gothic Demi" panose="020B0703020102020204" pitchFamily="34" charset="0"/>
              </a:rPr>
              <a:t>Date of Event</a:t>
            </a:r>
          </a:p>
        </p:txBody>
      </p:sp>
    </p:spTree>
    <p:extLst>
      <p:ext uri="{BB962C8B-B14F-4D97-AF65-F5344CB8AC3E}">
        <p14:creationId xmlns:p14="http://schemas.microsoft.com/office/powerpoint/2010/main" val="1449238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94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B0AC65-C2C5-4037-8D58-F8F30D7ABBDC}"/>
              </a:ext>
            </a:extLst>
          </p:cNvPr>
          <p:cNvSpPr/>
          <p:nvPr userDrawn="1"/>
        </p:nvSpPr>
        <p:spPr>
          <a:xfrm>
            <a:off x="0" y="0"/>
            <a:ext cx="76200" cy="1292024"/>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6600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sz="4000">
                <a:solidFill>
                  <a:schemeClr val="bg1"/>
                </a:solidFill>
                <a:latin typeface="Franklin Gothic "/>
              </a:defRPr>
            </a:lvl1pPr>
          </a:lstStyle>
          <a:p>
            <a:r>
              <a:rPr lang="en-US" dirty="0"/>
              <a:t>Click to edit Master title style</a:t>
            </a:r>
          </a:p>
        </p:txBody>
      </p:sp>
      <p:sp>
        <p:nvSpPr>
          <p:cNvPr id="3" name="Content Placeholder 2"/>
          <p:cNvSpPr>
            <a:spLocks noGrp="1"/>
          </p:cNvSpPr>
          <p:nvPr>
            <p:ph sz="half" idx="1"/>
          </p:nvPr>
        </p:nvSpPr>
        <p:spPr>
          <a:xfrm>
            <a:off x="609600" y="1752600"/>
            <a:ext cx="5384800" cy="41910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752600"/>
            <a:ext cx="5384800" cy="41910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238D3C49-024E-4A23-BDF6-9CE3C96C71E7}" type="datetimeFigureOut">
              <a:rPr lang="en-US" smtClean="0"/>
              <a:t>2/21/2020</a:t>
            </a:fld>
            <a:endParaRPr lang="en-US" dirty="0"/>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1E8D63B6-006A-491E-86D9-05E151F5E27D}" type="slidenum">
              <a:rPr lang="en-US" smtClean="0"/>
              <a:t>‹#›</a:t>
            </a:fld>
            <a:endParaRPr lang="en-US" dirty="0"/>
          </a:p>
        </p:txBody>
      </p:sp>
      <p:cxnSp>
        <p:nvCxnSpPr>
          <p:cNvPr id="9" name="Straight Connector 8">
            <a:extLst>
              <a:ext uri="{FF2B5EF4-FFF2-40B4-BE49-F238E27FC236}">
                <a16:creationId xmlns:a16="http://schemas.microsoft.com/office/drawing/2014/main" id="{3407FB5B-7B18-462B-A952-F7CDB42982BA}"/>
              </a:ext>
            </a:extLst>
          </p:cNvPr>
          <p:cNvCxnSpPr/>
          <p:nvPr userDrawn="1"/>
        </p:nvCxnSpPr>
        <p:spPr>
          <a:xfrm>
            <a:off x="6096000" y="2057400"/>
            <a:ext cx="0" cy="3581400"/>
          </a:xfrm>
          <a:prstGeom prst="line">
            <a:avLst/>
          </a:prstGeom>
          <a:ln>
            <a:solidFill>
              <a:schemeClr val="bg1"/>
            </a:solidFill>
          </a:ln>
        </p:spPr>
        <p:style>
          <a:lnRef idx="3">
            <a:schemeClr val="accent5"/>
          </a:lnRef>
          <a:fillRef idx="0">
            <a:schemeClr val="accent5"/>
          </a:fillRef>
          <a:effectRef idx="2">
            <a:schemeClr val="accent5"/>
          </a:effectRef>
          <a:fontRef idx="minor">
            <a:schemeClr val="tx1"/>
          </a:fontRef>
        </p:style>
      </p:cxnSp>
      <p:sp>
        <p:nvSpPr>
          <p:cNvPr id="10" name="Rectangle 9">
            <a:extLst>
              <a:ext uri="{FF2B5EF4-FFF2-40B4-BE49-F238E27FC236}">
                <a16:creationId xmlns:a16="http://schemas.microsoft.com/office/drawing/2014/main" id="{41726B95-06E6-4CA5-952D-5E2809161F43}"/>
              </a:ext>
            </a:extLst>
          </p:cNvPr>
          <p:cNvSpPr/>
          <p:nvPr userDrawn="1"/>
        </p:nvSpPr>
        <p:spPr>
          <a:xfrm>
            <a:off x="0" y="0"/>
            <a:ext cx="76200" cy="1292024"/>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3501851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3"/>
            <a:ext cx="2844800" cy="365125"/>
          </a:xfrm>
          <a:prstGeom prst="rect">
            <a:avLst/>
          </a:prstGeom>
        </p:spPr>
        <p:txBody>
          <a:bodyPr/>
          <a:lstStyle/>
          <a:p>
            <a:fld id="{238D3C49-024E-4A23-BDF6-9CE3C96C71E7}" type="datetimeFigureOut">
              <a:rPr lang="en-US" smtClean="0"/>
              <a:t>2/21/2020</a:t>
            </a:fld>
            <a:endParaRPr lang="en-US" dirty="0"/>
          </a:p>
        </p:txBody>
      </p:sp>
      <p:sp>
        <p:nvSpPr>
          <p:cNvPr id="8" name="Footer Placeholder 7"/>
          <p:cNvSpPr>
            <a:spLocks noGrp="1"/>
          </p:cNvSpPr>
          <p:nvPr>
            <p:ph type="ftr" sz="quarter" idx="11"/>
          </p:nvPr>
        </p:nvSpPr>
        <p:spPr>
          <a:xfrm>
            <a:off x="4165600" y="6356353"/>
            <a:ext cx="3860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737600" y="6356353"/>
            <a:ext cx="2844800" cy="365125"/>
          </a:xfrm>
          <a:prstGeom prst="rect">
            <a:avLst/>
          </a:prstGeom>
        </p:spPr>
        <p:txBody>
          <a:bodyPr/>
          <a:lstStyle/>
          <a:p>
            <a:fld id="{1E8D63B6-006A-491E-86D9-05E151F5E27D}" type="slidenum">
              <a:rPr lang="en-US" smtClean="0"/>
              <a:t>‹#›</a:t>
            </a:fld>
            <a:endParaRPr lang="en-US" dirty="0"/>
          </a:p>
        </p:txBody>
      </p:sp>
      <p:pic>
        <p:nvPicPr>
          <p:cNvPr id="10" name="Picture 9">
            <a:extLst>
              <a:ext uri="{FF2B5EF4-FFF2-40B4-BE49-F238E27FC236}">
                <a16:creationId xmlns:a16="http://schemas.microsoft.com/office/drawing/2014/main" id="{4E1316F4-A1F4-40B7-89DB-8360FB075D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sp>
        <p:nvSpPr>
          <p:cNvPr id="11" name="Rectangle 10">
            <a:extLst>
              <a:ext uri="{FF2B5EF4-FFF2-40B4-BE49-F238E27FC236}">
                <a16:creationId xmlns:a16="http://schemas.microsoft.com/office/drawing/2014/main" id="{3A4F2C2B-B330-41CA-91EB-A19AF9A2BBD2}"/>
              </a:ext>
            </a:extLst>
          </p:cNvPr>
          <p:cNvSpPr/>
          <p:nvPr userDrawn="1"/>
        </p:nvSpPr>
        <p:spPr>
          <a:xfrm>
            <a:off x="0" y="0"/>
            <a:ext cx="76200" cy="1292024"/>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2767455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sz="4000">
                <a:solidFill>
                  <a:schemeClr val="bg1"/>
                </a:solidFill>
                <a:latin typeface="Franklin Gothic "/>
              </a:defRPr>
            </a:lvl1pPr>
          </a:lstStyle>
          <a:p>
            <a:r>
              <a:rPr lang="en-US" dirty="0"/>
              <a:t>Click to edit Master title style</a:t>
            </a:r>
          </a:p>
        </p:txBody>
      </p:sp>
      <p:sp>
        <p:nvSpPr>
          <p:cNvPr id="3" name="Date Placeholder 2"/>
          <p:cNvSpPr>
            <a:spLocks noGrp="1"/>
          </p:cNvSpPr>
          <p:nvPr>
            <p:ph type="dt" sz="half" idx="10"/>
          </p:nvPr>
        </p:nvSpPr>
        <p:spPr>
          <a:xfrm>
            <a:off x="609600" y="6356353"/>
            <a:ext cx="2844800" cy="365125"/>
          </a:xfrm>
          <a:prstGeom prst="rect">
            <a:avLst/>
          </a:prstGeom>
        </p:spPr>
        <p:txBody>
          <a:bodyPr/>
          <a:lstStyle/>
          <a:p>
            <a:fld id="{238D3C49-024E-4A23-BDF6-9CE3C96C71E7}" type="datetimeFigureOut">
              <a:rPr lang="en-US" smtClean="0"/>
              <a:t>2/21/2020</a:t>
            </a:fld>
            <a:endParaRPr lang="en-US" dirty="0"/>
          </a:p>
        </p:txBody>
      </p:sp>
      <p:sp>
        <p:nvSpPr>
          <p:cNvPr id="4" name="Footer Placeholder 3"/>
          <p:cNvSpPr>
            <a:spLocks noGrp="1"/>
          </p:cNvSpPr>
          <p:nvPr>
            <p:ph type="ftr" sz="quarter" idx="11"/>
          </p:nvPr>
        </p:nvSpPr>
        <p:spPr>
          <a:xfrm>
            <a:off x="4165600" y="6356353"/>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737600" y="6356353"/>
            <a:ext cx="2844800" cy="365125"/>
          </a:xfrm>
          <a:prstGeom prst="rect">
            <a:avLst/>
          </a:prstGeom>
        </p:spPr>
        <p:txBody>
          <a:bodyPr/>
          <a:lstStyle/>
          <a:p>
            <a:fld id="{1E8D63B6-006A-491E-86D9-05E151F5E27D}" type="slidenum">
              <a:rPr lang="en-US" smtClean="0"/>
              <a:t>‹#›</a:t>
            </a:fld>
            <a:endParaRPr lang="en-US" dirty="0"/>
          </a:p>
        </p:txBody>
      </p:sp>
      <p:sp>
        <p:nvSpPr>
          <p:cNvPr id="6" name="Rectangle 5">
            <a:extLst>
              <a:ext uri="{FF2B5EF4-FFF2-40B4-BE49-F238E27FC236}">
                <a16:creationId xmlns:a16="http://schemas.microsoft.com/office/drawing/2014/main" id="{E9054AAD-FA55-47BB-A25E-82D4D67B7484}"/>
              </a:ext>
            </a:extLst>
          </p:cNvPr>
          <p:cNvSpPr/>
          <p:nvPr userDrawn="1"/>
        </p:nvSpPr>
        <p:spPr>
          <a:xfrm>
            <a:off x="0" y="0"/>
            <a:ext cx="76200" cy="1292024"/>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459779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3"/>
            <a:ext cx="2844800" cy="365125"/>
          </a:xfrm>
          <a:prstGeom prst="rect">
            <a:avLst/>
          </a:prstGeom>
        </p:spPr>
        <p:txBody>
          <a:bodyPr/>
          <a:lstStyle/>
          <a:p>
            <a:fld id="{238D3C49-024E-4A23-BDF6-9CE3C96C71E7}" type="datetimeFigureOut">
              <a:rPr lang="en-US" smtClean="0"/>
              <a:t>2/21/2020</a:t>
            </a:fld>
            <a:endParaRPr lang="en-US" dirty="0"/>
          </a:p>
        </p:txBody>
      </p:sp>
      <p:sp>
        <p:nvSpPr>
          <p:cNvPr id="3" name="Footer Placeholder 2"/>
          <p:cNvSpPr>
            <a:spLocks noGrp="1"/>
          </p:cNvSpPr>
          <p:nvPr>
            <p:ph type="ftr" sz="quarter" idx="11"/>
          </p:nvPr>
        </p:nvSpPr>
        <p:spPr>
          <a:xfrm>
            <a:off x="4165600" y="6356353"/>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737600" y="6356353"/>
            <a:ext cx="2844800" cy="365125"/>
          </a:xfrm>
          <a:prstGeom prst="rect">
            <a:avLst/>
          </a:prstGeom>
        </p:spPr>
        <p:txBody>
          <a:bodyPr/>
          <a:lstStyle/>
          <a:p>
            <a:fld id="{1E8D63B6-006A-491E-86D9-05E151F5E27D}" type="slidenum">
              <a:rPr lang="en-US" smtClean="0"/>
              <a:t>‹#›</a:t>
            </a:fld>
            <a:endParaRPr lang="en-US" dirty="0"/>
          </a:p>
        </p:txBody>
      </p:sp>
      <p:sp>
        <p:nvSpPr>
          <p:cNvPr id="5" name="Rectangle 4">
            <a:extLst>
              <a:ext uri="{FF2B5EF4-FFF2-40B4-BE49-F238E27FC236}">
                <a16:creationId xmlns:a16="http://schemas.microsoft.com/office/drawing/2014/main" id="{0B839FEC-EB86-4C02-9455-084AF425F97C}"/>
              </a:ext>
            </a:extLst>
          </p:cNvPr>
          <p:cNvSpPr/>
          <p:nvPr userDrawn="1"/>
        </p:nvSpPr>
        <p:spPr>
          <a:xfrm>
            <a:off x="0" y="0"/>
            <a:ext cx="76200" cy="1292024"/>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896216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238D3C49-024E-4A23-BDF6-9CE3C96C71E7}" type="datetimeFigureOut">
              <a:rPr lang="en-US" smtClean="0"/>
              <a:t>2/21/2020</a:t>
            </a:fld>
            <a:endParaRPr lang="en-US" dirty="0"/>
          </a:p>
        </p:txBody>
      </p:sp>
      <p:sp>
        <p:nvSpPr>
          <p:cNvPr id="6" name="Footer Placeholder 5"/>
          <p:cNvSpPr>
            <a:spLocks noGrp="1"/>
          </p:cNvSpPr>
          <p:nvPr>
            <p:ph type="ftr" sz="quarter" idx="11"/>
          </p:nvPr>
        </p:nvSpPr>
        <p:spPr>
          <a:xfrm>
            <a:off x="4165600" y="6356353"/>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1E8D63B6-006A-491E-86D9-05E151F5E27D}" type="slidenum">
              <a:rPr lang="en-US" smtClean="0"/>
              <a:t>‹#›</a:t>
            </a:fld>
            <a:endParaRPr lang="en-US" dirty="0"/>
          </a:p>
        </p:txBody>
      </p:sp>
      <p:sp>
        <p:nvSpPr>
          <p:cNvPr id="8" name="Rectangle 7">
            <a:extLst>
              <a:ext uri="{FF2B5EF4-FFF2-40B4-BE49-F238E27FC236}">
                <a16:creationId xmlns:a16="http://schemas.microsoft.com/office/drawing/2014/main" id="{79177CCC-FF92-4F31-8629-D895BD5EC802}"/>
              </a:ext>
            </a:extLst>
          </p:cNvPr>
          <p:cNvSpPr/>
          <p:nvPr userDrawn="1"/>
        </p:nvSpPr>
        <p:spPr>
          <a:xfrm>
            <a:off x="0" y="0"/>
            <a:ext cx="76200" cy="1292024"/>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2442352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9518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4.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image" Target="../media/image1.png"/><Relationship Id="rId7" Type="http://schemas.openxmlformats.org/officeDocument/2006/relationships/image" Target="../media/image15.jpeg"/><Relationship Id="rId12"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4.png"/><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4.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FAA2ED9-4362-49C2-ABB9-5A07B2B7F6C8}"/>
              </a:ext>
            </a:extLst>
          </p:cNvPr>
          <p:cNvSpPr txBox="1"/>
          <p:nvPr/>
        </p:nvSpPr>
        <p:spPr>
          <a:xfrm>
            <a:off x="67595" y="4990235"/>
            <a:ext cx="9182100" cy="1200329"/>
          </a:xfrm>
          <a:prstGeom prst="rect">
            <a:avLst/>
          </a:prstGeom>
          <a:noFill/>
        </p:spPr>
        <p:txBody>
          <a:bodyPr wrap="square" rtlCol="0">
            <a:spAutoFit/>
          </a:bodyPr>
          <a:lstStyle/>
          <a:p>
            <a:pPr algn="ctr"/>
            <a:r>
              <a:rPr lang="en-US" sz="2400" dirty="0">
                <a:solidFill>
                  <a:schemeClr val="bg1"/>
                </a:solidFill>
              </a:rPr>
              <a:t>Mindy </a:t>
            </a:r>
            <a:r>
              <a:rPr lang="en-US" sz="2400" dirty="0" err="1">
                <a:solidFill>
                  <a:schemeClr val="bg1"/>
                </a:solidFill>
              </a:rPr>
              <a:t>Brashears</a:t>
            </a:r>
            <a:r>
              <a:rPr lang="en-US" sz="2400" dirty="0">
                <a:solidFill>
                  <a:schemeClr val="bg1"/>
                </a:solidFill>
              </a:rPr>
              <a:t>, Ph.D.</a:t>
            </a:r>
          </a:p>
          <a:p>
            <a:pPr algn="ctr"/>
            <a:r>
              <a:rPr lang="en-US" sz="2400" dirty="0">
                <a:solidFill>
                  <a:schemeClr val="bg1"/>
                </a:solidFill>
              </a:rPr>
              <a:t>Deputy Under Secretary for Food Safety</a:t>
            </a:r>
          </a:p>
          <a:p>
            <a:pPr algn="ctr"/>
            <a:r>
              <a:rPr lang="en-US" sz="2400" dirty="0">
                <a:solidFill>
                  <a:schemeClr val="bg1"/>
                </a:solidFill>
              </a:rPr>
              <a:t>U.S. Department of Agriculture</a:t>
            </a:r>
          </a:p>
        </p:txBody>
      </p:sp>
      <p:sp>
        <p:nvSpPr>
          <p:cNvPr id="4" name="Rounded Rectangle 10">
            <a:extLst>
              <a:ext uri="{FF2B5EF4-FFF2-40B4-BE49-F238E27FC236}">
                <a16:creationId xmlns:a16="http://schemas.microsoft.com/office/drawing/2014/main" id="{835E88E5-D582-4F29-973D-68E0F32AD17B}"/>
              </a:ext>
            </a:extLst>
          </p:cNvPr>
          <p:cNvSpPr/>
          <p:nvPr/>
        </p:nvSpPr>
        <p:spPr>
          <a:xfrm>
            <a:off x="92995" y="1865932"/>
            <a:ext cx="9182100" cy="796841"/>
          </a:xfrm>
          <a:prstGeom prst="roundRect">
            <a:avLst/>
          </a:prstGeom>
          <a:noFill/>
          <a:ln w="3175" cap="rnd">
            <a:noFill/>
          </a:ln>
          <a:effectLst>
            <a:innerShdw dist="88900" dir="10800000">
              <a:schemeClr val="accent6">
                <a:lumMod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lIns="91440" tIns="0" rIns="0" bIns="0" rtlCol="0" anchor="ctr"/>
          <a:lstStyle/>
          <a:p>
            <a:pPr algn="ctr"/>
            <a:r>
              <a:rPr lang="en-US" sz="4000" dirty="0">
                <a:solidFill>
                  <a:schemeClr val="bg1"/>
                </a:solidFill>
                <a:latin typeface="Franklin Gothic Demi Cond" panose="020B0706030402020204" pitchFamily="34" charset="0"/>
              </a:rPr>
              <a:t>2020 Vision: Focus on the Future </a:t>
            </a:r>
            <a:br>
              <a:rPr lang="en-US" sz="4000" dirty="0">
                <a:solidFill>
                  <a:schemeClr val="bg1"/>
                </a:solidFill>
                <a:latin typeface="Franklin Gothic Demi Cond" panose="020B0706030402020204" pitchFamily="34" charset="0"/>
              </a:rPr>
            </a:br>
            <a:endParaRPr lang="en-US" sz="2000" dirty="0">
              <a:solidFill>
                <a:schemeClr val="bg1"/>
              </a:solidFill>
              <a:latin typeface="Franklin Gothic Demi Cond" panose="020B0706030402020204" pitchFamily="34" charset="0"/>
            </a:endParaRPr>
          </a:p>
        </p:txBody>
      </p:sp>
      <p:sp>
        <p:nvSpPr>
          <p:cNvPr id="5" name="Rectangle 4">
            <a:extLst>
              <a:ext uri="{FF2B5EF4-FFF2-40B4-BE49-F238E27FC236}">
                <a16:creationId xmlns:a16="http://schemas.microsoft.com/office/drawing/2014/main" id="{D76E1374-60FC-45D1-B1F2-3F131F5C9879}"/>
              </a:ext>
            </a:extLst>
          </p:cNvPr>
          <p:cNvSpPr/>
          <p:nvPr/>
        </p:nvSpPr>
        <p:spPr>
          <a:xfrm>
            <a:off x="2398878" y="2813290"/>
            <a:ext cx="4384342" cy="1415772"/>
          </a:xfrm>
          <a:prstGeom prst="rect">
            <a:avLst/>
          </a:prstGeom>
        </p:spPr>
        <p:txBody>
          <a:bodyPr wrap="none">
            <a:spAutoFit/>
          </a:bodyPr>
          <a:lstStyle/>
          <a:p>
            <a:pPr algn="ctr"/>
            <a:r>
              <a:rPr lang="en-US" sz="3200" dirty="0">
                <a:solidFill>
                  <a:schemeClr val="bg1"/>
                </a:solidFill>
                <a:latin typeface="Franklin Gothic Demi Cond" panose="020B0706030402020204" pitchFamily="34" charset="0"/>
              </a:rPr>
              <a:t>Agricultural Outlook Forum</a:t>
            </a:r>
          </a:p>
          <a:p>
            <a:pPr algn="ctr"/>
            <a:endParaRPr lang="en-US" dirty="0">
              <a:solidFill>
                <a:schemeClr val="bg1"/>
              </a:solidFill>
              <a:latin typeface="Franklin Gothic Demi" panose="020B0703020102020204" pitchFamily="34" charset="0"/>
            </a:endParaRPr>
          </a:p>
          <a:p>
            <a:pPr algn="ctr"/>
            <a:r>
              <a:rPr lang="en-US" dirty="0">
                <a:solidFill>
                  <a:schemeClr val="bg1"/>
                </a:solidFill>
                <a:latin typeface="Franklin Gothic Demi" panose="020B0703020102020204" pitchFamily="34" charset="0"/>
              </a:rPr>
              <a:t>Arlington, Virginia</a:t>
            </a:r>
          </a:p>
          <a:p>
            <a:pPr algn="ctr"/>
            <a:r>
              <a:rPr lang="en-US" dirty="0">
                <a:solidFill>
                  <a:schemeClr val="bg1"/>
                </a:solidFill>
                <a:latin typeface="Franklin Gothic Demi" panose="020B0703020102020204" pitchFamily="34" charset="0"/>
              </a:rPr>
              <a:t>February 21, 2020</a:t>
            </a:r>
          </a:p>
        </p:txBody>
      </p:sp>
      <p:pic>
        <p:nvPicPr>
          <p:cNvPr id="6" name="Picture 5">
            <a:extLst>
              <a:ext uri="{FF2B5EF4-FFF2-40B4-BE49-F238E27FC236}">
                <a16:creationId xmlns:a16="http://schemas.microsoft.com/office/drawing/2014/main" id="{03B55733-9F45-44A8-AB2C-E60F821C9F5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250" t="-1355" r="18669" b="1355"/>
          <a:stretch/>
        </p:blipFill>
        <p:spPr>
          <a:xfrm>
            <a:off x="9264209" y="-76200"/>
            <a:ext cx="2927791" cy="5622851"/>
          </a:xfrm>
          <a:prstGeom prst="rect">
            <a:avLst/>
          </a:prstGeom>
        </p:spPr>
      </p:pic>
      <p:sp>
        <p:nvSpPr>
          <p:cNvPr id="3" name="Rectangle 2">
            <a:extLst>
              <a:ext uri="{FF2B5EF4-FFF2-40B4-BE49-F238E27FC236}">
                <a16:creationId xmlns:a16="http://schemas.microsoft.com/office/drawing/2014/main" id="{A680ABD0-FFFE-4F4B-9A26-B214D6011A55}"/>
              </a:ext>
            </a:extLst>
          </p:cNvPr>
          <p:cNvSpPr/>
          <p:nvPr/>
        </p:nvSpPr>
        <p:spPr>
          <a:xfrm>
            <a:off x="9264209" y="5410200"/>
            <a:ext cx="2927791" cy="1447800"/>
          </a:xfrm>
          <a:prstGeom prst="rect">
            <a:avLst/>
          </a:prstGeom>
          <a:gradFill flip="none" rotWithShape="1">
            <a:gsLst>
              <a:gs pos="83000">
                <a:srgbClr val="444040"/>
              </a:gs>
              <a:gs pos="100000">
                <a:srgbClr val="848282"/>
              </a:gs>
              <a:gs pos="42000">
                <a:srgbClr val="120C0C"/>
              </a:gs>
              <a:gs pos="100000">
                <a:schemeClr val="lt1">
                  <a:shade val="67500"/>
                  <a:satMod val="115000"/>
                </a:schemeClr>
              </a:gs>
            </a:gsLst>
            <a:lin ang="5400000" scaled="1"/>
            <a:tileRect/>
          </a:gra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
        <p:nvSpPr>
          <p:cNvPr id="7" name="TextBox 6">
            <a:extLst>
              <a:ext uri="{FF2B5EF4-FFF2-40B4-BE49-F238E27FC236}">
                <a16:creationId xmlns:a16="http://schemas.microsoft.com/office/drawing/2014/main" id="{8500F2B3-C367-4A29-A02D-20EEE3DA4404}"/>
              </a:ext>
            </a:extLst>
          </p:cNvPr>
          <p:cNvSpPr txBox="1"/>
          <p:nvPr/>
        </p:nvSpPr>
        <p:spPr>
          <a:xfrm>
            <a:off x="9264209" y="5867399"/>
            <a:ext cx="2927791" cy="646331"/>
          </a:xfrm>
          <a:prstGeom prst="rect">
            <a:avLst/>
          </a:prstGeom>
          <a:noFill/>
        </p:spPr>
        <p:txBody>
          <a:bodyPr wrap="square" rtlCol="0">
            <a:spAutoFit/>
          </a:bodyPr>
          <a:lstStyle/>
          <a:p>
            <a:pPr algn="ctr"/>
            <a:r>
              <a:rPr lang="en-US" b="1" spc="300" dirty="0">
                <a:solidFill>
                  <a:schemeClr val="bg1"/>
                </a:solidFill>
              </a:rPr>
              <a:t>Protecting  </a:t>
            </a:r>
          </a:p>
          <a:p>
            <a:pPr algn="ctr"/>
            <a:r>
              <a:rPr lang="en-US" spc="300" dirty="0">
                <a:solidFill>
                  <a:schemeClr val="bg1"/>
                </a:solidFill>
              </a:rPr>
              <a:t>Public Health</a:t>
            </a:r>
          </a:p>
        </p:txBody>
      </p:sp>
      <p:pic>
        <p:nvPicPr>
          <p:cNvPr id="8" name="Picture 7">
            <a:extLst>
              <a:ext uri="{FF2B5EF4-FFF2-40B4-BE49-F238E27FC236}">
                <a16:creationId xmlns:a16="http://schemas.microsoft.com/office/drawing/2014/main" id="{4871E660-3863-4F25-A792-EC938D9425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1295" y="4954212"/>
            <a:ext cx="1826106" cy="1606973"/>
          </a:xfrm>
          <a:prstGeom prst="rect">
            <a:avLst/>
          </a:prstGeom>
        </p:spPr>
      </p:pic>
      <p:pic>
        <p:nvPicPr>
          <p:cNvPr id="10" name="Picture 9">
            <a:extLst>
              <a:ext uri="{FF2B5EF4-FFF2-40B4-BE49-F238E27FC236}">
                <a16:creationId xmlns:a16="http://schemas.microsoft.com/office/drawing/2014/main" id="{AB8F4611-88B0-4F2A-935C-567B30D38C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09069" y="346159"/>
            <a:ext cx="1163961" cy="796841"/>
          </a:xfrm>
          <a:prstGeom prst="rect">
            <a:avLst/>
          </a:prstGeom>
        </p:spPr>
      </p:pic>
    </p:spTree>
    <p:extLst>
      <p:ext uri="{BB962C8B-B14F-4D97-AF65-F5344CB8AC3E}">
        <p14:creationId xmlns:p14="http://schemas.microsoft.com/office/powerpoint/2010/main" val="1158172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36A14A8-976C-4458-82B6-5DE7A7481A4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45087" r="10830" b="-1"/>
          <a:stretch/>
        </p:blipFill>
        <p:spPr>
          <a:xfrm>
            <a:off x="19" y="1295400"/>
            <a:ext cx="12191981" cy="5631178"/>
          </a:xfrm>
          <a:prstGeom prst="rect">
            <a:avLst/>
          </a:prstGeom>
        </p:spPr>
      </p:pic>
      <p:pic>
        <p:nvPicPr>
          <p:cNvPr id="12" name="Picture 11">
            <a:extLst>
              <a:ext uri="{FF2B5EF4-FFF2-40B4-BE49-F238E27FC236}">
                <a16:creationId xmlns:a16="http://schemas.microsoft.com/office/drawing/2014/main" id="{3202ABE2-EF69-4A9F-BF28-CC26A0274B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sp>
        <p:nvSpPr>
          <p:cNvPr id="8" name="Rectangle 7">
            <a:extLst>
              <a:ext uri="{FF2B5EF4-FFF2-40B4-BE49-F238E27FC236}">
                <a16:creationId xmlns:a16="http://schemas.microsoft.com/office/drawing/2014/main" id="{B91B390C-0EE2-47AF-B2DD-40A086A9F03D}"/>
              </a:ext>
            </a:extLst>
          </p:cNvPr>
          <p:cNvSpPr/>
          <p:nvPr/>
        </p:nvSpPr>
        <p:spPr>
          <a:xfrm>
            <a:off x="0" y="0"/>
            <a:ext cx="45719" cy="1295400"/>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7" name="Group 6">
            <a:extLst>
              <a:ext uri="{FF2B5EF4-FFF2-40B4-BE49-F238E27FC236}">
                <a16:creationId xmlns:a16="http://schemas.microsoft.com/office/drawing/2014/main" id="{F7B77AB0-DF6E-430E-9E95-54E3F2B06A2A}"/>
              </a:ext>
            </a:extLst>
          </p:cNvPr>
          <p:cNvGrpSpPr/>
          <p:nvPr/>
        </p:nvGrpSpPr>
        <p:grpSpPr>
          <a:xfrm>
            <a:off x="3450246" y="1414092"/>
            <a:ext cx="5291508" cy="5291508"/>
            <a:chOff x="3862327" y="1632899"/>
            <a:chExt cx="5291508" cy="5291508"/>
          </a:xfrm>
        </p:grpSpPr>
        <p:sp>
          <p:nvSpPr>
            <p:cNvPr id="26" name="Oval 25">
              <a:extLst>
                <a:ext uri="{FF2B5EF4-FFF2-40B4-BE49-F238E27FC236}">
                  <a16:creationId xmlns:a16="http://schemas.microsoft.com/office/drawing/2014/main" id="{341584E9-78BA-4FE8-8D4B-FCC5C2A98564}"/>
                </a:ext>
              </a:extLst>
            </p:cNvPr>
            <p:cNvSpPr/>
            <p:nvPr/>
          </p:nvSpPr>
          <p:spPr>
            <a:xfrm>
              <a:off x="3862327" y="1657765"/>
              <a:ext cx="5291508" cy="5241777"/>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4" name="Group 3">
              <a:extLst>
                <a:ext uri="{FF2B5EF4-FFF2-40B4-BE49-F238E27FC236}">
                  <a16:creationId xmlns:a16="http://schemas.microsoft.com/office/drawing/2014/main" id="{0322E61A-C2A3-401D-B8AC-5279796B21BF}"/>
                </a:ext>
              </a:extLst>
            </p:cNvPr>
            <p:cNvGrpSpPr/>
            <p:nvPr/>
          </p:nvGrpSpPr>
          <p:grpSpPr>
            <a:xfrm>
              <a:off x="3862327" y="1632899"/>
              <a:ext cx="5291508" cy="5291508"/>
              <a:chOff x="4644746" y="1656588"/>
              <a:chExt cx="5291508" cy="5291508"/>
            </a:xfrm>
          </p:grpSpPr>
          <p:sp>
            <p:nvSpPr>
              <p:cNvPr id="29" name="Oval 28">
                <a:extLst>
                  <a:ext uri="{FF2B5EF4-FFF2-40B4-BE49-F238E27FC236}">
                    <a16:creationId xmlns:a16="http://schemas.microsoft.com/office/drawing/2014/main" id="{AB34D667-2119-478A-A1F7-D7404446CB46}"/>
                  </a:ext>
                </a:extLst>
              </p:cNvPr>
              <p:cNvSpPr/>
              <p:nvPr/>
            </p:nvSpPr>
            <p:spPr>
              <a:xfrm>
                <a:off x="4644746" y="1656588"/>
                <a:ext cx="5291508" cy="5291508"/>
              </a:xfrm>
              <a:prstGeom prst="ellipse">
                <a:avLst/>
              </a:prstGeom>
              <a:solidFill>
                <a:srgbClr val="005941">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18" name="Group 17">
                <a:extLst>
                  <a:ext uri="{FF2B5EF4-FFF2-40B4-BE49-F238E27FC236}">
                    <a16:creationId xmlns:a16="http://schemas.microsoft.com/office/drawing/2014/main" id="{656353A9-226A-4516-A5E9-DFD9A5094287}"/>
                  </a:ext>
                </a:extLst>
              </p:cNvPr>
              <p:cNvGrpSpPr/>
              <p:nvPr/>
            </p:nvGrpSpPr>
            <p:grpSpPr>
              <a:xfrm>
                <a:off x="4644747" y="1656589"/>
                <a:ext cx="5291507" cy="5291507"/>
                <a:chOff x="3262567" y="1367581"/>
                <a:chExt cx="5291507" cy="5291507"/>
              </a:xfrm>
            </p:grpSpPr>
            <p:sp>
              <p:nvSpPr>
                <p:cNvPr id="17" name="Oval 16">
                  <a:extLst>
                    <a:ext uri="{FF2B5EF4-FFF2-40B4-BE49-F238E27FC236}">
                      <a16:creationId xmlns:a16="http://schemas.microsoft.com/office/drawing/2014/main" id="{D1A0271B-0642-4A7E-BDD4-1D625B43F47E}"/>
                    </a:ext>
                  </a:extLst>
                </p:cNvPr>
                <p:cNvSpPr/>
                <p:nvPr/>
              </p:nvSpPr>
              <p:spPr>
                <a:xfrm>
                  <a:off x="3262567" y="1367581"/>
                  <a:ext cx="5291507" cy="5291507"/>
                </a:xfrm>
                <a:prstGeom prst="ellipse">
                  <a:avLst/>
                </a:prstGeom>
                <a:no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800" dirty="0">
                    <a:solidFill>
                      <a:schemeClr val="tx1"/>
                    </a:solidFill>
                    <a:latin typeface="Rockwell" panose="02060603020205020403" pitchFamily="18" charset="0"/>
                  </a:endParaRPr>
                </a:p>
              </p:txBody>
            </p:sp>
            <p:sp>
              <p:nvSpPr>
                <p:cNvPr id="14" name="TextBox 13">
                  <a:extLst>
                    <a:ext uri="{FF2B5EF4-FFF2-40B4-BE49-F238E27FC236}">
                      <a16:creationId xmlns:a16="http://schemas.microsoft.com/office/drawing/2014/main" id="{969BA4F9-DC32-4D6B-A005-7277501D20EE}"/>
                    </a:ext>
                  </a:extLst>
                </p:cNvPr>
                <p:cNvSpPr txBox="1"/>
                <p:nvPr/>
              </p:nvSpPr>
              <p:spPr>
                <a:xfrm>
                  <a:off x="4296064" y="2591442"/>
                  <a:ext cx="3458135" cy="1119794"/>
                </a:xfrm>
                <a:prstGeom prst="rect">
                  <a:avLst/>
                </a:prstGeom>
                <a:noFill/>
              </p:spPr>
              <p:txBody>
                <a:bodyPr wrap="square" rtlCol="0">
                  <a:spAutoFit/>
                </a:bodyPr>
                <a:lstStyle/>
                <a:p>
                  <a:pPr algn="ctr">
                    <a:lnSpc>
                      <a:spcPts val="4000"/>
                    </a:lnSpc>
                  </a:pPr>
                  <a:r>
                    <a:rPr lang="en-US" sz="4400" b="1" dirty="0"/>
                    <a:t>Leading </a:t>
                  </a:r>
                </a:p>
                <a:p>
                  <a:pPr algn="ctr">
                    <a:lnSpc>
                      <a:spcPts val="4000"/>
                    </a:lnSpc>
                  </a:pPr>
                  <a:r>
                    <a:rPr lang="en-US" sz="4400" b="1" dirty="0"/>
                    <a:t>With Science</a:t>
                  </a:r>
                </a:p>
              </p:txBody>
            </p:sp>
            <p:sp>
              <p:nvSpPr>
                <p:cNvPr id="15" name="TextBox 14">
                  <a:extLst>
                    <a:ext uri="{FF2B5EF4-FFF2-40B4-BE49-F238E27FC236}">
                      <a16:creationId xmlns:a16="http://schemas.microsoft.com/office/drawing/2014/main" id="{055E4859-79C1-4C1D-9ABF-B82D374110F1}"/>
                    </a:ext>
                  </a:extLst>
                </p:cNvPr>
                <p:cNvSpPr txBox="1"/>
                <p:nvPr/>
              </p:nvSpPr>
              <p:spPr>
                <a:xfrm>
                  <a:off x="3698520" y="4428062"/>
                  <a:ext cx="4624134" cy="1477328"/>
                </a:xfrm>
                <a:prstGeom prst="rect">
                  <a:avLst/>
                </a:prstGeom>
                <a:noFill/>
              </p:spPr>
              <p:txBody>
                <a:bodyPr wrap="square" rtlCol="0">
                  <a:spAutoFit/>
                </a:bodyPr>
                <a:lstStyle/>
                <a:p>
                  <a:pPr algn="ctr"/>
                  <a:r>
                    <a:rPr lang="en-US" sz="3600" b="1" dirty="0"/>
                    <a:t>Performance Standards</a:t>
                  </a:r>
                </a:p>
                <a:p>
                  <a:pPr algn="ctr"/>
                  <a:endParaRPr lang="en-US" dirty="0"/>
                </a:p>
              </p:txBody>
            </p:sp>
            <p:cxnSp>
              <p:nvCxnSpPr>
                <p:cNvPr id="16" name="Straight Connector 15">
                  <a:extLst>
                    <a:ext uri="{FF2B5EF4-FFF2-40B4-BE49-F238E27FC236}">
                      <a16:creationId xmlns:a16="http://schemas.microsoft.com/office/drawing/2014/main" id="{A4B740B4-0040-4DCC-8CB0-40CEA6DBB946}"/>
                    </a:ext>
                  </a:extLst>
                </p:cNvPr>
                <p:cNvCxnSpPr>
                  <a:cxnSpLocks/>
                </p:cNvCxnSpPr>
                <p:nvPr/>
              </p:nvCxnSpPr>
              <p:spPr>
                <a:xfrm>
                  <a:off x="4120131" y="3992739"/>
                  <a:ext cx="3810000" cy="0"/>
                </a:xfrm>
                <a:prstGeom prst="line">
                  <a:avLst/>
                </a:prstGeom>
                <a:ln w="28575">
                  <a:solidFill>
                    <a:schemeClr val="bg1"/>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grpSp>
      </p:grpSp>
      <p:grpSp>
        <p:nvGrpSpPr>
          <p:cNvPr id="23" name="Group 22">
            <a:extLst>
              <a:ext uri="{FF2B5EF4-FFF2-40B4-BE49-F238E27FC236}">
                <a16:creationId xmlns:a16="http://schemas.microsoft.com/office/drawing/2014/main" id="{441AAE10-55C9-4DE2-83D4-E626358D7575}"/>
              </a:ext>
            </a:extLst>
          </p:cNvPr>
          <p:cNvGrpSpPr/>
          <p:nvPr/>
        </p:nvGrpSpPr>
        <p:grpSpPr>
          <a:xfrm>
            <a:off x="6389024" y="2276207"/>
            <a:ext cx="5505335" cy="3970318"/>
            <a:chOff x="7287251" y="1715538"/>
            <a:chExt cx="4624134" cy="3970318"/>
          </a:xfrm>
        </p:grpSpPr>
        <p:sp>
          <p:nvSpPr>
            <p:cNvPr id="24" name="TextBox 23">
              <a:extLst>
                <a:ext uri="{FF2B5EF4-FFF2-40B4-BE49-F238E27FC236}">
                  <a16:creationId xmlns:a16="http://schemas.microsoft.com/office/drawing/2014/main" id="{12404F30-01C2-43A2-8E9A-5DF68D5CE44A}"/>
                </a:ext>
              </a:extLst>
            </p:cNvPr>
            <p:cNvSpPr txBox="1"/>
            <p:nvPr/>
          </p:nvSpPr>
          <p:spPr>
            <a:xfrm>
              <a:off x="7287251" y="1715538"/>
              <a:ext cx="4624134" cy="3970318"/>
            </a:xfrm>
            <a:prstGeom prst="rect">
              <a:avLst/>
            </a:prstGeom>
            <a:solidFill>
              <a:schemeClr val="bg1">
                <a:alpha val="83000"/>
              </a:schemeClr>
            </a:solidFill>
          </p:spPr>
          <p:txBody>
            <a:bodyPr wrap="square" rtlCol="0">
              <a:spAutoFit/>
            </a:bodyPr>
            <a:lstStyle/>
            <a:p>
              <a:r>
                <a:rPr lang="en-US" sz="3200" b="1" dirty="0"/>
                <a:t> </a:t>
              </a:r>
            </a:p>
            <a:p>
              <a:pPr algn="ctr"/>
              <a:r>
                <a:rPr lang="en-US" sz="2800" b="1" dirty="0"/>
                <a:t>Pathogen Reduction Performance Standards for </a:t>
              </a:r>
              <a:r>
                <a:rPr lang="en-US" sz="2800" b="1" i="1" dirty="0"/>
                <a:t>Salmonella</a:t>
              </a:r>
              <a:r>
                <a:rPr lang="en-US" sz="2800" b="1" dirty="0"/>
                <a:t> and </a:t>
              </a:r>
              <a:r>
                <a:rPr lang="en-US" sz="2800" b="1" i="1" dirty="0"/>
                <a:t>Campylobacter</a:t>
              </a:r>
            </a:p>
            <a:p>
              <a:pPr lvl="0" algn="ctr"/>
              <a:endParaRPr lang="en-US" sz="4000" b="1" dirty="0">
                <a:ea typeface="Lato" panose="020F0502020204030203" pitchFamily="34" charset="0"/>
                <a:cs typeface="Lato" panose="020F0502020204030203" pitchFamily="34" charset="0"/>
              </a:endParaRPr>
            </a:p>
            <a:p>
              <a:pPr marL="457200" indent="-457200">
                <a:buFont typeface="Arial" panose="020B0604020202020204" pitchFamily="34" charset="0"/>
                <a:buChar char="•"/>
              </a:pPr>
              <a:r>
                <a:rPr lang="en-US" sz="2400" b="1" dirty="0"/>
                <a:t>Intervention research</a:t>
              </a:r>
            </a:p>
            <a:p>
              <a:pPr marL="457200" indent="-457200">
                <a:buFont typeface="Arial" panose="020B0604020202020204" pitchFamily="34" charset="0"/>
                <a:buChar char="•"/>
              </a:pPr>
              <a:r>
                <a:rPr lang="en-US" sz="2400" b="1" dirty="0"/>
                <a:t>Pre-harvest interventions in poultry</a:t>
              </a:r>
            </a:p>
            <a:p>
              <a:pPr marL="457200" indent="-457200">
                <a:buFont typeface="Arial" panose="020B0604020202020204" pitchFamily="34" charset="0"/>
                <a:buChar char="•"/>
              </a:pPr>
              <a:r>
                <a:rPr lang="en-US" sz="2400" b="1" dirty="0"/>
                <a:t>Lymph nodes in beef</a:t>
              </a:r>
            </a:p>
            <a:p>
              <a:pPr marL="457200" indent="-457200">
                <a:buFont typeface="Arial" panose="020B0604020202020204" pitchFamily="34" charset="0"/>
                <a:buChar char="•"/>
              </a:pPr>
              <a:r>
                <a:rPr lang="en-US" sz="2400" b="1" dirty="0"/>
                <a:t>Quantification methods</a:t>
              </a:r>
            </a:p>
          </p:txBody>
        </p:sp>
        <p:cxnSp>
          <p:nvCxnSpPr>
            <p:cNvPr id="25" name="Straight Connector 24">
              <a:extLst>
                <a:ext uri="{FF2B5EF4-FFF2-40B4-BE49-F238E27FC236}">
                  <a16:creationId xmlns:a16="http://schemas.microsoft.com/office/drawing/2014/main" id="{A1B6441C-DB4D-4444-AF03-4B26E5C8CDCD}"/>
                </a:ext>
              </a:extLst>
            </p:cNvPr>
            <p:cNvCxnSpPr>
              <a:cxnSpLocks/>
            </p:cNvCxnSpPr>
            <p:nvPr/>
          </p:nvCxnSpPr>
          <p:spPr>
            <a:xfrm>
              <a:off x="7694317" y="3811784"/>
              <a:ext cx="3810000" cy="0"/>
            </a:xfrm>
            <a:prstGeom prst="line">
              <a:avLst/>
            </a:prstGeom>
            <a:ln w="28575">
              <a:solidFill>
                <a:srgbClr val="001A34"/>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157407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 1.85185E-6 L -0.25 1.85185E-6 " pathEditMode="relative" rAng="0" ptsTypes="AA">
                                      <p:cBhvr>
                                        <p:cTn id="6" dur="2000" fill="hold"/>
                                        <p:tgtEl>
                                          <p:spTgt spid="7"/>
                                        </p:tgtEl>
                                        <p:attrNameLst>
                                          <p:attrName>ppt_x</p:attrName>
                                          <p:attrName>ppt_y</p:attrName>
                                        </p:attrNameLst>
                                      </p:cBhvr>
                                      <p:rCtr x="-12500" y="0"/>
                                    </p:animMotion>
                                  </p:childTnLst>
                                </p:cTn>
                              </p:par>
                              <p:par>
                                <p:cTn id="7" presetID="16" presetClass="entr" presetSubtype="21" fill="hold" nodeType="withEffect">
                                  <p:stCondLst>
                                    <p:cond delay="800"/>
                                  </p:stCondLst>
                                  <p:childTnLst>
                                    <p:set>
                                      <p:cBhvr>
                                        <p:cTn id="8" dur="1" fill="hold">
                                          <p:stCondLst>
                                            <p:cond delay="0"/>
                                          </p:stCondLst>
                                        </p:cTn>
                                        <p:tgtEl>
                                          <p:spTgt spid="23"/>
                                        </p:tgtEl>
                                        <p:attrNameLst>
                                          <p:attrName>style.visibility</p:attrName>
                                        </p:attrNameLst>
                                      </p:cBhvr>
                                      <p:to>
                                        <p:strVal val="visible"/>
                                      </p:to>
                                    </p:set>
                                    <p:animEffect transition="in" filter="barn(inVertical)">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269E70-9DFC-4E1D-94C5-BAEC858285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356" b="16729"/>
          <a:stretch/>
        </p:blipFill>
        <p:spPr>
          <a:xfrm>
            <a:off x="0" y="1295399"/>
            <a:ext cx="12192000" cy="5570115"/>
          </a:xfrm>
          <a:prstGeom prst="rect">
            <a:avLst/>
          </a:prstGeom>
        </p:spPr>
      </p:pic>
      <p:pic>
        <p:nvPicPr>
          <p:cNvPr id="12" name="Picture 11">
            <a:extLst>
              <a:ext uri="{FF2B5EF4-FFF2-40B4-BE49-F238E27FC236}">
                <a16:creationId xmlns:a16="http://schemas.microsoft.com/office/drawing/2014/main" id="{3202ABE2-EF69-4A9F-BF28-CC26A0274B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sp>
        <p:nvSpPr>
          <p:cNvPr id="8" name="Rectangle 7">
            <a:extLst>
              <a:ext uri="{FF2B5EF4-FFF2-40B4-BE49-F238E27FC236}">
                <a16:creationId xmlns:a16="http://schemas.microsoft.com/office/drawing/2014/main" id="{B91B390C-0EE2-47AF-B2DD-40A086A9F03D}"/>
              </a:ext>
            </a:extLst>
          </p:cNvPr>
          <p:cNvSpPr/>
          <p:nvPr/>
        </p:nvSpPr>
        <p:spPr>
          <a:xfrm>
            <a:off x="0" y="0"/>
            <a:ext cx="45719" cy="1295400"/>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7" name="Group 6">
            <a:extLst>
              <a:ext uri="{FF2B5EF4-FFF2-40B4-BE49-F238E27FC236}">
                <a16:creationId xmlns:a16="http://schemas.microsoft.com/office/drawing/2014/main" id="{F7B77AB0-DF6E-430E-9E95-54E3F2B06A2A}"/>
              </a:ext>
            </a:extLst>
          </p:cNvPr>
          <p:cNvGrpSpPr/>
          <p:nvPr/>
        </p:nvGrpSpPr>
        <p:grpSpPr>
          <a:xfrm>
            <a:off x="3450246" y="1414092"/>
            <a:ext cx="5291508" cy="5291508"/>
            <a:chOff x="3862327" y="1632899"/>
            <a:chExt cx="5291508" cy="5291508"/>
          </a:xfrm>
        </p:grpSpPr>
        <p:sp>
          <p:nvSpPr>
            <p:cNvPr id="26" name="Oval 25">
              <a:extLst>
                <a:ext uri="{FF2B5EF4-FFF2-40B4-BE49-F238E27FC236}">
                  <a16:creationId xmlns:a16="http://schemas.microsoft.com/office/drawing/2014/main" id="{341584E9-78BA-4FE8-8D4B-FCC5C2A98564}"/>
                </a:ext>
              </a:extLst>
            </p:cNvPr>
            <p:cNvSpPr/>
            <p:nvPr/>
          </p:nvSpPr>
          <p:spPr>
            <a:xfrm>
              <a:off x="3862327" y="1657765"/>
              <a:ext cx="5291508" cy="5241777"/>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4" name="Group 3">
              <a:extLst>
                <a:ext uri="{FF2B5EF4-FFF2-40B4-BE49-F238E27FC236}">
                  <a16:creationId xmlns:a16="http://schemas.microsoft.com/office/drawing/2014/main" id="{0322E61A-C2A3-401D-B8AC-5279796B21BF}"/>
                </a:ext>
              </a:extLst>
            </p:cNvPr>
            <p:cNvGrpSpPr/>
            <p:nvPr/>
          </p:nvGrpSpPr>
          <p:grpSpPr>
            <a:xfrm>
              <a:off x="3862327" y="1632899"/>
              <a:ext cx="5291508" cy="5291508"/>
              <a:chOff x="4644746" y="1656588"/>
              <a:chExt cx="5291508" cy="5291508"/>
            </a:xfrm>
          </p:grpSpPr>
          <p:sp>
            <p:nvSpPr>
              <p:cNvPr id="29" name="Oval 28">
                <a:extLst>
                  <a:ext uri="{FF2B5EF4-FFF2-40B4-BE49-F238E27FC236}">
                    <a16:creationId xmlns:a16="http://schemas.microsoft.com/office/drawing/2014/main" id="{AB34D667-2119-478A-A1F7-D7404446CB46}"/>
                  </a:ext>
                </a:extLst>
              </p:cNvPr>
              <p:cNvSpPr/>
              <p:nvPr/>
            </p:nvSpPr>
            <p:spPr>
              <a:xfrm>
                <a:off x="4644746" y="1656588"/>
                <a:ext cx="5291508" cy="5291508"/>
              </a:xfrm>
              <a:prstGeom prst="ellipse">
                <a:avLst/>
              </a:prstGeom>
              <a:solidFill>
                <a:srgbClr val="005941">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18" name="Group 17">
                <a:extLst>
                  <a:ext uri="{FF2B5EF4-FFF2-40B4-BE49-F238E27FC236}">
                    <a16:creationId xmlns:a16="http://schemas.microsoft.com/office/drawing/2014/main" id="{656353A9-226A-4516-A5E9-DFD9A5094287}"/>
                  </a:ext>
                </a:extLst>
              </p:cNvPr>
              <p:cNvGrpSpPr/>
              <p:nvPr/>
            </p:nvGrpSpPr>
            <p:grpSpPr>
              <a:xfrm>
                <a:off x="4644747" y="1656589"/>
                <a:ext cx="5291507" cy="5291507"/>
                <a:chOff x="3262567" y="1367581"/>
                <a:chExt cx="5291507" cy="5291507"/>
              </a:xfrm>
            </p:grpSpPr>
            <p:sp>
              <p:nvSpPr>
                <p:cNvPr id="17" name="Oval 16">
                  <a:extLst>
                    <a:ext uri="{FF2B5EF4-FFF2-40B4-BE49-F238E27FC236}">
                      <a16:creationId xmlns:a16="http://schemas.microsoft.com/office/drawing/2014/main" id="{D1A0271B-0642-4A7E-BDD4-1D625B43F47E}"/>
                    </a:ext>
                  </a:extLst>
                </p:cNvPr>
                <p:cNvSpPr/>
                <p:nvPr/>
              </p:nvSpPr>
              <p:spPr>
                <a:xfrm>
                  <a:off x="3262567" y="1367581"/>
                  <a:ext cx="5291507" cy="5291507"/>
                </a:xfrm>
                <a:prstGeom prst="ellipse">
                  <a:avLst/>
                </a:prstGeom>
                <a:no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800" dirty="0">
                    <a:solidFill>
                      <a:schemeClr val="tx1"/>
                    </a:solidFill>
                    <a:latin typeface="Rockwell" panose="02060603020205020403" pitchFamily="18" charset="0"/>
                  </a:endParaRPr>
                </a:p>
              </p:txBody>
            </p:sp>
            <p:sp>
              <p:nvSpPr>
                <p:cNvPr id="14" name="TextBox 13">
                  <a:extLst>
                    <a:ext uri="{FF2B5EF4-FFF2-40B4-BE49-F238E27FC236}">
                      <a16:creationId xmlns:a16="http://schemas.microsoft.com/office/drawing/2014/main" id="{969BA4F9-DC32-4D6B-A005-7277501D20EE}"/>
                    </a:ext>
                  </a:extLst>
                </p:cNvPr>
                <p:cNvSpPr txBox="1"/>
                <p:nvPr/>
              </p:nvSpPr>
              <p:spPr>
                <a:xfrm>
                  <a:off x="4296064" y="2591442"/>
                  <a:ext cx="3458135" cy="1119794"/>
                </a:xfrm>
                <a:prstGeom prst="rect">
                  <a:avLst/>
                </a:prstGeom>
                <a:noFill/>
              </p:spPr>
              <p:txBody>
                <a:bodyPr wrap="square" rtlCol="0">
                  <a:spAutoFit/>
                </a:bodyPr>
                <a:lstStyle/>
                <a:p>
                  <a:pPr algn="ctr">
                    <a:lnSpc>
                      <a:spcPts val="4000"/>
                    </a:lnSpc>
                  </a:pPr>
                  <a:r>
                    <a:rPr lang="en-US" sz="4400" b="1" dirty="0"/>
                    <a:t>Leading </a:t>
                  </a:r>
                </a:p>
                <a:p>
                  <a:pPr algn="ctr">
                    <a:lnSpc>
                      <a:spcPts val="4000"/>
                    </a:lnSpc>
                  </a:pPr>
                  <a:r>
                    <a:rPr lang="en-US" sz="4400" b="1" dirty="0"/>
                    <a:t>With Science</a:t>
                  </a:r>
                </a:p>
              </p:txBody>
            </p:sp>
            <p:sp>
              <p:nvSpPr>
                <p:cNvPr id="15" name="TextBox 14">
                  <a:extLst>
                    <a:ext uri="{FF2B5EF4-FFF2-40B4-BE49-F238E27FC236}">
                      <a16:creationId xmlns:a16="http://schemas.microsoft.com/office/drawing/2014/main" id="{055E4859-79C1-4C1D-9ABF-B82D374110F1}"/>
                    </a:ext>
                  </a:extLst>
                </p:cNvPr>
                <p:cNvSpPr txBox="1"/>
                <p:nvPr/>
              </p:nvSpPr>
              <p:spPr>
                <a:xfrm>
                  <a:off x="3698520" y="4428062"/>
                  <a:ext cx="4624134" cy="2031325"/>
                </a:xfrm>
                <a:prstGeom prst="rect">
                  <a:avLst/>
                </a:prstGeom>
                <a:noFill/>
              </p:spPr>
              <p:txBody>
                <a:bodyPr wrap="square" rtlCol="0">
                  <a:spAutoFit/>
                </a:bodyPr>
                <a:lstStyle/>
                <a:p>
                  <a:pPr algn="ctr"/>
                  <a:r>
                    <a:rPr lang="en-US" sz="3600" b="1" dirty="0"/>
                    <a:t>Modernizing Laboratory Methodology</a:t>
                  </a:r>
                </a:p>
                <a:p>
                  <a:pPr algn="ctr"/>
                  <a:endParaRPr lang="en-US" dirty="0"/>
                </a:p>
              </p:txBody>
            </p:sp>
            <p:cxnSp>
              <p:nvCxnSpPr>
                <p:cNvPr id="16" name="Straight Connector 15">
                  <a:extLst>
                    <a:ext uri="{FF2B5EF4-FFF2-40B4-BE49-F238E27FC236}">
                      <a16:creationId xmlns:a16="http://schemas.microsoft.com/office/drawing/2014/main" id="{A4B740B4-0040-4DCC-8CB0-40CEA6DBB946}"/>
                    </a:ext>
                  </a:extLst>
                </p:cNvPr>
                <p:cNvCxnSpPr>
                  <a:cxnSpLocks/>
                </p:cNvCxnSpPr>
                <p:nvPr/>
              </p:nvCxnSpPr>
              <p:spPr>
                <a:xfrm>
                  <a:off x="4120131" y="3992739"/>
                  <a:ext cx="3810000" cy="0"/>
                </a:xfrm>
                <a:prstGeom prst="line">
                  <a:avLst/>
                </a:prstGeom>
                <a:ln w="28575">
                  <a:solidFill>
                    <a:schemeClr val="bg1"/>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grpSp>
      </p:grpSp>
      <p:grpSp>
        <p:nvGrpSpPr>
          <p:cNvPr id="23" name="Group 22">
            <a:extLst>
              <a:ext uri="{FF2B5EF4-FFF2-40B4-BE49-F238E27FC236}">
                <a16:creationId xmlns:a16="http://schemas.microsoft.com/office/drawing/2014/main" id="{441AAE10-55C9-4DE2-83D4-E626358D7575}"/>
              </a:ext>
            </a:extLst>
          </p:cNvPr>
          <p:cNvGrpSpPr/>
          <p:nvPr/>
        </p:nvGrpSpPr>
        <p:grpSpPr>
          <a:xfrm>
            <a:off x="6222707" y="2283801"/>
            <a:ext cx="5505335" cy="4031873"/>
            <a:chOff x="7287251" y="1715538"/>
            <a:chExt cx="4624134" cy="4031873"/>
          </a:xfrm>
        </p:grpSpPr>
        <p:sp>
          <p:nvSpPr>
            <p:cNvPr id="24" name="TextBox 23">
              <a:extLst>
                <a:ext uri="{FF2B5EF4-FFF2-40B4-BE49-F238E27FC236}">
                  <a16:creationId xmlns:a16="http://schemas.microsoft.com/office/drawing/2014/main" id="{12404F30-01C2-43A2-8E9A-5DF68D5CE44A}"/>
                </a:ext>
              </a:extLst>
            </p:cNvPr>
            <p:cNvSpPr txBox="1"/>
            <p:nvPr/>
          </p:nvSpPr>
          <p:spPr>
            <a:xfrm>
              <a:off x="7287251" y="1715538"/>
              <a:ext cx="4624134" cy="4031873"/>
            </a:xfrm>
            <a:prstGeom prst="rect">
              <a:avLst/>
            </a:prstGeom>
            <a:solidFill>
              <a:schemeClr val="bg1">
                <a:alpha val="83000"/>
              </a:schemeClr>
            </a:solidFill>
          </p:spPr>
          <p:txBody>
            <a:bodyPr wrap="square" rtlCol="0">
              <a:spAutoFit/>
            </a:bodyPr>
            <a:lstStyle/>
            <a:p>
              <a:r>
                <a:rPr lang="en-US" sz="3200" b="1" dirty="0"/>
                <a:t> </a:t>
              </a:r>
            </a:p>
            <a:p>
              <a:pPr algn="ctr"/>
              <a:r>
                <a:rPr lang="en-US" sz="2800" b="1" dirty="0"/>
                <a:t>Screening and detection methods for foodborne pathogens</a:t>
              </a:r>
            </a:p>
            <a:p>
              <a:endParaRPr lang="en-US" sz="2800" b="1" dirty="0"/>
            </a:p>
            <a:p>
              <a:pPr algn="ctr"/>
              <a:r>
                <a:rPr lang="en-US" sz="2800" b="1" i="1" dirty="0"/>
                <a:t>Whole Genome Sequencing</a:t>
              </a:r>
            </a:p>
            <a:p>
              <a:endParaRPr lang="en-US" sz="2800" b="1" dirty="0"/>
            </a:p>
            <a:p>
              <a:pPr algn="ctr"/>
              <a:r>
                <a:rPr lang="en-US" sz="2800" b="1" dirty="0"/>
                <a:t>New methodology for environmental and chemical hazards</a:t>
              </a:r>
            </a:p>
          </p:txBody>
        </p:sp>
        <p:cxnSp>
          <p:nvCxnSpPr>
            <p:cNvPr id="25" name="Straight Connector 24">
              <a:extLst>
                <a:ext uri="{FF2B5EF4-FFF2-40B4-BE49-F238E27FC236}">
                  <a16:creationId xmlns:a16="http://schemas.microsoft.com/office/drawing/2014/main" id="{A1B6441C-DB4D-4444-AF03-4B26E5C8CDCD}"/>
                </a:ext>
              </a:extLst>
            </p:cNvPr>
            <p:cNvCxnSpPr>
              <a:cxnSpLocks/>
            </p:cNvCxnSpPr>
            <p:nvPr/>
          </p:nvCxnSpPr>
          <p:spPr>
            <a:xfrm>
              <a:off x="7694317" y="4232337"/>
              <a:ext cx="3810000" cy="0"/>
            </a:xfrm>
            <a:prstGeom prst="line">
              <a:avLst/>
            </a:prstGeom>
            <a:ln w="28575">
              <a:solidFill>
                <a:srgbClr val="001A34"/>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17567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 1.85185E-6 L -0.25 1.85185E-6 " pathEditMode="relative" rAng="0" ptsTypes="AA">
                                      <p:cBhvr>
                                        <p:cTn id="6" dur="2000" fill="hold"/>
                                        <p:tgtEl>
                                          <p:spTgt spid="7"/>
                                        </p:tgtEl>
                                        <p:attrNameLst>
                                          <p:attrName>ppt_x</p:attrName>
                                          <p:attrName>ppt_y</p:attrName>
                                        </p:attrNameLst>
                                      </p:cBhvr>
                                      <p:rCtr x="-12500" y="0"/>
                                    </p:animMotion>
                                  </p:childTnLst>
                                </p:cTn>
                              </p:par>
                              <p:par>
                                <p:cTn id="7" presetID="16" presetClass="entr" presetSubtype="21" fill="hold" nodeType="withEffect">
                                  <p:stCondLst>
                                    <p:cond delay="800"/>
                                  </p:stCondLst>
                                  <p:childTnLst>
                                    <p:set>
                                      <p:cBhvr>
                                        <p:cTn id="8" dur="1" fill="hold">
                                          <p:stCondLst>
                                            <p:cond delay="0"/>
                                          </p:stCondLst>
                                        </p:cTn>
                                        <p:tgtEl>
                                          <p:spTgt spid="23"/>
                                        </p:tgtEl>
                                        <p:attrNameLst>
                                          <p:attrName>style.visibility</p:attrName>
                                        </p:attrNameLst>
                                      </p:cBhvr>
                                      <p:to>
                                        <p:strVal val="visible"/>
                                      </p:to>
                                    </p:set>
                                    <p:animEffect transition="in" filter="barn(inVertical)">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676E55-FF6E-4C33-BA46-D89D4D59DD7B}"/>
              </a:ext>
            </a:extLst>
          </p:cNvPr>
          <p:cNvPicPr>
            <a:picLocks noChangeAspect="1"/>
          </p:cNvPicPr>
          <p:nvPr/>
        </p:nvPicPr>
        <p:blipFill rotWithShape="1">
          <a:blip r:embed="rId3">
            <a:extLst>
              <a:ext uri="{28A0092B-C50C-407E-A947-70E740481C1C}">
                <a14:useLocalDpi xmlns:a14="http://schemas.microsoft.com/office/drawing/2010/main" val="0"/>
              </a:ext>
            </a:extLst>
          </a:blip>
          <a:srcRect t="20312" b="10313"/>
          <a:stretch/>
        </p:blipFill>
        <p:spPr>
          <a:xfrm>
            <a:off x="0" y="1295400"/>
            <a:ext cx="12189178" cy="5562600"/>
          </a:xfrm>
          <a:prstGeom prst="rect">
            <a:avLst/>
          </a:prstGeom>
        </p:spPr>
      </p:pic>
      <p:grpSp>
        <p:nvGrpSpPr>
          <p:cNvPr id="18" name="Group 17">
            <a:extLst>
              <a:ext uri="{FF2B5EF4-FFF2-40B4-BE49-F238E27FC236}">
                <a16:creationId xmlns:a16="http://schemas.microsoft.com/office/drawing/2014/main" id="{DC3AD7F7-7331-4240-8F8B-D08F251B53EF}"/>
              </a:ext>
            </a:extLst>
          </p:cNvPr>
          <p:cNvGrpSpPr/>
          <p:nvPr/>
        </p:nvGrpSpPr>
        <p:grpSpPr>
          <a:xfrm>
            <a:off x="3801834" y="1943798"/>
            <a:ext cx="4588330" cy="4588328"/>
            <a:chOff x="6369037" y="3734209"/>
            <a:chExt cx="4588330" cy="4588328"/>
          </a:xfrm>
        </p:grpSpPr>
        <p:grpSp>
          <p:nvGrpSpPr>
            <p:cNvPr id="6" name="Group 5">
              <a:extLst>
                <a:ext uri="{FF2B5EF4-FFF2-40B4-BE49-F238E27FC236}">
                  <a16:creationId xmlns:a16="http://schemas.microsoft.com/office/drawing/2014/main" id="{DD2D1283-0ED0-4CE6-BD3E-168741989535}"/>
                </a:ext>
              </a:extLst>
            </p:cNvPr>
            <p:cNvGrpSpPr/>
            <p:nvPr/>
          </p:nvGrpSpPr>
          <p:grpSpPr>
            <a:xfrm>
              <a:off x="6369037" y="3734209"/>
              <a:ext cx="4588330" cy="4588328"/>
              <a:chOff x="4890209" y="-914133"/>
              <a:chExt cx="3211941" cy="3211940"/>
            </a:xfrm>
          </p:grpSpPr>
          <p:sp>
            <p:nvSpPr>
              <p:cNvPr id="15" name="Oval 14">
                <a:extLst>
                  <a:ext uri="{FF2B5EF4-FFF2-40B4-BE49-F238E27FC236}">
                    <a16:creationId xmlns:a16="http://schemas.microsoft.com/office/drawing/2014/main" id="{F376F4A3-4CAE-4D14-863B-B388E0CD919C}"/>
                  </a:ext>
                </a:extLst>
              </p:cNvPr>
              <p:cNvSpPr/>
              <p:nvPr/>
            </p:nvSpPr>
            <p:spPr>
              <a:xfrm>
                <a:off x="4890210" y="-914133"/>
                <a:ext cx="3211940" cy="3211940"/>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
            <p:nvSpPr>
              <p:cNvPr id="13" name="Oval 12">
                <a:extLst>
                  <a:ext uri="{FF2B5EF4-FFF2-40B4-BE49-F238E27FC236}">
                    <a16:creationId xmlns:a16="http://schemas.microsoft.com/office/drawing/2014/main" id="{13CC36C1-CA60-49BB-8DC2-FCC1D83F9140}"/>
                  </a:ext>
                </a:extLst>
              </p:cNvPr>
              <p:cNvSpPr/>
              <p:nvPr/>
            </p:nvSpPr>
            <p:spPr>
              <a:xfrm>
                <a:off x="4890209" y="-914133"/>
                <a:ext cx="3211940" cy="3211940"/>
              </a:xfrm>
              <a:prstGeom prst="ellipse">
                <a:avLst/>
              </a:prstGeom>
              <a:solidFill>
                <a:srgbClr val="005941">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
            <p:nvSpPr>
              <p:cNvPr id="14" name="TextBox 13">
                <a:extLst>
                  <a:ext uri="{FF2B5EF4-FFF2-40B4-BE49-F238E27FC236}">
                    <a16:creationId xmlns:a16="http://schemas.microsoft.com/office/drawing/2014/main" id="{6EA60AB9-DE12-4AE4-877B-A848C5141239}"/>
                  </a:ext>
                </a:extLst>
              </p:cNvPr>
              <p:cNvSpPr txBox="1"/>
              <p:nvPr/>
            </p:nvSpPr>
            <p:spPr>
              <a:xfrm>
                <a:off x="5292462" y="-324479"/>
                <a:ext cx="2453981" cy="783883"/>
              </a:xfrm>
              <a:prstGeom prst="rect">
                <a:avLst/>
              </a:prstGeom>
              <a:noFill/>
            </p:spPr>
            <p:txBody>
              <a:bodyPr wrap="square" rtlCol="0">
                <a:spAutoFit/>
              </a:bodyPr>
              <a:lstStyle/>
              <a:p>
                <a:pPr algn="ctr">
                  <a:lnSpc>
                    <a:spcPts val="4000"/>
                  </a:lnSpc>
                </a:pPr>
                <a:r>
                  <a:rPr lang="en-US" sz="4400" b="1" dirty="0"/>
                  <a:t>Leading </a:t>
                </a:r>
              </a:p>
              <a:p>
                <a:pPr algn="ctr">
                  <a:lnSpc>
                    <a:spcPts val="4000"/>
                  </a:lnSpc>
                </a:pPr>
                <a:r>
                  <a:rPr lang="en-US" sz="4400" b="1" dirty="0"/>
                  <a:t>With Science</a:t>
                </a:r>
              </a:p>
            </p:txBody>
          </p:sp>
        </p:grpSp>
        <p:cxnSp>
          <p:nvCxnSpPr>
            <p:cNvPr id="16" name="Straight Connector 15">
              <a:extLst>
                <a:ext uri="{FF2B5EF4-FFF2-40B4-BE49-F238E27FC236}">
                  <a16:creationId xmlns:a16="http://schemas.microsoft.com/office/drawing/2014/main" id="{2052C52A-28E0-42D2-898C-0A2F3FCB5CDA}"/>
                </a:ext>
              </a:extLst>
            </p:cNvPr>
            <p:cNvCxnSpPr>
              <a:cxnSpLocks/>
            </p:cNvCxnSpPr>
            <p:nvPr/>
          </p:nvCxnSpPr>
          <p:spPr>
            <a:xfrm>
              <a:off x="6932189" y="5950720"/>
              <a:ext cx="3369989" cy="2"/>
            </a:xfrm>
            <a:prstGeom prst="line">
              <a:avLst/>
            </a:prstGeom>
            <a:ln w="28575">
              <a:solidFill>
                <a:schemeClr val="bg1"/>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sp>
          <p:nvSpPr>
            <p:cNvPr id="17" name="TextBox 16">
              <a:extLst>
                <a:ext uri="{FF2B5EF4-FFF2-40B4-BE49-F238E27FC236}">
                  <a16:creationId xmlns:a16="http://schemas.microsoft.com/office/drawing/2014/main" id="{3A58E589-C977-4E11-97E1-EE5997DEF5DE}"/>
                </a:ext>
              </a:extLst>
            </p:cNvPr>
            <p:cNvSpPr txBox="1"/>
            <p:nvPr/>
          </p:nvSpPr>
          <p:spPr>
            <a:xfrm>
              <a:off x="6918855" y="6142784"/>
              <a:ext cx="3505567" cy="1118255"/>
            </a:xfrm>
            <a:prstGeom prst="rect">
              <a:avLst/>
            </a:prstGeom>
            <a:noFill/>
          </p:spPr>
          <p:txBody>
            <a:bodyPr wrap="square" rtlCol="0">
              <a:spAutoFit/>
            </a:bodyPr>
            <a:lstStyle/>
            <a:p>
              <a:pPr algn="ctr">
                <a:lnSpc>
                  <a:spcPts val="4000"/>
                </a:lnSpc>
              </a:pPr>
              <a:r>
                <a:rPr lang="en-US" sz="3600" b="1" dirty="0"/>
                <a:t>Innovation and Policy</a:t>
              </a:r>
              <a:endParaRPr lang="en-US" sz="4400" b="1" dirty="0"/>
            </a:p>
          </p:txBody>
        </p:sp>
      </p:grpSp>
      <p:pic>
        <p:nvPicPr>
          <p:cNvPr id="12" name="Picture 11">
            <a:extLst>
              <a:ext uri="{FF2B5EF4-FFF2-40B4-BE49-F238E27FC236}">
                <a16:creationId xmlns:a16="http://schemas.microsoft.com/office/drawing/2014/main" id="{3202ABE2-EF69-4A9F-BF28-CC26A0274B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grpSp>
        <p:nvGrpSpPr>
          <p:cNvPr id="19" name="Group 18">
            <a:extLst>
              <a:ext uri="{FF2B5EF4-FFF2-40B4-BE49-F238E27FC236}">
                <a16:creationId xmlns:a16="http://schemas.microsoft.com/office/drawing/2014/main" id="{D0AA7BF7-4B8B-4E71-84EC-A9E86FAC90A2}"/>
              </a:ext>
            </a:extLst>
          </p:cNvPr>
          <p:cNvGrpSpPr/>
          <p:nvPr/>
        </p:nvGrpSpPr>
        <p:grpSpPr>
          <a:xfrm>
            <a:off x="6389024" y="2276207"/>
            <a:ext cx="5505335" cy="3743587"/>
            <a:chOff x="7287251" y="1715538"/>
            <a:chExt cx="4624134" cy="3170099"/>
          </a:xfrm>
        </p:grpSpPr>
        <p:sp>
          <p:nvSpPr>
            <p:cNvPr id="21" name="TextBox 20">
              <a:extLst>
                <a:ext uri="{FF2B5EF4-FFF2-40B4-BE49-F238E27FC236}">
                  <a16:creationId xmlns:a16="http://schemas.microsoft.com/office/drawing/2014/main" id="{32247652-1341-4FFB-8D37-ABB8B868799F}"/>
                </a:ext>
              </a:extLst>
            </p:cNvPr>
            <p:cNvSpPr txBox="1"/>
            <p:nvPr/>
          </p:nvSpPr>
          <p:spPr>
            <a:xfrm>
              <a:off x="7287251" y="1715538"/>
              <a:ext cx="4624134" cy="3170099"/>
            </a:xfrm>
            <a:prstGeom prst="rect">
              <a:avLst/>
            </a:prstGeom>
            <a:solidFill>
              <a:schemeClr val="bg1">
                <a:alpha val="83000"/>
              </a:schemeClr>
            </a:solidFill>
          </p:spPr>
          <p:txBody>
            <a:bodyPr wrap="square" rtlCol="0">
              <a:spAutoFit/>
            </a:bodyPr>
            <a:lstStyle/>
            <a:p>
              <a:r>
                <a:rPr lang="en-US" sz="3200" b="1" dirty="0"/>
                <a:t> </a:t>
              </a:r>
            </a:p>
            <a:p>
              <a:pPr algn="ctr"/>
              <a:r>
                <a:rPr lang="en-US" sz="2800" b="1" dirty="0"/>
                <a:t>Address regulatory barriers to innovative technology</a:t>
              </a:r>
              <a:endParaRPr lang="en-US" sz="2800" b="1" i="1" dirty="0"/>
            </a:p>
            <a:p>
              <a:pPr marL="571500" lvl="0" indent="-571500">
                <a:buFont typeface="Arial" panose="020B0604020202020204" pitchFamily="34" charset="0"/>
                <a:buChar char="•"/>
              </a:pPr>
              <a:endParaRPr lang="en-US" sz="2800" b="1" dirty="0">
                <a:ea typeface="Lato" panose="020F0502020204030203" pitchFamily="34" charset="0"/>
                <a:cs typeface="Lato" panose="020F0502020204030203" pitchFamily="34" charset="0"/>
              </a:endParaRPr>
            </a:p>
            <a:p>
              <a:pPr marL="571500" lvl="0" indent="-571500">
                <a:buFont typeface="Arial" panose="020B0604020202020204" pitchFamily="34" charset="0"/>
                <a:buChar char="•"/>
              </a:pPr>
              <a:r>
                <a:rPr lang="en-US" sz="2800" b="1" dirty="0">
                  <a:ea typeface="Lato" panose="020F0502020204030203" pitchFamily="34" charset="0"/>
                  <a:cs typeface="Lato" panose="020F0502020204030203" pitchFamily="34" charset="0"/>
                </a:rPr>
                <a:t>Expedited approval process for technology</a:t>
              </a:r>
            </a:p>
            <a:p>
              <a:pPr marL="571500" lvl="0" indent="-571500">
                <a:buFont typeface="Arial" panose="020B0604020202020204" pitchFamily="34" charset="0"/>
                <a:buChar char="•"/>
              </a:pPr>
              <a:r>
                <a:rPr lang="en-US" sz="2800" b="1" dirty="0">
                  <a:ea typeface="Lato" panose="020F0502020204030203" pitchFamily="34" charset="0"/>
                  <a:cs typeface="Lato" panose="020F0502020204030203" pitchFamily="34" charset="0"/>
                </a:rPr>
                <a:t>Consider labeling needs</a:t>
              </a:r>
            </a:p>
            <a:p>
              <a:pPr marL="571500" lvl="0" indent="-571500">
                <a:buFont typeface="Arial" panose="020B0604020202020204" pitchFamily="34" charset="0"/>
                <a:buChar char="•"/>
              </a:pPr>
              <a:r>
                <a:rPr lang="en-US" sz="2800" b="1" dirty="0">
                  <a:ea typeface="Lato" panose="020F0502020204030203" pitchFamily="34" charset="0"/>
                  <a:cs typeface="Lato" panose="020F0502020204030203" pitchFamily="34" charset="0"/>
                </a:rPr>
                <a:t>Encourage in-plant testing</a:t>
              </a:r>
            </a:p>
          </p:txBody>
        </p:sp>
        <p:cxnSp>
          <p:nvCxnSpPr>
            <p:cNvPr id="22" name="Straight Connector 21">
              <a:extLst>
                <a:ext uri="{FF2B5EF4-FFF2-40B4-BE49-F238E27FC236}">
                  <a16:creationId xmlns:a16="http://schemas.microsoft.com/office/drawing/2014/main" id="{9F2D1E5E-41DB-4E22-A44F-C127A348B7BB}"/>
                </a:ext>
              </a:extLst>
            </p:cNvPr>
            <p:cNvCxnSpPr>
              <a:cxnSpLocks/>
            </p:cNvCxnSpPr>
            <p:nvPr/>
          </p:nvCxnSpPr>
          <p:spPr>
            <a:xfrm>
              <a:off x="7681161" y="3098608"/>
              <a:ext cx="3810000" cy="0"/>
            </a:xfrm>
            <a:prstGeom prst="line">
              <a:avLst/>
            </a:prstGeom>
            <a:ln w="28575">
              <a:solidFill>
                <a:srgbClr val="001A34"/>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307874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80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35" presetClass="path" presetSubtype="0" accel="50000" decel="50000" fill="hold" nodeType="withEffect">
                                  <p:stCondLst>
                                    <p:cond delay="0"/>
                                  </p:stCondLst>
                                  <p:childTnLst>
                                    <p:animMotion origin="layout" path="M 0 1.85185E-6 L -0.25 1.85185E-6 " pathEditMode="relative" rAng="0" ptsTypes="AA">
                                      <p:cBhvr>
                                        <p:cTn id="9" dur="2000" fill="hold"/>
                                        <p:tgtEl>
                                          <p:spTgt spid="18"/>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676E55-FF6E-4C33-BA46-D89D4D59DD7B}"/>
              </a:ext>
            </a:extLst>
          </p:cNvPr>
          <p:cNvPicPr>
            <a:picLocks noChangeAspect="1"/>
          </p:cNvPicPr>
          <p:nvPr/>
        </p:nvPicPr>
        <p:blipFill rotWithShape="1">
          <a:blip r:embed="rId3">
            <a:extLst>
              <a:ext uri="{28A0092B-C50C-407E-A947-70E740481C1C}">
                <a14:useLocalDpi xmlns:a14="http://schemas.microsoft.com/office/drawing/2010/main" val="0"/>
              </a:ext>
            </a:extLst>
          </a:blip>
          <a:srcRect l="1001" t="2203" r="1001" b="30729"/>
          <a:stretch/>
        </p:blipFill>
        <p:spPr>
          <a:xfrm>
            <a:off x="0" y="1295400"/>
            <a:ext cx="12192000" cy="5562600"/>
          </a:xfrm>
          <a:prstGeom prst="rect">
            <a:avLst/>
          </a:prstGeom>
        </p:spPr>
      </p:pic>
      <p:grpSp>
        <p:nvGrpSpPr>
          <p:cNvPr id="18" name="Group 17">
            <a:extLst>
              <a:ext uri="{FF2B5EF4-FFF2-40B4-BE49-F238E27FC236}">
                <a16:creationId xmlns:a16="http://schemas.microsoft.com/office/drawing/2014/main" id="{DC3AD7F7-7331-4240-8F8B-D08F251B53EF}"/>
              </a:ext>
            </a:extLst>
          </p:cNvPr>
          <p:cNvGrpSpPr/>
          <p:nvPr/>
        </p:nvGrpSpPr>
        <p:grpSpPr>
          <a:xfrm>
            <a:off x="3801834" y="1943798"/>
            <a:ext cx="4588330" cy="4588328"/>
            <a:chOff x="6369037" y="3734209"/>
            <a:chExt cx="4588330" cy="4588328"/>
          </a:xfrm>
        </p:grpSpPr>
        <p:grpSp>
          <p:nvGrpSpPr>
            <p:cNvPr id="6" name="Group 5">
              <a:extLst>
                <a:ext uri="{FF2B5EF4-FFF2-40B4-BE49-F238E27FC236}">
                  <a16:creationId xmlns:a16="http://schemas.microsoft.com/office/drawing/2014/main" id="{DD2D1283-0ED0-4CE6-BD3E-168741989535}"/>
                </a:ext>
              </a:extLst>
            </p:cNvPr>
            <p:cNvGrpSpPr/>
            <p:nvPr/>
          </p:nvGrpSpPr>
          <p:grpSpPr>
            <a:xfrm>
              <a:off x="6369037" y="3734209"/>
              <a:ext cx="4588330" cy="4588328"/>
              <a:chOff x="4890209" y="-914133"/>
              <a:chExt cx="3211941" cy="3211940"/>
            </a:xfrm>
          </p:grpSpPr>
          <p:sp>
            <p:nvSpPr>
              <p:cNvPr id="15" name="Oval 14">
                <a:extLst>
                  <a:ext uri="{FF2B5EF4-FFF2-40B4-BE49-F238E27FC236}">
                    <a16:creationId xmlns:a16="http://schemas.microsoft.com/office/drawing/2014/main" id="{F376F4A3-4CAE-4D14-863B-B388E0CD919C}"/>
                  </a:ext>
                </a:extLst>
              </p:cNvPr>
              <p:cNvSpPr/>
              <p:nvPr/>
            </p:nvSpPr>
            <p:spPr>
              <a:xfrm>
                <a:off x="4890210" y="-914133"/>
                <a:ext cx="3211940" cy="3211940"/>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
            <p:nvSpPr>
              <p:cNvPr id="13" name="Oval 12">
                <a:extLst>
                  <a:ext uri="{FF2B5EF4-FFF2-40B4-BE49-F238E27FC236}">
                    <a16:creationId xmlns:a16="http://schemas.microsoft.com/office/drawing/2014/main" id="{13CC36C1-CA60-49BB-8DC2-FCC1D83F9140}"/>
                  </a:ext>
                </a:extLst>
              </p:cNvPr>
              <p:cNvSpPr/>
              <p:nvPr/>
            </p:nvSpPr>
            <p:spPr>
              <a:xfrm>
                <a:off x="4890209" y="-914133"/>
                <a:ext cx="3211940" cy="3211940"/>
              </a:xfrm>
              <a:prstGeom prst="ellipse">
                <a:avLst/>
              </a:prstGeom>
              <a:solidFill>
                <a:srgbClr val="005941">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
            <p:nvSpPr>
              <p:cNvPr id="14" name="TextBox 13">
                <a:extLst>
                  <a:ext uri="{FF2B5EF4-FFF2-40B4-BE49-F238E27FC236}">
                    <a16:creationId xmlns:a16="http://schemas.microsoft.com/office/drawing/2014/main" id="{6EA60AB9-DE12-4AE4-877B-A848C5141239}"/>
                  </a:ext>
                </a:extLst>
              </p:cNvPr>
              <p:cNvSpPr txBox="1"/>
              <p:nvPr/>
            </p:nvSpPr>
            <p:spPr>
              <a:xfrm>
                <a:off x="5292462" y="-324479"/>
                <a:ext cx="2453981" cy="783883"/>
              </a:xfrm>
              <a:prstGeom prst="rect">
                <a:avLst/>
              </a:prstGeom>
              <a:noFill/>
            </p:spPr>
            <p:txBody>
              <a:bodyPr wrap="square" rtlCol="0">
                <a:spAutoFit/>
              </a:bodyPr>
              <a:lstStyle/>
              <a:p>
                <a:pPr algn="ctr">
                  <a:lnSpc>
                    <a:spcPts val="4000"/>
                  </a:lnSpc>
                </a:pPr>
                <a:r>
                  <a:rPr lang="en-US" sz="4400" b="1" dirty="0"/>
                  <a:t>Leading </a:t>
                </a:r>
              </a:p>
              <a:p>
                <a:pPr algn="ctr">
                  <a:lnSpc>
                    <a:spcPts val="4000"/>
                  </a:lnSpc>
                </a:pPr>
                <a:r>
                  <a:rPr lang="en-US" sz="4400" b="1" dirty="0"/>
                  <a:t>With Science</a:t>
                </a:r>
              </a:p>
            </p:txBody>
          </p:sp>
        </p:grpSp>
        <p:cxnSp>
          <p:nvCxnSpPr>
            <p:cNvPr id="16" name="Straight Connector 15">
              <a:extLst>
                <a:ext uri="{FF2B5EF4-FFF2-40B4-BE49-F238E27FC236}">
                  <a16:creationId xmlns:a16="http://schemas.microsoft.com/office/drawing/2014/main" id="{2052C52A-28E0-42D2-898C-0A2F3FCB5CDA}"/>
                </a:ext>
              </a:extLst>
            </p:cNvPr>
            <p:cNvCxnSpPr>
              <a:cxnSpLocks/>
            </p:cNvCxnSpPr>
            <p:nvPr/>
          </p:nvCxnSpPr>
          <p:spPr>
            <a:xfrm>
              <a:off x="6932189" y="5950720"/>
              <a:ext cx="3369989" cy="2"/>
            </a:xfrm>
            <a:prstGeom prst="line">
              <a:avLst/>
            </a:prstGeom>
            <a:ln w="28575">
              <a:solidFill>
                <a:schemeClr val="bg1"/>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sp>
          <p:nvSpPr>
            <p:cNvPr id="17" name="TextBox 16">
              <a:extLst>
                <a:ext uri="{FF2B5EF4-FFF2-40B4-BE49-F238E27FC236}">
                  <a16:creationId xmlns:a16="http://schemas.microsoft.com/office/drawing/2014/main" id="{3A58E589-C977-4E11-97E1-EE5997DEF5DE}"/>
                </a:ext>
              </a:extLst>
            </p:cNvPr>
            <p:cNvSpPr txBox="1"/>
            <p:nvPr/>
          </p:nvSpPr>
          <p:spPr>
            <a:xfrm>
              <a:off x="6918855" y="6142784"/>
              <a:ext cx="3505567" cy="1118255"/>
            </a:xfrm>
            <a:prstGeom prst="rect">
              <a:avLst/>
            </a:prstGeom>
            <a:noFill/>
          </p:spPr>
          <p:txBody>
            <a:bodyPr wrap="square" rtlCol="0">
              <a:spAutoFit/>
            </a:bodyPr>
            <a:lstStyle/>
            <a:p>
              <a:pPr algn="ctr">
                <a:lnSpc>
                  <a:spcPts val="4000"/>
                </a:lnSpc>
              </a:pPr>
              <a:r>
                <a:rPr lang="en-US" sz="3600" b="1" dirty="0"/>
                <a:t>New Technology Review Process</a:t>
              </a:r>
              <a:endParaRPr lang="en-US" sz="4400" b="1" dirty="0"/>
            </a:p>
          </p:txBody>
        </p:sp>
      </p:grpSp>
      <p:pic>
        <p:nvPicPr>
          <p:cNvPr id="12" name="Picture 11">
            <a:extLst>
              <a:ext uri="{FF2B5EF4-FFF2-40B4-BE49-F238E27FC236}">
                <a16:creationId xmlns:a16="http://schemas.microsoft.com/office/drawing/2014/main" id="{3202ABE2-EF69-4A9F-BF28-CC26A0274B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grpSp>
        <p:nvGrpSpPr>
          <p:cNvPr id="19" name="Group 18">
            <a:extLst>
              <a:ext uri="{FF2B5EF4-FFF2-40B4-BE49-F238E27FC236}">
                <a16:creationId xmlns:a16="http://schemas.microsoft.com/office/drawing/2014/main" id="{D0AA7BF7-4B8B-4E71-84EC-A9E86FAC90A2}"/>
              </a:ext>
            </a:extLst>
          </p:cNvPr>
          <p:cNvGrpSpPr/>
          <p:nvPr/>
        </p:nvGrpSpPr>
        <p:grpSpPr>
          <a:xfrm>
            <a:off x="6629400" y="2575259"/>
            <a:ext cx="5264959" cy="3108542"/>
            <a:chOff x="7287251" y="1715538"/>
            <a:chExt cx="4624134" cy="2632338"/>
          </a:xfrm>
        </p:grpSpPr>
        <p:sp>
          <p:nvSpPr>
            <p:cNvPr id="21" name="TextBox 20">
              <a:extLst>
                <a:ext uri="{FF2B5EF4-FFF2-40B4-BE49-F238E27FC236}">
                  <a16:creationId xmlns:a16="http://schemas.microsoft.com/office/drawing/2014/main" id="{32247652-1341-4FFB-8D37-ABB8B868799F}"/>
                </a:ext>
              </a:extLst>
            </p:cNvPr>
            <p:cNvSpPr txBox="1"/>
            <p:nvPr/>
          </p:nvSpPr>
          <p:spPr>
            <a:xfrm>
              <a:off x="7287251" y="1715538"/>
              <a:ext cx="4624134" cy="2632338"/>
            </a:xfrm>
            <a:prstGeom prst="rect">
              <a:avLst/>
            </a:prstGeom>
            <a:solidFill>
              <a:schemeClr val="bg1">
                <a:alpha val="83000"/>
              </a:schemeClr>
            </a:solidFill>
          </p:spPr>
          <p:txBody>
            <a:bodyPr wrap="square" rtlCol="0">
              <a:spAutoFit/>
            </a:bodyPr>
            <a:lstStyle/>
            <a:p>
              <a:pPr algn="ctr"/>
              <a:r>
                <a:rPr lang="en-US" sz="2800" b="1" dirty="0"/>
                <a:t>What are the phases of the review process?</a:t>
              </a:r>
              <a:endParaRPr lang="en-US" sz="2800" b="1" i="1" dirty="0"/>
            </a:p>
            <a:p>
              <a:pPr marL="571500" lvl="0" indent="-571500">
                <a:buFont typeface="Arial" panose="020B0604020202020204" pitchFamily="34" charset="0"/>
                <a:buChar char="•"/>
              </a:pPr>
              <a:endParaRPr lang="en-US" sz="2800" b="1" dirty="0">
                <a:ea typeface="Lato" panose="020F0502020204030203" pitchFamily="34" charset="0"/>
                <a:cs typeface="Lato" panose="020F0502020204030203" pitchFamily="34" charset="0"/>
              </a:endParaRPr>
            </a:p>
            <a:p>
              <a:pPr marL="1485900" lvl="2" indent="-571500">
                <a:buFont typeface="Arial" panose="020B0604020202020204" pitchFamily="34" charset="0"/>
                <a:buChar char="•"/>
              </a:pPr>
              <a:r>
                <a:rPr lang="en-US" sz="2800" dirty="0"/>
                <a:t>Submission</a:t>
              </a:r>
            </a:p>
            <a:p>
              <a:pPr marL="1485900" lvl="2" indent="-571500">
                <a:buFont typeface="Arial" panose="020B0604020202020204" pitchFamily="34" charset="0"/>
                <a:buChar char="•"/>
              </a:pPr>
              <a:r>
                <a:rPr lang="en-US" sz="2800" dirty="0"/>
                <a:t>Technical review</a:t>
              </a:r>
            </a:p>
            <a:p>
              <a:pPr marL="1485900" lvl="2" indent="-571500">
                <a:buFont typeface="Arial" panose="020B0604020202020204" pitchFamily="34" charset="0"/>
                <a:buChar char="•"/>
              </a:pPr>
              <a:r>
                <a:rPr lang="en-US" sz="2800" dirty="0"/>
                <a:t>No objection letter</a:t>
              </a:r>
            </a:p>
            <a:p>
              <a:pPr marL="1485900" lvl="2" indent="-571500">
                <a:buFont typeface="Arial" panose="020B0604020202020204" pitchFamily="34" charset="0"/>
                <a:buChar char="•"/>
              </a:pPr>
              <a:r>
                <a:rPr lang="en-US" sz="2800" dirty="0"/>
                <a:t>Directive 7120.1.</a:t>
              </a:r>
              <a:endParaRPr lang="en-US" sz="2800" b="1" dirty="0">
                <a:ea typeface="Lato" panose="020F0502020204030203" pitchFamily="34" charset="0"/>
                <a:cs typeface="Lato" panose="020F0502020204030203" pitchFamily="34" charset="0"/>
              </a:endParaRPr>
            </a:p>
          </p:txBody>
        </p:sp>
        <p:cxnSp>
          <p:nvCxnSpPr>
            <p:cNvPr id="22" name="Straight Connector 21">
              <a:extLst>
                <a:ext uri="{FF2B5EF4-FFF2-40B4-BE49-F238E27FC236}">
                  <a16:creationId xmlns:a16="http://schemas.microsoft.com/office/drawing/2014/main" id="{9F2D1E5E-41DB-4E22-A44F-C127A348B7BB}"/>
                </a:ext>
              </a:extLst>
            </p:cNvPr>
            <p:cNvCxnSpPr>
              <a:cxnSpLocks/>
            </p:cNvCxnSpPr>
            <p:nvPr/>
          </p:nvCxnSpPr>
          <p:spPr>
            <a:xfrm>
              <a:off x="8157847" y="2691732"/>
              <a:ext cx="2944147" cy="0"/>
            </a:xfrm>
            <a:prstGeom prst="line">
              <a:avLst/>
            </a:prstGeom>
            <a:ln w="28575">
              <a:solidFill>
                <a:srgbClr val="001A34"/>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294335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250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35" presetClass="path" presetSubtype="0" accel="50000" decel="50000" fill="hold" nodeType="withEffect">
                                  <p:stCondLst>
                                    <p:cond delay="0"/>
                                  </p:stCondLst>
                                  <p:childTnLst>
                                    <p:animMotion origin="layout" path="M 0 1.85185E-6 L -0.25 1.85185E-6 " pathEditMode="relative" rAng="0" ptsTypes="AA">
                                      <p:cBhvr>
                                        <p:cTn id="9" dur="2000" fill="hold"/>
                                        <p:tgtEl>
                                          <p:spTgt spid="18"/>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09E2B3-23A0-DD4B-8BD2-B77544AEBB36}"/>
              </a:ext>
            </a:extLst>
          </p:cNvPr>
          <p:cNvPicPr>
            <a:picLocks noChangeAspect="1"/>
          </p:cNvPicPr>
          <p:nvPr/>
        </p:nvPicPr>
        <p:blipFill rotWithShape="1">
          <a:blip r:embed="rId3">
            <a:extLst>
              <a:ext uri="{28A0092B-C50C-407E-A947-70E740481C1C}">
                <a14:useLocalDpi xmlns:a14="http://schemas.microsoft.com/office/drawing/2010/main" val="0"/>
              </a:ext>
            </a:extLst>
          </a:blip>
          <a:srcRect l="1074" t="14734" r="1513" b="18599"/>
          <a:stretch/>
        </p:blipFill>
        <p:spPr>
          <a:xfrm>
            <a:off x="1" y="1295399"/>
            <a:ext cx="12191999" cy="5562601"/>
          </a:xfrm>
          <a:prstGeom prst="rect">
            <a:avLst/>
          </a:prstGeom>
          <a:ln>
            <a:noFill/>
          </a:ln>
        </p:spPr>
      </p:pic>
      <p:grpSp>
        <p:nvGrpSpPr>
          <p:cNvPr id="18" name="Group 17">
            <a:extLst>
              <a:ext uri="{FF2B5EF4-FFF2-40B4-BE49-F238E27FC236}">
                <a16:creationId xmlns:a16="http://schemas.microsoft.com/office/drawing/2014/main" id="{DC3AD7F7-7331-4240-8F8B-D08F251B53EF}"/>
              </a:ext>
            </a:extLst>
          </p:cNvPr>
          <p:cNvGrpSpPr/>
          <p:nvPr/>
        </p:nvGrpSpPr>
        <p:grpSpPr>
          <a:xfrm>
            <a:off x="3801834" y="1943798"/>
            <a:ext cx="4588330" cy="4588328"/>
            <a:chOff x="6369037" y="3734209"/>
            <a:chExt cx="4588330" cy="4588328"/>
          </a:xfrm>
        </p:grpSpPr>
        <p:grpSp>
          <p:nvGrpSpPr>
            <p:cNvPr id="6" name="Group 5">
              <a:extLst>
                <a:ext uri="{FF2B5EF4-FFF2-40B4-BE49-F238E27FC236}">
                  <a16:creationId xmlns:a16="http://schemas.microsoft.com/office/drawing/2014/main" id="{DD2D1283-0ED0-4CE6-BD3E-168741989535}"/>
                </a:ext>
              </a:extLst>
            </p:cNvPr>
            <p:cNvGrpSpPr/>
            <p:nvPr/>
          </p:nvGrpSpPr>
          <p:grpSpPr>
            <a:xfrm>
              <a:off x="6369037" y="3734209"/>
              <a:ext cx="4588330" cy="4588328"/>
              <a:chOff x="4890209" y="-914133"/>
              <a:chExt cx="3211941" cy="3211940"/>
            </a:xfrm>
          </p:grpSpPr>
          <p:sp>
            <p:nvSpPr>
              <p:cNvPr id="15" name="Oval 14">
                <a:extLst>
                  <a:ext uri="{FF2B5EF4-FFF2-40B4-BE49-F238E27FC236}">
                    <a16:creationId xmlns:a16="http://schemas.microsoft.com/office/drawing/2014/main" id="{F376F4A3-4CAE-4D14-863B-B388E0CD919C}"/>
                  </a:ext>
                </a:extLst>
              </p:cNvPr>
              <p:cNvSpPr/>
              <p:nvPr/>
            </p:nvSpPr>
            <p:spPr>
              <a:xfrm>
                <a:off x="4890210" y="-914133"/>
                <a:ext cx="3211940" cy="3211940"/>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
            <p:nvSpPr>
              <p:cNvPr id="13" name="Oval 12">
                <a:extLst>
                  <a:ext uri="{FF2B5EF4-FFF2-40B4-BE49-F238E27FC236}">
                    <a16:creationId xmlns:a16="http://schemas.microsoft.com/office/drawing/2014/main" id="{13CC36C1-CA60-49BB-8DC2-FCC1D83F9140}"/>
                  </a:ext>
                </a:extLst>
              </p:cNvPr>
              <p:cNvSpPr/>
              <p:nvPr/>
            </p:nvSpPr>
            <p:spPr>
              <a:xfrm>
                <a:off x="4890209" y="-914133"/>
                <a:ext cx="3211940" cy="3211940"/>
              </a:xfrm>
              <a:prstGeom prst="ellipse">
                <a:avLst/>
              </a:prstGeom>
              <a:solidFill>
                <a:srgbClr val="005941">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
            <p:nvSpPr>
              <p:cNvPr id="14" name="TextBox 13">
                <a:extLst>
                  <a:ext uri="{FF2B5EF4-FFF2-40B4-BE49-F238E27FC236}">
                    <a16:creationId xmlns:a16="http://schemas.microsoft.com/office/drawing/2014/main" id="{6EA60AB9-DE12-4AE4-877B-A848C5141239}"/>
                  </a:ext>
                </a:extLst>
              </p:cNvPr>
              <p:cNvSpPr txBox="1"/>
              <p:nvPr/>
            </p:nvSpPr>
            <p:spPr>
              <a:xfrm>
                <a:off x="5292462" y="-324479"/>
                <a:ext cx="2453981" cy="783883"/>
              </a:xfrm>
              <a:prstGeom prst="rect">
                <a:avLst/>
              </a:prstGeom>
              <a:noFill/>
            </p:spPr>
            <p:txBody>
              <a:bodyPr wrap="square" rtlCol="0">
                <a:spAutoFit/>
              </a:bodyPr>
              <a:lstStyle/>
              <a:p>
                <a:pPr algn="ctr">
                  <a:lnSpc>
                    <a:spcPts val="4000"/>
                  </a:lnSpc>
                </a:pPr>
                <a:r>
                  <a:rPr lang="en-US" sz="4400" b="1" dirty="0"/>
                  <a:t>Leading </a:t>
                </a:r>
              </a:p>
              <a:p>
                <a:pPr algn="ctr">
                  <a:lnSpc>
                    <a:spcPts val="4000"/>
                  </a:lnSpc>
                </a:pPr>
                <a:r>
                  <a:rPr lang="en-US" sz="4400" b="1" dirty="0"/>
                  <a:t>With Science</a:t>
                </a:r>
              </a:p>
            </p:txBody>
          </p:sp>
        </p:grpSp>
        <p:cxnSp>
          <p:nvCxnSpPr>
            <p:cNvPr id="16" name="Straight Connector 15">
              <a:extLst>
                <a:ext uri="{FF2B5EF4-FFF2-40B4-BE49-F238E27FC236}">
                  <a16:creationId xmlns:a16="http://schemas.microsoft.com/office/drawing/2014/main" id="{2052C52A-28E0-42D2-898C-0A2F3FCB5CDA}"/>
                </a:ext>
              </a:extLst>
            </p:cNvPr>
            <p:cNvCxnSpPr>
              <a:cxnSpLocks/>
            </p:cNvCxnSpPr>
            <p:nvPr/>
          </p:nvCxnSpPr>
          <p:spPr>
            <a:xfrm>
              <a:off x="6932189" y="5950720"/>
              <a:ext cx="3369989" cy="2"/>
            </a:xfrm>
            <a:prstGeom prst="line">
              <a:avLst/>
            </a:prstGeom>
            <a:ln w="28575">
              <a:solidFill>
                <a:schemeClr val="bg1"/>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sp>
          <p:nvSpPr>
            <p:cNvPr id="17" name="TextBox 16">
              <a:extLst>
                <a:ext uri="{FF2B5EF4-FFF2-40B4-BE49-F238E27FC236}">
                  <a16:creationId xmlns:a16="http://schemas.microsoft.com/office/drawing/2014/main" id="{3A58E589-C977-4E11-97E1-EE5997DEF5DE}"/>
                </a:ext>
              </a:extLst>
            </p:cNvPr>
            <p:cNvSpPr txBox="1"/>
            <p:nvPr/>
          </p:nvSpPr>
          <p:spPr>
            <a:xfrm>
              <a:off x="6910417" y="6502380"/>
              <a:ext cx="3505567" cy="605294"/>
            </a:xfrm>
            <a:prstGeom prst="rect">
              <a:avLst/>
            </a:prstGeom>
            <a:noFill/>
          </p:spPr>
          <p:txBody>
            <a:bodyPr wrap="square" rtlCol="0">
              <a:spAutoFit/>
            </a:bodyPr>
            <a:lstStyle/>
            <a:p>
              <a:pPr algn="ctr">
                <a:lnSpc>
                  <a:spcPts val="4000"/>
                </a:lnSpc>
              </a:pPr>
              <a:r>
                <a:rPr lang="en-US" sz="3600" b="1" dirty="0"/>
                <a:t>Submission</a:t>
              </a:r>
              <a:endParaRPr lang="en-US" sz="4400" b="1" dirty="0"/>
            </a:p>
          </p:txBody>
        </p:sp>
      </p:grpSp>
      <p:pic>
        <p:nvPicPr>
          <p:cNvPr id="12" name="Picture 11">
            <a:extLst>
              <a:ext uri="{FF2B5EF4-FFF2-40B4-BE49-F238E27FC236}">
                <a16:creationId xmlns:a16="http://schemas.microsoft.com/office/drawing/2014/main" id="{3202ABE2-EF69-4A9F-BF28-CC26A0274B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grpSp>
        <p:nvGrpSpPr>
          <p:cNvPr id="19" name="Group 18">
            <a:extLst>
              <a:ext uri="{FF2B5EF4-FFF2-40B4-BE49-F238E27FC236}">
                <a16:creationId xmlns:a16="http://schemas.microsoft.com/office/drawing/2014/main" id="{D0AA7BF7-4B8B-4E71-84EC-A9E86FAC90A2}"/>
              </a:ext>
            </a:extLst>
          </p:cNvPr>
          <p:cNvGrpSpPr/>
          <p:nvPr/>
        </p:nvGrpSpPr>
        <p:grpSpPr>
          <a:xfrm>
            <a:off x="6705600" y="2798103"/>
            <a:ext cx="5264959" cy="3108542"/>
            <a:chOff x="7354176" y="1584102"/>
            <a:chExt cx="4624134" cy="2632338"/>
          </a:xfrm>
        </p:grpSpPr>
        <p:sp>
          <p:nvSpPr>
            <p:cNvPr id="21" name="TextBox 20">
              <a:extLst>
                <a:ext uri="{FF2B5EF4-FFF2-40B4-BE49-F238E27FC236}">
                  <a16:creationId xmlns:a16="http://schemas.microsoft.com/office/drawing/2014/main" id="{32247652-1341-4FFB-8D37-ABB8B868799F}"/>
                </a:ext>
              </a:extLst>
            </p:cNvPr>
            <p:cNvSpPr txBox="1"/>
            <p:nvPr/>
          </p:nvSpPr>
          <p:spPr>
            <a:xfrm>
              <a:off x="7354176" y="1584102"/>
              <a:ext cx="4624134" cy="2632338"/>
            </a:xfrm>
            <a:prstGeom prst="rect">
              <a:avLst/>
            </a:prstGeom>
            <a:solidFill>
              <a:schemeClr val="bg1">
                <a:alpha val="83000"/>
              </a:schemeClr>
            </a:solidFill>
          </p:spPr>
          <p:txBody>
            <a:bodyPr wrap="square" rtlCol="0">
              <a:spAutoFit/>
            </a:bodyPr>
            <a:lstStyle/>
            <a:p>
              <a:pPr algn="ctr"/>
              <a:endParaRPr lang="en-US" sz="2800" b="1" dirty="0"/>
            </a:p>
            <a:p>
              <a:pPr algn="ctr"/>
              <a:r>
                <a:rPr lang="en-US" sz="2800" b="1" dirty="0"/>
                <a:t>Submission = Suitability Data/Support + Protocol</a:t>
              </a:r>
              <a:endParaRPr lang="en-US" sz="2800" b="1" i="1" dirty="0"/>
            </a:p>
            <a:p>
              <a:pPr marL="571500" lvl="0" indent="-571500">
                <a:buFont typeface="Arial" panose="020B0604020202020204" pitchFamily="34" charset="0"/>
                <a:buChar char="•"/>
              </a:pPr>
              <a:endParaRPr lang="en-US" sz="2800" b="1" dirty="0">
                <a:ea typeface="Lato" panose="020F0502020204030203" pitchFamily="34" charset="0"/>
                <a:cs typeface="Lato" panose="020F0502020204030203" pitchFamily="34" charset="0"/>
              </a:endParaRPr>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Operational Protocols</a:t>
              </a:r>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In-Plant Trial Protocol</a:t>
              </a:r>
            </a:p>
            <a:p>
              <a:pPr marL="914400" lvl="1" indent="-457200">
                <a:buFont typeface="Arial" panose="020B0604020202020204" pitchFamily="34" charset="0"/>
                <a:buChar char="•"/>
              </a:pPr>
              <a:endParaRPr lang="en-US" sz="2800" b="1" dirty="0">
                <a:ea typeface="Lato" panose="020F0502020204030203" pitchFamily="34" charset="0"/>
                <a:cs typeface="Lato" panose="020F0502020204030203" pitchFamily="34" charset="0"/>
              </a:endParaRPr>
            </a:p>
          </p:txBody>
        </p:sp>
        <p:cxnSp>
          <p:nvCxnSpPr>
            <p:cNvPr id="22" name="Straight Connector 21">
              <a:extLst>
                <a:ext uri="{FF2B5EF4-FFF2-40B4-BE49-F238E27FC236}">
                  <a16:creationId xmlns:a16="http://schemas.microsoft.com/office/drawing/2014/main" id="{9F2D1E5E-41DB-4E22-A44F-C127A348B7BB}"/>
                </a:ext>
              </a:extLst>
            </p:cNvPr>
            <p:cNvCxnSpPr>
              <a:cxnSpLocks/>
            </p:cNvCxnSpPr>
            <p:nvPr/>
          </p:nvCxnSpPr>
          <p:spPr>
            <a:xfrm>
              <a:off x="7792334" y="2900270"/>
              <a:ext cx="3747817" cy="0"/>
            </a:xfrm>
            <a:prstGeom prst="line">
              <a:avLst/>
            </a:prstGeom>
            <a:ln w="28575">
              <a:solidFill>
                <a:srgbClr val="001A34"/>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3136253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250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35" presetClass="path" presetSubtype="0" accel="50000" decel="50000" fill="hold" nodeType="withEffect">
                                  <p:stCondLst>
                                    <p:cond delay="0"/>
                                  </p:stCondLst>
                                  <p:childTnLst>
                                    <p:animMotion origin="layout" path="M 0 1.85185E-6 L -0.25 1.85185E-6 " pathEditMode="relative" rAng="0" ptsTypes="AA">
                                      <p:cBhvr>
                                        <p:cTn id="9" dur="2000" fill="hold"/>
                                        <p:tgtEl>
                                          <p:spTgt spid="18"/>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56B162D-642C-4478-BE39-6C984C085F49}"/>
              </a:ext>
            </a:extLst>
          </p:cNvPr>
          <p:cNvSpPr/>
          <p:nvPr/>
        </p:nvSpPr>
        <p:spPr>
          <a:xfrm>
            <a:off x="-4067" y="1304469"/>
            <a:ext cx="12189264" cy="6900858"/>
          </a:xfrm>
          <a:prstGeom prst="rect">
            <a:avLst/>
          </a:prstGeom>
          <a:gradFill>
            <a:gsLst>
              <a:gs pos="17000">
                <a:schemeClr val="tx2">
                  <a:lumMod val="50000"/>
                </a:schemeClr>
              </a:gs>
              <a:gs pos="56000">
                <a:schemeClr val="tx2">
                  <a:lumMod val="75000"/>
                </a:schemeClr>
              </a:gs>
              <a:gs pos="100000">
                <a:schemeClr val="tx2">
                  <a:lumMod val="50000"/>
                </a:schemeClr>
              </a:gs>
            </a:gsLst>
            <a:lin ang="7200000" scaled="0"/>
          </a:gra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pic>
        <p:nvPicPr>
          <p:cNvPr id="4" name="Picture 3">
            <a:extLst>
              <a:ext uri="{FF2B5EF4-FFF2-40B4-BE49-F238E27FC236}">
                <a16:creationId xmlns:a16="http://schemas.microsoft.com/office/drawing/2014/main" id="{629579D3-66BA-4D36-807E-074189A9E9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42" t="1316" r="17834" b="1316"/>
          <a:stretch/>
        </p:blipFill>
        <p:spPr>
          <a:xfrm>
            <a:off x="-4067" y="8288419"/>
            <a:ext cx="12189264" cy="5638800"/>
          </a:xfrm>
          <a:prstGeom prst="rect">
            <a:avLst/>
          </a:prstGeom>
        </p:spPr>
      </p:pic>
      <p:pic>
        <p:nvPicPr>
          <p:cNvPr id="12" name="Picture 11">
            <a:extLst>
              <a:ext uri="{FF2B5EF4-FFF2-40B4-BE49-F238E27FC236}">
                <a16:creationId xmlns:a16="http://schemas.microsoft.com/office/drawing/2014/main" id="{E4267C5F-746A-4C4B-AD98-D6708EE63B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0" y="-1814565"/>
            <a:ext cx="12189264" cy="1547865"/>
          </a:xfrm>
          <a:prstGeom prst="rect">
            <a:avLst/>
          </a:prstGeom>
        </p:spPr>
      </p:pic>
      <p:pic>
        <p:nvPicPr>
          <p:cNvPr id="40" name="Picture 39">
            <a:extLst>
              <a:ext uri="{FF2B5EF4-FFF2-40B4-BE49-F238E27FC236}">
                <a16:creationId xmlns:a16="http://schemas.microsoft.com/office/drawing/2014/main" id="{7A056992-0371-4460-AB9B-B8D6F12246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pic>
        <p:nvPicPr>
          <p:cNvPr id="38" name="Picture 37">
            <a:extLst>
              <a:ext uri="{FF2B5EF4-FFF2-40B4-BE49-F238E27FC236}">
                <a16:creationId xmlns:a16="http://schemas.microsoft.com/office/drawing/2014/main" id="{A2D379DD-889C-44DE-9233-D89DDB8094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29921" y="1706012"/>
            <a:ext cx="4532157" cy="4542388"/>
          </a:xfrm>
          <a:prstGeom prst="rect">
            <a:avLst/>
          </a:prstGeom>
        </p:spPr>
      </p:pic>
    </p:spTree>
    <p:extLst>
      <p:ext uri="{BB962C8B-B14F-4D97-AF65-F5344CB8AC3E}">
        <p14:creationId xmlns:p14="http://schemas.microsoft.com/office/powerpoint/2010/main" val="207674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0313 4.07407E-6 L -0.00039 -1.00625 " pathEditMode="relative" rAng="0" ptsTypes="AA">
                                      <p:cBhvr>
                                        <p:cTn id="6" dur="2000" fill="hold"/>
                                        <p:tgtEl>
                                          <p:spTgt spid="4"/>
                                        </p:tgtEl>
                                        <p:attrNameLst>
                                          <p:attrName>ppt_x</p:attrName>
                                          <p:attrName>ppt_y</p:attrName>
                                        </p:attrNameLst>
                                      </p:cBhvr>
                                      <p:rCtr x="130" y="-50324"/>
                                    </p:animMotion>
                                  </p:childTnLst>
                                </p:cTn>
                              </p:par>
                              <p:par>
                                <p:cTn id="7" presetID="64" presetClass="path" presetSubtype="0" accel="50000" decel="50000" fill="hold" grpId="0" nodeType="withEffect">
                                  <p:stCondLst>
                                    <p:cond delay="0"/>
                                  </p:stCondLst>
                                  <p:childTnLst>
                                    <p:animMotion origin="layout" path="M 8.33333E-7 2.96296E-6 L 8.33333E-7 -0.4838 " pathEditMode="relative" rAng="0" ptsTypes="AA">
                                      <p:cBhvr>
                                        <p:cTn id="8" dur="3250" fill="hold"/>
                                        <p:tgtEl>
                                          <p:spTgt spid="15"/>
                                        </p:tgtEl>
                                        <p:attrNameLst>
                                          <p:attrName>ppt_x</p:attrName>
                                          <p:attrName>ppt_y</p:attrName>
                                        </p:attrNameLst>
                                      </p:cBhvr>
                                      <p:rCtr x="0" y="-24190"/>
                                    </p:animMotion>
                                  </p:childTnLst>
                                </p:cTn>
                              </p:par>
                              <p:par>
                                <p:cTn id="9" presetID="42" presetClass="path" presetSubtype="0" accel="50000" decel="50000" fill="hold" nodeType="withEffect">
                                  <p:stCondLst>
                                    <p:cond delay="1300"/>
                                  </p:stCondLst>
                                  <p:childTnLst>
                                    <p:animMotion origin="layout" path="M -6.25E-7 -0.04005 L -0.00039 0.24051 " pathEditMode="relative" rAng="0" ptsTypes="AA">
                                      <p:cBhvr>
                                        <p:cTn id="10" dur="1300" fill="hold"/>
                                        <p:tgtEl>
                                          <p:spTgt spid="12"/>
                                        </p:tgtEl>
                                        <p:attrNameLst>
                                          <p:attrName>ppt_x</p:attrName>
                                          <p:attrName>ppt_y</p:attrName>
                                        </p:attrNameLst>
                                      </p:cBhvr>
                                      <p:rCtr x="-26" y="14028"/>
                                    </p:animMotion>
                                  </p:childTnLst>
                                </p:cTn>
                              </p:par>
                            </p:childTnLst>
                          </p:cTn>
                        </p:par>
                        <p:par>
                          <p:cTn id="11" fill="hold">
                            <p:stCondLst>
                              <p:cond delay="3250"/>
                            </p:stCondLst>
                            <p:childTnLst>
                              <p:par>
                                <p:cTn id="12" presetID="10" presetClass="entr" presetSubtype="0" fill="hold" nodeType="after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F6F3C3-A7E1-8D44-BC8C-61DB678E36AE}"/>
              </a:ext>
            </a:extLst>
          </p:cNvPr>
          <p:cNvPicPr>
            <a:picLocks noChangeAspect="1"/>
          </p:cNvPicPr>
          <p:nvPr/>
        </p:nvPicPr>
        <p:blipFill rotWithShape="1">
          <a:blip r:embed="rId3">
            <a:extLst>
              <a:ext uri="{28A0092B-C50C-407E-A947-70E740481C1C}">
                <a14:useLocalDpi xmlns:a14="http://schemas.microsoft.com/office/drawing/2010/main" val="0"/>
              </a:ext>
            </a:extLst>
          </a:blip>
          <a:srcRect l="1220" t="10994" r="1220" b="32822"/>
          <a:stretch/>
        </p:blipFill>
        <p:spPr>
          <a:xfrm>
            <a:off x="-1" y="1276323"/>
            <a:ext cx="12192000" cy="5638800"/>
          </a:xfrm>
          <a:prstGeom prst="rect">
            <a:avLst/>
          </a:prstGeom>
        </p:spPr>
      </p:pic>
      <p:pic>
        <p:nvPicPr>
          <p:cNvPr id="43" name="Picture 42">
            <a:extLst>
              <a:ext uri="{FF2B5EF4-FFF2-40B4-BE49-F238E27FC236}">
                <a16:creationId xmlns:a16="http://schemas.microsoft.com/office/drawing/2014/main" id="{9A943B76-B5D9-437F-BFD4-AD01230647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grpSp>
        <p:nvGrpSpPr>
          <p:cNvPr id="2" name="Group 1">
            <a:extLst>
              <a:ext uri="{FF2B5EF4-FFF2-40B4-BE49-F238E27FC236}">
                <a16:creationId xmlns:a16="http://schemas.microsoft.com/office/drawing/2014/main" id="{F4174F77-1658-4C48-9CA6-79D0D5CF1114}"/>
              </a:ext>
            </a:extLst>
          </p:cNvPr>
          <p:cNvGrpSpPr/>
          <p:nvPr/>
        </p:nvGrpSpPr>
        <p:grpSpPr>
          <a:xfrm>
            <a:off x="3829921" y="1779530"/>
            <a:ext cx="4532158" cy="4547941"/>
            <a:chOff x="3829921" y="1852860"/>
            <a:chExt cx="4532158" cy="4547941"/>
          </a:xfrm>
        </p:grpSpPr>
        <p:sp>
          <p:nvSpPr>
            <p:cNvPr id="15" name="Oval 14">
              <a:extLst>
                <a:ext uri="{FF2B5EF4-FFF2-40B4-BE49-F238E27FC236}">
                  <a16:creationId xmlns:a16="http://schemas.microsoft.com/office/drawing/2014/main" id="{C35CB1FD-92D9-410D-B905-F64E9CA3CDB1}"/>
                </a:ext>
              </a:extLst>
            </p:cNvPr>
            <p:cNvSpPr/>
            <p:nvPr/>
          </p:nvSpPr>
          <p:spPr>
            <a:xfrm>
              <a:off x="3858759" y="1858413"/>
              <a:ext cx="4474483" cy="4542388"/>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7" name="Group 6">
              <a:extLst>
                <a:ext uri="{FF2B5EF4-FFF2-40B4-BE49-F238E27FC236}">
                  <a16:creationId xmlns:a16="http://schemas.microsoft.com/office/drawing/2014/main" id="{60783C72-CAFE-4B9F-A27F-509FB493240F}"/>
                </a:ext>
              </a:extLst>
            </p:cNvPr>
            <p:cNvGrpSpPr/>
            <p:nvPr/>
          </p:nvGrpSpPr>
          <p:grpSpPr>
            <a:xfrm>
              <a:off x="3829921" y="1852860"/>
              <a:ext cx="4532158" cy="4532157"/>
              <a:chOff x="5729843" y="2705362"/>
              <a:chExt cx="3211940" cy="3211940"/>
            </a:xfrm>
          </p:grpSpPr>
          <p:sp>
            <p:nvSpPr>
              <p:cNvPr id="9" name="Oval 8">
                <a:extLst>
                  <a:ext uri="{FF2B5EF4-FFF2-40B4-BE49-F238E27FC236}">
                    <a16:creationId xmlns:a16="http://schemas.microsoft.com/office/drawing/2014/main" id="{1BA12C71-C260-4C5D-9C06-AD1CCB071A5C}"/>
                  </a:ext>
                </a:extLst>
              </p:cNvPr>
              <p:cNvSpPr/>
              <p:nvPr/>
            </p:nvSpPr>
            <p:spPr>
              <a:xfrm>
                <a:off x="5729843" y="2705362"/>
                <a:ext cx="3211940" cy="3211940"/>
              </a:xfrm>
              <a:prstGeom prst="ellipse">
                <a:avLst/>
              </a:prstGeom>
              <a:solidFill>
                <a:srgbClr val="004785">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
            <p:nvSpPr>
              <p:cNvPr id="10" name="TextBox 9">
                <a:extLst>
                  <a:ext uri="{FF2B5EF4-FFF2-40B4-BE49-F238E27FC236}">
                    <a16:creationId xmlns:a16="http://schemas.microsoft.com/office/drawing/2014/main" id="{1944EE4E-C575-4B12-AED3-4A84FB862DC1}"/>
                  </a:ext>
                </a:extLst>
              </p:cNvPr>
              <p:cNvSpPr txBox="1"/>
              <p:nvPr/>
            </p:nvSpPr>
            <p:spPr>
              <a:xfrm>
                <a:off x="6140662" y="3784081"/>
                <a:ext cx="2390301" cy="875347"/>
              </a:xfrm>
              <a:prstGeom prst="rect">
                <a:avLst/>
              </a:prstGeom>
              <a:noFill/>
            </p:spPr>
            <p:txBody>
              <a:bodyPr wrap="square" rtlCol="0">
                <a:spAutoFit/>
              </a:bodyPr>
              <a:lstStyle/>
              <a:p>
                <a:pPr algn="ctr"/>
                <a:r>
                  <a:rPr lang="en-US" sz="4400" b="1" dirty="0"/>
                  <a:t>Building</a:t>
                </a:r>
              </a:p>
              <a:p>
                <a:pPr algn="ctr"/>
                <a:r>
                  <a:rPr lang="en-US" sz="4400" b="1" dirty="0"/>
                  <a:t>Relationships</a:t>
                </a:r>
              </a:p>
            </p:txBody>
          </p:sp>
          <p:sp>
            <p:nvSpPr>
              <p:cNvPr id="13" name="TextBox 12">
                <a:extLst>
                  <a:ext uri="{FF2B5EF4-FFF2-40B4-BE49-F238E27FC236}">
                    <a16:creationId xmlns:a16="http://schemas.microsoft.com/office/drawing/2014/main" id="{91E79DE7-77F2-4FC7-8595-16AEDFCE8923}"/>
                  </a:ext>
                </a:extLst>
              </p:cNvPr>
              <p:cNvSpPr txBox="1"/>
              <p:nvPr/>
            </p:nvSpPr>
            <p:spPr>
              <a:xfrm>
                <a:off x="5995599" y="4259727"/>
                <a:ext cx="2562979" cy="741612"/>
              </a:xfrm>
              <a:prstGeom prst="rect">
                <a:avLst/>
              </a:prstGeom>
              <a:noFill/>
            </p:spPr>
            <p:txBody>
              <a:bodyPr wrap="square" rtlCol="0">
                <a:spAutoFit/>
              </a:bodyPr>
              <a:lstStyle/>
              <a:p>
                <a:pPr algn="ctr"/>
                <a:r>
                  <a:rPr lang="en-US" sz="4400" b="1" dirty="0"/>
                  <a:t> </a:t>
                </a:r>
              </a:p>
              <a:p>
                <a:endParaRPr lang="en-US" dirty="0"/>
              </a:p>
            </p:txBody>
          </p:sp>
        </p:grpSp>
      </p:grpSp>
      <p:sp>
        <p:nvSpPr>
          <p:cNvPr id="14" name="TextBox 13">
            <a:extLst>
              <a:ext uri="{FF2B5EF4-FFF2-40B4-BE49-F238E27FC236}">
                <a16:creationId xmlns:a16="http://schemas.microsoft.com/office/drawing/2014/main" id="{A927CE40-0965-5144-B254-D273A1A352AF}"/>
              </a:ext>
            </a:extLst>
          </p:cNvPr>
          <p:cNvSpPr txBox="1"/>
          <p:nvPr/>
        </p:nvSpPr>
        <p:spPr>
          <a:xfrm>
            <a:off x="7176417" y="2071118"/>
            <a:ext cx="4800601" cy="3970318"/>
          </a:xfrm>
          <a:prstGeom prst="rect">
            <a:avLst/>
          </a:prstGeom>
          <a:solidFill>
            <a:schemeClr val="bg1">
              <a:alpha val="83000"/>
            </a:schemeClr>
          </a:solidFill>
        </p:spPr>
        <p:txBody>
          <a:bodyPr wrap="square" rtlCol="0">
            <a:spAutoFit/>
          </a:bodyPr>
          <a:lstStyle/>
          <a:p>
            <a:pPr algn="ctr"/>
            <a:endParaRPr lang="en-US" sz="2800" b="1" dirty="0"/>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Employees</a:t>
            </a:r>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Congress</a:t>
            </a:r>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Government Agencies</a:t>
            </a:r>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Universities</a:t>
            </a:r>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Stakeholders</a:t>
            </a:r>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Industry</a:t>
            </a:r>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Consumers</a:t>
            </a:r>
          </a:p>
          <a:p>
            <a:pPr marL="914400" lvl="1" indent="-457200">
              <a:buFont typeface="Arial" panose="020B0604020202020204" pitchFamily="34" charset="0"/>
              <a:buChar char="•"/>
            </a:pPr>
            <a:endParaRPr lang="en-US" sz="2800" b="1" dirty="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57124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 1.85185E-6 L -0.25 1.85185E-6 " pathEditMode="relative" rAng="0" ptsTypes="AA">
                                      <p:cBhvr>
                                        <p:cTn id="6" dur="2000" fill="hold"/>
                                        <p:tgtEl>
                                          <p:spTgt spid="2"/>
                                        </p:tgtEl>
                                        <p:attrNameLst>
                                          <p:attrName>ppt_x</p:attrName>
                                          <p:attrName>ppt_y</p:attrName>
                                        </p:attrNameLst>
                                      </p:cBhvr>
                                      <p:rCtr x="-12500" y="0"/>
                                    </p:animMotion>
                                  </p:childTnLst>
                                </p:cTn>
                              </p:par>
                              <p:par>
                                <p:cTn id="7" presetID="16" presetClass="entr" presetSubtype="21" fill="hold" grpId="0" nodeType="withEffect">
                                  <p:stCondLst>
                                    <p:cond delay="2500"/>
                                  </p:stCondLst>
                                  <p:childTnLst>
                                    <p:set>
                                      <p:cBhvr>
                                        <p:cTn id="8" dur="1" fill="hold">
                                          <p:stCondLst>
                                            <p:cond delay="0"/>
                                          </p:stCondLst>
                                        </p:cTn>
                                        <p:tgtEl>
                                          <p:spTgt spid="14"/>
                                        </p:tgtEl>
                                        <p:attrNameLst>
                                          <p:attrName>style.visibility</p:attrName>
                                        </p:attrNameLst>
                                      </p:cBhvr>
                                      <p:to>
                                        <p:strVal val="visible"/>
                                      </p:to>
                                    </p:set>
                                    <p:animEffect transition="in" filter="barn(inVertical)">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8713AA-5BCF-4C74-8713-0F9B6CFABBB2}"/>
              </a:ext>
            </a:extLst>
          </p:cNvPr>
          <p:cNvSpPr/>
          <p:nvPr/>
        </p:nvSpPr>
        <p:spPr>
          <a:xfrm>
            <a:off x="-2736" y="1300329"/>
            <a:ext cx="12192000" cy="5557671"/>
          </a:xfrm>
          <a:prstGeom prst="rect">
            <a:avLst/>
          </a:prstGeom>
          <a:gradFill>
            <a:gsLst>
              <a:gs pos="17000">
                <a:schemeClr val="tx2">
                  <a:lumMod val="50000"/>
                </a:schemeClr>
              </a:gs>
              <a:gs pos="56000">
                <a:schemeClr val="tx2">
                  <a:lumMod val="75000"/>
                </a:schemeClr>
              </a:gs>
              <a:gs pos="100000">
                <a:schemeClr val="tx2">
                  <a:lumMod val="50000"/>
                </a:schemeClr>
              </a:gs>
            </a:gsLst>
            <a:lin ang="7200000" scaled="0"/>
          </a:gra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pic>
        <p:nvPicPr>
          <p:cNvPr id="12" name="Picture 11">
            <a:extLst>
              <a:ext uri="{FF2B5EF4-FFF2-40B4-BE49-F238E27FC236}">
                <a16:creationId xmlns:a16="http://schemas.microsoft.com/office/drawing/2014/main" id="{15025C12-F883-49D9-B1C3-333DF93494A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198" b="3537"/>
          <a:stretch/>
        </p:blipFill>
        <p:spPr>
          <a:xfrm>
            <a:off x="-2732" y="6915416"/>
            <a:ext cx="12191996" cy="7181584"/>
          </a:xfrm>
          <a:prstGeom prst="rect">
            <a:avLst/>
          </a:prstGeom>
        </p:spPr>
      </p:pic>
      <p:pic>
        <p:nvPicPr>
          <p:cNvPr id="10" name="Picture 9">
            <a:extLst>
              <a:ext uri="{FF2B5EF4-FFF2-40B4-BE49-F238E27FC236}">
                <a16:creationId xmlns:a16="http://schemas.microsoft.com/office/drawing/2014/main" id="{F5665635-5C88-460F-87E9-41250E7E50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9920" y="1868643"/>
            <a:ext cx="4532157" cy="4532157"/>
          </a:xfrm>
          <a:prstGeom prst="rect">
            <a:avLst/>
          </a:prstGeom>
        </p:spPr>
      </p:pic>
      <p:pic>
        <p:nvPicPr>
          <p:cNvPr id="11" name="Picture 10">
            <a:extLst>
              <a:ext uri="{FF2B5EF4-FFF2-40B4-BE49-F238E27FC236}">
                <a16:creationId xmlns:a16="http://schemas.microsoft.com/office/drawing/2014/main" id="{E11EC2F9-9C2C-430C-A369-0B1FC70A85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752600"/>
            <a:ext cx="12189264" cy="1547865"/>
          </a:xfrm>
          <a:prstGeom prst="rect">
            <a:avLst/>
          </a:prstGeom>
        </p:spPr>
      </p:pic>
      <p:pic>
        <p:nvPicPr>
          <p:cNvPr id="34" name="Picture 33">
            <a:extLst>
              <a:ext uri="{FF2B5EF4-FFF2-40B4-BE49-F238E27FC236}">
                <a16:creationId xmlns:a16="http://schemas.microsoft.com/office/drawing/2014/main" id="{35C9C4BE-E8EF-4162-87D0-4BF12D20F2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spTree>
    <p:extLst>
      <p:ext uri="{BB962C8B-B14F-4D97-AF65-F5344CB8AC3E}">
        <p14:creationId xmlns:p14="http://schemas.microsoft.com/office/powerpoint/2010/main" val="250747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withEffect">
                                  <p:stCondLst>
                                    <p:cond delay="900"/>
                                  </p:stCondLst>
                                  <p:childTnLst>
                                    <p:animMotion origin="layout" path="M 4.16667E-7 4.07407E-6 L 4.16667E-7 -0.4838 " pathEditMode="relative" rAng="0" ptsTypes="AA">
                                      <p:cBhvr>
                                        <p:cTn id="6" dur="3200" fill="hold"/>
                                        <p:tgtEl>
                                          <p:spTgt spid="9"/>
                                        </p:tgtEl>
                                        <p:attrNameLst>
                                          <p:attrName>ppt_x</p:attrName>
                                          <p:attrName>ppt_y</p:attrName>
                                        </p:attrNameLst>
                                      </p:cBhvr>
                                      <p:rCtr x="0" y="-24190"/>
                                    </p:animMotion>
                                  </p:childTnLst>
                                </p:cTn>
                              </p:par>
                              <p:par>
                                <p:cTn id="7" presetID="42" presetClass="path" presetSubtype="0" accel="50000" decel="50000" fill="hold" nodeType="withEffect">
                                  <p:stCondLst>
                                    <p:cond delay="1300"/>
                                  </p:stCondLst>
                                  <p:childTnLst>
                                    <p:animMotion origin="layout" path="M 2.08333E-7 -0.04005 L 0.00013 0.22477 " pathEditMode="relative" rAng="0" ptsTypes="AA">
                                      <p:cBhvr>
                                        <p:cTn id="8" dur="1300" fill="hold"/>
                                        <p:tgtEl>
                                          <p:spTgt spid="11"/>
                                        </p:tgtEl>
                                        <p:attrNameLst>
                                          <p:attrName>ppt_x</p:attrName>
                                          <p:attrName>ppt_y</p:attrName>
                                        </p:attrNameLst>
                                      </p:cBhvr>
                                      <p:rCtr x="0" y="13241"/>
                                    </p:animMotion>
                                  </p:childTnLst>
                                </p:cTn>
                              </p:par>
                              <p:par>
                                <p:cTn id="9" presetID="42" presetClass="path" presetSubtype="0" accel="50000" decel="50000" fill="hold" nodeType="withEffect">
                                  <p:stCondLst>
                                    <p:cond delay="300"/>
                                  </p:stCondLst>
                                  <p:childTnLst>
                                    <p:animMotion origin="layout" path="M -0.00313 -4.44444E-6 L 0.00013 -1.0412 " pathEditMode="relative" rAng="0" ptsTypes="AA">
                                      <p:cBhvr>
                                        <p:cTn id="10" dur="2000" fill="hold"/>
                                        <p:tgtEl>
                                          <p:spTgt spid="12"/>
                                        </p:tgtEl>
                                        <p:attrNameLst>
                                          <p:attrName>ppt_x</p:attrName>
                                          <p:attrName>ppt_y</p:attrName>
                                        </p:attrNameLst>
                                      </p:cBhvr>
                                      <p:rCtr x="156" y="-52060"/>
                                    </p:animMotion>
                                  </p:childTnLst>
                                </p:cTn>
                              </p:par>
                            </p:childTnLst>
                          </p:cTn>
                        </p:par>
                        <p:par>
                          <p:cTn id="11" fill="hold">
                            <p:stCondLst>
                              <p:cond delay="4100"/>
                            </p:stCondLst>
                            <p:childTnLst>
                              <p:par>
                                <p:cTn id="12" presetID="10"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F0A4EE-C0D7-2646-AB81-A2F0A33854FC}"/>
              </a:ext>
            </a:extLst>
          </p:cNvPr>
          <p:cNvPicPr>
            <a:picLocks noChangeAspect="1"/>
          </p:cNvPicPr>
          <p:nvPr/>
        </p:nvPicPr>
        <p:blipFill rotWithShape="1">
          <a:blip r:embed="rId3">
            <a:extLst>
              <a:ext uri="{28A0092B-C50C-407E-A947-70E740481C1C}">
                <a14:useLocalDpi xmlns:a14="http://schemas.microsoft.com/office/drawing/2010/main" val="0"/>
              </a:ext>
            </a:extLst>
          </a:blip>
          <a:srcRect l="3768" t="2145" r="10126" b="8105"/>
          <a:stretch/>
        </p:blipFill>
        <p:spPr>
          <a:xfrm>
            <a:off x="0" y="1296365"/>
            <a:ext cx="12192000" cy="5568569"/>
          </a:xfrm>
          <a:prstGeom prst="rect">
            <a:avLst/>
          </a:prstGeom>
        </p:spPr>
      </p:pic>
      <p:pic>
        <p:nvPicPr>
          <p:cNvPr id="27" name="Picture 26">
            <a:extLst>
              <a:ext uri="{FF2B5EF4-FFF2-40B4-BE49-F238E27FC236}">
                <a16:creationId xmlns:a16="http://schemas.microsoft.com/office/drawing/2014/main" id="{CA341BC0-1725-4DF9-B171-06ED5D52F5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grpSp>
        <p:nvGrpSpPr>
          <p:cNvPr id="9" name="Group 8">
            <a:extLst>
              <a:ext uri="{FF2B5EF4-FFF2-40B4-BE49-F238E27FC236}">
                <a16:creationId xmlns:a16="http://schemas.microsoft.com/office/drawing/2014/main" id="{72C0900A-89E1-4E40-9C5D-10C53CF35079}"/>
              </a:ext>
            </a:extLst>
          </p:cNvPr>
          <p:cNvGrpSpPr/>
          <p:nvPr/>
        </p:nvGrpSpPr>
        <p:grpSpPr>
          <a:xfrm>
            <a:off x="3829921" y="1768789"/>
            <a:ext cx="4532158" cy="4542388"/>
            <a:chOff x="833365" y="1880709"/>
            <a:chExt cx="4532158" cy="4542388"/>
          </a:xfrm>
        </p:grpSpPr>
        <p:grpSp>
          <p:nvGrpSpPr>
            <p:cNvPr id="10" name="Group 9">
              <a:extLst>
                <a:ext uri="{FF2B5EF4-FFF2-40B4-BE49-F238E27FC236}">
                  <a16:creationId xmlns:a16="http://schemas.microsoft.com/office/drawing/2014/main" id="{744ED74A-0A38-43C8-A092-0F623754C5CA}"/>
                </a:ext>
              </a:extLst>
            </p:cNvPr>
            <p:cNvGrpSpPr/>
            <p:nvPr/>
          </p:nvGrpSpPr>
          <p:grpSpPr>
            <a:xfrm>
              <a:off x="833365" y="1880709"/>
              <a:ext cx="4532158" cy="4542388"/>
              <a:chOff x="833365" y="1880709"/>
              <a:chExt cx="4532158" cy="4542388"/>
            </a:xfrm>
          </p:grpSpPr>
          <p:sp>
            <p:nvSpPr>
              <p:cNvPr id="18" name="Oval 17">
                <a:extLst>
                  <a:ext uri="{FF2B5EF4-FFF2-40B4-BE49-F238E27FC236}">
                    <a16:creationId xmlns:a16="http://schemas.microsoft.com/office/drawing/2014/main" id="{9D562248-9F1C-463F-9350-ADD1DBBAEFF7}"/>
                  </a:ext>
                </a:extLst>
              </p:cNvPr>
              <p:cNvSpPr/>
              <p:nvPr/>
            </p:nvSpPr>
            <p:spPr>
              <a:xfrm>
                <a:off x="862203" y="1880709"/>
                <a:ext cx="4474483" cy="4542388"/>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
            <p:nvSpPr>
              <p:cNvPr id="19" name="Oval 18">
                <a:extLst>
                  <a:ext uri="{FF2B5EF4-FFF2-40B4-BE49-F238E27FC236}">
                    <a16:creationId xmlns:a16="http://schemas.microsoft.com/office/drawing/2014/main" id="{6B749B6A-54D3-4DB8-BCE4-393C4BF883CC}"/>
                  </a:ext>
                </a:extLst>
              </p:cNvPr>
              <p:cNvSpPr/>
              <p:nvPr/>
            </p:nvSpPr>
            <p:spPr>
              <a:xfrm>
                <a:off x="833365" y="1885824"/>
                <a:ext cx="4532158" cy="4532158"/>
              </a:xfrm>
              <a:prstGeom prst="ellipse">
                <a:avLst/>
              </a:prstGeom>
              <a:solidFill>
                <a:srgbClr val="77C5AD">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sp>
          <p:nvSpPr>
            <p:cNvPr id="13" name="TextBox 12">
              <a:extLst>
                <a:ext uri="{FF2B5EF4-FFF2-40B4-BE49-F238E27FC236}">
                  <a16:creationId xmlns:a16="http://schemas.microsoft.com/office/drawing/2014/main" id="{024D852F-63E7-4E0A-A4E2-9AEE993414CD}"/>
                </a:ext>
              </a:extLst>
            </p:cNvPr>
            <p:cNvSpPr txBox="1"/>
            <p:nvPr/>
          </p:nvSpPr>
          <p:spPr>
            <a:xfrm>
              <a:off x="1404880" y="3312320"/>
              <a:ext cx="3372797" cy="1785104"/>
            </a:xfrm>
            <a:prstGeom prst="rect">
              <a:avLst/>
            </a:prstGeom>
            <a:noFill/>
          </p:spPr>
          <p:txBody>
            <a:bodyPr wrap="square" rtlCol="0">
              <a:spAutoFit/>
            </a:bodyPr>
            <a:lstStyle/>
            <a:p>
              <a:pPr algn="ctr">
                <a:lnSpc>
                  <a:spcPts val="4400"/>
                </a:lnSpc>
              </a:pPr>
              <a:r>
                <a:rPr lang="en-US" sz="4400" b="1" dirty="0"/>
                <a:t>Influencing</a:t>
              </a:r>
            </a:p>
            <a:p>
              <a:pPr algn="ctr">
                <a:lnSpc>
                  <a:spcPts val="4400"/>
                </a:lnSpc>
              </a:pPr>
              <a:r>
                <a:rPr lang="en-US" sz="4400" b="1" dirty="0"/>
                <a:t>Behavior</a:t>
              </a:r>
            </a:p>
            <a:p>
              <a:pPr algn="ctr">
                <a:lnSpc>
                  <a:spcPts val="4400"/>
                </a:lnSpc>
              </a:pPr>
              <a:r>
                <a:rPr lang="en-US" sz="4400" b="1" dirty="0"/>
                <a:t>Changes</a:t>
              </a:r>
            </a:p>
          </p:txBody>
        </p:sp>
      </p:grpSp>
      <p:sp>
        <p:nvSpPr>
          <p:cNvPr id="20" name="TextBox 19">
            <a:extLst>
              <a:ext uri="{FF2B5EF4-FFF2-40B4-BE49-F238E27FC236}">
                <a16:creationId xmlns:a16="http://schemas.microsoft.com/office/drawing/2014/main" id="{352E83FC-CB44-314D-B492-15BD55491499}"/>
              </a:ext>
            </a:extLst>
          </p:cNvPr>
          <p:cNvSpPr txBox="1"/>
          <p:nvPr/>
        </p:nvSpPr>
        <p:spPr>
          <a:xfrm>
            <a:off x="7774233" y="2916598"/>
            <a:ext cx="3664254" cy="2246769"/>
          </a:xfrm>
          <a:prstGeom prst="rect">
            <a:avLst/>
          </a:prstGeom>
          <a:solidFill>
            <a:schemeClr val="bg1">
              <a:alpha val="83000"/>
            </a:schemeClr>
          </a:solidFill>
        </p:spPr>
        <p:txBody>
          <a:bodyPr wrap="square" rtlCol="0">
            <a:spAutoFit/>
          </a:bodyPr>
          <a:lstStyle/>
          <a:p>
            <a:pPr algn="ctr"/>
            <a:endParaRPr lang="en-US" sz="2800" b="1" dirty="0"/>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Employees</a:t>
            </a:r>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Consumers</a:t>
            </a:r>
          </a:p>
          <a:p>
            <a:pPr marL="914400" lvl="1" indent="-457200">
              <a:buFont typeface="Arial" panose="020B0604020202020204" pitchFamily="34" charset="0"/>
              <a:buChar char="•"/>
            </a:pPr>
            <a:r>
              <a:rPr lang="en-US" sz="2800" b="1" dirty="0">
                <a:ea typeface="Lato" panose="020F0502020204030203" pitchFamily="34" charset="0"/>
                <a:cs typeface="Lato" panose="020F0502020204030203" pitchFamily="34" charset="0"/>
              </a:rPr>
              <a:t>Industry</a:t>
            </a:r>
          </a:p>
          <a:p>
            <a:pPr marL="914400" lvl="1" indent="-457200">
              <a:buFont typeface="Arial" panose="020B0604020202020204" pitchFamily="34" charset="0"/>
              <a:buChar char="•"/>
            </a:pPr>
            <a:endParaRPr lang="en-US" sz="2800" b="1" dirty="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99086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 1.85185E-6 L -0.25 1.85185E-6 " pathEditMode="relative" rAng="0" ptsTypes="AA">
                                      <p:cBhvr>
                                        <p:cTn id="6" dur="2000" fill="hold"/>
                                        <p:tgtEl>
                                          <p:spTgt spid="9"/>
                                        </p:tgtEl>
                                        <p:attrNameLst>
                                          <p:attrName>ppt_x</p:attrName>
                                          <p:attrName>ppt_y</p:attrName>
                                        </p:attrNameLst>
                                      </p:cBhvr>
                                      <p:rCtr x="-12500" y="0"/>
                                    </p:animMotion>
                                  </p:childTnLst>
                                </p:cTn>
                              </p:par>
                              <p:par>
                                <p:cTn id="7" presetID="16" presetClass="entr" presetSubtype="21" fill="hold" grpId="0" nodeType="withEffect">
                                  <p:stCondLst>
                                    <p:cond delay="2500"/>
                                  </p:stCondLst>
                                  <p:childTnLst>
                                    <p:set>
                                      <p:cBhvr>
                                        <p:cTn id="8" dur="1" fill="hold">
                                          <p:stCondLst>
                                            <p:cond delay="0"/>
                                          </p:stCondLst>
                                        </p:cTn>
                                        <p:tgtEl>
                                          <p:spTgt spid="20"/>
                                        </p:tgtEl>
                                        <p:attrNameLst>
                                          <p:attrName>style.visibility</p:attrName>
                                        </p:attrNameLst>
                                      </p:cBhvr>
                                      <p:to>
                                        <p:strVal val="visible"/>
                                      </p:to>
                                    </p:set>
                                    <p:animEffect transition="in" filter="barn(inVertical)">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4E06FFF-4FD0-FD4D-B1BE-6C82749D3E0D}"/>
              </a:ext>
            </a:extLst>
          </p:cNvPr>
          <p:cNvPicPr>
            <a:picLocks noChangeAspect="1"/>
          </p:cNvPicPr>
          <p:nvPr/>
        </p:nvPicPr>
        <p:blipFill rotWithShape="1">
          <a:blip r:embed="rId3">
            <a:extLst>
              <a:ext uri="{28A0092B-C50C-407E-A947-70E740481C1C}">
                <a14:useLocalDpi xmlns:a14="http://schemas.microsoft.com/office/drawing/2010/main" val="0"/>
              </a:ext>
            </a:extLst>
          </a:blip>
          <a:srcRect l="1145" t="24006" r="1540" b="21496"/>
          <a:stretch/>
        </p:blipFill>
        <p:spPr>
          <a:xfrm>
            <a:off x="0" y="1295400"/>
            <a:ext cx="12192000" cy="5562600"/>
          </a:xfrm>
          <a:prstGeom prst="rect">
            <a:avLst/>
          </a:prstGeom>
        </p:spPr>
      </p:pic>
      <p:pic>
        <p:nvPicPr>
          <p:cNvPr id="27" name="Picture 26">
            <a:extLst>
              <a:ext uri="{FF2B5EF4-FFF2-40B4-BE49-F238E27FC236}">
                <a16:creationId xmlns:a16="http://schemas.microsoft.com/office/drawing/2014/main" id="{CA341BC0-1725-4DF9-B171-06ED5D52F5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grpSp>
        <p:nvGrpSpPr>
          <p:cNvPr id="9" name="Group 8">
            <a:extLst>
              <a:ext uri="{FF2B5EF4-FFF2-40B4-BE49-F238E27FC236}">
                <a16:creationId xmlns:a16="http://schemas.microsoft.com/office/drawing/2014/main" id="{72C0900A-89E1-4E40-9C5D-10C53CF35079}"/>
              </a:ext>
            </a:extLst>
          </p:cNvPr>
          <p:cNvGrpSpPr/>
          <p:nvPr/>
        </p:nvGrpSpPr>
        <p:grpSpPr>
          <a:xfrm>
            <a:off x="3829921" y="1768789"/>
            <a:ext cx="4532158" cy="4542388"/>
            <a:chOff x="833365" y="1880709"/>
            <a:chExt cx="4532158" cy="4542388"/>
          </a:xfrm>
        </p:grpSpPr>
        <p:grpSp>
          <p:nvGrpSpPr>
            <p:cNvPr id="10" name="Group 9">
              <a:extLst>
                <a:ext uri="{FF2B5EF4-FFF2-40B4-BE49-F238E27FC236}">
                  <a16:creationId xmlns:a16="http://schemas.microsoft.com/office/drawing/2014/main" id="{744ED74A-0A38-43C8-A092-0F623754C5CA}"/>
                </a:ext>
              </a:extLst>
            </p:cNvPr>
            <p:cNvGrpSpPr/>
            <p:nvPr/>
          </p:nvGrpSpPr>
          <p:grpSpPr>
            <a:xfrm>
              <a:off x="833365" y="1880709"/>
              <a:ext cx="4532158" cy="4542388"/>
              <a:chOff x="833365" y="1880709"/>
              <a:chExt cx="4532158" cy="4542388"/>
            </a:xfrm>
          </p:grpSpPr>
          <p:sp>
            <p:nvSpPr>
              <p:cNvPr id="18" name="Oval 17">
                <a:extLst>
                  <a:ext uri="{FF2B5EF4-FFF2-40B4-BE49-F238E27FC236}">
                    <a16:creationId xmlns:a16="http://schemas.microsoft.com/office/drawing/2014/main" id="{9D562248-9F1C-463F-9350-ADD1DBBAEFF7}"/>
                  </a:ext>
                </a:extLst>
              </p:cNvPr>
              <p:cNvSpPr/>
              <p:nvPr/>
            </p:nvSpPr>
            <p:spPr>
              <a:xfrm>
                <a:off x="862203" y="1880709"/>
                <a:ext cx="4474483" cy="4542388"/>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
            <p:nvSpPr>
              <p:cNvPr id="19" name="Oval 18">
                <a:extLst>
                  <a:ext uri="{FF2B5EF4-FFF2-40B4-BE49-F238E27FC236}">
                    <a16:creationId xmlns:a16="http://schemas.microsoft.com/office/drawing/2014/main" id="{6B749B6A-54D3-4DB8-BCE4-393C4BF883CC}"/>
                  </a:ext>
                </a:extLst>
              </p:cNvPr>
              <p:cNvSpPr/>
              <p:nvPr/>
            </p:nvSpPr>
            <p:spPr>
              <a:xfrm>
                <a:off x="833365" y="1885824"/>
                <a:ext cx="4532158" cy="4532158"/>
              </a:xfrm>
              <a:prstGeom prst="ellipse">
                <a:avLst/>
              </a:prstGeom>
              <a:solidFill>
                <a:srgbClr val="77C5AD">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grpSp>
          <p:nvGrpSpPr>
            <p:cNvPr id="12" name="Group 11">
              <a:extLst>
                <a:ext uri="{FF2B5EF4-FFF2-40B4-BE49-F238E27FC236}">
                  <a16:creationId xmlns:a16="http://schemas.microsoft.com/office/drawing/2014/main" id="{E89E1C18-F14C-48AA-9682-CCCBB3787034}"/>
                </a:ext>
              </a:extLst>
            </p:cNvPr>
            <p:cNvGrpSpPr/>
            <p:nvPr/>
          </p:nvGrpSpPr>
          <p:grpSpPr>
            <a:xfrm>
              <a:off x="1357146" y="2547117"/>
              <a:ext cx="3484595" cy="3374799"/>
              <a:chOff x="6101046" y="3298471"/>
              <a:chExt cx="2469532" cy="2391719"/>
            </a:xfrm>
          </p:grpSpPr>
          <p:sp>
            <p:nvSpPr>
              <p:cNvPr id="13" name="TextBox 12">
                <a:extLst>
                  <a:ext uri="{FF2B5EF4-FFF2-40B4-BE49-F238E27FC236}">
                    <a16:creationId xmlns:a16="http://schemas.microsoft.com/office/drawing/2014/main" id="{024D852F-63E7-4E0A-A4E2-9AEE993414CD}"/>
                  </a:ext>
                </a:extLst>
              </p:cNvPr>
              <p:cNvSpPr txBox="1"/>
              <p:nvPr/>
            </p:nvSpPr>
            <p:spPr>
              <a:xfrm>
                <a:off x="6134875" y="3298471"/>
                <a:ext cx="2390301" cy="1265103"/>
              </a:xfrm>
              <a:prstGeom prst="rect">
                <a:avLst/>
              </a:prstGeom>
              <a:noFill/>
            </p:spPr>
            <p:txBody>
              <a:bodyPr wrap="square" rtlCol="0">
                <a:spAutoFit/>
              </a:bodyPr>
              <a:lstStyle/>
              <a:p>
                <a:pPr algn="ctr">
                  <a:lnSpc>
                    <a:spcPts val="4400"/>
                  </a:lnSpc>
                </a:pPr>
                <a:r>
                  <a:rPr lang="en-US" sz="4400" b="1" dirty="0"/>
                  <a:t>Influencing</a:t>
                </a:r>
              </a:p>
              <a:p>
                <a:pPr algn="ctr">
                  <a:lnSpc>
                    <a:spcPts val="4400"/>
                  </a:lnSpc>
                </a:pPr>
                <a:r>
                  <a:rPr lang="en-US" sz="4400" b="1" dirty="0"/>
                  <a:t>Behavior</a:t>
                </a:r>
              </a:p>
              <a:p>
                <a:pPr algn="ctr">
                  <a:lnSpc>
                    <a:spcPts val="4400"/>
                  </a:lnSpc>
                </a:pPr>
                <a:r>
                  <a:rPr lang="en-US" sz="4400" b="1" dirty="0"/>
                  <a:t>Changes</a:t>
                </a:r>
              </a:p>
            </p:txBody>
          </p:sp>
          <p:cxnSp>
            <p:nvCxnSpPr>
              <p:cNvPr id="14" name="Straight Connector 13">
                <a:extLst>
                  <a:ext uri="{FF2B5EF4-FFF2-40B4-BE49-F238E27FC236}">
                    <a16:creationId xmlns:a16="http://schemas.microsoft.com/office/drawing/2014/main" id="{78516682-F331-4B5D-8CF8-5ECD4D0537FA}"/>
                  </a:ext>
                </a:extLst>
              </p:cNvPr>
              <p:cNvCxnSpPr/>
              <p:nvPr/>
            </p:nvCxnSpPr>
            <p:spPr>
              <a:xfrm>
                <a:off x="6101046" y="4716291"/>
                <a:ext cx="2469532" cy="0"/>
              </a:xfrm>
              <a:prstGeom prst="line">
                <a:avLst/>
              </a:prstGeom>
              <a:ln w="28575">
                <a:solidFill>
                  <a:schemeClr val="bg1"/>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sp>
            <p:nvSpPr>
              <p:cNvPr id="15" name="TextBox 14">
                <a:extLst>
                  <a:ext uri="{FF2B5EF4-FFF2-40B4-BE49-F238E27FC236}">
                    <a16:creationId xmlns:a16="http://schemas.microsoft.com/office/drawing/2014/main" id="{7D20595B-31F1-4FAF-BB6F-AE46561D7DC0}"/>
                  </a:ext>
                </a:extLst>
              </p:cNvPr>
              <p:cNvSpPr txBox="1"/>
              <p:nvPr/>
            </p:nvSpPr>
            <p:spPr>
              <a:xfrm>
                <a:off x="6134875" y="4839517"/>
                <a:ext cx="2331812" cy="850673"/>
              </a:xfrm>
              <a:prstGeom prst="rect">
                <a:avLst/>
              </a:prstGeom>
              <a:noFill/>
            </p:spPr>
            <p:txBody>
              <a:bodyPr wrap="square" rtlCol="0">
                <a:spAutoFit/>
              </a:bodyPr>
              <a:lstStyle/>
              <a:p>
                <a:pPr algn="ctr"/>
                <a:r>
                  <a:rPr lang="en-US" sz="3600" b="1" dirty="0"/>
                  <a:t>Performance Metrics</a:t>
                </a:r>
              </a:p>
            </p:txBody>
          </p:sp>
        </p:grpSp>
      </p:grpSp>
      <p:grpSp>
        <p:nvGrpSpPr>
          <p:cNvPr id="20" name="Group 19">
            <a:extLst>
              <a:ext uri="{FF2B5EF4-FFF2-40B4-BE49-F238E27FC236}">
                <a16:creationId xmlns:a16="http://schemas.microsoft.com/office/drawing/2014/main" id="{749C15D6-7E73-4E4D-8932-5050A7EA61A0}"/>
              </a:ext>
            </a:extLst>
          </p:cNvPr>
          <p:cNvGrpSpPr/>
          <p:nvPr/>
        </p:nvGrpSpPr>
        <p:grpSpPr>
          <a:xfrm>
            <a:off x="5851591" y="1604701"/>
            <a:ext cx="6106329" cy="4870563"/>
            <a:chOff x="6286068" y="1767455"/>
            <a:chExt cx="5363097" cy="4124431"/>
          </a:xfrm>
        </p:grpSpPr>
        <p:sp>
          <p:nvSpPr>
            <p:cNvPr id="21" name="TextBox 20">
              <a:extLst>
                <a:ext uri="{FF2B5EF4-FFF2-40B4-BE49-F238E27FC236}">
                  <a16:creationId xmlns:a16="http://schemas.microsoft.com/office/drawing/2014/main" id="{88C21211-5438-B34B-B9C6-C193AE92D4B2}"/>
                </a:ext>
              </a:extLst>
            </p:cNvPr>
            <p:cNvSpPr txBox="1"/>
            <p:nvPr/>
          </p:nvSpPr>
          <p:spPr>
            <a:xfrm>
              <a:off x="6286068" y="1767455"/>
              <a:ext cx="5363097" cy="4124431"/>
            </a:xfrm>
            <a:prstGeom prst="rect">
              <a:avLst/>
            </a:prstGeom>
            <a:solidFill>
              <a:schemeClr val="bg1">
                <a:alpha val="83000"/>
              </a:schemeClr>
            </a:solidFill>
          </p:spPr>
          <p:txBody>
            <a:bodyPr wrap="square" rtlCol="0">
              <a:spAutoFit/>
            </a:bodyPr>
            <a:lstStyle/>
            <a:p>
              <a:pPr algn="ctr"/>
              <a:r>
                <a:rPr lang="en-US" sz="2800" b="1" dirty="0">
                  <a:solidFill>
                    <a:srgbClr val="024E3A"/>
                  </a:solidFill>
                </a:rPr>
                <a:t>FSIS Quarterly Tracking </a:t>
              </a:r>
              <a:br>
                <a:rPr lang="en-US" sz="2800" b="1" dirty="0">
                  <a:solidFill>
                    <a:srgbClr val="024E3A"/>
                  </a:solidFill>
                </a:rPr>
              </a:br>
              <a:r>
                <a:rPr lang="en-US" sz="2800" b="1" dirty="0">
                  <a:solidFill>
                    <a:srgbClr val="024E3A"/>
                  </a:solidFill>
                </a:rPr>
                <a:t>of Industry Performance</a:t>
              </a:r>
              <a:endParaRPr lang="en-US" sz="2800" b="1" i="1" dirty="0">
                <a:solidFill>
                  <a:srgbClr val="024E3A"/>
                </a:solidFill>
              </a:endParaRPr>
            </a:p>
            <a:p>
              <a:pPr marL="571500" lvl="0" indent="-571500">
                <a:buFont typeface="Arial" panose="020B0604020202020204" pitchFamily="34" charset="0"/>
                <a:buChar char="•"/>
              </a:pPr>
              <a:endParaRPr lang="en-US" sz="2800" b="1" dirty="0">
                <a:ea typeface="Lato" panose="020F0502020204030203" pitchFamily="34" charset="0"/>
                <a:cs typeface="Lato" panose="020F0502020204030203" pitchFamily="34" charset="0"/>
              </a:endParaRPr>
            </a:p>
            <a:p>
              <a:pPr marL="571500" indent="-571500">
                <a:buFont typeface="Arial" panose="020B0604020202020204" pitchFamily="34" charset="0"/>
                <a:buChar char="•"/>
              </a:pPr>
              <a:r>
                <a:rPr lang="en-US" sz="2400" dirty="0">
                  <a:solidFill>
                    <a:srgbClr val="024E3A"/>
                  </a:solidFill>
                </a:rPr>
                <a:t>Percentage of establishments that meet pathogen reduction performance standards</a:t>
              </a:r>
            </a:p>
            <a:p>
              <a:pPr marL="1028700" lvl="1" indent="-571500">
                <a:buFont typeface="Arial" panose="020B0604020202020204" pitchFamily="34" charset="0"/>
                <a:buChar char="•"/>
              </a:pPr>
              <a:r>
                <a:rPr lang="en-US" sz="2400" dirty="0"/>
                <a:t>87% for FY20 Q1 Target</a:t>
              </a:r>
            </a:p>
            <a:p>
              <a:pPr marL="1028700" lvl="1" indent="-571500">
                <a:buFont typeface="Arial" panose="020B0604020202020204" pitchFamily="34" charset="0"/>
                <a:buChar char="•"/>
              </a:pPr>
              <a:r>
                <a:rPr lang="en-US" sz="2400" dirty="0"/>
                <a:t>85% for FY20 Q1 Actual</a:t>
              </a:r>
            </a:p>
            <a:p>
              <a:pPr marL="1028700" lvl="1" indent="-571500">
                <a:buFont typeface="Courier New" panose="02070309020205020404" pitchFamily="49" charset="0"/>
                <a:buChar char="o"/>
              </a:pPr>
              <a:endParaRPr lang="en-US" sz="1050" b="1" dirty="0">
                <a:ea typeface="Lato" panose="020F0502020204030203" pitchFamily="34" charset="0"/>
                <a:cs typeface="Lato" panose="020F0502020204030203" pitchFamily="34" charset="0"/>
              </a:endParaRPr>
            </a:p>
            <a:p>
              <a:pPr marL="571500" indent="-571500">
                <a:buFont typeface="Arial" panose="020B0604020202020204" pitchFamily="34" charset="0"/>
                <a:buChar char="•"/>
              </a:pPr>
              <a:r>
                <a:rPr lang="en-US" sz="2400" dirty="0">
                  <a:solidFill>
                    <a:srgbClr val="024E3A"/>
                  </a:solidFill>
                </a:rPr>
                <a:t>Percentage of establishments whose non-compliance rate decreased</a:t>
              </a:r>
            </a:p>
            <a:p>
              <a:pPr marL="1028700" lvl="1" indent="-571500">
                <a:buFont typeface="Arial" panose="020B0604020202020204" pitchFamily="34" charset="0"/>
                <a:buChar char="•"/>
              </a:pPr>
              <a:r>
                <a:rPr lang="en-US" sz="2400" dirty="0"/>
                <a:t>74% for FY20 Q1 Target</a:t>
              </a:r>
            </a:p>
            <a:p>
              <a:pPr marL="1028700" lvl="1" indent="-571500">
                <a:buFont typeface="Arial" panose="020B0604020202020204" pitchFamily="34" charset="0"/>
                <a:buChar char="•"/>
              </a:pPr>
              <a:r>
                <a:rPr lang="en-US" sz="2400" dirty="0"/>
                <a:t>74% for FY20 Q1 Actual </a:t>
              </a:r>
              <a:endParaRPr lang="en-US" sz="2400" b="1" dirty="0">
                <a:ea typeface="Lato" panose="020F0502020204030203" pitchFamily="34" charset="0"/>
                <a:cs typeface="Lato" panose="020F0502020204030203" pitchFamily="34" charset="0"/>
              </a:endParaRPr>
            </a:p>
          </p:txBody>
        </p:sp>
        <p:cxnSp>
          <p:nvCxnSpPr>
            <p:cNvPr id="24" name="Straight Connector 23">
              <a:extLst>
                <a:ext uri="{FF2B5EF4-FFF2-40B4-BE49-F238E27FC236}">
                  <a16:creationId xmlns:a16="http://schemas.microsoft.com/office/drawing/2014/main" id="{BA05DB08-5EC5-6A48-9933-BDA86D35EA3C}"/>
                </a:ext>
              </a:extLst>
            </p:cNvPr>
            <p:cNvCxnSpPr>
              <a:cxnSpLocks/>
            </p:cNvCxnSpPr>
            <p:nvPr/>
          </p:nvCxnSpPr>
          <p:spPr>
            <a:xfrm>
              <a:off x="6791732" y="2691732"/>
              <a:ext cx="4283220" cy="0"/>
            </a:xfrm>
            <a:prstGeom prst="line">
              <a:avLst/>
            </a:prstGeom>
            <a:ln w="28575">
              <a:solidFill>
                <a:srgbClr val="001A34"/>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1296878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 1.85185E-6 L -0.25 1.85185E-6 " pathEditMode="relative" rAng="0" ptsTypes="AA">
                                      <p:cBhvr>
                                        <p:cTn id="6" dur="2000" fill="hold"/>
                                        <p:tgtEl>
                                          <p:spTgt spid="9"/>
                                        </p:tgtEl>
                                        <p:attrNameLst>
                                          <p:attrName>ppt_x</p:attrName>
                                          <p:attrName>ppt_y</p:attrName>
                                        </p:attrNameLst>
                                      </p:cBhvr>
                                      <p:rCtr x="-12500" y="0"/>
                                    </p:animMotion>
                                  </p:childTnLst>
                                </p:cTn>
                              </p:par>
                              <p:par>
                                <p:cTn id="7" presetID="16" presetClass="entr" presetSubtype="21" fill="hold" nodeType="withEffect">
                                  <p:stCondLst>
                                    <p:cond delay="2500"/>
                                  </p:stCondLst>
                                  <p:childTnLst>
                                    <p:set>
                                      <p:cBhvr>
                                        <p:cTn id="8" dur="1" fill="hold">
                                          <p:stCondLst>
                                            <p:cond delay="0"/>
                                          </p:stCondLst>
                                        </p:cTn>
                                        <p:tgtEl>
                                          <p:spTgt spid="20"/>
                                        </p:tgtEl>
                                        <p:attrNameLst>
                                          <p:attrName>style.visibility</p:attrName>
                                        </p:attrNameLst>
                                      </p:cBhvr>
                                      <p:to>
                                        <p:strVal val="visible"/>
                                      </p:to>
                                    </p:set>
                                    <p:animEffect transition="in" filter="barn(inVertical)">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9000">
              <a:srgbClr val="023168"/>
            </a:gs>
            <a:gs pos="56627">
              <a:srgbClr val="001A35"/>
            </a:gs>
            <a:gs pos="67000">
              <a:srgbClr val="012143"/>
            </a:gs>
            <a:gs pos="44000">
              <a:srgbClr val="001A34"/>
            </a:gs>
            <a:gs pos="85000">
              <a:srgbClr val="023168"/>
            </a:gs>
          </a:gsLst>
          <a:lin ang="1800000" scaled="0"/>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8F0BDCF-4A5D-4494-B114-3415A0305860}"/>
              </a:ext>
            </a:extLst>
          </p:cNvPr>
          <p:cNvPicPr>
            <a:picLocks noChangeAspect="1"/>
          </p:cNvPicPr>
          <p:nvPr/>
        </p:nvPicPr>
        <p:blipFill rotWithShape="1">
          <a:blip r:embed="rId3">
            <a:extLst>
              <a:ext uri="{28A0092B-C50C-407E-A947-70E740481C1C}">
                <a14:useLocalDpi xmlns:a14="http://schemas.microsoft.com/office/drawing/2010/main" val="0"/>
              </a:ext>
            </a:extLst>
          </a:blip>
          <a:srcRect l="24744" r="26419" b="25401"/>
          <a:stretch/>
        </p:blipFill>
        <p:spPr>
          <a:xfrm>
            <a:off x="5123690" y="1473487"/>
            <a:ext cx="3200400" cy="2142189"/>
          </a:xfrm>
          <a:prstGeom prst="rect">
            <a:avLst/>
          </a:prstGeom>
        </p:spPr>
        <p:style>
          <a:lnRef idx="3">
            <a:schemeClr val="lt1"/>
          </a:lnRef>
          <a:fillRef idx="1">
            <a:schemeClr val="dk1"/>
          </a:fillRef>
          <a:effectRef idx="1">
            <a:schemeClr val="dk1"/>
          </a:effectRef>
          <a:fontRef idx="minor">
            <a:schemeClr val="lt1"/>
          </a:fontRef>
        </p:style>
      </p:pic>
      <p:pic>
        <p:nvPicPr>
          <p:cNvPr id="8" name="Picture 7">
            <a:extLst>
              <a:ext uri="{FF2B5EF4-FFF2-40B4-BE49-F238E27FC236}">
                <a16:creationId xmlns:a16="http://schemas.microsoft.com/office/drawing/2014/main" id="{7D499F2E-6D71-4A57-BCBB-0A1872D87DBC}"/>
              </a:ext>
            </a:extLst>
          </p:cNvPr>
          <p:cNvPicPr>
            <a:picLocks noChangeAspect="1"/>
          </p:cNvPicPr>
          <p:nvPr/>
        </p:nvPicPr>
        <p:blipFill rotWithShape="1">
          <a:blip r:embed="rId4">
            <a:extLst>
              <a:ext uri="{28A0092B-C50C-407E-A947-70E740481C1C}">
                <a14:useLocalDpi xmlns:a14="http://schemas.microsoft.com/office/drawing/2010/main" val="0"/>
              </a:ext>
            </a:extLst>
          </a:blip>
          <a:srcRect t="7852" r="3370" b="29454"/>
          <a:stretch/>
        </p:blipFill>
        <p:spPr>
          <a:xfrm>
            <a:off x="5123690" y="3780882"/>
            <a:ext cx="6553200" cy="2911837"/>
          </a:xfrm>
          <a:prstGeom prst="rect">
            <a:avLst/>
          </a:prstGeom>
        </p:spPr>
        <p:style>
          <a:lnRef idx="3">
            <a:schemeClr val="lt1"/>
          </a:lnRef>
          <a:fillRef idx="1">
            <a:schemeClr val="dk1"/>
          </a:fillRef>
          <a:effectRef idx="1">
            <a:schemeClr val="dk1"/>
          </a:effectRef>
          <a:fontRef idx="minor">
            <a:schemeClr val="lt1"/>
          </a:fontRef>
        </p:style>
      </p:pic>
      <p:sp>
        <p:nvSpPr>
          <p:cNvPr id="9" name="TextBox 8">
            <a:extLst>
              <a:ext uri="{FF2B5EF4-FFF2-40B4-BE49-F238E27FC236}">
                <a16:creationId xmlns:a16="http://schemas.microsoft.com/office/drawing/2014/main" id="{CBC2E270-21DE-4BE1-803E-9E4D295B843B}"/>
              </a:ext>
            </a:extLst>
          </p:cNvPr>
          <p:cNvSpPr txBox="1"/>
          <p:nvPr/>
        </p:nvSpPr>
        <p:spPr>
          <a:xfrm>
            <a:off x="304800" y="4079328"/>
            <a:ext cx="4572000" cy="584775"/>
          </a:xfrm>
          <a:prstGeom prst="rect">
            <a:avLst/>
          </a:prstGeom>
          <a:noFill/>
        </p:spPr>
        <p:txBody>
          <a:bodyPr wrap="square" rtlCol="0">
            <a:spAutoFit/>
          </a:bodyPr>
          <a:lstStyle/>
          <a:p>
            <a:r>
              <a:rPr lang="en-US" sz="3200" b="1" dirty="0">
                <a:solidFill>
                  <a:schemeClr val="bg1"/>
                </a:solidFill>
              </a:rPr>
              <a:t>The Path to Washington</a:t>
            </a:r>
          </a:p>
        </p:txBody>
      </p:sp>
      <p:pic>
        <p:nvPicPr>
          <p:cNvPr id="10" name="Picture 9">
            <a:extLst>
              <a:ext uri="{FF2B5EF4-FFF2-40B4-BE49-F238E27FC236}">
                <a16:creationId xmlns:a16="http://schemas.microsoft.com/office/drawing/2014/main" id="{C7736057-6CDC-4721-802E-A65467E3D9DF}"/>
              </a:ext>
            </a:extLst>
          </p:cNvPr>
          <p:cNvPicPr>
            <a:picLocks noChangeAspect="1"/>
          </p:cNvPicPr>
          <p:nvPr/>
        </p:nvPicPr>
        <p:blipFill rotWithShape="1">
          <a:blip r:embed="rId5">
            <a:extLst>
              <a:ext uri="{28A0092B-C50C-407E-A947-70E740481C1C}">
                <a14:useLocalDpi xmlns:a14="http://schemas.microsoft.com/office/drawing/2010/main" val="0"/>
              </a:ext>
            </a:extLst>
          </a:blip>
          <a:srcRect l="4179" t="2995" r="2995" b="8970"/>
          <a:stretch/>
        </p:blipFill>
        <p:spPr>
          <a:xfrm>
            <a:off x="8458200" y="1473487"/>
            <a:ext cx="3200400" cy="2142189"/>
          </a:xfrm>
          <a:prstGeom prst="rect">
            <a:avLst/>
          </a:prstGeom>
        </p:spPr>
        <p:style>
          <a:lnRef idx="3">
            <a:schemeClr val="lt1"/>
          </a:lnRef>
          <a:fillRef idx="1">
            <a:schemeClr val="dk1"/>
          </a:fillRef>
          <a:effectRef idx="1">
            <a:schemeClr val="dk1"/>
          </a:effectRef>
          <a:fontRef idx="minor">
            <a:schemeClr val="lt1"/>
          </a:fontRef>
        </p:style>
      </p:pic>
      <p:pic>
        <p:nvPicPr>
          <p:cNvPr id="11" name="Picture 10">
            <a:extLst>
              <a:ext uri="{FF2B5EF4-FFF2-40B4-BE49-F238E27FC236}">
                <a16:creationId xmlns:a16="http://schemas.microsoft.com/office/drawing/2014/main" id="{B1373398-5A6C-4B52-A0B4-06453481A9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3142" y="1446937"/>
            <a:ext cx="2765163" cy="2433344"/>
          </a:xfrm>
          <a:prstGeom prst="rect">
            <a:avLst/>
          </a:prstGeom>
        </p:spPr>
      </p:pic>
      <p:grpSp>
        <p:nvGrpSpPr>
          <p:cNvPr id="3" name="Group 2">
            <a:extLst>
              <a:ext uri="{FF2B5EF4-FFF2-40B4-BE49-F238E27FC236}">
                <a16:creationId xmlns:a16="http://schemas.microsoft.com/office/drawing/2014/main" id="{D5488D96-1C82-4ABA-B037-02DCE7E437C9}"/>
              </a:ext>
            </a:extLst>
          </p:cNvPr>
          <p:cNvGrpSpPr/>
          <p:nvPr/>
        </p:nvGrpSpPr>
        <p:grpSpPr>
          <a:xfrm>
            <a:off x="0" y="0"/>
            <a:ext cx="12189264" cy="1295400"/>
            <a:chOff x="0" y="0"/>
            <a:chExt cx="12189264" cy="1295400"/>
          </a:xfrm>
        </p:grpSpPr>
        <p:pic>
          <p:nvPicPr>
            <p:cNvPr id="6" name="Picture 5">
              <a:extLst>
                <a:ext uri="{FF2B5EF4-FFF2-40B4-BE49-F238E27FC236}">
                  <a16:creationId xmlns:a16="http://schemas.microsoft.com/office/drawing/2014/main" id="{BA6533CA-365F-4CEC-BBC7-4F1432F4340B}"/>
                </a:ext>
              </a:extLst>
            </p:cNvPr>
            <p:cNvPicPr>
              <a:picLocks noChangeAspect="1"/>
            </p:cNvPicPr>
            <p:nvPr/>
          </p:nvPicPr>
          <p:blipFill rotWithShape="1">
            <a:blip r:embed="rId7">
              <a:extLst>
                <a:ext uri="{28A0092B-C50C-407E-A947-70E740481C1C}">
                  <a14:useLocalDpi xmlns:a14="http://schemas.microsoft.com/office/drawing/2010/main" val="0"/>
                </a:ext>
              </a:extLst>
            </a:blip>
            <a:srcRect b="81111"/>
            <a:stretch/>
          </p:blipFill>
          <p:spPr>
            <a:xfrm>
              <a:off x="0" y="0"/>
              <a:ext cx="12189264" cy="1295400"/>
            </a:xfrm>
            <a:prstGeom prst="rect">
              <a:avLst/>
            </a:prstGeom>
          </p:spPr>
        </p:pic>
        <p:pic>
          <p:nvPicPr>
            <p:cNvPr id="5" name="Picture 4">
              <a:extLst>
                <a:ext uri="{FF2B5EF4-FFF2-40B4-BE49-F238E27FC236}">
                  <a16:creationId xmlns:a16="http://schemas.microsoft.com/office/drawing/2014/main" id="{13E3DCC5-7D00-41AB-B4CE-1E424D8EC1D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sp>
          <p:nvSpPr>
            <p:cNvPr id="2" name="Rectangle 1">
              <a:extLst>
                <a:ext uri="{FF2B5EF4-FFF2-40B4-BE49-F238E27FC236}">
                  <a16:creationId xmlns:a16="http://schemas.microsoft.com/office/drawing/2014/main" id="{826B4C05-3716-4D8E-B9AA-010F92EB4EF9}"/>
                </a:ext>
              </a:extLst>
            </p:cNvPr>
            <p:cNvSpPr/>
            <p:nvPr/>
          </p:nvSpPr>
          <p:spPr>
            <a:xfrm>
              <a:off x="0" y="0"/>
              <a:ext cx="45719" cy="1295400"/>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spTree>
    <p:extLst>
      <p:ext uri="{BB962C8B-B14F-4D97-AF65-F5344CB8AC3E}">
        <p14:creationId xmlns:p14="http://schemas.microsoft.com/office/powerpoint/2010/main" val="321219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Parallelogram 1">
            <a:extLst>
              <a:ext uri="{FF2B5EF4-FFF2-40B4-BE49-F238E27FC236}">
                <a16:creationId xmlns:a16="http://schemas.microsoft.com/office/drawing/2014/main" id="{89B31182-B937-4490-8C0D-0F8DAD256228}"/>
              </a:ext>
            </a:extLst>
          </p:cNvPr>
          <p:cNvSpPr/>
          <p:nvPr/>
        </p:nvSpPr>
        <p:spPr>
          <a:xfrm>
            <a:off x="381000" y="5078351"/>
            <a:ext cx="11582400" cy="1295389"/>
          </a:xfrm>
          <a:prstGeom prst="parallelogram">
            <a:avLst/>
          </a:prstGeom>
          <a:gradFill flip="none" rotWithShape="1">
            <a:gsLst>
              <a:gs pos="0">
                <a:srgbClr val="1C4E9D">
                  <a:shade val="30000"/>
                  <a:satMod val="115000"/>
                </a:srgbClr>
              </a:gs>
              <a:gs pos="50000">
                <a:srgbClr val="1C4E9D">
                  <a:shade val="67500"/>
                  <a:satMod val="115000"/>
                </a:srgbClr>
              </a:gs>
              <a:gs pos="100000">
                <a:srgbClr val="1C4E9D">
                  <a:shade val="100000"/>
                  <a:satMod val="115000"/>
                </a:srgbClr>
              </a:gs>
            </a:gsLst>
            <a:lin ang="13500000" scaled="1"/>
            <a:tileRect/>
          </a:gra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sp>
        <p:nvSpPr>
          <p:cNvPr id="9"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16A9428-79CE-4B9B-86C3-F1D4B2668FAE}"/>
              </a:ext>
            </a:extLst>
          </p:cNvPr>
          <p:cNvSpPr txBox="1"/>
          <p:nvPr/>
        </p:nvSpPr>
        <p:spPr>
          <a:xfrm>
            <a:off x="152401" y="5353628"/>
            <a:ext cx="11582399"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dirty="0">
                <a:solidFill>
                  <a:schemeClr val="tx1">
                    <a:lumMod val="85000"/>
                    <a:lumOff val="15000"/>
                  </a:schemeClr>
                </a:solidFill>
                <a:latin typeface="Franklin Gothic "/>
                <a:ea typeface="+mj-ea"/>
                <a:cs typeface="+mj-cs"/>
              </a:rPr>
              <a:t>Do Right and Feed Everyone…</a:t>
            </a:r>
            <a:r>
              <a:rPr lang="en-US" sz="3600" b="1" dirty="0">
                <a:solidFill>
                  <a:schemeClr val="tx1">
                    <a:lumMod val="85000"/>
                    <a:lumOff val="15000"/>
                  </a:schemeClr>
                </a:solidFill>
                <a:latin typeface="Franklin Gothic "/>
                <a:ea typeface="+mj-ea"/>
                <a:cs typeface="+mj-cs"/>
              </a:rPr>
              <a:t>Safely!</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54450B86-46BC-4ED0-B7E1-0FDDD8B2677E}"/>
              </a:ext>
            </a:extLst>
          </p:cNvPr>
          <p:cNvSpPr/>
          <p:nvPr/>
        </p:nvSpPr>
        <p:spPr>
          <a:xfrm>
            <a:off x="0" y="0"/>
            <a:ext cx="533400" cy="1553702"/>
          </a:xfrm>
          <a:prstGeom prst="rect">
            <a:avLst/>
          </a:prstGeom>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pic>
        <p:nvPicPr>
          <p:cNvPr id="20" name="Picture 19">
            <a:extLst>
              <a:ext uri="{FF2B5EF4-FFF2-40B4-BE49-F238E27FC236}">
                <a16:creationId xmlns:a16="http://schemas.microsoft.com/office/drawing/2014/main" id="{19096985-CFD2-43AC-BB6C-150B5E9F41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0288" y="1292897"/>
            <a:ext cx="4071424" cy="3582853"/>
          </a:xfrm>
          <a:prstGeom prst="rect">
            <a:avLst/>
          </a:prstGeom>
        </p:spPr>
      </p:pic>
      <p:pic>
        <p:nvPicPr>
          <p:cNvPr id="5" name="Picture 4">
            <a:extLst>
              <a:ext uri="{FF2B5EF4-FFF2-40B4-BE49-F238E27FC236}">
                <a16:creationId xmlns:a16="http://schemas.microsoft.com/office/drawing/2014/main" id="{DD1FF824-09B6-4029-AEC0-4DF29288D1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725" y="324653"/>
            <a:ext cx="4071424" cy="1229049"/>
          </a:xfrm>
          <a:prstGeom prst="rect">
            <a:avLst/>
          </a:prstGeom>
        </p:spPr>
      </p:pic>
    </p:spTree>
    <p:extLst>
      <p:ext uri="{BB962C8B-B14F-4D97-AF65-F5344CB8AC3E}">
        <p14:creationId xmlns:p14="http://schemas.microsoft.com/office/powerpoint/2010/main" val="120498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6" presetClass="emph" presetSubtype="0" fill="hold" nodeType="withEffect">
                                  <p:stCondLst>
                                    <p:cond delay="0"/>
                                  </p:stCondLst>
                                  <p:childTnLst>
                                    <p:animScale>
                                      <p:cBhvr>
                                        <p:cTn id="14" dur="2000" fill="hold"/>
                                        <p:tgtEl>
                                          <p:spTgt spid="7">
                                            <p:txEl>
                                              <p:pRg st="0" end="0"/>
                                            </p:txEl>
                                          </p:spTgt>
                                        </p:tgtEl>
                                      </p:cBhvr>
                                      <p:by x="90000" y="9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9000">
              <a:srgbClr val="023168"/>
            </a:gs>
            <a:gs pos="56627">
              <a:srgbClr val="001A35"/>
            </a:gs>
            <a:gs pos="67000">
              <a:srgbClr val="012143"/>
            </a:gs>
            <a:gs pos="44000">
              <a:srgbClr val="001A34"/>
            </a:gs>
            <a:gs pos="85000">
              <a:srgbClr val="023168"/>
            </a:gs>
          </a:gsLst>
          <a:lin ang="180000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5488D96-1C82-4ABA-B037-02DCE7E437C9}"/>
              </a:ext>
            </a:extLst>
          </p:cNvPr>
          <p:cNvGrpSpPr/>
          <p:nvPr/>
        </p:nvGrpSpPr>
        <p:grpSpPr>
          <a:xfrm>
            <a:off x="0" y="0"/>
            <a:ext cx="12189264" cy="1295400"/>
            <a:chOff x="0" y="0"/>
            <a:chExt cx="12189264" cy="1295400"/>
          </a:xfrm>
        </p:grpSpPr>
        <p:pic>
          <p:nvPicPr>
            <p:cNvPr id="6" name="Picture 5">
              <a:extLst>
                <a:ext uri="{FF2B5EF4-FFF2-40B4-BE49-F238E27FC236}">
                  <a16:creationId xmlns:a16="http://schemas.microsoft.com/office/drawing/2014/main" id="{BA6533CA-365F-4CEC-BBC7-4F1432F4340B}"/>
                </a:ext>
              </a:extLst>
            </p:cNvPr>
            <p:cNvPicPr>
              <a:picLocks noChangeAspect="1"/>
            </p:cNvPicPr>
            <p:nvPr/>
          </p:nvPicPr>
          <p:blipFill rotWithShape="1">
            <a:blip r:embed="rId3">
              <a:extLst>
                <a:ext uri="{28A0092B-C50C-407E-A947-70E740481C1C}">
                  <a14:useLocalDpi xmlns:a14="http://schemas.microsoft.com/office/drawing/2010/main" val="0"/>
                </a:ext>
              </a:extLst>
            </a:blip>
            <a:srcRect b="81111"/>
            <a:stretch/>
          </p:blipFill>
          <p:spPr>
            <a:xfrm>
              <a:off x="0" y="0"/>
              <a:ext cx="12189264" cy="1295400"/>
            </a:xfrm>
            <a:prstGeom prst="rect">
              <a:avLst/>
            </a:prstGeom>
          </p:spPr>
        </p:pic>
        <p:pic>
          <p:nvPicPr>
            <p:cNvPr id="5" name="Picture 4">
              <a:extLst>
                <a:ext uri="{FF2B5EF4-FFF2-40B4-BE49-F238E27FC236}">
                  <a16:creationId xmlns:a16="http://schemas.microsoft.com/office/drawing/2014/main" id="{13E3DCC5-7D00-41AB-B4CE-1E424D8EC1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sp>
          <p:nvSpPr>
            <p:cNvPr id="2" name="Rectangle 1">
              <a:extLst>
                <a:ext uri="{FF2B5EF4-FFF2-40B4-BE49-F238E27FC236}">
                  <a16:creationId xmlns:a16="http://schemas.microsoft.com/office/drawing/2014/main" id="{826B4C05-3716-4D8E-B9AA-010F92EB4EF9}"/>
                </a:ext>
              </a:extLst>
            </p:cNvPr>
            <p:cNvSpPr/>
            <p:nvPr/>
          </p:nvSpPr>
          <p:spPr>
            <a:xfrm>
              <a:off x="0" y="0"/>
              <a:ext cx="45719" cy="1295400"/>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pic>
        <p:nvPicPr>
          <p:cNvPr id="12" name="Picture 11">
            <a:extLst>
              <a:ext uri="{FF2B5EF4-FFF2-40B4-BE49-F238E27FC236}">
                <a16:creationId xmlns:a16="http://schemas.microsoft.com/office/drawing/2014/main" id="{87C30595-06D3-444E-90BA-DDE302D4EAF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929" t="714" r="13273" b="-714"/>
          <a:stretch/>
        </p:blipFill>
        <p:spPr>
          <a:xfrm>
            <a:off x="3799579" y="1561338"/>
            <a:ext cx="3151220" cy="24010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descr="A group of people standing in front of a store&#10;&#10;Description automatically generated">
            <a:extLst>
              <a:ext uri="{FF2B5EF4-FFF2-40B4-BE49-F238E27FC236}">
                <a16:creationId xmlns:a16="http://schemas.microsoft.com/office/drawing/2014/main" id="{9B643BF4-089A-46D4-8A88-8B51AE327E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800" y="1561338"/>
            <a:ext cx="3201416" cy="24010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A picture containing woman, phone&#10;&#10;Description automatically generated">
            <a:extLst>
              <a:ext uri="{FF2B5EF4-FFF2-40B4-BE49-F238E27FC236}">
                <a16:creationId xmlns:a16="http://schemas.microsoft.com/office/drawing/2014/main" id="{93182E20-BEA4-420A-8E12-DC643128062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20105" y="4232846"/>
            <a:ext cx="2022379" cy="24010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descr="A person holding a sign&#10;&#10;Description automatically generated">
            <a:extLst>
              <a:ext uri="{FF2B5EF4-FFF2-40B4-BE49-F238E27FC236}">
                <a16:creationId xmlns:a16="http://schemas.microsoft.com/office/drawing/2014/main" id="{66773212-5EE0-4C43-A046-ECC52681210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11789" y="1561338"/>
            <a:ext cx="2482323" cy="50725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descr="A group of people standing in a room&#10;&#10;Description automatically generated">
            <a:extLst>
              <a:ext uri="{FF2B5EF4-FFF2-40B4-BE49-F238E27FC236}">
                <a16:creationId xmlns:a16="http://schemas.microsoft.com/office/drawing/2014/main" id="{BA499592-873A-4088-98AA-30ACA46B702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4799" y="4232846"/>
            <a:ext cx="3201416" cy="24010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descr="A group of people standing in front of a sign&#10;&#10;Description automatically generated">
            <a:extLst>
              <a:ext uri="{FF2B5EF4-FFF2-40B4-BE49-F238E27FC236}">
                <a16:creationId xmlns:a16="http://schemas.microsoft.com/office/drawing/2014/main" id="{D21AF64F-C401-4C49-A059-1226872E19C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3703"/>
          <a:stretch/>
        </p:blipFill>
        <p:spPr>
          <a:xfrm>
            <a:off x="3790830" y="4232846"/>
            <a:ext cx="3159969" cy="24010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9BCB5AEB-0EC2-4886-B957-76B2EDDB4ED8}"/>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5924" t="1691" r="17158" b="-186"/>
          <a:stretch/>
        </p:blipFill>
        <p:spPr>
          <a:xfrm>
            <a:off x="7185345" y="1567415"/>
            <a:ext cx="2057139" cy="23732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1" name="Group 10">
            <a:extLst>
              <a:ext uri="{FF2B5EF4-FFF2-40B4-BE49-F238E27FC236}">
                <a16:creationId xmlns:a16="http://schemas.microsoft.com/office/drawing/2014/main" id="{157954DA-E762-4718-AC96-44ADC25F3295}"/>
              </a:ext>
            </a:extLst>
          </p:cNvPr>
          <p:cNvGrpSpPr/>
          <p:nvPr/>
        </p:nvGrpSpPr>
        <p:grpSpPr>
          <a:xfrm>
            <a:off x="347609" y="1555166"/>
            <a:ext cx="11539591" cy="4998487"/>
            <a:chOff x="347609" y="1555166"/>
            <a:chExt cx="11539591" cy="4998487"/>
          </a:xfrm>
        </p:grpSpPr>
        <p:grpSp>
          <p:nvGrpSpPr>
            <p:cNvPr id="4" name="Group 3">
              <a:extLst>
                <a:ext uri="{FF2B5EF4-FFF2-40B4-BE49-F238E27FC236}">
                  <a16:creationId xmlns:a16="http://schemas.microsoft.com/office/drawing/2014/main" id="{42802834-C002-4D57-A0D6-8FCF3F7AB805}"/>
                </a:ext>
              </a:extLst>
            </p:cNvPr>
            <p:cNvGrpSpPr/>
            <p:nvPr/>
          </p:nvGrpSpPr>
          <p:grpSpPr>
            <a:xfrm>
              <a:off x="347609" y="1555166"/>
              <a:ext cx="11539591" cy="4998487"/>
              <a:chOff x="345796" y="1600200"/>
              <a:chExt cx="11539591" cy="4998487"/>
            </a:xfrm>
          </p:grpSpPr>
          <p:pic>
            <p:nvPicPr>
              <p:cNvPr id="18" name="Picture 17">
                <a:extLst>
                  <a:ext uri="{FF2B5EF4-FFF2-40B4-BE49-F238E27FC236}">
                    <a16:creationId xmlns:a16="http://schemas.microsoft.com/office/drawing/2014/main" id="{56F2C719-AC81-49D6-BABF-46768BCEE883}"/>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2950" t="1668" r="13053" b="1006"/>
              <a:stretch/>
            </p:blipFill>
            <p:spPr>
              <a:xfrm>
                <a:off x="3789017" y="1600200"/>
                <a:ext cx="3133933" cy="23168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descr="A group of people standing in front of a store&#10;&#10;Description automatically generated">
                <a:extLst>
                  <a:ext uri="{FF2B5EF4-FFF2-40B4-BE49-F238E27FC236}">
                    <a16:creationId xmlns:a16="http://schemas.microsoft.com/office/drawing/2014/main" id="{56EE35E9-EFEC-4B25-8477-BD208988263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5796" y="1600200"/>
                <a:ext cx="3121069" cy="23408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19" descr="A picture containing woman, phone&#10;&#10;Description automatically generated">
                <a:extLst>
                  <a:ext uri="{FF2B5EF4-FFF2-40B4-BE49-F238E27FC236}">
                    <a16:creationId xmlns:a16="http://schemas.microsoft.com/office/drawing/2014/main" id="{7C0B6255-96E9-4E60-9627-3441B119523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192254" y="4206939"/>
                <a:ext cx="1978099" cy="23732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descr="A person holding a sign&#10;&#10;Description automatically generated">
                <a:extLst>
                  <a:ext uri="{FF2B5EF4-FFF2-40B4-BE49-F238E27FC236}">
                    <a16:creationId xmlns:a16="http://schemas.microsoft.com/office/drawing/2014/main" id="{4AA3108A-D4F1-4D6F-A453-6461CA9974F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01253" y="1616867"/>
                <a:ext cx="2384134" cy="49632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21" descr="A group of people standing in a room&#10;&#10;Description automatically generated">
                <a:extLst>
                  <a:ext uri="{FF2B5EF4-FFF2-40B4-BE49-F238E27FC236}">
                    <a16:creationId xmlns:a16="http://schemas.microsoft.com/office/drawing/2014/main" id="{5FC8CC5C-9EEE-4FB7-88E5-41045FD9DB5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7939" y="4206939"/>
                <a:ext cx="3137567" cy="23917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22" descr="A group of people standing in front of a sign&#10;&#10;Description automatically generated">
                <a:extLst>
                  <a:ext uri="{FF2B5EF4-FFF2-40B4-BE49-F238E27FC236}">
                    <a16:creationId xmlns:a16="http://schemas.microsoft.com/office/drawing/2014/main" id="{BE15710B-E253-44FC-B8BA-CBB4E83E0AB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61609" y="4209146"/>
                <a:ext cx="3161341" cy="23710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24" name="Picture 23">
              <a:extLst>
                <a:ext uri="{FF2B5EF4-FFF2-40B4-BE49-F238E27FC236}">
                  <a16:creationId xmlns:a16="http://schemas.microsoft.com/office/drawing/2014/main" id="{E8AE69C4-D5CF-4B8F-A82B-E33C6EC5121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5924" t="1691" r="17158" b="2661"/>
            <a:stretch/>
          </p:blipFill>
          <p:spPr>
            <a:xfrm>
              <a:off x="7238246" y="1567414"/>
              <a:ext cx="2057139" cy="23046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07919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1249"/>
                                          </p:stCondLst>
                                        </p:cTn>
                                        <p:tgtEl>
                                          <p:spTgt spid="11"/>
                                        </p:tgtEl>
                                        <p:attrNameLst>
                                          <p:attrName>style.visibility</p:attrName>
                                        </p:attrNameLst>
                                      </p:cBhvr>
                                      <p:to>
                                        <p:strVal val="visible"/>
                                      </p:to>
                                    </p:set>
                                  </p:childTnLst>
                                </p:cTn>
                              </p:par>
                              <p:par>
                                <p:cTn id="7" presetID="22" presetClass="entr" presetSubtype="4"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wipe(down)">
                                      <p:cBhvr>
                                        <p:cTn id="9" dur="500"/>
                                        <p:tgtEl>
                                          <p:spTgt spid="11"/>
                                        </p:tgtEl>
                                      </p:cBhvr>
                                    </p:animEffect>
                                  </p:childTnLst>
                                </p:cTn>
                              </p:par>
                            </p:childTnLst>
                          </p:cTn>
                        </p:par>
                        <p:par>
                          <p:cTn id="10" fill="hold">
                            <p:stCondLst>
                              <p:cond delay="1250"/>
                            </p:stCondLst>
                            <p:childTnLst>
                              <p:par>
                                <p:cTn id="11" presetID="1" presetClass="exit" presetSubtype="0" fill="hold" nodeType="afterEffect">
                                  <p:stCondLst>
                                    <p:cond delay="1000"/>
                                  </p:stCondLst>
                                  <p:childTnLst>
                                    <p:set>
                                      <p:cBhvr>
                                        <p:cTn id="12" dur="1" fill="hold">
                                          <p:stCondLst>
                                            <p:cond delay="1499"/>
                                          </p:stCondLst>
                                        </p:cTn>
                                        <p:tgtEl>
                                          <p:spTgt spid="11"/>
                                        </p:tgtEl>
                                        <p:attrNameLst>
                                          <p:attrName>style.visibility</p:attrName>
                                        </p:attrNameLst>
                                      </p:cBhvr>
                                      <p:to>
                                        <p:strVal val="hidden"/>
                                      </p:to>
                                    </p:set>
                                  </p:childTnLst>
                                </p:cTn>
                              </p:par>
                              <p:par>
                                <p:cTn id="13" presetID="42" presetClass="path" presetSubtype="0" accel="50000" decel="50000" fill="hold" nodeType="withEffect">
                                  <p:stCondLst>
                                    <p:cond delay="1000"/>
                                  </p:stCondLst>
                                  <p:childTnLst>
                                    <p:animMotion origin="layout" path="M 5E-6 -4.07407E-6 L -0.00169 0.79399 " pathEditMode="relative" rAng="0" ptsTypes="AA">
                                      <p:cBhvr>
                                        <p:cTn id="14" dur="2000" fill="hold"/>
                                        <p:tgtEl>
                                          <p:spTgt spid="11"/>
                                        </p:tgtEl>
                                        <p:attrNameLst>
                                          <p:attrName>ppt_x</p:attrName>
                                          <p:attrName>ppt_y</p:attrName>
                                        </p:attrNameLst>
                                      </p:cBhvr>
                                      <p:rCtr x="-91" y="39699"/>
                                    </p:animMotion>
                                  </p:childTnLst>
                                </p:cTn>
                              </p:par>
                            </p:childTnLst>
                          </p:cTn>
                        </p:par>
                        <p:par>
                          <p:cTn id="15" fill="hold">
                            <p:stCondLst>
                              <p:cond delay="4250"/>
                            </p:stCondLst>
                            <p:childTnLst>
                              <p:par>
                                <p:cTn id="16" presetID="42"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1000"/>
                                        <p:tgtEl>
                                          <p:spTgt spid="16"/>
                                        </p:tgtEl>
                                      </p:cBhvr>
                                    </p:animEffect>
                                    <p:anim calcmode="lin" valueType="num">
                                      <p:cBhvr>
                                        <p:cTn id="47" dur="1000" fill="hold"/>
                                        <p:tgtEl>
                                          <p:spTgt spid="16"/>
                                        </p:tgtEl>
                                        <p:attrNameLst>
                                          <p:attrName>ppt_x</p:attrName>
                                        </p:attrNameLst>
                                      </p:cBhvr>
                                      <p:tavLst>
                                        <p:tav tm="0">
                                          <p:val>
                                            <p:strVal val="#ppt_x"/>
                                          </p:val>
                                        </p:tav>
                                        <p:tav tm="100000">
                                          <p:val>
                                            <p:strVal val="#ppt_x"/>
                                          </p:val>
                                        </p:tav>
                                      </p:tavLst>
                                    </p:anim>
                                    <p:anim calcmode="lin" valueType="num">
                                      <p:cBhvr>
                                        <p:cTn id="4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1000"/>
                                        <p:tgtEl>
                                          <p:spTgt spid="17"/>
                                        </p:tgtEl>
                                      </p:cBhvr>
                                    </p:animEffect>
                                    <p:anim calcmode="lin" valueType="num">
                                      <p:cBhvr>
                                        <p:cTn id="54" dur="1000" fill="hold"/>
                                        <p:tgtEl>
                                          <p:spTgt spid="17"/>
                                        </p:tgtEl>
                                        <p:attrNameLst>
                                          <p:attrName>ppt_x</p:attrName>
                                        </p:attrNameLst>
                                      </p:cBhvr>
                                      <p:tavLst>
                                        <p:tav tm="0">
                                          <p:val>
                                            <p:strVal val="#ppt_x"/>
                                          </p:val>
                                        </p:tav>
                                        <p:tav tm="100000">
                                          <p:val>
                                            <p:strVal val="#ppt_x"/>
                                          </p:val>
                                        </p:tav>
                                      </p:tavLst>
                                    </p:anim>
                                    <p:anim calcmode="lin" valueType="num">
                                      <p:cBhvr>
                                        <p:cTn id="5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fade">
                                      <p:cBhvr>
                                        <p:cTn id="60" dur="1000"/>
                                        <p:tgtEl>
                                          <p:spTgt spid="8"/>
                                        </p:tgtEl>
                                      </p:cBhvr>
                                    </p:animEffect>
                                    <p:anim calcmode="lin" valueType="num">
                                      <p:cBhvr>
                                        <p:cTn id="61" dur="1000" fill="hold"/>
                                        <p:tgtEl>
                                          <p:spTgt spid="8"/>
                                        </p:tgtEl>
                                        <p:attrNameLst>
                                          <p:attrName>ppt_x</p:attrName>
                                        </p:attrNameLst>
                                      </p:cBhvr>
                                      <p:tavLst>
                                        <p:tav tm="0">
                                          <p:val>
                                            <p:strVal val="#ppt_x"/>
                                          </p:val>
                                        </p:tav>
                                        <p:tav tm="100000">
                                          <p:val>
                                            <p:strVal val="#ppt_x"/>
                                          </p:val>
                                        </p:tav>
                                      </p:tavLst>
                                    </p:anim>
                                    <p:anim calcmode="lin" valueType="num">
                                      <p:cBhvr>
                                        <p:cTn id="6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9000">
              <a:srgbClr val="023168"/>
            </a:gs>
            <a:gs pos="56627">
              <a:srgbClr val="001A35"/>
            </a:gs>
            <a:gs pos="67000">
              <a:srgbClr val="012143"/>
            </a:gs>
            <a:gs pos="44000">
              <a:srgbClr val="001A34"/>
            </a:gs>
            <a:gs pos="85000">
              <a:srgbClr val="023168"/>
            </a:gs>
          </a:gsLst>
          <a:lin ang="1800000" scaled="0"/>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F50B71C-489B-47B4-A685-1706AB009CD1}"/>
              </a:ext>
            </a:extLst>
          </p:cNvPr>
          <p:cNvGrpSpPr/>
          <p:nvPr/>
        </p:nvGrpSpPr>
        <p:grpSpPr>
          <a:xfrm>
            <a:off x="0" y="0"/>
            <a:ext cx="12189264" cy="1295400"/>
            <a:chOff x="0" y="0"/>
            <a:chExt cx="12189264" cy="1295400"/>
          </a:xfrm>
        </p:grpSpPr>
        <p:pic>
          <p:nvPicPr>
            <p:cNvPr id="6" name="Picture 5">
              <a:extLst>
                <a:ext uri="{FF2B5EF4-FFF2-40B4-BE49-F238E27FC236}">
                  <a16:creationId xmlns:a16="http://schemas.microsoft.com/office/drawing/2014/main" id="{BA6533CA-365F-4CEC-BBC7-4F1432F4340B}"/>
                </a:ext>
              </a:extLst>
            </p:cNvPr>
            <p:cNvPicPr>
              <a:picLocks noChangeAspect="1"/>
            </p:cNvPicPr>
            <p:nvPr/>
          </p:nvPicPr>
          <p:blipFill rotWithShape="1">
            <a:blip r:embed="rId3">
              <a:extLst>
                <a:ext uri="{28A0092B-C50C-407E-A947-70E740481C1C}">
                  <a14:useLocalDpi xmlns:a14="http://schemas.microsoft.com/office/drawing/2010/main" val="0"/>
                </a:ext>
              </a:extLst>
            </a:blip>
            <a:srcRect b="81111"/>
            <a:stretch/>
          </p:blipFill>
          <p:spPr>
            <a:xfrm>
              <a:off x="0" y="0"/>
              <a:ext cx="12189264" cy="1295400"/>
            </a:xfrm>
            <a:prstGeom prst="rect">
              <a:avLst/>
            </a:prstGeom>
          </p:spPr>
        </p:pic>
        <p:sp>
          <p:nvSpPr>
            <p:cNvPr id="7" name="Rectangle 6">
              <a:extLst>
                <a:ext uri="{FF2B5EF4-FFF2-40B4-BE49-F238E27FC236}">
                  <a16:creationId xmlns:a16="http://schemas.microsoft.com/office/drawing/2014/main" id="{8C7AC286-0132-4977-8F0E-0ED750842CAC}"/>
                </a:ext>
              </a:extLst>
            </p:cNvPr>
            <p:cNvSpPr/>
            <p:nvPr/>
          </p:nvSpPr>
          <p:spPr>
            <a:xfrm>
              <a:off x="0" y="0"/>
              <a:ext cx="45719" cy="1295400"/>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pic>
        <p:nvPicPr>
          <p:cNvPr id="5" name="Picture 4">
            <a:extLst>
              <a:ext uri="{FF2B5EF4-FFF2-40B4-BE49-F238E27FC236}">
                <a16:creationId xmlns:a16="http://schemas.microsoft.com/office/drawing/2014/main" id="{13E3DCC5-7D00-41AB-B4CE-1E424D8EC1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pic>
        <p:nvPicPr>
          <p:cNvPr id="17" name="Picture 16">
            <a:extLst>
              <a:ext uri="{FF2B5EF4-FFF2-40B4-BE49-F238E27FC236}">
                <a16:creationId xmlns:a16="http://schemas.microsoft.com/office/drawing/2014/main" id="{50C6BDD0-883B-4B42-B595-C4E0261ED6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6599" y="1676400"/>
            <a:ext cx="5178803" cy="4557347"/>
          </a:xfrm>
          <a:prstGeom prst="rect">
            <a:avLst/>
          </a:prstGeom>
        </p:spPr>
      </p:pic>
      <p:sp>
        <p:nvSpPr>
          <p:cNvPr id="3" name="TextBox 2">
            <a:extLst>
              <a:ext uri="{FF2B5EF4-FFF2-40B4-BE49-F238E27FC236}">
                <a16:creationId xmlns:a16="http://schemas.microsoft.com/office/drawing/2014/main" id="{195C0204-501A-425D-8EEB-903DF2B7C0E8}"/>
              </a:ext>
            </a:extLst>
          </p:cNvPr>
          <p:cNvSpPr txBox="1"/>
          <p:nvPr/>
        </p:nvSpPr>
        <p:spPr>
          <a:xfrm>
            <a:off x="12221308" y="3657600"/>
            <a:ext cx="5334000" cy="1077218"/>
          </a:xfrm>
          <a:prstGeom prst="rect">
            <a:avLst/>
          </a:prstGeom>
          <a:noFill/>
        </p:spPr>
        <p:txBody>
          <a:bodyPr wrap="square" rtlCol="0">
            <a:spAutoFit/>
          </a:bodyPr>
          <a:lstStyle/>
          <a:p>
            <a:r>
              <a:rPr lang="en-US" sz="3200" dirty="0">
                <a:solidFill>
                  <a:schemeClr val="bg1"/>
                </a:solidFill>
                <a:latin typeface="+mj-lt"/>
              </a:rPr>
              <a:t>2020 Vision: </a:t>
            </a:r>
            <a:br>
              <a:rPr lang="en-US" sz="3200" dirty="0">
                <a:solidFill>
                  <a:schemeClr val="bg1"/>
                </a:solidFill>
                <a:latin typeface="+mj-lt"/>
              </a:rPr>
            </a:br>
            <a:r>
              <a:rPr lang="en-US" sz="3200" dirty="0">
                <a:solidFill>
                  <a:schemeClr val="bg1"/>
                </a:solidFill>
                <a:latin typeface="Franklin Gothic Book" panose="020B0503020102020204" pitchFamily="34" charset="0"/>
              </a:rPr>
              <a:t>Focus on the Future</a:t>
            </a:r>
          </a:p>
        </p:txBody>
      </p:sp>
    </p:spTree>
    <p:extLst>
      <p:ext uri="{BB962C8B-B14F-4D97-AF65-F5344CB8AC3E}">
        <p14:creationId xmlns:p14="http://schemas.microsoft.com/office/powerpoint/2010/main" val="87423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 0 L -0.25 0 E" pathEditMode="relative" ptsTypes="">
                                      <p:cBhvr>
                                        <p:cTn id="6" dur="2000" fill="hold"/>
                                        <p:tgtEl>
                                          <p:spTgt spid="17"/>
                                        </p:tgtEl>
                                        <p:attrNameLst>
                                          <p:attrName>ppt_x</p:attrName>
                                          <p:attrName>ppt_y</p:attrName>
                                        </p:attrNameLst>
                                      </p:cBhvr>
                                    </p:animMotion>
                                  </p:childTnLst>
                                </p:cTn>
                              </p:par>
                              <p:par>
                                <p:cTn id="7" presetID="35" presetClass="path" presetSubtype="0" accel="50000" decel="50000" fill="hold" grpId="0" nodeType="withEffect">
                                  <p:stCondLst>
                                    <p:cond delay="500"/>
                                  </p:stCondLst>
                                  <p:childTnLst>
                                    <p:animMotion origin="layout" path="M 0.0625 -0.00139 L -0.45625 0.00347 " pathEditMode="relative" rAng="0" ptsTypes="AA">
                                      <p:cBhvr>
                                        <p:cTn id="8" dur="2000" fill="hold"/>
                                        <p:tgtEl>
                                          <p:spTgt spid="3"/>
                                        </p:tgtEl>
                                        <p:attrNameLst>
                                          <p:attrName>ppt_x</p:attrName>
                                          <p:attrName>ppt_y</p:attrName>
                                        </p:attrNameLst>
                                      </p:cBhvr>
                                      <p:rCtr x="-25938"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5AE12EE-A9A1-4913-8B87-B53EE1DF4DA6}"/>
              </a:ext>
            </a:extLst>
          </p:cNvPr>
          <p:cNvPicPr>
            <a:picLocks noChangeAspect="1"/>
          </p:cNvPicPr>
          <p:nvPr/>
        </p:nvPicPr>
        <p:blipFill rotWithShape="1">
          <a:blip r:embed="rId3">
            <a:extLst>
              <a:ext uri="{28A0092B-C50C-407E-A947-70E740481C1C}">
                <a14:useLocalDpi xmlns:a14="http://schemas.microsoft.com/office/drawing/2010/main" val="0"/>
              </a:ext>
            </a:extLst>
          </a:blip>
          <a:srcRect l="25" t="13897" r="1210" b="18226"/>
          <a:stretch/>
        </p:blipFill>
        <p:spPr>
          <a:xfrm>
            <a:off x="0" y="1292024"/>
            <a:ext cx="12192000" cy="5565976"/>
          </a:xfrm>
          <a:prstGeom prst="rect">
            <a:avLst/>
          </a:prstGeom>
        </p:spPr>
      </p:pic>
      <p:sp>
        <p:nvSpPr>
          <p:cNvPr id="21" name="Rectangle 20">
            <a:extLst>
              <a:ext uri="{FF2B5EF4-FFF2-40B4-BE49-F238E27FC236}">
                <a16:creationId xmlns:a16="http://schemas.microsoft.com/office/drawing/2014/main" id="{87FB005F-45E0-4C2C-97ED-EF99F3F90A9B}"/>
              </a:ext>
            </a:extLst>
          </p:cNvPr>
          <p:cNvSpPr/>
          <p:nvPr/>
        </p:nvSpPr>
        <p:spPr>
          <a:xfrm>
            <a:off x="0" y="1257526"/>
            <a:ext cx="12192000" cy="6857991"/>
          </a:xfrm>
          <a:prstGeom prst="rect">
            <a:avLst/>
          </a:prstGeom>
          <a:gradFill>
            <a:gsLst>
              <a:gs pos="17000">
                <a:schemeClr val="tx2">
                  <a:lumMod val="50000"/>
                </a:schemeClr>
              </a:gs>
              <a:gs pos="56000">
                <a:schemeClr val="tx2">
                  <a:lumMod val="75000"/>
                </a:schemeClr>
              </a:gs>
              <a:gs pos="100000">
                <a:schemeClr val="tx2">
                  <a:lumMod val="50000"/>
                </a:schemeClr>
              </a:gs>
            </a:gsLst>
            <a:lin ang="7200000" scaled="0"/>
          </a:gra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pic>
        <p:nvPicPr>
          <p:cNvPr id="6" name="Picture 5">
            <a:extLst>
              <a:ext uri="{FF2B5EF4-FFF2-40B4-BE49-F238E27FC236}">
                <a16:creationId xmlns:a16="http://schemas.microsoft.com/office/drawing/2014/main" id="{4AC04375-7A4F-48DB-8CB6-7E3BC7D6E9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858000"/>
            <a:ext cx="12192000" cy="8128000"/>
          </a:xfrm>
          <a:prstGeom prst="rect">
            <a:avLst/>
          </a:prstGeom>
        </p:spPr>
      </p:pic>
      <p:pic>
        <p:nvPicPr>
          <p:cNvPr id="4" name="Picture 3">
            <a:extLst>
              <a:ext uri="{FF2B5EF4-FFF2-40B4-BE49-F238E27FC236}">
                <a16:creationId xmlns:a16="http://schemas.microsoft.com/office/drawing/2014/main" id="{AFCDA8B9-B163-4B51-BF99-805EC0A9FC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6" y="-1752600"/>
            <a:ext cx="12189264" cy="1547865"/>
          </a:xfrm>
          <a:prstGeom prst="rect">
            <a:avLst/>
          </a:prstGeom>
        </p:spPr>
      </p:pic>
      <p:pic>
        <p:nvPicPr>
          <p:cNvPr id="12" name="Picture 11">
            <a:extLst>
              <a:ext uri="{FF2B5EF4-FFF2-40B4-BE49-F238E27FC236}">
                <a16:creationId xmlns:a16="http://schemas.microsoft.com/office/drawing/2014/main" id="{3202ABE2-EF69-4A9F-BF28-CC26A0274B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pic>
        <p:nvPicPr>
          <p:cNvPr id="13" name="Picture 12">
            <a:extLst>
              <a:ext uri="{FF2B5EF4-FFF2-40B4-BE49-F238E27FC236}">
                <a16:creationId xmlns:a16="http://schemas.microsoft.com/office/drawing/2014/main" id="{83513071-B61F-4425-83C7-2928F75E55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79643" y="1731655"/>
            <a:ext cx="4632714" cy="4643172"/>
          </a:xfrm>
          <a:prstGeom prst="rect">
            <a:avLst/>
          </a:prstGeom>
        </p:spPr>
      </p:pic>
    </p:spTree>
    <p:extLst>
      <p:ext uri="{BB962C8B-B14F-4D97-AF65-F5344CB8AC3E}">
        <p14:creationId xmlns:p14="http://schemas.microsoft.com/office/powerpoint/2010/main" val="320476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withEffect">
                                  <p:stCondLst>
                                    <p:cond delay="0"/>
                                  </p:stCondLst>
                                  <p:childTnLst>
                                    <p:animMotion origin="layout" path="M 0 -3.33333E-6 L 0 -0.48379 " pathEditMode="relative" rAng="0" ptsTypes="AA">
                                      <p:cBhvr>
                                        <p:cTn id="6" dur="2000" fill="hold"/>
                                        <p:tgtEl>
                                          <p:spTgt spid="21"/>
                                        </p:tgtEl>
                                        <p:attrNameLst>
                                          <p:attrName>ppt_x</p:attrName>
                                          <p:attrName>ppt_y</p:attrName>
                                        </p:attrNameLst>
                                      </p:cBhvr>
                                      <p:rCtr x="0" y="-24190"/>
                                    </p:animMotion>
                                  </p:childTnLst>
                                </p:cTn>
                              </p:par>
                              <p:par>
                                <p:cTn id="7" presetID="42" presetClass="path" presetSubtype="0" accel="50000" decel="50000" fill="hold" nodeType="withEffect">
                                  <p:stCondLst>
                                    <p:cond delay="600"/>
                                  </p:stCondLst>
                                  <p:childTnLst>
                                    <p:animMotion origin="layout" path="M -2.08333E-7 -0.04005 L -0.00013 0.21643 " pathEditMode="relative" rAng="0" ptsTypes="AA">
                                      <p:cBhvr>
                                        <p:cTn id="8" dur="1300" fill="hold"/>
                                        <p:tgtEl>
                                          <p:spTgt spid="4"/>
                                        </p:tgtEl>
                                        <p:attrNameLst>
                                          <p:attrName>ppt_x</p:attrName>
                                          <p:attrName>ppt_y</p:attrName>
                                        </p:attrNameLst>
                                      </p:cBhvr>
                                      <p:rCtr x="-13" y="12824"/>
                                    </p:animMotion>
                                  </p:childTnLst>
                                </p:cTn>
                              </p:par>
                              <p:par>
                                <p:cTn id="9" presetID="42" presetClass="path" presetSubtype="0" accel="50000" decel="50000" fill="hold" nodeType="withEffect">
                                  <p:stCondLst>
                                    <p:cond delay="600"/>
                                  </p:stCondLst>
                                  <p:childTnLst>
                                    <p:animMotion origin="layout" path="M -0.00312 -2.59259E-6 L 0 -1 " pathEditMode="relative" rAng="0" ptsTypes="AA">
                                      <p:cBhvr>
                                        <p:cTn id="10" dur="2000" fill="hold"/>
                                        <p:tgtEl>
                                          <p:spTgt spid="6"/>
                                        </p:tgtEl>
                                        <p:attrNameLst>
                                          <p:attrName>ppt_x</p:attrName>
                                          <p:attrName>ppt_y</p:attrName>
                                        </p:attrNameLst>
                                      </p:cBhvr>
                                      <p:rCtr x="156" y="-50000"/>
                                    </p:animMotion>
                                  </p:childTnLst>
                                </p:cTn>
                              </p:par>
                            </p:childTnLst>
                          </p:cTn>
                        </p:par>
                        <p:par>
                          <p:cTn id="11" fill="hold">
                            <p:stCondLst>
                              <p:cond delay="2600"/>
                            </p:stCondLst>
                            <p:childTnLst>
                              <p:par>
                                <p:cTn id="12" presetID="10" presetClass="entr" presetSubtype="0" fill="hold" nodeType="afterEffect">
                                  <p:stCondLst>
                                    <p:cond delay="8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642AC2F-051C-9643-A977-1D2DB4FD2A0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7" t="2770" r="1158" b="29845"/>
          <a:stretch/>
        </p:blipFill>
        <p:spPr>
          <a:xfrm>
            <a:off x="0" y="1295400"/>
            <a:ext cx="12192000" cy="5562600"/>
          </a:xfrm>
          <a:prstGeom prst="rect">
            <a:avLst/>
          </a:prstGeom>
        </p:spPr>
      </p:pic>
      <p:grpSp>
        <p:nvGrpSpPr>
          <p:cNvPr id="3" name="Group 2">
            <a:extLst>
              <a:ext uri="{FF2B5EF4-FFF2-40B4-BE49-F238E27FC236}">
                <a16:creationId xmlns:a16="http://schemas.microsoft.com/office/drawing/2014/main" id="{1B58D783-077C-C94F-BCF8-E522F808D915}"/>
              </a:ext>
            </a:extLst>
          </p:cNvPr>
          <p:cNvGrpSpPr/>
          <p:nvPr/>
        </p:nvGrpSpPr>
        <p:grpSpPr>
          <a:xfrm>
            <a:off x="3450246" y="1414092"/>
            <a:ext cx="5291508" cy="5291508"/>
            <a:chOff x="3862327" y="1632899"/>
            <a:chExt cx="5291508" cy="5291508"/>
          </a:xfrm>
        </p:grpSpPr>
        <p:sp>
          <p:nvSpPr>
            <p:cNvPr id="4" name="Oval 3">
              <a:extLst>
                <a:ext uri="{FF2B5EF4-FFF2-40B4-BE49-F238E27FC236}">
                  <a16:creationId xmlns:a16="http://schemas.microsoft.com/office/drawing/2014/main" id="{85696F63-634D-754B-81D3-020434EFB6BB}"/>
                </a:ext>
              </a:extLst>
            </p:cNvPr>
            <p:cNvSpPr/>
            <p:nvPr/>
          </p:nvSpPr>
          <p:spPr>
            <a:xfrm>
              <a:off x="3862327" y="1657765"/>
              <a:ext cx="5291508" cy="5241777"/>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5" name="Group 4">
              <a:extLst>
                <a:ext uri="{FF2B5EF4-FFF2-40B4-BE49-F238E27FC236}">
                  <a16:creationId xmlns:a16="http://schemas.microsoft.com/office/drawing/2014/main" id="{4D2058FC-2BE0-634B-A0B3-EA3B48A491C2}"/>
                </a:ext>
              </a:extLst>
            </p:cNvPr>
            <p:cNvGrpSpPr/>
            <p:nvPr/>
          </p:nvGrpSpPr>
          <p:grpSpPr>
            <a:xfrm>
              <a:off x="3862327" y="1632899"/>
              <a:ext cx="5291508" cy="5291508"/>
              <a:chOff x="4644746" y="1656588"/>
              <a:chExt cx="5291508" cy="5291508"/>
            </a:xfrm>
          </p:grpSpPr>
          <p:sp>
            <p:nvSpPr>
              <p:cNvPr id="6" name="Oval 5">
                <a:extLst>
                  <a:ext uri="{FF2B5EF4-FFF2-40B4-BE49-F238E27FC236}">
                    <a16:creationId xmlns:a16="http://schemas.microsoft.com/office/drawing/2014/main" id="{6B106355-66F8-6040-9B77-264C5800449C}"/>
                  </a:ext>
                </a:extLst>
              </p:cNvPr>
              <p:cNvSpPr/>
              <p:nvPr/>
            </p:nvSpPr>
            <p:spPr>
              <a:xfrm>
                <a:off x="4644746" y="1656588"/>
                <a:ext cx="5291508" cy="5291508"/>
              </a:xfrm>
              <a:prstGeom prst="ellipse">
                <a:avLst/>
              </a:prstGeom>
              <a:solidFill>
                <a:srgbClr val="005941">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7" name="Group 6">
                <a:extLst>
                  <a:ext uri="{FF2B5EF4-FFF2-40B4-BE49-F238E27FC236}">
                    <a16:creationId xmlns:a16="http://schemas.microsoft.com/office/drawing/2014/main" id="{2A72B36B-B957-384F-93D1-C75ED149FE45}"/>
                  </a:ext>
                </a:extLst>
              </p:cNvPr>
              <p:cNvGrpSpPr/>
              <p:nvPr/>
            </p:nvGrpSpPr>
            <p:grpSpPr>
              <a:xfrm>
                <a:off x="4644747" y="1656589"/>
                <a:ext cx="5291507" cy="5291507"/>
                <a:chOff x="3262567" y="1367581"/>
                <a:chExt cx="5291507" cy="5291507"/>
              </a:xfrm>
            </p:grpSpPr>
            <p:sp>
              <p:nvSpPr>
                <p:cNvPr id="8" name="Oval 7">
                  <a:extLst>
                    <a:ext uri="{FF2B5EF4-FFF2-40B4-BE49-F238E27FC236}">
                      <a16:creationId xmlns:a16="http://schemas.microsoft.com/office/drawing/2014/main" id="{DBAF12DB-394D-264F-8E52-EA17BDB2F0F9}"/>
                    </a:ext>
                  </a:extLst>
                </p:cNvPr>
                <p:cNvSpPr/>
                <p:nvPr/>
              </p:nvSpPr>
              <p:spPr>
                <a:xfrm>
                  <a:off x="3262567" y="1367581"/>
                  <a:ext cx="5291507" cy="5291507"/>
                </a:xfrm>
                <a:prstGeom prst="ellipse">
                  <a:avLst/>
                </a:prstGeom>
                <a:no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800" dirty="0">
                    <a:solidFill>
                      <a:schemeClr val="tx1"/>
                    </a:solidFill>
                    <a:latin typeface="Rockwell" panose="02060603020205020403" pitchFamily="18" charset="0"/>
                  </a:endParaRPr>
                </a:p>
              </p:txBody>
            </p:sp>
            <p:sp>
              <p:nvSpPr>
                <p:cNvPr id="9" name="TextBox 8">
                  <a:extLst>
                    <a:ext uri="{FF2B5EF4-FFF2-40B4-BE49-F238E27FC236}">
                      <a16:creationId xmlns:a16="http://schemas.microsoft.com/office/drawing/2014/main" id="{8CAF014E-F47B-2D4C-A4A1-7A6F4BFCD940}"/>
                    </a:ext>
                  </a:extLst>
                </p:cNvPr>
                <p:cNvSpPr txBox="1"/>
                <p:nvPr/>
              </p:nvSpPr>
              <p:spPr>
                <a:xfrm>
                  <a:off x="4296064" y="2591442"/>
                  <a:ext cx="3458135" cy="1119794"/>
                </a:xfrm>
                <a:prstGeom prst="rect">
                  <a:avLst/>
                </a:prstGeom>
                <a:noFill/>
              </p:spPr>
              <p:txBody>
                <a:bodyPr wrap="square" rtlCol="0">
                  <a:spAutoFit/>
                </a:bodyPr>
                <a:lstStyle/>
                <a:p>
                  <a:pPr algn="ctr">
                    <a:lnSpc>
                      <a:spcPts val="4000"/>
                    </a:lnSpc>
                  </a:pPr>
                  <a:r>
                    <a:rPr lang="en-US" sz="4400" b="1" dirty="0"/>
                    <a:t>Leading </a:t>
                  </a:r>
                </a:p>
                <a:p>
                  <a:pPr algn="ctr">
                    <a:lnSpc>
                      <a:spcPts val="4000"/>
                    </a:lnSpc>
                  </a:pPr>
                  <a:r>
                    <a:rPr lang="en-US" sz="4400" b="1" dirty="0"/>
                    <a:t>With Science</a:t>
                  </a:r>
                </a:p>
              </p:txBody>
            </p:sp>
            <p:sp>
              <p:nvSpPr>
                <p:cNvPr id="10" name="TextBox 9">
                  <a:extLst>
                    <a:ext uri="{FF2B5EF4-FFF2-40B4-BE49-F238E27FC236}">
                      <a16:creationId xmlns:a16="http://schemas.microsoft.com/office/drawing/2014/main" id="{CE6B3AB4-7569-B046-A170-EB821EC01CF3}"/>
                    </a:ext>
                  </a:extLst>
                </p:cNvPr>
                <p:cNvSpPr txBox="1"/>
                <p:nvPr/>
              </p:nvSpPr>
              <p:spPr>
                <a:xfrm>
                  <a:off x="3698520" y="4428062"/>
                  <a:ext cx="4624134" cy="923330"/>
                </a:xfrm>
                <a:prstGeom prst="rect">
                  <a:avLst/>
                </a:prstGeom>
                <a:noFill/>
              </p:spPr>
              <p:txBody>
                <a:bodyPr wrap="square" rtlCol="0">
                  <a:spAutoFit/>
                </a:bodyPr>
                <a:lstStyle/>
                <a:p>
                  <a:pPr algn="ctr"/>
                  <a:r>
                    <a:rPr lang="en-US" sz="3600" b="1" dirty="0"/>
                    <a:t>Past</a:t>
                  </a:r>
                </a:p>
                <a:p>
                  <a:pPr algn="ctr"/>
                  <a:endParaRPr lang="en-US" dirty="0"/>
                </a:p>
              </p:txBody>
            </p:sp>
            <p:cxnSp>
              <p:nvCxnSpPr>
                <p:cNvPr id="11" name="Straight Connector 10">
                  <a:extLst>
                    <a:ext uri="{FF2B5EF4-FFF2-40B4-BE49-F238E27FC236}">
                      <a16:creationId xmlns:a16="http://schemas.microsoft.com/office/drawing/2014/main" id="{5A0CDB55-C54E-C342-BD22-8E3C7273A44A}"/>
                    </a:ext>
                  </a:extLst>
                </p:cNvPr>
                <p:cNvCxnSpPr>
                  <a:cxnSpLocks/>
                </p:cNvCxnSpPr>
                <p:nvPr/>
              </p:nvCxnSpPr>
              <p:spPr>
                <a:xfrm>
                  <a:off x="4120131" y="3992739"/>
                  <a:ext cx="3810000" cy="0"/>
                </a:xfrm>
                <a:prstGeom prst="line">
                  <a:avLst/>
                </a:prstGeom>
                <a:ln w="28575">
                  <a:solidFill>
                    <a:schemeClr val="bg1"/>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grpSp>
      </p:grpSp>
    </p:spTree>
    <p:extLst>
      <p:ext uri="{BB962C8B-B14F-4D97-AF65-F5344CB8AC3E}">
        <p14:creationId xmlns:p14="http://schemas.microsoft.com/office/powerpoint/2010/main" val="3519497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0CDF41-9DF5-421A-AE1C-B2B920D08479}"/>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13056" b="17826"/>
          <a:stretch/>
        </p:blipFill>
        <p:spPr>
          <a:xfrm>
            <a:off x="0" y="1295399"/>
            <a:ext cx="12186074" cy="5579533"/>
          </a:xfrm>
          <a:prstGeom prst="rect">
            <a:avLst/>
          </a:prstGeom>
        </p:spPr>
      </p:pic>
      <p:pic>
        <p:nvPicPr>
          <p:cNvPr id="12" name="Picture 11">
            <a:extLst>
              <a:ext uri="{FF2B5EF4-FFF2-40B4-BE49-F238E27FC236}">
                <a16:creationId xmlns:a16="http://schemas.microsoft.com/office/drawing/2014/main" id="{3202ABE2-EF69-4A9F-BF28-CC26A0274B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sp>
        <p:nvSpPr>
          <p:cNvPr id="8" name="Rectangle 7">
            <a:extLst>
              <a:ext uri="{FF2B5EF4-FFF2-40B4-BE49-F238E27FC236}">
                <a16:creationId xmlns:a16="http://schemas.microsoft.com/office/drawing/2014/main" id="{B91B390C-0EE2-47AF-B2DD-40A086A9F03D}"/>
              </a:ext>
            </a:extLst>
          </p:cNvPr>
          <p:cNvSpPr/>
          <p:nvPr/>
        </p:nvSpPr>
        <p:spPr>
          <a:xfrm>
            <a:off x="0" y="0"/>
            <a:ext cx="45719" cy="1295400"/>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7" name="Group 6">
            <a:extLst>
              <a:ext uri="{FF2B5EF4-FFF2-40B4-BE49-F238E27FC236}">
                <a16:creationId xmlns:a16="http://schemas.microsoft.com/office/drawing/2014/main" id="{F7B77AB0-DF6E-430E-9E95-54E3F2B06A2A}"/>
              </a:ext>
            </a:extLst>
          </p:cNvPr>
          <p:cNvGrpSpPr/>
          <p:nvPr/>
        </p:nvGrpSpPr>
        <p:grpSpPr>
          <a:xfrm>
            <a:off x="3450246" y="1414092"/>
            <a:ext cx="5291508" cy="5291508"/>
            <a:chOff x="3862327" y="1632899"/>
            <a:chExt cx="5291508" cy="5291508"/>
          </a:xfrm>
        </p:grpSpPr>
        <p:sp>
          <p:nvSpPr>
            <p:cNvPr id="26" name="Oval 25">
              <a:extLst>
                <a:ext uri="{FF2B5EF4-FFF2-40B4-BE49-F238E27FC236}">
                  <a16:creationId xmlns:a16="http://schemas.microsoft.com/office/drawing/2014/main" id="{341584E9-78BA-4FE8-8D4B-FCC5C2A98564}"/>
                </a:ext>
              </a:extLst>
            </p:cNvPr>
            <p:cNvSpPr/>
            <p:nvPr/>
          </p:nvSpPr>
          <p:spPr>
            <a:xfrm>
              <a:off x="3862327" y="1657765"/>
              <a:ext cx="5291508" cy="5241777"/>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4" name="Group 3">
              <a:extLst>
                <a:ext uri="{FF2B5EF4-FFF2-40B4-BE49-F238E27FC236}">
                  <a16:creationId xmlns:a16="http://schemas.microsoft.com/office/drawing/2014/main" id="{0322E61A-C2A3-401D-B8AC-5279796B21BF}"/>
                </a:ext>
              </a:extLst>
            </p:cNvPr>
            <p:cNvGrpSpPr/>
            <p:nvPr/>
          </p:nvGrpSpPr>
          <p:grpSpPr>
            <a:xfrm>
              <a:off x="3862327" y="1632899"/>
              <a:ext cx="5291508" cy="5291508"/>
              <a:chOff x="4644746" y="1656588"/>
              <a:chExt cx="5291508" cy="5291508"/>
            </a:xfrm>
          </p:grpSpPr>
          <p:sp>
            <p:nvSpPr>
              <p:cNvPr id="29" name="Oval 28">
                <a:extLst>
                  <a:ext uri="{FF2B5EF4-FFF2-40B4-BE49-F238E27FC236}">
                    <a16:creationId xmlns:a16="http://schemas.microsoft.com/office/drawing/2014/main" id="{AB34D667-2119-478A-A1F7-D7404446CB46}"/>
                  </a:ext>
                </a:extLst>
              </p:cNvPr>
              <p:cNvSpPr/>
              <p:nvPr/>
            </p:nvSpPr>
            <p:spPr>
              <a:xfrm>
                <a:off x="4644746" y="1656588"/>
                <a:ext cx="5291508" cy="5291508"/>
              </a:xfrm>
              <a:prstGeom prst="ellipse">
                <a:avLst/>
              </a:prstGeom>
              <a:solidFill>
                <a:srgbClr val="005941">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18" name="Group 17">
                <a:extLst>
                  <a:ext uri="{FF2B5EF4-FFF2-40B4-BE49-F238E27FC236}">
                    <a16:creationId xmlns:a16="http://schemas.microsoft.com/office/drawing/2014/main" id="{656353A9-226A-4516-A5E9-DFD9A5094287}"/>
                  </a:ext>
                </a:extLst>
              </p:cNvPr>
              <p:cNvGrpSpPr/>
              <p:nvPr/>
            </p:nvGrpSpPr>
            <p:grpSpPr>
              <a:xfrm>
                <a:off x="4644747" y="1656589"/>
                <a:ext cx="5291507" cy="5291507"/>
                <a:chOff x="3262567" y="1367581"/>
                <a:chExt cx="5291507" cy="5291507"/>
              </a:xfrm>
            </p:grpSpPr>
            <p:sp>
              <p:nvSpPr>
                <p:cNvPr id="17" name="Oval 16">
                  <a:extLst>
                    <a:ext uri="{FF2B5EF4-FFF2-40B4-BE49-F238E27FC236}">
                      <a16:creationId xmlns:a16="http://schemas.microsoft.com/office/drawing/2014/main" id="{D1A0271B-0642-4A7E-BDD4-1D625B43F47E}"/>
                    </a:ext>
                  </a:extLst>
                </p:cNvPr>
                <p:cNvSpPr/>
                <p:nvPr/>
              </p:nvSpPr>
              <p:spPr>
                <a:xfrm>
                  <a:off x="3262567" y="1367581"/>
                  <a:ext cx="5291507" cy="5291507"/>
                </a:xfrm>
                <a:prstGeom prst="ellipse">
                  <a:avLst/>
                </a:prstGeom>
                <a:no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800" dirty="0">
                    <a:solidFill>
                      <a:schemeClr val="tx1"/>
                    </a:solidFill>
                    <a:latin typeface="Rockwell" panose="02060603020205020403" pitchFamily="18" charset="0"/>
                  </a:endParaRPr>
                </a:p>
              </p:txBody>
            </p:sp>
            <p:sp>
              <p:nvSpPr>
                <p:cNvPr id="14" name="TextBox 13">
                  <a:extLst>
                    <a:ext uri="{FF2B5EF4-FFF2-40B4-BE49-F238E27FC236}">
                      <a16:creationId xmlns:a16="http://schemas.microsoft.com/office/drawing/2014/main" id="{969BA4F9-DC32-4D6B-A005-7277501D20EE}"/>
                    </a:ext>
                  </a:extLst>
                </p:cNvPr>
                <p:cNvSpPr txBox="1"/>
                <p:nvPr/>
              </p:nvSpPr>
              <p:spPr>
                <a:xfrm>
                  <a:off x="4296064" y="2591442"/>
                  <a:ext cx="3458135" cy="1119794"/>
                </a:xfrm>
                <a:prstGeom prst="rect">
                  <a:avLst/>
                </a:prstGeom>
                <a:noFill/>
              </p:spPr>
              <p:txBody>
                <a:bodyPr wrap="square" rtlCol="0">
                  <a:spAutoFit/>
                </a:bodyPr>
                <a:lstStyle/>
                <a:p>
                  <a:pPr algn="ctr">
                    <a:lnSpc>
                      <a:spcPts val="4000"/>
                    </a:lnSpc>
                  </a:pPr>
                  <a:r>
                    <a:rPr lang="en-US" sz="4400" b="1" dirty="0"/>
                    <a:t>Leading </a:t>
                  </a:r>
                </a:p>
                <a:p>
                  <a:pPr algn="ctr">
                    <a:lnSpc>
                      <a:spcPts val="4000"/>
                    </a:lnSpc>
                  </a:pPr>
                  <a:r>
                    <a:rPr lang="en-US" sz="4400" b="1" dirty="0"/>
                    <a:t>With Science</a:t>
                  </a:r>
                </a:p>
              </p:txBody>
            </p:sp>
            <p:sp>
              <p:nvSpPr>
                <p:cNvPr id="15" name="TextBox 14">
                  <a:extLst>
                    <a:ext uri="{FF2B5EF4-FFF2-40B4-BE49-F238E27FC236}">
                      <a16:creationId xmlns:a16="http://schemas.microsoft.com/office/drawing/2014/main" id="{055E4859-79C1-4C1D-9ABF-B82D374110F1}"/>
                    </a:ext>
                  </a:extLst>
                </p:cNvPr>
                <p:cNvSpPr txBox="1"/>
                <p:nvPr/>
              </p:nvSpPr>
              <p:spPr>
                <a:xfrm>
                  <a:off x="3698520" y="4428062"/>
                  <a:ext cx="4624134" cy="1477328"/>
                </a:xfrm>
                <a:prstGeom prst="rect">
                  <a:avLst/>
                </a:prstGeom>
                <a:noFill/>
              </p:spPr>
              <p:txBody>
                <a:bodyPr wrap="square" rtlCol="0">
                  <a:spAutoFit/>
                </a:bodyPr>
                <a:lstStyle/>
                <a:p>
                  <a:pPr algn="ctr"/>
                  <a:r>
                    <a:rPr lang="en-US" sz="3600" b="1" dirty="0"/>
                    <a:t>Innovation Driven by Policy</a:t>
                  </a:r>
                </a:p>
                <a:p>
                  <a:pPr algn="ctr"/>
                  <a:endParaRPr lang="en-US" dirty="0"/>
                </a:p>
              </p:txBody>
            </p:sp>
            <p:cxnSp>
              <p:nvCxnSpPr>
                <p:cNvPr id="16" name="Straight Connector 15">
                  <a:extLst>
                    <a:ext uri="{FF2B5EF4-FFF2-40B4-BE49-F238E27FC236}">
                      <a16:creationId xmlns:a16="http://schemas.microsoft.com/office/drawing/2014/main" id="{A4B740B4-0040-4DCC-8CB0-40CEA6DBB946}"/>
                    </a:ext>
                  </a:extLst>
                </p:cNvPr>
                <p:cNvCxnSpPr>
                  <a:cxnSpLocks/>
                </p:cNvCxnSpPr>
                <p:nvPr/>
              </p:nvCxnSpPr>
              <p:spPr>
                <a:xfrm>
                  <a:off x="4120131" y="3992739"/>
                  <a:ext cx="3810000" cy="0"/>
                </a:xfrm>
                <a:prstGeom prst="line">
                  <a:avLst/>
                </a:prstGeom>
                <a:ln w="28575">
                  <a:solidFill>
                    <a:schemeClr val="bg1"/>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grpSp>
      </p:grpSp>
      <p:grpSp>
        <p:nvGrpSpPr>
          <p:cNvPr id="23" name="Group 22">
            <a:extLst>
              <a:ext uri="{FF2B5EF4-FFF2-40B4-BE49-F238E27FC236}">
                <a16:creationId xmlns:a16="http://schemas.microsoft.com/office/drawing/2014/main" id="{441AAE10-55C9-4DE2-83D4-E626358D7575}"/>
              </a:ext>
            </a:extLst>
          </p:cNvPr>
          <p:cNvGrpSpPr/>
          <p:nvPr/>
        </p:nvGrpSpPr>
        <p:grpSpPr>
          <a:xfrm>
            <a:off x="6153265" y="1551467"/>
            <a:ext cx="5505335" cy="5016758"/>
            <a:chOff x="7287251" y="1715538"/>
            <a:chExt cx="4624134" cy="5016758"/>
          </a:xfrm>
        </p:grpSpPr>
        <p:sp>
          <p:nvSpPr>
            <p:cNvPr id="24" name="TextBox 23">
              <a:extLst>
                <a:ext uri="{FF2B5EF4-FFF2-40B4-BE49-F238E27FC236}">
                  <a16:creationId xmlns:a16="http://schemas.microsoft.com/office/drawing/2014/main" id="{12404F30-01C2-43A2-8E9A-5DF68D5CE44A}"/>
                </a:ext>
              </a:extLst>
            </p:cNvPr>
            <p:cNvSpPr txBox="1"/>
            <p:nvPr/>
          </p:nvSpPr>
          <p:spPr>
            <a:xfrm>
              <a:off x="7287251" y="1715538"/>
              <a:ext cx="4624134" cy="5016758"/>
            </a:xfrm>
            <a:prstGeom prst="rect">
              <a:avLst/>
            </a:prstGeom>
            <a:solidFill>
              <a:schemeClr val="bg1">
                <a:alpha val="83000"/>
              </a:schemeClr>
            </a:solidFill>
          </p:spPr>
          <p:txBody>
            <a:bodyPr wrap="square" rtlCol="0">
              <a:spAutoFit/>
            </a:bodyPr>
            <a:lstStyle/>
            <a:p>
              <a:r>
                <a:rPr lang="en-US" sz="3200" b="1" dirty="0"/>
                <a:t> </a:t>
              </a:r>
            </a:p>
            <a:p>
              <a:pPr algn="ctr"/>
              <a:r>
                <a:rPr lang="en-US" sz="2800" b="1" dirty="0"/>
                <a:t>HACCP Rule — 1998</a:t>
              </a:r>
            </a:p>
            <a:p>
              <a:pPr algn="ctr"/>
              <a:r>
                <a:rPr lang="en-US" sz="2800" b="1" dirty="0"/>
                <a:t>Development of first interventions</a:t>
              </a:r>
            </a:p>
            <a:p>
              <a:pPr lvl="0" algn="ctr"/>
              <a:endParaRPr lang="en-US" sz="4000" b="1" dirty="0">
                <a:ea typeface="Lato" panose="020F0502020204030203" pitchFamily="34" charset="0"/>
                <a:cs typeface="Lato" panose="020F0502020204030203" pitchFamily="34" charset="0"/>
              </a:endParaRPr>
            </a:p>
            <a:p>
              <a:pPr algn="ctr"/>
              <a:r>
                <a:rPr lang="en-US" sz="2800" b="1" i="1" dirty="0"/>
                <a:t>E. coli </a:t>
              </a:r>
              <a:r>
                <a:rPr lang="en-US" sz="2800" b="1" dirty="0"/>
                <a:t>O157:H7 an adulterant</a:t>
              </a:r>
            </a:p>
            <a:p>
              <a:pPr algn="ctr"/>
              <a:endParaRPr lang="en-US" sz="2800" b="1" dirty="0"/>
            </a:p>
            <a:p>
              <a:pPr marL="457200" indent="-457200">
                <a:buFont typeface="Arial" panose="020B0604020202020204" pitchFamily="34" charset="0"/>
                <a:buChar char="•"/>
              </a:pPr>
              <a:r>
                <a:rPr lang="en-US" sz="2800" b="1" dirty="0"/>
                <a:t>Additional interest</a:t>
              </a:r>
            </a:p>
            <a:p>
              <a:pPr marL="457200" indent="-457200">
                <a:buFont typeface="Arial" panose="020B0604020202020204" pitchFamily="34" charset="0"/>
                <a:buChar char="•"/>
              </a:pPr>
              <a:r>
                <a:rPr lang="en-US" sz="2800" b="1" dirty="0"/>
                <a:t>Pre-harvest research</a:t>
              </a:r>
            </a:p>
            <a:p>
              <a:pPr marL="457200" indent="-457200">
                <a:buFont typeface="Arial" panose="020B0604020202020204" pitchFamily="34" charset="0"/>
                <a:buChar char="•"/>
              </a:pPr>
              <a:r>
                <a:rPr lang="en-US" sz="2800" b="1" dirty="0"/>
                <a:t>Irradiation</a:t>
              </a:r>
            </a:p>
            <a:p>
              <a:pPr marL="457200" indent="-457200">
                <a:buFont typeface="Arial" panose="020B0604020202020204" pitchFamily="34" charset="0"/>
                <a:buChar char="•"/>
              </a:pPr>
              <a:r>
                <a:rPr lang="en-US" sz="2800" b="1" dirty="0"/>
                <a:t>Sampling and testing methods</a:t>
              </a:r>
            </a:p>
            <a:p>
              <a:pPr marL="457200" indent="-457200">
                <a:buFont typeface="Arial" panose="020B0604020202020204" pitchFamily="34" charset="0"/>
                <a:buChar char="•"/>
              </a:pPr>
              <a:endParaRPr lang="en-US" sz="2400" b="1" dirty="0"/>
            </a:p>
          </p:txBody>
        </p:sp>
        <p:cxnSp>
          <p:nvCxnSpPr>
            <p:cNvPr id="25" name="Straight Connector 24">
              <a:extLst>
                <a:ext uri="{FF2B5EF4-FFF2-40B4-BE49-F238E27FC236}">
                  <a16:creationId xmlns:a16="http://schemas.microsoft.com/office/drawing/2014/main" id="{A1B6441C-DB4D-4444-AF03-4B26E5C8CDCD}"/>
                </a:ext>
              </a:extLst>
            </p:cNvPr>
            <p:cNvCxnSpPr>
              <a:cxnSpLocks/>
            </p:cNvCxnSpPr>
            <p:nvPr/>
          </p:nvCxnSpPr>
          <p:spPr>
            <a:xfrm>
              <a:off x="7694318" y="3410661"/>
              <a:ext cx="3810000" cy="0"/>
            </a:xfrm>
            <a:prstGeom prst="line">
              <a:avLst/>
            </a:prstGeom>
            <a:ln w="28575">
              <a:solidFill>
                <a:srgbClr val="001A34"/>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44120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 1.85185E-6 L -0.25 1.85185E-6 " pathEditMode="relative" rAng="0" ptsTypes="AA">
                                      <p:cBhvr>
                                        <p:cTn id="6" dur="2000" fill="hold"/>
                                        <p:tgtEl>
                                          <p:spTgt spid="7"/>
                                        </p:tgtEl>
                                        <p:attrNameLst>
                                          <p:attrName>ppt_x</p:attrName>
                                          <p:attrName>ppt_y</p:attrName>
                                        </p:attrNameLst>
                                      </p:cBhvr>
                                      <p:rCtr x="-12500" y="0"/>
                                    </p:animMotion>
                                  </p:childTnLst>
                                </p:cTn>
                              </p:par>
                              <p:par>
                                <p:cTn id="7" presetID="16" presetClass="entr" presetSubtype="21" fill="hold" nodeType="withEffect">
                                  <p:stCondLst>
                                    <p:cond delay="800"/>
                                  </p:stCondLst>
                                  <p:childTnLst>
                                    <p:set>
                                      <p:cBhvr>
                                        <p:cTn id="8" dur="1" fill="hold">
                                          <p:stCondLst>
                                            <p:cond delay="0"/>
                                          </p:stCondLst>
                                        </p:cTn>
                                        <p:tgtEl>
                                          <p:spTgt spid="23"/>
                                        </p:tgtEl>
                                        <p:attrNameLst>
                                          <p:attrName>style.visibility</p:attrName>
                                        </p:attrNameLst>
                                      </p:cBhvr>
                                      <p:to>
                                        <p:strVal val="visible"/>
                                      </p:to>
                                    </p:set>
                                    <p:animEffect transition="in" filter="barn(inVertical)">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4C0AE5-33D3-4AD0-A0D4-2069453BFED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0838" r="-55" b="39508"/>
          <a:stretch/>
        </p:blipFill>
        <p:spPr>
          <a:xfrm>
            <a:off x="0" y="1295400"/>
            <a:ext cx="12195025" cy="5562600"/>
          </a:xfrm>
          <a:prstGeom prst="rect">
            <a:avLst/>
          </a:prstGeom>
        </p:spPr>
      </p:pic>
      <p:pic>
        <p:nvPicPr>
          <p:cNvPr id="12" name="Picture 11">
            <a:extLst>
              <a:ext uri="{FF2B5EF4-FFF2-40B4-BE49-F238E27FC236}">
                <a16:creationId xmlns:a16="http://schemas.microsoft.com/office/drawing/2014/main" id="{3202ABE2-EF69-4A9F-BF28-CC26A0274B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0" y="152400"/>
            <a:ext cx="4449588" cy="1066800"/>
          </a:xfrm>
          <a:prstGeom prst="rect">
            <a:avLst/>
          </a:prstGeom>
        </p:spPr>
      </p:pic>
      <p:sp>
        <p:nvSpPr>
          <p:cNvPr id="8" name="Rectangle 7">
            <a:extLst>
              <a:ext uri="{FF2B5EF4-FFF2-40B4-BE49-F238E27FC236}">
                <a16:creationId xmlns:a16="http://schemas.microsoft.com/office/drawing/2014/main" id="{B91B390C-0EE2-47AF-B2DD-40A086A9F03D}"/>
              </a:ext>
            </a:extLst>
          </p:cNvPr>
          <p:cNvSpPr/>
          <p:nvPr/>
        </p:nvSpPr>
        <p:spPr>
          <a:xfrm>
            <a:off x="0" y="0"/>
            <a:ext cx="45719" cy="1295400"/>
          </a:xfrm>
          <a:prstGeom prst="rect">
            <a:avLst/>
          </a:prstGeom>
          <a:solidFill>
            <a:srgbClr val="3893C4"/>
          </a:solidFill>
          <a:ln>
            <a:no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7" name="Group 6">
            <a:extLst>
              <a:ext uri="{FF2B5EF4-FFF2-40B4-BE49-F238E27FC236}">
                <a16:creationId xmlns:a16="http://schemas.microsoft.com/office/drawing/2014/main" id="{F7B77AB0-DF6E-430E-9E95-54E3F2B06A2A}"/>
              </a:ext>
            </a:extLst>
          </p:cNvPr>
          <p:cNvGrpSpPr/>
          <p:nvPr/>
        </p:nvGrpSpPr>
        <p:grpSpPr>
          <a:xfrm>
            <a:off x="3450246" y="1414092"/>
            <a:ext cx="5291508" cy="5291508"/>
            <a:chOff x="3862327" y="1632899"/>
            <a:chExt cx="5291508" cy="5291508"/>
          </a:xfrm>
        </p:grpSpPr>
        <p:sp>
          <p:nvSpPr>
            <p:cNvPr id="26" name="Oval 25">
              <a:extLst>
                <a:ext uri="{FF2B5EF4-FFF2-40B4-BE49-F238E27FC236}">
                  <a16:creationId xmlns:a16="http://schemas.microsoft.com/office/drawing/2014/main" id="{341584E9-78BA-4FE8-8D4B-FCC5C2A98564}"/>
                </a:ext>
              </a:extLst>
            </p:cNvPr>
            <p:cNvSpPr/>
            <p:nvPr/>
          </p:nvSpPr>
          <p:spPr>
            <a:xfrm>
              <a:off x="3862327" y="1657765"/>
              <a:ext cx="5291508" cy="5241777"/>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4" name="Group 3">
              <a:extLst>
                <a:ext uri="{FF2B5EF4-FFF2-40B4-BE49-F238E27FC236}">
                  <a16:creationId xmlns:a16="http://schemas.microsoft.com/office/drawing/2014/main" id="{0322E61A-C2A3-401D-B8AC-5279796B21BF}"/>
                </a:ext>
              </a:extLst>
            </p:cNvPr>
            <p:cNvGrpSpPr/>
            <p:nvPr/>
          </p:nvGrpSpPr>
          <p:grpSpPr>
            <a:xfrm>
              <a:off x="3862327" y="1632899"/>
              <a:ext cx="5291508" cy="5291508"/>
              <a:chOff x="4644746" y="1656588"/>
              <a:chExt cx="5291508" cy="5291508"/>
            </a:xfrm>
          </p:grpSpPr>
          <p:sp>
            <p:nvSpPr>
              <p:cNvPr id="29" name="Oval 28">
                <a:extLst>
                  <a:ext uri="{FF2B5EF4-FFF2-40B4-BE49-F238E27FC236}">
                    <a16:creationId xmlns:a16="http://schemas.microsoft.com/office/drawing/2014/main" id="{AB34D667-2119-478A-A1F7-D7404446CB46}"/>
                  </a:ext>
                </a:extLst>
              </p:cNvPr>
              <p:cNvSpPr/>
              <p:nvPr/>
            </p:nvSpPr>
            <p:spPr>
              <a:xfrm>
                <a:off x="4644746" y="1656588"/>
                <a:ext cx="5291508" cy="5291508"/>
              </a:xfrm>
              <a:prstGeom prst="ellipse">
                <a:avLst/>
              </a:prstGeom>
              <a:solidFill>
                <a:srgbClr val="005941">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18" name="Group 17">
                <a:extLst>
                  <a:ext uri="{FF2B5EF4-FFF2-40B4-BE49-F238E27FC236}">
                    <a16:creationId xmlns:a16="http://schemas.microsoft.com/office/drawing/2014/main" id="{656353A9-226A-4516-A5E9-DFD9A5094287}"/>
                  </a:ext>
                </a:extLst>
              </p:cNvPr>
              <p:cNvGrpSpPr/>
              <p:nvPr/>
            </p:nvGrpSpPr>
            <p:grpSpPr>
              <a:xfrm>
                <a:off x="4644747" y="1656589"/>
                <a:ext cx="5291507" cy="5291507"/>
                <a:chOff x="3262567" y="1367581"/>
                <a:chExt cx="5291507" cy="5291507"/>
              </a:xfrm>
            </p:grpSpPr>
            <p:sp>
              <p:nvSpPr>
                <p:cNvPr id="17" name="Oval 16">
                  <a:extLst>
                    <a:ext uri="{FF2B5EF4-FFF2-40B4-BE49-F238E27FC236}">
                      <a16:creationId xmlns:a16="http://schemas.microsoft.com/office/drawing/2014/main" id="{D1A0271B-0642-4A7E-BDD4-1D625B43F47E}"/>
                    </a:ext>
                  </a:extLst>
                </p:cNvPr>
                <p:cNvSpPr/>
                <p:nvPr/>
              </p:nvSpPr>
              <p:spPr>
                <a:xfrm>
                  <a:off x="3262567" y="1367581"/>
                  <a:ext cx="5291507" cy="5291507"/>
                </a:xfrm>
                <a:prstGeom prst="ellipse">
                  <a:avLst/>
                </a:prstGeom>
                <a:no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800" dirty="0">
                    <a:solidFill>
                      <a:schemeClr val="tx1"/>
                    </a:solidFill>
                    <a:latin typeface="Rockwell" panose="02060603020205020403" pitchFamily="18" charset="0"/>
                  </a:endParaRPr>
                </a:p>
              </p:txBody>
            </p:sp>
            <p:sp>
              <p:nvSpPr>
                <p:cNvPr id="14" name="TextBox 13">
                  <a:extLst>
                    <a:ext uri="{FF2B5EF4-FFF2-40B4-BE49-F238E27FC236}">
                      <a16:creationId xmlns:a16="http://schemas.microsoft.com/office/drawing/2014/main" id="{969BA4F9-DC32-4D6B-A005-7277501D20EE}"/>
                    </a:ext>
                  </a:extLst>
                </p:cNvPr>
                <p:cNvSpPr txBox="1"/>
                <p:nvPr/>
              </p:nvSpPr>
              <p:spPr>
                <a:xfrm>
                  <a:off x="4296064" y="2591442"/>
                  <a:ext cx="3458135" cy="1119794"/>
                </a:xfrm>
                <a:prstGeom prst="rect">
                  <a:avLst/>
                </a:prstGeom>
                <a:noFill/>
              </p:spPr>
              <p:txBody>
                <a:bodyPr wrap="square" rtlCol="0">
                  <a:spAutoFit/>
                </a:bodyPr>
                <a:lstStyle/>
                <a:p>
                  <a:pPr algn="ctr">
                    <a:lnSpc>
                      <a:spcPts val="4000"/>
                    </a:lnSpc>
                  </a:pPr>
                  <a:r>
                    <a:rPr lang="en-US" sz="4400" b="1" dirty="0"/>
                    <a:t>Leading </a:t>
                  </a:r>
                </a:p>
                <a:p>
                  <a:pPr algn="ctr">
                    <a:lnSpc>
                      <a:spcPts val="4000"/>
                    </a:lnSpc>
                  </a:pPr>
                  <a:r>
                    <a:rPr lang="en-US" sz="4400" b="1" dirty="0"/>
                    <a:t>With Science</a:t>
                  </a:r>
                </a:p>
              </p:txBody>
            </p:sp>
            <p:sp>
              <p:nvSpPr>
                <p:cNvPr id="15" name="TextBox 14">
                  <a:extLst>
                    <a:ext uri="{FF2B5EF4-FFF2-40B4-BE49-F238E27FC236}">
                      <a16:creationId xmlns:a16="http://schemas.microsoft.com/office/drawing/2014/main" id="{055E4859-79C1-4C1D-9ABF-B82D374110F1}"/>
                    </a:ext>
                  </a:extLst>
                </p:cNvPr>
                <p:cNvSpPr txBox="1"/>
                <p:nvPr/>
              </p:nvSpPr>
              <p:spPr>
                <a:xfrm>
                  <a:off x="3698520" y="4428062"/>
                  <a:ext cx="4624134" cy="1477328"/>
                </a:xfrm>
                <a:prstGeom prst="rect">
                  <a:avLst/>
                </a:prstGeom>
                <a:noFill/>
              </p:spPr>
              <p:txBody>
                <a:bodyPr wrap="square" rtlCol="0">
                  <a:spAutoFit/>
                </a:bodyPr>
                <a:lstStyle/>
                <a:p>
                  <a:pPr algn="ctr"/>
                  <a:r>
                    <a:rPr lang="en-US" sz="3600" b="1" dirty="0"/>
                    <a:t>Innovation Stifled by Policy</a:t>
                  </a:r>
                </a:p>
                <a:p>
                  <a:pPr algn="ctr"/>
                  <a:endParaRPr lang="en-US" dirty="0"/>
                </a:p>
              </p:txBody>
            </p:sp>
            <p:cxnSp>
              <p:nvCxnSpPr>
                <p:cNvPr id="16" name="Straight Connector 15">
                  <a:extLst>
                    <a:ext uri="{FF2B5EF4-FFF2-40B4-BE49-F238E27FC236}">
                      <a16:creationId xmlns:a16="http://schemas.microsoft.com/office/drawing/2014/main" id="{A4B740B4-0040-4DCC-8CB0-40CEA6DBB946}"/>
                    </a:ext>
                  </a:extLst>
                </p:cNvPr>
                <p:cNvCxnSpPr>
                  <a:cxnSpLocks/>
                </p:cNvCxnSpPr>
                <p:nvPr/>
              </p:nvCxnSpPr>
              <p:spPr>
                <a:xfrm>
                  <a:off x="4120131" y="3992739"/>
                  <a:ext cx="3810000" cy="0"/>
                </a:xfrm>
                <a:prstGeom prst="line">
                  <a:avLst/>
                </a:prstGeom>
                <a:ln w="28575">
                  <a:solidFill>
                    <a:schemeClr val="bg1"/>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grpSp>
      </p:grpSp>
      <p:grpSp>
        <p:nvGrpSpPr>
          <p:cNvPr id="23" name="Group 22">
            <a:extLst>
              <a:ext uri="{FF2B5EF4-FFF2-40B4-BE49-F238E27FC236}">
                <a16:creationId xmlns:a16="http://schemas.microsoft.com/office/drawing/2014/main" id="{441AAE10-55C9-4DE2-83D4-E626358D7575}"/>
              </a:ext>
            </a:extLst>
          </p:cNvPr>
          <p:cNvGrpSpPr/>
          <p:nvPr/>
        </p:nvGrpSpPr>
        <p:grpSpPr>
          <a:xfrm>
            <a:off x="6389024" y="2276207"/>
            <a:ext cx="5505335" cy="3231654"/>
            <a:chOff x="7287251" y="1715538"/>
            <a:chExt cx="4624134" cy="3231654"/>
          </a:xfrm>
        </p:grpSpPr>
        <p:sp>
          <p:nvSpPr>
            <p:cNvPr id="24" name="TextBox 23">
              <a:extLst>
                <a:ext uri="{FF2B5EF4-FFF2-40B4-BE49-F238E27FC236}">
                  <a16:creationId xmlns:a16="http://schemas.microsoft.com/office/drawing/2014/main" id="{12404F30-01C2-43A2-8E9A-5DF68D5CE44A}"/>
                </a:ext>
              </a:extLst>
            </p:cNvPr>
            <p:cNvSpPr txBox="1"/>
            <p:nvPr/>
          </p:nvSpPr>
          <p:spPr>
            <a:xfrm>
              <a:off x="7287251" y="1715538"/>
              <a:ext cx="4624134" cy="3231654"/>
            </a:xfrm>
            <a:prstGeom prst="rect">
              <a:avLst/>
            </a:prstGeom>
            <a:solidFill>
              <a:schemeClr val="bg1">
                <a:alpha val="83000"/>
              </a:schemeClr>
            </a:solidFill>
          </p:spPr>
          <p:txBody>
            <a:bodyPr wrap="square" rtlCol="0">
              <a:spAutoFit/>
            </a:bodyPr>
            <a:lstStyle/>
            <a:p>
              <a:r>
                <a:rPr lang="en-US" sz="3200" b="1" dirty="0"/>
                <a:t> </a:t>
              </a:r>
            </a:p>
            <a:p>
              <a:pPr algn="ctr"/>
              <a:r>
                <a:rPr lang="en-US" sz="2800" b="1" dirty="0"/>
                <a:t>Lack of Implementation of Pre-Harvest Interventions</a:t>
              </a:r>
            </a:p>
            <a:p>
              <a:pPr lvl="0" algn="ctr"/>
              <a:endParaRPr lang="en-US" sz="4000" b="1" dirty="0">
                <a:ea typeface="Lato" panose="020F0502020204030203" pitchFamily="34" charset="0"/>
                <a:cs typeface="Lato" panose="020F0502020204030203" pitchFamily="34" charset="0"/>
              </a:endParaRPr>
            </a:p>
            <a:p>
              <a:pPr algn="ctr"/>
              <a:r>
                <a:rPr lang="en-US" sz="2800" b="1" dirty="0"/>
                <a:t>Irradiation Labeling </a:t>
              </a:r>
            </a:p>
            <a:p>
              <a:pPr algn="ctr"/>
              <a:r>
                <a:rPr lang="en-US" sz="2400" i="1" dirty="0"/>
                <a:t>Slowing of Irradiation Research</a:t>
              </a:r>
            </a:p>
            <a:p>
              <a:pPr marL="457200" indent="-457200">
                <a:buFont typeface="Arial" panose="020B0604020202020204" pitchFamily="34" charset="0"/>
                <a:buChar char="•"/>
              </a:pPr>
              <a:endParaRPr lang="en-US" sz="2400" b="1" dirty="0"/>
            </a:p>
          </p:txBody>
        </p:sp>
        <p:cxnSp>
          <p:nvCxnSpPr>
            <p:cNvPr id="25" name="Straight Connector 24">
              <a:extLst>
                <a:ext uri="{FF2B5EF4-FFF2-40B4-BE49-F238E27FC236}">
                  <a16:creationId xmlns:a16="http://schemas.microsoft.com/office/drawing/2014/main" id="{A1B6441C-DB4D-4444-AF03-4B26E5C8CDCD}"/>
                </a:ext>
              </a:extLst>
            </p:cNvPr>
            <p:cNvCxnSpPr>
              <a:cxnSpLocks/>
            </p:cNvCxnSpPr>
            <p:nvPr/>
          </p:nvCxnSpPr>
          <p:spPr>
            <a:xfrm>
              <a:off x="7681161" y="3478582"/>
              <a:ext cx="3810000" cy="0"/>
            </a:xfrm>
            <a:prstGeom prst="line">
              <a:avLst/>
            </a:prstGeom>
            <a:ln w="28575">
              <a:solidFill>
                <a:srgbClr val="001A34"/>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2634925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 1.85185E-6 L -0.25 1.85185E-6 " pathEditMode="relative" rAng="0" ptsTypes="AA">
                                      <p:cBhvr>
                                        <p:cTn id="6" dur="2000" fill="hold"/>
                                        <p:tgtEl>
                                          <p:spTgt spid="7"/>
                                        </p:tgtEl>
                                        <p:attrNameLst>
                                          <p:attrName>ppt_x</p:attrName>
                                          <p:attrName>ppt_y</p:attrName>
                                        </p:attrNameLst>
                                      </p:cBhvr>
                                      <p:rCtr x="-12500" y="0"/>
                                    </p:animMotion>
                                  </p:childTnLst>
                                </p:cTn>
                              </p:par>
                              <p:par>
                                <p:cTn id="7" presetID="16" presetClass="entr" presetSubtype="21" fill="hold" nodeType="withEffect">
                                  <p:stCondLst>
                                    <p:cond delay="800"/>
                                  </p:stCondLst>
                                  <p:childTnLst>
                                    <p:set>
                                      <p:cBhvr>
                                        <p:cTn id="8" dur="1" fill="hold">
                                          <p:stCondLst>
                                            <p:cond delay="0"/>
                                          </p:stCondLst>
                                        </p:cTn>
                                        <p:tgtEl>
                                          <p:spTgt spid="23"/>
                                        </p:tgtEl>
                                        <p:attrNameLst>
                                          <p:attrName>style.visibility</p:attrName>
                                        </p:attrNameLst>
                                      </p:cBhvr>
                                      <p:to>
                                        <p:strVal val="visible"/>
                                      </p:to>
                                    </p:set>
                                    <p:animEffect transition="in" filter="barn(inVertical)">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642AC2F-051C-9643-A977-1D2DB4FD2A0C}"/>
              </a:ext>
            </a:extLst>
          </p:cNvPr>
          <p:cNvPicPr>
            <a:picLocks noChangeAspect="1"/>
          </p:cNvPicPr>
          <p:nvPr/>
        </p:nvPicPr>
        <p:blipFill rotWithShape="1">
          <a:blip r:embed="rId3">
            <a:extLst>
              <a:ext uri="{28A0092B-C50C-407E-A947-70E740481C1C}">
                <a14:useLocalDpi xmlns:a14="http://schemas.microsoft.com/office/drawing/2010/main" val="0"/>
              </a:ext>
            </a:extLst>
          </a:blip>
          <a:srcRect l="473" t="46954" r="23697" b="1150"/>
          <a:stretch/>
        </p:blipFill>
        <p:spPr>
          <a:xfrm>
            <a:off x="0" y="1295400"/>
            <a:ext cx="12192000" cy="5562600"/>
          </a:xfrm>
          <a:prstGeom prst="rect">
            <a:avLst/>
          </a:prstGeom>
        </p:spPr>
      </p:pic>
      <p:grpSp>
        <p:nvGrpSpPr>
          <p:cNvPr id="3" name="Group 2">
            <a:extLst>
              <a:ext uri="{FF2B5EF4-FFF2-40B4-BE49-F238E27FC236}">
                <a16:creationId xmlns:a16="http://schemas.microsoft.com/office/drawing/2014/main" id="{1B58D783-077C-C94F-BCF8-E522F808D915}"/>
              </a:ext>
            </a:extLst>
          </p:cNvPr>
          <p:cNvGrpSpPr/>
          <p:nvPr/>
        </p:nvGrpSpPr>
        <p:grpSpPr>
          <a:xfrm>
            <a:off x="3450246" y="1414092"/>
            <a:ext cx="5291508" cy="5291508"/>
            <a:chOff x="3862327" y="1632899"/>
            <a:chExt cx="5291508" cy="5291508"/>
          </a:xfrm>
        </p:grpSpPr>
        <p:sp>
          <p:nvSpPr>
            <p:cNvPr id="4" name="Oval 3">
              <a:extLst>
                <a:ext uri="{FF2B5EF4-FFF2-40B4-BE49-F238E27FC236}">
                  <a16:creationId xmlns:a16="http://schemas.microsoft.com/office/drawing/2014/main" id="{85696F63-634D-754B-81D3-020434EFB6BB}"/>
                </a:ext>
              </a:extLst>
            </p:cNvPr>
            <p:cNvSpPr/>
            <p:nvPr/>
          </p:nvSpPr>
          <p:spPr>
            <a:xfrm>
              <a:off x="3862327" y="1657765"/>
              <a:ext cx="5291508" cy="5241777"/>
            </a:xfrm>
            <a:prstGeom prst="ellipse">
              <a:avLst/>
            </a:prstGeom>
            <a:solidFill>
              <a:schemeClr val="bg1"/>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5" name="Group 4">
              <a:extLst>
                <a:ext uri="{FF2B5EF4-FFF2-40B4-BE49-F238E27FC236}">
                  <a16:creationId xmlns:a16="http://schemas.microsoft.com/office/drawing/2014/main" id="{4D2058FC-2BE0-634B-A0B3-EA3B48A491C2}"/>
                </a:ext>
              </a:extLst>
            </p:cNvPr>
            <p:cNvGrpSpPr/>
            <p:nvPr/>
          </p:nvGrpSpPr>
          <p:grpSpPr>
            <a:xfrm>
              <a:off x="3862327" y="1632899"/>
              <a:ext cx="5291508" cy="5291508"/>
              <a:chOff x="4644746" y="1656588"/>
              <a:chExt cx="5291508" cy="5291508"/>
            </a:xfrm>
          </p:grpSpPr>
          <p:sp>
            <p:nvSpPr>
              <p:cNvPr id="6" name="Oval 5">
                <a:extLst>
                  <a:ext uri="{FF2B5EF4-FFF2-40B4-BE49-F238E27FC236}">
                    <a16:creationId xmlns:a16="http://schemas.microsoft.com/office/drawing/2014/main" id="{6B106355-66F8-6040-9B77-264C5800449C}"/>
                  </a:ext>
                </a:extLst>
              </p:cNvPr>
              <p:cNvSpPr/>
              <p:nvPr/>
            </p:nvSpPr>
            <p:spPr>
              <a:xfrm>
                <a:off x="4644746" y="1656588"/>
                <a:ext cx="5291508" cy="5291508"/>
              </a:xfrm>
              <a:prstGeom prst="ellipse">
                <a:avLst/>
              </a:prstGeom>
              <a:solidFill>
                <a:srgbClr val="005941">
                  <a:alpha val="72000"/>
                </a:srgbClr>
              </a:solid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200" dirty="0">
                  <a:solidFill>
                    <a:schemeClr val="tx2">
                      <a:lumMod val="75000"/>
                    </a:schemeClr>
                  </a:solidFill>
                  <a:latin typeface="Rockwell" panose="02060603020205020403" pitchFamily="18" charset="0"/>
                </a:endParaRPr>
              </a:p>
            </p:txBody>
          </p:sp>
          <p:grpSp>
            <p:nvGrpSpPr>
              <p:cNvPr id="7" name="Group 6">
                <a:extLst>
                  <a:ext uri="{FF2B5EF4-FFF2-40B4-BE49-F238E27FC236}">
                    <a16:creationId xmlns:a16="http://schemas.microsoft.com/office/drawing/2014/main" id="{2A72B36B-B957-384F-93D1-C75ED149FE45}"/>
                  </a:ext>
                </a:extLst>
              </p:cNvPr>
              <p:cNvGrpSpPr/>
              <p:nvPr/>
            </p:nvGrpSpPr>
            <p:grpSpPr>
              <a:xfrm>
                <a:off x="4644747" y="1656589"/>
                <a:ext cx="5291507" cy="5291507"/>
                <a:chOff x="3262567" y="1367581"/>
                <a:chExt cx="5291507" cy="5291507"/>
              </a:xfrm>
            </p:grpSpPr>
            <p:sp>
              <p:nvSpPr>
                <p:cNvPr id="8" name="Oval 7">
                  <a:extLst>
                    <a:ext uri="{FF2B5EF4-FFF2-40B4-BE49-F238E27FC236}">
                      <a16:creationId xmlns:a16="http://schemas.microsoft.com/office/drawing/2014/main" id="{DBAF12DB-394D-264F-8E52-EA17BDB2F0F9}"/>
                    </a:ext>
                  </a:extLst>
                </p:cNvPr>
                <p:cNvSpPr/>
                <p:nvPr/>
              </p:nvSpPr>
              <p:spPr>
                <a:xfrm>
                  <a:off x="3262567" y="1367581"/>
                  <a:ext cx="5291507" cy="5291507"/>
                </a:xfrm>
                <a:prstGeom prst="ellipse">
                  <a:avLst/>
                </a:prstGeom>
                <a:noFill/>
                <a:ln w="76200">
                  <a:solidFill>
                    <a:schemeClr val="bg1"/>
                  </a:solidFill>
                </a:ln>
              </p:spPr>
              <p:style>
                <a:lnRef idx="2">
                  <a:schemeClr val="dk1"/>
                </a:lnRef>
                <a:fillRef idx="1">
                  <a:schemeClr val="lt1"/>
                </a:fillRef>
                <a:effectRef idx="0">
                  <a:schemeClr val="dk1"/>
                </a:effectRef>
                <a:fontRef idx="minor">
                  <a:schemeClr val="dk1"/>
                </a:fontRef>
              </p:style>
              <p:txBody>
                <a:bodyPr lIns="91440" rIns="0" rtlCol="0" anchor="ctr"/>
                <a:lstStyle/>
                <a:p>
                  <a:pPr algn="ctr"/>
                  <a:endParaRPr lang="en-US" sz="2800" dirty="0">
                    <a:solidFill>
                      <a:schemeClr val="tx1"/>
                    </a:solidFill>
                    <a:latin typeface="Rockwell" panose="02060603020205020403" pitchFamily="18" charset="0"/>
                  </a:endParaRPr>
                </a:p>
              </p:txBody>
            </p:sp>
            <p:sp>
              <p:nvSpPr>
                <p:cNvPr id="9" name="TextBox 8">
                  <a:extLst>
                    <a:ext uri="{FF2B5EF4-FFF2-40B4-BE49-F238E27FC236}">
                      <a16:creationId xmlns:a16="http://schemas.microsoft.com/office/drawing/2014/main" id="{8CAF014E-F47B-2D4C-A4A1-7A6F4BFCD940}"/>
                    </a:ext>
                  </a:extLst>
                </p:cNvPr>
                <p:cNvSpPr txBox="1"/>
                <p:nvPr/>
              </p:nvSpPr>
              <p:spPr>
                <a:xfrm>
                  <a:off x="4296064" y="2591442"/>
                  <a:ext cx="3458135" cy="1119794"/>
                </a:xfrm>
                <a:prstGeom prst="rect">
                  <a:avLst/>
                </a:prstGeom>
                <a:noFill/>
              </p:spPr>
              <p:txBody>
                <a:bodyPr wrap="square" rtlCol="0">
                  <a:spAutoFit/>
                </a:bodyPr>
                <a:lstStyle/>
                <a:p>
                  <a:pPr algn="ctr">
                    <a:lnSpc>
                      <a:spcPts val="4000"/>
                    </a:lnSpc>
                  </a:pPr>
                  <a:r>
                    <a:rPr lang="en-US" sz="4400" b="1" dirty="0"/>
                    <a:t>Leading </a:t>
                  </a:r>
                </a:p>
                <a:p>
                  <a:pPr algn="ctr">
                    <a:lnSpc>
                      <a:spcPts val="4000"/>
                    </a:lnSpc>
                  </a:pPr>
                  <a:r>
                    <a:rPr lang="en-US" sz="4400" b="1" dirty="0"/>
                    <a:t>With Science</a:t>
                  </a:r>
                </a:p>
              </p:txBody>
            </p:sp>
            <p:sp>
              <p:nvSpPr>
                <p:cNvPr id="10" name="TextBox 9">
                  <a:extLst>
                    <a:ext uri="{FF2B5EF4-FFF2-40B4-BE49-F238E27FC236}">
                      <a16:creationId xmlns:a16="http://schemas.microsoft.com/office/drawing/2014/main" id="{CE6B3AB4-7569-B046-A170-EB821EC01CF3}"/>
                    </a:ext>
                  </a:extLst>
                </p:cNvPr>
                <p:cNvSpPr txBox="1"/>
                <p:nvPr/>
              </p:nvSpPr>
              <p:spPr>
                <a:xfrm>
                  <a:off x="3698520" y="4428062"/>
                  <a:ext cx="4624134" cy="923330"/>
                </a:xfrm>
                <a:prstGeom prst="rect">
                  <a:avLst/>
                </a:prstGeom>
                <a:noFill/>
              </p:spPr>
              <p:txBody>
                <a:bodyPr wrap="square" rtlCol="0">
                  <a:spAutoFit/>
                </a:bodyPr>
                <a:lstStyle/>
                <a:p>
                  <a:pPr algn="ctr"/>
                  <a:r>
                    <a:rPr lang="en-US" sz="3600" b="1" dirty="0"/>
                    <a:t>Present</a:t>
                  </a:r>
                </a:p>
                <a:p>
                  <a:pPr algn="ctr"/>
                  <a:endParaRPr lang="en-US" dirty="0"/>
                </a:p>
              </p:txBody>
            </p:sp>
            <p:cxnSp>
              <p:nvCxnSpPr>
                <p:cNvPr id="11" name="Straight Connector 10">
                  <a:extLst>
                    <a:ext uri="{FF2B5EF4-FFF2-40B4-BE49-F238E27FC236}">
                      <a16:creationId xmlns:a16="http://schemas.microsoft.com/office/drawing/2014/main" id="{5A0CDB55-C54E-C342-BD22-8E3C7273A44A}"/>
                    </a:ext>
                  </a:extLst>
                </p:cNvPr>
                <p:cNvCxnSpPr>
                  <a:cxnSpLocks/>
                </p:cNvCxnSpPr>
                <p:nvPr/>
              </p:nvCxnSpPr>
              <p:spPr>
                <a:xfrm>
                  <a:off x="4120131" y="3992739"/>
                  <a:ext cx="3810000" cy="0"/>
                </a:xfrm>
                <a:prstGeom prst="line">
                  <a:avLst/>
                </a:prstGeom>
                <a:ln w="28575">
                  <a:solidFill>
                    <a:schemeClr val="bg1"/>
                  </a:solidFill>
                  <a:headEnd type="oval" w="med" len="med"/>
                  <a:tailEnd type="oval" w="med" len="med"/>
                </a:ln>
              </p:spPr>
              <p:style>
                <a:lnRef idx="3">
                  <a:schemeClr val="accent6"/>
                </a:lnRef>
                <a:fillRef idx="0">
                  <a:schemeClr val="accent6"/>
                </a:fillRef>
                <a:effectRef idx="2">
                  <a:schemeClr val="accent6"/>
                </a:effectRef>
                <a:fontRef idx="minor">
                  <a:schemeClr val="tx1"/>
                </a:fontRef>
              </p:style>
            </p:cxnSp>
          </p:grpSp>
        </p:grpSp>
      </p:grpSp>
    </p:spTree>
    <p:extLst>
      <p:ext uri="{BB962C8B-B14F-4D97-AF65-F5344CB8AC3E}">
        <p14:creationId xmlns:p14="http://schemas.microsoft.com/office/powerpoint/2010/main" val="74239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ACE Branding">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91440" rIns="0" rtlCol="0" anchor="ctr"/>
      <a:lstStyle>
        <a:defPPr algn="ctr">
          <a:defRPr sz="2200" dirty="0" smtClean="0">
            <a:solidFill>
              <a:schemeClr val="tx2">
                <a:lumMod val="75000"/>
              </a:schemeClr>
            </a:solidFill>
            <a:latin typeface="Rockwell" panose="02060603020205020403" pitchFamily="18" charset="0"/>
          </a:defRPr>
        </a:defPPr>
      </a:lstStyle>
      <a:style>
        <a:lnRef idx="2">
          <a:schemeClr val="dk1"/>
        </a:lnRef>
        <a:fillRef idx="1">
          <a:schemeClr val="lt1"/>
        </a:fillRef>
        <a:effectRef idx="0">
          <a:schemeClr val="dk1"/>
        </a:effectRef>
        <a:fontRef idx="minor">
          <a:schemeClr val="dk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19432</TotalTime>
  <Words>2765</Words>
  <Application>Microsoft Office PowerPoint</Application>
  <PresentationFormat>Widescreen</PresentationFormat>
  <Paragraphs>376</Paragraphs>
  <Slides>20</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Arial</vt:lpstr>
      <vt:lpstr>Calibri</vt:lpstr>
      <vt:lpstr>Courier New</vt:lpstr>
      <vt:lpstr>Franklin Gothic </vt:lpstr>
      <vt:lpstr>Franklin Gothic Book</vt:lpstr>
      <vt:lpstr>Franklin Gothic Demi</vt:lpstr>
      <vt:lpstr>Franklin Gothic Demi </vt:lpstr>
      <vt:lpstr>Franklin Gothic Demi Cond</vt:lpstr>
      <vt:lpstr>Rockwell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Wilson, Gordon - FSIS</dc:creator>
  <cp:lastModifiedBy>Iverson, Sally Ann - FSIS</cp:lastModifiedBy>
  <cp:revision>422</cp:revision>
  <cp:lastPrinted>2020-01-21T16:32:17Z</cp:lastPrinted>
  <dcterms:created xsi:type="dcterms:W3CDTF">2019-12-05T17:25:43Z</dcterms:created>
  <dcterms:modified xsi:type="dcterms:W3CDTF">2020-02-21T11:55:16Z</dcterms:modified>
</cp:coreProperties>
</file>