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3.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0"/>
  </p:notesMasterIdLst>
  <p:sldIdLst>
    <p:sldId id="264" r:id="rId2"/>
    <p:sldId id="477" r:id="rId3"/>
    <p:sldId id="485" r:id="rId4"/>
    <p:sldId id="488" r:id="rId5"/>
    <p:sldId id="489" r:id="rId6"/>
    <p:sldId id="490" r:id="rId7"/>
    <p:sldId id="358" r:id="rId8"/>
    <p:sldId id="482" r:id="rId9"/>
    <p:sldId id="471" r:id="rId10"/>
    <p:sldId id="372" r:id="rId11"/>
    <p:sldId id="491" r:id="rId12"/>
    <p:sldId id="472" r:id="rId13"/>
    <p:sldId id="301" r:id="rId14"/>
    <p:sldId id="298" r:id="rId15"/>
    <p:sldId id="446" r:id="rId16"/>
    <p:sldId id="448" r:id="rId17"/>
    <p:sldId id="325" r:id="rId18"/>
    <p:sldId id="486" r:id="rId19"/>
    <p:sldId id="349" r:id="rId20"/>
    <p:sldId id="469" r:id="rId21"/>
    <p:sldId id="300" r:id="rId22"/>
    <p:sldId id="468" r:id="rId23"/>
    <p:sldId id="450" r:id="rId24"/>
    <p:sldId id="323" r:id="rId25"/>
    <p:sldId id="487" r:id="rId26"/>
    <p:sldId id="352" r:id="rId27"/>
    <p:sldId id="492" r:id="rId28"/>
    <p:sldId id="483" r:id="rId29"/>
  </p:sldIdLst>
  <p:sldSz cx="9144000" cy="6858000" type="screen4x3"/>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E9ECF5"/>
    <a:srgbClr val="CFD6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32" autoAdjust="0"/>
    <p:restoredTop sz="77952" autoAdjust="0"/>
  </p:normalViewPr>
  <p:slideViewPr>
    <p:cSldViewPr snapToGrid="0">
      <p:cViewPr varScale="1">
        <p:scale>
          <a:sx n="126" d="100"/>
          <a:sy n="126" d="100"/>
        </p:scale>
        <p:origin x="5472" y="13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latin typeface="Arial" pitchFamily="34" charset="0"/>
                <a:cs typeface="Arial" pitchFamily="34" charset="0"/>
              </a:defRPr>
            </a:pPr>
            <a:r>
              <a:rPr lang="en-US" sz="2800" b="0" dirty="0">
                <a:latin typeface="Arial" pitchFamily="34" charset="0"/>
                <a:cs typeface="Arial" pitchFamily="34" charset="0"/>
              </a:rPr>
              <a:t>Principal</a:t>
            </a:r>
            <a:r>
              <a:rPr lang="en-US" sz="2800" b="0" baseline="0" dirty="0">
                <a:latin typeface="Arial" pitchFamily="34" charset="0"/>
                <a:cs typeface="Arial" pitchFamily="34" charset="0"/>
              </a:rPr>
              <a:t> Crops</a:t>
            </a:r>
            <a:endParaRPr lang="en-US" sz="2800" b="0" dirty="0">
              <a:latin typeface="Arial" pitchFamily="34" charset="0"/>
              <a:cs typeface="Arial" pitchFamily="34" charset="0"/>
            </a:endParaRPr>
          </a:p>
          <a:p>
            <a:pPr>
              <a:defRPr>
                <a:latin typeface="Arial" pitchFamily="34" charset="0"/>
                <a:cs typeface="Arial" pitchFamily="34" charset="0"/>
              </a:defRPr>
            </a:pPr>
            <a:r>
              <a:rPr lang="en-US" sz="2000" b="0" dirty="0">
                <a:latin typeface="Arial" pitchFamily="34" charset="0"/>
                <a:cs typeface="Arial" pitchFamily="34" charset="0"/>
              </a:rPr>
              <a:t>United States</a:t>
            </a:r>
          </a:p>
        </c:rich>
      </c:tx>
      <c:overlay val="0"/>
    </c:title>
    <c:autoTitleDeleted val="0"/>
    <c:plotArea>
      <c:layout>
        <c:manualLayout>
          <c:layoutTarget val="inner"/>
          <c:xMode val="edge"/>
          <c:yMode val="edge"/>
          <c:x val="7.6630040563111429E-2"/>
          <c:y val="0.14366261035552375"/>
          <c:w val="0.90670329277022188"/>
          <c:h val="0.73198043426392234"/>
        </c:manualLayout>
      </c:layout>
      <c:lineChart>
        <c:grouping val="standard"/>
        <c:varyColors val="0"/>
        <c:ser>
          <c:idx val="0"/>
          <c:order val="0"/>
          <c:tx>
            <c:strRef>
              <c:f>Acres!$B$3</c:f>
              <c:strCache>
                <c:ptCount val="1"/>
                <c:pt idx="0">
                  <c:v>Planted</c:v>
                </c:pt>
              </c:strCache>
            </c:strRef>
          </c:tx>
          <c:spPr>
            <a:ln w="50800">
              <a:solidFill>
                <a:schemeClr val="accent1"/>
              </a:solidFill>
            </a:ln>
          </c:spPr>
          <c:marker>
            <c:symbol val="square"/>
            <c:size val="11"/>
            <c:spPr>
              <a:solidFill>
                <a:schemeClr val="accent1"/>
              </a:solidFill>
              <a:ln>
                <a:solidFill>
                  <a:srgbClr val="4F81BD"/>
                </a:solidFill>
              </a:ln>
            </c:spPr>
          </c:marker>
          <c:dLbls>
            <c:dLbl>
              <c:idx val="20"/>
              <c:layout>
                <c:manualLayout>
                  <c:x val="-2.3756495916852374E-2"/>
                  <c:y val="4.7916666666666746E-2"/>
                </c:manualLayout>
              </c:layout>
              <c:numFmt formatCode="#,##0" sourceLinked="0"/>
              <c:spPr>
                <a:ln>
                  <a:solidFill>
                    <a:schemeClr val="tx1"/>
                  </a:solidFill>
                </a:ln>
              </c:spPr>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192-4CD8-89CD-CE2DABC35D13}"/>
                </c:ext>
              </c:extLst>
            </c:dLbl>
            <c:spPr>
              <a:ln>
                <a:solidFill>
                  <a:schemeClr val="tx1"/>
                </a:solidFill>
              </a:ln>
            </c:spPr>
            <c:txPr>
              <a:bodyPr/>
              <a:lstStyle/>
              <a:p>
                <a:pPr>
                  <a:defRPr sz="1000">
                    <a:latin typeface="Arial" pitchFamily="34" charset="0"/>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Acres!$A$4:$A$24</c:f>
              <c:numCache>
                <c:formatCode>General</c:formatCod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numCache>
            </c:numRef>
          </c:cat>
          <c:val>
            <c:numRef>
              <c:f>Acres!$B$4:$B$24</c:f>
              <c:numCache>
                <c:formatCode>0.0</c:formatCode>
                <c:ptCount val="21"/>
                <c:pt idx="0">
                  <c:v>329.25466</c:v>
                </c:pt>
                <c:pt idx="1">
                  <c:v>328.68472000000003</c:v>
                </c:pt>
                <c:pt idx="2">
                  <c:v>324.58359000000002</c:v>
                </c:pt>
                <c:pt idx="3">
                  <c:v>327.28300999999999</c:v>
                </c:pt>
                <c:pt idx="4">
                  <c:v>325.68214999999998</c:v>
                </c:pt>
                <c:pt idx="5">
                  <c:v>322.31715000000003</c:v>
                </c:pt>
                <c:pt idx="6">
                  <c:v>317.63958000000002</c:v>
                </c:pt>
                <c:pt idx="7">
                  <c:v>315.64510000000001</c:v>
                </c:pt>
                <c:pt idx="8">
                  <c:v>320.36900000000003</c:v>
                </c:pt>
                <c:pt idx="9">
                  <c:v>325.63200000000001</c:v>
                </c:pt>
                <c:pt idx="10">
                  <c:v>319.02199999999999</c:v>
                </c:pt>
                <c:pt idx="11">
                  <c:v>315.41399999999999</c:v>
                </c:pt>
                <c:pt idx="12">
                  <c:v>314.34300000000002</c:v>
                </c:pt>
                <c:pt idx="13">
                  <c:v>324.30399999999997</c:v>
                </c:pt>
                <c:pt idx="14">
                  <c:v>324.93200000000002</c:v>
                </c:pt>
                <c:pt idx="15">
                  <c:v>326.67899999999997</c:v>
                </c:pt>
                <c:pt idx="16">
                  <c:v>319.065</c:v>
                </c:pt>
                <c:pt idx="17">
                  <c:v>318.97699999999998</c:v>
                </c:pt>
                <c:pt idx="18">
                  <c:v>318.33999999999997</c:v>
                </c:pt>
                <c:pt idx="19">
                  <c:v>319.30500000000001</c:v>
                </c:pt>
                <c:pt idx="20">
                  <c:v>302.63499999999999</c:v>
                </c:pt>
              </c:numCache>
            </c:numRef>
          </c:val>
          <c:smooth val="0"/>
          <c:extLst>
            <c:ext xmlns:c16="http://schemas.microsoft.com/office/drawing/2014/chart" uri="{C3380CC4-5D6E-409C-BE32-E72D297353CC}">
              <c16:uniqueId val="{00000001-C192-4CD8-89CD-CE2DABC35D13}"/>
            </c:ext>
          </c:extLst>
        </c:ser>
        <c:ser>
          <c:idx val="1"/>
          <c:order val="1"/>
          <c:tx>
            <c:strRef>
              <c:f>Acres!$C$3</c:f>
              <c:strCache>
                <c:ptCount val="1"/>
                <c:pt idx="0">
                  <c:v>Harvested</c:v>
                </c:pt>
              </c:strCache>
            </c:strRef>
          </c:tx>
          <c:spPr>
            <a:ln w="50800">
              <a:solidFill>
                <a:schemeClr val="accent2"/>
              </a:solidFill>
            </a:ln>
          </c:spPr>
          <c:marker>
            <c:symbol val="circle"/>
            <c:size val="11"/>
            <c:spPr>
              <a:solidFill>
                <a:schemeClr val="accent2"/>
              </a:solidFill>
              <a:ln>
                <a:solidFill>
                  <a:schemeClr val="accent2"/>
                </a:solidFill>
              </a:ln>
            </c:spPr>
          </c:marker>
          <c:dLbls>
            <c:dLbl>
              <c:idx val="20"/>
              <c:layout>
                <c:manualLayout>
                  <c:x val="-2.2271714922049105E-2"/>
                  <c:y val="2.6041666666666668E-2"/>
                </c:manualLayout>
              </c:layout>
              <c:tx>
                <c:rich>
                  <a:bodyPr wrap="square" lIns="38100" tIns="19050" rIns="38100" bIns="19050" anchor="ctr">
                    <a:noAutofit/>
                  </a:bodyPr>
                  <a:lstStyle/>
                  <a:p>
                    <a:pPr>
                      <a:defRPr/>
                    </a:pPr>
                    <a:fld id="{A1AAC5BC-1232-4471-8FFC-DF107B6EFD93}" type="VALUE">
                      <a:rPr lang="en-US" sz="1100"/>
                      <a:pPr>
                        <a:defRPr/>
                      </a:pPr>
                      <a:t>[VALUE]</a:t>
                    </a:fld>
                    <a:endParaRPr lang="en-US"/>
                  </a:p>
                </c:rich>
              </c:tx>
              <c:numFmt formatCode="#,##0" sourceLinked="0"/>
              <c:spPr>
                <a:noFill/>
                <a:ln>
                  <a:solidFill>
                    <a:schemeClr val="tx1"/>
                  </a:solidFill>
                </a:ln>
                <a:effectLst/>
              </c:spPr>
              <c:showLegendKey val="0"/>
              <c:showVal val="1"/>
              <c:showCatName val="0"/>
              <c:showSerName val="0"/>
              <c:showPercent val="0"/>
              <c:showBubbleSize val="0"/>
              <c:extLst>
                <c:ext xmlns:c15="http://schemas.microsoft.com/office/drawing/2012/chart" uri="{CE6537A1-D6FC-4f65-9D91-7224C49458BB}">
                  <c15:layout>
                    <c:manualLayout>
                      <c:w val="4.182628062360802E-2"/>
                      <c:h val="2.9114665354330709E-2"/>
                    </c:manualLayout>
                  </c15:layout>
                  <c15:dlblFieldTable/>
                  <c15:showDataLabelsRange val="0"/>
                </c:ext>
                <c:ext xmlns:c16="http://schemas.microsoft.com/office/drawing/2014/chart" uri="{C3380CC4-5D6E-409C-BE32-E72D297353CC}">
                  <c16:uniqueId val="{00000002-C192-4CD8-89CD-CE2DABC35D1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Acres!$A$4:$A$24</c:f>
              <c:numCache>
                <c:formatCode>General</c:formatCod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numCache>
            </c:numRef>
          </c:cat>
          <c:val>
            <c:numRef>
              <c:f>Acres!$C$4:$C$24</c:f>
              <c:numCache>
                <c:formatCode>General</c:formatCode>
                <c:ptCount val="21"/>
                <c:pt idx="0">
                  <c:v>311.96746000000002</c:v>
                </c:pt>
                <c:pt idx="1">
                  <c:v>307.95472000000001</c:v>
                </c:pt>
                <c:pt idx="2">
                  <c:v>303.55989</c:v>
                </c:pt>
                <c:pt idx="3">
                  <c:v>299.14631000000003</c:v>
                </c:pt>
                <c:pt idx="4">
                  <c:v>307.38914999999997</c:v>
                </c:pt>
                <c:pt idx="5">
                  <c:v>304.52125000000001</c:v>
                </c:pt>
                <c:pt idx="6">
                  <c:v>303.56628000000001</c:v>
                </c:pt>
                <c:pt idx="7">
                  <c:v>294.45260000000002</c:v>
                </c:pt>
                <c:pt idx="8">
                  <c:v>304.37599999999998</c:v>
                </c:pt>
                <c:pt idx="9">
                  <c:v>309.22500000000002</c:v>
                </c:pt>
                <c:pt idx="10">
                  <c:v>301.17200000000003</c:v>
                </c:pt>
                <c:pt idx="11">
                  <c:v>303.61900000000003</c:v>
                </c:pt>
                <c:pt idx="12">
                  <c:v>292.65199999999999</c:v>
                </c:pt>
                <c:pt idx="13">
                  <c:v>306.85500000000002</c:v>
                </c:pt>
                <c:pt idx="14">
                  <c:v>303.75900000000001</c:v>
                </c:pt>
                <c:pt idx="15">
                  <c:v>308.37299999999999</c:v>
                </c:pt>
                <c:pt idx="16">
                  <c:v>304.83199999999999</c:v>
                </c:pt>
                <c:pt idx="17">
                  <c:v>305.839</c:v>
                </c:pt>
                <c:pt idx="18">
                  <c:v>301.779</c:v>
                </c:pt>
                <c:pt idx="19">
                  <c:v>299.24400000000003</c:v>
                </c:pt>
                <c:pt idx="20">
                  <c:v>284.94900000000001</c:v>
                </c:pt>
              </c:numCache>
            </c:numRef>
          </c:val>
          <c:smooth val="0"/>
          <c:extLst>
            <c:ext xmlns:c16="http://schemas.microsoft.com/office/drawing/2014/chart" uri="{C3380CC4-5D6E-409C-BE32-E72D297353CC}">
              <c16:uniqueId val="{00000003-C192-4CD8-89CD-CE2DABC35D13}"/>
            </c:ext>
          </c:extLst>
        </c:ser>
        <c:dLbls>
          <c:showLegendKey val="0"/>
          <c:showVal val="0"/>
          <c:showCatName val="0"/>
          <c:showSerName val="0"/>
          <c:showPercent val="0"/>
          <c:showBubbleSize val="0"/>
        </c:dLbls>
        <c:marker val="1"/>
        <c:smooth val="0"/>
        <c:axId val="326257048"/>
        <c:axId val="326257440"/>
      </c:lineChart>
      <c:catAx>
        <c:axId val="326257048"/>
        <c:scaling>
          <c:orientation val="minMax"/>
        </c:scaling>
        <c:delete val="0"/>
        <c:axPos val="b"/>
        <c:numFmt formatCode="General" sourceLinked="1"/>
        <c:majorTickMark val="none"/>
        <c:minorTickMark val="none"/>
        <c:tickLblPos val="nextTo"/>
        <c:txPr>
          <a:bodyPr/>
          <a:lstStyle/>
          <a:p>
            <a:pPr>
              <a:defRPr sz="1200">
                <a:latin typeface="Arial" pitchFamily="34" charset="0"/>
                <a:cs typeface="Arial" pitchFamily="34" charset="0"/>
              </a:defRPr>
            </a:pPr>
            <a:endParaRPr lang="en-US"/>
          </a:p>
        </c:txPr>
        <c:crossAx val="326257440"/>
        <c:crosses val="autoZero"/>
        <c:auto val="1"/>
        <c:lblAlgn val="ctr"/>
        <c:lblOffset val="100"/>
        <c:tickLblSkip val="2"/>
        <c:noMultiLvlLbl val="0"/>
      </c:catAx>
      <c:valAx>
        <c:axId val="326257440"/>
        <c:scaling>
          <c:orientation val="minMax"/>
          <c:min val="280"/>
        </c:scaling>
        <c:delete val="0"/>
        <c:axPos val="l"/>
        <c:majorGridlines/>
        <c:title>
          <c:tx>
            <c:rich>
              <a:bodyPr rot="0" vert="horz"/>
              <a:lstStyle/>
              <a:p>
                <a:pPr>
                  <a:defRPr sz="1200" b="0">
                    <a:latin typeface="Arial" pitchFamily="34" charset="0"/>
                    <a:cs typeface="Arial" pitchFamily="34" charset="0"/>
                  </a:defRPr>
                </a:pPr>
                <a:r>
                  <a:rPr lang="en-US" sz="1200" b="0" dirty="0">
                    <a:latin typeface="Arial" pitchFamily="34" charset="0"/>
                    <a:cs typeface="Arial" pitchFamily="34" charset="0"/>
                  </a:rPr>
                  <a:t>Million Acres</a:t>
                </a:r>
              </a:p>
            </c:rich>
          </c:tx>
          <c:layout>
            <c:manualLayout>
              <c:xMode val="edge"/>
              <c:yMode val="edge"/>
              <c:x val="2.7272727272728673E-2"/>
              <c:y val="6.7039063298905813E-2"/>
            </c:manualLayout>
          </c:layout>
          <c:overlay val="0"/>
        </c:title>
        <c:numFmt formatCode="0" sourceLinked="0"/>
        <c:majorTickMark val="none"/>
        <c:minorTickMark val="none"/>
        <c:tickLblPos val="nextTo"/>
        <c:txPr>
          <a:bodyPr/>
          <a:lstStyle/>
          <a:p>
            <a:pPr>
              <a:defRPr sz="1200">
                <a:latin typeface="Arial" pitchFamily="34" charset="0"/>
                <a:cs typeface="Arial" pitchFamily="34" charset="0"/>
              </a:defRPr>
            </a:pPr>
            <a:endParaRPr lang="en-US"/>
          </a:p>
        </c:txPr>
        <c:crossAx val="326257048"/>
        <c:crosses val="autoZero"/>
        <c:crossBetween val="between"/>
      </c:valAx>
      <c:spPr>
        <a:ln>
          <a:solidFill>
            <a:schemeClr val="tx1"/>
          </a:solidFill>
        </a:ln>
      </c:spPr>
    </c:plotArea>
    <c:legend>
      <c:legendPos val="b"/>
      <c:overlay val="0"/>
      <c:txPr>
        <a:bodyPr/>
        <a:lstStyle/>
        <a:p>
          <a:pPr>
            <a:defRPr sz="1200">
              <a:latin typeface="Arial" pitchFamily="34" charset="0"/>
              <a:cs typeface="Arial" pitchFamily="34" charset="0"/>
            </a:defRPr>
          </a:pPr>
          <a:endParaRPr lang="en-US"/>
        </a:p>
      </c:txPr>
    </c:legend>
    <c:plotVisOnly val="1"/>
    <c:dispBlanksAs val="gap"/>
    <c:showDLblsOverMax val="0"/>
  </c:chart>
  <c:spPr>
    <a:ln>
      <a:noFill/>
    </a:ln>
    <a:scene3d>
      <a:camera prst="orthographicFront"/>
      <a:lightRig rig="threePt" dir="t"/>
    </a:scene3d>
    <a:sp3d prstMaterial="metal"/>
  </c:spPr>
  <c:txPr>
    <a:bodyPr/>
    <a:lstStyle/>
    <a:p>
      <a:pPr>
        <a:defRPr sz="1800"/>
      </a:pPr>
      <a:endParaRPr lang="en-US"/>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Principal Crop Acres – United States</a:t>
            </a:r>
            <a:endParaRPr lang="en-US" sz="2400" b="1" dirty="0">
              <a:solidFill>
                <a:schemeClr val="tx1"/>
              </a:solidFill>
              <a:effectLst/>
              <a:latin typeface="Arial" panose="020B0604020202020204" pitchFamily="34" charset="0"/>
              <a:cs typeface="Arial" panose="020B0604020202020204" pitchFamily="34" charset="0"/>
            </a:endParaRPr>
          </a:p>
          <a:p>
            <a:pPr>
              <a:defRPr sz="2400" b="1">
                <a:solidFill>
                  <a:schemeClr val="tx1"/>
                </a:solidFill>
                <a:latin typeface="Arial" panose="020B0604020202020204" pitchFamily="34" charset="0"/>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NASS Estimate + FSA Prevent Plant</a:t>
            </a:r>
            <a:endParaRPr lang="en-US" sz="2400" b="1"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19714358127667572"/>
          <c:y val="1.3047531884692008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4.2843535272892627E-2"/>
          <c:y val="0.13222179096876246"/>
          <c:w val="0.8965601445769027"/>
          <c:h val="0.71112576057094079"/>
        </c:manualLayout>
      </c:layout>
      <c:barChart>
        <c:barDir val="col"/>
        <c:grouping val="stacked"/>
        <c:varyColors val="0"/>
        <c:ser>
          <c:idx val="0"/>
          <c:order val="0"/>
          <c:tx>
            <c:strRef>
              <c:f>Sheet1!$B$1</c:f>
              <c:strCache>
                <c:ptCount val="1"/>
                <c:pt idx="0">
                  <c:v>NASS Planted</c:v>
                </c:pt>
              </c:strCache>
            </c:strRef>
          </c:tx>
          <c:spPr>
            <a:solidFill>
              <a:schemeClr val="accent1"/>
            </a:solidFill>
            <a:ln w="63500">
              <a:noFill/>
            </a:ln>
            <a:effectLst/>
          </c:spPr>
          <c:invertIfNegative val="0"/>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Sheet1!$B$2:$B$10</c:f>
              <c:numCache>
                <c:formatCode>General</c:formatCode>
                <c:ptCount val="9"/>
                <c:pt idx="0">
                  <c:v>313.24180000000001</c:v>
                </c:pt>
                <c:pt idx="1">
                  <c:v>323.149</c:v>
                </c:pt>
                <c:pt idx="2">
                  <c:v>323.86340000000001</c:v>
                </c:pt>
                <c:pt idx="3">
                  <c:v>325.59679999999997</c:v>
                </c:pt>
                <c:pt idx="4">
                  <c:v>317.96370000000002</c:v>
                </c:pt>
                <c:pt idx="5">
                  <c:v>317.9203</c:v>
                </c:pt>
                <c:pt idx="6">
                  <c:v>317.28709999999995</c:v>
                </c:pt>
                <c:pt idx="7">
                  <c:v>319.57890000000003</c:v>
                </c:pt>
                <c:pt idx="8">
                  <c:v>302.63499999999999</c:v>
                </c:pt>
              </c:numCache>
            </c:numRef>
          </c:val>
          <c:extLst>
            <c:ext xmlns:c16="http://schemas.microsoft.com/office/drawing/2014/chart" uri="{C3380CC4-5D6E-409C-BE32-E72D297353CC}">
              <c16:uniqueId val="{00000000-ECAA-45D1-84A5-BC2296B0FDA3}"/>
            </c:ext>
          </c:extLst>
        </c:ser>
        <c:ser>
          <c:idx val="2"/>
          <c:order val="2"/>
          <c:tx>
            <c:strRef>
              <c:f>Sheet1!$C$1</c:f>
              <c:strCache>
                <c:ptCount val="1"/>
                <c:pt idx="0">
                  <c:v>FSA Prevent Plant</c:v>
                </c:pt>
              </c:strCache>
            </c:strRef>
          </c:tx>
          <c:spPr>
            <a:solidFill>
              <a:schemeClr val="accent3"/>
            </a:solidFill>
            <a:ln w="63500">
              <a:noFill/>
            </a:ln>
            <a:effectLst/>
          </c:spPr>
          <c:invertIfNegative val="0"/>
          <c:val>
            <c:numRef>
              <c:f>Sheet1!$C$2:$C$10</c:f>
              <c:numCache>
                <c:formatCode>General</c:formatCode>
                <c:ptCount val="9"/>
                <c:pt idx="0">
                  <c:v>9.6174309999999998</c:v>
                </c:pt>
                <c:pt idx="1">
                  <c:v>1.2388520000000001</c:v>
                </c:pt>
                <c:pt idx="2">
                  <c:v>8.3180350000000001</c:v>
                </c:pt>
                <c:pt idx="3">
                  <c:v>4.3708109999999998</c:v>
                </c:pt>
                <c:pt idx="4">
                  <c:v>6.6702659999999998</c:v>
                </c:pt>
                <c:pt idx="5">
                  <c:v>3.411683</c:v>
                </c:pt>
                <c:pt idx="6">
                  <c:v>2.5867499999999999</c:v>
                </c:pt>
                <c:pt idx="7">
                  <c:v>1.891788</c:v>
                </c:pt>
                <c:pt idx="8">
                  <c:v>19.620757999999999</c:v>
                </c:pt>
              </c:numCache>
            </c:numRef>
          </c:val>
          <c:extLst>
            <c:ext xmlns:c16="http://schemas.microsoft.com/office/drawing/2014/chart" uri="{C3380CC4-5D6E-409C-BE32-E72D297353CC}">
              <c16:uniqueId val="{00000002-ECAA-45D1-84A5-BC2296B0FDA3}"/>
            </c:ext>
          </c:extLst>
        </c:ser>
        <c:dLbls>
          <c:showLegendKey val="0"/>
          <c:showVal val="0"/>
          <c:showCatName val="0"/>
          <c:showSerName val="0"/>
          <c:showPercent val="0"/>
          <c:showBubbleSize val="0"/>
        </c:dLbls>
        <c:gapWidth val="150"/>
        <c:overlap val="100"/>
        <c:axId val="242775288"/>
        <c:axId val="242780776"/>
        <c:extLst>
          <c:ext xmlns:c15="http://schemas.microsoft.com/office/drawing/2012/chart" uri="{02D57815-91ED-43cb-92C2-25804820EDAC}">
            <c15:filteredBarSeries>
              <c15:ser>
                <c:idx val="1"/>
                <c:order val="1"/>
                <c:tx>
                  <c:strRef>
                    <c:extLst>
                      <c:ext uri="{02D57815-91ED-43cb-92C2-25804820EDAC}">
                        <c15:formulaRef>
                          <c15:sqref>Sheet1!#REF!</c15:sqref>
                        </c15:formulaRef>
                      </c:ext>
                    </c:extLst>
                    <c:strCache>
                      <c:ptCount val="1"/>
                      <c:pt idx="0">
                        <c:v>#REF!</c:v>
                      </c:pt>
                    </c:strCache>
                  </c:strRef>
                </c:tx>
                <c:spPr>
                  <a:solidFill>
                    <a:schemeClr val="accent2"/>
                  </a:solidFill>
                  <a:ln w="63500">
                    <a:solidFill>
                      <a:schemeClr val="accent1"/>
                    </a:solidFill>
                  </a:ln>
                  <a:effectLst/>
                </c:spPr>
                <c:invertIfNegative val="0"/>
                <c:val>
                  <c:numRef>
                    <c:extLst>
                      <c:ext uri="{02D57815-91ED-43cb-92C2-25804820EDAC}">
                        <c15:formulaRef>
                          <c15:sqref>Sheet1!#REF!</c15:sqref>
                        </c15:formulaRef>
                      </c:ext>
                    </c:extLst>
                    <c:numCache>
                      <c:formatCode>General</c:formatCode>
                      <c:ptCount val="1"/>
                      <c:pt idx="0">
                        <c:v>1</c:v>
                      </c:pt>
                    </c:numCache>
                  </c:numRef>
                </c:val>
                <c:extLst>
                  <c:ext xmlns:c16="http://schemas.microsoft.com/office/drawing/2014/chart" uri="{C3380CC4-5D6E-409C-BE32-E72D297353CC}">
                    <c16:uniqueId val="{00000001-ECAA-45D1-84A5-BC2296B0FDA3}"/>
                  </c:ext>
                </c:extLst>
              </c15:ser>
            </c15:filteredBarSeries>
          </c:ext>
        </c:extLst>
      </c:barChart>
      <c:catAx>
        <c:axId val="242775288"/>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42780776"/>
        <c:crosses val="autoZero"/>
        <c:auto val="1"/>
        <c:lblAlgn val="ctr"/>
        <c:lblOffset val="100"/>
        <c:noMultiLvlLbl val="0"/>
      </c:catAx>
      <c:valAx>
        <c:axId val="2427807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Million</a:t>
                </a:r>
                <a:r>
                  <a:rPr lang="en-US" sz="1200" baseline="0" dirty="0">
                    <a:solidFill>
                      <a:schemeClr val="tx1"/>
                    </a:solidFill>
                    <a:latin typeface="Arial" panose="020B0604020202020204" pitchFamily="34" charset="0"/>
                    <a:cs typeface="Arial" panose="020B0604020202020204" pitchFamily="34" charset="0"/>
                  </a:rPr>
                  <a:t> Acres	</a:t>
                </a:r>
                <a:endParaRPr lang="en-US" sz="1200" dirty="0">
                  <a:solidFill>
                    <a:schemeClr val="tx1"/>
                  </a:solidFill>
                  <a:latin typeface="Arial" panose="020B0604020202020204" pitchFamily="34" charset="0"/>
                  <a:cs typeface="Arial" panose="020B0604020202020204" pitchFamily="34" charset="0"/>
                </a:endParaRPr>
              </a:p>
            </c:rich>
          </c:tx>
          <c:layout>
            <c:manualLayout>
              <c:xMode val="edge"/>
              <c:yMode val="edge"/>
              <c:x val="4.4958254755950574E-3"/>
              <c:y val="6.6502454220296783E-2"/>
            </c:manualLayout>
          </c:layout>
          <c:overlay val="0"/>
          <c:spPr>
            <a:noFill/>
            <a:ln>
              <a:noFill/>
            </a:ln>
            <a:effectLst/>
          </c:spPr>
          <c:txPr>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42775288"/>
        <c:crosses val="autoZero"/>
        <c:crossBetween val="between"/>
      </c:valAx>
      <c:spPr>
        <a:noFill/>
        <a:ln>
          <a:solidFill>
            <a:schemeClr val="tx1"/>
          </a:solidFill>
        </a:ln>
        <a:effectLst/>
      </c:spPr>
    </c:plotArea>
    <c:legend>
      <c:legendPos val="b"/>
      <c:layout>
        <c:manualLayout>
          <c:xMode val="edge"/>
          <c:yMode val="edge"/>
          <c:x val="0.31666730481441413"/>
          <c:y val="0.93586350432392107"/>
          <c:w val="0.41043557805948561"/>
          <c:h val="4.6718040610014923E-2"/>
        </c:manualLayout>
      </c:layout>
      <c:overlay val="0"/>
      <c:spPr>
        <a:no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678225554514215E-2"/>
          <c:y val="2.9717682020802376E-2"/>
          <c:w val="0.96563573883161513"/>
          <c:h val="0.94551758296186228"/>
        </c:manualLayout>
      </c:layout>
      <c:barChart>
        <c:barDir val="bar"/>
        <c:grouping val="clustered"/>
        <c:varyColors val="0"/>
        <c:ser>
          <c:idx val="0"/>
          <c:order val="0"/>
          <c:tx>
            <c:strRef>
              <c:f>Sheet1!$B$1</c:f>
              <c:strCache>
                <c:ptCount val="1"/>
                <c:pt idx="0">
                  <c:v>Change</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1A-92C1-4833-A2C5-6AAC05C8D434}"/>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3481-4D4B-9071-8C8AE2F05FA7}"/>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4-3481-4D4B-9071-8C8AE2F05FA7}"/>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5-3481-4D4B-9071-8C8AE2F05FA7}"/>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6-3481-4D4B-9071-8C8AE2F05FA7}"/>
              </c:ext>
            </c:extLst>
          </c:dPt>
          <c:dPt>
            <c:idx val="6"/>
            <c:invertIfNegative val="0"/>
            <c:bubble3D val="0"/>
            <c:spPr>
              <a:solidFill>
                <a:schemeClr val="accent1">
                  <a:lumMod val="75000"/>
                </a:schemeClr>
              </a:solidFill>
              <a:ln>
                <a:noFill/>
              </a:ln>
              <a:effectLst/>
            </c:spPr>
            <c:extLst>
              <c:ext xmlns:c16="http://schemas.microsoft.com/office/drawing/2014/chart" uri="{C3380CC4-5D6E-409C-BE32-E72D297353CC}">
                <c16:uniqueId val="{00000007-3481-4D4B-9071-8C8AE2F05FA7}"/>
              </c:ext>
            </c:extLst>
          </c:dPt>
          <c:dPt>
            <c:idx val="7"/>
            <c:invertIfNegative val="0"/>
            <c:bubble3D val="0"/>
            <c:spPr>
              <a:solidFill>
                <a:srgbClr val="C00000"/>
              </a:solidFill>
              <a:ln>
                <a:noFill/>
              </a:ln>
              <a:effectLst/>
            </c:spPr>
            <c:extLst>
              <c:ext xmlns:c16="http://schemas.microsoft.com/office/drawing/2014/chart" uri="{C3380CC4-5D6E-409C-BE32-E72D297353CC}">
                <c16:uniqueId val="{00000008-3481-4D4B-9071-8C8AE2F05FA7}"/>
              </c:ext>
            </c:extLst>
          </c:dPt>
          <c:dPt>
            <c:idx val="8"/>
            <c:invertIfNegative val="0"/>
            <c:bubble3D val="0"/>
            <c:spPr>
              <a:solidFill>
                <a:schemeClr val="bg1">
                  <a:lumMod val="75000"/>
                </a:schemeClr>
              </a:solidFill>
              <a:ln>
                <a:noFill/>
              </a:ln>
              <a:effectLst/>
            </c:spPr>
            <c:extLst>
              <c:ext xmlns:c16="http://schemas.microsoft.com/office/drawing/2014/chart" uri="{C3380CC4-5D6E-409C-BE32-E72D297353CC}">
                <c16:uniqueId val="{00000009-3481-4D4B-9071-8C8AE2F05FA7}"/>
              </c:ext>
            </c:extLst>
          </c:dPt>
          <c:dPt>
            <c:idx val="9"/>
            <c:invertIfNegative val="0"/>
            <c:bubble3D val="0"/>
            <c:spPr>
              <a:solidFill>
                <a:schemeClr val="accent4">
                  <a:lumMod val="75000"/>
                </a:schemeClr>
              </a:solidFill>
              <a:ln>
                <a:noFill/>
              </a:ln>
              <a:effectLst/>
            </c:spPr>
            <c:extLst>
              <c:ext xmlns:c16="http://schemas.microsoft.com/office/drawing/2014/chart" uri="{C3380CC4-5D6E-409C-BE32-E72D297353CC}">
                <c16:uniqueId val="{0000000A-3481-4D4B-9071-8C8AE2F05FA7}"/>
              </c:ext>
            </c:extLst>
          </c:dPt>
          <c:dPt>
            <c:idx val="17"/>
            <c:invertIfNegative val="0"/>
            <c:bubble3D val="0"/>
            <c:spPr>
              <a:solidFill>
                <a:schemeClr val="tx1"/>
              </a:solidFill>
              <a:ln>
                <a:noFill/>
              </a:ln>
              <a:effectLst/>
            </c:spPr>
            <c:extLst>
              <c:ext xmlns:c16="http://schemas.microsoft.com/office/drawing/2014/chart" uri="{C3380CC4-5D6E-409C-BE32-E72D297353CC}">
                <c16:uniqueId val="{0000000B-3481-4D4B-9071-8C8AE2F05FA7}"/>
              </c:ext>
            </c:extLst>
          </c:dPt>
          <c:dPt>
            <c:idx val="18"/>
            <c:invertIfNegative val="0"/>
            <c:bubble3D val="0"/>
            <c:spPr>
              <a:solidFill>
                <a:schemeClr val="accent6">
                  <a:lumMod val="75000"/>
                </a:schemeClr>
              </a:solidFill>
              <a:ln>
                <a:noFill/>
              </a:ln>
              <a:effectLst/>
            </c:spPr>
            <c:extLst>
              <c:ext xmlns:c16="http://schemas.microsoft.com/office/drawing/2014/chart" uri="{C3380CC4-5D6E-409C-BE32-E72D297353CC}">
                <c16:uniqueId val="{0000000C-3481-4D4B-9071-8C8AE2F05FA7}"/>
              </c:ext>
            </c:extLst>
          </c:dPt>
          <c:dPt>
            <c:idx val="19"/>
            <c:invertIfNegative val="0"/>
            <c:bubble3D val="0"/>
            <c:spPr>
              <a:solidFill>
                <a:schemeClr val="accent2"/>
              </a:solidFill>
              <a:ln>
                <a:noFill/>
              </a:ln>
              <a:effectLst/>
            </c:spPr>
            <c:extLst>
              <c:ext xmlns:c16="http://schemas.microsoft.com/office/drawing/2014/chart" uri="{C3380CC4-5D6E-409C-BE32-E72D297353CC}">
                <c16:uniqueId val="{0000000D-3481-4D4B-9071-8C8AE2F05FA7}"/>
              </c:ext>
            </c:extLst>
          </c:dPt>
          <c:dPt>
            <c:idx val="20"/>
            <c:invertIfNegative val="0"/>
            <c:bubble3D val="0"/>
            <c:spPr>
              <a:solidFill>
                <a:schemeClr val="bg1">
                  <a:lumMod val="75000"/>
                </a:schemeClr>
              </a:solidFill>
              <a:ln>
                <a:noFill/>
              </a:ln>
              <a:effectLst/>
            </c:spPr>
            <c:extLst>
              <c:ext xmlns:c16="http://schemas.microsoft.com/office/drawing/2014/chart" uri="{C3380CC4-5D6E-409C-BE32-E72D297353CC}">
                <c16:uniqueId val="{0000000F-3481-4D4B-9071-8C8AE2F05FA7}"/>
              </c:ext>
            </c:extLst>
          </c:dPt>
          <c:dPt>
            <c:idx val="21"/>
            <c:invertIfNegative val="0"/>
            <c:bubble3D val="0"/>
            <c:spPr>
              <a:solidFill>
                <a:schemeClr val="accent4">
                  <a:lumMod val="75000"/>
                </a:schemeClr>
              </a:solidFill>
              <a:ln>
                <a:noFill/>
              </a:ln>
              <a:effectLst/>
            </c:spPr>
            <c:extLst>
              <c:ext xmlns:c16="http://schemas.microsoft.com/office/drawing/2014/chart" uri="{C3380CC4-5D6E-409C-BE32-E72D297353CC}">
                <c16:uniqueId val="{0000000E-3481-4D4B-9071-8C8AE2F05FA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Soybeans</c:v>
                </c:pt>
                <c:pt idx="1">
                  <c:v>W Wheat</c:v>
                </c:pt>
                <c:pt idx="2">
                  <c:v>Dry Beans</c:v>
                </c:pt>
                <c:pt idx="3">
                  <c:v>D Wheat</c:v>
                </c:pt>
                <c:pt idx="4">
                  <c:v>S Wheat</c:v>
                </c:pt>
                <c:pt idx="5">
                  <c:v>Sorghum</c:v>
                </c:pt>
                <c:pt idx="6">
                  <c:v>Hay</c:v>
                </c:pt>
                <c:pt idx="7">
                  <c:v>Chickpeas</c:v>
                </c:pt>
                <c:pt idx="8">
                  <c:v>Rice</c:v>
                </c:pt>
                <c:pt idx="9">
                  <c:v>Cotton</c:v>
                </c:pt>
                <c:pt idx="10">
                  <c:v>Rye</c:v>
                </c:pt>
                <c:pt idx="11">
                  <c:v>Tobacco</c:v>
                </c:pt>
                <c:pt idx="12">
                  <c:v>Potatoes</c:v>
                </c:pt>
                <c:pt idx="13">
                  <c:v>Peanuts</c:v>
                </c:pt>
                <c:pt idx="14">
                  <c:v>Sugarcane</c:v>
                </c:pt>
                <c:pt idx="15">
                  <c:v>Sugarbeets</c:v>
                </c:pt>
                <c:pt idx="16">
                  <c:v>Canola</c:v>
                </c:pt>
                <c:pt idx="17">
                  <c:v>Sunflowers</c:v>
                </c:pt>
                <c:pt idx="18">
                  <c:v>Proso Millet</c:v>
                </c:pt>
                <c:pt idx="19">
                  <c:v>Oats</c:v>
                </c:pt>
                <c:pt idx="20">
                  <c:v>Barley</c:v>
                </c:pt>
                <c:pt idx="21">
                  <c:v>Corn</c:v>
                </c:pt>
              </c:strCache>
            </c:strRef>
          </c:cat>
          <c:val>
            <c:numRef>
              <c:f>Sheet1!$B$2:$B$23</c:f>
              <c:numCache>
                <c:formatCode>#,##0.0</c:formatCode>
                <c:ptCount val="22"/>
                <c:pt idx="0">
                  <c:v>-13067</c:v>
                </c:pt>
                <c:pt idx="1">
                  <c:v>-1383</c:v>
                </c:pt>
                <c:pt idx="2">
                  <c:v>-782.6</c:v>
                </c:pt>
                <c:pt idx="3">
                  <c:v>-734</c:v>
                </c:pt>
                <c:pt idx="4">
                  <c:v>-540</c:v>
                </c:pt>
                <c:pt idx="5">
                  <c:v>-425</c:v>
                </c:pt>
                <c:pt idx="6">
                  <c:v>-414</c:v>
                </c:pt>
                <c:pt idx="7">
                  <c:v>-411.8</c:v>
                </c:pt>
                <c:pt idx="8">
                  <c:v>-406</c:v>
                </c:pt>
                <c:pt idx="9">
                  <c:v>-362.5</c:v>
                </c:pt>
                <c:pt idx="10">
                  <c:v>-146</c:v>
                </c:pt>
                <c:pt idx="11">
                  <c:v>-64.3</c:v>
                </c:pt>
                <c:pt idx="12">
                  <c:v>-58.2</c:v>
                </c:pt>
                <c:pt idx="13">
                  <c:v>2.2000000000000002</c:v>
                </c:pt>
                <c:pt idx="14">
                  <c:v>12.3</c:v>
                </c:pt>
                <c:pt idx="15">
                  <c:v>18.899999999999999</c:v>
                </c:pt>
                <c:pt idx="16">
                  <c:v>49.3</c:v>
                </c:pt>
                <c:pt idx="17">
                  <c:v>49.6</c:v>
                </c:pt>
                <c:pt idx="18">
                  <c:v>63</c:v>
                </c:pt>
                <c:pt idx="19">
                  <c:v>64</c:v>
                </c:pt>
                <c:pt idx="20">
                  <c:v>173</c:v>
                </c:pt>
                <c:pt idx="21">
                  <c:v>829</c:v>
                </c:pt>
              </c:numCache>
            </c:numRef>
          </c:val>
          <c:extLst>
            <c:ext xmlns:c16="http://schemas.microsoft.com/office/drawing/2014/chart" uri="{C3380CC4-5D6E-409C-BE32-E72D297353CC}">
              <c16:uniqueId val="{00000000-3481-4D4B-9071-8C8AE2F05FA7}"/>
            </c:ext>
          </c:extLst>
        </c:ser>
        <c:dLbls>
          <c:dLblPos val="outEnd"/>
          <c:showLegendKey val="0"/>
          <c:showVal val="1"/>
          <c:showCatName val="0"/>
          <c:showSerName val="0"/>
          <c:showPercent val="0"/>
          <c:showBubbleSize val="0"/>
        </c:dLbls>
        <c:gapWidth val="182"/>
        <c:axId val="1641127136"/>
        <c:axId val="1642758368"/>
      </c:barChart>
      <c:catAx>
        <c:axId val="1641127136"/>
        <c:scaling>
          <c:orientation val="minMax"/>
        </c:scaling>
        <c:delete val="1"/>
        <c:axPos val="l"/>
        <c:numFmt formatCode="General" sourceLinked="1"/>
        <c:majorTickMark val="none"/>
        <c:minorTickMark val="none"/>
        <c:tickLblPos val="nextTo"/>
        <c:crossAx val="1642758368"/>
        <c:crosses val="autoZero"/>
        <c:auto val="1"/>
        <c:lblAlgn val="ctr"/>
        <c:lblOffset val="100"/>
        <c:noMultiLvlLbl val="0"/>
      </c:catAx>
      <c:valAx>
        <c:axId val="1642758368"/>
        <c:scaling>
          <c:orientation val="minMax"/>
          <c:max val="6000"/>
          <c:min val="-19000"/>
        </c:scaling>
        <c:delete val="1"/>
        <c:axPos val="b"/>
        <c:numFmt formatCode="#,##0.0" sourceLinked="1"/>
        <c:majorTickMark val="out"/>
        <c:minorTickMark val="none"/>
        <c:tickLblPos val="nextTo"/>
        <c:crossAx val="1641127136"/>
        <c:crosses val="autoZero"/>
        <c:crossBetween val="between"/>
      </c:valAx>
      <c:spPr>
        <a:noFill/>
        <a:ln w="19050">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United States Corn Planted Acres</a:t>
            </a:r>
            <a:endParaRPr lang="en-US" sz="2400" b="1" dirty="0">
              <a:solidFill>
                <a:schemeClr val="tx1"/>
              </a:solidFill>
              <a:effectLst/>
              <a:latin typeface="Arial" panose="020B0604020202020204" pitchFamily="34" charset="0"/>
              <a:cs typeface="Arial" panose="020B0604020202020204" pitchFamily="34" charset="0"/>
            </a:endParaRPr>
          </a:p>
          <a:p>
            <a:pPr>
              <a:defRPr sz="2400" b="1">
                <a:solidFill>
                  <a:schemeClr val="tx1"/>
                </a:solidFill>
                <a:latin typeface="Arial" panose="020B0604020202020204" pitchFamily="34" charset="0"/>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FSA and NASS</a:t>
            </a:r>
            <a:endParaRPr lang="en-US" sz="2400" b="1" dirty="0">
              <a:solidFill>
                <a:schemeClr val="tx1"/>
              </a:solidFill>
              <a:effectLst/>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4.2843535272892627E-2"/>
          <c:y val="0.13222179096876246"/>
          <c:w val="0.8965601445769027"/>
          <c:h val="0.71112576057094079"/>
        </c:manualLayout>
      </c:layout>
      <c:lineChart>
        <c:grouping val="standard"/>
        <c:varyColors val="0"/>
        <c:ser>
          <c:idx val="0"/>
          <c:order val="0"/>
          <c:tx>
            <c:strRef>
              <c:f>Sheet1!$B$1</c:f>
              <c:strCache>
                <c:ptCount val="1"/>
                <c:pt idx="0">
                  <c:v>Aug FSA </c:v>
                </c:pt>
              </c:strCache>
            </c:strRef>
          </c:tx>
          <c:spPr>
            <a:ln w="63500" cap="rnd">
              <a:solidFill>
                <a:schemeClr val="accent3"/>
              </a:solidFill>
              <a:round/>
            </a:ln>
            <a:effectLst/>
          </c:spPr>
          <c:marker>
            <c:symbol val="diamond"/>
            <c:size val="10"/>
            <c:spPr>
              <a:solidFill>
                <a:schemeClr val="accent3"/>
              </a:solidFill>
              <a:ln w="9525">
                <a:solidFill>
                  <a:schemeClr val="accent3"/>
                </a:solidFill>
              </a:ln>
              <a:effectLst/>
            </c:spPr>
          </c:marker>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General</c:formatCode>
                <c:ptCount val="13"/>
                <c:pt idx="4">
                  <c:v>88.305999999999997</c:v>
                </c:pt>
                <c:pt idx="5">
                  <c:v>93.007999999999996</c:v>
                </c:pt>
                <c:pt idx="6">
                  <c:v>88.771000000000001</c:v>
                </c:pt>
                <c:pt idx="7">
                  <c:v>83.322000000000003</c:v>
                </c:pt>
                <c:pt idx="8">
                  <c:v>83.147000000000006</c:v>
                </c:pt>
                <c:pt idx="9">
                  <c:v>90.364999999999995</c:v>
                </c:pt>
                <c:pt idx="10">
                  <c:v>86.831999999999994</c:v>
                </c:pt>
                <c:pt idx="11">
                  <c:v>85.77</c:v>
                </c:pt>
                <c:pt idx="12">
                  <c:v>85.870999999999995</c:v>
                </c:pt>
              </c:numCache>
            </c:numRef>
          </c:val>
          <c:smooth val="0"/>
          <c:extLst>
            <c:ext xmlns:c16="http://schemas.microsoft.com/office/drawing/2014/chart" uri="{C3380CC4-5D6E-409C-BE32-E72D297353CC}">
              <c16:uniqueId val="{00000000-7D5C-4B32-81C6-B7347B3DA051}"/>
            </c:ext>
          </c:extLst>
        </c:ser>
        <c:ser>
          <c:idx val="1"/>
          <c:order val="1"/>
          <c:tx>
            <c:strRef>
              <c:f>Sheet1!$C$1</c:f>
              <c:strCache>
                <c:ptCount val="1"/>
                <c:pt idx="0">
                  <c:v>Final FSA</c:v>
                </c:pt>
              </c:strCache>
            </c:strRef>
          </c:tx>
          <c:spPr>
            <a:ln w="63500" cap="rnd">
              <a:solidFill>
                <a:schemeClr val="accent1"/>
              </a:solidFill>
              <a:round/>
            </a:ln>
            <a:effectLst/>
          </c:spPr>
          <c:marker>
            <c:symbol val="circle"/>
            <c:size val="10"/>
            <c:spPr>
              <a:solidFill>
                <a:schemeClr val="accent1"/>
              </a:solidFill>
              <a:ln w="9525">
                <a:solidFill>
                  <a:schemeClr val="accent5"/>
                </a:solidFill>
              </a:ln>
              <a:effectLst/>
            </c:spPr>
          </c:marker>
          <c:val>
            <c:numRef>
              <c:f>Sheet1!$C$2:$C$14</c:f>
              <c:numCache>
                <c:formatCode>General</c:formatCode>
                <c:ptCount val="13"/>
                <c:pt idx="0">
                  <c:v>91.146000000000001</c:v>
                </c:pt>
                <c:pt idx="1">
                  <c:v>83.393000000000001</c:v>
                </c:pt>
                <c:pt idx="2">
                  <c:v>83.841999999999999</c:v>
                </c:pt>
                <c:pt idx="3">
                  <c:v>85.373000000000005</c:v>
                </c:pt>
                <c:pt idx="4">
                  <c:v>88.864000000000004</c:v>
                </c:pt>
                <c:pt idx="5">
                  <c:v>94.07</c:v>
                </c:pt>
                <c:pt idx="6">
                  <c:v>92.399000000000001</c:v>
                </c:pt>
                <c:pt idx="7">
                  <c:v>86.504999999999995</c:v>
                </c:pt>
                <c:pt idx="8">
                  <c:v>85.143000000000001</c:v>
                </c:pt>
                <c:pt idx="9">
                  <c:v>91.066000000000003</c:v>
                </c:pt>
                <c:pt idx="10">
                  <c:v>87.361000000000004</c:v>
                </c:pt>
                <c:pt idx="11">
                  <c:v>86.397999999999996</c:v>
                </c:pt>
                <c:pt idx="12">
                  <c:v>87.176199999999994</c:v>
                </c:pt>
              </c:numCache>
            </c:numRef>
          </c:val>
          <c:smooth val="0"/>
          <c:extLst>
            <c:ext xmlns:c16="http://schemas.microsoft.com/office/drawing/2014/chart" uri="{C3380CC4-5D6E-409C-BE32-E72D297353CC}">
              <c16:uniqueId val="{00000001-7D5C-4B32-81C6-B7347B3DA051}"/>
            </c:ext>
          </c:extLst>
        </c:ser>
        <c:ser>
          <c:idx val="2"/>
          <c:order val="2"/>
          <c:tx>
            <c:strRef>
              <c:f>Sheet1!$D$1</c:f>
              <c:strCache>
                <c:ptCount val="1"/>
                <c:pt idx="0">
                  <c:v>NASS</c:v>
                </c:pt>
              </c:strCache>
            </c:strRef>
          </c:tx>
          <c:spPr>
            <a:ln w="63500" cap="rnd">
              <a:solidFill>
                <a:srgbClr val="C00000"/>
              </a:solidFill>
              <a:round/>
            </a:ln>
            <a:effectLst/>
          </c:spPr>
          <c:marker>
            <c:symbol val="square"/>
            <c:size val="10"/>
            <c:spPr>
              <a:solidFill>
                <a:srgbClr val="C00000"/>
              </a:solidFill>
              <a:ln w="9525">
                <a:solidFill>
                  <a:srgbClr val="C00000"/>
                </a:solidFill>
              </a:ln>
              <a:effectLst/>
            </c:spPr>
          </c:marker>
          <c:val>
            <c:numRef>
              <c:f>Sheet1!$D$2:$D$14</c:f>
              <c:numCache>
                <c:formatCode>General</c:formatCode>
                <c:ptCount val="13"/>
                <c:pt idx="0">
                  <c:v>93.527000000000001</c:v>
                </c:pt>
                <c:pt idx="1">
                  <c:v>85.981999999999999</c:v>
                </c:pt>
                <c:pt idx="2">
                  <c:v>86.382000000000005</c:v>
                </c:pt>
                <c:pt idx="3">
                  <c:v>88.191999999999993</c:v>
                </c:pt>
                <c:pt idx="4">
                  <c:v>91.936000000000007</c:v>
                </c:pt>
                <c:pt idx="5">
                  <c:v>97.290999999999997</c:v>
                </c:pt>
                <c:pt idx="6">
                  <c:v>95.364999999999995</c:v>
                </c:pt>
                <c:pt idx="7">
                  <c:v>90.596999999999994</c:v>
                </c:pt>
                <c:pt idx="8">
                  <c:v>88.019000000000005</c:v>
                </c:pt>
                <c:pt idx="9">
                  <c:v>94.004000000000005</c:v>
                </c:pt>
                <c:pt idx="10">
                  <c:v>90.167000000000002</c:v>
                </c:pt>
                <c:pt idx="11">
                  <c:v>89.129000000000005</c:v>
                </c:pt>
                <c:pt idx="12">
                  <c:v>89.7</c:v>
                </c:pt>
              </c:numCache>
            </c:numRef>
          </c:val>
          <c:smooth val="0"/>
          <c:extLst>
            <c:ext xmlns:c16="http://schemas.microsoft.com/office/drawing/2014/chart" uri="{C3380CC4-5D6E-409C-BE32-E72D297353CC}">
              <c16:uniqueId val="{00000002-7D5C-4B32-81C6-B7347B3DA051}"/>
            </c:ext>
          </c:extLst>
        </c:ser>
        <c:dLbls>
          <c:showLegendKey val="0"/>
          <c:showVal val="0"/>
          <c:showCatName val="0"/>
          <c:showSerName val="0"/>
          <c:showPercent val="0"/>
          <c:showBubbleSize val="0"/>
        </c:dLbls>
        <c:marker val="1"/>
        <c:smooth val="0"/>
        <c:axId val="204275288"/>
        <c:axId val="204275680"/>
      </c:lineChart>
      <c:catAx>
        <c:axId val="204275288"/>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4275680"/>
        <c:crosses val="autoZero"/>
        <c:auto val="1"/>
        <c:lblAlgn val="ctr"/>
        <c:lblOffset val="100"/>
        <c:tickLblSkip val="2"/>
        <c:noMultiLvlLbl val="0"/>
      </c:catAx>
      <c:valAx>
        <c:axId val="204275680"/>
        <c:scaling>
          <c:orientation val="minMax"/>
          <c:max val="99"/>
          <c:min val="8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Million</a:t>
                </a:r>
                <a:r>
                  <a:rPr lang="en-US" sz="1200" baseline="0" dirty="0">
                    <a:solidFill>
                      <a:schemeClr val="tx1"/>
                    </a:solidFill>
                    <a:latin typeface="Arial" panose="020B0604020202020204" pitchFamily="34" charset="0"/>
                    <a:cs typeface="Arial" panose="020B0604020202020204" pitchFamily="34" charset="0"/>
                  </a:rPr>
                  <a:t> Acres	</a:t>
                </a:r>
                <a:endParaRPr lang="en-US" sz="1200" dirty="0">
                  <a:solidFill>
                    <a:schemeClr val="tx1"/>
                  </a:solidFill>
                  <a:latin typeface="Arial" panose="020B0604020202020204" pitchFamily="34" charset="0"/>
                  <a:cs typeface="Arial" panose="020B0604020202020204" pitchFamily="34" charset="0"/>
                </a:endParaRPr>
              </a:p>
            </c:rich>
          </c:tx>
          <c:layout>
            <c:manualLayout>
              <c:xMode val="edge"/>
              <c:yMode val="edge"/>
              <c:x val="4.4958254755950574E-3"/>
              <c:y val="6.6502454220296783E-2"/>
            </c:manualLayout>
          </c:layout>
          <c:overlay val="0"/>
          <c:spPr>
            <a:noFill/>
            <a:ln>
              <a:noFill/>
            </a:ln>
            <a:effectLst/>
          </c:spPr>
          <c:txPr>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4275288"/>
        <c:crosses val="autoZero"/>
        <c:crossBetween val="between"/>
      </c:valAx>
      <c:spPr>
        <a:noFill/>
        <a:ln>
          <a:solidFill>
            <a:schemeClr val="tx1"/>
          </a:solidFill>
        </a:ln>
        <a:effectLst/>
      </c:spPr>
    </c:plotArea>
    <c:legend>
      <c:legendPos val="b"/>
      <c:layout>
        <c:manualLayout>
          <c:xMode val="edge"/>
          <c:yMode val="edge"/>
          <c:x val="0.31666730481441413"/>
          <c:y val="0.93586350432392107"/>
          <c:w val="0.42270409381998053"/>
          <c:h val="4.6507073085194355E-2"/>
        </c:manualLayout>
      </c:layout>
      <c:overlay val="0"/>
      <c:spPr>
        <a:no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2019 United States Corn Planted Acres</a:t>
            </a:r>
            <a:endParaRPr lang="en-US" sz="2400" b="1" dirty="0">
              <a:solidFill>
                <a:schemeClr val="tx1"/>
              </a:solidFill>
              <a:effectLst/>
              <a:latin typeface="Arial" panose="020B0604020202020204" pitchFamily="34" charset="0"/>
              <a:cs typeface="Arial" panose="020B0604020202020204" pitchFamily="34" charset="0"/>
            </a:endParaRPr>
          </a:p>
          <a:p>
            <a:pPr>
              <a:defRPr sz="2400" b="1">
                <a:solidFill>
                  <a:schemeClr val="tx1"/>
                </a:solidFill>
                <a:latin typeface="Arial" panose="020B0604020202020204" pitchFamily="34" charset="0"/>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Industry Expectations vs NASS</a:t>
            </a:r>
            <a:endParaRPr lang="en-US" sz="2400" b="1"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18496170105938306"/>
          <c:y val="1.7961955456054723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4.2843535272892627E-2"/>
          <c:y val="0.14014340936163763"/>
          <c:w val="0.90268317860814329"/>
          <c:h val="0.72060077678641465"/>
        </c:manualLayout>
      </c:layout>
      <c:lineChart>
        <c:grouping val="standard"/>
        <c:varyColors val="0"/>
        <c:ser>
          <c:idx val="0"/>
          <c:order val="0"/>
          <c:tx>
            <c:strRef>
              <c:f>Sheet1!$B$1</c:f>
              <c:strCache>
                <c:ptCount val="1"/>
                <c:pt idx="0">
                  <c:v>NASS Estimate </c:v>
                </c:pt>
              </c:strCache>
            </c:strRef>
          </c:tx>
          <c:spPr>
            <a:ln w="38100" cap="rnd">
              <a:solidFill>
                <a:srgbClr val="C00000"/>
              </a:solidFill>
              <a:round/>
            </a:ln>
            <a:effectLst/>
          </c:spPr>
          <c:marker>
            <c:symbol val="x"/>
            <c:size val="10"/>
            <c:spPr>
              <a:solidFill>
                <a:srgbClr val="C00000"/>
              </a:solidFill>
              <a:ln w="34925">
                <a:solidFill>
                  <a:srgbClr val="C00000"/>
                </a:solidFill>
              </a:ln>
              <a:effectLst/>
            </c:spPr>
          </c:marker>
          <c:cat>
            <c:strRef>
              <c:f>Sheet1!$A$2:$A$6</c:f>
              <c:strCache>
                <c:ptCount val="5"/>
                <c:pt idx="0">
                  <c:v>March </c:v>
                </c:pt>
                <c:pt idx="1">
                  <c:v>June</c:v>
                </c:pt>
                <c:pt idx="2">
                  <c:v>August</c:v>
                </c:pt>
                <c:pt idx="3">
                  <c:v>October</c:v>
                </c:pt>
                <c:pt idx="4">
                  <c:v>Final</c:v>
                </c:pt>
              </c:strCache>
            </c:strRef>
          </c:cat>
          <c:val>
            <c:numRef>
              <c:f>Sheet1!$B$2:$B$6</c:f>
              <c:numCache>
                <c:formatCode>#,##0.000</c:formatCode>
                <c:ptCount val="5"/>
                <c:pt idx="0">
                  <c:v>92.792000000000002</c:v>
                </c:pt>
                <c:pt idx="1">
                  <c:v>91.7</c:v>
                </c:pt>
                <c:pt idx="2">
                  <c:v>90.004999999999995</c:v>
                </c:pt>
                <c:pt idx="3" formatCode="General">
                  <c:v>89.941999999999993</c:v>
                </c:pt>
                <c:pt idx="4" formatCode="General">
                  <c:v>89.7</c:v>
                </c:pt>
              </c:numCache>
            </c:numRef>
          </c:val>
          <c:smooth val="0"/>
          <c:extLst>
            <c:ext xmlns:c16="http://schemas.microsoft.com/office/drawing/2014/chart" uri="{C3380CC4-5D6E-409C-BE32-E72D297353CC}">
              <c16:uniqueId val="{00000000-A524-464A-BCEE-E0DD9CC742BA}"/>
            </c:ext>
          </c:extLst>
        </c:ser>
        <c:ser>
          <c:idx val="1"/>
          <c:order val="1"/>
          <c:tx>
            <c:strRef>
              <c:f>Sheet1!$D$1</c:f>
              <c:strCache>
                <c:ptCount val="1"/>
                <c:pt idx="0">
                  <c:v>ADM Investor</c:v>
                </c:pt>
              </c:strCache>
            </c:strRef>
          </c:tx>
          <c:spPr>
            <a:ln w="28575" cap="rnd">
              <a:noFill/>
              <a:round/>
            </a:ln>
            <a:effectLst/>
          </c:spPr>
          <c:marker>
            <c:symbol val="circle"/>
            <c:size val="5"/>
            <c:spPr>
              <a:solidFill>
                <a:schemeClr val="accent5"/>
              </a:solidFill>
              <a:ln w="9525">
                <a:solidFill>
                  <a:schemeClr val="accent5"/>
                </a:solidFill>
              </a:ln>
              <a:effectLst/>
            </c:spPr>
          </c:marker>
          <c:dPt>
            <c:idx val="1"/>
            <c:marker>
              <c:symbol val="circle"/>
              <c:size val="5"/>
              <c:spPr>
                <a:solidFill>
                  <a:schemeClr val="accent5"/>
                </a:solidFill>
                <a:ln w="9525">
                  <a:noFill/>
                </a:ln>
                <a:effectLst/>
              </c:spPr>
            </c:marker>
            <c:bubble3D val="0"/>
            <c:spPr>
              <a:ln w="28575" cap="rnd">
                <a:noFill/>
                <a:round/>
              </a:ln>
              <a:effectLst/>
            </c:spPr>
            <c:extLst>
              <c:ext xmlns:c16="http://schemas.microsoft.com/office/drawing/2014/chart" uri="{C3380CC4-5D6E-409C-BE32-E72D297353CC}">
                <c16:uniqueId val="{00000002-A524-464A-BCEE-E0DD9CC742BA}"/>
              </c:ext>
            </c:extLst>
          </c:dPt>
          <c:cat>
            <c:strRef>
              <c:f>Sheet1!$A$2:$A$6</c:f>
              <c:strCache>
                <c:ptCount val="5"/>
                <c:pt idx="0">
                  <c:v>March </c:v>
                </c:pt>
                <c:pt idx="1">
                  <c:v>June</c:v>
                </c:pt>
                <c:pt idx="2">
                  <c:v>August</c:v>
                </c:pt>
                <c:pt idx="3">
                  <c:v>October</c:v>
                </c:pt>
                <c:pt idx="4">
                  <c:v>Final</c:v>
                </c:pt>
              </c:strCache>
            </c:strRef>
          </c:cat>
          <c:val>
            <c:numRef>
              <c:f>Sheet1!$D$2:$D$6</c:f>
              <c:numCache>
                <c:formatCode>#,##0.000</c:formatCode>
                <c:ptCount val="5"/>
                <c:pt idx="0">
                  <c:v>91.6</c:v>
                </c:pt>
                <c:pt idx="1">
                  <c:v>86</c:v>
                </c:pt>
                <c:pt idx="2">
                  <c:v>89.5</c:v>
                </c:pt>
              </c:numCache>
            </c:numRef>
          </c:val>
          <c:smooth val="0"/>
          <c:extLst>
            <c:ext xmlns:c16="http://schemas.microsoft.com/office/drawing/2014/chart" uri="{C3380CC4-5D6E-409C-BE32-E72D297353CC}">
              <c16:uniqueId val="{00000003-A524-464A-BCEE-E0DD9CC742BA}"/>
            </c:ext>
          </c:extLst>
        </c:ser>
        <c:ser>
          <c:idx val="2"/>
          <c:order val="2"/>
          <c:tx>
            <c:strRef>
              <c:f>Sheet1!$E$1</c:f>
              <c:strCache>
                <c:ptCount val="1"/>
                <c:pt idx="0">
                  <c:v>Agrivisor</c:v>
                </c:pt>
              </c:strCache>
            </c:strRef>
          </c:tx>
          <c:spPr>
            <a:ln w="635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Sheet1!$E$2:$E$6</c:f>
              <c:numCache>
                <c:formatCode>General</c:formatCode>
                <c:ptCount val="5"/>
                <c:pt idx="0">
                  <c:v>91.7</c:v>
                </c:pt>
                <c:pt idx="1">
                  <c:v>85.95</c:v>
                </c:pt>
                <c:pt idx="2">
                  <c:v>86.292000000000002</c:v>
                </c:pt>
              </c:numCache>
            </c:numRef>
          </c:val>
          <c:smooth val="0"/>
          <c:extLst>
            <c:ext xmlns:c16="http://schemas.microsoft.com/office/drawing/2014/chart" uri="{C3380CC4-5D6E-409C-BE32-E72D297353CC}">
              <c16:uniqueId val="{00000004-A524-464A-BCEE-E0DD9CC742BA}"/>
            </c:ext>
          </c:extLst>
        </c:ser>
        <c:ser>
          <c:idx val="3"/>
          <c:order val="3"/>
          <c:tx>
            <c:strRef>
              <c:f>Sheet1!$F$1</c:f>
              <c:strCache>
                <c:ptCount val="1"/>
                <c:pt idx="0">
                  <c:v>Allendale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Sheet1!$F$2:$F$6</c:f>
              <c:numCache>
                <c:formatCode>General</c:formatCode>
                <c:ptCount val="5"/>
                <c:pt idx="0">
                  <c:v>90.9</c:v>
                </c:pt>
                <c:pt idx="1">
                  <c:v>86.8</c:v>
                </c:pt>
                <c:pt idx="2">
                  <c:v>89</c:v>
                </c:pt>
              </c:numCache>
            </c:numRef>
          </c:val>
          <c:smooth val="0"/>
          <c:extLst>
            <c:ext xmlns:c16="http://schemas.microsoft.com/office/drawing/2014/chart" uri="{C3380CC4-5D6E-409C-BE32-E72D297353CC}">
              <c16:uniqueId val="{00000005-A524-464A-BCEE-E0DD9CC742BA}"/>
            </c:ext>
          </c:extLst>
        </c:ser>
        <c:ser>
          <c:idx val="4"/>
          <c:order val="4"/>
          <c:tx>
            <c:strRef>
              <c:f>Sheet1!$H$1</c:f>
              <c:strCache>
                <c:ptCount val="1"/>
                <c:pt idx="0">
                  <c:v>Brugler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Sheet1!$H$2:$H$6</c:f>
              <c:numCache>
                <c:formatCode>General</c:formatCode>
                <c:ptCount val="5"/>
                <c:pt idx="0">
                  <c:v>92.5</c:v>
                </c:pt>
                <c:pt idx="1">
                  <c:v>86</c:v>
                </c:pt>
                <c:pt idx="2">
                  <c:v>89</c:v>
                </c:pt>
              </c:numCache>
            </c:numRef>
          </c:val>
          <c:smooth val="0"/>
          <c:extLst>
            <c:ext xmlns:c16="http://schemas.microsoft.com/office/drawing/2014/chart" uri="{C3380CC4-5D6E-409C-BE32-E72D297353CC}">
              <c16:uniqueId val="{00000006-A524-464A-BCEE-E0DD9CC742BA}"/>
            </c:ext>
          </c:extLst>
        </c:ser>
        <c:ser>
          <c:idx val="5"/>
          <c:order val="5"/>
          <c:tx>
            <c:strRef>
              <c:f>Sheet1!$J$1</c:f>
              <c:strCache>
                <c:ptCount val="1"/>
                <c:pt idx="0">
                  <c:v>DC Analysis</c:v>
                </c:pt>
              </c:strCache>
            </c:strRef>
          </c:tx>
          <c:spPr>
            <a:ln w="25400" cap="rnd">
              <a:noFill/>
              <a:round/>
            </a:ln>
            <a:effectLst/>
          </c:spPr>
          <c:marker>
            <c:symbol val="circle"/>
            <c:size val="5"/>
            <c:spPr>
              <a:solidFill>
                <a:srgbClr val="00B0F0"/>
              </a:solidFill>
              <a:ln w="9525">
                <a:solidFill>
                  <a:srgbClr val="00B0F0"/>
                </a:solidFill>
              </a:ln>
              <a:effectLst/>
            </c:spPr>
          </c:marker>
          <c:cat>
            <c:strRef>
              <c:f>Sheet1!$A$2:$A$6</c:f>
              <c:strCache>
                <c:ptCount val="5"/>
                <c:pt idx="0">
                  <c:v>March </c:v>
                </c:pt>
                <c:pt idx="1">
                  <c:v>June</c:v>
                </c:pt>
                <c:pt idx="2">
                  <c:v>August</c:v>
                </c:pt>
                <c:pt idx="3">
                  <c:v>October</c:v>
                </c:pt>
                <c:pt idx="4">
                  <c:v>Final</c:v>
                </c:pt>
              </c:strCache>
            </c:strRef>
          </c:cat>
          <c:val>
            <c:numRef>
              <c:f>Sheet1!$J$2:$J$6</c:f>
              <c:numCache>
                <c:formatCode>General</c:formatCode>
                <c:ptCount val="5"/>
                <c:pt idx="0">
                  <c:v>91</c:v>
                </c:pt>
                <c:pt idx="1">
                  <c:v>85</c:v>
                </c:pt>
                <c:pt idx="2">
                  <c:v>83.494</c:v>
                </c:pt>
              </c:numCache>
            </c:numRef>
          </c:val>
          <c:smooth val="0"/>
          <c:extLst>
            <c:ext xmlns:c16="http://schemas.microsoft.com/office/drawing/2014/chart" uri="{C3380CC4-5D6E-409C-BE32-E72D297353CC}">
              <c16:uniqueId val="{00000007-A524-464A-BCEE-E0DD9CC742BA}"/>
            </c:ext>
          </c:extLst>
        </c:ser>
        <c:ser>
          <c:idx val="6"/>
          <c:order val="6"/>
          <c:tx>
            <c:strRef>
              <c:f>Sheet1!$K$1</c:f>
              <c:strCache>
                <c:ptCount val="1"/>
                <c:pt idx="0">
                  <c:v>Doane Advisory</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Sheet1!$K$2:$K$6</c:f>
              <c:numCache>
                <c:formatCode>General</c:formatCode>
                <c:ptCount val="5"/>
                <c:pt idx="0">
                  <c:v>92</c:v>
                </c:pt>
                <c:pt idx="1">
                  <c:v>89.8</c:v>
                </c:pt>
                <c:pt idx="2">
                  <c:v>87.5</c:v>
                </c:pt>
              </c:numCache>
            </c:numRef>
          </c:val>
          <c:smooth val="0"/>
          <c:extLst>
            <c:ext xmlns:c16="http://schemas.microsoft.com/office/drawing/2014/chart" uri="{C3380CC4-5D6E-409C-BE32-E72D297353CC}">
              <c16:uniqueId val="{00000008-A524-464A-BCEE-E0DD9CC742BA}"/>
            </c:ext>
          </c:extLst>
        </c:ser>
        <c:ser>
          <c:idx val="7"/>
          <c:order val="7"/>
          <c:tx>
            <c:strRef>
              <c:f>Sheet1!$L$1</c:f>
              <c:strCache>
                <c:ptCount val="1"/>
                <c:pt idx="0">
                  <c:v>ED&amp;F Man</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Sheet1!$L$2:$L$6</c:f>
              <c:numCache>
                <c:formatCode>General</c:formatCode>
                <c:ptCount val="5"/>
                <c:pt idx="0">
                  <c:v>92.2</c:v>
                </c:pt>
                <c:pt idx="1">
                  <c:v>88</c:v>
                </c:pt>
                <c:pt idx="2">
                  <c:v>89.4</c:v>
                </c:pt>
              </c:numCache>
            </c:numRef>
          </c:val>
          <c:smooth val="0"/>
          <c:extLst>
            <c:ext xmlns:c16="http://schemas.microsoft.com/office/drawing/2014/chart" uri="{C3380CC4-5D6E-409C-BE32-E72D297353CC}">
              <c16:uniqueId val="{00000009-A524-464A-BCEE-E0DD9CC742BA}"/>
            </c:ext>
          </c:extLst>
        </c:ser>
        <c:ser>
          <c:idx val="8"/>
          <c:order val="8"/>
          <c:tx>
            <c:strRef>
              <c:f>Sheet1!$M$1</c:f>
              <c:strCache>
                <c:ptCount val="1"/>
                <c:pt idx="0">
                  <c:v>EFG Group</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Sheet1!$M$2:$M$6</c:f>
              <c:numCache>
                <c:formatCode>General</c:formatCode>
                <c:ptCount val="5"/>
                <c:pt idx="0">
                  <c:v>91.8</c:v>
                </c:pt>
                <c:pt idx="1">
                  <c:v>88</c:v>
                </c:pt>
                <c:pt idx="2">
                  <c:v>88.82</c:v>
                </c:pt>
              </c:numCache>
            </c:numRef>
          </c:val>
          <c:smooth val="0"/>
          <c:extLst>
            <c:ext xmlns:c16="http://schemas.microsoft.com/office/drawing/2014/chart" uri="{C3380CC4-5D6E-409C-BE32-E72D297353CC}">
              <c16:uniqueId val="{0000000A-A524-464A-BCEE-E0DD9CC742BA}"/>
            </c:ext>
          </c:extLst>
        </c:ser>
        <c:ser>
          <c:idx val="9"/>
          <c:order val="9"/>
          <c:tx>
            <c:strRef>
              <c:f>Sheet1!$N$1</c:f>
              <c:strCache>
                <c:ptCount val="1"/>
                <c:pt idx="0">
                  <c:v>Farm Futures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Sheet1!$N$2:$N$6</c:f>
              <c:numCache>
                <c:formatCode>General</c:formatCode>
                <c:ptCount val="5"/>
                <c:pt idx="0">
                  <c:v>91.5</c:v>
                </c:pt>
                <c:pt idx="1">
                  <c:v>88</c:v>
                </c:pt>
                <c:pt idx="2">
                  <c:v>86.9</c:v>
                </c:pt>
              </c:numCache>
            </c:numRef>
          </c:val>
          <c:smooth val="0"/>
          <c:extLst>
            <c:ext xmlns:c16="http://schemas.microsoft.com/office/drawing/2014/chart" uri="{C3380CC4-5D6E-409C-BE32-E72D297353CC}">
              <c16:uniqueId val="{0000000B-A524-464A-BCEE-E0DD9CC742BA}"/>
            </c:ext>
          </c:extLst>
        </c:ser>
        <c:ser>
          <c:idx val="10"/>
          <c:order val="10"/>
          <c:tx>
            <c:strRef>
              <c:f>Sheet1!$O$1</c:f>
              <c:strCache>
                <c:ptCount val="1"/>
                <c:pt idx="0">
                  <c:v>Frontier</c:v>
                </c:pt>
              </c:strCache>
            </c:strRef>
          </c:tx>
          <c:spPr>
            <a:ln w="25400" cap="rnd">
              <a:noFill/>
              <a:round/>
            </a:ln>
            <a:effectLst/>
          </c:spPr>
          <c:marker>
            <c:symbol val="circle"/>
            <c:size val="5"/>
            <c:spPr>
              <a:solidFill>
                <a:schemeClr val="accent5"/>
              </a:solidFill>
              <a:ln w="9525">
                <a:solidFill>
                  <a:srgbClr val="00B0F0"/>
                </a:solidFill>
              </a:ln>
              <a:effectLst/>
            </c:spPr>
          </c:marker>
          <c:cat>
            <c:strRef>
              <c:f>Sheet1!$A$2:$A$6</c:f>
              <c:strCache>
                <c:ptCount val="5"/>
                <c:pt idx="0">
                  <c:v>March </c:v>
                </c:pt>
                <c:pt idx="1">
                  <c:v>June</c:v>
                </c:pt>
                <c:pt idx="2">
                  <c:v>August</c:v>
                </c:pt>
                <c:pt idx="3">
                  <c:v>October</c:v>
                </c:pt>
                <c:pt idx="4">
                  <c:v>Final</c:v>
                </c:pt>
              </c:strCache>
            </c:strRef>
          </c:cat>
          <c:val>
            <c:numRef>
              <c:f>Sheet1!$O$2:$O$6</c:f>
              <c:numCache>
                <c:formatCode>General</c:formatCode>
                <c:ptCount val="5"/>
                <c:pt idx="0">
                  <c:v>91.114000000000004</c:v>
                </c:pt>
                <c:pt idx="1">
                  <c:v>87.1</c:v>
                </c:pt>
                <c:pt idx="2">
                  <c:v>88</c:v>
                </c:pt>
              </c:numCache>
            </c:numRef>
          </c:val>
          <c:smooth val="0"/>
          <c:extLst>
            <c:ext xmlns:c16="http://schemas.microsoft.com/office/drawing/2014/chart" uri="{C3380CC4-5D6E-409C-BE32-E72D297353CC}">
              <c16:uniqueId val="{0000000C-A524-464A-BCEE-E0DD9CC742BA}"/>
            </c:ext>
          </c:extLst>
        </c:ser>
        <c:ser>
          <c:idx val="11"/>
          <c:order val="11"/>
          <c:tx>
            <c:strRef>
              <c:f>Sheet1!$P$1</c:f>
              <c:strCache>
                <c:ptCount val="1"/>
                <c:pt idx="0">
                  <c:v>Futures Int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Sheet1!$P$2:$P$6</c:f>
              <c:numCache>
                <c:formatCode>General</c:formatCode>
                <c:ptCount val="5"/>
                <c:pt idx="0">
                  <c:v>90.9</c:v>
                </c:pt>
                <c:pt idx="1">
                  <c:v>85.566999999999993</c:v>
                </c:pt>
                <c:pt idx="2">
                  <c:v>88.45</c:v>
                </c:pt>
              </c:numCache>
            </c:numRef>
          </c:val>
          <c:smooth val="0"/>
          <c:extLst>
            <c:ext xmlns:c16="http://schemas.microsoft.com/office/drawing/2014/chart" uri="{C3380CC4-5D6E-409C-BE32-E72D297353CC}">
              <c16:uniqueId val="{0000000D-A524-464A-BCEE-E0DD9CC742BA}"/>
            </c:ext>
          </c:extLst>
        </c:ser>
        <c:ser>
          <c:idx val="12"/>
          <c:order val="12"/>
          <c:tx>
            <c:strRef>
              <c:f>Sheet1!$Q$1</c:f>
              <c:strCache>
                <c:ptCount val="1"/>
                <c:pt idx="0">
                  <c:v>Grain Serv</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Sheet1!$Q$2:$Q$6</c:f>
              <c:numCache>
                <c:formatCode>General</c:formatCode>
                <c:ptCount val="5"/>
                <c:pt idx="0">
                  <c:v>91.135000000000005</c:v>
                </c:pt>
                <c:pt idx="1">
                  <c:v>87.8</c:v>
                </c:pt>
                <c:pt idx="2">
                  <c:v>88.7</c:v>
                </c:pt>
              </c:numCache>
            </c:numRef>
          </c:val>
          <c:smooth val="0"/>
          <c:extLst>
            <c:ext xmlns:c16="http://schemas.microsoft.com/office/drawing/2014/chart" uri="{C3380CC4-5D6E-409C-BE32-E72D297353CC}">
              <c16:uniqueId val="{0000000E-A524-464A-BCEE-E0DD9CC742BA}"/>
            </c:ext>
          </c:extLst>
        </c:ser>
        <c:ser>
          <c:idx val="13"/>
          <c:order val="13"/>
          <c:tx>
            <c:strRef>
              <c:f>Sheet1!$U$1</c:f>
              <c:strCache>
                <c:ptCount val="1"/>
                <c:pt idx="0">
                  <c:v>Lanworth</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Sheet1!$U$2:$U$6</c:f>
              <c:numCache>
                <c:formatCode>General</c:formatCode>
                <c:ptCount val="5"/>
                <c:pt idx="0">
                  <c:v>90.4</c:v>
                </c:pt>
                <c:pt idx="1">
                  <c:v>85</c:v>
                </c:pt>
                <c:pt idx="2">
                  <c:v>88</c:v>
                </c:pt>
              </c:numCache>
            </c:numRef>
          </c:val>
          <c:smooth val="0"/>
          <c:extLst>
            <c:ext xmlns:c16="http://schemas.microsoft.com/office/drawing/2014/chart" uri="{C3380CC4-5D6E-409C-BE32-E72D297353CC}">
              <c16:uniqueId val="{0000000F-A524-464A-BCEE-E0DD9CC742BA}"/>
            </c:ext>
          </c:extLst>
        </c:ser>
        <c:ser>
          <c:idx val="14"/>
          <c:order val="14"/>
          <c:tx>
            <c:strRef>
              <c:f>Sheet1!$V$1</c:f>
              <c:strCache>
                <c:ptCount val="1"/>
                <c:pt idx="0">
                  <c:v>Linn &amp; Associates</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Sheet1!$V$2:$V$6</c:f>
              <c:numCache>
                <c:formatCode>General</c:formatCode>
                <c:ptCount val="5"/>
                <c:pt idx="0">
                  <c:v>91.5</c:v>
                </c:pt>
                <c:pt idx="1">
                  <c:v>87</c:v>
                </c:pt>
                <c:pt idx="2">
                  <c:v>88.7</c:v>
                </c:pt>
              </c:numCache>
            </c:numRef>
          </c:val>
          <c:smooth val="0"/>
          <c:extLst>
            <c:ext xmlns:c16="http://schemas.microsoft.com/office/drawing/2014/chart" uri="{C3380CC4-5D6E-409C-BE32-E72D297353CC}">
              <c16:uniqueId val="{00000010-A524-464A-BCEE-E0DD9CC742BA}"/>
            </c:ext>
          </c:extLst>
        </c:ser>
        <c:ser>
          <c:idx val="15"/>
          <c:order val="15"/>
          <c:tx>
            <c:strRef>
              <c:f>Sheet1!$W$1</c:f>
              <c:strCache>
                <c:ptCount val="1"/>
                <c:pt idx="0">
                  <c:v>INTL Stone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Sheet1!$W$2:$W$6</c:f>
              <c:numCache>
                <c:formatCode>General</c:formatCode>
                <c:ptCount val="5"/>
                <c:pt idx="0">
                  <c:v>89.5</c:v>
                </c:pt>
                <c:pt idx="1">
                  <c:v>87.75</c:v>
                </c:pt>
              </c:numCache>
            </c:numRef>
          </c:val>
          <c:smooth val="0"/>
          <c:extLst>
            <c:ext xmlns:c16="http://schemas.microsoft.com/office/drawing/2014/chart" uri="{C3380CC4-5D6E-409C-BE32-E72D297353CC}">
              <c16:uniqueId val="{00000011-A524-464A-BCEE-E0DD9CC742BA}"/>
            </c:ext>
          </c:extLst>
        </c:ser>
        <c:ser>
          <c:idx val="16"/>
          <c:order val="16"/>
          <c:tx>
            <c:strRef>
              <c:f>Sheet1!$X$1</c:f>
              <c:strCache>
                <c:ptCount val="1"/>
                <c:pt idx="0">
                  <c:v>Lakefront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Sheet1!$X$2:$X$6</c:f>
              <c:numCache>
                <c:formatCode>General</c:formatCode>
                <c:ptCount val="5"/>
                <c:pt idx="0">
                  <c:v>92.7</c:v>
                </c:pt>
                <c:pt idx="1">
                  <c:v>87.8</c:v>
                </c:pt>
              </c:numCache>
            </c:numRef>
          </c:val>
          <c:smooth val="0"/>
          <c:extLst>
            <c:ext xmlns:c16="http://schemas.microsoft.com/office/drawing/2014/chart" uri="{C3380CC4-5D6E-409C-BE32-E72D297353CC}">
              <c16:uniqueId val="{00000012-A524-464A-BCEE-E0DD9CC742BA}"/>
            </c:ext>
          </c:extLst>
        </c:ser>
        <c:ser>
          <c:idx val="17"/>
          <c:order val="17"/>
          <c:tx>
            <c:strRef>
              <c:f>Sheet1!$Y$1</c:f>
              <c:strCache>
                <c:ptCount val="1"/>
                <c:pt idx="0">
                  <c:v>MaxYield</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Sheet1!$Y$2:$Y$6</c:f>
              <c:numCache>
                <c:formatCode>General</c:formatCode>
                <c:ptCount val="5"/>
                <c:pt idx="0">
                  <c:v>90.5</c:v>
                </c:pt>
                <c:pt idx="1">
                  <c:v>86.1</c:v>
                </c:pt>
              </c:numCache>
            </c:numRef>
          </c:val>
          <c:smooth val="0"/>
          <c:extLst>
            <c:ext xmlns:c16="http://schemas.microsoft.com/office/drawing/2014/chart" uri="{C3380CC4-5D6E-409C-BE32-E72D297353CC}">
              <c16:uniqueId val="{00000013-A524-464A-BCEE-E0DD9CC742BA}"/>
            </c:ext>
          </c:extLst>
        </c:ser>
        <c:ser>
          <c:idx val="18"/>
          <c:order val="18"/>
          <c:tx>
            <c:strRef>
              <c:f>Sheet1!$Z$1</c:f>
              <c:strCache>
                <c:ptCount val="1"/>
                <c:pt idx="0">
                  <c:v>McKeany-Flavell</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Sheet1!$Z$2:$Z$6</c:f>
              <c:numCache>
                <c:formatCode>General</c:formatCode>
                <c:ptCount val="5"/>
                <c:pt idx="0">
                  <c:v>91.65</c:v>
                </c:pt>
                <c:pt idx="1">
                  <c:v>84.692999999999998</c:v>
                </c:pt>
              </c:numCache>
            </c:numRef>
          </c:val>
          <c:smooth val="0"/>
          <c:extLst>
            <c:ext xmlns:c16="http://schemas.microsoft.com/office/drawing/2014/chart" uri="{C3380CC4-5D6E-409C-BE32-E72D297353CC}">
              <c16:uniqueId val="{00000014-A524-464A-BCEE-E0DD9CC742BA}"/>
            </c:ext>
          </c:extLst>
        </c:ser>
        <c:ser>
          <c:idx val="19"/>
          <c:order val="19"/>
          <c:tx>
            <c:strRef>
              <c:f>Sheet1!$AA$1</c:f>
              <c:strCache>
                <c:ptCount val="1"/>
                <c:pt idx="0">
                  <c:v>Northstar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Sheet1!$AA$2:$AA$6</c:f>
              <c:numCache>
                <c:formatCode>General</c:formatCode>
                <c:ptCount val="5"/>
                <c:pt idx="0">
                  <c:v>91.3</c:v>
                </c:pt>
                <c:pt idx="1">
                  <c:v>82</c:v>
                </c:pt>
              </c:numCache>
            </c:numRef>
          </c:val>
          <c:smooth val="0"/>
          <c:extLst>
            <c:ext xmlns:c16="http://schemas.microsoft.com/office/drawing/2014/chart" uri="{C3380CC4-5D6E-409C-BE32-E72D297353CC}">
              <c16:uniqueId val="{00000015-A524-464A-BCEE-E0DD9CC742BA}"/>
            </c:ext>
          </c:extLst>
        </c:ser>
        <c:ser>
          <c:idx val="20"/>
          <c:order val="20"/>
          <c:tx>
            <c:strRef>
              <c:f>Sheet1!$AB$1</c:f>
              <c:strCache>
                <c:ptCount val="1"/>
                <c:pt idx="0">
                  <c:v>Price Futures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Sheet1!$AB$2:$AB$6</c:f>
              <c:numCache>
                <c:formatCode>General</c:formatCode>
                <c:ptCount val="5"/>
                <c:pt idx="0">
                  <c:v>90.6</c:v>
                </c:pt>
                <c:pt idx="1">
                  <c:v>86.8</c:v>
                </c:pt>
              </c:numCache>
            </c:numRef>
          </c:val>
          <c:smooth val="0"/>
          <c:extLst>
            <c:ext xmlns:c16="http://schemas.microsoft.com/office/drawing/2014/chart" uri="{C3380CC4-5D6E-409C-BE32-E72D297353CC}">
              <c16:uniqueId val="{00000016-A524-464A-BCEE-E0DD9CC742BA}"/>
            </c:ext>
          </c:extLst>
        </c:ser>
        <c:ser>
          <c:idx val="21"/>
          <c:order val="21"/>
          <c:tx>
            <c:strRef>
              <c:f>Sheet1!$AC$1</c:f>
              <c:strCache>
                <c:ptCount val="1"/>
                <c:pt idx="0">
                  <c:v>Prime Ag</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Sheet1!$AC$2:$AC$6</c:f>
              <c:numCache>
                <c:formatCode>General</c:formatCode>
                <c:ptCount val="5"/>
                <c:pt idx="0">
                  <c:v>90</c:v>
                </c:pt>
                <c:pt idx="1">
                  <c:v>86.43</c:v>
                </c:pt>
              </c:numCache>
            </c:numRef>
          </c:val>
          <c:smooth val="0"/>
          <c:extLst>
            <c:ext xmlns:c16="http://schemas.microsoft.com/office/drawing/2014/chart" uri="{C3380CC4-5D6E-409C-BE32-E72D297353CC}">
              <c16:uniqueId val="{00000017-A524-464A-BCEE-E0DD9CC742BA}"/>
            </c:ext>
          </c:extLst>
        </c:ser>
        <c:ser>
          <c:idx val="22"/>
          <c:order val="22"/>
          <c:tx>
            <c:strRef>
              <c:f>Sheet1!$AE$1</c:f>
              <c:strCache>
                <c:ptCount val="1"/>
                <c:pt idx="0">
                  <c:v>Risk Mgt</c:v>
                </c:pt>
              </c:strCache>
            </c:strRef>
          </c:tx>
          <c:spPr>
            <a:ln w="25400" cap="rnd">
              <a:noFill/>
              <a:round/>
            </a:ln>
            <a:effectLst/>
          </c:spPr>
          <c:marker>
            <c:symbol val="circle"/>
            <c:size val="5"/>
            <c:spPr>
              <a:solidFill>
                <a:schemeClr val="accent5">
                  <a:lumMod val="80000"/>
                </a:schemeClr>
              </a:solidFill>
              <a:ln w="9525">
                <a:solidFill>
                  <a:schemeClr val="accent5">
                    <a:lumMod val="80000"/>
                  </a:schemeClr>
                </a:solidFill>
              </a:ln>
              <a:effectLst/>
            </c:spPr>
          </c:marker>
          <c:cat>
            <c:strRef>
              <c:f>Sheet1!$A$2:$A$6</c:f>
              <c:strCache>
                <c:ptCount val="5"/>
                <c:pt idx="0">
                  <c:v>March </c:v>
                </c:pt>
                <c:pt idx="1">
                  <c:v>June</c:v>
                </c:pt>
                <c:pt idx="2">
                  <c:v>August</c:v>
                </c:pt>
                <c:pt idx="3">
                  <c:v>October</c:v>
                </c:pt>
                <c:pt idx="4">
                  <c:v>Final</c:v>
                </c:pt>
              </c:strCache>
            </c:strRef>
          </c:cat>
          <c:val>
            <c:numRef>
              <c:f>Sheet1!$AE$2:$AE$6</c:f>
              <c:numCache>
                <c:formatCode>General</c:formatCode>
                <c:ptCount val="5"/>
                <c:pt idx="0">
                  <c:v>90.8</c:v>
                </c:pt>
                <c:pt idx="1">
                  <c:v>84.3</c:v>
                </c:pt>
              </c:numCache>
            </c:numRef>
          </c:val>
          <c:smooth val="0"/>
          <c:extLst>
            <c:ext xmlns:c16="http://schemas.microsoft.com/office/drawing/2014/chart" uri="{C3380CC4-5D6E-409C-BE32-E72D297353CC}">
              <c16:uniqueId val="{00000018-A524-464A-BCEE-E0DD9CC742BA}"/>
            </c:ext>
          </c:extLst>
        </c:ser>
        <c:ser>
          <c:idx val="23"/>
          <c:order val="23"/>
          <c:tx>
            <c:strRef>
              <c:f>Sheet1!$AG$1</c:f>
              <c:strCache>
                <c:ptCount val="1"/>
                <c:pt idx="0">
                  <c:v>Sid Love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Sheet1!$AG$2:$AG$6</c:f>
              <c:numCache>
                <c:formatCode>General</c:formatCode>
                <c:ptCount val="5"/>
                <c:pt idx="0">
                  <c:v>91.8</c:v>
                </c:pt>
              </c:numCache>
            </c:numRef>
          </c:val>
          <c:smooth val="0"/>
          <c:extLst>
            <c:ext xmlns:c16="http://schemas.microsoft.com/office/drawing/2014/chart" uri="{C3380CC4-5D6E-409C-BE32-E72D297353CC}">
              <c16:uniqueId val="{00000019-A524-464A-BCEE-E0DD9CC742BA}"/>
            </c:ext>
          </c:extLst>
        </c:ser>
        <c:ser>
          <c:idx val="24"/>
          <c:order val="24"/>
          <c:tx>
            <c:strRef>
              <c:f>Sheet1!$AH$1</c:f>
              <c:strCache>
                <c:ptCount val="1"/>
                <c:pt idx="0">
                  <c:v>Zaner Ag</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Sheet1!$AH$2:$AH$6</c:f>
              <c:numCache>
                <c:formatCode>General</c:formatCode>
                <c:ptCount val="5"/>
              </c:numCache>
            </c:numRef>
          </c:val>
          <c:smooth val="0"/>
          <c:extLst>
            <c:ext xmlns:c16="http://schemas.microsoft.com/office/drawing/2014/chart" uri="{C3380CC4-5D6E-409C-BE32-E72D297353CC}">
              <c16:uniqueId val="{0000001A-A524-464A-BCEE-E0DD9CC742BA}"/>
            </c:ext>
          </c:extLst>
        </c:ser>
        <c:ser>
          <c:idx val="25"/>
          <c:order val="25"/>
          <c:tx>
            <c:strRef>
              <c:f>Sheet1!$AI$1</c:f>
              <c:strCache>
                <c:ptCount val="1"/>
                <c:pt idx="0">
                  <c:v>US Comm</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Sheet1!$AI$2:$AI$6</c:f>
              <c:numCache>
                <c:formatCode>General</c:formatCode>
                <c:ptCount val="5"/>
              </c:numCache>
            </c:numRef>
          </c:val>
          <c:smooth val="0"/>
          <c:extLst>
            <c:ext xmlns:c16="http://schemas.microsoft.com/office/drawing/2014/chart" uri="{C3380CC4-5D6E-409C-BE32-E72D297353CC}">
              <c16:uniqueId val="{0000001B-A524-464A-BCEE-E0DD9CC742BA}"/>
            </c:ext>
          </c:extLst>
        </c:ser>
        <c:ser>
          <c:idx val="26"/>
          <c:order val="26"/>
          <c:tx>
            <c:strRef>
              <c:f>Sheet1!$AJ$1</c:f>
              <c:strCache>
                <c:ptCount val="1"/>
                <c:pt idx="0">
                  <c:v>Vantage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Sheet1!$AJ$2:$AJ$6</c:f>
              <c:numCache>
                <c:formatCode>General</c:formatCode>
                <c:ptCount val="5"/>
              </c:numCache>
            </c:numRef>
          </c:val>
          <c:smooth val="0"/>
          <c:extLst>
            <c:ext xmlns:c16="http://schemas.microsoft.com/office/drawing/2014/chart" uri="{C3380CC4-5D6E-409C-BE32-E72D297353CC}">
              <c16:uniqueId val="{0000001C-A524-464A-BCEE-E0DD9CC742BA}"/>
            </c:ext>
          </c:extLst>
        </c:ser>
        <c:ser>
          <c:idx val="27"/>
          <c:order val="27"/>
          <c:tx>
            <c:strRef>
              <c:f>Sheet1!$AK$1</c:f>
              <c:strCache>
                <c:ptCount val="1"/>
                <c:pt idx="0">
                  <c:v>Individual Industry Expectation</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Sheet1!$AK$2:$AK$6</c:f>
              <c:numCache>
                <c:formatCode>General</c:formatCode>
                <c:ptCount val="5"/>
              </c:numCache>
            </c:numRef>
          </c:val>
          <c:smooth val="0"/>
          <c:extLst>
            <c:ext xmlns:c16="http://schemas.microsoft.com/office/drawing/2014/chart" uri="{C3380CC4-5D6E-409C-BE32-E72D297353CC}">
              <c16:uniqueId val="{0000001D-A524-464A-BCEE-E0DD9CC742BA}"/>
            </c:ext>
          </c:extLst>
        </c:ser>
        <c:ser>
          <c:idx val="28"/>
          <c:order val="28"/>
          <c:tx>
            <c:strRef>
              <c:f>Sheet1!$AL$1</c:f>
              <c:strCache>
                <c:ptCount val="1"/>
                <c:pt idx="0">
                  <c:v>Column2</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Sheet1!$AL$2:$AL$6</c:f>
              <c:numCache>
                <c:formatCode>General</c:formatCode>
                <c:ptCount val="5"/>
              </c:numCache>
            </c:numRef>
          </c:val>
          <c:smooth val="0"/>
          <c:extLst>
            <c:ext xmlns:c16="http://schemas.microsoft.com/office/drawing/2014/chart" uri="{C3380CC4-5D6E-409C-BE32-E72D297353CC}">
              <c16:uniqueId val="{0000001E-A524-464A-BCEE-E0DD9CC742BA}"/>
            </c:ext>
          </c:extLst>
        </c:ser>
        <c:ser>
          <c:idx val="29"/>
          <c:order val="29"/>
          <c:tx>
            <c:strRef>
              <c:f>Sheet1!$AM$1</c:f>
              <c:strCache>
                <c:ptCount val="1"/>
                <c:pt idx="0">
                  <c:v>Column3</c:v>
                </c:pt>
              </c:strCache>
            </c:strRef>
          </c:tx>
          <c:spPr>
            <a:ln w="28575" cap="rnd">
              <a:solidFill>
                <a:schemeClr val="accent6">
                  <a:lumMod val="60000"/>
                  <a:lumOff val="40000"/>
                </a:schemeClr>
              </a:solidFill>
              <a:round/>
            </a:ln>
            <a:effectLst/>
          </c:spPr>
          <c:marker>
            <c:symbol val="circle"/>
            <c:size val="5"/>
            <c:spPr>
              <a:solidFill>
                <a:schemeClr val="accent6">
                  <a:lumMod val="60000"/>
                  <a:lumOff val="40000"/>
                </a:schemeClr>
              </a:solidFill>
              <a:ln w="9525">
                <a:solidFill>
                  <a:schemeClr val="accent6">
                    <a:lumMod val="60000"/>
                    <a:lumOff val="40000"/>
                  </a:schemeClr>
                </a:solidFill>
              </a:ln>
              <a:effectLst/>
            </c:spPr>
          </c:marker>
          <c:cat>
            <c:strRef>
              <c:f>Sheet1!$A$2:$A$6</c:f>
              <c:strCache>
                <c:ptCount val="5"/>
                <c:pt idx="0">
                  <c:v>March </c:v>
                </c:pt>
                <c:pt idx="1">
                  <c:v>June</c:v>
                </c:pt>
                <c:pt idx="2">
                  <c:v>August</c:v>
                </c:pt>
                <c:pt idx="3">
                  <c:v>October</c:v>
                </c:pt>
                <c:pt idx="4">
                  <c:v>Final</c:v>
                </c:pt>
              </c:strCache>
            </c:strRef>
          </c:cat>
          <c:val>
            <c:numRef>
              <c:f>Sheet1!$AM$2:$AM$6</c:f>
              <c:numCache>
                <c:formatCode>General</c:formatCode>
                <c:ptCount val="5"/>
              </c:numCache>
            </c:numRef>
          </c:val>
          <c:smooth val="0"/>
          <c:extLst>
            <c:ext xmlns:c16="http://schemas.microsoft.com/office/drawing/2014/chart" uri="{C3380CC4-5D6E-409C-BE32-E72D297353CC}">
              <c16:uniqueId val="{0000001F-A524-464A-BCEE-E0DD9CC742BA}"/>
            </c:ext>
          </c:extLst>
        </c:ser>
        <c:ser>
          <c:idx val="30"/>
          <c:order val="30"/>
          <c:tx>
            <c:strRef>
              <c:f>Sheet1!$AN$1</c:f>
              <c:strCache>
                <c:ptCount val="1"/>
                <c:pt idx="0">
                  <c:v>Column4</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Sheet1!$AN$2:$AN$6</c:f>
              <c:numCache>
                <c:formatCode>General</c:formatCode>
                <c:ptCount val="5"/>
              </c:numCache>
            </c:numRef>
          </c:val>
          <c:smooth val="0"/>
          <c:extLst>
            <c:ext xmlns:c16="http://schemas.microsoft.com/office/drawing/2014/chart" uri="{C3380CC4-5D6E-409C-BE32-E72D297353CC}">
              <c16:uniqueId val="{00000020-A524-464A-BCEE-E0DD9CC742BA}"/>
            </c:ext>
          </c:extLst>
        </c:ser>
        <c:ser>
          <c:idx val="31"/>
          <c:order val="31"/>
          <c:tx>
            <c:strRef>
              <c:f>Sheet1!$AO$1</c:f>
              <c:strCache>
                <c:ptCount val="1"/>
                <c:pt idx="0">
                  <c:v>Column5</c:v>
                </c:pt>
              </c:strCache>
            </c:strRef>
          </c:tx>
          <c:spPr>
            <a:ln w="28575" cap="rnd">
              <a:solidFill>
                <a:schemeClr val="accent2">
                  <a:lumMod val="50000"/>
                </a:schemeClr>
              </a:solidFill>
              <a:round/>
            </a:ln>
            <a:effectLst/>
          </c:spPr>
          <c:marker>
            <c:symbol val="circle"/>
            <c:size val="5"/>
            <c:spPr>
              <a:solidFill>
                <a:schemeClr val="accent2">
                  <a:lumMod val="50000"/>
                </a:schemeClr>
              </a:solidFill>
              <a:ln w="9525">
                <a:solidFill>
                  <a:schemeClr val="accent2">
                    <a:lumMod val="50000"/>
                  </a:schemeClr>
                </a:solidFill>
              </a:ln>
              <a:effectLst/>
            </c:spPr>
          </c:marker>
          <c:cat>
            <c:strRef>
              <c:f>Sheet1!$A$2:$A$6</c:f>
              <c:strCache>
                <c:ptCount val="5"/>
                <c:pt idx="0">
                  <c:v>March </c:v>
                </c:pt>
                <c:pt idx="1">
                  <c:v>June</c:v>
                </c:pt>
                <c:pt idx="2">
                  <c:v>August</c:v>
                </c:pt>
                <c:pt idx="3">
                  <c:v>October</c:v>
                </c:pt>
                <c:pt idx="4">
                  <c:v>Final</c:v>
                </c:pt>
              </c:strCache>
            </c:strRef>
          </c:cat>
          <c:val>
            <c:numRef>
              <c:f>Sheet1!$AO$2:$AO$6</c:f>
              <c:numCache>
                <c:formatCode>General</c:formatCode>
                <c:ptCount val="5"/>
              </c:numCache>
            </c:numRef>
          </c:val>
          <c:smooth val="0"/>
          <c:extLst>
            <c:ext xmlns:c16="http://schemas.microsoft.com/office/drawing/2014/chart" uri="{C3380CC4-5D6E-409C-BE32-E72D297353CC}">
              <c16:uniqueId val="{00000021-A524-464A-BCEE-E0DD9CC742BA}"/>
            </c:ext>
          </c:extLst>
        </c:ser>
        <c:ser>
          <c:idx val="32"/>
          <c:order val="32"/>
          <c:tx>
            <c:strRef>
              <c:f>Sheet1!$AP$1</c:f>
              <c:strCache>
                <c:ptCount val="1"/>
                <c:pt idx="0">
                  <c:v>Column6</c:v>
                </c:pt>
              </c:strCache>
            </c:strRef>
          </c:tx>
          <c:spPr>
            <a:ln w="28575" cap="rnd">
              <a:noFill/>
              <a:round/>
            </a:ln>
            <a:effectLst/>
          </c:spPr>
          <c:marker>
            <c:symbol val="circle"/>
            <c:size val="5"/>
            <c:spPr>
              <a:solidFill>
                <a:schemeClr val="accent5"/>
              </a:solidFill>
              <a:ln w="9525">
                <a:solidFill>
                  <a:schemeClr val="accent3">
                    <a:lumMod val="50000"/>
                  </a:schemeClr>
                </a:solidFill>
              </a:ln>
              <a:effectLst/>
            </c:spPr>
          </c:marker>
          <c:cat>
            <c:strRef>
              <c:f>Sheet1!$A$2:$A$6</c:f>
              <c:strCache>
                <c:ptCount val="5"/>
                <c:pt idx="0">
                  <c:v>March </c:v>
                </c:pt>
                <c:pt idx="1">
                  <c:v>June</c:v>
                </c:pt>
                <c:pt idx="2">
                  <c:v>August</c:v>
                </c:pt>
                <c:pt idx="3">
                  <c:v>October</c:v>
                </c:pt>
                <c:pt idx="4">
                  <c:v>Final</c:v>
                </c:pt>
              </c:strCache>
            </c:strRef>
          </c:cat>
          <c:val>
            <c:numRef>
              <c:f>Sheet1!$AP$2:$AP$6</c:f>
              <c:numCache>
                <c:formatCode>General</c:formatCode>
                <c:ptCount val="5"/>
              </c:numCache>
            </c:numRef>
          </c:val>
          <c:smooth val="0"/>
          <c:extLst>
            <c:ext xmlns:c16="http://schemas.microsoft.com/office/drawing/2014/chart" uri="{C3380CC4-5D6E-409C-BE32-E72D297353CC}">
              <c16:uniqueId val="{00000022-A524-464A-BCEE-E0DD9CC742BA}"/>
            </c:ext>
          </c:extLst>
        </c:ser>
        <c:ser>
          <c:idx val="33"/>
          <c:order val="33"/>
          <c:tx>
            <c:strRef>
              <c:f>Sheet1!$AQ$1</c:f>
              <c:strCache>
                <c:ptCount val="1"/>
                <c:pt idx="0">
                  <c:v>Column7</c:v>
                </c:pt>
              </c:strCache>
            </c:strRef>
          </c:tx>
          <c:spPr>
            <a:ln w="28575" cap="rnd">
              <a:solidFill>
                <a:schemeClr val="accent4">
                  <a:lumMod val="50000"/>
                </a:schemeClr>
              </a:solidFill>
              <a:round/>
            </a:ln>
            <a:effectLst/>
          </c:spPr>
          <c:marker>
            <c:symbol val="circle"/>
            <c:size val="5"/>
            <c:spPr>
              <a:solidFill>
                <a:schemeClr val="accent4">
                  <a:lumMod val="50000"/>
                </a:schemeClr>
              </a:solidFill>
              <a:ln w="9525">
                <a:solidFill>
                  <a:schemeClr val="accent4">
                    <a:lumMod val="50000"/>
                  </a:schemeClr>
                </a:solidFill>
              </a:ln>
              <a:effectLst/>
            </c:spPr>
          </c:marker>
          <c:cat>
            <c:strRef>
              <c:f>Sheet1!$A$2:$A$6</c:f>
              <c:strCache>
                <c:ptCount val="5"/>
                <c:pt idx="0">
                  <c:v>March </c:v>
                </c:pt>
                <c:pt idx="1">
                  <c:v>June</c:v>
                </c:pt>
                <c:pt idx="2">
                  <c:v>August</c:v>
                </c:pt>
                <c:pt idx="3">
                  <c:v>October</c:v>
                </c:pt>
                <c:pt idx="4">
                  <c:v>Final</c:v>
                </c:pt>
              </c:strCache>
            </c:strRef>
          </c:cat>
          <c:val>
            <c:numRef>
              <c:f>Sheet1!$AQ$2:$AQ$6</c:f>
              <c:numCache>
                <c:formatCode>General</c:formatCode>
                <c:ptCount val="5"/>
              </c:numCache>
            </c:numRef>
          </c:val>
          <c:smooth val="0"/>
          <c:extLst>
            <c:ext xmlns:c16="http://schemas.microsoft.com/office/drawing/2014/chart" uri="{C3380CC4-5D6E-409C-BE32-E72D297353CC}">
              <c16:uniqueId val="{00000023-A524-464A-BCEE-E0DD9CC742BA}"/>
            </c:ext>
          </c:extLst>
        </c:ser>
        <c:ser>
          <c:idx val="34"/>
          <c:order val="34"/>
          <c:tx>
            <c:strRef>
              <c:f>Sheet1!$AR$1</c:f>
              <c:strCache>
                <c:ptCount val="1"/>
                <c:pt idx="0">
                  <c:v>Column8</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Sheet1!$AR$2:$AR$6</c:f>
              <c:numCache>
                <c:formatCode>General</c:formatCode>
                <c:ptCount val="5"/>
              </c:numCache>
            </c:numRef>
          </c:val>
          <c:smooth val="0"/>
          <c:extLst>
            <c:ext xmlns:c16="http://schemas.microsoft.com/office/drawing/2014/chart" uri="{C3380CC4-5D6E-409C-BE32-E72D297353CC}">
              <c16:uniqueId val="{00000024-A524-464A-BCEE-E0DD9CC742BA}"/>
            </c:ext>
          </c:extLst>
        </c:ser>
        <c:ser>
          <c:idx val="35"/>
          <c:order val="35"/>
          <c:tx>
            <c:strRef>
              <c:f>Sheet1!$AK$1</c:f>
              <c:strCache>
                <c:ptCount val="1"/>
                <c:pt idx="0">
                  <c:v>Individual Industry Expectation</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Sheet1!$AS$2:$AS$6</c:f>
              <c:numCache>
                <c:formatCode>General</c:formatCode>
                <c:ptCount val="5"/>
              </c:numCache>
            </c:numRef>
          </c:val>
          <c:smooth val="0"/>
          <c:extLst>
            <c:ext xmlns:c16="http://schemas.microsoft.com/office/drawing/2014/chart" uri="{C3380CC4-5D6E-409C-BE32-E72D297353CC}">
              <c16:uniqueId val="{00000025-A524-464A-BCEE-E0DD9CC742BA}"/>
            </c:ext>
          </c:extLst>
        </c:ser>
        <c:dLbls>
          <c:showLegendKey val="0"/>
          <c:showVal val="0"/>
          <c:showCatName val="0"/>
          <c:showSerName val="0"/>
          <c:showPercent val="0"/>
          <c:showBubbleSize val="0"/>
        </c:dLbls>
        <c:marker val="1"/>
        <c:smooth val="0"/>
        <c:axId val="204274112"/>
        <c:axId val="204273328"/>
        <c:extLst>
          <c:ext xmlns:c15="http://schemas.microsoft.com/office/drawing/2012/chart" uri="{02D57815-91ED-43cb-92C2-25804820EDAC}">
            <c15:filteredLineSeries>
              <c15:ser>
                <c:idx val="36"/>
                <c:order val="36"/>
                <c:tx>
                  <c:strRef>
                    <c:extLst>
                      <c:ext uri="{02D57815-91ED-43cb-92C2-25804820EDAC}">
                        <c15:formulaRef>
                          <c15:sqref>Sheet1!$C$1</c15:sqref>
                        </c15:formulaRef>
                      </c:ext>
                    </c:extLst>
                    <c:strCache>
                      <c:ptCount val="1"/>
                      <c:pt idx="0">
                        <c:v>FSA</c:v>
                      </c:pt>
                    </c:strCache>
                  </c:strRef>
                </c:tx>
                <c:spPr>
                  <a:ln w="28575" cap="rnd">
                    <a:solidFill>
                      <a:schemeClr val="accent6"/>
                    </a:solidFill>
                    <a:round/>
                  </a:ln>
                  <a:effectLst/>
                </c:spPr>
                <c:marker>
                  <c:symbol val="circle"/>
                  <c:size val="5"/>
                  <c:spPr>
                    <a:solidFill>
                      <a:schemeClr val="accent6"/>
                    </a:solidFill>
                    <a:ln w="9525">
                      <a:solidFill>
                        <a:schemeClr val="accent1">
                          <a:lumMod val="70000"/>
                          <a:lumOff val="30000"/>
                        </a:schemeClr>
                      </a:solidFill>
                    </a:ln>
                    <a:effectLst/>
                  </c:spPr>
                </c:marker>
                <c:cat>
                  <c:strRef>
                    <c:extLst>
                      <c:ext uri="{02D57815-91ED-43cb-92C2-25804820EDAC}">
                        <c15:formulaRef>
                          <c15:sqref>Sheet1!$A$2:$A$6</c15:sqref>
                        </c15:formulaRef>
                      </c:ext>
                    </c:extLst>
                    <c:strCache>
                      <c:ptCount val="5"/>
                      <c:pt idx="0">
                        <c:v>March </c:v>
                      </c:pt>
                      <c:pt idx="1">
                        <c:v>June</c:v>
                      </c:pt>
                      <c:pt idx="2">
                        <c:v>August</c:v>
                      </c:pt>
                      <c:pt idx="3">
                        <c:v>October</c:v>
                      </c:pt>
                      <c:pt idx="4">
                        <c:v>Final</c:v>
                      </c:pt>
                    </c:strCache>
                  </c:strRef>
                </c:cat>
                <c:val>
                  <c:numRef>
                    <c:extLst>
                      <c:ext uri="{02D57815-91ED-43cb-92C2-25804820EDAC}">
                        <c15:formulaRef>
                          <c15:sqref>Sheet1!$C$2:$C$6</c15:sqref>
                        </c15:formulaRef>
                      </c:ext>
                    </c:extLst>
                    <c:numCache>
                      <c:formatCode>General</c:formatCode>
                      <c:ptCount val="5"/>
                      <c:pt idx="2" formatCode="#,##0.000">
                        <c:v>85.871200000000002</c:v>
                      </c:pt>
                      <c:pt idx="3">
                        <c:v>86.8202</c:v>
                      </c:pt>
                      <c:pt idx="4">
                        <c:v>87.176199999999994</c:v>
                      </c:pt>
                    </c:numCache>
                  </c:numRef>
                </c:val>
                <c:smooth val="0"/>
                <c:extLst>
                  <c:ext xmlns:c16="http://schemas.microsoft.com/office/drawing/2014/chart" uri="{C3380CC4-5D6E-409C-BE32-E72D297353CC}">
                    <c16:uniqueId val="{00000002-E7EB-4912-B8D2-F6592D10E3F2}"/>
                  </c:ext>
                </c:extLst>
              </c15:ser>
            </c15:filteredLineSeries>
          </c:ext>
        </c:extLst>
      </c:lineChart>
      <c:catAx>
        <c:axId val="204274112"/>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4273328"/>
        <c:crosses val="autoZero"/>
        <c:auto val="1"/>
        <c:lblAlgn val="ctr"/>
        <c:lblOffset val="100"/>
        <c:noMultiLvlLbl val="0"/>
      </c:catAx>
      <c:valAx>
        <c:axId val="204273328"/>
        <c:scaling>
          <c:orientation val="minMax"/>
          <c:max val="94"/>
          <c:min val="81"/>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Million</a:t>
                </a:r>
                <a:r>
                  <a:rPr lang="en-US" sz="1200" baseline="0" dirty="0">
                    <a:solidFill>
                      <a:schemeClr val="tx1"/>
                    </a:solidFill>
                    <a:latin typeface="Arial" panose="020B0604020202020204" pitchFamily="34" charset="0"/>
                    <a:cs typeface="Arial" panose="020B0604020202020204" pitchFamily="34" charset="0"/>
                  </a:rPr>
                  <a:t> Acres</a:t>
                </a:r>
                <a:endParaRPr lang="en-US" sz="1200" dirty="0">
                  <a:solidFill>
                    <a:schemeClr val="tx1"/>
                  </a:solidFill>
                  <a:latin typeface="Arial" panose="020B0604020202020204" pitchFamily="34" charset="0"/>
                  <a:cs typeface="Arial" panose="020B0604020202020204" pitchFamily="34" charset="0"/>
                </a:endParaRPr>
              </a:p>
            </c:rich>
          </c:tx>
          <c:layout>
            <c:manualLayout>
              <c:xMode val="edge"/>
              <c:yMode val="edge"/>
              <c:x val="4.4958254755950574E-3"/>
              <c:y val="6.8482858818515582E-2"/>
            </c:manualLayout>
          </c:layout>
          <c:overlay val="0"/>
          <c:spPr>
            <a:noFill/>
            <a:ln>
              <a:noFill/>
            </a:ln>
            <a:effectLst/>
          </c:spPr>
          <c:txPr>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4274112"/>
        <c:crosses val="autoZero"/>
        <c:crossBetween val="between"/>
      </c:valAx>
      <c:spPr>
        <a:noFill/>
        <a:ln>
          <a:solidFill>
            <a:schemeClr val="tx1"/>
          </a:solidFill>
        </a:ln>
        <a:effectLst/>
      </c:spPr>
    </c:plotArea>
    <c:legend>
      <c:legendPos val="b"/>
      <c:legendEntry>
        <c:idx val="1"/>
        <c:delete val="1"/>
      </c:legendEntry>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5"/>
        <c:delete val="1"/>
      </c:legendEntry>
      <c:legendEntry>
        <c:idx val="26"/>
        <c:delete val="1"/>
      </c:legendEntry>
      <c:legendEntry>
        <c:idx val="27"/>
        <c:delete val="1"/>
      </c:legendEntry>
      <c:legendEntry>
        <c:idx val="28"/>
        <c:delete val="1"/>
      </c:legendEntry>
      <c:legendEntry>
        <c:idx val="29"/>
        <c:delete val="1"/>
      </c:legendEntry>
      <c:legendEntry>
        <c:idx val="30"/>
        <c:delete val="1"/>
      </c:legendEntry>
      <c:legendEntry>
        <c:idx val="31"/>
        <c:delete val="1"/>
      </c:legendEntry>
      <c:legendEntry>
        <c:idx val="32"/>
        <c:delete val="1"/>
      </c:legendEntry>
      <c:legendEntry>
        <c:idx val="33"/>
        <c:delete val="1"/>
      </c:legendEntry>
      <c:legendEntry>
        <c:idx val="34"/>
        <c:delete val="1"/>
      </c:legendEntry>
      <c:overlay val="0"/>
      <c:spPr>
        <a:no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Arial" panose="020B0604020202020204" pitchFamily="34" charset="0"/>
                <a:ea typeface="+mn-ea"/>
                <a:cs typeface="Arial" panose="020B0604020202020204" pitchFamily="34" charset="0"/>
              </a:defRPr>
            </a:pPr>
            <a:r>
              <a:rPr lang="en-US" sz="2400" b="0" i="0" baseline="0" dirty="0">
                <a:solidFill>
                  <a:schemeClr val="tx1"/>
                </a:solidFill>
                <a:effectLst/>
                <a:latin typeface="Arial" panose="020B0604020202020204" pitchFamily="34" charset="0"/>
                <a:cs typeface="Arial" panose="020B0604020202020204" pitchFamily="34" charset="0"/>
              </a:rPr>
              <a:t>2019 United States Corn Production</a:t>
            </a:r>
            <a:endParaRPr lang="en-US" sz="2400" dirty="0">
              <a:solidFill>
                <a:schemeClr val="tx1"/>
              </a:solidFill>
              <a:effectLst/>
              <a:latin typeface="Arial" panose="020B0604020202020204" pitchFamily="34" charset="0"/>
              <a:cs typeface="Arial" panose="020B0604020202020204" pitchFamily="34" charset="0"/>
            </a:endParaRPr>
          </a:p>
          <a:p>
            <a:pPr>
              <a:defRPr sz="2400">
                <a:solidFill>
                  <a:schemeClr val="tx1"/>
                </a:solidFill>
                <a:latin typeface="Arial" panose="020B0604020202020204" pitchFamily="34" charset="0"/>
                <a:cs typeface="Arial" panose="020B0604020202020204" pitchFamily="34" charset="0"/>
              </a:defRPr>
            </a:pPr>
            <a:r>
              <a:rPr lang="en-US" sz="2400" b="0" i="0" baseline="0" dirty="0">
                <a:solidFill>
                  <a:schemeClr val="tx1"/>
                </a:solidFill>
                <a:effectLst/>
                <a:latin typeface="Arial" panose="020B0604020202020204" pitchFamily="34" charset="0"/>
                <a:cs typeface="Arial" panose="020B0604020202020204" pitchFamily="34" charset="0"/>
              </a:rPr>
              <a:t>Industry Expectations vs NASS</a:t>
            </a:r>
            <a:endParaRPr lang="en-US" sz="2400"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20993541315904887"/>
          <c:y val="0"/>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6.7870621404846718E-2"/>
          <c:y val="0.16465020381385373"/>
          <c:w val="0.89703210398834243"/>
          <c:h val="0.67663697097852782"/>
        </c:manualLayout>
      </c:layout>
      <c:lineChart>
        <c:grouping val="standard"/>
        <c:varyColors val="0"/>
        <c:ser>
          <c:idx val="0"/>
          <c:order val="0"/>
          <c:tx>
            <c:strRef>
              <c:f>Sheet1!$B$1</c:f>
              <c:strCache>
                <c:ptCount val="1"/>
                <c:pt idx="0">
                  <c:v>NASS Forecast</c:v>
                </c:pt>
              </c:strCache>
            </c:strRef>
          </c:tx>
          <c:spPr>
            <a:ln w="38100" cap="rnd">
              <a:solidFill>
                <a:srgbClr val="C00000"/>
              </a:solidFill>
              <a:round/>
            </a:ln>
            <a:effectLst/>
          </c:spPr>
          <c:marker>
            <c:symbol val="x"/>
            <c:size val="10"/>
            <c:spPr>
              <a:solidFill>
                <a:srgbClr val="C00000"/>
              </a:solidFill>
              <a:ln w="34925">
                <a:solidFill>
                  <a:srgbClr val="C00000"/>
                </a:solidFill>
              </a:ln>
              <a:effectLst/>
            </c:spPr>
          </c:marker>
          <c:cat>
            <c:strRef>
              <c:f>Sheet1!$A$2:$A$6</c:f>
              <c:strCache>
                <c:ptCount val="5"/>
                <c:pt idx="0">
                  <c:v>August</c:v>
                </c:pt>
                <c:pt idx="1">
                  <c:v>September</c:v>
                </c:pt>
                <c:pt idx="2">
                  <c:v>October</c:v>
                </c:pt>
                <c:pt idx="3">
                  <c:v>November</c:v>
                </c:pt>
                <c:pt idx="4">
                  <c:v>Final</c:v>
                </c:pt>
              </c:strCache>
            </c:strRef>
          </c:cat>
          <c:val>
            <c:numRef>
              <c:f>Sheet1!$B$2:$B$6</c:f>
              <c:numCache>
                <c:formatCode>General</c:formatCode>
                <c:ptCount val="5"/>
                <c:pt idx="0">
                  <c:v>13.900700000000001</c:v>
                </c:pt>
                <c:pt idx="1">
                  <c:v>13.799200000000001</c:v>
                </c:pt>
                <c:pt idx="2">
                  <c:v>13.779339999999999</c:v>
                </c:pt>
                <c:pt idx="3">
                  <c:v>13.661004999999999</c:v>
                </c:pt>
                <c:pt idx="4">
                  <c:v>13.691561</c:v>
                </c:pt>
              </c:numCache>
            </c:numRef>
          </c:val>
          <c:smooth val="0"/>
          <c:extLst>
            <c:ext xmlns:c16="http://schemas.microsoft.com/office/drawing/2014/chart" uri="{C3380CC4-5D6E-409C-BE32-E72D297353CC}">
              <c16:uniqueId val="{00000000-457D-4CFC-A7DF-65E2DA3AD1DB}"/>
            </c:ext>
          </c:extLst>
        </c:ser>
        <c:ser>
          <c:idx val="1"/>
          <c:order val="1"/>
          <c:tx>
            <c:strRef>
              <c:f>Sheet1!$C$1</c:f>
              <c:strCache>
                <c:ptCount val="1"/>
                <c:pt idx="0">
                  <c:v>ADM Investor Services</c:v>
                </c:pt>
              </c:strCache>
            </c:strRef>
          </c:tx>
          <c:spPr>
            <a:ln w="28575"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Sheet1!$C$2:$C$6</c:f>
              <c:numCache>
                <c:formatCode>General</c:formatCode>
                <c:ptCount val="5"/>
                <c:pt idx="0">
                  <c:v>13.137</c:v>
                </c:pt>
                <c:pt idx="1">
                  <c:v>13.755000000000001</c:v>
                </c:pt>
                <c:pt idx="2">
                  <c:v>13.755000000000001</c:v>
                </c:pt>
                <c:pt idx="3">
                  <c:v>13.56</c:v>
                </c:pt>
                <c:pt idx="4">
                  <c:v>13.585000000000001</c:v>
                </c:pt>
              </c:numCache>
            </c:numRef>
          </c:val>
          <c:smooth val="0"/>
          <c:extLst>
            <c:ext xmlns:c16="http://schemas.microsoft.com/office/drawing/2014/chart" uri="{C3380CC4-5D6E-409C-BE32-E72D297353CC}">
              <c16:uniqueId val="{00000001-457D-4CFC-A7DF-65E2DA3AD1DB}"/>
            </c:ext>
          </c:extLst>
        </c:ser>
        <c:ser>
          <c:idx val="2"/>
          <c:order val="2"/>
          <c:tx>
            <c:strRef>
              <c:f>Sheet1!$D$1</c:f>
              <c:strCache>
                <c:ptCount val="1"/>
                <c:pt idx="0">
                  <c:v>Agrivisor</c:v>
                </c:pt>
              </c:strCache>
            </c:strRef>
          </c:tx>
          <c:spPr>
            <a:ln w="635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Sheet1!$D$2:$D$6</c:f>
              <c:numCache>
                <c:formatCode>General</c:formatCode>
                <c:ptCount val="5"/>
                <c:pt idx="0">
                  <c:v>13.55</c:v>
                </c:pt>
                <c:pt idx="1">
                  <c:v>13.701000000000001</c:v>
                </c:pt>
                <c:pt idx="2">
                  <c:v>13.542999999999999</c:v>
                </c:pt>
                <c:pt idx="3">
                  <c:v>13.785</c:v>
                </c:pt>
                <c:pt idx="4">
                  <c:v>13.478999999999999</c:v>
                </c:pt>
              </c:numCache>
            </c:numRef>
          </c:val>
          <c:smooth val="0"/>
          <c:extLst>
            <c:ext xmlns:c16="http://schemas.microsoft.com/office/drawing/2014/chart" uri="{C3380CC4-5D6E-409C-BE32-E72D297353CC}">
              <c16:uniqueId val="{00000002-457D-4CFC-A7DF-65E2DA3AD1DB}"/>
            </c:ext>
          </c:extLst>
        </c:ser>
        <c:ser>
          <c:idx val="3"/>
          <c:order val="3"/>
          <c:tx>
            <c:strRef>
              <c:f>Sheet1!$E$1</c:f>
              <c:strCache>
                <c:ptCount val="1"/>
                <c:pt idx="0">
                  <c:v>Allendale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Sheet1!$E$2:$E$6</c:f>
              <c:numCache>
                <c:formatCode>General</c:formatCode>
                <c:ptCount val="5"/>
                <c:pt idx="0">
                  <c:v>13.173</c:v>
                </c:pt>
                <c:pt idx="1">
                  <c:v>13.86</c:v>
                </c:pt>
                <c:pt idx="2">
                  <c:v>13.678000000000001</c:v>
                </c:pt>
                <c:pt idx="3">
                  <c:v>13.75</c:v>
                </c:pt>
                <c:pt idx="4">
                  <c:v>13.599</c:v>
                </c:pt>
              </c:numCache>
            </c:numRef>
          </c:val>
          <c:smooth val="0"/>
          <c:extLst>
            <c:ext xmlns:c16="http://schemas.microsoft.com/office/drawing/2014/chart" uri="{C3380CC4-5D6E-409C-BE32-E72D297353CC}">
              <c16:uniqueId val="{00000003-457D-4CFC-A7DF-65E2DA3AD1DB}"/>
            </c:ext>
          </c:extLst>
        </c:ser>
        <c:ser>
          <c:idx val="4"/>
          <c:order val="4"/>
          <c:tx>
            <c:strRef>
              <c:f>Sheet1!$F$1</c:f>
              <c:strCache>
                <c:ptCount val="1"/>
                <c:pt idx="0">
                  <c:v>Brugler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Sheet1!$F$2:$F$6</c:f>
              <c:numCache>
                <c:formatCode>General</c:formatCode>
                <c:ptCount val="5"/>
                <c:pt idx="0">
                  <c:v>13.250999999999999</c:v>
                </c:pt>
                <c:pt idx="1">
                  <c:v>14.003</c:v>
                </c:pt>
                <c:pt idx="2">
                  <c:v>13.734999999999999</c:v>
                </c:pt>
                <c:pt idx="3">
                  <c:v>13.69</c:v>
                </c:pt>
                <c:pt idx="4">
                  <c:v>13.648999999999999</c:v>
                </c:pt>
              </c:numCache>
            </c:numRef>
          </c:val>
          <c:smooth val="0"/>
          <c:extLst>
            <c:ext xmlns:c16="http://schemas.microsoft.com/office/drawing/2014/chart" uri="{C3380CC4-5D6E-409C-BE32-E72D297353CC}">
              <c16:uniqueId val="{00000004-457D-4CFC-A7DF-65E2DA3AD1DB}"/>
            </c:ext>
          </c:extLst>
        </c:ser>
        <c:ser>
          <c:idx val="5"/>
          <c:order val="5"/>
          <c:tx>
            <c:strRef>
              <c:f>Sheet1!$G$1</c:f>
              <c:strCache>
                <c:ptCount val="1"/>
                <c:pt idx="0">
                  <c:v>DC Analysis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Sheet1!$G$2:$G$6</c:f>
              <c:numCache>
                <c:formatCode>General</c:formatCode>
                <c:ptCount val="5"/>
                <c:pt idx="0">
                  <c:v>13.432</c:v>
                </c:pt>
                <c:pt idx="1">
                  <c:v>13.98</c:v>
                </c:pt>
                <c:pt idx="2">
                  <c:v>13.833</c:v>
                </c:pt>
                <c:pt idx="3">
                  <c:v>13.692</c:v>
                </c:pt>
                <c:pt idx="4">
                  <c:v>13.481</c:v>
                </c:pt>
              </c:numCache>
            </c:numRef>
          </c:val>
          <c:smooth val="0"/>
          <c:extLst>
            <c:ext xmlns:c16="http://schemas.microsoft.com/office/drawing/2014/chart" uri="{C3380CC4-5D6E-409C-BE32-E72D297353CC}">
              <c16:uniqueId val="{00000005-457D-4CFC-A7DF-65E2DA3AD1DB}"/>
            </c:ext>
          </c:extLst>
        </c:ser>
        <c:ser>
          <c:idx val="6"/>
          <c:order val="6"/>
          <c:tx>
            <c:strRef>
              <c:f>Sheet1!$H$1</c:f>
              <c:strCache>
                <c:ptCount val="1"/>
                <c:pt idx="0">
                  <c:v>Doane Advisory</c:v>
                </c:pt>
              </c:strCache>
            </c:strRef>
          </c:tx>
          <c:spPr>
            <a:ln w="28575"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Sheet1!$H$2:$H$6</c:f>
              <c:numCache>
                <c:formatCode>General</c:formatCode>
                <c:ptCount val="5"/>
                <c:pt idx="0">
                  <c:v>13.202</c:v>
                </c:pt>
                <c:pt idx="1">
                  <c:v>13.53</c:v>
                </c:pt>
                <c:pt idx="2">
                  <c:v>13.757999999999999</c:v>
                </c:pt>
                <c:pt idx="3">
                  <c:v>13.7</c:v>
                </c:pt>
                <c:pt idx="4">
                  <c:v>13.217000000000001</c:v>
                </c:pt>
              </c:numCache>
            </c:numRef>
          </c:val>
          <c:smooth val="0"/>
          <c:extLst>
            <c:ext xmlns:c16="http://schemas.microsoft.com/office/drawing/2014/chart" uri="{C3380CC4-5D6E-409C-BE32-E72D297353CC}">
              <c16:uniqueId val="{00000006-457D-4CFC-A7DF-65E2DA3AD1DB}"/>
            </c:ext>
          </c:extLst>
        </c:ser>
        <c:ser>
          <c:idx val="7"/>
          <c:order val="7"/>
          <c:tx>
            <c:strRef>
              <c:f>Sheet1!$I$1</c:f>
              <c:strCache>
                <c:ptCount val="1"/>
                <c:pt idx="0">
                  <c:v>ED&amp;F Man</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Sheet1!$I$2:$I$6</c:f>
              <c:numCache>
                <c:formatCode>General</c:formatCode>
                <c:ptCount val="5"/>
                <c:pt idx="0">
                  <c:v>12.991</c:v>
                </c:pt>
                <c:pt idx="1">
                  <c:v>13.661</c:v>
                </c:pt>
                <c:pt idx="2">
                  <c:v>13.738</c:v>
                </c:pt>
                <c:pt idx="3">
                  <c:v>13.474</c:v>
                </c:pt>
                <c:pt idx="4">
                  <c:v>13.605</c:v>
                </c:pt>
              </c:numCache>
            </c:numRef>
          </c:val>
          <c:smooth val="0"/>
          <c:extLst>
            <c:ext xmlns:c16="http://schemas.microsoft.com/office/drawing/2014/chart" uri="{C3380CC4-5D6E-409C-BE32-E72D297353CC}">
              <c16:uniqueId val="{00000007-457D-4CFC-A7DF-65E2DA3AD1DB}"/>
            </c:ext>
          </c:extLst>
        </c:ser>
        <c:ser>
          <c:idx val="8"/>
          <c:order val="8"/>
          <c:tx>
            <c:strRef>
              <c:f>Sheet1!$J$1</c:f>
              <c:strCache>
                <c:ptCount val="1"/>
                <c:pt idx="0">
                  <c:v>EFG Group</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Sheet1!$J$2:$J$6</c:f>
              <c:numCache>
                <c:formatCode>General</c:formatCode>
                <c:ptCount val="5"/>
                <c:pt idx="0">
                  <c:v>12.723000000000001</c:v>
                </c:pt>
                <c:pt idx="1">
                  <c:v>13.7</c:v>
                </c:pt>
                <c:pt idx="2">
                  <c:v>13.75</c:v>
                </c:pt>
                <c:pt idx="3">
                  <c:v>13.701000000000001</c:v>
                </c:pt>
                <c:pt idx="4">
                  <c:v>13.6</c:v>
                </c:pt>
              </c:numCache>
            </c:numRef>
          </c:val>
          <c:smooth val="0"/>
          <c:extLst>
            <c:ext xmlns:c16="http://schemas.microsoft.com/office/drawing/2014/chart" uri="{C3380CC4-5D6E-409C-BE32-E72D297353CC}">
              <c16:uniqueId val="{00000008-457D-4CFC-A7DF-65E2DA3AD1DB}"/>
            </c:ext>
          </c:extLst>
        </c:ser>
        <c:ser>
          <c:idx val="9"/>
          <c:order val="9"/>
          <c:tx>
            <c:strRef>
              <c:f>Sheet1!$K$1</c:f>
              <c:strCache>
                <c:ptCount val="1"/>
                <c:pt idx="0">
                  <c:v>Farm Futures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Sheet1!$K$2:$K$6</c:f>
              <c:numCache>
                <c:formatCode>General</c:formatCode>
                <c:ptCount val="5"/>
                <c:pt idx="0">
                  <c:v>13.151</c:v>
                </c:pt>
                <c:pt idx="1">
                  <c:v>13.48</c:v>
                </c:pt>
                <c:pt idx="2">
                  <c:v>13.446</c:v>
                </c:pt>
                <c:pt idx="3">
                  <c:v>13.646000000000001</c:v>
                </c:pt>
                <c:pt idx="4">
                  <c:v>13.56</c:v>
                </c:pt>
              </c:numCache>
            </c:numRef>
          </c:val>
          <c:smooth val="0"/>
          <c:extLst>
            <c:ext xmlns:c16="http://schemas.microsoft.com/office/drawing/2014/chart" uri="{C3380CC4-5D6E-409C-BE32-E72D297353CC}">
              <c16:uniqueId val="{00000009-457D-4CFC-A7DF-65E2DA3AD1DB}"/>
            </c:ext>
          </c:extLst>
        </c:ser>
        <c:ser>
          <c:idx val="10"/>
          <c:order val="10"/>
          <c:tx>
            <c:strRef>
              <c:f>Sheet1!$L$1</c:f>
              <c:strCache>
                <c:ptCount val="1"/>
                <c:pt idx="0">
                  <c:v>Hightower</c:v>
                </c:pt>
              </c:strCache>
            </c:strRef>
          </c:tx>
          <c:spPr>
            <a:ln w="28575"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Sheet1!$L$2:$L$6</c:f>
              <c:numCache>
                <c:formatCode>General</c:formatCode>
                <c:ptCount val="5"/>
                <c:pt idx="0">
                  <c:v>13.24</c:v>
                </c:pt>
                <c:pt idx="1">
                  <c:v>13.694000000000001</c:v>
                </c:pt>
                <c:pt idx="2">
                  <c:v>13.446</c:v>
                </c:pt>
                <c:pt idx="3">
                  <c:v>13.685</c:v>
                </c:pt>
                <c:pt idx="4">
                  <c:v>13.593999999999999</c:v>
                </c:pt>
              </c:numCache>
            </c:numRef>
          </c:val>
          <c:smooth val="0"/>
          <c:extLst>
            <c:ext xmlns:c16="http://schemas.microsoft.com/office/drawing/2014/chart" uri="{C3380CC4-5D6E-409C-BE32-E72D297353CC}">
              <c16:uniqueId val="{0000000A-457D-4CFC-A7DF-65E2DA3AD1DB}"/>
            </c:ext>
          </c:extLst>
        </c:ser>
        <c:ser>
          <c:idx val="11"/>
          <c:order val="11"/>
          <c:tx>
            <c:strRef>
              <c:f>Sheet1!$M$1</c:f>
              <c:strCache>
                <c:ptCount val="1"/>
                <c:pt idx="0">
                  <c:v>Frontier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Sheet1!$M$2:$M$6</c:f>
              <c:numCache>
                <c:formatCode>General</c:formatCode>
                <c:ptCount val="5"/>
                <c:pt idx="0">
                  <c:v>13.29</c:v>
                </c:pt>
                <c:pt idx="1">
                  <c:v>13.653</c:v>
                </c:pt>
                <c:pt idx="2">
                  <c:v>13.724</c:v>
                </c:pt>
                <c:pt idx="3">
                  <c:v>13.709</c:v>
                </c:pt>
                <c:pt idx="4">
                  <c:v>13.472</c:v>
                </c:pt>
              </c:numCache>
            </c:numRef>
          </c:val>
          <c:smooth val="0"/>
          <c:extLst>
            <c:ext xmlns:c16="http://schemas.microsoft.com/office/drawing/2014/chart" uri="{C3380CC4-5D6E-409C-BE32-E72D297353CC}">
              <c16:uniqueId val="{0000000B-457D-4CFC-A7DF-65E2DA3AD1DB}"/>
            </c:ext>
          </c:extLst>
        </c:ser>
        <c:ser>
          <c:idx val="12"/>
          <c:order val="12"/>
          <c:tx>
            <c:strRef>
              <c:f>Sheet1!$N$1</c:f>
              <c:strCache>
                <c:ptCount val="1"/>
                <c:pt idx="0">
                  <c:v>Futures Int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Sheet1!$N$2:$N$6</c:f>
              <c:numCache>
                <c:formatCode>General</c:formatCode>
                <c:ptCount val="5"/>
                <c:pt idx="0">
                  <c:v>12.872</c:v>
                </c:pt>
                <c:pt idx="1">
                  <c:v>13.53</c:v>
                </c:pt>
                <c:pt idx="2">
                  <c:v>13.519</c:v>
                </c:pt>
                <c:pt idx="3">
                  <c:v>13.65</c:v>
                </c:pt>
                <c:pt idx="4">
                  <c:v>13.486000000000001</c:v>
                </c:pt>
              </c:numCache>
            </c:numRef>
          </c:val>
          <c:smooth val="0"/>
          <c:extLst>
            <c:ext xmlns:c16="http://schemas.microsoft.com/office/drawing/2014/chart" uri="{C3380CC4-5D6E-409C-BE32-E72D297353CC}">
              <c16:uniqueId val="{0000000C-457D-4CFC-A7DF-65E2DA3AD1DB}"/>
            </c:ext>
          </c:extLst>
        </c:ser>
        <c:ser>
          <c:idx val="13"/>
          <c:order val="13"/>
          <c:tx>
            <c:strRef>
              <c:f>Sheet1!$O$1</c:f>
              <c:strCache>
                <c:ptCount val="1"/>
                <c:pt idx="0">
                  <c:v>Grain Serv</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Sheet1!$O$2:$O$6</c:f>
              <c:numCache>
                <c:formatCode>General</c:formatCode>
                <c:ptCount val="5"/>
                <c:pt idx="0">
                  <c:v>13.285</c:v>
                </c:pt>
                <c:pt idx="1">
                  <c:v>13.04</c:v>
                </c:pt>
                <c:pt idx="2">
                  <c:v>13.731999999999999</c:v>
                </c:pt>
                <c:pt idx="3">
                  <c:v>13.675000000000001</c:v>
                </c:pt>
                <c:pt idx="4">
                  <c:v>13.472</c:v>
                </c:pt>
              </c:numCache>
            </c:numRef>
          </c:val>
          <c:smooth val="0"/>
          <c:extLst>
            <c:ext xmlns:c16="http://schemas.microsoft.com/office/drawing/2014/chart" uri="{C3380CC4-5D6E-409C-BE32-E72D297353CC}">
              <c16:uniqueId val="{0000000D-457D-4CFC-A7DF-65E2DA3AD1DB}"/>
            </c:ext>
          </c:extLst>
        </c:ser>
        <c:ser>
          <c:idx val="14"/>
          <c:order val="14"/>
          <c:tx>
            <c:strRef>
              <c:f>Sheet1!$P$1</c:f>
              <c:strCache>
                <c:ptCount val="1"/>
                <c:pt idx="0">
                  <c:v>INTL Stone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Sheet1!$P$2:$P$6</c:f>
              <c:numCache>
                <c:formatCode>General</c:formatCode>
                <c:ptCount val="5"/>
                <c:pt idx="0">
                  <c:v>13.35</c:v>
                </c:pt>
                <c:pt idx="1">
                  <c:v>13.776</c:v>
                </c:pt>
                <c:pt idx="2">
                  <c:v>13.654999999999999</c:v>
                </c:pt>
                <c:pt idx="3">
                  <c:v>13.693</c:v>
                </c:pt>
                <c:pt idx="4">
                  <c:v>13.526999999999999</c:v>
                </c:pt>
              </c:numCache>
            </c:numRef>
          </c:val>
          <c:smooth val="0"/>
          <c:extLst>
            <c:ext xmlns:c16="http://schemas.microsoft.com/office/drawing/2014/chart" uri="{C3380CC4-5D6E-409C-BE32-E72D297353CC}">
              <c16:uniqueId val="{0000000E-457D-4CFC-A7DF-65E2DA3AD1DB}"/>
            </c:ext>
          </c:extLst>
        </c:ser>
        <c:ser>
          <c:idx val="15"/>
          <c:order val="15"/>
          <c:tx>
            <c:strRef>
              <c:f>Sheet1!$Q$1</c:f>
              <c:strCache>
                <c:ptCount val="1"/>
                <c:pt idx="0">
                  <c:v>Lakefront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Sheet1!$Q$2:$Q$6</c:f>
              <c:numCache>
                <c:formatCode>General</c:formatCode>
                <c:ptCount val="5"/>
                <c:pt idx="0">
                  <c:v>13.218</c:v>
                </c:pt>
                <c:pt idx="1">
                  <c:v>13.722</c:v>
                </c:pt>
                <c:pt idx="2">
                  <c:v>13.653</c:v>
                </c:pt>
                <c:pt idx="3">
                  <c:v>13.529</c:v>
                </c:pt>
                <c:pt idx="4">
                  <c:v>13.536</c:v>
                </c:pt>
              </c:numCache>
            </c:numRef>
          </c:val>
          <c:smooth val="0"/>
          <c:extLst>
            <c:ext xmlns:c16="http://schemas.microsoft.com/office/drawing/2014/chart" uri="{C3380CC4-5D6E-409C-BE32-E72D297353CC}">
              <c16:uniqueId val="{0000000F-457D-4CFC-A7DF-65E2DA3AD1DB}"/>
            </c:ext>
          </c:extLst>
        </c:ser>
        <c:ser>
          <c:idx val="16"/>
          <c:order val="16"/>
          <c:tx>
            <c:strRef>
              <c:f>Sheet1!$R$1</c:f>
              <c:strCache>
                <c:ptCount val="1"/>
                <c:pt idx="0">
                  <c:v>MaxYield</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Sheet1!$R$2:$R$6</c:f>
              <c:numCache>
                <c:formatCode>General</c:formatCode>
                <c:ptCount val="5"/>
                <c:pt idx="0">
                  <c:v>13.1</c:v>
                </c:pt>
                <c:pt idx="2">
                  <c:v>13.694000000000001</c:v>
                </c:pt>
                <c:pt idx="3">
                  <c:v>13.496</c:v>
                </c:pt>
                <c:pt idx="4">
                  <c:v>13.494999999999999</c:v>
                </c:pt>
              </c:numCache>
            </c:numRef>
          </c:val>
          <c:smooth val="0"/>
          <c:extLst>
            <c:ext xmlns:c16="http://schemas.microsoft.com/office/drawing/2014/chart" uri="{C3380CC4-5D6E-409C-BE32-E72D297353CC}">
              <c16:uniqueId val="{00000010-457D-4CFC-A7DF-65E2DA3AD1DB}"/>
            </c:ext>
          </c:extLst>
        </c:ser>
        <c:ser>
          <c:idx val="17"/>
          <c:order val="17"/>
          <c:tx>
            <c:strRef>
              <c:f>Sheet1!$S$1</c:f>
              <c:strCache>
                <c:ptCount val="1"/>
                <c:pt idx="0">
                  <c:v>McKeany-Flavell</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Sheet1!$S$2:$S$6</c:f>
              <c:numCache>
                <c:formatCode>General</c:formatCode>
                <c:ptCount val="5"/>
                <c:pt idx="0">
                  <c:v>13.256</c:v>
                </c:pt>
                <c:pt idx="2">
                  <c:v>13.724</c:v>
                </c:pt>
                <c:pt idx="3">
                  <c:v>13.701000000000001</c:v>
                </c:pt>
                <c:pt idx="4">
                  <c:v>13.51</c:v>
                </c:pt>
              </c:numCache>
            </c:numRef>
          </c:val>
          <c:smooth val="0"/>
          <c:extLst>
            <c:ext xmlns:c16="http://schemas.microsoft.com/office/drawing/2014/chart" uri="{C3380CC4-5D6E-409C-BE32-E72D297353CC}">
              <c16:uniqueId val="{00000011-457D-4CFC-A7DF-65E2DA3AD1DB}"/>
            </c:ext>
          </c:extLst>
        </c:ser>
        <c:ser>
          <c:idx val="18"/>
          <c:order val="18"/>
          <c:tx>
            <c:strRef>
              <c:f>Sheet1!$T$1</c:f>
              <c:strCache>
                <c:ptCount val="1"/>
                <c:pt idx="0">
                  <c:v>Northstar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Sheet1!$T$2:$T$6</c:f>
              <c:numCache>
                <c:formatCode>General</c:formatCode>
                <c:ptCount val="5"/>
                <c:pt idx="0">
                  <c:v>13.262</c:v>
                </c:pt>
                <c:pt idx="3">
                  <c:v>13.372</c:v>
                </c:pt>
                <c:pt idx="4">
                  <c:v>13.701000000000001</c:v>
                </c:pt>
              </c:numCache>
            </c:numRef>
          </c:val>
          <c:smooth val="0"/>
          <c:extLst>
            <c:ext xmlns:c16="http://schemas.microsoft.com/office/drawing/2014/chart" uri="{C3380CC4-5D6E-409C-BE32-E72D297353CC}">
              <c16:uniqueId val="{00000012-457D-4CFC-A7DF-65E2DA3AD1DB}"/>
            </c:ext>
          </c:extLst>
        </c:ser>
        <c:ser>
          <c:idx val="19"/>
          <c:order val="19"/>
          <c:tx>
            <c:strRef>
              <c:f>Sheet1!$U$1</c:f>
              <c:strCache>
                <c:ptCount val="1"/>
                <c:pt idx="0">
                  <c:v>Price Futures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Sheet1!$U$2:$U$6</c:f>
              <c:numCache>
                <c:formatCode>General</c:formatCode>
                <c:ptCount val="5"/>
                <c:pt idx="0">
                  <c:v>13.095000000000001</c:v>
                </c:pt>
                <c:pt idx="3">
                  <c:v>13.717000000000001</c:v>
                </c:pt>
                <c:pt idx="4">
                  <c:v>13.332000000000001</c:v>
                </c:pt>
              </c:numCache>
            </c:numRef>
          </c:val>
          <c:smooth val="0"/>
          <c:extLst>
            <c:ext xmlns:c16="http://schemas.microsoft.com/office/drawing/2014/chart" uri="{C3380CC4-5D6E-409C-BE32-E72D297353CC}">
              <c16:uniqueId val="{00000013-457D-4CFC-A7DF-65E2DA3AD1DB}"/>
            </c:ext>
          </c:extLst>
        </c:ser>
        <c:ser>
          <c:idx val="20"/>
          <c:order val="20"/>
          <c:tx>
            <c:strRef>
              <c:f>Sheet1!$V$1</c:f>
              <c:strCache>
                <c:ptCount val="1"/>
                <c:pt idx="0">
                  <c:v>Prime Ag</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Sheet1!$V$2:$V$6</c:f>
              <c:numCache>
                <c:formatCode>General</c:formatCode>
                <c:ptCount val="5"/>
                <c:pt idx="0">
                  <c:v>13.055999999999999</c:v>
                </c:pt>
                <c:pt idx="3">
                  <c:v>13.641999999999999</c:v>
                </c:pt>
                <c:pt idx="4">
                  <c:v>13.561</c:v>
                </c:pt>
              </c:numCache>
            </c:numRef>
          </c:val>
          <c:smooth val="0"/>
          <c:extLst>
            <c:ext xmlns:c16="http://schemas.microsoft.com/office/drawing/2014/chart" uri="{C3380CC4-5D6E-409C-BE32-E72D297353CC}">
              <c16:uniqueId val="{00000014-457D-4CFC-A7DF-65E2DA3AD1DB}"/>
            </c:ext>
          </c:extLst>
        </c:ser>
        <c:ser>
          <c:idx val="21"/>
          <c:order val="21"/>
          <c:tx>
            <c:strRef>
              <c:f>Sheet1!$W$1</c:f>
              <c:strCache>
                <c:ptCount val="1"/>
                <c:pt idx="0">
                  <c:v>Risk Mgt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Sheet1!$W$2:$W$6</c:f>
              <c:numCache>
                <c:formatCode>General</c:formatCode>
                <c:ptCount val="5"/>
                <c:pt idx="0">
                  <c:v>13.42</c:v>
                </c:pt>
                <c:pt idx="4">
                  <c:v>13.62</c:v>
                </c:pt>
              </c:numCache>
            </c:numRef>
          </c:val>
          <c:smooth val="0"/>
          <c:extLst>
            <c:ext xmlns:c16="http://schemas.microsoft.com/office/drawing/2014/chart" uri="{C3380CC4-5D6E-409C-BE32-E72D297353CC}">
              <c16:uniqueId val="{00000015-457D-4CFC-A7DF-65E2DA3AD1DB}"/>
            </c:ext>
          </c:extLst>
        </c:ser>
        <c:ser>
          <c:idx val="22"/>
          <c:order val="22"/>
          <c:tx>
            <c:strRef>
              <c:f>Sheet1!$X$1</c:f>
              <c:strCache>
                <c:ptCount val="1"/>
                <c:pt idx="0">
                  <c:v>Sid Love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Sheet1!$X$2:$X$6</c:f>
              <c:numCache>
                <c:formatCode>General</c:formatCode>
                <c:ptCount val="5"/>
                <c:pt idx="4">
                  <c:v>13.430999999999999</c:v>
                </c:pt>
              </c:numCache>
            </c:numRef>
          </c:val>
          <c:smooth val="0"/>
          <c:extLst>
            <c:ext xmlns:c16="http://schemas.microsoft.com/office/drawing/2014/chart" uri="{C3380CC4-5D6E-409C-BE32-E72D297353CC}">
              <c16:uniqueId val="{00000016-457D-4CFC-A7DF-65E2DA3AD1DB}"/>
            </c:ext>
          </c:extLst>
        </c:ser>
        <c:ser>
          <c:idx val="23"/>
          <c:order val="23"/>
          <c:tx>
            <c:strRef>
              <c:f>Sheet1!$Y$1</c:f>
              <c:strCache>
                <c:ptCount val="1"/>
                <c:pt idx="0">
                  <c:v>Hueber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Sheet1!$Y$2:$Y$6</c:f>
              <c:numCache>
                <c:formatCode>General</c:formatCode>
                <c:ptCount val="5"/>
                <c:pt idx="4">
                  <c:v>13.496</c:v>
                </c:pt>
              </c:numCache>
            </c:numRef>
          </c:val>
          <c:smooth val="0"/>
          <c:extLst>
            <c:ext xmlns:c16="http://schemas.microsoft.com/office/drawing/2014/chart" uri="{C3380CC4-5D6E-409C-BE32-E72D297353CC}">
              <c16:uniqueId val="{00000017-457D-4CFC-A7DF-65E2DA3AD1DB}"/>
            </c:ext>
          </c:extLst>
        </c:ser>
        <c:ser>
          <c:idx val="24"/>
          <c:order val="24"/>
          <c:tx>
            <c:strRef>
              <c:f>Sheet1!$Z$1</c:f>
              <c:strCache>
                <c:ptCount val="1"/>
                <c:pt idx="0">
                  <c:v>US Comm</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Sheet1!$Z$2:$Z$6</c:f>
              <c:numCache>
                <c:formatCode>General</c:formatCode>
                <c:ptCount val="5"/>
                <c:pt idx="4">
                  <c:v>13.349</c:v>
                </c:pt>
              </c:numCache>
            </c:numRef>
          </c:val>
          <c:smooth val="0"/>
          <c:extLst>
            <c:ext xmlns:c16="http://schemas.microsoft.com/office/drawing/2014/chart" uri="{C3380CC4-5D6E-409C-BE32-E72D297353CC}">
              <c16:uniqueId val="{00000018-457D-4CFC-A7DF-65E2DA3AD1DB}"/>
            </c:ext>
          </c:extLst>
        </c:ser>
        <c:ser>
          <c:idx val="26"/>
          <c:order val="26"/>
          <c:tx>
            <c:strRef>
              <c:f>Sheet1!$AB$1</c:f>
              <c:strCache>
                <c:ptCount val="1"/>
                <c:pt idx="0">
                  <c:v>Individual Industry Expectation</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Sheet1!$AB$2:$AB$6</c:f>
              <c:numCache>
                <c:formatCode>General</c:formatCode>
                <c:ptCount val="5"/>
                <c:pt idx="4">
                  <c:v>13.603</c:v>
                </c:pt>
              </c:numCache>
            </c:numRef>
          </c:val>
          <c:smooth val="0"/>
          <c:extLst>
            <c:ext xmlns:c16="http://schemas.microsoft.com/office/drawing/2014/chart" uri="{C3380CC4-5D6E-409C-BE32-E72D297353CC}">
              <c16:uniqueId val="{00000019-457D-4CFC-A7DF-65E2DA3AD1DB}"/>
            </c:ext>
          </c:extLst>
        </c:ser>
        <c:ser>
          <c:idx val="27"/>
          <c:order val="27"/>
          <c:tx>
            <c:strRef>
              <c:f>Sheet1!$AC$1</c:f>
              <c:strCache>
                <c:ptCount val="1"/>
                <c:pt idx="0">
                  <c:v>Column2</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Sheet1!$AC$2:$AC$6</c:f>
              <c:numCache>
                <c:formatCode>General</c:formatCode>
                <c:ptCount val="5"/>
                <c:pt idx="4">
                  <c:v>13.381</c:v>
                </c:pt>
              </c:numCache>
            </c:numRef>
          </c:val>
          <c:smooth val="0"/>
          <c:extLst>
            <c:ext xmlns:c16="http://schemas.microsoft.com/office/drawing/2014/chart" uri="{C3380CC4-5D6E-409C-BE32-E72D297353CC}">
              <c16:uniqueId val="{0000001A-457D-4CFC-A7DF-65E2DA3AD1DB}"/>
            </c:ext>
          </c:extLst>
        </c:ser>
        <c:dLbls>
          <c:showLegendKey val="0"/>
          <c:showVal val="0"/>
          <c:showCatName val="0"/>
          <c:showSerName val="0"/>
          <c:showPercent val="0"/>
          <c:showBubbleSize val="0"/>
        </c:dLbls>
        <c:marker val="1"/>
        <c:smooth val="0"/>
        <c:axId val="122938192"/>
        <c:axId val="122937800"/>
        <c:extLst>
          <c:ext xmlns:c15="http://schemas.microsoft.com/office/drawing/2012/chart" uri="{02D57815-91ED-43cb-92C2-25804820EDAC}">
            <c15:filteredLineSeries>
              <c15:ser>
                <c:idx val="25"/>
                <c:order val="25"/>
                <c:tx>
                  <c:strRef>
                    <c:extLst>
                      <c:ext uri="{02D57815-91ED-43cb-92C2-25804820EDAC}">
                        <c15:formulaRef>
                          <c15:sqref>Sheet1!$AA$1</c15:sqref>
                        </c15:formulaRef>
                      </c:ext>
                    </c:extLst>
                    <c:strCache>
                      <c:ptCount val="1"/>
                      <c:pt idx="0">
                        <c:v>Vantage</c:v>
                      </c:pt>
                    </c:strCache>
                  </c:strRef>
                </c:tx>
                <c:spPr>
                  <a:ln w="25400" cap="rnd">
                    <a:noFill/>
                    <a:round/>
                  </a:ln>
                  <a:effectLst/>
                </c:spPr>
                <c:marker>
                  <c:symbol val="circle"/>
                  <c:size val="5"/>
                  <c:spPr>
                    <a:solidFill>
                      <a:schemeClr val="accent5"/>
                    </a:solidFill>
                    <a:ln w="9525">
                      <a:solidFill>
                        <a:schemeClr val="accent5"/>
                      </a:solidFill>
                    </a:ln>
                    <a:effectLst/>
                  </c:spPr>
                </c:marker>
                <c:cat>
                  <c:strRef>
                    <c:extLst>
                      <c:ext uri="{02D57815-91ED-43cb-92C2-25804820EDAC}">
                        <c15:formulaRef>
                          <c15:sqref>Sheet1!$A$2:$A$6</c15:sqref>
                        </c15:formulaRef>
                      </c:ext>
                    </c:extLst>
                    <c:strCache>
                      <c:ptCount val="5"/>
                      <c:pt idx="0">
                        <c:v>August</c:v>
                      </c:pt>
                      <c:pt idx="1">
                        <c:v>September</c:v>
                      </c:pt>
                      <c:pt idx="2">
                        <c:v>October</c:v>
                      </c:pt>
                      <c:pt idx="3">
                        <c:v>November</c:v>
                      </c:pt>
                      <c:pt idx="4">
                        <c:v>Final</c:v>
                      </c:pt>
                    </c:strCache>
                  </c:strRef>
                </c:cat>
                <c:val>
                  <c:numRef>
                    <c:extLst>
                      <c:ext uri="{02D57815-91ED-43cb-92C2-25804820EDAC}">
                        <c15:formulaRef>
                          <c15:sqref>Sheet1!$AA$2:$AA$6</c15:sqref>
                        </c15:formulaRef>
                      </c:ext>
                    </c:extLst>
                    <c:numCache>
                      <c:formatCode>General</c:formatCode>
                      <c:ptCount val="5"/>
                      <c:pt idx="4">
                        <c:v>13.512</c:v>
                      </c:pt>
                    </c:numCache>
                  </c:numRef>
                </c:val>
                <c:smooth val="0"/>
                <c:extLst>
                  <c:ext xmlns:c16="http://schemas.microsoft.com/office/drawing/2014/chart" uri="{C3380CC4-5D6E-409C-BE32-E72D297353CC}">
                    <c16:uniqueId val="{0000001B-457D-4CFC-A7DF-65E2DA3AD1DB}"/>
                  </c:ext>
                </c:extLst>
              </c15:ser>
            </c15:filteredLineSeries>
          </c:ext>
        </c:extLst>
      </c:lineChart>
      <c:catAx>
        <c:axId val="122938192"/>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22937800"/>
        <c:crosses val="autoZero"/>
        <c:auto val="1"/>
        <c:lblAlgn val="ctr"/>
        <c:lblOffset val="100"/>
        <c:noMultiLvlLbl val="0"/>
      </c:catAx>
      <c:valAx>
        <c:axId val="122937800"/>
        <c:scaling>
          <c:orientation val="minMax"/>
          <c:max val="14.1"/>
          <c:min val="12.7"/>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Billion Bushels</a:t>
                </a:r>
              </a:p>
            </c:rich>
          </c:tx>
          <c:layout>
            <c:manualLayout>
              <c:xMode val="edge"/>
              <c:yMode val="edge"/>
              <c:x val="4.4958254755950574E-3"/>
              <c:y val="6.6502454220296783E-2"/>
            </c:manualLayout>
          </c:layout>
          <c:overlay val="0"/>
          <c:spPr>
            <a:noFill/>
            <a:ln>
              <a:noFill/>
            </a:ln>
            <a:effectLst/>
          </c:spPr>
          <c:txPr>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22938192"/>
        <c:crosses val="autoZero"/>
        <c:crossBetween val="between"/>
      </c:valAx>
      <c:spPr>
        <a:noFill/>
        <a:ln>
          <a:solidFill>
            <a:schemeClr val="tx1"/>
          </a:solidFill>
        </a:ln>
        <a:effectLst/>
      </c:spPr>
    </c:plotArea>
    <c:legend>
      <c:legendPos val="b"/>
      <c:legendEntry>
        <c:idx val="1"/>
        <c:delete val="1"/>
      </c:legendEntry>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6"/>
        <c:delete val="1"/>
      </c:legendEntry>
      <c:overlay val="0"/>
      <c:spPr>
        <a:no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United States Soybeans Planted Acres</a:t>
            </a:r>
            <a:endParaRPr lang="en-US" sz="2400" b="1" dirty="0">
              <a:solidFill>
                <a:schemeClr val="tx1"/>
              </a:solidFill>
              <a:effectLst/>
              <a:latin typeface="Arial" panose="020B0604020202020204" pitchFamily="34" charset="0"/>
              <a:cs typeface="Arial" panose="020B0604020202020204" pitchFamily="34" charset="0"/>
            </a:endParaRPr>
          </a:p>
          <a:p>
            <a:pPr>
              <a:defRPr sz="2400" b="1">
                <a:solidFill>
                  <a:schemeClr val="tx1"/>
                </a:solidFill>
                <a:latin typeface="Arial" panose="020B0604020202020204" pitchFamily="34" charset="0"/>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FSA and NASS</a:t>
            </a:r>
            <a:endParaRPr lang="en-US" sz="2400" b="1"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19714358127667572"/>
          <c:y val="1.3047531884692008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4.2843535272892627E-2"/>
          <c:y val="0.13222179096876246"/>
          <c:w val="0.8965601445769027"/>
          <c:h val="0.71112576057094079"/>
        </c:manualLayout>
      </c:layout>
      <c:lineChart>
        <c:grouping val="standard"/>
        <c:varyColors val="0"/>
        <c:ser>
          <c:idx val="0"/>
          <c:order val="0"/>
          <c:tx>
            <c:strRef>
              <c:f>Sheet1!$B$1</c:f>
              <c:strCache>
                <c:ptCount val="1"/>
                <c:pt idx="0">
                  <c:v>Aug FSA </c:v>
                </c:pt>
              </c:strCache>
            </c:strRef>
          </c:tx>
          <c:spPr>
            <a:ln w="63500" cap="rnd">
              <a:solidFill>
                <a:schemeClr val="accent3"/>
              </a:solidFill>
              <a:round/>
            </a:ln>
            <a:effectLst/>
          </c:spPr>
          <c:marker>
            <c:symbol val="diamond"/>
            <c:size val="10"/>
            <c:spPr>
              <a:solidFill>
                <a:schemeClr val="accent3"/>
              </a:solidFill>
              <a:ln w="34925">
                <a:solidFill>
                  <a:schemeClr val="accent3"/>
                </a:solidFill>
              </a:ln>
              <a:effectLst/>
            </c:spPr>
          </c:marker>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General</c:formatCode>
                <c:ptCount val="13"/>
                <c:pt idx="4">
                  <c:v>73.177999999999997</c:v>
                </c:pt>
                <c:pt idx="5">
                  <c:v>74.91</c:v>
                </c:pt>
                <c:pt idx="6">
                  <c:v>72.061000000000007</c:v>
                </c:pt>
                <c:pt idx="7">
                  <c:v>79.248999999999995</c:v>
                </c:pt>
                <c:pt idx="8">
                  <c:v>79.477999999999994</c:v>
                </c:pt>
                <c:pt idx="9">
                  <c:v>81.367999999999995</c:v>
                </c:pt>
                <c:pt idx="10">
                  <c:v>88.218999999999994</c:v>
                </c:pt>
                <c:pt idx="11">
                  <c:v>86.953999999999994</c:v>
                </c:pt>
                <c:pt idx="12">
                  <c:v>74.004999999999995</c:v>
                </c:pt>
              </c:numCache>
            </c:numRef>
          </c:val>
          <c:smooth val="0"/>
          <c:extLst>
            <c:ext xmlns:c16="http://schemas.microsoft.com/office/drawing/2014/chart" uri="{C3380CC4-5D6E-409C-BE32-E72D297353CC}">
              <c16:uniqueId val="{00000000-ECAA-45D1-84A5-BC2296B0FDA3}"/>
            </c:ext>
          </c:extLst>
        </c:ser>
        <c:ser>
          <c:idx val="1"/>
          <c:order val="1"/>
          <c:tx>
            <c:strRef>
              <c:f>Sheet1!$C$1</c:f>
              <c:strCache>
                <c:ptCount val="1"/>
                <c:pt idx="0">
                  <c:v>Final FSA</c:v>
                </c:pt>
              </c:strCache>
            </c:strRef>
          </c:tx>
          <c:spPr>
            <a:ln w="63500" cap="rnd">
              <a:solidFill>
                <a:schemeClr val="accent1"/>
              </a:solidFill>
              <a:round/>
            </a:ln>
            <a:effectLst/>
          </c:spPr>
          <c:marker>
            <c:symbol val="circle"/>
            <c:size val="10"/>
            <c:spPr>
              <a:solidFill>
                <a:schemeClr val="accent1"/>
              </a:solidFill>
              <a:ln w="9525">
                <a:solidFill>
                  <a:schemeClr val="accent5"/>
                </a:solidFill>
              </a:ln>
              <a:effectLst/>
            </c:spPr>
          </c:marker>
          <c:val>
            <c:numRef>
              <c:f>Sheet1!$C$2:$C$14</c:f>
              <c:numCache>
                <c:formatCode>General</c:formatCode>
                <c:ptCount val="13"/>
                <c:pt idx="0">
                  <c:v>62.834000000000003</c:v>
                </c:pt>
                <c:pt idx="1">
                  <c:v>74.813000000000002</c:v>
                </c:pt>
                <c:pt idx="2">
                  <c:v>76.373999999999995</c:v>
                </c:pt>
                <c:pt idx="3">
                  <c:v>76.296999999999997</c:v>
                </c:pt>
                <c:pt idx="4">
                  <c:v>73.837000000000003</c:v>
                </c:pt>
                <c:pt idx="5">
                  <c:v>75.900999999999996</c:v>
                </c:pt>
                <c:pt idx="6">
                  <c:v>75.316000000000003</c:v>
                </c:pt>
                <c:pt idx="7">
                  <c:v>82.177000000000007</c:v>
                </c:pt>
                <c:pt idx="8">
                  <c:v>81.503</c:v>
                </c:pt>
                <c:pt idx="9">
                  <c:v>82.114000000000004</c:v>
                </c:pt>
                <c:pt idx="10">
                  <c:v>88.774000000000001</c:v>
                </c:pt>
                <c:pt idx="11">
                  <c:v>88.144999999999996</c:v>
                </c:pt>
                <c:pt idx="12">
                  <c:v>75.083870000000005</c:v>
                </c:pt>
              </c:numCache>
            </c:numRef>
          </c:val>
          <c:smooth val="0"/>
          <c:extLst>
            <c:ext xmlns:c16="http://schemas.microsoft.com/office/drawing/2014/chart" uri="{C3380CC4-5D6E-409C-BE32-E72D297353CC}">
              <c16:uniqueId val="{00000001-ECAA-45D1-84A5-BC2296B0FDA3}"/>
            </c:ext>
          </c:extLst>
        </c:ser>
        <c:ser>
          <c:idx val="2"/>
          <c:order val="2"/>
          <c:tx>
            <c:strRef>
              <c:f>Sheet1!$D$1</c:f>
              <c:strCache>
                <c:ptCount val="1"/>
                <c:pt idx="0">
                  <c:v>NASS</c:v>
                </c:pt>
              </c:strCache>
            </c:strRef>
          </c:tx>
          <c:spPr>
            <a:ln w="63500" cap="rnd">
              <a:solidFill>
                <a:srgbClr val="C00000"/>
              </a:solidFill>
              <a:round/>
            </a:ln>
            <a:effectLst/>
          </c:spPr>
          <c:marker>
            <c:symbol val="square"/>
            <c:size val="10"/>
            <c:spPr>
              <a:solidFill>
                <a:srgbClr val="C00000"/>
              </a:solidFill>
              <a:ln w="9525">
                <a:solidFill>
                  <a:srgbClr val="C00000"/>
                </a:solidFill>
              </a:ln>
              <a:effectLst/>
            </c:spPr>
          </c:marker>
          <c:val>
            <c:numRef>
              <c:f>Sheet1!$D$2:$D$14</c:f>
              <c:numCache>
                <c:formatCode>General</c:formatCode>
                <c:ptCount val="13"/>
                <c:pt idx="0">
                  <c:v>64.741</c:v>
                </c:pt>
                <c:pt idx="1">
                  <c:v>75.718000000000004</c:v>
                </c:pt>
                <c:pt idx="2">
                  <c:v>77.450999999999993</c:v>
                </c:pt>
                <c:pt idx="3">
                  <c:v>77.403999999999996</c:v>
                </c:pt>
                <c:pt idx="4">
                  <c:v>75.046000000000006</c:v>
                </c:pt>
                <c:pt idx="5">
                  <c:v>77.197999999999993</c:v>
                </c:pt>
                <c:pt idx="6">
                  <c:v>76.819999999999993</c:v>
                </c:pt>
                <c:pt idx="7">
                  <c:v>83.296000000000006</c:v>
                </c:pt>
                <c:pt idx="8">
                  <c:v>82.66</c:v>
                </c:pt>
                <c:pt idx="9">
                  <c:v>83.453000000000003</c:v>
                </c:pt>
                <c:pt idx="10">
                  <c:v>90.162000000000006</c:v>
                </c:pt>
                <c:pt idx="11">
                  <c:v>89.195999999999998</c:v>
                </c:pt>
                <c:pt idx="12">
                  <c:v>76.099999999999994</c:v>
                </c:pt>
              </c:numCache>
            </c:numRef>
          </c:val>
          <c:smooth val="0"/>
          <c:extLst>
            <c:ext xmlns:c16="http://schemas.microsoft.com/office/drawing/2014/chart" uri="{C3380CC4-5D6E-409C-BE32-E72D297353CC}">
              <c16:uniqueId val="{00000002-ECAA-45D1-84A5-BC2296B0FDA3}"/>
            </c:ext>
          </c:extLst>
        </c:ser>
        <c:dLbls>
          <c:showLegendKey val="0"/>
          <c:showVal val="0"/>
          <c:showCatName val="0"/>
          <c:showSerName val="0"/>
          <c:showPercent val="0"/>
          <c:showBubbleSize val="0"/>
        </c:dLbls>
        <c:marker val="1"/>
        <c:smooth val="0"/>
        <c:axId val="242777640"/>
        <c:axId val="242781168"/>
      </c:lineChart>
      <c:catAx>
        <c:axId val="242777640"/>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42781168"/>
        <c:crosses val="autoZero"/>
        <c:auto val="1"/>
        <c:lblAlgn val="ctr"/>
        <c:lblOffset val="100"/>
        <c:tickLblSkip val="2"/>
        <c:noMultiLvlLbl val="0"/>
      </c:catAx>
      <c:valAx>
        <c:axId val="242781168"/>
        <c:scaling>
          <c:orientation val="minMax"/>
          <c:max val="95"/>
          <c:min val="6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Million</a:t>
                </a:r>
                <a:r>
                  <a:rPr lang="en-US" sz="1200" baseline="0" dirty="0">
                    <a:solidFill>
                      <a:schemeClr val="tx1"/>
                    </a:solidFill>
                    <a:latin typeface="Arial" panose="020B0604020202020204" pitchFamily="34" charset="0"/>
                    <a:cs typeface="Arial" panose="020B0604020202020204" pitchFamily="34" charset="0"/>
                  </a:rPr>
                  <a:t> Acres	</a:t>
                </a:r>
                <a:endParaRPr lang="en-US" sz="1200" dirty="0">
                  <a:solidFill>
                    <a:schemeClr val="tx1"/>
                  </a:solidFill>
                  <a:latin typeface="Arial" panose="020B0604020202020204" pitchFamily="34" charset="0"/>
                  <a:cs typeface="Arial" panose="020B0604020202020204" pitchFamily="34" charset="0"/>
                </a:endParaRPr>
              </a:p>
            </c:rich>
          </c:tx>
          <c:layout>
            <c:manualLayout>
              <c:xMode val="edge"/>
              <c:yMode val="edge"/>
              <c:x val="4.4958254755950574E-3"/>
              <c:y val="6.6502454220296783E-2"/>
            </c:manualLayout>
          </c:layout>
          <c:overlay val="0"/>
          <c:spPr>
            <a:noFill/>
            <a:ln>
              <a:noFill/>
            </a:ln>
            <a:effectLst/>
          </c:spPr>
          <c:txPr>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42777640"/>
        <c:crosses val="autoZero"/>
        <c:crossBetween val="between"/>
      </c:valAx>
      <c:spPr>
        <a:noFill/>
        <a:ln>
          <a:solidFill>
            <a:schemeClr val="tx1"/>
          </a:solidFill>
        </a:ln>
        <a:effectLst/>
      </c:spPr>
    </c:plotArea>
    <c:legend>
      <c:legendPos val="b"/>
      <c:layout>
        <c:manualLayout>
          <c:xMode val="edge"/>
          <c:yMode val="edge"/>
          <c:x val="0.31666730481441413"/>
          <c:y val="0.93586350432392107"/>
          <c:w val="0.42270409381998053"/>
          <c:h val="4.6507073085194355E-2"/>
        </c:manualLayout>
      </c:layout>
      <c:overlay val="0"/>
      <c:spPr>
        <a:no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2019 United States Soybean Planted Acres</a:t>
            </a:r>
            <a:endParaRPr lang="en-US" sz="2400" b="1" dirty="0">
              <a:solidFill>
                <a:schemeClr val="tx1"/>
              </a:solidFill>
              <a:effectLst/>
              <a:latin typeface="Arial" panose="020B0604020202020204" pitchFamily="34" charset="0"/>
              <a:cs typeface="Arial" panose="020B0604020202020204" pitchFamily="34" charset="0"/>
            </a:endParaRPr>
          </a:p>
          <a:p>
            <a:pPr>
              <a:defRPr sz="2400" b="1">
                <a:solidFill>
                  <a:schemeClr val="tx1"/>
                </a:solidFill>
                <a:latin typeface="Arial" panose="020B0604020202020204" pitchFamily="34" charset="0"/>
                <a:cs typeface="Arial" panose="020B0604020202020204" pitchFamily="34" charset="0"/>
              </a:defRPr>
            </a:pPr>
            <a:r>
              <a:rPr lang="en-US" sz="2400" b="1" i="0" baseline="0" dirty="0">
                <a:solidFill>
                  <a:schemeClr val="tx1"/>
                </a:solidFill>
                <a:effectLst/>
                <a:latin typeface="Arial" panose="020B0604020202020204" pitchFamily="34" charset="0"/>
                <a:cs typeface="Arial" panose="020B0604020202020204" pitchFamily="34" charset="0"/>
              </a:rPr>
              <a:t>Industry Expectations vs NASS</a:t>
            </a:r>
            <a:endParaRPr lang="en-US" sz="2400" b="1"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15713490119519941"/>
          <c:y val="1.1886167845135374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7.175234448706512E-2"/>
          <c:y val="0.12293802996266222"/>
          <c:w val="0.90497469135024433"/>
          <c:h val="0.72594594516081712"/>
        </c:manualLayout>
      </c:layout>
      <c:lineChart>
        <c:grouping val="standard"/>
        <c:varyColors val="0"/>
        <c:ser>
          <c:idx val="0"/>
          <c:order val="0"/>
          <c:tx>
            <c:strRef>
              <c:f>Sheet1!$B$1</c:f>
              <c:strCache>
                <c:ptCount val="1"/>
                <c:pt idx="0">
                  <c:v>NASS Estimate</c:v>
                </c:pt>
              </c:strCache>
            </c:strRef>
          </c:tx>
          <c:spPr>
            <a:ln w="38100" cap="rnd">
              <a:solidFill>
                <a:srgbClr val="C00000"/>
              </a:solidFill>
              <a:round/>
            </a:ln>
            <a:effectLst/>
          </c:spPr>
          <c:marker>
            <c:symbol val="x"/>
            <c:size val="10"/>
            <c:spPr>
              <a:solidFill>
                <a:srgbClr val="C00000"/>
              </a:solidFill>
              <a:ln w="34925">
                <a:solidFill>
                  <a:srgbClr val="C00000"/>
                </a:solidFill>
              </a:ln>
              <a:effectLst/>
            </c:spPr>
          </c:marker>
          <c:cat>
            <c:strRef>
              <c:f>Sheet1!$A$2:$A$6</c:f>
              <c:strCache>
                <c:ptCount val="5"/>
                <c:pt idx="0">
                  <c:v>March </c:v>
                </c:pt>
                <c:pt idx="1">
                  <c:v>June</c:v>
                </c:pt>
                <c:pt idx="2">
                  <c:v>August</c:v>
                </c:pt>
                <c:pt idx="3">
                  <c:v>October</c:v>
                </c:pt>
                <c:pt idx="4">
                  <c:v>Final</c:v>
                </c:pt>
              </c:strCache>
            </c:strRef>
          </c:cat>
          <c:val>
            <c:numRef>
              <c:f>Sheet1!$B$2:$B$6</c:f>
              <c:numCache>
                <c:formatCode>#,##0.000</c:formatCode>
                <c:ptCount val="5"/>
                <c:pt idx="0">
                  <c:v>84.617000000000004</c:v>
                </c:pt>
                <c:pt idx="1">
                  <c:v>80.040000000000006</c:v>
                </c:pt>
                <c:pt idx="2">
                  <c:v>76.7</c:v>
                </c:pt>
                <c:pt idx="3" formatCode="General">
                  <c:v>76.456999999999994</c:v>
                </c:pt>
                <c:pt idx="4" formatCode="General">
                  <c:v>76.099999999999994</c:v>
                </c:pt>
              </c:numCache>
            </c:numRef>
          </c:val>
          <c:smooth val="0"/>
          <c:extLst>
            <c:ext xmlns:c16="http://schemas.microsoft.com/office/drawing/2014/chart" uri="{C3380CC4-5D6E-409C-BE32-E72D297353CC}">
              <c16:uniqueId val="{00000000-C93F-4501-BD84-64B484815729}"/>
            </c:ext>
          </c:extLst>
        </c:ser>
        <c:ser>
          <c:idx val="1"/>
          <c:order val="1"/>
          <c:tx>
            <c:strRef>
              <c:f>Sheet1!$C$1</c:f>
              <c:strCache>
                <c:ptCount val="1"/>
                <c:pt idx="0">
                  <c:v>ADM Investor</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Sheet1!$C$2:$C$6</c:f>
              <c:numCache>
                <c:formatCode>#,##0.000</c:formatCode>
                <c:ptCount val="5"/>
                <c:pt idx="0">
                  <c:v>85.6</c:v>
                </c:pt>
                <c:pt idx="1">
                  <c:v>85</c:v>
                </c:pt>
                <c:pt idx="2">
                  <c:v>79</c:v>
                </c:pt>
              </c:numCache>
            </c:numRef>
          </c:val>
          <c:smooth val="0"/>
          <c:extLst>
            <c:ext xmlns:c16="http://schemas.microsoft.com/office/drawing/2014/chart" uri="{C3380CC4-5D6E-409C-BE32-E72D297353CC}">
              <c16:uniqueId val="{00000001-C93F-4501-BD84-64B484815729}"/>
            </c:ext>
          </c:extLst>
        </c:ser>
        <c:ser>
          <c:idx val="2"/>
          <c:order val="2"/>
          <c:tx>
            <c:strRef>
              <c:f>Sheet1!$D$1</c:f>
              <c:strCache>
                <c:ptCount val="1"/>
                <c:pt idx="0">
                  <c:v>Agrivisor</c:v>
                </c:pt>
              </c:strCache>
            </c:strRef>
          </c:tx>
          <c:spPr>
            <a:ln w="635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Sheet1!$D$2:$D$6</c:f>
              <c:numCache>
                <c:formatCode>General</c:formatCode>
                <c:ptCount val="5"/>
                <c:pt idx="0">
                  <c:v>85</c:v>
                </c:pt>
                <c:pt idx="1">
                  <c:v>82.6</c:v>
                </c:pt>
                <c:pt idx="2">
                  <c:v>81.212000000000003</c:v>
                </c:pt>
              </c:numCache>
            </c:numRef>
          </c:val>
          <c:smooth val="0"/>
          <c:extLst>
            <c:ext xmlns:c16="http://schemas.microsoft.com/office/drawing/2014/chart" uri="{C3380CC4-5D6E-409C-BE32-E72D297353CC}">
              <c16:uniqueId val="{00000002-C93F-4501-BD84-64B484815729}"/>
            </c:ext>
          </c:extLst>
        </c:ser>
        <c:ser>
          <c:idx val="3"/>
          <c:order val="3"/>
          <c:tx>
            <c:strRef>
              <c:f>Sheet1!$E$1</c:f>
              <c:strCache>
                <c:ptCount val="1"/>
                <c:pt idx="0">
                  <c:v>Allendale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Sheet1!$E$2:$E$6</c:f>
              <c:numCache>
                <c:formatCode>General</c:formatCode>
                <c:ptCount val="5"/>
                <c:pt idx="0">
                  <c:v>85.7</c:v>
                </c:pt>
                <c:pt idx="1">
                  <c:v>83.1</c:v>
                </c:pt>
                <c:pt idx="2">
                  <c:v>83.5</c:v>
                </c:pt>
              </c:numCache>
            </c:numRef>
          </c:val>
          <c:smooth val="0"/>
          <c:extLst>
            <c:ext xmlns:c16="http://schemas.microsoft.com/office/drawing/2014/chart" uri="{C3380CC4-5D6E-409C-BE32-E72D297353CC}">
              <c16:uniqueId val="{00000003-C93F-4501-BD84-64B484815729}"/>
            </c:ext>
          </c:extLst>
        </c:ser>
        <c:ser>
          <c:idx val="4"/>
          <c:order val="4"/>
          <c:tx>
            <c:strRef>
              <c:f>Sheet1!$G$1</c:f>
              <c:strCache>
                <c:ptCount val="1"/>
                <c:pt idx="0">
                  <c:v>Brugler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Sheet1!$G$2:$G$6</c:f>
              <c:numCache>
                <c:formatCode>General</c:formatCode>
                <c:ptCount val="5"/>
                <c:pt idx="0">
                  <c:v>85</c:v>
                </c:pt>
                <c:pt idx="1">
                  <c:v>85</c:v>
                </c:pt>
                <c:pt idx="2">
                  <c:v>80</c:v>
                </c:pt>
              </c:numCache>
            </c:numRef>
          </c:val>
          <c:smooth val="0"/>
          <c:extLst>
            <c:ext xmlns:c16="http://schemas.microsoft.com/office/drawing/2014/chart" uri="{C3380CC4-5D6E-409C-BE32-E72D297353CC}">
              <c16:uniqueId val="{00000004-C93F-4501-BD84-64B484815729}"/>
            </c:ext>
          </c:extLst>
        </c:ser>
        <c:ser>
          <c:idx val="5"/>
          <c:order val="5"/>
          <c:tx>
            <c:strRef>
              <c:f>Sheet1!$I$1</c:f>
              <c:strCache>
                <c:ptCount val="1"/>
                <c:pt idx="0">
                  <c:v>DC Analysis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Sheet1!$I$2:$I$6</c:f>
              <c:numCache>
                <c:formatCode>General</c:formatCode>
                <c:ptCount val="5"/>
                <c:pt idx="0">
                  <c:v>88</c:v>
                </c:pt>
                <c:pt idx="1">
                  <c:v>81</c:v>
                </c:pt>
                <c:pt idx="2">
                  <c:v>79.611999999999995</c:v>
                </c:pt>
              </c:numCache>
            </c:numRef>
          </c:val>
          <c:smooth val="0"/>
          <c:extLst>
            <c:ext xmlns:c16="http://schemas.microsoft.com/office/drawing/2014/chart" uri="{C3380CC4-5D6E-409C-BE32-E72D297353CC}">
              <c16:uniqueId val="{00000005-C93F-4501-BD84-64B484815729}"/>
            </c:ext>
          </c:extLst>
        </c:ser>
        <c:ser>
          <c:idx val="6"/>
          <c:order val="6"/>
          <c:tx>
            <c:strRef>
              <c:f>Sheet1!$J$1</c:f>
              <c:strCache>
                <c:ptCount val="1"/>
                <c:pt idx="0">
                  <c:v>Doane Advisory</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Sheet1!$J$2:$J$6</c:f>
              <c:numCache>
                <c:formatCode>General</c:formatCode>
                <c:ptCount val="5"/>
                <c:pt idx="0">
                  <c:v>85</c:v>
                </c:pt>
                <c:pt idx="1">
                  <c:v>82.6</c:v>
                </c:pt>
                <c:pt idx="2">
                  <c:v>82.24</c:v>
                </c:pt>
              </c:numCache>
            </c:numRef>
          </c:val>
          <c:smooth val="0"/>
          <c:extLst>
            <c:ext xmlns:c16="http://schemas.microsoft.com/office/drawing/2014/chart" uri="{C3380CC4-5D6E-409C-BE32-E72D297353CC}">
              <c16:uniqueId val="{00000006-C93F-4501-BD84-64B484815729}"/>
            </c:ext>
          </c:extLst>
        </c:ser>
        <c:ser>
          <c:idx val="7"/>
          <c:order val="7"/>
          <c:tx>
            <c:strRef>
              <c:f>Sheet1!$K$1</c:f>
              <c:strCache>
                <c:ptCount val="1"/>
                <c:pt idx="0">
                  <c:v>ED&amp;F Man</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Sheet1!$K$2:$K$6</c:f>
              <c:numCache>
                <c:formatCode>General</c:formatCode>
                <c:ptCount val="5"/>
                <c:pt idx="0">
                  <c:v>85.7</c:v>
                </c:pt>
                <c:pt idx="1">
                  <c:v>85.5</c:v>
                </c:pt>
                <c:pt idx="2">
                  <c:v>82</c:v>
                </c:pt>
              </c:numCache>
            </c:numRef>
          </c:val>
          <c:smooth val="0"/>
          <c:extLst>
            <c:ext xmlns:c16="http://schemas.microsoft.com/office/drawing/2014/chart" uri="{C3380CC4-5D6E-409C-BE32-E72D297353CC}">
              <c16:uniqueId val="{00000007-C93F-4501-BD84-64B484815729}"/>
            </c:ext>
          </c:extLst>
        </c:ser>
        <c:ser>
          <c:idx val="8"/>
          <c:order val="8"/>
          <c:tx>
            <c:strRef>
              <c:f>Sheet1!$L$1</c:f>
              <c:strCache>
                <c:ptCount val="1"/>
                <c:pt idx="0">
                  <c:v>EFG Group</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Sheet1!$L$2:$L$6</c:f>
              <c:numCache>
                <c:formatCode>General</c:formatCode>
                <c:ptCount val="5"/>
                <c:pt idx="0">
                  <c:v>85</c:v>
                </c:pt>
                <c:pt idx="1">
                  <c:v>85</c:v>
                </c:pt>
                <c:pt idx="2">
                  <c:v>79.86</c:v>
                </c:pt>
              </c:numCache>
            </c:numRef>
          </c:val>
          <c:smooth val="0"/>
          <c:extLst>
            <c:ext xmlns:c16="http://schemas.microsoft.com/office/drawing/2014/chart" uri="{C3380CC4-5D6E-409C-BE32-E72D297353CC}">
              <c16:uniqueId val="{00000008-C93F-4501-BD84-64B484815729}"/>
            </c:ext>
          </c:extLst>
        </c:ser>
        <c:ser>
          <c:idx val="9"/>
          <c:order val="9"/>
          <c:tx>
            <c:strRef>
              <c:f>Sheet1!$M$1</c:f>
              <c:strCache>
                <c:ptCount val="1"/>
                <c:pt idx="0">
                  <c:v>Farm Futures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Sheet1!$M$2:$M$6</c:f>
              <c:numCache>
                <c:formatCode>General</c:formatCode>
                <c:ptCount val="5"/>
                <c:pt idx="0">
                  <c:v>86.5</c:v>
                </c:pt>
                <c:pt idx="1">
                  <c:v>85</c:v>
                </c:pt>
                <c:pt idx="2">
                  <c:v>81.3</c:v>
                </c:pt>
              </c:numCache>
            </c:numRef>
          </c:val>
          <c:smooth val="0"/>
          <c:extLst>
            <c:ext xmlns:c16="http://schemas.microsoft.com/office/drawing/2014/chart" uri="{C3380CC4-5D6E-409C-BE32-E72D297353CC}">
              <c16:uniqueId val="{00000009-C93F-4501-BD84-64B484815729}"/>
            </c:ext>
          </c:extLst>
        </c:ser>
        <c:ser>
          <c:idx val="10"/>
          <c:order val="10"/>
          <c:tx>
            <c:strRef>
              <c:f>Sheet1!$N$1</c:f>
              <c:strCache>
                <c:ptCount val="1"/>
                <c:pt idx="0">
                  <c:v>Frontier</c:v>
                </c:pt>
              </c:strCache>
            </c:strRef>
          </c:tx>
          <c:spPr>
            <a:ln w="25400" cap="rnd">
              <a:noFill/>
              <a:round/>
            </a:ln>
            <a:effectLst/>
          </c:spPr>
          <c:marker>
            <c:symbol val="circle"/>
            <c:size val="5"/>
            <c:spPr>
              <a:solidFill>
                <a:schemeClr val="accent5"/>
              </a:solidFill>
              <a:ln w="9525">
                <a:solidFill>
                  <a:srgbClr val="00B0F0"/>
                </a:solidFill>
              </a:ln>
              <a:effectLst/>
            </c:spPr>
          </c:marker>
          <c:cat>
            <c:strRef>
              <c:f>Sheet1!$A$2:$A$6</c:f>
              <c:strCache>
                <c:ptCount val="5"/>
                <c:pt idx="0">
                  <c:v>March </c:v>
                </c:pt>
                <c:pt idx="1">
                  <c:v>June</c:v>
                </c:pt>
                <c:pt idx="2">
                  <c:v>August</c:v>
                </c:pt>
                <c:pt idx="3">
                  <c:v>October</c:v>
                </c:pt>
                <c:pt idx="4">
                  <c:v>Final</c:v>
                </c:pt>
              </c:strCache>
            </c:strRef>
          </c:cat>
          <c:val>
            <c:numRef>
              <c:f>Sheet1!$N$2:$N$6</c:f>
              <c:numCache>
                <c:formatCode>General</c:formatCode>
                <c:ptCount val="5"/>
                <c:pt idx="0">
                  <c:v>85.216999999999999</c:v>
                </c:pt>
                <c:pt idx="1">
                  <c:v>84</c:v>
                </c:pt>
                <c:pt idx="2">
                  <c:v>80.5</c:v>
                </c:pt>
              </c:numCache>
            </c:numRef>
          </c:val>
          <c:smooth val="0"/>
          <c:extLst>
            <c:ext xmlns:c16="http://schemas.microsoft.com/office/drawing/2014/chart" uri="{C3380CC4-5D6E-409C-BE32-E72D297353CC}">
              <c16:uniqueId val="{0000000A-C93F-4501-BD84-64B484815729}"/>
            </c:ext>
          </c:extLst>
        </c:ser>
        <c:ser>
          <c:idx val="11"/>
          <c:order val="11"/>
          <c:tx>
            <c:strRef>
              <c:f>Sheet1!$O$1</c:f>
              <c:strCache>
                <c:ptCount val="1"/>
                <c:pt idx="0">
                  <c:v>Futures Int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Sheet1!$O$2:$O$6</c:f>
              <c:numCache>
                <c:formatCode>General</c:formatCode>
                <c:ptCount val="5"/>
                <c:pt idx="0">
                  <c:v>85.9</c:v>
                </c:pt>
                <c:pt idx="1">
                  <c:v>85.016999999999996</c:v>
                </c:pt>
                <c:pt idx="2">
                  <c:v>81.69</c:v>
                </c:pt>
              </c:numCache>
            </c:numRef>
          </c:val>
          <c:smooth val="0"/>
          <c:extLst>
            <c:ext xmlns:c16="http://schemas.microsoft.com/office/drawing/2014/chart" uri="{C3380CC4-5D6E-409C-BE32-E72D297353CC}">
              <c16:uniqueId val="{0000000B-C93F-4501-BD84-64B484815729}"/>
            </c:ext>
          </c:extLst>
        </c:ser>
        <c:ser>
          <c:idx val="12"/>
          <c:order val="12"/>
          <c:tx>
            <c:strRef>
              <c:f>Sheet1!$P$1</c:f>
              <c:strCache>
                <c:ptCount val="1"/>
                <c:pt idx="0">
                  <c:v>Grain Serv</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Sheet1!$P$2:$P$6</c:f>
              <c:numCache>
                <c:formatCode>General</c:formatCode>
                <c:ptCount val="5"/>
                <c:pt idx="0">
                  <c:v>86.85</c:v>
                </c:pt>
                <c:pt idx="1">
                  <c:v>83</c:v>
                </c:pt>
                <c:pt idx="2">
                  <c:v>79.5</c:v>
                </c:pt>
              </c:numCache>
            </c:numRef>
          </c:val>
          <c:smooth val="0"/>
          <c:extLst>
            <c:ext xmlns:c16="http://schemas.microsoft.com/office/drawing/2014/chart" uri="{C3380CC4-5D6E-409C-BE32-E72D297353CC}">
              <c16:uniqueId val="{0000000C-C93F-4501-BD84-64B484815729}"/>
            </c:ext>
          </c:extLst>
        </c:ser>
        <c:ser>
          <c:idx val="13"/>
          <c:order val="13"/>
          <c:tx>
            <c:strRef>
              <c:f>Sheet1!$T$1</c:f>
              <c:strCache>
                <c:ptCount val="1"/>
                <c:pt idx="0">
                  <c:v>Lanworth</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Sheet1!$T$2:$T$6</c:f>
              <c:numCache>
                <c:formatCode>General</c:formatCode>
                <c:ptCount val="5"/>
                <c:pt idx="0">
                  <c:v>87.7</c:v>
                </c:pt>
                <c:pt idx="1">
                  <c:v>84.2</c:v>
                </c:pt>
                <c:pt idx="2">
                  <c:v>82</c:v>
                </c:pt>
              </c:numCache>
            </c:numRef>
          </c:val>
          <c:smooth val="0"/>
          <c:extLst>
            <c:ext xmlns:c16="http://schemas.microsoft.com/office/drawing/2014/chart" uri="{C3380CC4-5D6E-409C-BE32-E72D297353CC}">
              <c16:uniqueId val="{0000000D-C93F-4501-BD84-64B484815729}"/>
            </c:ext>
          </c:extLst>
        </c:ser>
        <c:ser>
          <c:idx val="14"/>
          <c:order val="14"/>
          <c:tx>
            <c:strRef>
              <c:f>Sheet1!$U$1</c:f>
              <c:strCache>
                <c:ptCount val="1"/>
                <c:pt idx="0">
                  <c:v>Linn &amp; Associates</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Sheet1!$U$2:$U$6</c:f>
              <c:numCache>
                <c:formatCode>General</c:formatCode>
                <c:ptCount val="5"/>
                <c:pt idx="0">
                  <c:v>87</c:v>
                </c:pt>
                <c:pt idx="1">
                  <c:v>84</c:v>
                </c:pt>
                <c:pt idx="2">
                  <c:v>81.2</c:v>
                </c:pt>
              </c:numCache>
            </c:numRef>
          </c:val>
          <c:smooth val="0"/>
          <c:extLst>
            <c:ext xmlns:c16="http://schemas.microsoft.com/office/drawing/2014/chart" uri="{C3380CC4-5D6E-409C-BE32-E72D297353CC}">
              <c16:uniqueId val="{0000000E-C93F-4501-BD84-64B484815729}"/>
            </c:ext>
          </c:extLst>
        </c:ser>
        <c:ser>
          <c:idx val="15"/>
          <c:order val="15"/>
          <c:tx>
            <c:strRef>
              <c:f>Sheet1!$V$1</c:f>
              <c:strCache>
                <c:ptCount val="1"/>
                <c:pt idx="0">
                  <c:v>INTL Stone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Sheet1!$V$2:$V$6</c:f>
              <c:numCache>
                <c:formatCode>General</c:formatCode>
                <c:ptCount val="5"/>
                <c:pt idx="0">
                  <c:v>87.5</c:v>
                </c:pt>
                <c:pt idx="1">
                  <c:v>85.25</c:v>
                </c:pt>
              </c:numCache>
            </c:numRef>
          </c:val>
          <c:smooth val="0"/>
          <c:extLst>
            <c:ext xmlns:c16="http://schemas.microsoft.com/office/drawing/2014/chart" uri="{C3380CC4-5D6E-409C-BE32-E72D297353CC}">
              <c16:uniqueId val="{0000000F-C93F-4501-BD84-64B484815729}"/>
            </c:ext>
          </c:extLst>
        </c:ser>
        <c:ser>
          <c:idx val="16"/>
          <c:order val="16"/>
          <c:tx>
            <c:strRef>
              <c:f>Sheet1!$W$1</c:f>
              <c:strCache>
                <c:ptCount val="1"/>
                <c:pt idx="0">
                  <c:v>Lakefront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Sheet1!$W$2:$W$6</c:f>
              <c:numCache>
                <c:formatCode>General</c:formatCode>
                <c:ptCount val="5"/>
                <c:pt idx="0">
                  <c:v>85.2</c:v>
                </c:pt>
                <c:pt idx="1">
                  <c:v>84</c:v>
                </c:pt>
              </c:numCache>
            </c:numRef>
          </c:val>
          <c:smooth val="0"/>
          <c:extLst>
            <c:ext xmlns:c16="http://schemas.microsoft.com/office/drawing/2014/chart" uri="{C3380CC4-5D6E-409C-BE32-E72D297353CC}">
              <c16:uniqueId val="{00000010-C93F-4501-BD84-64B484815729}"/>
            </c:ext>
          </c:extLst>
        </c:ser>
        <c:ser>
          <c:idx val="17"/>
          <c:order val="17"/>
          <c:tx>
            <c:strRef>
              <c:f>Sheet1!$X$1</c:f>
              <c:strCache>
                <c:ptCount val="1"/>
                <c:pt idx="0">
                  <c:v>MaxYield</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Sheet1!$X$2:$X$6</c:f>
              <c:numCache>
                <c:formatCode>General</c:formatCode>
                <c:ptCount val="5"/>
                <c:pt idx="0">
                  <c:v>85.9</c:v>
                </c:pt>
                <c:pt idx="1">
                  <c:v>83.6</c:v>
                </c:pt>
              </c:numCache>
            </c:numRef>
          </c:val>
          <c:smooth val="0"/>
          <c:extLst>
            <c:ext xmlns:c16="http://schemas.microsoft.com/office/drawing/2014/chart" uri="{C3380CC4-5D6E-409C-BE32-E72D297353CC}">
              <c16:uniqueId val="{00000011-C93F-4501-BD84-64B484815729}"/>
            </c:ext>
          </c:extLst>
        </c:ser>
        <c:ser>
          <c:idx val="18"/>
          <c:order val="18"/>
          <c:tx>
            <c:strRef>
              <c:f>Sheet1!$Y$1</c:f>
              <c:strCache>
                <c:ptCount val="1"/>
                <c:pt idx="0">
                  <c:v>McKeany-Flavell</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Sheet1!$Y$2:$Y$6</c:f>
              <c:numCache>
                <c:formatCode>General</c:formatCode>
                <c:ptCount val="5"/>
                <c:pt idx="0">
                  <c:v>85.55</c:v>
                </c:pt>
                <c:pt idx="1">
                  <c:v>85.12</c:v>
                </c:pt>
              </c:numCache>
            </c:numRef>
          </c:val>
          <c:smooth val="0"/>
          <c:extLst>
            <c:ext xmlns:c16="http://schemas.microsoft.com/office/drawing/2014/chart" uri="{C3380CC4-5D6E-409C-BE32-E72D297353CC}">
              <c16:uniqueId val="{00000012-C93F-4501-BD84-64B484815729}"/>
            </c:ext>
          </c:extLst>
        </c:ser>
        <c:ser>
          <c:idx val="19"/>
          <c:order val="19"/>
          <c:tx>
            <c:strRef>
              <c:f>Sheet1!$Z$1</c:f>
              <c:strCache>
                <c:ptCount val="1"/>
                <c:pt idx="0">
                  <c:v>Northstar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Sheet1!$Z$2:$Z$6</c:f>
              <c:numCache>
                <c:formatCode>General</c:formatCode>
                <c:ptCount val="5"/>
                <c:pt idx="0">
                  <c:v>86.5</c:v>
                </c:pt>
                <c:pt idx="1">
                  <c:v>83.6</c:v>
                </c:pt>
              </c:numCache>
            </c:numRef>
          </c:val>
          <c:smooth val="0"/>
          <c:extLst>
            <c:ext xmlns:c16="http://schemas.microsoft.com/office/drawing/2014/chart" uri="{C3380CC4-5D6E-409C-BE32-E72D297353CC}">
              <c16:uniqueId val="{00000013-C93F-4501-BD84-64B484815729}"/>
            </c:ext>
          </c:extLst>
        </c:ser>
        <c:ser>
          <c:idx val="20"/>
          <c:order val="20"/>
          <c:tx>
            <c:strRef>
              <c:f>Sheet1!$AA$1</c:f>
              <c:strCache>
                <c:ptCount val="1"/>
                <c:pt idx="0">
                  <c:v>Price Futures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Sheet1!$AA$2:$AA$6</c:f>
              <c:numCache>
                <c:formatCode>General</c:formatCode>
                <c:ptCount val="5"/>
                <c:pt idx="0">
                  <c:v>87.7</c:v>
                </c:pt>
                <c:pt idx="1">
                  <c:v>85.6</c:v>
                </c:pt>
              </c:numCache>
            </c:numRef>
          </c:val>
          <c:smooth val="0"/>
          <c:extLst>
            <c:ext xmlns:c16="http://schemas.microsoft.com/office/drawing/2014/chart" uri="{C3380CC4-5D6E-409C-BE32-E72D297353CC}">
              <c16:uniqueId val="{00000014-C93F-4501-BD84-64B484815729}"/>
            </c:ext>
          </c:extLst>
        </c:ser>
        <c:ser>
          <c:idx val="21"/>
          <c:order val="21"/>
          <c:tx>
            <c:strRef>
              <c:f>Sheet1!$AB$1</c:f>
              <c:strCache>
                <c:ptCount val="1"/>
                <c:pt idx="0">
                  <c:v>Prime Ag</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Sheet1!$AB$2:$AB$6</c:f>
              <c:numCache>
                <c:formatCode>General</c:formatCode>
                <c:ptCount val="5"/>
                <c:pt idx="0">
                  <c:v>87</c:v>
                </c:pt>
                <c:pt idx="1">
                  <c:v>83.8</c:v>
                </c:pt>
              </c:numCache>
            </c:numRef>
          </c:val>
          <c:smooth val="0"/>
          <c:extLst>
            <c:ext xmlns:c16="http://schemas.microsoft.com/office/drawing/2014/chart" uri="{C3380CC4-5D6E-409C-BE32-E72D297353CC}">
              <c16:uniqueId val="{00000015-C93F-4501-BD84-64B484815729}"/>
            </c:ext>
          </c:extLst>
        </c:ser>
        <c:ser>
          <c:idx val="22"/>
          <c:order val="22"/>
          <c:tx>
            <c:strRef>
              <c:f>Sheet1!$AD$1</c:f>
              <c:strCache>
                <c:ptCount val="1"/>
                <c:pt idx="0">
                  <c:v>Risk Mgt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Sheet1!$AD$2:$AD$6</c:f>
              <c:numCache>
                <c:formatCode>General</c:formatCode>
                <c:ptCount val="5"/>
                <c:pt idx="0">
                  <c:v>87.1</c:v>
                </c:pt>
                <c:pt idx="1">
                  <c:v>83.4</c:v>
                </c:pt>
              </c:numCache>
            </c:numRef>
          </c:val>
          <c:smooth val="0"/>
          <c:extLst>
            <c:ext xmlns:c16="http://schemas.microsoft.com/office/drawing/2014/chart" uri="{C3380CC4-5D6E-409C-BE32-E72D297353CC}">
              <c16:uniqueId val="{00000016-C93F-4501-BD84-64B484815729}"/>
            </c:ext>
          </c:extLst>
        </c:ser>
        <c:ser>
          <c:idx val="23"/>
          <c:order val="23"/>
          <c:tx>
            <c:strRef>
              <c:f>Sheet1!$AE$1</c:f>
              <c:strCache>
                <c:ptCount val="1"/>
                <c:pt idx="0">
                  <c:v>Sid Love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Sheet1!$AE$2:$AE$6</c:f>
              <c:numCache>
                <c:formatCode>General</c:formatCode>
                <c:ptCount val="5"/>
                <c:pt idx="0">
                  <c:v>87.7</c:v>
                </c:pt>
                <c:pt idx="1">
                  <c:v>85.8</c:v>
                </c:pt>
              </c:numCache>
            </c:numRef>
          </c:val>
          <c:smooth val="0"/>
          <c:extLst>
            <c:ext xmlns:c16="http://schemas.microsoft.com/office/drawing/2014/chart" uri="{C3380CC4-5D6E-409C-BE32-E72D297353CC}">
              <c16:uniqueId val="{00000017-C93F-4501-BD84-64B484815729}"/>
            </c:ext>
          </c:extLst>
        </c:ser>
        <c:ser>
          <c:idx val="24"/>
          <c:order val="24"/>
          <c:tx>
            <c:strRef>
              <c:f>Sheet1!$AF$1</c:f>
              <c:strCache>
                <c:ptCount val="1"/>
                <c:pt idx="0">
                  <c:v>Zaner Ag</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Sheet1!$AF$2:$AF$6</c:f>
              <c:numCache>
                <c:formatCode>General</c:formatCode>
                <c:ptCount val="5"/>
                <c:pt idx="0">
                  <c:v>86.4</c:v>
                </c:pt>
              </c:numCache>
            </c:numRef>
          </c:val>
          <c:smooth val="0"/>
          <c:extLst>
            <c:ext xmlns:c16="http://schemas.microsoft.com/office/drawing/2014/chart" uri="{C3380CC4-5D6E-409C-BE32-E72D297353CC}">
              <c16:uniqueId val="{00000018-C93F-4501-BD84-64B484815729}"/>
            </c:ext>
          </c:extLst>
        </c:ser>
        <c:ser>
          <c:idx val="25"/>
          <c:order val="25"/>
          <c:tx>
            <c:strRef>
              <c:f>Sheet1!$AG$1</c:f>
              <c:strCache>
                <c:ptCount val="1"/>
                <c:pt idx="0">
                  <c:v>US Comm</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Sheet1!$AG$2:$AG$6</c:f>
              <c:numCache>
                <c:formatCode>General</c:formatCode>
                <c:ptCount val="5"/>
              </c:numCache>
            </c:numRef>
          </c:val>
          <c:smooth val="0"/>
          <c:extLst>
            <c:ext xmlns:c16="http://schemas.microsoft.com/office/drawing/2014/chart" uri="{C3380CC4-5D6E-409C-BE32-E72D297353CC}">
              <c16:uniqueId val="{00000019-C93F-4501-BD84-64B484815729}"/>
            </c:ext>
          </c:extLst>
        </c:ser>
        <c:ser>
          <c:idx val="26"/>
          <c:order val="26"/>
          <c:tx>
            <c:strRef>
              <c:f>Sheet1!$AH$1</c:f>
              <c:strCache>
                <c:ptCount val="1"/>
                <c:pt idx="0">
                  <c:v>Vantage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Sheet1!$AH$2:$AH$6</c:f>
              <c:numCache>
                <c:formatCode>General</c:formatCode>
                <c:ptCount val="5"/>
              </c:numCache>
            </c:numRef>
          </c:val>
          <c:smooth val="0"/>
          <c:extLst>
            <c:ext xmlns:c16="http://schemas.microsoft.com/office/drawing/2014/chart" uri="{C3380CC4-5D6E-409C-BE32-E72D297353CC}">
              <c16:uniqueId val="{0000001A-C93F-4501-BD84-64B484815729}"/>
            </c:ext>
          </c:extLst>
        </c:ser>
        <c:ser>
          <c:idx val="27"/>
          <c:order val="27"/>
          <c:tx>
            <c:strRef>
              <c:f>Sheet1!$AI$1</c:f>
              <c:strCache>
                <c:ptCount val="1"/>
                <c:pt idx="0">
                  <c:v>Individual Industry Expectation</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March </c:v>
                </c:pt>
                <c:pt idx="1">
                  <c:v>June</c:v>
                </c:pt>
                <c:pt idx="2">
                  <c:v>August</c:v>
                </c:pt>
                <c:pt idx="3">
                  <c:v>October</c:v>
                </c:pt>
                <c:pt idx="4">
                  <c:v>Final</c:v>
                </c:pt>
              </c:strCache>
            </c:strRef>
          </c:cat>
          <c:val>
            <c:numRef>
              <c:f>Sheet1!$AI$2:$AI$6</c:f>
              <c:numCache>
                <c:formatCode>General</c:formatCode>
                <c:ptCount val="5"/>
              </c:numCache>
            </c:numRef>
          </c:val>
          <c:smooth val="0"/>
          <c:extLst>
            <c:ext xmlns:c16="http://schemas.microsoft.com/office/drawing/2014/chart" uri="{C3380CC4-5D6E-409C-BE32-E72D297353CC}">
              <c16:uniqueId val="{0000001B-C93F-4501-BD84-64B484815729}"/>
            </c:ext>
          </c:extLst>
        </c:ser>
        <c:ser>
          <c:idx val="28"/>
          <c:order val="28"/>
          <c:tx>
            <c:strRef>
              <c:f>Sheet1!$AJ$1</c:f>
              <c:strCache>
                <c:ptCount val="1"/>
                <c:pt idx="0">
                  <c:v>Column2</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Sheet1!$AJ$2:$AJ$6</c:f>
              <c:numCache>
                <c:formatCode>General</c:formatCode>
                <c:ptCount val="5"/>
              </c:numCache>
            </c:numRef>
          </c:val>
          <c:smooth val="0"/>
          <c:extLst>
            <c:ext xmlns:c16="http://schemas.microsoft.com/office/drawing/2014/chart" uri="{C3380CC4-5D6E-409C-BE32-E72D297353CC}">
              <c16:uniqueId val="{0000001C-C93F-4501-BD84-64B484815729}"/>
            </c:ext>
          </c:extLst>
        </c:ser>
        <c:ser>
          <c:idx val="29"/>
          <c:order val="29"/>
          <c:tx>
            <c:strRef>
              <c:f>Sheet1!$AK$1</c:f>
              <c:strCache>
                <c:ptCount val="1"/>
                <c:pt idx="0">
                  <c:v>Column3</c:v>
                </c:pt>
              </c:strCache>
            </c:strRef>
          </c:tx>
          <c:spPr>
            <a:ln w="28575" cap="rnd">
              <a:solidFill>
                <a:schemeClr val="accent6">
                  <a:lumMod val="60000"/>
                  <a:lumOff val="40000"/>
                </a:schemeClr>
              </a:solidFill>
              <a:round/>
            </a:ln>
            <a:effectLst/>
          </c:spPr>
          <c:marker>
            <c:symbol val="circle"/>
            <c:size val="5"/>
            <c:spPr>
              <a:solidFill>
                <a:schemeClr val="accent6">
                  <a:lumMod val="60000"/>
                  <a:lumOff val="40000"/>
                </a:schemeClr>
              </a:solidFill>
              <a:ln w="9525">
                <a:solidFill>
                  <a:schemeClr val="accent6">
                    <a:lumMod val="60000"/>
                    <a:lumOff val="40000"/>
                  </a:schemeClr>
                </a:solidFill>
              </a:ln>
              <a:effectLst/>
            </c:spPr>
          </c:marker>
          <c:cat>
            <c:strRef>
              <c:f>Sheet1!$A$2:$A$6</c:f>
              <c:strCache>
                <c:ptCount val="5"/>
                <c:pt idx="0">
                  <c:v>March </c:v>
                </c:pt>
                <c:pt idx="1">
                  <c:v>June</c:v>
                </c:pt>
                <c:pt idx="2">
                  <c:v>August</c:v>
                </c:pt>
                <c:pt idx="3">
                  <c:v>October</c:v>
                </c:pt>
                <c:pt idx="4">
                  <c:v>Final</c:v>
                </c:pt>
              </c:strCache>
            </c:strRef>
          </c:cat>
          <c:val>
            <c:numRef>
              <c:f>Sheet1!$AK$2:$AK$6</c:f>
              <c:numCache>
                <c:formatCode>General</c:formatCode>
                <c:ptCount val="5"/>
              </c:numCache>
            </c:numRef>
          </c:val>
          <c:smooth val="0"/>
          <c:extLst>
            <c:ext xmlns:c16="http://schemas.microsoft.com/office/drawing/2014/chart" uri="{C3380CC4-5D6E-409C-BE32-E72D297353CC}">
              <c16:uniqueId val="{0000001D-C93F-4501-BD84-64B484815729}"/>
            </c:ext>
          </c:extLst>
        </c:ser>
        <c:ser>
          <c:idx val="30"/>
          <c:order val="30"/>
          <c:tx>
            <c:strRef>
              <c:f>Sheet1!$AL$1</c:f>
              <c:strCache>
                <c:ptCount val="1"/>
                <c:pt idx="0">
                  <c:v>Column4</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Sheet1!$AL$2:$AL$6</c:f>
              <c:numCache>
                <c:formatCode>General</c:formatCode>
                <c:ptCount val="5"/>
              </c:numCache>
            </c:numRef>
          </c:val>
          <c:smooth val="0"/>
          <c:extLst>
            <c:ext xmlns:c16="http://schemas.microsoft.com/office/drawing/2014/chart" uri="{C3380CC4-5D6E-409C-BE32-E72D297353CC}">
              <c16:uniqueId val="{0000001E-C93F-4501-BD84-64B484815729}"/>
            </c:ext>
          </c:extLst>
        </c:ser>
        <c:ser>
          <c:idx val="31"/>
          <c:order val="31"/>
          <c:tx>
            <c:strRef>
              <c:f>Sheet1!$AM$1</c:f>
              <c:strCache>
                <c:ptCount val="1"/>
                <c:pt idx="0">
                  <c:v>Column5</c:v>
                </c:pt>
              </c:strCache>
            </c:strRef>
          </c:tx>
          <c:spPr>
            <a:ln w="28575" cap="rnd">
              <a:solidFill>
                <a:schemeClr val="accent2">
                  <a:lumMod val="50000"/>
                </a:schemeClr>
              </a:solidFill>
              <a:round/>
            </a:ln>
            <a:effectLst/>
          </c:spPr>
          <c:marker>
            <c:symbol val="circle"/>
            <c:size val="5"/>
            <c:spPr>
              <a:solidFill>
                <a:schemeClr val="accent2">
                  <a:lumMod val="50000"/>
                </a:schemeClr>
              </a:solidFill>
              <a:ln w="9525">
                <a:solidFill>
                  <a:schemeClr val="accent2">
                    <a:lumMod val="50000"/>
                  </a:schemeClr>
                </a:solidFill>
              </a:ln>
              <a:effectLst/>
            </c:spPr>
          </c:marker>
          <c:cat>
            <c:strRef>
              <c:f>Sheet1!$A$2:$A$6</c:f>
              <c:strCache>
                <c:ptCount val="5"/>
                <c:pt idx="0">
                  <c:v>March </c:v>
                </c:pt>
                <c:pt idx="1">
                  <c:v>June</c:v>
                </c:pt>
                <c:pt idx="2">
                  <c:v>August</c:v>
                </c:pt>
                <c:pt idx="3">
                  <c:v>October</c:v>
                </c:pt>
                <c:pt idx="4">
                  <c:v>Final</c:v>
                </c:pt>
              </c:strCache>
            </c:strRef>
          </c:cat>
          <c:val>
            <c:numRef>
              <c:f>Sheet1!$AM$2:$AM$6</c:f>
              <c:numCache>
                <c:formatCode>General</c:formatCode>
                <c:ptCount val="5"/>
              </c:numCache>
            </c:numRef>
          </c:val>
          <c:smooth val="0"/>
          <c:extLst>
            <c:ext xmlns:c16="http://schemas.microsoft.com/office/drawing/2014/chart" uri="{C3380CC4-5D6E-409C-BE32-E72D297353CC}">
              <c16:uniqueId val="{0000001F-C93F-4501-BD84-64B484815729}"/>
            </c:ext>
          </c:extLst>
        </c:ser>
        <c:ser>
          <c:idx val="32"/>
          <c:order val="32"/>
          <c:tx>
            <c:strRef>
              <c:f>Sheet1!$AN$1</c:f>
              <c:strCache>
                <c:ptCount val="1"/>
                <c:pt idx="0">
                  <c:v>Column6</c:v>
                </c:pt>
              </c:strCache>
            </c:strRef>
          </c:tx>
          <c:spPr>
            <a:ln w="28575" cap="rnd">
              <a:noFill/>
              <a:round/>
            </a:ln>
            <a:effectLst/>
          </c:spPr>
          <c:marker>
            <c:symbol val="circle"/>
            <c:size val="5"/>
            <c:spPr>
              <a:solidFill>
                <a:schemeClr val="accent5"/>
              </a:solidFill>
              <a:ln w="9525">
                <a:solidFill>
                  <a:schemeClr val="accent3">
                    <a:lumMod val="50000"/>
                  </a:schemeClr>
                </a:solidFill>
              </a:ln>
              <a:effectLst/>
            </c:spPr>
          </c:marker>
          <c:cat>
            <c:strRef>
              <c:f>Sheet1!$A$2:$A$6</c:f>
              <c:strCache>
                <c:ptCount val="5"/>
                <c:pt idx="0">
                  <c:v>March </c:v>
                </c:pt>
                <c:pt idx="1">
                  <c:v>June</c:v>
                </c:pt>
                <c:pt idx="2">
                  <c:v>August</c:v>
                </c:pt>
                <c:pt idx="3">
                  <c:v>October</c:v>
                </c:pt>
                <c:pt idx="4">
                  <c:v>Final</c:v>
                </c:pt>
              </c:strCache>
            </c:strRef>
          </c:cat>
          <c:val>
            <c:numRef>
              <c:f>Sheet1!$AN$2:$AN$6</c:f>
              <c:numCache>
                <c:formatCode>General</c:formatCode>
                <c:ptCount val="5"/>
              </c:numCache>
            </c:numRef>
          </c:val>
          <c:smooth val="0"/>
          <c:extLst>
            <c:ext xmlns:c16="http://schemas.microsoft.com/office/drawing/2014/chart" uri="{C3380CC4-5D6E-409C-BE32-E72D297353CC}">
              <c16:uniqueId val="{00000020-C93F-4501-BD84-64B484815729}"/>
            </c:ext>
          </c:extLst>
        </c:ser>
        <c:ser>
          <c:idx val="33"/>
          <c:order val="33"/>
          <c:tx>
            <c:strRef>
              <c:f>Sheet1!$AO$1</c:f>
              <c:strCache>
                <c:ptCount val="1"/>
                <c:pt idx="0">
                  <c:v>Column7</c:v>
                </c:pt>
              </c:strCache>
            </c:strRef>
          </c:tx>
          <c:spPr>
            <a:ln w="28575" cap="rnd">
              <a:solidFill>
                <a:schemeClr val="accent4">
                  <a:lumMod val="50000"/>
                </a:schemeClr>
              </a:solidFill>
              <a:round/>
            </a:ln>
            <a:effectLst/>
          </c:spPr>
          <c:marker>
            <c:symbol val="circle"/>
            <c:size val="5"/>
            <c:spPr>
              <a:solidFill>
                <a:schemeClr val="accent4">
                  <a:lumMod val="50000"/>
                </a:schemeClr>
              </a:solidFill>
              <a:ln w="9525">
                <a:solidFill>
                  <a:schemeClr val="accent4">
                    <a:lumMod val="50000"/>
                  </a:schemeClr>
                </a:solidFill>
              </a:ln>
              <a:effectLst/>
            </c:spPr>
          </c:marker>
          <c:cat>
            <c:strRef>
              <c:f>Sheet1!$A$2:$A$6</c:f>
              <c:strCache>
                <c:ptCount val="5"/>
                <c:pt idx="0">
                  <c:v>March </c:v>
                </c:pt>
                <c:pt idx="1">
                  <c:v>June</c:v>
                </c:pt>
                <c:pt idx="2">
                  <c:v>August</c:v>
                </c:pt>
                <c:pt idx="3">
                  <c:v>October</c:v>
                </c:pt>
                <c:pt idx="4">
                  <c:v>Final</c:v>
                </c:pt>
              </c:strCache>
            </c:strRef>
          </c:cat>
          <c:val>
            <c:numRef>
              <c:f>Sheet1!$AO$2:$AO$6</c:f>
              <c:numCache>
                <c:formatCode>General</c:formatCode>
                <c:ptCount val="5"/>
              </c:numCache>
            </c:numRef>
          </c:val>
          <c:smooth val="0"/>
          <c:extLst>
            <c:ext xmlns:c16="http://schemas.microsoft.com/office/drawing/2014/chart" uri="{C3380CC4-5D6E-409C-BE32-E72D297353CC}">
              <c16:uniqueId val="{00000021-C93F-4501-BD84-64B484815729}"/>
            </c:ext>
          </c:extLst>
        </c:ser>
        <c:ser>
          <c:idx val="34"/>
          <c:order val="34"/>
          <c:tx>
            <c:strRef>
              <c:f>Sheet1!$AP$1</c:f>
              <c:strCache>
                <c:ptCount val="1"/>
                <c:pt idx="0">
                  <c:v>Column8</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Sheet1!$AP$2:$AP$6</c:f>
              <c:numCache>
                <c:formatCode>General</c:formatCode>
                <c:ptCount val="5"/>
              </c:numCache>
            </c:numRef>
          </c:val>
          <c:smooth val="0"/>
          <c:extLst>
            <c:ext xmlns:c16="http://schemas.microsoft.com/office/drawing/2014/chart" uri="{C3380CC4-5D6E-409C-BE32-E72D297353CC}">
              <c16:uniqueId val="{00000022-C93F-4501-BD84-64B484815729}"/>
            </c:ext>
          </c:extLst>
        </c:ser>
        <c:ser>
          <c:idx val="35"/>
          <c:order val="35"/>
          <c:tx>
            <c:strRef>
              <c:f>Sheet1!$AI$1</c:f>
              <c:strCache>
                <c:ptCount val="1"/>
                <c:pt idx="0">
                  <c:v>Individual Industry Expectation</c:v>
                </c:pt>
              </c:strCache>
            </c:strRef>
          </c:tx>
          <c:spPr>
            <a:ln w="28575" cap="rnd">
              <a:noFill/>
              <a:round/>
            </a:ln>
            <a:effectLst/>
          </c:spPr>
          <c:marker>
            <c:symbol val="circle"/>
            <c:size val="5"/>
            <c:spPr>
              <a:solidFill>
                <a:schemeClr val="accent5"/>
              </a:solidFill>
              <a:ln w="9525">
                <a:noFill/>
              </a:ln>
              <a:effectLst/>
            </c:spPr>
          </c:marker>
          <c:cat>
            <c:strRef>
              <c:f>Sheet1!$A$2:$A$6</c:f>
              <c:strCache>
                <c:ptCount val="5"/>
                <c:pt idx="0">
                  <c:v>March </c:v>
                </c:pt>
                <c:pt idx="1">
                  <c:v>June</c:v>
                </c:pt>
                <c:pt idx="2">
                  <c:v>August</c:v>
                </c:pt>
                <c:pt idx="3">
                  <c:v>October</c:v>
                </c:pt>
                <c:pt idx="4">
                  <c:v>Final</c:v>
                </c:pt>
              </c:strCache>
            </c:strRef>
          </c:cat>
          <c:val>
            <c:numRef>
              <c:f>Sheet1!$AQ$2:$AQ$6</c:f>
              <c:numCache>
                <c:formatCode>General</c:formatCode>
                <c:ptCount val="5"/>
              </c:numCache>
            </c:numRef>
          </c:val>
          <c:smooth val="0"/>
          <c:extLst>
            <c:ext xmlns:c16="http://schemas.microsoft.com/office/drawing/2014/chart" uri="{C3380CC4-5D6E-409C-BE32-E72D297353CC}">
              <c16:uniqueId val="{00000023-C93F-4501-BD84-64B484815729}"/>
            </c:ext>
          </c:extLst>
        </c:ser>
        <c:ser>
          <c:idx val="36"/>
          <c:order val="36"/>
          <c:tx>
            <c:strRef>
              <c:f>Sheet1!$F$1</c:f>
              <c:strCache>
                <c:ptCount val="1"/>
                <c:pt idx="0">
                  <c:v>Bennett</c:v>
                </c:pt>
              </c:strCache>
            </c:strRef>
          </c:tx>
          <c:spPr>
            <a:ln w="28575" cap="rnd">
              <a:noFill/>
              <a:round/>
            </a:ln>
            <a:effectLst/>
          </c:spPr>
          <c:marker>
            <c:symbol val="circle"/>
            <c:size val="5"/>
            <c:spPr>
              <a:solidFill>
                <a:schemeClr val="accent5"/>
              </a:solidFill>
              <a:ln w="9525">
                <a:noFill/>
              </a:ln>
              <a:effectLst/>
            </c:spPr>
          </c:marker>
          <c:cat>
            <c:strLit>
              <c:ptCount val="3"/>
              <c:pt idx="0">
                <c:v>March </c:v>
              </c:pt>
              <c:pt idx="1">
                <c:v>June</c:v>
              </c:pt>
              <c:pt idx="2">
                <c:v>Final</c:v>
              </c:pt>
              <c:extLst>
                <c:ext xmlns:c15="http://schemas.microsoft.com/office/drawing/2012/chart" uri="{02D57815-91ED-43cb-92C2-25804820EDAC}">
                  <c15:autoCat val="1"/>
                </c:ext>
              </c:extLst>
            </c:strLit>
          </c:cat>
          <c:val>
            <c:numRef>
              <c:f>Sheet1!$F$2:$F$5</c:f>
              <c:numCache>
                <c:formatCode>General</c:formatCode>
                <c:ptCount val="4"/>
                <c:pt idx="0">
                  <c:v>84.263000000000005</c:v>
                </c:pt>
                <c:pt idx="1">
                  <c:v>86.478999999999999</c:v>
                </c:pt>
                <c:pt idx="2">
                  <c:v>78</c:v>
                </c:pt>
              </c:numCache>
            </c:numRef>
          </c:val>
          <c:smooth val="0"/>
          <c:extLst>
            <c:ext xmlns:c16="http://schemas.microsoft.com/office/drawing/2014/chart" uri="{C3380CC4-5D6E-409C-BE32-E72D297353CC}">
              <c16:uniqueId val="{00000024-C93F-4501-BD84-64B484815729}"/>
            </c:ext>
          </c:extLst>
        </c:ser>
        <c:dLbls>
          <c:showLegendKey val="0"/>
          <c:showVal val="0"/>
          <c:showCatName val="0"/>
          <c:showSerName val="0"/>
          <c:showPercent val="0"/>
          <c:showBubbleSize val="0"/>
        </c:dLbls>
        <c:marker val="1"/>
        <c:smooth val="0"/>
        <c:axId val="242774504"/>
        <c:axId val="242778424"/>
      </c:lineChart>
      <c:catAx>
        <c:axId val="242774504"/>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42778424"/>
        <c:crosses val="autoZero"/>
        <c:auto val="1"/>
        <c:lblAlgn val="ctr"/>
        <c:lblOffset val="100"/>
        <c:noMultiLvlLbl val="0"/>
      </c:catAx>
      <c:valAx>
        <c:axId val="242778424"/>
        <c:scaling>
          <c:orientation val="minMax"/>
          <c:max val="90"/>
          <c:min val="75"/>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Million</a:t>
                </a:r>
                <a:r>
                  <a:rPr lang="en-US" sz="1200" baseline="0" dirty="0">
                    <a:solidFill>
                      <a:schemeClr val="tx1"/>
                    </a:solidFill>
                    <a:latin typeface="Arial" panose="020B0604020202020204" pitchFamily="34" charset="0"/>
                    <a:cs typeface="Arial" panose="020B0604020202020204" pitchFamily="34" charset="0"/>
                  </a:rPr>
                  <a:t> Acres</a:t>
                </a:r>
                <a:endParaRPr lang="en-US" sz="1200" dirty="0">
                  <a:solidFill>
                    <a:schemeClr val="tx1"/>
                  </a:solidFill>
                  <a:latin typeface="Arial" panose="020B0604020202020204" pitchFamily="34" charset="0"/>
                  <a:cs typeface="Arial" panose="020B0604020202020204" pitchFamily="34" charset="0"/>
                </a:endParaRPr>
              </a:p>
            </c:rich>
          </c:tx>
          <c:layout>
            <c:manualLayout>
              <c:xMode val="edge"/>
              <c:yMode val="edge"/>
              <c:x val="4.4958254755950574E-3"/>
              <c:y val="6.8482858818515582E-2"/>
            </c:manualLayout>
          </c:layout>
          <c:overlay val="0"/>
          <c:spPr>
            <a:noFill/>
            <a:ln>
              <a:noFill/>
            </a:ln>
            <a:effectLst/>
          </c:spPr>
          <c:txPr>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42774504"/>
        <c:crosses val="autoZero"/>
        <c:crossBetween val="between"/>
      </c:valAx>
      <c:spPr>
        <a:noFill/>
        <a:ln>
          <a:solidFill>
            <a:schemeClr val="tx1"/>
          </a:solidFill>
        </a:ln>
        <a:effectLst/>
      </c:spPr>
    </c:plotArea>
    <c:legend>
      <c:legendPos val="b"/>
      <c:legendEntry>
        <c:idx val="1"/>
        <c:delete val="1"/>
      </c:legendEntry>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5"/>
        <c:delete val="1"/>
      </c:legendEntry>
      <c:legendEntry>
        <c:idx val="26"/>
        <c:delete val="1"/>
      </c:legendEntry>
      <c:legendEntry>
        <c:idx val="27"/>
        <c:delete val="1"/>
      </c:legendEntry>
      <c:legendEntry>
        <c:idx val="28"/>
        <c:delete val="1"/>
      </c:legendEntry>
      <c:legendEntry>
        <c:idx val="29"/>
        <c:delete val="1"/>
      </c:legendEntry>
      <c:legendEntry>
        <c:idx val="30"/>
        <c:delete val="1"/>
      </c:legendEntry>
      <c:legendEntry>
        <c:idx val="31"/>
        <c:delete val="1"/>
      </c:legendEntry>
      <c:legendEntry>
        <c:idx val="32"/>
        <c:delete val="1"/>
      </c:legendEntry>
      <c:legendEntry>
        <c:idx val="33"/>
        <c:delete val="1"/>
      </c:legendEntry>
      <c:legendEntry>
        <c:idx val="34"/>
        <c:delete val="1"/>
      </c:legendEntry>
      <c:legendEntry>
        <c:idx val="36"/>
        <c:delete val="1"/>
      </c:legendEntry>
      <c:overlay val="0"/>
      <c:spPr>
        <a:no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Arial" panose="020B0604020202020204" pitchFamily="34" charset="0"/>
                <a:ea typeface="+mn-ea"/>
                <a:cs typeface="Arial" panose="020B0604020202020204" pitchFamily="34" charset="0"/>
              </a:defRPr>
            </a:pPr>
            <a:r>
              <a:rPr lang="en-US" sz="2400" b="0" i="0" baseline="0" dirty="0">
                <a:solidFill>
                  <a:schemeClr val="tx1"/>
                </a:solidFill>
                <a:effectLst/>
                <a:latin typeface="Arial" panose="020B0604020202020204" pitchFamily="34" charset="0"/>
                <a:cs typeface="Arial" panose="020B0604020202020204" pitchFamily="34" charset="0"/>
              </a:rPr>
              <a:t>2019 United States Soybean Production</a:t>
            </a:r>
            <a:endParaRPr lang="en-US" sz="2400" dirty="0">
              <a:solidFill>
                <a:schemeClr val="tx1"/>
              </a:solidFill>
              <a:effectLst/>
              <a:latin typeface="Arial" panose="020B0604020202020204" pitchFamily="34" charset="0"/>
              <a:cs typeface="Arial" panose="020B0604020202020204" pitchFamily="34" charset="0"/>
            </a:endParaRPr>
          </a:p>
          <a:p>
            <a:pPr>
              <a:defRPr sz="2400">
                <a:solidFill>
                  <a:schemeClr val="tx1"/>
                </a:solidFill>
                <a:latin typeface="Arial" panose="020B0604020202020204" pitchFamily="34" charset="0"/>
                <a:cs typeface="Arial" panose="020B0604020202020204" pitchFamily="34" charset="0"/>
              </a:defRPr>
            </a:pPr>
            <a:r>
              <a:rPr lang="en-US" sz="2400" b="0" i="0" baseline="0" dirty="0">
                <a:solidFill>
                  <a:schemeClr val="tx1"/>
                </a:solidFill>
                <a:effectLst/>
                <a:latin typeface="Arial" panose="020B0604020202020204" pitchFamily="34" charset="0"/>
                <a:cs typeface="Arial" panose="020B0604020202020204" pitchFamily="34" charset="0"/>
              </a:rPr>
              <a:t>Industry Expectations vs NASS</a:t>
            </a:r>
            <a:endParaRPr lang="en-US" sz="2400"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22409417067781809"/>
          <c:y val="1.5843243800565465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7.7680959296558189E-2"/>
          <c:y val="0.16174191338581762"/>
          <c:w val="0.90497469135024433"/>
          <c:h val="0.63742378366122543"/>
        </c:manualLayout>
      </c:layout>
      <c:lineChart>
        <c:grouping val="standard"/>
        <c:varyColors val="0"/>
        <c:ser>
          <c:idx val="0"/>
          <c:order val="0"/>
          <c:tx>
            <c:strRef>
              <c:f>Sheet1!$B$1</c:f>
              <c:strCache>
                <c:ptCount val="1"/>
                <c:pt idx="0">
                  <c:v>NASS Forecast</c:v>
                </c:pt>
              </c:strCache>
            </c:strRef>
          </c:tx>
          <c:spPr>
            <a:ln w="38100" cap="rnd">
              <a:solidFill>
                <a:srgbClr val="C00000"/>
              </a:solidFill>
              <a:round/>
            </a:ln>
            <a:effectLst/>
          </c:spPr>
          <c:marker>
            <c:symbol val="x"/>
            <c:size val="10"/>
            <c:spPr>
              <a:solidFill>
                <a:srgbClr val="C00000"/>
              </a:solidFill>
              <a:ln w="34925">
                <a:solidFill>
                  <a:srgbClr val="C00000"/>
                </a:solidFill>
              </a:ln>
              <a:effectLst/>
            </c:spPr>
          </c:marker>
          <c:cat>
            <c:strRef>
              <c:f>Sheet1!$A$2:$A$6</c:f>
              <c:strCache>
                <c:ptCount val="5"/>
                <c:pt idx="0">
                  <c:v>August</c:v>
                </c:pt>
                <c:pt idx="1">
                  <c:v>September</c:v>
                </c:pt>
                <c:pt idx="2">
                  <c:v>October</c:v>
                </c:pt>
                <c:pt idx="3">
                  <c:v>November</c:v>
                </c:pt>
                <c:pt idx="4">
                  <c:v>Final</c:v>
                </c:pt>
              </c:strCache>
            </c:strRef>
          </c:cat>
          <c:val>
            <c:numRef>
              <c:f>Sheet1!$B$2:$B$6</c:f>
              <c:numCache>
                <c:formatCode>General</c:formatCode>
                <c:ptCount val="5"/>
                <c:pt idx="0">
                  <c:v>3.6802199999999998</c:v>
                </c:pt>
                <c:pt idx="1">
                  <c:v>3.6326499999999999</c:v>
                </c:pt>
                <c:pt idx="2">
                  <c:v>3.5502799999999999</c:v>
                </c:pt>
                <c:pt idx="3">
                  <c:v>3.5499770000000002</c:v>
                </c:pt>
                <c:pt idx="4">
                  <c:v>3.5582799999999999</c:v>
                </c:pt>
              </c:numCache>
            </c:numRef>
          </c:val>
          <c:smooth val="0"/>
          <c:extLst>
            <c:ext xmlns:c16="http://schemas.microsoft.com/office/drawing/2014/chart" uri="{C3380CC4-5D6E-409C-BE32-E72D297353CC}">
              <c16:uniqueId val="{00000000-EDA8-4B8E-9E1D-348F1F9C16D0}"/>
            </c:ext>
          </c:extLst>
        </c:ser>
        <c:ser>
          <c:idx val="1"/>
          <c:order val="1"/>
          <c:tx>
            <c:strRef>
              <c:f>Sheet1!$C$1</c:f>
              <c:strCache>
                <c:ptCount val="1"/>
                <c:pt idx="0">
                  <c:v>ADM Investor</c:v>
                </c:pt>
              </c:strCache>
            </c:strRef>
          </c:tx>
          <c:spPr>
            <a:ln w="28575"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Sheet1!$C$2:$C$6</c:f>
              <c:numCache>
                <c:formatCode>General</c:formatCode>
                <c:ptCount val="5"/>
                <c:pt idx="0">
                  <c:v>3.7210000000000001</c:v>
                </c:pt>
                <c:pt idx="1">
                  <c:v>3.4990000000000001</c:v>
                </c:pt>
                <c:pt idx="2">
                  <c:v>3.6040000000000001</c:v>
                </c:pt>
                <c:pt idx="3">
                  <c:v>3.4409999999999998</c:v>
                </c:pt>
                <c:pt idx="4">
                  <c:v>3.5379999999999998</c:v>
                </c:pt>
              </c:numCache>
            </c:numRef>
          </c:val>
          <c:smooth val="0"/>
          <c:extLst>
            <c:ext xmlns:c16="http://schemas.microsoft.com/office/drawing/2014/chart" uri="{C3380CC4-5D6E-409C-BE32-E72D297353CC}">
              <c16:uniqueId val="{00000001-EDA8-4B8E-9E1D-348F1F9C16D0}"/>
            </c:ext>
          </c:extLst>
        </c:ser>
        <c:ser>
          <c:idx val="2"/>
          <c:order val="2"/>
          <c:tx>
            <c:strRef>
              <c:f>Sheet1!$D$1</c:f>
              <c:strCache>
                <c:ptCount val="1"/>
                <c:pt idx="0">
                  <c:v>Agrivisor</c:v>
                </c:pt>
              </c:strCache>
            </c:strRef>
          </c:tx>
          <c:spPr>
            <a:ln w="635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Sheet1!$D$2:$D$6</c:f>
              <c:numCache>
                <c:formatCode>General</c:formatCode>
                <c:ptCount val="5"/>
                <c:pt idx="0">
                  <c:v>3.77</c:v>
                </c:pt>
                <c:pt idx="1">
                  <c:v>3.593</c:v>
                </c:pt>
                <c:pt idx="2">
                  <c:v>3.5819999999999999</c:v>
                </c:pt>
                <c:pt idx="3">
                  <c:v>3.5409999999999999</c:v>
                </c:pt>
                <c:pt idx="4">
                  <c:v>3.4790000000000001</c:v>
                </c:pt>
              </c:numCache>
            </c:numRef>
          </c:val>
          <c:smooth val="0"/>
          <c:extLst>
            <c:ext xmlns:c16="http://schemas.microsoft.com/office/drawing/2014/chart" uri="{C3380CC4-5D6E-409C-BE32-E72D297353CC}">
              <c16:uniqueId val="{00000002-EDA8-4B8E-9E1D-348F1F9C16D0}"/>
            </c:ext>
          </c:extLst>
        </c:ser>
        <c:ser>
          <c:idx val="3"/>
          <c:order val="3"/>
          <c:tx>
            <c:strRef>
              <c:f>Sheet1!$E$1</c:f>
              <c:strCache>
                <c:ptCount val="1"/>
                <c:pt idx="0">
                  <c:v>Allendale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Sheet1!$E$2:$E$6</c:f>
              <c:numCache>
                <c:formatCode>General</c:formatCode>
                <c:ptCount val="5"/>
                <c:pt idx="0">
                  <c:v>3.867</c:v>
                </c:pt>
                <c:pt idx="1">
                  <c:v>3.6419999999999999</c:v>
                </c:pt>
                <c:pt idx="2">
                  <c:v>3.593</c:v>
                </c:pt>
                <c:pt idx="3">
                  <c:v>3.536</c:v>
                </c:pt>
                <c:pt idx="4">
                  <c:v>3.5230000000000001</c:v>
                </c:pt>
              </c:numCache>
            </c:numRef>
          </c:val>
          <c:smooth val="0"/>
          <c:extLst>
            <c:ext xmlns:c16="http://schemas.microsoft.com/office/drawing/2014/chart" uri="{C3380CC4-5D6E-409C-BE32-E72D297353CC}">
              <c16:uniqueId val="{00000003-EDA8-4B8E-9E1D-348F1F9C16D0}"/>
            </c:ext>
          </c:extLst>
        </c:ser>
        <c:ser>
          <c:idx val="4"/>
          <c:order val="4"/>
          <c:tx>
            <c:strRef>
              <c:f>Sheet1!$F$1</c:f>
              <c:strCache>
                <c:ptCount val="1"/>
                <c:pt idx="0">
                  <c:v>Brugler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Sheet1!$F$2:$F$6</c:f>
              <c:numCache>
                <c:formatCode>General</c:formatCode>
                <c:ptCount val="5"/>
                <c:pt idx="0">
                  <c:v>3.9740000000000002</c:v>
                </c:pt>
                <c:pt idx="1">
                  <c:v>3.72</c:v>
                </c:pt>
                <c:pt idx="2">
                  <c:v>3.5670000000000002</c:v>
                </c:pt>
                <c:pt idx="3">
                  <c:v>3.5019999999999998</c:v>
                </c:pt>
                <c:pt idx="4">
                  <c:v>3.4780000000000002</c:v>
                </c:pt>
              </c:numCache>
            </c:numRef>
          </c:val>
          <c:smooth val="0"/>
          <c:extLst>
            <c:ext xmlns:c16="http://schemas.microsoft.com/office/drawing/2014/chart" uri="{C3380CC4-5D6E-409C-BE32-E72D297353CC}">
              <c16:uniqueId val="{00000004-EDA8-4B8E-9E1D-348F1F9C16D0}"/>
            </c:ext>
          </c:extLst>
        </c:ser>
        <c:ser>
          <c:idx val="5"/>
          <c:order val="5"/>
          <c:tx>
            <c:strRef>
              <c:f>Sheet1!$G$1</c:f>
              <c:strCache>
                <c:ptCount val="1"/>
                <c:pt idx="0">
                  <c:v>DC Analysis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Sheet1!$G$2:$G$6</c:f>
              <c:numCache>
                <c:formatCode>General</c:formatCode>
                <c:ptCount val="5"/>
                <c:pt idx="0">
                  <c:v>3.633</c:v>
                </c:pt>
                <c:pt idx="1">
                  <c:v>3.6259999999999999</c:v>
                </c:pt>
                <c:pt idx="2">
                  <c:v>3.66</c:v>
                </c:pt>
                <c:pt idx="3">
                  <c:v>3.492</c:v>
                </c:pt>
                <c:pt idx="4">
                  <c:v>3.4830000000000001</c:v>
                </c:pt>
              </c:numCache>
            </c:numRef>
          </c:val>
          <c:smooth val="0"/>
          <c:extLst>
            <c:ext xmlns:c16="http://schemas.microsoft.com/office/drawing/2014/chart" uri="{C3380CC4-5D6E-409C-BE32-E72D297353CC}">
              <c16:uniqueId val="{00000005-EDA8-4B8E-9E1D-348F1F9C16D0}"/>
            </c:ext>
          </c:extLst>
        </c:ser>
        <c:ser>
          <c:idx val="6"/>
          <c:order val="6"/>
          <c:tx>
            <c:strRef>
              <c:f>Sheet1!$H$1</c:f>
              <c:strCache>
                <c:ptCount val="1"/>
                <c:pt idx="0">
                  <c:v>Doane Advisory </c:v>
                </c:pt>
              </c:strCache>
            </c:strRef>
          </c:tx>
          <c:spPr>
            <a:ln w="28575"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Sheet1!$H$2:$H$6</c:f>
              <c:numCache>
                <c:formatCode>General</c:formatCode>
                <c:ptCount val="5"/>
                <c:pt idx="0">
                  <c:v>3.7530000000000001</c:v>
                </c:pt>
                <c:pt idx="1">
                  <c:v>3.5219999999999998</c:v>
                </c:pt>
                <c:pt idx="2">
                  <c:v>3.6339999999999999</c:v>
                </c:pt>
                <c:pt idx="3">
                  <c:v>3.5209999999999999</c:v>
                </c:pt>
                <c:pt idx="4">
                  <c:v>3.4630000000000001</c:v>
                </c:pt>
              </c:numCache>
            </c:numRef>
          </c:val>
          <c:smooth val="0"/>
          <c:extLst>
            <c:ext xmlns:c16="http://schemas.microsoft.com/office/drawing/2014/chart" uri="{C3380CC4-5D6E-409C-BE32-E72D297353CC}">
              <c16:uniqueId val="{00000006-EDA8-4B8E-9E1D-348F1F9C16D0}"/>
            </c:ext>
          </c:extLst>
        </c:ser>
        <c:ser>
          <c:idx val="7"/>
          <c:order val="7"/>
          <c:tx>
            <c:strRef>
              <c:f>Sheet1!$I$1</c:f>
              <c:strCache>
                <c:ptCount val="1"/>
                <c:pt idx="0">
                  <c:v>ED&amp;F Man</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Sheet1!$I$2:$I$6</c:f>
              <c:numCache>
                <c:formatCode>General</c:formatCode>
                <c:ptCount val="5"/>
                <c:pt idx="0">
                  <c:v>3.8610000000000002</c:v>
                </c:pt>
                <c:pt idx="1">
                  <c:v>3.6219999999999999</c:v>
                </c:pt>
                <c:pt idx="2">
                  <c:v>3.6040000000000001</c:v>
                </c:pt>
                <c:pt idx="3">
                  <c:v>3.609</c:v>
                </c:pt>
                <c:pt idx="4">
                  <c:v>3.532</c:v>
                </c:pt>
              </c:numCache>
            </c:numRef>
          </c:val>
          <c:smooth val="0"/>
          <c:extLst>
            <c:ext xmlns:c16="http://schemas.microsoft.com/office/drawing/2014/chart" uri="{C3380CC4-5D6E-409C-BE32-E72D297353CC}">
              <c16:uniqueId val="{00000007-EDA8-4B8E-9E1D-348F1F9C16D0}"/>
            </c:ext>
          </c:extLst>
        </c:ser>
        <c:ser>
          <c:idx val="8"/>
          <c:order val="8"/>
          <c:tx>
            <c:strRef>
              <c:f>Sheet1!$J$1</c:f>
              <c:strCache>
                <c:ptCount val="1"/>
                <c:pt idx="0">
                  <c:v>EFG Group</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Sheet1!$J$2:$J$6</c:f>
              <c:numCache>
                <c:formatCode>General</c:formatCode>
                <c:ptCount val="5"/>
                <c:pt idx="0">
                  <c:v>3.8159999999999998</c:v>
                </c:pt>
                <c:pt idx="1">
                  <c:v>3.5670000000000002</c:v>
                </c:pt>
                <c:pt idx="2">
                  <c:v>3.6230000000000002</c:v>
                </c:pt>
                <c:pt idx="3">
                  <c:v>3.492</c:v>
                </c:pt>
                <c:pt idx="4">
                  <c:v>3.5350000000000001</c:v>
                </c:pt>
              </c:numCache>
            </c:numRef>
          </c:val>
          <c:smooth val="0"/>
          <c:extLst>
            <c:ext xmlns:c16="http://schemas.microsoft.com/office/drawing/2014/chart" uri="{C3380CC4-5D6E-409C-BE32-E72D297353CC}">
              <c16:uniqueId val="{00000008-EDA8-4B8E-9E1D-348F1F9C16D0}"/>
            </c:ext>
          </c:extLst>
        </c:ser>
        <c:ser>
          <c:idx val="9"/>
          <c:order val="9"/>
          <c:tx>
            <c:strRef>
              <c:f>Sheet1!$K$1</c:f>
              <c:strCache>
                <c:ptCount val="1"/>
                <c:pt idx="0">
                  <c:v>Farm Futures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Sheet1!$K$2:$K$6</c:f>
              <c:numCache>
                <c:formatCode>General</c:formatCode>
                <c:ptCount val="5"/>
                <c:pt idx="0">
                  <c:v>3.7480000000000002</c:v>
                </c:pt>
                <c:pt idx="1">
                  <c:v>3.58</c:v>
                </c:pt>
                <c:pt idx="2">
                  <c:v>3.5249999999999999</c:v>
                </c:pt>
                <c:pt idx="3">
                  <c:v>3.57</c:v>
                </c:pt>
                <c:pt idx="4">
                  <c:v>3.5</c:v>
                </c:pt>
              </c:numCache>
            </c:numRef>
          </c:val>
          <c:smooth val="0"/>
          <c:extLst>
            <c:ext xmlns:c16="http://schemas.microsoft.com/office/drawing/2014/chart" uri="{C3380CC4-5D6E-409C-BE32-E72D297353CC}">
              <c16:uniqueId val="{00000009-EDA8-4B8E-9E1D-348F1F9C16D0}"/>
            </c:ext>
          </c:extLst>
        </c:ser>
        <c:ser>
          <c:idx val="10"/>
          <c:order val="10"/>
          <c:tx>
            <c:strRef>
              <c:f>Sheet1!$L$1</c:f>
              <c:strCache>
                <c:ptCount val="1"/>
                <c:pt idx="0">
                  <c:v>Frontier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Sheet1!$L$2:$L$6</c:f>
              <c:numCache>
                <c:formatCode>General</c:formatCode>
                <c:ptCount val="5"/>
                <c:pt idx="0">
                  <c:v>3.9020000000000001</c:v>
                </c:pt>
                <c:pt idx="1">
                  <c:v>3.5289999999999999</c:v>
                </c:pt>
                <c:pt idx="2">
                  <c:v>3.593</c:v>
                </c:pt>
                <c:pt idx="3">
                  <c:v>3.53</c:v>
                </c:pt>
                <c:pt idx="4">
                  <c:v>3.548</c:v>
                </c:pt>
              </c:numCache>
            </c:numRef>
          </c:val>
          <c:smooth val="0"/>
          <c:extLst>
            <c:ext xmlns:c16="http://schemas.microsoft.com/office/drawing/2014/chart" uri="{C3380CC4-5D6E-409C-BE32-E72D297353CC}">
              <c16:uniqueId val="{0000000A-EDA8-4B8E-9E1D-348F1F9C16D0}"/>
            </c:ext>
          </c:extLst>
        </c:ser>
        <c:ser>
          <c:idx val="11"/>
          <c:order val="11"/>
          <c:tx>
            <c:strRef>
              <c:f>Sheet1!$M$1</c:f>
              <c:strCache>
                <c:ptCount val="1"/>
                <c:pt idx="0">
                  <c:v>Futures Int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Sheet1!$M$2:$M$6</c:f>
              <c:numCache>
                <c:formatCode>General</c:formatCode>
                <c:ptCount val="5"/>
                <c:pt idx="0">
                  <c:v>3.762</c:v>
                </c:pt>
                <c:pt idx="1">
                  <c:v>3.4910000000000001</c:v>
                </c:pt>
                <c:pt idx="2">
                  <c:v>3.5369999999999999</c:v>
                </c:pt>
                <c:pt idx="3">
                  <c:v>3.69</c:v>
                </c:pt>
                <c:pt idx="4">
                  <c:v>3.4750000000000001</c:v>
                </c:pt>
              </c:numCache>
            </c:numRef>
          </c:val>
          <c:smooth val="0"/>
          <c:extLst>
            <c:ext xmlns:c16="http://schemas.microsoft.com/office/drawing/2014/chart" uri="{C3380CC4-5D6E-409C-BE32-E72D297353CC}">
              <c16:uniqueId val="{0000000B-EDA8-4B8E-9E1D-348F1F9C16D0}"/>
            </c:ext>
          </c:extLst>
        </c:ser>
        <c:ser>
          <c:idx val="12"/>
          <c:order val="12"/>
          <c:tx>
            <c:strRef>
              <c:f>Sheet1!$N$1</c:f>
              <c:strCache>
                <c:ptCount val="1"/>
                <c:pt idx="0">
                  <c:v>Hightower</c:v>
                </c:pt>
              </c:strCache>
            </c:strRef>
          </c:tx>
          <c:spPr>
            <a:ln w="28575" cap="rnd">
              <a:noFill/>
              <a:round/>
            </a:ln>
            <a:effectLst/>
          </c:spPr>
          <c:marker>
            <c:symbol val="circle"/>
            <c:size val="5"/>
            <c:spPr>
              <a:solidFill>
                <a:schemeClr val="accent5"/>
              </a:solidFill>
              <a:ln w="9525">
                <a:solidFill>
                  <a:schemeClr val="accent5"/>
                </a:solidFill>
              </a:ln>
              <a:effectLst/>
            </c:spPr>
          </c:marker>
          <c:dPt>
            <c:idx val="1"/>
            <c:marker>
              <c:symbol val="circle"/>
              <c:size val="5"/>
              <c:spPr>
                <a:solidFill>
                  <a:schemeClr val="accent5"/>
                </a:solidFill>
                <a:ln w="9525">
                  <a:solidFill>
                    <a:schemeClr val="accent5"/>
                  </a:solidFill>
                </a:ln>
                <a:effectLst/>
              </c:spPr>
            </c:marker>
            <c:bubble3D val="0"/>
            <c:spPr>
              <a:ln w="28575" cap="rnd">
                <a:noFill/>
                <a:round/>
              </a:ln>
              <a:effectLst/>
            </c:spPr>
            <c:extLst>
              <c:ext xmlns:c16="http://schemas.microsoft.com/office/drawing/2014/chart" uri="{C3380CC4-5D6E-409C-BE32-E72D297353CC}">
                <c16:uniqueId val="{0000000D-EDA8-4B8E-9E1D-348F1F9C16D0}"/>
              </c:ext>
            </c:extLst>
          </c:dPt>
          <c:cat>
            <c:strRef>
              <c:f>Sheet1!$A$2:$A$6</c:f>
              <c:strCache>
                <c:ptCount val="5"/>
                <c:pt idx="0">
                  <c:v>August</c:v>
                </c:pt>
                <c:pt idx="1">
                  <c:v>September</c:v>
                </c:pt>
                <c:pt idx="2">
                  <c:v>October</c:v>
                </c:pt>
                <c:pt idx="3">
                  <c:v>November</c:v>
                </c:pt>
                <c:pt idx="4">
                  <c:v>Final</c:v>
                </c:pt>
              </c:strCache>
            </c:strRef>
          </c:cat>
          <c:val>
            <c:numRef>
              <c:f>Sheet1!$N$2:$N$6</c:f>
              <c:numCache>
                <c:formatCode>General</c:formatCode>
                <c:ptCount val="5"/>
                <c:pt idx="0">
                  <c:v>3.7650000000000001</c:v>
                </c:pt>
                <c:pt idx="1">
                  <c:v>3.605</c:v>
                </c:pt>
                <c:pt idx="2">
                  <c:v>3.5739999999999998</c:v>
                </c:pt>
                <c:pt idx="3">
                  <c:v>3.51</c:v>
                </c:pt>
                <c:pt idx="4">
                  <c:v>3.488</c:v>
                </c:pt>
              </c:numCache>
            </c:numRef>
          </c:val>
          <c:smooth val="0"/>
          <c:extLst>
            <c:ext xmlns:c16="http://schemas.microsoft.com/office/drawing/2014/chart" uri="{C3380CC4-5D6E-409C-BE32-E72D297353CC}">
              <c16:uniqueId val="{0000000E-EDA8-4B8E-9E1D-348F1F9C16D0}"/>
            </c:ext>
          </c:extLst>
        </c:ser>
        <c:ser>
          <c:idx val="13"/>
          <c:order val="13"/>
          <c:tx>
            <c:strRef>
              <c:f>Sheet1!$O$1</c:f>
              <c:strCache>
                <c:ptCount val="1"/>
                <c:pt idx="0">
                  <c:v>Grain Serv</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Sheet1!$O$2:$O$6</c:f>
              <c:numCache>
                <c:formatCode>General</c:formatCode>
                <c:ptCount val="5"/>
                <c:pt idx="0">
                  <c:v>3.77</c:v>
                </c:pt>
                <c:pt idx="1">
                  <c:v>3.552</c:v>
                </c:pt>
                <c:pt idx="2">
                  <c:v>3.55</c:v>
                </c:pt>
                <c:pt idx="3">
                  <c:v>3.4910000000000001</c:v>
                </c:pt>
                <c:pt idx="4">
                  <c:v>3.536</c:v>
                </c:pt>
              </c:numCache>
            </c:numRef>
          </c:val>
          <c:smooth val="0"/>
          <c:extLst>
            <c:ext xmlns:c16="http://schemas.microsoft.com/office/drawing/2014/chart" uri="{C3380CC4-5D6E-409C-BE32-E72D297353CC}">
              <c16:uniqueId val="{0000000F-EDA8-4B8E-9E1D-348F1F9C16D0}"/>
            </c:ext>
          </c:extLst>
        </c:ser>
        <c:ser>
          <c:idx val="14"/>
          <c:order val="14"/>
          <c:tx>
            <c:strRef>
              <c:f>Sheet1!$P$1</c:f>
              <c:strCache>
                <c:ptCount val="1"/>
                <c:pt idx="0">
                  <c:v>Informa Economics</c:v>
                </c:pt>
              </c:strCache>
            </c:strRef>
          </c:tx>
          <c:spPr>
            <a:ln w="28575"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Sheet1!$P$2:$P$6</c:f>
              <c:numCache>
                <c:formatCode>General</c:formatCode>
                <c:ptCount val="5"/>
                <c:pt idx="0">
                  <c:v>3.915</c:v>
                </c:pt>
                <c:pt idx="1">
                  <c:v>3.605</c:v>
                </c:pt>
                <c:pt idx="2">
                  <c:v>3.5819999999999999</c:v>
                </c:pt>
                <c:pt idx="3">
                  <c:v>3.508</c:v>
                </c:pt>
                <c:pt idx="4">
                  <c:v>3.5110000000000001</c:v>
                </c:pt>
              </c:numCache>
            </c:numRef>
          </c:val>
          <c:smooth val="0"/>
          <c:extLst>
            <c:ext xmlns:c16="http://schemas.microsoft.com/office/drawing/2014/chart" uri="{C3380CC4-5D6E-409C-BE32-E72D297353CC}">
              <c16:uniqueId val="{00000010-EDA8-4B8E-9E1D-348F1F9C16D0}"/>
            </c:ext>
          </c:extLst>
        </c:ser>
        <c:ser>
          <c:idx val="15"/>
          <c:order val="15"/>
          <c:tx>
            <c:strRef>
              <c:f>Sheet1!$Q$1</c:f>
              <c:strCache>
                <c:ptCount val="1"/>
                <c:pt idx="0">
                  <c:v>INTL Stone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Sheet1!$Q$2:$Q$6</c:f>
              <c:numCache>
                <c:formatCode>General</c:formatCode>
                <c:ptCount val="5"/>
                <c:pt idx="0">
                  <c:v>3.7429999999999999</c:v>
                </c:pt>
                <c:pt idx="1">
                  <c:v>3.5059999999999998</c:v>
                </c:pt>
                <c:pt idx="2">
                  <c:v>3.5670000000000002</c:v>
                </c:pt>
                <c:pt idx="3">
                  <c:v>3.468</c:v>
                </c:pt>
                <c:pt idx="4">
                  <c:v>3.536</c:v>
                </c:pt>
              </c:numCache>
            </c:numRef>
          </c:val>
          <c:smooth val="0"/>
          <c:extLst>
            <c:ext xmlns:c16="http://schemas.microsoft.com/office/drawing/2014/chart" uri="{C3380CC4-5D6E-409C-BE32-E72D297353CC}">
              <c16:uniqueId val="{00000011-EDA8-4B8E-9E1D-348F1F9C16D0}"/>
            </c:ext>
          </c:extLst>
        </c:ser>
        <c:ser>
          <c:idx val="16"/>
          <c:order val="16"/>
          <c:tx>
            <c:strRef>
              <c:f>Sheet1!$R$1</c:f>
              <c:strCache>
                <c:ptCount val="1"/>
                <c:pt idx="0">
                  <c:v>Lakefront</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Sheet1!$R$2:$R$6</c:f>
              <c:numCache>
                <c:formatCode>General</c:formatCode>
                <c:ptCount val="5"/>
                <c:pt idx="0">
                  <c:v>3.7450000000000001</c:v>
                </c:pt>
                <c:pt idx="2">
                  <c:v>3.5379999999999998</c:v>
                </c:pt>
                <c:pt idx="3">
                  <c:v>3.4470000000000001</c:v>
                </c:pt>
                <c:pt idx="4">
                  <c:v>3.516</c:v>
                </c:pt>
              </c:numCache>
            </c:numRef>
          </c:val>
          <c:smooth val="0"/>
          <c:extLst>
            <c:ext xmlns:c16="http://schemas.microsoft.com/office/drawing/2014/chart" uri="{C3380CC4-5D6E-409C-BE32-E72D297353CC}">
              <c16:uniqueId val="{00000012-EDA8-4B8E-9E1D-348F1F9C16D0}"/>
            </c:ext>
          </c:extLst>
        </c:ser>
        <c:ser>
          <c:idx val="17"/>
          <c:order val="17"/>
          <c:tx>
            <c:strRef>
              <c:f>Sheet1!$S$1</c:f>
              <c:strCache>
                <c:ptCount val="1"/>
                <c:pt idx="0">
                  <c:v>MaxYield</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Sheet1!$S$2:$S$6</c:f>
              <c:numCache>
                <c:formatCode>General</c:formatCode>
                <c:ptCount val="5"/>
                <c:pt idx="0">
                  <c:v>3.7839999999999998</c:v>
                </c:pt>
                <c:pt idx="3">
                  <c:v>3.492</c:v>
                </c:pt>
                <c:pt idx="4">
                  <c:v>3.508</c:v>
                </c:pt>
              </c:numCache>
            </c:numRef>
          </c:val>
          <c:smooth val="0"/>
          <c:extLst>
            <c:ext xmlns:c16="http://schemas.microsoft.com/office/drawing/2014/chart" uri="{C3380CC4-5D6E-409C-BE32-E72D297353CC}">
              <c16:uniqueId val="{00000013-EDA8-4B8E-9E1D-348F1F9C16D0}"/>
            </c:ext>
          </c:extLst>
        </c:ser>
        <c:ser>
          <c:idx val="18"/>
          <c:order val="18"/>
          <c:tx>
            <c:strRef>
              <c:f>Sheet1!$T$1</c:f>
              <c:strCache>
                <c:ptCount val="1"/>
                <c:pt idx="0">
                  <c:v>McKeany-Flavell</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Sheet1!$T$2:$T$6</c:f>
              <c:numCache>
                <c:formatCode>General</c:formatCode>
                <c:ptCount val="5"/>
                <c:pt idx="0">
                  <c:v>3.8879999999999999</c:v>
                </c:pt>
                <c:pt idx="3">
                  <c:v>3.3959999999999999</c:v>
                </c:pt>
                <c:pt idx="4">
                  <c:v>3.468</c:v>
                </c:pt>
              </c:numCache>
            </c:numRef>
          </c:val>
          <c:smooth val="0"/>
          <c:extLst>
            <c:ext xmlns:c16="http://schemas.microsoft.com/office/drawing/2014/chart" uri="{C3380CC4-5D6E-409C-BE32-E72D297353CC}">
              <c16:uniqueId val="{00000014-EDA8-4B8E-9E1D-348F1F9C16D0}"/>
            </c:ext>
          </c:extLst>
        </c:ser>
        <c:ser>
          <c:idx val="19"/>
          <c:order val="19"/>
          <c:tx>
            <c:strRef>
              <c:f>Sheet1!$U$1</c:f>
              <c:strCache>
                <c:ptCount val="1"/>
                <c:pt idx="0">
                  <c:v>Northstar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Sheet1!$U$2:$U$6</c:f>
              <c:numCache>
                <c:formatCode>General</c:formatCode>
                <c:ptCount val="5"/>
                <c:pt idx="0">
                  <c:v>3.7320000000000002</c:v>
                </c:pt>
                <c:pt idx="3">
                  <c:v>3.5259999999999998</c:v>
                </c:pt>
                <c:pt idx="4">
                  <c:v>3.512</c:v>
                </c:pt>
              </c:numCache>
            </c:numRef>
          </c:val>
          <c:smooth val="0"/>
          <c:extLst>
            <c:ext xmlns:c16="http://schemas.microsoft.com/office/drawing/2014/chart" uri="{C3380CC4-5D6E-409C-BE32-E72D297353CC}">
              <c16:uniqueId val="{00000015-EDA8-4B8E-9E1D-348F1F9C16D0}"/>
            </c:ext>
          </c:extLst>
        </c:ser>
        <c:ser>
          <c:idx val="20"/>
          <c:order val="20"/>
          <c:tx>
            <c:strRef>
              <c:f>Sheet1!$V$1</c:f>
              <c:strCache>
                <c:ptCount val="1"/>
                <c:pt idx="0">
                  <c:v>Price Futures</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Sheet1!$V$2:$V$6</c:f>
              <c:numCache>
                <c:formatCode>General</c:formatCode>
                <c:ptCount val="5"/>
                <c:pt idx="0">
                  <c:v>3.96</c:v>
                </c:pt>
                <c:pt idx="3">
                  <c:v>3.5579999999999998</c:v>
                </c:pt>
                <c:pt idx="4">
                  <c:v>3.56</c:v>
                </c:pt>
              </c:numCache>
            </c:numRef>
          </c:val>
          <c:smooth val="0"/>
          <c:extLst>
            <c:ext xmlns:c16="http://schemas.microsoft.com/office/drawing/2014/chart" uri="{C3380CC4-5D6E-409C-BE32-E72D297353CC}">
              <c16:uniqueId val="{00000016-EDA8-4B8E-9E1D-348F1F9C16D0}"/>
            </c:ext>
          </c:extLst>
        </c:ser>
        <c:ser>
          <c:idx val="21"/>
          <c:order val="21"/>
          <c:tx>
            <c:strRef>
              <c:f>Sheet1!$W$1</c:f>
              <c:strCache>
                <c:ptCount val="1"/>
                <c:pt idx="0">
                  <c:v>Prime Ag</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Sheet1!$W$2:$W$6</c:f>
              <c:numCache>
                <c:formatCode>General</c:formatCode>
                <c:ptCount val="5"/>
                <c:pt idx="0">
                  <c:v>3.698</c:v>
                </c:pt>
                <c:pt idx="4">
                  <c:v>3.4780000000000002</c:v>
                </c:pt>
              </c:numCache>
            </c:numRef>
          </c:val>
          <c:smooth val="0"/>
          <c:extLst>
            <c:ext xmlns:c16="http://schemas.microsoft.com/office/drawing/2014/chart" uri="{C3380CC4-5D6E-409C-BE32-E72D297353CC}">
              <c16:uniqueId val="{00000017-EDA8-4B8E-9E1D-348F1F9C16D0}"/>
            </c:ext>
          </c:extLst>
        </c:ser>
        <c:ser>
          <c:idx val="22"/>
          <c:order val="22"/>
          <c:tx>
            <c:strRef>
              <c:f>Sheet1!$X$1</c:f>
              <c:strCache>
                <c:ptCount val="1"/>
                <c:pt idx="0">
                  <c:v>Risk Mgt</c:v>
                </c:pt>
              </c:strCache>
            </c:strRef>
          </c:tx>
          <c:spPr>
            <a:ln w="25400" cap="rnd">
              <a:noFill/>
              <a:round/>
            </a:ln>
            <a:effectLst/>
          </c:spPr>
          <c:marker>
            <c:symbol val="circle"/>
            <c:size val="5"/>
            <c:spPr>
              <a:solidFill>
                <a:schemeClr val="accent5"/>
              </a:solidFill>
              <a:ln w="9525">
                <a:solidFill>
                  <a:schemeClr val="accent5">
                    <a:lumMod val="80000"/>
                  </a:schemeClr>
                </a:solidFill>
              </a:ln>
              <a:effectLst/>
            </c:spPr>
          </c:marker>
          <c:cat>
            <c:strRef>
              <c:f>Sheet1!$A$2:$A$6</c:f>
              <c:strCache>
                <c:ptCount val="5"/>
                <c:pt idx="0">
                  <c:v>August</c:v>
                </c:pt>
                <c:pt idx="1">
                  <c:v>September</c:v>
                </c:pt>
                <c:pt idx="2">
                  <c:v>October</c:v>
                </c:pt>
                <c:pt idx="3">
                  <c:v>November</c:v>
                </c:pt>
                <c:pt idx="4">
                  <c:v>Final</c:v>
                </c:pt>
              </c:strCache>
            </c:strRef>
          </c:cat>
          <c:val>
            <c:numRef>
              <c:f>Sheet1!$X$2:$X$6</c:f>
              <c:numCache>
                <c:formatCode>General</c:formatCode>
                <c:ptCount val="5"/>
                <c:pt idx="4">
                  <c:v>3.496</c:v>
                </c:pt>
              </c:numCache>
            </c:numRef>
          </c:val>
          <c:smooth val="0"/>
          <c:extLst>
            <c:ext xmlns:c16="http://schemas.microsoft.com/office/drawing/2014/chart" uri="{C3380CC4-5D6E-409C-BE32-E72D297353CC}">
              <c16:uniqueId val="{00000018-EDA8-4B8E-9E1D-348F1F9C16D0}"/>
            </c:ext>
          </c:extLst>
        </c:ser>
        <c:ser>
          <c:idx val="23"/>
          <c:order val="23"/>
          <c:tx>
            <c:strRef>
              <c:f>Sheet1!$Y$1</c:f>
              <c:strCache>
                <c:ptCount val="1"/>
                <c:pt idx="0">
                  <c:v>Sid Love</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Sheet1!$Y$2:$Y$6</c:f>
              <c:numCache>
                <c:formatCode>General</c:formatCode>
                <c:ptCount val="5"/>
                <c:pt idx="4">
                  <c:v>3.508</c:v>
                </c:pt>
              </c:numCache>
            </c:numRef>
          </c:val>
          <c:smooth val="0"/>
          <c:extLst>
            <c:ext xmlns:c16="http://schemas.microsoft.com/office/drawing/2014/chart" uri="{C3380CC4-5D6E-409C-BE32-E72D297353CC}">
              <c16:uniqueId val="{00000019-EDA8-4B8E-9E1D-348F1F9C16D0}"/>
            </c:ext>
          </c:extLst>
        </c:ser>
        <c:ser>
          <c:idx val="24"/>
          <c:order val="24"/>
          <c:tx>
            <c:strRef>
              <c:f>Sheet1!$Z$1</c:f>
              <c:strCache>
                <c:ptCount val="1"/>
                <c:pt idx="0">
                  <c:v>Hueber</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Sheet1!$Z$2:$Z$6</c:f>
              <c:numCache>
                <c:formatCode>General</c:formatCode>
                <c:ptCount val="5"/>
                <c:pt idx="4">
                  <c:v>3.5379999999999998</c:v>
                </c:pt>
              </c:numCache>
            </c:numRef>
          </c:val>
          <c:smooth val="0"/>
          <c:extLst>
            <c:ext xmlns:c16="http://schemas.microsoft.com/office/drawing/2014/chart" uri="{C3380CC4-5D6E-409C-BE32-E72D297353CC}">
              <c16:uniqueId val="{0000001A-EDA8-4B8E-9E1D-348F1F9C16D0}"/>
            </c:ext>
          </c:extLst>
        </c:ser>
        <c:ser>
          <c:idx val="25"/>
          <c:order val="25"/>
          <c:tx>
            <c:strRef>
              <c:f>Sheet1!$AA$1</c:f>
              <c:strCache>
                <c:ptCount val="1"/>
                <c:pt idx="0">
                  <c:v>US Comm</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Sheet1!$AA$2:$AA$6</c:f>
              <c:numCache>
                <c:formatCode>General</c:formatCode>
                <c:ptCount val="5"/>
                <c:pt idx="4">
                  <c:v>3.53</c:v>
                </c:pt>
              </c:numCache>
            </c:numRef>
          </c:val>
          <c:smooth val="0"/>
          <c:extLst>
            <c:ext xmlns:c16="http://schemas.microsoft.com/office/drawing/2014/chart" uri="{C3380CC4-5D6E-409C-BE32-E72D297353CC}">
              <c16:uniqueId val="{0000001B-EDA8-4B8E-9E1D-348F1F9C16D0}"/>
            </c:ext>
          </c:extLst>
        </c:ser>
        <c:ser>
          <c:idx val="28"/>
          <c:order val="28"/>
          <c:tx>
            <c:strRef>
              <c:f>Sheet1!$AD$1</c:f>
              <c:strCache>
                <c:ptCount val="1"/>
                <c:pt idx="0">
                  <c:v>Individual Industry Expectation</c:v>
                </c:pt>
              </c:strCache>
            </c:strRef>
          </c:tx>
          <c:spPr>
            <a:ln w="25400" cap="rnd">
              <a:noFill/>
              <a:round/>
            </a:ln>
            <a:effectLst/>
          </c:spPr>
          <c:marker>
            <c:symbol val="circle"/>
            <c:size val="5"/>
            <c:spPr>
              <a:solidFill>
                <a:schemeClr val="accent5"/>
              </a:solidFill>
              <a:ln w="9525">
                <a:solidFill>
                  <a:schemeClr val="accent5"/>
                </a:solidFill>
              </a:ln>
              <a:effectLst/>
            </c:spPr>
          </c:marker>
          <c:cat>
            <c:strRef>
              <c:f>Sheet1!$A$2:$A$6</c:f>
              <c:strCache>
                <c:ptCount val="5"/>
                <c:pt idx="0">
                  <c:v>August</c:v>
                </c:pt>
                <c:pt idx="1">
                  <c:v>September</c:v>
                </c:pt>
                <c:pt idx="2">
                  <c:v>October</c:v>
                </c:pt>
                <c:pt idx="3">
                  <c:v>November</c:v>
                </c:pt>
                <c:pt idx="4">
                  <c:v>Final</c:v>
                </c:pt>
              </c:strCache>
            </c:strRef>
          </c:cat>
          <c:val>
            <c:numRef>
              <c:f>Sheet1!$AD$2:$AD$6</c:f>
              <c:numCache>
                <c:formatCode>General</c:formatCode>
                <c:ptCount val="5"/>
              </c:numCache>
            </c:numRef>
          </c:val>
          <c:smooth val="0"/>
          <c:extLst>
            <c:ext xmlns:c16="http://schemas.microsoft.com/office/drawing/2014/chart" uri="{C3380CC4-5D6E-409C-BE32-E72D297353CC}">
              <c16:uniqueId val="{0000001C-EDA8-4B8E-9E1D-348F1F9C16D0}"/>
            </c:ext>
          </c:extLst>
        </c:ser>
        <c:dLbls>
          <c:showLegendKey val="0"/>
          <c:showVal val="0"/>
          <c:showCatName val="0"/>
          <c:showSerName val="0"/>
          <c:showPercent val="0"/>
          <c:showBubbleSize val="0"/>
        </c:dLbls>
        <c:marker val="1"/>
        <c:smooth val="0"/>
        <c:axId val="294531328"/>
        <c:axId val="294531720"/>
        <c:extLst>
          <c:ext xmlns:c15="http://schemas.microsoft.com/office/drawing/2012/chart" uri="{02D57815-91ED-43cb-92C2-25804820EDAC}">
            <c15:filteredLineSeries>
              <c15:ser>
                <c:idx val="26"/>
                <c:order val="26"/>
                <c:tx>
                  <c:strRef>
                    <c:extLst>
                      <c:ext uri="{02D57815-91ED-43cb-92C2-25804820EDAC}">
                        <c15:formulaRef>
                          <c15:sqref>Sheet1!$AB$1</c15:sqref>
                        </c15:formulaRef>
                      </c:ext>
                    </c:extLst>
                    <c:strCache>
                      <c:ptCount val="1"/>
                      <c:pt idx="0">
                        <c:v>Zaner Ag</c:v>
                      </c:pt>
                    </c:strCache>
                  </c:strRef>
                </c:tx>
                <c:spPr>
                  <a:ln w="28575" cap="rnd">
                    <a:solidFill>
                      <a:schemeClr val="accent3">
                        <a:lumMod val="60000"/>
                        <a:lumOff val="40000"/>
                      </a:schemeClr>
                    </a:solidFill>
                    <a:round/>
                  </a:ln>
                  <a:effectLst/>
                </c:spPr>
                <c:marker>
                  <c:symbol val="circle"/>
                  <c:size val="5"/>
                  <c:spPr>
                    <a:solidFill>
                      <a:schemeClr val="accent5"/>
                    </a:solidFill>
                    <a:ln w="9525">
                      <a:solidFill>
                        <a:schemeClr val="accent5"/>
                      </a:solidFill>
                    </a:ln>
                    <a:effectLst/>
                  </c:spPr>
                </c:marker>
                <c:cat>
                  <c:strRef>
                    <c:extLst>
                      <c:ext uri="{02D57815-91ED-43cb-92C2-25804820EDAC}">
                        <c15:formulaRef>
                          <c15:sqref>Sheet1!$A$2:$A$6</c15:sqref>
                        </c15:formulaRef>
                      </c:ext>
                    </c:extLst>
                    <c:strCache>
                      <c:ptCount val="5"/>
                      <c:pt idx="0">
                        <c:v>August</c:v>
                      </c:pt>
                      <c:pt idx="1">
                        <c:v>September</c:v>
                      </c:pt>
                      <c:pt idx="2">
                        <c:v>October</c:v>
                      </c:pt>
                      <c:pt idx="3">
                        <c:v>November</c:v>
                      </c:pt>
                      <c:pt idx="4">
                        <c:v>Final</c:v>
                      </c:pt>
                    </c:strCache>
                  </c:strRef>
                </c:cat>
                <c:val>
                  <c:numRef>
                    <c:extLst>
                      <c:ext uri="{02D57815-91ED-43cb-92C2-25804820EDAC}">
                        <c15:formulaRef>
                          <c15:sqref>Sheet1!$AB$2:$AB$6</c15:sqref>
                        </c15:formulaRef>
                      </c:ext>
                    </c:extLst>
                    <c:numCache>
                      <c:formatCode>General</c:formatCode>
                      <c:ptCount val="5"/>
                      <c:pt idx="4">
                        <c:v>3.5579999999999998</c:v>
                      </c:pt>
                    </c:numCache>
                  </c:numRef>
                </c:val>
                <c:smooth val="0"/>
                <c:extLst>
                  <c:ext xmlns:c16="http://schemas.microsoft.com/office/drawing/2014/chart" uri="{C3380CC4-5D6E-409C-BE32-E72D297353CC}">
                    <c16:uniqueId val="{0000001D-EDA8-4B8E-9E1D-348F1F9C16D0}"/>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Sheet1!$AC$1</c15:sqref>
                        </c15:formulaRef>
                      </c:ext>
                    </c:extLst>
                    <c:strCache>
                      <c:ptCount val="1"/>
                      <c:pt idx="0">
                        <c:v>Vantage</c:v>
                      </c:pt>
                    </c:strCache>
                  </c:strRef>
                </c:tx>
                <c:spPr>
                  <a:ln w="25400" cap="rnd">
                    <a:noFill/>
                    <a:round/>
                  </a:ln>
                  <a:effectLst/>
                </c:spPr>
                <c:marker>
                  <c:symbol val="circle"/>
                  <c:size val="5"/>
                  <c:spPr>
                    <a:solidFill>
                      <a:schemeClr val="accent5"/>
                    </a:solidFill>
                    <a:ln w="9525">
                      <a:solidFill>
                        <a:schemeClr val="accent5"/>
                      </a:solidFill>
                    </a:ln>
                    <a:effectLst/>
                  </c:spPr>
                </c:marker>
                <c:cat>
                  <c:strRef>
                    <c:extLst xmlns:c15="http://schemas.microsoft.com/office/drawing/2012/chart">
                      <c:ext xmlns:c15="http://schemas.microsoft.com/office/drawing/2012/chart" uri="{02D57815-91ED-43cb-92C2-25804820EDAC}">
                        <c15:formulaRef>
                          <c15:sqref>Sheet1!$A$2:$A$6</c15:sqref>
                        </c15:formulaRef>
                      </c:ext>
                    </c:extLst>
                    <c:strCache>
                      <c:ptCount val="5"/>
                      <c:pt idx="0">
                        <c:v>August</c:v>
                      </c:pt>
                      <c:pt idx="1">
                        <c:v>September</c:v>
                      </c:pt>
                      <c:pt idx="2">
                        <c:v>October</c:v>
                      </c:pt>
                      <c:pt idx="3">
                        <c:v>November</c:v>
                      </c:pt>
                      <c:pt idx="4">
                        <c:v>Final</c:v>
                      </c:pt>
                    </c:strCache>
                  </c:strRef>
                </c:cat>
                <c:val>
                  <c:numRef>
                    <c:extLst xmlns:c15="http://schemas.microsoft.com/office/drawing/2012/chart">
                      <c:ext xmlns:c15="http://schemas.microsoft.com/office/drawing/2012/chart" uri="{02D57815-91ED-43cb-92C2-25804820EDAC}">
                        <c15:formulaRef>
                          <c15:sqref>Sheet1!$AC$2:$AC$6</c15:sqref>
                        </c15:formulaRef>
                      </c:ext>
                    </c:extLst>
                    <c:numCache>
                      <c:formatCode>General</c:formatCode>
                      <c:ptCount val="5"/>
                    </c:numCache>
                  </c:numRef>
                </c:val>
                <c:smooth val="0"/>
                <c:extLst xmlns:c15="http://schemas.microsoft.com/office/drawing/2012/chart">
                  <c:ext xmlns:c16="http://schemas.microsoft.com/office/drawing/2014/chart" uri="{C3380CC4-5D6E-409C-BE32-E72D297353CC}">
                    <c16:uniqueId val="{0000001E-EDA8-4B8E-9E1D-348F1F9C16D0}"/>
                  </c:ext>
                </c:extLst>
              </c15:ser>
            </c15:filteredLineSeries>
          </c:ext>
        </c:extLst>
      </c:lineChart>
      <c:catAx>
        <c:axId val="294531328"/>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94531720"/>
        <c:crosses val="autoZero"/>
        <c:auto val="1"/>
        <c:lblAlgn val="ctr"/>
        <c:lblOffset val="100"/>
        <c:noMultiLvlLbl val="0"/>
      </c:catAx>
      <c:valAx>
        <c:axId val="294531720"/>
        <c:scaling>
          <c:orientation val="minMax"/>
          <c:max val="4"/>
          <c:min val="3.3"/>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Billion Bushels</a:t>
                </a:r>
              </a:p>
            </c:rich>
          </c:tx>
          <c:layout>
            <c:manualLayout>
              <c:xMode val="edge"/>
              <c:yMode val="edge"/>
              <c:x val="1.1239563688987644E-3"/>
              <c:y val="6.8482858818515582E-2"/>
            </c:manualLayout>
          </c:layout>
          <c:overlay val="0"/>
          <c:spPr>
            <a:noFill/>
            <a:ln>
              <a:noFill/>
            </a:ln>
            <a:effectLst/>
          </c:spPr>
          <c:txPr>
            <a:bodyPr rot="0" spcFirstLastPara="1" vertOverflow="ellipsis" wrap="square" anchor="t" anchorCtr="0"/>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94531328"/>
        <c:crosses val="autoZero"/>
        <c:crossBetween val="between"/>
      </c:valAx>
      <c:spPr>
        <a:noFill/>
        <a:ln>
          <a:solidFill>
            <a:schemeClr val="tx1"/>
          </a:solidFill>
        </a:ln>
        <a:effectLst/>
      </c:spPr>
    </c:plotArea>
    <c:legend>
      <c:legendPos val="b"/>
      <c:legendEntry>
        <c:idx val="1"/>
        <c:delete val="1"/>
      </c:legendEntry>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5"/>
        <c:delete val="1"/>
      </c:legendEntry>
      <c:overlay val="0"/>
      <c:spPr>
        <a:no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55FFE7-F7E9-4FD7-BB59-7A2ACC159B4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FD7AD68-20FF-4EED-B3C9-9AF5E4B2404F}">
      <dgm:prSet phldrT="[Text]"/>
      <dgm:spPr/>
      <dgm:t>
        <a:bodyPr/>
        <a:lstStyle/>
        <a:p>
          <a:pPr algn="ctr"/>
          <a:r>
            <a:rPr lang="en-US" dirty="0"/>
            <a:t>Farmer Reported Surveys</a:t>
          </a:r>
        </a:p>
      </dgm:t>
    </dgm:pt>
    <dgm:pt modelId="{5F806B64-62AA-43A6-B637-E1BB9DB2562D}" type="parTrans" cxnId="{03F6F555-8CD9-4FB5-82D9-B91DB12C4471}">
      <dgm:prSet/>
      <dgm:spPr/>
      <dgm:t>
        <a:bodyPr/>
        <a:lstStyle/>
        <a:p>
          <a:endParaRPr lang="en-US"/>
        </a:p>
      </dgm:t>
    </dgm:pt>
    <dgm:pt modelId="{C0FEB4B5-978B-4FD4-ACAF-51C5DEB5F4F1}" type="sibTrans" cxnId="{03F6F555-8CD9-4FB5-82D9-B91DB12C4471}">
      <dgm:prSet/>
      <dgm:spPr/>
      <dgm:t>
        <a:bodyPr/>
        <a:lstStyle/>
        <a:p>
          <a:endParaRPr lang="en-US"/>
        </a:p>
      </dgm:t>
    </dgm:pt>
    <dgm:pt modelId="{F5970B4A-1FF8-4A4A-9E1E-20751E86232F}">
      <dgm:prSet phldrT="[Text]" custT="1"/>
      <dgm:spPr/>
      <dgm:t>
        <a:bodyPr/>
        <a:lstStyle/>
        <a:p>
          <a:pPr algn="ctr">
            <a:lnSpc>
              <a:spcPct val="100000"/>
            </a:lnSpc>
            <a:spcAft>
              <a:spcPts val="0"/>
            </a:spcAft>
          </a:pPr>
          <a:r>
            <a:rPr lang="en-US" sz="2400" dirty="0"/>
            <a:t>FSA</a:t>
          </a:r>
        </a:p>
        <a:p>
          <a:pPr algn="ctr">
            <a:lnSpc>
              <a:spcPct val="100000"/>
            </a:lnSpc>
            <a:spcAft>
              <a:spcPts val="0"/>
            </a:spcAft>
          </a:pPr>
          <a:r>
            <a:rPr lang="en-US" sz="2400" dirty="0"/>
            <a:t>Certified Acres</a:t>
          </a:r>
        </a:p>
      </dgm:t>
    </dgm:pt>
    <dgm:pt modelId="{2D46E207-B474-4E24-B638-343E6EA69FE4}" type="parTrans" cxnId="{A7EDD32C-68DC-4CA9-90F9-5F1FDA7566F9}">
      <dgm:prSet/>
      <dgm:spPr/>
      <dgm:t>
        <a:bodyPr/>
        <a:lstStyle/>
        <a:p>
          <a:endParaRPr lang="en-US"/>
        </a:p>
      </dgm:t>
    </dgm:pt>
    <dgm:pt modelId="{B5814EDB-39C5-4303-BCCE-8A7A7278DDF1}" type="sibTrans" cxnId="{A7EDD32C-68DC-4CA9-90F9-5F1FDA7566F9}">
      <dgm:prSet/>
      <dgm:spPr/>
      <dgm:t>
        <a:bodyPr/>
        <a:lstStyle/>
        <a:p>
          <a:endParaRPr lang="en-US"/>
        </a:p>
      </dgm:t>
    </dgm:pt>
    <dgm:pt modelId="{3AF31B82-5075-4755-8AE5-F7ED8C1ABB6C}">
      <dgm:prSet phldrT="[Text]"/>
      <dgm:spPr/>
      <dgm:t>
        <a:bodyPr/>
        <a:lstStyle/>
        <a:p>
          <a:pPr algn="ctr"/>
          <a:r>
            <a:rPr lang="en-US" dirty="0"/>
            <a:t>Remotely Sensed (Satellite)</a:t>
          </a:r>
        </a:p>
      </dgm:t>
    </dgm:pt>
    <dgm:pt modelId="{4A818B10-21F1-4570-9492-DAA58FE8E868}" type="parTrans" cxnId="{823ED277-FB80-4DA0-9AD1-C4EE8D2F5B27}">
      <dgm:prSet/>
      <dgm:spPr/>
      <dgm:t>
        <a:bodyPr/>
        <a:lstStyle/>
        <a:p>
          <a:endParaRPr lang="en-US"/>
        </a:p>
      </dgm:t>
    </dgm:pt>
    <dgm:pt modelId="{527C7E24-E131-4104-AB03-5A09A0660BF3}" type="sibTrans" cxnId="{823ED277-FB80-4DA0-9AD1-C4EE8D2F5B27}">
      <dgm:prSet/>
      <dgm:spPr/>
      <dgm:t>
        <a:bodyPr/>
        <a:lstStyle/>
        <a:p>
          <a:endParaRPr lang="en-US"/>
        </a:p>
      </dgm:t>
    </dgm:pt>
    <dgm:pt modelId="{15D287FA-1860-46B7-9AA2-69F925E64755}">
      <dgm:prSet phldrT="[Text]"/>
      <dgm:spPr/>
      <dgm:t>
        <a:bodyPr/>
        <a:lstStyle/>
        <a:p>
          <a:pPr algn="ctr"/>
          <a:r>
            <a:rPr lang="en-US" dirty="0"/>
            <a:t>FSA and RMA Failed Acres</a:t>
          </a:r>
        </a:p>
      </dgm:t>
    </dgm:pt>
    <dgm:pt modelId="{72833C6C-1A6D-4CC2-9B6D-BAF348576134}" type="parTrans" cxnId="{41A78B86-29E6-4543-9EB5-FF68DB78C2F5}">
      <dgm:prSet/>
      <dgm:spPr/>
      <dgm:t>
        <a:bodyPr/>
        <a:lstStyle/>
        <a:p>
          <a:endParaRPr lang="en-US"/>
        </a:p>
      </dgm:t>
    </dgm:pt>
    <dgm:pt modelId="{5D2D3C6F-4765-44F6-A176-76AE273C835C}" type="sibTrans" cxnId="{41A78B86-29E6-4543-9EB5-FF68DB78C2F5}">
      <dgm:prSet/>
      <dgm:spPr/>
      <dgm:t>
        <a:bodyPr/>
        <a:lstStyle/>
        <a:p>
          <a:endParaRPr lang="en-US"/>
        </a:p>
      </dgm:t>
    </dgm:pt>
    <dgm:pt modelId="{71E26273-F745-4CD9-BB31-C305B82E86E5}">
      <dgm:prSet phldrT="[Text]"/>
      <dgm:spPr/>
      <dgm:t>
        <a:bodyPr/>
        <a:lstStyle/>
        <a:p>
          <a:pPr algn="ctr"/>
          <a:r>
            <a:rPr lang="en-US" dirty="0"/>
            <a:t>Resurveys</a:t>
          </a:r>
        </a:p>
      </dgm:t>
    </dgm:pt>
    <dgm:pt modelId="{3F7BF7F2-024E-41EB-BE2E-35B9C0940915}" type="parTrans" cxnId="{EFC5979F-6AAB-4B6F-8654-8EA1558DD4B6}">
      <dgm:prSet/>
      <dgm:spPr/>
      <dgm:t>
        <a:bodyPr/>
        <a:lstStyle/>
        <a:p>
          <a:endParaRPr lang="en-US"/>
        </a:p>
      </dgm:t>
    </dgm:pt>
    <dgm:pt modelId="{F203AE72-8FE8-407B-8B63-2793973D2DD1}" type="sibTrans" cxnId="{EFC5979F-6AAB-4B6F-8654-8EA1558DD4B6}">
      <dgm:prSet/>
      <dgm:spPr/>
      <dgm:t>
        <a:bodyPr/>
        <a:lstStyle/>
        <a:p>
          <a:endParaRPr lang="en-US"/>
        </a:p>
      </dgm:t>
    </dgm:pt>
    <dgm:pt modelId="{DF073EC9-F8CE-4838-B96F-F87D1E179FB8}">
      <dgm:prSet phldrT="[Text]"/>
      <dgm:spPr/>
      <dgm:t>
        <a:bodyPr/>
        <a:lstStyle/>
        <a:p>
          <a:pPr algn="l"/>
          <a:r>
            <a:rPr lang="en-US" dirty="0"/>
            <a:t>March (82,352)</a:t>
          </a:r>
        </a:p>
      </dgm:t>
    </dgm:pt>
    <dgm:pt modelId="{381577A6-B7F9-419D-9F72-ECBDBB567532}" type="parTrans" cxnId="{912A5CF4-6D16-4E67-A562-4CAA53F2238A}">
      <dgm:prSet/>
      <dgm:spPr/>
      <dgm:t>
        <a:bodyPr/>
        <a:lstStyle/>
        <a:p>
          <a:endParaRPr lang="en-US"/>
        </a:p>
      </dgm:t>
    </dgm:pt>
    <dgm:pt modelId="{EB5D7A7A-7830-44F1-93F3-02374856C581}" type="sibTrans" cxnId="{912A5CF4-6D16-4E67-A562-4CAA53F2238A}">
      <dgm:prSet/>
      <dgm:spPr/>
      <dgm:t>
        <a:bodyPr/>
        <a:lstStyle/>
        <a:p>
          <a:endParaRPr lang="en-US"/>
        </a:p>
      </dgm:t>
    </dgm:pt>
    <dgm:pt modelId="{63E5B7CD-0A98-43B9-BA55-108362CDDB2A}">
      <dgm:prSet phldrT="[Text]"/>
      <dgm:spPr/>
      <dgm:t>
        <a:bodyPr/>
        <a:lstStyle/>
        <a:p>
          <a:pPr algn="l"/>
          <a:r>
            <a:rPr lang="en-US" dirty="0"/>
            <a:t>June (~100,000)</a:t>
          </a:r>
        </a:p>
      </dgm:t>
    </dgm:pt>
    <dgm:pt modelId="{F6B6BCAB-751F-4858-8F66-FA1CA15BA440}" type="parTrans" cxnId="{F32B513A-A52C-48A3-8C54-5EE621166CBB}">
      <dgm:prSet/>
      <dgm:spPr/>
      <dgm:t>
        <a:bodyPr/>
        <a:lstStyle/>
        <a:p>
          <a:endParaRPr lang="en-US"/>
        </a:p>
      </dgm:t>
    </dgm:pt>
    <dgm:pt modelId="{D414C5AF-72CA-486F-94C0-10662691A472}" type="sibTrans" cxnId="{F32B513A-A52C-48A3-8C54-5EE621166CBB}">
      <dgm:prSet/>
      <dgm:spPr/>
      <dgm:t>
        <a:bodyPr/>
        <a:lstStyle/>
        <a:p>
          <a:endParaRPr lang="en-US"/>
        </a:p>
      </dgm:t>
    </dgm:pt>
    <dgm:pt modelId="{2F8AE09B-9A0D-4EAC-A546-C6C044158364}">
      <dgm:prSet phldrT="[Text]"/>
      <dgm:spPr/>
      <dgm:t>
        <a:bodyPr/>
        <a:lstStyle/>
        <a:p>
          <a:pPr algn="l"/>
          <a:r>
            <a:rPr lang="en-US" dirty="0"/>
            <a:t>December (78,637)</a:t>
          </a:r>
        </a:p>
      </dgm:t>
    </dgm:pt>
    <dgm:pt modelId="{84EE3CCA-557E-43CC-AE14-19558B3D3F26}" type="parTrans" cxnId="{9A06A1A8-59B8-476D-8C5C-0531A6734711}">
      <dgm:prSet/>
      <dgm:spPr/>
      <dgm:t>
        <a:bodyPr/>
        <a:lstStyle/>
        <a:p>
          <a:endParaRPr lang="en-US"/>
        </a:p>
      </dgm:t>
    </dgm:pt>
    <dgm:pt modelId="{97CCE9F6-3A00-4A90-BCE9-84D6853548FB}" type="sibTrans" cxnId="{9A06A1A8-59B8-476D-8C5C-0531A6734711}">
      <dgm:prSet/>
      <dgm:spPr/>
      <dgm:t>
        <a:bodyPr/>
        <a:lstStyle/>
        <a:p>
          <a:endParaRPr lang="en-US"/>
        </a:p>
      </dgm:t>
    </dgm:pt>
    <dgm:pt modelId="{318187B2-9743-44F7-B3BD-5F0D8C9C1F06}">
      <dgm:prSet phldrT="[Text]"/>
      <dgm:spPr/>
      <dgm:t>
        <a:bodyPr/>
        <a:lstStyle/>
        <a:p>
          <a:pPr algn="l"/>
          <a:r>
            <a:rPr lang="en-US" dirty="0"/>
            <a:t>August</a:t>
          </a:r>
        </a:p>
      </dgm:t>
    </dgm:pt>
    <dgm:pt modelId="{FA117BE5-20E5-4756-8DAA-BF645F084B73}" type="parTrans" cxnId="{29B3C313-38AD-47F8-9AAC-94F2AC93FC5F}">
      <dgm:prSet/>
      <dgm:spPr/>
      <dgm:t>
        <a:bodyPr/>
        <a:lstStyle/>
        <a:p>
          <a:endParaRPr lang="en-US"/>
        </a:p>
      </dgm:t>
    </dgm:pt>
    <dgm:pt modelId="{18C7E8A5-F7B9-4B1F-82E3-66A0466A1E2C}" type="sibTrans" cxnId="{29B3C313-38AD-47F8-9AAC-94F2AC93FC5F}">
      <dgm:prSet/>
      <dgm:spPr/>
      <dgm:t>
        <a:bodyPr/>
        <a:lstStyle/>
        <a:p>
          <a:endParaRPr lang="en-US"/>
        </a:p>
      </dgm:t>
    </dgm:pt>
    <dgm:pt modelId="{CFCAFA68-9051-45EC-BB6B-82033FA11569}">
      <dgm:prSet phldrT="[Text]"/>
      <dgm:spPr/>
      <dgm:t>
        <a:bodyPr/>
        <a:lstStyle/>
        <a:p>
          <a:pPr algn="l"/>
          <a:r>
            <a:rPr lang="en-US" dirty="0"/>
            <a:t>October</a:t>
          </a:r>
        </a:p>
      </dgm:t>
    </dgm:pt>
    <dgm:pt modelId="{8094C20C-A046-48A4-8F99-F4D4C5BC5D41}" type="parTrans" cxnId="{04479E7F-1B22-4D0C-A6D4-F3C3033EED97}">
      <dgm:prSet/>
      <dgm:spPr/>
      <dgm:t>
        <a:bodyPr/>
        <a:lstStyle/>
        <a:p>
          <a:endParaRPr lang="en-US"/>
        </a:p>
      </dgm:t>
    </dgm:pt>
    <dgm:pt modelId="{3EFFB9D0-872A-474B-A3D3-2FCB6EA3FB4D}" type="sibTrans" cxnId="{04479E7F-1B22-4D0C-A6D4-F3C3033EED97}">
      <dgm:prSet/>
      <dgm:spPr/>
      <dgm:t>
        <a:bodyPr/>
        <a:lstStyle/>
        <a:p>
          <a:endParaRPr lang="en-US"/>
        </a:p>
      </dgm:t>
    </dgm:pt>
    <dgm:pt modelId="{D25CFBD6-8877-4E13-A9C8-0A9B584B23AB}">
      <dgm:prSet phldrT="[Text]"/>
      <dgm:spPr/>
      <dgm:t>
        <a:bodyPr/>
        <a:lstStyle/>
        <a:p>
          <a:pPr algn="l"/>
          <a:r>
            <a:rPr lang="en-US" dirty="0"/>
            <a:t>Annual</a:t>
          </a:r>
        </a:p>
      </dgm:t>
    </dgm:pt>
    <dgm:pt modelId="{01B400B7-0B53-4D3E-8D80-A65C153CB4FD}" type="parTrans" cxnId="{8BC9549A-2B42-458B-AC91-31776F0E83D3}">
      <dgm:prSet/>
      <dgm:spPr/>
      <dgm:t>
        <a:bodyPr/>
        <a:lstStyle/>
        <a:p>
          <a:endParaRPr lang="en-US"/>
        </a:p>
      </dgm:t>
    </dgm:pt>
    <dgm:pt modelId="{C54232BA-C151-4FC5-9E46-344364BC4014}" type="sibTrans" cxnId="{8BC9549A-2B42-458B-AC91-31776F0E83D3}">
      <dgm:prSet/>
      <dgm:spPr/>
      <dgm:t>
        <a:bodyPr/>
        <a:lstStyle/>
        <a:p>
          <a:endParaRPr lang="en-US"/>
        </a:p>
      </dgm:t>
    </dgm:pt>
    <dgm:pt modelId="{74505381-7CCB-4699-851B-ED5C19E9D274}">
      <dgm:prSet phldrT="[Text]"/>
      <dgm:spPr/>
      <dgm:t>
        <a:bodyPr/>
        <a:lstStyle/>
        <a:p>
          <a:pPr algn="l"/>
          <a:r>
            <a:rPr lang="en-US" dirty="0"/>
            <a:t>August</a:t>
          </a:r>
        </a:p>
      </dgm:t>
    </dgm:pt>
    <dgm:pt modelId="{422820A0-A658-4D08-B354-E0DD480C17EA}" type="parTrans" cxnId="{15CFB5DC-7DE8-45FD-93BA-1ED39A7C87C2}">
      <dgm:prSet/>
      <dgm:spPr/>
      <dgm:t>
        <a:bodyPr/>
        <a:lstStyle/>
        <a:p>
          <a:endParaRPr lang="en-US"/>
        </a:p>
      </dgm:t>
    </dgm:pt>
    <dgm:pt modelId="{CD35DA1A-6843-424F-AAEB-4966234ADBED}" type="sibTrans" cxnId="{15CFB5DC-7DE8-45FD-93BA-1ED39A7C87C2}">
      <dgm:prSet/>
      <dgm:spPr/>
      <dgm:t>
        <a:bodyPr/>
        <a:lstStyle/>
        <a:p>
          <a:endParaRPr lang="en-US"/>
        </a:p>
      </dgm:t>
    </dgm:pt>
    <dgm:pt modelId="{EA60B0D0-78F0-48BD-A6FA-4BBBCBF77C1A}">
      <dgm:prSet phldrT="[Text]"/>
      <dgm:spPr/>
      <dgm:t>
        <a:bodyPr/>
        <a:lstStyle/>
        <a:p>
          <a:pPr algn="l"/>
          <a:r>
            <a:rPr lang="en-US" dirty="0"/>
            <a:t>October</a:t>
          </a:r>
        </a:p>
      </dgm:t>
    </dgm:pt>
    <dgm:pt modelId="{42F1C765-E910-4F91-83FC-23ABB8D9F2CC}" type="parTrans" cxnId="{71D90DC5-4764-4AB6-8FD7-8AB63E789EC6}">
      <dgm:prSet/>
      <dgm:spPr/>
      <dgm:t>
        <a:bodyPr/>
        <a:lstStyle/>
        <a:p>
          <a:endParaRPr lang="en-US"/>
        </a:p>
      </dgm:t>
    </dgm:pt>
    <dgm:pt modelId="{7A06FB7C-8396-4D8C-856B-882239AE9B81}" type="sibTrans" cxnId="{71D90DC5-4764-4AB6-8FD7-8AB63E789EC6}">
      <dgm:prSet/>
      <dgm:spPr/>
      <dgm:t>
        <a:bodyPr/>
        <a:lstStyle/>
        <a:p>
          <a:endParaRPr lang="en-US"/>
        </a:p>
      </dgm:t>
    </dgm:pt>
    <dgm:pt modelId="{BA185EDF-4E52-45BB-A93C-61243B37FD80}">
      <dgm:prSet phldrT="[Text]"/>
      <dgm:spPr/>
      <dgm:t>
        <a:bodyPr/>
        <a:lstStyle/>
        <a:p>
          <a:pPr algn="l"/>
          <a:r>
            <a:rPr lang="en-US" dirty="0"/>
            <a:t>Annual</a:t>
          </a:r>
        </a:p>
      </dgm:t>
    </dgm:pt>
    <dgm:pt modelId="{181DA040-C321-48AF-8F64-DCD08716607D}" type="parTrans" cxnId="{C77C0037-27D9-43A2-A95E-E9DAC13E36F8}">
      <dgm:prSet/>
      <dgm:spPr/>
      <dgm:t>
        <a:bodyPr/>
        <a:lstStyle/>
        <a:p>
          <a:endParaRPr lang="en-US"/>
        </a:p>
      </dgm:t>
    </dgm:pt>
    <dgm:pt modelId="{7DC3121B-6847-4585-B66B-59A91A91A427}" type="sibTrans" cxnId="{C77C0037-27D9-43A2-A95E-E9DAC13E36F8}">
      <dgm:prSet/>
      <dgm:spPr/>
      <dgm:t>
        <a:bodyPr/>
        <a:lstStyle/>
        <a:p>
          <a:endParaRPr lang="en-US"/>
        </a:p>
      </dgm:t>
    </dgm:pt>
    <dgm:pt modelId="{F4F60E28-E048-4D57-92F0-B38309AF32A1}">
      <dgm:prSet phldrT="[Text]"/>
      <dgm:spPr/>
      <dgm:t>
        <a:bodyPr/>
        <a:lstStyle/>
        <a:p>
          <a:pPr algn="l"/>
          <a:r>
            <a:rPr lang="en-US" dirty="0"/>
            <a:t>Annual</a:t>
          </a:r>
        </a:p>
      </dgm:t>
    </dgm:pt>
    <dgm:pt modelId="{760BCAC0-BCC7-4C7C-9239-33D8023F7998}" type="parTrans" cxnId="{0514BC61-E043-4ED4-BC75-436740C80C75}">
      <dgm:prSet/>
      <dgm:spPr/>
      <dgm:t>
        <a:bodyPr/>
        <a:lstStyle/>
        <a:p>
          <a:endParaRPr lang="en-US"/>
        </a:p>
      </dgm:t>
    </dgm:pt>
    <dgm:pt modelId="{59B11C7F-FAAD-4B63-A4F2-DC665CC8C424}" type="sibTrans" cxnId="{0514BC61-E043-4ED4-BC75-436740C80C75}">
      <dgm:prSet/>
      <dgm:spPr/>
      <dgm:t>
        <a:bodyPr/>
        <a:lstStyle/>
        <a:p>
          <a:endParaRPr lang="en-US"/>
        </a:p>
      </dgm:t>
    </dgm:pt>
    <dgm:pt modelId="{FB58418F-0F0B-48A8-A22C-FF29E270ED1E}">
      <dgm:prSet phldrT="[Text]"/>
      <dgm:spPr/>
      <dgm:t>
        <a:bodyPr/>
        <a:lstStyle/>
        <a:p>
          <a:pPr algn="l"/>
          <a:r>
            <a:rPr lang="en-US" dirty="0"/>
            <a:t>June (7,683 Fields)</a:t>
          </a:r>
        </a:p>
      </dgm:t>
    </dgm:pt>
    <dgm:pt modelId="{C3F17BD3-2D15-46D2-AF4D-CF498C452F5D}" type="parTrans" cxnId="{6C9B912C-2004-459B-A374-6EC9D02100E4}">
      <dgm:prSet/>
      <dgm:spPr/>
      <dgm:t>
        <a:bodyPr/>
        <a:lstStyle/>
        <a:p>
          <a:endParaRPr lang="en-US"/>
        </a:p>
      </dgm:t>
    </dgm:pt>
    <dgm:pt modelId="{BBC15547-64E3-428B-B2DB-457C07A0B516}" type="sibTrans" cxnId="{6C9B912C-2004-459B-A374-6EC9D02100E4}">
      <dgm:prSet/>
      <dgm:spPr/>
      <dgm:t>
        <a:bodyPr/>
        <a:lstStyle/>
        <a:p>
          <a:endParaRPr lang="en-US"/>
        </a:p>
      </dgm:t>
    </dgm:pt>
    <dgm:pt modelId="{CC47555C-574C-4A6F-9C4F-BEE86F100233}">
      <dgm:prSet phldrT="[Text]"/>
      <dgm:spPr/>
      <dgm:t>
        <a:bodyPr/>
        <a:lstStyle/>
        <a:p>
          <a:pPr algn="l"/>
          <a:r>
            <a:rPr lang="en-US" dirty="0"/>
            <a:t>Annual (~1,500 producers)</a:t>
          </a:r>
        </a:p>
      </dgm:t>
    </dgm:pt>
    <dgm:pt modelId="{C92B2FD4-E6B7-42CA-BA40-89657169CA3F}" type="parTrans" cxnId="{0695A140-0EEC-4867-AC53-05C1E02354D9}">
      <dgm:prSet/>
      <dgm:spPr/>
      <dgm:t>
        <a:bodyPr/>
        <a:lstStyle/>
        <a:p>
          <a:endParaRPr lang="en-US"/>
        </a:p>
      </dgm:t>
    </dgm:pt>
    <dgm:pt modelId="{689A2BFA-E5F7-4D9B-BB8B-6D69622B1B53}" type="sibTrans" cxnId="{0695A140-0EEC-4867-AC53-05C1E02354D9}">
      <dgm:prSet/>
      <dgm:spPr/>
      <dgm:t>
        <a:bodyPr/>
        <a:lstStyle/>
        <a:p>
          <a:endParaRPr lang="en-US"/>
        </a:p>
      </dgm:t>
    </dgm:pt>
    <dgm:pt modelId="{389EAAA2-9AD1-4E47-88D2-98A78F319608}" type="pres">
      <dgm:prSet presAssocID="{6855FFE7-F7E9-4FD7-BB59-7A2ACC159B41}" presName="Name0" presStyleCnt="0">
        <dgm:presLayoutVars>
          <dgm:dir/>
          <dgm:animLvl val="lvl"/>
          <dgm:resizeHandles val="exact"/>
        </dgm:presLayoutVars>
      </dgm:prSet>
      <dgm:spPr/>
    </dgm:pt>
    <dgm:pt modelId="{2782BDA6-6BC4-4A1C-9450-4A40A1494BD7}" type="pres">
      <dgm:prSet presAssocID="{6FD7AD68-20FF-4EED-B3C9-9AF5E4B2404F}" presName="linNode" presStyleCnt="0"/>
      <dgm:spPr/>
    </dgm:pt>
    <dgm:pt modelId="{B7E6E017-D701-4F54-AA7C-505E5C384BA2}" type="pres">
      <dgm:prSet presAssocID="{6FD7AD68-20FF-4EED-B3C9-9AF5E4B2404F}" presName="parentText" presStyleLbl="node1" presStyleIdx="0" presStyleCnt="5">
        <dgm:presLayoutVars>
          <dgm:chMax val="1"/>
          <dgm:bulletEnabled val="1"/>
        </dgm:presLayoutVars>
      </dgm:prSet>
      <dgm:spPr/>
    </dgm:pt>
    <dgm:pt modelId="{1523F08C-2F7A-4D4E-8618-DEFAECA94B58}" type="pres">
      <dgm:prSet presAssocID="{6FD7AD68-20FF-4EED-B3C9-9AF5E4B2404F}" presName="descendantText" presStyleLbl="alignAccFollowNode1" presStyleIdx="0" presStyleCnt="5">
        <dgm:presLayoutVars>
          <dgm:bulletEnabled val="1"/>
        </dgm:presLayoutVars>
      </dgm:prSet>
      <dgm:spPr/>
    </dgm:pt>
    <dgm:pt modelId="{49C29863-4969-433B-AA67-C9182700E926}" type="pres">
      <dgm:prSet presAssocID="{C0FEB4B5-978B-4FD4-ACAF-51C5DEB5F4F1}" presName="sp" presStyleCnt="0"/>
      <dgm:spPr/>
    </dgm:pt>
    <dgm:pt modelId="{1B99C114-7123-48A4-BC01-2D521C9A333E}" type="pres">
      <dgm:prSet presAssocID="{F5970B4A-1FF8-4A4A-9E1E-20751E86232F}" presName="linNode" presStyleCnt="0"/>
      <dgm:spPr/>
    </dgm:pt>
    <dgm:pt modelId="{AFCDEE26-60EE-46FC-B580-F201D96EB7EA}" type="pres">
      <dgm:prSet presAssocID="{F5970B4A-1FF8-4A4A-9E1E-20751E86232F}" presName="parentText" presStyleLbl="node1" presStyleIdx="1" presStyleCnt="5">
        <dgm:presLayoutVars>
          <dgm:chMax val="1"/>
          <dgm:bulletEnabled val="1"/>
        </dgm:presLayoutVars>
      </dgm:prSet>
      <dgm:spPr/>
    </dgm:pt>
    <dgm:pt modelId="{A2AD6B04-2C03-476C-9034-D2C92AFB4383}" type="pres">
      <dgm:prSet presAssocID="{F5970B4A-1FF8-4A4A-9E1E-20751E86232F}" presName="descendantText" presStyleLbl="alignAccFollowNode1" presStyleIdx="1" presStyleCnt="5">
        <dgm:presLayoutVars>
          <dgm:bulletEnabled val="1"/>
        </dgm:presLayoutVars>
      </dgm:prSet>
      <dgm:spPr/>
    </dgm:pt>
    <dgm:pt modelId="{3C2981DF-3A9B-4DAF-824C-D0980BA7CBED}" type="pres">
      <dgm:prSet presAssocID="{B5814EDB-39C5-4303-BCCE-8A7A7278DDF1}" presName="sp" presStyleCnt="0"/>
      <dgm:spPr/>
    </dgm:pt>
    <dgm:pt modelId="{81BA5EA7-CF51-4138-9176-F10031AB1538}" type="pres">
      <dgm:prSet presAssocID="{3AF31B82-5075-4755-8AE5-F7ED8C1ABB6C}" presName="linNode" presStyleCnt="0"/>
      <dgm:spPr/>
    </dgm:pt>
    <dgm:pt modelId="{2C3C49C3-A54E-44C5-AF51-ADF63632F323}" type="pres">
      <dgm:prSet presAssocID="{3AF31B82-5075-4755-8AE5-F7ED8C1ABB6C}" presName="parentText" presStyleLbl="node1" presStyleIdx="2" presStyleCnt="5">
        <dgm:presLayoutVars>
          <dgm:chMax val="1"/>
          <dgm:bulletEnabled val="1"/>
        </dgm:presLayoutVars>
      </dgm:prSet>
      <dgm:spPr/>
    </dgm:pt>
    <dgm:pt modelId="{02A555C2-6109-44A7-B900-58B1012855B6}" type="pres">
      <dgm:prSet presAssocID="{3AF31B82-5075-4755-8AE5-F7ED8C1ABB6C}" presName="descendantText" presStyleLbl="alignAccFollowNode1" presStyleIdx="2" presStyleCnt="5">
        <dgm:presLayoutVars>
          <dgm:bulletEnabled val="1"/>
        </dgm:presLayoutVars>
      </dgm:prSet>
      <dgm:spPr/>
    </dgm:pt>
    <dgm:pt modelId="{D02BA061-BD54-4237-A592-B458E3D60AC6}" type="pres">
      <dgm:prSet presAssocID="{527C7E24-E131-4104-AB03-5A09A0660BF3}" presName="sp" presStyleCnt="0"/>
      <dgm:spPr/>
    </dgm:pt>
    <dgm:pt modelId="{0C597174-64E3-489B-8635-88B09E1DC6AB}" type="pres">
      <dgm:prSet presAssocID="{15D287FA-1860-46B7-9AA2-69F925E64755}" presName="linNode" presStyleCnt="0"/>
      <dgm:spPr/>
    </dgm:pt>
    <dgm:pt modelId="{A5927B02-99E5-4D26-811F-C794AD1D4212}" type="pres">
      <dgm:prSet presAssocID="{15D287FA-1860-46B7-9AA2-69F925E64755}" presName="parentText" presStyleLbl="node1" presStyleIdx="3" presStyleCnt="5">
        <dgm:presLayoutVars>
          <dgm:chMax val="1"/>
          <dgm:bulletEnabled val="1"/>
        </dgm:presLayoutVars>
      </dgm:prSet>
      <dgm:spPr/>
    </dgm:pt>
    <dgm:pt modelId="{666A0B78-E59F-4C7B-BDBE-64347FC6693B}" type="pres">
      <dgm:prSet presAssocID="{15D287FA-1860-46B7-9AA2-69F925E64755}" presName="descendantText" presStyleLbl="alignAccFollowNode1" presStyleIdx="3" presStyleCnt="5">
        <dgm:presLayoutVars>
          <dgm:bulletEnabled val="1"/>
        </dgm:presLayoutVars>
      </dgm:prSet>
      <dgm:spPr/>
    </dgm:pt>
    <dgm:pt modelId="{8EE72D99-E33F-4F9C-AE29-4441485DEAB6}" type="pres">
      <dgm:prSet presAssocID="{5D2D3C6F-4765-44F6-A176-76AE273C835C}" presName="sp" presStyleCnt="0"/>
      <dgm:spPr/>
    </dgm:pt>
    <dgm:pt modelId="{709896B6-5A1B-4A5D-9F48-F55930FB2235}" type="pres">
      <dgm:prSet presAssocID="{71E26273-F745-4CD9-BB31-C305B82E86E5}" presName="linNode" presStyleCnt="0"/>
      <dgm:spPr/>
    </dgm:pt>
    <dgm:pt modelId="{47166439-CB2B-4FB8-AF5C-1ABE1899317C}" type="pres">
      <dgm:prSet presAssocID="{71E26273-F745-4CD9-BB31-C305B82E86E5}" presName="parentText" presStyleLbl="node1" presStyleIdx="4" presStyleCnt="5">
        <dgm:presLayoutVars>
          <dgm:chMax val="1"/>
          <dgm:bulletEnabled val="1"/>
        </dgm:presLayoutVars>
      </dgm:prSet>
      <dgm:spPr/>
    </dgm:pt>
    <dgm:pt modelId="{8297DA35-EC67-4026-8F74-B429C73291E3}" type="pres">
      <dgm:prSet presAssocID="{71E26273-F745-4CD9-BB31-C305B82E86E5}" presName="descendantText" presStyleLbl="alignAccFollowNode1" presStyleIdx="4" presStyleCnt="5">
        <dgm:presLayoutVars>
          <dgm:bulletEnabled val="1"/>
        </dgm:presLayoutVars>
      </dgm:prSet>
      <dgm:spPr/>
    </dgm:pt>
  </dgm:ptLst>
  <dgm:cxnLst>
    <dgm:cxn modelId="{29B3C313-38AD-47F8-9AAC-94F2AC93FC5F}" srcId="{F5970B4A-1FF8-4A4A-9E1E-20751E86232F}" destId="{318187B2-9743-44F7-B3BD-5F0D8C9C1F06}" srcOrd="0" destOrd="0" parTransId="{FA117BE5-20E5-4756-8DAA-BF645F084B73}" sibTransId="{18C7E8A5-F7B9-4B1F-82E3-66A0466A1E2C}"/>
    <dgm:cxn modelId="{0908C415-78AB-4362-9957-632D939C0C89}" type="presOf" srcId="{6FD7AD68-20FF-4EED-B3C9-9AF5E4B2404F}" destId="{B7E6E017-D701-4F54-AA7C-505E5C384BA2}" srcOrd="0" destOrd="0" presId="urn:microsoft.com/office/officeart/2005/8/layout/vList5"/>
    <dgm:cxn modelId="{FFD45A16-7919-49BD-BA06-527EB76B30E3}" type="presOf" srcId="{F4F60E28-E048-4D57-92F0-B38309AF32A1}" destId="{666A0B78-E59F-4C7B-BDBE-64347FC6693B}" srcOrd="0" destOrd="0" presId="urn:microsoft.com/office/officeart/2005/8/layout/vList5"/>
    <dgm:cxn modelId="{D3AC0C1C-9FEC-4C79-888A-2C18FEFEE01B}" type="presOf" srcId="{CFCAFA68-9051-45EC-BB6B-82033FA11569}" destId="{A2AD6B04-2C03-476C-9034-D2C92AFB4383}" srcOrd="0" destOrd="1" presId="urn:microsoft.com/office/officeart/2005/8/layout/vList5"/>
    <dgm:cxn modelId="{DC104A1E-F8AF-4B2F-9A66-ACF4A7DAD026}" type="presOf" srcId="{CC47555C-574C-4A6F-9C4F-BEE86F100233}" destId="{8297DA35-EC67-4026-8F74-B429C73291E3}" srcOrd="0" destOrd="1" presId="urn:microsoft.com/office/officeart/2005/8/layout/vList5"/>
    <dgm:cxn modelId="{09C46C24-41C1-403C-B874-ADEF512227F3}" type="presOf" srcId="{BA185EDF-4E52-45BB-A93C-61243B37FD80}" destId="{02A555C2-6109-44A7-B900-58B1012855B6}" srcOrd="0" destOrd="2" presId="urn:microsoft.com/office/officeart/2005/8/layout/vList5"/>
    <dgm:cxn modelId="{41B08E26-9430-495F-96AC-129C0BBB0326}" type="presOf" srcId="{3AF31B82-5075-4755-8AE5-F7ED8C1ABB6C}" destId="{2C3C49C3-A54E-44C5-AF51-ADF63632F323}" srcOrd="0" destOrd="0" presId="urn:microsoft.com/office/officeart/2005/8/layout/vList5"/>
    <dgm:cxn modelId="{6C9B912C-2004-459B-A374-6EC9D02100E4}" srcId="{71E26273-F745-4CD9-BB31-C305B82E86E5}" destId="{FB58418F-0F0B-48A8-A22C-FF29E270ED1E}" srcOrd="0" destOrd="0" parTransId="{C3F17BD3-2D15-46D2-AF4D-CF498C452F5D}" sibTransId="{BBC15547-64E3-428B-B2DB-457C07A0B516}"/>
    <dgm:cxn modelId="{A7EDD32C-68DC-4CA9-90F9-5F1FDA7566F9}" srcId="{6855FFE7-F7E9-4FD7-BB59-7A2ACC159B41}" destId="{F5970B4A-1FF8-4A4A-9E1E-20751E86232F}" srcOrd="1" destOrd="0" parTransId="{2D46E207-B474-4E24-B638-343E6EA69FE4}" sibTransId="{B5814EDB-39C5-4303-BCCE-8A7A7278DDF1}"/>
    <dgm:cxn modelId="{F3FFD72F-31DD-4FE8-A730-792FFC9B4067}" type="presOf" srcId="{DF073EC9-F8CE-4838-B96F-F87D1E179FB8}" destId="{1523F08C-2F7A-4D4E-8618-DEFAECA94B58}" srcOrd="0" destOrd="0" presId="urn:microsoft.com/office/officeart/2005/8/layout/vList5"/>
    <dgm:cxn modelId="{0B762734-D0A1-4117-80EB-0D07FA37A038}" type="presOf" srcId="{6855FFE7-F7E9-4FD7-BB59-7A2ACC159B41}" destId="{389EAAA2-9AD1-4E47-88D2-98A78F319608}" srcOrd="0" destOrd="0" presId="urn:microsoft.com/office/officeart/2005/8/layout/vList5"/>
    <dgm:cxn modelId="{C77C0037-27D9-43A2-A95E-E9DAC13E36F8}" srcId="{3AF31B82-5075-4755-8AE5-F7ED8C1ABB6C}" destId="{BA185EDF-4E52-45BB-A93C-61243B37FD80}" srcOrd="2" destOrd="0" parTransId="{181DA040-C321-48AF-8F64-DCD08716607D}" sibTransId="{7DC3121B-6847-4585-B66B-59A91A91A427}"/>
    <dgm:cxn modelId="{F32B513A-A52C-48A3-8C54-5EE621166CBB}" srcId="{6FD7AD68-20FF-4EED-B3C9-9AF5E4B2404F}" destId="{63E5B7CD-0A98-43B9-BA55-108362CDDB2A}" srcOrd="1" destOrd="0" parTransId="{F6B6BCAB-751F-4858-8F66-FA1CA15BA440}" sibTransId="{D414C5AF-72CA-486F-94C0-10662691A472}"/>
    <dgm:cxn modelId="{0695A140-0EEC-4867-AC53-05C1E02354D9}" srcId="{71E26273-F745-4CD9-BB31-C305B82E86E5}" destId="{CC47555C-574C-4A6F-9C4F-BEE86F100233}" srcOrd="1" destOrd="0" parTransId="{C92B2FD4-E6B7-42CA-BA40-89657169CA3F}" sibTransId="{689A2BFA-E5F7-4D9B-BB8B-6D69622B1B53}"/>
    <dgm:cxn modelId="{0514BC61-E043-4ED4-BC75-436740C80C75}" srcId="{15D287FA-1860-46B7-9AA2-69F925E64755}" destId="{F4F60E28-E048-4D57-92F0-B38309AF32A1}" srcOrd="0" destOrd="0" parTransId="{760BCAC0-BCC7-4C7C-9239-33D8023F7998}" sibTransId="{59B11C7F-FAAD-4B63-A4F2-DC665CC8C424}"/>
    <dgm:cxn modelId="{A69F8169-D7FC-4073-8BDF-006CC0C740C0}" type="presOf" srcId="{F5970B4A-1FF8-4A4A-9E1E-20751E86232F}" destId="{AFCDEE26-60EE-46FC-B580-F201D96EB7EA}" srcOrd="0" destOrd="0" presId="urn:microsoft.com/office/officeart/2005/8/layout/vList5"/>
    <dgm:cxn modelId="{03F6F555-8CD9-4FB5-82D9-B91DB12C4471}" srcId="{6855FFE7-F7E9-4FD7-BB59-7A2ACC159B41}" destId="{6FD7AD68-20FF-4EED-B3C9-9AF5E4B2404F}" srcOrd="0" destOrd="0" parTransId="{5F806B64-62AA-43A6-B637-E1BB9DB2562D}" sibTransId="{C0FEB4B5-978B-4FD4-ACAF-51C5DEB5F4F1}"/>
    <dgm:cxn modelId="{823ED277-FB80-4DA0-9AD1-C4EE8D2F5B27}" srcId="{6855FFE7-F7E9-4FD7-BB59-7A2ACC159B41}" destId="{3AF31B82-5075-4755-8AE5-F7ED8C1ABB6C}" srcOrd="2" destOrd="0" parTransId="{4A818B10-21F1-4570-9492-DAA58FE8E868}" sibTransId="{527C7E24-E131-4104-AB03-5A09A0660BF3}"/>
    <dgm:cxn modelId="{04479E7F-1B22-4D0C-A6D4-F3C3033EED97}" srcId="{F5970B4A-1FF8-4A4A-9E1E-20751E86232F}" destId="{CFCAFA68-9051-45EC-BB6B-82033FA11569}" srcOrd="1" destOrd="0" parTransId="{8094C20C-A046-48A4-8F99-F4D4C5BC5D41}" sibTransId="{3EFFB9D0-872A-474B-A3D3-2FCB6EA3FB4D}"/>
    <dgm:cxn modelId="{41A78B86-29E6-4543-9EB5-FF68DB78C2F5}" srcId="{6855FFE7-F7E9-4FD7-BB59-7A2ACC159B41}" destId="{15D287FA-1860-46B7-9AA2-69F925E64755}" srcOrd="3" destOrd="0" parTransId="{72833C6C-1A6D-4CC2-9B6D-BAF348576134}" sibTransId="{5D2D3C6F-4765-44F6-A176-76AE273C835C}"/>
    <dgm:cxn modelId="{DC818294-7E72-4A6E-A8BC-04DF76C334D4}" type="presOf" srcId="{D25CFBD6-8877-4E13-A9C8-0A9B584B23AB}" destId="{A2AD6B04-2C03-476C-9034-D2C92AFB4383}" srcOrd="0" destOrd="2" presId="urn:microsoft.com/office/officeart/2005/8/layout/vList5"/>
    <dgm:cxn modelId="{8BC9549A-2B42-458B-AC91-31776F0E83D3}" srcId="{F5970B4A-1FF8-4A4A-9E1E-20751E86232F}" destId="{D25CFBD6-8877-4E13-A9C8-0A9B584B23AB}" srcOrd="2" destOrd="0" parTransId="{01B400B7-0B53-4D3E-8D80-A65C153CB4FD}" sibTransId="{C54232BA-C151-4FC5-9E46-344364BC4014}"/>
    <dgm:cxn modelId="{357DC09C-0247-4D73-B31B-6A41CE0D4561}" type="presOf" srcId="{FB58418F-0F0B-48A8-A22C-FF29E270ED1E}" destId="{8297DA35-EC67-4026-8F74-B429C73291E3}" srcOrd="0" destOrd="0" presId="urn:microsoft.com/office/officeart/2005/8/layout/vList5"/>
    <dgm:cxn modelId="{EFC5979F-6AAB-4B6F-8654-8EA1558DD4B6}" srcId="{6855FFE7-F7E9-4FD7-BB59-7A2ACC159B41}" destId="{71E26273-F745-4CD9-BB31-C305B82E86E5}" srcOrd="4" destOrd="0" parTransId="{3F7BF7F2-024E-41EB-BE2E-35B9C0940915}" sibTransId="{F203AE72-8FE8-407B-8B63-2793973D2DD1}"/>
    <dgm:cxn modelId="{6CE5F69F-988B-4FBB-B2E7-DFB9966963A1}" type="presOf" srcId="{63E5B7CD-0A98-43B9-BA55-108362CDDB2A}" destId="{1523F08C-2F7A-4D4E-8618-DEFAECA94B58}" srcOrd="0" destOrd="1" presId="urn:microsoft.com/office/officeart/2005/8/layout/vList5"/>
    <dgm:cxn modelId="{9A06A1A8-59B8-476D-8C5C-0531A6734711}" srcId="{6FD7AD68-20FF-4EED-B3C9-9AF5E4B2404F}" destId="{2F8AE09B-9A0D-4EAC-A546-C6C044158364}" srcOrd="2" destOrd="0" parTransId="{84EE3CCA-557E-43CC-AE14-19558B3D3F26}" sibTransId="{97CCE9F6-3A00-4A90-BCE9-84D6853548FB}"/>
    <dgm:cxn modelId="{E7144DB2-1FB2-48D3-88CA-8669A3A181ED}" type="presOf" srcId="{74505381-7CCB-4699-851B-ED5C19E9D274}" destId="{02A555C2-6109-44A7-B900-58B1012855B6}" srcOrd="0" destOrd="0" presId="urn:microsoft.com/office/officeart/2005/8/layout/vList5"/>
    <dgm:cxn modelId="{71D90DC5-4764-4AB6-8FD7-8AB63E789EC6}" srcId="{3AF31B82-5075-4755-8AE5-F7ED8C1ABB6C}" destId="{EA60B0D0-78F0-48BD-A6FA-4BBBCBF77C1A}" srcOrd="1" destOrd="0" parTransId="{42F1C765-E910-4F91-83FC-23ABB8D9F2CC}" sibTransId="{7A06FB7C-8396-4D8C-856B-882239AE9B81}"/>
    <dgm:cxn modelId="{E97003DC-1D12-413A-9FD4-994F3CF3C1C6}" type="presOf" srcId="{318187B2-9743-44F7-B3BD-5F0D8C9C1F06}" destId="{A2AD6B04-2C03-476C-9034-D2C92AFB4383}" srcOrd="0" destOrd="0" presId="urn:microsoft.com/office/officeart/2005/8/layout/vList5"/>
    <dgm:cxn modelId="{15CFB5DC-7DE8-45FD-93BA-1ED39A7C87C2}" srcId="{3AF31B82-5075-4755-8AE5-F7ED8C1ABB6C}" destId="{74505381-7CCB-4699-851B-ED5C19E9D274}" srcOrd="0" destOrd="0" parTransId="{422820A0-A658-4D08-B354-E0DD480C17EA}" sibTransId="{CD35DA1A-6843-424F-AAEB-4966234ADBED}"/>
    <dgm:cxn modelId="{34DB0BED-D4E7-4A16-9916-5A1C2D840753}" type="presOf" srcId="{EA60B0D0-78F0-48BD-A6FA-4BBBCBF77C1A}" destId="{02A555C2-6109-44A7-B900-58B1012855B6}" srcOrd="0" destOrd="1" presId="urn:microsoft.com/office/officeart/2005/8/layout/vList5"/>
    <dgm:cxn modelId="{93DD44F3-FBFD-4546-9715-A430E821C9DE}" type="presOf" srcId="{2F8AE09B-9A0D-4EAC-A546-C6C044158364}" destId="{1523F08C-2F7A-4D4E-8618-DEFAECA94B58}" srcOrd="0" destOrd="2" presId="urn:microsoft.com/office/officeart/2005/8/layout/vList5"/>
    <dgm:cxn modelId="{912A5CF4-6D16-4E67-A562-4CAA53F2238A}" srcId="{6FD7AD68-20FF-4EED-B3C9-9AF5E4B2404F}" destId="{DF073EC9-F8CE-4838-B96F-F87D1E179FB8}" srcOrd="0" destOrd="0" parTransId="{381577A6-B7F9-419D-9F72-ECBDBB567532}" sibTransId="{EB5D7A7A-7830-44F1-93F3-02374856C581}"/>
    <dgm:cxn modelId="{3ADCF1F4-9CA1-4E79-B3E7-CCE6D382A963}" type="presOf" srcId="{71E26273-F745-4CD9-BB31-C305B82E86E5}" destId="{47166439-CB2B-4FB8-AF5C-1ABE1899317C}" srcOrd="0" destOrd="0" presId="urn:microsoft.com/office/officeart/2005/8/layout/vList5"/>
    <dgm:cxn modelId="{B3AB24FF-46FB-4DA2-B2DA-2F2E7C1AF9BE}" type="presOf" srcId="{15D287FA-1860-46B7-9AA2-69F925E64755}" destId="{A5927B02-99E5-4D26-811F-C794AD1D4212}" srcOrd="0" destOrd="0" presId="urn:microsoft.com/office/officeart/2005/8/layout/vList5"/>
    <dgm:cxn modelId="{EDB0CDB9-F3CA-41FE-80BD-CC7BFC66767E}" type="presParOf" srcId="{389EAAA2-9AD1-4E47-88D2-98A78F319608}" destId="{2782BDA6-6BC4-4A1C-9450-4A40A1494BD7}" srcOrd="0" destOrd="0" presId="urn:microsoft.com/office/officeart/2005/8/layout/vList5"/>
    <dgm:cxn modelId="{B61985C7-FF38-4E6B-8378-C462E7BBF01B}" type="presParOf" srcId="{2782BDA6-6BC4-4A1C-9450-4A40A1494BD7}" destId="{B7E6E017-D701-4F54-AA7C-505E5C384BA2}" srcOrd="0" destOrd="0" presId="urn:microsoft.com/office/officeart/2005/8/layout/vList5"/>
    <dgm:cxn modelId="{8A180BB8-7B2C-420F-81B4-888C55B6F9E4}" type="presParOf" srcId="{2782BDA6-6BC4-4A1C-9450-4A40A1494BD7}" destId="{1523F08C-2F7A-4D4E-8618-DEFAECA94B58}" srcOrd="1" destOrd="0" presId="urn:microsoft.com/office/officeart/2005/8/layout/vList5"/>
    <dgm:cxn modelId="{872E3094-759D-47A3-91B9-6CC901DC7328}" type="presParOf" srcId="{389EAAA2-9AD1-4E47-88D2-98A78F319608}" destId="{49C29863-4969-433B-AA67-C9182700E926}" srcOrd="1" destOrd="0" presId="urn:microsoft.com/office/officeart/2005/8/layout/vList5"/>
    <dgm:cxn modelId="{D4F72895-1F77-4C16-A2CE-22CAF42B1575}" type="presParOf" srcId="{389EAAA2-9AD1-4E47-88D2-98A78F319608}" destId="{1B99C114-7123-48A4-BC01-2D521C9A333E}" srcOrd="2" destOrd="0" presId="urn:microsoft.com/office/officeart/2005/8/layout/vList5"/>
    <dgm:cxn modelId="{525463D4-8E3E-41C7-8407-B8B0FB2F2606}" type="presParOf" srcId="{1B99C114-7123-48A4-BC01-2D521C9A333E}" destId="{AFCDEE26-60EE-46FC-B580-F201D96EB7EA}" srcOrd="0" destOrd="0" presId="urn:microsoft.com/office/officeart/2005/8/layout/vList5"/>
    <dgm:cxn modelId="{F4F01452-9CA2-4E9D-B5E3-F61F4D90F8EA}" type="presParOf" srcId="{1B99C114-7123-48A4-BC01-2D521C9A333E}" destId="{A2AD6B04-2C03-476C-9034-D2C92AFB4383}" srcOrd="1" destOrd="0" presId="urn:microsoft.com/office/officeart/2005/8/layout/vList5"/>
    <dgm:cxn modelId="{25E662E5-87E4-4B68-9EA8-05A82348D211}" type="presParOf" srcId="{389EAAA2-9AD1-4E47-88D2-98A78F319608}" destId="{3C2981DF-3A9B-4DAF-824C-D0980BA7CBED}" srcOrd="3" destOrd="0" presId="urn:microsoft.com/office/officeart/2005/8/layout/vList5"/>
    <dgm:cxn modelId="{E2737FDB-9688-4C28-99E3-6D6533EBC822}" type="presParOf" srcId="{389EAAA2-9AD1-4E47-88D2-98A78F319608}" destId="{81BA5EA7-CF51-4138-9176-F10031AB1538}" srcOrd="4" destOrd="0" presId="urn:microsoft.com/office/officeart/2005/8/layout/vList5"/>
    <dgm:cxn modelId="{CCFD865C-2031-4E09-8564-E8457C1C9D37}" type="presParOf" srcId="{81BA5EA7-CF51-4138-9176-F10031AB1538}" destId="{2C3C49C3-A54E-44C5-AF51-ADF63632F323}" srcOrd="0" destOrd="0" presId="urn:microsoft.com/office/officeart/2005/8/layout/vList5"/>
    <dgm:cxn modelId="{585A2B57-460F-4A46-8568-75AA11A9C8CD}" type="presParOf" srcId="{81BA5EA7-CF51-4138-9176-F10031AB1538}" destId="{02A555C2-6109-44A7-B900-58B1012855B6}" srcOrd="1" destOrd="0" presId="urn:microsoft.com/office/officeart/2005/8/layout/vList5"/>
    <dgm:cxn modelId="{5D4B22B9-EE1A-42BE-B90D-5E4B840596FF}" type="presParOf" srcId="{389EAAA2-9AD1-4E47-88D2-98A78F319608}" destId="{D02BA061-BD54-4237-A592-B458E3D60AC6}" srcOrd="5" destOrd="0" presId="urn:microsoft.com/office/officeart/2005/8/layout/vList5"/>
    <dgm:cxn modelId="{505DBE2E-A220-4F47-8E17-EE16A83BFCBE}" type="presParOf" srcId="{389EAAA2-9AD1-4E47-88D2-98A78F319608}" destId="{0C597174-64E3-489B-8635-88B09E1DC6AB}" srcOrd="6" destOrd="0" presId="urn:microsoft.com/office/officeart/2005/8/layout/vList5"/>
    <dgm:cxn modelId="{65DD2369-8229-4F3D-8FE2-D4820529187B}" type="presParOf" srcId="{0C597174-64E3-489B-8635-88B09E1DC6AB}" destId="{A5927B02-99E5-4D26-811F-C794AD1D4212}" srcOrd="0" destOrd="0" presId="urn:microsoft.com/office/officeart/2005/8/layout/vList5"/>
    <dgm:cxn modelId="{AB5E1D91-E413-4FEA-9619-29C5DC6D75DB}" type="presParOf" srcId="{0C597174-64E3-489B-8635-88B09E1DC6AB}" destId="{666A0B78-E59F-4C7B-BDBE-64347FC6693B}" srcOrd="1" destOrd="0" presId="urn:microsoft.com/office/officeart/2005/8/layout/vList5"/>
    <dgm:cxn modelId="{B5D33189-ADA3-4089-8BA2-F40C3B2C2935}" type="presParOf" srcId="{389EAAA2-9AD1-4E47-88D2-98A78F319608}" destId="{8EE72D99-E33F-4F9C-AE29-4441485DEAB6}" srcOrd="7" destOrd="0" presId="urn:microsoft.com/office/officeart/2005/8/layout/vList5"/>
    <dgm:cxn modelId="{80E1F21C-597F-4F39-9BA2-5551847A5EF9}" type="presParOf" srcId="{389EAAA2-9AD1-4E47-88D2-98A78F319608}" destId="{709896B6-5A1B-4A5D-9F48-F55930FB2235}" srcOrd="8" destOrd="0" presId="urn:microsoft.com/office/officeart/2005/8/layout/vList5"/>
    <dgm:cxn modelId="{A5D6C9F8-3287-43DA-A2AD-03BA0D14B786}" type="presParOf" srcId="{709896B6-5A1B-4A5D-9F48-F55930FB2235}" destId="{47166439-CB2B-4FB8-AF5C-1ABE1899317C}" srcOrd="0" destOrd="0" presId="urn:microsoft.com/office/officeart/2005/8/layout/vList5"/>
    <dgm:cxn modelId="{ED8A319F-1B1B-4C4F-82F6-81878199893D}" type="presParOf" srcId="{709896B6-5A1B-4A5D-9F48-F55930FB2235}" destId="{8297DA35-EC67-4026-8F74-B429C73291E3}"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55FFE7-F7E9-4FD7-BB59-7A2ACC159B4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FD7AD68-20FF-4EED-B3C9-9AF5E4B2404F}">
      <dgm:prSet phldrT="[Text]" custT="1"/>
      <dgm:spPr/>
      <dgm:t>
        <a:bodyPr/>
        <a:lstStyle/>
        <a:p>
          <a:pPr algn="ctr"/>
          <a:r>
            <a:rPr lang="en-US" sz="2400" dirty="0"/>
            <a:t>Farmer Reported Surveys</a:t>
          </a:r>
        </a:p>
      </dgm:t>
    </dgm:pt>
    <dgm:pt modelId="{5F806B64-62AA-43A6-B637-E1BB9DB2562D}" type="parTrans" cxnId="{03F6F555-8CD9-4FB5-82D9-B91DB12C4471}">
      <dgm:prSet/>
      <dgm:spPr/>
      <dgm:t>
        <a:bodyPr/>
        <a:lstStyle/>
        <a:p>
          <a:endParaRPr lang="en-US"/>
        </a:p>
      </dgm:t>
    </dgm:pt>
    <dgm:pt modelId="{C0FEB4B5-978B-4FD4-ACAF-51C5DEB5F4F1}" type="sibTrans" cxnId="{03F6F555-8CD9-4FB5-82D9-B91DB12C4471}">
      <dgm:prSet/>
      <dgm:spPr/>
      <dgm:t>
        <a:bodyPr/>
        <a:lstStyle/>
        <a:p>
          <a:endParaRPr lang="en-US"/>
        </a:p>
      </dgm:t>
    </dgm:pt>
    <dgm:pt modelId="{F5970B4A-1FF8-4A4A-9E1E-20751E86232F}">
      <dgm:prSet phldrT="[Text]" custT="1"/>
      <dgm:spPr/>
      <dgm:t>
        <a:bodyPr/>
        <a:lstStyle/>
        <a:p>
          <a:pPr algn="ctr">
            <a:lnSpc>
              <a:spcPct val="90000"/>
            </a:lnSpc>
            <a:spcAft>
              <a:spcPct val="35000"/>
            </a:spcAft>
          </a:pPr>
          <a:r>
            <a:rPr lang="en-US" sz="2400" dirty="0"/>
            <a:t>Field Measurement Surveys</a:t>
          </a:r>
        </a:p>
        <a:p>
          <a:pPr algn="ctr">
            <a:lnSpc>
              <a:spcPct val="100000"/>
            </a:lnSpc>
            <a:spcAft>
              <a:spcPts val="0"/>
            </a:spcAft>
          </a:pPr>
          <a:r>
            <a:rPr lang="en-US" sz="1400" dirty="0"/>
            <a:t>Corn = 1,015</a:t>
          </a:r>
        </a:p>
        <a:p>
          <a:pPr algn="ctr">
            <a:lnSpc>
              <a:spcPct val="100000"/>
            </a:lnSpc>
            <a:spcAft>
              <a:spcPts val="0"/>
            </a:spcAft>
          </a:pPr>
          <a:r>
            <a:rPr lang="en-US" sz="1400" dirty="0"/>
            <a:t>Soybeans = 1,050</a:t>
          </a:r>
        </a:p>
      </dgm:t>
    </dgm:pt>
    <dgm:pt modelId="{2D46E207-B474-4E24-B638-343E6EA69FE4}" type="parTrans" cxnId="{A7EDD32C-68DC-4CA9-90F9-5F1FDA7566F9}">
      <dgm:prSet/>
      <dgm:spPr/>
      <dgm:t>
        <a:bodyPr/>
        <a:lstStyle/>
        <a:p>
          <a:endParaRPr lang="en-US"/>
        </a:p>
      </dgm:t>
    </dgm:pt>
    <dgm:pt modelId="{B5814EDB-39C5-4303-BCCE-8A7A7278DDF1}" type="sibTrans" cxnId="{A7EDD32C-68DC-4CA9-90F9-5F1FDA7566F9}">
      <dgm:prSet/>
      <dgm:spPr/>
      <dgm:t>
        <a:bodyPr/>
        <a:lstStyle/>
        <a:p>
          <a:endParaRPr lang="en-US"/>
        </a:p>
      </dgm:t>
    </dgm:pt>
    <dgm:pt modelId="{3AF31B82-5075-4755-8AE5-F7ED8C1ABB6C}">
      <dgm:prSet phldrT="[Text]" custT="1"/>
      <dgm:spPr/>
      <dgm:t>
        <a:bodyPr/>
        <a:lstStyle/>
        <a:p>
          <a:pPr algn="ctr"/>
          <a:r>
            <a:rPr lang="en-US" sz="2400" dirty="0"/>
            <a:t>Remotely Sensed (Satellite)</a:t>
          </a:r>
        </a:p>
      </dgm:t>
    </dgm:pt>
    <dgm:pt modelId="{4A818B10-21F1-4570-9492-DAA58FE8E868}" type="parTrans" cxnId="{823ED277-FB80-4DA0-9AD1-C4EE8D2F5B27}">
      <dgm:prSet/>
      <dgm:spPr/>
      <dgm:t>
        <a:bodyPr/>
        <a:lstStyle/>
        <a:p>
          <a:endParaRPr lang="en-US"/>
        </a:p>
      </dgm:t>
    </dgm:pt>
    <dgm:pt modelId="{527C7E24-E131-4104-AB03-5A09A0660BF3}" type="sibTrans" cxnId="{823ED277-FB80-4DA0-9AD1-C4EE8D2F5B27}">
      <dgm:prSet/>
      <dgm:spPr/>
      <dgm:t>
        <a:bodyPr/>
        <a:lstStyle/>
        <a:p>
          <a:endParaRPr lang="en-US"/>
        </a:p>
      </dgm:t>
    </dgm:pt>
    <dgm:pt modelId="{DF073EC9-F8CE-4838-B96F-F87D1E179FB8}">
      <dgm:prSet phldrT="[Text]"/>
      <dgm:spPr/>
      <dgm:t>
        <a:bodyPr/>
        <a:lstStyle/>
        <a:p>
          <a:pPr algn="l"/>
          <a:r>
            <a:rPr lang="en-US" dirty="0"/>
            <a:t>August (20,837)</a:t>
          </a:r>
        </a:p>
      </dgm:t>
    </dgm:pt>
    <dgm:pt modelId="{381577A6-B7F9-419D-9F72-ECBDBB567532}" type="parTrans" cxnId="{912A5CF4-6D16-4E67-A562-4CAA53F2238A}">
      <dgm:prSet/>
      <dgm:spPr/>
      <dgm:t>
        <a:bodyPr/>
        <a:lstStyle/>
        <a:p>
          <a:endParaRPr lang="en-US"/>
        </a:p>
      </dgm:t>
    </dgm:pt>
    <dgm:pt modelId="{EB5D7A7A-7830-44F1-93F3-02374856C581}" type="sibTrans" cxnId="{912A5CF4-6D16-4E67-A562-4CAA53F2238A}">
      <dgm:prSet/>
      <dgm:spPr/>
      <dgm:t>
        <a:bodyPr/>
        <a:lstStyle/>
        <a:p>
          <a:endParaRPr lang="en-US"/>
        </a:p>
      </dgm:t>
    </dgm:pt>
    <dgm:pt modelId="{63E5B7CD-0A98-43B9-BA55-108362CDDB2A}">
      <dgm:prSet phldrT="[Text]"/>
      <dgm:spPr/>
      <dgm:t>
        <a:bodyPr/>
        <a:lstStyle/>
        <a:p>
          <a:pPr algn="l"/>
          <a:r>
            <a:rPr lang="en-US" dirty="0"/>
            <a:t>September (9,624)</a:t>
          </a:r>
        </a:p>
      </dgm:t>
    </dgm:pt>
    <dgm:pt modelId="{F6B6BCAB-751F-4858-8F66-FA1CA15BA440}" type="parTrans" cxnId="{F32B513A-A52C-48A3-8C54-5EE621166CBB}">
      <dgm:prSet/>
      <dgm:spPr/>
      <dgm:t>
        <a:bodyPr/>
        <a:lstStyle/>
        <a:p>
          <a:endParaRPr lang="en-US"/>
        </a:p>
      </dgm:t>
    </dgm:pt>
    <dgm:pt modelId="{D414C5AF-72CA-486F-94C0-10662691A472}" type="sibTrans" cxnId="{F32B513A-A52C-48A3-8C54-5EE621166CBB}">
      <dgm:prSet/>
      <dgm:spPr/>
      <dgm:t>
        <a:bodyPr/>
        <a:lstStyle/>
        <a:p>
          <a:endParaRPr lang="en-US"/>
        </a:p>
      </dgm:t>
    </dgm:pt>
    <dgm:pt modelId="{2F8AE09B-9A0D-4EAC-A546-C6C044158364}">
      <dgm:prSet phldrT="[Text]"/>
      <dgm:spPr/>
      <dgm:t>
        <a:bodyPr/>
        <a:lstStyle/>
        <a:p>
          <a:pPr algn="l"/>
          <a:r>
            <a:rPr lang="en-US" dirty="0"/>
            <a:t>October (10,861)</a:t>
          </a:r>
        </a:p>
      </dgm:t>
    </dgm:pt>
    <dgm:pt modelId="{84EE3CCA-557E-43CC-AE14-19558B3D3F26}" type="parTrans" cxnId="{9A06A1A8-59B8-476D-8C5C-0531A6734711}">
      <dgm:prSet/>
      <dgm:spPr/>
      <dgm:t>
        <a:bodyPr/>
        <a:lstStyle/>
        <a:p>
          <a:endParaRPr lang="en-US"/>
        </a:p>
      </dgm:t>
    </dgm:pt>
    <dgm:pt modelId="{97CCE9F6-3A00-4A90-BCE9-84D6853548FB}" type="sibTrans" cxnId="{9A06A1A8-59B8-476D-8C5C-0531A6734711}">
      <dgm:prSet/>
      <dgm:spPr/>
      <dgm:t>
        <a:bodyPr/>
        <a:lstStyle/>
        <a:p>
          <a:endParaRPr lang="en-US"/>
        </a:p>
      </dgm:t>
    </dgm:pt>
    <dgm:pt modelId="{318187B2-9743-44F7-B3BD-5F0D8C9C1F06}">
      <dgm:prSet phldrT="[Text]"/>
      <dgm:spPr/>
      <dgm:t>
        <a:bodyPr/>
        <a:lstStyle/>
        <a:p>
          <a:pPr algn="l"/>
          <a:r>
            <a:rPr lang="en-US" sz="1400" dirty="0"/>
            <a:t>September</a:t>
          </a:r>
        </a:p>
      </dgm:t>
    </dgm:pt>
    <dgm:pt modelId="{FA117BE5-20E5-4756-8DAA-BF645F084B73}" type="parTrans" cxnId="{29B3C313-38AD-47F8-9AAC-94F2AC93FC5F}">
      <dgm:prSet/>
      <dgm:spPr/>
      <dgm:t>
        <a:bodyPr/>
        <a:lstStyle/>
        <a:p>
          <a:endParaRPr lang="en-US"/>
        </a:p>
      </dgm:t>
    </dgm:pt>
    <dgm:pt modelId="{18C7E8A5-F7B9-4B1F-82E3-66A0466A1E2C}" type="sibTrans" cxnId="{29B3C313-38AD-47F8-9AAC-94F2AC93FC5F}">
      <dgm:prSet/>
      <dgm:spPr/>
      <dgm:t>
        <a:bodyPr/>
        <a:lstStyle/>
        <a:p>
          <a:endParaRPr lang="en-US"/>
        </a:p>
      </dgm:t>
    </dgm:pt>
    <dgm:pt modelId="{D25CFBD6-8877-4E13-A9C8-0A9B584B23AB}">
      <dgm:prSet phldrT="[Text]"/>
      <dgm:spPr/>
      <dgm:t>
        <a:bodyPr/>
        <a:lstStyle/>
        <a:p>
          <a:pPr algn="l"/>
          <a:r>
            <a:rPr lang="en-US" sz="1400" dirty="0"/>
            <a:t>Annual</a:t>
          </a:r>
        </a:p>
      </dgm:t>
    </dgm:pt>
    <dgm:pt modelId="{01B400B7-0B53-4D3E-8D80-A65C153CB4FD}" type="parTrans" cxnId="{8BC9549A-2B42-458B-AC91-31776F0E83D3}">
      <dgm:prSet/>
      <dgm:spPr/>
      <dgm:t>
        <a:bodyPr/>
        <a:lstStyle/>
        <a:p>
          <a:endParaRPr lang="en-US"/>
        </a:p>
      </dgm:t>
    </dgm:pt>
    <dgm:pt modelId="{C54232BA-C151-4FC5-9E46-344364BC4014}" type="sibTrans" cxnId="{8BC9549A-2B42-458B-AC91-31776F0E83D3}">
      <dgm:prSet/>
      <dgm:spPr/>
      <dgm:t>
        <a:bodyPr/>
        <a:lstStyle/>
        <a:p>
          <a:endParaRPr lang="en-US"/>
        </a:p>
      </dgm:t>
    </dgm:pt>
    <dgm:pt modelId="{74505381-7CCB-4699-851B-ED5C19E9D274}">
      <dgm:prSet phldrT="[Text]"/>
      <dgm:spPr/>
      <dgm:t>
        <a:bodyPr/>
        <a:lstStyle/>
        <a:p>
          <a:pPr algn="l"/>
          <a:r>
            <a:rPr lang="en-US" dirty="0"/>
            <a:t>August</a:t>
          </a:r>
        </a:p>
      </dgm:t>
    </dgm:pt>
    <dgm:pt modelId="{422820A0-A658-4D08-B354-E0DD480C17EA}" type="parTrans" cxnId="{15CFB5DC-7DE8-45FD-93BA-1ED39A7C87C2}">
      <dgm:prSet/>
      <dgm:spPr/>
      <dgm:t>
        <a:bodyPr/>
        <a:lstStyle/>
        <a:p>
          <a:endParaRPr lang="en-US"/>
        </a:p>
      </dgm:t>
    </dgm:pt>
    <dgm:pt modelId="{CD35DA1A-6843-424F-AAEB-4966234ADBED}" type="sibTrans" cxnId="{15CFB5DC-7DE8-45FD-93BA-1ED39A7C87C2}">
      <dgm:prSet/>
      <dgm:spPr/>
      <dgm:t>
        <a:bodyPr/>
        <a:lstStyle/>
        <a:p>
          <a:endParaRPr lang="en-US"/>
        </a:p>
      </dgm:t>
    </dgm:pt>
    <dgm:pt modelId="{EA60B0D0-78F0-48BD-A6FA-4BBBCBF77C1A}">
      <dgm:prSet phldrT="[Text]"/>
      <dgm:spPr/>
      <dgm:t>
        <a:bodyPr/>
        <a:lstStyle/>
        <a:p>
          <a:pPr algn="l"/>
          <a:r>
            <a:rPr lang="en-US" dirty="0"/>
            <a:t>September</a:t>
          </a:r>
        </a:p>
      </dgm:t>
    </dgm:pt>
    <dgm:pt modelId="{42F1C765-E910-4F91-83FC-23ABB8D9F2CC}" type="parTrans" cxnId="{71D90DC5-4764-4AB6-8FD7-8AB63E789EC6}">
      <dgm:prSet/>
      <dgm:spPr/>
      <dgm:t>
        <a:bodyPr/>
        <a:lstStyle/>
        <a:p>
          <a:endParaRPr lang="en-US"/>
        </a:p>
      </dgm:t>
    </dgm:pt>
    <dgm:pt modelId="{7A06FB7C-8396-4D8C-856B-882239AE9B81}" type="sibTrans" cxnId="{71D90DC5-4764-4AB6-8FD7-8AB63E789EC6}">
      <dgm:prSet/>
      <dgm:spPr/>
      <dgm:t>
        <a:bodyPr/>
        <a:lstStyle/>
        <a:p>
          <a:endParaRPr lang="en-US"/>
        </a:p>
      </dgm:t>
    </dgm:pt>
    <dgm:pt modelId="{BA185EDF-4E52-45BB-A93C-61243B37FD80}">
      <dgm:prSet phldrT="[Text]"/>
      <dgm:spPr/>
      <dgm:t>
        <a:bodyPr/>
        <a:lstStyle/>
        <a:p>
          <a:pPr algn="l"/>
          <a:r>
            <a:rPr lang="en-US" dirty="0"/>
            <a:t>Annual</a:t>
          </a:r>
        </a:p>
      </dgm:t>
    </dgm:pt>
    <dgm:pt modelId="{181DA040-C321-48AF-8F64-DCD08716607D}" type="parTrans" cxnId="{C77C0037-27D9-43A2-A95E-E9DAC13E36F8}">
      <dgm:prSet/>
      <dgm:spPr/>
      <dgm:t>
        <a:bodyPr/>
        <a:lstStyle/>
        <a:p>
          <a:endParaRPr lang="en-US"/>
        </a:p>
      </dgm:t>
    </dgm:pt>
    <dgm:pt modelId="{7DC3121B-6847-4585-B66B-59A91A91A427}" type="sibTrans" cxnId="{C77C0037-27D9-43A2-A95E-E9DAC13E36F8}">
      <dgm:prSet/>
      <dgm:spPr/>
      <dgm:t>
        <a:bodyPr/>
        <a:lstStyle/>
        <a:p>
          <a:endParaRPr lang="en-US"/>
        </a:p>
      </dgm:t>
    </dgm:pt>
    <dgm:pt modelId="{B03591F9-7819-491D-A7AB-6E1B2FF8C814}">
      <dgm:prSet phldrT="[Text]"/>
      <dgm:spPr/>
      <dgm:t>
        <a:bodyPr/>
        <a:lstStyle/>
        <a:p>
          <a:pPr algn="l"/>
          <a:r>
            <a:rPr lang="en-US" dirty="0"/>
            <a:t>November (8,346)</a:t>
          </a:r>
        </a:p>
      </dgm:t>
    </dgm:pt>
    <dgm:pt modelId="{8DE57C46-5B19-4506-9183-1627E4F398E1}" type="parTrans" cxnId="{BFD754AF-1F0F-474F-ABAE-FEB2240144A1}">
      <dgm:prSet/>
      <dgm:spPr/>
      <dgm:t>
        <a:bodyPr/>
        <a:lstStyle/>
        <a:p>
          <a:endParaRPr lang="en-US"/>
        </a:p>
      </dgm:t>
    </dgm:pt>
    <dgm:pt modelId="{09240F86-3302-4896-9D6E-C466A7453E57}" type="sibTrans" cxnId="{BFD754AF-1F0F-474F-ABAE-FEB2240144A1}">
      <dgm:prSet/>
      <dgm:spPr/>
      <dgm:t>
        <a:bodyPr/>
        <a:lstStyle/>
        <a:p>
          <a:endParaRPr lang="en-US"/>
        </a:p>
      </dgm:t>
    </dgm:pt>
    <dgm:pt modelId="{B900F669-6EDA-4DF4-AC87-F54049388BC4}">
      <dgm:prSet phldrT="[Text]"/>
      <dgm:spPr/>
      <dgm:t>
        <a:bodyPr/>
        <a:lstStyle/>
        <a:p>
          <a:pPr algn="l"/>
          <a:r>
            <a:rPr lang="en-US" dirty="0"/>
            <a:t>Annual (78,637)</a:t>
          </a:r>
        </a:p>
      </dgm:t>
    </dgm:pt>
    <dgm:pt modelId="{6E1BCC0A-9A21-400A-A431-4FD1E6D9AAC8}" type="parTrans" cxnId="{AFEFC5FD-41A4-4CEA-B4FF-C862503B4545}">
      <dgm:prSet/>
      <dgm:spPr/>
      <dgm:t>
        <a:bodyPr/>
        <a:lstStyle/>
        <a:p>
          <a:endParaRPr lang="en-US"/>
        </a:p>
      </dgm:t>
    </dgm:pt>
    <dgm:pt modelId="{2B1A7863-D38F-4FB7-8F85-2F78BA1C14BD}" type="sibTrans" cxnId="{AFEFC5FD-41A4-4CEA-B4FF-C862503B4545}">
      <dgm:prSet/>
      <dgm:spPr/>
      <dgm:t>
        <a:bodyPr/>
        <a:lstStyle/>
        <a:p>
          <a:endParaRPr lang="en-US"/>
        </a:p>
      </dgm:t>
    </dgm:pt>
    <dgm:pt modelId="{91737B03-A4F1-4A83-9ACA-B978CB9FF4D9}">
      <dgm:prSet phldrT="[Text]"/>
      <dgm:spPr/>
      <dgm:t>
        <a:bodyPr/>
        <a:lstStyle/>
        <a:p>
          <a:pPr algn="l"/>
          <a:r>
            <a:rPr lang="en-US" dirty="0"/>
            <a:t>October</a:t>
          </a:r>
        </a:p>
      </dgm:t>
    </dgm:pt>
    <dgm:pt modelId="{82AB82D2-F7AE-4A9A-81E4-CB666439BD26}" type="parTrans" cxnId="{237A6ADB-DDCC-4FBC-8F38-6B5D4F1C7C3C}">
      <dgm:prSet/>
      <dgm:spPr/>
      <dgm:t>
        <a:bodyPr/>
        <a:lstStyle/>
        <a:p>
          <a:endParaRPr lang="en-US"/>
        </a:p>
      </dgm:t>
    </dgm:pt>
    <dgm:pt modelId="{C58ED72D-0E42-4F7A-8D20-50BB616B42A4}" type="sibTrans" cxnId="{237A6ADB-DDCC-4FBC-8F38-6B5D4F1C7C3C}">
      <dgm:prSet/>
      <dgm:spPr/>
      <dgm:t>
        <a:bodyPr/>
        <a:lstStyle/>
        <a:p>
          <a:endParaRPr lang="en-US"/>
        </a:p>
      </dgm:t>
    </dgm:pt>
    <dgm:pt modelId="{0301D054-004C-448C-B869-E490C577EB2F}">
      <dgm:prSet phldrT="[Text]"/>
      <dgm:spPr/>
      <dgm:t>
        <a:bodyPr/>
        <a:lstStyle/>
        <a:p>
          <a:pPr algn="l"/>
          <a:r>
            <a:rPr lang="en-US" dirty="0"/>
            <a:t>November</a:t>
          </a:r>
        </a:p>
      </dgm:t>
    </dgm:pt>
    <dgm:pt modelId="{FF97A4B2-5CE4-47EB-B007-F22468678664}" type="parTrans" cxnId="{FC18E0B2-A617-4F0F-84C0-8D7FC22E746D}">
      <dgm:prSet/>
      <dgm:spPr/>
      <dgm:t>
        <a:bodyPr/>
        <a:lstStyle/>
        <a:p>
          <a:endParaRPr lang="en-US"/>
        </a:p>
      </dgm:t>
    </dgm:pt>
    <dgm:pt modelId="{6757CBB2-FCE6-433D-AAC0-0C585A9B8C18}" type="sibTrans" cxnId="{FC18E0B2-A617-4F0F-84C0-8D7FC22E746D}">
      <dgm:prSet/>
      <dgm:spPr/>
      <dgm:t>
        <a:bodyPr/>
        <a:lstStyle/>
        <a:p>
          <a:endParaRPr lang="en-US"/>
        </a:p>
      </dgm:t>
    </dgm:pt>
    <dgm:pt modelId="{659EE3B9-3D90-4631-99B3-55EAA747995B}">
      <dgm:prSet phldrT="[Text]"/>
      <dgm:spPr/>
      <dgm:t>
        <a:bodyPr/>
        <a:lstStyle/>
        <a:p>
          <a:pPr algn="l"/>
          <a:r>
            <a:rPr lang="en-US" sz="1400" dirty="0"/>
            <a:t>October</a:t>
          </a:r>
        </a:p>
      </dgm:t>
    </dgm:pt>
    <dgm:pt modelId="{642EBB3F-0EBF-413B-B23A-3F6DDCC654F2}" type="parTrans" cxnId="{1C8C2B6C-4276-4B43-AF75-1F8340E329D0}">
      <dgm:prSet/>
      <dgm:spPr/>
      <dgm:t>
        <a:bodyPr/>
        <a:lstStyle/>
        <a:p>
          <a:endParaRPr lang="en-US"/>
        </a:p>
      </dgm:t>
    </dgm:pt>
    <dgm:pt modelId="{0F3D0019-2408-45E0-BA16-56BC66BA10F3}" type="sibTrans" cxnId="{1C8C2B6C-4276-4B43-AF75-1F8340E329D0}">
      <dgm:prSet/>
      <dgm:spPr/>
      <dgm:t>
        <a:bodyPr/>
        <a:lstStyle/>
        <a:p>
          <a:endParaRPr lang="en-US"/>
        </a:p>
      </dgm:t>
    </dgm:pt>
    <dgm:pt modelId="{1A6E7691-C6F7-4333-9BBF-2256D42FEF33}">
      <dgm:prSet phldrT="[Text]"/>
      <dgm:spPr/>
      <dgm:t>
        <a:bodyPr/>
        <a:lstStyle/>
        <a:p>
          <a:pPr algn="l"/>
          <a:r>
            <a:rPr lang="en-US" sz="1400" dirty="0"/>
            <a:t>November</a:t>
          </a:r>
        </a:p>
      </dgm:t>
    </dgm:pt>
    <dgm:pt modelId="{E61E0ADE-AAD8-419F-AC0D-77514B7B7A3E}" type="parTrans" cxnId="{C187D390-D243-4A12-8F24-BD423E59A60A}">
      <dgm:prSet/>
      <dgm:spPr/>
      <dgm:t>
        <a:bodyPr/>
        <a:lstStyle/>
        <a:p>
          <a:endParaRPr lang="en-US"/>
        </a:p>
      </dgm:t>
    </dgm:pt>
    <dgm:pt modelId="{E4E8AA7C-934D-4A60-B4C0-57BDCA79AFF7}" type="sibTrans" cxnId="{C187D390-D243-4A12-8F24-BD423E59A60A}">
      <dgm:prSet/>
      <dgm:spPr/>
      <dgm:t>
        <a:bodyPr/>
        <a:lstStyle/>
        <a:p>
          <a:endParaRPr lang="en-US"/>
        </a:p>
      </dgm:t>
    </dgm:pt>
    <dgm:pt modelId="{9B1CD364-60A6-4A32-BF17-8F3E0022407B}" type="pres">
      <dgm:prSet presAssocID="{6855FFE7-F7E9-4FD7-BB59-7A2ACC159B41}" presName="Name0" presStyleCnt="0">
        <dgm:presLayoutVars>
          <dgm:dir/>
          <dgm:animLvl val="lvl"/>
          <dgm:resizeHandles val="exact"/>
        </dgm:presLayoutVars>
      </dgm:prSet>
      <dgm:spPr/>
    </dgm:pt>
    <dgm:pt modelId="{6A393654-9075-4789-B7BF-D77A687355BD}" type="pres">
      <dgm:prSet presAssocID="{6FD7AD68-20FF-4EED-B3C9-9AF5E4B2404F}" presName="linNode" presStyleCnt="0"/>
      <dgm:spPr/>
    </dgm:pt>
    <dgm:pt modelId="{44CBF53F-9FB3-4BEC-8BE2-85EF775E54D6}" type="pres">
      <dgm:prSet presAssocID="{6FD7AD68-20FF-4EED-B3C9-9AF5E4B2404F}" presName="parentText" presStyleLbl="node1" presStyleIdx="0" presStyleCnt="3">
        <dgm:presLayoutVars>
          <dgm:chMax val="1"/>
          <dgm:bulletEnabled val="1"/>
        </dgm:presLayoutVars>
      </dgm:prSet>
      <dgm:spPr/>
    </dgm:pt>
    <dgm:pt modelId="{72126C8F-E421-4EC4-8CCC-193BDE403800}" type="pres">
      <dgm:prSet presAssocID="{6FD7AD68-20FF-4EED-B3C9-9AF5E4B2404F}" presName="descendantText" presStyleLbl="alignAccFollowNode1" presStyleIdx="0" presStyleCnt="3">
        <dgm:presLayoutVars>
          <dgm:bulletEnabled val="1"/>
        </dgm:presLayoutVars>
      </dgm:prSet>
      <dgm:spPr/>
    </dgm:pt>
    <dgm:pt modelId="{87386434-1705-404F-8C6D-FEF5250AC607}" type="pres">
      <dgm:prSet presAssocID="{C0FEB4B5-978B-4FD4-ACAF-51C5DEB5F4F1}" presName="sp" presStyleCnt="0"/>
      <dgm:spPr/>
    </dgm:pt>
    <dgm:pt modelId="{A9946651-DF10-4F39-944E-4AB9118FCD65}" type="pres">
      <dgm:prSet presAssocID="{F5970B4A-1FF8-4A4A-9E1E-20751E86232F}" presName="linNode" presStyleCnt="0"/>
      <dgm:spPr/>
    </dgm:pt>
    <dgm:pt modelId="{99C4032B-573F-4EAD-9C31-59B6EE352D2E}" type="pres">
      <dgm:prSet presAssocID="{F5970B4A-1FF8-4A4A-9E1E-20751E86232F}" presName="parentText" presStyleLbl="node1" presStyleIdx="1" presStyleCnt="3">
        <dgm:presLayoutVars>
          <dgm:chMax val="1"/>
          <dgm:bulletEnabled val="1"/>
        </dgm:presLayoutVars>
      </dgm:prSet>
      <dgm:spPr/>
    </dgm:pt>
    <dgm:pt modelId="{133EDED3-84FA-4220-A20D-2BA6908CC25D}" type="pres">
      <dgm:prSet presAssocID="{F5970B4A-1FF8-4A4A-9E1E-20751E86232F}" presName="descendantText" presStyleLbl="alignAccFollowNode1" presStyleIdx="1" presStyleCnt="3">
        <dgm:presLayoutVars>
          <dgm:bulletEnabled val="1"/>
        </dgm:presLayoutVars>
      </dgm:prSet>
      <dgm:spPr/>
    </dgm:pt>
    <dgm:pt modelId="{4971CAB0-6C3A-45A9-9893-0B60699E2C93}" type="pres">
      <dgm:prSet presAssocID="{B5814EDB-39C5-4303-BCCE-8A7A7278DDF1}" presName="sp" presStyleCnt="0"/>
      <dgm:spPr/>
    </dgm:pt>
    <dgm:pt modelId="{00ECEA40-737A-47D6-9B64-DA37AD8003D2}" type="pres">
      <dgm:prSet presAssocID="{3AF31B82-5075-4755-8AE5-F7ED8C1ABB6C}" presName="linNode" presStyleCnt="0"/>
      <dgm:spPr/>
    </dgm:pt>
    <dgm:pt modelId="{9E4B1384-0A40-4397-9CEB-ABF16F55956A}" type="pres">
      <dgm:prSet presAssocID="{3AF31B82-5075-4755-8AE5-F7ED8C1ABB6C}" presName="parentText" presStyleLbl="node1" presStyleIdx="2" presStyleCnt="3">
        <dgm:presLayoutVars>
          <dgm:chMax val="1"/>
          <dgm:bulletEnabled val="1"/>
        </dgm:presLayoutVars>
      </dgm:prSet>
      <dgm:spPr/>
    </dgm:pt>
    <dgm:pt modelId="{FAB8537A-A5EB-4F9C-82C5-8F351EA348B2}" type="pres">
      <dgm:prSet presAssocID="{3AF31B82-5075-4755-8AE5-F7ED8C1ABB6C}" presName="descendantText" presStyleLbl="alignAccFollowNode1" presStyleIdx="2" presStyleCnt="3">
        <dgm:presLayoutVars>
          <dgm:bulletEnabled val="1"/>
        </dgm:presLayoutVars>
      </dgm:prSet>
      <dgm:spPr/>
    </dgm:pt>
  </dgm:ptLst>
  <dgm:cxnLst>
    <dgm:cxn modelId="{2CF1D700-1CE8-449D-8457-EDFACF7B0A97}" type="presOf" srcId="{74505381-7CCB-4699-851B-ED5C19E9D274}" destId="{FAB8537A-A5EB-4F9C-82C5-8F351EA348B2}" srcOrd="0" destOrd="0" presId="urn:microsoft.com/office/officeart/2005/8/layout/vList5"/>
    <dgm:cxn modelId="{2600C501-5B62-447C-88FE-9C22BF99A171}" type="presOf" srcId="{BA185EDF-4E52-45BB-A93C-61243B37FD80}" destId="{FAB8537A-A5EB-4F9C-82C5-8F351EA348B2}" srcOrd="0" destOrd="4" presId="urn:microsoft.com/office/officeart/2005/8/layout/vList5"/>
    <dgm:cxn modelId="{29B3C313-38AD-47F8-9AAC-94F2AC93FC5F}" srcId="{F5970B4A-1FF8-4A4A-9E1E-20751E86232F}" destId="{318187B2-9743-44F7-B3BD-5F0D8C9C1F06}" srcOrd="0" destOrd="0" parTransId="{FA117BE5-20E5-4756-8DAA-BF645F084B73}" sibTransId="{18C7E8A5-F7B9-4B1F-82E3-66A0466A1E2C}"/>
    <dgm:cxn modelId="{0D5A7D1B-9FD7-44BF-A1C7-5E05BD457C6A}" type="presOf" srcId="{1A6E7691-C6F7-4333-9BBF-2256D42FEF33}" destId="{133EDED3-84FA-4220-A20D-2BA6908CC25D}" srcOrd="0" destOrd="2" presId="urn:microsoft.com/office/officeart/2005/8/layout/vList5"/>
    <dgm:cxn modelId="{A7EDD32C-68DC-4CA9-90F9-5F1FDA7566F9}" srcId="{6855FFE7-F7E9-4FD7-BB59-7A2ACC159B41}" destId="{F5970B4A-1FF8-4A4A-9E1E-20751E86232F}" srcOrd="1" destOrd="0" parTransId="{2D46E207-B474-4E24-B638-343E6EA69FE4}" sibTransId="{B5814EDB-39C5-4303-BCCE-8A7A7278DDF1}"/>
    <dgm:cxn modelId="{C77C0037-27D9-43A2-A95E-E9DAC13E36F8}" srcId="{3AF31B82-5075-4755-8AE5-F7ED8C1ABB6C}" destId="{BA185EDF-4E52-45BB-A93C-61243B37FD80}" srcOrd="4" destOrd="0" parTransId="{181DA040-C321-48AF-8F64-DCD08716607D}" sibTransId="{7DC3121B-6847-4585-B66B-59A91A91A427}"/>
    <dgm:cxn modelId="{F32B513A-A52C-48A3-8C54-5EE621166CBB}" srcId="{6FD7AD68-20FF-4EED-B3C9-9AF5E4B2404F}" destId="{63E5B7CD-0A98-43B9-BA55-108362CDDB2A}" srcOrd="1" destOrd="0" parTransId="{F6B6BCAB-751F-4858-8F66-FA1CA15BA440}" sibTransId="{D414C5AF-72CA-486F-94C0-10662691A472}"/>
    <dgm:cxn modelId="{9C440C3C-E1E5-4CEF-8120-7782BC37FA26}" type="presOf" srcId="{63E5B7CD-0A98-43B9-BA55-108362CDDB2A}" destId="{72126C8F-E421-4EC4-8CCC-193BDE403800}" srcOrd="0" destOrd="1" presId="urn:microsoft.com/office/officeart/2005/8/layout/vList5"/>
    <dgm:cxn modelId="{C0680544-CCCE-448E-8CB3-70EAAA3360B1}" type="presOf" srcId="{659EE3B9-3D90-4631-99B3-55EAA747995B}" destId="{133EDED3-84FA-4220-A20D-2BA6908CC25D}" srcOrd="0" destOrd="1" presId="urn:microsoft.com/office/officeart/2005/8/layout/vList5"/>
    <dgm:cxn modelId="{E2FD6164-B76B-4284-94CA-96EDD5448932}" type="presOf" srcId="{6FD7AD68-20FF-4EED-B3C9-9AF5E4B2404F}" destId="{44CBF53F-9FB3-4BEC-8BE2-85EF775E54D6}" srcOrd="0" destOrd="0" presId="urn:microsoft.com/office/officeart/2005/8/layout/vList5"/>
    <dgm:cxn modelId="{B4808D69-D7B4-4E9A-9763-C7F82D283BEA}" type="presOf" srcId="{D25CFBD6-8877-4E13-A9C8-0A9B584B23AB}" destId="{133EDED3-84FA-4220-A20D-2BA6908CC25D}" srcOrd="0" destOrd="3" presId="urn:microsoft.com/office/officeart/2005/8/layout/vList5"/>
    <dgm:cxn modelId="{0379E34B-5937-495D-87D4-40B68B18AFF2}" type="presOf" srcId="{91737B03-A4F1-4A83-9ACA-B978CB9FF4D9}" destId="{FAB8537A-A5EB-4F9C-82C5-8F351EA348B2}" srcOrd="0" destOrd="2" presId="urn:microsoft.com/office/officeart/2005/8/layout/vList5"/>
    <dgm:cxn modelId="{1C8C2B6C-4276-4B43-AF75-1F8340E329D0}" srcId="{F5970B4A-1FF8-4A4A-9E1E-20751E86232F}" destId="{659EE3B9-3D90-4631-99B3-55EAA747995B}" srcOrd="1" destOrd="0" parTransId="{642EBB3F-0EBF-413B-B23A-3F6DDCC654F2}" sibTransId="{0F3D0019-2408-45E0-BA16-56BC66BA10F3}"/>
    <dgm:cxn modelId="{8D1E394C-9910-46B9-8368-91D9CCFE618F}" type="presOf" srcId="{B900F669-6EDA-4DF4-AC87-F54049388BC4}" destId="{72126C8F-E421-4EC4-8CCC-193BDE403800}" srcOrd="0" destOrd="4" presId="urn:microsoft.com/office/officeart/2005/8/layout/vList5"/>
    <dgm:cxn modelId="{8D73FE50-65BE-48C5-B4F5-CD294C5E7233}" type="presOf" srcId="{F5970B4A-1FF8-4A4A-9E1E-20751E86232F}" destId="{99C4032B-573F-4EAD-9C31-59B6EE352D2E}" srcOrd="0" destOrd="0" presId="urn:microsoft.com/office/officeart/2005/8/layout/vList5"/>
    <dgm:cxn modelId="{2A03E673-2AA2-42CB-906C-B58132A04B74}" type="presOf" srcId="{DF073EC9-F8CE-4838-B96F-F87D1E179FB8}" destId="{72126C8F-E421-4EC4-8CCC-193BDE403800}" srcOrd="0" destOrd="0" presId="urn:microsoft.com/office/officeart/2005/8/layout/vList5"/>
    <dgm:cxn modelId="{03F6F555-8CD9-4FB5-82D9-B91DB12C4471}" srcId="{6855FFE7-F7E9-4FD7-BB59-7A2ACC159B41}" destId="{6FD7AD68-20FF-4EED-B3C9-9AF5E4B2404F}" srcOrd="0" destOrd="0" parTransId="{5F806B64-62AA-43A6-B637-E1BB9DB2562D}" sibTransId="{C0FEB4B5-978B-4FD4-ACAF-51C5DEB5F4F1}"/>
    <dgm:cxn modelId="{823ED277-FB80-4DA0-9AD1-C4EE8D2F5B27}" srcId="{6855FFE7-F7E9-4FD7-BB59-7A2ACC159B41}" destId="{3AF31B82-5075-4755-8AE5-F7ED8C1ABB6C}" srcOrd="2" destOrd="0" parTransId="{4A818B10-21F1-4570-9492-DAA58FE8E868}" sibTransId="{527C7E24-E131-4104-AB03-5A09A0660BF3}"/>
    <dgm:cxn modelId="{96D85F87-71BB-46B3-924A-2A04704E3425}" type="presOf" srcId="{318187B2-9743-44F7-B3BD-5F0D8C9C1F06}" destId="{133EDED3-84FA-4220-A20D-2BA6908CC25D}" srcOrd="0" destOrd="0" presId="urn:microsoft.com/office/officeart/2005/8/layout/vList5"/>
    <dgm:cxn modelId="{C187D390-D243-4A12-8F24-BD423E59A60A}" srcId="{F5970B4A-1FF8-4A4A-9E1E-20751E86232F}" destId="{1A6E7691-C6F7-4333-9BBF-2256D42FEF33}" srcOrd="2" destOrd="0" parTransId="{E61E0ADE-AAD8-419F-AC0D-77514B7B7A3E}" sibTransId="{E4E8AA7C-934D-4A60-B4C0-57BDCA79AFF7}"/>
    <dgm:cxn modelId="{8BC9549A-2B42-458B-AC91-31776F0E83D3}" srcId="{F5970B4A-1FF8-4A4A-9E1E-20751E86232F}" destId="{D25CFBD6-8877-4E13-A9C8-0A9B584B23AB}" srcOrd="3" destOrd="0" parTransId="{01B400B7-0B53-4D3E-8D80-A65C153CB4FD}" sibTransId="{C54232BA-C151-4FC5-9E46-344364BC4014}"/>
    <dgm:cxn modelId="{361E45A6-E105-43A2-977D-E7099BCFBFBA}" type="presOf" srcId="{2F8AE09B-9A0D-4EAC-A546-C6C044158364}" destId="{72126C8F-E421-4EC4-8CCC-193BDE403800}" srcOrd="0" destOrd="2" presId="urn:microsoft.com/office/officeart/2005/8/layout/vList5"/>
    <dgm:cxn modelId="{9A06A1A8-59B8-476D-8C5C-0531A6734711}" srcId="{6FD7AD68-20FF-4EED-B3C9-9AF5E4B2404F}" destId="{2F8AE09B-9A0D-4EAC-A546-C6C044158364}" srcOrd="2" destOrd="0" parTransId="{84EE3CCA-557E-43CC-AE14-19558B3D3F26}" sibTransId="{97CCE9F6-3A00-4A90-BCE9-84D6853548FB}"/>
    <dgm:cxn modelId="{BFD754AF-1F0F-474F-ABAE-FEB2240144A1}" srcId="{6FD7AD68-20FF-4EED-B3C9-9AF5E4B2404F}" destId="{B03591F9-7819-491D-A7AB-6E1B2FF8C814}" srcOrd="3" destOrd="0" parTransId="{8DE57C46-5B19-4506-9183-1627E4F398E1}" sibTransId="{09240F86-3302-4896-9D6E-C466A7453E57}"/>
    <dgm:cxn modelId="{FC18E0B2-A617-4F0F-84C0-8D7FC22E746D}" srcId="{3AF31B82-5075-4755-8AE5-F7ED8C1ABB6C}" destId="{0301D054-004C-448C-B869-E490C577EB2F}" srcOrd="3" destOrd="0" parTransId="{FF97A4B2-5CE4-47EB-B007-F22468678664}" sibTransId="{6757CBB2-FCE6-433D-AAC0-0C585A9B8C18}"/>
    <dgm:cxn modelId="{DFB8FBB4-7F08-4CFF-A81D-16A0B886731E}" type="presOf" srcId="{0301D054-004C-448C-B869-E490C577EB2F}" destId="{FAB8537A-A5EB-4F9C-82C5-8F351EA348B2}" srcOrd="0" destOrd="3" presId="urn:microsoft.com/office/officeart/2005/8/layout/vList5"/>
    <dgm:cxn modelId="{25E495B7-3B85-474B-8039-1F03A99E387A}" type="presOf" srcId="{3AF31B82-5075-4755-8AE5-F7ED8C1ABB6C}" destId="{9E4B1384-0A40-4397-9CEB-ABF16F55956A}" srcOrd="0" destOrd="0" presId="urn:microsoft.com/office/officeart/2005/8/layout/vList5"/>
    <dgm:cxn modelId="{71D90DC5-4764-4AB6-8FD7-8AB63E789EC6}" srcId="{3AF31B82-5075-4755-8AE5-F7ED8C1ABB6C}" destId="{EA60B0D0-78F0-48BD-A6FA-4BBBCBF77C1A}" srcOrd="1" destOrd="0" parTransId="{42F1C765-E910-4F91-83FC-23ABB8D9F2CC}" sibTransId="{7A06FB7C-8396-4D8C-856B-882239AE9B81}"/>
    <dgm:cxn modelId="{237A6ADB-DDCC-4FBC-8F38-6B5D4F1C7C3C}" srcId="{3AF31B82-5075-4755-8AE5-F7ED8C1ABB6C}" destId="{91737B03-A4F1-4A83-9ACA-B978CB9FF4D9}" srcOrd="2" destOrd="0" parTransId="{82AB82D2-F7AE-4A9A-81E4-CB666439BD26}" sibTransId="{C58ED72D-0E42-4F7A-8D20-50BB616B42A4}"/>
    <dgm:cxn modelId="{90D1E4DB-853D-420A-A48F-2603482B384D}" type="presOf" srcId="{EA60B0D0-78F0-48BD-A6FA-4BBBCBF77C1A}" destId="{FAB8537A-A5EB-4F9C-82C5-8F351EA348B2}" srcOrd="0" destOrd="1" presId="urn:microsoft.com/office/officeart/2005/8/layout/vList5"/>
    <dgm:cxn modelId="{15CFB5DC-7DE8-45FD-93BA-1ED39A7C87C2}" srcId="{3AF31B82-5075-4755-8AE5-F7ED8C1ABB6C}" destId="{74505381-7CCB-4699-851B-ED5C19E9D274}" srcOrd="0" destOrd="0" parTransId="{422820A0-A658-4D08-B354-E0DD480C17EA}" sibTransId="{CD35DA1A-6843-424F-AAEB-4966234ADBED}"/>
    <dgm:cxn modelId="{B06C06F2-32C7-415A-80B9-6C2DDF3D330B}" type="presOf" srcId="{B03591F9-7819-491D-A7AB-6E1B2FF8C814}" destId="{72126C8F-E421-4EC4-8CCC-193BDE403800}" srcOrd="0" destOrd="3" presId="urn:microsoft.com/office/officeart/2005/8/layout/vList5"/>
    <dgm:cxn modelId="{912A5CF4-6D16-4E67-A562-4CAA53F2238A}" srcId="{6FD7AD68-20FF-4EED-B3C9-9AF5E4B2404F}" destId="{DF073EC9-F8CE-4838-B96F-F87D1E179FB8}" srcOrd="0" destOrd="0" parTransId="{381577A6-B7F9-419D-9F72-ECBDBB567532}" sibTransId="{EB5D7A7A-7830-44F1-93F3-02374856C581}"/>
    <dgm:cxn modelId="{194A7AF5-22A3-4CC2-9CDE-177FFC8379CB}" type="presOf" srcId="{6855FFE7-F7E9-4FD7-BB59-7A2ACC159B41}" destId="{9B1CD364-60A6-4A32-BF17-8F3E0022407B}" srcOrd="0" destOrd="0" presId="urn:microsoft.com/office/officeart/2005/8/layout/vList5"/>
    <dgm:cxn modelId="{AFEFC5FD-41A4-4CEA-B4FF-C862503B4545}" srcId="{6FD7AD68-20FF-4EED-B3C9-9AF5E4B2404F}" destId="{B900F669-6EDA-4DF4-AC87-F54049388BC4}" srcOrd="4" destOrd="0" parTransId="{6E1BCC0A-9A21-400A-A431-4FD1E6D9AAC8}" sibTransId="{2B1A7863-D38F-4FB7-8F85-2F78BA1C14BD}"/>
    <dgm:cxn modelId="{0B110871-0767-47CE-8314-01989F1F3C26}" type="presParOf" srcId="{9B1CD364-60A6-4A32-BF17-8F3E0022407B}" destId="{6A393654-9075-4789-B7BF-D77A687355BD}" srcOrd="0" destOrd="0" presId="urn:microsoft.com/office/officeart/2005/8/layout/vList5"/>
    <dgm:cxn modelId="{0850F775-7474-4B0C-813D-82B6E1ACD076}" type="presParOf" srcId="{6A393654-9075-4789-B7BF-D77A687355BD}" destId="{44CBF53F-9FB3-4BEC-8BE2-85EF775E54D6}" srcOrd="0" destOrd="0" presId="urn:microsoft.com/office/officeart/2005/8/layout/vList5"/>
    <dgm:cxn modelId="{DF4B9DF7-7ECF-4B18-B23D-5283BC567050}" type="presParOf" srcId="{6A393654-9075-4789-B7BF-D77A687355BD}" destId="{72126C8F-E421-4EC4-8CCC-193BDE403800}" srcOrd="1" destOrd="0" presId="urn:microsoft.com/office/officeart/2005/8/layout/vList5"/>
    <dgm:cxn modelId="{F0BB2ADA-1C50-46B0-B6EF-66D4A926ECF1}" type="presParOf" srcId="{9B1CD364-60A6-4A32-BF17-8F3E0022407B}" destId="{87386434-1705-404F-8C6D-FEF5250AC607}" srcOrd="1" destOrd="0" presId="urn:microsoft.com/office/officeart/2005/8/layout/vList5"/>
    <dgm:cxn modelId="{1F307E39-BCFF-40C3-B3CB-9C4D612F526E}" type="presParOf" srcId="{9B1CD364-60A6-4A32-BF17-8F3E0022407B}" destId="{A9946651-DF10-4F39-944E-4AB9118FCD65}" srcOrd="2" destOrd="0" presId="urn:microsoft.com/office/officeart/2005/8/layout/vList5"/>
    <dgm:cxn modelId="{AA83DB11-A6D5-4EC9-B904-0BD9A760C713}" type="presParOf" srcId="{A9946651-DF10-4F39-944E-4AB9118FCD65}" destId="{99C4032B-573F-4EAD-9C31-59B6EE352D2E}" srcOrd="0" destOrd="0" presId="urn:microsoft.com/office/officeart/2005/8/layout/vList5"/>
    <dgm:cxn modelId="{CA21308E-5D7F-4E16-8BE1-DBDBF6C1A0D7}" type="presParOf" srcId="{A9946651-DF10-4F39-944E-4AB9118FCD65}" destId="{133EDED3-84FA-4220-A20D-2BA6908CC25D}" srcOrd="1" destOrd="0" presId="urn:microsoft.com/office/officeart/2005/8/layout/vList5"/>
    <dgm:cxn modelId="{37F15DF3-BA72-4332-9BAE-B766C589B6FD}" type="presParOf" srcId="{9B1CD364-60A6-4A32-BF17-8F3E0022407B}" destId="{4971CAB0-6C3A-45A9-9893-0B60699E2C93}" srcOrd="3" destOrd="0" presId="urn:microsoft.com/office/officeart/2005/8/layout/vList5"/>
    <dgm:cxn modelId="{687A656C-292C-460E-BE59-7CDB1CF5E79B}" type="presParOf" srcId="{9B1CD364-60A6-4A32-BF17-8F3E0022407B}" destId="{00ECEA40-737A-47D6-9B64-DA37AD8003D2}" srcOrd="4" destOrd="0" presId="urn:microsoft.com/office/officeart/2005/8/layout/vList5"/>
    <dgm:cxn modelId="{E1CD8526-642D-4297-B641-2935242920A0}" type="presParOf" srcId="{00ECEA40-737A-47D6-9B64-DA37AD8003D2}" destId="{9E4B1384-0A40-4397-9CEB-ABF16F55956A}" srcOrd="0" destOrd="0" presId="urn:microsoft.com/office/officeart/2005/8/layout/vList5"/>
    <dgm:cxn modelId="{87EF9210-D26C-4434-A696-BF6097333AA5}" type="presParOf" srcId="{00ECEA40-737A-47D6-9B64-DA37AD8003D2}" destId="{FAB8537A-A5EB-4F9C-82C5-8F351EA348B2}"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3F08C-2F7A-4D4E-8618-DEFAECA94B58}">
      <dsp:nvSpPr>
        <dsp:cNvPr id="0" name=""/>
        <dsp:cNvSpPr/>
      </dsp:nvSpPr>
      <dsp:spPr>
        <a:xfrm rot="5400000">
          <a:off x="4424541" y="-1780659"/>
          <a:ext cx="767967" cy="4525670"/>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March (82,352)</a:t>
          </a:r>
        </a:p>
        <a:p>
          <a:pPr marL="114300" lvl="1" indent="-114300" algn="l" defTabSz="577850">
            <a:lnSpc>
              <a:spcPct val="90000"/>
            </a:lnSpc>
            <a:spcBef>
              <a:spcPct val="0"/>
            </a:spcBef>
            <a:spcAft>
              <a:spcPct val="15000"/>
            </a:spcAft>
            <a:buChar char="•"/>
          </a:pPr>
          <a:r>
            <a:rPr lang="en-US" sz="1300" kern="1200" dirty="0"/>
            <a:t>June (~100,000)</a:t>
          </a:r>
        </a:p>
        <a:p>
          <a:pPr marL="114300" lvl="1" indent="-114300" algn="l" defTabSz="577850">
            <a:lnSpc>
              <a:spcPct val="90000"/>
            </a:lnSpc>
            <a:spcBef>
              <a:spcPct val="0"/>
            </a:spcBef>
            <a:spcAft>
              <a:spcPct val="15000"/>
            </a:spcAft>
            <a:buChar char="•"/>
          </a:pPr>
          <a:r>
            <a:rPr lang="en-US" sz="1300" kern="1200" dirty="0"/>
            <a:t>December (78,637)</a:t>
          </a:r>
        </a:p>
      </dsp:txBody>
      <dsp:txXfrm rot="-5400000">
        <a:off x="2545690" y="135681"/>
        <a:ext cx="4488181" cy="692989"/>
      </dsp:txXfrm>
    </dsp:sp>
    <dsp:sp modelId="{B7E6E017-D701-4F54-AA7C-505E5C384BA2}">
      <dsp:nvSpPr>
        <dsp:cNvPr id="0" name=""/>
        <dsp:cNvSpPr/>
      </dsp:nvSpPr>
      <dsp:spPr>
        <a:xfrm>
          <a:off x="0" y="2195"/>
          <a:ext cx="2545689" cy="9599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Farmer Reported Surveys</a:t>
          </a:r>
        </a:p>
      </dsp:txBody>
      <dsp:txXfrm>
        <a:off x="46861" y="49056"/>
        <a:ext cx="2451967" cy="866237"/>
      </dsp:txXfrm>
    </dsp:sp>
    <dsp:sp modelId="{A2AD6B04-2C03-476C-9034-D2C92AFB4383}">
      <dsp:nvSpPr>
        <dsp:cNvPr id="0" name=""/>
        <dsp:cNvSpPr/>
      </dsp:nvSpPr>
      <dsp:spPr>
        <a:xfrm rot="5400000">
          <a:off x="4424541" y="-772702"/>
          <a:ext cx="767967" cy="4525670"/>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August</a:t>
          </a:r>
        </a:p>
        <a:p>
          <a:pPr marL="114300" lvl="1" indent="-114300" algn="l" defTabSz="577850">
            <a:lnSpc>
              <a:spcPct val="90000"/>
            </a:lnSpc>
            <a:spcBef>
              <a:spcPct val="0"/>
            </a:spcBef>
            <a:spcAft>
              <a:spcPct val="15000"/>
            </a:spcAft>
            <a:buChar char="•"/>
          </a:pPr>
          <a:r>
            <a:rPr lang="en-US" sz="1300" kern="1200" dirty="0"/>
            <a:t>October</a:t>
          </a:r>
        </a:p>
        <a:p>
          <a:pPr marL="114300" lvl="1" indent="-114300" algn="l" defTabSz="577850">
            <a:lnSpc>
              <a:spcPct val="90000"/>
            </a:lnSpc>
            <a:spcBef>
              <a:spcPct val="0"/>
            </a:spcBef>
            <a:spcAft>
              <a:spcPct val="15000"/>
            </a:spcAft>
            <a:buChar char="•"/>
          </a:pPr>
          <a:r>
            <a:rPr lang="en-US" sz="1300" kern="1200" dirty="0"/>
            <a:t>Annual</a:t>
          </a:r>
        </a:p>
      </dsp:txBody>
      <dsp:txXfrm rot="-5400000">
        <a:off x="2545690" y="1143638"/>
        <a:ext cx="4488181" cy="692989"/>
      </dsp:txXfrm>
    </dsp:sp>
    <dsp:sp modelId="{AFCDEE26-60EE-46FC-B580-F201D96EB7EA}">
      <dsp:nvSpPr>
        <dsp:cNvPr id="0" name=""/>
        <dsp:cNvSpPr/>
      </dsp:nvSpPr>
      <dsp:spPr>
        <a:xfrm>
          <a:off x="0" y="1010152"/>
          <a:ext cx="2545689" cy="95995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100000"/>
            </a:lnSpc>
            <a:spcBef>
              <a:spcPct val="0"/>
            </a:spcBef>
            <a:spcAft>
              <a:spcPts val="0"/>
            </a:spcAft>
            <a:buNone/>
          </a:pPr>
          <a:r>
            <a:rPr lang="en-US" sz="2400" kern="1200" dirty="0"/>
            <a:t>FSA</a:t>
          </a:r>
        </a:p>
        <a:p>
          <a:pPr marL="0" lvl="0" indent="0" algn="ctr" defTabSz="1066800">
            <a:lnSpc>
              <a:spcPct val="100000"/>
            </a:lnSpc>
            <a:spcBef>
              <a:spcPct val="0"/>
            </a:spcBef>
            <a:spcAft>
              <a:spcPts val="0"/>
            </a:spcAft>
            <a:buNone/>
          </a:pPr>
          <a:r>
            <a:rPr lang="en-US" sz="2400" kern="1200" dirty="0"/>
            <a:t>Certified Acres</a:t>
          </a:r>
        </a:p>
      </dsp:txBody>
      <dsp:txXfrm>
        <a:off x="46861" y="1057013"/>
        <a:ext cx="2451967" cy="866237"/>
      </dsp:txXfrm>
    </dsp:sp>
    <dsp:sp modelId="{02A555C2-6109-44A7-B900-58B1012855B6}">
      <dsp:nvSpPr>
        <dsp:cNvPr id="0" name=""/>
        <dsp:cNvSpPr/>
      </dsp:nvSpPr>
      <dsp:spPr>
        <a:xfrm rot="5400000">
          <a:off x="4424541" y="235254"/>
          <a:ext cx="767967" cy="4525670"/>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August</a:t>
          </a:r>
        </a:p>
        <a:p>
          <a:pPr marL="114300" lvl="1" indent="-114300" algn="l" defTabSz="577850">
            <a:lnSpc>
              <a:spcPct val="90000"/>
            </a:lnSpc>
            <a:spcBef>
              <a:spcPct val="0"/>
            </a:spcBef>
            <a:spcAft>
              <a:spcPct val="15000"/>
            </a:spcAft>
            <a:buChar char="•"/>
          </a:pPr>
          <a:r>
            <a:rPr lang="en-US" sz="1300" kern="1200" dirty="0"/>
            <a:t>October</a:t>
          </a:r>
        </a:p>
        <a:p>
          <a:pPr marL="114300" lvl="1" indent="-114300" algn="l" defTabSz="577850">
            <a:lnSpc>
              <a:spcPct val="90000"/>
            </a:lnSpc>
            <a:spcBef>
              <a:spcPct val="0"/>
            </a:spcBef>
            <a:spcAft>
              <a:spcPct val="15000"/>
            </a:spcAft>
            <a:buChar char="•"/>
          </a:pPr>
          <a:r>
            <a:rPr lang="en-US" sz="1300" kern="1200" dirty="0"/>
            <a:t>Annual</a:t>
          </a:r>
        </a:p>
      </dsp:txBody>
      <dsp:txXfrm rot="-5400000">
        <a:off x="2545690" y="2151595"/>
        <a:ext cx="4488181" cy="692989"/>
      </dsp:txXfrm>
    </dsp:sp>
    <dsp:sp modelId="{2C3C49C3-A54E-44C5-AF51-ADF63632F323}">
      <dsp:nvSpPr>
        <dsp:cNvPr id="0" name=""/>
        <dsp:cNvSpPr/>
      </dsp:nvSpPr>
      <dsp:spPr>
        <a:xfrm>
          <a:off x="0" y="2018110"/>
          <a:ext cx="2545689" cy="95995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Remotely Sensed (Satellite)</a:t>
          </a:r>
        </a:p>
      </dsp:txBody>
      <dsp:txXfrm>
        <a:off x="46861" y="2064971"/>
        <a:ext cx="2451967" cy="866237"/>
      </dsp:txXfrm>
    </dsp:sp>
    <dsp:sp modelId="{666A0B78-E59F-4C7B-BDBE-64347FC6693B}">
      <dsp:nvSpPr>
        <dsp:cNvPr id="0" name=""/>
        <dsp:cNvSpPr/>
      </dsp:nvSpPr>
      <dsp:spPr>
        <a:xfrm rot="5400000">
          <a:off x="4424541" y="1243212"/>
          <a:ext cx="767967" cy="4525670"/>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Annual</a:t>
          </a:r>
        </a:p>
      </dsp:txBody>
      <dsp:txXfrm rot="-5400000">
        <a:off x="2545690" y="3159553"/>
        <a:ext cx="4488181" cy="692989"/>
      </dsp:txXfrm>
    </dsp:sp>
    <dsp:sp modelId="{A5927B02-99E5-4D26-811F-C794AD1D4212}">
      <dsp:nvSpPr>
        <dsp:cNvPr id="0" name=""/>
        <dsp:cNvSpPr/>
      </dsp:nvSpPr>
      <dsp:spPr>
        <a:xfrm>
          <a:off x="0" y="3026067"/>
          <a:ext cx="2545689" cy="95995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FSA and RMA Failed Acres</a:t>
          </a:r>
        </a:p>
      </dsp:txBody>
      <dsp:txXfrm>
        <a:off x="46861" y="3072928"/>
        <a:ext cx="2451967" cy="866237"/>
      </dsp:txXfrm>
    </dsp:sp>
    <dsp:sp modelId="{8297DA35-EC67-4026-8F74-B429C73291E3}">
      <dsp:nvSpPr>
        <dsp:cNvPr id="0" name=""/>
        <dsp:cNvSpPr/>
      </dsp:nvSpPr>
      <dsp:spPr>
        <a:xfrm rot="5400000">
          <a:off x="4424541" y="2251169"/>
          <a:ext cx="767967" cy="4525670"/>
        </a:xfrm>
        <a:prstGeom prst="round2Same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June (7,683 Fields)</a:t>
          </a:r>
        </a:p>
        <a:p>
          <a:pPr marL="114300" lvl="1" indent="-114300" algn="l" defTabSz="577850">
            <a:lnSpc>
              <a:spcPct val="90000"/>
            </a:lnSpc>
            <a:spcBef>
              <a:spcPct val="0"/>
            </a:spcBef>
            <a:spcAft>
              <a:spcPct val="15000"/>
            </a:spcAft>
            <a:buChar char="•"/>
          </a:pPr>
          <a:r>
            <a:rPr lang="en-US" sz="1300" kern="1200" dirty="0"/>
            <a:t>Annual (~1,500 producers)</a:t>
          </a:r>
        </a:p>
      </dsp:txBody>
      <dsp:txXfrm rot="-5400000">
        <a:off x="2545690" y="4167510"/>
        <a:ext cx="4488181" cy="692989"/>
      </dsp:txXfrm>
    </dsp:sp>
    <dsp:sp modelId="{47166439-CB2B-4FB8-AF5C-1ABE1899317C}">
      <dsp:nvSpPr>
        <dsp:cNvPr id="0" name=""/>
        <dsp:cNvSpPr/>
      </dsp:nvSpPr>
      <dsp:spPr>
        <a:xfrm>
          <a:off x="0" y="4034025"/>
          <a:ext cx="2545689" cy="95995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Resurveys</a:t>
          </a:r>
        </a:p>
      </dsp:txBody>
      <dsp:txXfrm>
        <a:off x="46861" y="4080886"/>
        <a:ext cx="2451967" cy="8662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26C8F-E421-4EC4-8CCC-193BDE403800}">
      <dsp:nvSpPr>
        <dsp:cNvPr id="0" name=""/>
        <dsp:cNvSpPr/>
      </dsp:nvSpPr>
      <dsp:spPr>
        <a:xfrm rot="5400000">
          <a:off x="4164485" y="-1455347"/>
          <a:ext cx="1288077" cy="4525670"/>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August (20,837)</a:t>
          </a:r>
        </a:p>
        <a:p>
          <a:pPr marL="114300" lvl="1" indent="-114300" algn="l" defTabSz="622300">
            <a:lnSpc>
              <a:spcPct val="90000"/>
            </a:lnSpc>
            <a:spcBef>
              <a:spcPct val="0"/>
            </a:spcBef>
            <a:spcAft>
              <a:spcPct val="15000"/>
            </a:spcAft>
            <a:buChar char="•"/>
          </a:pPr>
          <a:r>
            <a:rPr lang="en-US" sz="1400" kern="1200" dirty="0"/>
            <a:t>September (9,624)</a:t>
          </a:r>
        </a:p>
        <a:p>
          <a:pPr marL="114300" lvl="1" indent="-114300" algn="l" defTabSz="622300">
            <a:lnSpc>
              <a:spcPct val="90000"/>
            </a:lnSpc>
            <a:spcBef>
              <a:spcPct val="0"/>
            </a:spcBef>
            <a:spcAft>
              <a:spcPct val="15000"/>
            </a:spcAft>
            <a:buChar char="•"/>
          </a:pPr>
          <a:r>
            <a:rPr lang="en-US" sz="1400" kern="1200" dirty="0"/>
            <a:t>October (10,861)</a:t>
          </a:r>
        </a:p>
        <a:p>
          <a:pPr marL="114300" lvl="1" indent="-114300" algn="l" defTabSz="622300">
            <a:lnSpc>
              <a:spcPct val="90000"/>
            </a:lnSpc>
            <a:spcBef>
              <a:spcPct val="0"/>
            </a:spcBef>
            <a:spcAft>
              <a:spcPct val="15000"/>
            </a:spcAft>
            <a:buChar char="•"/>
          </a:pPr>
          <a:r>
            <a:rPr lang="en-US" sz="1400" kern="1200" dirty="0"/>
            <a:t>November (8,346)</a:t>
          </a:r>
        </a:p>
        <a:p>
          <a:pPr marL="114300" lvl="1" indent="-114300" algn="l" defTabSz="622300">
            <a:lnSpc>
              <a:spcPct val="90000"/>
            </a:lnSpc>
            <a:spcBef>
              <a:spcPct val="0"/>
            </a:spcBef>
            <a:spcAft>
              <a:spcPct val="15000"/>
            </a:spcAft>
            <a:buChar char="•"/>
          </a:pPr>
          <a:r>
            <a:rPr lang="en-US" sz="1400" kern="1200" dirty="0"/>
            <a:t>Annual (78,637)</a:t>
          </a:r>
        </a:p>
      </dsp:txBody>
      <dsp:txXfrm rot="-5400000">
        <a:off x="2545689" y="226328"/>
        <a:ext cx="4462791" cy="1162319"/>
      </dsp:txXfrm>
    </dsp:sp>
    <dsp:sp modelId="{44CBF53F-9FB3-4BEC-8BE2-85EF775E54D6}">
      <dsp:nvSpPr>
        <dsp:cNvPr id="0" name=""/>
        <dsp:cNvSpPr/>
      </dsp:nvSpPr>
      <dsp:spPr>
        <a:xfrm>
          <a:off x="0" y="2439"/>
          <a:ext cx="2545689" cy="161009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Farmer Reported Surveys</a:t>
          </a:r>
        </a:p>
      </dsp:txBody>
      <dsp:txXfrm>
        <a:off x="78598" y="81037"/>
        <a:ext cx="2388493" cy="1452901"/>
      </dsp:txXfrm>
    </dsp:sp>
    <dsp:sp modelId="{133EDED3-84FA-4220-A20D-2BA6908CC25D}">
      <dsp:nvSpPr>
        <dsp:cNvPr id="0" name=""/>
        <dsp:cNvSpPr/>
      </dsp:nvSpPr>
      <dsp:spPr>
        <a:xfrm rot="5400000">
          <a:off x="4164485" y="235254"/>
          <a:ext cx="1288077" cy="4525670"/>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September</a:t>
          </a:r>
        </a:p>
        <a:p>
          <a:pPr marL="114300" lvl="1" indent="-114300" algn="l" defTabSz="622300">
            <a:lnSpc>
              <a:spcPct val="90000"/>
            </a:lnSpc>
            <a:spcBef>
              <a:spcPct val="0"/>
            </a:spcBef>
            <a:spcAft>
              <a:spcPct val="15000"/>
            </a:spcAft>
            <a:buChar char="•"/>
          </a:pPr>
          <a:r>
            <a:rPr lang="en-US" sz="1400" kern="1200" dirty="0"/>
            <a:t>October</a:t>
          </a:r>
        </a:p>
        <a:p>
          <a:pPr marL="114300" lvl="1" indent="-114300" algn="l" defTabSz="622300">
            <a:lnSpc>
              <a:spcPct val="90000"/>
            </a:lnSpc>
            <a:spcBef>
              <a:spcPct val="0"/>
            </a:spcBef>
            <a:spcAft>
              <a:spcPct val="15000"/>
            </a:spcAft>
            <a:buChar char="•"/>
          </a:pPr>
          <a:r>
            <a:rPr lang="en-US" sz="1400" kern="1200" dirty="0"/>
            <a:t>November</a:t>
          </a:r>
        </a:p>
        <a:p>
          <a:pPr marL="114300" lvl="1" indent="-114300" algn="l" defTabSz="622300">
            <a:lnSpc>
              <a:spcPct val="90000"/>
            </a:lnSpc>
            <a:spcBef>
              <a:spcPct val="0"/>
            </a:spcBef>
            <a:spcAft>
              <a:spcPct val="15000"/>
            </a:spcAft>
            <a:buChar char="•"/>
          </a:pPr>
          <a:r>
            <a:rPr lang="en-US" sz="1400" kern="1200" dirty="0"/>
            <a:t>Annual</a:t>
          </a:r>
        </a:p>
      </dsp:txBody>
      <dsp:txXfrm rot="-5400000">
        <a:off x="2545689" y="1916930"/>
        <a:ext cx="4462791" cy="1162319"/>
      </dsp:txXfrm>
    </dsp:sp>
    <dsp:sp modelId="{99C4032B-573F-4EAD-9C31-59B6EE352D2E}">
      <dsp:nvSpPr>
        <dsp:cNvPr id="0" name=""/>
        <dsp:cNvSpPr/>
      </dsp:nvSpPr>
      <dsp:spPr>
        <a:xfrm>
          <a:off x="0" y="1693041"/>
          <a:ext cx="2545689" cy="161009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Field Measurement Surveys</a:t>
          </a:r>
        </a:p>
        <a:p>
          <a:pPr marL="0" lvl="0" indent="0" algn="ctr" defTabSz="1066800">
            <a:lnSpc>
              <a:spcPct val="100000"/>
            </a:lnSpc>
            <a:spcBef>
              <a:spcPct val="0"/>
            </a:spcBef>
            <a:spcAft>
              <a:spcPts val="0"/>
            </a:spcAft>
            <a:buNone/>
          </a:pPr>
          <a:r>
            <a:rPr lang="en-US" sz="1400" kern="1200" dirty="0"/>
            <a:t>Corn = 1,015</a:t>
          </a:r>
        </a:p>
        <a:p>
          <a:pPr marL="0" lvl="0" indent="0" algn="ctr" defTabSz="1066800">
            <a:lnSpc>
              <a:spcPct val="100000"/>
            </a:lnSpc>
            <a:spcBef>
              <a:spcPct val="0"/>
            </a:spcBef>
            <a:spcAft>
              <a:spcPts val="0"/>
            </a:spcAft>
            <a:buNone/>
          </a:pPr>
          <a:r>
            <a:rPr lang="en-US" sz="1400" kern="1200" dirty="0"/>
            <a:t>Soybeans = 1,050</a:t>
          </a:r>
        </a:p>
      </dsp:txBody>
      <dsp:txXfrm>
        <a:off x="78598" y="1771639"/>
        <a:ext cx="2388493" cy="1452901"/>
      </dsp:txXfrm>
    </dsp:sp>
    <dsp:sp modelId="{FAB8537A-A5EB-4F9C-82C5-8F351EA348B2}">
      <dsp:nvSpPr>
        <dsp:cNvPr id="0" name=""/>
        <dsp:cNvSpPr/>
      </dsp:nvSpPr>
      <dsp:spPr>
        <a:xfrm rot="5400000">
          <a:off x="4164485" y="1925856"/>
          <a:ext cx="1288077" cy="4525670"/>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August</a:t>
          </a:r>
        </a:p>
        <a:p>
          <a:pPr marL="114300" lvl="1" indent="-114300" algn="l" defTabSz="622300">
            <a:lnSpc>
              <a:spcPct val="90000"/>
            </a:lnSpc>
            <a:spcBef>
              <a:spcPct val="0"/>
            </a:spcBef>
            <a:spcAft>
              <a:spcPct val="15000"/>
            </a:spcAft>
            <a:buChar char="•"/>
          </a:pPr>
          <a:r>
            <a:rPr lang="en-US" sz="1400" kern="1200" dirty="0"/>
            <a:t>September</a:t>
          </a:r>
        </a:p>
        <a:p>
          <a:pPr marL="114300" lvl="1" indent="-114300" algn="l" defTabSz="622300">
            <a:lnSpc>
              <a:spcPct val="90000"/>
            </a:lnSpc>
            <a:spcBef>
              <a:spcPct val="0"/>
            </a:spcBef>
            <a:spcAft>
              <a:spcPct val="15000"/>
            </a:spcAft>
            <a:buChar char="•"/>
          </a:pPr>
          <a:r>
            <a:rPr lang="en-US" sz="1400" kern="1200" dirty="0"/>
            <a:t>October</a:t>
          </a:r>
        </a:p>
        <a:p>
          <a:pPr marL="114300" lvl="1" indent="-114300" algn="l" defTabSz="622300">
            <a:lnSpc>
              <a:spcPct val="90000"/>
            </a:lnSpc>
            <a:spcBef>
              <a:spcPct val="0"/>
            </a:spcBef>
            <a:spcAft>
              <a:spcPct val="15000"/>
            </a:spcAft>
            <a:buChar char="•"/>
          </a:pPr>
          <a:r>
            <a:rPr lang="en-US" sz="1400" kern="1200" dirty="0"/>
            <a:t>November</a:t>
          </a:r>
        </a:p>
        <a:p>
          <a:pPr marL="114300" lvl="1" indent="-114300" algn="l" defTabSz="622300">
            <a:lnSpc>
              <a:spcPct val="90000"/>
            </a:lnSpc>
            <a:spcBef>
              <a:spcPct val="0"/>
            </a:spcBef>
            <a:spcAft>
              <a:spcPct val="15000"/>
            </a:spcAft>
            <a:buChar char="•"/>
          </a:pPr>
          <a:r>
            <a:rPr lang="en-US" sz="1400" kern="1200" dirty="0"/>
            <a:t>Annual</a:t>
          </a:r>
        </a:p>
      </dsp:txBody>
      <dsp:txXfrm rot="-5400000">
        <a:off x="2545689" y="3607532"/>
        <a:ext cx="4462791" cy="1162319"/>
      </dsp:txXfrm>
    </dsp:sp>
    <dsp:sp modelId="{9E4B1384-0A40-4397-9CEB-ABF16F55956A}">
      <dsp:nvSpPr>
        <dsp:cNvPr id="0" name=""/>
        <dsp:cNvSpPr/>
      </dsp:nvSpPr>
      <dsp:spPr>
        <a:xfrm>
          <a:off x="0" y="3383643"/>
          <a:ext cx="2545689" cy="161009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Remotely Sensed (Satellite)</a:t>
          </a:r>
        </a:p>
      </dsp:txBody>
      <dsp:txXfrm>
        <a:off x="78598" y="3462241"/>
        <a:ext cx="2388493" cy="145290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1"/>
            <a:ext cx="3037840" cy="463408"/>
          </a:xfrm>
          <a:prstGeom prst="rect">
            <a:avLst/>
          </a:prstGeom>
        </p:spPr>
        <p:txBody>
          <a:bodyPr vert="horz" lIns="92830" tIns="46415" rIns="92830" bIns="46415" rtlCol="0"/>
          <a:lstStyle>
            <a:lvl1pPr algn="r">
              <a:defRPr sz="1200"/>
            </a:lvl1pPr>
          </a:lstStyle>
          <a:p>
            <a:fld id="{BA134FCF-BDBA-41C3-83EF-E94C69E10230}" type="datetimeFigureOut">
              <a:rPr lang="en-US" smtClean="0"/>
              <a:t>2/4/2020</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2"/>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70"/>
            <a:ext cx="3037840" cy="463407"/>
          </a:xfrm>
          <a:prstGeom prst="rect">
            <a:avLst/>
          </a:prstGeom>
        </p:spPr>
        <p:txBody>
          <a:bodyPr vert="horz" lIns="92830" tIns="46415" rIns="92830" bIns="46415" rtlCol="0" anchor="b"/>
          <a:lstStyle>
            <a:lvl1pPr algn="r">
              <a:defRPr sz="1200"/>
            </a:lvl1pPr>
          </a:lstStyle>
          <a:p>
            <a:fld id="{EEE19C22-5BE0-4C93-9600-8532892C8A71}" type="slidenum">
              <a:rPr lang="en-US" smtClean="0"/>
              <a:t>‹#›</a:t>
            </a:fld>
            <a:endParaRPr lang="en-US"/>
          </a:p>
        </p:txBody>
      </p:sp>
    </p:spTree>
    <p:extLst>
      <p:ext uri="{BB962C8B-B14F-4D97-AF65-F5344CB8AC3E}">
        <p14:creationId xmlns:p14="http://schemas.microsoft.com/office/powerpoint/2010/main" val="2623018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591947-B947-4E3E-8197-B705853AF825}" type="slidenum">
              <a:rPr lang="en-US" smtClean="0"/>
              <a:pPr/>
              <a:t>1</a:t>
            </a:fld>
            <a:endParaRPr lang="en-US"/>
          </a:p>
        </p:txBody>
      </p:sp>
    </p:spTree>
    <p:extLst>
      <p:ext uri="{BB962C8B-B14F-4D97-AF65-F5344CB8AC3E}">
        <p14:creationId xmlns:p14="http://schemas.microsoft.com/office/powerpoint/2010/main" val="3602260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10</a:t>
            </a:fld>
            <a:endParaRPr lang="en-US"/>
          </a:p>
        </p:txBody>
      </p:sp>
    </p:spTree>
    <p:extLst>
      <p:ext uri="{BB962C8B-B14F-4D97-AF65-F5344CB8AC3E}">
        <p14:creationId xmlns:p14="http://schemas.microsoft.com/office/powerpoint/2010/main" val="2983057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E19C22-5BE0-4C93-9600-8532892C8A71}" type="slidenum">
              <a:rPr lang="en-US" smtClean="0"/>
              <a:t>11</a:t>
            </a:fld>
            <a:endParaRPr lang="en-US"/>
          </a:p>
        </p:txBody>
      </p:sp>
    </p:spTree>
    <p:extLst>
      <p:ext uri="{BB962C8B-B14F-4D97-AF65-F5344CB8AC3E}">
        <p14:creationId xmlns:p14="http://schemas.microsoft.com/office/powerpoint/2010/main" val="3440233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12</a:t>
            </a:fld>
            <a:endParaRPr lang="en-US"/>
          </a:p>
        </p:txBody>
      </p:sp>
    </p:spTree>
    <p:extLst>
      <p:ext uri="{BB962C8B-B14F-4D97-AF65-F5344CB8AC3E}">
        <p14:creationId xmlns:p14="http://schemas.microsoft.com/office/powerpoint/2010/main" val="1176998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EE19C22-5BE0-4C93-9600-8532892C8A71}" type="slidenum">
              <a:rPr lang="en-US" smtClean="0"/>
              <a:t>13</a:t>
            </a:fld>
            <a:endParaRPr lang="en-US"/>
          </a:p>
        </p:txBody>
      </p:sp>
    </p:spTree>
    <p:extLst>
      <p:ext uri="{BB962C8B-B14F-4D97-AF65-F5344CB8AC3E}">
        <p14:creationId xmlns:p14="http://schemas.microsoft.com/office/powerpoint/2010/main" val="2435527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E19C22-5BE0-4C93-9600-8532892C8A71}" type="slidenum">
              <a:rPr lang="en-US" smtClean="0"/>
              <a:t>14</a:t>
            </a:fld>
            <a:endParaRPr lang="en-US"/>
          </a:p>
        </p:txBody>
      </p:sp>
    </p:spTree>
    <p:extLst>
      <p:ext uri="{BB962C8B-B14F-4D97-AF65-F5344CB8AC3E}">
        <p14:creationId xmlns:p14="http://schemas.microsoft.com/office/powerpoint/2010/main" val="2749891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15</a:t>
            </a:fld>
            <a:endParaRPr lang="en-US"/>
          </a:p>
        </p:txBody>
      </p:sp>
    </p:spTree>
    <p:extLst>
      <p:ext uri="{BB962C8B-B14F-4D97-AF65-F5344CB8AC3E}">
        <p14:creationId xmlns:p14="http://schemas.microsoft.com/office/powerpoint/2010/main" val="402986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4056" indent="-174056">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16</a:t>
            </a:fld>
            <a:endParaRPr lang="en-US"/>
          </a:p>
        </p:txBody>
      </p:sp>
    </p:spTree>
    <p:extLst>
      <p:ext uri="{BB962C8B-B14F-4D97-AF65-F5344CB8AC3E}">
        <p14:creationId xmlns:p14="http://schemas.microsoft.com/office/powerpoint/2010/main" val="824888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3B7B11A-13BD-4310-9E59-A21642706597}" type="slidenum">
              <a:rPr lang="en-US" smtClean="0"/>
              <a:pPr/>
              <a:t>17</a:t>
            </a:fld>
            <a:endParaRPr lang="en-US"/>
          </a:p>
        </p:txBody>
      </p:sp>
    </p:spTree>
    <p:extLst>
      <p:ext uri="{BB962C8B-B14F-4D97-AF65-F5344CB8AC3E}">
        <p14:creationId xmlns:p14="http://schemas.microsoft.com/office/powerpoint/2010/main" val="1976602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18</a:t>
            </a:fld>
            <a:endParaRPr lang="en-US"/>
          </a:p>
        </p:txBody>
      </p:sp>
    </p:spTree>
    <p:extLst>
      <p:ext uri="{BB962C8B-B14F-4D97-AF65-F5344CB8AC3E}">
        <p14:creationId xmlns:p14="http://schemas.microsoft.com/office/powerpoint/2010/main" val="765897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19</a:t>
            </a:fld>
            <a:endParaRPr lang="en-US"/>
          </a:p>
        </p:txBody>
      </p:sp>
    </p:spTree>
    <p:extLst>
      <p:ext uri="{BB962C8B-B14F-4D97-AF65-F5344CB8AC3E}">
        <p14:creationId xmlns:p14="http://schemas.microsoft.com/office/powerpoint/2010/main" val="155709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2</a:t>
            </a:fld>
            <a:endParaRPr lang="en-US"/>
          </a:p>
        </p:txBody>
      </p:sp>
    </p:spTree>
    <p:extLst>
      <p:ext uri="{BB962C8B-B14F-4D97-AF65-F5344CB8AC3E}">
        <p14:creationId xmlns:p14="http://schemas.microsoft.com/office/powerpoint/2010/main" val="3602095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E19C22-5BE0-4C93-9600-8532892C8A71}" type="slidenum">
              <a:rPr lang="en-US" smtClean="0"/>
              <a:t>20</a:t>
            </a:fld>
            <a:endParaRPr lang="en-US"/>
          </a:p>
        </p:txBody>
      </p:sp>
    </p:spTree>
    <p:extLst>
      <p:ext uri="{BB962C8B-B14F-4D97-AF65-F5344CB8AC3E}">
        <p14:creationId xmlns:p14="http://schemas.microsoft.com/office/powerpoint/2010/main" val="758678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E19C22-5BE0-4C93-9600-8532892C8A71}" type="slidenum">
              <a:rPr lang="en-US" smtClean="0"/>
              <a:t>21</a:t>
            </a:fld>
            <a:endParaRPr lang="en-US"/>
          </a:p>
        </p:txBody>
      </p:sp>
    </p:spTree>
    <p:extLst>
      <p:ext uri="{BB962C8B-B14F-4D97-AF65-F5344CB8AC3E}">
        <p14:creationId xmlns:p14="http://schemas.microsoft.com/office/powerpoint/2010/main" val="36815167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22</a:t>
            </a:fld>
            <a:endParaRPr lang="en-US"/>
          </a:p>
        </p:txBody>
      </p:sp>
    </p:spTree>
    <p:extLst>
      <p:ext uri="{BB962C8B-B14F-4D97-AF65-F5344CB8AC3E}">
        <p14:creationId xmlns:p14="http://schemas.microsoft.com/office/powerpoint/2010/main" val="2143450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92150"/>
            <a:ext cx="4619625" cy="3463925"/>
          </a:xfrm>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23</a:t>
            </a:fld>
            <a:endParaRPr lang="en-US"/>
          </a:p>
        </p:txBody>
      </p:sp>
    </p:spTree>
    <p:extLst>
      <p:ext uri="{BB962C8B-B14F-4D97-AF65-F5344CB8AC3E}">
        <p14:creationId xmlns:p14="http://schemas.microsoft.com/office/powerpoint/2010/main" val="680810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3B7B11A-13BD-4310-9E59-A21642706597}" type="slidenum">
              <a:rPr lang="en-US" smtClean="0"/>
              <a:pPr/>
              <a:t>24</a:t>
            </a:fld>
            <a:endParaRPr lang="en-US"/>
          </a:p>
        </p:txBody>
      </p:sp>
    </p:spTree>
    <p:extLst>
      <p:ext uri="{BB962C8B-B14F-4D97-AF65-F5344CB8AC3E}">
        <p14:creationId xmlns:p14="http://schemas.microsoft.com/office/powerpoint/2010/main" val="3704640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25</a:t>
            </a:fld>
            <a:endParaRPr lang="en-US"/>
          </a:p>
        </p:txBody>
      </p:sp>
    </p:spTree>
    <p:extLst>
      <p:ext uri="{BB962C8B-B14F-4D97-AF65-F5344CB8AC3E}">
        <p14:creationId xmlns:p14="http://schemas.microsoft.com/office/powerpoint/2010/main" val="3526023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26</a:t>
            </a:fld>
            <a:endParaRPr lang="en-US"/>
          </a:p>
        </p:txBody>
      </p:sp>
    </p:spTree>
    <p:extLst>
      <p:ext uri="{BB962C8B-B14F-4D97-AF65-F5344CB8AC3E}">
        <p14:creationId xmlns:p14="http://schemas.microsoft.com/office/powerpoint/2010/main" val="1153826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591947-B947-4E3E-8197-B705853AF825}" type="slidenum">
              <a:rPr lang="en-US" smtClean="0"/>
              <a:pPr/>
              <a:t>27</a:t>
            </a:fld>
            <a:endParaRPr lang="en-US"/>
          </a:p>
        </p:txBody>
      </p:sp>
    </p:spTree>
    <p:extLst>
      <p:ext uri="{BB962C8B-B14F-4D97-AF65-F5344CB8AC3E}">
        <p14:creationId xmlns:p14="http://schemas.microsoft.com/office/powerpoint/2010/main" val="6305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591947-B947-4E3E-8197-B705853AF825}" type="slidenum">
              <a:rPr lang="en-US" smtClean="0"/>
              <a:pPr/>
              <a:t>28</a:t>
            </a:fld>
            <a:endParaRPr lang="en-US"/>
          </a:p>
        </p:txBody>
      </p:sp>
    </p:spTree>
    <p:extLst>
      <p:ext uri="{BB962C8B-B14F-4D97-AF65-F5344CB8AC3E}">
        <p14:creationId xmlns:p14="http://schemas.microsoft.com/office/powerpoint/2010/main" val="1395796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3</a:t>
            </a:fld>
            <a:endParaRPr lang="en-US"/>
          </a:p>
        </p:txBody>
      </p:sp>
    </p:spTree>
    <p:extLst>
      <p:ext uri="{BB962C8B-B14F-4D97-AF65-F5344CB8AC3E}">
        <p14:creationId xmlns:p14="http://schemas.microsoft.com/office/powerpoint/2010/main" val="1104389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4</a:t>
            </a:fld>
            <a:endParaRPr lang="en-US"/>
          </a:p>
        </p:txBody>
      </p:sp>
    </p:spTree>
    <p:extLst>
      <p:ext uri="{BB962C8B-B14F-4D97-AF65-F5344CB8AC3E}">
        <p14:creationId xmlns:p14="http://schemas.microsoft.com/office/powerpoint/2010/main" val="817269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5</a:t>
            </a:fld>
            <a:endParaRPr lang="en-US"/>
          </a:p>
        </p:txBody>
      </p:sp>
    </p:spTree>
    <p:extLst>
      <p:ext uri="{BB962C8B-B14F-4D97-AF65-F5344CB8AC3E}">
        <p14:creationId xmlns:p14="http://schemas.microsoft.com/office/powerpoint/2010/main" val="1535872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6</a:t>
            </a:fld>
            <a:endParaRPr lang="en-US"/>
          </a:p>
        </p:txBody>
      </p:sp>
    </p:spTree>
    <p:extLst>
      <p:ext uri="{BB962C8B-B14F-4D97-AF65-F5344CB8AC3E}">
        <p14:creationId xmlns:p14="http://schemas.microsoft.com/office/powerpoint/2010/main" val="2488163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7</a:t>
            </a:fld>
            <a:endParaRPr lang="en-US"/>
          </a:p>
        </p:txBody>
      </p:sp>
    </p:spTree>
    <p:extLst>
      <p:ext uri="{BB962C8B-B14F-4D97-AF65-F5344CB8AC3E}">
        <p14:creationId xmlns:p14="http://schemas.microsoft.com/office/powerpoint/2010/main" val="480814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EE19C22-5BE0-4C93-9600-8532892C8A71}" type="slidenum">
              <a:rPr lang="en-US" smtClean="0"/>
              <a:t>8</a:t>
            </a:fld>
            <a:endParaRPr lang="en-US"/>
          </a:p>
        </p:txBody>
      </p:sp>
    </p:spTree>
    <p:extLst>
      <p:ext uri="{BB962C8B-B14F-4D97-AF65-F5344CB8AC3E}">
        <p14:creationId xmlns:p14="http://schemas.microsoft.com/office/powerpoint/2010/main" val="4201823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F591947-B947-4E3E-8197-B705853AF825}" type="slidenum">
              <a:rPr lang="en-US" smtClean="0"/>
              <a:pPr/>
              <a:t>9</a:t>
            </a:fld>
            <a:endParaRPr lang="en-US"/>
          </a:p>
        </p:txBody>
      </p:sp>
    </p:spTree>
    <p:extLst>
      <p:ext uri="{BB962C8B-B14F-4D97-AF65-F5344CB8AC3E}">
        <p14:creationId xmlns:p14="http://schemas.microsoft.com/office/powerpoint/2010/main" val="485803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6188B7-185B-4793-85DA-134BA1A93F24}"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1925466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AA1CDA-F864-4391-BC8B-6CA1274F627B}"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1876743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BE63F4-C032-45B0-BDDE-11D4F045766B}"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3658116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9A1EA8-E42D-49F4-B8D7-8167E1455374}"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1847970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C9C10A-CDB0-47B6-8940-59C244C55160}"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713544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14F89A-A897-4E3F-808A-CAFDE4EA556C}"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864971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C93D5B-16DF-47B2-B949-22EA8A2E765E}" type="datetime1">
              <a:rPr lang="en-US" smtClean="0"/>
              <a:t>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496441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E0DA68-EF11-426C-87D4-B3D7D3D9F965}" type="datetime1">
              <a:rPr lang="en-US" smtClean="0"/>
              <a:t>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2974478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656379-739F-4E54-A76D-55F912A9800C}" type="datetime1">
              <a:rPr lang="en-US" smtClean="0"/>
              <a:t>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2367302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223C41-BA85-443A-8B9C-DAA39C6524E4}"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1179997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5CE4AC-C093-49ED-941F-B5AB26516463}"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34434-5AA7-47C3-852F-539567E8AE1B}" type="slidenum">
              <a:rPr lang="en-US" smtClean="0"/>
              <a:t>‹#›</a:t>
            </a:fld>
            <a:endParaRPr lang="en-US"/>
          </a:p>
        </p:txBody>
      </p:sp>
    </p:spTree>
    <p:extLst>
      <p:ext uri="{BB962C8B-B14F-4D97-AF65-F5344CB8AC3E}">
        <p14:creationId xmlns:p14="http://schemas.microsoft.com/office/powerpoint/2010/main" val="3313000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AC2FF5-C370-4D50-A6B9-654DD1D16522}" type="datetime1">
              <a:rPr lang="en-US" smtClean="0"/>
              <a:t>2/4/2020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834434-5AA7-47C3-852F-539567E8AE1B}" type="slidenum">
              <a:rPr lang="en-US" smtClean="0"/>
              <a:t>‹#›</a:t>
            </a:fld>
            <a:endParaRPr lang="en-US"/>
          </a:p>
        </p:txBody>
      </p:sp>
    </p:spTree>
    <p:extLst>
      <p:ext uri="{BB962C8B-B14F-4D97-AF65-F5344CB8AC3E}">
        <p14:creationId xmlns:p14="http://schemas.microsoft.com/office/powerpoint/2010/main" val="13055697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chart" Target="../charts/chart5.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chart" Target="../charts/chart6.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chart" Target="../charts/chart7.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chart" Target="../charts/chart8.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chart" Target="../charts/chart9.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hyperlink" Target="about:blank"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jpeg"/><Relationship Id="rId7" Type="http://schemas.openxmlformats.org/officeDocument/2006/relationships/diagramQuickStyle" Target="../diagrams/quickStyle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jpe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7" name="TextBox 6"/>
          <p:cNvSpPr txBox="1"/>
          <p:nvPr/>
        </p:nvSpPr>
        <p:spPr>
          <a:xfrm>
            <a:off x="1143000" y="543580"/>
            <a:ext cx="6934200" cy="892552"/>
          </a:xfrm>
          <a:prstGeom prst="rect">
            <a:avLst/>
          </a:prstGeom>
          <a:noFill/>
        </p:spPr>
        <p:txBody>
          <a:bodyPr wrap="square" rtlCol="0">
            <a:spAutoFit/>
          </a:bodyPr>
          <a:lstStyle/>
          <a:p>
            <a:pPr algn="ctr"/>
            <a:r>
              <a:rPr lang="en-US" sz="2400" dirty="0">
                <a:latin typeface="Arial" pitchFamily="34" charset="0"/>
                <a:cs typeface="Arial" pitchFamily="34" charset="0"/>
              </a:rPr>
              <a:t>United States Department of Agriculture</a:t>
            </a:r>
          </a:p>
          <a:p>
            <a:pPr algn="ctr"/>
            <a:r>
              <a:rPr lang="en-US" sz="2800" b="1" dirty="0">
                <a:latin typeface="Arial" pitchFamily="34" charset="0"/>
                <a:cs typeface="Arial" pitchFamily="34" charset="0"/>
              </a:rPr>
              <a:t>National Agricultural Statistics Service</a:t>
            </a:r>
          </a:p>
        </p:txBody>
      </p:sp>
      <p:cxnSp>
        <p:nvCxnSpPr>
          <p:cNvPr id="9" name="Straight Connector 8"/>
          <p:cNvCxnSpPr/>
          <p:nvPr/>
        </p:nvCxnSpPr>
        <p:spPr>
          <a:xfrm>
            <a:off x="1143000" y="1524000"/>
            <a:ext cx="7010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43000" y="1600200"/>
            <a:ext cx="7010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143000" y="2688848"/>
            <a:ext cx="6934200" cy="3170099"/>
          </a:xfrm>
          <a:prstGeom prst="rect">
            <a:avLst/>
          </a:prstGeom>
          <a:noFill/>
        </p:spPr>
        <p:txBody>
          <a:bodyPr wrap="square" rtlCol="0">
            <a:spAutoFit/>
          </a:bodyPr>
          <a:lstStyle/>
          <a:p>
            <a:pPr algn="ctr"/>
            <a:r>
              <a:rPr lang="en-US" sz="6000" b="1" dirty="0">
                <a:solidFill>
                  <a:schemeClr val="accent1"/>
                </a:solidFill>
                <a:latin typeface="Arial" pitchFamily="34" charset="0"/>
                <a:cs typeface="Arial" pitchFamily="34" charset="0"/>
              </a:rPr>
              <a:t>2019 Crop Season</a:t>
            </a:r>
          </a:p>
          <a:p>
            <a:pPr algn="ctr"/>
            <a:endParaRPr lang="en-US" sz="1600" dirty="0">
              <a:latin typeface="Arial" pitchFamily="34" charset="0"/>
              <a:cs typeface="Arial" pitchFamily="34" charset="0"/>
            </a:endParaRPr>
          </a:p>
          <a:p>
            <a:pPr algn="ctr"/>
            <a:r>
              <a:rPr lang="en-US" sz="4800" b="1" dirty="0">
                <a:latin typeface="Arial" pitchFamily="34" charset="0"/>
                <a:cs typeface="Arial" pitchFamily="34" charset="0"/>
              </a:rPr>
              <a:t>Highlights</a:t>
            </a:r>
          </a:p>
          <a:p>
            <a:pPr algn="ctr"/>
            <a:r>
              <a:rPr lang="en-US" sz="2400" b="1" dirty="0">
                <a:latin typeface="Arial" pitchFamily="34" charset="0"/>
                <a:cs typeface="Arial" pitchFamily="34" charset="0"/>
              </a:rPr>
              <a:t>Principal Crops, Corn, &amp; Soybeans</a:t>
            </a:r>
          </a:p>
          <a:p>
            <a:pPr algn="ctr"/>
            <a:endParaRPr lang="en-US" sz="1600" dirty="0">
              <a:latin typeface="Arial" pitchFamily="34" charset="0"/>
              <a:cs typeface="Arial" pitchFamily="34" charset="0"/>
            </a:endParaRPr>
          </a:p>
          <a:p>
            <a:pPr algn="ctr"/>
            <a:endParaRPr lang="en-US" sz="1600" dirty="0">
              <a:latin typeface="Arial" pitchFamily="34" charset="0"/>
              <a:cs typeface="Arial" pitchFamily="34" charset="0"/>
            </a:endParaRPr>
          </a:p>
          <a:p>
            <a:pPr algn="ctr"/>
            <a:r>
              <a:rPr lang="en-US" sz="2000" dirty="0">
                <a:latin typeface="Arial" pitchFamily="34" charset="0"/>
                <a:cs typeface="Arial" pitchFamily="34" charset="0"/>
              </a:rPr>
              <a:t> </a:t>
            </a:r>
          </a:p>
        </p:txBody>
      </p:sp>
      <p:sp>
        <p:nvSpPr>
          <p:cNvPr id="13" name="TextBox 12"/>
          <p:cNvSpPr txBox="1"/>
          <p:nvPr/>
        </p:nvSpPr>
        <p:spPr>
          <a:xfrm>
            <a:off x="7148543" y="6401291"/>
            <a:ext cx="1600200" cy="276999"/>
          </a:xfrm>
          <a:prstGeom prst="rect">
            <a:avLst/>
          </a:prstGeom>
          <a:noFill/>
        </p:spPr>
        <p:txBody>
          <a:bodyPr wrap="square" rtlCol="0">
            <a:spAutoFit/>
          </a:bodyPr>
          <a:lstStyle/>
          <a:p>
            <a:pPr algn="r"/>
            <a:r>
              <a:rPr lang="en-US" sz="1200" dirty="0">
                <a:latin typeface="Arial" pitchFamily="34" charset="0"/>
                <a:cs typeface="Arial" pitchFamily="34" charset="0"/>
              </a:rPr>
              <a:t>January 2020 </a:t>
            </a:r>
            <a:r>
              <a:rPr lang="en-US" sz="800" dirty="0">
                <a:latin typeface="Arial" pitchFamily="34" charset="0"/>
                <a:cs typeface="Arial" pitchFamily="34" charset="0"/>
              </a:rPr>
              <a:t>v3</a:t>
            </a:r>
          </a:p>
        </p:txBody>
      </p:sp>
    </p:spTree>
    <p:extLst>
      <p:ext uri="{BB962C8B-B14F-4D97-AF65-F5344CB8AC3E}">
        <p14:creationId xmlns:p14="http://schemas.microsoft.com/office/powerpoint/2010/main" val="1138988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792" y="423666"/>
            <a:ext cx="7772416" cy="6010668"/>
          </a:xfrm>
          <a:prstGeom prst="rect">
            <a:avLst/>
          </a:prstGeom>
        </p:spPr>
      </p:pic>
      <p:pic>
        <p:nvPicPr>
          <p:cNvPr id="3" name="Picture 2" descr="USDA_color_logo.jpg"/>
          <p:cNvPicPr>
            <a:picLocks noChangeAspect="1"/>
          </p:cNvPicPr>
          <p:nvPr/>
        </p:nvPicPr>
        <p:blipFill>
          <a:blip r:embed="rId4"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5" cstate="print"/>
          <a:stretch>
            <a:fillRect/>
          </a:stretch>
        </p:blipFill>
        <p:spPr>
          <a:xfrm>
            <a:off x="8338571" y="45720"/>
            <a:ext cx="729229" cy="731520"/>
          </a:xfrm>
          <a:prstGeom prst="rect">
            <a:avLst/>
          </a:prstGeom>
        </p:spPr>
      </p:pic>
      <p:sp>
        <p:nvSpPr>
          <p:cNvPr id="6" name="Slide Number Placeholder 5">
            <a:extLst>
              <a:ext uri="{FF2B5EF4-FFF2-40B4-BE49-F238E27FC236}">
                <a16:creationId xmlns:a16="http://schemas.microsoft.com/office/drawing/2014/main" id="{1A2EAF21-8FE5-4EBF-B4C9-EE26EFF47CBB}"/>
              </a:ext>
            </a:extLst>
          </p:cNvPr>
          <p:cNvSpPr>
            <a:spLocks noGrp="1"/>
          </p:cNvSpPr>
          <p:nvPr>
            <p:ph type="sldNum" sz="quarter" idx="12"/>
          </p:nvPr>
        </p:nvSpPr>
        <p:spPr/>
        <p:txBody>
          <a:bodyPr/>
          <a:lstStyle/>
          <a:p>
            <a:fld id="{20834434-5AA7-47C3-852F-539567E8AE1B}" type="slidenum">
              <a:rPr lang="en-US" smtClean="0"/>
              <a:t>10</a:t>
            </a:fld>
            <a:endParaRPr lang="en-US"/>
          </a:p>
        </p:txBody>
      </p:sp>
    </p:spTree>
    <p:extLst>
      <p:ext uri="{BB962C8B-B14F-4D97-AF65-F5344CB8AC3E}">
        <p14:creationId xmlns:p14="http://schemas.microsoft.com/office/powerpoint/2010/main" val="2647310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DA_color_logo.jpg">
            <a:extLst>
              <a:ext uri="{FF2B5EF4-FFF2-40B4-BE49-F238E27FC236}">
                <a16:creationId xmlns:a16="http://schemas.microsoft.com/office/drawing/2014/main" id="{CA52C8CB-09D2-49C5-B9EE-4CE1C5F38221}"/>
              </a:ext>
            </a:extLst>
          </p:cNvPr>
          <p:cNvPicPr>
            <a:picLocks noChangeAspect="1"/>
          </p:cNvPicPr>
          <p:nvPr/>
        </p:nvPicPr>
        <p:blipFill>
          <a:blip r:embed="rId3" cstate="print"/>
          <a:stretch>
            <a:fillRect/>
          </a:stretch>
        </p:blipFill>
        <p:spPr>
          <a:xfrm>
            <a:off x="76199" y="76200"/>
            <a:ext cx="936048" cy="640080"/>
          </a:xfrm>
          <a:prstGeom prst="rect">
            <a:avLst/>
          </a:prstGeom>
        </p:spPr>
      </p:pic>
      <p:pic>
        <p:nvPicPr>
          <p:cNvPr id="8" name="Picture 7" descr="nass_logo_.jpg">
            <a:extLst>
              <a:ext uri="{FF2B5EF4-FFF2-40B4-BE49-F238E27FC236}">
                <a16:creationId xmlns:a16="http://schemas.microsoft.com/office/drawing/2014/main" id="{BCCF5DC5-47A5-47B6-9DD4-68BB380295F0}"/>
              </a:ext>
            </a:extLst>
          </p:cNvPr>
          <p:cNvPicPr>
            <a:picLocks noChangeAspect="1"/>
          </p:cNvPicPr>
          <p:nvPr/>
        </p:nvPicPr>
        <p:blipFill>
          <a:blip r:embed="rId4" cstate="print"/>
          <a:stretch>
            <a:fillRect/>
          </a:stretch>
        </p:blipFill>
        <p:spPr>
          <a:xfrm>
            <a:off x="8338571" y="45720"/>
            <a:ext cx="729229" cy="731520"/>
          </a:xfrm>
          <a:prstGeom prst="rect">
            <a:avLst/>
          </a:prstGeom>
        </p:spPr>
      </p:pic>
      <p:sp>
        <p:nvSpPr>
          <p:cNvPr id="2" name="Slide Number Placeholder 1">
            <a:extLst>
              <a:ext uri="{FF2B5EF4-FFF2-40B4-BE49-F238E27FC236}">
                <a16:creationId xmlns:a16="http://schemas.microsoft.com/office/drawing/2014/main" id="{3F4509A0-9425-494C-AEA7-7347E809372F}"/>
              </a:ext>
            </a:extLst>
          </p:cNvPr>
          <p:cNvSpPr>
            <a:spLocks noGrp="1"/>
          </p:cNvSpPr>
          <p:nvPr>
            <p:ph type="sldNum" sz="quarter" idx="12"/>
          </p:nvPr>
        </p:nvSpPr>
        <p:spPr/>
        <p:txBody>
          <a:bodyPr/>
          <a:lstStyle/>
          <a:p>
            <a:fld id="{20834434-5AA7-47C3-852F-539567E8AE1B}" type="slidenum">
              <a:rPr lang="en-US" smtClean="0"/>
              <a:t>11</a:t>
            </a:fld>
            <a:endParaRPr lang="en-US"/>
          </a:p>
        </p:txBody>
      </p:sp>
      <p:graphicFrame>
        <p:nvGraphicFramePr>
          <p:cNvPr id="5" name="Chart 4">
            <a:extLst>
              <a:ext uri="{FF2B5EF4-FFF2-40B4-BE49-F238E27FC236}">
                <a16:creationId xmlns:a16="http://schemas.microsoft.com/office/drawing/2014/main" id="{622E2EAF-1C5D-494B-8E92-AB75C2E59D16}"/>
              </a:ext>
            </a:extLst>
          </p:cNvPr>
          <p:cNvGraphicFramePr/>
          <p:nvPr>
            <p:extLst>
              <p:ext uri="{D42A27DB-BD31-4B8C-83A1-F6EECF244321}">
                <p14:modId xmlns:p14="http://schemas.microsoft.com/office/powerpoint/2010/main" val="393796229"/>
              </p:ext>
            </p:extLst>
          </p:nvPr>
        </p:nvGraphicFramePr>
        <p:xfrm>
          <a:off x="518160" y="1188720"/>
          <a:ext cx="8130540" cy="512826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643F5447-078B-4525-9437-7E5948A01B89}"/>
              </a:ext>
            </a:extLst>
          </p:cNvPr>
          <p:cNvSpPr txBox="1"/>
          <p:nvPr/>
        </p:nvSpPr>
        <p:spPr>
          <a:xfrm>
            <a:off x="1112520" y="110436"/>
            <a:ext cx="7147560" cy="1107996"/>
          </a:xfrm>
          <a:prstGeom prst="rect">
            <a:avLst/>
          </a:prstGeom>
          <a:noFill/>
        </p:spPr>
        <p:txBody>
          <a:bodyPr wrap="square" rtlCol="0">
            <a:spAutoFit/>
          </a:bodyPr>
          <a:lstStyle/>
          <a:p>
            <a:pPr algn="ctr"/>
            <a:r>
              <a:rPr lang="en-US" sz="2400" b="1" dirty="0">
                <a:latin typeface="Arial" pitchFamily="34" charset="0"/>
                <a:cs typeface="Arial" pitchFamily="34" charset="0"/>
              </a:rPr>
              <a:t>2019 Principal Crops</a:t>
            </a:r>
          </a:p>
          <a:p>
            <a:pPr algn="ctr"/>
            <a:r>
              <a:rPr lang="en-US" sz="2400" b="1" dirty="0">
                <a:latin typeface="Arial" pitchFamily="34" charset="0"/>
                <a:cs typeface="Arial" pitchFamily="34" charset="0"/>
              </a:rPr>
              <a:t>Planted Acre (000) Change from 2018</a:t>
            </a:r>
          </a:p>
          <a:p>
            <a:pPr algn="ctr"/>
            <a:r>
              <a:rPr lang="en-US" dirty="0">
                <a:latin typeface="Arial" pitchFamily="34" charset="0"/>
                <a:cs typeface="Arial" pitchFamily="34" charset="0"/>
              </a:rPr>
              <a:t>United States</a:t>
            </a:r>
          </a:p>
        </p:txBody>
      </p:sp>
      <p:sp>
        <p:nvSpPr>
          <p:cNvPr id="10" name="TextBox 9">
            <a:extLst>
              <a:ext uri="{FF2B5EF4-FFF2-40B4-BE49-F238E27FC236}">
                <a16:creationId xmlns:a16="http://schemas.microsoft.com/office/drawing/2014/main" id="{29B9D27A-B61F-467C-B4AC-4751B449FBB5}"/>
              </a:ext>
            </a:extLst>
          </p:cNvPr>
          <p:cNvSpPr txBox="1"/>
          <p:nvPr/>
        </p:nvSpPr>
        <p:spPr>
          <a:xfrm>
            <a:off x="760096" y="6261914"/>
            <a:ext cx="4019550" cy="276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1200" dirty="0">
                <a:latin typeface="Arial" panose="020B0604020202020204" pitchFamily="34" charset="0"/>
                <a:cs typeface="Arial" panose="020B0604020202020204" pitchFamily="34" charset="0"/>
              </a:rPr>
              <a:t>Harvested acre change for hay, sugarcane, and tobacco.</a:t>
            </a:r>
          </a:p>
        </p:txBody>
      </p:sp>
    </p:spTree>
    <p:extLst>
      <p:ext uri="{BB962C8B-B14F-4D97-AF65-F5344CB8AC3E}">
        <p14:creationId xmlns:p14="http://schemas.microsoft.com/office/powerpoint/2010/main" val="2168137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792" y="423666"/>
            <a:ext cx="7772416" cy="6010668"/>
          </a:xfrm>
          <a:prstGeom prst="rect">
            <a:avLst/>
          </a:prstGeom>
        </p:spPr>
      </p:pic>
      <p:pic>
        <p:nvPicPr>
          <p:cNvPr id="3" name="Picture 2" descr="USDA_color_logo.jpg"/>
          <p:cNvPicPr>
            <a:picLocks noChangeAspect="1"/>
          </p:cNvPicPr>
          <p:nvPr/>
        </p:nvPicPr>
        <p:blipFill>
          <a:blip r:embed="rId4"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5" cstate="print"/>
          <a:stretch>
            <a:fillRect/>
          </a:stretch>
        </p:blipFill>
        <p:spPr>
          <a:xfrm>
            <a:off x="8338571" y="45720"/>
            <a:ext cx="729229" cy="731520"/>
          </a:xfrm>
          <a:prstGeom prst="rect">
            <a:avLst/>
          </a:prstGeom>
        </p:spPr>
      </p:pic>
      <p:sp>
        <p:nvSpPr>
          <p:cNvPr id="6" name="Slide Number Placeholder 5">
            <a:extLst>
              <a:ext uri="{FF2B5EF4-FFF2-40B4-BE49-F238E27FC236}">
                <a16:creationId xmlns:a16="http://schemas.microsoft.com/office/drawing/2014/main" id="{5A747470-E0F7-4F05-A18F-A680303D8479}"/>
              </a:ext>
            </a:extLst>
          </p:cNvPr>
          <p:cNvSpPr>
            <a:spLocks noGrp="1"/>
          </p:cNvSpPr>
          <p:nvPr>
            <p:ph type="sldNum" sz="quarter" idx="12"/>
          </p:nvPr>
        </p:nvSpPr>
        <p:spPr/>
        <p:txBody>
          <a:bodyPr/>
          <a:lstStyle/>
          <a:p>
            <a:fld id="{20834434-5AA7-47C3-852F-539567E8AE1B}" type="slidenum">
              <a:rPr lang="en-US" smtClean="0"/>
              <a:t>12</a:t>
            </a:fld>
            <a:endParaRPr lang="en-US"/>
          </a:p>
        </p:txBody>
      </p:sp>
    </p:spTree>
    <p:extLst>
      <p:ext uri="{BB962C8B-B14F-4D97-AF65-F5344CB8AC3E}">
        <p14:creationId xmlns:p14="http://schemas.microsoft.com/office/powerpoint/2010/main" val="1861671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7DDE523-1F4E-4A66-B705-B87884E609D5}"/>
              </a:ext>
            </a:extLst>
          </p:cNvPr>
          <p:cNvGraphicFramePr>
            <a:graphicFrameLocks noGrp="1"/>
          </p:cNvGraphicFramePr>
          <p:nvPr>
            <p:ph idx="1"/>
            <p:extLst>
              <p:ext uri="{D42A27DB-BD31-4B8C-83A1-F6EECF244321}">
                <p14:modId xmlns:p14="http://schemas.microsoft.com/office/powerpoint/2010/main" val="1370428802"/>
              </p:ext>
            </p:extLst>
          </p:nvPr>
        </p:nvGraphicFramePr>
        <p:xfrm>
          <a:off x="628650" y="1825625"/>
          <a:ext cx="7886703" cy="2123440"/>
        </p:xfrm>
        <a:graphic>
          <a:graphicData uri="http://schemas.openxmlformats.org/drawingml/2006/table">
            <a:tbl>
              <a:tblPr firstRow="1" bandRow="1">
                <a:tableStyleId>{5C22544A-7EE6-4342-B048-85BDC9FD1C3A}</a:tableStyleId>
              </a:tblPr>
              <a:tblGrid>
                <a:gridCol w="918298">
                  <a:extLst>
                    <a:ext uri="{9D8B030D-6E8A-4147-A177-3AD203B41FA5}">
                      <a16:colId xmlns:a16="http://schemas.microsoft.com/office/drawing/2014/main" val="3710272263"/>
                    </a:ext>
                  </a:extLst>
                </a:gridCol>
                <a:gridCol w="634970">
                  <a:extLst>
                    <a:ext uri="{9D8B030D-6E8A-4147-A177-3AD203B41FA5}">
                      <a16:colId xmlns:a16="http://schemas.microsoft.com/office/drawing/2014/main" val="1889962735"/>
                    </a:ext>
                  </a:extLst>
                </a:gridCol>
                <a:gridCol w="921226">
                  <a:extLst>
                    <a:ext uri="{9D8B030D-6E8A-4147-A177-3AD203B41FA5}">
                      <a16:colId xmlns:a16="http://schemas.microsoft.com/office/drawing/2014/main" val="2372762770"/>
                    </a:ext>
                  </a:extLst>
                </a:gridCol>
                <a:gridCol w="884793">
                  <a:extLst>
                    <a:ext uri="{9D8B030D-6E8A-4147-A177-3AD203B41FA5}">
                      <a16:colId xmlns:a16="http://schemas.microsoft.com/office/drawing/2014/main" val="3559490036"/>
                    </a:ext>
                  </a:extLst>
                </a:gridCol>
                <a:gridCol w="884793">
                  <a:extLst>
                    <a:ext uri="{9D8B030D-6E8A-4147-A177-3AD203B41FA5}">
                      <a16:colId xmlns:a16="http://schemas.microsoft.com/office/drawing/2014/main" val="2730509655"/>
                    </a:ext>
                  </a:extLst>
                </a:gridCol>
                <a:gridCol w="974414">
                  <a:extLst>
                    <a:ext uri="{9D8B030D-6E8A-4147-A177-3AD203B41FA5}">
                      <a16:colId xmlns:a16="http://schemas.microsoft.com/office/drawing/2014/main" val="4054607322"/>
                    </a:ext>
                  </a:extLst>
                </a:gridCol>
                <a:gridCol w="810787">
                  <a:extLst>
                    <a:ext uri="{9D8B030D-6E8A-4147-A177-3AD203B41FA5}">
                      <a16:colId xmlns:a16="http://schemas.microsoft.com/office/drawing/2014/main" val="3636812444"/>
                    </a:ext>
                  </a:extLst>
                </a:gridCol>
                <a:gridCol w="928711">
                  <a:extLst>
                    <a:ext uri="{9D8B030D-6E8A-4147-A177-3AD203B41FA5}">
                      <a16:colId xmlns:a16="http://schemas.microsoft.com/office/drawing/2014/main" val="1134472243"/>
                    </a:ext>
                  </a:extLst>
                </a:gridCol>
                <a:gridCol w="928711">
                  <a:extLst>
                    <a:ext uri="{9D8B030D-6E8A-4147-A177-3AD203B41FA5}">
                      <a16:colId xmlns:a16="http://schemas.microsoft.com/office/drawing/2014/main" val="571588439"/>
                    </a:ext>
                  </a:extLst>
                </a:gridCol>
              </a:tblGrid>
              <a:tr h="370840">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March</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June</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August</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September</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October</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November</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Final</a:t>
                      </a:r>
                    </a:p>
                    <a:p>
                      <a:pPr algn="ctr"/>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83752519"/>
                  </a:ext>
                </a:extLst>
              </a:tr>
              <a:tr h="370840">
                <a:tc>
                  <a:txBody>
                    <a:bodyPr/>
                    <a:lstStyle/>
                    <a:p>
                      <a:r>
                        <a:rPr lang="en-US" sz="1200" dirty="0">
                          <a:latin typeface="Arial" panose="020B0604020202020204" pitchFamily="34" charset="0"/>
                          <a:cs typeface="Arial" panose="020B0604020202020204" pitchFamily="34" charset="0"/>
                        </a:rPr>
                        <a:t>Planted</a:t>
                      </a:r>
                    </a:p>
                  </a:txBody>
                  <a:tcPr/>
                </a:tc>
                <a:tc>
                  <a:txBody>
                    <a:bodyPr/>
                    <a:lstStyle/>
                    <a:p>
                      <a:r>
                        <a:rPr lang="en-US" sz="1200" dirty="0">
                          <a:latin typeface="Arial" panose="020B0604020202020204" pitchFamily="34" charset="0"/>
                          <a:cs typeface="Arial" panose="020B0604020202020204" pitchFamily="34" charset="0"/>
                        </a:rPr>
                        <a:t>Mil Ac</a:t>
                      </a:r>
                    </a:p>
                  </a:txBody>
                  <a:tcPr/>
                </a:tc>
                <a:tc>
                  <a:txBody>
                    <a:bodyPr/>
                    <a:lstStyle/>
                    <a:p>
                      <a:pPr algn="r"/>
                      <a:r>
                        <a:rPr lang="en-US" sz="1200" dirty="0">
                          <a:latin typeface="Arial" panose="020B0604020202020204" pitchFamily="34" charset="0"/>
                          <a:cs typeface="Arial" panose="020B0604020202020204" pitchFamily="34" charset="0"/>
                        </a:rPr>
                        <a:t>92.8</a:t>
                      </a:r>
                    </a:p>
                  </a:txBody>
                  <a:tcPr/>
                </a:tc>
                <a:tc>
                  <a:txBody>
                    <a:bodyPr/>
                    <a:lstStyle/>
                    <a:p>
                      <a:pPr algn="r"/>
                      <a:r>
                        <a:rPr lang="en-US" sz="1200" dirty="0">
                          <a:latin typeface="Arial" panose="020B0604020202020204" pitchFamily="34" charset="0"/>
                          <a:cs typeface="Arial" panose="020B0604020202020204" pitchFamily="34" charset="0"/>
                        </a:rPr>
                        <a:t>91.7</a:t>
                      </a:r>
                    </a:p>
                  </a:txBody>
                  <a:tcPr/>
                </a:tc>
                <a:tc>
                  <a:txBody>
                    <a:bodyPr/>
                    <a:lstStyle/>
                    <a:p>
                      <a:pPr algn="r"/>
                      <a:r>
                        <a:rPr lang="en-US" sz="1200" dirty="0">
                          <a:latin typeface="Arial" panose="020B0604020202020204" pitchFamily="34" charset="0"/>
                          <a:cs typeface="Arial" panose="020B0604020202020204" pitchFamily="34" charset="0"/>
                        </a:rPr>
                        <a:t>90.0</a:t>
                      </a:r>
                    </a:p>
                  </a:txBody>
                  <a:tcPr/>
                </a:tc>
                <a:tc>
                  <a:txBody>
                    <a:bodyPr/>
                    <a:lstStyle/>
                    <a:p>
                      <a:pPr algn="r"/>
                      <a:r>
                        <a:rPr lang="en-US" sz="1200" dirty="0">
                          <a:latin typeface="Arial" panose="020B0604020202020204" pitchFamily="34" charset="0"/>
                          <a:cs typeface="Arial" panose="020B0604020202020204" pitchFamily="34" charset="0"/>
                        </a:rPr>
                        <a:t>90.0</a:t>
                      </a:r>
                    </a:p>
                  </a:txBody>
                  <a:tcPr/>
                </a:tc>
                <a:tc>
                  <a:txBody>
                    <a:bodyPr/>
                    <a:lstStyle/>
                    <a:p>
                      <a:pPr algn="r"/>
                      <a:r>
                        <a:rPr lang="en-US" sz="1200" dirty="0">
                          <a:latin typeface="Arial" panose="020B0604020202020204" pitchFamily="34" charset="0"/>
                          <a:cs typeface="Arial" panose="020B0604020202020204" pitchFamily="34" charset="0"/>
                        </a:rPr>
                        <a:t>89.9</a:t>
                      </a:r>
                    </a:p>
                  </a:txBody>
                  <a:tcPr/>
                </a:tc>
                <a:tc>
                  <a:txBody>
                    <a:bodyPr/>
                    <a:lstStyle/>
                    <a:p>
                      <a:pPr algn="r"/>
                      <a:r>
                        <a:rPr lang="en-US" sz="1200" dirty="0">
                          <a:latin typeface="Arial" panose="020B0604020202020204" pitchFamily="34" charset="0"/>
                          <a:cs typeface="Arial" panose="020B0604020202020204" pitchFamily="34" charset="0"/>
                        </a:rPr>
                        <a:t>89.9</a:t>
                      </a:r>
                    </a:p>
                  </a:txBody>
                  <a:tcPr/>
                </a:tc>
                <a:tc>
                  <a:txBody>
                    <a:bodyPr/>
                    <a:lstStyle/>
                    <a:p>
                      <a:pPr algn="r"/>
                      <a:r>
                        <a:rPr lang="en-US" sz="1200" dirty="0">
                          <a:latin typeface="Arial" panose="020B0604020202020204" pitchFamily="34" charset="0"/>
                          <a:cs typeface="Arial" panose="020B0604020202020204" pitchFamily="34" charset="0"/>
                        </a:rPr>
                        <a:t>89.7</a:t>
                      </a:r>
                    </a:p>
                  </a:txBody>
                  <a:tcPr/>
                </a:tc>
                <a:extLst>
                  <a:ext uri="{0D108BD9-81ED-4DB2-BD59-A6C34878D82A}">
                    <a16:rowId xmlns:a16="http://schemas.microsoft.com/office/drawing/2014/main" val="3064447983"/>
                  </a:ext>
                </a:extLst>
              </a:tr>
              <a:tr h="370840">
                <a:tc>
                  <a:txBody>
                    <a:bodyPr/>
                    <a:lstStyle/>
                    <a:p>
                      <a:r>
                        <a:rPr lang="en-US" sz="1200" dirty="0">
                          <a:latin typeface="Arial" panose="020B0604020202020204" pitchFamily="34" charset="0"/>
                          <a:cs typeface="Arial" panose="020B0604020202020204" pitchFamily="34" charset="0"/>
                        </a:rPr>
                        <a:t>Harvested</a:t>
                      </a:r>
                    </a:p>
                  </a:txBody>
                  <a:tcPr/>
                </a:tc>
                <a:tc>
                  <a:txBody>
                    <a:bodyPr/>
                    <a:lstStyle/>
                    <a:p>
                      <a:r>
                        <a:rPr lang="en-US" sz="1200" dirty="0">
                          <a:latin typeface="Arial" panose="020B0604020202020204" pitchFamily="34" charset="0"/>
                          <a:cs typeface="Arial" panose="020B0604020202020204" pitchFamily="34" charset="0"/>
                        </a:rPr>
                        <a:t>Mil Ac</a:t>
                      </a:r>
                    </a:p>
                  </a:txBody>
                  <a:tcPr/>
                </a:tc>
                <a:tc>
                  <a:txBody>
                    <a:bodyPr/>
                    <a:lstStyle/>
                    <a:p>
                      <a:pPr algn="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83.6</a:t>
                      </a:r>
                    </a:p>
                  </a:txBody>
                  <a:tcPr/>
                </a:tc>
                <a:tc>
                  <a:txBody>
                    <a:bodyPr/>
                    <a:lstStyle/>
                    <a:p>
                      <a:pPr algn="r"/>
                      <a:r>
                        <a:rPr lang="en-US" sz="1200" dirty="0">
                          <a:latin typeface="Arial" panose="020B0604020202020204" pitchFamily="34" charset="0"/>
                          <a:cs typeface="Arial" panose="020B0604020202020204" pitchFamily="34" charset="0"/>
                        </a:rPr>
                        <a:t>82.0</a:t>
                      </a:r>
                    </a:p>
                  </a:txBody>
                  <a:tcPr/>
                </a:tc>
                <a:tc>
                  <a:txBody>
                    <a:bodyPr/>
                    <a:lstStyle/>
                    <a:p>
                      <a:pPr algn="r"/>
                      <a:r>
                        <a:rPr lang="en-US" sz="1200" dirty="0">
                          <a:latin typeface="Arial" panose="020B0604020202020204" pitchFamily="34" charset="0"/>
                          <a:cs typeface="Arial" panose="020B0604020202020204" pitchFamily="34" charset="0"/>
                        </a:rPr>
                        <a:t>82.0</a:t>
                      </a:r>
                    </a:p>
                  </a:txBody>
                  <a:tcPr/>
                </a:tc>
                <a:tc>
                  <a:txBody>
                    <a:bodyPr/>
                    <a:lstStyle/>
                    <a:p>
                      <a:pPr algn="r"/>
                      <a:r>
                        <a:rPr lang="en-US" sz="1200" dirty="0">
                          <a:latin typeface="Arial" panose="020B0604020202020204" pitchFamily="34" charset="0"/>
                          <a:cs typeface="Arial" panose="020B0604020202020204" pitchFamily="34" charset="0"/>
                        </a:rPr>
                        <a:t>81.8</a:t>
                      </a:r>
                    </a:p>
                  </a:txBody>
                  <a:tcPr/>
                </a:tc>
                <a:tc>
                  <a:txBody>
                    <a:bodyPr/>
                    <a:lstStyle/>
                    <a:p>
                      <a:pPr algn="r"/>
                      <a:r>
                        <a:rPr lang="en-US" sz="1200" dirty="0">
                          <a:latin typeface="Arial" panose="020B0604020202020204" pitchFamily="34" charset="0"/>
                          <a:cs typeface="Arial" panose="020B0604020202020204" pitchFamily="34" charset="0"/>
                        </a:rPr>
                        <a:t>81.8</a:t>
                      </a:r>
                    </a:p>
                  </a:txBody>
                  <a:tcPr/>
                </a:tc>
                <a:tc>
                  <a:txBody>
                    <a:bodyPr/>
                    <a:lstStyle/>
                    <a:p>
                      <a:pPr algn="r"/>
                      <a:r>
                        <a:rPr lang="en-US" sz="1200" dirty="0">
                          <a:latin typeface="Arial" panose="020B0604020202020204" pitchFamily="34" charset="0"/>
                          <a:cs typeface="Arial" panose="020B0604020202020204" pitchFamily="34" charset="0"/>
                        </a:rPr>
                        <a:t>81.5</a:t>
                      </a:r>
                    </a:p>
                  </a:txBody>
                  <a:tcPr/>
                </a:tc>
                <a:extLst>
                  <a:ext uri="{0D108BD9-81ED-4DB2-BD59-A6C34878D82A}">
                    <a16:rowId xmlns:a16="http://schemas.microsoft.com/office/drawing/2014/main" val="529853559"/>
                  </a:ext>
                </a:extLst>
              </a:tr>
              <a:tr h="370840">
                <a:tc>
                  <a:txBody>
                    <a:bodyPr/>
                    <a:lstStyle/>
                    <a:p>
                      <a:r>
                        <a:rPr lang="en-US" sz="1200" dirty="0">
                          <a:latin typeface="Arial" panose="020B0604020202020204" pitchFamily="34" charset="0"/>
                          <a:cs typeface="Arial" panose="020B0604020202020204" pitchFamily="34" charset="0"/>
                        </a:rPr>
                        <a:t>Yield</a:t>
                      </a:r>
                    </a:p>
                  </a:txBody>
                  <a:tcPr/>
                </a:tc>
                <a:tc>
                  <a:txBody>
                    <a:bodyPr/>
                    <a:lstStyle/>
                    <a:p>
                      <a:r>
                        <a:rPr lang="en-US" sz="1200" dirty="0">
                          <a:latin typeface="Arial" panose="020B0604020202020204" pitchFamily="34" charset="0"/>
                          <a:cs typeface="Arial" panose="020B0604020202020204" pitchFamily="34" charset="0"/>
                        </a:rPr>
                        <a:t>Bu/Ac</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169.5</a:t>
                      </a:r>
                    </a:p>
                  </a:txBody>
                  <a:tcPr/>
                </a:tc>
                <a:tc>
                  <a:txBody>
                    <a:bodyPr/>
                    <a:lstStyle/>
                    <a:p>
                      <a:pPr algn="r"/>
                      <a:r>
                        <a:rPr lang="en-US" sz="1200" dirty="0">
                          <a:latin typeface="Arial" panose="020B0604020202020204" pitchFamily="34" charset="0"/>
                          <a:cs typeface="Arial" panose="020B0604020202020204" pitchFamily="34" charset="0"/>
                        </a:rPr>
                        <a:t>168.2</a:t>
                      </a:r>
                    </a:p>
                  </a:txBody>
                  <a:tcPr/>
                </a:tc>
                <a:tc>
                  <a:txBody>
                    <a:bodyPr/>
                    <a:lstStyle/>
                    <a:p>
                      <a:pPr algn="r"/>
                      <a:r>
                        <a:rPr lang="en-US" sz="1200" dirty="0">
                          <a:latin typeface="Arial" panose="020B0604020202020204" pitchFamily="34" charset="0"/>
                          <a:cs typeface="Arial" panose="020B0604020202020204" pitchFamily="34" charset="0"/>
                        </a:rPr>
                        <a:t>168.4</a:t>
                      </a:r>
                    </a:p>
                  </a:txBody>
                  <a:tcPr/>
                </a:tc>
                <a:tc>
                  <a:txBody>
                    <a:bodyPr/>
                    <a:lstStyle/>
                    <a:p>
                      <a:pPr algn="r"/>
                      <a:r>
                        <a:rPr lang="en-US" sz="1200" dirty="0">
                          <a:latin typeface="Arial" panose="020B0604020202020204" pitchFamily="34" charset="0"/>
                          <a:cs typeface="Arial" panose="020B0604020202020204" pitchFamily="34" charset="0"/>
                        </a:rPr>
                        <a:t>167.0</a:t>
                      </a:r>
                    </a:p>
                  </a:txBody>
                  <a:tcPr/>
                </a:tc>
                <a:tc>
                  <a:txBody>
                    <a:bodyPr/>
                    <a:lstStyle/>
                    <a:p>
                      <a:pPr algn="r"/>
                      <a:r>
                        <a:rPr lang="en-US" sz="1200" dirty="0">
                          <a:latin typeface="Arial" panose="020B0604020202020204" pitchFamily="34" charset="0"/>
                          <a:cs typeface="Arial" panose="020B0604020202020204" pitchFamily="34" charset="0"/>
                        </a:rPr>
                        <a:t>168.0</a:t>
                      </a:r>
                    </a:p>
                  </a:txBody>
                  <a:tcPr/>
                </a:tc>
                <a:extLst>
                  <a:ext uri="{0D108BD9-81ED-4DB2-BD59-A6C34878D82A}">
                    <a16:rowId xmlns:a16="http://schemas.microsoft.com/office/drawing/2014/main" val="2745545915"/>
                  </a:ext>
                </a:extLst>
              </a:tr>
              <a:tr h="370840">
                <a:tc>
                  <a:txBody>
                    <a:bodyPr/>
                    <a:lstStyle/>
                    <a:p>
                      <a:r>
                        <a:rPr lang="en-US" sz="1200" dirty="0">
                          <a:latin typeface="Arial" panose="020B0604020202020204" pitchFamily="34" charset="0"/>
                          <a:cs typeface="Arial" panose="020B0604020202020204" pitchFamily="34" charset="0"/>
                        </a:rPr>
                        <a:t>Production</a:t>
                      </a:r>
                    </a:p>
                  </a:txBody>
                  <a:tcPr/>
                </a:tc>
                <a:tc>
                  <a:txBody>
                    <a:bodyPr/>
                    <a:lstStyle/>
                    <a:p>
                      <a:r>
                        <a:rPr lang="en-US" sz="1200" dirty="0" err="1">
                          <a:latin typeface="Arial" panose="020B0604020202020204" pitchFamily="34" charset="0"/>
                          <a:cs typeface="Arial" panose="020B0604020202020204" pitchFamily="34" charset="0"/>
                        </a:rPr>
                        <a:t>Bil</a:t>
                      </a:r>
                      <a:r>
                        <a:rPr lang="en-US" sz="1200" dirty="0">
                          <a:latin typeface="Arial" panose="020B0604020202020204" pitchFamily="34" charset="0"/>
                          <a:cs typeface="Arial" panose="020B0604020202020204" pitchFamily="34" charset="0"/>
                        </a:rPr>
                        <a:t> Bu</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13.9</a:t>
                      </a:r>
                    </a:p>
                  </a:txBody>
                  <a:tcPr/>
                </a:tc>
                <a:tc>
                  <a:txBody>
                    <a:bodyPr/>
                    <a:lstStyle/>
                    <a:p>
                      <a:pPr algn="r"/>
                      <a:r>
                        <a:rPr lang="en-US" sz="1200" dirty="0">
                          <a:latin typeface="Arial" panose="020B0604020202020204" pitchFamily="34" charset="0"/>
                          <a:cs typeface="Arial" panose="020B0604020202020204" pitchFamily="34" charset="0"/>
                        </a:rPr>
                        <a:t>13.8</a:t>
                      </a:r>
                    </a:p>
                  </a:txBody>
                  <a:tcPr/>
                </a:tc>
                <a:tc>
                  <a:txBody>
                    <a:bodyPr/>
                    <a:lstStyle/>
                    <a:p>
                      <a:pPr algn="r"/>
                      <a:r>
                        <a:rPr lang="en-US" sz="1200" dirty="0">
                          <a:latin typeface="Arial" panose="020B0604020202020204" pitchFamily="34" charset="0"/>
                          <a:cs typeface="Arial" panose="020B0604020202020204" pitchFamily="34" charset="0"/>
                        </a:rPr>
                        <a:t>13.8</a:t>
                      </a:r>
                    </a:p>
                  </a:txBody>
                  <a:tcPr/>
                </a:tc>
                <a:tc>
                  <a:txBody>
                    <a:bodyPr/>
                    <a:lstStyle/>
                    <a:p>
                      <a:pPr algn="r"/>
                      <a:r>
                        <a:rPr lang="en-US" sz="1200" dirty="0">
                          <a:latin typeface="Arial" panose="020B0604020202020204" pitchFamily="34" charset="0"/>
                          <a:cs typeface="Arial" panose="020B0604020202020204" pitchFamily="34" charset="0"/>
                        </a:rPr>
                        <a:t>13.7</a:t>
                      </a:r>
                    </a:p>
                  </a:txBody>
                  <a:tcPr/>
                </a:tc>
                <a:tc>
                  <a:txBody>
                    <a:bodyPr/>
                    <a:lstStyle/>
                    <a:p>
                      <a:pPr algn="r"/>
                      <a:r>
                        <a:rPr lang="en-US" sz="1200" dirty="0">
                          <a:latin typeface="Arial" panose="020B0604020202020204" pitchFamily="34" charset="0"/>
                          <a:cs typeface="Arial" panose="020B0604020202020204" pitchFamily="34" charset="0"/>
                        </a:rPr>
                        <a:t>13.7</a:t>
                      </a:r>
                    </a:p>
                  </a:txBody>
                  <a:tcPr/>
                </a:tc>
                <a:extLst>
                  <a:ext uri="{0D108BD9-81ED-4DB2-BD59-A6C34878D82A}">
                    <a16:rowId xmlns:a16="http://schemas.microsoft.com/office/drawing/2014/main" val="260637074"/>
                  </a:ext>
                </a:extLst>
              </a:tr>
            </a:tbl>
          </a:graphicData>
        </a:graphic>
      </p:graphicFrame>
      <p:sp>
        <p:nvSpPr>
          <p:cNvPr id="5" name="Title 3">
            <a:extLst>
              <a:ext uri="{FF2B5EF4-FFF2-40B4-BE49-F238E27FC236}">
                <a16:creationId xmlns:a16="http://schemas.microsoft.com/office/drawing/2014/main" id="{DD94CAED-C270-45E8-B596-EBC4EB20E0CE}"/>
              </a:ext>
            </a:extLst>
          </p:cNvPr>
          <p:cNvSpPr>
            <a:spLocks noGrp="1"/>
          </p:cNvSpPr>
          <p:nvPr>
            <p:ph type="title"/>
          </p:nvPr>
        </p:nvSpPr>
        <p:spPr>
          <a:xfrm>
            <a:off x="646152" y="993550"/>
            <a:ext cx="7209011" cy="820643"/>
          </a:xfrm>
        </p:spPr>
        <p:txBody>
          <a:bodyPr>
            <a:normAutofit fontScale="90000"/>
          </a:bodyPr>
          <a:lstStyle/>
          <a:p>
            <a:r>
              <a:rPr lang="en-US" sz="2200" b="1" dirty="0">
                <a:latin typeface="Arial" panose="020B0604020202020204" pitchFamily="34" charset="0"/>
                <a:cs typeface="Arial" panose="020B0604020202020204" pitchFamily="34" charset="0"/>
              </a:rPr>
              <a:t>2019 Corn Forecasts and Final Estimates – United States</a:t>
            </a:r>
            <a:br>
              <a:rPr lang="en-US" sz="32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March - Final</a:t>
            </a:r>
          </a:p>
        </p:txBody>
      </p:sp>
      <p:pic>
        <p:nvPicPr>
          <p:cNvPr id="6" name="Picture 5" descr="USDA_color_logo.jpg">
            <a:extLst>
              <a:ext uri="{FF2B5EF4-FFF2-40B4-BE49-F238E27FC236}">
                <a16:creationId xmlns:a16="http://schemas.microsoft.com/office/drawing/2014/main" id="{5299AD97-519B-458C-9529-BC5CF1ED4FDC}"/>
              </a:ext>
            </a:extLst>
          </p:cNvPr>
          <p:cNvPicPr>
            <a:picLocks noChangeAspect="1"/>
          </p:cNvPicPr>
          <p:nvPr/>
        </p:nvPicPr>
        <p:blipFill>
          <a:blip r:embed="rId3" cstate="print"/>
          <a:stretch>
            <a:fillRect/>
          </a:stretch>
        </p:blipFill>
        <p:spPr>
          <a:xfrm>
            <a:off x="76199" y="76200"/>
            <a:ext cx="936048" cy="640080"/>
          </a:xfrm>
          <a:prstGeom prst="rect">
            <a:avLst/>
          </a:prstGeom>
        </p:spPr>
      </p:pic>
      <p:pic>
        <p:nvPicPr>
          <p:cNvPr id="7" name="Picture 6" descr="nass_logo_.jpg">
            <a:extLst>
              <a:ext uri="{FF2B5EF4-FFF2-40B4-BE49-F238E27FC236}">
                <a16:creationId xmlns:a16="http://schemas.microsoft.com/office/drawing/2014/main" id="{3B588A9D-D526-4E7B-886D-D5A28381D646}"/>
              </a:ext>
            </a:extLst>
          </p:cNvPr>
          <p:cNvPicPr>
            <a:picLocks noChangeAspect="1"/>
          </p:cNvPicPr>
          <p:nvPr/>
        </p:nvPicPr>
        <p:blipFill>
          <a:blip r:embed="rId4" cstate="print"/>
          <a:stretch>
            <a:fillRect/>
          </a:stretch>
        </p:blipFill>
        <p:spPr>
          <a:xfrm>
            <a:off x="8338571" y="45720"/>
            <a:ext cx="729229" cy="731520"/>
          </a:xfrm>
          <a:prstGeom prst="rect">
            <a:avLst/>
          </a:prstGeom>
        </p:spPr>
      </p:pic>
      <p:pic>
        <p:nvPicPr>
          <p:cNvPr id="9" name="Picture 8">
            <a:extLst>
              <a:ext uri="{FF2B5EF4-FFF2-40B4-BE49-F238E27FC236}">
                <a16:creationId xmlns:a16="http://schemas.microsoft.com/office/drawing/2014/main" id="{D006A078-F479-4259-90A1-AD0B8E4610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669" y="4122562"/>
            <a:ext cx="2956032" cy="2286000"/>
          </a:xfrm>
          <a:prstGeom prst="rect">
            <a:avLst/>
          </a:prstGeom>
        </p:spPr>
      </p:pic>
      <p:pic>
        <p:nvPicPr>
          <p:cNvPr id="10" name="Picture 9">
            <a:extLst>
              <a:ext uri="{FF2B5EF4-FFF2-40B4-BE49-F238E27FC236}">
                <a16:creationId xmlns:a16="http://schemas.microsoft.com/office/drawing/2014/main" id="{521597DB-53F7-45F8-8A69-AE644DDBB2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4122563"/>
            <a:ext cx="2956032" cy="2285997"/>
          </a:xfrm>
          <a:prstGeom prst="rect">
            <a:avLst/>
          </a:prstGeom>
        </p:spPr>
      </p:pic>
      <p:sp>
        <p:nvSpPr>
          <p:cNvPr id="2" name="Slide Number Placeholder 1">
            <a:extLst>
              <a:ext uri="{FF2B5EF4-FFF2-40B4-BE49-F238E27FC236}">
                <a16:creationId xmlns:a16="http://schemas.microsoft.com/office/drawing/2014/main" id="{C600DF66-A141-44AF-862D-09D30916B3AD}"/>
              </a:ext>
            </a:extLst>
          </p:cNvPr>
          <p:cNvSpPr>
            <a:spLocks noGrp="1"/>
          </p:cNvSpPr>
          <p:nvPr>
            <p:ph type="sldNum" sz="quarter" idx="12"/>
          </p:nvPr>
        </p:nvSpPr>
        <p:spPr/>
        <p:txBody>
          <a:bodyPr/>
          <a:lstStyle/>
          <a:p>
            <a:fld id="{20834434-5AA7-47C3-852F-539567E8AE1B}" type="slidenum">
              <a:rPr lang="en-US" smtClean="0"/>
              <a:t>13</a:t>
            </a:fld>
            <a:endParaRPr lang="en-US"/>
          </a:p>
        </p:txBody>
      </p:sp>
    </p:spTree>
    <p:extLst>
      <p:ext uri="{BB962C8B-B14F-4D97-AF65-F5344CB8AC3E}">
        <p14:creationId xmlns:p14="http://schemas.microsoft.com/office/powerpoint/2010/main" val="759866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598917-61E5-46F1-ACFB-32DE523CD46A}"/>
              </a:ext>
            </a:extLst>
          </p:cNvPr>
          <p:cNvSpPr>
            <a:spLocks noGrp="1"/>
          </p:cNvSpPr>
          <p:nvPr>
            <p:ph type="title"/>
          </p:nvPr>
        </p:nvSpPr>
        <p:spPr>
          <a:xfrm>
            <a:off x="646152" y="993550"/>
            <a:ext cx="7209011" cy="820643"/>
          </a:xfrm>
        </p:spPr>
        <p:txBody>
          <a:bodyPr>
            <a:normAutofit/>
          </a:bodyPr>
          <a:lstStyle/>
          <a:p>
            <a:r>
              <a:rPr lang="en-US" sz="2400" b="1" dirty="0">
                <a:latin typeface="Arial" panose="020B0604020202020204" pitchFamily="34" charset="0"/>
                <a:cs typeface="Arial" panose="020B0604020202020204" pitchFamily="34" charset="0"/>
              </a:rPr>
              <a:t>2019 Corn – United States</a:t>
            </a:r>
            <a:br>
              <a:rPr lang="en-US" sz="32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August Forecast and Final Estimates with Comparisons</a:t>
            </a:r>
          </a:p>
        </p:txBody>
      </p:sp>
      <p:graphicFrame>
        <p:nvGraphicFramePr>
          <p:cNvPr id="6" name="Content Placeholder 5">
            <a:extLst>
              <a:ext uri="{FF2B5EF4-FFF2-40B4-BE49-F238E27FC236}">
                <a16:creationId xmlns:a16="http://schemas.microsoft.com/office/drawing/2014/main" id="{E9EA9419-DFAF-458B-BC39-CA9BAACF9EE3}"/>
              </a:ext>
            </a:extLst>
          </p:cNvPr>
          <p:cNvGraphicFramePr>
            <a:graphicFrameLocks noGrp="1"/>
          </p:cNvGraphicFramePr>
          <p:nvPr>
            <p:ph idx="1"/>
            <p:extLst>
              <p:ext uri="{D42A27DB-BD31-4B8C-83A1-F6EECF244321}">
                <p14:modId xmlns:p14="http://schemas.microsoft.com/office/powerpoint/2010/main" val="2230285097"/>
              </p:ext>
            </p:extLst>
          </p:nvPr>
        </p:nvGraphicFramePr>
        <p:xfrm>
          <a:off x="628650" y="1820476"/>
          <a:ext cx="7886700" cy="2123440"/>
        </p:xfrm>
        <a:graphic>
          <a:graphicData uri="http://schemas.openxmlformats.org/drawingml/2006/table">
            <a:tbl>
              <a:tblPr firstRow="1" bandRow="1">
                <a:tableStyleId>{5C22544A-7EE6-4342-B048-85BDC9FD1C3A}</a:tableStyleId>
              </a:tblPr>
              <a:tblGrid>
                <a:gridCol w="1314450">
                  <a:extLst>
                    <a:ext uri="{9D8B030D-6E8A-4147-A177-3AD203B41FA5}">
                      <a16:colId xmlns:a16="http://schemas.microsoft.com/office/drawing/2014/main" val="3428504300"/>
                    </a:ext>
                  </a:extLst>
                </a:gridCol>
                <a:gridCol w="1266149">
                  <a:extLst>
                    <a:ext uri="{9D8B030D-6E8A-4147-A177-3AD203B41FA5}">
                      <a16:colId xmlns:a16="http://schemas.microsoft.com/office/drawing/2014/main" val="1887041916"/>
                    </a:ext>
                  </a:extLst>
                </a:gridCol>
                <a:gridCol w="1303757">
                  <a:extLst>
                    <a:ext uri="{9D8B030D-6E8A-4147-A177-3AD203B41FA5}">
                      <a16:colId xmlns:a16="http://schemas.microsoft.com/office/drawing/2014/main" val="108052442"/>
                    </a:ext>
                  </a:extLst>
                </a:gridCol>
                <a:gridCol w="1373444">
                  <a:extLst>
                    <a:ext uri="{9D8B030D-6E8A-4147-A177-3AD203B41FA5}">
                      <a16:colId xmlns:a16="http://schemas.microsoft.com/office/drawing/2014/main" val="228256374"/>
                    </a:ext>
                  </a:extLst>
                </a:gridCol>
                <a:gridCol w="1314450">
                  <a:extLst>
                    <a:ext uri="{9D8B030D-6E8A-4147-A177-3AD203B41FA5}">
                      <a16:colId xmlns:a16="http://schemas.microsoft.com/office/drawing/2014/main" val="3287338866"/>
                    </a:ext>
                  </a:extLst>
                </a:gridCol>
                <a:gridCol w="1314450">
                  <a:extLst>
                    <a:ext uri="{9D8B030D-6E8A-4147-A177-3AD203B41FA5}">
                      <a16:colId xmlns:a16="http://schemas.microsoft.com/office/drawing/2014/main" val="2111372114"/>
                    </a:ext>
                  </a:extLst>
                </a:gridCol>
              </a:tblGrid>
              <a:tr h="370840">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August</a:t>
                      </a:r>
                    </a:p>
                  </a:txBody>
                  <a:tcPr/>
                </a:tc>
                <a:tc>
                  <a:txBody>
                    <a:bodyPr/>
                    <a:lstStyle/>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Final</a:t>
                      </a:r>
                    </a:p>
                  </a:txBody>
                  <a:tcPr/>
                </a:tc>
                <a:tc>
                  <a:txBody>
                    <a:bodyPr/>
                    <a:lstStyle/>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Change</a:t>
                      </a:r>
                    </a:p>
                  </a:txBody>
                  <a:tcPr/>
                </a:tc>
                <a:tc>
                  <a:txBody>
                    <a:bodyPr/>
                    <a:lstStyle/>
                    <a:p>
                      <a:pPr algn="ctr"/>
                      <a:r>
                        <a:rPr lang="en-US" dirty="0">
                          <a:latin typeface="Arial" panose="020B0604020202020204" pitchFamily="34" charset="0"/>
                          <a:cs typeface="Arial" panose="020B0604020202020204" pitchFamily="34" charset="0"/>
                        </a:rPr>
                        <a:t>Percent Change</a:t>
                      </a:r>
                    </a:p>
                  </a:txBody>
                  <a:tcPr/>
                </a:tc>
                <a:extLst>
                  <a:ext uri="{0D108BD9-81ED-4DB2-BD59-A6C34878D82A}">
                    <a16:rowId xmlns:a16="http://schemas.microsoft.com/office/drawing/2014/main" val="3177147214"/>
                  </a:ext>
                </a:extLst>
              </a:tr>
              <a:tr h="370840">
                <a:tc>
                  <a:txBody>
                    <a:bodyPr/>
                    <a:lstStyle/>
                    <a:p>
                      <a:r>
                        <a:rPr lang="en-US" dirty="0">
                          <a:latin typeface="Arial" panose="020B0604020202020204" pitchFamily="34" charset="0"/>
                          <a:cs typeface="Arial" panose="020B0604020202020204" pitchFamily="34" charset="0"/>
                        </a:rPr>
                        <a:t>Planted</a:t>
                      </a:r>
                    </a:p>
                  </a:txBody>
                  <a:tcPr/>
                </a:tc>
                <a:tc>
                  <a:txBody>
                    <a:bodyPr/>
                    <a:lstStyle/>
                    <a:p>
                      <a:pPr algn="ctr"/>
                      <a:r>
                        <a:rPr lang="en-US" dirty="0">
                          <a:latin typeface="Arial" panose="020B0604020202020204" pitchFamily="34" charset="0"/>
                          <a:cs typeface="Arial" panose="020B0604020202020204" pitchFamily="34" charset="0"/>
                        </a:rPr>
                        <a:t>Mil Ac</a:t>
                      </a:r>
                    </a:p>
                  </a:txBody>
                  <a:tcPr/>
                </a:tc>
                <a:tc>
                  <a:txBody>
                    <a:bodyPr/>
                    <a:lstStyle/>
                    <a:p>
                      <a:pPr algn="r"/>
                      <a:r>
                        <a:rPr lang="en-US" dirty="0">
                          <a:latin typeface="Arial" panose="020B0604020202020204" pitchFamily="34" charset="0"/>
                          <a:cs typeface="Arial" panose="020B0604020202020204" pitchFamily="34" charset="0"/>
                        </a:rPr>
                        <a:t>90.0</a:t>
                      </a:r>
                    </a:p>
                  </a:txBody>
                  <a:tcPr/>
                </a:tc>
                <a:tc>
                  <a:txBody>
                    <a:bodyPr/>
                    <a:lstStyle/>
                    <a:p>
                      <a:pPr algn="r"/>
                      <a:r>
                        <a:rPr lang="en-US" dirty="0">
                          <a:latin typeface="Arial" panose="020B0604020202020204" pitchFamily="34" charset="0"/>
                          <a:cs typeface="Arial" panose="020B0604020202020204" pitchFamily="34" charset="0"/>
                        </a:rPr>
                        <a:t>89.7</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-0.305</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-0.3</a:t>
                      </a:r>
                    </a:p>
                  </a:txBody>
                  <a:tcPr/>
                </a:tc>
                <a:extLst>
                  <a:ext uri="{0D108BD9-81ED-4DB2-BD59-A6C34878D82A}">
                    <a16:rowId xmlns:a16="http://schemas.microsoft.com/office/drawing/2014/main" val="3588637780"/>
                  </a:ext>
                </a:extLst>
              </a:tr>
              <a:tr h="370840">
                <a:tc>
                  <a:txBody>
                    <a:bodyPr/>
                    <a:lstStyle/>
                    <a:p>
                      <a:r>
                        <a:rPr lang="en-US" dirty="0">
                          <a:latin typeface="Arial" panose="020B0604020202020204" pitchFamily="34" charset="0"/>
                          <a:cs typeface="Arial" panose="020B0604020202020204" pitchFamily="34" charset="0"/>
                        </a:rPr>
                        <a:t>Harvested</a:t>
                      </a:r>
                    </a:p>
                  </a:txBody>
                  <a:tcPr/>
                </a:tc>
                <a:tc>
                  <a:txBody>
                    <a:bodyPr/>
                    <a:lstStyle/>
                    <a:p>
                      <a:pPr algn="ctr"/>
                      <a:r>
                        <a:rPr lang="en-US" dirty="0">
                          <a:latin typeface="Arial" panose="020B0604020202020204" pitchFamily="34" charset="0"/>
                          <a:cs typeface="Arial" panose="020B0604020202020204" pitchFamily="34" charset="0"/>
                        </a:rPr>
                        <a:t>Mil Ac</a:t>
                      </a:r>
                    </a:p>
                  </a:txBody>
                  <a:tcPr/>
                </a:tc>
                <a:tc>
                  <a:txBody>
                    <a:bodyPr/>
                    <a:lstStyle/>
                    <a:p>
                      <a:pPr algn="r"/>
                      <a:r>
                        <a:rPr lang="en-US" dirty="0">
                          <a:latin typeface="Arial" panose="020B0604020202020204" pitchFamily="34" charset="0"/>
                          <a:cs typeface="Arial" panose="020B0604020202020204" pitchFamily="34" charset="0"/>
                        </a:rPr>
                        <a:t>82.0</a:t>
                      </a:r>
                    </a:p>
                  </a:txBody>
                  <a:tcPr/>
                </a:tc>
                <a:tc>
                  <a:txBody>
                    <a:bodyPr/>
                    <a:lstStyle/>
                    <a:p>
                      <a:pPr algn="r"/>
                      <a:r>
                        <a:rPr lang="en-US" dirty="0">
                          <a:latin typeface="Arial" panose="020B0604020202020204" pitchFamily="34" charset="0"/>
                          <a:cs typeface="Arial" panose="020B0604020202020204" pitchFamily="34" charset="0"/>
                        </a:rPr>
                        <a:t>81.5</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-0.535</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-0.7</a:t>
                      </a:r>
                    </a:p>
                  </a:txBody>
                  <a:tcPr/>
                </a:tc>
                <a:extLst>
                  <a:ext uri="{0D108BD9-81ED-4DB2-BD59-A6C34878D82A}">
                    <a16:rowId xmlns:a16="http://schemas.microsoft.com/office/drawing/2014/main" val="2925212165"/>
                  </a:ext>
                </a:extLst>
              </a:tr>
              <a:tr h="370840">
                <a:tc>
                  <a:txBody>
                    <a:bodyPr/>
                    <a:lstStyle/>
                    <a:p>
                      <a:r>
                        <a:rPr lang="en-US" dirty="0">
                          <a:latin typeface="Arial" panose="020B0604020202020204" pitchFamily="34" charset="0"/>
                          <a:cs typeface="Arial" panose="020B0604020202020204" pitchFamily="34" charset="0"/>
                        </a:rPr>
                        <a:t>Yield</a:t>
                      </a:r>
                    </a:p>
                  </a:txBody>
                  <a:tcPr/>
                </a:tc>
                <a:tc>
                  <a:txBody>
                    <a:bodyPr/>
                    <a:lstStyle/>
                    <a:p>
                      <a:pPr algn="ctr"/>
                      <a:r>
                        <a:rPr lang="en-US" dirty="0">
                          <a:latin typeface="Arial" panose="020B0604020202020204" pitchFamily="34" charset="0"/>
                          <a:cs typeface="Arial" panose="020B0604020202020204" pitchFamily="34" charset="0"/>
                        </a:rPr>
                        <a:t>Bu/Ac</a:t>
                      </a:r>
                    </a:p>
                  </a:txBody>
                  <a:tcPr/>
                </a:tc>
                <a:tc>
                  <a:txBody>
                    <a:bodyPr/>
                    <a:lstStyle/>
                    <a:p>
                      <a:pPr algn="r"/>
                      <a:r>
                        <a:rPr lang="en-US" dirty="0">
                          <a:latin typeface="Arial" panose="020B0604020202020204" pitchFamily="34" charset="0"/>
                          <a:cs typeface="Arial" panose="020B0604020202020204" pitchFamily="34" charset="0"/>
                        </a:rPr>
                        <a:t>169.5</a:t>
                      </a:r>
                    </a:p>
                  </a:txBody>
                  <a:tcPr/>
                </a:tc>
                <a:tc>
                  <a:txBody>
                    <a:bodyPr/>
                    <a:lstStyle/>
                    <a:p>
                      <a:pPr algn="r"/>
                      <a:r>
                        <a:rPr lang="en-US" dirty="0">
                          <a:latin typeface="Arial" panose="020B0604020202020204" pitchFamily="34" charset="0"/>
                          <a:cs typeface="Arial" panose="020B0604020202020204" pitchFamily="34" charset="0"/>
                        </a:rPr>
                        <a:t>168.0</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-1.5</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-0.9</a:t>
                      </a:r>
                    </a:p>
                  </a:txBody>
                  <a:tcPr/>
                </a:tc>
                <a:extLst>
                  <a:ext uri="{0D108BD9-81ED-4DB2-BD59-A6C34878D82A}">
                    <a16:rowId xmlns:a16="http://schemas.microsoft.com/office/drawing/2014/main" val="1197021144"/>
                  </a:ext>
                </a:extLst>
              </a:tr>
              <a:tr h="370840">
                <a:tc>
                  <a:txBody>
                    <a:bodyPr/>
                    <a:lstStyle/>
                    <a:p>
                      <a:r>
                        <a:rPr lang="en-US" dirty="0">
                          <a:latin typeface="Arial" panose="020B0604020202020204" pitchFamily="34" charset="0"/>
                          <a:cs typeface="Arial" panose="020B0604020202020204" pitchFamily="34" charset="0"/>
                        </a:rPr>
                        <a:t>Production</a:t>
                      </a:r>
                    </a:p>
                  </a:txBody>
                  <a:tcPr/>
                </a:tc>
                <a:tc>
                  <a:txBody>
                    <a:bodyPr/>
                    <a:lstStyle/>
                    <a:p>
                      <a:pPr algn="ctr"/>
                      <a:r>
                        <a:rPr lang="en-US" dirty="0" err="1">
                          <a:latin typeface="Arial" panose="020B0604020202020204" pitchFamily="34" charset="0"/>
                          <a:cs typeface="Arial" panose="020B0604020202020204" pitchFamily="34" charset="0"/>
                        </a:rPr>
                        <a:t>Bil</a:t>
                      </a:r>
                      <a:r>
                        <a:rPr lang="en-US" dirty="0">
                          <a:latin typeface="Arial" panose="020B0604020202020204" pitchFamily="34" charset="0"/>
                          <a:cs typeface="Arial" panose="020B0604020202020204" pitchFamily="34" charset="0"/>
                        </a:rPr>
                        <a:t> Bu</a:t>
                      </a:r>
                    </a:p>
                  </a:txBody>
                  <a:tcPr/>
                </a:tc>
                <a:tc>
                  <a:txBody>
                    <a:bodyPr/>
                    <a:lstStyle/>
                    <a:p>
                      <a:pPr algn="r"/>
                      <a:r>
                        <a:rPr lang="en-US" dirty="0">
                          <a:latin typeface="Arial" panose="020B0604020202020204" pitchFamily="34" charset="0"/>
                          <a:cs typeface="Arial" panose="020B0604020202020204" pitchFamily="34" charset="0"/>
                        </a:rPr>
                        <a:t>13.9</a:t>
                      </a:r>
                    </a:p>
                  </a:txBody>
                  <a:tcPr/>
                </a:tc>
                <a:tc>
                  <a:txBody>
                    <a:bodyPr/>
                    <a:lstStyle/>
                    <a:p>
                      <a:pPr algn="r"/>
                      <a:r>
                        <a:rPr lang="en-US" dirty="0">
                          <a:latin typeface="Arial" panose="020B0604020202020204" pitchFamily="34" charset="0"/>
                          <a:cs typeface="Arial" panose="020B0604020202020204" pitchFamily="34" charset="0"/>
                        </a:rPr>
                        <a:t>13.7</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-0.209</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-1.5</a:t>
                      </a:r>
                    </a:p>
                  </a:txBody>
                  <a:tcPr/>
                </a:tc>
                <a:extLst>
                  <a:ext uri="{0D108BD9-81ED-4DB2-BD59-A6C34878D82A}">
                    <a16:rowId xmlns:a16="http://schemas.microsoft.com/office/drawing/2014/main" val="3725710131"/>
                  </a:ext>
                </a:extLst>
              </a:tr>
            </a:tbl>
          </a:graphicData>
        </a:graphic>
      </p:graphicFrame>
      <p:pic>
        <p:nvPicPr>
          <p:cNvPr id="7" name="Picture 6" descr="USDA_color_logo.jpg">
            <a:extLst>
              <a:ext uri="{FF2B5EF4-FFF2-40B4-BE49-F238E27FC236}">
                <a16:creationId xmlns:a16="http://schemas.microsoft.com/office/drawing/2014/main" id="{01E84F17-3953-49B6-90C4-220647BC27DC}"/>
              </a:ext>
            </a:extLst>
          </p:cNvPr>
          <p:cNvPicPr>
            <a:picLocks noChangeAspect="1"/>
          </p:cNvPicPr>
          <p:nvPr/>
        </p:nvPicPr>
        <p:blipFill>
          <a:blip r:embed="rId3" cstate="print"/>
          <a:stretch>
            <a:fillRect/>
          </a:stretch>
        </p:blipFill>
        <p:spPr>
          <a:xfrm>
            <a:off x="76199" y="76200"/>
            <a:ext cx="936048" cy="640080"/>
          </a:xfrm>
          <a:prstGeom prst="rect">
            <a:avLst/>
          </a:prstGeom>
        </p:spPr>
      </p:pic>
      <p:pic>
        <p:nvPicPr>
          <p:cNvPr id="8" name="Picture 7" descr="nass_logo_.jpg">
            <a:extLst>
              <a:ext uri="{FF2B5EF4-FFF2-40B4-BE49-F238E27FC236}">
                <a16:creationId xmlns:a16="http://schemas.microsoft.com/office/drawing/2014/main" id="{20D5F062-893B-444B-A4B7-BEB263258BDE}"/>
              </a:ext>
            </a:extLst>
          </p:cNvPr>
          <p:cNvPicPr>
            <a:picLocks noChangeAspect="1"/>
          </p:cNvPicPr>
          <p:nvPr/>
        </p:nvPicPr>
        <p:blipFill>
          <a:blip r:embed="rId4" cstate="print"/>
          <a:stretch>
            <a:fillRect/>
          </a:stretch>
        </p:blipFill>
        <p:spPr>
          <a:xfrm>
            <a:off x="8338571" y="45720"/>
            <a:ext cx="729229" cy="731520"/>
          </a:xfrm>
          <a:prstGeom prst="rect">
            <a:avLst/>
          </a:prstGeom>
        </p:spPr>
      </p:pic>
      <p:sp>
        <p:nvSpPr>
          <p:cNvPr id="2" name="Slide Number Placeholder 1">
            <a:extLst>
              <a:ext uri="{FF2B5EF4-FFF2-40B4-BE49-F238E27FC236}">
                <a16:creationId xmlns:a16="http://schemas.microsoft.com/office/drawing/2014/main" id="{658D8E9A-334C-4D4B-9D7A-05204A149391}"/>
              </a:ext>
            </a:extLst>
          </p:cNvPr>
          <p:cNvSpPr>
            <a:spLocks noGrp="1"/>
          </p:cNvSpPr>
          <p:nvPr>
            <p:ph type="sldNum" sz="quarter" idx="12"/>
          </p:nvPr>
        </p:nvSpPr>
        <p:spPr/>
        <p:txBody>
          <a:bodyPr/>
          <a:lstStyle/>
          <a:p>
            <a:fld id="{20834434-5AA7-47C3-852F-539567E8AE1B}" type="slidenum">
              <a:rPr lang="en-US" smtClean="0"/>
              <a:t>14</a:t>
            </a:fld>
            <a:endParaRPr lang="en-US"/>
          </a:p>
        </p:txBody>
      </p:sp>
    </p:spTree>
    <p:extLst>
      <p:ext uri="{BB962C8B-B14F-4D97-AF65-F5344CB8AC3E}">
        <p14:creationId xmlns:p14="http://schemas.microsoft.com/office/powerpoint/2010/main" val="3039899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graphicFrame>
        <p:nvGraphicFramePr>
          <p:cNvPr id="6" name="Chart 5"/>
          <p:cNvGraphicFramePr/>
          <p:nvPr>
            <p:extLst>
              <p:ext uri="{D42A27DB-BD31-4B8C-83A1-F6EECF244321}">
                <p14:modId xmlns:p14="http://schemas.microsoft.com/office/powerpoint/2010/main" val="57537464"/>
              </p:ext>
            </p:extLst>
          </p:nvPr>
        </p:nvGraphicFramePr>
        <p:xfrm>
          <a:off x="304800" y="398055"/>
          <a:ext cx="8644811" cy="5840185"/>
        </p:xfrm>
        <a:graphic>
          <a:graphicData uri="http://schemas.openxmlformats.org/drawingml/2006/chart">
            <c:chart xmlns:c="http://schemas.openxmlformats.org/drawingml/2006/chart" xmlns:r="http://schemas.openxmlformats.org/officeDocument/2006/relationships" r:id="rId5"/>
          </a:graphicData>
        </a:graphic>
      </p:graphicFrame>
      <p:sp>
        <p:nvSpPr>
          <p:cNvPr id="2" name="TextBox 1">
            <a:extLst>
              <a:ext uri="{FF2B5EF4-FFF2-40B4-BE49-F238E27FC236}">
                <a16:creationId xmlns:a16="http://schemas.microsoft.com/office/drawing/2014/main" id="{258BB663-8CC6-4582-877E-73D1AB85DD09}"/>
              </a:ext>
            </a:extLst>
          </p:cNvPr>
          <p:cNvSpPr txBox="1"/>
          <p:nvPr/>
        </p:nvSpPr>
        <p:spPr>
          <a:xfrm>
            <a:off x="304801" y="6377203"/>
            <a:ext cx="3287906" cy="276999"/>
          </a:xfrm>
          <a:prstGeom prst="rect">
            <a:avLst/>
          </a:prstGeom>
          <a:noFill/>
          <a:ln>
            <a:solidFill>
              <a:schemeClr val="tx1"/>
            </a:solidFill>
          </a:ln>
        </p:spPr>
        <p:txBody>
          <a:bodyPr wrap="square" rtlCol="0">
            <a:spAutoFit/>
          </a:bodyPr>
          <a:lstStyle/>
          <a:p>
            <a:r>
              <a:rPr lang="en-US" sz="1200" dirty="0">
                <a:latin typeface="Arial" panose="020B0604020202020204" pitchFamily="34" charset="0"/>
                <a:cs typeface="Arial" panose="020B0604020202020204" pitchFamily="34" charset="0"/>
              </a:rPr>
              <a:t>2019 Final FSA value is as of January 1, 2020</a:t>
            </a:r>
          </a:p>
        </p:txBody>
      </p:sp>
      <p:sp>
        <p:nvSpPr>
          <p:cNvPr id="7" name="Slide Number Placeholder 6">
            <a:extLst>
              <a:ext uri="{FF2B5EF4-FFF2-40B4-BE49-F238E27FC236}">
                <a16:creationId xmlns:a16="http://schemas.microsoft.com/office/drawing/2014/main" id="{EBC03EDF-4363-49E4-8793-B2836B3591C2}"/>
              </a:ext>
            </a:extLst>
          </p:cNvPr>
          <p:cNvSpPr>
            <a:spLocks noGrp="1"/>
          </p:cNvSpPr>
          <p:nvPr>
            <p:ph type="sldNum" sz="quarter" idx="12"/>
          </p:nvPr>
        </p:nvSpPr>
        <p:spPr/>
        <p:txBody>
          <a:bodyPr/>
          <a:lstStyle/>
          <a:p>
            <a:fld id="{20834434-5AA7-47C3-852F-539567E8AE1B}" type="slidenum">
              <a:rPr lang="en-US" smtClean="0"/>
              <a:t>15</a:t>
            </a:fld>
            <a:endParaRPr lang="en-US"/>
          </a:p>
        </p:txBody>
      </p:sp>
    </p:spTree>
    <p:extLst>
      <p:ext uri="{BB962C8B-B14F-4D97-AF65-F5344CB8AC3E}">
        <p14:creationId xmlns:p14="http://schemas.microsoft.com/office/powerpoint/2010/main" val="980520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graphicFrame>
        <p:nvGraphicFramePr>
          <p:cNvPr id="6" name="Chart 5"/>
          <p:cNvGraphicFramePr/>
          <p:nvPr>
            <p:extLst>
              <p:ext uri="{D42A27DB-BD31-4B8C-83A1-F6EECF244321}">
                <p14:modId xmlns:p14="http://schemas.microsoft.com/office/powerpoint/2010/main" val="3247790300"/>
              </p:ext>
            </p:extLst>
          </p:nvPr>
        </p:nvGraphicFramePr>
        <p:xfrm>
          <a:off x="457199" y="457200"/>
          <a:ext cx="8229601" cy="6196263"/>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258BB663-8CC6-4582-877E-73D1AB85DD09}"/>
              </a:ext>
            </a:extLst>
          </p:cNvPr>
          <p:cNvSpPr txBox="1"/>
          <p:nvPr/>
        </p:nvSpPr>
        <p:spPr>
          <a:xfrm>
            <a:off x="4843370" y="1360703"/>
            <a:ext cx="3552641" cy="276999"/>
          </a:xfrm>
          <a:prstGeom prst="rect">
            <a:avLst/>
          </a:prstGeom>
          <a:noFill/>
          <a:ln>
            <a:solidFill>
              <a:schemeClr val="tx1"/>
            </a:solidFill>
          </a:ln>
        </p:spPr>
        <p:txBody>
          <a:bodyPr wrap="square" rtlCol="0">
            <a:spAutoFit/>
          </a:bodyPr>
          <a:lstStyle/>
          <a:p>
            <a:r>
              <a:rPr lang="en-US" sz="1200" dirty="0">
                <a:latin typeface="Arial" panose="020B0604020202020204" pitchFamily="34" charset="0"/>
                <a:cs typeface="Arial" panose="020B0604020202020204" pitchFamily="34" charset="0"/>
              </a:rPr>
              <a:t>No published industry expectations after August.</a:t>
            </a:r>
          </a:p>
        </p:txBody>
      </p:sp>
      <p:sp>
        <p:nvSpPr>
          <p:cNvPr id="2" name="Slide Number Placeholder 1">
            <a:extLst>
              <a:ext uri="{FF2B5EF4-FFF2-40B4-BE49-F238E27FC236}">
                <a16:creationId xmlns:a16="http://schemas.microsoft.com/office/drawing/2014/main" id="{755CF41D-ED84-4E9C-B0D1-97494091D2E3}"/>
              </a:ext>
            </a:extLst>
          </p:cNvPr>
          <p:cNvSpPr>
            <a:spLocks noGrp="1"/>
          </p:cNvSpPr>
          <p:nvPr>
            <p:ph type="sldNum" sz="quarter" idx="12"/>
          </p:nvPr>
        </p:nvSpPr>
        <p:spPr/>
        <p:txBody>
          <a:bodyPr/>
          <a:lstStyle/>
          <a:p>
            <a:fld id="{20834434-5AA7-47C3-852F-539567E8AE1B}" type="slidenum">
              <a:rPr lang="en-US" smtClean="0"/>
              <a:t>16</a:t>
            </a:fld>
            <a:endParaRPr lang="en-US"/>
          </a:p>
        </p:txBody>
      </p:sp>
    </p:spTree>
    <p:extLst>
      <p:ext uri="{BB962C8B-B14F-4D97-AF65-F5344CB8AC3E}">
        <p14:creationId xmlns:p14="http://schemas.microsoft.com/office/powerpoint/2010/main" val="2085511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505" y="648903"/>
            <a:ext cx="8549640" cy="5699760"/>
          </a:xfrm>
          <a:prstGeom prst="rect">
            <a:avLst/>
          </a:prstGeom>
        </p:spPr>
      </p:pic>
      <p:pic>
        <p:nvPicPr>
          <p:cNvPr id="3" name="Picture 2" descr="USDA_color_logo.jpg"/>
          <p:cNvPicPr>
            <a:picLocks noChangeAspect="1"/>
          </p:cNvPicPr>
          <p:nvPr/>
        </p:nvPicPr>
        <p:blipFill>
          <a:blip r:embed="rId4"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5" cstate="print"/>
          <a:stretch>
            <a:fillRect/>
          </a:stretch>
        </p:blipFill>
        <p:spPr>
          <a:xfrm>
            <a:off x="8338571" y="45720"/>
            <a:ext cx="729229" cy="731520"/>
          </a:xfrm>
          <a:prstGeom prst="rect">
            <a:avLst/>
          </a:prstGeom>
        </p:spPr>
      </p:pic>
      <p:sp>
        <p:nvSpPr>
          <p:cNvPr id="6" name="Slide Number Placeholder 5">
            <a:extLst>
              <a:ext uri="{FF2B5EF4-FFF2-40B4-BE49-F238E27FC236}">
                <a16:creationId xmlns:a16="http://schemas.microsoft.com/office/drawing/2014/main" id="{1633B56E-0EAE-4E68-AC1A-8C9D1AD4B5F8}"/>
              </a:ext>
            </a:extLst>
          </p:cNvPr>
          <p:cNvSpPr>
            <a:spLocks noGrp="1"/>
          </p:cNvSpPr>
          <p:nvPr>
            <p:ph type="sldNum" sz="quarter" idx="12"/>
          </p:nvPr>
        </p:nvSpPr>
        <p:spPr/>
        <p:txBody>
          <a:bodyPr/>
          <a:lstStyle/>
          <a:p>
            <a:fld id="{20834434-5AA7-47C3-852F-539567E8AE1B}" type="slidenum">
              <a:rPr lang="en-US" smtClean="0"/>
              <a:t>17</a:t>
            </a:fld>
            <a:endParaRPr lang="en-US"/>
          </a:p>
        </p:txBody>
      </p:sp>
    </p:spTree>
    <p:extLst>
      <p:ext uri="{BB962C8B-B14F-4D97-AF65-F5344CB8AC3E}">
        <p14:creationId xmlns:p14="http://schemas.microsoft.com/office/powerpoint/2010/main" val="2033994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6" name="TextBox 5"/>
          <p:cNvSpPr txBox="1"/>
          <p:nvPr/>
        </p:nvSpPr>
        <p:spPr>
          <a:xfrm>
            <a:off x="1219200" y="543580"/>
            <a:ext cx="6934200" cy="830997"/>
          </a:xfrm>
          <a:prstGeom prst="rect">
            <a:avLst/>
          </a:prstGeom>
          <a:noFill/>
        </p:spPr>
        <p:txBody>
          <a:bodyPr wrap="square" rtlCol="0">
            <a:spAutoFit/>
          </a:bodyPr>
          <a:lstStyle/>
          <a:p>
            <a:pPr algn="ctr">
              <a:defRPr sz="2000" b="1" i="0" u="none" strike="noStrike" kern="1200" spc="0" baseline="0">
                <a:solidFill>
                  <a:prstClr val="black">
                    <a:lumMod val="65000"/>
                    <a:lumOff val="35000"/>
                  </a:prstClr>
                </a:solidFill>
                <a:latin typeface="+mn-lt"/>
                <a:ea typeface="+mn-ea"/>
                <a:cs typeface="+mn-cs"/>
              </a:defRPr>
            </a:pPr>
            <a:r>
              <a:rPr lang="en-US" sz="2400" b="1" dirty="0">
                <a:latin typeface="Arial" panose="020B0604020202020204" pitchFamily="34" charset="0"/>
                <a:cs typeface="Arial" panose="020B0604020202020204" pitchFamily="34" charset="0"/>
              </a:rPr>
              <a:t>Corn Production Forecasts Percent Difference From Final Production Estimate 2012-2019</a:t>
            </a:r>
          </a:p>
        </p:txBody>
      </p:sp>
      <p:graphicFrame>
        <p:nvGraphicFramePr>
          <p:cNvPr id="2" name="Table 1"/>
          <p:cNvGraphicFramePr>
            <a:graphicFrameLocks noGrp="1"/>
          </p:cNvGraphicFramePr>
          <p:nvPr>
            <p:extLst>
              <p:ext uri="{D42A27DB-BD31-4B8C-83A1-F6EECF244321}">
                <p14:modId xmlns:p14="http://schemas.microsoft.com/office/powerpoint/2010/main" val="2887047150"/>
              </p:ext>
            </p:extLst>
          </p:nvPr>
        </p:nvGraphicFramePr>
        <p:xfrm>
          <a:off x="914398" y="1752600"/>
          <a:ext cx="7424172" cy="3606800"/>
        </p:xfrm>
        <a:graphic>
          <a:graphicData uri="http://schemas.openxmlformats.org/drawingml/2006/table">
            <a:tbl>
              <a:tblPr firstRow="1" bandRow="1">
                <a:tableStyleId>{5C22544A-7EE6-4342-B048-85BDC9FD1C3A}</a:tableStyleId>
              </a:tblPr>
              <a:tblGrid>
                <a:gridCol w="1237362">
                  <a:extLst>
                    <a:ext uri="{9D8B030D-6E8A-4147-A177-3AD203B41FA5}">
                      <a16:colId xmlns:a16="http://schemas.microsoft.com/office/drawing/2014/main" val="20000"/>
                    </a:ext>
                  </a:extLst>
                </a:gridCol>
                <a:gridCol w="1237362">
                  <a:extLst>
                    <a:ext uri="{9D8B030D-6E8A-4147-A177-3AD203B41FA5}">
                      <a16:colId xmlns:a16="http://schemas.microsoft.com/office/drawing/2014/main" val="20001"/>
                    </a:ext>
                  </a:extLst>
                </a:gridCol>
                <a:gridCol w="1237362">
                  <a:extLst>
                    <a:ext uri="{9D8B030D-6E8A-4147-A177-3AD203B41FA5}">
                      <a16:colId xmlns:a16="http://schemas.microsoft.com/office/drawing/2014/main" val="20002"/>
                    </a:ext>
                  </a:extLst>
                </a:gridCol>
                <a:gridCol w="1237362">
                  <a:extLst>
                    <a:ext uri="{9D8B030D-6E8A-4147-A177-3AD203B41FA5}">
                      <a16:colId xmlns:a16="http://schemas.microsoft.com/office/drawing/2014/main" val="20003"/>
                    </a:ext>
                  </a:extLst>
                </a:gridCol>
                <a:gridCol w="1237362">
                  <a:extLst>
                    <a:ext uri="{9D8B030D-6E8A-4147-A177-3AD203B41FA5}">
                      <a16:colId xmlns:a16="http://schemas.microsoft.com/office/drawing/2014/main" val="20004"/>
                    </a:ext>
                  </a:extLst>
                </a:gridCol>
                <a:gridCol w="1237362">
                  <a:extLst>
                    <a:ext uri="{9D8B030D-6E8A-4147-A177-3AD203B41FA5}">
                      <a16:colId xmlns:a16="http://schemas.microsoft.com/office/drawing/2014/main" val="20005"/>
                    </a:ext>
                  </a:extLst>
                </a:gridCol>
              </a:tblGrid>
              <a:tr h="370840">
                <a:tc>
                  <a:txBody>
                    <a:bodyPr/>
                    <a:lstStyle/>
                    <a:p>
                      <a:endParaRPr lang="en-US" dirty="0"/>
                    </a:p>
                    <a:p>
                      <a:r>
                        <a:rPr lang="en-US" dirty="0"/>
                        <a:t>Year</a:t>
                      </a:r>
                    </a:p>
                  </a:txBody>
                  <a:tcPr/>
                </a:tc>
                <a:tc>
                  <a:txBody>
                    <a:bodyPr/>
                    <a:lstStyle/>
                    <a:p>
                      <a:pPr algn="ctr"/>
                      <a:endParaRPr lang="en-US" dirty="0"/>
                    </a:p>
                    <a:p>
                      <a:pPr algn="ctr"/>
                      <a:r>
                        <a:rPr lang="en-US" dirty="0"/>
                        <a:t>August</a:t>
                      </a:r>
                    </a:p>
                  </a:txBody>
                  <a:tcPr/>
                </a:tc>
                <a:tc>
                  <a:txBody>
                    <a:bodyPr/>
                    <a:lstStyle/>
                    <a:p>
                      <a:pPr algn="ctr"/>
                      <a:endParaRPr lang="en-US" dirty="0"/>
                    </a:p>
                    <a:p>
                      <a:pPr algn="ctr"/>
                      <a:r>
                        <a:rPr lang="en-US" dirty="0"/>
                        <a:t>September</a:t>
                      </a:r>
                    </a:p>
                  </a:txBody>
                  <a:tcPr/>
                </a:tc>
                <a:tc>
                  <a:txBody>
                    <a:bodyPr/>
                    <a:lstStyle/>
                    <a:p>
                      <a:pPr algn="ctr"/>
                      <a:endParaRPr lang="en-US" dirty="0"/>
                    </a:p>
                    <a:p>
                      <a:pPr algn="ctr"/>
                      <a:r>
                        <a:rPr lang="en-US" dirty="0"/>
                        <a:t>October</a:t>
                      </a:r>
                    </a:p>
                  </a:txBody>
                  <a:tcPr/>
                </a:tc>
                <a:tc>
                  <a:txBody>
                    <a:bodyPr/>
                    <a:lstStyle/>
                    <a:p>
                      <a:pPr algn="ctr"/>
                      <a:endParaRPr lang="en-US" dirty="0"/>
                    </a:p>
                    <a:p>
                      <a:pPr algn="ctr"/>
                      <a:r>
                        <a:rPr lang="en-US" dirty="0"/>
                        <a:t>November</a:t>
                      </a:r>
                    </a:p>
                  </a:txBody>
                  <a:tcPr/>
                </a:tc>
                <a:tc>
                  <a:txBody>
                    <a:bodyPr/>
                    <a:lstStyle/>
                    <a:p>
                      <a:pPr algn="ctr"/>
                      <a:r>
                        <a:rPr lang="en-US" dirty="0"/>
                        <a:t>Final Prod (</a:t>
                      </a:r>
                      <a:r>
                        <a:rPr lang="en-US" dirty="0" err="1"/>
                        <a:t>bil</a:t>
                      </a:r>
                      <a:r>
                        <a:rPr lang="en-US" dirty="0"/>
                        <a:t> </a:t>
                      </a:r>
                      <a:r>
                        <a:rPr lang="en-US" dirty="0" err="1"/>
                        <a:t>bu</a:t>
                      </a:r>
                      <a:r>
                        <a:rPr lang="en-US" dirty="0"/>
                        <a:t>)</a:t>
                      </a:r>
                    </a:p>
                  </a:txBody>
                  <a:tcPr/>
                </a:tc>
                <a:extLst>
                  <a:ext uri="{0D108BD9-81ED-4DB2-BD59-A6C34878D82A}">
                    <a16:rowId xmlns:a16="http://schemas.microsoft.com/office/drawing/2014/main" val="10000"/>
                  </a:ext>
                </a:extLst>
              </a:tr>
              <a:tr h="370840">
                <a:tc>
                  <a:txBody>
                    <a:bodyPr/>
                    <a:lstStyle/>
                    <a:p>
                      <a:r>
                        <a:rPr lang="en-US" dirty="0"/>
                        <a:t>2012</a:t>
                      </a:r>
                    </a:p>
                  </a:txBody>
                  <a:tcPr/>
                </a:tc>
                <a:tc>
                  <a:txBody>
                    <a:bodyPr/>
                    <a:lstStyle/>
                    <a:p>
                      <a:pPr algn="ctr" fontAlgn="b"/>
                      <a:r>
                        <a:rPr lang="en-US" sz="1800" b="0" i="0" u="none" strike="noStrike" dirty="0">
                          <a:solidFill>
                            <a:srgbClr val="3333FF"/>
                          </a:solidFill>
                          <a:effectLst/>
                          <a:latin typeface="+mn-lt"/>
                        </a:rPr>
                        <a:t>0.2%</a:t>
                      </a:r>
                    </a:p>
                  </a:txBody>
                  <a:tcPr marL="9525" marR="9525" marT="9525" marB="0" anchor="ctr"/>
                </a:tc>
                <a:tc>
                  <a:txBody>
                    <a:bodyPr/>
                    <a:lstStyle/>
                    <a:p>
                      <a:pPr algn="ctr" fontAlgn="b"/>
                      <a:r>
                        <a:rPr lang="en-US" sz="1800" b="0" i="0" u="none" strike="noStrike" dirty="0">
                          <a:solidFill>
                            <a:srgbClr val="FF0000"/>
                          </a:solidFill>
                          <a:effectLst/>
                          <a:latin typeface="+mn-lt"/>
                        </a:rPr>
                        <a:t>-0.3%</a:t>
                      </a:r>
                    </a:p>
                  </a:txBody>
                  <a:tcPr marL="9525" marR="9525" marT="9525" marB="0" anchor="ctr"/>
                </a:tc>
                <a:tc>
                  <a:txBody>
                    <a:bodyPr/>
                    <a:lstStyle/>
                    <a:p>
                      <a:pPr algn="ctr" fontAlgn="b"/>
                      <a:r>
                        <a:rPr lang="en-US" sz="1800" b="0" i="0" u="none" strike="noStrike" dirty="0">
                          <a:solidFill>
                            <a:srgbClr val="FF0000"/>
                          </a:solidFill>
                          <a:effectLst/>
                          <a:latin typeface="+mn-lt"/>
                        </a:rPr>
                        <a:t>-0.5%</a:t>
                      </a:r>
                    </a:p>
                  </a:txBody>
                  <a:tcPr marL="9525" marR="9525" marT="9525" marB="0" anchor="ctr"/>
                </a:tc>
                <a:tc>
                  <a:txBody>
                    <a:bodyPr/>
                    <a:lstStyle/>
                    <a:p>
                      <a:pPr algn="ctr" fontAlgn="b"/>
                      <a:r>
                        <a:rPr lang="en-US" sz="1800" b="0" i="0" u="none" strike="noStrike" dirty="0">
                          <a:solidFill>
                            <a:srgbClr val="FF0000"/>
                          </a:solidFill>
                          <a:effectLst/>
                          <a:latin typeface="+mn-lt"/>
                        </a:rPr>
                        <a:t>-0.3%</a:t>
                      </a:r>
                    </a:p>
                  </a:txBody>
                  <a:tcPr marL="9525" marR="9525" marT="9525" marB="0" anchor="ctr"/>
                </a:tc>
                <a:tc>
                  <a:txBody>
                    <a:bodyPr/>
                    <a:lstStyle/>
                    <a:p>
                      <a:pPr algn="ctr"/>
                      <a:r>
                        <a:rPr lang="en-US" sz="1800" dirty="0">
                          <a:latin typeface="+mn-lt"/>
                        </a:rPr>
                        <a:t>10.8</a:t>
                      </a:r>
                    </a:p>
                  </a:txBody>
                  <a:tcPr/>
                </a:tc>
                <a:extLst>
                  <a:ext uri="{0D108BD9-81ED-4DB2-BD59-A6C34878D82A}">
                    <a16:rowId xmlns:a16="http://schemas.microsoft.com/office/drawing/2014/main" val="10001"/>
                  </a:ext>
                </a:extLst>
              </a:tr>
              <a:tr h="370840">
                <a:tc>
                  <a:txBody>
                    <a:bodyPr/>
                    <a:lstStyle/>
                    <a:p>
                      <a:r>
                        <a:rPr lang="en-US" dirty="0"/>
                        <a:t>2013</a:t>
                      </a:r>
                    </a:p>
                  </a:txBody>
                  <a:tcPr/>
                </a:tc>
                <a:tc>
                  <a:txBody>
                    <a:bodyPr/>
                    <a:lstStyle/>
                    <a:p>
                      <a:pPr algn="ctr" fontAlgn="b"/>
                      <a:r>
                        <a:rPr lang="en-US" sz="1800" b="0" i="0" u="none" strike="noStrike" dirty="0">
                          <a:solidFill>
                            <a:srgbClr val="FF0000"/>
                          </a:solidFill>
                          <a:effectLst/>
                          <a:latin typeface="+mn-lt"/>
                        </a:rPr>
                        <a:t>-0.5%</a:t>
                      </a:r>
                    </a:p>
                  </a:txBody>
                  <a:tcPr marL="9525" marR="9525" marT="9525" marB="0" anchor="ctr"/>
                </a:tc>
                <a:tc>
                  <a:txBody>
                    <a:bodyPr/>
                    <a:lstStyle/>
                    <a:p>
                      <a:pPr algn="ctr" fontAlgn="b"/>
                      <a:r>
                        <a:rPr lang="en-US" sz="1800" b="0" i="0" u="none" strike="noStrike" dirty="0">
                          <a:solidFill>
                            <a:srgbClr val="3333FF"/>
                          </a:solidFill>
                          <a:effectLst/>
                          <a:latin typeface="+mn-lt"/>
                        </a:rPr>
                        <a:t>0.1%</a:t>
                      </a:r>
                    </a:p>
                  </a:txBody>
                  <a:tcPr marL="9525" marR="9525" marT="9525" marB="0" anchor="ctr"/>
                </a:tc>
                <a:tc>
                  <a:txBody>
                    <a:bodyPr/>
                    <a:lstStyle/>
                    <a:p>
                      <a:pPr algn="ctr" fontAlgn="b"/>
                      <a:r>
                        <a:rPr lang="en-US" sz="1800" b="0" i="0" u="none" strike="noStrike" dirty="0">
                          <a:solidFill>
                            <a:srgbClr val="000000"/>
                          </a:solidFill>
                          <a:effectLst/>
                          <a:latin typeface="+mn-lt"/>
                        </a:rPr>
                        <a:t>N/A</a:t>
                      </a:r>
                    </a:p>
                  </a:txBody>
                  <a:tcPr marL="9525" marR="9525" marT="9525" marB="0" anchor="ctr"/>
                </a:tc>
                <a:tc>
                  <a:txBody>
                    <a:bodyPr/>
                    <a:lstStyle/>
                    <a:p>
                      <a:pPr algn="ctr" fontAlgn="b"/>
                      <a:r>
                        <a:rPr lang="en-US" sz="1800" b="0" i="0" u="none" strike="noStrike" dirty="0">
                          <a:solidFill>
                            <a:srgbClr val="3333FF"/>
                          </a:solidFill>
                          <a:effectLst/>
                          <a:latin typeface="+mn-lt"/>
                        </a:rPr>
                        <a:t>1.1%</a:t>
                      </a:r>
                    </a:p>
                  </a:txBody>
                  <a:tcPr marL="9525" marR="9525" marT="9525" marB="0" anchor="ctr"/>
                </a:tc>
                <a:tc>
                  <a:txBody>
                    <a:bodyPr/>
                    <a:lstStyle/>
                    <a:p>
                      <a:pPr algn="ctr"/>
                      <a:r>
                        <a:rPr lang="en-US" sz="1800" dirty="0">
                          <a:latin typeface="+mn-lt"/>
                        </a:rPr>
                        <a:t>13.8</a:t>
                      </a:r>
                    </a:p>
                  </a:txBody>
                  <a:tcPr/>
                </a:tc>
                <a:extLst>
                  <a:ext uri="{0D108BD9-81ED-4DB2-BD59-A6C34878D82A}">
                    <a16:rowId xmlns:a16="http://schemas.microsoft.com/office/drawing/2014/main" val="10002"/>
                  </a:ext>
                </a:extLst>
              </a:tr>
              <a:tr h="370840">
                <a:tc>
                  <a:txBody>
                    <a:bodyPr/>
                    <a:lstStyle/>
                    <a:p>
                      <a:r>
                        <a:rPr lang="en-US" dirty="0"/>
                        <a:t>2014</a:t>
                      </a:r>
                    </a:p>
                  </a:txBody>
                  <a:tcPr/>
                </a:tc>
                <a:tc>
                  <a:txBody>
                    <a:bodyPr/>
                    <a:lstStyle/>
                    <a:p>
                      <a:pPr algn="ctr" fontAlgn="b"/>
                      <a:r>
                        <a:rPr lang="en-US" sz="1800" b="0" i="0" u="none" strike="noStrike" dirty="0">
                          <a:solidFill>
                            <a:srgbClr val="FF0000"/>
                          </a:solidFill>
                          <a:effectLst/>
                          <a:latin typeface="+mn-lt"/>
                        </a:rPr>
                        <a:t>-1.3%</a:t>
                      </a:r>
                    </a:p>
                  </a:txBody>
                  <a:tcPr marL="9525" marR="9525" marT="9525" marB="0" anchor="ctr"/>
                </a:tc>
                <a:tc>
                  <a:txBody>
                    <a:bodyPr/>
                    <a:lstStyle/>
                    <a:p>
                      <a:pPr algn="ctr" fontAlgn="b"/>
                      <a:r>
                        <a:rPr lang="en-US" sz="1800" b="0" i="0" u="none" strike="noStrike" dirty="0">
                          <a:solidFill>
                            <a:srgbClr val="3333FF"/>
                          </a:solidFill>
                          <a:effectLst/>
                          <a:latin typeface="+mn-lt"/>
                        </a:rPr>
                        <a:t>1.3%</a:t>
                      </a:r>
                    </a:p>
                  </a:txBody>
                  <a:tcPr marL="9525" marR="9525" marT="9525" marB="0" anchor="ctr"/>
                </a:tc>
                <a:tc>
                  <a:txBody>
                    <a:bodyPr/>
                    <a:lstStyle/>
                    <a:p>
                      <a:pPr algn="ctr" fontAlgn="b"/>
                      <a:r>
                        <a:rPr lang="en-US" sz="1800" b="0" i="0" u="none" strike="noStrike" dirty="0">
                          <a:solidFill>
                            <a:srgbClr val="3333FF"/>
                          </a:solidFill>
                          <a:effectLst/>
                          <a:latin typeface="+mn-lt"/>
                        </a:rPr>
                        <a:t>1.8%</a:t>
                      </a:r>
                    </a:p>
                  </a:txBody>
                  <a:tcPr marL="9525" marR="9525" marT="9525" marB="0" anchor="ctr"/>
                </a:tc>
                <a:tc>
                  <a:txBody>
                    <a:bodyPr/>
                    <a:lstStyle/>
                    <a:p>
                      <a:pPr algn="ctr" fontAlgn="b"/>
                      <a:r>
                        <a:rPr lang="en-US" sz="1800" b="0" i="0" u="none" strike="noStrike" dirty="0">
                          <a:solidFill>
                            <a:srgbClr val="3333FF"/>
                          </a:solidFill>
                          <a:effectLst/>
                          <a:latin typeface="+mn-lt"/>
                        </a:rPr>
                        <a:t>1.3%</a:t>
                      </a:r>
                    </a:p>
                  </a:txBody>
                  <a:tcPr marL="9525" marR="9525" marT="9525" marB="0" anchor="ctr"/>
                </a:tc>
                <a:tc>
                  <a:txBody>
                    <a:bodyPr/>
                    <a:lstStyle/>
                    <a:p>
                      <a:pPr algn="ctr"/>
                      <a:r>
                        <a:rPr lang="en-US" sz="1800" dirty="0">
                          <a:latin typeface="+mn-lt"/>
                        </a:rPr>
                        <a:t>14.2</a:t>
                      </a:r>
                    </a:p>
                  </a:txBody>
                  <a:tcPr/>
                </a:tc>
                <a:extLst>
                  <a:ext uri="{0D108BD9-81ED-4DB2-BD59-A6C34878D82A}">
                    <a16:rowId xmlns:a16="http://schemas.microsoft.com/office/drawing/2014/main" val="10003"/>
                  </a:ext>
                </a:extLst>
              </a:tr>
              <a:tr h="370840">
                <a:tc>
                  <a:txBody>
                    <a:bodyPr/>
                    <a:lstStyle/>
                    <a:p>
                      <a:r>
                        <a:rPr lang="en-US" dirty="0"/>
                        <a:t>2015</a:t>
                      </a:r>
                    </a:p>
                  </a:txBody>
                  <a:tcPr/>
                </a:tc>
                <a:tc>
                  <a:txBody>
                    <a:bodyPr/>
                    <a:lstStyle/>
                    <a:p>
                      <a:pPr algn="ctr" fontAlgn="b"/>
                      <a:r>
                        <a:rPr lang="en-US" sz="1800" b="0" i="0" u="none" strike="noStrike" dirty="0">
                          <a:solidFill>
                            <a:srgbClr val="3333FF"/>
                          </a:solidFill>
                          <a:effectLst/>
                          <a:latin typeface="+mn-lt"/>
                        </a:rPr>
                        <a:t>0.6%</a:t>
                      </a:r>
                    </a:p>
                  </a:txBody>
                  <a:tcPr marL="9525" marR="9525" marT="9525" marB="0" anchor="ctr"/>
                </a:tc>
                <a:tc>
                  <a:txBody>
                    <a:bodyPr/>
                    <a:lstStyle/>
                    <a:p>
                      <a:pPr algn="ctr" fontAlgn="b"/>
                      <a:r>
                        <a:rPr lang="en-US" sz="1800" b="0" i="0" u="none" strike="noStrike" dirty="0">
                          <a:solidFill>
                            <a:srgbClr val="FF0000"/>
                          </a:solidFill>
                          <a:effectLst/>
                          <a:latin typeface="+mn-lt"/>
                        </a:rPr>
                        <a:t>-0.1%</a:t>
                      </a:r>
                    </a:p>
                  </a:txBody>
                  <a:tcPr marL="9525" marR="9525" marT="9525" marB="0" anchor="ctr"/>
                </a:tc>
                <a:tc>
                  <a:txBody>
                    <a:bodyPr/>
                    <a:lstStyle/>
                    <a:p>
                      <a:pPr algn="ctr" fontAlgn="b"/>
                      <a:r>
                        <a:rPr lang="en-US" sz="1800" b="0" i="0" u="none" strike="noStrike" dirty="0">
                          <a:solidFill>
                            <a:srgbClr val="FF0000"/>
                          </a:solidFill>
                          <a:effectLst/>
                          <a:latin typeface="+mn-lt"/>
                        </a:rPr>
                        <a:t>-0.3%</a:t>
                      </a:r>
                    </a:p>
                  </a:txBody>
                  <a:tcPr marL="9525" marR="9525" marT="9525" marB="0" anchor="ctr"/>
                </a:tc>
                <a:tc>
                  <a:txBody>
                    <a:bodyPr/>
                    <a:lstStyle/>
                    <a:p>
                      <a:pPr algn="ctr" fontAlgn="b"/>
                      <a:r>
                        <a:rPr lang="en-US" sz="1800" b="0" i="0" u="none" strike="noStrike" dirty="0">
                          <a:solidFill>
                            <a:srgbClr val="3333FF"/>
                          </a:solidFill>
                          <a:effectLst/>
                          <a:latin typeface="+mn-lt"/>
                        </a:rPr>
                        <a:t>0.4%</a:t>
                      </a:r>
                    </a:p>
                  </a:txBody>
                  <a:tcPr marL="9525" marR="9525" marT="9525" marB="0" anchor="ctr"/>
                </a:tc>
                <a:tc>
                  <a:txBody>
                    <a:bodyPr/>
                    <a:lstStyle/>
                    <a:p>
                      <a:pPr algn="ctr"/>
                      <a:r>
                        <a:rPr lang="en-US" sz="1800" dirty="0">
                          <a:latin typeface="+mn-lt"/>
                        </a:rPr>
                        <a:t>13.6</a:t>
                      </a:r>
                    </a:p>
                  </a:txBody>
                  <a:tcPr/>
                </a:tc>
                <a:extLst>
                  <a:ext uri="{0D108BD9-81ED-4DB2-BD59-A6C34878D82A}">
                    <a16:rowId xmlns:a16="http://schemas.microsoft.com/office/drawing/2014/main" val="10004"/>
                  </a:ext>
                </a:extLst>
              </a:tr>
              <a:tr h="370840">
                <a:tc>
                  <a:txBody>
                    <a:bodyPr/>
                    <a:lstStyle/>
                    <a:p>
                      <a:r>
                        <a:rPr lang="en-US" dirty="0"/>
                        <a:t>2016</a:t>
                      </a:r>
                    </a:p>
                  </a:txBody>
                  <a:tcPr/>
                </a:tc>
                <a:tc>
                  <a:txBody>
                    <a:bodyPr/>
                    <a:lstStyle/>
                    <a:p>
                      <a:pPr algn="ctr" fontAlgn="b"/>
                      <a:r>
                        <a:rPr lang="en-US" sz="1800" b="0" i="0" u="none" strike="noStrike" dirty="0">
                          <a:solidFill>
                            <a:srgbClr val="3333FF"/>
                          </a:solidFill>
                          <a:effectLst/>
                          <a:latin typeface="+mn-lt"/>
                        </a:rPr>
                        <a:t>0.0%</a:t>
                      </a:r>
                    </a:p>
                  </a:txBody>
                  <a:tcPr marL="9525" marR="9525" marT="9525" marB="0" anchor="ctr"/>
                </a:tc>
                <a:tc>
                  <a:txBody>
                    <a:bodyPr/>
                    <a:lstStyle/>
                    <a:p>
                      <a:pPr algn="ctr" fontAlgn="b"/>
                      <a:r>
                        <a:rPr lang="en-US" sz="1800" b="0" i="0" u="none" strike="noStrike" dirty="0">
                          <a:solidFill>
                            <a:srgbClr val="FF0000"/>
                          </a:solidFill>
                          <a:effectLst/>
                          <a:latin typeface="+mn-lt"/>
                        </a:rPr>
                        <a:t>-0.4%</a:t>
                      </a:r>
                    </a:p>
                  </a:txBody>
                  <a:tcPr marL="9525" marR="9525" marT="9525" marB="0" anchor="ctr"/>
                </a:tc>
                <a:tc>
                  <a:txBody>
                    <a:bodyPr/>
                    <a:lstStyle/>
                    <a:p>
                      <a:pPr algn="ctr" fontAlgn="b"/>
                      <a:r>
                        <a:rPr lang="en-US" sz="1800" b="0" i="0" u="none" strike="noStrike" dirty="0">
                          <a:solidFill>
                            <a:srgbClr val="FF0000"/>
                          </a:solidFill>
                          <a:effectLst/>
                          <a:latin typeface="+mn-lt"/>
                        </a:rPr>
                        <a:t>-0.6%</a:t>
                      </a:r>
                    </a:p>
                  </a:txBody>
                  <a:tcPr marL="9525" marR="9525" marT="9525" marB="0" anchor="ctr"/>
                </a:tc>
                <a:tc>
                  <a:txBody>
                    <a:bodyPr/>
                    <a:lstStyle/>
                    <a:p>
                      <a:pPr algn="ctr" fontAlgn="b"/>
                      <a:r>
                        <a:rPr lang="en-US" sz="1800" b="0" i="0" u="none" strike="noStrike" dirty="0">
                          <a:solidFill>
                            <a:srgbClr val="3333FF"/>
                          </a:solidFill>
                          <a:effectLst/>
                          <a:latin typeface="+mn-lt"/>
                        </a:rPr>
                        <a:t>0.5%</a:t>
                      </a:r>
                    </a:p>
                  </a:txBody>
                  <a:tcPr marL="9525" marR="9525" marT="9525" marB="0" anchor="ctr"/>
                </a:tc>
                <a:tc>
                  <a:txBody>
                    <a:bodyPr/>
                    <a:lstStyle/>
                    <a:p>
                      <a:pPr algn="ctr"/>
                      <a:r>
                        <a:rPr lang="en-US" sz="1800" dirty="0">
                          <a:latin typeface="+mn-lt"/>
                        </a:rPr>
                        <a:t>15.1</a:t>
                      </a:r>
                    </a:p>
                  </a:txBody>
                  <a:tcPr/>
                </a:tc>
                <a:extLst>
                  <a:ext uri="{0D108BD9-81ED-4DB2-BD59-A6C34878D82A}">
                    <a16:rowId xmlns:a16="http://schemas.microsoft.com/office/drawing/2014/main" val="10005"/>
                  </a:ext>
                </a:extLst>
              </a:tr>
              <a:tr h="370840">
                <a:tc>
                  <a:txBody>
                    <a:bodyPr/>
                    <a:lstStyle/>
                    <a:p>
                      <a:r>
                        <a:rPr lang="en-US" dirty="0"/>
                        <a:t>2017</a:t>
                      </a:r>
                    </a:p>
                  </a:txBody>
                  <a:tcPr/>
                </a:tc>
                <a:tc>
                  <a:txBody>
                    <a:bodyPr/>
                    <a:lstStyle/>
                    <a:p>
                      <a:pPr algn="ctr" fontAlgn="b"/>
                      <a:r>
                        <a:rPr lang="en-US" sz="1800" b="0" i="0" u="none" strike="noStrike" dirty="0">
                          <a:solidFill>
                            <a:srgbClr val="FF0000"/>
                          </a:solidFill>
                          <a:effectLst/>
                          <a:latin typeface="+mn-lt"/>
                        </a:rPr>
                        <a:t>-3.1%</a:t>
                      </a:r>
                    </a:p>
                  </a:txBody>
                  <a:tcPr marL="9525" marR="9525" marT="9525" marB="0" anchor="ctr"/>
                </a:tc>
                <a:tc>
                  <a:txBody>
                    <a:bodyPr/>
                    <a:lstStyle/>
                    <a:p>
                      <a:pPr algn="ctr" fontAlgn="b"/>
                      <a:r>
                        <a:rPr lang="en-US" sz="1800" b="0" i="0" u="none" strike="noStrike" dirty="0">
                          <a:solidFill>
                            <a:srgbClr val="FF0000"/>
                          </a:solidFill>
                          <a:effectLst/>
                          <a:latin typeface="+mn-lt"/>
                        </a:rPr>
                        <a:t>-2.9%</a:t>
                      </a:r>
                    </a:p>
                  </a:txBody>
                  <a:tcPr marL="9525" marR="9525" marT="9525" marB="0" anchor="ctr"/>
                </a:tc>
                <a:tc>
                  <a:txBody>
                    <a:bodyPr/>
                    <a:lstStyle/>
                    <a:p>
                      <a:pPr algn="ctr" fontAlgn="b"/>
                      <a:r>
                        <a:rPr lang="en-US" sz="1800" b="0" i="0" u="none" strike="noStrike" dirty="0">
                          <a:solidFill>
                            <a:srgbClr val="FF0000"/>
                          </a:solidFill>
                          <a:effectLst/>
                          <a:latin typeface="+mn-lt"/>
                        </a:rPr>
                        <a:t>-2.3%</a:t>
                      </a:r>
                    </a:p>
                  </a:txBody>
                  <a:tcPr marL="9525" marR="9525" marT="9525" marB="0" anchor="ctr"/>
                </a:tc>
                <a:tc>
                  <a:txBody>
                    <a:bodyPr/>
                    <a:lstStyle/>
                    <a:p>
                      <a:pPr algn="ctr" fontAlgn="b"/>
                      <a:r>
                        <a:rPr lang="en-US" sz="1800" b="0" i="0" u="none" strike="noStrike" dirty="0">
                          <a:solidFill>
                            <a:srgbClr val="FF0000"/>
                          </a:solidFill>
                          <a:effectLst/>
                          <a:latin typeface="+mn-lt"/>
                        </a:rPr>
                        <a:t>-0.2%</a:t>
                      </a:r>
                    </a:p>
                  </a:txBody>
                  <a:tcPr marL="9525" marR="9525" marT="9525" marB="0" anchor="ctr"/>
                </a:tc>
                <a:tc>
                  <a:txBody>
                    <a:bodyPr/>
                    <a:lstStyle/>
                    <a:p>
                      <a:pPr algn="ctr"/>
                      <a:r>
                        <a:rPr lang="en-US" sz="1800" dirty="0">
                          <a:latin typeface="+mn-lt"/>
                        </a:rPr>
                        <a:t>14.6</a:t>
                      </a:r>
                    </a:p>
                  </a:txBody>
                  <a:tcPr/>
                </a:tc>
                <a:extLst>
                  <a:ext uri="{0D108BD9-81ED-4DB2-BD59-A6C34878D82A}">
                    <a16:rowId xmlns:a16="http://schemas.microsoft.com/office/drawing/2014/main" val="10006"/>
                  </a:ext>
                </a:extLst>
              </a:tr>
              <a:tr h="370840">
                <a:tc>
                  <a:txBody>
                    <a:bodyPr/>
                    <a:lstStyle/>
                    <a:p>
                      <a:r>
                        <a:rPr lang="en-US" dirty="0"/>
                        <a:t>2018</a:t>
                      </a:r>
                    </a:p>
                  </a:txBody>
                  <a:tcPr/>
                </a:tc>
                <a:tc>
                  <a:txBody>
                    <a:bodyPr/>
                    <a:lstStyle/>
                    <a:p>
                      <a:pPr algn="ctr" fontAlgn="b"/>
                      <a:r>
                        <a:rPr lang="en-US" sz="1800" b="0" i="0" u="none" strike="noStrike" dirty="0">
                          <a:solidFill>
                            <a:srgbClr val="3333FF"/>
                          </a:solidFill>
                          <a:effectLst/>
                          <a:latin typeface="+mn-lt"/>
                        </a:rPr>
                        <a:t>1.7%</a:t>
                      </a:r>
                    </a:p>
                  </a:txBody>
                  <a:tcPr marL="9525" marR="9525" marT="9525" marB="0" anchor="ctr"/>
                </a:tc>
                <a:tc>
                  <a:txBody>
                    <a:bodyPr/>
                    <a:lstStyle/>
                    <a:p>
                      <a:pPr algn="ctr" fontAlgn="b"/>
                      <a:r>
                        <a:rPr lang="en-US" sz="1800" b="0" i="0" u="none" strike="noStrike" dirty="0">
                          <a:solidFill>
                            <a:srgbClr val="3333FF"/>
                          </a:solidFill>
                          <a:effectLst/>
                          <a:latin typeface="+mn-lt"/>
                        </a:rPr>
                        <a:t>3.4%</a:t>
                      </a:r>
                    </a:p>
                  </a:txBody>
                  <a:tcPr marL="9525" marR="9525" marT="9525" marB="0" anchor="ctr"/>
                </a:tc>
                <a:tc>
                  <a:txBody>
                    <a:bodyPr/>
                    <a:lstStyle/>
                    <a:p>
                      <a:pPr algn="ctr" fontAlgn="b"/>
                      <a:r>
                        <a:rPr lang="en-US" sz="1800" b="0" i="0" u="none" strike="noStrike" dirty="0">
                          <a:solidFill>
                            <a:srgbClr val="3333FF"/>
                          </a:solidFill>
                          <a:effectLst/>
                          <a:latin typeface="+mn-lt"/>
                        </a:rPr>
                        <a:t>3.1%</a:t>
                      </a:r>
                    </a:p>
                  </a:txBody>
                  <a:tcPr marL="9525" marR="9525" marT="9525" marB="0" anchor="ctr"/>
                </a:tc>
                <a:tc>
                  <a:txBody>
                    <a:bodyPr/>
                    <a:lstStyle/>
                    <a:p>
                      <a:pPr algn="ctr" fontAlgn="b"/>
                      <a:r>
                        <a:rPr lang="en-US" sz="1800" b="0" i="0" u="none" strike="noStrike" dirty="0">
                          <a:solidFill>
                            <a:srgbClr val="3333FF"/>
                          </a:solidFill>
                          <a:effectLst/>
                          <a:latin typeface="+mn-lt"/>
                        </a:rPr>
                        <a:t>2.0%</a:t>
                      </a:r>
                    </a:p>
                  </a:txBody>
                  <a:tcPr marL="9525" marR="9525" marT="9525" marB="0" anchor="ctr"/>
                </a:tc>
                <a:tc>
                  <a:txBody>
                    <a:bodyPr/>
                    <a:lstStyle/>
                    <a:p>
                      <a:pPr algn="ctr"/>
                      <a:r>
                        <a:rPr lang="en-US" sz="1800" dirty="0">
                          <a:latin typeface="+mn-lt"/>
                        </a:rPr>
                        <a:t>14.3</a:t>
                      </a:r>
                    </a:p>
                  </a:txBody>
                  <a:tcPr/>
                </a:tc>
                <a:extLst>
                  <a:ext uri="{0D108BD9-81ED-4DB2-BD59-A6C34878D82A}">
                    <a16:rowId xmlns:a16="http://schemas.microsoft.com/office/drawing/2014/main" val="10007"/>
                  </a:ext>
                </a:extLst>
              </a:tr>
              <a:tr h="370840">
                <a:tc>
                  <a:txBody>
                    <a:bodyPr/>
                    <a:lstStyle/>
                    <a:p>
                      <a:r>
                        <a:rPr lang="en-US" dirty="0"/>
                        <a:t>2019</a:t>
                      </a:r>
                    </a:p>
                  </a:txBody>
                  <a:tcPr/>
                </a:tc>
                <a:tc>
                  <a:txBody>
                    <a:bodyPr/>
                    <a:lstStyle/>
                    <a:p>
                      <a:pPr algn="ctr" fontAlgn="b"/>
                      <a:r>
                        <a:rPr lang="en-US" sz="1800" b="0" i="0" u="none" strike="noStrike" dirty="0">
                          <a:solidFill>
                            <a:srgbClr val="3333FF"/>
                          </a:solidFill>
                          <a:effectLst/>
                          <a:latin typeface="+mn-lt"/>
                        </a:rPr>
                        <a:t>1.5%</a:t>
                      </a:r>
                    </a:p>
                  </a:txBody>
                  <a:tcPr marL="9525" marR="9525" marT="9525" marB="0" anchor="ctr"/>
                </a:tc>
                <a:tc>
                  <a:txBody>
                    <a:bodyPr/>
                    <a:lstStyle/>
                    <a:p>
                      <a:pPr algn="ctr" fontAlgn="b"/>
                      <a:r>
                        <a:rPr lang="en-US" sz="1800" b="0" i="0" u="none" strike="noStrike" dirty="0">
                          <a:solidFill>
                            <a:srgbClr val="3333FF"/>
                          </a:solidFill>
                          <a:effectLst/>
                          <a:latin typeface="+mn-lt"/>
                        </a:rPr>
                        <a:t>0.8%</a:t>
                      </a:r>
                    </a:p>
                  </a:txBody>
                  <a:tcPr marL="9525" marR="9525" marT="9525" marB="0" anchor="ctr"/>
                </a:tc>
                <a:tc>
                  <a:txBody>
                    <a:bodyPr/>
                    <a:lstStyle/>
                    <a:p>
                      <a:pPr algn="ctr" fontAlgn="b"/>
                      <a:r>
                        <a:rPr lang="en-US" sz="1800" b="0" i="0" u="none" strike="noStrike" dirty="0">
                          <a:solidFill>
                            <a:srgbClr val="3333FF"/>
                          </a:solidFill>
                          <a:effectLst/>
                          <a:latin typeface="+mn-lt"/>
                        </a:rPr>
                        <a:t>0.6%</a:t>
                      </a:r>
                    </a:p>
                  </a:txBody>
                  <a:tcPr marL="9525" marR="9525" marT="9525" marB="0" anchor="ctr"/>
                </a:tc>
                <a:tc>
                  <a:txBody>
                    <a:bodyPr/>
                    <a:lstStyle/>
                    <a:p>
                      <a:pPr algn="ctr" fontAlgn="b"/>
                      <a:r>
                        <a:rPr lang="en-US" sz="1800" b="0" i="0" u="none" strike="noStrike" dirty="0">
                          <a:solidFill>
                            <a:srgbClr val="FF0000"/>
                          </a:solidFill>
                          <a:effectLst/>
                          <a:latin typeface="+mn-lt"/>
                        </a:rPr>
                        <a:t>-0.2%</a:t>
                      </a:r>
                    </a:p>
                  </a:txBody>
                  <a:tcPr marL="9525" marR="9525" marT="9525" marB="0" anchor="ctr"/>
                </a:tc>
                <a:tc>
                  <a:txBody>
                    <a:bodyPr/>
                    <a:lstStyle/>
                    <a:p>
                      <a:pPr algn="ctr"/>
                      <a:r>
                        <a:rPr lang="en-US" sz="1800" dirty="0">
                          <a:latin typeface="+mn-lt"/>
                        </a:rPr>
                        <a:t>13.7</a:t>
                      </a:r>
                    </a:p>
                  </a:txBody>
                  <a:tcPr/>
                </a:tc>
                <a:extLst>
                  <a:ext uri="{0D108BD9-81ED-4DB2-BD59-A6C34878D82A}">
                    <a16:rowId xmlns:a16="http://schemas.microsoft.com/office/drawing/2014/main" val="650333402"/>
                  </a:ext>
                </a:extLst>
              </a:tr>
            </a:tbl>
          </a:graphicData>
        </a:graphic>
      </p:graphicFrame>
      <p:sp>
        <p:nvSpPr>
          <p:cNvPr id="7" name="Slide Number Placeholder 6">
            <a:extLst>
              <a:ext uri="{FF2B5EF4-FFF2-40B4-BE49-F238E27FC236}">
                <a16:creationId xmlns:a16="http://schemas.microsoft.com/office/drawing/2014/main" id="{C1FE363B-6677-46A0-AF99-1E32C7AD18BB}"/>
              </a:ext>
            </a:extLst>
          </p:cNvPr>
          <p:cNvSpPr>
            <a:spLocks noGrp="1"/>
          </p:cNvSpPr>
          <p:nvPr>
            <p:ph type="sldNum" sz="quarter" idx="12"/>
          </p:nvPr>
        </p:nvSpPr>
        <p:spPr/>
        <p:txBody>
          <a:bodyPr/>
          <a:lstStyle/>
          <a:p>
            <a:fld id="{20834434-5AA7-47C3-852F-539567E8AE1B}" type="slidenum">
              <a:rPr lang="en-US" smtClean="0"/>
              <a:t>18</a:t>
            </a:fld>
            <a:endParaRPr lang="en-US"/>
          </a:p>
        </p:txBody>
      </p:sp>
    </p:spTree>
    <p:extLst>
      <p:ext uri="{BB962C8B-B14F-4D97-AF65-F5344CB8AC3E}">
        <p14:creationId xmlns:p14="http://schemas.microsoft.com/office/powerpoint/2010/main" val="100353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graphicFrame>
        <p:nvGraphicFramePr>
          <p:cNvPr id="6" name="Chart 5"/>
          <p:cNvGraphicFramePr/>
          <p:nvPr/>
        </p:nvGraphicFramePr>
        <p:xfrm>
          <a:off x="228599" y="666022"/>
          <a:ext cx="8534401" cy="5597618"/>
        </p:xfrm>
        <a:graphic>
          <a:graphicData uri="http://schemas.openxmlformats.org/drawingml/2006/chart">
            <c:chart xmlns:c="http://schemas.openxmlformats.org/drawingml/2006/chart" xmlns:r="http://schemas.openxmlformats.org/officeDocument/2006/relationships" r:id="rId5"/>
          </a:graphicData>
        </a:graphic>
      </p:graphicFrame>
      <p:sp>
        <p:nvSpPr>
          <p:cNvPr id="2" name="Slide Number Placeholder 1">
            <a:extLst>
              <a:ext uri="{FF2B5EF4-FFF2-40B4-BE49-F238E27FC236}">
                <a16:creationId xmlns:a16="http://schemas.microsoft.com/office/drawing/2014/main" id="{EA3B74B7-9CA1-4C2E-8568-6D1464C257CF}"/>
              </a:ext>
            </a:extLst>
          </p:cNvPr>
          <p:cNvSpPr>
            <a:spLocks noGrp="1"/>
          </p:cNvSpPr>
          <p:nvPr>
            <p:ph type="sldNum" sz="quarter" idx="12"/>
          </p:nvPr>
        </p:nvSpPr>
        <p:spPr/>
        <p:txBody>
          <a:bodyPr/>
          <a:lstStyle/>
          <a:p>
            <a:fld id="{20834434-5AA7-47C3-852F-539567E8AE1B}" type="slidenum">
              <a:rPr lang="en-US" smtClean="0"/>
              <a:t>19</a:t>
            </a:fld>
            <a:endParaRPr lang="en-US"/>
          </a:p>
        </p:txBody>
      </p:sp>
    </p:spTree>
    <p:extLst>
      <p:ext uri="{BB962C8B-B14F-4D97-AF65-F5344CB8AC3E}">
        <p14:creationId xmlns:p14="http://schemas.microsoft.com/office/powerpoint/2010/main" val="3659036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7" name="TextBox 6"/>
          <p:cNvSpPr txBox="1"/>
          <p:nvPr/>
        </p:nvSpPr>
        <p:spPr>
          <a:xfrm>
            <a:off x="1208309" y="193060"/>
            <a:ext cx="6934200" cy="523220"/>
          </a:xfrm>
          <a:prstGeom prst="rect">
            <a:avLst/>
          </a:prstGeom>
          <a:noFill/>
        </p:spPr>
        <p:txBody>
          <a:bodyPr wrap="square" rtlCol="0">
            <a:spAutoFit/>
          </a:bodyPr>
          <a:lstStyle/>
          <a:p>
            <a:pPr algn="ctr"/>
            <a:r>
              <a:rPr lang="en-US" sz="2800" dirty="0">
                <a:latin typeface="Arial" pitchFamily="34" charset="0"/>
                <a:cs typeface="Arial" pitchFamily="34" charset="0"/>
              </a:rPr>
              <a:t>NASS Mission</a:t>
            </a:r>
          </a:p>
        </p:txBody>
      </p:sp>
      <p:sp>
        <p:nvSpPr>
          <p:cNvPr id="2" name="Slide Number Placeholder 1">
            <a:extLst>
              <a:ext uri="{FF2B5EF4-FFF2-40B4-BE49-F238E27FC236}">
                <a16:creationId xmlns:a16="http://schemas.microsoft.com/office/drawing/2014/main" id="{AD12AAA2-B4A9-40EC-98D5-B8746D8174DA}"/>
              </a:ext>
            </a:extLst>
          </p:cNvPr>
          <p:cNvSpPr>
            <a:spLocks noGrp="1"/>
          </p:cNvSpPr>
          <p:nvPr>
            <p:ph type="sldNum" sz="quarter" idx="12"/>
          </p:nvPr>
        </p:nvSpPr>
        <p:spPr/>
        <p:txBody>
          <a:bodyPr/>
          <a:lstStyle/>
          <a:p>
            <a:fld id="{20834434-5AA7-47C3-852F-539567E8AE1B}" type="slidenum">
              <a:rPr lang="en-US" smtClean="0"/>
              <a:t>2</a:t>
            </a:fld>
            <a:endParaRPr lang="en-US"/>
          </a:p>
        </p:txBody>
      </p:sp>
      <p:sp>
        <p:nvSpPr>
          <p:cNvPr id="8" name="TextBox 7">
            <a:extLst>
              <a:ext uri="{FF2B5EF4-FFF2-40B4-BE49-F238E27FC236}">
                <a16:creationId xmlns:a16="http://schemas.microsoft.com/office/drawing/2014/main" id="{21589922-7AE2-45E0-867B-8B04AAA5843B}"/>
              </a:ext>
            </a:extLst>
          </p:cNvPr>
          <p:cNvSpPr txBox="1"/>
          <p:nvPr/>
        </p:nvSpPr>
        <p:spPr>
          <a:xfrm>
            <a:off x="800100" y="1017136"/>
            <a:ext cx="7543800" cy="830997"/>
          </a:xfrm>
          <a:prstGeom prst="rect">
            <a:avLst/>
          </a:prstGeom>
          <a:noFill/>
          <a:ln w="12700">
            <a:solidFill>
              <a:schemeClr val="tx1"/>
            </a:solidFill>
          </a:ln>
        </p:spPr>
        <p:txBody>
          <a:bodyPr wrap="square" rtlCol="0">
            <a:spAutoFit/>
          </a:bodyPr>
          <a:lstStyle/>
          <a:p>
            <a:r>
              <a:rPr lang="en-US" sz="2400" b="1" dirty="0">
                <a:latin typeface="Arial" panose="020B0604020202020204" pitchFamily="34" charset="0"/>
                <a:cs typeface="Arial" panose="020B0604020202020204" pitchFamily="34" charset="0"/>
              </a:rPr>
              <a:t>To provide timely, accurate, and useful statistics in service to U.S. agriculture.</a:t>
            </a:r>
          </a:p>
        </p:txBody>
      </p:sp>
      <p:pic>
        <p:nvPicPr>
          <p:cNvPr id="6" name="Picture 5">
            <a:extLst>
              <a:ext uri="{FF2B5EF4-FFF2-40B4-BE49-F238E27FC236}">
                <a16:creationId xmlns:a16="http://schemas.microsoft.com/office/drawing/2014/main" id="{7E174767-BA7F-475A-84A0-0D87B4615C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099" y="2088029"/>
            <a:ext cx="2761247" cy="4267382"/>
          </a:xfrm>
          <a:prstGeom prst="rect">
            <a:avLst/>
          </a:prstGeom>
          <a:ln>
            <a:solidFill>
              <a:schemeClr val="tx1"/>
            </a:solidFill>
          </a:ln>
        </p:spPr>
      </p:pic>
      <p:sp>
        <p:nvSpPr>
          <p:cNvPr id="10" name="TextBox 9">
            <a:extLst>
              <a:ext uri="{FF2B5EF4-FFF2-40B4-BE49-F238E27FC236}">
                <a16:creationId xmlns:a16="http://schemas.microsoft.com/office/drawing/2014/main" id="{D66DDC5E-C1B9-4793-A9BE-730494B947D8}"/>
              </a:ext>
            </a:extLst>
          </p:cNvPr>
          <p:cNvSpPr txBox="1"/>
          <p:nvPr/>
        </p:nvSpPr>
        <p:spPr>
          <a:xfrm>
            <a:off x="3710078" y="2201537"/>
            <a:ext cx="4993107" cy="3083921"/>
          </a:xfrm>
          <a:prstGeom prst="rect">
            <a:avLst/>
          </a:prstGeom>
          <a:noFill/>
          <a:ln w="12700">
            <a:noFill/>
          </a:ln>
        </p:spPr>
        <p:txBody>
          <a:bodyPr wrap="square" rtlCol="0">
            <a:spAutoFit/>
          </a:bodyPr>
          <a:lstStyle/>
          <a:p>
            <a:pPr marL="457200" indent="-457200">
              <a:lnSpc>
                <a:spcPct val="90000"/>
              </a:lnSpc>
              <a:buFont typeface="Arial" panose="020B0604020202020204" pitchFamily="34" charset="0"/>
              <a:buChar char="•"/>
            </a:pPr>
            <a:r>
              <a:rPr lang="en-US" sz="2400" dirty="0"/>
              <a:t>~120 Crop Commodities</a:t>
            </a:r>
          </a:p>
          <a:p>
            <a:pPr marL="457200" indent="-457200">
              <a:lnSpc>
                <a:spcPct val="90000"/>
              </a:lnSpc>
              <a:buFont typeface="Arial" panose="020B0604020202020204" pitchFamily="34" charset="0"/>
              <a:buChar char="•"/>
            </a:pPr>
            <a:r>
              <a:rPr lang="en-US" sz="2400" dirty="0"/>
              <a:t>~40 Livestock Commodities</a:t>
            </a:r>
          </a:p>
          <a:p>
            <a:pPr marL="457200" indent="-457200">
              <a:lnSpc>
                <a:spcPct val="90000"/>
              </a:lnSpc>
              <a:buFont typeface="Arial" panose="020B0604020202020204" pitchFamily="34" charset="0"/>
              <a:buChar char="•"/>
            </a:pPr>
            <a:endParaRPr lang="en-US" sz="2400" dirty="0"/>
          </a:p>
          <a:p>
            <a:pPr marL="457200" indent="-457200">
              <a:lnSpc>
                <a:spcPct val="90000"/>
              </a:lnSpc>
              <a:buFont typeface="Arial" panose="020B0604020202020204" pitchFamily="34" charset="0"/>
              <a:buChar char="•"/>
            </a:pPr>
            <a:r>
              <a:rPr lang="en-US" sz="2400" dirty="0"/>
              <a:t>~500 National Reports Annually</a:t>
            </a:r>
          </a:p>
          <a:p>
            <a:pPr marL="457200" indent="-457200">
              <a:lnSpc>
                <a:spcPct val="90000"/>
              </a:lnSpc>
              <a:buFont typeface="Arial" panose="020B0604020202020204" pitchFamily="34" charset="0"/>
              <a:buChar char="•"/>
            </a:pPr>
            <a:r>
              <a:rPr lang="en-US" sz="2400" dirty="0"/>
              <a:t>&gt; 9,000 State-Level Reports Annually</a:t>
            </a:r>
          </a:p>
          <a:p>
            <a:pPr marL="457200" indent="-457200">
              <a:lnSpc>
                <a:spcPct val="90000"/>
              </a:lnSpc>
              <a:buFont typeface="Arial" panose="020B0604020202020204" pitchFamily="34" charset="0"/>
              <a:buChar char="•"/>
            </a:pPr>
            <a:endParaRPr lang="en-US" sz="2400" dirty="0"/>
          </a:p>
          <a:p>
            <a:pPr marL="457200" indent="-457200">
              <a:lnSpc>
                <a:spcPct val="90000"/>
              </a:lnSpc>
              <a:buFont typeface="Arial" panose="020B0604020202020204" pitchFamily="34" charset="0"/>
              <a:buChar char="•"/>
            </a:pPr>
            <a:r>
              <a:rPr lang="en-US" sz="2400" dirty="0"/>
              <a:t>Census of Agriculture</a:t>
            </a:r>
          </a:p>
          <a:p>
            <a:pPr marL="457200" indent="-457200">
              <a:lnSpc>
                <a:spcPct val="90000"/>
              </a:lnSpc>
              <a:buFont typeface="Arial" panose="020B0604020202020204" pitchFamily="34" charset="0"/>
              <a:buChar char="•"/>
            </a:pPr>
            <a:endParaRPr lang="en-US" sz="2400" dirty="0"/>
          </a:p>
        </p:txBody>
      </p:sp>
      <p:sp>
        <p:nvSpPr>
          <p:cNvPr id="12" name="Diamond 11">
            <a:extLst>
              <a:ext uri="{FF2B5EF4-FFF2-40B4-BE49-F238E27FC236}">
                <a16:creationId xmlns:a16="http://schemas.microsoft.com/office/drawing/2014/main" id="{D240B507-ECD4-4C43-A40B-8407F9B8F0EC}"/>
              </a:ext>
            </a:extLst>
          </p:cNvPr>
          <p:cNvSpPr/>
          <p:nvPr/>
        </p:nvSpPr>
        <p:spPr>
          <a:xfrm>
            <a:off x="4283243" y="4932947"/>
            <a:ext cx="3609474" cy="1528011"/>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All</a:t>
            </a:r>
          </a:p>
          <a:p>
            <a:pPr algn="ctr"/>
            <a:r>
              <a:rPr lang="en-US" sz="2400" b="1" dirty="0"/>
              <a:t>Scheduled in</a:t>
            </a:r>
          </a:p>
          <a:p>
            <a:pPr algn="ctr"/>
            <a:r>
              <a:rPr lang="en-US" sz="2400" b="1" dirty="0"/>
              <a:t>Advance</a:t>
            </a:r>
          </a:p>
        </p:txBody>
      </p:sp>
    </p:spTree>
    <p:extLst>
      <p:ext uri="{BB962C8B-B14F-4D97-AF65-F5344CB8AC3E}">
        <p14:creationId xmlns:p14="http://schemas.microsoft.com/office/powerpoint/2010/main" val="919485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7DDE523-1F4E-4A66-B705-B87884E609D5}"/>
              </a:ext>
            </a:extLst>
          </p:cNvPr>
          <p:cNvGraphicFramePr>
            <a:graphicFrameLocks noGrp="1"/>
          </p:cNvGraphicFramePr>
          <p:nvPr>
            <p:ph idx="1"/>
            <p:extLst>
              <p:ext uri="{D42A27DB-BD31-4B8C-83A1-F6EECF244321}">
                <p14:modId xmlns:p14="http://schemas.microsoft.com/office/powerpoint/2010/main" val="3477690339"/>
              </p:ext>
            </p:extLst>
          </p:nvPr>
        </p:nvGraphicFramePr>
        <p:xfrm>
          <a:off x="628650" y="1825625"/>
          <a:ext cx="7886703" cy="1940560"/>
        </p:xfrm>
        <a:graphic>
          <a:graphicData uri="http://schemas.openxmlformats.org/drawingml/2006/table">
            <a:tbl>
              <a:tblPr firstRow="1" bandRow="1">
                <a:tableStyleId>{5C22544A-7EE6-4342-B048-85BDC9FD1C3A}</a:tableStyleId>
              </a:tblPr>
              <a:tblGrid>
                <a:gridCol w="918298">
                  <a:extLst>
                    <a:ext uri="{9D8B030D-6E8A-4147-A177-3AD203B41FA5}">
                      <a16:colId xmlns:a16="http://schemas.microsoft.com/office/drawing/2014/main" val="3710272263"/>
                    </a:ext>
                  </a:extLst>
                </a:gridCol>
                <a:gridCol w="634970">
                  <a:extLst>
                    <a:ext uri="{9D8B030D-6E8A-4147-A177-3AD203B41FA5}">
                      <a16:colId xmlns:a16="http://schemas.microsoft.com/office/drawing/2014/main" val="1889962735"/>
                    </a:ext>
                  </a:extLst>
                </a:gridCol>
                <a:gridCol w="921226">
                  <a:extLst>
                    <a:ext uri="{9D8B030D-6E8A-4147-A177-3AD203B41FA5}">
                      <a16:colId xmlns:a16="http://schemas.microsoft.com/office/drawing/2014/main" val="2372762770"/>
                    </a:ext>
                  </a:extLst>
                </a:gridCol>
                <a:gridCol w="884793">
                  <a:extLst>
                    <a:ext uri="{9D8B030D-6E8A-4147-A177-3AD203B41FA5}">
                      <a16:colId xmlns:a16="http://schemas.microsoft.com/office/drawing/2014/main" val="3559490036"/>
                    </a:ext>
                  </a:extLst>
                </a:gridCol>
                <a:gridCol w="884793">
                  <a:extLst>
                    <a:ext uri="{9D8B030D-6E8A-4147-A177-3AD203B41FA5}">
                      <a16:colId xmlns:a16="http://schemas.microsoft.com/office/drawing/2014/main" val="2730509655"/>
                    </a:ext>
                  </a:extLst>
                </a:gridCol>
                <a:gridCol w="974414">
                  <a:extLst>
                    <a:ext uri="{9D8B030D-6E8A-4147-A177-3AD203B41FA5}">
                      <a16:colId xmlns:a16="http://schemas.microsoft.com/office/drawing/2014/main" val="4054607322"/>
                    </a:ext>
                  </a:extLst>
                </a:gridCol>
                <a:gridCol w="810787">
                  <a:extLst>
                    <a:ext uri="{9D8B030D-6E8A-4147-A177-3AD203B41FA5}">
                      <a16:colId xmlns:a16="http://schemas.microsoft.com/office/drawing/2014/main" val="3636812444"/>
                    </a:ext>
                  </a:extLst>
                </a:gridCol>
                <a:gridCol w="928711">
                  <a:extLst>
                    <a:ext uri="{9D8B030D-6E8A-4147-A177-3AD203B41FA5}">
                      <a16:colId xmlns:a16="http://schemas.microsoft.com/office/drawing/2014/main" val="1134472243"/>
                    </a:ext>
                  </a:extLst>
                </a:gridCol>
                <a:gridCol w="928711">
                  <a:extLst>
                    <a:ext uri="{9D8B030D-6E8A-4147-A177-3AD203B41FA5}">
                      <a16:colId xmlns:a16="http://schemas.microsoft.com/office/drawing/2014/main" val="3213935830"/>
                    </a:ext>
                  </a:extLst>
                </a:gridCol>
              </a:tblGrid>
              <a:tr h="370840">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March</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June</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August</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September</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October</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November</a:t>
                      </a:r>
                    </a:p>
                  </a:txBody>
                  <a:tcPr/>
                </a:tc>
                <a:tc>
                  <a:txBody>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Final</a:t>
                      </a:r>
                    </a:p>
                  </a:txBody>
                  <a:tcPr/>
                </a:tc>
                <a:extLst>
                  <a:ext uri="{0D108BD9-81ED-4DB2-BD59-A6C34878D82A}">
                    <a16:rowId xmlns:a16="http://schemas.microsoft.com/office/drawing/2014/main" val="2383752519"/>
                  </a:ext>
                </a:extLst>
              </a:tr>
              <a:tr h="370840">
                <a:tc>
                  <a:txBody>
                    <a:bodyPr/>
                    <a:lstStyle/>
                    <a:p>
                      <a:r>
                        <a:rPr lang="en-US" sz="1200" dirty="0">
                          <a:latin typeface="Arial" panose="020B0604020202020204" pitchFamily="34" charset="0"/>
                          <a:cs typeface="Arial" panose="020B0604020202020204" pitchFamily="34" charset="0"/>
                        </a:rPr>
                        <a:t>Planted</a:t>
                      </a:r>
                    </a:p>
                  </a:txBody>
                  <a:tcPr/>
                </a:tc>
                <a:tc>
                  <a:txBody>
                    <a:bodyPr/>
                    <a:lstStyle/>
                    <a:p>
                      <a:r>
                        <a:rPr lang="en-US" sz="1200" dirty="0">
                          <a:latin typeface="Arial" panose="020B0604020202020204" pitchFamily="34" charset="0"/>
                          <a:cs typeface="Arial" panose="020B0604020202020204" pitchFamily="34" charset="0"/>
                        </a:rPr>
                        <a:t>Mil Ac</a:t>
                      </a:r>
                    </a:p>
                  </a:txBody>
                  <a:tcPr/>
                </a:tc>
                <a:tc>
                  <a:txBody>
                    <a:bodyPr/>
                    <a:lstStyle/>
                    <a:p>
                      <a:pPr algn="r"/>
                      <a:r>
                        <a:rPr lang="en-US" sz="1200" dirty="0">
                          <a:latin typeface="Arial" panose="020B0604020202020204" pitchFamily="34" charset="0"/>
                          <a:cs typeface="Arial" panose="020B0604020202020204" pitchFamily="34" charset="0"/>
                        </a:rPr>
                        <a:t>84.6</a:t>
                      </a:r>
                    </a:p>
                  </a:txBody>
                  <a:tcPr/>
                </a:tc>
                <a:tc>
                  <a:txBody>
                    <a:bodyPr/>
                    <a:lstStyle/>
                    <a:p>
                      <a:pPr algn="r"/>
                      <a:r>
                        <a:rPr lang="en-US" sz="1200" dirty="0">
                          <a:latin typeface="Arial" panose="020B0604020202020204" pitchFamily="34" charset="0"/>
                          <a:cs typeface="Arial" panose="020B0604020202020204" pitchFamily="34" charset="0"/>
                        </a:rPr>
                        <a:t>80.0</a:t>
                      </a:r>
                    </a:p>
                  </a:txBody>
                  <a:tcPr/>
                </a:tc>
                <a:tc>
                  <a:txBody>
                    <a:bodyPr/>
                    <a:lstStyle/>
                    <a:p>
                      <a:pPr algn="r"/>
                      <a:r>
                        <a:rPr lang="en-US" sz="1200" dirty="0">
                          <a:latin typeface="Arial" panose="020B0604020202020204" pitchFamily="34" charset="0"/>
                          <a:cs typeface="Arial" panose="020B0604020202020204" pitchFamily="34" charset="0"/>
                        </a:rPr>
                        <a:t>76.7</a:t>
                      </a:r>
                    </a:p>
                  </a:txBody>
                  <a:tcPr/>
                </a:tc>
                <a:tc>
                  <a:txBody>
                    <a:bodyPr/>
                    <a:lstStyle/>
                    <a:p>
                      <a:pPr algn="r"/>
                      <a:r>
                        <a:rPr lang="en-US" sz="1200" dirty="0">
                          <a:latin typeface="Arial" panose="020B0604020202020204" pitchFamily="34" charset="0"/>
                          <a:cs typeface="Arial" panose="020B0604020202020204" pitchFamily="34" charset="0"/>
                        </a:rPr>
                        <a:t>76.7</a:t>
                      </a:r>
                    </a:p>
                  </a:txBody>
                  <a:tcPr/>
                </a:tc>
                <a:tc>
                  <a:txBody>
                    <a:bodyPr/>
                    <a:lstStyle/>
                    <a:p>
                      <a:pPr algn="r"/>
                      <a:r>
                        <a:rPr lang="en-US" sz="1200" dirty="0">
                          <a:latin typeface="Arial" panose="020B0604020202020204" pitchFamily="34" charset="0"/>
                          <a:cs typeface="Arial" panose="020B0604020202020204" pitchFamily="34" charset="0"/>
                        </a:rPr>
                        <a:t>76.5</a:t>
                      </a:r>
                    </a:p>
                  </a:txBody>
                  <a:tcPr/>
                </a:tc>
                <a:tc>
                  <a:txBody>
                    <a:bodyPr/>
                    <a:lstStyle/>
                    <a:p>
                      <a:pPr algn="r"/>
                      <a:r>
                        <a:rPr lang="en-US" sz="1200" dirty="0">
                          <a:latin typeface="Arial" panose="020B0604020202020204" pitchFamily="34" charset="0"/>
                          <a:cs typeface="Arial" panose="020B0604020202020204" pitchFamily="34" charset="0"/>
                        </a:rPr>
                        <a:t>76.5</a:t>
                      </a:r>
                    </a:p>
                  </a:txBody>
                  <a:tcPr/>
                </a:tc>
                <a:tc>
                  <a:txBody>
                    <a:bodyPr/>
                    <a:lstStyle/>
                    <a:p>
                      <a:pPr algn="r"/>
                      <a:r>
                        <a:rPr lang="en-US" sz="1200" dirty="0">
                          <a:latin typeface="Arial" panose="020B0604020202020204" pitchFamily="34" charset="0"/>
                          <a:cs typeface="Arial" panose="020B0604020202020204" pitchFamily="34" charset="0"/>
                        </a:rPr>
                        <a:t>76.1</a:t>
                      </a:r>
                    </a:p>
                  </a:txBody>
                  <a:tcPr/>
                </a:tc>
                <a:extLst>
                  <a:ext uri="{0D108BD9-81ED-4DB2-BD59-A6C34878D82A}">
                    <a16:rowId xmlns:a16="http://schemas.microsoft.com/office/drawing/2014/main" val="3064447983"/>
                  </a:ext>
                </a:extLst>
              </a:tr>
              <a:tr h="370840">
                <a:tc>
                  <a:txBody>
                    <a:bodyPr/>
                    <a:lstStyle/>
                    <a:p>
                      <a:r>
                        <a:rPr lang="en-US" sz="1200" dirty="0">
                          <a:latin typeface="Arial" panose="020B0604020202020204" pitchFamily="34" charset="0"/>
                          <a:cs typeface="Arial" panose="020B0604020202020204" pitchFamily="34" charset="0"/>
                        </a:rPr>
                        <a:t>Harvested</a:t>
                      </a:r>
                    </a:p>
                  </a:txBody>
                  <a:tcPr/>
                </a:tc>
                <a:tc>
                  <a:txBody>
                    <a:bodyPr/>
                    <a:lstStyle/>
                    <a:p>
                      <a:r>
                        <a:rPr lang="en-US" sz="1200" dirty="0">
                          <a:latin typeface="Arial" panose="020B0604020202020204" pitchFamily="34" charset="0"/>
                          <a:cs typeface="Arial" panose="020B0604020202020204" pitchFamily="34" charset="0"/>
                        </a:rPr>
                        <a:t>Mil Ac</a:t>
                      </a:r>
                    </a:p>
                  </a:txBody>
                  <a:tcPr/>
                </a:tc>
                <a:tc>
                  <a:txBody>
                    <a:bodyPr/>
                    <a:lstStyle/>
                    <a:p>
                      <a:pPr algn="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79.3</a:t>
                      </a:r>
                    </a:p>
                  </a:txBody>
                  <a:tcPr/>
                </a:tc>
                <a:tc>
                  <a:txBody>
                    <a:bodyPr/>
                    <a:lstStyle/>
                    <a:p>
                      <a:pPr algn="r"/>
                      <a:r>
                        <a:rPr lang="en-US" sz="1200" dirty="0">
                          <a:latin typeface="Arial" panose="020B0604020202020204" pitchFamily="34" charset="0"/>
                          <a:cs typeface="Arial" panose="020B0604020202020204" pitchFamily="34" charset="0"/>
                        </a:rPr>
                        <a:t>75.9</a:t>
                      </a:r>
                    </a:p>
                  </a:txBody>
                  <a:tcPr/>
                </a:tc>
                <a:tc>
                  <a:txBody>
                    <a:bodyPr/>
                    <a:lstStyle/>
                    <a:p>
                      <a:pPr algn="r"/>
                      <a:r>
                        <a:rPr lang="en-US" sz="1200" dirty="0">
                          <a:latin typeface="Arial" panose="020B0604020202020204" pitchFamily="34" charset="0"/>
                          <a:cs typeface="Arial" panose="020B0604020202020204" pitchFamily="34" charset="0"/>
                        </a:rPr>
                        <a:t>75.9</a:t>
                      </a:r>
                    </a:p>
                  </a:txBody>
                  <a:tcPr/>
                </a:tc>
                <a:tc>
                  <a:txBody>
                    <a:bodyPr/>
                    <a:lstStyle/>
                    <a:p>
                      <a:pPr algn="r"/>
                      <a:r>
                        <a:rPr lang="en-US" sz="1200" dirty="0">
                          <a:latin typeface="Arial" panose="020B0604020202020204" pitchFamily="34" charset="0"/>
                          <a:cs typeface="Arial" panose="020B0604020202020204" pitchFamily="34" charset="0"/>
                        </a:rPr>
                        <a:t>75.6</a:t>
                      </a:r>
                    </a:p>
                  </a:txBody>
                  <a:tcPr/>
                </a:tc>
                <a:tc>
                  <a:txBody>
                    <a:bodyPr/>
                    <a:lstStyle/>
                    <a:p>
                      <a:pPr algn="r"/>
                      <a:r>
                        <a:rPr lang="en-US" sz="1200" dirty="0">
                          <a:latin typeface="Arial" panose="020B0604020202020204" pitchFamily="34" charset="0"/>
                          <a:cs typeface="Arial" panose="020B0604020202020204" pitchFamily="34" charset="0"/>
                        </a:rPr>
                        <a:t>75.6</a:t>
                      </a:r>
                    </a:p>
                  </a:txBody>
                  <a:tcPr/>
                </a:tc>
                <a:tc>
                  <a:txBody>
                    <a:bodyPr/>
                    <a:lstStyle/>
                    <a:p>
                      <a:pPr algn="r"/>
                      <a:r>
                        <a:rPr lang="en-US" sz="1200" dirty="0">
                          <a:latin typeface="Arial" panose="020B0604020202020204" pitchFamily="34" charset="0"/>
                          <a:cs typeface="Arial" panose="020B0604020202020204" pitchFamily="34" charset="0"/>
                        </a:rPr>
                        <a:t>75.0</a:t>
                      </a:r>
                    </a:p>
                  </a:txBody>
                  <a:tcPr/>
                </a:tc>
                <a:extLst>
                  <a:ext uri="{0D108BD9-81ED-4DB2-BD59-A6C34878D82A}">
                    <a16:rowId xmlns:a16="http://schemas.microsoft.com/office/drawing/2014/main" val="529853559"/>
                  </a:ext>
                </a:extLst>
              </a:tr>
              <a:tr h="370840">
                <a:tc>
                  <a:txBody>
                    <a:bodyPr/>
                    <a:lstStyle/>
                    <a:p>
                      <a:r>
                        <a:rPr lang="en-US" sz="1200" dirty="0">
                          <a:latin typeface="Arial" panose="020B0604020202020204" pitchFamily="34" charset="0"/>
                          <a:cs typeface="Arial" panose="020B0604020202020204" pitchFamily="34" charset="0"/>
                        </a:rPr>
                        <a:t>Yield</a:t>
                      </a:r>
                    </a:p>
                  </a:txBody>
                  <a:tcPr/>
                </a:tc>
                <a:tc>
                  <a:txBody>
                    <a:bodyPr/>
                    <a:lstStyle/>
                    <a:p>
                      <a:r>
                        <a:rPr lang="en-US" sz="1200" dirty="0">
                          <a:latin typeface="Arial" panose="020B0604020202020204" pitchFamily="34" charset="0"/>
                          <a:cs typeface="Arial" panose="020B0604020202020204" pitchFamily="34" charset="0"/>
                        </a:rPr>
                        <a:t>Bu/Ac</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48.5</a:t>
                      </a:r>
                    </a:p>
                  </a:txBody>
                  <a:tcPr/>
                </a:tc>
                <a:tc>
                  <a:txBody>
                    <a:bodyPr/>
                    <a:lstStyle/>
                    <a:p>
                      <a:pPr algn="r"/>
                      <a:r>
                        <a:rPr lang="en-US" sz="1200" dirty="0">
                          <a:latin typeface="Arial" panose="020B0604020202020204" pitchFamily="34" charset="0"/>
                          <a:cs typeface="Arial" panose="020B0604020202020204" pitchFamily="34" charset="0"/>
                        </a:rPr>
                        <a:t>47.9</a:t>
                      </a:r>
                    </a:p>
                  </a:txBody>
                  <a:tcPr/>
                </a:tc>
                <a:tc>
                  <a:txBody>
                    <a:bodyPr/>
                    <a:lstStyle/>
                    <a:p>
                      <a:pPr algn="r"/>
                      <a:r>
                        <a:rPr lang="en-US" sz="1200" dirty="0">
                          <a:latin typeface="Arial" panose="020B0604020202020204" pitchFamily="34" charset="0"/>
                          <a:cs typeface="Arial" panose="020B0604020202020204" pitchFamily="34" charset="0"/>
                        </a:rPr>
                        <a:t>46.9</a:t>
                      </a:r>
                    </a:p>
                  </a:txBody>
                  <a:tcPr/>
                </a:tc>
                <a:tc>
                  <a:txBody>
                    <a:bodyPr/>
                    <a:lstStyle/>
                    <a:p>
                      <a:pPr algn="r"/>
                      <a:r>
                        <a:rPr lang="en-US" sz="1200" dirty="0">
                          <a:latin typeface="Arial" panose="020B0604020202020204" pitchFamily="34" charset="0"/>
                          <a:cs typeface="Arial" panose="020B0604020202020204" pitchFamily="34" charset="0"/>
                        </a:rPr>
                        <a:t>46.9</a:t>
                      </a:r>
                    </a:p>
                  </a:txBody>
                  <a:tcPr/>
                </a:tc>
                <a:tc>
                  <a:txBody>
                    <a:bodyPr/>
                    <a:lstStyle/>
                    <a:p>
                      <a:pPr algn="r"/>
                      <a:r>
                        <a:rPr lang="en-US" sz="1200" dirty="0">
                          <a:latin typeface="Arial" panose="020B0604020202020204" pitchFamily="34" charset="0"/>
                          <a:cs typeface="Arial" panose="020B0604020202020204" pitchFamily="34" charset="0"/>
                        </a:rPr>
                        <a:t>47.4</a:t>
                      </a:r>
                    </a:p>
                  </a:txBody>
                  <a:tcPr/>
                </a:tc>
                <a:extLst>
                  <a:ext uri="{0D108BD9-81ED-4DB2-BD59-A6C34878D82A}">
                    <a16:rowId xmlns:a16="http://schemas.microsoft.com/office/drawing/2014/main" val="2745545915"/>
                  </a:ext>
                </a:extLst>
              </a:tr>
              <a:tr h="370840">
                <a:tc>
                  <a:txBody>
                    <a:bodyPr/>
                    <a:lstStyle/>
                    <a:p>
                      <a:r>
                        <a:rPr lang="en-US" sz="1200" dirty="0">
                          <a:latin typeface="Arial" panose="020B0604020202020204" pitchFamily="34" charset="0"/>
                          <a:cs typeface="Arial" panose="020B0604020202020204" pitchFamily="34" charset="0"/>
                        </a:rPr>
                        <a:t>Production</a:t>
                      </a:r>
                    </a:p>
                  </a:txBody>
                  <a:tcPr/>
                </a:tc>
                <a:tc>
                  <a:txBody>
                    <a:bodyPr/>
                    <a:lstStyle/>
                    <a:p>
                      <a:r>
                        <a:rPr lang="en-US" sz="1200" dirty="0" err="1">
                          <a:latin typeface="Arial" panose="020B0604020202020204" pitchFamily="34" charset="0"/>
                          <a:cs typeface="Arial" panose="020B0604020202020204" pitchFamily="34" charset="0"/>
                        </a:rPr>
                        <a:t>Bil</a:t>
                      </a:r>
                      <a:r>
                        <a:rPr lang="en-US" sz="1200" dirty="0">
                          <a:latin typeface="Arial" panose="020B0604020202020204" pitchFamily="34" charset="0"/>
                          <a:cs typeface="Arial" panose="020B0604020202020204" pitchFamily="34" charset="0"/>
                        </a:rPr>
                        <a:t> Bu</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N/A</a:t>
                      </a:r>
                    </a:p>
                  </a:txBody>
                  <a:tcPr/>
                </a:tc>
                <a:tc>
                  <a:txBody>
                    <a:bodyPr/>
                    <a:lstStyle/>
                    <a:p>
                      <a:pPr algn="r"/>
                      <a:r>
                        <a:rPr lang="en-US" sz="1200" dirty="0">
                          <a:latin typeface="Arial" panose="020B0604020202020204" pitchFamily="34" charset="0"/>
                          <a:cs typeface="Arial" panose="020B0604020202020204" pitchFamily="34" charset="0"/>
                        </a:rPr>
                        <a:t>3.68</a:t>
                      </a:r>
                    </a:p>
                  </a:txBody>
                  <a:tcPr/>
                </a:tc>
                <a:tc>
                  <a:txBody>
                    <a:bodyPr/>
                    <a:lstStyle/>
                    <a:p>
                      <a:pPr algn="r"/>
                      <a:r>
                        <a:rPr lang="en-US" sz="1200" dirty="0">
                          <a:latin typeface="Arial" panose="020B0604020202020204" pitchFamily="34" charset="0"/>
                          <a:cs typeface="Arial" panose="020B0604020202020204" pitchFamily="34" charset="0"/>
                        </a:rPr>
                        <a:t>3.63</a:t>
                      </a:r>
                    </a:p>
                  </a:txBody>
                  <a:tcPr/>
                </a:tc>
                <a:tc>
                  <a:txBody>
                    <a:bodyPr/>
                    <a:lstStyle/>
                    <a:p>
                      <a:pPr algn="r"/>
                      <a:r>
                        <a:rPr lang="en-US" sz="1200" dirty="0">
                          <a:latin typeface="Arial" panose="020B0604020202020204" pitchFamily="34" charset="0"/>
                          <a:cs typeface="Arial" panose="020B0604020202020204" pitchFamily="34" charset="0"/>
                        </a:rPr>
                        <a:t>3.55</a:t>
                      </a:r>
                    </a:p>
                  </a:txBody>
                  <a:tcPr/>
                </a:tc>
                <a:tc>
                  <a:txBody>
                    <a:bodyPr/>
                    <a:lstStyle/>
                    <a:p>
                      <a:pPr algn="r"/>
                      <a:r>
                        <a:rPr lang="en-US" sz="1200" dirty="0">
                          <a:latin typeface="Arial" panose="020B0604020202020204" pitchFamily="34" charset="0"/>
                          <a:cs typeface="Arial" panose="020B0604020202020204" pitchFamily="34" charset="0"/>
                        </a:rPr>
                        <a:t>3.55</a:t>
                      </a:r>
                    </a:p>
                  </a:txBody>
                  <a:tcPr/>
                </a:tc>
                <a:tc>
                  <a:txBody>
                    <a:bodyPr/>
                    <a:lstStyle/>
                    <a:p>
                      <a:pPr algn="r"/>
                      <a:r>
                        <a:rPr lang="en-US" sz="1200" dirty="0">
                          <a:latin typeface="Arial" panose="020B0604020202020204" pitchFamily="34" charset="0"/>
                          <a:cs typeface="Arial" panose="020B0604020202020204" pitchFamily="34" charset="0"/>
                        </a:rPr>
                        <a:t>3.56</a:t>
                      </a:r>
                    </a:p>
                  </a:txBody>
                  <a:tcPr/>
                </a:tc>
                <a:extLst>
                  <a:ext uri="{0D108BD9-81ED-4DB2-BD59-A6C34878D82A}">
                    <a16:rowId xmlns:a16="http://schemas.microsoft.com/office/drawing/2014/main" val="260637074"/>
                  </a:ext>
                </a:extLst>
              </a:tr>
            </a:tbl>
          </a:graphicData>
        </a:graphic>
      </p:graphicFrame>
      <p:sp>
        <p:nvSpPr>
          <p:cNvPr id="5" name="Title 3">
            <a:extLst>
              <a:ext uri="{FF2B5EF4-FFF2-40B4-BE49-F238E27FC236}">
                <a16:creationId xmlns:a16="http://schemas.microsoft.com/office/drawing/2014/main" id="{DD94CAED-C270-45E8-B596-EBC4EB20E0CE}"/>
              </a:ext>
            </a:extLst>
          </p:cNvPr>
          <p:cNvSpPr>
            <a:spLocks noGrp="1"/>
          </p:cNvSpPr>
          <p:nvPr>
            <p:ph type="title"/>
          </p:nvPr>
        </p:nvSpPr>
        <p:spPr>
          <a:xfrm>
            <a:off x="646152" y="993550"/>
            <a:ext cx="7624743" cy="820643"/>
          </a:xfrm>
        </p:spPr>
        <p:txBody>
          <a:bodyPr>
            <a:normAutofit fontScale="90000"/>
          </a:bodyPr>
          <a:lstStyle/>
          <a:p>
            <a:r>
              <a:rPr lang="en-US" sz="2200" b="1" dirty="0">
                <a:latin typeface="Arial" panose="020B0604020202020204" pitchFamily="34" charset="0"/>
                <a:cs typeface="Arial" panose="020B0604020202020204" pitchFamily="34" charset="0"/>
              </a:rPr>
              <a:t>2019 Soybean Forecasts and Final Estimates – United States</a:t>
            </a:r>
            <a:br>
              <a:rPr lang="en-US" sz="32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March - Final</a:t>
            </a:r>
          </a:p>
        </p:txBody>
      </p:sp>
      <p:pic>
        <p:nvPicPr>
          <p:cNvPr id="6" name="Picture 5" descr="USDA_color_logo.jpg">
            <a:extLst>
              <a:ext uri="{FF2B5EF4-FFF2-40B4-BE49-F238E27FC236}">
                <a16:creationId xmlns:a16="http://schemas.microsoft.com/office/drawing/2014/main" id="{5299AD97-519B-458C-9529-BC5CF1ED4FDC}"/>
              </a:ext>
            </a:extLst>
          </p:cNvPr>
          <p:cNvPicPr>
            <a:picLocks noChangeAspect="1"/>
          </p:cNvPicPr>
          <p:nvPr/>
        </p:nvPicPr>
        <p:blipFill>
          <a:blip r:embed="rId3" cstate="print"/>
          <a:stretch>
            <a:fillRect/>
          </a:stretch>
        </p:blipFill>
        <p:spPr>
          <a:xfrm>
            <a:off x="76199" y="76200"/>
            <a:ext cx="936048" cy="640080"/>
          </a:xfrm>
          <a:prstGeom prst="rect">
            <a:avLst/>
          </a:prstGeom>
        </p:spPr>
      </p:pic>
      <p:pic>
        <p:nvPicPr>
          <p:cNvPr id="7" name="Picture 6" descr="nass_logo_.jpg">
            <a:extLst>
              <a:ext uri="{FF2B5EF4-FFF2-40B4-BE49-F238E27FC236}">
                <a16:creationId xmlns:a16="http://schemas.microsoft.com/office/drawing/2014/main" id="{3B588A9D-D526-4E7B-886D-D5A28381D646}"/>
              </a:ext>
            </a:extLst>
          </p:cNvPr>
          <p:cNvPicPr>
            <a:picLocks noChangeAspect="1"/>
          </p:cNvPicPr>
          <p:nvPr/>
        </p:nvPicPr>
        <p:blipFill>
          <a:blip r:embed="rId4" cstate="print"/>
          <a:stretch>
            <a:fillRect/>
          </a:stretch>
        </p:blipFill>
        <p:spPr>
          <a:xfrm>
            <a:off x="8338571" y="45720"/>
            <a:ext cx="729229" cy="731520"/>
          </a:xfrm>
          <a:prstGeom prst="rect">
            <a:avLst/>
          </a:prstGeom>
        </p:spPr>
      </p:pic>
      <p:pic>
        <p:nvPicPr>
          <p:cNvPr id="9" name="Picture 8">
            <a:extLst>
              <a:ext uri="{FF2B5EF4-FFF2-40B4-BE49-F238E27FC236}">
                <a16:creationId xmlns:a16="http://schemas.microsoft.com/office/drawing/2014/main" id="{1C886B5E-6E02-4DCE-A954-8E2A13CAF1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669" y="4122563"/>
            <a:ext cx="2956032" cy="2285997"/>
          </a:xfrm>
          <a:prstGeom prst="rect">
            <a:avLst/>
          </a:prstGeom>
        </p:spPr>
      </p:pic>
      <p:pic>
        <p:nvPicPr>
          <p:cNvPr id="10" name="Picture 9">
            <a:extLst>
              <a:ext uri="{FF2B5EF4-FFF2-40B4-BE49-F238E27FC236}">
                <a16:creationId xmlns:a16="http://schemas.microsoft.com/office/drawing/2014/main" id="{9596F57A-FE57-4AAA-A39D-30E27B1977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1" y="4122563"/>
            <a:ext cx="2956030" cy="2285997"/>
          </a:xfrm>
          <a:prstGeom prst="rect">
            <a:avLst/>
          </a:prstGeom>
        </p:spPr>
      </p:pic>
      <p:sp>
        <p:nvSpPr>
          <p:cNvPr id="2" name="Slide Number Placeholder 1">
            <a:extLst>
              <a:ext uri="{FF2B5EF4-FFF2-40B4-BE49-F238E27FC236}">
                <a16:creationId xmlns:a16="http://schemas.microsoft.com/office/drawing/2014/main" id="{4B1E0103-9B60-474F-B71F-67D2E63BDAD7}"/>
              </a:ext>
            </a:extLst>
          </p:cNvPr>
          <p:cNvSpPr>
            <a:spLocks noGrp="1"/>
          </p:cNvSpPr>
          <p:nvPr>
            <p:ph type="sldNum" sz="quarter" idx="12"/>
          </p:nvPr>
        </p:nvSpPr>
        <p:spPr/>
        <p:txBody>
          <a:bodyPr/>
          <a:lstStyle/>
          <a:p>
            <a:fld id="{20834434-5AA7-47C3-852F-539567E8AE1B}" type="slidenum">
              <a:rPr lang="en-US" smtClean="0"/>
              <a:t>20</a:t>
            </a:fld>
            <a:endParaRPr lang="en-US"/>
          </a:p>
        </p:txBody>
      </p:sp>
    </p:spTree>
    <p:extLst>
      <p:ext uri="{BB962C8B-B14F-4D97-AF65-F5344CB8AC3E}">
        <p14:creationId xmlns:p14="http://schemas.microsoft.com/office/powerpoint/2010/main" val="4230488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598917-61E5-46F1-ACFB-32DE523CD46A}"/>
              </a:ext>
            </a:extLst>
          </p:cNvPr>
          <p:cNvSpPr>
            <a:spLocks noGrp="1"/>
          </p:cNvSpPr>
          <p:nvPr>
            <p:ph type="title"/>
          </p:nvPr>
        </p:nvSpPr>
        <p:spPr>
          <a:xfrm>
            <a:off x="646152" y="993550"/>
            <a:ext cx="7209011" cy="820643"/>
          </a:xfrm>
        </p:spPr>
        <p:txBody>
          <a:bodyPr>
            <a:normAutofit/>
          </a:bodyPr>
          <a:lstStyle/>
          <a:p>
            <a:r>
              <a:rPr lang="en-US" sz="2400" b="1" dirty="0">
                <a:latin typeface="Arial" panose="020B0604020202020204" pitchFamily="34" charset="0"/>
                <a:cs typeface="Arial" panose="020B0604020202020204" pitchFamily="34" charset="0"/>
              </a:rPr>
              <a:t>2019 Soybean Forecasts – United States</a:t>
            </a:r>
            <a:br>
              <a:rPr lang="en-US" sz="32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August and Final with Comparisons</a:t>
            </a:r>
          </a:p>
        </p:txBody>
      </p:sp>
      <p:graphicFrame>
        <p:nvGraphicFramePr>
          <p:cNvPr id="6" name="Content Placeholder 5">
            <a:extLst>
              <a:ext uri="{FF2B5EF4-FFF2-40B4-BE49-F238E27FC236}">
                <a16:creationId xmlns:a16="http://schemas.microsoft.com/office/drawing/2014/main" id="{E9EA9419-DFAF-458B-BC39-CA9BAACF9EE3}"/>
              </a:ext>
            </a:extLst>
          </p:cNvPr>
          <p:cNvGraphicFramePr>
            <a:graphicFrameLocks noGrp="1"/>
          </p:cNvGraphicFramePr>
          <p:nvPr>
            <p:ph idx="1"/>
            <p:extLst>
              <p:ext uri="{D42A27DB-BD31-4B8C-83A1-F6EECF244321}">
                <p14:modId xmlns:p14="http://schemas.microsoft.com/office/powerpoint/2010/main" val="484317915"/>
              </p:ext>
            </p:extLst>
          </p:nvPr>
        </p:nvGraphicFramePr>
        <p:xfrm>
          <a:off x="628650" y="1820476"/>
          <a:ext cx="7886700" cy="2123440"/>
        </p:xfrm>
        <a:graphic>
          <a:graphicData uri="http://schemas.openxmlformats.org/drawingml/2006/table">
            <a:tbl>
              <a:tblPr firstRow="1" bandRow="1">
                <a:tableStyleId>{5C22544A-7EE6-4342-B048-85BDC9FD1C3A}</a:tableStyleId>
              </a:tblPr>
              <a:tblGrid>
                <a:gridCol w="1314450">
                  <a:extLst>
                    <a:ext uri="{9D8B030D-6E8A-4147-A177-3AD203B41FA5}">
                      <a16:colId xmlns:a16="http://schemas.microsoft.com/office/drawing/2014/main" val="3428504300"/>
                    </a:ext>
                  </a:extLst>
                </a:gridCol>
                <a:gridCol w="1266149">
                  <a:extLst>
                    <a:ext uri="{9D8B030D-6E8A-4147-A177-3AD203B41FA5}">
                      <a16:colId xmlns:a16="http://schemas.microsoft.com/office/drawing/2014/main" val="1887041916"/>
                    </a:ext>
                  </a:extLst>
                </a:gridCol>
                <a:gridCol w="1303757">
                  <a:extLst>
                    <a:ext uri="{9D8B030D-6E8A-4147-A177-3AD203B41FA5}">
                      <a16:colId xmlns:a16="http://schemas.microsoft.com/office/drawing/2014/main" val="108052442"/>
                    </a:ext>
                  </a:extLst>
                </a:gridCol>
                <a:gridCol w="1373444">
                  <a:extLst>
                    <a:ext uri="{9D8B030D-6E8A-4147-A177-3AD203B41FA5}">
                      <a16:colId xmlns:a16="http://schemas.microsoft.com/office/drawing/2014/main" val="228256374"/>
                    </a:ext>
                  </a:extLst>
                </a:gridCol>
                <a:gridCol w="1314450">
                  <a:extLst>
                    <a:ext uri="{9D8B030D-6E8A-4147-A177-3AD203B41FA5}">
                      <a16:colId xmlns:a16="http://schemas.microsoft.com/office/drawing/2014/main" val="3287338866"/>
                    </a:ext>
                  </a:extLst>
                </a:gridCol>
                <a:gridCol w="1314450">
                  <a:extLst>
                    <a:ext uri="{9D8B030D-6E8A-4147-A177-3AD203B41FA5}">
                      <a16:colId xmlns:a16="http://schemas.microsoft.com/office/drawing/2014/main" val="2111372114"/>
                    </a:ext>
                  </a:extLst>
                </a:gridCol>
              </a:tblGrid>
              <a:tr h="370840">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August</a:t>
                      </a:r>
                    </a:p>
                  </a:txBody>
                  <a:tcPr/>
                </a:tc>
                <a:tc>
                  <a:txBody>
                    <a:bodyPr/>
                    <a:lstStyle/>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Final</a:t>
                      </a:r>
                    </a:p>
                  </a:txBody>
                  <a:tcPr/>
                </a:tc>
                <a:tc>
                  <a:txBody>
                    <a:bodyPr/>
                    <a:lstStyle/>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Change</a:t>
                      </a:r>
                    </a:p>
                  </a:txBody>
                  <a:tcPr/>
                </a:tc>
                <a:tc>
                  <a:txBody>
                    <a:bodyPr/>
                    <a:lstStyle/>
                    <a:p>
                      <a:pPr algn="ctr"/>
                      <a:r>
                        <a:rPr lang="en-US" dirty="0">
                          <a:latin typeface="Arial" panose="020B0604020202020204" pitchFamily="34" charset="0"/>
                          <a:cs typeface="Arial" panose="020B0604020202020204" pitchFamily="34" charset="0"/>
                        </a:rPr>
                        <a:t>Percent Change</a:t>
                      </a:r>
                    </a:p>
                  </a:txBody>
                  <a:tcPr/>
                </a:tc>
                <a:extLst>
                  <a:ext uri="{0D108BD9-81ED-4DB2-BD59-A6C34878D82A}">
                    <a16:rowId xmlns:a16="http://schemas.microsoft.com/office/drawing/2014/main" val="3177147214"/>
                  </a:ext>
                </a:extLst>
              </a:tr>
              <a:tr h="370840">
                <a:tc>
                  <a:txBody>
                    <a:bodyPr/>
                    <a:lstStyle/>
                    <a:p>
                      <a:r>
                        <a:rPr lang="en-US" dirty="0">
                          <a:latin typeface="Arial" panose="020B0604020202020204" pitchFamily="34" charset="0"/>
                          <a:cs typeface="Arial" panose="020B0604020202020204" pitchFamily="34" charset="0"/>
                        </a:rPr>
                        <a:t>Planted</a:t>
                      </a:r>
                    </a:p>
                  </a:txBody>
                  <a:tcPr/>
                </a:tc>
                <a:tc>
                  <a:txBody>
                    <a:bodyPr/>
                    <a:lstStyle/>
                    <a:p>
                      <a:pPr algn="ctr"/>
                      <a:r>
                        <a:rPr lang="en-US" dirty="0">
                          <a:latin typeface="Arial" panose="020B0604020202020204" pitchFamily="34" charset="0"/>
                          <a:cs typeface="Arial" panose="020B0604020202020204" pitchFamily="34" charset="0"/>
                        </a:rPr>
                        <a:t>Mil Ac</a:t>
                      </a:r>
                    </a:p>
                  </a:txBody>
                  <a:tcPr/>
                </a:tc>
                <a:tc>
                  <a:txBody>
                    <a:bodyPr/>
                    <a:lstStyle/>
                    <a:p>
                      <a:pPr algn="r"/>
                      <a:r>
                        <a:rPr lang="en-US" dirty="0">
                          <a:latin typeface="Arial" panose="020B0604020202020204" pitchFamily="34" charset="0"/>
                          <a:cs typeface="Arial" panose="020B0604020202020204" pitchFamily="34" charset="0"/>
                        </a:rPr>
                        <a:t>76.7</a:t>
                      </a:r>
                    </a:p>
                  </a:txBody>
                  <a:tcPr/>
                </a:tc>
                <a:tc>
                  <a:txBody>
                    <a:bodyPr/>
                    <a:lstStyle/>
                    <a:p>
                      <a:pPr algn="r"/>
                      <a:r>
                        <a:rPr lang="en-US" dirty="0">
                          <a:latin typeface="Arial" panose="020B0604020202020204" pitchFamily="34" charset="0"/>
                          <a:cs typeface="Arial" panose="020B0604020202020204" pitchFamily="34" charset="0"/>
                        </a:rPr>
                        <a:t>76.1</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-0.600</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-0.8</a:t>
                      </a:r>
                    </a:p>
                  </a:txBody>
                  <a:tcPr/>
                </a:tc>
                <a:extLst>
                  <a:ext uri="{0D108BD9-81ED-4DB2-BD59-A6C34878D82A}">
                    <a16:rowId xmlns:a16="http://schemas.microsoft.com/office/drawing/2014/main" val="3588637780"/>
                  </a:ext>
                </a:extLst>
              </a:tr>
              <a:tr h="370840">
                <a:tc>
                  <a:txBody>
                    <a:bodyPr/>
                    <a:lstStyle/>
                    <a:p>
                      <a:r>
                        <a:rPr lang="en-US" dirty="0">
                          <a:latin typeface="Arial" panose="020B0604020202020204" pitchFamily="34" charset="0"/>
                          <a:cs typeface="Arial" panose="020B0604020202020204" pitchFamily="34" charset="0"/>
                        </a:rPr>
                        <a:t>Harvested</a:t>
                      </a:r>
                    </a:p>
                  </a:txBody>
                  <a:tcPr/>
                </a:tc>
                <a:tc>
                  <a:txBody>
                    <a:bodyPr/>
                    <a:lstStyle/>
                    <a:p>
                      <a:pPr algn="ctr"/>
                      <a:r>
                        <a:rPr lang="en-US" dirty="0">
                          <a:latin typeface="Arial" panose="020B0604020202020204" pitchFamily="34" charset="0"/>
                          <a:cs typeface="Arial" panose="020B0604020202020204" pitchFamily="34" charset="0"/>
                        </a:rPr>
                        <a:t>Mil Ac</a:t>
                      </a:r>
                    </a:p>
                  </a:txBody>
                  <a:tcPr/>
                </a:tc>
                <a:tc>
                  <a:txBody>
                    <a:bodyPr/>
                    <a:lstStyle/>
                    <a:p>
                      <a:pPr algn="r"/>
                      <a:r>
                        <a:rPr lang="en-US" dirty="0">
                          <a:latin typeface="Arial" panose="020B0604020202020204" pitchFamily="34" charset="0"/>
                          <a:cs typeface="Arial" panose="020B0604020202020204" pitchFamily="34" charset="0"/>
                        </a:rPr>
                        <a:t>75.9</a:t>
                      </a:r>
                    </a:p>
                  </a:txBody>
                  <a:tcPr/>
                </a:tc>
                <a:tc>
                  <a:txBody>
                    <a:bodyPr/>
                    <a:lstStyle/>
                    <a:p>
                      <a:pPr algn="r"/>
                      <a:r>
                        <a:rPr lang="en-US" dirty="0">
                          <a:latin typeface="Arial" panose="020B0604020202020204" pitchFamily="34" charset="0"/>
                          <a:cs typeface="Arial" panose="020B0604020202020204" pitchFamily="34" charset="0"/>
                        </a:rPr>
                        <a:t>75.0</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-0.845</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-1.1</a:t>
                      </a:r>
                    </a:p>
                  </a:txBody>
                  <a:tcPr/>
                </a:tc>
                <a:extLst>
                  <a:ext uri="{0D108BD9-81ED-4DB2-BD59-A6C34878D82A}">
                    <a16:rowId xmlns:a16="http://schemas.microsoft.com/office/drawing/2014/main" val="2925212165"/>
                  </a:ext>
                </a:extLst>
              </a:tr>
              <a:tr h="370840">
                <a:tc>
                  <a:txBody>
                    <a:bodyPr/>
                    <a:lstStyle/>
                    <a:p>
                      <a:r>
                        <a:rPr lang="en-US" dirty="0">
                          <a:latin typeface="Arial" panose="020B0604020202020204" pitchFamily="34" charset="0"/>
                          <a:cs typeface="Arial" panose="020B0604020202020204" pitchFamily="34" charset="0"/>
                        </a:rPr>
                        <a:t>Yield</a:t>
                      </a:r>
                    </a:p>
                  </a:txBody>
                  <a:tcPr/>
                </a:tc>
                <a:tc>
                  <a:txBody>
                    <a:bodyPr/>
                    <a:lstStyle/>
                    <a:p>
                      <a:pPr algn="ctr"/>
                      <a:r>
                        <a:rPr lang="en-US" dirty="0">
                          <a:latin typeface="Arial" panose="020B0604020202020204" pitchFamily="34" charset="0"/>
                          <a:cs typeface="Arial" panose="020B0604020202020204" pitchFamily="34" charset="0"/>
                        </a:rPr>
                        <a:t>Bu/Ac</a:t>
                      </a:r>
                    </a:p>
                  </a:txBody>
                  <a:tcPr/>
                </a:tc>
                <a:tc>
                  <a:txBody>
                    <a:bodyPr/>
                    <a:lstStyle/>
                    <a:p>
                      <a:pPr algn="r"/>
                      <a:r>
                        <a:rPr lang="en-US" dirty="0">
                          <a:latin typeface="Arial" panose="020B0604020202020204" pitchFamily="34" charset="0"/>
                          <a:cs typeface="Arial" panose="020B0604020202020204" pitchFamily="34" charset="0"/>
                        </a:rPr>
                        <a:t>48.5</a:t>
                      </a:r>
                    </a:p>
                  </a:txBody>
                  <a:tcPr/>
                </a:tc>
                <a:tc>
                  <a:txBody>
                    <a:bodyPr/>
                    <a:lstStyle/>
                    <a:p>
                      <a:pPr algn="r"/>
                      <a:r>
                        <a:rPr lang="en-US" dirty="0">
                          <a:latin typeface="Arial" panose="020B0604020202020204" pitchFamily="34" charset="0"/>
                          <a:cs typeface="Arial" panose="020B0604020202020204" pitchFamily="34" charset="0"/>
                        </a:rPr>
                        <a:t>47.4</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-1.1</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-2.3</a:t>
                      </a:r>
                    </a:p>
                  </a:txBody>
                  <a:tcPr/>
                </a:tc>
                <a:extLst>
                  <a:ext uri="{0D108BD9-81ED-4DB2-BD59-A6C34878D82A}">
                    <a16:rowId xmlns:a16="http://schemas.microsoft.com/office/drawing/2014/main" val="1197021144"/>
                  </a:ext>
                </a:extLst>
              </a:tr>
              <a:tr h="370840">
                <a:tc>
                  <a:txBody>
                    <a:bodyPr/>
                    <a:lstStyle/>
                    <a:p>
                      <a:r>
                        <a:rPr lang="en-US" dirty="0">
                          <a:latin typeface="Arial" panose="020B0604020202020204" pitchFamily="34" charset="0"/>
                          <a:cs typeface="Arial" panose="020B0604020202020204" pitchFamily="34" charset="0"/>
                        </a:rPr>
                        <a:t>Production</a:t>
                      </a:r>
                    </a:p>
                  </a:txBody>
                  <a:tcPr/>
                </a:tc>
                <a:tc>
                  <a:txBody>
                    <a:bodyPr/>
                    <a:lstStyle/>
                    <a:p>
                      <a:pPr algn="ctr"/>
                      <a:r>
                        <a:rPr lang="en-US" dirty="0" err="1">
                          <a:latin typeface="Arial" panose="020B0604020202020204" pitchFamily="34" charset="0"/>
                          <a:cs typeface="Arial" panose="020B0604020202020204" pitchFamily="34" charset="0"/>
                        </a:rPr>
                        <a:t>Bil</a:t>
                      </a:r>
                      <a:r>
                        <a:rPr lang="en-US" dirty="0">
                          <a:latin typeface="Arial" panose="020B0604020202020204" pitchFamily="34" charset="0"/>
                          <a:cs typeface="Arial" panose="020B0604020202020204" pitchFamily="34" charset="0"/>
                        </a:rPr>
                        <a:t> Bu</a:t>
                      </a:r>
                    </a:p>
                  </a:txBody>
                  <a:tcPr/>
                </a:tc>
                <a:tc>
                  <a:txBody>
                    <a:bodyPr/>
                    <a:lstStyle/>
                    <a:p>
                      <a:pPr algn="r"/>
                      <a:r>
                        <a:rPr lang="en-US" dirty="0">
                          <a:latin typeface="Arial" panose="020B0604020202020204" pitchFamily="34" charset="0"/>
                          <a:cs typeface="Arial" panose="020B0604020202020204" pitchFamily="34" charset="0"/>
                        </a:rPr>
                        <a:t>3.68</a:t>
                      </a:r>
                    </a:p>
                  </a:txBody>
                  <a:tcPr/>
                </a:tc>
                <a:tc>
                  <a:txBody>
                    <a:bodyPr/>
                    <a:lstStyle/>
                    <a:p>
                      <a:pPr algn="r"/>
                      <a:r>
                        <a:rPr lang="en-US" dirty="0">
                          <a:latin typeface="Arial" panose="020B0604020202020204" pitchFamily="34" charset="0"/>
                          <a:cs typeface="Arial" panose="020B0604020202020204" pitchFamily="34" charset="0"/>
                        </a:rPr>
                        <a:t>3.56</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-0.122</a:t>
                      </a:r>
                    </a:p>
                  </a:txBody>
                  <a:tcPr/>
                </a:tc>
                <a:tc>
                  <a:txBody>
                    <a:bodyPr/>
                    <a:lstStyle/>
                    <a:p>
                      <a:pPr algn="r"/>
                      <a:r>
                        <a:rPr lang="en-US" dirty="0">
                          <a:solidFill>
                            <a:srgbClr val="C00000"/>
                          </a:solidFill>
                          <a:latin typeface="Arial" panose="020B0604020202020204" pitchFamily="34" charset="0"/>
                          <a:cs typeface="Arial" panose="020B0604020202020204" pitchFamily="34" charset="0"/>
                        </a:rPr>
                        <a:t>-3.3</a:t>
                      </a:r>
                    </a:p>
                  </a:txBody>
                  <a:tcPr/>
                </a:tc>
                <a:extLst>
                  <a:ext uri="{0D108BD9-81ED-4DB2-BD59-A6C34878D82A}">
                    <a16:rowId xmlns:a16="http://schemas.microsoft.com/office/drawing/2014/main" val="3725710131"/>
                  </a:ext>
                </a:extLst>
              </a:tr>
            </a:tbl>
          </a:graphicData>
        </a:graphic>
      </p:graphicFrame>
      <p:pic>
        <p:nvPicPr>
          <p:cNvPr id="7" name="Picture 6" descr="USDA_color_logo.jpg">
            <a:extLst>
              <a:ext uri="{FF2B5EF4-FFF2-40B4-BE49-F238E27FC236}">
                <a16:creationId xmlns:a16="http://schemas.microsoft.com/office/drawing/2014/main" id="{01E84F17-3953-49B6-90C4-220647BC27DC}"/>
              </a:ext>
            </a:extLst>
          </p:cNvPr>
          <p:cNvPicPr>
            <a:picLocks noChangeAspect="1"/>
          </p:cNvPicPr>
          <p:nvPr/>
        </p:nvPicPr>
        <p:blipFill>
          <a:blip r:embed="rId3" cstate="print"/>
          <a:stretch>
            <a:fillRect/>
          </a:stretch>
        </p:blipFill>
        <p:spPr>
          <a:xfrm>
            <a:off x="76199" y="76200"/>
            <a:ext cx="936048" cy="640080"/>
          </a:xfrm>
          <a:prstGeom prst="rect">
            <a:avLst/>
          </a:prstGeom>
        </p:spPr>
      </p:pic>
      <p:pic>
        <p:nvPicPr>
          <p:cNvPr id="8" name="Picture 7" descr="nass_logo_.jpg">
            <a:extLst>
              <a:ext uri="{FF2B5EF4-FFF2-40B4-BE49-F238E27FC236}">
                <a16:creationId xmlns:a16="http://schemas.microsoft.com/office/drawing/2014/main" id="{20D5F062-893B-444B-A4B7-BEB263258BDE}"/>
              </a:ext>
            </a:extLst>
          </p:cNvPr>
          <p:cNvPicPr>
            <a:picLocks noChangeAspect="1"/>
          </p:cNvPicPr>
          <p:nvPr/>
        </p:nvPicPr>
        <p:blipFill>
          <a:blip r:embed="rId4" cstate="print"/>
          <a:stretch>
            <a:fillRect/>
          </a:stretch>
        </p:blipFill>
        <p:spPr>
          <a:xfrm>
            <a:off x="8338571" y="45720"/>
            <a:ext cx="729229" cy="731520"/>
          </a:xfrm>
          <a:prstGeom prst="rect">
            <a:avLst/>
          </a:prstGeom>
        </p:spPr>
      </p:pic>
      <p:sp>
        <p:nvSpPr>
          <p:cNvPr id="2" name="Slide Number Placeholder 1">
            <a:extLst>
              <a:ext uri="{FF2B5EF4-FFF2-40B4-BE49-F238E27FC236}">
                <a16:creationId xmlns:a16="http://schemas.microsoft.com/office/drawing/2014/main" id="{EF886DB0-56CE-4196-B759-9C7AE476281C}"/>
              </a:ext>
            </a:extLst>
          </p:cNvPr>
          <p:cNvSpPr>
            <a:spLocks noGrp="1"/>
          </p:cNvSpPr>
          <p:nvPr>
            <p:ph type="sldNum" sz="quarter" idx="12"/>
          </p:nvPr>
        </p:nvSpPr>
        <p:spPr/>
        <p:txBody>
          <a:bodyPr/>
          <a:lstStyle/>
          <a:p>
            <a:fld id="{20834434-5AA7-47C3-852F-539567E8AE1B}" type="slidenum">
              <a:rPr lang="en-US" smtClean="0"/>
              <a:t>21</a:t>
            </a:fld>
            <a:endParaRPr lang="en-US"/>
          </a:p>
        </p:txBody>
      </p:sp>
    </p:spTree>
    <p:extLst>
      <p:ext uri="{BB962C8B-B14F-4D97-AF65-F5344CB8AC3E}">
        <p14:creationId xmlns:p14="http://schemas.microsoft.com/office/powerpoint/2010/main" val="765115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200"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3" y="45720"/>
            <a:ext cx="729229" cy="731520"/>
          </a:xfrm>
          <a:prstGeom prst="rect">
            <a:avLst/>
          </a:prstGeom>
        </p:spPr>
      </p:pic>
      <p:graphicFrame>
        <p:nvGraphicFramePr>
          <p:cNvPr id="6" name="Chart 5"/>
          <p:cNvGraphicFramePr/>
          <p:nvPr>
            <p:extLst>
              <p:ext uri="{D42A27DB-BD31-4B8C-83A1-F6EECF244321}">
                <p14:modId xmlns:p14="http://schemas.microsoft.com/office/powerpoint/2010/main" val="2252541082"/>
              </p:ext>
            </p:extLst>
          </p:nvPr>
        </p:nvGraphicFramePr>
        <p:xfrm>
          <a:off x="304800" y="398055"/>
          <a:ext cx="8644811" cy="5840185"/>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09B8475E-A679-4C65-A0AA-B03F815A75D8}"/>
              </a:ext>
            </a:extLst>
          </p:cNvPr>
          <p:cNvSpPr txBox="1"/>
          <p:nvPr/>
        </p:nvSpPr>
        <p:spPr>
          <a:xfrm>
            <a:off x="304801" y="6377203"/>
            <a:ext cx="3305604" cy="276999"/>
          </a:xfrm>
          <a:prstGeom prst="rect">
            <a:avLst/>
          </a:prstGeom>
          <a:noFill/>
          <a:ln>
            <a:solidFill>
              <a:schemeClr val="tx1"/>
            </a:solidFill>
          </a:ln>
        </p:spPr>
        <p:txBody>
          <a:bodyPr wrap="square" rtlCol="0">
            <a:spAutoFit/>
          </a:bodyPr>
          <a:lstStyle/>
          <a:p>
            <a:r>
              <a:rPr lang="en-US" sz="1200" dirty="0">
                <a:latin typeface="Arial" panose="020B0604020202020204" pitchFamily="34" charset="0"/>
                <a:cs typeface="Arial" panose="020B0604020202020204" pitchFamily="34" charset="0"/>
              </a:rPr>
              <a:t>2019 Final FSA value is as of January 1, 2020</a:t>
            </a:r>
          </a:p>
        </p:txBody>
      </p:sp>
      <p:sp>
        <p:nvSpPr>
          <p:cNvPr id="2" name="Slide Number Placeholder 1">
            <a:extLst>
              <a:ext uri="{FF2B5EF4-FFF2-40B4-BE49-F238E27FC236}">
                <a16:creationId xmlns:a16="http://schemas.microsoft.com/office/drawing/2014/main" id="{79BDDB8A-B2EC-4E57-9418-B426AAE43646}"/>
              </a:ext>
            </a:extLst>
          </p:cNvPr>
          <p:cNvSpPr>
            <a:spLocks noGrp="1"/>
          </p:cNvSpPr>
          <p:nvPr>
            <p:ph type="sldNum" sz="quarter" idx="12"/>
          </p:nvPr>
        </p:nvSpPr>
        <p:spPr/>
        <p:txBody>
          <a:bodyPr/>
          <a:lstStyle/>
          <a:p>
            <a:fld id="{20834434-5AA7-47C3-852F-539567E8AE1B}" type="slidenum">
              <a:rPr lang="en-US" smtClean="0"/>
              <a:t>22</a:t>
            </a:fld>
            <a:endParaRPr lang="en-US"/>
          </a:p>
        </p:txBody>
      </p:sp>
    </p:spTree>
    <p:extLst>
      <p:ext uri="{BB962C8B-B14F-4D97-AF65-F5344CB8AC3E}">
        <p14:creationId xmlns:p14="http://schemas.microsoft.com/office/powerpoint/2010/main" val="1589861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200"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3" y="45720"/>
            <a:ext cx="729229" cy="731520"/>
          </a:xfrm>
          <a:prstGeom prst="rect">
            <a:avLst/>
          </a:prstGeom>
        </p:spPr>
      </p:pic>
      <p:graphicFrame>
        <p:nvGraphicFramePr>
          <p:cNvPr id="6" name="Chart 5"/>
          <p:cNvGraphicFramePr/>
          <p:nvPr>
            <p:extLst>
              <p:ext uri="{D42A27DB-BD31-4B8C-83A1-F6EECF244321}">
                <p14:modId xmlns:p14="http://schemas.microsoft.com/office/powerpoint/2010/main" val="1732447381"/>
              </p:ext>
            </p:extLst>
          </p:nvPr>
        </p:nvGraphicFramePr>
        <p:xfrm>
          <a:off x="211494" y="321429"/>
          <a:ext cx="8568612" cy="6424863"/>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258BB663-8CC6-4582-877E-73D1AB85DD09}"/>
              </a:ext>
            </a:extLst>
          </p:cNvPr>
          <p:cNvSpPr txBox="1"/>
          <p:nvPr/>
        </p:nvSpPr>
        <p:spPr>
          <a:xfrm>
            <a:off x="5055747" y="1170203"/>
            <a:ext cx="3453253" cy="276999"/>
          </a:xfrm>
          <a:prstGeom prst="rect">
            <a:avLst/>
          </a:prstGeom>
          <a:noFill/>
          <a:ln>
            <a:solidFill>
              <a:schemeClr val="tx1"/>
            </a:solidFill>
          </a:ln>
        </p:spPr>
        <p:txBody>
          <a:bodyPr wrap="square" rtlCol="0">
            <a:spAutoFit/>
          </a:bodyPr>
          <a:lstStyle/>
          <a:p>
            <a:r>
              <a:rPr lang="en-US" sz="1200" dirty="0">
                <a:latin typeface="Arial" panose="020B0604020202020204" pitchFamily="34" charset="0"/>
                <a:cs typeface="Arial" panose="020B0604020202020204" pitchFamily="34" charset="0"/>
              </a:rPr>
              <a:t>No published industry expectations after August.</a:t>
            </a:r>
          </a:p>
        </p:txBody>
      </p:sp>
      <p:sp>
        <p:nvSpPr>
          <p:cNvPr id="2" name="Slide Number Placeholder 1">
            <a:extLst>
              <a:ext uri="{FF2B5EF4-FFF2-40B4-BE49-F238E27FC236}">
                <a16:creationId xmlns:a16="http://schemas.microsoft.com/office/drawing/2014/main" id="{05D1E0FF-BCA0-4205-9EE0-1B5607BAB58D}"/>
              </a:ext>
            </a:extLst>
          </p:cNvPr>
          <p:cNvSpPr>
            <a:spLocks noGrp="1"/>
          </p:cNvSpPr>
          <p:nvPr>
            <p:ph type="sldNum" sz="quarter" idx="12"/>
          </p:nvPr>
        </p:nvSpPr>
        <p:spPr/>
        <p:txBody>
          <a:bodyPr/>
          <a:lstStyle/>
          <a:p>
            <a:fld id="{20834434-5AA7-47C3-852F-539567E8AE1B}" type="slidenum">
              <a:rPr lang="en-US" smtClean="0"/>
              <a:t>23</a:t>
            </a:fld>
            <a:endParaRPr lang="en-US"/>
          </a:p>
        </p:txBody>
      </p:sp>
    </p:spTree>
    <p:extLst>
      <p:ext uri="{BB962C8B-B14F-4D97-AF65-F5344CB8AC3E}">
        <p14:creationId xmlns:p14="http://schemas.microsoft.com/office/powerpoint/2010/main" val="3221952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716280"/>
            <a:ext cx="8572500" cy="5760720"/>
          </a:xfrm>
          <a:prstGeom prst="rect">
            <a:avLst/>
          </a:prstGeom>
        </p:spPr>
      </p:pic>
      <p:pic>
        <p:nvPicPr>
          <p:cNvPr id="3" name="Picture 2" descr="USDA_color_logo.jpg"/>
          <p:cNvPicPr>
            <a:picLocks noChangeAspect="1"/>
          </p:cNvPicPr>
          <p:nvPr/>
        </p:nvPicPr>
        <p:blipFill>
          <a:blip r:embed="rId4"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5" cstate="print"/>
          <a:stretch>
            <a:fillRect/>
          </a:stretch>
        </p:blipFill>
        <p:spPr>
          <a:xfrm>
            <a:off x="8338571" y="45720"/>
            <a:ext cx="729229" cy="731520"/>
          </a:xfrm>
          <a:prstGeom prst="rect">
            <a:avLst/>
          </a:prstGeom>
        </p:spPr>
      </p:pic>
      <p:sp>
        <p:nvSpPr>
          <p:cNvPr id="6" name="Slide Number Placeholder 5">
            <a:extLst>
              <a:ext uri="{FF2B5EF4-FFF2-40B4-BE49-F238E27FC236}">
                <a16:creationId xmlns:a16="http://schemas.microsoft.com/office/drawing/2014/main" id="{F7817BE8-D9FF-466C-A056-CC7A49612950}"/>
              </a:ext>
            </a:extLst>
          </p:cNvPr>
          <p:cNvSpPr>
            <a:spLocks noGrp="1"/>
          </p:cNvSpPr>
          <p:nvPr>
            <p:ph type="sldNum" sz="quarter" idx="12"/>
          </p:nvPr>
        </p:nvSpPr>
        <p:spPr/>
        <p:txBody>
          <a:bodyPr/>
          <a:lstStyle/>
          <a:p>
            <a:fld id="{20834434-5AA7-47C3-852F-539567E8AE1B}" type="slidenum">
              <a:rPr lang="en-US" smtClean="0"/>
              <a:t>24</a:t>
            </a:fld>
            <a:endParaRPr lang="en-US"/>
          </a:p>
        </p:txBody>
      </p:sp>
    </p:spTree>
    <p:extLst>
      <p:ext uri="{BB962C8B-B14F-4D97-AF65-F5344CB8AC3E}">
        <p14:creationId xmlns:p14="http://schemas.microsoft.com/office/powerpoint/2010/main" val="3932931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6" name="TextBox 5"/>
          <p:cNvSpPr txBox="1"/>
          <p:nvPr/>
        </p:nvSpPr>
        <p:spPr>
          <a:xfrm>
            <a:off x="1012247" y="543580"/>
            <a:ext cx="7326323" cy="830997"/>
          </a:xfrm>
          <a:prstGeom prst="rect">
            <a:avLst/>
          </a:prstGeom>
          <a:noFill/>
        </p:spPr>
        <p:txBody>
          <a:bodyPr wrap="square" rtlCol="0">
            <a:spAutoFit/>
          </a:bodyPr>
          <a:lstStyle/>
          <a:p>
            <a:pPr algn="ctr">
              <a:defRPr sz="2000" b="1" i="0" u="none" strike="noStrike" kern="1200" spc="0" baseline="0">
                <a:solidFill>
                  <a:prstClr val="black">
                    <a:lumMod val="65000"/>
                    <a:lumOff val="35000"/>
                  </a:prstClr>
                </a:solidFill>
                <a:latin typeface="+mn-lt"/>
                <a:ea typeface="+mn-ea"/>
                <a:cs typeface="+mn-cs"/>
              </a:defRPr>
            </a:pPr>
            <a:r>
              <a:rPr lang="en-US" sz="2300" b="1" dirty="0">
                <a:latin typeface="Arial" panose="020B0604020202020204" pitchFamily="34" charset="0"/>
                <a:cs typeface="Arial" panose="020B0604020202020204" pitchFamily="34" charset="0"/>
              </a:rPr>
              <a:t>Soybean Production Forecasts as a Percent of Final Production Estimate 2012-2019</a:t>
            </a:r>
          </a:p>
        </p:txBody>
      </p:sp>
      <p:graphicFrame>
        <p:nvGraphicFramePr>
          <p:cNvPr id="2" name="Table 1"/>
          <p:cNvGraphicFramePr>
            <a:graphicFrameLocks noGrp="1"/>
          </p:cNvGraphicFramePr>
          <p:nvPr>
            <p:extLst>
              <p:ext uri="{D42A27DB-BD31-4B8C-83A1-F6EECF244321}">
                <p14:modId xmlns:p14="http://schemas.microsoft.com/office/powerpoint/2010/main" val="3030877048"/>
              </p:ext>
            </p:extLst>
          </p:nvPr>
        </p:nvGraphicFramePr>
        <p:xfrm>
          <a:off x="914398" y="1752600"/>
          <a:ext cx="7424172" cy="3601720"/>
        </p:xfrm>
        <a:graphic>
          <a:graphicData uri="http://schemas.openxmlformats.org/drawingml/2006/table">
            <a:tbl>
              <a:tblPr firstRow="1" bandRow="1">
                <a:tableStyleId>{5C22544A-7EE6-4342-B048-85BDC9FD1C3A}</a:tableStyleId>
              </a:tblPr>
              <a:tblGrid>
                <a:gridCol w="1237362">
                  <a:extLst>
                    <a:ext uri="{9D8B030D-6E8A-4147-A177-3AD203B41FA5}">
                      <a16:colId xmlns:a16="http://schemas.microsoft.com/office/drawing/2014/main" val="20000"/>
                    </a:ext>
                  </a:extLst>
                </a:gridCol>
                <a:gridCol w="1237362">
                  <a:extLst>
                    <a:ext uri="{9D8B030D-6E8A-4147-A177-3AD203B41FA5}">
                      <a16:colId xmlns:a16="http://schemas.microsoft.com/office/drawing/2014/main" val="20001"/>
                    </a:ext>
                  </a:extLst>
                </a:gridCol>
                <a:gridCol w="1237362">
                  <a:extLst>
                    <a:ext uri="{9D8B030D-6E8A-4147-A177-3AD203B41FA5}">
                      <a16:colId xmlns:a16="http://schemas.microsoft.com/office/drawing/2014/main" val="20002"/>
                    </a:ext>
                  </a:extLst>
                </a:gridCol>
                <a:gridCol w="1237362">
                  <a:extLst>
                    <a:ext uri="{9D8B030D-6E8A-4147-A177-3AD203B41FA5}">
                      <a16:colId xmlns:a16="http://schemas.microsoft.com/office/drawing/2014/main" val="20003"/>
                    </a:ext>
                  </a:extLst>
                </a:gridCol>
                <a:gridCol w="1237362">
                  <a:extLst>
                    <a:ext uri="{9D8B030D-6E8A-4147-A177-3AD203B41FA5}">
                      <a16:colId xmlns:a16="http://schemas.microsoft.com/office/drawing/2014/main" val="20004"/>
                    </a:ext>
                  </a:extLst>
                </a:gridCol>
                <a:gridCol w="1237362">
                  <a:extLst>
                    <a:ext uri="{9D8B030D-6E8A-4147-A177-3AD203B41FA5}">
                      <a16:colId xmlns:a16="http://schemas.microsoft.com/office/drawing/2014/main" val="20005"/>
                    </a:ext>
                  </a:extLst>
                </a:gridCol>
              </a:tblGrid>
              <a:tr h="370840">
                <a:tc>
                  <a:txBody>
                    <a:bodyPr/>
                    <a:lstStyle/>
                    <a:p>
                      <a:endParaRPr lang="en-US" dirty="0"/>
                    </a:p>
                    <a:p>
                      <a:r>
                        <a:rPr lang="en-US" dirty="0"/>
                        <a:t>Year</a:t>
                      </a:r>
                    </a:p>
                  </a:txBody>
                  <a:tcPr/>
                </a:tc>
                <a:tc>
                  <a:txBody>
                    <a:bodyPr/>
                    <a:lstStyle/>
                    <a:p>
                      <a:pPr algn="ctr"/>
                      <a:endParaRPr lang="en-US" dirty="0"/>
                    </a:p>
                    <a:p>
                      <a:pPr algn="ctr"/>
                      <a:r>
                        <a:rPr lang="en-US" dirty="0"/>
                        <a:t>August</a:t>
                      </a:r>
                    </a:p>
                  </a:txBody>
                  <a:tcPr/>
                </a:tc>
                <a:tc>
                  <a:txBody>
                    <a:bodyPr/>
                    <a:lstStyle/>
                    <a:p>
                      <a:pPr algn="ctr"/>
                      <a:endParaRPr lang="en-US" dirty="0"/>
                    </a:p>
                    <a:p>
                      <a:pPr algn="ctr"/>
                      <a:r>
                        <a:rPr lang="en-US" dirty="0"/>
                        <a:t>September</a:t>
                      </a:r>
                    </a:p>
                  </a:txBody>
                  <a:tcPr/>
                </a:tc>
                <a:tc>
                  <a:txBody>
                    <a:bodyPr/>
                    <a:lstStyle/>
                    <a:p>
                      <a:pPr algn="ctr"/>
                      <a:endParaRPr lang="en-US" dirty="0"/>
                    </a:p>
                    <a:p>
                      <a:pPr algn="ctr"/>
                      <a:r>
                        <a:rPr lang="en-US" dirty="0"/>
                        <a:t>October</a:t>
                      </a:r>
                    </a:p>
                  </a:txBody>
                  <a:tcPr/>
                </a:tc>
                <a:tc>
                  <a:txBody>
                    <a:bodyPr/>
                    <a:lstStyle/>
                    <a:p>
                      <a:pPr algn="ctr"/>
                      <a:endParaRPr lang="en-US" dirty="0"/>
                    </a:p>
                    <a:p>
                      <a:pPr algn="ctr"/>
                      <a:r>
                        <a:rPr lang="en-US" dirty="0"/>
                        <a:t>November</a:t>
                      </a:r>
                    </a:p>
                  </a:txBody>
                  <a:tcPr/>
                </a:tc>
                <a:tc>
                  <a:txBody>
                    <a:bodyPr/>
                    <a:lstStyle/>
                    <a:p>
                      <a:pPr algn="ctr"/>
                      <a:r>
                        <a:rPr lang="en-US" dirty="0"/>
                        <a:t>Final Prod (</a:t>
                      </a:r>
                      <a:r>
                        <a:rPr lang="en-US" dirty="0" err="1"/>
                        <a:t>bil</a:t>
                      </a:r>
                      <a:r>
                        <a:rPr lang="en-US" dirty="0"/>
                        <a:t> </a:t>
                      </a:r>
                      <a:r>
                        <a:rPr lang="en-US" dirty="0" err="1"/>
                        <a:t>bu</a:t>
                      </a:r>
                      <a:r>
                        <a:rPr lang="en-US" dirty="0"/>
                        <a:t>)</a:t>
                      </a:r>
                    </a:p>
                  </a:txBody>
                  <a:tcPr/>
                </a:tc>
                <a:extLst>
                  <a:ext uri="{0D108BD9-81ED-4DB2-BD59-A6C34878D82A}">
                    <a16:rowId xmlns:a16="http://schemas.microsoft.com/office/drawing/2014/main" val="10000"/>
                  </a:ext>
                </a:extLst>
              </a:tr>
              <a:tr h="370840">
                <a:tc>
                  <a:txBody>
                    <a:bodyPr/>
                    <a:lstStyle/>
                    <a:p>
                      <a:r>
                        <a:rPr lang="en-US" dirty="0"/>
                        <a:t>2012</a:t>
                      </a:r>
                    </a:p>
                  </a:txBody>
                  <a:tcPr/>
                </a:tc>
                <a:tc>
                  <a:txBody>
                    <a:bodyPr/>
                    <a:lstStyle/>
                    <a:p>
                      <a:pPr algn="ctr" fontAlgn="b"/>
                      <a:r>
                        <a:rPr lang="en-US" sz="1800" b="0" i="0" u="none" strike="noStrike" dirty="0">
                          <a:solidFill>
                            <a:srgbClr val="FF0000"/>
                          </a:solidFill>
                          <a:effectLst/>
                          <a:latin typeface="+mn-lt"/>
                        </a:rPr>
                        <a:t>-11.5%</a:t>
                      </a:r>
                    </a:p>
                  </a:txBody>
                  <a:tcPr marL="9525" marR="9525" marT="9525" marB="0" anchor="ctr"/>
                </a:tc>
                <a:tc>
                  <a:txBody>
                    <a:bodyPr/>
                    <a:lstStyle/>
                    <a:p>
                      <a:pPr algn="ctr" fontAlgn="b"/>
                      <a:r>
                        <a:rPr lang="en-US" sz="1800" b="0" i="0" u="none" strike="noStrike" dirty="0">
                          <a:solidFill>
                            <a:srgbClr val="FF0000"/>
                          </a:solidFill>
                          <a:effectLst/>
                          <a:latin typeface="+mn-lt"/>
                        </a:rPr>
                        <a:t>-13.4%</a:t>
                      </a:r>
                    </a:p>
                  </a:txBody>
                  <a:tcPr marL="9525" marR="9525" marT="9525" marB="0" anchor="ctr"/>
                </a:tc>
                <a:tc>
                  <a:txBody>
                    <a:bodyPr/>
                    <a:lstStyle/>
                    <a:p>
                      <a:pPr algn="ctr" fontAlgn="b"/>
                      <a:r>
                        <a:rPr lang="en-US" sz="1800" b="0" i="0" u="none" strike="noStrike" dirty="0">
                          <a:solidFill>
                            <a:srgbClr val="FF0000"/>
                          </a:solidFill>
                          <a:effectLst/>
                          <a:latin typeface="+mn-lt"/>
                        </a:rPr>
                        <a:t>-6.0%</a:t>
                      </a:r>
                    </a:p>
                  </a:txBody>
                  <a:tcPr marL="9525" marR="9525" marT="9525" marB="0" anchor="ctr"/>
                </a:tc>
                <a:tc>
                  <a:txBody>
                    <a:bodyPr/>
                    <a:lstStyle/>
                    <a:p>
                      <a:pPr algn="ctr" fontAlgn="b"/>
                      <a:r>
                        <a:rPr lang="en-US" sz="1800" b="0" i="0" u="none" strike="noStrike" dirty="0">
                          <a:solidFill>
                            <a:srgbClr val="FF0000"/>
                          </a:solidFill>
                          <a:effectLst/>
                          <a:latin typeface="+mn-lt"/>
                        </a:rPr>
                        <a:t>-2.3%</a:t>
                      </a:r>
                    </a:p>
                  </a:txBody>
                  <a:tcPr marL="9525" marR="9525" marT="9525" marB="0" anchor="ctr"/>
                </a:tc>
                <a:tc>
                  <a:txBody>
                    <a:bodyPr/>
                    <a:lstStyle/>
                    <a:p>
                      <a:pPr algn="ctr"/>
                      <a:r>
                        <a:rPr lang="en-US" sz="1800" dirty="0">
                          <a:latin typeface="+mn-lt"/>
                        </a:rPr>
                        <a:t>3.04</a:t>
                      </a:r>
                    </a:p>
                  </a:txBody>
                  <a:tcPr/>
                </a:tc>
                <a:extLst>
                  <a:ext uri="{0D108BD9-81ED-4DB2-BD59-A6C34878D82A}">
                    <a16:rowId xmlns:a16="http://schemas.microsoft.com/office/drawing/2014/main" val="10001"/>
                  </a:ext>
                </a:extLst>
              </a:tr>
              <a:tr h="370840">
                <a:tc>
                  <a:txBody>
                    <a:bodyPr/>
                    <a:lstStyle/>
                    <a:p>
                      <a:r>
                        <a:rPr lang="en-US" dirty="0"/>
                        <a:t>2013</a:t>
                      </a:r>
                    </a:p>
                  </a:txBody>
                  <a:tcPr/>
                </a:tc>
                <a:tc>
                  <a:txBody>
                    <a:bodyPr/>
                    <a:lstStyle/>
                    <a:p>
                      <a:pPr algn="ctr" fontAlgn="b"/>
                      <a:r>
                        <a:rPr lang="en-US" sz="1800" b="0" i="0" u="none" strike="noStrike" dirty="0">
                          <a:solidFill>
                            <a:srgbClr val="FF0000"/>
                          </a:solidFill>
                          <a:effectLst/>
                          <a:latin typeface="+mn-lt"/>
                        </a:rPr>
                        <a:t>-3.0%</a:t>
                      </a:r>
                    </a:p>
                  </a:txBody>
                  <a:tcPr marL="9525" marR="9525" marT="9525" marB="0" anchor="ctr"/>
                </a:tc>
                <a:tc>
                  <a:txBody>
                    <a:bodyPr/>
                    <a:lstStyle/>
                    <a:p>
                      <a:pPr algn="ctr" fontAlgn="b"/>
                      <a:r>
                        <a:rPr lang="en-US" sz="1800" b="0" i="0" u="none" strike="noStrike" dirty="0">
                          <a:solidFill>
                            <a:srgbClr val="FF0000"/>
                          </a:solidFill>
                          <a:effectLst/>
                          <a:latin typeface="+mn-lt"/>
                        </a:rPr>
                        <a:t>-6.2%</a:t>
                      </a:r>
                    </a:p>
                  </a:txBody>
                  <a:tcPr marL="9525" marR="9525" marT="9525" marB="0" anchor="ctr"/>
                </a:tc>
                <a:tc>
                  <a:txBody>
                    <a:bodyPr/>
                    <a:lstStyle/>
                    <a:p>
                      <a:pPr algn="ctr" fontAlgn="b"/>
                      <a:r>
                        <a:rPr lang="en-US" sz="1800" b="0" i="0" u="none" strike="noStrike" dirty="0">
                          <a:solidFill>
                            <a:srgbClr val="000000"/>
                          </a:solidFill>
                          <a:effectLst/>
                          <a:latin typeface="+mn-lt"/>
                        </a:rPr>
                        <a:t>NA</a:t>
                      </a:r>
                    </a:p>
                  </a:txBody>
                  <a:tcPr marL="9525" marR="9525" marT="9525" marB="0" anchor="ctr"/>
                </a:tc>
                <a:tc>
                  <a:txBody>
                    <a:bodyPr/>
                    <a:lstStyle/>
                    <a:p>
                      <a:pPr algn="ctr" fontAlgn="b"/>
                      <a:r>
                        <a:rPr lang="en-US" sz="1800" b="0" i="0" u="none" strike="noStrike" dirty="0">
                          <a:solidFill>
                            <a:srgbClr val="FF0000"/>
                          </a:solidFill>
                          <a:effectLst/>
                          <a:latin typeface="+mn-lt"/>
                        </a:rPr>
                        <a:t>-3.0%</a:t>
                      </a:r>
                    </a:p>
                  </a:txBody>
                  <a:tcPr marL="9525" marR="9525" marT="9525" marB="0" anchor="ctr"/>
                </a:tc>
                <a:tc>
                  <a:txBody>
                    <a:bodyPr/>
                    <a:lstStyle/>
                    <a:p>
                      <a:pPr algn="ctr"/>
                      <a:r>
                        <a:rPr lang="en-US" sz="1800" dirty="0">
                          <a:latin typeface="+mn-lt"/>
                        </a:rPr>
                        <a:t>3.36</a:t>
                      </a:r>
                    </a:p>
                  </a:txBody>
                  <a:tcPr/>
                </a:tc>
                <a:extLst>
                  <a:ext uri="{0D108BD9-81ED-4DB2-BD59-A6C34878D82A}">
                    <a16:rowId xmlns:a16="http://schemas.microsoft.com/office/drawing/2014/main" val="10002"/>
                  </a:ext>
                </a:extLst>
              </a:tr>
              <a:tr h="370840">
                <a:tc>
                  <a:txBody>
                    <a:bodyPr/>
                    <a:lstStyle/>
                    <a:p>
                      <a:r>
                        <a:rPr lang="en-US" dirty="0"/>
                        <a:t>2014</a:t>
                      </a:r>
                    </a:p>
                  </a:txBody>
                  <a:tcPr/>
                </a:tc>
                <a:tc>
                  <a:txBody>
                    <a:bodyPr/>
                    <a:lstStyle/>
                    <a:p>
                      <a:pPr algn="ctr" fontAlgn="b"/>
                      <a:r>
                        <a:rPr lang="en-US" sz="1800" b="0" i="0" u="none" strike="noStrike" dirty="0">
                          <a:solidFill>
                            <a:srgbClr val="FF0000"/>
                          </a:solidFill>
                          <a:effectLst/>
                          <a:latin typeface="+mn-lt"/>
                        </a:rPr>
                        <a:t>-2.9%</a:t>
                      </a:r>
                    </a:p>
                  </a:txBody>
                  <a:tcPr marL="9525" marR="9525" marT="9525" marB="0" anchor="ctr"/>
                </a:tc>
                <a:tc>
                  <a:txBody>
                    <a:bodyPr/>
                    <a:lstStyle/>
                    <a:p>
                      <a:pPr algn="ctr" fontAlgn="b"/>
                      <a:r>
                        <a:rPr lang="en-US" sz="1800" b="0" i="0" u="none" strike="noStrike" dirty="0">
                          <a:solidFill>
                            <a:srgbClr val="FF0000"/>
                          </a:solidFill>
                          <a:effectLst/>
                          <a:latin typeface="+mn-lt"/>
                        </a:rPr>
                        <a:t>-0.4%</a:t>
                      </a:r>
                    </a:p>
                  </a:txBody>
                  <a:tcPr marL="9525" marR="9525" marT="9525" marB="0" anchor="ctr"/>
                </a:tc>
                <a:tc>
                  <a:txBody>
                    <a:bodyPr/>
                    <a:lstStyle/>
                    <a:p>
                      <a:pPr algn="ctr" fontAlgn="b"/>
                      <a:r>
                        <a:rPr lang="en-US" sz="1800" b="0" i="0" u="none" strike="noStrike" dirty="0">
                          <a:solidFill>
                            <a:srgbClr val="FF0000"/>
                          </a:solidFill>
                          <a:effectLst/>
                          <a:latin typeface="+mn-lt"/>
                        </a:rPr>
                        <a:t>-0.0%</a:t>
                      </a:r>
                    </a:p>
                  </a:txBody>
                  <a:tcPr marL="9525" marR="9525" marT="9525" marB="0" anchor="ctr"/>
                </a:tc>
                <a:tc>
                  <a:txBody>
                    <a:bodyPr/>
                    <a:lstStyle/>
                    <a:p>
                      <a:pPr algn="ctr" fontAlgn="b"/>
                      <a:r>
                        <a:rPr lang="en-US" sz="1800" b="0" i="0" u="none" strike="noStrike" dirty="0">
                          <a:solidFill>
                            <a:srgbClr val="3333FF"/>
                          </a:solidFill>
                          <a:effectLst/>
                          <a:latin typeface="+mn-lt"/>
                        </a:rPr>
                        <a:t>0.8%</a:t>
                      </a:r>
                    </a:p>
                  </a:txBody>
                  <a:tcPr marL="9525" marR="9525" marT="9525" marB="0" anchor="ctr"/>
                </a:tc>
                <a:tc>
                  <a:txBody>
                    <a:bodyPr/>
                    <a:lstStyle/>
                    <a:p>
                      <a:pPr algn="ctr"/>
                      <a:r>
                        <a:rPr lang="en-US" sz="1800" dirty="0">
                          <a:latin typeface="+mn-lt"/>
                        </a:rPr>
                        <a:t>3.93</a:t>
                      </a:r>
                    </a:p>
                  </a:txBody>
                  <a:tcPr/>
                </a:tc>
                <a:extLst>
                  <a:ext uri="{0D108BD9-81ED-4DB2-BD59-A6C34878D82A}">
                    <a16:rowId xmlns:a16="http://schemas.microsoft.com/office/drawing/2014/main" val="10003"/>
                  </a:ext>
                </a:extLst>
              </a:tr>
              <a:tr h="370840">
                <a:tc>
                  <a:txBody>
                    <a:bodyPr/>
                    <a:lstStyle/>
                    <a:p>
                      <a:r>
                        <a:rPr lang="en-US" dirty="0"/>
                        <a:t>2015</a:t>
                      </a:r>
                    </a:p>
                  </a:txBody>
                  <a:tcPr/>
                </a:tc>
                <a:tc>
                  <a:txBody>
                    <a:bodyPr/>
                    <a:lstStyle/>
                    <a:p>
                      <a:pPr algn="ctr" fontAlgn="b"/>
                      <a:r>
                        <a:rPr lang="en-US" sz="1800" b="0" i="0" u="none" strike="noStrike" dirty="0">
                          <a:solidFill>
                            <a:srgbClr val="FF0000"/>
                          </a:solidFill>
                          <a:effectLst/>
                          <a:latin typeface="+mn-lt"/>
                        </a:rPr>
                        <a:t>-0.3%</a:t>
                      </a:r>
                    </a:p>
                  </a:txBody>
                  <a:tcPr marL="9525" marR="9525" marT="9525" marB="0" anchor="ctr"/>
                </a:tc>
                <a:tc>
                  <a:txBody>
                    <a:bodyPr/>
                    <a:lstStyle/>
                    <a:p>
                      <a:pPr algn="ctr" fontAlgn="b"/>
                      <a:r>
                        <a:rPr lang="en-US" sz="1800" b="0" i="0" u="none" strike="noStrike" dirty="0">
                          <a:solidFill>
                            <a:srgbClr val="3333FF"/>
                          </a:solidFill>
                          <a:effectLst/>
                          <a:latin typeface="+mn-lt"/>
                        </a:rPr>
                        <a:t>0.2%</a:t>
                      </a:r>
                    </a:p>
                  </a:txBody>
                  <a:tcPr marL="9525" marR="9525" marT="9525" marB="0" anchor="ctr"/>
                </a:tc>
                <a:tc>
                  <a:txBody>
                    <a:bodyPr/>
                    <a:lstStyle/>
                    <a:p>
                      <a:pPr algn="ctr" fontAlgn="b"/>
                      <a:r>
                        <a:rPr lang="en-US" sz="1800" b="0" i="0" u="none" strike="noStrike" dirty="0">
                          <a:solidFill>
                            <a:srgbClr val="FF0000"/>
                          </a:solidFill>
                          <a:effectLst/>
                          <a:latin typeface="+mn-lt"/>
                        </a:rPr>
                        <a:t>-1.0%</a:t>
                      </a:r>
                    </a:p>
                  </a:txBody>
                  <a:tcPr marL="9525" marR="9525" marT="9525" marB="0" anchor="ctr"/>
                </a:tc>
                <a:tc>
                  <a:txBody>
                    <a:bodyPr/>
                    <a:lstStyle/>
                    <a:p>
                      <a:pPr algn="ctr" fontAlgn="b"/>
                      <a:r>
                        <a:rPr lang="en-US" sz="1800" b="0" i="0" u="none" strike="noStrike" dirty="0">
                          <a:solidFill>
                            <a:srgbClr val="3333FF"/>
                          </a:solidFill>
                          <a:effectLst/>
                          <a:latin typeface="+mn-lt"/>
                        </a:rPr>
                        <a:t>1.4%</a:t>
                      </a:r>
                    </a:p>
                  </a:txBody>
                  <a:tcPr marL="9525" marR="9525" marT="9525" marB="0" anchor="ctr"/>
                </a:tc>
                <a:tc>
                  <a:txBody>
                    <a:bodyPr/>
                    <a:lstStyle/>
                    <a:p>
                      <a:pPr algn="ctr"/>
                      <a:r>
                        <a:rPr lang="en-US" sz="1800" dirty="0">
                          <a:latin typeface="+mn-lt"/>
                        </a:rPr>
                        <a:t>3.93</a:t>
                      </a:r>
                    </a:p>
                  </a:txBody>
                  <a:tcPr/>
                </a:tc>
                <a:extLst>
                  <a:ext uri="{0D108BD9-81ED-4DB2-BD59-A6C34878D82A}">
                    <a16:rowId xmlns:a16="http://schemas.microsoft.com/office/drawing/2014/main" val="10004"/>
                  </a:ext>
                </a:extLst>
              </a:tr>
              <a:tr h="370840">
                <a:tc>
                  <a:txBody>
                    <a:bodyPr/>
                    <a:lstStyle/>
                    <a:p>
                      <a:r>
                        <a:rPr lang="en-US" dirty="0"/>
                        <a:t>2016</a:t>
                      </a:r>
                    </a:p>
                  </a:txBody>
                  <a:tcPr/>
                </a:tc>
                <a:tc>
                  <a:txBody>
                    <a:bodyPr/>
                    <a:lstStyle/>
                    <a:p>
                      <a:pPr algn="ctr" fontAlgn="b"/>
                      <a:r>
                        <a:rPr lang="en-US" sz="1800" b="0" i="0" u="none" strike="noStrike" dirty="0">
                          <a:solidFill>
                            <a:srgbClr val="FF0000"/>
                          </a:solidFill>
                          <a:effectLst/>
                          <a:latin typeface="+mn-lt"/>
                        </a:rPr>
                        <a:t>-5.5%</a:t>
                      </a:r>
                    </a:p>
                  </a:txBody>
                  <a:tcPr marL="9525" marR="9525" marT="9525" marB="0" anchor="ctr"/>
                </a:tc>
                <a:tc>
                  <a:txBody>
                    <a:bodyPr/>
                    <a:lstStyle/>
                    <a:p>
                      <a:pPr algn="ctr" fontAlgn="b"/>
                      <a:r>
                        <a:rPr lang="en-US" sz="1800" b="0" i="0" u="none" strike="noStrike" dirty="0">
                          <a:solidFill>
                            <a:srgbClr val="FF0000"/>
                          </a:solidFill>
                          <a:effectLst/>
                          <a:latin typeface="+mn-lt"/>
                        </a:rPr>
                        <a:t>-2.2%</a:t>
                      </a:r>
                    </a:p>
                  </a:txBody>
                  <a:tcPr marL="9525" marR="9525" marT="9525" marB="0" anchor="ctr"/>
                </a:tc>
                <a:tc>
                  <a:txBody>
                    <a:bodyPr/>
                    <a:lstStyle/>
                    <a:p>
                      <a:pPr algn="ctr" fontAlgn="b"/>
                      <a:r>
                        <a:rPr lang="en-US" sz="1800" b="0" i="0" u="none" strike="noStrike" dirty="0">
                          <a:solidFill>
                            <a:srgbClr val="FF0000"/>
                          </a:solidFill>
                          <a:effectLst/>
                          <a:latin typeface="+mn-lt"/>
                        </a:rPr>
                        <a:t>-0.6%</a:t>
                      </a:r>
                    </a:p>
                  </a:txBody>
                  <a:tcPr marL="9525" marR="9525" marT="9525" marB="0" anchor="ctr"/>
                </a:tc>
                <a:tc>
                  <a:txBody>
                    <a:bodyPr/>
                    <a:lstStyle/>
                    <a:p>
                      <a:pPr algn="ctr" fontAlgn="b"/>
                      <a:r>
                        <a:rPr lang="en-US" sz="1800" b="0" i="0" u="none" strike="noStrike" dirty="0">
                          <a:solidFill>
                            <a:srgbClr val="3333FF"/>
                          </a:solidFill>
                          <a:effectLst/>
                          <a:latin typeface="+mn-lt"/>
                        </a:rPr>
                        <a:t>1.5%</a:t>
                      </a:r>
                    </a:p>
                  </a:txBody>
                  <a:tcPr marL="9525" marR="9525" marT="9525" marB="0" anchor="ctr"/>
                </a:tc>
                <a:tc>
                  <a:txBody>
                    <a:bodyPr/>
                    <a:lstStyle/>
                    <a:p>
                      <a:pPr algn="ctr"/>
                      <a:r>
                        <a:rPr lang="en-US" sz="1800" dirty="0">
                          <a:latin typeface="+mn-lt"/>
                        </a:rPr>
                        <a:t>4.30</a:t>
                      </a:r>
                    </a:p>
                  </a:txBody>
                  <a:tcPr/>
                </a:tc>
                <a:extLst>
                  <a:ext uri="{0D108BD9-81ED-4DB2-BD59-A6C34878D82A}">
                    <a16:rowId xmlns:a16="http://schemas.microsoft.com/office/drawing/2014/main" val="10005"/>
                  </a:ext>
                </a:extLst>
              </a:tr>
              <a:tr h="370840">
                <a:tc>
                  <a:txBody>
                    <a:bodyPr/>
                    <a:lstStyle/>
                    <a:p>
                      <a:r>
                        <a:rPr lang="en-US" dirty="0"/>
                        <a:t>2017</a:t>
                      </a:r>
                    </a:p>
                  </a:txBody>
                  <a:tcPr/>
                </a:tc>
                <a:tc>
                  <a:txBody>
                    <a:bodyPr/>
                    <a:lstStyle/>
                    <a:p>
                      <a:pPr algn="ctr" fontAlgn="b"/>
                      <a:r>
                        <a:rPr lang="en-US" sz="1800" b="0" i="0" u="none" strike="noStrike" dirty="0">
                          <a:solidFill>
                            <a:srgbClr val="FF0000"/>
                          </a:solidFill>
                          <a:effectLst/>
                          <a:latin typeface="+mn-lt"/>
                        </a:rPr>
                        <a:t>-0.7%</a:t>
                      </a:r>
                    </a:p>
                  </a:txBody>
                  <a:tcPr marL="9525" marR="9525" marT="9525" marB="0" anchor="ctr"/>
                </a:tc>
                <a:tc>
                  <a:txBody>
                    <a:bodyPr/>
                    <a:lstStyle/>
                    <a:p>
                      <a:pPr algn="ctr" fontAlgn="b"/>
                      <a:r>
                        <a:rPr lang="en-US" sz="1800" b="0" i="0" u="none" strike="noStrike" dirty="0">
                          <a:solidFill>
                            <a:srgbClr val="3333FF"/>
                          </a:solidFill>
                          <a:effectLst/>
                          <a:latin typeface="+mn-lt"/>
                        </a:rPr>
                        <a:t>0.4%</a:t>
                      </a:r>
                    </a:p>
                  </a:txBody>
                  <a:tcPr marL="9525" marR="9525" marT="9525" marB="0" anchor="ctr"/>
                </a:tc>
                <a:tc>
                  <a:txBody>
                    <a:bodyPr/>
                    <a:lstStyle/>
                    <a:p>
                      <a:pPr algn="ctr" fontAlgn="b"/>
                      <a:r>
                        <a:rPr lang="en-US" sz="1800" b="0" i="0" u="none" strike="noStrike" dirty="0">
                          <a:solidFill>
                            <a:srgbClr val="3333FF"/>
                          </a:solidFill>
                          <a:effectLst/>
                          <a:latin typeface="+mn-lt"/>
                        </a:rPr>
                        <a:t>0.4%</a:t>
                      </a:r>
                    </a:p>
                  </a:txBody>
                  <a:tcPr marL="9525" marR="9525" marT="9525" marB="0" anchor="ctr"/>
                </a:tc>
                <a:tc>
                  <a:txBody>
                    <a:bodyPr/>
                    <a:lstStyle/>
                    <a:p>
                      <a:pPr algn="ctr" fontAlgn="b"/>
                      <a:r>
                        <a:rPr lang="en-US" sz="1800" b="0" i="0" u="none" strike="noStrike" dirty="0">
                          <a:solidFill>
                            <a:srgbClr val="3333FF"/>
                          </a:solidFill>
                          <a:effectLst/>
                          <a:latin typeface="+mn-lt"/>
                        </a:rPr>
                        <a:t>0.3%</a:t>
                      </a:r>
                    </a:p>
                  </a:txBody>
                  <a:tcPr marL="9525" marR="9525" marT="9525" marB="0" anchor="ctr"/>
                </a:tc>
                <a:tc>
                  <a:txBody>
                    <a:bodyPr/>
                    <a:lstStyle/>
                    <a:p>
                      <a:pPr algn="ctr"/>
                      <a:r>
                        <a:rPr lang="en-US" sz="1800" dirty="0">
                          <a:latin typeface="+mn-lt"/>
                        </a:rPr>
                        <a:t>4.41</a:t>
                      </a:r>
                    </a:p>
                  </a:txBody>
                  <a:tcPr/>
                </a:tc>
                <a:extLst>
                  <a:ext uri="{0D108BD9-81ED-4DB2-BD59-A6C34878D82A}">
                    <a16:rowId xmlns:a16="http://schemas.microsoft.com/office/drawing/2014/main" val="10006"/>
                  </a:ext>
                </a:extLst>
              </a:tr>
              <a:tr h="370840">
                <a:tc>
                  <a:txBody>
                    <a:bodyPr/>
                    <a:lstStyle/>
                    <a:p>
                      <a:r>
                        <a:rPr lang="en-US" dirty="0"/>
                        <a:t>2018</a:t>
                      </a:r>
                    </a:p>
                  </a:txBody>
                  <a:tcPr/>
                </a:tc>
                <a:tc>
                  <a:txBody>
                    <a:bodyPr/>
                    <a:lstStyle/>
                    <a:p>
                      <a:pPr algn="ctr" fontAlgn="b"/>
                      <a:r>
                        <a:rPr lang="en-US" sz="1800" b="0" i="0" u="none" strike="noStrike" dirty="0">
                          <a:solidFill>
                            <a:srgbClr val="3333FF"/>
                          </a:solidFill>
                          <a:effectLst/>
                          <a:latin typeface="+mn-lt"/>
                        </a:rPr>
                        <a:t>3.6%</a:t>
                      </a:r>
                    </a:p>
                  </a:txBody>
                  <a:tcPr marL="9525" marR="9525" marT="9525" marB="0" anchor="ctr"/>
                </a:tc>
                <a:tc>
                  <a:txBody>
                    <a:bodyPr/>
                    <a:lstStyle/>
                    <a:p>
                      <a:pPr algn="ctr" fontAlgn="b"/>
                      <a:r>
                        <a:rPr lang="en-US" sz="1800" b="0" i="0" u="none" strike="noStrike" dirty="0">
                          <a:solidFill>
                            <a:srgbClr val="3333FF"/>
                          </a:solidFill>
                          <a:effectLst/>
                          <a:latin typeface="+mn-lt"/>
                        </a:rPr>
                        <a:t>6.0%</a:t>
                      </a:r>
                    </a:p>
                  </a:txBody>
                  <a:tcPr marL="9525" marR="9525" marT="9525" marB="0" anchor="ctr"/>
                </a:tc>
                <a:tc>
                  <a:txBody>
                    <a:bodyPr/>
                    <a:lstStyle/>
                    <a:p>
                      <a:pPr algn="ctr" fontAlgn="b"/>
                      <a:r>
                        <a:rPr lang="en-US" sz="1800" b="0" i="0" u="none" strike="noStrike" dirty="0">
                          <a:solidFill>
                            <a:srgbClr val="3333FF"/>
                          </a:solidFill>
                          <a:effectLst/>
                          <a:latin typeface="+mn-lt"/>
                        </a:rPr>
                        <a:t>5.9%</a:t>
                      </a:r>
                    </a:p>
                  </a:txBody>
                  <a:tcPr marL="9525" marR="9525" marT="9525" marB="0" anchor="ctr"/>
                </a:tc>
                <a:tc>
                  <a:txBody>
                    <a:bodyPr/>
                    <a:lstStyle/>
                    <a:p>
                      <a:pPr algn="ctr" fontAlgn="b"/>
                      <a:r>
                        <a:rPr lang="en-US" sz="1800" b="0" i="0" u="none" strike="noStrike" dirty="0">
                          <a:solidFill>
                            <a:srgbClr val="3333FF"/>
                          </a:solidFill>
                          <a:effectLst/>
                          <a:latin typeface="+mn-lt"/>
                        </a:rPr>
                        <a:t>3.9%</a:t>
                      </a:r>
                    </a:p>
                  </a:txBody>
                  <a:tcPr marL="9525" marR="9525" marT="9525" marB="0" anchor="ctr"/>
                </a:tc>
                <a:tc>
                  <a:txBody>
                    <a:bodyPr/>
                    <a:lstStyle/>
                    <a:p>
                      <a:pPr algn="ctr"/>
                      <a:r>
                        <a:rPr lang="en-US" sz="1800" dirty="0">
                          <a:latin typeface="+mn-lt"/>
                        </a:rPr>
                        <a:t>4.43</a:t>
                      </a:r>
                    </a:p>
                  </a:txBody>
                  <a:tcPr/>
                </a:tc>
                <a:extLst>
                  <a:ext uri="{0D108BD9-81ED-4DB2-BD59-A6C34878D82A}">
                    <a16:rowId xmlns:a16="http://schemas.microsoft.com/office/drawing/2014/main" val="10007"/>
                  </a:ext>
                </a:extLst>
              </a:tr>
              <a:tr h="197051">
                <a:tc>
                  <a:txBody>
                    <a:bodyPr/>
                    <a:lstStyle/>
                    <a:p>
                      <a:r>
                        <a:rPr lang="en-US" dirty="0"/>
                        <a:t>2019</a:t>
                      </a:r>
                    </a:p>
                  </a:txBody>
                  <a:tcPr/>
                </a:tc>
                <a:tc>
                  <a:txBody>
                    <a:bodyPr/>
                    <a:lstStyle/>
                    <a:p>
                      <a:pPr algn="ctr" fontAlgn="b"/>
                      <a:r>
                        <a:rPr lang="en-US" sz="1800" b="0" i="0" u="none" strike="noStrike" dirty="0">
                          <a:solidFill>
                            <a:srgbClr val="3333FF"/>
                          </a:solidFill>
                          <a:effectLst/>
                          <a:latin typeface="+mn-lt"/>
                        </a:rPr>
                        <a:t>3.4%</a:t>
                      </a:r>
                    </a:p>
                  </a:txBody>
                  <a:tcPr marL="9525" marR="9525" marT="9525" marB="0" anchor="ctr"/>
                </a:tc>
                <a:tc>
                  <a:txBody>
                    <a:bodyPr/>
                    <a:lstStyle/>
                    <a:p>
                      <a:pPr algn="ctr" fontAlgn="b"/>
                      <a:r>
                        <a:rPr lang="en-US" sz="1800" b="0" i="0" u="none" strike="noStrike" dirty="0">
                          <a:solidFill>
                            <a:srgbClr val="3333FF"/>
                          </a:solidFill>
                          <a:effectLst/>
                          <a:latin typeface="+mn-lt"/>
                        </a:rPr>
                        <a:t>2.1%</a:t>
                      </a:r>
                    </a:p>
                  </a:txBody>
                  <a:tcPr marL="9525" marR="9525" marT="9525" marB="0" anchor="ctr"/>
                </a:tc>
                <a:tc>
                  <a:txBody>
                    <a:bodyPr/>
                    <a:lstStyle/>
                    <a:p>
                      <a:pPr algn="ctr" fontAlgn="b"/>
                      <a:r>
                        <a:rPr lang="en-US" sz="1800" b="0" i="0" u="none" strike="noStrike" dirty="0">
                          <a:solidFill>
                            <a:srgbClr val="FF0000"/>
                          </a:solidFill>
                          <a:effectLst/>
                          <a:latin typeface="+mn-lt"/>
                        </a:rPr>
                        <a:t>-0.2%</a:t>
                      </a:r>
                    </a:p>
                  </a:txBody>
                  <a:tcPr marL="9525" marR="9525" marT="9525" marB="0" anchor="ctr"/>
                </a:tc>
                <a:tc>
                  <a:txBody>
                    <a:bodyPr/>
                    <a:lstStyle/>
                    <a:p>
                      <a:pPr algn="ctr" fontAlgn="b"/>
                      <a:r>
                        <a:rPr lang="en-US" sz="1800" b="0" i="0" u="none" strike="noStrike" dirty="0">
                          <a:solidFill>
                            <a:srgbClr val="FF0000"/>
                          </a:solidFill>
                          <a:effectLst/>
                          <a:latin typeface="+mn-lt"/>
                        </a:rPr>
                        <a:t>-0.2%</a:t>
                      </a:r>
                    </a:p>
                  </a:txBody>
                  <a:tcPr marL="9525" marR="9525" marT="9525" marB="0" anchor="ctr"/>
                </a:tc>
                <a:tc>
                  <a:txBody>
                    <a:bodyPr/>
                    <a:lstStyle/>
                    <a:p>
                      <a:pPr algn="ctr"/>
                      <a:r>
                        <a:rPr lang="en-US" sz="1800" dirty="0">
                          <a:latin typeface="+mn-lt"/>
                        </a:rPr>
                        <a:t>3.56</a:t>
                      </a:r>
                    </a:p>
                  </a:txBody>
                  <a:tcPr/>
                </a:tc>
                <a:extLst>
                  <a:ext uri="{0D108BD9-81ED-4DB2-BD59-A6C34878D82A}">
                    <a16:rowId xmlns:a16="http://schemas.microsoft.com/office/drawing/2014/main" val="650333402"/>
                  </a:ext>
                </a:extLst>
              </a:tr>
            </a:tbl>
          </a:graphicData>
        </a:graphic>
      </p:graphicFrame>
      <p:sp>
        <p:nvSpPr>
          <p:cNvPr id="7" name="Slide Number Placeholder 6">
            <a:extLst>
              <a:ext uri="{FF2B5EF4-FFF2-40B4-BE49-F238E27FC236}">
                <a16:creationId xmlns:a16="http://schemas.microsoft.com/office/drawing/2014/main" id="{A8332A0A-5A86-40C6-B6D7-97D9E24AAFA4}"/>
              </a:ext>
            </a:extLst>
          </p:cNvPr>
          <p:cNvSpPr>
            <a:spLocks noGrp="1"/>
          </p:cNvSpPr>
          <p:nvPr>
            <p:ph type="sldNum" sz="quarter" idx="12"/>
          </p:nvPr>
        </p:nvSpPr>
        <p:spPr/>
        <p:txBody>
          <a:bodyPr/>
          <a:lstStyle/>
          <a:p>
            <a:fld id="{20834434-5AA7-47C3-852F-539567E8AE1B}" type="slidenum">
              <a:rPr lang="en-US" smtClean="0"/>
              <a:t>25</a:t>
            </a:fld>
            <a:endParaRPr lang="en-US"/>
          </a:p>
        </p:txBody>
      </p:sp>
    </p:spTree>
    <p:extLst>
      <p:ext uri="{BB962C8B-B14F-4D97-AF65-F5344CB8AC3E}">
        <p14:creationId xmlns:p14="http://schemas.microsoft.com/office/powerpoint/2010/main" val="2274117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6" name="TextBox 5"/>
          <p:cNvSpPr txBox="1"/>
          <p:nvPr/>
        </p:nvSpPr>
        <p:spPr>
          <a:xfrm>
            <a:off x="1905000" y="5791200"/>
            <a:ext cx="914400" cy="400110"/>
          </a:xfrm>
          <a:prstGeom prst="rect">
            <a:avLst/>
          </a:prstGeom>
          <a:noFill/>
        </p:spPr>
        <p:txBody>
          <a:bodyPr wrap="square" rtlCol="0">
            <a:spAutoFit/>
          </a:bodyPr>
          <a:lstStyle/>
          <a:p>
            <a:pPr algn="ctr"/>
            <a:r>
              <a:rPr lang="en-US" sz="1200" dirty="0">
                <a:solidFill>
                  <a:schemeClr val="bg1"/>
                </a:solidFill>
                <a:latin typeface="Arial" pitchFamily="34" charset="0"/>
                <a:cs typeface="Arial" pitchFamily="34" charset="0"/>
              </a:rPr>
              <a:t>NASS</a:t>
            </a:r>
          </a:p>
          <a:p>
            <a:pPr algn="ctr"/>
            <a:r>
              <a:rPr lang="en-US" sz="800" dirty="0">
                <a:solidFill>
                  <a:schemeClr val="bg1"/>
                </a:solidFill>
                <a:latin typeface="Arial" pitchFamily="34" charset="0"/>
                <a:cs typeface="Arial" pitchFamily="34" charset="0"/>
              </a:rPr>
              <a:t>Estimate</a:t>
            </a:r>
          </a:p>
        </p:txBody>
      </p:sp>
      <p:sp>
        <p:nvSpPr>
          <p:cNvPr id="7" name="TextBox 6"/>
          <p:cNvSpPr txBox="1"/>
          <p:nvPr/>
        </p:nvSpPr>
        <p:spPr>
          <a:xfrm>
            <a:off x="3581400" y="5772090"/>
            <a:ext cx="914400" cy="400110"/>
          </a:xfrm>
          <a:prstGeom prst="rect">
            <a:avLst/>
          </a:prstGeom>
          <a:noFill/>
        </p:spPr>
        <p:txBody>
          <a:bodyPr wrap="square" rtlCol="0">
            <a:spAutoFit/>
          </a:bodyPr>
          <a:lstStyle/>
          <a:p>
            <a:pPr algn="ctr"/>
            <a:r>
              <a:rPr lang="en-US" sz="1200" dirty="0">
                <a:solidFill>
                  <a:schemeClr val="bg1"/>
                </a:solidFill>
                <a:latin typeface="Arial" pitchFamily="34" charset="0"/>
                <a:cs typeface="Arial" pitchFamily="34" charset="0"/>
              </a:rPr>
              <a:t>Low</a:t>
            </a:r>
          </a:p>
          <a:p>
            <a:pPr algn="ctr"/>
            <a:r>
              <a:rPr lang="en-US" sz="800" dirty="0">
                <a:solidFill>
                  <a:schemeClr val="bg1"/>
                </a:solidFill>
                <a:latin typeface="Arial" pitchFamily="34" charset="0"/>
                <a:cs typeface="Arial" pitchFamily="34" charset="0"/>
              </a:rPr>
              <a:t>Of Expectations</a:t>
            </a:r>
          </a:p>
        </p:txBody>
      </p:sp>
      <p:sp>
        <p:nvSpPr>
          <p:cNvPr id="8" name="TextBox 7"/>
          <p:cNvSpPr txBox="1"/>
          <p:nvPr/>
        </p:nvSpPr>
        <p:spPr>
          <a:xfrm>
            <a:off x="5181600" y="5772090"/>
            <a:ext cx="914400" cy="400110"/>
          </a:xfrm>
          <a:prstGeom prst="rect">
            <a:avLst/>
          </a:prstGeom>
          <a:noFill/>
        </p:spPr>
        <p:txBody>
          <a:bodyPr wrap="square" rtlCol="0">
            <a:spAutoFit/>
          </a:bodyPr>
          <a:lstStyle/>
          <a:p>
            <a:pPr algn="ctr"/>
            <a:r>
              <a:rPr lang="en-US" sz="1200" dirty="0">
                <a:solidFill>
                  <a:schemeClr val="bg1"/>
                </a:solidFill>
                <a:latin typeface="Arial" pitchFamily="34" charset="0"/>
                <a:cs typeface="Arial" pitchFamily="34" charset="0"/>
              </a:rPr>
              <a:t>Average</a:t>
            </a:r>
          </a:p>
          <a:p>
            <a:pPr algn="ctr"/>
            <a:r>
              <a:rPr lang="en-US" sz="800" dirty="0">
                <a:solidFill>
                  <a:schemeClr val="bg1"/>
                </a:solidFill>
                <a:latin typeface="Arial" pitchFamily="34" charset="0"/>
                <a:cs typeface="Arial" pitchFamily="34" charset="0"/>
              </a:rPr>
              <a:t>Of Expectations</a:t>
            </a:r>
          </a:p>
        </p:txBody>
      </p:sp>
      <p:sp>
        <p:nvSpPr>
          <p:cNvPr id="9" name="TextBox 8"/>
          <p:cNvSpPr txBox="1"/>
          <p:nvPr/>
        </p:nvSpPr>
        <p:spPr>
          <a:xfrm>
            <a:off x="6781800" y="5791200"/>
            <a:ext cx="914400" cy="400110"/>
          </a:xfrm>
          <a:prstGeom prst="rect">
            <a:avLst/>
          </a:prstGeom>
          <a:noFill/>
        </p:spPr>
        <p:txBody>
          <a:bodyPr wrap="square" rtlCol="0">
            <a:spAutoFit/>
          </a:bodyPr>
          <a:lstStyle/>
          <a:p>
            <a:pPr algn="ctr"/>
            <a:r>
              <a:rPr lang="en-US" sz="1200" dirty="0">
                <a:solidFill>
                  <a:schemeClr val="bg1"/>
                </a:solidFill>
                <a:latin typeface="Arial" pitchFamily="34" charset="0"/>
                <a:cs typeface="Arial" pitchFamily="34" charset="0"/>
              </a:rPr>
              <a:t>High</a:t>
            </a:r>
          </a:p>
          <a:p>
            <a:pPr algn="ctr"/>
            <a:r>
              <a:rPr lang="en-US" sz="800" dirty="0">
                <a:solidFill>
                  <a:schemeClr val="bg1"/>
                </a:solidFill>
                <a:latin typeface="Arial" pitchFamily="34" charset="0"/>
                <a:cs typeface="Arial" pitchFamily="34" charset="0"/>
              </a:rPr>
              <a:t>Of Expectations</a:t>
            </a:r>
          </a:p>
        </p:txBody>
      </p:sp>
      <p:graphicFrame>
        <p:nvGraphicFramePr>
          <p:cNvPr id="11" name="Chart 10"/>
          <p:cNvGraphicFramePr/>
          <p:nvPr/>
        </p:nvGraphicFramePr>
        <p:xfrm>
          <a:off x="121875" y="411480"/>
          <a:ext cx="8568612" cy="6023009"/>
        </p:xfrm>
        <a:graphic>
          <a:graphicData uri="http://schemas.openxmlformats.org/drawingml/2006/chart">
            <c:chart xmlns:c="http://schemas.openxmlformats.org/drawingml/2006/chart" xmlns:r="http://schemas.openxmlformats.org/officeDocument/2006/relationships" r:id="rId5"/>
          </a:graphicData>
        </a:graphic>
      </p:graphicFrame>
      <p:sp>
        <p:nvSpPr>
          <p:cNvPr id="2" name="Slide Number Placeholder 1">
            <a:extLst>
              <a:ext uri="{FF2B5EF4-FFF2-40B4-BE49-F238E27FC236}">
                <a16:creationId xmlns:a16="http://schemas.microsoft.com/office/drawing/2014/main" id="{235FA7F8-20FD-4A30-8B46-D41BA9A7B5A7}"/>
              </a:ext>
            </a:extLst>
          </p:cNvPr>
          <p:cNvSpPr>
            <a:spLocks noGrp="1"/>
          </p:cNvSpPr>
          <p:nvPr>
            <p:ph type="sldNum" sz="quarter" idx="12"/>
          </p:nvPr>
        </p:nvSpPr>
        <p:spPr/>
        <p:txBody>
          <a:bodyPr/>
          <a:lstStyle/>
          <a:p>
            <a:fld id="{20834434-5AA7-47C3-852F-539567E8AE1B}" type="slidenum">
              <a:rPr lang="en-US" smtClean="0"/>
              <a:t>26</a:t>
            </a:fld>
            <a:endParaRPr lang="en-US"/>
          </a:p>
        </p:txBody>
      </p:sp>
    </p:spTree>
    <p:extLst>
      <p:ext uri="{BB962C8B-B14F-4D97-AF65-F5344CB8AC3E}">
        <p14:creationId xmlns:p14="http://schemas.microsoft.com/office/powerpoint/2010/main" val="3056603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7" name="TextBox 6"/>
          <p:cNvSpPr txBox="1"/>
          <p:nvPr/>
        </p:nvSpPr>
        <p:spPr>
          <a:xfrm>
            <a:off x="1143000" y="543580"/>
            <a:ext cx="6934200" cy="892552"/>
          </a:xfrm>
          <a:prstGeom prst="rect">
            <a:avLst/>
          </a:prstGeom>
          <a:noFill/>
        </p:spPr>
        <p:txBody>
          <a:bodyPr wrap="square" rtlCol="0">
            <a:spAutoFit/>
          </a:bodyPr>
          <a:lstStyle/>
          <a:p>
            <a:pPr algn="ctr"/>
            <a:r>
              <a:rPr lang="en-US" sz="2400" dirty="0">
                <a:latin typeface="Arial" pitchFamily="34" charset="0"/>
                <a:cs typeface="Arial" pitchFamily="34" charset="0"/>
              </a:rPr>
              <a:t>United States Department of Agriculture</a:t>
            </a:r>
          </a:p>
          <a:p>
            <a:pPr algn="ctr"/>
            <a:r>
              <a:rPr lang="en-US" sz="2800" b="1" dirty="0">
                <a:latin typeface="Arial" pitchFamily="34" charset="0"/>
                <a:cs typeface="Arial" pitchFamily="34" charset="0"/>
              </a:rPr>
              <a:t>National Agricultural Statistics Service</a:t>
            </a:r>
          </a:p>
        </p:txBody>
      </p:sp>
      <p:cxnSp>
        <p:nvCxnSpPr>
          <p:cNvPr id="9" name="Straight Connector 8"/>
          <p:cNvCxnSpPr/>
          <p:nvPr/>
        </p:nvCxnSpPr>
        <p:spPr>
          <a:xfrm>
            <a:off x="1143000" y="1524000"/>
            <a:ext cx="7010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43000" y="1600200"/>
            <a:ext cx="7010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7C20CBED-EF05-416B-976A-A075172E02EE}"/>
              </a:ext>
            </a:extLst>
          </p:cNvPr>
          <p:cNvSpPr>
            <a:spLocks noGrp="1"/>
          </p:cNvSpPr>
          <p:nvPr>
            <p:ph type="sldNum" sz="quarter" idx="12"/>
          </p:nvPr>
        </p:nvSpPr>
        <p:spPr/>
        <p:txBody>
          <a:bodyPr/>
          <a:lstStyle/>
          <a:p>
            <a:fld id="{20834434-5AA7-47C3-852F-539567E8AE1B}" type="slidenum">
              <a:rPr lang="en-US" smtClean="0"/>
              <a:t>27</a:t>
            </a:fld>
            <a:endParaRPr lang="en-US"/>
          </a:p>
        </p:txBody>
      </p:sp>
      <p:pic>
        <p:nvPicPr>
          <p:cNvPr id="14" name="Picture 4111">
            <a:extLst>
              <a:ext uri="{FF2B5EF4-FFF2-40B4-BE49-F238E27FC236}">
                <a16:creationId xmlns:a16="http://schemas.microsoft.com/office/drawing/2014/main" id="{0BA7F819-8B59-4348-9687-2CE9022F459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594618" y="1775461"/>
            <a:ext cx="2531189" cy="1893610"/>
          </a:xfrm>
          <a:prstGeom prst="rect">
            <a:avLst/>
          </a:prstGeom>
          <a:noFill/>
        </p:spPr>
      </p:pic>
      <p:pic>
        <p:nvPicPr>
          <p:cNvPr id="15" name="Content Placeholder 6">
            <a:extLst>
              <a:ext uri="{FF2B5EF4-FFF2-40B4-BE49-F238E27FC236}">
                <a16:creationId xmlns:a16="http://schemas.microsoft.com/office/drawing/2014/main" id="{CF8BD766-871B-4000-A6C6-47ABC451D0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29071" y="1775461"/>
            <a:ext cx="2529652" cy="1898102"/>
          </a:xfrm>
          <a:prstGeom prst="rect">
            <a:avLst/>
          </a:prstGeom>
        </p:spPr>
      </p:pic>
      <p:pic>
        <p:nvPicPr>
          <p:cNvPr id="16" name="Content Placeholder 11">
            <a:extLst>
              <a:ext uri="{FF2B5EF4-FFF2-40B4-BE49-F238E27FC236}">
                <a16:creationId xmlns:a16="http://schemas.microsoft.com/office/drawing/2014/main" id="{18F35D98-17B2-4546-867C-E626126F79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08911" y="3669071"/>
            <a:ext cx="3962240" cy="2420064"/>
          </a:xfrm>
          <a:prstGeom prst="rect">
            <a:avLst/>
          </a:prstGeom>
        </p:spPr>
      </p:pic>
      <p:sp>
        <p:nvSpPr>
          <p:cNvPr id="5" name="Arrow: Pentagon 4">
            <a:extLst>
              <a:ext uri="{FF2B5EF4-FFF2-40B4-BE49-F238E27FC236}">
                <a16:creationId xmlns:a16="http://schemas.microsoft.com/office/drawing/2014/main" id="{6DDDE007-8E7C-4454-AC9C-CDC168AC7A0A}"/>
              </a:ext>
            </a:extLst>
          </p:cNvPr>
          <p:cNvSpPr/>
          <p:nvPr/>
        </p:nvSpPr>
        <p:spPr>
          <a:xfrm>
            <a:off x="426720" y="1958340"/>
            <a:ext cx="3299460" cy="4457696"/>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3000"/>
              </a:lnSpc>
            </a:pPr>
            <a:r>
              <a:rPr lang="en-US" sz="3200" b="1" dirty="0">
                <a:latin typeface="Arial" panose="020B0604020202020204" pitchFamily="34" charset="0"/>
                <a:cs typeface="Arial" panose="020B0604020202020204" pitchFamily="34" charset="0"/>
              </a:rPr>
              <a:t>Join Us for Lockup</a:t>
            </a:r>
          </a:p>
          <a:p>
            <a:pPr algn="ctr"/>
            <a:endParaRPr lang="en-US" b="1" dirty="0"/>
          </a:p>
          <a:p>
            <a:pPr algn="ctr"/>
            <a:r>
              <a:rPr lang="en-US" sz="2400" b="1" u="sng" dirty="0">
                <a:latin typeface="Arial" panose="020B0604020202020204" pitchFamily="34" charset="0"/>
                <a:cs typeface="Arial" panose="020B0604020202020204" pitchFamily="34" charset="0"/>
              </a:rPr>
              <a:t>Contact</a:t>
            </a:r>
          </a:p>
          <a:p>
            <a:pPr algn="ctr"/>
            <a:r>
              <a:rPr lang="en-US" sz="1600" dirty="0">
                <a:latin typeface="Arial" panose="020B0604020202020204" pitchFamily="34" charset="0"/>
                <a:cs typeface="Arial" panose="020B0604020202020204" pitchFamily="34" charset="0"/>
              </a:rPr>
              <a:t>Lance.Honig@usda.gov</a:t>
            </a:r>
          </a:p>
        </p:txBody>
      </p:sp>
    </p:spTree>
    <p:extLst>
      <p:ext uri="{BB962C8B-B14F-4D97-AF65-F5344CB8AC3E}">
        <p14:creationId xmlns:p14="http://schemas.microsoft.com/office/powerpoint/2010/main" val="1323436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7" name="TextBox 6"/>
          <p:cNvSpPr txBox="1"/>
          <p:nvPr/>
        </p:nvSpPr>
        <p:spPr>
          <a:xfrm>
            <a:off x="1143000" y="543580"/>
            <a:ext cx="6934200" cy="892552"/>
          </a:xfrm>
          <a:prstGeom prst="rect">
            <a:avLst/>
          </a:prstGeom>
          <a:noFill/>
        </p:spPr>
        <p:txBody>
          <a:bodyPr wrap="square" rtlCol="0">
            <a:spAutoFit/>
          </a:bodyPr>
          <a:lstStyle/>
          <a:p>
            <a:pPr algn="ctr"/>
            <a:r>
              <a:rPr lang="en-US" sz="2400" dirty="0">
                <a:latin typeface="Arial" pitchFamily="34" charset="0"/>
                <a:cs typeface="Arial" pitchFamily="34" charset="0"/>
              </a:rPr>
              <a:t>United States Department of Agriculture</a:t>
            </a:r>
          </a:p>
          <a:p>
            <a:pPr algn="ctr"/>
            <a:r>
              <a:rPr lang="en-US" sz="2800" b="1" dirty="0">
                <a:latin typeface="Arial" pitchFamily="34" charset="0"/>
                <a:cs typeface="Arial" pitchFamily="34" charset="0"/>
              </a:rPr>
              <a:t>National Agricultural Statistics Service</a:t>
            </a:r>
          </a:p>
        </p:txBody>
      </p:sp>
      <p:cxnSp>
        <p:nvCxnSpPr>
          <p:cNvPr id="9" name="Straight Connector 8"/>
          <p:cNvCxnSpPr/>
          <p:nvPr/>
        </p:nvCxnSpPr>
        <p:spPr>
          <a:xfrm>
            <a:off x="1143000" y="1524000"/>
            <a:ext cx="7010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43000" y="1600200"/>
            <a:ext cx="7010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143000" y="2209800"/>
            <a:ext cx="6934200" cy="892552"/>
          </a:xfrm>
          <a:prstGeom prst="rect">
            <a:avLst/>
          </a:prstGeom>
          <a:noFill/>
        </p:spPr>
        <p:txBody>
          <a:bodyPr wrap="square" rtlCol="0">
            <a:spAutoFit/>
          </a:bodyPr>
          <a:lstStyle/>
          <a:p>
            <a:pPr algn="ctr"/>
            <a:r>
              <a:rPr lang="en-US" sz="2800" b="1" dirty="0">
                <a:solidFill>
                  <a:schemeClr val="tx2"/>
                </a:solidFill>
                <a:latin typeface="Arial" pitchFamily="34" charset="0"/>
                <a:cs typeface="Arial" pitchFamily="34" charset="0"/>
              </a:rPr>
              <a:t>All Reports Available At</a:t>
            </a:r>
          </a:p>
          <a:p>
            <a:pPr algn="ctr"/>
            <a:r>
              <a:rPr lang="en-US" sz="2400" dirty="0">
                <a:hlinkClick r:id="rId5"/>
              </a:rPr>
              <a:t>www.nass.usda.gov</a:t>
            </a:r>
            <a:endParaRPr lang="en-US" sz="2400" dirty="0">
              <a:latin typeface="Arial" pitchFamily="34" charset="0"/>
              <a:cs typeface="Arial" pitchFamily="34" charset="0"/>
            </a:endParaRPr>
          </a:p>
        </p:txBody>
      </p:sp>
      <p:sp>
        <p:nvSpPr>
          <p:cNvPr id="11" name="TextBox 10"/>
          <p:cNvSpPr txBox="1"/>
          <p:nvPr/>
        </p:nvSpPr>
        <p:spPr>
          <a:xfrm>
            <a:off x="1143000" y="3855184"/>
            <a:ext cx="6934200" cy="800219"/>
          </a:xfrm>
          <a:prstGeom prst="rect">
            <a:avLst/>
          </a:prstGeom>
          <a:noFill/>
        </p:spPr>
        <p:txBody>
          <a:bodyPr wrap="square" rtlCol="0">
            <a:spAutoFit/>
          </a:bodyPr>
          <a:lstStyle/>
          <a:p>
            <a:pPr algn="ctr"/>
            <a:r>
              <a:rPr lang="en-US" sz="2800" b="1" dirty="0">
                <a:solidFill>
                  <a:schemeClr val="tx2"/>
                </a:solidFill>
                <a:latin typeface="Arial" pitchFamily="34" charset="0"/>
                <a:cs typeface="Arial" pitchFamily="34" charset="0"/>
              </a:rPr>
              <a:t>Executive Summaries Available At</a:t>
            </a:r>
          </a:p>
          <a:p>
            <a:pPr algn="ctr"/>
            <a:r>
              <a:rPr lang="en-US" dirty="0">
                <a:hlinkClick r:id="rId6"/>
              </a:rPr>
              <a:t>www.nass.usda.gov/Newsroom/Executive_Briefings</a:t>
            </a:r>
            <a:endParaRPr lang="en-US" dirty="0">
              <a:latin typeface="Arial" pitchFamily="34" charset="0"/>
              <a:cs typeface="Arial" pitchFamily="34" charset="0"/>
            </a:endParaRPr>
          </a:p>
        </p:txBody>
      </p:sp>
      <p:sp>
        <p:nvSpPr>
          <p:cNvPr id="2" name="Slide Number Placeholder 1">
            <a:extLst>
              <a:ext uri="{FF2B5EF4-FFF2-40B4-BE49-F238E27FC236}">
                <a16:creationId xmlns:a16="http://schemas.microsoft.com/office/drawing/2014/main" id="{7C20CBED-EF05-416B-976A-A075172E02EE}"/>
              </a:ext>
            </a:extLst>
          </p:cNvPr>
          <p:cNvSpPr>
            <a:spLocks noGrp="1"/>
          </p:cNvSpPr>
          <p:nvPr>
            <p:ph type="sldNum" sz="quarter" idx="12"/>
          </p:nvPr>
        </p:nvSpPr>
        <p:spPr/>
        <p:txBody>
          <a:bodyPr/>
          <a:lstStyle/>
          <a:p>
            <a:fld id="{20834434-5AA7-47C3-852F-539567E8AE1B}" type="slidenum">
              <a:rPr lang="en-US" smtClean="0"/>
              <a:t>28</a:t>
            </a:fld>
            <a:endParaRPr lang="en-US"/>
          </a:p>
        </p:txBody>
      </p:sp>
    </p:spTree>
    <p:extLst>
      <p:ext uri="{BB962C8B-B14F-4D97-AF65-F5344CB8AC3E}">
        <p14:creationId xmlns:p14="http://schemas.microsoft.com/office/powerpoint/2010/main" val="3387695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7" name="TextBox 6"/>
          <p:cNvSpPr txBox="1"/>
          <p:nvPr/>
        </p:nvSpPr>
        <p:spPr>
          <a:xfrm>
            <a:off x="1208309" y="193060"/>
            <a:ext cx="6934200" cy="523220"/>
          </a:xfrm>
          <a:prstGeom prst="rect">
            <a:avLst/>
          </a:prstGeom>
          <a:noFill/>
        </p:spPr>
        <p:txBody>
          <a:bodyPr wrap="square" rtlCol="0">
            <a:spAutoFit/>
          </a:bodyPr>
          <a:lstStyle/>
          <a:p>
            <a:pPr algn="ctr"/>
            <a:r>
              <a:rPr lang="en-US" sz="2800" dirty="0">
                <a:latin typeface="Arial" pitchFamily="34" charset="0"/>
                <a:cs typeface="Arial" pitchFamily="34" charset="0"/>
              </a:rPr>
              <a:t>NASS Reports</a:t>
            </a:r>
          </a:p>
        </p:txBody>
      </p:sp>
      <p:sp>
        <p:nvSpPr>
          <p:cNvPr id="2" name="Slide Number Placeholder 1">
            <a:extLst>
              <a:ext uri="{FF2B5EF4-FFF2-40B4-BE49-F238E27FC236}">
                <a16:creationId xmlns:a16="http://schemas.microsoft.com/office/drawing/2014/main" id="{AD12AAA2-B4A9-40EC-98D5-B8746D8174DA}"/>
              </a:ext>
            </a:extLst>
          </p:cNvPr>
          <p:cNvSpPr>
            <a:spLocks noGrp="1"/>
          </p:cNvSpPr>
          <p:nvPr>
            <p:ph type="sldNum" sz="quarter" idx="12"/>
          </p:nvPr>
        </p:nvSpPr>
        <p:spPr/>
        <p:txBody>
          <a:bodyPr/>
          <a:lstStyle/>
          <a:p>
            <a:fld id="{20834434-5AA7-47C3-852F-539567E8AE1B}" type="slidenum">
              <a:rPr lang="en-US" smtClean="0"/>
              <a:t>3</a:t>
            </a:fld>
            <a:endParaRPr lang="en-US"/>
          </a:p>
        </p:txBody>
      </p:sp>
      <p:sp>
        <p:nvSpPr>
          <p:cNvPr id="10" name="TextBox 9">
            <a:extLst>
              <a:ext uri="{FF2B5EF4-FFF2-40B4-BE49-F238E27FC236}">
                <a16:creationId xmlns:a16="http://schemas.microsoft.com/office/drawing/2014/main" id="{D66DDC5E-C1B9-4793-A9BE-730494B947D8}"/>
              </a:ext>
            </a:extLst>
          </p:cNvPr>
          <p:cNvSpPr txBox="1"/>
          <p:nvPr/>
        </p:nvSpPr>
        <p:spPr>
          <a:xfrm>
            <a:off x="544223" y="1311200"/>
            <a:ext cx="8094451" cy="424732"/>
          </a:xfrm>
          <a:prstGeom prst="rect">
            <a:avLst/>
          </a:prstGeom>
          <a:solidFill>
            <a:schemeClr val="accent1"/>
          </a:solidFill>
          <a:ln w="12700">
            <a:solidFill>
              <a:schemeClr val="tx1"/>
            </a:solidFill>
          </a:ln>
        </p:spPr>
        <p:txBody>
          <a:bodyPr wrap="square" rtlCol="0">
            <a:spAutoFit/>
          </a:bodyPr>
          <a:lstStyle/>
          <a:p>
            <a:pPr algn="ctr">
              <a:lnSpc>
                <a:spcPct val="90000"/>
              </a:lnSpc>
            </a:pPr>
            <a:r>
              <a:rPr lang="en-US" sz="2400" dirty="0">
                <a:solidFill>
                  <a:schemeClr val="bg1"/>
                </a:solidFill>
                <a:latin typeface="Arial" panose="020B0604020202020204" pitchFamily="34" charset="0"/>
                <a:cs typeface="Arial" panose="020B0604020202020204" pitchFamily="34" charset="0"/>
              </a:rPr>
              <a:t>Principal Federal Economic Indicator (PFEI) Reports</a:t>
            </a:r>
          </a:p>
        </p:txBody>
      </p:sp>
      <p:sp>
        <p:nvSpPr>
          <p:cNvPr id="5" name="TextBox 4">
            <a:extLst>
              <a:ext uri="{FF2B5EF4-FFF2-40B4-BE49-F238E27FC236}">
                <a16:creationId xmlns:a16="http://schemas.microsoft.com/office/drawing/2014/main" id="{E9A85BFB-4011-4478-BD1F-070713662CD5}"/>
              </a:ext>
            </a:extLst>
          </p:cNvPr>
          <p:cNvSpPr txBox="1"/>
          <p:nvPr/>
        </p:nvSpPr>
        <p:spPr>
          <a:xfrm>
            <a:off x="5176381" y="2152027"/>
            <a:ext cx="3462293" cy="2031325"/>
          </a:xfrm>
          <a:prstGeom prst="rect">
            <a:avLst/>
          </a:prstGeom>
          <a:solidFill>
            <a:schemeClr val="bg1">
              <a:lumMod val="85000"/>
            </a:schemeClr>
          </a:solidFill>
          <a:ln>
            <a:solidFill>
              <a:schemeClr val="tx1"/>
            </a:solidFill>
          </a:ln>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Prospective Plantings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Acreage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Crop Production</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Grain Stocks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Agricultural Prices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Cattle on Feed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Hogs and Pigs</a:t>
            </a:r>
          </a:p>
        </p:txBody>
      </p:sp>
      <p:sp>
        <p:nvSpPr>
          <p:cNvPr id="9" name="TextBox 8">
            <a:extLst>
              <a:ext uri="{FF2B5EF4-FFF2-40B4-BE49-F238E27FC236}">
                <a16:creationId xmlns:a16="http://schemas.microsoft.com/office/drawing/2014/main" id="{F92EA231-40FF-4890-B90A-BDF89D8B4FE1}"/>
              </a:ext>
            </a:extLst>
          </p:cNvPr>
          <p:cNvSpPr txBox="1"/>
          <p:nvPr/>
        </p:nvSpPr>
        <p:spPr>
          <a:xfrm>
            <a:off x="544223" y="2152028"/>
            <a:ext cx="3567569" cy="2031325"/>
          </a:xfrm>
          <a:prstGeom prst="rect">
            <a:avLst/>
          </a:prstGeom>
          <a:solidFill>
            <a:schemeClr val="bg1">
              <a:lumMod val="85000"/>
            </a:schemeClr>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The major statistical series that describe the current condition of the economy -- are compiled, released, and periodically evaluated in accordance with procedures established in OMB Statistical Policy Directive No. 3.</a:t>
            </a:r>
          </a:p>
        </p:txBody>
      </p:sp>
      <p:sp>
        <p:nvSpPr>
          <p:cNvPr id="11" name="TextBox 10">
            <a:extLst>
              <a:ext uri="{FF2B5EF4-FFF2-40B4-BE49-F238E27FC236}">
                <a16:creationId xmlns:a16="http://schemas.microsoft.com/office/drawing/2014/main" id="{C1B891FD-EA40-41C7-9572-5C43DB755FDD}"/>
              </a:ext>
            </a:extLst>
          </p:cNvPr>
          <p:cNvSpPr txBox="1"/>
          <p:nvPr/>
        </p:nvSpPr>
        <p:spPr>
          <a:xfrm>
            <a:off x="544223" y="4860758"/>
            <a:ext cx="8094451" cy="1754326"/>
          </a:xfrm>
          <a:prstGeom prst="rect">
            <a:avLst/>
          </a:prstGeom>
          <a:solidFill>
            <a:schemeClr val="accent1"/>
          </a:solidFill>
        </p:spPr>
        <p:txBody>
          <a:bodyPr wrap="square" rtlCol="0">
            <a:spAutoFit/>
          </a:bodyPr>
          <a:lstStyle/>
          <a:p>
            <a:r>
              <a:rPr lang="en-US" u="sng" dirty="0">
                <a:solidFill>
                  <a:schemeClr val="bg1"/>
                </a:solidFill>
                <a:latin typeface="Arial" panose="020B0604020202020204" pitchFamily="34" charset="0"/>
                <a:cs typeface="Arial" panose="020B0604020202020204" pitchFamily="34" charset="0"/>
              </a:rPr>
              <a:t>OMB Statistical Policy Directive No. 3 states</a:t>
            </a:r>
            <a:r>
              <a:rPr lang="en-US" dirty="0">
                <a:solidFill>
                  <a:schemeClr val="bg1"/>
                </a:solidFill>
                <a:latin typeface="Arial" panose="020B0604020202020204" pitchFamily="34" charset="0"/>
                <a:cs typeface="Arial" panose="020B0604020202020204" pitchFamily="34" charset="0"/>
              </a:rPr>
              <a:t>: </a:t>
            </a:r>
          </a:p>
          <a:p>
            <a:r>
              <a:rPr lang="en-US" i="1" dirty="0">
                <a:solidFill>
                  <a:schemeClr val="bg1"/>
                </a:solidFill>
                <a:latin typeface="Arial" panose="020B0604020202020204" pitchFamily="34" charset="0"/>
                <a:cs typeface="Arial" panose="020B0604020202020204" pitchFamily="34" charset="0"/>
              </a:rPr>
              <a:t>The interval  between the period to which the data or estimates refer and the date when the data or estimates are released to the public shall be as short as practicable. Agencies should compile and release series that are issued quarterly or more frequently within 22 working days of the end of the reference period.</a:t>
            </a:r>
          </a:p>
        </p:txBody>
      </p:sp>
    </p:spTree>
    <p:extLst>
      <p:ext uri="{BB962C8B-B14F-4D97-AF65-F5344CB8AC3E}">
        <p14:creationId xmlns:p14="http://schemas.microsoft.com/office/powerpoint/2010/main" val="295614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1504" y="4353324"/>
            <a:ext cx="1503142" cy="1944692"/>
          </a:xfrm>
          <a:prstGeom prst="rect">
            <a:avLst/>
          </a:prstGeom>
          <a:ln>
            <a:solidFill>
              <a:schemeClr val="tx1"/>
            </a:solidFill>
          </a:ln>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786" y="4353324"/>
            <a:ext cx="1502664" cy="1944691"/>
          </a:xfrm>
          <a:prstGeom prst="rect">
            <a:avLst/>
          </a:prstGeom>
          <a:ln>
            <a:solidFill>
              <a:schemeClr val="tx1"/>
            </a:solidFill>
          </a:ln>
        </p:spPr>
      </p:pic>
      <p:sp>
        <p:nvSpPr>
          <p:cNvPr id="8" name="TextBox 7"/>
          <p:cNvSpPr txBox="1"/>
          <p:nvPr/>
        </p:nvSpPr>
        <p:spPr>
          <a:xfrm>
            <a:off x="745614" y="3647224"/>
            <a:ext cx="7652771" cy="553998"/>
          </a:xfrm>
          <a:prstGeom prst="rect">
            <a:avLst/>
          </a:prstGeom>
          <a:noFill/>
          <a:ln>
            <a:noFill/>
          </a:ln>
        </p:spPr>
        <p:txBody>
          <a:bodyPr wrap="square" rtlCol="0">
            <a:spAutoFit/>
          </a:bodyPr>
          <a:lstStyle/>
          <a:p>
            <a:pPr algn="ctr"/>
            <a:r>
              <a:rPr lang="en-US" sz="1600" dirty="0">
                <a:latin typeface="Arial" panose="020B0604020202020204" pitchFamily="34" charset="0"/>
                <a:cs typeface="Arial" panose="020B0604020202020204" pitchFamily="34" charset="0"/>
              </a:rPr>
              <a:t>Both quick reference and in-depth documentation of procedures.</a:t>
            </a:r>
            <a:endParaRPr lang="en-US" sz="16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endParaRPr>
          </a:p>
          <a:p>
            <a:r>
              <a:rPr lang="en-US" sz="1400" dirty="0">
                <a:solidFill>
                  <a:srgbClr val="0000FF"/>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https://www.nass.usda.gov/Education_and_Outreach/Understanding_Statistics/index.php</a:t>
            </a:r>
            <a:endParaRPr lang="en-US" sz="1400" dirty="0">
              <a:solidFill>
                <a:srgbClr val="0000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2ACC422-AC3D-4EC1-A9A0-44E40A400619}"/>
              </a:ext>
            </a:extLst>
          </p:cNvPr>
          <p:cNvSpPr txBox="1"/>
          <p:nvPr/>
        </p:nvSpPr>
        <p:spPr>
          <a:xfrm>
            <a:off x="990600" y="71735"/>
            <a:ext cx="6934200" cy="523220"/>
          </a:xfrm>
          <a:prstGeom prst="rect">
            <a:avLst/>
          </a:prstGeom>
          <a:noFill/>
        </p:spPr>
        <p:txBody>
          <a:bodyPr wrap="square" rtlCol="0">
            <a:spAutoFit/>
          </a:bodyPr>
          <a:lstStyle/>
          <a:p>
            <a:pPr algn="ctr"/>
            <a:r>
              <a:rPr lang="en-US" sz="2800" dirty="0">
                <a:latin typeface="Arial" pitchFamily="34" charset="0"/>
                <a:cs typeface="Arial" pitchFamily="34" charset="0"/>
              </a:rPr>
              <a:t>Communication and Documentation</a:t>
            </a:r>
          </a:p>
        </p:txBody>
      </p:sp>
      <p:sp>
        <p:nvSpPr>
          <p:cNvPr id="7" name="Slide Number Placeholder 6">
            <a:extLst>
              <a:ext uri="{FF2B5EF4-FFF2-40B4-BE49-F238E27FC236}">
                <a16:creationId xmlns:a16="http://schemas.microsoft.com/office/drawing/2014/main" id="{1A5CE15C-1636-4647-A512-2261CEE0009E}"/>
              </a:ext>
            </a:extLst>
          </p:cNvPr>
          <p:cNvSpPr>
            <a:spLocks noGrp="1"/>
          </p:cNvSpPr>
          <p:nvPr>
            <p:ph type="sldNum" sz="quarter" idx="12"/>
          </p:nvPr>
        </p:nvSpPr>
        <p:spPr/>
        <p:txBody>
          <a:bodyPr/>
          <a:lstStyle/>
          <a:p>
            <a:fld id="{20834434-5AA7-47C3-852F-539567E8AE1B}" type="slidenum">
              <a:rPr lang="en-US" smtClean="0"/>
              <a:t>4</a:t>
            </a:fld>
            <a:endParaRPr lang="en-US"/>
          </a:p>
        </p:txBody>
      </p:sp>
      <p:pic>
        <p:nvPicPr>
          <p:cNvPr id="10" name="Picture 9">
            <a:extLst>
              <a:ext uri="{FF2B5EF4-FFF2-40B4-BE49-F238E27FC236}">
                <a16:creationId xmlns:a16="http://schemas.microsoft.com/office/drawing/2014/main" id="{461EC074-D6F2-402F-BD3D-B6001CA07B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19435" y="4318245"/>
            <a:ext cx="1503111" cy="1944692"/>
          </a:xfrm>
          <a:prstGeom prst="rect">
            <a:avLst/>
          </a:prstGeom>
          <a:ln>
            <a:solidFill>
              <a:schemeClr val="tx1"/>
            </a:solidFill>
          </a:ln>
        </p:spPr>
      </p:pic>
      <p:pic>
        <p:nvPicPr>
          <p:cNvPr id="11" name="Picture 10">
            <a:extLst>
              <a:ext uri="{FF2B5EF4-FFF2-40B4-BE49-F238E27FC236}">
                <a16:creationId xmlns:a16="http://schemas.microsoft.com/office/drawing/2014/main" id="{1DDC6B24-E4FE-434A-B98A-2E380688CB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50701" y="4318279"/>
            <a:ext cx="1502664" cy="1944624"/>
          </a:xfrm>
          <a:prstGeom prst="rect">
            <a:avLst/>
          </a:prstGeom>
          <a:ln>
            <a:solidFill>
              <a:schemeClr val="tx1"/>
            </a:solidFill>
          </a:ln>
        </p:spPr>
      </p:pic>
      <p:pic>
        <p:nvPicPr>
          <p:cNvPr id="12" name="Picture 11">
            <a:extLst>
              <a:ext uri="{FF2B5EF4-FFF2-40B4-BE49-F238E27FC236}">
                <a16:creationId xmlns:a16="http://schemas.microsoft.com/office/drawing/2014/main" id="{DF3E2192-270A-458E-A733-E6214DB0F3E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504" y="1436496"/>
            <a:ext cx="1502664" cy="1944623"/>
          </a:xfrm>
          <a:prstGeom prst="rect">
            <a:avLst/>
          </a:prstGeom>
          <a:ln>
            <a:solidFill>
              <a:schemeClr val="tx1"/>
            </a:solidFill>
          </a:ln>
        </p:spPr>
      </p:pic>
      <p:pic>
        <p:nvPicPr>
          <p:cNvPr id="13" name="Picture 12">
            <a:extLst>
              <a:ext uri="{FF2B5EF4-FFF2-40B4-BE49-F238E27FC236}">
                <a16:creationId xmlns:a16="http://schemas.microsoft.com/office/drawing/2014/main" id="{C5B8E2AA-082E-4ACF-B304-3BC82F90C30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50701" y="1558242"/>
            <a:ext cx="1502664" cy="1701129"/>
          </a:xfrm>
          <a:prstGeom prst="rect">
            <a:avLst/>
          </a:prstGeom>
          <a:ln>
            <a:solidFill>
              <a:schemeClr val="tx1"/>
            </a:solidFill>
          </a:ln>
        </p:spPr>
      </p:pic>
      <p:sp>
        <p:nvSpPr>
          <p:cNvPr id="14" name="TextBox 13">
            <a:extLst>
              <a:ext uri="{FF2B5EF4-FFF2-40B4-BE49-F238E27FC236}">
                <a16:creationId xmlns:a16="http://schemas.microsoft.com/office/drawing/2014/main" id="{19B229C8-65A6-4AD5-97D6-7447CB6C609D}"/>
              </a:ext>
            </a:extLst>
          </p:cNvPr>
          <p:cNvSpPr txBox="1"/>
          <p:nvPr/>
        </p:nvSpPr>
        <p:spPr>
          <a:xfrm>
            <a:off x="745613" y="980885"/>
            <a:ext cx="7652771" cy="338554"/>
          </a:xfrm>
          <a:prstGeom prst="rect">
            <a:avLst/>
          </a:prstGeom>
          <a:noFill/>
          <a:ln>
            <a:noFill/>
          </a:ln>
        </p:spPr>
        <p:txBody>
          <a:bodyPr wrap="square" rtlCol="0">
            <a:spAutoFit/>
          </a:bodyPr>
          <a:lstStyle/>
          <a:p>
            <a:pPr algn="ctr"/>
            <a:r>
              <a:rPr lang="en-US" sz="1600" dirty="0">
                <a:latin typeface="Arial" panose="020B0604020202020204" pitchFamily="34" charset="0"/>
                <a:cs typeface="Arial" panose="020B0604020202020204" pitchFamily="34" charset="0"/>
              </a:rPr>
              <a:t>Enhanced release time information and communication.</a:t>
            </a:r>
            <a:endParaRPr lang="en-US" sz="1400"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9882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9" name="TextBox 8">
            <a:extLst>
              <a:ext uri="{FF2B5EF4-FFF2-40B4-BE49-F238E27FC236}">
                <a16:creationId xmlns:a16="http://schemas.microsoft.com/office/drawing/2014/main" id="{42ACC422-AC3D-4EC1-A9A0-44E40A400619}"/>
              </a:ext>
            </a:extLst>
          </p:cNvPr>
          <p:cNvSpPr txBox="1"/>
          <p:nvPr/>
        </p:nvSpPr>
        <p:spPr>
          <a:xfrm>
            <a:off x="1104900" y="134630"/>
            <a:ext cx="6934200" cy="523220"/>
          </a:xfrm>
          <a:prstGeom prst="rect">
            <a:avLst/>
          </a:prstGeom>
          <a:noFill/>
        </p:spPr>
        <p:txBody>
          <a:bodyPr wrap="square" rtlCol="0">
            <a:spAutoFit/>
          </a:bodyPr>
          <a:lstStyle/>
          <a:p>
            <a:pPr algn="ctr"/>
            <a:r>
              <a:rPr lang="en-US" sz="2800" dirty="0">
                <a:latin typeface="Arial" pitchFamily="34" charset="0"/>
                <a:cs typeface="Arial" pitchFamily="34" charset="0"/>
              </a:rPr>
              <a:t>Corn and Soybean Acreage Data Sources</a:t>
            </a:r>
          </a:p>
        </p:txBody>
      </p:sp>
      <p:sp>
        <p:nvSpPr>
          <p:cNvPr id="7" name="Slide Number Placeholder 6">
            <a:extLst>
              <a:ext uri="{FF2B5EF4-FFF2-40B4-BE49-F238E27FC236}">
                <a16:creationId xmlns:a16="http://schemas.microsoft.com/office/drawing/2014/main" id="{1A5CE15C-1636-4647-A512-2261CEE0009E}"/>
              </a:ext>
            </a:extLst>
          </p:cNvPr>
          <p:cNvSpPr>
            <a:spLocks noGrp="1"/>
          </p:cNvSpPr>
          <p:nvPr>
            <p:ph type="sldNum" sz="quarter" idx="12"/>
          </p:nvPr>
        </p:nvSpPr>
        <p:spPr/>
        <p:txBody>
          <a:bodyPr/>
          <a:lstStyle/>
          <a:p>
            <a:fld id="{20834434-5AA7-47C3-852F-539567E8AE1B}" type="slidenum">
              <a:rPr lang="en-US" smtClean="0"/>
              <a:t>5</a:t>
            </a:fld>
            <a:endParaRPr lang="en-US"/>
          </a:p>
        </p:txBody>
      </p:sp>
      <p:graphicFrame>
        <p:nvGraphicFramePr>
          <p:cNvPr id="5" name="Diagram 4">
            <a:extLst>
              <a:ext uri="{FF2B5EF4-FFF2-40B4-BE49-F238E27FC236}">
                <a16:creationId xmlns:a16="http://schemas.microsoft.com/office/drawing/2014/main" id="{B36C83A6-9309-4C29-AD37-423124F54D9A}"/>
              </a:ext>
            </a:extLst>
          </p:cNvPr>
          <p:cNvGraphicFramePr/>
          <p:nvPr>
            <p:extLst>
              <p:ext uri="{D42A27DB-BD31-4B8C-83A1-F6EECF244321}">
                <p14:modId xmlns:p14="http://schemas.microsoft.com/office/powerpoint/2010/main" val="2536806063"/>
              </p:ext>
            </p:extLst>
          </p:nvPr>
        </p:nvGraphicFramePr>
        <p:xfrm>
          <a:off x="1036320" y="1068706"/>
          <a:ext cx="7071360" cy="49961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50721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9" name="TextBox 8">
            <a:extLst>
              <a:ext uri="{FF2B5EF4-FFF2-40B4-BE49-F238E27FC236}">
                <a16:creationId xmlns:a16="http://schemas.microsoft.com/office/drawing/2014/main" id="{42ACC422-AC3D-4EC1-A9A0-44E40A400619}"/>
              </a:ext>
            </a:extLst>
          </p:cNvPr>
          <p:cNvSpPr txBox="1"/>
          <p:nvPr/>
        </p:nvSpPr>
        <p:spPr>
          <a:xfrm>
            <a:off x="1104900" y="134630"/>
            <a:ext cx="6934200" cy="523220"/>
          </a:xfrm>
          <a:prstGeom prst="rect">
            <a:avLst/>
          </a:prstGeom>
          <a:noFill/>
        </p:spPr>
        <p:txBody>
          <a:bodyPr wrap="square" rtlCol="0">
            <a:spAutoFit/>
          </a:bodyPr>
          <a:lstStyle/>
          <a:p>
            <a:pPr algn="ctr"/>
            <a:r>
              <a:rPr lang="en-US" sz="2800" dirty="0">
                <a:latin typeface="Arial" pitchFamily="34" charset="0"/>
                <a:cs typeface="Arial" pitchFamily="34" charset="0"/>
              </a:rPr>
              <a:t>Corn and Soybean Yield Data Sources</a:t>
            </a:r>
          </a:p>
        </p:txBody>
      </p:sp>
      <p:sp>
        <p:nvSpPr>
          <p:cNvPr id="7" name="Slide Number Placeholder 6">
            <a:extLst>
              <a:ext uri="{FF2B5EF4-FFF2-40B4-BE49-F238E27FC236}">
                <a16:creationId xmlns:a16="http://schemas.microsoft.com/office/drawing/2014/main" id="{1A5CE15C-1636-4647-A512-2261CEE0009E}"/>
              </a:ext>
            </a:extLst>
          </p:cNvPr>
          <p:cNvSpPr>
            <a:spLocks noGrp="1"/>
          </p:cNvSpPr>
          <p:nvPr>
            <p:ph type="sldNum" sz="quarter" idx="12"/>
          </p:nvPr>
        </p:nvSpPr>
        <p:spPr/>
        <p:txBody>
          <a:bodyPr/>
          <a:lstStyle/>
          <a:p>
            <a:fld id="{20834434-5AA7-47C3-852F-539567E8AE1B}" type="slidenum">
              <a:rPr lang="en-US" smtClean="0"/>
              <a:t>6</a:t>
            </a:fld>
            <a:endParaRPr lang="en-US"/>
          </a:p>
        </p:txBody>
      </p:sp>
      <p:graphicFrame>
        <p:nvGraphicFramePr>
          <p:cNvPr id="5" name="Diagram 4">
            <a:extLst>
              <a:ext uri="{FF2B5EF4-FFF2-40B4-BE49-F238E27FC236}">
                <a16:creationId xmlns:a16="http://schemas.microsoft.com/office/drawing/2014/main" id="{B36C83A6-9309-4C29-AD37-423124F54D9A}"/>
              </a:ext>
            </a:extLst>
          </p:cNvPr>
          <p:cNvGraphicFramePr/>
          <p:nvPr>
            <p:extLst>
              <p:ext uri="{D42A27DB-BD31-4B8C-83A1-F6EECF244321}">
                <p14:modId xmlns:p14="http://schemas.microsoft.com/office/powerpoint/2010/main" val="987548377"/>
              </p:ext>
            </p:extLst>
          </p:nvPr>
        </p:nvGraphicFramePr>
        <p:xfrm>
          <a:off x="1036320" y="1068706"/>
          <a:ext cx="7071360" cy="49961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69125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199"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1" y="45720"/>
            <a:ext cx="729229" cy="731520"/>
          </a:xfrm>
          <a:prstGeom prst="rect">
            <a:avLst/>
          </a:prstGeom>
        </p:spPr>
      </p:pic>
      <p:sp>
        <p:nvSpPr>
          <p:cNvPr id="7" name="TextBox 6"/>
          <p:cNvSpPr txBox="1"/>
          <p:nvPr/>
        </p:nvSpPr>
        <p:spPr>
          <a:xfrm>
            <a:off x="1219200" y="110436"/>
            <a:ext cx="6934200" cy="830997"/>
          </a:xfrm>
          <a:prstGeom prst="rect">
            <a:avLst/>
          </a:prstGeom>
          <a:noFill/>
        </p:spPr>
        <p:txBody>
          <a:bodyPr wrap="square" rtlCol="0">
            <a:spAutoFit/>
          </a:bodyPr>
          <a:lstStyle/>
          <a:p>
            <a:pPr algn="ctr"/>
            <a:r>
              <a:rPr lang="en-US" sz="2800" dirty="0">
                <a:latin typeface="Arial" pitchFamily="34" charset="0"/>
                <a:cs typeface="Arial" pitchFamily="34" charset="0"/>
              </a:rPr>
              <a:t>Principal Crops Planted Acreage</a:t>
            </a:r>
          </a:p>
          <a:p>
            <a:pPr algn="ctr"/>
            <a:r>
              <a:rPr lang="en-US" sz="2000" dirty="0">
                <a:latin typeface="Arial" pitchFamily="34" charset="0"/>
                <a:cs typeface="Arial" pitchFamily="34" charset="0"/>
              </a:rPr>
              <a:t>United States</a:t>
            </a:r>
          </a:p>
        </p:txBody>
      </p:sp>
      <p:graphicFrame>
        <p:nvGraphicFramePr>
          <p:cNvPr id="9" name="Table 8"/>
          <p:cNvGraphicFramePr>
            <a:graphicFrameLocks noGrp="1"/>
          </p:cNvGraphicFramePr>
          <p:nvPr>
            <p:extLst>
              <p:ext uri="{D42A27DB-BD31-4B8C-83A1-F6EECF244321}">
                <p14:modId xmlns:p14="http://schemas.microsoft.com/office/powerpoint/2010/main" val="919512805"/>
              </p:ext>
            </p:extLst>
          </p:nvPr>
        </p:nvGraphicFramePr>
        <p:xfrm>
          <a:off x="685800" y="898357"/>
          <a:ext cx="7772400" cy="4693835"/>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tblGrid>
              <a:tr h="457200">
                <a:tc>
                  <a:txBody>
                    <a:bodyPr/>
                    <a:lstStyle/>
                    <a:p>
                      <a:pPr algn="ctr"/>
                      <a:r>
                        <a:rPr lang="en-US" sz="1600" dirty="0">
                          <a:latin typeface="Arial" pitchFamily="34" charset="0"/>
                          <a:cs typeface="Arial" pitchFamily="34" charset="0"/>
                        </a:rPr>
                        <a:t>Year</a:t>
                      </a:r>
                    </a:p>
                  </a:txBody>
                  <a:tcPr anchor="ctr"/>
                </a:tc>
                <a:tc>
                  <a:txBody>
                    <a:bodyPr/>
                    <a:lstStyle/>
                    <a:p>
                      <a:pPr algn="ctr"/>
                      <a:r>
                        <a:rPr lang="en-US" sz="1600" dirty="0">
                          <a:latin typeface="Arial" pitchFamily="34" charset="0"/>
                          <a:cs typeface="Arial" pitchFamily="34" charset="0"/>
                        </a:rPr>
                        <a:t>Principal Crops</a:t>
                      </a:r>
                    </a:p>
                  </a:txBody>
                  <a:tcPr anchor="ctr"/>
                </a:tc>
                <a:tc>
                  <a:txBody>
                    <a:bodyPr/>
                    <a:lstStyle/>
                    <a:p>
                      <a:pPr algn="ctr"/>
                      <a:r>
                        <a:rPr lang="en-US" sz="1600" dirty="0">
                          <a:latin typeface="Arial" pitchFamily="34" charset="0"/>
                          <a:cs typeface="Arial" pitchFamily="34" charset="0"/>
                        </a:rPr>
                        <a:t>Change From</a:t>
                      </a:r>
                    </a:p>
                    <a:p>
                      <a:pPr algn="ctr"/>
                      <a:r>
                        <a:rPr lang="en-US" sz="1600" dirty="0">
                          <a:latin typeface="Arial" pitchFamily="34" charset="0"/>
                          <a:cs typeface="Arial" pitchFamily="34" charset="0"/>
                        </a:rPr>
                        <a:t>Previous Year</a:t>
                      </a:r>
                    </a:p>
                  </a:txBody>
                  <a:tcPr anchor="ctr"/>
                </a:tc>
                <a:extLst>
                  <a:ext uri="{0D108BD9-81ED-4DB2-BD59-A6C34878D82A}">
                    <a16:rowId xmlns:a16="http://schemas.microsoft.com/office/drawing/2014/main" val="10000"/>
                  </a:ext>
                </a:extLst>
              </a:tr>
              <a:tr h="374065">
                <a:tc>
                  <a:txBody>
                    <a:bodyPr/>
                    <a:lstStyle/>
                    <a:p>
                      <a:pPr algn="l"/>
                      <a:endParaRPr lang="en-US" sz="1600" dirty="0">
                        <a:latin typeface="Arial" pitchFamily="34" charset="0"/>
                        <a:cs typeface="Arial" pitchFamily="34" charset="0"/>
                      </a:endParaRPr>
                    </a:p>
                  </a:txBody>
                  <a:tcPr anchor="ctr"/>
                </a:tc>
                <a:tc gridSpan="2">
                  <a:txBody>
                    <a:bodyPr/>
                    <a:lstStyle/>
                    <a:p>
                      <a:pPr algn="ctr"/>
                      <a:r>
                        <a:rPr lang="en-US" sz="1600" i="1" dirty="0">
                          <a:latin typeface="Arial" pitchFamily="34" charset="0"/>
                          <a:cs typeface="Arial" pitchFamily="34" charset="0"/>
                        </a:rPr>
                        <a:t>Million Acres</a:t>
                      </a:r>
                    </a:p>
                  </a:txBody>
                  <a:tcPr anchor="ctr"/>
                </a:tc>
                <a:tc hMerge="1">
                  <a:txBody>
                    <a:bodyPr/>
                    <a:lstStyle/>
                    <a:p>
                      <a:pPr algn="ctr"/>
                      <a:endParaRPr lang="en-US" sz="1600" dirty="0">
                        <a:latin typeface="Arial" pitchFamily="34" charset="0"/>
                        <a:cs typeface="Arial" pitchFamily="34" charset="0"/>
                      </a:endParaRPr>
                    </a:p>
                  </a:txBody>
                  <a:tcPr anchor="ctr"/>
                </a:tc>
                <a:extLst>
                  <a:ext uri="{0D108BD9-81ED-4DB2-BD59-A6C34878D82A}">
                    <a16:rowId xmlns:a16="http://schemas.microsoft.com/office/drawing/2014/main" val="10001"/>
                  </a:ext>
                </a:extLst>
              </a:tr>
              <a:tr h="374065">
                <a:tc>
                  <a:txBody>
                    <a:bodyPr/>
                    <a:lstStyle/>
                    <a:p>
                      <a:pPr lvl="0" algn="ctr"/>
                      <a:r>
                        <a:rPr lang="en-US" sz="1600" dirty="0">
                          <a:latin typeface="Arial" pitchFamily="34" charset="0"/>
                          <a:cs typeface="Arial" pitchFamily="34" charset="0"/>
                        </a:rPr>
                        <a:t>2010</a:t>
                      </a:r>
                    </a:p>
                  </a:txBody>
                  <a:tcPr anchor="ctr"/>
                </a:tc>
                <a:tc>
                  <a:txBody>
                    <a:bodyPr/>
                    <a:lstStyle/>
                    <a:p>
                      <a:pPr algn="r"/>
                      <a:r>
                        <a:rPr lang="en-US" sz="1600" dirty="0">
                          <a:latin typeface="Arial" pitchFamily="34" charset="0"/>
                          <a:cs typeface="Arial" pitchFamily="34" charset="0"/>
                        </a:rPr>
                        <a:t>315.4</a:t>
                      </a:r>
                    </a:p>
                  </a:txBody>
                  <a:tcPr anchor="ctr"/>
                </a:tc>
                <a:tc>
                  <a:txBody>
                    <a:bodyPr/>
                    <a:lstStyle/>
                    <a:p>
                      <a:pPr algn="r"/>
                      <a:r>
                        <a:rPr lang="en-US" sz="1600" dirty="0">
                          <a:solidFill>
                            <a:srgbClr val="FF0000"/>
                          </a:solidFill>
                          <a:latin typeface="Arial" pitchFamily="34" charset="0"/>
                          <a:cs typeface="Arial" pitchFamily="34" charset="0"/>
                        </a:rPr>
                        <a:t>-3.6</a:t>
                      </a:r>
                    </a:p>
                  </a:txBody>
                  <a:tcPr anchor="ctr"/>
                </a:tc>
                <a:extLst>
                  <a:ext uri="{0D108BD9-81ED-4DB2-BD59-A6C34878D82A}">
                    <a16:rowId xmlns:a16="http://schemas.microsoft.com/office/drawing/2014/main" val="10002"/>
                  </a:ext>
                </a:extLst>
              </a:tr>
              <a:tr h="374065">
                <a:tc>
                  <a:txBody>
                    <a:bodyPr/>
                    <a:lstStyle/>
                    <a:p>
                      <a:pPr lvl="0" algn="ctr"/>
                      <a:r>
                        <a:rPr lang="en-US" sz="1600" dirty="0">
                          <a:latin typeface="Arial" pitchFamily="34" charset="0"/>
                          <a:cs typeface="Arial" pitchFamily="34" charset="0"/>
                        </a:rPr>
                        <a:t>2011</a:t>
                      </a:r>
                    </a:p>
                  </a:txBody>
                  <a:tcPr anchor="ctr"/>
                </a:tc>
                <a:tc>
                  <a:txBody>
                    <a:bodyPr/>
                    <a:lstStyle/>
                    <a:p>
                      <a:pPr algn="r"/>
                      <a:r>
                        <a:rPr lang="en-US" sz="1600" dirty="0">
                          <a:latin typeface="Arial" pitchFamily="34" charset="0"/>
                          <a:cs typeface="Arial" pitchFamily="34" charset="0"/>
                        </a:rPr>
                        <a:t>314.3</a:t>
                      </a:r>
                    </a:p>
                  </a:txBody>
                  <a:tcPr anchor="ctr"/>
                </a:tc>
                <a:tc>
                  <a:txBody>
                    <a:bodyPr/>
                    <a:lstStyle/>
                    <a:p>
                      <a:pPr algn="r"/>
                      <a:r>
                        <a:rPr lang="en-US" sz="1600" dirty="0">
                          <a:solidFill>
                            <a:srgbClr val="FF0000"/>
                          </a:solidFill>
                          <a:latin typeface="Arial" pitchFamily="34" charset="0"/>
                          <a:cs typeface="Arial" pitchFamily="34" charset="0"/>
                        </a:rPr>
                        <a:t>-1.1</a:t>
                      </a:r>
                    </a:p>
                  </a:txBody>
                  <a:tcPr anchor="ctr"/>
                </a:tc>
                <a:extLst>
                  <a:ext uri="{0D108BD9-81ED-4DB2-BD59-A6C34878D82A}">
                    <a16:rowId xmlns:a16="http://schemas.microsoft.com/office/drawing/2014/main" val="10003"/>
                  </a:ext>
                </a:extLst>
              </a:tr>
              <a:tr h="374065">
                <a:tc>
                  <a:txBody>
                    <a:bodyPr/>
                    <a:lstStyle/>
                    <a:p>
                      <a:pPr lvl="0" algn="ctr"/>
                      <a:r>
                        <a:rPr lang="en-US" sz="1600" dirty="0">
                          <a:latin typeface="Arial" pitchFamily="34" charset="0"/>
                          <a:cs typeface="Arial" pitchFamily="34" charset="0"/>
                        </a:rPr>
                        <a:t>2012</a:t>
                      </a:r>
                    </a:p>
                  </a:txBody>
                  <a:tcPr anchor="ctr"/>
                </a:tc>
                <a:tc>
                  <a:txBody>
                    <a:bodyPr/>
                    <a:lstStyle/>
                    <a:p>
                      <a:pPr algn="r"/>
                      <a:r>
                        <a:rPr lang="en-US" sz="1600" dirty="0">
                          <a:latin typeface="Arial" pitchFamily="34" charset="0"/>
                          <a:cs typeface="Arial" pitchFamily="34" charset="0"/>
                        </a:rPr>
                        <a:t>324.3</a:t>
                      </a:r>
                    </a:p>
                  </a:txBody>
                  <a:tcPr anchor="ctr"/>
                </a:tc>
                <a:tc>
                  <a:txBody>
                    <a:bodyPr/>
                    <a:lstStyle/>
                    <a:p>
                      <a:pPr algn="r"/>
                      <a:r>
                        <a:rPr lang="en-US" sz="1600" dirty="0">
                          <a:solidFill>
                            <a:srgbClr val="0000FF"/>
                          </a:solidFill>
                          <a:latin typeface="Arial" pitchFamily="34" charset="0"/>
                          <a:cs typeface="Arial" pitchFamily="34" charset="0"/>
                        </a:rPr>
                        <a:t>+10.0</a:t>
                      </a:r>
                    </a:p>
                  </a:txBody>
                  <a:tcPr anchor="ctr"/>
                </a:tc>
                <a:extLst>
                  <a:ext uri="{0D108BD9-81ED-4DB2-BD59-A6C34878D82A}">
                    <a16:rowId xmlns:a16="http://schemas.microsoft.com/office/drawing/2014/main" val="10004"/>
                  </a:ext>
                </a:extLst>
              </a:tr>
              <a:tr h="374065">
                <a:tc>
                  <a:txBody>
                    <a:bodyPr/>
                    <a:lstStyle/>
                    <a:p>
                      <a:pPr lvl="0" algn="ctr"/>
                      <a:r>
                        <a:rPr lang="en-US" sz="1600" dirty="0">
                          <a:latin typeface="Arial" pitchFamily="34" charset="0"/>
                          <a:cs typeface="Arial" pitchFamily="34" charset="0"/>
                        </a:rPr>
                        <a:t>2013</a:t>
                      </a:r>
                    </a:p>
                  </a:txBody>
                  <a:tcPr anchor="ctr"/>
                </a:tc>
                <a:tc>
                  <a:txBody>
                    <a:bodyPr/>
                    <a:lstStyle/>
                    <a:p>
                      <a:pPr algn="r"/>
                      <a:r>
                        <a:rPr lang="en-US" sz="1600" dirty="0">
                          <a:latin typeface="Arial" pitchFamily="34" charset="0"/>
                          <a:cs typeface="Arial" pitchFamily="34" charset="0"/>
                        </a:rPr>
                        <a:t>324.9</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solidFill>
                            <a:srgbClr val="0000FF"/>
                          </a:solidFill>
                          <a:latin typeface="Arial" pitchFamily="34" charset="0"/>
                          <a:cs typeface="Arial" pitchFamily="34" charset="0"/>
                        </a:rPr>
                        <a:t>+0.6</a:t>
                      </a:r>
                    </a:p>
                  </a:txBody>
                  <a:tcPr anchor="ctr"/>
                </a:tc>
                <a:extLst>
                  <a:ext uri="{0D108BD9-81ED-4DB2-BD59-A6C34878D82A}">
                    <a16:rowId xmlns:a16="http://schemas.microsoft.com/office/drawing/2014/main" val="10005"/>
                  </a:ext>
                </a:extLst>
              </a:tr>
              <a:tr h="374065">
                <a:tc>
                  <a:txBody>
                    <a:bodyPr/>
                    <a:lstStyle/>
                    <a:p>
                      <a:pPr lvl="0" algn="ctr"/>
                      <a:r>
                        <a:rPr lang="en-US" sz="1600" dirty="0">
                          <a:latin typeface="Arial" pitchFamily="34" charset="0"/>
                          <a:cs typeface="Arial" pitchFamily="34" charset="0"/>
                        </a:rPr>
                        <a:t>2014</a:t>
                      </a:r>
                    </a:p>
                  </a:txBody>
                  <a:tcPr anchor="ctr"/>
                </a:tc>
                <a:tc>
                  <a:txBody>
                    <a:bodyPr/>
                    <a:lstStyle/>
                    <a:p>
                      <a:pPr algn="r"/>
                      <a:r>
                        <a:rPr lang="en-US" sz="1600" dirty="0">
                          <a:latin typeface="Arial" pitchFamily="34" charset="0"/>
                          <a:cs typeface="Arial" pitchFamily="34" charset="0"/>
                        </a:rPr>
                        <a:t>326.7</a:t>
                      </a:r>
                    </a:p>
                  </a:txBody>
                  <a:tcPr anchor="ctr"/>
                </a:tc>
                <a:tc>
                  <a:txBody>
                    <a:bodyPr/>
                    <a:lstStyle/>
                    <a:p>
                      <a:pPr algn="r"/>
                      <a:r>
                        <a:rPr lang="en-US" sz="1600" dirty="0">
                          <a:solidFill>
                            <a:srgbClr val="0000FF"/>
                          </a:solidFill>
                          <a:latin typeface="Arial" pitchFamily="34" charset="0"/>
                          <a:cs typeface="Arial" pitchFamily="34" charset="0"/>
                        </a:rPr>
                        <a:t>+1.7</a:t>
                      </a:r>
                    </a:p>
                  </a:txBody>
                  <a:tcPr anchor="ctr"/>
                </a:tc>
                <a:extLst>
                  <a:ext uri="{0D108BD9-81ED-4DB2-BD59-A6C34878D82A}">
                    <a16:rowId xmlns:a16="http://schemas.microsoft.com/office/drawing/2014/main" val="10006"/>
                  </a:ext>
                </a:extLst>
              </a:tr>
              <a:tr h="374065">
                <a:tc>
                  <a:txBody>
                    <a:bodyPr/>
                    <a:lstStyle/>
                    <a:p>
                      <a:pPr lvl="0" algn="ctr"/>
                      <a:r>
                        <a:rPr lang="en-US" sz="1600" dirty="0">
                          <a:latin typeface="Arial" pitchFamily="34" charset="0"/>
                          <a:cs typeface="Arial" pitchFamily="34" charset="0"/>
                        </a:rPr>
                        <a:t>2015</a:t>
                      </a:r>
                    </a:p>
                  </a:txBody>
                  <a:tcPr anchor="ctr"/>
                </a:tc>
                <a:tc>
                  <a:txBody>
                    <a:bodyPr/>
                    <a:lstStyle/>
                    <a:p>
                      <a:pPr algn="r"/>
                      <a:r>
                        <a:rPr lang="en-US" sz="1600" dirty="0">
                          <a:latin typeface="Arial" pitchFamily="34" charset="0"/>
                          <a:cs typeface="Arial" pitchFamily="34" charset="0"/>
                        </a:rPr>
                        <a:t>319.1</a:t>
                      </a:r>
                    </a:p>
                  </a:txBody>
                  <a:tcPr anchor="ctr"/>
                </a:tc>
                <a:tc>
                  <a:txBody>
                    <a:bodyPr/>
                    <a:lstStyle/>
                    <a:p>
                      <a:pPr marL="0" algn="r" defTabSz="914400" rtl="0" eaLnBrk="1" latinLnBrk="0" hangingPunct="1"/>
                      <a:r>
                        <a:rPr lang="en-US" sz="1600" kern="1200" dirty="0">
                          <a:solidFill>
                            <a:srgbClr val="FF0000"/>
                          </a:solidFill>
                          <a:latin typeface="Arial" pitchFamily="34" charset="0"/>
                          <a:ea typeface="+mn-ea"/>
                          <a:cs typeface="Arial" pitchFamily="34" charset="0"/>
                        </a:rPr>
                        <a:t>-7.6</a:t>
                      </a:r>
                    </a:p>
                  </a:txBody>
                  <a:tcPr anchor="ctr"/>
                </a:tc>
                <a:extLst>
                  <a:ext uri="{0D108BD9-81ED-4DB2-BD59-A6C34878D82A}">
                    <a16:rowId xmlns:a16="http://schemas.microsoft.com/office/drawing/2014/main" val="10007"/>
                  </a:ext>
                </a:extLst>
              </a:tr>
              <a:tr h="374065">
                <a:tc>
                  <a:txBody>
                    <a:bodyPr/>
                    <a:lstStyle/>
                    <a:p>
                      <a:pPr lvl="0" algn="ctr"/>
                      <a:r>
                        <a:rPr lang="en-US" sz="1600" dirty="0">
                          <a:latin typeface="Arial" pitchFamily="34" charset="0"/>
                          <a:cs typeface="Arial" pitchFamily="34" charset="0"/>
                        </a:rPr>
                        <a:t>2016</a:t>
                      </a:r>
                    </a:p>
                  </a:txBody>
                  <a:tcPr anchor="ctr"/>
                </a:tc>
                <a:tc>
                  <a:txBody>
                    <a:bodyPr/>
                    <a:lstStyle/>
                    <a:p>
                      <a:pPr algn="r"/>
                      <a:r>
                        <a:rPr lang="en-US" sz="1600" dirty="0">
                          <a:latin typeface="Arial" pitchFamily="34" charset="0"/>
                          <a:cs typeface="Arial" pitchFamily="34" charset="0"/>
                        </a:rPr>
                        <a:t>319.0</a:t>
                      </a:r>
                    </a:p>
                  </a:txBody>
                  <a:tcPr anchor="ctr"/>
                </a:tc>
                <a:tc>
                  <a:txBody>
                    <a:bodyPr/>
                    <a:lstStyle/>
                    <a:p>
                      <a:pPr marL="0" algn="r" defTabSz="914400" rtl="0" eaLnBrk="1" latinLnBrk="0" hangingPunct="1"/>
                      <a:r>
                        <a:rPr lang="en-US" sz="1600" kern="1200" dirty="0">
                          <a:solidFill>
                            <a:srgbClr val="FF0000"/>
                          </a:solidFill>
                          <a:latin typeface="Arial" pitchFamily="34" charset="0"/>
                          <a:ea typeface="+mn-ea"/>
                          <a:cs typeface="Arial" pitchFamily="34" charset="0"/>
                        </a:rPr>
                        <a:t>-0.1</a:t>
                      </a:r>
                    </a:p>
                  </a:txBody>
                  <a:tcPr anchor="ctr"/>
                </a:tc>
                <a:extLst>
                  <a:ext uri="{0D108BD9-81ED-4DB2-BD59-A6C34878D82A}">
                    <a16:rowId xmlns:a16="http://schemas.microsoft.com/office/drawing/2014/main" val="10008"/>
                  </a:ext>
                </a:extLst>
              </a:tr>
              <a:tr h="374065">
                <a:tc>
                  <a:txBody>
                    <a:bodyPr/>
                    <a:lstStyle/>
                    <a:p>
                      <a:pPr lvl="0" algn="ctr"/>
                      <a:r>
                        <a:rPr lang="en-US" sz="1600" dirty="0">
                          <a:latin typeface="Arial" pitchFamily="34" charset="0"/>
                          <a:cs typeface="Arial" pitchFamily="34" charset="0"/>
                        </a:rPr>
                        <a:t>2017</a:t>
                      </a:r>
                    </a:p>
                  </a:txBody>
                  <a:tcPr anchor="ctr"/>
                </a:tc>
                <a:tc>
                  <a:txBody>
                    <a:bodyPr/>
                    <a:lstStyle/>
                    <a:p>
                      <a:pPr algn="r"/>
                      <a:r>
                        <a:rPr lang="en-US" sz="1600" dirty="0">
                          <a:latin typeface="Arial" pitchFamily="34" charset="0"/>
                          <a:cs typeface="Arial" pitchFamily="34" charset="0"/>
                        </a:rPr>
                        <a:t>318.3</a:t>
                      </a:r>
                    </a:p>
                  </a:txBody>
                  <a:tcPr anchor="ctr"/>
                </a:tc>
                <a:tc>
                  <a:txBody>
                    <a:bodyPr/>
                    <a:lstStyle/>
                    <a:p>
                      <a:pPr marL="0" algn="r" defTabSz="914400" rtl="0" eaLnBrk="1" latinLnBrk="0" hangingPunct="1"/>
                      <a:r>
                        <a:rPr lang="en-US" sz="1600" kern="1200" dirty="0">
                          <a:solidFill>
                            <a:srgbClr val="FF0000"/>
                          </a:solidFill>
                          <a:latin typeface="Arial" pitchFamily="34" charset="0"/>
                          <a:ea typeface="+mn-ea"/>
                          <a:cs typeface="Arial" pitchFamily="34" charset="0"/>
                        </a:rPr>
                        <a:t>-0.6</a:t>
                      </a:r>
                    </a:p>
                  </a:txBody>
                  <a:tcPr anchor="ctr"/>
                </a:tc>
                <a:extLst>
                  <a:ext uri="{0D108BD9-81ED-4DB2-BD59-A6C34878D82A}">
                    <a16:rowId xmlns:a16="http://schemas.microsoft.com/office/drawing/2014/main" val="10009"/>
                  </a:ext>
                </a:extLst>
              </a:tr>
              <a:tr h="374065">
                <a:tc>
                  <a:txBody>
                    <a:bodyPr/>
                    <a:lstStyle/>
                    <a:p>
                      <a:pPr lvl="0" algn="ctr"/>
                      <a:r>
                        <a:rPr lang="en-US" sz="1600" dirty="0">
                          <a:latin typeface="Arial" pitchFamily="34" charset="0"/>
                          <a:cs typeface="Arial" pitchFamily="34" charset="0"/>
                        </a:rPr>
                        <a:t>2018</a:t>
                      </a:r>
                    </a:p>
                  </a:txBody>
                  <a:tcPr anchor="ctr"/>
                </a:tc>
                <a:tc>
                  <a:txBody>
                    <a:bodyPr/>
                    <a:lstStyle/>
                    <a:p>
                      <a:pPr algn="r"/>
                      <a:r>
                        <a:rPr lang="en-US" sz="1600" dirty="0">
                          <a:latin typeface="Arial" pitchFamily="34" charset="0"/>
                          <a:cs typeface="Arial" pitchFamily="34" charset="0"/>
                        </a:rPr>
                        <a:t>319.3</a:t>
                      </a:r>
                    </a:p>
                  </a:txBody>
                  <a:tcPr anchor="ctr"/>
                </a:tc>
                <a:tc>
                  <a:txBody>
                    <a:bodyPr/>
                    <a:lstStyle/>
                    <a:p>
                      <a:pPr marL="0" algn="r" defTabSz="914400" rtl="0" eaLnBrk="1" latinLnBrk="0" hangingPunct="1"/>
                      <a:r>
                        <a:rPr lang="en-US" sz="1600" kern="1200" dirty="0">
                          <a:solidFill>
                            <a:srgbClr val="0000FF"/>
                          </a:solidFill>
                          <a:latin typeface="Arial" pitchFamily="34" charset="0"/>
                          <a:ea typeface="+mn-ea"/>
                          <a:cs typeface="Arial" pitchFamily="34" charset="0"/>
                        </a:rPr>
                        <a:t>+1.0</a:t>
                      </a:r>
                    </a:p>
                  </a:txBody>
                  <a:tcPr anchor="ctr"/>
                </a:tc>
                <a:extLst>
                  <a:ext uri="{0D108BD9-81ED-4DB2-BD59-A6C34878D82A}">
                    <a16:rowId xmlns:a16="http://schemas.microsoft.com/office/drawing/2014/main" val="10010"/>
                  </a:ext>
                </a:extLst>
              </a:tr>
              <a:tr h="374065">
                <a:tc>
                  <a:txBody>
                    <a:bodyPr/>
                    <a:lstStyle/>
                    <a:p>
                      <a:pPr lvl="0" algn="ctr"/>
                      <a:r>
                        <a:rPr lang="en-US" sz="1600" dirty="0">
                          <a:latin typeface="Arial" pitchFamily="34" charset="0"/>
                          <a:cs typeface="Arial" pitchFamily="34" charset="0"/>
                        </a:rPr>
                        <a:t>2019</a:t>
                      </a:r>
                    </a:p>
                  </a:txBody>
                  <a:tcPr anchor="ctr"/>
                </a:tc>
                <a:tc>
                  <a:txBody>
                    <a:bodyPr/>
                    <a:lstStyle/>
                    <a:p>
                      <a:pPr algn="r"/>
                      <a:r>
                        <a:rPr lang="en-US" sz="1600" dirty="0">
                          <a:latin typeface="Arial" pitchFamily="34" charset="0"/>
                          <a:cs typeface="Arial" pitchFamily="34" charset="0"/>
                        </a:rPr>
                        <a:t>302.6</a:t>
                      </a:r>
                    </a:p>
                  </a:txBody>
                  <a:tcPr anchor="ctr"/>
                </a:tc>
                <a:tc>
                  <a:txBody>
                    <a:bodyPr/>
                    <a:lstStyle/>
                    <a:p>
                      <a:pPr marL="0" algn="r" defTabSz="914400" rtl="0" eaLnBrk="1" latinLnBrk="0" hangingPunct="1"/>
                      <a:r>
                        <a:rPr lang="en-US" sz="1600" kern="1200" dirty="0">
                          <a:solidFill>
                            <a:srgbClr val="FF0000"/>
                          </a:solidFill>
                          <a:latin typeface="Arial" pitchFamily="34" charset="0"/>
                          <a:ea typeface="+mn-ea"/>
                          <a:cs typeface="Arial" pitchFamily="34" charset="0"/>
                        </a:rPr>
                        <a:t>-16.7</a:t>
                      </a:r>
                    </a:p>
                  </a:txBody>
                  <a:tcPr anchor="ctr"/>
                </a:tc>
                <a:extLst>
                  <a:ext uri="{0D108BD9-81ED-4DB2-BD59-A6C34878D82A}">
                    <a16:rowId xmlns:a16="http://schemas.microsoft.com/office/drawing/2014/main" val="10011"/>
                  </a:ext>
                </a:extLst>
              </a:tr>
            </a:tbl>
          </a:graphicData>
        </a:graphic>
      </p:graphicFrame>
      <p:sp>
        <p:nvSpPr>
          <p:cNvPr id="2" name="Slide Number Placeholder 1">
            <a:extLst>
              <a:ext uri="{FF2B5EF4-FFF2-40B4-BE49-F238E27FC236}">
                <a16:creationId xmlns:a16="http://schemas.microsoft.com/office/drawing/2014/main" id="{DED8D040-2C98-4A74-9A89-EC97FF112EF4}"/>
              </a:ext>
            </a:extLst>
          </p:cNvPr>
          <p:cNvSpPr>
            <a:spLocks noGrp="1"/>
          </p:cNvSpPr>
          <p:nvPr>
            <p:ph type="sldNum" sz="quarter" idx="12"/>
          </p:nvPr>
        </p:nvSpPr>
        <p:spPr/>
        <p:txBody>
          <a:bodyPr/>
          <a:lstStyle/>
          <a:p>
            <a:fld id="{20834434-5AA7-47C3-852F-539567E8AE1B}" type="slidenum">
              <a:rPr lang="en-US" smtClean="0"/>
              <a:t>7</a:t>
            </a:fld>
            <a:endParaRPr lang="en-US"/>
          </a:p>
        </p:txBody>
      </p:sp>
      <p:sp>
        <p:nvSpPr>
          <p:cNvPr id="5" name="TextBox 4">
            <a:extLst>
              <a:ext uri="{FF2B5EF4-FFF2-40B4-BE49-F238E27FC236}">
                <a16:creationId xmlns:a16="http://schemas.microsoft.com/office/drawing/2014/main" id="{7CCE384A-2379-4F9A-A453-65227E7A5DB1}"/>
              </a:ext>
            </a:extLst>
          </p:cNvPr>
          <p:cNvSpPr txBox="1"/>
          <p:nvPr/>
        </p:nvSpPr>
        <p:spPr>
          <a:xfrm>
            <a:off x="685800" y="5651106"/>
            <a:ext cx="77724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1200" dirty="0">
                <a:latin typeface="Arial" panose="020B0604020202020204" pitchFamily="34" charset="0"/>
                <a:cs typeface="Arial" panose="020B0604020202020204" pitchFamily="34" charset="0"/>
              </a:rPr>
              <a:t>Crops included in area planted are corn, sorghum, oats, barley, rye, winter wheat, Durum wheat, other spring wheat, rice, soybeans, peanuts, sunflower, cotton, dry edible beans, chickpeas, potatoes, </a:t>
            </a:r>
            <a:r>
              <a:rPr lang="en-US" sz="1200" dirty="0" err="1">
                <a:latin typeface="Arial" panose="020B0604020202020204" pitchFamily="34" charset="0"/>
                <a:cs typeface="Arial" panose="020B0604020202020204" pitchFamily="34" charset="0"/>
              </a:rPr>
              <a:t>sugarbeets</a:t>
            </a:r>
            <a:r>
              <a:rPr lang="en-US" sz="1200" dirty="0">
                <a:latin typeface="Arial" panose="020B0604020202020204" pitchFamily="34" charset="0"/>
                <a:cs typeface="Arial" panose="020B0604020202020204" pitchFamily="34" charset="0"/>
              </a:rPr>
              <a:t>, canola, and </a:t>
            </a:r>
            <a:r>
              <a:rPr lang="en-US" sz="1200" dirty="0" err="1">
                <a:latin typeface="Arial" panose="020B0604020202020204" pitchFamily="34" charset="0"/>
                <a:cs typeface="Arial" panose="020B0604020202020204" pitchFamily="34" charset="0"/>
              </a:rPr>
              <a:t>proso</a:t>
            </a:r>
            <a:r>
              <a:rPr lang="en-US" sz="1200" dirty="0">
                <a:latin typeface="Arial" panose="020B0604020202020204" pitchFamily="34" charset="0"/>
                <a:cs typeface="Arial" panose="020B0604020202020204" pitchFamily="34" charset="0"/>
              </a:rPr>
              <a:t> millet. Harvested acreage is used for all hay, tobacco, and sugarcane in computing total area planted. </a:t>
            </a:r>
          </a:p>
        </p:txBody>
      </p:sp>
    </p:spTree>
    <p:extLst>
      <p:ext uri="{BB962C8B-B14F-4D97-AF65-F5344CB8AC3E}">
        <p14:creationId xmlns:p14="http://schemas.microsoft.com/office/powerpoint/2010/main" val="1944058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0000000-0008-0000-0000-000005000000}"/>
              </a:ext>
            </a:extLst>
          </p:cNvPr>
          <p:cNvGraphicFramePr>
            <a:graphicFrameLocks/>
          </p:cNvGraphicFramePr>
          <p:nvPr/>
        </p:nvGraphicFramePr>
        <p:xfrm>
          <a:off x="295275" y="381000"/>
          <a:ext cx="8553450" cy="6096000"/>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descr="USDA_color_logo.jpg">
            <a:extLst>
              <a:ext uri="{FF2B5EF4-FFF2-40B4-BE49-F238E27FC236}">
                <a16:creationId xmlns:a16="http://schemas.microsoft.com/office/drawing/2014/main" id="{23B8EB22-0806-46AE-9E67-5BB5651FA73C}"/>
              </a:ext>
            </a:extLst>
          </p:cNvPr>
          <p:cNvPicPr>
            <a:picLocks noChangeAspect="1"/>
          </p:cNvPicPr>
          <p:nvPr/>
        </p:nvPicPr>
        <p:blipFill>
          <a:blip r:embed="rId4" cstate="print"/>
          <a:stretch>
            <a:fillRect/>
          </a:stretch>
        </p:blipFill>
        <p:spPr>
          <a:xfrm>
            <a:off x="76199" y="76200"/>
            <a:ext cx="936048" cy="640080"/>
          </a:xfrm>
          <a:prstGeom prst="rect">
            <a:avLst/>
          </a:prstGeom>
        </p:spPr>
      </p:pic>
      <p:pic>
        <p:nvPicPr>
          <p:cNvPr id="4" name="Picture 3" descr="nass_logo_.jpg">
            <a:extLst>
              <a:ext uri="{FF2B5EF4-FFF2-40B4-BE49-F238E27FC236}">
                <a16:creationId xmlns:a16="http://schemas.microsoft.com/office/drawing/2014/main" id="{E8B42A4C-FD8F-46E6-93A9-FDC70FCA6EA0}"/>
              </a:ext>
            </a:extLst>
          </p:cNvPr>
          <p:cNvPicPr>
            <a:picLocks noChangeAspect="1"/>
          </p:cNvPicPr>
          <p:nvPr/>
        </p:nvPicPr>
        <p:blipFill>
          <a:blip r:embed="rId5" cstate="print"/>
          <a:stretch>
            <a:fillRect/>
          </a:stretch>
        </p:blipFill>
        <p:spPr>
          <a:xfrm>
            <a:off x="8338571" y="45720"/>
            <a:ext cx="729229" cy="731520"/>
          </a:xfrm>
          <a:prstGeom prst="rect">
            <a:avLst/>
          </a:prstGeom>
        </p:spPr>
      </p:pic>
      <p:sp>
        <p:nvSpPr>
          <p:cNvPr id="6" name="Slide Number Placeholder 5">
            <a:extLst>
              <a:ext uri="{FF2B5EF4-FFF2-40B4-BE49-F238E27FC236}">
                <a16:creationId xmlns:a16="http://schemas.microsoft.com/office/drawing/2014/main" id="{EC4C88FC-D71C-414F-A326-258424EB0A17}"/>
              </a:ext>
            </a:extLst>
          </p:cNvPr>
          <p:cNvSpPr>
            <a:spLocks noGrp="1"/>
          </p:cNvSpPr>
          <p:nvPr>
            <p:ph type="sldNum" sz="quarter" idx="12"/>
          </p:nvPr>
        </p:nvSpPr>
        <p:spPr/>
        <p:txBody>
          <a:bodyPr/>
          <a:lstStyle/>
          <a:p>
            <a:fld id="{20834434-5AA7-47C3-852F-539567E8AE1B}" type="slidenum">
              <a:rPr lang="en-US" smtClean="0"/>
              <a:t>8</a:t>
            </a:fld>
            <a:endParaRPr lang="en-US"/>
          </a:p>
        </p:txBody>
      </p:sp>
    </p:spTree>
    <p:extLst>
      <p:ext uri="{BB962C8B-B14F-4D97-AF65-F5344CB8AC3E}">
        <p14:creationId xmlns:p14="http://schemas.microsoft.com/office/powerpoint/2010/main" val="3335937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SDA_color_logo.jpg"/>
          <p:cNvPicPr>
            <a:picLocks noChangeAspect="1"/>
          </p:cNvPicPr>
          <p:nvPr/>
        </p:nvPicPr>
        <p:blipFill>
          <a:blip r:embed="rId3" cstate="print"/>
          <a:stretch>
            <a:fillRect/>
          </a:stretch>
        </p:blipFill>
        <p:spPr>
          <a:xfrm>
            <a:off x="76200" y="76200"/>
            <a:ext cx="936048" cy="640080"/>
          </a:xfrm>
          <a:prstGeom prst="rect">
            <a:avLst/>
          </a:prstGeom>
        </p:spPr>
      </p:pic>
      <p:pic>
        <p:nvPicPr>
          <p:cNvPr id="4" name="Picture 3" descr="nass_logo_.jpg"/>
          <p:cNvPicPr>
            <a:picLocks noChangeAspect="1"/>
          </p:cNvPicPr>
          <p:nvPr/>
        </p:nvPicPr>
        <p:blipFill>
          <a:blip r:embed="rId4" cstate="print"/>
          <a:stretch>
            <a:fillRect/>
          </a:stretch>
        </p:blipFill>
        <p:spPr>
          <a:xfrm>
            <a:off x="8338573" y="45720"/>
            <a:ext cx="729229" cy="731520"/>
          </a:xfrm>
          <a:prstGeom prst="rect">
            <a:avLst/>
          </a:prstGeom>
        </p:spPr>
      </p:pic>
      <p:graphicFrame>
        <p:nvGraphicFramePr>
          <p:cNvPr id="6" name="Chart 5"/>
          <p:cNvGraphicFramePr/>
          <p:nvPr>
            <p:extLst>
              <p:ext uri="{D42A27DB-BD31-4B8C-83A1-F6EECF244321}">
                <p14:modId xmlns:p14="http://schemas.microsoft.com/office/powerpoint/2010/main" val="2796478167"/>
              </p:ext>
            </p:extLst>
          </p:nvPr>
        </p:nvGraphicFramePr>
        <p:xfrm>
          <a:off x="304800" y="398055"/>
          <a:ext cx="8644811" cy="5840185"/>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09B8475E-A679-4C65-A0AA-B03F815A75D8}"/>
              </a:ext>
            </a:extLst>
          </p:cNvPr>
          <p:cNvSpPr txBox="1"/>
          <p:nvPr/>
        </p:nvSpPr>
        <p:spPr>
          <a:xfrm>
            <a:off x="192713" y="6475159"/>
            <a:ext cx="7423354" cy="230832"/>
          </a:xfrm>
          <a:prstGeom prst="rect">
            <a:avLst/>
          </a:prstGeom>
          <a:noFill/>
          <a:ln>
            <a:solidFill>
              <a:schemeClr val="tx1"/>
            </a:solidFill>
          </a:ln>
        </p:spPr>
        <p:txBody>
          <a:bodyPr wrap="square" rtlCol="0">
            <a:spAutoFit/>
          </a:bodyPr>
          <a:lstStyle/>
          <a:p>
            <a:r>
              <a:rPr lang="en-US" sz="900" dirty="0">
                <a:latin typeface="Arial" panose="020B0604020202020204" pitchFamily="34" charset="0"/>
                <a:cs typeface="Arial" panose="020B0604020202020204" pitchFamily="34" charset="0"/>
              </a:rPr>
              <a:t>2019 Final FSA value as of January 1, 2020 and includes barley, corn, cotton, oats, rice, sorghum, soybeans, </a:t>
            </a:r>
            <a:r>
              <a:rPr lang="en-US" sz="900" dirty="0" err="1">
                <a:latin typeface="Arial" panose="020B0604020202020204" pitchFamily="34" charset="0"/>
                <a:cs typeface="Arial" panose="020B0604020202020204" pitchFamily="34" charset="0"/>
              </a:rPr>
              <a:t>sugarbeets</a:t>
            </a:r>
            <a:r>
              <a:rPr lang="en-US" sz="900" dirty="0">
                <a:latin typeface="Arial" panose="020B0604020202020204" pitchFamily="34" charset="0"/>
                <a:cs typeface="Arial" panose="020B0604020202020204" pitchFamily="34" charset="0"/>
              </a:rPr>
              <a:t>, sugarcane, &amp; wheat.</a:t>
            </a:r>
          </a:p>
        </p:txBody>
      </p:sp>
      <p:sp>
        <p:nvSpPr>
          <p:cNvPr id="2" name="Slide Number Placeholder 1">
            <a:extLst>
              <a:ext uri="{FF2B5EF4-FFF2-40B4-BE49-F238E27FC236}">
                <a16:creationId xmlns:a16="http://schemas.microsoft.com/office/drawing/2014/main" id="{4BF6AF70-368B-4B57-81B9-CEBB2253B5B4}"/>
              </a:ext>
            </a:extLst>
          </p:cNvPr>
          <p:cNvSpPr>
            <a:spLocks noGrp="1"/>
          </p:cNvSpPr>
          <p:nvPr>
            <p:ph type="sldNum" sz="quarter" idx="12"/>
          </p:nvPr>
        </p:nvSpPr>
        <p:spPr/>
        <p:txBody>
          <a:bodyPr/>
          <a:lstStyle/>
          <a:p>
            <a:fld id="{20834434-5AA7-47C3-852F-539567E8AE1B}" type="slidenum">
              <a:rPr lang="en-US" smtClean="0"/>
              <a:t>9</a:t>
            </a:fld>
            <a:endParaRPr lang="en-US"/>
          </a:p>
        </p:txBody>
      </p:sp>
    </p:spTree>
    <p:extLst>
      <p:ext uri="{BB962C8B-B14F-4D97-AF65-F5344CB8AC3E}">
        <p14:creationId xmlns:p14="http://schemas.microsoft.com/office/powerpoint/2010/main" val="26242742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3391</TotalTime>
  <Words>1234</Words>
  <Application>Microsoft Office PowerPoint</Application>
  <PresentationFormat>On-screen Show (4:3)</PresentationFormat>
  <Paragraphs>510</Paragraphs>
  <Slides>28</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2019 Corn Forecasts and Final Estimates – United States March - Final</vt:lpstr>
      <vt:lpstr>2019 Corn – United States August Forecast and Final Estimates with Comparisons</vt:lpstr>
      <vt:lpstr>PowerPoint Presentation</vt:lpstr>
      <vt:lpstr>PowerPoint Presentation</vt:lpstr>
      <vt:lpstr>PowerPoint Presentation</vt:lpstr>
      <vt:lpstr>PowerPoint Presentation</vt:lpstr>
      <vt:lpstr>PowerPoint Presentation</vt:lpstr>
      <vt:lpstr>2019 Soybean Forecasts and Final Estimates – United States March - Final</vt:lpstr>
      <vt:lpstr>2019 Soybean Forecasts – United States August and Final with Comparisons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Honig, Lance - NASS</dc:creator>
  <cp:lastModifiedBy>Honig, Lance - NASS</cp:lastModifiedBy>
  <cp:revision>138</cp:revision>
  <cp:lastPrinted>2020-01-29T19:11:10Z</cp:lastPrinted>
  <dcterms:created xsi:type="dcterms:W3CDTF">2019-11-18T14:00:07Z</dcterms:created>
  <dcterms:modified xsi:type="dcterms:W3CDTF">2020-02-04T14:44:39Z</dcterms:modified>
</cp:coreProperties>
</file>