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96" r:id="rId1"/>
  </p:sldMasterIdLst>
  <p:notesMasterIdLst>
    <p:notesMasterId r:id="rId14"/>
  </p:notesMasterIdLst>
  <p:handoutMasterIdLst>
    <p:handoutMasterId r:id="rId15"/>
  </p:handoutMasterIdLst>
  <p:sldIdLst>
    <p:sldId id="323" r:id="rId2"/>
    <p:sldId id="404" r:id="rId3"/>
    <p:sldId id="379" r:id="rId4"/>
    <p:sldId id="403" r:id="rId5"/>
    <p:sldId id="406" r:id="rId6"/>
    <p:sldId id="367" r:id="rId7"/>
    <p:sldId id="373" r:id="rId8"/>
    <p:sldId id="374" r:id="rId9"/>
    <p:sldId id="405" r:id="rId10"/>
    <p:sldId id="375" r:id="rId11"/>
    <p:sldId id="394" r:id="rId12"/>
    <p:sldId id="372" r:id="rId13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ench, Charles W - APHIS" initials="HCW-A" lastIdx="1" clrIdx="0">
    <p:extLst>
      <p:ext uri="{19B8F6BF-5375-455C-9EA6-DF929625EA0E}">
        <p15:presenceInfo xmlns:p15="http://schemas.microsoft.com/office/powerpoint/2012/main" userId="S-1-5-21-2443529608-3098792306-3041422421-40887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586" autoAdjust="0"/>
    <p:restoredTop sz="93333" autoAdjust="0"/>
  </p:normalViewPr>
  <p:slideViewPr>
    <p:cSldViewPr snapToGrid="0" showGuides="1">
      <p:cViewPr varScale="1">
        <p:scale>
          <a:sx n="79" d="100"/>
          <a:sy n="79" d="100"/>
        </p:scale>
        <p:origin x="1589" y="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698" cy="481875"/>
          </a:xfrm>
          <a:prstGeom prst="rect">
            <a:avLst/>
          </a:prstGeom>
        </p:spPr>
        <p:txBody>
          <a:bodyPr vert="horz" lIns="95564" tIns="47782" rIns="95564" bIns="47782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832" y="0"/>
            <a:ext cx="3169698" cy="481875"/>
          </a:xfrm>
          <a:prstGeom prst="rect">
            <a:avLst/>
          </a:prstGeom>
        </p:spPr>
        <p:txBody>
          <a:bodyPr vert="horz" lIns="95564" tIns="47782" rIns="95564" bIns="47782" rtlCol="0"/>
          <a:lstStyle>
            <a:lvl1pPr algn="r">
              <a:defRPr sz="1300"/>
            </a:lvl1pPr>
          </a:lstStyle>
          <a:p>
            <a:fld id="{B95842C4-D690-410C-B6F7-543D5A71186E}" type="datetimeFigureOut">
              <a:rPr lang="en-US" smtClean="0"/>
              <a:t>2/13/2020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325"/>
            <a:ext cx="3169698" cy="481875"/>
          </a:xfrm>
          <a:prstGeom prst="rect">
            <a:avLst/>
          </a:prstGeom>
        </p:spPr>
        <p:txBody>
          <a:bodyPr vert="horz" lIns="95564" tIns="47782" rIns="95564" bIns="47782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832" y="9119325"/>
            <a:ext cx="3169698" cy="481875"/>
          </a:xfrm>
          <a:prstGeom prst="rect">
            <a:avLst/>
          </a:prstGeom>
        </p:spPr>
        <p:txBody>
          <a:bodyPr vert="horz" lIns="95564" tIns="47782" rIns="95564" bIns="47782" rtlCol="0" anchor="b"/>
          <a:lstStyle>
            <a:lvl1pPr algn="r">
              <a:defRPr sz="1300"/>
            </a:lvl1pPr>
          </a:lstStyle>
          <a:p>
            <a:fld id="{AE8D5644-4583-4B4B-8AD3-7C55271FB3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4195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53" tIns="48326" rIns="96653" bIns="48326" rtlCol="0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9" y="0"/>
            <a:ext cx="3169920" cy="481727"/>
          </a:xfrm>
          <a:prstGeom prst="rect">
            <a:avLst/>
          </a:prstGeom>
        </p:spPr>
        <p:txBody>
          <a:bodyPr vert="horz" lIns="96653" tIns="48326" rIns="96653" bIns="48326" rtlCol="0"/>
          <a:lstStyle>
            <a:lvl1pPr algn="r">
              <a:defRPr sz="1300"/>
            </a:lvl1pPr>
          </a:lstStyle>
          <a:p>
            <a:fld id="{1E351F69-6B37-4B03-8F38-3EF0F9B15D6A}" type="datetimeFigureOut">
              <a:rPr lang="en-US" smtClean="0"/>
              <a:t>2/13/2020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98600" y="1200150"/>
            <a:ext cx="4318000" cy="32385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53" tIns="48326" rIns="96653" bIns="48326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1" y="4620579"/>
            <a:ext cx="5852160" cy="3780473"/>
          </a:xfrm>
          <a:prstGeom prst="rect">
            <a:avLst/>
          </a:prstGeom>
        </p:spPr>
        <p:txBody>
          <a:bodyPr vert="horz" lIns="96653" tIns="48326" rIns="96653" bIns="48326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53" tIns="48326" rIns="96653" bIns="48326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9" y="9119474"/>
            <a:ext cx="3169920" cy="481726"/>
          </a:xfrm>
          <a:prstGeom prst="rect">
            <a:avLst/>
          </a:prstGeom>
        </p:spPr>
        <p:txBody>
          <a:bodyPr vert="horz" lIns="96653" tIns="48326" rIns="96653" bIns="48326" rtlCol="0" anchor="b"/>
          <a:lstStyle>
            <a:lvl1pPr algn="r">
              <a:defRPr sz="1300"/>
            </a:lvl1pPr>
          </a:lstStyle>
          <a:p>
            <a:fld id="{F4D49D46-CB62-49AA-84B5-C83E6B03DFD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00376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D49D46-CB62-49AA-84B5-C83E6B03DFD8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244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517650" y="1209675"/>
            <a:ext cx="4349750" cy="32623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D49D46-CB62-49AA-84B5-C83E6B03DFD8}" type="slidenum">
              <a:rPr lang="en-US">
                <a:solidFill>
                  <a:prstClr val="black"/>
                </a:solidFill>
              </a:rPr>
              <a:pPr/>
              <a:t>10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32482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517650" y="1209675"/>
            <a:ext cx="4349750" cy="32623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D49D46-CB62-49AA-84B5-C83E6B03DFD8}" type="slidenum">
              <a:rPr lang="en-US">
                <a:solidFill>
                  <a:prstClr val="black"/>
                </a:solidFill>
              </a:rPr>
              <a:pPr/>
              <a:t>11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01538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517650" y="1209675"/>
            <a:ext cx="4349750" cy="32623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D49D46-CB62-49AA-84B5-C83E6B03DFD8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93528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517650" y="1209675"/>
            <a:ext cx="4349750" cy="32623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D49D46-CB62-49AA-84B5-C83E6B03DFD8}" type="slidenum">
              <a:rPr lang="en-US">
                <a:solidFill>
                  <a:prstClr val="black"/>
                </a:solidFill>
              </a:rPr>
              <a:pPr/>
              <a:t>2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93215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517650" y="1209675"/>
            <a:ext cx="4349750" cy="32623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D49D46-CB62-49AA-84B5-C83E6B03DFD8}" type="slidenum">
              <a:rPr lang="en-US">
                <a:solidFill>
                  <a:prstClr val="black"/>
                </a:solidFill>
              </a:rPr>
              <a:pPr/>
              <a:t>3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76780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517650" y="1209675"/>
            <a:ext cx="4349750" cy="32623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D49D46-CB62-49AA-84B5-C83E6B03DFD8}" type="slidenum">
              <a:rPr lang="en-US">
                <a:solidFill>
                  <a:prstClr val="black"/>
                </a:solidFill>
              </a:rPr>
              <a:pPr/>
              <a:t>4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92924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517650" y="1209675"/>
            <a:ext cx="4349750" cy="32623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D49D46-CB62-49AA-84B5-C83E6B03DFD8}" type="slidenum">
              <a:rPr lang="en-US">
                <a:solidFill>
                  <a:prstClr val="black"/>
                </a:solidFill>
              </a:rPr>
              <a:pPr/>
              <a:t>5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70191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517650" y="1209675"/>
            <a:ext cx="4349750" cy="32623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D49D46-CB62-49AA-84B5-C83E6B03DFD8}" type="slidenum">
              <a:rPr lang="en-US">
                <a:solidFill>
                  <a:prstClr val="black"/>
                </a:solidFill>
              </a:rPr>
              <a:pPr/>
              <a:t>6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47177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517650" y="1209675"/>
            <a:ext cx="4349750" cy="32623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D49D46-CB62-49AA-84B5-C83E6B03DFD8}" type="slidenum">
              <a:rPr lang="en-US">
                <a:solidFill>
                  <a:prstClr val="black"/>
                </a:solidFill>
              </a:rPr>
              <a:pPr/>
              <a:t>7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62737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517650" y="1209675"/>
            <a:ext cx="4349750" cy="32623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D49D46-CB62-49AA-84B5-C83E6B03DFD8}" type="slidenum">
              <a:rPr lang="en-US">
                <a:solidFill>
                  <a:prstClr val="black"/>
                </a:solidFill>
              </a:rPr>
              <a:pPr/>
              <a:t>8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21386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517650" y="1209675"/>
            <a:ext cx="4349750" cy="32623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D49D46-CB62-49AA-84B5-C83E6B03DFD8}" type="slidenum">
              <a:rPr lang="en-US">
                <a:solidFill>
                  <a:prstClr val="black"/>
                </a:solidFill>
              </a:rPr>
              <a:pPr/>
              <a:t>9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84553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E0845-96BE-4A74-92B7-8E777D0EC439}" type="datetime1">
              <a:rPr lang="en-US" smtClean="0"/>
              <a:t>2/13/2020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C728-5218-8E41-BD52-95328715D22E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00784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4DE00-17CB-42EF-9375-17B83D061153}" type="datetime1">
              <a:rPr lang="en-US" smtClean="0"/>
              <a:t>2/13/2020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C728-5218-8E41-BD52-95328715D22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821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3989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2302"/>
            <a:ext cx="1971675" cy="575989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2302"/>
            <a:ext cx="5800725" cy="5759898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349F7-6226-415C-AB1C-82D4862A0F07}" type="datetime1">
              <a:rPr lang="en-US" smtClean="0"/>
              <a:t>2/13/2020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C728-5218-8E41-BD52-95328715D22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2851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059A4-F699-45DE-B9ED-A036C7AD4212}" type="datetime1">
              <a:rPr lang="en-US" smtClean="0"/>
              <a:t>2/13/2020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C728-5218-8E41-BD52-95328715D22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 userDrawn="1"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7517359" y="6459300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637C728-5218-8E41-BD52-95328715D22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9521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90703-5F70-4D0C-8C4D-378B1005A605}" type="datetime1">
              <a:rPr lang="en-US" smtClean="0"/>
              <a:t>2/13/2020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C728-5218-8E41-BD52-95328715D22E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200449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5"/>
            <a:ext cx="370332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43C10-B4BE-4369-801A-00D361CD27C7}" type="datetime1">
              <a:rPr lang="en-US" smtClean="0"/>
              <a:t>2/13/2020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C728-5218-8E41-BD52-95328715D22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5507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E34E1-2D7C-46DA-98CD-C45B79C9010A}" type="datetime1">
              <a:rPr lang="en-US" smtClean="0"/>
              <a:t>2/13/2020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C728-5218-8E41-BD52-95328715D22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5252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2445E-22C1-4780-A9AA-3B180A9DA3D7}" type="datetime1">
              <a:rPr lang="en-US" smtClean="0"/>
              <a:t>2/13/2020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C728-5218-8E41-BD52-95328715D22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3981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42D33-716F-4E09-956A-1F2C1D490F65}" type="datetime1">
              <a:rPr lang="en-US" smtClean="0"/>
              <a:t>2/13/2020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C728-5218-8E41-BD52-95328715D22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3875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9F514C9E-94AA-4BA6-BD09-E9F60A2289EA}" type="datetime1">
              <a:rPr lang="en-US" smtClean="0"/>
              <a:t>2/13/2020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455F5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637C728-5218-8E41-BD52-95328715D22E}" type="slidenum">
              <a:rPr lang="en-US" smtClean="0">
                <a:solidFill>
                  <a:srgbClr val="455F51"/>
                </a:solidFill>
              </a:rPr>
              <a:pPr/>
              <a:t>‹#›</a:t>
            </a:fld>
            <a:endParaRPr lang="en-US" dirty="0">
              <a:solidFill>
                <a:srgbClr val="455F5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7067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5234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93EB1-CDFD-4DB6-B987-BB0216D4A64B}" type="datetime1">
              <a:rPr lang="en-US" smtClean="0"/>
              <a:t>2/13/2020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C728-5218-8E41-BD52-95328715D22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84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F2104A04-BB45-4AD8-AD83-92F8557A4E89}" type="datetime1">
              <a:rPr lang="en-US" smtClean="0"/>
              <a:t>2/13/2020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fld id="{749117F3-72C3-48B4-9B19-054D6540F0E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5337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47054" y="1269597"/>
            <a:ext cx="5220292" cy="4974185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en-US" sz="3500" b="1" dirty="0" smtClean="0"/>
              <a:t>African Swine Fever (ASF)</a:t>
            </a:r>
          </a:p>
          <a:p>
            <a:pPr algn="ctr"/>
            <a:r>
              <a:rPr lang="en-US" sz="2800" b="1" dirty="0" smtClean="0"/>
              <a:t>USDA Prevention</a:t>
            </a:r>
            <a:r>
              <a:rPr lang="en-US" sz="2800" b="1" dirty="0"/>
              <a:t>, </a:t>
            </a:r>
            <a:r>
              <a:rPr lang="en-US" sz="2800" b="1" dirty="0" smtClean="0"/>
              <a:t>planning,</a:t>
            </a:r>
          </a:p>
          <a:p>
            <a:pPr algn="ctr"/>
            <a:r>
              <a:rPr lang="en-US" sz="2800" b="1" dirty="0" smtClean="0"/>
              <a:t>Response and outreach</a:t>
            </a:r>
          </a:p>
          <a:p>
            <a:pPr algn="ctr"/>
            <a:r>
              <a:rPr lang="en-US" sz="2800" b="1" dirty="0" smtClean="0"/>
              <a:t> </a:t>
            </a:r>
            <a:r>
              <a:rPr lang="en-US" sz="2800" b="1" dirty="0" smtClean="0"/>
              <a:t>in the United states</a:t>
            </a:r>
            <a:endParaRPr lang="en-US" sz="2800" b="1" dirty="0"/>
          </a:p>
          <a:p>
            <a:pPr algn="ctr"/>
            <a:endParaRPr lang="en-US" sz="2000" b="1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endParaRPr lang="en-US" sz="1500" b="1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endParaRPr lang="en-US" sz="1500" b="1" dirty="0">
              <a:solidFill>
                <a:schemeClr val="tx1"/>
              </a:solidFill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endParaRPr lang="en-US" sz="1500" b="1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endParaRPr lang="en-US" sz="1500" b="1" dirty="0">
              <a:solidFill>
                <a:schemeClr val="tx1"/>
              </a:solidFill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endParaRPr lang="en-US" sz="1500" b="1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endParaRPr lang="en-US" sz="1500" b="1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endParaRPr lang="en-US" sz="1500" b="1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r>
              <a:rPr lang="en-US" sz="1600" b="1" dirty="0" smtClean="0">
                <a:solidFill>
                  <a:schemeClr val="tx1"/>
                </a:solidFill>
                <a:cs typeface="Times New Roman" pitchFamily="18" charset="0"/>
              </a:rPr>
              <a:t>Alan Huddleston, vmd</a:t>
            </a:r>
            <a:endParaRPr lang="en-US" sz="1600" b="1" dirty="0">
              <a:solidFill>
                <a:schemeClr val="tx1"/>
              </a:solidFill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r>
              <a:rPr lang="en-US" sz="1600" b="1" dirty="0" smtClean="0">
                <a:solidFill>
                  <a:schemeClr val="tx1"/>
                </a:solidFill>
                <a:cs typeface="Times New Roman" pitchFamily="18" charset="0"/>
              </a:rPr>
              <a:t>Director</a:t>
            </a:r>
          </a:p>
          <a:p>
            <a:pPr>
              <a:spcBef>
                <a:spcPts val="0"/>
              </a:spcBef>
            </a:pPr>
            <a:r>
              <a:rPr lang="en-US" sz="1600" b="1" dirty="0" smtClean="0">
                <a:solidFill>
                  <a:schemeClr val="tx1"/>
                </a:solidFill>
                <a:cs typeface="Times New Roman" pitchFamily="18" charset="0"/>
              </a:rPr>
              <a:t>Aquaculture, Swine, Equine &amp; Poultry Health</a:t>
            </a:r>
            <a:endParaRPr lang="en-US" sz="1600" b="1" dirty="0">
              <a:solidFill>
                <a:schemeClr val="tx1"/>
              </a:solidFill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r>
              <a:rPr lang="en-US" sz="1600" b="1" dirty="0">
                <a:solidFill>
                  <a:schemeClr val="tx1"/>
                </a:solidFill>
                <a:cs typeface="Times New Roman" pitchFamily="18" charset="0"/>
              </a:rPr>
              <a:t>U.S. Department of Agriculture</a:t>
            </a:r>
          </a:p>
          <a:p>
            <a:pPr>
              <a:spcBef>
                <a:spcPts val="0"/>
              </a:spcBef>
            </a:pPr>
            <a:r>
              <a:rPr lang="en-US" sz="1600" b="1" dirty="0">
                <a:solidFill>
                  <a:schemeClr val="tx1"/>
                </a:solidFill>
                <a:cs typeface="Times New Roman" pitchFamily="18" charset="0"/>
              </a:rPr>
              <a:t>Animal and Plant Health Inspection Service</a:t>
            </a:r>
          </a:p>
          <a:p>
            <a:pPr>
              <a:spcBef>
                <a:spcPts val="0"/>
              </a:spcBef>
            </a:pPr>
            <a:r>
              <a:rPr lang="en-US" sz="1600" b="1" dirty="0">
                <a:solidFill>
                  <a:schemeClr val="tx1"/>
                </a:solidFill>
                <a:cs typeface="Times New Roman" pitchFamily="18" charset="0"/>
              </a:rPr>
              <a:t>Veterinary </a:t>
            </a:r>
            <a:r>
              <a:rPr lang="en-US" sz="1600" b="1" dirty="0" smtClean="0">
                <a:solidFill>
                  <a:schemeClr val="tx1"/>
                </a:solidFill>
                <a:cs typeface="Times New Roman" pitchFamily="18" charset="0"/>
              </a:rPr>
              <a:t>Services</a:t>
            </a:r>
          </a:p>
          <a:p>
            <a:pPr>
              <a:spcBef>
                <a:spcPts val="0"/>
              </a:spcBef>
            </a:pPr>
            <a:endParaRPr lang="en-US" sz="1600" b="1" dirty="0">
              <a:solidFill>
                <a:schemeClr val="tx1"/>
              </a:solidFill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r>
              <a:rPr lang="en-US" sz="1600" b="1" dirty="0" smtClean="0">
                <a:solidFill>
                  <a:schemeClr val="tx1"/>
                </a:solidFill>
                <a:cs typeface="Times New Roman" pitchFamily="18" charset="0"/>
              </a:rPr>
              <a:t>Agricultural outlook forum – Arlington, VA</a:t>
            </a:r>
          </a:p>
          <a:p>
            <a:pPr>
              <a:spcBef>
                <a:spcPts val="0"/>
              </a:spcBef>
            </a:pPr>
            <a:r>
              <a:rPr lang="en-US" sz="1600" b="1" dirty="0" smtClean="0">
                <a:solidFill>
                  <a:schemeClr val="tx1"/>
                </a:solidFill>
                <a:cs typeface="Times New Roman" pitchFamily="18" charset="0"/>
              </a:rPr>
              <a:t>February </a:t>
            </a:r>
            <a:r>
              <a:rPr lang="en-US" sz="1600" b="1" dirty="0" smtClean="0">
                <a:solidFill>
                  <a:schemeClr val="tx1"/>
                </a:solidFill>
                <a:cs typeface="Times New Roman" pitchFamily="18" charset="0"/>
              </a:rPr>
              <a:t>21, 2020</a:t>
            </a:r>
            <a:endParaRPr lang="en-US" sz="1600" b="1" dirty="0">
              <a:solidFill>
                <a:schemeClr val="tx1"/>
              </a:solidFill>
              <a:cs typeface="Times New Roman" pitchFamily="18" charset="0"/>
            </a:endParaRPr>
          </a:p>
        </p:txBody>
      </p:sp>
      <p:pic>
        <p:nvPicPr>
          <p:cNvPr id="9" name="Picture 8" descr=" SigLockup Master PwPt.4c-whitebg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36" y="140814"/>
            <a:ext cx="2883429" cy="432863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0" y="706993"/>
            <a:ext cx="9144000" cy="0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710"/>
          <a:stretch/>
        </p:blipFill>
        <p:spPr>
          <a:xfrm>
            <a:off x="970553" y="1269597"/>
            <a:ext cx="2476500" cy="26903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829814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44969" y="2124104"/>
            <a:ext cx="4214579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400" b="1" dirty="0" smtClean="0">
                <a:solidFill>
                  <a:srgbClr val="000000"/>
                </a:solidFill>
                <a:cs typeface="Times New Roman" pitchFamily="18" charset="0"/>
              </a:rPr>
              <a:t>North </a:t>
            </a:r>
            <a:r>
              <a:rPr lang="en-US" sz="2400" b="1" dirty="0" smtClean="0">
                <a:solidFill>
                  <a:srgbClr val="000000"/>
                </a:solidFill>
                <a:cs typeface="Times New Roman" pitchFamily="18" charset="0"/>
              </a:rPr>
              <a:t>American ASF </a:t>
            </a:r>
            <a:r>
              <a:rPr lang="en-US" sz="2400" b="1" dirty="0" smtClean="0">
                <a:solidFill>
                  <a:srgbClr val="000000"/>
                </a:solidFill>
                <a:cs typeface="Times New Roman" pitchFamily="18" charset="0"/>
              </a:rPr>
              <a:t>Symposia</a:t>
            </a:r>
            <a:endParaRPr lang="en-US" sz="2400" b="1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endParaRPr lang="en-US" sz="2400" b="1" dirty="0">
              <a:solidFill>
                <a:srgbClr val="000000"/>
              </a:solidFill>
              <a:cs typeface="Times New Roman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400" b="1" dirty="0" smtClean="0">
                <a:solidFill>
                  <a:srgbClr val="000000"/>
                </a:solidFill>
                <a:cs typeface="Times New Roman" pitchFamily="18" charset="0"/>
              </a:rPr>
              <a:t>APHIS International Services Reporting &amp; </a:t>
            </a:r>
            <a:r>
              <a:rPr lang="en-US" sz="2400" b="1" dirty="0" smtClean="0">
                <a:solidFill>
                  <a:srgbClr val="000000"/>
                </a:solidFill>
                <a:cs typeface="Times New Roman" pitchFamily="18" charset="0"/>
              </a:rPr>
              <a:t>Coordination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endParaRPr lang="en-US" sz="2400" b="1" dirty="0">
              <a:solidFill>
                <a:srgbClr val="000000"/>
              </a:solidFill>
              <a:cs typeface="Times New Roman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pt-BR" sz="2400" b="1" dirty="0">
                <a:solidFill>
                  <a:srgbClr val="000000"/>
                </a:solidFill>
                <a:cs typeface="Times New Roman" pitchFamily="18" charset="0"/>
              </a:rPr>
              <a:t>USDA ASF Exercises – Mexico &amp; Canada participation</a:t>
            </a:r>
          </a:p>
          <a:p>
            <a:endParaRPr lang="en-US" sz="2400" b="1" dirty="0">
              <a:solidFill>
                <a:srgbClr val="000000"/>
              </a:solidFill>
              <a:cs typeface="Times New Roman" pitchFamily="18" charset="0"/>
            </a:endParaRPr>
          </a:p>
        </p:txBody>
      </p:sp>
      <p:pic>
        <p:nvPicPr>
          <p:cNvPr id="6" name="Picture 5" descr=" SigLockup Master PwPt.4c-whitebg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35" y="140812"/>
            <a:ext cx="2883429" cy="432863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0" y="706993"/>
            <a:ext cx="9144000" cy="0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1" y="731520"/>
            <a:ext cx="9144000" cy="1077218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0000"/>
                </a:solidFill>
                <a:cs typeface="Times New Roman" pitchFamily="18" charset="0"/>
              </a:rPr>
              <a:t>ASF </a:t>
            </a:r>
            <a:r>
              <a:rPr lang="en-US" sz="3600" b="1" dirty="0" smtClean="0">
                <a:solidFill>
                  <a:srgbClr val="000000"/>
                </a:solidFill>
                <a:cs typeface="Times New Roman" pitchFamily="18" charset="0"/>
              </a:rPr>
              <a:t>Outreach</a:t>
            </a:r>
          </a:p>
          <a:p>
            <a:pPr algn="ctr"/>
            <a:r>
              <a:rPr lang="en-US" sz="2800" b="1" i="1" dirty="0" smtClean="0">
                <a:solidFill>
                  <a:srgbClr val="000000"/>
                </a:solidFill>
                <a:cs typeface="Times New Roman" pitchFamily="18" charset="0"/>
              </a:rPr>
              <a:t>International </a:t>
            </a:r>
            <a:r>
              <a:rPr lang="en-US" sz="2800" b="1" i="1" dirty="0" smtClean="0">
                <a:solidFill>
                  <a:srgbClr val="000000"/>
                </a:solidFill>
                <a:cs typeface="Times New Roman" pitchFamily="18" charset="0"/>
              </a:rPr>
              <a:t>Coordination</a:t>
            </a:r>
            <a:endParaRPr lang="en-US" sz="2800" b="1" i="1" dirty="0">
              <a:solidFill>
                <a:srgbClr val="000000"/>
              </a:solidFill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3013" y="2258007"/>
            <a:ext cx="3657600" cy="16683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3013" y="4126149"/>
            <a:ext cx="3657600" cy="1571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965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44970" y="2124104"/>
            <a:ext cx="448071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400" b="1" dirty="0" smtClean="0">
                <a:solidFill>
                  <a:srgbClr val="000000"/>
                </a:solidFill>
                <a:cs typeface="Times New Roman" pitchFamily="18" charset="0"/>
              </a:rPr>
              <a:t>Report suspect cases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endParaRPr lang="en-US" sz="2400" b="1" dirty="0">
              <a:solidFill>
                <a:srgbClr val="000000"/>
              </a:solidFill>
              <a:cs typeface="Times New Roman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400" b="1" dirty="0" smtClean="0">
                <a:solidFill>
                  <a:srgbClr val="000000"/>
                </a:solidFill>
                <a:cs typeface="Times New Roman" pitchFamily="18" charset="0"/>
              </a:rPr>
              <a:t>Practice Good Biosecurity</a:t>
            </a:r>
          </a:p>
          <a:p>
            <a:pPr marL="914400" lvl="1" indent="-457200">
              <a:buFont typeface="Wingdings" panose="05000000000000000000" pitchFamily="2" charset="2"/>
              <a:buChar char="q"/>
            </a:pPr>
            <a:r>
              <a:rPr lang="en-US" sz="2000" b="1" dirty="0" smtClean="0">
                <a:solidFill>
                  <a:srgbClr val="000000"/>
                </a:solidFill>
                <a:cs typeface="Times New Roman" pitchFamily="18" charset="0"/>
              </a:rPr>
              <a:t>On the farm</a:t>
            </a:r>
          </a:p>
          <a:p>
            <a:pPr marL="914400" lvl="1" indent="-457200">
              <a:buFont typeface="Wingdings" panose="05000000000000000000" pitchFamily="2" charset="2"/>
              <a:buChar char="q"/>
            </a:pPr>
            <a:r>
              <a:rPr lang="en-US" sz="2000" b="1" dirty="0" smtClean="0">
                <a:solidFill>
                  <a:srgbClr val="000000"/>
                </a:solidFill>
                <a:cs typeface="Times New Roman" pitchFamily="18" charset="0"/>
              </a:rPr>
              <a:t>Returning from international travel</a:t>
            </a:r>
            <a:endParaRPr lang="en-US" sz="2000" b="1" dirty="0">
              <a:solidFill>
                <a:srgbClr val="000000"/>
              </a:solidFill>
              <a:cs typeface="Times New Roman" pitchFamily="18" charset="0"/>
            </a:endParaRPr>
          </a:p>
          <a:p>
            <a:endParaRPr lang="en-US" sz="2800" b="1" dirty="0">
              <a:solidFill>
                <a:srgbClr val="000000"/>
              </a:solidFill>
              <a:cs typeface="Times New Roman" pitchFamily="18" charset="0"/>
            </a:endParaRPr>
          </a:p>
        </p:txBody>
      </p:sp>
      <p:pic>
        <p:nvPicPr>
          <p:cNvPr id="6" name="Picture 5" descr=" SigLockup Master PwPt.4c-whitebg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35" y="140812"/>
            <a:ext cx="2883429" cy="432863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0" y="706993"/>
            <a:ext cx="9144000" cy="0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1" y="961566"/>
            <a:ext cx="9144000" cy="64633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0000"/>
                </a:solidFill>
                <a:cs typeface="Times New Roman" pitchFamily="18" charset="0"/>
              </a:rPr>
              <a:t>What Can You Do?</a:t>
            </a:r>
            <a:endParaRPr lang="en-US" sz="3600" b="1" dirty="0">
              <a:solidFill>
                <a:srgbClr val="000000"/>
              </a:solidFill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0236" y="3686197"/>
            <a:ext cx="3200400" cy="198490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364" y="4058054"/>
            <a:ext cx="3160166" cy="2106778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5052143" y="2124104"/>
            <a:ext cx="3268493" cy="1208832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1-866-536-7593</a:t>
            </a:r>
            <a:r>
              <a:rPr lang="en-US" sz="3200" dirty="0"/>
              <a:t> </a:t>
            </a:r>
            <a:endParaRPr lang="en-US" sz="32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26081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204197" y="2405498"/>
            <a:ext cx="4445876" cy="18004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100" b="1" dirty="0" smtClean="0">
                <a:solidFill>
                  <a:srgbClr val="000000"/>
                </a:solidFill>
                <a:cs typeface="Times New Roman" pitchFamily="18" charset="0"/>
              </a:rPr>
              <a:t>Alan Huddleston, VMD</a:t>
            </a:r>
            <a:endParaRPr lang="en-US" sz="2100" b="1" dirty="0">
              <a:solidFill>
                <a:srgbClr val="000000"/>
              </a:solidFill>
              <a:cs typeface="Times New Roman" pitchFamily="18" charset="0"/>
            </a:endParaRPr>
          </a:p>
          <a:p>
            <a:r>
              <a:rPr lang="en-US" b="1" dirty="0" smtClean="0">
                <a:cs typeface="Times New Roman" pitchFamily="18" charset="0"/>
              </a:rPr>
              <a:t>Director</a:t>
            </a:r>
          </a:p>
          <a:p>
            <a:r>
              <a:rPr lang="en-US" b="1" dirty="0" smtClean="0">
                <a:cs typeface="Times New Roman" pitchFamily="18" charset="0"/>
              </a:rPr>
              <a:t>Aquaculture, Swine, Equine &amp; Poultry Health</a:t>
            </a:r>
          </a:p>
          <a:p>
            <a:r>
              <a:rPr lang="en-US" b="1" dirty="0" smtClean="0">
                <a:cs typeface="Times New Roman" pitchFamily="18" charset="0"/>
              </a:rPr>
              <a:t>U.S</a:t>
            </a:r>
            <a:r>
              <a:rPr lang="en-US" b="1" dirty="0">
                <a:cs typeface="Times New Roman" pitchFamily="18" charset="0"/>
              </a:rPr>
              <a:t>. Department of </a:t>
            </a:r>
            <a:r>
              <a:rPr lang="en-US" b="1" dirty="0" smtClean="0">
                <a:cs typeface="Times New Roman" pitchFamily="18" charset="0"/>
              </a:rPr>
              <a:t>Agriculture</a:t>
            </a:r>
          </a:p>
          <a:p>
            <a:r>
              <a:rPr lang="en-US" b="1" dirty="0" smtClean="0">
                <a:cs typeface="Times New Roman" pitchFamily="18" charset="0"/>
              </a:rPr>
              <a:t>Animal and Plan Health Inspection Service</a:t>
            </a:r>
          </a:p>
          <a:p>
            <a:r>
              <a:rPr lang="en-US" b="1" dirty="0" smtClean="0">
                <a:cs typeface="Times New Roman" pitchFamily="18" charset="0"/>
              </a:rPr>
              <a:t>Veterinary Services</a:t>
            </a:r>
            <a:endParaRPr lang="en-US" b="1" dirty="0">
              <a:cs typeface="Times New Roman" pitchFamily="18" charset="0"/>
            </a:endParaRPr>
          </a:p>
        </p:txBody>
      </p:sp>
      <p:pic>
        <p:nvPicPr>
          <p:cNvPr id="6" name="Picture 5" descr=" SigLockup Master PwPt.4c-whitebg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35" y="140812"/>
            <a:ext cx="2883429" cy="432863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0" y="706993"/>
            <a:ext cx="9144000" cy="0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018" y="1997645"/>
            <a:ext cx="3497164" cy="2339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209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 SigLockup Master PwPt.4c-whitebg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35" y="140812"/>
            <a:ext cx="2883429" cy="432863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0" y="706993"/>
            <a:ext cx="9144000" cy="0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0" y="731520"/>
            <a:ext cx="9144000" cy="1200329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00000"/>
                </a:solidFill>
                <a:cs typeface="Times New Roman" pitchFamily="18" charset="0"/>
              </a:rPr>
              <a:t>USDA </a:t>
            </a:r>
            <a:r>
              <a:rPr lang="en-US" sz="2400" b="1" dirty="0" smtClean="0">
                <a:solidFill>
                  <a:srgbClr val="000000"/>
                </a:solidFill>
                <a:cs typeface="Times New Roman" pitchFamily="18" charset="0"/>
              </a:rPr>
              <a:t>and </a:t>
            </a:r>
            <a:r>
              <a:rPr lang="en-US" sz="4400" b="1" dirty="0" smtClean="0">
                <a:solidFill>
                  <a:srgbClr val="000000"/>
                </a:solidFill>
                <a:cs typeface="Times New Roman" pitchFamily="18" charset="0"/>
              </a:rPr>
              <a:t>A</a:t>
            </a:r>
            <a:r>
              <a:rPr lang="en-US" sz="2800" b="1" dirty="0" smtClean="0">
                <a:solidFill>
                  <a:srgbClr val="000000"/>
                </a:solidFill>
                <a:cs typeface="Times New Roman" pitchFamily="18" charset="0"/>
              </a:rPr>
              <a:t>frican</a:t>
            </a:r>
            <a:r>
              <a:rPr lang="en-US" sz="3600" b="1" dirty="0" smtClean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000000"/>
                </a:solidFill>
                <a:cs typeface="Times New Roman" pitchFamily="18" charset="0"/>
              </a:rPr>
              <a:t>S</a:t>
            </a:r>
            <a:r>
              <a:rPr lang="en-US" sz="2800" b="1" dirty="0" smtClean="0">
                <a:solidFill>
                  <a:srgbClr val="000000"/>
                </a:solidFill>
                <a:cs typeface="Times New Roman" pitchFamily="18" charset="0"/>
              </a:rPr>
              <a:t>wine</a:t>
            </a:r>
            <a:r>
              <a:rPr lang="en-US" sz="3600" b="1" dirty="0" smtClean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000000"/>
                </a:solidFill>
                <a:cs typeface="Times New Roman" pitchFamily="18" charset="0"/>
              </a:rPr>
              <a:t>F</a:t>
            </a:r>
            <a:r>
              <a:rPr lang="en-US" sz="2800" b="1" dirty="0" smtClean="0">
                <a:solidFill>
                  <a:srgbClr val="000000"/>
                </a:solidFill>
                <a:cs typeface="Times New Roman" pitchFamily="18" charset="0"/>
              </a:rPr>
              <a:t>ever</a:t>
            </a:r>
          </a:p>
          <a:p>
            <a:pPr algn="ctr"/>
            <a:r>
              <a:rPr lang="en-US" sz="2800" b="1" i="1" dirty="0" smtClean="0">
                <a:solidFill>
                  <a:srgbClr val="000000"/>
                </a:solidFill>
                <a:cs typeface="Times New Roman" pitchFamily="18" charset="0"/>
              </a:rPr>
              <a:t>Protecting Our National Herd</a:t>
            </a:r>
            <a:endParaRPr lang="en-US" sz="2800" b="1" i="1" dirty="0">
              <a:solidFill>
                <a:srgbClr val="000000"/>
              </a:solidFill>
              <a:cs typeface="Times New Roman" pitchFamily="18" charset="0"/>
            </a:endParaRPr>
          </a:p>
        </p:txBody>
      </p:sp>
      <p:grpSp>
        <p:nvGrpSpPr>
          <p:cNvPr id="14" name="Group 13"/>
          <p:cNvGrpSpPr>
            <a:grpSpLocks noChangeAspect="1"/>
          </p:cNvGrpSpPr>
          <p:nvPr/>
        </p:nvGrpSpPr>
        <p:grpSpPr>
          <a:xfrm>
            <a:off x="724416" y="1956375"/>
            <a:ext cx="7695168" cy="4227890"/>
            <a:chOff x="237935" y="1487570"/>
            <a:chExt cx="8694030" cy="4776686"/>
          </a:xfrm>
        </p:grpSpPr>
        <p:sp>
          <p:nvSpPr>
            <p:cNvPr id="5" name="Oval 4"/>
            <p:cNvSpPr/>
            <p:nvPr/>
          </p:nvSpPr>
          <p:spPr>
            <a:xfrm>
              <a:off x="1322962" y="1865570"/>
              <a:ext cx="6498077" cy="4066162"/>
            </a:xfrm>
            <a:prstGeom prst="ellipse">
              <a:avLst/>
            </a:prstGeom>
            <a:solidFill>
              <a:srgbClr val="F2F2F2"/>
            </a:solidFill>
            <a:ln w="1270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" name="Oval 1"/>
            <p:cNvSpPr>
              <a:spLocks noChangeAspect="1"/>
            </p:cNvSpPr>
            <p:nvPr/>
          </p:nvSpPr>
          <p:spPr>
            <a:xfrm>
              <a:off x="3404214" y="1487570"/>
              <a:ext cx="2335570" cy="955013"/>
            </a:xfrm>
            <a:prstGeom prst="ellipse">
              <a:avLst/>
            </a:prstGeom>
            <a:solidFill>
              <a:srgbClr val="00206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b="1" dirty="0" smtClean="0">
                  <a:solidFill>
                    <a:schemeClr val="bg1"/>
                  </a:solidFill>
                </a:rPr>
                <a:t>Prevention</a:t>
              </a:r>
              <a:endParaRPr lang="en-US" sz="2200" b="1" dirty="0">
                <a:solidFill>
                  <a:schemeClr val="bg1"/>
                </a:solidFill>
              </a:endParaRPr>
            </a:p>
          </p:txBody>
        </p:sp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21280" y="2628016"/>
              <a:ext cx="3901440" cy="2541270"/>
            </a:xfrm>
            <a:prstGeom prst="rect">
              <a:avLst/>
            </a:prstGeom>
          </p:spPr>
        </p:pic>
        <p:sp>
          <p:nvSpPr>
            <p:cNvPr id="10" name="Oval 9"/>
            <p:cNvSpPr>
              <a:spLocks noChangeAspect="1"/>
            </p:cNvSpPr>
            <p:nvPr/>
          </p:nvSpPr>
          <p:spPr>
            <a:xfrm>
              <a:off x="237935" y="3443883"/>
              <a:ext cx="2224352" cy="909536"/>
            </a:xfrm>
            <a:prstGeom prst="ellipse">
              <a:avLst/>
            </a:prstGeom>
            <a:solidFill>
              <a:srgbClr val="00206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b="1" dirty="0" smtClean="0">
                  <a:solidFill>
                    <a:schemeClr val="bg1"/>
                  </a:solidFill>
                </a:rPr>
                <a:t>Planning</a:t>
              </a:r>
              <a:endParaRPr lang="en-US" sz="2200" b="1" dirty="0">
                <a:solidFill>
                  <a:schemeClr val="bg1"/>
                </a:solidFill>
              </a:endParaRPr>
            </a:p>
          </p:txBody>
        </p:sp>
        <p:sp>
          <p:nvSpPr>
            <p:cNvPr id="11" name="Oval 10"/>
            <p:cNvSpPr>
              <a:spLocks noChangeAspect="1"/>
            </p:cNvSpPr>
            <p:nvPr/>
          </p:nvSpPr>
          <p:spPr>
            <a:xfrm>
              <a:off x="6707613" y="3443883"/>
              <a:ext cx="2224352" cy="909536"/>
            </a:xfrm>
            <a:prstGeom prst="ellipse">
              <a:avLst/>
            </a:prstGeom>
            <a:solidFill>
              <a:srgbClr val="00206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b="1" dirty="0" smtClean="0">
                  <a:solidFill>
                    <a:schemeClr val="bg1"/>
                  </a:solidFill>
                </a:rPr>
                <a:t>Response</a:t>
              </a:r>
              <a:endParaRPr lang="en-US" sz="2200" b="1" dirty="0">
                <a:solidFill>
                  <a:schemeClr val="bg1"/>
                </a:solidFill>
              </a:endParaRPr>
            </a:p>
          </p:txBody>
        </p:sp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3459824" y="5354720"/>
              <a:ext cx="2224352" cy="909536"/>
            </a:xfrm>
            <a:prstGeom prst="ellipse">
              <a:avLst/>
            </a:prstGeom>
            <a:solidFill>
              <a:srgbClr val="00206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b="1" dirty="0" smtClean="0">
                  <a:solidFill>
                    <a:schemeClr val="bg1"/>
                  </a:solidFill>
                </a:rPr>
                <a:t>Outreach</a:t>
              </a:r>
              <a:endParaRPr lang="en-US" sz="22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718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44970" y="2124104"/>
            <a:ext cx="389356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400" b="1" dirty="0" smtClean="0">
                <a:solidFill>
                  <a:srgbClr val="000000"/>
                </a:solidFill>
                <a:cs typeface="Times New Roman" pitchFamily="18" charset="0"/>
              </a:rPr>
              <a:t>Import Restrictions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n-US" sz="2000" b="1" dirty="0" smtClean="0">
                <a:solidFill>
                  <a:srgbClr val="000000"/>
                </a:solidFill>
                <a:cs typeface="Times New Roman" pitchFamily="18" charset="0"/>
              </a:rPr>
              <a:t>Live </a:t>
            </a:r>
            <a:r>
              <a:rPr lang="en-US" sz="2000" b="1" dirty="0" smtClean="0">
                <a:solidFill>
                  <a:srgbClr val="000000"/>
                </a:solidFill>
                <a:cs typeface="Times New Roman" pitchFamily="18" charset="0"/>
              </a:rPr>
              <a:t>swine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n-US" sz="2000" b="1" dirty="0" smtClean="0">
                <a:solidFill>
                  <a:srgbClr val="000000"/>
                </a:solidFill>
                <a:cs typeface="Times New Roman" pitchFamily="18" charset="0"/>
              </a:rPr>
              <a:t>Products </a:t>
            </a:r>
            <a:r>
              <a:rPr lang="en-US" sz="2000" b="1" dirty="0">
                <a:solidFill>
                  <a:srgbClr val="000000"/>
                </a:solidFill>
                <a:cs typeface="Times New Roman" pitchFamily="18" charset="0"/>
              </a:rPr>
              <a:t>derived from </a:t>
            </a:r>
            <a:r>
              <a:rPr lang="en-US" sz="2000" b="1" dirty="0" smtClean="0">
                <a:solidFill>
                  <a:srgbClr val="000000"/>
                </a:solidFill>
                <a:cs typeface="Times New Roman" pitchFamily="18" charset="0"/>
              </a:rPr>
              <a:t>swine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endParaRPr lang="en-US" sz="2400" b="1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400" b="1" dirty="0" smtClean="0">
                <a:solidFill>
                  <a:srgbClr val="000000"/>
                </a:solidFill>
                <a:cs typeface="Times New Roman" pitchFamily="18" charset="0"/>
              </a:rPr>
              <a:t>International garbage restrictions</a:t>
            </a:r>
          </a:p>
          <a:p>
            <a:endParaRPr lang="en-US" sz="2400" b="1" dirty="0" smtClean="0">
              <a:solidFill>
                <a:srgbClr val="000000"/>
              </a:solidFill>
              <a:cs typeface="Times New Roman" pitchFamily="18" charset="0"/>
            </a:endParaRPr>
          </a:p>
        </p:txBody>
      </p:sp>
      <p:pic>
        <p:nvPicPr>
          <p:cNvPr id="6" name="Picture 5" descr=" SigLockup Master PwPt.4c-whitebg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35" y="140812"/>
            <a:ext cx="2883429" cy="432863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0" y="706993"/>
            <a:ext cx="9144000" cy="0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1" y="746122"/>
            <a:ext cx="9144000" cy="1077218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0000"/>
                </a:solidFill>
                <a:cs typeface="Times New Roman" pitchFamily="18" charset="0"/>
              </a:rPr>
              <a:t>ASF </a:t>
            </a:r>
            <a:r>
              <a:rPr lang="en-US" sz="3600" b="1" dirty="0" smtClean="0">
                <a:solidFill>
                  <a:srgbClr val="000000"/>
                </a:solidFill>
                <a:cs typeface="Times New Roman" pitchFamily="18" charset="0"/>
              </a:rPr>
              <a:t>Prevention</a:t>
            </a:r>
          </a:p>
          <a:p>
            <a:pPr algn="ctr"/>
            <a:r>
              <a:rPr lang="en-US" sz="2800" b="1" i="1" dirty="0" smtClean="0">
                <a:solidFill>
                  <a:srgbClr val="000000"/>
                </a:solidFill>
                <a:cs typeface="Times New Roman" pitchFamily="18" charset="0"/>
              </a:rPr>
              <a:t>Barriers to Entry to the US</a:t>
            </a:r>
            <a:endParaRPr lang="en-US" sz="2800" b="1" i="1" dirty="0">
              <a:solidFill>
                <a:srgbClr val="000000"/>
              </a:solidFill>
              <a:cs typeface="Times New Roman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5617" y="3686783"/>
            <a:ext cx="4050254" cy="244264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5146" y="2068838"/>
            <a:ext cx="1889760" cy="2651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965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44970" y="2124104"/>
            <a:ext cx="3893566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400" b="1" dirty="0" smtClean="0">
                <a:solidFill>
                  <a:srgbClr val="000000"/>
                </a:solidFill>
                <a:cs typeface="Times New Roman" pitchFamily="18" charset="0"/>
              </a:rPr>
              <a:t>Passenger and commercial screening, confiscation/fines</a:t>
            </a:r>
          </a:p>
          <a:p>
            <a:pPr lvl="1"/>
            <a:r>
              <a:rPr lang="en-US" sz="2000" b="1" dirty="0" smtClean="0">
                <a:solidFill>
                  <a:srgbClr val="000000"/>
                </a:solidFill>
                <a:cs typeface="Times New Roman" pitchFamily="18" charset="0"/>
              </a:rPr>
              <a:t>Partnering with U.S Customs </a:t>
            </a:r>
            <a:r>
              <a:rPr lang="en-US" sz="2000" b="1" dirty="0" smtClean="0">
                <a:solidFill>
                  <a:srgbClr val="000000"/>
                </a:solidFill>
                <a:cs typeface="Times New Roman" pitchFamily="18" charset="0"/>
              </a:rPr>
              <a:t>&amp; Border Protection (CBP)</a:t>
            </a:r>
          </a:p>
          <a:p>
            <a:endParaRPr lang="en-US" sz="2400" b="1" dirty="0" smtClean="0">
              <a:solidFill>
                <a:srgbClr val="000000"/>
              </a:solidFill>
              <a:cs typeface="Times New Roman" pitchFamily="18" charset="0"/>
            </a:endParaRPr>
          </a:p>
        </p:txBody>
      </p:sp>
      <p:pic>
        <p:nvPicPr>
          <p:cNvPr id="6" name="Picture 5" descr=" SigLockup Master PwPt.4c-whitebg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35" y="140812"/>
            <a:ext cx="2883429" cy="432863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0" y="706993"/>
            <a:ext cx="9144000" cy="0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1" y="746123"/>
            <a:ext cx="9144000" cy="1077218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3600" b="1" dirty="0">
                <a:solidFill>
                  <a:srgbClr val="000000"/>
                </a:solidFill>
                <a:cs typeface="Times New Roman" pitchFamily="18" charset="0"/>
              </a:rPr>
              <a:t>ASF Prevention</a:t>
            </a:r>
          </a:p>
          <a:p>
            <a:pPr algn="ctr"/>
            <a:r>
              <a:rPr lang="en-US" sz="2800" b="1" i="1" dirty="0">
                <a:solidFill>
                  <a:srgbClr val="000000"/>
                </a:solidFill>
                <a:cs typeface="Times New Roman" pitchFamily="18" charset="0"/>
              </a:rPr>
              <a:t>Barriers to Entry to the US</a:t>
            </a:r>
            <a:endParaRPr lang="en-US" sz="2800" b="1" i="1" dirty="0">
              <a:solidFill>
                <a:srgbClr val="000000"/>
              </a:solidFill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7916" y="2124104"/>
            <a:ext cx="3803904" cy="29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887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44970" y="2124104"/>
            <a:ext cx="389356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400" b="1" dirty="0">
                <a:solidFill>
                  <a:srgbClr val="000000"/>
                </a:solidFill>
                <a:cs typeface="Times New Roman" pitchFamily="18" charset="0"/>
              </a:rPr>
              <a:t>Swine Health Protection Act/Garbage-Feeding Restrictions</a:t>
            </a:r>
          </a:p>
          <a:p>
            <a:endParaRPr lang="en-US" sz="2400" b="1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400" b="1" dirty="0" smtClean="0">
                <a:solidFill>
                  <a:srgbClr val="000000"/>
                </a:solidFill>
                <a:cs typeface="Times New Roman" pitchFamily="18" charset="0"/>
              </a:rPr>
              <a:t>Ethnic markets</a:t>
            </a:r>
          </a:p>
          <a:p>
            <a:pPr lvl="1"/>
            <a:r>
              <a:rPr lang="en-US" sz="2000" b="1" dirty="0" smtClean="0">
                <a:solidFill>
                  <a:srgbClr val="000000"/>
                </a:solidFill>
                <a:cs typeface="Times New Roman" pitchFamily="18" charset="0"/>
              </a:rPr>
              <a:t>APHIS PPQ SITC outreach and enforcement</a:t>
            </a:r>
          </a:p>
        </p:txBody>
      </p:sp>
      <p:pic>
        <p:nvPicPr>
          <p:cNvPr id="6" name="Picture 5" descr=" SigLockup Master PwPt.4c-whitebg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35" y="140812"/>
            <a:ext cx="2883429" cy="432863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0" y="706993"/>
            <a:ext cx="9144000" cy="0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1" y="746122"/>
            <a:ext cx="9144000" cy="1077218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0000"/>
                </a:solidFill>
                <a:cs typeface="Times New Roman" pitchFamily="18" charset="0"/>
              </a:rPr>
              <a:t>ASF </a:t>
            </a:r>
            <a:r>
              <a:rPr lang="en-US" sz="3600" b="1" dirty="0" smtClean="0">
                <a:solidFill>
                  <a:srgbClr val="000000"/>
                </a:solidFill>
                <a:cs typeface="Times New Roman" pitchFamily="18" charset="0"/>
              </a:rPr>
              <a:t>Prevention</a:t>
            </a:r>
          </a:p>
          <a:p>
            <a:pPr algn="ctr"/>
            <a:r>
              <a:rPr lang="en-US" sz="2800" b="1" i="1" dirty="0" smtClean="0">
                <a:solidFill>
                  <a:srgbClr val="000000"/>
                </a:solidFill>
                <a:cs typeface="Times New Roman" pitchFamily="18" charset="0"/>
              </a:rPr>
              <a:t>Interior Barriers Protecting U.S. Swine</a:t>
            </a:r>
            <a:endParaRPr lang="en-US" sz="2800" b="1" i="1" dirty="0">
              <a:solidFill>
                <a:srgbClr val="000000"/>
              </a:solidFill>
              <a:cs typeface="Times New Roman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2084" y="3516193"/>
            <a:ext cx="1828800" cy="274022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6484" y="2124104"/>
            <a:ext cx="3657600" cy="2431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739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44969" y="2124104"/>
            <a:ext cx="4827421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400" b="1" dirty="0" smtClean="0">
                <a:solidFill>
                  <a:srgbClr val="000000"/>
                </a:solidFill>
                <a:cs typeface="Times New Roman" pitchFamily="18" charset="0"/>
              </a:rPr>
              <a:t>ASF FAD </a:t>
            </a:r>
            <a:r>
              <a:rPr lang="en-US" sz="2400" b="1" dirty="0" smtClean="0">
                <a:solidFill>
                  <a:srgbClr val="000000"/>
                </a:solidFill>
                <a:cs typeface="Times New Roman" pitchFamily="18" charset="0"/>
              </a:rPr>
              <a:t>PReP Response Strategy</a:t>
            </a:r>
          </a:p>
          <a:p>
            <a:pPr marL="457200"/>
            <a:r>
              <a:rPr lang="en-US" sz="2000" b="1" dirty="0" smtClean="0">
                <a:solidFill>
                  <a:srgbClr val="000000"/>
                </a:solidFill>
                <a:cs typeface="Times New Roman" pitchFamily="18" charset="0"/>
              </a:rPr>
              <a:t>(Dec 2019)</a:t>
            </a:r>
            <a:endParaRPr lang="en-US" sz="2000" b="1" dirty="0">
              <a:solidFill>
                <a:srgbClr val="000000"/>
              </a:solidFill>
              <a:cs typeface="Times New Roman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endParaRPr lang="en-US" sz="2400" b="1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400" b="1" dirty="0" smtClean="0">
                <a:solidFill>
                  <a:srgbClr val="000000"/>
                </a:solidFill>
                <a:cs typeface="Times New Roman" pitchFamily="18" charset="0"/>
              </a:rPr>
              <a:t>ASF response </a:t>
            </a:r>
            <a:r>
              <a:rPr lang="en-US" sz="2400" b="1" dirty="0" smtClean="0">
                <a:solidFill>
                  <a:srgbClr val="000000"/>
                </a:solidFill>
                <a:cs typeface="Times New Roman" pitchFamily="18" charset="0"/>
              </a:rPr>
              <a:t>exercises</a:t>
            </a:r>
          </a:p>
          <a:p>
            <a:pPr marL="457200"/>
            <a:r>
              <a:rPr lang="en-US" sz="2400" b="1" dirty="0" smtClean="0">
                <a:solidFill>
                  <a:srgbClr val="000000"/>
                </a:solidFill>
                <a:cs typeface="Times New Roman" pitchFamily="18" charset="0"/>
              </a:rPr>
              <a:t>2018-2019</a:t>
            </a:r>
            <a:endParaRPr lang="en-US" sz="2400" b="1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endParaRPr lang="en-US" sz="2400" b="1" dirty="0">
              <a:solidFill>
                <a:srgbClr val="000000"/>
              </a:solidFill>
              <a:cs typeface="Times New Roman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400" b="1" dirty="0" smtClean="0">
                <a:solidFill>
                  <a:srgbClr val="000000"/>
                </a:solidFill>
                <a:cs typeface="Times New Roman" pitchFamily="18" charset="0"/>
              </a:rPr>
              <a:t>State ASF response plans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endParaRPr lang="en-US" sz="2400" b="1" dirty="0">
              <a:solidFill>
                <a:srgbClr val="000000"/>
              </a:solidFill>
              <a:cs typeface="Times New Roman" pitchFamily="18" charset="0"/>
            </a:endParaRPr>
          </a:p>
        </p:txBody>
      </p:sp>
      <p:pic>
        <p:nvPicPr>
          <p:cNvPr id="6" name="Picture 5" descr=" SigLockup Master PwPt.4c-whitebg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35" y="140812"/>
            <a:ext cx="2883429" cy="432863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0" y="706993"/>
            <a:ext cx="9144000" cy="0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1" y="700743"/>
            <a:ext cx="9144000" cy="1077218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0000"/>
                </a:solidFill>
                <a:cs typeface="Times New Roman" pitchFamily="18" charset="0"/>
              </a:rPr>
              <a:t>ASF Planning &amp; Response</a:t>
            </a:r>
          </a:p>
          <a:p>
            <a:pPr algn="ctr"/>
            <a:r>
              <a:rPr lang="en-US" sz="2800" b="1" i="1" dirty="0" smtClean="0">
                <a:solidFill>
                  <a:srgbClr val="000000"/>
                </a:solidFill>
                <a:cs typeface="Times New Roman" pitchFamily="18" charset="0"/>
              </a:rPr>
              <a:t>Strategic Plans &amp; Exercises</a:t>
            </a:r>
            <a:endParaRPr lang="en-US" sz="2800" b="1" i="1" dirty="0">
              <a:solidFill>
                <a:srgbClr val="000000"/>
              </a:solidFill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23360" y="3291425"/>
            <a:ext cx="2286000" cy="293076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6360" y="2251236"/>
            <a:ext cx="3108960" cy="2331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7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44970" y="2124104"/>
            <a:ext cx="448071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400" b="1" dirty="0" smtClean="0">
                <a:solidFill>
                  <a:srgbClr val="000000"/>
                </a:solidFill>
                <a:cs typeface="Times New Roman" pitchFamily="18" charset="0"/>
              </a:rPr>
              <a:t>Expanded list of approved tissues for ASF testing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endParaRPr lang="en-US" sz="2400" b="1" dirty="0">
              <a:solidFill>
                <a:srgbClr val="000000"/>
              </a:solidFill>
              <a:cs typeface="Times New Roman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400" b="1" dirty="0" smtClean="0">
                <a:solidFill>
                  <a:srgbClr val="000000"/>
                </a:solidFill>
                <a:cs typeface="Times New Roman" pitchFamily="18" charset="0"/>
              </a:rPr>
              <a:t>Increased </a:t>
            </a:r>
            <a:r>
              <a:rPr lang="en-US" sz="2400" b="1" dirty="0" smtClean="0">
                <a:solidFill>
                  <a:srgbClr val="000000"/>
                </a:solidFill>
                <a:cs typeface="Times New Roman" pitchFamily="18" charset="0"/>
              </a:rPr>
              <a:t>number of approved NAHLN </a:t>
            </a:r>
            <a:r>
              <a:rPr lang="en-US" sz="2400" b="1" dirty="0" smtClean="0">
                <a:solidFill>
                  <a:srgbClr val="000000"/>
                </a:solidFill>
                <a:cs typeface="Times New Roman" pitchFamily="18" charset="0"/>
              </a:rPr>
              <a:t>labs</a:t>
            </a:r>
            <a:endParaRPr lang="en-US" sz="2400" b="1" dirty="0">
              <a:solidFill>
                <a:srgbClr val="000000"/>
              </a:solidFill>
              <a:cs typeface="Times New Roman" pitchFamily="18" charset="0"/>
            </a:endParaRPr>
          </a:p>
        </p:txBody>
      </p:sp>
      <p:pic>
        <p:nvPicPr>
          <p:cNvPr id="6" name="Picture 5" descr=" SigLockup Master PwPt.4c-whitebg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35" y="140812"/>
            <a:ext cx="2883429" cy="432863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0" y="706993"/>
            <a:ext cx="9144000" cy="0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1" y="731520"/>
            <a:ext cx="9144000" cy="1077218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0000"/>
                </a:solidFill>
                <a:cs typeface="Times New Roman" pitchFamily="18" charset="0"/>
              </a:rPr>
              <a:t>ASF </a:t>
            </a:r>
            <a:r>
              <a:rPr lang="en-US" sz="3600" b="1" dirty="0" smtClean="0">
                <a:solidFill>
                  <a:srgbClr val="000000"/>
                </a:solidFill>
                <a:cs typeface="Times New Roman" pitchFamily="18" charset="0"/>
              </a:rPr>
              <a:t>Planning &amp; Response</a:t>
            </a:r>
          </a:p>
          <a:p>
            <a:pPr algn="ctr"/>
            <a:r>
              <a:rPr lang="en-US" sz="2800" b="1" i="1" dirty="0" smtClean="0">
                <a:solidFill>
                  <a:srgbClr val="000000"/>
                </a:solidFill>
                <a:cs typeface="Times New Roman" pitchFamily="18" charset="0"/>
              </a:rPr>
              <a:t>Increased </a:t>
            </a:r>
            <a:r>
              <a:rPr lang="en-US" sz="2800" b="1" i="1" dirty="0" smtClean="0">
                <a:solidFill>
                  <a:srgbClr val="000000"/>
                </a:solidFill>
                <a:cs typeface="Times New Roman" pitchFamily="18" charset="0"/>
              </a:rPr>
              <a:t>Diagnostic Capacity</a:t>
            </a:r>
            <a:endParaRPr lang="en-US" sz="2800" b="1" i="1" dirty="0">
              <a:solidFill>
                <a:srgbClr val="000000"/>
              </a:solidFill>
              <a:cs typeface="Times New Roman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4618" y="4063096"/>
            <a:ext cx="3279371" cy="217460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9147" y="2124104"/>
            <a:ext cx="3404062" cy="2263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521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15786" y="2036555"/>
            <a:ext cx="5313805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400" b="1" dirty="0" smtClean="0">
                <a:solidFill>
                  <a:srgbClr val="000000"/>
                </a:solidFill>
                <a:cs typeface="Times New Roman" pitchFamily="18" charset="0"/>
              </a:rPr>
              <a:t>Swine Hemorrhagic Diseases Targeted Surveillance</a:t>
            </a:r>
          </a:p>
          <a:p>
            <a:pPr marL="457200"/>
            <a:r>
              <a:rPr lang="en-US" sz="2000" b="1" dirty="0" smtClean="0">
                <a:solidFill>
                  <a:srgbClr val="000000"/>
                </a:solidFill>
                <a:cs typeface="Times New Roman" pitchFamily="18" charset="0"/>
              </a:rPr>
              <a:t>(June 2019)</a:t>
            </a:r>
            <a:endParaRPr lang="en-US" sz="2000" b="1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endParaRPr lang="en-US" sz="2400" b="1" dirty="0">
              <a:solidFill>
                <a:srgbClr val="000000"/>
              </a:solidFill>
              <a:cs typeface="Times New Roman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400" b="1" dirty="0" smtClean="0">
                <a:solidFill>
                  <a:srgbClr val="000000"/>
                </a:solidFill>
                <a:cs typeface="Times New Roman" pitchFamily="18" charset="0"/>
              </a:rPr>
              <a:t>Global </a:t>
            </a:r>
            <a:r>
              <a:rPr lang="en-US" sz="2400" b="1" dirty="0" smtClean="0">
                <a:solidFill>
                  <a:srgbClr val="000000"/>
                </a:solidFill>
                <a:cs typeface="Times New Roman" pitchFamily="18" charset="0"/>
              </a:rPr>
              <a:t>monitoring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endParaRPr lang="en-US" sz="2400" b="1" dirty="0">
              <a:solidFill>
                <a:srgbClr val="000000"/>
              </a:solidFill>
              <a:cs typeface="Times New Roman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400" b="1" dirty="0" smtClean="0">
                <a:solidFill>
                  <a:srgbClr val="000000"/>
                </a:solidFill>
                <a:cs typeface="Times New Roman" pitchFamily="18" charset="0"/>
              </a:rPr>
              <a:t>Scientific </a:t>
            </a:r>
            <a:r>
              <a:rPr lang="en-US" sz="2400" b="1" dirty="0" smtClean="0">
                <a:solidFill>
                  <a:srgbClr val="000000"/>
                </a:solidFill>
                <a:cs typeface="Times New Roman" pitchFamily="18" charset="0"/>
              </a:rPr>
              <a:t>analysis at USDA’s</a:t>
            </a:r>
          </a:p>
          <a:p>
            <a:pPr marL="457200"/>
            <a:r>
              <a:rPr lang="en-US" sz="2400" b="1" dirty="0" smtClean="0">
                <a:solidFill>
                  <a:srgbClr val="000000"/>
                </a:solidFill>
                <a:cs typeface="Times New Roman" pitchFamily="18" charset="0"/>
              </a:rPr>
              <a:t>Center </a:t>
            </a:r>
            <a:r>
              <a:rPr lang="en-US" sz="2400" b="1" dirty="0" smtClean="0">
                <a:solidFill>
                  <a:srgbClr val="000000"/>
                </a:solidFill>
                <a:cs typeface="Times New Roman" pitchFamily="18" charset="0"/>
              </a:rPr>
              <a:t>for Epidemiology &amp; Animal Health (CEAH)</a:t>
            </a:r>
            <a:endParaRPr lang="en-US" sz="2400" b="1" dirty="0">
              <a:solidFill>
                <a:srgbClr val="000000"/>
              </a:solidFill>
              <a:cs typeface="Times New Roman" pitchFamily="18" charset="0"/>
            </a:endParaRPr>
          </a:p>
        </p:txBody>
      </p:sp>
      <p:pic>
        <p:nvPicPr>
          <p:cNvPr id="6" name="Picture 5" descr=" SigLockup Master PwPt.4c-whitebg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35" y="140812"/>
            <a:ext cx="2883429" cy="432863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0" y="706993"/>
            <a:ext cx="9144000" cy="0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1" y="731520"/>
            <a:ext cx="9144000" cy="1077218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0000"/>
                </a:solidFill>
                <a:cs typeface="Times New Roman" pitchFamily="18" charset="0"/>
              </a:rPr>
              <a:t>ASF Planning &amp; Response</a:t>
            </a:r>
          </a:p>
          <a:p>
            <a:pPr algn="ctr"/>
            <a:r>
              <a:rPr lang="en-US" sz="2800" b="1" i="1" dirty="0" smtClean="0">
                <a:solidFill>
                  <a:srgbClr val="000000"/>
                </a:solidFill>
                <a:cs typeface="Times New Roman" pitchFamily="18" charset="0"/>
              </a:rPr>
              <a:t>Surveillance </a:t>
            </a:r>
            <a:r>
              <a:rPr lang="en-US" sz="2800" b="1" i="1" dirty="0" smtClean="0">
                <a:solidFill>
                  <a:srgbClr val="000000"/>
                </a:solidFill>
                <a:cs typeface="Times New Roman" pitchFamily="18" charset="0"/>
              </a:rPr>
              <a:t>&amp; Analysis</a:t>
            </a:r>
            <a:endParaRPr lang="en-US" sz="2800" b="1" i="1" dirty="0">
              <a:solidFill>
                <a:srgbClr val="000000"/>
              </a:solidFill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1898" y="3450045"/>
            <a:ext cx="1943100" cy="2514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8280" y="1919823"/>
            <a:ext cx="1943100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375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44969" y="2124104"/>
            <a:ext cx="496361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400" b="1" dirty="0">
                <a:solidFill>
                  <a:srgbClr val="002060"/>
                </a:solidFill>
                <a:cs typeface="Times New Roman" pitchFamily="18" charset="0"/>
              </a:rPr>
              <a:t>Raising awareness </a:t>
            </a:r>
            <a:r>
              <a:rPr lang="en-US" sz="2400" b="1" dirty="0">
                <a:solidFill>
                  <a:srgbClr val="000000"/>
                </a:solidFill>
                <a:cs typeface="Times New Roman" pitchFamily="18" charset="0"/>
              </a:rPr>
              <a:t>of ASF: how to prevent it from entering the U.S. and encouraging reporting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endParaRPr lang="en-US" sz="2400" b="1" dirty="0">
              <a:solidFill>
                <a:srgbClr val="000000"/>
              </a:solidFill>
              <a:cs typeface="Times New Roman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400" b="1" dirty="0">
                <a:solidFill>
                  <a:srgbClr val="002060"/>
                </a:solidFill>
                <a:cs typeface="Times New Roman" pitchFamily="18" charset="0"/>
              </a:rPr>
              <a:t>Sharing information </a:t>
            </a:r>
            <a:r>
              <a:rPr lang="en-US" sz="2400" b="1" dirty="0">
                <a:solidFill>
                  <a:srgbClr val="000000"/>
                </a:solidFill>
                <a:cs typeface="Times New Roman" pitchFamily="18" charset="0"/>
              </a:rPr>
              <a:t>and communicating priorities and activities with key partners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endParaRPr lang="en-US" sz="2400" b="1" dirty="0">
              <a:solidFill>
                <a:srgbClr val="000000"/>
              </a:solidFill>
              <a:cs typeface="Times New Roman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400" b="1" dirty="0">
                <a:solidFill>
                  <a:srgbClr val="002060"/>
                </a:solidFill>
                <a:cs typeface="Times New Roman" pitchFamily="18" charset="0"/>
              </a:rPr>
              <a:t>Preparing communications</a:t>
            </a:r>
            <a:r>
              <a:rPr lang="en-US" sz="2400" b="1" dirty="0">
                <a:solidFill>
                  <a:srgbClr val="000000"/>
                </a:solidFill>
                <a:cs typeface="Times New Roman" pitchFamily="18" charset="0"/>
              </a:rPr>
              <a:t> materials to respond in the event of a detection</a:t>
            </a:r>
          </a:p>
        </p:txBody>
      </p:sp>
      <p:pic>
        <p:nvPicPr>
          <p:cNvPr id="6" name="Picture 5" descr=" SigLockup Master PwPt.4c-whitebg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35" y="140812"/>
            <a:ext cx="2883429" cy="432863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0" y="706993"/>
            <a:ext cx="9144000" cy="0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1" y="731520"/>
            <a:ext cx="9144000" cy="1077218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0000"/>
                </a:solidFill>
                <a:cs typeface="Times New Roman" pitchFamily="18" charset="0"/>
              </a:rPr>
              <a:t>ASF </a:t>
            </a:r>
            <a:r>
              <a:rPr lang="en-US" sz="3600" b="1" dirty="0" smtClean="0">
                <a:solidFill>
                  <a:srgbClr val="000000"/>
                </a:solidFill>
                <a:cs typeface="Times New Roman" pitchFamily="18" charset="0"/>
              </a:rPr>
              <a:t>Outreach</a:t>
            </a:r>
          </a:p>
          <a:p>
            <a:pPr algn="ctr"/>
            <a:r>
              <a:rPr lang="en-US" sz="2800" b="1" i="1" dirty="0" smtClean="0">
                <a:solidFill>
                  <a:srgbClr val="000000"/>
                </a:solidFill>
                <a:cs typeface="Times New Roman" pitchFamily="18" charset="0"/>
              </a:rPr>
              <a:t>Informed Partners = Key to Success</a:t>
            </a:r>
            <a:endParaRPr lang="en-US" sz="2800" b="1" i="1" dirty="0">
              <a:solidFill>
                <a:srgbClr val="000000"/>
              </a:solidFill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5407" y="2124104"/>
            <a:ext cx="2017951" cy="3883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192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rgbClr val="FFFFFF"/>
      </a:lt1>
      <a:dk2>
        <a:srgbClr val="46464A"/>
      </a:dk2>
      <a:lt2>
        <a:srgbClr val="D1D9E1"/>
      </a:lt2>
      <a:accent1>
        <a:srgbClr val="6F6F74"/>
      </a:accent1>
      <a:accent2>
        <a:srgbClr val="A7B789"/>
      </a:accent2>
      <a:accent3>
        <a:srgbClr val="BEAE98"/>
      </a:accent3>
      <a:accent4>
        <a:srgbClr val="92A9B9"/>
      </a:accent4>
      <a:accent5>
        <a:srgbClr val="9C8265"/>
      </a:accent5>
      <a:accent6>
        <a:srgbClr val="8D6974"/>
      </a:accent6>
      <a:hlink>
        <a:srgbClr val="67AABF"/>
      </a:hlink>
      <a:folHlink>
        <a:srgbClr val="B1B5AB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BAB94BD4-5D6D-4148-AB57-A4CCF1FD4E0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7441</TotalTime>
  <Words>335</Words>
  <Application>Microsoft Office PowerPoint</Application>
  <PresentationFormat>On-screen Show (4:3)</PresentationFormat>
  <Paragraphs>106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Calibri</vt:lpstr>
      <vt:lpstr>Calibri Light</vt:lpstr>
      <vt:lpstr>Times New Roman</vt:lpstr>
      <vt:lpstr>Wingdings</vt:lpstr>
      <vt:lpstr>Retrospect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USDA APHIS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Gaston, Beth E - APHIS</dc:creator>
  <cp:lastModifiedBy>Huddleston, Alan R - APHIS</cp:lastModifiedBy>
  <cp:revision>396</cp:revision>
  <cp:lastPrinted>2020-02-13T23:33:39Z</cp:lastPrinted>
  <dcterms:created xsi:type="dcterms:W3CDTF">2016-09-25T12:38:14Z</dcterms:created>
  <dcterms:modified xsi:type="dcterms:W3CDTF">2020-02-13T23:35:34Z</dcterms:modified>
</cp:coreProperties>
</file>