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notesMasterIdLst>
    <p:notesMasterId r:id="rId13"/>
  </p:notesMasterIdLst>
  <p:sldIdLst>
    <p:sldId id="670" r:id="rId3"/>
    <p:sldId id="471" r:id="rId4"/>
    <p:sldId id="315" r:id="rId5"/>
    <p:sldId id="672" r:id="rId6"/>
    <p:sldId id="675" r:id="rId7"/>
    <p:sldId id="677" r:id="rId8"/>
    <p:sldId id="678" r:id="rId9"/>
    <p:sldId id="676" r:id="rId10"/>
    <p:sldId id="679" r:id="rId11"/>
    <p:sldId id="664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0000"/>
    <a:srgbClr val="996600"/>
    <a:srgbClr val="0000CC"/>
    <a:srgbClr val="CC00CC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06" autoAdjust="0"/>
    <p:restoredTop sz="95394" autoAdjust="0"/>
  </p:normalViewPr>
  <p:slideViewPr>
    <p:cSldViewPr>
      <p:cViewPr varScale="1">
        <p:scale>
          <a:sx n="55" d="100"/>
          <a:sy n="55" d="100"/>
        </p:scale>
        <p:origin x="1032" y="60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B60E87-46A4-474F-AAE9-2011D6492276}" type="datetimeFigureOut">
              <a:rPr lang="en-US" smtClean="0"/>
              <a:pPr/>
              <a:t>2/20/2020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196B52-A6C1-4B3B-B6C1-38F5E01D2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989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Live attenuated viruses are effective to protect pigs against homologous challenge.</a:t>
            </a:r>
          </a:p>
          <a:p>
            <a:endParaRPr lang="en-US" sz="1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Attenuated isolates were produced by:</a:t>
            </a:r>
            <a:endParaRPr lang="en-US" sz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 virulence isolates: 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residual virulence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Viruses attenuated by tissue culture passages: 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huge genetic modifications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Viruses with genetically engineered deletions: 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rationally designed and genetically stable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/>
              <a:t>Only 8 genes associated with virulence: 9GL, NL, UK, MGF, DP148R, TK, CD2, I177L.</a:t>
            </a:r>
            <a:r>
              <a:rPr lang="en-US" baseline="0" dirty="0"/>
              <a:t>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All of them but DP148R discovered at PIADC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96B52-A6C1-4B3B-B6C1-38F5E01D25D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3350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96B52-A6C1-4B3B-B6C1-38F5E01D25D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269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96B52-A6C1-4B3B-B6C1-38F5E01D25D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2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96B52-A6C1-4B3B-B6C1-38F5E01D25D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9784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196B52-A6C1-4B3B-B6C1-38F5E01D25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86013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DF2D49-599E-4D2A-A7FA-A469D7B65BC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5325"/>
            <a:ext cx="4635500" cy="3476625"/>
          </a:xfrm>
          <a:solidFill>
            <a:srgbClr val="FFFFFF"/>
          </a:solidFill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0088" y="4403725"/>
            <a:ext cx="5597525" cy="417195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221" tIns="45610" rIns="91221" bIns="45610"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050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DB39FD-F101-49D5-844A-B2771795F7E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0420A2-54B6-44D0-9039-D5243D2340F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12FC8D-632A-4C10-A45B-361E705E2E8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257175" indent="0" algn="ctr">
              <a:buNone/>
              <a:defRPr/>
            </a:lvl2pPr>
            <a:lvl3pPr marL="514350" indent="0" algn="ctr">
              <a:buNone/>
              <a:defRPr/>
            </a:lvl3pPr>
            <a:lvl4pPr marL="771525" indent="0" algn="ctr">
              <a:buNone/>
              <a:defRPr/>
            </a:lvl4pPr>
            <a:lvl5pPr marL="1028700" indent="0" algn="ctr">
              <a:buNone/>
              <a:defRPr/>
            </a:lvl5pPr>
            <a:lvl6pPr marL="1285875" indent="0" algn="ctr">
              <a:buNone/>
              <a:defRPr/>
            </a:lvl6pPr>
            <a:lvl7pPr marL="1543050" indent="0" algn="ctr">
              <a:buNone/>
              <a:defRPr/>
            </a:lvl7pPr>
            <a:lvl8pPr marL="1800225" indent="0" algn="ctr">
              <a:buNone/>
              <a:defRPr/>
            </a:lvl8pPr>
            <a:lvl9pPr marL="20574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94B82F-60A0-43EF-9237-BCBB7499E8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4544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FC023F-1E41-40A2-B8EC-78BA27899A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8391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225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125"/>
            </a:lvl1pPr>
            <a:lvl2pPr marL="257175" indent="0">
              <a:buNone/>
              <a:defRPr sz="1013"/>
            </a:lvl2pPr>
            <a:lvl3pPr marL="514350" indent="0">
              <a:buNone/>
              <a:defRPr sz="900"/>
            </a:lvl3pPr>
            <a:lvl4pPr marL="771525" indent="0">
              <a:buNone/>
              <a:defRPr sz="788"/>
            </a:lvl4pPr>
            <a:lvl5pPr marL="1028700" indent="0">
              <a:buNone/>
              <a:defRPr sz="788"/>
            </a:lvl5pPr>
            <a:lvl6pPr marL="1285875" indent="0">
              <a:buNone/>
              <a:defRPr sz="788"/>
            </a:lvl6pPr>
            <a:lvl7pPr marL="1543050" indent="0">
              <a:buNone/>
              <a:defRPr sz="788"/>
            </a:lvl7pPr>
            <a:lvl8pPr marL="1800225" indent="0">
              <a:buNone/>
              <a:defRPr sz="788"/>
            </a:lvl8pPr>
            <a:lvl9pPr marL="2057400" indent="0">
              <a:buNone/>
              <a:defRPr sz="78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49CF7F-D5E6-4A24-B49E-5DFB4B2721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16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8B7C8-BB86-42F5-9DB1-77F3B3A1C4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651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0BF8F2-14F9-4557-B180-C95D592BF9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7936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E55D5F-E648-4115-A673-66BF4A1B91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77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FE98BF-002A-4023-BC9A-3217C87994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6997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32C9D-96D9-4E10-8CB9-90EBF4661F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401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349913-82DE-40FB-B5FA-6722C8216B5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287829-3B9C-435B-BBD9-4659CD49CC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521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BE018F-7C48-4845-B5EF-652F26E5EF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684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48043-5977-41A5-A2FC-CB88A3C677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0029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6B2E56-B61F-4CDD-818A-25B3A9E09A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0269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7277DD-4B04-487A-BA74-4C4251B2FE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1907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FEC8F3-E3FA-4CA8-98F5-6BAE399BBE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199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334780-DB35-489B-8809-AF1573E36EC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E1893C-C023-4B31-903C-691FB936F1B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891E0F-FA6A-4A9A-A483-F3BAE31EB10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2D370C-04B3-4D6B-8E10-FCA9A157B06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4C2035-297B-406D-A42D-755400E4FBC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D5CAFA-2B1F-4244-AD3C-FDE13E190A3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E10E35-CB86-4147-8B15-CBCE27EAD8E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1DBF11B-9BBF-453F-8D36-AAE7A7ABA9B6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788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788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788" smtClean="0"/>
            </a:lvl1pPr>
          </a:lstStyle>
          <a:p>
            <a:pPr>
              <a:defRPr/>
            </a:pPr>
            <a:fld id="{7A32E63E-1526-4111-A4DE-64E34F931D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503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75">
          <a:solidFill>
            <a:schemeClr val="tx2"/>
          </a:solidFill>
          <a:latin typeface="Times New Roman" pitchFamily="18" charset="0"/>
        </a:defRPr>
      </a:lvl5pPr>
      <a:lvl6pPr marL="257175" algn="ctr" rtl="0" fontAlgn="base">
        <a:spcBef>
          <a:spcPct val="0"/>
        </a:spcBef>
        <a:spcAft>
          <a:spcPct val="0"/>
        </a:spcAft>
        <a:defRPr sz="2475">
          <a:solidFill>
            <a:schemeClr val="tx2"/>
          </a:solidFill>
          <a:latin typeface="Times New Roman" pitchFamily="18" charset="0"/>
        </a:defRPr>
      </a:lvl6pPr>
      <a:lvl7pPr marL="514350" algn="ctr" rtl="0" fontAlgn="base">
        <a:spcBef>
          <a:spcPct val="0"/>
        </a:spcBef>
        <a:spcAft>
          <a:spcPct val="0"/>
        </a:spcAft>
        <a:defRPr sz="2475">
          <a:solidFill>
            <a:schemeClr val="tx2"/>
          </a:solidFill>
          <a:latin typeface="Times New Roman" pitchFamily="18" charset="0"/>
        </a:defRPr>
      </a:lvl7pPr>
      <a:lvl8pPr marL="771525" algn="ctr" rtl="0" fontAlgn="base">
        <a:spcBef>
          <a:spcPct val="0"/>
        </a:spcBef>
        <a:spcAft>
          <a:spcPct val="0"/>
        </a:spcAft>
        <a:defRPr sz="2475">
          <a:solidFill>
            <a:schemeClr val="tx2"/>
          </a:solidFill>
          <a:latin typeface="Times New Roman" pitchFamily="18" charset="0"/>
        </a:defRPr>
      </a:lvl8pPr>
      <a:lvl9pPr marL="1028700" algn="ctr" rtl="0" fontAlgn="base">
        <a:spcBef>
          <a:spcPct val="0"/>
        </a:spcBef>
        <a:spcAft>
          <a:spcPct val="0"/>
        </a:spcAft>
        <a:defRPr sz="2475">
          <a:solidFill>
            <a:schemeClr val="tx2"/>
          </a:solidFill>
          <a:latin typeface="Times New Roman" pitchFamily="18" charset="0"/>
        </a:defRPr>
      </a:lvl9pPr>
    </p:titleStyle>
    <p:bodyStyle>
      <a:lvl1pPr marL="192881" indent="-192881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7910" indent="-160735" algn="l" rtl="0" eaLnBrk="0" fontAlgn="base" hangingPunct="0">
        <a:spcBef>
          <a:spcPct val="20000"/>
        </a:spcBef>
        <a:spcAft>
          <a:spcPct val="0"/>
        </a:spcAft>
        <a:buChar char="–"/>
        <a:defRPr sz="1575">
          <a:solidFill>
            <a:schemeClr val="tx1"/>
          </a:solidFill>
          <a:latin typeface="+mn-lt"/>
        </a:defRPr>
      </a:lvl2pPr>
      <a:lvl3pPr marL="642938" indent="-128588" algn="l" rtl="0" eaLnBrk="0" fontAlgn="base" hangingPunct="0">
        <a:spcBef>
          <a:spcPct val="20000"/>
        </a:spcBef>
        <a:spcAft>
          <a:spcPct val="0"/>
        </a:spcAft>
        <a:buChar char="•"/>
        <a:defRPr sz="1350">
          <a:solidFill>
            <a:schemeClr val="tx1"/>
          </a:solidFill>
          <a:latin typeface="+mn-lt"/>
        </a:defRPr>
      </a:lvl3pPr>
      <a:lvl4pPr marL="900113" indent="-128588" algn="l" rtl="0" eaLnBrk="0" fontAlgn="base" hangingPunct="0">
        <a:spcBef>
          <a:spcPct val="20000"/>
        </a:spcBef>
        <a:spcAft>
          <a:spcPct val="0"/>
        </a:spcAft>
        <a:buChar char="–"/>
        <a:defRPr sz="1125">
          <a:solidFill>
            <a:schemeClr val="tx1"/>
          </a:solidFill>
          <a:latin typeface="+mn-lt"/>
        </a:defRPr>
      </a:lvl4pPr>
      <a:lvl5pPr marL="1157288" indent="-128588" algn="l" rtl="0" eaLnBrk="0" fontAlgn="base" hangingPunct="0">
        <a:spcBef>
          <a:spcPct val="20000"/>
        </a:spcBef>
        <a:spcAft>
          <a:spcPct val="0"/>
        </a:spcAft>
        <a:buChar char="»"/>
        <a:defRPr sz="1125">
          <a:solidFill>
            <a:schemeClr val="tx1"/>
          </a:solidFill>
          <a:latin typeface="+mn-lt"/>
        </a:defRPr>
      </a:lvl5pPr>
      <a:lvl6pPr marL="1414463" indent="-128588" algn="l" rtl="0" fontAlgn="base">
        <a:spcBef>
          <a:spcPct val="20000"/>
        </a:spcBef>
        <a:spcAft>
          <a:spcPct val="0"/>
        </a:spcAft>
        <a:buChar char="»"/>
        <a:defRPr sz="1125">
          <a:solidFill>
            <a:schemeClr val="tx1"/>
          </a:solidFill>
          <a:latin typeface="+mn-lt"/>
        </a:defRPr>
      </a:lvl6pPr>
      <a:lvl7pPr marL="1671638" indent="-128588" algn="l" rtl="0" fontAlgn="base">
        <a:spcBef>
          <a:spcPct val="20000"/>
        </a:spcBef>
        <a:spcAft>
          <a:spcPct val="0"/>
        </a:spcAft>
        <a:buChar char="»"/>
        <a:defRPr sz="1125">
          <a:solidFill>
            <a:schemeClr val="tx1"/>
          </a:solidFill>
          <a:latin typeface="+mn-lt"/>
        </a:defRPr>
      </a:lvl7pPr>
      <a:lvl8pPr marL="1928813" indent="-128588" algn="l" rtl="0" fontAlgn="base">
        <a:spcBef>
          <a:spcPct val="20000"/>
        </a:spcBef>
        <a:spcAft>
          <a:spcPct val="0"/>
        </a:spcAft>
        <a:buChar char="»"/>
        <a:defRPr sz="1125">
          <a:solidFill>
            <a:schemeClr val="tx1"/>
          </a:solidFill>
          <a:latin typeface="+mn-lt"/>
        </a:defRPr>
      </a:lvl8pPr>
      <a:lvl9pPr marL="2185988" indent="-128588" algn="l" rtl="0" fontAlgn="base">
        <a:spcBef>
          <a:spcPct val="20000"/>
        </a:spcBef>
        <a:spcAft>
          <a:spcPct val="0"/>
        </a:spcAft>
        <a:buChar char="»"/>
        <a:defRPr sz="1125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6.png"/><Relationship Id="rId7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30917"/>
            <a:ext cx="8686800" cy="1143000"/>
          </a:xfrm>
        </p:spPr>
        <p:txBody>
          <a:bodyPr/>
          <a:lstStyle/>
          <a:p>
            <a:r>
              <a:rPr lang="en-US" sz="40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Rational development of </a:t>
            </a:r>
            <a:br>
              <a:rPr lang="en-US" sz="40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0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African swine fever vaccine candidates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EM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12857" y="2082669"/>
            <a:ext cx="1488688" cy="156691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5" name="Picture 4" descr="V:\PIADC LOGOS\USDA 3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25250"/>
            <a:ext cx="1981200" cy="1432750"/>
          </a:xfrm>
          <a:prstGeom prst="rect">
            <a:avLst/>
          </a:prstGeom>
          <a:noFill/>
        </p:spPr>
      </p:pic>
      <p:pic>
        <p:nvPicPr>
          <p:cNvPr id="6" name="Picture 5" descr="V:\PIADC LOGOS\ARS 3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3600" y="5496017"/>
            <a:ext cx="1905000" cy="1335201"/>
          </a:xfrm>
          <a:prstGeom prst="rect">
            <a:avLst/>
          </a:prstGeom>
          <a:noFill/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FACE925-D40A-4A23-BDE4-77F2A20CD355}"/>
              </a:ext>
            </a:extLst>
          </p:cNvPr>
          <p:cNvSpPr/>
          <p:nvPr/>
        </p:nvSpPr>
        <p:spPr>
          <a:xfrm>
            <a:off x="1219200" y="3067848"/>
            <a:ext cx="6553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ASFV Research Program at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Plum Island Animal Disease </a:t>
            </a:r>
            <a:r>
              <a:rPr kumimoji="0" lang="en-GB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Center</a:t>
            </a:r>
            <a:endParaRPr kumimoji="0" lang="en-GB" sz="3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3200" b="1" kern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Manuel V. Borca DVM, PhD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844DC3-98CF-4027-B1B1-CD850E39F4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8242" y="4970931"/>
            <a:ext cx="2895758" cy="188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93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-2828926" y="-600075"/>
            <a:ext cx="250390" cy="403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en-US" sz="2025">
                <a:solidFill>
                  <a:srgbClr val="3333CC"/>
                </a:solidFill>
                <a:latin typeface="Times New Roman" pitchFamily="18" charset="0"/>
              </a:rPr>
              <a:t>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92AE455-AFDF-420B-9628-54E62DBA6B8A}"/>
              </a:ext>
            </a:extLst>
          </p:cNvPr>
          <p:cNvGrpSpPr/>
          <p:nvPr/>
        </p:nvGrpSpPr>
        <p:grpSpPr>
          <a:xfrm>
            <a:off x="1977845" y="2057401"/>
            <a:ext cx="5359761" cy="3569293"/>
            <a:chOff x="1415420" y="1600201"/>
            <a:chExt cx="6167440" cy="419100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BC0574E-5449-4602-9709-198397D14F58}"/>
                </a:ext>
              </a:extLst>
            </p:cNvPr>
            <p:cNvGrpSpPr/>
            <p:nvPr/>
          </p:nvGrpSpPr>
          <p:grpSpPr>
            <a:xfrm>
              <a:off x="1415420" y="1600201"/>
              <a:ext cx="6167440" cy="4191000"/>
              <a:chOff x="1398427" y="2474416"/>
              <a:chExt cx="5810090" cy="3791276"/>
            </a:xfrm>
          </p:grpSpPr>
          <p:pic>
            <p:nvPicPr>
              <p:cNvPr id="3" name="Picture 2" descr="A group of people posing for a photo&#10;&#10;Description automatically generated">
                <a:extLst>
                  <a:ext uri="{FF2B5EF4-FFF2-40B4-BE49-F238E27FC236}">
                    <a16:creationId xmlns:a16="http://schemas.microsoft.com/office/drawing/2014/main" id="{68568F91-3B35-4CA9-85E1-E9C05F3470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84926" y="2474416"/>
                <a:ext cx="5686913" cy="3791276"/>
              </a:xfrm>
              <a:prstGeom prst="rect">
                <a:avLst/>
              </a:prstGeom>
            </p:spPr>
          </p:pic>
          <p:sp>
            <p:nvSpPr>
              <p:cNvPr id="2060" name="Rectangle 262"/>
              <p:cNvSpPr>
                <a:spLocks noChangeArrowheads="1"/>
              </p:cNvSpPr>
              <p:nvPr/>
            </p:nvSpPr>
            <p:spPr bwMode="auto">
              <a:xfrm>
                <a:off x="6470283" y="3056767"/>
                <a:ext cx="738234" cy="4292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 defTabSz="51435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13" b="1" dirty="0">
                    <a:solidFill>
                      <a:srgbClr val="000000"/>
                    </a:solidFill>
                    <a:latin typeface="Times New Roman" pitchFamily="18" charset="0"/>
                  </a:rPr>
                  <a:t>James Zhu</a:t>
                </a:r>
              </a:p>
            </p:txBody>
          </p:sp>
          <p:sp>
            <p:nvSpPr>
              <p:cNvPr id="12" name="Rectangle 262"/>
              <p:cNvSpPr>
                <a:spLocks noChangeArrowheads="1"/>
              </p:cNvSpPr>
              <p:nvPr/>
            </p:nvSpPr>
            <p:spPr bwMode="auto">
              <a:xfrm>
                <a:off x="5323234" y="3125795"/>
                <a:ext cx="871320" cy="4292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 defTabSz="51435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13" b="1" dirty="0">
                    <a:solidFill>
                      <a:srgbClr val="000000"/>
                    </a:solidFill>
                    <a:latin typeface="Times New Roman" pitchFamily="18" charset="0"/>
                  </a:rPr>
                  <a:t>Ediane Silva</a:t>
                </a:r>
              </a:p>
            </p:txBody>
          </p:sp>
          <p:sp>
            <p:nvSpPr>
              <p:cNvPr id="13" name="Rectangle 262"/>
              <p:cNvSpPr>
                <a:spLocks noChangeArrowheads="1"/>
              </p:cNvSpPr>
              <p:nvPr/>
            </p:nvSpPr>
            <p:spPr bwMode="auto">
              <a:xfrm>
                <a:off x="1398427" y="3125795"/>
                <a:ext cx="964043" cy="4292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 defTabSz="51435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13" b="1" dirty="0">
                    <a:solidFill>
                      <a:srgbClr val="000000"/>
                    </a:solidFill>
                    <a:latin typeface="Times New Roman" pitchFamily="18" charset="0"/>
                  </a:rPr>
                  <a:t>Elizabeth</a:t>
                </a:r>
              </a:p>
              <a:p>
                <a:pPr algn="ctr" defTabSz="51435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13" b="1" dirty="0">
                    <a:solidFill>
                      <a:srgbClr val="000000"/>
                    </a:solidFill>
                    <a:latin typeface="Times New Roman" pitchFamily="18" charset="0"/>
                  </a:rPr>
                  <a:t> Ramirez</a:t>
                </a:r>
              </a:p>
            </p:txBody>
          </p:sp>
          <p:sp>
            <p:nvSpPr>
              <p:cNvPr id="14" name="Rectangle 262"/>
              <p:cNvSpPr>
                <a:spLocks noChangeArrowheads="1"/>
              </p:cNvSpPr>
              <p:nvPr/>
            </p:nvSpPr>
            <p:spPr bwMode="auto">
              <a:xfrm>
                <a:off x="3246300" y="3011254"/>
                <a:ext cx="751220" cy="4292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 defTabSz="51435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13" b="1" dirty="0">
                    <a:solidFill>
                      <a:srgbClr val="000000"/>
                    </a:solidFill>
                    <a:latin typeface="Times New Roman" pitchFamily="18" charset="0"/>
                  </a:rPr>
                  <a:t>Sarah </a:t>
                </a:r>
                <a:r>
                  <a:rPr lang="en-US" sz="1013" b="1" dirty="0" err="1">
                    <a:solidFill>
                      <a:srgbClr val="000000"/>
                    </a:solidFill>
                    <a:latin typeface="Times New Roman" pitchFamily="18" charset="0"/>
                  </a:rPr>
                  <a:t>Pruit</a:t>
                </a:r>
                <a:endParaRPr lang="en-US" sz="1013" b="1" dirty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" name="Rectangle 262"/>
              <p:cNvSpPr>
                <a:spLocks noChangeArrowheads="1"/>
              </p:cNvSpPr>
              <p:nvPr/>
            </p:nvSpPr>
            <p:spPr bwMode="auto">
              <a:xfrm>
                <a:off x="3669044" y="2652206"/>
                <a:ext cx="1083520" cy="4292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 defTabSz="51435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13" b="1" dirty="0">
                    <a:solidFill>
                      <a:srgbClr val="000000"/>
                    </a:solidFill>
                    <a:latin typeface="Times New Roman" pitchFamily="18" charset="0"/>
                  </a:rPr>
                  <a:t>Lauro Velazquez</a:t>
                </a:r>
              </a:p>
            </p:txBody>
          </p:sp>
          <p:sp>
            <p:nvSpPr>
              <p:cNvPr id="16" name="Rectangle 262"/>
              <p:cNvSpPr>
                <a:spLocks noChangeArrowheads="1"/>
              </p:cNvSpPr>
              <p:nvPr/>
            </p:nvSpPr>
            <p:spPr bwMode="auto">
              <a:xfrm>
                <a:off x="2362470" y="4006874"/>
                <a:ext cx="786637" cy="4292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 defTabSz="51435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13" b="1" dirty="0">
                    <a:solidFill>
                      <a:srgbClr val="FFFFFF"/>
                    </a:solidFill>
                    <a:latin typeface="Times New Roman" pitchFamily="18" charset="0"/>
                  </a:rPr>
                  <a:t>Ayushi Rai</a:t>
                </a:r>
              </a:p>
            </p:txBody>
          </p:sp>
        </p:grpSp>
        <p:sp>
          <p:nvSpPr>
            <p:cNvPr id="17" name="Rectangle 262">
              <a:extLst>
                <a:ext uri="{FF2B5EF4-FFF2-40B4-BE49-F238E27FC236}">
                  <a16:creationId xmlns:a16="http://schemas.microsoft.com/office/drawing/2014/main" id="{B3BD986D-1AF9-420D-8FB3-6F8EF86025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33280" y="2505418"/>
              <a:ext cx="632982" cy="474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defTabSz="51435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013" b="1" dirty="0">
                  <a:solidFill>
                    <a:srgbClr val="000000"/>
                  </a:solidFill>
                  <a:latin typeface="Times New Roman" pitchFamily="18" charset="0"/>
                </a:rPr>
                <a:t>Liz Vuono</a:t>
              </a: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19CD1A56-188C-4EAB-9F1D-C9559DEFC429}"/>
              </a:ext>
            </a:extLst>
          </p:cNvPr>
          <p:cNvSpPr/>
          <p:nvPr/>
        </p:nvSpPr>
        <p:spPr>
          <a:xfrm>
            <a:off x="2343150" y="1142245"/>
            <a:ext cx="4629150" cy="553998"/>
          </a:xfrm>
          <a:prstGeom prst="rect">
            <a:avLst/>
          </a:prstGeom>
          <a:solidFill>
            <a:sysClr val="window" lastClr="FFFFFF"/>
          </a:solidFill>
          <a:ln>
            <a:solidFill>
              <a:srgbClr val="FF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 defTabSz="685800">
              <a:buClr>
                <a:prstClr val="white"/>
              </a:buClr>
              <a:defRPr/>
            </a:pPr>
            <a:r>
              <a:rPr lang="en-GB" sz="3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Contributors</a:t>
            </a:r>
          </a:p>
        </p:txBody>
      </p:sp>
    </p:spTree>
    <p:extLst>
      <p:ext uri="{BB962C8B-B14F-4D97-AF65-F5344CB8AC3E}">
        <p14:creationId xmlns:p14="http://schemas.microsoft.com/office/powerpoint/2010/main" val="4172979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5A3D88CF-352A-4E8B-B785-BA24281D9A70}"/>
              </a:ext>
            </a:extLst>
          </p:cNvPr>
          <p:cNvGrpSpPr/>
          <p:nvPr/>
        </p:nvGrpSpPr>
        <p:grpSpPr>
          <a:xfrm>
            <a:off x="859398" y="814698"/>
            <a:ext cx="7239000" cy="4622633"/>
            <a:chOff x="805767" y="1231498"/>
            <a:chExt cx="7239000" cy="4622633"/>
          </a:xfrm>
        </p:grpSpPr>
        <p:pic>
          <p:nvPicPr>
            <p:cNvPr id="17" name="Picture 16" descr="D:\Documents and Settings\michael.langford\Desktop\Pictures\ASF Distribution, 2005, 2H.png">
              <a:extLst>
                <a:ext uri="{FF2B5EF4-FFF2-40B4-BE49-F238E27FC236}">
                  <a16:creationId xmlns:a16="http://schemas.microsoft.com/office/drawing/2014/main" id="{99F478E1-D96C-4432-8A97-A8DA0D7945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5767" y="1231498"/>
              <a:ext cx="7239000" cy="462263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0D18E8B-6682-48B7-AE43-C829F0F700F3}"/>
                </a:ext>
              </a:extLst>
            </p:cNvPr>
            <p:cNvSpPr/>
            <p:nvPr/>
          </p:nvSpPr>
          <p:spPr>
            <a:xfrm>
              <a:off x="813308" y="1233758"/>
              <a:ext cx="954108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algn="ctr"/>
              <a:r>
                <a:rPr lang="en-US" sz="2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2005    </a:t>
              </a:r>
              <a:endParaRPr lang="en-US" sz="2000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309206" y="100532"/>
            <a:ext cx="70288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ASFV from single Georgia outbreak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6910225-2F87-4D06-9CFB-237E9273A0E1}"/>
              </a:ext>
            </a:extLst>
          </p:cNvPr>
          <p:cNvGrpSpPr/>
          <p:nvPr/>
        </p:nvGrpSpPr>
        <p:grpSpPr>
          <a:xfrm>
            <a:off x="4613268" y="1150541"/>
            <a:ext cx="4251960" cy="4673095"/>
            <a:chOff x="4649617" y="1322100"/>
            <a:chExt cx="4251960" cy="467309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/>
            <a:srcRect l="840" t="13313" r="68155" b="31579"/>
            <a:stretch/>
          </p:blipFill>
          <p:spPr>
            <a:xfrm>
              <a:off x="4649617" y="1743235"/>
              <a:ext cx="4251960" cy="425196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</p:pic>
        <p:sp>
          <p:nvSpPr>
            <p:cNvPr id="8" name="TextBox 7"/>
            <p:cNvSpPr txBox="1"/>
            <p:nvPr/>
          </p:nvSpPr>
          <p:spPr>
            <a:xfrm>
              <a:off x="6359050" y="1322100"/>
              <a:ext cx="697627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2016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487ABD1-F7DF-421E-906F-07CB6E54B70B}"/>
              </a:ext>
            </a:extLst>
          </p:cNvPr>
          <p:cNvGrpSpPr/>
          <p:nvPr/>
        </p:nvGrpSpPr>
        <p:grpSpPr>
          <a:xfrm>
            <a:off x="186772" y="1182440"/>
            <a:ext cx="4251960" cy="4641196"/>
            <a:chOff x="228600" y="1353999"/>
            <a:chExt cx="4251960" cy="4641196"/>
          </a:xfrm>
        </p:grpSpPr>
        <p:sp>
          <p:nvSpPr>
            <p:cNvPr id="2" name="TextBox 1"/>
            <p:cNvSpPr txBox="1"/>
            <p:nvPr/>
          </p:nvSpPr>
          <p:spPr>
            <a:xfrm>
              <a:off x="2064065" y="1353999"/>
              <a:ext cx="697627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2007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FBF0C8D-5F25-4706-8D52-D96731B7F6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990" t="16678" r="60507" b="14881"/>
            <a:stretch/>
          </p:blipFill>
          <p:spPr>
            <a:xfrm>
              <a:off x="228600" y="1743235"/>
              <a:ext cx="4251960" cy="4251960"/>
            </a:xfrm>
            <a:prstGeom prst="rect">
              <a:avLst/>
            </a:prstGeom>
            <a:ln>
              <a:solidFill>
                <a:srgbClr val="FF0000"/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EF7FC19-4618-43B3-A978-E5003000D307}"/>
              </a:ext>
            </a:extLst>
          </p:cNvPr>
          <p:cNvGrpSpPr/>
          <p:nvPr/>
        </p:nvGrpSpPr>
        <p:grpSpPr>
          <a:xfrm>
            <a:off x="1045602" y="1394154"/>
            <a:ext cx="7112399" cy="4876800"/>
            <a:chOff x="507602" y="1028700"/>
            <a:chExt cx="7112399" cy="487680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71A91C17-DAD3-45A5-9AE0-6868DFBC1564}"/>
                </a:ext>
              </a:extLst>
            </p:cNvPr>
            <p:cNvSpPr/>
            <p:nvPr/>
          </p:nvSpPr>
          <p:spPr>
            <a:xfrm>
              <a:off x="507602" y="1028700"/>
              <a:ext cx="7040202" cy="4876800"/>
            </a:xfrm>
            <a:prstGeom prst="rect">
              <a:avLst/>
            </a:prstGeom>
            <a:solidFill>
              <a:sysClr val="window" lastClr="FFFFFF"/>
            </a:solidFill>
            <a:ln w="9525" cap="flat" cmpd="sng" algn="ctr">
              <a:solidFill>
                <a:srgbClr val="FF0000"/>
              </a:solidFill>
              <a:prstDash val="solid"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E18C8149-A8A5-42DA-BAFE-DE04DF2F84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62501" t="19335" r="22998" b="38889"/>
            <a:stretch/>
          </p:blipFill>
          <p:spPr>
            <a:xfrm>
              <a:off x="1165042" y="1900653"/>
              <a:ext cx="4631007" cy="3585747"/>
            </a:xfrm>
            <a:prstGeom prst="rect">
              <a:avLst/>
            </a:prstGeom>
            <a:ln w="9525">
              <a:solidFill>
                <a:srgbClr val="FF0000"/>
              </a:solidFill>
            </a:ln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08F7C74-5238-494A-9A79-F7861442097D}"/>
                </a:ext>
              </a:extLst>
            </p:cNvPr>
            <p:cNvSpPr txBox="1"/>
            <p:nvPr/>
          </p:nvSpPr>
          <p:spPr>
            <a:xfrm>
              <a:off x="6515716" y="2102195"/>
              <a:ext cx="9784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Aug  3 :</a:t>
              </a: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9B6AE73D-8FEC-4CD9-A7B1-A94A7F655537}"/>
                </a:ext>
              </a:extLst>
            </p:cNvPr>
            <p:cNvCxnSpPr/>
            <p:nvPr/>
          </p:nvCxnSpPr>
          <p:spPr>
            <a:xfrm flipH="1">
              <a:off x="6037225" y="2286861"/>
              <a:ext cx="398741" cy="0"/>
            </a:xfrm>
            <a:prstGeom prst="straightConnector1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8B2739E-2E47-4455-B3D8-CE81543C9680}"/>
                </a:ext>
              </a:extLst>
            </p:cNvPr>
            <p:cNvSpPr txBox="1"/>
            <p:nvPr/>
          </p:nvSpPr>
          <p:spPr>
            <a:xfrm>
              <a:off x="6515714" y="2728284"/>
              <a:ext cx="9381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Aug  16</a:t>
              </a:r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E5C4267D-834E-4981-8E1F-B52278525C9D}"/>
                </a:ext>
              </a:extLst>
            </p:cNvPr>
            <p:cNvCxnSpPr/>
            <p:nvPr/>
          </p:nvCxnSpPr>
          <p:spPr>
            <a:xfrm flipH="1">
              <a:off x="4362513" y="2912951"/>
              <a:ext cx="2203044" cy="880884"/>
            </a:xfrm>
            <a:prstGeom prst="straightConnector1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D9539C0-CB74-4D84-8188-8775A1D20E00}"/>
                </a:ext>
              </a:extLst>
            </p:cNvPr>
            <p:cNvSpPr txBox="1"/>
            <p:nvPr/>
          </p:nvSpPr>
          <p:spPr>
            <a:xfrm>
              <a:off x="6515716" y="3653640"/>
              <a:ext cx="9716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Aug  19</a:t>
              </a:r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D53EB90E-5F94-44B6-98D6-532A33B94E1B}"/>
                </a:ext>
              </a:extLst>
            </p:cNvPr>
            <p:cNvCxnSpPr/>
            <p:nvPr/>
          </p:nvCxnSpPr>
          <p:spPr>
            <a:xfrm flipH="1">
              <a:off x="6037225" y="3838306"/>
              <a:ext cx="398741" cy="0"/>
            </a:xfrm>
            <a:prstGeom prst="straightConnector1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8BD07D6-68CB-410D-B4A3-3942FD3114FF}"/>
                </a:ext>
              </a:extLst>
            </p:cNvPr>
            <p:cNvSpPr txBox="1"/>
            <p:nvPr/>
          </p:nvSpPr>
          <p:spPr>
            <a:xfrm>
              <a:off x="6515716" y="4534524"/>
              <a:ext cx="10320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Aug  30 </a:t>
              </a:r>
            </a:p>
          </p:txBody>
        </p: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A5308147-5B1A-4824-91B4-49F977CE53F4}"/>
                </a:ext>
              </a:extLst>
            </p:cNvPr>
            <p:cNvCxnSpPr/>
            <p:nvPr/>
          </p:nvCxnSpPr>
          <p:spPr>
            <a:xfrm flipH="1" flipV="1">
              <a:off x="5319492" y="4316537"/>
              <a:ext cx="945745" cy="402655"/>
            </a:xfrm>
            <a:prstGeom prst="straightConnector1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A9C80E4-0A2B-4A7D-B8D1-F159A4DDE9B6}"/>
                </a:ext>
              </a:extLst>
            </p:cNvPr>
            <p:cNvSpPr txBox="1"/>
            <p:nvPr/>
          </p:nvSpPr>
          <p:spPr>
            <a:xfrm>
              <a:off x="6515716" y="5046076"/>
              <a:ext cx="9381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Sep 2-3</a:t>
              </a:r>
            </a:p>
          </p:txBody>
        </p: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27A4602F-FC88-488D-82A5-CC4F42B5C1F9}"/>
                </a:ext>
              </a:extLst>
            </p:cNvPr>
            <p:cNvCxnSpPr/>
            <p:nvPr/>
          </p:nvCxnSpPr>
          <p:spPr>
            <a:xfrm flipH="1" flipV="1">
              <a:off x="5159996" y="4500980"/>
              <a:ext cx="1174407" cy="729762"/>
            </a:xfrm>
            <a:prstGeom prst="straightConnector1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594F994-F6EE-4F35-8761-824DA6A2D40F}"/>
                </a:ext>
              </a:extLst>
            </p:cNvPr>
            <p:cNvSpPr txBox="1"/>
            <p:nvPr/>
          </p:nvSpPr>
          <p:spPr>
            <a:xfrm>
              <a:off x="6515715" y="4083395"/>
              <a:ext cx="11042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Aug  22 </a:t>
              </a:r>
            </a:p>
          </p:txBody>
        </p: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5C935AA8-2136-4A2D-A64E-501F0D64E72C}"/>
                </a:ext>
              </a:extLst>
            </p:cNvPr>
            <p:cNvCxnSpPr/>
            <p:nvPr/>
          </p:nvCxnSpPr>
          <p:spPr>
            <a:xfrm flipH="1" flipV="1">
              <a:off x="5352785" y="4163778"/>
              <a:ext cx="1003434" cy="104285"/>
            </a:xfrm>
            <a:prstGeom prst="straightConnector1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4017309-E4CA-4AA5-80FB-3B70F5FF146C}"/>
                </a:ext>
              </a:extLst>
            </p:cNvPr>
            <p:cNvSpPr txBox="1"/>
            <p:nvPr/>
          </p:nvSpPr>
          <p:spPr>
            <a:xfrm>
              <a:off x="1497165" y="1317046"/>
              <a:ext cx="55195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2018 : Introduction of African swine fever in China 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220F9BC-4078-4F1D-B914-3A2E2FFE21B0}"/>
              </a:ext>
            </a:extLst>
          </p:cNvPr>
          <p:cNvGrpSpPr/>
          <p:nvPr/>
        </p:nvGrpSpPr>
        <p:grpSpPr>
          <a:xfrm>
            <a:off x="1910013" y="990493"/>
            <a:ext cx="5383578" cy="5721795"/>
            <a:chOff x="2026454" y="646235"/>
            <a:chExt cx="5383578" cy="5721795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434EDAEB-31D4-4545-A8FF-9A403FA82D12}"/>
                </a:ext>
              </a:extLst>
            </p:cNvPr>
            <p:cNvSpPr/>
            <p:nvPr/>
          </p:nvSpPr>
          <p:spPr>
            <a:xfrm>
              <a:off x="2423361" y="646235"/>
              <a:ext cx="4631008" cy="5721795"/>
            </a:xfrm>
            <a:prstGeom prst="rect">
              <a:avLst/>
            </a:prstGeom>
            <a:solidFill>
              <a:sysClr val="window" lastClr="FFFFFF"/>
            </a:solidFill>
            <a:ln w="9525" cap="flat" cmpd="sng" algn="ctr">
              <a:solidFill>
                <a:srgbClr val="FF0000"/>
              </a:solidFill>
              <a:prstDash val="solid"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D5A75917-0458-4243-8E01-F93A41F5047A}"/>
                </a:ext>
              </a:extLst>
            </p:cNvPr>
            <p:cNvSpPr/>
            <p:nvPr/>
          </p:nvSpPr>
          <p:spPr>
            <a:xfrm>
              <a:off x="2026454" y="674619"/>
              <a:ext cx="538357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2018-2019 : African swine fever spreads to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China, Mongolia, Vietnam, Cambodia, Philippines,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Timor, Laos, Myanmar, South Korea, North Korea</a:t>
              </a:r>
            </a:p>
          </p:txBody>
        </p: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0722B070-656C-4BFA-9783-CED02D77BC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42500" t="16808" r="24375" b="14445"/>
            <a:stretch/>
          </p:blipFill>
          <p:spPr>
            <a:xfrm>
              <a:off x="2823558" y="1539564"/>
              <a:ext cx="4000144" cy="4714664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B04C949-FA62-4034-BC31-F1F05344386C}"/>
              </a:ext>
            </a:extLst>
          </p:cNvPr>
          <p:cNvGrpSpPr/>
          <p:nvPr/>
        </p:nvGrpSpPr>
        <p:grpSpPr>
          <a:xfrm>
            <a:off x="-553455" y="990493"/>
            <a:ext cx="9144000" cy="5407621"/>
            <a:chOff x="0" y="2179507"/>
            <a:chExt cx="9144000" cy="5407621"/>
          </a:xfrm>
        </p:grpSpPr>
        <p:pic>
          <p:nvPicPr>
            <p:cNvPr id="9" name="Picture 8" descr="V:\PIADC LOGOS\USDA 3D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0" y="6398186"/>
              <a:ext cx="635829" cy="459814"/>
            </a:xfrm>
            <a:prstGeom prst="rect">
              <a:avLst/>
            </a:prstGeom>
            <a:noFill/>
          </p:spPr>
        </p:pic>
        <p:pic>
          <p:nvPicPr>
            <p:cNvPr id="10" name="Picture 9" descr="V:\PIADC LOGOS\ARS 3D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8560853" y="6449276"/>
              <a:ext cx="583147" cy="408723"/>
            </a:xfrm>
            <a:prstGeom prst="rect">
              <a:avLst/>
            </a:prstGeom>
            <a:noFill/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A7C63E4A-0BD3-45FB-8D2A-A29DFADA27B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89212" y="2179507"/>
              <a:ext cx="8236410" cy="5407621"/>
            </a:xfrm>
            <a:prstGeom prst="rect">
              <a:avLst/>
            </a:prstGeom>
            <a:ln>
              <a:solidFill>
                <a:srgbClr val="FF0000"/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</p:pic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38BF63A3-0C03-4F79-A060-AE41128735EF}"/>
                </a:ext>
              </a:extLst>
            </p:cNvPr>
            <p:cNvSpPr/>
            <p:nvPr/>
          </p:nvSpPr>
          <p:spPr>
            <a:xfrm>
              <a:off x="1038703" y="2298861"/>
              <a:ext cx="1018228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algn="r"/>
              <a:r>
                <a:rPr lang="en-US" sz="20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2019     </a:t>
              </a:r>
              <a:endParaRPr lang="en-US" sz="2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09775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160" y="1219200"/>
            <a:ext cx="8212640" cy="4572000"/>
          </a:xfrm>
          <a:solidFill>
            <a:schemeClr val="bg1"/>
          </a:solidFill>
          <a:ln w="12700">
            <a:solidFill>
              <a:srgbClr val="FF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 marL="365760" indent="-454025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Causes a lethal hemorrhagic disease in domestic</a:t>
            </a:r>
          </a:p>
          <a:p>
            <a:pPr marL="36576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pigs</a:t>
            </a:r>
          </a:p>
          <a:p>
            <a:pPr marL="365760" indent="-454025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Large, icosahedral, large double-stranded DNA</a:t>
            </a:r>
          </a:p>
          <a:p>
            <a:pPr marL="36576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genome encoding more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than 150 genes</a:t>
            </a: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365760" lvl="0" indent="-4540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800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Wild Boar, Warthogs, domestic pigs and soft ticks</a:t>
            </a:r>
          </a:p>
          <a:p>
            <a:pPr marL="365760" lvl="0" indent="-4540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800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Virus/Host factors responsible for different</a:t>
            </a:r>
          </a:p>
          <a:p>
            <a:pPr marL="365760" lv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en-US" sz="2800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outcomes remain poorly understood</a:t>
            </a:r>
          </a:p>
          <a:p>
            <a:pPr marL="365760" lvl="0" indent="-4540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800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Rapid and efficient transmission among pigs /</a:t>
            </a:r>
          </a:p>
          <a:p>
            <a:pPr marL="365760" lv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en-US" sz="2800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human factor</a:t>
            </a:r>
            <a:endParaRPr lang="en-US" altLang="en-US" sz="1100" kern="1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0" indent="-4540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800" kern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Long-term persistent/latent infection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African Swine Fever Virus</a:t>
            </a:r>
          </a:p>
        </p:txBody>
      </p:sp>
      <p:pic>
        <p:nvPicPr>
          <p:cNvPr id="5" name="Picture 4" descr="V:\PIADC LOGOS\USDA 3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172200"/>
            <a:ext cx="948321" cy="685800"/>
          </a:xfrm>
          <a:prstGeom prst="rect">
            <a:avLst/>
          </a:prstGeom>
          <a:noFill/>
        </p:spPr>
      </p:pic>
      <p:pic>
        <p:nvPicPr>
          <p:cNvPr id="6" name="Picture 5" descr="V:\PIADC LOGOS\ARS 3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4251" y="6248400"/>
            <a:ext cx="869748" cy="609600"/>
          </a:xfrm>
          <a:prstGeom prst="rect">
            <a:avLst/>
          </a:prstGeom>
          <a:noFill/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053BB13-7932-4CE5-AD43-E9328A0C3FBB}"/>
              </a:ext>
            </a:extLst>
          </p:cNvPr>
          <p:cNvSpPr/>
          <p:nvPr/>
        </p:nvSpPr>
        <p:spPr>
          <a:xfrm>
            <a:off x="1229000" y="4661783"/>
            <a:ext cx="6496021" cy="646331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lvl="0" algn="ctr"/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No commercial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vaccine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7EB39A-15CC-4409-8B46-7998C225C2AF}"/>
              </a:ext>
            </a:extLst>
          </p:cNvPr>
          <p:cNvSpPr/>
          <p:nvPr/>
        </p:nvSpPr>
        <p:spPr>
          <a:xfrm>
            <a:off x="838200" y="1537105"/>
            <a:ext cx="7315200" cy="646331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lvl="0" algn="ctr"/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Unknown role for most of the genes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CCF7E9-23D8-4FB4-A8FE-75EC1A1E1BE8}"/>
              </a:ext>
            </a:extLst>
          </p:cNvPr>
          <p:cNvSpPr/>
          <p:nvPr/>
        </p:nvSpPr>
        <p:spPr>
          <a:xfrm>
            <a:off x="304800" y="2509999"/>
            <a:ext cx="8610600" cy="646331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lvl="0" algn="ctr"/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Unknown protective immune mechanisms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2FE7B1-06FF-4C05-998A-B6F04F6656A1}"/>
              </a:ext>
            </a:extLst>
          </p:cNvPr>
          <p:cNvSpPr/>
          <p:nvPr/>
        </p:nvSpPr>
        <p:spPr>
          <a:xfrm>
            <a:off x="819411" y="3537330"/>
            <a:ext cx="7315200" cy="646331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lvl="0" algn="ctr"/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Unknown protective virus antigens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kern="12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ASF Vaccine</a:t>
            </a:r>
            <a:br>
              <a:rPr lang="en-US" b="1" kern="12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</a:br>
            <a:r>
              <a:rPr lang="en-US" sz="3200" b="1" kern="12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Strategic Targeting for Development</a:t>
            </a:r>
            <a:br>
              <a:rPr lang="en-US" sz="3200" b="1" kern="12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4572000" cy="3206496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Live attenuated viruses are effective inducing protection against infection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Only 8 genes associated with virulence</a:t>
            </a:r>
          </a:p>
        </p:txBody>
      </p:sp>
      <p:pic>
        <p:nvPicPr>
          <p:cNvPr id="4" name="Picture 3" descr="V:\PIADC LOGOS\USDA 3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172200"/>
            <a:ext cx="948321" cy="685800"/>
          </a:xfrm>
          <a:prstGeom prst="rect">
            <a:avLst/>
          </a:prstGeom>
          <a:noFill/>
        </p:spPr>
      </p:pic>
      <p:pic>
        <p:nvPicPr>
          <p:cNvPr id="5" name="Picture 4" descr="V:\PIADC LOGOS\ARS 3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4251" y="6248400"/>
            <a:ext cx="869748" cy="609600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1752600"/>
            <a:ext cx="3041904" cy="305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695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kern="12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ASF Vaccine</a:t>
            </a:r>
            <a:br>
              <a:rPr lang="en-US" b="1" kern="12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</a:br>
            <a:r>
              <a:rPr lang="en-US" sz="3200" b="1" kern="12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Development of ASFV-G-9GL</a:t>
            </a:r>
            <a:br>
              <a:rPr lang="en-US" sz="3200" b="1" kern="12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Sub-lethal doses of ASFV-G </a:t>
            </a:r>
            <a:r>
              <a:rPr lang="en-US" dirty="0">
                <a:latin typeface="Symbol" panose="05050102010706020507" pitchFamily="18" charset="2"/>
                <a:cs typeface="Times New Roman" panose="02020603050405020304" pitchFamily="18" charset="0"/>
              </a:rPr>
              <a:t>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9GL induces protection against clinical disease and death caused by ASF Georgia strain</a:t>
            </a:r>
          </a:p>
          <a:p>
            <a:pPr marL="0" indent="0" algn="r">
              <a:buNone/>
            </a:pPr>
            <a:r>
              <a:rPr 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Journal of Virology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(2015) 89:8556-8566</a:t>
            </a:r>
          </a:p>
          <a:p>
            <a:pPr marL="0" indent="0" algn="r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</a:t>
            </a:r>
            <a:r>
              <a:rPr 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 Patent No.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9,463,234 B2 (2016)</a:t>
            </a:r>
          </a:p>
          <a:p>
            <a:pPr marL="0" indent="0" algn="r">
              <a:buNone/>
            </a:pPr>
            <a:endParaRPr lang="en-US" sz="1800" dirty="0"/>
          </a:p>
          <a:p>
            <a:endParaRPr lang="en-US" dirty="0"/>
          </a:p>
        </p:txBody>
      </p:sp>
      <p:pic>
        <p:nvPicPr>
          <p:cNvPr id="4" name="Picture 3" descr="V:\PIADC LOGOS\USDA 3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172200"/>
            <a:ext cx="948321" cy="685800"/>
          </a:xfrm>
          <a:prstGeom prst="rect">
            <a:avLst/>
          </a:prstGeom>
          <a:noFill/>
        </p:spPr>
      </p:pic>
      <p:pic>
        <p:nvPicPr>
          <p:cNvPr id="5" name="Picture 4" descr="V:\PIADC LOGOS\ARS 3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4251" y="6248400"/>
            <a:ext cx="869748" cy="609600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20000" t="30741" r="34166" b="35185"/>
          <a:stretch/>
        </p:blipFill>
        <p:spPr>
          <a:xfrm>
            <a:off x="1752600" y="3962400"/>
            <a:ext cx="6195496" cy="2590800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644408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kern="12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ASF Vaccine</a:t>
            </a:r>
            <a:br>
              <a:rPr lang="en-US" b="1" kern="12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</a:br>
            <a:r>
              <a:rPr lang="en-US" sz="3200" b="1" kern="12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Development of ASFV-G-MGF</a:t>
            </a:r>
            <a:br>
              <a:rPr lang="en-US" sz="3200" b="1" kern="12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/>
          <a:p>
            <a:pPr marL="0" indent="0" algn="r">
              <a:buNone/>
            </a:pPr>
            <a:endParaRPr lang="en-US" sz="1800" dirty="0"/>
          </a:p>
          <a:p>
            <a:pPr marL="0" lv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MGF360/MGF505 area: virus attenuation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induction of protection against death caused by ASF Georgia strain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r">
              <a:buNone/>
            </a:pPr>
            <a:r>
              <a:rPr lang="en-US" sz="1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Journal of Virology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(2015) 89:6048-6056</a:t>
            </a:r>
            <a:endParaRPr lang="en-US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r">
              <a:buNone/>
            </a:pP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</a:t>
            </a:r>
            <a:r>
              <a:rPr lang="en-US" sz="1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 Patent No.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9,528,094 (2016)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V:\PIADC LOGOS\USDA 3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172200"/>
            <a:ext cx="948321" cy="685800"/>
          </a:xfrm>
          <a:prstGeom prst="rect">
            <a:avLst/>
          </a:prstGeom>
          <a:noFill/>
        </p:spPr>
      </p:pic>
      <p:pic>
        <p:nvPicPr>
          <p:cNvPr id="5" name="Picture 4" descr="V:\PIADC LOGOS\ARS 3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4251" y="6248400"/>
            <a:ext cx="869748" cy="609600"/>
          </a:xfrm>
          <a:prstGeom prst="rect">
            <a:avLst/>
          </a:prstGeom>
          <a:noFill/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CF303C19-2D93-44B2-AE86-125CF6744A51}"/>
              </a:ext>
            </a:extLst>
          </p:cNvPr>
          <p:cNvGrpSpPr>
            <a:grpSpLocks noChangeAspect="1"/>
          </p:cNvGrpSpPr>
          <p:nvPr/>
        </p:nvGrpSpPr>
        <p:grpSpPr>
          <a:xfrm>
            <a:off x="914400" y="3962400"/>
            <a:ext cx="7512546" cy="2438400"/>
            <a:chOff x="-191867" y="540603"/>
            <a:chExt cx="9405985" cy="3230895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pic>
          <p:nvPicPr>
            <p:cNvPr id="9" name="Picture 19">
              <a:extLst>
                <a:ext uri="{FF2B5EF4-FFF2-40B4-BE49-F238E27FC236}">
                  <a16:creationId xmlns:a16="http://schemas.microsoft.com/office/drawing/2014/main" id="{4A1B0CCA-F83A-42F1-83F6-56B20C80A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1867" y="540603"/>
              <a:ext cx="9405985" cy="3230895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0">
              <a:extLst>
                <a:ext uri="{FF2B5EF4-FFF2-40B4-BE49-F238E27FC236}">
                  <a16:creationId xmlns:a16="http://schemas.microsoft.com/office/drawing/2014/main" id="{5FEB92AF-3397-4F51-9807-B8D1C7A0D81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3838" y="709613"/>
              <a:ext cx="4524375" cy="190500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73546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kern="12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ASF Vaccine</a:t>
            </a:r>
            <a:br>
              <a:rPr lang="en-US" b="1" kern="12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</a:br>
            <a:r>
              <a:rPr lang="en-US" sz="3200" b="1" kern="12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Development of ASFV-G-9GL/</a:t>
            </a:r>
            <a:r>
              <a:rPr lang="en-US" sz="3200" b="1" kern="1200" spc="50" dirty="0">
                <a:ln w="1143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UK</a:t>
            </a:r>
            <a:br>
              <a:rPr lang="en-US" sz="3200" b="1" kern="12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525" y="12954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Deletion of UK in the ASFV-G-</a:t>
            </a:r>
            <a:r>
              <a:rPr lang="en-US" sz="2400" dirty="0">
                <a:latin typeface="Symbol" panose="05050102010706020507" pitchFamily="18" charset="2"/>
                <a:cs typeface="Times New Roman" panose="02020603050405020304" pitchFamily="18" charset="0"/>
              </a:rPr>
              <a:t>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9GL genome increases virus attenuation at least hundred times</a:t>
            </a:r>
          </a:p>
          <a:p>
            <a:pPr marL="0" indent="0">
              <a:buNone/>
            </a:pP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ASFV-G-</a:t>
            </a:r>
            <a:r>
              <a:rPr lang="en-US" sz="2400" dirty="0">
                <a:solidFill>
                  <a:srgbClr val="000000"/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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9GL/</a:t>
            </a:r>
            <a:r>
              <a:rPr lang="en-US" sz="2400" dirty="0">
                <a:solidFill>
                  <a:srgbClr val="000000"/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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UK induces protection when administered once at 10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HAD50</a:t>
            </a:r>
          </a:p>
          <a:p>
            <a:pPr marL="0" indent="0">
              <a:buNone/>
            </a:pP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Onset of protection starts at 14 days post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ASFV-G-</a:t>
            </a:r>
            <a:r>
              <a:rPr lang="en-US" sz="2400" dirty="0">
                <a:solidFill>
                  <a:srgbClr val="000000"/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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9GL/</a:t>
            </a:r>
            <a:r>
              <a:rPr lang="en-US" sz="2400" dirty="0">
                <a:solidFill>
                  <a:srgbClr val="000000"/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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infection</a:t>
            </a:r>
          </a:p>
          <a:p>
            <a:pPr marL="0" lvl="0" indent="0" algn="r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Journal of Virology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(2017) 91:</a:t>
            </a:r>
            <a:r>
              <a:rPr lang="es-ES_tradnl" sz="1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e01760-16</a:t>
            </a:r>
            <a:endParaRPr lang="en-US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r">
              <a:buNone/>
            </a:pP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</a:t>
            </a:r>
            <a:r>
              <a:rPr lang="en-US" sz="1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 Patent No.</a:t>
            </a:r>
            <a:r>
              <a:rPr lang="en-US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9,808,520 (2017)</a:t>
            </a:r>
            <a:endParaRPr lang="en-US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en-US" sz="2400" dirty="0"/>
          </a:p>
        </p:txBody>
      </p:sp>
      <p:pic>
        <p:nvPicPr>
          <p:cNvPr id="4" name="Picture 3" descr="V:\PIADC LOGOS\USDA 3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172200"/>
            <a:ext cx="948321" cy="685800"/>
          </a:xfrm>
          <a:prstGeom prst="rect">
            <a:avLst/>
          </a:prstGeom>
          <a:noFill/>
        </p:spPr>
      </p:pic>
      <p:pic>
        <p:nvPicPr>
          <p:cNvPr id="5" name="Picture 4" descr="V:\PIADC LOGOS\ARS 3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4251" y="6248400"/>
            <a:ext cx="869748" cy="609600"/>
          </a:xfrm>
          <a:prstGeom prst="rect">
            <a:avLst/>
          </a:prstGeom>
          <a:noFill/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7B7472A-E59C-4E96-88EE-986796E13BC0}"/>
              </a:ext>
            </a:extLst>
          </p:cNvPr>
          <p:cNvGrpSpPr>
            <a:grpSpLocks noChangeAspect="1"/>
          </p:cNvGrpSpPr>
          <p:nvPr/>
        </p:nvGrpSpPr>
        <p:grpSpPr>
          <a:xfrm>
            <a:off x="685800" y="4439100"/>
            <a:ext cx="4918795" cy="2266500"/>
            <a:chOff x="634044" y="1054910"/>
            <a:chExt cx="8128956" cy="374569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1E354EC-B0B3-4705-96A4-49F63388529F}"/>
                </a:ext>
              </a:extLst>
            </p:cNvPr>
            <p:cNvSpPr/>
            <p:nvPr/>
          </p:nvSpPr>
          <p:spPr>
            <a:xfrm>
              <a:off x="817681" y="1250675"/>
              <a:ext cx="7945319" cy="354992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F0000"/>
              </a:solidFill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25">
              <a:extLst>
                <a:ext uri="{FF2B5EF4-FFF2-40B4-BE49-F238E27FC236}">
                  <a16:creationId xmlns:a16="http://schemas.microsoft.com/office/drawing/2014/main" id="{2CD224C5-D42E-45E9-AFB2-BE6A2912ECB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4044" y="1054910"/>
              <a:ext cx="8128956" cy="3745690"/>
              <a:chOff x="1370366" y="2702465"/>
              <a:chExt cx="6324599" cy="2895600"/>
            </a:xfrm>
            <a:solidFill>
              <a:schemeClr val="bg1"/>
            </a:solidFill>
          </p:grpSpPr>
          <p:sp>
            <p:nvSpPr>
              <p:cNvPr id="14" name="Rectangle 35">
                <a:extLst>
                  <a:ext uri="{FF2B5EF4-FFF2-40B4-BE49-F238E27FC236}">
                    <a16:creationId xmlns:a16="http://schemas.microsoft.com/office/drawing/2014/main" id="{FCE36341-31D6-422D-A276-C77DBA2456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70366" y="2702465"/>
                <a:ext cx="6324599" cy="2895600"/>
              </a:xfrm>
              <a:prstGeom prst="rect">
                <a:avLst/>
              </a:prstGeom>
              <a:grpFill/>
              <a:ln w="9525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grpSp>
            <p:nvGrpSpPr>
              <p:cNvPr id="15" name="Group 36">
                <a:extLst>
                  <a:ext uri="{FF2B5EF4-FFF2-40B4-BE49-F238E27FC236}">
                    <a16:creationId xmlns:a16="http://schemas.microsoft.com/office/drawing/2014/main" id="{244C35AE-B3C4-4531-A79A-99CCBBCF1AF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13242" y="2853801"/>
                <a:ext cx="6038850" cy="2676421"/>
                <a:chOff x="1552575" y="3005137"/>
                <a:chExt cx="6038850" cy="2676421"/>
              </a:xfrm>
              <a:grpFill/>
            </p:grpSpPr>
            <p:pic>
              <p:nvPicPr>
                <p:cNvPr id="16" name="Picture 37">
                  <a:extLst>
                    <a:ext uri="{FF2B5EF4-FFF2-40B4-BE49-F238E27FC236}">
                      <a16:creationId xmlns:a16="http://schemas.microsoft.com/office/drawing/2014/main" id="{B738CB6F-F73D-4016-A266-ADE0F2D99D5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552575" y="3005137"/>
                  <a:ext cx="6038850" cy="84772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7" name="Picture 38">
                  <a:extLst>
                    <a:ext uri="{FF2B5EF4-FFF2-40B4-BE49-F238E27FC236}">
                      <a16:creationId xmlns:a16="http://schemas.microsoft.com/office/drawing/2014/main" id="{16501DD2-7881-413B-9348-BD8E908DFF3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586584" y="3852758"/>
                  <a:ext cx="5934075" cy="182880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8" name="Picture 39">
                  <a:extLst>
                    <a:ext uri="{FF2B5EF4-FFF2-40B4-BE49-F238E27FC236}">
                      <a16:creationId xmlns:a16="http://schemas.microsoft.com/office/drawing/2014/main" id="{90576C98-5AA3-451E-879B-37EAD8122BC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286125" y="3537474"/>
                  <a:ext cx="3343275" cy="14287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1581641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kern="12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ASF Vaccine</a:t>
            </a:r>
            <a:br>
              <a:rPr lang="en-US" b="1" kern="12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</a:br>
            <a:r>
              <a:rPr lang="en-US" sz="3200" b="1" kern="12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Development of ASFV-G-I177L</a:t>
            </a:r>
            <a:br>
              <a:rPr lang="en-US" sz="3200" b="1" kern="12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160" y="3276600"/>
            <a:ext cx="8229600" cy="3382963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effective even at low doses (10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HAD)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attenuated even at high doses (10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HAD)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does not shed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Induces sterile immunity                                                                         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Journal of Virology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(2020) 10.1128/JVI.02017-19                                                     </a:t>
            </a:r>
            <a:r>
              <a:rPr 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USA Patent Application Serial No.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16/580.058 (2019)</a:t>
            </a:r>
          </a:p>
        </p:txBody>
      </p:sp>
      <p:pic>
        <p:nvPicPr>
          <p:cNvPr id="4" name="Picture 3" descr="V:\PIADC LOGOS\USDA 3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172200"/>
            <a:ext cx="948321" cy="685800"/>
          </a:xfrm>
          <a:prstGeom prst="rect">
            <a:avLst/>
          </a:prstGeom>
          <a:noFill/>
        </p:spPr>
      </p:pic>
      <p:pic>
        <p:nvPicPr>
          <p:cNvPr id="5" name="Picture 4" descr="V:\PIADC LOGOS\ARS 3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4251" y="6248400"/>
            <a:ext cx="869748" cy="609600"/>
          </a:xfrm>
          <a:prstGeom prst="rect">
            <a:avLst/>
          </a:prstGeom>
          <a:noFill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1418F14-24F3-4C23-8104-3F5E479AAB65}"/>
              </a:ext>
            </a:extLst>
          </p:cNvPr>
          <p:cNvSpPr/>
          <p:nvPr/>
        </p:nvSpPr>
        <p:spPr>
          <a:xfrm>
            <a:off x="457200" y="1417638"/>
            <a:ext cx="8458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Deletion of I177L gene produces virus attenuation and induction of protection against death caused by ASF Georgia strain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190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2133"/>
            <a:ext cx="8229600" cy="1143000"/>
          </a:xfrm>
        </p:spPr>
        <p:txBody>
          <a:bodyPr/>
          <a:lstStyle/>
          <a:p>
            <a:r>
              <a:rPr lang="en-US" b="1" kern="12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ASF Vaccine</a:t>
            </a:r>
            <a:br>
              <a:rPr lang="en-US" b="1" kern="12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</a:br>
            <a:r>
              <a:rPr lang="en-US" sz="3200" b="1" kern="12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  <a:t>What else is out there besides the ARS vaccine candidates?</a:t>
            </a:r>
            <a:br>
              <a:rPr lang="en-US" sz="3200" b="1" kern="12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Symbol"/>
              </a:rPr>
            </a:br>
            <a:endParaRPr lang="en-US" sz="3200" dirty="0"/>
          </a:p>
        </p:txBody>
      </p:sp>
      <p:pic>
        <p:nvPicPr>
          <p:cNvPr id="4" name="Picture 3" descr="V:\PIADC LOGOS\USDA 3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172200"/>
            <a:ext cx="948321" cy="685800"/>
          </a:xfrm>
          <a:prstGeom prst="rect">
            <a:avLst/>
          </a:prstGeom>
          <a:noFill/>
        </p:spPr>
      </p:pic>
      <p:pic>
        <p:nvPicPr>
          <p:cNvPr id="5" name="Picture 4" descr="V:\PIADC LOGOS\ARS 3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4251" y="6248400"/>
            <a:ext cx="869748" cy="609600"/>
          </a:xfrm>
          <a:prstGeom prst="rect">
            <a:avLst/>
          </a:prstGeom>
          <a:noFill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D4EF0B3-1DB7-4E73-8D3C-CF8C157941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321" y="1577271"/>
            <a:ext cx="6901611" cy="30208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0CA3A8-E2A1-4F7C-A24C-C8C8F749D5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2286000"/>
            <a:ext cx="7053683" cy="36213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D452340-2D69-4DFF-B61F-89BEEC1ECC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2208" y="2563622"/>
            <a:ext cx="8967993" cy="396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60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12490</TotalTime>
  <Words>490</Words>
  <Application>Microsoft Office PowerPoint</Application>
  <PresentationFormat>On-screen Show (4:3)</PresentationFormat>
  <Paragraphs>89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Symbol</vt:lpstr>
      <vt:lpstr>Times New Roman</vt:lpstr>
      <vt:lpstr>1_Default Design</vt:lpstr>
      <vt:lpstr>Default Design</vt:lpstr>
      <vt:lpstr>Rational development of  African swine fever vaccine candidates</vt:lpstr>
      <vt:lpstr>PowerPoint Presentation</vt:lpstr>
      <vt:lpstr>African Swine Fever Virus</vt:lpstr>
      <vt:lpstr>ASF Vaccine Strategic Targeting for Development </vt:lpstr>
      <vt:lpstr>ASF Vaccine Development of ASFV-G-9GL </vt:lpstr>
      <vt:lpstr>ASF Vaccine Development of ASFV-G-MGF </vt:lpstr>
      <vt:lpstr>ASF Vaccine Development of ASFV-G-9GL/UK </vt:lpstr>
      <vt:lpstr>ASF Vaccine Development of ASFV-G-I177L </vt:lpstr>
      <vt:lpstr>ASF Vaccine What else is out there besides the ARS vaccine candidates? </vt:lpstr>
      <vt:lpstr>PowerPoint Presentation</vt:lpstr>
    </vt:vector>
  </TitlesOfParts>
  <Company>University of Connecticut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HuskyPC</dc:creator>
  <cp:lastModifiedBy>Borca, Manuel</cp:lastModifiedBy>
  <cp:revision>762</cp:revision>
  <dcterms:created xsi:type="dcterms:W3CDTF">2013-01-30T14:52:17Z</dcterms:created>
  <dcterms:modified xsi:type="dcterms:W3CDTF">2020-02-21T01:12:33Z</dcterms:modified>
</cp:coreProperties>
</file>