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1"/>
    <p:sldMasterId id="2147483800" r:id="rId2"/>
  </p:sldMasterIdLst>
  <p:notesMasterIdLst>
    <p:notesMasterId r:id="rId23"/>
  </p:notesMasterIdLst>
  <p:sldIdLst>
    <p:sldId id="327" r:id="rId3"/>
    <p:sldId id="329" r:id="rId4"/>
    <p:sldId id="260" r:id="rId5"/>
    <p:sldId id="293" r:id="rId6"/>
    <p:sldId id="295" r:id="rId7"/>
    <p:sldId id="297" r:id="rId8"/>
    <p:sldId id="264" r:id="rId9"/>
    <p:sldId id="273" r:id="rId10"/>
    <p:sldId id="299" r:id="rId11"/>
    <p:sldId id="289" r:id="rId12"/>
    <p:sldId id="305" r:id="rId13"/>
    <p:sldId id="302" r:id="rId14"/>
    <p:sldId id="304" r:id="rId15"/>
    <p:sldId id="301" r:id="rId16"/>
    <p:sldId id="306" r:id="rId17"/>
    <p:sldId id="303" r:id="rId18"/>
    <p:sldId id="287" r:id="rId19"/>
    <p:sldId id="271" r:id="rId20"/>
    <p:sldId id="310" r:id="rId21"/>
    <p:sldId id="26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6F9B"/>
    <a:srgbClr val="ECDDC3"/>
    <a:srgbClr val="937F5D"/>
    <a:srgbClr val="4A84A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69C726-71EF-4488-A46A-13F5958BC96C}" v="1" dt="2023-10-20T13:26:33.8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925"/>
    <p:restoredTop sz="86395"/>
  </p:normalViewPr>
  <p:slideViewPr>
    <p:cSldViewPr snapToGrid="0">
      <p:cViewPr varScale="1">
        <p:scale>
          <a:sx n="68" d="100"/>
          <a:sy n="68" d="100"/>
        </p:scale>
        <p:origin x="96" y="112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1ECD51-07C1-4E95-91E7-0218EFF6B06D}"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5B473854-B8C1-426A-B65B-822210AC662A}">
      <dgm:prSet/>
      <dgm:spPr/>
      <dgm:t>
        <a:bodyPr/>
        <a:lstStyle/>
        <a:p>
          <a:r>
            <a:rPr lang="en-US" dirty="0"/>
            <a:t>Autism </a:t>
          </a:r>
        </a:p>
      </dgm:t>
    </dgm:pt>
    <dgm:pt modelId="{FFFA5B9F-1C4B-4913-99F5-FF77BA400D0E}" type="parTrans" cxnId="{D1F7D504-B53F-4503-9883-5C93B41F4BB1}">
      <dgm:prSet/>
      <dgm:spPr/>
      <dgm:t>
        <a:bodyPr/>
        <a:lstStyle/>
        <a:p>
          <a:endParaRPr lang="en-US"/>
        </a:p>
      </dgm:t>
    </dgm:pt>
    <dgm:pt modelId="{3B9705A9-9C8F-4D10-9035-5AE7D06B8C1C}" type="sibTrans" cxnId="{D1F7D504-B53F-4503-9883-5C93B41F4BB1}">
      <dgm:prSet/>
      <dgm:spPr/>
      <dgm:t>
        <a:bodyPr/>
        <a:lstStyle/>
        <a:p>
          <a:endParaRPr lang="en-US"/>
        </a:p>
      </dgm:t>
    </dgm:pt>
    <dgm:pt modelId="{61F29113-E967-4419-B5FF-042A441018A9}">
      <dgm:prSet/>
      <dgm:spPr/>
      <dgm:t>
        <a:bodyPr/>
        <a:lstStyle/>
        <a:p>
          <a:r>
            <a:rPr lang="en-US" dirty="0"/>
            <a:t>ADHD </a:t>
          </a:r>
        </a:p>
      </dgm:t>
    </dgm:pt>
    <dgm:pt modelId="{CF75B253-F9FF-4857-9776-09BE9A0F1417}" type="parTrans" cxnId="{999A1195-AC60-4639-B351-C58B68547A3F}">
      <dgm:prSet/>
      <dgm:spPr/>
      <dgm:t>
        <a:bodyPr/>
        <a:lstStyle/>
        <a:p>
          <a:endParaRPr lang="en-US"/>
        </a:p>
      </dgm:t>
    </dgm:pt>
    <dgm:pt modelId="{F411D3AA-AC91-4D53-B540-0ED92B1F8EB7}" type="sibTrans" cxnId="{999A1195-AC60-4639-B351-C58B68547A3F}">
      <dgm:prSet/>
      <dgm:spPr/>
      <dgm:t>
        <a:bodyPr/>
        <a:lstStyle/>
        <a:p>
          <a:endParaRPr lang="en-US"/>
        </a:p>
      </dgm:t>
    </dgm:pt>
    <dgm:pt modelId="{79C0C5A1-C51A-4F60-B3F6-CBD4E6206A99}">
      <dgm:prSet/>
      <dgm:spPr/>
      <dgm:t>
        <a:bodyPr/>
        <a:lstStyle/>
        <a:p>
          <a:r>
            <a:rPr lang="en-US" dirty="0"/>
            <a:t>Dyslexia </a:t>
          </a:r>
        </a:p>
      </dgm:t>
    </dgm:pt>
    <dgm:pt modelId="{3048FD80-3D53-4EE7-9111-BFE0B09924AF}" type="parTrans" cxnId="{0DCA517D-9C0D-44BD-8C34-733043CCD2EC}">
      <dgm:prSet/>
      <dgm:spPr/>
      <dgm:t>
        <a:bodyPr/>
        <a:lstStyle/>
        <a:p>
          <a:endParaRPr lang="en-US"/>
        </a:p>
      </dgm:t>
    </dgm:pt>
    <dgm:pt modelId="{95A48B7A-315B-4151-9B68-E341EAEE892D}" type="sibTrans" cxnId="{0DCA517D-9C0D-44BD-8C34-733043CCD2EC}">
      <dgm:prSet/>
      <dgm:spPr/>
      <dgm:t>
        <a:bodyPr/>
        <a:lstStyle/>
        <a:p>
          <a:endParaRPr lang="en-US"/>
        </a:p>
      </dgm:t>
    </dgm:pt>
    <dgm:pt modelId="{71277ADE-4E75-4F5D-A5F7-1898E7CFB304}">
      <dgm:prSet/>
      <dgm:spPr/>
      <dgm:t>
        <a:bodyPr/>
        <a:lstStyle/>
        <a:p>
          <a:r>
            <a:rPr lang="en-US" dirty="0"/>
            <a:t>Dyscalculia </a:t>
          </a:r>
        </a:p>
      </dgm:t>
    </dgm:pt>
    <dgm:pt modelId="{F1E77E8C-9B79-4DF0-8CE9-AE617D1E4F5A}" type="parTrans" cxnId="{EFFF9303-19E7-4F30-998D-492B10F86C22}">
      <dgm:prSet/>
      <dgm:spPr/>
      <dgm:t>
        <a:bodyPr/>
        <a:lstStyle/>
        <a:p>
          <a:endParaRPr lang="en-US"/>
        </a:p>
      </dgm:t>
    </dgm:pt>
    <dgm:pt modelId="{E65BD55E-D714-440F-BF3C-54F283EEAAF2}" type="sibTrans" cxnId="{EFFF9303-19E7-4F30-998D-492B10F86C22}">
      <dgm:prSet/>
      <dgm:spPr/>
      <dgm:t>
        <a:bodyPr/>
        <a:lstStyle/>
        <a:p>
          <a:endParaRPr lang="en-US"/>
        </a:p>
      </dgm:t>
    </dgm:pt>
    <dgm:pt modelId="{10DDFA8F-4FA4-4EEA-BBC2-4C44CF8DDC7D}">
      <dgm:prSet/>
      <dgm:spPr/>
      <dgm:t>
        <a:bodyPr/>
        <a:lstStyle/>
        <a:p>
          <a:r>
            <a:rPr lang="en-US" dirty="0"/>
            <a:t>Dyspraxia </a:t>
          </a:r>
        </a:p>
      </dgm:t>
    </dgm:pt>
    <dgm:pt modelId="{B2BD77AE-8337-4638-B275-693D43B5E0ED}" type="parTrans" cxnId="{1746822C-F46B-4808-A690-D7644B552454}">
      <dgm:prSet/>
      <dgm:spPr/>
      <dgm:t>
        <a:bodyPr/>
        <a:lstStyle/>
        <a:p>
          <a:endParaRPr lang="en-US"/>
        </a:p>
      </dgm:t>
    </dgm:pt>
    <dgm:pt modelId="{14815DC2-870D-4E24-98FB-4199A6093A6A}" type="sibTrans" cxnId="{1746822C-F46B-4808-A690-D7644B552454}">
      <dgm:prSet/>
      <dgm:spPr/>
      <dgm:t>
        <a:bodyPr/>
        <a:lstStyle/>
        <a:p>
          <a:endParaRPr lang="en-US"/>
        </a:p>
      </dgm:t>
    </dgm:pt>
    <dgm:pt modelId="{3974400D-3C1A-400D-BC09-46273DEE7685}">
      <dgm:prSet/>
      <dgm:spPr/>
      <dgm:t>
        <a:bodyPr/>
        <a:lstStyle/>
        <a:p>
          <a:r>
            <a:rPr lang="en-US" dirty="0"/>
            <a:t>Tourette's Syndrome</a:t>
          </a:r>
        </a:p>
      </dgm:t>
    </dgm:pt>
    <dgm:pt modelId="{C73226AA-394E-4AFA-9792-D454C011D254}" type="parTrans" cxnId="{72558AE1-3923-4C41-A6A6-B9E03682DEE8}">
      <dgm:prSet/>
      <dgm:spPr/>
      <dgm:t>
        <a:bodyPr/>
        <a:lstStyle/>
        <a:p>
          <a:endParaRPr lang="en-US"/>
        </a:p>
      </dgm:t>
    </dgm:pt>
    <dgm:pt modelId="{71E9B721-2072-4F0C-B38C-F25A50473B3A}" type="sibTrans" cxnId="{72558AE1-3923-4C41-A6A6-B9E03682DEE8}">
      <dgm:prSet/>
      <dgm:spPr/>
      <dgm:t>
        <a:bodyPr/>
        <a:lstStyle/>
        <a:p>
          <a:endParaRPr lang="en-US"/>
        </a:p>
      </dgm:t>
    </dgm:pt>
    <dgm:pt modelId="{41E79334-B9FC-CA4F-8388-5DE7BFC0D2FA}">
      <dgm:prSet/>
      <dgm:spPr/>
      <dgm:t>
        <a:bodyPr/>
        <a:lstStyle/>
        <a:p>
          <a:r>
            <a:rPr lang="en-US" dirty="0"/>
            <a:t>Giftedness</a:t>
          </a:r>
        </a:p>
      </dgm:t>
    </dgm:pt>
    <dgm:pt modelId="{54804AA5-C8AC-F347-B27B-F6951D0F77E2}" type="parTrans" cxnId="{CF3F891F-6CE9-0C44-8DD9-1742BACDEF8A}">
      <dgm:prSet/>
      <dgm:spPr/>
      <dgm:t>
        <a:bodyPr/>
        <a:lstStyle/>
        <a:p>
          <a:endParaRPr lang="en-US"/>
        </a:p>
      </dgm:t>
    </dgm:pt>
    <dgm:pt modelId="{C600E931-8368-8348-B6BF-162245F3334E}" type="sibTrans" cxnId="{CF3F891F-6CE9-0C44-8DD9-1742BACDEF8A}">
      <dgm:prSet/>
      <dgm:spPr/>
      <dgm:t>
        <a:bodyPr/>
        <a:lstStyle/>
        <a:p>
          <a:endParaRPr lang="en-US"/>
        </a:p>
      </dgm:t>
    </dgm:pt>
    <dgm:pt modelId="{BD9FAE10-89A7-554F-A12E-8BF5CFABAC78}">
      <dgm:prSet/>
      <dgm:spPr/>
      <dgm:t>
        <a:bodyPr/>
        <a:lstStyle/>
        <a:p>
          <a:r>
            <a:rPr lang="en-US" dirty="0"/>
            <a:t>Mental Health Conditions</a:t>
          </a:r>
        </a:p>
      </dgm:t>
    </dgm:pt>
    <dgm:pt modelId="{10A6BBE5-D4A8-A040-9E61-2566C33ABFFB}" type="parTrans" cxnId="{6BA62345-BB1A-FD4C-93CA-52AB2E11D5BA}">
      <dgm:prSet/>
      <dgm:spPr/>
      <dgm:t>
        <a:bodyPr/>
        <a:lstStyle/>
        <a:p>
          <a:endParaRPr lang="en-US"/>
        </a:p>
      </dgm:t>
    </dgm:pt>
    <dgm:pt modelId="{E4394881-1224-F742-835A-C920101EB0E6}" type="sibTrans" cxnId="{6BA62345-BB1A-FD4C-93CA-52AB2E11D5BA}">
      <dgm:prSet/>
      <dgm:spPr/>
      <dgm:t>
        <a:bodyPr/>
        <a:lstStyle/>
        <a:p>
          <a:endParaRPr lang="en-US"/>
        </a:p>
      </dgm:t>
    </dgm:pt>
    <dgm:pt modelId="{1C8D238A-2DCE-D941-B555-0B1593975BD6}">
      <dgm:prSet/>
      <dgm:spPr/>
      <dgm:t>
        <a:bodyPr/>
        <a:lstStyle/>
        <a:p>
          <a:r>
            <a:rPr lang="en-US" dirty="0"/>
            <a:t>Intellectual Disabilities</a:t>
          </a:r>
        </a:p>
      </dgm:t>
    </dgm:pt>
    <dgm:pt modelId="{54DB0AF1-B36B-3A4E-B92E-5DB207A97DE0}" type="parTrans" cxnId="{983EFA39-67E1-8349-BF7A-CAFBB421C9B4}">
      <dgm:prSet/>
      <dgm:spPr/>
      <dgm:t>
        <a:bodyPr/>
        <a:lstStyle/>
        <a:p>
          <a:endParaRPr lang="en-US"/>
        </a:p>
      </dgm:t>
    </dgm:pt>
    <dgm:pt modelId="{6377CD0E-D9CE-6241-A234-5D8B31E94332}" type="sibTrans" cxnId="{983EFA39-67E1-8349-BF7A-CAFBB421C9B4}">
      <dgm:prSet/>
      <dgm:spPr/>
      <dgm:t>
        <a:bodyPr/>
        <a:lstStyle/>
        <a:p>
          <a:endParaRPr lang="en-US"/>
        </a:p>
      </dgm:t>
    </dgm:pt>
    <dgm:pt modelId="{2A5BC4DC-D6B6-B14E-B560-CC165399D6B3}" type="pres">
      <dgm:prSet presAssocID="{811ECD51-07C1-4E95-91E7-0218EFF6B06D}" presName="diagram" presStyleCnt="0">
        <dgm:presLayoutVars>
          <dgm:dir/>
          <dgm:resizeHandles val="exact"/>
        </dgm:presLayoutVars>
      </dgm:prSet>
      <dgm:spPr/>
    </dgm:pt>
    <dgm:pt modelId="{BA5CA866-ED94-9140-ABA1-43FB4D62DC0A}" type="pres">
      <dgm:prSet presAssocID="{5B473854-B8C1-426A-B65B-822210AC662A}" presName="node" presStyleLbl="node1" presStyleIdx="0" presStyleCnt="9">
        <dgm:presLayoutVars>
          <dgm:bulletEnabled val="1"/>
        </dgm:presLayoutVars>
      </dgm:prSet>
      <dgm:spPr/>
    </dgm:pt>
    <dgm:pt modelId="{E5DE24F3-92CA-4E4E-A92D-03832D99901E}" type="pres">
      <dgm:prSet presAssocID="{3B9705A9-9C8F-4D10-9035-5AE7D06B8C1C}" presName="sibTrans" presStyleCnt="0"/>
      <dgm:spPr/>
    </dgm:pt>
    <dgm:pt modelId="{97FC75DD-18B0-9B46-813E-86B318AD85A7}" type="pres">
      <dgm:prSet presAssocID="{61F29113-E967-4419-B5FF-042A441018A9}" presName="node" presStyleLbl="node1" presStyleIdx="1" presStyleCnt="9">
        <dgm:presLayoutVars>
          <dgm:bulletEnabled val="1"/>
        </dgm:presLayoutVars>
      </dgm:prSet>
      <dgm:spPr/>
    </dgm:pt>
    <dgm:pt modelId="{1A28CA2D-3497-024B-AFA7-39148A421967}" type="pres">
      <dgm:prSet presAssocID="{F411D3AA-AC91-4D53-B540-0ED92B1F8EB7}" presName="sibTrans" presStyleCnt="0"/>
      <dgm:spPr/>
    </dgm:pt>
    <dgm:pt modelId="{1E100308-9EEB-2649-93B9-850031E1B9F3}" type="pres">
      <dgm:prSet presAssocID="{79C0C5A1-C51A-4F60-B3F6-CBD4E6206A99}" presName="node" presStyleLbl="node1" presStyleIdx="2" presStyleCnt="9">
        <dgm:presLayoutVars>
          <dgm:bulletEnabled val="1"/>
        </dgm:presLayoutVars>
      </dgm:prSet>
      <dgm:spPr/>
    </dgm:pt>
    <dgm:pt modelId="{7F5C4B80-9139-0E4D-9224-AA18DB4A9ED1}" type="pres">
      <dgm:prSet presAssocID="{95A48B7A-315B-4151-9B68-E341EAEE892D}" presName="sibTrans" presStyleCnt="0"/>
      <dgm:spPr/>
    </dgm:pt>
    <dgm:pt modelId="{D49D1DF4-0FB7-0245-B1C8-674EAB4386D7}" type="pres">
      <dgm:prSet presAssocID="{71277ADE-4E75-4F5D-A5F7-1898E7CFB304}" presName="node" presStyleLbl="node1" presStyleIdx="3" presStyleCnt="9">
        <dgm:presLayoutVars>
          <dgm:bulletEnabled val="1"/>
        </dgm:presLayoutVars>
      </dgm:prSet>
      <dgm:spPr/>
    </dgm:pt>
    <dgm:pt modelId="{C4226143-29A5-6347-A6CE-57789784FCA6}" type="pres">
      <dgm:prSet presAssocID="{E65BD55E-D714-440F-BF3C-54F283EEAAF2}" presName="sibTrans" presStyleCnt="0"/>
      <dgm:spPr/>
    </dgm:pt>
    <dgm:pt modelId="{729CA676-7EB3-3443-AD3C-3AF9792A43DE}" type="pres">
      <dgm:prSet presAssocID="{10DDFA8F-4FA4-4EEA-BBC2-4C44CF8DDC7D}" presName="node" presStyleLbl="node1" presStyleIdx="4" presStyleCnt="9">
        <dgm:presLayoutVars>
          <dgm:bulletEnabled val="1"/>
        </dgm:presLayoutVars>
      </dgm:prSet>
      <dgm:spPr/>
    </dgm:pt>
    <dgm:pt modelId="{8C6F6CEC-E8DA-644C-B5C5-217200B50870}" type="pres">
      <dgm:prSet presAssocID="{14815DC2-870D-4E24-98FB-4199A6093A6A}" presName="sibTrans" presStyleCnt="0"/>
      <dgm:spPr/>
    </dgm:pt>
    <dgm:pt modelId="{0E63B6D5-3162-D14A-BB33-CD58CFE7DB7E}" type="pres">
      <dgm:prSet presAssocID="{3974400D-3C1A-400D-BC09-46273DEE7685}" presName="node" presStyleLbl="node1" presStyleIdx="5" presStyleCnt="9">
        <dgm:presLayoutVars>
          <dgm:bulletEnabled val="1"/>
        </dgm:presLayoutVars>
      </dgm:prSet>
      <dgm:spPr/>
    </dgm:pt>
    <dgm:pt modelId="{6ACACDE3-F237-8542-B735-92B17BDF86F9}" type="pres">
      <dgm:prSet presAssocID="{71E9B721-2072-4F0C-B38C-F25A50473B3A}" presName="sibTrans" presStyleCnt="0"/>
      <dgm:spPr/>
    </dgm:pt>
    <dgm:pt modelId="{DD6C6A54-85EC-8D47-9A2E-E3ADDC44DBD9}" type="pres">
      <dgm:prSet presAssocID="{41E79334-B9FC-CA4F-8388-5DE7BFC0D2FA}" presName="node" presStyleLbl="node1" presStyleIdx="6" presStyleCnt="9">
        <dgm:presLayoutVars>
          <dgm:bulletEnabled val="1"/>
        </dgm:presLayoutVars>
      </dgm:prSet>
      <dgm:spPr/>
    </dgm:pt>
    <dgm:pt modelId="{3FA3BBA4-0057-9041-8F3E-28F905678335}" type="pres">
      <dgm:prSet presAssocID="{C600E931-8368-8348-B6BF-162245F3334E}" presName="sibTrans" presStyleCnt="0"/>
      <dgm:spPr/>
    </dgm:pt>
    <dgm:pt modelId="{D17DEB87-6987-C349-B16C-7CF66C649906}" type="pres">
      <dgm:prSet presAssocID="{BD9FAE10-89A7-554F-A12E-8BF5CFABAC78}" presName="node" presStyleLbl="node1" presStyleIdx="7" presStyleCnt="9">
        <dgm:presLayoutVars>
          <dgm:bulletEnabled val="1"/>
        </dgm:presLayoutVars>
      </dgm:prSet>
      <dgm:spPr/>
    </dgm:pt>
    <dgm:pt modelId="{FCE6B4A6-69C4-AC41-9DEE-57E3CF8F8B92}" type="pres">
      <dgm:prSet presAssocID="{E4394881-1224-F742-835A-C920101EB0E6}" presName="sibTrans" presStyleCnt="0"/>
      <dgm:spPr/>
    </dgm:pt>
    <dgm:pt modelId="{C17D6DC3-5706-794F-A2A9-659962F5129E}" type="pres">
      <dgm:prSet presAssocID="{1C8D238A-2DCE-D941-B555-0B1593975BD6}" presName="node" presStyleLbl="node1" presStyleIdx="8" presStyleCnt="9">
        <dgm:presLayoutVars>
          <dgm:bulletEnabled val="1"/>
        </dgm:presLayoutVars>
      </dgm:prSet>
      <dgm:spPr/>
    </dgm:pt>
  </dgm:ptLst>
  <dgm:cxnLst>
    <dgm:cxn modelId="{EFFF9303-19E7-4F30-998D-492B10F86C22}" srcId="{811ECD51-07C1-4E95-91E7-0218EFF6B06D}" destId="{71277ADE-4E75-4F5D-A5F7-1898E7CFB304}" srcOrd="3" destOrd="0" parTransId="{F1E77E8C-9B79-4DF0-8CE9-AE617D1E4F5A}" sibTransId="{E65BD55E-D714-440F-BF3C-54F283EEAAF2}"/>
    <dgm:cxn modelId="{D1F7D504-B53F-4503-9883-5C93B41F4BB1}" srcId="{811ECD51-07C1-4E95-91E7-0218EFF6B06D}" destId="{5B473854-B8C1-426A-B65B-822210AC662A}" srcOrd="0" destOrd="0" parTransId="{FFFA5B9F-1C4B-4913-99F5-FF77BA400D0E}" sibTransId="{3B9705A9-9C8F-4D10-9035-5AE7D06B8C1C}"/>
    <dgm:cxn modelId="{D260280C-93BE-1246-ABF6-9989C3B75CBD}" type="presOf" srcId="{61F29113-E967-4419-B5FF-042A441018A9}" destId="{97FC75DD-18B0-9B46-813E-86B318AD85A7}" srcOrd="0" destOrd="0" presId="urn:microsoft.com/office/officeart/2005/8/layout/default"/>
    <dgm:cxn modelId="{F4736E0C-5658-CE41-B22B-E92BE03F183D}" type="presOf" srcId="{1C8D238A-2DCE-D941-B555-0B1593975BD6}" destId="{C17D6DC3-5706-794F-A2A9-659962F5129E}" srcOrd="0" destOrd="0" presId="urn:microsoft.com/office/officeart/2005/8/layout/default"/>
    <dgm:cxn modelId="{6A50811B-B7CD-2F44-98B1-B8B3C2BFF85D}" type="presOf" srcId="{3974400D-3C1A-400D-BC09-46273DEE7685}" destId="{0E63B6D5-3162-D14A-BB33-CD58CFE7DB7E}" srcOrd="0" destOrd="0" presId="urn:microsoft.com/office/officeart/2005/8/layout/default"/>
    <dgm:cxn modelId="{CF3F891F-6CE9-0C44-8DD9-1742BACDEF8A}" srcId="{811ECD51-07C1-4E95-91E7-0218EFF6B06D}" destId="{41E79334-B9FC-CA4F-8388-5DE7BFC0D2FA}" srcOrd="6" destOrd="0" parTransId="{54804AA5-C8AC-F347-B27B-F6951D0F77E2}" sibTransId="{C600E931-8368-8348-B6BF-162245F3334E}"/>
    <dgm:cxn modelId="{1746822C-F46B-4808-A690-D7644B552454}" srcId="{811ECD51-07C1-4E95-91E7-0218EFF6B06D}" destId="{10DDFA8F-4FA4-4EEA-BBC2-4C44CF8DDC7D}" srcOrd="4" destOrd="0" parTransId="{B2BD77AE-8337-4638-B275-693D43B5E0ED}" sibTransId="{14815DC2-870D-4E24-98FB-4199A6093A6A}"/>
    <dgm:cxn modelId="{983EFA39-67E1-8349-BF7A-CAFBB421C9B4}" srcId="{811ECD51-07C1-4E95-91E7-0218EFF6B06D}" destId="{1C8D238A-2DCE-D941-B555-0B1593975BD6}" srcOrd="8" destOrd="0" parTransId="{54DB0AF1-B36B-3A4E-B92E-5DB207A97DE0}" sibTransId="{6377CD0E-D9CE-6241-A234-5D8B31E94332}"/>
    <dgm:cxn modelId="{82F91A3C-12CE-7146-B43C-B1F261A634DD}" type="presOf" srcId="{811ECD51-07C1-4E95-91E7-0218EFF6B06D}" destId="{2A5BC4DC-D6B6-B14E-B560-CC165399D6B3}" srcOrd="0" destOrd="0" presId="urn:microsoft.com/office/officeart/2005/8/layout/default"/>
    <dgm:cxn modelId="{C536BA5E-8BCC-0047-931C-4D24F2587078}" type="presOf" srcId="{71277ADE-4E75-4F5D-A5F7-1898E7CFB304}" destId="{D49D1DF4-0FB7-0245-B1C8-674EAB4386D7}" srcOrd="0" destOrd="0" presId="urn:microsoft.com/office/officeart/2005/8/layout/default"/>
    <dgm:cxn modelId="{6BA62345-BB1A-FD4C-93CA-52AB2E11D5BA}" srcId="{811ECD51-07C1-4E95-91E7-0218EFF6B06D}" destId="{BD9FAE10-89A7-554F-A12E-8BF5CFABAC78}" srcOrd="7" destOrd="0" parTransId="{10A6BBE5-D4A8-A040-9E61-2566C33ABFFB}" sibTransId="{E4394881-1224-F742-835A-C920101EB0E6}"/>
    <dgm:cxn modelId="{4CAAE16A-FCD1-0B48-A750-97F5C2B93466}" type="presOf" srcId="{10DDFA8F-4FA4-4EEA-BBC2-4C44CF8DDC7D}" destId="{729CA676-7EB3-3443-AD3C-3AF9792A43DE}" srcOrd="0" destOrd="0" presId="urn:microsoft.com/office/officeart/2005/8/layout/default"/>
    <dgm:cxn modelId="{0DCA517D-9C0D-44BD-8C34-733043CCD2EC}" srcId="{811ECD51-07C1-4E95-91E7-0218EFF6B06D}" destId="{79C0C5A1-C51A-4F60-B3F6-CBD4E6206A99}" srcOrd="2" destOrd="0" parTransId="{3048FD80-3D53-4EE7-9111-BFE0B09924AF}" sibTransId="{95A48B7A-315B-4151-9B68-E341EAEE892D}"/>
    <dgm:cxn modelId="{999A1195-AC60-4639-B351-C58B68547A3F}" srcId="{811ECD51-07C1-4E95-91E7-0218EFF6B06D}" destId="{61F29113-E967-4419-B5FF-042A441018A9}" srcOrd="1" destOrd="0" parTransId="{CF75B253-F9FF-4857-9776-09BE9A0F1417}" sibTransId="{F411D3AA-AC91-4D53-B540-0ED92B1F8EB7}"/>
    <dgm:cxn modelId="{5A9461A8-F0DB-8845-8D9D-8CB8FD288FFD}" type="presOf" srcId="{41E79334-B9FC-CA4F-8388-5DE7BFC0D2FA}" destId="{DD6C6A54-85EC-8D47-9A2E-E3ADDC44DBD9}" srcOrd="0" destOrd="0" presId="urn:microsoft.com/office/officeart/2005/8/layout/default"/>
    <dgm:cxn modelId="{B98BAAAC-E59D-D843-8B35-9CAF044DC5D2}" type="presOf" srcId="{5B473854-B8C1-426A-B65B-822210AC662A}" destId="{BA5CA866-ED94-9140-ABA1-43FB4D62DC0A}" srcOrd="0" destOrd="0" presId="urn:microsoft.com/office/officeart/2005/8/layout/default"/>
    <dgm:cxn modelId="{72558AE1-3923-4C41-A6A6-B9E03682DEE8}" srcId="{811ECD51-07C1-4E95-91E7-0218EFF6B06D}" destId="{3974400D-3C1A-400D-BC09-46273DEE7685}" srcOrd="5" destOrd="0" parTransId="{C73226AA-394E-4AFA-9792-D454C011D254}" sibTransId="{71E9B721-2072-4F0C-B38C-F25A50473B3A}"/>
    <dgm:cxn modelId="{1AC799EB-E785-1B43-9890-C888153F1174}" type="presOf" srcId="{79C0C5A1-C51A-4F60-B3F6-CBD4E6206A99}" destId="{1E100308-9EEB-2649-93B9-850031E1B9F3}" srcOrd="0" destOrd="0" presId="urn:microsoft.com/office/officeart/2005/8/layout/default"/>
    <dgm:cxn modelId="{D81E1DF7-F9C2-5E4F-B9F2-9D66D331A5A4}" type="presOf" srcId="{BD9FAE10-89A7-554F-A12E-8BF5CFABAC78}" destId="{D17DEB87-6987-C349-B16C-7CF66C649906}" srcOrd="0" destOrd="0" presId="urn:microsoft.com/office/officeart/2005/8/layout/default"/>
    <dgm:cxn modelId="{4E0AC8DE-88EE-DD4B-8014-EEFEAABC6D1E}" type="presParOf" srcId="{2A5BC4DC-D6B6-B14E-B560-CC165399D6B3}" destId="{BA5CA866-ED94-9140-ABA1-43FB4D62DC0A}" srcOrd="0" destOrd="0" presId="urn:microsoft.com/office/officeart/2005/8/layout/default"/>
    <dgm:cxn modelId="{5F9C22E5-5112-394E-AB0B-4F0CE48A9509}" type="presParOf" srcId="{2A5BC4DC-D6B6-B14E-B560-CC165399D6B3}" destId="{E5DE24F3-92CA-4E4E-A92D-03832D99901E}" srcOrd="1" destOrd="0" presId="urn:microsoft.com/office/officeart/2005/8/layout/default"/>
    <dgm:cxn modelId="{AA06BA9E-45FB-5943-A0D3-61D00AE3D42A}" type="presParOf" srcId="{2A5BC4DC-D6B6-B14E-B560-CC165399D6B3}" destId="{97FC75DD-18B0-9B46-813E-86B318AD85A7}" srcOrd="2" destOrd="0" presId="urn:microsoft.com/office/officeart/2005/8/layout/default"/>
    <dgm:cxn modelId="{1DCE6314-8F25-D345-96F8-560B74E49355}" type="presParOf" srcId="{2A5BC4DC-D6B6-B14E-B560-CC165399D6B3}" destId="{1A28CA2D-3497-024B-AFA7-39148A421967}" srcOrd="3" destOrd="0" presId="urn:microsoft.com/office/officeart/2005/8/layout/default"/>
    <dgm:cxn modelId="{DC53A9DA-CDB3-0648-8959-9812BB818941}" type="presParOf" srcId="{2A5BC4DC-D6B6-B14E-B560-CC165399D6B3}" destId="{1E100308-9EEB-2649-93B9-850031E1B9F3}" srcOrd="4" destOrd="0" presId="urn:microsoft.com/office/officeart/2005/8/layout/default"/>
    <dgm:cxn modelId="{6601E4C6-69C1-A749-A45F-B0362F37F7F5}" type="presParOf" srcId="{2A5BC4DC-D6B6-B14E-B560-CC165399D6B3}" destId="{7F5C4B80-9139-0E4D-9224-AA18DB4A9ED1}" srcOrd="5" destOrd="0" presId="urn:microsoft.com/office/officeart/2005/8/layout/default"/>
    <dgm:cxn modelId="{285B245C-1550-B341-9B2D-36DEF5039840}" type="presParOf" srcId="{2A5BC4DC-D6B6-B14E-B560-CC165399D6B3}" destId="{D49D1DF4-0FB7-0245-B1C8-674EAB4386D7}" srcOrd="6" destOrd="0" presId="urn:microsoft.com/office/officeart/2005/8/layout/default"/>
    <dgm:cxn modelId="{5043CD65-5000-FD49-BFFE-5FF904D8185C}" type="presParOf" srcId="{2A5BC4DC-D6B6-B14E-B560-CC165399D6B3}" destId="{C4226143-29A5-6347-A6CE-57789784FCA6}" srcOrd="7" destOrd="0" presId="urn:microsoft.com/office/officeart/2005/8/layout/default"/>
    <dgm:cxn modelId="{A75521AB-2EB8-F04A-AAD0-CD95B7BED868}" type="presParOf" srcId="{2A5BC4DC-D6B6-B14E-B560-CC165399D6B3}" destId="{729CA676-7EB3-3443-AD3C-3AF9792A43DE}" srcOrd="8" destOrd="0" presId="urn:microsoft.com/office/officeart/2005/8/layout/default"/>
    <dgm:cxn modelId="{840BFD9B-2B34-E14E-9BAD-726EBF3D535C}" type="presParOf" srcId="{2A5BC4DC-D6B6-B14E-B560-CC165399D6B3}" destId="{8C6F6CEC-E8DA-644C-B5C5-217200B50870}" srcOrd="9" destOrd="0" presId="urn:microsoft.com/office/officeart/2005/8/layout/default"/>
    <dgm:cxn modelId="{2FF2B85A-6AC0-1B4A-8CBB-713A7FAE4205}" type="presParOf" srcId="{2A5BC4DC-D6B6-B14E-B560-CC165399D6B3}" destId="{0E63B6D5-3162-D14A-BB33-CD58CFE7DB7E}" srcOrd="10" destOrd="0" presId="urn:microsoft.com/office/officeart/2005/8/layout/default"/>
    <dgm:cxn modelId="{5C486F2D-9DEA-FD40-8768-8BB35A0E6CBC}" type="presParOf" srcId="{2A5BC4DC-D6B6-B14E-B560-CC165399D6B3}" destId="{6ACACDE3-F237-8542-B735-92B17BDF86F9}" srcOrd="11" destOrd="0" presId="urn:microsoft.com/office/officeart/2005/8/layout/default"/>
    <dgm:cxn modelId="{660F4338-2193-0649-96B6-E0EF89D8B7CA}" type="presParOf" srcId="{2A5BC4DC-D6B6-B14E-B560-CC165399D6B3}" destId="{DD6C6A54-85EC-8D47-9A2E-E3ADDC44DBD9}" srcOrd="12" destOrd="0" presId="urn:microsoft.com/office/officeart/2005/8/layout/default"/>
    <dgm:cxn modelId="{143AD467-C2E4-2749-B52D-BACE998E9ECA}" type="presParOf" srcId="{2A5BC4DC-D6B6-B14E-B560-CC165399D6B3}" destId="{3FA3BBA4-0057-9041-8F3E-28F905678335}" srcOrd="13" destOrd="0" presId="urn:microsoft.com/office/officeart/2005/8/layout/default"/>
    <dgm:cxn modelId="{A78D87EF-EC4F-DA48-B8E4-CD97EB6C9E7A}" type="presParOf" srcId="{2A5BC4DC-D6B6-B14E-B560-CC165399D6B3}" destId="{D17DEB87-6987-C349-B16C-7CF66C649906}" srcOrd="14" destOrd="0" presId="urn:microsoft.com/office/officeart/2005/8/layout/default"/>
    <dgm:cxn modelId="{F795B9B5-C533-5941-B30B-2CA52C5FA139}" type="presParOf" srcId="{2A5BC4DC-D6B6-B14E-B560-CC165399D6B3}" destId="{FCE6B4A6-69C4-AC41-9DEE-57E3CF8F8B92}" srcOrd="15" destOrd="0" presId="urn:microsoft.com/office/officeart/2005/8/layout/default"/>
    <dgm:cxn modelId="{FE30F428-85E3-8B46-BA82-F0F672C94ADA}" type="presParOf" srcId="{2A5BC4DC-D6B6-B14E-B560-CC165399D6B3}" destId="{C17D6DC3-5706-794F-A2A9-659962F5129E}"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396C9C-6538-4476-B397-CC0FE2AA17E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EDAA0D1-F221-47A2-AA7D-392C03DCDCAB}">
      <dgm:prSet/>
      <dgm:spPr/>
      <dgm:t>
        <a:bodyPr/>
        <a:lstStyle/>
        <a:p>
          <a:r>
            <a:rPr lang="en-US" dirty="0"/>
            <a:t>Executive Functioning</a:t>
          </a:r>
        </a:p>
      </dgm:t>
    </dgm:pt>
    <dgm:pt modelId="{2A53FDDA-DAF6-4B47-A9CB-FDFA8ADAF46B}" type="parTrans" cxnId="{4F5FB2D4-3617-4A88-9F8A-FFC1AFE9BA20}">
      <dgm:prSet/>
      <dgm:spPr/>
      <dgm:t>
        <a:bodyPr/>
        <a:lstStyle/>
        <a:p>
          <a:endParaRPr lang="en-US"/>
        </a:p>
      </dgm:t>
    </dgm:pt>
    <dgm:pt modelId="{98BD26CC-8A3D-4AC5-9B14-B5A5ACF6D960}" type="sibTrans" cxnId="{4F5FB2D4-3617-4A88-9F8A-FFC1AFE9BA20}">
      <dgm:prSet/>
      <dgm:spPr/>
      <dgm:t>
        <a:bodyPr/>
        <a:lstStyle/>
        <a:p>
          <a:endParaRPr lang="en-US"/>
        </a:p>
      </dgm:t>
    </dgm:pt>
    <dgm:pt modelId="{77B357CB-1BE9-4A6A-B024-40A054BE966E}">
      <dgm:prSet/>
      <dgm:spPr/>
      <dgm:t>
        <a:bodyPr/>
        <a:lstStyle/>
        <a:p>
          <a:r>
            <a:rPr lang="en-US" dirty="0"/>
            <a:t>Impulsivity</a:t>
          </a:r>
        </a:p>
      </dgm:t>
    </dgm:pt>
    <dgm:pt modelId="{C5D0041C-B16F-4667-ACDA-0CB5CCE4300E}" type="parTrans" cxnId="{546D2594-D09E-4F74-B0C4-EBFFCEC7FBA9}">
      <dgm:prSet/>
      <dgm:spPr/>
      <dgm:t>
        <a:bodyPr/>
        <a:lstStyle/>
        <a:p>
          <a:endParaRPr lang="en-US"/>
        </a:p>
      </dgm:t>
    </dgm:pt>
    <dgm:pt modelId="{889A5076-BE16-42A3-984A-30DF6DAD8923}" type="sibTrans" cxnId="{546D2594-D09E-4F74-B0C4-EBFFCEC7FBA9}">
      <dgm:prSet/>
      <dgm:spPr/>
      <dgm:t>
        <a:bodyPr/>
        <a:lstStyle/>
        <a:p>
          <a:endParaRPr lang="en-US"/>
        </a:p>
      </dgm:t>
    </dgm:pt>
    <dgm:pt modelId="{96686370-A0E2-4BD4-913F-EFF29693D6BD}">
      <dgm:prSet/>
      <dgm:spPr/>
      <dgm:t>
        <a:bodyPr/>
        <a:lstStyle/>
        <a:p>
          <a:r>
            <a:rPr lang="en-US" dirty="0"/>
            <a:t>Restlessness and Hyperactivity</a:t>
          </a:r>
        </a:p>
      </dgm:t>
    </dgm:pt>
    <dgm:pt modelId="{2DEB6232-BBF5-44C4-B201-5AD2775557B1}" type="parTrans" cxnId="{60348BCD-7779-458B-856F-CECD045AF8AC}">
      <dgm:prSet/>
      <dgm:spPr/>
      <dgm:t>
        <a:bodyPr/>
        <a:lstStyle/>
        <a:p>
          <a:endParaRPr lang="en-US"/>
        </a:p>
      </dgm:t>
    </dgm:pt>
    <dgm:pt modelId="{CA6BC65B-AF94-4DB0-AB67-AAC9AE2E7D0C}" type="sibTrans" cxnId="{60348BCD-7779-458B-856F-CECD045AF8AC}">
      <dgm:prSet/>
      <dgm:spPr/>
      <dgm:t>
        <a:bodyPr/>
        <a:lstStyle/>
        <a:p>
          <a:endParaRPr lang="en-US"/>
        </a:p>
      </dgm:t>
    </dgm:pt>
    <dgm:pt modelId="{B975EA88-E7B2-461E-8689-AE657EB58AE2}">
      <dgm:prSet/>
      <dgm:spPr/>
      <dgm:t>
        <a:bodyPr/>
        <a:lstStyle/>
        <a:p>
          <a:r>
            <a:rPr lang="en-US" dirty="0"/>
            <a:t>Memory Difficulties</a:t>
          </a:r>
        </a:p>
      </dgm:t>
    </dgm:pt>
    <dgm:pt modelId="{5CFC7150-42B7-45FD-AC6A-D8B5052989CD}" type="parTrans" cxnId="{1DC16EBA-E6BF-4AB1-A971-E65A328A7A2B}">
      <dgm:prSet/>
      <dgm:spPr/>
      <dgm:t>
        <a:bodyPr/>
        <a:lstStyle/>
        <a:p>
          <a:endParaRPr lang="en-US"/>
        </a:p>
      </dgm:t>
    </dgm:pt>
    <dgm:pt modelId="{6B6CCC2E-B2B7-4E0D-8270-2EBBE28E1A78}" type="sibTrans" cxnId="{1DC16EBA-E6BF-4AB1-A971-E65A328A7A2B}">
      <dgm:prSet/>
      <dgm:spPr/>
      <dgm:t>
        <a:bodyPr/>
        <a:lstStyle/>
        <a:p>
          <a:endParaRPr lang="en-US"/>
        </a:p>
      </dgm:t>
    </dgm:pt>
    <dgm:pt modelId="{1D1A037A-90BE-4760-A26E-76CB52236EEC}">
      <dgm:prSet/>
      <dgm:spPr/>
      <dgm:t>
        <a:bodyPr/>
        <a:lstStyle/>
        <a:p>
          <a:r>
            <a:rPr lang="en-US" dirty="0"/>
            <a:t>Patterns of Procrastination</a:t>
          </a:r>
        </a:p>
      </dgm:t>
    </dgm:pt>
    <dgm:pt modelId="{9C7B919F-3CEE-4FE0-B1A6-CD802AC15A2A}" type="parTrans" cxnId="{0CB23327-FD3A-4959-9479-D615F09458D6}">
      <dgm:prSet/>
      <dgm:spPr/>
      <dgm:t>
        <a:bodyPr/>
        <a:lstStyle/>
        <a:p>
          <a:endParaRPr lang="en-US"/>
        </a:p>
      </dgm:t>
    </dgm:pt>
    <dgm:pt modelId="{F948AEC7-1503-4364-B8C1-39A6E859A28D}" type="sibTrans" cxnId="{0CB23327-FD3A-4959-9479-D615F09458D6}">
      <dgm:prSet/>
      <dgm:spPr/>
      <dgm:t>
        <a:bodyPr/>
        <a:lstStyle/>
        <a:p>
          <a:endParaRPr lang="en-US"/>
        </a:p>
      </dgm:t>
    </dgm:pt>
    <dgm:pt modelId="{F77CFE69-1529-4653-973F-B43142A5F15E}">
      <dgm:prSet/>
      <dgm:spPr/>
      <dgm:t>
        <a:bodyPr/>
        <a:lstStyle/>
        <a:p>
          <a:r>
            <a:rPr lang="en-US" dirty="0"/>
            <a:t>Disorganized</a:t>
          </a:r>
        </a:p>
      </dgm:t>
    </dgm:pt>
    <dgm:pt modelId="{BDEDBD0D-0311-4FB0-AD32-712911EE60CA}" type="parTrans" cxnId="{393BA5FC-0290-4288-828B-909C80350EAD}">
      <dgm:prSet/>
      <dgm:spPr/>
      <dgm:t>
        <a:bodyPr/>
        <a:lstStyle/>
        <a:p>
          <a:endParaRPr lang="en-US"/>
        </a:p>
      </dgm:t>
    </dgm:pt>
    <dgm:pt modelId="{63891088-DB7F-47A4-A66A-21DFD6719A02}" type="sibTrans" cxnId="{393BA5FC-0290-4288-828B-909C80350EAD}">
      <dgm:prSet/>
      <dgm:spPr/>
      <dgm:t>
        <a:bodyPr/>
        <a:lstStyle/>
        <a:p>
          <a:endParaRPr lang="en-US"/>
        </a:p>
      </dgm:t>
    </dgm:pt>
    <dgm:pt modelId="{BC568ED0-10DA-5E4F-A138-4E5AEE704231}" type="pres">
      <dgm:prSet presAssocID="{86396C9C-6538-4476-B397-CC0FE2AA17E6}" presName="diagram" presStyleCnt="0">
        <dgm:presLayoutVars>
          <dgm:dir/>
          <dgm:resizeHandles val="exact"/>
        </dgm:presLayoutVars>
      </dgm:prSet>
      <dgm:spPr/>
    </dgm:pt>
    <dgm:pt modelId="{A212CA13-8651-FA4D-90D8-E95C433F6790}" type="pres">
      <dgm:prSet presAssocID="{EEDAA0D1-F221-47A2-AA7D-392C03DCDCAB}" presName="node" presStyleLbl="node1" presStyleIdx="0" presStyleCnt="6">
        <dgm:presLayoutVars>
          <dgm:bulletEnabled val="1"/>
        </dgm:presLayoutVars>
      </dgm:prSet>
      <dgm:spPr/>
    </dgm:pt>
    <dgm:pt modelId="{907B2C46-18DF-DB4E-BBC1-18E72102F971}" type="pres">
      <dgm:prSet presAssocID="{98BD26CC-8A3D-4AC5-9B14-B5A5ACF6D960}" presName="sibTrans" presStyleCnt="0"/>
      <dgm:spPr/>
    </dgm:pt>
    <dgm:pt modelId="{0E755FD7-224E-1F48-9FB3-F6778E9520A8}" type="pres">
      <dgm:prSet presAssocID="{77B357CB-1BE9-4A6A-B024-40A054BE966E}" presName="node" presStyleLbl="node1" presStyleIdx="1" presStyleCnt="6">
        <dgm:presLayoutVars>
          <dgm:bulletEnabled val="1"/>
        </dgm:presLayoutVars>
      </dgm:prSet>
      <dgm:spPr/>
    </dgm:pt>
    <dgm:pt modelId="{8EB93561-B20B-CD43-92F4-D5B5939121DC}" type="pres">
      <dgm:prSet presAssocID="{889A5076-BE16-42A3-984A-30DF6DAD8923}" presName="sibTrans" presStyleCnt="0"/>
      <dgm:spPr/>
    </dgm:pt>
    <dgm:pt modelId="{02B82D6F-FB02-7145-A96A-E18C880CDDA8}" type="pres">
      <dgm:prSet presAssocID="{96686370-A0E2-4BD4-913F-EFF29693D6BD}" presName="node" presStyleLbl="node1" presStyleIdx="2" presStyleCnt="6">
        <dgm:presLayoutVars>
          <dgm:bulletEnabled val="1"/>
        </dgm:presLayoutVars>
      </dgm:prSet>
      <dgm:spPr/>
    </dgm:pt>
    <dgm:pt modelId="{A2F0F93E-22F1-4848-B12B-2E4F1A031523}" type="pres">
      <dgm:prSet presAssocID="{CA6BC65B-AF94-4DB0-AB67-AAC9AE2E7D0C}" presName="sibTrans" presStyleCnt="0"/>
      <dgm:spPr/>
    </dgm:pt>
    <dgm:pt modelId="{54CC937C-C63C-6B4F-BE7B-F7917604A51A}" type="pres">
      <dgm:prSet presAssocID="{B975EA88-E7B2-461E-8689-AE657EB58AE2}" presName="node" presStyleLbl="node1" presStyleIdx="3" presStyleCnt="6">
        <dgm:presLayoutVars>
          <dgm:bulletEnabled val="1"/>
        </dgm:presLayoutVars>
      </dgm:prSet>
      <dgm:spPr/>
    </dgm:pt>
    <dgm:pt modelId="{E56C7CE1-21E9-F945-9614-6DAD5A668E5A}" type="pres">
      <dgm:prSet presAssocID="{6B6CCC2E-B2B7-4E0D-8270-2EBBE28E1A78}" presName="sibTrans" presStyleCnt="0"/>
      <dgm:spPr/>
    </dgm:pt>
    <dgm:pt modelId="{C1450BEC-3DC9-8146-BAC2-D09A0F0DC9F0}" type="pres">
      <dgm:prSet presAssocID="{1D1A037A-90BE-4760-A26E-76CB52236EEC}" presName="node" presStyleLbl="node1" presStyleIdx="4" presStyleCnt="6">
        <dgm:presLayoutVars>
          <dgm:bulletEnabled val="1"/>
        </dgm:presLayoutVars>
      </dgm:prSet>
      <dgm:spPr/>
    </dgm:pt>
    <dgm:pt modelId="{67DBD2EC-D984-FF47-A209-9F365F623EF5}" type="pres">
      <dgm:prSet presAssocID="{F948AEC7-1503-4364-B8C1-39A6E859A28D}" presName="sibTrans" presStyleCnt="0"/>
      <dgm:spPr/>
    </dgm:pt>
    <dgm:pt modelId="{9CF86C98-EE62-6645-AE82-06A70B47AF32}" type="pres">
      <dgm:prSet presAssocID="{F77CFE69-1529-4653-973F-B43142A5F15E}" presName="node" presStyleLbl="node1" presStyleIdx="5" presStyleCnt="6">
        <dgm:presLayoutVars>
          <dgm:bulletEnabled val="1"/>
        </dgm:presLayoutVars>
      </dgm:prSet>
      <dgm:spPr/>
    </dgm:pt>
  </dgm:ptLst>
  <dgm:cxnLst>
    <dgm:cxn modelId="{56535F02-0A6D-0745-BB63-63E2FC9495F7}" type="presOf" srcId="{77B357CB-1BE9-4A6A-B024-40A054BE966E}" destId="{0E755FD7-224E-1F48-9FB3-F6778E9520A8}" srcOrd="0" destOrd="0" presId="urn:microsoft.com/office/officeart/2005/8/layout/default"/>
    <dgm:cxn modelId="{563AB213-ECBC-514E-92EE-E7D1F46A75E3}" type="presOf" srcId="{B975EA88-E7B2-461E-8689-AE657EB58AE2}" destId="{54CC937C-C63C-6B4F-BE7B-F7917604A51A}" srcOrd="0" destOrd="0" presId="urn:microsoft.com/office/officeart/2005/8/layout/default"/>
    <dgm:cxn modelId="{0CB23327-FD3A-4959-9479-D615F09458D6}" srcId="{86396C9C-6538-4476-B397-CC0FE2AA17E6}" destId="{1D1A037A-90BE-4760-A26E-76CB52236EEC}" srcOrd="4" destOrd="0" parTransId="{9C7B919F-3CEE-4FE0-B1A6-CD802AC15A2A}" sibTransId="{F948AEC7-1503-4364-B8C1-39A6E859A28D}"/>
    <dgm:cxn modelId="{267D0455-9C7A-CD47-8A25-379815F08B0D}" type="presOf" srcId="{86396C9C-6538-4476-B397-CC0FE2AA17E6}" destId="{BC568ED0-10DA-5E4F-A138-4E5AEE704231}" srcOrd="0" destOrd="0" presId="urn:microsoft.com/office/officeart/2005/8/layout/default"/>
    <dgm:cxn modelId="{546D2594-D09E-4F74-B0C4-EBFFCEC7FBA9}" srcId="{86396C9C-6538-4476-B397-CC0FE2AA17E6}" destId="{77B357CB-1BE9-4A6A-B024-40A054BE966E}" srcOrd="1" destOrd="0" parTransId="{C5D0041C-B16F-4667-ACDA-0CB5CCE4300E}" sibTransId="{889A5076-BE16-42A3-984A-30DF6DAD8923}"/>
    <dgm:cxn modelId="{CF7709AE-B430-564E-BDDE-9BB2930C641C}" type="presOf" srcId="{1D1A037A-90BE-4760-A26E-76CB52236EEC}" destId="{C1450BEC-3DC9-8146-BAC2-D09A0F0DC9F0}" srcOrd="0" destOrd="0" presId="urn:microsoft.com/office/officeart/2005/8/layout/default"/>
    <dgm:cxn modelId="{7E7152AF-50DD-7240-B59A-B5ADC10611D5}" type="presOf" srcId="{EEDAA0D1-F221-47A2-AA7D-392C03DCDCAB}" destId="{A212CA13-8651-FA4D-90D8-E95C433F6790}" srcOrd="0" destOrd="0" presId="urn:microsoft.com/office/officeart/2005/8/layout/default"/>
    <dgm:cxn modelId="{1DC16EBA-E6BF-4AB1-A971-E65A328A7A2B}" srcId="{86396C9C-6538-4476-B397-CC0FE2AA17E6}" destId="{B975EA88-E7B2-461E-8689-AE657EB58AE2}" srcOrd="3" destOrd="0" parTransId="{5CFC7150-42B7-45FD-AC6A-D8B5052989CD}" sibTransId="{6B6CCC2E-B2B7-4E0D-8270-2EBBE28E1A78}"/>
    <dgm:cxn modelId="{60348BCD-7779-458B-856F-CECD045AF8AC}" srcId="{86396C9C-6538-4476-B397-CC0FE2AA17E6}" destId="{96686370-A0E2-4BD4-913F-EFF29693D6BD}" srcOrd="2" destOrd="0" parTransId="{2DEB6232-BBF5-44C4-B201-5AD2775557B1}" sibTransId="{CA6BC65B-AF94-4DB0-AB67-AAC9AE2E7D0C}"/>
    <dgm:cxn modelId="{4F5FB2D4-3617-4A88-9F8A-FFC1AFE9BA20}" srcId="{86396C9C-6538-4476-B397-CC0FE2AA17E6}" destId="{EEDAA0D1-F221-47A2-AA7D-392C03DCDCAB}" srcOrd="0" destOrd="0" parTransId="{2A53FDDA-DAF6-4B47-A9CB-FDFA8ADAF46B}" sibTransId="{98BD26CC-8A3D-4AC5-9B14-B5A5ACF6D960}"/>
    <dgm:cxn modelId="{C384D9DB-E1AD-2147-A1DA-ED4514D2055A}" type="presOf" srcId="{F77CFE69-1529-4653-973F-B43142A5F15E}" destId="{9CF86C98-EE62-6645-AE82-06A70B47AF32}" srcOrd="0" destOrd="0" presId="urn:microsoft.com/office/officeart/2005/8/layout/default"/>
    <dgm:cxn modelId="{393BA5FC-0290-4288-828B-909C80350EAD}" srcId="{86396C9C-6538-4476-B397-CC0FE2AA17E6}" destId="{F77CFE69-1529-4653-973F-B43142A5F15E}" srcOrd="5" destOrd="0" parTransId="{BDEDBD0D-0311-4FB0-AD32-712911EE60CA}" sibTransId="{63891088-DB7F-47A4-A66A-21DFD6719A02}"/>
    <dgm:cxn modelId="{2F81F3FE-63D7-364E-8A4C-2A2B0DF40D78}" type="presOf" srcId="{96686370-A0E2-4BD4-913F-EFF29693D6BD}" destId="{02B82D6F-FB02-7145-A96A-E18C880CDDA8}" srcOrd="0" destOrd="0" presId="urn:microsoft.com/office/officeart/2005/8/layout/default"/>
    <dgm:cxn modelId="{4B2BFB88-FCB6-BF49-BAF8-83F2AFFC1261}" type="presParOf" srcId="{BC568ED0-10DA-5E4F-A138-4E5AEE704231}" destId="{A212CA13-8651-FA4D-90D8-E95C433F6790}" srcOrd="0" destOrd="0" presId="urn:microsoft.com/office/officeart/2005/8/layout/default"/>
    <dgm:cxn modelId="{F5979502-C173-6B4C-845E-AF4AD8D4CD4A}" type="presParOf" srcId="{BC568ED0-10DA-5E4F-A138-4E5AEE704231}" destId="{907B2C46-18DF-DB4E-BBC1-18E72102F971}" srcOrd="1" destOrd="0" presId="urn:microsoft.com/office/officeart/2005/8/layout/default"/>
    <dgm:cxn modelId="{06300E07-18CA-5A47-B180-4AD9E64C4E4A}" type="presParOf" srcId="{BC568ED0-10DA-5E4F-A138-4E5AEE704231}" destId="{0E755FD7-224E-1F48-9FB3-F6778E9520A8}" srcOrd="2" destOrd="0" presId="urn:microsoft.com/office/officeart/2005/8/layout/default"/>
    <dgm:cxn modelId="{586F6DE4-1759-A74B-AE5D-B4AFB7DA5428}" type="presParOf" srcId="{BC568ED0-10DA-5E4F-A138-4E5AEE704231}" destId="{8EB93561-B20B-CD43-92F4-D5B5939121DC}" srcOrd="3" destOrd="0" presId="urn:microsoft.com/office/officeart/2005/8/layout/default"/>
    <dgm:cxn modelId="{3FEFD8AD-4324-E747-9EBB-D32DBE6471BD}" type="presParOf" srcId="{BC568ED0-10DA-5E4F-A138-4E5AEE704231}" destId="{02B82D6F-FB02-7145-A96A-E18C880CDDA8}" srcOrd="4" destOrd="0" presId="urn:microsoft.com/office/officeart/2005/8/layout/default"/>
    <dgm:cxn modelId="{C8BCA792-4D7D-4543-8BA3-0A8B3099024F}" type="presParOf" srcId="{BC568ED0-10DA-5E4F-A138-4E5AEE704231}" destId="{A2F0F93E-22F1-4848-B12B-2E4F1A031523}" srcOrd="5" destOrd="0" presId="urn:microsoft.com/office/officeart/2005/8/layout/default"/>
    <dgm:cxn modelId="{B6E21D36-9DCF-374C-9BBB-4B0D16D61A63}" type="presParOf" srcId="{BC568ED0-10DA-5E4F-A138-4E5AEE704231}" destId="{54CC937C-C63C-6B4F-BE7B-F7917604A51A}" srcOrd="6" destOrd="0" presId="urn:microsoft.com/office/officeart/2005/8/layout/default"/>
    <dgm:cxn modelId="{0C9E5E13-3414-6348-B891-D12AE2D50F1D}" type="presParOf" srcId="{BC568ED0-10DA-5E4F-A138-4E5AEE704231}" destId="{E56C7CE1-21E9-F945-9614-6DAD5A668E5A}" srcOrd="7" destOrd="0" presId="urn:microsoft.com/office/officeart/2005/8/layout/default"/>
    <dgm:cxn modelId="{087F06DE-8864-8040-BADF-A5F53B551E7C}" type="presParOf" srcId="{BC568ED0-10DA-5E4F-A138-4E5AEE704231}" destId="{C1450BEC-3DC9-8146-BAC2-D09A0F0DC9F0}" srcOrd="8" destOrd="0" presId="urn:microsoft.com/office/officeart/2005/8/layout/default"/>
    <dgm:cxn modelId="{12234E8B-C64D-7940-9927-C1DD24072761}" type="presParOf" srcId="{BC568ED0-10DA-5E4F-A138-4E5AEE704231}" destId="{67DBD2EC-D984-FF47-A209-9F365F623EF5}" srcOrd="9" destOrd="0" presId="urn:microsoft.com/office/officeart/2005/8/layout/default"/>
    <dgm:cxn modelId="{7132766A-89CF-1049-AD51-401C52918696}" type="presParOf" srcId="{BC568ED0-10DA-5E4F-A138-4E5AEE704231}" destId="{9CF86C98-EE62-6645-AE82-06A70B47AF32}"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63B89D-9643-4486-8A28-4BED7C04C4CB}" type="doc">
      <dgm:prSet loTypeId="urn:microsoft.com/office/officeart/2005/8/layout/arrow1" loCatId="list" qsTypeId="urn:microsoft.com/office/officeart/2005/8/quickstyle/simple1" qsCatId="simple" csTypeId="urn:microsoft.com/office/officeart/2005/8/colors/accent2_2" csCatId="accent2" phldr="1"/>
      <dgm:spPr/>
      <dgm:t>
        <a:bodyPr/>
        <a:lstStyle/>
        <a:p>
          <a:endParaRPr lang="en-US"/>
        </a:p>
      </dgm:t>
    </dgm:pt>
    <dgm:pt modelId="{5855D691-753F-4F6E-BA15-88FCE251D64D}">
      <dgm:prSet custT="1"/>
      <dgm:spPr>
        <a:solidFill>
          <a:schemeClr val="accent2">
            <a:lumMod val="75000"/>
          </a:schemeClr>
        </a:solidFill>
      </dgm:spPr>
      <dgm:t>
        <a:bodyPr/>
        <a:lstStyle/>
        <a:p>
          <a:r>
            <a:rPr lang="en-US" sz="1400" dirty="0"/>
            <a:t>interpersonal conflict </a:t>
          </a:r>
        </a:p>
      </dgm:t>
    </dgm:pt>
    <dgm:pt modelId="{97BF36EE-2B0A-40D8-9F68-D172182C1E06}" type="parTrans" cxnId="{55C2130B-07EA-4B9D-BD90-37BB28AD4928}">
      <dgm:prSet/>
      <dgm:spPr/>
      <dgm:t>
        <a:bodyPr/>
        <a:lstStyle/>
        <a:p>
          <a:endParaRPr lang="en-US" sz="1200"/>
        </a:p>
      </dgm:t>
    </dgm:pt>
    <dgm:pt modelId="{13323858-84CA-4823-9D3A-709FD73A0A1B}" type="sibTrans" cxnId="{55C2130B-07EA-4B9D-BD90-37BB28AD4928}">
      <dgm:prSet/>
      <dgm:spPr/>
      <dgm:t>
        <a:bodyPr/>
        <a:lstStyle/>
        <a:p>
          <a:endParaRPr lang="en-US" sz="1200"/>
        </a:p>
      </dgm:t>
    </dgm:pt>
    <dgm:pt modelId="{68BF0D3F-0A05-46C3-87AC-BF389ADF785C}">
      <dgm:prSet custT="1"/>
      <dgm:spPr>
        <a:solidFill>
          <a:schemeClr val="accent2">
            <a:lumMod val="75000"/>
          </a:schemeClr>
        </a:solidFill>
      </dgm:spPr>
      <dgm:t>
        <a:bodyPr/>
        <a:lstStyle/>
        <a:p>
          <a:r>
            <a:rPr lang="en-US" sz="1400" dirty="0"/>
            <a:t>tardiness</a:t>
          </a:r>
        </a:p>
      </dgm:t>
    </dgm:pt>
    <dgm:pt modelId="{B105D74C-01D4-4115-9B7D-9F2B445D668E}" type="parTrans" cxnId="{268280F4-D3AD-4C88-B12F-71201FB8D23E}">
      <dgm:prSet/>
      <dgm:spPr/>
      <dgm:t>
        <a:bodyPr/>
        <a:lstStyle/>
        <a:p>
          <a:endParaRPr lang="en-US" sz="1200"/>
        </a:p>
      </dgm:t>
    </dgm:pt>
    <dgm:pt modelId="{0FC8AC64-C5F0-4567-9B65-37B161A3D7EE}" type="sibTrans" cxnId="{268280F4-D3AD-4C88-B12F-71201FB8D23E}">
      <dgm:prSet/>
      <dgm:spPr/>
      <dgm:t>
        <a:bodyPr/>
        <a:lstStyle/>
        <a:p>
          <a:endParaRPr lang="en-US" sz="1200"/>
        </a:p>
      </dgm:t>
    </dgm:pt>
    <dgm:pt modelId="{078BFFE9-E6AF-4672-940C-908CD428CAA7}">
      <dgm:prSet custT="1"/>
      <dgm:spPr>
        <a:solidFill>
          <a:schemeClr val="accent2">
            <a:lumMod val="75000"/>
          </a:schemeClr>
        </a:solidFill>
      </dgm:spPr>
      <dgm:t>
        <a:bodyPr/>
        <a:lstStyle/>
        <a:p>
          <a:r>
            <a:rPr lang="en-US" sz="1400" dirty="0"/>
            <a:t>absenteeism </a:t>
          </a:r>
        </a:p>
      </dgm:t>
    </dgm:pt>
    <dgm:pt modelId="{239FA049-E122-47A4-B2AD-1071A8CA0BA5}" type="parTrans" cxnId="{FAEAAD1D-0860-4119-8F5E-18A82FCD578F}">
      <dgm:prSet/>
      <dgm:spPr/>
      <dgm:t>
        <a:bodyPr/>
        <a:lstStyle/>
        <a:p>
          <a:endParaRPr lang="en-US" sz="1200"/>
        </a:p>
      </dgm:t>
    </dgm:pt>
    <dgm:pt modelId="{6E1A6949-AA0F-4D24-A741-61BA273480EB}" type="sibTrans" cxnId="{FAEAAD1D-0860-4119-8F5E-18A82FCD578F}">
      <dgm:prSet/>
      <dgm:spPr/>
      <dgm:t>
        <a:bodyPr/>
        <a:lstStyle/>
        <a:p>
          <a:endParaRPr lang="en-US" sz="1200"/>
        </a:p>
      </dgm:t>
    </dgm:pt>
    <dgm:pt modelId="{C642B2BA-E47E-427C-B507-448105128237}">
      <dgm:prSet custT="1"/>
      <dgm:spPr>
        <a:solidFill>
          <a:schemeClr val="accent2">
            <a:lumMod val="75000"/>
          </a:schemeClr>
        </a:solidFill>
      </dgm:spPr>
      <dgm:t>
        <a:bodyPr/>
        <a:lstStyle/>
        <a:p>
          <a:r>
            <a:rPr lang="en-US" sz="1400" dirty="0"/>
            <a:t>errors</a:t>
          </a:r>
        </a:p>
      </dgm:t>
    </dgm:pt>
    <dgm:pt modelId="{838923C1-7AAD-4777-BF53-5FC1BEE99A6B}" type="parTrans" cxnId="{50A3D041-0D34-4338-9C47-B216B35F9224}">
      <dgm:prSet/>
      <dgm:spPr/>
      <dgm:t>
        <a:bodyPr/>
        <a:lstStyle/>
        <a:p>
          <a:endParaRPr lang="en-US" sz="1200"/>
        </a:p>
      </dgm:t>
    </dgm:pt>
    <dgm:pt modelId="{42D3EBF7-1B37-4C6E-BFE6-586DC6C23462}" type="sibTrans" cxnId="{50A3D041-0D34-4338-9C47-B216B35F9224}">
      <dgm:prSet/>
      <dgm:spPr/>
      <dgm:t>
        <a:bodyPr/>
        <a:lstStyle/>
        <a:p>
          <a:endParaRPr lang="en-US" sz="1200"/>
        </a:p>
      </dgm:t>
    </dgm:pt>
    <dgm:pt modelId="{0FA8559B-244E-498C-BE96-6827B21F2C9C}">
      <dgm:prSet custT="1"/>
      <dgm:spPr>
        <a:solidFill>
          <a:schemeClr val="accent2">
            <a:lumMod val="75000"/>
          </a:schemeClr>
        </a:solidFill>
      </dgm:spPr>
      <dgm:t>
        <a:bodyPr/>
        <a:lstStyle/>
        <a:p>
          <a:r>
            <a:rPr lang="en-US" sz="1400" dirty="0"/>
            <a:t>slow to change</a:t>
          </a:r>
        </a:p>
      </dgm:t>
    </dgm:pt>
    <dgm:pt modelId="{B575A3CB-F797-4A6F-8AEE-B8B962805264}" type="parTrans" cxnId="{ACC005C0-C5BC-436D-8DED-BB43816AEC83}">
      <dgm:prSet/>
      <dgm:spPr/>
      <dgm:t>
        <a:bodyPr/>
        <a:lstStyle/>
        <a:p>
          <a:endParaRPr lang="en-US" sz="1200"/>
        </a:p>
      </dgm:t>
    </dgm:pt>
    <dgm:pt modelId="{15E50AED-A5C0-4D44-B56C-490AA1E52855}" type="sibTrans" cxnId="{ACC005C0-C5BC-436D-8DED-BB43816AEC83}">
      <dgm:prSet/>
      <dgm:spPr/>
      <dgm:t>
        <a:bodyPr/>
        <a:lstStyle/>
        <a:p>
          <a:endParaRPr lang="en-US" sz="1200"/>
        </a:p>
      </dgm:t>
    </dgm:pt>
    <dgm:pt modelId="{9F6E86B8-404B-4BC0-98B2-9A03DEEF1F31}">
      <dgm:prSet custT="1"/>
      <dgm:spPr>
        <a:solidFill>
          <a:schemeClr val="accent2">
            <a:lumMod val="75000"/>
          </a:schemeClr>
        </a:solidFill>
      </dgm:spPr>
      <dgm:t>
        <a:bodyPr/>
        <a:lstStyle/>
        <a:p>
          <a:r>
            <a:rPr lang="en-US" sz="1400" dirty="0"/>
            <a:t>lack of dependability</a:t>
          </a:r>
        </a:p>
      </dgm:t>
    </dgm:pt>
    <dgm:pt modelId="{51290F4D-6442-4B44-B3B5-87B3A1A3D762}" type="parTrans" cxnId="{B8CD0AE9-AE4A-4501-89A1-33BF287CC19C}">
      <dgm:prSet/>
      <dgm:spPr/>
      <dgm:t>
        <a:bodyPr/>
        <a:lstStyle/>
        <a:p>
          <a:endParaRPr lang="en-US" sz="1200"/>
        </a:p>
      </dgm:t>
    </dgm:pt>
    <dgm:pt modelId="{AC4AF51A-D1F7-482E-BC96-155F74B12221}" type="sibTrans" cxnId="{B8CD0AE9-AE4A-4501-89A1-33BF287CC19C}">
      <dgm:prSet/>
      <dgm:spPr/>
      <dgm:t>
        <a:bodyPr/>
        <a:lstStyle/>
        <a:p>
          <a:endParaRPr lang="en-US" sz="1200"/>
        </a:p>
      </dgm:t>
    </dgm:pt>
    <dgm:pt modelId="{6950D1E1-04D1-894F-9A87-9A9452ED9F4C}" type="pres">
      <dgm:prSet presAssocID="{0463B89D-9643-4486-8A28-4BED7C04C4CB}" presName="cycle" presStyleCnt="0">
        <dgm:presLayoutVars>
          <dgm:dir/>
          <dgm:resizeHandles val="exact"/>
        </dgm:presLayoutVars>
      </dgm:prSet>
      <dgm:spPr/>
    </dgm:pt>
    <dgm:pt modelId="{425B6797-7034-144A-B218-87E16C850A28}" type="pres">
      <dgm:prSet presAssocID="{5855D691-753F-4F6E-BA15-88FCE251D64D}" presName="arrow" presStyleLbl="node1" presStyleIdx="0" presStyleCnt="6" custScaleX="103693" custScaleY="99372">
        <dgm:presLayoutVars>
          <dgm:bulletEnabled val="1"/>
        </dgm:presLayoutVars>
      </dgm:prSet>
      <dgm:spPr/>
    </dgm:pt>
    <dgm:pt modelId="{2356FD25-713F-DC48-BE48-E3CA851F3B9A}" type="pres">
      <dgm:prSet presAssocID="{68BF0D3F-0A05-46C3-87AC-BF389ADF785C}" presName="arrow" presStyleLbl="node1" presStyleIdx="1" presStyleCnt="6" custScaleX="103693" custScaleY="99372">
        <dgm:presLayoutVars>
          <dgm:bulletEnabled val="1"/>
        </dgm:presLayoutVars>
      </dgm:prSet>
      <dgm:spPr/>
    </dgm:pt>
    <dgm:pt modelId="{785DF8C8-ADAA-8346-930A-C0CFDCB4CF76}" type="pres">
      <dgm:prSet presAssocID="{078BFFE9-E6AF-4672-940C-908CD428CAA7}" presName="arrow" presStyleLbl="node1" presStyleIdx="2" presStyleCnt="6" custScaleX="103693" custScaleY="99372">
        <dgm:presLayoutVars>
          <dgm:bulletEnabled val="1"/>
        </dgm:presLayoutVars>
      </dgm:prSet>
      <dgm:spPr/>
    </dgm:pt>
    <dgm:pt modelId="{A1981A94-CB41-8C49-B418-1B281D613733}" type="pres">
      <dgm:prSet presAssocID="{C642B2BA-E47E-427C-B507-448105128237}" presName="arrow" presStyleLbl="node1" presStyleIdx="3" presStyleCnt="6" custScaleX="103693" custScaleY="99372">
        <dgm:presLayoutVars>
          <dgm:bulletEnabled val="1"/>
        </dgm:presLayoutVars>
      </dgm:prSet>
      <dgm:spPr/>
    </dgm:pt>
    <dgm:pt modelId="{B121F632-3AA3-FF4D-AD73-BE7895B73D23}" type="pres">
      <dgm:prSet presAssocID="{0FA8559B-244E-498C-BE96-6827B21F2C9C}" presName="arrow" presStyleLbl="node1" presStyleIdx="4" presStyleCnt="6" custScaleX="103693" custScaleY="99372">
        <dgm:presLayoutVars>
          <dgm:bulletEnabled val="1"/>
        </dgm:presLayoutVars>
      </dgm:prSet>
      <dgm:spPr/>
    </dgm:pt>
    <dgm:pt modelId="{DE108E94-AFE5-314D-BC52-022DF86C9C9C}" type="pres">
      <dgm:prSet presAssocID="{9F6E86B8-404B-4BC0-98B2-9A03DEEF1F31}" presName="arrow" presStyleLbl="node1" presStyleIdx="5" presStyleCnt="6" custScaleX="103693" custScaleY="99372">
        <dgm:presLayoutVars>
          <dgm:bulletEnabled val="1"/>
        </dgm:presLayoutVars>
      </dgm:prSet>
      <dgm:spPr/>
    </dgm:pt>
  </dgm:ptLst>
  <dgm:cxnLst>
    <dgm:cxn modelId="{55C2130B-07EA-4B9D-BD90-37BB28AD4928}" srcId="{0463B89D-9643-4486-8A28-4BED7C04C4CB}" destId="{5855D691-753F-4F6E-BA15-88FCE251D64D}" srcOrd="0" destOrd="0" parTransId="{97BF36EE-2B0A-40D8-9F68-D172182C1E06}" sibTransId="{13323858-84CA-4823-9D3A-709FD73A0A1B}"/>
    <dgm:cxn modelId="{FAEAAD1D-0860-4119-8F5E-18A82FCD578F}" srcId="{0463B89D-9643-4486-8A28-4BED7C04C4CB}" destId="{078BFFE9-E6AF-4672-940C-908CD428CAA7}" srcOrd="2" destOrd="0" parTransId="{239FA049-E122-47A4-B2AD-1071A8CA0BA5}" sibTransId="{6E1A6949-AA0F-4D24-A741-61BA273480EB}"/>
    <dgm:cxn modelId="{BB46A961-1B5B-A54D-9DD0-900F8DB6583A}" type="presOf" srcId="{9F6E86B8-404B-4BC0-98B2-9A03DEEF1F31}" destId="{DE108E94-AFE5-314D-BC52-022DF86C9C9C}" srcOrd="0" destOrd="0" presId="urn:microsoft.com/office/officeart/2005/8/layout/arrow1"/>
    <dgm:cxn modelId="{50A3D041-0D34-4338-9C47-B216B35F9224}" srcId="{0463B89D-9643-4486-8A28-4BED7C04C4CB}" destId="{C642B2BA-E47E-427C-B507-448105128237}" srcOrd="3" destOrd="0" parTransId="{838923C1-7AAD-4777-BF53-5FC1BEE99A6B}" sibTransId="{42D3EBF7-1B37-4C6E-BFE6-586DC6C23462}"/>
    <dgm:cxn modelId="{3194BB48-7581-3340-8BAB-6131D2349C66}" type="presOf" srcId="{0463B89D-9643-4486-8A28-4BED7C04C4CB}" destId="{6950D1E1-04D1-894F-9A87-9A9452ED9F4C}" srcOrd="0" destOrd="0" presId="urn:microsoft.com/office/officeart/2005/8/layout/arrow1"/>
    <dgm:cxn modelId="{2ECC966F-199D-8540-8A27-03F940FD1160}" type="presOf" srcId="{5855D691-753F-4F6E-BA15-88FCE251D64D}" destId="{425B6797-7034-144A-B218-87E16C850A28}" srcOrd="0" destOrd="0" presId="urn:microsoft.com/office/officeart/2005/8/layout/arrow1"/>
    <dgm:cxn modelId="{291CBCAA-7748-9D44-A7A7-A801B0220172}" type="presOf" srcId="{68BF0D3F-0A05-46C3-87AC-BF389ADF785C}" destId="{2356FD25-713F-DC48-BE48-E3CA851F3B9A}" srcOrd="0" destOrd="0" presId="urn:microsoft.com/office/officeart/2005/8/layout/arrow1"/>
    <dgm:cxn modelId="{8D66AABD-F7B8-1649-82D7-F791876F4009}" type="presOf" srcId="{078BFFE9-E6AF-4672-940C-908CD428CAA7}" destId="{785DF8C8-ADAA-8346-930A-C0CFDCB4CF76}" srcOrd="0" destOrd="0" presId="urn:microsoft.com/office/officeart/2005/8/layout/arrow1"/>
    <dgm:cxn modelId="{ACC005C0-C5BC-436D-8DED-BB43816AEC83}" srcId="{0463B89D-9643-4486-8A28-4BED7C04C4CB}" destId="{0FA8559B-244E-498C-BE96-6827B21F2C9C}" srcOrd="4" destOrd="0" parTransId="{B575A3CB-F797-4A6F-8AEE-B8B962805264}" sibTransId="{15E50AED-A5C0-4D44-B56C-490AA1E52855}"/>
    <dgm:cxn modelId="{31FDE4CC-9BF8-CD46-A027-EDFD6B6E8763}" type="presOf" srcId="{C642B2BA-E47E-427C-B507-448105128237}" destId="{A1981A94-CB41-8C49-B418-1B281D613733}" srcOrd="0" destOrd="0" presId="urn:microsoft.com/office/officeart/2005/8/layout/arrow1"/>
    <dgm:cxn modelId="{923EA7E5-2829-6B45-A798-65B2FD6D17D5}" type="presOf" srcId="{0FA8559B-244E-498C-BE96-6827B21F2C9C}" destId="{B121F632-3AA3-FF4D-AD73-BE7895B73D23}" srcOrd="0" destOrd="0" presId="urn:microsoft.com/office/officeart/2005/8/layout/arrow1"/>
    <dgm:cxn modelId="{B8CD0AE9-AE4A-4501-89A1-33BF287CC19C}" srcId="{0463B89D-9643-4486-8A28-4BED7C04C4CB}" destId="{9F6E86B8-404B-4BC0-98B2-9A03DEEF1F31}" srcOrd="5" destOrd="0" parTransId="{51290F4D-6442-4B44-B3B5-87B3A1A3D762}" sibTransId="{AC4AF51A-D1F7-482E-BC96-155F74B12221}"/>
    <dgm:cxn modelId="{268280F4-D3AD-4C88-B12F-71201FB8D23E}" srcId="{0463B89D-9643-4486-8A28-4BED7C04C4CB}" destId="{68BF0D3F-0A05-46C3-87AC-BF389ADF785C}" srcOrd="1" destOrd="0" parTransId="{B105D74C-01D4-4115-9B7D-9F2B445D668E}" sibTransId="{0FC8AC64-C5F0-4567-9B65-37B161A3D7EE}"/>
    <dgm:cxn modelId="{DB9B8471-B28B-F34F-9E06-3CD9C0312BE7}" type="presParOf" srcId="{6950D1E1-04D1-894F-9A87-9A9452ED9F4C}" destId="{425B6797-7034-144A-B218-87E16C850A28}" srcOrd="0" destOrd="0" presId="urn:microsoft.com/office/officeart/2005/8/layout/arrow1"/>
    <dgm:cxn modelId="{478A9275-0295-6B41-A81E-71519D9B027E}" type="presParOf" srcId="{6950D1E1-04D1-894F-9A87-9A9452ED9F4C}" destId="{2356FD25-713F-DC48-BE48-E3CA851F3B9A}" srcOrd="1" destOrd="0" presId="urn:microsoft.com/office/officeart/2005/8/layout/arrow1"/>
    <dgm:cxn modelId="{08DE3661-450F-FD4D-89A8-136877196726}" type="presParOf" srcId="{6950D1E1-04D1-894F-9A87-9A9452ED9F4C}" destId="{785DF8C8-ADAA-8346-930A-C0CFDCB4CF76}" srcOrd="2" destOrd="0" presId="urn:microsoft.com/office/officeart/2005/8/layout/arrow1"/>
    <dgm:cxn modelId="{2E877FCD-445E-A54B-BB50-5FAED0707057}" type="presParOf" srcId="{6950D1E1-04D1-894F-9A87-9A9452ED9F4C}" destId="{A1981A94-CB41-8C49-B418-1B281D613733}" srcOrd="3" destOrd="0" presId="urn:microsoft.com/office/officeart/2005/8/layout/arrow1"/>
    <dgm:cxn modelId="{DB118A39-FACF-7948-82EF-1B326740FA8C}" type="presParOf" srcId="{6950D1E1-04D1-894F-9A87-9A9452ED9F4C}" destId="{B121F632-3AA3-FF4D-AD73-BE7895B73D23}" srcOrd="4" destOrd="0" presId="urn:microsoft.com/office/officeart/2005/8/layout/arrow1"/>
    <dgm:cxn modelId="{DF2017C1-B424-184D-9D39-CDE9F274EA82}" type="presParOf" srcId="{6950D1E1-04D1-894F-9A87-9A9452ED9F4C}" destId="{DE108E94-AFE5-314D-BC52-022DF86C9C9C}" srcOrd="5" destOrd="0" presId="urn:microsoft.com/office/officeart/2005/8/layout/arrow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CB901E-70FE-4EE4-A849-D188F7D4A0F5}" type="doc">
      <dgm:prSet loTypeId="urn:microsoft.com/office/officeart/2005/8/layout/hierarchy1" loCatId="hierarchy" qsTypeId="urn:microsoft.com/office/officeart/2005/8/quickstyle/simple1" qsCatId="simple" csTypeId="urn:microsoft.com/office/officeart/2005/8/colors/accent3_2" csCatId="accent3" phldr="1"/>
      <dgm:spPr/>
      <dgm:t>
        <a:bodyPr/>
        <a:lstStyle/>
        <a:p>
          <a:endParaRPr lang="en-US"/>
        </a:p>
      </dgm:t>
    </dgm:pt>
    <dgm:pt modelId="{6B786B87-5F67-4B71-B80D-5DEA1FACDEF9}">
      <dgm:prSet custT="1"/>
      <dgm:spPr/>
      <dgm:t>
        <a:bodyPr/>
        <a:lstStyle/>
        <a:p>
          <a:r>
            <a:rPr lang="en-US" sz="2200" dirty="0"/>
            <a:t>3x more likely to be terminated from a job</a:t>
          </a:r>
        </a:p>
      </dgm:t>
    </dgm:pt>
    <dgm:pt modelId="{21BCF30C-8327-4C85-9EE0-0FB7B2D1D12A}" type="parTrans" cxnId="{A9258225-419C-493A-B94A-660B73DB2F1F}">
      <dgm:prSet/>
      <dgm:spPr/>
      <dgm:t>
        <a:bodyPr/>
        <a:lstStyle/>
        <a:p>
          <a:endParaRPr lang="en-US"/>
        </a:p>
      </dgm:t>
    </dgm:pt>
    <dgm:pt modelId="{6AC1A64E-8C8F-4BE6-9774-D00B0F0FA483}" type="sibTrans" cxnId="{A9258225-419C-493A-B94A-660B73DB2F1F}">
      <dgm:prSet/>
      <dgm:spPr/>
      <dgm:t>
        <a:bodyPr/>
        <a:lstStyle/>
        <a:p>
          <a:endParaRPr lang="en-US"/>
        </a:p>
      </dgm:t>
    </dgm:pt>
    <dgm:pt modelId="{FD1D553B-36DB-4C1D-A311-475C4ADEB591}">
      <dgm:prSet custT="1"/>
      <dgm:spPr/>
      <dgm:t>
        <a:bodyPr/>
        <a:lstStyle/>
        <a:p>
          <a:r>
            <a:rPr lang="en-US" sz="2200" dirty="0"/>
            <a:t>52% more likely to change jobs </a:t>
          </a:r>
        </a:p>
      </dgm:t>
    </dgm:pt>
    <dgm:pt modelId="{7DBE1740-9E93-4E39-A065-8D7A21725E2C}" type="parTrans" cxnId="{E2BB93D5-2C1C-4B88-A78D-BE718D7DA70D}">
      <dgm:prSet/>
      <dgm:spPr/>
      <dgm:t>
        <a:bodyPr/>
        <a:lstStyle/>
        <a:p>
          <a:endParaRPr lang="en-US"/>
        </a:p>
      </dgm:t>
    </dgm:pt>
    <dgm:pt modelId="{DBEF295C-10AF-435B-89A6-1E508F6E7BC1}" type="sibTrans" cxnId="{E2BB93D5-2C1C-4B88-A78D-BE718D7DA70D}">
      <dgm:prSet/>
      <dgm:spPr/>
      <dgm:t>
        <a:bodyPr/>
        <a:lstStyle/>
        <a:p>
          <a:endParaRPr lang="en-US"/>
        </a:p>
      </dgm:t>
    </dgm:pt>
    <dgm:pt modelId="{42430089-37AB-4FBA-8113-689C5BEF56FA}">
      <dgm:prSet custT="1"/>
      <dgm:spPr/>
      <dgm:t>
        <a:bodyPr/>
        <a:lstStyle/>
        <a:p>
          <a:r>
            <a:rPr lang="en-US" sz="2200" dirty="0"/>
            <a:t>Absent more frequently than typical colleagues</a:t>
          </a:r>
        </a:p>
      </dgm:t>
    </dgm:pt>
    <dgm:pt modelId="{E3EF8958-784D-4000-A3B6-2EC65ECEB770}" type="parTrans" cxnId="{33269BD9-F555-4F1D-B7C0-8448AFFA7319}">
      <dgm:prSet/>
      <dgm:spPr/>
      <dgm:t>
        <a:bodyPr/>
        <a:lstStyle/>
        <a:p>
          <a:endParaRPr lang="en-US"/>
        </a:p>
      </dgm:t>
    </dgm:pt>
    <dgm:pt modelId="{5AD660C3-E8C5-4758-BD46-CDCA032CBE1F}" type="sibTrans" cxnId="{33269BD9-F555-4F1D-B7C0-8448AFFA7319}">
      <dgm:prSet/>
      <dgm:spPr/>
      <dgm:t>
        <a:bodyPr/>
        <a:lstStyle/>
        <a:p>
          <a:endParaRPr lang="en-US"/>
        </a:p>
      </dgm:t>
    </dgm:pt>
    <dgm:pt modelId="{A82F2925-ECE9-6B4F-A523-C84B362F9D93}" type="pres">
      <dgm:prSet presAssocID="{4CCB901E-70FE-4EE4-A849-D188F7D4A0F5}" presName="hierChild1" presStyleCnt="0">
        <dgm:presLayoutVars>
          <dgm:chPref val="1"/>
          <dgm:dir/>
          <dgm:animOne val="branch"/>
          <dgm:animLvl val="lvl"/>
          <dgm:resizeHandles/>
        </dgm:presLayoutVars>
      </dgm:prSet>
      <dgm:spPr/>
    </dgm:pt>
    <dgm:pt modelId="{10139D3D-1616-DA46-8090-E2E7F6C576FF}" type="pres">
      <dgm:prSet presAssocID="{6B786B87-5F67-4B71-B80D-5DEA1FACDEF9}" presName="hierRoot1" presStyleCnt="0"/>
      <dgm:spPr/>
    </dgm:pt>
    <dgm:pt modelId="{841C7318-F832-954F-9037-79E6C2C231C5}" type="pres">
      <dgm:prSet presAssocID="{6B786B87-5F67-4B71-B80D-5DEA1FACDEF9}" presName="composite" presStyleCnt="0"/>
      <dgm:spPr/>
    </dgm:pt>
    <dgm:pt modelId="{5A7A4DBB-13C0-224E-B91B-78F154B72B58}" type="pres">
      <dgm:prSet presAssocID="{6B786B87-5F67-4B71-B80D-5DEA1FACDEF9}" presName="background" presStyleLbl="node0" presStyleIdx="0" presStyleCnt="3"/>
      <dgm:spPr/>
    </dgm:pt>
    <dgm:pt modelId="{D92FA3E5-AF29-AB44-88DE-3A0DDFDFC752}" type="pres">
      <dgm:prSet presAssocID="{6B786B87-5F67-4B71-B80D-5DEA1FACDEF9}" presName="text" presStyleLbl="fgAcc0" presStyleIdx="0" presStyleCnt="3">
        <dgm:presLayoutVars>
          <dgm:chPref val="3"/>
        </dgm:presLayoutVars>
      </dgm:prSet>
      <dgm:spPr/>
    </dgm:pt>
    <dgm:pt modelId="{D9C85EF0-F622-4C4B-BD01-CBD9F8F8151D}" type="pres">
      <dgm:prSet presAssocID="{6B786B87-5F67-4B71-B80D-5DEA1FACDEF9}" presName="hierChild2" presStyleCnt="0"/>
      <dgm:spPr/>
    </dgm:pt>
    <dgm:pt modelId="{A6EC25EC-216B-9D4F-AB0D-BCEADA253F8F}" type="pres">
      <dgm:prSet presAssocID="{FD1D553B-36DB-4C1D-A311-475C4ADEB591}" presName="hierRoot1" presStyleCnt="0"/>
      <dgm:spPr/>
    </dgm:pt>
    <dgm:pt modelId="{DAFA516B-9BD0-F74D-AD24-E9790E83C237}" type="pres">
      <dgm:prSet presAssocID="{FD1D553B-36DB-4C1D-A311-475C4ADEB591}" presName="composite" presStyleCnt="0"/>
      <dgm:spPr/>
    </dgm:pt>
    <dgm:pt modelId="{6727B421-2947-DB4E-AD4D-DD5325C4EF26}" type="pres">
      <dgm:prSet presAssocID="{FD1D553B-36DB-4C1D-A311-475C4ADEB591}" presName="background" presStyleLbl="node0" presStyleIdx="1" presStyleCnt="3"/>
      <dgm:spPr/>
    </dgm:pt>
    <dgm:pt modelId="{095D870C-67DB-264C-87E1-DD20F2532559}" type="pres">
      <dgm:prSet presAssocID="{FD1D553B-36DB-4C1D-A311-475C4ADEB591}" presName="text" presStyleLbl="fgAcc0" presStyleIdx="1" presStyleCnt="3">
        <dgm:presLayoutVars>
          <dgm:chPref val="3"/>
        </dgm:presLayoutVars>
      </dgm:prSet>
      <dgm:spPr/>
    </dgm:pt>
    <dgm:pt modelId="{F00F8FCC-B412-4D47-A24B-DC2F8927FE99}" type="pres">
      <dgm:prSet presAssocID="{FD1D553B-36DB-4C1D-A311-475C4ADEB591}" presName="hierChild2" presStyleCnt="0"/>
      <dgm:spPr/>
    </dgm:pt>
    <dgm:pt modelId="{FA5C7F60-4255-1843-9416-EC67570B3084}" type="pres">
      <dgm:prSet presAssocID="{42430089-37AB-4FBA-8113-689C5BEF56FA}" presName="hierRoot1" presStyleCnt="0"/>
      <dgm:spPr/>
    </dgm:pt>
    <dgm:pt modelId="{A48A3B9E-AB00-3144-837A-DD6F3A39BC79}" type="pres">
      <dgm:prSet presAssocID="{42430089-37AB-4FBA-8113-689C5BEF56FA}" presName="composite" presStyleCnt="0"/>
      <dgm:spPr/>
    </dgm:pt>
    <dgm:pt modelId="{61C7B0B6-0A5C-B448-878F-ED5632023BA1}" type="pres">
      <dgm:prSet presAssocID="{42430089-37AB-4FBA-8113-689C5BEF56FA}" presName="background" presStyleLbl="node0" presStyleIdx="2" presStyleCnt="3"/>
      <dgm:spPr/>
    </dgm:pt>
    <dgm:pt modelId="{1805FB22-4218-7A45-9652-D893C38FF594}" type="pres">
      <dgm:prSet presAssocID="{42430089-37AB-4FBA-8113-689C5BEF56FA}" presName="text" presStyleLbl="fgAcc0" presStyleIdx="2" presStyleCnt="3">
        <dgm:presLayoutVars>
          <dgm:chPref val="3"/>
        </dgm:presLayoutVars>
      </dgm:prSet>
      <dgm:spPr/>
    </dgm:pt>
    <dgm:pt modelId="{792C78ED-7388-B748-892A-5E6E82F99986}" type="pres">
      <dgm:prSet presAssocID="{42430089-37AB-4FBA-8113-689C5BEF56FA}" presName="hierChild2" presStyleCnt="0"/>
      <dgm:spPr/>
    </dgm:pt>
  </dgm:ptLst>
  <dgm:cxnLst>
    <dgm:cxn modelId="{A9258225-419C-493A-B94A-660B73DB2F1F}" srcId="{4CCB901E-70FE-4EE4-A849-D188F7D4A0F5}" destId="{6B786B87-5F67-4B71-B80D-5DEA1FACDEF9}" srcOrd="0" destOrd="0" parTransId="{21BCF30C-8327-4C85-9EE0-0FB7B2D1D12A}" sibTransId="{6AC1A64E-8C8F-4BE6-9774-D00B0F0FA483}"/>
    <dgm:cxn modelId="{7B3D3D27-E4C9-7245-B6CD-70A1156540B5}" type="presOf" srcId="{FD1D553B-36DB-4C1D-A311-475C4ADEB591}" destId="{095D870C-67DB-264C-87E1-DD20F2532559}" srcOrd="0" destOrd="0" presId="urn:microsoft.com/office/officeart/2005/8/layout/hierarchy1"/>
    <dgm:cxn modelId="{8A528564-EEBD-2D46-96C9-0A3ABAE62B81}" type="presOf" srcId="{4CCB901E-70FE-4EE4-A849-D188F7D4A0F5}" destId="{A82F2925-ECE9-6B4F-A523-C84B362F9D93}" srcOrd="0" destOrd="0" presId="urn:microsoft.com/office/officeart/2005/8/layout/hierarchy1"/>
    <dgm:cxn modelId="{6DC72065-D4AD-DC42-A349-51DDD6355911}" type="presOf" srcId="{6B786B87-5F67-4B71-B80D-5DEA1FACDEF9}" destId="{D92FA3E5-AF29-AB44-88DE-3A0DDFDFC752}" srcOrd="0" destOrd="0" presId="urn:microsoft.com/office/officeart/2005/8/layout/hierarchy1"/>
    <dgm:cxn modelId="{98E354AA-AAC6-2C43-9942-129A5DA2D06A}" type="presOf" srcId="{42430089-37AB-4FBA-8113-689C5BEF56FA}" destId="{1805FB22-4218-7A45-9652-D893C38FF594}" srcOrd="0" destOrd="0" presId="urn:microsoft.com/office/officeart/2005/8/layout/hierarchy1"/>
    <dgm:cxn modelId="{E2BB93D5-2C1C-4B88-A78D-BE718D7DA70D}" srcId="{4CCB901E-70FE-4EE4-A849-D188F7D4A0F5}" destId="{FD1D553B-36DB-4C1D-A311-475C4ADEB591}" srcOrd="1" destOrd="0" parTransId="{7DBE1740-9E93-4E39-A065-8D7A21725E2C}" sibTransId="{DBEF295C-10AF-435B-89A6-1E508F6E7BC1}"/>
    <dgm:cxn modelId="{33269BD9-F555-4F1D-B7C0-8448AFFA7319}" srcId="{4CCB901E-70FE-4EE4-A849-D188F7D4A0F5}" destId="{42430089-37AB-4FBA-8113-689C5BEF56FA}" srcOrd="2" destOrd="0" parTransId="{E3EF8958-784D-4000-A3B6-2EC65ECEB770}" sibTransId="{5AD660C3-E8C5-4758-BD46-CDCA032CBE1F}"/>
    <dgm:cxn modelId="{093A9754-484B-A244-B0FD-8A0021FD3AA4}" type="presParOf" srcId="{A82F2925-ECE9-6B4F-A523-C84B362F9D93}" destId="{10139D3D-1616-DA46-8090-E2E7F6C576FF}" srcOrd="0" destOrd="0" presId="urn:microsoft.com/office/officeart/2005/8/layout/hierarchy1"/>
    <dgm:cxn modelId="{8F323C29-76EB-9743-944B-D8E1E5A8FAC7}" type="presParOf" srcId="{10139D3D-1616-DA46-8090-E2E7F6C576FF}" destId="{841C7318-F832-954F-9037-79E6C2C231C5}" srcOrd="0" destOrd="0" presId="urn:microsoft.com/office/officeart/2005/8/layout/hierarchy1"/>
    <dgm:cxn modelId="{34784532-2C0F-F140-B4F2-B3FE229727AE}" type="presParOf" srcId="{841C7318-F832-954F-9037-79E6C2C231C5}" destId="{5A7A4DBB-13C0-224E-B91B-78F154B72B58}" srcOrd="0" destOrd="0" presId="urn:microsoft.com/office/officeart/2005/8/layout/hierarchy1"/>
    <dgm:cxn modelId="{45FBFC1B-F35C-A944-862D-1B203FB1879A}" type="presParOf" srcId="{841C7318-F832-954F-9037-79E6C2C231C5}" destId="{D92FA3E5-AF29-AB44-88DE-3A0DDFDFC752}" srcOrd="1" destOrd="0" presId="urn:microsoft.com/office/officeart/2005/8/layout/hierarchy1"/>
    <dgm:cxn modelId="{F18800C5-67EF-6543-B2C4-A711CBB9D76E}" type="presParOf" srcId="{10139D3D-1616-DA46-8090-E2E7F6C576FF}" destId="{D9C85EF0-F622-4C4B-BD01-CBD9F8F8151D}" srcOrd="1" destOrd="0" presId="urn:microsoft.com/office/officeart/2005/8/layout/hierarchy1"/>
    <dgm:cxn modelId="{1A13775C-40EB-D243-9360-32923B18BE09}" type="presParOf" srcId="{A82F2925-ECE9-6B4F-A523-C84B362F9D93}" destId="{A6EC25EC-216B-9D4F-AB0D-BCEADA253F8F}" srcOrd="1" destOrd="0" presId="urn:microsoft.com/office/officeart/2005/8/layout/hierarchy1"/>
    <dgm:cxn modelId="{96F63273-A7CB-C945-9D7C-80B93BFC1CE4}" type="presParOf" srcId="{A6EC25EC-216B-9D4F-AB0D-BCEADA253F8F}" destId="{DAFA516B-9BD0-F74D-AD24-E9790E83C237}" srcOrd="0" destOrd="0" presId="urn:microsoft.com/office/officeart/2005/8/layout/hierarchy1"/>
    <dgm:cxn modelId="{C6891FAD-6B2B-4A4B-BCE4-AC9984C622BE}" type="presParOf" srcId="{DAFA516B-9BD0-F74D-AD24-E9790E83C237}" destId="{6727B421-2947-DB4E-AD4D-DD5325C4EF26}" srcOrd="0" destOrd="0" presId="urn:microsoft.com/office/officeart/2005/8/layout/hierarchy1"/>
    <dgm:cxn modelId="{F31F58D9-11A3-FD43-BC01-B2FDD0FD5437}" type="presParOf" srcId="{DAFA516B-9BD0-F74D-AD24-E9790E83C237}" destId="{095D870C-67DB-264C-87E1-DD20F2532559}" srcOrd="1" destOrd="0" presId="urn:microsoft.com/office/officeart/2005/8/layout/hierarchy1"/>
    <dgm:cxn modelId="{BCD05970-EA9D-A746-B32B-546724B5B318}" type="presParOf" srcId="{A6EC25EC-216B-9D4F-AB0D-BCEADA253F8F}" destId="{F00F8FCC-B412-4D47-A24B-DC2F8927FE99}" srcOrd="1" destOrd="0" presId="urn:microsoft.com/office/officeart/2005/8/layout/hierarchy1"/>
    <dgm:cxn modelId="{6E06E383-2510-8144-AB22-7168053844E2}" type="presParOf" srcId="{A82F2925-ECE9-6B4F-A523-C84B362F9D93}" destId="{FA5C7F60-4255-1843-9416-EC67570B3084}" srcOrd="2" destOrd="0" presId="urn:microsoft.com/office/officeart/2005/8/layout/hierarchy1"/>
    <dgm:cxn modelId="{F4F2E1B6-67BE-CF4E-9C81-E674F6B5F016}" type="presParOf" srcId="{FA5C7F60-4255-1843-9416-EC67570B3084}" destId="{A48A3B9E-AB00-3144-837A-DD6F3A39BC79}" srcOrd="0" destOrd="0" presId="urn:microsoft.com/office/officeart/2005/8/layout/hierarchy1"/>
    <dgm:cxn modelId="{A11E56F0-C768-BC41-85BF-B41846FD9612}" type="presParOf" srcId="{A48A3B9E-AB00-3144-837A-DD6F3A39BC79}" destId="{61C7B0B6-0A5C-B448-878F-ED5632023BA1}" srcOrd="0" destOrd="0" presId="urn:microsoft.com/office/officeart/2005/8/layout/hierarchy1"/>
    <dgm:cxn modelId="{1351E798-D39A-1E44-AA7C-DFE7A9935A44}" type="presParOf" srcId="{A48A3B9E-AB00-3144-837A-DD6F3A39BC79}" destId="{1805FB22-4218-7A45-9652-D893C38FF594}" srcOrd="1" destOrd="0" presId="urn:microsoft.com/office/officeart/2005/8/layout/hierarchy1"/>
    <dgm:cxn modelId="{2F58D35C-7A8E-8F4C-80CB-BC0BB76FE8E8}" type="presParOf" srcId="{FA5C7F60-4255-1843-9416-EC67570B3084}" destId="{792C78ED-7388-B748-892A-5E6E82F9998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C4D1E7-6A7F-CD49-8C93-59FC72440B5A}" type="doc">
      <dgm:prSet loTypeId="urn:microsoft.com/office/officeart/2005/8/layout/arrow5" loCatId="list" qsTypeId="urn:microsoft.com/office/officeart/2005/8/quickstyle/simple1" qsCatId="simple" csTypeId="urn:microsoft.com/office/officeart/2005/8/colors/accent3_2" csCatId="accent3" phldr="1"/>
      <dgm:spPr/>
      <dgm:t>
        <a:bodyPr/>
        <a:lstStyle/>
        <a:p>
          <a:endParaRPr lang="en-US"/>
        </a:p>
      </dgm:t>
    </dgm:pt>
    <dgm:pt modelId="{A6480EA7-70C2-7D4E-AF05-DE265FAAE5C9}">
      <dgm:prSet custT="1"/>
      <dgm:spPr>
        <a:solidFill>
          <a:schemeClr val="accent3">
            <a:lumMod val="75000"/>
          </a:schemeClr>
        </a:solidFill>
      </dgm:spPr>
      <dgm:t>
        <a:bodyPr/>
        <a:lstStyle/>
        <a:p>
          <a:r>
            <a:rPr lang="en-US" sz="1400" dirty="0"/>
            <a:t>quieter work area</a:t>
          </a:r>
        </a:p>
      </dgm:t>
    </dgm:pt>
    <dgm:pt modelId="{EF12A842-F605-9A47-A4D7-896EBAEAEED0}" type="parTrans" cxnId="{0E4B23CE-2199-0A43-AB7F-82A131B61B35}">
      <dgm:prSet/>
      <dgm:spPr/>
      <dgm:t>
        <a:bodyPr/>
        <a:lstStyle/>
        <a:p>
          <a:endParaRPr lang="en-US" sz="1200"/>
        </a:p>
      </dgm:t>
    </dgm:pt>
    <dgm:pt modelId="{4AEDBB8B-30A2-BC4A-8D5C-2BBB73A68AF8}" type="sibTrans" cxnId="{0E4B23CE-2199-0A43-AB7F-82A131B61B35}">
      <dgm:prSet/>
      <dgm:spPr/>
      <dgm:t>
        <a:bodyPr/>
        <a:lstStyle/>
        <a:p>
          <a:endParaRPr lang="en-US" sz="1200"/>
        </a:p>
      </dgm:t>
    </dgm:pt>
    <dgm:pt modelId="{72E13710-B6C8-2949-B390-25D70E3B43E4}">
      <dgm:prSet custT="1"/>
      <dgm:spPr>
        <a:solidFill>
          <a:schemeClr val="accent3">
            <a:lumMod val="75000"/>
          </a:schemeClr>
        </a:solidFill>
      </dgm:spPr>
      <dgm:t>
        <a:bodyPr/>
        <a:lstStyle/>
        <a:p>
          <a:r>
            <a:rPr lang="en-US" sz="1400" dirty="0"/>
            <a:t>more time for completing work </a:t>
          </a:r>
        </a:p>
      </dgm:t>
    </dgm:pt>
    <dgm:pt modelId="{159C2A70-7BCB-FE4F-B543-E2BBA6D08C4A}" type="parTrans" cxnId="{A9B8D3B1-F70B-6449-8BF1-DF1B88F520E8}">
      <dgm:prSet/>
      <dgm:spPr/>
      <dgm:t>
        <a:bodyPr/>
        <a:lstStyle/>
        <a:p>
          <a:endParaRPr lang="en-US" sz="1200"/>
        </a:p>
      </dgm:t>
    </dgm:pt>
    <dgm:pt modelId="{FE994ADA-2C4A-364C-AE37-1C2BE9A90E7C}" type="sibTrans" cxnId="{A9B8D3B1-F70B-6449-8BF1-DF1B88F520E8}">
      <dgm:prSet/>
      <dgm:spPr/>
      <dgm:t>
        <a:bodyPr/>
        <a:lstStyle/>
        <a:p>
          <a:endParaRPr lang="en-US" sz="1200"/>
        </a:p>
      </dgm:t>
    </dgm:pt>
    <dgm:pt modelId="{2EADFF4B-E4E9-F54C-AD72-79691492068D}">
      <dgm:prSet custT="1"/>
      <dgm:spPr>
        <a:solidFill>
          <a:schemeClr val="accent3">
            <a:lumMod val="75000"/>
          </a:schemeClr>
        </a:solidFill>
      </dgm:spPr>
      <dgm:t>
        <a:bodyPr/>
        <a:lstStyle/>
        <a:p>
          <a:r>
            <a:rPr lang="en-US" sz="1400" dirty="0"/>
            <a:t>quality check or peer review of detailed work </a:t>
          </a:r>
        </a:p>
      </dgm:t>
    </dgm:pt>
    <dgm:pt modelId="{216889DF-CD08-494A-B542-657FDBB06A13}" type="parTrans" cxnId="{5939475F-6EE5-724D-A4A1-86DCE21DB4E1}">
      <dgm:prSet/>
      <dgm:spPr/>
      <dgm:t>
        <a:bodyPr/>
        <a:lstStyle/>
        <a:p>
          <a:endParaRPr lang="en-US" sz="1200"/>
        </a:p>
      </dgm:t>
    </dgm:pt>
    <dgm:pt modelId="{BC5D754F-B81F-9841-ADD0-61A77042255A}" type="sibTrans" cxnId="{5939475F-6EE5-724D-A4A1-86DCE21DB4E1}">
      <dgm:prSet/>
      <dgm:spPr/>
      <dgm:t>
        <a:bodyPr/>
        <a:lstStyle/>
        <a:p>
          <a:endParaRPr lang="en-US" sz="1200"/>
        </a:p>
      </dgm:t>
    </dgm:pt>
    <dgm:pt modelId="{07A33013-F931-E446-9875-BF0A85931FBC}">
      <dgm:prSet custT="1"/>
      <dgm:spPr>
        <a:solidFill>
          <a:schemeClr val="accent3">
            <a:lumMod val="75000"/>
          </a:schemeClr>
        </a:solidFill>
      </dgm:spPr>
      <dgm:t>
        <a:bodyPr/>
        <a:lstStyle/>
        <a:p>
          <a:r>
            <a:rPr lang="en-US" sz="1400" dirty="0"/>
            <a:t>flex hours to support peak hours of focus and attention</a:t>
          </a:r>
        </a:p>
      </dgm:t>
    </dgm:pt>
    <dgm:pt modelId="{5F18A756-AF9C-BB4A-9C83-48114207B9BC}" type="parTrans" cxnId="{8F559CD3-BFA4-A44B-B2D1-4EBEE4919A7C}">
      <dgm:prSet/>
      <dgm:spPr/>
      <dgm:t>
        <a:bodyPr/>
        <a:lstStyle/>
        <a:p>
          <a:endParaRPr lang="en-US" sz="1200"/>
        </a:p>
      </dgm:t>
    </dgm:pt>
    <dgm:pt modelId="{7D16D0BC-E5CF-174C-A8A3-8C4450270AE7}" type="sibTrans" cxnId="{8F559CD3-BFA4-A44B-B2D1-4EBEE4919A7C}">
      <dgm:prSet/>
      <dgm:spPr/>
      <dgm:t>
        <a:bodyPr/>
        <a:lstStyle/>
        <a:p>
          <a:endParaRPr lang="en-US" sz="1200"/>
        </a:p>
      </dgm:t>
    </dgm:pt>
    <dgm:pt modelId="{070F18F4-5B47-164F-9CCA-7C8FC6DF32BB}">
      <dgm:prSet custT="1"/>
      <dgm:spPr>
        <a:solidFill>
          <a:schemeClr val="accent3">
            <a:lumMod val="75000"/>
          </a:schemeClr>
        </a:solidFill>
      </dgm:spPr>
      <dgm:t>
        <a:bodyPr/>
        <a:lstStyle/>
        <a:p>
          <a:r>
            <a:rPr lang="en-US" sz="1400" dirty="0"/>
            <a:t>clear directions and expectations</a:t>
          </a:r>
        </a:p>
      </dgm:t>
    </dgm:pt>
    <dgm:pt modelId="{A8A3CA0B-D97E-B843-A165-3C4665A21992}" type="parTrans" cxnId="{7812C010-1F4D-554B-8938-E7E27B2D57CE}">
      <dgm:prSet/>
      <dgm:spPr/>
      <dgm:t>
        <a:bodyPr/>
        <a:lstStyle/>
        <a:p>
          <a:endParaRPr lang="en-US" sz="1200"/>
        </a:p>
      </dgm:t>
    </dgm:pt>
    <dgm:pt modelId="{E3B6598D-0671-8248-B448-661F3C268735}" type="sibTrans" cxnId="{7812C010-1F4D-554B-8938-E7E27B2D57CE}">
      <dgm:prSet/>
      <dgm:spPr/>
      <dgm:t>
        <a:bodyPr/>
        <a:lstStyle/>
        <a:p>
          <a:endParaRPr lang="en-US" sz="1200"/>
        </a:p>
      </dgm:t>
    </dgm:pt>
    <dgm:pt modelId="{D1AE83E1-B656-754F-A27E-FC54FD4D3E06}">
      <dgm:prSet custT="1"/>
      <dgm:spPr>
        <a:solidFill>
          <a:schemeClr val="accent3">
            <a:lumMod val="75000"/>
          </a:schemeClr>
        </a:solidFill>
      </dgm:spPr>
      <dgm:t>
        <a:bodyPr/>
        <a:lstStyle/>
        <a:p>
          <a:r>
            <a:rPr lang="en-US" sz="1400" dirty="0"/>
            <a:t>instructions and training in writing for reference</a:t>
          </a:r>
        </a:p>
      </dgm:t>
    </dgm:pt>
    <dgm:pt modelId="{1F4B0050-9CB8-9D40-BEC0-14157037FBAA}" type="parTrans" cxnId="{53A67F7D-78FC-FA4F-933D-1E2388E275EB}">
      <dgm:prSet/>
      <dgm:spPr/>
      <dgm:t>
        <a:bodyPr/>
        <a:lstStyle/>
        <a:p>
          <a:endParaRPr lang="en-US" sz="1200"/>
        </a:p>
      </dgm:t>
    </dgm:pt>
    <dgm:pt modelId="{7866920A-2BC3-7741-B86A-D3B300803975}" type="sibTrans" cxnId="{53A67F7D-78FC-FA4F-933D-1E2388E275EB}">
      <dgm:prSet/>
      <dgm:spPr/>
      <dgm:t>
        <a:bodyPr/>
        <a:lstStyle/>
        <a:p>
          <a:endParaRPr lang="en-US" sz="1200"/>
        </a:p>
      </dgm:t>
    </dgm:pt>
    <dgm:pt modelId="{27589C34-2896-3342-B86F-06096D13E39B}" type="pres">
      <dgm:prSet presAssocID="{C3C4D1E7-6A7F-CD49-8C93-59FC72440B5A}" presName="diagram" presStyleCnt="0">
        <dgm:presLayoutVars>
          <dgm:dir/>
          <dgm:resizeHandles val="exact"/>
        </dgm:presLayoutVars>
      </dgm:prSet>
      <dgm:spPr/>
    </dgm:pt>
    <dgm:pt modelId="{F0559B35-57E0-E74A-A567-05BFC0BBC3C0}" type="pres">
      <dgm:prSet presAssocID="{A6480EA7-70C2-7D4E-AF05-DE265FAAE5C9}" presName="arrow" presStyleLbl="node1" presStyleIdx="0" presStyleCnt="6" custScaleX="101526" custScaleY="110755">
        <dgm:presLayoutVars>
          <dgm:bulletEnabled val="1"/>
        </dgm:presLayoutVars>
      </dgm:prSet>
      <dgm:spPr/>
    </dgm:pt>
    <dgm:pt modelId="{09EBCEAB-BB91-D846-B6EA-DF6DE3FDB51E}" type="pres">
      <dgm:prSet presAssocID="{72E13710-B6C8-2949-B390-25D70E3B43E4}" presName="arrow" presStyleLbl="node1" presStyleIdx="1" presStyleCnt="6" custScaleX="101526" custScaleY="110755">
        <dgm:presLayoutVars>
          <dgm:bulletEnabled val="1"/>
        </dgm:presLayoutVars>
      </dgm:prSet>
      <dgm:spPr/>
    </dgm:pt>
    <dgm:pt modelId="{FB368EBF-E5A9-F448-8ACA-81916AC75309}" type="pres">
      <dgm:prSet presAssocID="{2EADFF4B-E4E9-F54C-AD72-79691492068D}" presName="arrow" presStyleLbl="node1" presStyleIdx="2" presStyleCnt="6" custScaleX="101526" custScaleY="110755">
        <dgm:presLayoutVars>
          <dgm:bulletEnabled val="1"/>
        </dgm:presLayoutVars>
      </dgm:prSet>
      <dgm:spPr/>
    </dgm:pt>
    <dgm:pt modelId="{F6EDF1F5-08D9-0949-ABB9-386147F8FE36}" type="pres">
      <dgm:prSet presAssocID="{07A33013-F931-E446-9875-BF0A85931FBC}" presName="arrow" presStyleLbl="node1" presStyleIdx="3" presStyleCnt="6" custScaleX="101526" custScaleY="110755">
        <dgm:presLayoutVars>
          <dgm:bulletEnabled val="1"/>
        </dgm:presLayoutVars>
      </dgm:prSet>
      <dgm:spPr/>
    </dgm:pt>
    <dgm:pt modelId="{01E38F15-66E9-A64C-9D0C-CD81D38556CF}" type="pres">
      <dgm:prSet presAssocID="{070F18F4-5B47-164F-9CCA-7C8FC6DF32BB}" presName="arrow" presStyleLbl="node1" presStyleIdx="4" presStyleCnt="6" custScaleX="101526" custScaleY="110755">
        <dgm:presLayoutVars>
          <dgm:bulletEnabled val="1"/>
        </dgm:presLayoutVars>
      </dgm:prSet>
      <dgm:spPr/>
    </dgm:pt>
    <dgm:pt modelId="{67BA6FDF-CE05-9C4B-892C-F098940A36C9}" type="pres">
      <dgm:prSet presAssocID="{D1AE83E1-B656-754F-A27E-FC54FD4D3E06}" presName="arrow" presStyleLbl="node1" presStyleIdx="5" presStyleCnt="6" custScaleX="101526" custScaleY="110755">
        <dgm:presLayoutVars>
          <dgm:bulletEnabled val="1"/>
        </dgm:presLayoutVars>
      </dgm:prSet>
      <dgm:spPr/>
    </dgm:pt>
  </dgm:ptLst>
  <dgm:cxnLst>
    <dgm:cxn modelId="{7812C010-1F4D-554B-8938-E7E27B2D57CE}" srcId="{C3C4D1E7-6A7F-CD49-8C93-59FC72440B5A}" destId="{070F18F4-5B47-164F-9CCA-7C8FC6DF32BB}" srcOrd="4" destOrd="0" parTransId="{A8A3CA0B-D97E-B843-A165-3C4665A21992}" sibTransId="{E3B6598D-0671-8248-B448-661F3C268735}"/>
    <dgm:cxn modelId="{D04A6B19-2DF8-5A4B-97F2-A8C6F1217CA2}" type="presOf" srcId="{070F18F4-5B47-164F-9CCA-7C8FC6DF32BB}" destId="{01E38F15-66E9-A64C-9D0C-CD81D38556CF}" srcOrd="0" destOrd="0" presId="urn:microsoft.com/office/officeart/2005/8/layout/arrow5"/>
    <dgm:cxn modelId="{5939475F-6EE5-724D-A4A1-86DCE21DB4E1}" srcId="{C3C4D1E7-6A7F-CD49-8C93-59FC72440B5A}" destId="{2EADFF4B-E4E9-F54C-AD72-79691492068D}" srcOrd="2" destOrd="0" parTransId="{216889DF-CD08-494A-B542-657FDBB06A13}" sibTransId="{BC5D754F-B81F-9841-ADD0-61A77042255A}"/>
    <dgm:cxn modelId="{53A67F7D-78FC-FA4F-933D-1E2388E275EB}" srcId="{C3C4D1E7-6A7F-CD49-8C93-59FC72440B5A}" destId="{D1AE83E1-B656-754F-A27E-FC54FD4D3E06}" srcOrd="5" destOrd="0" parTransId="{1F4B0050-9CB8-9D40-BEC0-14157037FBAA}" sibTransId="{7866920A-2BC3-7741-B86A-D3B300803975}"/>
    <dgm:cxn modelId="{2411A283-ABBC-4C4E-9578-31B3EA1607BB}" type="presOf" srcId="{72E13710-B6C8-2949-B390-25D70E3B43E4}" destId="{09EBCEAB-BB91-D846-B6EA-DF6DE3FDB51E}" srcOrd="0" destOrd="0" presId="urn:microsoft.com/office/officeart/2005/8/layout/arrow5"/>
    <dgm:cxn modelId="{350288A9-A570-B744-88FA-55D99C303620}" type="presOf" srcId="{2EADFF4B-E4E9-F54C-AD72-79691492068D}" destId="{FB368EBF-E5A9-F448-8ACA-81916AC75309}" srcOrd="0" destOrd="0" presId="urn:microsoft.com/office/officeart/2005/8/layout/arrow5"/>
    <dgm:cxn modelId="{A9B8D3B1-F70B-6449-8BF1-DF1B88F520E8}" srcId="{C3C4D1E7-6A7F-CD49-8C93-59FC72440B5A}" destId="{72E13710-B6C8-2949-B390-25D70E3B43E4}" srcOrd="1" destOrd="0" parTransId="{159C2A70-7BCB-FE4F-B543-E2BBA6D08C4A}" sibTransId="{FE994ADA-2C4A-364C-AE37-1C2BE9A90E7C}"/>
    <dgm:cxn modelId="{4133B4CC-D335-E24B-89AE-BFD3144377A2}" type="presOf" srcId="{07A33013-F931-E446-9875-BF0A85931FBC}" destId="{F6EDF1F5-08D9-0949-ABB9-386147F8FE36}" srcOrd="0" destOrd="0" presId="urn:microsoft.com/office/officeart/2005/8/layout/arrow5"/>
    <dgm:cxn modelId="{0E4B23CE-2199-0A43-AB7F-82A131B61B35}" srcId="{C3C4D1E7-6A7F-CD49-8C93-59FC72440B5A}" destId="{A6480EA7-70C2-7D4E-AF05-DE265FAAE5C9}" srcOrd="0" destOrd="0" parTransId="{EF12A842-F605-9A47-A4D7-896EBAEAEED0}" sibTransId="{4AEDBB8B-30A2-BC4A-8D5C-2BBB73A68AF8}"/>
    <dgm:cxn modelId="{8F559CD3-BFA4-A44B-B2D1-4EBEE4919A7C}" srcId="{C3C4D1E7-6A7F-CD49-8C93-59FC72440B5A}" destId="{07A33013-F931-E446-9875-BF0A85931FBC}" srcOrd="3" destOrd="0" parTransId="{5F18A756-AF9C-BB4A-9C83-48114207B9BC}" sibTransId="{7D16D0BC-E5CF-174C-A8A3-8C4450270AE7}"/>
    <dgm:cxn modelId="{9ED963D5-6F8E-E342-BF2C-44C60A277EDE}" type="presOf" srcId="{D1AE83E1-B656-754F-A27E-FC54FD4D3E06}" destId="{67BA6FDF-CE05-9C4B-892C-F098940A36C9}" srcOrd="0" destOrd="0" presId="urn:microsoft.com/office/officeart/2005/8/layout/arrow5"/>
    <dgm:cxn modelId="{CFA54EF1-874A-2F4E-B700-FFD0844919D0}" type="presOf" srcId="{A6480EA7-70C2-7D4E-AF05-DE265FAAE5C9}" destId="{F0559B35-57E0-E74A-A567-05BFC0BBC3C0}" srcOrd="0" destOrd="0" presId="urn:microsoft.com/office/officeart/2005/8/layout/arrow5"/>
    <dgm:cxn modelId="{2E9D3DFC-6D36-9849-B848-4F215AE5DBE4}" type="presOf" srcId="{C3C4D1E7-6A7F-CD49-8C93-59FC72440B5A}" destId="{27589C34-2896-3342-B86F-06096D13E39B}" srcOrd="0" destOrd="0" presId="urn:microsoft.com/office/officeart/2005/8/layout/arrow5"/>
    <dgm:cxn modelId="{50F1AFAF-43F3-5448-8E58-36DC3E2D596B}" type="presParOf" srcId="{27589C34-2896-3342-B86F-06096D13E39B}" destId="{F0559B35-57E0-E74A-A567-05BFC0BBC3C0}" srcOrd="0" destOrd="0" presId="urn:microsoft.com/office/officeart/2005/8/layout/arrow5"/>
    <dgm:cxn modelId="{C8EA78CB-0ABA-B546-B41C-C89AC70D07C5}" type="presParOf" srcId="{27589C34-2896-3342-B86F-06096D13E39B}" destId="{09EBCEAB-BB91-D846-B6EA-DF6DE3FDB51E}" srcOrd="1" destOrd="0" presId="urn:microsoft.com/office/officeart/2005/8/layout/arrow5"/>
    <dgm:cxn modelId="{528CC0B8-18BF-1C4D-A8AF-EE14FB8569E3}" type="presParOf" srcId="{27589C34-2896-3342-B86F-06096D13E39B}" destId="{FB368EBF-E5A9-F448-8ACA-81916AC75309}" srcOrd="2" destOrd="0" presId="urn:microsoft.com/office/officeart/2005/8/layout/arrow5"/>
    <dgm:cxn modelId="{EC8B5B2E-6F25-9148-9BFD-634FFDA46E71}" type="presParOf" srcId="{27589C34-2896-3342-B86F-06096D13E39B}" destId="{F6EDF1F5-08D9-0949-ABB9-386147F8FE36}" srcOrd="3" destOrd="0" presId="urn:microsoft.com/office/officeart/2005/8/layout/arrow5"/>
    <dgm:cxn modelId="{817833D6-C3ED-4149-B522-36F141ADAE01}" type="presParOf" srcId="{27589C34-2896-3342-B86F-06096D13E39B}" destId="{01E38F15-66E9-A64C-9D0C-CD81D38556CF}" srcOrd="4" destOrd="0" presId="urn:microsoft.com/office/officeart/2005/8/layout/arrow5"/>
    <dgm:cxn modelId="{2A46ADA7-09B1-BC43-AE00-5D205B3754C9}" type="presParOf" srcId="{27589C34-2896-3342-B86F-06096D13E39B}" destId="{67BA6FDF-CE05-9C4B-892C-F098940A36C9}" srcOrd="5" destOrd="0" presId="urn:microsoft.com/office/officeart/2005/8/layout/arrow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8F4CC105-1BD2-CC4A-8F4F-45B49692489D}"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00DF8988-9A24-864B-B677-E13279C738BB}">
      <dgm:prSet/>
      <dgm:spPr/>
      <dgm:t>
        <a:bodyPr/>
        <a:lstStyle/>
        <a:p>
          <a:pPr>
            <a:lnSpc>
              <a:spcPct val="100000"/>
            </a:lnSpc>
            <a:defRPr b="1"/>
          </a:pPr>
          <a:r>
            <a:rPr lang="en-US" dirty="0"/>
            <a:t>Impulsivity</a:t>
          </a:r>
        </a:p>
      </dgm:t>
    </dgm:pt>
    <dgm:pt modelId="{0AE1FC6A-595C-0842-9546-22C92CF1A0B5}" type="parTrans" cxnId="{E2328EAB-6F60-8E46-B04F-0C2D843FEBAD}">
      <dgm:prSet/>
      <dgm:spPr/>
      <dgm:t>
        <a:bodyPr/>
        <a:lstStyle/>
        <a:p>
          <a:endParaRPr lang="en-US"/>
        </a:p>
      </dgm:t>
    </dgm:pt>
    <dgm:pt modelId="{2769A699-D254-1240-A8D6-6A1216B5DF92}" type="sibTrans" cxnId="{E2328EAB-6F60-8E46-B04F-0C2D843FEBAD}">
      <dgm:prSet/>
      <dgm:spPr/>
      <dgm:t>
        <a:bodyPr/>
        <a:lstStyle/>
        <a:p>
          <a:endParaRPr lang="en-US"/>
        </a:p>
      </dgm:t>
    </dgm:pt>
    <dgm:pt modelId="{A01F77A6-4B77-274E-8C83-A9D4713AC5EB}">
      <dgm:prSet custT="1"/>
      <dgm:spPr/>
      <dgm:t>
        <a:bodyPr/>
        <a:lstStyle/>
        <a:p>
          <a:pPr>
            <a:lnSpc>
              <a:spcPct val="100000"/>
            </a:lnSpc>
          </a:pPr>
          <a:r>
            <a:rPr lang="en-US" sz="1600" dirty="0"/>
            <a:t>Anticipate problems that trigger impulsive reactions and develop routines for coping with these situations</a:t>
          </a:r>
        </a:p>
        <a:p>
          <a:pPr>
            <a:lnSpc>
              <a:spcPct val="100000"/>
            </a:lnSpc>
            <a:buFont typeface="Arial" panose="020B0604020202020204" pitchFamily="34" charset="0"/>
            <a:buNone/>
          </a:pPr>
          <a:endParaRPr lang="en-US" sz="1600" dirty="0"/>
        </a:p>
      </dgm:t>
    </dgm:pt>
    <dgm:pt modelId="{8AD3C3CF-B38C-8244-AC96-DAD2DF0A9611}" type="parTrans" cxnId="{B5D84747-84F0-4F4C-A17D-AD913A5E1133}">
      <dgm:prSet/>
      <dgm:spPr/>
      <dgm:t>
        <a:bodyPr/>
        <a:lstStyle/>
        <a:p>
          <a:endParaRPr lang="en-US"/>
        </a:p>
      </dgm:t>
    </dgm:pt>
    <dgm:pt modelId="{3D7A5F1B-7FEB-A444-BC7E-B4B33BC4343A}" type="sibTrans" cxnId="{B5D84747-84F0-4F4C-A17D-AD913A5E1133}">
      <dgm:prSet/>
      <dgm:spPr/>
      <dgm:t>
        <a:bodyPr/>
        <a:lstStyle/>
        <a:p>
          <a:endParaRPr lang="en-US"/>
        </a:p>
      </dgm:t>
    </dgm:pt>
    <dgm:pt modelId="{46904FD0-A618-F04E-B335-ABEE439278DE}">
      <dgm:prSet custT="1"/>
      <dgm:spPr/>
      <dgm:t>
        <a:bodyPr/>
        <a:lstStyle/>
        <a:p>
          <a:pPr>
            <a:lnSpc>
              <a:spcPct val="100000"/>
            </a:lnSpc>
          </a:pPr>
          <a:r>
            <a:rPr lang="en-US" sz="1600" dirty="0"/>
            <a:t>Ask for feedback as a way of becoming more aware of your actions at work</a:t>
          </a:r>
        </a:p>
      </dgm:t>
    </dgm:pt>
    <dgm:pt modelId="{E258AC92-92C8-3344-98C9-F55E9C9DE759}" type="parTrans" cxnId="{8BE917C8-FC1D-5F46-82A5-FE8EDB38C6DB}">
      <dgm:prSet/>
      <dgm:spPr/>
      <dgm:t>
        <a:bodyPr/>
        <a:lstStyle/>
        <a:p>
          <a:endParaRPr lang="en-US"/>
        </a:p>
      </dgm:t>
    </dgm:pt>
    <dgm:pt modelId="{0A08BF14-561B-6B49-B1AC-B5488AF8F598}" type="sibTrans" cxnId="{8BE917C8-FC1D-5F46-82A5-FE8EDB38C6DB}">
      <dgm:prSet/>
      <dgm:spPr/>
      <dgm:t>
        <a:bodyPr/>
        <a:lstStyle/>
        <a:p>
          <a:endParaRPr lang="en-US"/>
        </a:p>
      </dgm:t>
    </dgm:pt>
    <dgm:pt modelId="{0DAD39F3-5060-5448-8BFD-8FC7551FC40C}">
      <dgm:prSet/>
      <dgm:spPr/>
      <dgm:t>
        <a:bodyPr/>
        <a:lstStyle/>
        <a:p>
          <a:pPr>
            <a:lnSpc>
              <a:spcPct val="100000"/>
            </a:lnSpc>
            <a:defRPr b="1"/>
          </a:pPr>
          <a:r>
            <a:rPr lang="en-US" dirty="0"/>
            <a:t>Restless and Hyperactivity</a:t>
          </a:r>
        </a:p>
      </dgm:t>
    </dgm:pt>
    <dgm:pt modelId="{18D5CDE1-4F58-FC4F-B825-96BE7748C743}" type="parTrans" cxnId="{0175D3D1-70B7-0745-AEB9-F4B64C70659A}">
      <dgm:prSet/>
      <dgm:spPr/>
      <dgm:t>
        <a:bodyPr/>
        <a:lstStyle/>
        <a:p>
          <a:endParaRPr lang="en-US"/>
        </a:p>
      </dgm:t>
    </dgm:pt>
    <dgm:pt modelId="{3D7E54EE-4AC9-1D4F-8CA9-28A3C12D40EB}" type="sibTrans" cxnId="{0175D3D1-70B7-0745-AEB9-F4B64C70659A}">
      <dgm:prSet/>
      <dgm:spPr/>
      <dgm:t>
        <a:bodyPr/>
        <a:lstStyle/>
        <a:p>
          <a:endParaRPr lang="en-US"/>
        </a:p>
      </dgm:t>
    </dgm:pt>
    <dgm:pt modelId="{D0624518-9F5B-AD4F-97A3-BF225BFE9CD2}">
      <dgm:prSet custT="1"/>
      <dgm:spPr/>
      <dgm:t>
        <a:bodyPr/>
        <a:lstStyle/>
        <a:p>
          <a:pPr>
            <a:lnSpc>
              <a:spcPct val="100000"/>
            </a:lnSpc>
          </a:pPr>
          <a:r>
            <a:rPr lang="en-US" sz="1600" dirty="0"/>
            <a:t>Take notes in meetings to prevent restlessness</a:t>
          </a:r>
        </a:p>
        <a:p>
          <a:pPr>
            <a:lnSpc>
              <a:spcPct val="100000"/>
            </a:lnSpc>
          </a:pPr>
          <a:endParaRPr lang="en-US" sz="1600" dirty="0"/>
        </a:p>
        <a:p>
          <a:pPr>
            <a:lnSpc>
              <a:spcPct val="100000"/>
            </a:lnSpc>
          </a:pPr>
          <a:r>
            <a:rPr lang="en-US" sz="1600" dirty="0"/>
            <a:t>Use objects to redirect energy to focus</a:t>
          </a:r>
        </a:p>
        <a:p>
          <a:pPr>
            <a:lnSpc>
              <a:spcPct val="100000"/>
            </a:lnSpc>
          </a:pPr>
          <a:endParaRPr lang="en-US" sz="1600" dirty="0"/>
        </a:p>
      </dgm:t>
    </dgm:pt>
    <dgm:pt modelId="{96D0C45E-F8CD-A445-8082-7CF6E50921AD}" type="parTrans" cxnId="{FF67FC27-59CF-ED46-8F7A-644D53BF23FB}">
      <dgm:prSet/>
      <dgm:spPr/>
      <dgm:t>
        <a:bodyPr/>
        <a:lstStyle/>
        <a:p>
          <a:endParaRPr lang="en-US"/>
        </a:p>
      </dgm:t>
    </dgm:pt>
    <dgm:pt modelId="{ED33D3FC-9857-F747-B957-EA6A0CBD7AF7}" type="sibTrans" cxnId="{FF67FC27-59CF-ED46-8F7A-644D53BF23FB}">
      <dgm:prSet/>
      <dgm:spPr/>
      <dgm:t>
        <a:bodyPr/>
        <a:lstStyle/>
        <a:p>
          <a:endParaRPr lang="en-US"/>
        </a:p>
      </dgm:t>
    </dgm:pt>
    <dgm:pt modelId="{EAEAF795-40B5-024B-9C31-B3EB223FD832}">
      <dgm:prSet custT="1"/>
      <dgm:spPr/>
      <dgm:t>
        <a:bodyPr/>
        <a:lstStyle/>
        <a:p>
          <a:pPr>
            <a:lnSpc>
              <a:spcPct val="100000"/>
            </a:lnSpc>
          </a:pPr>
          <a:r>
            <a:rPr lang="en-US" sz="1600" dirty="0"/>
            <a:t>Set a timer to stay on task</a:t>
          </a:r>
        </a:p>
      </dgm:t>
    </dgm:pt>
    <dgm:pt modelId="{6901EED7-FD24-3D43-A07B-EC4293924457}" type="parTrans" cxnId="{2A62F6EC-7C67-BB4C-B0FA-24AD1154491F}">
      <dgm:prSet/>
      <dgm:spPr/>
      <dgm:t>
        <a:bodyPr/>
        <a:lstStyle/>
        <a:p>
          <a:endParaRPr lang="en-US"/>
        </a:p>
      </dgm:t>
    </dgm:pt>
    <dgm:pt modelId="{1AE4F2A8-8AAF-DD46-B816-C1CD84B33317}" type="sibTrans" cxnId="{2A62F6EC-7C67-BB4C-B0FA-24AD1154491F}">
      <dgm:prSet/>
      <dgm:spPr/>
      <dgm:t>
        <a:bodyPr/>
        <a:lstStyle/>
        <a:p>
          <a:endParaRPr lang="en-US"/>
        </a:p>
      </dgm:t>
    </dgm:pt>
    <dgm:pt modelId="{96A0941C-16BF-6948-86A3-E4629C05552B}">
      <dgm:prSet/>
      <dgm:spPr/>
      <dgm:t>
        <a:bodyPr/>
        <a:lstStyle/>
        <a:p>
          <a:pPr>
            <a:lnSpc>
              <a:spcPct val="100000"/>
            </a:lnSpc>
            <a:defRPr b="1"/>
          </a:pPr>
          <a:r>
            <a:rPr lang="en-US" dirty="0"/>
            <a:t>Memory</a:t>
          </a:r>
        </a:p>
      </dgm:t>
    </dgm:pt>
    <dgm:pt modelId="{34AD8DC4-5D6D-CB42-8B86-CB59C48A53BF}" type="parTrans" cxnId="{4EA67508-AAB0-CB47-BBCC-82A5B683F29E}">
      <dgm:prSet/>
      <dgm:spPr/>
      <dgm:t>
        <a:bodyPr/>
        <a:lstStyle/>
        <a:p>
          <a:endParaRPr lang="en-US"/>
        </a:p>
      </dgm:t>
    </dgm:pt>
    <dgm:pt modelId="{45C583FE-827D-B149-AB80-5513DE4C23DC}" type="sibTrans" cxnId="{4EA67508-AAB0-CB47-BBCC-82A5B683F29E}">
      <dgm:prSet/>
      <dgm:spPr/>
      <dgm:t>
        <a:bodyPr/>
        <a:lstStyle/>
        <a:p>
          <a:endParaRPr lang="en-US"/>
        </a:p>
      </dgm:t>
    </dgm:pt>
    <dgm:pt modelId="{740C139E-AD32-DE4E-B05D-812894C7CC77}">
      <dgm:prSet custT="1"/>
      <dgm:spPr/>
      <dgm:t>
        <a:bodyPr/>
        <a:lstStyle/>
        <a:p>
          <a:pPr>
            <a:lnSpc>
              <a:spcPct val="100000"/>
            </a:lnSpc>
          </a:pPr>
          <a:r>
            <a:rPr lang="en-US" sz="1600" dirty="0"/>
            <a:t>Write checklists for tasks</a:t>
          </a:r>
        </a:p>
        <a:p>
          <a:pPr>
            <a:lnSpc>
              <a:spcPct val="100000"/>
            </a:lnSpc>
          </a:pPr>
          <a:endParaRPr lang="en-US" sz="1600" dirty="0"/>
        </a:p>
        <a:p>
          <a:pPr>
            <a:lnSpc>
              <a:spcPct val="100000"/>
            </a:lnSpc>
          </a:pPr>
          <a:r>
            <a:rPr lang="en-US" sz="1600" dirty="0"/>
            <a:t>Use a note board, planner, or computer reminders</a:t>
          </a:r>
        </a:p>
        <a:p>
          <a:pPr>
            <a:lnSpc>
              <a:spcPct val="100000"/>
            </a:lnSpc>
          </a:pPr>
          <a:endParaRPr lang="en-US" sz="1600" dirty="0"/>
        </a:p>
      </dgm:t>
    </dgm:pt>
    <dgm:pt modelId="{D15ED42C-B538-A74E-A296-DD3923524A24}" type="parTrans" cxnId="{64C84150-9BBD-AC4C-8346-44239D24142C}">
      <dgm:prSet/>
      <dgm:spPr/>
      <dgm:t>
        <a:bodyPr/>
        <a:lstStyle/>
        <a:p>
          <a:endParaRPr lang="en-US"/>
        </a:p>
      </dgm:t>
    </dgm:pt>
    <dgm:pt modelId="{F7122908-9CF8-2C4D-A97A-385080A0E8FB}" type="sibTrans" cxnId="{64C84150-9BBD-AC4C-8346-44239D24142C}">
      <dgm:prSet/>
      <dgm:spPr/>
      <dgm:t>
        <a:bodyPr/>
        <a:lstStyle/>
        <a:p>
          <a:endParaRPr lang="en-US"/>
        </a:p>
      </dgm:t>
    </dgm:pt>
    <dgm:pt modelId="{9527552E-68CE-F84A-A1F2-500A17DA4AA1}">
      <dgm:prSet custT="1"/>
      <dgm:spPr/>
      <dgm:t>
        <a:bodyPr/>
        <a:lstStyle/>
        <a:p>
          <a:pPr>
            <a:lnSpc>
              <a:spcPct val="100000"/>
            </a:lnSpc>
          </a:pPr>
          <a:r>
            <a:rPr lang="en-US" sz="1600" dirty="0"/>
            <a:t>Write notes on a sticky pad and put them in a highly visible place</a:t>
          </a:r>
        </a:p>
      </dgm:t>
    </dgm:pt>
    <dgm:pt modelId="{79A465F0-AFFD-F74A-A34F-D396532645D0}" type="parTrans" cxnId="{C9EA73B1-2D32-8F4E-A4CD-CBD752434B45}">
      <dgm:prSet/>
      <dgm:spPr/>
      <dgm:t>
        <a:bodyPr/>
        <a:lstStyle/>
        <a:p>
          <a:endParaRPr lang="en-US"/>
        </a:p>
      </dgm:t>
    </dgm:pt>
    <dgm:pt modelId="{4265238A-B4F8-F846-A3A1-9A6DE3522136}" type="sibTrans" cxnId="{C9EA73B1-2D32-8F4E-A4CD-CBD752434B45}">
      <dgm:prSet/>
      <dgm:spPr/>
      <dgm:t>
        <a:bodyPr/>
        <a:lstStyle/>
        <a:p>
          <a:endParaRPr lang="en-US"/>
        </a:p>
      </dgm:t>
    </dgm:pt>
    <dgm:pt modelId="{6A31B71D-DE02-AC40-BEA8-4522B098BB2E}">
      <dgm:prSet/>
      <dgm:spPr/>
      <dgm:t>
        <a:bodyPr/>
        <a:lstStyle/>
        <a:p>
          <a:pPr>
            <a:lnSpc>
              <a:spcPct val="100000"/>
            </a:lnSpc>
            <a:defRPr b="1"/>
          </a:pPr>
          <a:r>
            <a:rPr lang="en-US" dirty="0"/>
            <a:t>Procrastination</a:t>
          </a:r>
        </a:p>
      </dgm:t>
    </dgm:pt>
    <dgm:pt modelId="{0B1ED0B3-611A-DF4D-8D01-52A05FA9D2E6}" type="parTrans" cxnId="{D5416389-9F38-AE42-8986-E12F14C324D3}">
      <dgm:prSet/>
      <dgm:spPr/>
      <dgm:t>
        <a:bodyPr/>
        <a:lstStyle/>
        <a:p>
          <a:endParaRPr lang="en-US"/>
        </a:p>
      </dgm:t>
    </dgm:pt>
    <dgm:pt modelId="{8EDB4B64-2C4A-994C-B151-478C007BAE20}" type="sibTrans" cxnId="{D5416389-9F38-AE42-8986-E12F14C324D3}">
      <dgm:prSet/>
      <dgm:spPr/>
      <dgm:t>
        <a:bodyPr/>
        <a:lstStyle/>
        <a:p>
          <a:endParaRPr lang="en-US"/>
        </a:p>
      </dgm:t>
    </dgm:pt>
    <dgm:pt modelId="{E20698B2-E1AC-E144-9F9A-F3EB3B5543D3}">
      <dgm:prSet custT="1"/>
      <dgm:spPr/>
      <dgm:t>
        <a:bodyPr/>
        <a:lstStyle/>
        <a:p>
          <a:pPr>
            <a:lnSpc>
              <a:spcPct val="100000"/>
            </a:lnSpc>
          </a:pPr>
          <a:r>
            <a:rPr lang="en-US" sz="1600" dirty="0"/>
            <a:t>Break tasks into small pieces </a:t>
          </a:r>
        </a:p>
        <a:p>
          <a:pPr>
            <a:lnSpc>
              <a:spcPct val="100000"/>
            </a:lnSpc>
          </a:pPr>
          <a:endParaRPr lang="en-US" sz="1600" dirty="0"/>
        </a:p>
        <a:p>
          <a:pPr>
            <a:lnSpc>
              <a:spcPct val="100000"/>
            </a:lnSpc>
          </a:pPr>
          <a:r>
            <a:rPr lang="en-US" sz="1600" dirty="0"/>
            <a:t>Ask the manager to set task checkpoints and deadlines</a:t>
          </a:r>
        </a:p>
        <a:p>
          <a:pPr>
            <a:lnSpc>
              <a:spcPct val="100000"/>
            </a:lnSpc>
          </a:pPr>
          <a:endParaRPr lang="en-US" sz="1600" dirty="0"/>
        </a:p>
      </dgm:t>
    </dgm:pt>
    <dgm:pt modelId="{5F5D8EF6-1A10-954B-BFF7-EEE3012E12FC}" type="parTrans" cxnId="{348DD03C-EE2E-7A45-8050-91C25E52F915}">
      <dgm:prSet/>
      <dgm:spPr/>
      <dgm:t>
        <a:bodyPr/>
        <a:lstStyle/>
        <a:p>
          <a:endParaRPr lang="en-US"/>
        </a:p>
      </dgm:t>
    </dgm:pt>
    <dgm:pt modelId="{15229405-F23C-504B-8558-CB9373AA8476}" type="sibTrans" cxnId="{348DD03C-EE2E-7A45-8050-91C25E52F915}">
      <dgm:prSet/>
      <dgm:spPr/>
      <dgm:t>
        <a:bodyPr/>
        <a:lstStyle/>
        <a:p>
          <a:endParaRPr lang="en-US"/>
        </a:p>
      </dgm:t>
    </dgm:pt>
    <dgm:pt modelId="{B0B44480-1FC7-7343-A54B-6B94BD4A031C}">
      <dgm:prSet custT="1"/>
      <dgm:spPr/>
      <dgm:t>
        <a:bodyPr/>
        <a:lstStyle/>
        <a:p>
          <a:pPr>
            <a:lnSpc>
              <a:spcPct val="100000"/>
            </a:lnSpc>
          </a:pPr>
          <a:r>
            <a:rPr lang="en-US" sz="1600" dirty="0"/>
            <a:t>Work with a co-worker who excels at time management</a:t>
          </a:r>
        </a:p>
      </dgm:t>
    </dgm:pt>
    <dgm:pt modelId="{95CEE4C9-6196-0444-910A-935780D2D8C7}" type="parTrans" cxnId="{0F95F46C-6D20-3948-BE9E-B45789292850}">
      <dgm:prSet/>
      <dgm:spPr/>
      <dgm:t>
        <a:bodyPr/>
        <a:lstStyle/>
        <a:p>
          <a:endParaRPr lang="en-US"/>
        </a:p>
      </dgm:t>
    </dgm:pt>
    <dgm:pt modelId="{E6A0421B-658A-1E4F-8625-5E2A976B58E3}" type="sibTrans" cxnId="{0F95F46C-6D20-3948-BE9E-B45789292850}">
      <dgm:prSet/>
      <dgm:spPr/>
      <dgm:t>
        <a:bodyPr/>
        <a:lstStyle/>
        <a:p>
          <a:endParaRPr lang="en-US"/>
        </a:p>
      </dgm:t>
    </dgm:pt>
    <dgm:pt modelId="{7B60D1D8-4CF7-4B3F-9AE1-2E89B690E804}" type="pres">
      <dgm:prSet presAssocID="{8F4CC105-1BD2-CC4A-8F4F-45B49692489D}" presName="root" presStyleCnt="0">
        <dgm:presLayoutVars>
          <dgm:dir/>
          <dgm:resizeHandles val="exact"/>
        </dgm:presLayoutVars>
      </dgm:prSet>
      <dgm:spPr/>
    </dgm:pt>
    <dgm:pt modelId="{E887B023-DAFB-48EA-A1BD-7AFC67773F7A}" type="pres">
      <dgm:prSet presAssocID="{00DF8988-9A24-864B-B677-E13279C738BB}" presName="compNode" presStyleCnt="0"/>
      <dgm:spPr/>
    </dgm:pt>
    <dgm:pt modelId="{045D4D70-50BF-4773-BC3F-04DB1AC0C152}" type="pres">
      <dgm:prSet presAssocID="{00DF8988-9A24-864B-B677-E13279C738B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2C6D527C-664A-4762-A21D-D10E72C889D2}" type="pres">
      <dgm:prSet presAssocID="{00DF8988-9A24-864B-B677-E13279C738BB}" presName="iconSpace" presStyleCnt="0"/>
      <dgm:spPr/>
    </dgm:pt>
    <dgm:pt modelId="{7D042B1E-2DDE-409E-B52D-10E9A987C1D1}" type="pres">
      <dgm:prSet presAssocID="{00DF8988-9A24-864B-B677-E13279C738BB}" presName="parTx" presStyleLbl="revTx" presStyleIdx="0" presStyleCnt="8">
        <dgm:presLayoutVars>
          <dgm:chMax val="0"/>
          <dgm:chPref val="0"/>
        </dgm:presLayoutVars>
      </dgm:prSet>
      <dgm:spPr/>
    </dgm:pt>
    <dgm:pt modelId="{C743816D-613D-41E9-9765-BD3F385C1777}" type="pres">
      <dgm:prSet presAssocID="{00DF8988-9A24-864B-B677-E13279C738BB}" presName="txSpace" presStyleCnt="0"/>
      <dgm:spPr/>
    </dgm:pt>
    <dgm:pt modelId="{B1F16E05-3395-4A91-AB57-2304F7DC0A74}" type="pres">
      <dgm:prSet presAssocID="{00DF8988-9A24-864B-B677-E13279C738BB}" presName="desTx" presStyleLbl="revTx" presStyleIdx="1" presStyleCnt="8">
        <dgm:presLayoutVars/>
      </dgm:prSet>
      <dgm:spPr/>
    </dgm:pt>
    <dgm:pt modelId="{D880BD60-1D92-4430-AC04-B638B25BC06A}" type="pres">
      <dgm:prSet presAssocID="{2769A699-D254-1240-A8D6-6A1216B5DF92}" presName="sibTrans" presStyleCnt="0"/>
      <dgm:spPr/>
    </dgm:pt>
    <dgm:pt modelId="{03150773-8A40-4C21-BB97-D3C28B4B65C6}" type="pres">
      <dgm:prSet presAssocID="{0DAD39F3-5060-5448-8BFD-8FC7551FC40C}" presName="compNode" presStyleCnt="0"/>
      <dgm:spPr/>
    </dgm:pt>
    <dgm:pt modelId="{0D30F28F-FAD7-4525-B714-504C4C4404EB}" type="pres">
      <dgm:prSet presAssocID="{0DAD39F3-5060-5448-8BFD-8FC7551FC40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leep"/>
        </a:ext>
      </dgm:extLst>
    </dgm:pt>
    <dgm:pt modelId="{FC021AB5-2BB9-45E0-94BA-F4FFD9486A0A}" type="pres">
      <dgm:prSet presAssocID="{0DAD39F3-5060-5448-8BFD-8FC7551FC40C}" presName="iconSpace" presStyleCnt="0"/>
      <dgm:spPr/>
    </dgm:pt>
    <dgm:pt modelId="{4159815E-EDBA-4625-8AAC-53F3E4634A3E}" type="pres">
      <dgm:prSet presAssocID="{0DAD39F3-5060-5448-8BFD-8FC7551FC40C}" presName="parTx" presStyleLbl="revTx" presStyleIdx="2" presStyleCnt="8">
        <dgm:presLayoutVars>
          <dgm:chMax val="0"/>
          <dgm:chPref val="0"/>
        </dgm:presLayoutVars>
      </dgm:prSet>
      <dgm:spPr/>
    </dgm:pt>
    <dgm:pt modelId="{C0084EBC-9561-47DB-9527-6A3BE8E4147F}" type="pres">
      <dgm:prSet presAssocID="{0DAD39F3-5060-5448-8BFD-8FC7551FC40C}" presName="txSpace" presStyleCnt="0"/>
      <dgm:spPr/>
    </dgm:pt>
    <dgm:pt modelId="{12CCD323-6C0B-4B9C-BA3A-CECFC0F9D65A}" type="pres">
      <dgm:prSet presAssocID="{0DAD39F3-5060-5448-8BFD-8FC7551FC40C}" presName="desTx" presStyleLbl="revTx" presStyleIdx="3" presStyleCnt="8">
        <dgm:presLayoutVars/>
      </dgm:prSet>
      <dgm:spPr/>
    </dgm:pt>
    <dgm:pt modelId="{12FE78AA-1F54-449F-B8F9-2B9C37D9131F}" type="pres">
      <dgm:prSet presAssocID="{3D7E54EE-4AC9-1D4F-8CA9-28A3C12D40EB}" presName="sibTrans" presStyleCnt="0"/>
      <dgm:spPr/>
    </dgm:pt>
    <dgm:pt modelId="{33703409-7B31-4633-B98A-11943186DA48}" type="pres">
      <dgm:prSet presAssocID="{96A0941C-16BF-6948-86A3-E4629C05552B}" presName="compNode" presStyleCnt="0"/>
      <dgm:spPr/>
    </dgm:pt>
    <dgm:pt modelId="{9DCAB4CB-BBAB-4173-A2F5-FD469D575BB0}" type="pres">
      <dgm:prSet presAssocID="{96A0941C-16BF-6948-86A3-E4629C05552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pwatch"/>
        </a:ext>
      </dgm:extLst>
    </dgm:pt>
    <dgm:pt modelId="{985CAF40-D239-40E6-A702-5DDDF0FF8FEA}" type="pres">
      <dgm:prSet presAssocID="{96A0941C-16BF-6948-86A3-E4629C05552B}" presName="iconSpace" presStyleCnt="0"/>
      <dgm:spPr/>
    </dgm:pt>
    <dgm:pt modelId="{340E56E7-1190-4B53-B8F3-DB1E43F52866}" type="pres">
      <dgm:prSet presAssocID="{96A0941C-16BF-6948-86A3-E4629C05552B}" presName="parTx" presStyleLbl="revTx" presStyleIdx="4" presStyleCnt="8">
        <dgm:presLayoutVars>
          <dgm:chMax val="0"/>
          <dgm:chPref val="0"/>
        </dgm:presLayoutVars>
      </dgm:prSet>
      <dgm:spPr/>
    </dgm:pt>
    <dgm:pt modelId="{9282736D-42FE-41EA-ABD5-820CE0B57A96}" type="pres">
      <dgm:prSet presAssocID="{96A0941C-16BF-6948-86A3-E4629C05552B}" presName="txSpace" presStyleCnt="0"/>
      <dgm:spPr/>
    </dgm:pt>
    <dgm:pt modelId="{E1678CA9-BA75-42A0-BC8D-D628DC0454A0}" type="pres">
      <dgm:prSet presAssocID="{96A0941C-16BF-6948-86A3-E4629C05552B}" presName="desTx" presStyleLbl="revTx" presStyleIdx="5" presStyleCnt="8">
        <dgm:presLayoutVars/>
      </dgm:prSet>
      <dgm:spPr/>
    </dgm:pt>
    <dgm:pt modelId="{D29C5FA0-AD4D-450A-852A-9613EC2CC110}" type="pres">
      <dgm:prSet presAssocID="{45C583FE-827D-B149-AB80-5513DE4C23DC}" presName="sibTrans" presStyleCnt="0"/>
      <dgm:spPr/>
    </dgm:pt>
    <dgm:pt modelId="{E67FDF12-A55F-4DC3-8601-88814C592584}" type="pres">
      <dgm:prSet presAssocID="{6A31B71D-DE02-AC40-BEA8-4522B098BB2E}" presName="compNode" presStyleCnt="0"/>
      <dgm:spPr/>
    </dgm:pt>
    <dgm:pt modelId="{5F7819BE-2F80-489D-B57E-D2DB37E557E4}" type="pres">
      <dgm:prSet presAssocID="{6A31B71D-DE02-AC40-BEA8-4522B098BB2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ourglass"/>
        </a:ext>
      </dgm:extLst>
    </dgm:pt>
    <dgm:pt modelId="{08038A50-C00E-4E2D-9944-FB574D5D1131}" type="pres">
      <dgm:prSet presAssocID="{6A31B71D-DE02-AC40-BEA8-4522B098BB2E}" presName="iconSpace" presStyleCnt="0"/>
      <dgm:spPr/>
    </dgm:pt>
    <dgm:pt modelId="{89C14151-FB11-4139-9FDD-D8CFC2D9008B}" type="pres">
      <dgm:prSet presAssocID="{6A31B71D-DE02-AC40-BEA8-4522B098BB2E}" presName="parTx" presStyleLbl="revTx" presStyleIdx="6" presStyleCnt="8">
        <dgm:presLayoutVars>
          <dgm:chMax val="0"/>
          <dgm:chPref val="0"/>
        </dgm:presLayoutVars>
      </dgm:prSet>
      <dgm:spPr/>
    </dgm:pt>
    <dgm:pt modelId="{771CA7D4-3B8E-4606-9E2A-946EA2658683}" type="pres">
      <dgm:prSet presAssocID="{6A31B71D-DE02-AC40-BEA8-4522B098BB2E}" presName="txSpace" presStyleCnt="0"/>
      <dgm:spPr/>
    </dgm:pt>
    <dgm:pt modelId="{13FE2E76-3A75-4D2F-87B5-4FFDFF4D629C}" type="pres">
      <dgm:prSet presAssocID="{6A31B71D-DE02-AC40-BEA8-4522B098BB2E}" presName="desTx" presStyleLbl="revTx" presStyleIdx="7" presStyleCnt="8">
        <dgm:presLayoutVars/>
      </dgm:prSet>
      <dgm:spPr/>
    </dgm:pt>
  </dgm:ptLst>
  <dgm:cxnLst>
    <dgm:cxn modelId="{70997103-A643-9A4E-A195-746EE279DF5A}" type="presOf" srcId="{8F4CC105-1BD2-CC4A-8F4F-45B49692489D}" destId="{7B60D1D8-4CF7-4B3F-9AE1-2E89B690E804}" srcOrd="0" destOrd="0" presId="urn:microsoft.com/office/officeart/2018/2/layout/IconLabelDescriptionList"/>
    <dgm:cxn modelId="{7817A103-BCDB-E145-A7D0-81295E2A6CA1}" type="presOf" srcId="{96A0941C-16BF-6948-86A3-E4629C05552B}" destId="{340E56E7-1190-4B53-B8F3-DB1E43F52866}" srcOrd="0" destOrd="0" presId="urn:microsoft.com/office/officeart/2018/2/layout/IconLabelDescriptionList"/>
    <dgm:cxn modelId="{4EA67508-AAB0-CB47-BBCC-82A5B683F29E}" srcId="{8F4CC105-1BD2-CC4A-8F4F-45B49692489D}" destId="{96A0941C-16BF-6948-86A3-E4629C05552B}" srcOrd="2" destOrd="0" parTransId="{34AD8DC4-5D6D-CB42-8B86-CB59C48A53BF}" sibTransId="{45C583FE-827D-B149-AB80-5513DE4C23DC}"/>
    <dgm:cxn modelId="{FF67FC27-59CF-ED46-8F7A-644D53BF23FB}" srcId="{0DAD39F3-5060-5448-8BFD-8FC7551FC40C}" destId="{D0624518-9F5B-AD4F-97A3-BF225BFE9CD2}" srcOrd="0" destOrd="0" parTransId="{96D0C45E-F8CD-A445-8082-7CF6E50921AD}" sibTransId="{ED33D3FC-9857-F747-B957-EA6A0CBD7AF7}"/>
    <dgm:cxn modelId="{2EAC6028-9B88-9E42-B467-D9B3F1C3C9A3}" type="presOf" srcId="{EAEAF795-40B5-024B-9C31-B3EB223FD832}" destId="{12CCD323-6C0B-4B9C-BA3A-CECFC0F9D65A}" srcOrd="0" destOrd="1" presId="urn:microsoft.com/office/officeart/2018/2/layout/IconLabelDescriptionList"/>
    <dgm:cxn modelId="{E0AB3C36-3953-5D47-8DB7-8D697F0ED44A}" type="presOf" srcId="{A01F77A6-4B77-274E-8C83-A9D4713AC5EB}" destId="{B1F16E05-3395-4A91-AB57-2304F7DC0A74}" srcOrd="0" destOrd="0" presId="urn:microsoft.com/office/officeart/2018/2/layout/IconLabelDescriptionList"/>
    <dgm:cxn modelId="{348DD03C-EE2E-7A45-8050-91C25E52F915}" srcId="{6A31B71D-DE02-AC40-BEA8-4522B098BB2E}" destId="{E20698B2-E1AC-E144-9F9A-F3EB3B5543D3}" srcOrd="0" destOrd="0" parTransId="{5F5D8EF6-1A10-954B-BFF7-EEE3012E12FC}" sibTransId="{15229405-F23C-504B-8558-CB9373AA8476}"/>
    <dgm:cxn modelId="{B5D84747-84F0-4F4C-A17D-AD913A5E1133}" srcId="{00DF8988-9A24-864B-B677-E13279C738BB}" destId="{A01F77A6-4B77-274E-8C83-A9D4713AC5EB}" srcOrd="0" destOrd="0" parTransId="{8AD3C3CF-B38C-8244-AC96-DAD2DF0A9611}" sibTransId="{3D7A5F1B-7FEB-A444-BC7E-B4B33BC4343A}"/>
    <dgm:cxn modelId="{0F95F46C-6D20-3948-BE9E-B45789292850}" srcId="{6A31B71D-DE02-AC40-BEA8-4522B098BB2E}" destId="{B0B44480-1FC7-7343-A54B-6B94BD4A031C}" srcOrd="1" destOrd="0" parTransId="{95CEE4C9-6196-0444-910A-935780D2D8C7}" sibTransId="{E6A0421B-658A-1E4F-8625-5E2A976B58E3}"/>
    <dgm:cxn modelId="{64C84150-9BBD-AC4C-8346-44239D24142C}" srcId="{96A0941C-16BF-6948-86A3-E4629C05552B}" destId="{740C139E-AD32-DE4E-B05D-812894C7CC77}" srcOrd="0" destOrd="0" parTransId="{D15ED42C-B538-A74E-A296-DD3923524A24}" sibTransId="{F7122908-9CF8-2C4D-A97A-385080A0E8FB}"/>
    <dgm:cxn modelId="{1A211774-73A7-D14E-A03A-B53DCA37C123}" type="presOf" srcId="{00DF8988-9A24-864B-B677-E13279C738BB}" destId="{7D042B1E-2DDE-409E-B52D-10E9A987C1D1}" srcOrd="0" destOrd="0" presId="urn:microsoft.com/office/officeart/2018/2/layout/IconLabelDescriptionList"/>
    <dgm:cxn modelId="{BAF01F7E-8FF4-F74D-B97E-F1399A234DDD}" type="presOf" srcId="{6A31B71D-DE02-AC40-BEA8-4522B098BB2E}" destId="{89C14151-FB11-4139-9FDD-D8CFC2D9008B}" srcOrd="0" destOrd="0" presId="urn:microsoft.com/office/officeart/2018/2/layout/IconLabelDescriptionList"/>
    <dgm:cxn modelId="{93BFAD87-B8B4-1844-897D-718BB8FF2ECF}" type="presOf" srcId="{740C139E-AD32-DE4E-B05D-812894C7CC77}" destId="{E1678CA9-BA75-42A0-BC8D-D628DC0454A0}" srcOrd="0" destOrd="0" presId="urn:microsoft.com/office/officeart/2018/2/layout/IconLabelDescriptionList"/>
    <dgm:cxn modelId="{D5416389-9F38-AE42-8986-E12F14C324D3}" srcId="{8F4CC105-1BD2-CC4A-8F4F-45B49692489D}" destId="{6A31B71D-DE02-AC40-BEA8-4522B098BB2E}" srcOrd="3" destOrd="0" parTransId="{0B1ED0B3-611A-DF4D-8D01-52A05FA9D2E6}" sibTransId="{8EDB4B64-2C4A-994C-B151-478C007BAE20}"/>
    <dgm:cxn modelId="{0F19D28D-C3CD-BA4D-AD7A-536D31BF3DEA}" type="presOf" srcId="{46904FD0-A618-F04E-B335-ABEE439278DE}" destId="{B1F16E05-3395-4A91-AB57-2304F7DC0A74}" srcOrd="0" destOrd="1" presId="urn:microsoft.com/office/officeart/2018/2/layout/IconLabelDescriptionList"/>
    <dgm:cxn modelId="{28A86891-256B-E14F-811B-F0C625256C36}" type="presOf" srcId="{B0B44480-1FC7-7343-A54B-6B94BD4A031C}" destId="{13FE2E76-3A75-4D2F-87B5-4FFDFF4D629C}" srcOrd="0" destOrd="1" presId="urn:microsoft.com/office/officeart/2018/2/layout/IconLabelDescriptionList"/>
    <dgm:cxn modelId="{5FCE3598-504B-6748-BB94-56F04F610396}" type="presOf" srcId="{0DAD39F3-5060-5448-8BFD-8FC7551FC40C}" destId="{4159815E-EDBA-4625-8AAC-53F3E4634A3E}" srcOrd="0" destOrd="0" presId="urn:microsoft.com/office/officeart/2018/2/layout/IconLabelDescriptionList"/>
    <dgm:cxn modelId="{C4FC2D9A-3F3F-0943-B869-1042270A1A74}" type="presOf" srcId="{E20698B2-E1AC-E144-9F9A-F3EB3B5543D3}" destId="{13FE2E76-3A75-4D2F-87B5-4FFDFF4D629C}" srcOrd="0" destOrd="0" presId="urn:microsoft.com/office/officeart/2018/2/layout/IconLabelDescriptionList"/>
    <dgm:cxn modelId="{F0586B9E-3D2F-254F-B2D5-EEC7F8EBD3FC}" type="presOf" srcId="{D0624518-9F5B-AD4F-97A3-BF225BFE9CD2}" destId="{12CCD323-6C0B-4B9C-BA3A-CECFC0F9D65A}" srcOrd="0" destOrd="0" presId="urn:microsoft.com/office/officeart/2018/2/layout/IconLabelDescriptionList"/>
    <dgm:cxn modelId="{E2328EAB-6F60-8E46-B04F-0C2D843FEBAD}" srcId="{8F4CC105-1BD2-CC4A-8F4F-45B49692489D}" destId="{00DF8988-9A24-864B-B677-E13279C738BB}" srcOrd="0" destOrd="0" parTransId="{0AE1FC6A-595C-0842-9546-22C92CF1A0B5}" sibTransId="{2769A699-D254-1240-A8D6-6A1216B5DF92}"/>
    <dgm:cxn modelId="{C9EA73B1-2D32-8F4E-A4CD-CBD752434B45}" srcId="{96A0941C-16BF-6948-86A3-E4629C05552B}" destId="{9527552E-68CE-F84A-A1F2-500A17DA4AA1}" srcOrd="1" destOrd="0" parTransId="{79A465F0-AFFD-F74A-A34F-D396532645D0}" sibTransId="{4265238A-B4F8-F846-A3A1-9A6DE3522136}"/>
    <dgm:cxn modelId="{8BE917C8-FC1D-5F46-82A5-FE8EDB38C6DB}" srcId="{00DF8988-9A24-864B-B677-E13279C738BB}" destId="{46904FD0-A618-F04E-B335-ABEE439278DE}" srcOrd="1" destOrd="0" parTransId="{E258AC92-92C8-3344-98C9-F55E9C9DE759}" sibTransId="{0A08BF14-561B-6B49-B1AC-B5488AF8F598}"/>
    <dgm:cxn modelId="{0175D3D1-70B7-0745-AEB9-F4B64C70659A}" srcId="{8F4CC105-1BD2-CC4A-8F4F-45B49692489D}" destId="{0DAD39F3-5060-5448-8BFD-8FC7551FC40C}" srcOrd="1" destOrd="0" parTransId="{18D5CDE1-4F58-FC4F-B825-96BE7748C743}" sibTransId="{3D7E54EE-4AC9-1D4F-8CA9-28A3C12D40EB}"/>
    <dgm:cxn modelId="{2A62F6EC-7C67-BB4C-B0FA-24AD1154491F}" srcId="{0DAD39F3-5060-5448-8BFD-8FC7551FC40C}" destId="{EAEAF795-40B5-024B-9C31-B3EB223FD832}" srcOrd="1" destOrd="0" parTransId="{6901EED7-FD24-3D43-A07B-EC4293924457}" sibTransId="{1AE4F2A8-8AAF-DD46-B816-C1CD84B33317}"/>
    <dgm:cxn modelId="{C5ACA3F3-6044-B743-AF59-D7E052867678}" type="presOf" srcId="{9527552E-68CE-F84A-A1F2-500A17DA4AA1}" destId="{E1678CA9-BA75-42A0-BC8D-D628DC0454A0}" srcOrd="0" destOrd="1" presId="urn:microsoft.com/office/officeart/2018/2/layout/IconLabelDescriptionList"/>
    <dgm:cxn modelId="{C6AC335D-D1BF-4541-BD53-FBF88E0D3C14}" type="presParOf" srcId="{7B60D1D8-4CF7-4B3F-9AE1-2E89B690E804}" destId="{E887B023-DAFB-48EA-A1BD-7AFC67773F7A}" srcOrd="0" destOrd="0" presId="urn:microsoft.com/office/officeart/2018/2/layout/IconLabelDescriptionList"/>
    <dgm:cxn modelId="{C9E75BA1-D023-F749-8A33-C11AFBF406FC}" type="presParOf" srcId="{E887B023-DAFB-48EA-A1BD-7AFC67773F7A}" destId="{045D4D70-50BF-4773-BC3F-04DB1AC0C152}" srcOrd="0" destOrd="0" presId="urn:microsoft.com/office/officeart/2018/2/layout/IconLabelDescriptionList"/>
    <dgm:cxn modelId="{7DBA4DC7-462B-684F-91B6-14DCCCC50DF0}" type="presParOf" srcId="{E887B023-DAFB-48EA-A1BD-7AFC67773F7A}" destId="{2C6D527C-664A-4762-A21D-D10E72C889D2}" srcOrd="1" destOrd="0" presId="urn:microsoft.com/office/officeart/2018/2/layout/IconLabelDescriptionList"/>
    <dgm:cxn modelId="{E036987F-2B51-E143-A984-D087D6DC1646}" type="presParOf" srcId="{E887B023-DAFB-48EA-A1BD-7AFC67773F7A}" destId="{7D042B1E-2DDE-409E-B52D-10E9A987C1D1}" srcOrd="2" destOrd="0" presId="urn:microsoft.com/office/officeart/2018/2/layout/IconLabelDescriptionList"/>
    <dgm:cxn modelId="{D25C51E6-5789-3E4D-B6C4-E56DC6B60743}" type="presParOf" srcId="{E887B023-DAFB-48EA-A1BD-7AFC67773F7A}" destId="{C743816D-613D-41E9-9765-BD3F385C1777}" srcOrd="3" destOrd="0" presId="urn:microsoft.com/office/officeart/2018/2/layout/IconLabelDescriptionList"/>
    <dgm:cxn modelId="{F5230EE1-4991-4344-AD2B-D97836C4CB11}" type="presParOf" srcId="{E887B023-DAFB-48EA-A1BD-7AFC67773F7A}" destId="{B1F16E05-3395-4A91-AB57-2304F7DC0A74}" srcOrd="4" destOrd="0" presId="urn:microsoft.com/office/officeart/2018/2/layout/IconLabelDescriptionList"/>
    <dgm:cxn modelId="{31306F47-C44A-284E-A636-8271C625148A}" type="presParOf" srcId="{7B60D1D8-4CF7-4B3F-9AE1-2E89B690E804}" destId="{D880BD60-1D92-4430-AC04-B638B25BC06A}" srcOrd="1" destOrd="0" presId="urn:microsoft.com/office/officeart/2018/2/layout/IconLabelDescriptionList"/>
    <dgm:cxn modelId="{DFD85C3C-A76D-1142-8CED-2FDBC9CAB800}" type="presParOf" srcId="{7B60D1D8-4CF7-4B3F-9AE1-2E89B690E804}" destId="{03150773-8A40-4C21-BB97-D3C28B4B65C6}" srcOrd="2" destOrd="0" presId="urn:microsoft.com/office/officeart/2018/2/layout/IconLabelDescriptionList"/>
    <dgm:cxn modelId="{42060BD1-7765-E442-A97A-9AE71F2449C3}" type="presParOf" srcId="{03150773-8A40-4C21-BB97-D3C28B4B65C6}" destId="{0D30F28F-FAD7-4525-B714-504C4C4404EB}" srcOrd="0" destOrd="0" presId="urn:microsoft.com/office/officeart/2018/2/layout/IconLabelDescriptionList"/>
    <dgm:cxn modelId="{13447A3D-5713-8E48-93FA-C230D184508F}" type="presParOf" srcId="{03150773-8A40-4C21-BB97-D3C28B4B65C6}" destId="{FC021AB5-2BB9-45E0-94BA-F4FFD9486A0A}" srcOrd="1" destOrd="0" presId="urn:microsoft.com/office/officeart/2018/2/layout/IconLabelDescriptionList"/>
    <dgm:cxn modelId="{3BF028AF-A82A-F946-B6CC-72EC5A10FFAE}" type="presParOf" srcId="{03150773-8A40-4C21-BB97-D3C28B4B65C6}" destId="{4159815E-EDBA-4625-8AAC-53F3E4634A3E}" srcOrd="2" destOrd="0" presId="urn:microsoft.com/office/officeart/2018/2/layout/IconLabelDescriptionList"/>
    <dgm:cxn modelId="{C9BF2C09-1B6D-FE49-92AF-2F371756E31F}" type="presParOf" srcId="{03150773-8A40-4C21-BB97-D3C28B4B65C6}" destId="{C0084EBC-9561-47DB-9527-6A3BE8E4147F}" srcOrd="3" destOrd="0" presId="urn:microsoft.com/office/officeart/2018/2/layout/IconLabelDescriptionList"/>
    <dgm:cxn modelId="{9C40412F-F269-5648-8A93-6774643C1750}" type="presParOf" srcId="{03150773-8A40-4C21-BB97-D3C28B4B65C6}" destId="{12CCD323-6C0B-4B9C-BA3A-CECFC0F9D65A}" srcOrd="4" destOrd="0" presId="urn:microsoft.com/office/officeart/2018/2/layout/IconLabelDescriptionList"/>
    <dgm:cxn modelId="{59461E36-3FD7-7244-B6FE-71971B85FBA4}" type="presParOf" srcId="{7B60D1D8-4CF7-4B3F-9AE1-2E89B690E804}" destId="{12FE78AA-1F54-449F-B8F9-2B9C37D9131F}" srcOrd="3" destOrd="0" presId="urn:microsoft.com/office/officeart/2018/2/layout/IconLabelDescriptionList"/>
    <dgm:cxn modelId="{EAE880EE-1543-2848-B968-93F38B5F9A20}" type="presParOf" srcId="{7B60D1D8-4CF7-4B3F-9AE1-2E89B690E804}" destId="{33703409-7B31-4633-B98A-11943186DA48}" srcOrd="4" destOrd="0" presId="urn:microsoft.com/office/officeart/2018/2/layout/IconLabelDescriptionList"/>
    <dgm:cxn modelId="{0F7A9E32-D562-EC41-BC6C-2ABA5383C792}" type="presParOf" srcId="{33703409-7B31-4633-B98A-11943186DA48}" destId="{9DCAB4CB-BBAB-4173-A2F5-FD469D575BB0}" srcOrd="0" destOrd="0" presId="urn:microsoft.com/office/officeart/2018/2/layout/IconLabelDescriptionList"/>
    <dgm:cxn modelId="{1E6D0729-6EA9-8C46-98DD-A6F78C3D40F9}" type="presParOf" srcId="{33703409-7B31-4633-B98A-11943186DA48}" destId="{985CAF40-D239-40E6-A702-5DDDF0FF8FEA}" srcOrd="1" destOrd="0" presId="urn:microsoft.com/office/officeart/2018/2/layout/IconLabelDescriptionList"/>
    <dgm:cxn modelId="{AE0C0BD8-BE36-9E49-83F6-53658FD40AA2}" type="presParOf" srcId="{33703409-7B31-4633-B98A-11943186DA48}" destId="{340E56E7-1190-4B53-B8F3-DB1E43F52866}" srcOrd="2" destOrd="0" presId="urn:microsoft.com/office/officeart/2018/2/layout/IconLabelDescriptionList"/>
    <dgm:cxn modelId="{6EEF35F9-6798-6641-B8A8-EB38FA4EF56F}" type="presParOf" srcId="{33703409-7B31-4633-B98A-11943186DA48}" destId="{9282736D-42FE-41EA-ABD5-820CE0B57A96}" srcOrd="3" destOrd="0" presId="urn:microsoft.com/office/officeart/2018/2/layout/IconLabelDescriptionList"/>
    <dgm:cxn modelId="{475947AC-3841-7546-AA87-09B28FBEFB15}" type="presParOf" srcId="{33703409-7B31-4633-B98A-11943186DA48}" destId="{E1678CA9-BA75-42A0-BC8D-D628DC0454A0}" srcOrd="4" destOrd="0" presId="urn:microsoft.com/office/officeart/2018/2/layout/IconLabelDescriptionList"/>
    <dgm:cxn modelId="{575DCFEB-C5A8-6840-A4DD-61D3B5BC8032}" type="presParOf" srcId="{7B60D1D8-4CF7-4B3F-9AE1-2E89B690E804}" destId="{D29C5FA0-AD4D-450A-852A-9613EC2CC110}" srcOrd="5" destOrd="0" presId="urn:microsoft.com/office/officeart/2018/2/layout/IconLabelDescriptionList"/>
    <dgm:cxn modelId="{E7B66703-4206-0440-B3D8-5D553A33D54C}" type="presParOf" srcId="{7B60D1D8-4CF7-4B3F-9AE1-2E89B690E804}" destId="{E67FDF12-A55F-4DC3-8601-88814C592584}" srcOrd="6" destOrd="0" presId="urn:microsoft.com/office/officeart/2018/2/layout/IconLabelDescriptionList"/>
    <dgm:cxn modelId="{F290F901-5C22-6C45-845F-FF9A46EA491F}" type="presParOf" srcId="{E67FDF12-A55F-4DC3-8601-88814C592584}" destId="{5F7819BE-2F80-489D-B57E-D2DB37E557E4}" srcOrd="0" destOrd="0" presId="urn:microsoft.com/office/officeart/2018/2/layout/IconLabelDescriptionList"/>
    <dgm:cxn modelId="{1D0B87A2-BBE6-E944-8B0B-EBCCBAB4DBD1}" type="presParOf" srcId="{E67FDF12-A55F-4DC3-8601-88814C592584}" destId="{08038A50-C00E-4E2D-9944-FB574D5D1131}" srcOrd="1" destOrd="0" presId="urn:microsoft.com/office/officeart/2018/2/layout/IconLabelDescriptionList"/>
    <dgm:cxn modelId="{A5F96C6F-FA66-D642-9D3B-AB747DE8297C}" type="presParOf" srcId="{E67FDF12-A55F-4DC3-8601-88814C592584}" destId="{89C14151-FB11-4139-9FDD-D8CFC2D9008B}" srcOrd="2" destOrd="0" presId="urn:microsoft.com/office/officeart/2018/2/layout/IconLabelDescriptionList"/>
    <dgm:cxn modelId="{E680117F-AC57-B344-BC37-014ACBFD4A9B}" type="presParOf" srcId="{E67FDF12-A55F-4DC3-8601-88814C592584}" destId="{771CA7D4-3B8E-4606-9E2A-946EA2658683}" srcOrd="3" destOrd="0" presId="urn:microsoft.com/office/officeart/2018/2/layout/IconLabelDescriptionList"/>
    <dgm:cxn modelId="{536D8A8C-2479-9E4C-BB26-8872934CD3EB}" type="presParOf" srcId="{E67FDF12-A55F-4DC3-8601-88814C592584}" destId="{13FE2E76-3A75-4D2F-87B5-4FFDFF4D629C}"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CA866-ED94-9140-ABA1-43FB4D62DC0A}">
      <dsp:nvSpPr>
        <dsp:cNvPr id="0" name=""/>
        <dsp:cNvSpPr/>
      </dsp:nvSpPr>
      <dsp:spPr>
        <a:xfrm>
          <a:off x="423797" y="2560"/>
          <a:ext cx="2057303" cy="123438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Autism </a:t>
          </a:r>
        </a:p>
      </dsp:txBody>
      <dsp:txXfrm>
        <a:off x="423797" y="2560"/>
        <a:ext cx="2057303" cy="1234382"/>
      </dsp:txXfrm>
    </dsp:sp>
    <dsp:sp modelId="{97FC75DD-18B0-9B46-813E-86B318AD85A7}">
      <dsp:nvSpPr>
        <dsp:cNvPr id="0" name=""/>
        <dsp:cNvSpPr/>
      </dsp:nvSpPr>
      <dsp:spPr>
        <a:xfrm>
          <a:off x="2686831" y="2560"/>
          <a:ext cx="2057303" cy="1234382"/>
        </a:xfrm>
        <a:prstGeom prst="rect">
          <a:avLst/>
        </a:prstGeom>
        <a:solidFill>
          <a:schemeClr val="accent4">
            <a:hueOff val="2552879"/>
            <a:satOff val="-2998"/>
            <a:lumOff val="115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ADHD </a:t>
          </a:r>
        </a:p>
      </dsp:txBody>
      <dsp:txXfrm>
        <a:off x="2686831" y="2560"/>
        <a:ext cx="2057303" cy="1234382"/>
      </dsp:txXfrm>
    </dsp:sp>
    <dsp:sp modelId="{1E100308-9EEB-2649-93B9-850031E1B9F3}">
      <dsp:nvSpPr>
        <dsp:cNvPr id="0" name=""/>
        <dsp:cNvSpPr/>
      </dsp:nvSpPr>
      <dsp:spPr>
        <a:xfrm>
          <a:off x="4949865" y="2560"/>
          <a:ext cx="2057303" cy="1234382"/>
        </a:xfrm>
        <a:prstGeom prst="rect">
          <a:avLst/>
        </a:prstGeom>
        <a:solidFill>
          <a:schemeClr val="accent4">
            <a:hueOff val="5105758"/>
            <a:satOff val="-5996"/>
            <a:lumOff val="230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Dyslexia </a:t>
          </a:r>
        </a:p>
      </dsp:txBody>
      <dsp:txXfrm>
        <a:off x="4949865" y="2560"/>
        <a:ext cx="2057303" cy="1234382"/>
      </dsp:txXfrm>
    </dsp:sp>
    <dsp:sp modelId="{D49D1DF4-0FB7-0245-B1C8-674EAB4386D7}">
      <dsp:nvSpPr>
        <dsp:cNvPr id="0" name=""/>
        <dsp:cNvSpPr/>
      </dsp:nvSpPr>
      <dsp:spPr>
        <a:xfrm>
          <a:off x="423797" y="1442673"/>
          <a:ext cx="2057303" cy="1234382"/>
        </a:xfrm>
        <a:prstGeom prst="rect">
          <a:avLst/>
        </a:prstGeom>
        <a:solidFill>
          <a:schemeClr val="accent4">
            <a:hueOff val="7658637"/>
            <a:satOff val="-8995"/>
            <a:lumOff val="34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Dyscalculia </a:t>
          </a:r>
        </a:p>
      </dsp:txBody>
      <dsp:txXfrm>
        <a:off x="423797" y="1442673"/>
        <a:ext cx="2057303" cy="1234382"/>
      </dsp:txXfrm>
    </dsp:sp>
    <dsp:sp modelId="{729CA676-7EB3-3443-AD3C-3AF9792A43DE}">
      <dsp:nvSpPr>
        <dsp:cNvPr id="0" name=""/>
        <dsp:cNvSpPr/>
      </dsp:nvSpPr>
      <dsp:spPr>
        <a:xfrm>
          <a:off x="2686831" y="1442673"/>
          <a:ext cx="2057303" cy="1234382"/>
        </a:xfrm>
        <a:prstGeom prst="rect">
          <a:avLst/>
        </a:prstGeom>
        <a:solidFill>
          <a:schemeClr val="accent4">
            <a:hueOff val="10211516"/>
            <a:satOff val="-11993"/>
            <a:lumOff val="460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Dyspraxia </a:t>
          </a:r>
        </a:p>
      </dsp:txBody>
      <dsp:txXfrm>
        <a:off x="2686831" y="1442673"/>
        <a:ext cx="2057303" cy="1234382"/>
      </dsp:txXfrm>
    </dsp:sp>
    <dsp:sp modelId="{0E63B6D5-3162-D14A-BB33-CD58CFE7DB7E}">
      <dsp:nvSpPr>
        <dsp:cNvPr id="0" name=""/>
        <dsp:cNvSpPr/>
      </dsp:nvSpPr>
      <dsp:spPr>
        <a:xfrm>
          <a:off x="4949865" y="1442673"/>
          <a:ext cx="2057303" cy="1234382"/>
        </a:xfrm>
        <a:prstGeom prst="rect">
          <a:avLst/>
        </a:prstGeom>
        <a:solidFill>
          <a:schemeClr val="accent4">
            <a:hueOff val="12764396"/>
            <a:satOff val="-14991"/>
            <a:lumOff val="57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Tourette's Syndrome</a:t>
          </a:r>
        </a:p>
      </dsp:txBody>
      <dsp:txXfrm>
        <a:off x="4949865" y="1442673"/>
        <a:ext cx="2057303" cy="1234382"/>
      </dsp:txXfrm>
    </dsp:sp>
    <dsp:sp modelId="{DD6C6A54-85EC-8D47-9A2E-E3ADDC44DBD9}">
      <dsp:nvSpPr>
        <dsp:cNvPr id="0" name=""/>
        <dsp:cNvSpPr/>
      </dsp:nvSpPr>
      <dsp:spPr>
        <a:xfrm>
          <a:off x="423797" y="2882785"/>
          <a:ext cx="2057303" cy="1234382"/>
        </a:xfrm>
        <a:prstGeom prst="rect">
          <a:avLst/>
        </a:prstGeom>
        <a:solidFill>
          <a:schemeClr val="accent4">
            <a:hueOff val="15317274"/>
            <a:satOff val="-17989"/>
            <a:lumOff val="691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Giftedness</a:t>
          </a:r>
        </a:p>
      </dsp:txBody>
      <dsp:txXfrm>
        <a:off x="423797" y="2882785"/>
        <a:ext cx="2057303" cy="1234382"/>
      </dsp:txXfrm>
    </dsp:sp>
    <dsp:sp modelId="{D17DEB87-6987-C349-B16C-7CF66C649906}">
      <dsp:nvSpPr>
        <dsp:cNvPr id="0" name=""/>
        <dsp:cNvSpPr/>
      </dsp:nvSpPr>
      <dsp:spPr>
        <a:xfrm>
          <a:off x="2686831" y="2882785"/>
          <a:ext cx="2057303" cy="1234382"/>
        </a:xfrm>
        <a:prstGeom prst="rect">
          <a:avLst/>
        </a:prstGeom>
        <a:solidFill>
          <a:schemeClr val="accent4">
            <a:hueOff val="17870154"/>
            <a:satOff val="-20988"/>
            <a:lumOff val="80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Mental Health Conditions</a:t>
          </a:r>
        </a:p>
      </dsp:txBody>
      <dsp:txXfrm>
        <a:off x="2686831" y="2882785"/>
        <a:ext cx="2057303" cy="1234382"/>
      </dsp:txXfrm>
    </dsp:sp>
    <dsp:sp modelId="{C17D6DC3-5706-794F-A2A9-659962F5129E}">
      <dsp:nvSpPr>
        <dsp:cNvPr id="0" name=""/>
        <dsp:cNvSpPr/>
      </dsp:nvSpPr>
      <dsp:spPr>
        <a:xfrm>
          <a:off x="4949865" y="2882785"/>
          <a:ext cx="2057303" cy="1234382"/>
        </a:xfrm>
        <a:prstGeom prst="rect">
          <a:avLst/>
        </a:prstGeom>
        <a:solidFill>
          <a:schemeClr val="accent4">
            <a:hueOff val="20423033"/>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Intellectual Disabilities</a:t>
          </a:r>
        </a:p>
      </dsp:txBody>
      <dsp:txXfrm>
        <a:off x="4949865" y="2882785"/>
        <a:ext cx="2057303" cy="12343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2CA13-8651-FA4D-90D8-E95C433F6790}">
      <dsp:nvSpPr>
        <dsp:cNvPr id="0" name=""/>
        <dsp:cNvSpPr/>
      </dsp:nvSpPr>
      <dsp:spPr>
        <a:xfrm>
          <a:off x="209657" y="2566"/>
          <a:ext cx="2612792" cy="1567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Executive Functioning</a:t>
          </a:r>
        </a:p>
      </dsp:txBody>
      <dsp:txXfrm>
        <a:off x="209657" y="2566"/>
        <a:ext cx="2612792" cy="1567675"/>
      </dsp:txXfrm>
    </dsp:sp>
    <dsp:sp modelId="{0E755FD7-224E-1F48-9FB3-F6778E9520A8}">
      <dsp:nvSpPr>
        <dsp:cNvPr id="0" name=""/>
        <dsp:cNvSpPr/>
      </dsp:nvSpPr>
      <dsp:spPr>
        <a:xfrm>
          <a:off x="3083730" y="2566"/>
          <a:ext cx="2612792" cy="1567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Impulsivity</a:t>
          </a:r>
        </a:p>
      </dsp:txBody>
      <dsp:txXfrm>
        <a:off x="3083730" y="2566"/>
        <a:ext cx="2612792" cy="1567675"/>
      </dsp:txXfrm>
    </dsp:sp>
    <dsp:sp modelId="{02B82D6F-FB02-7145-A96A-E18C880CDDA8}">
      <dsp:nvSpPr>
        <dsp:cNvPr id="0" name=""/>
        <dsp:cNvSpPr/>
      </dsp:nvSpPr>
      <dsp:spPr>
        <a:xfrm>
          <a:off x="209657" y="1831521"/>
          <a:ext cx="2612792" cy="156767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Restlessness and Hyperactivity</a:t>
          </a:r>
        </a:p>
      </dsp:txBody>
      <dsp:txXfrm>
        <a:off x="209657" y="1831521"/>
        <a:ext cx="2612792" cy="1567675"/>
      </dsp:txXfrm>
    </dsp:sp>
    <dsp:sp modelId="{54CC937C-C63C-6B4F-BE7B-F7917604A51A}">
      <dsp:nvSpPr>
        <dsp:cNvPr id="0" name=""/>
        <dsp:cNvSpPr/>
      </dsp:nvSpPr>
      <dsp:spPr>
        <a:xfrm>
          <a:off x="3083730" y="1831521"/>
          <a:ext cx="2612792" cy="156767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Memory Difficulties</a:t>
          </a:r>
        </a:p>
      </dsp:txBody>
      <dsp:txXfrm>
        <a:off x="3083730" y="1831521"/>
        <a:ext cx="2612792" cy="1567675"/>
      </dsp:txXfrm>
    </dsp:sp>
    <dsp:sp modelId="{C1450BEC-3DC9-8146-BAC2-D09A0F0DC9F0}">
      <dsp:nvSpPr>
        <dsp:cNvPr id="0" name=""/>
        <dsp:cNvSpPr/>
      </dsp:nvSpPr>
      <dsp:spPr>
        <a:xfrm>
          <a:off x="209657" y="3660476"/>
          <a:ext cx="2612792" cy="156767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Patterns of Procrastination</a:t>
          </a:r>
        </a:p>
      </dsp:txBody>
      <dsp:txXfrm>
        <a:off x="209657" y="3660476"/>
        <a:ext cx="2612792" cy="1567675"/>
      </dsp:txXfrm>
    </dsp:sp>
    <dsp:sp modelId="{9CF86C98-EE62-6645-AE82-06A70B47AF32}">
      <dsp:nvSpPr>
        <dsp:cNvPr id="0" name=""/>
        <dsp:cNvSpPr/>
      </dsp:nvSpPr>
      <dsp:spPr>
        <a:xfrm>
          <a:off x="3083730" y="3660476"/>
          <a:ext cx="2612792" cy="1567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Disorganized</a:t>
          </a:r>
        </a:p>
      </dsp:txBody>
      <dsp:txXfrm>
        <a:off x="3083730" y="3660476"/>
        <a:ext cx="2612792" cy="1567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5B6797-7034-144A-B218-87E16C850A28}">
      <dsp:nvSpPr>
        <dsp:cNvPr id="0" name=""/>
        <dsp:cNvSpPr/>
      </dsp:nvSpPr>
      <dsp:spPr>
        <a:xfrm>
          <a:off x="3331857" y="7563"/>
          <a:ext cx="2437729" cy="2336146"/>
        </a:xfrm>
        <a:prstGeom prst="upArrow">
          <a:avLst>
            <a:gd name="adj1" fmla="val 50000"/>
            <a:gd name="adj2" fmla="val 35000"/>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interpersonal conflict </a:t>
          </a:r>
        </a:p>
      </dsp:txBody>
      <dsp:txXfrm>
        <a:off x="3941289" y="416389"/>
        <a:ext cx="1218865" cy="1927320"/>
      </dsp:txXfrm>
    </dsp:sp>
    <dsp:sp modelId="{2356FD25-713F-DC48-BE48-E3CA851F3B9A}">
      <dsp:nvSpPr>
        <dsp:cNvPr id="0" name=""/>
        <dsp:cNvSpPr/>
      </dsp:nvSpPr>
      <dsp:spPr>
        <a:xfrm rot="3600000">
          <a:off x="5278408" y="1131404"/>
          <a:ext cx="2437729" cy="2336146"/>
        </a:xfrm>
        <a:prstGeom prst="upArrow">
          <a:avLst>
            <a:gd name="adj1" fmla="val 50000"/>
            <a:gd name="adj2" fmla="val 35000"/>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tardiness</a:t>
          </a:r>
        </a:p>
      </dsp:txBody>
      <dsp:txXfrm rot="-5400000">
        <a:off x="5356586" y="1792251"/>
        <a:ext cx="1927320" cy="1218865"/>
      </dsp:txXfrm>
    </dsp:sp>
    <dsp:sp modelId="{785DF8C8-ADAA-8346-930A-C0CFDCB4CF76}">
      <dsp:nvSpPr>
        <dsp:cNvPr id="0" name=""/>
        <dsp:cNvSpPr/>
      </dsp:nvSpPr>
      <dsp:spPr>
        <a:xfrm rot="7200000">
          <a:off x="5278408" y="3379087"/>
          <a:ext cx="2437729" cy="2336146"/>
        </a:xfrm>
        <a:prstGeom prst="upArrow">
          <a:avLst>
            <a:gd name="adj1" fmla="val 50000"/>
            <a:gd name="adj2" fmla="val 35000"/>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absenteeism </a:t>
          </a:r>
        </a:p>
      </dsp:txBody>
      <dsp:txXfrm rot="-5400000">
        <a:off x="5356586" y="3835521"/>
        <a:ext cx="1927320" cy="1218865"/>
      </dsp:txXfrm>
    </dsp:sp>
    <dsp:sp modelId="{A1981A94-CB41-8C49-B418-1B281D613733}">
      <dsp:nvSpPr>
        <dsp:cNvPr id="0" name=""/>
        <dsp:cNvSpPr/>
      </dsp:nvSpPr>
      <dsp:spPr>
        <a:xfrm rot="10800000">
          <a:off x="3331857" y="4502929"/>
          <a:ext cx="2437729" cy="2336146"/>
        </a:xfrm>
        <a:prstGeom prst="upArrow">
          <a:avLst>
            <a:gd name="adj1" fmla="val 50000"/>
            <a:gd name="adj2" fmla="val 35000"/>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errors</a:t>
          </a:r>
        </a:p>
      </dsp:txBody>
      <dsp:txXfrm rot="10800000">
        <a:off x="3941289" y="4502929"/>
        <a:ext cx="1218865" cy="1927320"/>
      </dsp:txXfrm>
    </dsp:sp>
    <dsp:sp modelId="{B121F632-3AA3-FF4D-AD73-BE7895B73D23}">
      <dsp:nvSpPr>
        <dsp:cNvPr id="0" name=""/>
        <dsp:cNvSpPr/>
      </dsp:nvSpPr>
      <dsp:spPr>
        <a:xfrm rot="14400000">
          <a:off x="1385306" y="3379087"/>
          <a:ext cx="2437729" cy="2336146"/>
        </a:xfrm>
        <a:prstGeom prst="upArrow">
          <a:avLst>
            <a:gd name="adj1" fmla="val 50000"/>
            <a:gd name="adj2" fmla="val 35000"/>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slow to change</a:t>
          </a:r>
        </a:p>
      </dsp:txBody>
      <dsp:txXfrm rot="5400000">
        <a:off x="1817538" y="3835521"/>
        <a:ext cx="1927320" cy="1218865"/>
      </dsp:txXfrm>
    </dsp:sp>
    <dsp:sp modelId="{DE108E94-AFE5-314D-BC52-022DF86C9C9C}">
      <dsp:nvSpPr>
        <dsp:cNvPr id="0" name=""/>
        <dsp:cNvSpPr/>
      </dsp:nvSpPr>
      <dsp:spPr>
        <a:xfrm rot="18000000">
          <a:off x="1385306" y="1131404"/>
          <a:ext cx="2437729" cy="2336146"/>
        </a:xfrm>
        <a:prstGeom prst="upArrow">
          <a:avLst>
            <a:gd name="adj1" fmla="val 50000"/>
            <a:gd name="adj2" fmla="val 35000"/>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lack of dependability</a:t>
          </a:r>
        </a:p>
      </dsp:txBody>
      <dsp:txXfrm rot="5400000">
        <a:off x="1817538" y="1792251"/>
        <a:ext cx="1927320" cy="12188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A4DBB-13C0-224E-B91B-78F154B72B58}">
      <dsp:nvSpPr>
        <dsp:cNvPr id="0" name=""/>
        <dsp:cNvSpPr/>
      </dsp:nvSpPr>
      <dsp:spPr>
        <a:xfrm>
          <a:off x="0" y="877323"/>
          <a:ext cx="2828924" cy="179636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2FA3E5-AF29-AB44-88DE-3A0DDFDFC752}">
      <dsp:nvSpPr>
        <dsp:cNvPr id="0" name=""/>
        <dsp:cNvSpPr/>
      </dsp:nvSpPr>
      <dsp:spPr>
        <a:xfrm>
          <a:off x="314325" y="1175932"/>
          <a:ext cx="2828924" cy="1796367"/>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3x more likely to be terminated from a job</a:t>
          </a:r>
        </a:p>
      </dsp:txBody>
      <dsp:txXfrm>
        <a:off x="366939" y="1228546"/>
        <a:ext cx="2723696" cy="1691139"/>
      </dsp:txXfrm>
    </dsp:sp>
    <dsp:sp modelId="{6727B421-2947-DB4E-AD4D-DD5325C4EF26}">
      <dsp:nvSpPr>
        <dsp:cNvPr id="0" name=""/>
        <dsp:cNvSpPr/>
      </dsp:nvSpPr>
      <dsp:spPr>
        <a:xfrm>
          <a:off x="3457574" y="877323"/>
          <a:ext cx="2828924" cy="179636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5D870C-67DB-264C-87E1-DD20F2532559}">
      <dsp:nvSpPr>
        <dsp:cNvPr id="0" name=""/>
        <dsp:cNvSpPr/>
      </dsp:nvSpPr>
      <dsp:spPr>
        <a:xfrm>
          <a:off x="3771899" y="1175932"/>
          <a:ext cx="2828924" cy="1796367"/>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52% more likely to change jobs </a:t>
          </a:r>
        </a:p>
      </dsp:txBody>
      <dsp:txXfrm>
        <a:off x="3824513" y="1228546"/>
        <a:ext cx="2723696" cy="1691139"/>
      </dsp:txXfrm>
    </dsp:sp>
    <dsp:sp modelId="{61C7B0B6-0A5C-B448-878F-ED5632023BA1}">
      <dsp:nvSpPr>
        <dsp:cNvPr id="0" name=""/>
        <dsp:cNvSpPr/>
      </dsp:nvSpPr>
      <dsp:spPr>
        <a:xfrm>
          <a:off x="6915149" y="877323"/>
          <a:ext cx="2828924" cy="179636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05FB22-4218-7A45-9652-D893C38FF594}">
      <dsp:nvSpPr>
        <dsp:cNvPr id="0" name=""/>
        <dsp:cNvSpPr/>
      </dsp:nvSpPr>
      <dsp:spPr>
        <a:xfrm>
          <a:off x="7229475" y="1175932"/>
          <a:ext cx="2828924" cy="1796367"/>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Absent more frequently than typical colleagues</a:t>
          </a:r>
        </a:p>
      </dsp:txBody>
      <dsp:txXfrm>
        <a:off x="7282089" y="1228546"/>
        <a:ext cx="2723696" cy="16911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59B35-57E0-E74A-A567-05BFC0BBC3C0}">
      <dsp:nvSpPr>
        <dsp:cNvPr id="0" name=""/>
        <dsp:cNvSpPr/>
      </dsp:nvSpPr>
      <dsp:spPr>
        <a:xfrm>
          <a:off x="3441315" y="-112373"/>
          <a:ext cx="2149119" cy="2344480"/>
        </a:xfrm>
        <a:prstGeom prst="downArrow">
          <a:avLst>
            <a:gd name="adj1" fmla="val 50000"/>
            <a:gd name="adj2" fmla="val 35000"/>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quieter work area</a:t>
          </a:r>
        </a:p>
      </dsp:txBody>
      <dsp:txXfrm>
        <a:off x="3978595" y="-112373"/>
        <a:ext cx="1074559" cy="1968384"/>
      </dsp:txXfrm>
    </dsp:sp>
    <dsp:sp modelId="{09EBCEAB-BB91-D846-B6EA-DF6DE3FDB51E}">
      <dsp:nvSpPr>
        <dsp:cNvPr id="0" name=""/>
        <dsp:cNvSpPr/>
      </dsp:nvSpPr>
      <dsp:spPr>
        <a:xfrm rot="3600000">
          <a:off x="5377930" y="1005731"/>
          <a:ext cx="2149119" cy="2344480"/>
        </a:xfrm>
        <a:prstGeom prst="downArrow">
          <a:avLst>
            <a:gd name="adj1" fmla="val 50000"/>
            <a:gd name="adj2" fmla="val 35000"/>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more time for completing work </a:t>
          </a:r>
        </a:p>
      </dsp:txBody>
      <dsp:txXfrm rot="-5400000">
        <a:off x="5631152" y="1546667"/>
        <a:ext cx="1968384" cy="1074559"/>
      </dsp:txXfrm>
    </dsp:sp>
    <dsp:sp modelId="{FB368EBF-E5A9-F448-8ACA-81916AC75309}">
      <dsp:nvSpPr>
        <dsp:cNvPr id="0" name=""/>
        <dsp:cNvSpPr/>
      </dsp:nvSpPr>
      <dsp:spPr>
        <a:xfrm rot="7200000">
          <a:off x="5377930" y="3241940"/>
          <a:ext cx="2149119" cy="2344480"/>
        </a:xfrm>
        <a:prstGeom prst="downArrow">
          <a:avLst>
            <a:gd name="adj1" fmla="val 50000"/>
            <a:gd name="adj2" fmla="val 35000"/>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quality check or peer review of detailed work </a:t>
          </a:r>
        </a:p>
      </dsp:txBody>
      <dsp:txXfrm rot="-5400000">
        <a:off x="5631152" y="3970924"/>
        <a:ext cx="1968384" cy="1074559"/>
      </dsp:txXfrm>
    </dsp:sp>
    <dsp:sp modelId="{F6EDF1F5-08D9-0949-ABB9-386147F8FE36}">
      <dsp:nvSpPr>
        <dsp:cNvPr id="0" name=""/>
        <dsp:cNvSpPr/>
      </dsp:nvSpPr>
      <dsp:spPr>
        <a:xfrm rot="10800000">
          <a:off x="3441315" y="4360045"/>
          <a:ext cx="2149119" cy="2344480"/>
        </a:xfrm>
        <a:prstGeom prst="downArrow">
          <a:avLst>
            <a:gd name="adj1" fmla="val 50000"/>
            <a:gd name="adj2" fmla="val 35000"/>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flex hours to support peak hours of focus and attention</a:t>
          </a:r>
        </a:p>
      </dsp:txBody>
      <dsp:txXfrm rot="10800000">
        <a:off x="3978595" y="4736141"/>
        <a:ext cx="1074559" cy="1968384"/>
      </dsp:txXfrm>
    </dsp:sp>
    <dsp:sp modelId="{01E38F15-66E9-A64C-9D0C-CD81D38556CF}">
      <dsp:nvSpPr>
        <dsp:cNvPr id="0" name=""/>
        <dsp:cNvSpPr/>
      </dsp:nvSpPr>
      <dsp:spPr>
        <a:xfrm rot="14400000">
          <a:off x="1504701" y="3241940"/>
          <a:ext cx="2149119" cy="2344480"/>
        </a:xfrm>
        <a:prstGeom prst="downArrow">
          <a:avLst>
            <a:gd name="adj1" fmla="val 50000"/>
            <a:gd name="adj2" fmla="val 35000"/>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clear directions and expectations</a:t>
          </a:r>
        </a:p>
      </dsp:txBody>
      <dsp:txXfrm rot="5400000">
        <a:off x="1432215" y="3970924"/>
        <a:ext cx="1968384" cy="1074559"/>
      </dsp:txXfrm>
    </dsp:sp>
    <dsp:sp modelId="{67BA6FDF-CE05-9C4B-892C-F098940A36C9}">
      <dsp:nvSpPr>
        <dsp:cNvPr id="0" name=""/>
        <dsp:cNvSpPr/>
      </dsp:nvSpPr>
      <dsp:spPr>
        <a:xfrm rot="18000000">
          <a:off x="1504701" y="1005731"/>
          <a:ext cx="2149119" cy="2344480"/>
        </a:xfrm>
        <a:prstGeom prst="downArrow">
          <a:avLst>
            <a:gd name="adj1" fmla="val 50000"/>
            <a:gd name="adj2" fmla="val 35000"/>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instructions and training in writing for reference</a:t>
          </a:r>
        </a:p>
      </dsp:txBody>
      <dsp:txXfrm rot="5400000">
        <a:off x="1432215" y="1546667"/>
        <a:ext cx="1968384" cy="10745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5D4D70-50BF-4773-BC3F-04DB1AC0C152}">
      <dsp:nvSpPr>
        <dsp:cNvPr id="0" name=""/>
        <dsp:cNvSpPr/>
      </dsp:nvSpPr>
      <dsp:spPr>
        <a:xfrm>
          <a:off x="20294" y="62923"/>
          <a:ext cx="869471" cy="8395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042B1E-2DDE-409E-B52D-10E9A987C1D1}">
      <dsp:nvSpPr>
        <dsp:cNvPr id="0" name=""/>
        <dsp:cNvSpPr/>
      </dsp:nvSpPr>
      <dsp:spPr>
        <a:xfrm>
          <a:off x="20294" y="1049874"/>
          <a:ext cx="2484203" cy="359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defRPr b="1"/>
          </a:pPr>
          <a:r>
            <a:rPr lang="en-US" sz="1700" kern="1200" dirty="0"/>
            <a:t>Impulsivity</a:t>
          </a:r>
        </a:p>
      </dsp:txBody>
      <dsp:txXfrm>
        <a:off x="20294" y="1049874"/>
        <a:ext cx="2484203" cy="359789"/>
      </dsp:txXfrm>
    </dsp:sp>
    <dsp:sp modelId="{B1F16E05-3395-4A91-AB57-2304F7DC0A74}">
      <dsp:nvSpPr>
        <dsp:cNvPr id="0" name=""/>
        <dsp:cNvSpPr/>
      </dsp:nvSpPr>
      <dsp:spPr>
        <a:xfrm>
          <a:off x="20294" y="1478242"/>
          <a:ext cx="2484203" cy="2013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t>Anticipate problems that trigger impulsive reactions and develop routines for coping with these situations</a:t>
          </a:r>
        </a:p>
        <a:p>
          <a:pPr marL="0" lvl="0" indent="0" algn="l" defTabSz="711200">
            <a:lnSpc>
              <a:spcPct val="100000"/>
            </a:lnSpc>
            <a:spcBef>
              <a:spcPct val="0"/>
            </a:spcBef>
            <a:spcAft>
              <a:spcPct val="35000"/>
            </a:spcAft>
            <a:buFont typeface="Arial" panose="020B0604020202020204" pitchFamily="34" charset="0"/>
            <a:buNone/>
          </a:pPr>
          <a:endParaRPr lang="en-US" sz="1600" kern="1200" dirty="0"/>
        </a:p>
        <a:p>
          <a:pPr marL="0" lvl="0" indent="0" algn="l" defTabSz="711200">
            <a:lnSpc>
              <a:spcPct val="100000"/>
            </a:lnSpc>
            <a:spcBef>
              <a:spcPct val="0"/>
            </a:spcBef>
            <a:spcAft>
              <a:spcPct val="35000"/>
            </a:spcAft>
            <a:buNone/>
          </a:pPr>
          <a:r>
            <a:rPr lang="en-US" sz="1600" kern="1200" dirty="0"/>
            <a:t>Ask for feedback as a way of becoming more aware of your actions at work</a:t>
          </a:r>
        </a:p>
      </dsp:txBody>
      <dsp:txXfrm>
        <a:off x="20294" y="1478242"/>
        <a:ext cx="2484203" cy="2013561"/>
      </dsp:txXfrm>
    </dsp:sp>
    <dsp:sp modelId="{0D30F28F-FAD7-4525-B714-504C4C4404EB}">
      <dsp:nvSpPr>
        <dsp:cNvPr id="0" name=""/>
        <dsp:cNvSpPr/>
      </dsp:nvSpPr>
      <dsp:spPr>
        <a:xfrm>
          <a:off x="2939233" y="62923"/>
          <a:ext cx="869471" cy="8395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59815E-EDBA-4625-8AAC-53F3E4634A3E}">
      <dsp:nvSpPr>
        <dsp:cNvPr id="0" name=""/>
        <dsp:cNvSpPr/>
      </dsp:nvSpPr>
      <dsp:spPr>
        <a:xfrm>
          <a:off x="2939233" y="1049874"/>
          <a:ext cx="2484203" cy="359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defRPr b="1"/>
          </a:pPr>
          <a:r>
            <a:rPr lang="en-US" sz="1700" kern="1200" dirty="0"/>
            <a:t>Restless and Hyperactivity</a:t>
          </a:r>
        </a:p>
      </dsp:txBody>
      <dsp:txXfrm>
        <a:off x="2939233" y="1049874"/>
        <a:ext cx="2484203" cy="359789"/>
      </dsp:txXfrm>
    </dsp:sp>
    <dsp:sp modelId="{12CCD323-6C0B-4B9C-BA3A-CECFC0F9D65A}">
      <dsp:nvSpPr>
        <dsp:cNvPr id="0" name=""/>
        <dsp:cNvSpPr/>
      </dsp:nvSpPr>
      <dsp:spPr>
        <a:xfrm>
          <a:off x="2939233" y="1478242"/>
          <a:ext cx="2484203" cy="2013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t>Take notes in meetings to prevent restlessness</a:t>
          </a:r>
        </a:p>
        <a:p>
          <a:pPr marL="0" lvl="0" indent="0" algn="l" defTabSz="711200">
            <a:lnSpc>
              <a:spcPct val="100000"/>
            </a:lnSpc>
            <a:spcBef>
              <a:spcPct val="0"/>
            </a:spcBef>
            <a:spcAft>
              <a:spcPct val="35000"/>
            </a:spcAft>
            <a:buNone/>
          </a:pPr>
          <a:endParaRPr lang="en-US" sz="1600" kern="1200" dirty="0"/>
        </a:p>
        <a:p>
          <a:pPr marL="0" lvl="0" indent="0" algn="l" defTabSz="711200">
            <a:lnSpc>
              <a:spcPct val="100000"/>
            </a:lnSpc>
            <a:spcBef>
              <a:spcPct val="0"/>
            </a:spcBef>
            <a:spcAft>
              <a:spcPct val="35000"/>
            </a:spcAft>
            <a:buNone/>
          </a:pPr>
          <a:r>
            <a:rPr lang="en-US" sz="1600" kern="1200" dirty="0"/>
            <a:t>Use objects to redirect energy to focus</a:t>
          </a:r>
        </a:p>
        <a:p>
          <a:pPr marL="0" lvl="0" indent="0" algn="l" defTabSz="711200">
            <a:lnSpc>
              <a:spcPct val="100000"/>
            </a:lnSpc>
            <a:spcBef>
              <a:spcPct val="0"/>
            </a:spcBef>
            <a:spcAft>
              <a:spcPct val="35000"/>
            </a:spcAft>
            <a:buNone/>
          </a:pPr>
          <a:endParaRPr lang="en-US" sz="1600" kern="1200" dirty="0"/>
        </a:p>
        <a:p>
          <a:pPr marL="0" lvl="0" indent="0" algn="l" defTabSz="711200">
            <a:lnSpc>
              <a:spcPct val="100000"/>
            </a:lnSpc>
            <a:spcBef>
              <a:spcPct val="0"/>
            </a:spcBef>
            <a:spcAft>
              <a:spcPct val="35000"/>
            </a:spcAft>
            <a:buNone/>
          </a:pPr>
          <a:r>
            <a:rPr lang="en-US" sz="1600" kern="1200" dirty="0"/>
            <a:t>Set a timer to stay on task</a:t>
          </a:r>
        </a:p>
      </dsp:txBody>
      <dsp:txXfrm>
        <a:off x="2939233" y="1478242"/>
        <a:ext cx="2484203" cy="2013561"/>
      </dsp:txXfrm>
    </dsp:sp>
    <dsp:sp modelId="{9DCAB4CB-BBAB-4173-A2F5-FD469D575BB0}">
      <dsp:nvSpPr>
        <dsp:cNvPr id="0" name=""/>
        <dsp:cNvSpPr/>
      </dsp:nvSpPr>
      <dsp:spPr>
        <a:xfrm>
          <a:off x="5858172" y="62923"/>
          <a:ext cx="869471" cy="8395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0E56E7-1190-4B53-B8F3-DB1E43F52866}">
      <dsp:nvSpPr>
        <dsp:cNvPr id="0" name=""/>
        <dsp:cNvSpPr/>
      </dsp:nvSpPr>
      <dsp:spPr>
        <a:xfrm>
          <a:off x="5858172" y="1049874"/>
          <a:ext cx="2484203" cy="359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defRPr b="1"/>
          </a:pPr>
          <a:r>
            <a:rPr lang="en-US" sz="1700" kern="1200" dirty="0"/>
            <a:t>Memory</a:t>
          </a:r>
        </a:p>
      </dsp:txBody>
      <dsp:txXfrm>
        <a:off x="5858172" y="1049874"/>
        <a:ext cx="2484203" cy="359789"/>
      </dsp:txXfrm>
    </dsp:sp>
    <dsp:sp modelId="{E1678CA9-BA75-42A0-BC8D-D628DC0454A0}">
      <dsp:nvSpPr>
        <dsp:cNvPr id="0" name=""/>
        <dsp:cNvSpPr/>
      </dsp:nvSpPr>
      <dsp:spPr>
        <a:xfrm>
          <a:off x="5858172" y="1478242"/>
          <a:ext cx="2484203" cy="2013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t>Write checklists for tasks</a:t>
          </a:r>
        </a:p>
        <a:p>
          <a:pPr marL="0" lvl="0" indent="0" algn="l" defTabSz="711200">
            <a:lnSpc>
              <a:spcPct val="100000"/>
            </a:lnSpc>
            <a:spcBef>
              <a:spcPct val="0"/>
            </a:spcBef>
            <a:spcAft>
              <a:spcPct val="35000"/>
            </a:spcAft>
            <a:buNone/>
          </a:pPr>
          <a:endParaRPr lang="en-US" sz="1600" kern="1200" dirty="0"/>
        </a:p>
        <a:p>
          <a:pPr marL="0" lvl="0" indent="0" algn="l" defTabSz="711200">
            <a:lnSpc>
              <a:spcPct val="100000"/>
            </a:lnSpc>
            <a:spcBef>
              <a:spcPct val="0"/>
            </a:spcBef>
            <a:spcAft>
              <a:spcPct val="35000"/>
            </a:spcAft>
            <a:buNone/>
          </a:pPr>
          <a:r>
            <a:rPr lang="en-US" sz="1600" kern="1200" dirty="0"/>
            <a:t>Use a note board, planner, or computer reminders</a:t>
          </a:r>
        </a:p>
        <a:p>
          <a:pPr marL="0" lvl="0" indent="0" algn="l" defTabSz="711200">
            <a:lnSpc>
              <a:spcPct val="100000"/>
            </a:lnSpc>
            <a:spcBef>
              <a:spcPct val="0"/>
            </a:spcBef>
            <a:spcAft>
              <a:spcPct val="35000"/>
            </a:spcAft>
            <a:buNone/>
          </a:pPr>
          <a:endParaRPr lang="en-US" sz="1600" kern="1200" dirty="0"/>
        </a:p>
        <a:p>
          <a:pPr marL="0" lvl="0" indent="0" algn="l" defTabSz="711200">
            <a:lnSpc>
              <a:spcPct val="100000"/>
            </a:lnSpc>
            <a:spcBef>
              <a:spcPct val="0"/>
            </a:spcBef>
            <a:spcAft>
              <a:spcPct val="35000"/>
            </a:spcAft>
            <a:buNone/>
          </a:pPr>
          <a:r>
            <a:rPr lang="en-US" sz="1600" kern="1200" dirty="0"/>
            <a:t>Write notes on a sticky pad and put them in a highly visible place</a:t>
          </a:r>
        </a:p>
      </dsp:txBody>
      <dsp:txXfrm>
        <a:off x="5858172" y="1478242"/>
        <a:ext cx="2484203" cy="2013561"/>
      </dsp:txXfrm>
    </dsp:sp>
    <dsp:sp modelId="{5F7819BE-2F80-489D-B57E-D2DB37E557E4}">
      <dsp:nvSpPr>
        <dsp:cNvPr id="0" name=""/>
        <dsp:cNvSpPr/>
      </dsp:nvSpPr>
      <dsp:spPr>
        <a:xfrm>
          <a:off x="8777111" y="62923"/>
          <a:ext cx="869471" cy="8395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C14151-FB11-4139-9FDD-D8CFC2D9008B}">
      <dsp:nvSpPr>
        <dsp:cNvPr id="0" name=""/>
        <dsp:cNvSpPr/>
      </dsp:nvSpPr>
      <dsp:spPr>
        <a:xfrm>
          <a:off x="8777111" y="1049874"/>
          <a:ext cx="2484203" cy="359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defRPr b="1"/>
          </a:pPr>
          <a:r>
            <a:rPr lang="en-US" sz="1700" kern="1200" dirty="0"/>
            <a:t>Procrastination</a:t>
          </a:r>
        </a:p>
      </dsp:txBody>
      <dsp:txXfrm>
        <a:off x="8777111" y="1049874"/>
        <a:ext cx="2484203" cy="359789"/>
      </dsp:txXfrm>
    </dsp:sp>
    <dsp:sp modelId="{13FE2E76-3A75-4D2F-87B5-4FFDFF4D629C}">
      <dsp:nvSpPr>
        <dsp:cNvPr id="0" name=""/>
        <dsp:cNvSpPr/>
      </dsp:nvSpPr>
      <dsp:spPr>
        <a:xfrm>
          <a:off x="8777111" y="1478242"/>
          <a:ext cx="2484203" cy="2013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t>Break tasks into small pieces </a:t>
          </a:r>
        </a:p>
        <a:p>
          <a:pPr marL="0" lvl="0" indent="0" algn="l" defTabSz="711200">
            <a:lnSpc>
              <a:spcPct val="100000"/>
            </a:lnSpc>
            <a:spcBef>
              <a:spcPct val="0"/>
            </a:spcBef>
            <a:spcAft>
              <a:spcPct val="35000"/>
            </a:spcAft>
            <a:buNone/>
          </a:pPr>
          <a:endParaRPr lang="en-US" sz="1600" kern="1200" dirty="0"/>
        </a:p>
        <a:p>
          <a:pPr marL="0" lvl="0" indent="0" algn="l" defTabSz="711200">
            <a:lnSpc>
              <a:spcPct val="100000"/>
            </a:lnSpc>
            <a:spcBef>
              <a:spcPct val="0"/>
            </a:spcBef>
            <a:spcAft>
              <a:spcPct val="35000"/>
            </a:spcAft>
            <a:buNone/>
          </a:pPr>
          <a:r>
            <a:rPr lang="en-US" sz="1600" kern="1200" dirty="0"/>
            <a:t>Ask the manager to set task checkpoints and deadlines</a:t>
          </a:r>
        </a:p>
        <a:p>
          <a:pPr marL="0" lvl="0" indent="0" algn="l" defTabSz="711200">
            <a:lnSpc>
              <a:spcPct val="100000"/>
            </a:lnSpc>
            <a:spcBef>
              <a:spcPct val="0"/>
            </a:spcBef>
            <a:spcAft>
              <a:spcPct val="35000"/>
            </a:spcAft>
            <a:buNone/>
          </a:pPr>
          <a:endParaRPr lang="en-US" sz="1600" kern="1200" dirty="0"/>
        </a:p>
        <a:p>
          <a:pPr marL="0" lvl="0" indent="0" algn="l" defTabSz="711200">
            <a:lnSpc>
              <a:spcPct val="100000"/>
            </a:lnSpc>
            <a:spcBef>
              <a:spcPct val="0"/>
            </a:spcBef>
            <a:spcAft>
              <a:spcPct val="35000"/>
            </a:spcAft>
            <a:buNone/>
          </a:pPr>
          <a:r>
            <a:rPr lang="en-US" sz="1600" kern="1200" dirty="0"/>
            <a:t>Work with a co-worker who excels at time management</a:t>
          </a:r>
        </a:p>
      </dsp:txBody>
      <dsp:txXfrm>
        <a:off x="8777111" y="1478242"/>
        <a:ext cx="2484203" cy="201356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6192AE-5328-1F4C-A8FC-D1A271356DD7}" type="datetimeFigureOut">
              <a:rPr lang="en-US" smtClean="0"/>
              <a:t>10/20/2023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C5C64-57FB-3D45-9BB0-506704B51501}" type="slidenum">
              <a:rPr lang="en-US" smtClean="0"/>
              <a:t>‹#›</a:t>
            </a:fld>
            <a:endParaRPr lang="en-US"/>
          </a:p>
        </p:txBody>
      </p:sp>
    </p:spTree>
    <p:extLst>
      <p:ext uri="{BB962C8B-B14F-4D97-AF65-F5344CB8AC3E}">
        <p14:creationId xmlns:p14="http://schemas.microsoft.com/office/powerpoint/2010/main" val="360252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a:t>
            </a:fld>
            <a:endParaRPr lang="en-US"/>
          </a:p>
        </p:txBody>
      </p:sp>
    </p:spTree>
    <p:extLst>
      <p:ext uri="{BB962C8B-B14F-4D97-AF65-F5344CB8AC3E}">
        <p14:creationId xmlns:p14="http://schemas.microsoft.com/office/powerpoint/2010/main" val="822907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Figure 2 Prevalence of several comorbid conditions in children and adolescents with ADHD (based on Larson </a:t>
            </a:r>
            <a:r>
              <a:rPr lang="en-US" sz="1200" i="1" dirty="0"/>
              <a:t>et al</a:t>
            </a:r>
            <a:r>
              <a:rPr lang="en-US" sz="1200" dirty="0"/>
              <a:t>., 2011). *</a:t>
            </a:r>
            <a:r>
              <a:rPr lang="en-US" sz="1000" dirty="0"/>
              <a:t>Spencer </a:t>
            </a:r>
            <a:r>
              <a:rPr lang="en-US" sz="1000" i="1" dirty="0"/>
              <a:t>et al</a:t>
            </a:r>
            <a:r>
              <a:rPr lang="en-US" sz="1000" dirty="0"/>
              <a:t>., 2002; Moffitt </a:t>
            </a:r>
            <a:r>
              <a:rPr lang="en-US" sz="1000" i="1" dirty="0"/>
              <a:t>et al</a:t>
            </a:r>
            <a:r>
              <a:rPr lang="en-US" sz="1000" dirty="0"/>
              <a:t>., 2015). </a:t>
            </a:r>
          </a:p>
          <a:p>
            <a:endParaRPr lang="en-US" dirty="0"/>
          </a:p>
          <a:p>
            <a:endParaRPr lang="en-US" dirty="0"/>
          </a:p>
          <a:p>
            <a:r>
              <a:rPr lang="en-US" dirty="0"/>
              <a:t>Atypical development during ADHD results in persistent and developmentally inappropriate levels of:</a:t>
            </a:r>
          </a:p>
          <a:p>
            <a:pPr>
              <a:buFont typeface="Arial" panose="020B0604020202020204" pitchFamily="34" charset="0"/>
              <a:buChar char="•"/>
            </a:pPr>
            <a:r>
              <a:rPr lang="en-US" dirty="0"/>
              <a:t>inattention</a:t>
            </a:r>
          </a:p>
          <a:p>
            <a:pPr>
              <a:buFont typeface="Arial" panose="020B0604020202020204" pitchFamily="34" charset="0"/>
              <a:buChar char="•"/>
            </a:pPr>
            <a:r>
              <a:rPr lang="en-US" dirty="0"/>
              <a:t>hyperactivity</a:t>
            </a:r>
          </a:p>
          <a:p>
            <a:pPr>
              <a:buFont typeface="Arial" panose="020B0604020202020204" pitchFamily="34" charset="0"/>
              <a:buChar char="•"/>
            </a:pPr>
            <a:r>
              <a:rPr lang="en-US" dirty="0"/>
              <a:t>impulsivity.</a:t>
            </a:r>
          </a:p>
          <a:p>
            <a:r>
              <a:rPr lang="en-US" dirty="0"/>
              <a:t>(APA, 2000)</a:t>
            </a:r>
          </a:p>
          <a:p>
            <a:r>
              <a:rPr lang="en-US" dirty="0"/>
              <a:t>Of course, individuals without ADHD can still be inattentive, hyperactive and impulsive to some degree but with ADHD, as with other neurodevelopmental conditions such as autism, these behaviors are persistent and represent a divergence from typical cognitive milestones. </a:t>
            </a:r>
          </a:p>
          <a:p>
            <a:r>
              <a:rPr lang="en-US" dirty="0"/>
              <a:t>Prevalence data (the number of new and continuing cases) indicate that ADHD is the most common of the neurodevelopmental conditions (Hansen </a:t>
            </a:r>
            <a:r>
              <a:rPr lang="en-US" i="1" dirty="0"/>
              <a:t>et al</a:t>
            </a:r>
            <a:r>
              <a:rPr lang="en-US" dirty="0"/>
              <a:t>., 2018). </a:t>
            </a:r>
          </a:p>
          <a:p>
            <a:r>
              <a:rPr lang="en-US" dirty="0"/>
              <a:t>Estimates of the worldwide prevalence of ADHD are around 6 in 100 children and adolescents and 3 in 100 adults (Spencer </a:t>
            </a:r>
            <a:r>
              <a:rPr lang="en-US" i="1" dirty="0"/>
              <a:t>et al</a:t>
            </a:r>
            <a:r>
              <a:rPr lang="en-US" dirty="0"/>
              <a:t>., 2002; Moffitt </a:t>
            </a:r>
            <a:r>
              <a:rPr lang="en-US" i="1" dirty="0"/>
              <a:t>et al</a:t>
            </a:r>
            <a:r>
              <a:rPr lang="en-US" dirty="0"/>
              <a:t>., 2015). </a:t>
            </a:r>
          </a:p>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14</a:t>
            </a:fld>
            <a:endParaRPr lang="en-US" dirty="0"/>
          </a:p>
        </p:txBody>
      </p:sp>
    </p:spTree>
    <p:extLst>
      <p:ext uri="{BB962C8B-B14F-4D97-AF65-F5344CB8AC3E}">
        <p14:creationId xmlns:p14="http://schemas.microsoft.com/office/powerpoint/2010/main" val="3239633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15</a:t>
            </a:fld>
            <a:endParaRPr lang="en-US" dirty="0"/>
          </a:p>
        </p:txBody>
      </p:sp>
    </p:spTree>
    <p:extLst>
      <p:ext uri="{BB962C8B-B14F-4D97-AF65-F5344CB8AC3E}">
        <p14:creationId xmlns:p14="http://schemas.microsoft.com/office/powerpoint/2010/main" val="2403850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17</a:t>
            </a:fld>
            <a:endParaRPr lang="en-US" dirty="0"/>
          </a:p>
        </p:txBody>
      </p:sp>
    </p:spTree>
    <p:extLst>
      <p:ext uri="{BB962C8B-B14F-4D97-AF65-F5344CB8AC3E}">
        <p14:creationId xmlns:p14="http://schemas.microsoft.com/office/powerpoint/2010/main" val="1641634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5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20</a:t>
            </a:fld>
            <a:endParaRPr lang="en-US" dirty="0"/>
          </a:p>
        </p:txBody>
      </p:sp>
    </p:spTree>
    <p:extLst>
      <p:ext uri="{BB962C8B-B14F-4D97-AF65-F5344CB8AC3E}">
        <p14:creationId xmlns:p14="http://schemas.microsoft.com/office/powerpoint/2010/main" val="2509775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2</a:t>
            </a:fld>
            <a:endParaRPr lang="en-US"/>
          </a:p>
        </p:txBody>
      </p:sp>
    </p:spTree>
    <p:extLst>
      <p:ext uri="{BB962C8B-B14F-4D97-AF65-F5344CB8AC3E}">
        <p14:creationId xmlns:p14="http://schemas.microsoft.com/office/powerpoint/2010/main" val="864908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Today we are going to talk about the importance of Mental Health and overall well-being in the workplace.  In the first of many neurodiversity session to come, we want to address the most common mental health issues in our workplace – and help you recognize and develop strategies to better support your colleagues. </a:t>
            </a:r>
          </a:p>
        </p:txBody>
      </p:sp>
      <p:sp>
        <p:nvSpPr>
          <p:cNvPr id="4" name="Slide Number Placeholder 3"/>
          <p:cNvSpPr>
            <a:spLocks noGrp="1"/>
          </p:cNvSpPr>
          <p:nvPr>
            <p:ph type="sldNum" sz="quarter" idx="5"/>
          </p:nvPr>
        </p:nvSpPr>
        <p:spPr/>
        <p:txBody>
          <a:bodyPr/>
          <a:lstStyle/>
          <a:p>
            <a:fld id="{E93C5C64-57FB-3D45-9BB0-506704B51501}" type="slidenum">
              <a:rPr lang="en-US" smtClean="0"/>
              <a:t>3</a:t>
            </a:fld>
            <a:endParaRPr lang="en-US" dirty="0"/>
          </a:p>
        </p:txBody>
      </p:sp>
    </p:spTree>
    <p:extLst>
      <p:ext uri="{BB962C8B-B14F-4D97-AF65-F5344CB8AC3E}">
        <p14:creationId xmlns:p14="http://schemas.microsoft.com/office/powerpoint/2010/main" val="1497138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As we begin – I want to remind everyone that this presentation… </a:t>
            </a:r>
          </a:p>
        </p:txBody>
      </p:sp>
      <p:sp>
        <p:nvSpPr>
          <p:cNvPr id="4" name="Slide Number Placeholder 3"/>
          <p:cNvSpPr>
            <a:spLocks noGrp="1"/>
          </p:cNvSpPr>
          <p:nvPr>
            <p:ph type="sldNum" sz="quarter" idx="5"/>
          </p:nvPr>
        </p:nvSpPr>
        <p:spPr/>
        <p:txBody>
          <a:bodyPr/>
          <a:lstStyle/>
          <a:p>
            <a:fld id="{E93C5C64-57FB-3D45-9BB0-506704B51501}" type="slidenum">
              <a:rPr lang="en-US" smtClean="0"/>
              <a:t>4</a:t>
            </a:fld>
            <a:endParaRPr lang="en-US" dirty="0"/>
          </a:p>
        </p:txBody>
      </p:sp>
    </p:spTree>
    <p:extLst>
      <p:ext uri="{BB962C8B-B14F-4D97-AF65-F5344CB8AC3E}">
        <p14:creationId xmlns:p14="http://schemas.microsoft.com/office/powerpoint/2010/main" val="431356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Neurodevelopmental conditions arise as a result of atypical development of the nervous system during the early stages of life due to the interaction of genetic, neurobiological and environmental influences. </a:t>
            </a:r>
          </a:p>
          <a:p>
            <a:endParaRPr lang="en-US" dirty="0"/>
          </a:p>
          <a:p>
            <a:r>
              <a:rPr lang="en-US" dirty="0"/>
              <a:t>There are many criteria that are considered when someone expects they may be neurodivergent – the primary factor isn’t that you have a characteristic of one of these conditions but more so that the characteristic significantly worsens your ability to engage at work, school, or has some other unwanted or negative impact to an individual’s quality of life.  </a:t>
            </a:r>
          </a:p>
        </p:txBody>
      </p:sp>
      <p:sp>
        <p:nvSpPr>
          <p:cNvPr id="4" name="Slide Number Placeholder 3"/>
          <p:cNvSpPr>
            <a:spLocks noGrp="1"/>
          </p:cNvSpPr>
          <p:nvPr>
            <p:ph type="sldNum" sz="quarter" idx="5"/>
          </p:nvPr>
        </p:nvSpPr>
        <p:spPr/>
        <p:txBody>
          <a:bodyPr/>
          <a:lstStyle/>
          <a:p>
            <a:fld id="{CF9DF8A7-F340-B34A-822D-36C5F88540A8}" type="slidenum">
              <a:rPr lang="en-US" smtClean="0"/>
              <a:t>7</a:t>
            </a:fld>
            <a:endParaRPr lang="en-US" dirty="0"/>
          </a:p>
        </p:txBody>
      </p:sp>
    </p:spTree>
    <p:extLst>
      <p:ext uri="{BB962C8B-B14F-4D97-AF65-F5344CB8AC3E}">
        <p14:creationId xmlns:p14="http://schemas.microsoft.com/office/powerpoint/2010/main" val="4126901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Theresa Haskins Consulting does not provide medical advice, diagnosis, or treatment. The material shared during this session is provided for educational purposes only.  </a:t>
            </a:r>
          </a:p>
          <a:p>
            <a:endParaRPr lang="en-US" dirty="0"/>
          </a:p>
          <a:p>
            <a:r>
              <a:rPr lang="en-US" dirty="0"/>
              <a:t>Atypical development during ADHD results in persistent and developmentally inappropriate levels of:</a:t>
            </a:r>
          </a:p>
          <a:p>
            <a:pPr>
              <a:buFont typeface="Arial" panose="020B0604020202020204" pitchFamily="34" charset="0"/>
              <a:buChar char="•"/>
            </a:pPr>
            <a:r>
              <a:rPr lang="en-US" dirty="0"/>
              <a:t>inattention</a:t>
            </a:r>
          </a:p>
          <a:p>
            <a:pPr>
              <a:buFont typeface="Arial" panose="020B0604020202020204" pitchFamily="34" charset="0"/>
              <a:buChar char="•"/>
            </a:pPr>
            <a:r>
              <a:rPr lang="en-US" dirty="0"/>
              <a:t>hyperactivity</a:t>
            </a:r>
          </a:p>
          <a:p>
            <a:pPr>
              <a:buFont typeface="Arial" panose="020B0604020202020204" pitchFamily="34" charset="0"/>
              <a:buChar char="•"/>
            </a:pPr>
            <a:r>
              <a:rPr lang="en-US" dirty="0"/>
              <a:t>impulsivity.</a:t>
            </a:r>
          </a:p>
          <a:p>
            <a:r>
              <a:rPr lang="en-US" dirty="0"/>
              <a:t>(APA, 2000)</a:t>
            </a:r>
          </a:p>
          <a:p>
            <a:r>
              <a:rPr lang="en-US" dirty="0"/>
              <a:t>Of course, individuals without ADHD can still be inattentive, hyperactive and impulsive to some degree but with ADHD, as with other neurodevelopmental conditions such as autism, these behaviors are persistent and represent a divergence from typical cognitive milestones. </a:t>
            </a:r>
          </a:p>
          <a:p>
            <a:r>
              <a:rPr lang="en-US" dirty="0"/>
              <a:t>Prevalence data (the number of new and continuing cases) indicate that ADHD is the most common of the neurodevelopmental conditions (Hansen </a:t>
            </a:r>
            <a:r>
              <a:rPr lang="en-US" i="1" dirty="0"/>
              <a:t>et al</a:t>
            </a:r>
            <a:r>
              <a:rPr lang="en-US" dirty="0"/>
              <a:t>., 2018). </a:t>
            </a:r>
          </a:p>
          <a:p>
            <a:r>
              <a:rPr lang="en-US" dirty="0"/>
              <a:t>Estimates of the worldwide prevalence of ADHD are around 6 in 100 children and adolescents and 3 in 100 adults (Spencer </a:t>
            </a:r>
            <a:r>
              <a:rPr lang="en-US" i="1" dirty="0"/>
              <a:t>et al</a:t>
            </a:r>
            <a:r>
              <a:rPr lang="en-US" dirty="0"/>
              <a:t>., 2002; Moffitt </a:t>
            </a:r>
            <a:r>
              <a:rPr lang="en-US" i="1" dirty="0"/>
              <a:t>et al</a:t>
            </a:r>
            <a:r>
              <a:rPr lang="en-US" dirty="0"/>
              <a:t>., 2015). </a:t>
            </a:r>
          </a:p>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8</a:t>
            </a:fld>
            <a:endParaRPr lang="en-US" dirty="0"/>
          </a:p>
        </p:txBody>
      </p:sp>
    </p:spTree>
    <p:extLst>
      <p:ext uri="{BB962C8B-B14F-4D97-AF65-F5344CB8AC3E}">
        <p14:creationId xmlns:p14="http://schemas.microsoft.com/office/powerpoint/2010/main" val="2764084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Figure 2 Prevalence of several comorbid conditions in children and adolescents with ADHD (based on Larson </a:t>
            </a:r>
            <a:r>
              <a:rPr lang="en-US" sz="1200" i="1" dirty="0"/>
              <a:t>et al</a:t>
            </a:r>
            <a:r>
              <a:rPr lang="en-US" sz="1200" dirty="0"/>
              <a:t>., 2011). *</a:t>
            </a:r>
            <a:r>
              <a:rPr lang="en-US" sz="1000" dirty="0"/>
              <a:t>Spencer </a:t>
            </a:r>
            <a:r>
              <a:rPr lang="en-US" sz="1000" i="1" dirty="0"/>
              <a:t>et al</a:t>
            </a:r>
            <a:r>
              <a:rPr lang="en-US" sz="1000" dirty="0"/>
              <a:t>., 2002; Moffitt </a:t>
            </a:r>
            <a:r>
              <a:rPr lang="en-US" sz="1000" i="1" dirty="0"/>
              <a:t>et al</a:t>
            </a:r>
            <a:r>
              <a:rPr lang="en-US" sz="1000" dirty="0"/>
              <a:t>., 2015). </a:t>
            </a:r>
          </a:p>
          <a:p>
            <a:endParaRPr lang="en-US" dirty="0"/>
          </a:p>
          <a:p>
            <a:endParaRPr lang="en-US" dirty="0"/>
          </a:p>
          <a:p>
            <a:r>
              <a:rPr lang="en-US" dirty="0"/>
              <a:t>Atypical development during ADHD results in persistent and developmentally inappropriate levels of:</a:t>
            </a:r>
          </a:p>
          <a:p>
            <a:pPr>
              <a:buFont typeface="Arial" panose="020B0604020202020204" pitchFamily="34" charset="0"/>
              <a:buChar char="•"/>
            </a:pPr>
            <a:r>
              <a:rPr lang="en-US" dirty="0"/>
              <a:t>inattention</a:t>
            </a:r>
          </a:p>
          <a:p>
            <a:pPr>
              <a:buFont typeface="Arial" panose="020B0604020202020204" pitchFamily="34" charset="0"/>
              <a:buChar char="•"/>
            </a:pPr>
            <a:r>
              <a:rPr lang="en-US" dirty="0"/>
              <a:t>hyperactivity</a:t>
            </a:r>
          </a:p>
          <a:p>
            <a:pPr>
              <a:buFont typeface="Arial" panose="020B0604020202020204" pitchFamily="34" charset="0"/>
              <a:buChar char="•"/>
            </a:pPr>
            <a:r>
              <a:rPr lang="en-US" dirty="0"/>
              <a:t>impulsivity.</a:t>
            </a:r>
          </a:p>
          <a:p>
            <a:r>
              <a:rPr lang="en-US" dirty="0"/>
              <a:t>(APA, 2000)</a:t>
            </a:r>
          </a:p>
          <a:p>
            <a:r>
              <a:rPr lang="en-US" dirty="0"/>
              <a:t>Of course, individuals without ADHD can still be inattentive, hyperactive and impulsive to some degree but with ADHD, as with other neurodevelopmental conditions such as autism, these behaviors are persistent and represent a divergence from typical cognitive milestones. </a:t>
            </a:r>
          </a:p>
          <a:p>
            <a:r>
              <a:rPr lang="en-US" dirty="0"/>
              <a:t>Prevalence data (the number of new and continuing cases) indicate that ADHD is the most common of the neurodevelopmental conditions (Hansen </a:t>
            </a:r>
            <a:r>
              <a:rPr lang="en-US" i="1" dirty="0"/>
              <a:t>et al</a:t>
            </a:r>
            <a:r>
              <a:rPr lang="en-US" dirty="0"/>
              <a:t>., 2018). </a:t>
            </a:r>
          </a:p>
          <a:p>
            <a:r>
              <a:rPr lang="en-US" dirty="0"/>
              <a:t>Estimates of the worldwide prevalence of ADHD are around 6 in 100 children and adolescents and 3 in 100 adults (Spencer </a:t>
            </a:r>
            <a:r>
              <a:rPr lang="en-US" i="1" dirty="0"/>
              <a:t>et al</a:t>
            </a:r>
            <a:r>
              <a:rPr lang="en-US" dirty="0"/>
              <a:t>., 2002; Moffitt </a:t>
            </a:r>
            <a:r>
              <a:rPr lang="en-US" i="1" dirty="0"/>
              <a:t>et al</a:t>
            </a:r>
            <a:r>
              <a:rPr lang="en-US" dirty="0"/>
              <a:t>., 2015). </a:t>
            </a:r>
          </a:p>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9</a:t>
            </a:fld>
            <a:endParaRPr lang="en-US" dirty="0"/>
          </a:p>
        </p:txBody>
      </p:sp>
    </p:spTree>
    <p:extLst>
      <p:ext uri="{BB962C8B-B14F-4D97-AF65-F5344CB8AC3E}">
        <p14:creationId xmlns:p14="http://schemas.microsoft.com/office/powerpoint/2010/main" val="2658825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10</a:t>
            </a:fld>
            <a:endParaRPr lang="en-US" dirty="0"/>
          </a:p>
        </p:txBody>
      </p:sp>
    </p:spTree>
    <p:extLst>
      <p:ext uri="{BB962C8B-B14F-4D97-AF65-F5344CB8AC3E}">
        <p14:creationId xmlns:p14="http://schemas.microsoft.com/office/powerpoint/2010/main" val="306571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Figure 2 Prevalence of several comorbid conditions in children and adolescents with ADHD (based on Larson </a:t>
            </a:r>
            <a:r>
              <a:rPr lang="en-US" sz="1200" i="1" dirty="0"/>
              <a:t>et al</a:t>
            </a:r>
            <a:r>
              <a:rPr lang="en-US" sz="1200" dirty="0"/>
              <a:t>., 2011). *</a:t>
            </a:r>
            <a:r>
              <a:rPr lang="en-US" sz="1000" dirty="0"/>
              <a:t>Spencer </a:t>
            </a:r>
            <a:r>
              <a:rPr lang="en-US" sz="1000" i="1" dirty="0"/>
              <a:t>et al</a:t>
            </a:r>
            <a:r>
              <a:rPr lang="en-US" sz="1000" dirty="0"/>
              <a:t>., 2002; Moffitt </a:t>
            </a:r>
            <a:r>
              <a:rPr lang="en-US" sz="1000" i="1" dirty="0"/>
              <a:t>et al</a:t>
            </a:r>
            <a:r>
              <a:rPr lang="en-US" sz="1000" dirty="0"/>
              <a:t>., 2015). </a:t>
            </a:r>
          </a:p>
          <a:p>
            <a:endParaRPr lang="en-US" dirty="0"/>
          </a:p>
          <a:p>
            <a:endParaRPr lang="en-US" dirty="0"/>
          </a:p>
          <a:p>
            <a:r>
              <a:rPr lang="en-US" dirty="0"/>
              <a:t>Atypical development during ADHD results in persistent and developmentally inappropriate levels of:</a:t>
            </a:r>
          </a:p>
          <a:p>
            <a:pPr>
              <a:buFont typeface="Arial" panose="020B0604020202020204" pitchFamily="34" charset="0"/>
              <a:buChar char="•"/>
            </a:pPr>
            <a:r>
              <a:rPr lang="en-US" dirty="0"/>
              <a:t>inattention</a:t>
            </a:r>
          </a:p>
          <a:p>
            <a:pPr>
              <a:buFont typeface="Arial" panose="020B0604020202020204" pitchFamily="34" charset="0"/>
              <a:buChar char="•"/>
            </a:pPr>
            <a:r>
              <a:rPr lang="en-US" dirty="0"/>
              <a:t>hyperactivity</a:t>
            </a:r>
          </a:p>
          <a:p>
            <a:pPr>
              <a:buFont typeface="Arial" panose="020B0604020202020204" pitchFamily="34" charset="0"/>
              <a:buChar char="•"/>
            </a:pPr>
            <a:r>
              <a:rPr lang="en-US" dirty="0"/>
              <a:t>impulsivity.</a:t>
            </a:r>
          </a:p>
          <a:p>
            <a:r>
              <a:rPr lang="en-US" dirty="0"/>
              <a:t>(APA, 2000)</a:t>
            </a:r>
          </a:p>
          <a:p>
            <a:r>
              <a:rPr lang="en-US" dirty="0"/>
              <a:t>Of course, individuals without ADHD can still be inattentive, hyperactive and impulsive to some degree but with ADHD, as with other neurodevelopmental conditions such as autism, these behaviors are persistent and represent a divergence from typical cognitive milestones. </a:t>
            </a:r>
          </a:p>
          <a:p>
            <a:r>
              <a:rPr lang="en-US" dirty="0"/>
              <a:t>Prevalence data (the number of new and continuing cases) indicate that ADHD is the most common of the neurodevelopmental conditions (Hansen </a:t>
            </a:r>
            <a:r>
              <a:rPr lang="en-US" i="1" dirty="0"/>
              <a:t>et al</a:t>
            </a:r>
            <a:r>
              <a:rPr lang="en-US" dirty="0"/>
              <a:t>., 2018). </a:t>
            </a:r>
          </a:p>
          <a:p>
            <a:r>
              <a:rPr lang="en-US" dirty="0"/>
              <a:t>Estimates of the worldwide prevalence of ADHD are around 6 in 100 children and adolescents and 3 in 100 adults (Spencer </a:t>
            </a:r>
            <a:r>
              <a:rPr lang="en-US" i="1" dirty="0"/>
              <a:t>et al</a:t>
            </a:r>
            <a:r>
              <a:rPr lang="en-US" dirty="0"/>
              <a:t>., 2002; Moffitt </a:t>
            </a:r>
            <a:r>
              <a:rPr lang="en-US" i="1" dirty="0"/>
              <a:t>et al</a:t>
            </a:r>
            <a:r>
              <a:rPr lang="en-US" dirty="0"/>
              <a:t>., 2015). </a:t>
            </a:r>
          </a:p>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12</a:t>
            </a:fld>
            <a:endParaRPr lang="en-US" dirty="0"/>
          </a:p>
        </p:txBody>
      </p:sp>
    </p:spTree>
    <p:extLst>
      <p:ext uri="{BB962C8B-B14F-4D97-AF65-F5344CB8AC3E}">
        <p14:creationId xmlns:p14="http://schemas.microsoft.com/office/powerpoint/2010/main" val="2432472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10/20/2023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72176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36938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29167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9"/>
          </a:xfrm>
          <a:prstGeom prst="rect">
            <a:avLst/>
          </a:prstGeom>
        </p:spPr>
      </p:pic>
      <p:sp>
        <p:nvSpPr>
          <p:cNvPr id="17" name="bg object 17"/>
          <p:cNvSpPr/>
          <p:nvPr/>
        </p:nvSpPr>
        <p:spPr>
          <a:xfrm>
            <a:off x="1307868" y="1267730"/>
            <a:ext cx="9576435" cy="4308475"/>
          </a:xfrm>
          <a:custGeom>
            <a:avLst/>
            <a:gdLst/>
            <a:ahLst/>
            <a:cxnLst/>
            <a:rect l="l" t="t" r="r" b="b"/>
            <a:pathLst>
              <a:path w="9576435" h="4308475">
                <a:moveTo>
                  <a:pt x="9576262" y="0"/>
                </a:moveTo>
                <a:lnTo>
                  <a:pt x="0" y="0"/>
                </a:lnTo>
                <a:lnTo>
                  <a:pt x="0" y="4307949"/>
                </a:lnTo>
                <a:lnTo>
                  <a:pt x="9576262" y="4307949"/>
                </a:lnTo>
                <a:lnTo>
                  <a:pt x="9576262" y="0"/>
                </a:lnTo>
                <a:close/>
              </a:path>
            </a:pathLst>
          </a:custGeom>
          <a:solidFill>
            <a:srgbClr val="000000">
              <a:alpha val="63139"/>
            </a:srgbClr>
          </a:solidFill>
        </p:spPr>
        <p:txBody>
          <a:bodyPr wrap="square" lIns="0" tIns="0" rIns="0" bIns="0" rtlCol="0"/>
          <a:lstStyle/>
          <a:p>
            <a:endParaRPr/>
          </a:p>
        </p:txBody>
      </p:sp>
      <p:sp>
        <p:nvSpPr>
          <p:cNvPr id="18" name="bg object 18"/>
          <p:cNvSpPr/>
          <p:nvPr/>
        </p:nvSpPr>
        <p:spPr>
          <a:xfrm>
            <a:off x="1307868" y="1267730"/>
            <a:ext cx="9576435" cy="4308475"/>
          </a:xfrm>
          <a:custGeom>
            <a:avLst/>
            <a:gdLst/>
            <a:ahLst/>
            <a:cxnLst/>
            <a:rect l="l" t="t" r="r" b="b"/>
            <a:pathLst>
              <a:path w="9576435" h="4308475">
                <a:moveTo>
                  <a:pt x="0" y="0"/>
                </a:moveTo>
                <a:lnTo>
                  <a:pt x="9576262" y="0"/>
                </a:lnTo>
                <a:lnTo>
                  <a:pt x="9576262" y="4307950"/>
                </a:lnTo>
                <a:lnTo>
                  <a:pt x="0" y="4307950"/>
                </a:lnTo>
                <a:lnTo>
                  <a:pt x="0" y="0"/>
                </a:lnTo>
                <a:close/>
              </a:path>
            </a:pathLst>
          </a:custGeom>
          <a:ln w="12700">
            <a:solidFill>
              <a:srgbClr val="FFFFFF"/>
            </a:solidFill>
          </a:ln>
        </p:spPr>
        <p:txBody>
          <a:bodyPr wrap="square" lIns="0" tIns="0" rIns="0" bIns="0" rtlCol="0"/>
          <a:lstStyle/>
          <a:p>
            <a:endParaRPr/>
          </a:p>
        </p:txBody>
      </p:sp>
      <p:sp>
        <p:nvSpPr>
          <p:cNvPr id="19" name="bg object 19"/>
          <p:cNvSpPr/>
          <p:nvPr/>
        </p:nvSpPr>
        <p:spPr>
          <a:xfrm>
            <a:off x="1307867" y="1267730"/>
            <a:ext cx="9576435" cy="4308475"/>
          </a:xfrm>
          <a:custGeom>
            <a:avLst/>
            <a:gdLst/>
            <a:ahLst/>
            <a:cxnLst/>
            <a:rect l="l" t="t" r="r" b="b"/>
            <a:pathLst>
              <a:path w="9576435" h="4308475">
                <a:moveTo>
                  <a:pt x="9576262" y="0"/>
                </a:moveTo>
                <a:lnTo>
                  <a:pt x="0" y="0"/>
                </a:lnTo>
                <a:lnTo>
                  <a:pt x="0" y="4307949"/>
                </a:lnTo>
                <a:lnTo>
                  <a:pt x="9576262" y="4307949"/>
                </a:lnTo>
                <a:lnTo>
                  <a:pt x="9576262" y="0"/>
                </a:lnTo>
                <a:close/>
              </a:path>
            </a:pathLst>
          </a:custGeom>
          <a:solidFill>
            <a:srgbClr val="F7704E">
              <a:alpha val="45878"/>
            </a:srgbClr>
          </a:solidFill>
        </p:spPr>
        <p:txBody>
          <a:bodyPr wrap="square" lIns="0" tIns="0" rIns="0" bIns="0" rtlCol="0"/>
          <a:lstStyle/>
          <a:p>
            <a:endParaRPr/>
          </a:p>
        </p:txBody>
      </p:sp>
      <p:sp>
        <p:nvSpPr>
          <p:cNvPr id="20" name="bg object 20"/>
          <p:cNvSpPr/>
          <p:nvPr/>
        </p:nvSpPr>
        <p:spPr>
          <a:xfrm>
            <a:off x="1447801" y="1411615"/>
            <a:ext cx="9296400" cy="4034790"/>
          </a:xfrm>
          <a:custGeom>
            <a:avLst/>
            <a:gdLst/>
            <a:ahLst/>
            <a:cxnLst/>
            <a:rect l="l" t="t" r="r" b="b"/>
            <a:pathLst>
              <a:path w="9296400" h="4034790">
                <a:moveTo>
                  <a:pt x="0" y="0"/>
                </a:moveTo>
                <a:lnTo>
                  <a:pt x="9296400" y="0"/>
                </a:lnTo>
                <a:lnTo>
                  <a:pt x="9296400" y="4034770"/>
                </a:lnTo>
                <a:lnTo>
                  <a:pt x="0" y="4034770"/>
                </a:lnTo>
                <a:lnTo>
                  <a:pt x="0" y="0"/>
                </a:lnTo>
                <a:close/>
              </a:path>
            </a:pathLst>
          </a:custGeom>
          <a:ln w="9525">
            <a:solidFill>
              <a:srgbClr val="FFFFFF"/>
            </a:solidFill>
          </a:ln>
        </p:spPr>
        <p:txBody>
          <a:bodyPr wrap="square" lIns="0" tIns="0" rIns="0" bIns="0" rtlCol="0"/>
          <a:lstStyle/>
          <a:p>
            <a:endParaRPr/>
          </a:p>
        </p:txBody>
      </p:sp>
      <p:pic>
        <p:nvPicPr>
          <p:cNvPr id="21" name="bg object 21"/>
          <p:cNvPicPr/>
          <p:nvPr/>
        </p:nvPicPr>
        <p:blipFill>
          <a:blip r:embed="rId3" cstate="print"/>
          <a:stretch>
            <a:fillRect/>
          </a:stretch>
        </p:blipFill>
        <p:spPr>
          <a:xfrm>
            <a:off x="10030968" y="5839967"/>
            <a:ext cx="1136903" cy="1008888"/>
          </a:xfrm>
          <a:prstGeom prst="rect">
            <a:avLst/>
          </a:prstGeom>
        </p:spPr>
      </p:pic>
      <p:pic>
        <p:nvPicPr>
          <p:cNvPr id="22" name="bg object 22"/>
          <p:cNvPicPr/>
          <p:nvPr/>
        </p:nvPicPr>
        <p:blipFill>
          <a:blip r:embed="rId4" cstate="print"/>
          <a:stretch>
            <a:fillRect/>
          </a:stretch>
        </p:blipFill>
        <p:spPr>
          <a:xfrm>
            <a:off x="11164823" y="6108191"/>
            <a:ext cx="893064" cy="606551"/>
          </a:xfrm>
          <a:prstGeom prst="rect">
            <a:avLst/>
          </a:prstGeom>
        </p:spPr>
      </p:pic>
      <p:sp>
        <p:nvSpPr>
          <p:cNvPr id="2" name="Holder 2"/>
          <p:cNvSpPr>
            <a:spLocks noGrp="1"/>
          </p:cNvSpPr>
          <p:nvPr>
            <p:ph type="ctrTitle"/>
          </p:nvPr>
        </p:nvSpPr>
        <p:spPr>
          <a:xfrm>
            <a:off x="2186939" y="2042667"/>
            <a:ext cx="7818120" cy="2354579"/>
          </a:xfrm>
          <a:prstGeom prst="rect">
            <a:avLst/>
          </a:prstGeom>
        </p:spPr>
        <p:txBody>
          <a:bodyPr wrap="square" lIns="0" tIns="0" rIns="0" bIns="0">
            <a:spAutoFit/>
          </a:bodyPr>
          <a:lstStyle>
            <a:lvl1pPr>
              <a:defRPr sz="4400" b="0" i="0">
                <a:solidFill>
                  <a:schemeClr val="tx1"/>
                </a:solidFill>
                <a:latin typeface="Georgia"/>
                <a:cs typeface="Georgi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16292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956251"/>
          </a:solidFill>
        </p:spPr>
        <p:txBody>
          <a:bodyPr wrap="square" lIns="0" tIns="0" rIns="0" bIns="0" rtlCol="0"/>
          <a:lstStyle/>
          <a:p>
            <a:endParaRPr/>
          </a:p>
        </p:txBody>
      </p:sp>
      <p:sp>
        <p:nvSpPr>
          <p:cNvPr id="17" name="bg object 17"/>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rgbClr val="956251"/>
            </a:solidFill>
          </a:ln>
        </p:spPr>
        <p:txBody>
          <a:bodyPr wrap="square" lIns="0" tIns="0" rIns="0" bIns="0" rtlCol="0"/>
          <a:lstStyle/>
          <a:p>
            <a:endParaRPr/>
          </a:p>
        </p:txBody>
      </p:sp>
      <p:sp>
        <p:nvSpPr>
          <p:cNvPr id="18" name="bg object 18"/>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92411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956251"/>
          </a:solidFill>
        </p:spPr>
        <p:txBody>
          <a:bodyPr wrap="square" lIns="0" tIns="0" rIns="0" bIns="0" rtlCol="0"/>
          <a:lstStyle/>
          <a:p>
            <a:endParaRPr/>
          </a:p>
        </p:txBody>
      </p:sp>
      <p:sp>
        <p:nvSpPr>
          <p:cNvPr id="17" name="bg object 17"/>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rgbClr val="956251"/>
            </a:solidFill>
          </a:ln>
        </p:spPr>
        <p:txBody>
          <a:bodyPr wrap="square" lIns="0" tIns="0" rIns="0" bIns="0" rtlCol="0"/>
          <a:lstStyle/>
          <a:p>
            <a:endParaRPr/>
          </a:p>
        </p:txBody>
      </p:sp>
      <p:sp>
        <p:nvSpPr>
          <p:cNvPr id="18" name="bg object 18"/>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sp>
        <p:nvSpPr>
          <p:cNvPr id="19" name="bg object 19"/>
          <p:cNvSpPr/>
          <p:nvPr/>
        </p:nvSpPr>
        <p:spPr>
          <a:xfrm>
            <a:off x="1121537" y="5135791"/>
            <a:ext cx="9864090" cy="923925"/>
          </a:xfrm>
          <a:custGeom>
            <a:avLst/>
            <a:gdLst/>
            <a:ahLst/>
            <a:cxnLst/>
            <a:rect l="l" t="t" r="r" b="b"/>
            <a:pathLst>
              <a:path w="9864090" h="923925">
                <a:moveTo>
                  <a:pt x="3657600" y="0"/>
                </a:moveTo>
                <a:lnTo>
                  <a:pt x="0" y="0"/>
                </a:lnTo>
                <a:lnTo>
                  <a:pt x="0" y="923328"/>
                </a:lnTo>
                <a:lnTo>
                  <a:pt x="3657600" y="923328"/>
                </a:lnTo>
                <a:lnTo>
                  <a:pt x="3657600" y="0"/>
                </a:lnTo>
                <a:close/>
              </a:path>
              <a:path w="9864090" h="923925">
                <a:moveTo>
                  <a:pt x="9863963" y="0"/>
                </a:moveTo>
                <a:lnTo>
                  <a:pt x="6206363" y="0"/>
                </a:lnTo>
                <a:lnTo>
                  <a:pt x="6206363" y="923328"/>
                </a:lnTo>
                <a:lnTo>
                  <a:pt x="9863963" y="923328"/>
                </a:lnTo>
                <a:lnTo>
                  <a:pt x="9863963" y="0"/>
                </a:lnTo>
                <a:close/>
              </a:path>
            </a:pathLst>
          </a:custGeom>
          <a:solidFill>
            <a:srgbClr val="D8BFB6"/>
          </a:solidFill>
        </p:spPr>
        <p:txBody>
          <a:bodyPr wrap="square" lIns="0" tIns="0" rIns="0" bIns="0" rtlCol="0"/>
          <a:lstStyle/>
          <a:p>
            <a:endParaRPr/>
          </a:p>
        </p:txBody>
      </p:sp>
      <p:sp>
        <p:nvSpPr>
          <p:cNvPr id="20" name="bg object 20"/>
          <p:cNvSpPr/>
          <p:nvPr/>
        </p:nvSpPr>
        <p:spPr>
          <a:xfrm>
            <a:off x="7327900" y="4105939"/>
            <a:ext cx="3657600" cy="646430"/>
          </a:xfrm>
          <a:custGeom>
            <a:avLst/>
            <a:gdLst/>
            <a:ahLst/>
            <a:cxnLst/>
            <a:rect l="l" t="t" r="r" b="b"/>
            <a:pathLst>
              <a:path w="3657600" h="646429">
                <a:moveTo>
                  <a:pt x="3657600" y="0"/>
                </a:moveTo>
                <a:lnTo>
                  <a:pt x="0" y="0"/>
                </a:lnTo>
                <a:lnTo>
                  <a:pt x="0" y="646330"/>
                </a:lnTo>
                <a:lnTo>
                  <a:pt x="3657600" y="646330"/>
                </a:lnTo>
                <a:lnTo>
                  <a:pt x="3657600" y="0"/>
                </a:lnTo>
                <a:close/>
              </a:path>
            </a:pathLst>
          </a:custGeom>
          <a:solidFill>
            <a:srgbClr val="C0CBCB"/>
          </a:solidFill>
        </p:spPr>
        <p:txBody>
          <a:bodyPr wrap="square" lIns="0" tIns="0" rIns="0" bIns="0" rtlCol="0"/>
          <a:lstStyle/>
          <a:p>
            <a:endParaRPr/>
          </a:p>
        </p:txBody>
      </p:sp>
      <p:sp>
        <p:nvSpPr>
          <p:cNvPr id="21" name="bg object 21"/>
          <p:cNvSpPr/>
          <p:nvPr/>
        </p:nvSpPr>
        <p:spPr>
          <a:xfrm>
            <a:off x="7327900" y="4105939"/>
            <a:ext cx="3657600" cy="646430"/>
          </a:xfrm>
          <a:custGeom>
            <a:avLst/>
            <a:gdLst/>
            <a:ahLst/>
            <a:cxnLst/>
            <a:rect l="l" t="t" r="r" b="b"/>
            <a:pathLst>
              <a:path w="3657600" h="646429">
                <a:moveTo>
                  <a:pt x="0" y="0"/>
                </a:moveTo>
                <a:lnTo>
                  <a:pt x="3657600" y="0"/>
                </a:lnTo>
                <a:lnTo>
                  <a:pt x="3657600" y="646331"/>
                </a:lnTo>
                <a:lnTo>
                  <a:pt x="0" y="646331"/>
                </a:lnTo>
                <a:lnTo>
                  <a:pt x="0" y="0"/>
                </a:lnTo>
                <a:close/>
              </a:path>
            </a:pathLst>
          </a:custGeom>
          <a:ln w="9525">
            <a:solidFill>
              <a:srgbClr val="C0CBCB"/>
            </a:solidFill>
          </a:ln>
        </p:spPr>
        <p:txBody>
          <a:bodyPr wrap="square" lIns="0" tIns="0" rIns="0" bIns="0" rtlCol="0"/>
          <a:lstStyle/>
          <a:p>
            <a:endParaRPr/>
          </a:p>
        </p:txBody>
      </p:sp>
      <p:sp>
        <p:nvSpPr>
          <p:cNvPr id="22" name="bg object 22"/>
          <p:cNvSpPr/>
          <p:nvPr/>
        </p:nvSpPr>
        <p:spPr>
          <a:xfrm>
            <a:off x="1121543" y="4105939"/>
            <a:ext cx="3657600" cy="646430"/>
          </a:xfrm>
          <a:custGeom>
            <a:avLst/>
            <a:gdLst/>
            <a:ahLst/>
            <a:cxnLst/>
            <a:rect l="l" t="t" r="r" b="b"/>
            <a:pathLst>
              <a:path w="3657600" h="646429">
                <a:moveTo>
                  <a:pt x="3657599" y="0"/>
                </a:moveTo>
                <a:lnTo>
                  <a:pt x="0" y="0"/>
                </a:lnTo>
                <a:lnTo>
                  <a:pt x="0" y="646330"/>
                </a:lnTo>
                <a:lnTo>
                  <a:pt x="3657599" y="646330"/>
                </a:lnTo>
                <a:lnTo>
                  <a:pt x="3657599" y="0"/>
                </a:lnTo>
                <a:close/>
              </a:path>
            </a:pathLst>
          </a:custGeom>
          <a:solidFill>
            <a:srgbClr val="C0CBCB"/>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455051" y="1703323"/>
            <a:ext cx="3448684" cy="4311015"/>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28916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166876" y="0"/>
            <a:ext cx="4025265" cy="6858000"/>
          </a:xfrm>
          <a:custGeom>
            <a:avLst/>
            <a:gdLst/>
            <a:ahLst/>
            <a:cxnLst/>
            <a:rect l="l" t="t" r="r" b="b"/>
            <a:pathLst>
              <a:path w="4025265" h="6858000">
                <a:moveTo>
                  <a:pt x="0" y="6857999"/>
                </a:moveTo>
                <a:lnTo>
                  <a:pt x="4025124" y="6857999"/>
                </a:lnTo>
                <a:lnTo>
                  <a:pt x="4025124" y="0"/>
                </a:lnTo>
                <a:lnTo>
                  <a:pt x="0" y="0"/>
                </a:lnTo>
                <a:lnTo>
                  <a:pt x="0" y="6857999"/>
                </a:lnTo>
                <a:close/>
              </a:path>
            </a:pathLst>
          </a:custGeom>
          <a:solidFill>
            <a:srgbClr val="BFBFBF">
              <a:alpha val="59999"/>
            </a:srgbClr>
          </a:solidFill>
        </p:spPr>
        <p:txBody>
          <a:bodyPr wrap="square" lIns="0" tIns="0" rIns="0" bIns="0" rtlCol="0"/>
          <a:lstStyle/>
          <a:p>
            <a:endParaRPr/>
          </a:p>
        </p:txBody>
      </p:sp>
      <p:sp>
        <p:nvSpPr>
          <p:cNvPr id="17" name="bg object 17"/>
          <p:cNvSpPr/>
          <p:nvPr/>
        </p:nvSpPr>
        <p:spPr>
          <a:xfrm>
            <a:off x="-1867" y="0"/>
            <a:ext cx="8169275" cy="6858000"/>
          </a:xfrm>
          <a:custGeom>
            <a:avLst/>
            <a:gdLst/>
            <a:ahLst/>
            <a:cxnLst/>
            <a:rect l="l" t="t" r="r" b="b"/>
            <a:pathLst>
              <a:path w="8169275" h="6858000">
                <a:moveTo>
                  <a:pt x="8168742" y="0"/>
                </a:moveTo>
                <a:lnTo>
                  <a:pt x="0" y="0"/>
                </a:lnTo>
                <a:lnTo>
                  <a:pt x="0" y="6857999"/>
                </a:lnTo>
                <a:lnTo>
                  <a:pt x="8168742" y="6857999"/>
                </a:lnTo>
                <a:lnTo>
                  <a:pt x="8168742" y="0"/>
                </a:lnTo>
                <a:close/>
              </a:path>
            </a:pathLst>
          </a:custGeom>
          <a:solidFill>
            <a:srgbClr val="FFFFFF"/>
          </a:solidFill>
        </p:spPr>
        <p:txBody>
          <a:bodyPr wrap="square" lIns="0" tIns="0" rIns="0" bIns="0" rtlCol="0"/>
          <a:lstStyle/>
          <a:p>
            <a:endParaRPr/>
          </a:p>
        </p:txBody>
      </p:sp>
      <p:sp>
        <p:nvSpPr>
          <p:cNvPr id="18" name="bg object 18"/>
          <p:cNvSpPr/>
          <p:nvPr/>
        </p:nvSpPr>
        <p:spPr>
          <a:xfrm>
            <a:off x="8331466" y="164591"/>
            <a:ext cx="3709035" cy="6540500"/>
          </a:xfrm>
          <a:custGeom>
            <a:avLst/>
            <a:gdLst/>
            <a:ahLst/>
            <a:cxnLst/>
            <a:rect l="l" t="t" r="r" b="b"/>
            <a:pathLst>
              <a:path w="3709034" h="6540500">
                <a:moveTo>
                  <a:pt x="3708882" y="0"/>
                </a:moveTo>
                <a:lnTo>
                  <a:pt x="0" y="0"/>
                </a:lnTo>
                <a:lnTo>
                  <a:pt x="0" y="566928"/>
                </a:lnTo>
                <a:lnTo>
                  <a:pt x="0" y="6540182"/>
                </a:lnTo>
                <a:lnTo>
                  <a:pt x="3708882" y="6540182"/>
                </a:lnTo>
                <a:lnTo>
                  <a:pt x="3708882" y="566928"/>
                </a:lnTo>
                <a:lnTo>
                  <a:pt x="3708882" y="0"/>
                </a:lnTo>
                <a:close/>
              </a:path>
            </a:pathLst>
          </a:custGeom>
          <a:solidFill>
            <a:srgbClr val="4F4B4B"/>
          </a:solidFill>
        </p:spPr>
        <p:txBody>
          <a:bodyPr wrap="square" lIns="0" tIns="0" rIns="0" bIns="0" rtlCol="0"/>
          <a:lstStyle/>
          <a:p>
            <a:endParaRPr/>
          </a:p>
        </p:txBody>
      </p:sp>
      <p:sp>
        <p:nvSpPr>
          <p:cNvPr id="19" name="bg object 19"/>
          <p:cNvSpPr/>
          <p:nvPr/>
        </p:nvSpPr>
        <p:spPr>
          <a:xfrm>
            <a:off x="8331467" y="164592"/>
            <a:ext cx="3709035" cy="6540500"/>
          </a:xfrm>
          <a:custGeom>
            <a:avLst/>
            <a:gdLst/>
            <a:ahLst/>
            <a:cxnLst/>
            <a:rect l="l" t="t" r="r" b="b"/>
            <a:pathLst>
              <a:path w="3709034" h="6540500">
                <a:moveTo>
                  <a:pt x="0" y="0"/>
                </a:moveTo>
                <a:lnTo>
                  <a:pt x="3708894" y="0"/>
                </a:lnTo>
                <a:lnTo>
                  <a:pt x="3708894" y="6540176"/>
                </a:lnTo>
                <a:lnTo>
                  <a:pt x="0" y="6540176"/>
                </a:lnTo>
                <a:lnTo>
                  <a:pt x="0" y="0"/>
                </a:lnTo>
                <a:close/>
              </a:path>
            </a:pathLst>
          </a:custGeom>
          <a:ln w="6350">
            <a:solidFill>
              <a:srgbClr val="404040"/>
            </a:solidFill>
          </a:ln>
        </p:spPr>
        <p:txBody>
          <a:bodyPr wrap="square" lIns="0" tIns="0" rIns="0" bIns="0" rtlCol="0"/>
          <a:lstStyle/>
          <a:p>
            <a:endParaRPr/>
          </a:p>
        </p:txBody>
      </p:sp>
      <p:sp>
        <p:nvSpPr>
          <p:cNvPr id="20" name="bg object 20"/>
          <p:cNvSpPr/>
          <p:nvPr/>
        </p:nvSpPr>
        <p:spPr>
          <a:xfrm>
            <a:off x="9219318" y="0"/>
            <a:ext cx="1920239" cy="731520"/>
          </a:xfrm>
          <a:custGeom>
            <a:avLst/>
            <a:gdLst/>
            <a:ahLst/>
            <a:cxnLst/>
            <a:rect l="l" t="t" r="r" b="b"/>
            <a:pathLst>
              <a:path w="1920240" h="731520">
                <a:moveTo>
                  <a:pt x="1920238" y="0"/>
                </a:moveTo>
                <a:lnTo>
                  <a:pt x="0" y="0"/>
                </a:lnTo>
                <a:lnTo>
                  <a:pt x="0" y="731520"/>
                </a:lnTo>
                <a:lnTo>
                  <a:pt x="1920238" y="731520"/>
                </a:lnTo>
                <a:lnTo>
                  <a:pt x="1920238" y="0"/>
                </a:lnTo>
                <a:close/>
              </a:path>
            </a:pathLst>
          </a:custGeom>
          <a:solidFill>
            <a:srgbClr val="956251"/>
          </a:solidFill>
        </p:spPr>
        <p:txBody>
          <a:bodyPr wrap="square" lIns="0" tIns="0" rIns="0" bIns="0" rtlCol="0"/>
          <a:lstStyle/>
          <a:p>
            <a:endParaRPr/>
          </a:p>
        </p:txBody>
      </p:sp>
      <p:sp>
        <p:nvSpPr>
          <p:cNvPr id="21" name="bg object 21"/>
          <p:cNvSpPr/>
          <p:nvPr/>
        </p:nvSpPr>
        <p:spPr>
          <a:xfrm>
            <a:off x="9333617" y="-1172"/>
            <a:ext cx="0" cy="640080"/>
          </a:xfrm>
          <a:custGeom>
            <a:avLst/>
            <a:gdLst/>
            <a:ahLst/>
            <a:cxnLst/>
            <a:rect l="l" t="t" r="r" b="b"/>
            <a:pathLst>
              <a:path h="640080">
                <a:moveTo>
                  <a:pt x="0" y="0"/>
                </a:moveTo>
                <a:lnTo>
                  <a:pt x="1" y="640080"/>
                </a:lnTo>
              </a:path>
            </a:pathLst>
          </a:custGeom>
          <a:solidFill>
            <a:srgbClr val="262626"/>
          </a:solidFill>
        </p:spPr>
        <p:txBody>
          <a:bodyPr wrap="square" lIns="0" tIns="0" rIns="0" bIns="0" rtlCol="0"/>
          <a:lstStyle/>
          <a:p>
            <a:endParaRPr/>
          </a:p>
        </p:txBody>
      </p:sp>
      <p:sp>
        <p:nvSpPr>
          <p:cNvPr id="22" name="bg object 22"/>
          <p:cNvSpPr/>
          <p:nvPr/>
        </p:nvSpPr>
        <p:spPr>
          <a:xfrm>
            <a:off x="9333617" y="-1172"/>
            <a:ext cx="0" cy="640080"/>
          </a:xfrm>
          <a:custGeom>
            <a:avLst/>
            <a:gdLst/>
            <a:ahLst/>
            <a:cxnLst/>
            <a:rect l="l" t="t" r="r" b="b"/>
            <a:pathLst>
              <a:path h="640080">
                <a:moveTo>
                  <a:pt x="0" y="0"/>
                </a:moveTo>
                <a:lnTo>
                  <a:pt x="1" y="640080"/>
                </a:lnTo>
              </a:path>
            </a:pathLst>
          </a:custGeom>
          <a:ln w="6350">
            <a:solidFill>
              <a:srgbClr val="FFFFFF"/>
            </a:solidFill>
          </a:ln>
        </p:spPr>
        <p:txBody>
          <a:bodyPr wrap="square" lIns="0" tIns="0" rIns="0" bIns="0" rtlCol="0"/>
          <a:lstStyle/>
          <a:p>
            <a:endParaRPr/>
          </a:p>
        </p:txBody>
      </p:sp>
      <p:sp>
        <p:nvSpPr>
          <p:cNvPr id="23" name="bg object 23"/>
          <p:cNvSpPr/>
          <p:nvPr/>
        </p:nvSpPr>
        <p:spPr>
          <a:xfrm>
            <a:off x="11025257" y="-1172"/>
            <a:ext cx="0" cy="640080"/>
          </a:xfrm>
          <a:custGeom>
            <a:avLst/>
            <a:gdLst/>
            <a:ahLst/>
            <a:cxnLst/>
            <a:rect l="l" t="t" r="r" b="b"/>
            <a:pathLst>
              <a:path h="640080">
                <a:moveTo>
                  <a:pt x="0" y="0"/>
                </a:moveTo>
                <a:lnTo>
                  <a:pt x="1" y="640080"/>
                </a:lnTo>
              </a:path>
            </a:pathLst>
          </a:custGeom>
          <a:solidFill>
            <a:srgbClr val="262626"/>
          </a:solidFill>
        </p:spPr>
        <p:txBody>
          <a:bodyPr wrap="square" lIns="0" tIns="0" rIns="0" bIns="0" rtlCol="0"/>
          <a:lstStyle/>
          <a:p>
            <a:endParaRPr/>
          </a:p>
        </p:txBody>
      </p:sp>
      <p:sp>
        <p:nvSpPr>
          <p:cNvPr id="24" name="bg object 24"/>
          <p:cNvSpPr/>
          <p:nvPr/>
        </p:nvSpPr>
        <p:spPr>
          <a:xfrm>
            <a:off x="11025257" y="-1172"/>
            <a:ext cx="0" cy="640080"/>
          </a:xfrm>
          <a:custGeom>
            <a:avLst/>
            <a:gdLst/>
            <a:ahLst/>
            <a:cxnLst/>
            <a:rect l="l" t="t" r="r" b="b"/>
            <a:pathLst>
              <a:path h="640080">
                <a:moveTo>
                  <a:pt x="0" y="0"/>
                </a:moveTo>
                <a:lnTo>
                  <a:pt x="1" y="640080"/>
                </a:lnTo>
              </a:path>
            </a:pathLst>
          </a:custGeom>
          <a:ln w="6350">
            <a:solidFill>
              <a:srgbClr val="FFFFFF"/>
            </a:solidFill>
          </a:ln>
        </p:spPr>
        <p:txBody>
          <a:bodyPr wrap="square" lIns="0" tIns="0" rIns="0" bIns="0" rtlCol="0"/>
          <a:lstStyle/>
          <a:p>
            <a:endParaRPr/>
          </a:p>
        </p:txBody>
      </p:sp>
      <p:sp>
        <p:nvSpPr>
          <p:cNvPr id="25" name="bg object 25"/>
          <p:cNvSpPr/>
          <p:nvPr/>
        </p:nvSpPr>
        <p:spPr>
          <a:xfrm>
            <a:off x="9333617" y="644122"/>
            <a:ext cx="1691639" cy="0"/>
          </a:xfrm>
          <a:custGeom>
            <a:avLst/>
            <a:gdLst/>
            <a:ahLst/>
            <a:cxnLst/>
            <a:rect l="l" t="t" r="r" b="b"/>
            <a:pathLst>
              <a:path w="1691640">
                <a:moveTo>
                  <a:pt x="1691639" y="1"/>
                </a:moveTo>
                <a:lnTo>
                  <a:pt x="0" y="0"/>
                </a:lnTo>
              </a:path>
            </a:pathLst>
          </a:custGeom>
          <a:solidFill>
            <a:srgbClr val="262626"/>
          </a:solidFill>
        </p:spPr>
        <p:txBody>
          <a:bodyPr wrap="square" lIns="0" tIns="0" rIns="0" bIns="0" rtlCol="0"/>
          <a:lstStyle/>
          <a:p>
            <a:endParaRPr/>
          </a:p>
        </p:txBody>
      </p:sp>
      <p:sp>
        <p:nvSpPr>
          <p:cNvPr id="26" name="bg object 26"/>
          <p:cNvSpPr/>
          <p:nvPr/>
        </p:nvSpPr>
        <p:spPr>
          <a:xfrm>
            <a:off x="9333617" y="644122"/>
            <a:ext cx="1691639" cy="0"/>
          </a:xfrm>
          <a:custGeom>
            <a:avLst/>
            <a:gdLst/>
            <a:ahLst/>
            <a:cxnLst/>
            <a:rect l="l" t="t" r="r" b="b"/>
            <a:pathLst>
              <a:path w="1691640">
                <a:moveTo>
                  <a:pt x="0" y="0"/>
                </a:moveTo>
                <a:lnTo>
                  <a:pt x="1691640" y="1"/>
                </a:lnTo>
              </a:path>
            </a:pathLst>
          </a:custGeom>
          <a:ln w="6350">
            <a:solidFill>
              <a:srgbClr val="FFFFFF"/>
            </a:solidFill>
          </a:ln>
        </p:spPr>
        <p:txBody>
          <a:bodyPr wrap="square" lIns="0" tIns="0" rIns="0" bIns="0" rtlCol="0"/>
          <a:lstStyle/>
          <a:p>
            <a:endParaRPr/>
          </a:p>
        </p:txBody>
      </p:sp>
      <p:pic>
        <p:nvPicPr>
          <p:cNvPr id="27" name="bg object 27"/>
          <p:cNvPicPr/>
          <p:nvPr/>
        </p:nvPicPr>
        <p:blipFill>
          <a:blip r:embed="rId2" cstate="print"/>
          <a:stretch>
            <a:fillRect/>
          </a:stretch>
        </p:blipFill>
        <p:spPr>
          <a:xfrm>
            <a:off x="283608" y="1267730"/>
            <a:ext cx="7630449" cy="4307949"/>
          </a:xfrm>
          <a:prstGeom prst="rect">
            <a:avLst/>
          </a:prstGeom>
        </p:spPr>
      </p:pic>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91417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8272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8C8263-DAEF-4EA1-9AA4-D0D37DD137C1}" type="datetimeFigureOut">
              <a:rPr lang="en-US" smtClean="0"/>
              <a:t>10/20/2023</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3803646600"/>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15299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10/20/2023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6633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80815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4455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14879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9203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10/20/2023</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011734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10/20/2023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4233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7095744"/>
          </a:xfrm>
          <a:prstGeom prst="rect">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10/20/2023</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475089467"/>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88" r:id="rId5"/>
    <p:sldLayoutId id="2147483789" r:id="rId6"/>
    <p:sldLayoutId id="2147483790" r:id="rId7"/>
    <p:sldLayoutId id="2147483791" r:id="rId8"/>
    <p:sldLayoutId id="2147483792" r:id="rId9"/>
    <p:sldLayoutId id="2147483793" r:id="rId10"/>
    <p:sldLayoutId id="2147483794"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45539" y="925068"/>
            <a:ext cx="7383145" cy="695960"/>
          </a:xfrm>
          <a:prstGeom prst="rect">
            <a:avLst/>
          </a:prstGeom>
        </p:spPr>
        <p:txBody>
          <a:bodyPr wrap="square" lIns="0" tIns="0" rIns="0" bIns="0">
            <a:spAutoFit/>
          </a:bodyPr>
          <a:lstStyle>
            <a:lvl1pPr>
              <a:defRPr sz="4400" b="0" i="0">
                <a:solidFill>
                  <a:schemeClr val="tx1"/>
                </a:solidFill>
                <a:latin typeface="Georgia"/>
                <a:cs typeface="Georgia"/>
              </a:defRPr>
            </a:lvl1pPr>
          </a:lstStyle>
          <a:p>
            <a:endParaRPr/>
          </a:p>
        </p:txBody>
      </p:sp>
      <p:sp>
        <p:nvSpPr>
          <p:cNvPr id="3" name="Holder 3"/>
          <p:cNvSpPr>
            <a:spLocks noGrp="1"/>
          </p:cNvSpPr>
          <p:nvPr>
            <p:ph type="body" idx="1"/>
          </p:nvPr>
        </p:nvSpPr>
        <p:spPr>
          <a:xfrm>
            <a:off x="799152" y="2130044"/>
            <a:ext cx="5234305" cy="4198620"/>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10/20/2023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90590977"/>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hyperlink" Target="mailto:target-center@usda.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A006BF3-A523-4CCD-BE46-B28D4A7B3851}"/>
              </a:ext>
              <a:ext uri="{C183D7F6-B498-43B3-948B-1728B52AA6E4}">
                <adec:decorative xmlns:adec="http://schemas.microsoft.com/office/drawing/2017/decorative" val="1"/>
              </a:ext>
            </a:extLst>
          </p:cNvPr>
          <p:cNvPicPr>
            <a:picLocks noChangeAspect="1"/>
          </p:cNvPicPr>
          <p:nvPr/>
        </p:nvPicPr>
        <p:blipFill rotWithShape="1">
          <a:blip r:embed="rId3">
            <a:alphaModFix/>
          </a:blip>
          <a:srcRect t="16215" r="1" b="28098"/>
          <a:stretch/>
        </p:blipFill>
        <p:spPr>
          <a:xfrm>
            <a:off x="20" y="10"/>
            <a:ext cx="12191980" cy="6857990"/>
          </a:xfrm>
          <a:prstGeom prst="rect">
            <a:avLst/>
          </a:prstGeom>
        </p:spPr>
      </p:pic>
      <p:sp>
        <p:nvSpPr>
          <p:cNvPr id="71" name="Rectangle 70">
            <a:extLst>
              <a:ext uri="{FF2B5EF4-FFF2-40B4-BE49-F238E27FC236}">
                <a16:creationId xmlns:a16="http://schemas.microsoft.com/office/drawing/2014/main" id="{BCFF10A9-48A8-49DE-BCC0-36CD4D617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9" y="1267730"/>
            <a:ext cx="9576262" cy="4307950"/>
          </a:xfrm>
          <a:prstGeom prst="rect">
            <a:avLst/>
          </a:prstGeom>
          <a:solidFill>
            <a:schemeClr val="bg1">
              <a:alpha val="6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9E6EC7A-73F0-4AA6-8CCE-7492D8F65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8" y="1267730"/>
            <a:ext cx="9576262" cy="4307950"/>
          </a:xfrm>
          <a:prstGeom prst="rect">
            <a:avLst/>
          </a:prstGeom>
          <a:solidFill>
            <a:srgbClr val="F7704E">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FCAFF323-CE6A-748D-EBE6-31675D0F5784}"/>
              </a:ext>
            </a:extLst>
          </p:cNvPr>
          <p:cNvSpPr>
            <a:spLocks noGrp="1"/>
          </p:cNvSpPr>
          <p:nvPr>
            <p:ph type="ctrTitle"/>
          </p:nvPr>
        </p:nvSpPr>
        <p:spPr>
          <a:xfrm>
            <a:off x="1769532" y="2091263"/>
            <a:ext cx="8652938" cy="2461504"/>
          </a:xfrm>
        </p:spPr>
        <p:txBody>
          <a:bodyPr>
            <a:normAutofit/>
          </a:bodyPr>
          <a:lstStyle/>
          <a:p>
            <a:r>
              <a:rPr lang="en-US" sz="5800" cap="small" dirty="0"/>
              <a:t>Thriving with </a:t>
            </a:r>
            <a:br>
              <a:rPr lang="en-US" sz="5800" cap="small" dirty="0"/>
            </a:br>
            <a:r>
              <a:rPr lang="en-US" sz="5800" cap="small" dirty="0"/>
              <a:t>ADHD at Work</a:t>
            </a:r>
          </a:p>
        </p:txBody>
      </p:sp>
      <p:sp>
        <p:nvSpPr>
          <p:cNvPr id="3" name="Subtitle 2">
            <a:extLst>
              <a:ext uri="{FF2B5EF4-FFF2-40B4-BE49-F238E27FC236}">
                <a16:creationId xmlns:a16="http://schemas.microsoft.com/office/drawing/2014/main" id="{BC589A7A-ED65-D6B0-0038-B212DE6B52C4}"/>
              </a:ext>
            </a:extLst>
          </p:cNvPr>
          <p:cNvSpPr>
            <a:spLocks noGrp="1"/>
          </p:cNvSpPr>
          <p:nvPr>
            <p:ph type="subTitle" idx="1"/>
          </p:nvPr>
        </p:nvSpPr>
        <p:spPr>
          <a:xfrm>
            <a:off x="1769532" y="4623127"/>
            <a:ext cx="8655200" cy="457201"/>
          </a:xfrm>
        </p:spPr>
        <p:txBody>
          <a:bodyPr>
            <a:normAutofit/>
          </a:bodyPr>
          <a:lstStyle/>
          <a:p>
            <a:pPr>
              <a:lnSpc>
                <a:spcPct val="100000"/>
              </a:lnSpc>
              <a:spcAft>
                <a:spcPts val="600"/>
              </a:spcAft>
            </a:pPr>
            <a:r>
              <a:rPr lang="en-US"/>
              <a:t>Dr. Theresa Haskins | Presentation for the USDA TARGET Center</a:t>
            </a:r>
            <a:endParaRPr lang="en-US" dirty="0"/>
          </a:p>
        </p:txBody>
      </p:sp>
      <p:pic>
        <p:nvPicPr>
          <p:cNvPr id="12" name="Picture 11" descr="A blue and white logo of head and squiggly brain.">
            <a:extLst>
              <a:ext uri="{FF2B5EF4-FFF2-40B4-BE49-F238E27FC236}">
                <a16:creationId xmlns:a16="http://schemas.microsoft.com/office/drawing/2014/main" id="{058F8595-D595-F36C-7233-0AC2B07CE103}"/>
              </a:ext>
            </a:extLst>
          </p:cNvPr>
          <p:cNvPicPr>
            <a:picLocks noChangeAspect="1"/>
          </p:cNvPicPr>
          <p:nvPr/>
        </p:nvPicPr>
        <p:blipFill>
          <a:blip r:embed="rId4">
            <a:biLevel thresh="25000"/>
          </a:blip>
          <a:stretch>
            <a:fillRect/>
          </a:stretch>
        </p:blipFill>
        <p:spPr>
          <a:xfrm>
            <a:off x="10031308" y="5841889"/>
            <a:ext cx="1134714" cy="1005531"/>
          </a:xfrm>
          <a:prstGeom prst="rect">
            <a:avLst/>
          </a:prstGeom>
        </p:spPr>
      </p:pic>
      <p:pic>
        <p:nvPicPr>
          <p:cNvPr id="8" name="Picture 7" descr="A black and white USDA logo&#10;&#10;">
            <a:extLst>
              <a:ext uri="{FF2B5EF4-FFF2-40B4-BE49-F238E27FC236}">
                <a16:creationId xmlns:a16="http://schemas.microsoft.com/office/drawing/2014/main" id="{4A702418-5983-7C74-FFA3-00E27832F9C3}"/>
              </a:ext>
            </a:extLst>
          </p:cNvPr>
          <p:cNvPicPr>
            <a:picLocks noChangeAspect="1"/>
          </p:cNvPicPr>
          <p:nvPr/>
        </p:nvPicPr>
        <p:blipFill>
          <a:blip r:embed="rId5">
            <a:grayscl/>
          </a:blip>
          <a:stretch>
            <a:fillRect/>
          </a:stretch>
        </p:blipFill>
        <p:spPr>
          <a:xfrm>
            <a:off x="11166022" y="6108371"/>
            <a:ext cx="889265" cy="604942"/>
          </a:xfrm>
          <a:prstGeom prst="rect">
            <a:avLst/>
          </a:prstGeom>
        </p:spPr>
      </p:pic>
    </p:spTree>
    <p:extLst>
      <p:ext uri="{BB962C8B-B14F-4D97-AF65-F5344CB8AC3E}">
        <p14:creationId xmlns:p14="http://schemas.microsoft.com/office/powerpoint/2010/main" val="12798584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C896885-FAE3-06BC-972F-FAC2AAF8616F}"/>
              </a:ext>
            </a:extLst>
          </p:cNvPr>
          <p:cNvSpPr>
            <a:spLocks noGrp="1"/>
          </p:cNvSpPr>
          <p:nvPr>
            <p:ph type="title"/>
          </p:nvPr>
        </p:nvSpPr>
        <p:spPr/>
        <p:txBody>
          <a:bodyPr/>
          <a:lstStyle/>
          <a:p>
            <a:r>
              <a:rPr lang="en-US" dirty="0">
                <a:solidFill>
                  <a:schemeClr val="bg1"/>
                </a:solidFill>
              </a:rPr>
              <a:t>What’s your perception of ADHD</a:t>
            </a:r>
          </a:p>
        </p:txBody>
      </p:sp>
      <p:sp>
        <p:nvSpPr>
          <p:cNvPr id="4" name="Slide Number Placeholder 3">
            <a:extLst>
              <a:ext uri="{FF2B5EF4-FFF2-40B4-BE49-F238E27FC236}">
                <a16:creationId xmlns:a16="http://schemas.microsoft.com/office/drawing/2014/main" id="{4C0F4614-75D0-D0E8-DF62-3DC581A94AB2}"/>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defTabSz="457200">
              <a:spcAft>
                <a:spcPts val="600"/>
              </a:spcAft>
            </a:pPr>
            <a:fld id="{C79D7B12-A17E-B849-B463-28736704E5FE}" type="slidenum">
              <a:rPr lang="en-US" smtClean="0">
                <a:latin typeface="+mj-lt"/>
              </a:rPr>
              <a:pPr defTabSz="457200">
                <a:spcAft>
                  <a:spcPts val="600"/>
                </a:spcAft>
              </a:pPr>
              <a:t>10</a:t>
            </a:fld>
            <a:endParaRPr lang="en-US" dirty="0">
              <a:latin typeface="+mj-lt"/>
            </a:endParaRPr>
          </a:p>
        </p:txBody>
      </p:sp>
      <p:grpSp>
        <p:nvGrpSpPr>
          <p:cNvPr id="3" name="Group 2">
            <a:extLst>
              <a:ext uri="{FF2B5EF4-FFF2-40B4-BE49-F238E27FC236}">
                <a16:creationId xmlns:a16="http://schemas.microsoft.com/office/drawing/2014/main" id="{5ECE41A1-D716-1125-CD90-FE227D485AB1}"/>
              </a:ext>
              <a:ext uri="{C183D7F6-B498-43B3-948B-1728B52AA6E4}">
                <adec:decorative xmlns:adec="http://schemas.microsoft.com/office/drawing/2017/decorative" val="1"/>
              </a:ext>
            </a:extLst>
          </p:cNvPr>
          <p:cNvGrpSpPr/>
          <p:nvPr/>
        </p:nvGrpSpPr>
        <p:grpSpPr>
          <a:xfrm>
            <a:off x="2495195" y="0"/>
            <a:ext cx="6888787" cy="6941004"/>
            <a:chOff x="2503082" y="287866"/>
            <a:chExt cx="6996520" cy="6841067"/>
          </a:xfrm>
        </p:grpSpPr>
        <p:sp>
          <p:nvSpPr>
            <p:cNvPr id="5" name="Oval 4">
              <a:extLst>
                <a:ext uri="{FF2B5EF4-FFF2-40B4-BE49-F238E27FC236}">
                  <a16:creationId xmlns:a16="http://schemas.microsoft.com/office/drawing/2014/main" id="{0F0674B0-DE00-94EB-7C8E-6D371B7F6F04}"/>
                </a:ext>
              </a:extLst>
            </p:cNvPr>
            <p:cNvSpPr/>
            <p:nvPr/>
          </p:nvSpPr>
          <p:spPr>
            <a:xfrm>
              <a:off x="3823882" y="413293"/>
              <a:ext cx="4398264" cy="4349261"/>
            </a:xfrm>
            <a:prstGeom prst="ellipse">
              <a:avLst/>
            </a:prstGeom>
            <a:solidFill>
              <a:srgbClr val="D1D07E"/>
            </a:solidFill>
            <a:ln>
              <a:solidFill>
                <a:srgbClr val="D1D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8E2B9AE4-42B4-B69D-262A-522045E840B1}"/>
                </a:ext>
              </a:extLst>
            </p:cNvPr>
            <p:cNvSpPr/>
            <p:nvPr/>
          </p:nvSpPr>
          <p:spPr>
            <a:xfrm>
              <a:off x="2503082" y="2690824"/>
              <a:ext cx="4414185" cy="4349261"/>
            </a:xfrm>
            <a:prstGeom prst="ellipse">
              <a:avLst/>
            </a:prstGeom>
            <a:solidFill>
              <a:srgbClr val="6796E6"/>
            </a:solidFill>
            <a:ln>
              <a:solidFill>
                <a:srgbClr val="679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55BAC92C-B175-1E0D-54E0-304969EE7C78}"/>
                </a:ext>
              </a:extLst>
            </p:cNvPr>
            <p:cNvSpPr/>
            <p:nvPr/>
          </p:nvSpPr>
          <p:spPr>
            <a:xfrm>
              <a:off x="5194423" y="2699290"/>
              <a:ext cx="4305179" cy="4349261"/>
            </a:xfrm>
            <a:prstGeom prst="ellipse">
              <a:avLst/>
            </a:prstGeom>
            <a:solidFill>
              <a:srgbClr val="DD6E75"/>
            </a:solidFill>
            <a:ln>
              <a:solidFill>
                <a:srgbClr val="DD6E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2" descr="ADHD, Autism, and Giftedness : r/coolguides">
              <a:extLst>
                <a:ext uri="{FF2B5EF4-FFF2-40B4-BE49-F238E27FC236}">
                  <a16:creationId xmlns:a16="http://schemas.microsoft.com/office/drawing/2014/main" id="{90F82474-1788-7702-9308-112F47BF120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76" b="97660" l="625" r="97500">
                          <a14:foregroundMark x1="37188" y1="8736" x2="53281" y2="5304"/>
                          <a14:foregroundMark x1="53281" y1="5304" x2="60781" y2="8268"/>
                          <a14:foregroundMark x1="14375" y1="46646" x2="14219" y2="56630"/>
                          <a14:foregroundMark x1="14219" y1="56630" x2="26719" y2="90016"/>
                          <a14:foregroundMark x1="26719" y1="90016" x2="34844" y2="91732"/>
                          <a14:foregroundMark x1="34844" y1="91732" x2="35156" y2="91420"/>
                          <a14:foregroundMark x1="54844" y1="90796" x2="77813" y2="88456"/>
                          <a14:foregroundMark x1="77813" y1="88456" x2="87031" y2="81591"/>
                          <a14:foregroundMark x1="87031" y1="81591" x2="90781" y2="75351"/>
                          <a14:foregroundMark x1="90781" y1="75351" x2="92656" y2="66615"/>
                          <a14:foregroundMark x1="92656" y1="66615" x2="88906" y2="48362"/>
                          <a14:foregroundMark x1="88906" y1="48362" x2="85313" y2="46490"/>
                          <a14:foregroundMark x1="18281" y1="86427" x2="14063" y2="76599"/>
                          <a14:foregroundMark x1="25625" y1="94696" x2="12188" y2="82527"/>
                          <a14:foregroundMark x1="12188" y1="82527" x2="5313" y2="55694"/>
                          <a14:foregroundMark x1="5313" y1="55694" x2="5156" y2="53978"/>
                          <a14:foregroundMark x1="5156" y1="51326" x2="5156" y2="51326"/>
                          <a14:foregroundMark x1="625" y1="63807" x2="625" y2="63807"/>
                          <a14:foregroundMark x1="10000" y1="89704" x2="10000" y2="89704"/>
                          <a14:foregroundMark x1="17500" y1="92356" x2="17500" y2="92356"/>
                          <a14:foregroundMark x1="26719" y1="97660" x2="26719" y2="97660"/>
                          <a14:foregroundMark x1="72656" y1="96724" x2="72656" y2="96724"/>
                          <a14:foregroundMark x1="97656" y1="71763" x2="97656" y2="71763"/>
                          <a14:foregroundMark x1="42813" y1="16225" x2="42813" y2="24337"/>
                          <a14:foregroundMark x1="58125" y1="17473" x2="58438" y2="34477"/>
                          <a14:foregroundMark x1="73125" y1="29797" x2="67969" y2="18253"/>
                          <a14:foregroundMark x1="21250" y1="31045" x2="33438" y2="9516"/>
                          <a14:foregroundMark x1="36563" y1="7332" x2="40625" y2="5772"/>
                          <a14:foregroundMark x1="47813" y1="4212" x2="55937" y2="5304"/>
                          <a14:foregroundMark x1="55937" y1="5304" x2="67969" y2="15133"/>
                          <a14:foregroundMark x1="67969" y1="15133" x2="73906" y2="26053"/>
                          <a14:foregroundMark x1="76250" y1="28705" x2="75156" y2="20593"/>
                          <a14:foregroundMark x1="75156" y1="20593" x2="71250" y2="13261"/>
                          <a14:foregroundMark x1="71250" y1="13261" x2="62187" y2="7644"/>
                          <a14:foregroundMark x1="47344" y1="19189" x2="34531" y2="29329"/>
                          <a14:foregroundMark x1="34531" y1="29329" x2="26719" y2="31825"/>
                          <a14:foregroundMark x1="21595" y1="21685" x2="22344" y2="18409"/>
                          <a14:foregroundMark x1="21131" y1="23713" x2="21595" y2="21685"/>
                          <a14:foregroundMark x1="19063" y1="32761" x2="21131" y2="23713"/>
                          <a14:foregroundMark x1="22344" y1="18409" x2="26406" y2="12480"/>
                          <a14:foregroundMark x1="26406" y1="12480" x2="29531" y2="10296"/>
                          <a14:foregroundMark x1="32031" y1="9204" x2="38281" y2="5616"/>
                          <a14:foregroundMark x1="38281" y1="5616" x2="39688" y2="5304"/>
                          <a14:foregroundMark x1="19824" y1="25741" x2="20156" y2="24649"/>
                          <a14:foregroundMark x1="17500" y1="33385" x2="19824" y2="25741"/>
                          <a14:foregroundMark x1="77313" y1="26365" x2="74844" y2="16693"/>
                          <a14:foregroundMark x1="78906" y1="32605" x2="77313" y2="26365"/>
                          <a14:foregroundMark x1="78088" y1="26365" x2="77344" y2="22153"/>
                          <a14:foregroundMark x1="79219" y1="32761" x2="78088" y2="26365"/>
                          <a14:foregroundMark x1="80000" y1="34321" x2="80000" y2="34321"/>
                          <a14:foregroundMark x1="78906" y1="29329" x2="78906" y2="29329"/>
                          <a14:foregroundMark x1="78375" y1="26365" x2="78281" y2="26053"/>
                          <a14:foregroundMark x1="79219" y1="29173" x2="78375" y2="26365"/>
                          <a14:foregroundMark x1="58125" y1="5928" x2="54844" y2="4680"/>
                          <a14:foregroundMark x1="56719" y1="4368" x2="49531" y2="3276"/>
                          <a14:foregroundMark x1="49531" y1="3276" x2="42656" y2="4836"/>
                          <a14:foregroundMark x1="78125" y1="24493" x2="78125" y2="22933"/>
                          <a14:foregroundMark x1="78125" y1="23089" x2="76875" y2="21061"/>
                          <a14:backgroundMark x1="99219" y1="59282" x2="99219" y2="59282"/>
                          <a14:backgroundMark x1="98906" y1="76287" x2="98906" y2="76287"/>
                          <a14:backgroundMark x1="98906" y1="74883" x2="98906" y2="74883"/>
                          <a14:backgroundMark x1="98906" y1="60998" x2="98906" y2="60998"/>
                          <a14:backgroundMark x1="98750" y1="60374" x2="98750" y2="60374"/>
                          <a14:backgroundMark x1="98281" y1="58970" x2="98281" y2="58970"/>
                          <a14:backgroundMark x1="96875" y1="54446" x2="96875" y2="54446"/>
                          <a14:backgroundMark x1="84375" y1="40562" x2="84375" y2="40562"/>
                          <a14:backgroundMark x1="85156" y1="40874" x2="85156" y2="40874"/>
                          <a14:backgroundMark x1="85313" y1="41186" x2="88750" y2="43682"/>
                          <a14:backgroundMark x1="81719" y1="39002" x2="81719" y2="39002"/>
                          <a14:backgroundMark x1="67656" y1="8424" x2="67656" y2="8424"/>
                          <a14:backgroundMark x1="17500" y1="25741" x2="17500" y2="25741"/>
                          <a14:backgroundMark x1="88750" y1="91264" x2="88750" y2="91264"/>
                          <a14:backgroundMark x1="90000" y1="90172" x2="90000" y2="90172"/>
                          <a14:backgroundMark x1="99063" y1="74103" x2="99063" y2="74103"/>
                          <a14:backgroundMark x1="98906" y1="73011" x2="98906" y2="73011"/>
                          <a14:backgroundMark x1="79531" y1="26365" x2="79531" y2="26365"/>
                          <a14:backgroundMark x1="19219" y1="21685" x2="19219" y2="21685"/>
                          <a14:backgroundMark x1="18438" y1="23713" x2="18438" y2="23713"/>
                          <a14:backgroundMark x1="95313" y1="83151" x2="95313" y2="83151"/>
                          <a14:backgroundMark x1="96875" y1="80031" x2="96875" y2="80031"/>
                          <a14:backgroundMark x1="97656" y1="78471" x2="97656" y2="78471"/>
                          <a14:backgroundMark x1="86563" y1="92824" x2="86563" y2="92824"/>
                          <a14:backgroundMark x1="84688" y1="94228" x2="84688" y2="94228"/>
                          <a14:backgroundMark x1="87656" y1="91888" x2="87656" y2="91888"/>
                          <a14:backgroundMark x1="90000" y1="90172" x2="90000" y2="90172"/>
                          <a14:backgroundMark x1="93594" y1="49454" x2="93594" y2="49454"/>
                          <a14:backgroundMark x1="90000" y1="89704" x2="90000" y2="89704"/>
                        </a14:backgroundRemoval>
                      </a14:imgEffect>
                    </a14:imgLayer>
                  </a14:imgProps>
                </a:ext>
                <a:ext uri="{28A0092B-C50C-407E-A947-70E740481C1C}">
                  <a14:useLocalDpi xmlns:a14="http://schemas.microsoft.com/office/drawing/2010/main" val="0"/>
                </a:ext>
              </a:extLst>
            </a:blip>
            <a:srcRect l="908"/>
            <a:stretch/>
          </p:blipFill>
          <p:spPr bwMode="auto">
            <a:xfrm>
              <a:off x="2751311" y="287866"/>
              <a:ext cx="6697490" cy="6841067"/>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1" descr="@ Theresa Haskins, LLC 2023&#10;">
            <a:extLst>
              <a:ext uri="{FF2B5EF4-FFF2-40B4-BE49-F238E27FC236}">
                <a16:creationId xmlns:a16="http://schemas.microsoft.com/office/drawing/2014/main" id="{4FB60C25-535C-C727-0BCA-369696ACA09D}"/>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3294315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3C52C-5A85-8688-4970-155E082B0D9E}"/>
              </a:ext>
            </a:extLst>
          </p:cNvPr>
          <p:cNvSpPr>
            <a:spLocks noGrp="1"/>
          </p:cNvSpPr>
          <p:nvPr>
            <p:ph type="title"/>
          </p:nvPr>
        </p:nvSpPr>
        <p:spPr>
          <a:xfrm>
            <a:off x="573409" y="559477"/>
            <a:ext cx="3765200" cy="5709931"/>
          </a:xfrm>
          <a:solidFill>
            <a:schemeClr val="bg1">
              <a:lumMod val="95000"/>
            </a:schemeClr>
          </a:solidFill>
          <a:ln w="38100" cmpd="dbl">
            <a:solidFill>
              <a:schemeClr val="tx1"/>
            </a:solidFill>
          </a:ln>
        </p:spPr>
        <p:txBody>
          <a:bodyPr>
            <a:normAutofit/>
          </a:bodyPr>
          <a:lstStyle/>
          <a:p>
            <a:pPr algn="ctr"/>
            <a:r>
              <a:rPr lang="en-US" dirty="0"/>
              <a:t>Impacts of ADHD</a:t>
            </a:r>
          </a:p>
        </p:txBody>
      </p:sp>
      <p:graphicFrame>
        <p:nvGraphicFramePr>
          <p:cNvPr id="20" name="Content Placeholder 2">
            <a:extLst>
              <a:ext uri="{FF2B5EF4-FFF2-40B4-BE49-F238E27FC236}">
                <a16:creationId xmlns:a16="http://schemas.microsoft.com/office/drawing/2014/main" id="{6F501DCC-8922-BEC6-AF12-8539E2EAE939}"/>
              </a:ext>
              <a:ext uri="{C183D7F6-B498-43B3-948B-1728B52AA6E4}">
                <adec:decorative xmlns:adec="http://schemas.microsoft.com/office/drawing/2017/decorative" val="1"/>
              </a:ext>
            </a:extLst>
          </p:cNvPr>
          <p:cNvGraphicFramePr>
            <a:graphicFrameLocks noGrp="1"/>
          </p:cNvGraphicFramePr>
          <p:nvPr>
            <p:ph idx="1"/>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descr="@ Theresa Haskins, LLC 2023&#10;">
            <a:extLst>
              <a:ext uri="{FF2B5EF4-FFF2-40B4-BE49-F238E27FC236}">
                <a16:creationId xmlns:a16="http://schemas.microsoft.com/office/drawing/2014/main" id="{9D21909F-DE07-F2D4-9236-A58CF2BCA5AC}"/>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1744712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75033-F1E2-57B5-F3F4-9F667D6BF2F8}"/>
              </a:ext>
            </a:extLst>
          </p:cNvPr>
          <p:cNvSpPr>
            <a:spLocks noGrp="1"/>
          </p:cNvSpPr>
          <p:nvPr>
            <p:ph type="title"/>
          </p:nvPr>
        </p:nvSpPr>
        <p:spPr>
          <a:xfrm>
            <a:off x="7847718" y="478822"/>
            <a:ext cx="3657600" cy="5943600"/>
          </a:xfrm>
          <a:solidFill>
            <a:schemeClr val="bg1">
              <a:lumMod val="95000"/>
            </a:schemeClr>
          </a:solidFill>
          <a:ln w="38100" cmpd="dbl">
            <a:solidFill>
              <a:schemeClr val="tx1"/>
            </a:solidFill>
          </a:ln>
        </p:spPr>
        <p:txBody>
          <a:bodyPr vert="horz" lIns="91440" tIns="45720" rIns="91440" bIns="45720" rtlCol="0" anchor="ctr">
            <a:normAutofit/>
          </a:bodyPr>
          <a:lstStyle/>
          <a:p>
            <a:pPr algn="ctr">
              <a:lnSpc>
                <a:spcPct val="83000"/>
              </a:lnSpc>
            </a:pPr>
            <a:r>
              <a:rPr lang="en-US" sz="3600" dirty="0">
                <a:solidFill>
                  <a:schemeClr val="tx1"/>
                </a:solidFill>
              </a:rPr>
              <a:t>ADHD @ Work </a:t>
            </a:r>
            <a:r>
              <a:rPr lang="en-US" sz="3200" dirty="0">
                <a:solidFill>
                  <a:schemeClr val="tx1"/>
                </a:solidFill>
              </a:rPr>
              <a:t>Without Support</a:t>
            </a:r>
            <a:endParaRPr lang="en-US" sz="3200" spc="-100" dirty="0"/>
          </a:p>
        </p:txBody>
      </p:sp>
      <p:graphicFrame>
        <p:nvGraphicFramePr>
          <p:cNvPr id="3" name="Content Placeholder 2">
            <a:extLst>
              <a:ext uri="{FF2B5EF4-FFF2-40B4-BE49-F238E27FC236}">
                <a16:creationId xmlns:a16="http://schemas.microsoft.com/office/drawing/2014/main" id="{D62D0C0C-4A57-5179-8113-C26ADB0D9E80}"/>
              </a:ext>
              <a:ext uri="{C183D7F6-B498-43B3-948B-1728B52AA6E4}">
                <adec:decorative xmlns:adec="http://schemas.microsoft.com/office/drawing/2017/decorative" val="1"/>
              </a:ext>
            </a:extLst>
          </p:cNvPr>
          <p:cNvGraphicFramePr>
            <a:graphicFrameLocks noGrp="1"/>
          </p:cNvGraphicFramePr>
          <p:nvPr>
            <p:ph idx="1"/>
          </p:nvPr>
        </p:nvGraphicFramePr>
        <p:xfrm>
          <a:off x="-541421" y="11360"/>
          <a:ext cx="9101444" cy="6846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EE545DB5-A2DC-90E6-DABD-A7EFC93B496C}"/>
              </a:ext>
            </a:extLst>
          </p:cNvPr>
          <p:cNvSpPr txBox="1"/>
          <p:nvPr/>
        </p:nvSpPr>
        <p:spPr>
          <a:xfrm>
            <a:off x="3038845" y="3127457"/>
            <a:ext cx="1940911" cy="646331"/>
          </a:xfrm>
          <a:prstGeom prst="rect">
            <a:avLst/>
          </a:prstGeom>
          <a:noFill/>
        </p:spPr>
        <p:txBody>
          <a:bodyPr wrap="square">
            <a:spAutoFit/>
          </a:bodyPr>
          <a:lstStyle/>
          <a:p>
            <a:pPr algn="ctr"/>
            <a:r>
              <a:rPr lang="en-US" dirty="0">
                <a:solidFill>
                  <a:schemeClr val="accent2">
                    <a:lumMod val="50000"/>
                  </a:schemeClr>
                </a:solidFill>
              </a:rPr>
              <a:t>Negative Impacts on Performance</a:t>
            </a:r>
          </a:p>
        </p:txBody>
      </p:sp>
      <p:sp>
        <p:nvSpPr>
          <p:cNvPr id="5" name="TextBox 4" descr="@ Theresa Haskins, LLC 2023&#10;">
            <a:extLst>
              <a:ext uri="{FF2B5EF4-FFF2-40B4-BE49-F238E27FC236}">
                <a16:creationId xmlns:a16="http://schemas.microsoft.com/office/drawing/2014/main" id="{9F15F88C-31D1-0576-01DD-77AA128B0641}"/>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800422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198A6-60EC-4DF5-03D9-D2311384DC1E}"/>
              </a:ext>
            </a:extLst>
          </p:cNvPr>
          <p:cNvSpPr>
            <a:spLocks noGrp="1"/>
          </p:cNvSpPr>
          <p:nvPr>
            <p:ph type="title"/>
          </p:nvPr>
        </p:nvSpPr>
        <p:spPr/>
        <p:txBody>
          <a:bodyPr/>
          <a:lstStyle/>
          <a:p>
            <a:r>
              <a:rPr lang="en-US" dirty="0"/>
              <a:t>Impact of ADHD Unsupported at Work</a:t>
            </a:r>
            <a:br>
              <a:rPr lang="en-US" dirty="0"/>
            </a:br>
            <a:endParaRPr lang="en-US" dirty="0"/>
          </a:p>
        </p:txBody>
      </p:sp>
      <p:graphicFrame>
        <p:nvGraphicFramePr>
          <p:cNvPr id="5" name="Content Placeholder 2">
            <a:extLst>
              <a:ext uri="{FF2B5EF4-FFF2-40B4-BE49-F238E27FC236}">
                <a16:creationId xmlns:a16="http://schemas.microsoft.com/office/drawing/2014/main" id="{EA090576-4B96-C090-FD27-38327B12EAD8}"/>
              </a:ext>
              <a:ext uri="{C183D7F6-B498-43B3-948B-1728B52AA6E4}">
                <adec:decorative xmlns:adec="http://schemas.microsoft.com/office/drawing/2017/decorative" val="1"/>
              </a:ext>
            </a:extLst>
          </p:cNvPr>
          <p:cNvGraphicFramePr>
            <a:graphicFrameLocks noGrp="1"/>
          </p:cNvGraphicFramePr>
          <p:nvPr>
            <p:ph idx="1"/>
          </p:nvPr>
        </p:nvGraphicFramePr>
        <p:xfrm>
          <a:off x="1066800" y="2103120"/>
          <a:ext cx="10058400" cy="3849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descr="@ Theresa Haskins, LLC 2023&#10;">
            <a:extLst>
              <a:ext uri="{FF2B5EF4-FFF2-40B4-BE49-F238E27FC236}">
                <a16:creationId xmlns:a16="http://schemas.microsoft.com/office/drawing/2014/main" id="{526B3EEA-C615-A494-61F2-B8D747EF2BB0}"/>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1505487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75033-F1E2-57B5-F3F4-9F667D6BF2F8}"/>
              </a:ext>
            </a:extLst>
          </p:cNvPr>
          <p:cNvSpPr>
            <a:spLocks noGrp="1"/>
          </p:cNvSpPr>
          <p:nvPr>
            <p:ph type="title"/>
          </p:nvPr>
        </p:nvSpPr>
        <p:spPr>
          <a:xfrm>
            <a:off x="7923253" y="457199"/>
            <a:ext cx="3657600" cy="5943600"/>
          </a:xfrm>
          <a:solidFill>
            <a:schemeClr val="bg1">
              <a:lumMod val="95000"/>
            </a:schemeClr>
          </a:solidFill>
          <a:ln w="38100" cmpd="dbl">
            <a:solidFill>
              <a:schemeClr val="tx1"/>
            </a:solidFill>
          </a:ln>
        </p:spPr>
        <p:txBody>
          <a:bodyPr vert="horz" lIns="91440" tIns="45720" rIns="91440" bIns="45720" rtlCol="0" anchor="ctr">
            <a:normAutofit/>
          </a:bodyPr>
          <a:lstStyle/>
          <a:p>
            <a:pPr algn="ctr">
              <a:lnSpc>
                <a:spcPct val="83000"/>
              </a:lnSpc>
            </a:pPr>
            <a:r>
              <a:rPr lang="en-US" sz="3200" dirty="0">
                <a:solidFill>
                  <a:schemeClr val="tx1"/>
                </a:solidFill>
              </a:rPr>
              <a:t>ADHD @ Work With Support</a:t>
            </a:r>
            <a:endParaRPr lang="en-US" sz="3200" spc="-100" dirty="0"/>
          </a:p>
        </p:txBody>
      </p:sp>
      <p:graphicFrame>
        <p:nvGraphicFramePr>
          <p:cNvPr id="7" name="Diagram 6">
            <a:extLst>
              <a:ext uri="{FF2B5EF4-FFF2-40B4-BE49-F238E27FC236}">
                <a16:creationId xmlns:a16="http://schemas.microsoft.com/office/drawing/2014/main" id="{D764BC73-71E9-7215-3067-4D3B07BF8F30}"/>
              </a:ext>
              <a:ext uri="{C183D7F6-B498-43B3-948B-1728B52AA6E4}">
                <adec:decorative xmlns:adec="http://schemas.microsoft.com/office/drawing/2017/decorative" val="1"/>
              </a:ext>
            </a:extLst>
          </p:cNvPr>
          <p:cNvGraphicFramePr/>
          <p:nvPr/>
        </p:nvGraphicFramePr>
        <p:xfrm>
          <a:off x="-493295" y="112616"/>
          <a:ext cx="9031751" cy="6592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7706E118-3966-ACE9-72F0-CEA32075762C}"/>
              </a:ext>
            </a:extLst>
          </p:cNvPr>
          <p:cNvSpPr txBox="1"/>
          <p:nvPr/>
        </p:nvSpPr>
        <p:spPr>
          <a:xfrm>
            <a:off x="3178995" y="2828835"/>
            <a:ext cx="1807017" cy="1200329"/>
          </a:xfrm>
          <a:prstGeom prst="rect">
            <a:avLst/>
          </a:prstGeom>
          <a:noFill/>
        </p:spPr>
        <p:txBody>
          <a:bodyPr wrap="square" rtlCol="0">
            <a:spAutoFit/>
          </a:bodyPr>
          <a:lstStyle/>
          <a:p>
            <a:pPr algn="ctr"/>
            <a:r>
              <a:rPr lang="en-US" b="1" dirty="0">
                <a:solidFill>
                  <a:schemeClr val="accent3">
                    <a:lumMod val="50000"/>
                  </a:schemeClr>
                </a:solidFill>
              </a:rPr>
              <a:t>Effective Supports for Top Performance</a:t>
            </a:r>
          </a:p>
        </p:txBody>
      </p:sp>
      <p:sp>
        <p:nvSpPr>
          <p:cNvPr id="3" name="TextBox 2" descr="@ Theresa Haskins, LLC 2023&#10;">
            <a:extLst>
              <a:ext uri="{FF2B5EF4-FFF2-40B4-BE49-F238E27FC236}">
                <a16:creationId xmlns:a16="http://schemas.microsoft.com/office/drawing/2014/main" id="{69998463-A1F8-B66F-BF7E-C3822BE048D3}"/>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3090982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E1391-265B-978A-936F-DDE7C68F910A}"/>
              </a:ext>
            </a:extLst>
          </p:cNvPr>
          <p:cNvSpPr>
            <a:spLocks noGrp="1"/>
          </p:cNvSpPr>
          <p:nvPr>
            <p:ph type="title"/>
          </p:nvPr>
        </p:nvSpPr>
        <p:spPr>
          <a:xfrm>
            <a:off x="455196" y="375557"/>
            <a:ext cx="11281609" cy="1611923"/>
          </a:xfrm>
          <a:solidFill>
            <a:schemeClr val="accent5">
              <a:lumMod val="50000"/>
            </a:schemeClr>
          </a:solidFill>
        </p:spPr>
        <p:txBody>
          <a:bodyPr>
            <a:normAutofit/>
          </a:bodyPr>
          <a:lstStyle/>
          <a:p>
            <a:pPr algn="ctr"/>
            <a:r>
              <a:rPr lang="en-US" dirty="0">
                <a:solidFill>
                  <a:schemeClr val="bg1"/>
                </a:solidFill>
              </a:rPr>
              <a:t>Strategies If You Have ADHD</a:t>
            </a:r>
          </a:p>
        </p:txBody>
      </p:sp>
      <p:graphicFrame>
        <p:nvGraphicFramePr>
          <p:cNvPr id="4" name="Content Placeholder 3">
            <a:extLst>
              <a:ext uri="{FF2B5EF4-FFF2-40B4-BE49-F238E27FC236}">
                <a16:creationId xmlns:a16="http://schemas.microsoft.com/office/drawing/2014/main" id="{C20174FD-6988-AB2B-437E-22351AE1972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336310607"/>
              </p:ext>
            </p:extLst>
          </p:nvPr>
        </p:nvGraphicFramePr>
        <p:xfrm>
          <a:off x="455195" y="2521091"/>
          <a:ext cx="11281609" cy="3554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descr="@ Theresa Haskins, LLC 2023&#10;">
            <a:extLst>
              <a:ext uri="{FF2B5EF4-FFF2-40B4-BE49-F238E27FC236}">
                <a16:creationId xmlns:a16="http://schemas.microsoft.com/office/drawing/2014/main" id="{7EF1AF17-0732-BD0F-1EE3-9216C0584308}"/>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
        <p:nvSpPr>
          <p:cNvPr id="10" name="Rectangle 9">
            <a:extLst>
              <a:ext uri="{FF2B5EF4-FFF2-40B4-BE49-F238E27FC236}">
                <a16:creationId xmlns:a16="http://schemas.microsoft.com/office/drawing/2014/main" id="{5231DE53-14CA-2142-8E40-50836E9F5D32}"/>
              </a:ext>
              <a:ext uri="{C183D7F6-B498-43B3-948B-1728B52AA6E4}">
                <adec:decorative xmlns:adec="http://schemas.microsoft.com/office/drawing/2017/decorative" val="1"/>
              </a:ext>
            </a:extLst>
          </p:cNvPr>
          <p:cNvSpPr/>
          <p:nvPr/>
        </p:nvSpPr>
        <p:spPr>
          <a:xfrm>
            <a:off x="669471" y="571500"/>
            <a:ext cx="10874829" cy="1208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845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Objects at a table">
            <a:extLst>
              <a:ext uri="{FF2B5EF4-FFF2-40B4-BE49-F238E27FC236}">
                <a16:creationId xmlns:a16="http://schemas.microsoft.com/office/drawing/2014/main" id="{281CC17A-C09D-E5CC-E9C3-B31BC5A1DF0D}"/>
              </a:ext>
            </a:extLst>
          </p:cNvPr>
          <p:cNvPicPr>
            <a:picLocks noChangeAspect="1"/>
          </p:cNvPicPr>
          <p:nvPr/>
        </p:nvPicPr>
        <p:blipFill rotWithShape="1">
          <a:blip r:embed="rId2"/>
          <a:srcRect l="2191" t="8378" r="6900" b="15013"/>
          <a:stretch/>
        </p:blipFill>
        <p:spPr>
          <a:xfrm>
            <a:off x="0" y="11"/>
            <a:ext cx="12191999" cy="6857989"/>
          </a:xfrm>
          <a:prstGeom prst="rect">
            <a:avLst/>
          </a:prstGeom>
        </p:spPr>
      </p:pic>
      <p:sp>
        <p:nvSpPr>
          <p:cNvPr id="12" name="Rectangle 11">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D28F419-0426-8A68-3E16-420210D95A83}"/>
              </a:ext>
            </a:extLst>
          </p:cNvPr>
          <p:cNvSpPr>
            <a:spLocks noGrp="1"/>
          </p:cNvSpPr>
          <p:nvPr>
            <p:ph type="title"/>
          </p:nvPr>
        </p:nvSpPr>
        <p:spPr>
          <a:xfrm>
            <a:off x="603250" y="505434"/>
            <a:ext cx="6855595" cy="1746504"/>
          </a:xfrm>
        </p:spPr>
        <p:txBody>
          <a:bodyPr>
            <a:normAutofit/>
          </a:bodyPr>
          <a:lstStyle/>
          <a:p>
            <a:r>
              <a:rPr lang="en-US" dirty="0">
                <a:solidFill>
                  <a:schemeClr val="tx1">
                    <a:lumMod val="75000"/>
                    <a:lumOff val="25000"/>
                  </a:schemeClr>
                </a:solidFill>
              </a:rPr>
              <a:t>How You Can Help Others</a:t>
            </a:r>
          </a:p>
        </p:txBody>
      </p:sp>
      <p:sp>
        <p:nvSpPr>
          <p:cNvPr id="3" name="Content Placeholder 2">
            <a:extLst>
              <a:ext uri="{FF2B5EF4-FFF2-40B4-BE49-F238E27FC236}">
                <a16:creationId xmlns:a16="http://schemas.microsoft.com/office/drawing/2014/main" id="{EE8C0844-DFDD-B0D7-8ECC-74C68C5B8049}"/>
              </a:ext>
            </a:extLst>
          </p:cNvPr>
          <p:cNvSpPr>
            <a:spLocks noGrp="1"/>
          </p:cNvSpPr>
          <p:nvPr>
            <p:ph idx="1"/>
          </p:nvPr>
        </p:nvSpPr>
        <p:spPr>
          <a:xfrm>
            <a:off x="671831" y="2057400"/>
            <a:ext cx="6718434" cy="3977640"/>
          </a:xfrm>
        </p:spPr>
        <p:txBody>
          <a:bodyPr>
            <a:noAutofit/>
          </a:bodyPr>
          <a:lstStyle/>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Schedule regular check-ins</a:t>
            </a:r>
          </a:p>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Make short-term goals clear to the team</a:t>
            </a:r>
          </a:p>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Support time management of tasks and projects</a:t>
            </a:r>
          </a:p>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Provide helpful techniques to meet deadlines</a:t>
            </a:r>
          </a:p>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Encourage and support unique approaches to work</a:t>
            </a:r>
          </a:p>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Assign task partners to help get work done</a:t>
            </a:r>
          </a:p>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Provide ideas on how to get started on a project</a:t>
            </a:r>
          </a:p>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Assist by offering to switch tasks sometimes</a:t>
            </a:r>
          </a:p>
          <a:p>
            <a:pPr marL="403225" indent="-403225">
              <a:spcBef>
                <a:spcPts val="0"/>
              </a:spcBef>
              <a:spcAft>
                <a:spcPts val="1200"/>
              </a:spcAft>
              <a:buFont typeface="Wingdings" pitchFamily="2" charset="2"/>
              <a:buChar char="q"/>
            </a:pPr>
            <a:r>
              <a:rPr lang="en-US" sz="1800" dirty="0">
                <a:solidFill>
                  <a:schemeClr val="tx1">
                    <a:lumMod val="75000"/>
                    <a:lumOff val="25000"/>
                  </a:schemeClr>
                </a:solidFill>
              </a:rPr>
              <a:t>Set realistic timelines for everyone</a:t>
            </a:r>
          </a:p>
        </p:txBody>
      </p:sp>
      <p:sp>
        <p:nvSpPr>
          <p:cNvPr id="4" name="TextBox 3" descr="@ Theresa Haskins, LLC 2023&#10;">
            <a:extLst>
              <a:ext uri="{FF2B5EF4-FFF2-40B4-BE49-F238E27FC236}">
                <a16:creationId xmlns:a16="http://schemas.microsoft.com/office/drawing/2014/main" id="{52B7F663-D6CD-E029-211A-5D1429FCDC1C}"/>
              </a:ext>
            </a:extLst>
          </p:cNvPr>
          <p:cNvSpPr txBox="1"/>
          <p:nvPr/>
        </p:nvSpPr>
        <p:spPr>
          <a:xfrm>
            <a:off x="0" y="6609429"/>
            <a:ext cx="6134582" cy="261610"/>
          </a:xfrm>
          <a:prstGeom prst="rect">
            <a:avLst/>
          </a:prstGeom>
          <a:noFill/>
        </p:spPr>
        <p:txBody>
          <a:bodyPr wrap="square">
            <a:spAutoFit/>
          </a:bodyPr>
          <a:lstStyle/>
          <a:p>
            <a:pPr>
              <a:spcAft>
                <a:spcPts val="600"/>
              </a:spcAft>
            </a:pPr>
            <a:r>
              <a:rPr lang="en-US" sz="1100"/>
              <a:t>@ Theresa Haskins, LLC 2023</a:t>
            </a:r>
          </a:p>
        </p:txBody>
      </p:sp>
    </p:spTree>
    <p:extLst>
      <p:ext uri="{BB962C8B-B14F-4D97-AF65-F5344CB8AC3E}">
        <p14:creationId xmlns:p14="http://schemas.microsoft.com/office/powerpoint/2010/main" val="2201301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Rectangle 24">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useBgFill="1">
        <p:nvSpPr>
          <p:cNvPr id="27" name="Rectangle 26">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ln w="6350" cap="sq" cmpd="sng" algn="ctr">
            <a:solidFill>
              <a:schemeClr val="tx1">
                <a:lumMod val="75000"/>
                <a:lumOff val="25000"/>
              </a:schemeClr>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96D1CA23-883E-43B7-DA9D-68D56CBA024E}"/>
              </a:ext>
            </a:extLst>
          </p:cNvPr>
          <p:cNvSpPr>
            <a:spLocks noGrp="1"/>
          </p:cNvSpPr>
          <p:nvPr>
            <p:ph type="title"/>
          </p:nvPr>
        </p:nvSpPr>
        <p:spPr>
          <a:xfrm>
            <a:off x="1192625" y="1420706"/>
            <a:ext cx="3466540" cy="4016587"/>
          </a:xfrm>
        </p:spPr>
        <p:txBody>
          <a:bodyPr vert="horz" lIns="91440" tIns="45720" rIns="91440" bIns="45720" rtlCol="0" anchor="ctr">
            <a:normAutofit/>
          </a:bodyPr>
          <a:lstStyle/>
          <a:p>
            <a:r>
              <a:rPr lang="en-US" sz="3600"/>
              <a:t>Finding Resources and Support </a:t>
            </a:r>
          </a:p>
        </p:txBody>
      </p:sp>
      <p:cxnSp>
        <p:nvCxnSpPr>
          <p:cNvPr id="29" name="Straight Connector 28">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86269"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A5FE7EA-07CC-15CC-FDBF-D29322D583FE}"/>
              </a:ext>
            </a:extLst>
          </p:cNvPr>
          <p:cNvSpPr txBox="1"/>
          <p:nvPr/>
        </p:nvSpPr>
        <p:spPr>
          <a:xfrm>
            <a:off x="5236723" y="1420706"/>
            <a:ext cx="5514758" cy="4016587"/>
          </a:xfrm>
          <a:prstGeom prst="rect">
            <a:avLst/>
          </a:prstGeom>
        </p:spPr>
        <p:txBody>
          <a:bodyPr vert="horz" lIns="91440" tIns="45720" rIns="91440" bIns="45720" rtlCol="0" anchor="ctr">
            <a:normAutofit/>
          </a:bodyPr>
          <a:lstStyle/>
          <a:p>
            <a:pPr marL="285750" indent="-182880">
              <a:spcAft>
                <a:spcPts val="1800"/>
              </a:spcAft>
              <a:buClr>
                <a:schemeClr val="tx1">
                  <a:lumMod val="85000"/>
                  <a:lumOff val="15000"/>
                </a:schemeClr>
              </a:buClr>
              <a:buSzPct val="110000"/>
              <a:buFont typeface="Garamond" pitchFamily="18" charset="0"/>
              <a:buChar char="◦"/>
            </a:pPr>
            <a:r>
              <a:rPr lang="en-US">
                <a:solidFill>
                  <a:schemeClr val="tx1">
                    <a:lumMod val="75000"/>
                    <a:lumOff val="25000"/>
                  </a:schemeClr>
                </a:solidFill>
              </a:rPr>
              <a:t>Explore resources online to learn more about neurodivergent conditions</a:t>
            </a:r>
          </a:p>
          <a:p>
            <a:pPr marL="285750" indent="-182880">
              <a:spcAft>
                <a:spcPts val="1800"/>
              </a:spcAft>
              <a:buClr>
                <a:schemeClr val="tx1">
                  <a:lumMod val="85000"/>
                  <a:lumOff val="15000"/>
                </a:schemeClr>
              </a:buClr>
              <a:buSzPct val="110000"/>
              <a:buFont typeface="Garamond" pitchFamily="18" charset="0"/>
              <a:buChar char="◦"/>
            </a:pPr>
            <a:r>
              <a:rPr lang="en-US">
                <a:solidFill>
                  <a:schemeClr val="tx1">
                    <a:lumMod val="75000"/>
                    <a:lumOff val="25000"/>
                  </a:schemeClr>
                </a:solidFill>
              </a:rPr>
              <a:t>Leverage online discovery assessments to inform your decision to pursue a formal diagnosis</a:t>
            </a:r>
          </a:p>
          <a:p>
            <a:pPr marL="285750" indent="-182880">
              <a:spcAft>
                <a:spcPts val="1800"/>
              </a:spcAft>
              <a:buClr>
                <a:schemeClr val="tx1">
                  <a:lumMod val="85000"/>
                  <a:lumOff val="15000"/>
                </a:schemeClr>
              </a:buClr>
              <a:buSzPct val="110000"/>
              <a:buFont typeface="Garamond" pitchFamily="18" charset="0"/>
              <a:buChar char="◦"/>
            </a:pPr>
            <a:r>
              <a:rPr lang="en-US">
                <a:solidFill>
                  <a:schemeClr val="tx1">
                    <a:lumMod val="75000"/>
                    <a:lumOff val="25000"/>
                  </a:schemeClr>
                </a:solidFill>
              </a:rPr>
              <a:t>Talk to your general practitioner, therapist, or psychologist about your experiences and findings</a:t>
            </a:r>
          </a:p>
          <a:p>
            <a:pPr marL="285750" indent="-182880">
              <a:spcAft>
                <a:spcPts val="1800"/>
              </a:spcAft>
              <a:buClr>
                <a:schemeClr val="tx1">
                  <a:lumMod val="85000"/>
                  <a:lumOff val="15000"/>
                </a:schemeClr>
              </a:buClr>
              <a:buSzPct val="110000"/>
              <a:buFont typeface="Garamond" pitchFamily="18" charset="0"/>
              <a:buChar char="◦"/>
            </a:pPr>
            <a:r>
              <a:rPr lang="en-US">
                <a:solidFill>
                  <a:schemeClr val="tx1">
                    <a:lumMod val="75000"/>
                    <a:lumOff val="25000"/>
                  </a:schemeClr>
                </a:solidFill>
              </a:rPr>
              <a:t>Find a qualified professional to formally assess and diagnose adulthood autism and ADHD</a:t>
            </a:r>
          </a:p>
          <a:p>
            <a:pPr marL="285750" indent="-182880">
              <a:spcAft>
                <a:spcPts val="1800"/>
              </a:spcAft>
              <a:buClr>
                <a:schemeClr val="tx1">
                  <a:lumMod val="85000"/>
                  <a:lumOff val="15000"/>
                </a:schemeClr>
              </a:buClr>
              <a:buSzPct val="110000"/>
              <a:buFont typeface="Garamond" pitchFamily="18" charset="0"/>
              <a:buChar char="◦"/>
            </a:pPr>
            <a:r>
              <a:rPr lang="en-US">
                <a:solidFill>
                  <a:schemeClr val="tx1">
                    <a:lumMod val="75000"/>
                    <a:lumOff val="25000"/>
                  </a:schemeClr>
                </a:solidFill>
              </a:rPr>
              <a:t>Connect with local autism networks, advocates, and neurodivergent groups for community support </a:t>
            </a:r>
          </a:p>
        </p:txBody>
      </p:sp>
      <p:sp>
        <p:nvSpPr>
          <p:cNvPr id="3" name="TextBox 2" descr="@ Theresa Haskins, LLC 2023&#10;">
            <a:extLst>
              <a:ext uri="{FF2B5EF4-FFF2-40B4-BE49-F238E27FC236}">
                <a16:creationId xmlns:a16="http://schemas.microsoft.com/office/drawing/2014/main" id="{C62DF11B-0E33-D2CE-9CD8-B032065A5A62}"/>
              </a:ext>
            </a:extLst>
          </p:cNvPr>
          <p:cNvSpPr txBox="1"/>
          <p:nvPr/>
        </p:nvSpPr>
        <p:spPr>
          <a:xfrm>
            <a:off x="0" y="6609429"/>
            <a:ext cx="6134582" cy="261610"/>
          </a:xfrm>
          <a:prstGeom prst="rect">
            <a:avLst/>
          </a:prstGeom>
          <a:noFill/>
        </p:spPr>
        <p:txBody>
          <a:bodyPr wrap="square">
            <a:spAutoFit/>
          </a:bodyPr>
          <a:lstStyle/>
          <a:p>
            <a:pPr>
              <a:spcAft>
                <a:spcPts val="600"/>
              </a:spcAft>
            </a:pPr>
            <a:r>
              <a:rPr lang="en-US" sz="1100" dirty="0"/>
              <a:t>@ Theresa Haskins, LLC 2023</a:t>
            </a:r>
            <a:endParaRPr lang="en-US" sz="1100"/>
          </a:p>
        </p:txBody>
      </p:sp>
    </p:spTree>
    <p:extLst>
      <p:ext uri="{BB962C8B-B14F-4D97-AF65-F5344CB8AC3E}">
        <p14:creationId xmlns:p14="http://schemas.microsoft.com/office/powerpoint/2010/main" val="1214468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A85086-ED6B-BF26-0329-3837CB6F08EB}"/>
              </a:ext>
            </a:extLst>
          </p:cNvPr>
          <p:cNvSpPr>
            <a:spLocks noGrp="1"/>
          </p:cNvSpPr>
          <p:nvPr>
            <p:ph type="title"/>
          </p:nvPr>
        </p:nvSpPr>
        <p:spPr>
          <a:xfrm>
            <a:off x="6846137" y="727626"/>
            <a:ext cx="4602152" cy="1718225"/>
          </a:xfrm>
        </p:spPr>
        <p:txBody>
          <a:bodyPr>
            <a:normAutofit/>
          </a:bodyPr>
          <a:lstStyle/>
          <a:p>
            <a:r>
              <a:rPr lang="en-US" dirty="0"/>
              <a:t>Promote Neurodiversity</a:t>
            </a:r>
          </a:p>
        </p:txBody>
      </p:sp>
      <p:pic>
        <p:nvPicPr>
          <p:cNvPr id="5" name="Picture 4" descr="A person holding an umbrella&#10;&#10;">
            <a:extLst>
              <a:ext uri="{FF2B5EF4-FFF2-40B4-BE49-F238E27FC236}">
                <a16:creationId xmlns:a16="http://schemas.microsoft.com/office/drawing/2014/main" id="{2F704B2A-2B12-B33A-11C0-B8269E907DAF}"/>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300"/>
                    </a14:imgEffect>
                    <a14:imgEffect>
                      <a14:saturation sat="66000"/>
                    </a14:imgEffect>
                    <a14:imgEffect>
                      <a14:brightnessContrast bright="20000" contrast="-40000"/>
                    </a14:imgEffect>
                  </a14:imgLayer>
                </a14:imgProps>
              </a:ext>
            </a:extLst>
          </a:blip>
          <a:srcRect t="7845" r="2" b="11599"/>
          <a:stretch/>
        </p:blipFill>
        <p:spPr>
          <a:xfrm flipH="1">
            <a:off x="424928" y="419292"/>
            <a:ext cx="5522976" cy="6053328"/>
          </a:xfrm>
          <a:prstGeom prst="rect">
            <a:avLst/>
          </a:prstGeom>
        </p:spPr>
      </p:pic>
      <p:sp>
        <p:nvSpPr>
          <p:cNvPr id="3" name="Content Placeholder 2">
            <a:extLst>
              <a:ext uri="{FF2B5EF4-FFF2-40B4-BE49-F238E27FC236}">
                <a16:creationId xmlns:a16="http://schemas.microsoft.com/office/drawing/2014/main" id="{ED1EA5D9-8939-5949-73AE-AA39CE6BF993}"/>
              </a:ext>
            </a:extLst>
          </p:cNvPr>
          <p:cNvSpPr>
            <a:spLocks noGrp="1"/>
          </p:cNvSpPr>
          <p:nvPr>
            <p:ph idx="1"/>
          </p:nvPr>
        </p:nvSpPr>
        <p:spPr>
          <a:xfrm>
            <a:off x="6846137" y="2538919"/>
            <a:ext cx="4602152" cy="3557805"/>
          </a:xfrm>
        </p:spPr>
        <p:txBody>
          <a:bodyPr>
            <a:normAutofit/>
          </a:bodyPr>
          <a:lstStyle/>
          <a:p>
            <a:pPr marL="285750" indent="-285750">
              <a:spcAft>
                <a:spcPts val="1000"/>
              </a:spcAft>
              <a:buFont typeface="Arial" panose="020B0604020202020204" pitchFamily="34" charset="0"/>
              <a:buChar char="•"/>
            </a:pPr>
            <a:r>
              <a:rPr lang="en-US" sz="1800" dirty="0"/>
              <a:t>Educate yourself</a:t>
            </a:r>
          </a:p>
          <a:p>
            <a:pPr marL="285750" indent="-285750">
              <a:spcAft>
                <a:spcPts val="1000"/>
              </a:spcAft>
              <a:buFont typeface="Arial" panose="020B0604020202020204" pitchFamily="34" charset="0"/>
              <a:buChar char="•"/>
            </a:pPr>
            <a:r>
              <a:rPr lang="en-US" sz="1800" dirty="0"/>
              <a:t>Respect individual differences</a:t>
            </a:r>
          </a:p>
          <a:p>
            <a:pPr marL="285750" indent="-285750">
              <a:spcAft>
                <a:spcPts val="1000"/>
              </a:spcAft>
              <a:buFont typeface="Arial" panose="020B0604020202020204" pitchFamily="34" charset="0"/>
              <a:buChar char="•"/>
            </a:pPr>
            <a:r>
              <a:rPr lang="en-US" sz="1800" dirty="0"/>
              <a:t>Focus on accessibility</a:t>
            </a:r>
          </a:p>
          <a:p>
            <a:pPr marL="285750" indent="-285750">
              <a:spcAft>
                <a:spcPts val="1000"/>
              </a:spcAft>
              <a:buFont typeface="Arial" panose="020B0604020202020204" pitchFamily="34" charset="0"/>
              <a:buChar char="•"/>
            </a:pPr>
            <a:r>
              <a:rPr lang="en-US" sz="1800" dirty="0"/>
              <a:t>Be open to new approaches</a:t>
            </a:r>
          </a:p>
          <a:p>
            <a:pPr marL="285750" indent="-285750">
              <a:spcAft>
                <a:spcPts val="1000"/>
              </a:spcAft>
              <a:buFont typeface="Arial" panose="020B0604020202020204" pitchFamily="34" charset="0"/>
              <a:buChar char="•"/>
            </a:pPr>
            <a:r>
              <a:rPr lang="en-US" sz="1800" dirty="0"/>
              <a:t>Implement universal practices</a:t>
            </a:r>
          </a:p>
          <a:p>
            <a:pPr marL="285750" indent="-285750">
              <a:spcAft>
                <a:spcPts val="1000"/>
              </a:spcAft>
              <a:buFont typeface="Arial" panose="020B0604020202020204" pitchFamily="34" charset="0"/>
              <a:buChar char="•"/>
            </a:pPr>
            <a:r>
              <a:rPr lang="en-US" sz="1800" dirty="0"/>
              <a:t>Advocate proactively for inclusion</a:t>
            </a:r>
          </a:p>
          <a:p>
            <a:endParaRPr lang="en-US" dirty="0"/>
          </a:p>
        </p:txBody>
      </p:sp>
      <p:sp>
        <p:nvSpPr>
          <p:cNvPr id="2" name="TextBox 1" descr="@ Theresa Haskins, LLC 2023&#10;">
            <a:extLst>
              <a:ext uri="{FF2B5EF4-FFF2-40B4-BE49-F238E27FC236}">
                <a16:creationId xmlns:a16="http://schemas.microsoft.com/office/drawing/2014/main" id="{F144F421-0D7B-9F84-E2C2-B756D23ED054}"/>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1101818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a:solidFill>
                  <a:schemeClr val="accent2"/>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marL="0" marR="0" lvl="0" indent="0" algn="l" defTabSz="914400" rtl="0" eaLnBrk="1" fontAlgn="auto" latinLnBrk="0" hangingPunct="1">
              <a:lnSpc>
                <a:spcPct val="90000"/>
              </a:lnSpc>
              <a:spcBef>
                <a:spcPts val="0"/>
              </a:spcBef>
              <a:spcAft>
                <a:spcPts val="600"/>
              </a:spcAft>
              <a:buClr>
                <a:srgbClr val="96A9A9"/>
              </a:buClr>
              <a:buSzTx/>
              <a:buFont typeface="Calibri" panose="020F0502020204030204" pitchFamily="34" charset="0"/>
              <a:buNone/>
              <a:tabLst/>
              <a:defRPr/>
            </a:pPr>
            <a: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t>TARGET Center Website</a:t>
            </a:r>
            <a:b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br>
            <a: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hlinkClick r:id="rId3"/>
              </a:rPr>
              <a:t>https://</a:t>
            </a:r>
            <a:r>
              <a:rPr kumimoji="0" lang="en-US" sz="1800" b="0" i="0" u="none" strike="noStrike" kern="1200" cap="none" spc="0" normalizeH="0" baseline="0" noProof="0" err="1">
                <a:ln>
                  <a:noFill/>
                </a:ln>
                <a:solidFill>
                  <a:prstClr val="black">
                    <a:lumMod val="75000"/>
                    <a:lumOff val="25000"/>
                  </a:prstClr>
                </a:solidFill>
                <a:effectLst/>
                <a:uLnTx/>
                <a:uFillTx/>
                <a:latin typeface="Franklin Gothic Book" panose="02020404030301010803"/>
                <a:ea typeface="+mn-ea"/>
                <a:cs typeface="+mn-cs"/>
                <a:hlinkClick r:id="rId3"/>
              </a:rPr>
              <a:t>www.usda.gov</a:t>
            </a:r>
            <a: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hlinkClick r:id="rId3"/>
              </a:rPr>
              <a:t>/target-center</a:t>
            </a:r>
            <a:endPar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endParaRPr>
          </a:p>
          <a:p>
            <a:pPr marL="0" marR="0" lvl="0" indent="0" algn="l" defTabSz="914400" rtl="0" eaLnBrk="1" fontAlgn="auto" latinLnBrk="0" hangingPunct="1">
              <a:lnSpc>
                <a:spcPct val="90000"/>
              </a:lnSpc>
              <a:spcBef>
                <a:spcPts val="0"/>
              </a:spcBef>
              <a:spcAft>
                <a:spcPts val="600"/>
              </a:spcAft>
              <a:buClr>
                <a:srgbClr val="96A9A9"/>
              </a:buClr>
              <a:buSzTx/>
              <a:buFont typeface="Calibri" panose="020F0502020204030204" pitchFamily="34" charset="0"/>
              <a:buNone/>
              <a:tabLst/>
              <a:defRPr/>
            </a:pPr>
            <a:b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br>
            <a: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t>TARGET Center Email</a:t>
            </a:r>
            <a:b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br>
            <a: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hlinkClick r:id="rId4">
                  <a:extLst>
                    <a:ext uri="{A12FA001-AC4F-418D-AE19-62706E023703}">
                      <ahyp:hlinkClr xmlns:ahyp="http://schemas.microsoft.com/office/drawing/2018/hyperlinkcolor" val="tx"/>
                    </a:ext>
                  </a:extLst>
                </a:hlinkClick>
              </a:rPr>
              <a:t>target-center@usda.gov</a:t>
            </a:r>
            <a:endPar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endParaRPr>
          </a:p>
          <a:p>
            <a:pPr marL="0" marR="0" lvl="0" indent="0" algn="l" defTabSz="914400" rtl="0" eaLnBrk="1" fontAlgn="auto" latinLnBrk="0" hangingPunct="1">
              <a:lnSpc>
                <a:spcPct val="90000"/>
              </a:lnSpc>
              <a:spcBef>
                <a:spcPts val="0"/>
              </a:spcBef>
              <a:spcAft>
                <a:spcPts val="600"/>
              </a:spcAft>
              <a:buClr>
                <a:srgbClr val="96A9A9"/>
              </a:buClr>
              <a:buSzTx/>
              <a:buFont typeface="Calibri" panose="020F0502020204030204" pitchFamily="34" charset="0"/>
              <a:buNone/>
              <a:tabLst/>
              <a:defRPr/>
            </a:pPr>
            <a:b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br>
            <a: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t>TARGET Center Phone Number</a:t>
            </a:r>
            <a:b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br>
            <a:r>
              <a:rPr kumimoji="0" lang="en-US" sz="1800" b="0" i="0" u="none" strike="noStrike" kern="1200" cap="none" spc="0" normalizeH="0" baseline="0" noProof="0">
                <a:ln>
                  <a:noFill/>
                </a:ln>
                <a:solidFill>
                  <a:prstClr val="black">
                    <a:lumMod val="75000"/>
                    <a:lumOff val="25000"/>
                  </a:prstClr>
                </a:solidFill>
                <a:effectLst/>
                <a:uLnTx/>
                <a:uFillTx/>
                <a:latin typeface="Franklin Gothic Book" panose="02020404030301010803"/>
                <a:ea typeface="+mn-ea"/>
                <a:cs typeface="+mn-cs"/>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Tree>
    <p:extLst>
      <p:ext uri="{BB962C8B-B14F-4D97-AF65-F5344CB8AC3E}">
        <p14:creationId xmlns:p14="http://schemas.microsoft.com/office/powerpoint/2010/main" val="1097441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dvancing Access &amp; Equity - National Disability Employment Awareness Month. Celebrating 50 years of the Rehabilitation Act of 1973">
            <a:extLst>
              <a:ext uri="{FF2B5EF4-FFF2-40B4-BE49-F238E27FC236}">
                <a16:creationId xmlns:a16="http://schemas.microsoft.com/office/drawing/2014/main" id="{3077B892-A67E-20FF-5EAE-DFD063F95C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839" r="1" b="2341"/>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57A4C17A-3EE6-8C3F-41CE-7BBC9DEEE0E6}"/>
              </a:ext>
            </a:extLst>
          </p:cNvPr>
          <p:cNvSpPr>
            <a:spLocks noGrp="1"/>
          </p:cNvSpPr>
          <p:nvPr>
            <p:ph type="title" idx="4294967295"/>
          </p:nvPr>
        </p:nvSpPr>
        <p:spPr>
          <a:xfrm>
            <a:off x="643467" y="-198654"/>
            <a:ext cx="10058400" cy="1371600"/>
          </a:xfrm>
        </p:spPr>
        <p:txBody>
          <a:bodyPr>
            <a:normAutofit/>
          </a:bodyPr>
          <a:lstStyle/>
          <a:p>
            <a:r>
              <a:rPr lang="en-US" sz="800" dirty="0">
                <a:solidFill>
                  <a:schemeClr val="bg1"/>
                </a:solidFill>
              </a:rPr>
              <a:t>Advancing Access &amp; Equity</a:t>
            </a:r>
          </a:p>
        </p:txBody>
      </p:sp>
    </p:spTree>
    <p:extLst>
      <p:ext uri="{BB962C8B-B14F-4D97-AF65-F5344CB8AC3E}">
        <p14:creationId xmlns:p14="http://schemas.microsoft.com/office/powerpoint/2010/main" val="1253583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3599064" y="99753"/>
            <a:ext cx="4943690" cy="710738"/>
          </a:xfrm>
          <a:prstGeom prst="rect">
            <a:avLst/>
          </a:prstGeom>
        </p:spPr>
      </p:pic>
      <p:sp>
        <p:nvSpPr>
          <p:cNvPr id="3" name="object 3"/>
          <p:cNvSpPr txBox="1">
            <a:spLocks noGrp="1"/>
          </p:cNvSpPr>
          <p:nvPr>
            <p:ph type="title"/>
          </p:nvPr>
        </p:nvSpPr>
        <p:spPr>
          <a:xfrm>
            <a:off x="3651335" y="82923"/>
            <a:ext cx="2444665" cy="623859"/>
          </a:xfrm>
          <a:prstGeom prst="rect">
            <a:avLst/>
          </a:prstGeom>
        </p:spPr>
        <p:txBody>
          <a:bodyPr vert="horz" wrap="square" lIns="0" tIns="8226" rIns="0" bIns="0" rtlCol="0" anchor="ctr">
            <a:spAutoFit/>
          </a:bodyPr>
          <a:lstStyle/>
          <a:p>
            <a:pPr marL="8659" marR="3464">
              <a:lnSpc>
                <a:spcPct val="100000"/>
              </a:lnSpc>
              <a:spcBef>
                <a:spcPts val="65"/>
              </a:spcBef>
            </a:pPr>
            <a:r>
              <a:rPr sz="2000" b="1" spc="58" dirty="0">
                <a:solidFill>
                  <a:srgbClr val="FFFFFF"/>
                </a:solidFill>
                <a:latin typeface="Calibri"/>
                <a:cs typeface="Calibri"/>
              </a:rPr>
              <a:t>Current</a:t>
            </a:r>
            <a:r>
              <a:rPr sz="2000" b="1" spc="-41" dirty="0">
                <a:solidFill>
                  <a:srgbClr val="FFFFFF"/>
                </a:solidFill>
                <a:latin typeface="Calibri"/>
                <a:cs typeface="Calibri"/>
              </a:rPr>
              <a:t> </a:t>
            </a:r>
            <a:r>
              <a:rPr lang="en-US" sz="2000" b="1" spc="-85" dirty="0">
                <a:solidFill>
                  <a:srgbClr val="FFFFFF"/>
                </a:solidFill>
              </a:rPr>
              <a:t>and </a:t>
            </a:r>
            <a:r>
              <a:rPr sz="2000" b="1" spc="51" dirty="0">
                <a:solidFill>
                  <a:srgbClr val="FFFFFF"/>
                </a:solidFill>
                <a:latin typeface="Calibri"/>
                <a:cs typeface="Calibri"/>
              </a:rPr>
              <a:t>Upcoming </a:t>
            </a:r>
            <a:r>
              <a:rPr sz="2000" b="1" i="0" dirty="0">
                <a:solidFill>
                  <a:srgbClr val="FFFFFF"/>
                </a:solidFill>
                <a:latin typeface="Calibri"/>
                <a:cs typeface="Calibri"/>
              </a:rPr>
              <a:t>Meetings</a:t>
            </a:r>
            <a:r>
              <a:rPr lang="en-US" sz="2000" b="1" i="0" dirty="0">
                <a:solidFill>
                  <a:srgbClr val="FFFFFF"/>
                </a:solidFill>
                <a:latin typeface="Calibri"/>
                <a:cs typeface="Calibri"/>
              </a:rPr>
              <a:t>, cont.</a:t>
            </a:r>
            <a:r>
              <a:rPr sz="2000" b="1" spc="126" dirty="0">
                <a:solidFill>
                  <a:srgbClr val="FFFFFF"/>
                </a:solidFill>
                <a:latin typeface="Calibri"/>
                <a:cs typeface="Calibri"/>
              </a:rPr>
              <a:t> </a:t>
            </a:r>
            <a:endParaRPr sz="2000" b="1" spc="51" dirty="0">
              <a:solidFill>
                <a:srgbClr val="FFFFFF"/>
              </a:solidFill>
              <a:latin typeface="Calibri"/>
              <a:cs typeface="Calibri"/>
            </a:endParaRPr>
          </a:p>
        </p:txBody>
      </p:sp>
      <p:sp>
        <p:nvSpPr>
          <p:cNvPr id="9" name="object 9"/>
          <p:cNvSpPr txBox="1"/>
          <p:nvPr/>
        </p:nvSpPr>
        <p:spPr>
          <a:xfrm>
            <a:off x="3595947" y="805295"/>
            <a:ext cx="4953432" cy="179536"/>
          </a:xfrm>
          <a:prstGeom prst="rect">
            <a:avLst/>
          </a:prstGeom>
          <a:solidFill>
            <a:srgbClr val="002C71"/>
          </a:solidFill>
        </p:spPr>
        <p:txBody>
          <a:bodyPr vert="horz" wrap="square" lIns="0" tIns="0" rIns="0" bIns="0" rtlCol="0">
            <a:spAutoFit/>
          </a:bodyPr>
          <a:lstStyle/>
          <a:p>
            <a:pPr marL="61911">
              <a:lnSpc>
                <a:spcPts val="1390"/>
              </a:lnSpc>
            </a:pPr>
            <a:r>
              <a:rPr lang="en-US" sz="1227" b="1" spc="-7" dirty="0">
                <a:solidFill>
                  <a:srgbClr val="FFFFFF"/>
                </a:solidFill>
                <a:latin typeface="Calibri"/>
                <a:cs typeface="Calibri"/>
              </a:rPr>
              <a:t>OCTOBER</a:t>
            </a:r>
            <a:endParaRPr sz="1227" dirty="0">
              <a:latin typeface="Calibri"/>
              <a:cs typeface="Calibri"/>
            </a:endParaRPr>
          </a:p>
        </p:txBody>
      </p:sp>
      <p:sp>
        <p:nvSpPr>
          <p:cNvPr id="11" name="object 11"/>
          <p:cNvSpPr txBox="1"/>
          <p:nvPr/>
        </p:nvSpPr>
        <p:spPr>
          <a:xfrm>
            <a:off x="3856090" y="989655"/>
            <a:ext cx="3000375" cy="155707"/>
          </a:xfrm>
          <a:prstGeom prst="rect">
            <a:avLst/>
          </a:prstGeom>
        </p:spPr>
        <p:txBody>
          <a:bodyPr vert="horz" wrap="square" lIns="0" tIns="8659" rIns="0" bIns="0" rtlCol="0">
            <a:spAutoFit/>
          </a:bodyPr>
          <a:lstStyle/>
          <a:p>
            <a:pPr marL="8659">
              <a:spcBef>
                <a:spcPts val="68"/>
              </a:spcBef>
              <a:tabLst>
                <a:tab pos="2323605" algn="l"/>
              </a:tabLst>
            </a:pPr>
            <a:r>
              <a:rPr sz="955" b="1" spc="-7" dirty="0">
                <a:latin typeface="Calibri"/>
                <a:cs typeface="Calibri"/>
              </a:rPr>
              <a:t>MONDAY</a:t>
            </a:r>
            <a:r>
              <a:rPr sz="955" b="1" dirty="0">
                <a:latin typeface="Calibri"/>
                <a:cs typeface="Calibri"/>
              </a:rPr>
              <a:t>	</a:t>
            </a:r>
            <a:r>
              <a:rPr sz="955" b="1" spc="-7" dirty="0">
                <a:latin typeface="Calibri"/>
                <a:cs typeface="Calibri"/>
              </a:rPr>
              <a:t>WEDNESDAY</a:t>
            </a:r>
            <a:endParaRPr sz="955" dirty="0">
              <a:latin typeface="Calibri"/>
              <a:cs typeface="Calibri"/>
            </a:endParaRPr>
          </a:p>
        </p:txBody>
      </p:sp>
      <p:grpSp>
        <p:nvGrpSpPr>
          <p:cNvPr id="42" name="object 26">
            <a:extLst>
              <a:ext uri="{FF2B5EF4-FFF2-40B4-BE49-F238E27FC236}">
                <a16:creationId xmlns:a16="http://schemas.microsoft.com/office/drawing/2014/main" id="{B99C85E3-6CBC-9730-D8D3-F05C54BF2687}"/>
              </a:ext>
              <a:ext uri="{C183D7F6-B498-43B3-948B-1728B52AA6E4}">
                <adec:decorative xmlns:adec="http://schemas.microsoft.com/office/drawing/2017/decorative" val="1"/>
              </a:ext>
            </a:extLst>
          </p:cNvPr>
          <p:cNvGrpSpPr/>
          <p:nvPr/>
        </p:nvGrpSpPr>
        <p:grpSpPr>
          <a:xfrm>
            <a:off x="3730814" y="1239117"/>
            <a:ext cx="2181648" cy="210889"/>
            <a:chOff x="1996439" y="6017328"/>
            <a:chExt cx="3199751" cy="309304"/>
          </a:xfrm>
        </p:grpSpPr>
        <p:sp>
          <p:nvSpPr>
            <p:cNvPr id="44" name="object 27">
              <a:extLst>
                <a:ext uri="{FF2B5EF4-FFF2-40B4-BE49-F238E27FC236}">
                  <a16:creationId xmlns:a16="http://schemas.microsoft.com/office/drawing/2014/main" id="{4C1B36B9-2144-4854-58D7-B583D39194D3}"/>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45" name="object 28">
              <a:extLst>
                <a:ext uri="{FF2B5EF4-FFF2-40B4-BE49-F238E27FC236}">
                  <a16:creationId xmlns:a16="http://schemas.microsoft.com/office/drawing/2014/main" id="{8A83B577-4349-E1C7-AC36-8FE716E16A7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sp>
          <p:nvSpPr>
            <p:cNvPr id="65" name="object 27">
              <a:extLst>
                <a:ext uri="{FF2B5EF4-FFF2-40B4-BE49-F238E27FC236}">
                  <a16:creationId xmlns:a16="http://schemas.microsoft.com/office/drawing/2014/main" id="{2476C96B-C5D0-3EE4-4D35-9F5463883418}"/>
                </a:ext>
              </a:extLst>
            </p:cNvPr>
            <p:cNvSpPr/>
            <p:nvPr/>
          </p:nvSpPr>
          <p:spPr>
            <a:xfrm>
              <a:off x="3623295" y="6017328"/>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6" name="object 28">
              <a:extLst>
                <a:ext uri="{FF2B5EF4-FFF2-40B4-BE49-F238E27FC236}">
                  <a16:creationId xmlns:a16="http://schemas.microsoft.com/office/drawing/2014/main" id="{7D0811DA-A69B-F17C-FC29-4F03BE7AD513}"/>
                </a:ext>
              </a:extLst>
            </p:cNvPr>
            <p:cNvSpPr/>
            <p:nvPr/>
          </p:nvSpPr>
          <p:spPr>
            <a:xfrm>
              <a:off x="3623295" y="6017328"/>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46" name="object 29">
            <a:extLst>
              <a:ext uri="{FF2B5EF4-FFF2-40B4-BE49-F238E27FC236}">
                <a16:creationId xmlns:a16="http://schemas.microsoft.com/office/drawing/2014/main" id="{57A54CB3-DA5B-41E3-554A-F416AB34589E}"/>
              </a:ext>
            </a:extLst>
          </p:cNvPr>
          <p:cNvSpPr txBox="1"/>
          <p:nvPr/>
        </p:nvSpPr>
        <p:spPr>
          <a:xfrm>
            <a:off x="3717125" y="1226788"/>
            <a:ext cx="1154257" cy="2314626"/>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10/16/2023</a:t>
            </a: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spc="-17" dirty="0">
                <a:latin typeface="Calibri"/>
                <a:cs typeface="Calibri"/>
              </a:rPr>
            </a:br>
            <a:r>
              <a:rPr lang="en-US" sz="818" b="1" spc="-17" dirty="0">
                <a:solidFill>
                  <a:srgbClr val="002C71"/>
                </a:solidFill>
                <a:latin typeface="Calibri"/>
                <a:cs typeface="Calibri"/>
              </a:rPr>
              <a:t>USDA T</a:t>
            </a:r>
            <a:r>
              <a:rPr lang="en-US" sz="818" b="1" dirty="0">
                <a:solidFill>
                  <a:srgbClr val="002C71"/>
                </a:solidFill>
                <a:latin typeface="Calibri"/>
                <a:cs typeface="Calibri"/>
              </a:rPr>
              <a: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a:t>
            </a:r>
            <a:br>
              <a:rPr lang="en-US" sz="818" b="1" dirty="0">
                <a:solidFill>
                  <a:srgbClr val="002C71"/>
                </a:solidFill>
                <a:latin typeface="Calibri"/>
                <a:cs typeface="Calibri"/>
              </a:rPr>
            </a:br>
            <a:r>
              <a:rPr lang="en-US" sz="818" b="1" dirty="0">
                <a:solidFill>
                  <a:srgbClr val="002C71"/>
                </a:solidFill>
                <a:latin typeface="Calibri"/>
                <a:cs typeface="Calibri"/>
              </a:rPr>
              <a:t>Program</a:t>
            </a:r>
            <a:br>
              <a:rPr lang="en-US" sz="818" spc="-17" dirty="0">
                <a:latin typeface="Calibri"/>
                <a:cs typeface="Calibri"/>
              </a:rPr>
            </a:br>
            <a:r>
              <a:rPr lang="en-US" sz="818" spc="-17" dirty="0">
                <a:latin typeface="Calibri"/>
                <a:cs typeface="Calibri"/>
              </a:rPr>
              <a:t>Nancy Frohman</a:t>
            </a:r>
            <a:br>
              <a:rPr lang="en-US" sz="818" spc="-17" dirty="0">
                <a:latin typeface="Calibri"/>
                <a:cs typeface="Calibri"/>
              </a:rPr>
            </a:br>
            <a:r>
              <a:rPr lang="en-US" sz="818" spc="-17" dirty="0">
                <a:latin typeface="Calibri"/>
                <a:cs typeface="Calibri"/>
              </a:rPr>
              <a:t>Accessible </a:t>
            </a:r>
            <a:br>
              <a:rPr lang="en-US" sz="818" spc="-17" dirty="0">
                <a:latin typeface="Calibri"/>
                <a:cs typeface="Calibri"/>
              </a:rPr>
            </a:br>
            <a:r>
              <a:rPr lang="en-US" sz="818" spc="-17" dirty="0">
                <a:latin typeface="Calibri"/>
                <a:cs typeface="Calibri"/>
              </a:rPr>
              <a:t>Communications</a:t>
            </a:r>
            <a:br>
              <a:rPr lang="en-US" sz="818" spc="-17" dirty="0">
                <a:latin typeface="Calibri"/>
                <a:cs typeface="Calibri"/>
              </a:rPr>
            </a:br>
            <a:r>
              <a:rPr lang="en-US" sz="818" spc="-17" dirty="0">
                <a:latin typeface="Calibri"/>
                <a:cs typeface="Calibri"/>
              </a:rPr>
              <a:t>Program Manager</a:t>
            </a:r>
          </a:p>
          <a:p>
            <a:pPr marL="25977">
              <a:spcBef>
                <a:spcPts val="395"/>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dirty="0">
                <a:solidFill>
                  <a:srgbClr val="002C71"/>
                </a:solidFill>
                <a:latin typeface="Calibri"/>
                <a:cs typeface="Calibri"/>
              </a:rPr>
              <a:t>USDA TARGET Center</a:t>
            </a:r>
            <a:br>
              <a:rPr lang="en-US" sz="818" b="1" dirty="0">
                <a:solidFill>
                  <a:srgbClr val="002C71"/>
                </a:solidFill>
                <a:latin typeface="Calibri"/>
                <a:cs typeface="Calibri"/>
              </a:rPr>
            </a:br>
            <a:r>
              <a:rPr lang="en-US" sz="818" b="1" dirty="0">
                <a:solidFill>
                  <a:srgbClr val="002C71"/>
                </a:solidFill>
                <a:latin typeface="Calibri"/>
                <a:cs typeface="Calibri"/>
              </a:rPr>
              <a:t>Education Program</a:t>
            </a:r>
            <a:br>
              <a:rPr lang="en-US" sz="818" b="1" dirty="0">
                <a:solidFill>
                  <a:srgbClr val="002C71"/>
                </a:solidFill>
                <a:latin typeface="Calibri"/>
                <a:cs typeface="Calibri"/>
              </a:rPr>
            </a:br>
            <a:r>
              <a:rPr lang="en-US" sz="818" spc="-17" dirty="0">
                <a:latin typeface="Calibri"/>
                <a:cs typeface="Calibri"/>
              </a:rPr>
              <a:t>Michelle Sherbondy</a:t>
            </a:r>
            <a:br>
              <a:rPr lang="en-US" sz="818" spc="-17" dirty="0">
                <a:latin typeface="Calibri"/>
                <a:cs typeface="Calibri"/>
              </a:rPr>
            </a:br>
            <a:r>
              <a:rPr lang="en-US" sz="818" spc="-17" dirty="0">
                <a:latin typeface="Calibri"/>
                <a:cs typeface="Calibri"/>
              </a:rPr>
              <a:t>Education Program Manager</a:t>
            </a:r>
            <a:br>
              <a:rPr lang="en-US" sz="818" dirty="0">
                <a:latin typeface="Calibri"/>
                <a:cs typeface="Calibri"/>
              </a:rPr>
            </a:br>
            <a:endParaRPr lang="en-US" sz="818" dirty="0">
              <a:latin typeface="Calibri"/>
              <a:cs typeface="Calibri"/>
            </a:endParaRPr>
          </a:p>
        </p:txBody>
      </p:sp>
      <p:sp>
        <p:nvSpPr>
          <p:cNvPr id="10" name="object 10"/>
          <p:cNvSpPr txBox="1"/>
          <p:nvPr/>
        </p:nvSpPr>
        <p:spPr>
          <a:xfrm>
            <a:off x="4974689" y="1000110"/>
            <a:ext cx="510453"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TUESDAY</a:t>
            </a:r>
            <a:endParaRPr sz="955" dirty="0">
              <a:latin typeface="Calibri"/>
              <a:cs typeface="Calibri"/>
            </a:endParaRPr>
          </a:p>
        </p:txBody>
      </p:sp>
      <p:sp>
        <p:nvSpPr>
          <p:cNvPr id="13" name="object 13"/>
          <p:cNvSpPr txBox="1"/>
          <p:nvPr/>
        </p:nvSpPr>
        <p:spPr>
          <a:xfrm>
            <a:off x="4805209" y="1195482"/>
            <a:ext cx="1084118" cy="2078774"/>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10/17/2023</a:t>
            </a:r>
            <a:endParaRPr lang="en-US" sz="818" dirty="0">
              <a:latin typeface="Calibri"/>
              <a:cs typeface="Calibri"/>
            </a:endParaRPr>
          </a:p>
          <a:p>
            <a:pPr marL="25977">
              <a:spcBef>
                <a:spcPts val="423"/>
              </a:spcBef>
            </a:pPr>
            <a:r>
              <a:rPr sz="818" spc="-7" dirty="0">
                <a:latin typeface="Calibri"/>
                <a:cs typeface="Calibri"/>
              </a:rPr>
              <a:t>1</a:t>
            </a:r>
            <a:r>
              <a:rPr lang="en-US" sz="818" spc="-7" dirty="0">
                <a:latin typeface="Calibri"/>
                <a:cs typeface="Calibri"/>
              </a:rPr>
              <a:t>1:00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a:t>
            </a:r>
            <a:r>
              <a:rPr lang="en-US" sz="818" spc="-7" dirty="0">
                <a:latin typeface="Calibri"/>
                <a:cs typeface="Calibri"/>
              </a:rPr>
              <a:t>2:00 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Unmasking Hidden Challenges: Chronic Conditions in the Workplace</a:t>
            </a:r>
            <a:br>
              <a:rPr lang="en-US" sz="818" b="1" spc="-14" dirty="0">
                <a:solidFill>
                  <a:srgbClr val="002C71"/>
                </a:solidFill>
                <a:latin typeface="Calibri"/>
                <a:cs typeface="Calibri"/>
              </a:rPr>
            </a:br>
            <a:r>
              <a:rPr sz="818" dirty="0">
                <a:latin typeface="Calibri"/>
                <a:cs typeface="Calibri"/>
              </a:rPr>
              <a:t>Dr.</a:t>
            </a:r>
            <a:r>
              <a:rPr sz="818" spc="3" dirty="0">
                <a:latin typeface="Calibri"/>
                <a:cs typeface="Calibri"/>
              </a:rPr>
              <a:t> </a:t>
            </a:r>
            <a:r>
              <a:rPr sz="818" dirty="0">
                <a:latin typeface="Calibri"/>
                <a:cs typeface="Calibri"/>
              </a:rPr>
              <a:t>Theresa</a:t>
            </a:r>
            <a:r>
              <a:rPr sz="818" spc="-10" dirty="0">
                <a:latin typeface="Calibri"/>
                <a:cs typeface="Calibri"/>
              </a:rPr>
              <a:t> </a:t>
            </a:r>
            <a:r>
              <a:rPr sz="818" spc="-7" dirty="0">
                <a:latin typeface="Calibri"/>
                <a:cs typeface="Calibri"/>
              </a:rPr>
              <a:t>Haskins </a:t>
            </a:r>
            <a:r>
              <a:rPr sz="818" dirty="0">
                <a:latin typeface="Calibri"/>
                <a:cs typeface="Calibri"/>
              </a:rPr>
              <a:t>Haskins</a:t>
            </a:r>
            <a:r>
              <a:rPr sz="818" spc="119" dirty="0">
                <a:latin typeface="Calibri"/>
                <a:cs typeface="Calibri"/>
              </a:rPr>
              <a:t> </a:t>
            </a:r>
            <a:r>
              <a:rPr sz="818" spc="-7" dirty="0">
                <a:latin typeface="Calibri"/>
                <a:cs typeface="Calibri"/>
              </a:rPr>
              <a:t>Consulting</a:t>
            </a:r>
            <a:endParaRPr lang="en-US" sz="818" spc="-7" dirty="0">
              <a:latin typeface="Calibri"/>
              <a:cs typeface="Calibri"/>
            </a:endParaRPr>
          </a:p>
          <a:p>
            <a:pPr marL="25977">
              <a:spcBef>
                <a:spcPts val="423"/>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2</a:t>
            </a:r>
            <a:r>
              <a:rPr lang="en-US" sz="818" spc="-7" dirty="0">
                <a:latin typeface="Calibri"/>
                <a:cs typeface="Calibri"/>
              </a:rPr>
              <a:t>:00 PM</a:t>
            </a:r>
            <a:endParaRPr lang="en-US"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1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0781">
              <a:lnSpc>
                <a:spcPct val="102299"/>
              </a:lnSpc>
              <a:spcBef>
                <a:spcPts val="24"/>
              </a:spcBef>
            </a:pPr>
            <a:endParaRPr sz="818" dirty="0">
              <a:latin typeface="Calibri"/>
              <a:cs typeface="Calibri"/>
            </a:endParaRPr>
          </a:p>
        </p:txBody>
      </p:sp>
      <p:grpSp>
        <p:nvGrpSpPr>
          <p:cNvPr id="14" name="object 14">
            <a:extLst>
              <a:ext uri="{C183D7F6-B498-43B3-948B-1728B52AA6E4}">
                <adec:decorative xmlns:adec="http://schemas.microsoft.com/office/drawing/2017/decorative" val="1"/>
              </a:ext>
            </a:extLst>
          </p:cNvPr>
          <p:cNvGrpSpPr/>
          <p:nvPr/>
        </p:nvGrpSpPr>
        <p:grpSpPr>
          <a:xfrm>
            <a:off x="5969057" y="1230110"/>
            <a:ext cx="1130877" cy="192665"/>
            <a:chOff x="3700017" y="1804161"/>
            <a:chExt cx="1658620" cy="282575"/>
          </a:xfrm>
        </p:grpSpPr>
        <p:sp>
          <p:nvSpPr>
            <p:cNvPr id="15" name="object 15"/>
            <p:cNvSpPr/>
            <p:nvPr/>
          </p:nvSpPr>
          <p:spPr>
            <a:xfrm>
              <a:off x="3706367" y="1810511"/>
              <a:ext cx="1645920" cy="269875"/>
            </a:xfrm>
            <a:custGeom>
              <a:avLst/>
              <a:gdLst/>
              <a:ahLst/>
              <a:cxnLst/>
              <a:rect l="l" t="t" r="r" b="b"/>
              <a:pathLst>
                <a:path w="1645920" h="269875">
                  <a:moveTo>
                    <a:pt x="1511046" y="0"/>
                  </a:moveTo>
                  <a:lnTo>
                    <a:pt x="0" y="0"/>
                  </a:lnTo>
                  <a:lnTo>
                    <a:pt x="0" y="269748"/>
                  </a:lnTo>
                  <a:lnTo>
                    <a:pt x="1511046" y="269748"/>
                  </a:lnTo>
                  <a:lnTo>
                    <a:pt x="1645920" y="134874"/>
                  </a:lnTo>
                  <a:lnTo>
                    <a:pt x="1511046" y="0"/>
                  </a:lnTo>
                  <a:close/>
                </a:path>
              </a:pathLst>
            </a:custGeom>
            <a:solidFill>
              <a:srgbClr val="005340"/>
            </a:solidFill>
          </p:spPr>
          <p:txBody>
            <a:bodyPr wrap="square" lIns="0" tIns="0" rIns="0" bIns="0" rtlCol="0"/>
            <a:lstStyle/>
            <a:p>
              <a:endParaRPr sz="1227" dirty="0"/>
            </a:p>
          </p:txBody>
        </p:sp>
        <p:sp>
          <p:nvSpPr>
            <p:cNvPr id="16" name="object 16"/>
            <p:cNvSpPr/>
            <p:nvPr/>
          </p:nvSpPr>
          <p:spPr>
            <a:xfrm>
              <a:off x="3706367" y="1810511"/>
              <a:ext cx="1645920" cy="269875"/>
            </a:xfrm>
            <a:custGeom>
              <a:avLst/>
              <a:gdLst/>
              <a:ahLst/>
              <a:cxnLst/>
              <a:rect l="l" t="t" r="r" b="b"/>
              <a:pathLst>
                <a:path w="1645920" h="269875">
                  <a:moveTo>
                    <a:pt x="0" y="0"/>
                  </a:moveTo>
                  <a:lnTo>
                    <a:pt x="1511046" y="0"/>
                  </a:lnTo>
                  <a:lnTo>
                    <a:pt x="1645920" y="134874"/>
                  </a:lnTo>
                  <a:lnTo>
                    <a:pt x="1511046" y="269748"/>
                  </a:lnTo>
                  <a:lnTo>
                    <a:pt x="0" y="269748"/>
                  </a:lnTo>
                  <a:lnTo>
                    <a:pt x="0" y="0"/>
                  </a:lnTo>
                  <a:close/>
                </a:path>
              </a:pathLst>
            </a:custGeom>
            <a:ln w="12700">
              <a:solidFill>
                <a:srgbClr val="2E528F"/>
              </a:solidFill>
            </a:ln>
          </p:spPr>
          <p:txBody>
            <a:bodyPr wrap="square" lIns="0" tIns="0" rIns="0" bIns="0" rtlCol="0"/>
            <a:lstStyle/>
            <a:p>
              <a:endParaRPr sz="1227" dirty="0"/>
            </a:p>
          </p:txBody>
        </p:sp>
      </p:grpSp>
      <p:sp>
        <p:nvSpPr>
          <p:cNvPr id="17" name="object 17"/>
          <p:cNvSpPr txBox="1"/>
          <p:nvPr/>
        </p:nvSpPr>
        <p:spPr>
          <a:xfrm>
            <a:off x="5973861" y="1195482"/>
            <a:ext cx="1459066" cy="2752484"/>
          </a:xfrm>
          <a:prstGeom prst="rect">
            <a:avLst/>
          </a:prstGeom>
        </p:spPr>
        <p:txBody>
          <a:bodyPr vert="horz" wrap="square" lIns="0" tIns="61912" rIns="0" bIns="0" rtlCol="0">
            <a:spAutoFit/>
          </a:bodyPr>
          <a:lstStyle/>
          <a:p>
            <a:pPr marL="25977">
              <a:spcBef>
                <a:spcPts val="389"/>
              </a:spcBef>
            </a:pPr>
            <a:r>
              <a:rPr lang="en-US" sz="818" b="1" spc="20" dirty="0">
                <a:solidFill>
                  <a:srgbClr val="FFFFFF"/>
                </a:solidFill>
                <a:latin typeface="Calibri"/>
                <a:cs typeface="Calibri"/>
              </a:rPr>
              <a:t>         10/18/2023</a:t>
            </a:r>
            <a:endParaRPr lang="en-US" sz="818" dirty="0">
              <a:latin typeface="Calibri"/>
              <a:cs typeface="Calibri"/>
            </a:endParaRPr>
          </a:p>
          <a:p>
            <a:pPr marL="25977">
              <a:spcBef>
                <a:spcPts val="423"/>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5"/>
              </a:spcBef>
            </a:pPr>
            <a:r>
              <a:rPr lang="en-US" sz="818" b="1" dirty="0">
                <a:solidFill>
                  <a:srgbClr val="002C71"/>
                </a:solidFill>
                <a:latin typeface="Calibri"/>
                <a:cs typeface="Calibri"/>
              </a:rPr>
              <a:t>Ergonomic Equity: Addressing Risk Factors Through Job Analysis and Prevention</a:t>
            </a:r>
            <a:endParaRPr sz="818" dirty="0">
              <a:latin typeface="Calibri"/>
              <a:cs typeface="Calibri"/>
            </a:endParaRPr>
          </a:p>
          <a:p>
            <a:pPr marL="25977" marR="29007">
              <a:lnSpc>
                <a:spcPct val="106700"/>
              </a:lnSpc>
              <a:spcBef>
                <a:spcPts val="7"/>
              </a:spcBef>
            </a:pPr>
            <a:r>
              <a:rPr lang="en-US" sz="818" spc="-17" dirty="0">
                <a:latin typeface="Calibri"/>
                <a:cs typeface="Calibri"/>
              </a:rPr>
              <a:t>Sandra Miller</a:t>
            </a:r>
            <a:br>
              <a:rPr lang="en-US" sz="818" spc="-17" dirty="0">
                <a:latin typeface="Calibri"/>
                <a:cs typeface="Calibri"/>
              </a:rPr>
            </a:br>
            <a:r>
              <a:rPr lang="en-US" sz="818" spc="-17" dirty="0">
                <a:latin typeface="Calibri"/>
                <a:cs typeface="Calibri"/>
              </a:rPr>
              <a:t>Britroix</a:t>
            </a:r>
          </a:p>
          <a:p>
            <a:pPr marL="25977">
              <a:spcBef>
                <a:spcPts val="423"/>
              </a:spcBef>
            </a:pPr>
            <a:r>
              <a:rPr lang="en-US" sz="818" spc="-7" dirty="0">
                <a:latin typeface="Calibri"/>
                <a:cs typeface="Calibri"/>
              </a:rPr>
              <a:t>12:00 PM – 1:00 PM</a:t>
            </a:r>
            <a:br>
              <a:rPr lang="en-US" sz="818" spc="-7" dirty="0">
                <a:latin typeface="Calibri"/>
                <a:cs typeface="Calibri"/>
              </a:rPr>
            </a:br>
            <a:r>
              <a:rPr lang="en-US" sz="818" b="1" spc="-7" dirty="0">
                <a:solidFill>
                  <a:srgbClr val="002C71"/>
                </a:solidFill>
                <a:latin typeface="Calibri"/>
                <a:cs typeface="Calibri"/>
              </a:rPr>
              <a:t>Digital Accessibility Fundamentals for Websites, Documents, and Video</a:t>
            </a:r>
            <a:br>
              <a:rPr lang="en-US" sz="818" b="1" dirty="0">
                <a:solidFill>
                  <a:srgbClr val="002C71"/>
                </a:solidFill>
                <a:latin typeface="Calibri"/>
                <a:cs typeface="Calibri"/>
              </a:rPr>
            </a:br>
            <a:r>
              <a:rPr lang="en-US" sz="818" spc="-17" dirty="0">
                <a:latin typeface="Calibri"/>
                <a:cs typeface="Calibri"/>
              </a:rPr>
              <a:t>Mike Caprara</a:t>
            </a:r>
            <a:br>
              <a:rPr lang="en-US" sz="818" spc="-17" dirty="0">
                <a:latin typeface="Calibri"/>
                <a:cs typeface="Calibri"/>
              </a:rPr>
            </a:br>
            <a:r>
              <a:rPr lang="en-US" sz="818" spc="-17" dirty="0">
                <a:latin typeface="Calibri"/>
                <a:cs typeface="Calibri"/>
              </a:rPr>
              <a:t>The </a:t>
            </a:r>
            <a:r>
              <a:rPr lang="en-US" sz="818" spc="-17" dirty="0" err="1">
                <a:latin typeface="Calibri"/>
                <a:cs typeface="Calibri"/>
              </a:rPr>
              <a:t>Viscardi</a:t>
            </a:r>
            <a:r>
              <a:rPr lang="en-US" sz="818" spc="-17" dirty="0">
                <a:latin typeface="Calibri"/>
                <a:cs typeface="Calibri"/>
              </a:rPr>
              <a:t> Center</a:t>
            </a:r>
          </a:p>
          <a:p>
            <a:pPr marL="25977">
              <a:spcBef>
                <a:spcPts val="423"/>
              </a:spcBef>
            </a:pPr>
            <a:endParaRPr lang="en-US" sz="818" spc="-17" dirty="0">
              <a:latin typeface="Calibri"/>
              <a:cs typeface="Calibri"/>
            </a:endParaRPr>
          </a:p>
          <a:p>
            <a:pPr marL="25977">
              <a:spcBef>
                <a:spcPts val="423"/>
              </a:spcBef>
            </a:pPr>
            <a:endParaRPr lang="en-US" sz="818" spc="-17" dirty="0">
              <a:latin typeface="Calibri"/>
              <a:cs typeface="Calibri"/>
            </a:endParaRPr>
          </a:p>
          <a:p>
            <a:pPr marL="25977">
              <a:spcBef>
                <a:spcPts val="423"/>
              </a:spcBef>
            </a:pPr>
            <a:br>
              <a:rPr lang="en-US" sz="818" b="1" dirty="0">
                <a:solidFill>
                  <a:srgbClr val="002C71"/>
                </a:solidFill>
                <a:highlight>
                  <a:srgbClr val="FFFF00"/>
                </a:highlight>
                <a:latin typeface="Calibri"/>
                <a:cs typeface="Calibri"/>
              </a:rPr>
            </a:br>
            <a:endParaRPr lang="en-US" sz="818" spc="-17" dirty="0">
              <a:highlight>
                <a:srgbClr val="FFFF00"/>
              </a:highlight>
              <a:latin typeface="Calibri"/>
              <a:cs typeface="Calibri"/>
            </a:endParaRPr>
          </a:p>
          <a:p>
            <a:pPr marL="25977" marR="29007">
              <a:lnSpc>
                <a:spcPct val="106700"/>
              </a:lnSpc>
              <a:spcBef>
                <a:spcPts val="7"/>
              </a:spcBef>
            </a:pPr>
            <a:endParaRPr lang="en-US" sz="818" dirty="0">
              <a:highlight>
                <a:srgbClr val="FFFF00"/>
              </a:highlight>
              <a:latin typeface="Calibri"/>
              <a:cs typeface="Calibri"/>
            </a:endParaRPr>
          </a:p>
          <a:p>
            <a:pPr marL="25977" marR="29007">
              <a:lnSpc>
                <a:spcPct val="106700"/>
              </a:lnSpc>
              <a:spcBef>
                <a:spcPts val="7"/>
              </a:spcBef>
            </a:pPr>
            <a:endParaRPr sz="818" dirty="0">
              <a:latin typeface="Calibri"/>
              <a:cs typeface="Calibri"/>
            </a:endParaRPr>
          </a:p>
        </p:txBody>
      </p:sp>
      <p:sp>
        <p:nvSpPr>
          <p:cNvPr id="12" name="object 12"/>
          <p:cNvSpPr txBox="1"/>
          <p:nvPr/>
        </p:nvSpPr>
        <p:spPr>
          <a:xfrm>
            <a:off x="7344645" y="989655"/>
            <a:ext cx="600941"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THURSDAY</a:t>
            </a:r>
            <a:endParaRPr sz="955" dirty="0">
              <a:latin typeface="Calibri"/>
              <a:cs typeface="Calibri"/>
            </a:endParaRPr>
          </a:p>
        </p:txBody>
      </p:sp>
      <p:grpSp>
        <p:nvGrpSpPr>
          <p:cNvPr id="18" name="Group 17">
            <a:extLst>
              <a:ext uri="{FF2B5EF4-FFF2-40B4-BE49-F238E27FC236}">
                <a16:creationId xmlns:a16="http://schemas.microsoft.com/office/drawing/2014/main" id="{96BB8BB5-8A25-F4BC-FE47-C5A2D95C6349}"/>
              </a:ext>
              <a:ext uri="{C183D7F6-B498-43B3-948B-1728B52AA6E4}">
                <adec:decorative xmlns:adec="http://schemas.microsoft.com/office/drawing/2017/decorative" val="1"/>
              </a:ext>
            </a:extLst>
          </p:cNvPr>
          <p:cNvGrpSpPr/>
          <p:nvPr/>
        </p:nvGrpSpPr>
        <p:grpSpPr>
          <a:xfrm>
            <a:off x="4759074" y="3986006"/>
            <a:ext cx="1154257" cy="1690609"/>
            <a:chOff x="1925886" y="4890882"/>
            <a:chExt cx="1692910" cy="2479561"/>
          </a:xfrm>
        </p:grpSpPr>
        <p:grpSp>
          <p:nvGrpSpPr>
            <p:cNvPr id="26" name="object 26"/>
            <p:cNvGrpSpPr/>
            <p:nvPr/>
          </p:nvGrpSpPr>
          <p:grpSpPr>
            <a:xfrm>
              <a:off x="1996484" y="4945432"/>
              <a:ext cx="1572895" cy="279400"/>
              <a:chOff x="1996439" y="6047232"/>
              <a:chExt cx="1572895" cy="279400"/>
            </a:xfrm>
          </p:grpSpPr>
          <p:sp>
            <p:nvSpPr>
              <p:cNvPr id="27" name="object 27"/>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28" name="object 28"/>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29" name="object 29"/>
            <p:cNvSpPr txBox="1">
              <a:spLocks/>
            </p:cNvSpPr>
            <p:nvPr/>
          </p:nvSpPr>
          <p:spPr>
            <a:xfrm>
              <a:off x="1925886" y="4890882"/>
              <a:ext cx="1692910" cy="2479561"/>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10/24/2023</a:t>
              </a:r>
              <a:endParaRPr lang="en-US" sz="818" dirty="0">
                <a:latin typeface="Calibri"/>
                <a:cs typeface="Calibri"/>
              </a:endParaRPr>
            </a:p>
            <a:p>
              <a:pPr marL="25977">
                <a:spcBef>
                  <a:spcPts val="395"/>
                </a:spcBef>
              </a:pPr>
              <a:r>
                <a:rPr sz="818" spc="-7" dirty="0">
                  <a:latin typeface="Calibri"/>
                  <a:cs typeface="Calibri"/>
                </a:rPr>
                <a:t>1</a:t>
              </a:r>
              <a:r>
                <a:rPr lang="en-US" sz="818" spc="-7" dirty="0">
                  <a:latin typeface="Calibri"/>
                  <a:cs typeface="Calibri"/>
                </a:rPr>
                <a:t>1</a:t>
              </a:r>
              <a:r>
                <a:rPr sz="818" spc="-7" dirty="0">
                  <a:latin typeface="Calibri"/>
                  <a:cs typeface="Calibri"/>
                </a:rPr>
                <a:t>:00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Thriving with ADHD at Work</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a:spcBef>
                  <a:spcPts val="433"/>
                </a:spcBef>
              </a:pPr>
              <a:r>
                <a:rPr sz="818" spc="-7" dirty="0">
                  <a:latin typeface="Calibri"/>
                  <a:cs typeface="Calibri"/>
                </a:rPr>
                <a:t>1:00</a:t>
              </a:r>
              <a:r>
                <a:rPr sz="818" spc="-41" dirty="0">
                  <a:latin typeface="Calibri"/>
                  <a:cs typeface="Calibri"/>
                </a:rPr>
                <a:t> </a:t>
              </a:r>
              <a:r>
                <a:rPr sz="818" spc="-37" dirty="0">
                  <a:latin typeface="Calibri"/>
                  <a:cs typeface="Calibri"/>
                </a:rPr>
                <a:t>PM</a:t>
              </a:r>
              <a:r>
                <a:rPr sz="818" spc="-27" dirty="0">
                  <a:latin typeface="Calibri"/>
                  <a:cs typeface="Calibri"/>
                </a:rPr>
                <a:t> </a:t>
              </a:r>
              <a:r>
                <a:rPr sz="818" spc="-20" dirty="0">
                  <a:latin typeface="Calibri"/>
                  <a:cs typeface="Calibri"/>
                </a:rPr>
                <a:t>–</a:t>
              </a:r>
              <a:r>
                <a:rPr sz="818" spc="-31" dirty="0">
                  <a:latin typeface="Calibri"/>
                  <a:cs typeface="Calibri"/>
                </a:rPr>
                <a:t> </a:t>
              </a:r>
              <a:r>
                <a:rPr lang="en-US" sz="818" spc="-7" dirty="0">
                  <a:latin typeface="Calibri"/>
                  <a:cs typeface="Calibri"/>
                </a:rPr>
                <a:t>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2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p:txBody>
        </p:sp>
      </p:grpSp>
      <p:grpSp>
        <p:nvGrpSpPr>
          <p:cNvPr id="34" name="object 34">
            <a:extLst>
              <a:ext uri="{C183D7F6-B498-43B3-948B-1728B52AA6E4}">
                <adec:decorative xmlns:adec="http://schemas.microsoft.com/office/drawing/2017/decorative" val="1"/>
              </a:ext>
            </a:extLst>
          </p:cNvPr>
          <p:cNvGrpSpPr/>
          <p:nvPr/>
        </p:nvGrpSpPr>
        <p:grpSpPr>
          <a:xfrm>
            <a:off x="7250603" y="4014874"/>
            <a:ext cx="1082386" cy="199159"/>
            <a:chOff x="5528817" y="6040882"/>
            <a:chExt cx="1587500" cy="292100"/>
          </a:xfrm>
        </p:grpSpPr>
        <p:sp>
          <p:nvSpPr>
            <p:cNvPr id="35" name="object 35"/>
            <p:cNvSpPr/>
            <p:nvPr/>
          </p:nvSpPr>
          <p:spPr>
            <a:xfrm>
              <a:off x="5535167" y="6047232"/>
              <a:ext cx="1574800" cy="279400"/>
            </a:xfrm>
            <a:custGeom>
              <a:avLst/>
              <a:gdLst/>
              <a:ahLst/>
              <a:cxnLst/>
              <a:rect l="l" t="t" r="r" b="b"/>
              <a:pathLst>
                <a:path w="1574800" h="279400">
                  <a:moveTo>
                    <a:pt x="1434846" y="0"/>
                  </a:moveTo>
                  <a:lnTo>
                    <a:pt x="0" y="0"/>
                  </a:lnTo>
                  <a:lnTo>
                    <a:pt x="0" y="278892"/>
                  </a:lnTo>
                  <a:lnTo>
                    <a:pt x="1434846" y="278892"/>
                  </a:lnTo>
                  <a:lnTo>
                    <a:pt x="1574292" y="139446"/>
                  </a:lnTo>
                  <a:lnTo>
                    <a:pt x="1434846" y="0"/>
                  </a:lnTo>
                  <a:close/>
                </a:path>
              </a:pathLst>
            </a:custGeom>
            <a:solidFill>
              <a:srgbClr val="005340"/>
            </a:solidFill>
          </p:spPr>
          <p:txBody>
            <a:bodyPr wrap="square" lIns="0" tIns="0" rIns="0" bIns="0" rtlCol="0"/>
            <a:lstStyle/>
            <a:p>
              <a:endParaRPr sz="1227" dirty="0"/>
            </a:p>
          </p:txBody>
        </p:sp>
        <p:sp>
          <p:nvSpPr>
            <p:cNvPr id="36" name="object 36"/>
            <p:cNvSpPr/>
            <p:nvPr/>
          </p:nvSpPr>
          <p:spPr>
            <a:xfrm>
              <a:off x="5535167" y="6047232"/>
              <a:ext cx="1574800" cy="279400"/>
            </a:xfrm>
            <a:custGeom>
              <a:avLst/>
              <a:gdLst/>
              <a:ahLst/>
              <a:cxnLst/>
              <a:rect l="l" t="t" r="r" b="b"/>
              <a:pathLst>
                <a:path w="1574800" h="279400">
                  <a:moveTo>
                    <a:pt x="0" y="0"/>
                  </a:moveTo>
                  <a:lnTo>
                    <a:pt x="1434846" y="0"/>
                  </a:lnTo>
                  <a:lnTo>
                    <a:pt x="1574292" y="139446"/>
                  </a:lnTo>
                  <a:lnTo>
                    <a:pt x="1434846" y="278892"/>
                  </a:lnTo>
                  <a:lnTo>
                    <a:pt x="0" y="278892"/>
                  </a:lnTo>
                  <a:lnTo>
                    <a:pt x="0" y="0"/>
                  </a:lnTo>
                  <a:close/>
                </a:path>
              </a:pathLst>
            </a:custGeom>
            <a:ln w="12700">
              <a:solidFill>
                <a:srgbClr val="2E528F"/>
              </a:solidFill>
            </a:ln>
          </p:spPr>
          <p:txBody>
            <a:bodyPr wrap="square" lIns="0" tIns="0" rIns="0" bIns="0" rtlCol="0"/>
            <a:lstStyle/>
            <a:p>
              <a:endParaRPr sz="1227" dirty="0"/>
            </a:p>
          </p:txBody>
        </p:sp>
      </p:grpSp>
      <p:grpSp>
        <p:nvGrpSpPr>
          <p:cNvPr id="19" name="Group 18">
            <a:extLst>
              <a:ext uri="{FF2B5EF4-FFF2-40B4-BE49-F238E27FC236}">
                <a16:creationId xmlns:a16="http://schemas.microsoft.com/office/drawing/2014/main" id="{49BC60F5-876C-42E0-8784-E8429C3B3ECC}"/>
              </a:ext>
              <a:ext uri="{C183D7F6-B498-43B3-948B-1728B52AA6E4}">
                <adec:decorative xmlns:adec="http://schemas.microsoft.com/office/drawing/2017/decorative" val="1"/>
              </a:ext>
            </a:extLst>
          </p:cNvPr>
          <p:cNvGrpSpPr/>
          <p:nvPr/>
        </p:nvGrpSpPr>
        <p:grpSpPr>
          <a:xfrm>
            <a:off x="5900372" y="4020526"/>
            <a:ext cx="1208093" cy="3008953"/>
            <a:chOff x="3605141" y="4905131"/>
            <a:chExt cx="1771869" cy="4413130"/>
          </a:xfrm>
        </p:grpSpPr>
        <p:sp>
          <p:nvSpPr>
            <p:cNvPr id="49" name="object 33">
              <a:extLst>
                <a:ext uri="{FF2B5EF4-FFF2-40B4-BE49-F238E27FC236}">
                  <a16:creationId xmlns:a16="http://schemas.microsoft.com/office/drawing/2014/main" id="{33F21B5B-11BA-8296-AD4B-B04CCCA5A37B}"/>
                </a:ext>
              </a:extLst>
            </p:cNvPr>
            <p:cNvSpPr txBox="1">
              <a:spLocks/>
            </p:cNvSpPr>
            <p:nvPr/>
          </p:nvSpPr>
          <p:spPr>
            <a:xfrm>
              <a:off x="3605141" y="4935369"/>
              <a:ext cx="1771869" cy="4382892"/>
            </a:xfrm>
            <a:prstGeom prst="rect">
              <a:avLst/>
            </a:prstGeom>
          </p:spPr>
          <p:txBody>
            <a:bodyPr vert="horz" wrap="square" lIns="0" tIns="58882" rIns="0" bIns="0" rtlCol="0">
              <a:spAutoFit/>
            </a:bodyPr>
            <a:lstStyle/>
            <a:p>
              <a:pPr marL="25977" algn="ctr">
                <a:spcBef>
                  <a:spcPts val="389"/>
                </a:spcBef>
              </a:pPr>
              <a:r>
                <a:rPr lang="en-US" sz="818" b="1" spc="20" dirty="0">
                  <a:solidFill>
                    <a:srgbClr val="FFFFFF"/>
                  </a:solidFill>
                  <a:latin typeface="Calibri"/>
                  <a:cs typeface="Calibri"/>
                </a:rPr>
                <a:t>10/25/2023</a:t>
              </a:r>
              <a:endParaRPr lang="en-US" sz="818" dirty="0">
                <a:latin typeface="Calibri"/>
                <a:cs typeface="Calibri"/>
              </a:endParaRPr>
            </a:p>
            <a:p>
              <a:pPr marL="25977">
                <a:spcBef>
                  <a:spcPts val="481"/>
                </a:spcBef>
              </a:pPr>
              <a:r>
                <a:rPr lang="en-US" sz="818" dirty="0">
                  <a:latin typeface="Calibri"/>
                  <a:cs typeface="Calibri"/>
                </a:rPr>
                <a:t>10:00 AM - 12:00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dirty="0">
                  <a:latin typeface="Calibri"/>
                  <a:cs typeface="Calibri"/>
                </a:rPr>
                <a:t>Nancy Frohman</a:t>
              </a:r>
              <a:br>
                <a:rPr lang="en-US" sz="818" dirty="0">
                  <a:latin typeface="Calibri"/>
                  <a:cs typeface="Calibri"/>
                </a:rPr>
              </a:br>
              <a:r>
                <a:rPr lang="en-US" sz="818" dirty="0">
                  <a:latin typeface="Calibri"/>
                  <a:cs typeface="Calibri"/>
                </a:rPr>
                <a:t>Accessible  Communications</a:t>
              </a:r>
              <a:br>
                <a:rPr lang="en-US" sz="818" dirty="0">
                  <a:latin typeface="Calibri"/>
                  <a:cs typeface="Calibri"/>
                </a:rPr>
              </a:br>
              <a:r>
                <a:rPr lang="en-US" sz="818" dirty="0">
                  <a:latin typeface="Calibri"/>
                  <a:cs typeface="Calibri"/>
                </a:rPr>
                <a:t>Program  Manager</a:t>
              </a:r>
            </a:p>
            <a:p>
              <a:pPr marL="25977">
                <a:spcBef>
                  <a:spcPts val="481"/>
                </a:spcBef>
              </a:pPr>
              <a:br>
                <a:rPr lang="en-US" sz="409" b="1" dirty="0">
                  <a:solidFill>
                    <a:srgbClr val="002C71"/>
                  </a:solidFill>
                  <a:latin typeface="Calibri"/>
                  <a:cs typeface="Calibri"/>
                </a:rPr>
              </a:br>
              <a:r>
                <a:rPr lang="en-US" sz="818" dirty="0">
                  <a:latin typeface="Calibri"/>
                  <a:cs typeface="Calibri"/>
                </a:rPr>
                <a:t>1:00 PM - 3:00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Education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spc="-17" dirty="0">
                  <a:latin typeface="Calibri"/>
                  <a:cs typeface="Calibri"/>
                </a:rPr>
                <a:t>Michelle Sherbondy</a:t>
              </a:r>
              <a:br>
                <a:rPr lang="en-US" sz="818" spc="-17" dirty="0">
                  <a:latin typeface="Calibri"/>
                  <a:cs typeface="Calibri"/>
                </a:rPr>
              </a:br>
              <a:r>
                <a:rPr lang="en-US" sz="818" spc="-17" dirty="0">
                  <a:latin typeface="Calibri"/>
                  <a:cs typeface="Calibri"/>
                </a:rPr>
                <a:t>Education Program Manager</a:t>
              </a:r>
              <a:endParaRPr lang="en-US" sz="818" dirty="0">
                <a:latin typeface="Calibri"/>
                <a:cs typeface="Calibri"/>
              </a:endParaRPr>
            </a:p>
            <a:p>
              <a:pPr marL="25977">
                <a:spcBef>
                  <a:spcPts val="423"/>
                </a:spcBef>
              </a:pPr>
              <a:endParaRPr lang="en-US" sz="818"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a:p>
              <a:pPr marL="25977">
                <a:spcBef>
                  <a:spcPts val="65"/>
                </a:spcBef>
              </a:pPr>
              <a:endParaRPr lang="en-US" sz="818" spc="-17" dirty="0">
                <a:latin typeface="Calibri"/>
                <a:cs typeface="Calibri"/>
              </a:endParaRPr>
            </a:p>
            <a:p>
              <a:pPr marL="25977">
                <a:spcBef>
                  <a:spcPts val="65"/>
                </a:spcBef>
              </a:pPr>
              <a:endParaRPr lang="en-US" sz="818" b="1" dirty="0">
                <a:solidFill>
                  <a:srgbClr val="002C71"/>
                </a:solidFill>
                <a:latin typeface="Calibri"/>
                <a:cs typeface="Calibri"/>
              </a:endParaRPr>
            </a:p>
          </p:txBody>
        </p:sp>
        <p:sp>
          <p:nvSpPr>
            <p:cNvPr id="50" name="object 31">
              <a:extLst>
                <a:ext uri="{FF2B5EF4-FFF2-40B4-BE49-F238E27FC236}">
                  <a16:creationId xmlns:a16="http://schemas.microsoft.com/office/drawing/2014/main" id="{17EEF259-427A-C278-6DF4-FF555CCA7811}"/>
                </a:ext>
              </a:extLst>
            </p:cNvPr>
            <p:cNvSpPr>
              <a:spLocks/>
            </p:cNvSpPr>
            <p:nvPr/>
          </p:nvSpPr>
          <p:spPr>
            <a:xfrm>
              <a:off x="3685574" y="4905131"/>
              <a:ext cx="1572895" cy="3048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t"/>
            <a:lstStyle/>
            <a:p>
              <a:pPr algn="ctr"/>
              <a:endParaRPr lang="en-US" sz="136" b="1" spc="20" dirty="0">
                <a:solidFill>
                  <a:srgbClr val="FFFFFF"/>
                </a:solidFill>
                <a:latin typeface="Calibri"/>
                <a:cs typeface="Calibri"/>
              </a:endParaRPr>
            </a:p>
            <a:p>
              <a:pPr algn="ctr"/>
              <a:r>
                <a:rPr lang="en-US" sz="818" b="1" spc="20" dirty="0">
                  <a:solidFill>
                    <a:srgbClr val="FFFFFF"/>
                  </a:solidFill>
                  <a:latin typeface="Calibri"/>
                  <a:cs typeface="Calibri"/>
                </a:rPr>
                <a:t>10/25/2023</a:t>
              </a:r>
              <a:endParaRPr sz="1227" dirty="0"/>
            </a:p>
          </p:txBody>
        </p:sp>
      </p:grpSp>
      <p:grpSp>
        <p:nvGrpSpPr>
          <p:cNvPr id="61" name="object 26">
            <a:extLst>
              <a:ext uri="{FF2B5EF4-FFF2-40B4-BE49-F238E27FC236}">
                <a16:creationId xmlns:a16="http://schemas.microsoft.com/office/drawing/2014/main" id="{E2AD422D-00EA-3D97-5867-B6B2EB5B0DEB}"/>
              </a:ext>
              <a:ext uri="{C183D7F6-B498-43B3-948B-1728B52AA6E4}">
                <adec:decorative xmlns:adec="http://schemas.microsoft.com/office/drawing/2017/decorative" val="1"/>
              </a:ext>
            </a:extLst>
          </p:cNvPr>
          <p:cNvGrpSpPr/>
          <p:nvPr/>
        </p:nvGrpSpPr>
        <p:grpSpPr>
          <a:xfrm>
            <a:off x="3686804" y="4029824"/>
            <a:ext cx="1081088" cy="199159"/>
            <a:chOff x="1990089" y="6040882"/>
            <a:chExt cx="1585595" cy="292100"/>
          </a:xfrm>
        </p:grpSpPr>
        <p:sp>
          <p:nvSpPr>
            <p:cNvPr id="62" name="object 27">
              <a:extLst>
                <a:ext uri="{FF2B5EF4-FFF2-40B4-BE49-F238E27FC236}">
                  <a16:creationId xmlns:a16="http://schemas.microsoft.com/office/drawing/2014/main" id="{5D892B7D-12AD-FBF9-745A-B29489583D9F}"/>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3" name="object 28">
              <a:extLst>
                <a:ext uri="{FF2B5EF4-FFF2-40B4-BE49-F238E27FC236}">
                  <a16:creationId xmlns:a16="http://schemas.microsoft.com/office/drawing/2014/main" id="{F077F179-AE81-DB34-06E0-E8695FD9A56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64" name="object 29">
            <a:extLst>
              <a:ext uri="{FF2B5EF4-FFF2-40B4-BE49-F238E27FC236}">
                <a16:creationId xmlns:a16="http://schemas.microsoft.com/office/drawing/2014/main" id="{06B1FB9B-BEED-CDD5-49FC-BE865E68882D}"/>
              </a:ext>
            </a:extLst>
          </p:cNvPr>
          <p:cNvSpPr txBox="1"/>
          <p:nvPr/>
        </p:nvSpPr>
        <p:spPr>
          <a:xfrm>
            <a:off x="3677446" y="4001436"/>
            <a:ext cx="1154257" cy="2220754"/>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10/23/2023</a:t>
            </a:r>
            <a:endParaRPr lang="en-US" sz="818" dirty="0">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dirty="0">
                <a:latin typeface="Calibri"/>
                <a:cs typeface="Calibri"/>
              </a:rPr>
            </a:br>
            <a:r>
              <a:rPr lang="en-US" sz="818" b="1" dirty="0">
                <a:solidFill>
                  <a:srgbClr val="002C71"/>
                </a:solidFill>
                <a:latin typeface="Calibri"/>
                <a:cs typeface="Calibri"/>
              </a:rPr>
              <a:t>Emotional Intelligence (Part 1 of 2)</a:t>
            </a:r>
            <a:endParaRPr lang="en-US" sz="818" dirty="0">
              <a:latin typeface="Calibri"/>
              <a:cs typeface="Calibri"/>
            </a:endParaRPr>
          </a:p>
          <a:p>
            <a:pPr marL="25977" marR="24245">
              <a:lnSpc>
                <a:spcPct val="102099"/>
              </a:lnSpc>
              <a:spcBef>
                <a:spcPts val="27"/>
              </a:spcBef>
            </a:pPr>
            <a:r>
              <a:rPr lang="en-US" sz="818" dirty="0">
                <a:latin typeface="Calibri"/>
                <a:cs typeface="Calibri"/>
              </a:rPr>
              <a:t>Carolyn Owens, </a:t>
            </a:r>
            <a:br>
              <a:rPr lang="en-US" sz="818" dirty="0">
                <a:latin typeface="Calibri"/>
                <a:cs typeface="Calibri"/>
              </a:rPr>
            </a:br>
            <a:r>
              <a:rPr lang="en-US" sz="818" dirty="0">
                <a:latin typeface="Calibri"/>
                <a:cs typeface="Calibri"/>
              </a:rPr>
              <a:t>MCC, SPHR</a:t>
            </a:r>
            <a:endParaRPr lang="en-US" sz="818" spc="-17" dirty="0">
              <a:latin typeface="Calibri"/>
              <a:cs typeface="Calibri"/>
            </a:endParaRPr>
          </a:p>
          <a:p>
            <a:pPr marL="25977">
              <a:spcBef>
                <a:spcPts val="433"/>
              </a:spcBef>
            </a:pPr>
            <a:r>
              <a:rPr lang="en-US" sz="818" spc="-7" dirty="0">
                <a:latin typeface="Calibri"/>
                <a:cs typeface="Calibri"/>
              </a:rPr>
              <a:t>1:00</a:t>
            </a:r>
            <a:r>
              <a:rPr lang="en-US" sz="818" spc="-34" dirty="0">
                <a:latin typeface="Calibri"/>
                <a:cs typeface="Calibri"/>
              </a:rPr>
              <a:t> </a:t>
            </a:r>
            <a:r>
              <a:rPr lang="en-US" sz="818" spc="-37" dirty="0">
                <a:latin typeface="Calibri"/>
                <a:cs typeface="Calibri"/>
              </a:rPr>
              <a:t>PM</a:t>
            </a:r>
            <a:r>
              <a:rPr lang="en-US" sz="818" spc="-27" dirty="0">
                <a:latin typeface="Calibri"/>
                <a:cs typeface="Calibri"/>
              </a:rPr>
              <a:t> </a:t>
            </a:r>
            <a:r>
              <a:rPr lang="en-US" sz="818" spc="-20" dirty="0">
                <a:latin typeface="Calibri"/>
                <a:cs typeface="Calibri"/>
              </a:rPr>
              <a:t>–</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spc="-31" dirty="0">
                <a:solidFill>
                  <a:srgbClr val="002C71"/>
                </a:solidFill>
                <a:latin typeface="Calibri"/>
                <a:cs typeface="Calibri"/>
              </a:rPr>
              <a:t>Proper Posture in the Workplace to Prevent Posture-Related Problems (Part 1 of 2)</a:t>
            </a:r>
            <a:endParaRPr lang="en-US" sz="818" dirty="0">
              <a:latin typeface="Calibri"/>
              <a:cs typeface="Calibri"/>
            </a:endParaRPr>
          </a:p>
          <a:p>
            <a:pPr marL="25977" marR="241149">
              <a:lnSpc>
                <a:spcPct val="106700"/>
              </a:lnSpc>
              <a:spcBef>
                <a:spcPts val="10"/>
              </a:spcBef>
            </a:pPr>
            <a:r>
              <a:rPr lang="en-US" sz="818" spc="-14" dirty="0">
                <a:latin typeface="Calibri"/>
                <a:cs typeface="Calibri"/>
              </a:rPr>
              <a:t>Dr. Krista Burns</a:t>
            </a:r>
            <a:br>
              <a:rPr lang="en-US" sz="818" spc="-14" dirty="0">
                <a:latin typeface="Calibri"/>
                <a:cs typeface="Calibri"/>
              </a:rPr>
            </a:br>
            <a:r>
              <a:rPr lang="en-US" sz="818" spc="-14" dirty="0">
                <a:latin typeface="Calibri"/>
                <a:cs typeface="Calibri"/>
              </a:rPr>
              <a:t>American Posture Institute</a:t>
            </a:r>
            <a:endParaRPr lang="en-US" sz="818" dirty="0">
              <a:latin typeface="Calibri"/>
              <a:cs typeface="Calibri"/>
            </a:endParaRPr>
          </a:p>
          <a:p>
            <a:pPr marL="25977" marR="24245">
              <a:lnSpc>
                <a:spcPct val="102099"/>
              </a:lnSpc>
              <a:spcBef>
                <a:spcPts val="27"/>
              </a:spcBef>
            </a:pPr>
            <a:endParaRPr lang="en-US" sz="818" spc="-17"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p:txBody>
      </p:sp>
      <p:sp>
        <p:nvSpPr>
          <p:cNvPr id="6" name="object 6">
            <a:extLst>
              <a:ext uri="{FF2B5EF4-FFF2-40B4-BE49-F238E27FC236}">
                <a16:creationId xmlns:a16="http://schemas.microsoft.com/office/drawing/2014/main" id="{3E47D771-D5F1-B7B3-6EE3-67C24A92DA7D}"/>
              </a:ext>
              <a:ext uri="{C183D7F6-B498-43B3-948B-1728B52AA6E4}">
                <adec:decorative xmlns:adec="http://schemas.microsoft.com/office/drawing/2017/decorative" val="1"/>
              </a:ext>
            </a:extLst>
          </p:cNvPr>
          <p:cNvSpPr/>
          <p:nvPr/>
        </p:nvSpPr>
        <p:spPr>
          <a:xfrm>
            <a:off x="3618202" y="3740660"/>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1227" dirty="0"/>
          </a:p>
        </p:txBody>
      </p:sp>
      <p:sp>
        <p:nvSpPr>
          <p:cNvPr id="37" name="object 37"/>
          <p:cNvSpPr txBox="1">
            <a:spLocks/>
          </p:cNvSpPr>
          <p:nvPr/>
        </p:nvSpPr>
        <p:spPr>
          <a:xfrm>
            <a:off x="7208765" y="4009345"/>
            <a:ext cx="1319137" cy="1010533"/>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10/26/2023</a:t>
            </a:r>
            <a:endParaRPr lang="en-US" sz="818" dirty="0">
              <a:latin typeface="Calibri"/>
              <a:cs typeface="Calibri"/>
            </a:endParaRPr>
          </a:p>
          <a:p>
            <a:pPr marL="25977">
              <a:spcBef>
                <a:spcPts val="419"/>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8"/>
              </a:spcBef>
            </a:pPr>
            <a:r>
              <a:rPr lang="en-US" sz="818" b="1" spc="31" dirty="0">
                <a:solidFill>
                  <a:srgbClr val="002C71"/>
                </a:solidFill>
                <a:latin typeface="Calibri"/>
                <a:cs typeface="Calibri"/>
              </a:rPr>
              <a:t>Assistive Technology at New Heights</a:t>
            </a:r>
            <a:br>
              <a:rPr lang="en-US" sz="818" b="1" spc="31" dirty="0">
                <a:solidFill>
                  <a:srgbClr val="002C71"/>
                </a:solidFill>
                <a:latin typeface="Calibri"/>
                <a:cs typeface="Calibri"/>
              </a:rPr>
            </a:br>
            <a:r>
              <a:rPr lang="en-US" sz="818" dirty="0">
                <a:latin typeface="Calibri"/>
                <a:cs typeface="Calibri"/>
              </a:rPr>
              <a:t>Dr.</a:t>
            </a:r>
            <a:r>
              <a:rPr lang="en-US" sz="818" spc="14" dirty="0">
                <a:latin typeface="Calibri"/>
                <a:cs typeface="Calibri"/>
              </a:rPr>
              <a:t> Wayne Crolley</a:t>
            </a:r>
            <a:br>
              <a:rPr lang="en-US" sz="818" spc="14" dirty="0">
                <a:latin typeface="Calibri"/>
                <a:cs typeface="Calibri"/>
              </a:rPr>
            </a:br>
            <a:r>
              <a:rPr lang="en-US" sz="818" spc="14" dirty="0">
                <a:latin typeface="Calibri"/>
                <a:cs typeface="Calibri"/>
              </a:rPr>
              <a:t>Novare Products, LLC</a:t>
            </a:r>
            <a:endParaRPr sz="818" dirty="0">
              <a:latin typeface="Calibri"/>
              <a:cs typeface="Calibri"/>
            </a:endParaRPr>
          </a:p>
          <a:p>
            <a:pPr marL="25977" marR="241149">
              <a:lnSpc>
                <a:spcPct val="106700"/>
              </a:lnSpc>
              <a:spcBef>
                <a:spcPts val="10"/>
              </a:spcBef>
            </a:pPr>
            <a:endParaRPr lang="en-US" sz="818" dirty="0">
              <a:latin typeface="Calibri"/>
              <a:cs typeface="Calibri"/>
            </a:endParaRPr>
          </a:p>
        </p:txBody>
      </p:sp>
    </p:spTree>
    <p:extLst>
      <p:ext uri="{BB962C8B-B14F-4D97-AF65-F5344CB8AC3E}">
        <p14:creationId xmlns:p14="http://schemas.microsoft.com/office/powerpoint/2010/main" val="192012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About this session">
            <a:extLst>
              <a:ext uri="{FF2B5EF4-FFF2-40B4-BE49-F238E27FC236}">
                <a16:creationId xmlns:a16="http://schemas.microsoft.com/office/drawing/2014/main" id="{07A648C9-F966-5AB4-BCC8-2299C2E915D9}"/>
              </a:ext>
            </a:extLst>
          </p:cNvPr>
          <p:cNvSpPr>
            <a:spLocks noGrp="1"/>
          </p:cNvSpPr>
          <p:nvPr>
            <p:ph type="title"/>
          </p:nvPr>
        </p:nvSpPr>
        <p:spPr/>
        <p:txBody>
          <a:bodyPr/>
          <a:lstStyle/>
          <a:p>
            <a:r>
              <a:rPr lang="en-US" dirty="0"/>
              <a:t>About the Session</a:t>
            </a:r>
          </a:p>
        </p:txBody>
      </p:sp>
      <p:pic>
        <p:nvPicPr>
          <p:cNvPr id="6" name="Picture Placeholder 5" descr="Mental health awareness mural.">
            <a:extLst>
              <a:ext uri="{FF2B5EF4-FFF2-40B4-BE49-F238E27FC236}">
                <a16:creationId xmlns:a16="http://schemas.microsoft.com/office/drawing/2014/main" id="{3A2A33DA-98EF-0B58-5DCB-266E96520E3E}"/>
              </a:ext>
            </a:extLst>
          </p:cNvPr>
          <p:cNvPicPr>
            <a:picLocks noGrp="1" noChangeAspect="1"/>
          </p:cNvPicPr>
          <p:nvPr>
            <p:ph type="pic" idx="1"/>
          </p:nvPr>
        </p:nvPicPr>
        <p:blipFill rotWithShape="1">
          <a:blip r:embed="rId3">
            <a:duotone>
              <a:prstClr val="black"/>
              <a:schemeClr val="accent2">
                <a:tint val="45000"/>
                <a:satMod val="400000"/>
              </a:schemeClr>
            </a:duotone>
            <a:extLst>
              <a:ext uri="{BEBA8EAE-BF5A-486C-A8C5-ECC9F3942E4B}">
                <a14:imgProps xmlns:a14="http://schemas.microsoft.com/office/drawing/2010/main">
                  <a14:imgLayer r:embed="rId4">
                    <a14:imgEffect>
                      <a14:sharpenSoften amount="50000"/>
                    </a14:imgEffect>
                    <a14:imgEffect>
                      <a14:colorTemperature colorTemp="4700"/>
                    </a14:imgEffect>
                    <a14:imgEffect>
                      <a14:brightnessContrast bright="40000"/>
                    </a14:imgEffect>
                  </a14:imgLayer>
                </a14:imgProps>
              </a:ext>
            </a:extLst>
          </a:blip>
          <a:srcRect l="2222" r="22980"/>
          <a:stretch/>
        </p:blipFill>
        <p:spPr>
          <a:xfrm flipH="1">
            <a:off x="228599" y="237744"/>
            <a:ext cx="7696201" cy="6382512"/>
          </a:xfrm>
        </p:spPr>
      </p:pic>
      <p:sp>
        <p:nvSpPr>
          <p:cNvPr id="4" name="Text Placeholder 3" descr="Increase understanding of common mental health issues and the impact of stigma in the workplace.&#10;Develop practical skills that will help you better support the well-being of others.&#10;Learn strategies to create a culture of support, understanding, and open communication.&#10;">
            <a:extLst>
              <a:ext uri="{FF2B5EF4-FFF2-40B4-BE49-F238E27FC236}">
                <a16:creationId xmlns:a16="http://schemas.microsoft.com/office/drawing/2014/main" id="{806FFA10-14D1-CCAC-E4B9-A25014E5101F}"/>
              </a:ext>
            </a:extLst>
          </p:cNvPr>
          <p:cNvSpPr>
            <a:spLocks noGrp="1"/>
          </p:cNvSpPr>
          <p:nvPr>
            <p:ph type="body" sz="half" idx="2"/>
          </p:nvPr>
        </p:nvSpPr>
        <p:spPr>
          <a:xfrm>
            <a:off x="8477250" y="2386584"/>
            <a:ext cx="3144774" cy="3960428"/>
          </a:xfrm>
        </p:spPr>
        <p:txBody>
          <a:bodyPr>
            <a:normAutofit/>
          </a:bodyPr>
          <a:lstStyle/>
          <a:p>
            <a:pPr marL="342900" marR="0" lvl="0" indent="-342900">
              <a:lnSpc>
                <a:spcPct val="107000"/>
              </a:lnSpc>
              <a:spcBef>
                <a:spcPts val="0"/>
              </a:spcBef>
              <a:spcAft>
                <a:spcPts val="1200"/>
              </a:spcAft>
              <a:buClr>
                <a:srgbClr val="00B0F0"/>
              </a:buClr>
              <a:buSzPct val="1200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Appreciate neurodiversity and wh</a:t>
            </a:r>
            <a:r>
              <a:rPr lang="en-US" sz="1800" dirty="0">
                <a:latin typeface="Calibri" panose="020F0502020204030204" pitchFamily="34" charset="0"/>
                <a:ea typeface="Calibri" panose="020F0502020204030204" pitchFamily="34" charset="0"/>
                <a:cs typeface="Times New Roman" panose="02020603050405020304" pitchFamily="18" charset="0"/>
              </a:rPr>
              <a:t>y it </a:t>
            </a:r>
            <a:r>
              <a:rPr lang="en-US" sz="1800" dirty="0">
                <a:effectLst/>
                <a:latin typeface="Calibri" panose="020F0502020204030204" pitchFamily="34" charset="0"/>
                <a:ea typeface="Calibri" panose="020F0502020204030204" pitchFamily="34" charset="0"/>
                <a:cs typeface="Times New Roman" panose="02020603050405020304" pitchFamily="18" charset="0"/>
              </a:rPr>
              <a:t>is a growing area of focus in the workplace</a:t>
            </a:r>
          </a:p>
          <a:p>
            <a:pPr marL="342900" marR="0" lvl="0" indent="-342900">
              <a:lnSpc>
                <a:spcPct val="107000"/>
              </a:lnSpc>
              <a:spcBef>
                <a:spcPts val="0"/>
              </a:spcBef>
              <a:spcAft>
                <a:spcPts val="1200"/>
              </a:spcAft>
              <a:buClr>
                <a:srgbClr val="00B0F0"/>
              </a:buClr>
              <a:buSzPct val="1200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Understand </a:t>
            </a:r>
            <a:r>
              <a:rPr lang="en-US" sz="1800" dirty="0">
                <a:latin typeface="Calibri" panose="020F0502020204030204" pitchFamily="34" charset="0"/>
                <a:ea typeface="Calibri" panose="020F0502020204030204" pitchFamily="34" charset="0"/>
                <a:cs typeface="Times New Roman" panose="02020603050405020304" pitchFamily="18" charset="0"/>
              </a:rPr>
              <a:t>more about</a:t>
            </a:r>
            <a:r>
              <a:rPr lang="en-US" sz="1800" dirty="0">
                <a:effectLst/>
                <a:latin typeface="Calibri" panose="020F0502020204030204" pitchFamily="34" charset="0"/>
                <a:ea typeface="Calibri" panose="020F0502020204030204" pitchFamily="34" charset="0"/>
                <a:cs typeface="Times New Roman" panose="02020603050405020304" pitchFamily="18" charset="0"/>
              </a:rPr>
              <a:t> ADHD</a:t>
            </a:r>
          </a:p>
          <a:p>
            <a:pPr marL="342900" marR="0" lvl="0" indent="-342900">
              <a:lnSpc>
                <a:spcPct val="107000"/>
              </a:lnSpc>
              <a:spcBef>
                <a:spcPts val="0"/>
              </a:spcBef>
              <a:spcAft>
                <a:spcPts val="1200"/>
              </a:spcAft>
              <a:buClr>
                <a:srgbClr val="00B0F0"/>
              </a:buClr>
              <a:buSzPct val="1200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Support individuals with ADHD and and their different approaches at work</a:t>
            </a:r>
          </a:p>
          <a:p>
            <a:pPr marL="342900" marR="0" lvl="0" indent="-342900">
              <a:lnSpc>
                <a:spcPct val="107000"/>
              </a:lnSpc>
              <a:spcBef>
                <a:spcPts val="0"/>
              </a:spcBef>
              <a:spcAft>
                <a:spcPts val="1200"/>
              </a:spcAft>
              <a:buClr>
                <a:srgbClr val="00B0F0"/>
              </a:buClr>
              <a:buSzPct val="120000"/>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Find resources if you need support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1200"/>
              </a:spcAft>
              <a:buFont typeface="Arial" panose="020B0604020202020204" pitchFamily="34" charset="0"/>
              <a:buChar char="•"/>
            </a:pPr>
            <a:endParaRPr lang="en-US" dirty="0"/>
          </a:p>
        </p:txBody>
      </p:sp>
      <p:sp>
        <p:nvSpPr>
          <p:cNvPr id="2" name="TextBox 1" descr="@ Theresa Haskins, LLC 2023&#10;">
            <a:extLst>
              <a:ext uri="{FF2B5EF4-FFF2-40B4-BE49-F238E27FC236}">
                <a16:creationId xmlns:a16="http://schemas.microsoft.com/office/drawing/2014/main" id="{2ED60B80-AE08-96CA-A226-73F665C83C04}"/>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2220781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solidFill>
            <a:schemeClr val="accent4"/>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02FE1584-2A34-FC99-9CE7-83004216A65C}"/>
              </a:ext>
            </a:extLst>
          </p:cNvPr>
          <p:cNvSpPr>
            <a:spLocks noGrp="1"/>
          </p:cNvSpPr>
          <p:nvPr>
            <p:ph type="title"/>
          </p:nvPr>
        </p:nvSpPr>
        <p:spPr>
          <a:xfrm>
            <a:off x="866440" y="1000370"/>
            <a:ext cx="3462079" cy="4857262"/>
          </a:xfrm>
        </p:spPr>
        <p:txBody>
          <a:bodyPr>
            <a:normAutofit/>
          </a:bodyPr>
          <a:lstStyle/>
          <a:p>
            <a:pPr algn="r" defTabSz="859536"/>
            <a:r>
              <a:rPr lang="en-US" sz="4400" i="0" kern="1200" cap="none" spc="0" baseline="0">
                <a:solidFill>
                  <a:srgbClr val="FFFFFF"/>
                </a:solidFill>
                <a:effectLst/>
                <a:latin typeface="+mj-lt"/>
                <a:ea typeface="+mn-ea"/>
                <a:cs typeface="+mn-cs"/>
              </a:rPr>
              <a:t>Session Disclaimer</a:t>
            </a:r>
            <a:endParaRPr lang="en-US" sz="4400">
              <a:solidFill>
                <a:srgbClr val="FFFFFF"/>
              </a:solidFill>
            </a:endParaRPr>
          </a:p>
        </p:txBody>
      </p:sp>
      <p:sp>
        <p:nvSpPr>
          <p:cNvPr id="3" name="Content Placeholder 2">
            <a:extLst>
              <a:ext uri="{FF2B5EF4-FFF2-40B4-BE49-F238E27FC236}">
                <a16:creationId xmlns:a16="http://schemas.microsoft.com/office/drawing/2014/main" id="{130727F7-3781-2573-9186-1C7796BC9155}"/>
              </a:ext>
            </a:extLst>
          </p:cNvPr>
          <p:cNvSpPr>
            <a:spLocks noGrp="1"/>
          </p:cNvSpPr>
          <p:nvPr>
            <p:ph idx="1"/>
          </p:nvPr>
        </p:nvSpPr>
        <p:spPr>
          <a:xfrm>
            <a:off x="4963691" y="1000370"/>
            <a:ext cx="6212310" cy="4857262"/>
          </a:xfrm>
        </p:spPr>
        <p:txBody>
          <a:bodyPr anchor="ctr">
            <a:normAutofit/>
          </a:bodyPr>
          <a:lstStyle/>
          <a:p>
            <a:pPr marL="435737" indent="-435737" defTabSz="859536">
              <a:spcBef>
                <a:spcPts val="846"/>
              </a:spcBef>
              <a:spcAft>
                <a:spcPts val="2256"/>
              </a:spcAft>
              <a:buClr>
                <a:schemeClr val="bg1"/>
              </a:buClr>
              <a:buFont typeface="Courier New" panose="02070309020205020404" pitchFamily="49" charset="0"/>
              <a:buChar char="o"/>
            </a:pPr>
            <a:r>
              <a:rPr lang="en-US" sz="2000" kern="1200">
                <a:solidFill>
                  <a:srgbClr val="FFFFFF"/>
                </a:solidFill>
                <a:latin typeface="+mn-lt"/>
                <a:ea typeface="+mn-ea"/>
                <a:cs typeface="+mn-cs"/>
              </a:rPr>
              <a:t>This presentation is for education and informational purposes only and should not be considered medical advice or mental health services. </a:t>
            </a:r>
          </a:p>
          <a:p>
            <a:pPr marL="435737" indent="-435737" defTabSz="859536">
              <a:spcBef>
                <a:spcPts val="846"/>
              </a:spcBef>
              <a:spcAft>
                <a:spcPts val="2256"/>
              </a:spcAft>
              <a:buClr>
                <a:schemeClr val="bg1"/>
              </a:buClr>
              <a:buFont typeface="Courier New" panose="02070309020205020404" pitchFamily="49" charset="0"/>
              <a:buChar char="o"/>
            </a:pPr>
            <a:r>
              <a:rPr lang="en-US" sz="2000" kern="1200">
                <a:solidFill>
                  <a:srgbClr val="FFFFFF"/>
                </a:solidFill>
                <a:latin typeface="+mn-lt"/>
                <a:ea typeface="+mn-ea"/>
                <a:cs typeface="+mn-cs"/>
              </a:rPr>
              <a:t>If you or someone you know needs assistance or is facing a mental health emergency, please seek guidance from an appropriate healthcare provider. </a:t>
            </a:r>
          </a:p>
          <a:p>
            <a:pPr marL="435737" indent="-435737" defTabSz="859536">
              <a:spcBef>
                <a:spcPts val="846"/>
              </a:spcBef>
              <a:spcAft>
                <a:spcPts val="2256"/>
              </a:spcAft>
              <a:buClr>
                <a:schemeClr val="bg1"/>
              </a:buClr>
              <a:buFont typeface="Courier New" panose="02070309020205020404" pitchFamily="49" charset="0"/>
              <a:buChar char="o"/>
            </a:pPr>
            <a:r>
              <a:rPr lang="en-US" sz="2000" kern="1200">
                <a:solidFill>
                  <a:srgbClr val="FFFFFF"/>
                </a:solidFill>
                <a:latin typeface="+mn-lt"/>
                <a:ea typeface="+mn-ea"/>
                <a:cs typeface="+mn-cs"/>
              </a:rPr>
              <a:t>Any actions taken based on the information presented are at your own risk.</a:t>
            </a:r>
            <a:endParaRPr lang="en-US" sz="2000">
              <a:solidFill>
                <a:srgbClr val="FFFFFF"/>
              </a:solidFill>
            </a:endParaRPr>
          </a:p>
        </p:txBody>
      </p:sp>
    </p:spTree>
    <p:extLst>
      <p:ext uri="{BB962C8B-B14F-4D97-AF65-F5344CB8AC3E}">
        <p14:creationId xmlns:p14="http://schemas.microsoft.com/office/powerpoint/2010/main" val="2670898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03D52-E235-A668-8019-B840B4A2EF6D}"/>
              </a:ext>
            </a:extLst>
          </p:cNvPr>
          <p:cNvSpPr>
            <a:spLocks noGrp="1"/>
          </p:cNvSpPr>
          <p:nvPr>
            <p:ph type="title"/>
          </p:nvPr>
        </p:nvSpPr>
        <p:spPr>
          <a:xfrm>
            <a:off x="8327571" y="228600"/>
            <a:ext cx="3657600" cy="6397158"/>
          </a:xfrm>
          <a:solidFill>
            <a:schemeClr val="accent5">
              <a:lumMod val="50000"/>
            </a:schemeClr>
          </a:solidFill>
        </p:spPr>
        <p:txBody>
          <a:bodyPr vert="horz" lIns="91440" tIns="45720" rIns="91440" bIns="45720" rtlCol="0" anchor="ctr">
            <a:normAutofit/>
          </a:bodyPr>
          <a:lstStyle/>
          <a:p>
            <a:pPr algn="ctr"/>
            <a:r>
              <a:rPr lang="en-US" sz="3000" dirty="0">
                <a:solidFill>
                  <a:schemeClr val="bg1"/>
                </a:solidFill>
              </a:rPr>
              <a:t>Neurodiversity Defined</a:t>
            </a:r>
          </a:p>
        </p:txBody>
      </p:sp>
      <p:pic>
        <p:nvPicPr>
          <p:cNvPr id="3" name="Content Placeholder 3">
            <a:extLst>
              <a:ext uri="{FF2B5EF4-FFF2-40B4-BE49-F238E27FC236}">
                <a16:creationId xmlns:a16="http://schemas.microsoft.com/office/drawing/2014/main" id="{A3399494-5DCC-25C4-8D19-1E444E0C009C}"/>
              </a:ext>
              <a:ext uri="{C183D7F6-B498-43B3-948B-1728B52AA6E4}">
                <adec:decorative xmlns:adec="http://schemas.microsoft.com/office/drawing/2017/decorative" val="1"/>
              </a:ext>
            </a:extLst>
          </p:cNvPr>
          <p:cNvPicPr>
            <a:picLocks/>
          </p:cNvPicPr>
          <p:nvPr/>
        </p:nvPicPr>
        <p:blipFill rotWithShape="1">
          <a:blip r:embed="rId2" cstate="print">
            <a:extLst>
              <a:ext uri="{28A0092B-C50C-407E-A947-70E740481C1C}">
                <a14:useLocalDpi xmlns:a14="http://schemas.microsoft.com/office/drawing/2010/main" val="0"/>
              </a:ext>
            </a:extLst>
          </a:blip>
          <a:srcRect l="10770" r="10594"/>
          <a:stretch/>
        </p:blipFill>
        <p:spPr bwMode="auto">
          <a:xfrm>
            <a:off x="1286615" y="2260230"/>
            <a:ext cx="5071830" cy="2710437"/>
          </a:xfrm>
          <a:prstGeom prst="rect">
            <a:avLst/>
          </a:prstGeom>
          <a:noFill/>
        </p:spPr>
      </p:pic>
      <p:sp>
        <p:nvSpPr>
          <p:cNvPr id="12" name="Rectangle 11">
            <a:extLst>
              <a:ext uri="{FF2B5EF4-FFF2-40B4-BE49-F238E27FC236}">
                <a16:creationId xmlns:a16="http://schemas.microsoft.com/office/drawing/2014/main" id="{C3805912-BCFC-C34B-9C4A-67A8B505A686}"/>
              </a:ext>
            </a:extLst>
          </p:cNvPr>
          <p:cNvSpPr/>
          <p:nvPr/>
        </p:nvSpPr>
        <p:spPr>
          <a:xfrm>
            <a:off x="1368030" y="1332707"/>
            <a:ext cx="5071829" cy="1617302"/>
          </a:xfrm>
          <a:prstGeom prst="rect">
            <a:avLst/>
          </a:prstGeom>
          <a:solidFill>
            <a:srgbClr val="FFFFFF">
              <a:alpha val="78824"/>
            </a:srgbClr>
          </a:solidFill>
          <a:effectLst>
            <a:softEdge rad="63500"/>
          </a:effectLst>
        </p:spPr>
        <p:txBody>
          <a:bodyPr wrap="square">
            <a:spAutoFit/>
          </a:bodyPr>
          <a:lstStyle/>
          <a:p>
            <a:pPr algn="ctr" defTabSz="566928">
              <a:lnSpc>
                <a:spcPct val="107000"/>
              </a:lnSpc>
              <a:spcAft>
                <a:spcPts val="496"/>
              </a:spcAft>
            </a:pPr>
            <a:r>
              <a:rPr lang="en-US" b="1" kern="1200" dirty="0">
                <a:solidFill>
                  <a:schemeClr val="tx1"/>
                </a:solidFill>
                <a:latin typeface="+mn-lt"/>
                <a:ea typeface="+mn-ea"/>
                <a:cs typeface="Times New Roman" panose="02020603050405020304" pitchFamily="18" charset="0"/>
              </a:rPr>
              <a:t>Neurodiversity </a:t>
            </a:r>
            <a:r>
              <a:rPr lang="en-US" kern="1200" dirty="0">
                <a:solidFill>
                  <a:schemeClr val="tx1"/>
                </a:solidFill>
                <a:latin typeface="+mn-lt"/>
                <a:ea typeface="+mn-ea"/>
                <a:cs typeface="Times New Roman" panose="02020603050405020304" pitchFamily="18" charset="0"/>
              </a:rPr>
              <a:t>is the diversity of human brains and minds – and recognizes the infinite variation in neurocognitive functioning within our species. </a:t>
            </a:r>
          </a:p>
          <a:p>
            <a:pPr algn="ctr" defTabSz="566928">
              <a:lnSpc>
                <a:spcPct val="107000"/>
              </a:lnSpc>
              <a:spcAft>
                <a:spcPts val="496"/>
              </a:spcAft>
            </a:pPr>
            <a:r>
              <a:rPr lang="en-US" kern="1200" dirty="0">
                <a:solidFill>
                  <a:schemeClr val="tx1"/>
                </a:solidFill>
                <a:latin typeface="+mn-lt"/>
                <a:ea typeface="+mn-ea"/>
                <a:cs typeface="Times New Roman" panose="02020603050405020304" pitchFamily="18" charset="0"/>
              </a:rPr>
              <a:t>Focused on strengths-based approaches and the concept of multiple intelligences.  </a:t>
            </a:r>
            <a:endParaRPr lang="en-US" dirty="0">
              <a:effectLst/>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1CDFDCA1-D832-5375-C550-2D3EB6B753DF}"/>
              </a:ext>
            </a:extLst>
          </p:cNvPr>
          <p:cNvSpPr/>
          <p:nvPr/>
        </p:nvSpPr>
        <p:spPr>
          <a:xfrm>
            <a:off x="5567545" y="5012584"/>
            <a:ext cx="1134074" cy="178190"/>
          </a:xfrm>
          <a:prstGeom prst="rect">
            <a:avLst/>
          </a:prstGeom>
          <a:noFill/>
        </p:spPr>
        <p:txBody>
          <a:bodyPr wrap="square">
            <a:spAutoFit/>
          </a:bodyPr>
          <a:lstStyle/>
          <a:p>
            <a:pPr algn="r" defTabSz="566928">
              <a:spcAft>
                <a:spcPts val="600"/>
              </a:spcAft>
            </a:pPr>
            <a:r>
              <a:rPr lang="en-US" sz="558" kern="1200" dirty="0">
                <a:solidFill>
                  <a:schemeClr val="tx1"/>
                </a:solidFill>
                <a:latin typeface="+mn-lt"/>
                <a:ea typeface="+mn-ea"/>
                <a:cs typeface="+mn-cs"/>
              </a:rPr>
              <a:t>(Armstrong, 2011)</a:t>
            </a:r>
            <a:endParaRPr lang="en-US" sz="900" dirty="0"/>
          </a:p>
        </p:txBody>
      </p:sp>
      <p:sp>
        <p:nvSpPr>
          <p:cNvPr id="5" name="TextBox 4" descr="@ Theresa Haskins, LLC 2023&#10;">
            <a:extLst>
              <a:ext uri="{FF2B5EF4-FFF2-40B4-BE49-F238E27FC236}">
                <a16:creationId xmlns:a16="http://schemas.microsoft.com/office/drawing/2014/main" id="{C8A1F09D-0860-3269-E534-A33CC5288524}"/>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177384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03D52-E235-A668-8019-B840B4A2EF6D}"/>
              </a:ext>
            </a:extLst>
          </p:cNvPr>
          <p:cNvSpPr>
            <a:spLocks noGrp="1"/>
          </p:cNvSpPr>
          <p:nvPr>
            <p:ph type="title"/>
          </p:nvPr>
        </p:nvSpPr>
        <p:spPr>
          <a:xfrm>
            <a:off x="8303133" y="228600"/>
            <a:ext cx="3657600" cy="6400800"/>
          </a:xfrm>
          <a:solidFill>
            <a:schemeClr val="accent5">
              <a:lumMod val="50000"/>
            </a:schemeClr>
          </a:solidFill>
        </p:spPr>
        <p:txBody>
          <a:bodyPr vert="horz" lIns="91440" tIns="45720" rIns="91440" bIns="45720" rtlCol="0" anchor="ctr">
            <a:normAutofit/>
          </a:bodyPr>
          <a:lstStyle/>
          <a:p>
            <a:pPr algn="ctr"/>
            <a:r>
              <a:rPr lang="en-US" sz="3000" dirty="0">
                <a:solidFill>
                  <a:schemeClr val="bg1"/>
                </a:solidFill>
              </a:rPr>
              <a:t>Neurodiversity Includes</a:t>
            </a:r>
          </a:p>
        </p:txBody>
      </p:sp>
      <p:sp>
        <p:nvSpPr>
          <p:cNvPr id="4" name="Slide Number Placeholder 3">
            <a:extLst>
              <a:ext uri="{FF2B5EF4-FFF2-40B4-BE49-F238E27FC236}">
                <a16:creationId xmlns:a16="http://schemas.microsoft.com/office/drawing/2014/main" id="{782FC907-164E-F774-6C67-05F4D824EFDB}"/>
              </a:ext>
            </a:extLst>
          </p:cNvPr>
          <p:cNvSpPr>
            <a:spLocks noGrp="1"/>
          </p:cNvSpPr>
          <p:nvPr>
            <p:ph type="sldNum" sz="quarter" idx="12"/>
          </p:nvPr>
        </p:nvSpPr>
        <p:spPr>
          <a:xfrm>
            <a:off x="6435141" y="4507759"/>
            <a:ext cx="519784" cy="226815"/>
          </a:xfrm>
        </p:spPr>
        <p:txBody>
          <a:bodyPr/>
          <a:lstStyle/>
          <a:p>
            <a:pPr defTabSz="566928">
              <a:spcAft>
                <a:spcPts val="600"/>
              </a:spcAft>
            </a:pPr>
            <a:fld id="{C79D7B12-A17E-B849-B463-28736704E5FE}" type="slidenum">
              <a:rPr lang="en-US" sz="620" kern="1200">
                <a:solidFill>
                  <a:schemeClr val="tx1">
                    <a:lumMod val="75000"/>
                    <a:lumOff val="25000"/>
                  </a:schemeClr>
                </a:solidFill>
                <a:latin typeface="+mn-lt"/>
                <a:ea typeface="+mn-ea"/>
                <a:cs typeface="+mn-cs"/>
              </a:rPr>
              <a:pPr defTabSz="566928">
                <a:spcAft>
                  <a:spcPts val="600"/>
                </a:spcAft>
              </a:pPr>
              <a:t>6</a:t>
            </a:fld>
            <a:endParaRPr lang="en-US" dirty="0"/>
          </a:p>
        </p:txBody>
      </p:sp>
      <p:pic>
        <p:nvPicPr>
          <p:cNvPr id="5" name="Content Placeholder 3">
            <a:extLst>
              <a:ext uri="{FF2B5EF4-FFF2-40B4-BE49-F238E27FC236}">
                <a16:creationId xmlns:a16="http://schemas.microsoft.com/office/drawing/2014/main" id="{6B6D8F5A-4694-E7BC-9160-B1318483E8EC}"/>
              </a:ext>
              <a:ext uri="{C183D7F6-B498-43B3-948B-1728B52AA6E4}">
                <adec:decorative xmlns:adec="http://schemas.microsoft.com/office/drawing/2017/decorative" val="1"/>
              </a:ext>
            </a:extLst>
          </p:cNvPr>
          <p:cNvPicPr>
            <a:picLocks/>
          </p:cNvPicPr>
          <p:nvPr/>
        </p:nvPicPr>
        <p:blipFill rotWithShape="1">
          <a:blip r:embed="rId2" cstate="print">
            <a:extLst>
              <a:ext uri="{28A0092B-C50C-407E-A947-70E740481C1C}">
                <a14:useLocalDpi xmlns:a14="http://schemas.microsoft.com/office/drawing/2010/main" val="0"/>
              </a:ext>
            </a:extLst>
          </a:blip>
          <a:srcRect l="10770" r="63414"/>
          <a:stretch/>
        </p:blipFill>
        <p:spPr bwMode="auto">
          <a:xfrm>
            <a:off x="1398626" y="3074668"/>
            <a:ext cx="1737360" cy="2929272"/>
          </a:xfrm>
          <a:prstGeom prst="rect">
            <a:avLst/>
          </a:prstGeom>
          <a:noFill/>
        </p:spPr>
      </p:pic>
      <p:pic>
        <p:nvPicPr>
          <p:cNvPr id="6" name="Content Placeholder 3">
            <a:extLst>
              <a:ext uri="{FF2B5EF4-FFF2-40B4-BE49-F238E27FC236}">
                <a16:creationId xmlns:a16="http://schemas.microsoft.com/office/drawing/2014/main" id="{4027CF9C-4632-3A4A-7076-2631092C1E83}"/>
              </a:ext>
              <a:ext uri="{C183D7F6-B498-43B3-948B-1728B52AA6E4}">
                <adec:decorative xmlns:adec="http://schemas.microsoft.com/office/drawing/2017/decorative" val="1"/>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l="62721" r="10594"/>
          <a:stretch/>
        </p:blipFill>
        <p:spPr bwMode="auto">
          <a:xfrm>
            <a:off x="4995871" y="3074668"/>
            <a:ext cx="1737360" cy="2929272"/>
          </a:xfrm>
          <a:prstGeom prst="rect">
            <a:avLst/>
          </a:prstGeom>
          <a:noFill/>
        </p:spPr>
      </p:pic>
      <p:grpSp>
        <p:nvGrpSpPr>
          <p:cNvPr id="7" name="Group 6">
            <a:extLst>
              <a:ext uri="{FF2B5EF4-FFF2-40B4-BE49-F238E27FC236}">
                <a16:creationId xmlns:a16="http://schemas.microsoft.com/office/drawing/2014/main" id="{2896B6EF-A5F4-0F7B-82FC-4F417AEF3467}"/>
              </a:ext>
              <a:ext uri="{C183D7F6-B498-43B3-948B-1728B52AA6E4}">
                <adec:decorative xmlns:adec="http://schemas.microsoft.com/office/drawing/2017/decorative" val="1"/>
              </a:ext>
            </a:extLst>
          </p:cNvPr>
          <p:cNvGrpSpPr/>
          <p:nvPr/>
        </p:nvGrpSpPr>
        <p:grpSpPr>
          <a:xfrm>
            <a:off x="935412" y="987779"/>
            <a:ext cx="6352018" cy="2389119"/>
            <a:chOff x="1188848" y="1679035"/>
            <a:chExt cx="9814304" cy="1409536"/>
          </a:xfrm>
        </p:grpSpPr>
        <p:sp>
          <p:nvSpPr>
            <p:cNvPr id="8" name="Rectangle 7">
              <a:extLst>
                <a:ext uri="{FF2B5EF4-FFF2-40B4-BE49-F238E27FC236}">
                  <a16:creationId xmlns:a16="http://schemas.microsoft.com/office/drawing/2014/main" id="{1B23B53D-AC90-35B2-A4E4-487EF2EE01FC}"/>
                </a:ext>
              </a:extLst>
            </p:cNvPr>
            <p:cNvSpPr/>
            <p:nvPr/>
          </p:nvSpPr>
          <p:spPr>
            <a:xfrm>
              <a:off x="1188848" y="1679036"/>
              <a:ext cx="4387660" cy="1409535"/>
            </a:xfrm>
            <a:prstGeom prst="rect">
              <a:avLst/>
            </a:prstGeom>
            <a:solidFill>
              <a:srgbClr val="CCFFFF">
                <a:alpha val="50196"/>
              </a:srgbClr>
            </a:solidFill>
            <a:effectLst>
              <a:softEdge rad="31750"/>
            </a:effectLst>
          </p:spPr>
          <p:txBody>
            <a:bodyPr wrap="square">
              <a:spAutoFit/>
            </a:bodyPr>
            <a:lstStyle/>
            <a:p>
              <a:pPr algn="ctr">
                <a:lnSpc>
                  <a:spcPct val="120000"/>
                </a:lnSpc>
              </a:pPr>
              <a:r>
                <a:rPr lang="en-US" b="1" dirty="0"/>
                <a:t>Neurodivergent </a:t>
              </a:r>
              <a:r>
                <a:rPr lang="en-US" dirty="0"/>
                <a:t> </a:t>
              </a:r>
            </a:p>
            <a:p>
              <a:pPr algn="ctr">
                <a:lnSpc>
                  <a:spcPct val="120000"/>
                </a:lnSpc>
              </a:pPr>
              <a:r>
                <a:rPr lang="en-US" dirty="0"/>
                <a:t>having a brain that functions in ways that results in behaviors that diverge significantly from the societal standards of “normal.” </a:t>
              </a:r>
            </a:p>
          </p:txBody>
        </p:sp>
        <p:sp>
          <p:nvSpPr>
            <p:cNvPr id="9" name="Rectangle 8">
              <a:extLst>
                <a:ext uri="{FF2B5EF4-FFF2-40B4-BE49-F238E27FC236}">
                  <a16:creationId xmlns:a16="http://schemas.microsoft.com/office/drawing/2014/main" id="{ECE55733-8F11-70AD-09C2-6DF027049899}"/>
                </a:ext>
              </a:extLst>
            </p:cNvPr>
            <p:cNvSpPr/>
            <p:nvPr/>
          </p:nvSpPr>
          <p:spPr>
            <a:xfrm>
              <a:off x="6571333" y="1679035"/>
              <a:ext cx="4431819" cy="1409534"/>
            </a:xfrm>
            <a:prstGeom prst="rect">
              <a:avLst/>
            </a:prstGeom>
            <a:solidFill>
              <a:srgbClr val="FEE5B4">
                <a:alpha val="50196"/>
              </a:srgbClr>
            </a:solidFill>
            <a:effectLst>
              <a:softEdge rad="31750"/>
            </a:effectLst>
          </p:spPr>
          <p:txBody>
            <a:bodyPr wrap="square">
              <a:spAutoFit/>
            </a:bodyPr>
            <a:lstStyle/>
            <a:p>
              <a:pPr algn="ctr">
                <a:lnSpc>
                  <a:spcPct val="120000"/>
                </a:lnSpc>
              </a:pPr>
              <a:r>
                <a:rPr lang="en-US" b="1" dirty="0"/>
                <a:t>Neurotypical </a:t>
              </a:r>
            </a:p>
            <a:p>
              <a:pPr algn="ctr">
                <a:lnSpc>
                  <a:spcPct val="120000"/>
                </a:lnSpc>
              </a:pPr>
              <a:r>
                <a:rPr lang="en-US" dirty="0"/>
                <a:t>having a style of neurocognitive functioning and behaviors that fall within the dominant societal standards of “normal.”</a:t>
              </a:r>
            </a:p>
          </p:txBody>
        </p:sp>
      </p:grpSp>
      <p:sp>
        <p:nvSpPr>
          <p:cNvPr id="3" name="TextBox 2" descr="@ Theresa Haskins, LLC 2023&#10;">
            <a:extLst>
              <a:ext uri="{FF2B5EF4-FFF2-40B4-BE49-F238E27FC236}">
                <a16:creationId xmlns:a16="http://schemas.microsoft.com/office/drawing/2014/main" id="{79BEA5C5-DFD1-9717-E67C-15B84A3488FC}"/>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1995801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0883296-823B-A1A1-0C13-2CB440A46BF7}"/>
              </a:ext>
              <a:ext uri="{C183D7F6-B498-43B3-948B-1728B52AA6E4}">
                <adec:decorative xmlns:adec="http://schemas.microsoft.com/office/drawing/2017/decorative" val="1"/>
              </a:ext>
            </a:extLst>
          </p:cNvPr>
          <p:cNvPicPr>
            <a:picLocks/>
          </p:cNvPicPr>
          <p:nvPr/>
        </p:nvPicPr>
        <p:blipFill rotWithShape="1">
          <a:blip r:embed="rId3" cstate="print">
            <a:extLst>
              <a:ext uri="{28A0092B-C50C-407E-A947-70E740481C1C}">
                <a14:useLocalDpi xmlns:a14="http://schemas.microsoft.com/office/drawing/2010/main" val="0"/>
              </a:ext>
            </a:extLst>
          </a:blip>
          <a:srcRect l="10770" r="63414"/>
          <a:stretch/>
        </p:blipFill>
        <p:spPr bwMode="auto">
          <a:xfrm>
            <a:off x="1121122" y="926432"/>
            <a:ext cx="2747855" cy="5301749"/>
          </a:xfrm>
          <a:prstGeom prst="rect">
            <a:avLst/>
          </a:prstGeom>
          <a:noFill/>
        </p:spPr>
      </p:pic>
      <p:sp>
        <p:nvSpPr>
          <p:cNvPr id="2" name="Title 1">
            <a:extLst>
              <a:ext uri="{FF2B5EF4-FFF2-40B4-BE49-F238E27FC236}">
                <a16:creationId xmlns:a16="http://schemas.microsoft.com/office/drawing/2014/main" id="{047FEE7D-B034-9175-AE11-0D26F27DA512}"/>
              </a:ext>
            </a:extLst>
          </p:cNvPr>
          <p:cNvSpPr>
            <a:spLocks noGrp="1"/>
          </p:cNvSpPr>
          <p:nvPr>
            <p:ph type="title"/>
          </p:nvPr>
        </p:nvSpPr>
        <p:spPr>
          <a:xfrm>
            <a:off x="613458" y="484632"/>
            <a:ext cx="11578541" cy="1609344"/>
          </a:xfrm>
          <a:ln>
            <a:noFill/>
          </a:ln>
        </p:spPr>
        <p:txBody>
          <a:bodyPr>
            <a:normAutofit/>
          </a:bodyPr>
          <a:lstStyle/>
          <a:p>
            <a:r>
              <a:rPr lang="en-US" dirty="0">
                <a:solidFill>
                  <a:schemeClr val="tx1"/>
                </a:solidFill>
              </a:rPr>
              <a:t>More About Neurodivergence</a:t>
            </a:r>
          </a:p>
        </p:txBody>
      </p:sp>
      <p:graphicFrame>
        <p:nvGraphicFramePr>
          <p:cNvPr id="16" name="Content Placeholder 2">
            <a:extLst>
              <a:ext uri="{FF2B5EF4-FFF2-40B4-BE49-F238E27FC236}">
                <a16:creationId xmlns:a16="http://schemas.microsoft.com/office/drawing/2014/main" id="{09EAA1D0-32CA-F346-6DA1-108616D178B1}"/>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85814403"/>
              </p:ext>
            </p:extLst>
          </p:nvPr>
        </p:nvGraphicFramePr>
        <p:xfrm>
          <a:off x="4063042" y="1806617"/>
          <a:ext cx="7430966" cy="41197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Slide Number Placeholder 4">
            <a:extLst>
              <a:ext uri="{FF2B5EF4-FFF2-40B4-BE49-F238E27FC236}">
                <a16:creationId xmlns:a16="http://schemas.microsoft.com/office/drawing/2014/main" id="{1393B812-6D47-2829-184B-49740D287DBB}"/>
              </a:ext>
            </a:extLst>
          </p:cNvPr>
          <p:cNvSpPr>
            <a:spLocks noGrp="1"/>
          </p:cNvSpPr>
          <p:nvPr>
            <p:ph type="sldNum" sz="quarter" idx="12"/>
          </p:nvPr>
        </p:nvSpPr>
        <p:spPr/>
        <p:txBody>
          <a:bodyPr/>
          <a:lstStyle/>
          <a:p>
            <a:fld id="{C79D7B12-A17E-B849-B463-28736704E5FE}" type="slidenum">
              <a:rPr lang="en-US" smtClean="0"/>
              <a:t>7</a:t>
            </a:fld>
            <a:endParaRPr lang="en-US" dirty="0"/>
          </a:p>
        </p:txBody>
      </p:sp>
      <p:sp>
        <p:nvSpPr>
          <p:cNvPr id="3" name="TextBox 2" descr="@ Theresa Haskins, LLC 2023&#10;">
            <a:extLst>
              <a:ext uri="{FF2B5EF4-FFF2-40B4-BE49-F238E27FC236}">
                <a16:creationId xmlns:a16="http://schemas.microsoft.com/office/drawing/2014/main" id="{BA311BB4-1923-A8B5-D9A3-B7AFDB31E6D9}"/>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Tree>
    <p:extLst>
      <p:ext uri="{BB962C8B-B14F-4D97-AF65-F5344CB8AC3E}">
        <p14:creationId xmlns:p14="http://schemas.microsoft.com/office/powerpoint/2010/main" val="1539376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5">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0" descr="Red pencil standing taller and sharper than other pencils">
            <a:extLst>
              <a:ext uri="{FF2B5EF4-FFF2-40B4-BE49-F238E27FC236}">
                <a16:creationId xmlns:a16="http://schemas.microsoft.com/office/drawing/2014/main" id="{CE5D76E8-E8F2-568F-DC95-6409994912FB}"/>
              </a:ext>
            </a:extLst>
          </p:cNvPr>
          <p:cNvPicPr>
            <a:picLocks noChangeAspect="1"/>
          </p:cNvPicPr>
          <p:nvPr/>
        </p:nvPicPr>
        <p:blipFill rotWithShape="1">
          <a:blip r:embed="rId3"/>
          <a:srcRect t="14591" r="9091" b="8801"/>
          <a:stretch/>
        </p:blipFill>
        <p:spPr>
          <a:xfrm flipH="1">
            <a:off x="20" y="-1"/>
            <a:ext cx="12191980" cy="6857999"/>
          </a:xfrm>
          <a:prstGeom prst="rect">
            <a:avLst/>
          </a:prstGeom>
        </p:spPr>
      </p:pic>
      <p:sp>
        <p:nvSpPr>
          <p:cNvPr id="23" name="Rectangle 17">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Rectangle 19">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8575033-F1E2-57B5-F3F4-9F667D6BF2F8}"/>
              </a:ext>
            </a:extLst>
          </p:cNvPr>
          <p:cNvSpPr>
            <a:spLocks noGrp="1"/>
          </p:cNvSpPr>
          <p:nvPr>
            <p:ph type="title"/>
          </p:nvPr>
        </p:nvSpPr>
        <p:spPr>
          <a:xfrm>
            <a:off x="671830" y="642594"/>
            <a:ext cx="6718433" cy="1746504"/>
          </a:xfrm>
        </p:spPr>
        <p:txBody>
          <a:bodyPr vert="horz" lIns="91440" tIns="45720" rIns="91440" bIns="45720" rtlCol="0" anchor="ctr">
            <a:normAutofit/>
          </a:bodyPr>
          <a:lstStyle/>
          <a:p>
            <a:r>
              <a:rPr lang="en-US" sz="4800">
                <a:solidFill>
                  <a:schemeClr val="tx1">
                    <a:lumMod val="75000"/>
                    <a:lumOff val="25000"/>
                  </a:schemeClr>
                </a:solidFill>
              </a:rPr>
              <a:t>What is ADHD?</a:t>
            </a:r>
            <a:endParaRPr lang="en-US" sz="4800" dirty="0">
              <a:solidFill>
                <a:schemeClr val="tx1">
                  <a:lumMod val="75000"/>
                  <a:lumOff val="25000"/>
                </a:schemeClr>
              </a:solidFill>
            </a:endParaRPr>
          </a:p>
        </p:txBody>
      </p:sp>
      <p:sp>
        <p:nvSpPr>
          <p:cNvPr id="9" name="TextBox 8">
            <a:extLst>
              <a:ext uri="{FF2B5EF4-FFF2-40B4-BE49-F238E27FC236}">
                <a16:creationId xmlns:a16="http://schemas.microsoft.com/office/drawing/2014/main" id="{63F6888D-9379-B0D9-B475-4C294E1A6772}"/>
              </a:ext>
            </a:extLst>
          </p:cNvPr>
          <p:cNvSpPr txBox="1"/>
          <p:nvPr/>
        </p:nvSpPr>
        <p:spPr>
          <a:xfrm>
            <a:off x="671831" y="2389098"/>
            <a:ext cx="6718434" cy="3645942"/>
          </a:xfrm>
          <a:prstGeom prst="rect">
            <a:avLst/>
          </a:prstGeom>
        </p:spPr>
        <p:txBody>
          <a:bodyPr vert="horz" lIns="91440" tIns="45720" rIns="91440" bIns="45720" rtlCol="0">
            <a:normAutofit/>
          </a:bodyPr>
          <a:lstStyle/>
          <a:p>
            <a:pPr indent="-182880">
              <a:lnSpc>
                <a:spcPct val="90000"/>
              </a:lnSpc>
              <a:spcAft>
                <a:spcPts val="600"/>
              </a:spcAft>
              <a:buClr>
                <a:schemeClr val="tx1">
                  <a:lumMod val="85000"/>
                  <a:lumOff val="15000"/>
                </a:schemeClr>
              </a:buClr>
              <a:buSzPct val="85000"/>
              <a:buFont typeface="Garamond" pitchFamily="18" charset="0"/>
              <a:buChar char="◦"/>
            </a:pPr>
            <a:r>
              <a:rPr lang="en-US" sz="1700" b="1">
                <a:solidFill>
                  <a:schemeClr val="tx1">
                    <a:lumMod val="75000"/>
                    <a:lumOff val="25000"/>
                  </a:schemeClr>
                </a:solidFill>
              </a:rPr>
              <a:t>Atypical development </a:t>
            </a:r>
            <a:r>
              <a:rPr lang="en-US" sz="1700">
                <a:solidFill>
                  <a:schemeClr val="tx1">
                    <a:lumMod val="75000"/>
                    <a:lumOff val="25000"/>
                  </a:schemeClr>
                </a:solidFill>
              </a:rPr>
              <a:t>resulting in persistent and developmentally (age) inappropriate levels of </a:t>
            </a:r>
          </a:p>
          <a:p>
            <a:pPr marL="285750" indent="-182880">
              <a:lnSpc>
                <a:spcPct val="90000"/>
              </a:lnSpc>
              <a:spcAft>
                <a:spcPts val="600"/>
              </a:spcAft>
              <a:buClr>
                <a:schemeClr val="tx1">
                  <a:lumMod val="85000"/>
                  <a:lumOff val="15000"/>
                </a:schemeClr>
              </a:buClr>
              <a:buSzPct val="100000"/>
              <a:buFont typeface="Garamond" pitchFamily="18" charset="0"/>
              <a:buChar char="◦"/>
            </a:pPr>
            <a:r>
              <a:rPr lang="en-US" sz="1700">
                <a:solidFill>
                  <a:schemeClr val="tx1">
                    <a:lumMod val="75000"/>
                    <a:lumOff val="25000"/>
                  </a:schemeClr>
                </a:solidFill>
              </a:rPr>
              <a:t>inattention, </a:t>
            </a:r>
          </a:p>
          <a:p>
            <a:pPr marL="285750" indent="-182880">
              <a:lnSpc>
                <a:spcPct val="90000"/>
              </a:lnSpc>
              <a:spcAft>
                <a:spcPts val="600"/>
              </a:spcAft>
              <a:buClr>
                <a:schemeClr val="tx1">
                  <a:lumMod val="85000"/>
                  <a:lumOff val="15000"/>
                </a:schemeClr>
              </a:buClr>
              <a:buSzPct val="100000"/>
              <a:buFont typeface="Garamond" pitchFamily="18" charset="0"/>
              <a:buChar char="◦"/>
            </a:pPr>
            <a:r>
              <a:rPr lang="en-US" sz="1700">
                <a:solidFill>
                  <a:schemeClr val="tx1">
                    <a:lumMod val="75000"/>
                    <a:lumOff val="25000"/>
                  </a:schemeClr>
                </a:solidFill>
              </a:rPr>
              <a:t>hyperactivity, and </a:t>
            </a:r>
          </a:p>
          <a:p>
            <a:pPr marL="285750" indent="-182880">
              <a:lnSpc>
                <a:spcPct val="90000"/>
              </a:lnSpc>
              <a:spcAft>
                <a:spcPts val="600"/>
              </a:spcAft>
              <a:buClr>
                <a:schemeClr val="tx1">
                  <a:lumMod val="85000"/>
                  <a:lumOff val="15000"/>
                </a:schemeClr>
              </a:buClr>
              <a:buSzPct val="100000"/>
              <a:buFont typeface="Garamond" pitchFamily="18" charset="0"/>
              <a:buChar char="◦"/>
            </a:pPr>
            <a:r>
              <a:rPr lang="en-US" sz="1700">
                <a:solidFill>
                  <a:schemeClr val="tx1">
                    <a:lumMod val="75000"/>
                    <a:lumOff val="25000"/>
                  </a:schemeClr>
                </a:solidFill>
              </a:rPr>
              <a:t>impulsivity.  </a:t>
            </a:r>
          </a:p>
          <a:p>
            <a:pPr indent="-182880">
              <a:lnSpc>
                <a:spcPct val="90000"/>
              </a:lnSpc>
              <a:spcAft>
                <a:spcPts val="600"/>
              </a:spcAft>
              <a:buClr>
                <a:schemeClr val="tx1">
                  <a:lumMod val="85000"/>
                  <a:lumOff val="15000"/>
                </a:schemeClr>
              </a:buClr>
              <a:buSzPct val="85000"/>
              <a:buFont typeface="Garamond" pitchFamily="18" charset="0"/>
              <a:buChar char="◦"/>
            </a:pPr>
            <a:endParaRPr lang="en-US" sz="1700">
              <a:solidFill>
                <a:schemeClr val="tx1">
                  <a:lumMod val="75000"/>
                  <a:lumOff val="25000"/>
                </a:schemeClr>
              </a:solidFill>
            </a:endParaRPr>
          </a:p>
          <a:p>
            <a:pPr indent="-182880">
              <a:lnSpc>
                <a:spcPct val="90000"/>
              </a:lnSpc>
              <a:spcAft>
                <a:spcPts val="600"/>
              </a:spcAft>
              <a:buClr>
                <a:schemeClr val="tx1">
                  <a:lumMod val="85000"/>
                  <a:lumOff val="15000"/>
                </a:schemeClr>
              </a:buClr>
              <a:buSzPct val="85000"/>
              <a:buFont typeface="Garamond" pitchFamily="18" charset="0"/>
              <a:buChar char="◦"/>
            </a:pPr>
            <a:r>
              <a:rPr lang="en-US" sz="1700">
                <a:solidFill>
                  <a:schemeClr val="tx1">
                    <a:lumMod val="75000"/>
                    <a:lumOff val="25000"/>
                  </a:schemeClr>
                </a:solidFill>
              </a:rPr>
              <a:t>ADHD is the persistence of </a:t>
            </a:r>
            <a:r>
              <a:rPr lang="en-US" sz="1700" b="1">
                <a:solidFill>
                  <a:schemeClr val="tx1">
                    <a:lumMod val="75000"/>
                    <a:lumOff val="25000"/>
                  </a:schemeClr>
                </a:solidFill>
              </a:rPr>
              <a:t>behavior that diverges from typical cognitive milestones</a:t>
            </a:r>
            <a:r>
              <a:rPr lang="en-US" sz="1700">
                <a:solidFill>
                  <a:schemeClr val="tx1">
                    <a:lumMod val="75000"/>
                    <a:lumOff val="25000"/>
                  </a:schemeClr>
                </a:solidFill>
              </a:rPr>
              <a:t>.</a:t>
            </a:r>
          </a:p>
          <a:p>
            <a:pPr indent="-182880">
              <a:lnSpc>
                <a:spcPct val="90000"/>
              </a:lnSpc>
              <a:spcAft>
                <a:spcPts val="600"/>
              </a:spcAft>
              <a:buClr>
                <a:schemeClr val="tx1">
                  <a:lumMod val="85000"/>
                  <a:lumOff val="15000"/>
                </a:schemeClr>
              </a:buClr>
              <a:buSzPct val="85000"/>
              <a:buFont typeface="Garamond" pitchFamily="18" charset="0"/>
              <a:buChar char="◦"/>
            </a:pPr>
            <a:endParaRPr lang="en-US" sz="1700" b="1">
              <a:solidFill>
                <a:schemeClr val="tx1">
                  <a:lumMod val="75000"/>
                  <a:lumOff val="25000"/>
                </a:schemeClr>
              </a:solidFill>
            </a:endParaRPr>
          </a:p>
          <a:p>
            <a:pPr indent="-182880">
              <a:lnSpc>
                <a:spcPct val="90000"/>
              </a:lnSpc>
              <a:spcAft>
                <a:spcPts val="600"/>
              </a:spcAft>
              <a:buClr>
                <a:schemeClr val="tx1">
                  <a:lumMod val="85000"/>
                  <a:lumOff val="15000"/>
                </a:schemeClr>
              </a:buClr>
              <a:buSzPct val="85000"/>
              <a:buFont typeface="Garamond" pitchFamily="18" charset="0"/>
              <a:buChar char="◦"/>
            </a:pPr>
            <a:r>
              <a:rPr lang="en-US" sz="1700" b="1">
                <a:solidFill>
                  <a:schemeClr val="tx1">
                    <a:lumMod val="75000"/>
                    <a:lumOff val="25000"/>
                  </a:schemeClr>
                </a:solidFill>
              </a:rPr>
              <a:t>ADHD worldwide impacts</a:t>
            </a:r>
          </a:p>
          <a:p>
            <a:pPr marL="287338" indent="-182880">
              <a:lnSpc>
                <a:spcPct val="90000"/>
              </a:lnSpc>
              <a:spcAft>
                <a:spcPts val="600"/>
              </a:spcAft>
              <a:buClr>
                <a:schemeClr val="tx1">
                  <a:lumMod val="85000"/>
                  <a:lumOff val="15000"/>
                </a:schemeClr>
              </a:buClr>
              <a:buSzPct val="85000"/>
              <a:buFont typeface="Garamond" pitchFamily="18" charset="0"/>
              <a:buChar char="◦"/>
            </a:pPr>
            <a:r>
              <a:rPr lang="en-US" sz="1700" b="1">
                <a:solidFill>
                  <a:schemeClr val="tx1">
                    <a:lumMod val="75000"/>
                    <a:lumOff val="25000"/>
                  </a:schemeClr>
                </a:solidFill>
              </a:rPr>
              <a:t>6 in 100 children</a:t>
            </a:r>
          </a:p>
          <a:p>
            <a:pPr marL="287338" indent="-182880">
              <a:lnSpc>
                <a:spcPct val="90000"/>
              </a:lnSpc>
              <a:spcAft>
                <a:spcPts val="600"/>
              </a:spcAft>
              <a:buClr>
                <a:schemeClr val="tx1">
                  <a:lumMod val="85000"/>
                  <a:lumOff val="15000"/>
                </a:schemeClr>
              </a:buClr>
              <a:buSzPct val="85000"/>
              <a:buFont typeface="Garamond" pitchFamily="18" charset="0"/>
              <a:buChar char="◦"/>
            </a:pPr>
            <a:r>
              <a:rPr lang="en-US" sz="1700" b="1">
                <a:solidFill>
                  <a:schemeClr val="tx1">
                    <a:lumMod val="75000"/>
                    <a:lumOff val="25000"/>
                  </a:schemeClr>
                </a:solidFill>
              </a:rPr>
              <a:t>3 in 100 adults</a:t>
            </a:r>
          </a:p>
        </p:txBody>
      </p:sp>
      <p:sp>
        <p:nvSpPr>
          <p:cNvPr id="3" name="TextBox 2" descr="@ Theresa Haskins, LLC 2023&#10;">
            <a:extLst>
              <a:ext uri="{FF2B5EF4-FFF2-40B4-BE49-F238E27FC236}">
                <a16:creationId xmlns:a16="http://schemas.microsoft.com/office/drawing/2014/main" id="{4CC0D1B4-7616-7331-7687-61CAE897F93B}"/>
              </a:ext>
            </a:extLst>
          </p:cNvPr>
          <p:cNvSpPr txBox="1"/>
          <p:nvPr/>
        </p:nvSpPr>
        <p:spPr>
          <a:xfrm>
            <a:off x="0" y="6609429"/>
            <a:ext cx="6134582" cy="261610"/>
          </a:xfrm>
          <a:prstGeom prst="rect">
            <a:avLst/>
          </a:prstGeom>
          <a:noFill/>
        </p:spPr>
        <p:txBody>
          <a:bodyPr wrap="square">
            <a:spAutoFit/>
          </a:bodyPr>
          <a:lstStyle/>
          <a:p>
            <a:pPr>
              <a:spcAft>
                <a:spcPts val="600"/>
              </a:spcAft>
            </a:pPr>
            <a:r>
              <a:rPr lang="en-US" sz="1100"/>
              <a:t>@ Theresa Haskins, LLC 2023</a:t>
            </a:r>
          </a:p>
        </p:txBody>
      </p:sp>
    </p:spTree>
    <p:extLst>
      <p:ext uri="{BB962C8B-B14F-4D97-AF65-F5344CB8AC3E}">
        <p14:creationId xmlns:p14="http://schemas.microsoft.com/office/powerpoint/2010/main" val="2848461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75033-F1E2-57B5-F3F4-9F667D6BF2F8}"/>
              </a:ext>
            </a:extLst>
          </p:cNvPr>
          <p:cNvSpPr>
            <a:spLocks noGrp="1"/>
          </p:cNvSpPr>
          <p:nvPr>
            <p:ph type="title"/>
          </p:nvPr>
        </p:nvSpPr>
        <p:spPr>
          <a:xfrm>
            <a:off x="8184467" y="842671"/>
            <a:ext cx="3238829" cy="5164766"/>
          </a:xfrm>
          <a:solidFill>
            <a:schemeClr val="bg1">
              <a:lumMod val="95000"/>
            </a:schemeClr>
          </a:solidFill>
          <a:ln w="38100" cmpd="dbl">
            <a:solidFill>
              <a:schemeClr val="tx1"/>
            </a:solidFill>
          </a:ln>
        </p:spPr>
        <p:txBody>
          <a:bodyPr vert="horz" lIns="91440" tIns="45720" rIns="91440" bIns="45720" rtlCol="0" anchor="ctr">
            <a:normAutofit/>
          </a:bodyPr>
          <a:lstStyle/>
          <a:p>
            <a:pPr algn="ctr">
              <a:lnSpc>
                <a:spcPct val="83000"/>
              </a:lnSpc>
            </a:pPr>
            <a:r>
              <a:rPr lang="en-US" sz="3400" spc="-100" dirty="0"/>
              <a:t>ADHD + Other Conditions</a:t>
            </a:r>
          </a:p>
        </p:txBody>
      </p:sp>
      <p:sp>
        <p:nvSpPr>
          <p:cNvPr id="3" name="TextBox 2" descr="@ Theresa Haskins, LLC 2023&#10;">
            <a:extLst>
              <a:ext uri="{FF2B5EF4-FFF2-40B4-BE49-F238E27FC236}">
                <a16:creationId xmlns:a16="http://schemas.microsoft.com/office/drawing/2014/main" id="{F843B4EF-0695-9E16-41EF-5D5F196C146F}"/>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pic>
        <p:nvPicPr>
          <p:cNvPr id="1026" name="Picture 2" descr="This is a bar chart with prevalence of condition in percent, from zero to 50%, on the y axis and various conditions along the x axis. These are: learning disability, conduct disorder, anxiety, depression, autism and Tourette’s syndrome. The height of the bars corresponds to the prevalence, which is 46.1% for learning disability, 27.4% for conduct disorder, 17.8% for anxiety, 13.9% for depression, 6% for autism and 1.3% for Tourette’s syndrome.">
            <a:extLst>
              <a:ext uri="{FF2B5EF4-FFF2-40B4-BE49-F238E27FC236}">
                <a16:creationId xmlns:a16="http://schemas.microsoft.com/office/drawing/2014/main" id="{66FDDA92-3245-0DF5-4F6D-6A8AB30B03D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192" y="842671"/>
            <a:ext cx="6909386" cy="5164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5667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84217"/>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3769</TotalTime>
  <Words>1926</Words>
  <Application>Microsoft Office PowerPoint</Application>
  <PresentationFormat>Widescreen</PresentationFormat>
  <Paragraphs>243</Paragraphs>
  <Slides>20</Slides>
  <Notes>14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20</vt:i4>
      </vt:variant>
    </vt:vector>
  </HeadingPairs>
  <TitlesOfParts>
    <vt:vector size="31" baseType="lpstr">
      <vt:lpstr>Arial</vt:lpstr>
      <vt:lpstr>Calibri</vt:lpstr>
      <vt:lpstr>Century Schoolbook</vt:lpstr>
      <vt:lpstr>Courier New</vt:lpstr>
      <vt:lpstr>Franklin Gothic Book</vt:lpstr>
      <vt:lpstr>Garamond</vt:lpstr>
      <vt:lpstr>Georgia</vt:lpstr>
      <vt:lpstr>Symbol</vt:lpstr>
      <vt:lpstr>Wingdings</vt:lpstr>
      <vt:lpstr>SavonVTI</vt:lpstr>
      <vt:lpstr>Office Theme</vt:lpstr>
      <vt:lpstr>Thriving with  ADHD at Work</vt:lpstr>
      <vt:lpstr>Advancing Access &amp; Equity</vt:lpstr>
      <vt:lpstr>About the Session</vt:lpstr>
      <vt:lpstr>Session Disclaimer</vt:lpstr>
      <vt:lpstr>Neurodiversity Defined</vt:lpstr>
      <vt:lpstr>Neurodiversity Includes</vt:lpstr>
      <vt:lpstr>More About Neurodivergence</vt:lpstr>
      <vt:lpstr>What is ADHD?</vt:lpstr>
      <vt:lpstr>ADHD + Other Conditions</vt:lpstr>
      <vt:lpstr>What’s your perception of ADHD</vt:lpstr>
      <vt:lpstr>Impacts of ADHD</vt:lpstr>
      <vt:lpstr>ADHD @ Work Without Support</vt:lpstr>
      <vt:lpstr>Impact of ADHD Unsupported at Work </vt:lpstr>
      <vt:lpstr>ADHD @ Work With Support</vt:lpstr>
      <vt:lpstr>Strategies If You Have ADHD</vt:lpstr>
      <vt:lpstr>How You Can Help Others</vt:lpstr>
      <vt:lpstr>Finding Resources and Support </vt:lpstr>
      <vt:lpstr>Promote Neurodiversity</vt:lpstr>
      <vt:lpstr>Contact Information </vt:lpstr>
      <vt:lpstr>Current and Upcoming Meetings, cont.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Neurodiversity Spotlight: Mental Health &amp; Well-Being</dc:title>
  <dc:creator>Theresa Haskins</dc:creator>
  <cp:lastModifiedBy>Sherbondy, Michelle - OO, Washington, DC</cp:lastModifiedBy>
  <cp:revision>60</cp:revision>
  <dcterms:created xsi:type="dcterms:W3CDTF">2023-07-15T22:08:58Z</dcterms:created>
  <dcterms:modified xsi:type="dcterms:W3CDTF">2023-10-20T13:50:28Z</dcterms:modified>
</cp:coreProperties>
</file>