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0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311" r:id="rId17"/>
    <p:sldId id="271" r:id="rId18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B14EBE-8C56-4A66-BC5F-61C1FCFEABFB}" v="131" dt="2023-10-20T16:42:06.32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00" autoAdjust="0"/>
  </p:normalViewPr>
  <p:slideViewPr>
    <p:cSldViewPr>
      <p:cViewPr varScale="1">
        <p:scale>
          <a:sx n="100" d="100"/>
          <a:sy n="100" d="100"/>
        </p:scale>
        <p:origin x="72" y="34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-624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rbondy, Michelle - OO, DC" userId="d4feccc8-87ab-48a1-8683-5dd58723cc35" providerId="ADAL" clId="{CBB14EBE-8C56-4A66-BC5F-61C1FCFEABFB}"/>
    <pc:docChg chg="custSel modSld">
      <pc:chgData name="Sherbondy, Michelle - OO, DC" userId="d4feccc8-87ab-48a1-8683-5dd58723cc35" providerId="ADAL" clId="{CBB14EBE-8C56-4A66-BC5F-61C1FCFEABFB}" dt="2023-10-20T16:43:09.711" v="103" actId="1076"/>
      <pc:docMkLst>
        <pc:docMk/>
      </pc:docMkLst>
      <pc:sldChg chg="addSp modSp mod">
        <pc:chgData name="Sherbondy, Michelle - OO, DC" userId="d4feccc8-87ab-48a1-8683-5dd58723cc35" providerId="ADAL" clId="{CBB14EBE-8C56-4A66-BC5F-61C1FCFEABFB}" dt="2023-10-20T16:43:09.711" v="103" actId="1076"/>
        <pc:sldMkLst>
          <pc:docMk/>
          <pc:sldMk cId="0" sldId="256"/>
        </pc:sldMkLst>
        <pc:spChg chg="add mod">
          <ac:chgData name="Sherbondy, Michelle - OO, DC" userId="d4feccc8-87ab-48a1-8683-5dd58723cc35" providerId="ADAL" clId="{CBB14EBE-8C56-4A66-BC5F-61C1FCFEABFB}" dt="2023-10-20T16:43:09.711" v="103" actId="1076"/>
          <ac:spMkLst>
            <pc:docMk/>
            <pc:sldMk cId="0" sldId="256"/>
            <ac:spMk id="24" creationId="{29EE0894-AFCF-842C-97BA-6FE4EB6F7619}"/>
          </ac:spMkLst>
        </pc:spChg>
      </pc:sldChg>
      <pc:sldChg chg="modSp mod">
        <pc:chgData name="Sherbondy, Michelle - OO, DC" userId="d4feccc8-87ab-48a1-8683-5dd58723cc35" providerId="ADAL" clId="{CBB14EBE-8C56-4A66-BC5F-61C1FCFEABFB}" dt="2023-10-20T16:21:39.590" v="0" actId="207"/>
        <pc:sldMkLst>
          <pc:docMk/>
          <pc:sldMk cId="1400954749" sldId="311"/>
        </pc:sldMkLst>
        <pc:spChg chg="mod">
          <ac:chgData name="Sherbondy, Michelle - OO, DC" userId="d4feccc8-87ab-48a1-8683-5dd58723cc35" providerId="ADAL" clId="{CBB14EBE-8C56-4A66-BC5F-61C1FCFEABFB}" dt="2023-10-20T16:21:39.590" v="0" actId="207"/>
          <ac:spMkLst>
            <pc:docMk/>
            <pc:sldMk cId="1400954749" sldId="311"/>
            <ac:spMk id="5" creationId="{5EBBAFCF-79BE-AD71-58B1-A2AF515E434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97538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910E4F-143A-4BC6-A962-1810EB775484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32163" y="971550"/>
            <a:ext cx="3394075" cy="2622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6475" y="3740150"/>
            <a:ext cx="8045450" cy="3060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97538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9B5B7-935D-4148-8DFA-EAC5D2056A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550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5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5A0140-9147-4508-AFA4-485CC15EF1EF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897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170155" y="3542959"/>
            <a:ext cx="5565140" cy="5645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5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5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1600" y="1104900"/>
            <a:ext cx="9855200" cy="5549900"/>
          </a:xfrm>
          <a:custGeom>
            <a:avLst/>
            <a:gdLst/>
            <a:ahLst/>
            <a:cxnLst/>
            <a:rect l="l" t="t" r="r" b="b"/>
            <a:pathLst>
              <a:path w="9855200" h="5549900">
                <a:moveTo>
                  <a:pt x="9855200" y="0"/>
                </a:moveTo>
                <a:lnTo>
                  <a:pt x="0" y="0"/>
                </a:lnTo>
                <a:lnTo>
                  <a:pt x="0" y="5549900"/>
                </a:lnTo>
                <a:lnTo>
                  <a:pt x="9855200" y="5549900"/>
                </a:lnTo>
                <a:lnTo>
                  <a:pt x="9855200" y="0"/>
                </a:lnTo>
                <a:close/>
              </a:path>
            </a:pathLst>
          </a:custGeom>
          <a:solidFill>
            <a:srgbClr val="0003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007187" y="6618617"/>
            <a:ext cx="1600835" cy="36195"/>
          </a:xfrm>
          <a:custGeom>
            <a:avLst/>
            <a:gdLst/>
            <a:ahLst/>
            <a:cxnLst/>
            <a:rect l="l" t="t" r="r" b="b"/>
            <a:pathLst>
              <a:path w="1600834" h="36195">
                <a:moveTo>
                  <a:pt x="0" y="0"/>
                </a:moveTo>
                <a:lnTo>
                  <a:pt x="1600415" y="0"/>
                </a:lnTo>
                <a:lnTo>
                  <a:pt x="1600415" y="36181"/>
                </a:lnTo>
                <a:lnTo>
                  <a:pt x="0" y="36181"/>
                </a:lnTo>
                <a:lnTo>
                  <a:pt x="0" y="0"/>
                </a:lnTo>
                <a:close/>
              </a:path>
            </a:pathLst>
          </a:custGeom>
          <a:solidFill>
            <a:srgbClr val="D0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01600" y="6618617"/>
            <a:ext cx="7905750" cy="36195"/>
          </a:xfrm>
          <a:custGeom>
            <a:avLst/>
            <a:gdLst/>
            <a:ahLst/>
            <a:cxnLst/>
            <a:rect l="l" t="t" r="r" b="b"/>
            <a:pathLst>
              <a:path w="7905750" h="36195">
                <a:moveTo>
                  <a:pt x="0" y="0"/>
                </a:moveTo>
                <a:lnTo>
                  <a:pt x="7905583" y="0"/>
                </a:lnTo>
                <a:lnTo>
                  <a:pt x="7905583" y="36181"/>
                </a:lnTo>
                <a:lnTo>
                  <a:pt x="0" y="36181"/>
                </a:lnTo>
                <a:lnTo>
                  <a:pt x="0" y="0"/>
                </a:lnTo>
                <a:close/>
              </a:path>
            </a:pathLst>
          </a:custGeom>
          <a:solidFill>
            <a:srgbClr val="ED7D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607599" y="6618617"/>
            <a:ext cx="349250" cy="36195"/>
          </a:xfrm>
          <a:custGeom>
            <a:avLst/>
            <a:gdLst/>
            <a:ahLst/>
            <a:cxnLst/>
            <a:rect l="l" t="t" r="r" b="b"/>
            <a:pathLst>
              <a:path w="349250" h="36195">
                <a:moveTo>
                  <a:pt x="0" y="0"/>
                </a:moveTo>
                <a:lnTo>
                  <a:pt x="349200" y="0"/>
                </a:lnTo>
                <a:lnTo>
                  <a:pt x="349200" y="36181"/>
                </a:lnTo>
                <a:lnTo>
                  <a:pt x="0" y="36181"/>
                </a:lnTo>
                <a:lnTo>
                  <a:pt x="0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64738" y="1386028"/>
            <a:ext cx="642860" cy="11441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12521" y="1978524"/>
            <a:ext cx="4053840" cy="41897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5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378147" y="1978149"/>
            <a:ext cx="3899534" cy="4150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8D7BC-3903-2B4E-ADB0-0EFDB1858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815" y="1380366"/>
            <a:ext cx="5303520" cy="4001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B8188B-333F-D413-3503-BE0AFFB16E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13926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12D7B1-21E7-45A8-1A7C-33362B97B5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13926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9D424F-84F3-12DF-4E2A-61CC85F990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2920" y="7228332"/>
            <a:ext cx="2313432" cy="276999"/>
          </a:xfrm>
        </p:spPr>
        <p:txBody>
          <a:bodyPr/>
          <a:lstStyle/>
          <a:p>
            <a:fld id="{EFD6F45B-ADA0-4D3F-8136-D0706F8D9692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658C9F-B479-E328-8390-8BB49C1E9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19856" y="7228332"/>
            <a:ext cx="3218688" cy="276999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D502E0-79D6-8789-14BD-11DAACB9A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42048" y="7228332"/>
            <a:ext cx="2313432" cy="276999"/>
          </a:xfrm>
        </p:spPr>
        <p:txBody>
          <a:bodyPr/>
          <a:lstStyle/>
          <a:p>
            <a:fld id="{9C5A65F5-7F69-45C7-B868-74CB478D47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78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1600" y="1104900"/>
            <a:ext cx="9855200" cy="5549900"/>
          </a:xfrm>
          <a:custGeom>
            <a:avLst/>
            <a:gdLst/>
            <a:ahLst/>
            <a:cxnLst/>
            <a:rect l="l" t="t" r="r" b="b"/>
            <a:pathLst>
              <a:path w="9855200" h="5549900">
                <a:moveTo>
                  <a:pt x="9855200" y="0"/>
                </a:moveTo>
                <a:lnTo>
                  <a:pt x="0" y="0"/>
                </a:lnTo>
                <a:lnTo>
                  <a:pt x="0" y="5549900"/>
                </a:lnTo>
                <a:lnTo>
                  <a:pt x="9855200" y="5549900"/>
                </a:lnTo>
                <a:lnTo>
                  <a:pt x="9855200" y="0"/>
                </a:lnTo>
                <a:close/>
              </a:path>
            </a:pathLst>
          </a:custGeom>
          <a:solidFill>
            <a:srgbClr val="0003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007187" y="6618617"/>
            <a:ext cx="1600835" cy="36195"/>
          </a:xfrm>
          <a:custGeom>
            <a:avLst/>
            <a:gdLst/>
            <a:ahLst/>
            <a:cxnLst/>
            <a:rect l="l" t="t" r="r" b="b"/>
            <a:pathLst>
              <a:path w="1600834" h="36195">
                <a:moveTo>
                  <a:pt x="0" y="0"/>
                </a:moveTo>
                <a:lnTo>
                  <a:pt x="1600415" y="0"/>
                </a:lnTo>
                <a:lnTo>
                  <a:pt x="1600415" y="36181"/>
                </a:lnTo>
                <a:lnTo>
                  <a:pt x="0" y="36181"/>
                </a:lnTo>
                <a:lnTo>
                  <a:pt x="0" y="0"/>
                </a:lnTo>
                <a:close/>
              </a:path>
            </a:pathLst>
          </a:custGeom>
          <a:solidFill>
            <a:srgbClr val="D0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01600" y="6618617"/>
            <a:ext cx="7905750" cy="36195"/>
          </a:xfrm>
          <a:custGeom>
            <a:avLst/>
            <a:gdLst/>
            <a:ahLst/>
            <a:cxnLst/>
            <a:rect l="l" t="t" r="r" b="b"/>
            <a:pathLst>
              <a:path w="7905750" h="36195">
                <a:moveTo>
                  <a:pt x="0" y="0"/>
                </a:moveTo>
                <a:lnTo>
                  <a:pt x="7905583" y="0"/>
                </a:lnTo>
                <a:lnTo>
                  <a:pt x="7905583" y="36181"/>
                </a:lnTo>
                <a:lnTo>
                  <a:pt x="0" y="36181"/>
                </a:lnTo>
                <a:lnTo>
                  <a:pt x="0" y="0"/>
                </a:lnTo>
                <a:close/>
              </a:path>
            </a:pathLst>
          </a:custGeom>
          <a:solidFill>
            <a:srgbClr val="ED7D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607599" y="6618617"/>
            <a:ext cx="349250" cy="36195"/>
          </a:xfrm>
          <a:custGeom>
            <a:avLst/>
            <a:gdLst/>
            <a:ahLst/>
            <a:cxnLst/>
            <a:rect l="l" t="t" r="r" b="b"/>
            <a:pathLst>
              <a:path w="349250" h="36195">
                <a:moveTo>
                  <a:pt x="0" y="0"/>
                </a:moveTo>
                <a:lnTo>
                  <a:pt x="349200" y="0"/>
                </a:lnTo>
                <a:lnTo>
                  <a:pt x="349200" y="36181"/>
                </a:lnTo>
                <a:lnTo>
                  <a:pt x="0" y="36181"/>
                </a:lnTo>
                <a:lnTo>
                  <a:pt x="0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5815" y="1380366"/>
            <a:ext cx="5303520" cy="6470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5817" y="1973976"/>
            <a:ext cx="8702675" cy="40322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5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vare.biz/" TargetMode="External"/><Relationship Id="rId2" Type="http://schemas.openxmlformats.org/officeDocument/2006/relationships/hyperlink" Target="mailto:info@novare.biz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sda.gov/target-cente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hyperlink" Target="mailto:target-center@usda.gov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965440" y="3278123"/>
            <a:ext cx="1991360" cy="177165"/>
            <a:chOff x="7965440" y="3278123"/>
            <a:chExt cx="1991360" cy="17716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65440" y="3278123"/>
              <a:ext cx="1990344" cy="17678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007577" y="3288776"/>
              <a:ext cx="1949450" cy="93345"/>
            </a:xfrm>
            <a:custGeom>
              <a:avLst/>
              <a:gdLst/>
              <a:ahLst/>
              <a:cxnLst/>
              <a:rect l="l" t="t" r="r" b="b"/>
              <a:pathLst>
                <a:path w="1949450" h="93345">
                  <a:moveTo>
                    <a:pt x="1949225" y="0"/>
                  </a:moveTo>
                  <a:lnTo>
                    <a:pt x="0" y="0"/>
                  </a:lnTo>
                  <a:lnTo>
                    <a:pt x="0" y="92922"/>
                  </a:lnTo>
                  <a:lnTo>
                    <a:pt x="1949225" y="92922"/>
                  </a:lnTo>
                  <a:lnTo>
                    <a:pt x="1949225" y="0"/>
                  </a:lnTo>
                  <a:close/>
                </a:path>
              </a:pathLst>
            </a:custGeom>
            <a:solidFill>
              <a:srgbClr val="EA7D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500" spc="-10" dirty="0"/>
              <a:t>accessibility</a:t>
            </a:r>
            <a:r>
              <a:rPr sz="3500" spc="-155" dirty="0"/>
              <a:t> </a:t>
            </a:r>
            <a:r>
              <a:rPr sz="3500" spc="-95" dirty="0"/>
              <a:t>at</a:t>
            </a:r>
            <a:r>
              <a:rPr sz="3500" spc="-155" dirty="0"/>
              <a:t> </a:t>
            </a:r>
            <a:r>
              <a:rPr sz="3500" spc="65" dirty="0"/>
              <a:t>new</a:t>
            </a:r>
            <a:r>
              <a:rPr sz="3500" spc="-170" dirty="0"/>
              <a:t> </a:t>
            </a:r>
            <a:r>
              <a:rPr sz="3500" spc="85" dirty="0"/>
              <a:t>heights</a:t>
            </a:r>
            <a:endParaRPr sz="3500" dirty="0"/>
          </a:p>
        </p:txBody>
      </p:sp>
      <p:sp>
        <p:nvSpPr>
          <p:cNvPr id="23" name="object 23"/>
          <p:cNvSpPr txBox="1"/>
          <p:nvPr/>
        </p:nvSpPr>
        <p:spPr>
          <a:xfrm>
            <a:off x="2732511" y="5375477"/>
            <a:ext cx="4163695" cy="3098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850" spc="-30" dirty="0">
                <a:solidFill>
                  <a:srgbClr val="FFFFFF"/>
                </a:solidFill>
                <a:latin typeface="Trebuchet MS"/>
                <a:cs typeface="Trebuchet MS"/>
              </a:rPr>
              <a:t>fully</a:t>
            </a:r>
            <a:r>
              <a:rPr sz="185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55" dirty="0">
                <a:solidFill>
                  <a:srgbClr val="FFFFFF"/>
                </a:solidFill>
                <a:latin typeface="Trebuchet MS"/>
                <a:cs typeface="Trebuchet MS"/>
              </a:rPr>
              <a:t>accessible</a:t>
            </a:r>
            <a:r>
              <a:rPr sz="185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Trebuchet MS"/>
                <a:cs typeface="Trebuchet MS"/>
              </a:rPr>
              <a:t>wall</a:t>
            </a:r>
            <a:r>
              <a:rPr sz="185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70" dirty="0">
                <a:solidFill>
                  <a:srgbClr val="FFFFFF"/>
                </a:solidFill>
                <a:latin typeface="Trebuchet MS"/>
                <a:cs typeface="Trebuchet MS"/>
              </a:rPr>
              <a:t>storage</a:t>
            </a:r>
            <a:r>
              <a:rPr sz="185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50" spc="65" dirty="0">
                <a:solidFill>
                  <a:srgbClr val="FFFFFF"/>
                </a:solidFill>
                <a:latin typeface="Trebuchet MS"/>
                <a:cs typeface="Trebuchet MS"/>
              </a:rPr>
              <a:t>products</a:t>
            </a:r>
            <a:endParaRPr sz="1850" dirty="0">
              <a:latin typeface="Trebuchet MS"/>
              <a:cs typeface="Trebuchet MS"/>
            </a:endParaRPr>
          </a:p>
        </p:txBody>
      </p:sp>
      <p:grpSp>
        <p:nvGrp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64967" y="4381500"/>
            <a:ext cx="7296150" cy="563880"/>
            <a:chOff x="2664967" y="4381500"/>
            <a:chExt cx="7296150" cy="56388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79255" y="4381500"/>
              <a:ext cx="1176527" cy="56388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803992" y="4406739"/>
              <a:ext cx="1153160" cy="470534"/>
            </a:xfrm>
            <a:custGeom>
              <a:avLst/>
              <a:gdLst/>
              <a:ahLst/>
              <a:cxnLst/>
              <a:rect l="l" t="t" r="r" b="b"/>
              <a:pathLst>
                <a:path w="1153159" h="470535">
                  <a:moveTo>
                    <a:pt x="1152805" y="0"/>
                  </a:moveTo>
                  <a:lnTo>
                    <a:pt x="0" y="0"/>
                  </a:lnTo>
                  <a:lnTo>
                    <a:pt x="0" y="470114"/>
                  </a:lnTo>
                  <a:lnTo>
                    <a:pt x="1152805" y="470114"/>
                  </a:lnTo>
                  <a:lnTo>
                    <a:pt x="1152805" y="0"/>
                  </a:lnTo>
                  <a:close/>
                </a:path>
              </a:pathLst>
            </a:custGeom>
            <a:solidFill>
              <a:srgbClr val="4472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803992" y="4406739"/>
              <a:ext cx="1153160" cy="470534"/>
            </a:xfrm>
            <a:custGeom>
              <a:avLst/>
              <a:gdLst/>
              <a:ahLst/>
              <a:cxnLst/>
              <a:rect l="l" t="t" r="r" b="b"/>
              <a:pathLst>
                <a:path w="1153159" h="470535">
                  <a:moveTo>
                    <a:pt x="0" y="0"/>
                  </a:moveTo>
                  <a:lnTo>
                    <a:pt x="1152805" y="0"/>
                  </a:lnTo>
                  <a:lnTo>
                    <a:pt x="1152805" y="470115"/>
                  </a:lnTo>
                  <a:lnTo>
                    <a:pt x="0" y="470115"/>
                  </a:lnTo>
                  <a:lnTo>
                    <a:pt x="0" y="0"/>
                  </a:lnTo>
                  <a:close/>
                </a:path>
              </a:pathLst>
            </a:custGeom>
            <a:ln w="7706">
              <a:solidFill>
                <a:srgbClr val="4472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64967" y="4381500"/>
              <a:ext cx="6205728" cy="56388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688592" y="4406739"/>
              <a:ext cx="6115685" cy="470534"/>
            </a:xfrm>
            <a:custGeom>
              <a:avLst/>
              <a:gdLst/>
              <a:ahLst/>
              <a:cxnLst/>
              <a:rect l="l" t="t" r="r" b="b"/>
              <a:pathLst>
                <a:path w="6115684" h="470535">
                  <a:moveTo>
                    <a:pt x="6115401" y="0"/>
                  </a:moveTo>
                  <a:lnTo>
                    <a:pt x="0" y="0"/>
                  </a:lnTo>
                  <a:lnTo>
                    <a:pt x="0" y="470114"/>
                  </a:lnTo>
                  <a:lnTo>
                    <a:pt x="6115401" y="470114"/>
                  </a:lnTo>
                  <a:lnTo>
                    <a:pt x="6115401" y="0"/>
                  </a:lnTo>
                  <a:close/>
                </a:path>
              </a:pathLst>
            </a:custGeom>
            <a:solidFill>
              <a:srgbClr val="D0CE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88592" y="4406739"/>
              <a:ext cx="6115685" cy="470534"/>
            </a:xfrm>
            <a:custGeom>
              <a:avLst/>
              <a:gdLst/>
              <a:ahLst/>
              <a:cxnLst/>
              <a:rect l="l" t="t" r="r" b="b"/>
              <a:pathLst>
                <a:path w="6115684" h="470535">
                  <a:moveTo>
                    <a:pt x="0" y="0"/>
                  </a:moveTo>
                  <a:lnTo>
                    <a:pt x="6115401" y="0"/>
                  </a:lnTo>
                  <a:lnTo>
                    <a:pt x="6115401" y="470115"/>
                  </a:lnTo>
                  <a:lnTo>
                    <a:pt x="0" y="470115"/>
                  </a:lnTo>
                  <a:lnTo>
                    <a:pt x="0" y="0"/>
                  </a:lnTo>
                  <a:close/>
                </a:path>
              </a:pathLst>
            </a:custGeom>
            <a:ln w="7708">
              <a:solidFill>
                <a:srgbClr val="D0CEC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" name="object 3" descr="Novare logo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964738" y="1386028"/>
            <a:ext cx="642860" cy="11441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9EE0894-AFCF-842C-97BA-6FE4EB6F7619}"/>
              </a:ext>
            </a:extLst>
          </p:cNvPr>
          <p:cNvSpPr txBox="1"/>
          <p:nvPr/>
        </p:nvSpPr>
        <p:spPr>
          <a:xfrm>
            <a:off x="1060134" y="6144128"/>
            <a:ext cx="937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National Disability Employment Awareness Month Symposium | 2023 USDA TARGET Center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E2926D3-BBBD-22C1-89C6-B16E1761304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815" y="-400110"/>
            <a:ext cx="5303520" cy="400110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/>
              <a:t>No Slide Title #2</a:t>
            </a:r>
          </a:p>
        </p:txBody>
      </p:sp>
      <p:grpSp>
        <p:nvGrpSpPr>
          <p:cNvPr id="2" name="object 2" descr="A picture of kitchen"/>
          <p:cNvGrpSpPr/>
          <p:nvPr/>
        </p:nvGrpSpPr>
        <p:grpSpPr>
          <a:xfrm>
            <a:off x="101600" y="1104900"/>
            <a:ext cx="9855200" cy="5549900"/>
            <a:chOff x="101600" y="1104900"/>
            <a:chExt cx="9855200" cy="554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64738" y="1386028"/>
              <a:ext cx="642860" cy="11441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600" y="1104900"/>
              <a:ext cx="9855200" cy="554989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4474335" y="6289475"/>
            <a:ext cx="1110615" cy="188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marR="5080" indent="-273685">
              <a:lnSpc>
                <a:spcPct val="100000"/>
              </a:lnSpc>
              <a:spcBef>
                <a:spcPts val="100"/>
              </a:spcBef>
            </a:pP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Copyright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2023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–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Novare</a:t>
            </a:r>
            <a:r>
              <a:rPr sz="50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Products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25" dirty="0">
                <a:solidFill>
                  <a:srgbClr val="FFFFFF"/>
                </a:solidFill>
                <a:latin typeface="Trebuchet MS"/>
                <a:cs typeface="Trebuchet MS"/>
              </a:rPr>
              <a:t>LLC</a:t>
            </a:r>
            <a:r>
              <a:rPr sz="500" spc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All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Rights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Reserved</a:t>
            </a:r>
            <a:endParaRPr sz="5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5817" y="1380366"/>
            <a:ext cx="178943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the</a:t>
            </a:r>
            <a:r>
              <a:rPr spc="-170" dirty="0"/>
              <a:t> </a:t>
            </a:r>
            <a:r>
              <a:rPr spc="-10" dirty="0"/>
              <a:t>solution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826769">
              <a:lnSpc>
                <a:spcPct val="100000"/>
              </a:lnSpc>
              <a:spcBef>
                <a:spcPts val="120"/>
              </a:spcBef>
            </a:pPr>
            <a:r>
              <a:rPr spc="114" dirty="0"/>
              <a:t>Plide</a:t>
            </a:r>
            <a:r>
              <a:rPr sz="1250" spc="114" dirty="0"/>
              <a:t>™</a:t>
            </a:r>
            <a:r>
              <a:rPr sz="1250" spc="185" dirty="0"/>
              <a:t> </a:t>
            </a:r>
            <a:r>
              <a:rPr dirty="0"/>
              <a:t>robotic</a:t>
            </a:r>
            <a:r>
              <a:rPr spc="120" dirty="0"/>
              <a:t> </a:t>
            </a:r>
            <a:r>
              <a:rPr spc="55" dirty="0"/>
              <a:t>technology</a:t>
            </a:r>
            <a:endParaRPr sz="1250"/>
          </a:p>
          <a:p>
            <a:pPr marL="289560" indent="-276860">
              <a:lnSpc>
                <a:spcPct val="100000"/>
              </a:lnSpc>
              <a:spcBef>
                <a:spcPts val="1864"/>
              </a:spcBef>
              <a:buSzPct val="104000"/>
              <a:buFont typeface="Segoe UI Symbol"/>
              <a:buChar char="✓"/>
              <a:tabLst>
                <a:tab pos="289560" algn="l"/>
              </a:tabLst>
            </a:pPr>
            <a:r>
              <a:rPr sz="1250" spc="50" dirty="0"/>
              <a:t>removing</a:t>
            </a:r>
            <a:r>
              <a:rPr sz="1250" spc="-15" dirty="0"/>
              <a:t> </a:t>
            </a:r>
            <a:r>
              <a:rPr sz="1250" dirty="0"/>
              <a:t>the</a:t>
            </a:r>
            <a:r>
              <a:rPr sz="1250" spc="-15" dirty="0"/>
              <a:t> </a:t>
            </a:r>
            <a:r>
              <a:rPr sz="1250" spc="-20" dirty="0"/>
              <a:t>efficacy </a:t>
            </a:r>
            <a:r>
              <a:rPr sz="1250" spc="-10" dirty="0"/>
              <a:t>barrier</a:t>
            </a:r>
            <a:endParaRPr sz="1250"/>
          </a:p>
          <a:p>
            <a:pPr marL="659130" marR="440055" lvl="1" indent="-277495">
              <a:lnSpc>
                <a:spcPct val="106000"/>
              </a:lnSpc>
              <a:spcBef>
                <a:spcPts val="1220"/>
              </a:spcBef>
              <a:buSzPct val="104000"/>
              <a:buFont typeface="Segoe UI Symbol"/>
              <a:buChar char="✓"/>
              <a:tabLst>
                <a:tab pos="659130" algn="l"/>
              </a:tabLst>
            </a:pP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lowers a</a:t>
            </a:r>
            <a:r>
              <a:rPr sz="125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-25" dirty="0">
                <a:solidFill>
                  <a:srgbClr val="FFFFFF"/>
                </a:solidFill>
                <a:latin typeface="Trebuchet MS"/>
                <a:cs typeface="Trebuchet MS"/>
              </a:rPr>
              <a:t>wall</a:t>
            </a:r>
            <a:r>
              <a:rPr sz="125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65" dirty="0">
                <a:solidFill>
                  <a:srgbClr val="FFFFFF"/>
                </a:solidFill>
                <a:latin typeface="Trebuchet MS"/>
                <a:cs typeface="Trebuchet MS"/>
              </a:rPr>
              <a:t>mounted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 cabinet </a:t>
            </a:r>
            <a:r>
              <a:rPr sz="1250" spc="70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r>
              <a:rPr sz="125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feet</a:t>
            </a:r>
            <a:r>
              <a:rPr sz="125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-25" dirty="0">
                <a:solidFill>
                  <a:srgbClr val="FFFFFF"/>
                </a:solidFill>
                <a:latin typeface="Trebuchet MS"/>
                <a:cs typeface="Trebuchet MS"/>
              </a:rPr>
              <a:t>or </a:t>
            </a:r>
            <a:r>
              <a:rPr sz="1250" spc="-10" dirty="0">
                <a:solidFill>
                  <a:srgbClr val="FFFFFF"/>
                </a:solidFill>
                <a:latin typeface="Trebuchet MS"/>
                <a:cs typeface="Trebuchet MS"/>
              </a:rPr>
              <a:t>greater</a:t>
            </a:r>
            <a:endParaRPr sz="1250">
              <a:latin typeface="Trebuchet MS"/>
              <a:cs typeface="Trebuchet MS"/>
            </a:endParaRPr>
          </a:p>
          <a:p>
            <a:pPr marL="659130" marR="5080" lvl="1" indent="-277495">
              <a:lnSpc>
                <a:spcPct val="103400"/>
              </a:lnSpc>
              <a:spcBef>
                <a:spcPts val="1250"/>
              </a:spcBef>
              <a:buSzPct val="104000"/>
              <a:buFont typeface="Segoe UI Symbol"/>
              <a:buChar char="✓"/>
              <a:tabLst>
                <a:tab pos="659130" algn="l"/>
              </a:tabLst>
            </a:pPr>
            <a:r>
              <a:rPr sz="1250" spc="60" dirty="0">
                <a:solidFill>
                  <a:srgbClr val="FFFFFF"/>
                </a:solidFill>
                <a:latin typeface="Trebuchet MS"/>
                <a:cs typeface="Trebuchet MS"/>
              </a:rPr>
              <a:t>moves</a:t>
            </a:r>
            <a:r>
              <a:rPr sz="12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125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front</a:t>
            </a:r>
            <a:r>
              <a:rPr sz="12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1250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objects</a:t>
            </a:r>
            <a:r>
              <a:rPr sz="125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-20" dirty="0">
                <a:solidFill>
                  <a:srgbClr val="FFFFFF"/>
                </a:solidFill>
                <a:latin typeface="Trebuchet MS"/>
                <a:cs typeface="Trebuchet MS"/>
              </a:rPr>
              <a:t>that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are</a:t>
            </a:r>
            <a:r>
              <a:rPr sz="1250" spc="-10" dirty="0">
                <a:solidFill>
                  <a:srgbClr val="FFFFFF"/>
                </a:solidFill>
                <a:latin typeface="Trebuchet MS"/>
                <a:cs typeface="Trebuchet MS"/>
              </a:rPr>
              <a:t> underneath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1250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maintain</a:t>
            </a:r>
            <a:r>
              <a:rPr sz="1250" spc="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-20" dirty="0">
                <a:solidFill>
                  <a:srgbClr val="FFFFFF"/>
                </a:solidFill>
                <a:latin typeface="Trebuchet MS"/>
                <a:cs typeface="Trebuchet MS"/>
              </a:rPr>
              <a:t>that</a:t>
            </a:r>
            <a:r>
              <a:rPr sz="1250" spc="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as</a:t>
            </a:r>
            <a:r>
              <a:rPr sz="1250" spc="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usable</a:t>
            </a:r>
            <a:r>
              <a:rPr sz="1250" spc="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50" dirty="0">
                <a:solidFill>
                  <a:srgbClr val="FFFFFF"/>
                </a:solidFill>
                <a:latin typeface="Trebuchet MS"/>
                <a:cs typeface="Trebuchet MS"/>
              </a:rPr>
              <a:t>space</a:t>
            </a:r>
            <a:r>
              <a:rPr sz="1250" spc="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70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1250" spc="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-25" dirty="0">
                <a:solidFill>
                  <a:srgbClr val="FFFFFF"/>
                </a:solidFill>
                <a:latin typeface="Trebuchet MS"/>
                <a:cs typeface="Trebuchet MS"/>
              </a:rPr>
              <a:t>to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achieve</a:t>
            </a:r>
            <a:r>
              <a:rPr sz="1250" spc="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-10" dirty="0">
                <a:solidFill>
                  <a:srgbClr val="FFFFFF"/>
                </a:solidFill>
                <a:latin typeface="Trebuchet MS"/>
                <a:cs typeface="Trebuchet MS"/>
              </a:rPr>
              <a:t>further</a:t>
            </a:r>
            <a:r>
              <a:rPr sz="1250" spc="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lowering</a:t>
            </a:r>
            <a:r>
              <a:rPr sz="1250" spc="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-10" dirty="0">
                <a:solidFill>
                  <a:srgbClr val="FFFFFF"/>
                </a:solidFill>
                <a:latin typeface="Trebuchet MS"/>
                <a:cs typeface="Trebuchet MS"/>
              </a:rPr>
              <a:t>distances</a:t>
            </a:r>
            <a:endParaRPr sz="1250">
              <a:latin typeface="Trebuchet MS"/>
              <a:cs typeface="Trebuchet MS"/>
            </a:endParaRPr>
          </a:p>
          <a:p>
            <a:pPr marL="289560" indent="-276860">
              <a:lnSpc>
                <a:spcPct val="100000"/>
              </a:lnSpc>
              <a:spcBef>
                <a:spcPts val="1325"/>
              </a:spcBef>
              <a:buSzPct val="104000"/>
              <a:buFont typeface="Segoe UI Symbol"/>
              <a:buChar char="✓"/>
              <a:tabLst>
                <a:tab pos="289560" algn="l"/>
              </a:tabLst>
            </a:pPr>
            <a:r>
              <a:rPr sz="1250" spc="50" dirty="0"/>
              <a:t>removing</a:t>
            </a:r>
            <a:r>
              <a:rPr sz="1250" spc="-10" dirty="0"/>
              <a:t> </a:t>
            </a:r>
            <a:r>
              <a:rPr sz="1250" dirty="0"/>
              <a:t>the</a:t>
            </a:r>
            <a:r>
              <a:rPr sz="1250" spc="-10" dirty="0"/>
              <a:t> affordability</a:t>
            </a:r>
            <a:r>
              <a:rPr sz="1250" spc="-15" dirty="0"/>
              <a:t> </a:t>
            </a:r>
            <a:r>
              <a:rPr sz="1250" spc="-10" dirty="0"/>
              <a:t>barrier</a:t>
            </a:r>
            <a:endParaRPr sz="1250"/>
          </a:p>
          <a:p>
            <a:pPr marL="659130" lvl="1" indent="-277495">
              <a:lnSpc>
                <a:spcPct val="100000"/>
              </a:lnSpc>
              <a:spcBef>
                <a:spcPts val="1405"/>
              </a:spcBef>
              <a:buSzPct val="104000"/>
              <a:buFont typeface="Segoe UI Symbol"/>
              <a:buChar char="✓"/>
              <a:tabLst>
                <a:tab pos="659130" algn="l"/>
              </a:tabLst>
            </a:pPr>
            <a:r>
              <a:rPr sz="1250" spc="55" dirty="0">
                <a:solidFill>
                  <a:srgbClr val="FFFFFF"/>
                </a:solidFill>
                <a:latin typeface="Trebuchet MS"/>
                <a:cs typeface="Trebuchet MS"/>
              </a:rPr>
              <a:t>reduced</a:t>
            </a:r>
            <a:r>
              <a:rPr sz="125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complexity,</a:t>
            </a:r>
            <a:r>
              <a:rPr sz="125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lower</a:t>
            </a:r>
            <a:r>
              <a:rPr sz="125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-20" dirty="0">
                <a:solidFill>
                  <a:srgbClr val="FFFFFF"/>
                </a:solidFill>
                <a:latin typeface="Trebuchet MS"/>
                <a:cs typeface="Trebuchet MS"/>
              </a:rPr>
              <a:t>cost</a:t>
            </a:r>
            <a:endParaRPr sz="1250">
              <a:latin typeface="Trebuchet MS"/>
              <a:cs typeface="Trebuchet MS"/>
            </a:endParaRPr>
          </a:p>
          <a:p>
            <a:pPr marL="289560" marR="260350" indent="-277495">
              <a:lnSpc>
                <a:spcPct val="100000"/>
              </a:lnSpc>
              <a:spcBef>
                <a:spcPts val="1285"/>
              </a:spcBef>
              <a:buSzPct val="104000"/>
              <a:buFont typeface="Segoe UI Symbol"/>
              <a:buChar char="✓"/>
              <a:tabLst>
                <a:tab pos="289560" algn="l"/>
              </a:tabLst>
            </a:pPr>
            <a:r>
              <a:rPr sz="1250" spc="10" dirty="0"/>
              <a:t>adaptable</a:t>
            </a:r>
            <a:r>
              <a:rPr sz="1250" spc="90" dirty="0"/>
              <a:t> </a:t>
            </a:r>
            <a:r>
              <a:rPr sz="1250" spc="10" dirty="0"/>
              <a:t>for</a:t>
            </a:r>
            <a:r>
              <a:rPr sz="1250" spc="90" dirty="0"/>
              <a:t> </a:t>
            </a:r>
            <a:r>
              <a:rPr sz="1250" spc="10" dirty="0"/>
              <a:t>multiple</a:t>
            </a:r>
            <a:r>
              <a:rPr sz="1250" spc="90" dirty="0"/>
              <a:t> </a:t>
            </a:r>
            <a:r>
              <a:rPr sz="1250" spc="10" dirty="0"/>
              <a:t>configurations,</a:t>
            </a:r>
            <a:r>
              <a:rPr sz="1250" spc="35" dirty="0"/>
              <a:t> </a:t>
            </a:r>
            <a:r>
              <a:rPr sz="1250" spc="-10" dirty="0"/>
              <a:t>multiple </a:t>
            </a:r>
            <a:r>
              <a:rPr sz="1250" dirty="0"/>
              <a:t>uses,</a:t>
            </a:r>
            <a:r>
              <a:rPr sz="1250" spc="20" dirty="0"/>
              <a:t> </a:t>
            </a:r>
            <a:r>
              <a:rPr sz="1250" dirty="0"/>
              <a:t>multiple</a:t>
            </a:r>
            <a:r>
              <a:rPr sz="1250" spc="85" dirty="0"/>
              <a:t> </a:t>
            </a:r>
            <a:r>
              <a:rPr sz="1250" spc="35" dirty="0"/>
              <a:t>products</a:t>
            </a:r>
            <a:endParaRPr sz="1250"/>
          </a:p>
          <a:p>
            <a:pPr marL="289560" marR="13970" indent="-277495">
              <a:lnSpc>
                <a:spcPct val="104400"/>
              </a:lnSpc>
              <a:spcBef>
                <a:spcPts val="1255"/>
              </a:spcBef>
              <a:buSzPct val="104000"/>
              <a:buFont typeface="Arial"/>
              <a:buChar char="•"/>
              <a:tabLst>
                <a:tab pos="289560" algn="l"/>
              </a:tabLst>
            </a:pPr>
            <a:r>
              <a:rPr sz="1250" dirty="0"/>
              <a:t>“energy</a:t>
            </a:r>
            <a:r>
              <a:rPr sz="1250" spc="-30" dirty="0"/>
              <a:t> </a:t>
            </a:r>
            <a:r>
              <a:rPr sz="1250" spc="-20" dirty="0"/>
              <a:t>smart”</a:t>
            </a:r>
            <a:r>
              <a:rPr sz="1250" spc="-25" dirty="0"/>
              <a:t> </a:t>
            </a:r>
            <a:r>
              <a:rPr sz="1250" spc="75" dirty="0"/>
              <a:t>design</a:t>
            </a:r>
            <a:r>
              <a:rPr sz="1250" spc="-25" dirty="0"/>
              <a:t> </a:t>
            </a:r>
            <a:r>
              <a:rPr sz="1250" spc="55" dirty="0"/>
              <a:t>uses</a:t>
            </a:r>
            <a:r>
              <a:rPr sz="1250" spc="-20" dirty="0"/>
              <a:t> </a:t>
            </a:r>
            <a:r>
              <a:rPr sz="1250" spc="-10" dirty="0"/>
              <a:t>gravity</a:t>
            </a:r>
            <a:r>
              <a:rPr sz="1250" spc="-30" dirty="0"/>
              <a:t> </a:t>
            </a:r>
            <a:r>
              <a:rPr sz="1250" dirty="0"/>
              <a:t>for</a:t>
            </a:r>
            <a:r>
              <a:rPr sz="1250" spc="-25" dirty="0"/>
              <a:t> </a:t>
            </a:r>
            <a:r>
              <a:rPr sz="1250" dirty="0"/>
              <a:t>a</a:t>
            </a:r>
            <a:r>
              <a:rPr sz="1250" spc="-30" dirty="0"/>
              <a:t> </a:t>
            </a:r>
            <a:r>
              <a:rPr sz="1250" spc="-10" dirty="0"/>
              <a:t>controlled </a:t>
            </a:r>
            <a:r>
              <a:rPr sz="1250" dirty="0"/>
              <a:t>lowering</a:t>
            </a:r>
            <a:r>
              <a:rPr sz="1250" spc="120" dirty="0"/>
              <a:t> </a:t>
            </a:r>
            <a:r>
              <a:rPr sz="1250" dirty="0"/>
              <a:t>of</a:t>
            </a:r>
            <a:r>
              <a:rPr sz="1250" spc="175" dirty="0"/>
              <a:t> </a:t>
            </a:r>
            <a:r>
              <a:rPr sz="1250" dirty="0"/>
              <a:t>the</a:t>
            </a:r>
            <a:r>
              <a:rPr sz="1250" spc="120" dirty="0"/>
              <a:t> </a:t>
            </a:r>
            <a:r>
              <a:rPr sz="1250" dirty="0"/>
              <a:t>storage</a:t>
            </a:r>
            <a:r>
              <a:rPr sz="1250" spc="125" dirty="0"/>
              <a:t> </a:t>
            </a:r>
            <a:r>
              <a:rPr sz="1250" spc="-10" dirty="0"/>
              <a:t>cabinet</a:t>
            </a:r>
            <a:endParaRPr sz="1250"/>
          </a:p>
          <a:p>
            <a:pPr marL="289560" indent="-276860">
              <a:lnSpc>
                <a:spcPct val="100000"/>
              </a:lnSpc>
              <a:spcBef>
                <a:spcPts val="1325"/>
              </a:spcBef>
              <a:buSzPct val="104000"/>
              <a:buFont typeface="Arial"/>
              <a:buChar char="•"/>
              <a:tabLst>
                <a:tab pos="289560" algn="l"/>
              </a:tabLst>
            </a:pPr>
            <a:r>
              <a:rPr sz="1250" dirty="0"/>
              <a:t>minimal</a:t>
            </a:r>
            <a:r>
              <a:rPr sz="1250" spc="40" dirty="0"/>
              <a:t> </a:t>
            </a:r>
            <a:r>
              <a:rPr sz="1250" dirty="0"/>
              <a:t>volume</a:t>
            </a:r>
            <a:r>
              <a:rPr sz="1250" spc="50" dirty="0"/>
              <a:t> </a:t>
            </a:r>
            <a:r>
              <a:rPr sz="1250" spc="204" dirty="0"/>
              <a:t>=</a:t>
            </a:r>
            <a:r>
              <a:rPr sz="1250" spc="40" dirty="0"/>
              <a:t> </a:t>
            </a:r>
            <a:r>
              <a:rPr sz="1250" spc="50" dirty="0"/>
              <a:t>more </a:t>
            </a:r>
            <a:r>
              <a:rPr sz="1250" spc="55" dirty="0"/>
              <a:t>space</a:t>
            </a:r>
            <a:r>
              <a:rPr sz="1250" spc="50" dirty="0"/>
              <a:t> </a:t>
            </a:r>
            <a:r>
              <a:rPr sz="1250" dirty="0"/>
              <a:t>for</a:t>
            </a:r>
            <a:r>
              <a:rPr sz="1250" spc="40" dirty="0"/>
              <a:t> </a:t>
            </a:r>
            <a:r>
              <a:rPr sz="1250" spc="-10" dirty="0"/>
              <a:t>storage</a:t>
            </a:r>
            <a:endParaRPr sz="1250"/>
          </a:p>
        </p:txBody>
      </p:sp>
      <p:sp>
        <p:nvSpPr>
          <p:cNvPr id="7" name="object 7"/>
          <p:cNvSpPr txBox="1"/>
          <p:nvPr/>
        </p:nvSpPr>
        <p:spPr>
          <a:xfrm>
            <a:off x="348938" y="6278241"/>
            <a:ext cx="1161415" cy="182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9560" algn="l"/>
              </a:tabLst>
            </a:pPr>
            <a:r>
              <a:rPr sz="900" spc="-50" dirty="0">
                <a:solidFill>
                  <a:srgbClr val="FFFFFF"/>
                </a:solidFill>
                <a:latin typeface="Segoe UI Symbol"/>
                <a:cs typeface="Segoe UI Symbol"/>
              </a:rPr>
              <a:t>✓</a:t>
            </a:r>
            <a:r>
              <a:rPr sz="900" dirty="0">
                <a:solidFill>
                  <a:srgbClr val="FFFFFF"/>
                </a:solidFill>
                <a:latin typeface="Segoe UI Symbol"/>
                <a:cs typeface="Segoe UI Symbol"/>
              </a:rPr>
              <a:t>	</a:t>
            </a:r>
            <a:r>
              <a:rPr sz="900" spc="120" dirty="0">
                <a:solidFill>
                  <a:srgbClr val="FFFFFF"/>
                </a:solidFill>
                <a:latin typeface="Trebuchet MS"/>
                <a:cs typeface="Trebuchet MS"/>
              </a:rPr>
              <a:t>=</a:t>
            </a:r>
            <a:r>
              <a:rPr sz="90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FFFFFF"/>
                </a:solidFill>
                <a:latin typeface="Trebuchet MS"/>
                <a:cs typeface="Trebuchet MS"/>
              </a:rPr>
              <a:t>unique</a:t>
            </a:r>
            <a:r>
              <a:rPr sz="900" spc="-10" dirty="0">
                <a:solidFill>
                  <a:srgbClr val="FFFFFF"/>
                </a:solidFill>
                <a:latin typeface="Trebuchet MS"/>
                <a:cs typeface="Trebuchet MS"/>
              </a:rPr>
              <a:t> feature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78147" y="1978149"/>
            <a:ext cx="3899535" cy="41503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64160">
              <a:lnSpc>
                <a:spcPct val="100000"/>
              </a:lnSpc>
              <a:spcBef>
                <a:spcPts val="120"/>
              </a:spcBef>
            </a:pP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Fully</a:t>
            </a:r>
            <a:r>
              <a:rPr sz="155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55" dirty="0">
                <a:solidFill>
                  <a:srgbClr val="FFFFFF"/>
                </a:solidFill>
                <a:latin typeface="Trebuchet MS"/>
                <a:cs typeface="Trebuchet MS"/>
              </a:rPr>
              <a:t>Accessible</a:t>
            </a:r>
            <a:r>
              <a:rPr sz="15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Wall</a:t>
            </a:r>
            <a:r>
              <a:rPr sz="15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70" dirty="0">
                <a:solidFill>
                  <a:srgbClr val="FFFFFF"/>
                </a:solidFill>
                <a:latin typeface="Trebuchet MS"/>
                <a:cs typeface="Trebuchet MS"/>
              </a:rPr>
              <a:t>Storage</a:t>
            </a:r>
            <a:r>
              <a:rPr sz="15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55" dirty="0">
                <a:solidFill>
                  <a:srgbClr val="FFFFFF"/>
                </a:solidFill>
                <a:latin typeface="Trebuchet MS"/>
                <a:cs typeface="Trebuchet MS"/>
              </a:rPr>
              <a:t>products</a:t>
            </a:r>
            <a:endParaRPr sz="1550">
              <a:latin typeface="Trebuchet MS"/>
              <a:cs typeface="Trebuchet MS"/>
            </a:endParaRPr>
          </a:p>
          <a:p>
            <a:pPr marL="289560" indent="-276860">
              <a:lnSpc>
                <a:spcPct val="100000"/>
              </a:lnSpc>
              <a:spcBef>
                <a:spcPts val="1870"/>
              </a:spcBef>
              <a:buSzPct val="104000"/>
              <a:buFont typeface="Segoe UI Symbol"/>
              <a:buChar char="✓"/>
              <a:tabLst>
                <a:tab pos="289560" algn="l"/>
              </a:tabLst>
            </a:pPr>
            <a:r>
              <a:rPr sz="1250" spc="90" dirty="0">
                <a:solidFill>
                  <a:srgbClr val="FFFFFF"/>
                </a:solidFill>
                <a:latin typeface="Trebuchet MS"/>
                <a:cs typeface="Trebuchet MS"/>
              </a:rPr>
              <a:t>home</a:t>
            </a:r>
            <a:r>
              <a:rPr sz="1250" spc="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70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1250" spc="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workplace</a:t>
            </a:r>
            <a:r>
              <a:rPr sz="1250" spc="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-10" dirty="0">
                <a:solidFill>
                  <a:srgbClr val="FFFFFF"/>
                </a:solidFill>
                <a:latin typeface="Trebuchet MS"/>
                <a:cs typeface="Trebuchet MS"/>
              </a:rPr>
              <a:t>products</a:t>
            </a:r>
            <a:endParaRPr sz="1250">
              <a:latin typeface="Trebuchet MS"/>
              <a:cs typeface="Trebuchet MS"/>
            </a:endParaRPr>
          </a:p>
          <a:p>
            <a:pPr marL="289560" indent="-276860">
              <a:lnSpc>
                <a:spcPct val="100000"/>
              </a:lnSpc>
              <a:spcBef>
                <a:spcPts val="1305"/>
              </a:spcBef>
              <a:buSzPct val="104000"/>
              <a:buFont typeface="Segoe UI Symbol"/>
              <a:buChar char="✓"/>
              <a:tabLst>
                <a:tab pos="289560" algn="l"/>
              </a:tabLst>
            </a:pPr>
            <a:r>
              <a:rPr sz="1250" spc="50" dirty="0">
                <a:solidFill>
                  <a:srgbClr val="FFFFFF"/>
                </a:solidFill>
                <a:latin typeface="Trebuchet MS"/>
                <a:cs typeface="Trebuchet MS"/>
              </a:rPr>
              <a:t>removing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1250" spc="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complexity</a:t>
            </a:r>
            <a:r>
              <a:rPr sz="1250" spc="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-10" dirty="0">
                <a:solidFill>
                  <a:srgbClr val="FFFFFF"/>
                </a:solidFill>
                <a:latin typeface="Trebuchet MS"/>
                <a:cs typeface="Trebuchet MS"/>
              </a:rPr>
              <a:t>barrier</a:t>
            </a:r>
            <a:endParaRPr sz="1250">
              <a:latin typeface="Trebuchet MS"/>
              <a:cs typeface="Trebuchet MS"/>
            </a:endParaRPr>
          </a:p>
          <a:p>
            <a:pPr marL="612140" lvl="1" indent="-230504">
              <a:lnSpc>
                <a:spcPct val="100000"/>
              </a:lnSpc>
              <a:spcBef>
                <a:spcPts val="1405"/>
              </a:spcBef>
              <a:buSzPct val="104000"/>
              <a:buFont typeface="Segoe UI Symbol"/>
              <a:buChar char="✓"/>
              <a:tabLst>
                <a:tab pos="612140" algn="l"/>
              </a:tabLst>
            </a:pPr>
            <a:r>
              <a:rPr sz="1250" spc="80" dirty="0">
                <a:solidFill>
                  <a:srgbClr val="FFFFFF"/>
                </a:solidFill>
                <a:latin typeface="Trebuchet MS"/>
                <a:cs typeface="Trebuchet MS"/>
              </a:rPr>
              <a:t>designed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 to </a:t>
            </a:r>
            <a:r>
              <a:rPr sz="1250" spc="85" dirty="0">
                <a:solidFill>
                  <a:srgbClr val="FFFFFF"/>
                </a:solidFill>
                <a:latin typeface="Trebuchet MS"/>
                <a:cs typeface="Trebuchet MS"/>
              </a:rPr>
              <a:t>be</a:t>
            </a:r>
            <a:r>
              <a:rPr sz="12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an</a:t>
            </a:r>
            <a:r>
              <a:rPr sz="12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-10" dirty="0">
                <a:solidFill>
                  <a:srgbClr val="FFFFFF"/>
                </a:solidFill>
                <a:latin typeface="Trebuchet MS"/>
                <a:cs typeface="Trebuchet MS"/>
              </a:rPr>
              <a:t>appliance</a:t>
            </a:r>
            <a:endParaRPr sz="1250">
              <a:latin typeface="Trebuchet MS"/>
              <a:cs typeface="Trebuchet MS"/>
            </a:endParaRPr>
          </a:p>
          <a:p>
            <a:pPr marL="612140" lvl="1" indent="-230504">
              <a:lnSpc>
                <a:spcPct val="100000"/>
              </a:lnSpc>
              <a:spcBef>
                <a:spcPts val="1310"/>
              </a:spcBef>
              <a:buSzPct val="104000"/>
              <a:buFont typeface="Segoe UI Symbol"/>
              <a:buChar char="✓"/>
              <a:tabLst>
                <a:tab pos="612140" algn="l"/>
              </a:tabLst>
            </a:pP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lowers</a:t>
            </a:r>
            <a:r>
              <a:rPr sz="125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70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125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raises</a:t>
            </a:r>
            <a:r>
              <a:rPr sz="1250" spc="-10" dirty="0">
                <a:solidFill>
                  <a:srgbClr val="FFFFFF"/>
                </a:solidFill>
                <a:latin typeface="Trebuchet MS"/>
                <a:cs typeface="Trebuchet MS"/>
              </a:rPr>
              <a:t> with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125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75" dirty="0">
                <a:solidFill>
                  <a:srgbClr val="FFFFFF"/>
                </a:solidFill>
                <a:latin typeface="Trebuchet MS"/>
                <a:cs typeface="Trebuchet MS"/>
              </a:rPr>
              <a:t>push</a:t>
            </a:r>
            <a:r>
              <a:rPr sz="125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1250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2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-10" dirty="0">
                <a:solidFill>
                  <a:srgbClr val="FFFFFF"/>
                </a:solidFill>
                <a:latin typeface="Trebuchet MS"/>
                <a:cs typeface="Trebuchet MS"/>
              </a:rPr>
              <a:t>button</a:t>
            </a:r>
            <a:endParaRPr sz="1250">
              <a:latin typeface="Trebuchet MS"/>
              <a:cs typeface="Trebuchet MS"/>
            </a:endParaRPr>
          </a:p>
          <a:p>
            <a:pPr marL="612140" lvl="1" indent="-230504">
              <a:lnSpc>
                <a:spcPct val="100000"/>
              </a:lnSpc>
              <a:spcBef>
                <a:spcPts val="1285"/>
              </a:spcBef>
              <a:buSzPct val="104000"/>
              <a:buFont typeface="Segoe UI Symbol"/>
              <a:buChar char="✓"/>
              <a:tabLst>
                <a:tab pos="612140" algn="l"/>
              </a:tabLst>
            </a:pP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operate</a:t>
            </a:r>
            <a:r>
              <a:rPr sz="1250" spc="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-20" dirty="0">
                <a:solidFill>
                  <a:srgbClr val="FFFFFF"/>
                </a:solidFill>
                <a:latin typeface="Trebuchet MS"/>
                <a:cs typeface="Trebuchet MS"/>
              </a:rPr>
              <a:t>with</a:t>
            </a:r>
            <a:r>
              <a:rPr sz="1250" spc="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remote</a:t>
            </a:r>
            <a:r>
              <a:rPr sz="1250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control</a:t>
            </a:r>
            <a:r>
              <a:rPr sz="1250" spc="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250" spc="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65" dirty="0">
                <a:solidFill>
                  <a:srgbClr val="FFFFFF"/>
                </a:solidFill>
                <a:latin typeface="Trebuchet MS"/>
                <a:cs typeface="Trebuchet MS"/>
              </a:rPr>
              <a:t>app</a:t>
            </a:r>
            <a:endParaRPr sz="1250">
              <a:latin typeface="Trebuchet MS"/>
              <a:cs typeface="Trebuchet MS"/>
            </a:endParaRPr>
          </a:p>
          <a:p>
            <a:pPr marL="612775" marR="182880" lvl="1" indent="-231140">
              <a:lnSpc>
                <a:spcPct val="106000"/>
              </a:lnSpc>
              <a:spcBef>
                <a:spcPts val="1215"/>
              </a:spcBef>
              <a:buSzPct val="104000"/>
              <a:buFont typeface="Segoe UI Symbol"/>
              <a:buChar char="✓"/>
              <a:tabLst>
                <a:tab pos="612775" algn="l"/>
              </a:tabLst>
            </a:pP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low-cost</a:t>
            </a:r>
            <a:r>
              <a:rPr sz="1250" spc="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installation</a:t>
            </a:r>
            <a:r>
              <a:rPr sz="1250" spc="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-20" dirty="0">
                <a:solidFill>
                  <a:srgbClr val="FFFFFF"/>
                </a:solidFill>
                <a:latin typeface="Trebuchet MS"/>
                <a:cs typeface="Trebuchet MS"/>
              </a:rPr>
              <a:t>like</a:t>
            </a:r>
            <a:r>
              <a:rPr sz="1250" spc="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conventional</a:t>
            </a:r>
            <a:r>
              <a:rPr sz="1250" spc="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-20" dirty="0">
                <a:solidFill>
                  <a:srgbClr val="FFFFFF"/>
                </a:solidFill>
                <a:latin typeface="Trebuchet MS"/>
                <a:cs typeface="Trebuchet MS"/>
              </a:rPr>
              <a:t>wall </a:t>
            </a:r>
            <a:r>
              <a:rPr sz="1250" spc="-10" dirty="0">
                <a:solidFill>
                  <a:srgbClr val="FFFFFF"/>
                </a:solidFill>
                <a:latin typeface="Trebuchet MS"/>
                <a:cs typeface="Trebuchet MS"/>
              </a:rPr>
              <a:t>cabinets</a:t>
            </a:r>
            <a:endParaRPr sz="1250">
              <a:latin typeface="Trebuchet MS"/>
              <a:cs typeface="Trebuchet MS"/>
            </a:endParaRPr>
          </a:p>
          <a:p>
            <a:pPr marL="289560" marR="544195">
              <a:lnSpc>
                <a:spcPct val="107200"/>
              </a:lnSpc>
              <a:spcBef>
                <a:spcPts val="1200"/>
              </a:spcBef>
            </a:pP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industry</a:t>
            </a:r>
            <a:r>
              <a:rPr sz="1250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standard</a:t>
            </a:r>
            <a:r>
              <a:rPr sz="1250" spc="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cabinet</a:t>
            </a:r>
            <a:r>
              <a:rPr sz="1250" spc="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55" dirty="0">
                <a:solidFill>
                  <a:srgbClr val="FFFFFF"/>
                </a:solidFill>
                <a:latin typeface="Trebuchet MS"/>
                <a:cs typeface="Trebuchet MS"/>
              </a:rPr>
              <a:t>dimensions</a:t>
            </a:r>
            <a:r>
              <a:rPr sz="1250" spc="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-25" dirty="0">
                <a:solidFill>
                  <a:srgbClr val="FFFFFF"/>
                </a:solidFill>
                <a:latin typeface="Trebuchet MS"/>
                <a:cs typeface="Trebuchet MS"/>
              </a:rPr>
              <a:t>for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convenient</a:t>
            </a:r>
            <a:r>
              <a:rPr sz="1250" spc="2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-10" dirty="0">
                <a:solidFill>
                  <a:srgbClr val="FFFFFF"/>
                </a:solidFill>
                <a:latin typeface="Trebuchet MS"/>
                <a:cs typeface="Trebuchet MS"/>
              </a:rPr>
              <a:t>replacement</a:t>
            </a:r>
            <a:endParaRPr sz="1250">
              <a:latin typeface="Trebuchet MS"/>
              <a:cs typeface="Trebuchet MS"/>
            </a:endParaRPr>
          </a:p>
          <a:p>
            <a:pPr marL="289560" indent="-276860">
              <a:lnSpc>
                <a:spcPct val="100000"/>
              </a:lnSpc>
              <a:spcBef>
                <a:spcPts val="1305"/>
              </a:spcBef>
              <a:buSzPct val="104000"/>
              <a:buFont typeface="Arial"/>
              <a:buChar char="•"/>
              <a:tabLst>
                <a:tab pos="289560" algn="l"/>
              </a:tabLst>
            </a:pP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customer</a:t>
            </a:r>
            <a:r>
              <a:rPr sz="1250" spc="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can</a:t>
            </a:r>
            <a:r>
              <a:rPr sz="1250" spc="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select</a:t>
            </a:r>
            <a:r>
              <a:rPr sz="1250" spc="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exterior</a:t>
            </a:r>
            <a:r>
              <a:rPr sz="1250" spc="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-10" dirty="0">
                <a:solidFill>
                  <a:srgbClr val="FFFFFF"/>
                </a:solidFill>
                <a:latin typeface="Trebuchet MS"/>
                <a:cs typeface="Trebuchet MS"/>
              </a:rPr>
              <a:t>panels</a:t>
            </a:r>
            <a:endParaRPr sz="1250">
              <a:latin typeface="Trebuchet MS"/>
              <a:cs typeface="Trebuchet MS"/>
            </a:endParaRPr>
          </a:p>
          <a:p>
            <a:pPr marL="289560" marR="5080">
              <a:lnSpc>
                <a:spcPct val="100800"/>
              </a:lnSpc>
              <a:spcBef>
                <a:spcPts val="1275"/>
              </a:spcBef>
            </a:pP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assistive</a:t>
            </a:r>
            <a:r>
              <a:rPr sz="1250" spc="1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technology,</a:t>
            </a:r>
            <a:r>
              <a:rPr sz="1250" spc="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consumer,</a:t>
            </a:r>
            <a:r>
              <a:rPr sz="1250" spc="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70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1250" spc="1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-10" dirty="0">
                <a:solidFill>
                  <a:srgbClr val="FFFFFF"/>
                </a:solidFill>
                <a:latin typeface="Trebuchet MS"/>
                <a:cs typeface="Trebuchet MS"/>
              </a:rPr>
              <a:t>commercial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market</a:t>
            </a:r>
            <a:r>
              <a:rPr sz="125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35" dirty="0">
                <a:solidFill>
                  <a:srgbClr val="FFFFFF"/>
                </a:solidFill>
                <a:latin typeface="Trebuchet MS"/>
                <a:cs typeface="Trebuchet MS"/>
              </a:rPr>
              <a:t>products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78147" y="4800919"/>
            <a:ext cx="83820" cy="224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13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78147" y="5715319"/>
            <a:ext cx="155575" cy="224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45" dirty="0">
                <a:solidFill>
                  <a:srgbClr val="FFFFFF"/>
                </a:solidFill>
                <a:latin typeface="Segoe UI Symbol"/>
                <a:cs typeface="Segoe UI Symbol"/>
              </a:rPr>
              <a:t>✓</a:t>
            </a:r>
            <a:endParaRPr sz="1300">
              <a:latin typeface="Segoe UI Symbol"/>
              <a:cs typeface="Segoe UI 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74335" y="6289475"/>
            <a:ext cx="1110615" cy="188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marR="5080" indent="-273685">
              <a:lnSpc>
                <a:spcPct val="100000"/>
              </a:lnSpc>
              <a:spcBef>
                <a:spcPts val="100"/>
              </a:spcBef>
            </a:pP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Copyright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2023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–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Novare</a:t>
            </a:r>
            <a:r>
              <a:rPr sz="50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Products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25" dirty="0">
                <a:solidFill>
                  <a:srgbClr val="FFFFFF"/>
                </a:solidFill>
                <a:latin typeface="Trebuchet MS"/>
                <a:cs typeface="Trebuchet MS"/>
              </a:rPr>
              <a:t>LLC</a:t>
            </a:r>
            <a:r>
              <a:rPr sz="500" spc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All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Rights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Reserved</a:t>
            </a:r>
            <a:endParaRPr sz="5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485815" y="1380366"/>
            <a:ext cx="2324735" cy="647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045"/>
              </a:lnSpc>
              <a:spcBef>
                <a:spcPts val="100"/>
              </a:spcBef>
            </a:pPr>
            <a:r>
              <a:rPr spc="-25" dirty="0"/>
              <a:t>the</a:t>
            </a:r>
            <a:r>
              <a:rPr spc="-170" dirty="0"/>
              <a:t> </a:t>
            </a:r>
            <a:r>
              <a:rPr spc="-10" dirty="0"/>
              <a:t>solution</a:t>
            </a:r>
          </a:p>
          <a:p>
            <a:pPr marL="12700">
              <a:lnSpc>
                <a:spcPts val="1845"/>
              </a:lnSpc>
            </a:pPr>
            <a:r>
              <a:rPr sz="1600" spc="65" dirty="0"/>
              <a:t>broad</a:t>
            </a:r>
            <a:r>
              <a:rPr sz="1600" spc="-95" dirty="0"/>
              <a:t> </a:t>
            </a:r>
            <a:r>
              <a:rPr sz="1600" dirty="0"/>
              <a:t>market</a:t>
            </a:r>
            <a:r>
              <a:rPr sz="1600" spc="-95" dirty="0"/>
              <a:t> </a:t>
            </a:r>
            <a:r>
              <a:rPr sz="1600" spc="-10" dirty="0"/>
              <a:t>availability</a:t>
            </a:r>
            <a:endParaRPr sz="1600" dirty="0"/>
          </a:p>
        </p:txBody>
      </p:sp>
      <p:sp>
        <p:nvSpPr>
          <p:cNvPr id="11" name="object 11"/>
          <p:cNvSpPr txBox="1"/>
          <p:nvPr/>
        </p:nvSpPr>
        <p:spPr>
          <a:xfrm>
            <a:off x="1180138" y="2234443"/>
            <a:ext cx="7578090" cy="231902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2562860" marR="5080" indent="-2440940">
              <a:lnSpc>
                <a:spcPts val="2690"/>
              </a:lnSpc>
              <a:spcBef>
                <a:spcPts val="204"/>
              </a:spcBef>
            </a:pPr>
            <a:r>
              <a:rPr sz="2250" dirty="0">
                <a:solidFill>
                  <a:srgbClr val="FFFFFF"/>
                </a:solidFill>
                <a:latin typeface="Trebuchet MS"/>
                <a:cs typeface="Trebuchet MS"/>
              </a:rPr>
              <a:t>by</a:t>
            </a:r>
            <a:r>
              <a:rPr sz="225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50" dirty="0">
                <a:solidFill>
                  <a:srgbClr val="FFFFFF"/>
                </a:solidFill>
                <a:latin typeface="Trebuchet MS"/>
                <a:cs typeface="Trebuchet MS"/>
              </a:rPr>
              <a:t>creating</a:t>
            </a:r>
            <a:r>
              <a:rPr sz="225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50" spc="50" dirty="0">
                <a:solidFill>
                  <a:srgbClr val="FFFFFF"/>
                </a:solidFill>
                <a:latin typeface="Trebuchet MS"/>
                <a:cs typeface="Trebuchet MS"/>
              </a:rPr>
              <a:t>products</a:t>
            </a:r>
            <a:r>
              <a:rPr sz="225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50" spc="-55" dirty="0">
                <a:solidFill>
                  <a:srgbClr val="FFFFFF"/>
                </a:solidFill>
                <a:latin typeface="Trebuchet MS"/>
                <a:cs typeface="Trebuchet MS"/>
              </a:rPr>
              <a:t>that</a:t>
            </a:r>
            <a:r>
              <a:rPr sz="225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50" dirty="0">
                <a:solidFill>
                  <a:srgbClr val="FFFFFF"/>
                </a:solidFill>
                <a:latin typeface="Trebuchet MS"/>
                <a:cs typeface="Trebuchet MS"/>
              </a:rPr>
              <a:t>also</a:t>
            </a:r>
            <a:r>
              <a:rPr sz="225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50" spc="65" dirty="0">
                <a:solidFill>
                  <a:srgbClr val="FFFFFF"/>
                </a:solidFill>
                <a:latin typeface="Trebuchet MS"/>
                <a:cs typeface="Trebuchet MS"/>
              </a:rPr>
              <a:t>appeals</a:t>
            </a:r>
            <a:r>
              <a:rPr sz="225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50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225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5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25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50" dirty="0">
                <a:solidFill>
                  <a:srgbClr val="FFFFFF"/>
                </a:solidFill>
                <a:latin typeface="Trebuchet MS"/>
                <a:cs typeface="Trebuchet MS"/>
              </a:rPr>
              <a:t>wide</a:t>
            </a:r>
            <a:r>
              <a:rPr sz="225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50" spc="70" dirty="0">
                <a:solidFill>
                  <a:srgbClr val="FFFFFF"/>
                </a:solidFill>
                <a:latin typeface="Trebuchet MS"/>
                <a:cs typeface="Trebuchet MS"/>
              </a:rPr>
              <a:t>range</a:t>
            </a:r>
            <a:r>
              <a:rPr sz="225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50" spc="-25" dirty="0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sz="2250" dirty="0">
                <a:solidFill>
                  <a:srgbClr val="FFFFFF"/>
                </a:solidFill>
                <a:latin typeface="Trebuchet MS"/>
                <a:cs typeface="Trebuchet MS"/>
              </a:rPr>
              <a:t>consumers,</a:t>
            </a:r>
            <a:r>
              <a:rPr sz="2250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50" dirty="0">
                <a:solidFill>
                  <a:srgbClr val="FFFFFF"/>
                </a:solidFill>
                <a:latin typeface="Trebuchet MS"/>
                <a:cs typeface="Trebuchet MS"/>
              </a:rPr>
              <a:t>we</a:t>
            </a:r>
            <a:r>
              <a:rPr sz="2250" spc="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50" spc="-20" dirty="0">
                <a:solidFill>
                  <a:srgbClr val="FFFFFF"/>
                </a:solidFill>
                <a:latin typeface="Trebuchet MS"/>
                <a:cs typeface="Trebuchet MS"/>
              </a:rPr>
              <a:t>can:</a:t>
            </a:r>
            <a:endParaRPr sz="2250">
              <a:latin typeface="Trebuchet MS"/>
              <a:cs typeface="Trebuchet MS"/>
            </a:endParaRPr>
          </a:p>
          <a:p>
            <a:pPr marL="289560" indent="-276860">
              <a:lnSpc>
                <a:spcPct val="100000"/>
              </a:lnSpc>
              <a:spcBef>
                <a:spcPts val="1460"/>
              </a:spcBef>
              <a:buSzPct val="102222"/>
              <a:buFont typeface="Arial"/>
              <a:buChar char="•"/>
              <a:tabLst>
                <a:tab pos="289560" algn="l"/>
              </a:tabLst>
            </a:pPr>
            <a:r>
              <a:rPr sz="3375" baseline="1234" dirty="0">
                <a:solidFill>
                  <a:srgbClr val="FFFFFF"/>
                </a:solidFill>
                <a:latin typeface="Trebuchet MS"/>
                <a:cs typeface="Trebuchet MS"/>
              </a:rPr>
              <a:t>make</a:t>
            </a:r>
            <a:r>
              <a:rPr sz="3375" spc="-112" baseline="123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75" baseline="1234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3375" spc="-112" baseline="123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75" spc="75" baseline="1234" dirty="0">
                <a:solidFill>
                  <a:srgbClr val="FFFFFF"/>
                </a:solidFill>
                <a:latin typeface="Trebuchet MS"/>
                <a:cs typeface="Trebuchet MS"/>
              </a:rPr>
              <a:t>products</a:t>
            </a:r>
            <a:r>
              <a:rPr sz="3375" spc="-112" baseline="123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75" spc="-15" baseline="1234" dirty="0">
                <a:solidFill>
                  <a:srgbClr val="FFFFFF"/>
                </a:solidFill>
                <a:latin typeface="Trebuchet MS"/>
                <a:cs typeface="Trebuchet MS"/>
              </a:rPr>
              <a:t>available</a:t>
            </a:r>
            <a:r>
              <a:rPr sz="3375" spc="-104" baseline="123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75" baseline="1234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3375" spc="-104" baseline="123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75" baseline="1234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3375" spc="-112" baseline="123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75" spc="127" baseline="1234" dirty="0">
                <a:solidFill>
                  <a:srgbClr val="FFFFFF"/>
                </a:solidFill>
                <a:latin typeface="Trebuchet MS"/>
                <a:cs typeface="Trebuchet MS"/>
              </a:rPr>
              <a:t>broad</a:t>
            </a:r>
            <a:r>
              <a:rPr sz="3375" spc="-104" baseline="123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75" spc="-15" baseline="1234" dirty="0">
                <a:solidFill>
                  <a:srgbClr val="FFFFFF"/>
                </a:solidFill>
                <a:latin typeface="Trebuchet MS"/>
                <a:cs typeface="Trebuchet MS"/>
              </a:rPr>
              <a:t>market</a:t>
            </a:r>
            <a:endParaRPr sz="3375" baseline="1234">
              <a:latin typeface="Trebuchet MS"/>
              <a:cs typeface="Trebuchet MS"/>
            </a:endParaRPr>
          </a:p>
          <a:p>
            <a:pPr marL="289560" indent="-276860">
              <a:lnSpc>
                <a:spcPct val="100000"/>
              </a:lnSpc>
              <a:spcBef>
                <a:spcPts val="1500"/>
              </a:spcBef>
              <a:buSzPct val="102222"/>
              <a:buFont typeface="Arial"/>
              <a:buChar char="•"/>
              <a:tabLst>
                <a:tab pos="289560" algn="l"/>
              </a:tabLst>
            </a:pPr>
            <a:r>
              <a:rPr sz="3375" baseline="1234" dirty="0">
                <a:solidFill>
                  <a:srgbClr val="FFFFFF"/>
                </a:solidFill>
                <a:latin typeface="Trebuchet MS"/>
                <a:cs typeface="Trebuchet MS"/>
              </a:rPr>
              <a:t>leverage</a:t>
            </a:r>
            <a:r>
              <a:rPr sz="3375" spc="44" baseline="123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75" baseline="1234" dirty="0">
                <a:solidFill>
                  <a:srgbClr val="FFFFFF"/>
                </a:solidFill>
                <a:latin typeface="Trebuchet MS"/>
                <a:cs typeface="Trebuchet MS"/>
              </a:rPr>
              <a:t>those</a:t>
            </a:r>
            <a:r>
              <a:rPr sz="3375" spc="37" baseline="123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75" baseline="1234" dirty="0">
                <a:solidFill>
                  <a:srgbClr val="FFFFFF"/>
                </a:solidFill>
                <a:latin typeface="Trebuchet MS"/>
                <a:cs typeface="Trebuchet MS"/>
              </a:rPr>
              <a:t>revenues</a:t>
            </a:r>
            <a:r>
              <a:rPr sz="3375" spc="44" baseline="123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75" baseline="1234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3375" spc="30" baseline="123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75" spc="75" baseline="1234" dirty="0">
                <a:solidFill>
                  <a:srgbClr val="FFFFFF"/>
                </a:solidFill>
                <a:latin typeface="Trebuchet MS"/>
                <a:cs typeface="Trebuchet MS"/>
              </a:rPr>
              <a:t>subsidize</a:t>
            </a:r>
            <a:r>
              <a:rPr sz="3375" spc="-30" baseline="123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75" baseline="1234" dirty="0">
                <a:solidFill>
                  <a:srgbClr val="FFFFFF"/>
                </a:solidFill>
                <a:latin typeface="Trebuchet MS"/>
                <a:cs typeface="Trebuchet MS"/>
              </a:rPr>
              <a:t>AT</a:t>
            </a:r>
            <a:r>
              <a:rPr sz="3375" spc="-67" baseline="123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75" spc="-15" baseline="1234" dirty="0">
                <a:solidFill>
                  <a:srgbClr val="FFFFFF"/>
                </a:solidFill>
                <a:latin typeface="Trebuchet MS"/>
                <a:cs typeface="Trebuchet MS"/>
              </a:rPr>
              <a:t>customers</a:t>
            </a:r>
            <a:endParaRPr sz="3375" baseline="1234">
              <a:latin typeface="Trebuchet MS"/>
              <a:cs typeface="Trebuchet MS"/>
            </a:endParaRPr>
          </a:p>
          <a:p>
            <a:pPr marL="289560" indent="-276860">
              <a:lnSpc>
                <a:spcPct val="100000"/>
              </a:lnSpc>
              <a:spcBef>
                <a:spcPts val="1500"/>
              </a:spcBef>
              <a:buSzPct val="102222"/>
              <a:buFont typeface="Arial"/>
              <a:buChar char="•"/>
              <a:tabLst>
                <a:tab pos="289560" algn="l"/>
              </a:tabLst>
            </a:pPr>
            <a:r>
              <a:rPr sz="3375" spc="-30" baseline="1234" dirty="0">
                <a:solidFill>
                  <a:srgbClr val="FFFFFF"/>
                </a:solidFill>
                <a:latin typeface="Trebuchet MS"/>
                <a:cs typeface="Trebuchet MS"/>
              </a:rPr>
              <a:t>raise</a:t>
            </a:r>
            <a:r>
              <a:rPr sz="3375" spc="-97" baseline="123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75" baseline="1234" dirty="0">
                <a:solidFill>
                  <a:srgbClr val="FFFFFF"/>
                </a:solidFill>
                <a:latin typeface="Trebuchet MS"/>
                <a:cs typeface="Trebuchet MS"/>
              </a:rPr>
              <a:t>awareness</a:t>
            </a:r>
            <a:r>
              <a:rPr sz="3375" spc="-89" baseline="123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75" baseline="1234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3375" spc="30" baseline="123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75" spc="-30" baseline="1234" dirty="0">
                <a:solidFill>
                  <a:srgbClr val="FFFFFF"/>
                </a:solidFill>
                <a:latin typeface="Trebuchet MS"/>
                <a:cs typeface="Trebuchet MS"/>
              </a:rPr>
              <a:t>accessibility</a:t>
            </a:r>
            <a:r>
              <a:rPr sz="3375" spc="-97" baseline="123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75" spc="-15" baseline="1234" dirty="0">
                <a:solidFill>
                  <a:srgbClr val="FFFFFF"/>
                </a:solidFill>
                <a:latin typeface="Trebuchet MS"/>
                <a:cs typeface="Trebuchet MS"/>
              </a:rPr>
              <a:t>issues</a:t>
            </a:r>
            <a:endParaRPr sz="3375" baseline="1234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4649" y="4599793"/>
            <a:ext cx="2197100" cy="782955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900" spc="-10" dirty="0">
                <a:solidFill>
                  <a:srgbClr val="FFFFFF"/>
                </a:solidFill>
                <a:latin typeface="Tahoma"/>
                <a:cs typeface="Tahoma"/>
              </a:rPr>
              <a:t>markets</a:t>
            </a:r>
            <a:endParaRPr sz="1900">
              <a:latin typeface="Tahoma"/>
              <a:cs typeface="Tahoma"/>
            </a:endParaRPr>
          </a:p>
          <a:p>
            <a:pPr marL="314325">
              <a:lnSpc>
                <a:spcPct val="100000"/>
              </a:lnSpc>
              <a:spcBef>
                <a:spcPts val="830"/>
              </a:spcBef>
            </a:pP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assistive</a:t>
            </a:r>
            <a:r>
              <a:rPr sz="1550" spc="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60" dirty="0">
                <a:solidFill>
                  <a:srgbClr val="FFFFFF"/>
                </a:solidFill>
                <a:latin typeface="Trebuchet MS"/>
                <a:cs typeface="Trebuchet MS"/>
              </a:rPr>
              <a:t>technology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4668" y="5663149"/>
            <a:ext cx="2331720" cy="46735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50495" indent="-137795">
              <a:lnSpc>
                <a:spcPts val="1720"/>
              </a:lnSpc>
              <a:spcBef>
                <a:spcPts val="120"/>
              </a:spcBef>
              <a:buSzPct val="103448"/>
              <a:buFont typeface="Arial"/>
              <a:buChar char="•"/>
              <a:tabLst>
                <a:tab pos="150495" algn="l"/>
              </a:tabLst>
            </a:pP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$5.8</a:t>
            </a:r>
            <a:r>
              <a:rPr sz="14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billion</a:t>
            </a:r>
            <a:r>
              <a:rPr sz="145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by</a:t>
            </a:r>
            <a:r>
              <a:rPr sz="145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Trebuchet MS"/>
                <a:cs typeface="Trebuchet MS"/>
              </a:rPr>
              <a:t>2030</a:t>
            </a:r>
            <a:r>
              <a:rPr sz="145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(U.S.)</a:t>
            </a:r>
            <a:endParaRPr sz="1450">
              <a:latin typeface="Trebuchet MS"/>
              <a:cs typeface="Trebuchet MS"/>
            </a:endParaRPr>
          </a:p>
          <a:p>
            <a:pPr marL="150495" indent="-137795">
              <a:lnSpc>
                <a:spcPts val="1720"/>
              </a:lnSpc>
              <a:buSzPct val="103448"/>
              <a:buFont typeface="Arial"/>
              <a:buChar char="•"/>
              <a:tabLst>
                <a:tab pos="150495" algn="l"/>
              </a:tabLst>
            </a:pPr>
            <a:r>
              <a:rPr sz="1450" spc="85" dirty="0">
                <a:solidFill>
                  <a:srgbClr val="FFFFFF"/>
                </a:solidFill>
                <a:latin typeface="Trebuchet MS"/>
                <a:cs typeface="Trebuchet MS"/>
              </a:rPr>
              <a:t>18.5%</a:t>
            </a:r>
            <a:r>
              <a:rPr sz="145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110" dirty="0">
                <a:solidFill>
                  <a:srgbClr val="FFFFFF"/>
                </a:solidFill>
                <a:latin typeface="Trebuchet MS"/>
                <a:cs typeface="Trebuchet MS"/>
              </a:rPr>
              <a:t>CAGR</a:t>
            </a:r>
            <a:endParaRPr sz="14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98989" y="5117589"/>
            <a:ext cx="1856105" cy="2647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kitchen</a:t>
            </a:r>
            <a:r>
              <a:rPr sz="15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-20" dirty="0">
                <a:solidFill>
                  <a:srgbClr val="FFFFFF"/>
                </a:solidFill>
                <a:latin typeface="Trebuchet MS"/>
                <a:cs typeface="Trebuchet MS"/>
              </a:rPr>
              <a:t>wall</a:t>
            </a:r>
            <a:r>
              <a:rPr sz="1550" spc="-10" dirty="0">
                <a:solidFill>
                  <a:srgbClr val="FFFFFF"/>
                </a:solidFill>
                <a:latin typeface="Trebuchet MS"/>
                <a:cs typeface="Trebuchet MS"/>
              </a:rPr>
              <a:t> cabinet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94981" y="5663149"/>
            <a:ext cx="1891664" cy="46735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50495" indent="-137795">
              <a:lnSpc>
                <a:spcPts val="1720"/>
              </a:lnSpc>
              <a:spcBef>
                <a:spcPts val="120"/>
              </a:spcBef>
              <a:buSzPct val="103448"/>
              <a:buFont typeface="Arial"/>
              <a:buChar char="•"/>
              <a:tabLst>
                <a:tab pos="150495" algn="l"/>
              </a:tabLst>
            </a:pPr>
            <a:r>
              <a:rPr sz="1450" spc="75" dirty="0">
                <a:solidFill>
                  <a:srgbClr val="FFFFFF"/>
                </a:solidFill>
                <a:latin typeface="Trebuchet MS"/>
                <a:cs typeface="Trebuchet MS"/>
              </a:rPr>
              <a:t>$199</a:t>
            </a:r>
            <a:r>
              <a:rPr sz="145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billion</a:t>
            </a:r>
            <a:r>
              <a:rPr sz="145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by</a:t>
            </a:r>
            <a:r>
              <a:rPr sz="14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60" dirty="0">
                <a:solidFill>
                  <a:srgbClr val="FFFFFF"/>
                </a:solidFill>
                <a:latin typeface="Trebuchet MS"/>
                <a:cs typeface="Trebuchet MS"/>
              </a:rPr>
              <a:t>2027</a:t>
            </a:r>
            <a:endParaRPr sz="1450">
              <a:latin typeface="Trebuchet MS"/>
              <a:cs typeface="Trebuchet MS"/>
            </a:endParaRPr>
          </a:p>
          <a:p>
            <a:pPr marL="150495" indent="-137795">
              <a:lnSpc>
                <a:spcPts val="1720"/>
              </a:lnSpc>
              <a:buSzPct val="103448"/>
              <a:buFont typeface="Arial"/>
              <a:buChar char="•"/>
              <a:tabLst>
                <a:tab pos="150495" algn="l"/>
              </a:tabLst>
            </a:pPr>
            <a:r>
              <a:rPr sz="1450" spc="210" dirty="0">
                <a:solidFill>
                  <a:srgbClr val="FFFFFF"/>
                </a:solidFill>
                <a:latin typeface="Trebuchet MS"/>
                <a:cs typeface="Trebuchet MS"/>
              </a:rPr>
              <a:t>8%</a:t>
            </a:r>
            <a:r>
              <a:rPr sz="145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110" dirty="0">
                <a:solidFill>
                  <a:srgbClr val="FFFFFF"/>
                </a:solidFill>
                <a:latin typeface="Trebuchet MS"/>
                <a:cs typeface="Trebuchet MS"/>
              </a:rPr>
              <a:t>CAGR</a:t>
            </a:r>
            <a:endParaRPr sz="145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77236" y="5117589"/>
            <a:ext cx="1387475" cy="2647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smart</a:t>
            </a:r>
            <a:r>
              <a:rPr sz="1550" spc="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FFFFFF"/>
                </a:solidFill>
                <a:latin typeface="Trebuchet MS"/>
                <a:cs typeface="Trebuchet MS"/>
              </a:rPr>
              <a:t>furniture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23724" y="5663149"/>
            <a:ext cx="2331720" cy="46735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50495" indent="-137795">
              <a:lnSpc>
                <a:spcPts val="1720"/>
              </a:lnSpc>
              <a:spcBef>
                <a:spcPts val="120"/>
              </a:spcBef>
              <a:buSzPct val="103448"/>
              <a:buFont typeface="Arial"/>
              <a:buChar char="•"/>
              <a:tabLst>
                <a:tab pos="150495" algn="l"/>
              </a:tabLst>
            </a:pP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$4.2</a:t>
            </a:r>
            <a:r>
              <a:rPr sz="145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billion</a:t>
            </a:r>
            <a:r>
              <a:rPr sz="145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by</a:t>
            </a:r>
            <a:r>
              <a:rPr sz="145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Trebuchet MS"/>
                <a:cs typeface="Trebuchet MS"/>
              </a:rPr>
              <a:t>2030</a:t>
            </a:r>
            <a:r>
              <a:rPr sz="145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(U.S.)</a:t>
            </a:r>
            <a:endParaRPr sz="1450">
              <a:latin typeface="Trebuchet MS"/>
              <a:cs typeface="Trebuchet MS"/>
            </a:endParaRPr>
          </a:p>
          <a:p>
            <a:pPr marL="150495" indent="-137795">
              <a:lnSpc>
                <a:spcPts val="1720"/>
              </a:lnSpc>
              <a:buSzPct val="103448"/>
              <a:buFont typeface="Arial"/>
              <a:buChar char="•"/>
              <a:tabLst>
                <a:tab pos="150495" algn="l"/>
              </a:tabLst>
            </a:pPr>
            <a:r>
              <a:rPr sz="1450" spc="85" dirty="0">
                <a:solidFill>
                  <a:srgbClr val="FFFFFF"/>
                </a:solidFill>
                <a:latin typeface="Trebuchet MS"/>
                <a:cs typeface="Trebuchet MS"/>
              </a:rPr>
              <a:t>4.6%</a:t>
            </a:r>
            <a:r>
              <a:rPr sz="145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110" dirty="0">
                <a:solidFill>
                  <a:srgbClr val="FFFFFF"/>
                </a:solidFill>
                <a:latin typeface="Trebuchet MS"/>
                <a:cs typeface="Trebuchet MS"/>
              </a:rPr>
              <a:t>CAGR</a:t>
            </a:r>
            <a:endParaRPr sz="1450">
              <a:latin typeface="Trebuchet MS"/>
              <a:cs typeface="Trebuchet MS"/>
            </a:endParaRPr>
          </a:p>
        </p:txBody>
      </p:sp>
      <p:sp>
        <p:nv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3436" y="4690216"/>
            <a:ext cx="8753475" cy="0"/>
          </a:xfrm>
          <a:custGeom>
            <a:avLst/>
            <a:gdLst/>
            <a:ahLst/>
            <a:cxnLst/>
            <a:rect l="l" t="t" r="r" b="b"/>
            <a:pathLst>
              <a:path w="8753475">
                <a:moveTo>
                  <a:pt x="0" y="0"/>
                </a:moveTo>
                <a:lnTo>
                  <a:pt x="8753332" y="0"/>
                </a:lnTo>
              </a:path>
            </a:pathLst>
          </a:custGeom>
          <a:ln w="2055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4603" y="2218549"/>
            <a:ext cx="8753475" cy="0"/>
          </a:xfrm>
          <a:custGeom>
            <a:avLst/>
            <a:gdLst/>
            <a:ahLst/>
            <a:cxnLst/>
            <a:rect l="l" t="t" r="r" b="b"/>
            <a:pathLst>
              <a:path w="8753475">
                <a:moveTo>
                  <a:pt x="0" y="0"/>
                </a:moveTo>
                <a:lnTo>
                  <a:pt x="8753332" y="0"/>
                </a:lnTo>
              </a:path>
            </a:pathLst>
          </a:custGeom>
          <a:ln w="2055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2533" y="6230969"/>
            <a:ext cx="8753475" cy="0"/>
          </a:xfrm>
          <a:custGeom>
            <a:avLst/>
            <a:gdLst/>
            <a:ahLst/>
            <a:cxnLst/>
            <a:rect l="l" t="t" r="r" b="b"/>
            <a:pathLst>
              <a:path w="8753475">
                <a:moveTo>
                  <a:pt x="0" y="0"/>
                </a:moveTo>
                <a:lnTo>
                  <a:pt x="8753332" y="0"/>
                </a:lnTo>
              </a:path>
            </a:pathLst>
          </a:custGeom>
          <a:ln w="2055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474335" y="6289475"/>
            <a:ext cx="1110615" cy="188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marR="5080" indent="-273685">
              <a:lnSpc>
                <a:spcPct val="100000"/>
              </a:lnSpc>
              <a:spcBef>
                <a:spcPts val="100"/>
              </a:spcBef>
            </a:pP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Copyright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2023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–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Novare</a:t>
            </a:r>
            <a:r>
              <a:rPr sz="50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Products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25" dirty="0">
                <a:solidFill>
                  <a:srgbClr val="FFFFFF"/>
                </a:solidFill>
                <a:latin typeface="Trebuchet MS"/>
                <a:cs typeface="Trebuchet MS"/>
              </a:rPr>
              <a:t>LLC</a:t>
            </a:r>
            <a:r>
              <a:rPr sz="500" spc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All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Rights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Reserved</a:t>
            </a:r>
            <a:endParaRPr sz="500">
              <a:latin typeface="Trebuchet MS"/>
              <a:cs typeface="Trebuchet MS"/>
            </a:endParaRPr>
          </a:p>
        </p:txBody>
      </p:sp>
      <p:pic>
        <p:nvPicPr>
          <p:cNvPr id="2" name="object 2" descr="Novare logo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64738" y="1386028"/>
            <a:ext cx="642860" cy="11441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recognition</a:t>
            </a:r>
          </a:p>
        </p:txBody>
      </p:sp>
      <p:pic>
        <p:nvPicPr>
          <p:cNvPr id="4" name="object 4" descr="Logo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77773" y="2447839"/>
            <a:ext cx="2224921" cy="125900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215495" y="4142627"/>
            <a:ext cx="1948180" cy="695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065" marR="5080" algn="ctr">
              <a:lnSpc>
                <a:spcPct val="100699"/>
              </a:lnSpc>
              <a:spcBef>
                <a:spcPts val="110"/>
              </a:spcBef>
            </a:pPr>
            <a:r>
              <a:rPr sz="1450" spc="75" dirty="0">
                <a:solidFill>
                  <a:srgbClr val="FFFFFF"/>
                </a:solidFill>
                <a:latin typeface="Trebuchet MS"/>
                <a:cs typeface="Trebuchet MS"/>
              </a:rPr>
              <a:t>2023</a:t>
            </a:r>
            <a:r>
              <a:rPr sz="145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caregiver</a:t>
            </a:r>
            <a:r>
              <a:rPr sz="145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20" dirty="0">
                <a:solidFill>
                  <a:srgbClr val="FFFFFF"/>
                </a:solidFill>
                <a:latin typeface="Trebuchet MS"/>
                <a:cs typeface="Trebuchet MS"/>
              </a:rPr>
              <a:t>friendly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product</a:t>
            </a:r>
            <a:r>
              <a:rPr sz="1450" spc="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award</a:t>
            </a:r>
            <a:r>
              <a:rPr sz="1450" spc="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20" dirty="0">
                <a:solidFill>
                  <a:srgbClr val="FFFFFF"/>
                </a:solidFill>
                <a:latin typeface="Trebuchet MS"/>
                <a:cs typeface="Trebuchet MS"/>
              </a:rPr>
              <a:t>from 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caregiver.com</a:t>
            </a:r>
            <a:endParaRPr sz="1450">
              <a:latin typeface="Trebuchet MS"/>
              <a:cs typeface="Trebuchet MS"/>
            </a:endParaRPr>
          </a:p>
        </p:txBody>
      </p:sp>
      <p:pic>
        <p:nvPicPr>
          <p:cNvPr id="5" name="object 5" descr="Logo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51887" y="2144648"/>
            <a:ext cx="1854694" cy="185681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426420" y="4142627"/>
            <a:ext cx="2505710" cy="695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065" marR="5080" indent="1270" algn="ctr">
              <a:lnSpc>
                <a:spcPct val="100699"/>
              </a:lnSpc>
              <a:spcBef>
                <a:spcPts val="110"/>
              </a:spcBef>
            </a:pPr>
            <a:r>
              <a:rPr sz="1450" spc="75" dirty="0">
                <a:solidFill>
                  <a:srgbClr val="FFFFFF"/>
                </a:solidFill>
                <a:latin typeface="Trebuchet MS"/>
                <a:cs typeface="Trebuchet MS"/>
              </a:rPr>
              <a:t>2023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innovation</a:t>
            </a:r>
            <a:r>
              <a:rPr sz="14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award</a:t>
            </a:r>
            <a:r>
              <a:rPr sz="1450" spc="-20" dirty="0">
                <a:solidFill>
                  <a:srgbClr val="FFFFFF"/>
                </a:solidFill>
                <a:latin typeface="Trebuchet MS"/>
                <a:cs typeface="Trebuchet MS"/>
              </a:rPr>
              <a:t> from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1450" spc="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Trebuchet MS"/>
                <a:cs typeface="Trebuchet MS"/>
              </a:rPr>
              <a:t>2023</a:t>
            </a:r>
            <a:r>
              <a:rPr sz="145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TechConnect</a:t>
            </a:r>
            <a:r>
              <a:rPr sz="1450" spc="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20" dirty="0">
                <a:solidFill>
                  <a:srgbClr val="FFFFFF"/>
                </a:solidFill>
                <a:latin typeface="Trebuchet MS"/>
                <a:cs typeface="Trebuchet MS"/>
              </a:rPr>
              <a:t>World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Innovation</a:t>
            </a:r>
            <a:r>
              <a:rPr sz="1450" spc="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Conference</a:t>
            </a:r>
            <a:endParaRPr sz="145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68623" y="5334231"/>
            <a:ext cx="7510145" cy="6083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8925" marR="5080" indent="-276860">
              <a:lnSpc>
                <a:spcPct val="101099"/>
              </a:lnSpc>
              <a:spcBef>
                <a:spcPts val="75"/>
              </a:spcBef>
            </a:pPr>
            <a:r>
              <a:rPr sz="190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9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FFFFFF"/>
                </a:solidFill>
                <a:latin typeface="Tahoma"/>
                <a:cs typeface="Tahoma"/>
              </a:rPr>
              <a:t>survey</a:t>
            </a:r>
            <a:r>
              <a:rPr sz="19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FFFFFF"/>
                </a:solidFill>
                <a:latin typeface="Tahoma"/>
                <a:cs typeface="Tahoma"/>
              </a:rPr>
              <a:t>of</a:t>
            </a:r>
            <a:r>
              <a:rPr sz="190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FFFFFF"/>
                </a:solidFill>
                <a:latin typeface="Tahoma"/>
                <a:cs typeface="Tahoma"/>
              </a:rPr>
              <a:t>1,000</a:t>
            </a:r>
            <a:r>
              <a:rPr sz="19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FFFFFF"/>
                </a:solidFill>
                <a:latin typeface="Tahoma"/>
                <a:cs typeface="Tahoma"/>
              </a:rPr>
              <a:t>Americans</a:t>
            </a:r>
            <a:r>
              <a:rPr sz="19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114" dirty="0">
                <a:solidFill>
                  <a:srgbClr val="FFFFFF"/>
                </a:solidFill>
                <a:latin typeface="Tahoma"/>
                <a:cs typeface="Tahoma"/>
              </a:rPr>
              <a:t>aged</a:t>
            </a:r>
            <a:r>
              <a:rPr sz="19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FFFFFF"/>
                </a:solidFill>
                <a:latin typeface="Tahoma"/>
                <a:cs typeface="Tahoma"/>
              </a:rPr>
              <a:t>55</a:t>
            </a:r>
            <a:r>
              <a:rPr sz="19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FFFFFF"/>
                </a:solidFill>
                <a:latin typeface="Tahoma"/>
                <a:cs typeface="Tahoma"/>
              </a:rPr>
              <a:t>to</a:t>
            </a:r>
            <a:r>
              <a:rPr sz="19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FFFFFF"/>
                </a:solidFill>
                <a:latin typeface="Tahoma"/>
                <a:cs typeface="Tahoma"/>
              </a:rPr>
              <a:t>85</a:t>
            </a:r>
            <a:r>
              <a:rPr sz="19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FFFFFF"/>
                </a:solidFill>
                <a:latin typeface="Tahoma"/>
                <a:cs typeface="Tahoma"/>
              </a:rPr>
              <a:t>resulted</a:t>
            </a:r>
            <a:r>
              <a:rPr sz="19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FFFFFF"/>
                </a:solidFill>
                <a:latin typeface="Tahoma"/>
                <a:cs typeface="Tahoma"/>
              </a:rPr>
              <a:t>in</a:t>
            </a:r>
            <a:r>
              <a:rPr sz="19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9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FFFFFF"/>
                </a:solidFill>
                <a:latin typeface="Tahoma"/>
                <a:cs typeface="Tahoma"/>
              </a:rPr>
              <a:t>2.75</a:t>
            </a:r>
            <a:r>
              <a:rPr sz="19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FFFFFF"/>
                </a:solidFill>
                <a:latin typeface="Tahoma"/>
                <a:cs typeface="Tahoma"/>
              </a:rPr>
              <a:t>out</a:t>
            </a:r>
            <a:r>
              <a:rPr sz="19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-25" dirty="0">
                <a:solidFill>
                  <a:srgbClr val="FFFFFF"/>
                </a:solidFill>
                <a:latin typeface="Tahoma"/>
                <a:cs typeface="Tahoma"/>
              </a:rPr>
              <a:t>of </a:t>
            </a:r>
            <a:r>
              <a:rPr sz="1900" spc="60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sz="19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FFFFFF"/>
                </a:solidFill>
                <a:latin typeface="Tahoma"/>
                <a:cs typeface="Tahoma"/>
              </a:rPr>
              <a:t>sentiment</a:t>
            </a:r>
            <a:r>
              <a:rPr sz="1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FFFFFF"/>
                </a:solidFill>
                <a:latin typeface="Tahoma"/>
                <a:cs typeface="Tahoma"/>
              </a:rPr>
              <a:t>score</a:t>
            </a:r>
            <a:r>
              <a:rPr sz="19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FFFFFF"/>
                </a:solidFill>
                <a:latin typeface="Tahoma"/>
                <a:cs typeface="Tahoma"/>
              </a:rPr>
              <a:t>of </a:t>
            </a:r>
            <a:r>
              <a:rPr sz="1900" spc="65" dirty="0">
                <a:solidFill>
                  <a:srgbClr val="FFFFFF"/>
                </a:solidFill>
                <a:latin typeface="Tahoma"/>
                <a:cs typeface="Tahoma"/>
              </a:rPr>
              <a:t>our</a:t>
            </a:r>
            <a:r>
              <a:rPr sz="19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FFFFFF"/>
                </a:solidFill>
                <a:latin typeface="Tahoma"/>
                <a:cs typeface="Tahoma"/>
              </a:rPr>
              <a:t>fully</a:t>
            </a:r>
            <a:r>
              <a:rPr sz="19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FFFFFF"/>
                </a:solidFill>
                <a:latin typeface="Tahoma"/>
                <a:cs typeface="Tahoma"/>
              </a:rPr>
              <a:t>accessible</a:t>
            </a:r>
            <a:r>
              <a:rPr sz="19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dirty="0">
                <a:solidFill>
                  <a:srgbClr val="FFFFFF"/>
                </a:solidFill>
                <a:latin typeface="Tahoma"/>
                <a:cs typeface="Tahoma"/>
              </a:rPr>
              <a:t>wall</a:t>
            </a:r>
            <a:r>
              <a:rPr sz="19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FFFFFF"/>
                </a:solidFill>
                <a:latin typeface="Tahoma"/>
                <a:cs typeface="Tahoma"/>
              </a:rPr>
              <a:t>storage</a:t>
            </a:r>
            <a:r>
              <a:rPr sz="19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FFFFFF"/>
                </a:solidFill>
                <a:latin typeface="Tahoma"/>
                <a:cs typeface="Tahoma"/>
              </a:rPr>
              <a:t>products</a:t>
            </a:r>
            <a:endParaRPr sz="1900">
              <a:latin typeface="Tahoma"/>
              <a:cs typeface="Tahoma"/>
            </a:endParaRPr>
          </a:p>
        </p:txBody>
      </p:sp>
      <p:pic>
        <p:nvPicPr>
          <p:cNvPr id="2" name="object 2" descr="Novare logo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964738" y="1386028"/>
            <a:ext cx="642860" cy="114417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474335" y="6289475"/>
            <a:ext cx="1110615" cy="188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marR="5080" indent="-273685">
              <a:lnSpc>
                <a:spcPct val="100000"/>
              </a:lnSpc>
              <a:spcBef>
                <a:spcPts val="100"/>
              </a:spcBef>
            </a:pP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Copyright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2023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–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Novare</a:t>
            </a:r>
            <a:r>
              <a:rPr sz="50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Products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25" dirty="0">
                <a:solidFill>
                  <a:srgbClr val="FFFFFF"/>
                </a:solidFill>
                <a:latin typeface="Trebuchet MS"/>
                <a:cs typeface="Trebuchet MS"/>
              </a:rPr>
              <a:t>LLC</a:t>
            </a:r>
            <a:r>
              <a:rPr sz="500" spc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All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Rights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Reserved</a:t>
            </a:r>
            <a:endParaRPr sz="5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title" idx="4294967295"/>
          </p:nvPr>
        </p:nvSpPr>
        <p:spPr>
          <a:xfrm>
            <a:off x="1930538" y="3575032"/>
            <a:ext cx="6195060" cy="50419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143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the</a:t>
            </a:r>
            <a:r>
              <a:rPr kumimoji="0" lang="en-US" sz="3150" b="0" i="0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lang="en-US" sz="3150" b="0" i="0" u="none" strike="noStrike" kern="0" cap="none" spc="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dignity</a:t>
            </a:r>
            <a:r>
              <a:rPr kumimoji="0" lang="en-US" sz="3150" b="0" i="0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lang="en-US" sz="31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of</a:t>
            </a:r>
            <a:r>
              <a:rPr kumimoji="0" lang="en-US" sz="3150" b="0" i="0" u="none" strike="noStrike" kern="0" cap="none" spc="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lang="en-US" sz="3150" b="0" i="0" u="none" strike="noStrike" kern="0" cap="none" spc="1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independent</a:t>
            </a:r>
            <a:r>
              <a:rPr kumimoji="0" lang="en-US" sz="3150" b="0" i="0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lang="en-US" sz="31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living</a:t>
            </a:r>
            <a:endParaRPr kumimoji="0" lang="en-US" sz="31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67476" y="2786131"/>
            <a:ext cx="6727825" cy="369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50" spc="70" dirty="0">
                <a:solidFill>
                  <a:srgbClr val="FFFFFF"/>
                </a:solidFill>
                <a:latin typeface="Trebuchet MS"/>
                <a:cs typeface="Trebuchet MS"/>
              </a:rPr>
              <a:t>perhaps</a:t>
            </a:r>
            <a:r>
              <a:rPr sz="225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5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225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50" spc="60" dirty="0">
                <a:solidFill>
                  <a:srgbClr val="FFFFFF"/>
                </a:solidFill>
                <a:latin typeface="Trebuchet MS"/>
                <a:cs typeface="Trebuchet MS"/>
              </a:rPr>
              <a:t>most</a:t>
            </a:r>
            <a:r>
              <a:rPr sz="225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50" dirty="0">
                <a:solidFill>
                  <a:srgbClr val="FFFFFF"/>
                </a:solidFill>
                <a:latin typeface="Trebuchet MS"/>
                <a:cs typeface="Trebuchet MS"/>
              </a:rPr>
              <a:t>important</a:t>
            </a:r>
            <a:r>
              <a:rPr sz="225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50" dirty="0">
                <a:solidFill>
                  <a:srgbClr val="FFFFFF"/>
                </a:solidFill>
                <a:latin typeface="Trebuchet MS"/>
                <a:cs typeface="Trebuchet MS"/>
              </a:rPr>
              <a:t>aspect</a:t>
            </a:r>
            <a:r>
              <a:rPr sz="225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5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225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50" spc="-55" dirty="0">
                <a:solidFill>
                  <a:srgbClr val="FFFFFF"/>
                </a:solidFill>
                <a:latin typeface="Trebuchet MS"/>
                <a:cs typeface="Trebuchet MS"/>
              </a:rPr>
              <a:t>well</a:t>
            </a:r>
            <a:r>
              <a:rPr sz="225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50" spc="200" dirty="0">
                <a:solidFill>
                  <a:srgbClr val="FFFFFF"/>
                </a:solidFill>
                <a:latin typeface="Trebuchet MS"/>
                <a:cs typeface="Trebuchet MS"/>
              </a:rPr>
              <a:t>being…</a:t>
            </a:r>
            <a:endParaRPr sz="2250">
              <a:latin typeface="Trebuchet MS"/>
              <a:cs typeface="Trebuchet MS"/>
            </a:endParaRPr>
          </a:p>
        </p:txBody>
      </p:sp>
      <p:grpSp>
        <p:nvGrp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6461" y="6314721"/>
            <a:ext cx="9865995" cy="347345"/>
            <a:chOff x="96461" y="6314721"/>
            <a:chExt cx="9865995" cy="347345"/>
          </a:xfrm>
        </p:grpSpPr>
        <p:sp>
          <p:nvSpPr>
            <p:cNvPr id="10" name="object 10"/>
            <p:cNvSpPr/>
            <p:nvPr/>
          </p:nvSpPr>
          <p:spPr>
            <a:xfrm>
              <a:off x="101599" y="6319860"/>
              <a:ext cx="9855200" cy="337185"/>
            </a:xfrm>
            <a:custGeom>
              <a:avLst/>
              <a:gdLst/>
              <a:ahLst/>
              <a:cxnLst/>
              <a:rect l="l" t="t" r="r" b="b"/>
              <a:pathLst>
                <a:path w="9855200" h="337184">
                  <a:moveTo>
                    <a:pt x="9855200" y="0"/>
                  </a:moveTo>
                  <a:lnTo>
                    <a:pt x="0" y="0"/>
                  </a:lnTo>
                  <a:lnTo>
                    <a:pt x="0" y="336957"/>
                  </a:lnTo>
                  <a:lnTo>
                    <a:pt x="9855200" y="336957"/>
                  </a:lnTo>
                  <a:lnTo>
                    <a:pt x="9855200" y="0"/>
                  </a:lnTo>
                  <a:close/>
                </a:path>
              </a:pathLst>
            </a:custGeom>
            <a:solidFill>
              <a:srgbClr val="0203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1599" y="6319860"/>
              <a:ext cx="9855200" cy="337185"/>
            </a:xfrm>
            <a:custGeom>
              <a:avLst/>
              <a:gdLst/>
              <a:ahLst/>
              <a:cxnLst/>
              <a:rect l="l" t="t" r="r" b="b"/>
              <a:pathLst>
                <a:path w="9855200" h="337184">
                  <a:moveTo>
                    <a:pt x="0" y="0"/>
                  </a:moveTo>
                  <a:lnTo>
                    <a:pt x="9855198" y="0"/>
                  </a:lnTo>
                  <a:lnTo>
                    <a:pt x="9855198" y="336957"/>
                  </a:lnTo>
                  <a:lnTo>
                    <a:pt x="0" y="336957"/>
                  </a:lnTo>
                  <a:lnTo>
                    <a:pt x="0" y="0"/>
                  </a:lnTo>
                  <a:close/>
                </a:path>
              </a:pathLst>
            </a:custGeom>
            <a:ln w="10277">
              <a:solidFill>
                <a:srgbClr val="02031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72456" y="357209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527" y="0"/>
                </a:moveTo>
                <a:lnTo>
                  <a:pt x="4478" y="0"/>
                </a:lnTo>
                <a:lnTo>
                  <a:pt x="0" y="4484"/>
                </a:lnTo>
                <a:lnTo>
                  <a:pt x="0" y="15546"/>
                </a:lnTo>
                <a:lnTo>
                  <a:pt x="4478" y="20029"/>
                </a:lnTo>
                <a:lnTo>
                  <a:pt x="15527" y="20029"/>
                </a:lnTo>
                <a:lnTo>
                  <a:pt x="20006" y="15546"/>
                </a:lnTo>
                <a:lnTo>
                  <a:pt x="20006" y="10015"/>
                </a:lnTo>
                <a:lnTo>
                  <a:pt x="20006" y="4484"/>
                </a:lnTo>
                <a:lnTo>
                  <a:pt x="155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47989" y="169852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528" y="0"/>
                </a:moveTo>
                <a:lnTo>
                  <a:pt x="4479" y="0"/>
                </a:lnTo>
                <a:lnTo>
                  <a:pt x="0" y="4483"/>
                </a:lnTo>
                <a:lnTo>
                  <a:pt x="0" y="15544"/>
                </a:lnTo>
                <a:lnTo>
                  <a:pt x="4479" y="20029"/>
                </a:lnTo>
                <a:lnTo>
                  <a:pt x="15528" y="20029"/>
                </a:lnTo>
                <a:lnTo>
                  <a:pt x="20006" y="15544"/>
                </a:lnTo>
                <a:lnTo>
                  <a:pt x="20006" y="10013"/>
                </a:lnTo>
                <a:lnTo>
                  <a:pt x="20006" y="4483"/>
                </a:lnTo>
                <a:lnTo>
                  <a:pt x="155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title" idx="4294967295"/>
          </p:nvPr>
        </p:nvSpPr>
        <p:spPr>
          <a:xfrm>
            <a:off x="3994518" y="3147121"/>
            <a:ext cx="2059305" cy="92773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065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 marR="5080" lvl="0" indent="0" algn="ctr" defTabSz="914400" eaLnBrk="1" fontAlgn="auto" latinLnBrk="0" hangingPunct="1">
              <a:lnSpc>
                <a:spcPct val="1394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join</a:t>
            </a:r>
            <a:r>
              <a:rPr kumimoji="0" lang="en-US" sz="155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lang="en-US" sz="1550" b="0" i="0" u="none" strike="noStrike" kern="0" cap="none" spc="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us</a:t>
            </a:r>
            <a:r>
              <a:rPr kumimoji="0" lang="en-US" sz="1550" b="0" i="0" u="none" strike="noStrike" kern="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lang="en-US" sz="1550" b="0" i="0" u="none" strike="noStrike" kern="0" cap="none" spc="1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on</a:t>
            </a:r>
            <a:r>
              <a:rPr kumimoji="0" lang="en-US" sz="1550" b="0" i="0" u="none" strike="noStrike" kern="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lang="en-US" sz="1550" b="0" i="0" u="none" strike="noStrike" kern="0" cap="none" spc="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our</a:t>
            </a:r>
            <a:r>
              <a:rPr kumimoji="0" lang="en-US" sz="155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lang="en-US" sz="15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journey </a:t>
            </a:r>
            <a:r>
              <a:rPr kumimoji="0" lang="en-US" sz="15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  <a:hlinkClick r:id="rId2"/>
              </a:rPr>
              <a:t>info@novare.biz</a:t>
            </a:r>
            <a:endParaRPr kumimoji="0" lang="en-US" sz="15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635" marR="0" lvl="0" indent="0" algn="ctr" defTabSz="914400" eaLnBrk="1" fontAlgn="auto" latinLnBrk="0" hangingPunct="1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  <a:hlinkClick r:id="rId3"/>
              </a:rPr>
              <a:t>www.novare.biz</a:t>
            </a:r>
            <a:endParaRPr kumimoji="0" lang="en-US" sz="15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grpSp>
        <p:nvGrpSpPr>
          <p:cNvPr id="5" name="object 5" descr="LinkedIn logo"/>
          <p:cNvGrpSpPr/>
          <p:nvPr/>
        </p:nvGrpSpPr>
        <p:grpSpPr>
          <a:xfrm>
            <a:off x="3540711" y="4257970"/>
            <a:ext cx="2733675" cy="347980"/>
            <a:chOff x="3540711" y="4257970"/>
            <a:chExt cx="2733675" cy="347980"/>
          </a:xfrm>
        </p:grpSpPr>
        <p:sp>
          <p:nvSpPr>
            <p:cNvPr id="6" name="object 6"/>
            <p:cNvSpPr/>
            <p:nvPr/>
          </p:nvSpPr>
          <p:spPr>
            <a:xfrm>
              <a:off x="3546109" y="4263368"/>
              <a:ext cx="2722880" cy="337185"/>
            </a:xfrm>
            <a:custGeom>
              <a:avLst/>
              <a:gdLst/>
              <a:ahLst/>
              <a:cxnLst/>
              <a:rect l="l" t="t" r="r" b="b"/>
              <a:pathLst>
                <a:path w="2722879" h="337185">
                  <a:moveTo>
                    <a:pt x="2722566" y="0"/>
                  </a:moveTo>
                  <a:lnTo>
                    <a:pt x="0" y="0"/>
                  </a:lnTo>
                  <a:lnTo>
                    <a:pt x="0" y="336957"/>
                  </a:lnTo>
                  <a:lnTo>
                    <a:pt x="2722566" y="336957"/>
                  </a:lnTo>
                  <a:lnTo>
                    <a:pt x="2722566" y="0"/>
                  </a:lnTo>
                  <a:close/>
                </a:path>
              </a:pathLst>
            </a:custGeom>
            <a:solidFill>
              <a:srgbClr val="0203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546109" y="4263368"/>
              <a:ext cx="2722880" cy="337185"/>
            </a:xfrm>
            <a:custGeom>
              <a:avLst/>
              <a:gdLst/>
              <a:ahLst/>
              <a:cxnLst/>
              <a:rect l="l" t="t" r="r" b="b"/>
              <a:pathLst>
                <a:path w="2722879" h="337185">
                  <a:moveTo>
                    <a:pt x="0" y="0"/>
                  </a:moveTo>
                  <a:lnTo>
                    <a:pt x="2722565" y="0"/>
                  </a:lnTo>
                  <a:lnTo>
                    <a:pt x="2722565" y="336957"/>
                  </a:lnTo>
                  <a:lnTo>
                    <a:pt x="0" y="336957"/>
                  </a:lnTo>
                  <a:lnTo>
                    <a:pt x="0" y="0"/>
                  </a:lnTo>
                  <a:close/>
                </a:path>
              </a:pathLst>
            </a:custGeom>
            <a:ln w="10277">
              <a:solidFill>
                <a:srgbClr val="02031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563574" y="1305985"/>
            <a:ext cx="1049655" cy="347345"/>
            <a:chOff x="8563574" y="1305985"/>
            <a:chExt cx="1049655" cy="34734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64738" y="1386028"/>
              <a:ext cx="642860" cy="11441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568713" y="1311123"/>
              <a:ext cx="1039494" cy="337185"/>
            </a:xfrm>
            <a:custGeom>
              <a:avLst/>
              <a:gdLst/>
              <a:ahLst/>
              <a:cxnLst/>
              <a:rect l="l" t="t" r="r" b="b"/>
              <a:pathLst>
                <a:path w="1039495" h="337185">
                  <a:moveTo>
                    <a:pt x="1038886" y="0"/>
                  </a:moveTo>
                  <a:lnTo>
                    <a:pt x="0" y="0"/>
                  </a:lnTo>
                  <a:lnTo>
                    <a:pt x="0" y="336957"/>
                  </a:lnTo>
                  <a:lnTo>
                    <a:pt x="1038886" y="336957"/>
                  </a:lnTo>
                  <a:lnTo>
                    <a:pt x="1038886" y="0"/>
                  </a:lnTo>
                  <a:close/>
                </a:path>
              </a:pathLst>
            </a:custGeom>
            <a:solidFill>
              <a:srgbClr val="0203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568713" y="1311123"/>
              <a:ext cx="1039494" cy="337185"/>
            </a:xfrm>
            <a:custGeom>
              <a:avLst/>
              <a:gdLst/>
              <a:ahLst/>
              <a:cxnLst/>
              <a:rect l="l" t="t" r="r" b="b"/>
              <a:pathLst>
                <a:path w="1039495" h="337185">
                  <a:moveTo>
                    <a:pt x="0" y="0"/>
                  </a:moveTo>
                  <a:lnTo>
                    <a:pt x="1038886" y="0"/>
                  </a:lnTo>
                  <a:lnTo>
                    <a:pt x="1038886" y="336957"/>
                  </a:lnTo>
                  <a:lnTo>
                    <a:pt x="0" y="336957"/>
                  </a:lnTo>
                  <a:lnTo>
                    <a:pt x="0" y="0"/>
                  </a:lnTo>
                  <a:close/>
                </a:path>
              </a:pathLst>
            </a:custGeom>
            <a:ln w="10276">
              <a:solidFill>
                <a:srgbClr val="02031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6461" y="6314721"/>
            <a:ext cx="9865995" cy="347345"/>
            <a:chOff x="96461" y="6314721"/>
            <a:chExt cx="9865995" cy="347345"/>
          </a:xfrm>
        </p:grpSpPr>
        <p:sp>
          <p:nvSpPr>
            <p:cNvPr id="13" name="object 13"/>
            <p:cNvSpPr/>
            <p:nvPr/>
          </p:nvSpPr>
          <p:spPr>
            <a:xfrm>
              <a:off x="101599" y="6319860"/>
              <a:ext cx="9855200" cy="337185"/>
            </a:xfrm>
            <a:custGeom>
              <a:avLst/>
              <a:gdLst/>
              <a:ahLst/>
              <a:cxnLst/>
              <a:rect l="l" t="t" r="r" b="b"/>
              <a:pathLst>
                <a:path w="9855200" h="337184">
                  <a:moveTo>
                    <a:pt x="9855200" y="0"/>
                  </a:moveTo>
                  <a:lnTo>
                    <a:pt x="0" y="0"/>
                  </a:lnTo>
                  <a:lnTo>
                    <a:pt x="0" y="336957"/>
                  </a:lnTo>
                  <a:lnTo>
                    <a:pt x="9855200" y="336957"/>
                  </a:lnTo>
                  <a:lnTo>
                    <a:pt x="9855200" y="0"/>
                  </a:lnTo>
                  <a:close/>
                </a:path>
              </a:pathLst>
            </a:custGeom>
            <a:solidFill>
              <a:srgbClr val="0203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1599" y="6319860"/>
              <a:ext cx="9855200" cy="337185"/>
            </a:xfrm>
            <a:custGeom>
              <a:avLst/>
              <a:gdLst/>
              <a:ahLst/>
              <a:cxnLst/>
              <a:rect l="l" t="t" r="r" b="b"/>
              <a:pathLst>
                <a:path w="9855200" h="337184">
                  <a:moveTo>
                    <a:pt x="0" y="0"/>
                  </a:moveTo>
                  <a:lnTo>
                    <a:pt x="9855198" y="0"/>
                  </a:lnTo>
                  <a:lnTo>
                    <a:pt x="9855198" y="336957"/>
                  </a:lnTo>
                  <a:lnTo>
                    <a:pt x="0" y="336957"/>
                  </a:lnTo>
                  <a:lnTo>
                    <a:pt x="0" y="0"/>
                  </a:lnTo>
                  <a:close/>
                </a:path>
              </a:pathLst>
            </a:custGeom>
            <a:ln w="10277">
              <a:solidFill>
                <a:srgbClr val="02031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object 15" descr="Novare logo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38384" y="4763444"/>
            <a:ext cx="781220" cy="139042"/>
          </a:xfrm>
          <a:prstGeom prst="rect">
            <a:avLst/>
          </a:prstGeom>
        </p:spPr>
      </p:pic>
      <p:pic>
        <p:nvPicPr>
          <p:cNvPr id="17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02375" y="4065458"/>
            <a:ext cx="648733" cy="64947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817519" y="1293723"/>
            <a:ext cx="5569564" cy="1196875"/>
          </a:xfrm>
        </p:spPr>
        <p:txBody>
          <a:bodyPr vert="horz" wrap="square" lIns="75438" tIns="37719" rIns="75438" bIns="37719" rtlCol="0" anchor="b">
            <a:normAutofit/>
          </a:bodyPr>
          <a:lstStyle/>
          <a:p>
            <a:r>
              <a:rPr lang="en-US" dirty="0">
                <a:solidFill>
                  <a:srgbClr val="202C8F"/>
                </a:solidFill>
              </a:rPr>
              <a:t>Contact Information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BBAFCF-79BE-AD71-58B1-A2AF515E4344}"/>
              </a:ext>
            </a:extLst>
          </p:cNvPr>
          <p:cNvSpPr txBox="1"/>
          <p:nvPr/>
        </p:nvSpPr>
        <p:spPr>
          <a:xfrm>
            <a:off x="861469" y="2642091"/>
            <a:ext cx="5525615" cy="3172233"/>
          </a:xfrm>
          <a:prstGeom prst="rect">
            <a:avLst/>
          </a:prstGeom>
        </p:spPr>
        <p:txBody>
          <a:bodyPr vert="horz" lIns="0" tIns="37719" rIns="0" bIns="37719" rtlCol="0">
            <a:normAutofit/>
          </a:bodyPr>
          <a:lstStyle/>
          <a:p>
            <a:pPr defTabSz="754380">
              <a:lnSpc>
                <a:spcPct val="90000"/>
              </a:lnSpc>
              <a:spcAft>
                <a:spcPts val="495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dirty="0">
                <a:solidFill>
                  <a:schemeClr val="bg1"/>
                </a:solidFill>
              </a:rPr>
              <a:t>TARGET Center Website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https://www.usda.gov/target-center</a:t>
            </a:r>
            <a:endParaRPr lang="en-US" dirty="0">
              <a:solidFill>
                <a:schemeClr val="bg1"/>
              </a:solidFill>
            </a:endParaRPr>
          </a:p>
          <a:p>
            <a:pPr defTabSz="754380">
              <a:lnSpc>
                <a:spcPct val="90000"/>
              </a:lnSpc>
              <a:spcAft>
                <a:spcPts val="495"/>
              </a:spcAft>
              <a:buClr>
                <a:schemeClr val="accent1"/>
              </a:buClr>
              <a:buFont typeface="Calibri" panose="020F0502020204030204" pitchFamily="34" charset="0"/>
            </a:pP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TARGET Center Email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target-center@usda.gov</a:t>
            </a:r>
            <a:endParaRPr lang="en-US" dirty="0">
              <a:solidFill>
                <a:schemeClr val="bg1"/>
              </a:solidFill>
            </a:endParaRPr>
          </a:p>
          <a:p>
            <a:pPr defTabSz="754380">
              <a:lnSpc>
                <a:spcPct val="90000"/>
              </a:lnSpc>
              <a:spcAft>
                <a:spcPts val="495"/>
              </a:spcAft>
              <a:buClr>
                <a:schemeClr val="accent1"/>
              </a:buClr>
              <a:buFont typeface="Calibri" panose="020F0502020204030204" pitchFamily="34" charset="0"/>
            </a:pP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TARGET Center Phone Number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(202) 720-2600</a:t>
            </a:r>
          </a:p>
        </p:txBody>
      </p:sp>
      <p:pic>
        <p:nvPicPr>
          <p:cNvPr id="3" name="Picture 2" descr="QR Code to access the TARGET Center website: https://www.targetcenter.dm.usda.gov">
            <a:extLst>
              <a:ext uri="{FF2B5EF4-FFF2-40B4-BE49-F238E27FC236}">
                <a16:creationId xmlns:a16="http://schemas.microsoft.com/office/drawing/2014/main" id="{D34BB45C-6E9F-BA84-E8BA-64F4FC691C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546" y="3111050"/>
            <a:ext cx="1152524" cy="1118262"/>
          </a:xfrm>
          <a:prstGeom prst="rect">
            <a:avLst/>
          </a:prstGeom>
          <a:solidFill>
            <a:srgbClr val="316FB0">
              <a:alpha val="41000"/>
            </a:srgbClr>
          </a:solidFill>
        </p:spPr>
      </p:pic>
    </p:spTree>
    <p:extLst>
      <p:ext uri="{BB962C8B-B14F-4D97-AF65-F5344CB8AC3E}">
        <p14:creationId xmlns:p14="http://schemas.microsoft.com/office/powerpoint/2010/main" val="1400954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69228" y="1139571"/>
            <a:ext cx="4078544" cy="58635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12352" y="1210325"/>
            <a:ext cx="2016849" cy="345406"/>
          </a:xfrm>
          <a:prstGeom prst="rect">
            <a:avLst/>
          </a:prstGeom>
        </p:spPr>
        <p:txBody>
          <a:bodyPr vert="horz" wrap="square" lIns="0" tIns="6786" rIns="0" bIns="0" rtlCol="0" anchor="ctr">
            <a:spAutoFit/>
          </a:bodyPr>
          <a:lstStyle/>
          <a:p>
            <a:pPr marL="7144" marR="2858">
              <a:spcBef>
                <a:spcPts val="54"/>
              </a:spcBef>
            </a:pPr>
            <a:r>
              <a:rPr sz="1100" b="1" spc="48" dirty="0">
                <a:solidFill>
                  <a:srgbClr val="FFFFFF"/>
                </a:solidFill>
                <a:latin typeface="Calibri"/>
                <a:cs typeface="Calibri"/>
              </a:rPr>
              <a:t>Current</a:t>
            </a:r>
            <a:r>
              <a:rPr sz="1100" b="1" spc="-3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100" b="1" spc="-70" dirty="0">
                <a:solidFill>
                  <a:srgbClr val="FFFFFF"/>
                </a:solidFill>
              </a:rPr>
              <a:t>and </a:t>
            </a:r>
            <a:r>
              <a:rPr sz="1100" b="1" spc="42" dirty="0">
                <a:solidFill>
                  <a:srgbClr val="FFFFFF"/>
                </a:solidFill>
                <a:latin typeface="Calibri"/>
                <a:cs typeface="Calibri"/>
              </a:rPr>
              <a:t>Upcoming 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Meetings</a:t>
            </a:r>
            <a:r>
              <a:rPr lang="en-US" sz="1100" b="1" dirty="0">
                <a:solidFill>
                  <a:srgbClr val="FFFFFF"/>
                </a:solidFill>
                <a:latin typeface="Calibri"/>
                <a:cs typeface="Calibri"/>
              </a:rPr>
              <a:t>, cont.</a:t>
            </a:r>
            <a:r>
              <a:rPr sz="1100" b="1" spc="1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1100" b="1" spc="42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12352" y="2016226"/>
            <a:ext cx="4113122" cy="4529852"/>
            <a:chOff x="209738" y="1696157"/>
            <a:chExt cx="7312217" cy="8053070"/>
          </a:xfrm>
        </p:grpSpPr>
        <p:sp>
          <p:nvSpPr>
            <p:cNvPr id="5" name="object 5"/>
            <p:cNvSpPr/>
            <p:nvPr/>
          </p:nvSpPr>
          <p:spPr>
            <a:xfrm>
              <a:off x="209738" y="1696157"/>
              <a:ext cx="7265034" cy="8053070"/>
            </a:xfrm>
            <a:custGeom>
              <a:avLst/>
              <a:gdLst/>
              <a:ahLst/>
              <a:cxnLst/>
              <a:rect l="l" t="t" r="r" b="b"/>
              <a:pathLst>
                <a:path w="7265034" h="8053070">
                  <a:moveTo>
                    <a:pt x="0" y="8052816"/>
                  </a:moveTo>
                  <a:lnTo>
                    <a:pt x="7264908" y="8052816"/>
                  </a:lnTo>
                  <a:lnTo>
                    <a:pt x="7264908" y="0"/>
                  </a:lnTo>
                  <a:lnTo>
                    <a:pt x="0" y="0"/>
                  </a:lnTo>
                  <a:lnTo>
                    <a:pt x="0" y="8052816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sz="1012"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253746" y="5673090"/>
              <a:ext cx="7268209" cy="0"/>
            </a:xfrm>
            <a:custGeom>
              <a:avLst/>
              <a:gdLst/>
              <a:ahLst/>
              <a:cxnLst/>
              <a:rect l="l" t="t" r="r" b="b"/>
              <a:pathLst>
                <a:path w="7268209">
                  <a:moveTo>
                    <a:pt x="0" y="0"/>
                  </a:moveTo>
                  <a:lnTo>
                    <a:pt x="7267930" y="0"/>
                  </a:lnTo>
                </a:path>
              </a:pathLst>
            </a:custGeom>
            <a:ln w="28575">
              <a:solidFill>
                <a:srgbClr val="00534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 sz="1012"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1940051" y="1810512"/>
              <a:ext cx="1647825" cy="269875"/>
            </a:xfrm>
            <a:custGeom>
              <a:avLst/>
              <a:gdLst/>
              <a:ahLst/>
              <a:cxnLst/>
              <a:rect l="l" t="t" r="r" b="b"/>
              <a:pathLst>
                <a:path w="1647825" h="269875">
                  <a:moveTo>
                    <a:pt x="1512570" y="0"/>
                  </a:moveTo>
                  <a:lnTo>
                    <a:pt x="0" y="0"/>
                  </a:lnTo>
                  <a:lnTo>
                    <a:pt x="0" y="269748"/>
                  </a:lnTo>
                  <a:lnTo>
                    <a:pt x="1512570" y="269748"/>
                  </a:lnTo>
                  <a:lnTo>
                    <a:pt x="1647444" y="134874"/>
                  </a:lnTo>
                  <a:lnTo>
                    <a:pt x="1512570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endParaRPr sz="1012"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1940051" y="1810512"/>
              <a:ext cx="1647825" cy="269875"/>
            </a:xfrm>
            <a:custGeom>
              <a:avLst/>
              <a:gdLst/>
              <a:ahLst/>
              <a:cxnLst/>
              <a:rect l="l" t="t" r="r" b="b"/>
              <a:pathLst>
                <a:path w="1647825" h="269875">
                  <a:moveTo>
                    <a:pt x="0" y="0"/>
                  </a:moveTo>
                  <a:lnTo>
                    <a:pt x="1512570" y="0"/>
                  </a:lnTo>
                  <a:lnTo>
                    <a:pt x="1647444" y="134874"/>
                  </a:lnTo>
                  <a:lnTo>
                    <a:pt x="1512570" y="269748"/>
                  </a:lnTo>
                  <a:lnTo>
                    <a:pt x="0" y="26974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1012" dirty="0"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966656" y="1721643"/>
            <a:ext cx="4086581" cy="141064"/>
          </a:xfrm>
          <a:prstGeom prst="rect">
            <a:avLst/>
          </a:prstGeom>
          <a:solidFill>
            <a:srgbClr val="002C71"/>
          </a:solidFill>
        </p:spPr>
        <p:txBody>
          <a:bodyPr vert="horz" wrap="square" lIns="0" tIns="0" rIns="0" bIns="0" rtlCol="0">
            <a:spAutoFit/>
          </a:bodyPr>
          <a:lstStyle/>
          <a:p>
            <a:pPr marL="51077">
              <a:lnSpc>
                <a:spcPts val="1147"/>
              </a:lnSpc>
            </a:pPr>
            <a:r>
              <a:rPr lang="en-US" sz="1012" b="1" spc="-6" dirty="0">
                <a:solidFill>
                  <a:srgbClr val="FFFFFF"/>
                </a:solidFill>
                <a:latin typeface="Calibri"/>
                <a:cs typeface="Calibri"/>
              </a:rPr>
              <a:t>OCTOBER</a:t>
            </a:r>
            <a:endParaRPr sz="1012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181275" y="1873741"/>
            <a:ext cx="2475309" cy="12846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  <a:tabLst>
                <a:tab pos="1916974" algn="l"/>
              </a:tabLst>
            </a:pPr>
            <a:r>
              <a:rPr sz="788" b="1" spc="-6" dirty="0">
                <a:latin typeface="Calibri"/>
                <a:cs typeface="Calibri"/>
              </a:rPr>
              <a:t>MONDAY</a:t>
            </a:r>
            <a:r>
              <a:rPr sz="788" b="1" dirty="0">
                <a:latin typeface="Calibri"/>
                <a:cs typeface="Calibri"/>
              </a:rPr>
              <a:t>	</a:t>
            </a:r>
            <a:r>
              <a:rPr sz="788" b="1" spc="-6" dirty="0">
                <a:latin typeface="Calibri"/>
                <a:cs typeface="Calibri"/>
              </a:rPr>
              <a:t>WEDNESDAY</a:t>
            </a:r>
            <a:endParaRPr sz="788" dirty="0">
              <a:latin typeface="Calibri"/>
              <a:cs typeface="Calibri"/>
            </a:endParaRPr>
          </a:p>
        </p:txBody>
      </p:sp>
      <p:grpSp>
        <p:nvGrpSpPr>
          <p:cNvPr id="33" name="object 26">
            <a:extLst>
              <a:ext uri="{FF2B5EF4-FFF2-40B4-BE49-F238E27FC236}">
                <a16:creationId xmlns:a16="http://schemas.microsoft.com/office/drawing/2014/main" id="{DCCF2F59-80A2-E78A-8369-E100BA01D6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76054" y="2076975"/>
            <a:ext cx="891898" cy="164306"/>
            <a:chOff x="1990089" y="6040882"/>
            <a:chExt cx="1585595" cy="292100"/>
          </a:xfrm>
        </p:grpSpPr>
        <p:sp>
          <p:nvSpPr>
            <p:cNvPr id="38" name="object 27">
              <a:extLst>
                <a:ext uri="{FF2B5EF4-FFF2-40B4-BE49-F238E27FC236}">
                  <a16:creationId xmlns:a16="http://schemas.microsoft.com/office/drawing/2014/main" id="{54E93999-EB4B-F63B-E0CD-6E3C02C52E17}"/>
                </a:ext>
              </a:extLst>
            </p:cNvPr>
            <p:cNvSpPr/>
            <p:nvPr/>
          </p:nvSpPr>
          <p:spPr>
            <a:xfrm>
              <a:off x="1996439" y="6047232"/>
              <a:ext cx="1572895" cy="2794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1433322" y="0"/>
                  </a:moveTo>
                  <a:lnTo>
                    <a:pt x="0" y="0"/>
                  </a:lnTo>
                  <a:lnTo>
                    <a:pt x="0" y="278892"/>
                  </a:lnTo>
                  <a:lnTo>
                    <a:pt x="1433322" y="278892"/>
                  </a:lnTo>
                  <a:lnTo>
                    <a:pt x="1572768" y="139446"/>
                  </a:lnTo>
                  <a:lnTo>
                    <a:pt x="1433322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endParaRPr sz="1012" dirty="0"/>
            </a:p>
          </p:txBody>
        </p:sp>
        <p:sp>
          <p:nvSpPr>
            <p:cNvPr id="39" name="object 28">
              <a:extLst>
                <a:ext uri="{FF2B5EF4-FFF2-40B4-BE49-F238E27FC236}">
                  <a16:creationId xmlns:a16="http://schemas.microsoft.com/office/drawing/2014/main" id="{87ACC070-2EA9-E8E4-6C32-1186D9B46C91}"/>
                </a:ext>
              </a:extLst>
            </p:cNvPr>
            <p:cNvSpPr/>
            <p:nvPr/>
          </p:nvSpPr>
          <p:spPr>
            <a:xfrm>
              <a:off x="1996439" y="6047232"/>
              <a:ext cx="1572895" cy="2794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0" y="0"/>
                  </a:moveTo>
                  <a:lnTo>
                    <a:pt x="1433322" y="0"/>
                  </a:lnTo>
                  <a:lnTo>
                    <a:pt x="1572768" y="139446"/>
                  </a:lnTo>
                  <a:lnTo>
                    <a:pt x="1433322" y="278892"/>
                  </a:lnTo>
                  <a:lnTo>
                    <a:pt x="0" y="27889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1012" dirty="0"/>
            </a:p>
          </p:txBody>
        </p:sp>
      </p:grpSp>
      <p:sp>
        <p:nvSpPr>
          <p:cNvPr id="40" name="object 29">
            <a:extLst>
              <a:ext uri="{FF2B5EF4-FFF2-40B4-BE49-F238E27FC236}">
                <a16:creationId xmlns:a16="http://schemas.microsoft.com/office/drawing/2014/main" id="{18814323-2E59-A6D2-24AF-16710B8C00BC}"/>
              </a:ext>
            </a:extLst>
          </p:cNvPr>
          <p:cNvSpPr txBox="1"/>
          <p:nvPr/>
        </p:nvSpPr>
        <p:spPr>
          <a:xfrm>
            <a:off x="3068333" y="2053554"/>
            <a:ext cx="952262" cy="1663853"/>
          </a:xfrm>
          <a:prstGeom prst="rect">
            <a:avLst/>
          </a:prstGeom>
        </p:spPr>
        <p:txBody>
          <a:bodyPr vert="horz" wrap="square" lIns="0" tIns="48578" rIns="0" bIns="0" rtlCol="0">
            <a:spAutoFit/>
          </a:bodyPr>
          <a:lstStyle/>
          <a:p>
            <a:pPr marL="21431" algn="ctr">
              <a:spcBef>
                <a:spcPts val="326"/>
              </a:spcBef>
            </a:pPr>
            <a:r>
              <a:rPr lang="en-US" sz="675" b="1" spc="17" dirty="0">
                <a:solidFill>
                  <a:srgbClr val="FFFFFF"/>
                </a:solidFill>
                <a:latin typeface="Calibri"/>
                <a:cs typeface="Calibri"/>
              </a:rPr>
              <a:t>10/30/2023</a:t>
            </a:r>
            <a:endParaRPr lang="en-US" sz="675" dirty="0">
              <a:latin typeface="Calibri"/>
              <a:cs typeface="Calibri"/>
            </a:endParaRPr>
          </a:p>
          <a:p>
            <a:pPr marL="21431">
              <a:spcBef>
                <a:spcPts val="326"/>
              </a:spcBef>
            </a:pPr>
            <a:r>
              <a:rPr sz="675" spc="-6" dirty="0">
                <a:latin typeface="Calibri"/>
                <a:cs typeface="Calibri"/>
              </a:rPr>
              <a:t>1</a:t>
            </a:r>
            <a:r>
              <a:rPr lang="en-US" sz="675" spc="-6" dirty="0">
                <a:latin typeface="Calibri"/>
                <a:cs typeface="Calibri"/>
              </a:rPr>
              <a:t>1</a:t>
            </a:r>
            <a:r>
              <a:rPr sz="675" spc="-6" dirty="0">
                <a:latin typeface="Calibri"/>
                <a:cs typeface="Calibri"/>
              </a:rPr>
              <a:t>:00</a:t>
            </a:r>
            <a:r>
              <a:rPr sz="675" spc="-26" dirty="0">
                <a:latin typeface="Calibri"/>
                <a:cs typeface="Calibri"/>
              </a:rPr>
              <a:t> </a:t>
            </a:r>
            <a:r>
              <a:rPr sz="675" spc="-62" dirty="0">
                <a:latin typeface="Calibri"/>
                <a:cs typeface="Calibri"/>
              </a:rPr>
              <a:t>AM</a:t>
            </a:r>
            <a:r>
              <a:rPr sz="675" spc="-17" dirty="0">
                <a:latin typeface="Calibri"/>
                <a:cs typeface="Calibri"/>
              </a:rPr>
              <a:t> –</a:t>
            </a:r>
            <a:r>
              <a:rPr sz="675" spc="-26" dirty="0">
                <a:latin typeface="Calibri"/>
                <a:cs typeface="Calibri"/>
              </a:rPr>
              <a:t> </a:t>
            </a:r>
            <a:r>
              <a:rPr sz="675" spc="-6" dirty="0">
                <a:latin typeface="Calibri"/>
                <a:cs typeface="Calibri"/>
              </a:rPr>
              <a:t>12:00</a:t>
            </a:r>
            <a:r>
              <a:rPr sz="675" spc="-20" dirty="0">
                <a:latin typeface="Calibri"/>
                <a:cs typeface="Calibri"/>
              </a:rPr>
              <a:t> </a:t>
            </a:r>
            <a:r>
              <a:rPr sz="675" spc="-14" dirty="0">
                <a:latin typeface="Calibri"/>
                <a:cs typeface="Calibri"/>
              </a:rPr>
              <a:t>PM</a:t>
            </a:r>
            <a:r>
              <a:rPr lang="en-US" sz="675" spc="-14" dirty="0">
                <a:latin typeface="Calibri"/>
                <a:cs typeface="Calibri"/>
              </a:rPr>
              <a:t> </a:t>
            </a:r>
            <a:r>
              <a:rPr lang="en-US" sz="675" b="1" dirty="0">
                <a:solidFill>
                  <a:srgbClr val="002C71"/>
                </a:solidFill>
                <a:latin typeface="Calibri"/>
                <a:cs typeface="Calibri"/>
              </a:rPr>
              <a:t>Emotional Intelligence (Part 2 of 2)</a:t>
            </a:r>
            <a:endParaRPr lang="en-US" sz="675" dirty="0">
              <a:latin typeface="Calibri"/>
              <a:cs typeface="Calibri"/>
            </a:endParaRPr>
          </a:p>
          <a:p>
            <a:pPr marL="21431" marR="20002">
              <a:lnSpc>
                <a:spcPct val="102099"/>
              </a:lnSpc>
              <a:spcBef>
                <a:spcPts val="22"/>
              </a:spcBef>
            </a:pPr>
            <a:r>
              <a:rPr lang="en-US" sz="675" dirty="0">
                <a:latin typeface="Calibri"/>
                <a:cs typeface="Calibri"/>
              </a:rPr>
              <a:t>Carolyn Owens, </a:t>
            </a:r>
            <a:br>
              <a:rPr lang="en-US" sz="675" dirty="0">
                <a:latin typeface="Calibri"/>
                <a:cs typeface="Calibri"/>
              </a:rPr>
            </a:br>
            <a:r>
              <a:rPr lang="en-US" sz="675" dirty="0">
                <a:latin typeface="Calibri"/>
                <a:cs typeface="Calibri"/>
              </a:rPr>
              <a:t>MCC, SPHR</a:t>
            </a:r>
          </a:p>
          <a:p>
            <a:pPr marL="21431">
              <a:spcBef>
                <a:spcPts val="349"/>
              </a:spcBef>
            </a:pPr>
            <a:r>
              <a:rPr lang="en-US" sz="675" spc="-14" dirty="0">
                <a:latin typeface="Calibri"/>
                <a:cs typeface="Calibri"/>
              </a:rPr>
              <a:t>1:00 pm- 2:00 pm</a:t>
            </a:r>
          </a:p>
          <a:p>
            <a:pPr marL="21431">
              <a:spcBef>
                <a:spcPts val="349"/>
              </a:spcBef>
            </a:pPr>
            <a:r>
              <a:rPr lang="en-US" sz="675" b="1" spc="-6" dirty="0">
                <a:solidFill>
                  <a:srgbClr val="002C71"/>
                </a:solidFill>
                <a:latin typeface="Calibri"/>
                <a:cs typeface="Calibri"/>
              </a:rPr>
              <a:t>Bridging Gaps: Generations and Disabilities</a:t>
            </a:r>
          </a:p>
          <a:p>
            <a:pPr marL="21431">
              <a:spcBef>
                <a:spcPts val="349"/>
              </a:spcBef>
            </a:pPr>
            <a:r>
              <a:rPr lang="en-US" sz="675" spc="-6" dirty="0">
                <a:latin typeface="Calibri"/>
                <a:cs typeface="Calibri"/>
              </a:rPr>
              <a:t>Mayor Neil McDevitt</a:t>
            </a:r>
          </a:p>
          <a:p>
            <a:pPr marL="21431" marR="20002">
              <a:lnSpc>
                <a:spcPct val="102099"/>
              </a:lnSpc>
              <a:spcBef>
                <a:spcPts val="22"/>
              </a:spcBef>
            </a:pPr>
            <a:endParaRPr lang="en-US" sz="675" dirty="0">
              <a:latin typeface="Calibri"/>
              <a:cs typeface="Calibri"/>
            </a:endParaRPr>
          </a:p>
          <a:p>
            <a:pPr marL="21431" marR="20002">
              <a:lnSpc>
                <a:spcPct val="102099"/>
              </a:lnSpc>
              <a:spcBef>
                <a:spcPts val="22"/>
              </a:spcBef>
            </a:pPr>
            <a:endParaRPr lang="en-US" sz="675" spc="-14" dirty="0">
              <a:latin typeface="Calibri"/>
              <a:cs typeface="Calibri"/>
            </a:endParaRPr>
          </a:p>
          <a:p>
            <a:pPr marL="21431" marR="20002">
              <a:lnSpc>
                <a:spcPct val="102099"/>
              </a:lnSpc>
              <a:spcBef>
                <a:spcPts val="22"/>
              </a:spcBef>
            </a:pPr>
            <a:endParaRPr lang="en-US" sz="675" spc="-14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04119" y="1882366"/>
            <a:ext cx="421124" cy="12846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sz="788" b="1" spc="-6" dirty="0">
                <a:latin typeface="Calibri"/>
                <a:cs typeface="Calibri"/>
              </a:rPr>
              <a:t>TUESDAY</a:t>
            </a:r>
            <a:endParaRPr sz="788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83249" y="2039265"/>
            <a:ext cx="894397" cy="1987299"/>
          </a:xfrm>
          <a:prstGeom prst="rect">
            <a:avLst/>
          </a:prstGeom>
        </p:spPr>
        <p:txBody>
          <a:bodyPr vert="horz" wrap="square" lIns="0" tIns="51077" rIns="0" bIns="0" rtlCol="0">
            <a:spAutoFit/>
          </a:bodyPr>
          <a:lstStyle/>
          <a:p>
            <a:pPr marL="21431" algn="ctr">
              <a:spcBef>
                <a:spcPts val="321"/>
              </a:spcBef>
            </a:pPr>
            <a:r>
              <a:rPr lang="en-US" sz="675" b="1" spc="17" dirty="0">
                <a:solidFill>
                  <a:srgbClr val="FFFFFF"/>
                </a:solidFill>
                <a:latin typeface="Calibri"/>
                <a:cs typeface="Calibri"/>
              </a:rPr>
              <a:t>10/31/2023</a:t>
            </a:r>
            <a:endParaRPr lang="en-US" sz="675" dirty="0">
              <a:latin typeface="Calibri"/>
              <a:cs typeface="Calibri"/>
            </a:endParaRPr>
          </a:p>
          <a:p>
            <a:pPr marL="21431">
              <a:spcBef>
                <a:spcPts val="326"/>
              </a:spcBef>
            </a:pPr>
            <a:r>
              <a:rPr lang="en-US" sz="675" spc="-6" dirty="0">
                <a:latin typeface="Calibri"/>
                <a:cs typeface="Calibri"/>
              </a:rPr>
              <a:t>11:00</a:t>
            </a:r>
            <a:r>
              <a:rPr lang="en-US" sz="675" spc="-26" dirty="0">
                <a:latin typeface="Calibri"/>
                <a:cs typeface="Calibri"/>
              </a:rPr>
              <a:t> </a:t>
            </a:r>
            <a:r>
              <a:rPr lang="en-US" sz="675" spc="-62" dirty="0">
                <a:latin typeface="Calibri"/>
                <a:cs typeface="Calibri"/>
              </a:rPr>
              <a:t>AM</a:t>
            </a:r>
            <a:r>
              <a:rPr lang="en-US" sz="675" spc="-17" dirty="0">
                <a:latin typeface="Calibri"/>
                <a:cs typeface="Calibri"/>
              </a:rPr>
              <a:t> –</a:t>
            </a:r>
            <a:r>
              <a:rPr lang="en-US" sz="675" spc="-26" dirty="0">
                <a:latin typeface="Calibri"/>
                <a:cs typeface="Calibri"/>
              </a:rPr>
              <a:t> </a:t>
            </a:r>
            <a:r>
              <a:rPr lang="en-US" sz="675" spc="-6" dirty="0">
                <a:latin typeface="Calibri"/>
                <a:cs typeface="Calibri"/>
              </a:rPr>
              <a:t>12:00</a:t>
            </a:r>
            <a:r>
              <a:rPr lang="en-US" sz="675" spc="-20" dirty="0">
                <a:latin typeface="Calibri"/>
                <a:cs typeface="Calibri"/>
              </a:rPr>
              <a:t> </a:t>
            </a:r>
            <a:r>
              <a:rPr lang="en-US" sz="675" spc="-14" dirty="0">
                <a:latin typeface="Calibri"/>
                <a:cs typeface="Calibri"/>
              </a:rPr>
              <a:t>PM</a:t>
            </a:r>
            <a:endParaRPr lang="en-US" sz="675" dirty="0">
              <a:latin typeface="Calibri"/>
              <a:cs typeface="Calibri"/>
            </a:endParaRPr>
          </a:p>
          <a:p>
            <a:pPr marL="21431">
              <a:spcBef>
                <a:spcPts val="54"/>
              </a:spcBef>
            </a:pPr>
            <a:r>
              <a:rPr lang="en-US" sz="675" b="1" dirty="0">
                <a:solidFill>
                  <a:srgbClr val="002C71"/>
                </a:solidFill>
                <a:latin typeface="Calibri"/>
                <a:cs typeface="Calibri"/>
              </a:rPr>
              <a:t>Identifying Obstacles to Neurodiversity and Inclusion </a:t>
            </a:r>
            <a:br>
              <a:rPr lang="en-US" sz="675" b="1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lang="en-US" sz="675" spc="2" dirty="0">
                <a:latin typeface="Calibri"/>
                <a:cs typeface="Calibri"/>
              </a:rPr>
              <a:t>Dr. T</a:t>
            </a:r>
            <a:r>
              <a:rPr lang="en-US" sz="675" dirty="0">
                <a:latin typeface="Calibri"/>
                <a:cs typeface="Calibri"/>
              </a:rPr>
              <a:t>heresa</a:t>
            </a:r>
            <a:r>
              <a:rPr lang="en-US" sz="675" spc="-8" dirty="0">
                <a:latin typeface="Calibri"/>
                <a:cs typeface="Calibri"/>
              </a:rPr>
              <a:t> </a:t>
            </a:r>
            <a:r>
              <a:rPr lang="en-US" sz="675" spc="-6" dirty="0">
                <a:latin typeface="Calibri"/>
                <a:cs typeface="Calibri"/>
              </a:rPr>
              <a:t>Haskins </a:t>
            </a:r>
            <a:br>
              <a:rPr lang="en-US" sz="675" spc="-6" dirty="0">
                <a:latin typeface="Calibri"/>
                <a:cs typeface="Calibri"/>
              </a:rPr>
            </a:br>
            <a:r>
              <a:rPr lang="en-US" sz="675" dirty="0">
                <a:latin typeface="Calibri"/>
                <a:cs typeface="Calibri"/>
              </a:rPr>
              <a:t>Haskins</a:t>
            </a:r>
            <a:r>
              <a:rPr lang="en-US" sz="675" spc="98" dirty="0">
                <a:latin typeface="Calibri"/>
                <a:cs typeface="Calibri"/>
              </a:rPr>
              <a:t> </a:t>
            </a:r>
            <a:r>
              <a:rPr lang="en-US" sz="675" spc="-6" dirty="0">
                <a:latin typeface="Calibri"/>
                <a:cs typeface="Calibri"/>
              </a:rPr>
              <a:t>Consulting</a:t>
            </a:r>
            <a:endParaRPr lang="en-US" sz="675" dirty="0">
              <a:latin typeface="Calibri"/>
              <a:cs typeface="Calibri"/>
            </a:endParaRPr>
          </a:p>
          <a:p>
            <a:pPr marL="21431">
              <a:spcBef>
                <a:spcPts val="54"/>
              </a:spcBef>
            </a:pPr>
            <a:br>
              <a:rPr lang="en-US" sz="337" b="1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lang="en-US" sz="675" spc="-6" dirty="0">
                <a:latin typeface="Calibri"/>
                <a:cs typeface="Calibri"/>
              </a:rPr>
              <a:t>1:00PM </a:t>
            </a:r>
            <a:r>
              <a:rPr lang="en-US" sz="675" spc="-17" dirty="0">
                <a:latin typeface="Calibri"/>
                <a:cs typeface="Calibri"/>
              </a:rPr>
              <a:t>–</a:t>
            </a:r>
            <a:r>
              <a:rPr lang="en-US" sz="675" spc="-26" dirty="0">
                <a:latin typeface="Calibri"/>
                <a:cs typeface="Calibri"/>
              </a:rPr>
              <a:t> </a:t>
            </a:r>
            <a:r>
              <a:rPr lang="en-US" sz="675" spc="-6" dirty="0">
                <a:latin typeface="Calibri"/>
                <a:cs typeface="Calibri"/>
              </a:rPr>
              <a:t>2:00</a:t>
            </a:r>
            <a:r>
              <a:rPr lang="en-US" sz="675" spc="-20" dirty="0">
                <a:latin typeface="Calibri"/>
                <a:cs typeface="Calibri"/>
              </a:rPr>
              <a:t> </a:t>
            </a:r>
            <a:r>
              <a:rPr lang="en-US" sz="675" spc="-14" dirty="0">
                <a:latin typeface="Calibri"/>
                <a:cs typeface="Calibri"/>
              </a:rPr>
              <a:t>PM</a:t>
            </a:r>
            <a:endParaRPr lang="en-US" sz="675" dirty="0">
              <a:latin typeface="Calibri"/>
              <a:cs typeface="Calibri"/>
            </a:endParaRPr>
          </a:p>
          <a:p>
            <a:pPr marL="21431">
              <a:spcBef>
                <a:spcPts val="54"/>
              </a:spcBef>
            </a:pPr>
            <a:r>
              <a:rPr lang="en-US" sz="675" b="1" dirty="0">
                <a:solidFill>
                  <a:srgbClr val="002C71"/>
                </a:solidFill>
                <a:latin typeface="Calibri"/>
                <a:cs typeface="Calibri"/>
              </a:rPr>
              <a:t>Overcoming Barriers to Neurodiversity and Inclusion </a:t>
            </a:r>
            <a:br>
              <a:rPr lang="en-US" sz="675" b="1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lang="en-US" sz="675" spc="2" dirty="0">
                <a:latin typeface="Calibri"/>
                <a:cs typeface="Calibri"/>
              </a:rPr>
              <a:t>Dr. T</a:t>
            </a:r>
            <a:r>
              <a:rPr lang="en-US" sz="675" dirty="0">
                <a:latin typeface="Calibri"/>
                <a:cs typeface="Calibri"/>
              </a:rPr>
              <a:t>heresa</a:t>
            </a:r>
            <a:r>
              <a:rPr lang="en-US" sz="675" spc="-8" dirty="0">
                <a:latin typeface="Calibri"/>
                <a:cs typeface="Calibri"/>
              </a:rPr>
              <a:t> </a:t>
            </a:r>
            <a:r>
              <a:rPr lang="en-US" sz="675" spc="-6" dirty="0">
                <a:latin typeface="Calibri"/>
                <a:cs typeface="Calibri"/>
              </a:rPr>
              <a:t>Haskins </a:t>
            </a:r>
            <a:br>
              <a:rPr lang="en-US" sz="675" spc="-6" dirty="0">
                <a:latin typeface="Calibri"/>
                <a:cs typeface="Calibri"/>
              </a:rPr>
            </a:br>
            <a:r>
              <a:rPr lang="en-US" sz="675" dirty="0">
                <a:latin typeface="Calibri"/>
                <a:cs typeface="Calibri"/>
              </a:rPr>
              <a:t>Haskins</a:t>
            </a:r>
            <a:r>
              <a:rPr lang="en-US" sz="675" spc="98" dirty="0">
                <a:latin typeface="Calibri"/>
                <a:cs typeface="Calibri"/>
              </a:rPr>
              <a:t> </a:t>
            </a:r>
            <a:r>
              <a:rPr lang="en-US" sz="675" spc="-6" dirty="0">
                <a:latin typeface="Calibri"/>
                <a:cs typeface="Calibri"/>
              </a:rPr>
              <a:t>Consulting</a:t>
            </a:r>
            <a:endParaRPr lang="en-US" sz="675" dirty="0">
              <a:latin typeface="Calibri"/>
              <a:cs typeface="Calibri"/>
            </a:endParaRPr>
          </a:p>
          <a:p>
            <a:pPr marL="21431" marR="20002">
              <a:lnSpc>
                <a:spcPct val="102099"/>
              </a:lnSpc>
              <a:spcBef>
                <a:spcPts val="22"/>
              </a:spcBef>
            </a:pPr>
            <a:endParaRPr lang="en-US" sz="675" dirty="0">
              <a:highlight>
                <a:srgbClr val="FFFF00"/>
              </a:highlight>
              <a:latin typeface="Calibri"/>
              <a:cs typeface="Calibri"/>
            </a:endParaRPr>
          </a:p>
          <a:p>
            <a:pPr marL="21431">
              <a:spcBef>
                <a:spcPts val="349"/>
              </a:spcBef>
            </a:pPr>
            <a:endParaRPr sz="675" dirty="0">
              <a:latin typeface="Calibri"/>
              <a:cs typeface="Calibri"/>
            </a:endParaRPr>
          </a:p>
          <a:p>
            <a:pPr marL="21431" marR="17144">
              <a:lnSpc>
                <a:spcPct val="102299"/>
              </a:lnSpc>
              <a:spcBef>
                <a:spcPts val="20"/>
              </a:spcBef>
            </a:pPr>
            <a:br>
              <a:rPr lang="en-US" sz="675" b="1" spc="-12" dirty="0">
                <a:solidFill>
                  <a:srgbClr val="002C71"/>
                </a:solidFill>
                <a:highlight>
                  <a:srgbClr val="FFFF00"/>
                </a:highlight>
                <a:latin typeface="Calibri"/>
                <a:cs typeface="Calibri"/>
              </a:rPr>
            </a:br>
            <a:endParaRPr sz="675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866562" y="2132349"/>
            <a:ext cx="1036915" cy="308458"/>
          </a:xfrm>
          <a:prstGeom prst="rect">
            <a:avLst/>
          </a:prstGeom>
        </p:spPr>
        <p:txBody>
          <a:bodyPr vert="horz" wrap="square" lIns="0" tIns="48935" rIns="0" bIns="0" rtlCol="0">
            <a:spAutoFit/>
          </a:bodyPr>
          <a:lstStyle/>
          <a:p>
            <a:pPr marL="21431" algn="ctr">
              <a:spcBef>
                <a:spcPts val="321"/>
              </a:spcBef>
            </a:pPr>
            <a:r>
              <a:rPr lang="en-US" sz="675" b="1" spc="17" dirty="0">
                <a:solidFill>
                  <a:srgbClr val="FFFFFF"/>
                </a:solidFill>
                <a:latin typeface="Calibri"/>
                <a:cs typeface="Calibri"/>
              </a:rPr>
              <a:t>10/19/2023</a:t>
            </a:r>
            <a:endParaRPr lang="en-US" sz="675" dirty="0">
              <a:latin typeface="Calibri"/>
              <a:cs typeface="Calibri"/>
            </a:endParaRPr>
          </a:p>
          <a:p>
            <a:pPr marL="21431">
              <a:spcBef>
                <a:spcPts val="391"/>
              </a:spcBef>
            </a:pPr>
            <a:endParaRPr sz="675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59333" y="1873741"/>
            <a:ext cx="495776" cy="12846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sz="788" b="1" spc="-6" dirty="0">
                <a:latin typeface="Calibri"/>
                <a:cs typeface="Calibri"/>
              </a:rPr>
              <a:t>THURSDAY</a:t>
            </a:r>
            <a:endParaRPr sz="788" dirty="0">
              <a:latin typeface="Calibri"/>
              <a:cs typeface="Calibri"/>
            </a:endParaRPr>
          </a:p>
        </p:txBody>
      </p:sp>
      <p:sp>
        <p:nvSpPr>
          <p:cNvPr id="17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928434" y="2043548"/>
            <a:ext cx="786527" cy="483938"/>
          </a:xfrm>
          <a:prstGeom prst="rect">
            <a:avLst/>
          </a:prstGeom>
        </p:spPr>
        <p:txBody>
          <a:bodyPr vert="horz" wrap="square" lIns="0" tIns="51077" rIns="0" bIns="0" rtlCol="0">
            <a:spAutoFit/>
          </a:bodyPr>
          <a:lstStyle/>
          <a:p>
            <a:pPr marL="21431">
              <a:spcBef>
                <a:spcPts val="54"/>
              </a:spcBef>
            </a:pPr>
            <a:endParaRPr lang="en-US" sz="675" spc="-14" dirty="0">
              <a:latin typeface="Calibri"/>
              <a:cs typeface="Calibri"/>
            </a:endParaRPr>
          </a:p>
          <a:p>
            <a:pPr marL="21431" marR="23931">
              <a:lnSpc>
                <a:spcPct val="106700"/>
              </a:lnSpc>
              <a:spcBef>
                <a:spcPts val="6"/>
              </a:spcBef>
            </a:pPr>
            <a:endParaRPr lang="en-US" sz="675" spc="-14" dirty="0">
              <a:highlight>
                <a:srgbClr val="FFFF00"/>
              </a:highlight>
              <a:latin typeface="Calibri"/>
              <a:cs typeface="Calibri"/>
            </a:endParaRPr>
          </a:p>
          <a:p>
            <a:pPr marL="21431" marR="23931">
              <a:lnSpc>
                <a:spcPct val="106700"/>
              </a:lnSpc>
              <a:spcBef>
                <a:spcPts val="6"/>
              </a:spcBef>
            </a:pPr>
            <a:endParaRPr lang="en-US" sz="675" dirty="0">
              <a:highlight>
                <a:srgbClr val="FFFF00"/>
              </a:highlight>
              <a:latin typeface="Calibri"/>
              <a:cs typeface="Calibri"/>
            </a:endParaRPr>
          </a:p>
          <a:p>
            <a:pPr marL="21431" marR="23931">
              <a:lnSpc>
                <a:spcPct val="106700"/>
              </a:lnSpc>
              <a:spcBef>
                <a:spcPts val="6"/>
              </a:spcBef>
            </a:pPr>
            <a:endParaRPr sz="675" dirty="0">
              <a:latin typeface="Calibri"/>
              <a:cs typeface="Calibri"/>
            </a:endParaRPr>
          </a:p>
        </p:txBody>
      </p:sp>
      <p:sp>
        <p:nvSpPr>
          <p:cNvPr id="37" name="object 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5947232" y="4364986"/>
            <a:ext cx="1088288" cy="261698"/>
          </a:xfrm>
          <a:prstGeom prst="rect">
            <a:avLst/>
          </a:prstGeom>
        </p:spPr>
        <p:txBody>
          <a:bodyPr vert="horz" wrap="square" lIns="0" tIns="51077" rIns="0" bIns="0" rtlCol="0">
            <a:spAutoFit/>
          </a:bodyPr>
          <a:lstStyle/>
          <a:p>
            <a:pPr marL="21431" algn="ctr">
              <a:spcBef>
                <a:spcPts val="321"/>
              </a:spcBef>
            </a:pPr>
            <a:endParaRPr lang="en-US" sz="675" dirty="0">
              <a:latin typeface="Calibri"/>
              <a:cs typeface="Calibri"/>
            </a:endParaRPr>
          </a:p>
          <a:p>
            <a:pPr marL="21431" marR="198948">
              <a:lnSpc>
                <a:spcPct val="106700"/>
              </a:lnSpc>
              <a:spcBef>
                <a:spcPts val="8"/>
              </a:spcBef>
            </a:pPr>
            <a:endParaRPr sz="675" dirty="0">
              <a:latin typeface="Calibri"/>
              <a:cs typeface="Calibri"/>
            </a:endParaRPr>
          </a:p>
        </p:txBody>
      </p:sp>
      <p:sp>
        <p:nvSpPr>
          <p:cNvPr id="14" name="object 13">
            <a:extLst>
              <a:ext uri="{FF2B5EF4-FFF2-40B4-BE49-F238E27FC236}">
                <a16:creationId xmlns:a16="http://schemas.microsoft.com/office/drawing/2014/main" id="{8C17400F-5F23-C08A-2EF8-FD751931D037}"/>
              </a:ext>
            </a:extLst>
          </p:cNvPr>
          <p:cNvSpPr txBox="1"/>
          <p:nvPr/>
        </p:nvSpPr>
        <p:spPr>
          <a:xfrm>
            <a:off x="4896517" y="2039265"/>
            <a:ext cx="976667" cy="1850338"/>
          </a:xfrm>
          <a:prstGeom prst="rect">
            <a:avLst/>
          </a:prstGeom>
        </p:spPr>
        <p:txBody>
          <a:bodyPr vert="horz" wrap="square" lIns="0" tIns="51077" rIns="0" bIns="0" rtlCol="0">
            <a:spAutoFit/>
          </a:bodyPr>
          <a:lstStyle/>
          <a:p>
            <a:pPr marL="21431">
              <a:spcBef>
                <a:spcPts val="326"/>
              </a:spcBef>
            </a:pPr>
            <a:endParaRPr lang="en-US" sz="675" spc="-6" dirty="0">
              <a:highlight>
                <a:srgbClr val="FFFF00"/>
              </a:highlight>
              <a:latin typeface="Calibri"/>
              <a:cs typeface="Calibri"/>
            </a:endParaRPr>
          </a:p>
          <a:p>
            <a:pPr marL="21431">
              <a:spcBef>
                <a:spcPts val="326"/>
              </a:spcBef>
            </a:pPr>
            <a:r>
              <a:rPr lang="en-US" sz="675" spc="-6" dirty="0">
                <a:latin typeface="Calibri"/>
                <a:cs typeface="Calibri"/>
              </a:rPr>
              <a:t>11:00</a:t>
            </a:r>
            <a:r>
              <a:rPr lang="en-US" sz="675" spc="-26" dirty="0">
                <a:latin typeface="Calibri"/>
                <a:cs typeface="Calibri"/>
              </a:rPr>
              <a:t> </a:t>
            </a:r>
            <a:r>
              <a:rPr lang="en-US" sz="675" spc="-62" dirty="0">
                <a:latin typeface="Calibri"/>
                <a:cs typeface="Calibri"/>
              </a:rPr>
              <a:t>AM</a:t>
            </a:r>
            <a:r>
              <a:rPr lang="en-US" sz="675" spc="-17" dirty="0">
                <a:latin typeface="Calibri"/>
                <a:cs typeface="Calibri"/>
              </a:rPr>
              <a:t> –</a:t>
            </a:r>
            <a:r>
              <a:rPr lang="en-US" sz="675" spc="-26" dirty="0">
                <a:latin typeface="Calibri"/>
                <a:cs typeface="Calibri"/>
              </a:rPr>
              <a:t> 1</a:t>
            </a:r>
            <a:r>
              <a:rPr lang="en-US" sz="675" spc="-6" dirty="0">
                <a:latin typeface="Calibri"/>
                <a:cs typeface="Calibri"/>
              </a:rPr>
              <a:t>2:00</a:t>
            </a:r>
            <a:r>
              <a:rPr lang="en-US" sz="675" spc="-20" dirty="0">
                <a:latin typeface="Calibri"/>
                <a:cs typeface="Calibri"/>
              </a:rPr>
              <a:t> </a:t>
            </a:r>
            <a:r>
              <a:rPr lang="en-US" sz="675" spc="-14" dirty="0">
                <a:latin typeface="Calibri"/>
                <a:cs typeface="Calibri"/>
              </a:rPr>
              <a:t>PM</a:t>
            </a:r>
            <a:endParaRPr lang="en-US" sz="675" dirty="0">
              <a:latin typeface="Calibri"/>
              <a:cs typeface="Calibri"/>
            </a:endParaRPr>
          </a:p>
          <a:p>
            <a:pPr marL="21431" marR="20002">
              <a:lnSpc>
                <a:spcPct val="102099"/>
              </a:lnSpc>
              <a:spcBef>
                <a:spcPts val="22"/>
              </a:spcBef>
            </a:pPr>
            <a:r>
              <a:rPr lang="en-US" sz="675" b="1" spc="12" dirty="0">
                <a:solidFill>
                  <a:srgbClr val="002C71"/>
                </a:solidFill>
                <a:latin typeface="Calibri"/>
                <a:cs typeface="Calibri"/>
              </a:rPr>
              <a:t>Navigating Temporary Disabilities: Resilience and Coping Strategies (Part 2 of 2)</a:t>
            </a:r>
            <a:endParaRPr lang="en-US" sz="675" dirty="0">
              <a:latin typeface="Calibri"/>
              <a:cs typeface="Calibri"/>
            </a:endParaRPr>
          </a:p>
          <a:p>
            <a:pPr marL="21431" marR="220736">
              <a:lnSpc>
                <a:spcPct val="106700"/>
              </a:lnSpc>
              <a:spcBef>
                <a:spcPts val="6"/>
              </a:spcBef>
            </a:pPr>
            <a:r>
              <a:rPr lang="en-US" sz="675" dirty="0">
                <a:latin typeface="Calibri"/>
                <a:cs typeface="Calibri"/>
              </a:rPr>
              <a:t>Dr.</a:t>
            </a:r>
            <a:r>
              <a:rPr lang="en-US" sz="675" spc="2" dirty="0">
                <a:latin typeface="Calibri"/>
                <a:cs typeface="Calibri"/>
              </a:rPr>
              <a:t> </a:t>
            </a:r>
            <a:r>
              <a:rPr lang="en-US" sz="675" dirty="0">
                <a:latin typeface="Calibri"/>
                <a:cs typeface="Calibri"/>
              </a:rPr>
              <a:t>Theresa</a:t>
            </a:r>
            <a:r>
              <a:rPr lang="en-US" sz="675" spc="-8" dirty="0">
                <a:latin typeface="Calibri"/>
                <a:cs typeface="Calibri"/>
              </a:rPr>
              <a:t> </a:t>
            </a:r>
            <a:r>
              <a:rPr lang="en-US" sz="675" spc="-6" dirty="0">
                <a:latin typeface="Calibri"/>
                <a:cs typeface="Calibri"/>
              </a:rPr>
              <a:t>Haskins </a:t>
            </a:r>
          </a:p>
          <a:p>
            <a:pPr marL="21431" marR="220736">
              <a:lnSpc>
                <a:spcPct val="106700"/>
              </a:lnSpc>
              <a:spcBef>
                <a:spcPts val="6"/>
              </a:spcBef>
            </a:pPr>
            <a:r>
              <a:rPr lang="en-US" sz="675" dirty="0">
                <a:latin typeface="Calibri"/>
                <a:cs typeface="Calibri"/>
              </a:rPr>
              <a:t>Haskins</a:t>
            </a:r>
            <a:r>
              <a:rPr lang="en-US" sz="675" spc="98" dirty="0">
                <a:latin typeface="Calibri"/>
                <a:cs typeface="Calibri"/>
              </a:rPr>
              <a:t> </a:t>
            </a:r>
            <a:r>
              <a:rPr lang="en-US" sz="675" spc="-6" dirty="0">
                <a:latin typeface="Calibri"/>
                <a:cs typeface="Calibri"/>
              </a:rPr>
              <a:t>Consulting</a:t>
            </a:r>
            <a:endParaRPr lang="en-US" sz="675" dirty="0">
              <a:latin typeface="Calibri"/>
              <a:cs typeface="Calibri"/>
            </a:endParaRPr>
          </a:p>
          <a:p>
            <a:pPr marL="21431" marR="198948">
              <a:lnSpc>
                <a:spcPct val="106700"/>
              </a:lnSpc>
              <a:spcBef>
                <a:spcPts val="8"/>
              </a:spcBef>
            </a:pPr>
            <a:endParaRPr lang="en-US" sz="675" spc="-12" dirty="0">
              <a:latin typeface="Calibri"/>
              <a:cs typeface="Calibri"/>
            </a:endParaRPr>
          </a:p>
          <a:p>
            <a:pPr marL="21431" marR="198948">
              <a:lnSpc>
                <a:spcPct val="106700"/>
              </a:lnSpc>
              <a:spcBef>
                <a:spcPts val="8"/>
              </a:spcBef>
            </a:pPr>
            <a:endParaRPr lang="en-US" sz="675" spc="-12" dirty="0">
              <a:highlight>
                <a:srgbClr val="FFFF00"/>
              </a:highlight>
              <a:latin typeface="Calibri"/>
              <a:cs typeface="Calibri"/>
            </a:endParaRPr>
          </a:p>
          <a:p>
            <a:pPr marL="21431" marR="198948">
              <a:lnSpc>
                <a:spcPct val="106700"/>
              </a:lnSpc>
              <a:spcBef>
                <a:spcPts val="8"/>
              </a:spcBef>
            </a:pPr>
            <a:endParaRPr lang="en-US" sz="675" dirty="0">
              <a:highlight>
                <a:srgbClr val="FFFF00"/>
              </a:highlight>
              <a:latin typeface="Calibri"/>
              <a:cs typeface="Calibri"/>
            </a:endParaRPr>
          </a:p>
          <a:p>
            <a:pPr marL="21431">
              <a:spcBef>
                <a:spcPts val="54"/>
              </a:spcBef>
            </a:pPr>
            <a:endParaRPr lang="en-US" sz="675" spc="-6" dirty="0">
              <a:latin typeface="Calibri"/>
              <a:cs typeface="Calibri"/>
            </a:endParaRPr>
          </a:p>
          <a:p>
            <a:pPr marL="21431" marR="20002">
              <a:lnSpc>
                <a:spcPct val="102099"/>
              </a:lnSpc>
              <a:spcBef>
                <a:spcPts val="22"/>
              </a:spcBef>
            </a:pPr>
            <a:endParaRPr lang="en-US" sz="675" dirty="0">
              <a:highlight>
                <a:srgbClr val="FFFF00"/>
              </a:highlight>
              <a:latin typeface="Calibri"/>
              <a:cs typeface="Calibri"/>
            </a:endParaRPr>
          </a:p>
          <a:p>
            <a:pPr marL="21431">
              <a:spcBef>
                <a:spcPts val="349"/>
              </a:spcBef>
            </a:pPr>
            <a:endParaRPr sz="675" dirty="0">
              <a:latin typeface="Calibri"/>
              <a:cs typeface="Calibri"/>
            </a:endParaRPr>
          </a:p>
          <a:p>
            <a:pPr marL="21431" marR="17144">
              <a:lnSpc>
                <a:spcPct val="102299"/>
              </a:lnSpc>
              <a:spcBef>
                <a:spcPts val="20"/>
              </a:spcBef>
            </a:pPr>
            <a:br>
              <a:rPr lang="en-US" sz="675" b="1" spc="-12" dirty="0">
                <a:solidFill>
                  <a:srgbClr val="002C71"/>
                </a:solidFill>
                <a:highlight>
                  <a:srgbClr val="FFFF00"/>
                </a:highlight>
                <a:latin typeface="Calibri"/>
                <a:cs typeface="Calibri"/>
              </a:rPr>
            </a:br>
            <a:endParaRPr sz="675" dirty="0">
              <a:latin typeface="Calibri"/>
              <a:cs typeface="Calibri"/>
            </a:endParaRPr>
          </a:p>
        </p:txBody>
      </p:sp>
      <p:grpSp>
        <p:nvGrpSpPr>
          <p:cNvPr id="15" name="object 26">
            <a:extLst>
              <a:ext uri="{FF2B5EF4-FFF2-40B4-BE49-F238E27FC236}">
                <a16:creationId xmlns:a16="http://schemas.microsoft.com/office/drawing/2014/main" id="{985B51F8-031C-81F1-8CC5-C4671043F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63778" y="2075194"/>
            <a:ext cx="884753" cy="157163"/>
            <a:chOff x="1996439" y="6047232"/>
            <a:chExt cx="1572895" cy="279400"/>
          </a:xfrm>
        </p:grpSpPr>
        <p:sp>
          <p:nvSpPr>
            <p:cNvPr id="16" name="object 27">
              <a:extLst>
                <a:ext uri="{FF2B5EF4-FFF2-40B4-BE49-F238E27FC236}">
                  <a16:creationId xmlns:a16="http://schemas.microsoft.com/office/drawing/2014/main" id="{A874A366-405F-BBAF-3228-6C98BA578E7D}"/>
                </a:ext>
              </a:extLst>
            </p:cNvPr>
            <p:cNvSpPr/>
            <p:nvPr/>
          </p:nvSpPr>
          <p:spPr>
            <a:xfrm>
              <a:off x="1996439" y="6047232"/>
              <a:ext cx="1572895" cy="2794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1433322" y="0"/>
                  </a:moveTo>
                  <a:lnTo>
                    <a:pt x="0" y="0"/>
                  </a:lnTo>
                  <a:lnTo>
                    <a:pt x="0" y="278892"/>
                  </a:lnTo>
                  <a:lnTo>
                    <a:pt x="1433322" y="278892"/>
                  </a:lnTo>
                  <a:lnTo>
                    <a:pt x="1572768" y="139446"/>
                  </a:lnTo>
                  <a:lnTo>
                    <a:pt x="1433322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 anchor="ctr" anchorCtr="0"/>
            <a:lstStyle/>
            <a:p>
              <a:r>
                <a:rPr lang="en-US" sz="675" b="1" spc="17" dirty="0">
                  <a:solidFill>
                    <a:srgbClr val="FFFFFF"/>
                  </a:solidFill>
                  <a:latin typeface="Calibri"/>
                  <a:cs typeface="Calibri"/>
                </a:rPr>
                <a:t>         11/1/2023</a:t>
              </a:r>
              <a:endParaRPr sz="675" dirty="0"/>
            </a:p>
          </p:txBody>
        </p:sp>
        <p:sp>
          <p:nvSpPr>
            <p:cNvPr id="18" name="object 28">
              <a:extLst>
                <a:ext uri="{FF2B5EF4-FFF2-40B4-BE49-F238E27FC236}">
                  <a16:creationId xmlns:a16="http://schemas.microsoft.com/office/drawing/2014/main" id="{B45FF766-1899-564B-15D9-FA03B57A263F}"/>
                </a:ext>
              </a:extLst>
            </p:cNvPr>
            <p:cNvSpPr/>
            <p:nvPr/>
          </p:nvSpPr>
          <p:spPr>
            <a:xfrm>
              <a:off x="1996439" y="6047232"/>
              <a:ext cx="1572895" cy="2794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0" y="0"/>
                  </a:moveTo>
                  <a:lnTo>
                    <a:pt x="1433322" y="0"/>
                  </a:lnTo>
                  <a:lnTo>
                    <a:pt x="1572768" y="139446"/>
                  </a:lnTo>
                  <a:lnTo>
                    <a:pt x="1433322" y="278892"/>
                  </a:lnTo>
                  <a:lnTo>
                    <a:pt x="0" y="27889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1012" dirty="0"/>
            </a:p>
          </p:txBody>
        </p:sp>
      </p:grpSp>
      <p:sp>
        <p:nvSpPr>
          <p:cNvPr id="19" name="object 21">
            <a:extLst>
              <a:ext uri="{FF2B5EF4-FFF2-40B4-BE49-F238E27FC236}">
                <a16:creationId xmlns:a16="http://schemas.microsoft.com/office/drawing/2014/main" id="{B7B99E8A-2DA1-7DDD-6A48-68C804129F03}"/>
              </a:ext>
            </a:extLst>
          </p:cNvPr>
          <p:cNvSpPr txBox="1"/>
          <p:nvPr/>
        </p:nvSpPr>
        <p:spPr>
          <a:xfrm>
            <a:off x="6018645" y="2133632"/>
            <a:ext cx="1036915" cy="308458"/>
          </a:xfrm>
          <a:prstGeom prst="rect">
            <a:avLst/>
          </a:prstGeom>
        </p:spPr>
        <p:txBody>
          <a:bodyPr vert="horz" wrap="square" lIns="0" tIns="48935" rIns="0" bIns="0" rtlCol="0">
            <a:spAutoFit/>
          </a:bodyPr>
          <a:lstStyle/>
          <a:p>
            <a:pPr marL="21431" algn="ctr">
              <a:spcBef>
                <a:spcPts val="321"/>
              </a:spcBef>
            </a:pPr>
            <a:r>
              <a:rPr lang="en-US" sz="675" b="1" spc="17" dirty="0">
                <a:solidFill>
                  <a:srgbClr val="FFFFFF"/>
                </a:solidFill>
                <a:latin typeface="Calibri"/>
                <a:cs typeface="Calibri"/>
              </a:rPr>
              <a:t>10/19/2023</a:t>
            </a:r>
            <a:endParaRPr lang="en-US" sz="675" dirty="0">
              <a:latin typeface="Calibri"/>
              <a:cs typeface="Calibri"/>
            </a:endParaRPr>
          </a:p>
          <a:p>
            <a:pPr marL="21431">
              <a:spcBef>
                <a:spcPts val="391"/>
              </a:spcBef>
            </a:pPr>
            <a:endParaRPr sz="675" dirty="0">
              <a:latin typeface="Calibri"/>
              <a:cs typeface="Calibri"/>
            </a:endParaRPr>
          </a:p>
        </p:txBody>
      </p:sp>
      <p:sp>
        <p:nvSpPr>
          <p:cNvPr id="20" name="object 13">
            <a:extLst>
              <a:ext uri="{FF2B5EF4-FFF2-40B4-BE49-F238E27FC236}">
                <a16:creationId xmlns:a16="http://schemas.microsoft.com/office/drawing/2014/main" id="{929ED50D-EA5B-A333-2BA6-FCC073536CBB}"/>
              </a:ext>
            </a:extLst>
          </p:cNvPr>
          <p:cNvSpPr txBox="1"/>
          <p:nvPr/>
        </p:nvSpPr>
        <p:spPr>
          <a:xfrm>
            <a:off x="5916556" y="2040542"/>
            <a:ext cx="894397" cy="1950494"/>
          </a:xfrm>
          <a:prstGeom prst="rect">
            <a:avLst/>
          </a:prstGeom>
        </p:spPr>
        <p:txBody>
          <a:bodyPr vert="horz" wrap="square" lIns="0" tIns="51077" rIns="0" bIns="0" rtlCol="0">
            <a:spAutoFit/>
          </a:bodyPr>
          <a:lstStyle/>
          <a:p>
            <a:pPr marL="21431" algn="ctr">
              <a:spcBef>
                <a:spcPts val="321"/>
              </a:spcBef>
            </a:pPr>
            <a:r>
              <a:rPr lang="en-US" sz="675" b="1" spc="17" dirty="0">
                <a:solidFill>
                  <a:schemeClr val="bg1"/>
                </a:solidFill>
                <a:latin typeface="Calibri"/>
                <a:cs typeface="Calibri"/>
              </a:rPr>
              <a:t>10/31/2023</a:t>
            </a:r>
            <a:endParaRPr lang="en-US" sz="675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1431">
              <a:spcBef>
                <a:spcPts val="326"/>
              </a:spcBef>
            </a:pPr>
            <a:r>
              <a:rPr lang="en-US" sz="675" spc="-6" dirty="0">
                <a:latin typeface="Calibri"/>
                <a:cs typeface="Calibri"/>
              </a:rPr>
              <a:t>11:00</a:t>
            </a:r>
            <a:r>
              <a:rPr lang="en-US" sz="675" spc="-26" dirty="0">
                <a:latin typeface="Calibri"/>
                <a:cs typeface="Calibri"/>
              </a:rPr>
              <a:t> </a:t>
            </a:r>
            <a:r>
              <a:rPr lang="en-US" sz="675" spc="-62" dirty="0">
                <a:latin typeface="Calibri"/>
                <a:cs typeface="Calibri"/>
              </a:rPr>
              <a:t>AM</a:t>
            </a:r>
            <a:r>
              <a:rPr lang="en-US" sz="675" spc="-17" dirty="0">
                <a:latin typeface="Calibri"/>
                <a:cs typeface="Calibri"/>
              </a:rPr>
              <a:t> –</a:t>
            </a:r>
            <a:r>
              <a:rPr lang="en-US" sz="675" spc="-26" dirty="0">
                <a:latin typeface="Calibri"/>
                <a:cs typeface="Calibri"/>
              </a:rPr>
              <a:t> </a:t>
            </a:r>
            <a:r>
              <a:rPr lang="en-US" sz="675" spc="-6" dirty="0">
                <a:latin typeface="Calibri"/>
                <a:cs typeface="Calibri"/>
              </a:rPr>
              <a:t>12:00</a:t>
            </a:r>
            <a:r>
              <a:rPr lang="en-US" sz="675" spc="-20" dirty="0">
                <a:latin typeface="Calibri"/>
                <a:cs typeface="Calibri"/>
              </a:rPr>
              <a:t> </a:t>
            </a:r>
            <a:r>
              <a:rPr lang="en-US" sz="675" spc="-14" dirty="0">
                <a:latin typeface="Calibri"/>
                <a:cs typeface="Calibri"/>
              </a:rPr>
              <a:t>PM</a:t>
            </a:r>
            <a:endParaRPr lang="en-US" sz="675" dirty="0">
              <a:latin typeface="Calibri"/>
              <a:cs typeface="Calibri"/>
            </a:endParaRPr>
          </a:p>
          <a:p>
            <a:pPr marL="21431">
              <a:spcBef>
                <a:spcPts val="54"/>
              </a:spcBef>
            </a:pPr>
            <a:r>
              <a:rPr lang="en-US" sz="675" b="1" spc="-26" dirty="0">
                <a:solidFill>
                  <a:srgbClr val="002C71"/>
                </a:solidFill>
                <a:latin typeface="Calibri"/>
                <a:cs typeface="Calibri"/>
              </a:rPr>
              <a:t>Postural Ergonomics in </a:t>
            </a:r>
            <a:br>
              <a:rPr lang="en-US" sz="675" b="1" spc="-26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lang="en-US" sz="675" b="1" spc="-26" dirty="0">
                <a:solidFill>
                  <a:srgbClr val="002C71"/>
                </a:solidFill>
                <a:latin typeface="Calibri"/>
                <a:cs typeface="Calibri"/>
              </a:rPr>
              <a:t>the Workplace (Part 2 of 2)</a:t>
            </a:r>
            <a:endParaRPr lang="en-US" sz="675" dirty="0">
              <a:latin typeface="Calibri"/>
              <a:cs typeface="Calibri"/>
            </a:endParaRPr>
          </a:p>
          <a:p>
            <a:pPr marL="21431" marR="198948">
              <a:lnSpc>
                <a:spcPct val="106700"/>
              </a:lnSpc>
              <a:spcBef>
                <a:spcPts val="8"/>
              </a:spcBef>
            </a:pPr>
            <a:r>
              <a:rPr lang="en-US" sz="675" spc="-12" dirty="0">
                <a:latin typeface="Calibri"/>
                <a:cs typeface="Calibri"/>
              </a:rPr>
              <a:t>Dr. Krista Burns</a:t>
            </a:r>
            <a:br>
              <a:rPr lang="en-US" sz="675" spc="-12">
                <a:latin typeface="Calibri"/>
                <a:cs typeface="Calibri"/>
              </a:rPr>
            </a:br>
            <a:r>
              <a:rPr lang="en-US" sz="675" spc="-12">
                <a:latin typeface="Calibri"/>
                <a:cs typeface="Calibri"/>
              </a:rPr>
              <a:t>American Posture Institute</a:t>
            </a:r>
            <a:endParaRPr lang="en-US" sz="675">
              <a:latin typeface="Calibri"/>
              <a:cs typeface="Calibri"/>
            </a:endParaRPr>
          </a:p>
          <a:p>
            <a:pPr marL="21431">
              <a:spcBef>
                <a:spcPts val="326"/>
              </a:spcBef>
            </a:pPr>
            <a:br>
              <a:rPr lang="en-US" sz="337" b="1" dirty="0">
                <a:solidFill>
                  <a:srgbClr val="002C71"/>
                </a:solidFill>
                <a:latin typeface="Calibri"/>
                <a:cs typeface="Calibri"/>
              </a:rPr>
            </a:br>
            <a:r>
              <a:rPr lang="en-US" sz="675" spc="-6" dirty="0">
                <a:latin typeface="Calibri"/>
                <a:cs typeface="Calibri"/>
              </a:rPr>
              <a:t>1:00</a:t>
            </a:r>
            <a:r>
              <a:rPr lang="en-US" sz="675" spc="-26" dirty="0">
                <a:latin typeface="Calibri"/>
                <a:cs typeface="Calibri"/>
              </a:rPr>
              <a:t> </a:t>
            </a:r>
            <a:r>
              <a:rPr lang="en-US" sz="675" spc="-62" dirty="0">
                <a:latin typeface="Calibri"/>
                <a:cs typeface="Calibri"/>
              </a:rPr>
              <a:t>PM</a:t>
            </a:r>
            <a:r>
              <a:rPr lang="en-US" sz="675" spc="-17" dirty="0">
                <a:latin typeface="Calibri"/>
                <a:cs typeface="Calibri"/>
              </a:rPr>
              <a:t> –</a:t>
            </a:r>
            <a:r>
              <a:rPr lang="en-US" sz="675" spc="-26" dirty="0">
                <a:latin typeface="Calibri"/>
                <a:cs typeface="Calibri"/>
              </a:rPr>
              <a:t> </a:t>
            </a:r>
            <a:r>
              <a:rPr lang="en-US" sz="675" spc="-6" dirty="0">
                <a:latin typeface="Calibri"/>
                <a:cs typeface="Calibri"/>
              </a:rPr>
              <a:t>2:00</a:t>
            </a:r>
            <a:r>
              <a:rPr lang="en-US" sz="675" spc="-20" dirty="0">
                <a:latin typeface="Calibri"/>
                <a:cs typeface="Calibri"/>
              </a:rPr>
              <a:t> </a:t>
            </a:r>
            <a:r>
              <a:rPr lang="en-US" sz="675" spc="-14" dirty="0">
                <a:latin typeface="Calibri"/>
                <a:cs typeface="Calibri"/>
              </a:rPr>
              <a:t>PM</a:t>
            </a:r>
            <a:endParaRPr lang="en-US" sz="675" dirty="0">
              <a:latin typeface="Calibri"/>
              <a:cs typeface="Calibri"/>
            </a:endParaRPr>
          </a:p>
          <a:p>
            <a:pPr marL="21431">
              <a:spcBef>
                <a:spcPts val="54"/>
              </a:spcBef>
            </a:pPr>
            <a:r>
              <a:rPr lang="en-US" sz="675" b="1" spc="-26" dirty="0">
                <a:solidFill>
                  <a:srgbClr val="002C71"/>
                </a:solidFill>
                <a:latin typeface="Calibri"/>
                <a:cs typeface="Calibri"/>
              </a:rPr>
              <a:t>Working Group: MS Teams Is Accessible for All </a:t>
            </a:r>
            <a:endParaRPr lang="en-US" sz="675" dirty="0">
              <a:latin typeface="Calibri"/>
              <a:cs typeface="Calibri"/>
            </a:endParaRPr>
          </a:p>
          <a:p>
            <a:pPr marL="21431" marR="198948">
              <a:lnSpc>
                <a:spcPct val="106700"/>
              </a:lnSpc>
              <a:spcBef>
                <a:spcPts val="8"/>
              </a:spcBef>
            </a:pPr>
            <a:r>
              <a:rPr lang="en-US" sz="675" spc="-12" dirty="0">
                <a:latin typeface="Calibri"/>
                <a:cs typeface="Calibri"/>
              </a:rPr>
              <a:t>Michelle Sherbondy Education Program Manager</a:t>
            </a:r>
          </a:p>
          <a:p>
            <a:pPr marL="21431">
              <a:spcBef>
                <a:spcPts val="349"/>
              </a:spcBef>
            </a:pPr>
            <a:endParaRPr sz="675" dirty="0">
              <a:latin typeface="Calibri"/>
              <a:cs typeface="Calibri"/>
            </a:endParaRPr>
          </a:p>
          <a:p>
            <a:pPr marL="21431" marR="17144">
              <a:lnSpc>
                <a:spcPct val="102299"/>
              </a:lnSpc>
              <a:spcBef>
                <a:spcPts val="20"/>
              </a:spcBef>
            </a:pPr>
            <a:br>
              <a:rPr lang="en-US" sz="675" b="1" spc="-12" dirty="0">
                <a:solidFill>
                  <a:srgbClr val="002C71"/>
                </a:solidFill>
                <a:highlight>
                  <a:srgbClr val="FFFF00"/>
                </a:highlight>
                <a:latin typeface="Calibri"/>
                <a:cs typeface="Calibri"/>
              </a:rPr>
            </a:br>
            <a:endParaRPr sz="675" dirty="0">
              <a:latin typeface="Calibri"/>
              <a:cs typeface="Calibri"/>
            </a:endParaRPr>
          </a:p>
        </p:txBody>
      </p:sp>
      <p:grpSp>
        <p:nvGrpSpPr>
          <p:cNvPr id="22" name="object 26">
            <a:extLst>
              <a:ext uri="{FF2B5EF4-FFF2-40B4-BE49-F238E27FC236}">
                <a16:creationId xmlns:a16="http://schemas.microsoft.com/office/drawing/2014/main" id="{9C915808-8589-7F83-82F6-E44574E34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916992" y="2076472"/>
            <a:ext cx="884753" cy="157163"/>
            <a:chOff x="1996439" y="6047232"/>
            <a:chExt cx="1572895" cy="279400"/>
          </a:xfrm>
        </p:grpSpPr>
        <p:sp>
          <p:nvSpPr>
            <p:cNvPr id="23" name="object 27">
              <a:extLst>
                <a:ext uri="{FF2B5EF4-FFF2-40B4-BE49-F238E27FC236}">
                  <a16:creationId xmlns:a16="http://schemas.microsoft.com/office/drawing/2014/main" id="{8BEE9D87-78B3-62E8-8607-FAE53F3DDF49}"/>
                </a:ext>
              </a:extLst>
            </p:cNvPr>
            <p:cNvSpPr/>
            <p:nvPr/>
          </p:nvSpPr>
          <p:spPr>
            <a:xfrm>
              <a:off x="1996439" y="6047232"/>
              <a:ext cx="1572895" cy="2794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1433322" y="0"/>
                  </a:moveTo>
                  <a:lnTo>
                    <a:pt x="0" y="0"/>
                  </a:lnTo>
                  <a:lnTo>
                    <a:pt x="0" y="278892"/>
                  </a:lnTo>
                  <a:lnTo>
                    <a:pt x="1433322" y="278892"/>
                  </a:lnTo>
                  <a:lnTo>
                    <a:pt x="1572768" y="139446"/>
                  </a:lnTo>
                  <a:lnTo>
                    <a:pt x="1433322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 anchor="ctr" anchorCtr="0"/>
            <a:lstStyle/>
            <a:p>
              <a:r>
                <a:rPr lang="en-US" sz="675" b="1" spc="17" dirty="0">
                  <a:solidFill>
                    <a:srgbClr val="FFFFFF"/>
                  </a:solidFill>
                  <a:latin typeface="Calibri"/>
                  <a:cs typeface="Calibri"/>
                </a:rPr>
                <a:t>         11/2/2023</a:t>
              </a:r>
              <a:endParaRPr sz="675" dirty="0"/>
            </a:p>
          </p:txBody>
        </p:sp>
        <p:sp>
          <p:nvSpPr>
            <p:cNvPr id="26" name="object 28">
              <a:extLst>
                <a:ext uri="{FF2B5EF4-FFF2-40B4-BE49-F238E27FC236}">
                  <a16:creationId xmlns:a16="http://schemas.microsoft.com/office/drawing/2014/main" id="{F34F183F-4AC5-6717-A4FC-2EADE06BCDCB}"/>
                </a:ext>
              </a:extLst>
            </p:cNvPr>
            <p:cNvSpPr/>
            <p:nvPr/>
          </p:nvSpPr>
          <p:spPr>
            <a:xfrm>
              <a:off x="1996439" y="6047232"/>
              <a:ext cx="1572895" cy="279400"/>
            </a:xfrm>
            <a:custGeom>
              <a:avLst/>
              <a:gdLst/>
              <a:ahLst/>
              <a:cxnLst/>
              <a:rect l="l" t="t" r="r" b="b"/>
              <a:pathLst>
                <a:path w="1572895" h="279400">
                  <a:moveTo>
                    <a:pt x="0" y="0"/>
                  </a:moveTo>
                  <a:lnTo>
                    <a:pt x="1433322" y="0"/>
                  </a:lnTo>
                  <a:lnTo>
                    <a:pt x="1572768" y="139446"/>
                  </a:lnTo>
                  <a:lnTo>
                    <a:pt x="1433322" y="278892"/>
                  </a:lnTo>
                  <a:lnTo>
                    <a:pt x="0" y="27889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1012" dirty="0"/>
            </a:p>
          </p:txBody>
        </p:sp>
      </p:grpSp>
    </p:spTree>
    <p:extLst>
      <p:ext uri="{BB962C8B-B14F-4D97-AF65-F5344CB8AC3E}">
        <p14:creationId xmlns:p14="http://schemas.microsoft.com/office/powerpoint/2010/main" val="3519206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about</a:t>
            </a:r>
            <a:r>
              <a:rPr spc="100" dirty="0"/>
              <a:t> </a:t>
            </a:r>
            <a:r>
              <a:rPr spc="60" dirty="0"/>
              <a:t>me</a:t>
            </a:r>
          </a:p>
        </p:txBody>
      </p:sp>
      <p:pic>
        <p:nvPicPr>
          <p:cNvPr id="3" name="object 3" descr="Novare logo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64738" y="1386028"/>
            <a:ext cx="642860" cy="114417"/>
          </a:xfrm>
          <a:prstGeom prst="rect">
            <a:avLst/>
          </a:prstGeom>
        </p:spPr>
      </p:pic>
      <p:pic>
        <p:nvPicPr>
          <p:cNvPr id="10" name="object 10" descr="A person smiling for the camera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16758" y="2396869"/>
            <a:ext cx="1220167" cy="151942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649326" y="3955640"/>
            <a:ext cx="1222375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dirty="0">
                <a:solidFill>
                  <a:srgbClr val="FFFFFF"/>
                </a:solidFill>
                <a:latin typeface="Lucida Sans"/>
                <a:cs typeface="Lucida Sans"/>
              </a:rPr>
              <a:t>Wayne</a:t>
            </a:r>
            <a:r>
              <a:rPr sz="950" spc="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50" dirty="0">
                <a:solidFill>
                  <a:srgbClr val="FFFFFF"/>
                </a:solidFill>
                <a:latin typeface="Lucida Sans"/>
                <a:cs typeface="Lucida Sans"/>
              </a:rPr>
              <a:t>Crolley,</a:t>
            </a:r>
            <a:r>
              <a:rPr sz="950" spc="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50" spc="35" dirty="0">
                <a:solidFill>
                  <a:srgbClr val="FFFFFF"/>
                </a:solidFill>
                <a:latin typeface="Lucida Sans"/>
                <a:cs typeface="Lucida Sans"/>
              </a:rPr>
              <a:t>MBA</a:t>
            </a:r>
            <a:endParaRPr sz="950">
              <a:latin typeface="Lucida Sans"/>
              <a:cs typeface="Lucida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59500" y="4248248"/>
            <a:ext cx="1400810" cy="32766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452120" marR="5080" indent="-440055">
              <a:lnSpc>
                <a:spcPct val="105300"/>
              </a:lnSpc>
              <a:spcBef>
                <a:spcPts val="70"/>
              </a:spcBef>
            </a:pPr>
            <a:r>
              <a:rPr sz="950" dirty="0">
                <a:solidFill>
                  <a:srgbClr val="FFFFFF"/>
                </a:solidFill>
                <a:latin typeface="Lucida Sans"/>
                <a:cs typeface="Lucida Sans"/>
              </a:rPr>
              <a:t>Founder</a:t>
            </a:r>
            <a:r>
              <a:rPr sz="950" spc="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50" dirty="0">
                <a:solidFill>
                  <a:srgbClr val="FFFFFF"/>
                </a:solidFill>
                <a:latin typeface="Lucida Sans"/>
                <a:cs typeface="Lucida Sans"/>
              </a:rPr>
              <a:t>and</a:t>
            </a:r>
            <a:r>
              <a:rPr sz="950" spc="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Lucida Sans"/>
                <a:cs typeface="Lucida Sans"/>
              </a:rPr>
              <a:t>Managing Member</a:t>
            </a:r>
            <a:endParaRPr sz="950">
              <a:latin typeface="Lucida Sans"/>
              <a:cs typeface="Lucida San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34595" y="4693256"/>
            <a:ext cx="1252220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dirty="0">
                <a:solidFill>
                  <a:srgbClr val="FFFFFF"/>
                </a:solidFill>
                <a:latin typeface="Lucida Sans"/>
                <a:cs typeface="Lucida Sans"/>
              </a:rPr>
              <a:t>Novare</a:t>
            </a:r>
            <a:r>
              <a:rPr sz="950" spc="-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50" dirty="0">
                <a:solidFill>
                  <a:srgbClr val="FFFFFF"/>
                </a:solidFill>
                <a:latin typeface="Lucida Sans"/>
                <a:cs typeface="Lucida Sans"/>
              </a:rPr>
              <a:t>Products</a:t>
            </a:r>
            <a:r>
              <a:rPr sz="950" spc="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50" spc="-25" dirty="0">
                <a:solidFill>
                  <a:srgbClr val="FFFFFF"/>
                </a:solidFill>
                <a:latin typeface="Lucida Sans"/>
                <a:cs typeface="Lucida Sans"/>
              </a:rPr>
              <a:t>LLC</a:t>
            </a:r>
            <a:endParaRPr sz="950">
              <a:latin typeface="Lucida Sans"/>
              <a:cs typeface="Lucida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56081" y="2153252"/>
            <a:ext cx="4232910" cy="174498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2800"/>
              </a:lnSpc>
              <a:spcBef>
                <a:spcPts val="65"/>
              </a:spcBef>
            </a:pPr>
            <a:r>
              <a:rPr sz="1100" dirty="0">
                <a:solidFill>
                  <a:srgbClr val="FFFFFF"/>
                </a:solidFill>
                <a:latin typeface="Lucida Sans"/>
                <a:cs typeface="Lucida Sans"/>
              </a:rPr>
              <a:t>With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Lucida Sans"/>
                <a:cs typeface="Lucida Sans"/>
              </a:rPr>
              <a:t>over</a:t>
            </a:r>
            <a:r>
              <a:rPr sz="1100" spc="-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60" dirty="0">
                <a:solidFill>
                  <a:srgbClr val="FFFFFF"/>
                </a:solidFill>
                <a:latin typeface="Lucida Sans"/>
                <a:cs typeface="Lucida Sans"/>
              </a:rPr>
              <a:t>30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years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experience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45" dirty="0">
                <a:solidFill>
                  <a:srgbClr val="FFFFFF"/>
                </a:solidFill>
                <a:latin typeface="Lucida Sans"/>
                <a:cs typeface="Lucida Sans"/>
              </a:rPr>
              <a:t>in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leadership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 positions,</a:t>
            </a:r>
            <a:r>
              <a:rPr sz="1100" spc="-4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Lucida Sans"/>
                <a:cs typeface="Lucida Sans"/>
              </a:rPr>
              <a:t>Wayne 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brings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55" dirty="0">
                <a:solidFill>
                  <a:srgbClr val="FFFFFF"/>
                </a:solidFill>
                <a:latin typeface="Lucida Sans"/>
                <a:cs typeface="Lucida Sans"/>
              </a:rPr>
              <a:t>his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technical</a:t>
            </a:r>
            <a:r>
              <a:rPr sz="1100" spc="-4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leadership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experience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FFFFFF"/>
                </a:solidFill>
                <a:latin typeface="Lucida Sans"/>
                <a:cs typeface="Lucida Sans"/>
              </a:rPr>
              <a:t>and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product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 vision 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to 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the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 consortium.</a:t>
            </a:r>
            <a:r>
              <a:rPr sz="1100" spc="-4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During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55" dirty="0">
                <a:solidFill>
                  <a:srgbClr val="FFFFFF"/>
                </a:solidFill>
                <a:latin typeface="Lucida Sans"/>
                <a:cs typeface="Lucida Sans"/>
              </a:rPr>
              <a:t>his</a:t>
            </a:r>
            <a:r>
              <a:rPr sz="1100" spc="-3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60" dirty="0">
                <a:solidFill>
                  <a:srgbClr val="FFFFFF"/>
                </a:solidFill>
                <a:latin typeface="Lucida Sans"/>
                <a:cs typeface="Lucida Sans"/>
              </a:rPr>
              <a:t>20</a:t>
            </a:r>
            <a:r>
              <a:rPr sz="1100" spc="-3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years</a:t>
            </a:r>
            <a:r>
              <a:rPr sz="1100" spc="-3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45" dirty="0">
                <a:solidFill>
                  <a:srgbClr val="FFFFFF"/>
                </a:solidFill>
                <a:latin typeface="Lucida Sans"/>
                <a:cs typeface="Lucida Sans"/>
              </a:rPr>
              <a:t>at</a:t>
            </a:r>
            <a:r>
              <a:rPr sz="1100" spc="-30" dirty="0">
                <a:solidFill>
                  <a:srgbClr val="FFFFFF"/>
                </a:solidFill>
                <a:latin typeface="Lucida Sans"/>
                <a:cs typeface="Lucida Sans"/>
              </a:rPr>
              <a:t> AT&amp;T,</a:t>
            </a:r>
            <a:r>
              <a:rPr sz="1100" spc="-4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FFFFFF"/>
                </a:solidFill>
                <a:latin typeface="Lucida Sans"/>
                <a:cs typeface="Lucida Sans"/>
              </a:rPr>
              <a:t>Wayne</a:t>
            </a:r>
            <a:r>
              <a:rPr sz="1100" spc="-3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successfully </a:t>
            </a:r>
            <a:r>
              <a:rPr sz="1100" dirty="0">
                <a:solidFill>
                  <a:srgbClr val="FFFFFF"/>
                </a:solidFill>
                <a:latin typeface="Lucida Sans"/>
                <a:cs typeface="Lucida Sans"/>
              </a:rPr>
              <a:t>led</a:t>
            </a:r>
            <a:r>
              <a:rPr sz="1100" spc="-4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several</a:t>
            </a:r>
            <a:r>
              <a:rPr sz="1100" spc="-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40" dirty="0">
                <a:solidFill>
                  <a:srgbClr val="FFFFFF"/>
                </a:solidFill>
                <a:latin typeface="Lucida Sans"/>
                <a:cs typeface="Lucida Sans"/>
              </a:rPr>
              <a:t>initiatives that </a:t>
            </a:r>
            <a:r>
              <a:rPr sz="1100" dirty="0">
                <a:solidFill>
                  <a:srgbClr val="FFFFFF"/>
                </a:solidFill>
                <a:latin typeface="Lucida Sans"/>
                <a:cs typeface="Lucida Sans"/>
              </a:rPr>
              <a:t>had</a:t>
            </a:r>
            <a:r>
              <a:rPr sz="1100" spc="-4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executive</a:t>
            </a:r>
            <a:r>
              <a:rPr sz="1100" spc="-40" dirty="0">
                <a:solidFill>
                  <a:srgbClr val="FFFFFF"/>
                </a:solidFill>
                <a:latin typeface="Lucida Sans"/>
                <a:cs typeface="Lucida Sans"/>
              </a:rPr>
              <a:t> visibility </a:t>
            </a:r>
            <a:r>
              <a:rPr sz="1100" dirty="0">
                <a:solidFill>
                  <a:srgbClr val="FFFFFF"/>
                </a:solidFill>
                <a:latin typeface="Lucida Sans"/>
                <a:cs typeface="Lucida Sans"/>
              </a:rPr>
              <a:t>and</a:t>
            </a:r>
            <a:r>
              <a:rPr sz="1100" spc="-4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were </a:t>
            </a:r>
            <a:r>
              <a:rPr sz="1100" spc="-10" dirty="0">
                <a:solidFill>
                  <a:srgbClr val="FFFFFF"/>
                </a:solidFill>
                <a:latin typeface="Lucida Sans"/>
                <a:cs typeface="Lucida Sans"/>
              </a:rPr>
              <a:t>concluded </a:t>
            </a:r>
            <a:r>
              <a:rPr sz="1100" spc="-40" dirty="0">
                <a:solidFill>
                  <a:srgbClr val="FFFFFF"/>
                </a:solidFill>
                <a:latin typeface="Lucida Sans"/>
                <a:cs typeface="Lucida Sans"/>
              </a:rPr>
              <a:t>successfully</a:t>
            </a:r>
            <a:r>
              <a:rPr sz="1100" spc="-1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FFFFFF"/>
                </a:solidFill>
                <a:latin typeface="Lucida Sans"/>
                <a:cs typeface="Lucida Sans"/>
              </a:rPr>
              <a:t>by</a:t>
            </a:r>
            <a:r>
              <a:rPr sz="1100" spc="-1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meeting</a:t>
            </a:r>
            <a:r>
              <a:rPr sz="1100" spc="-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30" dirty="0">
                <a:solidFill>
                  <a:srgbClr val="FFFFFF"/>
                </a:solidFill>
                <a:latin typeface="Lucida Sans"/>
                <a:cs typeface="Lucida Sans"/>
              </a:rPr>
              <a:t>strategic</a:t>
            </a:r>
            <a:r>
              <a:rPr sz="1100" spc="-1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objectives, </a:t>
            </a:r>
            <a:r>
              <a:rPr sz="1100" spc="-10" dirty="0">
                <a:solidFill>
                  <a:srgbClr val="FFFFFF"/>
                </a:solidFill>
                <a:latin typeface="Lucida Sans"/>
                <a:cs typeface="Lucida Sans"/>
              </a:rPr>
              <a:t>target 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objectives,</a:t>
            </a:r>
            <a:r>
              <a:rPr sz="1100" spc="-5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FFFFFF"/>
                </a:solidFill>
                <a:latin typeface="Lucida Sans"/>
                <a:cs typeface="Lucida Sans"/>
              </a:rPr>
              <a:t>and</a:t>
            </a:r>
            <a:r>
              <a:rPr sz="1100" spc="-4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FFFFFF"/>
                </a:solidFill>
                <a:latin typeface="Lucida Sans"/>
                <a:cs typeface="Lucida Sans"/>
              </a:rPr>
              <a:t>were</a:t>
            </a:r>
            <a:r>
              <a:rPr sz="1100" spc="-4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Lucida Sans"/>
                <a:cs typeface="Lucida Sans"/>
              </a:rPr>
              <a:t>completed</a:t>
            </a:r>
            <a:r>
              <a:rPr sz="1100" spc="-4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Lucida Sans"/>
                <a:cs typeface="Lucida Sans"/>
              </a:rPr>
              <a:t>on</a:t>
            </a:r>
            <a:r>
              <a:rPr sz="1100" spc="-4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time</a:t>
            </a:r>
            <a:r>
              <a:rPr sz="1100" spc="-4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FFFFFF"/>
                </a:solidFill>
                <a:latin typeface="Lucida Sans"/>
                <a:cs typeface="Lucida Sans"/>
              </a:rPr>
              <a:t>and</a:t>
            </a:r>
            <a:r>
              <a:rPr sz="1100" spc="-4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under</a:t>
            </a:r>
            <a:r>
              <a:rPr sz="1100" spc="-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Lucida Sans"/>
                <a:cs typeface="Lucida Sans"/>
              </a:rPr>
              <a:t>budget.</a:t>
            </a:r>
            <a:r>
              <a:rPr sz="1100" spc="-5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He</a:t>
            </a:r>
            <a:r>
              <a:rPr sz="1100" spc="50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65" dirty="0">
                <a:solidFill>
                  <a:srgbClr val="FFFFFF"/>
                </a:solidFill>
                <a:latin typeface="Lucida Sans"/>
                <a:cs typeface="Lucida Sans"/>
              </a:rPr>
              <a:t>is</a:t>
            </a:r>
            <a:r>
              <a:rPr sz="1100" spc="-4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skilled </a:t>
            </a:r>
            <a:r>
              <a:rPr sz="1100" spc="-40" dirty="0">
                <a:solidFill>
                  <a:srgbClr val="FFFFFF"/>
                </a:solidFill>
                <a:latin typeface="Lucida Sans"/>
                <a:cs typeface="Lucida Sans"/>
              </a:rPr>
              <a:t>at 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building</a:t>
            </a:r>
            <a:r>
              <a:rPr sz="1100" spc="-3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FFFFFF"/>
                </a:solidFill>
                <a:latin typeface="Lucida Sans"/>
                <a:cs typeface="Lucida Sans"/>
              </a:rPr>
              <a:t>and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Lucida Sans"/>
                <a:cs typeface="Lucida Sans"/>
              </a:rPr>
              <a:t>leading</a:t>
            </a:r>
            <a:r>
              <a:rPr sz="1100" spc="-3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highly-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diverse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30" dirty="0">
                <a:solidFill>
                  <a:srgbClr val="FFFFFF"/>
                </a:solidFill>
                <a:latin typeface="Lucida Sans"/>
                <a:cs typeface="Lucida Sans"/>
              </a:rPr>
              <a:t>teams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 to</a:t>
            </a:r>
            <a:r>
              <a:rPr sz="1100" spc="-4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Lucida Sans"/>
                <a:cs typeface="Lucida Sans"/>
              </a:rPr>
              <a:t>higher </a:t>
            </a:r>
            <a:r>
              <a:rPr sz="1100" spc="-30" dirty="0">
                <a:solidFill>
                  <a:srgbClr val="FFFFFF"/>
                </a:solidFill>
                <a:latin typeface="Lucida Sans"/>
                <a:cs typeface="Lucida Sans"/>
              </a:rPr>
              <a:t>productivity </a:t>
            </a:r>
            <a:r>
              <a:rPr sz="1100" dirty="0">
                <a:solidFill>
                  <a:srgbClr val="FFFFFF"/>
                </a:solidFill>
                <a:latin typeface="Lucida Sans"/>
                <a:cs typeface="Lucida Sans"/>
              </a:rPr>
              <a:t>and</a:t>
            </a:r>
            <a:r>
              <a:rPr sz="1100" spc="-30" dirty="0">
                <a:solidFill>
                  <a:srgbClr val="FFFFFF"/>
                </a:solidFill>
                <a:latin typeface="Lucida Sans"/>
                <a:cs typeface="Lucida Sans"/>
              </a:rPr>
              <a:t> effectiveness 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levels</a:t>
            </a:r>
            <a:r>
              <a:rPr sz="1100" spc="-3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to</a:t>
            </a:r>
            <a:r>
              <a:rPr sz="1100" spc="-3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Lucida Sans"/>
                <a:cs typeface="Lucida Sans"/>
              </a:rPr>
              <a:t>achieve</a:t>
            </a:r>
            <a:r>
              <a:rPr sz="1100" spc="-3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Lucida Sans"/>
                <a:cs typeface="Lucida Sans"/>
              </a:rPr>
              <a:t>targeted 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outcomes</a:t>
            </a:r>
            <a:r>
              <a:rPr sz="1100" spc="-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while</a:t>
            </a:r>
            <a:r>
              <a:rPr sz="1100" spc="-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maintaining</a:t>
            </a:r>
            <a:r>
              <a:rPr sz="1100" spc="-4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FFFFFF"/>
                </a:solidFill>
                <a:latin typeface="Lucida Sans"/>
                <a:cs typeface="Lucida Sans"/>
              </a:rPr>
              <a:t>a</a:t>
            </a:r>
            <a:r>
              <a:rPr sz="1100" spc="-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focus</a:t>
            </a:r>
            <a:r>
              <a:rPr sz="1100" spc="-4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Lucida Sans"/>
                <a:cs typeface="Lucida Sans"/>
              </a:rPr>
              <a:t>on</a:t>
            </a:r>
            <a:r>
              <a:rPr sz="1100" spc="-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30" dirty="0">
                <a:solidFill>
                  <a:srgbClr val="FFFFFF"/>
                </a:solidFill>
                <a:latin typeface="Lucida Sans"/>
                <a:cs typeface="Lucida Sans"/>
              </a:rPr>
              <a:t>quality</a:t>
            </a:r>
            <a:r>
              <a:rPr sz="1100" spc="-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FFFFFF"/>
                </a:solidFill>
                <a:latin typeface="Lucida Sans"/>
                <a:cs typeface="Lucida Sans"/>
              </a:rPr>
              <a:t>and</a:t>
            </a:r>
            <a:r>
              <a:rPr sz="1100" spc="-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an</a:t>
            </a:r>
            <a:r>
              <a:rPr sz="1100" spc="50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innovative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Lucida Sans"/>
                <a:cs typeface="Lucida Sans"/>
              </a:rPr>
              <a:t>culture.</a:t>
            </a:r>
            <a:endParaRPr sz="1100">
              <a:latin typeface="Lucida Sans"/>
              <a:cs typeface="Lucida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56081" y="4049108"/>
            <a:ext cx="4132579" cy="53467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sz="1100" spc="-45" dirty="0">
                <a:solidFill>
                  <a:srgbClr val="FFFFFF"/>
                </a:solidFill>
                <a:latin typeface="Lucida Sans"/>
                <a:cs typeface="Lucida Sans"/>
              </a:rPr>
              <a:t>His</a:t>
            </a:r>
            <a:r>
              <a:rPr sz="1100" spc="-1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technical</a:t>
            </a:r>
            <a:r>
              <a:rPr sz="1100" spc="-3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leadership</a:t>
            </a:r>
            <a:r>
              <a:rPr sz="1100" spc="-1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experience</a:t>
            </a:r>
            <a:r>
              <a:rPr sz="1100" spc="-1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includes</a:t>
            </a:r>
            <a:r>
              <a:rPr sz="1100" spc="-10" dirty="0">
                <a:solidFill>
                  <a:srgbClr val="FFFFFF"/>
                </a:solidFill>
                <a:latin typeface="Lucida Sans"/>
                <a:cs typeface="Lucida Sans"/>
              </a:rPr>
              <a:t> large-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scale</a:t>
            </a:r>
            <a:r>
              <a:rPr sz="1100" spc="-1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Lucida Sans"/>
                <a:cs typeface="Lucida Sans"/>
              </a:rPr>
              <a:t>digital </a:t>
            </a:r>
            <a:r>
              <a:rPr sz="1100" spc="-40" dirty="0">
                <a:solidFill>
                  <a:srgbClr val="FFFFFF"/>
                </a:solidFill>
                <a:latin typeface="Lucida Sans"/>
                <a:cs typeface="Lucida Sans"/>
              </a:rPr>
              <a:t>transformation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FFFFFF"/>
                </a:solidFill>
                <a:latin typeface="Lucida Sans"/>
                <a:cs typeface="Lucida Sans"/>
              </a:rPr>
              <a:t>and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collaboration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platform</a:t>
            </a:r>
            <a:r>
              <a:rPr sz="1100" spc="-10" dirty="0">
                <a:solidFill>
                  <a:srgbClr val="FFFFFF"/>
                </a:solidFill>
                <a:latin typeface="Lucida Sans"/>
                <a:cs typeface="Lucida Sans"/>
              </a:rPr>
              <a:t> development,</a:t>
            </a:r>
            <a:endParaRPr sz="11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marketing,</a:t>
            </a:r>
            <a:r>
              <a:rPr sz="1100" spc="-6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FFFFFF"/>
                </a:solidFill>
                <a:latin typeface="Lucida Sans"/>
                <a:cs typeface="Lucida Sans"/>
              </a:rPr>
              <a:t>and</a:t>
            </a:r>
            <a:r>
              <a:rPr sz="1100" spc="-4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Lucida Sans"/>
                <a:cs typeface="Lucida Sans"/>
              </a:rPr>
              <a:t>planning.</a:t>
            </a:r>
            <a:endParaRPr sz="1100">
              <a:latin typeface="Lucida Sans"/>
              <a:cs typeface="Lucida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56081" y="4734908"/>
            <a:ext cx="4191000" cy="10471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75"/>
              </a:spcBef>
            </a:pPr>
            <a:r>
              <a:rPr sz="1100" dirty="0">
                <a:solidFill>
                  <a:srgbClr val="FFFFFF"/>
                </a:solidFill>
                <a:latin typeface="Lucida Sans"/>
                <a:cs typeface="Lucida Sans"/>
              </a:rPr>
              <a:t>Wayne</a:t>
            </a:r>
            <a:r>
              <a:rPr sz="1100" spc="-3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45" dirty="0">
                <a:solidFill>
                  <a:srgbClr val="FFFFFF"/>
                </a:solidFill>
                <a:latin typeface="Lucida Sans"/>
                <a:cs typeface="Lucida Sans"/>
              </a:rPr>
              <a:t>has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FFFFFF"/>
                </a:solidFill>
                <a:latin typeface="Lucida Sans"/>
                <a:cs typeface="Lucida Sans"/>
              </a:rPr>
              <a:t>been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FFFFFF"/>
                </a:solidFill>
                <a:latin typeface="Lucida Sans"/>
                <a:cs typeface="Lucida Sans"/>
              </a:rPr>
              <a:t>awarded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60" dirty="0">
                <a:solidFill>
                  <a:srgbClr val="FFFFFF"/>
                </a:solidFill>
                <a:latin typeface="Lucida Sans"/>
                <a:cs typeface="Lucida Sans"/>
              </a:rPr>
              <a:t>22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30" dirty="0">
                <a:solidFill>
                  <a:srgbClr val="FFFFFF"/>
                </a:solidFill>
                <a:latin typeface="Lucida Sans"/>
                <a:cs typeface="Lucida Sans"/>
              </a:rPr>
              <a:t>patents </a:t>
            </a:r>
            <a:r>
              <a:rPr sz="1100" spc="-50" dirty="0">
                <a:solidFill>
                  <a:srgbClr val="FFFFFF"/>
                </a:solidFill>
                <a:latin typeface="Lucida Sans"/>
                <a:cs typeface="Lucida Sans"/>
              </a:rPr>
              <a:t>for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 various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Lucida Sans"/>
                <a:cs typeface="Lucida Sans"/>
              </a:rPr>
              <a:t>technologies 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including</a:t>
            </a:r>
            <a:r>
              <a:rPr sz="1100" spc="-3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IoT 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devices,</a:t>
            </a:r>
            <a:r>
              <a:rPr sz="1100" spc="-4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encryption</a:t>
            </a:r>
            <a:r>
              <a:rPr sz="1100" spc="-30" dirty="0">
                <a:solidFill>
                  <a:srgbClr val="FFFFFF"/>
                </a:solidFill>
                <a:latin typeface="Lucida Sans"/>
                <a:cs typeface="Lucida Sans"/>
              </a:rPr>
              <a:t> methods,</a:t>
            </a:r>
            <a:r>
              <a:rPr sz="1100" spc="-4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FFFFFF"/>
                </a:solidFill>
                <a:latin typeface="Lucida Sans"/>
                <a:cs typeface="Lucida Sans"/>
              </a:rPr>
              <a:t>and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FFFFFF"/>
                </a:solidFill>
                <a:latin typeface="Lucida Sans"/>
                <a:cs typeface="Lucida Sans"/>
              </a:rPr>
              <a:t>a</a:t>
            </a:r>
            <a:r>
              <a:rPr sz="1100" spc="-3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Lucida Sans"/>
                <a:cs typeface="Lucida Sans"/>
              </a:rPr>
              <a:t>novel</a:t>
            </a:r>
            <a:r>
              <a:rPr sz="1100" spc="-4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Lucida Sans"/>
                <a:cs typeface="Lucida Sans"/>
              </a:rPr>
              <a:t>method </a:t>
            </a:r>
            <a:r>
              <a:rPr sz="1100" spc="-50" dirty="0">
                <a:solidFill>
                  <a:srgbClr val="FFFFFF"/>
                </a:solidFill>
                <a:latin typeface="Lucida Sans"/>
                <a:cs typeface="Lucida Sans"/>
              </a:rPr>
              <a:t>for</a:t>
            </a:r>
            <a:r>
              <a:rPr sz="1100" spc="-1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geolocation.</a:t>
            </a:r>
            <a:r>
              <a:rPr sz="1100" spc="-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FFFFFF"/>
                </a:solidFill>
                <a:latin typeface="Lucida Sans"/>
                <a:cs typeface="Lucida Sans"/>
              </a:rPr>
              <a:t>Wayne</a:t>
            </a:r>
            <a:r>
              <a:rPr sz="1100" spc="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45" dirty="0">
                <a:solidFill>
                  <a:srgbClr val="FFFFFF"/>
                </a:solidFill>
                <a:latin typeface="Lucida Sans"/>
                <a:cs typeface="Lucida Sans"/>
              </a:rPr>
              <a:t>has</a:t>
            </a:r>
            <a:r>
              <a:rPr sz="1100" spc="1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30" dirty="0">
                <a:solidFill>
                  <a:srgbClr val="FFFFFF"/>
                </a:solidFill>
                <a:latin typeface="Lucida Sans"/>
                <a:cs typeface="Lucida Sans"/>
              </a:rPr>
              <a:t>an</a:t>
            </a:r>
            <a:r>
              <a:rPr sz="1100" spc="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undergraduate</a:t>
            </a:r>
            <a:r>
              <a:rPr sz="1100" spc="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FFFFFF"/>
                </a:solidFill>
                <a:latin typeface="Lucida Sans"/>
                <a:cs typeface="Lucida Sans"/>
              </a:rPr>
              <a:t>degree</a:t>
            </a:r>
            <a:r>
              <a:rPr sz="1100" spc="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in </a:t>
            </a:r>
            <a:r>
              <a:rPr sz="1100" spc="-40" dirty="0">
                <a:solidFill>
                  <a:srgbClr val="FFFFFF"/>
                </a:solidFill>
                <a:latin typeface="Lucida Sans"/>
                <a:cs typeface="Lucida Sans"/>
              </a:rPr>
              <a:t>Information</a:t>
            </a:r>
            <a:r>
              <a:rPr sz="1100" spc="-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Technology</a:t>
            </a:r>
            <a:r>
              <a:rPr sz="1100" spc="-4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110" dirty="0">
                <a:solidFill>
                  <a:srgbClr val="FFFFFF"/>
                </a:solidFill>
                <a:latin typeface="Lucida Sans"/>
                <a:cs typeface="Lucida Sans"/>
              </a:rPr>
              <a:t>–</a:t>
            </a:r>
            <a:r>
              <a:rPr sz="1100" spc="-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Summa</a:t>
            </a:r>
            <a:r>
              <a:rPr sz="1100" spc="-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FFFFFF"/>
                </a:solidFill>
                <a:latin typeface="Lucida Sans"/>
                <a:cs typeface="Lucida Sans"/>
              </a:rPr>
              <a:t>Cum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Lucida Sans"/>
                <a:cs typeface="Lucida Sans"/>
              </a:rPr>
              <a:t>Laude,</a:t>
            </a:r>
            <a:r>
              <a:rPr sz="1100" spc="-5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FFFFFF"/>
                </a:solidFill>
                <a:latin typeface="Lucida Sans"/>
                <a:cs typeface="Lucida Sans"/>
              </a:rPr>
              <a:t>and</a:t>
            </a:r>
            <a:r>
              <a:rPr sz="1100" spc="-5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FFFFFF"/>
                </a:solidFill>
                <a:latin typeface="Lucida Sans"/>
                <a:cs typeface="Lucida Sans"/>
              </a:rPr>
              <a:t>a</a:t>
            </a:r>
            <a:r>
              <a:rPr sz="1100" spc="-4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Masters</a:t>
            </a:r>
            <a:r>
              <a:rPr sz="1100" spc="-4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in Business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35" dirty="0">
                <a:solidFill>
                  <a:srgbClr val="FFFFFF"/>
                </a:solidFill>
                <a:latin typeface="Lucida Sans"/>
                <a:cs typeface="Lucida Sans"/>
              </a:rPr>
              <a:t>Administration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45" dirty="0">
                <a:solidFill>
                  <a:srgbClr val="FFFFFF"/>
                </a:solidFill>
                <a:latin typeface="Lucida Sans"/>
                <a:cs typeface="Lucida Sans"/>
              </a:rPr>
              <a:t>with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30" dirty="0">
                <a:solidFill>
                  <a:srgbClr val="FFFFFF"/>
                </a:solidFill>
                <a:latin typeface="Lucida Sans"/>
                <a:cs typeface="Lucida Sans"/>
              </a:rPr>
              <a:t>an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30" dirty="0">
                <a:solidFill>
                  <a:srgbClr val="FFFFFF"/>
                </a:solidFill>
                <a:latin typeface="Lucida Sans"/>
                <a:cs typeface="Lucida Sans"/>
              </a:rPr>
              <a:t>emphasis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00" spc="-45" dirty="0">
                <a:solidFill>
                  <a:srgbClr val="FFFFFF"/>
                </a:solidFill>
                <a:latin typeface="Lucida Sans"/>
                <a:cs typeface="Lucida Sans"/>
              </a:rPr>
              <a:t>in</a:t>
            </a:r>
            <a:r>
              <a:rPr sz="1100" spc="-20" dirty="0">
                <a:solidFill>
                  <a:srgbClr val="FFFFFF"/>
                </a:solidFill>
                <a:latin typeface="Lucida Sans"/>
                <a:cs typeface="Lucida Sans"/>
              </a:rPr>
              <a:t> management</a:t>
            </a:r>
            <a:r>
              <a:rPr sz="1100" spc="-25" dirty="0">
                <a:solidFill>
                  <a:srgbClr val="FFFFFF"/>
                </a:solidFill>
                <a:latin typeface="Lucida Sans"/>
                <a:cs typeface="Lucida Sans"/>
              </a:rPr>
              <a:t> and </a:t>
            </a:r>
            <a:r>
              <a:rPr sz="1100" spc="-10" dirty="0">
                <a:solidFill>
                  <a:srgbClr val="FFFFFF"/>
                </a:solidFill>
                <a:latin typeface="Lucida Sans"/>
                <a:cs typeface="Lucida Sans"/>
              </a:rPr>
              <a:t>strategy.</a:t>
            </a:r>
            <a:endParaRPr sz="1100">
              <a:latin typeface="Lucida Sans"/>
              <a:cs typeface="Lucida Sans"/>
            </a:endParaRPr>
          </a:p>
        </p:txBody>
      </p:sp>
      <p:pic>
        <p:nvPic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38581" y="4936233"/>
            <a:ext cx="642860" cy="114417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4474335" y="6289475"/>
            <a:ext cx="111061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marR="5080" indent="-273685">
              <a:lnSpc>
                <a:spcPct val="100000"/>
              </a:lnSpc>
              <a:spcBef>
                <a:spcPts val="100"/>
              </a:spcBef>
            </a:pP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Copyright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2023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–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Novare</a:t>
            </a:r>
            <a:r>
              <a:rPr sz="50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Products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25" dirty="0">
                <a:solidFill>
                  <a:srgbClr val="FFFFFF"/>
                </a:solidFill>
                <a:latin typeface="Trebuchet MS"/>
                <a:cs typeface="Trebuchet MS"/>
              </a:rPr>
              <a:t>LLC</a:t>
            </a:r>
            <a:r>
              <a:rPr sz="500" spc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All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Rights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Reserved</a:t>
            </a:r>
            <a:endParaRPr sz="5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057275"/>
            <a:ext cx="10058400" cy="565785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1433" y="1025843"/>
            <a:ext cx="10121265" cy="5720715"/>
            <a:chOff x="-38100" y="-38100"/>
            <a:chExt cx="12268200" cy="69342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6857999"/>
                  </a:lnTo>
                </a:path>
                <a:path w="12192000" h="6858000">
                  <a:moveTo>
                    <a:pt x="0" y="6857999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34695" y="237743"/>
              <a:ext cx="11722735" cy="6383020"/>
            </a:xfrm>
            <a:custGeom>
              <a:avLst/>
              <a:gdLst/>
              <a:ahLst/>
              <a:cxnLst/>
              <a:rect l="l" t="t" r="r" b="b"/>
              <a:pathLst>
                <a:path w="11722735" h="6383020">
                  <a:moveTo>
                    <a:pt x="11722608" y="0"/>
                  </a:moveTo>
                  <a:lnTo>
                    <a:pt x="0" y="0"/>
                  </a:lnTo>
                  <a:lnTo>
                    <a:pt x="0" y="6382511"/>
                  </a:lnTo>
                  <a:lnTo>
                    <a:pt x="11722608" y="6382511"/>
                  </a:lnTo>
                  <a:lnTo>
                    <a:pt x="117226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3466" y="643467"/>
              <a:ext cx="10905065" cy="5571065"/>
            </a:xfrm>
            <a:prstGeom prst="rect">
              <a:avLst/>
            </a:prstGeom>
          </p:spPr>
        </p:pic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123793C8-EB96-E01C-6959-1C9EE5E0DE9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815" y="-400110"/>
            <a:ext cx="5303520" cy="400110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/>
              <a:t>Advancing Access &amp; Equity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045"/>
              </a:lnSpc>
              <a:spcBef>
                <a:spcPts val="100"/>
              </a:spcBef>
            </a:pPr>
            <a:r>
              <a:rPr spc="-25" dirty="0"/>
              <a:t>the</a:t>
            </a:r>
            <a:r>
              <a:rPr spc="-170" dirty="0"/>
              <a:t> </a:t>
            </a:r>
            <a:r>
              <a:rPr spc="55" dirty="0"/>
              <a:t>problem</a:t>
            </a:r>
          </a:p>
          <a:p>
            <a:pPr marL="12700">
              <a:lnSpc>
                <a:spcPts val="1845"/>
              </a:lnSpc>
            </a:pPr>
            <a:r>
              <a:rPr sz="1600" dirty="0"/>
              <a:t>a</a:t>
            </a:r>
            <a:r>
              <a:rPr sz="1600" spc="-25" dirty="0"/>
              <a:t> </a:t>
            </a:r>
            <a:r>
              <a:rPr sz="1600" dirty="0"/>
              <a:t>pervasive</a:t>
            </a:r>
            <a:r>
              <a:rPr sz="1600" spc="-5" dirty="0"/>
              <a:t> </a:t>
            </a:r>
            <a:r>
              <a:rPr sz="1600" spc="65" dirty="0"/>
              <a:t>and</a:t>
            </a:r>
            <a:r>
              <a:rPr sz="1600" spc="-15" dirty="0"/>
              <a:t> </a:t>
            </a:r>
            <a:r>
              <a:rPr sz="1600" dirty="0"/>
              <a:t>largely</a:t>
            </a:r>
            <a:r>
              <a:rPr sz="1600" spc="-15" dirty="0"/>
              <a:t> </a:t>
            </a:r>
            <a:r>
              <a:rPr sz="1600" spc="60" dirty="0"/>
              <a:t>unaddressed</a:t>
            </a:r>
            <a:r>
              <a:rPr sz="1600" spc="-15" dirty="0"/>
              <a:t> </a:t>
            </a:r>
            <a:r>
              <a:rPr sz="1600" spc="-10" dirty="0"/>
              <a:t>accessibility</a:t>
            </a:r>
            <a:r>
              <a:rPr sz="1600" spc="-15" dirty="0"/>
              <a:t> </a:t>
            </a:r>
            <a:r>
              <a:rPr sz="1600" spc="-10" dirty="0"/>
              <a:t>barrier</a:t>
            </a:r>
            <a:endParaRPr sz="1600" dirty="0"/>
          </a:p>
        </p:txBody>
      </p:sp>
      <p:pic>
        <p:nvPicPr>
          <p:cNvPr id="9" name="object 9" descr="An older person in a kitchen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069" y="2080516"/>
            <a:ext cx="2193240" cy="2195752"/>
          </a:xfrm>
          <a:prstGeom prst="rect">
            <a:avLst/>
          </a:prstGeom>
        </p:spPr>
      </p:pic>
      <p:pic>
        <p:nvPicPr>
          <p:cNvPr id="10" name="object 10" descr="A person in a wheelchair in a laundry room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35959" y="2080516"/>
            <a:ext cx="4386480" cy="2195752"/>
          </a:xfrm>
          <a:prstGeom prst="rect">
            <a:avLst/>
          </a:prstGeom>
        </p:spPr>
      </p:pic>
      <p:pic>
        <p:nvPicPr>
          <p:cNvPr id="8" name="object 8" descr="A person in a wheelchair in a kitchen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93091" y="2080517"/>
            <a:ext cx="2193240" cy="219575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805983" y="4261682"/>
            <a:ext cx="4443095" cy="208597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940435" marR="932180" algn="ctr">
              <a:lnSpc>
                <a:spcPct val="136800"/>
              </a:lnSpc>
              <a:spcBef>
                <a:spcPts val="155"/>
              </a:spcBef>
            </a:pP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kitchen</a:t>
            </a:r>
            <a:r>
              <a:rPr sz="12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-25" dirty="0">
                <a:solidFill>
                  <a:srgbClr val="FFFFFF"/>
                </a:solidFill>
                <a:latin typeface="Trebuchet MS"/>
                <a:cs typeface="Trebuchet MS"/>
              </a:rPr>
              <a:t>wall</a:t>
            </a:r>
            <a:r>
              <a:rPr sz="12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cabinets</a:t>
            </a:r>
            <a:r>
              <a:rPr sz="1250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are</a:t>
            </a:r>
            <a:r>
              <a:rPr sz="12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52”</a:t>
            </a:r>
            <a:r>
              <a:rPr sz="12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50" dirty="0">
                <a:solidFill>
                  <a:srgbClr val="FFFFFF"/>
                </a:solidFill>
                <a:latin typeface="Trebuchet MS"/>
                <a:cs typeface="Trebuchet MS"/>
              </a:rPr>
              <a:t>high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closet</a:t>
            </a:r>
            <a:r>
              <a:rPr sz="1250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shelves</a:t>
            </a:r>
            <a:r>
              <a:rPr sz="1250" spc="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are</a:t>
            </a:r>
            <a:r>
              <a:rPr sz="1250" spc="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84”</a:t>
            </a:r>
            <a:r>
              <a:rPr sz="1250" spc="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50" dirty="0">
                <a:solidFill>
                  <a:srgbClr val="FFFFFF"/>
                </a:solidFill>
                <a:latin typeface="Trebuchet MS"/>
                <a:cs typeface="Trebuchet MS"/>
              </a:rPr>
              <a:t>high</a:t>
            </a:r>
            <a:r>
              <a:rPr sz="1250" spc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laundry</a:t>
            </a:r>
            <a:r>
              <a:rPr sz="1250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area</a:t>
            </a:r>
            <a:r>
              <a:rPr sz="1250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shelves</a:t>
            </a:r>
            <a:r>
              <a:rPr sz="1250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are</a:t>
            </a:r>
            <a:r>
              <a:rPr sz="1250" spc="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50" dirty="0">
                <a:solidFill>
                  <a:srgbClr val="FFFFFF"/>
                </a:solidFill>
                <a:latin typeface="Trebuchet MS"/>
                <a:cs typeface="Trebuchet MS"/>
              </a:rPr>
              <a:t>60+”</a:t>
            </a:r>
            <a:r>
              <a:rPr sz="1250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45" dirty="0">
                <a:solidFill>
                  <a:srgbClr val="FFFFFF"/>
                </a:solidFill>
                <a:latin typeface="Trebuchet MS"/>
                <a:cs typeface="Trebuchet MS"/>
              </a:rPr>
              <a:t>high</a:t>
            </a:r>
            <a:endParaRPr sz="1250" dirty="0">
              <a:latin typeface="Trebuchet MS"/>
              <a:cs typeface="Trebuchet MS"/>
            </a:endParaRPr>
          </a:p>
          <a:p>
            <a:pPr marL="635" algn="ctr">
              <a:lnSpc>
                <a:spcPct val="100000"/>
              </a:lnSpc>
              <a:spcBef>
                <a:spcPts val="1500"/>
              </a:spcBef>
            </a:pP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a wheelchair user’s</a:t>
            </a:r>
            <a:r>
              <a:rPr sz="1250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reach</a:t>
            </a:r>
            <a:r>
              <a:rPr sz="125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is</a:t>
            </a:r>
            <a:r>
              <a:rPr sz="12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-25" dirty="0">
                <a:solidFill>
                  <a:srgbClr val="FFFFFF"/>
                </a:solidFill>
                <a:latin typeface="Trebuchet MS"/>
                <a:cs typeface="Trebuchet MS"/>
              </a:rPr>
              <a:t>48”</a:t>
            </a:r>
            <a:endParaRPr sz="1250" dirty="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1520"/>
              </a:spcBef>
            </a:pP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study:</a:t>
            </a:r>
            <a:r>
              <a:rPr sz="125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45" dirty="0">
                <a:solidFill>
                  <a:srgbClr val="FFFFFF"/>
                </a:solidFill>
                <a:latin typeface="Trebuchet MS"/>
                <a:cs typeface="Trebuchet MS"/>
              </a:rPr>
              <a:t>shoulder</a:t>
            </a:r>
            <a:r>
              <a:rPr sz="12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55" dirty="0">
                <a:solidFill>
                  <a:srgbClr val="FFFFFF"/>
                </a:solidFill>
                <a:latin typeface="Trebuchet MS"/>
                <a:cs typeface="Trebuchet MS"/>
              </a:rPr>
              <a:t>range</a:t>
            </a:r>
            <a:r>
              <a:rPr sz="125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1250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50" dirty="0">
                <a:solidFill>
                  <a:srgbClr val="FFFFFF"/>
                </a:solidFill>
                <a:latin typeface="Trebuchet MS"/>
                <a:cs typeface="Trebuchet MS"/>
              </a:rPr>
              <a:t>motion</a:t>
            </a:r>
            <a:r>
              <a:rPr sz="1250" spc="3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140" dirty="0">
                <a:solidFill>
                  <a:srgbClr val="FFFFFF"/>
                </a:solidFill>
                <a:latin typeface="Trebuchet MS"/>
                <a:cs typeface="Trebuchet MS"/>
              </a:rPr>
              <a:t>~&lt;120</a:t>
            </a:r>
            <a:r>
              <a:rPr sz="125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65" dirty="0">
                <a:solidFill>
                  <a:srgbClr val="FFFFFF"/>
                </a:solidFill>
                <a:latin typeface="Trebuchet MS"/>
                <a:cs typeface="Trebuchet MS"/>
              </a:rPr>
              <a:t>degrees</a:t>
            </a:r>
            <a:r>
              <a:rPr sz="125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80" dirty="0">
                <a:solidFill>
                  <a:srgbClr val="FFFFFF"/>
                </a:solidFill>
                <a:latin typeface="Trebuchet MS"/>
                <a:cs typeface="Trebuchet MS"/>
              </a:rPr>
              <a:t>ages</a:t>
            </a:r>
            <a:r>
              <a:rPr sz="125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100" dirty="0">
                <a:solidFill>
                  <a:srgbClr val="FFFFFF"/>
                </a:solidFill>
                <a:latin typeface="Trebuchet MS"/>
                <a:cs typeface="Trebuchet MS"/>
              </a:rPr>
              <a:t>65+</a:t>
            </a:r>
            <a:endParaRPr sz="1250" dirty="0">
              <a:latin typeface="Trebuchet MS"/>
              <a:cs typeface="Trebuchet MS"/>
            </a:endParaRPr>
          </a:p>
          <a:p>
            <a:pPr marL="479425" marR="236220" indent="-230504">
              <a:lnSpc>
                <a:spcPts val="1470"/>
              </a:lnSpc>
              <a:spcBef>
                <a:spcPts val="1090"/>
              </a:spcBef>
              <a:buSzPct val="104000"/>
              <a:buFont typeface="Segoe UI Symbol"/>
              <a:buChar char="►"/>
              <a:tabLst>
                <a:tab pos="857885" algn="l"/>
              </a:tabLst>
            </a:pP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homes,</a:t>
            </a:r>
            <a:r>
              <a:rPr sz="1250" spc="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workplaces,</a:t>
            </a:r>
            <a:r>
              <a:rPr sz="1250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transportation,</a:t>
            </a:r>
            <a:r>
              <a:rPr sz="1250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assisted</a:t>
            </a:r>
            <a:r>
              <a:rPr sz="1250" spc="1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-10" dirty="0">
                <a:solidFill>
                  <a:srgbClr val="FFFFFF"/>
                </a:solidFill>
                <a:latin typeface="Trebuchet MS"/>
                <a:cs typeface="Trebuchet MS"/>
              </a:rPr>
              <a:t>living, 	</a:t>
            </a:r>
            <a:r>
              <a:rPr sz="1250" spc="55" dirty="0">
                <a:solidFill>
                  <a:srgbClr val="FFFFFF"/>
                </a:solidFill>
                <a:latin typeface="Trebuchet MS"/>
                <a:cs typeface="Trebuchet MS"/>
              </a:rPr>
              <a:t>government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-40" dirty="0">
                <a:solidFill>
                  <a:srgbClr val="FFFFFF"/>
                </a:solidFill>
                <a:latin typeface="Trebuchet MS"/>
                <a:cs typeface="Trebuchet MS"/>
              </a:rPr>
              <a:t>facilities, </a:t>
            </a:r>
            <a:r>
              <a:rPr sz="1250" dirty="0">
                <a:solidFill>
                  <a:srgbClr val="FFFFFF"/>
                </a:solidFill>
                <a:latin typeface="Trebuchet MS"/>
                <a:cs typeface="Trebuchet MS"/>
              </a:rPr>
              <a:t>recreational</a:t>
            </a:r>
            <a:r>
              <a:rPr sz="12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50" spc="-20" dirty="0">
                <a:solidFill>
                  <a:srgbClr val="FFFFFF"/>
                </a:solidFill>
                <a:latin typeface="Trebuchet MS"/>
                <a:cs typeface="Trebuchet MS"/>
              </a:rPr>
              <a:t>areas</a:t>
            </a:r>
            <a:endParaRPr sz="1250" dirty="0">
              <a:latin typeface="Trebuchet MS"/>
              <a:cs typeface="Trebuchet MS"/>
            </a:endParaRPr>
          </a:p>
        </p:txBody>
      </p:sp>
      <p:grpSp>
        <p:nvGrp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2068" y="4332063"/>
            <a:ext cx="9114790" cy="2195830"/>
            <a:chOff x="472068" y="4332063"/>
            <a:chExt cx="9114790" cy="219583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93091" y="4332063"/>
              <a:ext cx="2193240" cy="219575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2068" y="4332063"/>
              <a:ext cx="2193240" cy="2195751"/>
            </a:xfrm>
            <a:prstGeom prst="rect">
              <a:avLst/>
            </a:prstGeom>
          </p:spPr>
        </p:pic>
      </p:grpSp>
      <p:sp>
        <p:nvSpPr>
          <p:cNvPr id="2" name="object 2"/>
          <p:cNvSpPr txBox="1"/>
          <p:nvPr/>
        </p:nvSpPr>
        <p:spPr>
          <a:xfrm>
            <a:off x="4487035" y="6302175"/>
            <a:ext cx="1085215" cy="163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3050" indent="-273685">
              <a:lnSpc>
                <a:spcPct val="100000"/>
              </a:lnSpc>
            </a:pP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Copyright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2023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–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Novare</a:t>
            </a:r>
            <a:r>
              <a:rPr sz="50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Products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25" dirty="0">
                <a:solidFill>
                  <a:srgbClr val="FFFFFF"/>
                </a:solidFill>
                <a:latin typeface="Trebuchet MS"/>
                <a:cs typeface="Trebuchet MS"/>
              </a:rPr>
              <a:t>LLC</a:t>
            </a:r>
            <a:r>
              <a:rPr sz="500" spc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All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Rights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Reserved</a:t>
            </a:r>
            <a:endParaRPr sz="500">
              <a:latin typeface="Trebuchet MS"/>
              <a:cs typeface="Trebuchet MS"/>
            </a:endParaRPr>
          </a:p>
        </p:txBody>
      </p:sp>
      <p:pic>
        <p:nvPicPr>
          <p:cNvPr id="3" name="object 3" descr="Novare logo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964738" y="1386028"/>
            <a:ext cx="642860" cy="11441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impact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578149" y="2481437"/>
            <a:ext cx="1607185" cy="1146175"/>
          </a:xfrm>
          <a:prstGeom prst="rect">
            <a:avLst/>
          </a:prstGeom>
        </p:spPr>
        <p:txBody>
          <a:bodyPr vert="horz" wrap="square" lIns="0" tIns="173990" rIns="0" bIns="0" rtlCol="0">
            <a:spAutoFit/>
          </a:bodyPr>
          <a:lstStyle/>
          <a:p>
            <a:pPr marL="113030">
              <a:lnSpc>
                <a:spcPct val="100000"/>
              </a:lnSpc>
              <a:spcBef>
                <a:spcPts val="1370"/>
              </a:spcBef>
            </a:pPr>
            <a:r>
              <a:rPr sz="2850" spc="100" dirty="0">
                <a:solidFill>
                  <a:srgbClr val="FFFFFF"/>
                </a:solidFill>
                <a:latin typeface="Trebuchet MS"/>
                <a:cs typeface="Trebuchet MS"/>
              </a:rPr>
              <a:t>250,000</a:t>
            </a:r>
            <a:endParaRPr sz="2850">
              <a:latin typeface="Trebuchet MS"/>
              <a:cs typeface="Trebuchet MS"/>
            </a:endParaRPr>
          </a:p>
          <a:p>
            <a:pPr marL="106680" marR="5080" indent="-94615">
              <a:lnSpc>
                <a:spcPts val="1700"/>
              </a:lnSpc>
              <a:spcBef>
                <a:spcPts val="775"/>
              </a:spcBef>
            </a:pP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American</a:t>
            </a:r>
            <a:r>
              <a:rPr sz="1450" spc="1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Veterans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use a</a:t>
            </a:r>
            <a:r>
              <a:rPr sz="1450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wheelchair</a:t>
            </a:r>
            <a:endParaRPr sz="145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00820" y="2422509"/>
            <a:ext cx="1792605" cy="1235710"/>
          </a:xfrm>
          <a:prstGeom prst="rect">
            <a:avLst/>
          </a:prstGeom>
        </p:spPr>
        <p:txBody>
          <a:bodyPr vert="horz" wrap="square" lIns="0" tIns="2330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35"/>
              </a:spcBef>
            </a:pPr>
            <a:r>
              <a:rPr sz="2850" dirty="0">
                <a:solidFill>
                  <a:srgbClr val="FFFFFF"/>
                </a:solidFill>
                <a:latin typeface="Trebuchet MS"/>
                <a:cs typeface="Trebuchet MS"/>
              </a:rPr>
              <a:t>3.6</a:t>
            </a:r>
            <a:r>
              <a:rPr sz="285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-10" dirty="0">
                <a:solidFill>
                  <a:srgbClr val="FFFFFF"/>
                </a:solidFill>
                <a:latin typeface="Trebuchet MS"/>
                <a:cs typeface="Trebuchet MS"/>
              </a:rPr>
              <a:t>million</a:t>
            </a:r>
            <a:endParaRPr sz="2850">
              <a:latin typeface="Trebuchet MS"/>
              <a:cs typeface="Trebuchet MS"/>
            </a:endParaRPr>
          </a:p>
          <a:p>
            <a:pPr marL="327025" marR="346710" indent="-122555">
              <a:lnSpc>
                <a:spcPts val="1700"/>
              </a:lnSpc>
              <a:spcBef>
                <a:spcPts val="1010"/>
              </a:spcBef>
            </a:pP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Americans</a:t>
            </a:r>
            <a:r>
              <a:rPr sz="1450" spc="2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25" dirty="0">
                <a:solidFill>
                  <a:srgbClr val="FFFFFF"/>
                </a:solidFill>
                <a:latin typeface="Trebuchet MS"/>
                <a:cs typeface="Trebuchet MS"/>
              </a:rPr>
              <a:t>use 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wheelchairs</a:t>
            </a:r>
            <a:endParaRPr sz="145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71268" y="2431450"/>
            <a:ext cx="1921510" cy="1226820"/>
          </a:xfrm>
          <a:prstGeom prst="rect">
            <a:avLst/>
          </a:prstGeom>
        </p:spPr>
        <p:txBody>
          <a:bodyPr vert="horz" wrap="square" lIns="0" tIns="227329" rIns="0" bIns="0" rtlCol="0">
            <a:spAutoFit/>
          </a:bodyPr>
          <a:lstStyle/>
          <a:p>
            <a:pPr marL="152400">
              <a:lnSpc>
                <a:spcPct val="100000"/>
              </a:lnSpc>
              <a:spcBef>
                <a:spcPts val="1789"/>
              </a:spcBef>
            </a:pPr>
            <a:r>
              <a:rPr sz="2850" spc="300" dirty="0">
                <a:solidFill>
                  <a:srgbClr val="FFFFFF"/>
                </a:solidFill>
                <a:latin typeface="Trebuchet MS"/>
                <a:cs typeface="Trebuchet MS"/>
              </a:rPr>
              <a:t>&gt;3</a:t>
            </a:r>
            <a:r>
              <a:rPr sz="285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-10" dirty="0">
                <a:solidFill>
                  <a:srgbClr val="FFFFFF"/>
                </a:solidFill>
                <a:latin typeface="Trebuchet MS"/>
                <a:cs typeface="Trebuchet MS"/>
              </a:rPr>
              <a:t>million</a:t>
            </a:r>
            <a:endParaRPr sz="2850">
              <a:latin typeface="Trebuchet MS"/>
              <a:cs typeface="Trebuchet MS"/>
            </a:endParaRPr>
          </a:p>
          <a:p>
            <a:pPr marL="304165" marR="5080" indent="-292100">
              <a:lnSpc>
                <a:spcPts val="1700"/>
              </a:lnSpc>
              <a:spcBef>
                <a:spcPts val="985"/>
              </a:spcBef>
            </a:pP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Americans</a:t>
            </a:r>
            <a:r>
              <a:rPr sz="1450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have</a:t>
            </a:r>
            <a:r>
              <a:rPr sz="1450" spc="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40" dirty="0">
                <a:solidFill>
                  <a:srgbClr val="FFFFFF"/>
                </a:solidFill>
                <a:latin typeface="Trebuchet MS"/>
                <a:cs typeface="Trebuchet MS"/>
              </a:rPr>
              <a:t>upper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limb</a:t>
            </a:r>
            <a:r>
              <a:rPr sz="1450" spc="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disabilities</a:t>
            </a:r>
            <a:endParaRPr sz="14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54811" y="4196039"/>
            <a:ext cx="1769745" cy="1528445"/>
          </a:xfrm>
          <a:prstGeom prst="rect">
            <a:avLst/>
          </a:prstGeom>
        </p:spPr>
        <p:txBody>
          <a:bodyPr vert="horz" wrap="square" lIns="0" tIns="1327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45"/>
              </a:spcBef>
            </a:pPr>
            <a:r>
              <a:rPr sz="2850" spc="330" dirty="0">
                <a:solidFill>
                  <a:srgbClr val="FFFFFF"/>
                </a:solidFill>
                <a:latin typeface="Trebuchet MS"/>
                <a:cs typeface="Trebuchet MS"/>
              </a:rPr>
              <a:t>66%</a:t>
            </a:r>
            <a:endParaRPr sz="2850">
              <a:latin typeface="Trebuchet MS"/>
              <a:cs typeface="Trebuchet MS"/>
            </a:endParaRPr>
          </a:p>
          <a:p>
            <a:pPr marL="12700" marR="5080" algn="ctr">
              <a:lnSpc>
                <a:spcPct val="99800"/>
              </a:lnSpc>
              <a:spcBef>
                <a:spcPts val="520"/>
              </a:spcBef>
            </a:pP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1450" spc="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Americans</a:t>
            </a:r>
            <a:r>
              <a:rPr sz="1450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Trebuchet MS"/>
                <a:cs typeface="Trebuchet MS"/>
              </a:rPr>
              <a:t>55</a:t>
            </a:r>
            <a:r>
              <a:rPr sz="1450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40" dirty="0">
                <a:solidFill>
                  <a:srgbClr val="FFFFFF"/>
                </a:solidFill>
                <a:latin typeface="Trebuchet MS"/>
                <a:cs typeface="Trebuchet MS"/>
              </a:rPr>
              <a:t>and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older</a:t>
            </a:r>
            <a:r>
              <a:rPr sz="145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145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Trebuchet MS"/>
                <a:cs typeface="Trebuchet MS"/>
              </a:rPr>
              <a:t>2021</a:t>
            </a:r>
            <a:r>
              <a:rPr sz="14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20" dirty="0">
                <a:solidFill>
                  <a:srgbClr val="FFFFFF"/>
                </a:solidFill>
                <a:latin typeface="Trebuchet MS"/>
                <a:cs typeface="Trebuchet MS"/>
              </a:rPr>
              <a:t>said they</a:t>
            </a:r>
            <a:r>
              <a:rPr sz="145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plan</a:t>
            </a:r>
            <a:r>
              <a:rPr sz="145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145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85" dirty="0">
                <a:solidFill>
                  <a:srgbClr val="FFFFFF"/>
                </a:solidFill>
                <a:latin typeface="Trebuchet MS"/>
                <a:cs typeface="Trebuchet MS"/>
              </a:rPr>
              <a:t>age</a:t>
            </a:r>
            <a:r>
              <a:rPr sz="145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25" dirty="0">
                <a:solidFill>
                  <a:srgbClr val="FFFFFF"/>
                </a:solidFill>
                <a:latin typeface="Trebuchet MS"/>
                <a:cs typeface="Trebuchet MS"/>
              </a:rPr>
              <a:t>in 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place</a:t>
            </a:r>
            <a:endParaRPr sz="145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50351" y="4095861"/>
            <a:ext cx="1696085" cy="1464310"/>
          </a:xfrm>
          <a:prstGeom prst="rect">
            <a:avLst/>
          </a:prstGeom>
        </p:spPr>
        <p:txBody>
          <a:bodyPr vert="horz" wrap="square" lIns="0" tIns="2330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835"/>
              </a:spcBef>
            </a:pPr>
            <a:r>
              <a:rPr sz="2850" spc="145" dirty="0">
                <a:solidFill>
                  <a:srgbClr val="FFFFFF"/>
                </a:solidFill>
                <a:latin typeface="Trebuchet MS"/>
                <a:cs typeface="Trebuchet MS"/>
              </a:rPr>
              <a:t>73</a:t>
            </a:r>
            <a:r>
              <a:rPr sz="285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-10" dirty="0">
                <a:solidFill>
                  <a:srgbClr val="FFFFFF"/>
                </a:solidFill>
                <a:latin typeface="Trebuchet MS"/>
                <a:cs typeface="Trebuchet MS"/>
              </a:rPr>
              <a:t>million</a:t>
            </a:r>
            <a:endParaRPr sz="2850">
              <a:latin typeface="Trebuchet MS"/>
              <a:cs typeface="Trebuchet MS"/>
            </a:endParaRPr>
          </a:p>
          <a:p>
            <a:pPr marL="109855" marR="102235" algn="ctr">
              <a:lnSpc>
                <a:spcPct val="100699"/>
              </a:lnSpc>
              <a:spcBef>
                <a:spcPts val="910"/>
              </a:spcBef>
            </a:pP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Americans</a:t>
            </a:r>
            <a:r>
              <a:rPr sz="1450" spc="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80" dirty="0">
                <a:solidFill>
                  <a:srgbClr val="FFFFFF"/>
                </a:solidFill>
                <a:latin typeface="Trebuchet MS"/>
                <a:cs typeface="Trebuchet MS"/>
              </a:rPr>
              <a:t>will</a:t>
            </a:r>
            <a:r>
              <a:rPr sz="1450" spc="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50" dirty="0">
                <a:solidFill>
                  <a:srgbClr val="FFFFFF"/>
                </a:solidFill>
                <a:latin typeface="Trebuchet MS"/>
                <a:cs typeface="Trebuchet MS"/>
              </a:rPr>
              <a:t>be </a:t>
            </a:r>
            <a:r>
              <a:rPr sz="1450" spc="75" dirty="0">
                <a:solidFill>
                  <a:srgbClr val="FFFFFF"/>
                </a:solidFill>
                <a:latin typeface="Trebuchet MS"/>
                <a:cs typeface="Trebuchet MS"/>
              </a:rPr>
              <a:t>65</a:t>
            </a:r>
            <a:r>
              <a:rPr sz="145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145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older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25" dirty="0">
                <a:solidFill>
                  <a:srgbClr val="FFFFFF"/>
                </a:solidFill>
                <a:latin typeface="Trebuchet MS"/>
                <a:cs typeface="Trebuchet MS"/>
              </a:rPr>
              <a:t>by </a:t>
            </a:r>
            <a:r>
              <a:rPr sz="1450" spc="60" dirty="0">
                <a:solidFill>
                  <a:srgbClr val="FFFFFF"/>
                </a:solidFill>
                <a:latin typeface="Trebuchet MS"/>
                <a:cs typeface="Trebuchet MS"/>
              </a:rPr>
              <a:t>2030</a:t>
            </a:r>
            <a:endParaRPr sz="145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74335" y="6289475"/>
            <a:ext cx="1110615" cy="188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marR="5080" indent="-273685">
              <a:lnSpc>
                <a:spcPct val="100000"/>
              </a:lnSpc>
              <a:spcBef>
                <a:spcPts val="100"/>
              </a:spcBef>
            </a:pP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Copyright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2023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–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Novare</a:t>
            </a:r>
            <a:r>
              <a:rPr sz="50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Products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25" dirty="0">
                <a:solidFill>
                  <a:srgbClr val="FFFFFF"/>
                </a:solidFill>
                <a:latin typeface="Trebuchet MS"/>
                <a:cs typeface="Trebuchet MS"/>
              </a:rPr>
              <a:t>LLC</a:t>
            </a:r>
            <a:r>
              <a:rPr sz="500" spc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All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Rights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Reserved</a:t>
            </a:r>
            <a:endParaRPr sz="500">
              <a:latin typeface="Trebuchet MS"/>
              <a:cs typeface="Trebuchet MS"/>
            </a:endParaRPr>
          </a:p>
        </p:txBody>
      </p:sp>
      <p:pic>
        <p:nvPicPr>
          <p:cNvPr id="2" name="object 2" descr="Novare logo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64738" y="1386028"/>
            <a:ext cx="642860" cy="11441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5817" y="1380366"/>
            <a:ext cx="330644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the</a:t>
            </a:r>
            <a:r>
              <a:rPr spc="-130" dirty="0"/>
              <a:t> </a:t>
            </a:r>
            <a:r>
              <a:rPr spc="-65" dirty="0"/>
              <a:t>(other)</a:t>
            </a:r>
            <a:r>
              <a:rPr spc="-114" dirty="0"/>
              <a:t> </a:t>
            </a:r>
            <a:r>
              <a:rPr spc="-10" dirty="0"/>
              <a:t>problem(s)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289560" indent="-276860">
              <a:lnSpc>
                <a:spcPct val="100000"/>
              </a:lnSpc>
              <a:spcBef>
                <a:spcPts val="115"/>
              </a:spcBef>
              <a:buSzPct val="102702"/>
              <a:buFont typeface="Arial"/>
              <a:buChar char="•"/>
              <a:tabLst>
                <a:tab pos="289560" algn="l"/>
              </a:tabLst>
            </a:pPr>
            <a:r>
              <a:rPr spc="55" dirty="0"/>
              <a:t>conventional</a:t>
            </a:r>
            <a:r>
              <a:rPr spc="20" dirty="0"/>
              <a:t> </a:t>
            </a:r>
            <a:r>
              <a:rPr spc="55" dirty="0"/>
              <a:t>options:</a:t>
            </a:r>
          </a:p>
          <a:p>
            <a:pPr marL="612775" lvl="1" indent="-231140">
              <a:lnSpc>
                <a:spcPct val="100000"/>
              </a:lnSpc>
              <a:spcBef>
                <a:spcPts val="1485"/>
              </a:spcBef>
              <a:buSzPct val="103225"/>
              <a:buFont typeface="Arial"/>
              <a:buChar char="•"/>
              <a:tabLst>
                <a:tab pos="612775" algn="l"/>
              </a:tabLst>
            </a:pP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footstool</a:t>
            </a:r>
            <a:r>
              <a:rPr sz="1550" spc="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550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stepladder:</a:t>
            </a:r>
            <a:r>
              <a:rPr sz="1550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creating</a:t>
            </a:r>
            <a:r>
              <a:rPr sz="1550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550" spc="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FFFFFF"/>
                </a:solidFill>
                <a:latin typeface="Trebuchet MS"/>
                <a:cs typeface="Trebuchet MS"/>
              </a:rPr>
              <a:t>risk</a:t>
            </a:r>
            <a:r>
              <a:rPr sz="1550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1550" spc="1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-50" dirty="0">
                <a:solidFill>
                  <a:srgbClr val="FFFFFF"/>
                </a:solidFill>
                <a:latin typeface="Trebuchet MS"/>
                <a:cs typeface="Trebuchet MS"/>
              </a:rPr>
              <a:t>fall</a:t>
            </a:r>
            <a:r>
              <a:rPr sz="1550" spc="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90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1550" spc="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FFFFFF"/>
                </a:solidFill>
                <a:latin typeface="Trebuchet MS"/>
                <a:cs typeface="Trebuchet MS"/>
              </a:rPr>
              <a:t>injury</a:t>
            </a:r>
            <a:endParaRPr sz="1550">
              <a:latin typeface="Trebuchet MS"/>
              <a:cs typeface="Trebuchet MS"/>
            </a:endParaRPr>
          </a:p>
          <a:p>
            <a:pPr marL="612775" lvl="1" indent="-231140">
              <a:lnSpc>
                <a:spcPct val="100000"/>
              </a:lnSpc>
              <a:spcBef>
                <a:spcPts val="950"/>
              </a:spcBef>
              <a:buSzPct val="103225"/>
              <a:buFont typeface="Arial"/>
              <a:buChar char="•"/>
              <a:tabLst>
                <a:tab pos="612775" algn="l"/>
              </a:tabLst>
            </a:pPr>
            <a:r>
              <a:rPr sz="1550" spc="55" dirty="0">
                <a:solidFill>
                  <a:srgbClr val="FFFFFF"/>
                </a:solidFill>
                <a:latin typeface="Trebuchet MS"/>
                <a:cs typeface="Trebuchet MS"/>
              </a:rPr>
              <a:t>asking</a:t>
            </a:r>
            <a:r>
              <a:rPr sz="1550" spc="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sz="1550" spc="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assistance:</a:t>
            </a:r>
            <a:r>
              <a:rPr sz="1550" spc="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potentially</a:t>
            </a:r>
            <a:r>
              <a:rPr sz="1550" spc="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negatively</a:t>
            </a:r>
            <a:r>
              <a:rPr sz="1550" spc="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affecting</a:t>
            </a:r>
            <a:r>
              <a:rPr sz="1550" spc="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FFFFFF"/>
                </a:solidFill>
                <a:latin typeface="Trebuchet MS"/>
                <a:cs typeface="Trebuchet MS"/>
              </a:rPr>
              <a:t>dignity</a:t>
            </a:r>
            <a:endParaRPr sz="1550">
              <a:latin typeface="Trebuchet MS"/>
              <a:cs typeface="Trebuchet MS"/>
            </a:endParaRPr>
          </a:p>
          <a:p>
            <a:pPr marL="612775" lvl="1" indent="-231140">
              <a:lnSpc>
                <a:spcPct val="100000"/>
              </a:lnSpc>
              <a:spcBef>
                <a:spcPts val="944"/>
              </a:spcBef>
              <a:buSzPct val="103225"/>
              <a:buFont typeface="Arial"/>
              <a:buChar char="•"/>
              <a:tabLst>
                <a:tab pos="612775" algn="l"/>
              </a:tabLst>
            </a:pPr>
            <a:r>
              <a:rPr sz="1550" spc="95" dirty="0">
                <a:solidFill>
                  <a:srgbClr val="FFFFFF"/>
                </a:solidFill>
                <a:latin typeface="Trebuchet MS"/>
                <a:cs typeface="Trebuchet MS"/>
              </a:rPr>
              <a:t>moving</a:t>
            </a:r>
            <a:r>
              <a:rPr sz="1550" spc="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-30" dirty="0">
                <a:solidFill>
                  <a:srgbClr val="FFFFFF"/>
                </a:solidFill>
                <a:latin typeface="Trebuchet MS"/>
                <a:cs typeface="Trebuchet MS"/>
              </a:rPr>
              <a:t>all</a:t>
            </a:r>
            <a:r>
              <a:rPr sz="1550" spc="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objects</a:t>
            </a:r>
            <a:r>
              <a:rPr sz="1550" spc="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from</a:t>
            </a:r>
            <a:r>
              <a:rPr sz="1550" spc="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550" spc="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-20" dirty="0">
                <a:solidFill>
                  <a:srgbClr val="FFFFFF"/>
                </a:solidFill>
                <a:latin typeface="Trebuchet MS"/>
                <a:cs typeface="Trebuchet MS"/>
              </a:rPr>
              <a:t>wall</a:t>
            </a:r>
            <a:r>
              <a:rPr sz="1550" spc="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cabinet</a:t>
            </a:r>
            <a:r>
              <a:rPr sz="1550" spc="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1550" spc="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550" spc="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50" dirty="0">
                <a:solidFill>
                  <a:srgbClr val="FFFFFF"/>
                </a:solidFill>
                <a:latin typeface="Trebuchet MS"/>
                <a:cs typeface="Trebuchet MS"/>
              </a:rPr>
              <a:t>countertop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550" spc="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lower</a:t>
            </a:r>
            <a:r>
              <a:rPr sz="1550" spc="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shelves,</a:t>
            </a:r>
            <a:r>
              <a:rPr sz="15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not</a:t>
            </a:r>
            <a:r>
              <a:rPr sz="1550" spc="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FFFFFF"/>
                </a:solidFill>
                <a:latin typeface="Trebuchet MS"/>
                <a:cs typeface="Trebuchet MS"/>
              </a:rPr>
              <a:t>feasible</a:t>
            </a:r>
            <a:endParaRPr sz="1550">
              <a:latin typeface="Trebuchet MS"/>
              <a:cs typeface="Trebuchet MS"/>
            </a:endParaRPr>
          </a:p>
          <a:p>
            <a:pPr marL="289560" indent="-276860">
              <a:lnSpc>
                <a:spcPct val="100000"/>
              </a:lnSpc>
              <a:spcBef>
                <a:spcPts val="1035"/>
              </a:spcBef>
              <a:buSzPct val="102702"/>
              <a:buFont typeface="Arial"/>
              <a:buChar char="•"/>
              <a:tabLst>
                <a:tab pos="289560" algn="l"/>
              </a:tabLst>
            </a:pPr>
            <a:r>
              <a:rPr spc="60" dirty="0"/>
              <a:t>lowering</a:t>
            </a:r>
            <a:r>
              <a:rPr spc="5" dirty="0"/>
              <a:t> </a:t>
            </a:r>
            <a:r>
              <a:rPr spc="45" dirty="0"/>
              <a:t>cabinet</a:t>
            </a:r>
            <a:r>
              <a:rPr spc="-15" dirty="0"/>
              <a:t> </a:t>
            </a:r>
            <a:r>
              <a:rPr spc="75" dirty="0"/>
              <a:t>products</a:t>
            </a:r>
            <a:r>
              <a:rPr dirty="0"/>
              <a:t> that</a:t>
            </a:r>
            <a:r>
              <a:rPr spc="-10" dirty="0"/>
              <a:t> </a:t>
            </a:r>
            <a:r>
              <a:rPr dirty="0"/>
              <a:t>(claim</a:t>
            </a:r>
            <a:r>
              <a:rPr spc="20" dirty="0"/>
              <a:t> </a:t>
            </a:r>
            <a:r>
              <a:rPr dirty="0"/>
              <a:t>to)</a:t>
            </a:r>
            <a:r>
              <a:rPr spc="-15" dirty="0"/>
              <a:t> </a:t>
            </a:r>
            <a:r>
              <a:rPr spc="65" dirty="0"/>
              <a:t>provide</a:t>
            </a:r>
            <a:r>
              <a:rPr spc="5" dirty="0"/>
              <a:t> </a:t>
            </a:r>
            <a:r>
              <a:rPr dirty="0"/>
              <a:t>this type</a:t>
            </a:r>
            <a:r>
              <a:rPr spc="5" dirty="0"/>
              <a:t> </a:t>
            </a:r>
            <a:r>
              <a:rPr dirty="0"/>
              <a:t>of</a:t>
            </a:r>
            <a:r>
              <a:rPr spc="35" dirty="0"/>
              <a:t> </a:t>
            </a:r>
            <a:r>
              <a:rPr spc="-10" dirty="0"/>
              <a:t>accessibility:</a:t>
            </a:r>
          </a:p>
          <a:p>
            <a:pPr marL="612775" lvl="1" indent="-231140">
              <a:lnSpc>
                <a:spcPct val="100000"/>
              </a:lnSpc>
              <a:spcBef>
                <a:spcPts val="1390"/>
              </a:spcBef>
              <a:buSzPct val="103225"/>
              <a:buFont typeface="Arial"/>
              <a:buChar char="•"/>
              <a:tabLst>
                <a:tab pos="612775" algn="l"/>
              </a:tabLst>
            </a:pP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require</a:t>
            </a:r>
            <a:r>
              <a:rPr sz="1550" spc="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55" dirty="0">
                <a:solidFill>
                  <a:srgbClr val="FFFFFF"/>
                </a:solidFill>
                <a:latin typeface="Trebuchet MS"/>
                <a:cs typeface="Trebuchet MS"/>
              </a:rPr>
              <a:t>manual </a:t>
            </a:r>
            <a:r>
              <a:rPr sz="1550" spc="50" dirty="0">
                <a:solidFill>
                  <a:srgbClr val="FFFFFF"/>
                </a:solidFill>
                <a:latin typeface="Trebuchet MS"/>
                <a:cs typeface="Trebuchet MS"/>
              </a:rPr>
              <a:t>operation</a:t>
            </a:r>
            <a:r>
              <a:rPr sz="1550" spc="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1550" spc="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lower</a:t>
            </a:r>
            <a:r>
              <a:rPr sz="1550" spc="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1550" spc="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cabinet</a:t>
            </a:r>
            <a:r>
              <a:rPr sz="1550" spc="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contents:</a:t>
            </a:r>
            <a:r>
              <a:rPr sz="1550" spc="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50" dirty="0">
                <a:solidFill>
                  <a:srgbClr val="FFFFFF"/>
                </a:solidFill>
                <a:latin typeface="Trebuchet MS"/>
                <a:cs typeface="Trebuchet MS"/>
              </a:rPr>
              <a:t>not</a:t>
            </a:r>
            <a:r>
              <a:rPr sz="1550" spc="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feasible, </a:t>
            </a:r>
            <a:r>
              <a:rPr sz="1550" spc="-10" dirty="0">
                <a:solidFill>
                  <a:srgbClr val="FFFFFF"/>
                </a:solidFill>
                <a:latin typeface="Trebuchet MS"/>
                <a:cs typeface="Trebuchet MS"/>
              </a:rPr>
              <a:t>unsafe</a:t>
            </a:r>
            <a:endParaRPr sz="1550">
              <a:latin typeface="Trebuchet MS"/>
              <a:cs typeface="Trebuchet MS"/>
            </a:endParaRPr>
          </a:p>
          <a:p>
            <a:pPr marL="612775" lvl="1" indent="-231140">
              <a:lnSpc>
                <a:spcPct val="100000"/>
              </a:lnSpc>
              <a:spcBef>
                <a:spcPts val="1045"/>
              </a:spcBef>
              <a:buSzPct val="103225"/>
              <a:buFont typeface="Arial"/>
              <a:buChar char="•"/>
              <a:tabLst>
                <a:tab pos="612775" algn="l"/>
              </a:tabLst>
            </a:pP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only</a:t>
            </a:r>
            <a:r>
              <a:rPr sz="1550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lower</a:t>
            </a:r>
            <a:r>
              <a:rPr sz="1550" spc="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65" dirty="0">
                <a:solidFill>
                  <a:srgbClr val="FFFFFF"/>
                </a:solidFill>
                <a:latin typeface="Trebuchet MS"/>
                <a:cs typeface="Trebuchet MS"/>
              </a:rPr>
              <a:t>~1’</a:t>
            </a:r>
            <a:r>
              <a:rPr sz="1550" spc="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90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1550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only</a:t>
            </a:r>
            <a:r>
              <a:rPr sz="1550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-35" dirty="0">
                <a:solidFill>
                  <a:srgbClr val="FFFFFF"/>
                </a:solidFill>
                <a:latin typeface="Trebuchet MS"/>
                <a:cs typeface="Trebuchet MS"/>
              </a:rPr>
              <a:t>vertically:</a:t>
            </a:r>
            <a:r>
              <a:rPr sz="1550" spc="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50" dirty="0">
                <a:solidFill>
                  <a:srgbClr val="FFFFFF"/>
                </a:solidFill>
                <a:latin typeface="Trebuchet MS"/>
                <a:cs typeface="Trebuchet MS"/>
              </a:rPr>
              <a:t>provide</a:t>
            </a:r>
            <a:r>
              <a:rPr sz="1550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only</a:t>
            </a:r>
            <a:r>
              <a:rPr sz="1550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FFFFFF"/>
                </a:solidFill>
                <a:latin typeface="Trebuchet MS"/>
                <a:cs typeface="Trebuchet MS"/>
              </a:rPr>
              <a:t>partial</a:t>
            </a:r>
            <a:r>
              <a:rPr sz="155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FFFFFF"/>
                </a:solidFill>
                <a:latin typeface="Trebuchet MS"/>
                <a:cs typeface="Trebuchet MS"/>
              </a:rPr>
              <a:t>access</a:t>
            </a:r>
            <a:endParaRPr sz="1550">
              <a:latin typeface="Trebuchet MS"/>
              <a:cs typeface="Trebuchet MS"/>
            </a:endParaRPr>
          </a:p>
          <a:p>
            <a:pPr marL="612775" lvl="1" indent="-231140">
              <a:lnSpc>
                <a:spcPct val="100000"/>
              </a:lnSpc>
              <a:spcBef>
                <a:spcPts val="950"/>
              </a:spcBef>
              <a:buSzPct val="103225"/>
              <a:buFont typeface="Arial"/>
              <a:buChar char="•"/>
              <a:tabLst>
                <a:tab pos="612775" algn="l"/>
              </a:tabLst>
            </a:pP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prices</a:t>
            </a:r>
            <a:r>
              <a:rPr sz="1550" spc="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-30" dirty="0">
                <a:solidFill>
                  <a:srgbClr val="FFFFFF"/>
                </a:solidFill>
                <a:latin typeface="Trebuchet MS"/>
                <a:cs typeface="Trebuchet MS"/>
              </a:rPr>
              <a:t>start</a:t>
            </a:r>
            <a:r>
              <a:rPr sz="1550" spc="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FFFFFF"/>
                </a:solidFill>
                <a:latin typeface="Trebuchet MS"/>
                <a:cs typeface="Trebuchet MS"/>
              </a:rPr>
              <a:t>at</a:t>
            </a:r>
            <a:r>
              <a:rPr sz="155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45" dirty="0">
                <a:solidFill>
                  <a:srgbClr val="FFFFFF"/>
                </a:solidFill>
                <a:latin typeface="Trebuchet MS"/>
                <a:cs typeface="Trebuchet MS"/>
              </a:rPr>
              <a:t>$2,500:</a:t>
            </a:r>
            <a:r>
              <a:rPr sz="155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-20" dirty="0">
                <a:solidFill>
                  <a:srgbClr val="FFFFFF"/>
                </a:solidFill>
                <a:latin typeface="Trebuchet MS"/>
                <a:cs typeface="Trebuchet MS"/>
              </a:rPr>
              <a:t>basically,</a:t>
            </a:r>
            <a:r>
              <a:rPr sz="155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1550" spc="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price</a:t>
            </a:r>
            <a:r>
              <a:rPr sz="155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1550" spc="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50" dirty="0">
                <a:solidFill>
                  <a:srgbClr val="FFFFFF"/>
                </a:solidFill>
                <a:latin typeface="Trebuchet MS"/>
                <a:cs typeface="Trebuchet MS"/>
              </a:rPr>
              <a:t>an</a:t>
            </a:r>
            <a:r>
              <a:rPr sz="1550" spc="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spc="40" dirty="0">
                <a:solidFill>
                  <a:srgbClr val="FFFFFF"/>
                </a:solidFill>
                <a:latin typeface="Trebuchet MS"/>
                <a:cs typeface="Trebuchet MS"/>
              </a:rPr>
              <a:t>appliance</a:t>
            </a:r>
            <a:endParaRPr sz="1550">
              <a:latin typeface="Trebuchet MS"/>
              <a:cs typeface="Trebuchet MS"/>
            </a:endParaRPr>
          </a:p>
          <a:p>
            <a:pPr marL="289560" indent="-276860">
              <a:lnSpc>
                <a:spcPct val="100000"/>
              </a:lnSpc>
              <a:spcBef>
                <a:spcPts val="935"/>
              </a:spcBef>
              <a:buSzPct val="102702"/>
              <a:buFont typeface="Arial"/>
              <a:buChar char="•"/>
              <a:tabLst>
                <a:tab pos="289560" algn="l"/>
              </a:tabLst>
            </a:pPr>
            <a:r>
              <a:rPr spc="140" dirty="0"/>
              <a:t>no</a:t>
            </a:r>
            <a:r>
              <a:rPr spc="90" dirty="0"/>
              <a:t> </a:t>
            </a:r>
            <a:r>
              <a:rPr dirty="0"/>
              <a:t>major</a:t>
            </a:r>
            <a:r>
              <a:rPr spc="80" dirty="0"/>
              <a:t> </a:t>
            </a:r>
            <a:r>
              <a:rPr spc="45" dirty="0"/>
              <a:t>marketing</a:t>
            </a:r>
            <a:r>
              <a:rPr spc="90" dirty="0"/>
              <a:t> </a:t>
            </a:r>
            <a:r>
              <a:rPr dirty="0"/>
              <a:t>or</a:t>
            </a:r>
            <a:r>
              <a:rPr spc="80" dirty="0"/>
              <a:t> </a:t>
            </a:r>
            <a:r>
              <a:rPr dirty="0"/>
              <a:t>distribution</a:t>
            </a:r>
            <a:r>
              <a:rPr spc="90" dirty="0"/>
              <a:t> </a:t>
            </a:r>
            <a:r>
              <a:rPr spc="50" dirty="0"/>
              <a:t>channels:</a:t>
            </a:r>
            <a:r>
              <a:rPr spc="80" dirty="0"/>
              <a:t> </a:t>
            </a:r>
            <a:r>
              <a:rPr spc="140" dirty="0"/>
              <a:t>no</a:t>
            </a:r>
            <a:r>
              <a:rPr spc="95" dirty="0"/>
              <a:t> </a:t>
            </a:r>
            <a:r>
              <a:rPr spc="75" dirty="0"/>
              <a:t>product</a:t>
            </a:r>
            <a:r>
              <a:rPr spc="70" dirty="0"/>
              <a:t> </a:t>
            </a:r>
            <a:r>
              <a:rPr spc="40" dirty="0"/>
              <a:t>awareness</a:t>
            </a: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/>
          </a:p>
          <a:p>
            <a:pPr marL="389890">
              <a:lnSpc>
                <a:spcPct val="100000"/>
              </a:lnSpc>
            </a:pPr>
            <a:r>
              <a:rPr sz="2150" spc="-40" dirty="0"/>
              <a:t>result:</a:t>
            </a:r>
            <a:r>
              <a:rPr sz="2150" spc="-65" dirty="0"/>
              <a:t> </a:t>
            </a:r>
            <a:r>
              <a:rPr sz="2150" u="sng" spc="300" dirty="0">
                <a:uFill>
                  <a:solidFill>
                    <a:srgbClr val="FFFFFF"/>
                  </a:solidFill>
                </a:uFill>
              </a:rPr>
              <a:t>MORE</a:t>
            </a:r>
            <a:r>
              <a:rPr sz="2150" spc="-65" dirty="0"/>
              <a:t> </a:t>
            </a:r>
            <a:r>
              <a:rPr sz="2150" dirty="0"/>
              <a:t>barriers</a:t>
            </a:r>
            <a:r>
              <a:rPr sz="2150" spc="-60" dirty="0"/>
              <a:t> </a:t>
            </a:r>
            <a:r>
              <a:rPr sz="2150" dirty="0"/>
              <a:t>of</a:t>
            </a:r>
            <a:r>
              <a:rPr sz="2150" spc="-5" dirty="0"/>
              <a:t> </a:t>
            </a:r>
            <a:r>
              <a:rPr sz="2150" spc="-85" dirty="0"/>
              <a:t>safety,</a:t>
            </a:r>
            <a:r>
              <a:rPr sz="2150" spc="-135" dirty="0"/>
              <a:t> </a:t>
            </a:r>
            <a:r>
              <a:rPr sz="2150" spc="-50" dirty="0"/>
              <a:t>usability,</a:t>
            </a:r>
            <a:r>
              <a:rPr sz="2150" spc="-130" dirty="0"/>
              <a:t> </a:t>
            </a:r>
            <a:r>
              <a:rPr sz="2150" spc="-85" dirty="0"/>
              <a:t>efficacy,</a:t>
            </a:r>
            <a:r>
              <a:rPr sz="2150" spc="-130" dirty="0"/>
              <a:t> </a:t>
            </a:r>
            <a:r>
              <a:rPr sz="2150" spc="100" dirty="0"/>
              <a:t>and</a:t>
            </a:r>
            <a:r>
              <a:rPr sz="2150" spc="-60" dirty="0"/>
              <a:t> </a:t>
            </a:r>
            <a:r>
              <a:rPr sz="2150" spc="-10" dirty="0"/>
              <a:t>affordability!</a:t>
            </a:r>
            <a:endParaRPr sz="2150"/>
          </a:p>
        </p:txBody>
      </p:sp>
      <p:pic>
        <p:nvPicPr>
          <p:cNvPr id="2" name="object 2" descr="Novare logo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64738" y="1386028"/>
            <a:ext cx="642860" cy="11441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474335" y="6289475"/>
            <a:ext cx="1110615" cy="188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marR="5080" indent="-273685">
              <a:lnSpc>
                <a:spcPct val="100000"/>
              </a:lnSpc>
              <a:spcBef>
                <a:spcPts val="100"/>
              </a:spcBef>
            </a:pP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Copyright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2023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–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Novare</a:t>
            </a:r>
            <a:r>
              <a:rPr sz="50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Products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25" dirty="0">
                <a:solidFill>
                  <a:srgbClr val="FFFFFF"/>
                </a:solidFill>
                <a:latin typeface="Trebuchet MS"/>
                <a:cs typeface="Trebuchet MS"/>
              </a:rPr>
              <a:t>LLC</a:t>
            </a:r>
            <a:r>
              <a:rPr sz="500" spc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All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Rights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Reserved</a:t>
            </a:r>
            <a:endParaRPr sz="5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045"/>
              </a:lnSpc>
              <a:spcBef>
                <a:spcPts val="100"/>
              </a:spcBef>
            </a:pPr>
            <a:r>
              <a:rPr spc="-25" dirty="0"/>
              <a:t>the</a:t>
            </a:r>
            <a:r>
              <a:rPr spc="-170" dirty="0"/>
              <a:t> </a:t>
            </a:r>
            <a:r>
              <a:rPr spc="-10" dirty="0"/>
              <a:t>solution</a:t>
            </a:r>
          </a:p>
          <a:p>
            <a:pPr marL="12700">
              <a:lnSpc>
                <a:spcPts val="1845"/>
              </a:lnSpc>
            </a:pPr>
            <a:r>
              <a:rPr sz="1600" dirty="0"/>
              <a:t>ideally?</a:t>
            </a:r>
            <a:r>
              <a:rPr sz="1600" spc="55" dirty="0"/>
              <a:t> </a:t>
            </a:r>
            <a:r>
              <a:rPr sz="1600" dirty="0"/>
              <a:t>remove</a:t>
            </a:r>
            <a:r>
              <a:rPr sz="1600" spc="35" dirty="0"/>
              <a:t> </a:t>
            </a:r>
            <a:r>
              <a:rPr sz="1600" spc="60" dirty="0"/>
              <a:t>ALL</a:t>
            </a:r>
            <a:r>
              <a:rPr sz="1600" spc="20" dirty="0"/>
              <a:t> </a:t>
            </a:r>
            <a:r>
              <a:rPr sz="1600" spc="-10" dirty="0"/>
              <a:t>barriers</a:t>
            </a:r>
            <a:endParaRPr sz="1600" dirty="0"/>
          </a:p>
        </p:txBody>
      </p:sp>
      <p:sp>
        <p:nvSpPr>
          <p:cNvPr id="3" name="object 3"/>
          <p:cNvSpPr txBox="1"/>
          <p:nvPr/>
        </p:nvSpPr>
        <p:spPr>
          <a:xfrm>
            <a:off x="548061" y="2474941"/>
            <a:ext cx="4077335" cy="30181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30504" marR="1292225" indent="-230504" algn="r">
              <a:lnSpc>
                <a:spcPct val="100000"/>
              </a:lnSpc>
              <a:spcBef>
                <a:spcPts val="120"/>
              </a:spcBef>
              <a:buSzPct val="103448"/>
              <a:buFont typeface="Segoe UI Symbol"/>
              <a:buChar char="►"/>
              <a:tabLst>
                <a:tab pos="230504" algn="l"/>
              </a:tabLst>
            </a:pP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remove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complexity</a:t>
            </a:r>
            <a:r>
              <a:rPr sz="14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barrier</a:t>
            </a:r>
            <a:endParaRPr sz="1450">
              <a:latin typeface="Trebuchet MS"/>
              <a:cs typeface="Trebuchet MS"/>
            </a:endParaRPr>
          </a:p>
          <a:p>
            <a:pPr marL="230504" marR="1287780" lvl="1" indent="-230504" algn="r">
              <a:lnSpc>
                <a:spcPct val="100000"/>
              </a:lnSpc>
              <a:spcBef>
                <a:spcPts val="1260"/>
              </a:spcBef>
              <a:buSzPct val="103448"/>
              <a:buFont typeface="Arial"/>
              <a:buChar char="•"/>
              <a:tabLst>
                <a:tab pos="230504" algn="l"/>
              </a:tabLst>
            </a:pP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provide</a:t>
            </a:r>
            <a:r>
              <a:rPr sz="1450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60" dirty="0">
                <a:solidFill>
                  <a:srgbClr val="FFFFFF"/>
                </a:solidFill>
                <a:latin typeface="Trebuchet MS"/>
                <a:cs typeface="Trebuchet MS"/>
              </a:rPr>
              <a:t>FULL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 accessibility</a:t>
            </a:r>
            <a:endParaRPr sz="1450">
              <a:latin typeface="Trebuchet MS"/>
              <a:cs typeface="Trebuchet MS"/>
            </a:endParaRPr>
          </a:p>
          <a:p>
            <a:pPr marL="612775" marR="186055" lvl="1" indent="-231140">
              <a:lnSpc>
                <a:spcPts val="1680"/>
              </a:lnSpc>
              <a:spcBef>
                <a:spcPts val="1465"/>
              </a:spcBef>
              <a:buSzPct val="103448"/>
              <a:buFont typeface="Arial"/>
              <a:buChar char="•"/>
              <a:tabLst>
                <a:tab pos="612775" algn="l"/>
              </a:tabLst>
            </a:pP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appliance-</a:t>
            </a:r>
            <a:r>
              <a:rPr sz="1450" spc="-80" dirty="0">
                <a:solidFill>
                  <a:srgbClr val="FFFFFF"/>
                </a:solidFill>
                <a:latin typeface="Trebuchet MS"/>
                <a:cs typeface="Trebuchet MS"/>
              </a:rPr>
              <a:t>like,</a:t>
            </a:r>
            <a:r>
              <a:rPr sz="14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easy</a:t>
            </a:r>
            <a:r>
              <a:rPr sz="1450" spc="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65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1450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inexpensive</a:t>
            </a:r>
            <a:r>
              <a:rPr sz="1450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35" dirty="0">
                <a:solidFill>
                  <a:srgbClr val="FFFFFF"/>
                </a:solidFill>
                <a:latin typeface="Trebuchet MS"/>
                <a:cs typeface="Trebuchet MS"/>
              </a:rPr>
              <a:t>to 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install</a:t>
            </a:r>
            <a:endParaRPr sz="1450">
              <a:latin typeface="Trebuchet MS"/>
              <a:cs typeface="Trebuchet MS"/>
            </a:endParaRPr>
          </a:p>
          <a:p>
            <a:pPr marL="566420" lvl="1" indent="-230504">
              <a:lnSpc>
                <a:spcPct val="100000"/>
              </a:lnSpc>
              <a:spcBef>
                <a:spcPts val="1355"/>
              </a:spcBef>
              <a:buSzPct val="103448"/>
              <a:buFont typeface="Arial"/>
              <a:buChar char="•"/>
              <a:tabLst>
                <a:tab pos="566420" algn="l"/>
              </a:tabLst>
            </a:pP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industry</a:t>
            </a:r>
            <a:r>
              <a:rPr sz="14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standard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cabinet</a:t>
            </a:r>
            <a:r>
              <a:rPr sz="145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dimensions</a:t>
            </a:r>
            <a:endParaRPr sz="1450">
              <a:latin typeface="Trebuchet MS"/>
              <a:cs typeface="Trebuchet MS"/>
            </a:endParaRPr>
          </a:p>
          <a:p>
            <a:pPr marL="566420" lvl="1" indent="-230504">
              <a:lnSpc>
                <a:spcPct val="100000"/>
              </a:lnSpc>
              <a:spcBef>
                <a:spcPts val="1260"/>
              </a:spcBef>
              <a:buSzPct val="103448"/>
              <a:buFont typeface="Arial"/>
              <a:buChar char="•"/>
              <a:tabLst>
                <a:tab pos="566420" algn="l"/>
              </a:tabLst>
            </a:pP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replaceable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20" dirty="0">
                <a:solidFill>
                  <a:srgbClr val="FFFFFF"/>
                </a:solidFill>
                <a:latin typeface="Trebuchet MS"/>
                <a:cs typeface="Trebuchet MS"/>
              </a:rPr>
              <a:t>exterior</a:t>
            </a:r>
            <a:r>
              <a:rPr sz="145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panels</a:t>
            </a:r>
            <a:endParaRPr sz="1450">
              <a:latin typeface="Trebuchet MS"/>
              <a:cs typeface="Trebuchet MS"/>
            </a:endParaRPr>
          </a:p>
          <a:p>
            <a:pPr marL="288925" indent="-276225">
              <a:lnSpc>
                <a:spcPct val="100000"/>
              </a:lnSpc>
              <a:spcBef>
                <a:spcPts val="1355"/>
              </a:spcBef>
              <a:buSzPct val="103448"/>
              <a:buFont typeface="Segoe UI Symbol"/>
              <a:buChar char="►"/>
              <a:tabLst>
                <a:tab pos="288925" algn="l"/>
              </a:tabLst>
            </a:pP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remove</a:t>
            </a:r>
            <a:r>
              <a:rPr sz="14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14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20" dirty="0">
                <a:solidFill>
                  <a:srgbClr val="FFFFFF"/>
                </a:solidFill>
                <a:latin typeface="Trebuchet MS"/>
                <a:cs typeface="Trebuchet MS"/>
              </a:rPr>
              <a:t>usability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barrier</a:t>
            </a:r>
            <a:endParaRPr sz="1450">
              <a:latin typeface="Trebuchet MS"/>
              <a:cs typeface="Trebuchet MS"/>
            </a:endParaRPr>
          </a:p>
          <a:p>
            <a:pPr marL="612775" marR="5080" lvl="1" indent="-231140">
              <a:lnSpc>
                <a:spcPct val="102299"/>
              </a:lnSpc>
              <a:spcBef>
                <a:spcPts val="1220"/>
              </a:spcBef>
              <a:buSzPct val="103448"/>
              <a:buFont typeface="Arial"/>
              <a:buChar char="•"/>
              <a:tabLst>
                <a:tab pos="612775" algn="l"/>
              </a:tabLst>
            </a:pP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45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single</a:t>
            </a:r>
            <a:r>
              <a:rPr sz="145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button,</a:t>
            </a:r>
            <a:r>
              <a:rPr sz="145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universal</a:t>
            </a:r>
            <a:r>
              <a:rPr sz="1450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remote</a:t>
            </a:r>
            <a:r>
              <a:rPr sz="1450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control,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45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60" dirty="0">
                <a:solidFill>
                  <a:srgbClr val="FFFFFF"/>
                </a:solidFill>
                <a:latin typeface="Trebuchet MS"/>
                <a:cs typeface="Trebuchet MS"/>
              </a:rPr>
              <a:t>app</a:t>
            </a:r>
            <a:endParaRPr sz="1450">
              <a:latin typeface="Trebuchet MS"/>
              <a:cs typeface="Trebuchet MS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78148" y="2474941"/>
            <a:ext cx="3846829" cy="30213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88925" indent="-276225">
              <a:lnSpc>
                <a:spcPct val="100000"/>
              </a:lnSpc>
              <a:spcBef>
                <a:spcPts val="120"/>
              </a:spcBef>
              <a:buSzPct val="103448"/>
              <a:buFont typeface="Segoe UI Symbol"/>
              <a:buChar char="►"/>
              <a:tabLst>
                <a:tab pos="288925" algn="l"/>
              </a:tabLst>
            </a:pP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remove</a:t>
            </a:r>
            <a:r>
              <a:rPr sz="145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145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45" dirty="0">
                <a:solidFill>
                  <a:srgbClr val="FFFFFF"/>
                </a:solidFill>
                <a:latin typeface="Trebuchet MS"/>
                <a:cs typeface="Trebuchet MS"/>
              </a:rPr>
              <a:t>efficacy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 barrier</a:t>
            </a:r>
            <a:endParaRPr sz="1450">
              <a:latin typeface="Trebuchet MS"/>
              <a:cs typeface="Trebuchet MS"/>
            </a:endParaRPr>
          </a:p>
          <a:p>
            <a:pPr marL="659130" lvl="1" indent="-276860">
              <a:lnSpc>
                <a:spcPct val="100000"/>
              </a:lnSpc>
              <a:spcBef>
                <a:spcPts val="1260"/>
              </a:spcBef>
              <a:buSzPct val="103448"/>
              <a:buFont typeface="Arial"/>
              <a:buChar char="•"/>
              <a:tabLst>
                <a:tab pos="659130" algn="l"/>
              </a:tabLst>
            </a:pP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robotic</a:t>
            </a:r>
            <a:r>
              <a:rPr sz="1450" spc="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technology</a:t>
            </a:r>
            <a:endParaRPr sz="1450">
              <a:latin typeface="Trebuchet MS"/>
              <a:cs typeface="Trebuchet MS"/>
            </a:endParaRPr>
          </a:p>
          <a:p>
            <a:pPr marL="1028700" marR="217804" lvl="2" indent="-277495">
              <a:lnSpc>
                <a:spcPts val="1680"/>
              </a:lnSpc>
              <a:spcBef>
                <a:spcPts val="1465"/>
              </a:spcBef>
              <a:buSzPct val="103448"/>
              <a:buFont typeface="Arial"/>
              <a:buChar char="•"/>
              <a:tabLst>
                <a:tab pos="1028700" algn="l"/>
              </a:tabLst>
            </a:pP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minimal</a:t>
            </a:r>
            <a:r>
              <a:rPr sz="1450" spc="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size</a:t>
            </a:r>
            <a:r>
              <a:rPr sz="1450" spc="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85" dirty="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sz="1450" spc="235" dirty="0">
                <a:solidFill>
                  <a:srgbClr val="FFFFFF"/>
                </a:solidFill>
                <a:latin typeface="Trebuchet MS"/>
                <a:cs typeface="Trebuchet MS"/>
              </a:rPr>
              <a:t>&gt;</a:t>
            </a:r>
            <a:r>
              <a:rPr sz="145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more</a:t>
            </a:r>
            <a:r>
              <a:rPr sz="1450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space</a:t>
            </a:r>
            <a:r>
              <a:rPr sz="1450" spc="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25" dirty="0">
                <a:solidFill>
                  <a:srgbClr val="FFFFFF"/>
                </a:solidFill>
                <a:latin typeface="Trebuchet MS"/>
                <a:cs typeface="Trebuchet MS"/>
              </a:rPr>
              <a:t>for 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storage</a:t>
            </a:r>
            <a:endParaRPr sz="1450">
              <a:latin typeface="Trebuchet MS"/>
              <a:cs typeface="Trebuchet MS"/>
            </a:endParaRPr>
          </a:p>
          <a:p>
            <a:pPr marL="659130" marR="487680" lvl="1" indent="-277495">
              <a:lnSpc>
                <a:spcPts val="1660"/>
              </a:lnSpc>
              <a:spcBef>
                <a:spcPts val="1480"/>
              </a:spcBef>
              <a:buSzPct val="103448"/>
              <a:buFont typeface="Arial"/>
              <a:buChar char="•"/>
              <a:tabLst>
                <a:tab pos="659130" algn="l"/>
              </a:tabLst>
            </a:pPr>
            <a:r>
              <a:rPr sz="1450" spc="55" dirty="0">
                <a:solidFill>
                  <a:srgbClr val="FFFFFF"/>
                </a:solidFill>
                <a:latin typeface="Trebuchet MS"/>
                <a:cs typeface="Trebuchet MS"/>
              </a:rPr>
              <a:t>move</a:t>
            </a:r>
            <a:r>
              <a:rPr sz="145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145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25" dirty="0">
                <a:solidFill>
                  <a:srgbClr val="FFFFFF"/>
                </a:solidFill>
                <a:latin typeface="Trebuchet MS"/>
                <a:cs typeface="Trebuchet MS"/>
              </a:rPr>
              <a:t>front</a:t>
            </a:r>
            <a:r>
              <a:rPr sz="145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145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objects</a:t>
            </a:r>
            <a:r>
              <a:rPr sz="145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45" dirty="0">
                <a:solidFill>
                  <a:srgbClr val="FFFFFF"/>
                </a:solidFill>
                <a:latin typeface="Trebuchet MS"/>
                <a:cs typeface="Trebuchet MS"/>
              </a:rPr>
              <a:t>that </a:t>
            </a:r>
            <a:r>
              <a:rPr sz="1450" spc="-25" dirty="0">
                <a:solidFill>
                  <a:srgbClr val="FFFFFF"/>
                </a:solidFill>
                <a:latin typeface="Trebuchet MS"/>
                <a:cs typeface="Trebuchet MS"/>
              </a:rPr>
              <a:t>are 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underneath</a:t>
            </a:r>
            <a:endParaRPr sz="1450">
              <a:latin typeface="Trebuchet MS"/>
              <a:cs typeface="Trebuchet MS"/>
            </a:endParaRPr>
          </a:p>
          <a:p>
            <a:pPr marL="659130" lvl="1" indent="-276860">
              <a:lnSpc>
                <a:spcPct val="100000"/>
              </a:lnSpc>
              <a:spcBef>
                <a:spcPts val="1355"/>
              </a:spcBef>
              <a:buSzPct val="103448"/>
              <a:buFont typeface="Arial"/>
              <a:buChar char="•"/>
              <a:tabLst>
                <a:tab pos="659130" algn="l"/>
              </a:tabLst>
            </a:pP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lower</a:t>
            </a:r>
            <a:r>
              <a:rPr sz="145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75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r>
              <a:rPr sz="145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40" dirty="0">
                <a:solidFill>
                  <a:srgbClr val="FFFFFF"/>
                </a:solidFill>
                <a:latin typeface="Trebuchet MS"/>
                <a:cs typeface="Trebuchet MS"/>
              </a:rPr>
              <a:t>feet</a:t>
            </a:r>
            <a:r>
              <a:rPr sz="145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45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20" dirty="0">
                <a:solidFill>
                  <a:srgbClr val="FFFFFF"/>
                </a:solidFill>
                <a:latin typeface="Trebuchet MS"/>
                <a:cs typeface="Trebuchet MS"/>
              </a:rPr>
              <a:t>more</a:t>
            </a:r>
            <a:endParaRPr sz="1450">
              <a:latin typeface="Trebuchet MS"/>
              <a:cs typeface="Trebuchet MS"/>
            </a:endParaRPr>
          </a:p>
          <a:p>
            <a:pPr marL="288925" indent="-276225">
              <a:lnSpc>
                <a:spcPct val="100000"/>
              </a:lnSpc>
              <a:spcBef>
                <a:spcPts val="1260"/>
              </a:spcBef>
              <a:buSzPct val="103448"/>
              <a:buFont typeface="Segoe UI Symbol"/>
              <a:buChar char="►"/>
              <a:tabLst>
                <a:tab pos="288925" algn="l"/>
              </a:tabLst>
            </a:pP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remove</a:t>
            </a:r>
            <a:r>
              <a:rPr sz="14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145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35" dirty="0">
                <a:solidFill>
                  <a:srgbClr val="FFFFFF"/>
                </a:solidFill>
                <a:latin typeface="Trebuchet MS"/>
                <a:cs typeface="Trebuchet MS"/>
              </a:rPr>
              <a:t>affordability</a:t>
            </a:r>
            <a:r>
              <a:rPr sz="145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10" dirty="0">
                <a:solidFill>
                  <a:srgbClr val="FFFFFF"/>
                </a:solidFill>
                <a:latin typeface="Trebuchet MS"/>
                <a:cs typeface="Trebuchet MS"/>
              </a:rPr>
              <a:t>barrier</a:t>
            </a:r>
            <a:endParaRPr sz="1450">
              <a:latin typeface="Trebuchet MS"/>
              <a:cs typeface="Trebuchet MS"/>
            </a:endParaRPr>
          </a:p>
          <a:p>
            <a:pPr marL="659130" lvl="1" indent="-276860">
              <a:lnSpc>
                <a:spcPct val="100000"/>
              </a:lnSpc>
              <a:spcBef>
                <a:spcPts val="1355"/>
              </a:spcBef>
              <a:buSzPct val="103448"/>
              <a:buFont typeface="Arial"/>
              <a:buChar char="•"/>
              <a:tabLst>
                <a:tab pos="659130" algn="l"/>
              </a:tabLst>
            </a:pP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low</a:t>
            </a:r>
            <a:r>
              <a:rPr sz="145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complexity</a:t>
            </a:r>
            <a:r>
              <a:rPr sz="145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235" dirty="0">
                <a:solidFill>
                  <a:srgbClr val="FFFFFF"/>
                </a:solidFill>
                <a:latin typeface="Trebuchet MS"/>
                <a:cs typeface="Trebuchet MS"/>
              </a:rPr>
              <a:t>=</a:t>
            </a:r>
            <a:r>
              <a:rPr sz="145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dirty="0">
                <a:solidFill>
                  <a:srgbClr val="FFFFFF"/>
                </a:solidFill>
                <a:latin typeface="Trebuchet MS"/>
                <a:cs typeface="Trebuchet MS"/>
              </a:rPr>
              <a:t>lowest</a:t>
            </a:r>
            <a:r>
              <a:rPr sz="145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45" dirty="0">
                <a:solidFill>
                  <a:srgbClr val="FFFFFF"/>
                </a:solidFill>
                <a:latin typeface="Trebuchet MS"/>
                <a:cs typeface="Trebuchet MS"/>
              </a:rPr>
              <a:t>possible</a:t>
            </a:r>
            <a:r>
              <a:rPr sz="145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-20" dirty="0">
                <a:solidFill>
                  <a:srgbClr val="FFFFFF"/>
                </a:solidFill>
                <a:latin typeface="Trebuchet MS"/>
                <a:cs typeface="Trebuchet MS"/>
              </a:rPr>
              <a:t>cost</a:t>
            </a:r>
            <a:endParaRPr sz="145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8938" y="6278241"/>
            <a:ext cx="1325245" cy="182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9560" algn="l"/>
              </a:tabLst>
            </a:pPr>
            <a:r>
              <a:rPr sz="900" spc="-50" dirty="0">
                <a:solidFill>
                  <a:srgbClr val="FFFFFF"/>
                </a:solidFill>
                <a:latin typeface="Segoe UI Symbol"/>
                <a:cs typeface="Segoe UI Symbol"/>
              </a:rPr>
              <a:t>✓</a:t>
            </a:r>
            <a:r>
              <a:rPr sz="900" dirty="0">
                <a:solidFill>
                  <a:srgbClr val="FFFFFF"/>
                </a:solidFill>
                <a:latin typeface="Segoe UI Symbol"/>
                <a:cs typeface="Segoe UI Symbol"/>
              </a:rPr>
              <a:t>	</a:t>
            </a:r>
            <a:r>
              <a:rPr sz="900" spc="120" dirty="0">
                <a:solidFill>
                  <a:srgbClr val="FFFFFF"/>
                </a:solidFill>
                <a:latin typeface="Trebuchet MS"/>
                <a:cs typeface="Trebuchet MS"/>
              </a:rPr>
              <a:t>=</a:t>
            </a:r>
            <a:r>
              <a:rPr sz="9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FFFFFF"/>
                </a:solidFill>
                <a:latin typeface="Trebuchet MS"/>
                <a:cs typeface="Trebuchet MS"/>
              </a:rPr>
              <a:t>must</a:t>
            </a:r>
            <a:r>
              <a:rPr sz="9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FFFFFF"/>
                </a:solidFill>
                <a:latin typeface="Trebuchet MS"/>
                <a:cs typeface="Trebuchet MS"/>
              </a:rPr>
              <a:t>have</a:t>
            </a:r>
            <a:r>
              <a:rPr sz="9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Trebuchet MS"/>
                <a:cs typeface="Trebuchet MS"/>
              </a:rPr>
              <a:t>feature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74335" y="6289475"/>
            <a:ext cx="1110615" cy="188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marR="5080" indent="-273685">
              <a:lnSpc>
                <a:spcPct val="100000"/>
              </a:lnSpc>
              <a:spcBef>
                <a:spcPts val="100"/>
              </a:spcBef>
            </a:pP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Copyright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2023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–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Novare</a:t>
            </a:r>
            <a:r>
              <a:rPr sz="50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Products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25" dirty="0">
                <a:solidFill>
                  <a:srgbClr val="FFFFFF"/>
                </a:solidFill>
                <a:latin typeface="Trebuchet MS"/>
                <a:cs typeface="Trebuchet MS"/>
              </a:rPr>
              <a:t>LLC</a:t>
            </a:r>
            <a:r>
              <a:rPr sz="500" spc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All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Rights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Reserved</a:t>
            </a:r>
            <a:endParaRPr sz="5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6461" y="1479603"/>
            <a:ext cx="9865995" cy="5182870"/>
            <a:chOff x="96461" y="1479603"/>
            <a:chExt cx="9865995" cy="5182870"/>
          </a:xfrm>
        </p:grpSpPr>
        <p:sp>
          <p:nvSpPr>
            <p:cNvPr id="8" name="object 8"/>
            <p:cNvSpPr/>
            <p:nvPr/>
          </p:nvSpPr>
          <p:spPr>
            <a:xfrm>
              <a:off x="101599" y="6319860"/>
              <a:ext cx="9855200" cy="337185"/>
            </a:xfrm>
            <a:custGeom>
              <a:avLst/>
              <a:gdLst/>
              <a:ahLst/>
              <a:cxnLst/>
              <a:rect l="l" t="t" r="r" b="b"/>
              <a:pathLst>
                <a:path w="9855200" h="337184">
                  <a:moveTo>
                    <a:pt x="9855200" y="0"/>
                  </a:moveTo>
                  <a:lnTo>
                    <a:pt x="0" y="0"/>
                  </a:lnTo>
                  <a:lnTo>
                    <a:pt x="0" y="336957"/>
                  </a:lnTo>
                  <a:lnTo>
                    <a:pt x="9855200" y="336957"/>
                  </a:lnTo>
                  <a:lnTo>
                    <a:pt x="9855200" y="0"/>
                  </a:lnTo>
                  <a:close/>
                </a:path>
              </a:pathLst>
            </a:custGeom>
            <a:solidFill>
              <a:srgbClr val="0203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1599" y="6319860"/>
              <a:ext cx="9855200" cy="337185"/>
            </a:xfrm>
            <a:custGeom>
              <a:avLst/>
              <a:gdLst/>
              <a:ahLst/>
              <a:cxnLst/>
              <a:rect l="l" t="t" r="r" b="b"/>
              <a:pathLst>
                <a:path w="9855200" h="337184">
                  <a:moveTo>
                    <a:pt x="0" y="0"/>
                  </a:moveTo>
                  <a:lnTo>
                    <a:pt x="9855198" y="0"/>
                  </a:lnTo>
                  <a:lnTo>
                    <a:pt x="9855198" y="336957"/>
                  </a:lnTo>
                  <a:lnTo>
                    <a:pt x="0" y="336957"/>
                  </a:lnTo>
                  <a:lnTo>
                    <a:pt x="0" y="0"/>
                  </a:lnTo>
                  <a:close/>
                </a:path>
              </a:pathLst>
            </a:custGeom>
            <a:ln w="10277">
              <a:solidFill>
                <a:srgbClr val="02031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11388" y="1479603"/>
              <a:ext cx="2796211" cy="489897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30591" y="1699423"/>
              <a:ext cx="2997217" cy="4620436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045"/>
              </a:lnSpc>
              <a:spcBef>
                <a:spcPts val="100"/>
              </a:spcBef>
            </a:pPr>
            <a:r>
              <a:rPr spc="-25" dirty="0"/>
              <a:t>the</a:t>
            </a:r>
            <a:r>
              <a:rPr spc="-170" dirty="0"/>
              <a:t> </a:t>
            </a:r>
            <a:r>
              <a:rPr spc="-10" dirty="0"/>
              <a:t>solution</a:t>
            </a:r>
          </a:p>
          <a:p>
            <a:pPr marL="12700">
              <a:lnSpc>
                <a:spcPts val="1845"/>
              </a:lnSpc>
            </a:pPr>
            <a:r>
              <a:rPr sz="1600" dirty="0"/>
              <a:t>prototyped</a:t>
            </a:r>
            <a:r>
              <a:rPr sz="1600" spc="100" dirty="0"/>
              <a:t> </a:t>
            </a:r>
            <a:r>
              <a:rPr sz="1600" dirty="0"/>
              <a:t>in</a:t>
            </a:r>
            <a:r>
              <a:rPr sz="1600" spc="105" dirty="0"/>
              <a:t> </a:t>
            </a:r>
            <a:r>
              <a:rPr sz="1600" spc="70" dirty="0"/>
              <a:t>2019</a:t>
            </a:r>
            <a:endParaRPr sz="1600" dirty="0"/>
          </a:p>
        </p:txBody>
      </p:sp>
      <p:pic>
        <p:nvPicPr>
          <p:cNvPr id="13" name="object 13" descr="A white rectangular object with a blue object on top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75516" y="2442563"/>
            <a:ext cx="2271494" cy="361771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475BC25-C0FD-4A91-B318-33385654440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815" y="-400110"/>
            <a:ext cx="5303520" cy="400110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/>
              <a:t>No Slide Title</a:t>
            </a:r>
          </a:p>
        </p:txBody>
      </p:sp>
      <p:grpSp>
        <p:nvGrpSpPr>
          <p:cNvPr id="2" name="object 2" descr="A photo of laundry room"/>
          <p:cNvGrpSpPr/>
          <p:nvPr/>
        </p:nvGrpSpPr>
        <p:grpSpPr>
          <a:xfrm>
            <a:off x="101600" y="1104900"/>
            <a:ext cx="9855200" cy="5549900"/>
            <a:chOff x="101600" y="1104900"/>
            <a:chExt cx="9855200" cy="554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64738" y="1386028"/>
              <a:ext cx="642860" cy="11441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600" y="1104900"/>
              <a:ext cx="9855200" cy="554990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4474335" y="6289475"/>
            <a:ext cx="1110615" cy="188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marR="5080" indent="-273685">
              <a:lnSpc>
                <a:spcPct val="100000"/>
              </a:lnSpc>
              <a:spcBef>
                <a:spcPts val="100"/>
              </a:spcBef>
            </a:pP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Copyright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2023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–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Novare</a:t>
            </a:r>
            <a:r>
              <a:rPr sz="50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Products</a:t>
            </a:r>
            <a:r>
              <a:rPr sz="5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25" dirty="0">
                <a:solidFill>
                  <a:srgbClr val="FFFFFF"/>
                </a:solidFill>
                <a:latin typeface="Trebuchet MS"/>
                <a:cs typeface="Trebuchet MS"/>
              </a:rPr>
              <a:t>LLC</a:t>
            </a:r>
            <a:r>
              <a:rPr sz="500" spc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All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Rights</a:t>
            </a:r>
            <a:r>
              <a:rPr sz="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Trebuchet MS"/>
                <a:cs typeface="Trebuchet MS"/>
              </a:rPr>
              <a:t>Reserved</a:t>
            </a:r>
            <a:endParaRPr sz="5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</TotalTime>
  <Words>1124</Words>
  <Application>Microsoft Office PowerPoint</Application>
  <PresentationFormat>Custom</PresentationFormat>
  <Paragraphs>172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Lucida Sans</vt:lpstr>
      <vt:lpstr>Segoe UI Symbol</vt:lpstr>
      <vt:lpstr>Tahoma</vt:lpstr>
      <vt:lpstr>Trebuchet MS</vt:lpstr>
      <vt:lpstr>Office Theme</vt:lpstr>
      <vt:lpstr>accessibility at new heights</vt:lpstr>
      <vt:lpstr>about me</vt:lpstr>
      <vt:lpstr>Advancing Access &amp; Equity </vt:lpstr>
      <vt:lpstr>the problem a pervasive and largely unaddressed accessibility barrier</vt:lpstr>
      <vt:lpstr>impact</vt:lpstr>
      <vt:lpstr>the (other) problem(s)</vt:lpstr>
      <vt:lpstr>the solution ideally? remove ALL barriers</vt:lpstr>
      <vt:lpstr>the solution prototyped in 2019</vt:lpstr>
      <vt:lpstr>No Slide Title</vt:lpstr>
      <vt:lpstr>No Slide Title #2</vt:lpstr>
      <vt:lpstr>the solution</vt:lpstr>
      <vt:lpstr>the solution broad market availability</vt:lpstr>
      <vt:lpstr>recognition</vt:lpstr>
      <vt:lpstr>the dignity of independent living</vt:lpstr>
      <vt:lpstr>join us on our journey info@novare.biz www.novare.biz</vt:lpstr>
      <vt:lpstr>Contact Information </vt:lpstr>
      <vt:lpstr>Current and Upcoming Meetings, cont.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Novare Pitch Deck for USDA TARGET Center v1</dc:title>
  <dc:creator>Wayne Crolley - Founder and Managing Member - Novare Products LLC</dc:creator>
  <cp:lastModifiedBy>Sherbondy, Michelle - OO, Washington, DC</cp:lastModifiedBy>
  <cp:revision>1</cp:revision>
  <dcterms:created xsi:type="dcterms:W3CDTF">2023-10-20T13:33:39Z</dcterms:created>
  <dcterms:modified xsi:type="dcterms:W3CDTF">2023-10-20T16:43:11Z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2023-09-17T00:00:00Z</vt:filetime>
  </property>
  <property fmtid="{D5CDD505-2E9C-101B-9397-08002B2CF9AE}" pid="3" name="Creator">
    <vt:lpwstr>PowerPoint</vt:lpwstr>
  </property>
  <property fmtid="{D5CDD505-2E9C-101B-9397-08002B2CF9AE}" pid="4" name="LastSaved">
    <vt:filetime>2023-10-20T00:00:00Z</vt:filetime>
  </property>
  <property fmtid="{D5CDD505-2E9C-101B-9397-08002B2CF9AE}" pid="5" name="Producer">
    <vt:lpwstr>macOS Version 13.5.2 (Build 22G91) Quartz PDFContext</vt:lpwstr>
  </property>
</Properties>
</file>