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media/image2.jpg" ContentType="image/jpe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1"/>
  </p:notesMasterIdLst>
  <p:sldIdLst>
    <p:sldId id="256" r:id="rId2"/>
    <p:sldId id="282"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3" r:id="rId29"/>
    <p:sldId id="311" r:id="rId3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39" autoAdjust="0"/>
    <p:restoredTop sz="86368" autoAdjust="0"/>
  </p:normalViewPr>
  <p:slideViewPr>
    <p:cSldViewPr snapToGrid="0">
      <p:cViewPr varScale="1">
        <p:scale>
          <a:sx n="86" d="100"/>
          <a:sy n="86" d="100"/>
        </p:scale>
        <p:origin x="108" y="768"/>
      </p:cViewPr>
      <p:guideLst>
        <p:guide orient="horz" pos="1620"/>
        <p:guide pos="2880"/>
      </p:guideLst>
    </p:cSldViewPr>
  </p:slideViewPr>
  <p:outlineViewPr>
    <p:cViewPr>
      <p:scale>
        <a:sx n="33" d="100"/>
        <a:sy n="33" d="100"/>
      </p:scale>
      <p:origin x="0" y="-2604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rbondy, Michelle - OO, DC" userId="d4feccc8-87ab-48a1-8683-5dd58723cc35" providerId="ADAL" clId="{0C67DB94-C5FD-4433-82C6-EC00003E7F6D}"/>
    <pc:docChg chg="custSel modSld">
      <pc:chgData name="Sherbondy, Michelle - OO, DC" userId="d4feccc8-87ab-48a1-8683-5dd58723cc35" providerId="ADAL" clId="{0C67DB94-C5FD-4433-82C6-EC00003E7F6D}" dt="2023-11-22T01:24:28.516" v="3" actId="20577"/>
      <pc:docMkLst>
        <pc:docMk/>
      </pc:docMkLst>
      <pc:sldChg chg="modSp mod">
        <pc:chgData name="Sherbondy, Michelle - OO, DC" userId="d4feccc8-87ab-48a1-8683-5dd58723cc35" providerId="ADAL" clId="{0C67DB94-C5FD-4433-82C6-EC00003E7F6D}" dt="2023-11-22T01:24:28.516" v="3" actId="20577"/>
        <pc:sldMkLst>
          <pc:docMk/>
          <pc:sldMk cId="0" sldId="256"/>
        </pc:sldMkLst>
        <pc:spChg chg="mod">
          <ac:chgData name="Sherbondy, Michelle - OO, DC" userId="d4feccc8-87ab-48a1-8683-5dd58723cc35" providerId="ADAL" clId="{0C67DB94-C5FD-4433-82C6-EC00003E7F6D}" dt="2023-11-22T01:24:28.516" v="3" actId="20577"/>
          <ac:spMkLst>
            <pc:docMk/>
            <pc:sldMk cId="0" sldId="256"/>
            <ac:spMk id="5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293701ba137_0_8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293701ba137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293701ba137_0_8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293701ba137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293701ba137_0_9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293701ba137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293701ba137_0_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293701ba137_0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293701ba137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293701ba137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293701ba137_0_10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293701ba137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293701ba137_0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293701ba137_0_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293701ba137_0_1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293701ba137_0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293701ba137_0_1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293701ba137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293701ba137_0_1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293701ba137_0_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293701ba137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293701ba137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293701ba137_0_1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293701ba137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293701ba137_0_1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293701ba137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293701ba137_0_14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293701ba137_0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294fa25a36b_2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294fa25a36b_2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293ba0ba9aa_0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293ba0ba9aa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293ba0ba9aa_0_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293ba0ba9aa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293ba0ba9aa_0_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293ba0ba9aa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5A0140-9147-4508-AFA4-485CC15EF1EF}" type="slidenum">
              <a:rPr lang="en-US" smtClean="0"/>
              <a:t>28</a:t>
            </a:fld>
            <a:endParaRPr lang="en-US" dirty="0"/>
          </a:p>
        </p:txBody>
      </p:sp>
    </p:spTree>
    <p:extLst>
      <p:ext uri="{BB962C8B-B14F-4D97-AF65-F5344CB8AC3E}">
        <p14:creationId xmlns:p14="http://schemas.microsoft.com/office/powerpoint/2010/main" val="18948975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381000" y="685800"/>
            <a:ext cx="6096000" cy="3429000"/>
          </a:xfrm>
        </p:spPr>
      </p:sp>
      <p:sp>
        <p:nvSpPr>
          <p:cNvPr id="3" name="Rectangle 2"/>
          <p:cNvSpPr>
            <a:spLocks noGrp="1"/>
          </p:cNvSpPr>
          <p:nvPr>
            <p:ph type="body" idx="1"/>
          </p:nvPr>
        </p:nvSpPr>
        <p:spPr/>
        <p:txBody>
          <a:bodyPr/>
          <a:lstStyle/>
          <a:p>
            <a:endParaRPr lang="en-US"/>
          </a:p>
        </p:txBody>
      </p:sp>
      <p:sp>
        <p:nvSpPr>
          <p:cNvPr id="4" name="Rectangle 3"/>
          <p:cNvSpPr>
            <a:spLocks noGrp="1"/>
          </p:cNvSpPr>
          <p:nvPr>
            <p:ph type="sldNum" sz="quarter" idx="10"/>
          </p:nvPr>
        </p:nvSpPr>
        <p:spPr/>
        <p:txBody>
          <a:bodyPr/>
          <a:lstStyle/>
          <a:p>
            <a:fld id="{CA5D3BF3-D352-46FC-8343-31F56E6730EA}" type="slidenum">
              <a:rPr lang="en-US" smtClean="0"/>
              <a:pPr/>
              <a:t>29</a:t>
            </a:fld>
            <a:endParaRPr lang="en-US"/>
          </a:p>
        </p:txBody>
      </p:sp>
    </p:spTree>
    <p:extLst>
      <p:ext uri="{BB962C8B-B14F-4D97-AF65-F5344CB8AC3E}">
        <p14:creationId xmlns:p14="http://schemas.microsoft.com/office/powerpoint/2010/main" val="301657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294fa25a36b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294fa25a36b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294fa25a36b_2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294fa25a36b_2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293701ba137_0_5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93701ba137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293701ba137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293701ba137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293701ba137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293701ba137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293701ba137_0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293701ba137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293701ba137_0_7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293701ba137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99D85-D1E7-2345-4ED6-72E79545C7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F746AE5-5EBB-2207-3708-39AF442D889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814ABE-5EF4-DB43-A837-F7F4F4C01AD5}"/>
              </a:ext>
            </a:extLst>
          </p:cNvPr>
          <p:cNvSpPr>
            <a:spLocks noGrp="1"/>
          </p:cNvSpPr>
          <p:nvPr>
            <p:ph type="dt" sz="half" idx="10"/>
          </p:nvPr>
        </p:nvSpPr>
        <p:spPr/>
        <p:txBody>
          <a:bodyPr/>
          <a:lstStyle/>
          <a:p>
            <a:fld id="{EFD6F45B-ADA0-4D3F-8136-D0706F8D9692}" type="datetimeFigureOut">
              <a:rPr lang="en-US" smtClean="0"/>
              <a:t>11/21/2023</a:t>
            </a:fld>
            <a:endParaRPr lang="en-US"/>
          </a:p>
        </p:txBody>
      </p:sp>
      <p:sp>
        <p:nvSpPr>
          <p:cNvPr id="5" name="Footer Placeholder 4">
            <a:extLst>
              <a:ext uri="{FF2B5EF4-FFF2-40B4-BE49-F238E27FC236}">
                <a16:creationId xmlns:a16="http://schemas.microsoft.com/office/drawing/2014/main" id="{9B5F5A8C-57BE-6CAB-8231-9D04D19245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A444D0-2023-37FE-79BF-F7AFB551C87F}"/>
              </a:ext>
            </a:extLst>
          </p:cNvPr>
          <p:cNvSpPr>
            <a:spLocks noGrp="1"/>
          </p:cNvSpPr>
          <p:nvPr>
            <p:ph type="sldNum" sz="quarter" idx="12"/>
          </p:nvPr>
        </p:nvSpPr>
        <p:spPr/>
        <p:txBody>
          <a:bodyPr/>
          <a:lstStyle/>
          <a:p>
            <a:fld id="{9C5A65F5-7F69-45C7-B868-74CB478D4704}" type="slidenum">
              <a:rPr lang="en-US" smtClean="0"/>
              <a:t>‹#›</a:t>
            </a:fld>
            <a:endParaRPr lang="en-US"/>
          </a:p>
        </p:txBody>
      </p:sp>
    </p:spTree>
    <p:extLst>
      <p:ext uri="{BB962C8B-B14F-4D97-AF65-F5344CB8AC3E}">
        <p14:creationId xmlns:p14="http://schemas.microsoft.com/office/powerpoint/2010/main" val="15472306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8D7BC-3903-2B4E-ADB0-0EFDB1858AB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AB8188B-333F-D413-3503-BE0AFFB16EFB}"/>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A12D7B1-21E7-45A8-1A7C-33362B97B52E}"/>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F9D424F-84F3-12DF-4E2A-61CC85F990F6}"/>
              </a:ext>
            </a:extLst>
          </p:cNvPr>
          <p:cNvSpPr>
            <a:spLocks noGrp="1"/>
          </p:cNvSpPr>
          <p:nvPr>
            <p:ph type="dt" sz="half" idx="10"/>
          </p:nvPr>
        </p:nvSpPr>
        <p:spPr/>
        <p:txBody>
          <a:bodyPr/>
          <a:lstStyle/>
          <a:p>
            <a:fld id="{EFD6F45B-ADA0-4D3F-8136-D0706F8D9692}" type="datetimeFigureOut">
              <a:rPr lang="en-US" smtClean="0"/>
              <a:t>11/21/2023</a:t>
            </a:fld>
            <a:endParaRPr lang="en-US"/>
          </a:p>
        </p:txBody>
      </p:sp>
      <p:sp>
        <p:nvSpPr>
          <p:cNvPr id="6" name="Footer Placeholder 5">
            <a:extLst>
              <a:ext uri="{FF2B5EF4-FFF2-40B4-BE49-F238E27FC236}">
                <a16:creationId xmlns:a16="http://schemas.microsoft.com/office/drawing/2014/main" id="{97658C9F-B479-E328-8390-8BB49C1E93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D502E0-79D6-8789-14BD-11DAACB9AA7F}"/>
              </a:ext>
            </a:extLst>
          </p:cNvPr>
          <p:cNvSpPr>
            <a:spLocks noGrp="1"/>
          </p:cNvSpPr>
          <p:nvPr>
            <p:ph type="sldNum" sz="quarter" idx="12"/>
          </p:nvPr>
        </p:nvSpPr>
        <p:spPr/>
        <p:txBody>
          <a:bodyPr/>
          <a:lstStyle/>
          <a:p>
            <a:fld id="{9C5A65F5-7F69-45C7-B868-74CB478D4704}" type="slidenum">
              <a:rPr lang="en-US" smtClean="0"/>
              <a:t>‹#›</a:t>
            </a:fld>
            <a:endParaRPr lang="en-US"/>
          </a:p>
        </p:txBody>
      </p:sp>
    </p:spTree>
    <p:extLst>
      <p:ext uri="{BB962C8B-B14F-4D97-AF65-F5344CB8AC3E}">
        <p14:creationId xmlns:p14="http://schemas.microsoft.com/office/powerpoint/2010/main" val="1424568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dk1"/>
              </a:buClr>
              <a:buSzPts val="1800"/>
              <a:buChar char="●"/>
              <a:defRPr>
                <a:solidFill>
                  <a:schemeClr val="dk1"/>
                </a:solidFill>
              </a:defRPr>
            </a:lvl1pPr>
            <a:lvl2pPr marL="914400" lvl="1" indent="-317500">
              <a:spcBef>
                <a:spcPts val="0"/>
              </a:spcBef>
              <a:spcAft>
                <a:spcPts val="0"/>
              </a:spcAft>
              <a:buClr>
                <a:schemeClr val="dk1"/>
              </a:buClr>
              <a:buSzPts val="1400"/>
              <a:buChar char="○"/>
              <a:defRPr>
                <a:solidFill>
                  <a:schemeClr val="dk1"/>
                </a:solidFill>
              </a:defRPr>
            </a:lvl2pPr>
            <a:lvl3pPr marL="1371600" lvl="2" indent="-317500">
              <a:spcBef>
                <a:spcPts val="0"/>
              </a:spcBef>
              <a:spcAft>
                <a:spcPts val="0"/>
              </a:spcAft>
              <a:buClr>
                <a:schemeClr val="dk1"/>
              </a:buClr>
              <a:buSzPts val="1400"/>
              <a:buChar char="■"/>
              <a:defRPr>
                <a:solidFill>
                  <a:schemeClr val="dk1"/>
                </a:solidFill>
              </a:defRPr>
            </a:lvl3pPr>
            <a:lvl4pPr marL="1828800" lvl="3" indent="-317500">
              <a:spcBef>
                <a:spcPts val="0"/>
              </a:spcBef>
              <a:spcAft>
                <a:spcPts val="0"/>
              </a:spcAft>
              <a:buClr>
                <a:schemeClr val="dk1"/>
              </a:buClr>
              <a:buSzPts val="1400"/>
              <a:buChar char="●"/>
              <a:defRPr>
                <a:solidFill>
                  <a:schemeClr val="dk1"/>
                </a:solidFill>
              </a:defRPr>
            </a:lvl4pPr>
            <a:lvl5pPr marL="2286000" lvl="4" indent="-317500">
              <a:spcBef>
                <a:spcPts val="0"/>
              </a:spcBef>
              <a:spcAft>
                <a:spcPts val="0"/>
              </a:spcAft>
              <a:buClr>
                <a:schemeClr val="dk1"/>
              </a:buClr>
              <a:buSzPts val="1400"/>
              <a:buChar char="○"/>
              <a:defRPr>
                <a:solidFill>
                  <a:schemeClr val="dk1"/>
                </a:solidFill>
              </a:defRPr>
            </a:lvl5pPr>
            <a:lvl6pPr marL="2743200" lvl="5" indent="-317500">
              <a:spcBef>
                <a:spcPts val="0"/>
              </a:spcBef>
              <a:spcAft>
                <a:spcPts val="0"/>
              </a:spcAft>
              <a:buClr>
                <a:schemeClr val="dk1"/>
              </a:buClr>
              <a:buSzPts val="1400"/>
              <a:buChar char="■"/>
              <a:defRPr>
                <a:solidFill>
                  <a:schemeClr val="dk1"/>
                </a:solidFill>
              </a:defRPr>
            </a:lvl6pPr>
            <a:lvl7pPr marL="3200400" lvl="6" indent="-317500">
              <a:spcBef>
                <a:spcPts val="0"/>
              </a:spcBef>
              <a:spcAft>
                <a:spcPts val="0"/>
              </a:spcAft>
              <a:buClr>
                <a:schemeClr val="dk1"/>
              </a:buClr>
              <a:buSzPts val="1400"/>
              <a:buChar char="●"/>
              <a:defRPr>
                <a:solidFill>
                  <a:schemeClr val="dk1"/>
                </a:solidFill>
              </a:defRPr>
            </a:lvl7pPr>
            <a:lvl8pPr marL="3657600" lvl="7" indent="-317500">
              <a:spcBef>
                <a:spcPts val="0"/>
              </a:spcBef>
              <a:spcAft>
                <a:spcPts val="0"/>
              </a:spcAft>
              <a:buClr>
                <a:schemeClr val="dk1"/>
              </a:buClr>
              <a:buSzPts val="1400"/>
              <a:buChar char="○"/>
              <a:defRPr>
                <a:solidFill>
                  <a:schemeClr val="dk1"/>
                </a:solidFill>
              </a:defRPr>
            </a:lvl8pPr>
            <a:lvl9pPr marL="4114800" lvl="8" indent="-317500">
              <a:spcBef>
                <a:spcPts val="0"/>
              </a:spcBef>
              <a:spcAft>
                <a:spcPts val="0"/>
              </a:spcAft>
              <a:buClr>
                <a:schemeClr val="dk1"/>
              </a:buClr>
              <a:buSzPts val="1400"/>
              <a:buChar char="■"/>
              <a:defRPr>
                <a:solidFill>
                  <a:schemeClr val="dk1"/>
                </a:solidFill>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dark-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lt2"/>
              </a:buClr>
              <a:buSzPts val="1800"/>
              <a:buChar char="●"/>
              <a:defRPr sz="1800">
                <a:solidFill>
                  <a:schemeClr val="lt2"/>
                </a:solidFill>
              </a:defRPr>
            </a:lvl1pPr>
            <a:lvl2pPr marL="914400" lvl="1" indent="-317500">
              <a:lnSpc>
                <a:spcPct val="115000"/>
              </a:lnSpc>
              <a:spcBef>
                <a:spcPts val="0"/>
              </a:spcBef>
              <a:spcAft>
                <a:spcPts val="0"/>
              </a:spcAft>
              <a:buClr>
                <a:schemeClr val="lt2"/>
              </a:buClr>
              <a:buSzPts val="1400"/>
              <a:buChar char="○"/>
              <a:defRPr>
                <a:solidFill>
                  <a:schemeClr val="lt2"/>
                </a:solidFill>
              </a:defRPr>
            </a:lvl2pPr>
            <a:lvl3pPr marL="1371600" lvl="2" indent="-317500">
              <a:lnSpc>
                <a:spcPct val="115000"/>
              </a:lnSpc>
              <a:spcBef>
                <a:spcPts val="0"/>
              </a:spcBef>
              <a:spcAft>
                <a:spcPts val="0"/>
              </a:spcAft>
              <a:buClr>
                <a:schemeClr val="lt2"/>
              </a:buClr>
              <a:buSzPts val="1400"/>
              <a:buChar char="■"/>
              <a:defRPr>
                <a:solidFill>
                  <a:schemeClr val="lt2"/>
                </a:solidFill>
              </a:defRPr>
            </a:lvl3pPr>
            <a:lvl4pPr marL="1828800" lvl="3" indent="-317500">
              <a:lnSpc>
                <a:spcPct val="115000"/>
              </a:lnSpc>
              <a:spcBef>
                <a:spcPts val="0"/>
              </a:spcBef>
              <a:spcAft>
                <a:spcPts val="0"/>
              </a:spcAft>
              <a:buClr>
                <a:schemeClr val="lt2"/>
              </a:buClr>
              <a:buSzPts val="1400"/>
              <a:buChar char="●"/>
              <a:defRPr>
                <a:solidFill>
                  <a:schemeClr val="lt2"/>
                </a:solidFill>
              </a:defRPr>
            </a:lvl4pPr>
            <a:lvl5pPr marL="2286000" lvl="4" indent="-317500">
              <a:lnSpc>
                <a:spcPct val="115000"/>
              </a:lnSpc>
              <a:spcBef>
                <a:spcPts val="0"/>
              </a:spcBef>
              <a:spcAft>
                <a:spcPts val="0"/>
              </a:spcAft>
              <a:buClr>
                <a:schemeClr val="lt2"/>
              </a:buClr>
              <a:buSzPts val="1400"/>
              <a:buChar char="○"/>
              <a:defRPr>
                <a:solidFill>
                  <a:schemeClr val="lt2"/>
                </a:solidFill>
              </a:defRPr>
            </a:lvl5pPr>
            <a:lvl6pPr marL="2743200" lvl="5" indent="-317500">
              <a:lnSpc>
                <a:spcPct val="115000"/>
              </a:lnSpc>
              <a:spcBef>
                <a:spcPts val="0"/>
              </a:spcBef>
              <a:spcAft>
                <a:spcPts val="0"/>
              </a:spcAft>
              <a:buClr>
                <a:schemeClr val="lt2"/>
              </a:buClr>
              <a:buSzPts val="1400"/>
              <a:buChar char="■"/>
              <a:defRPr>
                <a:solidFill>
                  <a:schemeClr val="lt2"/>
                </a:solidFill>
              </a:defRPr>
            </a:lvl6pPr>
            <a:lvl7pPr marL="3200400" lvl="6" indent="-317500">
              <a:lnSpc>
                <a:spcPct val="115000"/>
              </a:lnSpc>
              <a:spcBef>
                <a:spcPts val="0"/>
              </a:spcBef>
              <a:spcAft>
                <a:spcPts val="0"/>
              </a:spcAft>
              <a:buClr>
                <a:schemeClr val="lt2"/>
              </a:buClr>
              <a:buSzPts val="1400"/>
              <a:buChar char="●"/>
              <a:defRPr>
                <a:solidFill>
                  <a:schemeClr val="lt2"/>
                </a:solidFill>
              </a:defRPr>
            </a:lvl7pPr>
            <a:lvl8pPr marL="3657600" lvl="7" indent="-317500">
              <a:lnSpc>
                <a:spcPct val="115000"/>
              </a:lnSpc>
              <a:spcBef>
                <a:spcPts val="0"/>
              </a:spcBef>
              <a:spcAft>
                <a:spcPts val="0"/>
              </a:spcAft>
              <a:buClr>
                <a:schemeClr val="lt2"/>
              </a:buClr>
              <a:buSzPts val="1400"/>
              <a:buChar char="○"/>
              <a:defRPr>
                <a:solidFill>
                  <a:schemeClr val="lt2"/>
                </a:solidFill>
              </a:defRPr>
            </a:lvl8pPr>
            <a:lvl9pPr marL="4114800" lvl="8" indent="-317500">
              <a:lnSpc>
                <a:spcPct val="115000"/>
              </a:lnSpc>
              <a:spcBef>
                <a:spcPts val="0"/>
              </a:spcBef>
              <a:spcAft>
                <a:spcPts val="0"/>
              </a:spcAft>
              <a:buClr>
                <a:schemeClr val="lt2"/>
              </a:buClr>
              <a:buSzPts val="1400"/>
              <a:buChar char="■"/>
              <a:defRPr>
                <a:solidFill>
                  <a:schemeClr val="lt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purdueglobal.edu/education-partnerships/generational-workforce-differences-infographic/"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www.purdueglobal.edu/education-partnerships/generational-workforce-differences-infographic/"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www.purdueglobal.edu/education-partnerships/generational-workforce-differences-infographic/"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www.purdueglobal.edu/education-partnerships/generational-workforce-differences-infographic/"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s://www.purdueglobal.edu/education-partnerships/generational-workforce-differences-infographic/"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www.purdueglobal.edu/education-partnerships/generational-workforce-differences-infographic/"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hyperlink" Target="https://www.usda.gov/target-center" TargetMode="External"/><Relationship Id="rId2" Type="http://schemas.openxmlformats.org/officeDocument/2006/relationships/notesSlide" Target="../notesSlides/notesSlide28.xml"/><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hyperlink" Target="mailto:target-center@usda.gov"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www.youtube.com/watch?v=eFTLKWw542g" TargetMode="External"/><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2.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dirty="0"/>
              <a:t>The Impact of Generations in Disabilities</a:t>
            </a:r>
            <a:endParaRPr dirty="0"/>
          </a:p>
        </p:txBody>
      </p:sp>
      <p:sp>
        <p:nvSpPr>
          <p:cNvPr id="55" name="Google Shape;55;p13"/>
          <p:cNvSpPr txBox="1">
            <a:spLocks noGrp="1"/>
          </p:cNvSpPr>
          <p:nvPr>
            <p:ph type="subTitle" idx="1"/>
          </p:nvPr>
        </p:nvSpPr>
        <p:spPr>
          <a:xfrm>
            <a:off x="311700" y="3090850"/>
            <a:ext cx="8520600" cy="1254000"/>
          </a:xfrm>
          <a:prstGeom prst="rect">
            <a:avLst/>
          </a:prstGeom>
        </p:spPr>
        <p:txBody>
          <a:bodyPr spcFirstLastPara="1" wrap="square" lIns="91425" tIns="91425" rIns="91425" bIns="91425" anchor="t" anchorCtr="0">
            <a:normAutofit fontScale="55000" lnSpcReduction="20000"/>
          </a:bodyPr>
          <a:lstStyle/>
          <a:p>
            <a:pPr marL="0" lvl="0" indent="0" algn="ctr" rtl="0">
              <a:spcBef>
                <a:spcPts val="0"/>
              </a:spcBef>
              <a:spcAft>
                <a:spcPts val="0"/>
              </a:spcAft>
              <a:buNone/>
            </a:pPr>
            <a:r>
              <a:rPr lang="en" dirty="0">
                <a:solidFill>
                  <a:schemeClr val="dk1"/>
                </a:solidFill>
              </a:rPr>
              <a:t>Neil McDevitt</a:t>
            </a:r>
            <a:endParaRPr dirty="0">
              <a:solidFill>
                <a:schemeClr val="dk1"/>
              </a:solidFill>
            </a:endParaRPr>
          </a:p>
          <a:p>
            <a:pPr marL="0" lvl="0" indent="0" algn="ctr" rtl="0">
              <a:spcBef>
                <a:spcPts val="0"/>
              </a:spcBef>
              <a:spcAft>
                <a:spcPts val="0"/>
              </a:spcAft>
              <a:buNone/>
            </a:pPr>
            <a:r>
              <a:rPr lang="en" dirty="0"/>
              <a:t>Mayor, North Wales Borough (PA)</a:t>
            </a:r>
            <a:br>
              <a:rPr lang="en" dirty="0"/>
            </a:br>
            <a:r>
              <a:rPr lang="en" dirty="0"/>
              <a:t>Executive Director, Deaf-Hearing Communication Centre, Inc.</a:t>
            </a:r>
          </a:p>
          <a:p>
            <a:pPr marL="0" lvl="0" indent="0" algn="ctr" rtl="0">
              <a:spcBef>
                <a:spcPts val="0"/>
              </a:spcBef>
              <a:spcAft>
                <a:spcPts val="0"/>
              </a:spcAft>
              <a:buNone/>
            </a:pPr>
            <a:endParaRPr lang="en" dirty="0"/>
          </a:p>
          <a:p>
            <a:pPr marL="0" lvl="0" indent="0" algn="ctr" rtl="0">
              <a:spcBef>
                <a:spcPts val="0"/>
              </a:spcBef>
              <a:spcAft>
                <a:spcPts val="0"/>
              </a:spcAft>
              <a:buNone/>
            </a:pPr>
            <a:r>
              <a:rPr kumimoji="0" lang="en-US" sz="2800" b="1" i="0" u="none" strike="noStrike" kern="1200" cap="none" spc="0" normalizeH="0" baseline="0" noProof="0" dirty="0">
                <a:ln>
                  <a:noFill/>
                </a:ln>
                <a:solidFill>
                  <a:schemeClr val="tx2">
                    <a:lumMod val="75000"/>
                  </a:schemeClr>
                </a:solidFill>
                <a:effectLst/>
                <a:uLnTx/>
                <a:uFillTx/>
                <a:latin typeface="+mn-lt"/>
                <a:ea typeface="+mn-ea"/>
                <a:cs typeface="+mn-cs"/>
              </a:rPr>
              <a:t>National Disability Employment Awareness Symposium | 2023 USDA TARGET Center</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1"/>
          <p:cNvSpPr txBox="1">
            <a:spLocks noGrp="1"/>
          </p:cNvSpPr>
          <p:nvPr>
            <p:ph type="title"/>
          </p:nvPr>
        </p:nvSpPr>
        <p:spPr>
          <a:xfrm>
            <a:off x="490250" y="450150"/>
            <a:ext cx="7715700" cy="4090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800" i="1"/>
              <a:t>Joel conceived the idea for the song when he had just turned 40. He was in a recording studio and met a 21-year-old friend of Sean Lennon who said "It's a terrible time to be 21!". </a:t>
            </a:r>
            <a:endParaRPr sz="1800" i="1"/>
          </a:p>
          <a:p>
            <a:pPr marL="0" lvl="0" indent="0" algn="l" rtl="0">
              <a:spcBef>
                <a:spcPts val="0"/>
              </a:spcBef>
              <a:spcAft>
                <a:spcPts val="0"/>
              </a:spcAft>
              <a:buNone/>
            </a:pPr>
            <a:endParaRPr sz="1800" i="1"/>
          </a:p>
          <a:p>
            <a:pPr marL="0" lvl="0" indent="0" algn="l" rtl="0">
              <a:spcBef>
                <a:spcPts val="0"/>
              </a:spcBef>
              <a:spcAft>
                <a:spcPts val="0"/>
              </a:spcAft>
              <a:buNone/>
            </a:pPr>
            <a:r>
              <a:rPr lang="en" sz="1800" i="1"/>
              <a:t>Joel replied: "Yeah, I remember when I was 21 – I thought it was an awful time and we had Vietnam, and y'know, drug problems, and civil rights problems and everything seemed to be awful". </a:t>
            </a:r>
            <a:endParaRPr sz="1800" i="1"/>
          </a:p>
          <a:p>
            <a:pPr marL="0" lvl="0" indent="0" algn="l" rtl="0">
              <a:spcBef>
                <a:spcPts val="0"/>
              </a:spcBef>
              <a:spcAft>
                <a:spcPts val="0"/>
              </a:spcAft>
              <a:buNone/>
            </a:pPr>
            <a:endParaRPr sz="1800" i="1"/>
          </a:p>
          <a:p>
            <a:pPr marL="0" lvl="0" indent="0" algn="l" rtl="0">
              <a:spcBef>
                <a:spcPts val="0"/>
              </a:spcBef>
              <a:spcAft>
                <a:spcPts val="0"/>
              </a:spcAft>
              <a:buNone/>
            </a:pPr>
            <a:r>
              <a:rPr lang="en" sz="1800" i="1"/>
              <a:t>The friend replied: "Yeah, yeah, yeah, but it's different for you. You were a kid in the fifties and everybody knows that nothing happened in the fifties". Joel retorted: "Wait a minute, didn't you hear of the Korean War or the Suez Canal Crisis?" Joel later said those headlines formed the basic framework for the song.</a:t>
            </a:r>
            <a:endParaRPr sz="1800" i="1"/>
          </a:p>
          <a:p>
            <a:pPr marL="0" lvl="0" indent="0" algn="l" rtl="0">
              <a:spcBef>
                <a:spcPts val="0"/>
              </a:spcBef>
              <a:spcAft>
                <a:spcPts val="0"/>
              </a:spcAft>
              <a:buNone/>
            </a:pPr>
            <a:r>
              <a:rPr lang="en" sz="1800"/>
              <a:t>											-Wikipedia</a:t>
            </a:r>
            <a:endParaRPr sz="18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How generations tend to treat each other…	</a:t>
            </a:r>
            <a:endParaRPr/>
          </a:p>
        </p:txBody>
      </p:sp>
      <p:sp>
        <p:nvSpPr>
          <p:cNvPr id="107" name="Google Shape;107;p2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a:t>Generally speaking, people in different generations tend to dismiss or discount the experiences of other generations.  </a:t>
            </a:r>
            <a:br>
              <a:rPr lang="en" sz="2400"/>
            </a:br>
            <a:endParaRPr sz="2400"/>
          </a:p>
          <a:p>
            <a:pPr marL="0" lvl="0" indent="0" algn="l" rtl="0">
              <a:spcBef>
                <a:spcPts val="1200"/>
              </a:spcBef>
              <a:spcAft>
                <a:spcPts val="1200"/>
              </a:spcAft>
              <a:buNone/>
            </a:pPr>
            <a:r>
              <a:rPr lang="en" sz="2400"/>
              <a:t>How many times have you heard someone say, “Ok Boomer!” or “Stupid millennial, go eat a tide pod!” </a:t>
            </a:r>
            <a:br>
              <a:rPr lang="en" sz="2400"/>
            </a:br>
            <a:br>
              <a:rPr lang="en" sz="2400"/>
            </a:br>
            <a:r>
              <a:rPr lang="en" sz="2400"/>
              <a:t>These are NOT new!  When our baby boomer parents were younger, their elder generations complained about them!</a:t>
            </a:r>
            <a:endParaRPr sz="24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We live in a bizarre time!</a:t>
            </a:r>
            <a:endParaRPr/>
          </a:p>
        </p:txBody>
      </p:sp>
      <p:sp>
        <p:nvSpPr>
          <p:cNvPr id="113" name="Google Shape;113;p23"/>
          <p:cNvSpPr txBox="1">
            <a:spLocks noGrp="1"/>
          </p:cNvSpPr>
          <p:nvPr>
            <p:ph type="body" idx="1"/>
          </p:nvPr>
        </p:nvSpPr>
        <p:spPr>
          <a:xfrm>
            <a:off x="311700" y="1152475"/>
            <a:ext cx="8435100" cy="354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Thanks to improvements in medical treatment and life expectancy, we live in a time where there are 5 generations in a workplace! </a:t>
            </a:r>
            <a:endParaRPr/>
          </a:p>
          <a:p>
            <a:pPr marL="0" lvl="0" indent="0" algn="l" rtl="0">
              <a:spcBef>
                <a:spcPts val="1200"/>
              </a:spcBef>
              <a:spcAft>
                <a:spcPts val="0"/>
              </a:spcAft>
              <a:buNone/>
            </a:pPr>
            <a:r>
              <a:rPr lang="en"/>
              <a:t>Traditionalists: 2% (1925-1945)</a:t>
            </a:r>
            <a:endParaRPr/>
          </a:p>
          <a:p>
            <a:pPr marL="0" lvl="0" indent="0" algn="l" rtl="0">
              <a:spcBef>
                <a:spcPts val="1200"/>
              </a:spcBef>
              <a:spcAft>
                <a:spcPts val="0"/>
              </a:spcAft>
              <a:buNone/>
            </a:pPr>
            <a:r>
              <a:rPr lang="en"/>
              <a:t>Baby Boomers: 25% (1946-1964)</a:t>
            </a:r>
            <a:endParaRPr/>
          </a:p>
          <a:p>
            <a:pPr marL="0" lvl="0" indent="0" algn="l" rtl="0">
              <a:spcBef>
                <a:spcPts val="1200"/>
              </a:spcBef>
              <a:spcAft>
                <a:spcPts val="0"/>
              </a:spcAft>
              <a:buNone/>
            </a:pPr>
            <a:r>
              <a:rPr lang="en"/>
              <a:t>Generation X: 33% (1965-1980)</a:t>
            </a:r>
            <a:endParaRPr/>
          </a:p>
          <a:p>
            <a:pPr marL="0" lvl="0" indent="0" algn="l" rtl="0">
              <a:spcBef>
                <a:spcPts val="1200"/>
              </a:spcBef>
              <a:spcAft>
                <a:spcPts val="0"/>
              </a:spcAft>
              <a:buNone/>
            </a:pPr>
            <a:r>
              <a:rPr lang="en"/>
              <a:t>Generation Y: 35% (1981-2000)</a:t>
            </a:r>
            <a:endParaRPr/>
          </a:p>
          <a:p>
            <a:pPr marL="0" lvl="0" indent="0" algn="l" rtl="0">
              <a:spcBef>
                <a:spcPts val="1200"/>
              </a:spcBef>
              <a:spcAft>
                <a:spcPts val="0"/>
              </a:spcAft>
              <a:buNone/>
            </a:pPr>
            <a:r>
              <a:rPr lang="en"/>
              <a:t>Generation Z: 5% (2001-2020)</a:t>
            </a:r>
            <a:endParaRPr/>
          </a:p>
          <a:p>
            <a:pPr marL="0" lvl="0" indent="0" algn="l" rtl="0">
              <a:spcBef>
                <a:spcPts val="1200"/>
              </a:spcBef>
              <a:spcAft>
                <a:spcPts val="1200"/>
              </a:spcAft>
              <a:buNone/>
            </a:pPr>
            <a:r>
              <a:rPr lang="en"/>
              <a:t>											Source: </a:t>
            </a:r>
            <a:r>
              <a:rPr lang="en" u="sng">
                <a:solidFill>
                  <a:schemeClr val="hlink"/>
                </a:solidFill>
                <a:hlinkClick r:id="rId3"/>
              </a:rPr>
              <a:t>Purdue Global</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600"/>
              <a:t>But…</a:t>
            </a:r>
            <a:endParaRPr sz="3600"/>
          </a:p>
        </p:txBody>
      </p:sp>
      <p:sp>
        <p:nvSpPr>
          <p:cNvPr id="119" name="Google Shape;119;p2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sz="3000">
                <a:solidFill>
                  <a:schemeClr val="dk1"/>
                </a:solidFill>
              </a:rPr>
              <a:t>Generations are just one layer of a person’s identity and personality.  So many others, including disability, gender, race, socioeconomic status, LGBTIQA and many more also play a significant role. </a:t>
            </a:r>
            <a:endParaRPr sz="3000">
              <a:solidFill>
                <a:schemeClr val="dk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Traditionalist (or Greatest) Generation - 1925-1945</a:t>
            </a:r>
            <a:endParaRPr/>
          </a:p>
        </p:txBody>
      </p:sp>
      <p:sp>
        <p:nvSpPr>
          <p:cNvPr id="125" name="Google Shape;125;p2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
              <a:t>Dependable, straightforward, tactful, loyal</a:t>
            </a:r>
            <a:endParaRPr/>
          </a:p>
          <a:p>
            <a:pPr marL="457200" lvl="0" indent="-342900" algn="l" rtl="0">
              <a:spcBef>
                <a:spcPts val="0"/>
              </a:spcBef>
              <a:spcAft>
                <a:spcPts val="0"/>
              </a:spcAft>
              <a:buSzPts val="1800"/>
              <a:buChar char="●"/>
            </a:pPr>
            <a:r>
              <a:rPr lang="en"/>
              <a:t>Shaped by: The Great Depression, World War II, radio and movies</a:t>
            </a:r>
            <a:endParaRPr/>
          </a:p>
          <a:p>
            <a:pPr marL="457200" lvl="0" indent="-342900" algn="l" rtl="0">
              <a:spcBef>
                <a:spcPts val="0"/>
              </a:spcBef>
              <a:spcAft>
                <a:spcPts val="0"/>
              </a:spcAft>
              <a:buSzPts val="1800"/>
              <a:buChar char="●"/>
            </a:pPr>
            <a:r>
              <a:rPr lang="en"/>
              <a:t>Motivated by: Respect, recognition, providing long-term value to the company</a:t>
            </a:r>
            <a:endParaRPr/>
          </a:p>
          <a:p>
            <a:pPr marL="457200" lvl="0" indent="-342900" algn="l" rtl="0">
              <a:spcBef>
                <a:spcPts val="0"/>
              </a:spcBef>
              <a:spcAft>
                <a:spcPts val="0"/>
              </a:spcAft>
              <a:buSzPts val="1800"/>
              <a:buChar char="●"/>
            </a:pPr>
            <a:r>
              <a:rPr lang="en"/>
              <a:t>Communication style: Personal touch, handwritten notes instead of email</a:t>
            </a:r>
            <a:endParaRPr/>
          </a:p>
          <a:p>
            <a:pPr marL="457200" lvl="0" indent="-342900" algn="l" rtl="0">
              <a:spcBef>
                <a:spcPts val="0"/>
              </a:spcBef>
              <a:spcAft>
                <a:spcPts val="0"/>
              </a:spcAft>
              <a:buSzPts val="1800"/>
              <a:buChar char="●"/>
            </a:pPr>
            <a:r>
              <a:rPr lang="en"/>
              <a:t>Worldview: Obedience over individualism; age equals seniority; advancing through the hierarchy</a:t>
            </a:r>
            <a:endParaRPr/>
          </a:p>
          <a:p>
            <a:pPr marL="457200" lvl="0" indent="-342900" algn="l" rtl="0">
              <a:spcBef>
                <a:spcPts val="0"/>
              </a:spcBef>
              <a:spcAft>
                <a:spcPts val="0"/>
              </a:spcAft>
              <a:buSzPts val="1800"/>
              <a:buChar char="●"/>
            </a:pPr>
            <a:r>
              <a:rPr lang="en"/>
              <a:t>Employers should: Provide satisfying work and opportunities to contribute; emphasize stability</a:t>
            </a:r>
            <a:endParaRPr/>
          </a:p>
          <a:p>
            <a:pPr marL="5486400" lvl="0" indent="457200" algn="l" rtl="0">
              <a:spcBef>
                <a:spcPts val="1200"/>
              </a:spcBef>
              <a:spcAft>
                <a:spcPts val="0"/>
              </a:spcAft>
              <a:buNone/>
            </a:pPr>
            <a:r>
              <a:rPr lang="en"/>
              <a:t>Source: </a:t>
            </a:r>
            <a:r>
              <a:rPr lang="en" u="sng">
                <a:solidFill>
                  <a:schemeClr val="accent5"/>
                </a:solidFill>
                <a:hlinkClick r:id="rId3">
                  <a:extLst>
                    <a:ext uri="{A12FA001-AC4F-418D-AE19-62706E023703}">
                      <ahyp:hlinkClr xmlns:ahyp="http://schemas.microsoft.com/office/drawing/2018/hyperlinkcolor" val="tx"/>
                    </a:ext>
                  </a:extLst>
                </a:hlinkClick>
              </a:rPr>
              <a:t>Purdue Global</a:t>
            </a:r>
            <a:endParaRPr/>
          </a:p>
          <a:p>
            <a:pPr marL="0" lvl="0" indent="0" algn="l" rtl="0">
              <a:spcBef>
                <a:spcPts val="1200"/>
              </a:spcBef>
              <a:spcAft>
                <a:spcPts val="1200"/>
              </a:spcAft>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Baby Boomers - 1946-1964</a:t>
            </a:r>
            <a:endParaRPr/>
          </a:p>
        </p:txBody>
      </p:sp>
      <p:sp>
        <p:nvSpPr>
          <p:cNvPr id="131" name="Google Shape;131;p2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
              <a:t>Optimistic, competitive, workaholic, team-oriented</a:t>
            </a:r>
            <a:endParaRPr/>
          </a:p>
          <a:p>
            <a:pPr marL="457200" lvl="0" indent="-342900" algn="l" rtl="0">
              <a:spcBef>
                <a:spcPts val="0"/>
              </a:spcBef>
              <a:spcAft>
                <a:spcPts val="0"/>
              </a:spcAft>
              <a:buSzPts val="1800"/>
              <a:buChar char="●"/>
            </a:pPr>
            <a:r>
              <a:rPr lang="en"/>
              <a:t>Shaped by: The Vietnam War, civil rights movement, Watergate</a:t>
            </a:r>
            <a:endParaRPr/>
          </a:p>
          <a:p>
            <a:pPr marL="457200" lvl="0" indent="-342900" algn="l" rtl="0">
              <a:spcBef>
                <a:spcPts val="0"/>
              </a:spcBef>
              <a:spcAft>
                <a:spcPts val="0"/>
              </a:spcAft>
              <a:buSzPts val="1800"/>
              <a:buChar char="●"/>
            </a:pPr>
            <a:r>
              <a:rPr lang="en"/>
              <a:t>Motivated by: Company loyalty, teamwork, duty</a:t>
            </a:r>
            <a:endParaRPr/>
          </a:p>
          <a:p>
            <a:pPr marL="457200" lvl="0" indent="-342900" algn="l" rtl="0">
              <a:spcBef>
                <a:spcPts val="0"/>
              </a:spcBef>
              <a:spcAft>
                <a:spcPts val="0"/>
              </a:spcAft>
              <a:buSzPts val="1800"/>
              <a:buChar char="●"/>
            </a:pPr>
            <a:r>
              <a:rPr lang="en"/>
              <a:t>Communication style: Whatever is most efficient, including phone calls and face to face</a:t>
            </a:r>
            <a:endParaRPr/>
          </a:p>
          <a:p>
            <a:pPr marL="457200" lvl="0" indent="-342900" algn="l" rtl="0">
              <a:spcBef>
                <a:spcPts val="0"/>
              </a:spcBef>
              <a:spcAft>
                <a:spcPts val="0"/>
              </a:spcAft>
              <a:buSzPts val="1800"/>
              <a:buChar char="●"/>
            </a:pPr>
            <a:r>
              <a:rPr lang="en"/>
              <a:t>Worldview: Achievement comes after paying one’s dues; sacrifice for success</a:t>
            </a:r>
            <a:endParaRPr/>
          </a:p>
          <a:p>
            <a:pPr marL="457200" lvl="0" indent="-342900" algn="l" rtl="0">
              <a:spcBef>
                <a:spcPts val="0"/>
              </a:spcBef>
              <a:spcAft>
                <a:spcPts val="0"/>
              </a:spcAft>
              <a:buSzPts val="1800"/>
              <a:buChar char="●"/>
            </a:pPr>
            <a:r>
              <a:rPr lang="en"/>
              <a:t>Employers should: Provide them with specific goals and deadlines; put them in mentor roles; offer coaching-style feedback</a:t>
            </a:r>
            <a:endParaRPr/>
          </a:p>
          <a:p>
            <a:pPr marL="5486400" lvl="0" indent="457200" algn="l" rtl="0">
              <a:spcBef>
                <a:spcPts val="1200"/>
              </a:spcBef>
              <a:spcAft>
                <a:spcPts val="0"/>
              </a:spcAft>
              <a:buNone/>
            </a:pPr>
            <a:r>
              <a:rPr lang="en"/>
              <a:t>Source: </a:t>
            </a:r>
            <a:r>
              <a:rPr lang="en" u="sng">
                <a:solidFill>
                  <a:schemeClr val="accent5"/>
                </a:solidFill>
                <a:hlinkClick r:id="rId3">
                  <a:extLst>
                    <a:ext uri="{A12FA001-AC4F-418D-AE19-62706E023703}">
                      <ahyp:hlinkClr xmlns:ahyp="http://schemas.microsoft.com/office/drawing/2018/hyperlinkcolor" val="tx"/>
                    </a:ext>
                  </a:extLst>
                </a:hlinkClick>
              </a:rPr>
              <a:t>Purdue Global</a:t>
            </a:r>
            <a:endParaRPr/>
          </a:p>
          <a:p>
            <a:pPr marL="0" lvl="0" indent="0" algn="l" rtl="0">
              <a:spcBef>
                <a:spcPts val="1200"/>
              </a:spcBef>
              <a:spcAft>
                <a:spcPts val="1200"/>
              </a:spcAft>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Generation X - 1965-1980</a:t>
            </a:r>
            <a:endParaRPr/>
          </a:p>
        </p:txBody>
      </p:sp>
      <p:sp>
        <p:nvSpPr>
          <p:cNvPr id="137" name="Google Shape;137;p2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92500" lnSpcReduction="20000"/>
          </a:bodyPr>
          <a:lstStyle/>
          <a:p>
            <a:pPr marL="457200" lvl="0" indent="-334327" algn="l" rtl="0">
              <a:spcBef>
                <a:spcPts val="0"/>
              </a:spcBef>
              <a:spcAft>
                <a:spcPts val="0"/>
              </a:spcAft>
              <a:buSzPct val="100000"/>
              <a:buChar char="●"/>
            </a:pPr>
            <a:r>
              <a:rPr lang="en"/>
              <a:t>Flexible, informal, skeptical, independent</a:t>
            </a:r>
            <a:endParaRPr/>
          </a:p>
          <a:p>
            <a:pPr marL="457200" lvl="0" indent="-334327" algn="l" rtl="0">
              <a:spcBef>
                <a:spcPts val="0"/>
              </a:spcBef>
              <a:spcAft>
                <a:spcPts val="0"/>
              </a:spcAft>
              <a:buSzPct val="100000"/>
              <a:buChar char="●"/>
            </a:pPr>
            <a:r>
              <a:rPr lang="en"/>
              <a:t>Shaped by: The AIDS epidemic, the fall of the Berlin Wall, the dot-com boom</a:t>
            </a:r>
            <a:endParaRPr/>
          </a:p>
          <a:p>
            <a:pPr marL="457200" lvl="0" indent="-334327" algn="l" rtl="0">
              <a:spcBef>
                <a:spcPts val="0"/>
              </a:spcBef>
              <a:spcAft>
                <a:spcPts val="0"/>
              </a:spcAft>
              <a:buSzPct val="100000"/>
              <a:buChar char="●"/>
            </a:pPr>
            <a:r>
              <a:rPr lang="en"/>
              <a:t>Motivated by: Diversity, work-life balance, their personal-professional interests rather than the company's interests</a:t>
            </a:r>
            <a:endParaRPr/>
          </a:p>
          <a:p>
            <a:pPr marL="457200" lvl="0" indent="-334327" algn="l" rtl="0">
              <a:spcBef>
                <a:spcPts val="0"/>
              </a:spcBef>
              <a:spcAft>
                <a:spcPts val="0"/>
              </a:spcAft>
              <a:buSzPct val="100000"/>
              <a:buChar char="●"/>
            </a:pPr>
            <a:r>
              <a:rPr lang="en"/>
              <a:t>Communication style: Whatever is most efficient, including phone calls and face to face</a:t>
            </a:r>
            <a:endParaRPr/>
          </a:p>
          <a:p>
            <a:pPr marL="457200" lvl="0" indent="-334327" algn="l" rtl="0">
              <a:spcBef>
                <a:spcPts val="0"/>
              </a:spcBef>
              <a:spcAft>
                <a:spcPts val="0"/>
              </a:spcAft>
              <a:buSzPct val="100000"/>
              <a:buChar char="●"/>
            </a:pPr>
            <a:r>
              <a:rPr lang="en"/>
              <a:t>Worldview: Favoring diversity; quick to move on if their employer fails to meet their needs; resistant to change at work if it affects their personal lives</a:t>
            </a:r>
            <a:endParaRPr/>
          </a:p>
          <a:p>
            <a:pPr marL="457200" lvl="0" indent="-334327" algn="l" rtl="0">
              <a:spcBef>
                <a:spcPts val="0"/>
              </a:spcBef>
              <a:spcAft>
                <a:spcPts val="0"/>
              </a:spcAft>
              <a:buSzPct val="100000"/>
              <a:buChar char="●"/>
            </a:pPr>
            <a:r>
              <a:rPr lang="en"/>
              <a:t>Employers should: Give them immediate feedback; provide flexible work arrangements and work-life balance; extend opportunities for personal development</a:t>
            </a:r>
            <a:endParaRPr/>
          </a:p>
          <a:p>
            <a:pPr marL="5486400" lvl="0" indent="457200" algn="l" rtl="0">
              <a:spcBef>
                <a:spcPts val="1200"/>
              </a:spcBef>
              <a:spcAft>
                <a:spcPts val="0"/>
              </a:spcAft>
              <a:buNone/>
            </a:pPr>
            <a:r>
              <a:rPr lang="en"/>
              <a:t>Source: </a:t>
            </a:r>
            <a:r>
              <a:rPr lang="en" u="sng">
                <a:solidFill>
                  <a:schemeClr val="accent5"/>
                </a:solidFill>
                <a:hlinkClick r:id="rId3">
                  <a:extLst>
                    <a:ext uri="{A12FA001-AC4F-418D-AE19-62706E023703}">
                      <ahyp:hlinkClr xmlns:ahyp="http://schemas.microsoft.com/office/drawing/2018/hyperlinkcolor" val="tx"/>
                    </a:ext>
                  </a:extLst>
                </a:hlinkClick>
              </a:rPr>
              <a:t>Purdue Global</a:t>
            </a:r>
            <a:endParaRPr/>
          </a:p>
          <a:p>
            <a:pPr marL="0" lvl="0" indent="0" algn="l" rtl="0">
              <a:spcBef>
                <a:spcPts val="1200"/>
              </a:spcBef>
              <a:spcAft>
                <a:spcPts val="1200"/>
              </a:spcAft>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Millennial Generation - 1981-2000</a:t>
            </a:r>
            <a:endParaRPr/>
          </a:p>
        </p:txBody>
      </p:sp>
      <p:sp>
        <p:nvSpPr>
          <p:cNvPr id="143" name="Google Shape;143;p2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lnSpcReduction="10000"/>
          </a:bodyPr>
          <a:lstStyle/>
          <a:p>
            <a:pPr marL="457200" lvl="0" indent="-342900" algn="l" rtl="0">
              <a:spcBef>
                <a:spcPts val="0"/>
              </a:spcBef>
              <a:spcAft>
                <a:spcPts val="0"/>
              </a:spcAft>
              <a:buSzPts val="1800"/>
              <a:buChar char="●"/>
            </a:pPr>
            <a:r>
              <a:rPr lang="en"/>
              <a:t>Competitive, civic-minded, open-minded on diversity, achievement-oriented</a:t>
            </a:r>
            <a:endParaRPr/>
          </a:p>
          <a:p>
            <a:pPr marL="457200" lvl="0" indent="-342900" algn="l" rtl="0">
              <a:spcBef>
                <a:spcPts val="0"/>
              </a:spcBef>
              <a:spcAft>
                <a:spcPts val="0"/>
              </a:spcAft>
              <a:buSzPts val="1800"/>
              <a:buChar char="●"/>
            </a:pPr>
            <a:r>
              <a:rPr lang="en"/>
              <a:t>Shaped by: Columbine, 9/11, the internet</a:t>
            </a:r>
            <a:endParaRPr/>
          </a:p>
          <a:p>
            <a:pPr marL="457200" lvl="0" indent="-342900" algn="l" rtl="0">
              <a:spcBef>
                <a:spcPts val="0"/>
              </a:spcBef>
              <a:spcAft>
                <a:spcPts val="0"/>
              </a:spcAft>
              <a:buSzPts val="1800"/>
              <a:buChar char="●"/>
            </a:pPr>
            <a:r>
              <a:rPr lang="en"/>
              <a:t>Motivated by: Responsibility, the quality of their manager, unique work experiences</a:t>
            </a:r>
            <a:endParaRPr/>
          </a:p>
          <a:p>
            <a:pPr marL="457200" lvl="0" indent="-342900" algn="l" rtl="0">
              <a:spcBef>
                <a:spcPts val="0"/>
              </a:spcBef>
              <a:spcAft>
                <a:spcPts val="0"/>
              </a:spcAft>
              <a:buSzPts val="1800"/>
              <a:buChar char="●"/>
            </a:pPr>
            <a:r>
              <a:rPr lang="en"/>
              <a:t>Communication style: IMs, texts, and email</a:t>
            </a:r>
            <a:endParaRPr/>
          </a:p>
          <a:p>
            <a:pPr marL="457200" lvl="0" indent="-342900" algn="l" rtl="0">
              <a:spcBef>
                <a:spcPts val="0"/>
              </a:spcBef>
              <a:spcAft>
                <a:spcPts val="0"/>
              </a:spcAft>
              <a:buSzPts val="1800"/>
              <a:buChar char="●"/>
            </a:pPr>
            <a:r>
              <a:rPr lang="en"/>
              <a:t>Worldview: Seeking challenge, growth, and development; a fun work life and work-life balance; likely to leave an organization if they don't like change</a:t>
            </a:r>
            <a:endParaRPr/>
          </a:p>
          <a:p>
            <a:pPr marL="457200" lvl="0" indent="-342900" algn="l" rtl="0">
              <a:spcBef>
                <a:spcPts val="0"/>
              </a:spcBef>
              <a:spcAft>
                <a:spcPts val="0"/>
              </a:spcAft>
              <a:buSzPts val="1800"/>
              <a:buChar char="●"/>
            </a:pPr>
            <a:r>
              <a:rPr lang="en"/>
              <a:t>Employers should: Get to know them personally; manage by results; be flexible on their schedule and work assignments; provide immediate feedback</a:t>
            </a:r>
            <a:endParaRPr/>
          </a:p>
          <a:p>
            <a:pPr marL="5486400" lvl="0" indent="457200" algn="l" rtl="0">
              <a:spcBef>
                <a:spcPts val="1200"/>
              </a:spcBef>
              <a:spcAft>
                <a:spcPts val="0"/>
              </a:spcAft>
              <a:buNone/>
            </a:pPr>
            <a:r>
              <a:rPr lang="en"/>
              <a:t>Source: </a:t>
            </a:r>
            <a:r>
              <a:rPr lang="en" u="sng">
                <a:solidFill>
                  <a:schemeClr val="accent5"/>
                </a:solidFill>
                <a:hlinkClick r:id="rId3">
                  <a:extLst>
                    <a:ext uri="{A12FA001-AC4F-418D-AE19-62706E023703}">
                      <ahyp:hlinkClr xmlns:ahyp="http://schemas.microsoft.com/office/drawing/2018/hyperlinkcolor" val="tx"/>
                    </a:ext>
                  </a:extLst>
                </a:hlinkClick>
              </a:rPr>
              <a:t>Purdue Global</a:t>
            </a:r>
            <a:endParaRPr/>
          </a:p>
          <a:p>
            <a:pPr marL="0" lvl="0" indent="0" algn="l" rtl="0">
              <a:spcBef>
                <a:spcPts val="1200"/>
              </a:spcBef>
              <a:spcAft>
                <a:spcPts val="1200"/>
              </a:spcAft>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Generation Z - 2001-2020</a:t>
            </a:r>
            <a:endParaRPr/>
          </a:p>
        </p:txBody>
      </p:sp>
      <p:sp>
        <p:nvSpPr>
          <p:cNvPr id="149" name="Google Shape;149;p2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92500" lnSpcReduction="10000"/>
          </a:bodyPr>
          <a:lstStyle/>
          <a:p>
            <a:pPr marL="457200" lvl="0" indent="-334327" algn="l" rtl="0">
              <a:spcBef>
                <a:spcPts val="0"/>
              </a:spcBef>
              <a:spcAft>
                <a:spcPts val="0"/>
              </a:spcAft>
              <a:buSzPct val="100000"/>
              <a:buChar char="●"/>
            </a:pPr>
            <a:r>
              <a:rPr lang="en"/>
              <a:t>Global, entrepreneurial, progressive, less focused</a:t>
            </a:r>
            <a:endParaRPr/>
          </a:p>
          <a:p>
            <a:pPr marL="457200" lvl="0" indent="-334327" algn="l" rtl="0">
              <a:spcBef>
                <a:spcPts val="0"/>
              </a:spcBef>
              <a:spcAft>
                <a:spcPts val="0"/>
              </a:spcAft>
              <a:buSzPct val="100000"/>
              <a:buChar char="●"/>
            </a:pPr>
            <a:r>
              <a:rPr lang="en"/>
              <a:t>Shaped by: Life after 9/11, the Great Recession, access to technology from a young age</a:t>
            </a:r>
            <a:endParaRPr/>
          </a:p>
          <a:p>
            <a:pPr marL="457200" lvl="0" indent="-334327" algn="l" rtl="0">
              <a:spcBef>
                <a:spcPts val="0"/>
              </a:spcBef>
              <a:spcAft>
                <a:spcPts val="0"/>
              </a:spcAft>
              <a:buSzPct val="100000"/>
              <a:buChar char="●"/>
            </a:pPr>
            <a:r>
              <a:rPr lang="en"/>
              <a:t>Motivated by: Diversity, personalization, individuality, creativity</a:t>
            </a:r>
            <a:endParaRPr/>
          </a:p>
          <a:p>
            <a:pPr marL="457200" lvl="0" indent="-334327" algn="l" rtl="0">
              <a:spcBef>
                <a:spcPts val="0"/>
              </a:spcBef>
              <a:spcAft>
                <a:spcPts val="0"/>
              </a:spcAft>
              <a:buSzPct val="100000"/>
              <a:buChar char="●"/>
            </a:pPr>
            <a:r>
              <a:rPr lang="en"/>
              <a:t>Communication style: IMs, texts, social media</a:t>
            </a:r>
            <a:endParaRPr/>
          </a:p>
          <a:p>
            <a:pPr marL="457200" lvl="0" indent="-334327" algn="l" rtl="0">
              <a:spcBef>
                <a:spcPts val="0"/>
              </a:spcBef>
              <a:spcAft>
                <a:spcPts val="0"/>
              </a:spcAft>
              <a:buSzPct val="100000"/>
              <a:buChar char="●"/>
            </a:pPr>
            <a:r>
              <a:rPr lang="en"/>
              <a:t>Worldview: Self-identifying as digital device addicts; valuing independence and individuality; preferring to work with millennial managers, innovative coworkers, and new technologies</a:t>
            </a:r>
            <a:endParaRPr/>
          </a:p>
          <a:p>
            <a:pPr marL="457200" lvl="0" indent="-334327" algn="l" rtl="0">
              <a:spcBef>
                <a:spcPts val="0"/>
              </a:spcBef>
              <a:spcAft>
                <a:spcPts val="0"/>
              </a:spcAft>
              <a:buSzPct val="100000"/>
              <a:buChar char="●"/>
            </a:pPr>
            <a:r>
              <a:rPr lang="en"/>
              <a:t>Employers should: Offer opportunities to work on multiple projects at the same time; provide work-life balance; allow them to be self-directed and independent</a:t>
            </a:r>
            <a:endParaRPr/>
          </a:p>
          <a:p>
            <a:pPr marL="5486400" lvl="0" indent="457200" algn="l" rtl="0">
              <a:spcBef>
                <a:spcPts val="1200"/>
              </a:spcBef>
              <a:spcAft>
                <a:spcPts val="0"/>
              </a:spcAft>
              <a:buNone/>
            </a:pPr>
            <a:r>
              <a:rPr lang="en"/>
              <a:t>Source: </a:t>
            </a:r>
            <a:r>
              <a:rPr lang="en" u="sng">
                <a:solidFill>
                  <a:schemeClr val="accent5"/>
                </a:solidFill>
                <a:hlinkClick r:id="rId3">
                  <a:extLst>
                    <a:ext uri="{A12FA001-AC4F-418D-AE19-62706E023703}">
                      <ahyp:hlinkClr xmlns:ahyp="http://schemas.microsoft.com/office/drawing/2018/hyperlinkcolor" val="tx"/>
                    </a:ext>
                  </a:extLst>
                </a:hlinkClick>
              </a:rPr>
              <a:t>Purdue Global</a:t>
            </a:r>
            <a:endParaRPr/>
          </a:p>
          <a:p>
            <a:pPr marL="0" lvl="0" indent="0" algn="l" rtl="0">
              <a:spcBef>
                <a:spcPts val="1200"/>
              </a:spcBef>
              <a:spcAft>
                <a:spcPts val="1200"/>
              </a:spcAft>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30"/>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a:t>How many of you saw yourself in your generation’s description?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0"/>
            <a:ext cx="9144000" cy="51435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chemeClr val="bg1"/>
          </a:solidFill>
          <a:ln>
            <a:solidFill>
              <a:schemeClr val="bg1"/>
            </a:solidFill>
          </a:ln>
        </p:spPr>
        <p:txBody>
          <a:bodyPr wrap="square" lIns="0" tIns="0" rIns="0" bIns="0" rtlCol="0"/>
          <a:lstStyle/>
          <a:p>
            <a:endParaRPr sz="1050"/>
          </a:p>
        </p:txBody>
      </p:sp>
      <p:grpSp>
        <p:nvGrpSpPr>
          <p:cNvPr id="3" name="object 3">
            <a:extLst>
              <a:ext uri="{C183D7F6-B498-43B3-948B-1728B52AA6E4}">
                <adec:decorative xmlns:adec="http://schemas.microsoft.com/office/drawing/2017/decorative" val="1"/>
              </a:ext>
            </a:extLst>
          </p:cNvPr>
          <p:cNvGrpSpPr/>
          <p:nvPr/>
        </p:nvGrpSpPr>
        <p:grpSpPr>
          <a:xfrm>
            <a:off x="-28575" y="-28575"/>
            <a:ext cx="9201150" cy="5200650"/>
            <a:chOff x="-38100" y="-38100"/>
            <a:chExt cx="12268200" cy="6934200"/>
          </a:xfrm>
        </p:grpSpPr>
        <p:sp>
          <p:nvSpPr>
            <p:cNvPr id="4" name="object 4"/>
            <p:cNvSpPr/>
            <p:nvPr/>
          </p:nvSpPr>
          <p:spPr>
            <a:xfrm>
              <a:off x="0" y="0"/>
              <a:ext cx="12192000" cy="6858000"/>
            </a:xfrm>
            <a:custGeom>
              <a:avLst/>
              <a:gdLst/>
              <a:ahLst/>
              <a:cxnLst/>
              <a:rect l="l" t="t" r="r" b="b"/>
              <a:pathLst>
                <a:path w="12192000" h="6858000">
                  <a:moveTo>
                    <a:pt x="0" y="0"/>
                  </a:moveTo>
                  <a:lnTo>
                    <a:pt x="12192000" y="0"/>
                  </a:lnTo>
                  <a:lnTo>
                    <a:pt x="12192000" y="6857999"/>
                  </a:lnTo>
                </a:path>
                <a:path w="12192000" h="6858000">
                  <a:moveTo>
                    <a:pt x="0" y="6857999"/>
                  </a:moveTo>
                  <a:lnTo>
                    <a:pt x="0" y="0"/>
                  </a:lnTo>
                </a:path>
              </a:pathLst>
            </a:custGeom>
            <a:ln w="76200">
              <a:solidFill>
                <a:schemeClr val="tx1"/>
              </a:solidFill>
            </a:ln>
          </p:spPr>
          <p:txBody>
            <a:bodyPr wrap="square" lIns="0" tIns="0" rIns="0" bIns="0" rtlCol="0"/>
            <a:lstStyle/>
            <a:p>
              <a:endParaRPr sz="1050"/>
            </a:p>
          </p:txBody>
        </p:sp>
        <p:sp>
          <p:nvSpPr>
            <p:cNvPr id="5" name="object 5"/>
            <p:cNvSpPr/>
            <p:nvPr/>
          </p:nvSpPr>
          <p:spPr>
            <a:xfrm>
              <a:off x="234695" y="237743"/>
              <a:ext cx="11722735" cy="6383020"/>
            </a:xfrm>
            <a:custGeom>
              <a:avLst/>
              <a:gdLst/>
              <a:ahLst/>
              <a:cxnLst/>
              <a:rect l="l" t="t" r="r" b="b"/>
              <a:pathLst>
                <a:path w="11722735" h="6383020">
                  <a:moveTo>
                    <a:pt x="11722608" y="0"/>
                  </a:moveTo>
                  <a:lnTo>
                    <a:pt x="0" y="0"/>
                  </a:lnTo>
                  <a:lnTo>
                    <a:pt x="0" y="6382511"/>
                  </a:lnTo>
                  <a:lnTo>
                    <a:pt x="11722608" y="6382511"/>
                  </a:lnTo>
                  <a:lnTo>
                    <a:pt x="11722608" y="0"/>
                  </a:lnTo>
                  <a:close/>
                </a:path>
              </a:pathLst>
            </a:custGeom>
            <a:solidFill>
              <a:srgbClr val="FFFFFF"/>
            </a:solidFill>
          </p:spPr>
          <p:txBody>
            <a:bodyPr wrap="square" lIns="0" tIns="0" rIns="0" bIns="0" rtlCol="0"/>
            <a:lstStyle/>
            <a:p>
              <a:endParaRPr sz="1050"/>
            </a:p>
          </p:txBody>
        </p:sp>
        <p:pic>
          <p:nvPicPr>
            <p:cNvPr id="6" name="object 6"/>
            <p:cNvPicPr/>
            <p:nvPr/>
          </p:nvPicPr>
          <p:blipFill>
            <a:blip r:embed="rId2" cstate="print"/>
            <a:stretch>
              <a:fillRect/>
            </a:stretch>
          </p:blipFill>
          <p:spPr>
            <a:xfrm>
              <a:off x="643466" y="643467"/>
              <a:ext cx="10905065" cy="5571065"/>
            </a:xfrm>
            <a:prstGeom prst="rect">
              <a:avLst/>
            </a:prstGeom>
          </p:spPr>
        </p:pic>
      </p:grpSp>
      <p:sp>
        <p:nvSpPr>
          <p:cNvPr id="7" name="Title 6">
            <a:extLst>
              <a:ext uri="{FF2B5EF4-FFF2-40B4-BE49-F238E27FC236}">
                <a16:creationId xmlns:a16="http://schemas.microsoft.com/office/drawing/2014/main" id="{597563F7-FE46-9790-DFA0-ABECCCFD6F6C}"/>
              </a:ext>
            </a:extLst>
          </p:cNvPr>
          <p:cNvSpPr>
            <a:spLocks noGrp="1"/>
          </p:cNvSpPr>
          <p:nvPr>
            <p:ph type="title" idx="4294967295"/>
          </p:nvPr>
        </p:nvSpPr>
        <p:spPr>
          <a:xfrm>
            <a:off x="311700" y="-572700"/>
            <a:ext cx="8520600" cy="572700"/>
          </a:xfrm>
        </p:spPr>
        <p:txBody>
          <a:bodyPr spcFirstLastPara="1" wrap="square" lIns="91425" tIns="91425" rIns="91425" bIns="91425" anchor="b" anchorCtr="0">
            <a:normAutofit fontScale="90000"/>
          </a:bodyPr>
          <a:lstStyle/>
          <a:p>
            <a:r>
              <a:rPr lang="en-US" dirty="0"/>
              <a:t>Advancing Access &amp; Equity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31"/>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a:t>How many of you DIDN’T see yourself in your generation’s description?</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32"/>
          <p:cNvSpPr txBox="1">
            <a:spLocks noGrp="1"/>
          </p:cNvSpPr>
          <p:nvPr>
            <p:ph type="title"/>
          </p:nvPr>
        </p:nvSpPr>
        <p:spPr>
          <a:xfrm>
            <a:off x="490250" y="450150"/>
            <a:ext cx="7170600" cy="40908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a:t>BE HONEST: How many of you reacted negatively to ANOTHER generation’s description?</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33"/>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a:t>How does this apply in disability community?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34"/>
          <p:cNvSpPr txBox="1">
            <a:spLocks noGrp="1"/>
          </p:cNvSpPr>
          <p:nvPr>
            <p:ph type="title"/>
          </p:nvPr>
        </p:nvSpPr>
        <p:spPr>
          <a:xfrm>
            <a:off x="311700" y="445025"/>
            <a:ext cx="42603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Older Generations</a:t>
            </a:r>
            <a:endParaRPr/>
          </a:p>
        </p:txBody>
      </p:sp>
      <p:sp>
        <p:nvSpPr>
          <p:cNvPr id="175" name="Google Shape;175;p34"/>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sz="1800"/>
              <a:t>Person first language became the norm (eg - Americans with Disabilities Act, not Disabled Americans Act) </a:t>
            </a:r>
            <a:br>
              <a:rPr lang="en" sz="1800"/>
            </a:br>
            <a:endParaRPr sz="1800"/>
          </a:p>
          <a:p>
            <a:pPr marL="457200" lvl="0" indent="-342900" algn="l" rtl="0">
              <a:spcBef>
                <a:spcPts val="0"/>
              </a:spcBef>
              <a:spcAft>
                <a:spcPts val="0"/>
              </a:spcAft>
              <a:buSzPts val="1800"/>
              <a:buChar char="●"/>
            </a:pPr>
            <a:r>
              <a:rPr lang="en" sz="1800"/>
              <a:t>Focused on fighting for the laws and systemic changes that our rights depend upon</a:t>
            </a:r>
            <a:br>
              <a:rPr lang="en" sz="1800"/>
            </a:br>
            <a:endParaRPr sz="1800"/>
          </a:p>
          <a:p>
            <a:pPr marL="457200" lvl="0" indent="-342900" algn="l" rtl="0">
              <a:spcBef>
                <a:spcPts val="0"/>
              </a:spcBef>
              <a:spcAft>
                <a:spcPts val="0"/>
              </a:spcAft>
              <a:buSzPts val="1800"/>
              <a:buChar char="●"/>
            </a:pPr>
            <a:r>
              <a:rPr lang="en" sz="1800"/>
              <a:t>Direct Action by teams of people with disabilities (ADAPT) </a:t>
            </a:r>
            <a:endParaRPr sz="1800"/>
          </a:p>
        </p:txBody>
      </p:sp>
      <p:sp>
        <p:nvSpPr>
          <p:cNvPr id="176" name="Google Shape;176;p34"/>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sz="1800"/>
              <a:t>Identify Disability as a culture, not as a condition. </a:t>
            </a:r>
            <a:br>
              <a:rPr lang="en" sz="1800"/>
            </a:br>
            <a:endParaRPr sz="1800"/>
          </a:p>
          <a:p>
            <a:pPr marL="457200" lvl="0" indent="-342900" algn="l" rtl="0">
              <a:spcBef>
                <a:spcPts val="0"/>
              </a:spcBef>
              <a:spcAft>
                <a:spcPts val="0"/>
              </a:spcAft>
              <a:buSzPts val="1800"/>
              <a:buChar char="●"/>
            </a:pPr>
            <a:r>
              <a:rPr lang="en" sz="1800"/>
              <a:t>Focus has been on increasing access by increasing representation - The Nyle DiMarco / Alli Stroker effect</a:t>
            </a:r>
            <a:br>
              <a:rPr lang="en" sz="1800"/>
            </a:br>
            <a:endParaRPr sz="1800"/>
          </a:p>
          <a:p>
            <a:pPr marL="457200" lvl="0" indent="-342900" algn="l" rtl="0">
              <a:spcBef>
                <a:spcPts val="0"/>
              </a:spcBef>
              <a:spcAft>
                <a:spcPts val="0"/>
              </a:spcAft>
              <a:buSzPts val="1800"/>
              <a:buChar char="●"/>
            </a:pPr>
            <a:r>
              <a:rPr lang="en" sz="1800"/>
              <a:t>Individuals have as much effect as team do.  They often work in partnership to bring attention to issues. </a:t>
            </a:r>
            <a:endParaRPr sz="1800"/>
          </a:p>
        </p:txBody>
      </p:sp>
      <p:sp>
        <p:nvSpPr>
          <p:cNvPr id="177" name="Google Shape;177;p34"/>
          <p:cNvSpPr txBox="1">
            <a:spLocks noGrp="1"/>
          </p:cNvSpPr>
          <p:nvPr>
            <p:ph type="title"/>
          </p:nvPr>
        </p:nvSpPr>
        <p:spPr>
          <a:xfrm>
            <a:off x="4832400" y="445025"/>
            <a:ext cx="42603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Younger Generations</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3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What about the Rehab Act?	</a:t>
            </a:r>
            <a:endParaRPr/>
          </a:p>
        </p:txBody>
      </p:sp>
      <p:sp>
        <p:nvSpPr>
          <p:cNvPr id="183" name="Google Shape;183;p3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None/>
            </a:pPr>
            <a:r>
              <a:rPr lang="en"/>
              <a:t>For older people - the Rehabilitation Act came on the heels of a decade-long fight for civil rights for a wide spectrum of people, not just people with disabilities.   The Rehabilitation Act was one of the last major civil rights bills during the “Second Revolution” that lasted from 1964 to 1980.   This was done in the backdrop of Black Power, LGBTQIA Rights, Chicano Rights, Native American Rights, and more. </a:t>
            </a:r>
            <a:endParaRPr/>
          </a:p>
          <a:p>
            <a:pPr marL="0" lvl="0" indent="0" algn="l" rtl="0">
              <a:spcBef>
                <a:spcPts val="1200"/>
              </a:spcBef>
              <a:spcAft>
                <a:spcPts val="1200"/>
              </a:spcAft>
              <a:buNone/>
            </a:pPr>
            <a:r>
              <a:rPr lang="en"/>
              <a:t>For many younger people - they only understood the Americans with Disabilities Act.  With the original act and it’s updates in 2010 - this has been the common “language” and they often forget that the Rehabilitation Act is not only older, but can be more powerful.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36"/>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a:t>How do you think these two groups view each other?</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3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How do we move forward? 	</a:t>
            </a:r>
            <a:endParaRPr/>
          </a:p>
        </p:txBody>
      </p:sp>
      <p:sp>
        <p:nvSpPr>
          <p:cNvPr id="194" name="Google Shape;194;p3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
              <a:t>Be aware of your reactions and your biases.  We tend to think of younger generations as lazy and older generations as inflexible but these are not true. </a:t>
            </a:r>
            <a:br>
              <a:rPr lang="en"/>
            </a:br>
            <a:endParaRPr/>
          </a:p>
          <a:p>
            <a:pPr marL="457200" lvl="0" indent="-342900" algn="l" rtl="0">
              <a:spcBef>
                <a:spcPts val="0"/>
              </a:spcBef>
              <a:spcAft>
                <a:spcPts val="0"/>
              </a:spcAft>
              <a:buSzPts val="1800"/>
              <a:buChar char="●"/>
            </a:pPr>
            <a:r>
              <a:rPr lang="en"/>
              <a:t>Figure out ways to bridge those differences.  </a:t>
            </a:r>
            <a:br>
              <a:rPr lang="en"/>
            </a:br>
            <a:endParaRPr/>
          </a:p>
          <a:p>
            <a:pPr marL="457200" lvl="0" indent="-342900" algn="l" rtl="0">
              <a:spcBef>
                <a:spcPts val="0"/>
              </a:spcBef>
              <a:spcAft>
                <a:spcPts val="0"/>
              </a:spcAft>
              <a:buSzPts val="1800"/>
              <a:buChar char="●"/>
            </a:pPr>
            <a:r>
              <a:rPr lang="en"/>
              <a:t>Become a mentor.  An older person can help a younger person become more confident in interpersonal conversations.  A younger person can help an older person understand a new concept or technology.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3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a:t>Questions?</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a:extLst>
              <a:ext uri="{C183D7F6-B498-43B3-948B-1728B52AA6E4}">
                <adec:decorative xmlns:adec="http://schemas.microsoft.com/office/drawing/2017/decorative" val="1"/>
              </a:ext>
            </a:extLst>
          </p:cNvPr>
          <p:cNvPicPr/>
          <p:nvPr/>
        </p:nvPicPr>
        <p:blipFill>
          <a:blip r:embed="rId3" cstate="print"/>
          <a:stretch>
            <a:fillRect/>
          </a:stretch>
        </p:blipFill>
        <p:spPr>
          <a:xfrm>
            <a:off x="2699298" y="74815"/>
            <a:ext cx="3707768" cy="533054"/>
          </a:xfrm>
          <a:prstGeom prst="rect">
            <a:avLst/>
          </a:prstGeom>
        </p:spPr>
      </p:pic>
      <p:sp>
        <p:nvSpPr>
          <p:cNvPr id="3" name="object 3"/>
          <p:cNvSpPr txBox="1">
            <a:spLocks noGrp="1"/>
          </p:cNvSpPr>
          <p:nvPr>
            <p:ph type="title"/>
          </p:nvPr>
        </p:nvSpPr>
        <p:spPr>
          <a:xfrm>
            <a:off x="2738502" y="62192"/>
            <a:ext cx="1833499" cy="467895"/>
          </a:xfrm>
          <a:prstGeom prst="rect">
            <a:avLst/>
          </a:prstGeom>
        </p:spPr>
        <p:txBody>
          <a:bodyPr spcFirstLastPara="1" vert="horz" wrap="square" lIns="0" tIns="6170" rIns="0" bIns="0" rtlCol="0" anchor="ctr" anchorCtr="0">
            <a:spAutoFit/>
          </a:bodyPr>
          <a:lstStyle/>
          <a:p>
            <a:pPr marL="6494" marR="2598">
              <a:spcBef>
                <a:spcPts val="49"/>
              </a:spcBef>
            </a:pPr>
            <a:r>
              <a:rPr sz="1500" b="1" spc="44" dirty="0">
                <a:solidFill>
                  <a:srgbClr val="FFFFFF"/>
                </a:solidFill>
                <a:latin typeface="Calibri"/>
                <a:cs typeface="Calibri"/>
              </a:rPr>
              <a:t>Current</a:t>
            </a:r>
            <a:r>
              <a:rPr sz="1500" b="1" spc="-31" dirty="0">
                <a:solidFill>
                  <a:srgbClr val="FFFFFF"/>
                </a:solidFill>
                <a:latin typeface="Calibri"/>
                <a:cs typeface="Calibri"/>
              </a:rPr>
              <a:t> </a:t>
            </a:r>
            <a:r>
              <a:rPr lang="en-US" sz="1500" b="1" spc="-64" dirty="0">
                <a:solidFill>
                  <a:srgbClr val="FFFFFF"/>
                </a:solidFill>
              </a:rPr>
              <a:t>and </a:t>
            </a:r>
            <a:r>
              <a:rPr sz="1500" b="1" spc="38" dirty="0">
                <a:solidFill>
                  <a:srgbClr val="FFFFFF"/>
                </a:solidFill>
                <a:latin typeface="Calibri"/>
                <a:cs typeface="Calibri"/>
              </a:rPr>
              <a:t>Upcoming </a:t>
            </a:r>
            <a:r>
              <a:rPr sz="1500" b="1" dirty="0">
                <a:solidFill>
                  <a:srgbClr val="FFFFFF"/>
                </a:solidFill>
                <a:latin typeface="Calibri"/>
                <a:cs typeface="Calibri"/>
              </a:rPr>
              <a:t>Meetings</a:t>
            </a:r>
            <a:endParaRPr sz="1500" b="1" spc="38" dirty="0">
              <a:solidFill>
                <a:srgbClr val="FFFFFF"/>
              </a:solidFill>
              <a:latin typeface="Calibri"/>
              <a:cs typeface="Calibri"/>
            </a:endParaRPr>
          </a:p>
        </p:txBody>
      </p:sp>
      <p:grpSp>
        <p:nvGrpSpPr>
          <p:cNvPr id="4" name="object 4">
            <a:extLst>
              <a:ext uri="{C183D7F6-B498-43B3-948B-1728B52AA6E4}">
                <adec:decorative xmlns:adec="http://schemas.microsoft.com/office/drawing/2017/decorative" val="1"/>
              </a:ext>
            </a:extLst>
          </p:cNvPr>
          <p:cNvGrpSpPr/>
          <p:nvPr/>
        </p:nvGrpSpPr>
        <p:grpSpPr>
          <a:xfrm>
            <a:off x="2738502" y="871774"/>
            <a:ext cx="3739202" cy="4118048"/>
            <a:chOff x="209738" y="1696157"/>
            <a:chExt cx="7312217" cy="8053070"/>
          </a:xfrm>
        </p:grpSpPr>
        <p:sp>
          <p:nvSpPr>
            <p:cNvPr id="5" name="object 5"/>
            <p:cNvSpPr/>
            <p:nvPr/>
          </p:nvSpPr>
          <p:spPr>
            <a:xfrm>
              <a:off x="209738" y="1696157"/>
              <a:ext cx="7265034" cy="8053070"/>
            </a:xfrm>
            <a:custGeom>
              <a:avLst/>
              <a:gdLst/>
              <a:ahLst/>
              <a:cxnLst/>
              <a:rect l="l" t="t" r="r" b="b"/>
              <a:pathLst>
                <a:path w="7265034" h="8053070">
                  <a:moveTo>
                    <a:pt x="0" y="8052816"/>
                  </a:moveTo>
                  <a:lnTo>
                    <a:pt x="7264908" y="8052816"/>
                  </a:lnTo>
                  <a:lnTo>
                    <a:pt x="7264908" y="0"/>
                  </a:lnTo>
                  <a:lnTo>
                    <a:pt x="0" y="0"/>
                  </a:lnTo>
                  <a:lnTo>
                    <a:pt x="0" y="8052816"/>
                  </a:lnTo>
                  <a:close/>
                </a:path>
              </a:pathLst>
            </a:custGeom>
            <a:solidFill>
              <a:srgbClr val="F1F1F1"/>
            </a:solidFill>
          </p:spPr>
          <p:txBody>
            <a:bodyPr wrap="square" lIns="0" tIns="0" rIns="0" bIns="0" rtlCol="0"/>
            <a:lstStyle/>
            <a:p>
              <a:endParaRPr sz="920" dirty="0"/>
            </a:p>
          </p:txBody>
        </p:sp>
        <p:sp>
          <p:nvSpPr>
            <p:cNvPr id="6" name="object 6"/>
            <p:cNvSpPr/>
            <p:nvPr/>
          </p:nvSpPr>
          <p:spPr>
            <a:xfrm>
              <a:off x="253746" y="5673090"/>
              <a:ext cx="7268209" cy="0"/>
            </a:xfrm>
            <a:custGeom>
              <a:avLst/>
              <a:gdLst/>
              <a:ahLst/>
              <a:cxnLst/>
              <a:rect l="l" t="t" r="r" b="b"/>
              <a:pathLst>
                <a:path w="7268209">
                  <a:moveTo>
                    <a:pt x="0" y="0"/>
                  </a:moveTo>
                  <a:lnTo>
                    <a:pt x="7267930" y="0"/>
                  </a:lnTo>
                </a:path>
              </a:pathLst>
            </a:custGeom>
            <a:ln w="28575">
              <a:solidFill>
                <a:srgbClr val="005340"/>
              </a:solidFill>
              <a:prstDash val="sysDot"/>
            </a:ln>
          </p:spPr>
          <p:txBody>
            <a:bodyPr wrap="square" lIns="0" tIns="0" rIns="0" bIns="0" rtlCol="0"/>
            <a:lstStyle/>
            <a:p>
              <a:endParaRPr sz="920" dirty="0"/>
            </a:p>
          </p:txBody>
        </p:sp>
        <p:sp>
          <p:nvSpPr>
            <p:cNvPr id="7" name="object 7"/>
            <p:cNvSpPr/>
            <p:nvPr/>
          </p:nvSpPr>
          <p:spPr>
            <a:xfrm>
              <a:off x="1940051" y="1810512"/>
              <a:ext cx="1647825" cy="269875"/>
            </a:xfrm>
            <a:custGeom>
              <a:avLst/>
              <a:gdLst/>
              <a:ahLst/>
              <a:cxnLst/>
              <a:rect l="l" t="t" r="r" b="b"/>
              <a:pathLst>
                <a:path w="1647825" h="269875">
                  <a:moveTo>
                    <a:pt x="1512570" y="0"/>
                  </a:moveTo>
                  <a:lnTo>
                    <a:pt x="0" y="0"/>
                  </a:lnTo>
                  <a:lnTo>
                    <a:pt x="0" y="269748"/>
                  </a:lnTo>
                  <a:lnTo>
                    <a:pt x="1512570" y="269748"/>
                  </a:lnTo>
                  <a:lnTo>
                    <a:pt x="1647444" y="134874"/>
                  </a:lnTo>
                  <a:lnTo>
                    <a:pt x="1512570" y="0"/>
                  </a:lnTo>
                  <a:close/>
                </a:path>
              </a:pathLst>
            </a:custGeom>
            <a:solidFill>
              <a:srgbClr val="005340"/>
            </a:solidFill>
          </p:spPr>
          <p:txBody>
            <a:bodyPr wrap="square" lIns="0" tIns="0" rIns="0" bIns="0" rtlCol="0"/>
            <a:lstStyle/>
            <a:p>
              <a:endParaRPr sz="920" dirty="0"/>
            </a:p>
          </p:txBody>
        </p:sp>
        <p:sp>
          <p:nvSpPr>
            <p:cNvPr id="8" name="object 8"/>
            <p:cNvSpPr/>
            <p:nvPr/>
          </p:nvSpPr>
          <p:spPr>
            <a:xfrm>
              <a:off x="1940051" y="1810512"/>
              <a:ext cx="1647825" cy="269875"/>
            </a:xfrm>
            <a:custGeom>
              <a:avLst/>
              <a:gdLst/>
              <a:ahLst/>
              <a:cxnLst/>
              <a:rect l="l" t="t" r="r" b="b"/>
              <a:pathLst>
                <a:path w="1647825" h="269875">
                  <a:moveTo>
                    <a:pt x="0" y="0"/>
                  </a:moveTo>
                  <a:lnTo>
                    <a:pt x="1512570" y="0"/>
                  </a:lnTo>
                  <a:lnTo>
                    <a:pt x="1647444" y="134874"/>
                  </a:lnTo>
                  <a:lnTo>
                    <a:pt x="1512570" y="269748"/>
                  </a:lnTo>
                  <a:lnTo>
                    <a:pt x="0" y="269748"/>
                  </a:lnTo>
                  <a:lnTo>
                    <a:pt x="0" y="0"/>
                  </a:lnTo>
                  <a:close/>
                </a:path>
              </a:pathLst>
            </a:custGeom>
            <a:ln w="12700">
              <a:solidFill>
                <a:srgbClr val="2E528F"/>
              </a:solidFill>
            </a:ln>
          </p:spPr>
          <p:txBody>
            <a:bodyPr wrap="square" lIns="0" tIns="0" rIns="0" bIns="0" rtlCol="0"/>
            <a:lstStyle/>
            <a:p>
              <a:endParaRPr sz="920" dirty="0"/>
            </a:p>
          </p:txBody>
        </p:sp>
      </p:grpSp>
      <p:sp>
        <p:nvSpPr>
          <p:cNvPr id="9" name="object 9"/>
          <p:cNvSpPr txBox="1"/>
          <p:nvPr/>
        </p:nvSpPr>
        <p:spPr>
          <a:xfrm>
            <a:off x="2696960" y="603971"/>
            <a:ext cx="3715074" cy="128240"/>
          </a:xfrm>
          <a:prstGeom prst="rect">
            <a:avLst/>
          </a:prstGeom>
          <a:solidFill>
            <a:srgbClr val="002C71"/>
          </a:solidFill>
        </p:spPr>
        <p:txBody>
          <a:bodyPr vert="horz" wrap="square" lIns="0" tIns="0" rIns="0" bIns="0" rtlCol="0">
            <a:spAutoFit/>
          </a:bodyPr>
          <a:lstStyle/>
          <a:p>
            <a:pPr marL="46433">
              <a:lnSpc>
                <a:spcPts val="1043"/>
              </a:lnSpc>
            </a:pPr>
            <a:r>
              <a:rPr lang="en-US" sz="920" b="1" spc="-5" dirty="0">
                <a:solidFill>
                  <a:srgbClr val="FFFFFF"/>
                </a:solidFill>
                <a:latin typeface="Calibri"/>
                <a:cs typeface="Calibri"/>
              </a:rPr>
              <a:t>OCTOBER</a:t>
            </a:r>
            <a:endParaRPr sz="920" dirty="0">
              <a:latin typeface="Calibri"/>
              <a:cs typeface="Calibri"/>
            </a:endParaRPr>
          </a:p>
        </p:txBody>
      </p:sp>
      <p:sp>
        <p:nvSpPr>
          <p:cNvPr id="10" name="object 10"/>
          <p:cNvSpPr txBox="1"/>
          <p:nvPr/>
        </p:nvSpPr>
        <p:spPr>
          <a:xfrm>
            <a:off x="3731017" y="750082"/>
            <a:ext cx="382840" cy="116716"/>
          </a:xfrm>
          <a:prstGeom prst="rect">
            <a:avLst/>
          </a:prstGeom>
        </p:spPr>
        <p:txBody>
          <a:bodyPr vert="horz" wrap="square" lIns="0" tIns="6494" rIns="0" bIns="0" rtlCol="0">
            <a:spAutoFit/>
          </a:bodyPr>
          <a:lstStyle/>
          <a:p>
            <a:pPr marL="6494">
              <a:spcBef>
                <a:spcPts val="51"/>
              </a:spcBef>
            </a:pPr>
            <a:r>
              <a:rPr sz="716" b="1" spc="-5" dirty="0">
                <a:latin typeface="Calibri"/>
                <a:cs typeface="Calibri"/>
              </a:rPr>
              <a:t>TUESDAY</a:t>
            </a:r>
            <a:endParaRPr sz="716" dirty="0">
              <a:latin typeface="Calibri"/>
              <a:cs typeface="Calibri"/>
            </a:endParaRPr>
          </a:p>
        </p:txBody>
      </p:sp>
      <p:sp>
        <p:nvSpPr>
          <p:cNvPr id="11" name="object 11"/>
          <p:cNvSpPr txBox="1"/>
          <p:nvPr/>
        </p:nvSpPr>
        <p:spPr>
          <a:xfrm>
            <a:off x="2892068" y="742241"/>
            <a:ext cx="2250281" cy="116716"/>
          </a:xfrm>
          <a:prstGeom prst="rect">
            <a:avLst/>
          </a:prstGeom>
        </p:spPr>
        <p:txBody>
          <a:bodyPr vert="horz" wrap="square" lIns="0" tIns="6494" rIns="0" bIns="0" rtlCol="0">
            <a:spAutoFit/>
          </a:bodyPr>
          <a:lstStyle/>
          <a:p>
            <a:pPr marL="6494">
              <a:spcBef>
                <a:spcPts val="51"/>
              </a:spcBef>
              <a:tabLst>
                <a:tab pos="1742704" algn="l"/>
              </a:tabLst>
            </a:pPr>
            <a:r>
              <a:rPr sz="716" b="1" spc="-5" dirty="0">
                <a:latin typeface="Calibri"/>
                <a:cs typeface="Calibri"/>
              </a:rPr>
              <a:t>MONDAY</a:t>
            </a:r>
            <a:r>
              <a:rPr sz="716" b="1" dirty="0">
                <a:latin typeface="Calibri"/>
                <a:cs typeface="Calibri"/>
              </a:rPr>
              <a:t>	</a:t>
            </a:r>
            <a:r>
              <a:rPr sz="716" b="1" spc="-5" dirty="0">
                <a:latin typeface="Calibri"/>
                <a:cs typeface="Calibri"/>
              </a:rPr>
              <a:t>WEDNESDAY</a:t>
            </a:r>
            <a:endParaRPr sz="716" dirty="0">
              <a:latin typeface="Calibri"/>
              <a:cs typeface="Calibri"/>
            </a:endParaRPr>
          </a:p>
        </p:txBody>
      </p:sp>
      <p:sp>
        <p:nvSpPr>
          <p:cNvPr id="12" name="object 12"/>
          <p:cNvSpPr txBox="1"/>
          <p:nvPr/>
        </p:nvSpPr>
        <p:spPr>
          <a:xfrm>
            <a:off x="5508484" y="742241"/>
            <a:ext cx="450706" cy="116716"/>
          </a:xfrm>
          <a:prstGeom prst="rect">
            <a:avLst/>
          </a:prstGeom>
        </p:spPr>
        <p:txBody>
          <a:bodyPr vert="horz" wrap="square" lIns="0" tIns="6494" rIns="0" bIns="0" rtlCol="0">
            <a:spAutoFit/>
          </a:bodyPr>
          <a:lstStyle/>
          <a:p>
            <a:pPr marL="6494">
              <a:spcBef>
                <a:spcPts val="51"/>
              </a:spcBef>
            </a:pPr>
            <a:r>
              <a:rPr sz="716" b="1" spc="-5" dirty="0">
                <a:latin typeface="Calibri"/>
                <a:cs typeface="Calibri"/>
              </a:rPr>
              <a:t>THURSDAY</a:t>
            </a:r>
            <a:endParaRPr sz="716" dirty="0">
              <a:latin typeface="Calibri"/>
              <a:cs typeface="Calibri"/>
            </a:endParaRPr>
          </a:p>
        </p:txBody>
      </p:sp>
      <p:sp>
        <p:nvSpPr>
          <p:cNvPr id="13" name="object 13"/>
          <p:cNvSpPr txBox="1"/>
          <p:nvPr/>
        </p:nvSpPr>
        <p:spPr>
          <a:xfrm>
            <a:off x="3621135" y="892718"/>
            <a:ext cx="813089" cy="1780119"/>
          </a:xfrm>
          <a:prstGeom prst="rect">
            <a:avLst/>
          </a:prstGeom>
        </p:spPr>
        <p:txBody>
          <a:bodyPr vert="horz" wrap="square" lIns="0" tIns="46434" rIns="0" bIns="0" rtlCol="0">
            <a:spAutoFit/>
          </a:bodyPr>
          <a:lstStyle/>
          <a:p>
            <a:pPr marL="19483" algn="ctr">
              <a:spcBef>
                <a:spcPts val="292"/>
              </a:spcBef>
            </a:pPr>
            <a:r>
              <a:rPr lang="en-US" sz="614" b="1" spc="15" dirty="0">
                <a:solidFill>
                  <a:srgbClr val="FFFFFF"/>
                </a:solidFill>
                <a:latin typeface="Calibri"/>
                <a:cs typeface="Calibri"/>
              </a:rPr>
              <a:t>10/31/2023</a:t>
            </a:r>
            <a:endParaRPr lang="en-US" sz="614" dirty="0">
              <a:latin typeface="Calibri"/>
              <a:cs typeface="Calibri"/>
            </a:endParaRPr>
          </a:p>
          <a:p>
            <a:pPr marL="19483">
              <a:spcBef>
                <a:spcPts val="296"/>
              </a:spcBef>
            </a:pPr>
            <a:r>
              <a:rPr lang="en-US" sz="614" spc="-5" dirty="0">
                <a:latin typeface="Calibri"/>
                <a:cs typeface="Calibri"/>
              </a:rPr>
              <a:t>11:00</a:t>
            </a:r>
            <a:r>
              <a:rPr lang="en-US" sz="614" spc="-23" dirty="0">
                <a:latin typeface="Calibri"/>
                <a:cs typeface="Calibri"/>
              </a:rPr>
              <a:t> </a:t>
            </a:r>
            <a:r>
              <a:rPr lang="en-US" sz="614" spc="-56" dirty="0">
                <a:latin typeface="Calibri"/>
                <a:cs typeface="Calibri"/>
              </a:rPr>
              <a:t>AM</a:t>
            </a:r>
            <a:r>
              <a:rPr lang="en-US" sz="614" spc="-15" dirty="0">
                <a:latin typeface="Calibri"/>
                <a:cs typeface="Calibri"/>
              </a:rPr>
              <a:t> –</a:t>
            </a:r>
            <a:r>
              <a:rPr lang="en-US" sz="614" spc="-23" dirty="0">
                <a:latin typeface="Calibri"/>
                <a:cs typeface="Calibri"/>
              </a:rPr>
              <a:t> </a:t>
            </a:r>
            <a:r>
              <a:rPr lang="en-US" sz="614" spc="-5" dirty="0">
                <a:latin typeface="Calibri"/>
                <a:cs typeface="Calibri"/>
              </a:rPr>
              <a:t>12:00</a:t>
            </a:r>
            <a:r>
              <a:rPr lang="en-US" sz="614" spc="-18" dirty="0">
                <a:latin typeface="Calibri"/>
                <a:cs typeface="Calibri"/>
              </a:rPr>
              <a:t> </a:t>
            </a:r>
            <a:r>
              <a:rPr lang="en-US" sz="614" spc="-13" dirty="0">
                <a:latin typeface="Calibri"/>
                <a:cs typeface="Calibri"/>
              </a:rPr>
              <a:t>PM</a:t>
            </a:r>
            <a:endParaRPr lang="en-US" sz="614" dirty="0">
              <a:latin typeface="Calibri"/>
              <a:cs typeface="Calibri"/>
            </a:endParaRPr>
          </a:p>
          <a:p>
            <a:pPr marL="19483">
              <a:spcBef>
                <a:spcPts val="49"/>
              </a:spcBef>
            </a:pPr>
            <a:r>
              <a:rPr lang="en-US" sz="614" b="1" dirty="0">
                <a:solidFill>
                  <a:srgbClr val="002C71"/>
                </a:solidFill>
                <a:latin typeface="Calibri"/>
                <a:cs typeface="Calibri"/>
              </a:rPr>
              <a:t>Identifying Obstacles to Neurodiversity and Inclusion </a:t>
            </a:r>
            <a:br>
              <a:rPr lang="en-US" sz="614" b="1" dirty="0">
                <a:solidFill>
                  <a:srgbClr val="002C71"/>
                </a:solidFill>
                <a:latin typeface="Calibri"/>
                <a:cs typeface="Calibri"/>
              </a:rPr>
            </a:br>
            <a:r>
              <a:rPr lang="en-US" sz="614" spc="2" dirty="0">
                <a:latin typeface="Calibri"/>
                <a:cs typeface="Calibri"/>
              </a:rPr>
              <a:t>Dr. T</a:t>
            </a:r>
            <a:r>
              <a:rPr lang="en-US" sz="614" dirty="0">
                <a:latin typeface="Calibri"/>
                <a:cs typeface="Calibri"/>
              </a:rPr>
              <a:t>heresa</a:t>
            </a:r>
            <a:r>
              <a:rPr lang="en-US" sz="614" spc="-8" dirty="0">
                <a:latin typeface="Calibri"/>
                <a:cs typeface="Calibri"/>
              </a:rPr>
              <a:t> </a:t>
            </a:r>
            <a:r>
              <a:rPr lang="en-US" sz="614" spc="-5" dirty="0">
                <a:latin typeface="Calibri"/>
                <a:cs typeface="Calibri"/>
              </a:rPr>
              <a:t>Haskins </a:t>
            </a:r>
            <a:br>
              <a:rPr lang="en-US" sz="614" spc="-5" dirty="0">
                <a:latin typeface="Calibri"/>
                <a:cs typeface="Calibri"/>
              </a:rPr>
            </a:br>
            <a:r>
              <a:rPr lang="en-US" sz="614" dirty="0">
                <a:latin typeface="Calibri"/>
                <a:cs typeface="Calibri"/>
              </a:rPr>
              <a:t>Haskins</a:t>
            </a:r>
            <a:r>
              <a:rPr lang="en-US" sz="614" spc="89" dirty="0">
                <a:latin typeface="Calibri"/>
                <a:cs typeface="Calibri"/>
              </a:rPr>
              <a:t> </a:t>
            </a:r>
            <a:r>
              <a:rPr lang="en-US" sz="614" spc="-5" dirty="0">
                <a:latin typeface="Calibri"/>
                <a:cs typeface="Calibri"/>
              </a:rPr>
              <a:t>Consulting</a:t>
            </a:r>
            <a:endParaRPr lang="en-US" sz="614" dirty="0">
              <a:latin typeface="Calibri"/>
              <a:cs typeface="Calibri"/>
            </a:endParaRPr>
          </a:p>
          <a:p>
            <a:pPr marL="19483">
              <a:spcBef>
                <a:spcPts val="49"/>
              </a:spcBef>
            </a:pPr>
            <a:br>
              <a:rPr lang="en-US" sz="307" b="1" dirty="0">
                <a:solidFill>
                  <a:srgbClr val="002C71"/>
                </a:solidFill>
                <a:latin typeface="Calibri"/>
                <a:cs typeface="Calibri"/>
              </a:rPr>
            </a:br>
            <a:r>
              <a:rPr lang="en-US" sz="614" spc="-5" dirty="0">
                <a:latin typeface="Calibri"/>
                <a:cs typeface="Calibri"/>
              </a:rPr>
              <a:t>1:00PM </a:t>
            </a:r>
            <a:r>
              <a:rPr lang="en-US" sz="614" spc="-15" dirty="0">
                <a:latin typeface="Calibri"/>
                <a:cs typeface="Calibri"/>
              </a:rPr>
              <a:t>–</a:t>
            </a:r>
            <a:r>
              <a:rPr lang="en-US" sz="614" spc="-23" dirty="0">
                <a:latin typeface="Calibri"/>
                <a:cs typeface="Calibri"/>
              </a:rPr>
              <a:t> </a:t>
            </a:r>
            <a:r>
              <a:rPr lang="en-US" sz="614" spc="-5" dirty="0">
                <a:latin typeface="Calibri"/>
                <a:cs typeface="Calibri"/>
              </a:rPr>
              <a:t>2:00</a:t>
            </a:r>
            <a:r>
              <a:rPr lang="en-US" sz="614" spc="-18" dirty="0">
                <a:latin typeface="Calibri"/>
                <a:cs typeface="Calibri"/>
              </a:rPr>
              <a:t> </a:t>
            </a:r>
            <a:r>
              <a:rPr lang="en-US" sz="614" spc="-13" dirty="0">
                <a:latin typeface="Calibri"/>
                <a:cs typeface="Calibri"/>
              </a:rPr>
              <a:t>PM</a:t>
            </a:r>
            <a:endParaRPr lang="en-US" sz="614" dirty="0">
              <a:latin typeface="Calibri"/>
              <a:cs typeface="Calibri"/>
            </a:endParaRPr>
          </a:p>
          <a:p>
            <a:pPr marL="19483">
              <a:spcBef>
                <a:spcPts val="49"/>
              </a:spcBef>
            </a:pPr>
            <a:r>
              <a:rPr lang="en-US" sz="614" b="1" dirty="0">
                <a:solidFill>
                  <a:srgbClr val="002C71"/>
                </a:solidFill>
                <a:latin typeface="Calibri"/>
                <a:cs typeface="Calibri"/>
              </a:rPr>
              <a:t>Overcoming Barriers to Neurodiversity and Inclusion </a:t>
            </a:r>
            <a:br>
              <a:rPr lang="en-US" sz="614" b="1" dirty="0">
                <a:solidFill>
                  <a:srgbClr val="002C71"/>
                </a:solidFill>
                <a:latin typeface="Calibri"/>
                <a:cs typeface="Calibri"/>
              </a:rPr>
            </a:br>
            <a:r>
              <a:rPr lang="en-US" sz="614" spc="2" dirty="0">
                <a:latin typeface="Calibri"/>
                <a:cs typeface="Calibri"/>
              </a:rPr>
              <a:t>Dr. T</a:t>
            </a:r>
            <a:r>
              <a:rPr lang="en-US" sz="614" dirty="0">
                <a:latin typeface="Calibri"/>
                <a:cs typeface="Calibri"/>
              </a:rPr>
              <a:t>heresa</a:t>
            </a:r>
            <a:r>
              <a:rPr lang="en-US" sz="614" spc="-8" dirty="0">
                <a:latin typeface="Calibri"/>
                <a:cs typeface="Calibri"/>
              </a:rPr>
              <a:t> </a:t>
            </a:r>
            <a:r>
              <a:rPr lang="en-US" sz="614" spc="-5" dirty="0">
                <a:latin typeface="Calibri"/>
                <a:cs typeface="Calibri"/>
              </a:rPr>
              <a:t>Haskins </a:t>
            </a:r>
            <a:br>
              <a:rPr lang="en-US" sz="614" spc="-5" dirty="0">
                <a:latin typeface="Calibri"/>
                <a:cs typeface="Calibri"/>
              </a:rPr>
            </a:br>
            <a:r>
              <a:rPr lang="en-US" sz="614" dirty="0">
                <a:latin typeface="Calibri"/>
                <a:cs typeface="Calibri"/>
              </a:rPr>
              <a:t>Haskins</a:t>
            </a:r>
            <a:r>
              <a:rPr lang="en-US" sz="614" spc="89" dirty="0">
                <a:latin typeface="Calibri"/>
                <a:cs typeface="Calibri"/>
              </a:rPr>
              <a:t> </a:t>
            </a:r>
            <a:r>
              <a:rPr lang="en-US" sz="614" spc="-5" dirty="0">
                <a:latin typeface="Calibri"/>
                <a:cs typeface="Calibri"/>
              </a:rPr>
              <a:t>Consulting</a:t>
            </a:r>
            <a:endParaRPr lang="en-US" sz="614" dirty="0">
              <a:latin typeface="Calibri"/>
              <a:cs typeface="Calibri"/>
            </a:endParaRPr>
          </a:p>
          <a:p>
            <a:pPr marL="19483" marR="18184">
              <a:lnSpc>
                <a:spcPct val="102099"/>
              </a:lnSpc>
              <a:spcBef>
                <a:spcPts val="20"/>
              </a:spcBef>
            </a:pPr>
            <a:endParaRPr lang="en-US" sz="614" dirty="0">
              <a:highlight>
                <a:srgbClr val="FFFF00"/>
              </a:highlight>
              <a:latin typeface="Calibri"/>
              <a:cs typeface="Calibri"/>
            </a:endParaRPr>
          </a:p>
          <a:p>
            <a:pPr marL="19483">
              <a:spcBef>
                <a:spcPts val="317"/>
              </a:spcBef>
            </a:pPr>
            <a:endParaRPr sz="614" dirty="0">
              <a:latin typeface="Calibri"/>
              <a:cs typeface="Calibri"/>
            </a:endParaRPr>
          </a:p>
          <a:p>
            <a:pPr marL="19483" marR="15586">
              <a:lnSpc>
                <a:spcPct val="102299"/>
              </a:lnSpc>
              <a:spcBef>
                <a:spcPts val="18"/>
              </a:spcBef>
            </a:pPr>
            <a:br>
              <a:rPr lang="en-US" sz="614" b="1" spc="-11" dirty="0">
                <a:solidFill>
                  <a:srgbClr val="002C71"/>
                </a:solidFill>
                <a:highlight>
                  <a:srgbClr val="FFFF00"/>
                </a:highlight>
                <a:latin typeface="Calibri"/>
                <a:cs typeface="Calibri"/>
              </a:rPr>
            </a:br>
            <a:endParaRPr sz="614" dirty="0">
              <a:latin typeface="Calibri"/>
              <a:cs typeface="Calibri"/>
            </a:endParaRPr>
          </a:p>
        </p:txBody>
      </p:sp>
      <p:sp>
        <p:nvSpPr>
          <p:cNvPr id="17" name="object 17">
            <a:extLst>
              <a:ext uri="{C183D7F6-B498-43B3-948B-1728B52AA6E4}">
                <adec:decorative xmlns:adec="http://schemas.microsoft.com/office/drawing/2017/decorative" val="1"/>
              </a:ext>
            </a:extLst>
          </p:cNvPr>
          <p:cNvSpPr txBox="1"/>
          <p:nvPr/>
        </p:nvSpPr>
        <p:spPr>
          <a:xfrm>
            <a:off x="4480395" y="896611"/>
            <a:ext cx="715025" cy="440265"/>
          </a:xfrm>
          <a:prstGeom prst="rect">
            <a:avLst/>
          </a:prstGeom>
        </p:spPr>
        <p:txBody>
          <a:bodyPr vert="horz" wrap="square" lIns="0" tIns="46434" rIns="0" bIns="0" rtlCol="0">
            <a:spAutoFit/>
          </a:bodyPr>
          <a:lstStyle/>
          <a:p>
            <a:pPr marL="19483">
              <a:spcBef>
                <a:spcPts val="49"/>
              </a:spcBef>
            </a:pPr>
            <a:endParaRPr lang="en-US" sz="614" spc="-13" dirty="0">
              <a:latin typeface="Calibri"/>
              <a:cs typeface="Calibri"/>
            </a:endParaRPr>
          </a:p>
          <a:p>
            <a:pPr marL="19483" marR="21755">
              <a:lnSpc>
                <a:spcPct val="106700"/>
              </a:lnSpc>
              <a:spcBef>
                <a:spcPts val="5"/>
              </a:spcBef>
            </a:pPr>
            <a:endParaRPr lang="en-US" sz="614" spc="-13" dirty="0">
              <a:highlight>
                <a:srgbClr val="FFFF00"/>
              </a:highlight>
              <a:latin typeface="Calibri"/>
              <a:cs typeface="Calibri"/>
            </a:endParaRPr>
          </a:p>
          <a:p>
            <a:pPr marL="19483" marR="21755">
              <a:lnSpc>
                <a:spcPct val="106700"/>
              </a:lnSpc>
              <a:spcBef>
                <a:spcPts val="5"/>
              </a:spcBef>
            </a:pPr>
            <a:endParaRPr lang="en-US" sz="614" dirty="0">
              <a:highlight>
                <a:srgbClr val="FFFF00"/>
              </a:highlight>
              <a:latin typeface="Calibri"/>
              <a:cs typeface="Calibri"/>
            </a:endParaRPr>
          </a:p>
          <a:p>
            <a:pPr marL="19483" marR="21755">
              <a:lnSpc>
                <a:spcPct val="106700"/>
              </a:lnSpc>
              <a:spcBef>
                <a:spcPts val="5"/>
              </a:spcBef>
            </a:pPr>
            <a:endParaRPr sz="614" dirty="0">
              <a:latin typeface="Calibri"/>
              <a:cs typeface="Calibri"/>
            </a:endParaRPr>
          </a:p>
        </p:txBody>
      </p:sp>
      <p:sp>
        <p:nvSpPr>
          <p:cNvPr id="21" name="object 21"/>
          <p:cNvSpPr txBox="1"/>
          <p:nvPr/>
        </p:nvSpPr>
        <p:spPr>
          <a:xfrm>
            <a:off x="4424147" y="977340"/>
            <a:ext cx="942650" cy="285243"/>
          </a:xfrm>
          <a:prstGeom prst="rect">
            <a:avLst/>
          </a:prstGeom>
        </p:spPr>
        <p:txBody>
          <a:bodyPr vert="horz" wrap="square" lIns="0" tIns="44486" rIns="0" bIns="0" rtlCol="0">
            <a:spAutoFit/>
          </a:bodyPr>
          <a:lstStyle/>
          <a:p>
            <a:pPr marL="19483" algn="ctr">
              <a:spcBef>
                <a:spcPts val="292"/>
              </a:spcBef>
            </a:pPr>
            <a:r>
              <a:rPr lang="en-US" sz="614" b="1" spc="15" dirty="0">
                <a:solidFill>
                  <a:srgbClr val="FFFFFF"/>
                </a:solidFill>
                <a:latin typeface="Calibri"/>
                <a:cs typeface="Calibri"/>
              </a:rPr>
              <a:t>10/19/2023</a:t>
            </a:r>
            <a:endParaRPr lang="en-US" sz="614" dirty="0">
              <a:latin typeface="Calibri"/>
              <a:cs typeface="Calibri"/>
            </a:endParaRPr>
          </a:p>
          <a:p>
            <a:pPr marL="19483">
              <a:spcBef>
                <a:spcPts val="356"/>
              </a:spcBef>
            </a:pPr>
            <a:endParaRPr sz="614" dirty="0">
              <a:latin typeface="Calibri"/>
              <a:cs typeface="Calibri"/>
            </a:endParaRPr>
          </a:p>
        </p:txBody>
      </p:sp>
      <p:sp>
        <p:nvSpPr>
          <p:cNvPr id="37" name="object 37">
            <a:extLst>
              <a:ext uri="{C183D7F6-B498-43B3-948B-1728B52AA6E4}">
                <adec:decorative xmlns:adec="http://schemas.microsoft.com/office/drawing/2017/decorative" val="1"/>
              </a:ext>
            </a:extLst>
          </p:cNvPr>
          <p:cNvSpPr txBox="1">
            <a:spLocks/>
          </p:cNvSpPr>
          <p:nvPr/>
        </p:nvSpPr>
        <p:spPr>
          <a:xfrm>
            <a:off x="5406574" y="3007010"/>
            <a:ext cx="989353" cy="238030"/>
          </a:xfrm>
          <a:prstGeom prst="rect">
            <a:avLst/>
          </a:prstGeom>
        </p:spPr>
        <p:txBody>
          <a:bodyPr vert="horz" wrap="square" lIns="0" tIns="46434" rIns="0" bIns="0" rtlCol="0">
            <a:spAutoFit/>
          </a:bodyPr>
          <a:lstStyle/>
          <a:p>
            <a:pPr marL="19483" algn="ctr">
              <a:spcBef>
                <a:spcPts val="292"/>
              </a:spcBef>
            </a:pPr>
            <a:endParaRPr lang="en-US" sz="614" dirty="0">
              <a:latin typeface="Calibri"/>
              <a:cs typeface="Calibri"/>
            </a:endParaRPr>
          </a:p>
          <a:p>
            <a:pPr marL="19483" marR="180862">
              <a:lnSpc>
                <a:spcPct val="106700"/>
              </a:lnSpc>
              <a:spcBef>
                <a:spcPts val="8"/>
              </a:spcBef>
            </a:pPr>
            <a:endParaRPr sz="614" dirty="0">
              <a:latin typeface="Calibri"/>
              <a:cs typeface="Calibri"/>
            </a:endParaRPr>
          </a:p>
        </p:txBody>
      </p:sp>
      <p:grpSp>
        <p:nvGrpSpPr>
          <p:cNvPr id="33" name="object 26">
            <a:extLst>
              <a:ext uri="{FF2B5EF4-FFF2-40B4-BE49-F238E27FC236}">
                <a16:creationId xmlns:a16="http://schemas.microsoft.com/office/drawing/2014/main" id="{DCCF2F59-80A2-E78A-8369-E100BA01D6F7}"/>
              </a:ext>
              <a:ext uri="{C183D7F6-B498-43B3-948B-1728B52AA6E4}">
                <adec:decorative xmlns:adec="http://schemas.microsoft.com/office/drawing/2017/decorative" val="1"/>
              </a:ext>
            </a:extLst>
          </p:cNvPr>
          <p:cNvGrpSpPr/>
          <p:nvPr/>
        </p:nvGrpSpPr>
        <p:grpSpPr>
          <a:xfrm>
            <a:off x="2796413" y="927000"/>
            <a:ext cx="810816" cy="149369"/>
            <a:chOff x="1990089" y="6040882"/>
            <a:chExt cx="1585595" cy="292100"/>
          </a:xfrm>
        </p:grpSpPr>
        <p:sp>
          <p:nvSpPr>
            <p:cNvPr id="38" name="object 27">
              <a:extLst>
                <a:ext uri="{FF2B5EF4-FFF2-40B4-BE49-F238E27FC236}">
                  <a16:creationId xmlns:a16="http://schemas.microsoft.com/office/drawing/2014/main" id="{54E93999-EB4B-F63B-E0CD-6E3C02C52E17}"/>
                </a:ext>
              </a:extLst>
            </p:cNvPr>
            <p:cNvSpPr/>
            <p:nvPr/>
          </p:nvSpPr>
          <p:spPr>
            <a:xfrm>
              <a:off x="1996439" y="6047232"/>
              <a:ext cx="1572895" cy="2794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lstStyle/>
            <a:p>
              <a:endParaRPr sz="920" dirty="0"/>
            </a:p>
          </p:txBody>
        </p:sp>
        <p:sp>
          <p:nvSpPr>
            <p:cNvPr id="39" name="object 28">
              <a:extLst>
                <a:ext uri="{FF2B5EF4-FFF2-40B4-BE49-F238E27FC236}">
                  <a16:creationId xmlns:a16="http://schemas.microsoft.com/office/drawing/2014/main" id="{87ACC070-2EA9-E8E4-6C32-1186D9B46C91}"/>
                </a:ext>
              </a:extLst>
            </p:cNvPr>
            <p:cNvSpPr/>
            <p:nvPr/>
          </p:nvSpPr>
          <p:spPr>
            <a:xfrm>
              <a:off x="1996439" y="6047232"/>
              <a:ext cx="1572895" cy="279400"/>
            </a:xfrm>
            <a:custGeom>
              <a:avLst/>
              <a:gdLst/>
              <a:ahLst/>
              <a:cxnLst/>
              <a:rect l="l" t="t" r="r" b="b"/>
              <a:pathLst>
                <a:path w="1572895" h="279400">
                  <a:moveTo>
                    <a:pt x="0" y="0"/>
                  </a:moveTo>
                  <a:lnTo>
                    <a:pt x="1433322" y="0"/>
                  </a:lnTo>
                  <a:lnTo>
                    <a:pt x="1572768" y="139446"/>
                  </a:lnTo>
                  <a:lnTo>
                    <a:pt x="1433322" y="278892"/>
                  </a:lnTo>
                  <a:lnTo>
                    <a:pt x="0" y="278892"/>
                  </a:lnTo>
                  <a:lnTo>
                    <a:pt x="0" y="0"/>
                  </a:lnTo>
                  <a:close/>
                </a:path>
              </a:pathLst>
            </a:custGeom>
            <a:ln w="12700">
              <a:solidFill>
                <a:srgbClr val="2E528F"/>
              </a:solidFill>
            </a:ln>
          </p:spPr>
          <p:txBody>
            <a:bodyPr wrap="square" lIns="0" tIns="0" rIns="0" bIns="0" rtlCol="0"/>
            <a:lstStyle/>
            <a:p>
              <a:endParaRPr sz="920" dirty="0"/>
            </a:p>
          </p:txBody>
        </p:sp>
      </p:grpSp>
      <p:sp>
        <p:nvSpPr>
          <p:cNvPr id="40" name="object 29">
            <a:extLst>
              <a:ext uri="{FF2B5EF4-FFF2-40B4-BE49-F238E27FC236}">
                <a16:creationId xmlns:a16="http://schemas.microsoft.com/office/drawing/2014/main" id="{18814323-2E59-A6D2-24AF-16710B8C00BC}"/>
              </a:ext>
            </a:extLst>
          </p:cNvPr>
          <p:cNvSpPr txBox="1"/>
          <p:nvPr/>
        </p:nvSpPr>
        <p:spPr>
          <a:xfrm>
            <a:off x="2789394" y="905709"/>
            <a:ext cx="865693" cy="1527692"/>
          </a:xfrm>
          <a:prstGeom prst="rect">
            <a:avLst/>
          </a:prstGeom>
        </p:spPr>
        <p:txBody>
          <a:bodyPr vert="horz" wrap="square" lIns="0" tIns="44162" rIns="0" bIns="0" rtlCol="0">
            <a:spAutoFit/>
          </a:bodyPr>
          <a:lstStyle/>
          <a:p>
            <a:pPr marL="19483" algn="ctr">
              <a:spcBef>
                <a:spcPts val="296"/>
              </a:spcBef>
            </a:pPr>
            <a:r>
              <a:rPr lang="en-US" sz="614" b="1" spc="15" dirty="0">
                <a:solidFill>
                  <a:srgbClr val="FFFFFF"/>
                </a:solidFill>
                <a:latin typeface="Calibri"/>
                <a:cs typeface="Calibri"/>
              </a:rPr>
              <a:t>10/30/2023</a:t>
            </a:r>
            <a:endParaRPr lang="en-US" sz="614" dirty="0">
              <a:latin typeface="Calibri"/>
              <a:cs typeface="Calibri"/>
            </a:endParaRPr>
          </a:p>
          <a:p>
            <a:pPr marL="19483">
              <a:spcBef>
                <a:spcPts val="296"/>
              </a:spcBef>
            </a:pPr>
            <a:r>
              <a:rPr sz="614" spc="-5" dirty="0">
                <a:latin typeface="Calibri"/>
                <a:cs typeface="Calibri"/>
              </a:rPr>
              <a:t>1</a:t>
            </a:r>
            <a:r>
              <a:rPr lang="en-US" sz="614" spc="-5" dirty="0">
                <a:latin typeface="Calibri"/>
                <a:cs typeface="Calibri"/>
              </a:rPr>
              <a:t>1</a:t>
            </a:r>
            <a:r>
              <a:rPr sz="614" spc="-5" dirty="0">
                <a:latin typeface="Calibri"/>
                <a:cs typeface="Calibri"/>
              </a:rPr>
              <a:t>:00</a:t>
            </a:r>
            <a:r>
              <a:rPr sz="614" spc="-23" dirty="0">
                <a:latin typeface="Calibri"/>
                <a:cs typeface="Calibri"/>
              </a:rPr>
              <a:t> </a:t>
            </a:r>
            <a:r>
              <a:rPr sz="614" spc="-56" dirty="0">
                <a:latin typeface="Calibri"/>
                <a:cs typeface="Calibri"/>
              </a:rPr>
              <a:t>AM</a:t>
            </a:r>
            <a:r>
              <a:rPr sz="614" spc="-15" dirty="0">
                <a:latin typeface="Calibri"/>
                <a:cs typeface="Calibri"/>
              </a:rPr>
              <a:t> –</a:t>
            </a:r>
            <a:r>
              <a:rPr sz="614" spc="-23" dirty="0">
                <a:latin typeface="Calibri"/>
                <a:cs typeface="Calibri"/>
              </a:rPr>
              <a:t> </a:t>
            </a:r>
            <a:r>
              <a:rPr sz="614" spc="-5" dirty="0">
                <a:latin typeface="Calibri"/>
                <a:cs typeface="Calibri"/>
              </a:rPr>
              <a:t>12:00</a:t>
            </a:r>
            <a:r>
              <a:rPr sz="614" spc="-18" dirty="0">
                <a:latin typeface="Calibri"/>
                <a:cs typeface="Calibri"/>
              </a:rPr>
              <a:t> </a:t>
            </a:r>
            <a:r>
              <a:rPr sz="614" spc="-13" dirty="0">
                <a:latin typeface="Calibri"/>
                <a:cs typeface="Calibri"/>
              </a:rPr>
              <a:t>PM</a:t>
            </a:r>
            <a:r>
              <a:rPr lang="en-US" sz="614" spc="-13" dirty="0">
                <a:latin typeface="Calibri"/>
                <a:cs typeface="Calibri"/>
              </a:rPr>
              <a:t> </a:t>
            </a:r>
            <a:r>
              <a:rPr lang="en-US" sz="614" b="1" dirty="0">
                <a:solidFill>
                  <a:srgbClr val="002C71"/>
                </a:solidFill>
                <a:latin typeface="Calibri"/>
                <a:cs typeface="Calibri"/>
              </a:rPr>
              <a:t>Emotional Intelligence (Part 2 of 2)</a:t>
            </a:r>
            <a:endParaRPr lang="en-US" sz="614" dirty="0">
              <a:latin typeface="Calibri"/>
              <a:cs typeface="Calibri"/>
            </a:endParaRPr>
          </a:p>
          <a:p>
            <a:pPr marL="19483" marR="18184">
              <a:lnSpc>
                <a:spcPct val="102099"/>
              </a:lnSpc>
              <a:spcBef>
                <a:spcPts val="20"/>
              </a:spcBef>
            </a:pPr>
            <a:r>
              <a:rPr lang="en-US" sz="614" dirty="0">
                <a:latin typeface="Calibri"/>
                <a:cs typeface="Calibri"/>
              </a:rPr>
              <a:t>Carolyn Owens, </a:t>
            </a:r>
            <a:br>
              <a:rPr lang="en-US" sz="614" dirty="0">
                <a:latin typeface="Calibri"/>
                <a:cs typeface="Calibri"/>
              </a:rPr>
            </a:br>
            <a:r>
              <a:rPr lang="en-US" sz="614" dirty="0">
                <a:latin typeface="Calibri"/>
                <a:cs typeface="Calibri"/>
              </a:rPr>
              <a:t>MCC, SPHR</a:t>
            </a:r>
          </a:p>
          <a:p>
            <a:pPr marL="19483">
              <a:spcBef>
                <a:spcPts val="317"/>
              </a:spcBef>
            </a:pPr>
            <a:r>
              <a:rPr lang="en-US" sz="614" spc="-13" dirty="0">
                <a:latin typeface="Calibri"/>
                <a:cs typeface="Calibri"/>
              </a:rPr>
              <a:t>1:00 pm- 2:00 pm</a:t>
            </a:r>
          </a:p>
          <a:p>
            <a:pPr marL="19483">
              <a:spcBef>
                <a:spcPts val="317"/>
              </a:spcBef>
            </a:pPr>
            <a:r>
              <a:rPr lang="en-US" sz="614" b="1" spc="-5" dirty="0">
                <a:solidFill>
                  <a:srgbClr val="002C71"/>
                </a:solidFill>
                <a:latin typeface="Calibri"/>
                <a:cs typeface="Calibri"/>
              </a:rPr>
              <a:t>Bridging Gaps: Generations and Disabilities</a:t>
            </a:r>
          </a:p>
          <a:p>
            <a:pPr marL="19483">
              <a:spcBef>
                <a:spcPts val="317"/>
              </a:spcBef>
            </a:pPr>
            <a:r>
              <a:rPr lang="en-US" sz="614" spc="-5" dirty="0">
                <a:latin typeface="Calibri"/>
                <a:cs typeface="Calibri"/>
              </a:rPr>
              <a:t>Mayor Neil McDevitt</a:t>
            </a:r>
          </a:p>
          <a:p>
            <a:pPr marL="19483" marR="18184">
              <a:lnSpc>
                <a:spcPct val="102099"/>
              </a:lnSpc>
              <a:spcBef>
                <a:spcPts val="20"/>
              </a:spcBef>
            </a:pPr>
            <a:endParaRPr lang="en-US" sz="614" dirty="0">
              <a:latin typeface="Calibri"/>
              <a:cs typeface="Calibri"/>
            </a:endParaRPr>
          </a:p>
          <a:p>
            <a:pPr marL="19483" marR="18184">
              <a:lnSpc>
                <a:spcPct val="102099"/>
              </a:lnSpc>
              <a:spcBef>
                <a:spcPts val="20"/>
              </a:spcBef>
            </a:pPr>
            <a:endParaRPr lang="en-US" sz="614" spc="-13" dirty="0">
              <a:latin typeface="Calibri"/>
              <a:cs typeface="Calibri"/>
            </a:endParaRPr>
          </a:p>
          <a:p>
            <a:pPr marL="19483" marR="18184">
              <a:lnSpc>
                <a:spcPct val="102099"/>
              </a:lnSpc>
              <a:spcBef>
                <a:spcPts val="20"/>
              </a:spcBef>
            </a:pPr>
            <a:endParaRPr lang="en-US" sz="614" spc="-13" dirty="0">
              <a:latin typeface="Calibri"/>
              <a:cs typeface="Calibri"/>
            </a:endParaRPr>
          </a:p>
        </p:txBody>
      </p:sp>
      <p:sp>
        <p:nvSpPr>
          <p:cNvPr id="14" name="object 13">
            <a:extLst>
              <a:ext uri="{FF2B5EF4-FFF2-40B4-BE49-F238E27FC236}">
                <a16:creationId xmlns:a16="http://schemas.microsoft.com/office/drawing/2014/main" id="{8C17400F-5F23-C08A-2EF8-FD751931D037}"/>
              </a:ext>
            </a:extLst>
          </p:cNvPr>
          <p:cNvSpPr txBox="1"/>
          <p:nvPr/>
        </p:nvSpPr>
        <p:spPr>
          <a:xfrm>
            <a:off x="4451379" y="892719"/>
            <a:ext cx="887879" cy="1678809"/>
          </a:xfrm>
          <a:prstGeom prst="rect">
            <a:avLst/>
          </a:prstGeom>
        </p:spPr>
        <p:txBody>
          <a:bodyPr vert="horz" wrap="square" lIns="0" tIns="46434" rIns="0" bIns="0" rtlCol="0">
            <a:spAutoFit/>
          </a:bodyPr>
          <a:lstStyle/>
          <a:p>
            <a:pPr marL="19483">
              <a:spcBef>
                <a:spcPts val="296"/>
              </a:spcBef>
            </a:pPr>
            <a:endParaRPr lang="en-US" sz="614" spc="-5" dirty="0">
              <a:highlight>
                <a:srgbClr val="FFFF00"/>
              </a:highlight>
              <a:latin typeface="Calibri"/>
              <a:cs typeface="Calibri"/>
            </a:endParaRPr>
          </a:p>
          <a:p>
            <a:pPr marL="19483">
              <a:spcBef>
                <a:spcPts val="296"/>
              </a:spcBef>
            </a:pPr>
            <a:r>
              <a:rPr lang="en-US" sz="614" spc="-5" dirty="0">
                <a:latin typeface="Calibri"/>
                <a:cs typeface="Calibri"/>
              </a:rPr>
              <a:t>11:00</a:t>
            </a:r>
            <a:r>
              <a:rPr lang="en-US" sz="614" spc="-23" dirty="0">
                <a:latin typeface="Calibri"/>
                <a:cs typeface="Calibri"/>
              </a:rPr>
              <a:t> </a:t>
            </a:r>
            <a:r>
              <a:rPr lang="en-US" sz="614" spc="-56" dirty="0">
                <a:latin typeface="Calibri"/>
                <a:cs typeface="Calibri"/>
              </a:rPr>
              <a:t>AM</a:t>
            </a:r>
            <a:r>
              <a:rPr lang="en-US" sz="614" spc="-15" dirty="0">
                <a:latin typeface="Calibri"/>
                <a:cs typeface="Calibri"/>
              </a:rPr>
              <a:t> –</a:t>
            </a:r>
            <a:r>
              <a:rPr lang="en-US" sz="614" spc="-23" dirty="0">
                <a:latin typeface="Calibri"/>
                <a:cs typeface="Calibri"/>
              </a:rPr>
              <a:t> 1</a:t>
            </a:r>
            <a:r>
              <a:rPr lang="en-US" sz="614" spc="-5" dirty="0">
                <a:latin typeface="Calibri"/>
                <a:cs typeface="Calibri"/>
              </a:rPr>
              <a:t>2:00</a:t>
            </a:r>
            <a:r>
              <a:rPr lang="en-US" sz="614" spc="-18" dirty="0">
                <a:latin typeface="Calibri"/>
                <a:cs typeface="Calibri"/>
              </a:rPr>
              <a:t> </a:t>
            </a:r>
            <a:r>
              <a:rPr lang="en-US" sz="614" spc="-13" dirty="0">
                <a:latin typeface="Calibri"/>
                <a:cs typeface="Calibri"/>
              </a:rPr>
              <a:t>PM</a:t>
            </a:r>
            <a:endParaRPr lang="en-US" sz="614" dirty="0">
              <a:latin typeface="Calibri"/>
              <a:cs typeface="Calibri"/>
            </a:endParaRPr>
          </a:p>
          <a:p>
            <a:pPr marL="19483" marR="18184">
              <a:lnSpc>
                <a:spcPct val="102099"/>
              </a:lnSpc>
              <a:spcBef>
                <a:spcPts val="20"/>
              </a:spcBef>
            </a:pPr>
            <a:r>
              <a:rPr lang="en-US" sz="614" b="1" spc="11" dirty="0">
                <a:solidFill>
                  <a:srgbClr val="002C71"/>
                </a:solidFill>
                <a:latin typeface="Calibri"/>
                <a:cs typeface="Calibri"/>
              </a:rPr>
              <a:t>Navigating Temporary Disabilities: Resilience and Coping Strategies (Part 2 of 2)</a:t>
            </a:r>
            <a:endParaRPr lang="en-US" sz="614" dirty="0">
              <a:latin typeface="Calibri"/>
              <a:cs typeface="Calibri"/>
            </a:endParaRPr>
          </a:p>
          <a:p>
            <a:pPr marL="19483" marR="200669">
              <a:lnSpc>
                <a:spcPct val="106700"/>
              </a:lnSpc>
              <a:spcBef>
                <a:spcPts val="5"/>
              </a:spcBef>
            </a:pPr>
            <a:r>
              <a:rPr lang="en-US" sz="614" dirty="0">
                <a:latin typeface="Calibri"/>
                <a:cs typeface="Calibri"/>
              </a:rPr>
              <a:t>Dr.</a:t>
            </a:r>
            <a:r>
              <a:rPr lang="en-US" sz="614" spc="2" dirty="0">
                <a:latin typeface="Calibri"/>
                <a:cs typeface="Calibri"/>
              </a:rPr>
              <a:t> </a:t>
            </a:r>
            <a:r>
              <a:rPr lang="en-US" sz="614" dirty="0">
                <a:latin typeface="Calibri"/>
                <a:cs typeface="Calibri"/>
              </a:rPr>
              <a:t>Theresa</a:t>
            </a:r>
            <a:r>
              <a:rPr lang="en-US" sz="614" spc="-8" dirty="0">
                <a:latin typeface="Calibri"/>
                <a:cs typeface="Calibri"/>
              </a:rPr>
              <a:t> </a:t>
            </a:r>
            <a:r>
              <a:rPr lang="en-US" sz="614" spc="-5" dirty="0">
                <a:latin typeface="Calibri"/>
                <a:cs typeface="Calibri"/>
              </a:rPr>
              <a:t>Haskins </a:t>
            </a:r>
          </a:p>
          <a:p>
            <a:pPr marL="19483" marR="200669">
              <a:lnSpc>
                <a:spcPct val="106700"/>
              </a:lnSpc>
              <a:spcBef>
                <a:spcPts val="5"/>
              </a:spcBef>
            </a:pPr>
            <a:r>
              <a:rPr lang="en-US" sz="614" dirty="0">
                <a:latin typeface="Calibri"/>
                <a:cs typeface="Calibri"/>
              </a:rPr>
              <a:t>Haskins</a:t>
            </a:r>
            <a:r>
              <a:rPr lang="en-US" sz="614" spc="89" dirty="0">
                <a:latin typeface="Calibri"/>
                <a:cs typeface="Calibri"/>
              </a:rPr>
              <a:t> </a:t>
            </a:r>
            <a:r>
              <a:rPr lang="en-US" sz="614" spc="-5" dirty="0">
                <a:latin typeface="Calibri"/>
                <a:cs typeface="Calibri"/>
              </a:rPr>
              <a:t>Consulting</a:t>
            </a:r>
            <a:endParaRPr lang="en-US" sz="614" dirty="0">
              <a:latin typeface="Calibri"/>
              <a:cs typeface="Calibri"/>
            </a:endParaRPr>
          </a:p>
          <a:p>
            <a:pPr marL="19483" marR="180862">
              <a:lnSpc>
                <a:spcPct val="106700"/>
              </a:lnSpc>
              <a:spcBef>
                <a:spcPts val="8"/>
              </a:spcBef>
            </a:pPr>
            <a:endParaRPr lang="en-US" sz="614" spc="-11" dirty="0">
              <a:latin typeface="Calibri"/>
              <a:cs typeface="Calibri"/>
            </a:endParaRPr>
          </a:p>
          <a:p>
            <a:pPr marL="19483" marR="180862">
              <a:lnSpc>
                <a:spcPct val="106700"/>
              </a:lnSpc>
              <a:spcBef>
                <a:spcPts val="8"/>
              </a:spcBef>
            </a:pPr>
            <a:endParaRPr lang="en-US" sz="614" spc="-11" dirty="0">
              <a:highlight>
                <a:srgbClr val="FFFF00"/>
              </a:highlight>
              <a:latin typeface="Calibri"/>
              <a:cs typeface="Calibri"/>
            </a:endParaRPr>
          </a:p>
          <a:p>
            <a:pPr marL="19483" marR="180862">
              <a:lnSpc>
                <a:spcPct val="106700"/>
              </a:lnSpc>
              <a:spcBef>
                <a:spcPts val="8"/>
              </a:spcBef>
            </a:pPr>
            <a:endParaRPr lang="en-US" sz="614" dirty="0">
              <a:highlight>
                <a:srgbClr val="FFFF00"/>
              </a:highlight>
              <a:latin typeface="Calibri"/>
              <a:cs typeface="Calibri"/>
            </a:endParaRPr>
          </a:p>
          <a:p>
            <a:pPr marL="19483">
              <a:spcBef>
                <a:spcPts val="49"/>
              </a:spcBef>
            </a:pPr>
            <a:endParaRPr lang="en-US" sz="614" spc="-5" dirty="0">
              <a:latin typeface="Calibri"/>
              <a:cs typeface="Calibri"/>
            </a:endParaRPr>
          </a:p>
          <a:p>
            <a:pPr marL="19483" marR="18184">
              <a:lnSpc>
                <a:spcPct val="102099"/>
              </a:lnSpc>
              <a:spcBef>
                <a:spcPts val="20"/>
              </a:spcBef>
            </a:pPr>
            <a:endParaRPr lang="en-US" sz="614" dirty="0">
              <a:highlight>
                <a:srgbClr val="FFFF00"/>
              </a:highlight>
              <a:latin typeface="Calibri"/>
              <a:cs typeface="Calibri"/>
            </a:endParaRPr>
          </a:p>
          <a:p>
            <a:pPr marL="19483">
              <a:spcBef>
                <a:spcPts val="317"/>
              </a:spcBef>
            </a:pPr>
            <a:endParaRPr sz="614" dirty="0">
              <a:latin typeface="Calibri"/>
              <a:cs typeface="Calibri"/>
            </a:endParaRPr>
          </a:p>
          <a:p>
            <a:pPr marL="19483" marR="15586">
              <a:lnSpc>
                <a:spcPct val="102299"/>
              </a:lnSpc>
              <a:spcBef>
                <a:spcPts val="18"/>
              </a:spcBef>
            </a:pPr>
            <a:br>
              <a:rPr lang="en-US" sz="614" b="1" spc="-11" dirty="0">
                <a:solidFill>
                  <a:srgbClr val="002C71"/>
                </a:solidFill>
                <a:highlight>
                  <a:srgbClr val="FFFF00"/>
                </a:highlight>
                <a:latin typeface="Calibri"/>
                <a:cs typeface="Calibri"/>
              </a:rPr>
            </a:br>
            <a:endParaRPr sz="614" dirty="0">
              <a:latin typeface="Calibri"/>
              <a:cs typeface="Calibri"/>
            </a:endParaRPr>
          </a:p>
        </p:txBody>
      </p:sp>
      <p:grpSp>
        <p:nvGrpSpPr>
          <p:cNvPr id="15" name="object 26">
            <a:extLst>
              <a:ext uri="{FF2B5EF4-FFF2-40B4-BE49-F238E27FC236}">
                <a16:creationId xmlns:a16="http://schemas.microsoft.com/office/drawing/2014/main" id="{985B51F8-031C-81F1-8CC5-C4671043F60B}"/>
              </a:ext>
              <a:ext uri="{C183D7F6-B498-43B3-948B-1728B52AA6E4}">
                <adec:decorative xmlns:adec="http://schemas.microsoft.com/office/drawing/2017/decorative" val="1"/>
              </a:ext>
            </a:extLst>
          </p:cNvPr>
          <p:cNvGrpSpPr/>
          <p:nvPr/>
        </p:nvGrpSpPr>
        <p:grpSpPr>
          <a:xfrm>
            <a:off x="4512526" y="925381"/>
            <a:ext cx="804321" cy="142875"/>
            <a:chOff x="1996439" y="6047232"/>
            <a:chExt cx="1572895" cy="279400"/>
          </a:xfrm>
        </p:grpSpPr>
        <p:sp>
          <p:nvSpPr>
            <p:cNvPr id="16" name="object 27">
              <a:extLst>
                <a:ext uri="{FF2B5EF4-FFF2-40B4-BE49-F238E27FC236}">
                  <a16:creationId xmlns:a16="http://schemas.microsoft.com/office/drawing/2014/main" id="{A874A366-405F-BBAF-3228-6C98BA578E7D}"/>
                </a:ext>
              </a:extLst>
            </p:cNvPr>
            <p:cNvSpPr/>
            <p:nvPr/>
          </p:nvSpPr>
          <p:spPr>
            <a:xfrm>
              <a:off x="1996439" y="6047232"/>
              <a:ext cx="1572895" cy="2794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nchor="ctr" anchorCtr="0"/>
            <a:lstStyle/>
            <a:p>
              <a:r>
                <a:rPr lang="en-US" sz="614" b="1" spc="15" dirty="0">
                  <a:solidFill>
                    <a:srgbClr val="FFFFFF"/>
                  </a:solidFill>
                  <a:latin typeface="Calibri"/>
                  <a:cs typeface="Calibri"/>
                </a:rPr>
                <a:t>         11/1/2023</a:t>
              </a:r>
              <a:endParaRPr sz="614" dirty="0"/>
            </a:p>
          </p:txBody>
        </p:sp>
        <p:sp>
          <p:nvSpPr>
            <p:cNvPr id="18" name="object 28">
              <a:extLst>
                <a:ext uri="{FF2B5EF4-FFF2-40B4-BE49-F238E27FC236}">
                  <a16:creationId xmlns:a16="http://schemas.microsoft.com/office/drawing/2014/main" id="{B45FF766-1899-564B-15D9-FA03B57A263F}"/>
                </a:ext>
              </a:extLst>
            </p:cNvPr>
            <p:cNvSpPr/>
            <p:nvPr/>
          </p:nvSpPr>
          <p:spPr>
            <a:xfrm>
              <a:off x="1996439" y="6047232"/>
              <a:ext cx="1572895" cy="279400"/>
            </a:xfrm>
            <a:custGeom>
              <a:avLst/>
              <a:gdLst/>
              <a:ahLst/>
              <a:cxnLst/>
              <a:rect l="l" t="t" r="r" b="b"/>
              <a:pathLst>
                <a:path w="1572895" h="279400">
                  <a:moveTo>
                    <a:pt x="0" y="0"/>
                  </a:moveTo>
                  <a:lnTo>
                    <a:pt x="1433322" y="0"/>
                  </a:lnTo>
                  <a:lnTo>
                    <a:pt x="1572768" y="139446"/>
                  </a:lnTo>
                  <a:lnTo>
                    <a:pt x="1433322" y="278892"/>
                  </a:lnTo>
                  <a:lnTo>
                    <a:pt x="0" y="278892"/>
                  </a:lnTo>
                  <a:lnTo>
                    <a:pt x="0" y="0"/>
                  </a:lnTo>
                  <a:close/>
                </a:path>
              </a:pathLst>
            </a:custGeom>
            <a:ln w="12700">
              <a:solidFill>
                <a:srgbClr val="2E528F"/>
              </a:solidFill>
            </a:ln>
          </p:spPr>
          <p:txBody>
            <a:bodyPr wrap="square" lIns="0" tIns="0" rIns="0" bIns="0" rtlCol="0"/>
            <a:lstStyle/>
            <a:p>
              <a:endParaRPr sz="920" dirty="0"/>
            </a:p>
          </p:txBody>
        </p:sp>
      </p:grpSp>
      <p:sp>
        <p:nvSpPr>
          <p:cNvPr id="19" name="object 21">
            <a:extLst>
              <a:ext uri="{FF2B5EF4-FFF2-40B4-BE49-F238E27FC236}">
                <a16:creationId xmlns:a16="http://schemas.microsoft.com/office/drawing/2014/main" id="{B7B99E8A-2DA1-7DDD-6A48-68C804129F03}"/>
              </a:ext>
            </a:extLst>
          </p:cNvPr>
          <p:cNvSpPr txBox="1"/>
          <p:nvPr/>
        </p:nvSpPr>
        <p:spPr>
          <a:xfrm>
            <a:off x="5471496" y="978506"/>
            <a:ext cx="942650" cy="285243"/>
          </a:xfrm>
          <a:prstGeom prst="rect">
            <a:avLst/>
          </a:prstGeom>
        </p:spPr>
        <p:txBody>
          <a:bodyPr vert="horz" wrap="square" lIns="0" tIns="44486" rIns="0" bIns="0" rtlCol="0">
            <a:spAutoFit/>
          </a:bodyPr>
          <a:lstStyle/>
          <a:p>
            <a:pPr marL="19483" algn="ctr">
              <a:spcBef>
                <a:spcPts val="292"/>
              </a:spcBef>
            </a:pPr>
            <a:r>
              <a:rPr lang="en-US" sz="614" b="1" spc="15" dirty="0">
                <a:solidFill>
                  <a:srgbClr val="FFFFFF"/>
                </a:solidFill>
                <a:latin typeface="Calibri"/>
                <a:cs typeface="Calibri"/>
              </a:rPr>
              <a:t>10/19/2023</a:t>
            </a:r>
            <a:endParaRPr lang="en-US" sz="614" dirty="0">
              <a:latin typeface="Calibri"/>
              <a:cs typeface="Calibri"/>
            </a:endParaRPr>
          </a:p>
          <a:p>
            <a:pPr marL="19483">
              <a:spcBef>
                <a:spcPts val="356"/>
              </a:spcBef>
            </a:pPr>
            <a:endParaRPr sz="614" dirty="0">
              <a:latin typeface="Calibri"/>
              <a:cs typeface="Calibri"/>
            </a:endParaRPr>
          </a:p>
        </p:txBody>
      </p:sp>
      <p:sp>
        <p:nvSpPr>
          <p:cNvPr id="20" name="object 13">
            <a:extLst>
              <a:ext uri="{FF2B5EF4-FFF2-40B4-BE49-F238E27FC236}">
                <a16:creationId xmlns:a16="http://schemas.microsoft.com/office/drawing/2014/main" id="{929ED50D-EA5B-A333-2BA6-FCC073536CBB}"/>
              </a:ext>
            </a:extLst>
          </p:cNvPr>
          <p:cNvSpPr txBox="1"/>
          <p:nvPr/>
        </p:nvSpPr>
        <p:spPr>
          <a:xfrm>
            <a:off x="5378687" y="893879"/>
            <a:ext cx="813089" cy="1761844"/>
          </a:xfrm>
          <a:prstGeom prst="rect">
            <a:avLst/>
          </a:prstGeom>
        </p:spPr>
        <p:txBody>
          <a:bodyPr vert="horz" wrap="square" lIns="0" tIns="46434" rIns="0" bIns="0" rtlCol="0">
            <a:spAutoFit/>
          </a:bodyPr>
          <a:lstStyle/>
          <a:p>
            <a:pPr marL="19483" algn="ctr">
              <a:spcBef>
                <a:spcPts val="292"/>
              </a:spcBef>
            </a:pPr>
            <a:r>
              <a:rPr lang="en-US" sz="614" b="1" spc="15" dirty="0">
                <a:solidFill>
                  <a:schemeClr val="bg1"/>
                </a:solidFill>
                <a:latin typeface="Calibri"/>
                <a:cs typeface="Calibri"/>
              </a:rPr>
              <a:t>10/31/2023</a:t>
            </a:r>
            <a:endParaRPr lang="en-US" sz="614" dirty="0">
              <a:solidFill>
                <a:schemeClr val="bg1"/>
              </a:solidFill>
              <a:latin typeface="Calibri"/>
              <a:cs typeface="Calibri"/>
            </a:endParaRPr>
          </a:p>
          <a:p>
            <a:pPr marL="19483">
              <a:spcBef>
                <a:spcPts val="296"/>
              </a:spcBef>
            </a:pPr>
            <a:r>
              <a:rPr lang="en-US" sz="614" spc="-5" dirty="0">
                <a:latin typeface="Calibri"/>
                <a:cs typeface="Calibri"/>
              </a:rPr>
              <a:t>11:00</a:t>
            </a:r>
            <a:r>
              <a:rPr lang="en-US" sz="614" spc="-23" dirty="0">
                <a:latin typeface="Calibri"/>
                <a:cs typeface="Calibri"/>
              </a:rPr>
              <a:t> </a:t>
            </a:r>
            <a:r>
              <a:rPr lang="en-US" sz="614" spc="-56" dirty="0">
                <a:latin typeface="Calibri"/>
                <a:cs typeface="Calibri"/>
              </a:rPr>
              <a:t>AM</a:t>
            </a:r>
            <a:r>
              <a:rPr lang="en-US" sz="614" spc="-15" dirty="0">
                <a:latin typeface="Calibri"/>
                <a:cs typeface="Calibri"/>
              </a:rPr>
              <a:t> –</a:t>
            </a:r>
            <a:r>
              <a:rPr lang="en-US" sz="614" spc="-23" dirty="0">
                <a:latin typeface="Calibri"/>
                <a:cs typeface="Calibri"/>
              </a:rPr>
              <a:t> </a:t>
            </a:r>
            <a:r>
              <a:rPr lang="en-US" sz="614" spc="-5" dirty="0">
                <a:latin typeface="Calibri"/>
                <a:cs typeface="Calibri"/>
              </a:rPr>
              <a:t>12:00</a:t>
            </a:r>
            <a:r>
              <a:rPr lang="en-US" sz="614" spc="-18" dirty="0">
                <a:latin typeface="Calibri"/>
                <a:cs typeface="Calibri"/>
              </a:rPr>
              <a:t> </a:t>
            </a:r>
            <a:r>
              <a:rPr lang="en-US" sz="614" spc="-13" dirty="0">
                <a:latin typeface="Calibri"/>
                <a:cs typeface="Calibri"/>
              </a:rPr>
              <a:t>PM</a:t>
            </a:r>
            <a:endParaRPr lang="en-US" sz="614" dirty="0">
              <a:latin typeface="Calibri"/>
              <a:cs typeface="Calibri"/>
            </a:endParaRPr>
          </a:p>
          <a:p>
            <a:pPr marL="19483">
              <a:spcBef>
                <a:spcPts val="49"/>
              </a:spcBef>
            </a:pPr>
            <a:r>
              <a:rPr lang="en-US" sz="614" b="1" spc="-23" dirty="0">
                <a:solidFill>
                  <a:srgbClr val="002C71"/>
                </a:solidFill>
                <a:latin typeface="Calibri"/>
                <a:cs typeface="Calibri"/>
              </a:rPr>
              <a:t>Postural Ergonomics in </a:t>
            </a:r>
            <a:br>
              <a:rPr lang="en-US" sz="614" b="1" spc="-23" dirty="0">
                <a:solidFill>
                  <a:srgbClr val="002C71"/>
                </a:solidFill>
                <a:latin typeface="Calibri"/>
                <a:cs typeface="Calibri"/>
              </a:rPr>
            </a:br>
            <a:r>
              <a:rPr lang="en-US" sz="614" b="1" spc="-23" dirty="0">
                <a:solidFill>
                  <a:srgbClr val="002C71"/>
                </a:solidFill>
                <a:latin typeface="Calibri"/>
                <a:cs typeface="Calibri"/>
              </a:rPr>
              <a:t>the Workplace (Part 2 of 2)</a:t>
            </a:r>
            <a:endParaRPr lang="en-US" sz="614" dirty="0">
              <a:latin typeface="Calibri"/>
              <a:cs typeface="Calibri"/>
            </a:endParaRPr>
          </a:p>
          <a:p>
            <a:pPr marL="19483" marR="180862">
              <a:lnSpc>
                <a:spcPct val="106700"/>
              </a:lnSpc>
              <a:spcBef>
                <a:spcPts val="8"/>
              </a:spcBef>
            </a:pPr>
            <a:r>
              <a:rPr lang="en-US" sz="614" spc="-11" dirty="0">
                <a:latin typeface="Calibri"/>
                <a:cs typeface="Calibri"/>
              </a:rPr>
              <a:t>Dr. Krista Burns</a:t>
            </a:r>
            <a:br>
              <a:rPr lang="en-US" sz="614" spc="-11">
                <a:latin typeface="Calibri"/>
                <a:cs typeface="Calibri"/>
              </a:rPr>
            </a:br>
            <a:r>
              <a:rPr lang="en-US" sz="614" spc="-11">
                <a:latin typeface="Calibri"/>
                <a:cs typeface="Calibri"/>
              </a:rPr>
              <a:t>American Posture Institute</a:t>
            </a:r>
            <a:endParaRPr lang="en-US" sz="614">
              <a:latin typeface="Calibri"/>
              <a:cs typeface="Calibri"/>
            </a:endParaRPr>
          </a:p>
          <a:p>
            <a:pPr marL="19483">
              <a:spcBef>
                <a:spcPts val="296"/>
              </a:spcBef>
            </a:pPr>
            <a:br>
              <a:rPr lang="en-US" sz="307" b="1" dirty="0">
                <a:solidFill>
                  <a:srgbClr val="002C71"/>
                </a:solidFill>
                <a:latin typeface="Calibri"/>
                <a:cs typeface="Calibri"/>
              </a:rPr>
            </a:br>
            <a:r>
              <a:rPr lang="en-US" sz="614" spc="-5" dirty="0">
                <a:latin typeface="Calibri"/>
                <a:cs typeface="Calibri"/>
              </a:rPr>
              <a:t>1:00</a:t>
            </a:r>
            <a:r>
              <a:rPr lang="en-US" sz="614" spc="-23" dirty="0">
                <a:latin typeface="Calibri"/>
                <a:cs typeface="Calibri"/>
              </a:rPr>
              <a:t> </a:t>
            </a:r>
            <a:r>
              <a:rPr lang="en-US" sz="614" spc="-56" dirty="0">
                <a:latin typeface="Calibri"/>
                <a:cs typeface="Calibri"/>
              </a:rPr>
              <a:t>PM</a:t>
            </a:r>
            <a:r>
              <a:rPr lang="en-US" sz="614" spc="-15" dirty="0">
                <a:latin typeface="Calibri"/>
                <a:cs typeface="Calibri"/>
              </a:rPr>
              <a:t> –</a:t>
            </a:r>
            <a:r>
              <a:rPr lang="en-US" sz="614" spc="-23" dirty="0">
                <a:latin typeface="Calibri"/>
                <a:cs typeface="Calibri"/>
              </a:rPr>
              <a:t> </a:t>
            </a:r>
            <a:r>
              <a:rPr lang="en-US" sz="614" spc="-5" dirty="0">
                <a:latin typeface="Calibri"/>
                <a:cs typeface="Calibri"/>
              </a:rPr>
              <a:t>2:00</a:t>
            </a:r>
            <a:r>
              <a:rPr lang="en-US" sz="614" spc="-18" dirty="0">
                <a:latin typeface="Calibri"/>
                <a:cs typeface="Calibri"/>
              </a:rPr>
              <a:t> </a:t>
            </a:r>
            <a:r>
              <a:rPr lang="en-US" sz="614" spc="-13" dirty="0">
                <a:latin typeface="Calibri"/>
                <a:cs typeface="Calibri"/>
              </a:rPr>
              <a:t>PM</a:t>
            </a:r>
            <a:endParaRPr lang="en-US" sz="614" dirty="0">
              <a:latin typeface="Calibri"/>
              <a:cs typeface="Calibri"/>
            </a:endParaRPr>
          </a:p>
          <a:p>
            <a:pPr marL="19483">
              <a:spcBef>
                <a:spcPts val="49"/>
              </a:spcBef>
            </a:pPr>
            <a:r>
              <a:rPr lang="en-US" sz="614" b="1" spc="-23" dirty="0">
                <a:solidFill>
                  <a:srgbClr val="002C71"/>
                </a:solidFill>
                <a:latin typeface="Calibri"/>
                <a:cs typeface="Calibri"/>
              </a:rPr>
              <a:t>Working Group: MS Teams Is Accessible for All </a:t>
            </a:r>
            <a:endParaRPr lang="en-US" sz="614" dirty="0">
              <a:latin typeface="Calibri"/>
              <a:cs typeface="Calibri"/>
            </a:endParaRPr>
          </a:p>
          <a:p>
            <a:pPr marL="19483" marR="180862">
              <a:lnSpc>
                <a:spcPct val="106700"/>
              </a:lnSpc>
              <a:spcBef>
                <a:spcPts val="8"/>
              </a:spcBef>
            </a:pPr>
            <a:r>
              <a:rPr lang="en-US" sz="614" spc="-11" dirty="0">
                <a:latin typeface="Calibri"/>
                <a:cs typeface="Calibri"/>
              </a:rPr>
              <a:t>Michelle Sherbondy Education Program Manager</a:t>
            </a:r>
          </a:p>
          <a:p>
            <a:pPr marL="19483">
              <a:spcBef>
                <a:spcPts val="317"/>
              </a:spcBef>
            </a:pPr>
            <a:endParaRPr sz="614" dirty="0">
              <a:latin typeface="Calibri"/>
              <a:cs typeface="Calibri"/>
            </a:endParaRPr>
          </a:p>
          <a:p>
            <a:pPr marL="19483" marR="15586">
              <a:lnSpc>
                <a:spcPct val="102299"/>
              </a:lnSpc>
              <a:spcBef>
                <a:spcPts val="18"/>
              </a:spcBef>
            </a:pPr>
            <a:br>
              <a:rPr lang="en-US" sz="614" b="1" spc="-11" dirty="0">
                <a:solidFill>
                  <a:srgbClr val="002C71"/>
                </a:solidFill>
                <a:highlight>
                  <a:srgbClr val="FFFF00"/>
                </a:highlight>
                <a:latin typeface="Calibri"/>
                <a:cs typeface="Calibri"/>
              </a:rPr>
            </a:br>
            <a:endParaRPr sz="614" dirty="0">
              <a:latin typeface="Calibri"/>
              <a:cs typeface="Calibri"/>
            </a:endParaRPr>
          </a:p>
        </p:txBody>
      </p:sp>
      <p:grpSp>
        <p:nvGrpSpPr>
          <p:cNvPr id="22" name="object 26">
            <a:extLst>
              <a:ext uri="{FF2B5EF4-FFF2-40B4-BE49-F238E27FC236}">
                <a16:creationId xmlns:a16="http://schemas.microsoft.com/office/drawing/2014/main" id="{9C915808-8589-7F83-82F6-E44574E34106}"/>
              </a:ext>
              <a:ext uri="{C183D7F6-B498-43B3-948B-1728B52AA6E4}">
                <adec:decorative xmlns:adec="http://schemas.microsoft.com/office/drawing/2017/decorative" val="1"/>
              </a:ext>
            </a:extLst>
          </p:cNvPr>
          <p:cNvGrpSpPr/>
          <p:nvPr/>
        </p:nvGrpSpPr>
        <p:grpSpPr>
          <a:xfrm>
            <a:off x="5379083" y="926543"/>
            <a:ext cx="804321" cy="142875"/>
            <a:chOff x="1996439" y="6047232"/>
            <a:chExt cx="1572895" cy="279400"/>
          </a:xfrm>
        </p:grpSpPr>
        <p:sp>
          <p:nvSpPr>
            <p:cNvPr id="23" name="object 27">
              <a:extLst>
                <a:ext uri="{FF2B5EF4-FFF2-40B4-BE49-F238E27FC236}">
                  <a16:creationId xmlns:a16="http://schemas.microsoft.com/office/drawing/2014/main" id="{8BEE9D87-78B3-62E8-8607-FAE53F3DDF49}"/>
                </a:ext>
              </a:extLst>
            </p:cNvPr>
            <p:cNvSpPr/>
            <p:nvPr/>
          </p:nvSpPr>
          <p:spPr>
            <a:xfrm>
              <a:off x="1996439" y="6047232"/>
              <a:ext cx="1572895" cy="2794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nchor="ctr" anchorCtr="0"/>
            <a:lstStyle/>
            <a:p>
              <a:r>
                <a:rPr lang="en-US" sz="614" b="1" spc="15" dirty="0">
                  <a:solidFill>
                    <a:srgbClr val="FFFFFF"/>
                  </a:solidFill>
                  <a:latin typeface="Calibri"/>
                  <a:cs typeface="Calibri"/>
                </a:rPr>
                <a:t>         11/2/2023</a:t>
              </a:r>
              <a:endParaRPr sz="614" dirty="0"/>
            </a:p>
          </p:txBody>
        </p:sp>
        <p:sp>
          <p:nvSpPr>
            <p:cNvPr id="26" name="object 28">
              <a:extLst>
                <a:ext uri="{FF2B5EF4-FFF2-40B4-BE49-F238E27FC236}">
                  <a16:creationId xmlns:a16="http://schemas.microsoft.com/office/drawing/2014/main" id="{F34F183F-4AC5-6717-A4FC-2EADE06BCDCB}"/>
                </a:ext>
              </a:extLst>
            </p:cNvPr>
            <p:cNvSpPr/>
            <p:nvPr/>
          </p:nvSpPr>
          <p:spPr>
            <a:xfrm>
              <a:off x="1996439" y="6047232"/>
              <a:ext cx="1572895" cy="279400"/>
            </a:xfrm>
            <a:custGeom>
              <a:avLst/>
              <a:gdLst/>
              <a:ahLst/>
              <a:cxnLst/>
              <a:rect l="l" t="t" r="r" b="b"/>
              <a:pathLst>
                <a:path w="1572895" h="279400">
                  <a:moveTo>
                    <a:pt x="0" y="0"/>
                  </a:moveTo>
                  <a:lnTo>
                    <a:pt x="1433322" y="0"/>
                  </a:lnTo>
                  <a:lnTo>
                    <a:pt x="1572768" y="139446"/>
                  </a:lnTo>
                  <a:lnTo>
                    <a:pt x="1433322" y="278892"/>
                  </a:lnTo>
                  <a:lnTo>
                    <a:pt x="0" y="278892"/>
                  </a:lnTo>
                  <a:lnTo>
                    <a:pt x="0" y="0"/>
                  </a:lnTo>
                  <a:close/>
                </a:path>
              </a:pathLst>
            </a:custGeom>
            <a:ln w="12700">
              <a:solidFill>
                <a:srgbClr val="2E528F"/>
              </a:solidFill>
            </a:ln>
          </p:spPr>
          <p:txBody>
            <a:bodyPr wrap="square" lIns="0" tIns="0" rIns="0" bIns="0" rtlCol="0"/>
            <a:lstStyle/>
            <a:p>
              <a:endParaRPr sz="920" dirty="0"/>
            </a:p>
          </p:txBody>
        </p:sp>
      </p:grpSp>
    </p:spTree>
    <p:extLst>
      <p:ext uri="{BB962C8B-B14F-4D97-AF65-F5344CB8AC3E}">
        <p14:creationId xmlns:p14="http://schemas.microsoft.com/office/powerpoint/2010/main" val="35192064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743200" y="214953"/>
            <a:ext cx="5063240" cy="1088068"/>
          </a:xfrm>
        </p:spPr>
        <p:txBody>
          <a:bodyPr spcFirstLastPara="1" vert="horz" wrap="square" lIns="68580" tIns="34290" rIns="68580" bIns="34290" rtlCol="0" anchor="b" anchorCtr="0">
            <a:normAutofit/>
          </a:bodyPr>
          <a:lstStyle/>
          <a:p>
            <a:r>
              <a:rPr lang="en-US" dirty="0">
                <a:solidFill>
                  <a:srgbClr val="202C8F"/>
                </a:solidFill>
              </a:rPr>
              <a:t>Contact Information </a:t>
            </a:r>
          </a:p>
        </p:txBody>
      </p:sp>
      <p:sp>
        <p:nvSpPr>
          <p:cNvPr id="5" name="TextBox 4">
            <a:extLst>
              <a:ext uri="{FF2B5EF4-FFF2-40B4-BE49-F238E27FC236}">
                <a16:creationId xmlns:a16="http://schemas.microsoft.com/office/drawing/2014/main" id="{5EBBAFCF-79BE-AD71-58B1-A2AF515E4344}"/>
              </a:ext>
            </a:extLst>
          </p:cNvPr>
          <p:cNvSpPr txBox="1"/>
          <p:nvPr/>
        </p:nvSpPr>
        <p:spPr>
          <a:xfrm>
            <a:off x="783154" y="1440742"/>
            <a:ext cx="5023286" cy="2883848"/>
          </a:xfrm>
          <a:prstGeom prst="rect">
            <a:avLst/>
          </a:prstGeom>
        </p:spPr>
        <p:txBody>
          <a:bodyPr vert="horz" lIns="0" tIns="34290" rIns="0" bIns="34290" rtlCol="0">
            <a:normAutofit/>
          </a:bodyPr>
          <a:lstStyle/>
          <a:p>
            <a:pPr defTabSz="685800">
              <a:lnSpc>
                <a:spcPct val="90000"/>
              </a:lnSpc>
              <a:spcAft>
                <a:spcPts val="450"/>
              </a:spcAft>
              <a:buClr>
                <a:schemeClr val="accent1"/>
              </a:buClr>
              <a:buFont typeface="Calibri" panose="020F0502020204030204" pitchFamily="34" charset="0"/>
            </a:pPr>
            <a:r>
              <a:rPr lang="en-US" sz="1050" dirty="0">
                <a:solidFill>
                  <a:schemeClr val="tx1">
                    <a:lumMod val="75000"/>
                    <a:lumOff val="25000"/>
                  </a:schemeClr>
                </a:solidFill>
              </a:rPr>
              <a:t>TARGET Center Website</a:t>
            </a:r>
            <a:br>
              <a:rPr lang="en-US" sz="1050" dirty="0">
                <a:solidFill>
                  <a:schemeClr val="tx1">
                    <a:lumMod val="75000"/>
                    <a:lumOff val="25000"/>
                  </a:schemeClr>
                </a:solidFill>
              </a:rPr>
            </a:br>
            <a:r>
              <a:rPr lang="en-US" sz="1050" dirty="0">
                <a:solidFill>
                  <a:schemeClr val="tx1">
                    <a:lumMod val="75000"/>
                    <a:lumOff val="25000"/>
                  </a:schemeClr>
                </a:solidFill>
                <a:hlinkClick r:id="rId3"/>
              </a:rPr>
              <a:t>https://www.usda.gov/target-center</a:t>
            </a:r>
            <a:endParaRPr lang="en-US" sz="1050" dirty="0">
              <a:solidFill>
                <a:schemeClr val="tx1">
                  <a:lumMod val="75000"/>
                  <a:lumOff val="25000"/>
                </a:schemeClr>
              </a:solidFill>
            </a:endParaRPr>
          </a:p>
          <a:p>
            <a:pPr defTabSz="685800">
              <a:lnSpc>
                <a:spcPct val="90000"/>
              </a:lnSpc>
              <a:spcAft>
                <a:spcPts val="450"/>
              </a:spcAft>
              <a:buClr>
                <a:schemeClr val="accent1"/>
              </a:buClr>
              <a:buFont typeface="Calibri" panose="020F0502020204030204" pitchFamily="34" charset="0"/>
            </a:pPr>
            <a:br>
              <a:rPr lang="en-US" sz="1050" dirty="0">
                <a:solidFill>
                  <a:schemeClr val="tx1">
                    <a:lumMod val="75000"/>
                    <a:lumOff val="25000"/>
                  </a:schemeClr>
                </a:solidFill>
              </a:rPr>
            </a:br>
            <a:r>
              <a:rPr lang="en-US" sz="1050" dirty="0">
                <a:solidFill>
                  <a:schemeClr val="tx1">
                    <a:lumMod val="75000"/>
                    <a:lumOff val="25000"/>
                  </a:schemeClr>
                </a:solidFill>
              </a:rPr>
              <a:t>TARGET Center Email</a:t>
            </a:r>
            <a:br>
              <a:rPr lang="en-US" sz="1050" dirty="0">
                <a:solidFill>
                  <a:schemeClr val="tx1">
                    <a:lumMod val="75000"/>
                    <a:lumOff val="25000"/>
                  </a:schemeClr>
                </a:solidFill>
              </a:rPr>
            </a:br>
            <a:r>
              <a:rPr lang="en-US" sz="1050" dirty="0">
                <a:solidFill>
                  <a:schemeClr val="tx1">
                    <a:lumMod val="75000"/>
                    <a:lumOff val="25000"/>
                  </a:schemeClr>
                </a:solidFill>
                <a:hlinkClick r:id="rId4">
                  <a:extLst>
                    <a:ext uri="{A12FA001-AC4F-418D-AE19-62706E023703}">
                      <ahyp:hlinkClr xmlns:ahyp="http://schemas.microsoft.com/office/drawing/2018/hyperlinkcolor" val="tx"/>
                    </a:ext>
                  </a:extLst>
                </a:hlinkClick>
              </a:rPr>
              <a:t>target-center@usda.gov</a:t>
            </a:r>
            <a:endParaRPr lang="en-US" sz="1050" dirty="0">
              <a:solidFill>
                <a:schemeClr val="tx1">
                  <a:lumMod val="75000"/>
                  <a:lumOff val="25000"/>
                </a:schemeClr>
              </a:solidFill>
            </a:endParaRPr>
          </a:p>
          <a:p>
            <a:pPr defTabSz="685800">
              <a:lnSpc>
                <a:spcPct val="90000"/>
              </a:lnSpc>
              <a:spcAft>
                <a:spcPts val="450"/>
              </a:spcAft>
              <a:buClr>
                <a:schemeClr val="accent1"/>
              </a:buClr>
              <a:buFont typeface="Calibri" panose="020F0502020204030204" pitchFamily="34" charset="0"/>
            </a:pPr>
            <a:br>
              <a:rPr lang="en-US" sz="1050" dirty="0">
                <a:solidFill>
                  <a:schemeClr val="tx1">
                    <a:lumMod val="75000"/>
                    <a:lumOff val="25000"/>
                  </a:schemeClr>
                </a:solidFill>
              </a:rPr>
            </a:br>
            <a:r>
              <a:rPr lang="en-US" sz="1050" dirty="0">
                <a:solidFill>
                  <a:schemeClr val="tx1">
                    <a:lumMod val="75000"/>
                    <a:lumOff val="25000"/>
                  </a:schemeClr>
                </a:solidFill>
              </a:rPr>
              <a:t>TARGET Center Phone Number</a:t>
            </a:r>
            <a:br>
              <a:rPr lang="en-US" sz="1050" dirty="0">
                <a:solidFill>
                  <a:schemeClr val="tx1">
                    <a:lumMod val="75000"/>
                    <a:lumOff val="25000"/>
                  </a:schemeClr>
                </a:solidFill>
              </a:rPr>
            </a:br>
            <a:r>
              <a:rPr lang="en-US" sz="1050" dirty="0">
                <a:solidFill>
                  <a:schemeClr val="tx1">
                    <a:lumMod val="75000"/>
                    <a:lumOff val="25000"/>
                  </a:schemeClr>
                </a:solidFill>
              </a:rPr>
              <a:t>(202) 720-2600</a:t>
            </a:r>
          </a:p>
        </p:txBody>
      </p:sp>
      <p:pic>
        <p:nvPicPr>
          <p:cNvPr id="3" name="Picture 2" descr="QR Code to access the TARGET Center website: https://www.targetcenter.dm.usda.gov">
            <a:extLst>
              <a:ext uri="{FF2B5EF4-FFF2-40B4-BE49-F238E27FC236}">
                <a16:creationId xmlns:a16="http://schemas.microsoft.com/office/drawing/2014/main" id="{D34BB45C-6E9F-BA84-E8BA-64F4FC691C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81405" y="1867068"/>
            <a:ext cx="1047749" cy="1016602"/>
          </a:xfrm>
          <a:prstGeom prst="rect">
            <a:avLst/>
          </a:prstGeom>
          <a:solidFill>
            <a:srgbClr val="316FB0">
              <a:alpha val="41000"/>
            </a:srgbClr>
          </a:solidFill>
        </p:spPr>
      </p:pic>
      <p:sp>
        <p:nvSpPr>
          <p:cNvPr id="7" name="Rectangle 6">
            <a:extLst>
              <a:ext uri="{FF2B5EF4-FFF2-40B4-BE49-F238E27FC236}">
                <a16:creationId xmlns:a16="http://schemas.microsoft.com/office/drawing/2014/main" id="{B9F3FC26-43AE-0F5B-004E-4A175E4DBDC9}"/>
              </a:ext>
              <a:ext uri="{C183D7F6-B498-43B3-948B-1728B52AA6E4}">
                <adec:decorative xmlns:adec="http://schemas.microsoft.com/office/drawing/2017/decorative" val="1"/>
              </a:ext>
            </a:extLst>
          </p:cNvPr>
          <p:cNvSpPr/>
          <p:nvPr/>
        </p:nvSpPr>
        <p:spPr>
          <a:xfrm>
            <a:off x="5887192" y="0"/>
            <a:ext cx="3256808" cy="5143501"/>
          </a:xfrm>
          <a:prstGeom prst="rect">
            <a:avLst/>
          </a:prstGeom>
          <a:solidFill>
            <a:srgbClr val="202C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extLst>
      <p:ext uri="{BB962C8B-B14F-4D97-AF65-F5344CB8AC3E}">
        <p14:creationId xmlns:p14="http://schemas.microsoft.com/office/powerpoint/2010/main" val="1400954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A little about me</a:t>
            </a:r>
            <a:endParaRPr/>
          </a:p>
        </p:txBody>
      </p:sp>
      <p:sp>
        <p:nvSpPr>
          <p:cNvPr id="61" name="Google Shape;61;p1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92500"/>
          </a:bodyPr>
          <a:lstStyle/>
          <a:p>
            <a:pPr marL="457200" lvl="0" indent="-342900" algn="l" rtl="0">
              <a:spcBef>
                <a:spcPts val="0"/>
              </a:spcBef>
              <a:spcAft>
                <a:spcPts val="0"/>
              </a:spcAft>
              <a:buSzPts val="1800"/>
              <a:buChar char="●"/>
            </a:pPr>
            <a:r>
              <a:rPr lang="en"/>
              <a:t>Proudly Generation X - born 1973 in North New Jersey.   I’ve been to most of the places that you see in the opening shots of The Sopranos</a:t>
            </a:r>
            <a:br>
              <a:rPr lang="en"/>
            </a:br>
            <a:endParaRPr/>
          </a:p>
          <a:p>
            <a:pPr marL="457200" lvl="0" indent="-342900" algn="l" rtl="0">
              <a:spcBef>
                <a:spcPts val="0"/>
              </a:spcBef>
              <a:spcAft>
                <a:spcPts val="0"/>
              </a:spcAft>
              <a:buSzPts val="1800"/>
              <a:buChar char="●"/>
            </a:pPr>
            <a:r>
              <a:rPr lang="en"/>
              <a:t>Before my current positions, I had a chance to work with The Leadership Foundry, an organization of retired military leaders presenting about leadership particularly for Department of Defense Reserve Units.  </a:t>
            </a:r>
            <a:br>
              <a:rPr lang="en"/>
            </a:br>
            <a:endParaRPr/>
          </a:p>
          <a:p>
            <a:pPr marL="457200" lvl="0" indent="-342900" algn="l" rtl="0">
              <a:spcBef>
                <a:spcPts val="0"/>
              </a:spcBef>
              <a:spcAft>
                <a:spcPts val="0"/>
              </a:spcAft>
              <a:buSzPts val="1800"/>
              <a:buChar char="●"/>
            </a:pPr>
            <a:r>
              <a:rPr lang="en"/>
              <a:t>One of the most critical elements of management that they identified was the critical skill of understanding how to manage across generations. </a:t>
            </a:r>
            <a:br>
              <a:rPr lang="en"/>
            </a:br>
            <a:endParaRPr/>
          </a:p>
          <a:p>
            <a:pPr marL="457200" lvl="0" indent="-342900" algn="l" rtl="0">
              <a:spcBef>
                <a:spcPts val="0"/>
              </a:spcBef>
              <a:spcAft>
                <a:spcPts val="0"/>
              </a:spcAft>
              <a:buSzPts val="1800"/>
              <a:buChar char="●"/>
            </a:pPr>
            <a:r>
              <a:rPr lang="en"/>
              <a:t>After years of working in the field, I saw distinct differences in how different generations of people with disabilities look at advocacy.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This presentation will focus on: </a:t>
            </a:r>
            <a:endParaRPr/>
          </a:p>
        </p:txBody>
      </p:sp>
      <p:sp>
        <p:nvSpPr>
          <p:cNvPr id="67" name="Google Shape;67;p1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85000" lnSpcReduction="20000"/>
          </a:bodyPr>
          <a:lstStyle/>
          <a:p>
            <a:pPr marL="0" lvl="0" indent="0" algn="l" rtl="0">
              <a:spcBef>
                <a:spcPts val="0"/>
              </a:spcBef>
              <a:spcAft>
                <a:spcPts val="0"/>
              </a:spcAft>
              <a:buNone/>
            </a:pPr>
            <a:r>
              <a:rPr lang="en"/>
              <a:t>Even though the Rehabilitation Act of 1973 is 50 years old this year, it is still a relatively young set of civil rights. There are quite a few people in the workplace who represent distinct generational differences, not just in their age, but also in how the Rehabilitation Act of 1973 affects them. This workshop will explore some of those key distinctions and discuss how they can affect workplace dynamics.</a:t>
            </a:r>
            <a:endParaRPr/>
          </a:p>
          <a:p>
            <a:pPr marL="0" lvl="0" indent="0" algn="l" rtl="0">
              <a:spcBef>
                <a:spcPts val="1200"/>
              </a:spcBef>
              <a:spcAft>
                <a:spcPts val="0"/>
              </a:spcAft>
              <a:buNone/>
            </a:pPr>
            <a:r>
              <a:rPr lang="en"/>
              <a:t>Learning Objectives:</a:t>
            </a:r>
            <a:endParaRPr/>
          </a:p>
          <a:p>
            <a:pPr marL="0" lvl="0" indent="0" algn="l" rtl="0">
              <a:spcBef>
                <a:spcPts val="1200"/>
              </a:spcBef>
              <a:spcAft>
                <a:spcPts val="0"/>
              </a:spcAft>
              <a:buNone/>
            </a:pPr>
            <a:r>
              <a:rPr lang="en"/>
              <a:t>1. Highlight the general history of the Rehabilitation Act’s passage.</a:t>
            </a:r>
            <a:endParaRPr/>
          </a:p>
          <a:p>
            <a:pPr marL="0" lvl="0" indent="0" algn="l" rtl="0">
              <a:spcBef>
                <a:spcPts val="1200"/>
              </a:spcBef>
              <a:spcAft>
                <a:spcPts val="0"/>
              </a:spcAft>
              <a:buNone/>
            </a:pPr>
            <a:r>
              <a:rPr lang="en"/>
              <a:t>2. Explore the broader demographics of generations as they are commonly understood.</a:t>
            </a:r>
            <a:endParaRPr/>
          </a:p>
          <a:p>
            <a:pPr marL="0" lvl="0" indent="0" algn="l" rtl="0">
              <a:spcBef>
                <a:spcPts val="1200"/>
              </a:spcBef>
              <a:spcAft>
                <a:spcPts val="0"/>
              </a:spcAft>
              <a:buNone/>
            </a:pPr>
            <a:r>
              <a:rPr lang="en"/>
              <a:t>3. Understand how generational differences can often fuel challenges in the workplace.</a:t>
            </a:r>
            <a:endParaRPr/>
          </a:p>
          <a:p>
            <a:pPr marL="0" lvl="0" indent="0" algn="l" rtl="0">
              <a:spcBef>
                <a:spcPts val="1200"/>
              </a:spcBef>
              <a:spcAft>
                <a:spcPts val="1200"/>
              </a:spcAft>
              <a:buNone/>
            </a:pPr>
            <a:r>
              <a:rPr lang="en"/>
              <a:t>4. Review the differences in how generations experience the Rehabilitation Act.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What is the Rehabilitation Act?</a:t>
            </a:r>
            <a:endParaRPr/>
          </a:p>
        </p:txBody>
      </p:sp>
      <p:sp>
        <p:nvSpPr>
          <p:cNvPr id="73" name="Google Shape;73;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
              <a:t>The most influential Civil Rights Act for People with Disabilities to date when it was passed in 1973.  </a:t>
            </a:r>
            <a:br>
              <a:rPr lang="en"/>
            </a:br>
            <a:endParaRPr/>
          </a:p>
          <a:p>
            <a:pPr marL="457200" lvl="0" indent="-342900" algn="l" rtl="0">
              <a:spcBef>
                <a:spcPts val="0"/>
              </a:spcBef>
              <a:spcAft>
                <a:spcPts val="0"/>
              </a:spcAft>
              <a:buSzPts val="1800"/>
              <a:buChar char="●"/>
            </a:pPr>
            <a:r>
              <a:rPr lang="en"/>
              <a:t>In addition to ensuring public service accommodations from anything funded with federal dollars, it also required federal employers to become more welcoming to people with disabilities. </a:t>
            </a:r>
            <a:br>
              <a:rPr lang="en"/>
            </a:br>
            <a:endParaRPr/>
          </a:p>
          <a:p>
            <a:pPr marL="457200" lvl="0" indent="-342900" algn="l" rtl="0">
              <a:spcBef>
                <a:spcPts val="0"/>
              </a:spcBef>
              <a:spcAft>
                <a:spcPts val="0"/>
              </a:spcAft>
              <a:buSzPts val="1800"/>
              <a:buChar char="●"/>
            </a:pPr>
            <a:r>
              <a:rPr lang="en"/>
              <a:t>It also set the stage for Judy Heumann’s Section 504 Sit In in 1977 in San Francisco which was vitally important for the law’s regulations to be enacted.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Wait, what IS a generation? </a:t>
            </a:r>
            <a:endParaRPr/>
          </a:p>
        </p:txBody>
      </p:sp>
      <p:sp>
        <p:nvSpPr>
          <p:cNvPr id="79" name="Google Shape;79;p1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92500" lnSpcReduction="10000"/>
          </a:bodyPr>
          <a:lstStyle/>
          <a:p>
            <a:pPr marL="457200" lvl="0" indent="-334327" algn="l" rtl="0">
              <a:spcBef>
                <a:spcPts val="0"/>
              </a:spcBef>
              <a:spcAft>
                <a:spcPts val="0"/>
              </a:spcAft>
              <a:buSzPct val="64285"/>
              <a:buChar char="●"/>
            </a:pPr>
            <a:r>
              <a:rPr lang="en"/>
              <a:t>Wikipedia defines it as: </a:t>
            </a:r>
            <a:br>
              <a:rPr lang="en"/>
            </a:br>
            <a:br>
              <a:rPr lang="en"/>
            </a:br>
            <a:r>
              <a:rPr lang="en" sz="2800"/>
              <a:t>“A generation refers to all of the people born and living at about the same time, regarded collectively. It can also be described as, “the average period, generally considered to be about 20–⁠30 years, during which children are born and grow up, become adults, and begin to have children.””</a:t>
            </a:r>
            <a:endParaRPr sz="28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5" name="Google Shape;85;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Why is this important? </a:t>
            </a:r>
            <a:endParaRPr dirty="0"/>
          </a:p>
        </p:txBody>
      </p:sp>
      <p:sp>
        <p:nvSpPr>
          <p:cNvPr id="84" name="Google Shape;84;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
              <a:t>Generations will typically have very similar social experiences (that are “normal”) that others in the same age group will share. </a:t>
            </a:r>
            <a:br>
              <a:rPr lang="en"/>
            </a:br>
            <a:endParaRPr/>
          </a:p>
          <a:p>
            <a:pPr marL="457200" lvl="0" indent="-342900" algn="l" rtl="0">
              <a:spcBef>
                <a:spcPts val="0"/>
              </a:spcBef>
              <a:spcAft>
                <a:spcPts val="0"/>
              </a:spcAft>
              <a:buSzPts val="1800"/>
              <a:buChar char="●"/>
            </a:pPr>
            <a:r>
              <a:rPr lang="en"/>
              <a:t>Examples: </a:t>
            </a:r>
            <a:endParaRPr/>
          </a:p>
          <a:p>
            <a:pPr marL="914400" lvl="1" indent="-342900" algn="l" rtl="0">
              <a:spcBef>
                <a:spcPts val="0"/>
              </a:spcBef>
              <a:spcAft>
                <a:spcPts val="0"/>
              </a:spcAft>
              <a:buSzPts val="1800"/>
              <a:buChar char="○"/>
            </a:pPr>
            <a:r>
              <a:rPr lang="en" sz="1800"/>
              <a:t>Rolodex</a:t>
            </a:r>
            <a:endParaRPr sz="1800"/>
          </a:p>
          <a:p>
            <a:pPr marL="914400" lvl="1" indent="-342900" algn="l" rtl="0">
              <a:spcBef>
                <a:spcPts val="0"/>
              </a:spcBef>
              <a:spcAft>
                <a:spcPts val="0"/>
              </a:spcAft>
              <a:buSzPts val="1800"/>
              <a:buChar char="○"/>
            </a:pPr>
            <a:r>
              <a:rPr lang="en" sz="1800"/>
              <a:t>AIM message</a:t>
            </a:r>
            <a:endParaRPr sz="1800"/>
          </a:p>
          <a:p>
            <a:pPr marL="914400" lvl="1" indent="-342900" algn="l" rtl="0">
              <a:spcBef>
                <a:spcPts val="0"/>
              </a:spcBef>
              <a:spcAft>
                <a:spcPts val="0"/>
              </a:spcAft>
              <a:buSzPts val="1800"/>
              <a:buChar char="○"/>
            </a:pPr>
            <a:r>
              <a:rPr lang="en" sz="1800"/>
              <a:t>Picture in a post office</a:t>
            </a:r>
            <a:endParaRPr sz="1800"/>
          </a:p>
          <a:p>
            <a:pPr marL="914400" lvl="1" indent="-342900" algn="l" rtl="0">
              <a:spcBef>
                <a:spcPts val="0"/>
              </a:spcBef>
              <a:spcAft>
                <a:spcPts val="0"/>
              </a:spcAft>
              <a:buSzPts val="1800"/>
              <a:buChar char="○"/>
            </a:pPr>
            <a:r>
              <a:rPr lang="en" sz="1800"/>
              <a:t>A family living in a one bedroom apartment</a:t>
            </a:r>
            <a:endParaRPr sz="1800"/>
          </a:p>
          <a:p>
            <a:pPr marL="914400" lvl="0" indent="0" algn="l" rtl="0">
              <a:spcBef>
                <a:spcPts val="1200"/>
              </a:spcBef>
              <a:spcAft>
                <a:spcPts val="120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pic>
        <p:nvPicPr>
          <p:cNvPr id="90" name="Google Shape;90;p19" descr="Official Music Video for &quot;We Didn't Start the Fire&quot; by Billy Joel&#10;&#10;In 1989, Billy Joel released his album Storm Front, a successful album that hit #1 on the Billboard 200 charts and went quadruple platinum. &#10;Listen to Billy Joel: https://billyjoel.lnk.to/listenYD&#10;Watch more Billy Joel videos: https://billyjoel.lnk.to/listenYC/youtube&#10;Subscribe to the Billy Joel YouTube Channel: https://billyjoel.lnk.to/subscribe&#10;&#10;Follow Billy Joel:&#10;Facebook: https://billyjoel.lnk.to/followFI&#10;Instagram: https://billyjoel.lnk.to/followII&#10;Twitter: https://billyjoel.lnk.to/followTI&#10;Website: https://billyjoel.lnk.to/followWI&#10;Spotify: https://billyjoel.lnk.to/followSI&#10;YouTube: https://billyjoel.lnk.to/subscribe&#10;&#10;Lyrics:&#10;We didn't start the fire&#10;It was always burning&#10;Since the world's been turning&#10;We didn't start the fire&#10;No, we didn't light it&#10;But we tried to fight it&#10;&#10;Billy Joel's official YouTube channel features music videos, live performances, interviews, TV appearances and more. Best known for his first hit song, 'Piano Man', in 1973, Billy has written and recorded thirty-three Top 40 hits in the United States. He is a six-time Grammy Award winner, a 23-time Grammy nominee and one of the world's best-selling artists of all time, having sold over 150 million records worldwide. Billy Joel is the sixth-best-selling recording artist and the third-best-selling solo artist in the United States.&#10;&#10;#BillyJoel #WeDidntStartTheFire #OfficialVideo #StormFront" title="Billy Joel - We Didn't Start the Fire (Official Video)">
            <a:hlinkClick r:id="rId3"/>
          </p:cNvPr>
          <p:cNvPicPr preferRelativeResize="0"/>
          <p:nvPr/>
        </p:nvPicPr>
        <p:blipFill>
          <a:blip r:embed="rId4">
            <a:alphaModFix/>
          </a:blip>
          <a:stretch>
            <a:fillRect/>
          </a:stretch>
        </p:blipFill>
        <p:spPr>
          <a:xfrm>
            <a:off x="152400" y="152400"/>
            <a:ext cx="8629500" cy="4854100"/>
          </a:xfrm>
          <a:prstGeom prst="rect">
            <a:avLst/>
          </a:prstGeom>
          <a:noFill/>
          <a:ln>
            <a:noFill/>
          </a:ln>
        </p:spPr>
      </p:pic>
      <p:sp>
        <p:nvSpPr>
          <p:cNvPr id="2" name="Title 1">
            <a:extLst>
              <a:ext uri="{FF2B5EF4-FFF2-40B4-BE49-F238E27FC236}">
                <a16:creationId xmlns:a16="http://schemas.microsoft.com/office/drawing/2014/main" id="{36AD0427-0C4C-9FB1-8617-923C5FE79EA9}"/>
              </a:ext>
            </a:extLst>
          </p:cNvPr>
          <p:cNvSpPr>
            <a:spLocks noGrp="1"/>
          </p:cNvSpPr>
          <p:nvPr>
            <p:ph type="title" idx="4294967295"/>
          </p:nvPr>
        </p:nvSpPr>
        <p:spPr>
          <a:xfrm>
            <a:off x="311700" y="-572700"/>
            <a:ext cx="8520600" cy="572700"/>
          </a:xfrm>
        </p:spPr>
        <p:txBody>
          <a:bodyPr spcFirstLastPara="1" wrap="square" lIns="91425" tIns="91425" rIns="91425" bIns="91425" anchor="b" anchorCtr="0">
            <a:normAutofit fontScale="90000"/>
          </a:bodyPr>
          <a:lstStyle/>
          <a:p>
            <a:r>
              <a:rPr lang="en-US" dirty="0"/>
              <a:t>No Slide Title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0"/>
                                        </p:tgtEl>
                                        <p:attrNameLst>
                                          <p:attrName>style.visibility</p:attrName>
                                        </p:attrNameLst>
                                      </p:cBhvr>
                                      <p:to>
                                        <p:strVal val="visible"/>
                                      </p:to>
                                    </p:set>
                                    <p:animEffect transition="in" filter="fade">
                                      <p:cBhvr>
                                        <p:cTn id="7" dur="10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0"/>
          <p:cNvSpPr txBox="1">
            <a:spLocks noGrp="1"/>
          </p:cNvSpPr>
          <p:nvPr>
            <p:ph type="title"/>
          </p:nvPr>
        </p:nvSpPr>
        <p:spPr>
          <a:xfrm>
            <a:off x="186500" y="1830600"/>
            <a:ext cx="4045200" cy="14823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
              <a:t>What did you recognize from that clip?</a:t>
            </a:r>
            <a:endParaRPr/>
          </a:p>
        </p:txBody>
      </p:sp>
      <p:sp>
        <p:nvSpPr>
          <p:cNvPr id="96" name="Google Shape;96;p20"/>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fontScale="92500" lnSpcReduction="10000"/>
          </a:bodyPr>
          <a:lstStyle/>
          <a:p>
            <a:pPr marL="0" lvl="0" indent="0" algn="l" rtl="0">
              <a:spcBef>
                <a:spcPts val="0"/>
              </a:spcBef>
              <a:spcAft>
                <a:spcPts val="1200"/>
              </a:spcAft>
              <a:buNone/>
            </a:pPr>
            <a:r>
              <a:rPr lang="en"/>
              <a:t>If you said “I know Billy Joel and the song, but not many of the things he’s singing about.”  You’re in good company. </a:t>
            </a:r>
            <a:br>
              <a:rPr lang="en"/>
            </a:br>
            <a:br>
              <a:rPr lang="en"/>
            </a:br>
            <a:r>
              <a:rPr lang="en"/>
              <a:t>Released in September 1989, “its fast-paced lyrics include brief references to 118 significant political, cultural, scientific, and sporting events between 1948 (the year before Billy Joel's birth) and 1989, in mainly chronological order.”</a:t>
            </a:r>
            <a:endParaRPr/>
          </a:p>
        </p:txBody>
      </p:sp>
    </p:spTree>
  </p:cSld>
  <p:clrMapOvr>
    <a:masterClrMapping/>
  </p:clrMapOvr>
</p:sld>
</file>

<file path=ppt/theme/theme1.xml><?xml version="1.0" encoding="utf-8"?>
<a:theme xmlns:a="http://schemas.openxmlformats.org/drawingml/2006/main"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2006</Words>
  <Application>Microsoft Office PowerPoint</Application>
  <PresentationFormat>On-screen Show (16:9)</PresentationFormat>
  <Paragraphs>167</Paragraphs>
  <Slides>29</Slides>
  <Notes>28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29</vt:i4>
      </vt:variant>
    </vt:vector>
  </HeadingPairs>
  <TitlesOfParts>
    <vt:vector size="32" baseType="lpstr">
      <vt:lpstr>Arial</vt:lpstr>
      <vt:lpstr>Calibri</vt:lpstr>
      <vt:lpstr>Simple Dark</vt:lpstr>
      <vt:lpstr>The Impact of Generations in Disabilities</vt:lpstr>
      <vt:lpstr>Advancing Access &amp; Equity</vt:lpstr>
      <vt:lpstr>A little about me</vt:lpstr>
      <vt:lpstr>This presentation will focus on: </vt:lpstr>
      <vt:lpstr>What is the Rehabilitation Act?</vt:lpstr>
      <vt:lpstr>Wait, what IS a generation? </vt:lpstr>
      <vt:lpstr>Why is this important? </vt:lpstr>
      <vt:lpstr>No Slide Title</vt:lpstr>
      <vt:lpstr>What did you recognize from that clip?</vt:lpstr>
      <vt:lpstr>Joel conceived the idea for the song when he had just turned 40. He was in a recording studio and met a 21-year-old friend of Sean Lennon who said "It's a terrible time to be 21!".   Joel replied: "Yeah, I remember when I was 21 – I thought it was an awful time and we had Vietnam, and y'know, drug problems, and civil rights problems and everything seemed to be awful".   The friend replied: "Yeah, yeah, yeah, but it's different for you. You were a kid in the fifties and everybody knows that nothing happened in the fifties". Joel retorted: "Wait a minute, didn't you hear of the Korean War or the Suez Canal Crisis?" Joel later said those headlines formed the basic framework for the song.            -Wikipedia</vt:lpstr>
      <vt:lpstr>How generations tend to treat each other… </vt:lpstr>
      <vt:lpstr>We live in a bizarre time!</vt:lpstr>
      <vt:lpstr>But…</vt:lpstr>
      <vt:lpstr>Traditionalist (or Greatest) Generation - 1925-1945</vt:lpstr>
      <vt:lpstr>Baby Boomers - 1946-1964</vt:lpstr>
      <vt:lpstr>Generation X - 1965-1980</vt:lpstr>
      <vt:lpstr>Millennial Generation - 1981-2000</vt:lpstr>
      <vt:lpstr>Generation Z - 2001-2020</vt:lpstr>
      <vt:lpstr>How many of you saw yourself in your generation’s description?</vt:lpstr>
      <vt:lpstr>How many of you DIDN’T see yourself in your generation’s description?</vt:lpstr>
      <vt:lpstr>BE HONEST: How many of you reacted negatively to ANOTHER generation’s description?</vt:lpstr>
      <vt:lpstr>How does this apply in disability community? </vt:lpstr>
      <vt:lpstr>Older Generations</vt:lpstr>
      <vt:lpstr>What about the Rehab Act? </vt:lpstr>
      <vt:lpstr>How do you think these two groups view each other?</vt:lpstr>
      <vt:lpstr>How do we move forward?  </vt:lpstr>
      <vt:lpstr>Questions?</vt:lpstr>
      <vt:lpstr>Current and Upcoming Meetings</vt:lpstr>
      <vt:lpstr>Contact Information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Impact of Generations in Disabilities</dc:title>
  <dc:creator>Sherbondy, Michelle - OO, DC</dc:creator>
  <cp:lastModifiedBy>Sherbondy, Michelle - OO, Washington, DC</cp:lastModifiedBy>
  <cp:revision>1</cp:revision>
  <dcterms:modified xsi:type="dcterms:W3CDTF">2023-11-22T01:24:32Z</dcterms:modified>
</cp:coreProperties>
</file>