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9.jp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12.jpg" ContentType="image/jpeg"/>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media/image17.jpg" ContentType="image/jpeg"/>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370" r:id="rId4"/>
    <p:sldId id="270" r:id="rId5"/>
    <p:sldId id="442" r:id="rId6"/>
    <p:sldId id="394" r:id="rId7"/>
    <p:sldId id="393" r:id="rId8"/>
    <p:sldId id="402" r:id="rId9"/>
    <p:sldId id="331" r:id="rId10"/>
    <p:sldId id="386" r:id="rId11"/>
    <p:sldId id="432" r:id="rId12"/>
    <p:sldId id="444" r:id="rId13"/>
    <p:sldId id="418" r:id="rId14"/>
    <p:sldId id="450" r:id="rId15"/>
    <p:sldId id="451" r:id="rId16"/>
    <p:sldId id="452" r:id="rId17"/>
    <p:sldId id="419" r:id="rId18"/>
    <p:sldId id="447" r:id="rId19"/>
    <p:sldId id="448" r:id="rId20"/>
    <p:sldId id="415" r:id="rId21"/>
    <p:sldId id="446" r:id="rId22"/>
    <p:sldId id="453" r:id="rId23"/>
    <p:sldId id="416" r:id="rId24"/>
    <p:sldId id="454" r:id="rId25"/>
    <p:sldId id="456" r:id="rId26"/>
    <p:sldId id="455" r:id="rId27"/>
    <p:sldId id="439" r:id="rId28"/>
    <p:sldId id="449" r:id="rId29"/>
    <p:sldId id="445" r:id="rId30"/>
    <p:sldId id="426" r:id="rId31"/>
    <p:sldId id="279" r:id="rId32"/>
    <p:sldId id="457" r:id="rId33"/>
    <p:sldId id="384" r:id="rId34"/>
    <p:sldId id="269" r:id="rId35"/>
    <p:sldId id="311" r:id="rId36"/>
    <p:sldId id="263" r:id="rId37"/>
  </p:sldIdLst>
  <p:sldSz cx="9144000" cy="6858000" type="screen4x3"/>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0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3" autoAdjust="0"/>
    <p:restoredTop sz="85587" autoAdjust="0"/>
  </p:normalViewPr>
  <p:slideViewPr>
    <p:cSldViewPr>
      <p:cViewPr varScale="1">
        <p:scale>
          <a:sx n="95" d="100"/>
          <a:sy n="95" d="100"/>
        </p:scale>
        <p:origin x="432" y="84"/>
      </p:cViewPr>
      <p:guideLst>
        <p:guide orient="horz" pos="2160"/>
        <p:guide pos="2880"/>
      </p:guideLst>
    </p:cSldViewPr>
  </p:slideViewPr>
  <p:outlineViewPr>
    <p:cViewPr>
      <p:scale>
        <a:sx n="33" d="100"/>
        <a:sy n="33" d="100"/>
      </p:scale>
      <p:origin x="0" y="-75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B4EC5E75-3E2A-47C2-A60D-869A3BFF7F43}"/>
    <pc:docChg chg="modSld">
      <pc:chgData name="Sherbondy, Michelle - OO, DC" userId="d4feccc8-87ab-48a1-8683-5dd58723cc35" providerId="ADAL" clId="{B4EC5E75-3E2A-47C2-A60D-869A3BFF7F43}" dt="2023-11-22T01:22:53.928" v="2" actId="1076"/>
      <pc:docMkLst>
        <pc:docMk/>
      </pc:docMkLst>
      <pc:sldChg chg="modSp mod">
        <pc:chgData name="Sherbondy, Michelle - OO, DC" userId="d4feccc8-87ab-48a1-8683-5dd58723cc35" providerId="ADAL" clId="{B4EC5E75-3E2A-47C2-A60D-869A3BFF7F43}" dt="2023-11-22T01:22:53.928" v="2" actId="1076"/>
        <pc:sldMkLst>
          <pc:docMk/>
          <pc:sldMk cId="3907387208" sldId="256"/>
        </pc:sldMkLst>
        <pc:spChg chg="mod">
          <ac:chgData name="Sherbondy, Michelle - OO, DC" userId="d4feccc8-87ab-48a1-8683-5dd58723cc35" providerId="ADAL" clId="{B4EC5E75-3E2A-47C2-A60D-869A3BFF7F43}" dt="2023-11-22T01:22:53.928" v="2" actId="1076"/>
          <ac:spMkLst>
            <pc:docMk/>
            <pc:sldMk cId="3907387208"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6364" cy="469265"/>
          </a:xfrm>
          <a:prstGeom prst="rect">
            <a:avLst/>
          </a:prstGeom>
        </p:spPr>
        <p:txBody>
          <a:bodyPr vert="horz" lIns="99272" tIns="49636" rIns="99272" bIns="49636" rtlCol="0"/>
          <a:lstStyle>
            <a:lvl1pPr algn="l">
              <a:defRPr sz="1300"/>
            </a:lvl1pPr>
          </a:lstStyle>
          <a:p>
            <a:endParaRPr lang="en-US" dirty="0"/>
          </a:p>
        </p:txBody>
      </p:sp>
      <p:sp>
        <p:nvSpPr>
          <p:cNvPr id="3" name="Date Placeholder 2"/>
          <p:cNvSpPr>
            <a:spLocks noGrp="1"/>
          </p:cNvSpPr>
          <p:nvPr>
            <p:ph type="dt" idx="1"/>
          </p:nvPr>
        </p:nvSpPr>
        <p:spPr>
          <a:xfrm>
            <a:off x="4021295" y="0"/>
            <a:ext cx="3076364" cy="469265"/>
          </a:xfrm>
          <a:prstGeom prst="rect">
            <a:avLst/>
          </a:prstGeom>
        </p:spPr>
        <p:txBody>
          <a:bodyPr vert="horz" lIns="99272" tIns="49636" rIns="99272" bIns="49636" rtlCol="0"/>
          <a:lstStyle>
            <a:lvl1pPr algn="r">
              <a:defRPr sz="1300"/>
            </a:lvl1pPr>
          </a:lstStyle>
          <a:p>
            <a:fld id="{332A8994-E7B0-4ADB-9419-53143C4F0AA6}" type="datetimeFigureOut">
              <a:rPr lang="en-US" smtClean="0"/>
              <a:t>11/21/2023</a:t>
            </a:fld>
            <a:endParaRPr lang="en-US" dirty="0"/>
          </a:p>
        </p:txBody>
      </p:sp>
      <p:sp>
        <p:nvSpPr>
          <p:cNvPr id="4" name="Slide Image Placeholder 3"/>
          <p:cNvSpPr>
            <a:spLocks noGrp="1" noRot="1" noChangeAspect="1"/>
          </p:cNvSpPr>
          <p:nvPr>
            <p:ph type="sldImg" idx="2"/>
          </p:nvPr>
        </p:nvSpPr>
        <p:spPr>
          <a:xfrm>
            <a:off x="1203325" y="703263"/>
            <a:ext cx="4692650" cy="3519487"/>
          </a:xfrm>
          <a:prstGeom prst="rect">
            <a:avLst/>
          </a:prstGeom>
          <a:noFill/>
          <a:ln w="12700">
            <a:solidFill>
              <a:prstClr val="black"/>
            </a:solidFill>
          </a:ln>
        </p:spPr>
        <p:txBody>
          <a:bodyPr vert="horz" lIns="99272" tIns="49636" rIns="99272" bIns="49636" rtlCol="0" anchor="ctr"/>
          <a:lstStyle/>
          <a:p>
            <a:endParaRPr lang="en-US" dirty="0"/>
          </a:p>
        </p:txBody>
      </p:sp>
      <p:sp>
        <p:nvSpPr>
          <p:cNvPr id="5" name="Notes Placeholder 4"/>
          <p:cNvSpPr>
            <a:spLocks noGrp="1"/>
          </p:cNvSpPr>
          <p:nvPr>
            <p:ph type="body" sz="quarter" idx="3"/>
          </p:nvPr>
        </p:nvSpPr>
        <p:spPr>
          <a:xfrm>
            <a:off x="709931" y="4458018"/>
            <a:ext cx="5679440" cy="4223385"/>
          </a:xfrm>
          <a:prstGeom prst="rect">
            <a:avLst/>
          </a:prstGeom>
        </p:spPr>
        <p:txBody>
          <a:bodyPr vert="horz" lIns="99272" tIns="49636" rIns="99272" bIns="49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14406"/>
            <a:ext cx="3076364" cy="469265"/>
          </a:xfrm>
          <a:prstGeom prst="rect">
            <a:avLst/>
          </a:prstGeom>
        </p:spPr>
        <p:txBody>
          <a:bodyPr vert="horz" lIns="99272" tIns="49636" rIns="99272" bIns="49636"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1295" y="8914406"/>
            <a:ext cx="3076364" cy="469265"/>
          </a:xfrm>
          <a:prstGeom prst="rect">
            <a:avLst/>
          </a:prstGeom>
        </p:spPr>
        <p:txBody>
          <a:bodyPr vert="horz" lIns="99272" tIns="49636" rIns="99272" bIns="49636" rtlCol="0" anchor="b"/>
          <a:lstStyle>
            <a:lvl1pPr algn="r">
              <a:defRPr sz="1300"/>
            </a:lvl1pPr>
          </a:lstStyle>
          <a:p>
            <a:fld id="{7CF5F3D3-C536-4EA5-8B00-01C36474650C}" type="slidenum">
              <a:rPr lang="en-US" smtClean="0"/>
              <a:t>‹#›</a:t>
            </a:fld>
            <a:endParaRPr lang="en-US" dirty="0"/>
          </a:p>
        </p:txBody>
      </p:sp>
    </p:spTree>
    <p:extLst>
      <p:ext uri="{BB962C8B-B14F-4D97-AF65-F5344CB8AC3E}">
        <p14:creationId xmlns:p14="http://schemas.microsoft.com/office/powerpoint/2010/main" val="53046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a:t>
            </a:fld>
            <a:endParaRPr lang="en-US" dirty="0"/>
          </a:p>
        </p:txBody>
      </p:sp>
    </p:spTree>
    <p:extLst>
      <p:ext uri="{BB962C8B-B14F-4D97-AF65-F5344CB8AC3E}">
        <p14:creationId xmlns:p14="http://schemas.microsoft.com/office/powerpoint/2010/main" val="241359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11</a:t>
            </a:fld>
            <a:endParaRPr lang="en-US" dirty="0"/>
          </a:p>
        </p:txBody>
      </p:sp>
    </p:spTree>
    <p:extLst>
      <p:ext uri="{BB962C8B-B14F-4D97-AF65-F5344CB8AC3E}">
        <p14:creationId xmlns:p14="http://schemas.microsoft.com/office/powerpoint/2010/main" val="2616915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12</a:t>
            </a:fld>
            <a:endParaRPr lang="en-US" dirty="0"/>
          </a:p>
        </p:txBody>
      </p:sp>
    </p:spTree>
    <p:extLst>
      <p:ext uri="{BB962C8B-B14F-4D97-AF65-F5344CB8AC3E}">
        <p14:creationId xmlns:p14="http://schemas.microsoft.com/office/powerpoint/2010/main" val="4073631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13</a:t>
            </a:fld>
            <a:endParaRPr lang="en-US" dirty="0"/>
          </a:p>
        </p:txBody>
      </p:sp>
    </p:spTree>
    <p:extLst>
      <p:ext uri="{BB962C8B-B14F-4D97-AF65-F5344CB8AC3E}">
        <p14:creationId xmlns:p14="http://schemas.microsoft.com/office/powerpoint/2010/main" val="2111266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14</a:t>
            </a:fld>
            <a:endParaRPr lang="en-US" dirty="0"/>
          </a:p>
        </p:txBody>
      </p:sp>
    </p:spTree>
    <p:extLst>
      <p:ext uri="{BB962C8B-B14F-4D97-AF65-F5344CB8AC3E}">
        <p14:creationId xmlns:p14="http://schemas.microsoft.com/office/powerpoint/2010/main" val="1084352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15</a:t>
            </a:fld>
            <a:endParaRPr lang="en-US" dirty="0"/>
          </a:p>
        </p:txBody>
      </p:sp>
    </p:spTree>
    <p:extLst>
      <p:ext uri="{BB962C8B-B14F-4D97-AF65-F5344CB8AC3E}">
        <p14:creationId xmlns:p14="http://schemas.microsoft.com/office/powerpoint/2010/main" val="4203437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16</a:t>
            </a:fld>
            <a:endParaRPr lang="en-US" dirty="0"/>
          </a:p>
        </p:txBody>
      </p:sp>
    </p:spTree>
    <p:extLst>
      <p:ext uri="{BB962C8B-B14F-4D97-AF65-F5344CB8AC3E}">
        <p14:creationId xmlns:p14="http://schemas.microsoft.com/office/powerpoint/2010/main" val="3717453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17</a:t>
            </a:fld>
            <a:endParaRPr lang="en-US" dirty="0"/>
          </a:p>
        </p:txBody>
      </p:sp>
    </p:spTree>
    <p:extLst>
      <p:ext uri="{BB962C8B-B14F-4D97-AF65-F5344CB8AC3E}">
        <p14:creationId xmlns:p14="http://schemas.microsoft.com/office/powerpoint/2010/main" val="3878504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18</a:t>
            </a:fld>
            <a:endParaRPr lang="en-US" dirty="0"/>
          </a:p>
        </p:txBody>
      </p:sp>
    </p:spTree>
    <p:extLst>
      <p:ext uri="{BB962C8B-B14F-4D97-AF65-F5344CB8AC3E}">
        <p14:creationId xmlns:p14="http://schemas.microsoft.com/office/powerpoint/2010/main" val="1527648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19</a:t>
            </a:fld>
            <a:endParaRPr lang="en-US" dirty="0"/>
          </a:p>
        </p:txBody>
      </p:sp>
    </p:spTree>
    <p:extLst>
      <p:ext uri="{BB962C8B-B14F-4D97-AF65-F5344CB8AC3E}">
        <p14:creationId xmlns:p14="http://schemas.microsoft.com/office/powerpoint/2010/main" val="495863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20</a:t>
            </a:fld>
            <a:endParaRPr lang="en-US" dirty="0"/>
          </a:p>
        </p:txBody>
      </p:sp>
    </p:spTree>
    <p:extLst>
      <p:ext uri="{BB962C8B-B14F-4D97-AF65-F5344CB8AC3E}">
        <p14:creationId xmlns:p14="http://schemas.microsoft.com/office/powerpoint/2010/main" val="305927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5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3</a:t>
            </a:fld>
            <a:endParaRPr lang="en-US" dirty="0"/>
          </a:p>
        </p:txBody>
      </p:sp>
    </p:spTree>
    <p:extLst>
      <p:ext uri="{BB962C8B-B14F-4D97-AF65-F5344CB8AC3E}">
        <p14:creationId xmlns:p14="http://schemas.microsoft.com/office/powerpoint/2010/main" val="2165013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21</a:t>
            </a:fld>
            <a:endParaRPr lang="en-US" dirty="0"/>
          </a:p>
        </p:txBody>
      </p:sp>
    </p:spTree>
    <p:extLst>
      <p:ext uri="{BB962C8B-B14F-4D97-AF65-F5344CB8AC3E}">
        <p14:creationId xmlns:p14="http://schemas.microsoft.com/office/powerpoint/2010/main" val="1915330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22</a:t>
            </a:fld>
            <a:endParaRPr lang="en-US" dirty="0"/>
          </a:p>
        </p:txBody>
      </p:sp>
    </p:spTree>
    <p:extLst>
      <p:ext uri="{BB962C8B-B14F-4D97-AF65-F5344CB8AC3E}">
        <p14:creationId xmlns:p14="http://schemas.microsoft.com/office/powerpoint/2010/main" val="1424636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23</a:t>
            </a:fld>
            <a:endParaRPr lang="en-US" dirty="0"/>
          </a:p>
        </p:txBody>
      </p:sp>
    </p:spTree>
    <p:extLst>
      <p:ext uri="{BB962C8B-B14F-4D97-AF65-F5344CB8AC3E}">
        <p14:creationId xmlns:p14="http://schemas.microsoft.com/office/powerpoint/2010/main" val="691709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24</a:t>
            </a:fld>
            <a:endParaRPr lang="en-US" dirty="0"/>
          </a:p>
        </p:txBody>
      </p:sp>
    </p:spTree>
    <p:extLst>
      <p:ext uri="{BB962C8B-B14F-4D97-AF65-F5344CB8AC3E}">
        <p14:creationId xmlns:p14="http://schemas.microsoft.com/office/powerpoint/2010/main" val="624829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25</a:t>
            </a:fld>
            <a:endParaRPr lang="en-US" dirty="0"/>
          </a:p>
        </p:txBody>
      </p:sp>
    </p:spTree>
    <p:extLst>
      <p:ext uri="{BB962C8B-B14F-4D97-AF65-F5344CB8AC3E}">
        <p14:creationId xmlns:p14="http://schemas.microsoft.com/office/powerpoint/2010/main" val="1329327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26</a:t>
            </a:fld>
            <a:endParaRPr lang="en-US" dirty="0"/>
          </a:p>
        </p:txBody>
      </p:sp>
    </p:spTree>
    <p:extLst>
      <p:ext uri="{BB962C8B-B14F-4D97-AF65-F5344CB8AC3E}">
        <p14:creationId xmlns:p14="http://schemas.microsoft.com/office/powerpoint/2010/main" val="1607379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27</a:t>
            </a:fld>
            <a:endParaRPr lang="en-US" dirty="0"/>
          </a:p>
        </p:txBody>
      </p:sp>
    </p:spTree>
    <p:extLst>
      <p:ext uri="{BB962C8B-B14F-4D97-AF65-F5344CB8AC3E}">
        <p14:creationId xmlns:p14="http://schemas.microsoft.com/office/powerpoint/2010/main" val="1360934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28</a:t>
            </a:fld>
            <a:endParaRPr lang="en-US" dirty="0"/>
          </a:p>
        </p:txBody>
      </p:sp>
    </p:spTree>
    <p:extLst>
      <p:ext uri="{BB962C8B-B14F-4D97-AF65-F5344CB8AC3E}">
        <p14:creationId xmlns:p14="http://schemas.microsoft.com/office/powerpoint/2010/main" val="3483809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29</a:t>
            </a:fld>
            <a:endParaRPr lang="en-US" dirty="0"/>
          </a:p>
        </p:txBody>
      </p:sp>
    </p:spTree>
    <p:extLst>
      <p:ext uri="{BB962C8B-B14F-4D97-AF65-F5344CB8AC3E}">
        <p14:creationId xmlns:p14="http://schemas.microsoft.com/office/powerpoint/2010/main" val="4224111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30</a:t>
            </a:fld>
            <a:endParaRPr lang="en-US" dirty="0"/>
          </a:p>
        </p:txBody>
      </p:sp>
    </p:spTree>
    <p:extLst>
      <p:ext uri="{BB962C8B-B14F-4D97-AF65-F5344CB8AC3E}">
        <p14:creationId xmlns:p14="http://schemas.microsoft.com/office/powerpoint/2010/main" val="3501888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4</a:t>
            </a:fld>
            <a:endParaRPr lang="en-US" dirty="0"/>
          </a:p>
        </p:txBody>
      </p:sp>
    </p:spTree>
    <p:extLst>
      <p:ext uri="{BB962C8B-B14F-4D97-AF65-F5344CB8AC3E}">
        <p14:creationId xmlns:p14="http://schemas.microsoft.com/office/powerpoint/2010/main" val="547116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31</a:t>
            </a:fld>
            <a:endParaRPr lang="en-US" dirty="0"/>
          </a:p>
        </p:txBody>
      </p:sp>
    </p:spTree>
    <p:extLst>
      <p:ext uri="{BB962C8B-B14F-4D97-AF65-F5344CB8AC3E}">
        <p14:creationId xmlns:p14="http://schemas.microsoft.com/office/powerpoint/2010/main" val="885495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32</a:t>
            </a:fld>
            <a:endParaRPr lang="en-US" dirty="0"/>
          </a:p>
        </p:txBody>
      </p:sp>
    </p:spTree>
    <p:extLst>
      <p:ext uri="{BB962C8B-B14F-4D97-AF65-F5344CB8AC3E}">
        <p14:creationId xmlns:p14="http://schemas.microsoft.com/office/powerpoint/2010/main" val="24671211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33</a:t>
            </a:fld>
            <a:endParaRPr lang="en-US" dirty="0"/>
          </a:p>
        </p:txBody>
      </p:sp>
    </p:spTree>
    <p:extLst>
      <p:ext uri="{BB962C8B-B14F-4D97-AF65-F5344CB8AC3E}">
        <p14:creationId xmlns:p14="http://schemas.microsoft.com/office/powerpoint/2010/main" val="3541929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34</a:t>
            </a:fld>
            <a:endParaRPr lang="en-US" dirty="0"/>
          </a:p>
        </p:txBody>
      </p:sp>
    </p:spTree>
    <p:extLst>
      <p:ext uri="{BB962C8B-B14F-4D97-AF65-F5344CB8AC3E}">
        <p14:creationId xmlns:p14="http://schemas.microsoft.com/office/powerpoint/2010/main" val="25096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35</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36</a:t>
            </a:fld>
            <a:endParaRPr lang="en-US" dirty="0"/>
          </a:p>
        </p:txBody>
      </p:sp>
    </p:spTree>
    <p:extLst>
      <p:ext uri="{BB962C8B-B14F-4D97-AF65-F5344CB8AC3E}">
        <p14:creationId xmlns:p14="http://schemas.microsoft.com/office/powerpoint/2010/main" val="1894897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5</a:t>
            </a:fld>
            <a:endParaRPr lang="en-US" dirty="0"/>
          </a:p>
        </p:txBody>
      </p:sp>
    </p:spTree>
    <p:extLst>
      <p:ext uri="{BB962C8B-B14F-4D97-AF65-F5344CB8AC3E}">
        <p14:creationId xmlns:p14="http://schemas.microsoft.com/office/powerpoint/2010/main" val="2093429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6</a:t>
            </a:fld>
            <a:endParaRPr lang="en-US" dirty="0"/>
          </a:p>
        </p:txBody>
      </p:sp>
    </p:spTree>
    <p:extLst>
      <p:ext uri="{BB962C8B-B14F-4D97-AF65-F5344CB8AC3E}">
        <p14:creationId xmlns:p14="http://schemas.microsoft.com/office/powerpoint/2010/main" val="20273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7</a:t>
            </a:fld>
            <a:endParaRPr lang="en-US" dirty="0"/>
          </a:p>
        </p:txBody>
      </p:sp>
    </p:spTree>
    <p:extLst>
      <p:ext uri="{BB962C8B-B14F-4D97-AF65-F5344CB8AC3E}">
        <p14:creationId xmlns:p14="http://schemas.microsoft.com/office/powerpoint/2010/main" val="2257148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8</a:t>
            </a:fld>
            <a:endParaRPr lang="en-US" dirty="0"/>
          </a:p>
        </p:txBody>
      </p:sp>
    </p:spTree>
    <p:extLst>
      <p:ext uri="{BB962C8B-B14F-4D97-AF65-F5344CB8AC3E}">
        <p14:creationId xmlns:p14="http://schemas.microsoft.com/office/powerpoint/2010/main" val="4082504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b="1" dirty="0"/>
          </a:p>
          <a:p>
            <a:endParaRPr lang="en-US" sz="1700" b="1" dirty="0"/>
          </a:p>
        </p:txBody>
      </p:sp>
      <p:sp>
        <p:nvSpPr>
          <p:cNvPr id="4" name="Slide Number Placeholder 3"/>
          <p:cNvSpPr>
            <a:spLocks noGrp="1"/>
          </p:cNvSpPr>
          <p:nvPr>
            <p:ph type="sldNum" sz="quarter" idx="5"/>
          </p:nvPr>
        </p:nvSpPr>
        <p:spPr/>
        <p:txBody>
          <a:bodyPr/>
          <a:lstStyle/>
          <a:p>
            <a:fld id="{7CF5F3D3-C536-4EA5-8B00-01C36474650C}" type="slidenum">
              <a:rPr lang="en-US" smtClean="0"/>
              <a:t>9</a:t>
            </a:fld>
            <a:endParaRPr lang="en-US" dirty="0"/>
          </a:p>
        </p:txBody>
      </p:sp>
    </p:spTree>
    <p:extLst>
      <p:ext uri="{BB962C8B-B14F-4D97-AF65-F5344CB8AC3E}">
        <p14:creationId xmlns:p14="http://schemas.microsoft.com/office/powerpoint/2010/main" val="3497633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5F3D3-C536-4EA5-8B00-01C36474650C}" type="slidenum">
              <a:rPr lang="en-US" smtClean="0"/>
              <a:t>10</a:t>
            </a:fld>
            <a:endParaRPr lang="en-US" dirty="0"/>
          </a:p>
        </p:txBody>
      </p:sp>
    </p:spTree>
    <p:extLst>
      <p:ext uri="{BB962C8B-B14F-4D97-AF65-F5344CB8AC3E}">
        <p14:creationId xmlns:p14="http://schemas.microsoft.com/office/powerpoint/2010/main" val="303737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51150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424043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2171354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3915704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989547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331427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2034728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292350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2753176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4201981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985210-7E4E-410C-9377-8448311009E2}"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5ACE5C-182D-4DDF-91D3-8F8602DDABF8}" type="slidenum">
              <a:rPr lang="en-US" smtClean="0"/>
              <a:t>‹#›</a:t>
            </a:fld>
            <a:endParaRPr lang="en-US" dirty="0"/>
          </a:p>
        </p:txBody>
      </p:sp>
    </p:spTree>
    <p:extLst>
      <p:ext uri="{BB962C8B-B14F-4D97-AF65-F5344CB8AC3E}">
        <p14:creationId xmlns:p14="http://schemas.microsoft.com/office/powerpoint/2010/main" val="120870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85210-7E4E-410C-9377-8448311009E2}" type="datetimeFigureOut">
              <a:rPr lang="en-US" smtClean="0"/>
              <a:t>11/21/2023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ACE5C-182D-4DDF-91D3-8F8602DDABF8}" type="slidenum">
              <a:rPr lang="en-US" smtClean="0"/>
              <a:t>‹#›</a:t>
            </a:fld>
            <a:endParaRPr lang="en-US" dirty="0"/>
          </a:p>
        </p:txBody>
      </p:sp>
    </p:spTree>
    <p:extLst>
      <p:ext uri="{BB962C8B-B14F-4D97-AF65-F5344CB8AC3E}">
        <p14:creationId xmlns:p14="http://schemas.microsoft.com/office/powerpoint/2010/main" val="65309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pexels.com/photo/accident-disaster-steam-locomotive-train-wreck-7382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pexels.com/photo/people-working-in-call-center-office-5453824/"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pexels.com/photo/a-fearful-woman-having-claustrophobia-in-a-cardboard-box-845880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www.advergroup.com:%20https://www.pexels.com/photo/a-caution-sign-in-the-middle-of-the-road-413438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www.usda.gov/target-center"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hyperlink" Target="mailto:target-center@usda.gov"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7F6DCB-9944-BD0E-F4EB-E7AEA936EB64}"/>
              </a:ext>
              <a:ext uri="{C183D7F6-B498-43B3-948B-1728B52AA6E4}">
                <adec:decorative xmlns:adec="http://schemas.microsoft.com/office/drawing/2017/decorative" val="1"/>
              </a:ext>
            </a:extLst>
          </p:cNvPr>
          <p:cNvSpPr/>
          <p:nvPr/>
        </p:nvSpPr>
        <p:spPr>
          <a:xfrm flipH="1" flipV="1">
            <a:off x="0" y="4384427"/>
            <a:ext cx="9144000" cy="2473569"/>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title" idx="4294967295"/>
          </p:nvPr>
        </p:nvSpPr>
        <p:spPr>
          <a:xfrm>
            <a:off x="114300" y="4460235"/>
            <a:ext cx="8915400" cy="4019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tx2">
                    <a:lumMod val="75000"/>
                  </a:schemeClr>
                </a:solidFill>
                <a:effectLst/>
                <a:uLnTx/>
                <a:uFillTx/>
                <a:latin typeface="+mn-lt"/>
                <a:ea typeface="+mn-ea"/>
                <a:cs typeface="+mn-cs"/>
              </a:rPr>
              <a:t>Utilizing Emotional Intelligence to Develop a Diverse and Inclusive Team</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tx2">
                    <a:lumMod val="75000"/>
                  </a:schemeClr>
                </a:solidFill>
                <a:effectLst/>
                <a:uLnTx/>
                <a:uFillTx/>
                <a:latin typeface="+mn-lt"/>
                <a:ea typeface="+mn-ea"/>
                <a:cs typeface="+mn-cs"/>
              </a:rPr>
              <a:t>Facilitated by: Carolyn Owens, MCC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tx2">
                    <a:lumMod val="75000"/>
                  </a:schemeClr>
                </a:solidFill>
                <a:effectLst/>
                <a:uLnTx/>
                <a:uFillTx/>
                <a:latin typeface="+mn-lt"/>
                <a:ea typeface="+mn-ea"/>
                <a:cs typeface="+mn-cs"/>
              </a:rPr>
              <a:t>October 30, 2023</a:t>
            </a:r>
            <a:br>
              <a:rPr kumimoji="0" lang="en-US" sz="1800" b="1" i="0" u="none" strike="noStrike" kern="1200" cap="none" spc="0" normalizeH="0" baseline="0" noProof="0" dirty="0">
                <a:ln>
                  <a:noFill/>
                </a:ln>
                <a:solidFill>
                  <a:schemeClr val="tx2">
                    <a:lumMod val="75000"/>
                  </a:schemeClr>
                </a:solidFill>
                <a:effectLst/>
                <a:uLnTx/>
                <a:uFillTx/>
                <a:latin typeface="+mn-lt"/>
                <a:ea typeface="+mn-ea"/>
                <a:cs typeface="+mn-cs"/>
              </a:rPr>
            </a:br>
            <a:r>
              <a:rPr kumimoji="0" lang="en-US" sz="1800" b="1" i="0" u="none" strike="noStrike" kern="1200" cap="none" spc="0" normalizeH="0" baseline="0" noProof="0" dirty="0">
                <a:ln>
                  <a:noFill/>
                </a:ln>
                <a:solidFill>
                  <a:schemeClr val="tx2">
                    <a:lumMod val="75000"/>
                  </a:schemeClr>
                </a:solidFill>
                <a:effectLst/>
                <a:uLnTx/>
                <a:uFillTx/>
                <a:latin typeface="+mn-lt"/>
                <a:ea typeface="+mn-ea"/>
                <a:cs typeface="+mn-cs"/>
              </a:rPr>
              <a:t>National Disability Employment Awareness Symposium | 2023 USDA TARGET Center</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
        <p:nvSpPr>
          <p:cNvPr id="5" name="Rectangle 4">
            <a:extLst>
              <a:ext uri="{FF2B5EF4-FFF2-40B4-BE49-F238E27FC236}">
                <a16:creationId xmlns:a16="http://schemas.microsoft.com/office/drawing/2014/main" id="{E45FA901-4FF8-F998-347C-F78387C9DEE6}"/>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46EA101-0A18-E4B8-3F7D-3BA51B902443}"/>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group of diverse people putting their hands together">
            <a:extLst>
              <a:ext uri="{FF2B5EF4-FFF2-40B4-BE49-F238E27FC236}">
                <a16:creationId xmlns:a16="http://schemas.microsoft.com/office/drawing/2014/main" id="{12910ACE-AFAB-4E0E-DD32-97B9FC2D19E0}"/>
              </a:ext>
            </a:extLst>
          </p:cNvPr>
          <p:cNvPicPr>
            <a:picLocks noChangeAspect="1"/>
          </p:cNvPicPr>
          <p:nvPr/>
        </p:nvPicPr>
        <p:blipFill>
          <a:blip r:embed="rId3"/>
          <a:stretch>
            <a:fillRect/>
          </a:stretch>
        </p:blipFill>
        <p:spPr>
          <a:xfrm>
            <a:off x="0" y="323458"/>
            <a:ext cx="9144000" cy="4060970"/>
          </a:xfrm>
          <a:prstGeom prst="rect">
            <a:avLst/>
          </a:prstGeom>
        </p:spPr>
      </p:pic>
    </p:spTree>
    <p:extLst>
      <p:ext uri="{BB962C8B-B14F-4D97-AF65-F5344CB8AC3E}">
        <p14:creationId xmlns:p14="http://schemas.microsoft.com/office/powerpoint/2010/main" val="3907387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blue brain under water">
            <a:extLst>
              <a:ext uri="{FF2B5EF4-FFF2-40B4-BE49-F238E27FC236}">
                <a16:creationId xmlns:a16="http://schemas.microsoft.com/office/drawing/2014/main" id="{5ED9B5D7-70EE-6EC3-1D00-6FD70D81F4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2065" y="1351752"/>
            <a:ext cx="4433074" cy="3280328"/>
          </a:xfrm>
          <a:prstGeom prst="rect">
            <a:avLst/>
          </a:prstGeom>
        </p:spPr>
      </p:pic>
      <p:sp>
        <p:nvSpPr>
          <p:cNvPr id="3" name="Content Placeholder 2"/>
          <p:cNvSpPr>
            <a:spLocks noGrp="1"/>
          </p:cNvSpPr>
          <p:nvPr>
            <p:ph type="title" idx="4294967295"/>
          </p:nvPr>
        </p:nvSpPr>
        <p:spPr>
          <a:xfrm>
            <a:off x="-228600" y="4572000"/>
            <a:ext cx="9144000" cy="4373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What is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emotional intelligence?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The Infinity Coaching, Inc logo of a person walking on a infinity symbol">
            <a:extLst>
              <a:ext uri="{FF2B5EF4-FFF2-40B4-BE49-F238E27FC236}">
                <a16:creationId xmlns:a16="http://schemas.microsoft.com/office/drawing/2014/main" id="{FCDC68AA-0CB1-54A9-2E0F-A998A7EA98EA}"/>
              </a:ext>
            </a:extLst>
          </p:cNvPr>
          <p:cNvPicPr>
            <a:picLocks noChangeAspect="1"/>
          </p:cNvPicPr>
          <p:nvPr/>
        </p:nvPicPr>
        <p:blipFill>
          <a:blip r:embed="rId4"/>
          <a:stretch>
            <a:fillRect/>
          </a:stretch>
        </p:blipFill>
        <p:spPr>
          <a:xfrm>
            <a:off x="8042148" y="5851779"/>
            <a:ext cx="615749" cy="731583"/>
          </a:xfrm>
          <a:prstGeom prst="rect">
            <a:avLst/>
          </a:prstGeom>
        </p:spPr>
      </p:pic>
    </p:spTree>
    <p:extLst>
      <p:ext uri="{BB962C8B-B14F-4D97-AF65-F5344CB8AC3E}">
        <p14:creationId xmlns:p14="http://schemas.microsoft.com/office/powerpoint/2010/main" val="2288656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descr="Headshot of Reuven Bar-On   "/>
          <p:cNvSpPr>
            <a:spLocks noGrp="1"/>
          </p:cNvSpPr>
          <p:nvPr>
            <p:ph type="title"/>
          </p:nvPr>
        </p:nvSpPr>
        <p:spPr>
          <a:xfrm>
            <a:off x="228600" y="274638"/>
            <a:ext cx="8458200" cy="1173162"/>
          </a:xfrm>
        </p:spPr>
        <p:txBody>
          <a:bodyPr>
            <a:normAutofit/>
          </a:bodyPr>
          <a:lstStyle/>
          <a:p>
            <a:r>
              <a:rPr lang="en-US" dirty="0"/>
              <a:t>Reuven Bar-On   </a:t>
            </a:r>
          </a:p>
        </p:txBody>
      </p:sp>
      <p:sp>
        <p:nvSpPr>
          <p:cNvPr id="3" name="Content Placeholder 2"/>
          <p:cNvSpPr>
            <a:spLocks noGrp="1"/>
          </p:cNvSpPr>
          <p:nvPr>
            <p:ph idx="1"/>
          </p:nvPr>
        </p:nvSpPr>
        <p:spPr>
          <a:xfrm>
            <a:off x="228600" y="1676399"/>
            <a:ext cx="5181600" cy="4933949"/>
          </a:xfrm>
        </p:spPr>
        <p:txBody>
          <a:bodyPr>
            <a:normAutofit fontScale="85000" lnSpcReduction="10000"/>
          </a:bodyPr>
          <a:lstStyle/>
          <a:p>
            <a:pPr marL="0" indent="0" algn="ctr">
              <a:buNone/>
            </a:pPr>
            <a:r>
              <a:rPr lang="en-US" sz="4400" dirty="0"/>
              <a:t> Emotional Quotient (EQ) -  </a:t>
            </a:r>
          </a:p>
          <a:p>
            <a:pPr marL="0" indent="0" algn="ctr">
              <a:buNone/>
            </a:pPr>
            <a:r>
              <a:rPr lang="en-US" sz="4400" dirty="0"/>
              <a:t>An array of non-cognitive capabilities, competencies, and skills that influence one’s ability to succeed in coping with environmental demands.</a:t>
            </a:r>
          </a:p>
        </p:txBody>
      </p:sp>
      <p:pic>
        <p:nvPicPr>
          <p:cNvPr id="7" name="Picture 6" descr="The Infinity Coaching, Inc logo of a person walking on a infinity symbol">
            <a:extLst>
              <a:ext uri="{FF2B5EF4-FFF2-40B4-BE49-F238E27FC236}">
                <a16:creationId xmlns:a16="http://schemas.microsoft.com/office/drawing/2014/main" id="{DC425CCF-B11D-EDCE-059B-8967545B51E6}"/>
              </a:ext>
            </a:extLst>
          </p:cNvPr>
          <p:cNvPicPr>
            <a:picLocks noChangeAspect="1"/>
          </p:cNvPicPr>
          <p:nvPr/>
        </p:nvPicPr>
        <p:blipFill>
          <a:blip r:embed="rId3"/>
          <a:stretch>
            <a:fillRect/>
          </a:stretch>
        </p:blipFill>
        <p:spPr>
          <a:xfrm>
            <a:off x="7887592" y="5851779"/>
            <a:ext cx="621846" cy="731583"/>
          </a:xfrm>
          <a:prstGeom prst="rect">
            <a:avLst/>
          </a:prstGeom>
        </p:spPr>
      </p:pic>
      <p:pic>
        <p:nvPicPr>
          <p:cNvPr id="8" name="Picture 7" descr="Photo of Reuven Bar-On wearing glasses and a beard&#10;&#10;">
            <a:extLst>
              <a:ext uri="{FF2B5EF4-FFF2-40B4-BE49-F238E27FC236}">
                <a16:creationId xmlns:a16="http://schemas.microsoft.com/office/drawing/2014/main" id="{9DA8ADA4-441F-30F4-7120-72F2EC6F8FAC}"/>
              </a:ext>
            </a:extLst>
          </p:cNvPr>
          <p:cNvPicPr>
            <a:picLocks noChangeAspect="1"/>
          </p:cNvPicPr>
          <p:nvPr/>
        </p:nvPicPr>
        <p:blipFill>
          <a:blip r:embed="rId4"/>
          <a:stretch>
            <a:fillRect/>
          </a:stretch>
        </p:blipFill>
        <p:spPr>
          <a:xfrm>
            <a:off x="5521728" y="2057400"/>
            <a:ext cx="3375279" cy="3375279"/>
          </a:xfrm>
          <a:prstGeom prst="rect">
            <a:avLst/>
          </a:prstGeom>
        </p:spPr>
      </p:pic>
    </p:spTree>
    <p:extLst>
      <p:ext uri="{BB962C8B-B14F-4D97-AF65-F5344CB8AC3E}">
        <p14:creationId xmlns:p14="http://schemas.microsoft.com/office/powerpoint/2010/main" val="775851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457200"/>
            <a:ext cx="8229600" cy="944562"/>
          </a:xfrm>
        </p:spPr>
        <p:txBody>
          <a:bodyPr/>
          <a:lstStyle/>
          <a:p>
            <a:r>
              <a:rPr lang="en-US" dirty="0"/>
              <a:t>Emotional Intelligence </a:t>
            </a:r>
          </a:p>
        </p:txBody>
      </p:sp>
      <p:sp>
        <p:nvSpPr>
          <p:cNvPr id="3" name="Content Placeholder 2"/>
          <p:cNvSpPr>
            <a:spLocks noGrp="1"/>
          </p:cNvSpPr>
          <p:nvPr>
            <p:ph idx="1"/>
          </p:nvPr>
        </p:nvSpPr>
        <p:spPr>
          <a:xfrm>
            <a:off x="152400" y="1450319"/>
            <a:ext cx="8763000" cy="5257800"/>
          </a:xfrm>
        </p:spPr>
        <p:txBody>
          <a:bodyPr>
            <a:normAutofit fontScale="85000" lnSpcReduction="20000"/>
          </a:bodyPr>
          <a:lstStyle/>
          <a:p>
            <a:pPr marL="0" indent="0">
              <a:buNone/>
            </a:pPr>
            <a:endParaRPr lang="en-US" dirty="0">
              <a:solidFill>
                <a:schemeClr val="tx2">
                  <a:lumMod val="50000"/>
                </a:schemeClr>
              </a:solidFill>
            </a:endParaRPr>
          </a:p>
          <a:p>
            <a:pPr marL="0" indent="0" algn="ctr">
              <a:buNone/>
            </a:pPr>
            <a:r>
              <a:rPr lang="en-US" sz="5200" dirty="0">
                <a:solidFill>
                  <a:schemeClr val="tx2">
                    <a:lumMod val="50000"/>
                  </a:schemeClr>
                </a:solidFill>
              </a:rPr>
              <a:t>Emotional intelligence is a set of emotional and social skills that collectively establish how we perceive and express ourselves, develop and maintain relationships, cope with challenges, and how we use emotions in an effective and meaningful way. </a:t>
            </a:r>
          </a:p>
        </p:txBody>
      </p:sp>
      <p:pic>
        <p:nvPicPr>
          <p:cNvPr id="4" name="Picture 3" descr="The Infinity Coaching, Inc logo of a person walking on a infinity symbol">
            <a:extLst>
              <a:ext uri="{FF2B5EF4-FFF2-40B4-BE49-F238E27FC236}">
                <a16:creationId xmlns:a16="http://schemas.microsoft.com/office/drawing/2014/main" id="{014FC1CC-D910-B6EB-2645-55AADA6E15B9}"/>
              </a:ext>
            </a:extLst>
          </p:cNvPr>
          <p:cNvPicPr>
            <a:picLocks noChangeAspect="1"/>
          </p:cNvPicPr>
          <p:nvPr/>
        </p:nvPicPr>
        <p:blipFill>
          <a:blip r:embed="rId3"/>
          <a:stretch>
            <a:fillRect/>
          </a:stretch>
        </p:blipFill>
        <p:spPr>
          <a:xfrm>
            <a:off x="8054444" y="5857745"/>
            <a:ext cx="621846" cy="731583"/>
          </a:xfrm>
          <a:prstGeom prst="rect">
            <a:avLst/>
          </a:prstGeom>
        </p:spPr>
      </p:pic>
    </p:spTree>
    <p:extLst>
      <p:ext uri="{BB962C8B-B14F-4D97-AF65-F5344CB8AC3E}">
        <p14:creationId xmlns:p14="http://schemas.microsoft.com/office/powerpoint/2010/main" val="77208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28625" y="388938"/>
            <a:ext cx="3603625" cy="50022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7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400" b="0" i="0" u="none" strike="noStrike" kern="1200" cap="none" spc="0" normalizeH="0" baseline="0" noProof="0" dirty="0">
                <a:ln>
                  <a:noFill/>
                </a:ln>
                <a:solidFill>
                  <a:schemeClr val="tx2">
                    <a:lumMod val="50000"/>
                  </a:schemeClr>
                </a:solidFill>
                <a:effectLst/>
                <a:uLnTx/>
                <a:uFillTx/>
                <a:latin typeface="+mn-lt"/>
                <a:ea typeface="+mn-ea"/>
                <a:cs typeface="+mn-cs"/>
              </a:rPr>
              <a:t>What are some of the main derailers of careers? </a:t>
            </a:r>
          </a:p>
        </p:txBody>
      </p:sp>
      <p:pic>
        <p:nvPicPr>
          <p:cNvPr id="9" name="Picture 8" descr="A train crashed into a building">
            <a:extLst>
              <a:ext uri="{FF2B5EF4-FFF2-40B4-BE49-F238E27FC236}">
                <a16:creationId xmlns:a16="http://schemas.microsoft.com/office/drawing/2014/main" id="{19E084F0-1551-6446-1F70-43CBFCFBD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9323" y="826648"/>
            <a:ext cx="4337253" cy="5204704"/>
          </a:xfrm>
          <a:prstGeom prst="rect">
            <a:avLst/>
          </a:prstGeom>
        </p:spPr>
      </p:pic>
      <p:sp>
        <p:nvSpPr>
          <p:cNvPr id="10" name="TextBox 9">
            <a:extLst>
              <a:ext uri="{FF2B5EF4-FFF2-40B4-BE49-F238E27FC236}">
                <a16:creationId xmlns:a16="http://schemas.microsoft.com/office/drawing/2014/main" id="{2ED3098A-8A66-241E-F767-B8BFC375222F}"/>
              </a:ext>
            </a:extLst>
          </p:cNvPr>
          <p:cNvSpPr txBox="1"/>
          <p:nvPr/>
        </p:nvSpPr>
        <p:spPr>
          <a:xfrm>
            <a:off x="5791200" y="6154554"/>
            <a:ext cx="1836721" cy="369332"/>
          </a:xfrm>
          <a:prstGeom prst="rect">
            <a:avLst/>
          </a:prstGeom>
          <a:noFill/>
        </p:spPr>
        <p:txBody>
          <a:bodyPr wrap="none" rtlCol="0">
            <a:spAutoFit/>
          </a:bodyPr>
          <a:lstStyle/>
          <a:p>
            <a:r>
              <a:rPr lang="en-US" dirty="0"/>
              <a:t> Photo by </a:t>
            </a:r>
            <a:r>
              <a:rPr lang="en-US" dirty="0">
                <a:hlinkClick r:id="rId4"/>
              </a:rPr>
              <a:t>Pixabay</a:t>
            </a:r>
            <a:endParaRPr lang="en-US" dirty="0"/>
          </a:p>
        </p:txBody>
      </p:sp>
      <p:pic>
        <p:nvPicPr>
          <p:cNvPr id="4" name="Picture 3" descr="The Infinity Coaching, Inc logo of a person walking on a infinity symbol">
            <a:extLst>
              <a:ext uri="{FF2B5EF4-FFF2-40B4-BE49-F238E27FC236}">
                <a16:creationId xmlns:a16="http://schemas.microsoft.com/office/drawing/2014/main" id="{9A8B891D-C7B3-2C9B-B7BD-C86B5E149F81}"/>
              </a:ext>
            </a:extLst>
          </p:cNvPr>
          <p:cNvPicPr>
            <a:picLocks noChangeAspect="1"/>
          </p:cNvPicPr>
          <p:nvPr/>
        </p:nvPicPr>
        <p:blipFill>
          <a:blip r:embed="rId5"/>
          <a:stretch>
            <a:fillRect/>
          </a:stretch>
        </p:blipFill>
        <p:spPr>
          <a:xfrm>
            <a:off x="8153400" y="5841980"/>
            <a:ext cx="621846" cy="731583"/>
          </a:xfrm>
          <a:prstGeom prst="rect">
            <a:avLst/>
          </a:prstGeom>
        </p:spPr>
      </p:pic>
    </p:spTree>
    <p:extLst>
      <p:ext uri="{BB962C8B-B14F-4D97-AF65-F5344CB8AC3E}">
        <p14:creationId xmlns:p14="http://schemas.microsoft.com/office/powerpoint/2010/main" val="1309007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355600" y="1905000"/>
            <a:ext cx="8229600" cy="525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7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schemeClr val="tx2">
                    <a:lumMod val="50000"/>
                  </a:schemeClr>
                </a:solidFill>
                <a:effectLst/>
                <a:uLnTx/>
                <a:uFillTx/>
                <a:latin typeface="+mn-lt"/>
                <a:ea typeface="+mn-ea"/>
                <a:cs typeface="+mn-cs"/>
              </a:rPr>
              <a:t>  Advancing Access &amp; Equity </a:t>
            </a:r>
          </a:p>
        </p:txBody>
      </p:sp>
      <p:pic>
        <p:nvPicPr>
          <p:cNvPr id="4" name="Picture 3" descr="The Infinity Coaching, Inc logo of a person walking on a infinity symbol">
            <a:extLst>
              <a:ext uri="{FF2B5EF4-FFF2-40B4-BE49-F238E27FC236}">
                <a16:creationId xmlns:a16="http://schemas.microsoft.com/office/drawing/2014/main" id="{9A8B891D-C7B3-2C9B-B7BD-C86B5E149F81}"/>
              </a:ext>
            </a:extLst>
          </p:cNvPr>
          <p:cNvPicPr>
            <a:picLocks noChangeAspect="1"/>
          </p:cNvPicPr>
          <p:nvPr/>
        </p:nvPicPr>
        <p:blipFill>
          <a:blip r:embed="rId3"/>
          <a:stretch>
            <a:fillRect/>
          </a:stretch>
        </p:blipFill>
        <p:spPr>
          <a:xfrm>
            <a:off x="8153400" y="5841980"/>
            <a:ext cx="621846" cy="731583"/>
          </a:xfrm>
          <a:prstGeom prst="rect">
            <a:avLst/>
          </a:prstGeom>
        </p:spPr>
      </p:pic>
    </p:spTree>
    <p:extLst>
      <p:ext uri="{BB962C8B-B14F-4D97-AF65-F5344CB8AC3E}">
        <p14:creationId xmlns:p14="http://schemas.microsoft.com/office/powerpoint/2010/main" val="3968961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355600" y="1905000"/>
            <a:ext cx="8229600" cy="525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7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schemeClr val="tx2">
                    <a:lumMod val="50000"/>
                  </a:schemeClr>
                </a:solidFill>
                <a:effectLst/>
                <a:uLnTx/>
                <a:uFillTx/>
                <a:latin typeface="+mn-lt"/>
                <a:ea typeface="+mn-ea"/>
                <a:cs typeface="+mn-cs"/>
              </a:rPr>
              <a:t>What is </a:t>
            </a:r>
            <a:r>
              <a:rPr kumimoji="0" lang="en-US" sz="5400" b="1" i="0" u="none" strike="noStrike" kern="1200" cap="none" spc="0" normalizeH="0" baseline="0" noProof="0" dirty="0">
                <a:ln>
                  <a:noFill/>
                </a:ln>
                <a:solidFill>
                  <a:schemeClr val="tx2">
                    <a:lumMod val="50000"/>
                  </a:schemeClr>
                </a:solidFill>
                <a:effectLst/>
                <a:uLnTx/>
                <a:uFillTx/>
                <a:latin typeface="+mn-lt"/>
                <a:ea typeface="+mn-ea"/>
                <a:cs typeface="+mn-cs"/>
              </a:rPr>
              <a:t>Equity</a:t>
            </a:r>
            <a:r>
              <a:rPr kumimoji="0" lang="en-US" sz="5400" b="0" i="0" u="none" strike="noStrike" kern="1200" cap="none" spc="0" normalizeH="0" baseline="0" noProof="0" dirty="0">
                <a:ln>
                  <a:noFill/>
                </a:ln>
                <a:solidFill>
                  <a:schemeClr val="tx2">
                    <a:lumMod val="50000"/>
                  </a:schemeClr>
                </a:solidFill>
                <a:effectLst/>
                <a:uLnTx/>
                <a:uFillTx/>
                <a:latin typeface="+mn-lt"/>
                <a:ea typeface="+mn-ea"/>
                <a:cs typeface="+mn-cs"/>
              </a:rPr>
              <a:t>? </a:t>
            </a:r>
          </a:p>
        </p:txBody>
      </p:sp>
      <p:pic>
        <p:nvPicPr>
          <p:cNvPr id="4" name="Picture 3" descr="The Infinity Coaching, Inc logo of a person walking on a infinity symbol">
            <a:extLst>
              <a:ext uri="{FF2B5EF4-FFF2-40B4-BE49-F238E27FC236}">
                <a16:creationId xmlns:a16="http://schemas.microsoft.com/office/drawing/2014/main" id="{9A8B891D-C7B3-2C9B-B7BD-C86B5E149F81}"/>
              </a:ext>
            </a:extLst>
          </p:cNvPr>
          <p:cNvPicPr>
            <a:picLocks noChangeAspect="1"/>
          </p:cNvPicPr>
          <p:nvPr/>
        </p:nvPicPr>
        <p:blipFill>
          <a:blip r:embed="rId3"/>
          <a:stretch>
            <a:fillRect/>
          </a:stretch>
        </p:blipFill>
        <p:spPr>
          <a:xfrm>
            <a:off x="8153400" y="5841980"/>
            <a:ext cx="621846" cy="731583"/>
          </a:xfrm>
          <a:prstGeom prst="rect">
            <a:avLst/>
          </a:prstGeom>
        </p:spPr>
      </p:pic>
    </p:spTree>
    <p:extLst>
      <p:ext uri="{BB962C8B-B14F-4D97-AF65-F5344CB8AC3E}">
        <p14:creationId xmlns:p14="http://schemas.microsoft.com/office/powerpoint/2010/main" val="325442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57200" y="1316038"/>
            <a:ext cx="8229600" cy="525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7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2">
                    <a:lumMod val="50000"/>
                  </a:schemeClr>
                </a:solidFill>
                <a:effectLst/>
                <a:uLnTx/>
                <a:uFillTx/>
                <a:latin typeface="+mn-lt"/>
                <a:ea typeface="+mn-ea"/>
                <a:cs typeface="+mn-cs"/>
              </a:rPr>
              <a:t>“Equality is about having the same opportunity. Equity is about being able to have access to the necessary tools and resources to be successful.”</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chemeClr val="tx2">
                    <a:lumMod val="50000"/>
                  </a:schemeClr>
                </a:solidFill>
                <a:effectLst/>
                <a:uLnTx/>
                <a:uFillTx/>
                <a:latin typeface="+mn-lt"/>
                <a:ea typeface="+mn-ea"/>
                <a:cs typeface="+mn-cs"/>
              </a:rPr>
              <a:t>Carolyn Owens, MCC</a:t>
            </a:r>
          </a:p>
        </p:txBody>
      </p:sp>
      <p:pic>
        <p:nvPicPr>
          <p:cNvPr id="4" name="Picture 3" descr="The Infinity Coaching, Inc logo of a person walking on a infinity symbol">
            <a:extLst>
              <a:ext uri="{FF2B5EF4-FFF2-40B4-BE49-F238E27FC236}">
                <a16:creationId xmlns:a16="http://schemas.microsoft.com/office/drawing/2014/main" id="{9A8B891D-C7B3-2C9B-B7BD-C86B5E149F81}"/>
              </a:ext>
            </a:extLst>
          </p:cNvPr>
          <p:cNvPicPr>
            <a:picLocks noChangeAspect="1"/>
          </p:cNvPicPr>
          <p:nvPr/>
        </p:nvPicPr>
        <p:blipFill>
          <a:blip r:embed="rId3"/>
          <a:stretch>
            <a:fillRect/>
          </a:stretch>
        </p:blipFill>
        <p:spPr>
          <a:xfrm>
            <a:off x="8153400" y="5841980"/>
            <a:ext cx="621846" cy="731583"/>
          </a:xfrm>
          <a:prstGeom prst="rect">
            <a:avLst/>
          </a:prstGeom>
        </p:spPr>
      </p:pic>
    </p:spTree>
    <p:extLst>
      <p:ext uri="{BB962C8B-B14F-4D97-AF65-F5344CB8AC3E}">
        <p14:creationId xmlns:p14="http://schemas.microsoft.com/office/powerpoint/2010/main" val="3005794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76250" y="1447800"/>
            <a:ext cx="8229600" cy="4772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Can we always tell if someone has a disability ?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3"/>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2273002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952500" y="4876800"/>
            <a:ext cx="7010400" cy="1706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n-lt"/>
                <a:ea typeface="+mn-ea"/>
                <a:cs typeface="+mn-cs"/>
              </a:rPr>
              <a:t>Photo by </a:t>
            </a:r>
            <a:r>
              <a:rPr kumimoji="0" lang="en-US" sz="1900" b="0" i="0" u="none" strike="noStrike" kern="1200" cap="none" spc="0" normalizeH="0" baseline="0" noProof="0" dirty="0" err="1">
                <a:ln>
                  <a:noFill/>
                </a:ln>
                <a:solidFill>
                  <a:schemeClr val="tx1"/>
                </a:solidFill>
                <a:effectLst/>
                <a:uLnTx/>
                <a:uFillTx/>
                <a:latin typeface="+mn-lt"/>
                <a:ea typeface="+mn-ea"/>
                <a:cs typeface="+mn-cs"/>
                <a:hlinkClick r:id="rId3"/>
              </a:rPr>
              <a:t>Tima</a:t>
            </a:r>
            <a:r>
              <a:rPr kumimoji="0" lang="en-US" sz="1900" b="0" i="0" u="none" strike="noStrike" kern="1200" cap="none" spc="0" normalizeH="0" baseline="0" noProof="0" dirty="0">
                <a:ln>
                  <a:noFill/>
                </a:ln>
                <a:solidFill>
                  <a:schemeClr val="tx1"/>
                </a:solidFill>
                <a:effectLst/>
                <a:uLnTx/>
                <a:uFillTx/>
                <a:latin typeface="+mn-lt"/>
                <a:ea typeface="+mn-ea"/>
                <a:cs typeface="+mn-cs"/>
                <a:hlinkClick r:id="rId3"/>
              </a:rPr>
              <a:t> </a:t>
            </a:r>
            <a:r>
              <a:rPr kumimoji="0" lang="en-US" sz="1900" b="0" i="0" u="none" strike="noStrike" kern="1200" cap="none" spc="0" normalizeH="0" baseline="0" noProof="0" dirty="0" err="1">
                <a:ln>
                  <a:noFill/>
                </a:ln>
                <a:solidFill>
                  <a:schemeClr val="tx1"/>
                </a:solidFill>
                <a:effectLst/>
                <a:uLnTx/>
                <a:uFillTx/>
                <a:latin typeface="+mn-lt"/>
                <a:ea typeface="+mn-ea"/>
                <a:cs typeface="+mn-cs"/>
                <a:hlinkClick r:id="rId3"/>
              </a:rPr>
              <a:t>Miroshnichenko</a:t>
            </a:r>
            <a:r>
              <a:rPr kumimoji="0" lang="en-US" sz="1900" b="0" i="0" u="none" strike="noStrike" kern="1200" cap="none" spc="0" normalizeH="0" baseline="0" noProof="0" dirty="0">
                <a:ln>
                  <a:noFill/>
                </a:ln>
                <a:solidFill>
                  <a:schemeClr val="tx1"/>
                </a:solidFill>
                <a:effectLst/>
                <a:uLnTx/>
                <a:uFillTx/>
                <a:latin typeface="+mn-lt"/>
                <a:ea typeface="+mn-ea"/>
                <a:cs typeface="+mn-cs"/>
                <a:hlinkClick r:id="rId3"/>
              </a:rPr>
              <a:t> </a:t>
            </a:r>
            <a:endParaRPr kumimoji="0" lang="en-US" sz="19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chemeClr val="tx1"/>
                </a:solidFill>
                <a:effectLst/>
                <a:uLnTx/>
                <a:uFillTx/>
                <a:latin typeface="+mn-lt"/>
                <a:ea typeface="+mn-ea"/>
                <a:cs typeface="+mn-cs"/>
              </a:rPr>
              <a:t>Invisible vs. Visible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icture 8" descr="A group of diverse people working in a cubicle">
            <a:extLst>
              <a:ext uri="{FF2B5EF4-FFF2-40B4-BE49-F238E27FC236}">
                <a16:creationId xmlns:a16="http://schemas.microsoft.com/office/drawing/2014/main" id="{858EEA89-7271-CA95-7CF7-671CBB56AA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600" y="829688"/>
            <a:ext cx="5105400" cy="4046990"/>
          </a:xfrm>
          <a:prstGeom prst="rect">
            <a:avLst/>
          </a:prstGeom>
        </p:spPr>
      </p:pic>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5"/>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421534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342900" y="830263"/>
            <a:ext cx="8229600" cy="47704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6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Permanent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vs.</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Temporary </a:t>
            </a:r>
          </a:p>
        </p:txBody>
      </p:sp>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3"/>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91482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857250"/>
            <a:ext cx="9144000" cy="51435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sz="1350"/>
          </a:p>
        </p:txBody>
      </p:sp>
      <p:grpSp>
        <p:nvGrpSpPr>
          <p:cNvPr id="3" name="object 3">
            <a:extLst>
              <a:ext uri="{C183D7F6-B498-43B3-948B-1728B52AA6E4}">
                <adec:decorative xmlns:adec="http://schemas.microsoft.com/office/drawing/2017/decorative" val="1"/>
              </a:ext>
            </a:extLst>
          </p:cNvPr>
          <p:cNvGrpSpPr/>
          <p:nvPr/>
        </p:nvGrpSpPr>
        <p:grpSpPr>
          <a:xfrm>
            <a:off x="-28575" y="828675"/>
            <a:ext cx="9201150" cy="520065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sz="1350"/>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sz="1350"/>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BF577BA6-0172-48B8-1F7F-19142A2CC203}"/>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Advancing Access &amp; Equity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27516DC6-0644-0E5D-0934-AA52DD45A979}"/>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No Slide Title</a:t>
            </a:r>
          </a:p>
        </p:txBody>
      </p:sp>
      <p:pic>
        <p:nvPicPr>
          <p:cNvPr id="8" name="Picture 7" descr="A person in a wheelchair looking out a window">
            <a:extLst>
              <a:ext uri="{FF2B5EF4-FFF2-40B4-BE49-F238E27FC236}">
                <a16:creationId xmlns:a16="http://schemas.microsoft.com/office/drawing/2014/main" id="{15CA799A-6535-CBA3-1F47-DA80030E549A}"/>
              </a:ext>
            </a:extLst>
          </p:cNvPr>
          <p:cNvPicPr>
            <a:picLocks noChangeAspect="1"/>
          </p:cNvPicPr>
          <p:nvPr/>
        </p:nvPicPr>
        <p:blipFill>
          <a:blip r:embed="rId3"/>
          <a:stretch>
            <a:fillRect/>
          </a:stretch>
        </p:blipFill>
        <p:spPr>
          <a:xfrm>
            <a:off x="2667000" y="521182"/>
            <a:ext cx="4075331" cy="4950104"/>
          </a:xfrm>
          <a:prstGeom prst="rect">
            <a:avLst/>
          </a:prstGeom>
        </p:spPr>
      </p:pic>
      <p:sp>
        <p:nvSpPr>
          <p:cNvPr id="3" name="Content Placeholder 2"/>
          <p:cNvSpPr>
            <a:spLocks noGrp="1"/>
          </p:cNvSpPr>
          <p:nvPr>
            <p:ph idx="1"/>
          </p:nvPr>
        </p:nvSpPr>
        <p:spPr>
          <a:xfrm>
            <a:off x="457200" y="1676400"/>
            <a:ext cx="7924800" cy="4771292"/>
          </a:xfrm>
        </p:spPr>
        <p:txBody>
          <a:bodyPr>
            <a:normAutofit fontScale="92500" lnSpcReduction="20000"/>
          </a:bodyPr>
          <a:lstStyle/>
          <a:p>
            <a:endParaRPr lang="en-US" dirty="0"/>
          </a:p>
          <a:p>
            <a:endParaRPr lang="en-US" dirty="0"/>
          </a:p>
          <a:p>
            <a:endParaRPr lang="en-US" dirty="0"/>
          </a:p>
          <a:p>
            <a:endParaRPr lang="en-US" dirty="0"/>
          </a:p>
          <a:p>
            <a:endParaRPr lang="en-US" dirty="0"/>
          </a:p>
          <a:p>
            <a:endParaRPr lang="en-US" dirty="0"/>
          </a:p>
          <a:p>
            <a:pPr marL="0" indent="0" algn="ctr">
              <a:buNone/>
            </a:pPr>
            <a:endParaRPr lang="en-US" sz="2200" dirty="0"/>
          </a:p>
          <a:p>
            <a:pPr marL="0" indent="0" algn="ctr">
              <a:buNone/>
            </a:pPr>
            <a:endParaRPr lang="en-US" sz="1800" dirty="0"/>
          </a:p>
          <a:p>
            <a:pPr marL="0" indent="0" algn="ctr">
              <a:buNone/>
            </a:pPr>
            <a:endParaRPr lang="en-US" sz="1800" dirty="0"/>
          </a:p>
          <a:p>
            <a:pPr marL="0" indent="0" algn="ctr">
              <a:buNone/>
            </a:pPr>
            <a:endParaRPr lang="en-US" sz="1800" dirty="0"/>
          </a:p>
          <a:p>
            <a:pPr marL="0" indent="0" algn="ctr">
              <a:buNone/>
            </a:pPr>
            <a:endParaRPr lang="en-US" sz="1800" dirty="0"/>
          </a:p>
          <a:p>
            <a:pPr marL="0" indent="0" algn="ctr">
              <a:buNone/>
            </a:pPr>
            <a:r>
              <a:rPr lang="en-US" sz="1800" dirty="0"/>
              <a:t>Photo by:  Photo by Alexandre Saraiva Carniato -  </a:t>
            </a:r>
          </a:p>
          <a:p>
            <a:pPr marL="0" indent="0" algn="ctr">
              <a:buNone/>
            </a:pPr>
            <a:r>
              <a:rPr lang="en-US" sz="1800" dirty="0"/>
              <a:t>https://www.pexels.com/photo/man-sits-on-wheelchair-3057504</a:t>
            </a:r>
          </a:p>
          <a:p>
            <a:endParaRPr lang="en-US" sz="1800" dirty="0"/>
          </a:p>
          <a:p>
            <a:endParaRPr lang="en-US" dirty="0"/>
          </a:p>
        </p:txBody>
      </p:sp>
      <p:pic>
        <p:nvPicPr>
          <p:cNvPr id="7" name="Picture 6" descr="A logo of a person walking on a infinity symbol">
            <a:extLst>
              <a:ext uri="{FF2B5EF4-FFF2-40B4-BE49-F238E27FC236}">
                <a16:creationId xmlns:a16="http://schemas.microsoft.com/office/drawing/2014/main" id="{031932D6-7F9C-8B2E-868A-12D0CF0E1AA0}"/>
              </a:ext>
            </a:extLst>
          </p:cNvPr>
          <p:cNvPicPr>
            <a:picLocks noChangeAspect="1"/>
          </p:cNvPicPr>
          <p:nvPr/>
        </p:nvPicPr>
        <p:blipFill>
          <a:blip r:embed="rId4"/>
          <a:stretch>
            <a:fillRect/>
          </a:stretch>
        </p:blipFill>
        <p:spPr>
          <a:xfrm>
            <a:off x="7924800" y="5851779"/>
            <a:ext cx="621846" cy="731583"/>
          </a:xfrm>
          <a:prstGeom prst="rect">
            <a:avLst/>
          </a:prstGeom>
        </p:spPr>
      </p:pic>
    </p:spTree>
    <p:extLst>
      <p:ext uri="{BB962C8B-B14F-4D97-AF65-F5344CB8AC3E}">
        <p14:creationId xmlns:p14="http://schemas.microsoft.com/office/powerpoint/2010/main" val="3401099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57200" y="1797050"/>
            <a:ext cx="8229600" cy="47704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chemeClr val="tx1"/>
                </a:solidFill>
                <a:effectLst/>
                <a:uLnTx/>
                <a:uFillTx/>
                <a:latin typeface="+mn-lt"/>
                <a:ea typeface="+mn-ea"/>
                <a:cs typeface="+mn-cs"/>
              </a:rPr>
              <a:t>What do you believe?</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3"/>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2819126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342900" y="685800"/>
            <a:ext cx="8343900" cy="6019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Fear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Boundaries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The unknown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Judgement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Lack of understanding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Lack of acceptance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Micro-aggressive behavior </a:t>
            </a:r>
          </a:p>
        </p:txBody>
      </p:sp>
      <p:pic>
        <p:nvPicPr>
          <p:cNvPr id="9" name="Picture 8" descr="A person afraid sitting in a box">
            <a:extLst>
              <a:ext uri="{FF2B5EF4-FFF2-40B4-BE49-F238E27FC236}">
                <a16:creationId xmlns:a16="http://schemas.microsoft.com/office/drawing/2014/main" id="{12C83E30-8C3A-42E5-8E4E-6CBA2BBF8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0655" y="861219"/>
            <a:ext cx="3804745" cy="4780284"/>
          </a:xfrm>
          <a:prstGeom prst="rect">
            <a:avLst/>
          </a:prstGeom>
          <a:effectLst>
            <a:softEdge rad="317500"/>
          </a:effectLst>
        </p:spPr>
      </p:pic>
      <p:sp>
        <p:nvSpPr>
          <p:cNvPr id="10" name="TextBox 9">
            <a:extLst>
              <a:ext uri="{FF2B5EF4-FFF2-40B4-BE49-F238E27FC236}">
                <a16:creationId xmlns:a16="http://schemas.microsoft.com/office/drawing/2014/main" id="{85364883-AA4A-7554-2247-620B33EDE600}"/>
              </a:ext>
            </a:extLst>
          </p:cNvPr>
          <p:cNvSpPr txBox="1"/>
          <p:nvPr/>
        </p:nvSpPr>
        <p:spPr>
          <a:xfrm>
            <a:off x="5699247" y="5857395"/>
            <a:ext cx="2398477" cy="338554"/>
          </a:xfrm>
          <a:prstGeom prst="rect">
            <a:avLst/>
          </a:prstGeom>
          <a:noFill/>
        </p:spPr>
        <p:txBody>
          <a:bodyPr wrap="none" rtlCol="0">
            <a:spAutoFit/>
          </a:bodyPr>
          <a:lstStyle/>
          <a:p>
            <a:r>
              <a:rPr lang="en-US" sz="1600" dirty="0"/>
              <a:t>Photo by </a:t>
            </a:r>
            <a:r>
              <a:rPr lang="en-US" sz="1600" dirty="0">
                <a:hlinkClick r:id="rId4"/>
              </a:rPr>
              <a:t>Mart Production </a:t>
            </a:r>
            <a:endParaRPr lang="en-US" sz="1600" dirty="0"/>
          </a:p>
        </p:txBody>
      </p:sp>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5"/>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1515982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457200"/>
            <a:ext cx="8229600" cy="944562"/>
          </a:xfrm>
        </p:spPr>
        <p:txBody>
          <a:bodyPr/>
          <a:lstStyle/>
          <a:p>
            <a:r>
              <a:rPr lang="en-US" dirty="0"/>
              <a:t>Personal Awareness</a:t>
            </a:r>
          </a:p>
        </p:txBody>
      </p:sp>
      <p:sp>
        <p:nvSpPr>
          <p:cNvPr id="3" name="Content Placeholder 2"/>
          <p:cNvSpPr>
            <a:spLocks noGrp="1"/>
          </p:cNvSpPr>
          <p:nvPr>
            <p:ph idx="1"/>
          </p:nvPr>
        </p:nvSpPr>
        <p:spPr>
          <a:xfrm>
            <a:off x="152400" y="1752600"/>
            <a:ext cx="8763000" cy="5257800"/>
          </a:xfrm>
        </p:spPr>
        <p:txBody>
          <a:bodyPr>
            <a:normAutofit/>
          </a:bodyPr>
          <a:lstStyle/>
          <a:p>
            <a:pPr marL="0" indent="0">
              <a:buNone/>
            </a:pPr>
            <a:endParaRPr lang="en-US" dirty="0">
              <a:solidFill>
                <a:schemeClr val="tx2">
                  <a:lumMod val="50000"/>
                </a:schemeClr>
              </a:solidFill>
            </a:endParaRPr>
          </a:p>
          <a:p>
            <a:pPr marL="0" indent="0" algn="ctr">
              <a:buNone/>
            </a:pPr>
            <a:r>
              <a:rPr lang="en-US" sz="5400" dirty="0">
                <a:solidFill>
                  <a:schemeClr val="tx2">
                    <a:lumMod val="50000"/>
                  </a:schemeClr>
                </a:solidFill>
              </a:rPr>
              <a:t>“Awareness proceeds choice.” </a:t>
            </a:r>
          </a:p>
          <a:p>
            <a:pPr marL="0" indent="0" algn="ctr">
              <a:buNone/>
            </a:pPr>
            <a:r>
              <a:rPr lang="en-US" sz="4800" dirty="0">
                <a:solidFill>
                  <a:schemeClr val="tx2">
                    <a:lumMod val="50000"/>
                  </a:schemeClr>
                </a:solidFill>
              </a:rPr>
              <a:t>~</a:t>
            </a:r>
          </a:p>
          <a:p>
            <a:pPr marL="0" indent="0" algn="ctr">
              <a:buNone/>
            </a:pPr>
            <a:r>
              <a:rPr lang="en-US" sz="4400" dirty="0">
                <a:solidFill>
                  <a:schemeClr val="tx2">
                    <a:lumMod val="50000"/>
                  </a:schemeClr>
                </a:solidFill>
              </a:rPr>
              <a:t>John E Jones </a:t>
            </a:r>
          </a:p>
        </p:txBody>
      </p:sp>
      <p:pic>
        <p:nvPicPr>
          <p:cNvPr id="4" name="Picture 3" descr="The Infinity Coaching, Inc logo of a person walking on a infinity symbol">
            <a:extLst>
              <a:ext uri="{FF2B5EF4-FFF2-40B4-BE49-F238E27FC236}">
                <a16:creationId xmlns:a16="http://schemas.microsoft.com/office/drawing/2014/main" id="{014FC1CC-D910-B6EB-2645-55AADA6E15B9}"/>
              </a:ext>
            </a:extLst>
          </p:cNvPr>
          <p:cNvPicPr>
            <a:picLocks noChangeAspect="1"/>
          </p:cNvPicPr>
          <p:nvPr/>
        </p:nvPicPr>
        <p:blipFill>
          <a:blip r:embed="rId3"/>
          <a:stretch>
            <a:fillRect/>
          </a:stretch>
        </p:blipFill>
        <p:spPr>
          <a:xfrm>
            <a:off x="8054444" y="5857745"/>
            <a:ext cx="621846" cy="731583"/>
          </a:xfrm>
          <a:prstGeom prst="rect">
            <a:avLst/>
          </a:prstGeom>
        </p:spPr>
      </p:pic>
    </p:spTree>
    <p:extLst>
      <p:ext uri="{BB962C8B-B14F-4D97-AF65-F5344CB8AC3E}">
        <p14:creationId xmlns:p14="http://schemas.microsoft.com/office/powerpoint/2010/main" val="2407409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57200" y="847725"/>
            <a:ext cx="8229600" cy="4943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chemeClr val="tx1"/>
                </a:solidFill>
                <a:effectLst/>
                <a:uLnTx/>
                <a:uFillTx/>
                <a:latin typeface="+mn-lt"/>
                <a:ea typeface="+mn-ea"/>
                <a:cs typeface="+mn-cs"/>
              </a:rPr>
              <a:t>What, if anything,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chemeClr val="tx1"/>
                </a:solidFill>
                <a:effectLst/>
                <a:uLnTx/>
                <a:uFillTx/>
                <a:latin typeface="+mn-lt"/>
                <a:ea typeface="+mn-ea"/>
                <a:cs typeface="+mn-cs"/>
              </a:rPr>
              <a:t>can YOU do?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6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6600" b="1" i="1" u="none" strike="noStrike" kern="1200" cap="none" spc="0" normalizeH="0" baseline="0" noProof="0" dirty="0">
                <a:ln>
                  <a:noFill/>
                </a:ln>
                <a:solidFill>
                  <a:schemeClr val="tx1"/>
                </a:solidFill>
                <a:effectLst/>
                <a:uLnTx/>
                <a:uFillTx/>
                <a:latin typeface="+mn-lt"/>
                <a:ea typeface="+mn-ea"/>
                <a:cs typeface="+mn-cs"/>
              </a:rPr>
              <a:t>Start by raising your EQ.</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The Infinity Coaching, Inc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3"/>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3509362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571500" y="1676400"/>
            <a:ext cx="7810500" cy="518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All disabilities are not created equal.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Be aware of your bias and judgement.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Identify what makes you uncomfortable and why.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Refrain from asking unnecessary, intrusive, personal questions but…</a:t>
            </a:r>
          </a:p>
        </p:txBody>
      </p:sp>
      <p:pic>
        <p:nvPicPr>
          <p:cNvPr id="7" name="Picture 6" descr="The Infinity Coaching, Inc logo of a person walking on a infinity symbol">
            <a:extLst>
              <a:ext uri="{FF2B5EF4-FFF2-40B4-BE49-F238E27FC236}">
                <a16:creationId xmlns:a16="http://schemas.microsoft.com/office/drawing/2014/main" id="{50D6A5DB-5FB1-7FEC-AD06-2669D7E55D4E}"/>
              </a:ext>
            </a:extLst>
          </p:cNvPr>
          <p:cNvPicPr>
            <a:picLocks noChangeAspect="1"/>
          </p:cNvPicPr>
          <p:nvPr/>
        </p:nvPicPr>
        <p:blipFill>
          <a:blip r:embed="rId3"/>
          <a:stretch>
            <a:fillRect/>
          </a:stretch>
        </p:blipFill>
        <p:spPr>
          <a:xfrm>
            <a:off x="7924800" y="5639909"/>
            <a:ext cx="621846" cy="731583"/>
          </a:xfrm>
          <a:prstGeom prst="rect">
            <a:avLst/>
          </a:prstGeom>
        </p:spPr>
      </p:pic>
    </p:spTree>
    <p:extLst>
      <p:ext uri="{BB962C8B-B14F-4D97-AF65-F5344CB8AC3E}">
        <p14:creationId xmlns:p14="http://schemas.microsoft.com/office/powerpoint/2010/main" val="295976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304800" y="1695450"/>
            <a:ext cx="3581400" cy="518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Be curious.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Educate yourself.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Have empathy.</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Raise your emotional intelligence. </a:t>
            </a:r>
          </a:p>
        </p:txBody>
      </p:sp>
      <p:pic>
        <p:nvPicPr>
          <p:cNvPr id="7" name="Picture 6" descr="The Infinity Coaching, Inc logo of a person walking on a infinity symbol">
            <a:extLst>
              <a:ext uri="{FF2B5EF4-FFF2-40B4-BE49-F238E27FC236}">
                <a16:creationId xmlns:a16="http://schemas.microsoft.com/office/drawing/2014/main" id="{50D6A5DB-5FB1-7FEC-AD06-2669D7E55D4E}"/>
              </a:ext>
            </a:extLst>
          </p:cNvPr>
          <p:cNvPicPr>
            <a:picLocks noChangeAspect="1"/>
          </p:cNvPicPr>
          <p:nvPr/>
        </p:nvPicPr>
        <p:blipFill>
          <a:blip r:embed="rId3"/>
          <a:stretch>
            <a:fillRect/>
          </a:stretch>
        </p:blipFill>
        <p:spPr>
          <a:xfrm>
            <a:off x="7924800" y="5639909"/>
            <a:ext cx="621846" cy="731583"/>
          </a:xfrm>
          <a:prstGeom prst="rect">
            <a:avLst/>
          </a:prstGeom>
        </p:spPr>
      </p:pic>
      <p:pic>
        <p:nvPicPr>
          <p:cNvPr id="8" name="Picture 7" descr="A circular diagram of emotional intelligence">
            <a:extLst>
              <a:ext uri="{FF2B5EF4-FFF2-40B4-BE49-F238E27FC236}">
                <a16:creationId xmlns:a16="http://schemas.microsoft.com/office/drawing/2014/main" id="{895C9DAB-6DEB-BE6E-BD0B-AE4821984C95}"/>
              </a:ext>
            </a:extLst>
          </p:cNvPr>
          <p:cNvPicPr>
            <a:picLocks noChangeAspect="1"/>
          </p:cNvPicPr>
          <p:nvPr/>
        </p:nvPicPr>
        <p:blipFill>
          <a:blip r:embed="rId4"/>
          <a:stretch>
            <a:fillRect/>
          </a:stretch>
        </p:blipFill>
        <p:spPr>
          <a:xfrm>
            <a:off x="4651843" y="1752600"/>
            <a:ext cx="4048095" cy="3956647"/>
          </a:xfrm>
          <a:prstGeom prst="rect">
            <a:avLst/>
          </a:prstGeom>
        </p:spPr>
      </p:pic>
    </p:spTree>
    <p:extLst>
      <p:ext uri="{BB962C8B-B14F-4D97-AF65-F5344CB8AC3E}">
        <p14:creationId xmlns:p14="http://schemas.microsoft.com/office/powerpoint/2010/main" val="133587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274638"/>
            <a:ext cx="8458200" cy="1173162"/>
          </a:xfrm>
        </p:spPr>
        <p:txBody>
          <a:bodyPr>
            <a:normAutofit/>
          </a:bodyPr>
          <a:lstStyle/>
          <a:p>
            <a:r>
              <a:rPr lang="en-US" dirty="0"/>
              <a:t>High EQi in the workplace:  </a:t>
            </a:r>
          </a:p>
        </p:txBody>
      </p:sp>
      <p:sp>
        <p:nvSpPr>
          <p:cNvPr id="3" name="Content Placeholder 2"/>
          <p:cNvSpPr>
            <a:spLocks noGrp="1"/>
          </p:cNvSpPr>
          <p:nvPr>
            <p:ph idx="1"/>
          </p:nvPr>
        </p:nvSpPr>
        <p:spPr>
          <a:xfrm>
            <a:off x="407933" y="1828800"/>
            <a:ext cx="8328134" cy="5105400"/>
          </a:xfrm>
        </p:spPr>
        <p:txBody>
          <a:bodyPr>
            <a:normAutofit/>
          </a:bodyPr>
          <a:lstStyle/>
          <a:p>
            <a:pPr marL="0" indent="0" algn="ctr">
              <a:buNone/>
            </a:pPr>
            <a:r>
              <a:rPr lang="en-US" sz="4400" dirty="0"/>
              <a:t>A leader with a positive mood and attitude tends to interact with others in a way that results in a positive, helpful, and cooperative workgroup, thereby increasing workplace efficiency. </a:t>
            </a:r>
          </a:p>
          <a:p>
            <a:endParaRPr lang="en-US" b="1" dirty="0"/>
          </a:p>
        </p:txBody>
      </p:sp>
      <p:pic>
        <p:nvPicPr>
          <p:cNvPr id="7" name="Picture 6" descr="The Infinity Coaching, Inc logo of a person walking on a infinity symbol">
            <a:extLst>
              <a:ext uri="{FF2B5EF4-FFF2-40B4-BE49-F238E27FC236}">
                <a16:creationId xmlns:a16="http://schemas.microsoft.com/office/drawing/2014/main" id="{43F3AFB1-C53F-BDB3-B865-74DE3F18878E}"/>
              </a:ext>
            </a:extLst>
          </p:cNvPr>
          <p:cNvPicPr>
            <a:picLocks noChangeAspect="1"/>
          </p:cNvPicPr>
          <p:nvPr/>
        </p:nvPicPr>
        <p:blipFill>
          <a:blip r:embed="rId3"/>
          <a:stretch>
            <a:fillRect/>
          </a:stretch>
        </p:blipFill>
        <p:spPr>
          <a:xfrm>
            <a:off x="8114221" y="5833386"/>
            <a:ext cx="621846" cy="731583"/>
          </a:xfrm>
          <a:prstGeom prst="rect">
            <a:avLst/>
          </a:prstGeom>
        </p:spPr>
      </p:pic>
    </p:spTree>
    <p:extLst>
      <p:ext uri="{BB962C8B-B14F-4D97-AF65-F5344CB8AC3E}">
        <p14:creationId xmlns:p14="http://schemas.microsoft.com/office/powerpoint/2010/main" val="2230736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57200" y="1797050"/>
            <a:ext cx="8229600" cy="47704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What, if any, barriers exist in your agency to creating an accessible work environment?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A logo of a person walking on a infinity symbol">
            <a:extLst>
              <a:ext uri="{FF2B5EF4-FFF2-40B4-BE49-F238E27FC236}">
                <a16:creationId xmlns:a16="http://schemas.microsoft.com/office/drawing/2014/main" id="{795CB1EB-1A4E-434B-CF16-CAC902A97145}"/>
              </a:ext>
            </a:extLst>
          </p:cNvPr>
          <p:cNvPicPr>
            <a:picLocks noChangeAspect="1"/>
          </p:cNvPicPr>
          <p:nvPr/>
        </p:nvPicPr>
        <p:blipFill>
          <a:blip r:embed="rId3"/>
          <a:stretch>
            <a:fillRect/>
          </a:stretch>
        </p:blipFill>
        <p:spPr>
          <a:xfrm>
            <a:off x="8064954" y="5716109"/>
            <a:ext cx="621846" cy="731583"/>
          </a:xfrm>
          <a:prstGeom prst="rect">
            <a:avLst/>
          </a:prstGeom>
        </p:spPr>
      </p:pic>
    </p:spTree>
    <p:extLst>
      <p:ext uri="{BB962C8B-B14F-4D97-AF65-F5344CB8AC3E}">
        <p14:creationId xmlns:p14="http://schemas.microsoft.com/office/powerpoint/2010/main" val="3588345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446088" y="1346200"/>
            <a:ext cx="7924800" cy="5514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What barriers are YOU creating for those who have unique physical abilities? </a:t>
            </a:r>
          </a:p>
        </p:txBody>
      </p:sp>
      <p:pic>
        <p:nvPicPr>
          <p:cNvPr id="9" name="Picture 8" descr="A road closed sign on a road">
            <a:extLst>
              <a:ext uri="{FF2B5EF4-FFF2-40B4-BE49-F238E27FC236}">
                <a16:creationId xmlns:a16="http://schemas.microsoft.com/office/drawing/2014/main" id="{6243A195-78F5-156A-C641-085C0DA33B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9159" y="2602205"/>
            <a:ext cx="5638800" cy="3454400"/>
          </a:xfrm>
          <a:prstGeom prst="rect">
            <a:avLst/>
          </a:prstGeom>
        </p:spPr>
      </p:pic>
      <p:sp>
        <p:nvSpPr>
          <p:cNvPr id="11" name="TextBox 10" descr="The Infinity Coaching, Inc logo of a person walking on a infinity symbol">
            <a:extLst>
              <a:ext uri="{FF2B5EF4-FFF2-40B4-BE49-F238E27FC236}">
                <a16:creationId xmlns:a16="http://schemas.microsoft.com/office/drawing/2014/main" id="{B26A62FE-5B88-8839-943A-7D303988FFBD}"/>
              </a:ext>
            </a:extLst>
          </p:cNvPr>
          <p:cNvSpPr txBox="1"/>
          <p:nvPr/>
        </p:nvSpPr>
        <p:spPr>
          <a:xfrm>
            <a:off x="446690" y="6261431"/>
            <a:ext cx="7924800" cy="584775"/>
          </a:xfrm>
          <a:prstGeom prst="rect">
            <a:avLst/>
          </a:prstGeom>
          <a:noFill/>
        </p:spPr>
        <p:txBody>
          <a:bodyPr wrap="square">
            <a:spAutoFit/>
          </a:bodyPr>
          <a:lstStyle/>
          <a:p>
            <a:pPr algn="ctr"/>
            <a:r>
              <a:rPr lang="en-US" dirty="0"/>
              <a:t>Photo by </a:t>
            </a:r>
            <a:r>
              <a:rPr lang="en-US" dirty="0">
                <a:hlinkClick r:id="rId4"/>
              </a:rPr>
              <a:t>John Guccione </a:t>
            </a:r>
            <a:endParaRPr lang="en-US" dirty="0"/>
          </a:p>
          <a:p>
            <a:pPr algn="ctr"/>
            <a:endParaRPr lang="en-US" sz="1400" dirty="0"/>
          </a:p>
        </p:txBody>
      </p:sp>
      <p:pic>
        <p:nvPicPr>
          <p:cNvPr id="7" name="Picture 6" descr="A logo of a person walking on a infinity symbol">
            <a:extLst>
              <a:ext uri="{FF2B5EF4-FFF2-40B4-BE49-F238E27FC236}">
                <a16:creationId xmlns:a16="http://schemas.microsoft.com/office/drawing/2014/main" id="{031932D6-7F9C-8B2E-868A-12D0CF0E1AA0}"/>
              </a:ext>
            </a:extLst>
          </p:cNvPr>
          <p:cNvPicPr>
            <a:picLocks noChangeAspect="1"/>
          </p:cNvPicPr>
          <p:nvPr/>
        </p:nvPicPr>
        <p:blipFill>
          <a:blip r:embed="rId5"/>
          <a:stretch>
            <a:fillRect/>
          </a:stretch>
        </p:blipFill>
        <p:spPr>
          <a:xfrm>
            <a:off x="7924800" y="5851779"/>
            <a:ext cx="621846" cy="731583"/>
          </a:xfrm>
          <a:prstGeom prst="rect">
            <a:avLst/>
          </a:prstGeom>
        </p:spPr>
      </p:pic>
    </p:spTree>
    <p:extLst>
      <p:ext uri="{BB962C8B-B14F-4D97-AF65-F5344CB8AC3E}">
        <p14:creationId xmlns:p14="http://schemas.microsoft.com/office/powerpoint/2010/main" val="1608560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3773B4-B8C4-0654-6F80-6ECC58BE1E50}"/>
              </a:ext>
              <a:ext uri="{C183D7F6-B498-43B3-948B-1728B52AA6E4}">
                <adec:decorative xmlns:adec="http://schemas.microsoft.com/office/drawing/2017/decorative" val="1"/>
              </a:ext>
            </a:extLst>
          </p:cNvPr>
          <p:cNvSpPr/>
          <p:nvPr/>
        </p:nvSpPr>
        <p:spPr>
          <a:xfrm flipH="1" flipV="1">
            <a:off x="0" y="410308"/>
            <a:ext cx="9144000" cy="227833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609600" y="-2030413"/>
            <a:ext cx="7924800" cy="4719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Carolyn R Owens, MCC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Infinity Coaching, Inc.</a:t>
            </a:r>
            <a:br>
              <a:rPr kumimoji="0" lang="en-US" sz="2800" b="0" i="0" u="none" strike="noStrike" kern="1200" cap="none" spc="0" normalizeH="0" baseline="0" noProof="0" dirty="0">
                <a:ln>
                  <a:noFill/>
                </a:ln>
                <a:solidFill>
                  <a:schemeClr val="tx1"/>
                </a:solidFill>
                <a:effectLst/>
                <a:uLnTx/>
                <a:uFillTx/>
                <a:latin typeface="+mn-lt"/>
                <a:ea typeface="+mn-ea"/>
                <a:cs typeface="+mn-cs"/>
              </a:rPr>
            </a:br>
            <a:r>
              <a:rPr kumimoji="0" lang="en-US" sz="2800" b="0" i="0" u="none" strike="noStrike" kern="1200" cap="none" spc="0" normalizeH="0" baseline="0" noProof="0" dirty="0">
                <a:ln>
                  <a:noFill/>
                </a:ln>
                <a:solidFill>
                  <a:schemeClr val="tx1"/>
                </a:solidFill>
                <a:effectLst/>
                <a:uLnTx/>
                <a:uFillTx/>
                <a:latin typeface="+mn-lt"/>
                <a:ea typeface="+mn-ea"/>
                <a:cs typeface="+mn-cs"/>
              </a:rPr>
              <a:t>Executive and Leadership Coach/Trainer </a:t>
            </a:r>
            <a:br>
              <a:rPr kumimoji="0" lang="en-US" sz="2800" b="0" i="0" u="none" strike="noStrike" kern="1200" cap="none" spc="0" normalizeH="0" baseline="0" noProof="0" dirty="0">
                <a:ln>
                  <a:noFill/>
                </a:ln>
                <a:solidFill>
                  <a:schemeClr val="tx1"/>
                </a:solidFill>
                <a:effectLst/>
                <a:uLnTx/>
                <a:uFillTx/>
                <a:latin typeface="+mn-lt"/>
                <a:ea typeface="+mn-ea"/>
                <a:cs typeface="+mn-cs"/>
              </a:rPr>
            </a:b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6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a:extLst>
              <a:ext uri="{FF2B5EF4-FFF2-40B4-BE49-F238E27FC236}">
                <a16:creationId xmlns:a16="http://schemas.microsoft.com/office/drawing/2014/main" id="{C73AABB6-167D-BC3F-ED9A-904D85E8CB6E}"/>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150ACB2-CB74-AA73-515F-8E8AF98914F3}"/>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of Carolyn Owens, the facilitator wearing  a black suit&#10;&#10;">
            <a:extLst>
              <a:ext uri="{FF2B5EF4-FFF2-40B4-BE49-F238E27FC236}">
                <a16:creationId xmlns:a16="http://schemas.microsoft.com/office/drawing/2014/main" id="{4CD03320-106D-27F5-B541-717F99009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3429000"/>
            <a:ext cx="2743200" cy="2743200"/>
          </a:xfrm>
          <a:prstGeom prst="rect">
            <a:avLst/>
          </a:prstGeom>
        </p:spPr>
      </p:pic>
      <p:pic>
        <p:nvPicPr>
          <p:cNvPr id="2" name="Picture 1" descr="The Infinity Coaching, Inc logo of a person walking on a infinity symbol">
            <a:extLst>
              <a:ext uri="{FF2B5EF4-FFF2-40B4-BE49-F238E27FC236}">
                <a16:creationId xmlns:a16="http://schemas.microsoft.com/office/drawing/2014/main" id="{3B845835-B3A0-1D0C-6EAD-0406F1E86CA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226525" y="6019800"/>
            <a:ext cx="615749" cy="731583"/>
          </a:xfrm>
          <a:prstGeom prst="rect">
            <a:avLst/>
          </a:prstGeom>
        </p:spPr>
      </p:pic>
    </p:spTree>
    <p:extLst>
      <p:ext uri="{BB962C8B-B14F-4D97-AF65-F5344CB8AC3E}">
        <p14:creationId xmlns:p14="http://schemas.microsoft.com/office/powerpoint/2010/main" val="1589479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0"/>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780F0BC-F697-21E8-8C5B-9BFA6CEB5434}"/>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No Slide Title #2</a:t>
            </a:r>
          </a:p>
        </p:txBody>
      </p:sp>
      <p:pic>
        <p:nvPicPr>
          <p:cNvPr id="8" name="Content Placeholder 7" descr="Person being pushed in a wheelchair on a beach ">
            <a:extLst>
              <a:ext uri="{FF2B5EF4-FFF2-40B4-BE49-F238E27FC236}">
                <a16:creationId xmlns:a16="http://schemas.microsoft.com/office/drawing/2014/main" id="{A0F7DD46-BCFD-ADF5-118F-59FF58E94AB7}"/>
              </a:ext>
            </a:extLst>
          </p:cNvPr>
          <p:cNvPicPr>
            <a:picLocks noGrp="1" noChangeAspect="1"/>
          </p:cNvPicPr>
          <p:nvPr>
            <p:ph idx="1"/>
          </p:nvPr>
        </p:nvPicPr>
        <p:blipFill>
          <a:blip r:embed="rId3"/>
          <a:stretch>
            <a:fillRect/>
          </a:stretch>
        </p:blipFill>
        <p:spPr>
          <a:xfrm>
            <a:off x="2193732" y="647197"/>
            <a:ext cx="4969068" cy="5771592"/>
          </a:xfrm>
          <a:prstGeom prst="rect">
            <a:avLst/>
          </a:prstGeom>
        </p:spPr>
      </p:pic>
      <p:pic>
        <p:nvPicPr>
          <p:cNvPr id="12" name="Picture 11" descr="The Infinity Coaching, Inc logo of a person walking on a infinity symbol">
            <a:extLst>
              <a:ext uri="{FF2B5EF4-FFF2-40B4-BE49-F238E27FC236}">
                <a16:creationId xmlns:a16="http://schemas.microsoft.com/office/drawing/2014/main" id="{8DB43D19-8547-A1D4-9551-4F624D9ECDE0}"/>
              </a:ext>
            </a:extLst>
          </p:cNvPr>
          <p:cNvPicPr>
            <a:picLocks noChangeAspect="1"/>
          </p:cNvPicPr>
          <p:nvPr/>
        </p:nvPicPr>
        <p:blipFill>
          <a:blip r:embed="rId4"/>
          <a:stretch>
            <a:fillRect/>
          </a:stretch>
        </p:blipFill>
        <p:spPr>
          <a:xfrm>
            <a:off x="7848600" y="5687206"/>
            <a:ext cx="621846" cy="731583"/>
          </a:xfrm>
          <a:prstGeom prst="rect">
            <a:avLst/>
          </a:prstGeom>
        </p:spPr>
      </p:pic>
    </p:spTree>
    <p:extLst>
      <p:ext uri="{BB962C8B-B14F-4D97-AF65-F5344CB8AC3E}">
        <p14:creationId xmlns:p14="http://schemas.microsoft.com/office/powerpoint/2010/main" val="535330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D03C91-A858-D401-5AAF-328476105758}"/>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Questions</a:t>
            </a:r>
          </a:p>
        </p:txBody>
      </p:sp>
      <p:pic>
        <p:nvPicPr>
          <p:cNvPr id="14" name="Picture 13" descr="A picture containing text that reads questions">
            <a:extLst>
              <a:ext uri="{FF2B5EF4-FFF2-40B4-BE49-F238E27FC236}">
                <a16:creationId xmlns:a16="http://schemas.microsoft.com/office/drawing/2014/main" id="{5DD34AC9-F7BD-9FF2-94F0-21615FEF6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914400"/>
            <a:ext cx="6776922" cy="4521477"/>
          </a:xfrm>
          <a:prstGeom prst="rect">
            <a:avLst/>
          </a:prstGeom>
        </p:spPr>
      </p:pic>
      <p:pic>
        <p:nvPicPr>
          <p:cNvPr id="3" name="Picture 2" descr="The Infinity Coaching, Inc logo of a person walking on a infinity symbol">
            <a:extLst>
              <a:ext uri="{FF2B5EF4-FFF2-40B4-BE49-F238E27FC236}">
                <a16:creationId xmlns:a16="http://schemas.microsoft.com/office/drawing/2014/main" id="{20315B12-219B-CD01-2813-4E3CFA9D620D}"/>
              </a:ext>
            </a:extLst>
          </p:cNvPr>
          <p:cNvPicPr>
            <a:picLocks noChangeAspect="1"/>
          </p:cNvPicPr>
          <p:nvPr/>
        </p:nvPicPr>
        <p:blipFill>
          <a:blip r:embed="rId4"/>
          <a:stretch>
            <a:fillRect/>
          </a:stretch>
        </p:blipFill>
        <p:spPr>
          <a:xfrm>
            <a:off x="8153400" y="5791200"/>
            <a:ext cx="621846" cy="731583"/>
          </a:xfrm>
          <a:prstGeom prst="rect">
            <a:avLst/>
          </a:prstGeom>
        </p:spPr>
      </p:pic>
    </p:spTree>
    <p:extLst>
      <p:ext uri="{BB962C8B-B14F-4D97-AF65-F5344CB8AC3E}">
        <p14:creationId xmlns:p14="http://schemas.microsoft.com/office/powerpoint/2010/main" val="1526646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274638"/>
            <a:ext cx="8458200" cy="1173162"/>
          </a:xfrm>
        </p:spPr>
        <p:txBody>
          <a:bodyPr>
            <a:normAutofit/>
          </a:bodyPr>
          <a:lstStyle/>
          <a:p>
            <a:r>
              <a:rPr lang="en-US" dirty="0"/>
              <a:t>Recommended Reading</a:t>
            </a:r>
          </a:p>
        </p:txBody>
      </p:sp>
      <p:sp>
        <p:nvSpPr>
          <p:cNvPr id="3" name="Content Placeholder 2"/>
          <p:cNvSpPr>
            <a:spLocks noGrp="1"/>
          </p:cNvSpPr>
          <p:nvPr>
            <p:ph idx="1"/>
          </p:nvPr>
        </p:nvSpPr>
        <p:spPr>
          <a:xfrm>
            <a:off x="425223" y="1474787"/>
            <a:ext cx="7810500" cy="5181600"/>
          </a:xfrm>
        </p:spPr>
        <p:txBody>
          <a:bodyPr>
            <a:normAutofit/>
          </a:bodyPr>
          <a:lstStyle/>
          <a:p>
            <a:r>
              <a:rPr lang="en-US" sz="3600" dirty="0"/>
              <a:t>The Body is Not An Apology;   </a:t>
            </a:r>
          </a:p>
          <a:p>
            <a:pPr marL="400050" lvl="1" indent="0">
              <a:buNone/>
            </a:pPr>
            <a:r>
              <a:rPr lang="en-US" sz="3200" dirty="0"/>
              <a:t>Sonya Renee Taylor </a:t>
            </a:r>
          </a:p>
          <a:p>
            <a:r>
              <a:rPr lang="en-US" sz="3600" dirty="0"/>
              <a:t>Emotional Intelligence for Managing Results in a Diverse World;</a:t>
            </a:r>
          </a:p>
          <a:p>
            <a:pPr marL="400050" lvl="1" indent="0">
              <a:buNone/>
            </a:pPr>
            <a:r>
              <a:rPr lang="en-US" sz="3200" dirty="0"/>
              <a:t>Leo Gardenswartz, Jorge Cherbosque, and Anita Rowe</a:t>
            </a:r>
          </a:p>
          <a:p>
            <a:r>
              <a:rPr lang="en-US" sz="3600" dirty="0"/>
              <a:t>Emotional Intelligence 2.0;</a:t>
            </a:r>
          </a:p>
          <a:p>
            <a:pPr marL="400050" lvl="1" indent="0">
              <a:buNone/>
            </a:pPr>
            <a:r>
              <a:rPr lang="en-US" sz="3200" dirty="0"/>
              <a:t>Travis Bradberry and Jean Graves </a:t>
            </a:r>
          </a:p>
        </p:txBody>
      </p:sp>
      <p:pic>
        <p:nvPicPr>
          <p:cNvPr id="7" name="Picture 6" descr="The Infinity Coaching, Inc logo of a person walking on a infinity symbol">
            <a:extLst>
              <a:ext uri="{FF2B5EF4-FFF2-40B4-BE49-F238E27FC236}">
                <a16:creationId xmlns:a16="http://schemas.microsoft.com/office/drawing/2014/main" id="{50D6A5DB-5FB1-7FEC-AD06-2669D7E55D4E}"/>
              </a:ext>
            </a:extLst>
          </p:cNvPr>
          <p:cNvPicPr>
            <a:picLocks noChangeAspect="1"/>
          </p:cNvPicPr>
          <p:nvPr/>
        </p:nvPicPr>
        <p:blipFill>
          <a:blip r:embed="rId3"/>
          <a:stretch>
            <a:fillRect/>
          </a:stretch>
        </p:blipFill>
        <p:spPr>
          <a:xfrm>
            <a:off x="7924800" y="5639909"/>
            <a:ext cx="621846" cy="731583"/>
          </a:xfrm>
          <a:prstGeom prst="rect">
            <a:avLst/>
          </a:prstGeom>
        </p:spPr>
      </p:pic>
    </p:spTree>
    <p:extLst>
      <p:ext uri="{BB962C8B-B14F-4D97-AF65-F5344CB8AC3E}">
        <p14:creationId xmlns:p14="http://schemas.microsoft.com/office/powerpoint/2010/main" val="311415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9F4B24-F9D7-F46D-6FD0-41DB25C2B2D4}"/>
              </a:ext>
              <a:ext uri="{C183D7F6-B498-43B3-948B-1728B52AA6E4}">
                <adec:decorative xmlns:adec="http://schemas.microsoft.com/office/drawing/2017/decorative" val="1"/>
              </a:ext>
            </a:extLst>
          </p:cNvPr>
          <p:cNvSpPr/>
          <p:nvPr/>
        </p:nvSpPr>
        <p:spPr>
          <a:xfrm flipH="1" flipV="1">
            <a:off x="0" y="427036"/>
            <a:ext cx="9144000" cy="643096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BD922A4-A49C-42B2-F46D-94FEC3858D79}"/>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12EDB54-5D57-A285-731C-C378A0D95EF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952500"/>
            <a:ext cx="8686800" cy="4953000"/>
          </a:xfrm>
        </p:spPr>
        <p:txBody>
          <a:bodyPr>
            <a:normAutofit fontScale="90000"/>
          </a:bodyPr>
          <a:lstStyle/>
          <a:p>
            <a:br>
              <a:rPr lang="en-US" dirty="0"/>
            </a:br>
            <a:r>
              <a:rPr lang="en-US" dirty="0"/>
              <a:t>“To know the true reality of yourself, you must be aware not only of your conscious thoughts, but also of your unconscious prejudices, bias and habits.”</a:t>
            </a:r>
            <a:br>
              <a:rPr lang="en-US" dirty="0"/>
            </a:br>
            <a:br>
              <a:rPr lang="en-US" sz="2700" dirty="0"/>
            </a:br>
            <a:r>
              <a:rPr lang="en-US" sz="2700" dirty="0"/>
              <a:t>~</a:t>
            </a:r>
            <a:br>
              <a:rPr lang="en-US" sz="2700" dirty="0"/>
            </a:br>
            <a:br>
              <a:rPr lang="en-US" sz="2700" dirty="0"/>
            </a:br>
            <a:r>
              <a:rPr lang="en-US" sz="2700" dirty="0"/>
              <a:t>Unknown</a:t>
            </a:r>
            <a:br>
              <a:rPr lang="en-US" sz="2700" dirty="0"/>
            </a:br>
            <a:endParaRPr lang="en-US" sz="2700" dirty="0"/>
          </a:p>
        </p:txBody>
      </p:sp>
      <p:pic>
        <p:nvPicPr>
          <p:cNvPr id="3" name="Picture 2" descr="The Infinity Coaching, Inc logo of a person walking on a infinity symbol">
            <a:extLst>
              <a:ext uri="{FF2B5EF4-FFF2-40B4-BE49-F238E27FC236}">
                <a16:creationId xmlns:a16="http://schemas.microsoft.com/office/drawing/2014/main" id="{193C38AD-00DD-60F8-2E86-30A2A2BA4B3E}"/>
              </a:ext>
            </a:extLst>
          </p:cNvPr>
          <p:cNvPicPr>
            <a:picLocks noChangeAspect="1"/>
          </p:cNvPicPr>
          <p:nvPr/>
        </p:nvPicPr>
        <p:blipFill>
          <a:blip r:embed="rId3"/>
          <a:stretch>
            <a:fillRect/>
          </a:stretch>
        </p:blipFill>
        <p:spPr>
          <a:xfrm>
            <a:off x="4337277" y="5785945"/>
            <a:ext cx="469446" cy="793870"/>
          </a:xfrm>
          <a:prstGeom prst="rect">
            <a:avLst/>
          </a:prstGeom>
        </p:spPr>
      </p:pic>
    </p:spTree>
    <p:extLst>
      <p:ext uri="{BB962C8B-B14F-4D97-AF65-F5344CB8AC3E}">
        <p14:creationId xmlns:p14="http://schemas.microsoft.com/office/powerpoint/2010/main" val="3840489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860A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981200"/>
            <a:ext cx="9144000" cy="2286000"/>
          </a:xfrm>
          <a:solidFill>
            <a:schemeClr val="bg1"/>
          </a:solidFill>
        </p:spPr>
        <p:txBody>
          <a:bodyPr>
            <a:normAutofit/>
          </a:bodyPr>
          <a:lstStyle/>
          <a:p>
            <a:r>
              <a:rPr lang="en-US" sz="7200" b="1" dirty="0">
                <a:solidFill>
                  <a:schemeClr val="accent1"/>
                </a:solidFill>
              </a:rPr>
              <a:t>THANK YOU</a:t>
            </a:r>
          </a:p>
        </p:txBody>
      </p:sp>
      <p:sp>
        <p:nvSpPr>
          <p:cNvPr id="3" name="Rectangle 2">
            <a:extLst>
              <a:ext uri="{FF2B5EF4-FFF2-40B4-BE49-F238E27FC236}">
                <a16:creationId xmlns:a16="http://schemas.microsoft.com/office/drawing/2014/main" id="{D7876DB5-E4BA-50D9-DE71-A46699BBAEB6}"/>
              </a:ext>
              <a:ext uri="{C183D7F6-B498-43B3-948B-1728B52AA6E4}">
                <adec:decorative xmlns:adec="http://schemas.microsoft.com/office/drawing/2017/decorative" val="1"/>
              </a:ext>
            </a:extLst>
          </p:cNvPr>
          <p:cNvSpPr/>
          <p:nvPr/>
        </p:nvSpPr>
        <p:spPr>
          <a:xfrm flipH="1" flipV="1">
            <a:off x="0" y="-91282"/>
            <a:ext cx="9144000" cy="2072482"/>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81AB99E-F90F-0AC9-9DC1-F8213EC7B935}"/>
              </a:ext>
              <a:ext uri="{C183D7F6-B498-43B3-948B-1728B52AA6E4}">
                <adec:decorative xmlns:adec="http://schemas.microsoft.com/office/drawing/2017/decorative" val="1"/>
              </a:ext>
            </a:extLst>
          </p:cNvPr>
          <p:cNvSpPr/>
          <p:nvPr/>
        </p:nvSpPr>
        <p:spPr>
          <a:xfrm flipH="1" flipV="1">
            <a:off x="8626" y="4267200"/>
            <a:ext cx="9126748" cy="25908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The Infinity Coaching, Inc logo of a person walking on a infinity symbol">
            <a:extLst>
              <a:ext uri="{FF2B5EF4-FFF2-40B4-BE49-F238E27FC236}">
                <a16:creationId xmlns:a16="http://schemas.microsoft.com/office/drawing/2014/main" id="{AAC145BC-CF07-8058-C721-6AE8868CE687}"/>
              </a:ext>
            </a:extLst>
          </p:cNvPr>
          <p:cNvPicPr>
            <a:picLocks noChangeAspect="1"/>
          </p:cNvPicPr>
          <p:nvPr/>
        </p:nvPicPr>
        <p:blipFill>
          <a:blip r:embed="rId3"/>
          <a:stretch>
            <a:fillRect/>
          </a:stretch>
        </p:blipFill>
        <p:spPr>
          <a:xfrm>
            <a:off x="3581400" y="4901437"/>
            <a:ext cx="1752600" cy="1359112"/>
          </a:xfrm>
          <a:prstGeom prst="rect">
            <a:avLst/>
          </a:prstGeom>
        </p:spPr>
      </p:pic>
    </p:spTree>
    <p:extLst>
      <p:ext uri="{BB962C8B-B14F-4D97-AF65-F5344CB8AC3E}">
        <p14:creationId xmlns:p14="http://schemas.microsoft.com/office/powerpoint/2010/main" val="2346856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743200" y="1072203"/>
            <a:ext cx="5063240" cy="1088068"/>
          </a:xfrm>
        </p:spPr>
        <p:txBody>
          <a:bodyPr vert="horz" lIns="68580" tIns="34290" rIns="68580" bIns="3429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783154" y="2297992"/>
            <a:ext cx="5023286" cy="2883848"/>
          </a:xfrm>
          <a:prstGeom prst="rect">
            <a:avLst/>
          </a:prstGeom>
        </p:spPr>
        <p:txBody>
          <a:bodyPr vert="horz" lIns="0" tIns="34290" rIns="0" bIns="34290" rtlCol="0">
            <a:normAutofit/>
          </a:bodyPr>
          <a:lstStyle/>
          <a:p>
            <a:pPr defTabSz="685800">
              <a:lnSpc>
                <a:spcPct val="90000"/>
              </a:lnSpc>
              <a:spcAft>
                <a:spcPts val="450"/>
              </a:spcAft>
              <a:buClr>
                <a:schemeClr val="accent1"/>
              </a:buClr>
              <a:buFont typeface="Calibri" panose="020F0502020204030204" pitchFamily="34" charset="0"/>
            </a:pPr>
            <a:r>
              <a:rPr lang="en-US" sz="1350" dirty="0">
                <a:solidFill>
                  <a:schemeClr val="tx1">
                    <a:lumMod val="75000"/>
                    <a:lumOff val="25000"/>
                  </a:schemeClr>
                </a:solidFill>
              </a:rPr>
              <a:t>TARGET Center Website</a:t>
            </a:r>
            <a:br>
              <a:rPr lang="en-US" sz="1350" dirty="0">
                <a:solidFill>
                  <a:schemeClr val="tx1">
                    <a:lumMod val="75000"/>
                    <a:lumOff val="25000"/>
                  </a:schemeClr>
                </a:solidFill>
              </a:rPr>
            </a:br>
            <a:r>
              <a:rPr lang="en-US" sz="1350" dirty="0">
                <a:solidFill>
                  <a:schemeClr val="tx1">
                    <a:lumMod val="75000"/>
                    <a:lumOff val="25000"/>
                  </a:schemeClr>
                </a:solidFill>
                <a:hlinkClick r:id="rId3"/>
              </a:rPr>
              <a:t>https://www.usda.gov/target-center</a:t>
            </a:r>
            <a:endParaRPr lang="en-US" sz="1350" dirty="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350" dirty="0">
                <a:solidFill>
                  <a:schemeClr val="tx1">
                    <a:lumMod val="75000"/>
                    <a:lumOff val="25000"/>
                  </a:schemeClr>
                </a:solidFill>
              </a:rPr>
            </a:br>
            <a:r>
              <a:rPr lang="en-US" sz="1350" dirty="0">
                <a:solidFill>
                  <a:schemeClr val="tx1">
                    <a:lumMod val="75000"/>
                    <a:lumOff val="25000"/>
                  </a:schemeClr>
                </a:solidFill>
              </a:rPr>
              <a:t>TARGET Center Email</a:t>
            </a:r>
            <a:br>
              <a:rPr lang="en-US" sz="1350" dirty="0">
                <a:solidFill>
                  <a:schemeClr val="tx1">
                    <a:lumMod val="75000"/>
                    <a:lumOff val="25000"/>
                  </a:schemeClr>
                </a:solidFill>
              </a:rPr>
            </a:br>
            <a:r>
              <a:rPr lang="en-US" sz="1350" dirty="0">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sz="1350" dirty="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350" dirty="0">
                <a:solidFill>
                  <a:schemeClr val="tx1">
                    <a:lumMod val="75000"/>
                    <a:lumOff val="25000"/>
                  </a:schemeClr>
                </a:solidFill>
              </a:rPr>
            </a:br>
            <a:r>
              <a:rPr lang="en-US" sz="1350" dirty="0">
                <a:solidFill>
                  <a:schemeClr val="tx1">
                    <a:lumMod val="75000"/>
                    <a:lumOff val="25000"/>
                  </a:schemeClr>
                </a:solidFill>
              </a:rPr>
              <a:t>TARGET Center Phone Number</a:t>
            </a:r>
            <a:br>
              <a:rPr lang="en-US" sz="1350" dirty="0">
                <a:solidFill>
                  <a:schemeClr val="tx1">
                    <a:lumMod val="75000"/>
                    <a:lumOff val="25000"/>
                  </a:schemeClr>
                </a:solidFill>
              </a:rPr>
            </a:br>
            <a:r>
              <a:rPr lang="en-US" sz="1350" dirty="0">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1405" y="2724318"/>
            <a:ext cx="1047749" cy="1016602"/>
          </a:xfrm>
          <a:prstGeom prst="rect">
            <a:avLst/>
          </a:prstGeom>
          <a:solidFill>
            <a:srgbClr val="316FB0">
              <a:alpha val="41000"/>
            </a:srgbClr>
          </a:solidFill>
        </p:spPr>
      </p:pic>
    </p:spTree>
    <p:extLst>
      <p:ext uri="{BB962C8B-B14F-4D97-AF65-F5344CB8AC3E}">
        <p14:creationId xmlns:p14="http://schemas.microsoft.com/office/powerpoint/2010/main" val="1400954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2699298" y="932065"/>
            <a:ext cx="3707768" cy="533054"/>
          </a:xfrm>
          <a:prstGeom prst="rect">
            <a:avLst/>
          </a:prstGeom>
        </p:spPr>
      </p:pic>
      <p:sp>
        <p:nvSpPr>
          <p:cNvPr id="3" name="object 3"/>
          <p:cNvSpPr txBox="1">
            <a:spLocks noGrp="1"/>
          </p:cNvSpPr>
          <p:nvPr>
            <p:ph type="title"/>
          </p:nvPr>
        </p:nvSpPr>
        <p:spPr>
          <a:xfrm>
            <a:off x="2738502" y="934831"/>
            <a:ext cx="1833499" cy="437117"/>
          </a:xfrm>
          <a:prstGeom prst="rect">
            <a:avLst/>
          </a:prstGeom>
        </p:spPr>
        <p:txBody>
          <a:bodyPr vert="horz" wrap="square" lIns="0" tIns="6170" rIns="0" bIns="0" rtlCol="0" anchor="ctr">
            <a:spAutoFit/>
          </a:bodyPr>
          <a:lstStyle/>
          <a:p>
            <a:pPr marL="6494" marR="2598">
              <a:spcBef>
                <a:spcPts val="49"/>
              </a:spcBef>
            </a:pPr>
            <a:r>
              <a:rPr sz="1400" b="1" spc="44" dirty="0">
                <a:solidFill>
                  <a:srgbClr val="FFFFFF"/>
                </a:solidFill>
                <a:latin typeface="Calibri"/>
                <a:cs typeface="Calibri"/>
              </a:rPr>
              <a:t>Current</a:t>
            </a:r>
            <a:r>
              <a:rPr sz="1400" b="1" spc="-31" dirty="0">
                <a:solidFill>
                  <a:srgbClr val="FFFFFF"/>
                </a:solidFill>
                <a:latin typeface="Calibri"/>
                <a:cs typeface="Calibri"/>
              </a:rPr>
              <a:t> </a:t>
            </a:r>
            <a:r>
              <a:rPr lang="en-US" sz="1400" b="1" spc="-64" dirty="0">
                <a:solidFill>
                  <a:srgbClr val="FFFFFF"/>
                </a:solidFill>
              </a:rPr>
              <a:t>and </a:t>
            </a:r>
            <a:r>
              <a:rPr sz="1400" b="1" spc="38" dirty="0">
                <a:solidFill>
                  <a:srgbClr val="FFFFFF"/>
                </a:solidFill>
                <a:latin typeface="Calibri"/>
                <a:cs typeface="Calibri"/>
              </a:rPr>
              <a:t>Upcoming </a:t>
            </a:r>
            <a:r>
              <a:rPr sz="1400" b="1" dirty="0">
                <a:solidFill>
                  <a:srgbClr val="FFFFFF"/>
                </a:solidFill>
                <a:latin typeface="Calibri"/>
                <a:cs typeface="Calibri"/>
              </a:rPr>
              <a:t>Meetings</a:t>
            </a:r>
            <a:endParaRPr sz="1400" b="1" spc="38" dirty="0">
              <a:solidFill>
                <a:srgbClr val="FFFFFF"/>
              </a:solidFill>
              <a:latin typeface="Calibri"/>
              <a:cs typeface="Calibri"/>
            </a:endParaRPr>
          </a:p>
        </p:txBody>
      </p:sp>
      <p:grpSp>
        <p:nvGrpSpPr>
          <p:cNvPr id="4" name="object 4">
            <a:extLst>
              <a:ext uri="{C183D7F6-B498-43B3-948B-1728B52AA6E4}">
                <adec:decorative xmlns:adec="http://schemas.microsoft.com/office/drawing/2017/decorative" val="1"/>
              </a:ext>
            </a:extLst>
          </p:cNvPr>
          <p:cNvGrpSpPr/>
          <p:nvPr/>
        </p:nvGrpSpPr>
        <p:grpSpPr>
          <a:xfrm>
            <a:off x="2738502" y="1729024"/>
            <a:ext cx="3739202" cy="4118048"/>
            <a:chOff x="209738" y="1696157"/>
            <a:chExt cx="7312217" cy="8053070"/>
          </a:xfrm>
        </p:grpSpPr>
        <p:sp>
          <p:nvSpPr>
            <p:cNvPr id="5" name="object 5"/>
            <p:cNvSpPr/>
            <p:nvPr/>
          </p:nvSpPr>
          <p:spPr>
            <a:xfrm>
              <a:off x="209738" y="1696157"/>
              <a:ext cx="7265034" cy="8053070"/>
            </a:xfrm>
            <a:custGeom>
              <a:avLst/>
              <a:gdLst/>
              <a:ahLst/>
              <a:cxnLst/>
              <a:rect l="l" t="t" r="r" b="b"/>
              <a:pathLst>
                <a:path w="7265034" h="8053070">
                  <a:moveTo>
                    <a:pt x="0" y="8052816"/>
                  </a:moveTo>
                  <a:lnTo>
                    <a:pt x="7264908" y="8052816"/>
                  </a:lnTo>
                  <a:lnTo>
                    <a:pt x="7264908" y="0"/>
                  </a:lnTo>
                  <a:lnTo>
                    <a:pt x="0" y="0"/>
                  </a:lnTo>
                  <a:lnTo>
                    <a:pt x="0" y="8052816"/>
                  </a:lnTo>
                  <a:close/>
                </a:path>
              </a:pathLst>
            </a:custGeom>
            <a:solidFill>
              <a:srgbClr val="F1F1F1"/>
            </a:solidFill>
          </p:spPr>
          <p:txBody>
            <a:bodyPr wrap="square" lIns="0" tIns="0" rIns="0" bIns="0" rtlCol="0"/>
            <a:lstStyle/>
            <a:p>
              <a:endParaRPr sz="920" dirty="0"/>
            </a:p>
          </p:txBody>
        </p:sp>
        <p:sp>
          <p:nvSpPr>
            <p:cNvPr id="6" name="object 6"/>
            <p:cNvSpPr/>
            <p:nvPr/>
          </p:nvSpPr>
          <p:spPr>
            <a:xfrm>
              <a:off x="253746" y="5673090"/>
              <a:ext cx="7268209" cy="0"/>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920" dirty="0"/>
            </a:p>
          </p:txBody>
        </p:sp>
        <p:sp>
          <p:nvSpPr>
            <p:cNvPr id="7" name="object 7"/>
            <p:cNvSpPr/>
            <p:nvPr/>
          </p:nvSpPr>
          <p:spPr>
            <a:xfrm>
              <a:off x="1940051" y="1810512"/>
              <a:ext cx="1647825" cy="26987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endParaRPr sz="920" dirty="0"/>
            </a:p>
          </p:txBody>
        </p:sp>
        <p:sp>
          <p:nvSpPr>
            <p:cNvPr id="8" name="object 8"/>
            <p:cNvSpPr/>
            <p:nvPr/>
          </p:nvSpPr>
          <p:spPr>
            <a:xfrm>
              <a:off x="1940051" y="1810512"/>
              <a:ext cx="1647825" cy="269875"/>
            </a:xfrm>
            <a:custGeom>
              <a:avLst/>
              <a:gdLst/>
              <a:ahLst/>
              <a:cxnLst/>
              <a:rect l="l" t="t" r="r" b="b"/>
              <a:pathLst>
                <a:path w="1647825" h="269875">
                  <a:moveTo>
                    <a:pt x="0" y="0"/>
                  </a:moveTo>
                  <a:lnTo>
                    <a:pt x="1512570" y="0"/>
                  </a:lnTo>
                  <a:lnTo>
                    <a:pt x="1647444" y="134874"/>
                  </a:lnTo>
                  <a:lnTo>
                    <a:pt x="1512570" y="269748"/>
                  </a:lnTo>
                  <a:lnTo>
                    <a:pt x="0" y="269748"/>
                  </a:lnTo>
                  <a:lnTo>
                    <a:pt x="0" y="0"/>
                  </a:lnTo>
                  <a:close/>
                </a:path>
              </a:pathLst>
            </a:custGeom>
            <a:ln w="12700">
              <a:solidFill>
                <a:srgbClr val="2E528F"/>
              </a:solidFill>
            </a:ln>
          </p:spPr>
          <p:txBody>
            <a:bodyPr wrap="square" lIns="0" tIns="0" rIns="0" bIns="0" rtlCol="0"/>
            <a:lstStyle/>
            <a:p>
              <a:endParaRPr sz="920" dirty="0"/>
            </a:p>
          </p:txBody>
        </p:sp>
      </p:grpSp>
      <p:sp>
        <p:nvSpPr>
          <p:cNvPr id="9" name="object 9"/>
          <p:cNvSpPr txBox="1"/>
          <p:nvPr/>
        </p:nvSpPr>
        <p:spPr>
          <a:xfrm>
            <a:off x="2696960" y="1461221"/>
            <a:ext cx="3715074" cy="128240"/>
          </a:xfrm>
          <a:prstGeom prst="rect">
            <a:avLst/>
          </a:prstGeom>
          <a:solidFill>
            <a:srgbClr val="002C71"/>
          </a:solidFill>
        </p:spPr>
        <p:txBody>
          <a:bodyPr vert="horz" wrap="square" lIns="0" tIns="0" rIns="0" bIns="0" rtlCol="0">
            <a:spAutoFit/>
          </a:bodyPr>
          <a:lstStyle/>
          <a:p>
            <a:pPr marL="46433">
              <a:lnSpc>
                <a:spcPts val="1043"/>
              </a:lnSpc>
            </a:pPr>
            <a:r>
              <a:rPr lang="en-US" sz="920" b="1" spc="-5" dirty="0">
                <a:solidFill>
                  <a:srgbClr val="FFFFFF"/>
                </a:solidFill>
                <a:latin typeface="Calibri"/>
                <a:cs typeface="Calibri"/>
              </a:rPr>
              <a:t>OCTOBER</a:t>
            </a:r>
            <a:endParaRPr sz="920" dirty="0">
              <a:latin typeface="Calibri"/>
              <a:cs typeface="Calibri"/>
            </a:endParaRPr>
          </a:p>
        </p:txBody>
      </p:sp>
      <p:sp>
        <p:nvSpPr>
          <p:cNvPr id="10" name="object 10"/>
          <p:cNvSpPr txBox="1"/>
          <p:nvPr/>
        </p:nvSpPr>
        <p:spPr>
          <a:xfrm>
            <a:off x="3731017" y="1607332"/>
            <a:ext cx="382840"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TUESDAY</a:t>
            </a:r>
            <a:endParaRPr sz="716" dirty="0">
              <a:latin typeface="Calibri"/>
              <a:cs typeface="Calibri"/>
            </a:endParaRPr>
          </a:p>
        </p:txBody>
      </p:sp>
      <p:sp>
        <p:nvSpPr>
          <p:cNvPr id="11" name="object 11"/>
          <p:cNvSpPr txBox="1"/>
          <p:nvPr/>
        </p:nvSpPr>
        <p:spPr>
          <a:xfrm>
            <a:off x="2892068" y="1599491"/>
            <a:ext cx="2250281" cy="116716"/>
          </a:xfrm>
          <a:prstGeom prst="rect">
            <a:avLst/>
          </a:prstGeom>
        </p:spPr>
        <p:txBody>
          <a:bodyPr vert="horz" wrap="square" lIns="0" tIns="6494" rIns="0" bIns="0" rtlCol="0">
            <a:spAutoFit/>
          </a:bodyPr>
          <a:lstStyle/>
          <a:p>
            <a:pPr marL="6494">
              <a:spcBef>
                <a:spcPts val="51"/>
              </a:spcBef>
              <a:tabLst>
                <a:tab pos="1742704" algn="l"/>
              </a:tabLst>
            </a:pPr>
            <a:r>
              <a:rPr sz="716" b="1" spc="-5" dirty="0">
                <a:latin typeface="Calibri"/>
                <a:cs typeface="Calibri"/>
              </a:rPr>
              <a:t>MONDAY</a:t>
            </a:r>
            <a:r>
              <a:rPr sz="716" b="1" dirty="0">
                <a:latin typeface="Calibri"/>
                <a:cs typeface="Calibri"/>
              </a:rPr>
              <a:t>	</a:t>
            </a:r>
            <a:r>
              <a:rPr sz="716" b="1" spc="-5" dirty="0">
                <a:latin typeface="Calibri"/>
                <a:cs typeface="Calibri"/>
              </a:rPr>
              <a:t>WEDNESDAY</a:t>
            </a:r>
            <a:endParaRPr sz="716" dirty="0">
              <a:latin typeface="Calibri"/>
              <a:cs typeface="Calibri"/>
            </a:endParaRPr>
          </a:p>
        </p:txBody>
      </p:sp>
      <p:sp>
        <p:nvSpPr>
          <p:cNvPr id="12" name="object 12"/>
          <p:cNvSpPr txBox="1"/>
          <p:nvPr/>
        </p:nvSpPr>
        <p:spPr>
          <a:xfrm>
            <a:off x="5508484" y="1599491"/>
            <a:ext cx="450706"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THURSDAY</a:t>
            </a:r>
            <a:endParaRPr sz="716" dirty="0">
              <a:latin typeface="Calibri"/>
              <a:cs typeface="Calibri"/>
            </a:endParaRPr>
          </a:p>
        </p:txBody>
      </p:sp>
      <p:sp>
        <p:nvSpPr>
          <p:cNvPr id="13" name="object 13"/>
          <p:cNvSpPr txBox="1"/>
          <p:nvPr/>
        </p:nvSpPr>
        <p:spPr>
          <a:xfrm>
            <a:off x="3621135" y="1749968"/>
            <a:ext cx="813089" cy="1780119"/>
          </a:xfrm>
          <a:prstGeom prst="rect">
            <a:avLst/>
          </a:prstGeom>
        </p:spPr>
        <p:txBody>
          <a:bodyPr vert="horz" wrap="square" lIns="0" tIns="46434" rIns="0" bIns="0" rtlCol="0">
            <a:spAutoFit/>
          </a:bodyPr>
          <a:lstStyle/>
          <a:p>
            <a:pPr marL="19483" algn="ctr">
              <a:spcBef>
                <a:spcPts val="292"/>
              </a:spcBef>
            </a:pPr>
            <a:r>
              <a:rPr lang="en-US" sz="614" b="1" spc="15" dirty="0">
                <a:solidFill>
                  <a:srgbClr val="FFFFFF"/>
                </a:solidFill>
                <a:latin typeface="Calibri"/>
                <a:cs typeface="Calibri"/>
              </a:rPr>
              <a:t>10/31/2023</a:t>
            </a:r>
            <a:endParaRPr lang="en-US" sz="614" dirty="0">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dirty="0">
                <a:solidFill>
                  <a:srgbClr val="002C71"/>
                </a:solidFill>
                <a:latin typeface="Calibri"/>
                <a:cs typeface="Calibri"/>
              </a:rPr>
              <a:t>Identifying Obstacles to Neurodiversity and Inclusion </a:t>
            </a:r>
            <a:br>
              <a:rPr lang="en-US" sz="614" b="1" dirty="0">
                <a:solidFill>
                  <a:srgbClr val="002C71"/>
                </a:solidFill>
                <a:latin typeface="Calibri"/>
                <a:cs typeface="Calibri"/>
              </a:rPr>
            </a:br>
            <a:r>
              <a:rPr lang="en-US" sz="614" spc="2" dirty="0">
                <a:latin typeface="Calibri"/>
                <a:cs typeface="Calibri"/>
              </a:rPr>
              <a:t>Dr. T</a:t>
            </a:r>
            <a:r>
              <a:rPr lang="en-US" sz="614" dirty="0">
                <a:latin typeface="Calibri"/>
                <a:cs typeface="Calibri"/>
              </a:rPr>
              <a:t>heresa</a:t>
            </a:r>
            <a:r>
              <a:rPr lang="en-US" sz="614" spc="-8" dirty="0">
                <a:latin typeface="Calibri"/>
                <a:cs typeface="Calibri"/>
              </a:rPr>
              <a:t> </a:t>
            </a:r>
            <a:r>
              <a:rPr lang="en-US" sz="614" spc="-5" dirty="0">
                <a:latin typeface="Calibri"/>
                <a:cs typeface="Calibri"/>
              </a:rPr>
              <a:t>Haskins </a:t>
            </a:r>
            <a:br>
              <a:rPr lang="en-US" sz="614" spc="-5" dirty="0">
                <a:latin typeface="Calibri"/>
                <a:cs typeface="Calibri"/>
              </a:rPr>
            </a:b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a:spcBef>
                <a:spcPts val="49"/>
              </a:spcBef>
            </a:pPr>
            <a:br>
              <a:rPr lang="en-US" sz="307" b="1" dirty="0">
                <a:solidFill>
                  <a:srgbClr val="002C71"/>
                </a:solidFill>
                <a:latin typeface="Calibri"/>
                <a:cs typeface="Calibri"/>
              </a:rPr>
            </a:br>
            <a:r>
              <a:rPr lang="en-US" sz="614" spc="-5" dirty="0">
                <a:latin typeface="Calibri"/>
                <a:cs typeface="Calibri"/>
              </a:rPr>
              <a:t>1:00PM </a:t>
            </a:r>
            <a:r>
              <a:rPr lang="en-US" sz="614" spc="-15" dirty="0">
                <a:latin typeface="Calibri"/>
                <a:cs typeface="Calibri"/>
              </a:rPr>
              <a:t>–</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dirty="0">
                <a:solidFill>
                  <a:srgbClr val="002C71"/>
                </a:solidFill>
                <a:latin typeface="Calibri"/>
                <a:cs typeface="Calibri"/>
              </a:rPr>
              <a:t>Overcoming Barriers to Neurodiversity and Inclusion </a:t>
            </a:r>
            <a:br>
              <a:rPr lang="en-US" sz="614" b="1" dirty="0">
                <a:solidFill>
                  <a:srgbClr val="002C71"/>
                </a:solidFill>
                <a:latin typeface="Calibri"/>
                <a:cs typeface="Calibri"/>
              </a:rPr>
            </a:br>
            <a:r>
              <a:rPr lang="en-US" sz="614" spc="2" dirty="0">
                <a:latin typeface="Calibri"/>
                <a:cs typeface="Calibri"/>
              </a:rPr>
              <a:t>Dr. T</a:t>
            </a:r>
            <a:r>
              <a:rPr lang="en-US" sz="614" dirty="0">
                <a:latin typeface="Calibri"/>
                <a:cs typeface="Calibri"/>
              </a:rPr>
              <a:t>heresa</a:t>
            </a:r>
            <a:r>
              <a:rPr lang="en-US" sz="614" spc="-8" dirty="0">
                <a:latin typeface="Calibri"/>
                <a:cs typeface="Calibri"/>
              </a:rPr>
              <a:t> </a:t>
            </a:r>
            <a:r>
              <a:rPr lang="en-US" sz="614" spc="-5" dirty="0">
                <a:latin typeface="Calibri"/>
                <a:cs typeface="Calibri"/>
              </a:rPr>
              <a:t>Haskins </a:t>
            </a:r>
            <a:br>
              <a:rPr lang="en-US" sz="614" spc="-5" dirty="0">
                <a:latin typeface="Calibri"/>
                <a:cs typeface="Calibri"/>
              </a:rPr>
            </a:b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marR="18184">
              <a:lnSpc>
                <a:spcPct val="102099"/>
              </a:lnSpc>
              <a:spcBef>
                <a:spcPts val="20"/>
              </a:spcBef>
            </a:pPr>
            <a:endParaRPr lang="en-US" sz="614" dirty="0">
              <a:highlight>
                <a:srgbClr val="FFFF00"/>
              </a:highlight>
              <a:latin typeface="Calibri"/>
              <a:cs typeface="Calibri"/>
            </a:endParaRP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sp>
        <p:nvSpPr>
          <p:cNvPr id="17" name="object 17">
            <a:extLst>
              <a:ext uri="{C183D7F6-B498-43B3-948B-1728B52AA6E4}">
                <adec:decorative xmlns:adec="http://schemas.microsoft.com/office/drawing/2017/decorative" val="1"/>
              </a:ext>
            </a:extLst>
          </p:cNvPr>
          <p:cNvSpPr txBox="1"/>
          <p:nvPr/>
        </p:nvSpPr>
        <p:spPr>
          <a:xfrm>
            <a:off x="4480395" y="1753861"/>
            <a:ext cx="715025" cy="440265"/>
          </a:xfrm>
          <a:prstGeom prst="rect">
            <a:avLst/>
          </a:prstGeom>
        </p:spPr>
        <p:txBody>
          <a:bodyPr vert="horz" wrap="square" lIns="0" tIns="46434" rIns="0" bIns="0" rtlCol="0">
            <a:spAutoFit/>
          </a:bodyPr>
          <a:lstStyle/>
          <a:p>
            <a:pPr marL="19483">
              <a:spcBef>
                <a:spcPts val="49"/>
              </a:spcBef>
            </a:pPr>
            <a:endParaRPr lang="en-US" sz="614" spc="-13" dirty="0">
              <a:latin typeface="Calibri"/>
              <a:cs typeface="Calibri"/>
            </a:endParaRPr>
          </a:p>
          <a:p>
            <a:pPr marL="19483" marR="21755">
              <a:lnSpc>
                <a:spcPct val="106700"/>
              </a:lnSpc>
              <a:spcBef>
                <a:spcPts val="5"/>
              </a:spcBef>
            </a:pPr>
            <a:endParaRPr lang="en-US" sz="614" spc="-13" dirty="0">
              <a:highlight>
                <a:srgbClr val="FFFF00"/>
              </a:highlight>
              <a:latin typeface="Calibri"/>
              <a:cs typeface="Calibri"/>
            </a:endParaRPr>
          </a:p>
          <a:p>
            <a:pPr marL="19483" marR="21755">
              <a:lnSpc>
                <a:spcPct val="106700"/>
              </a:lnSpc>
              <a:spcBef>
                <a:spcPts val="5"/>
              </a:spcBef>
            </a:pPr>
            <a:endParaRPr lang="en-US" sz="614" dirty="0">
              <a:highlight>
                <a:srgbClr val="FFFF00"/>
              </a:highlight>
              <a:latin typeface="Calibri"/>
              <a:cs typeface="Calibri"/>
            </a:endParaRPr>
          </a:p>
          <a:p>
            <a:pPr marL="19483" marR="21755">
              <a:lnSpc>
                <a:spcPct val="106700"/>
              </a:lnSpc>
              <a:spcBef>
                <a:spcPts val="5"/>
              </a:spcBef>
            </a:pPr>
            <a:endParaRPr sz="614" dirty="0">
              <a:latin typeface="Calibri"/>
              <a:cs typeface="Calibri"/>
            </a:endParaRPr>
          </a:p>
        </p:txBody>
      </p:sp>
      <p:sp>
        <p:nvSpPr>
          <p:cNvPr id="21" name="object 21"/>
          <p:cNvSpPr txBox="1"/>
          <p:nvPr/>
        </p:nvSpPr>
        <p:spPr>
          <a:xfrm>
            <a:off x="4424147" y="1834590"/>
            <a:ext cx="942650" cy="285243"/>
          </a:xfrm>
          <a:prstGeom prst="rect">
            <a:avLst/>
          </a:prstGeom>
        </p:spPr>
        <p:txBody>
          <a:bodyPr vert="horz" wrap="square" lIns="0" tIns="44486" rIns="0" bIns="0" rtlCol="0">
            <a:spAutoFit/>
          </a:bodyPr>
          <a:lstStyle/>
          <a:p>
            <a:pPr marL="19483" algn="ctr">
              <a:spcBef>
                <a:spcPts val="292"/>
              </a:spcBef>
            </a:pPr>
            <a:r>
              <a:rPr lang="en-US" sz="614" b="1" spc="15" dirty="0">
                <a:solidFill>
                  <a:srgbClr val="FFFFFF"/>
                </a:solidFill>
                <a:latin typeface="Calibri"/>
                <a:cs typeface="Calibri"/>
              </a:rPr>
              <a:t>10/19/2023</a:t>
            </a:r>
            <a:endParaRPr lang="en-US" sz="614" dirty="0">
              <a:latin typeface="Calibri"/>
              <a:cs typeface="Calibri"/>
            </a:endParaRPr>
          </a:p>
          <a:p>
            <a:pPr marL="19483">
              <a:spcBef>
                <a:spcPts val="356"/>
              </a:spcBef>
            </a:pPr>
            <a:endParaRPr sz="614" dirty="0">
              <a:latin typeface="Calibri"/>
              <a:cs typeface="Calibri"/>
            </a:endParaRPr>
          </a:p>
        </p:txBody>
      </p:sp>
      <p:sp>
        <p:nvSpPr>
          <p:cNvPr id="37" name="object 37">
            <a:extLst>
              <a:ext uri="{C183D7F6-B498-43B3-948B-1728B52AA6E4}">
                <adec:decorative xmlns:adec="http://schemas.microsoft.com/office/drawing/2017/decorative" val="1"/>
              </a:ext>
            </a:extLst>
          </p:cNvPr>
          <p:cNvSpPr txBox="1">
            <a:spLocks/>
          </p:cNvSpPr>
          <p:nvPr/>
        </p:nvSpPr>
        <p:spPr>
          <a:xfrm>
            <a:off x="5406574" y="3864260"/>
            <a:ext cx="989353" cy="238030"/>
          </a:xfrm>
          <a:prstGeom prst="rect">
            <a:avLst/>
          </a:prstGeom>
        </p:spPr>
        <p:txBody>
          <a:bodyPr vert="horz" wrap="square" lIns="0" tIns="46434" rIns="0" bIns="0" rtlCol="0">
            <a:spAutoFit/>
          </a:bodyPr>
          <a:lstStyle/>
          <a:p>
            <a:pPr marL="19483" algn="ctr">
              <a:spcBef>
                <a:spcPts val="292"/>
              </a:spcBef>
            </a:pPr>
            <a:endParaRPr lang="en-US" sz="614" dirty="0">
              <a:latin typeface="Calibri"/>
              <a:cs typeface="Calibri"/>
            </a:endParaRPr>
          </a:p>
          <a:p>
            <a:pPr marL="19483" marR="180862">
              <a:lnSpc>
                <a:spcPct val="106700"/>
              </a:lnSpc>
              <a:spcBef>
                <a:spcPts val="8"/>
              </a:spcBef>
            </a:pPr>
            <a:endParaRPr sz="614" dirty="0">
              <a:latin typeface="Calibri"/>
              <a:cs typeface="Calibri"/>
            </a:endParaRPr>
          </a:p>
        </p:txBody>
      </p:sp>
      <p:grpSp>
        <p:nvGrpSpPr>
          <p:cNvPr id="33" name="object 26">
            <a:extLst>
              <a:ext uri="{FF2B5EF4-FFF2-40B4-BE49-F238E27FC236}">
                <a16:creationId xmlns:a16="http://schemas.microsoft.com/office/drawing/2014/main" id="{DCCF2F59-80A2-E78A-8369-E100BA01D6F7}"/>
              </a:ext>
              <a:ext uri="{C183D7F6-B498-43B3-948B-1728B52AA6E4}">
                <adec:decorative xmlns:adec="http://schemas.microsoft.com/office/drawing/2017/decorative" val="1"/>
              </a:ext>
            </a:extLst>
          </p:cNvPr>
          <p:cNvGrpSpPr/>
          <p:nvPr/>
        </p:nvGrpSpPr>
        <p:grpSpPr>
          <a:xfrm>
            <a:off x="2796413" y="1784250"/>
            <a:ext cx="810816" cy="149369"/>
            <a:chOff x="1990089" y="6040882"/>
            <a:chExt cx="1585595" cy="292100"/>
          </a:xfrm>
        </p:grpSpPr>
        <p:sp>
          <p:nvSpPr>
            <p:cNvPr id="38" name="object 27">
              <a:extLst>
                <a:ext uri="{FF2B5EF4-FFF2-40B4-BE49-F238E27FC236}">
                  <a16:creationId xmlns:a16="http://schemas.microsoft.com/office/drawing/2014/main" id="{54E93999-EB4B-F63B-E0CD-6E3C02C52E17}"/>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39" name="object 28">
              <a:extLst>
                <a:ext uri="{FF2B5EF4-FFF2-40B4-BE49-F238E27FC236}">
                  <a16:creationId xmlns:a16="http://schemas.microsoft.com/office/drawing/2014/main" id="{87ACC070-2EA9-E8E4-6C32-1186D9B46C9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40" name="object 29">
            <a:extLst>
              <a:ext uri="{FF2B5EF4-FFF2-40B4-BE49-F238E27FC236}">
                <a16:creationId xmlns:a16="http://schemas.microsoft.com/office/drawing/2014/main" id="{18814323-2E59-A6D2-24AF-16710B8C00BC}"/>
              </a:ext>
            </a:extLst>
          </p:cNvPr>
          <p:cNvSpPr txBox="1"/>
          <p:nvPr/>
        </p:nvSpPr>
        <p:spPr>
          <a:xfrm>
            <a:off x="2789394" y="1762959"/>
            <a:ext cx="865693" cy="1527692"/>
          </a:xfrm>
          <a:prstGeom prst="rect">
            <a:avLst/>
          </a:prstGeom>
        </p:spPr>
        <p:txBody>
          <a:bodyPr vert="horz" wrap="square" lIns="0" tIns="44162" rIns="0" bIns="0" rtlCol="0">
            <a:spAutoFit/>
          </a:bodyPr>
          <a:lstStyle/>
          <a:p>
            <a:pPr marL="19483" algn="ctr">
              <a:spcBef>
                <a:spcPts val="296"/>
              </a:spcBef>
            </a:pPr>
            <a:r>
              <a:rPr lang="en-US" sz="614" b="1" spc="15" dirty="0">
                <a:solidFill>
                  <a:srgbClr val="FFFFFF"/>
                </a:solidFill>
                <a:latin typeface="Calibri"/>
                <a:cs typeface="Calibri"/>
              </a:rPr>
              <a:t>10/30/2023</a:t>
            </a:r>
            <a:endParaRPr lang="en-US" sz="614" dirty="0">
              <a:latin typeface="Calibri"/>
              <a:cs typeface="Calibri"/>
            </a:endParaRPr>
          </a:p>
          <a:p>
            <a:pPr marL="19483">
              <a:spcBef>
                <a:spcPts val="296"/>
              </a:spcBef>
            </a:pPr>
            <a:r>
              <a:rPr sz="614" spc="-5" dirty="0">
                <a:latin typeface="Calibri"/>
                <a:cs typeface="Calibri"/>
              </a:rPr>
              <a:t>1</a:t>
            </a:r>
            <a:r>
              <a:rPr lang="en-US" sz="614" spc="-5" dirty="0">
                <a:latin typeface="Calibri"/>
                <a:cs typeface="Calibri"/>
              </a:rPr>
              <a:t>1</a:t>
            </a:r>
            <a:r>
              <a:rPr sz="614" spc="-5" dirty="0">
                <a:latin typeface="Calibri"/>
                <a:cs typeface="Calibri"/>
              </a:rPr>
              <a:t>:00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12:00</a:t>
            </a:r>
            <a:r>
              <a:rPr sz="614" spc="-18" dirty="0">
                <a:latin typeface="Calibri"/>
                <a:cs typeface="Calibri"/>
              </a:rPr>
              <a:t> </a:t>
            </a:r>
            <a:r>
              <a:rPr sz="614" spc="-13" dirty="0">
                <a:latin typeface="Calibri"/>
                <a:cs typeface="Calibri"/>
              </a:rPr>
              <a:t>PM</a:t>
            </a:r>
            <a:r>
              <a:rPr lang="en-US" sz="614" spc="-13" dirty="0">
                <a:latin typeface="Calibri"/>
                <a:cs typeface="Calibri"/>
              </a:rPr>
              <a:t> </a:t>
            </a:r>
            <a:r>
              <a:rPr lang="en-US" sz="614" b="1" dirty="0">
                <a:solidFill>
                  <a:srgbClr val="002C71"/>
                </a:solidFill>
                <a:latin typeface="Calibri"/>
                <a:cs typeface="Calibri"/>
              </a:rPr>
              <a:t>Emotional Intelligence (Part 2 of 2)</a:t>
            </a:r>
            <a:endParaRPr lang="en-US" sz="614" dirty="0">
              <a:latin typeface="Calibri"/>
              <a:cs typeface="Calibri"/>
            </a:endParaRPr>
          </a:p>
          <a:p>
            <a:pPr marL="19483" marR="18184">
              <a:lnSpc>
                <a:spcPct val="102099"/>
              </a:lnSpc>
              <a:spcBef>
                <a:spcPts val="20"/>
              </a:spcBef>
            </a:pPr>
            <a:r>
              <a:rPr lang="en-US" sz="614" dirty="0">
                <a:latin typeface="Calibri"/>
                <a:cs typeface="Calibri"/>
              </a:rPr>
              <a:t>Carolyn Owens, </a:t>
            </a:r>
            <a:br>
              <a:rPr lang="en-US" sz="614" dirty="0">
                <a:latin typeface="Calibri"/>
                <a:cs typeface="Calibri"/>
              </a:rPr>
            </a:br>
            <a:r>
              <a:rPr lang="en-US" sz="614" dirty="0">
                <a:latin typeface="Calibri"/>
                <a:cs typeface="Calibri"/>
              </a:rPr>
              <a:t>MCC, SPHR</a:t>
            </a:r>
          </a:p>
          <a:p>
            <a:pPr marL="19483">
              <a:spcBef>
                <a:spcPts val="317"/>
              </a:spcBef>
            </a:pPr>
            <a:r>
              <a:rPr lang="en-US" sz="614" spc="-13" dirty="0">
                <a:latin typeface="Calibri"/>
                <a:cs typeface="Calibri"/>
              </a:rPr>
              <a:t>1:00 pm- 2:00 pm</a:t>
            </a:r>
          </a:p>
          <a:p>
            <a:pPr marL="19483">
              <a:spcBef>
                <a:spcPts val="317"/>
              </a:spcBef>
            </a:pPr>
            <a:r>
              <a:rPr lang="en-US" sz="614" b="1" spc="-5" dirty="0">
                <a:solidFill>
                  <a:srgbClr val="002C71"/>
                </a:solidFill>
                <a:latin typeface="Calibri"/>
                <a:cs typeface="Calibri"/>
              </a:rPr>
              <a:t>Bridging Gaps: Generations and Disabilities</a:t>
            </a:r>
          </a:p>
          <a:p>
            <a:pPr marL="19483">
              <a:spcBef>
                <a:spcPts val="317"/>
              </a:spcBef>
            </a:pPr>
            <a:r>
              <a:rPr lang="en-US" sz="614" spc="-5" dirty="0">
                <a:latin typeface="Calibri"/>
                <a:cs typeface="Calibri"/>
              </a:rPr>
              <a:t>Mayor Neil McDevitt</a:t>
            </a:r>
          </a:p>
          <a:p>
            <a:pPr marL="19483" marR="18184">
              <a:lnSpc>
                <a:spcPct val="102099"/>
              </a:lnSpc>
              <a:spcBef>
                <a:spcPts val="20"/>
              </a:spcBef>
            </a:pPr>
            <a:endParaRPr lang="en-US" sz="614" dirty="0">
              <a:latin typeface="Calibri"/>
              <a:cs typeface="Calibri"/>
            </a:endParaRPr>
          </a:p>
          <a:p>
            <a:pPr marL="19483" marR="18184">
              <a:lnSpc>
                <a:spcPct val="102099"/>
              </a:lnSpc>
              <a:spcBef>
                <a:spcPts val="20"/>
              </a:spcBef>
            </a:pPr>
            <a:endParaRPr lang="en-US" sz="614" spc="-13" dirty="0">
              <a:latin typeface="Calibri"/>
              <a:cs typeface="Calibri"/>
            </a:endParaRPr>
          </a:p>
          <a:p>
            <a:pPr marL="19483" marR="18184">
              <a:lnSpc>
                <a:spcPct val="102099"/>
              </a:lnSpc>
              <a:spcBef>
                <a:spcPts val="20"/>
              </a:spcBef>
            </a:pPr>
            <a:endParaRPr lang="en-US" sz="614" spc="-13" dirty="0">
              <a:latin typeface="Calibri"/>
              <a:cs typeface="Calibri"/>
            </a:endParaRPr>
          </a:p>
        </p:txBody>
      </p:sp>
      <p:sp>
        <p:nvSpPr>
          <p:cNvPr id="14" name="object 13">
            <a:extLst>
              <a:ext uri="{FF2B5EF4-FFF2-40B4-BE49-F238E27FC236}">
                <a16:creationId xmlns:a16="http://schemas.microsoft.com/office/drawing/2014/main" id="{8C17400F-5F23-C08A-2EF8-FD751931D037}"/>
              </a:ext>
            </a:extLst>
          </p:cNvPr>
          <p:cNvSpPr txBox="1"/>
          <p:nvPr/>
        </p:nvSpPr>
        <p:spPr>
          <a:xfrm>
            <a:off x="4451379" y="1749969"/>
            <a:ext cx="887879" cy="1678809"/>
          </a:xfrm>
          <a:prstGeom prst="rect">
            <a:avLst/>
          </a:prstGeom>
        </p:spPr>
        <p:txBody>
          <a:bodyPr vert="horz" wrap="square" lIns="0" tIns="46434" rIns="0" bIns="0" rtlCol="0">
            <a:spAutoFit/>
          </a:bodyPr>
          <a:lstStyle/>
          <a:p>
            <a:pPr marL="19483">
              <a:spcBef>
                <a:spcPts val="296"/>
              </a:spcBef>
            </a:pPr>
            <a:endParaRPr lang="en-US" sz="614" spc="-5" dirty="0">
              <a:highlight>
                <a:srgbClr val="FFFF00"/>
              </a:highlight>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1</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marR="18184">
              <a:lnSpc>
                <a:spcPct val="102099"/>
              </a:lnSpc>
              <a:spcBef>
                <a:spcPts val="20"/>
              </a:spcBef>
            </a:pPr>
            <a:r>
              <a:rPr lang="en-US" sz="614" b="1" spc="11" dirty="0">
                <a:solidFill>
                  <a:srgbClr val="002C71"/>
                </a:solidFill>
                <a:latin typeface="Calibri"/>
                <a:cs typeface="Calibri"/>
              </a:rPr>
              <a:t>Navigating Temporary Disabilities: Resilience and Coping Strategies (Part 2 of 2)</a:t>
            </a:r>
            <a:endParaRPr lang="en-US" sz="614" dirty="0">
              <a:latin typeface="Calibri"/>
              <a:cs typeface="Calibri"/>
            </a:endParaRPr>
          </a:p>
          <a:p>
            <a:pPr marL="19483" marR="200669">
              <a:lnSpc>
                <a:spcPct val="106700"/>
              </a:lnSpc>
              <a:spcBef>
                <a:spcPts val="5"/>
              </a:spcBef>
            </a:pPr>
            <a:r>
              <a:rPr lang="en-US" sz="614" dirty="0">
                <a:latin typeface="Calibri"/>
                <a:cs typeface="Calibri"/>
              </a:rPr>
              <a:t>Dr.</a:t>
            </a:r>
            <a:r>
              <a:rPr lang="en-US" sz="614" spc="2" dirty="0">
                <a:latin typeface="Calibri"/>
                <a:cs typeface="Calibri"/>
              </a:rPr>
              <a:t> </a:t>
            </a:r>
            <a:r>
              <a:rPr lang="en-US" sz="614" dirty="0">
                <a:latin typeface="Calibri"/>
                <a:cs typeface="Calibri"/>
              </a:rPr>
              <a:t>Theresa</a:t>
            </a:r>
            <a:r>
              <a:rPr lang="en-US" sz="614" spc="-8" dirty="0">
                <a:latin typeface="Calibri"/>
                <a:cs typeface="Calibri"/>
              </a:rPr>
              <a:t> </a:t>
            </a:r>
            <a:r>
              <a:rPr lang="en-US" sz="614" spc="-5" dirty="0">
                <a:latin typeface="Calibri"/>
                <a:cs typeface="Calibri"/>
              </a:rPr>
              <a:t>Haskins </a:t>
            </a:r>
          </a:p>
          <a:p>
            <a:pPr marL="19483" marR="200669">
              <a:lnSpc>
                <a:spcPct val="106700"/>
              </a:lnSpc>
              <a:spcBef>
                <a:spcPts val="5"/>
              </a:spcBef>
            </a:pP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marR="180862">
              <a:lnSpc>
                <a:spcPct val="106700"/>
              </a:lnSpc>
              <a:spcBef>
                <a:spcPts val="8"/>
              </a:spcBef>
            </a:pPr>
            <a:endParaRPr lang="en-US" sz="614" spc="-11" dirty="0">
              <a:latin typeface="Calibri"/>
              <a:cs typeface="Calibri"/>
            </a:endParaRPr>
          </a:p>
          <a:p>
            <a:pPr marL="19483" marR="180862">
              <a:lnSpc>
                <a:spcPct val="106700"/>
              </a:lnSpc>
              <a:spcBef>
                <a:spcPts val="8"/>
              </a:spcBef>
            </a:pPr>
            <a:endParaRPr lang="en-US" sz="614" spc="-11" dirty="0">
              <a:highlight>
                <a:srgbClr val="FFFF00"/>
              </a:highlight>
              <a:latin typeface="Calibri"/>
              <a:cs typeface="Calibri"/>
            </a:endParaRPr>
          </a:p>
          <a:p>
            <a:pPr marL="19483" marR="180862">
              <a:lnSpc>
                <a:spcPct val="106700"/>
              </a:lnSpc>
              <a:spcBef>
                <a:spcPts val="8"/>
              </a:spcBef>
            </a:pPr>
            <a:endParaRPr lang="en-US" sz="614" dirty="0">
              <a:highlight>
                <a:srgbClr val="FFFF00"/>
              </a:highlight>
              <a:latin typeface="Calibri"/>
              <a:cs typeface="Calibri"/>
            </a:endParaRPr>
          </a:p>
          <a:p>
            <a:pPr marL="19483">
              <a:spcBef>
                <a:spcPts val="49"/>
              </a:spcBef>
            </a:pPr>
            <a:endParaRPr lang="en-US" sz="614" spc="-5" dirty="0">
              <a:latin typeface="Calibri"/>
              <a:cs typeface="Calibri"/>
            </a:endParaRPr>
          </a:p>
          <a:p>
            <a:pPr marL="19483" marR="18184">
              <a:lnSpc>
                <a:spcPct val="102099"/>
              </a:lnSpc>
              <a:spcBef>
                <a:spcPts val="20"/>
              </a:spcBef>
            </a:pPr>
            <a:endParaRPr lang="en-US" sz="614" dirty="0">
              <a:highlight>
                <a:srgbClr val="FFFF00"/>
              </a:highlight>
              <a:latin typeface="Calibri"/>
              <a:cs typeface="Calibri"/>
            </a:endParaRP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grpSp>
        <p:nvGrpSpPr>
          <p:cNvPr id="15" name="object 26">
            <a:extLst>
              <a:ext uri="{FF2B5EF4-FFF2-40B4-BE49-F238E27FC236}">
                <a16:creationId xmlns:a16="http://schemas.microsoft.com/office/drawing/2014/main" id="{985B51F8-031C-81F1-8CC5-C4671043F60B}"/>
              </a:ext>
              <a:ext uri="{C183D7F6-B498-43B3-948B-1728B52AA6E4}">
                <adec:decorative xmlns:adec="http://schemas.microsoft.com/office/drawing/2017/decorative" val="1"/>
              </a:ext>
            </a:extLst>
          </p:cNvPr>
          <p:cNvGrpSpPr/>
          <p:nvPr/>
        </p:nvGrpSpPr>
        <p:grpSpPr>
          <a:xfrm>
            <a:off x="4512526" y="1782631"/>
            <a:ext cx="804321" cy="142875"/>
            <a:chOff x="1996439" y="6047232"/>
            <a:chExt cx="1572895" cy="279400"/>
          </a:xfrm>
        </p:grpSpPr>
        <p:sp>
          <p:nvSpPr>
            <p:cNvPr id="16" name="object 27">
              <a:extLst>
                <a:ext uri="{FF2B5EF4-FFF2-40B4-BE49-F238E27FC236}">
                  <a16:creationId xmlns:a16="http://schemas.microsoft.com/office/drawing/2014/main" id="{A874A366-405F-BBAF-3228-6C98BA578E7D}"/>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614" b="1" spc="15" dirty="0">
                  <a:solidFill>
                    <a:srgbClr val="FFFFFF"/>
                  </a:solidFill>
                  <a:latin typeface="Calibri"/>
                  <a:cs typeface="Calibri"/>
                </a:rPr>
                <a:t>         11/1/2023</a:t>
              </a:r>
              <a:endParaRPr sz="614" dirty="0"/>
            </a:p>
          </p:txBody>
        </p:sp>
        <p:sp>
          <p:nvSpPr>
            <p:cNvPr id="18" name="object 28">
              <a:extLst>
                <a:ext uri="{FF2B5EF4-FFF2-40B4-BE49-F238E27FC236}">
                  <a16:creationId xmlns:a16="http://schemas.microsoft.com/office/drawing/2014/main" id="{B45FF766-1899-564B-15D9-FA03B57A263F}"/>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19" name="object 21">
            <a:extLst>
              <a:ext uri="{FF2B5EF4-FFF2-40B4-BE49-F238E27FC236}">
                <a16:creationId xmlns:a16="http://schemas.microsoft.com/office/drawing/2014/main" id="{B7B99E8A-2DA1-7DDD-6A48-68C804129F03}"/>
              </a:ext>
            </a:extLst>
          </p:cNvPr>
          <p:cNvSpPr txBox="1"/>
          <p:nvPr/>
        </p:nvSpPr>
        <p:spPr>
          <a:xfrm>
            <a:off x="5471496" y="1835756"/>
            <a:ext cx="942650" cy="285243"/>
          </a:xfrm>
          <a:prstGeom prst="rect">
            <a:avLst/>
          </a:prstGeom>
        </p:spPr>
        <p:txBody>
          <a:bodyPr vert="horz" wrap="square" lIns="0" tIns="44486" rIns="0" bIns="0" rtlCol="0">
            <a:spAutoFit/>
          </a:bodyPr>
          <a:lstStyle/>
          <a:p>
            <a:pPr marL="19483" algn="ctr">
              <a:spcBef>
                <a:spcPts val="292"/>
              </a:spcBef>
            </a:pPr>
            <a:r>
              <a:rPr lang="en-US" sz="614" b="1" spc="15" dirty="0">
                <a:solidFill>
                  <a:srgbClr val="FFFFFF"/>
                </a:solidFill>
                <a:latin typeface="Calibri"/>
                <a:cs typeface="Calibri"/>
              </a:rPr>
              <a:t>10/19/2023</a:t>
            </a:r>
            <a:endParaRPr lang="en-US" sz="614" dirty="0">
              <a:latin typeface="Calibri"/>
              <a:cs typeface="Calibri"/>
            </a:endParaRPr>
          </a:p>
          <a:p>
            <a:pPr marL="19483">
              <a:spcBef>
                <a:spcPts val="356"/>
              </a:spcBef>
            </a:pPr>
            <a:endParaRPr sz="614" dirty="0">
              <a:latin typeface="Calibri"/>
              <a:cs typeface="Calibri"/>
            </a:endParaRPr>
          </a:p>
        </p:txBody>
      </p:sp>
      <p:sp>
        <p:nvSpPr>
          <p:cNvPr id="20" name="object 13">
            <a:extLst>
              <a:ext uri="{FF2B5EF4-FFF2-40B4-BE49-F238E27FC236}">
                <a16:creationId xmlns:a16="http://schemas.microsoft.com/office/drawing/2014/main" id="{929ED50D-EA5B-A333-2BA6-FCC073536CBB}"/>
              </a:ext>
            </a:extLst>
          </p:cNvPr>
          <p:cNvSpPr txBox="1"/>
          <p:nvPr/>
        </p:nvSpPr>
        <p:spPr>
          <a:xfrm>
            <a:off x="5378687" y="1751129"/>
            <a:ext cx="813089" cy="1761844"/>
          </a:xfrm>
          <a:prstGeom prst="rect">
            <a:avLst/>
          </a:prstGeom>
        </p:spPr>
        <p:txBody>
          <a:bodyPr vert="horz" wrap="square" lIns="0" tIns="46434" rIns="0" bIns="0" rtlCol="0">
            <a:spAutoFit/>
          </a:bodyPr>
          <a:lstStyle/>
          <a:p>
            <a:pPr marL="19483" algn="ctr">
              <a:spcBef>
                <a:spcPts val="292"/>
              </a:spcBef>
            </a:pPr>
            <a:r>
              <a:rPr lang="en-US" sz="614" b="1" spc="15" dirty="0">
                <a:solidFill>
                  <a:schemeClr val="bg1"/>
                </a:solidFill>
                <a:latin typeface="Calibri"/>
                <a:cs typeface="Calibri"/>
              </a:rPr>
              <a:t>10/31/2023</a:t>
            </a:r>
            <a:endParaRPr lang="en-US" sz="614" dirty="0">
              <a:solidFill>
                <a:schemeClr val="bg1"/>
              </a:solidFill>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spc="-23" dirty="0">
                <a:solidFill>
                  <a:srgbClr val="002C71"/>
                </a:solidFill>
                <a:latin typeface="Calibri"/>
                <a:cs typeface="Calibri"/>
              </a:rPr>
              <a:t>Postural Ergonomics in </a:t>
            </a:r>
            <a:br>
              <a:rPr lang="en-US" sz="614" b="1" spc="-23" dirty="0">
                <a:solidFill>
                  <a:srgbClr val="002C71"/>
                </a:solidFill>
                <a:latin typeface="Calibri"/>
                <a:cs typeface="Calibri"/>
              </a:rPr>
            </a:br>
            <a:r>
              <a:rPr lang="en-US" sz="614" b="1" spc="-23" dirty="0">
                <a:solidFill>
                  <a:srgbClr val="002C71"/>
                </a:solidFill>
                <a:latin typeface="Calibri"/>
                <a:cs typeface="Calibri"/>
              </a:rPr>
              <a:t>the Workplace (Part 2 of 2)</a:t>
            </a:r>
            <a:endParaRPr lang="en-US" sz="614" dirty="0">
              <a:latin typeface="Calibri"/>
              <a:cs typeface="Calibri"/>
            </a:endParaRPr>
          </a:p>
          <a:p>
            <a:pPr marL="19483" marR="180862">
              <a:lnSpc>
                <a:spcPct val="106700"/>
              </a:lnSpc>
              <a:spcBef>
                <a:spcPts val="8"/>
              </a:spcBef>
            </a:pPr>
            <a:r>
              <a:rPr lang="en-US" sz="614" spc="-11" dirty="0">
                <a:latin typeface="Calibri"/>
                <a:cs typeface="Calibri"/>
              </a:rPr>
              <a:t>Dr. Krista Burns</a:t>
            </a:r>
            <a:br>
              <a:rPr lang="en-US" sz="614" spc="-11">
                <a:latin typeface="Calibri"/>
                <a:cs typeface="Calibri"/>
              </a:rPr>
            </a:br>
            <a:r>
              <a:rPr lang="en-US" sz="614" spc="-11">
                <a:latin typeface="Calibri"/>
                <a:cs typeface="Calibri"/>
              </a:rPr>
              <a:t>American Posture Institute</a:t>
            </a:r>
            <a:endParaRPr lang="en-US" sz="614">
              <a:latin typeface="Calibri"/>
              <a:cs typeface="Calibri"/>
            </a:endParaRPr>
          </a:p>
          <a:p>
            <a:pPr marL="19483">
              <a:spcBef>
                <a:spcPts val="296"/>
              </a:spcBef>
            </a:pPr>
            <a:br>
              <a:rPr lang="en-US" sz="307" b="1" dirty="0">
                <a:solidFill>
                  <a:srgbClr val="002C71"/>
                </a:solidFill>
                <a:latin typeface="Calibri"/>
                <a:cs typeface="Calibri"/>
              </a:rPr>
            </a:br>
            <a:r>
              <a:rPr lang="en-US" sz="614" spc="-5" dirty="0">
                <a:latin typeface="Calibri"/>
                <a:cs typeface="Calibri"/>
              </a:rPr>
              <a:t>1:00</a:t>
            </a:r>
            <a:r>
              <a:rPr lang="en-US" sz="614" spc="-23" dirty="0">
                <a:latin typeface="Calibri"/>
                <a:cs typeface="Calibri"/>
              </a:rPr>
              <a:t> </a:t>
            </a:r>
            <a:r>
              <a:rPr lang="en-US" sz="614" spc="-56" dirty="0">
                <a:latin typeface="Calibri"/>
                <a:cs typeface="Calibri"/>
              </a:rPr>
              <a:t>PM</a:t>
            </a:r>
            <a:r>
              <a:rPr lang="en-US" sz="614" spc="-15" dirty="0">
                <a:latin typeface="Calibri"/>
                <a:cs typeface="Calibri"/>
              </a:rPr>
              <a:t> –</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spc="-23" dirty="0">
                <a:solidFill>
                  <a:srgbClr val="002C71"/>
                </a:solidFill>
                <a:latin typeface="Calibri"/>
                <a:cs typeface="Calibri"/>
              </a:rPr>
              <a:t>Working Group: MS Teams Is Accessible for All </a:t>
            </a:r>
            <a:endParaRPr lang="en-US" sz="614" dirty="0">
              <a:latin typeface="Calibri"/>
              <a:cs typeface="Calibri"/>
            </a:endParaRPr>
          </a:p>
          <a:p>
            <a:pPr marL="19483" marR="180862">
              <a:lnSpc>
                <a:spcPct val="106700"/>
              </a:lnSpc>
              <a:spcBef>
                <a:spcPts val="8"/>
              </a:spcBef>
            </a:pPr>
            <a:r>
              <a:rPr lang="en-US" sz="614" spc="-11" dirty="0">
                <a:latin typeface="Calibri"/>
                <a:cs typeface="Calibri"/>
              </a:rPr>
              <a:t>Michelle Sherbondy Education Program Manager</a:t>
            </a: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grpSp>
        <p:nvGrpSpPr>
          <p:cNvPr id="22" name="object 26">
            <a:extLst>
              <a:ext uri="{FF2B5EF4-FFF2-40B4-BE49-F238E27FC236}">
                <a16:creationId xmlns:a16="http://schemas.microsoft.com/office/drawing/2014/main" id="{9C915808-8589-7F83-82F6-E44574E34106}"/>
              </a:ext>
              <a:ext uri="{C183D7F6-B498-43B3-948B-1728B52AA6E4}">
                <adec:decorative xmlns:adec="http://schemas.microsoft.com/office/drawing/2017/decorative" val="1"/>
              </a:ext>
            </a:extLst>
          </p:cNvPr>
          <p:cNvGrpSpPr/>
          <p:nvPr/>
        </p:nvGrpSpPr>
        <p:grpSpPr>
          <a:xfrm>
            <a:off x="5379083" y="1783793"/>
            <a:ext cx="804321" cy="142875"/>
            <a:chOff x="1996439" y="6047232"/>
            <a:chExt cx="1572895" cy="279400"/>
          </a:xfrm>
        </p:grpSpPr>
        <p:sp>
          <p:nvSpPr>
            <p:cNvPr id="23" name="object 27">
              <a:extLst>
                <a:ext uri="{FF2B5EF4-FFF2-40B4-BE49-F238E27FC236}">
                  <a16:creationId xmlns:a16="http://schemas.microsoft.com/office/drawing/2014/main" id="{8BEE9D87-78B3-62E8-8607-FAE53F3DDF49}"/>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614" b="1" spc="15" dirty="0">
                  <a:solidFill>
                    <a:srgbClr val="FFFFFF"/>
                  </a:solidFill>
                  <a:latin typeface="Calibri"/>
                  <a:cs typeface="Calibri"/>
                </a:rPr>
                <a:t>         11/2/2023</a:t>
              </a:r>
              <a:endParaRPr sz="614" dirty="0"/>
            </a:p>
          </p:txBody>
        </p:sp>
        <p:sp>
          <p:nvSpPr>
            <p:cNvPr id="26" name="object 28">
              <a:extLst>
                <a:ext uri="{FF2B5EF4-FFF2-40B4-BE49-F238E27FC236}">
                  <a16:creationId xmlns:a16="http://schemas.microsoft.com/office/drawing/2014/main" id="{F34F183F-4AC5-6717-A4FC-2EADE06BCDC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Tree>
    <p:extLst>
      <p:ext uri="{BB962C8B-B14F-4D97-AF65-F5344CB8AC3E}">
        <p14:creationId xmlns:p14="http://schemas.microsoft.com/office/powerpoint/2010/main" val="3519206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274638"/>
            <a:ext cx="8458200" cy="1173162"/>
          </a:xfrm>
        </p:spPr>
        <p:txBody>
          <a:bodyPr>
            <a:normAutofit/>
          </a:bodyPr>
          <a:lstStyle/>
          <a:p>
            <a:r>
              <a:rPr lang="en-US" dirty="0"/>
              <a:t>Last Time…</a:t>
            </a:r>
          </a:p>
        </p:txBody>
      </p:sp>
      <p:sp>
        <p:nvSpPr>
          <p:cNvPr id="3" name="Content Placeholder 2"/>
          <p:cNvSpPr>
            <a:spLocks noGrp="1"/>
          </p:cNvSpPr>
          <p:nvPr>
            <p:ph idx="1"/>
          </p:nvPr>
        </p:nvSpPr>
        <p:spPr>
          <a:xfrm>
            <a:off x="591653" y="1981200"/>
            <a:ext cx="7924800" cy="5085090"/>
          </a:xfrm>
        </p:spPr>
        <p:txBody>
          <a:bodyPr>
            <a:normAutofit/>
          </a:bodyPr>
          <a:lstStyle/>
          <a:p>
            <a:r>
              <a:rPr lang="en-US" sz="3900" dirty="0"/>
              <a:t>Emotional intelligence and why it matters for the workplace.  </a:t>
            </a:r>
          </a:p>
          <a:p>
            <a:r>
              <a:rPr lang="en-US" sz="3900" dirty="0"/>
              <a:t>Raising individual self-awareness. </a:t>
            </a:r>
          </a:p>
          <a:p>
            <a:r>
              <a:rPr lang="en-US" sz="3900" dirty="0"/>
              <a:t>Identifying skills that empower you, colleagues, and team members reach their greatest potential. </a:t>
            </a:r>
          </a:p>
          <a:p>
            <a:pPr marL="0" indent="0">
              <a:buNone/>
            </a:pPr>
            <a:endParaRPr lang="en-US" dirty="0"/>
          </a:p>
        </p:txBody>
      </p:sp>
      <p:pic>
        <p:nvPicPr>
          <p:cNvPr id="7" name="Picture 6" descr="The Infinity Coaching, Inc logo of a person walking on a infinity symbol">
            <a:extLst>
              <a:ext uri="{FF2B5EF4-FFF2-40B4-BE49-F238E27FC236}">
                <a16:creationId xmlns:a16="http://schemas.microsoft.com/office/drawing/2014/main" id="{D3515C40-B1E6-C46D-E9DA-527101F15227}"/>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229600" y="5716109"/>
            <a:ext cx="615749" cy="731583"/>
          </a:xfrm>
          <a:prstGeom prst="rect">
            <a:avLst/>
          </a:prstGeom>
        </p:spPr>
      </p:pic>
    </p:spTree>
    <p:extLst>
      <p:ext uri="{BB962C8B-B14F-4D97-AF65-F5344CB8AC3E}">
        <p14:creationId xmlns:p14="http://schemas.microsoft.com/office/powerpoint/2010/main" val="67621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966FF-8575-9F49-A267-E86596B6C496}"/>
              </a:ext>
              <a:ext uri="{C183D7F6-B498-43B3-948B-1728B52AA6E4}">
                <adec:decorative xmlns:adec="http://schemas.microsoft.com/office/drawing/2017/decorative" val="1"/>
              </a:ext>
            </a:extLst>
          </p:cNvPr>
          <p:cNvSpPr/>
          <p:nvPr/>
        </p:nvSpPr>
        <p:spPr>
          <a:xfrm flipH="1" flipV="1">
            <a:off x="0" y="410308"/>
            <a:ext cx="9144000" cy="9612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B45D5A-51A1-02D4-B3DD-CB35CE1CE3BC}"/>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D9194D2-06E2-D829-BBF1-A30C1321C30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274638"/>
            <a:ext cx="8458200" cy="1173162"/>
          </a:xfrm>
        </p:spPr>
        <p:txBody>
          <a:bodyPr>
            <a:normAutofit/>
          </a:bodyPr>
          <a:lstStyle/>
          <a:p>
            <a:r>
              <a:rPr lang="en-US" dirty="0"/>
              <a:t>Today…</a:t>
            </a:r>
          </a:p>
        </p:txBody>
      </p:sp>
      <p:sp>
        <p:nvSpPr>
          <p:cNvPr id="3" name="Content Placeholder 2"/>
          <p:cNvSpPr>
            <a:spLocks noGrp="1"/>
          </p:cNvSpPr>
          <p:nvPr>
            <p:ph idx="1"/>
          </p:nvPr>
        </p:nvSpPr>
        <p:spPr>
          <a:xfrm>
            <a:off x="685800" y="1517376"/>
            <a:ext cx="7543800" cy="5085090"/>
          </a:xfrm>
        </p:spPr>
        <p:txBody>
          <a:bodyPr>
            <a:normAutofit fontScale="85000" lnSpcReduction="10000"/>
          </a:bodyPr>
          <a:lstStyle/>
          <a:p>
            <a:r>
              <a:rPr lang="en-US" sz="3900" dirty="0"/>
              <a:t>Gain an understanding of how emotional intelligence can impact connecting with team members and customers, both external and internal. </a:t>
            </a:r>
          </a:p>
          <a:p>
            <a:r>
              <a:rPr lang="en-US" sz="3900" dirty="0"/>
              <a:t>Gain of understanding how emotional intelligence impacts our judgment, bias, and ultimately decision making. </a:t>
            </a:r>
          </a:p>
          <a:p>
            <a:r>
              <a:rPr lang="en-US" sz="3900" dirty="0"/>
              <a:t>Learn strategies to use emotional intelligence to avoid unconscious bias and micro aggressive behaviors. </a:t>
            </a:r>
          </a:p>
          <a:p>
            <a:pPr marL="0" indent="0">
              <a:buNone/>
            </a:pPr>
            <a:endParaRPr lang="en-US" dirty="0"/>
          </a:p>
        </p:txBody>
      </p:sp>
      <p:pic>
        <p:nvPicPr>
          <p:cNvPr id="7" name="Picture 6" descr="The Infinity Coaching, Inc logo of a person walking on a infinity symbol&#10;&#10;">
            <a:extLst>
              <a:ext uri="{FF2B5EF4-FFF2-40B4-BE49-F238E27FC236}">
                <a16:creationId xmlns:a16="http://schemas.microsoft.com/office/drawing/2014/main" id="{D3515C40-B1E6-C46D-E9DA-527101F15227}"/>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229600" y="5716109"/>
            <a:ext cx="615749" cy="731583"/>
          </a:xfrm>
          <a:prstGeom prst="rect">
            <a:avLst/>
          </a:prstGeom>
        </p:spPr>
      </p:pic>
    </p:spTree>
    <p:extLst>
      <p:ext uri="{BB962C8B-B14F-4D97-AF65-F5344CB8AC3E}">
        <p14:creationId xmlns:p14="http://schemas.microsoft.com/office/powerpoint/2010/main" val="229213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E955F80-7F54-BAB4-6650-B70C798E4F78}"/>
              </a:ext>
            </a:extLst>
          </p:cNvPr>
          <p:cNvSpPr>
            <a:spLocks noGrp="1"/>
          </p:cNvSpPr>
          <p:nvPr>
            <p:ph type="title" idx="4294967295"/>
          </p:nvPr>
        </p:nvSpPr>
        <p:spPr>
          <a:xfrm rot="10800000" flipH="1" flipV="1">
            <a:off x="0" y="410309"/>
            <a:ext cx="9144000" cy="856542"/>
          </a:xfrm>
          <a:prstGeom prst="rect">
            <a:avLst/>
          </a:prstGeom>
          <a:solidFill>
            <a:schemeClr val="accent1">
              <a:lumMod val="40000"/>
              <a:lumOff val="60000"/>
            </a:schemeClr>
          </a:solidFill>
          <a:ln w="25400" cap="flat" cmpd="sng" algn="ctr">
            <a:solidFill>
              <a:schemeClr val="accent1">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Executive Order 14035</a:t>
            </a:r>
            <a:endParaRPr kumimoji="0" lang="en-US" sz="4400" b="0" i="0" u="none" strike="noStrike" kern="1200" cap="none" spc="0" normalizeH="0" baseline="0" noProof="0" dirty="0">
              <a:ln>
                <a:noFill/>
              </a:ln>
              <a:solidFill>
                <a:schemeClr val="lt1"/>
              </a:solidFill>
              <a:effectLst/>
              <a:uLnTx/>
              <a:uFillTx/>
              <a:latin typeface="+mn-lt"/>
              <a:ea typeface="+mn-ea"/>
              <a:cs typeface="+mn-cs"/>
            </a:endParaRPr>
          </a:p>
        </p:txBody>
      </p:sp>
      <p:sp>
        <p:nvSpPr>
          <p:cNvPr id="14" name="Rectangle 13">
            <a:extLst>
              <a:ext uri="{FF2B5EF4-FFF2-40B4-BE49-F238E27FC236}">
                <a16:creationId xmlns:a16="http://schemas.microsoft.com/office/drawing/2014/main" id="{8B263C92-8D39-D773-0C5C-1874C2BED7D9}"/>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A9D71A7-DB89-37A2-89E7-CB086108929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28600" y="1905000"/>
            <a:ext cx="8686800" cy="4542692"/>
          </a:xfrm>
        </p:spPr>
        <p:txBody>
          <a:bodyPr>
            <a:normAutofit/>
          </a:bodyPr>
          <a:lstStyle/>
          <a:p>
            <a:r>
              <a:rPr lang="en-US" sz="3600" dirty="0"/>
              <a:t>The Executive Order to Advance Diversity, Equity, Inclusion, and Accessibility (DEIA) in the Federal Workforce.</a:t>
            </a:r>
          </a:p>
          <a:p>
            <a:pPr marL="0" indent="0">
              <a:buNone/>
            </a:pPr>
            <a:endParaRPr lang="en-US" sz="3600" dirty="0"/>
          </a:p>
          <a:p>
            <a:r>
              <a:rPr lang="en-US" sz="3600" dirty="0"/>
              <a:t>Cultivate a workforce that draws from the full diversity of the Nation.</a:t>
            </a:r>
          </a:p>
        </p:txBody>
      </p:sp>
      <p:pic>
        <p:nvPicPr>
          <p:cNvPr id="2" name="Picture 1" descr="The Infinity Coaching, Inc logo of a person walking on a infinity symbol. &#10;&#10;">
            <a:extLst>
              <a:ext uri="{FF2B5EF4-FFF2-40B4-BE49-F238E27FC236}">
                <a16:creationId xmlns:a16="http://schemas.microsoft.com/office/drawing/2014/main" id="{13B42AEC-A31A-FACE-C36C-2844E83FEC1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153400" y="5716109"/>
            <a:ext cx="615749" cy="731583"/>
          </a:xfrm>
          <a:prstGeom prst="rect">
            <a:avLst/>
          </a:prstGeom>
        </p:spPr>
      </p:pic>
    </p:spTree>
    <p:extLst>
      <p:ext uri="{BB962C8B-B14F-4D97-AF65-F5344CB8AC3E}">
        <p14:creationId xmlns:p14="http://schemas.microsoft.com/office/powerpoint/2010/main" val="129352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6335B4-C903-9D18-136C-4C907EC60C0D}"/>
              </a:ext>
              <a:ext uri="{C183D7F6-B498-43B3-948B-1728B52AA6E4}">
                <adec:decorative xmlns:adec="http://schemas.microsoft.com/office/drawing/2017/decorative" val="1"/>
              </a:ext>
            </a:extLst>
          </p:cNvPr>
          <p:cNvSpPr/>
          <p:nvPr/>
        </p:nvSpPr>
        <p:spPr>
          <a:xfrm flipH="1" flipV="1">
            <a:off x="0" y="410308"/>
            <a:ext cx="9144000" cy="11898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CFAEE9A-485A-8C9C-DD09-99FAB428DB5E}"/>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5926153-B211-D008-30FA-B1DBFE52522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04800" y="490262"/>
            <a:ext cx="8229600" cy="944562"/>
          </a:xfrm>
        </p:spPr>
        <p:txBody>
          <a:bodyPr/>
          <a:lstStyle/>
          <a:p>
            <a:r>
              <a:rPr lang="en-US" dirty="0"/>
              <a:t>The Federal Government </a:t>
            </a:r>
            <a:r>
              <a:rPr lang="en-US" b="1" dirty="0"/>
              <a:t>must</a:t>
            </a:r>
            <a:r>
              <a:rPr lang="en-US" dirty="0"/>
              <a:t>: </a:t>
            </a:r>
          </a:p>
        </p:txBody>
      </p:sp>
      <p:sp>
        <p:nvSpPr>
          <p:cNvPr id="3" name="Content Placeholder 2"/>
          <p:cNvSpPr>
            <a:spLocks noGrp="1"/>
          </p:cNvSpPr>
          <p:nvPr>
            <p:ph idx="1"/>
          </p:nvPr>
        </p:nvSpPr>
        <p:spPr>
          <a:xfrm>
            <a:off x="190500" y="1725887"/>
            <a:ext cx="8763000" cy="4602437"/>
          </a:xfrm>
        </p:spPr>
        <p:txBody>
          <a:bodyPr>
            <a:normAutofit fontScale="77500" lnSpcReduction="20000"/>
          </a:bodyPr>
          <a:lstStyle/>
          <a:p>
            <a:endParaRPr lang="en-US" sz="4800" dirty="0"/>
          </a:p>
          <a:p>
            <a:r>
              <a:rPr lang="en-US" sz="4200" dirty="0"/>
              <a:t>Be a model for diversity, equity, inclusion and accessibility (DEIA).</a:t>
            </a:r>
          </a:p>
          <a:p>
            <a:pPr marL="0" indent="0">
              <a:buNone/>
            </a:pPr>
            <a:endParaRPr lang="en-US" sz="4200" dirty="0"/>
          </a:p>
          <a:p>
            <a:r>
              <a:rPr lang="en-US" sz="4200" dirty="0"/>
              <a:t>Strengthen its ability to recruit, hire, develop, promote and retain our Nation’s talent. </a:t>
            </a:r>
          </a:p>
          <a:p>
            <a:pPr marL="0" indent="0">
              <a:buNone/>
            </a:pPr>
            <a:endParaRPr lang="en-US" sz="4200" dirty="0"/>
          </a:p>
          <a:p>
            <a:r>
              <a:rPr lang="en-US" sz="4200" dirty="0"/>
              <a:t>Remove barriers to equal opportunity.</a:t>
            </a:r>
          </a:p>
        </p:txBody>
      </p:sp>
      <p:pic>
        <p:nvPicPr>
          <p:cNvPr id="4" name="Picture 3" descr="The Infinity Coaching, Inc logo of a person walking on a infinity symbol">
            <a:extLst>
              <a:ext uri="{FF2B5EF4-FFF2-40B4-BE49-F238E27FC236}">
                <a16:creationId xmlns:a16="http://schemas.microsoft.com/office/drawing/2014/main" id="{3988145D-BA7A-7D38-5308-3A76BAE32952}"/>
              </a:ext>
            </a:extLst>
          </p:cNvPr>
          <p:cNvPicPr>
            <a:picLocks noChangeAspect="1"/>
          </p:cNvPicPr>
          <p:nvPr/>
        </p:nvPicPr>
        <p:blipFill>
          <a:blip r:embed="rId3"/>
          <a:stretch>
            <a:fillRect/>
          </a:stretch>
        </p:blipFill>
        <p:spPr>
          <a:xfrm>
            <a:off x="7918651" y="5841980"/>
            <a:ext cx="615749" cy="731583"/>
          </a:xfrm>
          <a:prstGeom prst="rect">
            <a:avLst/>
          </a:prstGeom>
        </p:spPr>
      </p:pic>
    </p:spTree>
    <p:extLst>
      <p:ext uri="{BB962C8B-B14F-4D97-AF65-F5344CB8AC3E}">
        <p14:creationId xmlns:p14="http://schemas.microsoft.com/office/powerpoint/2010/main" val="183147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6335B4-C903-9D18-136C-4C907EC60C0D}"/>
              </a:ext>
              <a:ext uri="{C183D7F6-B498-43B3-948B-1728B52AA6E4}">
                <adec:decorative xmlns:adec="http://schemas.microsoft.com/office/drawing/2017/decorative" val="1"/>
              </a:ext>
            </a:extLst>
          </p:cNvPr>
          <p:cNvSpPr/>
          <p:nvPr/>
        </p:nvSpPr>
        <p:spPr>
          <a:xfrm flipH="1" flipV="1">
            <a:off x="0" y="410309"/>
            <a:ext cx="9144000" cy="11898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CFAEE9A-485A-8C9C-DD09-99FAB428DB5E}"/>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5926153-B211-D008-30FA-B1DBFE52522B}"/>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228600" y="1612900"/>
            <a:ext cx="4953000" cy="46037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USDA Diversity, Equity, Inclusion and Accessibility (DEIA) Strategic Plan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FY 2022 – 2026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Published March 2022</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8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Cover of the USDA DEIA Strategic Plan for fiscal year 2022 - 2026">
            <a:extLst>
              <a:ext uri="{FF2B5EF4-FFF2-40B4-BE49-F238E27FC236}">
                <a16:creationId xmlns:a16="http://schemas.microsoft.com/office/drawing/2014/main" id="{4C49B5D9-BDF0-CB63-25F6-5CAAA68C6F84}"/>
              </a:ext>
            </a:extLst>
          </p:cNvPr>
          <p:cNvPicPr>
            <a:picLocks noChangeAspect="1"/>
          </p:cNvPicPr>
          <p:nvPr/>
        </p:nvPicPr>
        <p:blipFill>
          <a:blip r:embed="rId3"/>
          <a:stretch>
            <a:fillRect/>
          </a:stretch>
        </p:blipFill>
        <p:spPr>
          <a:xfrm>
            <a:off x="5791200" y="2133600"/>
            <a:ext cx="2958662" cy="3626240"/>
          </a:xfrm>
          <a:prstGeom prst="rect">
            <a:avLst/>
          </a:prstGeom>
        </p:spPr>
      </p:pic>
      <p:pic>
        <p:nvPicPr>
          <p:cNvPr id="4" name="Picture 3" descr="The Infinity Coaching, Inc logo of a person walking on a infinity symbol">
            <a:extLst>
              <a:ext uri="{FF2B5EF4-FFF2-40B4-BE49-F238E27FC236}">
                <a16:creationId xmlns:a16="http://schemas.microsoft.com/office/drawing/2014/main" id="{E6FC3B85-7621-CDB9-41AE-D168962F7AE0}"/>
              </a:ext>
            </a:extLst>
          </p:cNvPr>
          <p:cNvPicPr>
            <a:picLocks noChangeAspect="1"/>
          </p:cNvPicPr>
          <p:nvPr/>
        </p:nvPicPr>
        <p:blipFill>
          <a:blip r:embed="rId4"/>
          <a:stretch>
            <a:fillRect/>
          </a:stretch>
        </p:blipFill>
        <p:spPr>
          <a:xfrm>
            <a:off x="8134113" y="5927447"/>
            <a:ext cx="615749" cy="731583"/>
          </a:xfrm>
          <a:prstGeom prst="rect">
            <a:avLst/>
          </a:prstGeom>
        </p:spPr>
      </p:pic>
    </p:spTree>
    <p:extLst>
      <p:ext uri="{BB962C8B-B14F-4D97-AF65-F5344CB8AC3E}">
        <p14:creationId xmlns:p14="http://schemas.microsoft.com/office/powerpoint/2010/main" val="229113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6811D-E556-2EC0-0C18-A0B61725D7E3}"/>
              </a:ext>
              <a:ext uri="{C183D7F6-B498-43B3-948B-1728B52AA6E4}">
                <adec:decorative xmlns:adec="http://schemas.microsoft.com/office/drawing/2017/decorative" val="1"/>
              </a:ext>
            </a:extLst>
          </p:cNvPr>
          <p:cNvSpPr/>
          <p:nvPr/>
        </p:nvSpPr>
        <p:spPr>
          <a:xfrm flipH="1" flipV="1">
            <a:off x="0" y="427036"/>
            <a:ext cx="9144000" cy="117316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916A05-329A-EEDC-5987-B4018BEA2EB3}"/>
              </a:ext>
              <a:ext uri="{C183D7F6-B498-43B3-948B-1728B52AA6E4}">
                <adec:decorative xmlns:adec="http://schemas.microsoft.com/office/drawing/2017/decorative" val="1"/>
              </a:ext>
            </a:extLst>
          </p:cNvPr>
          <p:cNvSpPr/>
          <p:nvPr/>
        </p:nvSpPr>
        <p:spPr>
          <a:xfrm flipH="1">
            <a:off x="0" y="-83526"/>
            <a:ext cx="9144000" cy="325315"/>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7D09C3D-08EA-DBCD-F6BA-8D80ADDAE76E}"/>
              </a:ext>
              <a:ext uri="{C183D7F6-B498-43B3-948B-1728B52AA6E4}">
                <adec:decorative xmlns:adec="http://schemas.microsoft.com/office/drawing/2017/decorative" val="1"/>
              </a:ext>
            </a:extLst>
          </p:cNvPr>
          <p:cNvSpPr/>
          <p:nvPr/>
        </p:nvSpPr>
        <p:spPr>
          <a:xfrm flipH="1">
            <a:off x="0" y="247651"/>
            <a:ext cx="9144000" cy="162658"/>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type="title" idx="4294967295"/>
          </p:nvPr>
        </p:nvSpPr>
        <p:spPr>
          <a:xfrm>
            <a:off x="0" y="1352550"/>
            <a:ext cx="8991600" cy="525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7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2">
                    <a:lumMod val="50000"/>
                  </a:schemeClr>
                </a:solidFill>
                <a:effectLst/>
                <a:uLnTx/>
                <a:uFillTx/>
                <a:latin typeface="+mn-lt"/>
                <a:ea typeface="+mn-ea"/>
                <a:cs typeface="+mn-cs"/>
              </a:rPr>
              <a:t>National Disability Employment Awareness Month (NDEAM)</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2">
                    <a:lumMod val="50000"/>
                  </a:schemeClr>
                </a:solidFill>
                <a:effectLst/>
                <a:uLnTx/>
                <a:uFillTx/>
                <a:latin typeface="+mn-lt"/>
                <a:ea typeface="+mn-ea"/>
                <a:cs typeface="+mn-cs"/>
              </a:rPr>
              <a:t>2023 Theme:</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2">
                    <a:lumMod val="50000"/>
                  </a:schemeClr>
                </a:solidFill>
                <a:effectLst/>
                <a:uLnTx/>
                <a:uFillTx/>
                <a:latin typeface="+mn-lt"/>
                <a:ea typeface="+mn-ea"/>
                <a:cs typeface="+mn-cs"/>
              </a:rPr>
              <a:t>Advancing Access &amp; Equity</a:t>
            </a:r>
          </a:p>
        </p:txBody>
      </p:sp>
      <p:pic>
        <p:nvPicPr>
          <p:cNvPr id="4" name="Picture 3" descr="The Infinity Coaching, Inc logo of a person walking on a infinity symbol">
            <a:extLst>
              <a:ext uri="{FF2B5EF4-FFF2-40B4-BE49-F238E27FC236}">
                <a16:creationId xmlns:a16="http://schemas.microsoft.com/office/drawing/2014/main" id="{E2275E89-DB8E-F8F9-5374-418BEABB362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299651" y="5765071"/>
            <a:ext cx="615749" cy="731583"/>
          </a:xfrm>
          <a:prstGeom prst="rect">
            <a:avLst/>
          </a:prstGeom>
        </p:spPr>
      </p:pic>
    </p:spTree>
    <p:extLst>
      <p:ext uri="{BB962C8B-B14F-4D97-AF65-F5344CB8AC3E}">
        <p14:creationId xmlns:p14="http://schemas.microsoft.com/office/powerpoint/2010/main" val="4065975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55451</TotalTime>
  <Words>927</Words>
  <Application>Microsoft Office PowerPoint</Application>
  <PresentationFormat>On-screen Show (4:3)</PresentationFormat>
  <Paragraphs>221</Paragraphs>
  <Slides>36</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Utilizing Emotional Intelligence to Develop a Diverse and Inclusive Team Facilitated by: Carolyn Owens, MCC  October 30, 2023 National Disability Employment Awareness Symposium | 2023 USDA TARGET Center  </vt:lpstr>
      <vt:lpstr>Advancing Access &amp; Equity</vt:lpstr>
      <vt:lpstr>       Carolyn R Owens, MCC  Infinity Coaching, Inc. Executive and Leadership Coach/Trainer   </vt:lpstr>
      <vt:lpstr>Last Time…</vt:lpstr>
      <vt:lpstr>Today…</vt:lpstr>
      <vt:lpstr>Executive Order 14035</vt:lpstr>
      <vt:lpstr>The Federal Government must: </vt:lpstr>
      <vt:lpstr> USDA Diversity, Equity, Inclusion and Accessibility (DEIA) Strategic Plan  FY 2022 – 2026  Published March 2022 </vt:lpstr>
      <vt:lpstr> National Disability Employment Awareness Month (NDEAM)  2023 Theme: Advancing Access &amp; Equity</vt:lpstr>
      <vt:lpstr>What is  emotional intelligence?  </vt:lpstr>
      <vt:lpstr>Reuven Bar-On   </vt:lpstr>
      <vt:lpstr>Emotional Intelligence </vt:lpstr>
      <vt:lpstr>     What are some of the main derailers of careers? </vt:lpstr>
      <vt:lpstr>    Advancing Access &amp; Equity </vt:lpstr>
      <vt:lpstr>  What is Equity? </vt:lpstr>
      <vt:lpstr> “Equality is about having the same opportunity. Equity is about being able to have access to the necessary tools and resources to be successful.” ~  Carolyn Owens, MCC</vt:lpstr>
      <vt:lpstr>  Can we always tell if someone has a disability ?  </vt:lpstr>
      <vt:lpstr>Photo by Tima Miroshnichenko  Invisible vs. Visible  </vt:lpstr>
      <vt:lpstr> Permanent  vs. Temporary </vt:lpstr>
      <vt:lpstr>No Slide Title</vt:lpstr>
      <vt:lpstr>  What do you believe? </vt:lpstr>
      <vt:lpstr>  Fear  Boundaries  The unknown  Judgement  Lack of understanding  Lack of acceptance  Micro-aggressive behavior </vt:lpstr>
      <vt:lpstr>Personal Awareness</vt:lpstr>
      <vt:lpstr> What, if anything,  can YOU do?   Start by raising your EQ.  </vt:lpstr>
      <vt:lpstr>All disabilities are not created equal.  Be aware of your bias and judgement.  Identify what makes you uncomfortable and why.  Refrain from asking unnecessary, intrusive, personal questions but…</vt:lpstr>
      <vt:lpstr>Be curious.  Educate yourself.  Have empathy. Raise your emotional intelligence. </vt:lpstr>
      <vt:lpstr>High EQi in the workplace:  </vt:lpstr>
      <vt:lpstr> What, if any, barriers exist in your agency to creating an accessible work environment?   </vt:lpstr>
      <vt:lpstr>What barriers are YOU creating for those who have unique physical abilities? </vt:lpstr>
      <vt:lpstr>No Slide Title #2</vt:lpstr>
      <vt:lpstr>Questions</vt:lpstr>
      <vt:lpstr>Recommended Reading</vt:lpstr>
      <vt:lpstr> “To know the true reality of yourself, you must be aware not only of your conscious thoughts, but also of your unconscious prejudices, bias and habits.”  ~  Unknown </vt:lpstr>
      <vt:lpstr>THANK YOU</vt:lpstr>
      <vt:lpstr>Contact Information </vt:lpstr>
      <vt:lpstr>Current and Upcoming Meetings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Raines</dc:creator>
  <cp:lastModifiedBy>Sherbondy, Michelle - OO, Washington, DC</cp:lastModifiedBy>
  <cp:revision>144</cp:revision>
  <cp:lastPrinted>2023-01-25T20:27:37Z</cp:lastPrinted>
  <dcterms:created xsi:type="dcterms:W3CDTF">2017-11-17T13:56:19Z</dcterms:created>
  <dcterms:modified xsi:type="dcterms:W3CDTF">2023-11-22T01:22:54Z</dcterms:modified>
</cp:coreProperties>
</file>