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4.jpg" ContentType="image/jp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70" r:id="rId3"/>
    <p:sldId id="386" r:id="rId4"/>
    <p:sldId id="257" r:id="rId5"/>
    <p:sldId id="270" r:id="rId6"/>
    <p:sldId id="349" r:id="rId7"/>
    <p:sldId id="391" r:id="rId8"/>
    <p:sldId id="404" r:id="rId9"/>
    <p:sldId id="394" r:id="rId10"/>
    <p:sldId id="393" r:id="rId11"/>
    <p:sldId id="402" r:id="rId12"/>
    <p:sldId id="416" r:id="rId13"/>
    <p:sldId id="418" r:id="rId14"/>
    <p:sldId id="415" r:id="rId15"/>
    <p:sldId id="419" r:id="rId16"/>
    <p:sldId id="420" r:id="rId17"/>
    <p:sldId id="421" r:id="rId18"/>
    <p:sldId id="427" r:id="rId19"/>
    <p:sldId id="422" r:id="rId20"/>
    <p:sldId id="428" r:id="rId21"/>
    <p:sldId id="429" r:id="rId22"/>
    <p:sldId id="430" r:id="rId23"/>
    <p:sldId id="431" r:id="rId24"/>
    <p:sldId id="432" r:id="rId25"/>
    <p:sldId id="433" r:id="rId26"/>
    <p:sldId id="434" r:id="rId27"/>
    <p:sldId id="424" r:id="rId28"/>
    <p:sldId id="423" r:id="rId29"/>
    <p:sldId id="437" r:id="rId30"/>
    <p:sldId id="436" r:id="rId31"/>
    <p:sldId id="435" r:id="rId32"/>
    <p:sldId id="425" r:id="rId33"/>
    <p:sldId id="438" r:id="rId34"/>
    <p:sldId id="439" r:id="rId35"/>
    <p:sldId id="440" r:id="rId36"/>
    <p:sldId id="426" r:id="rId37"/>
    <p:sldId id="279" r:id="rId38"/>
    <p:sldId id="441" r:id="rId39"/>
    <p:sldId id="384" r:id="rId40"/>
    <p:sldId id="269" r:id="rId41"/>
    <p:sldId id="311" r:id="rId42"/>
    <p:sldId id="262" r:id="rId43"/>
  </p:sldIdLst>
  <p:sldSz cx="9144000" cy="6858000" type="screen4x3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64ED6-324E-45D7-A642-ED045C093336}" v="1" dt="2023-10-20T16:34:40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3" autoAdjust="0"/>
    <p:restoredTop sz="85600" autoAdjust="0"/>
  </p:normalViewPr>
  <p:slideViewPr>
    <p:cSldViewPr>
      <p:cViewPr varScale="1">
        <p:scale>
          <a:sx n="107" d="100"/>
          <a:sy n="107" d="100"/>
        </p:scale>
        <p:origin x="102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96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00C64ED6-324E-45D7-A642-ED045C093336}"/>
    <pc:docChg chg="custSel addSld delSld modSld">
      <pc:chgData name="Sherbondy, Michelle - OO, DC" userId="d4feccc8-87ab-48a1-8683-5dd58723cc35" providerId="ADAL" clId="{00C64ED6-324E-45D7-A642-ED045C093336}" dt="2023-10-20T16:34:44.782" v="96" actId="478"/>
      <pc:docMkLst>
        <pc:docMk/>
      </pc:docMkLst>
      <pc:sldChg chg="modSp mod">
        <pc:chgData name="Sherbondy, Michelle - OO, DC" userId="d4feccc8-87ab-48a1-8683-5dd58723cc35" providerId="ADAL" clId="{00C64ED6-324E-45D7-A642-ED045C093336}" dt="2023-10-20T16:34:21.897" v="93" actId="404"/>
        <pc:sldMkLst>
          <pc:docMk/>
          <pc:sldMk cId="3907387208" sldId="256"/>
        </pc:sldMkLst>
        <pc:spChg chg="mod">
          <ac:chgData name="Sherbondy, Michelle - OO, DC" userId="d4feccc8-87ab-48a1-8683-5dd58723cc35" providerId="ADAL" clId="{00C64ED6-324E-45D7-A642-ED045C093336}" dt="2023-10-20T16:34:21.897" v="93" actId="404"/>
          <ac:spMkLst>
            <pc:docMk/>
            <pc:sldMk cId="3907387208" sldId="256"/>
            <ac:spMk id="3" creationId="{00000000-0000-0000-0000-000000000000}"/>
          </ac:spMkLst>
        </pc:spChg>
      </pc:sldChg>
      <pc:sldChg chg="delSp add mod">
        <pc:chgData name="Sherbondy, Michelle - OO, DC" userId="d4feccc8-87ab-48a1-8683-5dd58723cc35" providerId="ADAL" clId="{00C64ED6-324E-45D7-A642-ED045C093336}" dt="2023-10-20T16:34:44.782" v="96" actId="478"/>
        <pc:sldMkLst>
          <pc:docMk/>
          <pc:sldMk cId="1400954749" sldId="311"/>
        </pc:sldMkLst>
        <pc:spChg chg="del">
          <ac:chgData name="Sherbondy, Michelle - OO, DC" userId="d4feccc8-87ab-48a1-8683-5dd58723cc35" providerId="ADAL" clId="{00C64ED6-324E-45D7-A642-ED045C093336}" dt="2023-10-20T16:34:44.782" v="96" actId="478"/>
          <ac:spMkLst>
            <pc:docMk/>
            <pc:sldMk cId="1400954749" sldId="311"/>
            <ac:spMk id="7" creationId="{B9F3FC26-43AE-0F5B-004E-4A175E4DBDC9}"/>
          </ac:spMkLst>
        </pc:spChg>
      </pc:sldChg>
      <pc:sldChg chg="del">
        <pc:chgData name="Sherbondy, Michelle - OO, DC" userId="d4feccc8-87ab-48a1-8683-5dd58723cc35" providerId="ADAL" clId="{00C64ED6-324E-45D7-A642-ED045C093336}" dt="2023-10-20T16:34:42.166" v="95" actId="47"/>
        <pc:sldMkLst>
          <pc:docMk/>
          <pc:sldMk cId="2690468859" sldId="3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4" cy="469265"/>
          </a:xfrm>
          <a:prstGeom prst="rect">
            <a:avLst/>
          </a:prstGeom>
        </p:spPr>
        <p:txBody>
          <a:bodyPr vert="horz" lIns="99272" tIns="49636" rIns="99272" bIns="49636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4" cy="469265"/>
          </a:xfrm>
          <a:prstGeom prst="rect">
            <a:avLst/>
          </a:prstGeom>
        </p:spPr>
        <p:txBody>
          <a:bodyPr vert="horz" lIns="99272" tIns="49636" rIns="99272" bIns="49636" rtlCol="0"/>
          <a:lstStyle>
            <a:lvl1pPr algn="r">
              <a:defRPr sz="1300"/>
            </a:lvl1pPr>
          </a:lstStyle>
          <a:p>
            <a:fld id="{332A8994-E7B0-4ADB-9419-53143C4F0AA6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2650" cy="3519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272" tIns="49636" rIns="99272" bIns="496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458018"/>
            <a:ext cx="5679440" cy="4223385"/>
          </a:xfrm>
          <a:prstGeom prst="rect">
            <a:avLst/>
          </a:prstGeom>
        </p:spPr>
        <p:txBody>
          <a:bodyPr vert="horz" lIns="99272" tIns="49636" rIns="99272" bIns="496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4406"/>
            <a:ext cx="3076364" cy="469265"/>
          </a:xfrm>
          <a:prstGeom prst="rect">
            <a:avLst/>
          </a:prstGeom>
        </p:spPr>
        <p:txBody>
          <a:bodyPr vert="horz" lIns="99272" tIns="49636" rIns="99272" bIns="49636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8914406"/>
            <a:ext cx="3076364" cy="469265"/>
          </a:xfrm>
          <a:prstGeom prst="rect">
            <a:avLst/>
          </a:prstGeom>
        </p:spPr>
        <p:txBody>
          <a:bodyPr vert="horz" lIns="99272" tIns="49636" rIns="99272" bIns="49636" rtlCol="0" anchor="b"/>
          <a:lstStyle>
            <a:lvl1pPr algn="r">
              <a:defRPr sz="1300"/>
            </a:lvl1pPr>
          </a:lstStyle>
          <a:p>
            <a:fld id="{7CF5F3D3-C536-4EA5-8B00-01C3647465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46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59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504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  <a:p>
            <a:endParaRPr lang="en-US" sz="17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709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  <a:p>
            <a:endParaRPr lang="en-US" sz="17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66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271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504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98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26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984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55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514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3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916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5939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19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15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204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212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2902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065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411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63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3789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659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968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8977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347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147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8889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4959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6419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  <a:p>
            <a:endParaRPr lang="en-US" sz="17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9296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167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7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A0140-9147-4508-AFA4-485CC15EF1EF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775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879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330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455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31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5F3D3-C536-4EA5-8B00-01C36474650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14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50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43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5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0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547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27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72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50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17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98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7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85210-7E4E-410C-9377-8448311009E2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ACE5C-182D-4DDF-91D3-8F8602DDA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09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da.gov/target-center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hyperlink" Target="mailto:target-center@usda.gov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27F6DCB-9944-BD0E-F4EB-E7AEA93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552948"/>
            <a:ext cx="9144000" cy="23050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title" idx="4294967295"/>
          </p:nvPr>
        </p:nvSpPr>
        <p:spPr>
          <a:xfrm>
            <a:off x="114300" y="4552950"/>
            <a:ext cx="8915400" cy="4114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Creating 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Emotionally Intelligent Team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Facilitated by: Carolyn Owens, MCC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23, 2023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National Disability Employment Awareness Symposium | 2023 USDA TARGET Center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5FA901-4FF8-F998-347C-F78387C9D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6EA101-0A18-E4B8-3F7D-3BA51B902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group of people standing around a table">
            <a:extLst>
              <a:ext uri="{FF2B5EF4-FFF2-40B4-BE49-F238E27FC236}">
                <a16:creationId xmlns:a16="http://schemas.microsoft.com/office/drawing/2014/main" id="{12910ACE-AFAB-4E0E-DD32-97B9FC2D1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3458"/>
            <a:ext cx="9144000" cy="43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8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6335B4-C903-9D18-136C-4C907EC60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1189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FAEE9A-485A-8C9C-DD09-99FAB428D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926153-B211-D008-30FA-B1DBFE525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90262"/>
            <a:ext cx="8229600" cy="944562"/>
          </a:xfrm>
        </p:spPr>
        <p:txBody>
          <a:bodyPr/>
          <a:lstStyle/>
          <a:p>
            <a:r>
              <a:rPr lang="en-US" dirty="0"/>
              <a:t>The Federal Government </a:t>
            </a:r>
            <a:r>
              <a:rPr lang="en-US" b="1" dirty="0"/>
              <a:t>must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725887"/>
            <a:ext cx="8763000" cy="4602437"/>
          </a:xfrm>
        </p:spPr>
        <p:txBody>
          <a:bodyPr>
            <a:normAutofit fontScale="77500" lnSpcReduction="20000"/>
          </a:bodyPr>
          <a:lstStyle/>
          <a:p>
            <a:endParaRPr lang="en-US" sz="4800" dirty="0"/>
          </a:p>
          <a:p>
            <a:r>
              <a:rPr lang="en-US" sz="4200" dirty="0"/>
              <a:t>Be a model for diversity, equity, inclusion and accessibility (DEIA).</a:t>
            </a:r>
          </a:p>
          <a:p>
            <a:pPr marL="0" indent="0">
              <a:buNone/>
            </a:pPr>
            <a:endParaRPr lang="en-US" sz="4200" dirty="0"/>
          </a:p>
          <a:p>
            <a:r>
              <a:rPr lang="en-US" sz="4200" dirty="0"/>
              <a:t>Strengthen its ability to recruit, hire, develop, promote and retain our Nation’s talent. </a:t>
            </a:r>
          </a:p>
          <a:p>
            <a:pPr marL="0" indent="0">
              <a:buNone/>
            </a:pPr>
            <a:endParaRPr lang="en-US" sz="4200" dirty="0"/>
          </a:p>
          <a:p>
            <a:r>
              <a:rPr lang="en-US" sz="4200" dirty="0"/>
              <a:t>Remove barriers to equal opportunity.</a:t>
            </a:r>
          </a:p>
        </p:txBody>
      </p:sp>
      <p:pic>
        <p:nvPicPr>
          <p:cNvPr id="4" name="Picture 3" descr="Infinity Coaching logo">
            <a:extLst>
              <a:ext uri="{FF2B5EF4-FFF2-40B4-BE49-F238E27FC236}">
                <a16:creationId xmlns:a16="http://schemas.microsoft.com/office/drawing/2014/main" id="{3988145D-BA7A-7D38-5308-3A76BAE32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651" y="5841980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78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6335B4-C903-9D18-136C-4C907EC60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9"/>
            <a:ext cx="9144000" cy="1189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FAEE9A-485A-8C9C-DD09-99FAB428D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926153-B211-D008-30FA-B1DBFE525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228600" y="1612900"/>
            <a:ext cx="4953000" cy="46037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USDA Diversity, Equity, Inclusion and Accessibility (DEIA) Strategic Plan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FY 2022 – 2026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Published March 2022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49B5D9-BDF0-CB63-25F6-5CAAA68C6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133600"/>
            <a:ext cx="2958662" cy="3626240"/>
          </a:xfrm>
          <a:prstGeom prst="rect">
            <a:avLst/>
          </a:prstGeom>
        </p:spPr>
      </p:pic>
      <p:pic>
        <p:nvPicPr>
          <p:cNvPr id="4" name="Picture 3" descr="Infinity Coaching logo">
            <a:extLst>
              <a:ext uri="{FF2B5EF4-FFF2-40B4-BE49-F238E27FC236}">
                <a16:creationId xmlns:a16="http://schemas.microsoft.com/office/drawing/2014/main" id="{E6FC3B85-7621-CDB9-41AE-D168962F7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113" y="5927447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34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96811D-E556-2EC0-0C18-A0B61725D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27036"/>
            <a:ext cx="9144000" cy="1173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916A05-329A-EEDC-5987-B4018BEA2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D09C3D-08EA-DBCD-F6BA-8D80ADDAE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944562"/>
          </a:xfrm>
        </p:spPr>
        <p:txBody>
          <a:bodyPr/>
          <a:lstStyle/>
          <a:p>
            <a:r>
              <a:rPr lang="en-US" dirty="0"/>
              <a:t>Personal Awareness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What’s Your…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	guiding world view or paradigm?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	communication challenges?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	cultural influences? 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Learning about ourselves through interactions with others...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How they respond to you?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How they perceive &amp; evaluate you?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 descr="Infinity Coaching logo">
            <a:extLst>
              <a:ext uri="{FF2B5EF4-FFF2-40B4-BE49-F238E27FC236}">
                <a16:creationId xmlns:a16="http://schemas.microsoft.com/office/drawing/2014/main" id="{014FC1CC-D910-B6EB-2645-55AADA6E1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444" y="5857745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09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96811D-E556-2EC0-0C18-A0B61725D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27036"/>
            <a:ext cx="9144000" cy="1173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916A05-329A-EEDC-5987-B4018BEA2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D09C3D-08EA-DBCD-F6BA-8D80ADDAE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457200" y="2133600"/>
            <a:ext cx="8229600" cy="5257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Personality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Intelligence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Emotional Intelligence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7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 descr="Infinity Coaching logo">
            <a:extLst>
              <a:ext uri="{FF2B5EF4-FFF2-40B4-BE49-F238E27FC236}">
                <a16:creationId xmlns:a16="http://schemas.microsoft.com/office/drawing/2014/main" id="{9A8B891D-C7B3-2C9B-B7BD-C86B5E149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5841980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07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Personality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924800" cy="4771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The complex of characteristics that distinguishes an individual or a nation or group; especially the totality of an individual's behavioral and emotional characteristics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2800" dirty="0"/>
              <a:t>Merriam-Webster Dictionary</a:t>
            </a:r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031932D6-7F9C-8B2E-868A-12D0CF0E1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0" y="585177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99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Personality, cont.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71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A characteristic way of thinking, feeling, and behaving. Personality embraces moods, attitudes, and opinions and is most clearly expressed in interactions with other people.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2400" dirty="0"/>
              <a:t>https://www.britannica.com/topic/personality</a:t>
            </a:r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795CB1EB-1A4E-434B-CF16-CAC902A97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954" y="571610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02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Personality, cont. (Part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934" y="1600200"/>
            <a:ext cx="8039100" cy="4771292"/>
          </a:xfrm>
        </p:spPr>
        <p:txBody>
          <a:bodyPr>
            <a:normAutofit/>
          </a:bodyPr>
          <a:lstStyle/>
          <a:p>
            <a:r>
              <a:rPr lang="en-US" sz="3600" b="1" dirty="0"/>
              <a:t>Emotions</a:t>
            </a:r>
            <a:r>
              <a:rPr lang="en-US" sz="3600" dirty="0"/>
              <a:t>:  A natural instinctive state of mind deriving from one’s own circumstances, mood or relationship with others</a:t>
            </a:r>
          </a:p>
          <a:p>
            <a:endParaRPr lang="en-US" sz="3600" dirty="0"/>
          </a:p>
          <a:p>
            <a:r>
              <a:rPr lang="en-US" sz="3600" b="1" dirty="0"/>
              <a:t>Behaviors</a:t>
            </a:r>
            <a:r>
              <a:rPr lang="en-US" sz="3600" dirty="0"/>
              <a:t>: The way in which one acts or conducts oneself; in response to a particular stimuli</a:t>
            </a:r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2C50C3CE-6D91-3EBD-1177-4598E4D7D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795" y="585177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64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Personality, cont. (Part 4)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00200"/>
            <a:ext cx="8458200" cy="4771292"/>
          </a:xfrm>
        </p:spPr>
        <p:txBody>
          <a:bodyPr>
            <a:normAutofit/>
          </a:bodyPr>
          <a:lstStyle/>
          <a:p>
            <a:r>
              <a:rPr lang="en-US" sz="4000" dirty="0"/>
              <a:t>Enduring patterns of thoughts, emotions and behaviors</a:t>
            </a:r>
          </a:p>
          <a:p>
            <a:r>
              <a:rPr lang="en-US" sz="4000" dirty="0"/>
              <a:t>Behaviors refer to a person’s actions or reactions in response to internal or external stimuli</a:t>
            </a:r>
          </a:p>
          <a:p>
            <a:r>
              <a:rPr lang="en-US" sz="4000" dirty="0"/>
              <a:t>Behavior is an expression of </a:t>
            </a:r>
          </a:p>
          <a:p>
            <a:pPr marL="0" indent="0">
              <a:buNone/>
            </a:pPr>
            <a:r>
              <a:rPr lang="en-US" sz="4000" dirty="0"/>
              <a:t>   our personality</a:t>
            </a:r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50D6A5DB-5FB1-7FEC-AD06-2669D7E55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0" y="563990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40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Behavior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458200" cy="4771292"/>
          </a:xfrm>
        </p:spPr>
        <p:txBody>
          <a:bodyPr>
            <a:normAutofit/>
          </a:bodyPr>
          <a:lstStyle/>
          <a:p>
            <a:r>
              <a:rPr lang="en-US" sz="4400" dirty="0"/>
              <a:t>Observable</a:t>
            </a:r>
          </a:p>
          <a:p>
            <a:r>
              <a:rPr lang="en-US" sz="4400" dirty="0"/>
              <a:t>Situationally-based</a:t>
            </a:r>
          </a:p>
          <a:p>
            <a:r>
              <a:rPr lang="en-US" sz="4400" dirty="0"/>
              <a:t>Flexible</a:t>
            </a:r>
          </a:p>
          <a:p>
            <a:r>
              <a:rPr lang="en-US" sz="4400" dirty="0"/>
              <a:t>Dynamic</a:t>
            </a:r>
          </a:p>
          <a:p>
            <a:r>
              <a:rPr lang="en-US" sz="4400" dirty="0"/>
              <a:t>Impacted by one’s culture</a:t>
            </a:r>
          </a:p>
          <a:p>
            <a:endParaRPr lang="en-US" sz="4400" dirty="0"/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010CDF8F-6761-492E-4AA0-42E32D960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954" y="571610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9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F0DF6A-2687-6E4C-E721-B03791C37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No Slide Title</a:t>
            </a:r>
          </a:p>
        </p:txBody>
      </p:sp>
      <p:pic>
        <p:nvPicPr>
          <p:cNvPr id="7" name="Content Placeholder 6" descr="Diagram of IQ, EQ, and Personability ">
            <a:extLst>
              <a:ext uri="{FF2B5EF4-FFF2-40B4-BE49-F238E27FC236}">
                <a16:creationId xmlns:a16="http://schemas.microsoft.com/office/drawing/2014/main" id="{9145FF26-1CC8-B750-FD98-91E0DE843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9191" y="1371600"/>
            <a:ext cx="7285617" cy="4772025"/>
          </a:xfrm>
          <a:prstGeom prst="rect">
            <a:avLst/>
          </a:prstGeom>
        </p:spPr>
      </p:pic>
      <p:pic>
        <p:nvPicPr>
          <p:cNvPr id="9" name="Picture 8" descr="Infinity Coaching logo">
            <a:extLst>
              <a:ext uri="{FF2B5EF4-FFF2-40B4-BE49-F238E27FC236}">
                <a16:creationId xmlns:a16="http://schemas.microsoft.com/office/drawing/2014/main" id="{1DF03414-0C57-BE5B-16D8-63F2A5EAC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954" y="585177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64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3773B4-B8C4-0654-6F80-6ECC58BE1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22783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609600" y="-2030413"/>
            <a:ext cx="7924800" cy="47196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Carolyn R Owens, MCC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Infinity Coaching, Inc.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Executive and Leadership Coach/Trainer 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3AABB6-167D-BC3F-ED9A-904D85E8C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50ACB2-CB74-AA73-515F-8E8AF9891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of Carolyn Owens, the facilitator wearing  a black suit&#10;&#10;">
            <a:extLst>
              <a:ext uri="{FF2B5EF4-FFF2-40B4-BE49-F238E27FC236}">
                <a16:creationId xmlns:a16="http://schemas.microsoft.com/office/drawing/2014/main" id="{4CD03320-106D-27F5-B541-717F99009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429000"/>
            <a:ext cx="2743200" cy="2743200"/>
          </a:xfrm>
          <a:prstGeom prst="rect">
            <a:avLst/>
          </a:prstGeom>
        </p:spPr>
      </p:pic>
      <p:pic>
        <p:nvPicPr>
          <p:cNvPr id="2" name="Picture 1" descr="Infinity Coaching logo">
            <a:extLst>
              <a:ext uri="{FF2B5EF4-FFF2-40B4-BE49-F238E27FC236}">
                <a16:creationId xmlns:a16="http://schemas.microsoft.com/office/drawing/2014/main" id="{3B845835-B3A0-1D0C-6EAD-0406F1E86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525" y="6019800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79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What’s the difference?</a:t>
            </a:r>
          </a:p>
        </p:txBody>
      </p:sp>
      <p:pic>
        <p:nvPicPr>
          <p:cNvPr id="3" name="Picture 2" descr="A person standing in front of a chalkboard">
            <a:extLst>
              <a:ext uri="{FF2B5EF4-FFF2-40B4-BE49-F238E27FC236}">
                <a16:creationId xmlns:a16="http://schemas.microsoft.com/office/drawing/2014/main" id="{65218207-75CB-4EBD-5A33-6AB7655EE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600200"/>
            <a:ext cx="4663844" cy="3249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A14D03-FB61-0402-F981-2DA6A8F13DA2}"/>
              </a:ext>
            </a:extLst>
          </p:cNvPr>
          <p:cNvSpPr txBox="1"/>
          <p:nvPr/>
        </p:nvSpPr>
        <p:spPr>
          <a:xfrm>
            <a:off x="1828800" y="5432285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IQ</a:t>
            </a:r>
          </a:p>
        </p:txBody>
      </p:sp>
      <p:pic>
        <p:nvPicPr>
          <p:cNvPr id="7" name="Picture 6" descr="A child wearing glasses">
            <a:extLst>
              <a:ext uri="{FF2B5EF4-FFF2-40B4-BE49-F238E27FC236}">
                <a16:creationId xmlns:a16="http://schemas.microsoft.com/office/drawing/2014/main" id="{0E53D7A5-CE96-C5BC-D52D-1FDDBF12B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552" y="1563216"/>
            <a:ext cx="3450635" cy="333480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DF65C6-75F4-73F9-3CB6-E4B1B73E8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821" y="5485227"/>
            <a:ext cx="34290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 EQ</a:t>
            </a:r>
          </a:p>
        </p:txBody>
      </p:sp>
      <p:pic>
        <p:nvPicPr>
          <p:cNvPr id="10" name="Picture 9" descr="Infinity Coaching logo">
            <a:extLst>
              <a:ext uri="{FF2B5EF4-FFF2-40B4-BE49-F238E27FC236}">
                <a16:creationId xmlns:a16="http://schemas.microsoft.com/office/drawing/2014/main" id="{D1768C89-BBBE-2902-3FBF-3CB89C6E6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341" y="577437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7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Intelligence Quotient (IQ) -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600200"/>
            <a:ext cx="8001000" cy="4771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300" dirty="0"/>
              <a:t>A score determined by one's performance on a standardized intelligence test relative to the average performance of others of the same age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3000" dirty="0"/>
              <a:t>Merriam-Webster dictionary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17A4CD58-25F3-C02D-10DF-487221119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954" y="585177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65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Intelligence Quotient (IQ), cont.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340069"/>
            <a:ext cx="3225800" cy="510540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How smart you are compared to your peers.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Used to assess career fields and how well you will succeed in life.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An intelligent person, with a high IQ, in a red blouse and green skirt pointing at a blackboard&#10;&#10;">
            <a:extLst>
              <a:ext uri="{FF2B5EF4-FFF2-40B4-BE49-F238E27FC236}">
                <a16:creationId xmlns:a16="http://schemas.microsoft.com/office/drawing/2014/main" id="{543D888B-E86E-7B72-BE12-989BCA26F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128344"/>
            <a:ext cx="4978400" cy="3657600"/>
          </a:xfrm>
          <a:prstGeom prst="rect">
            <a:avLst/>
          </a:prstGeom>
        </p:spPr>
      </p:pic>
      <p:pic>
        <p:nvPicPr>
          <p:cNvPr id="9" name="Picture 8" descr="Infinity Coaching logo">
            <a:extLst>
              <a:ext uri="{FF2B5EF4-FFF2-40B4-BE49-F238E27FC236}">
                <a16:creationId xmlns:a16="http://schemas.microsoft.com/office/drawing/2014/main" id="{78FF0255-3A28-F3D5-15F8-AC66FDCF2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025" y="6039049"/>
            <a:ext cx="492306" cy="57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69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Emotional Quotient (EQ) -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86708"/>
            <a:ext cx="8001000" cy="4771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The level of a person's emotional intelligence, often as represented by a score on a standardized test. </a:t>
            </a:r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A0B1F7CF-9318-166F-4C80-BD3214CB3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354" y="5562600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22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descr="Headshot of Reuven Bar-On   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Reuven Bar-On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399"/>
            <a:ext cx="5181600" cy="493394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4400" dirty="0"/>
              <a:t> Emotional Quotient (EQ) -  </a:t>
            </a:r>
          </a:p>
          <a:p>
            <a:pPr marL="0" indent="0" algn="ctr">
              <a:buNone/>
            </a:pPr>
            <a:r>
              <a:rPr lang="en-US" sz="4400" dirty="0"/>
              <a:t>An array of non-cognitive capabilities, competencies, and skills that influence one’s ability to succeed in coping with environmental demands.</a:t>
            </a:r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DC425CCF-B11D-EDCE-059B-8967545B5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7592" y="5851779"/>
            <a:ext cx="621846" cy="731583"/>
          </a:xfrm>
          <a:prstGeom prst="rect">
            <a:avLst/>
          </a:prstGeom>
        </p:spPr>
      </p:pic>
      <p:pic>
        <p:nvPicPr>
          <p:cNvPr id="8" name="Picture 7" descr="Photo of Reuven Bar-On wearing glasses and a beard&#10;&#10;">
            <a:extLst>
              <a:ext uri="{FF2B5EF4-FFF2-40B4-BE49-F238E27FC236}">
                <a16:creationId xmlns:a16="http://schemas.microsoft.com/office/drawing/2014/main" id="{9DA8ADA4-441F-30F4-7120-72F2EC6F8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728" y="2057400"/>
            <a:ext cx="3375279" cy="337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51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4D53E6B-F329-1643-CA00-0B81319F4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No Slide Title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676400"/>
            <a:ext cx="8001000" cy="4771292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emotional intelligence something that should be discussed?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discuss emotional intelligence in the workplace?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Can your level of emotional intelligence change?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555A3D0A-B675-EE37-ACFF-1DBB09052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751" y="5836013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4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BF7B683-B860-2883-0DC3-76448C44C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No Slide Title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676400"/>
            <a:ext cx="8001000" cy="4771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Emotional intelligence is being determined as an important job skill to have even more so…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then technical skills. 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F2ED6A59-1D2C-FC23-F668-91F0DAD15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54" y="578179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983834-EDB2-6EF1-FD66-342439B99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Emotional Intelligence improves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DF65C6-75F4-73F9-3CB6-E4B1B73E8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63667"/>
            <a:ext cx="3429000" cy="485774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Emotional Intelligence improves: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Decision Making</a:t>
            </a:r>
          </a:p>
          <a:p>
            <a:r>
              <a:rPr lang="en-US" dirty="0"/>
              <a:t>Problem-solving  </a:t>
            </a:r>
          </a:p>
          <a:p>
            <a:r>
              <a:rPr lang="en-US" dirty="0"/>
              <a:t>Management </a:t>
            </a:r>
          </a:p>
          <a:p>
            <a:r>
              <a:rPr lang="en-US" dirty="0"/>
              <a:t>Conflict resolution</a:t>
            </a:r>
          </a:p>
          <a:p>
            <a:r>
              <a:rPr lang="en-US" dirty="0"/>
              <a:t>Relationships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Picture 11" descr="Women and man planning in workplace">
            <a:extLst>
              <a:ext uri="{FF2B5EF4-FFF2-40B4-BE49-F238E27FC236}">
                <a16:creationId xmlns:a16="http://schemas.microsoft.com/office/drawing/2014/main" id="{090F8561-4E5B-DA47-C0C4-9ED9648A1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057400"/>
            <a:ext cx="5155324" cy="4050612"/>
          </a:xfrm>
          <a:prstGeom prst="rect">
            <a:avLst/>
          </a:prstGeom>
          <a:effectLst>
            <a:softEdge rad="635000"/>
          </a:effectLst>
          <a:scene3d>
            <a:camera prst="orthographicFront">
              <a:rot lat="20999999" lon="0" rev="0"/>
            </a:camera>
            <a:lightRig rig="threePt" dir="t"/>
          </a:scene3d>
        </p:spPr>
      </p:pic>
      <p:pic>
        <p:nvPicPr>
          <p:cNvPr id="13" name="Picture 12" descr="Infinity Coaching logo">
            <a:extLst>
              <a:ext uri="{FF2B5EF4-FFF2-40B4-BE49-F238E27FC236}">
                <a16:creationId xmlns:a16="http://schemas.microsoft.com/office/drawing/2014/main" id="{7704F662-4648-0727-7382-47F673276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0" y="5980774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97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407988" y="1752600"/>
            <a:ext cx="8099425" cy="5410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There is a strong correlation between how well an individual handled personal emotions and the willingness of others to work with that individual.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team member with a positive mood and attitude tends to interact with others in a way that results in a positive, helpful, and cooperative workgroup, thereby increasing workplace efficiency.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12572427-3307-700A-C1DA-F799D4F92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621" y="5737130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83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DF65C6-75F4-73F9-3CB6-E4B1B73E84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00" y="1900238"/>
            <a:ext cx="3429000" cy="45259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if there is an overall low level of emotional intelligence in the work environment?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Person wearing yellow shirt thinking">
            <a:extLst>
              <a:ext uri="{FF2B5EF4-FFF2-40B4-BE49-F238E27FC236}">
                <a16:creationId xmlns:a16="http://schemas.microsoft.com/office/drawing/2014/main" id="{28F60BCE-D7EF-1981-A42E-1C1F37B06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9828" y="1984814"/>
            <a:ext cx="4753305" cy="4038600"/>
          </a:xfrm>
          <a:prstGeom prst="rect">
            <a:avLst/>
          </a:prstGeom>
          <a:solidFill>
            <a:schemeClr val="bg1"/>
          </a:solidFill>
          <a:effectLst>
            <a:softEdge rad="4699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Infinity Coaching logo">
            <a:extLst>
              <a:ext uri="{FF2B5EF4-FFF2-40B4-BE49-F238E27FC236}">
                <a16:creationId xmlns:a16="http://schemas.microsoft.com/office/drawing/2014/main" id="{40E98AED-B120-5179-F301-134A54E94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572" y="5704240"/>
            <a:ext cx="609600" cy="71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4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0" y="1905000"/>
            <a:ext cx="9144000" cy="4373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discuss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emotional intelligence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workplace?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FCDC68AA-0CB1-54A9-2E0F-A998A7EA9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48" y="5851779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56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Low EQi in the workplace: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666" y="1539108"/>
            <a:ext cx="8458200" cy="5105400"/>
          </a:xfrm>
        </p:spPr>
        <p:txBody>
          <a:bodyPr>
            <a:normAutofit/>
          </a:bodyPr>
          <a:lstStyle/>
          <a:p>
            <a:r>
              <a:rPr lang="en-US" dirty="0"/>
              <a:t>Victim mentality</a:t>
            </a:r>
          </a:p>
          <a:p>
            <a:r>
              <a:rPr lang="en-US" dirty="0"/>
              <a:t>Don’t take responsibility </a:t>
            </a:r>
          </a:p>
          <a:p>
            <a:r>
              <a:rPr lang="en-US" dirty="0"/>
              <a:t>Passive or aggressive communication styles</a:t>
            </a:r>
          </a:p>
          <a:p>
            <a:r>
              <a:rPr lang="en-US" dirty="0"/>
              <a:t>Don’t support or work with the team</a:t>
            </a:r>
          </a:p>
          <a:p>
            <a:r>
              <a:rPr lang="en-US" dirty="0"/>
              <a:t>Poor, uninformed decisions </a:t>
            </a:r>
          </a:p>
          <a:p>
            <a:r>
              <a:rPr lang="en-US" dirty="0"/>
              <a:t>Confrontational </a:t>
            </a:r>
          </a:p>
          <a:p>
            <a:r>
              <a:rPr lang="en-US" dirty="0"/>
              <a:t>Critical of others/judgmental </a:t>
            </a:r>
          </a:p>
          <a:p>
            <a:r>
              <a:rPr lang="en-US" dirty="0"/>
              <a:t>Not open to viewpoints of others</a:t>
            </a:r>
          </a:p>
          <a:p>
            <a:endParaRPr lang="en-US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79DB5C32-5579-57FF-7352-E757453E8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892374"/>
            <a:ext cx="381000" cy="69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40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n wearing white shirt and yellow sweater thinking">
            <a:extLst>
              <a:ext uri="{FF2B5EF4-FFF2-40B4-BE49-F238E27FC236}">
                <a16:creationId xmlns:a16="http://schemas.microsoft.com/office/drawing/2014/main" id="{AE1D5089-237C-D7B2-08D2-AA3F61F578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" y="1424152"/>
            <a:ext cx="5867400" cy="46974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DF65C6-75F4-73F9-3CB6-E4B1B73E84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00" y="1900238"/>
            <a:ext cx="3429000" cy="45259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if there is an overall high level of emotional intelligence in the work environment?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Infinity Coaching logo">
            <a:extLst>
              <a:ext uri="{FF2B5EF4-FFF2-40B4-BE49-F238E27FC236}">
                <a16:creationId xmlns:a16="http://schemas.microsoft.com/office/drawing/2014/main" id="{A81DCA73-BFCB-3E48-A97F-AE8E54A94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485" y="5915861"/>
            <a:ext cx="590315" cy="69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12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High EQi in the workplace: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666" y="1539108"/>
            <a:ext cx="8632934" cy="5105400"/>
          </a:xfrm>
        </p:spPr>
        <p:txBody>
          <a:bodyPr>
            <a:normAutofit/>
          </a:bodyPr>
          <a:lstStyle/>
          <a:p>
            <a:r>
              <a:rPr lang="en-US" dirty="0"/>
              <a:t>Make better decisions</a:t>
            </a:r>
          </a:p>
          <a:p>
            <a:r>
              <a:rPr lang="en-US" dirty="0"/>
              <a:t>Proactive vice reactive</a:t>
            </a:r>
          </a:p>
          <a:p>
            <a:r>
              <a:rPr lang="en-US" dirty="0"/>
              <a:t>Resolve conflicts </a:t>
            </a:r>
          </a:p>
          <a:p>
            <a:r>
              <a:rPr lang="en-US" dirty="0"/>
              <a:t>Better listener </a:t>
            </a:r>
          </a:p>
          <a:p>
            <a:r>
              <a:rPr lang="en-US" dirty="0"/>
              <a:t>Handle Pressure </a:t>
            </a:r>
          </a:p>
          <a:p>
            <a:r>
              <a:rPr lang="en-US" dirty="0"/>
              <a:t>High stress situations</a:t>
            </a:r>
          </a:p>
          <a:p>
            <a:r>
              <a:rPr lang="en-US" dirty="0"/>
              <a:t>Feedback and criticism</a:t>
            </a:r>
          </a:p>
          <a:p>
            <a:r>
              <a:rPr lang="en-US" b="1" dirty="0"/>
              <a:t>Empathetic</a:t>
            </a:r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BF19542A-5533-F5BB-9F58-ED3745AD4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562600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12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High EQi in the workplace: cont.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666" y="1539108"/>
            <a:ext cx="8632934" cy="5105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Research at the Center for Creative Leadership has shown that the primary cause of executive turnover was individual deficiency in the area of emotional competence. </a:t>
            </a:r>
          </a:p>
          <a:p>
            <a:endParaRPr lang="en-US" dirty="0"/>
          </a:p>
          <a:p>
            <a:r>
              <a:rPr lang="en-US" dirty="0"/>
              <a:t>In another study that involved 130 executives, results showed that there is a strong correlation between how well an individual handled personal emotions and the willingness of others to work with that individual. </a:t>
            </a:r>
          </a:p>
          <a:p>
            <a:endParaRPr lang="en-US" b="1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F5E11FF4-57DC-9A64-5359-F5FFE670C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567" y="5993470"/>
            <a:ext cx="479074" cy="56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71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 fontScale="90000"/>
          </a:bodyPr>
          <a:lstStyle/>
          <a:p>
            <a:r>
              <a:rPr lang="en-US" dirty="0"/>
              <a:t>High EQi in the workplace: cont. (Part 2)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33" y="1828800"/>
            <a:ext cx="8328134" cy="5105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A leader with a positive mood and attitude tends to interact with others in a way that results in a positive, helpful, and cooperative workgroup, thereby increasing workplace efficiency. </a:t>
            </a:r>
          </a:p>
          <a:p>
            <a:endParaRPr lang="en-US" b="1" dirty="0"/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43F3AFB1-C53F-BDB3-B865-74DE3F188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4221" y="5833386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36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E0BE784-9376-E0AA-EDEC-A5C11A9DD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No Slide Title #4</a:t>
            </a:r>
          </a:p>
        </p:txBody>
      </p:sp>
      <p:pic>
        <p:nvPicPr>
          <p:cNvPr id="7" name="Content Placeholder 6" descr="Diagram of IQ, EQ and Personality ">
            <a:extLst>
              <a:ext uri="{FF2B5EF4-FFF2-40B4-BE49-F238E27FC236}">
                <a16:creationId xmlns:a16="http://schemas.microsoft.com/office/drawing/2014/main" id="{9145FF26-1CC8-B750-FD98-91E0DE843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9191" y="1371600"/>
            <a:ext cx="7285617" cy="4772025"/>
          </a:xfrm>
          <a:prstGeom prst="rect">
            <a:avLst/>
          </a:prstGeom>
        </p:spPr>
      </p:pic>
      <p:pic>
        <p:nvPicPr>
          <p:cNvPr id="3" name="Picture 2" descr="Infinity Coaching logo">
            <a:extLst>
              <a:ext uri="{FF2B5EF4-FFF2-40B4-BE49-F238E27FC236}">
                <a16:creationId xmlns:a16="http://schemas.microsoft.com/office/drawing/2014/main" id="{B7D1E088-58FC-84BD-7559-B3C82BC72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954" y="5716109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141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0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79438"/>
            <a:ext cx="8839200" cy="1173162"/>
          </a:xfrm>
        </p:spPr>
        <p:txBody>
          <a:bodyPr>
            <a:normAutofit fontScale="90000"/>
          </a:bodyPr>
          <a:lstStyle/>
          <a:p>
            <a:r>
              <a:rPr lang="en-US" dirty="0"/>
              <a:t>EQ-i 2.0 Model of Emotional Intelligence</a:t>
            </a:r>
            <a:br>
              <a:rPr lang="en-US" dirty="0"/>
            </a:br>
            <a:endParaRPr lang="en-US" dirty="0"/>
          </a:p>
        </p:txBody>
      </p:sp>
      <p:pic>
        <p:nvPicPr>
          <p:cNvPr id="9" name="Content Placeholder 8" descr="Chart, sunburst chart&#10;&#10;">
            <a:extLst>
              <a:ext uri="{FF2B5EF4-FFF2-40B4-BE49-F238E27FC236}">
                <a16:creationId xmlns:a16="http://schemas.microsoft.com/office/drawing/2014/main" id="{FB7A3950-CEA0-45DD-E6F8-888168EC5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4600" y="1752600"/>
            <a:ext cx="4462447" cy="4361639"/>
          </a:xfrm>
          <a:prstGeom prst="rect">
            <a:avLst/>
          </a:prstGeom>
        </p:spPr>
      </p:pic>
      <p:pic>
        <p:nvPicPr>
          <p:cNvPr id="12" name="Picture 11" descr="Infinity Coaching logo">
            <a:extLst>
              <a:ext uri="{FF2B5EF4-FFF2-40B4-BE49-F238E27FC236}">
                <a16:creationId xmlns:a16="http://schemas.microsoft.com/office/drawing/2014/main" id="{8DB43D19-8547-A1D4-9551-4F624D9EC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600" y="5687206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30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143A94-CFB9-56EF-15BC-7DA15D6EE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Questions</a:t>
            </a:r>
          </a:p>
        </p:txBody>
      </p:sp>
      <p:pic>
        <p:nvPicPr>
          <p:cNvPr id="14" name="Picture 13" descr="A picture containing text that reads &quot;questions&quot;">
            <a:extLst>
              <a:ext uri="{FF2B5EF4-FFF2-40B4-BE49-F238E27FC236}">
                <a16:creationId xmlns:a16="http://schemas.microsoft.com/office/drawing/2014/main" id="{5DD34AC9-F7BD-9FF2-94F0-21615FEF6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14400"/>
            <a:ext cx="6776922" cy="4521477"/>
          </a:xfrm>
          <a:prstGeom prst="rect">
            <a:avLst/>
          </a:prstGeom>
        </p:spPr>
      </p:pic>
      <p:pic>
        <p:nvPicPr>
          <p:cNvPr id="3" name="Picture 2" descr="Infinity Coaching logo">
            <a:extLst>
              <a:ext uri="{FF2B5EF4-FFF2-40B4-BE49-F238E27FC236}">
                <a16:creationId xmlns:a16="http://schemas.microsoft.com/office/drawing/2014/main" id="{20315B12-219B-CD01-2813-4E3CFA9D6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400" y="5791200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46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4F775B3-E4D2-E645-CBFD-B962F7AE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No Slide Title #5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154" y="1447800"/>
            <a:ext cx="7593067" cy="5105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 </a:t>
            </a:r>
            <a:r>
              <a:rPr lang="en-US" sz="4400" dirty="0"/>
              <a:t>Part Two:</a:t>
            </a:r>
          </a:p>
          <a:p>
            <a:pPr marL="0" indent="0" algn="ctr">
              <a:buNone/>
            </a:pPr>
            <a:r>
              <a:rPr lang="en-US" sz="4400" dirty="0"/>
              <a:t>Utilizing Emotional Intelligence to Develop a Diverse and Inclusive Team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October 30, 2023</a:t>
            </a:r>
          </a:p>
        </p:txBody>
      </p:sp>
      <p:pic>
        <p:nvPicPr>
          <p:cNvPr id="7" name="Picture 6" descr="Infinity Coaching logo">
            <a:extLst>
              <a:ext uri="{FF2B5EF4-FFF2-40B4-BE49-F238E27FC236}">
                <a16:creationId xmlns:a16="http://schemas.microsoft.com/office/drawing/2014/main" id="{43F3AFB1-C53F-BDB3-B865-74DE3F188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4221" y="5833386"/>
            <a:ext cx="62184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54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9F4B24-F9D7-F46D-6FD0-41DB25C2B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29664"/>
            <a:ext cx="9144000" cy="64309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D922A4-A49C-42B2-F46D-94FEC3858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2EDB54-5D57-A285-731C-C378A0D95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52132"/>
            <a:ext cx="8686800" cy="4953000"/>
          </a:xfrm>
        </p:spPr>
        <p:txBody>
          <a:bodyPr>
            <a:normAutofit/>
          </a:bodyPr>
          <a:lstStyle/>
          <a:p>
            <a:r>
              <a:rPr lang="en-US" dirty="0"/>
              <a:t>“The journey to an inclusive, empowering environment will come with learning, discovery, and </a:t>
            </a:r>
            <a:br>
              <a:rPr lang="en-US" dirty="0"/>
            </a:br>
            <a:r>
              <a:rPr lang="en-US" dirty="0"/>
              <a:t>with hard truths.”</a:t>
            </a:r>
            <a:br>
              <a:rPr lang="en-US" dirty="0"/>
            </a:br>
            <a:br>
              <a:rPr lang="en-US" dirty="0"/>
            </a:br>
            <a:r>
              <a:rPr lang="en-US" sz="2700" dirty="0"/>
              <a:t>Message from Secretary Thomas J. Vilsack and </a:t>
            </a:r>
            <a:br>
              <a:rPr lang="en-US" sz="2700" dirty="0"/>
            </a:br>
            <a:r>
              <a:rPr lang="en-US" sz="2700" dirty="0"/>
              <a:t>Deputy Secretary Jewel Bronaugh </a:t>
            </a:r>
          </a:p>
        </p:txBody>
      </p:sp>
      <p:pic>
        <p:nvPicPr>
          <p:cNvPr id="3" name="Picture 2" descr="Infinity Coaching logo">
            <a:extLst>
              <a:ext uri="{FF2B5EF4-FFF2-40B4-BE49-F238E27FC236}">
                <a16:creationId xmlns:a16="http://schemas.microsoft.com/office/drawing/2014/main" id="{193C38AD-00DD-60F8-2E86-30A2A2BA4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277" y="5785945"/>
            <a:ext cx="469446" cy="79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89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5725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2412" y="609600"/>
            <a:ext cx="8639175" cy="5200650"/>
            <a:chOff x="-38100" y="-38100"/>
            <a:chExt cx="12268200" cy="69342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</a:path>
                <a:path w="12192000" h="6858000">
                  <a:moveTo>
                    <a:pt x="0" y="6857999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234695" y="237743"/>
              <a:ext cx="11722735" cy="6383020"/>
            </a:xfrm>
            <a:custGeom>
              <a:avLst/>
              <a:gdLst/>
              <a:ahLst/>
              <a:cxnLst/>
              <a:rect l="l" t="t" r="r" b="b"/>
              <a:pathLst>
                <a:path w="11722735" h="6383020">
                  <a:moveTo>
                    <a:pt x="11722608" y="0"/>
                  </a:moveTo>
                  <a:lnTo>
                    <a:pt x="0" y="0"/>
                  </a:lnTo>
                  <a:lnTo>
                    <a:pt x="0" y="6382511"/>
                  </a:lnTo>
                  <a:lnTo>
                    <a:pt x="11722608" y="6382511"/>
                  </a:lnTo>
                  <a:lnTo>
                    <a:pt x="11722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466" y="643467"/>
              <a:ext cx="10905065" cy="5571065"/>
            </a:xfrm>
            <a:prstGeom prst="rect">
              <a:avLst/>
            </a:prstGeom>
          </p:spPr>
        </p:pic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397A76C5-0C49-9354-3434-036A910595B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Advancing Access &amp; Equity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6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1200"/>
            <a:ext cx="9144000" cy="2286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chemeClr val="accent1"/>
                </a:solidFill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876DB5-E4BA-50D9-DE71-A46699BBA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-91282"/>
            <a:ext cx="9144000" cy="207248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1AB99E-F90F-0AC9-9DC1-F8213EC7B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8626" y="4267200"/>
            <a:ext cx="9126748" cy="2590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Infinity Coaching logo">
            <a:extLst>
              <a:ext uri="{FF2B5EF4-FFF2-40B4-BE49-F238E27FC236}">
                <a16:creationId xmlns:a16="http://schemas.microsoft.com/office/drawing/2014/main" id="{AAC145BC-CF07-8058-C721-6AE8868CE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4901437"/>
            <a:ext cx="1752600" cy="13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561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743200" y="1072203"/>
            <a:ext cx="5063240" cy="1088068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dirty="0">
                <a:solidFill>
                  <a:srgbClr val="202C8F"/>
                </a:solidFill>
              </a:rPr>
              <a:t>Contact Information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AFCF-79BE-AD71-58B1-A2AF515E4344}"/>
              </a:ext>
            </a:extLst>
          </p:cNvPr>
          <p:cNvSpPr txBox="1"/>
          <p:nvPr/>
        </p:nvSpPr>
        <p:spPr>
          <a:xfrm>
            <a:off x="783154" y="2297992"/>
            <a:ext cx="5023286" cy="2883848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Website</a:t>
            </a:r>
            <a:b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https://www.usda.gov/target-center</a:t>
            </a:r>
            <a:endParaRPr lang="en-US" sz="13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Email</a:t>
            </a:r>
            <a:b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target-center@usda.gov</a:t>
            </a:r>
            <a:endParaRPr lang="en-US" sz="13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Phone Number</a:t>
            </a:r>
            <a:b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(202) 720-2600</a:t>
            </a:r>
          </a:p>
        </p:txBody>
      </p:sp>
      <p:pic>
        <p:nvPicPr>
          <p:cNvPr id="3" name="Picture 2" descr="QR Code to access the TARGET Center website: https://www.targetcenter.dm.usda.gov">
            <a:extLst>
              <a:ext uri="{FF2B5EF4-FFF2-40B4-BE49-F238E27FC236}">
                <a16:creationId xmlns:a16="http://schemas.microsoft.com/office/drawing/2014/main" id="{D34BB45C-6E9F-BA84-E8BA-64F4FC691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05" y="2724318"/>
            <a:ext cx="1047749" cy="1016602"/>
          </a:xfrm>
          <a:prstGeom prst="rect">
            <a:avLst/>
          </a:prstGeom>
          <a:solidFill>
            <a:srgbClr val="316FB0">
              <a:alpha val="41000"/>
            </a:srgbClr>
          </a:solidFill>
        </p:spPr>
      </p:pic>
    </p:spTree>
    <p:extLst>
      <p:ext uri="{BB962C8B-B14F-4D97-AF65-F5344CB8AC3E}">
        <p14:creationId xmlns:p14="http://schemas.microsoft.com/office/powerpoint/2010/main" val="14009547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99298" y="932065"/>
            <a:ext cx="3707768" cy="5330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8502" y="942525"/>
            <a:ext cx="1833499" cy="421729"/>
          </a:xfrm>
          <a:prstGeom prst="rect">
            <a:avLst/>
          </a:prstGeom>
        </p:spPr>
        <p:txBody>
          <a:bodyPr vert="horz" wrap="square" lIns="0" tIns="6170" rIns="0" bIns="0" rtlCol="0" anchor="ctr">
            <a:spAutoFit/>
          </a:bodyPr>
          <a:lstStyle/>
          <a:p>
            <a:pPr marL="6494" marR="2598">
              <a:spcBef>
                <a:spcPts val="49"/>
              </a:spcBef>
            </a:pPr>
            <a:r>
              <a:rPr sz="1200" b="1" spc="44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1200" b="1" spc="-3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200" b="1" spc="-64" dirty="0">
                <a:solidFill>
                  <a:srgbClr val="FFFFFF"/>
                </a:solidFill>
              </a:rPr>
              <a:t>and </a:t>
            </a:r>
            <a:r>
              <a:rPr sz="1200" b="1" spc="38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Meetings</a:t>
            </a:r>
            <a:r>
              <a:rPr lang="en-US" sz="1200" b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500" b="1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500" b="1" spc="38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96960" y="1461221"/>
            <a:ext cx="3715074" cy="128240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46433">
              <a:lnSpc>
                <a:spcPts val="1043"/>
              </a:lnSpc>
            </a:pPr>
            <a:r>
              <a:rPr lang="en-US" sz="920" b="1" spc="-5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92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92068" y="1599491"/>
            <a:ext cx="2250281" cy="116716"/>
          </a:xfrm>
          <a:prstGeom prst="rect">
            <a:avLst/>
          </a:prstGeom>
        </p:spPr>
        <p:txBody>
          <a:bodyPr vert="horz" wrap="square" lIns="0" tIns="6494" rIns="0" bIns="0" rtlCol="0">
            <a:spAutoFit/>
          </a:bodyPr>
          <a:lstStyle/>
          <a:p>
            <a:pPr marL="6494">
              <a:spcBef>
                <a:spcPts val="51"/>
              </a:spcBef>
              <a:tabLst>
                <a:tab pos="1742704" algn="l"/>
              </a:tabLst>
            </a:pPr>
            <a:r>
              <a:rPr sz="716" b="1" spc="-5" dirty="0">
                <a:latin typeface="Calibri"/>
                <a:cs typeface="Calibri"/>
              </a:rPr>
              <a:t>MONDAY</a:t>
            </a:r>
            <a:r>
              <a:rPr sz="716" b="1" dirty="0">
                <a:latin typeface="Calibri"/>
                <a:cs typeface="Calibri"/>
              </a:rPr>
              <a:t>	</a:t>
            </a:r>
            <a:r>
              <a:rPr sz="716" b="1" spc="-5" dirty="0">
                <a:latin typeface="Calibri"/>
                <a:cs typeface="Calibri"/>
              </a:rPr>
              <a:t>WEDNESDAY</a:t>
            </a:r>
            <a:endParaRPr sz="716" dirty="0">
              <a:latin typeface="Calibri"/>
              <a:cs typeface="Calibri"/>
            </a:endParaRPr>
          </a:p>
        </p:txBody>
      </p:sp>
      <p:grpSp>
        <p:nvGrpSpPr>
          <p:cNvPr id="42" name="object 26">
            <a:extLst>
              <a:ext uri="{FF2B5EF4-FFF2-40B4-BE49-F238E27FC236}">
                <a16:creationId xmlns:a16="http://schemas.microsoft.com/office/drawing/2014/main" id="{B99C85E3-6CBC-9730-D8D3-F05C54BF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98111" y="1786588"/>
            <a:ext cx="1636236" cy="158167"/>
            <a:chOff x="1996439" y="6017328"/>
            <a:chExt cx="3199751" cy="309304"/>
          </a:xfrm>
        </p:grpSpPr>
        <p:sp>
          <p:nvSpPr>
            <p:cNvPr id="44" name="object 27">
              <a:extLst>
                <a:ext uri="{FF2B5EF4-FFF2-40B4-BE49-F238E27FC236}">
                  <a16:creationId xmlns:a16="http://schemas.microsoft.com/office/drawing/2014/main" id="{4C1B36B9-2144-4854-58D7-B583D39194D3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  <p:sp>
          <p:nvSpPr>
            <p:cNvPr id="45" name="object 28">
              <a:extLst>
                <a:ext uri="{FF2B5EF4-FFF2-40B4-BE49-F238E27FC236}">
                  <a16:creationId xmlns:a16="http://schemas.microsoft.com/office/drawing/2014/main" id="{8A83B577-4349-E1C7-AC36-8FE716E16A7B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  <p:sp>
          <p:nvSpPr>
            <p:cNvPr id="65" name="object 27">
              <a:extLst>
                <a:ext uri="{FF2B5EF4-FFF2-40B4-BE49-F238E27FC236}">
                  <a16:creationId xmlns:a16="http://schemas.microsoft.com/office/drawing/2014/main" id="{2476C96B-C5D0-3EE4-4D35-9F5463883418}"/>
                </a:ext>
              </a:extLst>
            </p:cNvPr>
            <p:cNvSpPr/>
            <p:nvPr/>
          </p:nvSpPr>
          <p:spPr>
            <a:xfrm>
              <a:off x="3623295" y="6017328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  <p:sp>
          <p:nvSpPr>
            <p:cNvPr id="66" name="object 28">
              <a:extLst>
                <a:ext uri="{FF2B5EF4-FFF2-40B4-BE49-F238E27FC236}">
                  <a16:creationId xmlns:a16="http://schemas.microsoft.com/office/drawing/2014/main" id="{7D0811DA-A69B-F17C-FC29-4F03BE7AD513}"/>
                </a:ext>
              </a:extLst>
            </p:cNvPr>
            <p:cNvSpPr/>
            <p:nvPr/>
          </p:nvSpPr>
          <p:spPr>
            <a:xfrm>
              <a:off x="3623295" y="6017328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</p:grpSp>
      <p:sp>
        <p:nvSpPr>
          <p:cNvPr id="46" name="object 29">
            <a:extLst>
              <a:ext uri="{FF2B5EF4-FFF2-40B4-BE49-F238E27FC236}">
                <a16:creationId xmlns:a16="http://schemas.microsoft.com/office/drawing/2014/main" id="{57A54CB3-DA5B-41E3-554A-F416AB34589E}"/>
              </a:ext>
            </a:extLst>
          </p:cNvPr>
          <p:cNvSpPr txBox="1"/>
          <p:nvPr/>
        </p:nvSpPr>
        <p:spPr>
          <a:xfrm>
            <a:off x="2787844" y="1777341"/>
            <a:ext cx="865693" cy="1728259"/>
          </a:xfrm>
          <a:prstGeom prst="rect">
            <a:avLst/>
          </a:prstGeom>
        </p:spPr>
        <p:txBody>
          <a:bodyPr vert="horz" wrap="square" lIns="0" tIns="44162" rIns="0" bIns="0" rtlCol="0">
            <a:spAutoFit/>
          </a:bodyPr>
          <a:lstStyle/>
          <a:p>
            <a:pPr marL="19483" algn="ctr">
              <a:spcBef>
                <a:spcPts val="296"/>
              </a:spcBef>
            </a:pPr>
            <a:r>
              <a:rPr lang="en-US" sz="614" b="1" spc="15" dirty="0">
                <a:solidFill>
                  <a:srgbClr val="FFFFFF"/>
                </a:solidFill>
                <a:latin typeface="Calibri"/>
                <a:cs typeface="Calibri"/>
              </a:rPr>
              <a:t>10/16/2023</a:t>
            </a:r>
          </a:p>
          <a:p>
            <a:pPr marL="19483">
              <a:spcBef>
                <a:spcPts val="296"/>
              </a:spcBef>
            </a:pPr>
            <a:r>
              <a:rPr lang="en-US" sz="614" spc="-5" dirty="0">
                <a:latin typeface="Calibri"/>
                <a:cs typeface="Calibri"/>
              </a:rPr>
              <a:t>11:00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6" dirty="0">
                <a:latin typeface="Calibri"/>
                <a:cs typeface="Calibri"/>
              </a:rPr>
              <a:t>AM</a:t>
            </a:r>
            <a:r>
              <a:rPr lang="en-US" sz="614" spc="-15" dirty="0">
                <a:latin typeface="Calibri"/>
                <a:cs typeface="Calibri"/>
              </a:rPr>
              <a:t> –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" dirty="0">
                <a:latin typeface="Calibri"/>
                <a:cs typeface="Calibri"/>
              </a:rPr>
              <a:t>12:00</a:t>
            </a:r>
            <a:r>
              <a:rPr lang="en-US" sz="614" spc="-18" dirty="0">
                <a:latin typeface="Calibri"/>
                <a:cs typeface="Calibri"/>
              </a:rPr>
              <a:t> </a:t>
            </a:r>
            <a:r>
              <a:rPr lang="en-US" sz="614" spc="-13" dirty="0">
                <a:latin typeface="Calibri"/>
                <a:cs typeface="Calibri"/>
              </a:rPr>
              <a:t>PM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b="1" spc="-13" dirty="0">
                <a:solidFill>
                  <a:srgbClr val="002C71"/>
                </a:solidFill>
                <a:latin typeface="Calibri"/>
                <a:cs typeface="Calibri"/>
              </a:rPr>
              <a:t>USDA T</a:t>
            </a: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ARGET Center </a:t>
            </a:r>
            <a:b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Accessible Communications </a:t>
            </a:r>
            <a:b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Program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Nancy Frohman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Accessible 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Communications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Program Manager</a:t>
            </a:r>
          </a:p>
          <a:p>
            <a:pPr marL="19483">
              <a:spcBef>
                <a:spcPts val="296"/>
              </a:spcBef>
            </a:pPr>
            <a:r>
              <a:rPr lang="en-US" sz="614" spc="-5" dirty="0">
                <a:latin typeface="Calibri"/>
                <a:cs typeface="Calibri"/>
              </a:rPr>
              <a:t>1:00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6" dirty="0">
                <a:latin typeface="Calibri"/>
                <a:cs typeface="Calibri"/>
              </a:rPr>
              <a:t>PM</a:t>
            </a:r>
            <a:r>
              <a:rPr lang="en-US" sz="614" spc="-15" dirty="0">
                <a:latin typeface="Calibri"/>
                <a:cs typeface="Calibri"/>
              </a:rPr>
              <a:t> –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" dirty="0">
                <a:latin typeface="Calibri"/>
                <a:cs typeface="Calibri"/>
              </a:rPr>
              <a:t>2:00</a:t>
            </a:r>
            <a:r>
              <a:rPr lang="en-US" sz="614" spc="-18" dirty="0">
                <a:latin typeface="Calibri"/>
                <a:cs typeface="Calibri"/>
              </a:rPr>
              <a:t> </a:t>
            </a:r>
            <a:r>
              <a:rPr lang="en-US" sz="614" spc="-13" dirty="0">
                <a:latin typeface="Calibri"/>
                <a:cs typeface="Calibri"/>
              </a:rPr>
              <a:t>PM</a:t>
            </a:r>
            <a:endParaRPr lang="en-US" sz="614" dirty="0">
              <a:latin typeface="Calibri"/>
              <a:cs typeface="Calibri"/>
            </a:endParaRPr>
          </a:p>
          <a:p>
            <a:pPr marL="19483">
              <a:spcBef>
                <a:spcPts val="49"/>
              </a:spcBef>
            </a:pP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USDA TARGET Center</a:t>
            </a:r>
            <a:b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Education Program</a:t>
            </a:r>
            <a:b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Michelle Sherbondy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Education Program Manager</a:t>
            </a:r>
            <a:br>
              <a:rPr lang="en-US" sz="614" dirty="0">
                <a:latin typeface="Calibri"/>
                <a:cs typeface="Calibri"/>
              </a:rPr>
            </a:br>
            <a:endParaRPr lang="en-US" sz="614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31017" y="1607332"/>
            <a:ext cx="382840" cy="116716"/>
          </a:xfrm>
          <a:prstGeom prst="rect">
            <a:avLst/>
          </a:prstGeom>
        </p:spPr>
        <p:txBody>
          <a:bodyPr vert="horz" wrap="square" lIns="0" tIns="6494" rIns="0" bIns="0" rtlCol="0">
            <a:spAutoFit/>
          </a:bodyPr>
          <a:lstStyle/>
          <a:p>
            <a:pPr marL="6494">
              <a:spcBef>
                <a:spcPts val="51"/>
              </a:spcBef>
            </a:pPr>
            <a:r>
              <a:rPr sz="716" b="1" spc="-5" dirty="0">
                <a:latin typeface="Calibri"/>
                <a:cs typeface="Calibri"/>
              </a:rPr>
              <a:t>TUESDAY</a:t>
            </a:r>
            <a:endParaRPr sz="716" dirty="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6793" y="1779833"/>
            <a:ext cx="848158" cy="144499"/>
            <a:chOff x="3700017" y="1804161"/>
            <a:chExt cx="1658620" cy="282575"/>
          </a:xfrm>
        </p:grpSpPr>
        <p:sp>
          <p:nvSpPr>
            <p:cNvPr id="15" name="object 15"/>
            <p:cNvSpPr/>
            <p:nvPr/>
          </p:nvSpPr>
          <p:spPr>
            <a:xfrm>
              <a:off x="3706367" y="1810511"/>
              <a:ext cx="1645920" cy="269875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1511046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1511046" y="269748"/>
                  </a:lnTo>
                  <a:lnTo>
                    <a:pt x="1645920" y="134874"/>
                  </a:lnTo>
                  <a:lnTo>
                    <a:pt x="15110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706367" y="1810511"/>
              <a:ext cx="1645920" cy="269875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0" y="0"/>
                  </a:moveTo>
                  <a:lnTo>
                    <a:pt x="1511046" y="0"/>
                  </a:lnTo>
                  <a:lnTo>
                    <a:pt x="1645920" y="134874"/>
                  </a:lnTo>
                  <a:lnTo>
                    <a:pt x="1511046" y="269748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603907" y="1753862"/>
            <a:ext cx="813089" cy="1656944"/>
          </a:xfrm>
          <a:prstGeom prst="rect">
            <a:avLst/>
          </a:prstGeom>
        </p:spPr>
        <p:txBody>
          <a:bodyPr vert="horz" wrap="square" lIns="0" tIns="46434" rIns="0" bIns="0" rtlCol="0">
            <a:spAutoFit/>
          </a:bodyPr>
          <a:lstStyle/>
          <a:p>
            <a:pPr marL="19483" algn="ctr">
              <a:spcBef>
                <a:spcPts val="292"/>
              </a:spcBef>
            </a:pPr>
            <a:r>
              <a:rPr lang="en-US" sz="614" b="1" spc="15" dirty="0">
                <a:solidFill>
                  <a:srgbClr val="FFFFFF"/>
                </a:solidFill>
                <a:latin typeface="Calibri"/>
                <a:cs typeface="Calibri"/>
              </a:rPr>
              <a:t>10/17/2023</a:t>
            </a:r>
            <a:endParaRPr lang="en-US" sz="614" dirty="0">
              <a:latin typeface="Calibri"/>
              <a:cs typeface="Calibri"/>
            </a:endParaRPr>
          </a:p>
          <a:p>
            <a:pPr marL="19483">
              <a:spcBef>
                <a:spcPts val="317"/>
              </a:spcBef>
            </a:pPr>
            <a:r>
              <a:rPr sz="614" spc="-5" dirty="0">
                <a:latin typeface="Calibri"/>
                <a:cs typeface="Calibri"/>
              </a:rPr>
              <a:t>1</a:t>
            </a:r>
            <a:r>
              <a:rPr lang="en-US" sz="614" spc="-5" dirty="0">
                <a:latin typeface="Calibri"/>
                <a:cs typeface="Calibri"/>
              </a:rPr>
              <a:t>1:00</a:t>
            </a:r>
            <a:r>
              <a:rPr sz="614" spc="-23" dirty="0">
                <a:latin typeface="Calibri"/>
                <a:cs typeface="Calibri"/>
              </a:rPr>
              <a:t> </a:t>
            </a:r>
            <a:r>
              <a:rPr sz="614" spc="-56" dirty="0">
                <a:latin typeface="Calibri"/>
                <a:cs typeface="Calibri"/>
              </a:rPr>
              <a:t>AM</a:t>
            </a:r>
            <a:r>
              <a:rPr sz="614" spc="-15" dirty="0">
                <a:latin typeface="Calibri"/>
                <a:cs typeface="Calibri"/>
              </a:rPr>
              <a:t> –</a:t>
            </a:r>
            <a:r>
              <a:rPr sz="614" spc="-23" dirty="0">
                <a:latin typeface="Calibri"/>
                <a:cs typeface="Calibri"/>
              </a:rPr>
              <a:t> </a:t>
            </a:r>
            <a:r>
              <a:rPr sz="614" spc="-5" dirty="0">
                <a:latin typeface="Calibri"/>
                <a:cs typeface="Calibri"/>
              </a:rPr>
              <a:t>1</a:t>
            </a:r>
            <a:r>
              <a:rPr lang="en-US" sz="614" spc="-5" dirty="0">
                <a:latin typeface="Calibri"/>
                <a:cs typeface="Calibri"/>
              </a:rPr>
              <a:t>2:00 PM</a:t>
            </a:r>
            <a:endParaRPr sz="614" dirty="0">
              <a:latin typeface="Calibri"/>
              <a:cs typeface="Calibri"/>
            </a:endParaRPr>
          </a:p>
          <a:p>
            <a:pPr marL="19483" marR="15586">
              <a:lnSpc>
                <a:spcPct val="102299"/>
              </a:lnSpc>
              <a:spcBef>
                <a:spcPts val="18"/>
              </a:spcBef>
            </a:pPr>
            <a:r>
              <a:rPr lang="en-US" sz="614" b="1" spc="11" dirty="0">
                <a:solidFill>
                  <a:srgbClr val="002C71"/>
                </a:solidFill>
                <a:latin typeface="Calibri"/>
                <a:cs typeface="Calibri"/>
              </a:rPr>
              <a:t>Unmasking Hidden Challenges: Chronic Conditions in the Workplace</a:t>
            </a:r>
            <a:br>
              <a:rPr lang="en-US" sz="614" b="1" spc="-1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sz="614" dirty="0">
                <a:latin typeface="Calibri"/>
                <a:cs typeface="Calibri"/>
              </a:rPr>
              <a:t>Dr.</a:t>
            </a:r>
            <a:r>
              <a:rPr sz="614" spc="2" dirty="0">
                <a:latin typeface="Calibri"/>
                <a:cs typeface="Calibri"/>
              </a:rPr>
              <a:t> </a:t>
            </a:r>
            <a:r>
              <a:rPr sz="614" dirty="0">
                <a:latin typeface="Calibri"/>
                <a:cs typeface="Calibri"/>
              </a:rPr>
              <a:t>Theresa</a:t>
            </a:r>
            <a:r>
              <a:rPr sz="614" spc="-8" dirty="0">
                <a:latin typeface="Calibri"/>
                <a:cs typeface="Calibri"/>
              </a:rPr>
              <a:t> </a:t>
            </a:r>
            <a:r>
              <a:rPr sz="614" spc="-5" dirty="0">
                <a:latin typeface="Calibri"/>
                <a:cs typeface="Calibri"/>
              </a:rPr>
              <a:t>Haskins </a:t>
            </a:r>
            <a:r>
              <a:rPr sz="614" dirty="0">
                <a:latin typeface="Calibri"/>
                <a:cs typeface="Calibri"/>
              </a:rPr>
              <a:t>Haskins</a:t>
            </a:r>
            <a:r>
              <a:rPr sz="614" spc="89" dirty="0">
                <a:latin typeface="Calibri"/>
                <a:cs typeface="Calibri"/>
              </a:rPr>
              <a:t> </a:t>
            </a:r>
            <a:r>
              <a:rPr sz="614" spc="-5" dirty="0">
                <a:latin typeface="Calibri"/>
                <a:cs typeface="Calibri"/>
              </a:rPr>
              <a:t>Consulting</a:t>
            </a:r>
            <a:endParaRPr lang="en-US" sz="614" spc="-5" dirty="0">
              <a:latin typeface="Calibri"/>
              <a:cs typeface="Calibri"/>
            </a:endParaRPr>
          </a:p>
          <a:p>
            <a:pPr marL="19483">
              <a:spcBef>
                <a:spcPts val="317"/>
              </a:spcBef>
            </a:pPr>
            <a:r>
              <a:rPr lang="en-US" sz="614" spc="-5" dirty="0">
                <a:latin typeface="Calibri"/>
                <a:cs typeface="Calibri"/>
              </a:rPr>
              <a:t>1:00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6" dirty="0">
                <a:latin typeface="Calibri"/>
                <a:cs typeface="Calibri"/>
              </a:rPr>
              <a:t>PM</a:t>
            </a:r>
            <a:r>
              <a:rPr lang="en-US" sz="614" spc="-15" dirty="0">
                <a:latin typeface="Calibri"/>
                <a:cs typeface="Calibri"/>
              </a:rPr>
              <a:t> –</a:t>
            </a:r>
            <a:r>
              <a:rPr lang="en-US" sz="614" spc="-23" dirty="0">
                <a:latin typeface="Calibri"/>
                <a:cs typeface="Calibri"/>
              </a:rPr>
              <a:t> 2</a:t>
            </a:r>
            <a:r>
              <a:rPr lang="en-US" sz="614" spc="-5" dirty="0">
                <a:latin typeface="Calibri"/>
                <a:cs typeface="Calibri"/>
              </a:rPr>
              <a:t>:00 PM</a:t>
            </a:r>
            <a:endParaRPr lang="en-US" sz="614" dirty="0">
              <a:latin typeface="Calibri"/>
              <a:cs typeface="Calibri"/>
            </a:endParaRPr>
          </a:p>
          <a:p>
            <a:pPr marL="19483" marR="15586">
              <a:lnSpc>
                <a:spcPct val="102299"/>
              </a:lnSpc>
              <a:spcBef>
                <a:spcPts val="18"/>
              </a:spcBef>
            </a:pPr>
            <a:r>
              <a:rPr lang="en-US" sz="614" b="1" spc="11" dirty="0">
                <a:solidFill>
                  <a:srgbClr val="002C71"/>
                </a:solidFill>
                <a:latin typeface="Calibri"/>
                <a:cs typeface="Calibri"/>
              </a:rPr>
              <a:t>Equity, Accessibility, and Inclusion in the Workplace (Part 1 of 2)</a:t>
            </a:r>
            <a:br>
              <a:rPr lang="en-US" sz="614" b="1" spc="-1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dirty="0">
                <a:latin typeface="Calibri"/>
                <a:cs typeface="Calibri"/>
              </a:rPr>
              <a:t>Dr.</a:t>
            </a:r>
            <a:r>
              <a:rPr lang="en-US" sz="614" spc="2" dirty="0">
                <a:latin typeface="Calibri"/>
                <a:cs typeface="Calibri"/>
              </a:rPr>
              <a:t> </a:t>
            </a:r>
            <a:r>
              <a:rPr lang="en-US" sz="614" dirty="0">
                <a:latin typeface="Calibri"/>
                <a:cs typeface="Calibri"/>
              </a:rPr>
              <a:t>Theresa</a:t>
            </a:r>
            <a:r>
              <a:rPr lang="en-US" sz="614" spc="-8" dirty="0">
                <a:latin typeface="Calibri"/>
                <a:cs typeface="Calibri"/>
              </a:rPr>
              <a:t> </a:t>
            </a:r>
            <a:r>
              <a:rPr lang="en-US" sz="614" spc="-5" dirty="0">
                <a:latin typeface="Calibri"/>
                <a:cs typeface="Calibri"/>
              </a:rPr>
              <a:t>Haskins </a:t>
            </a:r>
            <a:r>
              <a:rPr lang="en-US" sz="614" dirty="0">
                <a:latin typeface="Calibri"/>
                <a:cs typeface="Calibri"/>
              </a:rPr>
              <a:t>Haskins</a:t>
            </a:r>
            <a:r>
              <a:rPr lang="en-US" sz="614" spc="89" dirty="0">
                <a:latin typeface="Calibri"/>
                <a:cs typeface="Calibri"/>
              </a:rPr>
              <a:t> </a:t>
            </a:r>
            <a:r>
              <a:rPr lang="en-US" sz="614" spc="-5" dirty="0">
                <a:latin typeface="Calibri"/>
                <a:cs typeface="Calibri"/>
              </a:rPr>
              <a:t>Consulting</a:t>
            </a:r>
            <a:endParaRPr lang="en-US" sz="614" dirty="0">
              <a:latin typeface="Calibri"/>
              <a:cs typeface="Calibri"/>
            </a:endParaRPr>
          </a:p>
          <a:p>
            <a:pPr marL="19483" marR="15586">
              <a:lnSpc>
                <a:spcPct val="102299"/>
              </a:lnSpc>
              <a:spcBef>
                <a:spcPts val="18"/>
              </a:spcBef>
            </a:pPr>
            <a:endParaRPr sz="614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80396" y="1753862"/>
            <a:ext cx="1094300" cy="2056925"/>
          </a:xfrm>
          <a:prstGeom prst="rect">
            <a:avLst/>
          </a:prstGeom>
        </p:spPr>
        <p:txBody>
          <a:bodyPr vert="horz" wrap="square" lIns="0" tIns="46434" rIns="0" bIns="0" rtlCol="0">
            <a:spAutoFit/>
          </a:bodyPr>
          <a:lstStyle/>
          <a:p>
            <a:pPr marL="19483">
              <a:spcBef>
                <a:spcPts val="292"/>
              </a:spcBef>
            </a:pPr>
            <a:r>
              <a:rPr lang="en-US" sz="614" b="1" spc="15" dirty="0">
                <a:solidFill>
                  <a:srgbClr val="FFFFFF"/>
                </a:solidFill>
                <a:latin typeface="Calibri"/>
                <a:cs typeface="Calibri"/>
              </a:rPr>
              <a:t>         10/18/2023</a:t>
            </a:r>
            <a:endParaRPr lang="en-US" sz="614" dirty="0">
              <a:latin typeface="Calibri"/>
              <a:cs typeface="Calibri"/>
            </a:endParaRPr>
          </a:p>
          <a:p>
            <a:pPr marL="19483">
              <a:spcBef>
                <a:spcPts val="317"/>
              </a:spcBef>
            </a:pPr>
            <a:r>
              <a:rPr sz="614" spc="-5" dirty="0">
                <a:latin typeface="Calibri"/>
                <a:cs typeface="Calibri"/>
              </a:rPr>
              <a:t>10:00</a:t>
            </a:r>
            <a:r>
              <a:rPr sz="614" spc="-23" dirty="0">
                <a:latin typeface="Calibri"/>
                <a:cs typeface="Calibri"/>
              </a:rPr>
              <a:t> </a:t>
            </a:r>
            <a:r>
              <a:rPr sz="614" spc="-56" dirty="0">
                <a:latin typeface="Calibri"/>
                <a:cs typeface="Calibri"/>
              </a:rPr>
              <a:t>AM</a:t>
            </a:r>
            <a:r>
              <a:rPr sz="614" spc="-15" dirty="0">
                <a:latin typeface="Calibri"/>
                <a:cs typeface="Calibri"/>
              </a:rPr>
              <a:t> –</a:t>
            </a:r>
            <a:r>
              <a:rPr sz="614" spc="-23" dirty="0">
                <a:latin typeface="Calibri"/>
                <a:cs typeface="Calibri"/>
              </a:rPr>
              <a:t> </a:t>
            </a:r>
            <a:r>
              <a:rPr sz="614" spc="-5" dirty="0">
                <a:latin typeface="Calibri"/>
                <a:cs typeface="Calibri"/>
              </a:rPr>
              <a:t>11:00</a:t>
            </a:r>
            <a:r>
              <a:rPr sz="614" spc="-18" dirty="0">
                <a:latin typeface="Calibri"/>
                <a:cs typeface="Calibri"/>
              </a:rPr>
              <a:t> </a:t>
            </a:r>
            <a:r>
              <a:rPr sz="614" spc="-13" dirty="0">
                <a:latin typeface="Calibri"/>
                <a:cs typeface="Calibri"/>
              </a:rPr>
              <a:t>AM</a:t>
            </a:r>
            <a:endParaRPr sz="614" dirty="0">
              <a:latin typeface="Calibri"/>
              <a:cs typeface="Calibri"/>
            </a:endParaRPr>
          </a:p>
          <a:p>
            <a:pPr marL="19483">
              <a:spcBef>
                <a:spcPts val="49"/>
              </a:spcBef>
            </a:pP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Ergonomic Equity: Addressing Risk Factors Through Job Analysis and Prevention</a:t>
            </a:r>
            <a:endParaRPr sz="614" dirty="0">
              <a:latin typeface="Calibri"/>
              <a:cs typeface="Calibri"/>
            </a:endParaRPr>
          </a:p>
          <a:p>
            <a:pPr marL="19483" marR="21755">
              <a:lnSpc>
                <a:spcPct val="106700"/>
              </a:lnSpc>
              <a:spcBef>
                <a:spcPts val="5"/>
              </a:spcBef>
            </a:pPr>
            <a:r>
              <a:rPr lang="en-US" sz="614" spc="-13" dirty="0">
                <a:latin typeface="Calibri"/>
                <a:cs typeface="Calibri"/>
              </a:rPr>
              <a:t>Sandra Miller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Britroix</a:t>
            </a:r>
          </a:p>
          <a:p>
            <a:pPr marL="19483">
              <a:spcBef>
                <a:spcPts val="317"/>
              </a:spcBef>
            </a:pPr>
            <a:r>
              <a:rPr lang="en-US" sz="614" spc="-5" dirty="0">
                <a:latin typeface="Calibri"/>
                <a:cs typeface="Calibri"/>
              </a:rPr>
              <a:t>12:00 PM – 1:00 PM</a:t>
            </a:r>
            <a:br>
              <a:rPr lang="en-US" sz="614" spc="-5" dirty="0">
                <a:latin typeface="Calibri"/>
                <a:cs typeface="Calibri"/>
              </a:rPr>
            </a:br>
            <a:r>
              <a:rPr lang="en-US" sz="614" b="1" spc="-5" dirty="0">
                <a:solidFill>
                  <a:srgbClr val="002C71"/>
                </a:solidFill>
                <a:latin typeface="Calibri"/>
                <a:cs typeface="Calibri"/>
              </a:rPr>
              <a:t>Digital Accessibility Fundamentals for Websites, Documents, and Video</a:t>
            </a:r>
            <a:b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Mike Caprara</a:t>
            </a:r>
            <a:br>
              <a:rPr lang="en-US" sz="614" spc="-13" dirty="0">
                <a:latin typeface="Calibri"/>
                <a:cs typeface="Calibri"/>
              </a:rPr>
            </a:br>
            <a:r>
              <a:rPr lang="en-US" sz="614" spc="-13" dirty="0">
                <a:latin typeface="Calibri"/>
                <a:cs typeface="Calibri"/>
              </a:rPr>
              <a:t>The </a:t>
            </a:r>
            <a:r>
              <a:rPr lang="en-US" sz="614" spc="-13" dirty="0" err="1">
                <a:latin typeface="Calibri"/>
                <a:cs typeface="Calibri"/>
              </a:rPr>
              <a:t>Viscardi</a:t>
            </a:r>
            <a:r>
              <a:rPr lang="en-US" sz="614" spc="-13" dirty="0">
                <a:latin typeface="Calibri"/>
                <a:cs typeface="Calibri"/>
              </a:rPr>
              <a:t> Center</a:t>
            </a:r>
          </a:p>
          <a:p>
            <a:pPr marL="19483">
              <a:spcBef>
                <a:spcPts val="317"/>
              </a:spcBef>
            </a:pPr>
            <a:endParaRPr lang="en-US" sz="614" spc="-13" dirty="0">
              <a:latin typeface="Calibri"/>
              <a:cs typeface="Calibri"/>
            </a:endParaRPr>
          </a:p>
          <a:p>
            <a:pPr marL="19483">
              <a:spcBef>
                <a:spcPts val="317"/>
              </a:spcBef>
            </a:pPr>
            <a:endParaRPr lang="en-US" sz="614" spc="-13" dirty="0">
              <a:latin typeface="Calibri"/>
              <a:cs typeface="Calibri"/>
            </a:endParaRPr>
          </a:p>
          <a:p>
            <a:pPr marL="19483">
              <a:spcBef>
                <a:spcPts val="317"/>
              </a:spcBef>
            </a:pPr>
            <a:br>
              <a:rPr lang="en-US" sz="614" b="1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rPr>
            </a:br>
            <a:endParaRPr lang="en-US" sz="614" spc="-13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19483" marR="21755">
              <a:lnSpc>
                <a:spcPct val="106700"/>
              </a:lnSpc>
              <a:spcBef>
                <a:spcPts val="5"/>
              </a:spcBef>
            </a:pPr>
            <a:endParaRPr lang="en-US" sz="614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19483" marR="21755">
              <a:lnSpc>
                <a:spcPct val="106700"/>
              </a:lnSpc>
              <a:spcBef>
                <a:spcPts val="5"/>
              </a:spcBef>
            </a:pPr>
            <a:endParaRPr sz="614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08484" y="1599491"/>
            <a:ext cx="450706" cy="116716"/>
          </a:xfrm>
          <a:prstGeom prst="rect">
            <a:avLst/>
          </a:prstGeom>
        </p:spPr>
        <p:txBody>
          <a:bodyPr vert="horz" wrap="square" lIns="0" tIns="6494" rIns="0" bIns="0" rtlCol="0">
            <a:spAutoFit/>
          </a:bodyPr>
          <a:lstStyle/>
          <a:p>
            <a:pPr marL="6494">
              <a:spcBef>
                <a:spcPts val="51"/>
              </a:spcBef>
            </a:pPr>
            <a:r>
              <a:rPr sz="716" b="1" spc="-5" dirty="0">
                <a:latin typeface="Calibri"/>
                <a:cs typeface="Calibri"/>
              </a:rPr>
              <a:t>THURSDAY</a:t>
            </a:r>
            <a:endParaRPr sz="716" dirty="0">
              <a:latin typeface="Calibri"/>
              <a:cs typeface="Calibr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BB8BB5-8A25-F4BC-FE47-C5A2D95C6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69306" y="3846755"/>
            <a:ext cx="865693" cy="1269159"/>
            <a:chOff x="1925886" y="4890882"/>
            <a:chExt cx="1692910" cy="2481913"/>
          </a:xfrm>
        </p:grpSpPr>
        <p:grpSp>
          <p:nvGrpSpPr>
            <p:cNvPr id="26" name="object 26"/>
            <p:cNvGrpSpPr/>
            <p:nvPr/>
          </p:nvGrpSpPr>
          <p:grpSpPr>
            <a:xfrm>
              <a:off x="1996484" y="4945432"/>
              <a:ext cx="1572895" cy="279400"/>
              <a:chOff x="1996439" y="6047232"/>
              <a:chExt cx="1572895" cy="279400"/>
            </a:xfrm>
          </p:grpSpPr>
          <p:sp>
            <p:nvSpPr>
              <p:cNvPr id="27" name="object 27"/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1433322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3322" y="278892"/>
                    </a:lnTo>
                    <a:lnTo>
                      <a:pt x="1572768" y="139446"/>
                    </a:lnTo>
                    <a:lnTo>
                      <a:pt x="1433322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endParaRPr sz="920" dirty="0"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0" y="0"/>
                    </a:moveTo>
                    <a:lnTo>
                      <a:pt x="1433322" y="0"/>
                    </a:lnTo>
                    <a:lnTo>
                      <a:pt x="1572768" y="139446"/>
                    </a:lnTo>
                    <a:lnTo>
                      <a:pt x="1433322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920" dirty="0"/>
              </a:p>
            </p:txBody>
          </p:sp>
        </p:grpSp>
        <p:sp>
          <p:nvSpPr>
            <p:cNvPr id="29" name="object 29"/>
            <p:cNvSpPr txBox="1">
              <a:spLocks/>
            </p:cNvSpPr>
            <p:nvPr/>
          </p:nvSpPr>
          <p:spPr>
            <a:xfrm>
              <a:off x="1925886" y="4890882"/>
              <a:ext cx="1692910" cy="2481913"/>
            </a:xfrm>
            <a:prstGeom prst="rect">
              <a:avLst/>
            </a:prstGeom>
          </p:spPr>
          <p:txBody>
            <a:bodyPr vert="horz" wrap="square" lIns="0" tIns="44162" rIns="0" bIns="0" rtlCol="0">
              <a:spAutoFit/>
            </a:bodyPr>
            <a:lstStyle/>
            <a:p>
              <a:pPr marL="19483" algn="ctr">
                <a:spcBef>
                  <a:spcPts val="296"/>
                </a:spcBef>
              </a:pPr>
              <a:r>
                <a:rPr lang="en-US" sz="614" b="1" spc="15" dirty="0">
                  <a:solidFill>
                    <a:srgbClr val="FFFFFF"/>
                  </a:solidFill>
                  <a:latin typeface="Calibri"/>
                  <a:cs typeface="Calibri"/>
                </a:rPr>
                <a:t>10/24/2023</a:t>
              </a:r>
              <a:endParaRPr lang="en-US" sz="614" dirty="0">
                <a:latin typeface="Calibri"/>
                <a:cs typeface="Calibri"/>
              </a:endParaRPr>
            </a:p>
            <a:p>
              <a:pPr marL="19483">
                <a:spcBef>
                  <a:spcPts val="296"/>
                </a:spcBef>
              </a:pPr>
              <a:r>
                <a:rPr sz="614" spc="-5" dirty="0">
                  <a:latin typeface="Calibri"/>
                  <a:cs typeface="Calibri"/>
                </a:rPr>
                <a:t>1</a:t>
              </a:r>
              <a:r>
                <a:rPr lang="en-US" sz="614" spc="-5" dirty="0">
                  <a:latin typeface="Calibri"/>
                  <a:cs typeface="Calibri"/>
                </a:rPr>
                <a:t>1</a:t>
              </a:r>
              <a:r>
                <a:rPr sz="614" spc="-5" dirty="0">
                  <a:latin typeface="Calibri"/>
                  <a:cs typeface="Calibri"/>
                </a:rPr>
                <a:t>:00</a:t>
              </a:r>
              <a:r>
                <a:rPr sz="614" spc="-23" dirty="0">
                  <a:latin typeface="Calibri"/>
                  <a:cs typeface="Calibri"/>
                </a:rPr>
                <a:t> </a:t>
              </a:r>
              <a:r>
                <a:rPr sz="614" spc="-56" dirty="0">
                  <a:latin typeface="Calibri"/>
                  <a:cs typeface="Calibri"/>
                </a:rPr>
                <a:t>AM</a:t>
              </a:r>
              <a:r>
                <a:rPr sz="614" spc="-15" dirty="0">
                  <a:latin typeface="Calibri"/>
                  <a:cs typeface="Calibri"/>
                </a:rPr>
                <a:t> –</a:t>
              </a:r>
              <a:r>
                <a:rPr sz="614" spc="-23" dirty="0">
                  <a:latin typeface="Calibri"/>
                  <a:cs typeface="Calibri"/>
                </a:rPr>
                <a:t> </a:t>
              </a:r>
              <a:r>
                <a:rPr sz="614" spc="-5" dirty="0">
                  <a:latin typeface="Calibri"/>
                  <a:cs typeface="Calibri"/>
                </a:rPr>
                <a:t>12:00</a:t>
              </a:r>
              <a:r>
                <a:rPr sz="614" spc="-18" dirty="0">
                  <a:latin typeface="Calibri"/>
                  <a:cs typeface="Calibri"/>
                </a:rPr>
                <a:t> </a:t>
              </a:r>
              <a:r>
                <a:rPr sz="614" spc="-13" dirty="0">
                  <a:latin typeface="Calibri"/>
                  <a:cs typeface="Calibri"/>
                </a:rPr>
                <a:t>PM</a:t>
              </a:r>
              <a:endParaRPr sz="614" dirty="0">
                <a:latin typeface="Calibri"/>
                <a:cs typeface="Calibri"/>
              </a:endParaRPr>
            </a:p>
            <a:p>
              <a:pPr marL="19483" marR="15586">
                <a:lnSpc>
                  <a:spcPct val="102299"/>
                </a:lnSpc>
                <a:spcBef>
                  <a:spcPts val="18"/>
                </a:spcBef>
              </a:pPr>
              <a:r>
                <a:rPr lang="en-US" sz="614" b="1" spc="11" dirty="0">
                  <a:solidFill>
                    <a:srgbClr val="002C71"/>
                  </a:solidFill>
                  <a:latin typeface="Calibri"/>
                  <a:cs typeface="Calibri"/>
                </a:rPr>
                <a:t>Thriving with ADHD at Work</a:t>
              </a:r>
              <a:br>
                <a:rPr lang="en-US" sz="614" b="1" spc="-1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dirty="0">
                  <a:latin typeface="Calibri"/>
                  <a:cs typeface="Calibri"/>
                </a:rPr>
                <a:t>Dr.</a:t>
              </a:r>
              <a:r>
                <a:rPr lang="en-US" sz="614" spc="2" dirty="0">
                  <a:latin typeface="Calibri"/>
                  <a:cs typeface="Calibri"/>
                </a:rPr>
                <a:t> </a:t>
              </a:r>
              <a:r>
                <a:rPr lang="en-US" sz="614" dirty="0">
                  <a:latin typeface="Calibri"/>
                  <a:cs typeface="Calibri"/>
                </a:rPr>
                <a:t>Theresa</a:t>
              </a:r>
              <a:r>
                <a:rPr lang="en-US" sz="614" spc="-8" dirty="0">
                  <a:latin typeface="Calibri"/>
                  <a:cs typeface="Calibri"/>
                </a:rPr>
                <a:t> </a:t>
              </a:r>
              <a:r>
                <a:rPr lang="en-US" sz="614" spc="-5" dirty="0">
                  <a:latin typeface="Calibri"/>
                  <a:cs typeface="Calibri"/>
                </a:rPr>
                <a:t>Haskins </a:t>
              </a:r>
              <a:r>
                <a:rPr lang="en-US" sz="614" dirty="0">
                  <a:latin typeface="Calibri"/>
                  <a:cs typeface="Calibri"/>
                </a:rPr>
                <a:t>Haskins</a:t>
              </a:r>
              <a:r>
                <a:rPr lang="en-US" sz="614" spc="89" dirty="0">
                  <a:latin typeface="Calibri"/>
                  <a:cs typeface="Calibri"/>
                </a:rPr>
                <a:t> </a:t>
              </a:r>
              <a:r>
                <a:rPr lang="en-US" sz="614" spc="-5" dirty="0">
                  <a:latin typeface="Calibri"/>
                  <a:cs typeface="Calibri"/>
                </a:rPr>
                <a:t>Consulting</a:t>
              </a:r>
              <a:endParaRPr lang="en-US" sz="614" dirty="0">
                <a:latin typeface="Calibri"/>
                <a:cs typeface="Calibri"/>
              </a:endParaRPr>
            </a:p>
            <a:p>
              <a:pPr marL="19483">
                <a:spcBef>
                  <a:spcPts val="325"/>
                </a:spcBef>
              </a:pPr>
              <a:r>
                <a:rPr sz="614" spc="-5" dirty="0">
                  <a:latin typeface="Calibri"/>
                  <a:cs typeface="Calibri"/>
                </a:rPr>
                <a:t>1:00</a:t>
              </a:r>
              <a:r>
                <a:rPr sz="614" spc="-31" dirty="0">
                  <a:latin typeface="Calibri"/>
                  <a:cs typeface="Calibri"/>
                </a:rPr>
                <a:t> </a:t>
              </a:r>
              <a:r>
                <a:rPr sz="614" spc="-28" dirty="0">
                  <a:latin typeface="Calibri"/>
                  <a:cs typeface="Calibri"/>
                </a:rPr>
                <a:t>PM</a:t>
              </a:r>
              <a:r>
                <a:rPr sz="614" spc="-20" dirty="0">
                  <a:latin typeface="Calibri"/>
                  <a:cs typeface="Calibri"/>
                </a:rPr>
                <a:t> </a:t>
              </a:r>
              <a:r>
                <a:rPr sz="614" spc="-15" dirty="0">
                  <a:latin typeface="Calibri"/>
                  <a:cs typeface="Calibri"/>
                </a:rPr>
                <a:t>–</a:t>
              </a:r>
              <a:r>
                <a:rPr sz="614" spc="-23" dirty="0">
                  <a:latin typeface="Calibri"/>
                  <a:cs typeface="Calibri"/>
                </a:rPr>
                <a:t> </a:t>
              </a:r>
              <a:r>
                <a:rPr lang="en-US" sz="614" spc="-5" dirty="0">
                  <a:latin typeface="Calibri"/>
                  <a:cs typeface="Calibri"/>
                </a:rPr>
                <a:t>2:00</a:t>
              </a:r>
              <a:r>
                <a:rPr sz="614" spc="-18" dirty="0">
                  <a:latin typeface="Calibri"/>
                  <a:cs typeface="Calibri"/>
                </a:rPr>
                <a:t> </a:t>
              </a:r>
              <a:r>
                <a:rPr sz="614" spc="-13" dirty="0">
                  <a:latin typeface="Calibri"/>
                  <a:cs typeface="Calibri"/>
                </a:rPr>
                <a:t>PM</a:t>
              </a:r>
              <a:endParaRPr sz="614" dirty="0">
                <a:latin typeface="Calibri"/>
                <a:cs typeface="Calibri"/>
              </a:endParaRPr>
            </a:p>
            <a:p>
              <a:pPr marL="19483" marR="15586">
                <a:lnSpc>
                  <a:spcPct val="102299"/>
                </a:lnSpc>
                <a:spcBef>
                  <a:spcPts val="18"/>
                </a:spcBef>
              </a:pPr>
              <a:r>
                <a:rPr lang="en-US" sz="614" b="1" spc="11" dirty="0">
                  <a:solidFill>
                    <a:srgbClr val="002C71"/>
                  </a:solidFill>
                  <a:latin typeface="Calibri"/>
                  <a:cs typeface="Calibri"/>
                </a:rPr>
                <a:t>Equity, Accessibility, and Inclusion in the Workplace (Part 2 of 2)</a:t>
              </a:r>
              <a:br>
                <a:rPr lang="en-US" sz="614" b="1" spc="-1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dirty="0">
                  <a:latin typeface="Calibri"/>
                  <a:cs typeface="Calibri"/>
                </a:rPr>
                <a:t>Dr.</a:t>
              </a:r>
              <a:r>
                <a:rPr lang="en-US" sz="614" spc="2" dirty="0">
                  <a:latin typeface="Calibri"/>
                  <a:cs typeface="Calibri"/>
                </a:rPr>
                <a:t> </a:t>
              </a:r>
              <a:r>
                <a:rPr lang="en-US" sz="614" dirty="0">
                  <a:latin typeface="Calibri"/>
                  <a:cs typeface="Calibri"/>
                </a:rPr>
                <a:t>Theresa</a:t>
              </a:r>
              <a:r>
                <a:rPr lang="en-US" sz="614" spc="-8" dirty="0">
                  <a:latin typeface="Calibri"/>
                  <a:cs typeface="Calibri"/>
                </a:rPr>
                <a:t> </a:t>
              </a:r>
              <a:r>
                <a:rPr lang="en-US" sz="614" spc="-5" dirty="0">
                  <a:latin typeface="Calibri"/>
                  <a:cs typeface="Calibri"/>
                </a:rPr>
                <a:t>Haskins </a:t>
              </a:r>
              <a:r>
                <a:rPr lang="en-US" sz="614" dirty="0">
                  <a:latin typeface="Calibri"/>
                  <a:cs typeface="Calibri"/>
                </a:rPr>
                <a:t>Haskins</a:t>
              </a:r>
              <a:r>
                <a:rPr lang="en-US" sz="614" spc="89" dirty="0">
                  <a:latin typeface="Calibri"/>
                  <a:cs typeface="Calibri"/>
                </a:rPr>
                <a:t> </a:t>
              </a:r>
              <a:r>
                <a:rPr lang="en-US" sz="614" spc="-5" dirty="0">
                  <a:latin typeface="Calibri"/>
                  <a:cs typeface="Calibri"/>
                </a:rPr>
                <a:t>Consulting</a:t>
              </a:r>
              <a:endParaRPr lang="en-US" sz="614" dirty="0">
                <a:latin typeface="Calibri"/>
                <a:cs typeface="Calibri"/>
              </a:endParaRPr>
            </a:p>
          </p:txBody>
        </p:sp>
      </p:grpSp>
      <p:grpSp>
        <p:nvGrpSpPr>
          <p:cNvPr id="34" name="objec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37952" y="3868406"/>
            <a:ext cx="811790" cy="149369"/>
            <a:chOff x="5528817" y="6040882"/>
            <a:chExt cx="1587500" cy="292100"/>
          </a:xfrm>
        </p:grpSpPr>
        <p:sp>
          <p:nvSpPr>
            <p:cNvPr id="35" name="object 35"/>
            <p:cNvSpPr/>
            <p:nvPr/>
          </p:nvSpPr>
          <p:spPr>
            <a:xfrm>
              <a:off x="5535167" y="6047232"/>
              <a:ext cx="1574800" cy="279400"/>
            </a:xfrm>
            <a:custGeom>
              <a:avLst/>
              <a:gdLst/>
              <a:ahLst/>
              <a:cxnLst/>
              <a:rect l="l" t="t" r="r" b="b"/>
              <a:pathLst>
                <a:path w="1574800" h="279400">
                  <a:moveTo>
                    <a:pt x="1434846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4846" y="278892"/>
                  </a:lnTo>
                  <a:lnTo>
                    <a:pt x="1574292" y="139446"/>
                  </a:lnTo>
                  <a:lnTo>
                    <a:pt x="14348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535167" y="6047232"/>
              <a:ext cx="1574800" cy="279400"/>
            </a:xfrm>
            <a:custGeom>
              <a:avLst/>
              <a:gdLst/>
              <a:ahLst/>
              <a:cxnLst/>
              <a:rect l="l" t="t" r="r" b="b"/>
              <a:pathLst>
                <a:path w="1574800" h="279400">
                  <a:moveTo>
                    <a:pt x="0" y="0"/>
                  </a:moveTo>
                  <a:lnTo>
                    <a:pt x="1434846" y="0"/>
                  </a:lnTo>
                  <a:lnTo>
                    <a:pt x="1574292" y="139446"/>
                  </a:lnTo>
                  <a:lnTo>
                    <a:pt x="1434846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BC60F5-876C-42E0-8784-E8429C3B3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25279" y="3872645"/>
            <a:ext cx="906070" cy="2246168"/>
            <a:chOff x="3605141" y="4905131"/>
            <a:chExt cx="1771869" cy="4392505"/>
          </a:xfrm>
        </p:grpSpPr>
        <p:sp>
          <p:nvSpPr>
            <p:cNvPr id="49" name="object 33">
              <a:extLst>
                <a:ext uri="{FF2B5EF4-FFF2-40B4-BE49-F238E27FC236}">
                  <a16:creationId xmlns:a16="http://schemas.microsoft.com/office/drawing/2014/main" id="{33F21B5B-11BA-8296-AD4B-B04CCCA5A37B}"/>
                </a:ext>
              </a:extLst>
            </p:cNvPr>
            <p:cNvSpPr txBox="1">
              <a:spLocks/>
            </p:cNvSpPr>
            <p:nvPr/>
          </p:nvSpPr>
          <p:spPr>
            <a:xfrm>
              <a:off x="3605141" y="4935370"/>
              <a:ext cx="1771869" cy="4362266"/>
            </a:xfrm>
            <a:prstGeom prst="rect">
              <a:avLst/>
            </a:prstGeom>
          </p:spPr>
          <p:txBody>
            <a:bodyPr vert="horz" wrap="square" lIns="0" tIns="44162" rIns="0" bIns="0" rtlCol="0">
              <a:spAutoFit/>
            </a:bodyPr>
            <a:lstStyle/>
            <a:p>
              <a:pPr marL="19483" algn="ctr">
                <a:spcBef>
                  <a:spcPts val="292"/>
                </a:spcBef>
              </a:pPr>
              <a:r>
                <a:rPr lang="en-US" sz="614" b="1" spc="15" dirty="0">
                  <a:solidFill>
                    <a:srgbClr val="FFFFFF"/>
                  </a:solidFill>
                  <a:latin typeface="Calibri"/>
                  <a:cs typeface="Calibri"/>
                </a:rPr>
                <a:t>10/25/2023</a:t>
              </a:r>
              <a:endParaRPr lang="en-US" sz="614" dirty="0">
                <a:latin typeface="Calibri"/>
                <a:cs typeface="Calibri"/>
              </a:endParaRPr>
            </a:p>
            <a:p>
              <a:pPr marL="19483">
                <a:spcBef>
                  <a:spcPts val="361"/>
                </a:spcBef>
              </a:pPr>
              <a:r>
                <a:rPr lang="en-US" sz="614" dirty="0">
                  <a:latin typeface="Calibri"/>
                  <a:cs typeface="Calibri"/>
                </a:rPr>
                <a:t>10:00 AM - 12:00 PM</a:t>
              </a:r>
              <a:br>
                <a:rPr lang="en-US" sz="614" dirty="0">
                  <a:latin typeface="Calibri"/>
                  <a:cs typeface="Calibri"/>
                </a:rPr>
              </a:br>
              <a: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  <a:t>Accessible Communications Demonstrations </a:t>
              </a:r>
              <a:b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614" dirty="0">
                <a:latin typeface="Calibri"/>
                <a:cs typeface="Calibri"/>
              </a:endParaRPr>
            </a:p>
            <a:p>
              <a:pPr marL="19483" marR="15586">
                <a:lnSpc>
                  <a:spcPct val="102299"/>
                </a:lnSpc>
                <a:spcBef>
                  <a:spcPts val="18"/>
                </a:spcBef>
              </a:pPr>
              <a:r>
                <a:rPr lang="en-US" sz="614" dirty="0">
                  <a:latin typeface="Calibri"/>
                  <a:cs typeface="Calibri"/>
                </a:rPr>
                <a:t>Nancy Frohman</a:t>
              </a:r>
              <a:br>
                <a:rPr lang="en-US" sz="614" dirty="0">
                  <a:latin typeface="Calibri"/>
                  <a:cs typeface="Calibri"/>
                </a:rPr>
              </a:br>
              <a:r>
                <a:rPr lang="en-US" sz="614" dirty="0">
                  <a:latin typeface="Calibri"/>
                  <a:cs typeface="Calibri"/>
                </a:rPr>
                <a:t>Accessible  Communications</a:t>
              </a:r>
              <a:br>
                <a:rPr lang="en-US" sz="614" dirty="0">
                  <a:latin typeface="Calibri"/>
                  <a:cs typeface="Calibri"/>
                </a:rPr>
              </a:br>
              <a:r>
                <a:rPr lang="en-US" sz="614" dirty="0">
                  <a:latin typeface="Calibri"/>
                  <a:cs typeface="Calibri"/>
                </a:rPr>
                <a:t>Program  Manager</a:t>
              </a:r>
            </a:p>
            <a:p>
              <a:pPr marL="19483">
                <a:spcBef>
                  <a:spcPts val="361"/>
                </a:spcBef>
              </a:pPr>
              <a:br>
                <a:rPr lang="en-US" sz="307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dirty="0">
                  <a:latin typeface="Calibri"/>
                  <a:cs typeface="Calibri"/>
                </a:rPr>
                <a:t>1:00 PM - 3:00 PM</a:t>
              </a:r>
              <a:br>
                <a:rPr lang="en-US" sz="614" dirty="0">
                  <a:latin typeface="Calibri"/>
                  <a:cs typeface="Calibri"/>
                </a:rPr>
              </a:br>
              <a: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  <a:t>Education Demonstrations </a:t>
              </a:r>
              <a:b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614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614" dirty="0">
                <a:latin typeface="Calibri"/>
                <a:cs typeface="Calibri"/>
              </a:endParaRPr>
            </a:p>
            <a:p>
              <a:pPr marL="19483" marR="15586">
                <a:lnSpc>
                  <a:spcPct val="102299"/>
                </a:lnSpc>
                <a:spcBef>
                  <a:spcPts val="18"/>
                </a:spcBef>
              </a:pPr>
              <a:r>
                <a:rPr lang="en-US" sz="614" spc="-13" dirty="0">
                  <a:latin typeface="Calibri"/>
                  <a:cs typeface="Calibri"/>
                </a:rPr>
                <a:t>Michelle Sherbondy</a:t>
              </a:r>
              <a:br>
                <a:rPr lang="en-US" sz="614" spc="-13" dirty="0">
                  <a:latin typeface="Calibri"/>
                  <a:cs typeface="Calibri"/>
                </a:rPr>
              </a:br>
              <a:r>
                <a:rPr lang="en-US" sz="614" spc="-13" dirty="0">
                  <a:latin typeface="Calibri"/>
                  <a:cs typeface="Calibri"/>
                </a:rPr>
                <a:t>Education Program Manager</a:t>
              </a:r>
              <a:endParaRPr lang="en-US" sz="614" dirty="0">
                <a:latin typeface="Calibri"/>
                <a:cs typeface="Calibri"/>
              </a:endParaRPr>
            </a:p>
            <a:p>
              <a:pPr marL="19483">
                <a:spcBef>
                  <a:spcPts val="317"/>
                </a:spcBef>
              </a:pPr>
              <a:endParaRPr lang="en-US" sz="614" dirty="0">
                <a:latin typeface="Calibri"/>
                <a:cs typeface="Calibri"/>
              </a:endParaRPr>
            </a:p>
            <a:p>
              <a:pPr marL="19483" marR="15586">
                <a:lnSpc>
                  <a:spcPct val="102299"/>
                </a:lnSpc>
                <a:spcBef>
                  <a:spcPts val="18"/>
                </a:spcBef>
              </a:pPr>
              <a:endParaRPr lang="en-US" sz="614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19483">
                <a:spcBef>
                  <a:spcPts val="49"/>
                </a:spcBef>
              </a:pPr>
              <a:endParaRPr lang="en-US" sz="614" spc="-13" dirty="0">
                <a:latin typeface="Calibri"/>
                <a:cs typeface="Calibri"/>
              </a:endParaRPr>
            </a:p>
            <a:p>
              <a:pPr marL="19483">
                <a:spcBef>
                  <a:spcPts val="49"/>
                </a:spcBef>
              </a:pPr>
              <a:endParaRPr lang="en-US" sz="614" b="1" dirty="0">
                <a:solidFill>
                  <a:srgbClr val="002C71"/>
                </a:solidFill>
                <a:latin typeface="Calibri"/>
                <a:cs typeface="Calibri"/>
              </a:endParaRPr>
            </a:p>
          </p:txBody>
        </p:sp>
        <p:sp>
          <p:nvSpPr>
            <p:cNvPr id="50" name="object 31">
              <a:extLst>
                <a:ext uri="{FF2B5EF4-FFF2-40B4-BE49-F238E27FC236}">
                  <a16:creationId xmlns:a16="http://schemas.microsoft.com/office/drawing/2014/main" id="{17EEF259-427A-C278-6DF4-FF555CCA7811}"/>
                </a:ext>
              </a:extLst>
            </p:cNvPr>
            <p:cNvSpPr>
              <a:spLocks/>
            </p:cNvSpPr>
            <p:nvPr/>
          </p:nvSpPr>
          <p:spPr>
            <a:xfrm>
              <a:off x="3685574" y="4905131"/>
              <a:ext cx="1572895" cy="3048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t"/>
            <a:lstStyle/>
            <a:p>
              <a:pPr algn="ctr"/>
              <a:endParaRPr lang="en-US" sz="102" b="1" spc="15" dirty="0">
                <a:solidFill>
                  <a:srgbClr val="FFFFFF"/>
                </a:solidFill>
                <a:latin typeface="Calibri"/>
                <a:cs typeface="Calibri"/>
              </a:endParaRPr>
            </a:p>
            <a:p>
              <a:pPr algn="ctr"/>
              <a:r>
                <a:rPr lang="en-US" sz="614" b="1" spc="15" dirty="0">
                  <a:solidFill>
                    <a:srgbClr val="FFFFFF"/>
                  </a:solidFill>
                  <a:latin typeface="Calibri"/>
                  <a:cs typeface="Calibri"/>
                </a:rPr>
                <a:t>10/25/2023</a:t>
              </a:r>
              <a:endParaRPr sz="920" dirty="0"/>
            </a:p>
          </p:txBody>
        </p:sp>
      </p:grpSp>
      <p:grpSp>
        <p:nvGrpSpPr>
          <p:cNvPr id="61" name="object 26">
            <a:extLst>
              <a:ext uri="{FF2B5EF4-FFF2-40B4-BE49-F238E27FC236}">
                <a16:creationId xmlns:a16="http://schemas.microsoft.com/office/drawing/2014/main" id="{E2AD422D-00EA-3D97-5867-B6B2EB5B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65103" y="3879619"/>
            <a:ext cx="810816" cy="149369"/>
            <a:chOff x="1990089" y="6040882"/>
            <a:chExt cx="1585595" cy="292100"/>
          </a:xfrm>
        </p:grpSpPr>
        <p:sp>
          <p:nvSpPr>
            <p:cNvPr id="62" name="object 27">
              <a:extLst>
                <a:ext uri="{FF2B5EF4-FFF2-40B4-BE49-F238E27FC236}">
                  <a16:creationId xmlns:a16="http://schemas.microsoft.com/office/drawing/2014/main" id="{5D892B7D-12AD-FBF9-745A-B29489583D9F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  <p:sp>
          <p:nvSpPr>
            <p:cNvPr id="63" name="object 28">
              <a:extLst>
                <a:ext uri="{FF2B5EF4-FFF2-40B4-BE49-F238E27FC236}">
                  <a16:creationId xmlns:a16="http://schemas.microsoft.com/office/drawing/2014/main" id="{F077F179-AE81-DB34-06E0-E8695FD9A561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920" dirty="0"/>
            </a:p>
          </p:txBody>
        </p:sp>
      </p:grpSp>
      <p:sp>
        <p:nvSpPr>
          <p:cNvPr id="64" name="object 29">
            <a:extLst>
              <a:ext uri="{FF2B5EF4-FFF2-40B4-BE49-F238E27FC236}">
                <a16:creationId xmlns:a16="http://schemas.microsoft.com/office/drawing/2014/main" id="{06B1FB9B-BEED-CDD5-49FC-BE865E68882D}"/>
              </a:ext>
            </a:extLst>
          </p:cNvPr>
          <p:cNvSpPr txBox="1"/>
          <p:nvPr/>
        </p:nvSpPr>
        <p:spPr>
          <a:xfrm>
            <a:off x="2758085" y="3858327"/>
            <a:ext cx="865693" cy="1657727"/>
          </a:xfrm>
          <a:prstGeom prst="rect">
            <a:avLst/>
          </a:prstGeom>
        </p:spPr>
        <p:txBody>
          <a:bodyPr vert="horz" wrap="square" lIns="0" tIns="44162" rIns="0" bIns="0" rtlCol="0">
            <a:spAutoFit/>
          </a:bodyPr>
          <a:lstStyle/>
          <a:p>
            <a:pPr marL="19483" algn="ctr">
              <a:spcBef>
                <a:spcPts val="296"/>
              </a:spcBef>
            </a:pPr>
            <a:r>
              <a:rPr lang="en-US" sz="614" b="1" spc="15" dirty="0">
                <a:solidFill>
                  <a:srgbClr val="FFFFFF"/>
                </a:solidFill>
                <a:latin typeface="Calibri"/>
                <a:cs typeface="Calibri"/>
              </a:rPr>
              <a:t>10/23/2023</a:t>
            </a:r>
            <a:endParaRPr lang="en-US" sz="614" dirty="0">
              <a:latin typeface="Calibri"/>
              <a:cs typeface="Calibri"/>
            </a:endParaRPr>
          </a:p>
          <a:p>
            <a:pPr marL="19483">
              <a:spcBef>
                <a:spcPts val="296"/>
              </a:spcBef>
            </a:pPr>
            <a:r>
              <a:rPr lang="en-US" sz="614" spc="-5" dirty="0">
                <a:latin typeface="Calibri"/>
                <a:cs typeface="Calibri"/>
              </a:rPr>
              <a:t>11:00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6" dirty="0">
                <a:latin typeface="Calibri"/>
                <a:cs typeface="Calibri"/>
              </a:rPr>
              <a:t>AM</a:t>
            </a:r>
            <a:r>
              <a:rPr lang="en-US" sz="614" spc="-15" dirty="0">
                <a:latin typeface="Calibri"/>
                <a:cs typeface="Calibri"/>
              </a:rPr>
              <a:t> –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" dirty="0">
                <a:latin typeface="Calibri"/>
                <a:cs typeface="Calibri"/>
              </a:rPr>
              <a:t>12:00</a:t>
            </a:r>
            <a:r>
              <a:rPr lang="en-US" sz="614" spc="-18" dirty="0">
                <a:latin typeface="Calibri"/>
                <a:cs typeface="Calibri"/>
              </a:rPr>
              <a:t> </a:t>
            </a:r>
            <a:r>
              <a:rPr lang="en-US" sz="614" spc="-13" dirty="0">
                <a:latin typeface="Calibri"/>
                <a:cs typeface="Calibri"/>
              </a:rPr>
              <a:t>PM</a:t>
            </a:r>
            <a:br>
              <a:rPr lang="en-US" sz="614" dirty="0">
                <a:latin typeface="Calibri"/>
                <a:cs typeface="Calibri"/>
              </a:rPr>
            </a:br>
            <a:r>
              <a:rPr lang="en-US" sz="614" b="1" dirty="0">
                <a:solidFill>
                  <a:srgbClr val="002C71"/>
                </a:solidFill>
                <a:latin typeface="Calibri"/>
                <a:cs typeface="Calibri"/>
              </a:rPr>
              <a:t>Emotional Intelligence (Part 1 of 2)</a:t>
            </a:r>
            <a:endParaRPr lang="en-US" sz="614" dirty="0">
              <a:latin typeface="Calibri"/>
              <a:cs typeface="Calibri"/>
            </a:endParaRPr>
          </a:p>
          <a:p>
            <a:pPr marL="19483" marR="18184">
              <a:lnSpc>
                <a:spcPct val="102099"/>
              </a:lnSpc>
              <a:spcBef>
                <a:spcPts val="20"/>
              </a:spcBef>
            </a:pPr>
            <a:r>
              <a:rPr lang="en-US" sz="614" dirty="0">
                <a:latin typeface="Calibri"/>
                <a:cs typeface="Calibri"/>
              </a:rPr>
              <a:t>Carolyn Owens, </a:t>
            </a:r>
            <a:br>
              <a:rPr lang="en-US" sz="614" dirty="0">
                <a:latin typeface="Calibri"/>
                <a:cs typeface="Calibri"/>
              </a:rPr>
            </a:br>
            <a:r>
              <a:rPr lang="en-US" sz="614" dirty="0">
                <a:latin typeface="Calibri"/>
                <a:cs typeface="Calibri"/>
              </a:rPr>
              <a:t>MCC, SPHR</a:t>
            </a:r>
            <a:endParaRPr lang="en-US" sz="614" spc="-13" dirty="0">
              <a:latin typeface="Calibri"/>
              <a:cs typeface="Calibri"/>
            </a:endParaRPr>
          </a:p>
          <a:p>
            <a:pPr marL="19483">
              <a:spcBef>
                <a:spcPts val="325"/>
              </a:spcBef>
            </a:pPr>
            <a:r>
              <a:rPr lang="en-US" sz="614" spc="-5" dirty="0">
                <a:latin typeface="Calibri"/>
                <a:cs typeface="Calibri"/>
              </a:rPr>
              <a:t>1:00</a:t>
            </a:r>
            <a:r>
              <a:rPr lang="en-US" sz="614" spc="-26" dirty="0">
                <a:latin typeface="Calibri"/>
                <a:cs typeface="Calibri"/>
              </a:rPr>
              <a:t> </a:t>
            </a:r>
            <a:r>
              <a:rPr lang="en-US" sz="614" spc="-28" dirty="0">
                <a:latin typeface="Calibri"/>
                <a:cs typeface="Calibri"/>
              </a:rPr>
              <a:t>PM</a:t>
            </a:r>
            <a:r>
              <a:rPr lang="en-US" sz="614" spc="-20" dirty="0">
                <a:latin typeface="Calibri"/>
                <a:cs typeface="Calibri"/>
              </a:rPr>
              <a:t> </a:t>
            </a:r>
            <a:r>
              <a:rPr lang="en-US" sz="614" spc="-15" dirty="0">
                <a:latin typeface="Calibri"/>
                <a:cs typeface="Calibri"/>
              </a:rPr>
              <a:t>–</a:t>
            </a:r>
            <a:r>
              <a:rPr lang="en-US" sz="614" spc="-23" dirty="0">
                <a:latin typeface="Calibri"/>
                <a:cs typeface="Calibri"/>
              </a:rPr>
              <a:t> </a:t>
            </a:r>
            <a:r>
              <a:rPr lang="en-US" sz="614" spc="-5" dirty="0">
                <a:latin typeface="Calibri"/>
                <a:cs typeface="Calibri"/>
              </a:rPr>
              <a:t>2:00</a:t>
            </a:r>
            <a:r>
              <a:rPr lang="en-US" sz="614" spc="-18" dirty="0">
                <a:latin typeface="Calibri"/>
                <a:cs typeface="Calibri"/>
              </a:rPr>
              <a:t> </a:t>
            </a:r>
            <a:r>
              <a:rPr lang="en-US" sz="614" spc="-13" dirty="0">
                <a:latin typeface="Calibri"/>
                <a:cs typeface="Calibri"/>
              </a:rPr>
              <a:t>PM</a:t>
            </a:r>
            <a:endParaRPr lang="en-US" sz="614" dirty="0">
              <a:latin typeface="Calibri"/>
              <a:cs typeface="Calibri"/>
            </a:endParaRPr>
          </a:p>
          <a:p>
            <a:pPr marL="19483">
              <a:spcBef>
                <a:spcPts val="49"/>
              </a:spcBef>
            </a:pPr>
            <a:r>
              <a:rPr lang="en-US" sz="614" b="1" spc="-23" dirty="0">
                <a:solidFill>
                  <a:srgbClr val="002C71"/>
                </a:solidFill>
                <a:latin typeface="Calibri"/>
                <a:cs typeface="Calibri"/>
              </a:rPr>
              <a:t>Proper Posture in the Workplace to Prevent Posture-Related Problems (Part 1 of 2)</a:t>
            </a:r>
            <a:endParaRPr lang="en-US" sz="614" dirty="0">
              <a:latin typeface="Calibri"/>
              <a:cs typeface="Calibri"/>
            </a:endParaRPr>
          </a:p>
          <a:p>
            <a:pPr marL="19483" marR="180862">
              <a:lnSpc>
                <a:spcPct val="106700"/>
              </a:lnSpc>
              <a:spcBef>
                <a:spcPts val="8"/>
              </a:spcBef>
            </a:pPr>
            <a:r>
              <a:rPr lang="en-US" sz="614" spc="-11" dirty="0">
                <a:latin typeface="Calibri"/>
                <a:cs typeface="Calibri"/>
              </a:rPr>
              <a:t>Dr. Krista Burns</a:t>
            </a:r>
            <a:br>
              <a:rPr lang="en-US" sz="614" spc="-11" dirty="0">
                <a:latin typeface="Calibri"/>
                <a:cs typeface="Calibri"/>
              </a:rPr>
            </a:br>
            <a:r>
              <a:rPr lang="en-US" sz="614" spc="-11" dirty="0">
                <a:latin typeface="Calibri"/>
                <a:cs typeface="Calibri"/>
              </a:rPr>
              <a:t>American Posture Institute</a:t>
            </a:r>
            <a:endParaRPr lang="en-US" sz="614" dirty="0">
              <a:latin typeface="Calibri"/>
              <a:cs typeface="Calibri"/>
            </a:endParaRPr>
          </a:p>
          <a:p>
            <a:pPr marL="19483" marR="18184">
              <a:lnSpc>
                <a:spcPct val="102099"/>
              </a:lnSpc>
              <a:spcBef>
                <a:spcPts val="20"/>
              </a:spcBef>
            </a:pPr>
            <a:endParaRPr lang="en-US" sz="614" spc="-13" dirty="0">
              <a:latin typeface="Calibri"/>
              <a:cs typeface="Calibri"/>
            </a:endParaRPr>
          </a:p>
          <a:p>
            <a:pPr marL="19483" marR="15586">
              <a:lnSpc>
                <a:spcPct val="102299"/>
              </a:lnSpc>
              <a:spcBef>
                <a:spcPts val="18"/>
              </a:spcBef>
            </a:pPr>
            <a:endParaRPr lang="en-US" sz="614" dirty="0">
              <a:highlight>
                <a:srgbClr val="FFFF00"/>
              </a:highlight>
              <a:latin typeface="Calibri"/>
              <a:cs typeface="Calibri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CFAF9EB-1077-FF0C-653B-EAFB39058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03429" y="1783077"/>
            <a:ext cx="786577" cy="18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483" algn="ctr">
              <a:spcBef>
                <a:spcPts val="296"/>
              </a:spcBef>
            </a:pPr>
            <a:endParaRPr lang="en-US" sz="614" dirty="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E47D771-D5F1-B7B3-6EE3-67C24A92D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3652" y="3662745"/>
            <a:ext cx="3716698" cy="23379"/>
          </a:xfrm>
          <a:custGeom>
            <a:avLst/>
            <a:gdLst/>
            <a:ahLst/>
            <a:cxnLst/>
            <a:rect l="l" t="t" r="r" b="b"/>
            <a:pathLst>
              <a:path w="7268209">
                <a:moveTo>
                  <a:pt x="0" y="0"/>
                </a:moveTo>
                <a:lnTo>
                  <a:pt x="7267930" y="0"/>
                </a:lnTo>
              </a:path>
            </a:pathLst>
          </a:custGeom>
          <a:ln w="28575">
            <a:solidFill>
              <a:srgbClr val="005340"/>
            </a:solidFill>
            <a:prstDash val="sysDot"/>
          </a:ln>
        </p:spPr>
        <p:txBody>
          <a:bodyPr wrap="square" lIns="0" tIns="0" rIns="0" bIns="0" rtlCol="0"/>
          <a:lstStyle/>
          <a:p>
            <a:endParaRPr sz="920" dirty="0"/>
          </a:p>
        </p:txBody>
      </p:sp>
      <p:sp>
        <p:nvSpPr>
          <p:cNvPr id="37" name="object 37"/>
          <p:cNvSpPr txBox="1">
            <a:spLocks/>
          </p:cNvSpPr>
          <p:nvPr/>
        </p:nvSpPr>
        <p:spPr>
          <a:xfrm>
            <a:off x="5406574" y="3864259"/>
            <a:ext cx="989353" cy="761891"/>
          </a:xfrm>
          <a:prstGeom prst="rect">
            <a:avLst/>
          </a:prstGeom>
        </p:spPr>
        <p:txBody>
          <a:bodyPr vert="horz" wrap="square" lIns="0" tIns="46434" rIns="0" bIns="0" rtlCol="0">
            <a:spAutoFit/>
          </a:bodyPr>
          <a:lstStyle/>
          <a:p>
            <a:pPr marL="19483" algn="ctr">
              <a:spcBef>
                <a:spcPts val="292"/>
              </a:spcBef>
            </a:pPr>
            <a:r>
              <a:rPr lang="en-US" sz="614" b="1" spc="15" dirty="0">
                <a:solidFill>
                  <a:srgbClr val="FFFFFF"/>
                </a:solidFill>
                <a:latin typeface="Calibri"/>
                <a:cs typeface="Calibri"/>
              </a:rPr>
              <a:t>10/26/2023</a:t>
            </a:r>
            <a:endParaRPr lang="en-US" sz="614" dirty="0">
              <a:latin typeface="Calibri"/>
              <a:cs typeface="Calibri"/>
            </a:endParaRPr>
          </a:p>
          <a:p>
            <a:pPr marL="19483">
              <a:spcBef>
                <a:spcPts val="314"/>
              </a:spcBef>
            </a:pPr>
            <a:r>
              <a:rPr sz="614" spc="-5" dirty="0">
                <a:latin typeface="Calibri"/>
                <a:cs typeface="Calibri"/>
              </a:rPr>
              <a:t>10:00</a:t>
            </a:r>
            <a:r>
              <a:rPr sz="614" spc="-23" dirty="0">
                <a:latin typeface="Calibri"/>
                <a:cs typeface="Calibri"/>
              </a:rPr>
              <a:t> </a:t>
            </a:r>
            <a:r>
              <a:rPr sz="614" spc="-56" dirty="0">
                <a:latin typeface="Calibri"/>
                <a:cs typeface="Calibri"/>
              </a:rPr>
              <a:t>AM</a:t>
            </a:r>
            <a:r>
              <a:rPr sz="614" spc="-15" dirty="0">
                <a:latin typeface="Calibri"/>
                <a:cs typeface="Calibri"/>
              </a:rPr>
              <a:t> –</a:t>
            </a:r>
            <a:r>
              <a:rPr sz="614" spc="-23" dirty="0">
                <a:latin typeface="Calibri"/>
                <a:cs typeface="Calibri"/>
              </a:rPr>
              <a:t> </a:t>
            </a:r>
            <a:r>
              <a:rPr sz="614" spc="-5" dirty="0">
                <a:latin typeface="Calibri"/>
                <a:cs typeface="Calibri"/>
              </a:rPr>
              <a:t>11:00</a:t>
            </a:r>
            <a:r>
              <a:rPr sz="614" spc="-18" dirty="0">
                <a:latin typeface="Calibri"/>
                <a:cs typeface="Calibri"/>
              </a:rPr>
              <a:t> </a:t>
            </a:r>
            <a:r>
              <a:rPr sz="614" spc="-13" dirty="0">
                <a:latin typeface="Calibri"/>
                <a:cs typeface="Calibri"/>
              </a:rPr>
              <a:t>AM</a:t>
            </a:r>
            <a:endParaRPr sz="614" dirty="0">
              <a:latin typeface="Calibri"/>
              <a:cs typeface="Calibri"/>
            </a:endParaRPr>
          </a:p>
          <a:p>
            <a:pPr marL="19483">
              <a:spcBef>
                <a:spcPts val="51"/>
              </a:spcBef>
            </a:pPr>
            <a:r>
              <a:rPr lang="en-US" sz="614" b="1" spc="23" dirty="0">
                <a:solidFill>
                  <a:srgbClr val="002C71"/>
                </a:solidFill>
                <a:latin typeface="Calibri"/>
                <a:cs typeface="Calibri"/>
              </a:rPr>
              <a:t>Assistive Technology at New Heights</a:t>
            </a:r>
            <a:br>
              <a:rPr lang="en-US" sz="614" b="1" spc="23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14" dirty="0">
                <a:latin typeface="Calibri"/>
                <a:cs typeface="Calibri"/>
              </a:rPr>
              <a:t>Dr.</a:t>
            </a:r>
            <a:r>
              <a:rPr lang="en-US" sz="614" spc="11" dirty="0">
                <a:latin typeface="Calibri"/>
                <a:cs typeface="Calibri"/>
              </a:rPr>
              <a:t> Wayne Crolley</a:t>
            </a:r>
            <a:br>
              <a:rPr lang="en-US" sz="614" spc="11" dirty="0">
                <a:latin typeface="Calibri"/>
                <a:cs typeface="Calibri"/>
              </a:rPr>
            </a:br>
            <a:r>
              <a:rPr lang="en-US" sz="614" spc="11" dirty="0">
                <a:latin typeface="Calibri"/>
                <a:cs typeface="Calibri"/>
              </a:rPr>
              <a:t>Novare Products, LLC</a:t>
            </a:r>
            <a:endParaRPr sz="614" dirty="0">
              <a:latin typeface="Calibri"/>
              <a:cs typeface="Calibri"/>
            </a:endParaRPr>
          </a:p>
          <a:p>
            <a:pPr marL="19483" marR="180862">
              <a:lnSpc>
                <a:spcPct val="106700"/>
              </a:lnSpc>
              <a:spcBef>
                <a:spcPts val="8"/>
              </a:spcBef>
            </a:pPr>
            <a:endParaRPr lang="en-US" sz="614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01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D966FF-8575-9F49-A267-E86596B6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8"/>
            <a:ext cx="9144000" cy="961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45D5A-51A1-02D4-B3DD-CB35CE1CE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9194D2-06E2-D829-BBF1-A30C1321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73162"/>
          </a:xfrm>
        </p:spPr>
        <p:txBody>
          <a:bodyPr>
            <a:normAutofit/>
          </a:bodyPr>
          <a:lstStyle/>
          <a:p>
            <a:r>
              <a:rPr lang="en-US" dirty="0"/>
              <a:t>Objectives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17376"/>
            <a:ext cx="7543800" cy="5085090"/>
          </a:xfrm>
        </p:spPr>
        <p:txBody>
          <a:bodyPr>
            <a:normAutofit fontScale="92500" lnSpcReduction="20000"/>
          </a:bodyPr>
          <a:lstStyle/>
          <a:p>
            <a:r>
              <a:rPr lang="en-US" sz="3900" dirty="0"/>
              <a:t>Gain an understanding of emotional intelligence and why it matters for the workplace.  </a:t>
            </a:r>
          </a:p>
          <a:p>
            <a:r>
              <a:rPr lang="en-US" sz="3900" dirty="0"/>
              <a:t>Raise individual self-awareness. </a:t>
            </a:r>
          </a:p>
          <a:p>
            <a:r>
              <a:rPr lang="en-US" sz="3900" dirty="0"/>
              <a:t>Identify skills that empower you, colleagues, and team members reach their greatest potential. </a:t>
            </a:r>
          </a:p>
          <a:p>
            <a:r>
              <a:rPr lang="en-US" sz="3900" dirty="0"/>
              <a:t>Includes discussion to inspire in-depth dialogue and application to the federal workforce.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15C40-B1E6-C46D-E9DA-527101F15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5716109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1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E955F80-7F54-BAB4-6650-B70C798E4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375670"/>
            <a:ext cx="9144000" cy="12245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263C92-8D39-D773-0C5C-1874C2BED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9D71A7-DB89-37A2-89E7-CB0861089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774700" y="-58738"/>
            <a:ext cx="7924800" cy="15827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Laying the Foundation  </a:t>
            </a:r>
          </a:p>
        </p:txBody>
      </p:sp>
      <p:pic>
        <p:nvPicPr>
          <p:cNvPr id="4" name="Picture 3" descr="A person cutting a piece of wood, laying the foundation for a new home">
            <a:extLst>
              <a:ext uri="{FF2B5EF4-FFF2-40B4-BE49-F238E27FC236}">
                <a16:creationId xmlns:a16="http://schemas.microsoft.com/office/drawing/2014/main" id="{6662E949-44BC-6FBF-2688-F5CD58AB5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28219"/>
            <a:ext cx="6578600" cy="4389159"/>
          </a:xfrm>
          <a:prstGeom prst="rect">
            <a:avLst/>
          </a:prstGeom>
        </p:spPr>
      </p:pic>
      <p:pic>
        <p:nvPicPr>
          <p:cNvPr id="2" name="Picture 1" descr="Infinity Coaching logo">
            <a:extLst>
              <a:ext uri="{FF2B5EF4-FFF2-40B4-BE49-F238E27FC236}">
                <a16:creationId xmlns:a16="http://schemas.microsoft.com/office/drawing/2014/main" id="{8EFF5D38-84DC-CA77-B364-C15A5F669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910297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1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E955F80-7F54-BAB4-6650-B70C798E4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286458"/>
            <a:ext cx="9144000" cy="8565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263C92-8D39-D773-0C5C-1874C2BED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9D71A7-DB89-37A2-89E7-CB0861089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533400" y="2101850"/>
            <a:ext cx="8305800" cy="45434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Laying the foundation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begin to “create and advance a diverse, inclusive culture that champions dignity and respect, and where employees feel welcomed and motivated to do their best”.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Infinity Coaching logo">
            <a:extLst>
              <a:ext uri="{FF2B5EF4-FFF2-40B4-BE49-F238E27FC236}">
                <a16:creationId xmlns:a16="http://schemas.microsoft.com/office/drawing/2014/main" id="{E1FFAE36-25CF-A33E-AF01-D85B3E8AA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734" y="5638800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6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6335B4-C903-9D18-136C-4C907EC60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410309"/>
            <a:ext cx="9144000" cy="1189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FAEE9A-485A-8C9C-DD09-99FAB428D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926153-B211-D008-30FA-B1DBFE525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title" idx="4294967295"/>
          </p:nvPr>
        </p:nvSpPr>
        <p:spPr>
          <a:xfrm>
            <a:off x="533400" y="1679575"/>
            <a:ext cx="8001000" cy="46037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Executive Order 14035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June 25, 2021 </a:t>
            </a:r>
          </a:p>
        </p:txBody>
      </p:sp>
      <p:pic>
        <p:nvPicPr>
          <p:cNvPr id="4" name="Picture 3" descr="Infinity Coaching logo">
            <a:extLst>
              <a:ext uri="{FF2B5EF4-FFF2-40B4-BE49-F238E27FC236}">
                <a16:creationId xmlns:a16="http://schemas.microsoft.com/office/drawing/2014/main" id="{AF3FA238-BBCD-424D-C7E7-2DA4677E4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382" y="5737129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9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E955F80-7F54-BAB4-6650-B70C798E4F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10800000" flipH="1" flipV="1">
            <a:off x="0" y="410309"/>
            <a:ext cx="9144000" cy="8565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Executive Order 14035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263C92-8D39-D773-0C5C-1874C2BED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-83526"/>
            <a:ext cx="9144000" cy="3253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9D71A7-DB89-37A2-89E7-CB0861089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247651"/>
            <a:ext cx="9144000" cy="1626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686800" cy="4542692"/>
          </a:xfrm>
        </p:spPr>
        <p:txBody>
          <a:bodyPr>
            <a:normAutofit/>
          </a:bodyPr>
          <a:lstStyle/>
          <a:p>
            <a:r>
              <a:rPr lang="en-US" sz="3600" dirty="0"/>
              <a:t>The Executive Order to Advance Diversity, Equity, Inclusion, and Accessibility (DEIA) in the Federal Workforce.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Cultivate a workforce that draws from the full diversity of the Nation.</a:t>
            </a:r>
          </a:p>
        </p:txBody>
      </p:sp>
      <p:pic>
        <p:nvPicPr>
          <p:cNvPr id="2" name="Picture 1" descr="Infinity Coaching logo">
            <a:extLst>
              <a:ext uri="{FF2B5EF4-FFF2-40B4-BE49-F238E27FC236}">
                <a16:creationId xmlns:a16="http://schemas.microsoft.com/office/drawing/2014/main" id="{13B42AEC-A31A-FACE-C36C-2844E83FE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5716109"/>
            <a:ext cx="615749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2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45169</TotalTime>
  <Words>1398</Words>
  <Application>Microsoft Office PowerPoint</Application>
  <PresentationFormat>On-screen Show (4:3)</PresentationFormat>
  <Paragraphs>244</Paragraphs>
  <Slides>42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Creating An  Emotionally Intelligent Team Facilitated by: Carolyn Owens, MCC  October 23, 2023 National Disability Employment Awareness Symposium | 2023 USDA TARGET Center  </vt:lpstr>
      <vt:lpstr>       Carolyn R Owens, MCC  Infinity Coaching, Inc. Executive and Leadership Coach/Trainer   </vt:lpstr>
      <vt:lpstr>Why discuss  emotional intelligence  in the workplace?  </vt:lpstr>
      <vt:lpstr>Advancing Access &amp; Equity</vt:lpstr>
      <vt:lpstr>Objectives </vt:lpstr>
      <vt:lpstr> Laying the Foundation  </vt:lpstr>
      <vt:lpstr>Laying the foundation  to begin to “create and advance a diverse, inclusive culture that champions dignity and respect, and where employees feel welcomed and motivated to do their best”.  </vt:lpstr>
      <vt:lpstr> Executive Order 14035 June 25, 2021 </vt:lpstr>
      <vt:lpstr>Executive Order 14035</vt:lpstr>
      <vt:lpstr>The Federal Government must: </vt:lpstr>
      <vt:lpstr> USDA Diversity, Equity, Inclusion and Accessibility (DEIA) Strategic Plan  FY 2022 – 2026  Published March 2022 </vt:lpstr>
      <vt:lpstr>Personal Awareness</vt:lpstr>
      <vt:lpstr>Personality  Intelligence  Emotional Intelligence     </vt:lpstr>
      <vt:lpstr>Personality  </vt:lpstr>
      <vt:lpstr>Personality, cont.  </vt:lpstr>
      <vt:lpstr>Personality, cont. (Part 3)</vt:lpstr>
      <vt:lpstr>Personality, cont. (Part 4)  </vt:lpstr>
      <vt:lpstr>Behavior</vt:lpstr>
      <vt:lpstr>No Slide Title</vt:lpstr>
      <vt:lpstr>What’s the difference?</vt:lpstr>
      <vt:lpstr>Intelligence Quotient (IQ) -   </vt:lpstr>
      <vt:lpstr>Intelligence Quotient (IQ), cont.   </vt:lpstr>
      <vt:lpstr>Emotional Quotient (EQ) -   </vt:lpstr>
      <vt:lpstr>Reuven Bar-On   </vt:lpstr>
      <vt:lpstr>No Slide Title #2</vt:lpstr>
      <vt:lpstr>No Slide Title #3</vt:lpstr>
      <vt:lpstr>Emotional Intelligence improves</vt:lpstr>
      <vt:lpstr>There is a strong correlation between how well an individual handled personal emotions and the willingness of others to work with that individual.  A team member with a positive mood and attitude tends to interact with others in a way that results in a positive, helpful, and cooperative workgroup, thereby increasing workplace efficiency.  </vt:lpstr>
      <vt:lpstr>What if there is an overall low level of emotional intelligence in the work environment?  </vt:lpstr>
      <vt:lpstr>Low EQi in the workplace:  </vt:lpstr>
      <vt:lpstr>What if there is an overall high level of emotional intelligence in the work environment?  </vt:lpstr>
      <vt:lpstr>High EQi in the workplace:  </vt:lpstr>
      <vt:lpstr>High EQi in the workplace: cont.  </vt:lpstr>
      <vt:lpstr>High EQi in the workplace: cont. (Part 2)  </vt:lpstr>
      <vt:lpstr>No Slide Title #4</vt:lpstr>
      <vt:lpstr>EQ-i 2.0 Model of Emotional Intelligence </vt:lpstr>
      <vt:lpstr>Questions</vt:lpstr>
      <vt:lpstr>No Slide Title #5</vt:lpstr>
      <vt:lpstr>“The journey to an inclusive, empowering environment will come with learning, discovery, and  with hard truths.”  Message from Secretary Thomas J. Vilsack and  Deputy Secretary Jewel Bronaugh </vt:lpstr>
      <vt:lpstr>THANK YOU</vt:lpstr>
      <vt:lpstr>Contact Information </vt:lpstr>
      <vt:lpstr>Current and Upcoming Meetings.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Raines</dc:creator>
  <cp:lastModifiedBy>Sherbondy, Michelle - OO, Washington, DC</cp:lastModifiedBy>
  <cp:revision>131</cp:revision>
  <cp:lastPrinted>2023-01-25T20:27:37Z</cp:lastPrinted>
  <dcterms:created xsi:type="dcterms:W3CDTF">2017-11-17T13:56:19Z</dcterms:created>
  <dcterms:modified xsi:type="dcterms:W3CDTF">2023-10-20T16:34:49Z</dcterms:modified>
</cp:coreProperties>
</file>