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media/image24.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9" r:id="rId4"/>
    <p:sldMasterId id="2147483918" r:id="rId5"/>
    <p:sldMasterId id="2147483922" r:id="rId6"/>
  </p:sldMasterIdLst>
  <p:notesMasterIdLst>
    <p:notesMasterId r:id="rId19"/>
  </p:notesMasterIdLst>
  <p:handoutMasterIdLst>
    <p:handoutMasterId r:id="rId20"/>
  </p:handoutMasterIdLst>
  <p:sldIdLst>
    <p:sldId id="260" r:id="rId7"/>
    <p:sldId id="266" r:id="rId8"/>
    <p:sldId id="261" r:id="rId9"/>
    <p:sldId id="257" r:id="rId10"/>
    <p:sldId id="264" r:id="rId11"/>
    <p:sldId id="258" r:id="rId12"/>
    <p:sldId id="262" r:id="rId13"/>
    <p:sldId id="263" r:id="rId14"/>
    <p:sldId id="265" r:id="rId15"/>
    <p:sldId id="259" r:id="rId16"/>
    <p:sldId id="311" r:id="rId17"/>
    <p:sldId id="68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78BC"/>
    <a:srgbClr val="FFFFFF"/>
    <a:srgbClr val="DA1F28"/>
    <a:srgbClr val="26417C"/>
    <a:srgbClr val="204E9D"/>
    <a:srgbClr val="282973"/>
    <a:srgbClr val="D81F28"/>
    <a:srgbClr val="E6E6E6"/>
    <a:srgbClr val="3B78BD"/>
    <a:srgbClr val="AEDA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FCFFD3-8583-484B-BF76-B4C50FDF2FB1}" v="64" dt="2023-10-17T13:27:27.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39" autoAdjust="0"/>
    <p:restoredTop sz="86444" autoAdjust="0"/>
  </p:normalViewPr>
  <p:slideViewPr>
    <p:cSldViewPr snapToGrid="0" showGuides="1">
      <p:cViewPr>
        <p:scale>
          <a:sx n="100" d="100"/>
          <a:sy n="100" d="100"/>
        </p:scale>
        <p:origin x="-1092" y="432"/>
      </p:cViewPr>
      <p:guideLst>
        <p:guide orient="horz" pos="2160"/>
        <p:guide pos="3840"/>
      </p:guideLst>
    </p:cSldViewPr>
  </p:slideViewPr>
  <p:outlineViewPr>
    <p:cViewPr>
      <p:scale>
        <a:sx n="33" d="100"/>
        <a:sy n="33" d="100"/>
      </p:scale>
      <p:origin x="0" y="-9678"/>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8" d="100"/>
          <a:sy n="88" d="100"/>
        </p:scale>
        <p:origin x="382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E3FCFFD3-8583-484B-BF76-B4C50FDF2FB1}"/>
    <pc:docChg chg="custSel addSld delSld modSld">
      <pc:chgData name="Sherbondy, Michelle - OO, DC" userId="d4feccc8-87ab-48a1-8683-5dd58723cc35" providerId="ADAL" clId="{E3FCFFD3-8583-484B-BF76-B4C50FDF2FB1}" dt="2023-10-17T13:27:27.090" v="89" actId="478"/>
      <pc:docMkLst>
        <pc:docMk/>
      </pc:docMkLst>
      <pc:sldChg chg="modSp">
        <pc:chgData name="Sherbondy, Michelle - OO, DC" userId="d4feccc8-87ab-48a1-8683-5dd58723cc35" providerId="ADAL" clId="{E3FCFFD3-8583-484B-BF76-B4C50FDF2FB1}" dt="2023-10-17T13:25:59.372" v="67" actId="13244"/>
        <pc:sldMkLst>
          <pc:docMk/>
          <pc:sldMk cId="3283524855" sldId="257"/>
        </pc:sldMkLst>
        <pc:spChg chg="mod">
          <ac:chgData name="Sherbondy, Michelle - OO, DC" userId="d4feccc8-87ab-48a1-8683-5dd58723cc35" providerId="ADAL" clId="{E3FCFFD3-8583-484B-BF76-B4C50FDF2FB1}" dt="2023-10-17T13:25:59.372" v="67" actId="13244"/>
          <ac:spMkLst>
            <pc:docMk/>
            <pc:sldMk cId="3283524855" sldId="257"/>
            <ac:spMk id="3" creationId="{1E9F2E4C-5AA7-E40C-30E4-213474A1EB3F}"/>
          </ac:spMkLst>
        </pc:spChg>
      </pc:sldChg>
      <pc:sldChg chg="modSp mod">
        <pc:chgData name="Sherbondy, Michelle - OO, DC" userId="d4feccc8-87ab-48a1-8683-5dd58723cc35" providerId="ADAL" clId="{E3FCFFD3-8583-484B-BF76-B4C50FDF2FB1}" dt="2023-10-17T13:26:22.258" v="70" actId="13244"/>
        <pc:sldMkLst>
          <pc:docMk/>
          <pc:sldMk cId="1174658847" sldId="258"/>
        </pc:sldMkLst>
        <pc:spChg chg="mod">
          <ac:chgData name="Sherbondy, Michelle - OO, DC" userId="d4feccc8-87ab-48a1-8683-5dd58723cc35" providerId="ADAL" clId="{E3FCFFD3-8583-484B-BF76-B4C50FDF2FB1}" dt="2023-10-17T13:26:13.247" v="69" actId="13244"/>
          <ac:spMkLst>
            <pc:docMk/>
            <pc:sldMk cId="1174658847" sldId="258"/>
            <ac:spMk id="3" creationId="{F015CF9B-42F1-D1D1-AA6D-0D3908E49484}"/>
          </ac:spMkLst>
        </pc:spChg>
        <pc:picChg chg="mod">
          <ac:chgData name="Sherbondy, Michelle - OO, DC" userId="d4feccc8-87ab-48a1-8683-5dd58723cc35" providerId="ADAL" clId="{E3FCFFD3-8583-484B-BF76-B4C50FDF2FB1}" dt="2023-10-17T13:26:22.258" v="70" actId="13244"/>
          <ac:picMkLst>
            <pc:docMk/>
            <pc:sldMk cId="1174658847" sldId="258"/>
            <ac:picMk id="4" creationId="{4B4B402F-D1F3-7DE4-2E4B-42989C34E32F}"/>
          </ac:picMkLst>
        </pc:picChg>
        <pc:picChg chg="mod">
          <ac:chgData name="Sherbondy, Michelle - OO, DC" userId="d4feccc8-87ab-48a1-8683-5dd58723cc35" providerId="ADAL" clId="{E3FCFFD3-8583-484B-BF76-B4C50FDF2FB1}" dt="2023-10-17T13:23:05.167" v="5" actId="962"/>
          <ac:picMkLst>
            <pc:docMk/>
            <pc:sldMk cId="1174658847" sldId="258"/>
            <ac:picMk id="5" creationId="{DD57C53B-7722-A967-6CC2-045EE7A41EF3}"/>
          </ac:picMkLst>
        </pc:picChg>
      </pc:sldChg>
      <pc:sldChg chg="addSp delSp modSp mod">
        <pc:chgData name="Sherbondy, Michelle - OO, DC" userId="d4feccc8-87ab-48a1-8683-5dd58723cc35" providerId="ADAL" clId="{E3FCFFD3-8583-484B-BF76-B4C50FDF2FB1}" dt="2023-10-17T13:25:26.995" v="64" actId="20577"/>
        <pc:sldMkLst>
          <pc:docMk/>
          <pc:sldMk cId="337986052" sldId="259"/>
        </pc:sldMkLst>
        <pc:spChg chg="del">
          <ac:chgData name="Sherbondy, Michelle - OO, DC" userId="d4feccc8-87ab-48a1-8683-5dd58723cc35" providerId="ADAL" clId="{E3FCFFD3-8583-484B-BF76-B4C50FDF2FB1}" dt="2023-10-17T13:24:28.595" v="15" actId="478"/>
          <ac:spMkLst>
            <pc:docMk/>
            <pc:sldMk cId="337986052" sldId="259"/>
            <ac:spMk id="2" creationId="{0EF8C7E9-0BDD-890D-D465-8F793E67A483}"/>
          </ac:spMkLst>
        </pc:spChg>
        <pc:spChg chg="add mod">
          <ac:chgData name="Sherbondy, Michelle - OO, DC" userId="d4feccc8-87ab-48a1-8683-5dd58723cc35" providerId="ADAL" clId="{E3FCFFD3-8583-484B-BF76-B4C50FDF2FB1}" dt="2023-10-17T13:25:26.995" v="64" actId="20577"/>
          <ac:spMkLst>
            <pc:docMk/>
            <pc:sldMk cId="337986052" sldId="259"/>
            <ac:spMk id="3" creationId="{D3D4CB3D-07E9-94BB-BD8E-9D4FD2D6AD0B}"/>
          </ac:spMkLst>
        </pc:spChg>
      </pc:sldChg>
      <pc:sldChg chg="modSp mod">
        <pc:chgData name="Sherbondy, Michelle - OO, DC" userId="d4feccc8-87ab-48a1-8683-5dd58723cc35" providerId="ADAL" clId="{E3FCFFD3-8583-484B-BF76-B4C50FDF2FB1}" dt="2023-10-17T13:25:10.442" v="25" actId="33553"/>
        <pc:sldMkLst>
          <pc:docMk/>
          <pc:sldMk cId="1071008889" sldId="260"/>
        </pc:sldMkLst>
        <pc:spChg chg="mod">
          <ac:chgData name="Sherbondy, Michelle - OO, DC" userId="d4feccc8-87ab-48a1-8683-5dd58723cc35" providerId="ADAL" clId="{E3FCFFD3-8583-484B-BF76-B4C50FDF2FB1}" dt="2023-10-17T13:25:10.442" v="25" actId="33553"/>
          <ac:spMkLst>
            <pc:docMk/>
            <pc:sldMk cId="1071008889" sldId="260"/>
            <ac:spMk id="2" creationId="{58C83346-3CB2-B09F-90E6-CAD4599836EF}"/>
          </ac:spMkLst>
        </pc:spChg>
      </pc:sldChg>
      <pc:sldChg chg="modSp mod">
        <pc:chgData name="Sherbondy, Michelle - OO, DC" userId="d4feccc8-87ab-48a1-8683-5dd58723cc35" providerId="ADAL" clId="{E3FCFFD3-8583-484B-BF76-B4C50FDF2FB1}" dt="2023-10-17T13:25:50.753" v="66" actId="13244"/>
        <pc:sldMkLst>
          <pc:docMk/>
          <pc:sldMk cId="3512339361" sldId="261"/>
        </pc:sldMkLst>
        <pc:spChg chg="mod">
          <ac:chgData name="Sherbondy, Michelle - OO, DC" userId="d4feccc8-87ab-48a1-8683-5dd58723cc35" providerId="ADAL" clId="{E3FCFFD3-8583-484B-BF76-B4C50FDF2FB1}" dt="2023-10-17T13:25:39.558" v="65" actId="13244"/>
          <ac:spMkLst>
            <pc:docMk/>
            <pc:sldMk cId="3512339361" sldId="261"/>
            <ac:spMk id="7" creationId="{5D8BA7B0-0893-178D-484C-4C1492EB40C8}"/>
          </ac:spMkLst>
        </pc:spChg>
        <pc:picChg chg="mod">
          <ac:chgData name="Sherbondy, Michelle - OO, DC" userId="d4feccc8-87ab-48a1-8683-5dd58723cc35" providerId="ADAL" clId="{E3FCFFD3-8583-484B-BF76-B4C50FDF2FB1}" dt="2023-10-17T13:25:50.753" v="66" actId="13244"/>
          <ac:picMkLst>
            <pc:docMk/>
            <pc:sldMk cId="3512339361" sldId="261"/>
            <ac:picMk id="13" creationId="{88B62FEF-C39C-8CCC-1704-43A7D4942A55}"/>
          </ac:picMkLst>
        </pc:picChg>
      </pc:sldChg>
      <pc:sldChg chg="modSp mod">
        <pc:chgData name="Sherbondy, Michelle - OO, DC" userId="d4feccc8-87ab-48a1-8683-5dd58723cc35" providerId="ADAL" clId="{E3FCFFD3-8583-484B-BF76-B4C50FDF2FB1}" dt="2023-10-17T13:26:35.355" v="72" actId="13244"/>
        <pc:sldMkLst>
          <pc:docMk/>
          <pc:sldMk cId="1704500052" sldId="262"/>
        </pc:sldMkLst>
        <pc:spChg chg="mod">
          <ac:chgData name="Sherbondy, Michelle - OO, DC" userId="d4feccc8-87ab-48a1-8683-5dd58723cc35" providerId="ADAL" clId="{E3FCFFD3-8583-484B-BF76-B4C50FDF2FB1}" dt="2023-10-17T13:26:29.491" v="71" actId="13244"/>
          <ac:spMkLst>
            <pc:docMk/>
            <pc:sldMk cId="1704500052" sldId="262"/>
            <ac:spMk id="3" creationId="{145198A9-A94C-D425-E332-335A06578DD5}"/>
          </ac:spMkLst>
        </pc:spChg>
        <pc:picChg chg="mod">
          <ac:chgData name="Sherbondy, Michelle - OO, DC" userId="d4feccc8-87ab-48a1-8683-5dd58723cc35" providerId="ADAL" clId="{E3FCFFD3-8583-484B-BF76-B4C50FDF2FB1}" dt="2023-10-17T13:23:12.844" v="7" actId="962"/>
          <ac:picMkLst>
            <pc:docMk/>
            <pc:sldMk cId="1704500052" sldId="262"/>
            <ac:picMk id="4" creationId="{E0DBD498-AB43-9E74-4988-167049BA0035}"/>
          </ac:picMkLst>
        </pc:picChg>
        <pc:picChg chg="mod">
          <ac:chgData name="Sherbondy, Michelle - OO, DC" userId="d4feccc8-87ab-48a1-8683-5dd58723cc35" providerId="ADAL" clId="{E3FCFFD3-8583-484B-BF76-B4C50FDF2FB1}" dt="2023-10-17T13:26:35.355" v="72" actId="13244"/>
          <ac:picMkLst>
            <pc:docMk/>
            <pc:sldMk cId="1704500052" sldId="262"/>
            <ac:picMk id="5" creationId="{C31DCC7F-59EE-378D-9D95-3D3AB954BB63}"/>
          </ac:picMkLst>
        </pc:picChg>
      </pc:sldChg>
      <pc:sldChg chg="modSp mod">
        <pc:chgData name="Sherbondy, Michelle - OO, DC" userId="d4feccc8-87ab-48a1-8683-5dd58723cc35" providerId="ADAL" clId="{E3FCFFD3-8583-484B-BF76-B4C50FDF2FB1}" dt="2023-10-17T13:26:40.504" v="73" actId="13244"/>
        <pc:sldMkLst>
          <pc:docMk/>
          <pc:sldMk cId="1831224518" sldId="263"/>
        </pc:sldMkLst>
        <pc:spChg chg="mod">
          <ac:chgData name="Sherbondy, Michelle - OO, DC" userId="d4feccc8-87ab-48a1-8683-5dd58723cc35" providerId="ADAL" clId="{E3FCFFD3-8583-484B-BF76-B4C50FDF2FB1}" dt="2023-10-17T13:26:40.504" v="73" actId="13244"/>
          <ac:spMkLst>
            <pc:docMk/>
            <pc:sldMk cId="1831224518" sldId="263"/>
            <ac:spMk id="3" creationId="{7F71F2DC-FB65-46A9-627F-C04BE752E85D}"/>
          </ac:spMkLst>
        </pc:spChg>
        <pc:picChg chg="mod">
          <ac:chgData name="Sherbondy, Michelle - OO, DC" userId="d4feccc8-87ab-48a1-8683-5dd58723cc35" providerId="ADAL" clId="{E3FCFFD3-8583-484B-BF76-B4C50FDF2FB1}" dt="2023-10-17T13:23:29.908" v="11" actId="962"/>
          <ac:picMkLst>
            <pc:docMk/>
            <pc:sldMk cId="1831224518" sldId="263"/>
            <ac:picMk id="4" creationId="{96F03491-F106-1798-1557-88918544B52F}"/>
          </ac:picMkLst>
        </pc:picChg>
      </pc:sldChg>
      <pc:sldChg chg="modSp">
        <pc:chgData name="Sherbondy, Michelle - OO, DC" userId="d4feccc8-87ab-48a1-8683-5dd58723cc35" providerId="ADAL" clId="{E3FCFFD3-8583-484B-BF76-B4C50FDF2FB1}" dt="2023-10-17T13:26:04.375" v="68" actId="13244"/>
        <pc:sldMkLst>
          <pc:docMk/>
          <pc:sldMk cId="1919048657" sldId="264"/>
        </pc:sldMkLst>
        <pc:spChg chg="mod">
          <ac:chgData name="Sherbondy, Michelle - OO, DC" userId="d4feccc8-87ab-48a1-8683-5dd58723cc35" providerId="ADAL" clId="{E3FCFFD3-8583-484B-BF76-B4C50FDF2FB1}" dt="2023-10-17T13:26:04.375" v="68" actId="13244"/>
          <ac:spMkLst>
            <pc:docMk/>
            <pc:sldMk cId="1919048657" sldId="264"/>
            <ac:spMk id="3" creationId="{70B83AA1-C8B4-6486-D3AD-A7D75428AE3D}"/>
          </ac:spMkLst>
        </pc:spChg>
      </pc:sldChg>
      <pc:sldChg chg="modSp">
        <pc:chgData name="Sherbondy, Michelle - OO, DC" userId="d4feccc8-87ab-48a1-8683-5dd58723cc35" providerId="ADAL" clId="{E3FCFFD3-8583-484B-BF76-B4C50FDF2FB1}" dt="2023-10-17T13:26:46.844" v="74" actId="13244"/>
        <pc:sldMkLst>
          <pc:docMk/>
          <pc:sldMk cId="806448886" sldId="265"/>
        </pc:sldMkLst>
        <pc:spChg chg="mod">
          <ac:chgData name="Sherbondy, Michelle - OO, DC" userId="d4feccc8-87ab-48a1-8683-5dd58723cc35" providerId="ADAL" clId="{E3FCFFD3-8583-484B-BF76-B4C50FDF2FB1}" dt="2023-10-17T13:26:46.844" v="74" actId="13244"/>
          <ac:spMkLst>
            <pc:docMk/>
            <pc:sldMk cId="806448886" sldId="265"/>
            <ac:spMk id="3" creationId="{4C69E04C-2D56-5B30-05A6-104645DB69A3}"/>
          </ac:spMkLst>
        </pc:spChg>
      </pc:sldChg>
      <pc:sldChg chg="modSp add mod">
        <pc:chgData name="Sherbondy, Michelle - OO, DC" userId="d4feccc8-87ab-48a1-8683-5dd58723cc35" providerId="ADAL" clId="{E3FCFFD3-8583-484B-BF76-B4C50FDF2FB1}" dt="2023-10-17T13:24:32.799" v="16" actId="962"/>
        <pc:sldMkLst>
          <pc:docMk/>
          <pc:sldMk cId="1400954749" sldId="311"/>
        </pc:sldMkLst>
        <pc:spChg chg="mod">
          <ac:chgData name="Sherbondy, Michelle - OO, DC" userId="d4feccc8-87ab-48a1-8683-5dd58723cc35" providerId="ADAL" clId="{E3FCFFD3-8583-484B-BF76-B4C50FDF2FB1}" dt="2023-10-17T13:24:32.799" v="16" actId="962"/>
          <ac:spMkLst>
            <pc:docMk/>
            <pc:sldMk cId="1400954749" sldId="311"/>
            <ac:spMk id="7" creationId="{B9F3FC26-43AE-0F5B-004E-4A175E4DBDC9}"/>
          </ac:spMkLst>
        </pc:spChg>
      </pc:sldChg>
      <pc:sldChg chg="modSp del mod">
        <pc:chgData name="Sherbondy, Michelle - OO, DC" userId="d4feccc8-87ab-48a1-8683-5dd58723cc35" providerId="ADAL" clId="{E3FCFFD3-8583-484B-BF76-B4C50FDF2FB1}" dt="2023-10-17T13:24:22.543" v="14" actId="47"/>
        <pc:sldMkLst>
          <pc:docMk/>
          <pc:sldMk cId="3401205093" sldId="685"/>
        </pc:sldMkLst>
        <pc:spChg chg="mod">
          <ac:chgData name="Sherbondy, Michelle - OO, DC" userId="d4feccc8-87ab-48a1-8683-5dd58723cc35" providerId="ADAL" clId="{E3FCFFD3-8583-484B-BF76-B4C50FDF2FB1}" dt="2023-10-17T13:23:41.478" v="12" actId="1076"/>
          <ac:spMkLst>
            <pc:docMk/>
            <pc:sldMk cId="3401205093" sldId="685"/>
            <ac:spMk id="15" creationId="{36103013-F1C7-AD83-82FF-569A6D71CA23}"/>
          </ac:spMkLst>
        </pc:spChg>
      </pc:sldChg>
      <pc:sldChg chg="delSp modSp mod">
        <pc:chgData name="Sherbondy, Michelle - OO, DC" userId="d4feccc8-87ab-48a1-8683-5dd58723cc35" providerId="ADAL" clId="{E3FCFFD3-8583-484B-BF76-B4C50FDF2FB1}" dt="2023-10-17T13:27:27.090" v="89" actId="478"/>
        <pc:sldMkLst>
          <pc:docMk/>
          <pc:sldMk cId="192012743" sldId="686"/>
        </pc:sldMkLst>
        <pc:spChg chg="mod">
          <ac:chgData name="Sherbondy, Michelle - OO, DC" userId="d4feccc8-87ab-48a1-8683-5dd58723cc35" providerId="ADAL" clId="{E3FCFFD3-8583-484B-BF76-B4C50FDF2FB1}" dt="2023-10-17T13:24:50.375" v="24" actId="962"/>
          <ac:spMkLst>
            <pc:docMk/>
            <pc:sldMk cId="192012743" sldId="686"/>
            <ac:spMk id="6" creationId="{3E47D771-D5F1-B7B3-6EE3-67C24A92DA7D}"/>
          </ac:spMkLst>
        </pc:spChg>
        <pc:spChg chg="mod">
          <ac:chgData name="Sherbondy, Michelle - OO, DC" userId="d4feccc8-87ab-48a1-8683-5dd58723cc35" providerId="ADAL" clId="{E3FCFFD3-8583-484B-BF76-B4C50FDF2FB1}" dt="2023-10-17T13:26:55.633" v="75" actId="13244"/>
          <ac:spMkLst>
            <pc:docMk/>
            <pc:sldMk cId="192012743" sldId="686"/>
            <ac:spMk id="11" creationId="{00000000-0000-0000-0000-000000000000}"/>
          </ac:spMkLst>
        </pc:spChg>
        <pc:spChg chg="mod">
          <ac:chgData name="Sherbondy, Michelle - OO, DC" userId="d4feccc8-87ab-48a1-8683-5dd58723cc35" providerId="ADAL" clId="{E3FCFFD3-8583-484B-BF76-B4C50FDF2FB1}" dt="2023-10-17T13:26:59.763" v="76" actId="13244"/>
          <ac:spMkLst>
            <pc:docMk/>
            <pc:sldMk cId="192012743" sldId="686"/>
            <ac:spMk id="13" creationId="{00000000-0000-0000-0000-000000000000}"/>
          </ac:spMkLst>
        </pc:spChg>
        <pc:spChg chg="mod">
          <ac:chgData name="Sherbondy, Michelle - OO, DC" userId="d4feccc8-87ab-48a1-8683-5dd58723cc35" providerId="ADAL" clId="{E3FCFFD3-8583-484B-BF76-B4C50FDF2FB1}" dt="2023-10-17T13:27:10.703" v="77" actId="13244"/>
          <ac:spMkLst>
            <pc:docMk/>
            <pc:sldMk cId="192012743" sldId="686"/>
            <ac:spMk id="46" creationId="{57A54CB3-DA5B-41E3-554A-F416AB34589E}"/>
          </ac:spMkLst>
        </pc:spChg>
        <pc:spChg chg="del mod">
          <ac:chgData name="Sherbondy, Michelle - OO, DC" userId="d4feccc8-87ab-48a1-8683-5dd58723cc35" providerId="ADAL" clId="{E3FCFFD3-8583-484B-BF76-B4C50FDF2FB1}" dt="2023-10-17T13:27:27.090" v="89" actId="478"/>
          <ac:spMkLst>
            <pc:docMk/>
            <pc:sldMk cId="192012743" sldId="686"/>
            <ac:spMk id="71" creationId="{DCFAF9EB-1077-FF0C-653B-EAFB3905846F}"/>
          </ac:spMkLst>
        </pc:spChg>
        <pc:grpChg chg="mod">
          <ac:chgData name="Sherbondy, Michelle - OO, DC" userId="d4feccc8-87ab-48a1-8683-5dd58723cc35" providerId="ADAL" clId="{E3FCFFD3-8583-484B-BF76-B4C50FDF2FB1}" dt="2023-10-17T13:24:38.867" v="18" actId="962"/>
          <ac:grpSpMkLst>
            <pc:docMk/>
            <pc:sldMk cId="192012743" sldId="686"/>
            <ac:grpSpMk id="14" creationId="{00000000-0000-0000-0000-000000000000}"/>
          </ac:grpSpMkLst>
        </pc:grpChg>
        <pc:grpChg chg="mod">
          <ac:chgData name="Sherbondy, Michelle - OO, DC" userId="d4feccc8-87ab-48a1-8683-5dd58723cc35" providerId="ADAL" clId="{E3FCFFD3-8583-484B-BF76-B4C50FDF2FB1}" dt="2023-10-17T13:24:40.858" v="19" actId="962"/>
          <ac:grpSpMkLst>
            <pc:docMk/>
            <pc:sldMk cId="192012743" sldId="686"/>
            <ac:grpSpMk id="18" creationId="{96BB8BB5-8A25-F4BC-FE47-C5A2D95C6349}"/>
          </ac:grpSpMkLst>
        </pc:grpChg>
        <pc:grpChg chg="mod">
          <ac:chgData name="Sherbondy, Michelle - OO, DC" userId="d4feccc8-87ab-48a1-8683-5dd58723cc35" providerId="ADAL" clId="{E3FCFFD3-8583-484B-BF76-B4C50FDF2FB1}" dt="2023-10-17T13:24:45.719" v="21" actId="962"/>
          <ac:grpSpMkLst>
            <pc:docMk/>
            <pc:sldMk cId="192012743" sldId="686"/>
            <ac:grpSpMk id="19" creationId="{49BC60F5-876C-42E0-8784-E8429C3B3ECC}"/>
          </ac:grpSpMkLst>
        </pc:grpChg>
        <pc:grpChg chg="mod">
          <ac:chgData name="Sherbondy, Michelle - OO, DC" userId="d4feccc8-87ab-48a1-8683-5dd58723cc35" providerId="ADAL" clId="{E3FCFFD3-8583-484B-BF76-B4C50FDF2FB1}" dt="2023-10-17T13:24:43.997" v="20" actId="962"/>
          <ac:grpSpMkLst>
            <pc:docMk/>
            <pc:sldMk cId="192012743" sldId="686"/>
            <ac:grpSpMk id="34" creationId="{00000000-0000-0000-0000-000000000000}"/>
          </ac:grpSpMkLst>
        </pc:grpChg>
        <pc:grpChg chg="mod">
          <ac:chgData name="Sherbondy, Michelle - OO, DC" userId="d4feccc8-87ab-48a1-8683-5dd58723cc35" providerId="ADAL" clId="{E3FCFFD3-8583-484B-BF76-B4C50FDF2FB1}" dt="2023-10-17T13:27:16.061" v="78" actId="13244"/>
          <ac:grpSpMkLst>
            <pc:docMk/>
            <pc:sldMk cId="192012743" sldId="686"/>
            <ac:grpSpMk id="42" creationId="{B99C85E3-6CBC-9730-D8D3-F05C54BF2687}"/>
          </ac:grpSpMkLst>
        </pc:grpChg>
        <pc:grpChg chg="mod">
          <ac:chgData name="Sherbondy, Michelle - OO, DC" userId="d4feccc8-87ab-48a1-8683-5dd58723cc35" providerId="ADAL" clId="{E3FCFFD3-8583-484B-BF76-B4C50FDF2FB1}" dt="2023-10-17T13:24:48.933" v="23" actId="962"/>
          <ac:grpSpMkLst>
            <pc:docMk/>
            <pc:sldMk cId="192012743" sldId="686"/>
            <ac:grpSpMk id="61" creationId="{E2AD422D-00EA-3D97-5867-B6B2EB5B0DEB}"/>
          </ac:grpSpMkLst>
        </pc:grpChg>
        <pc:picChg chg="mod">
          <ac:chgData name="Sherbondy, Michelle - OO, DC" userId="d4feccc8-87ab-48a1-8683-5dd58723cc35" providerId="ADAL" clId="{E3FCFFD3-8583-484B-BF76-B4C50FDF2FB1}" dt="2023-10-17T13:24:36.293" v="17" actId="962"/>
          <ac:picMkLst>
            <pc:docMk/>
            <pc:sldMk cId="192012743" sldId="686"/>
            <ac:picMk id="2" creationId="{00000000-0000-0000-0000-000000000000}"/>
          </ac:picMkLst>
        </pc:picChg>
      </pc:sldChg>
      <pc:sldMasterChg chg="delSldLayout">
        <pc:chgData name="Sherbondy, Michelle - OO, DC" userId="d4feccc8-87ab-48a1-8683-5dd58723cc35" providerId="ADAL" clId="{E3FCFFD3-8583-484B-BF76-B4C50FDF2FB1}" dt="2023-10-17T13:24:22.543" v="14" actId="47"/>
        <pc:sldMasterMkLst>
          <pc:docMk/>
          <pc:sldMasterMk cId="1192086758" sldId="2147483918"/>
        </pc:sldMasterMkLst>
        <pc:sldLayoutChg chg="del">
          <pc:chgData name="Sherbondy, Michelle - OO, DC" userId="d4feccc8-87ab-48a1-8683-5dd58723cc35" providerId="ADAL" clId="{E3FCFFD3-8583-484B-BF76-B4C50FDF2FB1}" dt="2023-10-17T13:24:22.543" v="14" actId="47"/>
          <pc:sldLayoutMkLst>
            <pc:docMk/>
            <pc:sldMasterMk cId="1192086758" sldId="2147483918"/>
            <pc:sldLayoutMk cId="1072332910" sldId="214748393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A14FE4-6AE6-4481-8D9F-EBB8EDC5AE67}" type="datetimeFigureOut">
              <a:rPr lang="en-US" smtClean="0"/>
              <a:t>10/17/2023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B94633-2F96-4026-8FEE-73E5065A5BAC}" type="slidenum">
              <a:rPr lang="en-US" smtClean="0"/>
              <a:t>‹#›</a:t>
            </a:fld>
            <a:endParaRPr lang="en-US" dirty="0"/>
          </a:p>
        </p:txBody>
      </p:sp>
    </p:spTree>
    <p:extLst>
      <p:ext uri="{BB962C8B-B14F-4D97-AF65-F5344CB8AC3E}">
        <p14:creationId xmlns:p14="http://schemas.microsoft.com/office/powerpoint/2010/main" val="345963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6BFC13-D1EC-40D5-9950-19DDF1B65C08}" type="datetimeFigureOut">
              <a:rPr lang="en-US" smtClean="0"/>
              <a:pPr/>
              <a:t>10/17/2023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9D157-4629-4FFF-A88F-AF534084F561}" type="slidenum">
              <a:rPr lang="en-US" smtClean="0"/>
              <a:pPr/>
              <a:t>‹#›</a:t>
            </a:fld>
            <a:endParaRPr lang="en-US" dirty="0"/>
          </a:p>
        </p:txBody>
      </p:sp>
    </p:spTree>
    <p:extLst>
      <p:ext uri="{BB962C8B-B14F-4D97-AF65-F5344CB8AC3E}">
        <p14:creationId xmlns:p14="http://schemas.microsoft.com/office/powerpoint/2010/main" val="3375203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solidFill>
                  <a:srgbClr val="202124"/>
                </a:solidFill>
                <a:latin typeface="+mn-lt"/>
              </a:rPr>
              <a:t>Definition Example:  Manufacturing Line – best ergonomic height is elbow height </a:t>
            </a:r>
          </a:p>
          <a:p>
            <a:pPr lvl="2"/>
            <a:r>
              <a:rPr lang="en-US" dirty="0">
                <a:latin typeface="+mn-lt"/>
              </a:rPr>
              <a:t>Fit the job to the person could mean a shorter-statured employee stands on a platform so they are working on the line at elbow height</a:t>
            </a:r>
          </a:p>
          <a:p>
            <a:pPr lvl="2"/>
            <a:endParaRPr lang="en-US" dirty="0">
              <a:latin typeface="+mn-lt"/>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Help Example: lifting an item with a fully extended arm using about 5 muscles compared to lifting an item with elbows at your side uses 10 muscles.  </a:t>
            </a:r>
          </a:p>
          <a:p>
            <a:pPr lvl="1"/>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E559D157-4629-4FFF-A88F-AF534084F561}" type="slidenum">
              <a:rPr lang="en-US" smtClean="0"/>
              <a:pPr/>
              <a:t>4</a:t>
            </a:fld>
            <a:endParaRPr lang="en-US" dirty="0"/>
          </a:p>
        </p:txBody>
      </p:sp>
    </p:spTree>
    <p:extLst>
      <p:ext uri="{BB962C8B-B14F-4D97-AF65-F5344CB8AC3E}">
        <p14:creationId xmlns:p14="http://schemas.microsoft.com/office/powerpoint/2010/main" val="3545364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b="0" i="0" dirty="0">
                <a:solidFill>
                  <a:srgbClr val="040C28"/>
                </a:solidFill>
                <a:effectLst/>
                <a:latin typeface="Google Sans"/>
              </a:rPr>
              <a:t>Repetition – reduce rework, job rotation</a:t>
            </a:r>
          </a:p>
          <a:p>
            <a:pPr lvl="2"/>
            <a:r>
              <a:rPr lang="en-US" dirty="0">
                <a:solidFill>
                  <a:srgbClr val="040C28"/>
                </a:solidFill>
                <a:latin typeface="Google Sans"/>
              </a:rPr>
              <a:t>A</a:t>
            </a:r>
            <a:r>
              <a:rPr lang="en-US" b="0" i="0" dirty="0">
                <a:solidFill>
                  <a:srgbClr val="040C28"/>
                </a:solidFill>
                <a:effectLst/>
                <a:latin typeface="Google Sans"/>
              </a:rPr>
              <a:t>wkward posture – train </a:t>
            </a:r>
            <a:r>
              <a:rPr lang="en-US" dirty="0">
                <a:solidFill>
                  <a:srgbClr val="040C28"/>
                </a:solidFill>
                <a:latin typeface="Google Sans"/>
              </a:rPr>
              <a:t>employees/supervisors in proper body mechanics</a:t>
            </a:r>
            <a:endParaRPr lang="en-US" b="0" i="0" dirty="0">
              <a:solidFill>
                <a:srgbClr val="040C28"/>
              </a:solidFill>
              <a:effectLst/>
              <a:latin typeface="Google Sans"/>
            </a:endParaRPr>
          </a:p>
          <a:p>
            <a:pPr lvl="2"/>
            <a:r>
              <a:rPr lang="en-US" dirty="0">
                <a:solidFill>
                  <a:srgbClr val="040C28"/>
                </a:solidFill>
                <a:latin typeface="Google Sans"/>
              </a:rPr>
              <a:t>F</a:t>
            </a:r>
            <a:r>
              <a:rPr lang="en-US" b="0" i="0" dirty="0">
                <a:solidFill>
                  <a:srgbClr val="040C28"/>
                </a:solidFill>
                <a:effectLst/>
                <a:latin typeface="Google Sans"/>
              </a:rPr>
              <a:t>orceful motion – reduce any force where possible – lift, push, pull, grip or pinch</a:t>
            </a:r>
            <a:endParaRPr lang="en-US" dirty="0">
              <a:solidFill>
                <a:srgbClr val="040C28"/>
              </a:solidFill>
              <a:latin typeface="Google Sans"/>
            </a:endParaRPr>
          </a:p>
          <a:p>
            <a:pPr lvl="2"/>
            <a:r>
              <a:rPr lang="en-US" dirty="0">
                <a:solidFill>
                  <a:srgbClr val="040C28"/>
                </a:solidFill>
                <a:latin typeface="Google Sans"/>
              </a:rPr>
              <a:t>S</a:t>
            </a:r>
            <a:r>
              <a:rPr lang="en-US" b="0" i="0" dirty="0">
                <a:solidFill>
                  <a:srgbClr val="040C28"/>
                </a:solidFill>
                <a:effectLst/>
                <a:latin typeface="Google Sans"/>
              </a:rPr>
              <a:t>tationary position – create flexible workspace, job rotation </a:t>
            </a:r>
          </a:p>
          <a:p>
            <a:pPr lvl="2"/>
            <a:r>
              <a:rPr lang="en-US" dirty="0">
                <a:solidFill>
                  <a:srgbClr val="040C28"/>
                </a:solidFill>
                <a:latin typeface="Google Sans"/>
              </a:rPr>
              <a:t>D</a:t>
            </a:r>
            <a:r>
              <a:rPr lang="en-US" b="0" i="0" dirty="0">
                <a:solidFill>
                  <a:srgbClr val="040C28"/>
                </a:solidFill>
                <a:effectLst/>
                <a:latin typeface="Google Sans"/>
              </a:rPr>
              <a:t>irect pressure – Contact stress on joint, nerves or blood supply</a:t>
            </a:r>
            <a:endParaRPr lang="en-US" dirty="0">
              <a:solidFill>
                <a:srgbClr val="040C28"/>
              </a:solidFill>
              <a:latin typeface="Google Sans"/>
            </a:endParaRPr>
          </a:p>
          <a:p>
            <a:pPr lvl="2"/>
            <a:r>
              <a:rPr lang="en-US" dirty="0">
                <a:solidFill>
                  <a:srgbClr val="040C28"/>
                </a:solidFill>
                <a:latin typeface="Google Sans"/>
              </a:rPr>
              <a:t>V</a:t>
            </a:r>
            <a:r>
              <a:rPr lang="en-US" b="0" i="0" dirty="0">
                <a:solidFill>
                  <a:srgbClr val="040C28"/>
                </a:solidFill>
                <a:effectLst/>
                <a:latin typeface="Google Sans"/>
              </a:rPr>
              <a:t>ibration – more of a risk when repetitive or constant</a:t>
            </a:r>
          </a:p>
          <a:p>
            <a:pPr lvl="2"/>
            <a:r>
              <a:rPr lang="en-US" dirty="0">
                <a:solidFill>
                  <a:srgbClr val="040C28"/>
                </a:solidFill>
                <a:latin typeface="Google Sans"/>
              </a:rPr>
              <a:t>E</a:t>
            </a:r>
            <a:r>
              <a:rPr lang="en-US" b="0" i="0" dirty="0">
                <a:solidFill>
                  <a:srgbClr val="040C28"/>
                </a:solidFill>
                <a:effectLst/>
                <a:latin typeface="Google Sans"/>
              </a:rPr>
              <a:t>xtreme temperature – cold or heat – try warming or cooling gear and minimize time in extremes</a:t>
            </a:r>
            <a:endParaRPr lang="en-US" dirty="0">
              <a:solidFill>
                <a:srgbClr val="040C28"/>
              </a:solidFill>
              <a:latin typeface="Google Sans"/>
            </a:endParaRPr>
          </a:p>
          <a:p>
            <a:pPr lvl="2"/>
            <a:r>
              <a:rPr lang="en-US" dirty="0">
                <a:solidFill>
                  <a:srgbClr val="040C28"/>
                </a:solidFill>
                <a:latin typeface="Google Sans"/>
              </a:rPr>
              <a:t>N</a:t>
            </a:r>
            <a:r>
              <a:rPr lang="en-US" b="0" i="0" dirty="0">
                <a:solidFill>
                  <a:srgbClr val="040C28"/>
                </a:solidFill>
                <a:effectLst/>
                <a:latin typeface="Google Sans"/>
              </a:rPr>
              <a:t>oise – can lead to hearing issues – not only issue hearing protection but enforce its use</a:t>
            </a:r>
          </a:p>
          <a:p>
            <a:pPr lvl="2"/>
            <a:r>
              <a:rPr lang="en-US" dirty="0">
                <a:solidFill>
                  <a:srgbClr val="040C28"/>
                </a:solidFill>
                <a:latin typeface="Google Sans"/>
              </a:rPr>
              <a:t>W</a:t>
            </a:r>
            <a:r>
              <a:rPr lang="en-US" b="0" i="0" dirty="0">
                <a:solidFill>
                  <a:srgbClr val="040C28"/>
                </a:solidFill>
                <a:effectLst/>
                <a:latin typeface="Google Sans"/>
              </a:rPr>
              <a:t>ork stress – becoming a larger issue – inform employees of their resources</a:t>
            </a:r>
            <a:endParaRPr lang="en-US" dirty="0"/>
          </a:p>
          <a:p>
            <a:endParaRPr lang="en-US" dirty="0"/>
          </a:p>
        </p:txBody>
      </p:sp>
      <p:sp>
        <p:nvSpPr>
          <p:cNvPr id="4" name="Slide Number Placeholder 3"/>
          <p:cNvSpPr>
            <a:spLocks noGrp="1"/>
          </p:cNvSpPr>
          <p:nvPr>
            <p:ph type="sldNum" sz="quarter" idx="5"/>
          </p:nvPr>
        </p:nvSpPr>
        <p:spPr/>
        <p:txBody>
          <a:bodyPr/>
          <a:lstStyle/>
          <a:p>
            <a:fld id="{E559D157-4629-4FFF-A88F-AF534084F561}" type="slidenum">
              <a:rPr lang="en-US" smtClean="0"/>
              <a:pPr/>
              <a:t>6</a:t>
            </a:fld>
            <a:endParaRPr lang="en-US" dirty="0"/>
          </a:p>
        </p:txBody>
      </p:sp>
    </p:spTree>
    <p:extLst>
      <p:ext uri="{BB962C8B-B14F-4D97-AF65-F5344CB8AC3E}">
        <p14:creationId xmlns:p14="http://schemas.microsoft.com/office/powerpoint/2010/main" val="82191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11</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12</a:t>
            </a:fld>
            <a:endParaRPr lang="en-US" dirty="0"/>
          </a:p>
        </p:txBody>
      </p:sp>
    </p:spTree>
    <p:extLst>
      <p:ext uri="{BB962C8B-B14F-4D97-AF65-F5344CB8AC3E}">
        <p14:creationId xmlns:p14="http://schemas.microsoft.com/office/powerpoint/2010/main" val="2509775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r Story- History and Location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A5921CD-1205-6F46-A3CA-405B6871BEF3}"/>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10" name="TextBox 9">
            <a:extLst>
              <a:ext uri="{FF2B5EF4-FFF2-40B4-BE49-F238E27FC236}">
                <a16:creationId xmlns:a16="http://schemas.microsoft.com/office/drawing/2014/main" id="{BD2EF43A-3A56-8E46-BF3D-2E02B1F65C8B}"/>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9DFAEE14-51AB-004E-8886-64D993FBBE2E}"/>
              </a:ext>
            </a:extLst>
          </p:cNvPr>
          <p:cNvSpPr txBox="1"/>
          <p:nvPr userDrawn="1"/>
        </p:nvSpPr>
        <p:spPr>
          <a:xfrm>
            <a:off x="592314" y="334725"/>
            <a:ext cx="2896321" cy="584775"/>
          </a:xfrm>
          <a:prstGeom prst="rect">
            <a:avLst/>
          </a:prstGeom>
          <a:noFill/>
        </p:spPr>
        <p:txBody>
          <a:bodyPr wrap="square" rtlCol="0">
            <a:spAutoFit/>
          </a:bodyPr>
          <a:lstStyle/>
          <a:p>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Our Story</a:t>
            </a:r>
          </a:p>
        </p:txBody>
      </p:sp>
      <p:sp>
        <p:nvSpPr>
          <p:cNvPr id="15" name="TextBox 14">
            <a:extLst>
              <a:ext uri="{FF2B5EF4-FFF2-40B4-BE49-F238E27FC236}">
                <a16:creationId xmlns:a16="http://schemas.microsoft.com/office/drawing/2014/main" id="{9DB1B1CD-0943-2249-A56F-D91E7B2F39B4}"/>
              </a:ext>
            </a:extLst>
          </p:cNvPr>
          <p:cNvSpPr txBox="1"/>
          <p:nvPr userDrawn="1"/>
        </p:nvSpPr>
        <p:spPr>
          <a:xfrm>
            <a:off x="963587" y="1334706"/>
            <a:ext cx="3509022" cy="1600438"/>
          </a:xfrm>
          <a:prstGeom prst="rect">
            <a:avLst/>
          </a:prstGeom>
          <a:noFill/>
        </p:spPr>
        <p:txBody>
          <a:bodyPr wrap="square" rtlCol="0">
            <a:spAutoFit/>
          </a:bodyPr>
          <a:lstStyle/>
          <a:p>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Our company has grown organically and through mergers with industry leaders (see timeline). </a:t>
            </a:r>
          </a:p>
          <a:p>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In 2017, we partnered with US Physical Therapy, which operates outpatient physical therapy clinics in 42 states.</a:t>
            </a:r>
          </a:p>
        </p:txBody>
      </p:sp>
      <p:sp>
        <p:nvSpPr>
          <p:cNvPr id="7" name="Rectangle 6">
            <a:extLst>
              <a:ext uri="{FF2B5EF4-FFF2-40B4-BE49-F238E27FC236}">
                <a16:creationId xmlns:a16="http://schemas.microsoft.com/office/drawing/2014/main" id="{98DD595F-359C-1F45-BCD3-43047E41FFD6}"/>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F99C47-29D9-204C-B5FF-AC138691099F}"/>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90EC15-65D4-E747-B6CB-2AB3C8B0B91C}"/>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45C5436-3E07-D447-8A0E-BD9C70055053}"/>
              </a:ext>
            </a:extLst>
          </p:cNvPr>
          <p:cNvPicPr>
            <a:picLocks noChangeAspect="1"/>
          </p:cNvPicPr>
          <p:nvPr userDrawn="1"/>
        </p:nvPicPr>
        <p:blipFill>
          <a:blip r:embed="rId3"/>
          <a:srcRect/>
          <a:stretch/>
        </p:blipFill>
        <p:spPr>
          <a:xfrm>
            <a:off x="5383300" y="754944"/>
            <a:ext cx="5375296" cy="5105091"/>
          </a:xfrm>
          <a:prstGeom prst="rect">
            <a:avLst/>
          </a:prstGeom>
        </p:spPr>
      </p:pic>
      <p:sp>
        <p:nvSpPr>
          <p:cNvPr id="6" name="Rectangle 5">
            <a:extLst>
              <a:ext uri="{FF2B5EF4-FFF2-40B4-BE49-F238E27FC236}">
                <a16:creationId xmlns:a16="http://schemas.microsoft.com/office/drawing/2014/main" id="{DF59DE5C-956E-FE4A-9BDF-E28862A6ACF7}"/>
              </a:ext>
            </a:extLst>
          </p:cNvPr>
          <p:cNvSpPr/>
          <p:nvPr userDrawn="1"/>
        </p:nvSpPr>
        <p:spPr>
          <a:xfrm>
            <a:off x="4214190" y="4362745"/>
            <a:ext cx="3654165" cy="1563313"/>
          </a:xfrm>
          <a:prstGeom prst="rect">
            <a:avLst/>
          </a:prstGeom>
        </p:spPr>
        <p:txBody>
          <a:bodyPr wrap="square">
            <a:spAutoFit/>
          </a:bodyPr>
          <a:lstStyle/>
          <a:p>
            <a:pPr marL="12700" marR="510540" algn="l">
              <a:lnSpc>
                <a:spcPct val="114500"/>
              </a:lnSpc>
            </a:pPr>
            <a:r>
              <a:rPr lang="en-US" sz="1400" spc="-5" dirty="0">
                <a:solidFill>
                  <a:schemeClr val="tx1"/>
                </a:solidFill>
                <a:latin typeface="Open Sans"/>
                <a:cs typeface="Open Sans"/>
              </a:rPr>
              <a:t>Briotix Health is incorporated in Delaware, with global headquarters in Centennial,  Colorado and offices in  Thousand Oaks, California, Pewaukee,</a:t>
            </a:r>
            <a:r>
              <a:rPr lang="en-US" sz="1400" spc="30" dirty="0">
                <a:solidFill>
                  <a:schemeClr val="tx1"/>
                </a:solidFill>
                <a:latin typeface="Open Sans"/>
                <a:cs typeface="Open Sans"/>
              </a:rPr>
              <a:t> </a:t>
            </a:r>
            <a:r>
              <a:rPr lang="en-US" sz="1400" spc="-5" dirty="0">
                <a:solidFill>
                  <a:schemeClr val="tx1"/>
                </a:solidFill>
                <a:latin typeface="Open Sans"/>
                <a:cs typeface="Open Sans"/>
              </a:rPr>
              <a:t>Wisconsin, and in the Greater Toronto Area.</a:t>
            </a:r>
            <a:endParaRPr lang="en-US" sz="1400" dirty="0">
              <a:solidFill>
                <a:schemeClr val="tx1"/>
              </a:solidFill>
              <a:latin typeface="Open Sans"/>
              <a:cs typeface="Open Sans"/>
            </a:endParaRPr>
          </a:p>
        </p:txBody>
      </p:sp>
      <p:pic>
        <p:nvPicPr>
          <p:cNvPr id="13" name="Picture 12">
            <a:extLst>
              <a:ext uri="{FF2B5EF4-FFF2-40B4-BE49-F238E27FC236}">
                <a16:creationId xmlns:a16="http://schemas.microsoft.com/office/drawing/2014/main" id="{8C12DE92-2DB6-EB40-9925-E0C0E676BFE1}"/>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a:xfrm>
            <a:off x="606094" y="3162923"/>
            <a:ext cx="3453579" cy="3102963"/>
          </a:xfrm>
          <a:prstGeom prst="rect">
            <a:avLst/>
          </a:prstGeom>
        </p:spPr>
      </p:pic>
      <p:sp>
        <p:nvSpPr>
          <p:cNvPr id="2" name="TextBox 1">
            <a:extLst>
              <a:ext uri="{FF2B5EF4-FFF2-40B4-BE49-F238E27FC236}">
                <a16:creationId xmlns:a16="http://schemas.microsoft.com/office/drawing/2014/main" id="{EF5A3A41-E7B4-789B-81BD-11F032713BD0}"/>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137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Box Closing">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sitting, cat, table, computer&#10;&#10;Description automatically generated">
            <a:extLst>
              <a:ext uri="{FF2B5EF4-FFF2-40B4-BE49-F238E27FC236}">
                <a16:creationId xmlns:a16="http://schemas.microsoft.com/office/drawing/2014/main" id="{E05A4530-2BD3-FE4A-A304-7778D417BDF9}"/>
              </a:ext>
            </a:extLst>
          </p:cNvPr>
          <p:cNvPicPr>
            <a:picLocks noChangeAspect="1"/>
          </p:cNvPicPr>
          <p:nvPr userDrawn="1"/>
        </p:nvPicPr>
        <p:blipFill rotWithShape="1">
          <a:blip r:embed="rId2" cstate="screen">
            <a:alphaModFix amt="73000"/>
            <a:extLst>
              <a:ext uri="{28A0092B-C50C-407E-A947-70E740481C1C}">
                <a14:useLocalDpi xmlns:a14="http://schemas.microsoft.com/office/drawing/2010/main"/>
              </a:ext>
            </a:extLst>
          </a:blip>
          <a:srcRect b="9894"/>
          <a:stretch/>
        </p:blipFill>
        <p:spPr>
          <a:xfrm rot="10800000">
            <a:off x="0" y="1"/>
            <a:ext cx="12197171" cy="6857999"/>
          </a:xfrm>
          <a:prstGeom prst="rect">
            <a:avLst/>
          </a:prstGeom>
        </p:spPr>
      </p:pic>
      <p:sp>
        <p:nvSpPr>
          <p:cNvPr id="9" name="Rectangle 8">
            <a:extLst>
              <a:ext uri="{FF2B5EF4-FFF2-40B4-BE49-F238E27FC236}">
                <a16:creationId xmlns:a16="http://schemas.microsoft.com/office/drawing/2014/main" id="{6CCE3DE3-9E53-9D4F-9F84-193F02F424F4}"/>
              </a:ext>
            </a:extLst>
          </p:cNvPr>
          <p:cNvSpPr/>
          <p:nvPr userDrawn="1"/>
        </p:nvSpPr>
        <p:spPr>
          <a:xfrm>
            <a:off x="257385" y="334732"/>
            <a:ext cx="11682401" cy="625288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454650C-1B0F-CB42-B336-C665A0435C1E}"/>
              </a:ext>
            </a:extLst>
          </p:cNvPr>
          <p:cNvSpPr txBox="1"/>
          <p:nvPr userDrawn="1"/>
        </p:nvSpPr>
        <p:spPr>
          <a:xfrm>
            <a:off x="3132753" y="2602275"/>
            <a:ext cx="5931665" cy="646331"/>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Thank You for Joining Us</a:t>
            </a:r>
            <a:endParaRPr lang="en-US" sz="4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79C9BB95-4D81-B740-AAF6-A990BC3292FB}"/>
              </a:ext>
            </a:extLst>
          </p:cNvPr>
          <p:cNvSpPr/>
          <p:nvPr userDrawn="1"/>
        </p:nvSpPr>
        <p:spPr>
          <a:xfrm>
            <a:off x="1277815" y="4255725"/>
            <a:ext cx="9641541" cy="117863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DB2340-0A95-C24F-9B25-3639E79E6DA6}"/>
              </a:ext>
            </a:extLst>
          </p:cNvPr>
          <p:cNvSpPr/>
          <p:nvPr userDrawn="1"/>
        </p:nvSpPr>
        <p:spPr>
          <a:xfrm>
            <a:off x="1338732" y="4311286"/>
            <a:ext cx="9519707" cy="10616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689F520E-12A2-EE47-A318-67A48ED09110}"/>
              </a:ext>
            </a:extLst>
          </p:cNvPr>
          <p:cNvCxnSpPr/>
          <p:nvPr userDrawn="1"/>
        </p:nvCxnSpPr>
        <p:spPr>
          <a:xfrm>
            <a:off x="3766088" y="2402604"/>
            <a:ext cx="4850970" cy="0"/>
          </a:xfrm>
          <a:prstGeom prst="line">
            <a:avLst/>
          </a:prstGeom>
          <a:ln w="28575" cmpd="dbl">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E836196-2458-544F-AF3A-B53917E77061}"/>
              </a:ext>
            </a:extLst>
          </p:cNvPr>
          <p:cNvCxnSpPr/>
          <p:nvPr userDrawn="1"/>
        </p:nvCxnSpPr>
        <p:spPr>
          <a:xfrm>
            <a:off x="3766088" y="3530294"/>
            <a:ext cx="4850970" cy="0"/>
          </a:xfrm>
          <a:prstGeom prst="line">
            <a:avLst/>
          </a:prstGeom>
          <a:ln w="28575" cmpd="dbl">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14AB52C-BA87-2842-B5F9-CFB3A57EBB3B}"/>
              </a:ext>
            </a:extLst>
          </p:cNvPr>
          <p:cNvSpPr/>
          <p:nvPr userDrawn="1"/>
        </p:nvSpPr>
        <p:spPr>
          <a:xfrm>
            <a:off x="511444" y="573437"/>
            <a:ext cx="11189776" cy="5765370"/>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3B45FE8D-0760-3151-4C00-5B6B4928391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73608" y="1214147"/>
            <a:ext cx="4743450" cy="723900"/>
          </a:xfrm>
          <a:prstGeom prst="rect">
            <a:avLst/>
          </a:prstGeom>
        </p:spPr>
      </p:pic>
      <p:sp>
        <p:nvSpPr>
          <p:cNvPr id="5" name="TextBox 4">
            <a:extLst>
              <a:ext uri="{FF2B5EF4-FFF2-40B4-BE49-F238E27FC236}">
                <a16:creationId xmlns:a16="http://schemas.microsoft.com/office/drawing/2014/main" id="{DC4F91A1-10FD-4E07-C600-DFBEE0A21605}"/>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4462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Colo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F4F33D-D2CF-383B-FC19-66E3318CD9DA}"/>
              </a:ext>
            </a:extLst>
          </p:cNvPr>
          <p:cNvSpPr/>
          <p:nvPr userDrawn="1"/>
        </p:nvSpPr>
        <p:spPr>
          <a:xfrm>
            <a:off x="1038225" y="-7"/>
            <a:ext cx="11220450" cy="685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apezoid 2">
            <a:extLst>
              <a:ext uri="{FF2B5EF4-FFF2-40B4-BE49-F238E27FC236}">
                <a16:creationId xmlns:a16="http://schemas.microsoft.com/office/drawing/2014/main" id="{38DDCE2C-F54F-A554-A8D5-53212D609250}"/>
              </a:ext>
            </a:extLst>
          </p:cNvPr>
          <p:cNvSpPr/>
          <p:nvPr userDrawn="1"/>
        </p:nvSpPr>
        <p:spPr>
          <a:xfrm rot="10800000">
            <a:off x="2133600" y="0"/>
            <a:ext cx="10058400" cy="6858000"/>
          </a:xfrm>
          <a:prstGeom prst="trapezoid">
            <a:avLst/>
          </a:prstGeom>
          <a:solidFill>
            <a:srgbClr val="EE3124"/>
          </a:solidFill>
          <a:ln>
            <a:noFill/>
          </a:ln>
          <a:effectLst>
            <a:outerShdw blurRad="254000" dir="2700000" sx="105000" sy="105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Trapezoid 3">
            <a:extLst>
              <a:ext uri="{FF2B5EF4-FFF2-40B4-BE49-F238E27FC236}">
                <a16:creationId xmlns:a16="http://schemas.microsoft.com/office/drawing/2014/main" id="{B9587A6B-5E4D-5CDC-12D4-3B53803DBA5B}"/>
              </a:ext>
            </a:extLst>
          </p:cNvPr>
          <p:cNvSpPr/>
          <p:nvPr userDrawn="1"/>
        </p:nvSpPr>
        <p:spPr>
          <a:xfrm>
            <a:off x="378670" y="0"/>
            <a:ext cx="10058400" cy="6858000"/>
          </a:xfrm>
          <a:prstGeom prst="trapezoid">
            <a:avLst/>
          </a:prstGeom>
          <a:solidFill>
            <a:srgbClr val="D82028"/>
          </a:solidFill>
          <a:ln>
            <a:noFill/>
          </a:ln>
          <a:effectLst>
            <a:outerShdw blurRad="254000" dir="2700000" sx="105000" sy="105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5" name="Trapezoid 4">
            <a:extLst>
              <a:ext uri="{FF2B5EF4-FFF2-40B4-BE49-F238E27FC236}">
                <a16:creationId xmlns:a16="http://schemas.microsoft.com/office/drawing/2014/main" id="{2E1F693D-4A23-AE55-3306-4F5D8DDBFD60}"/>
              </a:ext>
            </a:extLst>
          </p:cNvPr>
          <p:cNvSpPr/>
          <p:nvPr userDrawn="1"/>
        </p:nvSpPr>
        <p:spPr>
          <a:xfrm rot="10800000">
            <a:off x="-73870" y="0"/>
            <a:ext cx="10058400" cy="6858000"/>
          </a:xfrm>
          <a:prstGeom prst="trapezoid">
            <a:avLst/>
          </a:prstGeom>
          <a:solidFill>
            <a:srgbClr val="26417C"/>
          </a:solidFill>
          <a:ln>
            <a:noFill/>
          </a:ln>
          <a:effectLst>
            <a:outerShdw blurRad="254000" dir="2700000" sx="105000" sy="105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Trapezoid 5">
            <a:extLst>
              <a:ext uri="{FF2B5EF4-FFF2-40B4-BE49-F238E27FC236}">
                <a16:creationId xmlns:a16="http://schemas.microsoft.com/office/drawing/2014/main" id="{E949AD1F-7DB2-5FC9-77AC-0A8DCA133FF7}"/>
              </a:ext>
            </a:extLst>
          </p:cNvPr>
          <p:cNvSpPr/>
          <p:nvPr userDrawn="1"/>
        </p:nvSpPr>
        <p:spPr>
          <a:xfrm>
            <a:off x="-1828800" y="-4"/>
            <a:ext cx="10058400" cy="6858002"/>
          </a:xfrm>
          <a:prstGeom prst="trapezoid">
            <a:avLst/>
          </a:prstGeom>
          <a:solidFill>
            <a:srgbClr val="315EAE"/>
          </a:solidFill>
          <a:ln>
            <a:noFill/>
          </a:ln>
          <a:effectLst>
            <a:outerShdw blurRad="800100" dir="2700000" sx="105000" sy="105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dirty="0"/>
          </a:p>
        </p:txBody>
      </p:sp>
      <p:pic>
        <p:nvPicPr>
          <p:cNvPr id="16" name="Graphic 15">
            <a:extLst>
              <a:ext uri="{FF2B5EF4-FFF2-40B4-BE49-F238E27FC236}">
                <a16:creationId xmlns:a16="http://schemas.microsoft.com/office/drawing/2014/main" id="{898351CE-2ED8-AE56-16E8-50AAE60DBC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8670" y="308039"/>
            <a:ext cx="2859830" cy="436440"/>
          </a:xfrm>
          <a:prstGeom prst="rect">
            <a:avLst/>
          </a:prstGeom>
        </p:spPr>
      </p:pic>
      <p:sp>
        <p:nvSpPr>
          <p:cNvPr id="2" name="Text Placeholder 2">
            <a:extLst>
              <a:ext uri="{FF2B5EF4-FFF2-40B4-BE49-F238E27FC236}">
                <a16:creationId xmlns:a16="http://schemas.microsoft.com/office/drawing/2014/main" id="{C31A63B4-5FBB-D3D7-C2C9-C21000164BC3}"/>
              </a:ext>
            </a:extLst>
          </p:cNvPr>
          <p:cNvSpPr>
            <a:spLocks noGrp="1"/>
          </p:cNvSpPr>
          <p:nvPr>
            <p:ph type="body" sz="quarter" idx="10" hasCustomPrompt="1"/>
          </p:nvPr>
        </p:nvSpPr>
        <p:spPr>
          <a:xfrm>
            <a:off x="511444" y="1482660"/>
            <a:ext cx="4889231" cy="904875"/>
          </a:xfrm>
          <a:prstGeom prst="rect">
            <a:avLst/>
          </a:prstGeom>
        </p:spPr>
        <p:txBody>
          <a:bodyPr anchor="ctr">
            <a:noAutofit/>
          </a:bodyPr>
          <a:lstStyle>
            <a:lvl1pPr marL="0" indent="0" algn="l">
              <a:buNone/>
              <a:defRPr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latin typeface="Open Sans Extrabold" panose="020B0906030804020204" pitchFamily="34" charset="0"/>
                <a:ea typeface="Open Sans Extrabold" panose="020B0906030804020204" pitchFamily="34" charset="0"/>
                <a:cs typeface="Open Sans Extrabold" panose="020B0906030804020204" pitchFamily="34" charset="0"/>
              </a:rPr>
              <a:t>Insert Presentation Title Here</a:t>
            </a:r>
            <a:endParaRPr lang="en-US" dirty="0"/>
          </a:p>
        </p:txBody>
      </p:sp>
      <p:sp>
        <p:nvSpPr>
          <p:cNvPr id="8" name="Text Placeholder 2">
            <a:extLst>
              <a:ext uri="{FF2B5EF4-FFF2-40B4-BE49-F238E27FC236}">
                <a16:creationId xmlns:a16="http://schemas.microsoft.com/office/drawing/2014/main" id="{F09D34F6-7552-B50C-B60D-089C8EC73B61}"/>
              </a:ext>
            </a:extLst>
          </p:cNvPr>
          <p:cNvSpPr>
            <a:spLocks noGrp="1"/>
          </p:cNvSpPr>
          <p:nvPr>
            <p:ph type="body" sz="quarter" idx="11" hasCustomPrompt="1"/>
          </p:nvPr>
        </p:nvSpPr>
        <p:spPr>
          <a:xfrm>
            <a:off x="490780" y="4651440"/>
            <a:ext cx="4052645" cy="904875"/>
          </a:xfrm>
          <a:prstGeom prst="rect">
            <a:avLst/>
          </a:prstGeom>
        </p:spPr>
        <p:txBody>
          <a:bodyPr anchor="ctr">
            <a:noAutofit/>
          </a:bodyPr>
          <a:lstStyle>
            <a:lvl1pPr marL="0" indent="0" algn="l">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Insert Presenter’s Name and Title Here</a:t>
            </a:r>
          </a:p>
        </p:txBody>
      </p:sp>
      <p:sp>
        <p:nvSpPr>
          <p:cNvPr id="14" name="TextBox 13">
            <a:extLst>
              <a:ext uri="{FF2B5EF4-FFF2-40B4-BE49-F238E27FC236}">
                <a16:creationId xmlns:a16="http://schemas.microsoft.com/office/drawing/2014/main" id="{B06262D9-0AB0-92FC-A636-2CD5DD52FA30}"/>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00584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Diamonds">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4D4E753-001E-CE00-5CAD-419AA88F9908}"/>
              </a:ext>
            </a:extLst>
          </p:cNvPr>
          <p:cNvGrpSpPr/>
          <p:nvPr userDrawn="1"/>
        </p:nvGrpSpPr>
        <p:grpSpPr>
          <a:xfrm>
            <a:off x="-1838779" y="-1663906"/>
            <a:ext cx="8010979" cy="8682809"/>
            <a:chOff x="-1838779" y="-1663906"/>
            <a:chExt cx="8010979" cy="8682809"/>
          </a:xfrm>
        </p:grpSpPr>
        <p:sp>
          <p:nvSpPr>
            <p:cNvPr id="7" name="Rectangle 6">
              <a:extLst>
                <a:ext uri="{FF2B5EF4-FFF2-40B4-BE49-F238E27FC236}">
                  <a16:creationId xmlns:a16="http://schemas.microsoft.com/office/drawing/2014/main" id="{5E83A435-4720-F641-7748-E81FA25BCDF4}"/>
                </a:ext>
              </a:extLst>
            </p:cNvPr>
            <p:cNvSpPr/>
            <p:nvPr/>
          </p:nvSpPr>
          <p:spPr>
            <a:xfrm rot="2700000">
              <a:off x="917274" y="-231803"/>
              <a:ext cx="2600219" cy="2600219"/>
            </a:xfrm>
            <a:prstGeom prst="rect">
              <a:avLst/>
            </a:prstGeom>
            <a:solidFill>
              <a:schemeClr val="bg1"/>
            </a:solidFill>
            <a:ln>
              <a:noFill/>
            </a:ln>
            <a:effectLst>
              <a:outerShdw blurRad="177800" dir="2700000" sx="103000" sy="103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ight Triangle 7">
              <a:extLst>
                <a:ext uri="{FF2B5EF4-FFF2-40B4-BE49-F238E27FC236}">
                  <a16:creationId xmlns:a16="http://schemas.microsoft.com/office/drawing/2014/main" id="{95AD74A0-3FA4-ADEB-FA82-E9B105E56D64}"/>
                </a:ext>
              </a:extLst>
            </p:cNvPr>
            <p:cNvSpPr/>
            <p:nvPr/>
          </p:nvSpPr>
          <p:spPr>
            <a:xfrm>
              <a:off x="1" y="685800"/>
              <a:ext cx="6172199" cy="6172199"/>
            </a:xfrm>
            <a:prstGeom prst="rtTriangle">
              <a:avLst/>
            </a:prstGeom>
            <a:solidFill>
              <a:srgbClr val="DA2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Rectangle 8">
              <a:extLst>
                <a:ext uri="{FF2B5EF4-FFF2-40B4-BE49-F238E27FC236}">
                  <a16:creationId xmlns:a16="http://schemas.microsoft.com/office/drawing/2014/main" id="{B2C1C31C-0CD1-D3C7-4A47-3030E056485C}"/>
                </a:ext>
              </a:extLst>
            </p:cNvPr>
            <p:cNvSpPr/>
            <p:nvPr/>
          </p:nvSpPr>
          <p:spPr>
            <a:xfrm rot="18900000">
              <a:off x="301655" y="2021251"/>
              <a:ext cx="1547992" cy="1681316"/>
            </a:xfrm>
            <a:prstGeom prst="rect">
              <a:avLst/>
            </a:prstGeom>
            <a:solidFill>
              <a:srgbClr val="224E9B"/>
            </a:solidFill>
            <a:effectLst>
              <a:outerShdw blurRad="177800" dir="2700000" sx="109000" sy="10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Rectangle 9">
              <a:extLst>
                <a:ext uri="{FF2B5EF4-FFF2-40B4-BE49-F238E27FC236}">
                  <a16:creationId xmlns:a16="http://schemas.microsoft.com/office/drawing/2014/main" id="{464005C9-C681-AF10-8113-D849628F3687}"/>
                </a:ext>
              </a:extLst>
            </p:cNvPr>
            <p:cNvSpPr/>
            <p:nvPr/>
          </p:nvSpPr>
          <p:spPr>
            <a:xfrm rot="2700000">
              <a:off x="13794" y="-1663906"/>
              <a:ext cx="2600219" cy="2600219"/>
            </a:xfrm>
            <a:prstGeom prst="rect">
              <a:avLst/>
            </a:prstGeom>
            <a:solidFill>
              <a:schemeClr val="bg1"/>
            </a:solidFill>
            <a:ln>
              <a:noFill/>
            </a:ln>
            <a:effectLst>
              <a:outerShdw blurRad="177800" dir="2700000" sx="103000" sy="103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Rectangle 10">
              <a:extLst>
                <a:ext uri="{FF2B5EF4-FFF2-40B4-BE49-F238E27FC236}">
                  <a16:creationId xmlns:a16="http://schemas.microsoft.com/office/drawing/2014/main" id="{FF76BF3F-0F3F-FE8A-B6AE-B37CB806CF82}"/>
                </a:ext>
              </a:extLst>
            </p:cNvPr>
            <p:cNvSpPr/>
            <p:nvPr/>
          </p:nvSpPr>
          <p:spPr>
            <a:xfrm rot="2700000">
              <a:off x="593668" y="1865682"/>
              <a:ext cx="835014" cy="835014"/>
            </a:xfrm>
            <a:prstGeom prst="rect">
              <a:avLst/>
            </a:prstGeom>
            <a:solidFill>
              <a:srgbClr val="AA19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Rectangle 11">
              <a:extLst>
                <a:ext uri="{FF2B5EF4-FFF2-40B4-BE49-F238E27FC236}">
                  <a16:creationId xmlns:a16="http://schemas.microsoft.com/office/drawing/2014/main" id="{0CC0699E-7684-C21B-23A4-93D4712C0926}"/>
                </a:ext>
              </a:extLst>
            </p:cNvPr>
            <p:cNvSpPr/>
            <p:nvPr/>
          </p:nvSpPr>
          <p:spPr>
            <a:xfrm rot="2700000">
              <a:off x="-1365830" y="-284282"/>
              <a:ext cx="2600219" cy="2600219"/>
            </a:xfrm>
            <a:prstGeom prst="rect">
              <a:avLst/>
            </a:prstGeom>
            <a:solidFill>
              <a:srgbClr val="224E9B"/>
            </a:solidFill>
            <a:ln>
              <a:noFill/>
            </a:ln>
            <a:effectLst>
              <a:outerShdw blurRad="177800" dir="2700000" sx="103000" sy="103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Rectangle 12">
              <a:extLst>
                <a:ext uri="{FF2B5EF4-FFF2-40B4-BE49-F238E27FC236}">
                  <a16:creationId xmlns:a16="http://schemas.microsoft.com/office/drawing/2014/main" id="{F782A50F-C64D-7E68-437D-540FEE0A791A}"/>
                </a:ext>
              </a:extLst>
            </p:cNvPr>
            <p:cNvSpPr/>
            <p:nvPr/>
          </p:nvSpPr>
          <p:spPr>
            <a:xfrm rot="2700000">
              <a:off x="-1838779" y="3473513"/>
              <a:ext cx="3545390" cy="3545390"/>
            </a:xfrm>
            <a:prstGeom prst="rect">
              <a:avLst/>
            </a:prstGeom>
            <a:solidFill>
              <a:srgbClr val="224E9B"/>
            </a:solidFill>
            <a:effectLst>
              <a:outerShdw blurRad="177800" dir="2700000" sx="103000" sy="103000" algn="t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Rectangle 13">
              <a:extLst>
                <a:ext uri="{FF2B5EF4-FFF2-40B4-BE49-F238E27FC236}">
                  <a16:creationId xmlns:a16="http://schemas.microsoft.com/office/drawing/2014/main" id="{082EF95C-BB77-24E4-C6A5-3FA602483BE3}"/>
                </a:ext>
              </a:extLst>
            </p:cNvPr>
            <p:cNvSpPr/>
            <p:nvPr/>
          </p:nvSpPr>
          <p:spPr>
            <a:xfrm rot="2700000">
              <a:off x="1799876" y="3078253"/>
              <a:ext cx="835014" cy="8350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Rectangle 14">
              <a:extLst>
                <a:ext uri="{FF2B5EF4-FFF2-40B4-BE49-F238E27FC236}">
                  <a16:creationId xmlns:a16="http://schemas.microsoft.com/office/drawing/2014/main" id="{899A083F-5265-F6E9-7113-479819BF2096}"/>
                </a:ext>
              </a:extLst>
            </p:cNvPr>
            <p:cNvSpPr/>
            <p:nvPr/>
          </p:nvSpPr>
          <p:spPr>
            <a:xfrm rot="2700000">
              <a:off x="2392002" y="3668698"/>
              <a:ext cx="835014" cy="835014"/>
            </a:xfrm>
            <a:prstGeom prst="rect">
              <a:avLst/>
            </a:prstGeom>
            <a:solidFill>
              <a:srgbClr val="224E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Rectangle 15">
              <a:extLst>
                <a:ext uri="{FF2B5EF4-FFF2-40B4-BE49-F238E27FC236}">
                  <a16:creationId xmlns:a16="http://schemas.microsoft.com/office/drawing/2014/main" id="{3EFB56BE-75E8-8221-B277-06989426A576}"/>
                </a:ext>
              </a:extLst>
            </p:cNvPr>
            <p:cNvSpPr/>
            <p:nvPr/>
          </p:nvSpPr>
          <p:spPr>
            <a:xfrm rot="2700000">
              <a:off x="2984129" y="4259143"/>
              <a:ext cx="835014" cy="8350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Rectangle 16">
              <a:extLst>
                <a:ext uri="{FF2B5EF4-FFF2-40B4-BE49-F238E27FC236}">
                  <a16:creationId xmlns:a16="http://schemas.microsoft.com/office/drawing/2014/main" id="{8468A1D0-529B-E486-76EE-BC4FC071B4B6}"/>
                </a:ext>
              </a:extLst>
            </p:cNvPr>
            <p:cNvSpPr/>
            <p:nvPr/>
          </p:nvSpPr>
          <p:spPr>
            <a:xfrm rot="2700000">
              <a:off x="2391898" y="2484507"/>
              <a:ext cx="835014" cy="835014"/>
            </a:xfrm>
            <a:prstGeom prst="rect">
              <a:avLst/>
            </a:prstGeom>
            <a:solidFill>
              <a:srgbClr val="224E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8" name="Rectangle 17">
              <a:extLst>
                <a:ext uri="{FF2B5EF4-FFF2-40B4-BE49-F238E27FC236}">
                  <a16:creationId xmlns:a16="http://schemas.microsoft.com/office/drawing/2014/main" id="{E31386AA-58A1-5342-911A-8116063C5AA6}"/>
                </a:ext>
              </a:extLst>
            </p:cNvPr>
            <p:cNvSpPr/>
            <p:nvPr/>
          </p:nvSpPr>
          <p:spPr>
            <a:xfrm rot="2700000">
              <a:off x="4074189" y="3132355"/>
              <a:ext cx="835014" cy="835014"/>
            </a:xfrm>
            <a:prstGeom prst="rect">
              <a:avLst/>
            </a:prstGeom>
            <a:solidFill>
              <a:srgbClr val="DA202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9" name="Rectangle 18">
              <a:extLst>
                <a:ext uri="{FF2B5EF4-FFF2-40B4-BE49-F238E27FC236}">
                  <a16:creationId xmlns:a16="http://schemas.microsoft.com/office/drawing/2014/main" id="{D93D9C2A-1498-9370-1B13-A242E380C158}"/>
                </a:ext>
              </a:extLst>
            </p:cNvPr>
            <p:cNvSpPr/>
            <p:nvPr/>
          </p:nvSpPr>
          <p:spPr>
            <a:xfrm rot="2700000">
              <a:off x="2531567" y="3083178"/>
              <a:ext cx="835014" cy="835014"/>
            </a:xfrm>
            <a:prstGeom prst="rect">
              <a:avLst/>
            </a:prstGeom>
            <a:solidFill>
              <a:srgbClr val="DA202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Rectangle 19">
              <a:extLst>
                <a:ext uri="{FF2B5EF4-FFF2-40B4-BE49-F238E27FC236}">
                  <a16:creationId xmlns:a16="http://schemas.microsoft.com/office/drawing/2014/main" id="{D09DB06A-845B-3513-796F-AA797575BFA0}"/>
                </a:ext>
              </a:extLst>
            </p:cNvPr>
            <p:cNvSpPr/>
            <p:nvPr/>
          </p:nvSpPr>
          <p:spPr>
            <a:xfrm rot="2700000">
              <a:off x="3337289" y="3105304"/>
              <a:ext cx="835014" cy="835014"/>
            </a:xfrm>
            <a:prstGeom prst="rect">
              <a:avLst/>
            </a:prstGeom>
            <a:noFill/>
            <a:ln w="63500">
              <a:solidFill>
                <a:srgbClr val="7DC7E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Rectangle 20">
              <a:extLst>
                <a:ext uri="{FF2B5EF4-FFF2-40B4-BE49-F238E27FC236}">
                  <a16:creationId xmlns:a16="http://schemas.microsoft.com/office/drawing/2014/main" id="{5FA3CF6F-1902-BFB7-9C55-52E8CD8DA079}"/>
                </a:ext>
              </a:extLst>
            </p:cNvPr>
            <p:cNvSpPr/>
            <p:nvPr/>
          </p:nvSpPr>
          <p:spPr>
            <a:xfrm rot="2700000">
              <a:off x="4821079" y="3083177"/>
              <a:ext cx="835014" cy="835014"/>
            </a:xfrm>
            <a:prstGeom prst="rect">
              <a:avLst/>
            </a:prstGeom>
            <a:noFill/>
            <a:ln w="63500">
              <a:solidFill>
                <a:srgbClr val="7DC7E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grpSp>
      <p:pic>
        <p:nvPicPr>
          <p:cNvPr id="25" name="Picture 24">
            <a:extLst>
              <a:ext uri="{FF2B5EF4-FFF2-40B4-BE49-F238E27FC236}">
                <a16:creationId xmlns:a16="http://schemas.microsoft.com/office/drawing/2014/main" id="{846BC798-B4C7-A7C9-2520-5B5AC572F397}"/>
              </a:ext>
            </a:extLst>
          </p:cNvPr>
          <p:cNvPicPr>
            <a:picLocks noChangeAspect="1"/>
          </p:cNvPicPr>
          <p:nvPr userDrawn="1"/>
        </p:nvPicPr>
        <p:blipFill>
          <a:blip r:embed="rId2"/>
          <a:srcRect/>
          <a:stretch/>
        </p:blipFill>
        <p:spPr>
          <a:xfrm>
            <a:off x="9646140" y="332801"/>
            <a:ext cx="2263285" cy="352999"/>
          </a:xfrm>
          <a:prstGeom prst="rect">
            <a:avLst/>
          </a:prstGeom>
        </p:spPr>
      </p:pic>
      <p:sp>
        <p:nvSpPr>
          <p:cNvPr id="2" name="Text Placeholder 2">
            <a:extLst>
              <a:ext uri="{FF2B5EF4-FFF2-40B4-BE49-F238E27FC236}">
                <a16:creationId xmlns:a16="http://schemas.microsoft.com/office/drawing/2014/main" id="{E71AED3E-F273-43D6-3EF7-A50CD07D0984}"/>
              </a:ext>
            </a:extLst>
          </p:cNvPr>
          <p:cNvSpPr>
            <a:spLocks noGrp="1"/>
          </p:cNvSpPr>
          <p:nvPr>
            <p:ph type="body" sz="quarter" idx="10" hasCustomPrompt="1"/>
          </p:nvPr>
        </p:nvSpPr>
        <p:spPr>
          <a:xfrm>
            <a:off x="6261433" y="1319801"/>
            <a:ext cx="4889231" cy="904875"/>
          </a:xfrm>
          <a:prstGeom prst="rect">
            <a:avLst/>
          </a:prstGeom>
        </p:spPr>
        <p:txBody>
          <a:bodyPr anchor="ctr">
            <a:noAutofit/>
          </a:bodyPr>
          <a:lstStyle>
            <a:lvl1pPr marL="0" indent="0" algn="l">
              <a:buNone/>
              <a:defRPr sz="3600">
                <a:solidFill>
                  <a:schemeClr val="tx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latin typeface="Open Sans Extrabold" panose="020B0906030804020204" pitchFamily="34" charset="0"/>
                <a:ea typeface="Open Sans Extrabold" panose="020B0906030804020204" pitchFamily="34" charset="0"/>
                <a:cs typeface="Open Sans Extrabold" panose="020B0906030804020204" pitchFamily="34" charset="0"/>
              </a:rPr>
              <a:t>Insert Presentation Title Here</a:t>
            </a:r>
            <a:endParaRPr lang="en-US" dirty="0"/>
          </a:p>
        </p:txBody>
      </p:sp>
      <p:sp>
        <p:nvSpPr>
          <p:cNvPr id="3" name="Text Placeholder 2">
            <a:extLst>
              <a:ext uri="{FF2B5EF4-FFF2-40B4-BE49-F238E27FC236}">
                <a16:creationId xmlns:a16="http://schemas.microsoft.com/office/drawing/2014/main" id="{95771FA9-8C4C-3AAE-ABC1-FE39E313AB4F}"/>
              </a:ext>
            </a:extLst>
          </p:cNvPr>
          <p:cNvSpPr>
            <a:spLocks noGrp="1"/>
          </p:cNvSpPr>
          <p:nvPr>
            <p:ph type="body" sz="quarter" idx="11" hasCustomPrompt="1"/>
          </p:nvPr>
        </p:nvSpPr>
        <p:spPr>
          <a:xfrm>
            <a:off x="6240769" y="4488581"/>
            <a:ext cx="5598806" cy="904875"/>
          </a:xfrm>
          <a:prstGeom prst="rect">
            <a:avLst/>
          </a:prstGeom>
        </p:spPr>
        <p:txBody>
          <a:bodyPr anchor="t">
            <a:noAutofit/>
          </a:bodyPr>
          <a:lstStyle>
            <a:lvl1pPr marL="0" indent="0" algn="l">
              <a:buNone/>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Insert Presenter’s Name and Title Here</a:t>
            </a:r>
          </a:p>
        </p:txBody>
      </p:sp>
      <p:sp>
        <p:nvSpPr>
          <p:cNvPr id="6" name="TextBox 5">
            <a:extLst>
              <a:ext uri="{FF2B5EF4-FFF2-40B4-BE49-F238E27FC236}">
                <a16:creationId xmlns:a16="http://schemas.microsoft.com/office/drawing/2014/main" id="{0222920F-AC16-0037-62C5-43664AA65DE5}"/>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60395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Option 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25AC98D-055C-044C-BE96-CCC6D932B937}"/>
              </a:ext>
            </a:extLst>
          </p:cNvPr>
          <p:cNvSpPr txBox="1"/>
          <p:nvPr userDrawn="1"/>
        </p:nvSpPr>
        <p:spPr>
          <a:xfrm>
            <a:off x="7388074" y="1931679"/>
            <a:ext cx="4106253" cy="1323439"/>
          </a:xfrm>
          <a:prstGeom prst="rect">
            <a:avLst/>
          </a:prstGeom>
          <a:noFill/>
        </p:spPr>
        <p:txBody>
          <a:bodyPr wrap="square" rtlCol="0">
            <a:spAutoFit/>
          </a:bodyPr>
          <a:lstStyle/>
          <a:p>
            <a:r>
              <a:rPr lang="en-US" sz="4000" spc="600" dirty="0">
                <a:solidFill>
                  <a:schemeClr val="tx1"/>
                </a:solidFill>
                <a:latin typeface="Open Sans Extrabold" panose="020B0906030804020204" pitchFamily="34" charset="0"/>
                <a:ea typeface="Open Sans Extrabold" panose="020B0906030804020204" pitchFamily="34" charset="0"/>
                <a:cs typeface="Open Sans Extrabold" panose="020B0906030804020204" pitchFamily="34" charset="0"/>
              </a:rPr>
              <a:t>THANK </a:t>
            </a:r>
          </a:p>
          <a:p>
            <a:r>
              <a:rPr lang="en-US" sz="4000" spc="600" dirty="0">
                <a:solidFill>
                  <a:schemeClr val="tx1"/>
                </a:solidFill>
                <a:latin typeface="Open Sans Extrabold" panose="020B0906030804020204" pitchFamily="34" charset="0"/>
                <a:ea typeface="Open Sans Extrabold" panose="020B0906030804020204" pitchFamily="34" charset="0"/>
                <a:cs typeface="Open Sans Extrabold" panose="020B0906030804020204" pitchFamily="34" charset="0"/>
              </a:rPr>
              <a:t>YOU</a:t>
            </a:r>
          </a:p>
        </p:txBody>
      </p:sp>
      <p:cxnSp>
        <p:nvCxnSpPr>
          <p:cNvPr id="9" name="Straight Connector 8">
            <a:extLst>
              <a:ext uri="{FF2B5EF4-FFF2-40B4-BE49-F238E27FC236}">
                <a16:creationId xmlns:a16="http://schemas.microsoft.com/office/drawing/2014/main" id="{D7917F5C-05AB-0842-81BF-B0C9FF2324DA}"/>
              </a:ext>
            </a:extLst>
          </p:cNvPr>
          <p:cNvCxnSpPr/>
          <p:nvPr userDrawn="1"/>
        </p:nvCxnSpPr>
        <p:spPr>
          <a:xfrm>
            <a:off x="7570679" y="3288070"/>
            <a:ext cx="3121496" cy="0"/>
          </a:xfrm>
          <a:prstGeom prst="line">
            <a:avLst/>
          </a:prstGeom>
          <a:ln>
            <a:solidFill>
              <a:srgbClr val="234E9C"/>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A1063B-F351-0047-9503-396A1D9337C3}"/>
              </a:ext>
            </a:extLst>
          </p:cNvPr>
          <p:cNvSpPr txBox="1"/>
          <p:nvPr userDrawn="1"/>
        </p:nvSpPr>
        <p:spPr>
          <a:xfrm>
            <a:off x="7462684" y="3353974"/>
            <a:ext cx="4106253" cy="400110"/>
          </a:xfrm>
          <a:prstGeom prst="rect">
            <a:avLst/>
          </a:prstGeom>
          <a:noFill/>
        </p:spPr>
        <p:txBody>
          <a:bodyPr wrap="square" rtlCol="0">
            <a:spAutoFit/>
          </a:bodyPr>
          <a:lstStyle/>
          <a:p>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FOR JOINING US TODAY</a:t>
            </a:r>
          </a:p>
        </p:txBody>
      </p:sp>
      <p:pic>
        <p:nvPicPr>
          <p:cNvPr id="2" name="Picture 1">
            <a:extLst>
              <a:ext uri="{FF2B5EF4-FFF2-40B4-BE49-F238E27FC236}">
                <a16:creationId xmlns:a16="http://schemas.microsoft.com/office/drawing/2014/main" id="{3E6FD255-0683-9D45-9439-F1AA67DF28A5}"/>
              </a:ext>
            </a:extLst>
          </p:cNvPr>
          <p:cNvPicPr>
            <a:picLocks noChangeAspect="1"/>
          </p:cNvPicPr>
          <p:nvPr userDrawn="1"/>
        </p:nvPicPr>
        <p:blipFill>
          <a:blip r:embed="rId2"/>
          <a:stretch>
            <a:fillRect/>
          </a:stretch>
        </p:blipFill>
        <p:spPr>
          <a:xfrm>
            <a:off x="494442" y="533629"/>
            <a:ext cx="6399322" cy="5790741"/>
          </a:xfrm>
          <a:prstGeom prst="rect">
            <a:avLst/>
          </a:prstGeom>
        </p:spPr>
      </p:pic>
      <p:sp>
        <p:nvSpPr>
          <p:cNvPr id="11" name="Rectangle 10">
            <a:extLst>
              <a:ext uri="{FF2B5EF4-FFF2-40B4-BE49-F238E27FC236}">
                <a16:creationId xmlns:a16="http://schemas.microsoft.com/office/drawing/2014/main" id="{0EEFA87E-D317-4FB1-AE95-30B044D07E08}"/>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86E7C9-B5EE-4294-9EB2-2DB9A980D340}"/>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36908F9-6708-463A-BF9B-7D55A24962C6}"/>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42E7C0-CA70-D482-6BE3-F09D0054F937}"/>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05654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Option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EF9902D-D3F6-8946-A948-C629AC3FEAB3}"/>
              </a:ext>
            </a:extLst>
          </p:cNvPr>
          <p:cNvPicPr>
            <a:picLocks noChangeAspect="1"/>
          </p:cNvPicPr>
          <p:nvPr userDrawn="1"/>
        </p:nvPicPr>
        <p:blipFill rotWithShape="1">
          <a:blip r:embed="rId2" cstate="screen">
            <a:alphaModFix amt="2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5771389" y="0"/>
            <a:ext cx="6420611" cy="6858000"/>
          </a:xfrm>
          <a:prstGeom prst="rect">
            <a:avLst/>
          </a:prstGeom>
        </p:spPr>
      </p:pic>
      <p:sp>
        <p:nvSpPr>
          <p:cNvPr id="6" name="TextBox 5">
            <a:extLst>
              <a:ext uri="{FF2B5EF4-FFF2-40B4-BE49-F238E27FC236}">
                <a16:creationId xmlns:a16="http://schemas.microsoft.com/office/drawing/2014/main" id="{F086EE10-7781-DD49-83BA-4024B9A576CF}"/>
              </a:ext>
            </a:extLst>
          </p:cNvPr>
          <p:cNvSpPr txBox="1"/>
          <p:nvPr userDrawn="1"/>
        </p:nvSpPr>
        <p:spPr>
          <a:xfrm>
            <a:off x="-157612" y="1377760"/>
            <a:ext cx="5067301" cy="178510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5000" b="0" i="0" u="none" strike="noStrike" kern="1200" cap="all" spc="0" normalizeH="0" baseline="0" noProof="0" dirty="0">
                <a:ln>
                  <a:noFill/>
                </a:ln>
                <a:solidFill>
                  <a:schemeClr val="tx1"/>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thank you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all" spc="0" normalizeH="0" baseline="0" noProof="0" dirty="0">
                <a:ln>
                  <a:noFill/>
                </a:ln>
                <a:solidFill>
                  <a:srgbClr val="838383"/>
                </a:solidFill>
                <a:effectLst/>
                <a:uLnTx/>
                <a:uFillTx/>
                <a:latin typeface="Open Sans" panose="020B0606030504020204" pitchFamily="34" charset="0"/>
                <a:ea typeface="Open Sans" panose="020B0606030504020204" pitchFamily="34" charset="0"/>
                <a:cs typeface="Open Sans" panose="020B0606030504020204" pitchFamily="34" charset="0"/>
              </a:rPr>
              <a:t>FOR JOINING</a:t>
            </a:r>
            <a:br>
              <a:rPr kumimoji="0" lang="en-GB" sz="3000" b="1" i="0" u="none" strike="noStrike" kern="1200" cap="all" spc="0" normalizeH="0" baseline="0" noProof="0" dirty="0">
                <a:ln>
                  <a:noFill/>
                </a:ln>
                <a:solidFill>
                  <a:srgbClr val="838383"/>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sz="3000" b="1" i="0" u="none" strike="noStrike" kern="1200" cap="all" spc="0" normalizeH="0" baseline="0" noProof="0" dirty="0">
                <a:ln>
                  <a:noFill/>
                </a:ln>
                <a:solidFill>
                  <a:srgbClr val="838383"/>
                </a:solidFill>
                <a:effectLst/>
                <a:uLnTx/>
                <a:uFillTx/>
                <a:latin typeface="Open Sans" panose="020B0606030504020204" pitchFamily="34" charset="0"/>
                <a:ea typeface="Open Sans" panose="020B0606030504020204" pitchFamily="34" charset="0"/>
                <a:cs typeface="Open Sans" panose="020B0606030504020204" pitchFamily="34" charset="0"/>
              </a:rPr>
              <a:t>US TODAY</a:t>
            </a:r>
            <a:endParaRPr kumimoji="0" lang="en-US" sz="5000" b="1" i="0" u="none" strike="noStrike" kern="1200" cap="all" spc="0" normalizeH="0" baseline="0" noProof="0" dirty="0">
              <a:ln>
                <a:noFill/>
              </a:ln>
              <a:solidFill>
                <a:srgbClr val="838383"/>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 name="Rectangle 6">
            <a:extLst>
              <a:ext uri="{FF2B5EF4-FFF2-40B4-BE49-F238E27FC236}">
                <a16:creationId xmlns:a16="http://schemas.microsoft.com/office/drawing/2014/main" id="{D0DFDE29-BB82-E543-8A20-AFF97FD59A51}"/>
              </a:ext>
            </a:extLst>
          </p:cNvPr>
          <p:cNvSpPr/>
          <p:nvPr userDrawn="1"/>
        </p:nvSpPr>
        <p:spPr>
          <a:xfrm>
            <a:off x="5086935" y="1527362"/>
            <a:ext cx="114300" cy="1485900"/>
          </a:xfrm>
          <a:prstGeom prst="rect">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 Placeholder 13">
            <a:extLst>
              <a:ext uri="{FF2B5EF4-FFF2-40B4-BE49-F238E27FC236}">
                <a16:creationId xmlns:a16="http://schemas.microsoft.com/office/drawing/2014/main" id="{9277EA71-25DA-A144-AF10-56D1E94A843E}"/>
              </a:ext>
            </a:extLst>
          </p:cNvPr>
          <p:cNvSpPr>
            <a:spLocks noGrp="1"/>
          </p:cNvSpPr>
          <p:nvPr>
            <p:ph type="body" sz="quarter" idx="10" hasCustomPrompt="1"/>
          </p:nvPr>
        </p:nvSpPr>
        <p:spPr>
          <a:xfrm>
            <a:off x="5770563" y="1112838"/>
            <a:ext cx="6091237" cy="4621212"/>
          </a:xfrm>
          <a:prstGeom prst="rect">
            <a:avLst/>
          </a:prstGeom>
        </p:spPr>
        <p:txBody>
          <a:bodyPr/>
          <a:lstStyle>
            <a:lvl1pPr marL="0" indent="0">
              <a:buNone/>
              <a:defRPr sz="24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buNone/>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buNone/>
              <a:defRPr>
                <a:latin typeface="Open Sans" panose="020B0606030504020204" pitchFamily="34" charset="0"/>
                <a:ea typeface="Open Sans" panose="020B0606030504020204" pitchFamily="34" charset="0"/>
                <a:cs typeface="Open Sans" panose="020B0606030504020204" pitchFamily="34" charset="0"/>
              </a:defRPr>
            </a:lvl4pPr>
            <a:lvl5pPr marL="1828800" indent="0">
              <a:buNone/>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9" name="Rectangle 8">
            <a:extLst>
              <a:ext uri="{FF2B5EF4-FFF2-40B4-BE49-F238E27FC236}">
                <a16:creationId xmlns:a16="http://schemas.microsoft.com/office/drawing/2014/main" id="{144CEDC6-9CFD-4C77-B1BC-27B84C6E9A44}"/>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D68ADF-4BEB-41A1-8316-766240511112}"/>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1A0C64-4434-4301-B43A-E903DF5B0A3A}"/>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E6E31E7-4B28-27C6-C0A1-D1530B10AD5D}"/>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95511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Partnerin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EF9902D-D3F6-8946-A948-C629AC3FEA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771389" y="0"/>
            <a:ext cx="6420611" cy="6858000"/>
          </a:xfrm>
          <a:prstGeom prst="rect">
            <a:avLst/>
          </a:prstGeom>
        </p:spPr>
      </p:pic>
      <p:sp>
        <p:nvSpPr>
          <p:cNvPr id="6" name="TextBox 5">
            <a:extLst>
              <a:ext uri="{FF2B5EF4-FFF2-40B4-BE49-F238E27FC236}">
                <a16:creationId xmlns:a16="http://schemas.microsoft.com/office/drawing/2014/main" id="{F086EE10-7781-DD49-83BA-4024B9A576CF}"/>
              </a:ext>
            </a:extLst>
          </p:cNvPr>
          <p:cNvSpPr txBox="1"/>
          <p:nvPr userDrawn="1"/>
        </p:nvSpPr>
        <p:spPr>
          <a:xfrm>
            <a:off x="-157612" y="1377760"/>
            <a:ext cx="5067301" cy="178510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5000" b="0" i="0" u="none" strike="noStrike" kern="1200" cap="all" spc="0" normalizeH="0" baseline="0" noProof="0" dirty="0">
                <a:ln>
                  <a:noFill/>
                </a:ln>
                <a:solidFill>
                  <a:srgbClr val="234E9C"/>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thank you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all" spc="0" normalizeH="0" baseline="0" noProof="0" dirty="0">
                <a:ln>
                  <a:noFill/>
                </a:ln>
                <a:solidFill>
                  <a:srgbClr val="838383"/>
                </a:solidFill>
                <a:effectLst/>
                <a:uLnTx/>
                <a:uFillTx/>
                <a:latin typeface="Open Sans" panose="020B0606030504020204" pitchFamily="34" charset="0"/>
                <a:ea typeface="Open Sans" panose="020B0606030504020204" pitchFamily="34" charset="0"/>
                <a:cs typeface="Open Sans" panose="020B0606030504020204" pitchFamily="34" charset="0"/>
              </a:rPr>
              <a:t>We Look Forward to partnering with you</a:t>
            </a:r>
            <a:endParaRPr kumimoji="0" lang="en-US" sz="5000" b="1" i="0" u="none" strike="noStrike" kern="1200" cap="all" spc="0" normalizeH="0" baseline="0" noProof="0" dirty="0">
              <a:ln>
                <a:noFill/>
              </a:ln>
              <a:solidFill>
                <a:srgbClr val="838383"/>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 name="Rectangle 6">
            <a:extLst>
              <a:ext uri="{FF2B5EF4-FFF2-40B4-BE49-F238E27FC236}">
                <a16:creationId xmlns:a16="http://schemas.microsoft.com/office/drawing/2014/main" id="{D0DFDE29-BB82-E543-8A20-AFF97FD59A51}"/>
              </a:ext>
            </a:extLst>
          </p:cNvPr>
          <p:cNvSpPr/>
          <p:nvPr userDrawn="1"/>
        </p:nvSpPr>
        <p:spPr>
          <a:xfrm>
            <a:off x="5086935" y="1527362"/>
            <a:ext cx="114300" cy="14859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B59B9C1E-9B1D-834C-92D6-09D876213B5D}"/>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A9236F-39B3-894C-A501-FD69EE3CF958}"/>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F57416B-4F70-5C45-8141-676192FB5DB4}"/>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82224AC-5875-8541-222C-AC413174B80D}"/>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17448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54DCDF-47C0-832C-9726-DDA21E1794A3}"/>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3" name="Footer Placeholder 2">
            <a:extLst>
              <a:ext uri="{FF2B5EF4-FFF2-40B4-BE49-F238E27FC236}">
                <a16:creationId xmlns:a16="http://schemas.microsoft.com/office/drawing/2014/main" id="{5D7B6DB6-0956-2435-8009-99CF9E3E0E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731E09-BBCC-7DD0-CAA2-4BF8A48E1802}"/>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1034590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9D85-D1E7-2345-4ED6-72E79545C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746AE5-5EBB-2207-3708-39AF442D8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14ABE-5EF4-DB43-A837-F7F4F4C01AD5}"/>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5" name="Footer Placeholder 4">
            <a:extLst>
              <a:ext uri="{FF2B5EF4-FFF2-40B4-BE49-F238E27FC236}">
                <a16:creationId xmlns:a16="http://schemas.microsoft.com/office/drawing/2014/main" id="{9B5F5A8C-57BE-6CAB-8231-9D04D1924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444D0-2023-37FE-79BF-F7AFB551C8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3535875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D7BC-3903-2B4E-ADB0-0EFDB1858A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B8188B-333F-D413-3503-BE0AFFB16E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12D7B1-21E7-45A8-1A7C-33362B97B5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9D424F-84F3-12DF-4E2A-61CC85F990F6}"/>
              </a:ext>
            </a:extLst>
          </p:cNvPr>
          <p:cNvSpPr>
            <a:spLocks noGrp="1"/>
          </p:cNvSpPr>
          <p:nvPr>
            <p:ph type="dt" sz="half" idx="10"/>
          </p:nvPr>
        </p:nvSpPr>
        <p:spPr/>
        <p:txBody>
          <a:bodyPr/>
          <a:lstStyle/>
          <a:p>
            <a:fld id="{EFD6F45B-ADA0-4D3F-8136-D0706F8D9692}" type="datetimeFigureOut">
              <a:rPr lang="en-US" smtClean="0"/>
              <a:t>10/17/2023</a:t>
            </a:fld>
            <a:endParaRPr lang="en-US"/>
          </a:p>
        </p:txBody>
      </p:sp>
      <p:sp>
        <p:nvSpPr>
          <p:cNvPr id="6" name="Footer Placeholder 5">
            <a:extLst>
              <a:ext uri="{FF2B5EF4-FFF2-40B4-BE49-F238E27FC236}">
                <a16:creationId xmlns:a16="http://schemas.microsoft.com/office/drawing/2014/main" id="{97658C9F-B479-E328-8390-8BB49C1E9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502E0-79D6-8789-14BD-11DAACB9AA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2127593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gle Image-Bullet Point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B03116-3646-4565-A535-49B3DF4D336C}"/>
              </a:ext>
            </a:extLst>
          </p:cNvPr>
          <p:cNvSpPr/>
          <p:nvPr userDrawn="1"/>
        </p:nvSpPr>
        <p:spPr>
          <a:xfrm>
            <a:off x="6096000" y="744000"/>
            <a:ext cx="5689600" cy="926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8" name="Group 17">
            <a:extLst>
              <a:ext uri="{FF2B5EF4-FFF2-40B4-BE49-F238E27FC236}">
                <a16:creationId xmlns:a16="http://schemas.microsoft.com/office/drawing/2014/main" id="{1B2C03C1-6BE2-4531-92F1-E8EDCF637367}"/>
              </a:ext>
            </a:extLst>
          </p:cNvPr>
          <p:cNvGrpSpPr/>
          <p:nvPr userDrawn="1"/>
        </p:nvGrpSpPr>
        <p:grpSpPr>
          <a:xfrm>
            <a:off x="6078232" y="2153970"/>
            <a:ext cx="643664" cy="643664"/>
            <a:chOff x="5536126" y="2936393"/>
            <a:chExt cx="860699" cy="860699"/>
          </a:xfrm>
        </p:grpSpPr>
        <p:pic>
          <p:nvPicPr>
            <p:cNvPr id="19" name="Picture 18">
              <a:extLst>
                <a:ext uri="{FF2B5EF4-FFF2-40B4-BE49-F238E27FC236}">
                  <a16:creationId xmlns:a16="http://schemas.microsoft.com/office/drawing/2014/main" id="{98AFFD05-95B1-4A9C-A23F-DDE31BF29A72}"/>
                </a:ext>
                <a:ext uri="{C183D7F6-B498-43B3-948B-1728B52AA6E4}">
                  <adec:decorative xmlns:adec="http://schemas.microsoft.com/office/drawing/2017/decorative" val="1"/>
                </a:ext>
              </a:extLst>
            </p:cNvPr>
            <p:cNvPicPr>
              <a:picLocks noChangeAspect="1"/>
            </p:cNvPicPr>
            <p:nvPr userDrawn="1"/>
          </p:nvPicPr>
          <p:blipFill>
            <a:blip r:embed="rId2"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5536126" y="2936393"/>
              <a:ext cx="860699" cy="860699"/>
            </a:xfrm>
            <a:prstGeom prst="rect">
              <a:avLst/>
            </a:prstGeom>
          </p:spPr>
        </p:pic>
        <p:sp>
          <p:nvSpPr>
            <p:cNvPr id="20" name="Cross 19">
              <a:extLst>
                <a:ext uri="{FF2B5EF4-FFF2-40B4-BE49-F238E27FC236}">
                  <a16:creationId xmlns:a16="http://schemas.microsoft.com/office/drawing/2014/main" id="{ED3437CA-AA27-4228-9B1B-13B9D1642D9D}"/>
                </a:ext>
              </a:extLst>
            </p:cNvPr>
            <p:cNvSpPr/>
            <p:nvPr userDrawn="1"/>
          </p:nvSpPr>
          <p:spPr>
            <a:xfrm rot="19760530">
              <a:off x="5725299" y="3126063"/>
              <a:ext cx="469780" cy="469780"/>
            </a:xfrm>
            <a:prstGeom prst="plus">
              <a:avLst>
                <a:gd name="adj" fmla="val 344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6723D1A7-525E-4F20-89BC-E429AAA90F27}"/>
              </a:ext>
            </a:extLst>
          </p:cNvPr>
          <p:cNvGrpSpPr/>
          <p:nvPr userDrawn="1"/>
        </p:nvGrpSpPr>
        <p:grpSpPr>
          <a:xfrm>
            <a:off x="5479508" y="3178989"/>
            <a:ext cx="643664" cy="643664"/>
            <a:chOff x="4872099" y="3992307"/>
            <a:chExt cx="860699" cy="860699"/>
          </a:xfrm>
        </p:grpSpPr>
        <p:pic>
          <p:nvPicPr>
            <p:cNvPr id="22" name="Picture 21">
              <a:extLst>
                <a:ext uri="{FF2B5EF4-FFF2-40B4-BE49-F238E27FC236}">
                  <a16:creationId xmlns:a16="http://schemas.microsoft.com/office/drawing/2014/main" id="{E5689450-5361-4BD2-AEDB-7CE717B55CBC}"/>
                </a:ext>
                <a:ext uri="{C183D7F6-B498-43B3-948B-1728B52AA6E4}">
                  <adec:decorative xmlns:adec="http://schemas.microsoft.com/office/drawing/2017/decorative" val="1"/>
                </a:ext>
              </a:extLst>
            </p:cNvPr>
            <p:cNvPicPr>
              <a:picLocks noChangeAspect="1"/>
            </p:cNvPicPr>
            <p:nvPr userDrawn="1"/>
          </p:nvPicPr>
          <p:blipFill>
            <a:blip r:embed="rId2"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4872099" y="3992307"/>
              <a:ext cx="860699" cy="860699"/>
            </a:xfrm>
            <a:prstGeom prst="rect">
              <a:avLst/>
            </a:prstGeom>
          </p:spPr>
        </p:pic>
        <p:sp>
          <p:nvSpPr>
            <p:cNvPr id="23" name="Cross 22">
              <a:extLst>
                <a:ext uri="{FF2B5EF4-FFF2-40B4-BE49-F238E27FC236}">
                  <a16:creationId xmlns:a16="http://schemas.microsoft.com/office/drawing/2014/main" id="{ECF42537-C81F-4EFC-B4B1-08552CB82E2B}"/>
                </a:ext>
              </a:extLst>
            </p:cNvPr>
            <p:cNvSpPr/>
            <p:nvPr userDrawn="1"/>
          </p:nvSpPr>
          <p:spPr>
            <a:xfrm rot="19760530">
              <a:off x="5059537" y="4183629"/>
              <a:ext cx="469780" cy="469780"/>
            </a:xfrm>
            <a:prstGeom prst="plus">
              <a:avLst>
                <a:gd name="adj" fmla="val 344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Rectangle 25">
            <a:extLst>
              <a:ext uri="{FF2B5EF4-FFF2-40B4-BE49-F238E27FC236}">
                <a16:creationId xmlns:a16="http://schemas.microsoft.com/office/drawing/2014/main" id="{F2EA9D0F-2D51-46DC-B992-78AB9C396C81}"/>
              </a:ext>
            </a:extLst>
          </p:cNvPr>
          <p:cNvSpPr/>
          <p:nvPr userDrawn="1"/>
        </p:nvSpPr>
        <p:spPr>
          <a:xfrm>
            <a:off x="4909887" y="7668226"/>
            <a:ext cx="3049617" cy="369332"/>
          </a:xfrm>
          <a:prstGeom prst="rect">
            <a:avLst/>
          </a:prstGeom>
        </p:spPr>
        <p:txBody>
          <a:bodyPr wrap="none">
            <a:spAutoFit/>
          </a:bodyPr>
          <a:lstStyle/>
          <a:p>
            <a:pPr marL="5715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Data: Follow up with Libby</a:t>
            </a:r>
          </a:p>
        </p:txBody>
      </p:sp>
      <p:sp>
        <p:nvSpPr>
          <p:cNvPr id="30" name="Rectangle 29">
            <a:extLst>
              <a:ext uri="{FF2B5EF4-FFF2-40B4-BE49-F238E27FC236}">
                <a16:creationId xmlns:a16="http://schemas.microsoft.com/office/drawing/2014/main" id="{8EB65AC7-E420-4B1D-BCA6-2452953FC978}"/>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FAAFCF0-0D89-4358-BACA-3F2434BDD94F}"/>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93F0100-E2E3-4852-BE99-3357C2DA1A64}"/>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
            <a:extLst>
              <a:ext uri="{FF2B5EF4-FFF2-40B4-BE49-F238E27FC236}">
                <a16:creationId xmlns:a16="http://schemas.microsoft.com/office/drawing/2014/main" id="{81484CF6-63A1-4EEF-893E-8E6D79BF7F7F}"/>
              </a:ext>
            </a:extLst>
          </p:cNvPr>
          <p:cNvSpPr>
            <a:spLocks noGrp="1"/>
          </p:cNvSpPr>
          <p:nvPr>
            <p:ph type="body" sz="quarter" idx="11" hasCustomPrompt="1"/>
          </p:nvPr>
        </p:nvSpPr>
        <p:spPr>
          <a:xfrm>
            <a:off x="6914359" y="2253469"/>
            <a:ext cx="5253037" cy="746125"/>
          </a:xfrm>
          <a:prstGeom prst="rect">
            <a:avLst/>
          </a:prstGeom>
        </p:spPr>
        <p:txBody>
          <a:bodyPr anchor="ctr"/>
          <a:lstStyle>
            <a:lvl1pPr marL="0" indent="0">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dirty="0"/>
              <a:t>Insert bullet one here</a:t>
            </a:r>
          </a:p>
        </p:txBody>
      </p:sp>
      <p:sp>
        <p:nvSpPr>
          <p:cNvPr id="35" name="Text Placeholder 2">
            <a:extLst>
              <a:ext uri="{FF2B5EF4-FFF2-40B4-BE49-F238E27FC236}">
                <a16:creationId xmlns:a16="http://schemas.microsoft.com/office/drawing/2014/main" id="{DED21067-E3E0-4953-A0B1-0446E413D6F0}"/>
              </a:ext>
            </a:extLst>
          </p:cNvPr>
          <p:cNvSpPr>
            <a:spLocks noGrp="1"/>
          </p:cNvSpPr>
          <p:nvPr>
            <p:ph type="body" sz="quarter" idx="12" hasCustomPrompt="1"/>
          </p:nvPr>
        </p:nvSpPr>
        <p:spPr>
          <a:xfrm>
            <a:off x="6223357" y="3281058"/>
            <a:ext cx="5253037" cy="746125"/>
          </a:xfrm>
          <a:prstGeom prst="rect">
            <a:avLst/>
          </a:prstGeom>
        </p:spPr>
        <p:txBody>
          <a:bodyPr anchor="ctr"/>
          <a:lstStyle>
            <a:lvl1pPr marL="0" indent="0">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dirty="0"/>
              <a:t>Insert bullet two here</a:t>
            </a:r>
          </a:p>
        </p:txBody>
      </p:sp>
      <p:sp>
        <p:nvSpPr>
          <p:cNvPr id="36" name="Text Placeholder 2">
            <a:extLst>
              <a:ext uri="{FF2B5EF4-FFF2-40B4-BE49-F238E27FC236}">
                <a16:creationId xmlns:a16="http://schemas.microsoft.com/office/drawing/2014/main" id="{D3434ACD-406B-4669-B596-A7D89EC882AA}"/>
              </a:ext>
            </a:extLst>
          </p:cNvPr>
          <p:cNvSpPr>
            <a:spLocks noGrp="1"/>
          </p:cNvSpPr>
          <p:nvPr>
            <p:ph type="body" sz="quarter" idx="13" hasCustomPrompt="1"/>
          </p:nvPr>
        </p:nvSpPr>
        <p:spPr>
          <a:xfrm>
            <a:off x="5628705" y="4225894"/>
            <a:ext cx="5253037" cy="746125"/>
          </a:xfrm>
          <a:prstGeom prst="rect">
            <a:avLst/>
          </a:prstGeom>
        </p:spPr>
        <p:txBody>
          <a:bodyPr anchor="ctr"/>
          <a:lstStyle>
            <a:lvl1pPr marL="0" indent="0">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dirty="0"/>
              <a:t>Insert bullet three here</a:t>
            </a:r>
          </a:p>
        </p:txBody>
      </p:sp>
      <p:sp>
        <p:nvSpPr>
          <p:cNvPr id="37" name="Picture Placeholder 36">
            <a:extLst>
              <a:ext uri="{FF2B5EF4-FFF2-40B4-BE49-F238E27FC236}">
                <a16:creationId xmlns:a16="http://schemas.microsoft.com/office/drawing/2014/main" id="{6CE0A3FA-8597-46A3-8664-C107E1052338}"/>
              </a:ext>
            </a:extLst>
          </p:cNvPr>
          <p:cNvSpPr>
            <a:spLocks noGrp="1"/>
          </p:cNvSpPr>
          <p:nvPr>
            <p:ph type="pic" sz="quarter" idx="14" hasCustomPrompt="1"/>
          </p:nvPr>
        </p:nvSpPr>
        <p:spPr>
          <a:xfrm>
            <a:off x="406400" y="481550"/>
            <a:ext cx="7289800" cy="5632450"/>
          </a:xfrm>
          <a:custGeom>
            <a:avLst/>
            <a:gdLst>
              <a:gd name="connsiteX0" fmla="*/ 0 w 7289800"/>
              <a:gd name="connsiteY0" fmla="*/ 0 h 5632450"/>
              <a:gd name="connsiteX1" fmla="*/ 7289800 w 7289800"/>
              <a:gd name="connsiteY1" fmla="*/ 0 h 5632450"/>
              <a:gd name="connsiteX2" fmla="*/ 7289800 w 7289800"/>
              <a:gd name="connsiteY2" fmla="*/ 5632450 h 5632450"/>
              <a:gd name="connsiteX3" fmla="*/ 0 w 7289800"/>
              <a:gd name="connsiteY3" fmla="*/ 5632450 h 5632450"/>
              <a:gd name="connsiteX4" fmla="*/ 0 w 7289800"/>
              <a:gd name="connsiteY4" fmla="*/ 0 h 5632450"/>
              <a:gd name="connsiteX0" fmla="*/ 0 w 7289800"/>
              <a:gd name="connsiteY0" fmla="*/ 0 h 5632450"/>
              <a:gd name="connsiteX1" fmla="*/ 7289800 w 7289800"/>
              <a:gd name="connsiteY1" fmla="*/ 0 h 5632450"/>
              <a:gd name="connsiteX2" fmla="*/ 3772159 w 7289800"/>
              <a:gd name="connsiteY2" fmla="*/ 5632450 h 5632450"/>
              <a:gd name="connsiteX3" fmla="*/ 0 w 7289800"/>
              <a:gd name="connsiteY3" fmla="*/ 5632450 h 5632450"/>
              <a:gd name="connsiteX4" fmla="*/ 0 w 7289800"/>
              <a:gd name="connsiteY4" fmla="*/ 0 h 5632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9800" h="5632450">
                <a:moveTo>
                  <a:pt x="0" y="0"/>
                </a:moveTo>
                <a:lnTo>
                  <a:pt x="7289800" y="0"/>
                </a:lnTo>
                <a:lnTo>
                  <a:pt x="3772159" y="5632450"/>
                </a:lnTo>
                <a:lnTo>
                  <a:pt x="0" y="5632450"/>
                </a:lnTo>
                <a:lnTo>
                  <a:pt x="0" y="0"/>
                </a:lnTo>
                <a:close/>
              </a:path>
            </a:pathLst>
          </a:custGeom>
        </p:spPr>
        <p:txBody>
          <a:bodyPr/>
          <a:lstStyle>
            <a:lvl1pPr marL="0" indent="0">
              <a:buNone/>
              <a:defRPr>
                <a:solidFill>
                  <a:schemeClr val="tx1"/>
                </a:solidFill>
              </a:defRPr>
            </a:lvl1pPr>
          </a:lstStyle>
          <a:p>
            <a:r>
              <a:rPr lang="en-US" dirty="0"/>
              <a:t>Insert picture here</a:t>
            </a:r>
          </a:p>
        </p:txBody>
      </p:sp>
      <p:grpSp>
        <p:nvGrpSpPr>
          <p:cNvPr id="38" name="Group 37">
            <a:extLst>
              <a:ext uri="{FF2B5EF4-FFF2-40B4-BE49-F238E27FC236}">
                <a16:creationId xmlns:a16="http://schemas.microsoft.com/office/drawing/2014/main" id="{65D81B58-7607-42C6-BD2F-50F2B798F9D4}"/>
              </a:ext>
            </a:extLst>
          </p:cNvPr>
          <p:cNvGrpSpPr/>
          <p:nvPr userDrawn="1"/>
        </p:nvGrpSpPr>
        <p:grpSpPr>
          <a:xfrm>
            <a:off x="4909887" y="4115401"/>
            <a:ext cx="643664" cy="643664"/>
            <a:chOff x="4872099" y="3992307"/>
            <a:chExt cx="860699" cy="860699"/>
          </a:xfrm>
        </p:grpSpPr>
        <p:pic>
          <p:nvPicPr>
            <p:cNvPr id="39" name="Picture 38">
              <a:extLst>
                <a:ext uri="{FF2B5EF4-FFF2-40B4-BE49-F238E27FC236}">
                  <a16:creationId xmlns:a16="http://schemas.microsoft.com/office/drawing/2014/main" id="{72389D9C-8D9F-4848-B354-58AA92A71CF8}"/>
                </a:ext>
                <a:ext uri="{C183D7F6-B498-43B3-948B-1728B52AA6E4}">
                  <adec:decorative xmlns:adec="http://schemas.microsoft.com/office/drawing/2017/decorative" val="1"/>
                </a:ext>
              </a:extLst>
            </p:cNvPr>
            <p:cNvPicPr>
              <a:picLocks noChangeAspect="1"/>
            </p:cNvPicPr>
            <p:nvPr userDrawn="1"/>
          </p:nvPicPr>
          <p:blipFill>
            <a:blip r:embed="rId2"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4872099" y="3992307"/>
              <a:ext cx="860699" cy="860699"/>
            </a:xfrm>
            <a:prstGeom prst="rect">
              <a:avLst/>
            </a:prstGeom>
          </p:spPr>
        </p:pic>
        <p:sp>
          <p:nvSpPr>
            <p:cNvPr id="40" name="Cross 39">
              <a:extLst>
                <a:ext uri="{FF2B5EF4-FFF2-40B4-BE49-F238E27FC236}">
                  <a16:creationId xmlns:a16="http://schemas.microsoft.com/office/drawing/2014/main" id="{8378E890-3006-4396-AB0E-45AE2A9A455E}"/>
                </a:ext>
              </a:extLst>
            </p:cNvPr>
            <p:cNvSpPr/>
            <p:nvPr userDrawn="1"/>
          </p:nvSpPr>
          <p:spPr>
            <a:xfrm rot="19760530">
              <a:off x="5059537" y="4183629"/>
              <a:ext cx="469780" cy="469780"/>
            </a:xfrm>
            <a:prstGeom prst="plus">
              <a:avLst>
                <a:gd name="adj" fmla="val 344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a:extLst>
              <a:ext uri="{FF2B5EF4-FFF2-40B4-BE49-F238E27FC236}">
                <a16:creationId xmlns:a16="http://schemas.microsoft.com/office/drawing/2014/main" id="{164BC8FA-513D-4757-ACF8-814358F9B544}"/>
              </a:ext>
            </a:extLst>
          </p:cNvPr>
          <p:cNvGrpSpPr/>
          <p:nvPr userDrawn="1"/>
        </p:nvGrpSpPr>
        <p:grpSpPr>
          <a:xfrm>
            <a:off x="4211897" y="5227864"/>
            <a:ext cx="643664" cy="643664"/>
            <a:chOff x="4872099" y="3992307"/>
            <a:chExt cx="860699" cy="860699"/>
          </a:xfrm>
        </p:grpSpPr>
        <p:pic>
          <p:nvPicPr>
            <p:cNvPr id="42" name="Picture 41">
              <a:extLst>
                <a:ext uri="{FF2B5EF4-FFF2-40B4-BE49-F238E27FC236}">
                  <a16:creationId xmlns:a16="http://schemas.microsoft.com/office/drawing/2014/main" id="{B8D918D0-868B-4083-8631-C95C4DFDF342}"/>
                </a:ext>
                <a:ext uri="{C183D7F6-B498-43B3-948B-1728B52AA6E4}">
                  <adec:decorative xmlns:adec="http://schemas.microsoft.com/office/drawing/2017/decorative" val="1"/>
                </a:ext>
              </a:extLst>
            </p:cNvPr>
            <p:cNvPicPr>
              <a:picLocks noChangeAspect="1"/>
            </p:cNvPicPr>
            <p:nvPr userDrawn="1"/>
          </p:nvPicPr>
          <p:blipFill>
            <a:blip r:embed="rId2"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4872099" y="3992307"/>
              <a:ext cx="860699" cy="860699"/>
            </a:xfrm>
            <a:prstGeom prst="rect">
              <a:avLst/>
            </a:prstGeom>
          </p:spPr>
        </p:pic>
        <p:sp>
          <p:nvSpPr>
            <p:cNvPr id="43" name="Cross 42">
              <a:extLst>
                <a:ext uri="{FF2B5EF4-FFF2-40B4-BE49-F238E27FC236}">
                  <a16:creationId xmlns:a16="http://schemas.microsoft.com/office/drawing/2014/main" id="{33550E00-C672-479B-80A1-9364A6772C45}"/>
                </a:ext>
              </a:extLst>
            </p:cNvPr>
            <p:cNvSpPr/>
            <p:nvPr userDrawn="1"/>
          </p:nvSpPr>
          <p:spPr>
            <a:xfrm rot="19760530">
              <a:off x="5059537" y="4183629"/>
              <a:ext cx="469780" cy="469780"/>
            </a:xfrm>
            <a:prstGeom prst="plus">
              <a:avLst>
                <a:gd name="adj" fmla="val 344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 Placeholder 2">
            <a:extLst>
              <a:ext uri="{FF2B5EF4-FFF2-40B4-BE49-F238E27FC236}">
                <a16:creationId xmlns:a16="http://schemas.microsoft.com/office/drawing/2014/main" id="{CF8825B4-EA44-4A2A-806A-B9205CEAC9EF}"/>
              </a:ext>
            </a:extLst>
          </p:cNvPr>
          <p:cNvSpPr>
            <a:spLocks noGrp="1"/>
          </p:cNvSpPr>
          <p:nvPr>
            <p:ph type="body" sz="quarter" idx="15" hasCustomPrompt="1"/>
          </p:nvPr>
        </p:nvSpPr>
        <p:spPr>
          <a:xfrm>
            <a:off x="4927959" y="5217379"/>
            <a:ext cx="5253037" cy="746125"/>
          </a:xfrm>
          <a:prstGeom prst="rect">
            <a:avLst/>
          </a:prstGeom>
        </p:spPr>
        <p:txBody>
          <a:bodyPr anchor="ctr"/>
          <a:lstStyle>
            <a:lvl1pPr marL="0" indent="0">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dirty="0"/>
              <a:t>Insert bullet four here</a:t>
            </a:r>
          </a:p>
        </p:txBody>
      </p:sp>
      <p:sp>
        <p:nvSpPr>
          <p:cNvPr id="45" name="Title 44">
            <a:extLst>
              <a:ext uri="{FF2B5EF4-FFF2-40B4-BE49-F238E27FC236}">
                <a16:creationId xmlns:a16="http://schemas.microsoft.com/office/drawing/2014/main" id="{71D48D12-3492-46CD-87DE-F12BA4CBE595}"/>
              </a:ext>
            </a:extLst>
          </p:cNvPr>
          <p:cNvSpPr>
            <a:spLocks noGrp="1"/>
          </p:cNvSpPr>
          <p:nvPr>
            <p:ph type="title"/>
          </p:nvPr>
        </p:nvSpPr>
        <p:spPr>
          <a:xfrm>
            <a:off x="6388417" y="835928"/>
            <a:ext cx="5428861" cy="638199"/>
          </a:xfrm>
          <a:prstGeom prst="rect">
            <a:avLst/>
          </a:prstGeom>
        </p:spPr>
        <p:txBody>
          <a:bodyPr anchor="ctr"/>
          <a:lstStyle>
            <a:lvl1pPr>
              <a:defRPr sz="2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B2F051D8-8E7E-A3E5-AF34-FE4663D97C8D}"/>
              </a:ext>
            </a:extLst>
          </p:cNvPr>
          <p:cNvPicPr>
            <a:picLocks noChangeAspect="1"/>
          </p:cNvPicPr>
          <p:nvPr userDrawn="1"/>
        </p:nvPicPr>
        <p:blipFill>
          <a:blip r:embed="rId3"/>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37067EB7-AB8D-A038-EB92-228773E29470}"/>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5DB220A3-0A09-8149-18B9-D31C00B463D5}"/>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65293720"/>
      </p:ext>
    </p:extLst>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ur Purpose, Vision, and Core Values">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DD595F-359C-1F45-BCD3-43047E41FFD6}"/>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F99C47-29D9-204C-B5FF-AC138691099F}"/>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90EC15-65D4-E747-B6CB-2AB3C8B0B91C}"/>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EB85D62-2AF0-D345-B320-93034182077B}"/>
              </a:ext>
            </a:extLst>
          </p:cNvPr>
          <p:cNvSpPr txBox="1"/>
          <p:nvPr userDrawn="1"/>
        </p:nvSpPr>
        <p:spPr>
          <a:xfrm>
            <a:off x="592314" y="334725"/>
            <a:ext cx="7836330" cy="584775"/>
          </a:xfrm>
          <a:prstGeom prst="rect">
            <a:avLst/>
          </a:prstGeom>
          <a:noFill/>
        </p:spPr>
        <p:txBody>
          <a:bodyPr wrap="square" rtlCol="0">
            <a:spAutoFit/>
          </a:bodyPr>
          <a:lstStyle/>
          <a:p>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Our Purpose, Vision, and Core Values</a:t>
            </a:r>
          </a:p>
        </p:txBody>
      </p:sp>
      <p:sp>
        <p:nvSpPr>
          <p:cNvPr id="16" name="TextBox 15">
            <a:extLst>
              <a:ext uri="{FF2B5EF4-FFF2-40B4-BE49-F238E27FC236}">
                <a16:creationId xmlns:a16="http://schemas.microsoft.com/office/drawing/2014/main" id="{C89EAF97-E87D-9349-9FCF-60B2D1C1CFBE}"/>
              </a:ext>
            </a:extLst>
          </p:cNvPr>
          <p:cNvSpPr txBox="1"/>
          <p:nvPr userDrawn="1"/>
        </p:nvSpPr>
        <p:spPr>
          <a:xfrm>
            <a:off x="1081348" y="1088745"/>
            <a:ext cx="6633434" cy="1815882"/>
          </a:xfrm>
          <a:prstGeom prst="rect">
            <a:avLst/>
          </a:prstGeom>
          <a:noFill/>
        </p:spPr>
        <p:txBody>
          <a:bodyPr wrap="square" rtlCol="0">
            <a:spAutoFit/>
          </a:bodyPr>
          <a:lstStyle/>
          <a:p>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purpose of Briotix Health is to build relationships with clients and their workforce to deliver meaningful results in employee health while leveraging next-generation technology. </a:t>
            </a:r>
          </a:p>
          <a:p>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Our Corporate Vision sets forth the path we will follow to achieve meaning and success. At the heart of our vision rests Core Values, which consist of vital and timeless guiding principles for our company and are summarized in the acronym C.A.R.E.</a:t>
            </a:r>
          </a:p>
        </p:txBody>
      </p:sp>
      <p:pic>
        <p:nvPicPr>
          <p:cNvPr id="17" name="Picture 16">
            <a:extLst>
              <a:ext uri="{FF2B5EF4-FFF2-40B4-BE49-F238E27FC236}">
                <a16:creationId xmlns:a16="http://schemas.microsoft.com/office/drawing/2014/main" id="{81322F73-3615-7644-99C0-92506F963F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8265" y="3429000"/>
            <a:ext cx="7640748" cy="2181086"/>
          </a:xfrm>
          <a:prstGeom prst="rect">
            <a:avLst/>
          </a:prstGeom>
        </p:spPr>
      </p:pic>
      <p:pic>
        <p:nvPicPr>
          <p:cNvPr id="18" name="Picture 17">
            <a:extLst>
              <a:ext uri="{FF2B5EF4-FFF2-40B4-BE49-F238E27FC236}">
                <a16:creationId xmlns:a16="http://schemas.microsoft.com/office/drawing/2014/main" id="{9C18D518-84AE-444D-97CF-8406078D7583}"/>
              </a:ext>
            </a:extLst>
          </p:cNvPr>
          <p:cNvPicPr>
            <a:picLocks noChangeAspect="1"/>
          </p:cNvPicPr>
          <p:nvPr userDrawn="1"/>
        </p:nvPicPr>
        <p:blipFill>
          <a:blip r:embed="rId3"/>
          <a:srcRect/>
          <a:stretch/>
        </p:blipFill>
        <p:spPr>
          <a:xfrm>
            <a:off x="8538777" y="1247914"/>
            <a:ext cx="894503" cy="1273964"/>
          </a:xfrm>
          <a:prstGeom prst="rect">
            <a:avLst/>
          </a:prstGeom>
        </p:spPr>
      </p:pic>
      <p:pic>
        <p:nvPicPr>
          <p:cNvPr id="2" name="Picture 1">
            <a:extLst>
              <a:ext uri="{FF2B5EF4-FFF2-40B4-BE49-F238E27FC236}">
                <a16:creationId xmlns:a16="http://schemas.microsoft.com/office/drawing/2014/main" id="{0D8CA9D4-77DD-AAFA-CE9E-5700030DD243}"/>
              </a:ext>
            </a:extLst>
          </p:cNvPr>
          <p:cNvPicPr>
            <a:picLocks noChangeAspect="1"/>
          </p:cNvPicPr>
          <p:nvPr userDrawn="1"/>
        </p:nvPicPr>
        <p:blipFill>
          <a:blip r:embed="rId4"/>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81957EE7-9440-CAFA-7191-0B80F83FB259}"/>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ECB4874E-05EA-8DB9-8AE9-C1639A43C29B}"/>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05437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1A02759-E5BF-4E16-A34C-8C752598E2DC}"/>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B8687C-16CF-4711-A3B7-376CEB0F5537}"/>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04C9F2-7CEB-4378-8A08-AE8D468CCC02}"/>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D41E33E4-C6A2-4978-BDB7-7EE4A00AEB83}"/>
              </a:ext>
            </a:extLst>
          </p:cNvPr>
          <p:cNvSpPr>
            <a:spLocks noGrp="1"/>
          </p:cNvSpPr>
          <p:nvPr>
            <p:ph sz="quarter" idx="10"/>
          </p:nvPr>
        </p:nvSpPr>
        <p:spPr>
          <a:xfrm>
            <a:off x="808881" y="1653527"/>
            <a:ext cx="10833825" cy="2092002"/>
          </a:xfrm>
          <a:prstGeom prst="rect">
            <a:avLst/>
          </a:prstGeom>
        </p:spPr>
        <p:txBody>
          <a:bodyPr/>
          <a:lstStyle>
            <a:lvl1pPr marL="128585"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71476" indent="-214308">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22"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091"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259"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E6A7990D-A18E-4D0B-A615-2332D5E91272}"/>
              </a:ext>
            </a:extLst>
          </p:cNvPr>
          <p:cNvSpPr>
            <a:spLocks noGrp="1"/>
          </p:cNvSpPr>
          <p:nvPr>
            <p:ph type="body" sz="quarter" idx="11" hasCustomPrompt="1"/>
          </p:nvPr>
        </p:nvSpPr>
        <p:spPr>
          <a:xfrm>
            <a:off x="842963" y="493334"/>
            <a:ext cx="5253037" cy="746125"/>
          </a:xfrm>
          <a:prstGeom prst="rect">
            <a:avLst/>
          </a:prstGeom>
        </p:spPr>
        <p:txBody>
          <a:bodyPr anchor="ctr"/>
          <a:lstStyle>
            <a:lvl1pPr marL="0" indent="0">
              <a:buNone/>
              <a:defRPr sz="2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sz="2800" dirty="0">
                <a:latin typeface="Open Sans" panose="020B0606030504020204" pitchFamily="34" charset="0"/>
                <a:ea typeface="Open Sans" panose="020B0606030504020204" pitchFamily="34" charset="0"/>
                <a:cs typeface="Open Sans" panose="020B0606030504020204" pitchFamily="34" charset="0"/>
              </a:rPr>
              <a:t>Insert your title of slide here</a:t>
            </a:r>
            <a:endParaRPr lang="en-US" dirty="0"/>
          </a:p>
        </p:txBody>
      </p:sp>
      <p:pic>
        <p:nvPicPr>
          <p:cNvPr id="2" name="Picture 1">
            <a:extLst>
              <a:ext uri="{FF2B5EF4-FFF2-40B4-BE49-F238E27FC236}">
                <a16:creationId xmlns:a16="http://schemas.microsoft.com/office/drawing/2014/main" id="{BAF84080-826A-4A75-A87A-E245DDB53CD6}"/>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62079A02-43AF-7D80-3F61-B15CF2D68659}"/>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121E6640-180E-14C9-435E-7485D69AB33B}"/>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3810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1A02759-E5BF-4E16-A34C-8C752598E2DC}"/>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B8687C-16CF-4711-A3B7-376CEB0F5537}"/>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04C9F2-7CEB-4378-8A08-AE8D468CCC02}"/>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EAF5EB7-8F94-A62F-9192-9442EE0A1D71}"/>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E4F7E978-D21D-4B8D-8493-C5481E66BF1D}"/>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349F80BC-E643-BE65-E1DC-D87F9EC74185}"/>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9846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on Lef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1A02759-E5BF-4E16-A34C-8C752598E2DC}"/>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B8687C-16CF-4711-A3B7-376CEB0F5537}"/>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04C9F2-7CEB-4378-8A08-AE8D468CCC02}"/>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D41E33E4-C6A2-4978-BDB7-7EE4A00AEB83}"/>
              </a:ext>
            </a:extLst>
          </p:cNvPr>
          <p:cNvSpPr>
            <a:spLocks noGrp="1"/>
          </p:cNvSpPr>
          <p:nvPr>
            <p:ph sz="quarter" idx="10"/>
          </p:nvPr>
        </p:nvSpPr>
        <p:spPr>
          <a:xfrm>
            <a:off x="5719665" y="1653527"/>
            <a:ext cx="5923041" cy="4409136"/>
          </a:xfrm>
          <a:prstGeom prst="rect">
            <a:avLst/>
          </a:prstGeom>
        </p:spPr>
        <p:txBody>
          <a:bodyPr/>
          <a:lstStyle>
            <a:lvl1pPr marL="128585"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71476" indent="-214308">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22"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091"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259"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E6A7990D-A18E-4D0B-A615-2332D5E91272}"/>
              </a:ext>
            </a:extLst>
          </p:cNvPr>
          <p:cNvSpPr>
            <a:spLocks noGrp="1"/>
          </p:cNvSpPr>
          <p:nvPr>
            <p:ph type="body" sz="quarter" idx="11" hasCustomPrompt="1"/>
          </p:nvPr>
        </p:nvSpPr>
        <p:spPr>
          <a:xfrm>
            <a:off x="5719665" y="649298"/>
            <a:ext cx="5923041" cy="746125"/>
          </a:xfrm>
          <a:prstGeom prst="rect">
            <a:avLst/>
          </a:prstGeom>
        </p:spPr>
        <p:txBody>
          <a:bodyPr anchor="ctr"/>
          <a:lstStyle>
            <a:lvl1pPr marL="0" indent="0">
              <a:buNone/>
              <a:defRPr sz="2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sz="2800" dirty="0">
                <a:latin typeface="Open Sans" panose="020B0606030504020204" pitchFamily="34" charset="0"/>
                <a:ea typeface="Open Sans" panose="020B0606030504020204" pitchFamily="34" charset="0"/>
                <a:cs typeface="Open Sans" panose="020B0606030504020204" pitchFamily="34" charset="0"/>
              </a:rPr>
              <a:t>Insert your title of slide here</a:t>
            </a:r>
            <a:endParaRPr lang="en-US" dirty="0"/>
          </a:p>
        </p:txBody>
      </p:sp>
      <p:sp>
        <p:nvSpPr>
          <p:cNvPr id="21" name="Picture Placeholder 2">
            <a:extLst>
              <a:ext uri="{FF2B5EF4-FFF2-40B4-BE49-F238E27FC236}">
                <a16:creationId xmlns:a16="http://schemas.microsoft.com/office/drawing/2014/main" id="{2F70BDB0-4AFF-4665-9213-DBE07C6152B2}"/>
              </a:ext>
            </a:extLst>
          </p:cNvPr>
          <p:cNvSpPr>
            <a:spLocks noGrp="1"/>
          </p:cNvSpPr>
          <p:nvPr>
            <p:ph type="pic" sz="quarter" idx="12" hasCustomPrompt="1"/>
          </p:nvPr>
        </p:nvSpPr>
        <p:spPr>
          <a:xfrm>
            <a:off x="654050" y="631825"/>
            <a:ext cx="4606925" cy="5430838"/>
          </a:xfrm>
          <a:prstGeom prst="rect">
            <a:avLst/>
          </a:prstGeom>
        </p:spPr>
        <p:txBody>
          <a:bodyPr/>
          <a:lstStyle>
            <a:lvl1pPr marL="0" indent="0">
              <a:buNone/>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Insert picture here</a:t>
            </a:r>
          </a:p>
        </p:txBody>
      </p:sp>
      <p:pic>
        <p:nvPicPr>
          <p:cNvPr id="2" name="Picture 1">
            <a:extLst>
              <a:ext uri="{FF2B5EF4-FFF2-40B4-BE49-F238E27FC236}">
                <a16:creationId xmlns:a16="http://schemas.microsoft.com/office/drawing/2014/main" id="{C88F75BD-24AF-5F69-52A0-D9D89518D48F}"/>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E845E09D-3A59-98C1-EE05-6379F55F864D}"/>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3A76B7BE-0E52-A81C-1078-6656A626022E}"/>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19666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on Righ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1A02759-E5BF-4E16-A34C-8C752598E2DC}"/>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B8687C-16CF-4711-A3B7-376CEB0F5537}"/>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04C9F2-7CEB-4378-8A08-AE8D468CCC02}"/>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D41E33E4-C6A2-4978-BDB7-7EE4A00AEB83}"/>
              </a:ext>
            </a:extLst>
          </p:cNvPr>
          <p:cNvSpPr>
            <a:spLocks noGrp="1"/>
          </p:cNvSpPr>
          <p:nvPr>
            <p:ph sz="quarter" idx="10"/>
          </p:nvPr>
        </p:nvSpPr>
        <p:spPr>
          <a:xfrm>
            <a:off x="509237" y="1636054"/>
            <a:ext cx="6843309" cy="4409136"/>
          </a:xfrm>
          <a:prstGeom prst="rect">
            <a:avLst/>
          </a:prstGeom>
        </p:spPr>
        <p:txBody>
          <a:bodyPr/>
          <a:lstStyle>
            <a:lvl1pPr marL="128585"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71476" indent="-214308">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22"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091"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259"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E6A7990D-A18E-4D0B-A615-2332D5E91272}"/>
              </a:ext>
            </a:extLst>
          </p:cNvPr>
          <p:cNvSpPr>
            <a:spLocks noGrp="1"/>
          </p:cNvSpPr>
          <p:nvPr>
            <p:ph type="body" sz="quarter" idx="11" hasCustomPrompt="1"/>
          </p:nvPr>
        </p:nvSpPr>
        <p:spPr>
          <a:xfrm>
            <a:off x="509236" y="631825"/>
            <a:ext cx="6843309" cy="746125"/>
          </a:xfrm>
          <a:prstGeom prst="rect">
            <a:avLst/>
          </a:prstGeom>
        </p:spPr>
        <p:txBody>
          <a:bodyPr anchor="ctr"/>
          <a:lstStyle>
            <a:lvl1pPr marL="0" indent="0">
              <a:buNone/>
              <a:defRPr sz="2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257168" indent="0">
              <a:buNone/>
              <a:defRPr/>
            </a:lvl2pPr>
            <a:lvl3pPr marL="514337" indent="0">
              <a:buNone/>
              <a:defRPr/>
            </a:lvl3pPr>
            <a:lvl4pPr marL="771506" indent="0">
              <a:buNone/>
              <a:defRPr/>
            </a:lvl4pPr>
            <a:lvl5pPr marL="1028674" indent="0">
              <a:buNone/>
              <a:defRPr/>
            </a:lvl5pPr>
          </a:lstStyle>
          <a:p>
            <a:pPr lvl="0"/>
            <a:r>
              <a:rPr lang="en-US" sz="2800" dirty="0">
                <a:latin typeface="Open Sans" panose="020B0606030504020204" pitchFamily="34" charset="0"/>
                <a:ea typeface="Open Sans" panose="020B0606030504020204" pitchFamily="34" charset="0"/>
                <a:cs typeface="Open Sans" panose="020B0606030504020204" pitchFamily="34" charset="0"/>
              </a:rPr>
              <a:t>Insert your title of slide here</a:t>
            </a:r>
            <a:endParaRPr lang="en-US" dirty="0"/>
          </a:p>
        </p:txBody>
      </p:sp>
      <p:sp>
        <p:nvSpPr>
          <p:cNvPr id="21" name="Picture Placeholder 2">
            <a:extLst>
              <a:ext uri="{FF2B5EF4-FFF2-40B4-BE49-F238E27FC236}">
                <a16:creationId xmlns:a16="http://schemas.microsoft.com/office/drawing/2014/main" id="{2F70BDB0-4AFF-4665-9213-DBE07C6152B2}"/>
              </a:ext>
            </a:extLst>
          </p:cNvPr>
          <p:cNvSpPr>
            <a:spLocks noGrp="1"/>
          </p:cNvSpPr>
          <p:nvPr>
            <p:ph type="pic" sz="quarter" idx="12" hasCustomPrompt="1"/>
          </p:nvPr>
        </p:nvSpPr>
        <p:spPr>
          <a:xfrm>
            <a:off x="7819053" y="635226"/>
            <a:ext cx="3966547" cy="5430838"/>
          </a:xfrm>
          <a:prstGeom prst="rect">
            <a:avLst/>
          </a:prstGeom>
        </p:spPr>
        <p:txBody>
          <a:bodyPr/>
          <a:lstStyle>
            <a:lvl1pPr marL="0" indent="0">
              <a:buNone/>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Insert picture here</a:t>
            </a:r>
          </a:p>
        </p:txBody>
      </p:sp>
      <p:pic>
        <p:nvPicPr>
          <p:cNvPr id="2" name="Picture 1">
            <a:extLst>
              <a:ext uri="{FF2B5EF4-FFF2-40B4-BE49-F238E27FC236}">
                <a16:creationId xmlns:a16="http://schemas.microsoft.com/office/drawing/2014/main" id="{F5FEBE47-B4AE-B9BB-4E4B-49B6409B6C55}"/>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4B1E1F35-A629-4620-57D2-CC4BFE395687}"/>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4F7D215A-7616-8714-7F24-E63FA746A561}"/>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292616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debar Slide Title">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B50B00B-29A6-4F33-B1E7-FB75959DCAB9}"/>
              </a:ext>
            </a:extLst>
          </p:cNvPr>
          <p:cNvSpPr txBox="1">
            <a:spLocks/>
          </p:cNvSpPr>
          <p:nvPr userDrawn="1"/>
        </p:nvSpPr>
        <p:spPr>
          <a:xfrm rot="16200000">
            <a:off x="-2979175" y="2979175"/>
            <a:ext cx="6858002" cy="899652"/>
          </a:xfrm>
          <a:prstGeom prst="rect">
            <a:avLst/>
          </a:prstGeom>
          <a:solidFill>
            <a:srgbClr val="204E9D"/>
          </a:solidFill>
        </p:spPr>
        <p:txBody>
          <a:bodyPr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endParaRPr>
          </a:p>
        </p:txBody>
      </p:sp>
      <p:sp>
        <p:nvSpPr>
          <p:cNvPr id="8" name="Text Placeholder 11">
            <a:extLst>
              <a:ext uri="{FF2B5EF4-FFF2-40B4-BE49-F238E27FC236}">
                <a16:creationId xmlns:a16="http://schemas.microsoft.com/office/drawing/2014/main" id="{3B7289F7-99C2-0B4F-A0B3-62D1D84BB00B}"/>
              </a:ext>
            </a:extLst>
          </p:cNvPr>
          <p:cNvSpPr>
            <a:spLocks noGrp="1"/>
          </p:cNvSpPr>
          <p:nvPr>
            <p:ph type="body" sz="quarter" idx="10" hasCustomPrompt="1"/>
          </p:nvPr>
        </p:nvSpPr>
        <p:spPr>
          <a:xfrm>
            <a:off x="175846" y="409941"/>
            <a:ext cx="633047" cy="5920521"/>
          </a:xfrm>
          <a:prstGeom prst="rect">
            <a:avLst/>
          </a:prstGeom>
        </p:spPr>
        <p:txBody>
          <a:bodyPr vert="vert270" anchor="ctr"/>
          <a:lstStyle>
            <a:lvl1pPr marL="0" indent="0" algn="ctr">
              <a:buNone/>
              <a:defRPr sz="28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Insert title here</a:t>
            </a:r>
          </a:p>
        </p:txBody>
      </p:sp>
      <p:sp>
        <p:nvSpPr>
          <p:cNvPr id="4" name="Content Placeholder 2">
            <a:extLst>
              <a:ext uri="{FF2B5EF4-FFF2-40B4-BE49-F238E27FC236}">
                <a16:creationId xmlns:a16="http://schemas.microsoft.com/office/drawing/2014/main" id="{FF3ABDB5-7B4D-4662-80CA-3EDEB1D24875}"/>
              </a:ext>
            </a:extLst>
          </p:cNvPr>
          <p:cNvSpPr>
            <a:spLocks noGrp="1"/>
          </p:cNvSpPr>
          <p:nvPr>
            <p:ph sz="quarter" idx="11"/>
          </p:nvPr>
        </p:nvSpPr>
        <p:spPr>
          <a:xfrm>
            <a:off x="1218005" y="400004"/>
            <a:ext cx="10566558" cy="2092002"/>
          </a:xfrm>
          <a:prstGeom prst="rect">
            <a:avLst/>
          </a:prstGeom>
        </p:spPr>
        <p:txBody>
          <a:bodyPr/>
          <a:lstStyle>
            <a:lvl1pPr marL="128585"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71476" indent="-214308">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22"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091"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259"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6D4A7C34-2B66-FB98-8391-227A3F9670EC}"/>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56371B3D-88E3-7033-0C9F-CC431F74CCD3}"/>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A3F73C00-B026-E870-AD4C-54543D47F17B}"/>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60043842"/>
      </p:ext>
    </p:extLst>
  </p:cSld>
  <p:clrMapOvr>
    <a:masterClrMapping/>
  </p:clrMapOvr>
  <p:transition>
    <p:blinds/>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ne Picture, Text Lef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694268-162C-0143-AD3E-406B9D4F36F1}"/>
              </a:ext>
            </a:extLst>
          </p:cNvPr>
          <p:cNvPicPr>
            <a:picLocks noChangeAspect="1"/>
          </p:cNvPicPr>
          <p:nvPr userDrawn="1"/>
        </p:nvPicPr>
        <p:blipFill rotWithShape="1">
          <a:blip r:embed="rId2" cstate="print">
            <a:alphaModFix amt="50000"/>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r="7544"/>
          <a:stretch/>
        </p:blipFill>
        <p:spPr>
          <a:xfrm>
            <a:off x="5770341" y="0"/>
            <a:ext cx="6420611" cy="6858000"/>
          </a:xfrm>
          <a:prstGeom prst="rect">
            <a:avLst/>
          </a:prstGeom>
        </p:spPr>
      </p:pic>
      <p:sp>
        <p:nvSpPr>
          <p:cNvPr id="10" name="Rectangle 9">
            <a:extLst>
              <a:ext uri="{FF2B5EF4-FFF2-40B4-BE49-F238E27FC236}">
                <a16:creationId xmlns:a16="http://schemas.microsoft.com/office/drawing/2014/main" id="{5B46D256-1B77-FD47-B88A-C5DB4F5973CC}"/>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B326BB-8DEF-574D-AEB3-AD130726D33E}"/>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2FF9F54-8452-A545-9FD8-A7765C538A5B}"/>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1A496039-C095-44AC-B7F9-78D92837AC15}"/>
              </a:ext>
            </a:extLst>
          </p:cNvPr>
          <p:cNvSpPr>
            <a:spLocks noGrp="1"/>
          </p:cNvSpPr>
          <p:nvPr>
            <p:ph sz="quarter" idx="11"/>
          </p:nvPr>
        </p:nvSpPr>
        <p:spPr>
          <a:xfrm>
            <a:off x="838200" y="1233649"/>
            <a:ext cx="10833825" cy="2092002"/>
          </a:xfrm>
          <a:prstGeom prst="rect">
            <a:avLst/>
          </a:prstGeom>
        </p:spPr>
        <p:txBody>
          <a:bodyPr/>
          <a:lstStyle>
            <a:lvl1pPr marL="128585"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71476" indent="-214308">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22"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091"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259" indent="-128585">
              <a:buClrTx/>
              <a:buFont typeface="Arial" panose="020B0604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56F74BF-8F7C-41A9-A72E-72493E54B307}"/>
              </a:ext>
            </a:extLst>
          </p:cNvPr>
          <p:cNvSpPr>
            <a:spLocks noGrp="1"/>
          </p:cNvSpPr>
          <p:nvPr>
            <p:ph type="title"/>
          </p:nvPr>
        </p:nvSpPr>
        <p:spPr>
          <a:xfrm>
            <a:off x="838200" y="365126"/>
            <a:ext cx="10515600" cy="651912"/>
          </a:xfrm>
          <a:prstGeom prst="rect">
            <a:avLst/>
          </a:prstGeom>
        </p:spPr>
        <p:txBody>
          <a:bodyPr anchor="ctr"/>
          <a:lstStyle>
            <a:lvl1pPr>
              <a:defRPr sz="2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pic>
        <p:nvPicPr>
          <p:cNvPr id="3" name="Picture 2">
            <a:extLst>
              <a:ext uri="{FF2B5EF4-FFF2-40B4-BE49-F238E27FC236}">
                <a16:creationId xmlns:a16="http://schemas.microsoft.com/office/drawing/2014/main" id="{AB62580B-FA5D-0414-E976-052204E4C824}"/>
              </a:ext>
            </a:extLst>
          </p:cNvPr>
          <p:cNvPicPr>
            <a:picLocks noChangeAspect="1"/>
          </p:cNvPicPr>
          <p:nvPr userDrawn="1"/>
        </p:nvPicPr>
        <p:blipFill>
          <a:blip r:embed="rId4"/>
          <a:srcRect/>
          <a:stretch/>
        </p:blipFill>
        <p:spPr>
          <a:xfrm>
            <a:off x="10387089" y="6305457"/>
            <a:ext cx="1556766" cy="242805"/>
          </a:xfrm>
          <a:prstGeom prst="rect">
            <a:avLst/>
          </a:prstGeom>
        </p:spPr>
      </p:pic>
      <p:sp>
        <p:nvSpPr>
          <p:cNvPr id="4" name="TextBox 3">
            <a:extLst>
              <a:ext uri="{FF2B5EF4-FFF2-40B4-BE49-F238E27FC236}">
                <a16:creationId xmlns:a16="http://schemas.microsoft.com/office/drawing/2014/main" id="{291C992B-1FD1-0273-2246-AF13A838295C}"/>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BBCA8C44-195B-CE1C-57EB-45556E3E6B02}"/>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399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H Purpose and Vis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8FE303-F3FB-414A-9F45-283543BBFAD1}"/>
              </a:ext>
            </a:extLst>
          </p:cNvPr>
          <p:cNvPicPr>
            <a:picLocks noChangeAspect="1"/>
          </p:cNvPicPr>
          <p:nvPr userDrawn="1"/>
        </p:nvPicPr>
        <p:blipFill>
          <a:blip r:embed="rId3"/>
          <a:srcRect/>
          <a:stretch/>
        </p:blipFill>
        <p:spPr>
          <a:xfrm>
            <a:off x="10382498" y="6324867"/>
            <a:ext cx="1556766" cy="242927"/>
          </a:xfrm>
          <a:prstGeom prst="rect">
            <a:avLst/>
          </a:prstGeom>
        </p:spPr>
      </p:pic>
      <p:sp>
        <p:nvSpPr>
          <p:cNvPr id="25" name="Rectangle 24">
            <a:extLst>
              <a:ext uri="{FF2B5EF4-FFF2-40B4-BE49-F238E27FC236}">
                <a16:creationId xmlns:a16="http://schemas.microsoft.com/office/drawing/2014/main" id="{29D58419-83FD-9344-8B8B-751408C4B011}"/>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AD34CA-9183-AF40-AE15-B701EAD02204}"/>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D256B8C-E5C8-4440-9636-D0EC273531B3}"/>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AF57CFE-334C-FC46-B419-51A7B5F3B3EE}"/>
              </a:ext>
            </a:extLst>
          </p:cNvPr>
          <p:cNvSpPr txBox="1"/>
          <p:nvPr userDrawn="1"/>
        </p:nvSpPr>
        <p:spPr>
          <a:xfrm>
            <a:off x="5448041" y="1466022"/>
            <a:ext cx="41254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all"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Corporate Purpose and Vision </a:t>
            </a:r>
          </a:p>
        </p:txBody>
      </p:sp>
      <p:pic>
        <p:nvPicPr>
          <p:cNvPr id="12" name="Picture 11">
            <a:extLst>
              <a:ext uri="{FF2B5EF4-FFF2-40B4-BE49-F238E27FC236}">
                <a16:creationId xmlns:a16="http://schemas.microsoft.com/office/drawing/2014/main" id="{3C5B1B54-4144-374C-BBDE-0BAE429B0E5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5448041" y="2890002"/>
            <a:ext cx="1295917" cy="1754162"/>
          </a:xfrm>
          <a:prstGeom prst="rect">
            <a:avLst/>
          </a:prstGeom>
        </p:spPr>
      </p:pic>
      <p:sp>
        <p:nvSpPr>
          <p:cNvPr id="13" name="TextBox 12">
            <a:extLst>
              <a:ext uri="{FF2B5EF4-FFF2-40B4-BE49-F238E27FC236}">
                <a16:creationId xmlns:a16="http://schemas.microsoft.com/office/drawing/2014/main" id="{B69C0B25-B5E5-514A-9DFD-C717AADC170E}"/>
              </a:ext>
            </a:extLst>
          </p:cNvPr>
          <p:cNvSpPr txBox="1"/>
          <p:nvPr userDrawn="1"/>
        </p:nvSpPr>
        <p:spPr>
          <a:xfrm>
            <a:off x="6935372" y="2934144"/>
            <a:ext cx="5781822" cy="1710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 Communication and Servant Leadership</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 Attention to Detail</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R: Relationships and Integrity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 Energy and Innovation</a:t>
            </a:r>
          </a:p>
        </p:txBody>
      </p:sp>
      <p:sp>
        <p:nvSpPr>
          <p:cNvPr id="3" name="TextBox 2">
            <a:extLst>
              <a:ext uri="{FF2B5EF4-FFF2-40B4-BE49-F238E27FC236}">
                <a16:creationId xmlns:a16="http://schemas.microsoft.com/office/drawing/2014/main" id="{C60C8671-24C7-32FC-4A66-F1CBF2BBF449}"/>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5907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rvice Pillar-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F58762-3C44-6843-B9E2-EF14DCB10C13}"/>
              </a:ext>
            </a:extLst>
          </p:cNvPr>
          <p:cNvPicPr>
            <a:picLocks noChangeAspect="1"/>
          </p:cNvPicPr>
          <p:nvPr userDrawn="1"/>
        </p:nvPicPr>
        <p:blipFill>
          <a:blip r:embed="rId2"/>
          <a:srcRect/>
          <a:stretch/>
        </p:blipFill>
        <p:spPr>
          <a:xfrm>
            <a:off x="5750046" y="1176651"/>
            <a:ext cx="5256363" cy="4111292"/>
          </a:xfrm>
          <a:prstGeom prst="rect">
            <a:avLst/>
          </a:prstGeom>
        </p:spPr>
      </p:pic>
      <p:sp>
        <p:nvSpPr>
          <p:cNvPr id="14" name="TextBox 13">
            <a:extLst>
              <a:ext uri="{FF2B5EF4-FFF2-40B4-BE49-F238E27FC236}">
                <a16:creationId xmlns:a16="http://schemas.microsoft.com/office/drawing/2014/main" id="{9DFAEE14-51AB-004E-8886-64D993FBBE2E}"/>
              </a:ext>
            </a:extLst>
          </p:cNvPr>
          <p:cNvSpPr txBox="1"/>
          <p:nvPr userDrawn="1"/>
        </p:nvSpPr>
        <p:spPr>
          <a:xfrm>
            <a:off x="860670" y="1557836"/>
            <a:ext cx="3260035" cy="1569660"/>
          </a:xfrm>
          <a:prstGeom prst="rect">
            <a:avLst/>
          </a:prstGeom>
          <a:noFill/>
        </p:spPr>
        <p:txBody>
          <a:bodyPr wrap="square" rtlCol="0">
            <a:spAutoFit/>
          </a:bodyPr>
          <a:lstStyle/>
          <a:p>
            <a:r>
              <a:rPr lang="en-US" sz="3200" b="1" dirty="0">
                <a:solidFill>
                  <a:srgbClr val="71C1DC"/>
                </a:solidFill>
                <a:latin typeface="Open Sans" panose="020B0606030504020204" pitchFamily="34" charset="0"/>
                <a:ea typeface="Open Sans" panose="020B0606030504020204" pitchFamily="34" charset="0"/>
                <a:cs typeface="Open Sans" panose="020B0606030504020204" pitchFamily="34" charset="0"/>
              </a:rPr>
              <a:t>OUR </a:t>
            </a:r>
          </a:p>
          <a:p>
            <a:r>
              <a:rPr lang="en-US" sz="3200" b="1" dirty="0">
                <a:solidFill>
                  <a:srgbClr val="24386F"/>
                </a:solidFill>
                <a:latin typeface="Open Sans" panose="020B0606030504020204" pitchFamily="34" charset="0"/>
                <a:ea typeface="Open Sans" panose="020B0606030504020204" pitchFamily="34" charset="0"/>
                <a:cs typeface="Open Sans" panose="020B0606030504020204" pitchFamily="34" charset="0"/>
              </a:rPr>
              <a:t>SERVICE</a:t>
            </a:r>
          </a:p>
          <a:p>
            <a:r>
              <a:rPr lang="en-US" sz="3200" b="1" dirty="0">
                <a:solidFill>
                  <a:srgbClr val="243C71"/>
                </a:solidFill>
                <a:latin typeface="Open Sans" panose="020B0606030504020204" pitchFamily="34" charset="0"/>
                <a:ea typeface="Open Sans" panose="020B0606030504020204" pitchFamily="34" charset="0"/>
                <a:cs typeface="Open Sans" panose="020B0606030504020204" pitchFamily="34" charset="0"/>
              </a:rPr>
              <a:t>PILLARS</a:t>
            </a:r>
          </a:p>
        </p:txBody>
      </p:sp>
      <p:sp>
        <p:nvSpPr>
          <p:cNvPr id="15" name="TextBox 14">
            <a:extLst>
              <a:ext uri="{FF2B5EF4-FFF2-40B4-BE49-F238E27FC236}">
                <a16:creationId xmlns:a16="http://schemas.microsoft.com/office/drawing/2014/main" id="{9DB1B1CD-0943-2249-A56F-D91E7B2F39B4}"/>
              </a:ext>
            </a:extLst>
          </p:cNvPr>
          <p:cNvSpPr txBox="1"/>
          <p:nvPr userDrawn="1"/>
        </p:nvSpPr>
        <p:spPr>
          <a:xfrm>
            <a:off x="860670" y="3232297"/>
            <a:ext cx="3615070" cy="1815882"/>
          </a:xfrm>
          <a:prstGeom prst="rect">
            <a:avLst/>
          </a:prstGeom>
          <a:noFill/>
        </p:spPr>
        <p:txBody>
          <a:bodyPr wrap="square" rtlCol="0">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The purpose of Briotix Health is to build relationships with clients and their workforce to deliver meaningful results in employee health while leveraging next-generation technology. Our four areas of focus are Industrial Sports Medicine™, BTE™ Employment Testing, Office Health &amp; Ergonomics, and Specialized Solutions.</a:t>
            </a:r>
          </a:p>
        </p:txBody>
      </p:sp>
      <p:sp>
        <p:nvSpPr>
          <p:cNvPr id="7" name="Rectangle 6">
            <a:extLst>
              <a:ext uri="{FF2B5EF4-FFF2-40B4-BE49-F238E27FC236}">
                <a16:creationId xmlns:a16="http://schemas.microsoft.com/office/drawing/2014/main" id="{98DD595F-359C-1F45-BCD3-43047E41FFD6}"/>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F99C47-29D9-204C-B5FF-AC138691099F}"/>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90EC15-65D4-E747-B6CB-2AB3C8B0B91C}"/>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8290AA7-E53B-4C53-3BCA-93F6EF104789}"/>
              </a:ext>
            </a:extLst>
          </p:cNvPr>
          <p:cNvPicPr>
            <a:picLocks noChangeAspect="1"/>
          </p:cNvPicPr>
          <p:nvPr userDrawn="1"/>
        </p:nvPicPr>
        <p:blipFill>
          <a:blip r:embed="rId3"/>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03C99024-3503-5566-DDD8-6C5D8FC92B26}"/>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DA3EE386-BF73-395C-ED2F-037EC756CE0C}"/>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4651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rvice Pillar-Option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D31BD3-D966-A54A-B45F-7E46C04ED790}"/>
              </a:ext>
            </a:extLst>
          </p:cNvPr>
          <p:cNvSpPr/>
          <p:nvPr userDrawn="1"/>
        </p:nvSpPr>
        <p:spPr>
          <a:xfrm>
            <a:off x="3866606" y="1774616"/>
            <a:ext cx="7367452" cy="768703"/>
          </a:xfrm>
          <a:prstGeom prst="rect">
            <a:avLst/>
          </a:prstGeom>
          <a:gradFill>
            <a:gsLst>
              <a:gs pos="96000">
                <a:schemeClr val="tx1">
                  <a:lumMod val="65000"/>
                  <a:lumOff val="35000"/>
                </a:schemeClr>
              </a:gs>
              <a:gs pos="22000">
                <a:schemeClr val="accent3">
                  <a:lumMod val="97000"/>
                  <a:lumOff val="3000"/>
                </a:schemeClr>
              </a:gs>
              <a:gs pos="6000">
                <a:schemeClr val="accent3">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568EC78-D727-CE4D-AA0D-1240B563204F}"/>
              </a:ext>
            </a:extLst>
          </p:cNvPr>
          <p:cNvSpPr/>
          <p:nvPr userDrawn="1"/>
        </p:nvSpPr>
        <p:spPr>
          <a:xfrm>
            <a:off x="3866606" y="2715141"/>
            <a:ext cx="7367452" cy="768703"/>
          </a:xfrm>
          <a:prstGeom prst="rect">
            <a:avLst/>
          </a:prstGeom>
          <a:gradFill>
            <a:gsLst>
              <a:gs pos="96000">
                <a:schemeClr val="tx1">
                  <a:lumMod val="65000"/>
                  <a:lumOff val="35000"/>
                </a:schemeClr>
              </a:gs>
              <a:gs pos="22000">
                <a:schemeClr val="accent3">
                  <a:lumMod val="97000"/>
                  <a:lumOff val="3000"/>
                </a:schemeClr>
              </a:gs>
              <a:gs pos="6000">
                <a:schemeClr val="accent3">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1A00426-FF63-A24D-9539-F3464F4BA721}"/>
              </a:ext>
            </a:extLst>
          </p:cNvPr>
          <p:cNvSpPr/>
          <p:nvPr userDrawn="1"/>
        </p:nvSpPr>
        <p:spPr>
          <a:xfrm>
            <a:off x="3866606" y="3616478"/>
            <a:ext cx="7367452" cy="768703"/>
          </a:xfrm>
          <a:prstGeom prst="rect">
            <a:avLst/>
          </a:prstGeom>
          <a:gradFill>
            <a:gsLst>
              <a:gs pos="96000">
                <a:schemeClr val="tx1">
                  <a:lumMod val="65000"/>
                  <a:lumOff val="35000"/>
                </a:schemeClr>
              </a:gs>
              <a:gs pos="22000">
                <a:schemeClr val="accent3">
                  <a:lumMod val="97000"/>
                  <a:lumOff val="3000"/>
                </a:schemeClr>
              </a:gs>
              <a:gs pos="6000">
                <a:schemeClr val="accent3">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BAA7A2-7594-6447-BC6C-52E9A6E82CB4}"/>
              </a:ext>
            </a:extLst>
          </p:cNvPr>
          <p:cNvSpPr/>
          <p:nvPr userDrawn="1"/>
        </p:nvSpPr>
        <p:spPr>
          <a:xfrm>
            <a:off x="3866606" y="4570066"/>
            <a:ext cx="7367452" cy="768703"/>
          </a:xfrm>
          <a:prstGeom prst="rect">
            <a:avLst/>
          </a:prstGeom>
          <a:gradFill>
            <a:gsLst>
              <a:gs pos="96000">
                <a:schemeClr val="tx1">
                  <a:lumMod val="65000"/>
                  <a:lumOff val="35000"/>
                </a:schemeClr>
              </a:gs>
              <a:gs pos="22000">
                <a:schemeClr val="accent3">
                  <a:lumMod val="97000"/>
                  <a:lumOff val="3000"/>
                </a:schemeClr>
              </a:gs>
              <a:gs pos="6000">
                <a:schemeClr val="accent3">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1E1B63B-8888-454F-B0E7-7B4AAD87D0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4389"/>
          <a:stretch/>
        </p:blipFill>
        <p:spPr>
          <a:xfrm>
            <a:off x="1301475" y="1154709"/>
            <a:ext cx="4929509" cy="4822635"/>
          </a:xfrm>
          <a:prstGeom prst="rect">
            <a:avLst/>
          </a:prstGeom>
        </p:spPr>
      </p:pic>
      <p:sp>
        <p:nvSpPr>
          <p:cNvPr id="12" name="TextBox 11">
            <a:extLst>
              <a:ext uri="{FF2B5EF4-FFF2-40B4-BE49-F238E27FC236}">
                <a16:creationId xmlns:a16="http://schemas.microsoft.com/office/drawing/2014/main" id="{327E826B-AE66-8B4A-87AF-5599BFCA3360}"/>
              </a:ext>
            </a:extLst>
          </p:cNvPr>
          <p:cNvSpPr txBox="1"/>
          <p:nvPr userDrawn="1"/>
        </p:nvSpPr>
        <p:spPr>
          <a:xfrm>
            <a:off x="489350" y="302233"/>
            <a:ext cx="3260035" cy="1569660"/>
          </a:xfrm>
          <a:prstGeom prst="rect">
            <a:avLst/>
          </a:prstGeom>
          <a:noFill/>
        </p:spPr>
        <p:txBody>
          <a:bodyPr wrap="square" rtlCol="0">
            <a:spAutoFit/>
          </a:bodyPr>
          <a:lstStyle/>
          <a:p>
            <a:r>
              <a:rPr lang="en-US" sz="32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OUR </a:t>
            </a:r>
          </a:p>
          <a:p>
            <a:r>
              <a:rPr lang="en-US" sz="32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SERVICE</a:t>
            </a:r>
          </a:p>
          <a:p>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PILLARS</a:t>
            </a:r>
          </a:p>
        </p:txBody>
      </p:sp>
      <p:sp>
        <p:nvSpPr>
          <p:cNvPr id="13" name="TextBox 12">
            <a:extLst>
              <a:ext uri="{FF2B5EF4-FFF2-40B4-BE49-F238E27FC236}">
                <a16:creationId xmlns:a16="http://schemas.microsoft.com/office/drawing/2014/main" id="{8184E7E3-2156-284E-B791-F7A35DD52C3A}"/>
              </a:ext>
            </a:extLst>
          </p:cNvPr>
          <p:cNvSpPr txBox="1"/>
          <p:nvPr userDrawn="1"/>
        </p:nvSpPr>
        <p:spPr>
          <a:xfrm>
            <a:off x="6257110" y="1936733"/>
            <a:ext cx="6094331" cy="461665"/>
          </a:xfrm>
          <a:prstGeom prst="rect">
            <a:avLst/>
          </a:prstGeom>
          <a:noFill/>
        </p:spPr>
        <p:txBody>
          <a:bodyPr wrap="square" rtlCol="0">
            <a:spAutoFit/>
          </a:bodyPr>
          <a:lstStyle/>
          <a:p>
            <a:pPr algn="l"/>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Industrial Sports Medicine™</a:t>
            </a:r>
          </a:p>
        </p:txBody>
      </p:sp>
      <p:sp>
        <p:nvSpPr>
          <p:cNvPr id="14" name="TextBox 13">
            <a:extLst>
              <a:ext uri="{FF2B5EF4-FFF2-40B4-BE49-F238E27FC236}">
                <a16:creationId xmlns:a16="http://schemas.microsoft.com/office/drawing/2014/main" id="{DCDABDC0-80A2-7B4C-A37A-DECAD524B8B8}"/>
              </a:ext>
            </a:extLst>
          </p:cNvPr>
          <p:cNvSpPr txBox="1"/>
          <p:nvPr userDrawn="1"/>
        </p:nvSpPr>
        <p:spPr>
          <a:xfrm>
            <a:off x="6257110" y="2878620"/>
            <a:ext cx="5416131" cy="461665"/>
          </a:xfrm>
          <a:prstGeom prst="rect">
            <a:avLst/>
          </a:prstGeom>
          <a:noFill/>
        </p:spPr>
        <p:txBody>
          <a:bodyPr wrap="square" rtlCol="0">
            <a:spAutoFit/>
          </a:bodyPr>
          <a:lstStyle/>
          <a:p>
            <a:pPr algn="l"/>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BTE™ Employment Testing</a:t>
            </a:r>
          </a:p>
        </p:txBody>
      </p:sp>
      <p:sp>
        <p:nvSpPr>
          <p:cNvPr id="15" name="TextBox 14">
            <a:extLst>
              <a:ext uri="{FF2B5EF4-FFF2-40B4-BE49-F238E27FC236}">
                <a16:creationId xmlns:a16="http://schemas.microsoft.com/office/drawing/2014/main" id="{ADDF9E17-49C7-5D41-9C11-E5FBA780C971}"/>
              </a:ext>
            </a:extLst>
          </p:cNvPr>
          <p:cNvSpPr txBox="1"/>
          <p:nvPr userDrawn="1"/>
        </p:nvSpPr>
        <p:spPr>
          <a:xfrm>
            <a:off x="6257110" y="3769444"/>
            <a:ext cx="4929509" cy="461665"/>
          </a:xfrm>
          <a:prstGeom prst="rect">
            <a:avLst/>
          </a:prstGeom>
          <a:noFill/>
        </p:spPr>
        <p:txBody>
          <a:bodyPr wrap="square" rtlCol="0">
            <a:spAutoFit/>
          </a:bodyPr>
          <a:lstStyle/>
          <a:p>
            <a:pPr algn="l"/>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Office Health &amp; Ergonomics</a:t>
            </a:r>
          </a:p>
        </p:txBody>
      </p:sp>
      <p:sp>
        <p:nvSpPr>
          <p:cNvPr id="16" name="TextBox 15">
            <a:extLst>
              <a:ext uri="{FF2B5EF4-FFF2-40B4-BE49-F238E27FC236}">
                <a16:creationId xmlns:a16="http://schemas.microsoft.com/office/drawing/2014/main" id="{D8CF6C50-AAC7-B942-BEF5-9B67C150E556}"/>
              </a:ext>
            </a:extLst>
          </p:cNvPr>
          <p:cNvSpPr txBox="1"/>
          <p:nvPr userDrawn="1"/>
        </p:nvSpPr>
        <p:spPr>
          <a:xfrm>
            <a:off x="6257110" y="4723584"/>
            <a:ext cx="5603268" cy="461665"/>
          </a:xfrm>
          <a:prstGeom prst="rect">
            <a:avLst/>
          </a:prstGeom>
          <a:noFill/>
        </p:spPr>
        <p:txBody>
          <a:bodyPr wrap="square" rtlCol="0">
            <a:spAutoFit/>
          </a:bodyPr>
          <a:lstStyle/>
          <a:p>
            <a:pPr algn="l"/>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Specialized Solutions</a:t>
            </a:r>
          </a:p>
        </p:txBody>
      </p:sp>
      <p:sp>
        <p:nvSpPr>
          <p:cNvPr id="19" name="Rectangle 18">
            <a:extLst>
              <a:ext uri="{FF2B5EF4-FFF2-40B4-BE49-F238E27FC236}">
                <a16:creationId xmlns:a16="http://schemas.microsoft.com/office/drawing/2014/main" id="{3163C085-047B-D246-B9CC-B1BAAB0AEAB5}"/>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968DCD4-9039-B849-A705-25BE226754FB}"/>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5A0F800-E659-0742-B2C3-08676FB996E7}"/>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05BA598-EA9C-1742-ABAA-E9D9BE7339F5}"/>
              </a:ext>
            </a:extLst>
          </p:cNvPr>
          <p:cNvPicPr>
            <a:picLocks noChangeAspect="1"/>
          </p:cNvPicPr>
          <p:nvPr userDrawn="1"/>
        </p:nvPicPr>
        <p:blipFill>
          <a:blip r:embed="rId3"/>
          <a:srcRect/>
          <a:stretch/>
        </p:blipFill>
        <p:spPr>
          <a:xfrm>
            <a:off x="10387089" y="6305457"/>
            <a:ext cx="1556766" cy="242805"/>
          </a:xfrm>
          <a:prstGeom prst="rect">
            <a:avLst/>
          </a:prstGeom>
        </p:spPr>
      </p:pic>
      <p:sp>
        <p:nvSpPr>
          <p:cNvPr id="5" name="TextBox 4">
            <a:extLst>
              <a:ext uri="{FF2B5EF4-FFF2-40B4-BE49-F238E27FC236}">
                <a16:creationId xmlns:a16="http://schemas.microsoft.com/office/drawing/2014/main" id="{A462C8A7-B3D4-31AE-BCF6-0F56F138FDC7}"/>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C7939E3-44DB-0821-2E47-879DC7BB45C8}"/>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00731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rvice Pillar-Option 3">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DFAEE14-51AB-004E-8886-64D993FBBE2E}"/>
              </a:ext>
            </a:extLst>
          </p:cNvPr>
          <p:cNvSpPr txBox="1"/>
          <p:nvPr userDrawn="1"/>
        </p:nvSpPr>
        <p:spPr>
          <a:xfrm>
            <a:off x="3629378" y="222283"/>
            <a:ext cx="4531943" cy="584775"/>
          </a:xfrm>
          <a:prstGeom prst="rect">
            <a:avLst/>
          </a:prstGeom>
          <a:noFill/>
        </p:spPr>
        <p:txBody>
          <a:bodyPr wrap="square" rtlCol="0">
            <a:spAutoFit/>
          </a:bodyPr>
          <a:lstStyle/>
          <a:p>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OUR SERVICE PILLARS</a:t>
            </a:r>
          </a:p>
        </p:txBody>
      </p:sp>
      <p:pic>
        <p:nvPicPr>
          <p:cNvPr id="3" name="Picture 2">
            <a:extLst>
              <a:ext uri="{FF2B5EF4-FFF2-40B4-BE49-F238E27FC236}">
                <a16:creationId xmlns:a16="http://schemas.microsoft.com/office/drawing/2014/main" id="{C45FD05B-B557-4C46-8DA1-F32686E628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987999"/>
            <a:ext cx="12192000" cy="1354667"/>
          </a:xfrm>
          <a:prstGeom prst="rect">
            <a:avLst/>
          </a:prstGeom>
        </p:spPr>
      </p:pic>
      <p:sp>
        <p:nvSpPr>
          <p:cNvPr id="17" name="TextBox 16">
            <a:extLst>
              <a:ext uri="{FF2B5EF4-FFF2-40B4-BE49-F238E27FC236}">
                <a16:creationId xmlns:a16="http://schemas.microsoft.com/office/drawing/2014/main" id="{23853621-3E4C-5B47-BE93-E1958ADE8947}"/>
              </a:ext>
            </a:extLst>
          </p:cNvPr>
          <p:cNvSpPr txBox="1"/>
          <p:nvPr userDrawn="1"/>
        </p:nvSpPr>
        <p:spPr>
          <a:xfrm>
            <a:off x="620337" y="3264200"/>
            <a:ext cx="2428875" cy="2339102"/>
          </a:xfrm>
          <a:prstGeom prst="rect">
            <a:avLst/>
          </a:prstGeom>
          <a:noFill/>
        </p:spPr>
        <p:txBody>
          <a:bodyPr wrap="square" rtlCol="0">
            <a:spAutoFit/>
          </a:bodyPr>
          <a:lstStyle/>
          <a:p>
            <a:pPr algn="ctr">
              <a:spcBef>
                <a:spcPts val="600"/>
              </a:spcBef>
            </a:pPr>
            <a:r>
              <a:rPr lang="en-US" sz="18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Industrial Sports Medicine™</a:t>
            </a:r>
          </a:p>
          <a:p>
            <a:pPr algn="ctr">
              <a:spcBef>
                <a:spcPts val="600"/>
              </a:spcBef>
            </a:pPr>
            <a:r>
              <a:rPr lang="en-US" sz="15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Preventing musculoskeletal injuries and restoring workforce health through the care of your Working Athletes™ and tailored workplace solutions.</a:t>
            </a:r>
          </a:p>
        </p:txBody>
      </p:sp>
      <p:sp>
        <p:nvSpPr>
          <p:cNvPr id="18" name="TextBox 17">
            <a:extLst>
              <a:ext uri="{FF2B5EF4-FFF2-40B4-BE49-F238E27FC236}">
                <a16:creationId xmlns:a16="http://schemas.microsoft.com/office/drawing/2014/main" id="{B9039A05-2878-614F-BBAD-425B73546C03}"/>
              </a:ext>
            </a:extLst>
          </p:cNvPr>
          <p:cNvSpPr txBox="1"/>
          <p:nvPr userDrawn="1"/>
        </p:nvSpPr>
        <p:spPr>
          <a:xfrm>
            <a:off x="3394557" y="3264200"/>
            <a:ext cx="2701443" cy="2800767"/>
          </a:xfrm>
          <a:prstGeom prst="rect">
            <a:avLst/>
          </a:prstGeom>
          <a:noFill/>
        </p:spPr>
        <p:txBody>
          <a:bodyPr wrap="square" rtlCol="0">
            <a:spAutoFit/>
          </a:bodyPr>
          <a:lstStyle/>
          <a:p>
            <a:pPr algn="ctr">
              <a:spcBef>
                <a:spcPts val="600"/>
              </a:spcBef>
            </a:pPr>
            <a:r>
              <a:rPr lang="en-US" sz="18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BTE™ Employment Testing</a:t>
            </a:r>
          </a:p>
          <a:p>
            <a:pPr algn="ctr">
              <a:spcBef>
                <a:spcPts val="600"/>
              </a:spcBef>
            </a:pPr>
            <a:r>
              <a:rPr lang="en-US" sz="15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Eliminating unnecessary musculoskeletal claims and expediting return to work through defensible post offer employment testing, functional capacity evaluations, and Fit For Duty testing, using state of the art technology. </a:t>
            </a:r>
          </a:p>
        </p:txBody>
      </p:sp>
      <p:sp>
        <p:nvSpPr>
          <p:cNvPr id="19" name="TextBox 18">
            <a:extLst>
              <a:ext uri="{FF2B5EF4-FFF2-40B4-BE49-F238E27FC236}">
                <a16:creationId xmlns:a16="http://schemas.microsoft.com/office/drawing/2014/main" id="{F58BC45C-F12B-9F4B-AE34-0352C48F1612}"/>
              </a:ext>
            </a:extLst>
          </p:cNvPr>
          <p:cNvSpPr txBox="1"/>
          <p:nvPr userDrawn="1"/>
        </p:nvSpPr>
        <p:spPr>
          <a:xfrm>
            <a:off x="6441345" y="3264200"/>
            <a:ext cx="2371067" cy="2569934"/>
          </a:xfrm>
          <a:prstGeom prst="rect">
            <a:avLst/>
          </a:prstGeom>
          <a:noFill/>
        </p:spPr>
        <p:txBody>
          <a:bodyPr wrap="square" rtlCol="0">
            <a:spAutoFit/>
          </a:bodyPr>
          <a:lstStyle/>
          <a:p>
            <a:pPr algn="ctr">
              <a:spcBef>
                <a:spcPts val="600"/>
              </a:spcBef>
            </a:pPr>
            <a:r>
              <a:rPr lang="en-US" sz="18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Office Health &amp; Ergonomics</a:t>
            </a:r>
          </a:p>
          <a:p>
            <a:pPr algn="ctr">
              <a:spcBef>
                <a:spcPts val="600"/>
              </a:spcBef>
            </a:pPr>
            <a:r>
              <a:rPr lang="en-US" sz="15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Optimizing employee comfort and engagement by connecting with your office workforce through personalized onsite, virtual, and technology services.</a:t>
            </a:r>
          </a:p>
        </p:txBody>
      </p:sp>
      <p:sp>
        <p:nvSpPr>
          <p:cNvPr id="20" name="TextBox 19">
            <a:extLst>
              <a:ext uri="{FF2B5EF4-FFF2-40B4-BE49-F238E27FC236}">
                <a16:creationId xmlns:a16="http://schemas.microsoft.com/office/drawing/2014/main" id="{0CB5D0B7-D284-6F49-A946-7D9C123AD97B}"/>
              </a:ext>
            </a:extLst>
          </p:cNvPr>
          <p:cNvSpPr txBox="1"/>
          <p:nvPr userDrawn="1"/>
        </p:nvSpPr>
        <p:spPr>
          <a:xfrm>
            <a:off x="9379737" y="3331514"/>
            <a:ext cx="2355311" cy="2416046"/>
          </a:xfrm>
          <a:prstGeom prst="rect">
            <a:avLst/>
          </a:prstGeom>
          <a:noFill/>
        </p:spPr>
        <p:txBody>
          <a:bodyPr wrap="square" rtlCol="0">
            <a:spAutoFit/>
          </a:bodyPr>
          <a:lstStyle/>
          <a:p>
            <a:pPr algn="ctr">
              <a:spcBef>
                <a:spcPts val="600"/>
              </a:spcBef>
            </a:pPr>
            <a:r>
              <a:rPr lang="en-US" sz="18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Specialized </a:t>
            </a:r>
          </a:p>
          <a:p>
            <a:pPr algn="ctr">
              <a:spcBef>
                <a:spcPts val="600"/>
              </a:spcBef>
            </a:pPr>
            <a:r>
              <a:rPr lang="en-US" sz="1800" b="1"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Solutions</a:t>
            </a:r>
          </a:p>
          <a:p>
            <a:pPr algn="ctr">
              <a:spcBef>
                <a:spcPts val="600"/>
              </a:spcBef>
            </a:pPr>
            <a:r>
              <a:rPr lang="en-US" sz="15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Delivering customized and innovative solutions in ergonomics and workforce performance by partnering technical subject-matter experts with your organization.</a:t>
            </a:r>
          </a:p>
        </p:txBody>
      </p:sp>
      <p:grpSp>
        <p:nvGrpSpPr>
          <p:cNvPr id="2" name="Group 1">
            <a:extLst>
              <a:ext uri="{FF2B5EF4-FFF2-40B4-BE49-F238E27FC236}">
                <a16:creationId xmlns:a16="http://schemas.microsoft.com/office/drawing/2014/main" id="{746FF23B-CA62-5C40-BAF9-282A5D7ABF42}"/>
              </a:ext>
            </a:extLst>
          </p:cNvPr>
          <p:cNvGrpSpPr/>
          <p:nvPr userDrawn="1"/>
        </p:nvGrpSpPr>
        <p:grpSpPr>
          <a:xfrm>
            <a:off x="949231" y="1554441"/>
            <a:ext cx="1643911" cy="1673992"/>
            <a:chOff x="795951" y="1354958"/>
            <a:chExt cx="2026365" cy="2063444"/>
          </a:xfrm>
        </p:grpSpPr>
        <p:sp>
          <p:nvSpPr>
            <p:cNvPr id="11" name="Cross 10">
              <a:extLst>
                <a:ext uri="{FF2B5EF4-FFF2-40B4-BE49-F238E27FC236}">
                  <a16:creationId xmlns:a16="http://schemas.microsoft.com/office/drawing/2014/main" id="{B712E89B-85C6-6E49-9EF5-7A075F8462BC}"/>
                </a:ext>
              </a:extLst>
            </p:cNvPr>
            <p:cNvSpPr/>
            <p:nvPr userDrawn="1"/>
          </p:nvSpPr>
          <p:spPr>
            <a:xfrm rot="18893010">
              <a:off x="795951" y="1392037"/>
              <a:ext cx="2026365" cy="2026365"/>
            </a:xfrm>
            <a:prstGeom prst="plus">
              <a:avLst>
                <a:gd name="adj" fmla="val 34488"/>
              </a:avLst>
            </a:prstGeom>
            <a:solidFill>
              <a:srgbClr val="24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1F0662D5-E4B0-4445-A1B8-1F83AA828749}"/>
                </a:ext>
              </a:extLst>
            </p:cNvPr>
            <p:cNvPicPr>
              <a:picLocks noChangeAspect="1"/>
            </p:cNvPicPr>
            <p:nvPr userDrawn="1"/>
          </p:nvPicPr>
          <p:blipFill>
            <a:blip r:embed="rId3"/>
            <a:stretch>
              <a:fillRect/>
            </a:stretch>
          </p:blipFill>
          <p:spPr>
            <a:xfrm rot="18887659">
              <a:off x="834758" y="1354958"/>
              <a:ext cx="1913904" cy="1913904"/>
            </a:xfrm>
            <a:prstGeom prst="rect">
              <a:avLst/>
            </a:prstGeom>
          </p:spPr>
        </p:pic>
      </p:grpSp>
      <p:grpSp>
        <p:nvGrpSpPr>
          <p:cNvPr id="24" name="Group 23">
            <a:extLst>
              <a:ext uri="{FF2B5EF4-FFF2-40B4-BE49-F238E27FC236}">
                <a16:creationId xmlns:a16="http://schemas.microsoft.com/office/drawing/2014/main" id="{F7EC64FF-DA4D-364A-8220-E17684FA3506}"/>
              </a:ext>
            </a:extLst>
          </p:cNvPr>
          <p:cNvGrpSpPr/>
          <p:nvPr userDrawn="1"/>
        </p:nvGrpSpPr>
        <p:grpSpPr>
          <a:xfrm>
            <a:off x="3806731" y="1554441"/>
            <a:ext cx="1643911" cy="1673992"/>
            <a:chOff x="795951" y="1354958"/>
            <a:chExt cx="2026365" cy="2063444"/>
          </a:xfrm>
        </p:grpSpPr>
        <p:sp>
          <p:nvSpPr>
            <p:cNvPr id="25" name="Cross 24">
              <a:extLst>
                <a:ext uri="{FF2B5EF4-FFF2-40B4-BE49-F238E27FC236}">
                  <a16:creationId xmlns:a16="http://schemas.microsoft.com/office/drawing/2014/main" id="{49C66536-426A-7043-A060-EF94F32DE6DA}"/>
                </a:ext>
              </a:extLst>
            </p:cNvPr>
            <p:cNvSpPr/>
            <p:nvPr userDrawn="1"/>
          </p:nvSpPr>
          <p:spPr>
            <a:xfrm rot="18893010">
              <a:off x="795951" y="1392037"/>
              <a:ext cx="2026365" cy="2026365"/>
            </a:xfrm>
            <a:prstGeom prst="plus">
              <a:avLst>
                <a:gd name="adj" fmla="val 34488"/>
              </a:avLst>
            </a:prstGeom>
            <a:solidFill>
              <a:srgbClr val="24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62C60E5B-2282-6E4F-93B9-A3B2340B3891}"/>
                </a:ext>
              </a:extLst>
            </p:cNvPr>
            <p:cNvPicPr>
              <a:picLocks noChangeAspect="1"/>
            </p:cNvPicPr>
            <p:nvPr userDrawn="1"/>
          </p:nvPicPr>
          <p:blipFill>
            <a:blip r:embed="rId3"/>
            <a:stretch>
              <a:fillRect/>
            </a:stretch>
          </p:blipFill>
          <p:spPr>
            <a:xfrm rot="18887659">
              <a:off x="834758" y="1354958"/>
              <a:ext cx="1913904" cy="1913904"/>
            </a:xfrm>
            <a:prstGeom prst="rect">
              <a:avLst/>
            </a:prstGeom>
          </p:spPr>
        </p:pic>
      </p:grpSp>
      <p:grpSp>
        <p:nvGrpSpPr>
          <p:cNvPr id="27" name="Group 26">
            <a:extLst>
              <a:ext uri="{FF2B5EF4-FFF2-40B4-BE49-F238E27FC236}">
                <a16:creationId xmlns:a16="http://schemas.microsoft.com/office/drawing/2014/main" id="{E12EA9A5-79B6-0544-9EA3-757292A44A15}"/>
              </a:ext>
            </a:extLst>
          </p:cNvPr>
          <p:cNvGrpSpPr/>
          <p:nvPr userDrawn="1"/>
        </p:nvGrpSpPr>
        <p:grpSpPr>
          <a:xfrm>
            <a:off x="6749956" y="1554441"/>
            <a:ext cx="1643911" cy="1673992"/>
            <a:chOff x="795951" y="1354958"/>
            <a:chExt cx="2026365" cy="2063444"/>
          </a:xfrm>
        </p:grpSpPr>
        <p:sp>
          <p:nvSpPr>
            <p:cNvPr id="28" name="Cross 27">
              <a:extLst>
                <a:ext uri="{FF2B5EF4-FFF2-40B4-BE49-F238E27FC236}">
                  <a16:creationId xmlns:a16="http://schemas.microsoft.com/office/drawing/2014/main" id="{D9C76E03-6D29-3F4F-8F8A-6F173471D353}"/>
                </a:ext>
              </a:extLst>
            </p:cNvPr>
            <p:cNvSpPr/>
            <p:nvPr userDrawn="1"/>
          </p:nvSpPr>
          <p:spPr>
            <a:xfrm rot="18893010">
              <a:off x="795951" y="1392037"/>
              <a:ext cx="2026365" cy="2026365"/>
            </a:xfrm>
            <a:prstGeom prst="plus">
              <a:avLst>
                <a:gd name="adj" fmla="val 34488"/>
              </a:avLst>
            </a:prstGeom>
            <a:solidFill>
              <a:srgbClr val="24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DE49F82F-B9A4-AD40-A343-2DA6A02917BF}"/>
                </a:ext>
              </a:extLst>
            </p:cNvPr>
            <p:cNvPicPr>
              <a:picLocks noChangeAspect="1"/>
            </p:cNvPicPr>
            <p:nvPr userDrawn="1"/>
          </p:nvPicPr>
          <p:blipFill>
            <a:blip r:embed="rId3"/>
            <a:stretch>
              <a:fillRect/>
            </a:stretch>
          </p:blipFill>
          <p:spPr>
            <a:xfrm rot="18887659">
              <a:off x="834758" y="1354958"/>
              <a:ext cx="1913904" cy="1913904"/>
            </a:xfrm>
            <a:prstGeom prst="rect">
              <a:avLst/>
            </a:prstGeom>
          </p:spPr>
        </p:pic>
      </p:grpSp>
      <p:grpSp>
        <p:nvGrpSpPr>
          <p:cNvPr id="30" name="Group 29">
            <a:extLst>
              <a:ext uri="{FF2B5EF4-FFF2-40B4-BE49-F238E27FC236}">
                <a16:creationId xmlns:a16="http://schemas.microsoft.com/office/drawing/2014/main" id="{AE359255-0CDA-4E46-A429-71AEF202D564}"/>
              </a:ext>
            </a:extLst>
          </p:cNvPr>
          <p:cNvGrpSpPr/>
          <p:nvPr userDrawn="1"/>
        </p:nvGrpSpPr>
        <p:grpSpPr>
          <a:xfrm>
            <a:off x="9693181" y="1554441"/>
            <a:ext cx="1643911" cy="1673992"/>
            <a:chOff x="795951" y="1354958"/>
            <a:chExt cx="2026365" cy="2063444"/>
          </a:xfrm>
        </p:grpSpPr>
        <p:sp>
          <p:nvSpPr>
            <p:cNvPr id="31" name="Cross 30">
              <a:extLst>
                <a:ext uri="{FF2B5EF4-FFF2-40B4-BE49-F238E27FC236}">
                  <a16:creationId xmlns:a16="http://schemas.microsoft.com/office/drawing/2014/main" id="{77AD823A-258A-A649-8AA2-2700CBDD9A00}"/>
                </a:ext>
              </a:extLst>
            </p:cNvPr>
            <p:cNvSpPr/>
            <p:nvPr userDrawn="1"/>
          </p:nvSpPr>
          <p:spPr>
            <a:xfrm rot="18893010">
              <a:off x="795951" y="1392037"/>
              <a:ext cx="2026365" cy="2026365"/>
            </a:xfrm>
            <a:prstGeom prst="plus">
              <a:avLst>
                <a:gd name="adj" fmla="val 34488"/>
              </a:avLst>
            </a:prstGeom>
            <a:solidFill>
              <a:srgbClr val="24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689E673A-3524-1244-B2BB-CF27DAC2F7BF}"/>
                </a:ext>
              </a:extLst>
            </p:cNvPr>
            <p:cNvPicPr>
              <a:picLocks noChangeAspect="1"/>
            </p:cNvPicPr>
            <p:nvPr userDrawn="1"/>
          </p:nvPicPr>
          <p:blipFill>
            <a:blip r:embed="rId3"/>
            <a:stretch>
              <a:fillRect/>
            </a:stretch>
          </p:blipFill>
          <p:spPr>
            <a:xfrm rot="18887659">
              <a:off x="834758" y="1354958"/>
              <a:ext cx="1913904" cy="1913904"/>
            </a:xfrm>
            <a:prstGeom prst="rect">
              <a:avLst/>
            </a:prstGeom>
          </p:spPr>
        </p:pic>
      </p:grpSp>
      <p:pic>
        <p:nvPicPr>
          <p:cNvPr id="5" name="Picture 4">
            <a:extLst>
              <a:ext uri="{FF2B5EF4-FFF2-40B4-BE49-F238E27FC236}">
                <a16:creationId xmlns:a16="http://schemas.microsoft.com/office/drawing/2014/main" id="{11ADF282-AC96-BB14-7A44-F44C13595961}"/>
              </a:ext>
            </a:extLst>
          </p:cNvPr>
          <p:cNvPicPr>
            <a:picLocks noChangeAspect="1"/>
          </p:cNvPicPr>
          <p:nvPr userDrawn="1"/>
        </p:nvPicPr>
        <p:blipFill>
          <a:blip r:embed="rId4"/>
          <a:srcRect/>
          <a:stretch/>
        </p:blipFill>
        <p:spPr>
          <a:xfrm>
            <a:off x="10387089" y="6305457"/>
            <a:ext cx="1556766" cy="242805"/>
          </a:xfrm>
          <a:prstGeom prst="rect">
            <a:avLst/>
          </a:prstGeom>
        </p:spPr>
      </p:pic>
      <p:sp>
        <p:nvSpPr>
          <p:cNvPr id="6" name="TextBox 5">
            <a:extLst>
              <a:ext uri="{FF2B5EF4-FFF2-40B4-BE49-F238E27FC236}">
                <a16:creationId xmlns:a16="http://schemas.microsoft.com/office/drawing/2014/main" id="{FFBC06F4-FDA9-88A8-29A8-3FE4B18921F7}"/>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D5BC1BF1-86CE-C5B1-97BC-59F144AAF72F}"/>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1824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rvice Pillar-Option 4">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88FCB79-FD11-1C41-B69B-F6CDFCDBDBD4}"/>
              </a:ext>
            </a:extLst>
          </p:cNvPr>
          <p:cNvSpPr/>
          <p:nvPr userDrawn="1"/>
        </p:nvSpPr>
        <p:spPr>
          <a:xfrm>
            <a:off x="9391850" y="2839669"/>
            <a:ext cx="1940628" cy="3341849"/>
          </a:xfrm>
          <a:prstGeom prst="rect">
            <a:avLst/>
          </a:prstGeom>
          <a:solidFill>
            <a:schemeClr val="bg1">
              <a:lumMod val="8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6F2C0E8-D925-094E-96CC-52E9B0CD4FCC}"/>
              </a:ext>
            </a:extLst>
          </p:cNvPr>
          <p:cNvSpPr/>
          <p:nvPr userDrawn="1"/>
        </p:nvSpPr>
        <p:spPr>
          <a:xfrm>
            <a:off x="6613926" y="2839669"/>
            <a:ext cx="1940628" cy="3341849"/>
          </a:xfrm>
          <a:prstGeom prst="rect">
            <a:avLst/>
          </a:prstGeom>
          <a:solidFill>
            <a:schemeClr val="bg1">
              <a:lumMod val="8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76342E1-7C77-7B4F-8360-181F05F11E9C}"/>
              </a:ext>
            </a:extLst>
          </p:cNvPr>
          <p:cNvSpPr/>
          <p:nvPr userDrawn="1"/>
        </p:nvSpPr>
        <p:spPr>
          <a:xfrm>
            <a:off x="3743404" y="2839669"/>
            <a:ext cx="1940628" cy="3341849"/>
          </a:xfrm>
          <a:prstGeom prst="rect">
            <a:avLst/>
          </a:prstGeom>
          <a:solidFill>
            <a:schemeClr val="bg1">
              <a:lumMod val="8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 Diagonal Corner Rectangle 32">
            <a:extLst>
              <a:ext uri="{FF2B5EF4-FFF2-40B4-BE49-F238E27FC236}">
                <a16:creationId xmlns:a16="http://schemas.microsoft.com/office/drawing/2014/main" id="{1AE0110C-F6F1-6C42-A78A-2CFF4B1558AB}"/>
              </a:ext>
            </a:extLst>
          </p:cNvPr>
          <p:cNvSpPr/>
          <p:nvPr userDrawn="1"/>
        </p:nvSpPr>
        <p:spPr>
          <a:xfrm>
            <a:off x="9282081" y="1302028"/>
            <a:ext cx="2295939" cy="1588297"/>
          </a:xfrm>
          <a:prstGeom prst="round2DiagRect">
            <a:avLst/>
          </a:prstGeom>
          <a:solidFill>
            <a:schemeClr val="tx1">
              <a:lumMod val="65000"/>
              <a:lumOff val="3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 Diagonal Corner Rectangle 31">
            <a:extLst>
              <a:ext uri="{FF2B5EF4-FFF2-40B4-BE49-F238E27FC236}">
                <a16:creationId xmlns:a16="http://schemas.microsoft.com/office/drawing/2014/main" id="{6CA57AB0-CBC5-5646-9C52-840D07121806}"/>
              </a:ext>
            </a:extLst>
          </p:cNvPr>
          <p:cNvSpPr/>
          <p:nvPr userDrawn="1"/>
        </p:nvSpPr>
        <p:spPr>
          <a:xfrm>
            <a:off x="6469433" y="1302028"/>
            <a:ext cx="2295939" cy="1588297"/>
          </a:xfrm>
          <a:prstGeom prst="round2DiagRect">
            <a:avLst/>
          </a:prstGeom>
          <a:solidFill>
            <a:srgbClr val="24386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 Diagonal Corner Rectangle 30">
            <a:extLst>
              <a:ext uri="{FF2B5EF4-FFF2-40B4-BE49-F238E27FC236}">
                <a16:creationId xmlns:a16="http://schemas.microsoft.com/office/drawing/2014/main" id="{D105230E-9E89-4D46-B5B6-7BDA114946C6}"/>
              </a:ext>
            </a:extLst>
          </p:cNvPr>
          <p:cNvSpPr/>
          <p:nvPr userDrawn="1"/>
        </p:nvSpPr>
        <p:spPr>
          <a:xfrm>
            <a:off x="3610486" y="1302028"/>
            <a:ext cx="2295939" cy="1588297"/>
          </a:xfrm>
          <a:prstGeom prst="round2DiagRect">
            <a:avLst/>
          </a:prstGeom>
          <a:solidFill>
            <a:srgbClr val="71C1D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33277A2-F985-4242-A5F1-978F3DB3CE64}"/>
              </a:ext>
            </a:extLst>
          </p:cNvPr>
          <p:cNvSpPr/>
          <p:nvPr userDrawn="1"/>
        </p:nvSpPr>
        <p:spPr>
          <a:xfrm>
            <a:off x="815009" y="2839669"/>
            <a:ext cx="1940628" cy="3341849"/>
          </a:xfrm>
          <a:prstGeom prst="rect">
            <a:avLst/>
          </a:prstGeom>
          <a:solidFill>
            <a:schemeClr val="bg1">
              <a:lumMod val="8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Rectangle 29">
            <a:extLst>
              <a:ext uri="{FF2B5EF4-FFF2-40B4-BE49-F238E27FC236}">
                <a16:creationId xmlns:a16="http://schemas.microsoft.com/office/drawing/2014/main" id="{DA33A1D0-6C7F-3041-A0A2-041568A62811}"/>
              </a:ext>
            </a:extLst>
          </p:cNvPr>
          <p:cNvSpPr/>
          <p:nvPr userDrawn="1"/>
        </p:nvSpPr>
        <p:spPr>
          <a:xfrm>
            <a:off x="669833" y="1302028"/>
            <a:ext cx="2295939" cy="1588297"/>
          </a:xfrm>
          <a:prstGeom prst="round2DiagRect">
            <a:avLst/>
          </a:prstGeom>
          <a:solidFill>
            <a:srgbClr val="D31C2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3853621-3E4C-5B47-BE93-E1958ADE8947}"/>
              </a:ext>
            </a:extLst>
          </p:cNvPr>
          <p:cNvSpPr txBox="1"/>
          <p:nvPr userDrawn="1"/>
        </p:nvSpPr>
        <p:spPr>
          <a:xfrm>
            <a:off x="825924" y="2995898"/>
            <a:ext cx="1871591" cy="3139321"/>
          </a:xfrm>
          <a:prstGeom prst="rect">
            <a:avLst/>
          </a:prstGeom>
          <a:noFill/>
        </p:spPr>
        <p:txBody>
          <a:bodyPr wrap="square" rtlCol="0">
            <a:spAutoFit/>
          </a:bodyPr>
          <a:lstStyle/>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Early Discomfort Management and OSHA Compliant First Aid</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Body Mechanic/ Posture Training- Job Coaching</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Stretching/ Strengthening Program</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Health and Wellness Education</a:t>
            </a:r>
          </a:p>
        </p:txBody>
      </p:sp>
      <p:sp>
        <p:nvSpPr>
          <p:cNvPr id="18" name="TextBox 17">
            <a:extLst>
              <a:ext uri="{FF2B5EF4-FFF2-40B4-BE49-F238E27FC236}">
                <a16:creationId xmlns:a16="http://schemas.microsoft.com/office/drawing/2014/main" id="{B9039A05-2878-614F-BBAD-425B73546C03}"/>
              </a:ext>
            </a:extLst>
          </p:cNvPr>
          <p:cNvSpPr txBox="1"/>
          <p:nvPr userDrawn="1"/>
        </p:nvSpPr>
        <p:spPr>
          <a:xfrm>
            <a:off x="6613926" y="3011287"/>
            <a:ext cx="1940628" cy="2923877"/>
          </a:xfrm>
          <a:prstGeom prst="rect">
            <a:avLst/>
          </a:prstGeom>
          <a:noFill/>
        </p:spPr>
        <p:txBody>
          <a:bodyPr wrap="square" rtlCol="0">
            <a:spAutoFit/>
          </a:bodyPr>
          <a:lstStyle/>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Office Ergonomic Assessments</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Supplies Recommendations and Portal</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Virtual and Onsite Assessments and Support</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Supported by </a:t>
            </a:r>
            <a:r>
              <a:rPr lang="en-US" sz="1400" kern="120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Briotix.Works</a:t>
            </a: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Technology Portal</a:t>
            </a:r>
          </a:p>
        </p:txBody>
      </p:sp>
      <p:sp>
        <p:nvSpPr>
          <p:cNvPr id="19" name="TextBox 18">
            <a:extLst>
              <a:ext uri="{FF2B5EF4-FFF2-40B4-BE49-F238E27FC236}">
                <a16:creationId xmlns:a16="http://schemas.microsoft.com/office/drawing/2014/main" id="{F58BC45C-F12B-9F4B-AE34-0352C48F1612}"/>
              </a:ext>
            </a:extLst>
          </p:cNvPr>
          <p:cNvSpPr txBox="1"/>
          <p:nvPr userDrawn="1"/>
        </p:nvSpPr>
        <p:spPr>
          <a:xfrm>
            <a:off x="9329752" y="2996922"/>
            <a:ext cx="2036324" cy="1846659"/>
          </a:xfrm>
          <a:prstGeom prst="rect">
            <a:avLst/>
          </a:prstGeom>
          <a:noFill/>
        </p:spPr>
        <p:txBody>
          <a:bodyPr wrap="square" rtlCol="0">
            <a:spAutoFit/>
          </a:bodyPr>
          <a:lstStyle/>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Ergonomic Analysis</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Consulting</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Wearables and Exoskeletons</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Physical Demand Analysis</a:t>
            </a:r>
          </a:p>
        </p:txBody>
      </p:sp>
      <p:sp>
        <p:nvSpPr>
          <p:cNvPr id="15" name="TextBox 14">
            <a:extLst>
              <a:ext uri="{FF2B5EF4-FFF2-40B4-BE49-F238E27FC236}">
                <a16:creationId xmlns:a16="http://schemas.microsoft.com/office/drawing/2014/main" id="{52DCBE6E-9D68-B343-8C5A-2AFD0F20F9F7}"/>
              </a:ext>
            </a:extLst>
          </p:cNvPr>
          <p:cNvSpPr txBox="1"/>
          <p:nvPr userDrawn="1"/>
        </p:nvSpPr>
        <p:spPr>
          <a:xfrm>
            <a:off x="669833" y="1502553"/>
            <a:ext cx="2288848" cy="1200329"/>
          </a:xfrm>
          <a:prstGeom prst="rect">
            <a:avLst/>
          </a:prstGeom>
          <a:noFill/>
        </p:spPr>
        <p:txBody>
          <a:bodyPr wrap="square" rtlCol="0">
            <a:spAutoFit/>
          </a:bodyPr>
          <a:lstStyle/>
          <a:p>
            <a:pPr algn="ct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Industrial Sports Medicine</a:t>
            </a:r>
            <a:r>
              <a:rPr lang="en-US" sz="2400" b="1" baseline="300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1" name="TextBox 20">
            <a:extLst>
              <a:ext uri="{FF2B5EF4-FFF2-40B4-BE49-F238E27FC236}">
                <a16:creationId xmlns:a16="http://schemas.microsoft.com/office/drawing/2014/main" id="{0DECBCE0-4837-CB44-AA8E-9D0D5AA223E3}"/>
              </a:ext>
            </a:extLst>
          </p:cNvPr>
          <p:cNvSpPr txBox="1"/>
          <p:nvPr userDrawn="1"/>
        </p:nvSpPr>
        <p:spPr>
          <a:xfrm>
            <a:off x="3692206" y="1473779"/>
            <a:ext cx="2132498" cy="1200329"/>
          </a:xfrm>
          <a:prstGeom prst="rect">
            <a:avLst/>
          </a:prstGeom>
          <a:noFill/>
        </p:spPr>
        <p:txBody>
          <a:bodyPr wrap="square" rtlCol="0">
            <a:spAutoFit/>
          </a:bodyPr>
          <a:lstStyle/>
          <a:p>
            <a:pPr algn="ct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BTE</a:t>
            </a:r>
            <a:r>
              <a:rPr lang="en-US" sz="2400" b="1" baseline="300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Employment Testing</a:t>
            </a:r>
          </a:p>
        </p:txBody>
      </p:sp>
      <p:sp>
        <p:nvSpPr>
          <p:cNvPr id="22" name="TextBox 21">
            <a:extLst>
              <a:ext uri="{FF2B5EF4-FFF2-40B4-BE49-F238E27FC236}">
                <a16:creationId xmlns:a16="http://schemas.microsoft.com/office/drawing/2014/main" id="{E016C4D3-7092-A543-B724-21BDDF783A3C}"/>
              </a:ext>
            </a:extLst>
          </p:cNvPr>
          <p:cNvSpPr txBox="1"/>
          <p:nvPr userDrawn="1"/>
        </p:nvSpPr>
        <p:spPr>
          <a:xfrm>
            <a:off x="6478095" y="1656049"/>
            <a:ext cx="2278614" cy="830997"/>
          </a:xfrm>
          <a:prstGeom prst="rect">
            <a:avLst/>
          </a:prstGeom>
          <a:noFill/>
        </p:spPr>
        <p:txBody>
          <a:bodyPr wrap="square" rtlCol="0">
            <a:spAutoFit/>
          </a:bodyPr>
          <a:lstStyle/>
          <a:p>
            <a:pPr algn="ct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Office Health &amp; Ergonomics</a:t>
            </a:r>
          </a:p>
        </p:txBody>
      </p:sp>
      <p:sp>
        <p:nvSpPr>
          <p:cNvPr id="23" name="TextBox 22">
            <a:extLst>
              <a:ext uri="{FF2B5EF4-FFF2-40B4-BE49-F238E27FC236}">
                <a16:creationId xmlns:a16="http://schemas.microsoft.com/office/drawing/2014/main" id="{4A3E7613-92FA-F54F-AC55-CC1881840F8F}"/>
              </a:ext>
            </a:extLst>
          </p:cNvPr>
          <p:cNvSpPr txBox="1"/>
          <p:nvPr userDrawn="1"/>
        </p:nvSpPr>
        <p:spPr>
          <a:xfrm>
            <a:off x="9138479" y="1655350"/>
            <a:ext cx="2583141" cy="830997"/>
          </a:xfrm>
          <a:prstGeom prst="rect">
            <a:avLst/>
          </a:prstGeom>
          <a:noFill/>
        </p:spPr>
        <p:txBody>
          <a:bodyPr wrap="square" rtlCol="0">
            <a:spAutoFit/>
          </a:bodyPr>
          <a:lstStyle/>
          <a:p>
            <a:pPr algn="ct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Specialized Solutions</a:t>
            </a:r>
          </a:p>
        </p:txBody>
      </p:sp>
      <p:sp>
        <p:nvSpPr>
          <p:cNvPr id="14" name="TextBox 13">
            <a:extLst>
              <a:ext uri="{FF2B5EF4-FFF2-40B4-BE49-F238E27FC236}">
                <a16:creationId xmlns:a16="http://schemas.microsoft.com/office/drawing/2014/main" id="{9DFAEE14-51AB-004E-8886-64D993FBBE2E}"/>
              </a:ext>
            </a:extLst>
          </p:cNvPr>
          <p:cNvSpPr txBox="1"/>
          <p:nvPr userDrawn="1"/>
        </p:nvSpPr>
        <p:spPr>
          <a:xfrm>
            <a:off x="2501275" y="472511"/>
            <a:ext cx="6582030" cy="584775"/>
          </a:xfrm>
          <a:prstGeom prst="rect">
            <a:avLst/>
          </a:prstGeom>
          <a:noFill/>
        </p:spPr>
        <p:txBody>
          <a:bodyPr wrap="square" rtlCol="0">
            <a:spAutoFit/>
          </a:bodyPr>
          <a:lstStyle/>
          <a:p>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OUR COMPREHENSIVE SERVICES</a:t>
            </a:r>
          </a:p>
        </p:txBody>
      </p:sp>
      <p:sp>
        <p:nvSpPr>
          <p:cNvPr id="35" name="TextBox 34">
            <a:extLst>
              <a:ext uri="{FF2B5EF4-FFF2-40B4-BE49-F238E27FC236}">
                <a16:creationId xmlns:a16="http://schemas.microsoft.com/office/drawing/2014/main" id="{B1AE603A-5300-2F40-BBCC-47AB7B53C3E5}"/>
              </a:ext>
            </a:extLst>
          </p:cNvPr>
          <p:cNvSpPr txBox="1"/>
          <p:nvPr userDrawn="1"/>
        </p:nvSpPr>
        <p:spPr>
          <a:xfrm>
            <a:off x="3865039" y="2995898"/>
            <a:ext cx="1697357" cy="2123658"/>
          </a:xfrm>
          <a:prstGeom prst="rect">
            <a:avLst/>
          </a:prstGeom>
          <a:noFill/>
        </p:spPr>
        <p:txBody>
          <a:bodyPr wrap="square" rtlCol="0">
            <a:spAutoFit/>
          </a:bodyPr>
          <a:lstStyle/>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Post Offer Employment Testing (POET)</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Functional Capacity Evaluation (FCE)</a:t>
            </a:r>
          </a:p>
          <a:p>
            <a:pPr marL="0" indent="0" algn="ctr">
              <a:spcAft>
                <a:spcPts val="1200"/>
              </a:spcAft>
              <a:buFont typeface="Arial" panose="020B0604020202020204" pitchFamily="34" charset="0"/>
              <a:buNone/>
            </a:pPr>
            <a:r>
              <a:rPr lang="en-US" sz="140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Fit For Duty Testing (FFD)</a:t>
            </a:r>
          </a:p>
        </p:txBody>
      </p:sp>
      <p:sp>
        <p:nvSpPr>
          <p:cNvPr id="38" name="Rectangle 37">
            <a:extLst>
              <a:ext uri="{FF2B5EF4-FFF2-40B4-BE49-F238E27FC236}">
                <a16:creationId xmlns:a16="http://schemas.microsoft.com/office/drawing/2014/main" id="{3A37D6FC-7A0A-C645-947C-3408A25B34F4}"/>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D2EAD57-60B3-E54B-9F19-5765EE552FFD}"/>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6F720DA-A776-4147-94B0-E35A6DDE6F2B}"/>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C545E4A-C87A-FA09-2C91-4BBC996DC23C}"/>
              </a:ext>
            </a:extLst>
          </p:cNvPr>
          <p:cNvPicPr>
            <a:picLocks noChangeAspect="1"/>
          </p:cNvPicPr>
          <p:nvPr userDrawn="1"/>
        </p:nvPicPr>
        <p:blipFill>
          <a:blip r:embed="rId2"/>
          <a:srcRect/>
          <a:stretch/>
        </p:blipFill>
        <p:spPr>
          <a:xfrm>
            <a:off x="10387089" y="6305457"/>
            <a:ext cx="1556766" cy="242805"/>
          </a:xfrm>
          <a:prstGeom prst="rect">
            <a:avLst/>
          </a:prstGeom>
        </p:spPr>
      </p:pic>
      <p:sp>
        <p:nvSpPr>
          <p:cNvPr id="3" name="TextBox 2">
            <a:extLst>
              <a:ext uri="{FF2B5EF4-FFF2-40B4-BE49-F238E27FC236}">
                <a16:creationId xmlns:a16="http://schemas.microsoft.com/office/drawing/2014/main" id="{1ADCBC38-A90C-9F58-69C6-6A6766A1F67F}"/>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B2B78F3-F79D-45C9-98C5-9A4FCAA04CD3}"/>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124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out Our Compan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D58419-83FD-9344-8B8B-751408C4B011}"/>
              </a:ext>
            </a:extLst>
          </p:cNvPr>
          <p:cNvSpPr/>
          <p:nvPr userDrawn="1"/>
        </p:nvSpPr>
        <p:spPr>
          <a:xfrm>
            <a:off x="1048" y="0"/>
            <a:ext cx="125952" cy="3594100"/>
          </a:xfrm>
          <a:prstGeom prst="rect">
            <a:avLst/>
          </a:prstGeom>
          <a:solidFill>
            <a:srgbClr val="23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AD34CA-9183-AF40-AE15-B701EAD02204}"/>
              </a:ext>
            </a:extLst>
          </p:cNvPr>
          <p:cNvSpPr/>
          <p:nvPr userDrawn="1"/>
        </p:nvSpPr>
        <p:spPr>
          <a:xfrm>
            <a:off x="0" y="3640364"/>
            <a:ext cx="125952" cy="1587500"/>
          </a:xfrm>
          <a:prstGeom prst="rect">
            <a:avLst/>
          </a:prstGeom>
          <a:solidFill>
            <a:srgbClr val="D8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D256B8C-E5C8-4440-9636-D0EC273531B3}"/>
              </a:ext>
            </a:extLst>
          </p:cNvPr>
          <p:cNvSpPr/>
          <p:nvPr userDrawn="1"/>
        </p:nvSpPr>
        <p:spPr>
          <a:xfrm>
            <a:off x="0" y="5272314"/>
            <a:ext cx="125952" cy="1587500"/>
          </a:xfrm>
          <a:prstGeom prst="rect">
            <a:avLst/>
          </a:prstGeom>
          <a:solidFill>
            <a:srgbClr val="EE32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07F2A6FA-9388-EC4F-BACB-D0DEC0335FD5}"/>
              </a:ext>
            </a:extLst>
          </p:cNvPr>
          <p:cNvSpPr txBox="1"/>
          <p:nvPr userDrawn="1"/>
        </p:nvSpPr>
        <p:spPr>
          <a:xfrm>
            <a:off x="5720932" y="2196278"/>
            <a:ext cx="5065841" cy="3139321"/>
          </a:xfrm>
          <a:prstGeom prst="rect">
            <a:avLst/>
          </a:prstGeom>
          <a:noFill/>
        </p:spPr>
        <p:txBody>
          <a:bodyPr wrap="square" rtlCol="0">
            <a:spAutoFit/>
          </a:bodyPr>
          <a:lstStyle/>
          <a:p>
            <a:r>
              <a:rPr lang="ro-RO" sz="1800" dirty="0">
                <a:solidFill>
                  <a:srgbClr val="234E9C"/>
                </a:solidFill>
                <a:latin typeface="Open Sans" panose="020B0606030504020204" pitchFamily="34" charset="0"/>
                <a:ea typeface="Open Sans" panose="020B0606030504020204" pitchFamily="34" charset="0"/>
                <a:cs typeface="Open Sans" panose="020B0606030504020204" pitchFamily="34" charset="0"/>
              </a:rPr>
              <a:t>Briotix Health is the leading provider of workforce performance and optimization solutions. For more than twenty-one years, we have supported clients with injury prevention and treatment, ergonomics, safety, wellness, return-to-work/stay-at-work support, and software. We are proud to have worked with some of the world’s most recognized organizations and agencies as well as a significant number of the largest insurers and their proxies.</a:t>
            </a:r>
            <a:endParaRPr lang="en-US" sz="1800" dirty="0">
              <a:solidFill>
                <a:srgbClr val="234E9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7768043A-8466-5F4E-9D88-A74A1A5C7819}"/>
              </a:ext>
            </a:extLst>
          </p:cNvPr>
          <p:cNvSpPr txBox="1"/>
          <p:nvPr userDrawn="1"/>
        </p:nvSpPr>
        <p:spPr>
          <a:xfrm>
            <a:off x="5720932" y="1734613"/>
            <a:ext cx="3893794" cy="461665"/>
          </a:xfrm>
          <a:prstGeom prst="rect">
            <a:avLst/>
          </a:prstGeom>
          <a:noFill/>
        </p:spPr>
        <p:txBody>
          <a:bodyPr wrap="square" rtlCol="0">
            <a:spAutoFit/>
          </a:bodyPr>
          <a:lstStyle/>
          <a:p>
            <a:r>
              <a:rPr lang="en-US" sz="2400" cap="all" dirty="0">
                <a:solidFill>
                  <a:srgbClr val="234E9C"/>
                </a:solidFill>
                <a:latin typeface="Open Sans Extrabold" panose="020B0906030804020204" pitchFamily="34" charset="0"/>
                <a:ea typeface="Open Sans Extrabold" panose="020B0906030804020204" pitchFamily="34" charset="0"/>
                <a:cs typeface="Open Sans Extrabold" panose="020B0906030804020204" pitchFamily="34" charset="0"/>
              </a:rPr>
              <a:t>About Our Company</a:t>
            </a:r>
          </a:p>
        </p:txBody>
      </p:sp>
      <p:pic>
        <p:nvPicPr>
          <p:cNvPr id="3" name="Picture 2">
            <a:extLst>
              <a:ext uri="{FF2B5EF4-FFF2-40B4-BE49-F238E27FC236}">
                <a16:creationId xmlns:a16="http://schemas.microsoft.com/office/drawing/2014/main" id="{65A601BB-46D9-2C4F-A5CA-57491D9A9AC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02087" y="2662473"/>
            <a:ext cx="3729326" cy="1228936"/>
          </a:xfrm>
          <a:prstGeom prst="rect">
            <a:avLst/>
          </a:prstGeom>
        </p:spPr>
      </p:pic>
      <p:pic>
        <p:nvPicPr>
          <p:cNvPr id="2" name="Picture 1">
            <a:extLst>
              <a:ext uri="{FF2B5EF4-FFF2-40B4-BE49-F238E27FC236}">
                <a16:creationId xmlns:a16="http://schemas.microsoft.com/office/drawing/2014/main" id="{A7286643-4974-6FF5-C2F2-253E7C772A01}"/>
              </a:ext>
            </a:extLst>
          </p:cNvPr>
          <p:cNvPicPr>
            <a:picLocks noChangeAspect="1"/>
          </p:cNvPicPr>
          <p:nvPr userDrawn="1"/>
        </p:nvPicPr>
        <p:blipFill>
          <a:blip r:embed="rId3"/>
          <a:srcRect/>
          <a:stretch/>
        </p:blipFill>
        <p:spPr>
          <a:xfrm>
            <a:off x="10387089" y="6305457"/>
            <a:ext cx="1556766" cy="242805"/>
          </a:xfrm>
          <a:prstGeom prst="rect">
            <a:avLst/>
          </a:prstGeom>
        </p:spPr>
      </p:pic>
      <p:sp>
        <p:nvSpPr>
          <p:cNvPr id="4" name="TextBox 3">
            <a:extLst>
              <a:ext uri="{FF2B5EF4-FFF2-40B4-BE49-F238E27FC236}">
                <a16:creationId xmlns:a16="http://schemas.microsoft.com/office/drawing/2014/main" id="{0A80AD9F-0F22-CA63-9CCD-C44BDBCF7506}"/>
              </a:ext>
            </a:extLst>
          </p:cNvPr>
          <p:cNvSpPr txBox="1"/>
          <p:nvPr userDrawn="1"/>
        </p:nvSpPr>
        <p:spPr>
          <a:xfrm>
            <a:off x="248145" y="6521628"/>
            <a:ext cx="6445956" cy="261610"/>
          </a:xfrm>
          <a:prstGeom prst="rect">
            <a:avLst/>
          </a:prstGeom>
          <a:noFill/>
        </p:spPr>
        <p:txBody>
          <a:bodyPr wrap="square" rtlCol="0">
            <a:spAutoFit/>
          </a:bodyPr>
          <a:lstStyle/>
          <a:p>
            <a:r>
              <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for your workforce and building a healthier workplace | </a:t>
            </a:r>
            <a:r>
              <a:rPr lang="en-US" sz="1100" kern="1200" spc="1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briotix.com</a:t>
            </a:r>
            <a:endParaRPr lang="en-US" sz="1100" kern="1200" spc="1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82F9294C-E783-1AED-D4FE-80B9C0DD79D0}"/>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3948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ox Title">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sitting, cat, table, computer&#10;&#10;Description automatically generated">
            <a:extLst>
              <a:ext uri="{FF2B5EF4-FFF2-40B4-BE49-F238E27FC236}">
                <a16:creationId xmlns:a16="http://schemas.microsoft.com/office/drawing/2014/main" id="{E05A4530-2BD3-FE4A-A304-7778D417BDF9}"/>
              </a:ext>
            </a:extLst>
          </p:cNvPr>
          <p:cNvPicPr>
            <a:picLocks noChangeAspect="1"/>
          </p:cNvPicPr>
          <p:nvPr userDrawn="1"/>
        </p:nvPicPr>
        <p:blipFill rotWithShape="1">
          <a:blip r:embed="rId2" cstate="screen">
            <a:alphaModFix amt="73000"/>
            <a:extLst>
              <a:ext uri="{28A0092B-C50C-407E-A947-70E740481C1C}">
                <a14:useLocalDpi xmlns:a14="http://schemas.microsoft.com/office/drawing/2010/main"/>
              </a:ext>
            </a:extLst>
          </a:blip>
          <a:srcRect b="9894"/>
          <a:stretch/>
        </p:blipFill>
        <p:spPr>
          <a:xfrm rot="10800000">
            <a:off x="0" y="1"/>
            <a:ext cx="12197171" cy="6857999"/>
          </a:xfrm>
          <a:prstGeom prst="rect">
            <a:avLst/>
          </a:prstGeom>
        </p:spPr>
      </p:pic>
      <p:sp>
        <p:nvSpPr>
          <p:cNvPr id="9" name="Rectangle 8">
            <a:extLst>
              <a:ext uri="{FF2B5EF4-FFF2-40B4-BE49-F238E27FC236}">
                <a16:creationId xmlns:a16="http://schemas.microsoft.com/office/drawing/2014/main" id="{6CCE3DE3-9E53-9D4F-9F84-193F02F424F4}"/>
              </a:ext>
            </a:extLst>
          </p:cNvPr>
          <p:cNvSpPr/>
          <p:nvPr userDrawn="1"/>
        </p:nvSpPr>
        <p:spPr>
          <a:xfrm>
            <a:off x="257385" y="334732"/>
            <a:ext cx="11682401" cy="625288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9C9BB95-4D81-B740-AAF6-A990BC3292FB}"/>
              </a:ext>
            </a:extLst>
          </p:cNvPr>
          <p:cNvSpPr/>
          <p:nvPr userDrawn="1"/>
        </p:nvSpPr>
        <p:spPr>
          <a:xfrm>
            <a:off x="1277815" y="4255725"/>
            <a:ext cx="9641541" cy="117863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DB2340-0A95-C24F-9B25-3639E79E6DA6}"/>
              </a:ext>
            </a:extLst>
          </p:cNvPr>
          <p:cNvSpPr/>
          <p:nvPr userDrawn="1"/>
        </p:nvSpPr>
        <p:spPr>
          <a:xfrm>
            <a:off x="1338732" y="4311286"/>
            <a:ext cx="9519707" cy="10616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689F520E-12A2-EE47-A318-67A48ED09110}"/>
              </a:ext>
            </a:extLst>
          </p:cNvPr>
          <p:cNvCxnSpPr/>
          <p:nvPr userDrawn="1"/>
        </p:nvCxnSpPr>
        <p:spPr>
          <a:xfrm>
            <a:off x="3766088" y="2402604"/>
            <a:ext cx="4850970" cy="0"/>
          </a:xfrm>
          <a:prstGeom prst="line">
            <a:avLst/>
          </a:prstGeom>
          <a:ln w="28575" cmpd="dbl">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E836196-2458-544F-AF3A-B53917E77061}"/>
              </a:ext>
            </a:extLst>
          </p:cNvPr>
          <p:cNvCxnSpPr/>
          <p:nvPr userDrawn="1"/>
        </p:nvCxnSpPr>
        <p:spPr>
          <a:xfrm>
            <a:off x="3766088" y="3530294"/>
            <a:ext cx="4850970" cy="0"/>
          </a:xfrm>
          <a:prstGeom prst="line">
            <a:avLst/>
          </a:prstGeom>
          <a:ln w="28575" cmpd="dbl">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14AB52C-BA87-2842-B5F9-CFB3A57EBB3B}"/>
              </a:ext>
            </a:extLst>
          </p:cNvPr>
          <p:cNvSpPr/>
          <p:nvPr userDrawn="1"/>
        </p:nvSpPr>
        <p:spPr>
          <a:xfrm>
            <a:off x="511444" y="573437"/>
            <a:ext cx="11189776" cy="5765370"/>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2C246492-59E6-25DA-DAA9-D16CB30CD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73608" y="1214147"/>
            <a:ext cx="4743450" cy="723900"/>
          </a:xfrm>
          <a:prstGeom prst="rect">
            <a:avLst/>
          </a:prstGeom>
        </p:spPr>
      </p:pic>
      <p:sp>
        <p:nvSpPr>
          <p:cNvPr id="11" name="Text Placeholder 2">
            <a:extLst>
              <a:ext uri="{FF2B5EF4-FFF2-40B4-BE49-F238E27FC236}">
                <a16:creationId xmlns:a16="http://schemas.microsoft.com/office/drawing/2014/main" id="{F03F5A51-F637-1DBD-2A20-8FBC085B9454}"/>
              </a:ext>
            </a:extLst>
          </p:cNvPr>
          <p:cNvSpPr>
            <a:spLocks noGrp="1"/>
          </p:cNvSpPr>
          <p:nvPr>
            <p:ph type="body" sz="quarter" idx="10" hasCustomPrompt="1"/>
          </p:nvPr>
        </p:nvSpPr>
        <p:spPr>
          <a:xfrm>
            <a:off x="511444" y="2524125"/>
            <a:ext cx="11169112" cy="904875"/>
          </a:xfrm>
          <a:prstGeom prst="rect">
            <a:avLst/>
          </a:prstGeom>
        </p:spPr>
        <p:txBody>
          <a:bodyPr anchor="ctr">
            <a:noAutofit/>
          </a:bodyPr>
          <a:lstStyle>
            <a:lvl1pPr marL="0" indent="0" algn="ctr">
              <a:buNone/>
              <a:defRPr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latin typeface="Open Sans Extrabold" panose="020B0906030804020204" pitchFamily="34" charset="0"/>
                <a:ea typeface="Open Sans Extrabold" panose="020B0906030804020204" pitchFamily="34" charset="0"/>
                <a:cs typeface="Open Sans Extrabold" panose="020B0906030804020204" pitchFamily="34" charset="0"/>
              </a:rPr>
              <a:t>Insert Presentation Title Here</a:t>
            </a:r>
            <a:endParaRPr lang="en-US" dirty="0"/>
          </a:p>
        </p:txBody>
      </p:sp>
      <p:sp>
        <p:nvSpPr>
          <p:cNvPr id="14" name="Text Placeholder 2">
            <a:extLst>
              <a:ext uri="{FF2B5EF4-FFF2-40B4-BE49-F238E27FC236}">
                <a16:creationId xmlns:a16="http://schemas.microsoft.com/office/drawing/2014/main" id="{DB5C74E6-925E-207A-0F88-7EB6F643B3D4}"/>
              </a:ext>
            </a:extLst>
          </p:cNvPr>
          <p:cNvSpPr>
            <a:spLocks noGrp="1"/>
          </p:cNvSpPr>
          <p:nvPr>
            <p:ph type="body" sz="quarter" idx="11" hasCustomPrompt="1"/>
          </p:nvPr>
        </p:nvSpPr>
        <p:spPr>
          <a:xfrm>
            <a:off x="490780" y="4460940"/>
            <a:ext cx="11169112" cy="904875"/>
          </a:xfrm>
          <a:prstGeom prst="rect">
            <a:avLst/>
          </a:prstGeom>
        </p:spPr>
        <p:txBody>
          <a:bodyPr anchor="ctr">
            <a:noAutofit/>
          </a:bodyPr>
          <a:lstStyle>
            <a:lvl1pPr marL="0" indent="0" algn="ctr">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Insert Presenter’s Name and Title Here</a:t>
            </a:r>
          </a:p>
        </p:txBody>
      </p:sp>
      <p:sp>
        <p:nvSpPr>
          <p:cNvPr id="10" name="TextBox 9">
            <a:extLst>
              <a:ext uri="{FF2B5EF4-FFF2-40B4-BE49-F238E27FC236}">
                <a16:creationId xmlns:a16="http://schemas.microsoft.com/office/drawing/2014/main" id="{45DDAD75-0345-B9E5-D0A4-5AE5B587BFC1}"/>
              </a:ext>
            </a:extLst>
          </p:cNvPr>
          <p:cNvSpPr txBox="1"/>
          <p:nvPr userDrawn="1"/>
        </p:nvSpPr>
        <p:spPr>
          <a:xfrm>
            <a:off x="8358605" y="6567794"/>
            <a:ext cx="3669436" cy="215444"/>
          </a:xfrm>
          <a:prstGeom prst="rect">
            <a:avLst/>
          </a:prstGeom>
          <a:noFill/>
        </p:spPr>
        <p:txBody>
          <a:bodyPr wrap="square" rtlCol="0">
            <a:spAutoFit/>
          </a:bodyPr>
          <a:lstStyle/>
          <a:p>
            <a:pPr algn="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Copyright © 2023 </a:t>
            </a:r>
            <a:r>
              <a:rPr lang="en-GB" sz="800" b="0" i="0" dirty="0" err="1">
                <a:solidFill>
                  <a:srgbClr val="242424"/>
                </a:solidFill>
                <a:effectLst/>
                <a:latin typeface="Open Sans" panose="020B0606030504020204" pitchFamily="34" charset="0"/>
                <a:ea typeface="Open Sans" panose="020B0606030504020204" pitchFamily="34" charset="0"/>
                <a:cs typeface="Open Sans" panose="020B0606030504020204" pitchFamily="34" charset="0"/>
              </a:rPr>
              <a:t>Briotix</a:t>
            </a:r>
            <a:r>
              <a:rPr lang="en-GB" sz="800" b="0" i="0" dirty="0">
                <a:solidFill>
                  <a:srgbClr val="242424"/>
                </a:solidFill>
                <a:effectLst/>
                <a:latin typeface="Open Sans" panose="020B0606030504020204" pitchFamily="34" charset="0"/>
                <a:ea typeface="Open Sans" panose="020B0606030504020204" pitchFamily="34" charset="0"/>
                <a:cs typeface="Open Sans" panose="020B0606030504020204" pitchFamily="34" charset="0"/>
              </a:rPr>
              <a:t> Health, LP.  All Rights Reserved.</a:t>
            </a:r>
            <a:endParaRPr lang="en-PH"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5968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283A57-F1DF-AB4D-9BEE-AD1835D1CD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8E4B24-8D66-024A-9DBF-709199B93A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A1D25-A85A-2E48-BFD7-380C14EBA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F7964-56EB-674A-AE5B-4B632A666BAE}" type="datetimeFigureOut">
              <a:rPr lang="en-US" smtClean="0"/>
              <a:t>10/17/2023</a:t>
            </a:fld>
            <a:endParaRPr lang="en-US"/>
          </a:p>
        </p:txBody>
      </p:sp>
      <p:sp>
        <p:nvSpPr>
          <p:cNvPr id="5" name="Footer Placeholder 4">
            <a:extLst>
              <a:ext uri="{FF2B5EF4-FFF2-40B4-BE49-F238E27FC236}">
                <a16:creationId xmlns:a16="http://schemas.microsoft.com/office/drawing/2014/main" id="{03BBD5D1-E0F2-0E4D-8755-A7C713379D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6C7B12-55C1-1646-A2EB-0BF30576DA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D4BD21-4585-BA4D-9D65-5BFD76B8AF5E}" type="slidenum">
              <a:rPr lang="en-US" smtClean="0"/>
              <a:t>‹#›</a:t>
            </a:fld>
            <a:endParaRPr lang="en-US"/>
          </a:p>
        </p:txBody>
      </p:sp>
    </p:spTree>
    <p:extLst>
      <p:ext uri="{BB962C8B-B14F-4D97-AF65-F5344CB8AC3E}">
        <p14:creationId xmlns:p14="http://schemas.microsoft.com/office/powerpoint/2010/main" val="2080719428"/>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2086758"/>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3" r:id="rId3"/>
    <p:sldLayoutId id="2147483932" r:id="rId4"/>
    <p:sldLayoutId id="2147483920" r:id="rId5"/>
    <p:sldLayoutId id="2147483921" r:id="rId6"/>
    <p:sldLayoutId id="2147483936" r:id="rId7"/>
    <p:sldLayoutId id="2147483937" r:id="rId8"/>
    <p:sldLayoutId id="2147483939" r:id="rId9"/>
    <p:sldLayoutId id="214748394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48547"/>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31" r:id="rId3"/>
    <p:sldLayoutId id="2147483929" r:id="rId4"/>
    <p:sldLayoutId id="2147483930" r:id="rId5"/>
    <p:sldLayoutId id="2147483925" r:id="rId6"/>
    <p:sldLayoutId id="2147483928" r:id="rId7"/>
  </p:sldLayoutIdLst>
  <p:transition>
    <p:blinds/>
  </p:transition>
  <p:txStyles>
    <p:titleStyle>
      <a:lvl1pPr algn="l" defTabSz="514337" rtl="0" eaLnBrk="1" latinLnBrk="0" hangingPunct="1">
        <a:lnSpc>
          <a:spcPct val="90000"/>
        </a:lnSpc>
        <a:spcBef>
          <a:spcPct val="0"/>
        </a:spcBef>
        <a:buNone/>
        <a:defRPr sz="3000" kern="1200">
          <a:solidFill>
            <a:srgbClr val="282973"/>
          </a:solidFill>
          <a:latin typeface="+mj-lt"/>
          <a:ea typeface="+mj-ea"/>
          <a:cs typeface="+mj-cs"/>
        </a:defRPr>
      </a:lvl1pPr>
    </p:titleStyle>
    <p:bodyStyle>
      <a:lvl1pPr marL="128585" indent="-128585" algn="l" defTabSz="514337" rtl="0" eaLnBrk="1" latinLnBrk="0" hangingPunct="1">
        <a:lnSpc>
          <a:spcPct val="90000"/>
        </a:lnSpc>
        <a:spcBef>
          <a:spcPts val="563"/>
        </a:spcBef>
        <a:buClr>
          <a:srgbClr val="D81F28"/>
        </a:buClr>
        <a:buFont typeface="Wingdings" panose="05000000000000000000" pitchFamily="2" charset="2"/>
        <a:buChar char="§"/>
        <a:defRPr sz="1575" kern="1200">
          <a:solidFill>
            <a:schemeClr val="bg2"/>
          </a:solidFill>
          <a:latin typeface="+mn-lt"/>
          <a:ea typeface="+mn-ea"/>
          <a:cs typeface="+mn-cs"/>
        </a:defRPr>
      </a:lvl1pPr>
      <a:lvl2pPr marL="471476" indent="-214308" algn="l" defTabSz="514337" rtl="0" eaLnBrk="1" latinLnBrk="0" hangingPunct="1">
        <a:lnSpc>
          <a:spcPct val="90000"/>
        </a:lnSpc>
        <a:spcBef>
          <a:spcPts val="281"/>
        </a:spcBef>
        <a:buClr>
          <a:schemeClr val="accent3"/>
        </a:buClr>
        <a:buFont typeface="Wingdings" panose="05000000000000000000" pitchFamily="2" charset="2"/>
        <a:buChar char="ü"/>
        <a:defRPr sz="1350" kern="1200">
          <a:solidFill>
            <a:schemeClr val="bg2"/>
          </a:solidFill>
          <a:latin typeface="+mn-lt"/>
          <a:ea typeface="+mn-ea"/>
          <a:cs typeface="+mn-cs"/>
        </a:defRPr>
      </a:lvl2pPr>
      <a:lvl3pPr marL="642922" indent="-128585" algn="l" defTabSz="514337" rtl="0" eaLnBrk="1" latinLnBrk="0" hangingPunct="1">
        <a:lnSpc>
          <a:spcPct val="90000"/>
        </a:lnSpc>
        <a:spcBef>
          <a:spcPts val="281"/>
        </a:spcBef>
        <a:buClr>
          <a:srgbClr val="B2D235"/>
        </a:buClr>
        <a:buSzPct val="90000"/>
        <a:buFont typeface="Wingdings" panose="05000000000000000000" pitchFamily="2" charset="2"/>
        <a:buChar char="v"/>
        <a:defRPr sz="1125" kern="1200">
          <a:solidFill>
            <a:schemeClr val="bg2"/>
          </a:solidFill>
          <a:latin typeface="+mn-lt"/>
          <a:ea typeface="+mn-ea"/>
          <a:cs typeface="+mn-cs"/>
        </a:defRPr>
      </a:lvl3pPr>
      <a:lvl4pPr marL="900091" indent="-128585" algn="l" defTabSz="514337" rtl="0" eaLnBrk="1" latinLnBrk="0" hangingPunct="1">
        <a:lnSpc>
          <a:spcPct val="90000"/>
        </a:lnSpc>
        <a:spcBef>
          <a:spcPts val="281"/>
        </a:spcBef>
        <a:buClr>
          <a:schemeClr val="accent4"/>
        </a:buClr>
        <a:buSzPct val="120000"/>
        <a:buFont typeface="Trebuchet MS" panose="020B0603020202020204" pitchFamily="34" charset="0"/>
        <a:buChar char="»"/>
        <a:defRPr sz="1013" kern="1200">
          <a:solidFill>
            <a:schemeClr val="bg2"/>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bg2"/>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hyperlink" Target="mailto:target-center@usda.go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83346-3CB2-B09F-90E6-CAD4599836EF}"/>
              </a:ext>
            </a:extLst>
          </p:cNvPr>
          <p:cNvSpPr>
            <a:spLocks noGrp="1"/>
          </p:cNvSpPr>
          <p:nvPr>
            <p:ph type="title" idx="4294967295"/>
          </p:nvPr>
        </p:nvSpPr>
        <p:spPr>
          <a:xfrm>
            <a:off x="511444" y="2524125"/>
            <a:ext cx="11169112" cy="904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chemeClr val="bg1"/>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Ergonomic Equity:  Addressing Risk Factors Through Job Analysis and Prevention</a:t>
            </a:r>
          </a:p>
        </p:txBody>
      </p:sp>
      <p:sp>
        <p:nvSpPr>
          <p:cNvPr id="3" name="Text Placeholder 2">
            <a:extLst>
              <a:ext uri="{FF2B5EF4-FFF2-40B4-BE49-F238E27FC236}">
                <a16:creationId xmlns:a16="http://schemas.microsoft.com/office/drawing/2014/main" id="{4AF9BE22-F631-662F-172D-183C490DE882}"/>
              </a:ext>
            </a:extLst>
          </p:cNvPr>
          <p:cNvSpPr>
            <a:spLocks noGrp="1"/>
          </p:cNvSpPr>
          <p:nvPr>
            <p:ph type="body" sz="quarter" idx="11"/>
          </p:nvPr>
        </p:nvSpPr>
        <p:spPr/>
        <p:txBody>
          <a:bodyPr/>
          <a:lstStyle/>
          <a:p>
            <a:r>
              <a:rPr lang="en-US" dirty="0"/>
              <a:t>Sandra Miller, PT, CIE</a:t>
            </a:r>
          </a:p>
          <a:p>
            <a:r>
              <a:rPr lang="en-US" dirty="0"/>
              <a:t>Senior Manager of RTW</a:t>
            </a:r>
          </a:p>
        </p:txBody>
      </p:sp>
      <p:pic>
        <p:nvPicPr>
          <p:cNvPr id="1026" name="Picture 2" descr="USDA in blue with decorative green lines under">
            <a:extLst>
              <a:ext uri="{FF2B5EF4-FFF2-40B4-BE49-F238E27FC236}">
                <a16:creationId xmlns:a16="http://schemas.microsoft.com/office/drawing/2014/main" id="{EED88146-A016-E30E-2DE8-B35E43846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305" y="590115"/>
            <a:ext cx="1192323" cy="9203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
            <a:extLst>
              <a:ext uri="{FF2B5EF4-FFF2-40B4-BE49-F238E27FC236}">
                <a16:creationId xmlns:a16="http://schemas.microsoft.com/office/drawing/2014/main" id="{A30DFDCF-D75F-A10A-BCC3-AACAA7D2AC84}"/>
              </a:ext>
            </a:extLst>
          </p:cNvPr>
          <p:cNvSpPr txBox="1"/>
          <p:nvPr/>
        </p:nvSpPr>
        <p:spPr>
          <a:xfrm>
            <a:off x="4262020" y="3684195"/>
            <a:ext cx="362735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dirty="0">
                <a:solidFill>
                  <a:schemeClr val="bg1"/>
                </a:solidFill>
                <a:latin typeface="Calibri"/>
                <a:ea typeface="Calibri"/>
                <a:cs typeface="Calibri"/>
              </a:rPr>
              <a:t>2023 NDEAM USDA TARGET CENTER</a:t>
            </a:r>
            <a:endParaRPr lang="en-US" dirty="0">
              <a:solidFill>
                <a:schemeClr val="bg1"/>
              </a:solidFill>
            </a:endParaRPr>
          </a:p>
        </p:txBody>
      </p:sp>
    </p:spTree>
    <p:extLst>
      <p:ext uri="{BB962C8B-B14F-4D97-AF65-F5344CB8AC3E}">
        <p14:creationId xmlns:p14="http://schemas.microsoft.com/office/powerpoint/2010/main" val="107100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D4CB3D-07E9-94BB-BD8E-9D4FD2D6AD0B}"/>
              </a:ext>
            </a:extLst>
          </p:cNvPr>
          <p:cNvSpPr>
            <a:spLocks noGrp="1"/>
          </p:cNvSpPr>
          <p:nvPr>
            <p:ph type="title" idx="4294967295"/>
          </p:nvPr>
        </p:nvSpPr>
        <p:spPr>
          <a:xfrm>
            <a:off x="838200" y="-1325563"/>
            <a:ext cx="10515600" cy="1325563"/>
          </a:xfrm>
          <a:prstGeom prst="rect">
            <a:avLst/>
          </a:prstGeom>
        </p:spPr>
        <p:txBody>
          <a:bodyPr anchor="b"/>
          <a:lstStyle/>
          <a:p>
            <a:r>
              <a:rPr lang="en-US" dirty="0"/>
              <a:t>Thank You for joining us today</a:t>
            </a:r>
          </a:p>
        </p:txBody>
      </p:sp>
    </p:spTree>
    <p:extLst>
      <p:ext uri="{BB962C8B-B14F-4D97-AF65-F5344CB8AC3E}">
        <p14:creationId xmlns:p14="http://schemas.microsoft.com/office/powerpoint/2010/main" val="337986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
        <p:nvSpPr>
          <p:cNvPr id="7" name="Rectangle 6">
            <a:extLst>
              <a:ext uri="{FF2B5EF4-FFF2-40B4-BE49-F238E27FC236}">
                <a16:creationId xmlns:a16="http://schemas.microsoft.com/office/drawing/2014/main" id="{B9F3FC26-43AE-0F5B-004E-4A175E4DBDC9}"/>
              </a:ext>
              <a:ext uri="{C183D7F6-B498-43B3-948B-1728B52AA6E4}">
                <adec:decorative xmlns:adec="http://schemas.microsoft.com/office/drawing/2017/decorative" val="1"/>
              </a:ext>
            </a:extLst>
          </p:cNvPr>
          <p:cNvSpPr/>
          <p:nvPr/>
        </p:nvSpPr>
        <p:spPr>
          <a:xfrm>
            <a:off x="7849590" y="0"/>
            <a:ext cx="4342410" cy="6858001"/>
          </a:xfrm>
          <a:prstGeom prst="rect">
            <a:avLst/>
          </a:prstGeom>
          <a:solidFill>
            <a:srgbClr val="202C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0954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18204" y="47605"/>
            <a:ext cx="2854785" cy="746970"/>
          </a:xfrm>
          <a:prstGeom prst="rect">
            <a:avLst/>
          </a:prstGeom>
        </p:spPr>
        <p:txBody>
          <a:bodyPr vert="horz" wrap="square" lIns="0" tIns="8226" rIns="0" bIns="0" rtlCol="0" anchor="ctr">
            <a:spAutoFit/>
          </a:bodyPr>
          <a:lstStyle/>
          <a:p>
            <a:pPr marL="8659" marR="3464">
              <a:lnSpc>
                <a:spcPct val="100000"/>
              </a:lnSpc>
              <a:spcBef>
                <a:spcPts val="65"/>
              </a:spcBef>
            </a:pPr>
            <a:r>
              <a:rPr sz="2400" b="1" spc="58" dirty="0">
                <a:solidFill>
                  <a:srgbClr val="FFFFFF"/>
                </a:solidFill>
                <a:latin typeface="+mn-lt"/>
                <a:cs typeface="Calibri"/>
              </a:rPr>
              <a:t>Current</a:t>
            </a:r>
            <a:r>
              <a:rPr sz="2400" b="1" spc="-41" dirty="0">
                <a:solidFill>
                  <a:srgbClr val="FFFFFF"/>
                </a:solidFill>
                <a:latin typeface="+mn-lt"/>
                <a:cs typeface="Calibri"/>
              </a:rPr>
              <a:t> </a:t>
            </a:r>
            <a:r>
              <a:rPr lang="en-US" sz="2400" b="1" spc="-85" dirty="0">
                <a:solidFill>
                  <a:srgbClr val="FFFFFF"/>
                </a:solidFill>
                <a:latin typeface="+mn-lt"/>
              </a:rPr>
              <a:t>and </a:t>
            </a:r>
            <a:r>
              <a:rPr sz="2400" b="1" spc="51" dirty="0">
                <a:solidFill>
                  <a:srgbClr val="FFFFFF"/>
                </a:solidFill>
                <a:latin typeface="+mn-lt"/>
                <a:cs typeface="Calibri"/>
              </a:rPr>
              <a:t>Upcoming </a:t>
            </a:r>
            <a:r>
              <a:rPr sz="2400" b="1" i="0" dirty="0">
                <a:solidFill>
                  <a:srgbClr val="FFFFFF"/>
                </a:solidFill>
                <a:latin typeface="+mn-lt"/>
                <a:cs typeface="Calibri"/>
              </a:rPr>
              <a:t>Meetings</a:t>
            </a:r>
            <a:endParaRPr sz="2400" b="1" spc="51" dirty="0">
              <a:solidFill>
                <a:srgbClr val="FFFFFF"/>
              </a:solidFill>
              <a:latin typeface="+mn-lt"/>
              <a:cs typeface="Calibri"/>
            </a:endParaRPr>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grpSp>
        <p:nvGrpSpPr>
          <p:cNvPr id="42" name="object 26">
            <a:extLst>
              <a:ext uri="{FF2B5EF4-FFF2-40B4-BE49-F238E27FC236}">
                <a16:creationId xmlns:a16="http://schemas.microsoft.com/office/drawing/2014/main" id="{B99C85E3-6CBC-9730-D8D3-F05C54BF2687}"/>
              </a:ext>
              <a:ext uri="{C183D7F6-B498-43B3-948B-1728B52AA6E4}">
                <adec:decorative xmlns:adec="http://schemas.microsoft.com/office/drawing/2017/decorative" val="1"/>
              </a:ext>
            </a:extLst>
          </p:cNvPr>
          <p:cNvGrpSpPr/>
          <p:nvPr/>
        </p:nvGrpSpPr>
        <p:grpSpPr>
          <a:xfrm>
            <a:off x="3730814" y="1239117"/>
            <a:ext cx="2181648" cy="210889"/>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6" name="object 29">
            <a:extLst>
              <a:ext uri="{FF2B5EF4-FFF2-40B4-BE49-F238E27FC236}">
                <a16:creationId xmlns:a16="http://schemas.microsoft.com/office/drawing/2014/main" id="{57A54CB3-DA5B-41E3-554A-F416AB34589E}"/>
              </a:ext>
            </a:extLst>
          </p:cNvPr>
          <p:cNvSpPr txBox="1"/>
          <p:nvPr/>
        </p:nvSpPr>
        <p:spPr>
          <a:xfrm>
            <a:off x="3717125" y="1226788"/>
            <a:ext cx="1154257" cy="2314626"/>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10/16/2023</a:t>
            </a: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t>
            </a:r>
            <a:r>
              <a:rPr lang="en-US" sz="818" b="1" dirty="0">
                <a:solidFill>
                  <a:srgbClr val="002C71"/>
                </a:solidFill>
                <a:latin typeface="Calibri"/>
                <a:cs typeface="Calibri"/>
              </a:rPr>
              <a: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a:t>
            </a:r>
            <a:br>
              <a:rPr lang="en-US" sz="818" b="1" dirty="0">
                <a:solidFill>
                  <a:srgbClr val="002C71"/>
                </a:solidFill>
                <a:latin typeface="Calibri"/>
                <a:cs typeface="Calibri"/>
              </a:rPr>
            </a:br>
            <a:r>
              <a:rPr lang="en-US" sz="818" b="1" dirty="0">
                <a:solidFill>
                  <a:srgbClr val="002C71"/>
                </a:solidFill>
                <a:latin typeface="Calibri"/>
                <a:cs typeface="Calibri"/>
              </a:rPr>
              <a:t>Program</a:t>
            </a:r>
            <a:br>
              <a:rPr lang="en-US" sz="818" spc="-17" dirty="0">
                <a:latin typeface="Calibri"/>
                <a:cs typeface="Calibri"/>
              </a:rPr>
            </a:br>
            <a:r>
              <a:rPr lang="en-US" sz="818" spc="-17" dirty="0">
                <a:latin typeface="Calibri"/>
                <a:cs typeface="Calibri"/>
              </a:rPr>
              <a:t>Nancy Frohman</a:t>
            </a:r>
            <a:br>
              <a:rPr lang="en-US" sz="818" spc="-17" dirty="0">
                <a:latin typeface="Calibri"/>
                <a:cs typeface="Calibri"/>
              </a:rPr>
            </a:br>
            <a:r>
              <a:rPr lang="en-US" sz="818" spc="-17" dirty="0">
                <a:latin typeface="Calibri"/>
                <a:cs typeface="Calibri"/>
              </a:rPr>
              <a:t>Accessible </a:t>
            </a:r>
            <a:br>
              <a:rPr lang="en-US" sz="818" spc="-17" dirty="0">
                <a:latin typeface="Calibri"/>
                <a:cs typeface="Calibri"/>
              </a:rPr>
            </a:br>
            <a:r>
              <a:rPr lang="en-US" sz="818" spc="-17" dirty="0">
                <a:latin typeface="Calibri"/>
                <a:cs typeface="Calibri"/>
              </a:rPr>
              <a:t>Communications</a:t>
            </a:r>
            <a:br>
              <a:rPr lang="en-US" sz="818" spc="-17" dirty="0">
                <a:latin typeface="Calibri"/>
                <a:cs typeface="Calibri"/>
              </a:rPr>
            </a:br>
            <a:r>
              <a:rPr lang="en-US" sz="818" spc="-17" dirty="0">
                <a:latin typeface="Calibri"/>
                <a:cs typeface="Calibri"/>
              </a:rPr>
              <a:t>Program Manager</a:t>
            </a:r>
          </a:p>
          <a:p>
            <a:pPr marL="25977">
              <a:spcBef>
                <a:spcPts val="395"/>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USDA TARGET Center</a:t>
            </a:r>
            <a:br>
              <a:rPr lang="en-US" sz="818" b="1" dirty="0">
                <a:solidFill>
                  <a:srgbClr val="002C71"/>
                </a:solidFill>
                <a:latin typeface="Calibri"/>
                <a:cs typeface="Calibri"/>
              </a:rPr>
            </a:br>
            <a:r>
              <a:rPr lang="en-US" sz="818" b="1" dirty="0">
                <a:solidFill>
                  <a:srgbClr val="002C71"/>
                </a:solidFill>
                <a:latin typeface="Calibri"/>
                <a:cs typeface="Calibri"/>
              </a:rPr>
              <a:t>Education Program</a:t>
            </a:r>
            <a:br>
              <a:rPr lang="en-US" sz="818" b="1" dirty="0">
                <a:solidFill>
                  <a:srgbClr val="002C71"/>
                </a:solidFill>
                <a:latin typeface="Calibri"/>
                <a:cs typeface="Calibri"/>
              </a:rPr>
            </a:b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br>
              <a:rPr lang="en-US" sz="818" dirty="0">
                <a:latin typeface="Calibri"/>
                <a:cs typeface="Calibri"/>
              </a:rPr>
            </a:br>
            <a:endParaRPr lang="en-US" sz="818"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3" name="object 13"/>
          <p:cNvSpPr txBox="1"/>
          <p:nvPr/>
        </p:nvSpPr>
        <p:spPr>
          <a:xfrm>
            <a:off x="4805209" y="1195482"/>
            <a:ext cx="1084118" cy="2078774"/>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10/17/2023</a:t>
            </a:r>
            <a:endParaRPr lang="en-US" sz="818" dirty="0">
              <a:latin typeface="Calibri"/>
              <a:cs typeface="Calibri"/>
            </a:endParaRPr>
          </a:p>
          <a:p>
            <a:pPr marL="25977">
              <a:spcBef>
                <a:spcPts val="423"/>
              </a:spcBef>
            </a:pPr>
            <a:r>
              <a:rPr sz="818" spc="-7" dirty="0">
                <a:latin typeface="Calibri"/>
                <a:cs typeface="Calibri"/>
              </a:rPr>
              <a:t>1</a:t>
            </a:r>
            <a:r>
              <a:rPr lang="en-US" sz="818" spc="-7" dirty="0">
                <a:latin typeface="Calibri"/>
                <a:cs typeface="Calibri"/>
              </a:rPr>
              <a:t>1:00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a:t>
            </a:r>
            <a:r>
              <a:rPr lang="en-US" sz="818" spc="-7" dirty="0">
                <a:latin typeface="Calibri"/>
                <a:cs typeface="Calibri"/>
              </a:rPr>
              <a:t>2:00 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Unmasking Hidden Challenges: Chronic Conditions in the Workplace</a:t>
            </a:r>
            <a:br>
              <a:rPr lang="en-US" sz="818" b="1" spc="-14" dirty="0">
                <a:solidFill>
                  <a:srgbClr val="002C71"/>
                </a:solidFill>
                <a:latin typeface="Calibri"/>
                <a:cs typeface="Calibri"/>
              </a:rPr>
            </a:br>
            <a:r>
              <a:rPr sz="818" dirty="0">
                <a:latin typeface="Calibri"/>
                <a:cs typeface="Calibri"/>
              </a:rPr>
              <a:t>Dr.</a:t>
            </a:r>
            <a:r>
              <a:rPr sz="818" spc="3" dirty="0">
                <a:latin typeface="Calibri"/>
                <a:cs typeface="Calibri"/>
              </a:rPr>
              <a:t> </a:t>
            </a:r>
            <a:r>
              <a:rPr sz="818" dirty="0">
                <a:latin typeface="Calibri"/>
                <a:cs typeface="Calibri"/>
              </a:rPr>
              <a:t>Theresa</a:t>
            </a:r>
            <a:r>
              <a:rPr sz="818" spc="-10" dirty="0">
                <a:latin typeface="Calibri"/>
                <a:cs typeface="Calibri"/>
              </a:rPr>
              <a:t> </a:t>
            </a:r>
            <a:r>
              <a:rPr sz="818" spc="-7" dirty="0">
                <a:latin typeface="Calibri"/>
                <a:cs typeface="Calibri"/>
              </a:rPr>
              <a:t>Haskins </a:t>
            </a:r>
            <a:r>
              <a:rPr sz="818" dirty="0">
                <a:latin typeface="Calibri"/>
                <a:cs typeface="Calibri"/>
              </a:rPr>
              <a:t>Haskins</a:t>
            </a:r>
            <a:r>
              <a:rPr sz="818" spc="119" dirty="0">
                <a:latin typeface="Calibri"/>
                <a:cs typeface="Calibri"/>
              </a:rPr>
              <a:t> </a:t>
            </a:r>
            <a:r>
              <a:rPr sz="818" spc="-7" dirty="0">
                <a:latin typeface="Calibri"/>
                <a:cs typeface="Calibri"/>
              </a:rPr>
              <a:t>Consulting</a:t>
            </a:r>
            <a:endParaRPr lang="en-US" sz="818" spc="-7" dirty="0">
              <a:latin typeface="Calibri"/>
              <a:cs typeface="Calibri"/>
            </a:endParaRPr>
          </a:p>
          <a:p>
            <a:pPr marL="25977">
              <a:spcBef>
                <a:spcPts val="423"/>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2</a:t>
            </a:r>
            <a:r>
              <a:rPr lang="en-US" sz="818" spc="-7" dirty="0">
                <a:latin typeface="Calibri"/>
                <a:cs typeface="Calibri"/>
              </a:rPr>
              <a:t>:00 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1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0781">
              <a:lnSpc>
                <a:spcPct val="102299"/>
              </a:lnSpc>
              <a:spcBef>
                <a:spcPts val="24"/>
              </a:spcBef>
            </a:pPr>
            <a:endParaRPr sz="818"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1" y="1195482"/>
            <a:ext cx="1459066" cy="2752484"/>
          </a:xfrm>
          <a:prstGeom prst="rect">
            <a:avLst/>
          </a:prstGeom>
        </p:spPr>
        <p:txBody>
          <a:bodyPr vert="horz" wrap="square" lIns="0" tIns="61912" rIns="0" bIns="0" rtlCol="0">
            <a:spAutoFit/>
          </a:bodyPr>
          <a:lstStyle/>
          <a:p>
            <a:pPr marL="25977">
              <a:spcBef>
                <a:spcPts val="389"/>
              </a:spcBef>
            </a:pPr>
            <a:r>
              <a:rPr lang="en-US" sz="818" b="1" spc="20" dirty="0">
                <a:solidFill>
                  <a:srgbClr val="FFFFFF"/>
                </a:solidFill>
                <a:latin typeface="Calibri"/>
                <a:cs typeface="Calibri"/>
              </a:rPr>
              <a:t>         10/18/2023</a:t>
            </a:r>
            <a:endParaRPr lang="en-US" sz="818" dirty="0">
              <a:latin typeface="Calibri"/>
              <a:cs typeface="Calibri"/>
            </a:endParaRPr>
          </a:p>
          <a:p>
            <a:pPr marL="25977">
              <a:spcBef>
                <a:spcPts val="423"/>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5"/>
              </a:spcBef>
            </a:pPr>
            <a:r>
              <a:rPr lang="en-US" sz="818" b="1" dirty="0">
                <a:solidFill>
                  <a:srgbClr val="002C71"/>
                </a:solidFill>
                <a:latin typeface="Calibri"/>
                <a:cs typeface="Calibri"/>
              </a:rPr>
              <a:t>Ergonomic Equity: Addressing Risk Factors Through Job Analysis and Prevention</a:t>
            </a:r>
            <a:endParaRPr sz="818" dirty="0">
              <a:latin typeface="Calibri"/>
              <a:cs typeface="Calibri"/>
            </a:endParaRPr>
          </a:p>
          <a:p>
            <a:pPr marL="25977" marR="29007">
              <a:lnSpc>
                <a:spcPct val="106700"/>
              </a:lnSpc>
              <a:spcBef>
                <a:spcPts val="7"/>
              </a:spcBef>
            </a:pPr>
            <a:r>
              <a:rPr lang="en-US" sz="818" spc="-17" dirty="0">
                <a:latin typeface="Calibri"/>
                <a:cs typeface="Calibri"/>
              </a:rPr>
              <a:t>Sandra Miller</a:t>
            </a:r>
            <a:br>
              <a:rPr lang="en-US" sz="818" spc="-17" dirty="0">
                <a:latin typeface="Calibri"/>
                <a:cs typeface="Calibri"/>
              </a:rPr>
            </a:br>
            <a:r>
              <a:rPr lang="en-US" sz="818" spc="-17" dirty="0">
                <a:latin typeface="Calibri"/>
                <a:cs typeface="Calibri"/>
              </a:rPr>
              <a:t>Britroix</a:t>
            </a:r>
          </a:p>
          <a:p>
            <a:pPr marL="25977">
              <a:spcBef>
                <a:spcPts val="423"/>
              </a:spcBef>
            </a:pPr>
            <a:r>
              <a:rPr lang="en-US" sz="818" spc="-7" dirty="0">
                <a:latin typeface="Calibri"/>
                <a:cs typeface="Calibri"/>
              </a:rPr>
              <a:t>12:00 PM – 1:00 PM</a:t>
            </a:r>
            <a:br>
              <a:rPr lang="en-US" sz="818" spc="-7" dirty="0">
                <a:latin typeface="Calibri"/>
                <a:cs typeface="Calibri"/>
              </a:rPr>
            </a:br>
            <a:r>
              <a:rPr lang="en-US" sz="818" b="1" spc="-7" dirty="0">
                <a:solidFill>
                  <a:srgbClr val="002C71"/>
                </a:solidFill>
                <a:latin typeface="Calibri"/>
                <a:cs typeface="Calibri"/>
              </a:rPr>
              <a:t>Digital Accessibility Fundamentals for Websites, Documents, and Video</a:t>
            </a:r>
            <a:br>
              <a:rPr lang="en-US" sz="818" b="1" dirty="0">
                <a:solidFill>
                  <a:srgbClr val="002C71"/>
                </a:solidFill>
                <a:latin typeface="Calibri"/>
                <a:cs typeface="Calibri"/>
              </a:rPr>
            </a:br>
            <a:r>
              <a:rPr lang="en-US" sz="818" spc="-17" dirty="0">
                <a:latin typeface="Calibri"/>
                <a:cs typeface="Calibri"/>
              </a:rPr>
              <a:t>Mike Caprara</a:t>
            </a:r>
            <a:br>
              <a:rPr lang="en-US" sz="818" spc="-17" dirty="0">
                <a:latin typeface="Calibri"/>
                <a:cs typeface="Calibri"/>
              </a:rPr>
            </a:br>
            <a:r>
              <a:rPr lang="en-US" sz="818" spc="-17" dirty="0">
                <a:latin typeface="Calibri"/>
                <a:cs typeface="Calibri"/>
              </a:rPr>
              <a:t>The </a:t>
            </a:r>
            <a:r>
              <a:rPr lang="en-US" sz="818" spc="-17" dirty="0" err="1">
                <a:latin typeface="Calibri"/>
                <a:cs typeface="Calibri"/>
              </a:rPr>
              <a:t>Viscardi</a:t>
            </a:r>
            <a:r>
              <a:rPr lang="en-US" sz="818" spc="-17" dirty="0">
                <a:latin typeface="Calibri"/>
                <a:cs typeface="Calibri"/>
              </a:rPr>
              <a:t> Center</a:t>
            </a:r>
          </a:p>
          <a:p>
            <a:pPr marL="25977">
              <a:spcBef>
                <a:spcPts val="423"/>
              </a:spcBef>
            </a:pPr>
            <a:endParaRPr lang="en-US" sz="818" spc="-17" dirty="0">
              <a:latin typeface="Calibri"/>
              <a:cs typeface="Calibri"/>
            </a:endParaRPr>
          </a:p>
          <a:p>
            <a:pPr marL="25977">
              <a:spcBef>
                <a:spcPts val="423"/>
              </a:spcBef>
            </a:pPr>
            <a:endParaRPr lang="en-US" sz="818" spc="-17" dirty="0">
              <a:latin typeface="Calibri"/>
              <a:cs typeface="Calibri"/>
            </a:endParaRPr>
          </a:p>
          <a:p>
            <a:pPr marL="25977">
              <a:spcBef>
                <a:spcPts val="423"/>
              </a:spcBef>
            </a:pPr>
            <a:br>
              <a:rPr lang="en-US" sz="818" b="1" dirty="0">
                <a:solidFill>
                  <a:srgbClr val="002C71"/>
                </a:solidFill>
                <a:highlight>
                  <a:srgbClr val="FFFF00"/>
                </a:highlight>
                <a:latin typeface="Calibri"/>
                <a:cs typeface="Calibri"/>
              </a:rPr>
            </a:b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 uri="{C183D7F6-B498-43B3-948B-1728B52AA6E4}">
                <adec:decorative xmlns:adec="http://schemas.microsoft.com/office/drawing/2017/decorative" val="1"/>
              </a:ext>
            </a:extLst>
          </p:cNvPr>
          <p:cNvGrpSpPr/>
          <p:nvPr/>
        </p:nvGrpSpPr>
        <p:grpSpPr>
          <a:xfrm>
            <a:off x="4759074" y="3986006"/>
            <a:ext cx="1154257" cy="1690609"/>
            <a:chOff x="1925886" y="4890882"/>
            <a:chExt cx="1692910" cy="2479561"/>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a:spLocks/>
            </p:cNvSpPr>
            <p:nvPr/>
          </p:nvSpPr>
          <p:spPr>
            <a:xfrm>
              <a:off x="1925886" y="4890882"/>
              <a:ext cx="1692910" cy="2479561"/>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10/24/2023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Thriving with ADHD at Work</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33"/>
                </a:spcBef>
              </a:pPr>
              <a:r>
                <a:rPr sz="818" spc="-7" dirty="0">
                  <a:latin typeface="Calibri"/>
                  <a:cs typeface="Calibri"/>
                </a:rPr>
                <a:t>1:00</a:t>
              </a:r>
              <a:r>
                <a:rPr sz="818" spc="-41"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lang="en-US"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2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p:txBody>
        </p:sp>
      </p:grpSp>
      <p:grpSp>
        <p:nvGrpSpPr>
          <p:cNvPr id="34" name="object 34">
            <a:extLst>
              <a:ext uri="{C183D7F6-B498-43B3-948B-1728B52AA6E4}">
                <adec:decorative xmlns:adec="http://schemas.microsoft.com/office/drawing/2017/decorative" val="1"/>
              </a:ext>
            </a:extLst>
          </p:cNvPr>
          <p:cNvGrpSpPr/>
          <p:nvPr/>
        </p:nvGrpSpPr>
        <p:grpSpPr>
          <a:xfrm>
            <a:off x="7250603" y="4014874"/>
            <a:ext cx="1082386" cy="19915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37" name="object 37"/>
          <p:cNvSpPr txBox="1">
            <a:spLocks/>
          </p:cNvSpPr>
          <p:nvPr/>
        </p:nvSpPr>
        <p:spPr>
          <a:xfrm>
            <a:off x="7208765" y="4009345"/>
            <a:ext cx="1319137" cy="1010533"/>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10/26/2023</a:t>
            </a:r>
            <a:endParaRPr lang="en-US" sz="818" dirty="0">
              <a:latin typeface="Calibri"/>
              <a:cs typeface="Calibri"/>
            </a:endParaRPr>
          </a:p>
          <a:p>
            <a:pPr marL="25977">
              <a:spcBef>
                <a:spcPts val="419"/>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8"/>
              </a:spcBef>
            </a:pPr>
            <a:r>
              <a:rPr lang="en-US" sz="818" b="1" spc="31" dirty="0">
                <a:solidFill>
                  <a:srgbClr val="002C71"/>
                </a:solidFill>
                <a:latin typeface="Calibri"/>
                <a:cs typeface="Calibri"/>
              </a:rPr>
              <a:t>Assistive Technology at New Heights</a:t>
            </a:r>
            <a:br>
              <a:rPr lang="en-US" sz="818" b="1" spc="31" dirty="0">
                <a:solidFill>
                  <a:srgbClr val="002C71"/>
                </a:solidFill>
                <a:latin typeface="Calibri"/>
                <a:cs typeface="Calibri"/>
              </a:rPr>
            </a:br>
            <a:r>
              <a:rPr lang="en-US" sz="818" dirty="0">
                <a:latin typeface="Calibri"/>
                <a:cs typeface="Calibri"/>
              </a:rPr>
              <a:t>Dr.</a:t>
            </a:r>
            <a:r>
              <a:rPr lang="en-US" sz="818" spc="14" dirty="0">
                <a:latin typeface="Calibri"/>
                <a:cs typeface="Calibri"/>
              </a:rPr>
              <a:t> Wayne Crolley</a:t>
            </a:r>
            <a:br>
              <a:rPr lang="en-US" sz="818" spc="14" dirty="0">
                <a:latin typeface="Calibri"/>
                <a:cs typeface="Calibri"/>
              </a:rPr>
            </a:br>
            <a:r>
              <a:rPr lang="en-US" sz="818" spc="14" dirty="0">
                <a:latin typeface="Calibri"/>
                <a:cs typeface="Calibri"/>
              </a:rPr>
              <a:t>Novare Products, LLC</a:t>
            </a:r>
            <a:endParaRPr sz="818" dirty="0">
              <a:latin typeface="Calibri"/>
              <a:cs typeface="Calibri"/>
            </a:endParaRPr>
          </a:p>
          <a:p>
            <a:pPr marL="25977" marR="241149">
              <a:lnSpc>
                <a:spcPct val="106700"/>
              </a:lnSpc>
              <a:spcBef>
                <a:spcPts val="10"/>
              </a:spcBef>
            </a:pPr>
            <a:endParaRPr lang="en-US" sz="818" dirty="0">
              <a:latin typeface="Calibri"/>
              <a:cs typeface="Calibri"/>
            </a:endParaRPr>
          </a:p>
        </p:txBody>
      </p:sp>
      <p:grpSp>
        <p:nvGrpSpPr>
          <p:cNvPr id="19" name="Group 18">
            <a:extLst>
              <a:ext uri="{FF2B5EF4-FFF2-40B4-BE49-F238E27FC236}">
                <a16:creationId xmlns:a16="http://schemas.microsoft.com/office/drawing/2014/main" id="{49BC60F5-876C-42E0-8784-E8429C3B3ECC}"/>
              </a:ext>
              <a:ext uri="{C183D7F6-B498-43B3-948B-1728B52AA6E4}">
                <adec:decorative xmlns:adec="http://schemas.microsoft.com/office/drawing/2017/decorative" val="1"/>
              </a:ext>
            </a:extLst>
          </p:cNvPr>
          <p:cNvGrpSpPr/>
          <p:nvPr/>
        </p:nvGrpSpPr>
        <p:grpSpPr>
          <a:xfrm>
            <a:off x="5900372" y="4020526"/>
            <a:ext cx="1208093" cy="3008953"/>
            <a:chOff x="3605141" y="4905131"/>
            <a:chExt cx="1771869" cy="4413130"/>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69"/>
              <a:ext cx="1771869" cy="4382892"/>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10/25/2023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Nancy Frohman</a:t>
              </a:r>
              <a:br>
                <a:rPr lang="en-US" sz="818" dirty="0">
                  <a:latin typeface="Calibri"/>
                  <a:cs typeface="Calibri"/>
                </a:rPr>
              </a:br>
              <a:r>
                <a:rPr lang="en-US" sz="818" dirty="0">
                  <a:latin typeface="Calibri"/>
                  <a:cs typeface="Calibri"/>
                </a:rPr>
                <a:t>Accessible  Communications</a:t>
              </a:r>
              <a:br>
                <a:rPr lang="en-US" sz="818" dirty="0">
                  <a:latin typeface="Calibri"/>
                  <a:cs typeface="Calibri"/>
                </a:rPr>
              </a:br>
              <a:r>
                <a:rPr lang="en-US" sz="818" dirty="0">
                  <a:latin typeface="Calibri"/>
                  <a:cs typeface="Calibri"/>
                </a:rPr>
                <a:t>Program  Manager</a:t>
              </a:r>
            </a:p>
            <a:p>
              <a:pPr marL="25977">
                <a:spcBef>
                  <a:spcPts val="481"/>
                </a:spcBef>
              </a:pPr>
              <a:br>
                <a:rPr lang="en-US" sz="409" b="1" dirty="0">
                  <a:solidFill>
                    <a:srgbClr val="002C71"/>
                  </a:solidFill>
                  <a:latin typeface="Calibri"/>
                  <a:cs typeface="Calibri"/>
                </a:rPr>
              </a:br>
              <a:r>
                <a:rPr lang="en-US" sz="818" dirty="0">
                  <a:latin typeface="Calibri"/>
                  <a:cs typeface="Calibri"/>
                </a:rPr>
                <a:t>1:00 PM - 3:00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Education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endParaRPr lang="en-US" sz="818" dirty="0">
                <a:latin typeface="Calibri"/>
                <a:cs typeface="Calibri"/>
              </a:endParaRPr>
            </a:p>
            <a:p>
              <a:pPr marL="25977">
                <a:spcBef>
                  <a:spcPts val="423"/>
                </a:spcBef>
              </a:pPr>
              <a:endParaRPr lang="en-US" sz="818"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a:p>
              <a:pPr marL="25977">
                <a:spcBef>
                  <a:spcPts val="65"/>
                </a:spcBef>
              </a:pPr>
              <a:endParaRPr lang="en-US" sz="818" spc="-17" dirty="0">
                <a:latin typeface="Calibri"/>
                <a:cs typeface="Calibri"/>
              </a:endParaRPr>
            </a:p>
            <a:p>
              <a:pPr marL="25977">
                <a:spcBef>
                  <a:spcPts val="65"/>
                </a:spcBef>
              </a:pPr>
              <a:endParaRPr lang="en-US" sz="818"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36" b="1" spc="20" dirty="0">
                <a:solidFill>
                  <a:srgbClr val="FFFFFF"/>
                </a:solidFill>
                <a:latin typeface="Calibri"/>
                <a:cs typeface="Calibri"/>
              </a:endParaRPr>
            </a:p>
            <a:p>
              <a:pPr algn="ctr"/>
              <a:r>
                <a:rPr lang="en-US" sz="818" b="1" spc="20" dirty="0">
                  <a:solidFill>
                    <a:srgbClr val="FFFFFF"/>
                  </a:solidFill>
                  <a:latin typeface="Calibri"/>
                  <a:cs typeface="Calibri"/>
                </a:rPr>
                <a:t>10/25/2023</a:t>
              </a:r>
              <a:endParaRPr sz="1227" dirty="0"/>
            </a:p>
          </p:txBody>
        </p:sp>
      </p:grpSp>
      <p:grpSp>
        <p:nvGrpSpPr>
          <p:cNvPr id="61" name="object 26">
            <a:extLst>
              <a:ext uri="{FF2B5EF4-FFF2-40B4-BE49-F238E27FC236}">
                <a16:creationId xmlns:a16="http://schemas.microsoft.com/office/drawing/2014/main" id="{E2AD422D-00EA-3D97-5867-B6B2EB5B0DEB}"/>
              </a:ext>
              <a:ext uri="{C183D7F6-B498-43B3-948B-1728B52AA6E4}">
                <adec:decorative xmlns:adec="http://schemas.microsoft.com/office/drawing/2017/decorative" val="1"/>
              </a:ext>
            </a:extLst>
          </p:cNvPr>
          <p:cNvGrpSpPr/>
          <p:nvPr/>
        </p:nvGrpSpPr>
        <p:grpSpPr>
          <a:xfrm>
            <a:off x="3686804" y="4029824"/>
            <a:ext cx="1081088" cy="19915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3677446" y="4001436"/>
            <a:ext cx="1154257" cy="222075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10/23/2023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dirty="0">
                <a:solidFill>
                  <a:srgbClr val="002C71"/>
                </a:solidFill>
                <a:latin typeface="Calibri"/>
                <a:cs typeface="Calibri"/>
              </a:rPr>
              <a:t>Emotional Intelligence (Part 1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endParaRPr lang="en-US" sz="818" spc="-17" dirty="0">
              <a:latin typeface="Calibri"/>
              <a:cs typeface="Calibri"/>
            </a:endParaRPr>
          </a:p>
          <a:p>
            <a:pPr marL="25977">
              <a:spcBef>
                <a:spcPts val="433"/>
              </a:spcBef>
            </a:pPr>
            <a:r>
              <a:rPr lang="en-US" sz="818" spc="-7" dirty="0">
                <a:latin typeface="Calibri"/>
                <a:cs typeface="Calibri"/>
              </a:rPr>
              <a:t>1:00</a:t>
            </a:r>
            <a:r>
              <a:rPr lang="en-US" sz="818" spc="-34"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Proper Posture in the Workplace to Prevent Posture-Related Problems (Part 1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dirty="0">
                <a:latin typeface="Calibri"/>
                <a:cs typeface="Calibri"/>
              </a:rPr>
            </a:br>
            <a:r>
              <a:rPr lang="en-US" sz="818" spc="-14" dirty="0">
                <a:latin typeface="Calibri"/>
                <a:cs typeface="Calibri"/>
              </a:rPr>
              <a:t>American Posture Institute</a:t>
            </a: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p:txBody>
      </p:sp>
      <p:sp>
        <p:nvSpPr>
          <p:cNvPr id="6" name="object 6">
            <a:extLst>
              <a:ext uri="{FF2B5EF4-FFF2-40B4-BE49-F238E27FC236}">
                <a16:creationId xmlns:a16="http://schemas.microsoft.com/office/drawing/2014/main" id="{3E47D771-D5F1-B7B3-6EE3-67C24A92DA7D}"/>
              </a:ext>
              <a:ext uri="{C183D7F6-B498-43B3-948B-1728B52AA6E4}">
                <adec:decorative xmlns:adec="http://schemas.microsoft.com/office/drawing/2017/decorative" val="1"/>
              </a:ext>
            </a:extLst>
          </p:cNvPr>
          <p:cNvSpPr/>
          <p:nvPr/>
        </p:nvSpPr>
        <p:spPr>
          <a:xfrm>
            <a:off x="3618202" y="3740660"/>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Tree>
    <p:extLst>
      <p:ext uri="{BB962C8B-B14F-4D97-AF65-F5344CB8AC3E}">
        <p14:creationId xmlns:p14="http://schemas.microsoft.com/office/powerpoint/2010/main" val="192012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234695" y="237743"/>
            <a:ext cx="11722735" cy="6383020"/>
            <a:chOff x="234695" y="237743"/>
            <a:chExt cx="11722735" cy="6383020"/>
          </a:xfrm>
        </p:grpSpPr>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F0C9455A-EE7C-AE38-F84B-5C1A87406541}"/>
              </a:ext>
            </a:extLst>
          </p:cNvPr>
          <p:cNvSpPr>
            <a:spLocks noGrp="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tLang="en-US"/>
              <a:t>Click to edit Master title style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snowy mountain with trees">
            <a:extLst>
              <a:ext uri="{FF2B5EF4-FFF2-40B4-BE49-F238E27FC236}">
                <a16:creationId xmlns:a16="http://schemas.microsoft.com/office/drawing/2014/main" id="{88B62FEF-C39C-8CCC-1704-43A7D4942A5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027" r="7027"/>
          <a:stretch/>
        </p:blipFill>
        <p:spPr>
          <a:xfrm>
            <a:off x="406400" y="481550"/>
            <a:ext cx="6129348" cy="4735829"/>
          </a:xfrm>
        </p:spPr>
      </p:pic>
      <p:sp>
        <p:nvSpPr>
          <p:cNvPr id="7" name="Title 6">
            <a:extLst>
              <a:ext uri="{FF2B5EF4-FFF2-40B4-BE49-F238E27FC236}">
                <a16:creationId xmlns:a16="http://schemas.microsoft.com/office/drawing/2014/main" id="{5D8BA7B0-0893-178D-484C-4C1492EB40C8}"/>
              </a:ext>
            </a:extLst>
          </p:cNvPr>
          <p:cNvSpPr>
            <a:spLocks noGrp="1"/>
          </p:cNvSpPr>
          <p:nvPr>
            <p:ph type="title"/>
          </p:nvPr>
        </p:nvSpPr>
        <p:spPr/>
        <p:txBody>
          <a:bodyPr/>
          <a:lstStyle/>
          <a:p>
            <a:r>
              <a:rPr lang="en-US" dirty="0"/>
              <a:t>What you will learn</a:t>
            </a:r>
          </a:p>
        </p:txBody>
      </p:sp>
      <p:sp>
        <p:nvSpPr>
          <p:cNvPr id="2" name="Text Placeholder 1">
            <a:extLst>
              <a:ext uri="{FF2B5EF4-FFF2-40B4-BE49-F238E27FC236}">
                <a16:creationId xmlns:a16="http://schemas.microsoft.com/office/drawing/2014/main" id="{704D64E1-04FC-578D-16FD-1F9B19C3AB09}"/>
              </a:ext>
            </a:extLst>
          </p:cNvPr>
          <p:cNvSpPr>
            <a:spLocks noGrp="1"/>
          </p:cNvSpPr>
          <p:nvPr>
            <p:ph type="body" sz="quarter" idx="11"/>
          </p:nvPr>
        </p:nvSpPr>
        <p:spPr/>
        <p:txBody>
          <a:bodyPr/>
          <a:lstStyle/>
          <a:p>
            <a:r>
              <a:rPr lang="en-US" dirty="0"/>
              <a:t>Ergonomics what is it and how can it help</a:t>
            </a:r>
          </a:p>
        </p:txBody>
      </p:sp>
      <p:sp>
        <p:nvSpPr>
          <p:cNvPr id="3" name="Text Placeholder 2">
            <a:extLst>
              <a:ext uri="{FF2B5EF4-FFF2-40B4-BE49-F238E27FC236}">
                <a16:creationId xmlns:a16="http://schemas.microsoft.com/office/drawing/2014/main" id="{58317B22-98D1-6702-D9C5-01A4C3518F4C}"/>
              </a:ext>
            </a:extLst>
          </p:cNvPr>
          <p:cNvSpPr>
            <a:spLocks noGrp="1"/>
          </p:cNvSpPr>
          <p:nvPr>
            <p:ph type="body" sz="quarter" idx="12"/>
          </p:nvPr>
        </p:nvSpPr>
        <p:spPr/>
        <p:txBody>
          <a:bodyPr/>
          <a:lstStyle/>
          <a:p>
            <a:endParaRPr lang="en-US" dirty="0"/>
          </a:p>
          <a:p>
            <a:r>
              <a:rPr lang="en-US" dirty="0"/>
              <a:t>Benefits of Ergonomic Practices</a:t>
            </a:r>
          </a:p>
          <a:p>
            <a:endParaRPr lang="en-US" dirty="0"/>
          </a:p>
        </p:txBody>
      </p:sp>
      <p:sp>
        <p:nvSpPr>
          <p:cNvPr id="4" name="Text Placeholder 3">
            <a:extLst>
              <a:ext uri="{FF2B5EF4-FFF2-40B4-BE49-F238E27FC236}">
                <a16:creationId xmlns:a16="http://schemas.microsoft.com/office/drawing/2014/main" id="{FADAA9D4-AB3B-4B34-1853-395FAD627EB8}"/>
              </a:ext>
            </a:extLst>
          </p:cNvPr>
          <p:cNvSpPr>
            <a:spLocks noGrp="1"/>
          </p:cNvSpPr>
          <p:nvPr>
            <p:ph type="body" sz="quarter" idx="13"/>
          </p:nvPr>
        </p:nvSpPr>
        <p:spPr/>
        <p:txBody>
          <a:bodyPr/>
          <a:lstStyle/>
          <a:p>
            <a:r>
              <a:rPr lang="en-US" dirty="0"/>
              <a:t>Role of Ergonomics – Prevention, Stay-at-Work &amp; Return-to-Work</a:t>
            </a:r>
          </a:p>
        </p:txBody>
      </p:sp>
      <p:sp>
        <p:nvSpPr>
          <p:cNvPr id="6" name="Text Placeholder 5">
            <a:extLst>
              <a:ext uri="{FF2B5EF4-FFF2-40B4-BE49-F238E27FC236}">
                <a16:creationId xmlns:a16="http://schemas.microsoft.com/office/drawing/2014/main" id="{4CC5D5EE-79EB-FAB2-89E7-8112A88251E8}"/>
              </a:ext>
            </a:extLst>
          </p:cNvPr>
          <p:cNvSpPr>
            <a:spLocks noGrp="1"/>
          </p:cNvSpPr>
          <p:nvPr>
            <p:ph type="body" sz="quarter" idx="15"/>
          </p:nvPr>
        </p:nvSpPr>
        <p:spPr/>
        <p:txBody>
          <a:bodyPr/>
          <a:lstStyle/>
          <a:p>
            <a:r>
              <a:rPr lang="en-US" dirty="0"/>
              <a:t>Questions &amp; Review</a:t>
            </a:r>
          </a:p>
        </p:txBody>
      </p:sp>
    </p:spTree>
    <p:extLst>
      <p:ext uri="{BB962C8B-B14F-4D97-AF65-F5344CB8AC3E}">
        <p14:creationId xmlns:p14="http://schemas.microsoft.com/office/powerpoint/2010/main" val="3512339361"/>
      </p:ext>
    </p:extLst>
  </p:cSld>
  <p:clrMapOvr>
    <a:masterClrMapping/>
  </p:clrMapOvr>
  <p:transition>
    <p:blind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9F2E4C-5AA7-E40C-30E4-213474A1EB3F}"/>
              </a:ext>
            </a:extLst>
          </p:cNvPr>
          <p:cNvSpPr>
            <a:spLocks noGrp="1"/>
          </p:cNvSpPr>
          <p:nvPr>
            <p:ph type="title"/>
          </p:nvPr>
        </p:nvSpPr>
        <p:spPr/>
        <p:txBody>
          <a:bodyPr/>
          <a:lstStyle/>
          <a:p>
            <a:r>
              <a:rPr lang="en-US" dirty="0"/>
              <a:t>What is Ergonomics</a:t>
            </a:r>
          </a:p>
        </p:txBody>
      </p:sp>
      <p:sp>
        <p:nvSpPr>
          <p:cNvPr id="2" name="Content Placeholder 1">
            <a:extLst>
              <a:ext uri="{FF2B5EF4-FFF2-40B4-BE49-F238E27FC236}">
                <a16:creationId xmlns:a16="http://schemas.microsoft.com/office/drawing/2014/main" id="{43BA5D38-5072-6D91-D242-93B19EB9BF13}"/>
              </a:ext>
            </a:extLst>
          </p:cNvPr>
          <p:cNvSpPr>
            <a:spLocks noGrp="1"/>
          </p:cNvSpPr>
          <p:nvPr>
            <p:ph sz="quarter" idx="11"/>
          </p:nvPr>
        </p:nvSpPr>
        <p:spPr/>
        <p:txBody>
          <a:bodyPr/>
          <a:lstStyle/>
          <a:p>
            <a:r>
              <a:rPr lang="en-US" dirty="0">
                <a:latin typeface="+mn-lt"/>
              </a:rPr>
              <a:t>Definition (OSHA) - </a:t>
            </a:r>
            <a:r>
              <a:rPr lang="en-US" b="0" i="0" dirty="0">
                <a:solidFill>
                  <a:srgbClr val="202124"/>
                </a:solidFill>
                <a:effectLst/>
                <a:latin typeface="+mn-lt"/>
              </a:rPr>
              <a:t>The science of adapting workstations, tools, equipment and job techniques to be compatible with human anatomy and physiology to reduce the risk of Musculoskeletal Disorder injuries due to Ergonomic Stressors. In other words, “fit the job to the person” rather than the “person to the job.”</a:t>
            </a:r>
          </a:p>
          <a:p>
            <a:pPr lvl="1"/>
            <a:r>
              <a:rPr lang="en-US" dirty="0">
                <a:solidFill>
                  <a:srgbClr val="202124"/>
                </a:solidFill>
                <a:latin typeface="+mn-lt"/>
              </a:rPr>
              <a:t>Example:  Manufacturing Line</a:t>
            </a:r>
          </a:p>
          <a:p>
            <a:pPr marL="257168" lvl="1" indent="0">
              <a:buNone/>
            </a:pPr>
            <a:endParaRPr lang="en-US" dirty="0">
              <a:latin typeface="+mn-lt"/>
            </a:endParaRPr>
          </a:p>
          <a:p>
            <a:r>
              <a:rPr lang="en-US" dirty="0">
                <a:latin typeface="+mn-lt"/>
              </a:rPr>
              <a:t>How can Ergonomics help?</a:t>
            </a:r>
          </a:p>
          <a:p>
            <a:pPr lvl="1"/>
            <a:r>
              <a:rPr lang="en-US" dirty="0">
                <a:latin typeface="+mn-lt"/>
              </a:rPr>
              <a:t>Ergonomic principles are based upon placing the least amount of stress on the body to perform a task and using your body more efficiently and also follow LEAN or Six Sigma principles.</a:t>
            </a:r>
          </a:p>
          <a:p>
            <a:pPr lvl="2"/>
            <a:r>
              <a:rPr lang="en-US" dirty="0"/>
              <a:t>Ergonomics is important because when you’re doing a job and your body is stressed by an awkward posture, extreme temperature, or repeated movement your musculoskeletal system is affected. Your body may begin to have symptoms such as fatigue, discomfort, and pain, which can be the first signs of a musculoskeletal disorder.</a:t>
            </a:r>
          </a:p>
          <a:p>
            <a:pPr lvl="2"/>
            <a:r>
              <a:rPr lang="en-US" dirty="0">
                <a:latin typeface="+mn-lt"/>
              </a:rPr>
              <a:t>Example: Lifting</a:t>
            </a:r>
          </a:p>
          <a:p>
            <a:pPr marL="514337" lvl="2" indent="0">
              <a:buNone/>
            </a:pPr>
            <a:endParaRPr lang="en-US" dirty="0">
              <a:latin typeface="+mn-lt"/>
            </a:endParaRPr>
          </a:p>
        </p:txBody>
      </p:sp>
    </p:spTree>
    <p:extLst>
      <p:ext uri="{BB962C8B-B14F-4D97-AF65-F5344CB8AC3E}">
        <p14:creationId xmlns:p14="http://schemas.microsoft.com/office/powerpoint/2010/main" val="328352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B83AA1-C8B4-6486-D3AD-A7D75428AE3D}"/>
              </a:ext>
            </a:extLst>
          </p:cNvPr>
          <p:cNvSpPr>
            <a:spLocks noGrp="1"/>
          </p:cNvSpPr>
          <p:nvPr>
            <p:ph type="title"/>
          </p:nvPr>
        </p:nvSpPr>
        <p:spPr/>
        <p:txBody>
          <a:bodyPr/>
          <a:lstStyle/>
          <a:p>
            <a:r>
              <a:rPr lang="en-US" dirty="0"/>
              <a:t>Benefits of Ergonomic Practices</a:t>
            </a:r>
          </a:p>
        </p:txBody>
      </p:sp>
      <p:sp>
        <p:nvSpPr>
          <p:cNvPr id="2" name="Content Placeholder 1">
            <a:extLst>
              <a:ext uri="{FF2B5EF4-FFF2-40B4-BE49-F238E27FC236}">
                <a16:creationId xmlns:a16="http://schemas.microsoft.com/office/drawing/2014/main" id="{8BD78BFF-1F82-A55D-6901-48C60F01A095}"/>
              </a:ext>
            </a:extLst>
          </p:cNvPr>
          <p:cNvSpPr>
            <a:spLocks noGrp="1"/>
          </p:cNvSpPr>
          <p:nvPr>
            <p:ph sz="quarter" idx="11"/>
          </p:nvPr>
        </p:nvSpPr>
        <p:spPr>
          <a:xfrm>
            <a:off x="838200" y="1017038"/>
            <a:ext cx="10833825" cy="2092002"/>
          </a:xfrm>
        </p:spPr>
        <p:txBody>
          <a:bodyPr/>
          <a:lstStyle/>
          <a:p>
            <a:r>
              <a:rPr lang="en-US" sz="1800" dirty="0"/>
              <a:t>Increased savings</a:t>
            </a:r>
          </a:p>
          <a:p>
            <a:pPr lvl="1"/>
            <a:r>
              <a:rPr lang="en-US" sz="1800" dirty="0"/>
              <a:t>Fewer injuries.</a:t>
            </a:r>
          </a:p>
          <a:p>
            <a:pPr lvl="1"/>
            <a:r>
              <a:rPr lang="en-US" sz="1800" dirty="0"/>
              <a:t>More productive and sustainable employees.</a:t>
            </a:r>
          </a:p>
          <a:p>
            <a:pPr lvl="1"/>
            <a:r>
              <a:rPr lang="en-US" sz="1800" dirty="0"/>
              <a:t>Fewer workers’ compensation claims – The average cost of a workers’ compensation claim for an MSD is $42,000.</a:t>
            </a:r>
          </a:p>
          <a:p>
            <a:r>
              <a:rPr lang="en-US" sz="1800" dirty="0"/>
              <a:t>Fewer employees experiencing pain</a:t>
            </a:r>
          </a:p>
          <a:p>
            <a:pPr lvl="1"/>
            <a:r>
              <a:rPr lang="en-US" sz="1800" dirty="0"/>
              <a:t>Implementing ergonomic improvements can reduce the risk factors that lead to discomfort. </a:t>
            </a:r>
          </a:p>
          <a:p>
            <a:r>
              <a:rPr lang="en-US" sz="1800" dirty="0"/>
              <a:t>Increased productivity </a:t>
            </a:r>
          </a:p>
          <a:p>
            <a:pPr lvl="1"/>
            <a:r>
              <a:rPr lang="en-US" sz="1800" dirty="0"/>
              <a:t>Ergonomic improvements can reduce the primary risk factors for MSDs, so workers are more efficient, productive, and have greater job satisfaction. </a:t>
            </a:r>
          </a:p>
          <a:p>
            <a:r>
              <a:rPr lang="en-US" sz="1800" dirty="0"/>
              <a:t>Increased morale </a:t>
            </a:r>
          </a:p>
          <a:p>
            <a:pPr lvl="1"/>
            <a:r>
              <a:rPr lang="en-US" sz="1800" dirty="0"/>
              <a:t>Attention to ergonomics can make employees feel valued because they feel their employer is making their workplace safer.</a:t>
            </a:r>
          </a:p>
          <a:p>
            <a:r>
              <a:rPr lang="en-US" sz="1800" dirty="0"/>
              <a:t>Reduced absenteeism</a:t>
            </a:r>
          </a:p>
          <a:p>
            <a:pPr lvl="1"/>
            <a:r>
              <a:rPr lang="en-US" sz="1800" dirty="0"/>
              <a:t>Ergonomics leads to healthy and pain-free workers who are more likely to be engaged and productive.</a:t>
            </a:r>
          </a:p>
          <a:p>
            <a:endParaRPr lang="en-US" dirty="0"/>
          </a:p>
        </p:txBody>
      </p:sp>
    </p:spTree>
    <p:extLst>
      <p:ext uri="{BB962C8B-B14F-4D97-AF65-F5344CB8AC3E}">
        <p14:creationId xmlns:p14="http://schemas.microsoft.com/office/powerpoint/2010/main" val="1919048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15CF9B-42F1-D1D1-AA6D-0D3908E49484}"/>
              </a:ext>
            </a:extLst>
          </p:cNvPr>
          <p:cNvSpPr>
            <a:spLocks noGrp="1"/>
          </p:cNvSpPr>
          <p:nvPr>
            <p:ph type="title"/>
          </p:nvPr>
        </p:nvSpPr>
        <p:spPr/>
        <p:txBody>
          <a:bodyPr/>
          <a:lstStyle/>
          <a:p>
            <a:r>
              <a:rPr lang="en-US" dirty="0"/>
              <a:t>Role of Ergonomics - Prevention </a:t>
            </a:r>
          </a:p>
        </p:txBody>
      </p:sp>
      <p:sp>
        <p:nvSpPr>
          <p:cNvPr id="2" name="Content Placeholder 1">
            <a:extLst>
              <a:ext uri="{FF2B5EF4-FFF2-40B4-BE49-F238E27FC236}">
                <a16:creationId xmlns:a16="http://schemas.microsoft.com/office/drawing/2014/main" id="{9C9B08B4-D948-74DF-C79C-3AFFA7C05076}"/>
              </a:ext>
            </a:extLst>
          </p:cNvPr>
          <p:cNvSpPr>
            <a:spLocks noGrp="1"/>
          </p:cNvSpPr>
          <p:nvPr>
            <p:ph sz="quarter" idx="11"/>
          </p:nvPr>
        </p:nvSpPr>
        <p:spPr>
          <a:xfrm>
            <a:off x="838200" y="1233648"/>
            <a:ext cx="11353800" cy="3934699"/>
          </a:xfrm>
        </p:spPr>
        <p:txBody>
          <a:bodyPr/>
          <a:lstStyle/>
          <a:p>
            <a:pPr algn="l">
              <a:buFont typeface="Arial" panose="020B0604020202020204" pitchFamily="34" charset="0"/>
              <a:buChar char="•"/>
            </a:pPr>
            <a:r>
              <a:rPr lang="en-US" dirty="0"/>
              <a:t>Job Analysis – Should include Physical, Environmental and Cognitive demands</a:t>
            </a:r>
          </a:p>
          <a:p>
            <a:pPr lvl="1"/>
            <a:r>
              <a:rPr lang="en-US" dirty="0"/>
              <a:t>Helps to identify risk factors</a:t>
            </a:r>
          </a:p>
          <a:p>
            <a:pPr lvl="1"/>
            <a:r>
              <a:rPr lang="en-US" dirty="0"/>
              <a:t>Ergonomic Risk Factors</a:t>
            </a:r>
          </a:p>
          <a:p>
            <a:pPr lvl="2"/>
            <a:r>
              <a:rPr lang="en-US" b="0" i="0" dirty="0">
                <a:solidFill>
                  <a:srgbClr val="040C28"/>
                </a:solidFill>
                <a:effectLst/>
                <a:latin typeface="Google Sans"/>
              </a:rPr>
              <a:t>Repetition </a:t>
            </a:r>
          </a:p>
          <a:p>
            <a:pPr lvl="2"/>
            <a:r>
              <a:rPr lang="en-US" dirty="0">
                <a:solidFill>
                  <a:srgbClr val="040C28"/>
                </a:solidFill>
                <a:latin typeface="Google Sans"/>
              </a:rPr>
              <a:t>A</a:t>
            </a:r>
            <a:r>
              <a:rPr lang="en-US" b="0" i="0" dirty="0">
                <a:solidFill>
                  <a:srgbClr val="040C28"/>
                </a:solidFill>
                <a:effectLst/>
                <a:latin typeface="Google Sans"/>
              </a:rPr>
              <a:t>wkward posture </a:t>
            </a:r>
          </a:p>
          <a:p>
            <a:pPr lvl="2"/>
            <a:r>
              <a:rPr lang="en-US" dirty="0">
                <a:solidFill>
                  <a:srgbClr val="040C28"/>
                </a:solidFill>
                <a:latin typeface="Google Sans"/>
              </a:rPr>
              <a:t>F</a:t>
            </a:r>
            <a:r>
              <a:rPr lang="en-US" b="0" i="0" dirty="0">
                <a:solidFill>
                  <a:srgbClr val="040C28"/>
                </a:solidFill>
                <a:effectLst/>
                <a:latin typeface="Google Sans"/>
              </a:rPr>
              <a:t>orceful motion </a:t>
            </a:r>
          </a:p>
          <a:p>
            <a:pPr lvl="2"/>
            <a:r>
              <a:rPr lang="en-US" dirty="0">
                <a:solidFill>
                  <a:srgbClr val="040C28"/>
                </a:solidFill>
                <a:latin typeface="Google Sans"/>
              </a:rPr>
              <a:t>S</a:t>
            </a:r>
            <a:r>
              <a:rPr lang="en-US" b="0" i="0" dirty="0">
                <a:solidFill>
                  <a:srgbClr val="040C28"/>
                </a:solidFill>
                <a:effectLst/>
                <a:latin typeface="Google Sans"/>
              </a:rPr>
              <a:t>tationary position</a:t>
            </a:r>
          </a:p>
          <a:p>
            <a:pPr lvl="2"/>
            <a:r>
              <a:rPr lang="en-US" dirty="0">
                <a:solidFill>
                  <a:srgbClr val="040C28"/>
                </a:solidFill>
                <a:latin typeface="Google Sans"/>
              </a:rPr>
              <a:t>D</a:t>
            </a:r>
            <a:r>
              <a:rPr lang="en-US" b="0" i="0" dirty="0">
                <a:solidFill>
                  <a:srgbClr val="040C28"/>
                </a:solidFill>
                <a:effectLst/>
                <a:latin typeface="Google Sans"/>
              </a:rPr>
              <a:t>irect pressure </a:t>
            </a:r>
          </a:p>
          <a:p>
            <a:pPr lvl="2"/>
            <a:r>
              <a:rPr lang="en-US" dirty="0">
                <a:solidFill>
                  <a:srgbClr val="040C28"/>
                </a:solidFill>
                <a:latin typeface="Google Sans"/>
              </a:rPr>
              <a:t>V</a:t>
            </a:r>
            <a:r>
              <a:rPr lang="en-US" b="0" i="0" dirty="0">
                <a:solidFill>
                  <a:srgbClr val="040C28"/>
                </a:solidFill>
                <a:effectLst/>
                <a:latin typeface="Google Sans"/>
              </a:rPr>
              <a:t>ibration </a:t>
            </a:r>
          </a:p>
          <a:p>
            <a:pPr lvl="2"/>
            <a:r>
              <a:rPr lang="en-US" dirty="0">
                <a:solidFill>
                  <a:srgbClr val="040C28"/>
                </a:solidFill>
                <a:latin typeface="Google Sans"/>
              </a:rPr>
              <a:t>E</a:t>
            </a:r>
            <a:r>
              <a:rPr lang="en-US" b="0" i="0" dirty="0">
                <a:solidFill>
                  <a:srgbClr val="040C28"/>
                </a:solidFill>
                <a:effectLst/>
                <a:latin typeface="Google Sans"/>
              </a:rPr>
              <a:t>xtreme temperature</a:t>
            </a:r>
            <a:endParaRPr lang="en-US" dirty="0">
              <a:solidFill>
                <a:srgbClr val="040C28"/>
              </a:solidFill>
              <a:latin typeface="Google Sans"/>
            </a:endParaRPr>
          </a:p>
          <a:p>
            <a:pPr lvl="2"/>
            <a:r>
              <a:rPr lang="en-US" dirty="0">
                <a:solidFill>
                  <a:srgbClr val="040C28"/>
                </a:solidFill>
                <a:latin typeface="Google Sans"/>
              </a:rPr>
              <a:t>N</a:t>
            </a:r>
            <a:r>
              <a:rPr lang="en-US" b="0" i="0" dirty="0">
                <a:solidFill>
                  <a:srgbClr val="040C28"/>
                </a:solidFill>
                <a:effectLst/>
                <a:latin typeface="Google Sans"/>
              </a:rPr>
              <a:t>oise</a:t>
            </a:r>
          </a:p>
          <a:p>
            <a:pPr lvl="2"/>
            <a:r>
              <a:rPr lang="en-US" dirty="0">
                <a:solidFill>
                  <a:srgbClr val="040C28"/>
                </a:solidFill>
                <a:latin typeface="Google Sans"/>
              </a:rPr>
              <a:t>W</a:t>
            </a:r>
            <a:r>
              <a:rPr lang="en-US" b="0" i="0" dirty="0">
                <a:solidFill>
                  <a:srgbClr val="040C28"/>
                </a:solidFill>
                <a:effectLst/>
                <a:latin typeface="Google Sans"/>
              </a:rPr>
              <a:t>ork stress</a:t>
            </a:r>
            <a:endParaRPr lang="en-US" dirty="0"/>
          </a:p>
          <a:p>
            <a:pPr algn="l">
              <a:buFont typeface="Arial" panose="020B0604020202020204" pitchFamily="34" charset="0"/>
              <a:buChar char="•"/>
            </a:pPr>
            <a:r>
              <a:rPr lang="en-US" dirty="0">
                <a:solidFill>
                  <a:srgbClr val="202124"/>
                </a:solidFill>
                <a:latin typeface="Google Sans"/>
              </a:rPr>
              <a:t>Analyze these risk factors and reduce the risk and allow every employee to fully work to their ability. </a:t>
            </a:r>
          </a:p>
          <a:p>
            <a:pPr algn="l">
              <a:buFont typeface="Arial" panose="020B0604020202020204" pitchFamily="34" charset="0"/>
              <a:buChar char="•"/>
            </a:pPr>
            <a:r>
              <a:rPr lang="en-US" dirty="0">
                <a:solidFill>
                  <a:srgbClr val="202124"/>
                </a:solidFill>
                <a:latin typeface="Google Sans"/>
              </a:rPr>
              <a:t>Think - New hire and safety training – POET, Training, Onboarding </a:t>
            </a:r>
          </a:p>
          <a:p>
            <a:pPr algn="l">
              <a:buFont typeface="Arial" panose="020B0604020202020204" pitchFamily="34" charset="0"/>
              <a:buChar char="•"/>
            </a:pPr>
            <a:r>
              <a:rPr lang="en-US" b="0" i="0" dirty="0">
                <a:solidFill>
                  <a:srgbClr val="202124"/>
                </a:solidFill>
                <a:effectLst/>
                <a:latin typeface="Google Sans"/>
              </a:rPr>
              <a:t>Train supervisors in basic ergonomic principles</a:t>
            </a:r>
          </a:p>
          <a:p>
            <a:pPr algn="l">
              <a:buFont typeface="Arial" panose="020B0604020202020204" pitchFamily="34" charset="0"/>
              <a:buChar char="•"/>
            </a:pPr>
            <a:r>
              <a:rPr lang="en-US" dirty="0">
                <a:solidFill>
                  <a:srgbClr val="202124"/>
                </a:solidFill>
                <a:latin typeface="Google Sans"/>
              </a:rPr>
              <a:t>Think about adding a Stretch and Flex program</a:t>
            </a:r>
            <a:endParaRPr lang="en-US" b="0" i="0" dirty="0">
              <a:solidFill>
                <a:srgbClr val="202124"/>
              </a:solidFill>
              <a:effectLst/>
              <a:latin typeface="Google Sans"/>
            </a:endParaRPr>
          </a:p>
          <a:p>
            <a:endParaRPr lang="en-US" dirty="0"/>
          </a:p>
        </p:txBody>
      </p:sp>
      <p:pic>
        <p:nvPicPr>
          <p:cNvPr id="5" name="Picture 4" descr="A person sitting on a chair">
            <a:extLst>
              <a:ext uri="{FF2B5EF4-FFF2-40B4-BE49-F238E27FC236}">
                <a16:creationId xmlns:a16="http://schemas.microsoft.com/office/drawing/2014/main" id="{DD57C53B-7722-A967-6CC2-045EE7A41EF3}"/>
              </a:ext>
            </a:extLst>
          </p:cNvPr>
          <p:cNvPicPr>
            <a:picLocks noChangeAspect="1"/>
          </p:cNvPicPr>
          <p:nvPr/>
        </p:nvPicPr>
        <p:blipFill>
          <a:blip r:embed="rId3"/>
          <a:stretch>
            <a:fillRect/>
          </a:stretch>
        </p:blipFill>
        <p:spPr>
          <a:xfrm>
            <a:off x="5381816" y="1650196"/>
            <a:ext cx="2460538" cy="3200400"/>
          </a:xfrm>
          <a:prstGeom prst="rect">
            <a:avLst/>
          </a:prstGeom>
        </p:spPr>
      </p:pic>
      <p:pic>
        <p:nvPicPr>
          <p:cNvPr id="4" name="Picture 3" descr="A person sitting at a desk">
            <a:extLst>
              <a:ext uri="{FF2B5EF4-FFF2-40B4-BE49-F238E27FC236}">
                <a16:creationId xmlns:a16="http://schemas.microsoft.com/office/drawing/2014/main" id="{4B4B402F-D1F3-7DE4-2E4B-42989C34E32F}"/>
              </a:ext>
            </a:extLst>
          </p:cNvPr>
          <p:cNvPicPr>
            <a:picLocks noChangeAspect="1"/>
          </p:cNvPicPr>
          <p:nvPr/>
        </p:nvPicPr>
        <p:blipFill>
          <a:blip r:embed="rId4"/>
          <a:stretch>
            <a:fillRect/>
          </a:stretch>
        </p:blipFill>
        <p:spPr>
          <a:xfrm>
            <a:off x="8310466" y="1689653"/>
            <a:ext cx="2083683" cy="3121486"/>
          </a:xfrm>
          <a:prstGeom prst="rect">
            <a:avLst/>
          </a:prstGeom>
        </p:spPr>
      </p:pic>
    </p:spTree>
    <p:extLst>
      <p:ext uri="{BB962C8B-B14F-4D97-AF65-F5344CB8AC3E}">
        <p14:creationId xmlns:p14="http://schemas.microsoft.com/office/powerpoint/2010/main" val="1174658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5198A9-A94C-D425-E332-335A06578DD5}"/>
              </a:ext>
            </a:extLst>
          </p:cNvPr>
          <p:cNvSpPr>
            <a:spLocks noGrp="1"/>
          </p:cNvSpPr>
          <p:nvPr>
            <p:ph type="title"/>
          </p:nvPr>
        </p:nvSpPr>
        <p:spPr/>
        <p:txBody>
          <a:bodyPr/>
          <a:lstStyle/>
          <a:p>
            <a:r>
              <a:rPr lang="en-US" dirty="0"/>
              <a:t>Role of Ergonomics - Stay-at-Work</a:t>
            </a:r>
          </a:p>
        </p:txBody>
      </p:sp>
      <p:sp>
        <p:nvSpPr>
          <p:cNvPr id="2" name="Content Placeholder 1">
            <a:extLst>
              <a:ext uri="{FF2B5EF4-FFF2-40B4-BE49-F238E27FC236}">
                <a16:creationId xmlns:a16="http://schemas.microsoft.com/office/drawing/2014/main" id="{F07A0D03-DE8A-2F2B-0D63-32A98C5A391B}"/>
              </a:ext>
            </a:extLst>
          </p:cNvPr>
          <p:cNvSpPr>
            <a:spLocks noGrp="1"/>
          </p:cNvSpPr>
          <p:nvPr>
            <p:ph sz="quarter" idx="11"/>
          </p:nvPr>
        </p:nvSpPr>
        <p:spPr>
          <a:xfrm>
            <a:off x="838200" y="1233649"/>
            <a:ext cx="10833825" cy="4476686"/>
          </a:xfrm>
        </p:spPr>
        <p:txBody>
          <a:bodyPr/>
          <a:lstStyle/>
          <a:p>
            <a:r>
              <a:rPr lang="en-US" dirty="0"/>
              <a:t>Job Analysis – vital and be easy to compare to RTW restrictions form</a:t>
            </a:r>
          </a:p>
          <a:p>
            <a:pPr lvl="1"/>
            <a:r>
              <a:rPr lang="en-US" dirty="0"/>
              <a:t>Demands should be measurable for force and duration – should include physical, cognitive and environmental demands.</a:t>
            </a:r>
          </a:p>
          <a:p>
            <a:pPr lvl="2"/>
            <a:r>
              <a:rPr lang="en-US" dirty="0"/>
              <a:t>Example:  Cake Decorator</a:t>
            </a:r>
          </a:p>
          <a:p>
            <a:r>
              <a:rPr lang="en-US" dirty="0"/>
              <a:t>If an employee has restrictions bring them back when possible</a:t>
            </a:r>
          </a:p>
          <a:p>
            <a:pPr lvl="1"/>
            <a:r>
              <a:rPr lang="en-US" dirty="0"/>
              <a:t>Assists employee to maintain their conditioning.</a:t>
            </a:r>
          </a:p>
          <a:p>
            <a:pPr lvl="1"/>
            <a:r>
              <a:rPr lang="en-US" dirty="0"/>
              <a:t>Ergonomic evaluation – modify a task minimizing the risk.</a:t>
            </a:r>
          </a:p>
          <a:p>
            <a:pPr lvl="1"/>
            <a:r>
              <a:rPr lang="en-US" dirty="0"/>
              <a:t>Think about Job Coaching – Industrial athlete</a:t>
            </a:r>
          </a:p>
          <a:p>
            <a:pPr lvl="1"/>
            <a:r>
              <a:rPr lang="en-US" dirty="0"/>
              <a:t>What tasks can be done while an employee is on restrictions but still at work.</a:t>
            </a:r>
          </a:p>
          <a:p>
            <a:pPr marL="514337" lvl="2" indent="0">
              <a:buNone/>
            </a:pPr>
            <a:endParaRPr lang="en-US" dirty="0"/>
          </a:p>
          <a:p>
            <a:pPr lvl="1"/>
            <a:endParaRPr lang="en-US" dirty="0"/>
          </a:p>
          <a:p>
            <a:pPr lvl="1"/>
            <a:endParaRPr lang="en-US" dirty="0"/>
          </a:p>
          <a:p>
            <a:pPr lvl="2"/>
            <a:endParaRPr lang="en-US" dirty="0"/>
          </a:p>
          <a:p>
            <a:pPr marL="0" indent="0">
              <a:buNone/>
            </a:pPr>
            <a:endParaRPr lang="en-US" dirty="0"/>
          </a:p>
        </p:txBody>
      </p:sp>
      <p:pic>
        <p:nvPicPr>
          <p:cNvPr id="5" name="Picture 4" descr="A football player holding the ball">
            <a:extLst>
              <a:ext uri="{FF2B5EF4-FFF2-40B4-BE49-F238E27FC236}">
                <a16:creationId xmlns:a16="http://schemas.microsoft.com/office/drawing/2014/main" id="{C31DCC7F-59EE-378D-9D95-3D3AB954BB63}"/>
              </a:ext>
            </a:extLst>
          </p:cNvPr>
          <p:cNvPicPr>
            <a:picLocks noChangeAspect="1"/>
          </p:cNvPicPr>
          <p:nvPr/>
        </p:nvPicPr>
        <p:blipFill>
          <a:blip r:embed="rId2"/>
          <a:stretch>
            <a:fillRect/>
          </a:stretch>
        </p:blipFill>
        <p:spPr>
          <a:xfrm>
            <a:off x="9291363" y="1915884"/>
            <a:ext cx="1721511" cy="1586205"/>
          </a:xfrm>
          <a:prstGeom prst="rect">
            <a:avLst/>
          </a:prstGeom>
        </p:spPr>
      </p:pic>
      <p:pic>
        <p:nvPicPr>
          <p:cNvPr id="4" name="Picture 3" descr="A person moving a box">
            <a:extLst>
              <a:ext uri="{FF2B5EF4-FFF2-40B4-BE49-F238E27FC236}">
                <a16:creationId xmlns:a16="http://schemas.microsoft.com/office/drawing/2014/main" id="{E0DBD498-AB43-9E74-4988-167049BA0035}"/>
              </a:ext>
            </a:extLst>
          </p:cNvPr>
          <p:cNvPicPr>
            <a:picLocks noChangeAspect="1"/>
          </p:cNvPicPr>
          <p:nvPr/>
        </p:nvPicPr>
        <p:blipFill>
          <a:blip r:embed="rId3"/>
          <a:stretch>
            <a:fillRect/>
          </a:stretch>
        </p:blipFill>
        <p:spPr>
          <a:xfrm>
            <a:off x="2216851" y="4192417"/>
            <a:ext cx="3306873" cy="2205271"/>
          </a:xfrm>
          <a:prstGeom prst="rect">
            <a:avLst/>
          </a:prstGeom>
        </p:spPr>
      </p:pic>
    </p:spTree>
    <p:extLst>
      <p:ext uri="{BB962C8B-B14F-4D97-AF65-F5344CB8AC3E}">
        <p14:creationId xmlns:p14="http://schemas.microsoft.com/office/powerpoint/2010/main" val="170450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71F2DC-FB65-46A9-627F-C04BE752E85D}"/>
              </a:ext>
            </a:extLst>
          </p:cNvPr>
          <p:cNvSpPr>
            <a:spLocks noGrp="1"/>
          </p:cNvSpPr>
          <p:nvPr>
            <p:ph type="title"/>
          </p:nvPr>
        </p:nvSpPr>
        <p:spPr/>
        <p:txBody>
          <a:bodyPr/>
          <a:lstStyle/>
          <a:p>
            <a:r>
              <a:rPr lang="en-US" dirty="0"/>
              <a:t>Role of Ergonomics - Return-to-Work</a:t>
            </a:r>
          </a:p>
        </p:txBody>
      </p:sp>
      <p:sp>
        <p:nvSpPr>
          <p:cNvPr id="2" name="Content Placeholder 1">
            <a:extLst>
              <a:ext uri="{FF2B5EF4-FFF2-40B4-BE49-F238E27FC236}">
                <a16:creationId xmlns:a16="http://schemas.microsoft.com/office/drawing/2014/main" id="{DECC8F6E-26D4-1F61-A1E9-2D41455363D1}"/>
              </a:ext>
            </a:extLst>
          </p:cNvPr>
          <p:cNvSpPr>
            <a:spLocks noGrp="1"/>
          </p:cNvSpPr>
          <p:nvPr>
            <p:ph sz="quarter" idx="11"/>
          </p:nvPr>
        </p:nvSpPr>
        <p:spPr>
          <a:xfrm>
            <a:off x="838200" y="1233649"/>
            <a:ext cx="10833825" cy="3226384"/>
          </a:xfrm>
        </p:spPr>
        <p:txBody>
          <a:bodyPr/>
          <a:lstStyle/>
          <a:p>
            <a:r>
              <a:rPr lang="en-US" dirty="0"/>
              <a:t>Why  </a:t>
            </a:r>
          </a:p>
          <a:p>
            <a:pPr lvl="1"/>
            <a:r>
              <a:rPr lang="en-US" dirty="0"/>
              <a:t>Helps the employee to recover faster</a:t>
            </a:r>
          </a:p>
          <a:p>
            <a:pPr lvl="1"/>
            <a:r>
              <a:rPr lang="en-US" dirty="0"/>
              <a:t>Engaged</a:t>
            </a:r>
          </a:p>
          <a:p>
            <a:pPr lvl="1"/>
            <a:r>
              <a:rPr lang="en-US" dirty="0"/>
              <a:t>Most employers have temporary work </a:t>
            </a:r>
          </a:p>
          <a:p>
            <a:r>
              <a:rPr lang="en-US" dirty="0"/>
              <a:t>Job Analysis – vital and be easy to compare to RTW restrictions form</a:t>
            </a:r>
          </a:p>
          <a:p>
            <a:r>
              <a:rPr lang="en-US" dirty="0"/>
              <a:t>Ergonomic evaluation</a:t>
            </a:r>
          </a:p>
          <a:p>
            <a:r>
              <a:rPr lang="en-US" dirty="0"/>
              <a:t>If an employee can return to work with restrictions think:</a:t>
            </a:r>
          </a:p>
          <a:p>
            <a:pPr lvl="1"/>
            <a:r>
              <a:rPr lang="en-US" dirty="0"/>
              <a:t>Gradual Return to Work</a:t>
            </a:r>
          </a:p>
          <a:p>
            <a:pPr lvl="1"/>
            <a:r>
              <a:rPr lang="en-US" dirty="0"/>
              <a:t>Job Coaching</a:t>
            </a:r>
          </a:p>
          <a:p>
            <a:pPr lvl="1"/>
            <a:r>
              <a:rPr lang="en-US" dirty="0"/>
              <a:t>Non-Profit work</a:t>
            </a:r>
          </a:p>
          <a:p>
            <a:pPr lvl="1"/>
            <a:r>
              <a:rPr lang="en-US" dirty="0"/>
              <a:t>Non work-related injuries</a:t>
            </a:r>
          </a:p>
          <a:p>
            <a:pPr lvl="1"/>
            <a:endParaRPr lang="en-US" dirty="0"/>
          </a:p>
        </p:txBody>
      </p:sp>
      <p:pic>
        <p:nvPicPr>
          <p:cNvPr id="4" name="Picture 3" descr="A couple of men in hard hats working in a factory">
            <a:extLst>
              <a:ext uri="{FF2B5EF4-FFF2-40B4-BE49-F238E27FC236}">
                <a16:creationId xmlns:a16="http://schemas.microsoft.com/office/drawing/2014/main" id="{96F03491-F106-1798-1557-88918544B52F}"/>
              </a:ext>
            </a:extLst>
          </p:cNvPr>
          <p:cNvPicPr>
            <a:picLocks noChangeAspect="1"/>
          </p:cNvPicPr>
          <p:nvPr/>
        </p:nvPicPr>
        <p:blipFill>
          <a:blip r:embed="rId2"/>
          <a:stretch>
            <a:fillRect/>
          </a:stretch>
        </p:blipFill>
        <p:spPr>
          <a:xfrm>
            <a:off x="5277393" y="3769567"/>
            <a:ext cx="3088665" cy="2058955"/>
          </a:xfrm>
          <a:prstGeom prst="rect">
            <a:avLst/>
          </a:prstGeom>
        </p:spPr>
      </p:pic>
    </p:spTree>
    <p:extLst>
      <p:ext uri="{BB962C8B-B14F-4D97-AF65-F5344CB8AC3E}">
        <p14:creationId xmlns:p14="http://schemas.microsoft.com/office/powerpoint/2010/main" val="1831224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69E04C-2D56-5B30-05A6-104645DB69A3}"/>
              </a:ext>
            </a:extLst>
          </p:cNvPr>
          <p:cNvSpPr>
            <a:spLocks noGrp="1"/>
          </p:cNvSpPr>
          <p:nvPr>
            <p:ph type="title"/>
          </p:nvPr>
        </p:nvSpPr>
        <p:spPr/>
        <p:txBody>
          <a:bodyPr/>
          <a:lstStyle/>
          <a:p>
            <a:r>
              <a:rPr lang="en-US" dirty="0"/>
              <a:t>Review</a:t>
            </a:r>
          </a:p>
        </p:txBody>
      </p:sp>
      <p:sp>
        <p:nvSpPr>
          <p:cNvPr id="2" name="Content Placeholder 1">
            <a:extLst>
              <a:ext uri="{FF2B5EF4-FFF2-40B4-BE49-F238E27FC236}">
                <a16:creationId xmlns:a16="http://schemas.microsoft.com/office/drawing/2014/main" id="{F68E61A4-7CE6-D528-CD23-F449D8AF4166}"/>
              </a:ext>
            </a:extLst>
          </p:cNvPr>
          <p:cNvSpPr>
            <a:spLocks noGrp="1"/>
          </p:cNvSpPr>
          <p:nvPr>
            <p:ph sz="quarter" idx="11"/>
          </p:nvPr>
        </p:nvSpPr>
        <p:spPr/>
        <p:txBody>
          <a:bodyPr/>
          <a:lstStyle/>
          <a:p>
            <a:r>
              <a:rPr lang="en-US" dirty="0"/>
              <a:t>A comprehensive ergonomics program can assist you in preventing incidences and keeping employees on the job and returning them to work safely, while helping them with their conditioning.</a:t>
            </a:r>
          </a:p>
          <a:p>
            <a:r>
              <a:rPr lang="en-US" dirty="0"/>
              <a:t>It should include several elements </a:t>
            </a:r>
          </a:p>
          <a:p>
            <a:pPr lvl="1"/>
            <a:r>
              <a:rPr lang="en-US" dirty="0"/>
              <a:t>Job Analysis for each job</a:t>
            </a:r>
          </a:p>
          <a:p>
            <a:pPr lvl="1"/>
            <a:r>
              <a:rPr lang="en-US" dirty="0"/>
              <a:t>Worker engagement</a:t>
            </a:r>
          </a:p>
          <a:p>
            <a:pPr lvl="1"/>
            <a:r>
              <a:rPr lang="en-US" dirty="0"/>
              <a:t>Management commitment</a:t>
            </a:r>
          </a:p>
          <a:p>
            <a:pPr lvl="1"/>
            <a:r>
              <a:rPr lang="en-US" dirty="0"/>
              <a:t>Training</a:t>
            </a:r>
          </a:p>
          <a:p>
            <a:pPr lvl="1"/>
            <a:r>
              <a:rPr lang="en-US" dirty="0"/>
              <a:t>Sustainability</a:t>
            </a:r>
          </a:p>
          <a:p>
            <a:pPr lvl="1"/>
            <a:r>
              <a:rPr lang="en-US" dirty="0"/>
              <a:t>Evaluation</a:t>
            </a:r>
          </a:p>
        </p:txBody>
      </p:sp>
    </p:spTree>
    <p:extLst>
      <p:ext uri="{BB962C8B-B14F-4D97-AF65-F5344CB8AC3E}">
        <p14:creationId xmlns:p14="http://schemas.microsoft.com/office/powerpoint/2010/main" val="806448886"/>
      </p:ext>
    </p:extLst>
  </p:cSld>
  <p:clrMapOvr>
    <a:masterClrMapping/>
  </p:clrMapOvr>
</p:sld>
</file>

<file path=ppt/theme/theme1.xml><?xml version="1.0" encoding="utf-8"?>
<a:theme xmlns:a="http://schemas.openxmlformats.org/drawingml/2006/main" name="About BH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BH Corporate Presentation" id="{E639DF9C-D054-D642-8B2A-651669B742FC}" vid="{EED0979E-9AAC-7748-B289-C9F846ACDE7D}"/>
    </a:ext>
  </a:extLst>
</a:theme>
</file>

<file path=ppt/theme/theme2.xml><?xml version="1.0" encoding="utf-8"?>
<a:theme xmlns:a="http://schemas.openxmlformats.org/drawingml/2006/main" name="Title and Closing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BH Corporate Presentation" id="{E639DF9C-D054-D642-8B2A-651669B742FC}" vid="{0F5615FA-9FAD-F049-93B1-E7B037B5CEA8}"/>
    </a:ext>
  </a:extLst>
</a:theme>
</file>

<file path=ppt/theme/theme3.xml><?xml version="1.0" encoding="utf-8"?>
<a:theme xmlns:a="http://schemas.openxmlformats.org/drawingml/2006/main" name="Content Slides">
  <a:themeElements>
    <a:clrScheme name="Briotix Health PPT Colors">
      <a:dk1>
        <a:srgbClr val="000000"/>
      </a:dk1>
      <a:lt1>
        <a:srgbClr val="FFFFFF"/>
      </a:lt1>
      <a:dk2>
        <a:srgbClr val="666666"/>
      </a:dk2>
      <a:lt2>
        <a:srgbClr val="FFFFFF"/>
      </a:lt2>
      <a:accent1>
        <a:srgbClr val="224E9B"/>
      </a:accent1>
      <a:accent2>
        <a:srgbClr val="D82028"/>
      </a:accent2>
      <a:accent3>
        <a:srgbClr val="7DC7E0"/>
      </a:accent3>
      <a:accent4>
        <a:srgbClr val="AED8E5"/>
      </a:accent4>
      <a:accent5>
        <a:srgbClr val="AAAAAA"/>
      </a:accent5>
      <a:accent6>
        <a:srgbClr val="000000"/>
      </a:accent6>
      <a:hlink>
        <a:srgbClr val="1689CA"/>
      </a:hlink>
      <a:folHlink>
        <a:srgbClr val="1689CA"/>
      </a:folHlink>
    </a:clrScheme>
    <a:fontScheme name="Briotix Health Font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iotix Theme" id="{D079AAEB-90DF-4072-9580-A5A056BEDA96}" vid="{F46E3201-C567-4038-80D4-A8DED20E589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42ad5a8-414d-4265-bf55-c529e8600056">
      <UserInfo>
        <DisplayName>Bryce Davis</DisplayName>
        <AccountId>48</AccountId>
        <AccountType/>
      </UserInfo>
      <UserInfo>
        <DisplayName>Kristianne Egbert</DisplayName>
        <AccountId>51</AccountId>
        <AccountType/>
      </UserInfo>
      <UserInfo>
        <DisplayName>Bob Patterson</DisplayName>
        <AccountId>14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7A5C9332546441AA2E58CEF8E4AF47" ma:contentTypeVersion="13" ma:contentTypeDescription="Create a new document." ma:contentTypeScope="" ma:versionID="2172fb551b3b8585547da43f7ef2445e">
  <xsd:schema xmlns:xsd="http://www.w3.org/2001/XMLSchema" xmlns:xs="http://www.w3.org/2001/XMLSchema" xmlns:p="http://schemas.microsoft.com/office/2006/metadata/properties" xmlns:ns2="e57af625-47f9-4f43-9d4f-606b0f947916" xmlns:ns3="f42ad5a8-414d-4265-bf55-c529e8600056" targetNamespace="http://schemas.microsoft.com/office/2006/metadata/properties" ma:root="true" ma:fieldsID="73dba5d98c443f9fe3ff1a5573816f51" ns2:_="" ns3:_="">
    <xsd:import namespace="e57af625-47f9-4f43-9d4f-606b0f947916"/>
    <xsd:import namespace="f42ad5a8-414d-4265-bf55-c529e86000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7af625-47f9-4f43-9d4f-606b0f9479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42ad5a8-414d-4265-bf55-c529e860005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83F0BC-697F-4AAD-A81D-4C766259622C}">
  <ds:schemaRefs>
    <ds:schemaRef ds:uri="http://schemas.microsoft.com/sharepoint/v3/contenttype/forms"/>
  </ds:schemaRefs>
</ds:datastoreItem>
</file>

<file path=customXml/itemProps2.xml><?xml version="1.0" encoding="utf-8"?>
<ds:datastoreItem xmlns:ds="http://schemas.openxmlformats.org/officeDocument/2006/customXml" ds:itemID="{A1CF282A-5E58-4C56-8A2F-3CA286CB5D70}">
  <ds:schemaRefs>
    <ds:schemaRef ds:uri="f42ad5a8-414d-4265-bf55-c529e860005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1C1E967-D19C-4F93-96FA-4C3BFE8BF734}">
  <ds:schemaRefs>
    <ds:schemaRef ds:uri="e57af625-47f9-4f43-9d4f-606b0f947916"/>
    <ds:schemaRef ds:uri="f42ad5a8-414d-4265-bf55-c529e86000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22155</TotalTime>
  <Words>1173</Words>
  <Application>Microsoft Office PowerPoint</Application>
  <PresentationFormat>Widescreen</PresentationFormat>
  <Paragraphs>149</Paragraphs>
  <Slides>12</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12</vt:i4>
      </vt:variant>
    </vt:vector>
  </HeadingPairs>
  <TitlesOfParts>
    <vt:vector size="23" baseType="lpstr">
      <vt:lpstr>Arial</vt:lpstr>
      <vt:lpstr>Calibri</vt:lpstr>
      <vt:lpstr>Calibri Light</vt:lpstr>
      <vt:lpstr>Google Sans</vt:lpstr>
      <vt:lpstr>Open Sans</vt:lpstr>
      <vt:lpstr>Open Sans Extrabold</vt:lpstr>
      <vt:lpstr>Trebuchet MS</vt:lpstr>
      <vt:lpstr>Wingdings</vt:lpstr>
      <vt:lpstr>About BH Slides</vt:lpstr>
      <vt:lpstr>Title and Closing Slides</vt:lpstr>
      <vt:lpstr>Content Slides</vt:lpstr>
      <vt:lpstr>Ergonomic Equity:  Addressing Risk Factors Through Job Analysis and Prevention</vt:lpstr>
      <vt:lpstr>Click to edit Master title style</vt:lpstr>
      <vt:lpstr>What you will learn</vt:lpstr>
      <vt:lpstr>What is Ergonomics</vt:lpstr>
      <vt:lpstr>Benefits of Ergonomic Practices</vt:lpstr>
      <vt:lpstr>Role of Ergonomics - Prevention </vt:lpstr>
      <vt:lpstr>Role of Ergonomics - Stay-at-Work</vt:lpstr>
      <vt:lpstr>Role of Ergonomics - Return-to-Work</vt:lpstr>
      <vt:lpstr>Review</vt:lpstr>
      <vt:lpstr>Thank You for joining us today</vt:lpstr>
      <vt:lpstr>Contact Information </vt:lpstr>
      <vt:lpstr>Current and Upcoming Meetings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 Deal</dc:creator>
  <cp:lastModifiedBy>Sherbondy, Michelle - OO, Washington, DC</cp:lastModifiedBy>
  <cp:revision>463</cp:revision>
  <dcterms:created xsi:type="dcterms:W3CDTF">2014-04-28T20:37:16Z</dcterms:created>
  <dcterms:modified xsi:type="dcterms:W3CDTF">2023-10-17T13:27:36Z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0x010100137A5C9332546441AA2E58CEF8E4AF47</vt:lpwstr>
  </property>
</Properties>
</file>