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9" r:id="rId1"/>
    <p:sldMasterId id="2147483800" r:id="rId2"/>
  </p:sldMasterIdLst>
  <p:notesMasterIdLst>
    <p:notesMasterId r:id="rId23"/>
  </p:notesMasterIdLst>
  <p:sldIdLst>
    <p:sldId id="327" r:id="rId3"/>
    <p:sldId id="329" r:id="rId4"/>
    <p:sldId id="337" r:id="rId5"/>
    <p:sldId id="293" r:id="rId6"/>
    <p:sldId id="345" r:id="rId7"/>
    <p:sldId id="343" r:id="rId8"/>
    <p:sldId id="346" r:id="rId9"/>
    <p:sldId id="352" r:id="rId10"/>
    <p:sldId id="353" r:id="rId11"/>
    <p:sldId id="355" r:id="rId12"/>
    <p:sldId id="338" r:id="rId13"/>
    <p:sldId id="350" r:id="rId14"/>
    <p:sldId id="351" r:id="rId15"/>
    <p:sldId id="340" r:id="rId16"/>
    <p:sldId id="357" r:id="rId17"/>
    <p:sldId id="341" r:id="rId18"/>
    <p:sldId id="356" r:id="rId19"/>
    <p:sldId id="265" r:id="rId20"/>
    <p:sldId id="311" r:id="rId21"/>
    <p:sldId id="26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10202F6-B9AB-AA94-070A-472AB8C9C369}" name="Sherbondy, Michelle - OO, Washington, DC" initials="MS" userId="Sherbondy, Michelle - OO, Washington, DC"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56251"/>
    <a:srgbClr val="546D46"/>
    <a:srgbClr val="404041"/>
    <a:srgbClr val="3D6F9B"/>
    <a:srgbClr val="ECDDC3"/>
    <a:srgbClr val="937F5D"/>
    <a:srgbClr val="4A84A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BD4734-4E01-451E-8070-8365C6FBFA04}" v="46" dt="2023-10-13T16:46:52.0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4" autoAdjust="0"/>
    <p:restoredTop sz="86382" autoAdjust="0"/>
  </p:normalViewPr>
  <p:slideViewPr>
    <p:cSldViewPr snapToGrid="0">
      <p:cViewPr varScale="1">
        <p:scale>
          <a:sx n="64" d="100"/>
          <a:sy n="64" d="100"/>
        </p:scale>
        <p:origin x="72" y="1266"/>
      </p:cViewPr>
      <p:guideLst/>
    </p:cSldViewPr>
  </p:slideViewPr>
  <p:outlineViewPr>
    <p:cViewPr>
      <p:scale>
        <a:sx n="33" d="100"/>
        <a:sy n="33" d="100"/>
      </p:scale>
      <p:origin x="0" y="-2838"/>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rbondy, Michelle - OO, DC" userId="d4feccc8-87ab-48a1-8683-5dd58723cc35" providerId="ADAL" clId="{A6BD4734-4E01-451E-8070-8365C6FBFA04}"/>
    <pc:docChg chg="modSld">
      <pc:chgData name="Sherbondy, Michelle - OO, DC" userId="d4feccc8-87ab-48a1-8683-5dd58723cc35" providerId="ADAL" clId="{A6BD4734-4E01-451E-8070-8365C6FBFA04}" dt="2023-10-13T16:46:52.003" v="45" actId="20577"/>
      <pc:docMkLst>
        <pc:docMk/>
      </pc:docMkLst>
      <pc:sldChg chg="modSp">
        <pc:chgData name="Sherbondy, Michelle - OO, DC" userId="d4feccc8-87ab-48a1-8683-5dd58723cc35" providerId="ADAL" clId="{A6BD4734-4E01-451E-8070-8365C6FBFA04}" dt="2023-10-13T16:46:52.003" v="45" actId="20577"/>
        <pc:sldMkLst>
          <pc:docMk/>
          <pc:sldMk cId="2770107120" sldId="350"/>
        </pc:sldMkLst>
        <pc:graphicFrameChg chg="mod">
          <ac:chgData name="Sherbondy, Michelle - OO, DC" userId="d4feccc8-87ab-48a1-8683-5dd58723cc35" providerId="ADAL" clId="{A6BD4734-4E01-451E-8070-8365C6FBFA04}" dt="2023-10-13T16:46:52.003" v="45" actId="20577"/>
          <ac:graphicFrameMkLst>
            <pc:docMk/>
            <pc:sldMk cId="2770107120" sldId="350"/>
            <ac:graphicFrameMk id="5" creationId="{C9AD22DC-FC3D-6938-2CAA-07C6A1048F2C}"/>
          </ac:graphicFrameMkLst>
        </pc:graphicFrame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ata7.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diagrams/_rels/data8.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diagrams/_rels/data9.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40.svg"/><Relationship Id="rId1" Type="http://schemas.openxmlformats.org/officeDocument/2006/relationships/image" Target="../media/image39.png"/><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7.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diagrams/_rels/drawing8.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diagrams/_rels/drawing9.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40.svg"/><Relationship Id="rId1" Type="http://schemas.openxmlformats.org/officeDocument/2006/relationships/image" Target="../media/image39.png"/><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9540C7-50B8-4359-9611-4C1E065827A8}"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C6645D6F-C09A-4462-B3E2-D37997868CE2}">
      <dgm:prSet/>
      <dgm:spPr/>
      <dgm:t>
        <a:bodyPr/>
        <a:lstStyle/>
        <a:p>
          <a:pPr>
            <a:defRPr cap="all"/>
          </a:pPr>
          <a:r>
            <a:rPr lang="en-US" dirty="0"/>
            <a:t>Accidents</a:t>
          </a:r>
        </a:p>
      </dgm:t>
    </dgm:pt>
    <dgm:pt modelId="{AF79ECF0-47B1-446B-A2D0-202E34C6055A}" type="parTrans" cxnId="{B3ED2A81-C7E9-4488-AC39-83EC14DFF47D}">
      <dgm:prSet/>
      <dgm:spPr/>
      <dgm:t>
        <a:bodyPr/>
        <a:lstStyle/>
        <a:p>
          <a:endParaRPr lang="en-US"/>
        </a:p>
      </dgm:t>
    </dgm:pt>
    <dgm:pt modelId="{F9110DA6-3DB2-483A-8BF4-8DAF4BAAAB28}" type="sibTrans" cxnId="{B3ED2A81-C7E9-4488-AC39-83EC14DFF47D}">
      <dgm:prSet/>
      <dgm:spPr/>
      <dgm:t>
        <a:bodyPr/>
        <a:lstStyle/>
        <a:p>
          <a:endParaRPr lang="en-US"/>
        </a:p>
      </dgm:t>
    </dgm:pt>
    <dgm:pt modelId="{6DD74527-932A-4EA8-8016-CA505E6A2B9E}">
      <dgm:prSet/>
      <dgm:spPr/>
      <dgm:t>
        <a:bodyPr/>
        <a:lstStyle/>
        <a:p>
          <a:pPr>
            <a:defRPr cap="all"/>
          </a:pPr>
          <a:r>
            <a:rPr lang="en-US"/>
            <a:t>Environment</a:t>
          </a:r>
        </a:p>
      </dgm:t>
    </dgm:pt>
    <dgm:pt modelId="{8AA20DA8-5603-45A1-84A2-529059DFEAD1}" type="parTrans" cxnId="{D6A77ADC-AEA5-480D-95BF-1C4218C0E597}">
      <dgm:prSet/>
      <dgm:spPr/>
      <dgm:t>
        <a:bodyPr/>
        <a:lstStyle/>
        <a:p>
          <a:endParaRPr lang="en-US"/>
        </a:p>
      </dgm:t>
    </dgm:pt>
    <dgm:pt modelId="{23405DF1-7B55-447B-B059-27A8A93DFCE4}" type="sibTrans" cxnId="{D6A77ADC-AEA5-480D-95BF-1C4218C0E597}">
      <dgm:prSet/>
      <dgm:spPr/>
      <dgm:t>
        <a:bodyPr/>
        <a:lstStyle/>
        <a:p>
          <a:endParaRPr lang="en-US"/>
        </a:p>
      </dgm:t>
    </dgm:pt>
    <dgm:pt modelId="{2B7CD955-4C9F-4098-8DC9-7B6B9AAB9023}">
      <dgm:prSet/>
      <dgm:spPr/>
      <dgm:t>
        <a:bodyPr/>
        <a:lstStyle/>
        <a:p>
          <a:pPr>
            <a:defRPr cap="all"/>
          </a:pPr>
          <a:r>
            <a:rPr lang="en-US" dirty="0"/>
            <a:t>Illness</a:t>
          </a:r>
        </a:p>
      </dgm:t>
    </dgm:pt>
    <dgm:pt modelId="{5C85367C-B37C-48D8-9B64-5810E47C825B}" type="parTrans" cxnId="{36CA70C6-4611-4022-93B5-3C8B2D8B04F3}">
      <dgm:prSet/>
      <dgm:spPr/>
      <dgm:t>
        <a:bodyPr/>
        <a:lstStyle/>
        <a:p>
          <a:endParaRPr lang="en-US"/>
        </a:p>
      </dgm:t>
    </dgm:pt>
    <dgm:pt modelId="{44FCBD12-8575-43FD-A645-F9481B92F319}" type="sibTrans" cxnId="{36CA70C6-4611-4022-93B5-3C8B2D8B04F3}">
      <dgm:prSet/>
      <dgm:spPr/>
      <dgm:t>
        <a:bodyPr/>
        <a:lstStyle/>
        <a:p>
          <a:endParaRPr lang="en-US"/>
        </a:p>
      </dgm:t>
    </dgm:pt>
    <dgm:pt modelId="{D3115C85-9B23-460A-A2FB-EE5CB384E61E}">
      <dgm:prSet/>
      <dgm:spPr/>
      <dgm:t>
        <a:bodyPr/>
        <a:lstStyle/>
        <a:p>
          <a:pPr>
            <a:defRPr cap="all"/>
          </a:pPr>
          <a:r>
            <a:rPr lang="en-US" dirty="0"/>
            <a:t>Surgery</a:t>
          </a:r>
        </a:p>
      </dgm:t>
    </dgm:pt>
    <dgm:pt modelId="{3C6D7DBC-90E0-4170-B4C7-894CBC9605B1}" type="sibTrans" cxnId="{869F4A26-8128-4B10-AE3A-52732DD6255C}">
      <dgm:prSet/>
      <dgm:spPr/>
      <dgm:t>
        <a:bodyPr/>
        <a:lstStyle/>
        <a:p>
          <a:endParaRPr lang="en-US"/>
        </a:p>
      </dgm:t>
    </dgm:pt>
    <dgm:pt modelId="{D352A770-FC91-4C1C-B95D-78E830380F20}" type="parTrans" cxnId="{869F4A26-8128-4B10-AE3A-52732DD6255C}">
      <dgm:prSet/>
      <dgm:spPr/>
      <dgm:t>
        <a:bodyPr/>
        <a:lstStyle/>
        <a:p>
          <a:endParaRPr lang="en-US"/>
        </a:p>
      </dgm:t>
    </dgm:pt>
    <dgm:pt modelId="{0BF877F1-3558-4359-89A3-650BC5E6CAC4}" type="pres">
      <dgm:prSet presAssocID="{E79540C7-50B8-4359-9611-4C1E065827A8}" presName="root" presStyleCnt="0">
        <dgm:presLayoutVars>
          <dgm:dir/>
          <dgm:resizeHandles val="exact"/>
        </dgm:presLayoutVars>
      </dgm:prSet>
      <dgm:spPr/>
    </dgm:pt>
    <dgm:pt modelId="{18799B17-FEFD-4C7D-803B-5E4F11E5AB4E}" type="pres">
      <dgm:prSet presAssocID="{C6645D6F-C09A-4462-B3E2-D37997868CE2}" presName="compNode" presStyleCnt="0"/>
      <dgm:spPr/>
    </dgm:pt>
    <dgm:pt modelId="{EA112A55-3784-40D9-AA98-56AAEA58C2D3}" type="pres">
      <dgm:prSet presAssocID="{C6645D6F-C09A-4462-B3E2-D37997868CE2}" presName="iconBgRect" presStyleLbl="bgShp" presStyleIdx="0" presStyleCnt="4"/>
      <dgm:spPr/>
    </dgm:pt>
    <dgm:pt modelId="{4E2AFFB9-F6F6-4F44-BFDE-2960FC1EE36D}" type="pres">
      <dgm:prSet presAssocID="{C6645D6F-C09A-4462-B3E2-D37997868CE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dical"/>
        </a:ext>
      </dgm:extLst>
    </dgm:pt>
    <dgm:pt modelId="{34FF0E1E-8371-4F9A-804B-296E605B553F}" type="pres">
      <dgm:prSet presAssocID="{C6645D6F-C09A-4462-B3E2-D37997868CE2}" presName="spaceRect" presStyleCnt="0"/>
      <dgm:spPr/>
    </dgm:pt>
    <dgm:pt modelId="{DD0FF2D0-9937-4B8D-984E-9E407D1C5260}" type="pres">
      <dgm:prSet presAssocID="{C6645D6F-C09A-4462-B3E2-D37997868CE2}" presName="textRect" presStyleLbl="revTx" presStyleIdx="0" presStyleCnt="4">
        <dgm:presLayoutVars>
          <dgm:chMax val="1"/>
          <dgm:chPref val="1"/>
        </dgm:presLayoutVars>
      </dgm:prSet>
      <dgm:spPr/>
    </dgm:pt>
    <dgm:pt modelId="{1A5A22EB-5311-43A7-9B0F-B3D1A5CCC027}" type="pres">
      <dgm:prSet presAssocID="{F9110DA6-3DB2-483A-8BF4-8DAF4BAAAB28}" presName="sibTrans" presStyleCnt="0"/>
      <dgm:spPr/>
    </dgm:pt>
    <dgm:pt modelId="{95187732-6448-4814-AD2E-B5859B68E9BA}" type="pres">
      <dgm:prSet presAssocID="{6DD74527-932A-4EA8-8016-CA505E6A2B9E}" presName="compNode" presStyleCnt="0"/>
      <dgm:spPr/>
    </dgm:pt>
    <dgm:pt modelId="{3212DC41-91C8-46D6-8E88-3B367B665A72}" type="pres">
      <dgm:prSet presAssocID="{6DD74527-932A-4EA8-8016-CA505E6A2B9E}" presName="iconBgRect" presStyleLbl="bgShp" presStyleIdx="1" presStyleCnt="4"/>
      <dgm:spPr/>
    </dgm:pt>
    <dgm:pt modelId="{D077832F-1287-41D1-B2FD-48276C2746EC}" type="pres">
      <dgm:prSet presAssocID="{6DD74527-932A-4EA8-8016-CA505E6A2B9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ustainability"/>
        </a:ext>
      </dgm:extLst>
    </dgm:pt>
    <dgm:pt modelId="{C21FCE6B-C43D-4178-A45A-EF1FFE4E4360}" type="pres">
      <dgm:prSet presAssocID="{6DD74527-932A-4EA8-8016-CA505E6A2B9E}" presName="spaceRect" presStyleCnt="0"/>
      <dgm:spPr/>
    </dgm:pt>
    <dgm:pt modelId="{617C765B-5C84-4265-A576-9E885EB96787}" type="pres">
      <dgm:prSet presAssocID="{6DD74527-932A-4EA8-8016-CA505E6A2B9E}" presName="textRect" presStyleLbl="revTx" presStyleIdx="1" presStyleCnt="4">
        <dgm:presLayoutVars>
          <dgm:chMax val="1"/>
          <dgm:chPref val="1"/>
        </dgm:presLayoutVars>
      </dgm:prSet>
      <dgm:spPr/>
    </dgm:pt>
    <dgm:pt modelId="{2CCEE4A2-D277-4EF9-99AB-16495475A460}" type="pres">
      <dgm:prSet presAssocID="{23405DF1-7B55-447B-B059-27A8A93DFCE4}" presName="sibTrans" presStyleCnt="0"/>
      <dgm:spPr/>
    </dgm:pt>
    <dgm:pt modelId="{174DDCAB-D3C0-4521-83F4-21D607159E19}" type="pres">
      <dgm:prSet presAssocID="{2B7CD955-4C9F-4098-8DC9-7B6B9AAB9023}" presName="compNode" presStyleCnt="0"/>
      <dgm:spPr/>
    </dgm:pt>
    <dgm:pt modelId="{736874FC-AED1-41B4-A462-AD6F40D9771D}" type="pres">
      <dgm:prSet presAssocID="{2B7CD955-4C9F-4098-8DC9-7B6B9AAB9023}" presName="iconBgRect" presStyleLbl="bgShp" presStyleIdx="2" presStyleCnt="4"/>
      <dgm:spPr/>
    </dgm:pt>
    <dgm:pt modelId="{A5930727-3516-4066-A639-F02302B5BA8A}" type="pres">
      <dgm:prSet presAssocID="{2B7CD955-4C9F-4098-8DC9-7B6B9AAB902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tor"/>
        </a:ext>
      </dgm:extLst>
    </dgm:pt>
    <dgm:pt modelId="{73A5BF54-24E1-4BCF-A524-E57E2F8D34F5}" type="pres">
      <dgm:prSet presAssocID="{2B7CD955-4C9F-4098-8DC9-7B6B9AAB9023}" presName="spaceRect" presStyleCnt="0"/>
      <dgm:spPr/>
    </dgm:pt>
    <dgm:pt modelId="{5ED0F98E-08CA-4D90-BE27-3D9A9FCD4B64}" type="pres">
      <dgm:prSet presAssocID="{2B7CD955-4C9F-4098-8DC9-7B6B9AAB9023}" presName="textRect" presStyleLbl="revTx" presStyleIdx="2" presStyleCnt="4">
        <dgm:presLayoutVars>
          <dgm:chMax val="1"/>
          <dgm:chPref val="1"/>
        </dgm:presLayoutVars>
      </dgm:prSet>
      <dgm:spPr/>
    </dgm:pt>
    <dgm:pt modelId="{BF8CF901-4978-4DF4-B5C8-470525001DF5}" type="pres">
      <dgm:prSet presAssocID="{44FCBD12-8575-43FD-A645-F9481B92F319}" presName="sibTrans" presStyleCnt="0"/>
      <dgm:spPr/>
    </dgm:pt>
    <dgm:pt modelId="{43DBF433-12D5-4717-AB39-0C83D7B722D8}" type="pres">
      <dgm:prSet presAssocID="{D3115C85-9B23-460A-A2FB-EE5CB384E61E}" presName="compNode" presStyleCnt="0"/>
      <dgm:spPr/>
    </dgm:pt>
    <dgm:pt modelId="{12DEAC85-C1EC-4961-A07A-407C602FF5DE}" type="pres">
      <dgm:prSet presAssocID="{D3115C85-9B23-460A-A2FB-EE5CB384E61E}" presName="iconBgRect" presStyleLbl="bgShp" presStyleIdx="3" presStyleCnt="4"/>
      <dgm:spPr/>
    </dgm:pt>
    <dgm:pt modelId="{563FCA52-E1FE-4399-B01B-494F84F5B4B7}" type="pres">
      <dgm:prSet presAssocID="{D3115C85-9B23-460A-A2FB-EE5CB384E61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Needle"/>
        </a:ext>
      </dgm:extLst>
    </dgm:pt>
    <dgm:pt modelId="{137651DB-3D3E-4C8C-B223-D54A996EACDA}" type="pres">
      <dgm:prSet presAssocID="{D3115C85-9B23-460A-A2FB-EE5CB384E61E}" presName="spaceRect" presStyleCnt="0"/>
      <dgm:spPr/>
    </dgm:pt>
    <dgm:pt modelId="{5630E05A-5394-4C73-9BEE-A980EBA9D794}" type="pres">
      <dgm:prSet presAssocID="{D3115C85-9B23-460A-A2FB-EE5CB384E61E}" presName="textRect" presStyleLbl="revTx" presStyleIdx="3" presStyleCnt="4">
        <dgm:presLayoutVars>
          <dgm:chMax val="1"/>
          <dgm:chPref val="1"/>
        </dgm:presLayoutVars>
      </dgm:prSet>
      <dgm:spPr/>
    </dgm:pt>
  </dgm:ptLst>
  <dgm:cxnLst>
    <dgm:cxn modelId="{869F4A26-8128-4B10-AE3A-52732DD6255C}" srcId="{E79540C7-50B8-4359-9611-4C1E065827A8}" destId="{D3115C85-9B23-460A-A2FB-EE5CB384E61E}" srcOrd="3" destOrd="0" parTransId="{D352A770-FC91-4C1C-B95D-78E830380F20}" sibTransId="{3C6D7DBC-90E0-4170-B4C7-894CBC9605B1}"/>
    <dgm:cxn modelId="{EF181B45-415A-4550-8A46-96C99AE3D2F1}" type="presOf" srcId="{6DD74527-932A-4EA8-8016-CA505E6A2B9E}" destId="{617C765B-5C84-4265-A576-9E885EB96787}" srcOrd="0" destOrd="0" presId="urn:microsoft.com/office/officeart/2018/5/layout/IconCircleLabelList"/>
    <dgm:cxn modelId="{B3ED2A81-C7E9-4488-AC39-83EC14DFF47D}" srcId="{E79540C7-50B8-4359-9611-4C1E065827A8}" destId="{C6645D6F-C09A-4462-B3E2-D37997868CE2}" srcOrd="0" destOrd="0" parTransId="{AF79ECF0-47B1-446B-A2D0-202E34C6055A}" sibTransId="{F9110DA6-3DB2-483A-8BF4-8DAF4BAAAB28}"/>
    <dgm:cxn modelId="{E689E381-76A8-4616-B54B-6E3355C95A58}" type="presOf" srcId="{E79540C7-50B8-4359-9611-4C1E065827A8}" destId="{0BF877F1-3558-4359-89A3-650BC5E6CAC4}" srcOrd="0" destOrd="0" presId="urn:microsoft.com/office/officeart/2018/5/layout/IconCircleLabelList"/>
    <dgm:cxn modelId="{D5F5888E-D507-4FEA-8520-AE6507AD9FBB}" type="presOf" srcId="{2B7CD955-4C9F-4098-8DC9-7B6B9AAB9023}" destId="{5ED0F98E-08CA-4D90-BE27-3D9A9FCD4B64}" srcOrd="0" destOrd="0" presId="urn:microsoft.com/office/officeart/2018/5/layout/IconCircleLabelList"/>
    <dgm:cxn modelId="{D18EEE91-6185-48E4-94E1-92975F4A61E8}" type="presOf" srcId="{D3115C85-9B23-460A-A2FB-EE5CB384E61E}" destId="{5630E05A-5394-4C73-9BEE-A980EBA9D794}" srcOrd="0" destOrd="0" presId="urn:microsoft.com/office/officeart/2018/5/layout/IconCircleLabelList"/>
    <dgm:cxn modelId="{2BA4D4B0-6C37-42D9-9414-EE3B67A86FFE}" type="presOf" srcId="{C6645D6F-C09A-4462-B3E2-D37997868CE2}" destId="{DD0FF2D0-9937-4B8D-984E-9E407D1C5260}" srcOrd="0" destOrd="0" presId="urn:microsoft.com/office/officeart/2018/5/layout/IconCircleLabelList"/>
    <dgm:cxn modelId="{36CA70C6-4611-4022-93B5-3C8B2D8B04F3}" srcId="{E79540C7-50B8-4359-9611-4C1E065827A8}" destId="{2B7CD955-4C9F-4098-8DC9-7B6B9AAB9023}" srcOrd="2" destOrd="0" parTransId="{5C85367C-B37C-48D8-9B64-5810E47C825B}" sibTransId="{44FCBD12-8575-43FD-A645-F9481B92F319}"/>
    <dgm:cxn modelId="{D6A77ADC-AEA5-480D-95BF-1C4218C0E597}" srcId="{E79540C7-50B8-4359-9611-4C1E065827A8}" destId="{6DD74527-932A-4EA8-8016-CA505E6A2B9E}" srcOrd="1" destOrd="0" parTransId="{8AA20DA8-5603-45A1-84A2-529059DFEAD1}" sibTransId="{23405DF1-7B55-447B-B059-27A8A93DFCE4}"/>
    <dgm:cxn modelId="{4D4C85A8-5C62-449D-B782-D700FCC720E9}" type="presParOf" srcId="{0BF877F1-3558-4359-89A3-650BC5E6CAC4}" destId="{18799B17-FEFD-4C7D-803B-5E4F11E5AB4E}" srcOrd="0" destOrd="0" presId="urn:microsoft.com/office/officeart/2018/5/layout/IconCircleLabelList"/>
    <dgm:cxn modelId="{35118299-CA2E-4CCF-A97B-E7C99EA32C7D}" type="presParOf" srcId="{18799B17-FEFD-4C7D-803B-5E4F11E5AB4E}" destId="{EA112A55-3784-40D9-AA98-56AAEA58C2D3}" srcOrd="0" destOrd="0" presId="urn:microsoft.com/office/officeart/2018/5/layout/IconCircleLabelList"/>
    <dgm:cxn modelId="{7333530B-EB83-4428-BC74-26E84B472834}" type="presParOf" srcId="{18799B17-FEFD-4C7D-803B-5E4F11E5AB4E}" destId="{4E2AFFB9-F6F6-4F44-BFDE-2960FC1EE36D}" srcOrd="1" destOrd="0" presId="urn:microsoft.com/office/officeart/2018/5/layout/IconCircleLabelList"/>
    <dgm:cxn modelId="{DDE07995-D23B-4D97-895A-388F5C0409AF}" type="presParOf" srcId="{18799B17-FEFD-4C7D-803B-5E4F11E5AB4E}" destId="{34FF0E1E-8371-4F9A-804B-296E605B553F}" srcOrd="2" destOrd="0" presId="urn:microsoft.com/office/officeart/2018/5/layout/IconCircleLabelList"/>
    <dgm:cxn modelId="{EC70DA4D-E31A-4C98-9D2B-FA4268C8CA57}" type="presParOf" srcId="{18799B17-FEFD-4C7D-803B-5E4F11E5AB4E}" destId="{DD0FF2D0-9937-4B8D-984E-9E407D1C5260}" srcOrd="3" destOrd="0" presId="urn:microsoft.com/office/officeart/2018/5/layout/IconCircleLabelList"/>
    <dgm:cxn modelId="{7BE97CEE-8A39-4006-8001-1A888A414932}" type="presParOf" srcId="{0BF877F1-3558-4359-89A3-650BC5E6CAC4}" destId="{1A5A22EB-5311-43A7-9B0F-B3D1A5CCC027}" srcOrd="1" destOrd="0" presId="urn:microsoft.com/office/officeart/2018/5/layout/IconCircleLabelList"/>
    <dgm:cxn modelId="{A1BE96D4-3C0F-45FC-BB79-55A3787BFB0B}" type="presParOf" srcId="{0BF877F1-3558-4359-89A3-650BC5E6CAC4}" destId="{95187732-6448-4814-AD2E-B5859B68E9BA}" srcOrd="2" destOrd="0" presId="urn:microsoft.com/office/officeart/2018/5/layout/IconCircleLabelList"/>
    <dgm:cxn modelId="{37F54F29-0B05-45E4-82EE-CC7B6D953EA6}" type="presParOf" srcId="{95187732-6448-4814-AD2E-B5859B68E9BA}" destId="{3212DC41-91C8-46D6-8E88-3B367B665A72}" srcOrd="0" destOrd="0" presId="urn:microsoft.com/office/officeart/2018/5/layout/IconCircleLabelList"/>
    <dgm:cxn modelId="{948326EE-C55F-426D-AEA0-BE337568861F}" type="presParOf" srcId="{95187732-6448-4814-AD2E-B5859B68E9BA}" destId="{D077832F-1287-41D1-B2FD-48276C2746EC}" srcOrd="1" destOrd="0" presId="urn:microsoft.com/office/officeart/2018/5/layout/IconCircleLabelList"/>
    <dgm:cxn modelId="{8D42DE18-B255-43CD-AB62-9CE315326B71}" type="presParOf" srcId="{95187732-6448-4814-AD2E-B5859B68E9BA}" destId="{C21FCE6B-C43D-4178-A45A-EF1FFE4E4360}" srcOrd="2" destOrd="0" presId="urn:microsoft.com/office/officeart/2018/5/layout/IconCircleLabelList"/>
    <dgm:cxn modelId="{8235074A-D9CE-468A-BF79-CE89DE60549F}" type="presParOf" srcId="{95187732-6448-4814-AD2E-B5859B68E9BA}" destId="{617C765B-5C84-4265-A576-9E885EB96787}" srcOrd="3" destOrd="0" presId="urn:microsoft.com/office/officeart/2018/5/layout/IconCircleLabelList"/>
    <dgm:cxn modelId="{62B2EC40-2067-46D1-BD6B-7CD2AA487335}" type="presParOf" srcId="{0BF877F1-3558-4359-89A3-650BC5E6CAC4}" destId="{2CCEE4A2-D277-4EF9-99AB-16495475A460}" srcOrd="3" destOrd="0" presId="urn:microsoft.com/office/officeart/2018/5/layout/IconCircleLabelList"/>
    <dgm:cxn modelId="{F630790B-50EB-4DE4-866D-F1088F4DAF4C}" type="presParOf" srcId="{0BF877F1-3558-4359-89A3-650BC5E6CAC4}" destId="{174DDCAB-D3C0-4521-83F4-21D607159E19}" srcOrd="4" destOrd="0" presId="urn:microsoft.com/office/officeart/2018/5/layout/IconCircleLabelList"/>
    <dgm:cxn modelId="{DB406691-BD0D-4514-A1F7-776DA906B618}" type="presParOf" srcId="{174DDCAB-D3C0-4521-83F4-21D607159E19}" destId="{736874FC-AED1-41B4-A462-AD6F40D9771D}" srcOrd="0" destOrd="0" presId="urn:microsoft.com/office/officeart/2018/5/layout/IconCircleLabelList"/>
    <dgm:cxn modelId="{C148D6C4-CDE0-4B35-88BB-747BA6A52BC0}" type="presParOf" srcId="{174DDCAB-D3C0-4521-83F4-21D607159E19}" destId="{A5930727-3516-4066-A639-F02302B5BA8A}" srcOrd="1" destOrd="0" presId="urn:microsoft.com/office/officeart/2018/5/layout/IconCircleLabelList"/>
    <dgm:cxn modelId="{F896B964-96DE-4D06-A149-E2345198A385}" type="presParOf" srcId="{174DDCAB-D3C0-4521-83F4-21D607159E19}" destId="{73A5BF54-24E1-4BCF-A524-E57E2F8D34F5}" srcOrd="2" destOrd="0" presId="urn:microsoft.com/office/officeart/2018/5/layout/IconCircleLabelList"/>
    <dgm:cxn modelId="{0244E2E3-AACF-43A5-AAA6-A3381E6C697C}" type="presParOf" srcId="{174DDCAB-D3C0-4521-83F4-21D607159E19}" destId="{5ED0F98E-08CA-4D90-BE27-3D9A9FCD4B64}" srcOrd="3" destOrd="0" presId="urn:microsoft.com/office/officeart/2018/5/layout/IconCircleLabelList"/>
    <dgm:cxn modelId="{2E51E03B-21DE-420F-8207-F0B11BD61344}" type="presParOf" srcId="{0BF877F1-3558-4359-89A3-650BC5E6CAC4}" destId="{BF8CF901-4978-4DF4-B5C8-470525001DF5}" srcOrd="5" destOrd="0" presId="urn:microsoft.com/office/officeart/2018/5/layout/IconCircleLabelList"/>
    <dgm:cxn modelId="{9556E1E4-4569-4969-8D96-164E3011853E}" type="presParOf" srcId="{0BF877F1-3558-4359-89A3-650BC5E6CAC4}" destId="{43DBF433-12D5-4717-AB39-0C83D7B722D8}" srcOrd="6" destOrd="0" presId="urn:microsoft.com/office/officeart/2018/5/layout/IconCircleLabelList"/>
    <dgm:cxn modelId="{5CA42D1D-B4DE-40D2-9001-2D252C0ED592}" type="presParOf" srcId="{43DBF433-12D5-4717-AB39-0C83D7B722D8}" destId="{12DEAC85-C1EC-4961-A07A-407C602FF5DE}" srcOrd="0" destOrd="0" presId="urn:microsoft.com/office/officeart/2018/5/layout/IconCircleLabelList"/>
    <dgm:cxn modelId="{F4BE14E5-055D-429F-B6D2-E36FA036E666}" type="presParOf" srcId="{43DBF433-12D5-4717-AB39-0C83D7B722D8}" destId="{563FCA52-E1FE-4399-B01B-494F84F5B4B7}" srcOrd="1" destOrd="0" presId="urn:microsoft.com/office/officeart/2018/5/layout/IconCircleLabelList"/>
    <dgm:cxn modelId="{CF5F4ADF-DD8B-4EAC-99BD-3E80A3373378}" type="presParOf" srcId="{43DBF433-12D5-4717-AB39-0C83D7B722D8}" destId="{137651DB-3D3E-4C8C-B223-D54A996EACDA}" srcOrd="2" destOrd="0" presId="urn:microsoft.com/office/officeart/2018/5/layout/IconCircleLabelList"/>
    <dgm:cxn modelId="{0E001829-4AA4-453A-A291-E6F32D53AA1A}" type="presParOf" srcId="{43DBF433-12D5-4717-AB39-0C83D7B722D8}" destId="{5630E05A-5394-4C73-9BEE-A980EBA9D794}"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63B5F1-F3F1-4623-A008-8508A3BF8E8D}" type="doc">
      <dgm:prSet loTypeId="urn:microsoft.com/office/officeart/2005/8/layout/default" loCatId="list" qsTypeId="urn:microsoft.com/office/officeart/2005/8/quickstyle/simple2" qsCatId="simple" csTypeId="urn:microsoft.com/office/officeart/2005/8/colors/colorful2" csCatId="colorful" phldr="1"/>
      <dgm:spPr/>
      <dgm:t>
        <a:bodyPr/>
        <a:lstStyle/>
        <a:p>
          <a:endParaRPr lang="en-US"/>
        </a:p>
      </dgm:t>
    </dgm:pt>
    <dgm:pt modelId="{5D7E221C-F528-4245-930B-F74391CAD426}">
      <dgm:prSet/>
      <dgm:spPr/>
      <dgm:t>
        <a:bodyPr/>
        <a:lstStyle/>
        <a:p>
          <a:r>
            <a:rPr lang="en-US" b="1"/>
            <a:t>Physical Disabilities</a:t>
          </a:r>
          <a:endParaRPr lang="en-US"/>
        </a:p>
      </dgm:t>
    </dgm:pt>
    <dgm:pt modelId="{F6492954-E9F0-461F-A12C-1E10D946F821}" type="parTrans" cxnId="{5BBBF540-6162-4513-AB69-2F2E6772D839}">
      <dgm:prSet/>
      <dgm:spPr/>
      <dgm:t>
        <a:bodyPr/>
        <a:lstStyle/>
        <a:p>
          <a:endParaRPr lang="en-US"/>
        </a:p>
      </dgm:t>
    </dgm:pt>
    <dgm:pt modelId="{E62658CD-4A9B-4563-B206-362B4C37BF9F}" type="sibTrans" cxnId="{5BBBF540-6162-4513-AB69-2F2E6772D839}">
      <dgm:prSet/>
      <dgm:spPr/>
      <dgm:t>
        <a:bodyPr/>
        <a:lstStyle/>
        <a:p>
          <a:endParaRPr lang="en-US"/>
        </a:p>
      </dgm:t>
    </dgm:pt>
    <dgm:pt modelId="{4005BE09-CA09-4767-A9B5-AFC9A80E4090}">
      <dgm:prSet/>
      <dgm:spPr/>
      <dgm:t>
        <a:bodyPr/>
        <a:lstStyle/>
        <a:p>
          <a:r>
            <a:rPr lang="en-US" b="1"/>
            <a:t>Chronic Health Conditions</a:t>
          </a:r>
          <a:endParaRPr lang="en-US"/>
        </a:p>
      </dgm:t>
    </dgm:pt>
    <dgm:pt modelId="{9D14FF86-49CD-4BAD-A646-FFA187F2A306}" type="parTrans" cxnId="{4B6BCCA0-FD42-4DD9-9763-DFC090DA05AD}">
      <dgm:prSet/>
      <dgm:spPr/>
      <dgm:t>
        <a:bodyPr/>
        <a:lstStyle/>
        <a:p>
          <a:endParaRPr lang="en-US"/>
        </a:p>
      </dgm:t>
    </dgm:pt>
    <dgm:pt modelId="{2656AF72-494C-4DC7-A652-8AA9FE6FF82F}" type="sibTrans" cxnId="{4B6BCCA0-FD42-4DD9-9763-DFC090DA05AD}">
      <dgm:prSet/>
      <dgm:spPr/>
      <dgm:t>
        <a:bodyPr/>
        <a:lstStyle/>
        <a:p>
          <a:endParaRPr lang="en-US"/>
        </a:p>
      </dgm:t>
    </dgm:pt>
    <dgm:pt modelId="{A6785693-2680-448F-AEE9-0613ED79E2BD}">
      <dgm:prSet/>
      <dgm:spPr/>
      <dgm:t>
        <a:bodyPr/>
        <a:lstStyle/>
        <a:p>
          <a:r>
            <a:rPr lang="en-US" b="1"/>
            <a:t>Mental Health Disorders</a:t>
          </a:r>
          <a:endParaRPr lang="en-US"/>
        </a:p>
      </dgm:t>
    </dgm:pt>
    <dgm:pt modelId="{7A9035A3-41FA-4304-9BE4-6DBCF4E1AF1C}" type="parTrans" cxnId="{46C880BF-1A49-4501-BA4A-A7113A63021F}">
      <dgm:prSet/>
      <dgm:spPr/>
      <dgm:t>
        <a:bodyPr/>
        <a:lstStyle/>
        <a:p>
          <a:endParaRPr lang="en-US"/>
        </a:p>
      </dgm:t>
    </dgm:pt>
    <dgm:pt modelId="{076A665C-D5E6-42AF-A066-892489EC55E6}" type="sibTrans" cxnId="{46C880BF-1A49-4501-BA4A-A7113A63021F}">
      <dgm:prSet/>
      <dgm:spPr/>
      <dgm:t>
        <a:bodyPr/>
        <a:lstStyle/>
        <a:p>
          <a:endParaRPr lang="en-US"/>
        </a:p>
      </dgm:t>
    </dgm:pt>
    <dgm:pt modelId="{5FB127A4-F59F-45FF-9428-1FE199787BE8}">
      <dgm:prSet/>
      <dgm:spPr/>
      <dgm:t>
        <a:bodyPr/>
        <a:lstStyle/>
        <a:p>
          <a:r>
            <a:rPr lang="en-US" b="1" dirty="0"/>
            <a:t>Sensory Disabilities</a:t>
          </a:r>
          <a:endParaRPr lang="en-US" dirty="0"/>
        </a:p>
      </dgm:t>
    </dgm:pt>
    <dgm:pt modelId="{5A603A11-2A8B-4964-B7C8-CE3F6DE6149D}" type="parTrans" cxnId="{A42E4D6A-1409-4440-9B10-A5A1ABB9B2A5}">
      <dgm:prSet/>
      <dgm:spPr/>
      <dgm:t>
        <a:bodyPr/>
        <a:lstStyle/>
        <a:p>
          <a:endParaRPr lang="en-US"/>
        </a:p>
      </dgm:t>
    </dgm:pt>
    <dgm:pt modelId="{6B87A327-32CA-4564-9E5E-F93D198F7894}" type="sibTrans" cxnId="{A42E4D6A-1409-4440-9B10-A5A1ABB9B2A5}">
      <dgm:prSet/>
      <dgm:spPr/>
      <dgm:t>
        <a:bodyPr/>
        <a:lstStyle/>
        <a:p>
          <a:endParaRPr lang="en-US"/>
        </a:p>
      </dgm:t>
    </dgm:pt>
    <dgm:pt modelId="{C80BE3C1-EA71-4F26-A7AC-0B13CD83E556}">
      <dgm:prSet/>
      <dgm:spPr/>
      <dgm:t>
        <a:bodyPr/>
        <a:lstStyle/>
        <a:p>
          <a:r>
            <a:rPr lang="en-US" b="1"/>
            <a:t>Neurological Conditions</a:t>
          </a:r>
          <a:endParaRPr lang="en-US"/>
        </a:p>
      </dgm:t>
    </dgm:pt>
    <dgm:pt modelId="{A7390191-9F53-44E5-BA2C-6A77E1332AF7}" type="parTrans" cxnId="{DE2DAEE9-FDA9-409B-A972-A58C4DF772C1}">
      <dgm:prSet/>
      <dgm:spPr/>
      <dgm:t>
        <a:bodyPr/>
        <a:lstStyle/>
        <a:p>
          <a:endParaRPr lang="en-US"/>
        </a:p>
      </dgm:t>
    </dgm:pt>
    <dgm:pt modelId="{5A52858B-C888-4C88-9B5F-AD2D6CC1F777}" type="sibTrans" cxnId="{DE2DAEE9-FDA9-409B-A972-A58C4DF772C1}">
      <dgm:prSet/>
      <dgm:spPr/>
      <dgm:t>
        <a:bodyPr/>
        <a:lstStyle/>
        <a:p>
          <a:endParaRPr lang="en-US"/>
        </a:p>
      </dgm:t>
    </dgm:pt>
    <dgm:pt modelId="{6C455F41-84E5-7744-A08C-B1B724ED98DA}" type="pres">
      <dgm:prSet presAssocID="{5A63B5F1-F3F1-4623-A008-8508A3BF8E8D}" presName="diagram" presStyleCnt="0">
        <dgm:presLayoutVars>
          <dgm:dir/>
          <dgm:resizeHandles val="exact"/>
        </dgm:presLayoutVars>
      </dgm:prSet>
      <dgm:spPr/>
    </dgm:pt>
    <dgm:pt modelId="{EA75BB94-3179-BF4E-84A1-2010B6144ECB}" type="pres">
      <dgm:prSet presAssocID="{5D7E221C-F528-4245-930B-F74391CAD426}" presName="node" presStyleLbl="node1" presStyleIdx="0" presStyleCnt="5">
        <dgm:presLayoutVars>
          <dgm:bulletEnabled val="1"/>
        </dgm:presLayoutVars>
      </dgm:prSet>
      <dgm:spPr/>
    </dgm:pt>
    <dgm:pt modelId="{10F84D90-9352-B844-851F-F7B08CD65221}" type="pres">
      <dgm:prSet presAssocID="{E62658CD-4A9B-4563-B206-362B4C37BF9F}" presName="sibTrans" presStyleCnt="0"/>
      <dgm:spPr/>
    </dgm:pt>
    <dgm:pt modelId="{EA1F487C-B650-F349-A6A0-4EE0B74F6E03}" type="pres">
      <dgm:prSet presAssocID="{4005BE09-CA09-4767-A9B5-AFC9A80E4090}" presName="node" presStyleLbl="node1" presStyleIdx="1" presStyleCnt="5">
        <dgm:presLayoutVars>
          <dgm:bulletEnabled val="1"/>
        </dgm:presLayoutVars>
      </dgm:prSet>
      <dgm:spPr/>
    </dgm:pt>
    <dgm:pt modelId="{26ECE3EB-9F39-7E4A-8E0D-2AE9D098E2AA}" type="pres">
      <dgm:prSet presAssocID="{2656AF72-494C-4DC7-A652-8AA9FE6FF82F}" presName="sibTrans" presStyleCnt="0"/>
      <dgm:spPr/>
    </dgm:pt>
    <dgm:pt modelId="{CF8A493A-AEEA-E749-AC8B-9C771DA0A0DB}" type="pres">
      <dgm:prSet presAssocID="{A6785693-2680-448F-AEE9-0613ED79E2BD}" presName="node" presStyleLbl="node1" presStyleIdx="2" presStyleCnt="5">
        <dgm:presLayoutVars>
          <dgm:bulletEnabled val="1"/>
        </dgm:presLayoutVars>
      </dgm:prSet>
      <dgm:spPr/>
    </dgm:pt>
    <dgm:pt modelId="{9D6A4FC7-8F77-B941-970B-219CB9B7ABA7}" type="pres">
      <dgm:prSet presAssocID="{076A665C-D5E6-42AF-A066-892489EC55E6}" presName="sibTrans" presStyleCnt="0"/>
      <dgm:spPr/>
    </dgm:pt>
    <dgm:pt modelId="{E043272F-3569-9A46-84CA-84887417E385}" type="pres">
      <dgm:prSet presAssocID="{5FB127A4-F59F-45FF-9428-1FE199787BE8}" presName="node" presStyleLbl="node1" presStyleIdx="3" presStyleCnt="5">
        <dgm:presLayoutVars>
          <dgm:bulletEnabled val="1"/>
        </dgm:presLayoutVars>
      </dgm:prSet>
      <dgm:spPr/>
    </dgm:pt>
    <dgm:pt modelId="{24AC7A14-768A-184C-827D-63CDB990A232}" type="pres">
      <dgm:prSet presAssocID="{6B87A327-32CA-4564-9E5E-F93D198F7894}" presName="sibTrans" presStyleCnt="0"/>
      <dgm:spPr/>
    </dgm:pt>
    <dgm:pt modelId="{B3E3ADF8-8B5E-7C48-B169-1C9F57467CBC}" type="pres">
      <dgm:prSet presAssocID="{C80BE3C1-EA71-4F26-A7AC-0B13CD83E556}" presName="node" presStyleLbl="node1" presStyleIdx="4" presStyleCnt="5">
        <dgm:presLayoutVars>
          <dgm:bulletEnabled val="1"/>
        </dgm:presLayoutVars>
      </dgm:prSet>
      <dgm:spPr/>
    </dgm:pt>
  </dgm:ptLst>
  <dgm:cxnLst>
    <dgm:cxn modelId="{9FB4DE23-FBB7-3346-9471-09F05981C7D2}" type="presOf" srcId="{A6785693-2680-448F-AEE9-0613ED79E2BD}" destId="{CF8A493A-AEEA-E749-AC8B-9C771DA0A0DB}" srcOrd="0" destOrd="0" presId="urn:microsoft.com/office/officeart/2005/8/layout/default"/>
    <dgm:cxn modelId="{206AF430-F4CE-454E-99F0-7095E75DE575}" type="presOf" srcId="{5FB127A4-F59F-45FF-9428-1FE199787BE8}" destId="{E043272F-3569-9A46-84CA-84887417E385}" srcOrd="0" destOrd="0" presId="urn:microsoft.com/office/officeart/2005/8/layout/default"/>
    <dgm:cxn modelId="{6E835D37-9A37-A549-A43F-2DF70092FF91}" type="presOf" srcId="{5D7E221C-F528-4245-930B-F74391CAD426}" destId="{EA75BB94-3179-BF4E-84A1-2010B6144ECB}" srcOrd="0" destOrd="0" presId="urn:microsoft.com/office/officeart/2005/8/layout/default"/>
    <dgm:cxn modelId="{5BBBF540-6162-4513-AB69-2F2E6772D839}" srcId="{5A63B5F1-F3F1-4623-A008-8508A3BF8E8D}" destId="{5D7E221C-F528-4245-930B-F74391CAD426}" srcOrd="0" destOrd="0" parTransId="{F6492954-E9F0-461F-A12C-1E10D946F821}" sibTransId="{E62658CD-4A9B-4563-B206-362B4C37BF9F}"/>
    <dgm:cxn modelId="{A42E4D6A-1409-4440-9B10-A5A1ABB9B2A5}" srcId="{5A63B5F1-F3F1-4623-A008-8508A3BF8E8D}" destId="{5FB127A4-F59F-45FF-9428-1FE199787BE8}" srcOrd="3" destOrd="0" parTransId="{5A603A11-2A8B-4964-B7C8-CE3F6DE6149D}" sibTransId="{6B87A327-32CA-4564-9E5E-F93D198F7894}"/>
    <dgm:cxn modelId="{46A2FB72-07EF-4847-922F-EAC17D709759}" type="presOf" srcId="{5A63B5F1-F3F1-4623-A008-8508A3BF8E8D}" destId="{6C455F41-84E5-7744-A08C-B1B724ED98DA}" srcOrd="0" destOrd="0" presId="urn:microsoft.com/office/officeart/2005/8/layout/default"/>
    <dgm:cxn modelId="{9D85837D-8813-284A-BD48-AAA0FEFA3ABD}" type="presOf" srcId="{4005BE09-CA09-4767-A9B5-AFC9A80E4090}" destId="{EA1F487C-B650-F349-A6A0-4EE0B74F6E03}" srcOrd="0" destOrd="0" presId="urn:microsoft.com/office/officeart/2005/8/layout/default"/>
    <dgm:cxn modelId="{4B6BCCA0-FD42-4DD9-9763-DFC090DA05AD}" srcId="{5A63B5F1-F3F1-4623-A008-8508A3BF8E8D}" destId="{4005BE09-CA09-4767-A9B5-AFC9A80E4090}" srcOrd="1" destOrd="0" parTransId="{9D14FF86-49CD-4BAD-A646-FFA187F2A306}" sibTransId="{2656AF72-494C-4DC7-A652-8AA9FE6FF82F}"/>
    <dgm:cxn modelId="{892A01A3-4220-1C45-8616-3DCE3E9E25DF}" type="presOf" srcId="{C80BE3C1-EA71-4F26-A7AC-0B13CD83E556}" destId="{B3E3ADF8-8B5E-7C48-B169-1C9F57467CBC}" srcOrd="0" destOrd="0" presId="urn:microsoft.com/office/officeart/2005/8/layout/default"/>
    <dgm:cxn modelId="{46C880BF-1A49-4501-BA4A-A7113A63021F}" srcId="{5A63B5F1-F3F1-4623-A008-8508A3BF8E8D}" destId="{A6785693-2680-448F-AEE9-0613ED79E2BD}" srcOrd="2" destOrd="0" parTransId="{7A9035A3-41FA-4304-9BE4-6DBCF4E1AF1C}" sibTransId="{076A665C-D5E6-42AF-A066-892489EC55E6}"/>
    <dgm:cxn modelId="{DE2DAEE9-FDA9-409B-A972-A58C4DF772C1}" srcId="{5A63B5F1-F3F1-4623-A008-8508A3BF8E8D}" destId="{C80BE3C1-EA71-4F26-A7AC-0B13CD83E556}" srcOrd="4" destOrd="0" parTransId="{A7390191-9F53-44E5-BA2C-6A77E1332AF7}" sibTransId="{5A52858B-C888-4C88-9B5F-AD2D6CC1F777}"/>
    <dgm:cxn modelId="{F61B3ECD-DE60-A741-A277-63D6342FB621}" type="presParOf" srcId="{6C455F41-84E5-7744-A08C-B1B724ED98DA}" destId="{EA75BB94-3179-BF4E-84A1-2010B6144ECB}" srcOrd="0" destOrd="0" presId="urn:microsoft.com/office/officeart/2005/8/layout/default"/>
    <dgm:cxn modelId="{3D344977-F21E-7540-A171-6671EF0D665B}" type="presParOf" srcId="{6C455F41-84E5-7744-A08C-B1B724ED98DA}" destId="{10F84D90-9352-B844-851F-F7B08CD65221}" srcOrd="1" destOrd="0" presId="urn:microsoft.com/office/officeart/2005/8/layout/default"/>
    <dgm:cxn modelId="{238279D9-5BB4-554B-B8BA-337324866185}" type="presParOf" srcId="{6C455F41-84E5-7744-A08C-B1B724ED98DA}" destId="{EA1F487C-B650-F349-A6A0-4EE0B74F6E03}" srcOrd="2" destOrd="0" presId="urn:microsoft.com/office/officeart/2005/8/layout/default"/>
    <dgm:cxn modelId="{2B53AA1B-1174-1B4B-9DC1-D0C47562DFB8}" type="presParOf" srcId="{6C455F41-84E5-7744-A08C-B1B724ED98DA}" destId="{26ECE3EB-9F39-7E4A-8E0D-2AE9D098E2AA}" srcOrd="3" destOrd="0" presId="urn:microsoft.com/office/officeart/2005/8/layout/default"/>
    <dgm:cxn modelId="{61524F45-BB0F-C243-88B3-6137A212A5FE}" type="presParOf" srcId="{6C455F41-84E5-7744-A08C-B1B724ED98DA}" destId="{CF8A493A-AEEA-E749-AC8B-9C771DA0A0DB}" srcOrd="4" destOrd="0" presId="urn:microsoft.com/office/officeart/2005/8/layout/default"/>
    <dgm:cxn modelId="{7CFF5C09-AA38-9348-BE39-C4CC45390083}" type="presParOf" srcId="{6C455F41-84E5-7744-A08C-B1B724ED98DA}" destId="{9D6A4FC7-8F77-B941-970B-219CB9B7ABA7}" srcOrd="5" destOrd="0" presId="urn:microsoft.com/office/officeart/2005/8/layout/default"/>
    <dgm:cxn modelId="{EB1FF596-73E8-7547-B17A-540E55AB3FA7}" type="presParOf" srcId="{6C455F41-84E5-7744-A08C-B1B724ED98DA}" destId="{E043272F-3569-9A46-84CA-84887417E385}" srcOrd="6" destOrd="0" presId="urn:microsoft.com/office/officeart/2005/8/layout/default"/>
    <dgm:cxn modelId="{C194DFA2-734C-DD49-A02E-AF234FD6755F}" type="presParOf" srcId="{6C455F41-84E5-7744-A08C-B1B724ED98DA}" destId="{24AC7A14-768A-184C-827D-63CDB990A232}" srcOrd="7" destOrd="0" presId="urn:microsoft.com/office/officeart/2005/8/layout/default"/>
    <dgm:cxn modelId="{43A7C2ED-0625-824A-B099-EB7F2690F608}" type="presParOf" srcId="{6C455F41-84E5-7744-A08C-B1B724ED98DA}" destId="{B3E3ADF8-8B5E-7C48-B169-1C9F57467CBC}"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9A5B57-C929-472C-88D5-2CE28A65E65B}"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en-US"/>
        </a:p>
      </dgm:t>
    </dgm:pt>
    <dgm:pt modelId="{914897AE-94E0-4030-9125-B3433EE2519D}">
      <dgm:prSet/>
      <dgm:spPr>
        <a:solidFill>
          <a:schemeClr val="accent4">
            <a:lumMod val="75000"/>
          </a:schemeClr>
        </a:solidFill>
      </dgm:spPr>
      <dgm:t>
        <a:bodyPr/>
        <a:lstStyle/>
        <a:p>
          <a:r>
            <a:rPr lang="en-US" b="0"/>
            <a:t>Temporary Disability</a:t>
          </a:r>
          <a:endParaRPr lang="en-US"/>
        </a:p>
      </dgm:t>
    </dgm:pt>
    <dgm:pt modelId="{40D44597-C183-442D-A11B-53FD41B53160}" type="parTrans" cxnId="{38EBBFDD-4B4F-421C-859B-D3062882E5BE}">
      <dgm:prSet/>
      <dgm:spPr/>
      <dgm:t>
        <a:bodyPr/>
        <a:lstStyle/>
        <a:p>
          <a:endParaRPr lang="en-US"/>
        </a:p>
      </dgm:t>
    </dgm:pt>
    <dgm:pt modelId="{B9DF70C4-4F4E-400B-AC12-86E8EF0C3F33}" type="sibTrans" cxnId="{38EBBFDD-4B4F-421C-859B-D3062882E5BE}">
      <dgm:prSet/>
      <dgm:spPr/>
      <dgm:t>
        <a:bodyPr/>
        <a:lstStyle/>
        <a:p>
          <a:endParaRPr lang="en-US"/>
        </a:p>
      </dgm:t>
    </dgm:pt>
    <dgm:pt modelId="{BDCE45B4-B5F7-4916-8BC6-19EB8388F0F3}">
      <dgm:prSet custT="1"/>
      <dgm:spPr/>
      <dgm:t>
        <a:bodyPr/>
        <a:lstStyle/>
        <a:p>
          <a:r>
            <a:rPr lang="en-US" sz="2100" dirty="0"/>
            <a:t>Injuries or medical conditions that affect an individual's ability to work or perform certain activities for a limited period. </a:t>
          </a:r>
        </a:p>
      </dgm:t>
    </dgm:pt>
    <dgm:pt modelId="{C9AC7E4D-322F-4486-95C2-B94798D6C392}" type="parTrans" cxnId="{C53B64E5-CE86-47C2-A5B5-A3C2B81E7C9C}">
      <dgm:prSet/>
      <dgm:spPr/>
      <dgm:t>
        <a:bodyPr/>
        <a:lstStyle/>
        <a:p>
          <a:endParaRPr lang="en-US"/>
        </a:p>
      </dgm:t>
    </dgm:pt>
    <dgm:pt modelId="{72691D1E-F210-42E0-BFD8-8C345A2A0113}" type="sibTrans" cxnId="{C53B64E5-CE86-47C2-A5B5-A3C2B81E7C9C}">
      <dgm:prSet/>
      <dgm:spPr/>
      <dgm:t>
        <a:bodyPr/>
        <a:lstStyle/>
        <a:p>
          <a:endParaRPr lang="en-US"/>
        </a:p>
      </dgm:t>
    </dgm:pt>
    <dgm:pt modelId="{6203A7EA-361B-4B1D-AFFF-C25205654635}">
      <dgm:prSet/>
      <dgm:spPr>
        <a:solidFill>
          <a:schemeClr val="accent4">
            <a:lumMod val="50000"/>
          </a:schemeClr>
        </a:solidFill>
      </dgm:spPr>
      <dgm:t>
        <a:bodyPr/>
        <a:lstStyle/>
        <a:p>
          <a:r>
            <a:rPr lang="en-US" b="0" dirty="0"/>
            <a:t>Permanent/Long-Term Disability</a:t>
          </a:r>
          <a:endParaRPr lang="en-US" dirty="0"/>
        </a:p>
      </dgm:t>
    </dgm:pt>
    <dgm:pt modelId="{E6BAF4CC-3BE4-48F6-B89B-85DED564ABAE}" type="parTrans" cxnId="{1E3530AE-4FF9-4E89-B82A-B76F50B09F00}">
      <dgm:prSet/>
      <dgm:spPr/>
      <dgm:t>
        <a:bodyPr/>
        <a:lstStyle/>
        <a:p>
          <a:endParaRPr lang="en-US"/>
        </a:p>
      </dgm:t>
    </dgm:pt>
    <dgm:pt modelId="{80E45339-F70B-4368-84BE-731C883B51E4}" type="sibTrans" cxnId="{1E3530AE-4FF9-4E89-B82A-B76F50B09F00}">
      <dgm:prSet/>
      <dgm:spPr/>
      <dgm:t>
        <a:bodyPr/>
        <a:lstStyle/>
        <a:p>
          <a:endParaRPr lang="en-US"/>
        </a:p>
      </dgm:t>
    </dgm:pt>
    <dgm:pt modelId="{502B1EA5-CB29-423D-B9CA-15C1B03C663F}">
      <dgm:prSet custT="1"/>
      <dgm:spPr/>
      <dgm:t>
        <a:bodyPr/>
        <a:lstStyle/>
        <a:p>
          <a:r>
            <a:rPr lang="en-US" sz="2100" dirty="0"/>
            <a:t>Long-lasting or permanent disabilities that affect an individual's ability to work or perform certain activities for the rest of their life. </a:t>
          </a:r>
        </a:p>
      </dgm:t>
    </dgm:pt>
    <dgm:pt modelId="{492530D9-DA10-439B-84A8-859B2F2C464B}" type="parTrans" cxnId="{3542EE48-6B93-4714-987E-C8BC2D225302}">
      <dgm:prSet/>
      <dgm:spPr/>
      <dgm:t>
        <a:bodyPr/>
        <a:lstStyle/>
        <a:p>
          <a:endParaRPr lang="en-US"/>
        </a:p>
      </dgm:t>
    </dgm:pt>
    <dgm:pt modelId="{4537E300-125A-4DB2-A2CA-69A67AF07EF0}" type="sibTrans" cxnId="{3542EE48-6B93-4714-987E-C8BC2D225302}">
      <dgm:prSet/>
      <dgm:spPr/>
      <dgm:t>
        <a:bodyPr/>
        <a:lstStyle/>
        <a:p>
          <a:endParaRPr lang="en-US"/>
        </a:p>
      </dgm:t>
    </dgm:pt>
    <dgm:pt modelId="{2EC0E84B-6B87-9A4B-8EF0-1D7ABE27C600}">
      <dgm:prSet custT="1"/>
      <dgm:spPr/>
      <dgm:t>
        <a:bodyPr/>
        <a:lstStyle/>
        <a:p>
          <a:r>
            <a:rPr lang="en-US" sz="2100" dirty="0"/>
            <a:t>These disabilities often have a defined recovery period, and the individual is expected to regain their functional capacity over time.</a:t>
          </a:r>
        </a:p>
      </dgm:t>
    </dgm:pt>
    <dgm:pt modelId="{83D8DEFD-ECE6-0746-B746-C77594EA7D82}" type="parTrans" cxnId="{55504489-E687-8A47-8179-319F163C7F2A}">
      <dgm:prSet/>
      <dgm:spPr/>
      <dgm:t>
        <a:bodyPr/>
        <a:lstStyle/>
        <a:p>
          <a:endParaRPr lang="en-US"/>
        </a:p>
      </dgm:t>
    </dgm:pt>
    <dgm:pt modelId="{4776ED1F-C10B-0248-A575-CBB606C83B15}" type="sibTrans" cxnId="{55504489-E687-8A47-8179-319F163C7F2A}">
      <dgm:prSet/>
      <dgm:spPr/>
      <dgm:t>
        <a:bodyPr/>
        <a:lstStyle/>
        <a:p>
          <a:endParaRPr lang="en-US"/>
        </a:p>
      </dgm:t>
    </dgm:pt>
    <dgm:pt modelId="{C280E902-6106-264D-BEFF-3EB3FA8948DE}">
      <dgm:prSet custT="1"/>
      <dgm:spPr/>
      <dgm:t>
        <a:bodyPr/>
        <a:lstStyle/>
        <a:p>
          <a:r>
            <a:rPr lang="en-US" sz="2100" dirty="0"/>
            <a:t>These disabilities are not expected to improve with time.</a:t>
          </a:r>
          <a:br>
            <a:rPr lang="en-US" sz="2200" b="0" dirty="0"/>
          </a:br>
          <a:endParaRPr lang="en-US" sz="2200" dirty="0"/>
        </a:p>
      </dgm:t>
    </dgm:pt>
    <dgm:pt modelId="{F68BB0F7-685D-A54F-AE2E-4757AE0A17FA}" type="parTrans" cxnId="{FDAD9245-D7BC-A74F-A76E-8169C93332F8}">
      <dgm:prSet/>
      <dgm:spPr/>
      <dgm:t>
        <a:bodyPr/>
        <a:lstStyle/>
        <a:p>
          <a:endParaRPr lang="en-US"/>
        </a:p>
      </dgm:t>
    </dgm:pt>
    <dgm:pt modelId="{C50B67E3-5DD0-BE4A-9F04-C5554FAD98CB}" type="sibTrans" cxnId="{FDAD9245-D7BC-A74F-A76E-8169C93332F8}">
      <dgm:prSet/>
      <dgm:spPr/>
      <dgm:t>
        <a:bodyPr/>
        <a:lstStyle/>
        <a:p>
          <a:endParaRPr lang="en-US"/>
        </a:p>
      </dgm:t>
    </dgm:pt>
    <dgm:pt modelId="{886269F3-FE9B-EC46-960C-A1863A8094A6}">
      <dgm:prSet custT="1"/>
      <dgm:spPr/>
      <dgm:t>
        <a:bodyPr/>
        <a:lstStyle/>
        <a:p>
          <a:endParaRPr lang="en-US" sz="2100" dirty="0"/>
        </a:p>
      </dgm:t>
    </dgm:pt>
    <dgm:pt modelId="{BC5DCB77-3CCD-9142-B555-4EE89B9649C8}" type="parTrans" cxnId="{7EA77821-9778-3140-9D44-A95AEF5E3F27}">
      <dgm:prSet/>
      <dgm:spPr/>
      <dgm:t>
        <a:bodyPr/>
        <a:lstStyle/>
        <a:p>
          <a:endParaRPr lang="en-US"/>
        </a:p>
      </dgm:t>
    </dgm:pt>
    <dgm:pt modelId="{D27B43DA-7E93-5F40-8FA2-C2B9649B5E23}" type="sibTrans" cxnId="{7EA77821-9778-3140-9D44-A95AEF5E3F27}">
      <dgm:prSet/>
      <dgm:spPr/>
      <dgm:t>
        <a:bodyPr/>
        <a:lstStyle/>
        <a:p>
          <a:endParaRPr lang="en-US"/>
        </a:p>
      </dgm:t>
    </dgm:pt>
    <dgm:pt modelId="{DEA03CD7-EB9A-584B-BBF8-DB7165C78CF4}">
      <dgm:prSet custT="1"/>
      <dgm:spPr/>
      <dgm:t>
        <a:bodyPr/>
        <a:lstStyle/>
        <a:p>
          <a:endParaRPr lang="en-US" sz="2100" dirty="0"/>
        </a:p>
      </dgm:t>
    </dgm:pt>
    <dgm:pt modelId="{BAA4D16E-B5F1-D840-B115-6F8774D5B2A7}" type="parTrans" cxnId="{01F6CA6B-AB49-D945-862A-CFBB2E3BFF44}">
      <dgm:prSet/>
      <dgm:spPr/>
      <dgm:t>
        <a:bodyPr/>
        <a:lstStyle/>
        <a:p>
          <a:endParaRPr lang="en-US"/>
        </a:p>
      </dgm:t>
    </dgm:pt>
    <dgm:pt modelId="{AD3B0712-53F3-AE47-A4CD-61D1AF7A68FB}" type="sibTrans" cxnId="{01F6CA6B-AB49-D945-862A-CFBB2E3BFF44}">
      <dgm:prSet/>
      <dgm:spPr/>
      <dgm:t>
        <a:bodyPr/>
        <a:lstStyle/>
        <a:p>
          <a:endParaRPr lang="en-US"/>
        </a:p>
      </dgm:t>
    </dgm:pt>
    <dgm:pt modelId="{986BD156-907C-E14A-A8E0-68ECF85011B4}" type="pres">
      <dgm:prSet presAssocID="{EB9A5B57-C929-472C-88D5-2CE28A65E65B}" presName="Name0" presStyleCnt="0">
        <dgm:presLayoutVars>
          <dgm:dir/>
          <dgm:animLvl val="lvl"/>
          <dgm:resizeHandles val="exact"/>
        </dgm:presLayoutVars>
      </dgm:prSet>
      <dgm:spPr/>
    </dgm:pt>
    <dgm:pt modelId="{E976A8F4-4909-5044-8495-1DE34AEB7239}" type="pres">
      <dgm:prSet presAssocID="{914897AE-94E0-4030-9125-B3433EE2519D}" presName="composite" presStyleCnt="0"/>
      <dgm:spPr/>
    </dgm:pt>
    <dgm:pt modelId="{54B8F5C7-5619-8745-8E9F-ED00E97ED633}" type="pres">
      <dgm:prSet presAssocID="{914897AE-94E0-4030-9125-B3433EE2519D}" presName="parTx" presStyleLbl="alignNode1" presStyleIdx="0" presStyleCnt="2">
        <dgm:presLayoutVars>
          <dgm:chMax val="0"/>
          <dgm:chPref val="0"/>
          <dgm:bulletEnabled val="1"/>
        </dgm:presLayoutVars>
      </dgm:prSet>
      <dgm:spPr/>
    </dgm:pt>
    <dgm:pt modelId="{058ACE76-18FB-AC41-A0AB-C40AC94FC3CC}" type="pres">
      <dgm:prSet presAssocID="{914897AE-94E0-4030-9125-B3433EE2519D}" presName="desTx" presStyleLbl="alignAccFollowNode1" presStyleIdx="0" presStyleCnt="2">
        <dgm:presLayoutVars>
          <dgm:bulletEnabled val="1"/>
        </dgm:presLayoutVars>
      </dgm:prSet>
      <dgm:spPr/>
    </dgm:pt>
    <dgm:pt modelId="{60D43674-7F25-E340-91BB-939011286103}" type="pres">
      <dgm:prSet presAssocID="{B9DF70C4-4F4E-400B-AC12-86E8EF0C3F33}" presName="space" presStyleCnt="0"/>
      <dgm:spPr/>
    </dgm:pt>
    <dgm:pt modelId="{3EBCB4DA-C0D4-CE4D-9C77-AD0545D3ACFA}" type="pres">
      <dgm:prSet presAssocID="{6203A7EA-361B-4B1D-AFFF-C25205654635}" presName="composite" presStyleCnt="0"/>
      <dgm:spPr/>
    </dgm:pt>
    <dgm:pt modelId="{D33CCF47-608F-7849-B38D-BA273C134945}" type="pres">
      <dgm:prSet presAssocID="{6203A7EA-361B-4B1D-AFFF-C25205654635}" presName="parTx" presStyleLbl="alignNode1" presStyleIdx="1" presStyleCnt="2">
        <dgm:presLayoutVars>
          <dgm:chMax val="0"/>
          <dgm:chPref val="0"/>
          <dgm:bulletEnabled val="1"/>
        </dgm:presLayoutVars>
      </dgm:prSet>
      <dgm:spPr/>
    </dgm:pt>
    <dgm:pt modelId="{C10AE97A-63C9-F740-9774-6612B0473F22}" type="pres">
      <dgm:prSet presAssocID="{6203A7EA-361B-4B1D-AFFF-C25205654635}" presName="desTx" presStyleLbl="alignAccFollowNode1" presStyleIdx="1" presStyleCnt="2">
        <dgm:presLayoutVars>
          <dgm:bulletEnabled val="1"/>
        </dgm:presLayoutVars>
      </dgm:prSet>
      <dgm:spPr/>
    </dgm:pt>
  </dgm:ptLst>
  <dgm:cxnLst>
    <dgm:cxn modelId="{7EA77821-9778-3140-9D44-A95AEF5E3F27}" srcId="{6203A7EA-361B-4B1D-AFFF-C25205654635}" destId="{886269F3-FE9B-EC46-960C-A1863A8094A6}" srcOrd="1" destOrd="0" parTransId="{BC5DCB77-3CCD-9142-B555-4EE89B9649C8}" sibTransId="{D27B43DA-7E93-5F40-8FA2-C2B9649B5E23}"/>
    <dgm:cxn modelId="{CE178E23-CDC7-8B49-B2F8-1F8FEBDE9E49}" type="presOf" srcId="{2EC0E84B-6B87-9A4B-8EF0-1D7ABE27C600}" destId="{058ACE76-18FB-AC41-A0AB-C40AC94FC3CC}" srcOrd="0" destOrd="2" presId="urn:microsoft.com/office/officeart/2005/8/layout/hList1"/>
    <dgm:cxn modelId="{1CB5FC3B-2560-7045-B302-C36563315EA8}" type="presOf" srcId="{BDCE45B4-B5F7-4916-8BC6-19EB8388F0F3}" destId="{058ACE76-18FB-AC41-A0AB-C40AC94FC3CC}" srcOrd="0" destOrd="0" presId="urn:microsoft.com/office/officeart/2005/8/layout/hList1"/>
    <dgm:cxn modelId="{B6FCFB5F-1B3D-4D48-9D70-C0563A72EE78}" type="presOf" srcId="{6203A7EA-361B-4B1D-AFFF-C25205654635}" destId="{D33CCF47-608F-7849-B38D-BA273C134945}" srcOrd="0" destOrd="0" presId="urn:microsoft.com/office/officeart/2005/8/layout/hList1"/>
    <dgm:cxn modelId="{FDAD9245-D7BC-A74F-A76E-8169C93332F8}" srcId="{6203A7EA-361B-4B1D-AFFF-C25205654635}" destId="{C280E902-6106-264D-BEFF-3EB3FA8948DE}" srcOrd="2" destOrd="0" parTransId="{F68BB0F7-685D-A54F-AE2E-4757AE0A17FA}" sibTransId="{C50B67E3-5DD0-BE4A-9F04-C5554FAD98CB}"/>
    <dgm:cxn modelId="{3542EE48-6B93-4714-987E-C8BC2D225302}" srcId="{6203A7EA-361B-4B1D-AFFF-C25205654635}" destId="{502B1EA5-CB29-423D-B9CA-15C1B03C663F}" srcOrd="0" destOrd="0" parTransId="{492530D9-DA10-439B-84A8-859B2F2C464B}" sibTransId="{4537E300-125A-4DB2-A2CA-69A67AF07EF0}"/>
    <dgm:cxn modelId="{01F6CA6B-AB49-D945-862A-CFBB2E3BFF44}" srcId="{914897AE-94E0-4030-9125-B3433EE2519D}" destId="{DEA03CD7-EB9A-584B-BBF8-DB7165C78CF4}" srcOrd="1" destOrd="0" parTransId="{BAA4D16E-B5F1-D840-B115-6F8774D5B2A7}" sibTransId="{AD3B0712-53F3-AE47-A4CD-61D1AF7A68FB}"/>
    <dgm:cxn modelId="{E5DF146C-B833-7A43-A184-A3A4BB1DDDB9}" type="presOf" srcId="{DEA03CD7-EB9A-584B-BBF8-DB7165C78CF4}" destId="{058ACE76-18FB-AC41-A0AB-C40AC94FC3CC}" srcOrd="0" destOrd="1" presId="urn:microsoft.com/office/officeart/2005/8/layout/hList1"/>
    <dgm:cxn modelId="{EA941C5A-AFA4-8544-B213-3B36B4B6D6B7}" type="presOf" srcId="{886269F3-FE9B-EC46-960C-A1863A8094A6}" destId="{C10AE97A-63C9-F740-9774-6612B0473F22}" srcOrd="0" destOrd="1" presId="urn:microsoft.com/office/officeart/2005/8/layout/hList1"/>
    <dgm:cxn modelId="{BD5DB97B-78FE-BE49-A412-C1F57DF67EA6}" type="presOf" srcId="{914897AE-94E0-4030-9125-B3433EE2519D}" destId="{54B8F5C7-5619-8745-8E9F-ED00E97ED633}" srcOrd="0" destOrd="0" presId="urn:microsoft.com/office/officeart/2005/8/layout/hList1"/>
    <dgm:cxn modelId="{55504489-E687-8A47-8179-319F163C7F2A}" srcId="{914897AE-94E0-4030-9125-B3433EE2519D}" destId="{2EC0E84B-6B87-9A4B-8EF0-1D7ABE27C600}" srcOrd="2" destOrd="0" parTransId="{83D8DEFD-ECE6-0746-B746-C77594EA7D82}" sibTransId="{4776ED1F-C10B-0248-A575-CBB606C83B15}"/>
    <dgm:cxn modelId="{EF3C5FA1-1B58-5340-8233-FEDEFE36084B}" type="presOf" srcId="{502B1EA5-CB29-423D-B9CA-15C1B03C663F}" destId="{C10AE97A-63C9-F740-9774-6612B0473F22}" srcOrd="0" destOrd="0" presId="urn:microsoft.com/office/officeart/2005/8/layout/hList1"/>
    <dgm:cxn modelId="{1E3530AE-4FF9-4E89-B82A-B76F50B09F00}" srcId="{EB9A5B57-C929-472C-88D5-2CE28A65E65B}" destId="{6203A7EA-361B-4B1D-AFFF-C25205654635}" srcOrd="1" destOrd="0" parTransId="{E6BAF4CC-3BE4-48F6-B89B-85DED564ABAE}" sibTransId="{80E45339-F70B-4368-84BE-731C883B51E4}"/>
    <dgm:cxn modelId="{A2F66FD2-D6C8-044D-83AE-76CD500F4F54}" type="presOf" srcId="{EB9A5B57-C929-472C-88D5-2CE28A65E65B}" destId="{986BD156-907C-E14A-A8E0-68ECF85011B4}" srcOrd="0" destOrd="0" presId="urn:microsoft.com/office/officeart/2005/8/layout/hList1"/>
    <dgm:cxn modelId="{38EBBFDD-4B4F-421C-859B-D3062882E5BE}" srcId="{EB9A5B57-C929-472C-88D5-2CE28A65E65B}" destId="{914897AE-94E0-4030-9125-B3433EE2519D}" srcOrd="0" destOrd="0" parTransId="{40D44597-C183-442D-A11B-53FD41B53160}" sibTransId="{B9DF70C4-4F4E-400B-AC12-86E8EF0C3F33}"/>
    <dgm:cxn modelId="{E19B01E0-0D46-A445-8242-55AC78C24974}" type="presOf" srcId="{C280E902-6106-264D-BEFF-3EB3FA8948DE}" destId="{C10AE97A-63C9-F740-9774-6612B0473F22}" srcOrd="0" destOrd="2" presId="urn:microsoft.com/office/officeart/2005/8/layout/hList1"/>
    <dgm:cxn modelId="{C53B64E5-CE86-47C2-A5B5-A3C2B81E7C9C}" srcId="{914897AE-94E0-4030-9125-B3433EE2519D}" destId="{BDCE45B4-B5F7-4916-8BC6-19EB8388F0F3}" srcOrd="0" destOrd="0" parTransId="{C9AC7E4D-322F-4486-95C2-B94798D6C392}" sibTransId="{72691D1E-F210-42E0-BFD8-8C345A2A0113}"/>
    <dgm:cxn modelId="{3D2C687D-E902-654D-B8D4-8133882DCA94}" type="presParOf" srcId="{986BD156-907C-E14A-A8E0-68ECF85011B4}" destId="{E976A8F4-4909-5044-8495-1DE34AEB7239}" srcOrd="0" destOrd="0" presId="urn:microsoft.com/office/officeart/2005/8/layout/hList1"/>
    <dgm:cxn modelId="{A432E5D3-B880-0043-8325-EB0381065CB8}" type="presParOf" srcId="{E976A8F4-4909-5044-8495-1DE34AEB7239}" destId="{54B8F5C7-5619-8745-8E9F-ED00E97ED633}" srcOrd="0" destOrd="0" presId="urn:microsoft.com/office/officeart/2005/8/layout/hList1"/>
    <dgm:cxn modelId="{17F3F4D4-19F7-CD4F-A083-A2036A53E576}" type="presParOf" srcId="{E976A8F4-4909-5044-8495-1DE34AEB7239}" destId="{058ACE76-18FB-AC41-A0AB-C40AC94FC3CC}" srcOrd="1" destOrd="0" presId="urn:microsoft.com/office/officeart/2005/8/layout/hList1"/>
    <dgm:cxn modelId="{8654FE52-2A47-C945-9B95-72E1F26425E9}" type="presParOf" srcId="{986BD156-907C-E14A-A8E0-68ECF85011B4}" destId="{60D43674-7F25-E340-91BB-939011286103}" srcOrd="1" destOrd="0" presId="urn:microsoft.com/office/officeart/2005/8/layout/hList1"/>
    <dgm:cxn modelId="{B7A69166-9421-BA43-AEF6-5C87821AB270}" type="presParOf" srcId="{986BD156-907C-E14A-A8E0-68ECF85011B4}" destId="{3EBCB4DA-C0D4-CE4D-9C77-AD0545D3ACFA}" srcOrd="2" destOrd="0" presId="urn:microsoft.com/office/officeart/2005/8/layout/hList1"/>
    <dgm:cxn modelId="{D2F4D224-AFFB-AC4E-8E8E-EFC51DBE6762}" type="presParOf" srcId="{3EBCB4DA-C0D4-CE4D-9C77-AD0545D3ACFA}" destId="{D33CCF47-608F-7849-B38D-BA273C134945}" srcOrd="0" destOrd="0" presId="urn:microsoft.com/office/officeart/2005/8/layout/hList1"/>
    <dgm:cxn modelId="{3557A7DD-3A2B-0A4F-BE57-BC3D9B1FE131}" type="presParOf" srcId="{3EBCB4DA-C0D4-CE4D-9C77-AD0545D3ACFA}" destId="{C10AE97A-63C9-F740-9774-6612B0473F2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2D5C26-3405-44AD-8666-9C84D8299A7D}"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05C3E72-39D5-4410-AD7A-C3009D778E89}">
      <dgm:prSet/>
      <dgm:spPr/>
      <dgm:t>
        <a:bodyPr/>
        <a:lstStyle/>
        <a:p>
          <a:r>
            <a:rPr lang="en-US" b="1"/>
            <a:t>Pain and Discomfort</a:t>
          </a:r>
          <a:endParaRPr lang="en-US"/>
        </a:p>
      </dgm:t>
    </dgm:pt>
    <dgm:pt modelId="{AEE7951A-E90A-4FC3-B62E-EC838C809F9F}" type="parTrans" cxnId="{620E0E2D-A08A-4281-89E7-B44939C62EF7}">
      <dgm:prSet/>
      <dgm:spPr/>
      <dgm:t>
        <a:bodyPr/>
        <a:lstStyle/>
        <a:p>
          <a:endParaRPr lang="en-US"/>
        </a:p>
      </dgm:t>
    </dgm:pt>
    <dgm:pt modelId="{6DD1B404-1C8C-4D9E-8B49-225495C7585F}" type="sibTrans" cxnId="{620E0E2D-A08A-4281-89E7-B44939C62EF7}">
      <dgm:prSet/>
      <dgm:spPr/>
      <dgm:t>
        <a:bodyPr/>
        <a:lstStyle/>
        <a:p>
          <a:endParaRPr lang="en-US"/>
        </a:p>
      </dgm:t>
    </dgm:pt>
    <dgm:pt modelId="{29066234-5379-4235-B7BD-7DA2A72B17E1}">
      <dgm:prSet/>
      <dgm:spPr/>
      <dgm:t>
        <a:bodyPr/>
        <a:lstStyle/>
        <a:p>
          <a:r>
            <a:rPr lang="en-US" b="1"/>
            <a:t>Limited Mobility</a:t>
          </a:r>
          <a:endParaRPr lang="en-US"/>
        </a:p>
      </dgm:t>
    </dgm:pt>
    <dgm:pt modelId="{B1EF9EF6-C350-4ACC-A2FF-92F4EF0FB082}" type="parTrans" cxnId="{2E0E4099-89B9-4379-A99B-B1AE80BCC372}">
      <dgm:prSet/>
      <dgm:spPr/>
      <dgm:t>
        <a:bodyPr/>
        <a:lstStyle/>
        <a:p>
          <a:endParaRPr lang="en-US"/>
        </a:p>
      </dgm:t>
    </dgm:pt>
    <dgm:pt modelId="{4E4B5CB2-A921-4F41-BDEC-769707E81D68}" type="sibTrans" cxnId="{2E0E4099-89B9-4379-A99B-B1AE80BCC372}">
      <dgm:prSet/>
      <dgm:spPr/>
      <dgm:t>
        <a:bodyPr/>
        <a:lstStyle/>
        <a:p>
          <a:endParaRPr lang="en-US"/>
        </a:p>
      </dgm:t>
    </dgm:pt>
    <dgm:pt modelId="{896C3BCC-50EB-4875-937C-A80E86E0D7E6}">
      <dgm:prSet/>
      <dgm:spPr/>
      <dgm:t>
        <a:bodyPr/>
        <a:lstStyle/>
        <a:p>
          <a:r>
            <a:rPr lang="en-US" b="1"/>
            <a:t>Rehabilitation and Medical Treatments</a:t>
          </a:r>
          <a:endParaRPr lang="en-US"/>
        </a:p>
      </dgm:t>
    </dgm:pt>
    <dgm:pt modelId="{968DFBE4-DDC6-472F-B640-477761E6AA3D}" type="parTrans" cxnId="{6BE6B85F-A8F5-4C1F-9FCC-DCD891791F7A}">
      <dgm:prSet/>
      <dgm:spPr/>
      <dgm:t>
        <a:bodyPr/>
        <a:lstStyle/>
        <a:p>
          <a:endParaRPr lang="en-US"/>
        </a:p>
      </dgm:t>
    </dgm:pt>
    <dgm:pt modelId="{51446974-B979-4F94-984B-8E175BA6B68C}" type="sibTrans" cxnId="{6BE6B85F-A8F5-4C1F-9FCC-DCD891791F7A}">
      <dgm:prSet/>
      <dgm:spPr/>
      <dgm:t>
        <a:bodyPr/>
        <a:lstStyle/>
        <a:p>
          <a:endParaRPr lang="en-US"/>
        </a:p>
      </dgm:t>
    </dgm:pt>
    <dgm:pt modelId="{E60E8061-12F1-4696-A131-FC25D5BE3559}" type="pres">
      <dgm:prSet presAssocID="{432D5C26-3405-44AD-8666-9C84D8299A7D}" presName="root" presStyleCnt="0">
        <dgm:presLayoutVars>
          <dgm:dir/>
          <dgm:resizeHandles val="exact"/>
        </dgm:presLayoutVars>
      </dgm:prSet>
      <dgm:spPr/>
    </dgm:pt>
    <dgm:pt modelId="{511A7785-1220-40F3-9CB1-478456D45146}" type="pres">
      <dgm:prSet presAssocID="{205C3E72-39D5-4410-AD7A-C3009D778E89}" presName="compNode" presStyleCnt="0"/>
      <dgm:spPr/>
    </dgm:pt>
    <dgm:pt modelId="{FE30E761-F145-4AD9-89AF-9E68B9C66103}" type="pres">
      <dgm:prSet presAssocID="{205C3E72-39D5-4410-AD7A-C3009D778E8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ethoscope"/>
        </a:ext>
      </dgm:extLst>
    </dgm:pt>
    <dgm:pt modelId="{09E942AF-00BF-41B2-8FEF-75E06980E96A}" type="pres">
      <dgm:prSet presAssocID="{205C3E72-39D5-4410-AD7A-C3009D778E89}" presName="spaceRect" presStyleCnt="0"/>
      <dgm:spPr/>
    </dgm:pt>
    <dgm:pt modelId="{6DDD4CF6-082B-4241-AA10-749621543B22}" type="pres">
      <dgm:prSet presAssocID="{205C3E72-39D5-4410-AD7A-C3009D778E89}" presName="textRect" presStyleLbl="revTx" presStyleIdx="0" presStyleCnt="3">
        <dgm:presLayoutVars>
          <dgm:chMax val="1"/>
          <dgm:chPref val="1"/>
        </dgm:presLayoutVars>
      </dgm:prSet>
      <dgm:spPr/>
    </dgm:pt>
    <dgm:pt modelId="{454146DD-7AF3-49ED-AB28-AE1A134D169F}" type="pres">
      <dgm:prSet presAssocID="{6DD1B404-1C8C-4D9E-8B49-225495C7585F}" presName="sibTrans" presStyleCnt="0"/>
      <dgm:spPr/>
    </dgm:pt>
    <dgm:pt modelId="{7C8C05F0-A740-415B-8CEA-96F4432C8A7E}" type="pres">
      <dgm:prSet presAssocID="{29066234-5379-4235-B7BD-7DA2A72B17E1}" presName="compNode" presStyleCnt="0"/>
      <dgm:spPr/>
    </dgm:pt>
    <dgm:pt modelId="{847EFA2D-50C8-4456-8994-63F941598AF6}" type="pres">
      <dgm:prSet presAssocID="{29066234-5379-4235-B7BD-7DA2A72B17E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s"/>
        </a:ext>
      </dgm:extLst>
    </dgm:pt>
    <dgm:pt modelId="{E30DF88E-06DA-47B6-BFE2-20C2FC48CCF6}" type="pres">
      <dgm:prSet presAssocID="{29066234-5379-4235-B7BD-7DA2A72B17E1}" presName="spaceRect" presStyleCnt="0"/>
      <dgm:spPr/>
    </dgm:pt>
    <dgm:pt modelId="{437A4ACA-E2E1-4004-AD6A-F533B956328E}" type="pres">
      <dgm:prSet presAssocID="{29066234-5379-4235-B7BD-7DA2A72B17E1}" presName="textRect" presStyleLbl="revTx" presStyleIdx="1" presStyleCnt="3">
        <dgm:presLayoutVars>
          <dgm:chMax val="1"/>
          <dgm:chPref val="1"/>
        </dgm:presLayoutVars>
      </dgm:prSet>
      <dgm:spPr/>
    </dgm:pt>
    <dgm:pt modelId="{39E88B3A-BB82-4F2F-99AB-1F8C920757D4}" type="pres">
      <dgm:prSet presAssocID="{4E4B5CB2-A921-4F41-BDEC-769707E81D68}" presName="sibTrans" presStyleCnt="0"/>
      <dgm:spPr/>
    </dgm:pt>
    <dgm:pt modelId="{E810736A-364A-4D8A-A02D-571C0F64C60F}" type="pres">
      <dgm:prSet presAssocID="{896C3BCC-50EB-4875-937C-A80E86E0D7E6}" presName="compNode" presStyleCnt="0"/>
      <dgm:spPr/>
    </dgm:pt>
    <dgm:pt modelId="{E6FC1418-AB87-435F-8998-528B406C54B5}" type="pres">
      <dgm:prSet presAssocID="{896C3BCC-50EB-4875-937C-A80E86E0D7E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edical"/>
        </a:ext>
      </dgm:extLst>
    </dgm:pt>
    <dgm:pt modelId="{AF3D3783-EBC3-441F-A702-14C05D4167F4}" type="pres">
      <dgm:prSet presAssocID="{896C3BCC-50EB-4875-937C-A80E86E0D7E6}" presName="spaceRect" presStyleCnt="0"/>
      <dgm:spPr/>
    </dgm:pt>
    <dgm:pt modelId="{28D4EE4C-B6E2-45FB-8FC0-590F7971C40C}" type="pres">
      <dgm:prSet presAssocID="{896C3BCC-50EB-4875-937C-A80E86E0D7E6}" presName="textRect" presStyleLbl="revTx" presStyleIdx="2" presStyleCnt="3">
        <dgm:presLayoutVars>
          <dgm:chMax val="1"/>
          <dgm:chPref val="1"/>
        </dgm:presLayoutVars>
      </dgm:prSet>
      <dgm:spPr/>
    </dgm:pt>
  </dgm:ptLst>
  <dgm:cxnLst>
    <dgm:cxn modelId="{E5ED1029-84C8-437B-B90B-387E5284E534}" type="presOf" srcId="{896C3BCC-50EB-4875-937C-A80E86E0D7E6}" destId="{28D4EE4C-B6E2-45FB-8FC0-590F7971C40C}" srcOrd="0" destOrd="0" presId="urn:microsoft.com/office/officeart/2018/2/layout/IconLabelList"/>
    <dgm:cxn modelId="{620E0E2D-A08A-4281-89E7-B44939C62EF7}" srcId="{432D5C26-3405-44AD-8666-9C84D8299A7D}" destId="{205C3E72-39D5-4410-AD7A-C3009D778E89}" srcOrd="0" destOrd="0" parTransId="{AEE7951A-E90A-4FC3-B62E-EC838C809F9F}" sibTransId="{6DD1B404-1C8C-4D9E-8B49-225495C7585F}"/>
    <dgm:cxn modelId="{552F462F-B01D-4BE3-BECA-19BD54A28F78}" type="presOf" srcId="{432D5C26-3405-44AD-8666-9C84D8299A7D}" destId="{E60E8061-12F1-4696-A131-FC25D5BE3559}" srcOrd="0" destOrd="0" presId="urn:microsoft.com/office/officeart/2018/2/layout/IconLabelList"/>
    <dgm:cxn modelId="{6BE6B85F-A8F5-4C1F-9FCC-DCD891791F7A}" srcId="{432D5C26-3405-44AD-8666-9C84D8299A7D}" destId="{896C3BCC-50EB-4875-937C-A80E86E0D7E6}" srcOrd="2" destOrd="0" parTransId="{968DFBE4-DDC6-472F-B640-477761E6AA3D}" sibTransId="{51446974-B979-4F94-984B-8E175BA6B68C}"/>
    <dgm:cxn modelId="{2E0E4099-89B9-4379-A99B-B1AE80BCC372}" srcId="{432D5C26-3405-44AD-8666-9C84D8299A7D}" destId="{29066234-5379-4235-B7BD-7DA2A72B17E1}" srcOrd="1" destOrd="0" parTransId="{B1EF9EF6-C350-4ACC-A2FF-92F4EF0FB082}" sibTransId="{4E4B5CB2-A921-4F41-BDEC-769707E81D68}"/>
    <dgm:cxn modelId="{F84571F7-3470-4D75-A142-0E7FEDBAC8B5}" type="presOf" srcId="{29066234-5379-4235-B7BD-7DA2A72B17E1}" destId="{437A4ACA-E2E1-4004-AD6A-F533B956328E}" srcOrd="0" destOrd="0" presId="urn:microsoft.com/office/officeart/2018/2/layout/IconLabelList"/>
    <dgm:cxn modelId="{35CB61FF-1F91-4559-B881-78D718D31A22}" type="presOf" srcId="{205C3E72-39D5-4410-AD7A-C3009D778E89}" destId="{6DDD4CF6-082B-4241-AA10-749621543B22}" srcOrd="0" destOrd="0" presId="urn:microsoft.com/office/officeart/2018/2/layout/IconLabelList"/>
    <dgm:cxn modelId="{349BD4DC-C995-41D4-93DA-BA0A837C214B}" type="presParOf" srcId="{E60E8061-12F1-4696-A131-FC25D5BE3559}" destId="{511A7785-1220-40F3-9CB1-478456D45146}" srcOrd="0" destOrd="0" presId="urn:microsoft.com/office/officeart/2018/2/layout/IconLabelList"/>
    <dgm:cxn modelId="{6F94D181-0DAF-4EE4-8B6B-15BCD66CEE44}" type="presParOf" srcId="{511A7785-1220-40F3-9CB1-478456D45146}" destId="{FE30E761-F145-4AD9-89AF-9E68B9C66103}" srcOrd="0" destOrd="0" presId="urn:microsoft.com/office/officeart/2018/2/layout/IconLabelList"/>
    <dgm:cxn modelId="{4700AA50-77A0-41C8-882D-0904AB433227}" type="presParOf" srcId="{511A7785-1220-40F3-9CB1-478456D45146}" destId="{09E942AF-00BF-41B2-8FEF-75E06980E96A}" srcOrd="1" destOrd="0" presId="urn:microsoft.com/office/officeart/2018/2/layout/IconLabelList"/>
    <dgm:cxn modelId="{F1030008-1858-4AB3-987C-26A914ED3D57}" type="presParOf" srcId="{511A7785-1220-40F3-9CB1-478456D45146}" destId="{6DDD4CF6-082B-4241-AA10-749621543B22}" srcOrd="2" destOrd="0" presId="urn:microsoft.com/office/officeart/2018/2/layout/IconLabelList"/>
    <dgm:cxn modelId="{92488F14-3584-497D-B192-86B58CC566BF}" type="presParOf" srcId="{E60E8061-12F1-4696-A131-FC25D5BE3559}" destId="{454146DD-7AF3-49ED-AB28-AE1A134D169F}" srcOrd="1" destOrd="0" presId="urn:microsoft.com/office/officeart/2018/2/layout/IconLabelList"/>
    <dgm:cxn modelId="{7A2A4314-54B9-4AF1-921D-258E7381E7D1}" type="presParOf" srcId="{E60E8061-12F1-4696-A131-FC25D5BE3559}" destId="{7C8C05F0-A740-415B-8CEA-96F4432C8A7E}" srcOrd="2" destOrd="0" presId="urn:microsoft.com/office/officeart/2018/2/layout/IconLabelList"/>
    <dgm:cxn modelId="{FCC23946-B771-4E8A-AC21-4B9E7C5CC4F4}" type="presParOf" srcId="{7C8C05F0-A740-415B-8CEA-96F4432C8A7E}" destId="{847EFA2D-50C8-4456-8994-63F941598AF6}" srcOrd="0" destOrd="0" presId="urn:microsoft.com/office/officeart/2018/2/layout/IconLabelList"/>
    <dgm:cxn modelId="{06358540-1A09-4AEC-BE74-B47A9A8CCE7B}" type="presParOf" srcId="{7C8C05F0-A740-415B-8CEA-96F4432C8A7E}" destId="{E30DF88E-06DA-47B6-BFE2-20C2FC48CCF6}" srcOrd="1" destOrd="0" presId="urn:microsoft.com/office/officeart/2018/2/layout/IconLabelList"/>
    <dgm:cxn modelId="{C0268EEE-18AA-496C-B122-7E2108C19BBD}" type="presParOf" srcId="{7C8C05F0-A740-415B-8CEA-96F4432C8A7E}" destId="{437A4ACA-E2E1-4004-AD6A-F533B956328E}" srcOrd="2" destOrd="0" presId="urn:microsoft.com/office/officeart/2018/2/layout/IconLabelList"/>
    <dgm:cxn modelId="{569E7694-A1E7-431E-A575-BB8649C4D3CE}" type="presParOf" srcId="{E60E8061-12F1-4696-A131-FC25D5BE3559}" destId="{39E88B3A-BB82-4F2F-99AB-1F8C920757D4}" srcOrd="3" destOrd="0" presId="urn:microsoft.com/office/officeart/2018/2/layout/IconLabelList"/>
    <dgm:cxn modelId="{ADA7EC8C-47FC-41BA-B9D1-A0E7F150A883}" type="presParOf" srcId="{E60E8061-12F1-4696-A131-FC25D5BE3559}" destId="{E810736A-364A-4D8A-A02D-571C0F64C60F}" srcOrd="4" destOrd="0" presId="urn:microsoft.com/office/officeart/2018/2/layout/IconLabelList"/>
    <dgm:cxn modelId="{D71873A0-9A4A-4331-AA80-D24B3286B1A2}" type="presParOf" srcId="{E810736A-364A-4D8A-A02D-571C0F64C60F}" destId="{E6FC1418-AB87-435F-8998-528B406C54B5}" srcOrd="0" destOrd="0" presId="urn:microsoft.com/office/officeart/2018/2/layout/IconLabelList"/>
    <dgm:cxn modelId="{867A6B20-58DB-4FE7-A97C-049131DE1E78}" type="presParOf" srcId="{E810736A-364A-4D8A-A02D-571C0F64C60F}" destId="{AF3D3783-EBC3-441F-A702-14C05D4167F4}" srcOrd="1" destOrd="0" presId="urn:microsoft.com/office/officeart/2018/2/layout/IconLabelList"/>
    <dgm:cxn modelId="{CBE16CCC-CEA6-48A9-B0D7-6B0CEB88EFAA}" type="presParOf" srcId="{E810736A-364A-4D8A-A02D-571C0F64C60F}" destId="{28D4EE4C-B6E2-45FB-8FC0-590F7971C40C}"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053283E-E054-49A7-B3F6-BF8F11F7B910}" type="doc">
      <dgm:prSet loTypeId="urn:microsoft.com/office/officeart/2018/2/layout/IconLabelList" loCatId="icon" qsTypeId="urn:microsoft.com/office/officeart/2005/8/quickstyle/simple1" qsCatId="simple" csTypeId="urn:microsoft.com/office/officeart/2005/8/colors/colorful4" csCatId="colorful" phldr="1"/>
      <dgm:spPr/>
      <dgm:t>
        <a:bodyPr/>
        <a:lstStyle/>
        <a:p>
          <a:endParaRPr lang="en-US"/>
        </a:p>
      </dgm:t>
    </dgm:pt>
    <dgm:pt modelId="{A5673D92-0A76-448A-AD92-FFBF22B7BBF5}">
      <dgm:prSet/>
      <dgm:spPr/>
      <dgm:t>
        <a:bodyPr/>
        <a:lstStyle/>
        <a:p>
          <a:pPr>
            <a:lnSpc>
              <a:spcPct val="100000"/>
            </a:lnSpc>
          </a:pPr>
          <a:r>
            <a:rPr lang="en-US"/>
            <a:t>Emotional Distress</a:t>
          </a:r>
        </a:p>
      </dgm:t>
    </dgm:pt>
    <dgm:pt modelId="{6C185D70-3320-4684-A8C8-EE035D14B1EB}" type="parTrans" cxnId="{2C5BE23A-70DF-4BB9-A038-DB4DCE0293E0}">
      <dgm:prSet/>
      <dgm:spPr/>
      <dgm:t>
        <a:bodyPr/>
        <a:lstStyle/>
        <a:p>
          <a:endParaRPr lang="en-US"/>
        </a:p>
      </dgm:t>
    </dgm:pt>
    <dgm:pt modelId="{4FCB8AAD-1727-421B-BC6B-DB8FFF9C8769}" type="sibTrans" cxnId="{2C5BE23A-70DF-4BB9-A038-DB4DCE0293E0}">
      <dgm:prSet/>
      <dgm:spPr/>
      <dgm:t>
        <a:bodyPr/>
        <a:lstStyle/>
        <a:p>
          <a:endParaRPr lang="en-US"/>
        </a:p>
      </dgm:t>
    </dgm:pt>
    <dgm:pt modelId="{E0CC32A6-4EF8-4189-BD9F-6CF07F07733F}">
      <dgm:prSet/>
      <dgm:spPr/>
      <dgm:t>
        <a:bodyPr/>
        <a:lstStyle/>
        <a:p>
          <a:pPr>
            <a:lnSpc>
              <a:spcPct val="100000"/>
            </a:lnSpc>
          </a:pPr>
          <a:r>
            <a:rPr lang="en-US"/>
            <a:t>Loss of Independence</a:t>
          </a:r>
        </a:p>
      </dgm:t>
    </dgm:pt>
    <dgm:pt modelId="{EBD47915-AB61-4D98-8F8D-6CFC6FF1EE96}" type="parTrans" cxnId="{58EEF178-7C3A-4A8F-84E6-DBE868CD2FDE}">
      <dgm:prSet/>
      <dgm:spPr/>
      <dgm:t>
        <a:bodyPr/>
        <a:lstStyle/>
        <a:p>
          <a:endParaRPr lang="en-US"/>
        </a:p>
      </dgm:t>
    </dgm:pt>
    <dgm:pt modelId="{911F7F8E-45FA-4F3C-8764-616E26702E7F}" type="sibTrans" cxnId="{58EEF178-7C3A-4A8F-84E6-DBE868CD2FDE}">
      <dgm:prSet/>
      <dgm:spPr/>
      <dgm:t>
        <a:bodyPr/>
        <a:lstStyle/>
        <a:p>
          <a:endParaRPr lang="en-US"/>
        </a:p>
      </dgm:t>
    </dgm:pt>
    <dgm:pt modelId="{49EA1091-152B-4CA4-A3AC-6BEF436F9DE6}">
      <dgm:prSet/>
      <dgm:spPr/>
      <dgm:t>
        <a:bodyPr/>
        <a:lstStyle/>
        <a:p>
          <a:pPr>
            <a:lnSpc>
              <a:spcPct val="100000"/>
            </a:lnSpc>
          </a:pPr>
          <a:r>
            <a:rPr lang="en-US"/>
            <a:t>Social Isolation</a:t>
          </a:r>
        </a:p>
      </dgm:t>
    </dgm:pt>
    <dgm:pt modelId="{29979244-343C-4350-832E-74C82DE18E86}" type="parTrans" cxnId="{1C9B11A1-7EEE-47F1-BEB6-D63736878FC7}">
      <dgm:prSet/>
      <dgm:spPr/>
      <dgm:t>
        <a:bodyPr/>
        <a:lstStyle/>
        <a:p>
          <a:endParaRPr lang="en-US"/>
        </a:p>
      </dgm:t>
    </dgm:pt>
    <dgm:pt modelId="{0B7D588B-0901-4704-8F1C-956DA5C3122C}" type="sibTrans" cxnId="{1C9B11A1-7EEE-47F1-BEB6-D63736878FC7}">
      <dgm:prSet/>
      <dgm:spPr/>
      <dgm:t>
        <a:bodyPr/>
        <a:lstStyle/>
        <a:p>
          <a:endParaRPr lang="en-US"/>
        </a:p>
      </dgm:t>
    </dgm:pt>
    <dgm:pt modelId="{026547B3-83E1-4649-95F9-3AC8B40F55A2}" type="pres">
      <dgm:prSet presAssocID="{D053283E-E054-49A7-B3F6-BF8F11F7B910}" presName="root" presStyleCnt="0">
        <dgm:presLayoutVars>
          <dgm:dir/>
          <dgm:resizeHandles val="exact"/>
        </dgm:presLayoutVars>
      </dgm:prSet>
      <dgm:spPr/>
    </dgm:pt>
    <dgm:pt modelId="{86C3A03F-E577-4734-BEA5-83F4E9D19F3F}" type="pres">
      <dgm:prSet presAssocID="{A5673D92-0A76-448A-AD92-FFBF22B7BBF5}" presName="compNode" presStyleCnt="0"/>
      <dgm:spPr/>
    </dgm:pt>
    <dgm:pt modelId="{C1262A80-E2A7-4374-9588-D6D315F7851B}" type="pres">
      <dgm:prSet presAssocID="{A5673D92-0A76-448A-AD92-FFBF22B7BBF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rying Face with No Fill"/>
        </a:ext>
      </dgm:extLst>
    </dgm:pt>
    <dgm:pt modelId="{3A7B38E7-9B81-4C4C-AAA0-E095FA54EB2B}" type="pres">
      <dgm:prSet presAssocID="{A5673D92-0A76-448A-AD92-FFBF22B7BBF5}" presName="spaceRect" presStyleCnt="0"/>
      <dgm:spPr/>
    </dgm:pt>
    <dgm:pt modelId="{21718892-17E2-4FDC-AEC2-A1B361967006}" type="pres">
      <dgm:prSet presAssocID="{A5673D92-0A76-448A-AD92-FFBF22B7BBF5}" presName="textRect" presStyleLbl="revTx" presStyleIdx="0" presStyleCnt="3">
        <dgm:presLayoutVars>
          <dgm:chMax val="1"/>
          <dgm:chPref val="1"/>
        </dgm:presLayoutVars>
      </dgm:prSet>
      <dgm:spPr/>
    </dgm:pt>
    <dgm:pt modelId="{195686AC-29FE-44DA-8578-6F0C677EAD59}" type="pres">
      <dgm:prSet presAssocID="{4FCB8AAD-1727-421B-BC6B-DB8FFF9C8769}" presName="sibTrans" presStyleCnt="0"/>
      <dgm:spPr/>
    </dgm:pt>
    <dgm:pt modelId="{483428E7-5B4C-4C6A-845B-AB215772EB71}" type="pres">
      <dgm:prSet presAssocID="{E0CC32A6-4EF8-4189-BD9F-6CF07F07733F}" presName="compNode" presStyleCnt="0"/>
      <dgm:spPr/>
    </dgm:pt>
    <dgm:pt modelId="{9E664CA2-A4DD-4103-BEA8-1C2347AEF013}" type="pres">
      <dgm:prSet presAssocID="{E0CC32A6-4EF8-4189-BD9F-6CF07F07733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ar Graph with Downward Trend"/>
        </a:ext>
      </dgm:extLst>
    </dgm:pt>
    <dgm:pt modelId="{A60FE114-47E7-435C-9260-FE3D859F73DB}" type="pres">
      <dgm:prSet presAssocID="{E0CC32A6-4EF8-4189-BD9F-6CF07F07733F}" presName="spaceRect" presStyleCnt="0"/>
      <dgm:spPr/>
    </dgm:pt>
    <dgm:pt modelId="{544EB54A-F125-406A-98A1-EADC94C18B0D}" type="pres">
      <dgm:prSet presAssocID="{E0CC32A6-4EF8-4189-BD9F-6CF07F07733F}" presName="textRect" presStyleLbl="revTx" presStyleIdx="1" presStyleCnt="3">
        <dgm:presLayoutVars>
          <dgm:chMax val="1"/>
          <dgm:chPref val="1"/>
        </dgm:presLayoutVars>
      </dgm:prSet>
      <dgm:spPr/>
    </dgm:pt>
    <dgm:pt modelId="{0D65C1B4-F294-42D9-957E-EE2D183A37CE}" type="pres">
      <dgm:prSet presAssocID="{911F7F8E-45FA-4F3C-8764-616E26702E7F}" presName="sibTrans" presStyleCnt="0"/>
      <dgm:spPr/>
    </dgm:pt>
    <dgm:pt modelId="{E84E0141-0978-45AE-B571-D9857A051076}" type="pres">
      <dgm:prSet presAssocID="{49EA1091-152B-4CA4-A3AC-6BEF436F9DE6}" presName="compNode" presStyleCnt="0"/>
      <dgm:spPr/>
    </dgm:pt>
    <dgm:pt modelId="{5EE6069D-BBF7-4F1A-8A65-B7BE55DB518C}" type="pres">
      <dgm:prSet presAssocID="{49EA1091-152B-4CA4-A3AC-6BEF436F9DE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roup"/>
        </a:ext>
      </dgm:extLst>
    </dgm:pt>
    <dgm:pt modelId="{E0CE515C-A310-4897-9129-CDD9F9AAD8A8}" type="pres">
      <dgm:prSet presAssocID="{49EA1091-152B-4CA4-A3AC-6BEF436F9DE6}" presName="spaceRect" presStyleCnt="0"/>
      <dgm:spPr/>
    </dgm:pt>
    <dgm:pt modelId="{E2CFD039-8572-42D0-AA7D-101823A7E25F}" type="pres">
      <dgm:prSet presAssocID="{49EA1091-152B-4CA4-A3AC-6BEF436F9DE6}" presName="textRect" presStyleLbl="revTx" presStyleIdx="2" presStyleCnt="3">
        <dgm:presLayoutVars>
          <dgm:chMax val="1"/>
          <dgm:chPref val="1"/>
        </dgm:presLayoutVars>
      </dgm:prSet>
      <dgm:spPr/>
    </dgm:pt>
  </dgm:ptLst>
  <dgm:cxnLst>
    <dgm:cxn modelId="{01D6B803-BCAB-4768-963C-7C9341EBFE2C}" type="presOf" srcId="{A5673D92-0A76-448A-AD92-FFBF22B7BBF5}" destId="{21718892-17E2-4FDC-AEC2-A1B361967006}" srcOrd="0" destOrd="0" presId="urn:microsoft.com/office/officeart/2018/2/layout/IconLabelList"/>
    <dgm:cxn modelId="{8A565511-5E49-4EDF-9987-2F3900EEF889}" type="presOf" srcId="{D053283E-E054-49A7-B3F6-BF8F11F7B910}" destId="{026547B3-83E1-4649-95F9-3AC8B40F55A2}" srcOrd="0" destOrd="0" presId="urn:microsoft.com/office/officeart/2018/2/layout/IconLabelList"/>
    <dgm:cxn modelId="{2C5BE23A-70DF-4BB9-A038-DB4DCE0293E0}" srcId="{D053283E-E054-49A7-B3F6-BF8F11F7B910}" destId="{A5673D92-0A76-448A-AD92-FFBF22B7BBF5}" srcOrd="0" destOrd="0" parTransId="{6C185D70-3320-4684-A8C8-EE035D14B1EB}" sibTransId="{4FCB8AAD-1727-421B-BC6B-DB8FFF9C8769}"/>
    <dgm:cxn modelId="{58EEF178-7C3A-4A8F-84E6-DBE868CD2FDE}" srcId="{D053283E-E054-49A7-B3F6-BF8F11F7B910}" destId="{E0CC32A6-4EF8-4189-BD9F-6CF07F07733F}" srcOrd="1" destOrd="0" parTransId="{EBD47915-AB61-4D98-8F8D-6CFC6FF1EE96}" sibTransId="{911F7F8E-45FA-4F3C-8764-616E26702E7F}"/>
    <dgm:cxn modelId="{1C9B11A1-7EEE-47F1-BEB6-D63736878FC7}" srcId="{D053283E-E054-49A7-B3F6-BF8F11F7B910}" destId="{49EA1091-152B-4CA4-A3AC-6BEF436F9DE6}" srcOrd="2" destOrd="0" parTransId="{29979244-343C-4350-832E-74C82DE18E86}" sibTransId="{0B7D588B-0901-4704-8F1C-956DA5C3122C}"/>
    <dgm:cxn modelId="{7D7AA4D1-914E-4282-911D-49588DE015B7}" type="presOf" srcId="{49EA1091-152B-4CA4-A3AC-6BEF436F9DE6}" destId="{E2CFD039-8572-42D0-AA7D-101823A7E25F}" srcOrd="0" destOrd="0" presId="urn:microsoft.com/office/officeart/2018/2/layout/IconLabelList"/>
    <dgm:cxn modelId="{B0E9E1F8-4CF6-4CF5-83F1-87D1A863AD07}" type="presOf" srcId="{E0CC32A6-4EF8-4189-BD9F-6CF07F07733F}" destId="{544EB54A-F125-406A-98A1-EADC94C18B0D}" srcOrd="0" destOrd="0" presId="urn:microsoft.com/office/officeart/2018/2/layout/IconLabelList"/>
    <dgm:cxn modelId="{59BF9F68-0028-441F-9B61-E2FFAAEC109C}" type="presParOf" srcId="{026547B3-83E1-4649-95F9-3AC8B40F55A2}" destId="{86C3A03F-E577-4734-BEA5-83F4E9D19F3F}" srcOrd="0" destOrd="0" presId="urn:microsoft.com/office/officeart/2018/2/layout/IconLabelList"/>
    <dgm:cxn modelId="{3ABDC800-5493-4CA0-AE71-451E73B903B3}" type="presParOf" srcId="{86C3A03F-E577-4734-BEA5-83F4E9D19F3F}" destId="{C1262A80-E2A7-4374-9588-D6D315F7851B}" srcOrd="0" destOrd="0" presId="urn:microsoft.com/office/officeart/2018/2/layout/IconLabelList"/>
    <dgm:cxn modelId="{C3C77E4D-5E25-433D-B958-47AC9F417AF4}" type="presParOf" srcId="{86C3A03F-E577-4734-BEA5-83F4E9D19F3F}" destId="{3A7B38E7-9B81-4C4C-AAA0-E095FA54EB2B}" srcOrd="1" destOrd="0" presId="urn:microsoft.com/office/officeart/2018/2/layout/IconLabelList"/>
    <dgm:cxn modelId="{C2ACD8C9-0450-41F9-8971-B4BFED822858}" type="presParOf" srcId="{86C3A03F-E577-4734-BEA5-83F4E9D19F3F}" destId="{21718892-17E2-4FDC-AEC2-A1B361967006}" srcOrd="2" destOrd="0" presId="urn:microsoft.com/office/officeart/2018/2/layout/IconLabelList"/>
    <dgm:cxn modelId="{3EFBFD70-B9E9-491D-9F78-B6F1812C768D}" type="presParOf" srcId="{026547B3-83E1-4649-95F9-3AC8B40F55A2}" destId="{195686AC-29FE-44DA-8578-6F0C677EAD59}" srcOrd="1" destOrd="0" presId="urn:microsoft.com/office/officeart/2018/2/layout/IconLabelList"/>
    <dgm:cxn modelId="{012DA347-B78A-4CC5-8D06-621039E93EE1}" type="presParOf" srcId="{026547B3-83E1-4649-95F9-3AC8B40F55A2}" destId="{483428E7-5B4C-4C6A-845B-AB215772EB71}" srcOrd="2" destOrd="0" presId="urn:microsoft.com/office/officeart/2018/2/layout/IconLabelList"/>
    <dgm:cxn modelId="{04D46E2A-5ADA-45DD-BD0E-3AC35E9F074E}" type="presParOf" srcId="{483428E7-5B4C-4C6A-845B-AB215772EB71}" destId="{9E664CA2-A4DD-4103-BEA8-1C2347AEF013}" srcOrd="0" destOrd="0" presId="urn:microsoft.com/office/officeart/2018/2/layout/IconLabelList"/>
    <dgm:cxn modelId="{551F933C-7978-4BFF-AC88-532A678D90B2}" type="presParOf" srcId="{483428E7-5B4C-4C6A-845B-AB215772EB71}" destId="{A60FE114-47E7-435C-9260-FE3D859F73DB}" srcOrd="1" destOrd="0" presId="urn:microsoft.com/office/officeart/2018/2/layout/IconLabelList"/>
    <dgm:cxn modelId="{3EA45CD1-B007-4910-92CC-4B39EB155049}" type="presParOf" srcId="{483428E7-5B4C-4C6A-845B-AB215772EB71}" destId="{544EB54A-F125-406A-98A1-EADC94C18B0D}" srcOrd="2" destOrd="0" presId="urn:microsoft.com/office/officeart/2018/2/layout/IconLabelList"/>
    <dgm:cxn modelId="{FE4D9A78-175E-4B73-B3EB-2D64187712AE}" type="presParOf" srcId="{026547B3-83E1-4649-95F9-3AC8B40F55A2}" destId="{0D65C1B4-F294-42D9-957E-EE2D183A37CE}" srcOrd="3" destOrd="0" presId="urn:microsoft.com/office/officeart/2018/2/layout/IconLabelList"/>
    <dgm:cxn modelId="{B5A6A4E7-878D-4C8E-91E6-615F956638ED}" type="presParOf" srcId="{026547B3-83E1-4649-95F9-3AC8B40F55A2}" destId="{E84E0141-0978-45AE-B571-D9857A051076}" srcOrd="4" destOrd="0" presId="urn:microsoft.com/office/officeart/2018/2/layout/IconLabelList"/>
    <dgm:cxn modelId="{30B1C9BA-AD0D-4E91-A825-ADF8834A596F}" type="presParOf" srcId="{E84E0141-0978-45AE-B571-D9857A051076}" destId="{5EE6069D-BBF7-4F1A-8A65-B7BE55DB518C}" srcOrd="0" destOrd="0" presId="urn:microsoft.com/office/officeart/2018/2/layout/IconLabelList"/>
    <dgm:cxn modelId="{824F88D0-AE0B-463E-9B38-A86AF291B45C}" type="presParOf" srcId="{E84E0141-0978-45AE-B571-D9857A051076}" destId="{E0CE515C-A310-4897-9129-CDD9F9AAD8A8}" srcOrd="1" destOrd="0" presId="urn:microsoft.com/office/officeart/2018/2/layout/IconLabelList"/>
    <dgm:cxn modelId="{ABCE8D6B-FF37-4BAE-82A6-5E03AEFB14C8}" type="presParOf" srcId="{E84E0141-0978-45AE-B571-D9857A051076}" destId="{E2CFD039-8572-42D0-AA7D-101823A7E25F}"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D7FADF4-07F1-4E57-97A9-26370FA3D2AD}" type="doc">
      <dgm:prSet loTypeId="urn:microsoft.com/office/officeart/2005/8/layout/hList1" loCatId="list" qsTypeId="urn:microsoft.com/office/officeart/2005/8/quickstyle/simple2" qsCatId="simple" csTypeId="urn:microsoft.com/office/officeart/2005/8/colors/colorful2" csCatId="colorful" phldr="1"/>
      <dgm:spPr/>
      <dgm:t>
        <a:bodyPr/>
        <a:lstStyle/>
        <a:p>
          <a:endParaRPr lang="en-US"/>
        </a:p>
      </dgm:t>
    </dgm:pt>
    <dgm:pt modelId="{82979B19-719F-40B1-9750-4FDBFD4B6AE4}">
      <dgm:prSet custT="1"/>
      <dgm:spPr/>
      <dgm:t>
        <a:bodyPr/>
        <a:lstStyle/>
        <a:p>
          <a:r>
            <a:rPr lang="en-US" sz="2100" b="1" dirty="0"/>
            <a:t>Work Absence</a:t>
          </a:r>
          <a:r>
            <a:rPr lang="en-US" sz="2100" dirty="0"/>
            <a:t> </a:t>
          </a:r>
        </a:p>
      </dgm:t>
    </dgm:pt>
    <dgm:pt modelId="{1F25A7E4-15B7-4091-BC3A-2DE5B240CF33}" type="parTrans" cxnId="{6A4D2890-8040-437C-AD84-7875DDAE353C}">
      <dgm:prSet/>
      <dgm:spPr/>
      <dgm:t>
        <a:bodyPr/>
        <a:lstStyle/>
        <a:p>
          <a:endParaRPr lang="en-US"/>
        </a:p>
      </dgm:t>
    </dgm:pt>
    <dgm:pt modelId="{370AE8F0-4908-43A9-A654-A746CEC957ED}" type="sibTrans" cxnId="{6A4D2890-8040-437C-AD84-7875DDAE353C}">
      <dgm:prSet/>
      <dgm:spPr/>
      <dgm:t>
        <a:bodyPr/>
        <a:lstStyle/>
        <a:p>
          <a:endParaRPr lang="en-US"/>
        </a:p>
      </dgm:t>
    </dgm:pt>
    <dgm:pt modelId="{CBA11221-DC3F-4766-947D-7ACA3958493C}">
      <dgm:prSet custT="1"/>
      <dgm:spPr/>
      <dgm:t>
        <a:bodyPr/>
        <a:lstStyle/>
        <a:p>
          <a:r>
            <a:rPr lang="en-US" sz="1800" dirty="0"/>
            <a:t>may need to take time off work to recover or attend medical appointments.</a:t>
          </a:r>
        </a:p>
      </dgm:t>
    </dgm:pt>
    <dgm:pt modelId="{2BC5C2C3-F3A3-4F15-BEEA-1FF4A6D4B691}" type="parTrans" cxnId="{10A287EC-250B-453E-A298-4E0E58A995A1}">
      <dgm:prSet/>
      <dgm:spPr/>
      <dgm:t>
        <a:bodyPr/>
        <a:lstStyle/>
        <a:p>
          <a:endParaRPr lang="en-US"/>
        </a:p>
      </dgm:t>
    </dgm:pt>
    <dgm:pt modelId="{74EE2B92-E59E-412E-8313-8C4C1606BF2C}" type="sibTrans" cxnId="{10A287EC-250B-453E-A298-4E0E58A995A1}">
      <dgm:prSet/>
      <dgm:spPr/>
      <dgm:t>
        <a:bodyPr/>
        <a:lstStyle/>
        <a:p>
          <a:endParaRPr lang="en-US"/>
        </a:p>
      </dgm:t>
    </dgm:pt>
    <dgm:pt modelId="{5CC7B53E-9764-42F2-BFBE-D5983E22AB75}">
      <dgm:prSet custT="1"/>
      <dgm:spPr/>
      <dgm:t>
        <a:bodyPr/>
        <a:lstStyle/>
        <a:p>
          <a:r>
            <a:rPr lang="en-US" sz="2100" b="1" dirty="0"/>
            <a:t>Reduced Productivity</a:t>
          </a:r>
          <a:r>
            <a:rPr lang="en-US" sz="2100" dirty="0"/>
            <a:t> </a:t>
          </a:r>
        </a:p>
      </dgm:t>
    </dgm:pt>
    <dgm:pt modelId="{8D6C80E5-46D3-46EC-9A66-F6CDD7AA3F2B}" type="parTrans" cxnId="{E41882FE-EE8C-4C5C-8BAB-910364820D90}">
      <dgm:prSet/>
      <dgm:spPr/>
      <dgm:t>
        <a:bodyPr/>
        <a:lstStyle/>
        <a:p>
          <a:endParaRPr lang="en-US"/>
        </a:p>
      </dgm:t>
    </dgm:pt>
    <dgm:pt modelId="{1AF0B4A7-1D76-4059-B42C-C2469B711102}" type="sibTrans" cxnId="{E41882FE-EE8C-4C5C-8BAB-910364820D90}">
      <dgm:prSet/>
      <dgm:spPr/>
      <dgm:t>
        <a:bodyPr/>
        <a:lstStyle/>
        <a:p>
          <a:endParaRPr lang="en-US"/>
        </a:p>
      </dgm:t>
    </dgm:pt>
    <dgm:pt modelId="{36BD243F-C43E-4872-89F1-0A180C7B744D}">
      <dgm:prSet custT="1"/>
      <dgm:spPr/>
      <dgm:t>
        <a:bodyPr/>
        <a:lstStyle/>
        <a:p>
          <a:r>
            <a:rPr lang="en-US" sz="1800" dirty="0"/>
            <a:t>may experience reduced productivity due to physical limitations or fatigue.</a:t>
          </a:r>
        </a:p>
      </dgm:t>
    </dgm:pt>
    <dgm:pt modelId="{7BDE85D5-FCDB-40C5-A8A1-9F92D16C5ADE}" type="parTrans" cxnId="{41E4D1AB-3930-434C-8BF0-546977AF70F8}">
      <dgm:prSet/>
      <dgm:spPr/>
      <dgm:t>
        <a:bodyPr/>
        <a:lstStyle/>
        <a:p>
          <a:endParaRPr lang="en-US"/>
        </a:p>
      </dgm:t>
    </dgm:pt>
    <dgm:pt modelId="{1EA90E12-AA82-4051-9040-488229BF0A87}" type="sibTrans" cxnId="{41E4D1AB-3930-434C-8BF0-546977AF70F8}">
      <dgm:prSet/>
      <dgm:spPr/>
      <dgm:t>
        <a:bodyPr/>
        <a:lstStyle/>
        <a:p>
          <a:endParaRPr lang="en-US"/>
        </a:p>
      </dgm:t>
    </dgm:pt>
    <dgm:pt modelId="{4CC74782-24B9-4928-88EA-FD6DDE17DC86}">
      <dgm:prSet custT="1"/>
      <dgm:spPr/>
      <dgm:t>
        <a:bodyPr/>
        <a:lstStyle/>
        <a:p>
          <a:r>
            <a:rPr lang="en-US" sz="2100" b="1" dirty="0"/>
            <a:t>Job Modifications</a:t>
          </a:r>
          <a:r>
            <a:rPr lang="en-US" sz="2100" dirty="0"/>
            <a:t> </a:t>
          </a:r>
        </a:p>
      </dgm:t>
    </dgm:pt>
    <dgm:pt modelId="{33739B31-127B-4D1A-829F-F5231FA3F1D9}" type="parTrans" cxnId="{C0305329-220D-4B85-A07E-F195F9630E49}">
      <dgm:prSet/>
      <dgm:spPr/>
      <dgm:t>
        <a:bodyPr/>
        <a:lstStyle/>
        <a:p>
          <a:endParaRPr lang="en-US"/>
        </a:p>
      </dgm:t>
    </dgm:pt>
    <dgm:pt modelId="{93460511-B9E7-4FED-88E7-6D343500C909}" type="sibTrans" cxnId="{C0305329-220D-4B85-A07E-F195F9630E49}">
      <dgm:prSet/>
      <dgm:spPr/>
      <dgm:t>
        <a:bodyPr/>
        <a:lstStyle/>
        <a:p>
          <a:endParaRPr lang="en-US"/>
        </a:p>
      </dgm:t>
    </dgm:pt>
    <dgm:pt modelId="{150CE469-9A4F-413F-8EE0-8B3A224EDB03}">
      <dgm:prSet custT="1"/>
      <dgm:spPr/>
      <dgm:t>
        <a:bodyPr/>
        <a:lstStyle/>
        <a:p>
          <a:r>
            <a:rPr lang="en-US" sz="1800" dirty="0"/>
            <a:t>job tasks may need to be modified to accommodate the employee's temporary disability.</a:t>
          </a:r>
        </a:p>
      </dgm:t>
    </dgm:pt>
    <dgm:pt modelId="{1ECB60BD-9B21-4954-BCAC-4FFA87BDF2DB}" type="parTrans" cxnId="{166651C3-8F29-4F18-BB92-DF24DCB09F0A}">
      <dgm:prSet/>
      <dgm:spPr/>
      <dgm:t>
        <a:bodyPr/>
        <a:lstStyle/>
        <a:p>
          <a:endParaRPr lang="en-US"/>
        </a:p>
      </dgm:t>
    </dgm:pt>
    <dgm:pt modelId="{4C73C82D-FF06-45FF-A047-912E8076F205}" type="sibTrans" cxnId="{166651C3-8F29-4F18-BB92-DF24DCB09F0A}">
      <dgm:prSet/>
      <dgm:spPr/>
      <dgm:t>
        <a:bodyPr/>
        <a:lstStyle/>
        <a:p>
          <a:endParaRPr lang="en-US"/>
        </a:p>
      </dgm:t>
    </dgm:pt>
    <dgm:pt modelId="{63C629E5-A798-4C6A-B028-990EF9467334}">
      <dgm:prSet custT="1"/>
      <dgm:spPr/>
      <dgm:t>
        <a:bodyPr/>
        <a:lstStyle/>
        <a:p>
          <a:r>
            <a:rPr lang="en-US" sz="2100" b="1" dirty="0"/>
            <a:t>Financial Strain</a:t>
          </a:r>
          <a:r>
            <a:rPr lang="en-US" sz="2100" dirty="0"/>
            <a:t> </a:t>
          </a:r>
        </a:p>
      </dgm:t>
    </dgm:pt>
    <dgm:pt modelId="{1F8F50BE-F35A-4B48-B323-6A161750DE98}" type="parTrans" cxnId="{D4E3877D-9951-4A22-B4EA-C6547F0F1A00}">
      <dgm:prSet/>
      <dgm:spPr/>
      <dgm:t>
        <a:bodyPr/>
        <a:lstStyle/>
        <a:p>
          <a:endParaRPr lang="en-US"/>
        </a:p>
      </dgm:t>
    </dgm:pt>
    <dgm:pt modelId="{4792AF98-634E-45CD-826B-10EEC34DA4DF}" type="sibTrans" cxnId="{D4E3877D-9951-4A22-B4EA-C6547F0F1A00}">
      <dgm:prSet/>
      <dgm:spPr/>
      <dgm:t>
        <a:bodyPr/>
        <a:lstStyle/>
        <a:p>
          <a:endParaRPr lang="en-US"/>
        </a:p>
      </dgm:t>
    </dgm:pt>
    <dgm:pt modelId="{F687A213-D2BA-4ACF-8680-813FC6ED2531}">
      <dgm:prSet custT="1"/>
      <dgm:spPr/>
      <dgm:t>
        <a:bodyPr/>
        <a:lstStyle/>
        <a:p>
          <a:r>
            <a:rPr lang="en-US" sz="1800" dirty="0"/>
            <a:t>loss of income during disability leave and medical expenses can lead to financial strain.</a:t>
          </a:r>
        </a:p>
      </dgm:t>
    </dgm:pt>
    <dgm:pt modelId="{24F334AC-1E4D-43FD-B874-1D242A19266C}" type="parTrans" cxnId="{4E198C94-43A6-42A2-9742-DA718B020C22}">
      <dgm:prSet/>
      <dgm:spPr/>
      <dgm:t>
        <a:bodyPr/>
        <a:lstStyle/>
        <a:p>
          <a:endParaRPr lang="en-US"/>
        </a:p>
      </dgm:t>
    </dgm:pt>
    <dgm:pt modelId="{5C5A2C94-92E8-4DF9-B32D-09DF34EDFCCA}" type="sibTrans" cxnId="{4E198C94-43A6-42A2-9742-DA718B020C22}">
      <dgm:prSet/>
      <dgm:spPr/>
      <dgm:t>
        <a:bodyPr/>
        <a:lstStyle/>
        <a:p>
          <a:endParaRPr lang="en-US"/>
        </a:p>
      </dgm:t>
    </dgm:pt>
    <dgm:pt modelId="{D1403CBC-4B74-7A43-BA28-72FF57012C87}" type="pres">
      <dgm:prSet presAssocID="{5D7FADF4-07F1-4E57-97A9-26370FA3D2AD}" presName="Name0" presStyleCnt="0">
        <dgm:presLayoutVars>
          <dgm:dir/>
          <dgm:animLvl val="lvl"/>
          <dgm:resizeHandles val="exact"/>
        </dgm:presLayoutVars>
      </dgm:prSet>
      <dgm:spPr/>
    </dgm:pt>
    <dgm:pt modelId="{4494B320-EAAC-8C4B-ABB6-99380F7E01F4}" type="pres">
      <dgm:prSet presAssocID="{82979B19-719F-40B1-9750-4FDBFD4B6AE4}" presName="composite" presStyleCnt="0"/>
      <dgm:spPr/>
    </dgm:pt>
    <dgm:pt modelId="{717DF917-70EF-044B-B52E-3621EE30F661}" type="pres">
      <dgm:prSet presAssocID="{82979B19-719F-40B1-9750-4FDBFD4B6AE4}" presName="parTx" presStyleLbl="alignNode1" presStyleIdx="0" presStyleCnt="4">
        <dgm:presLayoutVars>
          <dgm:chMax val="0"/>
          <dgm:chPref val="0"/>
          <dgm:bulletEnabled val="1"/>
        </dgm:presLayoutVars>
      </dgm:prSet>
      <dgm:spPr/>
    </dgm:pt>
    <dgm:pt modelId="{B9F54C3A-0E2D-344E-9E5B-B06CEBB5F331}" type="pres">
      <dgm:prSet presAssocID="{82979B19-719F-40B1-9750-4FDBFD4B6AE4}" presName="desTx" presStyleLbl="alignAccFollowNode1" presStyleIdx="0" presStyleCnt="4">
        <dgm:presLayoutVars>
          <dgm:bulletEnabled val="1"/>
        </dgm:presLayoutVars>
      </dgm:prSet>
      <dgm:spPr/>
    </dgm:pt>
    <dgm:pt modelId="{F225105C-33AF-FE47-BD33-DCF8C8F9D017}" type="pres">
      <dgm:prSet presAssocID="{370AE8F0-4908-43A9-A654-A746CEC957ED}" presName="space" presStyleCnt="0"/>
      <dgm:spPr/>
    </dgm:pt>
    <dgm:pt modelId="{F6DCF8D7-45AB-5A47-B3F3-2CAAB54C8FFE}" type="pres">
      <dgm:prSet presAssocID="{5CC7B53E-9764-42F2-BFBE-D5983E22AB75}" presName="composite" presStyleCnt="0"/>
      <dgm:spPr/>
    </dgm:pt>
    <dgm:pt modelId="{A800F975-3BC8-E844-9551-26D3076680B4}" type="pres">
      <dgm:prSet presAssocID="{5CC7B53E-9764-42F2-BFBE-D5983E22AB75}" presName="parTx" presStyleLbl="alignNode1" presStyleIdx="1" presStyleCnt="4">
        <dgm:presLayoutVars>
          <dgm:chMax val="0"/>
          <dgm:chPref val="0"/>
          <dgm:bulletEnabled val="1"/>
        </dgm:presLayoutVars>
      </dgm:prSet>
      <dgm:spPr/>
    </dgm:pt>
    <dgm:pt modelId="{B2301E76-8692-3D46-8029-4D92E0C97D10}" type="pres">
      <dgm:prSet presAssocID="{5CC7B53E-9764-42F2-BFBE-D5983E22AB75}" presName="desTx" presStyleLbl="alignAccFollowNode1" presStyleIdx="1" presStyleCnt="4">
        <dgm:presLayoutVars>
          <dgm:bulletEnabled val="1"/>
        </dgm:presLayoutVars>
      </dgm:prSet>
      <dgm:spPr/>
    </dgm:pt>
    <dgm:pt modelId="{A33269D9-081A-3F43-AD02-DE3909502176}" type="pres">
      <dgm:prSet presAssocID="{1AF0B4A7-1D76-4059-B42C-C2469B711102}" presName="space" presStyleCnt="0"/>
      <dgm:spPr/>
    </dgm:pt>
    <dgm:pt modelId="{F3A8F865-D618-7F40-825E-0E118BE2DB82}" type="pres">
      <dgm:prSet presAssocID="{4CC74782-24B9-4928-88EA-FD6DDE17DC86}" presName="composite" presStyleCnt="0"/>
      <dgm:spPr/>
    </dgm:pt>
    <dgm:pt modelId="{68E4030A-AA79-2342-B14F-54E2E904D849}" type="pres">
      <dgm:prSet presAssocID="{4CC74782-24B9-4928-88EA-FD6DDE17DC86}" presName="parTx" presStyleLbl="alignNode1" presStyleIdx="2" presStyleCnt="4">
        <dgm:presLayoutVars>
          <dgm:chMax val="0"/>
          <dgm:chPref val="0"/>
          <dgm:bulletEnabled val="1"/>
        </dgm:presLayoutVars>
      </dgm:prSet>
      <dgm:spPr/>
    </dgm:pt>
    <dgm:pt modelId="{2E2C4FEA-4B8D-6F43-BBCD-9A5574A0B4EC}" type="pres">
      <dgm:prSet presAssocID="{4CC74782-24B9-4928-88EA-FD6DDE17DC86}" presName="desTx" presStyleLbl="alignAccFollowNode1" presStyleIdx="2" presStyleCnt="4">
        <dgm:presLayoutVars>
          <dgm:bulletEnabled val="1"/>
        </dgm:presLayoutVars>
      </dgm:prSet>
      <dgm:spPr/>
    </dgm:pt>
    <dgm:pt modelId="{50241AF2-BD77-BC41-AA0A-C3268F3261DE}" type="pres">
      <dgm:prSet presAssocID="{93460511-B9E7-4FED-88E7-6D343500C909}" presName="space" presStyleCnt="0"/>
      <dgm:spPr/>
    </dgm:pt>
    <dgm:pt modelId="{2BB1CB31-5611-DF44-8564-82936DF36183}" type="pres">
      <dgm:prSet presAssocID="{63C629E5-A798-4C6A-B028-990EF9467334}" presName="composite" presStyleCnt="0"/>
      <dgm:spPr/>
    </dgm:pt>
    <dgm:pt modelId="{5A962113-F723-0943-91B2-E38F3B5FEE4F}" type="pres">
      <dgm:prSet presAssocID="{63C629E5-A798-4C6A-B028-990EF9467334}" presName="parTx" presStyleLbl="alignNode1" presStyleIdx="3" presStyleCnt="4">
        <dgm:presLayoutVars>
          <dgm:chMax val="0"/>
          <dgm:chPref val="0"/>
          <dgm:bulletEnabled val="1"/>
        </dgm:presLayoutVars>
      </dgm:prSet>
      <dgm:spPr/>
    </dgm:pt>
    <dgm:pt modelId="{39233A00-CE16-4846-958A-ECAA02A247A7}" type="pres">
      <dgm:prSet presAssocID="{63C629E5-A798-4C6A-B028-990EF9467334}" presName="desTx" presStyleLbl="alignAccFollowNode1" presStyleIdx="3" presStyleCnt="4">
        <dgm:presLayoutVars>
          <dgm:bulletEnabled val="1"/>
        </dgm:presLayoutVars>
      </dgm:prSet>
      <dgm:spPr/>
    </dgm:pt>
  </dgm:ptLst>
  <dgm:cxnLst>
    <dgm:cxn modelId="{C3F63A0E-E46E-8C48-A9AC-3D20510414EC}" type="presOf" srcId="{36BD243F-C43E-4872-89F1-0A180C7B744D}" destId="{B2301E76-8692-3D46-8029-4D92E0C97D10}" srcOrd="0" destOrd="0" presId="urn:microsoft.com/office/officeart/2005/8/layout/hList1"/>
    <dgm:cxn modelId="{C0305329-220D-4B85-A07E-F195F9630E49}" srcId="{5D7FADF4-07F1-4E57-97A9-26370FA3D2AD}" destId="{4CC74782-24B9-4928-88EA-FD6DDE17DC86}" srcOrd="2" destOrd="0" parTransId="{33739B31-127B-4D1A-829F-F5231FA3F1D9}" sibTransId="{93460511-B9E7-4FED-88E7-6D343500C909}"/>
    <dgm:cxn modelId="{52DACD55-D49F-AF45-86EC-C92083C55A23}" type="presOf" srcId="{5D7FADF4-07F1-4E57-97A9-26370FA3D2AD}" destId="{D1403CBC-4B74-7A43-BA28-72FF57012C87}" srcOrd="0" destOrd="0" presId="urn:microsoft.com/office/officeart/2005/8/layout/hList1"/>
    <dgm:cxn modelId="{D4E3877D-9951-4A22-B4EA-C6547F0F1A00}" srcId="{5D7FADF4-07F1-4E57-97A9-26370FA3D2AD}" destId="{63C629E5-A798-4C6A-B028-990EF9467334}" srcOrd="3" destOrd="0" parTransId="{1F8F50BE-F35A-4B48-B323-6A161750DE98}" sibTransId="{4792AF98-634E-45CD-826B-10EEC34DA4DF}"/>
    <dgm:cxn modelId="{6A4D2890-8040-437C-AD84-7875DDAE353C}" srcId="{5D7FADF4-07F1-4E57-97A9-26370FA3D2AD}" destId="{82979B19-719F-40B1-9750-4FDBFD4B6AE4}" srcOrd="0" destOrd="0" parTransId="{1F25A7E4-15B7-4091-BC3A-2DE5B240CF33}" sibTransId="{370AE8F0-4908-43A9-A654-A746CEC957ED}"/>
    <dgm:cxn modelId="{4E198C94-43A6-42A2-9742-DA718B020C22}" srcId="{63C629E5-A798-4C6A-B028-990EF9467334}" destId="{F687A213-D2BA-4ACF-8680-813FC6ED2531}" srcOrd="0" destOrd="0" parTransId="{24F334AC-1E4D-43FD-B874-1D242A19266C}" sibTransId="{5C5A2C94-92E8-4DF9-B32D-09DF34EDFCCA}"/>
    <dgm:cxn modelId="{6277B2AB-3263-AE43-B903-532E603ED7D6}" type="presOf" srcId="{CBA11221-DC3F-4766-947D-7ACA3958493C}" destId="{B9F54C3A-0E2D-344E-9E5B-B06CEBB5F331}" srcOrd="0" destOrd="0" presId="urn:microsoft.com/office/officeart/2005/8/layout/hList1"/>
    <dgm:cxn modelId="{41E4D1AB-3930-434C-8BF0-546977AF70F8}" srcId="{5CC7B53E-9764-42F2-BFBE-D5983E22AB75}" destId="{36BD243F-C43E-4872-89F1-0A180C7B744D}" srcOrd="0" destOrd="0" parTransId="{7BDE85D5-FCDB-40C5-A8A1-9F92D16C5ADE}" sibTransId="{1EA90E12-AA82-4051-9040-488229BF0A87}"/>
    <dgm:cxn modelId="{703C14B3-8BD6-1B4D-BA22-A72F4061F464}" type="presOf" srcId="{82979B19-719F-40B1-9750-4FDBFD4B6AE4}" destId="{717DF917-70EF-044B-B52E-3621EE30F661}" srcOrd="0" destOrd="0" presId="urn:microsoft.com/office/officeart/2005/8/layout/hList1"/>
    <dgm:cxn modelId="{166651C3-8F29-4F18-BB92-DF24DCB09F0A}" srcId="{4CC74782-24B9-4928-88EA-FD6DDE17DC86}" destId="{150CE469-9A4F-413F-8EE0-8B3A224EDB03}" srcOrd="0" destOrd="0" parTransId="{1ECB60BD-9B21-4954-BCAC-4FFA87BDF2DB}" sibTransId="{4C73C82D-FF06-45FF-A047-912E8076F205}"/>
    <dgm:cxn modelId="{ADB6E4CA-368C-A448-8F35-683DB4783CA0}" type="presOf" srcId="{4CC74782-24B9-4928-88EA-FD6DDE17DC86}" destId="{68E4030A-AA79-2342-B14F-54E2E904D849}" srcOrd="0" destOrd="0" presId="urn:microsoft.com/office/officeart/2005/8/layout/hList1"/>
    <dgm:cxn modelId="{AFF459E0-64A9-E14D-9CDB-7BDDCBEB8A4C}" type="presOf" srcId="{5CC7B53E-9764-42F2-BFBE-D5983E22AB75}" destId="{A800F975-3BC8-E844-9551-26D3076680B4}" srcOrd="0" destOrd="0" presId="urn:microsoft.com/office/officeart/2005/8/layout/hList1"/>
    <dgm:cxn modelId="{10A287EC-250B-453E-A298-4E0E58A995A1}" srcId="{82979B19-719F-40B1-9750-4FDBFD4B6AE4}" destId="{CBA11221-DC3F-4766-947D-7ACA3958493C}" srcOrd="0" destOrd="0" parTransId="{2BC5C2C3-F3A3-4F15-BEEA-1FF4A6D4B691}" sibTransId="{74EE2B92-E59E-412E-8313-8C4C1606BF2C}"/>
    <dgm:cxn modelId="{9A86B2F0-4D97-BB4B-9C1B-C081B5B60C54}" type="presOf" srcId="{150CE469-9A4F-413F-8EE0-8B3A224EDB03}" destId="{2E2C4FEA-4B8D-6F43-BBCD-9A5574A0B4EC}" srcOrd="0" destOrd="0" presId="urn:microsoft.com/office/officeart/2005/8/layout/hList1"/>
    <dgm:cxn modelId="{491982F8-017E-F24B-8181-852692D740EB}" type="presOf" srcId="{63C629E5-A798-4C6A-B028-990EF9467334}" destId="{5A962113-F723-0943-91B2-E38F3B5FEE4F}" srcOrd="0" destOrd="0" presId="urn:microsoft.com/office/officeart/2005/8/layout/hList1"/>
    <dgm:cxn modelId="{C0BE00FB-DCF4-6144-AE4D-E6DC5229674B}" type="presOf" srcId="{F687A213-D2BA-4ACF-8680-813FC6ED2531}" destId="{39233A00-CE16-4846-958A-ECAA02A247A7}" srcOrd="0" destOrd="0" presId="urn:microsoft.com/office/officeart/2005/8/layout/hList1"/>
    <dgm:cxn modelId="{E41882FE-EE8C-4C5C-8BAB-910364820D90}" srcId="{5D7FADF4-07F1-4E57-97A9-26370FA3D2AD}" destId="{5CC7B53E-9764-42F2-BFBE-D5983E22AB75}" srcOrd="1" destOrd="0" parTransId="{8D6C80E5-46D3-46EC-9A66-F6CDD7AA3F2B}" sibTransId="{1AF0B4A7-1D76-4059-B42C-C2469B711102}"/>
    <dgm:cxn modelId="{00F82617-F06A-0E43-94D8-29C8AC1D882B}" type="presParOf" srcId="{D1403CBC-4B74-7A43-BA28-72FF57012C87}" destId="{4494B320-EAAC-8C4B-ABB6-99380F7E01F4}" srcOrd="0" destOrd="0" presId="urn:microsoft.com/office/officeart/2005/8/layout/hList1"/>
    <dgm:cxn modelId="{8AB8D7AC-2783-D74D-9D89-816E1CFD5E6E}" type="presParOf" srcId="{4494B320-EAAC-8C4B-ABB6-99380F7E01F4}" destId="{717DF917-70EF-044B-B52E-3621EE30F661}" srcOrd="0" destOrd="0" presId="urn:microsoft.com/office/officeart/2005/8/layout/hList1"/>
    <dgm:cxn modelId="{929E9D30-E797-5147-9817-6AF28162F6C2}" type="presParOf" srcId="{4494B320-EAAC-8C4B-ABB6-99380F7E01F4}" destId="{B9F54C3A-0E2D-344E-9E5B-B06CEBB5F331}" srcOrd="1" destOrd="0" presId="urn:microsoft.com/office/officeart/2005/8/layout/hList1"/>
    <dgm:cxn modelId="{15E3BA77-B1C5-D149-A8CE-19193A3C8E71}" type="presParOf" srcId="{D1403CBC-4B74-7A43-BA28-72FF57012C87}" destId="{F225105C-33AF-FE47-BD33-DCF8C8F9D017}" srcOrd="1" destOrd="0" presId="urn:microsoft.com/office/officeart/2005/8/layout/hList1"/>
    <dgm:cxn modelId="{C1CC9ADF-7A04-BD42-86A9-D4ED69F5B801}" type="presParOf" srcId="{D1403CBC-4B74-7A43-BA28-72FF57012C87}" destId="{F6DCF8D7-45AB-5A47-B3F3-2CAAB54C8FFE}" srcOrd="2" destOrd="0" presId="urn:microsoft.com/office/officeart/2005/8/layout/hList1"/>
    <dgm:cxn modelId="{0DEC38AA-D21E-E545-BFB8-8475EF59EFC2}" type="presParOf" srcId="{F6DCF8D7-45AB-5A47-B3F3-2CAAB54C8FFE}" destId="{A800F975-3BC8-E844-9551-26D3076680B4}" srcOrd="0" destOrd="0" presId="urn:microsoft.com/office/officeart/2005/8/layout/hList1"/>
    <dgm:cxn modelId="{184FFF8B-3656-1A48-9D1D-4728FE195320}" type="presParOf" srcId="{F6DCF8D7-45AB-5A47-B3F3-2CAAB54C8FFE}" destId="{B2301E76-8692-3D46-8029-4D92E0C97D10}" srcOrd="1" destOrd="0" presId="urn:microsoft.com/office/officeart/2005/8/layout/hList1"/>
    <dgm:cxn modelId="{42F8FF38-1E49-6B45-BEDE-E1ADE4CCC248}" type="presParOf" srcId="{D1403CBC-4B74-7A43-BA28-72FF57012C87}" destId="{A33269D9-081A-3F43-AD02-DE3909502176}" srcOrd="3" destOrd="0" presId="urn:microsoft.com/office/officeart/2005/8/layout/hList1"/>
    <dgm:cxn modelId="{F3D58498-2C4D-DB49-8F13-8F86A386EBB4}" type="presParOf" srcId="{D1403CBC-4B74-7A43-BA28-72FF57012C87}" destId="{F3A8F865-D618-7F40-825E-0E118BE2DB82}" srcOrd="4" destOrd="0" presId="urn:microsoft.com/office/officeart/2005/8/layout/hList1"/>
    <dgm:cxn modelId="{9EB24846-694F-C946-B91A-3CC82A277615}" type="presParOf" srcId="{F3A8F865-D618-7F40-825E-0E118BE2DB82}" destId="{68E4030A-AA79-2342-B14F-54E2E904D849}" srcOrd="0" destOrd="0" presId="urn:microsoft.com/office/officeart/2005/8/layout/hList1"/>
    <dgm:cxn modelId="{F4B7DF84-A990-F443-AEC5-B55412CC848C}" type="presParOf" srcId="{F3A8F865-D618-7F40-825E-0E118BE2DB82}" destId="{2E2C4FEA-4B8D-6F43-BBCD-9A5574A0B4EC}" srcOrd="1" destOrd="0" presId="urn:microsoft.com/office/officeart/2005/8/layout/hList1"/>
    <dgm:cxn modelId="{5D3D655D-36F9-FA4E-98E6-61D34457C6CF}" type="presParOf" srcId="{D1403CBC-4B74-7A43-BA28-72FF57012C87}" destId="{50241AF2-BD77-BC41-AA0A-C3268F3261DE}" srcOrd="5" destOrd="0" presId="urn:microsoft.com/office/officeart/2005/8/layout/hList1"/>
    <dgm:cxn modelId="{AEFC8E05-3AB0-644E-8F43-BD9177F8C7CE}" type="presParOf" srcId="{D1403CBC-4B74-7A43-BA28-72FF57012C87}" destId="{2BB1CB31-5611-DF44-8564-82936DF36183}" srcOrd="6" destOrd="0" presId="urn:microsoft.com/office/officeart/2005/8/layout/hList1"/>
    <dgm:cxn modelId="{72CDC7FD-247D-AC43-B072-77A51C3A7FFE}" type="presParOf" srcId="{2BB1CB31-5611-DF44-8564-82936DF36183}" destId="{5A962113-F723-0943-91B2-E38F3B5FEE4F}" srcOrd="0" destOrd="0" presId="urn:microsoft.com/office/officeart/2005/8/layout/hList1"/>
    <dgm:cxn modelId="{19C81E5A-D8E5-B04E-8871-C97D8013B932}" type="presParOf" srcId="{2BB1CB31-5611-DF44-8564-82936DF36183}" destId="{39233A00-CE16-4846-958A-ECAA02A247A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527601A-C247-4210-9006-327C5B98E649}"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A741A99-936B-4629-8775-25E9FDE9C85D}">
      <dgm:prSet custT="1"/>
      <dgm:spPr/>
      <dgm:t>
        <a:bodyPr/>
        <a:lstStyle/>
        <a:p>
          <a:r>
            <a:rPr lang="en-US" sz="1600" b="1" dirty="0"/>
            <a:t>Situational Disability</a:t>
          </a:r>
        </a:p>
        <a:p>
          <a:r>
            <a:rPr lang="en-US" sz="1600" b="0" dirty="0"/>
            <a:t>You accidentally break your arm on an ice-skating adventure.</a:t>
          </a:r>
        </a:p>
      </dgm:t>
    </dgm:pt>
    <dgm:pt modelId="{39EBF575-2128-4E6D-A77F-99737BD25E94}" type="parTrans" cxnId="{3D87AEC4-0281-40A0-8DB9-F6361A5DFB7A}">
      <dgm:prSet/>
      <dgm:spPr/>
      <dgm:t>
        <a:bodyPr/>
        <a:lstStyle/>
        <a:p>
          <a:endParaRPr lang="en-US" sz="1400"/>
        </a:p>
      </dgm:t>
    </dgm:pt>
    <dgm:pt modelId="{2CFFC35F-B021-4B7F-A224-AB389F46DF78}" type="sibTrans" cxnId="{3D87AEC4-0281-40A0-8DB9-F6361A5DFB7A}">
      <dgm:prSet/>
      <dgm:spPr/>
      <dgm:t>
        <a:bodyPr/>
        <a:lstStyle/>
        <a:p>
          <a:endParaRPr lang="en-US" sz="1400"/>
        </a:p>
      </dgm:t>
    </dgm:pt>
    <dgm:pt modelId="{8B1747D5-C7A1-4BF9-B0A6-CCB0D2E1487A}">
      <dgm:prSet custT="1"/>
      <dgm:spPr/>
      <dgm:t>
        <a:bodyPr/>
        <a:lstStyle/>
        <a:p>
          <a:r>
            <a:rPr lang="en-US" sz="1600" b="1" dirty="0"/>
            <a:t>Workplace Issue</a:t>
          </a:r>
        </a:p>
        <a:p>
          <a:r>
            <a:rPr lang="en-US" sz="1600" b="0" dirty="0"/>
            <a:t>You use a mouse and trackpad to operate your computer at work.</a:t>
          </a:r>
          <a:endParaRPr lang="en-US" sz="1600" dirty="0"/>
        </a:p>
      </dgm:t>
    </dgm:pt>
    <dgm:pt modelId="{29C03B02-FAA2-488D-BC46-009BFE967FFC}" type="parTrans" cxnId="{22555DEC-7FA0-4E70-8E89-8E51588472F6}">
      <dgm:prSet/>
      <dgm:spPr/>
      <dgm:t>
        <a:bodyPr/>
        <a:lstStyle/>
        <a:p>
          <a:endParaRPr lang="en-US" sz="1400"/>
        </a:p>
      </dgm:t>
    </dgm:pt>
    <dgm:pt modelId="{7514C4BF-9F89-4957-8F61-34673FFABCC3}" type="sibTrans" cxnId="{22555DEC-7FA0-4E70-8E89-8E51588472F6}">
      <dgm:prSet/>
      <dgm:spPr/>
      <dgm:t>
        <a:bodyPr/>
        <a:lstStyle/>
        <a:p>
          <a:endParaRPr lang="en-US" sz="1400"/>
        </a:p>
      </dgm:t>
    </dgm:pt>
    <dgm:pt modelId="{530E0411-F3AA-47C6-818A-C333CECE0877}">
      <dgm:prSet custT="1"/>
      <dgm:spPr/>
      <dgm:t>
        <a:bodyPr/>
        <a:lstStyle/>
        <a:p>
          <a:r>
            <a:rPr lang="en-US" sz="1600" b="1" dirty="0"/>
            <a:t>Typical Advice</a:t>
          </a:r>
        </a:p>
        <a:p>
          <a:r>
            <a:rPr lang="en-US" sz="1600" b="0" dirty="0"/>
            <a:t>“Just use your other hand” </a:t>
          </a:r>
          <a:endParaRPr lang="en-US" sz="1600" dirty="0"/>
        </a:p>
      </dgm:t>
    </dgm:pt>
    <dgm:pt modelId="{307BA710-4DDA-474E-9F59-4EF1DECC6598}" type="parTrans" cxnId="{0E0E0E3A-044E-440C-BBC0-93B151914A32}">
      <dgm:prSet/>
      <dgm:spPr/>
      <dgm:t>
        <a:bodyPr/>
        <a:lstStyle/>
        <a:p>
          <a:endParaRPr lang="en-US" sz="1400"/>
        </a:p>
      </dgm:t>
    </dgm:pt>
    <dgm:pt modelId="{5A528F17-11F8-42ED-9A43-E202D98EEAF3}" type="sibTrans" cxnId="{0E0E0E3A-044E-440C-BBC0-93B151914A32}">
      <dgm:prSet/>
      <dgm:spPr/>
      <dgm:t>
        <a:bodyPr/>
        <a:lstStyle/>
        <a:p>
          <a:endParaRPr lang="en-US" sz="1400"/>
        </a:p>
      </dgm:t>
    </dgm:pt>
    <dgm:pt modelId="{22745195-0B62-478E-9AED-2F5A42AF2405}">
      <dgm:prSet custT="1"/>
      <dgm:spPr/>
      <dgm:t>
        <a:bodyPr/>
        <a:lstStyle/>
        <a:p>
          <a:r>
            <a:rPr lang="en-US" sz="1600" b="1" dirty="0"/>
            <a:t>Appreciate the Problem</a:t>
          </a:r>
        </a:p>
        <a:p>
          <a:r>
            <a:rPr lang="en-US" sz="1600" b="0" dirty="0">
              <a:effectLst/>
            </a:rPr>
            <a:t>Use your non-dominant hand </a:t>
          </a:r>
          <a:r>
            <a:rPr lang="en-US" sz="1600" dirty="0"/>
            <a:t>to </a:t>
          </a:r>
          <a:r>
            <a:rPr lang="en-US" sz="1600" b="0" dirty="0">
              <a:effectLst/>
            </a:rPr>
            <a:t>open a new tab in your browser and type an email. </a:t>
          </a:r>
          <a:endParaRPr lang="en-US" sz="1600" dirty="0"/>
        </a:p>
      </dgm:t>
    </dgm:pt>
    <dgm:pt modelId="{73A8B93E-8EE7-4E52-96F2-9D860F7EA97A}" type="parTrans" cxnId="{773B3DBF-417E-441C-B5E7-A3AB8FB000E9}">
      <dgm:prSet/>
      <dgm:spPr/>
      <dgm:t>
        <a:bodyPr/>
        <a:lstStyle/>
        <a:p>
          <a:endParaRPr lang="en-US" sz="1400"/>
        </a:p>
      </dgm:t>
    </dgm:pt>
    <dgm:pt modelId="{198990A2-F5DE-48D9-BB15-26B707B808A8}" type="sibTrans" cxnId="{773B3DBF-417E-441C-B5E7-A3AB8FB000E9}">
      <dgm:prSet/>
      <dgm:spPr/>
      <dgm:t>
        <a:bodyPr/>
        <a:lstStyle/>
        <a:p>
          <a:endParaRPr lang="en-US" sz="1400"/>
        </a:p>
      </dgm:t>
    </dgm:pt>
    <dgm:pt modelId="{96CDF480-C0C5-4D19-8EB4-8B4BCDB7879E}">
      <dgm:prSet custT="1"/>
      <dgm:spPr/>
      <dgm:t>
        <a:bodyPr/>
        <a:lstStyle/>
        <a:p>
          <a:r>
            <a:rPr lang="en-US" sz="1600" b="1" i="0" dirty="0"/>
            <a:t>Assistive Technology Solutions</a:t>
          </a:r>
        </a:p>
        <a:p>
          <a:r>
            <a:rPr lang="en-US" sz="1600" b="0" i="0" dirty="0">
              <a:effectLst/>
            </a:rPr>
            <a:t>Keyboard navigation assistance such as tab, space, and arrow keys; speech-directed navigation </a:t>
          </a:r>
          <a:endParaRPr lang="en-US" sz="1600" i="0" dirty="0"/>
        </a:p>
      </dgm:t>
    </dgm:pt>
    <dgm:pt modelId="{EB022CFE-8B34-4C4A-8A3D-11473643AD68}" type="parTrans" cxnId="{042FFFEC-E94B-49E8-9344-52EDA91B6FFF}">
      <dgm:prSet/>
      <dgm:spPr/>
      <dgm:t>
        <a:bodyPr/>
        <a:lstStyle/>
        <a:p>
          <a:endParaRPr lang="en-US" sz="1400"/>
        </a:p>
      </dgm:t>
    </dgm:pt>
    <dgm:pt modelId="{BDBC0968-4C25-4FC4-B243-2712B8AA62F1}" type="sibTrans" cxnId="{042FFFEC-E94B-49E8-9344-52EDA91B6FFF}">
      <dgm:prSet/>
      <dgm:spPr/>
      <dgm:t>
        <a:bodyPr/>
        <a:lstStyle/>
        <a:p>
          <a:endParaRPr lang="en-US" sz="1400"/>
        </a:p>
      </dgm:t>
    </dgm:pt>
    <dgm:pt modelId="{890F959C-F7CA-41E3-8EF3-ACF5DC8A9A82}" type="pres">
      <dgm:prSet presAssocID="{7527601A-C247-4210-9006-327C5B98E649}" presName="root" presStyleCnt="0">
        <dgm:presLayoutVars>
          <dgm:dir/>
          <dgm:resizeHandles val="exact"/>
        </dgm:presLayoutVars>
      </dgm:prSet>
      <dgm:spPr/>
    </dgm:pt>
    <dgm:pt modelId="{BB85ABE6-FB26-46E9-B00C-4D4326CADFC5}" type="pres">
      <dgm:prSet presAssocID="{0A741A99-936B-4629-8775-25E9FDE9C85D}" presName="compNode" presStyleCnt="0"/>
      <dgm:spPr/>
    </dgm:pt>
    <dgm:pt modelId="{D0ADC6A4-78B0-45B0-8EEF-14C98FD1A744}" type="pres">
      <dgm:prSet presAssocID="{0A741A99-936B-4629-8775-25E9FDE9C85D}" presName="bgRect" presStyleLbl="bgShp" presStyleIdx="0" presStyleCnt="5"/>
      <dgm:spPr/>
    </dgm:pt>
    <dgm:pt modelId="{F6926174-E9AF-4BB8-B800-85D2171C1147}" type="pres">
      <dgm:prSet presAssocID="{0A741A99-936B-4629-8775-25E9FDE9C85D}"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kating"/>
        </a:ext>
      </dgm:extLst>
    </dgm:pt>
    <dgm:pt modelId="{6A9D04B2-9FF7-4C15-8A06-CDA4DE504168}" type="pres">
      <dgm:prSet presAssocID="{0A741A99-936B-4629-8775-25E9FDE9C85D}" presName="spaceRect" presStyleCnt="0"/>
      <dgm:spPr/>
    </dgm:pt>
    <dgm:pt modelId="{606E8FC2-495A-4DFC-AF7F-E28DF5FD9A08}" type="pres">
      <dgm:prSet presAssocID="{0A741A99-936B-4629-8775-25E9FDE9C85D}" presName="parTx" presStyleLbl="revTx" presStyleIdx="0" presStyleCnt="5" custScaleX="102606">
        <dgm:presLayoutVars>
          <dgm:chMax val="0"/>
          <dgm:chPref val="0"/>
        </dgm:presLayoutVars>
      </dgm:prSet>
      <dgm:spPr/>
    </dgm:pt>
    <dgm:pt modelId="{BD8215F6-7F31-4C04-BC2F-7A76BCF668F3}" type="pres">
      <dgm:prSet presAssocID="{2CFFC35F-B021-4B7F-A224-AB389F46DF78}" presName="sibTrans" presStyleCnt="0"/>
      <dgm:spPr/>
    </dgm:pt>
    <dgm:pt modelId="{F2C0A551-D94B-4460-A039-252A03AC3C99}" type="pres">
      <dgm:prSet presAssocID="{8B1747D5-C7A1-4BF9-B0A6-CCB0D2E1487A}" presName="compNode" presStyleCnt="0"/>
      <dgm:spPr/>
    </dgm:pt>
    <dgm:pt modelId="{0592E5CF-445A-49BE-A9E7-4CF599D69B6D}" type="pres">
      <dgm:prSet presAssocID="{8B1747D5-C7A1-4BF9-B0A6-CCB0D2E1487A}" presName="bgRect" presStyleLbl="bgShp" presStyleIdx="1" presStyleCnt="5"/>
      <dgm:spPr/>
    </dgm:pt>
    <dgm:pt modelId="{F028ECE1-30B2-414A-A3BC-31E5FD360728}" type="pres">
      <dgm:prSet presAssocID="{8B1747D5-C7A1-4BF9-B0A6-CCB0D2E1487A}"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ourglass"/>
        </a:ext>
      </dgm:extLst>
    </dgm:pt>
    <dgm:pt modelId="{8B045DA1-300E-49DD-BDF5-EF8DF0D38A77}" type="pres">
      <dgm:prSet presAssocID="{8B1747D5-C7A1-4BF9-B0A6-CCB0D2E1487A}" presName="spaceRect" presStyleCnt="0"/>
      <dgm:spPr/>
    </dgm:pt>
    <dgm:pt modelId="{856E0557-9D7C-492A-89F3-D7ECF2E90C2C}" type="pres">
      <dgm:prSet presAssocID="{8B1747D5-C7A1-4BF9-B0A6-CCB0D2E1487A}" presName="parTx" presStyleLbl="revTx" presStyleIdx="1" presStyleCnt="5" custScaleX="102606">
        <dgm:presLayoutVars>
          <dgm:chMax val="0"/>
          <dgm:chPref val="0"/>
        </dgm:presLayoutVars>
      </dgm:prSet>
      <dgm:spPr/>
    </dgm:pt>
    <dgm:pt modelId="{FD36ACE2-53AF-4872-B2CE-6671251FBDF9}" type="pres">
      <dgm:prSet presAssocID="{7514C4BF-9F89-4957-8F61-34673FFABCC3}" presName="sibTrans" presStyleCnt="0"/>
      <dgm:spPr/>
    </dgm:pt>
    <dgm:pt modelId="{5BE7E455-7552-48BA-8AAB-6F66E0BFF252}" type="pres">
      <dgm:prSet presAssocID="{530E0411-F3AA-47C6-818A-C333CECE0877}" presName="compNode" presStyleCnt="0"/>
      <dgm:spPr/>
    </dgm:pt>
    <dgm:pt modelId="{A1B64206-E7F1-40D3-9DC4-41F37887EE30}" type="pres">
      <dgm:prSet presAssocID="{530E0411-F3AA-47C6-818A-C333CECE0877}" presName="bgRect" presStyleLbl="bgShp" presStyleIdx="2" presStyleCnt="5"/>
      <dgm:spPr/>
    </dgm:pt>
    <dgm:pt modelId="{5A443BEE-1D78-452B-AE03-0961AAE91D9D}" type="pres">
      <dgm:prSet presAssocID="{530E0411-F3AA-47C6-818A-C333CECE0877}"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pen Hand"/>
        </a:ext>
      </dgm:extLst>
    </dgm:pt>
    <dgm:pt modelId="{E72095EF-CBB9-4B15-B05B-899B41807298}" type="pres">
      <dgm:prSet presAssocID="{530E0411-F3AA-47C6-818A-C333CECE0877}" presName="spaceRect" presStyleCnt="0"/>
      <dgm:spPr/>
    </dgm:pt>
    <dgm:pt modelId="{A7004154-F4DB-40D2-96B1-E573E5C4839F}" type="pres">
      <dgm:prSet presAssocID="{530E0411-F3AA-47C6-818A-C333CECE0877}" presName="parTx" presStyleLbl="revTx" presStyleIdx="2" presStyleCnt="5" custScaleX="102606">
        <dgm:presLayoutVars>
          <dgm:chMax val="0"/>
          <dgm:chPref val="0"/>
        </dgm:presLayoutVars>
      </dgm:prSet>
      <dgm:spPr/>
    </dgm:pt>
    <dgm:pt modelId="{8842DCDD-516E-436D-80B0-AAEF6080543C}" type="pres">
      <dgm:prSet presAssocID="{5A528F17-11F8-42ED-9A43-E202D98EEAF3}" presName="sibTrans" presStyleCnt="0"/>
      <dgm:spPr/>
    </dgm:pt>
    <dgm:pt modelId="{F426F8ED-6137-422B-BA15-778BE23B3912}" type="pres">
      <dgm:prSet presAssocID="{22745195-0B62-478E-9AED-2F5A42AF2405}" presName="compNode" presStyleCnt="0"/>
      <dgm:spPr/>
    </dgm:pt>
    <dgm:pt modelId="{AFE4B813-4793-4F09-B9A8-3058C5D73A0E}" type="pres">
      <dgm:prSet presAssocID="{22745195-0B62-478E-9AED-2F5A42AF2405}" presName="bgRect" presStyleLbl="bgShp" presStyleIdx="3" presStyleCnt="5"/>
      <dgm:spPr/>
    </dgm:pt>
    <dgm:pt modelId="{CA326D6C-208C-4A76-831E-2C4DA3AD538C}" type="pres">
      <dgm:prSet presAssocID="{22745195-0B62-478E-9AED-2F5A42AF2405}"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ycle with People"/>
        </a:ext>
      </dgm:extLst>
    </dgm:pt>
    <dgm:pt modelId="{BCF53786-9360-4829-B183-24F3C6BE4184}" type="pres">
      <dgm:prSet presAssocID="{22745195-0B62-478E-9AED-2F5A42AF2405}" presName="spaceRect" presStyleCnt="0"/>
      <dgm:spPr/>
    </dgm:pt>
    <dgm:pt modelId="{DA864CB2-FBD1-46F8-BEE5-01FB93426F3E}" type="pres">
      <dgm:prSet presAssocID="{22745195-0B62-478E-9AED-2F5A42AF2405}" presName="parTx" presStyleLbl="revTx" presStyleIdx="3" presStyleCnt="5" custScaleX="102606">
        <dgm:presLayoutVars>
          <dgm:chMax val="0"/>
          <dgm:chPref val="0"/>
        </dgm:presLayoutVars>
      </dgm:prSet>
      <dgm:spPr/>
    </dgm:pt>
    <dgm:pt modelId="{247E4BB0-B70C-4FAC-BA52-B0636CAC2165}" type="pres">
      <dgm:prSet presAssocID="{198990A2-F5DE-48D9-BB15-26B707B808A8}" presName="sibTrans" presStyleCnt="0"/>
      <dgm:spPr/>
    </dgm:pt>
    <dgm:pt modelId="{28297390-9482-4E9A-BE14-E4730425D632}" type="pres">
      <dgm:prSet presAssocID="{96CDF480-C0C5-4D19-8EB4-8B4BCDB7879E}" presName="compNode" presStyleCnt="0"/>
      <dgm:spPr/>
    </dgm:pt>
    <dgm:pt modelId="{65C52DF3-4403-47AD-B659-BC8BBF8B24BA}" type="pres">
      <dgm:prSet presAssocID="{96CDF480-C0C5-4D19-8EB4-8B4BCDB7879E}" presName="bgRect" presStyleLbl="bgShp" presStyleIdx="4" presStyleCnt="5"/>
      <dgm:spPr/>
    </dgm:pt>
    <dgm:pt modelId="{98246B26-CD93-464A-86EF-1268A1146440}" type="pres">
      <dgm:prSet presAssocID="{96CDF480-C0C5-4D19-8EB4-8B4BCDB7879E}"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loud Computing"/>
        </a:ext>
      </dgm:extLst>
    </dgm:pt>
    <dgm:pt modelId="{33A10778-B4B8-49F0-BAD2-25F9089734A4}" type="pres">
      <dgm:prSet presAssocID="{96CDF480-C0C5-4D19-8EB4-8B4BCDB7879E}" presName="spaceRect" presStyleCnt="0"/>
      <dgm:spPr/>
    </dgm:pt>
    <dgm:pt modelId="{02688A65-DA95-4A54-8587-4D1BB11C376A}" type="pres">
      <dgm:prSet presAssocID="{96CDF480-C0C5-4D19-8EB4-8B4BCDB7879E}" presName="parTx" presStyleLbl="revTx" presStyleIdx="4" presStyleCnt="5" custScaleX="102606">
        <dgm:presLayoutVars>
          <dgm:chMax val="0"/>
          <dgm:chPref val="0"/>
        </dgm:presLayoutVars>
      </dgm:prSet>
      <dgm:spPr/>
    </dgm:pt>
  </dgm:ptLst>
  <dgm:cxnLst>
    <dgm:cxn modelId="{B3BC902F-9CA1-4810-A8AE-1F1B4BED8A7F}" type="presOf" srcId="{0A741A99-936B-4629-8775-25E9FDE9C85D}" destId="{606E8FC2-495A-4DFC-AF7F-E28DF5FD9A08}" srcOrd="0" destOrd="0" presId="urn:microsoft.com/office/officeart/2018/2/layout/IconVerticalSolidList"/>
    <dgm:cxn modelId="{0E0E0E3A-044E-440C-BBC0-93B151914A32}" srcId="{7527601A-C247-4210-9006-327C5B98E649}" destId="{530E0411-F3AA-47C6-818A-C333CECE0877}" srcOrd="2" destOrd="0" parTransId="{307BA710-4DDA-474E-9F59-4EF1DECC6598}" sibTransId="{5A528F17-11F8-42ED-9A43-E202D98EEAF3}"/>
    <dgm:cxn modelId="{36514970-1535-433C-84B8-52EB188602BA}" type="presOf" srcId="{8B1747D5-C7A1-4BF9-B0A6-CCB0D2E1487A}" destId="{856E0557-9D7C-492A-89F3-D7ECF2E90C2C}" srcOrd="0" destOrd="0" presId="urn:microsoft.com/office/officeart/2018/2/layout/IconVerticalSolidList"/>
    <dgm:cxn modelId="{912AA08C-7100-414B-B859-077470DD85DE}" type="presOf" srcId="{7527601A-C247-4210-9006-327C5B98E649}" destId="{890F959C-F7CA-41E3-8EF3-ACF5DC8A9A82}" srcOrd="0" destOrd="0" presId="urn:microsoft.com/office/officeart/2018/2/layout/IconVerticalSolidList"/>
    <dgm:cxn modelId="{0CCC9C93-98F6-413D-94F4-76DEF1E54897}" type="presOf" srcId="{96CDF480-C0C5-4D19-8EB4-8B4BCDB7879E}" destId="{02688A65-DA95-4A54-8587-4D1BB11C376A}" srcOrd="0" destOrd="0" presId="urn:microsoft.com/office/officeart/2018/2/layout/IconVerticalSolidList"/>
    <dgm:cxn modelId="{1B0BFF95-2F45-4E2D-82F1-26FDDC6113AA}" type="presOf" srcId="{530E0411-F3AA-47C6-818A-C333CECE0877}" destId="{A7004154-F4DB-40D2-96B1-E573E5C4839F}" srcOrd="0" destOrd="0" presId="urn:microsoft.com/office/officeart/2018/2/layout/IconVerticalSolidList"/>
    <dgm:cxn modelId="{586AE5A2-1E18-4295-8ACC-9D4809DB0B5E}" type="presOf" srcId="{22745195-0B62-478E-9AED-2F5A42AF2405}" destId="{DA864CB2-FBD1-46F8-BEE5-01FB93426F3E}" srcOrd="0" destOrd="0" presId="urn:microsoft.com/office/officeart/2018/2/layout/IconVerticalSolidList"/>
    <dgm:cxn modelId="{773B3DBF-417E-441C-B5E7-A3AB8FB000E9}" srcId="{7527601A-C247-4210-9006-327C5B98E649}" destId="{22745195-0B62-478E-9AED-2F5A42AF2405}" srcOrd="3" destOrd="0" parTransId="{73A8B93E-8EE7-4E52-96F2-9D860F7EA97A}" sibTransId="{198990A2-F5DE-48D9-BB15-26B707B808A8}"/>
    <dgm:cxn modelId="{3D87AEC4-0281-40A0-8DB9-F6361A5DFB7A}" srcId="{7527601A-C247-4210-9006-327C5B98E649}" destId="{0A741A99-936B-4629-8775-25E9FDE9C85D}" srcOrd="0" destOrd="0" parTransId="{39EBF575-2128-4E6D-A77F-99737BD25E94}" sibTransId="{2CFFC35F-B021-4B7F-A224-AB389F46DF78}"/>
    <dgm:cxn modelId="{22555DEC-7FA0-4E70-8E89-8E51588472F6}" srcId="{7527601A-C247-4210-9006-327C5B98E649}" destId="{8B1747D5-C7A1-4BF9-B0A6-CCB0D2E1487A}" srcOrd="1" destOrd="0" parTransId="{29C03B02-FAA2-488D-BC46-009BFE967FFC}" sibTransId="{7514C4BF-9F89-4957-8F61-34673FFABCC3}"/>
    <dgm:cxn modelId="{042FFFEC-E94B-49E8-9344-52EDA91B6FFF}" srcId="{7527601A-C247-4210-9006-327C5B98E649}" destId="{96CDF480-C0C5-4D19-8EB4-8B4BCDB7879E}" srcOrd="4" destOrd="0" parTransId="{EB022CFE-8B34-4C4A-8A3D-11473643AD68}" sibTransId="{BDBC0968-4C25-4FC4-B243-2712B8AA62F1}"/>
    <dgm:cxn modelId="{AF1D6353-3EB3-413E-8818-65F8A1933A4E}" type="presParOf" srcId="{890F959C-F7CA-41E3-8EF3-ACF5DC8A9A82}" destId="{BB85ABE6-FB26-46E9-B00C-4D4326CADFC5}" srcOrd="0" destOrd="0" presId="urn:microsoft.com/office/officeart/2018/2/layout/IconVerticalSolidList"/>
    <dgm:cxn modelId="{52BCAED8-8E19-40B9-9724-AB4F57A71566}" type="presParOf" srcId="{BB85ABE6-FB26-46E9-B00C-4D4326CADFC5}" destId="{D0ADC6A4-78B0-45B0-8EEF-14C98FD1A744}" srcOrd="0" destOrd="0" presId="urn:microsoft.com/office/officeart/2018/2/layout/IconVerticalSolidList"/>
    <dgm:cxn modelId="{DEAF705D-3D54-4AE0-B7AA-AF94BA4FD940}" type="presParOf" srcId="{BB85ABE6-FB26-46E9-B00C-4D4326CADFC5}" destId="{F6926174-E9AF-4BB8-B800-85D2171C1147}" srcOrd="1" destOrd="0" presId="urn:microsoft.com/office/officeart/2018/2/layout/IconVerticalSolidList"/>
    <dgm:cxn modelId="{11AD3C3F-F4FB-4763-8AA5-757E573969F7}" type="presParOf" srcId="{BB85ABE6-FB26-46E9-B00C-4D4326CADFC5}" destId="{6A9D04B2-9FF7-4C15-8A06-CDA4DE504168}" srcOrd="2" destOrd="0" presId="urn:microsoft.com/office/officeart/2018/2/layout/IconVerticalSolidList"/>
    <dgm:cxn modelId="{21410324-45DD-4496-B6A5-DEE327D78532}" type="presParOf" srcId="{BB85ABE6-FB26-46E9-B00C-4D4326CADFC5}" destId="{606E8FC2-495A-4DFC-AF7F-E28DF5FD9A08}" srcOrd="3" destOrd="0" presId="urn:microsoft.com/office/officeart/2018/2/layout/IconVerticalSolidList"/>
    <dgm:cxn modelId="{D874E236-528F-47BB-84F0-D96600D388E9}" type="presParOf" srcId="{890F959C-F7CA-41E3-8EF3-ACF5DC8A9A82}" destId="{BD8215F6-7F31-4C04-BC2F-7A76BCF668F3}" srcOrd="1" destOrd="0" presId="urn:microsoft.com/office/officeart/2018/2/layout/IconVerticalSolidList"/>
    <dgm:cxn modelId="{1FAAD8B3-4ED4-4A10-9F30-696FFCFEBAFA}" type="presParOf" srcId="{890F959C-F7CA-41E3-8EF3-ACF5DC8A9A82}" destId="{F2C0A551-D94B-4460-A039-252A03AC3C99}" srcOrd="2" destOrd="0" presId="urn:microsoft.com/office/officeart/2018/2/layout/IconVerticalSolidList"/>
    <dgm:cxn modelId="{988A34BF-D840-4D8D-9BDD-170CBC8474B1}" type="presParOf" srcId="{F2C0A551-D94B-4460-A039-252A03AC3C99}" destId="{0592E5CF-445A-49BE-A9E7-4CF599D69B6D}" srcOrd="0" destOrd="0" presId="urn:microsoft.com/office/officeart/2018/2/layout/IconVerticalSolidList"/>
    <dgm:cxn modelId="{6731BC8A-3B19-4BAF-8BE1-A381886D1F13}" type="presParOf" srcId="{F2C0A551-D94B-4460-A039-252A03AC3C99}" destId="{F028ECE1-30B2-414A-A3BC-31E5FD360728}" srcOrd="1" destOrd="0" presId="urn:microsoft.com/office/officeart/2018/2/layout/IconVerticalSolidList"/>
    <dgm:cxn modelId="{93DA92C7-3D5E-4D81-B492-ABC92BB508B4}" type="presParOf" srcId="{F2C0A551-D94B-4460-A039-252A03AC3C99}" destId="{8B045DA1-300E-49DD-BDF5-EF8DF0D38A77}" srcOrd="2" destOrd="0" presId="urn:microsoft.com/office/officeart/2018/2/layout/IconVerticalSolidList"/>
    <dgm:cxn modelId="{5005D5F0-BBE5-49E9-B31E-1BA677A91907}" type="presParOf" srcId="{F2C0A551-D94B-4460-A039-252A03AC3C99}" destId="{856E0557-9D7C-492A-89F3-D7ECF2E90C2C}" srcOrd="3" destOrd="0" presId="urn:microsoft.com/office/officeart/2018/2/layout/IconVerticalSolidList"/>
    <dgm:cxn modelId="{52208920-908E-4C60-97E4-1E81BBFC634E}" type="presParOf" srcId="{890F959C-F7CA-41E3-8EF3-ACF5DC8A9A82}" destId="{FD36ACE2-53AF-4872-B2CE-6671251FBDF9}" srcOrd="3" destOrd="0" presId="urn:microsoft.com/office/officeart/2018/2/layout/IconVerticalSolidList"/>
    <dgm:cxn modelId="{3417451D-B0F3-4471-8438-22ABA4D27157}" type="presParOf" srcId="{890F959C-F7CA-41E3-8EF3-ACF5DC8A9A82}" destId="{5BE7E455-7552-48BA-8AAB-6F66E0BFF252}" srcOrd="4" destOrd="0" presId="urn:microsoft.com/office/officeart/2018/2/layout/IconVerticalSolidList"/>
    <dgm:cxn modelId="{0DF9963D-BC7A-4DC4-AD47-1781BF23AE7A}" type="presParOf" srcId="{5BE7E455-7552-48BA-8AAB-6F66E0BFF252}" destId="{A1B64206-E7F1-40D3-9DC4-41F37887EE30}" srcOrd="0" destOrd="0" presId="urn:microsoft.com/office/officeart/2018/2/layout/IconVerticalSolidList"/>
    <dgm:cxn modelId="{3BFF863E-1EB7-45A4-B015-2449E4A0D6F5}" type="presParOf" srcId="{5BE7E455-7552-48BA-8AAB-6F66E0BFF252}" destId="{5A443BEE-1D78-452B-AE03-0961AAE91D9D}" srcOrd="1" destOrd="0" presId="urn:microsoft.com/office/officeart/2018/2/layout/IconVerticalSolidList"/>
    <dgm:cxn modelId="{18882DCB-6862-4FF7-AC98-5A3E98B364B8}" type="presParOf" srcId="{5BE7E455-7552-48BA-8AAB-6F66E0BFF252}" destId="{E72095EF-CBB9-4B15-B05B-899B41807298}" srcOrd="2" destOrd="0" presId="urn:microsoft.com/office/officeart/2018/2/layout/IconVerticalSolidList"/>
    <dgm:cxn modelId="{3F2C5DEF-D4E1-49D5-818D-63CA8D627FDE}" type="presParOf" srcId="{5BE7E455-7552-48BA-8AAB-6F66E0BFF252}" destId="{A7004154-F4DB-40D2-96B1-E573E5C4839F}" srcOrd="3" destOrd="0" presId="urn:microsoft.com/office/officeart/2018/2/layout/IconVerticalSolidList"/>
    <dgm:cxn modelId="{A60A112F-7356-4BCC-BD93-673703CBC857}" type="presParOf" srcId="{890F959C-F7CA-41E3-8EF3-ACF5DC8A9A82}" destId="{8842DCDD-516E-436D-80B0-AAEF6080543C}" srcOrd="5" destOrd="0" presId="urn:microsoft.com/office/officeart/2018/2/layout/IconVerticalSolidList"/>
    <dgm:cxn modelId="{AEFDD512-BE75-406A-A586-46486893F13D}" type="presParOf" srcId="{890F959C-F7CA-41E3-8EF3-ACF5DC8A9A82}" destId="{F426F8ED-6137-422B-BA15-778BE23B3912}" srcOrd="6" destOrd="0" presId="urn:microsoft.com/office/officeart/2018/2/layout/IconVerticalSolidList"/>
    <dgm:cxn modelId="{EE3580AF-4EEB-49ED-A62A-88D3811B6F1A}" type="presParOf" srcId="{F426F8ED-6137-422B-BA15-778BE23B3912}" destId="{AFE4B813-4793-4F09-B9A8-3058C5D73A0E}" srcOrd="0" destOrd="0" presId="urn:microsoft.com/office/officeart/2018/2/layout/IconVerticalSolidList"/>
    <dgm:cxn modelId="{FECE9B31-3119-44A5-869A-271FB4A67F78}" type="presParOf" srcId="{F426F8ED-6137-422B-BA15-778BE23B3912}" destId="{CA326D6C-208C-4A76-831E-2C4DA3AD538C}" srcOrd="1" destOrd="0" presId="urn:microsoft.com/office/officeart/2018/2/layout/IconVerticalSolidList"/>
    <dgm:cxn modelId="{B842710E-BA34-42B4-8689-4D9ACB881909}" type="presParOf" srcId="{F426F8ED-6137-422B-BA15-778BE23B3912}" destId="{BCF53786-9360-4829-B183-24F3C6BE4184}" srcOrd="2" destOrd="0" presId="urn:microsoft.com/office/officeart/2018/2/layout/IconVerticalSolidList"/>
    <dgm:cxn modelId="{EB710647-CC44-4DBB-95F6-8406631934B6}" type="presParOf" srcId="{F426F8ED-6137-422B-BA15-778BE23B3912}" destId="{DA864CB2-FBD1-46F8-BEE5-01FB93426F3E}" srcOrd="3" destOrd="0" presId="urn:microsoft.com/office/officeart/2018/2/layout/IconVerticalSolidList"/>
    <dgm:cxn modelId="{CD49FC95-D130-41EB-AEAF-44E04CE24C27}" type="presParOf" srcId="{890F959C-F7CA-41E3-8EF3-ACF5DC8A9A82}" destId="{247E4BB0-B70C-4FAC-BA52-B0636CAC2165}" srcOrd="7" destOrd="0" presId="urn:microsoft.com/office/officeart/2018/2/layout/IconVerticalSolidList"/>
    <dgm:cxn modelId="{927EC144-2858-45C0-9708-8CE69F265CBE}" type="presParOf" srcId="{890F959C-F7CA-41E3-8EF3-ACF5DC8A9A82}" destId="{28297390-9482-4E9A-BE14-E4730425D632}" srcOrd="8" destOrd="0" presId="urn:microsoft.com/office/officeart/2018/2/layout/IconVerticalSolidList"/>
    <dgm:cxn modelId="{9A03ED1A-0E18-49AB-BFA6-9281301A6C36}" type="presParOf" srcId="{28297390-9482-4E9A-BE14-E4730425D632}" destId="{65C52DF3-4403-47AD-B659-BC8BBF8B24BA}" srcOrd="0" destOrd="0" presId="urn:microsoft.com/office/officeart/2018/2/layout/IconVerticalSolidList"/>
    <dgm:cxn modelId="{7C04D177-6D3D-48A8-8AC6-5956F02AF006}" type="presParOf" srcId="{28297390-9482-4E9A-BE14-E4730425D632}" destId="{98246B26-CD93-464A-86EF-1268A1146440}" srcOrd="1" destOrd="0" presId="urn:microsoft.com/office/officeart/2018/2/layout/IconVerticalSolidList"/>
    <dgm:cxn modelId="{1972541D-1E7A-4544-8D2C-1DF5B856B96A}" type="presParOf" srcId="{28297390-9482-4E9A-BE14-E4730425D632}" destId="{33A10778-B4B8-49F0-BAD2-25F9089734A4}" srcOrd="2" destOrd="0" presId="urn:microsoft.com/office/officeart/2018/2/layout/IconVerticalSolidList"/>
    <dgm:cxn modelId="{187F6812-F2E2-4261-92DC-4F62D2872B5F}" type="presParOf" srcId="{28297390-9482-4E9A-BE14-E4730425D632}" destId="{02688A65-DA95-4A54-8587-4D1BB11C376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527601A-C247-4210-9006-327C5B98E649}"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A741A99-936B-4629-8775-25E9FDE9C85D}">
      <dgm:prSet custT="1"/>
      <dgm:spPr/>
      <dgm:t>
        <a:bodyPr/>
        <a:lstStyle/>
        <a:p>
          <a:r>
            <a:rPr lang="en-US" sz="1600" b="1" dirty="0"/>
            <a:t>Situational Disability</a:t>
          </a:r>
        </a:p>
        <a:p>
          <a:r>
            <a:rPr lang="en-US" sz="1600" b="0" dirty="0"/>
            <a:t>You end up with a double ear-infection that leads to significant swelling and hearing loss.</a:t>
          </a:r>
        </a:p>
      </dgm:t>
    </dgm:pt>
    <dgm:pt modelId="{39EBF575-2128-4E6D-A77F-99737BD25E94}" type="parTrans" cxnId="{3D87AEC4-0281-40A0-8DB9-F6361A5DFB7A}">
      <dgm:prSet/>
      <dgm:spPr/>
      <dgm:t>
        <a:bodyPr/>
        <a:lstStyle/>
        <a:p>
          <a:endParaRPr lang="en-US" sz="1400"/>
        </a:p>
      </dgm:t>
    </dgm:pt>
    <dgm:pt modelId="{2CFFC35F-B021-4B7F-A224-AB389F46DF78}" type="sibTrans" cxnId="{3D87AEC4-0281-40A0-8DB9-F6361A5DFB7A}">
      <dgm:prSet/>
      <dgm:spPr/>
      <dgm:t>
        <a:bodyPr/>
        <a:lstStyle/>
        <a:p>
          <a:endParaRPr lang="en-US" sz="1400"/>
        </a:p>
      </dgm:t>
    </dgm:pt>
    <dgm:pt modelId="{8B1747D5-C7A1-4BF9-B0A6-CCB0D2E1487A}">
      <dgm:prSet custT="1"/>
      <dgm:spPr/>
      <dgm:t>
        <a:bodyPr/>
        <a:lstStyle/>
        <a:p>
          <a:r>
            <a:rPr lang="en-US" sz="1600" b="1" dirty="0"/>
            <a:t>Workplace Issue</a:t>
          </a:r>
        </a:p>
        <a:p>
          <a:r>
            <a:rPr lang="en-US" sz="1600" b="0" dirty="0"/>
            <a:t>You are the notetaker at conference meetings where there is distance between speakers and people talk over each other.</a:t>
          </a:r>
          <a:endParaRPr lang="en-US" sz="1600" dirty="0"/>
        </a:p>
      </dgm:t>
    </dgm:pt>
    <dgm:pt modelId="{29C03B02-FAA2-488D-BC46-009BFE967FFC}" type="parTrans" cxnId="{22555DEC-7FA0-4E70-8E89-8E51588472F6}">
      <dgm:prSet/>
      <dgm:spPr/>
      <dgm:t>
        <a:bodyPr/>
        <a:lstStyle/>
        <a:p>
          <a:endParaRPr lang="en-US" sz="1400"/>
        </a:p>
      </dgm:t>
    </dgm:pt>
    <dgm:pt modelId="{7514C4BF-9F89-4957-8F61-34673FFABCC3}" type="sibTrans" cxnId="{22555DEC-7FA0-4E70-8E89-8E51588472F6}">
      <dgm:prSet/>
      <dgm:spPr/>
      <dgm:t>
        <a:bodyPr/>
        <a:lstStyle/>
        <a:p>
          <a:endParaRPr lang="en-US" sz="1400"/>
        </a:p>
      </dgm:t>
    </dgm:pt>
    <dgm:pt modelId="{530E0411-F3AA-47C6-818A-C333CECE0877}">
      <dgm:prSet custT="1"/>
      <dgm:spPr/>
      <dgm:t>
        <a:bodyPr/>
        <a:lstStyle/>
        <a:p>
          <a:r>
            <a:rPr lang="en-US" sz="1600" b="1" dirty="0"/>
            <a:t>Typical Advice</a:t>
          </a:r>
        </a:p>
        <a:p>
          <a:r>
            <a:rPr lang="en-US" sz="1600" b="0" dirty="0"/>
            <a:t>“Follow-up with others after the meeting” </a:t>
          </a:r>
        </a:p>
        <a:p>
          <a:r>
            <a:rPr lang="en-US" sz="1600" b="0" dirty="0"/>
            <a:t>“Try to pay attention”. </a:t>
          </a:r>
          <a:endParaRPr lang="en-US" sz="1600" dirty="0"/>
        </a:p>
      </dgm:t>
    </dgm:pt>
    <dgm:pt modelId="{307BA710-4DDA-474E-9F59-4EF1DECC6598}" type="parTrans" cxnId="{0E0E0E3A-044E-440C-BBC0-93B151914A32}">
      <dgm:prSet/>
      <dgm:spPr/>
      <dgm:t>
        <a:bodyPr/>
        <a:lstStyle/>
        <a:p>
          <a:endParaRPr lang="en-US" sz="1400"/>
        </a:p>
      </dgm:t>
    </dgm:pt>
    <dgm:pt modelId="{5A528F17-11F8-42ED-9A43-E202D98EEAF3}" type="sibTrans" cxnId="{0E0E0E3A-044E-440C-BBC0-93B151914A32}">
      <dgm:prSet/>
      <dgm:spPr/>
      <dgm:t>
        <a:bodyPr/>
        <a:lstStyle/>
        <a:p>
          <a:endParaRPr lang="en-US" sz="1400"/>
        </a:p>
      </dgm:t>
    </dgm:pt>
    <dgm:pt modelId="{22745195-0B62-478E-9AED-2F5A42AF2405}">
      <dgm:prSet custT="1"/>
      <dgm:spPr/>
      <dgm:t>
        <a:bodyPr/>
        <a:lstStyle/>
        <a:p>
          <a:r>
            <a:rPr lang="en-US" sz="1600" b="1" dirty="0"/>
            <a:t>Appreciate the Problem</a:t>
          </a:r>
        </a:p>
        <a:p>
          <a:r>
            <a:rPr lang="en-US" sz="1600" b="0" dirty="0"/>
            <a:t>Take notes with a recording - missing information. Wait 1-hour before you can ask a clarifying question.</a:t>
          </a:r>
        </a:p>
      </dgm:t>
    </dgm:pt>
    <dgm:pt modelId="{73A8B93E-8EE7-4E52-96F2-9D860F7EA97A}" type="parTrans" cxnId="{773B3DBF-417E-441C-B5E7-A3AB8FB000E9}">
      <dgm:prSet/>
      <dgm:spPr/>
      <dgm:t>
        <a:bodyPr/>
        <a:lstStyle/>
        <a:p>
          <a:endParaRPr lang="en-US" sz="1400"/>
        </a:p>
      </dgm:t>
    </dgm:pt>
    <dgm:pt modelId="{198990A2-F5DE-48D9-BB15-26B707B808A8}" type="sibTrans" cxnId="{773B3DBF-417E-441C-B5E7-A3AB8FB000E9}">
      <dgm:prSet/>
      <dgm:spPr/>
      <dgm:t>
        <a:bodyPr/>
        <a:lstStyle/>
        <a:p>
          <a:endParaRPr lang="en-US" sz="1400"/>
        </a:p>
      </dgm:t>
    </dgm:pt>
    <dgm:pt modelId="{96CDF480-C0C5-4D19-8EB4-8B4BCDB7879E}">
      <dgm:prSet custT="1"/>
      <dgm:spPr/>
      <dgm:t>
        <a:bodyPr/>
        <a:lstStyle/>
        <a:p>
          <a:r>
            <a:rPr lang="en-US" sz="1600" b="1" i="0" dirty="0"/>
            <a:t>Assistive Technology Solutions</a:t>
          </a:r>
        </a:p>
        <a:p>
          <a:r>
            <a:rPr lang="en-US" sz="1600" b="0" i="0" dirty="0">
              <a:effectLst/>
            </a:rPr>
            <a:t>Subtitles, captions, and transcripts help support audio-based interactions for the deaf and hard of hearing individuals.</a:t>
          </a:r>
          <a:endParaRPr lang="en-US" sz="1600" b="1" i="0" dirty="0"/>
        </a:p>
      </dgm:t>
    </dgm:pt>
    <dgm:pt modelId="{EB022CFE-8B34-4C4A-8A3D-11473643AD68}" type="parTrans" cxnId="{042FFFEC-E94B-49E8-9344-52EDA91B6FFF}">
      <dgm:prSet/>
      <dgm:spPr/>
      <dgm:t>
        <a:bodyPr/>
        <a:lstStyle/>
        <a:p>
          <a:endParaRPr lang="en-US" sz="1400"/>
        </a:p>
      </dgm:t>
    </dgm:pt>
    <dgm:pt modelId="{BDBC0968-4C25-4FC4-B243-2712B8AA62F1}" type="sibTrans" cxnId="{042FFFEC-E94B-49E8-9344-52EDA91B6FFF}">
      <dgm:prSet/>
      <dgm:spPr/>
      <dgm:t>
        <a:bodyPr/>
        <a:lstStyle/>
        <a:p>
          <a:endParaRPr lang="en-US" sz="1400"/>
        </a:p>
      </dgm:t>
    </dgm:pt>
    <dgm:pt modelId="{890F959C-F7CA-41E3-8EF3-ACF5DC8A9A82}" type="pres">
      <dgm:prSet presAssocID="{7527601A-C247-4210-9006-327C5B98E649}" presName="root" presStyleCnt="0">
        <dgm:presLayoutVars>
          <dgm:dir/>
          <dgm:resizeHandles val="exact"/>
        </dgm:presLayoutVars>
      </dgm:prSet>
      <dgm:spPr/>
    </dgm:pt>
    <dgm:pt modelId="{BB85ABE6-FB26-46E9-B00C-4D4326CADFC5}" type="pres">
      <dgm:prSet presAssocID="{0A741A99-936B-4629-8775-25E9FDE9C85D}" presName="compNode" presStyleCnt="0"/>
      <dgm:spPr/>
    </dgm:pt>
    <dgm:pt modelId="{D0ADC6A4-78B0-45B0-8EEF-14C98FD1A744}" type="pres">
      <dgm:prSet presAssocID="{0A741A99-936B-4629-8775-25E9FDE9C85D}" presName="bgRect" presStyleLbl="bgShp" presStyleIdx="0" presStyleCnt="5"/>
      <dgm:spPr/>
    </dgm:pt>
    <dgm:pt modelId="{F6926174-E9AF-4BB8-B800-85D2171C1147}" type="pres">
      <dgm:prSet presAssocID="{0A741A99-936B-4629-8775-25E9FDE9C85D}" presName="iconRect" presStyleLbl="nod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Ear with solid fill"/>
        </a:ext>
      </dgm:extLst>
    </dgm:pt>
    <dgm:pt modelId="{6A9D04B2-9FF7-4C15-8A06-CDA4DE504168}" type="pres">
      <dgm:prSet presAssocID="{0A741A99-936B-4629-8775-25E9FDE9C85D}" presName="spaceRect" presStyleCnt="0"/>
      <dgm:spPr/>
    </dgm:pt>
    <dgm:pt modelId="{606E8FC2-495A-4DFC-AF7F-E28DF5FD9A08}" type="pres">
      <dgm:prSet presAssocID="{0A741A99-936B-4629-8775-25E9FDE9C85D}" presName="parTx" presStyleLbl="revTx" presStyleIdx="0" presStyleCnt="5">
        <dgm:presLayoutVars>
          <dgm:chMax val="0"/>
          <dgm:chPref val="0"/>
        </dgm:presLayoutVars>
      </dgm:prSet>
      <dgm:spPr/>
    </dgm:pt>
    <dgm:pt modelId="{BD8215F6-7F31-4C04-BC2F-7A76BCF668F3}" type="pres">
      <dgm:prSet presAssocID="{2CFFC35F-B021-4B7F-A224-AB389F46DF78}" presName="sibTrans" presStyleCnt="0"/>
      <dgm:spPr/>
    </dgm:pt>
    <dgm:pt modelId="{F2C0A551-D94B-4460-A039-252A03AC3C99}" type="pres">
      <dgm:prSet presAssocID="{8B1747D5-C7A1-4BF9-B0A6-CCB0D2E1487A}" presName="compNode" presStyleCnt="0"/>
      <dgm:spPr/>
    </dgm:pt>
    <dgm:pt modelId="{0592E5CF-445A-49BE-A9E7-4CF599D69B6D}" type="pres">
      <dgm:prSet presAssocID="{8B1747D5-C7A1-4BF9-B0A6-CCB0D2E1487A}" presName="bgRect" presStyleLbl="bgShp" presStyleIdx="1" presStyleCnt="5"/>
      <dgm:spPr/>
    </dgm:pt>
    <dgm:pt modelId="{F028ECE1-30B2-414A-A3BC-31E5FD360728}" type="pres">
      <dgm:prSet presAssocID="{8B1747D5-C7A1-4BF9-B0A6-CCB0D2E1487A}"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ourglass"/>
        </a:ext>
      </dgm:extLst>
    </dgm:pt>
    <dgm:pt modelId="{8B045DA1-300E-49DD-BDF5-EF8DF0D38A77}" type="pres">
      <dgm:prSet presAssocID="{8B1747D5-C7A1-4BF9-B0A6-CCB0D2E1487A}" presName="spaceRect" presStyleCnt="0"/>
      <dgm:spPr/>
    </dgm:pt>
    <dgm:pt modelId="{856E0557-9D7C-492A-89F3-D7ECF2E90C2C}" type="pres">
      <dgm:prSet presAssocID="{8B1747D5-C7A1-4BF9-B0A6-CCB0D2E1487A}" presName="parTx" presStyleLbl="revTx" presStyleIdx="1" presStyleCnt="5">
        <dgm:presLayoutVars>
          <dgm:chMax val="0"/>
          <dgm:chPref val="0"/>
        </dgm:presLayoutVars>
      </dgm:prSet>
      <dgm:spPr/>
    </dgm:pt>
    <dgm:pt modelId="{FD36ACE2-53AF-4872-B2CE-6671251FBDF9}" type="pres">
      <dgm:prSet presAssocID="{7514C4BF-9F89-4957-8F61-34673FFABCC3}" presName="sibTrans" presStyleCnt="0"/>
      <dgm:spPr/>
    </dgm:pt>
    <dgm:pt modelId="{5BE7E455-7552-48BA-8AAB-6F66E0BFF252}" type="pres">
      <dgm:prSet presAssocID="{530E0411-F3AA-47C6-818A-C333CECE0877}" presName="compNode" presStyleCnt="0"/>
      <dgm:spPr/>
    </dgm:pt>
    <dgm:pt modelId="{A1B64206-E7F1-40D3-9DC4-41F37887EE30}" type="pres">
      <dgm:prSet presAssocID="{530E0411-F3AA-47C6-818A-C333CECE0877}" presName="bgRect" presStyleLbl="bgShp" presStyleIdx="2" presStyleCnt="5"/>
      <dgm:spPr/>
    </dgm:pt>
    <dgm:pt modelId="{5A443BEE-1D78-452B-AE03-0961AAE91D9D}" type="pres">
      <dgm:prSet presAssocID="{530E0411-F3AA-47C6-818A-C333CECE0877}"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pen Hand"/>
        </a:ext>
      </dgm:extLst>
    </dgm:pt>
    <dgm:pt modelId="{E72095EF-CBB9-4B15-B05B-899B41807298}" type="pres">
      <dgm:prSet presAssocID="{530E0411-F3AA-47C6-818A-C333CECE0877}" presName="spaceRect" presStyleCnt="0"/>
      <dgm:spPr/>
    </dgm:pt>
    <dgm:pt modelId="{A7004154-F4DB-40D2-96B1-E573E5C4839F}" type="pres">
      <dgm:prSet presAssocID="{530E0411-F3AA-47C6-818A-C333CECE0877}" presName="parTx" presStyleLbl="revTx" presStyleIdx="2" presStyleCnt="5">
        <dgm:presLayoutVars>
          <dgm:chMax val="0"/>
          <dgm:chPref val="0"/>
        </dgm:presLayoutVars>
      </dgm:prSet>
      <dgm:spPr/>
    </dgm:pt>
    <dgm:pt modelId="{8842DCDD-516E-436D-80B0-AAEF6080543C}" type="pres">
      <dgm:prSet presAssocID="{5A528F17-11F8-42ED-9A43-E202D98EEAF3}" presName="sibTrans" presStyleCnt="0"/>
      <dgm:spPr/>
    </dgm:pt>
    <dgm:pt modelId="{F426F8ED-6137-422B-BA15-778BE23B3912}" type="pres">
      <dgm:prSet presAssocID="{22745195-0B62-478E-9AED-2F5A42AF2405}" presName="compNode" presStyleCnt="0"/>
      <dgm:spPr/>
    </dgm:pt>
    <dgm:pt modelId="{AFE4B813-4793-4F09-B9A8-3058C5D73A0E}" type="pres">
      <dgm:prSet presAssocID="{22745195-0B62-478E-9AED-2F5A42AF2405}" presName="bgRect" presStyleLbl="bgShp" presStyleIdx="3" presStyleCnt="5"/>
      <dgm:spPr/>
    </dgm:pt>
    <dgm:pt modelId="{CA326D6C-208C-4A76-831E-2C4DA3AD538C}" type="pres">
      <dgm:prSet presAssocID="{22745195-0B62-478E-9AED-2F5A42AF2405}"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ycle with People"/>
        </a:ext>
      </dgm:extLst>
    </dgm:pt>
    <dgm:pt modelId="{BCF53786-9360-4829-B183-24F3C6BE4184}" type="pres">
      <dgm:prSet presAssocID="{22745195-0B62-478E-9AED-2F5A42AF2405}" presName="spaceRect" presStyleCnt="0"/>
      <dgm:spPr/>
    </dgm:pt>
    <dgm:pt modelId="{DA864CB2-FBD1-46F8-BEE5-01FB93426F3E}" type="pres">
      <dgm:prSet presAssocID="{22745195-0B62-478E-9AED-2F5A42AF2405}" presName="parTx" presStyleLbl="revTx" presStyleIdx="3" presStyleCnt="5">
        <dgm:presLayoutVars>
          <dgm:chMax val="0"/>
          <dgm:chPref val="0"/>
        </dgm:presLayoutVars>
      </dgm:prSet>
      <dgm:spPr/>
    </dgm:pt>
    <dgm:pt modelId="{247E4BB0-B70C-4FAC-BA52-B0636CAC2165}" type="pres">
      <dgm:prSet presAssocID="{198990A2-F5DE-48D9-BB15-26B707B808A8}" presName="sibTrans" presStyleCnt="0"/>
      <dgm:spPr/>
    </dgm:pt>
    <dgm:pt modelId="{28297390-9482-4E9A-BE14-E4730425D632}" type="pres">
      <dgm:prSet presAssocID="{96CDF480-C0C5-4D19-8EB4-8B4BCDB7879E}" presName="compNode" presStyleCnt="0"/>
      <dgm:spPr/>
    </dgm:pt>
    <dgm:pt modelId="{65C52DF3-4403-47AD-B659-BC8BBF8B24BA}" type="pres">
      <dgm:prSet presAssocID="{96CDF480-C0C5-4D19-8EB4-8B4BCDB7879E}" presName="bgRect" presStyleLbl="bgShp" presStyleIdx="4" presStyleCnt="5"/>
      <dgm:spPr/>
    </dgm:pt>
    <dgm:pt modelId="{98246B26-CD93-464A-86EF-1268A1146440}" type="pres">
      <dgm:prSet presAssocID="{96CDF480-C0C5-4D19-8EB4-8B4BCDB7879E}"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loud Computing"/>
        </a:ext>
      </dgm:extLst>
    </dgm:pt>
    <dgm:pt modelId="{33A10778-B4B8-49F0-BAD2-25F9089734A4}" type="pres">
      <dgm:prSet presAssocID="{96CDF480-C0C5-4D19-8EB4-8B4BCDB7879E}" presName="spaceRect" presStyleCnt="0"/>
      <dgm:spPr/>
    </dgm:pt>
    <dgm:pt modelId="{02688A65-DA95-4A54-8587-4D1BB11C376A}" type="pres">
      <dgm:prSet presAssocID="{96CDF480-C0C5-4D19-8EB4-8B4BCDB7879E}" presName="parTx" presStyleLbl="revTx" presStyleIdx="4" presStyleCnt="5">
        <dgm:presLayoutVars>
          <dgm:chMax val="0"/>
          <dgm:chPref val="0"/>
        </dgm:presLayoutVars>
      </dgm:prSet>
      <dgm:spPr/>
    </dgm:pt>
  </dgm:ptLst>
  <dgm:cxnLst>
    <dgm:cxn modelId="{B3BC902F-9CA1-4810-A8AE-1F1B4BED8A7F}" type="presOf" srcId="{0A741A99-936B-4629-8775-25E9FDE9C85D}" destId="{606E8FC2-495A-4DFC-AF7F-E28DF5FD9A08}" srcOrd="0" destOrd="0" presId="urn:microsoft.com/office/officeart/2018/2/layout/IconVerticalSolidList"/>
    <dgm:cxn modelId="{0E0E0E3A-044E-440C-BBC0-93B151914A32}" srcId="{7527601A-C247-4210-9006-327C5B98E649}" destId="{530E0411-F3AA-47C6-818A-C333CECE0877}" srcOrd="2" destOrd="0" parTransId="{307BA710-4DDA-474E-9F59-4EF1DECC6598}" sibTransId="{5A528F17-11F8-42ED-9A43-E202D98EEAF3}"/>
    <dgm:cxn modelId="{36514970-1535-433C-84B8-52EB188602BA}" type="presOf" srcId="{8B1747D5-C7A1-4BF9-B0A6-CCB0D2E1487A}" destId="{856E0557-9D7C-492A-89F3-D7ECF2E90C2C}" srcOrd="0" destOrd="0" presId="urn:microsoft.com/office/officeart/2018/2/layout/IconVerticalSolidList"/>
    <dgm:cxn modelId="{912AA08C-7100-414B-B859-077470DD85DE}" type="presOf" srcId="{7527601A-C247-4210-9006-327C5B98E649}" destId="{890F959C-F7CA-41E3-8EF3-ACF5DC8A9A82}" srcOrd="0" destOrd="0" presId="urn:microsoft.com/office/officeart/2018/2/layout/IconVerticalSolidList"/>
    <dgm:cxn modelId="{0CCC9C93-98F6-413D-94F4-76DEF1E54897}" type="presOf" srcId="{96CDF480-C0C5-4D19-8EB4-8B4BCDB7879E}" destId="{02688A65-DA95-4A54-8587-4D1BB11C376A}" srcOrd="0" destOrd="0" presId="urn:microsoft.com/office/officeart/2018/2/layout/IconVerticalSolidList"/>
    <dgm:cxn modelId="{1B0BFF95-2F45-4E2D-82F1-26FDDC6113AA}" type="presOf" srcId="{530E0411-F3AA-47C6-818A-C333CECE0877}" destId="{A7004154-F4DB-40D2-96B1-E573E5C4839F}" srcOrd="0" destOrd="0" presId="urn:microsoft.com/office/officeart/2018/2/layout/IconVerticalSolidList"/>
    <dgm:cxn modelId="{586AE5A2-1E18-4295-8ACC-9D4809DB0B5E}" type="presOf" srcId="{22745195-0B62-478E-9AED-2F5A42AF2405}" destId="{DA864CB2-FBD1-46F8-BEE5-01FB93426F3E}" srcOrd="0" destOrd="0" presId="urn:microsoft.com/office/officeart/2018/2/layout/IconVerticalSolidList"/>
    <dgm:cxn modelId="{773B3DBF-417E-441C-B5E7-A3AB8FB000E9}" srcId="{7527601A-C247-4210-9006-327C5B98E649}" destId="{22745195-0B62-478E-9AED-2F5A42AF2405}" srcOrd="3" destOrd="0" parTransId="{73A8B93E-8EE7-4E52-96F2-9D860F7EA97A}" sibTransId="{198990A2-F5DE-48D9-BB15-26B707B808A8}"/>
    <dgm:cxn modelId="{3D87AEC4-0281-40A0-8DB9-F6361A5DFB7A}" srcId="{7527601A-C247-4210-9006-327C5B98E649}" destId="{0A741A99-936B-4629-8775-25E9FDE9C85D}" srcOrd="0" destOrd="0" parTransId="{39EBF575-2128-4E6D-A77F-99737BD25E94}" sibTransId="{2CFFC35F-B021-4B7F-A224-AB389F46DF78}"/>
    <dgm:cxn modelId="{22555DEC-7FA0-4E70-8E89-8E51588472F6}" srcId="{7527601A-C247-4210-9006-327C5B98E649}" destId="{8B1747D5-C7A1-4BF9-B0A6-CCB0D2E1487A}" srcOrd="1" destOrd="0" parTransId="{29C03B02-FAA2-488D-BC46-009BFE967FFC}" sibTransId="{7514C4BF-9F89-4957-8F61-34673FFABCC3}"/>
    <dgm:cxn modelId="{042FFFEC-E94B-49E8-9344-52EDA91B6FFF}" srcId="{7527601A-C247-4210-9006-327C5B98E649}" destId="{96CDF480-C0C5-4D19-8EB4-8B4BCDB7879E}" srcOrd="4" destOrd="0" parTransId="{EB022CFE-8B34-4C4A-8A3D-11473643AD68}" sibTransId="{BDBC0968-4C25-4FC4-B243-2712B8AA62F1}"/>
    <dgm:cxn modelId="{AF1D6353-3EB3-413E-8818-65F8A1933A4E}" type="presParOf" srcId="{890F959C-F7CA-41E3-8EF3-ACF5DC8A9A82}" destId="{BB85ABE6-FB26-46E9-B00C-4D4326CADFC5}" srcOrd="0" destOrd="0" presId="urn:microsoft.com/office/officeart/2018/2/layout/IconVerticalSolidList"/>
    <dgm:cxn modelId="{52BCAED8-8E19-40B9-9724-AB4F57A71566}" type="presParOf" srcId="{BB85ABE6-FB26-46E9-B00C-4D4326CADFC5}" destId="{D0ADC6A4-78B0-45B0-8EEF-14C98FD1A744}" srcOrd="0" destOrd="0" presId="urn:microsoft.com/office/officeart/2018/2/layout/IconVerticalSolidList"/>
    <dgm:cxn modelId="{DEAF705D-3D54-4AE0-B7AA-AF94BA4FD940}" type="presParOf" srcId="{BB85ABE6-FB26-46E9-B00C-4D4326CADFC5}" destId="{F6926174-E9AF-4BB8-B800-85D2171C1147}" srcOrd="1" destOrd="0" presId="urn:microsoft.com/office/officeart/2018/2/layout/IconVerticalSolidList"/>
    <dgm:cxn modelId="{11AD3C3F-F4FB-4763-8AA5-757E573969F7}" type="presParOf" srcId="{BB85ABE6-FB26-46E9-B00C-4D4326CADFC5}" destId="{6A9D04B2-9FF7-4C15-8A06-CDA4DE504168}" srcOrd="2" destOrd="0" presId="urn:microsoft.com/office/officeart/2018/2/layout/IconVerticalSolidList"/>
    <dgm:cxn modelId="{21410324-45DD-4496-B6A5-DEE327D78532}" type="presParOf" srcId="{BB85ABE6-FB26-46E9-B00C-4D4326CADFC5}" destId="{606E8FC2-495A-4DFC-AF7F-E28DF5FD9A08}" srcOrd="3" destOrd="0" presId="urn:microsoft.com/office/officeart/2018/2/layout/IconVerticalSolidList"/>
    <dgm:cxn modelId="{D874E236-528F-47BB-84F0-D96600D388E9}" type="presParOf" srcId="{890F959C-F7CA-41E3-8EF3-ACF5DC8A9A82}" destId="{BD8215F6-7F31-4C04-BC2F-7A76BCF668F3}" srcOrd="1" destOrd="0" presId="urn:microsoft.com/office/officeart/2018/2/layout/IconVerticalSolidList"/>
    <dgm:cxn modelId="{1FAAD8B3-4ED4-4A10-9F30-696FFCFEBAFA}" type="presParOf" srcId="{890F959C-F7CA-41E3-8EF3-ACF5DC8A9A82}" destId="{F2C0A551-D94B-4460-A039-252A03AC3C99}" srcOrd="2" destOrd="0" presId="urn:microsoft.com/office/officeart/2018/2/layout/IconVerticalSolidList"/>
    <dgm:cxn modelId="{988A34BF-D840-4D8D-9BDD-170CBC8474B1}" type="presParOf" srcId="{F2C0A551-D94B-4460-A039-252A03AC3C99}" destId="{0592E5CF-445A-49BE-A9E7-4CF599D69B6D}" srcOrd="0" destOrd="0" presId="urn:microsoft.com/office/officeart/2018/2/layout/IconVerticalSolidList"/>
    <dgm:cxn modelId="{6731BC8A-3B19-4BAF-8BE1-A381886D1F13}" type="presParOf" srcId="{F2C0A551-D94B-4460-A039-252A03AC3C99}" destId="{F028ECE1-30B2-414A-A3BC-31E5FD360728}" srcOrd="1" destOrd="0" presId="urn:microsoft.com/office/officeart/2018/2/layout/IconVerticalSolidList"/>
    <dgm:cxn modelId="{93DA92C7-3D5E-4D81-B492-ABC92BB508B4}" type="presParOf" srcId="{F2C0A551-D94B-4460-A039-252A03AC3C99}" destId="{8B045DA1-300E-49DD-BDF5-EF8DF0D38A77}" srcOrd="2" destOrd="0" presId="urn:microsoft.com/office/officeart/2018/2/layout/IconVerticalSolidList"/>
    <dgm:cxn modelId="{5005D5F0-BBE5-49E9-B31E-1BA677A91907}" type="presParOf" srcId="{F2C0A551-D94B-4460-A039-252A03AC3C99}" destId="{856E0557-9D7C-492A-89F3-D7ECF2E90C2C}" srcOrd="3" destOrd="0" presId="urn:microsoft.com/office/officeart/2018/2/layout/IconVerticalSolidList"/>
    <dgm:cxn modelId="{52208920-908E-4C60-97E4-1E81BBFC634E}" type="presParOf" srcId="{890F959C-F7CA-41E3-8EF3-ACF5DC8A9A82}" destId="{FD36ACE2-53AF-4872-B2CE-6671251FBDF9}" srcOrd="3" destOrd="0" presId="urn:microsoft.com/office/officeart/2018/2/layout/IconVerticalSolidList"/>
    <dgm:cxn modelId="{3417451D-B0F3-4471-8438-22ABA4D27157}" type="presParOf" srcId="{890F959C-F7CA-41E3-8EF3-ACF5DC8A9A82}" destId="{5BE7E455-7552-48BA-8AAB-6F66E0BFF252}" srcOrd="4" destOrd="0" presId="urn:microsoft.com/office/officeart/2018/2/layout/IconVerticalSolidList"/>
    <dgm:cxn modelId="{0DF9963D-BC7A-4DC4-AD47-1781BF23AE7A}" type="presParOf" srcId="{5BE7E455-7552-48BA-8AAB-6F66E0BFF252}" destId="{A1B64206-E7F1-40D3-9DC4-41F37887EE30}" srcOrd="0" destOrd="0" presId="urn:microsoft.com/office/officeart/2018/2/layout/IconVerticalSolidList"/>
    <dgm:cxn modelId="{3BFF863E-1EB7-45A4-B015-2449E4A0D6F5}" type="presParOf" srcId="{5BE7E455-7552-48BA-8AAB-6F66E0BFF252}" destId="{5A443BEE-1D78-452B-AE03-0961AAE91D9D}" srcOrd="1" destOrd="0" presId="urn:microsoft.com/office/officeart/2018/2/layout/IconVerticalSolidList"/>
    <dgm:cxn modelId="{18882DCB-6862-4FF7-AC98-5A3E98B364B8}" type="presParOf" srcId="{5BE7E455-7552-48BA-8AAB-6F66E0BFF252}" destId="{E72095EF-CBB9-4B15-B05B-899B41807298}" srcOrd="2" destOrd="0" presId="urn:microsoft.com/office/officeart/2018/2/layout/IconVerticalSolidList"/>
    <dgm:cxn modelId="{3F2C5DEF-D4E1-49D5-818D-63CA8D627FDE}" type="presParOf" srcId="{5BE7E455-7552-48BA-8AAB-6F66E0BFF252}" destId="{A7004154-F4DB-40D2-96B1-E573E5C4839F}" srcOrd="3" destOrd="0" presId="urn:microsoft.com/office/officeart/2018/2/layout/IconVerticalSolidList"/>
    <dgm:cxn modelId="{A60A112F-7356-4BCC-BD93-673703CBC857}" type="presParOf" srcId="{890F959C-F7CA-41E3-8EF3-ACF5DC8A9A82}" destId="{8842DCDD-516E-436D-80B0-AAEF6080543C}" srcOrd="5" destOrd="0" presId="urn:microsoft.com/office/officeart/2018/2/layout/IconVerticalSolidList"/>
    <dgm:cxn modelId="{AEFDD512-BE75-406A-A586-46486893F13D}" type="presParOf" srcId="{890F959C-F7CA-41E3-8EF3-ACF5DC8A9A82}" destId="{F426F8ED-6137-422B-BA15-778BE23B3912}" srcOrd="6" destOrd="0" presId="urn:microsoft.com/office/officeart/2018/2/layout/IconVerticalSolidList"/>
    <dgm:cxn modelId="{EE3580AF-4EEB-49ED-A62A-88D3811B6F1A}" type="presParOf" srcId="{F426F8ED-6137-422B-BA15-778BE23B3912}" destId="{AFE4B813-4793-4F09-B9A8-3058C5D73A0E}" srcOrd="0" destOrd="0" presId="urn:microsoft.com/office/officeart/2018/2/layout/IconVerticalSolidList"/>
    <dgm:cxn modelId="{FECE9B31-3119-44A5-869A-271FB4A67F78}" type="presParOf" srcId="{F426F8ED-6137-422B-BA15-778BE23B3912}" destId="{CA326D6C-208C-4A76-831E-2C4DA3AD538C}" srcOrd="1" destOrd="0" presId="urn:microsoft.com/office/officeart/2018/2/layout/IconVerticalSolidList"/>
    <dgm:cxn modelId="{B842710E-BA34-42B4-8689-4D9ACB881909}" type="presParOf" srcId="{F426F8ED-6137-422B-BA15-778BE23B3912}" destId="{BCF53786-9360-4829-B183-24F3C6BE4184}" srcOrd="2" destOrd="0" presId="urn:microsoft.com/office/officeart/2018/2/layout/IconVerticalSolidList"/>
    <dgm:cxn modelId="{EB710647-CC44-4DBB-95F6-8406631934B6}" type="presParOf" srcId="{F426F8ED-6137-422B-BA15-778BE23B3912}" destId="{DA864CB2-FBD1-46F8-BEE5-01FB93426F3E}" srcOrd="3" destOrd="0" presId="urn:microsoft.com/office/officeart/2018/2/layout/IconVerticalSolidList"/>
    <dgm:cxn modelId="{CD49FC95-D130-41EB-AEAF-44E04CE24C27}" type="presParOf" srcId="{890F959C-F7CA-41E3-8EF3-ACF5DC8A9A82}" destId="{247E4BB0-B70C-4FAC-BA52-B0636CAC2165}" srcOrd="7" destOrd="0" presId="urn:microsoft.com/office/officeart/2018/2/layout/IconVerticalSolidList"/>
    <dgm:cxn modelId="{927EC144-2858-45C0-9708-8CE69F265CBE}" type="presParOf" srcId="{890F959C-F7CA-41E3-8EF3-ACF5DC8A9A82}" destId="{28297390-9482-4E9A-BE14-E4730425D632}" srcOrd="8" destOrd="0" presId="urn:microsoft.com/office/officeart/2018/2/layout/IconVerticalSolidList"/>
    <dgm:cxn modelId="{9A03ED1A-0E18-49AB-BFA6-9281301A6C36}" type="presParOf" srcId="{28297390-9482-4E9A-BE14-E4730425D632}" destId="{65C52DF3-4403-47AD-B659-BC8BBF8B24BA}" srcOrd="0" destOrd="0" presId="urn:microsoft.com/office/officeart/2018/2/layout/IconVerticalSolidList"/>
    <dgm:cxn modelId="{7C04D177-6D3D-48A8-8AC6-5956F02AF006}" type="presParOf" srcId="{28297390-9482-4E9A-BE14-E4730425D632}" destId="{98246B26-CD93-464A-86EF-1268A1146440}" srcOrd="1" destOrd="0" presId="urn:microsoft.com/office/officeart/2018/2/layout/IconVerticalSolidList"/>
    <dgm:cxn modelId="{1972541D-1E7A-4544-8D2C-1DF5B856B96A}" type="presParOf" srcId="{28297390-9482-4E9A-BE14-E4730425D632}" destId="{33A10778-B4B8-49F0-BAD2-25F9089734A4}" srcOrd="2" destOrd="0" presId="urn:microsoft.com/office/officeart/2018/2/layout/IconVerticalSolidList"/>
    <dgm:cxn modelId="{187F6812-F2E2-4261-92DC-4F62D2872B5F}" type="presParOf" srcId="{28297390-9482-4E9A-BE14-E4730425D632}" destId="{02688A65-DA95-4A54-8587-4D1BB11C376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527601A-C247-4210-9006-327C5B98E649}"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A741A99-936B-4629-8775-25E9FDE9C85D}">
      <dgm:prSet custT="1"/>
      <dgm:spPr/>
      <dgm:t>
        <a:bodyPr/>
        <a:lstStyle/>
        <a:p>
          <a:r>
            <a:rPr lang="en-US" sz="1600" b="1" dirty="0"/>
            <a:t>Scenario 3</a:t>
          </a:r>
        </a:p>
        <a:p>
          <a:r>
            <a:rPr lang="en-US" sz="1600" b="0" dirty="0"/>
            <a:t>Your doctor dilates your eyes during a routine exam, and you’re highly light-sensitive, and your vision is blurry.</a:t>
          </a:r>
        </a:p>
      </dgm:t>
    </dgm:pt>
    <dgm:pt modelId="{39EBF575-2128-4E6D-A77F-99737BD25E94}" type="parTrans" cxnId="{3D87AEC4-0281-40A0-8DB9-F6361A5DFB7A}">
      <dgm:prSet/>
      <dgm:spPr/>
      <dgm:t>
        <a:bodyPr/>
        <a:lstStyle/>
        <a:p>
          <a:endParaRPr lang="en-US" sz="1400"/>
        </a:p>
      </dgm:t>
    </dgm:pt>
    <dgm:pt modelId="{2CFFC35F-B021-4B7F-A224-AB389F46DF78}" type="sibTrans" cxnId="{3D87AEC4-0281-40A0-8DB9-F6361A5DFB7A}">
      <dgm:prSet/>
      <dgm:spPr/>
      <dgm:t>
        <a:bodyPr/>
        <a:lstStyle/>
        <a:p>
          <a:endParaRPr lang="en-US" sz="1400"/>
        </a:p>
      </dgm:t>
    </dgm:pt>
    <dgm:pt modelId="{8B1747D5-C7A1-4BF9-B0A6-CCB0D2E1487A}">
      <dgm:prSet custT="1"/>
      <dgm:spPr/>
      <dgm:t>
        <a:bodyPr/>
        <a:lstStyle/>
        <a:p>
          <a:r>
            <a:rPr lang="en-US" sz="1600" b="1" dirty="0"/>
            <a:t>Workplace Issue</a:t>
          </a:r>
        </a:p>
        <a:p>
          <a:r>
            <a:rPr lang="en-US" sz="1600" b="0" dirty="0"/>
            <a:t>You drive a delivery truck, and you need to be able to read the computer maps and navigate roadways safely.</a:t>
          </a:r>
          <a:endParaRPr lang="en-US" sz="1600" dirty="0"/>
        </a:p>
      </dgm:t>
    </dgm:pt>
    <dgm:pt modelId="{29C03B02-FAA2-488D-BC46-009BFE967FFC}" type="parTrans" cxnId="{22555DEC-7FA0-4E70-8E89-8E51588472F6}">
      <dgm:prSet/>
      <dgm:spPr/>
      <dgm:t>
        <a:bodyPr/>
        <a:lstStyle/>
        <a:p>
          <a:endParaRPr lang="en-US" sz="1400"/>
        </a:p>
      </dgm:t>
    </dgm:pt>
    <dgm:pt modelId="{7514C4BF-9F89-4957-8F61-34673FFABCC3}" type="sibTrans" cxnId="{22555DEC-7FA0-4E70-8E89-8E51588472F6}">
      <dgm:prSet/>
      <dgm:spPr/>
      <dgm:t>
        <a:bodyPr/>
        <a:lstStyle/>
        <a:p>
          <a:endParaRPr lang="en-US" sz="1400"/>
        </a:p>
      </dgm:t>
    </dgm:pt>
    <dgm:pt modelId="{530E0411-F3AA-47C6-818A-C333CECE0877}">
      <dgm:prSet custT="1"/>
      <dgm:spPr/>
      <dgm:t>
        <a:bodyPr/>
        <a:lstStyle/>
        <a:p>
          <a:r>
            <a:rPr lang="en-US" sz="1600" b="1" dirty="0"/>
            <a:t>Typical Advice</a:t>
          </a:r>
        </a:p>
        <a:p>
          <a:r>
            <a:rPr lang="en-US" sz="1600" b="0" dirty="0"/>
            <a:t>”Just wear sunglasses” </a:t>
          </a:r>
        </a:p>
        <a:p>
          <a:r>
            <a:rPr lang="en-US" sz="1600" b="0" dirty="0"/>
            <a:t>“Squint – it will pass in a few hours”. </a:t>
          </a:r>
          <a:endParaRPr lang="en-US" sz="1600" dirty="0"/>
        </a:p>
      </dgm:t>
    </dgm:pt>
    <dgm:pt modelId="{307BA710-4DDA-474E-9F59-4EF1DECC6598}" type="parTrans" cxnId="{0E0E0E3A-044E-440C-BBC0-93B151914A32}">
      <dgm:prSet/>
      <dgm:spPr/>
      <dgm:t>
        <a:bodyPr/>
        <a:lstStyle/>
        <a:p>
          <a:endParaRPr lang="en-US" sz="1400"/>
        </a:p>
      </dgm:t>
    </dgm:pt>
    <dgm:pt modelId="{5A528F17-11F8-42ED-9A43-E202D98EEAF3}" type="sibTrans" cxnId="{0E0E0E3A-044E-440C-BBC0-93B151914A32}">
      <dgm:prSet/>
      <dgm:spPr/>
      <dgm:t>
        <a:bodyPr/>
        <a:lstStyle/>
        <a:p>
          <a:endParaRPr lang="en-US" sz="1400"/>
        </a:p>
      </dgm:t>
    </dgm:pt>
    <dgm:pt modelId="{22745195-0B62-478E-9AED-2F5A42AF2405}">
      <dgm:prSet custT="1"/>
      <dgm:spPr/>
      <dgm:t>
        <a:bodyPr/>
        <a:lstStyle/>
        <a:p>
          <a:r>
            <a:rPr lang="en-US" sz="1600" b="1" dirty="0"/>
            <a:t>Appreciate the Problem</a:t>
          </a:r>
        </a:p>
        <a:p>
          <a:r>
            <a:rPr lang="en-US" sz="1600" b="0" dirty="0"/>
            <a:t>There is not a way to replicate this issue safely – but imagine it being painful to open your eyes and look at lit-up objects.</a:t>
          </a:r>
        </a:p>
      </dgm:t>
    </dgm:pt>
    <dgm:pt modelId="{73A8B93E-8EE7-4E52-96F2-9D860F7EA97A}" type="parTrans" cxnId="{773B3DBF-417E-441C-B5E7-A3AB8FB000E9}">
      <dgm:prSet/>
      <dgm:spPr/>
      <dgm:t>
        <a:bodyPr/>
        <a:lstStyle/>
        <a:p>
          <a:endParaRPr lang="en-US" sz="1400"/>
        </a:p>
      </dgm:t>
    </dgm:pt>
    <dgm:pt modelId="{198990A2-F5DE-48D9-BB15-26B707B808A8}" type="sibTrans" cxnId="{773B3DBF-417E-441C-B5E7-A3AB8FB000E9}">
      <dgm:prSet/>
      <dgm:spPr/>
      <dgm:t>
        <a:bodyPr/>
        <a:lstStyle/>
        <a:p>
          <a:endParaRPr lang="en-US" sz="1400"/>
        </a:p>
      </dgm:t>
    </dgm:pt>
    <dgm:pt modelId="{96CDF480-C0C5-4D19-8EB4-8B4BCDB7879E}">
      <dgm:prSet custT="1"/>
      <dgm:spPr/>
      <dgm:t>
        <a:bodyPr/>
        <a:lstStyle/>
        <a:p>
          <a:r>
            <a:rPr lang="en-US" sz="1600" b="1" i="0" dirty="0"/>
            <a:t>Assistive Technology and Alternative Solutions</a:t>
          </a:r>
        </a:p>
        <a:p>
          <a:r>
            <a:rPr lang="en-US" sz="1600" b="0" i="0" dirty="0">
              <a:effectLst/>
            </a:rPr>
            <a:t>Contrast and display brightness options make a device readable. Another should operate the vehicle.</a:t>
          </a:r>
          <a:endParaRPr lang="en-US" sz="1600" b="1" i="0" dirty="0"/>
        </a:p>
      </dgm:t>
    </dgm:pt>
    <dgm:pt modelId="{EB022CFE-8B34-4C4A-8A3D-11473643AD68}" type="parTrans" cxnId="{042FFFEC-E94B-49E8-9344-52EDA91B6FFF}">
      <dgm:prSet/>
      <dgm:spPr/>
      <dgm:t>
        <a:bodyPr/>
        <a:lstStyle/>
        <a:p>
          <a:endParaRPr lang="en-US" sz="1400"/>
        </a:p>
      </dgm:t>
    </dgm:pt>
    <dgm:pt modelId="{BDBC0968-4C25-4FC4-B243-2712B8AA62F1}" type="sibTrans" cxnId="{042FFFEC-E94B-49E8-9344-52EDA91B6FFF}">
      <dgm:prSet/>
      <dgm:spPr/>
      <dgm:t>
        <a:bodyPr/>
        <a:lstStyle/>
        <a:p>
          <a:endParaRPr lang="en-US" sz="1400"/>
        </a:p>
      </dgm:t>
    </dgm:pt>
    <dgm:pt modelId="{890F959C-F7CA-41E3-8EF3-ACF5DC8A9A82}" type="pres">
      <dgm:prSet presAssocID="{7527601A-C247-4210-9006-327C5B98E649}" presName="root" presStyleCnt="0">
        <dgm:presLayoutVars>
          <dgm:dir/>
          <dgm:resizeHandles val="exact"/>
        </dgm:presLayoutVars>
      </dgm:prSet>
      <dgm:spPr/>
    </dgm:pt>
    <dgm:pt modelId="{BB85ABE6-FB26-46E9-B00C-4D4326CADFC5}" type="pres">
      <dgm:prSet presAssocID="{0A741A99-936B-4629-8775-25E9FDE9C85D}" presName="compNode" presStyleCnt="0"/>
      <dgm:spPr/>
    </dgm:pt>
    <dgm:pt modelId="{D0ADC6A4-78B0-45B0-8EEF-14C98FD1A744}" type="pres">
      <dgm:prSet presAssocID="{0A741A99-936B-4629-8775-25E9FDE9C85D}" presName="bgRect" presStyleLbl="bgShp" presStyleIdx="0" presStyleCnt="5"/>
      <dgm:spPr/>
    </dgm:pt>
    <dgm:pt modelId="{F6926174-E9AF-4BB8-B800-85D2171C1147}" type="pres">
      <dgm:prSet presAssocID="{0A741A99-936B-4629-8775-25E9FDE9C85D}" presName="iconRect" presStyleLbl="nod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Eye with solid fill"/>
        </a:ext>
      </dgm:extLst>
    </dgm:pt>
    <dgm:pt modelId="{6A9D04B2-9FF7-4C15-8A06-CDA4DE504168}" type="pres">
      <dgm:prSet presAssocID="{0A741A99-936B-4629-8775-25E9FDE9C85D}" presName="spaceRect" presStyleCnt="0"/>
      <dgm:spPr/>
    </dgm:pt>
    <dgm:pt modelId="{606E8FC2-495A-4DFC-AF7F-E28DF5FD9A08}" type="pres">
      <dgm:prSet presAssocID="{0A741A99-936B-4629-8775-25E9FDE9C85D}" presName="parTx" presStyleLbl="revTx" presStyleIdx="0" presStyleCnt="5">
        <dgm:presLayoutVars>
          <dgm:chMax val="0"/>
          <dgm:chPref val="0"/>
        </dgm:presLayoutVars>
      </dgm:prSet>
      <dgm:spPr/>
    </dgm:pt>
    <dgm:pt modelId="{BD8215F6-7F31-4C04-BC2F-7A76BCF668F3}" type="pres">
      <dgm:prSet presAssocID="{2CFFC35F-B021-4B7F-A224-AB389F46DF78}" presName="sibTrans" presStyleCnt="0"/>
      <dgm:spPr/>
    </dgm:pt>
    <dgm:pt modelId="{F2C0A551-D94B-4460-A039-252A03AC3C99}" type="pres">
      <dgm:prSet presAssocID="{8B1747D5-C7A1-4BF9-B0A6-CCB0D2E1487A}" presName="compNode" presStyleCnt="0"/>
      <dgm:spPr/>
    </dgm:pt>
    <dgm:pt modelId="{0592E5CF-445A-49BE-A9E7-4CF599D69B6D}" type="pres">
      <dgm:prSet presAssocID="{8B1747D5-C7A1-4BF9-B0A6-CCB0D2E1487A}" presName="bgRect" presStyleLbl="bgShp" presStyleIdx="1" presStyleCnt="5"/>
      <dgm:spPr/>
    </dgm:pt>
    <dgm:pt modelId="{F028ECE1-30B2-414A-A3BC-31E5FD360728}" type="pres">
      <dgm:prSet presAssocID="{8B1747D5-C7A1-4BF9-B0A6-CCB0D2E1487A}"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ourglass"/>
        </a:ext>
      </dgm:extLst>
    </dgm:pt>
    <dgm:pt modelId="{8B045DA1-300E-49DD-BDF5-EF8DF0D38A77}" type="pres">
      <dgm:prSet presAssocID="{8B1747D5-C7A1-4BF9-B0A6-CCB0D2E1487A}" presName="spaceRect" presStyleCnt="0"/>
      <dgm:spPr/>
    </dgm:pt>
    <dgm:pt modelId="{856E0557-9D7C-492A-89F3-D7ECF2E90C2C}" type="pres">
      <dgm:prSet presAssocID="{8B1747D5-C7A1-4BF9-B0A6-CCB0D2E1487A}" presName="parTx" presStyleLbl="revTx" presStyleIdx="1" presStyleCnt="5">
        <dgm:presLayoutVars>
          <dgm:chMax val="0"/>
          <dgm:chPref val="0"/>
        </dgm:presLayoutVars>
      </dgm:prSet>
      <dgm:spPr/>
    </dgm:pt>
    <dgm:pt modelId="{FD36ACE2-53AF-4872-B2CE-6671251FBDF9}" type="pres">
      <dgm:prSet presAssocID="{7514C4BF-9F89-4957-8F61-34673FFABCC3}" presName="sibTrans" presStyleCnt="0"/>
      <dgm:spPr/>
    </dgm:pt>
    <dgm:pt modelId="{5BE7E455-7552-48BA-8AAB-6F66E0BFF252}" type="pres">
      <dgm:prSet presAssocID="{530E0411-F3AA-47C6-818A-C333CECE0877}" presName="compNode" presStyleCnt="0"/>
      <dgm:spPr/>
    </dgm:pt>
    <dgm:pt modelId="{A1B64206-E7F1-40D3-9DC4-41F37887EE30}" type="pres">
      <dgm:prSet presAssocID="{530E0411-F3AA-47C6-818A-C333CECE0877}" presName="bgRect" presStyleLbl="bgShp" presStyleIdx="2" presStyleCnt="5"/>
      <dgm:spPr/>
    </dgm:pt>
    <dgm:pt modelId="{5A443BEE-1D78-452B-AE03-0961AAE91D9D}" type="pres">
      <dgm:prSet presAssocID="{530E0411-F3AA-47C6-818A-C333CECE0877}"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pen Hand"/>
        </a:ext>
      </dgm:extLst>
    </dgm:pt>
    <dgm:pt modelId="{E72095EF-CBB9-4B15-B05B-899B41807298}" type="pres">
      <dgm:prSet presAssocID="{530E0411-F3AA-47C6-818A-C333CECE0877}" presName="spaceRect" presStyleCnt="0"/>
      <dgm:spPr/>
    </dgm:pt>
    <dgm:pt modelId="{A7004154-F4DB-40D2-96B1-E573E5C4839F}" type="pres">
      <dgm:prSet presAssocID="{530E0411-F3AA-47C6-818A-C333CECE0877}" presName="parTx" presStyleLbl="revTx" presStyleIdx="2" presStyleCnt="5">
        <dgm:presLayoutVars>
          <dgm:chMax val="0"/>
          <dgm:chPref val="0"/>
        </dgm:presLayoutVars>
      </dgm:prSet>
      <dgm:spPr/>
    </dgm:pt>
    <dgm:pt modelId="{8842DCDD-516E-436D-80B0-AAEF6080543C}" type="pres">
      <dgm:prSet presAssocID="{5A528F17-11F8-42ED-9A43-E202D98EEAF3}" presName="sibTrans" presStyleCnt="0"/>
      <dgm:spPr/>
    </dgm:pt>
    <dgm:pt modelId="{F426F8ED-6137-422B-BA15-778BE23B3912}" type="pres">
      <dgm:prSet presAssocID="{22745195-0B62-478E-9AED-2F5A42AF2405}" presName="compNode" presStyleCnt="0"/>
      <dgm:spPr/>
    </dgm:pt>
    <dgm:pt modelId="{AFE4B813-4793-4F09-B9A8-3058C5D73A0E}" type="pres">
      <dgm:prSet presAssocID="{22745195-0B62-478E-9AED-2F5A42AF2405}" presName="bgRect" presStyleLbl="bgShp" presStyleIdx="3" presStyleCnt="5"/>
      <dgm:spPr/>
    </dgm:pt>
    <dgm:pt modelId="{CA326D6C-208C-4A76-831E-2C4DA3AD538C}" type="pres">
      <dgm:prSet presAssocID="{22745195-0B62-478E-9AED-2F5A42AF2405}"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ycle with People"/>
        </a:ext>
      </dgm:extLst>
    </dgm:pt>
    <dgm:pt modelId="{BCF53786-9360-4829-B183-24F3C6BE4184}" type="pres">
      <dgm:prSet presAssocID="{22745195-0B62-478E-9AED-2F5A42AF2405}" presName="spaceRect" presStyleCnt="0"/>
      <dgm:spPr/>
    </dgm:pt>
    <dgm:pt modelId="{DA864CB2-FBD1-46F8-BEE5-01FB93426F3E}" type="pres">
      <dgm:prSet presAssocID="{22745195-0B62-478E-9AED-2F5A42AF2405}" presName="parTx" presStyleLbl="revTx" presStyleIdx="3" presStyleCnt="5">
        <dgm:presLayoutVars>
          <dgm:chMax val="0"/>
          <dgm:chPref val="0"/>
        </dgm:presLayoutVars>
      </dgm:prSet>
      <dgm:spPr/>
    </dgm:pt>
    <dgm:pt modelId="{247E4BB0-B70C-4FAC-BA52-B0636CAC2165}" type="pres">
      <dgm:prSet presAssocID="{198990A2-F5DE-48D9-BB15-26B707B808A8}" presName="sibTrans" presStyleCnt="0"/>
      <dgm:spPr/>
    </dgm:pt>
    <dgm:pt modelId="{28297390-9482-4E9A-BE14-E4730425D632}" type="pres">
      <dgm:prSet presAssocID="{96CDF480-C0C5-4D19-8EB4-8B4BCDB7879E}" presName="compNode" presStyleCnt="0"/>
      <dgm:spPr/>
    </dgm:pt>
    <dgm:pt modelId="{65C52DF3-4403-47AD-B659-BC8BBF8B24BA}" type="pres">
      <dgm:prSet presAssocID="{96CDF480-C0C5-4D19-8EB4-8B4BCDB7879E}" presName="bgRect" presStyleLbl="bgShp" presStyleIdx="4" presStyleCnt="5"/>
      <dgm:spPr/>
    </dgm:pt>
    <dgm:pt modelId="{98246B26-CD93-464A-86EF-1268A1146440}" type="pres">
      <dgm:prSet presAssocID="{96CDF480-C0C5-4D19-8EB4-8B4BCDB7879E}"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loud Computing"/>
        </a:ext>
      </dgm:extLst>
    </dgm:pt>
    <dgm:pt modelId="{33A10778-B4B8-49F0-BAD2-25F9089734A4}" type="pres">
      <dgm:prSet presAssocID="{96CDF480-C0C5-4D19-8EB4-8B4BCDB7879E}" presName="spaceRect" presStyleCnt="0"/>
      <dgm:spPr/>
    </dgm:pt>
    <dgm:pt modelId="{02688A65-DA95-4A54-8587-4D1BB11C376A}" type="pres">
      <dgm:prSet presAssocID="{96CDF480-C0C5-4D19-8EB4-8B4BCDB7879E}" presName="parTx" presStyleLbl="revTx" presStyleIdx="4" presStyleCnt="5">
        <dgm:presLayoutVars>
          <dgm:chMax val="0"/>
          <dgm:chPref val="0"/>
        </dgm:presLayoutVars>
      </dgm:prSet>
      <dgm:spPr/>
    </dgm:pt>
  </dgm:ptLst>
  <dgm:cxnLst>
    <dgm:cxn modelId="{B3BC902F-9CA1-4810-A8AE-1F1B4BED8A7F}" type="presOf" srcId="{0A741A99-936B-4629-8775-25E9FDE9C85D}" destId="{606E8FC2-495A-4DFC-AF7F-E28DF5FD9A08}" srcOrd="0" destOrd="0" presId="urn:microsoft.com/office/officeart/2018/2/layout/IconVerticalSolidList"/>
    <dgm:cxn modelId="{0E0E0E3A-044E-440C-BBC0-93B151914A32}" srcId="{7527601A-C247-4210-9006-327C5B98E649}" destId="{530E0411-F3AA-47C6-818A-C333CECE0877}" srcOrd="2" destOrd="0" parTransId="{307BA710-4DDA-474E-9F59-4EF1DECC6598}" sibTransId="{5A528F17-11F8-42ED-9A43-E202D98EEAF3}"/>
    <dgm:cxn modelId="{36514970-1535-433C-84B8-52EB188602BA}" type="presOf" srcId="{8B1747D5-C7A1-4BF9-B0A6-CCB0D2E1487A}" destId="{856E0557-9D7C-492A-89F3-D7ECF2E90C2C}" srcOrd="0" destOrd="0" presId="urn:microsoft.com/office/officeart/2018/2/layout/IconVerticalSolidList"/>
    <dgm:cxn modelId="{912AA08C-7100-414B-B859-077470DD85DE}" type="presOf" srcId="{7527601A-C247-4210-9006-327C5B98E649}" destId="{890F959C-F7CA-41E3-8EF3-ACF5DC8A9A82}" srcOrd="0" destOrd="0" presId="urn:microsoft.com/office/officeart/2018/2/layout/IconVerticalSolidList"/>
    <dgm:cxn modelId="{0CCC9C93-98F6-413D-94F4-76DEF1E54897}" type="presOf" srcId="{96CDF480-C0C5-4D19-8EB4-8B4BCDB7879E}" destId="{02688A65-DA95-4A54-8587-4D1BB11C376A}" srcOrd="0" destOrd="0" presId="urn:microsoft.com/office/officeart/2018/2/layout/IconVerticalSolidList"/>
    <dgm:cxn modelId="{1B0BFF95-2F45-4E2D-82F1-26FDDC6113AA}" type="presOf" srcId="{530E0411-F3AA-47C6-818A-C333CECE0877}" destId="{A7004154-F4DB-40D2-96B1-E573E5C4839F}" srcOrd="0" destOrd="0" presId="urn:microsoft.com/office/officeart/2018/2/layout/IconVerticalSolidList"/>
    <dgm:cxn modelId="{586AE5A2-1E18-4295-8ACC-9D4809DB0B5E}" type="presOf" srcId="{22745195-0B62-478E-9AED-2F5A42AF2405}" destId="{DA864CB2-FBD1-46F8-BEE5-01FB93426F3E}" srcOrd="0" destOrd="0" presId="urn:microsoft.com/office/officeart/2018/2/layout/IconVerticalSolidList"/>
    <dgm:cxn modelId="{773B3DBF-417E-441C-B5E7-A3AB8FB000E9}" srcId="{7527601A-C247-4210-9006-327C5B98E649}" destId="{22745195-0B62-478E-9AED-2F5A42AF2405}" srcOrd="3" destOrd="0" parTransId="{73A8B93E-8EE7-4E52-96F2-9D860F7EA97A}" sibTransId="{198990A2-F5DE-48D9-BB15-26B707B808A8}"/>
    <dgm:cxn modelId="{3D87AEC4-0281-40A0-8DB9-F6361A5DFB7A}" srcId="{7527601A-C247-4210-9006-327C5B98E649}" destId="{0A741A99-936B-4629-8775-25E9FDE9C85D}" srcOrd="0" destOrd="0" parTransId="{39EBF575-2128-4E6D-A77F-99737BD25E94}" sibTransId="{2CFFC35F-B021-4B7F-A224-AB389F46DF78}"/>
    <dgm:cxn modelId="{22555DEC-7FA0-4E70-8E89-8E51588472F6}" srcId="{7527601A-C247-4210-9006-327C5B98E649}" destId="{8B1747D5-C7A1-4BF9-B0A6-CCB0D2E1487A}" srcOrd="1" destOrd="0" parTransId="{29C03B02-FAA2-488D-BC46-009BFE967FFC}" sibTransId="{7514C4BF-9F89-4957-8F61-34673FFABCC3}"/>
    <dgm:cxn modelId="{042FFFEC-E94B-49E8-9344-52EDA91B6FFF}" srcId="{7527601A-C247-4210-9006-327C5B98E649}" destId="{96CDF480-C0C5-4D19-8EB4-8B4BCDB7879E}" srcOrd="4" destOrd="0" parTransId="{EB022CFE-8B34-4C4A-8A3D-11473643AD68}" sibTransId="{BDBC0968-4C25-4FC4-B243-2712B8AA62F1}"/>
    <dgm:cxn modelId="{AF1D6353-3EB3-413E-8818-65F8A1933A4E}" type="presParOf" srcId="{890F959C-F7CA-41E3-8EF3-ACF5DC8A9A82}" destId="{BB85ABE6-FB26-46E9-B00C-4D4326CADFC5}" srcOrd="0" destOrd="0" presId="urn:microsoft.com/office/officeart/2018/2/layout/IconVerticalSolidList"/>
    <dgm:cxn modelId="{52BCAED8-8E19-40B9-9724-AB4F57A71566}" type="presParOf" srcId="{BB85ABE6-FB26-46E9-B00C-4D4326CADFC5}" destId="{D0ADC6A4-78B0-45B0-8EEF-14C98FD1A744}" srcOrd="0" destOrd="0" presId="urn:microsoft.com/office/officeart/2018/2/layout/IconVerticalSolidList"/>
    <dgm:cxn modelId="{DEAF705D-3D54-4AE0-B7AA-AF94BA4FD940}" type="presParOf" srcId="{BB85ABE6-FB26-46E9-B00C-4D4326CADFC5}" destId="{F6926174-E9AF-4BB8-B800-85D2171C1147}" srcOrd="1" destOrd="0" presId="urn:microsoft.com/office/officeart/2018/2/layout/IconVerticalSolidList"/>
    <dgm:cxn modelId="{11AD3C3F-F4FB-4763-8AA5-757E573969F7}" type="presParOf" srcId="{BB85ABE6-FB26-46E9-B00C-4D4326CADFC5}" destId="{6A9D04B2-9FF7-4C15-8A06-CDA4DE504168}" srcOrd="2" destOrd="0" presId="urn:microsoft.com/office/officeart/2018/2/layout/IconVerticalSolidList"/>
    <dgm:cxn modelId="{21410324-45DD-4496-B6A5-DEE327D78532}" type="presParOf" srcId="{BB85ABE6-FB26-46E9-B00C-4D4326CADFC5}" destId="{606E8FC2-495A-4DFC-AF7F-E28DF5FD9A08}" srcOrd="3" destOrd="0" presId="urn:microsoft.com/office/officeart/2018/2/layout/IconVerticalSolidList"/>
    <dgm:cxn modelId="{D874E236-528F-47BB-84F0-D96600D388E9}" type="presParOf" srcId="{890F959C-F7CA-41E3-8EF3-ACF5DC8A9A82}" destId="{BD8215F6-7F31-4C04-BC2F-7A76BCF668F3}" srcOrd="1" destOrd="0" presId="urn:microsoft.com/office/officeart/2018/2/layout/IconVerticalSolidList"/>
    <dgm:cxn modelId="{1FAAD8B3-4ED4-4A10-9F30-696FFCFEBAFA}" type="presParOf" srcId="{890F959C-F7CA-41E3-8EF3-ACF5DC8A9A82}" destId="{F2C0A551-D94B-4460-A039-252A03AC3C99}" srcOrd="2" destOrd="0" presId="urn:microsoft.com/office/officeart/2018/2/layout/IconVerticalSolidList"/>
    <dgm:cxn modelId="{988A34BF-D840-4D8D-9BDD-170CBC8474B1}" type="presParOf" srcId="{F2C0A551-D94B-4460-A039-252A03AC3C99}" destId="{0592E5CF-445A-49BE-A9E7-4CF599D69B6D}" srcOrd="0" destOrd="0" presId="urn:microsoft.com/office/officeart/2018/2/layout/IconVerticalSolidList"/>
    <dgm:cxn modelId="{6731BC8A-3B19-4BAF-8BE1-A381886D1F13}" type="presParOf" srcId="{F2C0A551-D94B-4460-A039-252A03AC3C99}" destId="{F028ECE1-30B2-414A-A3BC-31E5FD360728}" srcOrd="1" destOrd="0" presId="urn:microsoft.com/office/officeart/2018/2/layout/IconVerticalSolidList"/>
    <dgm:cxn modelId="{93DA92C7-3D5E-4D81-B492-ABC92BB508B4}" type="presParOf" srcId="{F2C0A551-D94B-4460-A039-252A03AC3C99}" destId="{8B045DA1-300E-49DD-BDF5-EF8DF0D38A77}" srcOrd="2" destOrd="0" presId="urn:microsoft.com/office/officeart/2018/2/layout/IconVerticalSolidList"/>
    <dgm:cxn modelId="{5005D5F0-BBE5-49E9-B31E-1BA677A91907}" type="presParOf" srcId="{F2C0A551-D94B-4460-A039-252A03AC3C99}" destId="{856E0557-9D7C-492A-89F3-D7ECF2E90C2C}" srcOrd="3" destOrd="0" presId="urn:microsoft.com/office/officeart/2018/2/layout/IconVerticalSolidList"/>
    <dgm:cxn modelId="{52208920-908E-4C60-97E4-1E81BBFC634E}" type="presParOf" srcId="{890F959C-F7CA-41E3-8EF3-ACF5DC8A9A82}" destId="{FD36ACE2-53AF-4872-B2CE-6671251FBDF9}" srcOrd="3" destOrd="0" presId="urn:microsoft.com/office/officeart/2018/2/layout/IconVerticalSolidList"/>
    <dgm:cxn modelId="{3417451D-B0F3-4471-8438-22ABA4D27157}" type="presParOf" srcId="{890F959C-F7CA-41E3-8EF3-ACF5DC8A9A82}" destId="{5BE7E455-7552-48BA-8AAB-6F66E0BFF252}" srcOrd="4" destOrd="0" presId="urn:microsoft.com/office/officeart/2018/2/layout/IconVerticalSolidList"/>
    <dgm:cxn modelId="{0DF9963D-BC7A-4DC4-AD47-1781BF23AE7A}" type="presParOf" srcId="{5BE7E455-7552-48BA-8AAB-6F66E0BFF252}" destId="{A1B64206-E7F1-40D3-9DC4-41F37887EE30}" srcOrd="0" destOrd="0" presId="urn:microsoft.com/office/officeart/2018/2/layout/IconVerticalSolidList"/>
    <dgm:cxn modelId="{3BFF863E-1EB7-45A4-B015-2449E4A0D6F5}" type="presParOf" srcId="{5BE7E455-7552-48BA-8AAB-6F66E0BFF252}" destId="{5A443BEE-1D78-452B-AE03-0961AAE91D9D}" srcOrd="1" destOrd="0" presId="urn:microsoft.com/office/officeart/2018/2/layout/IconVerticalSolidList"/>
    <dgm:cxn modelId="{18882DCB-6862-4FF7-AC98-5A3E98B364B8}" type="presParOf" srcId="{5BE7E455-7552-48BA-8AAB-6F66E0BFF252}" destId="{E72095EF-CBB9-4B15-B05B-899B41807298}" srcOrd="2" destOrd="0" presId="urn:microsoft.com/office/officeart/2018/2/layout/IconVerticalSolidList"/>
    <dgm:cxn modelId="{3F2C5DEF-D4E1-49D5-818D-63CA8D627FDE}" type="presParOf" srcId="{5BE7E455-7552-48BA-8AAB-6F66E0BFF252}" destId="{A7004154-F4DB-40D2-96B1-E573E5C4839F}" srcOrd="3" destOrd="0" presId="urn:microsoft.com/office/officeart/2018/2/layout/IconVerticalSolidList"/>
    <dgm:cxn modelId="{A60A112F-7356-4BCC-BD93-673703CBC857}" type="presParOf" srcId="{890F959C-F7CA-41E3-8EF3-ACF5DC8A9A82}" destId="{8842DCDD-516E-436D-80B0-AAEF6080543C}" srcOrd="5" destOrd="0" presId="urn:microsoft.com/office/officeart/2018/2/layout/IconVerticalSolidList"/>
    <dgm:cxn modelId="{AEFDD512-BE75-406A-A586-46486893F13D}" type="presParOf" srcId="{890F959C-F7CA-41E3-8EF3-ACF5DC8A9A82}" destId="{F426F8ED-6137-422B-BA15-778BE23B3912}" srcOrd="6" destOrd="0" presId="urn:microsoft.com/office/officeart/2018/2/layout/IconVerticalSolidList"/>
    <dgm:cxn modelId="{EE3580AF-4EEB-49ED-A62A-88D3811B6F1A}" type="presParOf" srcId="{F426F8ED-6137-422B-BA15-778BE23B3912}" destId="{AFE4B813-4793-4F09-B9A8-3058C5D73A0E}" srcOrd="0" destOrd="0" presId="urn:microsoft.com/office/officeart/2018/2/layout/IconVerticalSolidList"/>
    <dgm:cxn modelId="{FECE9B31-3119-44A5-869A-271FB4A67F78}" type="presParOf" srcId="{F426F8ED-6137-422B-BA15-778BE23B3912}" destId="{CA326D6C-208C-4A76-831E-2C4DA3AD538C}" srcOrd="1" destOrd="0" presId="urn:microsoft.com/office/officeart/2018/2/layout/IconVerticalSolidList"/>
    <dgm:cxn modelId="{B842710E-BA34-42B4-8689-4D9ACB881909}" type="presParOf" srcId="{F426F8ED-6137-422B-BA15-778BE23B3912}" destId="{BCF53786-9360-4829-B183-24F3C6BE4184}" srcOrd="2" destOrd="0" presId="urn:microsoft.com/office/officeart/2018/2/layout/IconVerticalSolidList"/>
    <dgm:cxn modelId="{EB710647-CC44-4DBB-95F6-8406631934B6}" type="presParOf" srcId="{F426F8ED-6137-422B-BA15-778BE23B3912}" destId="{DA864CB2-FBD1-46F8-BEE5-01FB93426F3E}" srcOrd="3" destOrd="0" presId="urn:microsoft.com/office/officeart/2018/2/layout/IconVerticalSolidList"/>
    <dgm:cxn modelId="{CD49FC95-D130-41EB-AEAF-44E04CE24C27}" type="presParOf" srcId="{890F959C-F7CA-41E3-8EF3-ACF5DC8A9A82}" destId="{247E4BB0-B70C-4FAC-BA52-B0636CAC2165}" srcOrd="7" destOrd="0" presId="urn:microsoft.com/office/officeart/2018/2/layout/IconVerticalSolidList"/>
    <dgm:cxn modelId="{927EC144-2858-45C0-9708-8CE69F265CBE}" type="presParOf" srcId="{890F959C-F7CA-41E3-8EF3-ACF5DC8A9A82}" destId="{28297390-9482-4E9A-BE14-E4730425D632}" srcOrd="8" destOrd="0" presId="urn:microsoft.com/office/officeart/2018/2/layout/IconVerticalSolidList"/>
    <dgm:cxn modelId="{9A03ED1A-0E18-49AB-BFA6-9281301A6C36}" type="presParOf" srcId="{28297390-9482-4E9A-BE14-E4730425D632}" destId="{65C52DF3-4403-47AD-B659-BC8BBF8B24BA}" srcOrd="0" destOrd="0" presId="urn:microsoft.com/office/officeart/2018/2/layout/IconVerticalSolidList"/>
    <dgm:cxn modelId="{7C04D177-6D3D-48A8-8AC6-5956F02AF006}" type="presParOf" srcId="{28297390-9482-4E9A-BE14-E4730425D632}" destId="{98246B26-CD93-464A-86EF-1268A1146440}" srcOrd="1" destOrd="0" presId="urn:microsoft.com/office/officeart/2018/2/layout/IconVerticalSolidList"/>
    <dgm:cxn modelId="{1972541D-1E7A-4544-8D2C-1DF5B856B96A}" type="presParOf" srcId="{28297390-9482-4E9A-BE14-E4730425D632}" destId="{33A10778-B4B8-49F0-BAD2-25F9089734A4}" srcOrd="2" destOrd="0" presId="urn:microsoft.com/office/officeart/2018/2/layout/IconVerticalSolidList"/>
    <dgm:cxn modelId="{187F6812-F2E2-4261-92DC-4F62D2872B5F}" type="presParOf" srcId="{28297390-9482-4E9A-BE14-E4730425D632}" destId="{02688A65-DA95-4A54-8587-4D1BB11C376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112A55-3784-40D9-AA98-56AAEA58C2D3}">
      <dsp:nvSpPr>
        <dsp:cNvPr id="0" name=""/>
        <dsp:cNvSpPr/>
      </dsp:nvSpPr>
      <dsp:spPr>
        <a:xfrm>
          <a:off x="774129" y="679575"/>
          <a:ext cx="1255425" cy="125542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2AFFB9-F6F6-4F44-BFDE-2960FC1EE36D}">
      <dsp:nvSpPr>
        <dsp:cNvPr id="0" name=""/>
        <dsp:cNvSpPr/>
      </dsp:nvSpPr>
      <dsp:spPr>
        <a:xfrm>
          <a:off x="1041679" y="947125"/>
          <a:ext cx="720326" cy="7203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D0FF2D0-9937-4B8D-984E-9E407D1C5260}">
      <dsp:nvSpPr>
        <dsp:cNvPr id="0" name=""/>
        <dsp:cNvSpPr/>
      </dsp:nvSpPr>
      <dsp:spPr>
        <a:xfrm>
          <a:off x="372805" y="2326036"/>
          <a:ext cx="205807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dirty="0"/>
            <a:t>Accidents</a:t>
          </a:r>
        </a:p>
      </dsp:txBody>
      <dsp:txXfrm>
        <a:off x="372805" y="2326036"/>
        <a:ext cx="2058075" cy="720000"/>
      </dsp:txXfrm>
    </dsp:sp>
    <dsp:sp modelId="{3212DC41-91C8-46D6-8E88-3B367B665A72}">
      <dsp:nvSpPr>
        <dsp:cNvPr id="0" name=""/>
        <dsp:cNvSpPr/>
      </dsp:nvSpPr>
      <dsp:spPr>
        <a:xfrm>
          <a:off x="3192368" y="679575"/>
          <a:ext cx="1255425" cy="125542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77832F-1287-41D1-B2FD-48276C2746EC}">
      <dsp:nvSpPr>
        <dsp:cNvPr id="0" name=""/>
        <dsp:cNvSpPr/>
      </dsp:nvSpPr>
      <dsp:spPr>
        <a:xfrm>
          <a:off x="3459917" y="947125"/>
          <a:ext cx="720326" cy="7203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17C765B-5C84-4265-A576-9E885EB96787}">
      <dsp:nvSpPr>
        <dsp:cNvPr id="0" name=""/>
        <dsp:cNvSpPr/>
      </dsp:nvSpPr>
      <dsp:spPr>
        <a:xfrm>
          <a:off x="2791043" y="2326036"/>
          <a:ext cx="205807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Environment</a:t>
          </a:r>
        </a:p>
      </dsp:txBody>
      <dsp:txXfrm>
        <a:off x="2791043" y="2326036"/>
        <a:ext cx="2058075" cy="720000"/>
      </dsp:txXfrm>
    </dsp:sp>
    <dsp:sp modelId="{736874FC-AED1-41B4-A462-AD6F40D9771D}">
      <dsp:nvSpPr>
        <dsp:cNvPr id="0" name=""/>
        <dsp:cNvSpPr/>
      </dsp:nvSpPr>
      <dsp:spPr>
        <a:xfrm>
          <a:off x="5610606" y="679575"/>
          <a:ext cx="1255425" cy="125542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930727-3516-4066-A639-F02302B5BA8A}">
      <dsp:nvSpPr>
        <dsp:cNvPr id="0" name=""/>
        <dsp:cNvSpPr/>
      </dsp:nvSpPr>
      <dsp:spPr>
        <a:xfrm>
          <a:off x="5878155" y="947125"/>
          <a:ext cx="720326" cy="7203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ED0F98E-08CA-4D90-BE27-3D9A9FCD4B64}">
      <dsp:nvSpPr>
        <dsp:cNvPr id="0" name=""/>
        <dsp:cNvSpPr/>
      </dsp:nvSpPr>
      <dsp:spPr>
        <a:xfrm>
          <a:off x="5209281" y="2326036"/>
          <a:ext cx="205807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dirty="0"/>
            <a:t>Illness</a:t>
          </a:r>
        </a:p>
      </dsp:txBody>
      <dsp:txXfrm>
        <a:off x="5209281" y="2326036"/>
        <a:ext cx="2058075" cy="720000"/>
      </dsp:txXfrm>
    </dsp:sp>
    <dsp:sp modelId="{12DEAC85-C1EC-4961-A07A-407C602FF5DE}">
      <dsp:nvSpPr>
        <dsp:cNvPr id="0" name=""/>
        <dsp:cNvSpPr/>
      </dsp:nvSpPr>
      <dsp:spPr>
        <a:xfrm>
          <a:off x="8028844" y="679575"/>
          <a:ext cx="1255425" cy="125542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3FCA52-E1FE-4399-B01B-494F84F5B4B7}">
      <dsp:nvSpPr>
        <dsp:cNvPr id="0" name=""/>
        <dsp:cNvSpPr/>
      </dsp:nvSpPr>
      <dsp:spPr>
        <a:xfrm>
          <a:off x="8296394" y="947125"/>
          <a:ext cx="720326" cy="72032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630E05A-5394-4C73-9BEE-A980EBA9D794}">
      <dsp:nvSpPr>
        <dsp:cNvPr id="0" name=""/>
        <dsp:cNvSpPr/>
      </dsp:nvSpPr>
      <dsp:spPr>
        <a:xfrm>
          <a:off x="7627519" y="2326036"/>
          <a:ext cx="205807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dirty="0"/>
            <a:t>Surgery</a:t>
          </a:r>
        </a:p>
      </dsp:txBody>
      <dsp:txXfrm>
        <a:off x="7627519" y="2326036"/>
        <a:ext cx="2058075"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75BB94-3179-BF4E-84A1-2010B6144ECB}">
      <dsp:nvSpPr>
        <dsp:cNvPr id="0" name=""/>
        <dsp:cNvSpPr/>
      </dsp:nvSpPr>
      <dsp:spPr>
        <a:xfrm>
          <a:off x="447913" y="1658"/>
          <a:ext cx="2863304" cy="1717982"/>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t>Physical Disabilities</a:t>
          </a:r>
          <a:endParaRPr lang="en-US" sz="3600" kern="1200"/>
        </a:p>
      </dsp:txBody>
      <dsp:txXfrm>
        <a:off x="447913" y="1658"/>
        <a:ext cx="2863304" cy="1717982"/>
      </dsp:txXfrm>
    </dsp:sp>
    <dsp:sp modelId="{EA1F487C-B650-F349-A6A0-4EE0B74F6E03}">
      <dsp:nvSpPr>
        <dsp:cNvPr id="0" name=""/>
        <dsp:cNvSpPr/>
      </dsp:nvSpPr>
      <dsp:spPr>
        <a:xfrm>
          <a:off x="3597547" y="1658"/>
          <a:ext cx="2863304" cy="1717982"/>
        </a:xfrm>
        <a:prstGeom prst="rect">
          <a:avLst/>
        </a:prstGeom>
        <a:solidFill>
          <a:schemeClr val="accent2">
            <a:hueOff val="280298"/>
            <a:satOff val="-12591"/>
            <a:lumOff val="1667"/>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t>Chronic Health Conditions</a:t>
          </a:r>
          <a:endParaRPr lang="en-US" sz="3600" kern="1200"/>
        </a:p>
      </dsp:txBody>
      <dsp:txXfrm>
        <a:off x="3597547" y="1658"/>
        <a:ext cx="2863304" cy="1717982"/>
      </dsp:txXfrm>
    </dsp:sp>
    <dsp:sp modelId="{CF8A493A-AEEA-E749-AC8B-9C771DA0A0DB}">
      <dsp:nvSpPr>
        <dsp:cNvPr id="0" name=""/>
        <dsp:cNvSpPr/>
      </dsp:nvSpPr>
      <dsp:spPr>
        <a:xfrm>
          <a:off x="6747182" y="1658"/>
          <a:ext cx="2863304" cy="1717982"/>
        </a:xfrm>
        <a:prstGeom prst="rect">
          <a:avLst/>
        </a:prstGeom>
        <a:solidFill>
          <a:schemeClr val="accent2">
            <a:hueOff val="560596"/>
            <a:satOff val="-25182"/>
            <a:lumOff val="3334"/>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t>Mental Health Disorders</a:t>
          </a:r>
          <a:endParaRPr lang="en-US" sz="3600" kern="1200"/>
        </a:p>
      </dsp:txBody>
      <dsp:txXfrm>
        <a:off x="6747182" y="1658"/>
        <a:ext cx="2863304" cy="1717982"/>
      </dsp:txXfrm>
    </dsp:sp>
    <dsp:sp modelId="{E043272F-3569-9A46-84CA-84887417E385}">
      <dsp:nvSpPr>
        <dsp:cNvPr id="0" name=""/>
        <dsp:cNvSpPr/>
      </dsp:nvSpPr>
      <dsp:spPr>
        <a:xfrm>
          <a:off x="2022730" y="2005971"/>
          <a:ext cx="2863304" cy="1717982"/>
        </a:xfrm>
        <a:prstGeom prst="rect">
          <a:avLst/>
        </a:prstGeom>
        <a:solidFill>
          <a:schemeClr val="accent2">
            <a:hueOff val="840893"/>
            <a:satOff val="-37774"/>
            <a:lumOff val="500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Sensory Disabilities</a:t>
          </a:r>
          <a:endParaRPr lang="en-US" sz="3600" kern="1200" dirty="0"/>
        </a:p>
      </dsp:txBody>
      <dsp:txXfrm>
        <a:off x="2022730" y="2005971"/>
        <a:ext cx="2863304" cy="1717982"/>
      </dsp:txXfrm>
    </dsp:sp>
    <dsp:sp modelId="{B3E3ADF8-8B5E-7C48-B169-1C9F57467CBC}">
      <dsp:nvSpPr>
        <dsp:cNvPr id="0" name=""/>
        <dsp:cNvSpPr/>
      </dsp:nvSpPr>
      <dsp:spPr>
        <a:xfrm>
          <a:off x="5172365" y="2005971"/>
          <a:ext cx="2863304" cy="1717982"/>
        </a:xfrm>
        <a:prstGeom prst="rect">
          <a:avLst/>
        </a:prstGeom>
        <a:solidFill>
          <a:schemeClr val="accent2">
            <a:hueOff val="1121191"/>
            <a:satOff val="-50365"/>
            <a:lumOff val="6667"/>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t>Neurological Conditions</a:t>
          </a:r>
          <a:endParaRPr lang="en-US" sz="3600" kern="1200"/>
        </a:p>
      </dsp:txBody>
      <dsp:txXfrm>
        <a:off x="5172365" y="2005971"/>
        <a:ext cx="2863304" cy="17179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B8F5C7-5619-8745-8E9F-ED00E97ED633}">
      <dsp:nvSpPr>
        <dsp:cNvPr id="0" name=""/>
        <dsp:cNvSpPr/>
      </dsp:nvSpPr>
      <dsp:spPr>
        <a:xfrm>
          <a:off x="50" y="61681"/>
          <a:ext cx="4827936" cy="720000"/>
        </a:xfrm>
        <a:prstGeom prst="rect">
          <a:avLst/>
        </a:prstGeom>
        <a:solidFill>
          <a:schemeClr val="accent4">
            <a:lumMod val="7500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b="0" kern="1200"/>
            <a:t>Temporary Disability</a:t>
          </a:r>
          <a:endParaRPr lang="en-US" sz="2500" kern="1200"/>
        </a:p>
      </dsp:txBody>
      <dsp:txXfrm>
        <a:off x="50" y="61681"/>
        <a:ext cx="4827936" cy="720000"/>
      </dsp:txXfrm>
    </dsp:sp>
    <dsp:sp modelId="{058ACE76-18FB-AC41-A0AB-C40AC94FC3CC}">
      <dsp:nvSpPr>
        <dsp:cNvPr id="0" name=""/>
        <dsp:cNvSpPr/>
      </dsp:nvSpPr>
      <dsp:spPr>
        <a:xfrm>
          <a:off x="50" y="781681"/>
          <a:ext cx="4827936" cy="288225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a:t>Injuries or medical conditions that affect an individual's ability to work or perform certain activities for a limited period. </a:t>
          </a:r>
        </a:p>
        <a:p>
          <a:pPr marL="228600" lvl="1" indent="-228600" algn="l" defTabSz="933450">
            <a:lnSpc>
              <a:spcPct val="90000"/>
            </a:lnSpc>
            <a:spcBef>
              <a:spcPct val="0"/>
            </a:spcBef>
            <a:spcAft>
              <a:spcPct val="15000"/>
            </a:spcAft>
            <a:buChar char="•"/>
          </a:pPr>
          <a:endParaRPr lang="en-US" sz="2100" kern="1200" dirty="0"/>
        </a:p>
        <a:p>
          <a:pPr marL="228600" lvl="1" indent="-228600" algn="l" defTabSz="933450">
            <a:lnSpc>
              <a:spcPct val="90000"/>
            </a:lnSpc>
            <a:spcBef>
              <a:spcPct val="0"/>
            </a:spcBef>
            <a:spcAft>
              <a:spcPct val="15000"/>
            </a:spcAft>
            <a:buChar char="•"/>
          </a:pPr>
          <a:r>
            <a:rPr lang="en-US" sz="2100" kern="1200" dirty="0"/>
            <a:t>These disabilities often have a defined recovery period, and the individual is expected to regain their functional capacity over time.</a:t>
          </a:r>
        </a:p>
      </dsp:txBody>
      <dsp:txXfrm>
        <a:off x="50" y="781681"/>
        <a:ext cx="4827936" cy="2882250"/>
      </dsp:txXfrm>
    </dsp:sp>
    <dsp:sp modelId="{D33CCF47-608F-7849-B38D-BA273C134945}">
      <dsp:nvSpPr>
        <dsp:cNvPr id="0" name=""/>
        <dsp:cNvSpPr/>
      </dsp:nvSpPr>
      <dsp:spPr>
        <a:xfrm>
          <a:off x="5503898" y="61681"/>
          <a:ext cx="4827936" cy="720000"/>
        </a:xfrm>
        <a:prstGeom prst="rect">
          <a:avLst/>
        </a:prstGeom>
        <a:solidFill>
          <a:schemeClr val="accent4">
            <a:lumMod val="50000"/>
          </a:schemeClr>
        </a:solidFill>
        <a:ln w="12700" cap="flat" cmpd="sng" algn="ctr">
          <a:solidFill>
            <a:schemeClr val="accent4">
              <a:hueOff val="20423033"/>
              <a:satOff val="-23986"/>
              <a:lumOff val="921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b="0" kern="1200" dirty="0"/>
            <a:t>Permanent/Long-Term Disability</a:t>
          </a:r>
          <a:endParaRPr lang="en-US" sz="2500" kern="1200" dirty="0"/>
        </a:p>
      </dsp:txBody>
      <dsp:txXfrm>
        <a:off x="5503898" y="61681"/>
        <a:ext cx="4827936" cy="720000"/>
      </dsp:txXfrm>
    </dsp:sp>
    <dsp:sp modelId="{C10AE97A-63C9-F740-9774-6612B0473F22}">
      <dsp:nvSpPr>
        <dsp:cNvPr id="0" name=""/>
        <dsp:cNvSpPr/>
      </dsp:nvSpPr>
      <dsp:spPr>
        <a:xfrm>
          <a:off x="5503898" y="781681"/>
          <a:ext cx="4827936" cy="2882250"/>
        </a:xfrm>
        <a:prstGeom prst="rect">
          <a:avLst/>
        </a:prstGeom>
        <a:solidFill>
          <a:schemeClr val="accent4">
            <a:tint val="40000"/>
            <a:alpha val="90000"/>
            <a:hueOff val="20658461"/>
            <a:satOff val="-11248"/>
            <a:lumOff val="1474"/>
            <a:alphaOff val="0"/>
          </a:schemeClr>
        </a:solidFill>
        <a:ln w="12700" cap="flat" cmpd="sng" algn="ctr">
          <a:solidFill>
            <a:schemeClr val="accent4">
              <a:tint val="40000"/>
              <a:alpha val="90000"/>
              <a:hueOff val="20658461"/>
              <a:satOff val="-11248"/>
              <a:lumOff val="147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a:t>Long-lasting or permanent disabilities that affect an individual's ability to work or perform certain activities for the rest of their life. </a:t>
          </a:r>
        </a:p>
        <a:p>
          <a:pPr marL="228600" lvl="1" indent="-228600" algn="l" defTabSz="933450">
            <a:lnSpc>
              <a:spcPct val="90000"/>
            </a:lnSpc>
            <a:spcBef>
              <a:spcPct val="0"/>
            </a:spcBef>
            <a:spcAft>
              <a:spcPct val="15000"/>
            </a:spcAft>
            <a:buChar char="•"/>
          </a:pPr>
          <a:endParaRPr lang="en-US" sz="2100" kern="1200" dirty="0"/>
        </a:p>
        <a:p>
          <a:pPr marL="228600" lvl="1" indent="-228600" algn="l" defTabSz="933450">
            <a:lnSpc>
              <a:spcPct val="90000"/>
            </a:lnSpc>
            <a:spcBef>
              <a:spcPct val="0"/>
            </a:spcBef>
            <a:spcAft>
              <a:spcPct val="15000"/>
            </a:spcAft>
            <a:buChar char="•"/>
          </a:pPr>
          <a:r>
            <a:rPr lang="en-US" sz="2100" kern="1200" dirty="0"/>
            <a:t>These disabilities are not expected to improve with time.</a:t>
          </a:r>
          <a:br>
            <a:rPr lang="en-US" sz="2200" b="0" kern="1200" dirty="0"/>
          </a:br>
          <a:endParaRPr lang="en-US" sz="2200" kern="1200" dirty="0"/>
        </a:p>
      </dsp:txBody>
      <dsp:txXfrm>
        <a:off x="5503898" y="781681"/>
        <a:ext cx="4827936" cy="28822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30E761-F145-4AD9-89AF-9E68B9C66103}">
      <dsp:nvSpPr>
        <dsp:cNvPr id="0" name=""/>
        <dsp:cNvSpPr/>
      </dsp:nvSpPr>
      <dsp:spPr>
        <a:xfrm>
          <a:off x="1063980" y="689481"/>
          <a:ext cx="1274535" cy="127453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DDD4CF6-082B-4241-AA10-749621543B22}">
      <dsp:nvSpPr>
        <dsp:cNvPr id="0" name=""/>
        <dsp:cNvSpPr/>
      </dsp:nvSpPr>
      <dsp:spPr>
        <a:xfrm>
          <a:off x="285097" y="2316130"/>
          <a:ext cx="28323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55700">
            <a:lnSpc>
              <a:spcPct val="90000"/>
            </a:lnSpc>
            <a:spcBef>
              <a:spcPct val="0"/>
            </a:spcBef>
            <a:spcAft>
              <a:spcPct val="35000"/>
            </a:spcAft>
            <a:buNone/>
          </a:pPr>
          <a:r>
            <a:rPr lang="en-US" sz="2600" b="1" kern="1200"/>
            <a:t>Pain and Discomfort</a:t>
          </a:r>
          <a:endParaRPr lang="en-US" sz="2600" kern="1200"/>
        </a:p>
      </dsp:txBody>
      <dsp:txXfrm>
        <a:off x="285097" y="2316130"/>
        <a:ext cx="2832300" cy="720000"/>
      </dsp:txXfrm>
    </dsp:sp>
    <dsp:sp modelId="{847EFA2D-50C8-4456-8994-63F941598AF6}">
      <dsp:nvSpPr>
        <dsp:cNvPr id="0" name=""/>
        <dsp:cNvSpPr/>
      </dsp:nvSpPr>
      <dsp:spPr>
        <a:xfrm>
          <a:off x="4391932" y="689481"/>
          <a:ext cx="1274535" cy="127453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37A4ACA-E2E1-4004-AD6A-F533B956328E}">
      <dsp:nvSpPr>
        <dsp:cNvPr id="0" name=""/>
        <dsp:cNvSpPr/>
      </dsp:nvSpPr>
      <dsp:spPr>
        <a:xfrm>
          <a:off x="3613050" y="2316130"/>
          <a:ext cx="28323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55700">
            <a:lnSpc>
              <a:spcPct val="90000"/>
            </a:lnSpc>
            <a:spcBef>
              <a:spcPct val="0"/>
            </a:spcBef>
            <a:spcAft>
              <a:spcPct val="35000"/>
            </a:spcAft>
            <a:buNone/>
          </a:pPr>
          <a:r>
            <a:rPr lang="en-US" sz="2600" b="1" kern="1200"/>
            <a:t>Limited Mobility</a:t>
          </a:r>
          <a:endParaRPr lang="en-US" sz="2600" kern="1200"/>
        </a:p>
      </dsp:txBody>
      <dsp:txXfrm>
        <a:off x="3613050" y="2316130"/>
        <a:ext cx="2832300" cy="720000"/>
      </dsp:txXfrm>
    </dsp:sp>
    <dsp:sp modelId="{E6FC1418-AB87-435F-8998-528B406C54B5}">
      <dsp:nvSpPr>
        <dsp:cNvPr id="0" name=""/>
        <dsp:cNvSpPr/>
      </dsp:nvSpPr>
      <dsp:spPr>
        <a:xfrm>
          <a:off x="7719885" y="689481"/>
          <a:ext cx="1274535" cy="127453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8D4EE4C-B6E2-45FB-8FC0-590F7971C40C}">
      <dsp:nvSpPr>
        <dsp:cNvPr id="0" name=""/>
        <dsp:cNvSpPr/>
      </dsp:nvSpPr>
      <dsp:spPr>
        <a:xfrm>
          <a:off x="6941002" y="2316130"/>
          <a:ext cx="28323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55700">
            <a:lnSpc>
              <a:spcPct val="90000"/>
            </a:lnSpc>
            <a:spcBef>
              <a:spcPct val="0"/>
            </a:spcBef>
            <a:spcAft>
              <a:spcPct val="35000"/>
            </a:spcAft>
            <a:buNone/>
          </a:pPr>
          <a:r>
            <a:rPr lang="en-US" sz="2600" b="1" kern="1200"/>
            <a:t>Rehabilitation and Medical Treatments</a:t>
          </a:r>
          <a:endParaRPr lang="en-US" sz="2600" kern="1200"/>
        </a:p>
      </dsp:txBody>
      <dsp:txXfrm>
        <a:off x="6941002" y="2316130"/>
        <a:ext cx="2832300"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262A80-E2A7-4374-9588-D6D315F7851B}">
      <dsp:nvSpPr>
        <dsp:cNvPr id="0" name=""/>
        <dsp:cNvSpPr/>
      </dsp:nvSpPr>
      <dsp:spPr>
        <a:xfrm>
          <a:off x="807428" y="307032"/>
          <a:ext cx="1230131" cy="123013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718892-17E2-4FDC-AEC2-A1B361967006}">
      <dsp:nvSpPr>
        <dsp:cNvPr id="0" name=""/>
        <dsp:cNvSpPr/>
      </dsp:nvSpPr>
      <dsp:spPr>
        <a:xfrm>
          <a:off x="55681" y="1881404"/>
          <a:ext cx="273362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100000"/>
            </a:lnSpc>
            <a:spcBef>
              <a:spcPct val="0"/>
            </a:spcBef>
            <a:spcAft>
              <a:spcPct val="35000"/>
            </a:spcAft>
            <a:buNone/>
          </a:pPr>
          <a:r>
            <a:rPr lang="en-US" sz="2500" kern="1200"/>
            <a:t>Emotional Distress</a:t>
          </a:r>
        </a:p>
      </dsp:txBody>
      <dsp:txXfrm>
        <a:off x="55681" y="1881404"/>
        <a:ext cx="2733626" cy="720000"/>
      </dsp:txXfrm>
    </dsp:sp>
    <dsp:sp modelId="{9E664CA2-A4DD-4103-BEA8-1C2347AEF013}">
      <dsp:nvSpPr>
        <dsp:cNvPr id="0" name=""/>
        <dsp:cNvSpPr/>
      </dsp:nvSpPr>
      <dsp:spPr>
        <a:xfrm>
          <a:off x="4019440" y="307032"/>
          <a:ext cx="1230131" cy="123013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4EB54A-F125-406A-98A1-EADC94C18B0D}">
      <dsp:nvSpPr>
        <dsp:cNvPr id="0" name=""/>
        <dsp:cNvSpPr/>
      </dsp:nvSpPr>
      <dsp:spPr>
        <a:xfrm>
          <a:off x="3267692" y="1881404"/>
          <a:ext cx="273362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100000"/>
            </a:lnSpc>
            <a:spcBef>
              <a:spcPct val="0"/>
            </a:spcBef>
            <a:spcAft>
              <a:spcPct val="35000"/>
            </a:spcAft>
            <a:buNone/>
          </a:pPr>
          <a:r>
            <a:rPr lang="en-US" sz="2500" kern="1200"/>
            <a:t>Loss of Independence</a:t>
          </a:r>
        </a:p>
      </dsp:txBody>
      <dsp:txXfrm>
        <a:off x="3267692" y="1881404"/>
        <a:ext cx="2733626" cy="720000"/>
      </dsp:txXfrm>
    </dsp:sp>
    <dsp:sp modelId="{5EE6069D-BBF7-4F1A-8A65-B7BE55DB518C}">
      <dsp:nvSpPr>
        <dsp:cNvPr id="0" name=""/>
        <dsp:cNvSpPr/>
      </dsp:nvSpPr>
      <dsp:spPr>
        <a:xfrm>
          <a:off x="7231451" y="307032"/>
          <a:ext cx="1230131" cy="123013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CFD039-8572-42D0-AA7D-101823A7E25F}">
      <dsp:nvSpPr>
        <dsp:cNvPr id="0" name=""/>
        <dsp:cNvSpPr/>
      </dsp:nvSpPr>
      <dsp:spPr>
        <a:xfrm>
          <a:off x="6479703" y="1881404"/>
          <a:ext cx="273362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100000"/>
            </a:lnSpc>
            <a:spcBef>
              <a:spcPct val="0"/>
            </a:spcBef>
            <a:spcAft>
              <a:spcPct val="35000"/>
            </a:spcAft>
            <a:buNone/>
          </a:pPr>
          <a:r>
            <a:rPr lang="en-US" sz="2500" kern="1200"/>
            <a:t>Social Isolation</a:t>
          </a:r>
        </a:p>
      </dsp:txBody>
      <dsp:txXfrm>
        <a:off x="6479703" y="1881404"/>
        <a:ext cx="2733626" cy="720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7DF917-70EF-044B-B52E-3621EE30F661}">
      <dsp:nvSpPr>
        <dsp:cNvPr id="0" name=""/>
        <dsp:cNvSpPr/>
      </dsp:nvSpPr>
      <dsp:spPr>
        <a:xfrm>
          <a:off x="3781" y="2577"/>
          <a:ext cx="2273944" cy="909577"/>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US" sz="2100" b="1" kern="1200" dirty="0"/>
            <a:t>Work Absence</a:t>
          </a:r>
          <a:r>
            <a:rPr lang="en-US" sz="2100" kern="1200" dirty="0"/>
            <a:t> </a:t>
          </a:r>
        </a:p>
      </dsp:txBody>
      <dsp:txXfrm>
        <a:off x="3781" y="2577"/>
        <a:ext cx="2273944" cy="909577"/>
      </dsp:txXfrm>
    </dsp:sp>
    <dsp:sp modelId="{B9F54C3A-0E2D-344E-9E5B-B06CEBB5F331}">
      <dsp:nvSpPr>
        <dsp:cNvPr id="0" name=""/>
        <dsp:cNvSpPr/>
      </dsp:nvSpPr>
      <dsp:spPr>
        <a:xfrm>
          <a:off x="3781" y="912154"/>
          <a:ext cx="2273944" cy="281088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may need to take time off work to recover or attend medical appointments.</a:t>
          </a:r>
        </a:p>
      </dsp:txBody>
      <dsp:txXfrm>
        <a:off x="3781" y="912154"/>
        <a:ext cx="2273944" cy="2810880"/>
      </dsp:txXfrm>
    </dsp:sp>
    <dsp:sp modelId="{A800F975-3BC8-E844-9551-26D3076680B4}">
      <dsp:nvSpPr>
        <dsp:cNvPr id="0" name=""/>
        <dsp:cNvSpPr/>
      </dsp:nvSpPr>
      <dsp:spPr>
        <a:xfrm>
          <a:off x="2596078" y="2577"/>
          <a:ext cx="2273944" cy="909577"/>
        </a:xfrm>
        <a:prstGeom prst="rect">
          <a:avLst/>
        </a:prstGeom>
        <a:solidFill>
          <a:schemeClr val="accent2">
            <a:hueOff val="373730"/>
            <a:satOff val="-16788"/>
            <a:lumOff val="2222"/>
            <a:alphaOff val="0"/>
          </a:schemeClr>
        </a:solidFill>
        <a:ln w="12700" cap="flat" cmpd="sng" algn="ctr">
          <a:solidFill>
            <a:schemeClr val="accent2">
              <a:hueOff val="373730"/>
              <a:satOff val="-16788"/>
              <a:lumOff val="2222"/>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US" sz="2100" b="1" kern="1200" dirty="0"/>
            <a:t>Reduced Productivity</a:t>
          </a:r>
          <a:r>
            <a:rPr lang="en-US" sz="2100" kern="1200" dirty="0"/>
            <a:t> </a:t>
          </a:r>
        </a:p>
      </dsp:txBody>
      <dsp:txXfrm>
        <a:off x="2596078" y="2577"/>
        <a:ext cx="2273944" cy="909577"/>
      </dsp:txXfrm>
    </dsp:sp>
    <dsp:sp modelId="{B2301E76-8692-3D46-8029-4D92E0C97D10}">
      <dsp:nvSpPr>
        <dsp:cNvPr id="0" name=""/>
        <dsp:cNvSpPr/>
      </dsp:nvSpPr>
      <dsp:spPr>
        <a:xfrm>
          <a:off x="2596078" y="912154"/>
          <a:ext cx="2273944" cy="2810880"/>
        </a:xfrm>
        <a:prstGeom prst="rect">
          <a:avLst/>
        </a:prstGeom>
        <a:solidFill>
          <a:schemeClr val="accent2">
            <a:tint val="40000"/>
            <a:alpha val="90000"/>
            <a:hueOff val="521326"/>
            <a:satOff val="-9798"/>
            <a:lumOff val="-293"/>
            <a:alphaOff val="0"/>
          </a:schemeClr>
        </a:solidFill>
        <a:ln w="12700" cap="flat" cmpd="sng" algn="ctr">
          <a:solidFill>
            <a:schemeClr val="accent2">
              <a:tint val="40000"/>
              <a:alpha val="90000"/>
              <a:hueOff val="521326"/>
              <a:satOff val="-9798"/>
              <a:lumOff val="-29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may experience reduced productivity due to physical limitations or fatigue.</a:t>
          </a:r>
        </a:p>
      </dsp:txBody>
      <dsp:txXfrm>
        <a:off x="2596078" y="912154"/>
        <a:ext cx="2273944" cy="2810880"/>
      </dsp:txXfrm>
    </dsp:sp>
    <dsp:sp modelId="{68E4030A-AA79-2342-B14F-54E2E904D849}">
      <dsp:nvSpPr>
        <dsp:cNvPr id="0" name=""/>
        <dsp:cNvSpPr/>
      </dsp:nvSpPr>
      <dsp:spPr>
        <a:xfrm>
          <a:off x="5188376" y="2577"/>
          <a:ext cx="2273944" cy="909577"/>
        </a:xfrm>
        <a:prstGeom prst="rect">
          <a:avLst/>
        </a:prstGeom>
        <a:solidFill>
          <a:schemeClr val="accent2">
            <a:hueOff val="747461"/>
            <a:satOff val="-33577"/>
            <a:lumOff val="4445"/>
            <a:alphaOff val="0"/>
          </a:schemeClr>
        </a:solidFill>
        <a:ln w="12700" cap="flat" cmpd="sng" algn="ctr">
          <a:solidFill>
            <a:schemeClr val="accent2">
              <a:hueOff val="747461"/>
              <a:satOff val="-33577"/>
              <a:lumOff val="4445"/>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US" sz="2100" b="1" kern="1200" dirty="0"/>
            <a:t>Job Modifications</a:t>
          </a:r>
          <a:r>
            <a:rPr lang="en-US" sz="2100" kern="1200" dirty="0"/>
            <a:t> </a:t>
          </a:r>
        </a:p>
      </dsp:txBody>
      <dsp:txXfrm>
        <a:off x="5188376" y="2577"/>
        <a:ext cx="2273944" cy="909577"/>
      </dsp:txXfrm>
    </dsp:sp>
    <dsp:sp modelId="{2E2C4FEA-4B8D-6F43-BBCD-9A5574A0B4EC}">
      <dsp:nvSpPr>
        <dsp:cNvPr id="0" name=""/>
        <dsp:cNvSpPr/>
      </dsp:nvSpPr>
      <dsp:spPr>
        <a:xfrm>
          <a:off x="5188376" y="912154"/>
          <a:ext cx="2273944" cy="2810880"/>
        </a:xfrm>
        <a:prstGeom prst="rect">
          <a:avLst/>
        </a:prstGeom>
        <a:solidFill>
          <a:schemeClr val="accent2">
            <a:tint val="40000"/>
            <a:alpha val="90000"/>
            <a:hueOff val="1042652"/>
            <a:satOff val="-19595"/>
            <a:lumOff val="-585"/>
            <a:alphaOff val="0"/>
          </a:schemeClr>
        </a:solidFill>
        <a:ln w="12700" cap="flat" cmpd="sng" algn="ctr">
          <a:solidFill>
            <a:schemeClr val="accent2">
              <a:tint val="40000"/>
              <a:alpha val="90000"/>
              <a:hueOff val="1042652"/>
              <a:satOff val="-19595"/>
              <a:lumOff val="-58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job tasks may need to be modified to accommodate the employee's temporary disability.</a:t>
          </a:r>
        </a:p>
      </dsp:txBody>
      <dsp:txXfrm>
        <a:off x="5188376" y="912154"/>
        <a:ext cx="2273944" cy="2810880"/>
      </dsp:txXfrm>
    </dsp:sp>
    <dsp:sp modelId="{5A962113-F723-0943-91B2-E38F3B5FEE4F}">
      <dsp:nvSpPr>
        <dsp:cNvPr id="0" name=""/>
        <dsp:cNvSpPr/>
      </dsp:nvSpPr>
      <dsp:spPr>
        <a:xfrm>
          <a:off x="7780673" y="2577"/>
          <a:ext cx="2273944" cy="909577"/>
        </a:xfrm>
        <a:prstGeom prst="rect">
          <a:avLst/>
        </a:prstGeom>
        <a:solidFill>
          <a:schemeClr val="accent2">
            <a:hueOff val="1121191"/>
            <a:satOff val="-50365"/>
            <a:lumOff val="6667"/>
            <a:alphaOff val="0"/>
          </a:schemeClr>
        </a:solidFill>
        <a:ln w="12700" cap="flat" cmpd="sng" algn="ctr">
          <a:solidFill>
            <a:schemeClr val="accent2">
              <a:hueOff val="1121191"/>
              <a:satOff val="-50365"/>
              <a:lumOff val="6667"/>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en-US" sz="2100" b="1" kern="1200" dirty="0"/>
            <a:t>Financial Strain</a:t>
          </a:r>
          <a:r>
            <a:rPr lang="en-US" sz="2100" kern="1200" dirty="0"/>
            <a:t> </a:t>
          </a:r>
        </a:p>
      </dsp:txBody>
      <dsp:txXfrm>
        <a:off x="7780673" y="2577"/>
        <a:ext cx="2273944" cy="909577"/>
      </dsp:txXfrm>
    </dsp:sp>
    <dsp:sp modelId="{39233A00-CE16-4846-958A-ECAA02A247A7}">
      <dsp:nvSpPr>
        <dsp:cNvPr id="0" name=""/>
        <dsp:cNvSpPr/>
      </dsp:nvSpPr>
      <dsp:spPr>
        <a:xfrm>
          <a:off x="7780673" y="912154"/>
          <a:ext cx="2273944" cy="2810880"/>
        </a:xfrm>
        <a:prstGeom prst="rect">
          <a:avLst/>
        </a:prstGeom>
        <a:solidFill>
          <a:schemeClr val="accent2">
            <a:tint val="40000"/>
            <a:alpha val="90000"/>
            <a:hueOff val="1563978"/>
            <a:satOff val="-29393"/>
            <a:lumOff val="-878"/>
            <a:alphaOff val="0"/>
          </a:schemeClr>
        </a:solidFill>
        <a:ln w="12700" cap="flat" cmpd="sng" algn="ctr">
          <a:solidFill>
            <a:schemeClr val="accent2">
              <a:tint val="40000"/>
              <a:alpha val="90000"/>
              <a:hueOff val="1563978"/>
              <a:satOff val="-29393"/>
              <a:lumOff val="-8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loss of income during disability leave and medical expenses can lead to financial strain.</a:t>
          </a:r>
        </a:p>
      </dsp:txBody>
      <dsp:txXfrm>
        <a:off x="7780673" y="912154"/>
        <a:ext cx="2273944" cy="281088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ADC6A4-78B0-45B0-8EEF-14C98FD1A744}">
      <dsp:nvSpPr>
        <dsp:cNvPr id="0" name=""/>
        <dsp:cNvSpPr/>
      </dsp:nvSpPr>
      <dsp:spPr>
        <a:xfrm>
          <a:off x="-29692" y="13696"/>
          <a:ext cx="5906181" cy="10134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926174-E9AF-4BB8-B800-85D2171C1147}">
      <dsp:nvSpPr>
        <dsp:cNvPr id="0" name=""/>
        <dsp:cNvSpPr/>
      </dsp:nvSpPr>
      <dsp:spPr>
        <a:xfrm>
          <a:off x="276880" y="241726"/>
          <a:ext cx="557406" cy="55740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06E8FC2-495A-4DFC-AF7F-E28DF5FD9A08}">
      <dsp:nvSpPr>
        <dsp:cNvPr id="0" name=""/>
        <dsp:cNvSpPr/>
      </dsp:nvSpPr>
      <dsp:spPr>
        <a:xfrm>
          <a:off x="1079185" y="13696"/>
          <a:ext cx="4856688" cy="1013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259" tIns="107259" rIns="107259" bIns="107259" numCol="1" spcCol="1270" anchor="ctr" anchorCtr="0">
          <a:noAutofit/>
        </a:bodyPr>
        <a:lstStyle/>
        <a:p>
          <a:pPr marL="0" lvl="0" indent="0" algn="l" defTabSz="711200">
            <a:lnSpc>
              <a:spcPct val="90000"/>
            </a:lnSpc>
            <a:spcBef>
              <a:spcPct val="0"/>
            </a:spcBef>
            <a:spcAft>
              <a:spcPct val="35000"/>
            </a:spcAft>
            <a:buNone/>
          </a:pPr>
          <a:r>
            <a:rPr lang="en-US" sz="1600" b="1" kern="1200" dirty="0"/>
            <a:t>Situational Disability</a:t>
          </a:r>
        </a:p>
        <a:p>
          <a:pPr marL="0" lvl="0" indent="0" algn="l" defTabSz="711200">
            <a:lnSpc>
              <a:spcPct val="90000"/>
            </a:lnSpc>
            <a:spcBef>
              <a:spcPct val="0"/>
            </a:spcBef>
            <a:spcAft>
              <a:spcPct val="35000"/>
            </a:spcAft>
            <a:buNone/>
          </a:pPr>
          <a:r>
            <a:rPr lang="en-US" sz="1600" b="0" kern="1200" dirty="0"/>
            <a:t>You accidentally break your arm on an ice-skating adventure.</a:t>
          </a:r>
        </a:p>
      </dsp:txBody>
      <dsp:txXfrm>
        <a:off x="1079185" y="13696"/>
        <a:ext cx="4856688" cy="1013466"/>
      </dsp:txXfrm>
    </dsp:sp>
    <dsp:sp modelId="{0592E5CF-445A-49BE-A9E7-4CF599D69B6D}">
      <dsp:nvSpPr>
        <dsp:cNvPr id="0" name=""/>
        <dsp:cNvSpPr/>
      </dsp:nvSpPr>
      <dsp:spPr>
        <a:xfrm>
          <a:off x="-29692" y="1280529"/>
          <a:ext cx="5906181" cy="10134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28ECE1-30B2-414A-A3BC-31E5FD360728}">
      <dsp:nvSpPr>
        <dsp:cNvPr id="0" name=""/>
        <dsp:cNvSpPr/>
      </dsp:nvSpPr>
      <dsp:spPr>
        <a:xfrm>
          <a:off x="276880" y="1508559"/>
          <a:ext cx="557406" cy="55740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56E0557-9D7C-492A-89F3-D7ECF2E90C2C}">
      <dsp:nvSpPr>
        <dsp:cNvPr id="0" name=""/>
        <dsp:cNvSpPr/>
      </dsp:nvSpPr>
      <dsp:spPr>
        <a:xfrm>
          <a:off x="1079185" y="1280529"/>
          <a:ext cx="4856688" cy="1013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259" tIns="107259" rIns="107259" bIns="107259" numCol="1" spcCol="1270" anchor="ctr" anchorCtr="0">
          <a:noAutofit/>
        </a:bodyPr>
        <a:lstStyle/>
        <a:p>
          <a:pPr marL="0" lvl="0" indent="0" algn="l" defTabSz="711200">
            <a:lnSpc>
              <a:spcPct val="90000"/>
            </a:lnSpc>
            <a:spcBef>
              <a:spcPct val="0"/>
            </a:spcBef>
            <a:spcAft>
              <a:spcPct val="35000"/>
            </a:spcAft>
            <a:buNone/>
          </a:pPr>
          <a:r>
            <a:rPr lang="en-US" sz="1600" b="1" kern="1200" dirty="0"/>
            <a:t>Workplace Issue</a:t>
          </a:r>
        </a:p>
        <a:p>
          <a:pPr marL="0" lvl="0" indent="0" algn="l" defTabSz="711200">
            <a:lnSpc>
              <a:spcPct val="90000"/>
            </a:lnSpc>
            <a:spcBef>
              <a:spcPct val="0"/>
            </a:spcBef>
            <a:spcAft>
              <a:spcPct val="35000"/>
            </a:spcAft>
            <a:buNone/>
          </a:pPr>
          <a:r>
            <a:rPr lang="en-US" sz="1600" b="0" kern="1200" dirty="0"/>
            <a:t>You use a mouse and trackpad to operate your computer at work.</a:t>
          </a:r>
          <a:endParaRPr lang="en-US" sz="1600" kern="1200" dirty="0"/>
        </a:p>
      </dsp:txBody>
      <dsp:txXfrm>
        <a:off x="1079185" y="1280529"/>
        <a:ext cx="4856688" cy="1013466"/>
      </dsp:txXfrm>
    </dsp:sp>
    <dsp:sp modelId="{A1B64206-E7F1-40D3-9DC4-41F37887EE30}">
      <dsp:nvSpPr>
        <dsp:cNvPr id="0" name=""/>
        <dsp:cNvSpPr/>
      </dsp:nvSpPr>
      <dsp:spPr>
        <a:xfrm>
          <a:off x="-29692" y="2547362"/>
          <a:ext cx="5906181" cy="10134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443BEE-1D78-452B-AE03-0961AAE91D9D}">
      <dsp:nvSpPr>
        <dsp:cNvPr id="0" name=""/>
        <dsp:cNvSpPr/>
      </dsp:nvSpPr>
      <dsp:spPr>
        <a:xfrm>
          <a:off x="276880" y="2775392"/>
          <a:ext cx="557406" cy="55740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7004154-F4DB-40D2-96B1-E573E5C4839F}">
      <dsp:nvSpPr>
        <dsp:cNvPr id="0" name=""/>
        <dsp:cNvSpPr/>
      </dsp:nvSpPr>
      <dsp:spPr>
        <a:xfrm>
          <a:off x="1079185" y="2547362"/>
          <a:ext cx="4856688" cy="1013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259" tIns="107259" rIns="107259" bIns="107259" numCol="1" spcCol="1270" anchor="ctr" anchorCtr="0">
          <a:noAutofit/>
        </a:bodyPr>
        <a:lstStyle/>
        <a:p>
          <a:pPr marL="0" lvl="0" indent="0" algn="l" defTabSz="711200">
            <a:lnSpc>
              <a:spcPct val="90000"/>
            </a:lnSpc>
            <a:spcBef>
              <a:spcPct val="0"/>
            </a:spcBef>
            <a:spcAft>
              <a:spcPct val="35000"/>
            </a:spcAft>
            <a:buNone/>
          </a:pPr>
          <a:r>
            <a:rPr lang="en-US" sz="1600" b="1" kern="1200" dirty="0"/>
            <a:t>Typical Advice</a:t>
          </a:r>
        </a:p>
        <a:p>
          <a:pPr marL="0" lvl="0" indent="0" algn="l" defTabSz="711200">
            <a:lnSpc>
              <a:spcPct val="90000"/>
            </a:lnSpc>
            <a:spcBef>
              <a:spcPct val="0"/>
            </a:spcBef>
            <a:spcAft>
              <a:spcPct val="35000"/>
            </a:spcAft>
            <a:buNone/>
          </a:pPr>
          <a:r>
            <a:rPr lang="en-US" sz="1600" b="0" kern="1200" dirty="0"/>
            <a:t>“Just use your other hand” </a:t>
          </a:r>
          <a:endParaRPr lang="en-US" sz="1600" kern="1200" dirty="0"/>
        </a:p>
      </dsp:txBody>
      <dsp:txXfrm>
        <a:off x="1079185" y="2547362"/>
        <a:ext cx="4856688" cy="1013466"/>
      </dsp:txXfrm>
    </dsp:sp>
    <dsp:sp modelId="{AFE4B813-4793-4F09-B9A8-3058C5D73A0E}">
      <dsp:nvSpPr>
        <dsp:cNvPr id="0" name=""/>
        <dsp:cNvSpPr/>
      </dsp:nvSpPr>
      <dsp:spPr>
        <a:xfrm>
          <a:off x="-29692" y="3814195"/>
          <a:ext cx="5906181" cy="10134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326D6C-208C-4A76-831E-2C4DA3AD538C}">
      <dsp:nvSpPr>
        <dsp:cNvPr id="0" name=""/>
        <dsp:cNvSpPr/>
      </dsp:nvSpPr>
      <dsp:spPr>
        <a:xfrm>
          <a:off x="276880" y="4042225"/>
          <a:ext cx="557406" cy="55740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A864CB2-FBD1-46F8-BEE5-01FB93426F3E}">
      <dsp:nvSpPr>
        <dsp:cNvPr id="0" name=""/>
        <dsp:cNvSpPr/>
      </dsp:nvSpPr>
      <dsp:spPr>
        <a:xfrm>
          <a:off x="1079185" y="3814195"/>
          <a:ext cx="4856688" cy="1013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259" tIns="107259" rIns="107259" bIns="107259" numCol="1" spcCol="1270" anchor="ctr" anchorCtr="0">
          <a:noAutofit/>
        </a:bodyPr>
        <a:lstStyle/>
        <a:p>
          <a:pPr marL="0" lvl="0" indent="0" algn="l" defTabSz="711200">
            <a:lnSpc>
              <a:spcPct val="90000"/>
            </a:lnSpc>
            <a:spcBef>
              <a:spcPct val="0"/>
            </a:spcBef>
            <a:spcAft>
              <a:spcPct val="35000"/>
            </a:spcAft>
            <a:buNone/>
          </a:pPr>
          <a:r>
            <a:rPr lang="en-US" sz="1600" b="1" kern="1200" dirty="0"/>
            <a:t>Appreciate the Problem</a:t>
          </a:r>
        </a:p>
        <a:p>
          <a:pPr marL="0" lvl="0" indent="0" algn="l" defTabSz="711200">
            <a:lnSpc>
              <a:spcPct val="90000"/>
            </a:lnSpc>
            <a:spcBef>
              <a:spcPct val="0"/>
            </a:spcBef>
            <a:spcAft>
              <a:spcPct val="35000"/>
            </a:spcAft>
            <a:buNone/>
          </a:pPr>
          <a:r>
            <a:rPr lang="en-US" sz="1600" b="0" kern="1200" dirty="0">
              <a:effectLst/>
            </a:rPr>
            <a:t>Use your non-dominant hand </a:t>
          </a:r>
          <a:r>
            <a:rPr lang="en-US" sz="1600" kern="1200" dirty="0"/>
            <a:t>to </a:t>
          </a:r>
          <a:r>
            <a:rPr lang="en-US" sz="1600" b="0" kern="1200" dirty="0">
              <a:effectLst/>
            </a:rPr>
            <a:t>open a new tab in your browser and type an email. </a:t>
          </a:r>
          <a:endParaRPr lang="en-US" sz="1600" kern="1200" dirty="0"/>
        </a:p>
      </dsp:txBody>
      <dsp:txXfrm>
        <a:off x="1079185" y="3814195"/>
        <a:ext cx="4856688" cy="1013466"/>
      </dsp:txXfrm>
    </dsp:sp>
    <dsp:sp modelId="{65C52DF3-4403-47AD-B659-BC8BBF8B24BA}">
      <dsp:nvSpPr>
        <dsp:cNvPr id="0" name=""/>
        <dsp:cNvSpPr/>
      </dsp:nvSpPr>
      <dsp:spPr>
        <a:xfrm>
          <a:off x="-29692" y="5081028"/>
          <a:ext cx="5906181" cy="10134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246B26-CD93-464A-86EF-1268A1146440}">
      <dsp:nvSpPr>
        <dsp:cNvPr id="0" name=""/>
        <dsp:cNvSpPr/>
      </dsp:nvSpPr>
      <dsp:spPr>
        <a:xfrm>
          <a:off x="276880" y="5309058"/>
          <a:ext cx="557406" cy="55740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2688A65-DA95-4A54-8587-4D1BB11C376A}">
      <dsp:nvSpPr>
        <dsp:cNvPr id="0" name=""/>
        <dsp:cNvSpPr/>
      </dsp:nvSpPr>
      <dsp:spPr>
        <a:xfrm>
          <a:off x="1079185" y="5081028"/>
          <a:ext cx="4856688" cy="10134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259" tIns="107259" rIns="107259" bIns="107259" numCol="1" spcCol="1270" anchor="ctr" anchorCtr="0">
          <a:noAutofit/>
        </a:bodyPr>
        <a:lstStyle/>
        <a:p>
          <a:pPr marL="0" lvl="0" indent="0" algn="l" defTabSz="711200">
            <a:lnSpc>
              <a:spcPct val="90000"/>
            </a:lnSpc>
            <a:spcBef>
              <a:spcPct val="0"/>
            </a:spcBef>
            <a:spcAft>
              <a:spcPct val="35000"/>
            </a:spcAft>
            <a:buNone/>
          </a:pPr>
          <a:r>
            <a:rPr lang="en-US" sz="1600" b="1" i="0" kern="1200" dirty="0"/>
            <a:t>Assistive Technology Solutions</a:t>
          </a:r>
        </a:p>
        <a:p>
          <a:pPr marL="0" lvl="0" indent="0" algn="l" defTabSz="711200">
            <a:lnSpc>
              <a:spcPct val="90000"/>
            </a:lnSpc>
            <a:spcBef>
              <a:spcPct val="0"/>
            </a:spcBef>
            <a:spcAft>
              <a:spcPct val="35000"/>
            </a:spcAft>
            <a:buNone/>
          </a:pPr>
          <a:r>
            <a:rPr lang="en-US" sz="1600" b="0" i="0" kern="1200" dirty="0">
              <a:effectLst/>
            </a:rPr>
            <a:t>Keyboard navigation assistance such as tab, space, and arrow keys; speech-directed navigation </a:t>
          </a:r>
          <a:endParaRPr lang="en-US" sz="1600" i="0" kern="1200" dirty="0"/>
        </a:p>
      </dsp:txBody>
      <dsp:txXfrm>
        <a:off x="1079185" y="5081028"/>
        <a:ext cx="4856688" cy="101346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ADC6A4-78B0-45B0-8EEF-14C98FD1A744}">
      <dsp:nvSpPr>
        <dsp:cNvPr id="0" name=""/>
        <dsp:cNvSpPr/>
      </dsp:nvSpPr>
      <dsp:spPr>
        <a:xfrm>
          <a:off x="0" y="7923"/>
          <a:ext cx="5906181" cy="9228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926174-E9AF-4BB8-B800-85D2171C1147}">
      <dsp:nvSpPr>
        <dsp:cNvPr id="0" name=""/>
        <dsp:cNvSpPr/>
      </dsp:nvSpPr>
      <dsp:spPr>
        <a:xfrm>
          <a:off x="279174" y="215574"/>
          <a:ext cx="508085" cy="507589"/>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06E8FC2-495A-4DFC-AF7F-E28DF5FD9A08}">
      <dsp:nvSpPr>
        <dsp:cNvPr id="0" name=""/>
        <dsp:cNvSpPr/>
      </dsp:nvSpPr>
      <dsp:spPr>
        <a:xfrm>
          <a:off x="1066433" y="7923"/>
          <a:ext cx="4775690" cy="1038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882" tIns="109882" rIns="109882" bIns="109882" numCol="1" spcCol="1270" anchor="ctr" anchorCtr="0">
          <a:noAutofit/>
        </a:bodyPr>
        <a:lstStyle/>
        <a:p>
          <a:pPr marL="0" lvl="0" indent="0" algn="l" defTabSz="711200">
            <a:lnSpc>
              <a:spcPct val="90000"/>
            </a:lnSpc>
            <a:spcBef>
              <a:spcPct val="0"/>
            </a:spcBef>
            <a:spcAft>
              <a:spcPct val="35000"/>
            </a:spcAft>
            <a:buNone/>
          </a:pPr>
          <a:r>
            <a:rPr lang="en-US" sz="1600" b="1" kern="1200" dirty="0"/>
            <a:t>Situational Disability</a:t>
          </a:r>
        </a:p>
        <a:p>
          <a:pPr marL="0" lvl="0" indent="0" algn="l" defTabSz="711200">
            <a:lnSpc>
              <a:spcPct val="90000"/>
            </a:lnSpc>
            <a:spcBef>
              <a:spcPct val="0"/>
            </a:spcBef>
            <a:spcAft>
              <a:spcPct val="35000"/>
            </a:spcAft>
            <a:buNone/>
          </a:pPr>
          <a:r>
            <a:rPr lang="en-US" sz="1600" b="0" kern="1200" dirty="0"/>
            <a:t>You end up with a double ear-infection that leads to significant swelling and hearing loss.</a:t>
          </a:r>
        </a:p>
      </dsp:txBody>
      <dsp:txXfrm>
        <a:off x="1066433" y="7923"/>
        <a:ext cx="4775690" cy="1038250"/>
      </dsp:txXfrm>
    </dsp:sp>
    <dsp:sp modelId="{0592E5CF-445A-49BE-A9E7-4CF599D69B6D}">
      <dsp:nvSpPr>
        <dsp:cNvPr id="0" name=""/>
        <dsp:cNvSpPr/>
      </dsp:nvSpPr>
      <dsp:spPr>
        <a:xfrm>
          <a:off x="0" y="1305737"/>
          <a:ext cx="5906181" cy="9228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28ECE1-30B2-414A-A3BC-31E5FD360728}">
      <dsp:nvSpPr>
        <dsp:cNvPr id="0" name=""/>
        <dsp:cNvSpPr/>
      </dsp:nvSpPr>
      <dsp:spPr>
        <a:xfrm>
          <a:off x="279174" y="1513387"/>
          <a:ext cx="508085" cy="50758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56E0557-9D7C-492A-89F3-D7ECF2E90C2C}">
      <dsp:nvSpPr>
        <dsp:cNvPr id="0" name=""/>
        <dsp:cNvSpPr/>
      </dsp:nvSpPr>
      <dsp:spPr>
        <a:xfrm>
          <a:off x="1066433" y="1305737"/>
          <a:ext cx="4775690" cy="1038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882" tIns="109882" rIns="109882" bIns="109882" numCol="1" spcCol="1270" anchor="ctr" anchorCtr="0">
          <a:noAutofit/>
        </a:bodyPr>
        <a:lstStyle/>
        <a:p>
          <a:pPr marL="0" lvl="0" indent="0" algn="l" defTabSz="711200">
            <a:lnSpc>
              <a:spcPct val="90000"/>
            </a:lnSpc>
            <a:spcBef>
              <a:spcPct val="0"/>
            </a:spcBef>
            <a:spcAft>
              <a:spcPct val="35000"/>
            </a:spcAft>
            <a:buNone/>
          </a:pPr>
          <a:r>
            <a:rPr lang="en-US" sz="1600" b="1" kern="1200" dirty="0"/>
            <a:t>Workplace Issue</a:t>
          </a:r>
        </a:p>
        <a:p>
          <a:pPr marL="0" lvl="0" indent="0" algn="l" defTabSz="711200">
            <a:lnSpc>
              <a:spcPct val="90000"/>
            </a:lnSpc>
            <a:spcBef>
              <a:spcPct val="0"/>
            </a:spcBef>
            <a:spcAft>
              <a:spcPct val="35000"/>
            </a:spcAft>
            <a:buNone/>
          </a:pPr>
          <a:r>
            <a:rPr lang="en-US" sz="1600" b="0" kern="1200" dirty="0"/>
            <a:t>You are the notetaker at conference meetings where there is distance between speakers and people talk over each other.</a:t>
          </a:r>
          <a:endParaRPr lang="en-US" sz="1600" kern="1200" dirty="0"/>
        </a:p>
      </dsp:txBody>
      <dsp:txXfrm>
        <a:off x="1066433" y="1305737"/>
        <a:ext cx="4775690" cy="1038250"/>
      </dsp:txXfrm>
    </dsp:sp>
    <dsp:sp modelId="{A1B64206-E7F1-40D3-9DC4-41F37887EE30}">
      <dsp:nvSpPr>
        <dsp:cNvPr id="0" name=""/>
        <dsp:cNvSpPr/>
      </dsp:nvSpPr>
      <dsp:spPr>
        <a:xfrm>
          <a:off x="0" y="2603550"/>
          <a:ext cx="5906181" cy="9228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443BEE-1D78-452B-AE03-0961AAE91D9D}">
      <dsp:nvSpPr>
        <dsp:cNvPr id="0" name=""/>
        <dsp:cNvSpPr/>
      </dsp:nvSpPr>
      <dsp:spPr>
        <a:xfrm>
          <a:off x="279174" y="2811200"/>
          <a:ext cx="508085" cy="50758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7004154-F4DB-40D2-96B1-E573E5C4839F}">
      <dsp:nvSpPr>
        <dsp:cNvPr id="0" name=""/>
        <dsp:cNvSpPr/>
      </dsp:nvSpPr>
      <dsp:spPr>
        <a:xfrm>
          <a:off x="1066433" y="2603550"/>
          <a:ext cx="4775690" cy="1038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882" tIns="109882" rIns="109882" bIns="109882" numCol="1" spcCol="1270" anchor="ctr" anchorCtr="0">
          <a:noAutofit/>
        </a:bodyPr>
        <a:lstStyle/>
        <a:p>
          <a:pPr marL="0" lvl="0" indent="0" algn="l" defTabSz="711200">
            <a:lnSpc>
              <a:spcPct val="90000"/>
            </a:lnSpc>
            <a:spcBef>
              <a:spcPct val="0"/>
            </a:spcBef>
            <a:spcAft>
              <a:spcPct val="35000"/>
            </a:spcAft>
            <a:buNone/>
          </a:pPr>
          <a:r>
            <a:rPr lang="en-US" sz="1600" b="1" kern="1200" dirty="0"/>
            <a:t>Typical Advice</a:t>
          </a:r>
        </a:p>
        <a:p>
          <a:pPr marL="0" lvl="0" indent="0" algn="l" defTabSz="711200">
            <a:lnSpc>
              <a:spcPct val="90000"/>
            </a:lnSpc>
            <a:spcBef>
              <a:spcPct val="0"/>
            </a:spcBef>
            <a:spcAft>
              <a:spcPct val="35000"/>
            </a:spcAft>
            <a:buNone/>
          </a:pPr>
          <a:r>
            <a:rPr lang="en-US" sz="1600" b="0" kern="1200" dirty="0"/>
            <a:t>“Follow-up with others after the meeting” </a:t>
          </a:r>
        </a:p>
        <a:p>
          <a:pPr marL="0" lvl="0" indent="0" algn="l" defTabSz="711200">
            <a:lnSpc>
              <a:spcPct val="90000"/>
            </a:lnSpc>
            <a:spcBef>
              <a:spcPct val="0"/>
            </a:spcBef>
            <a:spcAft>
              <a:spcPct val="35000"/>
            </a:spcAft>
            <a:buNone/>
          </a:pPr>
          <a:r>
            <a:rPr lang="en-US" sz="1600" b="0" kern="1200" dirty="0"/>
            <a:t>“Try to pay attention”. </a:t>
          </a:r>
          <a:endParaRPr lang="en-US" sz="1600" kern="1200" dirty="0"/>
        </a:p>
      </dsp:txBody>
      <dsp:txXfrm>
        <a:off x="1066433" y="2603550"/>
        <a:ext cx="4775690" cy="1038250"/>
      </dsp:txXfrm>
    </dsp:sp>
    <dsp:sp modelId="{AFE4B813-4793-4F09-B9A8-3058C5D73A0E}">
      <dsp:nvSpPr>
        <dsp:cNvPr id="0" name=""/>
        <dsp:cNvSpPr/>
      </dsp:nvSpPr>
      <dsp:spPr>
        <a:xfrm>
          <a:off x="0" y="3901364"/>
          <a:ext cx="5906181" cy="9228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326D6C-208C-4A76-831E-2C4DA3AD538C}">
      <dsp:nvSpPr>
        <dsp:cNvPr id="0" name=""/>
        <dsp:cNvSpPr/>
      </dsp:nvSpPr>
      <dsp:spPr>
        <a:xfrm>
          <a:off x="279174" y="4109014"/>
          <a:ext cx="508085" cy="50758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A864CB2-FBD1-46F8-BEE5-01FB93426F3E}">
      <dsp:nvSpPr>
        <dsp:cNvPr id="0" name=""/>
        <dsp:cNvSpPr/>
      </dsp:nvSpPr>
      <dsp:spPr>
        <a:xfrm>
          <a:off x="1066433" y="3901364"/>
          <a:ext cx="4775690" cy="1038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882" tIns="109882" rIns="109882" bIns="109882" numCol="1" spcCol="1270" anchor="ctr" anchorCtr="0">
          <a:noAutofit/>
        </a:bodyPr>
        <a:lstStyle/>
        <a:p>
          <a:pPr marL="0" lvl="0" indent="0" algn="l" defTabSz="711200">
            <a:lnSpc>
              <a:spcPct val="90000"/>
            </a:lnSpc>
            <a:spcBef>
              <a:spcPct val="0"/>
            </a:spcBef>
            <a:spcAft>
              <a:spcPct val="35000"/>
            </a:spcAft>
            <a:buNone/>
          </a:pPr>
          <a:r>
            <a:rPr lang="en-US" sz="1600" b="1" kern="1200" dirty="0"/>
            <a:t>Appreciate the Problem</a:t>
          </a:r>
        </a:p>
        <a:p>
          <a:pPr marL="0" lvl="0" indent="0" algn="l" defTabSz="711200">
            <a:lnSpc>
              <a:spcPct val="90000"/>
            </a:lnSpc>
            <a:spcBef>
              <a:spcPct val="0"/>
            </a:spcBef>
            <a:spcAft>
              <a:spcPct val="35000"/>
            </a:spcAft>
            <a:buNone/>
          </a:pPr>
          <a:r>
            <a:rPr lang="en-US" sz="1600" b="0" kern="1200" dirty="0"/>
            <a:t>Take notes with a recording - missing information. Wait 1-hour before you can ask a clarifying question.</a:t>
          </a:r>
        </a:p>
      </dsp:txBody>
      <dsp:txXfrm>
        <a:off x="1066433" y="3901364"/>
        <a:ext cx="4775690" cy="1038250"/>
      </dsp:txXfrm>
    </dsp:sp>
    <dsp:sp modelId="{65C52DF3-4403-47AD-B659-BC8BBF8B24BA}">
      <dsp:nvSpPr>
        <dsp:cNvPr id="0" name=""/>
        <dsp:cNvSpPr/>
      </dsp:nvSpPr>
      <dsp:spPr>
        <a:xfrm>
          <a:off x="0" y="5199177"/>
          <a:ext cx="5906181" cy="9228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246B26-CD93-464A-86EF-1268A1146440}">
      <dsp:nvSpPr>
        <dsp:cNvPr id="0" name=""/>
        <dsp:cNvSpPr/>
      </dsp:nvSpPr>
      <dsp:spPr>
        <a:xfrm>
          <a:off x="279174" y="5406827"/>
          <a:ext cx="508085" cy="50758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2688A65-DA95-4A54-8587-4D1BB11C376A}">
      <dsp:nvSpPr>
        <dsp:cNvPr id="0" name=""/>
        <dsp:cNvSpPr/>
      </dsp:nvSpPr>
      <dsp:spPr>
        <a:xfrm>
          <a:off x="1066433" y="5199177"/>
          <a:ext cx="4775690" cy="1038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882" tIns="109882" rIns="109882" bIns="109882" numCol="1" spcCol="1270" anchor="ctr" anchorCtr="0">
          <a:noAutofit/>
        </a:bodyPr>
        <a:lstStyle/>
        <a:p>
          <a:pPr marL="0" lvl="0" indent="0" algn="l" defTabSz="711200">
            <a:lnSpc>
              <a:spcPct val="90000"/>
            </a:lnSpc>
            <a:spcBef>
              <a:spcPct val="0"/>
            </a:spcBef>
            <a:spcAft>
              <a:spcPct val="35000"/>
            </a:spcAft>
            <a:buNone/>
          </a:pPr>
          <a:r>
            <a:rPr lang="en-US" sz="1600" b="1" i="0" kern="1200" dirty="0"/>
            <a:t>Assistive Technology Solutions</a:t>
          </a:r>
        </a:p>
        <a:p>
          <a:pPr marL="0" lvl="0" indent="0" algn="l" defTabSz="711200">
            <a:lnSpc>
              <a:spcPct val="90000"/>
            </a:lnSpc>
            <a:spcBef>
              <a:spcPct val="0"/>
            </a:spcBef>
            <a:spcAft>
              <a:spcPct val="35000"/>
            </a:spcAft>
            <a:buNone/>
          </a:pPr>
          <a:r>
            <a:rPr lang="en-US" sz="1600" b="0" i="0" kern="1200" dirty="0">
              <a:effectLst/>
            </a:rPr>
            <a:t>Subtitles, captions, and transcripts help support audio-based interactions for the deaf and hard of hearing individuals.</a:t>
          </a:r>
          <a:endParaRPr lang="en-US" sz="1600" b="1" i="0" kern="1200" dirty="0"/>
        </a:p>
      </dsp:txBody>
      <dsp:txXfrm>
        <a:off x="1066433" y="5199177"/>
        <a:ext cx="4775690" cy="103825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ADC6A4-78B0-45B0-8EEF-14C98FD1A744}">
      <dsp:nvSpPr>
        <dsp:cNvPr id="0" name=""/>
        <dsp:cNvSpPr/>
      </dsp:nvSpPr>
      <dsp:spPr>
        <a:xfrm>
          <a:off x="0" y="7923"/>
          <a:ext cx="5906181" cy="9228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926174-E9AF-4BB8-B800-85D2171C1147}">
      <dsp:nvSpPr>
        <dsp:cNvPr id="0" name=""/>
        <dsp:cNvSpPr/>
      </dsp:nvSpPr>
      <dsp:spPr>
        <a:xfrm>
          <a:off x="279174" y="215574"/>
          <a:ext cx="508085" cy="507589"/>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06E8FC2-495A-4DFC-AF7F-E28DF5FD9A08}">
      <dsp:nvSpPr>
        <dsp:cNvPr id="0" name=""/>
        <dsp:cNvSpPr/>
      </dsp:nvSpPr>
      <dsp:spPr>
        <a:xfrm>
          <a:off x="1066433" y="7923"/>
          <a:ext cx="4775690" cy="1038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882" tIns="109882" rIns="109882" bIns="109882" numCol="1" spcCol="1270" anchor="ctr" anchorCtr="0">
          <a:noAutofit/>
        </a:bodyPr>
        <a:lstStyle/>
        <a:p>
          <a:pPr marL="0" lvl="0" indent="0" algn="l" defTabSz="711200">
            <a:lnSpc>
              <a:spcPct val="90000"/>
            </a:lnSpc>
            <a:spcBef>
              <a:spcPct val="0"/>
            </a:spcBef>
            <a:spcAft>
              <a:spcPct val="35000"/>
            </a:spcAft>
            <a:buNone/>
          </a:pPr>
          <a:r>
            <a:rPr lang="en-US" sz="1600" b="1" kern="1200" dirty="0"/>
            <a:t>Scenario 3</a:t>
          </a:r>
        </a:p>
        <a:p>
          <a:pPr marL="0" lvl="0" indent="0" algn="l" defTabSz="711200">
            <a:lnSpc>
              <a:spcPct val="90000"/>
            </a:lnSpc>
            <a:spcBef>
              <a:spcPct val="0"/>
            </a:spcBef>
            <a:spcAft>
              <a:spcPct val="35000"/>
            </a:spcAft>
            <a:buNone/>
          </a:pPr>
          <a:r>
            <a:rPr lang="en-US" sz="1600" b="0" kern="1200" dirty="0"/>
            <a:t>Your doctor dilates your eyes during a routine exam, and you’re highly light-sensitive, and your vision is blurry.</a:t>
          </a:r>
        </a:p>
      </dsp:txBody>
      <dsp:txXfrm>
        <a:off x="1066433" y="7923"/>
        <a:ext cx="4775690" cy="1038250"/>
      </dsp:txXfrm>
    </dsp:sp>
    <dsp:sp modelId="{0592E5CF-445A-49BE-A9E7-4CF599D69B6D}">
      <dsp:nvSpPr>
        <dsp:cNvPr id="0" name=""/>
        <dsp:cNvSpPr/>
      </dsp:nvSpPr>
      <dsp:spPr>
        <a:xfrm>
          <a:off x="0" y="1305737"/>
          <a:ext cx="5906181" cy="9228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28ECE1-30B2-414A-A3BC-31E5FD360728}">
      <dsp:nvSpPr>
        <dsp:cNvPr id="0" name=""/>
        <dsp:cNvSpPr/>
      </dsp:nvSpPr>
      <dsp:spPr>
        <a:xfrm>
          <a:off x="279174" y="1513387"/>
          <a:ext cx="508085" cy="50758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56E0557-9D7C-492A-89F3-D7ECF2E90C2C}">
      <dsp:nvSpPr>
        <dsp:cNvPr id="0" name=""/>
        <dsp:cNvSpPr/>
      </dsp:nvSpPr>
      <dsp:spPr>
        <a:xfrm>
          <a:off x="1066433" y="1305737"/>
          <a:ext cx="4775690" cy="1038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882" tIns="109882" rIns="109882" bIns="109882" numCol="1" spcCol="1270" anchor="ctr" anchorCtr="0">
          <a:noAutofit/>
        </a:bodyPr>
        <a:lstStyle/>
        <a:p>
          <a:pPr marL="0" lvl="0" indent="0" algn="l" defTabSz="711200">
            <a:lnSpc>
              <a:spcPct val="90000"/>
            </a:lnSpc>
            <a:spcBef>
              <a:spcPct val="0"/>
            </a:spcBef>
            <a:spcAft>
              <a:spcPct val="35000"/>
            </a:spcAft>
            <a:buNone/>
          </a:pPr>
          <a:r>
            <a:rPr lang="en-US" sz="1600" b="1" kern="1200" dirty="0"/>
            <a:t>Workplace Issue</a:t>
          </a:r>
        </a:p>
        <a:p>
          <a:pPr marL="0" lvl="0" indent="0" algn="l" defTabSz="711200">
            <a:lnSpc>
              <a:spcPct val="90000"/>
            </a:lnSpc>
            <a:spcBef>
              <a:spcPct val="0"/>
            </a:spcBef>
            <a:spcAft>
              <a:spcPct val="35000"/>
            </a:spcAft>
            <a:buNone/>
          </a:pPr>
          <a:r>
            <a:rPr lang="en-US" sz="1600" b="0" kern="1200" dirty="0"/>
            <a:t>You drive a delivery truck, and you need to be able to read the computer maps and navigate roadways safely.</a:t>
          </a:r>
          <a:endParaRPr lang="en-US" sz="1600" kern="1200" dirty="0"/>
        </a:p>
      </dsp:txBody>
      <dsp:txXfrm>
        <a:off x="1066433" y="1305737"/>
        <a:ext cx="4775690" cy="1038250"/>
      </dsp:txXfrm>
    </dsp:sp>
    <dsp:sp modelId="{A1B64206-E7F1-40D3-9DC4-41F37887EE30}">
      <dsp:nvSpPr>
        <dsp:cNvPr id="0" name=""/>
        <dsp:cNvSpPr/>
      </dsp:nvSpPr>
      <dsp:spPr>
        <a:xfrm>
          <a:off x="0" y="2603550"/>
          <a:ext cx="5906181" cy="9228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443BEE-1D78-452B-AE03-0961AAE91D9D}">
      <dsp:nvSpPr>
        <dsp:cNvPr id="0" name=""/>
        <dsp:cNvSpPr/>
      </dsp:nvSpPr>
      <dsp:spPr>
        <a:xfrm>
          <a:off x="279174" y="2811200"/>
          <a:ext cx="508085" cy="50758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7004154-F4DB-40D2-96B1-E573E5C4839F}">
      <dsp:nvSpPr>
        <dsp:cNvPr id="0" name=""/>
        <dsp:cNvSpPr/>
      </dsp:nvSpPr>
      <dsp:spPr>
        <a:xfrm>
          <a:off x="1066433" y="2603550"/>
          <a:ext cx="4775690" cy="1038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882" tIns="109882" rIns="109882" bIns="109882" numCol="1" spcCol="1270" anchor="ctr" anchorCtr="0">
          <a:noAutofit/>
        </a:bodyPr>
        <a:lstStyle/>
        <a:p>
          <a:pPr marL="0" lvl="0" indent="0" algn="l" defTabSz="711200">
            <a:lnSpc>
              <a:spcPct val="90000"/>
            </a:lnSpc>
            <a:spcBef>
              <a:spcPct val="0"/>
            </a:spcBef>
            <a:spcAft>
              <a:spcPct val="35000"/>
            </a:spcAft>
            <a:buNone/>
          </a:pPr>
          <a:r>
            <a:rPr lang="en-US" sz="1600" b="1" kern="1200" dirty="0"/>
            <a:t>Typical Advice</a:t>
          </a:r>
        </a:p>
        <a:p>
          <a:pPr marL="0" lvl="0" indent="0" algn="l" defTabSz="711200">
            <a:lnSpc>
              <a:spcPct val="90000"/>
            </a:lnSpc>
            <a:spcBef>
              <a:spcPct val="0"/>
            </a:spcBef>
            <a:spcAft>
              <a:spcPct val="35000"/>
            </a:spcAft>
            <a:buNone/>
          </a:pPr>
          <a:r>
            <a:rPr lang="en-US" sz="1600" b="0" kern="1200" dirty="0"/>
            <a:t>”Just wear sunglasses” </a:t>
          </a:r>
        </a:p>
        <a:p>
          <a:pPr marL="0" lvl="0" indent="0" algn="l" defTabSz="711200">
            <a:lnSpc>
              <a:spcPct val="90000"/>
            </a:lnSpc>
            <a:spcBef>
              <a:spcPct val="0"/>
            </a:spcBef>
            <a:spcAft>
              <a:spcPct val="35000"/>
            </a:spcAft>
            <a:buNone/>
          </a:pPr>
          <a:r>
            <a:rPr lang="en-US" sz="1600" b="0" kern="1200" dirty="0"/>
            <a:t>“Squint – it will pass in a few hours”. </a:t>
          </a:r>
          <a:endParaRPr lang="en-US" sz="1600" kern="1200" dirty="0"/>
        </a:p>
      </dsp:txBody>
      <dsp:txXfrm>
        <a:off x="1066433" y="2603550"/>
        <a:ext cx="4775690" cy="1038250"/>
      </dsp:txXfrm>
    </dsp:sp>
    <dsp:sp modelId="{AFE4B813-4793-4F09-B9A8-3058C5D73A0E}">
      <dsp:nvSpPr>
        <dsp:cNvPr id="0" name=""/>
        <dsp:cNvSpPr/>
      </dsp:nvSpPr>
      <dsp:spPr>
        <a:xfrm>
          <a:off x="0" y="3901364"/>
          <a:ext cx="5906181" cy="9228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326D6C-208C-4A76-831E-2C4DA3AD538C}">
      <dsp:nvSpPr>
        <dsp:cNvPr id="0" name=""/>
        <dsp:cNvSpPr/>
      </dsp:nvSpPr>
      <dsp:spPr>
        <a:xfrm>
          <a:off x="279174" y="4109014"/>
          <a:ext cx="508085" cy="50758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A864CB2-FBD1-46F8-BEE5-01FB93426F3E}">
      <dsp:nvSpPr>
        <dsp:cNvPr id="0" name=""/>
        <dsp:cNvSpPr/>
      </dsp:nvSpPr>
      <dsp:spPr>
        <a:xfrm>
          <a:off x="1066433" y="3901364"/>
          <a:ext cx="4775690" cy="1038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882" tIns="109882" rIns="109882" bIns="109882" numCol="1" spcCol="1270" anchor="ctr" anchorCtr="0">
          <a:noAutofit/>
        </a:bodyPr>
        <a:lstStyle/>
        <a:p>
          <a:pPr marL="0" lvl="0" indent="0" algn="l" defTabSz="711200">
            <a:lnSpc>
              <a:spcPct val="90000"/>
            </a:lnSpc>
            <a:spcBef>
              <a:spcPct val="0"/>
            </a:spcBef>
            <a:spcAft>
              <a:spcPct val="35000"/>
            </a:spcAft>
            <a:buNone/>
          </a:pPr>
          <a:r>
            <a:rPr lang="en-US" sz="1600" b="1" kern="1200" dirty="0"/>
            <a:t>Appreciate the Problem</a:t>
          </a:r>
        </a:p>
        <a:p>
          <a:pPr marL="0" lvl="0" indent="0" algn="l" defTabSz="711200">
            <a:lnSpc>
              <a:spcPct val="90000"/>
            </a:lnSpc>
            <a:spcBef>
              <a:spcPct val="0"/>
            </a:spcBef>
            <a:spcAft>
              <a:spcPct val="35000"/>
            </a:spcAft>
            <a:buNone/>
          </a:pPr>
          <a:r>
            <a:rPr lang="en-US" sz="1600" b="0" kern="1200" dirty="0"/>
            <a:t>There is not a way to replicate this issue safely – but imagine it being painful to open your eyes and look at lit-up objects.</a:t>
          </a:r>
        </a:p>
      </dsp:txBody>
      <dsp:txXfrm>
        <a:off x="1066433" y="3901364"/>
        <a:ext cx="4775690" cy="1038250"/>
      </dsp:txXfrm>
    </dsp:sp>
    <dsp:sp modelId="{65C52DF3-4403-47AD-B659-BC8BBF8B24BA}">
      <dsp:nvSpPr>
        <dsp:cNvPr id="0" name=""/>
        <dsp:cNvSpPr/>
      </dsp:nvSpPr>
      <dsp:spPr>
        <a:xfrm>
          <a:off x="0" y="5199177"/>
          <a:ext cx="5906181" cy="92288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246B26-CD93-464A-86EF-1268A1146440}">
      <dsp:nvSpPr>
        <dsp:cNvPr id="0" name=""/>
        <dsp:cNvSpPr/>
      </dsp:nvSpPr>
      <dsp:spPr>
        <a:xfrm>
          <a:off x="279174" y="5406827"/>
          <a:ext cx="508085" cy="50758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2688A65-DA95-4A54-8587-4D1BB11C376A}">
      <dsp:nvSpPr>
        <dsp:cNvPr id="0" name=""/>
        <dsp:cNvSpPr/>
      </dsp:nvSpPr>
      <dsp:spPr>
        <a:xfrm>
          <a:off x="1066433" y="5199177"/>
          <a:ext cx="4775690" cy="1038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882" tIns="109882" rIns="109882" bIns="109882" numCol="1" spcCol="1270" anchor="ctr" anchorCtr="0">
          <a:noAutofit/>
        </a:bodyPr>
        <a:lstStyle/>
        <a:p>
          <a:pPr marL="0" lvl="0" indent="0" algn="l" defTabSz="711200">
            <a:lnSpc>
              <a:spcPct val="90000"/>
            </a:lnSpc>
            <a:spcBef>
              <a:spcPct val="0"/>
            </a:spcBef>
            <a:spcAft>
              <a:spcPct val="35000"/>
            </a:spcAft>
            <a:buNone/>
          </a:pPr>
          <a:r>
            <a:rPr lang="en-US" sz="1600" b="1" i="0" kern="1200" dirty="0"/>
            <a:t>Assistive Technology and Alternative Solutions</a:t>
          </a:r>
        </a:p>
        <a:p>
          <a:pPr marL="0" lvl="0" indent="0" algn="l" defTabSz="711200">
            <a:lnSpc>
              <a:spcPct val="90000"/>
            </a:lnSpc>
            <a:spcBef>
              <a:spcPct val="0"/>
            </a:spcBef>
            <a:spcAft>
              <a:spcPct val="35000"/>
            </a:spcAft>
            <a:buNone/>
          </a:pPr>
          <a:r>
            <a:rPr lang="en-US" sz="1600" b="0" i="0" kern="1200" dirty="0">
              <a:effectLst/>
            </a:rPr>
            <a:t>Contrast and display brightness options make a device readable. Another should operate the vehicle.</a:t>
          </a:r>
          <a:endParaRPr lang="en-US" sz="1600" b="1" i="0" kern="1200" dirty="0"/>
        </a:p>
      </dsp:txBody>
      <dsp:txXfrm>
        <a:off x="1066433" y="5199177"/>
        <a:ext cx="4775690" cy="103825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6192AE-5328-1F4C-A8FC-D1A271356DD7}" type="datetimeFigureOut">
              <a:rPr lang="en-US" smtClean="0"/>
              <a:t>10/13/2023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3C5C64-57FB-3D45-9BB0-506704B51501}" type="slidenum">
              <a:rPr lang="en-US" smtClean="0"/>
              <a:t>‹#›</a:t>
            </a:fld>
            <a:endParaRPr lang="en-US"/>
          </a:p>
        </p:txBody>
      </p:sp>
    </p:spTree>
    <p:extLst>
      <p:ext uri="{BB962C8B-B14F-4D97-AF65-F5344CB8AC3E}">
        <p14:creationId xmlns:p14="http://schemas.microsoft.com/office/powerpoint/2010/main" val="3602522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1</a:t>
            </a:fld>
            <a:endParaRPr lang="en-US"/>
          </a:p>
        </p:txBody>
      </p:sp>
    </p:spTree>
    <p:extLst>
      <p:ext uri="{BB962C8B-B14F-4D97-AF65-F5344CB8AC3E}">
        <p14:creationId xmlns:p14="http://schemas.microsoft.com/office/powerpoint/2010/main" val="8229074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effectLst/>
              </a:rPr>
              <a:t>Ice skating can be challenging. Even the pros fall, break arms, and wear unsightly casts, making it difficult or impossible to use their fingers until everything heals.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effectLst/>
              </a:rPr>
              <a:t>, you’ll quickly learn that the mouse and trackpad require fine motor skills you no longer have. </a:t>
            </a:r>
            <a:endParaRPr lang="en-US" dirty="0"/>
          </a:p>
          <a:p>
            <a:endParaRPr lang="en-US" dirty="0"/>
          </a:p>
          <a:p>
            <a:endParaRPr lang="en-US" dirty="0"/>
          </a:p>
          <a:p>
            <a:r>
              <a:rPr lang="en-US" b="1" dirty="0"/>
              <a:t>Scenario 1:</a:t>
            </a:r>
            <a:r>
              <a:rPr lang="en-US" dirty="0"/>
              <a:t> </a:t>
            </a:r>
            <a:r>
              <a:rPr lang="en-US" b="1" dirty="0"/>
              <a:t>You accidentally break your arm on an ice-skating adventure.</a:t>
            </a:r>
            <a:endParaRPr lang="en-US" dirty="0"/>
          </a:p>
          <a:p>
            <a:r>
              <a:rPr lang="en-US" b="0" dirty="0">
                <a:effectLst/>
              </a:rPr>
              <a:t>Work Problem: You have a job where you currently use a </a:t>
            </a:r>
            <a:r>
              <a:rPr lang="en-US" dirty="0"/>
              <a:t>mouse and trackpad </a:t>
            </a:r>
            <a:r>
              <a:rPr lang="en-US" b="0" dirty="0">
                <a:effectLst/>
              </a:rPr>
              <a:t>to operate your computer.</a:t>
            </a:r>
          </a:p>
          <a:p>
            <a:r>
              <a:rPr lang="en-US" b="0" dirty="0">
                <a:effectLst/>
              </a:rPr>
              <a:t>Typical advice: “just use your other hand”. </a:t>
            </a:r>
          </a:p>
          <a:p>
            <a:r>
              <a:rPr lang="en-US" b="1" dirty="0"/>
              <a:t>One way to relate</a:t>
            </a:r>
            <a:r>
              <a:rPr lang="en-US" b="1" dirty="0">
                <a:effectLst/>
              </a:rPr>
              <a:t>: </a:t>
            </a:r>
            <a:r>
              <a:rPr lang="en-US" b="0" dirty="0">
                <a:effectLst/>
              </a:rPr>
              <a:t>Use your non-dominant hand </a:t>
            </a:r>
            <a:r>
              <a:rPr lang="en-US" dirty="0"/>
              <a:t>to </a:t>
            </a:r>
            <a:r>
              <a:rPr lang="en-US" b="0" dirty="0">
                <a:effectLst/>
              </a:rPr>
              <a:t>open a new tab in your browser and type an email with one. </a:t>
            </a:r>
            <a:endParaRPr lang="en-US" dirty="0"/>
          </a:p>
          <a:p>
            <a:r>
              <a:rPr lang="en-US" b="1" i="1" dirty="0"/>
              <a:t>Assistive Technology Solution: </a:t>
            </a:r>
            <a:r>
              <a:rPr lang="en-US" b="0" i="1" dirty="0">
                <a:effectLst/>
              </a:rPr>
              <a:t>Keyboard navigation such as tab, space, and arrow keys enables computer users to access content when a touchpad, touch screen, or mouse isn’t available.</a:t>
            </a:r>
            <a:endParaRPr lang="en-US" dirty="0"/>
          </a:p>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12</a:t>
            </a:fld>
            <a:endParaRPr lang="en-US"/>
          </a:p>
        </p:txBody>
      </p:sp>
    </p:spTree>
    <p:extLst>
      <p:ext uri="{BB962C8B-B14F-4D97-AF65-F5344CB8AC3E}">
        <p14:creationId xmlns:p14="http://schemas.microsoft.com/office/powerpoint/2010/main" val="2012320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effectLst/>
              </a:rPr>
              <a:t>Ice skating can be challenging. Even the pros fall, break arms, and wear unsightly casts, making it difficult or impossible to use their fingers until everything heals.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effectLst/>
              </a:rPr>
              <a:t>, you’ll quickly learn that the mouse and trackpad require fine motor skills you no longer have. </a:t>
            </a:r>
            <a:endParaRPr lang="en-US" dirty="0"/>
          </a:p>
          <a:p>
            <a:endParaRPr lang="en-US" dirty="0"/>
          </a:p>
          <a:p>
            <a:endParaRPr lang="en-US" dirty="0"/>
          </a:p>
          <a:p>
            <a:r>
              <a:rPr lang="en-US" b="1" dirty="0"/>
              <a:t>Scenario 1:</a:t>
            </a:r>
            <a:r>
              <a:rPr lang="en-US" dirty="0"/>
              <a:t> </a:t>
            </a:r>
            <a:r>
              <a:rPr lang="en-US" b="1" dirty="0"/>
              <a:t>You accidentally break your arm on an ice-skating adventure.</a:t>
            </a:r>
            <a:endParaRPr lang="en-US" dirty="0"/>
          </a:p>
          <a:p>
            <a:r>
              <a:rPr lang="en-US" b="0" dirty="0">
                <a:effectLst/>
              </a:rPr>
              <a:t>Work Problem: You have a job where you currently use a </a:t>
            </a:r>
            <a:r>
              <a:rPr lang="en-US" dirty="0"/>
              <a:t>mouse and trackpad </a:t>
            </a:r>
            <a:r>
              <a:rPr lang="en-US" b="0" dirty="0">
                <a:effectLst/>
              </a:rPr>
              <a:t>to operate your computer.</a:t>
            </a:r>
          </a:p>
          <a:p>
            <a:r>
              <a:rPr lang="en-US" b="0" dirty="0">
                <a:effectLst/>
              </a:rPr>
              <a:t>Typical advice: “just use your other hand”. </a:t>
            </a:r>
          </a:p>
          <a:p>
            <a:r>
              <a:rPr lang="en-US" b="1" dirty="0"/>
              <a:t>One way to relate</a:t>
            </a:r>
            <a:r>
              <a:rPr lang="en-US" b="1" dirty="0">
                <a:effectLst/>
              </a:rPr>
              <a:t>: </a:t>
            </a:r>
            <a:r>
              <a:rPr lang="en-US" b="0" dirty="0">
                <a:effectLst/>
              </a:rPr>
              <a:t>Use your non-dominant hand </a:t>
            </a:r>
            <a:r>
              <a:rPr lang="en-US" dirty="0"/>
              <a:t>to </a:t>
            </a:r>
            <a:r>
              <a:rPr lang="en-US" b="0" dirty="0">
                <a:effectLst/>
              </a:rPr>
              <a:t>open a new tab in your browser and type an email with one. </a:t>
            </a:r>
            <a:endParaRPr lang="en-US" dirty="0"/>
          </a:p>
          <a:p>
            <a:r>
              <a:rPr lang="en-US" b="1" i="1" dirty="0"/>
              <a:t>Assistive Technology Solution: </a:t>
            </a:r>
            <a:r>
              <a:rPr lang="en-US" b="0" i="1" dirty="0">
                <a:effectLst/>
              </a:rPr>
              <a:t>Keyboard navigation such as tab, space, and arrow keys enables computer users to access content when a touchpad, touch screen, or mouse isn’t available.</a:t>
            </a:r>
            <a:endParaRPr lang="en-US" dirty="0"/>
          </a:p>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13</a:t>
            </a:fld>
            <a:endParaRPr lang="en-US"/>
          </a:p>
        </p:txBody>
      </p:sp>
    </p:spTree>
    <p:extLst>
      <p:ext uri="{BB962C8B-B14F-4D97-AF65-F5344CB8AC3E}">
        <p14:creationId xmlns:p14="http://schemas.microsoft.com/office/powerpoint/2010/main" val="10805255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14</a:t>
            </a:fld>
            <a:endParaRPr lang="en-US"/>
          </a:p>
        </p:txBody>
      </p:sp>
    </p:spTree>
    <p:extLst>
      <p:ext uri="{BB962C8B-B14F-4D97-AF65-F5344CB8AC3E}">
        <p14:creationId xmlns:p14="http://schemas.microsoft.com/office/powerpoint/2010/main" val="35913105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AutoNum type="arabicPeriod"/>
            </a:pPr>
            <a:r>
              <a:rPr lang="en-US" b="1" dirty="0"/>
              <a:t>Provide Accommodations:</a:t>
            </a:r>
            <a:r>
              <a:rPr lang="en-US" dirty="0"/>
              <a:t>.</a:t>
            </a:r>
          </a:p>
          <a:p>
            <a:pPr>
              <a:buFont typeface="+mj-lt"/>
              <a:buAutoNum type="arabicPeriod"/>
            </a:pPr>
            <a:r>
              <a:rPr lang="en-US" b="1" dirty="0"/>
              <a:t>Have Clear Policies and Procedures:</a:t>
            </a:r>
            <a:endParaRPr lang="en-US" dirty="0"/>
          </a:p>
          <a:p>
            <a:pPr marL="742950" lvl="1" indent="-285750">
              <a:buFont typeface="+mj-lt"/>
              <a:buAutoNum type="arabicPeriod"/>
            </a:pPr>
            <a:r>
              <a:rPr lang="en-US" dirty="0"/>
              <a:t>Ensure that your workplace has clear policies and procedures in place for requesting accommodations and addressing temporary disabilities.</a:t>
            </a:r>
          </a:p>
          <a:p>
            <a:pPr>
              <a:buFont typeface="+mj-lt"/>
              <a:buAutoNum type="arabicPeriod"/>
            </a:pPr>
            <a:r>
              <a:rPr lang="en-US" b="1" dirty="0"/>
              <a:t>Training and Education:</a:t>
            </a:r>
            <a:endParaRPr lang="en-US" dirty="0"/>
          </a:p>
          <a:p>
            <a:pPr marL="742950" lvl="1" indent="-285750">
              <a:buFont typeface="+mj-lt"/>
              <a:buAutoNum type="arabicPeriod"/>
            </a:pPr>
            <a:r>
              <a:rPr lang="en-US" dirty="0"/>
              <a:t>Provide training and education to employees on disability awareness, so they understand how to interact with colleagues who have temporary disabilities respectfully.</a:t>
            </a:r>
          </a:p>
          <a:p>
            <a:pPr>
              <a:buFont typeface="+mj-lt"/>
              <a:buAutoNum type="arabicPeriod"/>
            </a:pPr>
            <a:r>
              <a:rPr lang="en-US" b="1" dirty="0"/>
              <a:t>Flexible Work Arrangements:</a:t>
            </a:r>
            <a:endParaRPr lang="en-US" dirty="0"/>
          </a:p>
          <a:p>
            <a:pPr marL="742950" lvl="1" indent="-285750">
              <a:buFont typeface="+mj-lt"/>
              <a:buAutoNum type="arabicPeriod"/>
            </a:pPr>
            <a:r>
              <a:rPr lang="en-US" dirty="0"/>
              <a:t>Consider offering flexible work arrangements, such as remote work or modified hours, to accommodate your employee's recovery.</a:t>
            </a:r>
          </a:p>
          <a:p>
            <a:pPr>
              <a:buFont typeface="+mj-lt"/>
              <a:buAutoNum type="arabicPeriod"/>
            </a:pPr>
            <a:r>
              <a:rPr lang="en-US" b="1" dirty="0"/>
              <a:t>Communication:</a:t>
            </a:r>
            <a:endParaRPr lang="en-US" dirty="0"/>
          </a:p>
          <a:p>
            <a:pPr marL="742950" lvl="1" indent="-285750">
              <a:buFont typeface="+mj-lt"/>
              <a:buAutoNum type="arabicPeriod"/>
            </a:pPr>
            <a:r>
              <a:rPr lang="en-US" dirty="0"/>
              <a:t>Maintain open and supportive communication with the employee throughout their recovery process. Ask how they are doing and what they need to be successful at work.</a:t>
            </a:r>
          </a:p>
          <a:p>
            <a:pPr>
              <a:buFont typeface="+mj-lt"/>
              <a:buAutoNum type="arabicPeriod"/>
            </a:pPr>
            <a:r>
              <a:rPr lang="en-US" b="1" dirty="0"/>
              <a:t>Return-to-Work Plan:</a:t>
            </a:r>
            <a:endParaRPr lang="en-US" dirty="0"/>
          </a:p>
          <a:p>
            <a:pPr marL="742950" lvl="1" indent="-285750">
              <a:buFont typeface="+mj-lt"/>
              <a:buAutoNum type="arabicPeriod"/>
            </a:pPr>
            <a:r>
              <a:rPr lang="en-US" dirty="0"/>
              <a:t>Develop a return-to-work plan in collaboration with the employee. Discuss any necessary job modifications, expectations, and timelines.</a:t>
            </a:r>
          </a:p>
          <a:p>
            <a:pPr>
              <a:buFont typeface="+mj-lt"/>
              <a:buAutoNum type="arabicPeriod"/>
            </a:pPr>
            <a:r>
              <a:rPr lang="en-US" b="1" dirty="0"/>
              <a:t>Provide Resources:</a:t>
            </a:r>
            <a:endParaRPr lang="en-US" dirty="0"/>
          </a:p>
          <a:p>
            <a:pPr marL="742950" lvl="1" indent="-285750">
              <a:buFont typeface="+mj-lt"/>
              <a:buAutoNum type="arabicPeriod"/>
            </a:pPr>
            <a:r>
              <a:rPr lang="en-US" dirty="0"/>
              <a:t>Offer information about resources available to assist employees during their recovery, such as employee assistance programs (EAPs) or support groups.</a:t>
            </a:r>
          </a:p>
          <a:p>
            <a:pPr>
              <a:buFont typeface="+mj-lt"/>
              <a:buAutoNum type="arabicPeriod"/>
            </a:pPr>
            <a:r>
              <a:rPr lang="en-US" b="1" dirty="0"/>
              <a:t>Anti-Discrimination Policies:</a:t>
            </a:r>
            <a:endParaRPr lang="en-US" dirty="0"/>
          </a:p>
          <a:p>
            <a:pPr marL="742950" lvl="1" indent="-285750">
              <a:buFont typeface="+mj-lt"/>
              <a:buAutoNum type="arabicPeriod"/>
            </a:pPr>
            <a:r>
              <a:rPr lang="en-US" dirty="0"/>
              <a:t>Ensure that your workplace has policies in place to prevent discrimination based on disability and that employees are aware of these policies.</a:t>
            </a:r>
          </a:p>
          <a:p>
            <a:pPr>
              <a:buFont typeface="+mj-lt"/>
              <a:buAutoNum type="arabicPeriod"/>
            </a:pPr>
            <a:r>
              <a:rPr lang="en-US" b="1" dirty="0"/>
              <a:t>Monitor Progress:</a:t>
            </a:r>
            <a:endParaRPr lang="en-US" dirty="0"/>
          </a:p>
          <a:p>
            <a:pPr marL="742950" lvl="1" indent="-285750">
              <a:buFont typeface="+mj-lt"/>
              <a:buAutoNum type="arabicPeriod"/>
            </a:pPr>
            <a:r>
              <a:rPr lang="en-US" dirty="0"/>
              <a:t>Keep track of your employee's progress and well-being during their recovery period. Check in regularly to see if any adjustments are needed.</a:t>
            </a:r>
          </a:p>
          <a:p>
            <a:pPr>
              <a:buFont typeface="+mj-lt"/>
              <a:buAutoNum type="arabicPeriod"/>
            </a:pPr>
            <a:r>
              <a:rPr lang="en-US" b="1" dirty="0"/>
              <a:t>Lead by Example:</a:t>
            </a:r>
            <a:endParaRPr lang="en-US" dirty="0"/>
          </a:p>
          <a:p>
            <a:pPr marL="742950" lvl="1" indent="-285750">
              <a:buFont typeface="+mj-lt"/>
              <a:buAutoNum type="arabicPeriod"/>
            </a:pPr>
            <a:r>
              <a:rPr lang="en-US" dirty="0"/>
              <a:t>Demonstrate a commitment to inclusivity and support for employees with disabilities, setting a positive tone for the entire workplace.</a:t>
            </a:r>
          </a:p>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15</a:t>
            </a:fld>
            <a:endParaRPr lang="en-US"/>
          </a:p>
        </p:txBody>
      </p:sp>
    </p:spTree>
    <p:extLst>
      <p:ext uri="{BB962C8B-B14F-4D97-AF65-F5344CB8AC3E}">
        <p14:creationId xmlns:p14="http://schemas.microsoft.com/office/powerpoint/2010/main" val="938471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effectLst/>
              </a:rPr>
              <a:t>If you don’t have a disability now, that doesn’t mean you can’t be impacted in the future. Eventually, most all of us will have have diminished eyesight, hearing, mobility, cognitive abilities, memory, etc. But it’s not just age that shapes a certain or uncertain future. For instance, you may unexpectedly face a situational disability on any given day. And now you know how assistive technology can help you when this happens. </a:t>
            </a:r>
            <a:endParaRPr lang="en-US" dirty="0"/>
          </a:p>
          <a:p>
            <a:r>
              <a:rPr lang="en-US" b="0" dirty="0">
                <a:effectLst/>
              </a:rPr>
              <a:t>From a business and personal standpoint, supporting digital accessibility can simultaneously support altruism and self-preservation. As such, future codified standards may help with cognitive disabilities. For example, end users could theoretically click a “simplify” button showing only the most critical content on a webpage. That’s accessible technology we can all get behind for the future good of everyone. </a:t>
            </a:r>
            <a:endParaRPr lang="en-US" dirty="0"/>
          </a:p>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16</a:t>
            </a:fld>
            <a:endParaRPr lang="en-US"/>
          </a:p>
        </p:txBody>
      </p:sp>
    </p:spTree>
    <p:extLst>
      <p:ext uri="{BB962C8B-B14F-4D97-AF65-F5344CB8AC3E}">
        <p14:creationId xmlns:p14="http://schemas.microsoft.com/office/powerpoint/2010/main" val="21091352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Show Empathy and Understanding:</a:t>
            </a:r>
            <a:endParaRPr lang="en-US" dirty="0"/>
          </a:p>
          <a:p>
            <a:pPr marL="742950" lvl="1" indent="-285750">
              <a:buFont typeface="+mj-lt"/>
              <a:buAutoNum type="arabicPeriod"/>
            </a:pPr>
            <a:r>
              <a:rPr lang="en-US" dirty="0"/>
              <a:t>Be empathetic and understanding about your colleague's situation. Show concern and ask how you can assist without being intrusive.</a:t>
            </a:r>
          </a:p>
          <a:p>
            <a:pPr>
              <a:buFont typeface="+mj-lt"/>
              <a:buAutoNum type="arabicPeriod"/>
            </a:pPr>
            <a:r>
              <a:rPr lang="en-US" b="1" dirty="0"/>
              <a:t>Respect Privacy:</a:t>
            </a:r>
            <a:endParaRPr lang="en-US" dirty="0"/>
          </a:p>
          <a:p>
            <a:pPr marL="742950" lvl="1" indent="-285750">
              <a:buFont typeface="+mj-lt"/>
              <a:buAutoNum type="arabicPeriod"/>
            </a:pPr>
            <a:r>
              <a:rPr lang="en-US" dirty="0"/>
              <a:t>Respect your colleague's privacy. Don't pry into their medical condition unless they choose to share it with you.</a:t>
            </a:r>
          </a:p>
          <a:p>
            <a:pPr>
              <a:buFont typeface="+mj-lt"/>
              <a:buAutoNum type="arabicPeriod"/>
            </a:pPr>
            <a:r>
              <a:rPr lang="en-US" b="1" dirty="0"/>
              <a:t>Offer Assistance:</a:t>
            </a:r>
            <a:endParaRPr lang="en-US" dirty="0"/>
          </a:p>
          <a:p>
            <a:pPr marL="742950" lvl="1" indent="-285750">
              <a:buFont typeface="+mj-lt"/>
              <a:buAutoNum type="arabicPeriod"/>
            </a:pPr>
            <a:r>
              <a:rPr lang="en-US" dirty="0"/>
              <a:t>Offer assistance with tasks or projects that may be difficult for your colleague due to their disability. Be specific in your offers to help, and ensure they feel comfortable accepting or declining assistance.</a:t>
            </a:r>
          </a:p>
          <a:p>
            <a:pPr>
              <a:buFont typeface="+mj-lt"/>
              <a:buAutoNum type="arabicPeriod"/>
            </a:pPr>
            <a:r>
              <a:rPr lang="en-US" b="1" dirty="0"/>
              <a:t>Flexible Work Environment:</a:t>
            </a:r>
            <a:endParaRPr lang="en-US" dirty="0"/>
          </a:p>
          <a:p>
            <a:pPr marL="742950" lvl="1" indent="-285750">
              <a:buFont typeface="+mj-lt"/>
              <a:buAutoNum type="arabicPeriod"/>
            </a:pPr>
            <a:r>
              <a:rPr lang="en-US" dirty="0"/>
              <a:t>Be open to flexible work arrangements, such as adjusting schedules or workload, to accommodate your colleague's needs during their recovery.</a:t>
            </a:r>
          </a:p>
          <a:p>
            <a:pPr>
              <a:buFont typeface="+mj-lt"/>
              <a:buAutoNum type="arabicPeriod"/>
            </a:pPr>
            <a:r>
              <a:rPr lang="en-US" b="1" dirty="0"/>
              <a:t>Communication:</a:t>
            </a:r>
            <a:endParaRPr lang="en-US" dirty="0"/>
          </a:p>
          <a:p>
            <a:pPr marL="742950" lvl="1" indent="-285750">
              <a:buFont typeface="+mj-lt"/>
              <a:buAutoNum type="arabicPeriod"/>
            </a:pPr>
            <a:r>
              <a:rPr lang="en-US" dirty="0"/>
              <a:t>Maintain open communication with your colleague. Ask them how they are feeling and if they have any special requirements or preferences regarding work tasks.</a:t>
            </a:r>
          </a:p>
          <a:p>
            <a:pPr>
              <a:buFont typeface="+mj-lt"/>
              <a:buAutoNum type="arabicPeriod"/>
            </a:pPr>
            <a:r>
              <a:rPr lang="en-US" b="1" dirty="0"/>
              <a:t>Respect Boundaries:</a:t>
            </a:r>
            <a:endParaRPr lang="en-US" dirty="0"/>
          </a:p>
          <a:p>
            <a:pPr marL="742950" lvl="1" indent="-285750">
              <a:buFont typeface="+mj-lt"/>
              <a:buAutoNum type="arabicPeriod"/>
            </a:pPr>
            <a:r>
              <a:rPr lang="en-US" dirty="0"/>
              <a:t>Respect your colleague's boundaries. If they need some space or time alone, give them the opportunity to recharge.</a:t>
            </a:r>
          </a:p>
          <a:p>
            <a:pPr>
              <a:buFont typeface="+mj-lt"/>
              <a:buAutoNum type="arabicPeriod"/>
            </a:pPr>
            <a:r>
              <a:rPr lang="en-US" b="1" dirty="0"/>
              <a:t>Inclusive Social Activities:</a:t>
            </a:r>
            <a:endParaRPr lang="en-US" dirty="0"/>
          </a:p>
          <a:p>
            <a:pPr marL="742950" lvl="1" indent="-285750">
              <a:buFont typeface="+mj-lt"/>
              <a:buAutoNum type="arabicPeriod"/>
            </a:pPr>
            <a:r>
              <a:rPr lang="en-US" dirty="0"/>
              <a:t>If your workplace has social events, consider inclusive activities that can be enjoyed by all, even those with disabilities.</a:t>
            </a:r>
          </a:p>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17</a:t>
            </a:fld>
            <a:endParaRPr lang="en-US"/>
          </a:p>
        </p:txBody>
      </p:sp>
    </p:spTree>
    <p:extLst>
      <p:ext uri="{BB962C8B-B14F-4D97-AF65-F5344CB8AC3E}">
        <p14:creationId xmlns:p14="http://schemas.microsoft.com/office/powerpoint/2010/main" val="39408208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3C5C64-57FB-3D45-9BB0-506704B515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9801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CA5D3BF3-D352-46FC-8343-31F56E6730EA}" type="slidenum">
              <a:rPr lang="en-US" smtClean="0"/>
              <a:pPr/>
              <a:t>19</a:t>
            </a:fld>
            <a:endParaRPr lang="en-US"/>
          </a:p>
        </p:txBody>
      </p:sp>
    </p:spTree>
    <p:extLst>
      <p:ext uri="{BB962C8B-B14F-4D97-AF65-F5344CB8AC3E}">
        <p14:creationId xmlns:p14="http://schemas.microsoft.com/office/powerpoint/2010/main" val="301657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5A0140-9147-4508-AFA4-485CC15EF1EF}" type="slidenum">
              <a:rPr lang="en-US" smtClean="0"/>
              <a:t>20</a:t>
            </a:fld>
            <a:endParaRPr lang="en-US" dirty="0"/>
          </a:p>
        </p:txBody>
      </p:sp>
    </p:spTree>
    <p:extLst>
      <p:ext uri="{BB962C8B-B14F-4D97-AF65-F5344CB8AC3E}">
        <p14:creationId xmlns:p14="http://schemas.microsoft.com/office/powerpoint/2010/main" val="1495361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r>
              <a:rPr lang="en-US" dirty="0"/>
              <a:t>Today we are going to talk about the importance of Mental Health and overall well-being in the workplace.  In the first of many neurodiversity session to </a:t>
            </a:r>
            <a:r>
              <a:rPr lang="en-US" dirty="0" err="1"/>
              <a:t>coimme</a:t>
            </a:r>
            <a:r>
              <a:rPr lang="en-US" dirty="0"/>
              <a:t>, we want to address the most common mental health issues in our workplace – and help you recognize and develop strategies to better support your colleagues. </a:t>
            </a:r>
          </a:p>
        </p:txBody>
      </p:sp>
      <p:sp>
        <p:nvSpPr>
          <p:cNvPr id="4" name="Slide Number Placeholder 3"/>
          <p:cNvSpPr>
            <a:spLocks noGrp="1"/>
          </p:cNvSpPr>
          <p:nvPr>
            <p:ph type="sldNum" sz="quarter" idx="5"/>
          </p:nvPr>
        </p:nvSpPr>
        <p:spPr/>
        <p:txBody>
          <a:bodyPr/>
          <a:lstStyle/>
          <a:p>
            <a:fld id="{E93C5C64-57FB-3D45-9BB0-506704B51501}" type="slidenum">
              <a:rPr lang="en-US" smtClean="0"/>
              <a:t>3</a:t>
            </a:fld>
            <a:endParaRPr lang="en-US"/>
          </a:p>
        </p:txBody>
      </p:sp>
    </p:spTree>
    <p:extLst>
      <p:ext uri="{BB962C8B-B14F-4D97-AF65-F5344CB8AC3E}">
        <p14:creationId xmlns:p14="http://schemas.microsoft.com/office/powerpoint/2010/main" val="1497138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1413164"/>
            <a:ext cx="5486400" cy="6587836"/>
          </a:xfrm>
          <a:prstGeom prst="rect">
            <a:avLst/>
          </a:prstGeom>
        </p:spPr>
        <p:txBody>
          <a:bodyPr/>
          <a:lstStyle/>
          <a:p>
            <a:r>
              <a:rPr lang="en-US" dirty="0"/>
              <a:t>As we begin – I want to remind everyone that this presentation… </a:t>
            </a:r>
          </a:p>
        </p:txBody>
      </p:sp>
      <p:sp>
        <p:nvSpPr>
          <p:cNvPr id="4" name="Slide Number Placeholder 3"/>
          <p:cNvSpPr>
            <a:spLocks noGrp="1"/>
          </p:cNvSpPr>
          <p:nvPr>
            <p:ph type="sldNum" sz="quarter" idx="5"/>
          </p:nvPr>
        </p:nvSpPr>
        <p:spPr/>
        <p:txBody>
          <a:bodyPr/>
          <a:lstStyle/>
          <a:p>
            <a:fld id="{E93C5C64-57FB-3D45-9BB0-506704B51501}" type="slidenum">
              <a:rPr lang="en-US" smtClean="0"/>
              <a:t>4</a:t>
            </a:fld>
            <a:endParaRPr lang="en-US"/>
          </a:p>
        </p:txBody>
      </p:sp>
    </p:spTree>
    <p:extLst>
      <p:ext uri="{BB962C8B-B14F-4D97-AF65-F5344CB8AC3E}">
        <p14:creationId xmlns:p14="http://schemas.microsoft.com/office/powerpoint/2010/main" val="431356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b="1" dirty="0"/>
              <a:t>Physical Disabilities:</a:t>
            </a:r>
            <a:r>
              <a:rPr lang="en-US" dirty="0"/>
              <a:t> Conditions that affect mobility or physical functioning, such as paralysis, limb loss, or mobility disabilities.</a:t>
            </a:r>
          </a:p>
          <a:p>
            <a:pPr>
              <a:buFont typeface="Arial" panose="020B0604020202020204" pitchFamily="34" charset="0"/>
              <a:buChar char="•"/>
            </a:pPr>
            <a:r>
              <a:rPr lang="en-US" b="1" dirty="0"/>
              <a:t>Chronic Health Conditions:</a:t>
            </a:r>
            <a:r>
              <a:rPr lang="en-US" dirty="0"/>
              <a:t> Conditions like diabetes, asthma, or epilepsy that may require ongoing management and accommodation.</a:t>
            </a:r>
          </a:p>
          <a:p>
            <a:pPr>
              <a:buFont typeface="Arial" panose="020B0604020202020204" pitchFamily="34" charset="0"/>
              <a:buChar char="•"/>
            </a:pPr>
            <a:r>
              <a:rPr lang="en-US" b="1" dirty="0"/>
              <a:t>Mental Health Disorders:</a:t>
            </a:r>
            <a:r>
              <a:rPr lang="en-US" dirty="0"/>
              <a:t> Conditions such as depression, anxiety, bipolar disorder, or post-traumatic stress disorder (PTSD) that can affect cognitive and emotional functioning at work.</a:t>
            </a:r>
          </a:p>
          <a:p>
            <a:pPr>
              <a:buFont typeface="Arial" panose="020B0604020202020204" pitchFamily="34" charset="0"/>
              <a:buChar char="•"/>
            </a:pPr>
            <a:r>
              <a:rPr lang="en-US" b="1" dirty="0"/>
              <a:t>Sensory Disabilities:</a:t>
            </a:r>
            <a:r>
              <a:rPr lang="en-US" dirty="0"/>
              <a:t> Hearing loss or visual disabilities that can impact communication and job performance.</a:t>
            </a:r>
          </a:p>
          <a:p>
            <a:pPr>
              <a:buFont typeface="Arial" panose="020B0604020202020204" pitchFamily="34" charset="0"/>
              <a:buChar char="•"/>
            </a:pPr>
            <a:r>
              <a:rPr lang="en-US" b="1" dirty="0"/>
              <a:t>Neurological Conditions:</a:t>
            </a:r>
            <a:r>
              <a:rPr lang="en-US" dirty="0"/>
              <a:t> Conditions like multiple sclerosis or Parkinson's disease that can affect coordination and cognitive function.</a:t>
            </a:r>
          </a:p>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6</a:t>
            </a:fld>
            <a:endParaRPr lang="en-US"/>
          </a:p>
        </p:txBody>
      </p:sp>
    </p:spTree>
    <p:extLst>
      <p:ext uri="{BB962C8B-B14F-4D97-AF65-F5344CB8AC3E}">
        <p14:creationId xmlns:p14="http://schemas.microsoft.com/office/powerpoint/2010/main" val="3222666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b="0" dirty="0">
                <a:effectLst/>
              </a:rPr>
              <a:t>Temporary Disability refers to illnesses or injuries that temporarily prevent people from partaking in everyday things like walking, using a computer, or carrying groceries without help.</a:t>
            </a:r>
          </a:p>
          <a:p>
            <a:pPr>
              <a:buFont typeface="Arial" panose="020B0604020202020204" pitchFamily="34" charset="0"/>
              <a:buChar char="•"/>
            </a:pPr>
            <a:r>
              <a:rPr lang="en-US" b="0" dirty="0">
                <a:effectLst/>
              </a:rPr>
              <a:t>Permanent/Long-Term Disability refers to conditions that may permanently disabilities normal activities like seeking employment. They can be hereditary (e.g., disease-related) or caused by accidental circumstances like a car crash.</a:t>
            </a:r>
            <a:br>
              <a:rPr lang="en-US" b="0" dirty="0">
                <a:effectLst/>
              </a:rPr>
            </a:br>
            <a:endParaRPr lang="en-US" b="0" dirty="0">
              <a:effectLst/>
            </a:endParaRPr>
          </a:p>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7</a:t>
            </a:fld>
            <a:endParaRPr lang="en-US"/>
          </a:p>
        </p:txBody>
      </p:sp>
    </p:spTree>
    <p:extLst>
      <p:ext uri="{BB962C8B-B14F-4D97-AF65-F5344CB8AC3E}">
        <p14:creationId xmlns:p14="http://schemas.microsoft.com/office/powerpoint/2010/main" val="3549319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b="1" dirty="0"/>
              <a:t>Pain and Discomfort:</a:t>
            </a:r>
            <a:r>
              <a:rPr lang="en-US" dirty="0"/>
              <a:t> Depending on the nature of the disability, employees may experience pain and discomfort, which can affect their ability to perform daily tasks and work-related activities.</a:t>
            </a:r>
          </a:p>
          <a:p>
            <a:pPr>
              <a:buFont typeface="Arial" panose="020B0604020202020204" pitchFamily="34" charset="0"/>
              <a:buChar char="•"/>
            </a:pPr>
            <a:r>
              <a:rPr lang="en-US" b="1" dirty="0"/>
              <a:t>Limited Mobility:</a:t>
            </a:r>
            <a:r>
              <a:rPr lang="en-US" dirty="0"/>
              <a:t> Mobility limitations may require employees to use assistive devices (e.g., crutches or wheelchairs) or modify their daily routines.</a:t>
            </a:r>
          </a:p>
          <a:p>
            <a:pPr>
              <a:buFont typeface="Arial" panose="020B0604020202020204" pitchFamily="34" charset="0"/>
              <a:buChar char="•"/>
            </a:pPr>
            <a:r>
              <a:rPr lang="en-US" b="1" dirty="0"/>
              <a:t>Rehabilitation and Medical Treatments:</a:t>
            </a:r>
            <a:r>
              <a:rPr lang="en-US" dirty="0"/>
              <a:t> Employees with temporary disabilities often require rehabilitation, physical therapy, or medical treatments, which can be time-consuming and physically demanding.</a:t>
            </a:r>
          </a:p>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8</a:t>
            </a:fld>
            <a:endParaRPr lang="en-US"/>
          </a:p>
        </p:txBody>
      </p:sp>
    </p:spTree>
    <p:extLst>
      <p:ext uri="{BB962C8B-B14F-4D97-AF65-F5344CB8AC3E}">
        <p14:creationId xmlns:p14="http://schemas.microsoft.com/office/powerpoint/2010/main" val="2016307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b="1" dirty="0"/>
              <a:t>Pain and Discomfort:</a:t>
            </a:r>
            <a:r>
              <a:rPr lang="en-US" dirty="0"/>
              <a:t> Depending on the nature of the disability, employees may experience pain and discomfort, which can affect their ability to perform daily tasks and work-related activities.</a:t>
            </a:r>
          </a:p>
          <a:p>
            <a:pPr>
              <a:buFont typeface="Arial" panose="020B0604020202020204" pitchFamily="34" charset="0"/>
              <a:buChar char="•"/>
            </a:pPr>
            <a:r>
              <a:rPr lang="en-US" b="1" dirty="0"/>
              <a:t>Limited Mobility:</a:t>
            </a:r>
            <a:r>
              <a:rPr lang="en-US" dirty="0"/>
              <a:t> Mobility limitations may require employees to use assistive devices (e.g., crutches or wheelchairs) or modify their daily routines.</a:t>
            </a:r>
          </a:p>
          <a:p>
            <a:pPr>
              <a:buFont typeface="Arial" panose="020B0604020202020204" pitchFamily="34" charset="0"/>
              <a:buChar char="•"/>
            </a:pPr>
            <a:r>
              <a:rPr lang="en-US" b="1" dirty="0"/>
              <a:t>Rehabilitation and Medical Treatments:</a:t>
            </a:r>
            <a:r>
              <a:rPr lang="en-US" dirty="0"/>
              <a:t> Employees with temporary disabilities often require rehabilitation, physical therapy, or medical treatments, which can be time-consuming and physically demanding.</a:t>
            </a:r>
          </a:p>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9</a:t>
            </a:fld>
            <a:endParaRPr lang="en-US"/>
          </a:p>
        </p:txBody>
      </p:sp>
    </p:spTree>
    <p:extLst>
      <p:ext uri="{BB962C8B-B14F-4D97-AF65-F5344CB8AC3E}">
        <p14:creationId xmlns:p14="http://schemas.microsoft.com/office/powerpoint/2010/main" val="15181092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b="1" dirty="0"/>
              <a:t>Work Absence:</a:t>
            </a:r>
            <a:r>
              <a:rPr lang="en-US" dirty="0"/>
              <a:t> Employees with temporary disabilities may need to take time off work to recover, which can result in a loss of income and impact their career progression.</a:t>
            </a:r>
          </a:p>
          <a:p>
            <a:pPr>
              <a:buFont typeface="Arial" panose="020B0604020202020204" pitchFamily="34" charset="0"/>
              <a:buChar char="•"/>
            </a:pPr>
            <a:r>
              <a:rPr lang="en-US" b="1" dirty="0"/>
              <a:t>Reduced Productivity:</a:t>
            </a:r>
            <a:r>
              <a:rPr lang="en-US" dirty="0"/>
              <a:t> While at work, employees with temporary disabilities may experience reduced productivity due to physical limitations or fatigue.</a:t>
            </a:r>
          </a:p>
          <a:p>
            <a:pPr>
              <a:buFont typeface="Arial" panose="020B0604020202020204" pitchFamily="34" charset="0"/>
              <a:buChar char="•"/>
            </a:pPr>
            <a:r>
              <a:rPr lang="en-US" b="1" dirty="0"/>
              <a:t>Job Modifications:</a:t>
            </a:r>
            <a:r>
              <a:rPr lang="en-US" dirty="0"/>
              <a:t> In some cases, job tasks may need to be modified to accommodate the employee's temporary disability.</a:t>
            </a:r>
          </a:p>
          <a:p>
            <a:pPr>
              <a:buFont typeface="Arial" panose="020B0604020202020204" pitchFamily="34" charset="0"/>
              <a:buChar char="•"/>
            </a:pPr>
            <a:r>
              <a:rPr lang="en-US" b="1" dirty="0"/>
              <a:t>Financial Strain:</a:t>
            </a:r>
            <a:r>
              <a:rPr lang="en-US" dirty="0"/>
              <a:t> Medical expenses, coupled with potential loss of income during disability leave, can lead to financial strain for employees.</a:t>
            </a:r>
          </a:p>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10</a:t>
            </a:fld>
            <a:endParaRPr lang="en-US"/>
          </a:p>
        </p:txBody>
      </p:sp>
    </p:spTree>
    <p:extLst>
      <p:ext uri="{BB962C8B-B14F-4D97-AF65-F5344CB8AC3E}">
        <p14:creationId xmlns:p14="http://schemas.microsoft.com/office/powerpoint/2010/main" val="241741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effectLst/>
              </a:rPr>
              <a:t>Ice skating can be challenging. Even the pros fall, break arms, and wear unsightly casts, making it difficult or impossible to use their fingers until everything heals.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effectLst/>
              </a:rPr>
              <a:t>, you’ll quickly learn that the mouse and trackpad require fine motor skills you no longer have. </a:t>
            </a:r>
            <a:endParaRPr lang="en-US" dirty="0"/>
          </a:p>
          <a:p>
            <a:endParaRPr lang="en-US" dirty="0"/>
          </a:p>
          <a:p>
            <a:endParaRPr lang="en-US" dirty="0"/>
          </a:p>
          <a:p>
            <a:r>
              <a:rPr lang="en-US" b="1" dirty="0"/>
              <a:t>Scenario 1:</a:t>
            </a:r>
            <a:r>
              <a:rPr lang="en-US" dirty="0"/>
              <a:t> </a:t>
            </a:r>
            <a:r>
              <a:rPr lang="en-US" b="1" dirty="0"/>
              <a:t>You accidentally break your arm on an ice-skating adventure.</a:t>
            </a:r>
            <a:endParaRPr lang="en-US" dirty="0"/>
          </a:p>
          <a:p>
            <a:r>
              <a:rPr lang="en-US" b="0" dirty="0">
                <a:effectLst/>
              </a:rPr>
              <a:t>Work Problem: You have a job where you currently use a </a:t>
            </a:r>
            <a:r>
              <a:rPr lang="en-US" dirty="0"/>
              <a:t>mouse and trackpad </a:t>
            </a:r>
            <a:r>
              <a:rPr lang="en-US" b="0" dirty="0">
                <a:effectLst/>
              </a:rPr>
              <a:t>to operate your computer.</a:t>
            </a:r>
          </a:p>
          <a:p>
            <a:r>
              <a:rPr lang="en-US" b="0" dirty="0">
                <a:effectLst/>
              </a:rPr>
              <a:t>Typical advice: “just use your other hand”. </a:t>
            </a:r>
          </a:p>
          <a:p>
            <a:r>
              <a:rPr lang="en-US" b="1" dirty="0"/>
              <a:t>One way to relate</a:t>
            </a:r>
            <a:r>
              <a:rPr lang="en-US" b="1" dirty="0">
                <a:effectLst/>
              </a:rPr>
              <a:t>: </a:t>
            </a:r>
            <a:r>
              <a:rPr lang="en-US" b="0" dirty="0">
                <a:effectLst/>
              </a:rPr>
              <a:t>Use your non-dominant hand </a:t>
            </a:r>
            <a:r>
              <a:rPr lang="en-US" dirty="0"/>
              <a:t>to </a:t>
            </a:r>
            <a:r>
              <a:rPr lang="en-US" b="0" dirty="0">
                <a:effectLst/>
              </a:rPr>
              <a:t>open a new tab in your browser and type an email with one. </a:t>
            </a:r>
            <a:endParaRPr lang="en-US" dirty="0"/>
          </a:p>
          <a:p>
            <a:r>
              <a:rPr lang="en-US" b="1" i="1" dirty="0"/>
              <a:t>Assistive Technology Solution: </a:t>
            </a:r>
            <a:r>
              <a:rPr lang="en-US" b="0" i="1" dirty="0">
                <a:effectLst/>
              </a:rPr>
              <a:t>Keyboard navigation such as tab, space, and arrow keys enables computer users to access content when a touchpad, touch screen, or mouse isn’t available.</a:t>
            </a:r>
            <a:endParaRPr lang="en-US" dirty="0"/>
          </a:p>
          <a:p>
            <a:endParaRPr lang="en-US" dirty="0"/>
          </a:p>
        </p:txBody>
      </p:sp>
      <p:sp>
        <p:nvSpPr>
          <p:cNvPr id="4" name="Slide Number Placeholder 3"/>
          <p:cNvSpPr>
            <a:spLocks noGrp="1"/>
          </p:cNvSpPr>
          <p:nvPr>
            <p:ph type="sldNum" sz="quarter" idx="5"/>
          </p:nvPr>
        </p:nvSpPr>
        <p:spPr/>
        <p:txBody>
          <a:bodyPr/>
          <a:lstStyle/>
          <a:p>
            <a:fld id="{E93C5C64-57FB-3D45-9BB0-506704B51501}" type="slidenum">
              <a:rPr lang="en-US" smtClean="0"/>
              <a:t>11</a:t>
            </a:fld>
            <a:endParaRPr lang="en-US"/>
          </a:p>
        </p:txBody>
      </p:sp>
    </p:spTree>
    <p:extLst>
      <p:ext uri="{BB962C8B-B14F-4D97-AF65-F5344CB8AC3E}">
        <p14:creationId xmlns:p14="http://schemas.microsoft.com/office/powerpoint/2010/main" val="1887977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10/13/2023</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72176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336938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629167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10/13/2023</a:t>
            </a:fld>
            <a:endParaRPr lang="en-US"/>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0564180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332B432-ACDA-4023-A761-2BAB76577B62}" type="datetime1">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044657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10/13/2023</a:t>
            </a:fld>
            <a:endParaRPr lang="en-US"/>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169901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10/13/2023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856910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10/13/2023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3650514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10/13/2023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1610063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10/13/2023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4420467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10/13/2023</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74217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332B432-ACDA-4023-A761-2BAB76577B62}" type="datetime1">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0152997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10/13/2023</a:t>
            </a:fld>
            <a:endParaRPr lang="en-US"/>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094537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055379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34965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10/13/2023</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666334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10/13/2023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880815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10/13/2023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4455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10/13/2023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114879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10/13/2023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092032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10/13/2023</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011734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10/13/2023</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742335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E94681D-2A4C-4A8D-B9B5-31D440D0328D}"/>
              </a:ext>
            </a:extLst>
          </p:cNvPr>
          <p:cNvSpPr/>
          <p:nvPr/>
        </p:nvSpPr>
        <p:spPr>
          <a:xfrm>
            <a:off x="0" y="0"/>
            <a:ext cx="12192000" cy="7095744"/>
          </a:xfrm>
          <a:prstGeom prst="rect">
            <a:avLst/>
          </a:prstGeom>
          <a:solidFill>
            <a:schemeClr val="accent4"/>
          </a:solid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7" name="Rectangle 6"/>
          <p:cNvSpPr/>
          <p:nvPr/>
        </p:nvSpPr>
        <p:spPr>
          <a:xfrm>
            <a:off x="234696" y="237744"/>
            <a:ext cx="11722608" cy="6382512"/>
          </a:xfrm>
          <a:prstGeom prst="rect">
            <a:avLst/>
          </a:prstGeom>
          <a:solidFill>
            <a:srgbClr val="FFFFFF"/>
          </a:solidFill>
          <a:ln w="7620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10/13/2023</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475089467"/>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88" r:id="rId5"/>
    <p:sldLayoutId id="2147483789" r:id="rId6"/>
    <p:sldLayoutId id="2147483790" r:id="rId7"/>
    <p:sldLayoutId id="2147483791" r:id="rId8"/>
    <p:sldLayoutId id="2147483792" r:id="rId9"/>
    <p:sldLayoutId id="2147483793" r:id="rId10"/>
    <p:sldLayoutId id="2147483794" r:id="rId11"/>
  </p:sldLayoutIdLst>
  <p:hf sldNum="0" hdr="0" ftr="0" dt="0"/>
  <p:txStyles>
    <p:titleStyle>
      <a:lvl1pPr algn="l" defTabSz="914400" rtl="0" eaLnBrk="1" latinLnBrk="0" hangingPunct="1">
        <a:lnSpc>
          <a:spcPct val="90000"/>
        </a:lnSpc>
        <a:spcBef>
          <a:spcPct val="0"/>
        </a:spcBef>
        <a:buNone/>
        <a:defRPr lang="en-US" sz="42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solidFill>
            <a:schemeClr val="accent4"/>
          </a:solid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7" name="Rectangle 6"/>
          <p:cNvSpPr/>
          <p:nvPr/>
        </p:nvSpPr>
        <p:spPr>
          <a:xfrm>
            <a:off x="234696" y="237744"/>
            <a:ext cx="11722608" cy="6382512"/>
          </a:xfrm>
          <a:prstGeom prst="rect">
            <a:avLst/>
          </a:prstGeom>
          <a:solidFill>
            <a:srgbClr val="FFFFFF"/>
          </a:solidFill>
          <a:ln w="7620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10/13/2023</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302726423"/>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Lst>
  <p:hf sldNum="0" hdr="0" ftr="0" dt="0"/>
  <p:txStyles>
    <p:titleStyle>
      <a:lvl1pPr algn="l" defTabSz="914400" rtl="0" eaLnBrk="1" latinLnBrk="0" hangingPunct="1">
        <a:lnSpc>
          <a:spcPct val="90000"/>
        </a:lnSpc>
        <a:spcBef>
          <a:spcPct val="0"/>
        </a:spcBef>
        <a:buNone/>
        <a:defRPr lang="en-US" sz="42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2.svg"/></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www.pexels.com/photo/conversation-between-job-applicant-and-representative-employer-3760063/"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pexels.com/photo/crystal-ball-in-hands-6101/"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s://sffreeman.com/pics.cgi"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microsoft.com/office/2007/relationships/hdphoto" Target="../media/hdphoto2.wdp"/><Relationship Id="rId5" Type="http://schemas.openxmlformats.org/officeDocument/2006/relationships/image" Target="../media/image47.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hyperlink" Target="https://www.targetcenter.dm.usda.gov/" TargetMode="External"/><Relationship Id="rId2" Type="http://schemas.openxmlformats.org/officeDocument/2006/relationships/notesSlide" Target="../notesSlides/notesSlide17.xml"/><Relationship Id="rId1" Type="http://schemas.openxmlformats.org/officeDocument/2006/relationships/slideLayout" Target="../slideLayouts/slideLayout15.xml"/><Relationship Id="rId5" Type="http://schemas.openxmlformats.org/officeDocument/2006/relationships/image" Target="../media/image48.png"/><Relationship Id="rId4" Type="http://schemas.openxmlformats.org/officeDocument/2006/relationships/hyperlink" Target="mailto:target-center@usda.gov"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hyperlink" Target="https://creativecommons.org/licenses/by-nc-nd/3.0/" TargetMode="External"/><Relationship Id="rId4" Type="http://schemas.openxmlformats.org/officeDocument/2006/relationships/hyperlink" Target="https://witzend.me/2015/11/04/are-you-swinging-your-crutch/"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id="{6F40FBDA-CEB1-40F0-9AB9-BD9C402D7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A006BF3-A523-4CCD-BE46-B28D4A7B3851}"/>
              </a:ext>
              <a:ext uri="{C183D7F6-B498-43B3-948B-1728B52AA6E4}">
                <adec:decorative xmlns:adec="http://schemas.microsoft.com/office/drawing/2017/decorative" val="1"/>
              </a:ext>
            </a:extLst>
          </p:cNvPr>
          <p:cNvPicPr>
            <a:picLocks noChangeAspect="1"/>
          </p:cNvPicPr>
          <p:nvPr/>
        </p:nvPicPr>
        <p:blipFill rotWithShape="1">
          <a:blip r:embed="rId3">
            <a:alphaModFix/>
          </a:blip>
          <a:srcRect t="16215" r="1" b="28098"/>
          <a:stretch/>
        </p:blipFill>
        <p:spPr>
          <a:xfrm>
            <a:off x="20" y="144687"/>
            <a:ext cx="12191980" cy="6857990"/>
          </a:xfrm>
          <a:prstGeom prst="rect">
            <a:avLst/>
          </a:prstGeom>
        </p:spPr>
      </p:pic>
      <p:sp>
        <p:nvSpPr>
          <p:cNvPr id="71" name="Rectangle 70">
            <a:extLst>
              <a:ext uri="{FF2B5EF4-FFF2-40B4-BE49-F238E27FC236}">
                <a16:creationId xmlns:a16="http://schemas.microsoft.com/office/drawing/2014/main" id="{BCFF10A9-48A8-49DE-BCC0-36CD4D617C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69" y="1267730"/>
            <a:ext cx="9576262" cy="4307950"/>
          </a:xfrm>
          <a:prstGeom prst="rect">
            <a:avLst/>
          </a:prstGeom>
          <a:solidFill>
            <a:schemeClr val="bg1">
              <a:alpha val="63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29E6EC7A-73F0-4AA6-8CCE-7492D8F654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68" y="1267730"/>
            <a:ext cx="9576262" cy="4307950"/>
          </a:xfrm>
          <a:prstGeom prst="rect">
            <a:avLst/>
          </a:prstGeom>
          <a:solidFill>
            <a:srgbClr val="F7704E">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9325F979-D3F9-4926-81B7-7ACCB31A50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9525" cap="sq" cmpd="sng" algn="ctr">
            <a:solidFill>
              <a:schemeClr val="tx1">
                <a:lumMod val="75000"/>
                <a:lumOff val="25000"/>
                <a:alpha val="80000"/>
              </a:schemeClr>
            </a:solidFill>
            <a:prstDash val="solid"/>
            <a:miter lim="800000"/>
          </a:ln>
          <a:effectLst/>
        </p:spPr>
      </p:sp>
      <p:sp>
        <p:nvSpPr>
          <p:cNvPr id="2" name="Title 1">
            <a:extLst>
              <a:ext uri="{FF2B5EF4-FFF2-40B4-BE49-F238E27FC236}">
                <a16:creationId xmlns:a16="http://schemas.microsoft.com/office/drawing/2014/main" id="{FCAFF323-CE6A-748D-EBE6-31675D0F5784}"/>
              </a:ext>
            </a:extLst>
          </p:cNvPr>
          <p:cNvSpPr>
            <a:spLocks noGrp="1"/>
          </p:cNvSpPr>
          <p:nvPr>
            <p:ph type="ctrTitle"/>
          </p:nvPr>
        </p:nvSpPr>
        <p:spPr>
          <a:xfrm>
            <a:off x="1769532" y="2091263"/>
            <a:ext cx="8652938" cy="2461504"/>
          </a:xfrm>
        </p:spPr>
        <p:txBody>
          <a:bodyPr>
            <a:noAutofit/>
          </a:bodyPr>
          <a:lstStyle/>
          <a:p>
            <a:pPr>
              <a:spcBef>
                <a:spcPts val="1200"/>
              </a:spcBef>
            </a:pPr>
            <a:r>
              <a:rPr lang="en-US" sz="4000" b="1" kern="0" dirty="0">
                <a:effectLst/>
                <a:latin typeface="Times New Roman" panose="02020603050405020304" pitchFamily="18" charset="0"/>
                <a:ea typeface="Times New Roman" panose="02020603050405020304" pitchFamily="18" charset="0"/>
              </a:rPr>
              <a:t>Lessons from </a:t>
            </a:r>
            <a:br>
              <a:rPr lang="en-US" sz="4000" b="1" kern="0" dirty="0">
                <a:effectLst/>
                <a:latin typeface="Times New Roman" panose="02020603050405020304" pitchFamily="18" charset="0"/>
                <a:ea typeface="Times New Roman" panose="02020603050405020304" pitchFamily="18" charset="0"/>
              </a:rPr>
            </a:br>
            <a:r>
              <a:rPr lang="en-US" sz="4000" b="1" kern="0" dirty="0">
                <a:effectLst/>
                <a:latin typeface="Times New Roman" panose="02020603050405020304" pitchFamily="18" charset="0"/>
                <a:ea typeface="Times New Roman" panose="02020603050405020304" pitchFamily="18" charset="0"/>
              </a:rPr>
              <a:t>Unpredictable Journeys: </a:t>
            </a:r>
            <a:br>
              <a:rPr lang="en-US" sz="4000" b="1" kern="0" dirty="0">
                <a:effectLst/>
                <a:latin typeface="Times New Roman" panose="02020603050405020304" pitchFamily="18" charset="0"/>
                <a:ea typeface="Times New Roman" panose="02020603050405020304" pitchFamily="18" charset="0"/>
              </a:rPr>
            </a:br>
            <a:r>
              <a:rPr lang="en-US" sz="800" b="1" kern="0" dirty="0">
                <a:effectLst/>
                <a:latin typeface="Times New Roman" panose="02020603050405020304" pitchFamily="18" charset="0"/>
                <a:ea typeface="Times New Roman" panose="02020603050405020304" pitchFamily="18" charset="0"/>
              </a:rPr>
              <a:t> </a:t>
            </a:r>
            <a:br>
              <a:rPr lang="en-US" sz="4000" b="1" kern="0" dirty="0">
                <a:effectLst/>
                <a:latin typeface="Times New Roman" panose="02020603050405020304" pitchFamily="18" charset="0"/>
                <a:ea typeface="Times New Roman" panose="02020603050405020304" pitchFamily="18" charset="0"/>
              </a:rPr>
            </a:br>
            <a:r>
              <a:rPr lang="en-US" sz="3800" b="1" kern="0" dirty="0">
                <a:effectLst/>
                <a:latin typeface="Times New Roman" panose="02020603050405020304" pitchFamily="18" charset="0"/>
                <a:ea typeface="Times New Roman" panose="02020603050405020304" pitchFamily="18" charset="0"/>
              </a:rPr>
              <a:t>Insights from Temporary and Situational Disabilities</a:t>
            </a:r>
            <a:endParaRPr lang="en-US" sz="3800" cap="small" dirty="0"/>
          </a:p>
        </p:txBody>
      </p:sp>
      <p:sp>
        <p:nvSpPr>
          <p:cNvPr id="3" name="Subtitle 2">
            <a:extLst>
              <a:ext uri="{FF2B5EF4-FFF2-40B4-BE49-F238E27FC236}">
                <a16:creationId xmlns:a16="http://schemas.microsoft.com/office/drawing/2014/main" id="{BC589A7A-ED65-D6B0-0038-B212DE6B52C4}"/>
              </a:ext>
            </a:extLst>
          </p:cNvPr>
          <p:cNvSpPr>
            <a:spLocks noGrp="1"/>
          </p:cNvSpPr>
          <p:nvPr>
            <p:ph type="subTitle" idx="1"/>
          </p:nvPr>
        </p:nvSpPr>
        <p:spPr>
          <a:xfrm>
            <a:off x="1769532" y="4623127"/>
            <a:ext cx="8655200" cy="457201"/>
          </a:xfrm>
        </p:spPr>
        <p:txBody>
          <a:bodyPr>
            <a:normAutofit/>
          </a:bodyPr>
          <a:lstStyle/>
          <a:p>
            <a:pPr>
              <a:lnSpc>
                <a:spcPct val="100000"/>
              </a:lnSpc>
              <a:spcAft>
                <a:spcPts val="600"/>
              </a:spcAft>
            </a:pPr>
            <a:r>
              <a:rPr lang="en-US" dirty="0"/>
              <a:t>Dr. Theresa Haskins | Presentation for the USDA TARGET Center</a:t>
            </a:r>
          </a:p>
        </p:txBody>
      </p:sp>
      <p:pic>
        <p:nvPicPr>
          <p:cNvPr id="12" name="Picture 11" descr="A blue and white logo of head and squiggly brain.">
            <a:extLst>
              <a:ext uri="{FF2B5EF4-FFF2-40B4-BE49-F238E27FC236}">
                <a16:creationId xmlns:a16="http://schemas.microsoft.com/office/drawing/2014/main" id="{058F8595-D595-F36C-7233-0AC2B07CE103}"/>
              </a:ext>
            </a:extLst>
          </p:cNvPr>
          <p:cNvPicPr>
            <a:picLocks noChangeAspect="1"/>
          </p:cNvPicPr>
          <p:nvPr/>
        </p:nvPicPr>
        <p:blipFill>
          <a:blip r:embed="rId4">
            <a:biLevel thresh="25000"/>
          </a:blip>
          <a:stretch>
            <a:fillRect/>
          </a:stretch>
        </p:blipFill>
        <p:spPr>
          <a:xfrm>
            <a:off x="10031308" y="5841889"/>
            <a:ext cx="1134714" cy="1005531"/>
          </a:xfrm>
          <a:prstGeom prst="rect">
            <a:avLst/>
          </a:prstGeom>
        </p:spPr>
      </p:pic>
      <p:pic>
        <p:nvPicPr>
          <p:cNvPr id="8" name="Picture 7" descr="A black and white USDA logo&#10;&#10;">
            <a:extLst>
              <a:ext uri="{FF2B5EF4-FFF2-40B4-BE49-F238E27FC236}">
                <a16:creationId xmlns:a16="http://schemas.microsoft.com/office/drawing/2014/main" id="{4A702418-5983-7C74-FFA3-00E27832F9C3}"/>
              </a:ext>
            </a:extLst>
          </p:cNvPr>
          <p:cNvPicPr>
            <a:picLocks noChangeAspect="1"/>
          </p:cNvPicPr>
          <p:nvPr/>
        </p:nvPicPr>
        <p:blipFill>
          <a:blip r:embed="rId5">
            <a:grayscl/>
          </a:blip>
          <a:stretch>
            <a:fillRect/>
          </a:stretch>
        </p:blipFill>
        <p:spPr>
          <a:xfrm>
            <a:off x="11166022" y="6108371"/>
            <a:ext cx="889265" cy="604942"/>
          </a:xfrm>
          <a:prstGeom prst="rect">
            <a:avLst/>
          </a:prstGeom>
        </p:spPr>
      </p:pic>
    </p:spTree>
    <p:extLst>
      <p:ext uri="{BB962C8B-B14F-4D97-AF65-F5344CB8AC3E}">
        <p14:creationId xmlns:p14="http://schemas.microsoft.com/office/powerpoint/2010/main" val="127985845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EB72A9B-FD82-4F09-BF1E-D39311D3A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937DAED-8BFE-4563-BB45-B5E554D70A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1">
            <a:extLst>
              <a:ext uri="{FF2B5EF4-FFF2-40B4-BE49-F238E27FC236}">
                <a16:creationId xmlns:a16="http://schemas.microsoft.com/office/drawing/2014/main" id="{FD1118A3-11F6-3E89-CF37-7F1E41BF32EC}"/>
              </a:ext>
            </a:extLst>
          </p:cNvPr>
          <p:cNvSpPr>
            <a:spLocks noGrp="1"/>
          </p:cNvSpPr>
          <p:nvPr>
            <p:ph type="title"/>
          </p:nvPr>
        </p:nvSpPr>
        <p:spPr>
          <a:xfrm>
            <a:off x="1066800" y="642594"/>
            <a:ext cx="10058400" cy="1371600"/>
          </a:xfrm>
        </p:spPr>
        <p:txBody>
          <a:bodyPr>
            <a:normAutofit/>
          </a:bodyPr>
          <a:lstStyle/>
          <a:p>
            <a:pPr algn="ctr"/>
            <a:r>
              <a:rPr lang="en-US"/>
              <a:t>Work-Related Impacts</a:t>
            </a:r>
          </a:p>
        </p:txBody>
      </p:sp>
      <p:graphicFrame>
        <p:nvGraphicFramePr>
          <p:cNvPr id="18" name="Content Placeholder 2">
            <a:extLst>
              <a:ext uri="{FF2B5EF4-FFF2-40B4-BE49-F238E27FC236}">
                <a16:creationId xmlns:a16="http://schemas.microsoft.com/office/drawing/2014/main" id="{9DA53495-5B03-E87B-5DCD-44C1F73CAC68}"/>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566250565"/>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2803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2AD6B69-E0A0-476D-9EE1-6B69F04C5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6BE10A1-AD5F-4AB3-8A94-41D62B494A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1">
              <a:lumMod val="85000"/>
              <a:alpha val="60000"/>
            </a:schemeClr>
          </a:solidFill>
          <a:ln w="6350" cap="flat" cmpd="sng" algn="ctr">
            <a:noFill/>
            <a:prstDash val="solid"/>
          </a:ln>
          <a:effectLst>
            <a:softEdge rad="0"/>
          </a:effectLst>
        </p:spPr>
      </p:sp>
      <p:sp>
        <p:nvSpPr>
          <p:cNvPr id="2" name="Title 1">
            <a:extLst>
              <a:ext uri="{FF2B5EF4-FFF2-40B4-BE49-F238E27FC236}">
                <a16:creationId xmlns:a16="http://schemas.microsoft.com/office/drawing/2014/main" id="{8FE7EAEE-F8E9-F8AC-E2DD-D28A8A0F8F53}"/>
              </a:ext>
            </a:extLst>
          </p:cNvPr>
          <p:cNvSpPr>
            <a:spLocks noGrp="1"/>
          </p:cNvSpPr>
          <p:nvPr>
            <p:ph type="title"/>
          </p:nvPr>
        </p:nvSpPr>
        <p:spPr>
          <a:xfrm>
            <a:off x="573409" y="559477"/>
            <a:ext cx="3765200" cy="5709931"/>
          </a:xfrm>
        </p:spPr>
        <p:txBody>
          <a:bodyPr>
            <a:normAutofit/>
          </a:bodyPr>
          <a:lstStyle/>
          <a:p>
            <a:pPr algn="ctr"/>
            <a:r>
              <a:rPr lang="en-US" dirty="0"/>
              <a:t>Appreciating</a:t>
            </a:r>
            <a:br>
              <a:rPr lang="en-US" dirty="0"/>
            </a:br>
            <a:r>
              <a:rPr lang="en-US" dirty="0"/>
              <a:t>Situational Disabilities</a:t>
            </a:r>
            <a:br>
              <a:rPr lang="en-US" dirty="0"/>
            </a:br>
            <a:r>
              <a:rPr lang="en-US" sz="2000" dirty="0"/>
              <a:t>Scenario 1</a:t>
            </a:r>
            <a:endParaRPr lang="en-US" dirty="0"/>
          </a:p>
        </p:txBody>
      </p:sp>
      <p:sp>
        <p:nvSpPr>
          <p:cNvPr id="13" name="Rectangle 12">
            <a:extLst>
              <a:ext uri="{FF2B5EF4-FFF2-40B4-BE49-F238E27FC236}">
                <a16:creationId xmlns:a16="http://schemas.microsoft.com/office/drawing/2014/main" id="{5684BFFE-6A90-4311-ACD5-B34177D46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22323" cy="6108192"/>
          </a:xfrm>
          <a:prstGeom prst="rect">
            <a:avLst/>
          </a:prstGeom>
          <a:noFill/>
          <a:ln w="6350" cap="sq" cmpd="sng" algn="ctr">
            <a:solidFill>
              <a:schemeClr val="tx1">
                <a:lumMod val="75000"/>
                <a:lumOff val="25000"/>
              </a:schemeClr>
            </a:solidFill>
            <a:prstDash val="solid"/>
            <a:miter lim="800000"/>
          </a:ln>
          <a:effectLst/>
        </p:spPr>
      </p:sp>
      <p:graphicFrame>
        <p:nvGraphicFramePr>
          <p:cNvPr id="5" name="Content Placeholder 2">
            <a:extLst>
              <a:ext uri="{FF2B5EF4-FFF2-40B4-BE49-F238E27FC236}">
                <a16:creationId xmlns:a16="http://schemas.microsoft.com/office/drawing/2014/main" id="{C9AD22DC-FC3D-6938-2CAA-07C6A1048F2C}"/>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736120074"/>
              </p:ext>
            </p:extLst>
          </p:nvPr>
        </p:nvGraphicFramePr>
        <p:xfrm>
          <a:off x="5478124" y="374904"/>
          <a:ext cx="5906181" cy="61081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92062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2AD6B69-E0A0-476D-9EE1-6B69F04C5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6BE10A1-AD5F-4AB3-8A94-41D62B494A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1">
              <a:lumMod val="85000"/>
              <a:alpha val="60000"/>
            </a:schemeClr>
          </a:solidFill>
          <a:ln w="6350" cap="flat" cmpd="sng" algn="ctr">
            <a:noFill/>
            <a:prstDash val="solid"/>
          </a:ln>
          <a:effectLst>
            <a:softEdge rad="0"/>
          </a:effectLst>
        </p:spPr>
      </p:sp>
      <p:sp>
        <p:nvSpPr>
          <p:cNvPr id="2" name="Title 1">
            <a:extLst>
              <a:ext uri="{FF2B5EF4-FFF2-40B4-BE49-F238E27FC236}">
                <a16:creationId xmlns:a16="http://schemas.microsoft.com/office/drawing/2014/main" id="{8FE7EAEE-F8E9-F8AC-E2DD-D28A8A0F8F53}"/>
              </a:ext>
            </a:extLst>
          </p:cNvPr>
          <p:cNvSpPr>
            <a:spLocks noGrp="1"/>
          </p:cNvSpPr>
          <p:nvPr>
            <p:ph type="title"/>
          </p:nvPr>
        </p:nvSpPr>
        <p:spPr>
          <a:xfrm>
            <a:off x="573409" y="559477"/>
            <a:ext cx="3765200" cy="5709931"/>
          </a:xfrm>
        </p:spPr>
        <p:txBody>
          <a:bodyPr>
            <a:normAutofit/>
          </a:bodyPr>
          <a:lstStyle/>
          <a:p>
            <a:pPr algn="ctr"/>
            <a:r>
              <a:rPr lang="en-US" dirty="0"/>
              <a:t>Appreciating</a:t>
            </a:r>
            <a:br>
              <a:rPr lang="en-US" dirty="0"/>
            </a:br>
            <a:r>
              <a:rPr lang="en-US" dirty="0"/>
              <a:t>Situational Disabilities</a:t>
            </a:r>
            <a:br>
              <a:rPr lang="en-US" dirty="0"/>
            </a:br>
            <a:r>
              <a:rPr lang="en-US" sz="2000" dirty="0"/>
              <a:t>Scenario 2</a:t>
            </a:r>
          </a:p>
        </p:txBody>
      </p:sp>
      <p:sp>
        <p:nvSpPr>
          <p:cNvPr id="13" name="Rectangle 12">
            <a:extLst>
              <a:ext uri="{FF2B5EF4-FFF2-40B4-BE49-F238E27FC236}">
                <a16:creationId xmlns:a16="http://schemas.microsoft.com/office/drawing/2014/main" id="{5684BFFE-6A90-4311-ACD5-B34177D46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22323" cy="6108192"/>
          </a:xfrm>
          <a:prstGeom prst="rect">
            <a:avLst/>
          </a:prstGeom>
          <a:noFill/>
          <a:ln w="6350" cap="sq" cmpd="sng" algn="ctr">
            <a:solidFill>
              <a:schemeClr val="tx1">
                <a:lumMod val="75000"/>
                <a:lumOff val="25000"/>
              </a:schemeClr>
            </a:solidFill>
            <a:prstDash val="solid"/>
            <a:miter lim="800000"/>
          </a:ln>
          <a:effectLst/>
        </p:spPr>
      </p:sp>
      <p:graphicFrame>
        <p:nvGraphicFramePr>
          <p:cNvPr id="5" name="Content Placeholder 2">
            <a:extLst>
              <a:ext uri="{FF2B5EF4-FFF2-40B4-BE49-F238E27FC236}">
                <a16:creationId xmlns:a16="http://schemas.microsoft.com/office/drawing/2014/main" id="{C9AD22DC-FC3D-6938-2CAA-07C6A1048F2C}"/>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10030940"/>
              </p:ext>
            </p:extLst>
          </p:nvPr>
        </p:nvGraphicFramePr>
        <p:xfrm>
          <a:off x="5478124" y="374904"/>
          <a:ext cx="5906181" cy="62453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70107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2AD6B69-E0A0-476D-9EE1-6B69F04C5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6BE10A1-AD5F-4AB3-8A94-41D62B494A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1">
              <a:lumMod val="85000"/>
              <a:alpha val="60000"/>
            </a:schemeClr>
          </a:solidFill>
          <a:ln w="6350" cap="flat" cmpd="sng" algn="ctr">
            <a:noFill/>
            <a:prstDash val="solid"/>
          </a:ln>
          <a:effectLst>
            <a:softEdge rad="0"/>
          </a:effectLst>
        </p:spPr>
      </p:sp>
      <p:sp>
        <p:nvSpPr>
          <p:cNvPr id="2" name="Title 1">
            <a:extLst>
              <a:ext uri="{FF2B5EF4-FFF2-40B4-BE49-F238E27FC236}">
                <a16:creationId xmlns:a16="http://schemas.microsoft.com/office/drawing/2014/main" id="{8FE7EAEE-F8E9-F8AC-E2DD-D28A8A0F8F53}"/>
              </a:ext>
            </a:extLst>
          </p:cNvPr>
          <p:cNvSpPr>
            <a:spLocks noGrp="1"/>
          </p:cNvSpPr>
          <p:nvPr>
            <p:ph type="title"/>
          </p:nvPr>
        </p:nvSpPr>
        <p:spPr>
          <a:xfrm>
            <a:off x="573409" y="559477"/>
            <a:ext cx="3765200" cy="5709931"/>
          </a:xfrm>
        </p:spPr>
        <p:txBody>
          <a:bodyPr>
            <a:normAutofit/>
          </a:bodyPr>
          <a:lstStyle/>
          <a:p>
            <a:pPr algn="ctr"/>
            <a:r>
              <a:rPr lang="en-US" dirty="0"/>
              <a:t>Appreciating</a:t>
            </a:r>
            <a:br>
              <a:rPr lang="en-US" dirty="0"/>
            </a:br>
            <a:r>
              <a:rPr lang="en-US" dirty="0"/>
              <a:t>Situational Disabilities</a:t>
            </a:r>
            <a:br>
              <a:rPr lang="en-US" dirty="0"/>
            </a:br>
            <a:r>
              <a:rPr lang="en-US" sz="2000" dirty="0"/>
              <a:t>Scenario 3</a:t>
            </a:r>
          </a:p>
        </p:txBody>
      </p:sp>
      <p:sp>
        <p:nvSpPr>
          <p:cNvPr id="13" name="Rectangle 12">
            <a:extLst>
              <a:ext uri="{FF2B5EF4-FFF2-40B4-BE49-F238E27FC236}">
                <a16:creationId xmlns:a16="http://schemas.microsoft.com/office/drawing/2014/main" id="{5684BFFE-6A90-4311-ACD5-B34177D46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22323" cy="6108192"/>
          </a:xfrm>
          <a:prstGeom prst="rect">
            <a:avLst/>
          </a:prstGeom>
          <a:noFill/>
          <a:ln w="6350" cap="sq" cmpd="sng" algn="ctr">
            <a:solidFill>
              <a:schemeClr val="tx1">
                <a:lumMod val="75000"/>
                <a:lumOff val="25000"/>
              </a:schemeClr>
            </a:solidFill>
            <a:prstDash val="solid"/>
            <a:miter lim="800000"/>
          </a:ln>
          <a:effectLst/>
        </p:spPr>
      </p:sp>
      <p:graphicFrame>
        <p:nvGraphicFramePr>
          <p:cNvPr id="5" name="Content Placeholder 2">
            <a:extLst>
              <a:ext uri="{FF2B5EF4-FFF2-40B4-BE49-F238E27FC236}">
                <a16:creationId xmlns:a16="http://schemas.microsoft.com/office/drawing/2014/main" id="{C9AD22DC-FC3D-6938-2CAA-07C6A1048F2C}"/>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307789047"/>
              </p:ext>
            </p:extLst>
          </p:nvPr>
        </p:nvGraphicFramePr>
        <p:xfrm>
          <a:off x="5478124" y="374904"/>
          <a:ext cx="5906181" cy="62453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082344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1E8D93C5-28EB-42D0-86CE-D80495565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4" name="Rectangle 13">
            <a:extLst>
              <a:ext uri="{FF2B5EF4-FFF2-40B4-BE49-F238E27FC236}">
                <a16:creationId xmlns:a16="http://schemas.microsoft.com/office/drawing/2014/main" id="{AB1B1E7D-F76D-4744-AF85-239E6998A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6" name="Rectangle 15">
            <a:extLst>
              <a:ext uri="{FF2B5EF4-FFF2-40B4-BE49-F238E27FC236}">
                <a16:creationId xmlns:a16="http://schemas.microsoft.com/office/drawing/2014/main" id="{3BB65211-00DB-45B6-A223-033B2D19C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8" name="Group 17">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9" name="Straight Connector 18">
              <a:extLst>
                <a:ext uri="{FF2B5EF4-FFF2-40B4-BE49-F238E27FC236}">
                  <a16:creationId xmlns:a16="http://schemas.microsoft.com/office/drawing/2014/main" id="{14DF524F-3FEF-4236-90C6-820E876A94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400A003-1BE9-49C2-8E57-DCD9B870FC8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3BF0991-F9A1-4282-99DB-92D70239F6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3" name="Rectangle 22">
            <a:extLst>
              <a:ext uri="{FF2B5EF4-FFF2-40B4-BE49-F238E27FC236}">
                <a16:creationId xmlns:a16="http://schemas.microsoft.com/office/drawing/2014/main" id="{BEBBBF70-6ABC-46E8-A293-73A60B8E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p:nvSpPr>
          <p:cNvPr id="25" name="Rectangle 24">
            <a:extLst>
              <a:ext uri="{FF2B5EF4-FFF2-40B4-BE49-F238E27FC236}">
                <a16:creationId xmlns:a16="http://schemas.microsoft.com/office/drawing/2014/main" id="{05388887-43DC-4FAF-9400-7925701AF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solidFill>
            <a:schemeClr val="bg1">
              <a:lumMod val="75000"/>
              <a:lumOff val="25000"/>
            </a:schemeClr>
          </a:solid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39D531BD-547F-E3B8-C91D-062C833B89C5}"/>
              </a:ext>
            </a:extLst>
          </p:cNvPr>
          <p:cNvSpPr>
            <a:spLocks noGrp="1"/>
          </p:cNvSpPr>
          <p:nvPr>
            <p:ph type="title"/>
          </p:nvPr>
        </p:nvSpPr>
        <p:spPr>
          <a:xfrm>
            <a:off x="4897684" y="1916670"/>
            <a:ext cx="6439630" cy="3042706"/>
          </a:xfrm>
        </p:spPr>
        <p:txBody>
          <a:bodyPr vert="horz" lIns="91440" tIns="45720" rIns="91440" bIns="45720" rtlCol="0" anchor="ctr">
            <a:normAutofit fontScale="90000"/>
          </a:bodyPr>
          <a:lstStyle/>
          <a:p>
            <a:pPr algn="ctr">
              <a:lnSpc>
                <a:spcPct val="100000"/>
              </a:lnSpc>
              <a:spcBef>
                <a:spcPts val="600"/>
              </a:spcBef>
              <a:spcAft>
                <a:spcPts val="600"/>
              </a:spcAft>
            </a:pPr>
            <a:r>
              <a:rPr lang="en-US" sz="5400" cap="small" spc="-100" dirty="0"/>
              <a:t>Better Accessibility </a:t>
            </a:r>
            <a:br>
              <a:rPr lang="en-US" sz="5400" cap="small" spc="-100" dirty="0"/>
            </a:br>
            <a:r>
              <a:rPr lang="en-US" sz="5400" cap="small" spc="-100" dirty="0"/>
              <a:t>Equals </a:t>
            </a:r>
            <a:br>
              <a:rPr lang="en-US" sz="5400" cap="small" spc="-100" dirty="0"/>
            </a:br>
            <a:r>
              <a:rPr lang="en-US" sz="5400" cap="small" spc="-100" dirty="0"/>
              <a:t>Better Business</a:t>
            </a:r>
          </a:p>
        </p:txBody>
      </p:sp>
      <p:sp>
        <p:nvSpPr>
          <p:cNvPr id="27" name="Rectangle 26">
            <a:extLst>
              <a:ext uri="{FF2B5EF4-FFF2-40B4-BE49-F238E27FC236}">
                <a16:creationId xmlns:a16="http://schemas.microsoft.com/office/drawing/2014/main" id="{2F2FD4B7-706B-4F5C-A0C7-7D69677C7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9" name="Straight Connector 28">
            <a:extLst>
              <a:ext uri="{FF2B5EF4-FFF2-40B4-BE49-F238E27FC236}">
                <a16:creationId xmlns:a16="http://schemas.microsoft.com/office/drawing/2014/main" id="{26E6DC6E-1FA3-4048-B867-BDB51763F36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E066135-B6C1-4001-B7CC-53A443DF250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3AD82B4-5F4B-4968-B15E-29DCF8592D5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7" name="Graphic 6" descr="Upward trend">
            <a:extLst>
              <a:ext uri="{FF2B5EF4-FFF2-40B4-BE49-F238E27FC236}">
                <a16:creationId xmlns:a16="http://schemas.microsoft.com/office/drawing/2014/main" id="{24FABCBE-73DD-6AB1-9108-9FDE412A456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41170" y="1561990"/>
            <a:ext cx="3752067" cy="3752067"/>
          </a:xfrm>
          <a:prstGeom prst="rect">
            <a:avLst/>
          </a:prstGeom>
        </p:spPr>
      </p:pic>
    </p:spTree>
    <p:extLst>
      <p:ext uri="{BB962C8B-B14F-4D97-AF65-F5344CB8AC3E}">
        <p14:creationId xmlns:p14="http://schemas.microsoft.com/office/powerpoint/2010/main" val="3625217128"/>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erson with holding a pen">
            <a:extLst>
              <a:ext uri="{FF2B5EF4-FFF2-40B4-BE49-F238E27FC236}">
                <a16:creationId xmlns:a16="http://schemas.microsoft.com/office/drawing/2014/main" id="{2185ADB4-26DB-B9F4-701E-95991EEF9B75}"/>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t="19120" r="9091" b="1905"/>
          <a:stretch/>
        </p:blipFill>
        <p:spPr>
          <a:xfrm flipH="1">
            <a:off x="20" y="-1"/>
            <a:ext cx="12191980" cy="6857999"/>
          </a:xfrm>
          <a:prstGeom prst="rect">
            <a:avLst/>
          </a:prstGeom>
        </p:spPr>
      </p:pic>
      <p:sp>
        <p:nvSpPr>
          <p:cNvPr id="14" name="Rectangle 13">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6ED7AB-D4C9-29A6-34DA-6DED21763063}"/>
              </a:ext>
            </a:extLst>
          </p:cNvPr>
          <p:cNvSpPr>
            <a:spLocks noGrp="1"/>
          </p:cNvSpPr>
          <p:nvPr>
            <p:ph type="title"/>
          </p:nvPr>
        </p:nvSpPr>
        <p:spPr>
          <a:xfrm>
            <a:off x="506448" y="693921"/>
            <a:ext cx="5208768" cy="1718225"/>
          </a:xfrm>
        </p:spPr>
        <p:txBody>
          <a:bodyPr>
            <a:normAutofit/>
          </a:bodyPr>
          <a:lstStyle/>
          <a:p>
            <a:r>
              <a:rPr lang="en-US" dirty="0"/>
              <a:t>Employer Supports</a:t>
            </a:r>
          </a:p>
        </p:txBody>
      </p:sp>
      <p:sp>
        <p:nvSpPr>
          <p:cNvPr id="3" name="Content Placeholder 2">
            <a:extLst>
              <a:ext uri="{FF2B5EF4-FFF2-40B4-BE49-F238E27FC236}">
                <a16:creationId xmlns:a16="http://schemas.microsoft.com/office/drawing/2014/main" id="{180F8744-65AE-6F69-EDC1-DB2A07C08123}"/>
              </a:ext>
            </a:extLst>
          </p:cNvPr>
          <p:cNvSpPr>
            <a:spLocks noGrp="1"/>
          </p:cNvSpPr>
          <p:nvPr>
            <p:ph idx="1"/>
          </p:nvPr>
        </p:nvSpPr>
        <p:spPr>
          <a:xfrm>
            <a:off x="774043" y="2538920"/>
            <a:ext cx="4602152" cy="3480066"/>
          </a:xfrm>
        </p:spPr>
        <p:txBody>
          <a:bodyPr>
            <a:normAutofit/>
          </a:bodyPr>
          <a:lstStyle/>
          <a:p>
            <a:r>
              <a:rPr lang="en-US" sz="2000" b="1" dirty="0"/>
              <a:t>Provide Accommodations and Resources</a:t>
            </a:r>
            <a:endParaRPr lang="en-US" sz="2000" dirty="0"/>
          </a:p>
          <a:p>
            <a:r>
              <a:rPr lang="en-US" sz="2000" b="1" dirty="0"/>
              <a:t>Have Clear Policies and Procedures:</a:t>
            </a:r>
            <a:endParaRPr lang="en-US" sz="2000" dirty="0"/>
          </a:p>
          <a:p>
            <a:r>
              <a:rPr lang="en-US" sz="2000" b="1" dirty="0"/>
              <a:t>Flexible Work Arrangements:</a:t>
            </a:r>
            <a:endParaRPr lang="en-US" sz="2000" dirty="0"/>
          </a:p>
          <a:p>
            <a:r>
              <a:rPr lang="en-US" sz="2000" b="1" dirty="0"/>
              <a:t>Communication:</a:t>
            </a:r>
            <a:endParaRPr lang="en-US" sz="2000" dirty="0"/>
          </a:p>
          <a:p>
            <a:r>
              <a:rPr lang="en-US" sz="2000" b="1" dirty="0"/>
              <a:t>Return-to-Work Plan</a:t>
            </a:r>
            <a:endParaRPr lang="en-US" sz="2000" dirty="0"/>
          </a:p>
          <a:p>
            <a:r>
              <a:rPr lang="en-US" sz="2000" b="1" dirty="0"/>
              <a:t>Monitor Progress</a:t>
            </a:r>
          </a:p>
          <a:p>
            <a:r>
              <a:rPr lang="en-US" sz="2000" b="1" dirty="0"/>
              <a:t>Lead by Example</a:t>
            </a:r>
            <a:endParaRPr lang="en-US" sz="2000" dirty="0"/>
          </a:p>
          <a:p>
            <a:endParaRPr lang="en-US" dirty="0"/>
          </a:p>
        </p:txBody>
      </p:sp>
    </p:spTree>
    <p:extLst>
      <p:ext uri="{BB962C8B-B14F-4D97-AF65-F5344CB8AC3E}">
        <p14:creationId xmlns:p14="http://schemas.microsoft.com/office/powerpoint/2010/main" val="1915327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 name="Rectangle 62">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4" name="Rectangle 63">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65" name="Rectangle 6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66" name="Rectangle 65">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67" name="Group 66">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52" name="Straight Connector 51">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68" name="Rectangle 67">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rystal ball on a rock&#10;">
            <a:extLst>
              <a:ext uri="{FF2B5EF4-FFF2-40B4-BE49-F238E27FC236}">
                <a16:creationId xmlns:a16="http://schemas.microsoft.com/office/drawing/2014/main" id="{354E20CD-A360-7942-C476-10E47901E8C0}"/>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t="14325" b="1406"/>
          <a:stretch/>
        </p:blipFill>
        <p:spPr>
          <a:xfrm>
            <a:off x="21" y="10"/>
            <a:ext cx="12191979" cy="6857990"/>
          </a:xfrm>
          <a:prstGeom prst="rect">
            <a:avLst/>
          </a:prstGeom>
        </p:spPr>
      </p:pic>
      <p:sp>
        <p:nvSpPr>
          <p:cNvPr id="69" name="Rectangle 68">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alpha val="30000"/>
            </a:schemeClr>
          </a:solidFill>
          <a:ln w="6350" cap="sq" cmpd="sng" algn="ctr">
            <a:noFill/>
            <a:prstDash val="solid"/>
            <a:miter lim="800000"/>
          </a:ln>
          <a:effectLst/>
        </p:spPr>
      </p:sp>
      <p:sp>
        <p:nvSpPr>
          <p:cNvPr id="70" name="Rectangle 69">
            <a:extLst>
              <a:ext uri="{FF2B5EF4-FFF2-40B4-BE49-F238E27FC236}">
                <a16:creationId xmlns:a16="http://schemas.microsoft.com/office/drawing/2014/main" id="{7990846F-3F1A-44C0-89BC-2CEB1E8F5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rgbClr val="45688F">
              <a:alpha val="40000"/>
            </a:srgbClr>
          </a:solidFill>
          <a:ln w="6350" cap="sq" cmpd="sng" algn="ctr">
            <a:noFill/>
            <a:prstDash val="solid"/>
            <a:miter lim="800000"/>
          </a:ln>
          <a:effectLst/>
        </p:spPr>
      </p:sp>
      <p:sp>
        <p:nvSpPr>
          <p:cNvPr id="62"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48BD83FF-8126-F564-4661-B97CDBCEFF36}"/>
              </a:ext>
            </a:extLst>
          </p:cNvPr>
          <p:cNvSpPr>
            <a:spLocks noGrp="1"/>
          </p:cNvSpPr>
          <p:nvPr>
            <p:ph type="title"/>
          </p:nvPr>
        </p:nvSpPr>
        <p:spPr>
          <a:xfrm>
            <a:off x="466524" y="1340361"/>
            <a:ext cx="3729162" cy="3341700"/>
          </a:xfrm>
        </p:spPr>
        <p:txBody>
          <a:bodyPr vert="horz" lIns="91440" tIns="45720" rIns="91440" bIns="45720" rtlCol="0" anchor="ctr">
            <a:normAutofit/>
          </a:bodyPr>
          <a:lstStyle/>
          <a:p>
            <a:pPr algn="ctr">
              <a:lnSpc>
                <a:spcPct val="83000"/>
              </a:lnSpc>
            </a:pPr>
            <a:r>
              <a:rPr lang="en-US" spc="-100" dirty="0">
                <a:solidFill>
                  <a:schemeClr val="tx1"/>
                </a:solidFill>
              </a:rPr>
              <a:t>How We Can Help Our Future Selves</a:t>
            </a:r>
          </a:p>
        </p:txBody>
      </p:sp>
    </p:spTree>
    <p:extLst>
      <p:ext uri="{BB962C8B-B14F-4D97-AF65-F5344CB8AC3E}">
        <p14:creationId xmlns:p14="http://schemas.microsoft.com/office/powerpoint/2010/main" val="100911927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3DD01F0-B4B2-501D-B3CC-0404EB6A6D91}"/>
              </a:ext>
            </a:extLst>
          </p:cNvPr>
          <p:cNvSpPr>
            <a:spLocks noGrp="1"/>
          </p:cNvSpPr>
          <p:nvPr>
            <p:ph type="title"/>
          </p:nvPr>
        </p:nvSpPr>
        <p:spPr>
          <a:xfrm>
            <a:off x="868680" y="642593"/>
            <a:ext cx="6281928" cy="1744183"/>
          </a:xfrm>
        </p:spPr>
        <p:txBody>
          <a:bodyPr>
            <a:normAutofit/>
          </a:bodyPr>
          <a:lstStyle/>
          <a:p>
            <a:r>
              <a:rPr lang="en-US" dirty="0"/>
              <a:t>Help Others Today</a:t>
            </a:r>
          </a:p>
        </p:txBody>
      </p:sp>
      <p:sp>
        <p:nvSpPr>
          <p:cNvPr id="3" name="Content Placeholder 2">
            <a:extLst>
              <a:ext uri="{FF2B5EF4-FFF2-40B4-BE49-F238E27FC236}">
                <a16:creationId xmlns:a16="http://schemas.microsoft.com/office/drawing/2014/main" id="{86AFA69B-E0DE-6F1E-E01C-485305B35A09}"/>
              </a:ext>
            </a:extLst>
          </p:cNvPr>
          <p:cNvSpPr>
            <a:spLocks noGrp="1"/>
          </p:cNvSpPr>
          <p:nvPr>
            <p:ph idx="1"/>
          </p:nvPr>
        </p:nvSpPr>
        <p:spPr>
          <a:xfrm>
            <a:off x="868680" y="2386584"/>
            <a:ext cx="6281928" cy="3648456"/>
          </a:xfrm>
        </p:spPr>
        <p:txBody>
          <a:bodyPr>
            <a:normAutofit/>
          </a:bodyPr>
          <a:lstStyle/>
          <a:p>
            <a:r>
              <a:rPr lang="en-US" sz="2000" b="1" dirty="0"/>
              <a:t>Show Empathy and Understanding</a:t>
            </a:r>
          </a:p>
          <a:p>
            <a:r>
              <a:rPr lang="en-US" sz="2000" b="1" dirty="0"/>
              <a:t>Respect Privacy</a:t>
            </a:r>
            <a:endParaRPr lang="en-US" sz="2000" dirty="0"/>
          </a:p>
          <a:p>
            <a:r>
              <a:rPr lang="en-US" sz="2000" b="1" dirty="0"/>
              <a:t>Offer Assistance</a:t>
            </a:r>
            <a:endParaRPr lang="en-US" sz="2000" dirty="0"/>
          </a:p>
          <a:p>
            <a:r>
              <a:rPr lang="en-US" sz="2000" b="1" dirty="0"/>
              <a:t>Flexible Work Environment:</a:t>
            </a:r>
            <a:endParaRPr lang="en-US" sz="2000" dirty="0"/>
          </a:p>
          <a:p>
            <a:r>
              <a:rPr lang="en-US" sz="2000" b="1" dirty="0"/>
              <a:t>Communication</a:t>
            </a:r>
            <a:endParaRPr lang="en-US" sz="2000" dirty="0"/>
          </a:p>
          <a:p>
            <a:r>
              <a:rPr lang="en-US" sz="2000" b="1" dirty="0"/>
              <a:t>Respect Boundaries</a:t>
            </a:r>
            <a:endParaRPr lang="en-US" sz="2000" dirty="0"/>
          </a:p>
          <a:p>
            <a:r>
              <a:rPr lang="en-US" sz="2000" b="1" dirty="0"/>
              <a:t>Inclusive Social Activities</a:t>
            </a:r>
            <a:endParaRPr lang="en-US" sz="2000" dirty="0"/>
          </a:p>
          <a:p>
            <a:pPr marL="0" indent="0">
              <a:buNone/>
            </a:pPr>
            <a:endParaRPr lang="en-US" dirty="0"/>
          </a:p>
        </p:txBody>
      </p:sp>
      <p:pic>
        <p:nvPicPr>
          <p:cNvPr id="5" name="Picture 4" descr="A person holding another person's hand&#10;&#10;">
            <a:extLst>
              <a:ext uri="{FF2B5EF4-FFF2-40B4-BE49-F238E27FC236}">
                <a16:creationId xmlns:a16="http://schemas.microsoft.com/office/drawing/2014/main" id="{C972BC02-1476-8432-51F0-8F63C963F9FA}"/>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18327" r="35147" b="2"/>
          <a:stretch/>
        </p:blipFill>
        <p:spPr>
          <a:xfrm>
            <a:off x="7837371" y="237744"/>
            <a:ext cx="4124416" cy="6382512"/>
          </a:xfrm>
          <a:prstGeom prst="rect">
            <a:avLst/>
          </a:prstGeom>
        </p:spPr>
      </p:pic>
      <p:sp>
        <p:nvSpPr>
          <p:cNvPr id="6" name="TextBox 5">
            <a:extLst>
              <a:ext uri="{FF2B5EF4-FFF2-40B4-BE49-F238E27FC236}">
                <a16:creationId xmlns:a16="http://schemas.microsoft.com/office/drawing/2014/main" id="{BF0CD69E-5223-7F25-4E8C-47BEA740453E}"/>
              </a:ext>
            </a:extLst>
          </p:cNvPr>
          <p:cNvSpPr txBox="1"/>
          <p:nvPr/>
        </p:nvSpPr>
        <p:spPr>
          <a:xfrm>
            <a:off x="9722071" y="6420201"/>
            <a:ext cx="223971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sffreeman.com/pics.cgi">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endParaRPr>
          </a:p>
        </p:txBody>
      </p:sp>
    </p:spTree>
    <p:extLst>
      <p:ext uri="{BB962C8B-B14F-4D97-AF65-F5344CB8AC3E}">
        <p14:creationId xmlns:p14="http://schemas.microsoft.com/office/powerpoint/2010/main" val="20964514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A20985FA-A9AF-4D1A-AA92-5D98A579F3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20404030301010803"/>
              <a:ea typeface="+mn-ea"/>
              <a:cs typeface="+mn-cs"/>
            </a:endParaRPr>
          </a:p>
        </p:txBody>
      </p:sp>
      <p:sp>
        <p:nvSpPr>
          <p:cNvPr id="87" name="Rectangle 86">
            <a:extLst>
              <a:ext uri="{FF2B5EF4-FFF2-40B4-BE49-F238E27FC236}">
                <a16:creationId xmlns:a16="http://schemas.microsoft.com/office/drawing/2014/main" id="{A1A452BB-978F-4C43-8664-63B86F3965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5261424"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20404030301010803"/>
              <a:ea typeface="+mn-ea"/>
              <a:cs typeface="+mn-cs"/>
            </a:endParaRPr>
          </a:p>
        </p:txBody>
      </p:sp>
      <p:sp>
        <p:nvSpPr>
          <p:cNvPr id="89" name="Rectangle 88">
            <a:extLst>
              <a:ext uri="{FF2B5EF4-FFF2-40B4-BE49-F238E27FC236}">
                <a16:creationId xmlns:a16="http://schemas.microsoft.com/office/drawing/2014/main" id="{ADDD86A3-D1B7-46C2-BCD5-82428C1C3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8" y="643464"/>
            <a:ext cx="3969458"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p:nvSpPr>
          <p:cNvPr id="91" name="Rectangle 90">
            <a:extLst>
              <a:ext uri="{FF2B5EF4-FFF2-40B4-BE49-F238E27FC236}">
                <a16:creationId xmlns:a16="http://schemas.microsoft.com/office/drawing/2014/main" id="{9A6FBAE9-917E-4BD9-BA28-F347E09BD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883" y="805445"/>
            <a:ext cx="3616369" cy="5244498"/>
          </a:xfrm>
          <a:prstGeom prst="rect">
            <a:avLst/>
          </a:prstGeom>
          <a:solidFill>
            <a:srgbClr val="FFFFFF"/>
          </a:solidFill>
          <a:ln w="6350" cap="sq" cmpd="sng" algn="ctr">
            <a:solidFill>
              <a:srgbClr val="404040"/>
            </a:solidFill>
            <a:prstDash val="solid"/>
            <a:miter lim="800000"/>
          </a:ln>
          <a:effectLst/>
        </p:spPr>
      </p:sp>
      <p:sp>
        <p:nvSpPr>
          <p:cNvPr id="93" name="Rectangle 92">
            <a:extLst>
              <a:ext uri="{FF2B5EF4-FFF2-40B4-BE49-F238E27FC236}">
                <a16:creationId xmlns:a16="http://schemas.microsoft.com/office/drawing/2014/main" id="{C40C51F3-5AB0-49F8-AA14-B72F855CA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7947" y="640856"/>
            <a:ext cx="1920240" cy="7315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03E20703-C7F6-EC23-CB27-E2812024A484}"/>
              </a:ext>
              <a:ext uri="{C183D7F6-B498-43B3-948B-1728B52AA6E4}">
                <adec:decorative xmlns:adec="http://schemas.microsoft.com/office/drawing/2017/decorative" val="1"/>
              </a:ext>
            </a:extLst>
          </p:cNvPr>
          <p:cNvGrpSpPr/>
          <p:nvPr/>
        </p:nvGrpSpPr>
        <p:grpSpPr>
          <a:xfrm>
            <a:off x="1782247" y="637338"/>
            <a:ext cx="1691640" cy="615934"/>
            <a:chOff x="5250180" y="1267730"/>
            <a:chExt cx="1691640" cy="615934"/>
          </a:xfrm>
        </p:grpSpPr>
        <p:cxnSp>
          <p:nvCxnSpPr>
            <p:cNvPr id="8" name="Straight Connector 7">
              <a:extLst>
                <a:ext uri="{FF2B5EF4-FFF2-40B4-BE49-F238E27FC236}">
                  <a16:creationId xmlns:a16="http://schemas.microsoft.com/office/drawing/2014/main" id="{AEECCE1B-2C47-97CD-66CD-03667AEAB108}"/>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2EAAFDE-B78C-67F2-B27E-CBEDDB3EDCAD}"/>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3F2B1D1-9C6B-1315-D81F-3145B608F56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pic>
        <p:nvPicPr>
          <p:cNvPr id="6" name="Picture 5">
            <a:extLst>
              <a:ext uri="{FF2B5EF4-FFF2-40B4-BE49-F238E27FC236}">
                <a16:creationId xmlns:a16="http://schemas.microsoft.com/office/drawing/2014/main" id="{269BDBC3-F65E-92C3-A8D1-F0E8637A7F5F}"/>
              </a:ext>
              <a:ext uri="{C183D7F6-B498-43B3-948B-1728B52AA6E4}">
                <adec:decorative xmlns:adec="http://schemas.microsoft.com/office/drawing/2017/decorative" val="1"/>
              </a:ext>
            </a:extLst>
          </p:cNvPr>
          <p:cNvPicPr>
            <a:picLocks noChangeAspect="1"/>
          </p:cNvPicPr>
          <p:nvPr/>
        </p:nvPicPr>
        <p:blipFill rotWithShape="1">
          <a:blip r:embed="rId3">
            <a:duotone>
              <a:schemeClr val="bg2">
                <a:shade val="45000"/>
                <a:satMod val="135000"/>
              </a:schemeClr>
              <a:prstClr val="white"/>
            </a:duotone>
            <a:extLst>
              <a:ext uri="{BEBA8EAE-BF5A-486C-A8C5-ECC9F3942E4B}">
                <a14:imgProps xmlns:a14="http://schemas.microsoft.com/office/drawing/2010/main">
                  <a14:imgLayer r:embed="rId4">
                    <a14:imgEffect>
                      <a14:sharpenSoften amount="-50000"/>
                    </a14:imgEffect>
                    <a14:imgEffect>
                      <a14:brightnessContrast bright="40000" contrast="40000"/>
                    </a14:imgEffect>
                  </a14:imgLayer>
                </a14:imgProps>
              </a:ext>
            </a:extLst>
          </a:blip>
          <a:srcRect l="42839" t="6470" b="9260"/>
          <a:stretch/>
        </p:blipFill>
        <p:spPr>
          <a:xfrm>
            <a:off x="5457063" y="2763802"/>
            <a:ext cx="6550402" cy="3845627"/>
          </a:xfrm>
          <a:prstGeom prst="rect">
            <a:avLst/>
          </a:prstGeom>
        </p:spPr>
      </p:pic>
      <p:sp>
        <p:nvSpPr>
          <p:cNvPr id="2" name="Title 1">
            <a:extLst>
              <a:ext uri="{FF2B5EF4-FFF2-40B4-BE49-F238E27FC236}">
                <a16:creationId xmlns:a16="http://schemas.microsoft.com/office/drawing/2014/main" id="{AF313D82-449D-495D-F026-2251553C1403}"/>
              </a:ext>
            </a:extLst>
          </p:cNvPr>
          <p:cNvSpPr>
            <a:spLocks noGrp="1"/>
          </p:cNvSpPr>
          <p:nvPr>
            <p:ph type="title"/>
          </p:nvPr>
        </p:nvSpPr>
        <p:spPr>
          <a:xfrm>
            <a:off x="5453423" y="175602"/>
            <a:ext cx="6586939" cy="2858202"/>
          </a:xfrm>
        </p:spPr>
        <p:txBody>
          <a:bodyPr vert="horz" lIns="91440" tIns="45720" rIns="91440" bIns="45720" rtlCol="0" anchor="ctr">
            <a:normAutofit/>
          </a:bodyPr>
          <a:lstStyle/>
          <a:p>
            <a:pPr>
              <a:spcBef>
                <a:spcPts val="0"/>
              </a:spcBef>
            </a:pPr>
            <a:r>
              <a:rPr lang="en-US" sz="3600" dirty="0"/>
              <a:t>Continue Learning</a:t>
            </a:r>
            <a:br>
              <a:rPr lang="en-US" sz="3600" dirty="0"/>
            </a:br>
            <a:r>
              <a:rPr lang="en-US" sz="800" dirty="0"/>
              <a:t> </a:t>
            </a:r>
            <a:r>
              <a:rPr lang="en-US" sz="3600" dirty="0"/>
              <a:t> </a:t>
            </a:r>
            <a:r>
              <a:rPr lang="en-US" sz="800" dirty="0"/>
              <a:t>   </a:t>
            </a:r>
            <a:br>
              <a:rPr lang="en-US" sz="3600" dirty="0"/>
            </a:br>
            <a:r>
              <a:rPr lang="en-US" sz="2400" dirty="0"/>
              <a:t>with</a:t>
            </a:r>
            <a:br>
              <a:rPr lang="en-US" sz="2400" dirty="0"/>
            </a:br>
            <a:r>
              <a:rPr lang="en-US" sz="2400" dirty="0"/>
              <a:t> </a:t>
            </a:r>
            <a:br>
              <a:rPr lang="en-US" sz="5600" dirty="0"/>
            </a:br>
            <a:endParaRPr lang="en-US" sz="4000" dirty="0">
              <a:latin typeface="Rastanty Cortez" panose="02000506000000020003" pitchFamily="2" charset="77"/>
            </a:endParaRPr>
          </a:p>
        </p:txBody>
      </p:sp>
      <p:sp>
        <p:nvSpPr>
          <p:cNvPr id="4" name="TextBox 3">
            <a:extLst>
              <a:ext uri="{FF2B5EF4-FFF2-40B4-BE49-F238E27FC236}">
                <a16:creationId xmlns:a16="http://schemas.microsoft.com/office/drawing/2014/main" id="{47FA2FBC-83DC-2755-BDB8-0160E4DFC103}"/>
              </a:ext>
            </a:extLst>
          </p:cNvPr>
          <p:cNvSpPr txBox="1"/>
          <p:nvPr/>
        </p:nvSpPr>
        <p:spPr>
          <a:xfrm rot="21432363">
            <a:off x="6349890" y="1609601"/>
            <a:ext cx="499294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a:ln>
                  <a:noFill/>
                </a:ln>
                <a:solidFill>
                  <a:prstClr val="black"/>
                </a:solidFill>
                <a:effectLst/>
                <a:uLnTx/>
                <a:uFillTx/>
                <a:latin typeface="Rastanty Cortez" panose="020F0502020204030204" pitchFamily="34" charset="0"/>
                <a:ea typeface="+mn-ea"/>
                <a:cs typeface="Rastanty Cortez" panose="020F0502020204030204" pitchFamily="34" charset="0"/>
              </a:rPr>
              <a:t>Dr. Theresa Haskins</a:t>
            </a:r>
          </a:p>
        </p:txBody>
      </p:sp>
      <p:sp>
        <p:nvSpPr>
          <p:cNvPr id="101" name="Rectangle 100">
            <a:extLst>
              <a:ext uri="{FF2B5EF4-FFF2-40B4-BE49-F238E27FC236}">
                <a16:creationId xmlns:a16="http://schemas.microsoft.com/office/drawing/2014/main" id="{43DDE678-1101-4B7E-8120-588BCA4AF0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103" y="164592"/>
            <a:ext cx="6604259" cy="654017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20404030301010803"/>
              <a:ea typeface="+mn-ea"/>
              <a:cs typeface="+mn-cs"/>
            </a:endParaRPr>
          </a:p>
        </p:txBody>
      </p:sp>
      <p:sp>
        <p:nvSpPr>
          <p:cNvPr id="3" name="Text Placeholder 2" descr="USDA TARGET Center Upcoming Sessions&#10;Tuesday, August 15 at 11 am ET&#10;Rethinking Disability and What it Means to be Disabled&#10;&#10;Tuesday August 29 at 11 am ET&#10;Neurodiversity Spotlight: ADHD at Work&#10;&#10;Tuesday, September 12 at 11 am ET&#10;Neurodiversity Spotlight: The Power of Dyslexic Thinking&#10;&#10;Tuesday, September 19 at 11 am ET&#10;Unconscious Bias at Work&#10;">
            <a:extLst>
              <a:ext uri="{FF2B5EF4-FFF2-40B4-BE49-F238E27FC236}">
                <a16:creationId xmlns:a16="http://schemas.microsoft.com/office/drawing/2014/main" id="{90E2BCC4-3F91-BA9E-CC6D-3C08A06D57DA}"/>
              </a:ext>
            </a:extLst>
          </p:cNvPr>
          <p:cNvSpPr>
            <a:spLocks noGrp="1"/>
          </p:cNvSpPr>
          <p:nvPr>
            <p:ph type="body" idx="1"/>
          </p:nvPr>
        </p:nvSpPr>
        <p:spPr>
          <a:xfrm>
            <a:off x="5256134" y="3157538"/>
            <a:ext cx="6935866" cy="2858202"/>
          </a:xfrm>
          <a:ln>
            <a:noFill/>
          </a:ln>
        </p:spPr>
        <p:txBody>
          <a:bodyPr vert="horz" lIns="91440" tIns="45720" rIns="91440" bIns="45720" rtlCol="0">
            <a:normAutofit/>
          </a:bodyPr>
          <a:lstStyle/>
          <a:p>
            <a:pPr>
              <a:lnSpc>
                <a:spcPct val="100000"/>
              </a:lnSpc>
              <a:spcBef>
                <a:spcPts val="0"/>
              </a:spcBef>
              <a:spcAft>
                <a:spcPts val="600"/>
              </a:spcAft>
            </a:pPr>
            <a:r>
              <a:rPr lang="en-US" sz="2200" b="1" spc="80" dirty="0">
                <a:solidFill>
                  <a:schemeClr val="accent2">
                    <a:lumMod val="75000"/>
                  </a:schemeClr>
                </a:solidFill>
              </a:rPr>
              <a:t>USDA TARGET Center</a:t>
            </a:r>
          </a:p>
          <a:p>
            <a:pPr>
              <a:lnSpc>
                <a:spcPct val="100000"/>
              </a:lnSpc>
              <a:spcBef>
                <a:spcPts val="0"/>
              </a:spcBef>
              <a:spcAft>
                <a:spcPts val="600"/>
              </a:spcAft>
            </a:pPr>
            <a:r>
              <a:rPr lang="en-US" sz="2200" b="1" spc="80" dirty="0">
                <a:solidFill>
                  <a:schemeClr val="accent2">
                    <a:lumMod val="75000"/>
                  </a:schemeClr>
                </a:solidFill>
              </a:rPr>
              <a:t>NDEAM 2023 Upcoming Sessions</a:t>
            </a:r>
          </a:p>
          <a:p>
            <a:pPr>
              <a:lnSpc>
                <a:spcPct val="100000"/>
              </a:lnSpc>
              <a:spcBef>
                <a:spcPts val="0"/>
              </a:spcBef>
              <a:spcAft>
                <a:spcPts val="600"/>
              </a:spcAft>
            </a:pPr>
            <a:endParaRPr lang="en-US" sz="200" spc="80" dirty="0">
              <a:solidFill>
                <a:schemeClr val="accent3">
                  <a:lumMod val="75000"/>
                </a:schemeClr>
              </a:solidFill>
            </a:endParaRPr>
          </a:p>
          <a:p>
            <a:pPr>
              <a:lnSpc>
                <a:spcPct val="100000"/>
              </a:lnSpc>
              <a:spcBef>
                <a:spcPts val="0"/>
              </a:spcBef>
              <a:spcAft>
                <a:spcPts val="600"/>
              </a:spcAft>
            </a:pPr>
            <a:endParaRPr lang="en-US" sz="200" spc="80" dirty="0">
              <a:solidFill>
                <a:schemeClr val="accent3">
                  <a:lumMod val="75000"/>
                </a:schemeClr>
              </a:solidFill>
            </a:endParaRPr>
          </a:p>
          <a:p>
            <a:pPr>
              <a:lnSpc>
                <a:spcPct val="100000"/>
              </a:lnSpc>
              <a:spcBef>
                <a:spcPts val="0"/>
              </a:spcBef>
              <a:spcAft>
                <a:spcPts val="600"/>
              </a:spcAft>
            </a:pPr>
            <a:r>
              <a:rPr lang="en-US" sz="2000" b="1" spc="80" dirty="0">
                <a:solidFill>
                  <a:schemeClr val="tx1">
                    <a:lumMod val="85000"/>
                    <a:lumOff val="15000"/>
                  </a:schemeClr>
                </a:solidFill>
              </a:rPr>
              <a:t>See e-mailed schedule for details.</a:t>
            </a:r>
            <a:endParaRPr lang="en-US" spc="80" dirty="0">
              <a:solidFill>
                <a:schemeClr val="tx1">
                  <a:lumMod val="85000"/>
                  <a:lumOff val="15000"/>
                </a:schemeClr>
              </a:solidFill>
            </a:endParaRPr>
          </a:p>
          <a:p>
            <a:pPr>
              <a:lnSpc>
                <a:spcPct val="100000"/>
              </a:lnSpc>
              <a:spcBef>
                <a:spcPts val="0"/>
              </a:spcBef>
              <a:spcAft>
                <a:spcPts val="600"/>
              </a:spcAft>
            </a:pPr>
            <a:endParaRPr lang="en-US" sz="2000" b="1" spc="80" dirty="0">
              <a:solidFill>
                <a:schemeClr val="tx1"/>
              </a:solidFill>
            </a:endParaRPr>
          </a:p>
          <a:p>
            <a:pPr>
              <a:lnSpc>
                <a:spcPct val="100000"/>
              </a:lnSpc>
              <a:spcBef>
                <a:spcPts val="0"/>
              </a:spcBef>
              <a:spcAft>
                <a:spcPts val="600"/>
              </a:spcAft>
            </a:pPr>
            <a:endParaRPr lang="en-US" sz="2000" b="1" spc="80" dirty="0">
              <a:solidFill>
                <a:schemeClr val="tx1">
                  <a:lumMod val="85000"/>
                  <a:lumOff val="15000"/>
                </a:schemeClr>
              </a:solidFill>
            </a:endParaRPr>
          </a:p>
          <a:p>
            <a:pPr>
              <a:lnSpc>
                <a:spcPct val="100000"/>
              </a:lnSpc>
              <a:spcBef>
                <a:spcPts val="0"/>
              </a:spcBef>
              <a:spcAft>
                <a:spcPts val="600"/>
              </a:spcAft>
            </a:pPr>
            <a:r>
              <a:rPr lang="en-US" sz="2000" b="1" spc="80" dirty="0">
                <a:solidFill>
                  <a:schemeClr val="tx1">
                    <a:lumMod val="85000"/>
                    <a:lumOff val="15000"/>
                  </a:schemeClr>
                </a:solidFill>
              </a:rPr>
              <a:t>Find resources, podcasts, newsletters and more at</a:t>
            </a:r>
          </a:p>
        </p:txBody>
      </p:sp>
      <p:sp>
        <p:nvSpPr>
          <p:cNvPr id="12" name="TextBox 11">
            <a:extLst>
              <a:ext uri="{FF2B5EF4-FFF2-40B4-BE49-F238E27FC236}">
                <a16:creationId xmlns:a16="http://schemas.microsoft.com/office/drawing/2014/main" id="{A443D3A2-6D02-DCB4-D1C7-18C2B38C024C}"/>
              </a:ext>
            </a:extLst>
          </p:cNvPr>
          <p:cNvSpPr txBox="1"/>
          <p:nvPr/>
        </p:nvSpPr>
        <p:spPr>
          <a:xfrm>
            <a:off x="6602621" y="5770623"/>
            <a:ext cx="4242892"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normalizeH="0" baseline="0" noProof="0" dirty="0" err="1">
                <a:ln>
                  <a:noFill/>
                </a:ln>
                <a:solidFill>
                  <a:srgbClr val="CB581F">
                    <a:lumMod val="75000"/>
                  </a:srgbClr>
                </a:solidFill>
                <a:effectLst/>
                <a:uLnTx/>
                <a:uFillTx/>
                <a:latin typeface="Arial" panose="020B0604020202020204" pitchFamily="34" charset="0"/>
                <a:ea typeface="+mn-ea"/>
                <a:cs typeface="Arial" panose="020B0604020202020204" pitchFamily="34" charset="0"/>
              </a:rPr>
              <a:t>www.theresahaskins.com</a:t>
            </a:r>
            <a:endParaRPr kumimoji="0" lang="en-US" sz="2800" i="0" u="none" strike="noStrike" kern="1200" cap="none" normalizeH="0" baseline="0" noProof="0" dirty="0">
              <a:ln>
                <a:noFill/>
              </a:ln>
              <a:solidFill>
                <a:srgbClr val="CB581F">
                  <a:lumMod val="75000"/>
                </a:srgbClr>
              </a:solidFill>
              <a:effectLst/>
              <a:uLnTx/>
              <a:uFillTx/>
              <a:latin typeface="Arial" panose="020B0604020202020204" pitchFamily="34" charset="0"/>
              <a:ea typeface="+mn-ea"/>
              <a:cs typeface="Arial" panose="020B0604020202020204" pitchFamily="34" charset="0"/>
            </a:endParaRPr>
          </a:p>
        </p:txBody>
      </p:sp>
      <p:pic>
        <p:nvPicPr>
          <p:cNvPr id="5" name="Picture 4" descr="A blue and white logo of a head with a circular squiggle to represent the mind.&#10;">
            <a:extLst>
              <a:ext uri="{FF2B5EF4-FFF2-40B4-BE49-F238E27FC236}">
                <a16:creationId xmlns:a16="http://schemas.microsoft.com/office/drawing/2014/main" id="{1C5A27B0-FABC-12B5-7217-D876FDAADD3F}"/>
              </a:ext>
            </a:extLst>
          </p:cNvPr>
          <p:cNvPicPr>
            <a:picLocks noChangeAspect="1"/>
          </p:cNvPicPr>
          <p:nvPr/>
        </p:nvPicPr>
        <p:blipFill rotWithShape="1">
          <a:blip r:embed="rId5">
            <a:duotone>
              <a:schemeClr val="accent2">
                <a:shade val="45000"/>
                <a:satMod val="135000"/>
              </a:schemeClr>
              <a:prstClr val="white"/>
            </a:duotone>
            <a:extLst>
              <a:ext uri="{BEBA8EAE-BF5A-486C-A8C5-ECC9F3942E4B}">
                <a14:imgProps xmlns:a14="http://schemas.microsoft.com/office/drawing/2010/main">
                  <a14:imgLayer r:embed="rId6">
                    <a14:imgEffect>
                      <a14:sharpenSoften amount="50000"/>
                    </a14:imgEffect>
                    <a14:imgEffect>
                      <a14:brightnessContrast bright="20000" contrast="-40000"/>
                    </a14:imgEffect>
                  </a14:imgLayer>
                </a14:imgProps>
              </a:ext>
            </a:extLst>
          </a:blip>
          <a:srcRect l="18281" r="19419"/>
          <a:stretch/>
        </p:blipFill>
        <p:spPr>
          <a:xfrm>
            <a:off x="1092284" y="1678877"/>
            <a:ext cx="2990644" cy="3939915"/>
          </a:xfrm>
          <a:prstGeom prst="rect">
            <a:avLst/>
          </a:prstGeom>
        </p:spPr>
      </p:pic>
      <p:sp>
        <p:nvSpPr>
          <p:cNvPr id="9" name="TextBox 8" descr="@ Theresa Haskins, LLC 2023&#10;">
            <a:extLst>
              <a:ext uri="{FF2B5EF4-FFF2-40B4-BE49-F238E27FC236}">
                <a16:creationId xmlns:a16="http://schemas.microsoft.com/office/drawing/2014/main" id="{419C512A-0B69-3CC1-2658-D3396699091E}"/>
              </a:ext>
            </a:extLst>
          </p:cNvPr>
          <p:cNvSpPr txBox="1"/>
          <p:nvPr/>
        </p:nvSpPr>
        <p:spPr>
          <a:xfrm>
            <a:off x="0" y="6609429"/>
            <a:ext cx="6134582"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ranklin Gothic Book" panose="02020404030301010803"/>
                <a:ea typeface="+mn-ea"/>
                <a:cs typeface="+mn-cs"/>
              </a:rPr>
              <a:t>@ Theresa Haskins, LLC 2023</a:t>
            </a:r>
          </a:p>
        </p:txBody>
      </p:sp>
    </p:spTree>
    <p:extLst>
      <p:ext uri="{BB962C8B-B14F-4D97-AF65-F5344CB8AC3E}">
        <p14:creationId xmlns:p14="http://schemas.microsoft.com/office/powerpoint/2010/main" val="518732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990932" y="286603"/>
            <a:ext cx="6750987" cy="1450757"/>
          </a:xfrm>
        </p:spPr>
        <p:txBody>
          <a:bodyPr vert="horz" lIns="91440" tIns="45720" rIns="91440" bIns="45720" rtlCol="0" anchor="b">
            <a:normAutofit/>
          </a:bodyPr>
          <a:lstStyle/>
          <a:p>
            <a:r>
              <a:rPr lang="en-US" dirty="0">
                <a:solidFill>
                  <a:srgbClr val="202C8F"/>
                </a:solidFill>
              </a:rPr>
              <a:t>Contact Information </a:t>
            </a:r>
          </a:p>
        </p:txBody>
      </p:sp>
      <p:sp>
        <p:nvSpPr>
          <p:cNvPr id="5" name="TextBox 4">
            <a:extLst>
              <a:ext uri="{FF2B5EF4-FFF2-40B4-BE49-F238E27FC236}">
                <a16:creationId xmlns:a16="http://schemas.microsoft.com/office/drawing/2014/main" id="{5EBBAFCF-79BE-AD71-58B1-A2AF515E4344}"/>
              </a:ext>
            </a:extLst>
          </p:cNvPr>
          <p:cNvSpPr txBox="1"/>
          <p:nvPr/>
        </p:nvSpPr>
        <p:spPr>
          <a:xfrm>
            <a:off x="1044204" y="1920989"/>
            <a:ext cx="6697715" cy="3845131"/>
          </a:xfrm>
          <a:prstGeom prst="rect">
            <a:avLst/>
          </a:prstGeom>
        </p:spPr>
        <p:txBody>
          <a:bodyPr vert="horz" lIns="0" tIns="45720" rIns="0" bIns="45720" rtlCol="0">
            <a:normAutofit/>
          </a:bodyPr>
          <a:lstStyle/>
          <a:p>
            <a:pPr defTabSz="914400">
              <a:lnSpc>
                <a:spcPct val="90000"/>
              </a:lnSpc>
              <a:spcAft>
                <a:spcPts val="600"/>
              </a:spcAft>
              <a:buClr>
                <a:schemeClr val="accent1"/>
              </a:buClr>
              <a:buFont typeface="Calibri" panose="020F0502020204030204" pitchFamily="34" charset="0"/>
            </a:pPr>
            <a:r>
              <a:rPr lang="en-US">
                <a:solidFill>
                  <a:schemeClr val="tx1">
                    <a:lumMod val="75000"/>
                    <a:lumOff val="25000"/>
                  </a:schemeClr>
                </a:solidFill>
              </a:rPr>
              <a:t>TARGET Center Website</a:t>
            </a:r>
            <a:br>
              <a:rPr lang="en-US">
                <a:solidFill>
                  <a:schemeClr val="tx1">
                    <a:lumMod val="75000"/>
                    <a:lumOff val="25000"/>
                  </a:schemeClr>
                </a:solidFill>
              </a:rPr>
            </a:br>
            <a:r>
              <a:rPr lang="en-US">
                <a:solidFill>
                  <a:schemeClr val="tx1">
                    <a:lumMod val="75000"/>
                    <a:lumOff val="25000"/>
                  </a:schemeClr>
                </a:solidFill>
                <a:hlinkClick r:id="rId3"/>
              </a:rPr>
              <a:t>https://</a:t>
            </a:r>
            <a:r>
              <a:rPr lang="en-US" err="1">
                <a:solidFill>
                  <a:schemeClr val="tx1">
                    <a:lumMod val="75000"/>
                    <a:lumOff val="25000"/>
                  </a:schemeClr>
                </a:solidFill>
                <a:hlinkClick r:id="rId3"/>
              </a:rPr>
              <a:t>www.usda.gov</a:t>
            </a:r>
            <a:r>
              <a:rPr lang="en-US">
                <a:solidFill>
                  <a:schemeClr val="tx1">
                    <a:lumMod val="75000"/>
                    <a:lumOff val="25000"/>
                  </a:schemeClr>
                </a:solidFill>
                <a:hlinkClick r:id="rId3"/>
              </a:rPr>
              <a:t>/target-center</a:t>
            </a:r>
            <a:endParaRPr lang="en-US">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br>
              <a:rPr lang="en-US">
                <a:solidFill>
                  <a:schemeClr val="tx1">
                    <a:lumMod val="75000"/>
                    <a:lumOff val="25000"/>
                  </a:schemeClr>
                </a:solidFill>
              </a:rPr>
            </a:br>
            <a:r>
              <a:rPr lang="en-US">
                <a:solidFill>
                  <a:schemeClr val="tx1">
                    <a:lumMod val="75000"/>
                    <a:lumOff val="25000"/>
                  </a:schemeClr>
                </a:solidFill>
              </a:rPr>
              <a:t>TARGET Center Email</a:t>
            </a:r>
            <a:br>
              <a:rPr lang="en-US">
                <a:solidFill>
                  <a:schemeClr val="tx1">
                    <a:lumMod val="75000"/>
                    <a:lumOff val="25000"/>
                  </a:schemeClr>
                </a:solidFill>
              </a:rPr>
            </a:br>
            <a:r>
              <a:rPr lang="en-US">
                <a:solidFill>
                  <a:schemeClr val="tx1">
                    <a:lumMod val="75000"/>
                    <a:lumOff val="25000"/>
                  </a:schemeClr>
                </a:solidFill>
                <a:hlinkClick r:id="rId4">
                  <a:extLst>
                    <a:ext uri="{A12FA001-AC4F-418D-AE19-62706E023703}">
                      <ahyp:hlinkClr xmlns:ahyp="http://schemas.microsoft.com/office/drawing/2018/hyperlinkcolor" val="tx"/>
                    </a:ext>
                  </a:extLst>
                </a:hlinkClick>
              </a:rPr>
              <a:t>target-center@usda.gov</a:t>
            </a:r>
            <a:endParaRPr lang="en-US">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br>
              <a:rPr lang="en-US">
                <a:solidFill>
                  <a:schemeClr val="tx1">
                    <a:lumMod val="75000"/>
                    <a:lumOff val="25000"/>
                  </a:schemeClr>
                </a:solidFill>
              </a:rPr>
            </a:br>
            <a:r>
              <a:rPr lang="en-US">
                <a:solidFill>
                  <a:schemeClr val="tx1">
                    <a:lumMod val="75000"/>
                    <a:lumOff val="25000"/>
                  </a:schemeClr>
                </a:solidFill>
              </a:rPr>
              <a:t>TARGET Center Phone Number</a:t>
            </a:r>
            <a:br>
              <a:rPr lang="en-US">
                <a:solidFill>
                  <a:schemeClr val="tx1">
                    <a:lumMod val="75000"/>
                    <a:lumOff val="25000"/>
                  </a:schemeClr>
                </a:solidFill>
              </a:rPr>
            </a:br>
            <a:r>
              <a:rPr lang="en-US">
                <a:solidFill>
                  <a:schemeClr val="tx1">
                    <a:lumMod val="75000"/>
                    <a:lumOff val="25000"/>
                  </a:schemeClr>
                </a:solidFill>
              </a:rPr>
              <a:t>(202) 720-2600</a:t>
            </a:r>
          </a:p>
        </p:txBody>
      </p:sp>
      <p:pic>
        <p:nvPicPr>
          <p:cNvPr id="3" name="Picture 2" descr="QR Code to access the TARGET Center website: https://www.targetcenter.dm.usda.gov">
            <a:extLst>
              <a:ext uri="{FF2B5EF4-FFF2-40B4-BE49-F238E27FC236}">
                <a16:creationId xmlns:a16="http://schemas.microsoft.com/office/drawing/2014/main" id="{D34BB45C-6E9F-BA84-E8BA-64F4FC691C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41873" y="2489424"/>
            <a:ext cx="1396999" cy="1355469"/>
          </a:xfrm>
          <a:prstGeom prst="rect">
            <a:avLst/>
          </a:prstGeom>
          <a:solidFill>
            <a:srgbClr val="316FB0">
              <a:alpha val="41000"/>
            </a:srgbClr>
          </a:solidFill>
        </p:spPr>
      </p:pic>
    </p:spTree>
    <p:extLst>
      <p:ext uri="{BB962C8B-B14F-4D97-AF65-F5344CB8AC3E}">
        <p14:creationId xmlns:p14="http://schemas.microsoft.com/office/powerpoint/2010/main" val="1400954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D25424-DDC0-BB83-BDC3-78333EE38A45}"/>
              </a:ext>
            </a:extLst>
          </p:cNvPr>
          <p:cNvSpPr>
            <a:spLocks noGrp="1"/>
          </p:cNvSpPr>
          <p:nvPr>
            <p:ph type="title" idx="4294967295"/>
          </p:nvPr>
        </p:nvSpPr>
        <p:spPr>
          <a:xfrm>
            <a:off x="1066800" y="-1371600"/>
            <a:ext cx="10058400" cy="1371600"/>
          </a:xfrm>
        </p:spPr>
        <p:txBody>
          <a:bodyPr vert="horz" lIns="91440" tIns="45720" rIns="91440" bIns="45720" rtlCol="0" anchor="b">
            <a:normAutofit/>
          </a:bodyPr>
          <a:lstStyle/>
          <a:p>
            <a:r>
              <a:rPr lang="en-US" dirty="0"/>
              <a:t>Advancing Access &amp; Equity</a:t>
            </a:r>
          </a:p>
        </p:txBody>
      </p:sp>
      <p:pic>
        <p:nvPicPr>
          <p:cNvPr id="2" name="Picture 4" descr="A NDEAM poster with people on it with theme that reads, &quot;Advancing Access &amp; Equity&quot;">
            <a:extLst>
              <a:ext uri="{FF2B5EF4-FFF2-40B4-BE49-F238E27FC236}">
                <a16:creationId xmlns:a16="http://schemas.microsoft.com/office/drawing/2014/main" id="{3077B892-A67E-20FF-5EAE-DFD063F95C9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839" r="1" b="2341"/>
          <a:stretch/>
        </p:blipFill>
        <p:spPr bwMode="auto">
          <a:xfrm>
            <a:off x="643467" y="643467"/>
            <a:ext cx="10905066"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583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956251"/>
        </a:solidFill>
        <a:effectLst/>
      </p:bgPr>
    </p:bg>
    <p:spTree>
      <p:nvGrpSpPr>
        <p:cNvPr id="1" name=""/>
        <p:cNvGrpSpPr/>
        <p:nvPr/>
      </p:nvGrpSpPr>
      <p:grpSpPr>
        <a:xfrm>
          <a:off x="0" y="0"/>
          <a:ext cx="0" cy="0"/>
          <a:chOff x="0" y="0"/>
          <a:chExt cx="0" cy="0"/>
        </a:xfrm>
      </p:grpSpPr>
      <p:pic>
        <p:nvPicPr>
          <p:cNvPr id="2" name="object 2" descr="A low angle view of tall buildings&#10;&#10;"/>
          <p:cNvPicPr/>
          <p:nvPr/>
        </p:nvPicPr>
        <p:blipFill>
          <a:blip r:embed="rId3" cstate="print"/>
          <a:stretch>
            <a:fillRect/>
          </a:stretch>
        </p:blipFill>
        <p:spPr>
          <a:xfrm>
            <a:off x="3599064" y="99753"/>
            <a:ext cx="4943690" cy="710738"/>
          </a:xfrm>
          <a:prstGeom prst="rect">
            <a:avLst/>
          </a:prstGeom>
        </p:spPr>
      </p:pic>
      <p:sp>
        <p:nvSpPr>
          <p:cNvPr id="3" name="object 3"/>
          <p:cNvSpPr txBox="1">
            <a:spLocks noGrp="1"/>
          </p:cNvSpPr>
          <p:nvPr>
            <p:ph type="title"/>
          </p:nvPr>
        </p:nvSpPr>
        <p:spPr>
          <a:xfrm>
            <a:off x="3651335" y="144477"/>
            <a:ext cx="2193781" cy="500749"/>
          </a:xfrm>
          <a:prstGeom prst="rect">
            <a:avLst/>
          </a:prstGeom>
        </p:spPr>
        <p:txBody>
          <a:bodyPr vert="horz" wrap="square" lIns="0" tIns="8226" rIns="0" bIns="0" rtlCol="0" anchor="ctr">
            <a:spAutoFit/>
          </a:bodyPr>
          <a:lstStyle/>
          <a:p>
            <a:pPr marL="8659" marR="3464">
              <a:lnSpc>
                <a:spcPct val="100000"/>
              </a:lnSpc>
              <a:spcBef>
                <a:spcPts val="65"/>
              </a:spcBef>
            </a:pPr>
            <a:r>
              <a:rPr sz="1600" b="1" spc="58" dirty="0">
                <a:solidFill>
                  <a:srgbClr val="FFFFFF"/>
                </a:solidFill>
                <a:latin typeface="Calibri"/>
                <a:cs typeface="Calibri"/>
              </a:rPr>
              <a:t>Current</a:t>
            </a:r>
            <a:r>
              <a:rPr sz="1600" b="1" spc="-41" dirty="0">
                <a:solidFill>
                  <a:srgbClr val="FFFFFF"/>
                </a:solidFill>
                <a:latin typeface="Calibri"/>
                <a:cs typeface="Calibri"/>
              </a:rPr>
              <a:t> </a:t>
            </a:r>
            <a:r>
              <a:rPr lang="en-US" sz="1600" b="1" spc="-85" dirty="0">
                <a:solidFill>
                  <a:srgbClr val="FFFFFF"/>
                </a:solidFill>
              </a:rPr>
              <a:t>and </a:t>
            </a:r>
            <a:r>
              <a:rPr sz="1600" b="1" spc="51" dirty="0">
                <a:solidFill>
                  <a:srgbClr val="FFFFFF"/>
                </a:solidFill>
                <a:latin typeface="Calibri"/>
                <a:cs typeface="Calibri"/>
              </a:rPr>
              <a:t>Upcoming </a:t>
            </a:r>
            <a:r>
              <a:rPr sz="1600" b="1" i="0" dirty="0">
                <a:solidFill>
                  <a:srgbClr val="FFFFFF"/>
                </a:solidFill>
                <a:latin typeface="Calibri"/>
                <a:cs typeface="Calibri"/>
              </a:rPr>
              <a:t>Meetings</a:t>
            </a:r>
            <a:r>
              <a:rPr sz="1600" b="1" spc="126" dirty="0">
                <a:solidFill>
                  <a:srgbClr val="FFFFFF"/>
                </a:solidFill>
                <a:latin typeface="Calibri"/>
                <a:cs typeface="Calibri"/>
              </a:rPr>
              <a:t> </a:t>
            </a:r>
            <a:endParaRPr sz="1600" b="1" spc="51" dirty="0">
              <a:solidFill>
                <a:srgbClr val="FFFFFF"/>
              </a:solidFill>
              <a:latin typeface="Calibri"/>
              <a:cs typeface="Calibri"/>
            </a:endParaRPr>
          </a:p>
        </p:txBody>
      </p:sp>
      <p:sp>
        <p:nvSpPr>
          <p:cNvPr id="5" name="object 5">
            <a:extLst>
              <a:ext uri="{C183D7F6-B498-43B3-948B-1728B52AA6E4}">
                <adec:decorative xmlns:adec="http://schemas.microsoft.com/office/drawing/2017/decorative" val="1"/>
              </a:ext>
            </a:extLst>
          </p:cNvPr>
          <p:cNvSpPr/>
          <p:nvPr/>
        </p:nvSpPr>
        <p:spPr>
          <a:xfrm>
            <a:off x="3524439" y="1140210"/>
            <a:ext cx="4953432" cy="5490730"/>
          </a:xfrm>
          <a:custGeom>
            <a:avLst/>
            <a:gdLst/>
            <a:ahLst/>
            <a:cxnLst/>
            <a:rect l="l" t="t" r="r" b="b"/>
            <a:pathLst>
              <a:path w="7265034" h="8053070">
                <a:moveTo>
                  <a:pt x="0" y="8052816"/>
                </a:moveTo>
                <a:lnTo>
                  <a:pt x="7264908" y="8052816"/>
                </a:lnTo>
                <a:lnTo>
                  <a:pt x="7264908" y="0"/>
                </a:lnTo>
                <a:lnTo>
                  <a:pt x="0" y="0"/>
                </a:lnTo>
                <a:lnTo>
                  <a:pt x="0" y="8052816"/>
                </a:lnTo>
                <a:close/>
              </a:path>
            </a:pathLst>
          </a:custGeom>
          <a:solidFill>
            <a:srgbClr val="F1F1F1"/>
          </a:solidFill>
        </p:spPr>
        <p:txBody>
          <a:bodyPr wrap="square" lIns="0" tIns="0" rIns="0" bIns="0" rtlCol="0"/>
          <a:lstStyle/>
          <a:p>
            <a:endParaRPr lang="en-US" sz="1227" dirty="0"/>
          </a:p>
        </p:txBody>
      </p:sp>
      <p:sp>
        <p:nvSpPr>
          <p:cNvPr id="6" name="object 6">
            <a:extLst>
              <a:ext uri="{C183D7F6-B498-43B3-948B-1728B52AA6E4}">
                <adec:decorative xmlns:adec="http://schemas.microsoft.com/office/drawing/2017/decorative" val="1"/>
              </a:ext>
            </a:extLst>
          </p:cNvPr>
          <p:cNvSpPr/>
          <p:nvPr/>
        </p:nvSpPr>
        <p:spPr>
          <a:xfrm>
            <a:off x="3618202" y="3582467"/>
            <a:ext cx="4955597" cy="31172"/>
          </a:xfrm>
          <a:custGeom>
            <a:avLst/>
            <a:gdLst/>
            <a:ahLst/>
            <a:cxnLst/>
            <a:rect l="l" t="t" r="r" b="b"/>
            <a:pathLst>
              <a:path w="7268209">
                <a:moveTo>
                  <a:pt x="0" y="0"/>
                </a:moveTo>
                <a:lnTo>
                  <a:pt x="7267930" y="0"/>
                </a:lnTo>
              </a:path>
            </a:pathLst>
          </a:custGeom>
          <a:ln w="28575">
            <a:solidFill>
              <a:srgbClr val="005340"/>
            </a:solidFill>
            <a:prstDash val="sysDot"/>
          </a:ln>
        </p:spPr>
        <p:txBody>
          <a:bodyPr wrap="square" lIns="0" tIns="0" rIns="0" bIns="0" rtlCol="0"/>
          <a:lstStyle/>
          <a:p>
            <a:endParaRPr sz="1227" dirty="0"/>
          </a:p>
        </p:txBody>
      </p:sp>
      <p:sp>
        <p:nvSpPr>
          <p:cNvPr id="9" name="object 9"/>
          <p:cNvSpPr txBox="1"/>
          <p:nvPr/>
        </p:nvSpPr>
        <p:spPr>
          <a:xfrm>
            <a:off x="3595947" y="805295"/>
            <a:ext cx="4953432" cy="179536"/>
          </a:xfrm>
          <a:prstGeom prst="rect">
            <a:avLst/>
          </a:prstGeom>
          <a:solidFill>
            <a:srgbClr val="002C71"/>
          </a:solidFill>
        </p:spPr>
        <p:txBody>
          <a:bodyPr vert="horz" wrap="square" lIns="0" tIns="0" rIns="0" bIns="0" rtlCol="0">
            <a:spAutoFit/>
          </a:bodyPr>
          <a:lstStyle/>
          <a:p>
            <a:pPr marL="61911">
              <a:lnSpc>
                <a:spcPts val="1390"/>
              </a:lnSpc>
            </a:pPr>
            <a:r>
              <a:rPr lang="en-US" sz="1227" b="1" spc="-7" dirty="0">
                <a:solidFill>
                  <a:srgbClr val="FFFFFF"/>
                </a:solidFill>
                <a:latin typeface="Calibri"/>
                <a:cs typeface="Calibri"/>
              </a:rPr>
              <a:t>OCTOBER</a:t>
            </a:r>
            <a:endParaRPr sz="1227" dirty="0">
              <a:latin typeface="Calibri"/>
              <a:cs typeface="Calibri"/>
            </a:endParaRPr>
          </a:p>
        </p:txBody>
      </p:sp>
      <p:sp>
        <p:nvSpPr>
          <p:cNvPr id="11" name="object 11"/>
          <p:cNvSpPr txBox="1"/>
          <p:nvPr/>
        </p:nvSpPr>
        <p:spPr>
          <a:xfrm>
            <a:off x="3856090" y="989655"/>
            <a:ext cx="3000375" cy="155707"/>
          </a:xfrm>
          <a:prstGeom prst="rect">
            <a:avLst/>
          </a:prstGeom>
        </p:spPr>
        <p:txBody>
          <a:bodyPr vert="horz" wrap="square" lIns="0" tIns="8659" rIns="0" bIns="0" rtlCol="0">
            <a:spAutoFit/>
          </a:bodyPr>
          <a:lstStyle/>
          <a:p>
            <a:pPr marL="8659">
              <a:spcBef>
                <a:spcPts val="68"/>
              </a:spcBef>
              <a:tabLst>
                <a:tab pos="2323605" algn="l"/>
              </a:tabLst>
            </a:pPr>
            <a:r>
              <a:rPr sz="955" b="1" spc="-7" dirty="0">
                <a:latin typeface="Calibri"/>
                <a:cs typeface="Calibri"/>
              </a:rPr>
              <a:t>MONDAY</a:t>
            </a:r>
            <a:r>
              <a:rPr sz="955" b="1" dirty="0">
                <a:latin typeface="Calibri"/>
                <a:cs typeface="Calibri"/>
              </a:rPr>
              <a:t>	</a:t>
            </a:r>
            <a:r>
              <a:rPr sz="955" b="1" spc="-7" dirty="0">
                <a:latin typeface="Calibri"/>
                <a:cs typeface="Calibri"/>
              </a:rPr>
              <a:t>WEDNESDAY</a:t>
            </a:r>
            <a:endParaRPr sz="955" dirty="0">
              <a:latin typeface="Calibri"/>
              <a:cs typeface="Calibri"/>
            </a:endParaRPr>
          </a:p>
        </p:txBody>
      </p:sp>
      <p:sp>
        <p:nvSpPr>
          <p:cNvPr id="10" name="object 10"/>
          <p:cNvSpPr txBox="1"/>
          <p:nvPr/>
        </p:nvSpPr>
        <p:spPr>
          <a:xfrm>
            <a:off x="4974689" y="1000110"/>
            <a:ext cx="510453" cy="155707"/>
          </a:xfrm>
          <a:prstGeom prst="rect">
            <a:avLst/>
          </a:prstGeom>
        </p:spPr>
        <p:txBody>
          <a:bodyPr vert="horz" wrap="square" lIns="0" tIns="8659" rIns="0" bIns="0" rtlCol="0">
            <a:spAutoFit/>
          </a:bodyPr>
          <a:lstStyle/>
          <a:p>
            <a:pPr marL="8659">
              <a:spcBef>
                <a:spcPts val="68"/>
              </a:spcBef>
            </a:pPr>
            <a:r>
              <a:rPr sz="955" b="1" spc="-7" dirty="0">
                <a:latin typeface="Calibri"/>
                <a:cs typeface="Calibri"/>
              </a:rPr>
              <a:t>TUESDAY</a:t>
            </a:r>
            <a:endParaRPr sz="955" dirty="0">
              <a:latin typeface="Calibri"/>
              <a:cs typeface="Calibri"/>
            </a:endParaRPr>
          </a:p>
        </p:txBody>
      </p:sp>
      <p:sp>
        <p:nvSpPr>
          <p:cNvPr id="12" name="object 12"/>
          <p:cNvSpPr txBox="1"/>
          <p:nvPr/>
        </p:nvSpPr>
        <p:spPr>
          <a:xfrm>
            <a:off x="7344645" y="989655"/>
            <a:ext cx="600941" cy="155707"/>
          </a:xfrm>
          <a:prstGeom prst="rect">
            <a:avLst/>
          </a:prstGeom>
        </p:spPr>
        <p:txBody>
          <a:bodyPr vert="horz" wrap="square" lIns="0" tIns="8659" rIns="0" bIns="0" rtlCol="0">
            <a:spAutoFit/>
          </a:bodyPr>
          <a:lstStyle/>
          <a:p>
            <a:pPr marL="8659">
              <a:spcBef>
                <a:spcPts val="68"/>
              </a:spcBef>
            </a:pPr>
            <a:r>
              <a:rPr sz="955" b="1" spc="-7" dirty="0">
                <a:latin typeface="Calibri"/>
                <a:cs typeface="Calibri"/>
              </a:rPr>
              <a:t>THURSDAY</a:t>
            </a:r>
            <a:endParaRPr sz="955" dirty="0">
              <a:latin typeface="Calibri"/>
              <a:cs typeface="Calibri"/>
            </a:endParaRPr>
          </a:p>
        </p:txBody>
      </p:sp>
      <p:sp>
        <p:nvSpPr>
          <p:cNvPr id="7" name="object 7"/>
          <p:cNvSpPr/>
          <p:nvPr/>
        </p:nvSpPr>
        <p:spPr>
          <a:xfrm>
            <a:off x="3573634" y="1231962"/>
            <a:ext cx="1123517" cy="184006"/>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a:r>
              <a:rPr lang="en-US" sz="818" b="1" spc="20" dirty="0">
                <a:solidFill>
                  <a:srgbClr val="FFFFFF"/>
                </a:solidFill>
                <a:latin typeface="Calibri"/>
                <a:cs typeface="Calibri"/>
              </a:rPr>
              <a:t>10/2/2023</a:t>
            </a:r>
            <a:endParaRPr sz="818" dirty="0"/>
          </a:p>
        </p:txBody>
      </p:sp>
      <p:sp>
        <p:nvSpPr>
          <p:cNvPr id="13" name="object 13"/>
          <p:cNvSpPr txBox="1"/>
          <p:nvPr/>
        </p:nvSpPr>
        <p:spPr>
          <a:xfrm>
            <a:off x="4846820" y="1228727"/>
            <a:ext cx="1084118" cy="1955471"/>
          </a:xfrm>
          <a:prstGeom prst="rect">
            <a:avLst/>
          </a:prstGeom>
        </p:spPr>
        <p:txBody>
          <a:bodyPr vert="horz" wrap="square" lIns="0" tIns="61912" rIns="0" bIns="0" rtlCol="0">
            <a:spAutoFit/>
          </a:bodyPr>
          <a:lstStyle/>
          <a:p>
            <a:pPr marL="25977" algn="ctr">
              <a:spcBef>
                <a:spcPts val="389"/>
              </a:spcBef>
            </a:pPr>
            <a:r>
              <a:rPr lang="en-US" sz="818" b="1" spc="20" dirty="0">
                <a:solidFill>
                  <a:srgbClr val="FFFFFF"/>
                </a:solidFill>
                <a:latin typeface="Calibri"/>
                <a:cs typeface="Calibri"/>
              </a:rPr>
              <a:t>10/3/223</a:t>
            </a:r>
            <a:endParaRPr lang="en-US" sz="818" dirty="0">
              <a:latin typeface="Calibri"/>
              <a:cs typeface="Calibri"/>
            </a:endParaRPr>
          </a:p>
          <a:p>
            <a:pPr marL="25977">
              <a:spcBef>
                <a:spcPts val="395"/>
              </a:spcBef>
            </a:pPr>
            <a:r>
              <a:rPr lang="en-US" sz="818" spc="-7" dirty="0">
                <a:latin typeface="Calibri"/>
                <a:cs typeface="Calibri"/>
              </a:rPr>
              <a:t>11:00</a:t>
            </a:r>
            <a:r>
              <a:rPr lang="en-US" sz="818" spc="-31" dirty="0">
                <a:latin typeface="Calibri"/>
                <a:cs typeface="Calibri"/>
              </a:rPr>
              <a:t> </a:t>
            </a:r>
            <a:r>
              <a:rPr lang="en-US" sz="818" spc="-75" dirty="0">
                <a:latin typeface="Calibri"/>
                <a:cs typeface="Calibri"/>
              </a:rPr>
              <a:t>AM</a:t>
            </a:r>
            <a:r>
              <a:rPr lang="en-US" sz="818" spc="-20" dirty="0">
                <a:latin typeface="Calibri"/>
                <a:cs typeface="Calibri"/>
              </a:rPr>
              <a:t> –</a:t>
            </a:r>
            <a:r>
              <a:rPr lang="en-US" sz="818" spc="-31" dirty="0">
                <a:latin typeface="Calibri"/>
                <a:cs typeface="Calibri"/>
              </a:rPr>
              <a:t> </a:t>
            </a:r>
            <a:r>
              <a:rPr lang="en-US" sz="818" spc="-7" dirty="0">
                <a:latin typeface="Calibri"/>
                <a:cs typeface="Calibri"/>
              </a:rPr>
              <a:t>12:00</a:t>
            </a:r>
            <a:r>
              <a:rPr lang="en-US" sz="818" spc="-24" dirty="0">
                <a:latin typeface="Calibri"/>
                <a:cs typeface="Calibri"/>
              </a:rPr>
              <a:t> </a:t>
            </a:r>
            <a:r>
              <a:rPr lang="en-US" sz="818" spc="-17" dirty="0">
                <a:latin typeface="Calibri"/>
                <a:cs typeface="Calibri"/>
              </a:rPr>
              <a:t>PM</a:t>
            </a:r>
            <a:br>
              <a:rPr lang="en-US" sz="818" dirty="0">
                <a:latin typeface="Calibri"/>
                <a:cs typeface="Calibri"/>
              </a:rPr>
            </a:br>
            <a:r>
              <a:rPr lang="en-US" sz="818" b="1" spc="14" dirty="0">
                <a:solidFill>
                  <a:srgbClr val="002C71"/>
                </a:solidFill>
                <a:latin typeface="Calibri"/>
                <a:cs typeface="Calibri"/>
              </a:rPr>
              <a:t>Rethinking Disability and What It Means to Be Disabled</a:t>
            </a:r>
            <a:endParaRPr lang="en-US" sz="818" dirty="0">
              <a:latin typeface="Calibri"/>
              <a:cs typeface="Calibri"/>
            </a:endParaRPr>
          </a:p>
          <a:p>
            <a:pPr marL="25977" marR="24245">
              <a:lnSpc>
                <a:spcPct val="102099"/>
              </a:lnSpc>
              <a:spcBef>
                <a:spcPts val="27"/>
              </a:spcBef>
            </a:pPr>
            <a:r>
              <a:rPr lang="en-US" sz="818" dirty="0">
                <a:latin typeface="Calibri"/>
                <a:cs typeface="Calibri"/>
              </a:rPr>
              <a:t>Dr.</a:t>
            </a:r>
            <a:r>
              <a:rPr lang="en-US" sz="818" spc="3" dirty="0">
                <a:latin typeface="Calibri"/>
                <a:cs typeface="Calibri"/>
              </a:rPr>
              <a:t> </a:t>
            </a:r>
            <a:r>
              <a:rPr lang="en-US" sz="818" dirty="0">
                <a:latin typeface="Calibri"/>
                <a:cs typeface="Calibri"/>
              </a:rPr>
              <a:t>Theresa</a:t>
            </a:r>
            <a:r>
              <a:rPr lang="en-US" sz="818" spc="-10" dirty="0">
                <a:latin typeface="Calibri"/>
                <a:cs typeface="Calibri"/>
              </a:rPr>
              <a:t> </a:t>
            </a:r>
            <a:r>
              <a:rPr lang="en-US" sz="818" spc="-7" dirty="0">
                <a:latin typeface="Calibri"/>
                <a:cs typeface="Calibri"/>
              </a:rPr>
              <a:t>Haskins </a:t>
            </a:r>
            <a:r>
              <a:rPr lang="en-US" sz="818" dirty="0" err="1">
                <a:latin typeface="Calibri"/>
                <a:cs typeface="Calibri"/>
              </a:rPr>
              <a:t>Haskins</a:t>
            </a:r>
            <a:r>
              <a:rPr lang="en-US" sz="818" spc="119" dirty="0">
                <a:latin typeface="Calibri"/>
                <a:cs typeface="Calibri"/>
              </a:rPr>
              <a:t> </a:t>
            </a:r>
            <a:r>
              <a:rPr lang="en-US" sz="818" spc="-7" dirty="0">
                <a:latin typeface="Calibri"/>
                <a:cs typeface="Calibri"/>
              </a:rPr>
              <a:t>Consulting</a:t>
            </a:r>
            <a:endParaRPr lang="en-US" sz="818" dirty="0">
              <a:latin typeface="Calibri"/>
              <a:cs typeface="Calibri"/>
            </a:endParaRPr>
          </a:p>
          <a:p>
            <a:pPr marL="25977" marR="241149">
              <a:lnSpc>
                <a:spcPct val="106700"/>
              </a:lnSpc>
              <a:spcBef>
                <a:spcPts val="10"/>
              </a:spcBef>
            </a:pPr>
            <a:r>
              <a:rPr lang="en-US" sz="818" spc="-14" dirty="0">
                <a:latin typeface="Calibri"/>
                <a:cs typeface="Calibri"/>
              </a:rPr>
              <a:t> 	</a:t>
            </a:r>
          </a:p>
          <a:p>
            <a:pPr marL="25977">
              <a:spcBef>
                <a:spcPts val="433"/>
              </a:spcBef>
            </a:pPr>
            <a:r>
              <a:rPr lang="en-US" sz="818" spc="-7" dirty="0">
                <a:latin typeface="Calibri"/>
                <a:cs typeface="Calibri"/>
              </a:rPr>
              <a:t>1:00</a:t>
            </a:r>
            <a:r>
              <a:rPr lang="en-US" sz="818" spc="-41" dirty="0">
                <a:latin typeface="Calibri"/>
                <a:cs typeface="Calibri"/>
              </a:rPr>
              <a:t> </a:t>
            </a:r>
            <a:r>
              <a:rPr lang="en-US" sz="818" spc="-37" dirty="0">
                <a:latin typeface="Calibri"/>
                <a:cs typeface="Calibri"/>
              </a:rPr>
              <a:t>PM</a:t>
            </a:r>
            <a:r>
              <a:rPr lang="en-US" sz="818" spc="-27" dirty="0">
                <a:latin typeface="Calibri"/>
                <a:cs typeface="Calibri"/>
              </a:rPr>
              <a:t> </a:t>
            </a:r>
            <a:r>
              <a:rPr lang="en-US" sz="818" spc="-20" dirty="0">
                <a:latin typeface="Calibri"/>
                <a:cs typeface="Calibri"/>
              </a:rPr>
              <a:t>–</a:t>
            </a:r>
            <a:r>
              <a:rPr lang="en-US" sz="818" spc="-31" dirty="0">
                <a:latin typeface="Calibri"/>
                <a:cs typeface="Calibri"/>
              </a:rPr>
              <a:t> </a:t>
            </a:r>
            <a:r>
              <a:rPr lang="en-US" sz="818" spc="-7" dirty="0">
                <a:latin typeface="Calibri"/>
                <a:cs typeface="Calibri"/>
              </a:rPr>
              <a:t>2:00</a:t>
            </a:r>
            <a:r>
              <a:rPr lang="en-US" sz="818" spc="-24" dirty="0">
                <a:latin typeface="Calibri"/>
                <a:cs typeface="Calibri"/>
              </a:rPr>
              <a:t> </a:t>
            </a:r>
            <a:r>
              <a:rPr lang="en-US" sz="818" spc="-17" dirty="0">
                <a:latin typeface="Calibri"/>
                <a:cs typeface="Calibri"/>
              </a:rPr>
              <a:t>PM</a:t>
            </a:r>
            <a:endParaRPr lang="en-US" sz="818" dirty="0">
              <a:latin typeface="Calibri"/>
              <a:cs typeface="Calibri"/>
            </a:endParaRPr>
          </a:p>
          <a:p>
            <a:pPr marL="25977" marR="24245">
              <a:lnSpc>
                <a:spcPct val="102099"/>
              </a:lnSpc>
              <a:spcBef>
                <a:spcPts val="27"/>
              </a:spcBef>
            </a:pPr>
            <a:r>
              <a:rPr lang="en-US" sz="818" b="1" spc="14" dirty="0">
                <a:solidFill>
                  <a:srgbClr val="002C71"/>
                </a:solidFill>
                <a:latin typeface="Calibri"/>
                <a:cs typeface="Calibri"/>
              </a:rPr>
              <a:t>(Neuro) Diversity Includes You</a:t>
            </a:r>
            <a:endParaRPr lang="en-US" sz="818" dirty="0">
              <a:latin typeface="Calibri"/>
              <a:cs typeface="Calibri"/>
            </a:endParaRPr>
          </a:p>
          <a:p>
            <a:pPr marL="25977" marR="20781">
              <a:lnSpc>
                <a:spcPct val="102299"/>
              </a:lnSpc>
              <a:spcBef>
                <a:spcPts val="24"/>
              </a:spcBef>
            </a:pPr>
            <a:r>
              <a:rPr lang="en-US" sz="818" dirty="0">
                <a:latin typeface="Calibri"/>
                <a:cs typeface="Calibri"/>
              </a:rPr>
              <a:t>Dr.</a:t>
            </a:r>
            <a:r>
              <a:rPr lang="en-US" sz="818" spc="3" dirty="0">
                <a:latin typeface="Calibri"/>
                <a:cs typeface="Calibri"/>
              </a:rPr>
              <a:t> </a:t>
            </a:r>
            <a:r>
              <a:rPr lang="en-US" sz="818" dirty="0">
                <a:latin typeface="Calibri"/>
                <a:cs typeface="Calibri"/>
              </a:rPr>
              <a:t>Theresa</a:t>
            </a:r>
            <a:r>
              <a:rPr lang="en-US" sz="818" spc="-10" dirty="0">
                <a:latin typeface="Calibri"/>
                <a:cs typeface="Calibri"/>
              </a:rPr>
              <a:t> </a:t>
            </a:r>
            <a:r>
              <a:rPr lang="en-US" sz="818" spc="-7" dirty="0">
                <a:latin typeface="Calibri"/>
                <a:cs typeface="Calibri"/>
              </a:rPr>
              <a:t>Haskins </a:t>
            </a:r>
            <a:r>
              <a:rPr lang="en-US" sz="818" spc="-7" dirty="0" err="1">
                <a:latin typeface="Calibri"/>
                <a:cs typeface="Calibri"/>
              </a:rPr>
              <a:t>Haskins</a:t>
            </a:r>
            <a:r>
              <a:rPr lang="en-US" sz="818" spc="-7" dirty="0">
                <a:latin typeface="Calibri"/>
                <a:cs typeface="Calibri"/>
              </a:rPr>
              <a:t> Consulting</a:t>
            </a:r>
            <a:endParaRPr lang="en-US" sz="818" dirty="0">
              <a:latin typeface="Calibri"/>
              <a:cs typeface="Calibri"/>
            </a:endParaRPr>
          </a:p>
        </p:txBody>
      </p:sp>
      <p:grpSp>
        <p:nvGrpSpPr>
          <p:cNvPr id="14" name="object 14">
            <a:extLst>
              <a:ext uri="{C183D7F6-B498-43B3-948B-1728B52AA6E4}">
                <adec:decorative xmlns:adec="http://schemas.microsoft.com/office/drawing/2017/decorative" val="1"/>
              </a:ext>
            </a:extLst>
          </p:cNvPr>
          <p:cNvGrpSpPr/>
          <p:nvPr/>
        </p:nvGrpSpPr>
        <p:grpSpPr>
          <a:xfrm>
            <a:off x="5969057" y="1230110"/>
            <a:ext cx="1130877" cy="192665"/>
            <a:chOff x="3700017" y="1804161"/>
            <a:chExt cx="1658620" cy="282575"/>
          </a:xfrm>
        </p:grpSpPr>
        <p:sp>
          <p:nvSpPr>
            <p:cNvPr id="15" name="object 15"/>
            <p:cNvSpPr/>
            <p:nvPr/>
          </p:nvSpPr>
          <p:spPr>
            <a:xfrm>
              <a:off x="3706367" y="1810511"/>
              <a:ext cx="1645920" cy="269875"/>
            </a:xfrm>
            <a:custGeom>
              <a:avLst/>
              <a:gdLst/>
              <a:ahLst/>
              <a:cxnLst/>
              <a:rect l="l" t="t" r="r" b="b"/>
              <a:pathLst>
                <a:path w="1645920" h="269875">
                  <a:moveTo>
                    <a:pt x="1511046" y="0"/>
                  </a:moveTo>
                  <a:lnTo>
                    <a:pt x="0" y="0"/>
                  </a:lnTo>
                  <a:lnTo>
                    <a:pt x="0" y="269748"/>
                  </a:lnTo>
                  <a:lnTo>
                    <a:pt x="1511046" y="269748"/>
                  </a:lnTo>
                  <a:lnTo>
                    <a:pt x="1645920" y="134874"/>
                  </a:lnTo>
                  <a:lnTo>
                    <a:pt x="1511046" y="0"/>
                  </a:lnTo>
                  <a:close/>
                </a:path>
              </a:pathLst>
            </a:custGeom>
            <a:solidFill>
              <a:srgbClr val="005340"/>
            </a:solidFill>
          </p:spPr>
          <p:txBody>
            <a:bodyPr wrap="square" lIns="0" tIns="0" rIns="0" bIns="0" rtlCol="0"/>
            <a:lstStyle/>
            <a:p>
              <a:endParaRPr sz="1227" dirty="0"/>
            </a:p>
          </p:txBody>
        </p:sp>
        <p:sp>
          <p:nvSpPr>
            <p:cNvPr id="16" name="object 16"/>
            <p:cNvSpPr/>
            <p:nvPr/>
          </p:nvSpPr>
          <p:spPr>
            <a:xfrm>
              <a:off x="3706367" y="1810511"/>
              <a:ext cx="1645920" cy="269875"/>
            </a:xfrm>
            <a:custGeom>
              <a:avLst/>
              <a:gdLst/>
              <a:ahLst/>
              <a:cxnLst/>
              <a:rect l="l" t="t" r="r" b="b"/>
              <a:pathLst>
                <a:path w="1645920" h="269875">
                  <a:moveTo>
                    <a:pt x="0" y="0"/>
                  </a:moveTo>
                  <a:lnTo>
                    <a:pt x="1511046" y="0"/>
                  </a:lnTo>
                  <a:lnTo>
                    <a:pt x="1645920" y="134874"/>
                  </a:lnTo>
                  <a:lnTo>
                    <a:pt x="1511046" y="269748"/>
                  </a:lnTo>
                  <a:lnTo>
                    <a:pt x="0" y="269748"/>
                  </a:lnTo>
                  <a:lnTo>
                    <a:pt x="0" y="0"/>
                  </a:lnTo>
                  <a:close/>
                </a:path>
              </a:pathLst>
            </a:custGeom>
            <a:ln w="12700">
              <a:solidFill>
                <a:srgbClr val="2E528F"/>
              </a:solidFill>
            </a:ln>
          </p:spPr>
          <p:txBody>
            <a:bodyPr wrap="square" lIns="0" tIns="0" rIns="0" bIns="0" rtlCol="0"/>
            <a:lstStyle/>
            <a:p>
              <a:endParaRPr sz="1227" dirty="0"/>
            </a:p>
          </p:txBody>
        </p:sp>
      </p:grpSp>
      <p:sp>
        <p:nvSpPr>
          <p:cNvPr id="17" name="object 17"/>
          <p:cNvSpPr txBox="1"/>
          <p:nvPr/>
        </p:nvSpPr>
        <p:spPr>
          <a:xfrm>
            <a:off x="5973860" y="1195481"/>
            <a:ext cx="1192013" cy="1842427"/>
          </a:xfrm>
          <a:prstGeom prst="rect">
            <a:avLst/>
          </a:prstGeom>
        </p:spPr>
        <p:txBody>
          <a:bodyPr vert="horz" wrap="square" lIns="0" tIns="61912" rIns="0" bIns="0" rtlCol="0">
            <a:spAutoFit/>
          </a:bodyPr>
          <a:lstStyle/>
          <a:p>
            <a:pPr marL="25977" algn="ctr">
              <a:spcBef>
                <a:spcPts val="389"/>
              </a:spcBef>
            </a:pPr>
            <a:r>
              <a:rPr lang="en-US" sz="818" b="1" spc="20" dirty="0">
                <a:solidFill>
                  <a:srgbClr val="FFFFFF"/>
                </a:solidFill>
                <a:latin typeface="Calibri"/>
                <a:cs typeface="Calibri"/>
              </a:rPr>
              <a:t>10/4/2023</a:t>
            </a:r>
            <a:endParaRPr lang="en-US" sz="818" dirty="0">
              <a:latin typeface="Calibri"/>
              <a:cs typeface="Calibri"/>
            </a:endParaRPr>
          </a:p>
          <a:p>
            <a:pPr marL="25977">
              <a:spcBef>
                <a:spcPts val="423"/>
              </a:spcBef>
            </a:pPr>
            <a:r>
              <a:rPr lang="en-US" sz="818" spc="-7" dirty="0">
                <a:latin typeface="Calibri"/>
                <a:cs typeface="Calibri"/>
              </a:rPr>
              <a:t>11:00</a:t>
            </a:r>
            <a:r>
              <a:rPr lang="en-US" sz="818" spc="-31" dirty="0">
                <a:latin typeface="Calibri"/>
                <a:cs typeface="Calibri"/>
              </a:rPr>
              <a:t> </a:t>
            </a:r>
            <a:r>
              <a:rPr lang="en-US" sz="818" spc="-75" dirty="0">
                <a:latin typeface="Calibri"/>
                <a:cs typeface="Calibri"/>
              </a:rPr>
              <a:t>AM</a:t>
            </a:r>
            <a:r>
              <a:rPr lang="en-US" sz="818" spc="-20" dirty="0">
                <a:latin typeface="Calibri"/>
                <a:cs typeface="Calibri"/>
              </a:rPr>
              <a:t> –</a:t>
            </a:r>
            <a:r>
              <a:rPr lang="en-US" sz="818" spc="-31" dirty="0">
                <a:latin typeface="Calibri"/>
                <a:cs typeface="Calibri"/>
              </a:rPr>
              <a:t> </a:t>
            </a:r>
            <a:r>
              <a:rPr lang="en-US" sz="818" spc="-7" dirty="0">
                <a:latin typeface="Calibri"/>
                <a:cs typeface="Calibri"/>
              </a:rPr>
              <a:t>12:00</a:t>
            </a:r>
            <a:r>
              <a:rPr lang="en-US" sz="818" spc="-24" dirty="0">
                <a:latin typeface="Calibri"/>
                <a:cs typeface="Calibri"/>
              </a:rPr>
              <a:t> </a:t>
            </a:r>
            <a:r>
              <a:rPr lang="en-US" sz="818" spc="-17" dirty="0">
                <a:latin typeface="Calibri"/>
                <a:cs typeface="Calibri"/>
              </a:rPr>
              <a:t>PM</a:t>
            </a:r>
            <a:endParaRPr lang="en-US" sz="818" dirty="0">
              <a:latin typeface="Calibri"/>
              <a:cs typeface="Calibri"/>
            </a:endParaRPr>
          </a:p>
          <a:p>
            <a:pPr marL="25977" marR="24245">
              <a:lnSpc>
                <a:spcPct val="102099"/>
              </a:lnSpc>
              <a:spcBef>
                <a:spcPts val="27"/>
              </a:spcBef>
            </a:pPr>
            <a:r>
              <a:rPr lang="en-US" sz="818" b="1" spc="14" dirty="0">
                <a:solidFill>
                  <a:srgbClr val="002C71"/>
                </a:solidFill>
                <a:latin typeface="Calibri"/>
                <a:cs typeface="Calibri"/>
              </a:rPr>
              <a:t>Nurturing Workplace Well-Being and Supporting Mental Health (Part 1 of 2)</a:t>
            </a:r>
            <a:endParaRPr lang="en-US" sz="818" dirty="0">
              <a:latin typeface="Calibri"/>
              <a:cs typeface="Calibri"/>
            </a:endParaRPr>
          </a:p>
          <a:p>
            <a:pPr marL="25977" marR="267559">
              <a:lnSpc>
                <a:spcPct val="106700"/>
              </a:lnSpc>
              <a:spcBef>
                <a:spcPts val="7"/>
              </a:spcBef>
            </a:pPr>
            <a:r>
              <a:rPr lang="en-US" sz="818" dirty="0">
                <a:latin typeface="Calibri"/>
                <a:cs typeface="Calibri"/>
              </a:rPr>
              <a:t>Dr.</a:t>
            </a:r>
            <a:r>
              <a:rPr lang="en-US" sz="818" spc="3" dirty="0">
                <a:latin typeface="Calibri"/>
                <a:cs typeface="Calibri"/>
              </a:rPr>
              <a:t> </a:t>
            </a:r>
            <a:r>
              <a:rPr lang="en-US" sz="818" dirty="0">
                <a:latin typeface="Calibri"/>
                <a:cs typeface="Calibri"/>
              </a:rPr>
              <a:t>Theresa</a:t>
            </a:r>
            <a:r>
              <a:rPr lang="en-US" sz="818" spc="-10" dirty="0">
                <a:latin typeface="Calibri"/>
                <a:cs typeface="Calibri"/>
              </a:rPr>
              <a:t> </a:t>
            </a:r>
            <a:r>
              <a:rPr lang="en-US" sz="818" spc="-7" dirty="0">
                <a:latin typeface="Calibri"/>
                <a:cs typeface="Calibri"/>
              </a:rPr>
              <a:t>Haskins </a:t>
            </a:r>
            <a:r>
              <a:rPr lang="en-US" sz="818" dirty="0" err="1">
                <a:latin typeface="Calibri"/>
                <a:cs typeface="Calibri"/>
              </a:rPr>
              <a:t>Haskins</a:t>
            </a:r>
            <a:r>
              <a:rPr lang="en-US" sz="818" spc="119" dirty="0">
                <a:latin typeface="Calibri"/>
                <a:cs typeface="Calibri"/>
              </a:rPr>
              <a:t> </a:t>
            </a:r>
            <a:r>
              <a:rPr lang="en-US" sz="818" spc="-7" dirty="0">
                <a:latin typeface="Calibri"/>
                <a:cs typeface="Calibri"/>
              </a:rPr>
              <a:t>Consulting</a:t>
            </a:r>
            <a:endParaRPr lang="en-US" sz="818" dirty="0">
              <a:latin typeface="Calibri"/>
              <a:cs typeface="Calibri"/>
            </a:endParaRPr>
          </a:p>
          <a:p>
            <a:pPr marL="25977">
              <a:spcBef>
                <a:spcPts val="423"/>
              </a:spcBef>
            </a:pPr>
            <a:r>
              <a:rPr lang="en-US" sz="818" spc="-7" dirty="0">
                <a:latin typeface="Calibri"/>
                <a:cs typeface="Calibri"/>
              </a:rPr>
              <a:t>1:00 P</a:t>
            </a:r>
            <a:r>
              <a:rPr lang="en-US" sz="818" spc="-75" dirty="0">
                <a:latin typeface="Calibri"/>
                <a:cs typeface="Calibri"/>
              </a:rPr>
              <a:t>M</a:t>
            </a:r>
            <a:r>
              <a:rPr lang="en-US" sz="818" spc="-20" dirty="0">
                <a:latin typeface="Calibri"/>
                <a:cs typeface="Calibri"/>
              </a:rPr>
              <a:t> –</a:t>
            </a:r>
            <a:r>
              <a:rPr lang="en-US" sz="818" spc="-31" dirty="0">
                <a:latin typeface="Calibri"/>
                <a:cs typeface="Calibri"/>
              </a:rPr>
              <a:t> </a:t>
            </a:r>
            <a:r>
              <a:rPr lang="en-US" sz="818" spc="-7" dirty="0">
                <a:latin typeface="Calibri"/>
                <a:cs typeface="Calibri"/>
              </a:rPr>
              <a:t>2:00</a:t>
            </a:r>
            <a:r>
              <a:rPr lang="en-US" sz="818" spc="-24" dirty="0">
                <a:latin typeface="Calibri"/>
                <a:cs typeface="Calibri"/>
              </a:rPr>
              <a:t> </a:t>
            </a:r>
            <a:r>
              <a:rPr lang="en-US" sz="818" spc="-17" dirty="0">
                <a:latin typeface="Calibri"/>
                <a:cs typeface="Calibri"/>
              </a:rPr>
              <a:t>PM</a:t>
            </a:r>
            <a:endParaRPr lang="en-US" sz="818" dirty="0">
              <a:latin typeface="Calibri"/>
              <a:cs typeface="Calibri"/>
            </a:endParaRPr>
          </a:p>
          <a:p>
            <a:pPr marL="25977">
              <a:spcBef>
                <a:spcPts val="65"/>
              </a:spcBef>
            </a:pPr>
            <a:r>
              <a:rPr lang="en-US" sz="818" b="1" dirty="0">
                <a:solidFill>
                  <a:srgbClr val="002C71"/>
                </a:solidFill>
                <a:latin typeface="Calibri"/>
                <a:cs typeface="Calibri"/>
              </a:rPr>
              <a:t>PTSD Is More Common Than You Think</a:t>
            </a:r>
            <a:endParaRPr lang="en-US" sz="818" dirty="0">
              <a:latin typeface="Calibri"/>
              <a:cs typeface="Calibri"/>
            </a:endParaRPr>
          </a:p>
          <a:p>
            <a:pPr marL="25977" marR="20781">
              <a:lnSpc>
                <a:spcPct val="102299"/>
              </a:lnSpc>
              <a:spcBef>
                <a:spcPts val="24"/>
              </a:spcBef>
            </a:pPr>
            <a:r>
              <a:rPr lang="en-US" sz="818" dirty="0">
                <a:latin typeface="Calibri"/>
                <a:cs typeface="Calibri"/>
              </a:rPr>
              <a:t>Alla Weinberg</a:t>
            </a:r>
            <a:br>
              <a:rPr lang="en-US" sz="818" dirty="0">
                <a:latin typeface="Calibri"/>
                <a:cs typeface="Calibri"/>
              </a:rPr>
            </a:br>
            <a:r>
              <a:rPr lang="en-US" sz="818" dirty="0">
                <a:latin typeface="Calibri"/>
                <a:cs typeface="Calibri"/>
              </a:rPr>
              <a:t>Spoke &amp; Wheel </a:t>
            </a:r>
            <a:endParaRPr lang="en-US" sz="818" spc="-7" dirty="0">
              <a:highlight>
                <a:srgbClr val="FFFF00"/>
              </a:highlight>
              <a:latin typeface="Calibri"/>
              <a:cs typeface="Calibri"/>
            </a:endParaRPr>
          </a:p>
        </p:txBody>
      </p:sp>
      <p:grpSp>
        <p:nvGrpSpPr>
          <p:cNvPr id="18" name="object 18">
            <a:extLst>
              <a:ext uri="{C183D7F6-B498-43B3-948B-1728B52AA6E4}">
                <adec:decorative xmlns:adec="http://schemas.microsoft.com/office/drawing/2017/decorative" val="1"/>
              </a:ext>
            </a:extLst>
          </p:cNvPr>
          <p:cNvGrpSpPr/>
          <p:nvPr/>
        </p:nvGrpSpPr>
        <p:grpSpPr>
          <a:xfrm>
            <a:off x="7188951" y="1232188"/>
            <a:ext cx="1130877" cy="193964"/>
            <a:chOff x="5489194" y="1807210"/>
            <a:chExt cx="1658620" cy="284480"/>
          </a:xfrm>
        </p:grpSpPr>
        <p:sp>
          <p:nvSpPr>
            <p:cNvPr id="19" name="object 19"/>
            <p:cNvSpPr/>
            <p:nvPr/>
          </p:nvSpPr>
          <p:spPr>
            <a:xfrm>
              <a:off x="5495544" y="1813560"/>
              <a:ext cx="1645920" cy="271780"/>
            </a:xfrm>
            <a:custGeom>
              <a:avLst/>
              <a:gdLst/>
              <a:ahLst/>
              <a:cxnLst/>
              <a:rect l="l" t="t" r="r" b="b"/>
              <a:pathLst>
                <a:path w="1645920" h="271780">
                  <a:moveTo>
                    <a:pt x="1510284" y="0"/>
                  </a:moveTo>
                  <a:lnTo>
                    <a:pt x="0" y="0"/>
                  </a:lnTo>
                  <a:lnTo>
                    <a:pt x="0" y="271272"/>
                  </a:lnTo>
                  <a:lnTo>
                    <a:pt x="1510284" y="271272"/>
                  </a:lnTo>
                  <a:lnTo>
                    <a:pt x="1645920" y="135636"/>
                  </a:lnTo>
                  <a:lnTo>
                    <a:pt x="1510284" y="0"/>
                  </a:lnTo>
                  <a:close/>
                </a:path>
              </a:pathLst>
            </a:custGeom>
            <a:solidFill>
              <a:srgbClr val="005340"/>
            </a:solidFill>
          </p:spPr>
          <p:txBody>
            <a:bodyPr wrap="square" lIns="0" tIns="0" rIns="0" bIns="0" rtlCol="0"/>
            <a:lstStyle/>
            <a:p>
              <a:endParaRPr sz="1227" dirty="0"/>
            </a:p>
          </p:txBody>
        </p:sp>
        <p:sp>
          <p:nvSpPr>
            <p:cNvPr id="20" name="object 20"/>
            <p:cNvSpPr/>
            <p:nvPr/>
          </p:nvSpPr>
          <p:spPr>
            <a:xfrm>
              <a:off x="5495544" y="1813560"/>
              <a:ext cx="1645920" cy="271780"/>
            </a:xfrm>
            <a:custGeom>
              <a:avLst/>
              <a:gdLst/>
              <a:ahLst/>
              <a:cxnLst/>
              <a:rect l="l" t="t" r="r" b="b"/>
              <a:pathLst>
                <a:path w="1645920" h="271780">
                  <a:moveTo>
                    <a:pt x="0" y="0"/>
                  </a:moveTo>
                  <a:lnTo>
                    <a:pt x="1510284" y="0"/>
                  </a:lnTo>
                  <a:lnTo>
                    <a:pt x="1645920" y="135636"/>
                  </a:lnTo>
                  <a:lnTo>
                    <a:pt x="1510284" y="271272"/>
                  </a:lnTo>
                  <a:lnTo>
                    <a:pt x="0" y="271272"/>
                  </a:lnTo>
                  <a:lnTo>
                    <a:pt x="0" y="0"/>
                  </a:lnTo>
                  <a:close/>
                </a:path>
              </a:pathLst>
            </a:custGeom>
            <a:ln w="12700">
              <a:solidFill>
                <a:srgbClr val="2E528F"/>
              </a:solidFill>
            </a:ln>
          </p:spPr>
          <p:txBody>
            <a:bodyPr wrap="square" lIns="0" tIns="0" rIns="0" bIns="0" rtlCol="0"/>
            <a:lstStyle/>
            <a:p>
              <a:endParaRPr sz="1227" dirty="0"/>
            </a:p>
          </p:txBody>
        </p:sp>
      </p:grpSp>
      <p:sp>
        <p:nvSpPr>
          <p:cNvPr id="21" name="object 21"/>
          <p:cNvSpPr txBox="1"/>
          <p:nvPr/>
        </p:nvSpPr>
        <p:spPr>
          <a:xfrm>
            <a:off x="7191418" y="1200766"/>
            <a:ext cx="1374939" cy="2121741"/>
          </a:xfrm>
          <a:prstGeom prst="rect">
            <a:avLst/>
          </a:prstGeom>
        </p:spPr>
        <p:txBody>
          <a:bodyPr vert="horz" wrap="square" lIns="0" tIns="59315" rIns="0" bIns="0" rtlCol="0">
            <a:spAutoFit/>
          </a:bodyPr>
          <a:lstStyle/>
          <a:p>
            <a:pPr marL="25977" algn="ctr">
              <a:spcBef>
                <a:spcPts val="389"/>
              </a:spcBef>
            </a:pPr>
            <a:r>
              <a:rPr lang="en-US" sz="818" b="1" spc="20" dirty="0">
                <a:solidFill>
                  <a:srgbClr val="FFFFFF"/>
                </a:solidFill>
                <a:latin typeface="Calibri"/>
                <a:cs typeface="Calibri"/>
              </a:rPr>
              <a:t>10/5/2023</a:t>
            </a:r>
            <a:endParaRPr lang="en-US" sz="818" dirty="0">
              <a:latin typeface="Calibri"/>
              <a:cs typeface="Calibri"/>
            </a:endParaRPr>
          </a:p>
          <a:p>
            <a:pPr marL="25977">
              <a:spcBef>
                <a:spcPts val="399"/>
              </a:spcBef>
            </a:pPr>
            <a:r>
              <a:rPr lang="en-US" sz="818" spc="-7" dirty="0">
                <a:latin typeface="Calibri"/>
                <a:cs typeface="Calibri"/>
              </a:rPr>
              <a:t>10:00</a:t>
            </a:r>
            <a:r>
              <a:rPr lang="en-US" sz="818" spc="-31" dirty="0">
                <a:latin typeface="Calibri"/>
                <a:cs typeface="Calibri"/>
              </a:rPr>
              <a:t> </a:t>
            </a:r>
            <a:r>
              <a:rPr lang="en-US" sz="818" spc="-75" dirty="0">
                <a:latin typeface="Calibri"/>
                <a:cs typeface="Calibri"/>
              </a:rPr>
              <a:t>AM</a:t>
            </a:r>
            <a:r>
              <a:rPr lang="en-US" sz="818" spc="-20" dirty="0">
                <a:latin typeface="Calibri"/>
                <a:cs typeface="Calibri"/>
              </a:rPr>
              <a:t> –</a:t>
            </a:r>
            <a:r>
              <a:rPr lang="en-US" sz="818" spc="-31" dirty="0">
                <a:latin typeface="Calibri"/>
                <a:cs typeface="Calibri"/>
              </a:rPr>
              <a:t> </a:t>
            </a:r>
            <a:r>
              <a:rPr lang="en-US" sz="818" spc="-7" dirty="0">
                <a:latin typeface="Calibri"/>
                <a:cs typeface="Calibri"/>
              </a:rPr>
              <a:t>11:00</a:t>
            </a:r>
            <a:r>
              <a:rPr lang="en-US" sz="818" spc="-24" dirty="0">
                <a:latin typeface="Calibri"/>
                <a:cs typeface="Calibri"/>
              </a:rPr>
              <a:t> </a:t>
            </a:r>
            <a:r>
              <a:rPr lang="en-US" sz="818" spc="-17" dirty="0">
                <a:latin typeface="Calibri"/>
                <a:cs typeface="Calibri"/>
              </a:rPr>
              <a:t>AM</a:t>
            </a:r>
            <a:endParaRPr lang="en-US" sz="818" dirty="0">
              <a:latin typeface="Calibri"/>
              <a:cs typeface="Calibri"/>
            </a:endParaRPr>
          </a:p>
          <a:p>
            <a:pPr marL="25977" marR="67972">
              <a:lnSpc>
                <a:spcPts val="1057"/>
              </a:lnSpc>
              <a:spcBef>
                <a:spcPts val="41"/>
              </a:spcBef>
            </a:pPr>
            <a:r>
              <a:rPr lang="en-US" sz="818" b="1" spc="31" dirty="0">
                <a:solidFill>
                  <a:srgbClr val="002C71"/>
                </a:solidFill>
                <a:latin typeface="Calibri"/>
                <a:cs typeface="Calibri"/>
              </a:rPr>
              <a:t>Empowering Lives Through Assistive Technology Solutions</a:t>
            </a:r>
            <a:endParaRPr sz="818" dirty="0">
              <a:latin typeface="Calibri"/>
              <a:cs typeface="Calibri"/>
            </a:endParaRPr>
          </a:p>
          <a:p>
            <a:pPr marL="25977">
              <a:spcBef>
                <a:spcPts val="14"/>
              </a:spcBef>
            </a:pPr>
            <a:r>
              <a:rPr lang="en-US" sz="818" spc="-55" dirty="0">
                <a:latin typeface="Calibri"/>
                <a:cs typeface="Calibri"/>
              </a:rPr>
              <a:t>Donny Osborn</a:t>
            </a:r>
            <a:br>
              <a:rPr lang="en-US" sz="818" spc="-55" dirty="0">
                <a:latin typeface="Calibri"/>
                <a:cs typeface="Calibri"/>
              </a:rPr>
            </a:br>
            <a:r>
              <a:rPr lang="en-US" sz="818" spc="-55" dirty="0">
                <a:latin typeface="Calibri"/>
                <a:cs typeface="Calibri"/>
              </a:rPr>
              <a:t>Boundless  AT</a:t>
            </a:r>
            <a:endParaRPr sz="818" dirty="0">
              <a:latin typeface="Calibri"/>
              <a:cs typeface="Calibri"/>
            </a:endParaRPr>
          </a:p>
          <a:p>
            <a:pPr marL="25977">
              <a:spcBef>
                <a:spcPts val="481"/>
              </a:spcBef>
            </a:pPr>
            <a:r>
              <a:rPr sz="818" spc="-7" dirty="0">
                <a:latin typeface="Calibri"/>
                <a:cs typeface="Calibri"/>
              </a:rPr>
              <a:t>12:00</a:t>
            </a:r>
            <a:r>
              <a:rPr sz="818" spc="-34" dirty="0">
                <a:latin typeface="Calibri"/>
                <a:cs typeface="Calibri"/>
              </a:rPr>
              <a:t> </a:t>
            </a:r>
            <a:r>
              <a:rPr sz="818" spc="-37" dirty="0">
                <a:latin typeface="Calibri"/>
                <a:cs typeface="Calibri"/>
              </a:rPr>
              <a:t>PM</a:t>
            </a:r>
            <a:r>
              <a:rPr sz="818" spc="-27" dirty="0">
                <a:latin typeface="Calibri"/>
                <a:cs typeface="Calibri"/>
              </a:rPr>
              <a:t> </a:t>
            </a:r>
            <a:r>
              <a:rPr sz="818" spc="-20" dirty="0">
                <a:latin typeface="Calibri"/>
                <a:cs typeface="Calibri"/>
              </a:rPr>
              <a:t>–</a:t>
            </a:r>
            <a:r>
              <a:rPr sz="818" spc="-31" dirty="0">
                <a:latin typeface="Calibri"/>
                <a:cs typeface="Calibri"/>
              </a:rPr>
              <a:t> </a:t>
            </a:r>
            <a:r>
              <a:rPr sz="818" spc="-7" dirty="0">
                <a:latin typeface="Calibri"/>
                <a:cs typeface="Calibri"/>
              </a:rPr>
              <a:t>1:00</a:t>
            </a:r>
            <a:r>
              <a:rPr sz="818" spc="-24" dirty="0">
                <a:latin typeface="Calibri"/>
                <a:cs typeface="Calibri"/>
              </a:rPr>
              <a:t> </a:t>
            </a:r>
            <a:r>
              <a:rPr sz="818" spc="-17" dirty="0">
                <a:latin typeface="Calibri"/>
                <a:cs typeface="Calibri"/>
              </a:rPr>
              <a:t>PM</a:t>
            </a:r>
            <a:endParaRPr sz="818" dirty="0">
              <a:latin typeface="Calibri"/>
              <a:cs typeface="Calibri"/>
            </a:endParaRPr>
          </a:p>
          <a:p>
            <a:pPr marL="25977">
              <a:spcBef>
                <a:spcPts val="14"/>
              </a:spcBef>
            </a:pPr>
            <a:r>
              <a:rPr lang="en-US" sz="818" b="1" spc="31" dirty="0">
                <a:solidFill>
                  <a:srgbClr val="002C71"/>
                </a:solidFill>
                <a:latin typeface="Calibri"/>
                <a:cs typeface="Calibri"/>
              </a:rPr>
              <a:t>Department of Defense Computer/Electronic Accommodations Program (CAP)</a:t>
            </a:r>
            <a:br>
              <a:rPr lang="en-US" sz="818" dirty="0">
                <a:latin typeface="Calibri"/>
                <a:cs typeface="Calibri"/>
              </a:rPr>
            </a:br>
            <a:r>
              <a:rPr lang="en-US" sz="818" dirty="0">
                <a:latin typeface="Calibri"/>
                <a:cs typeface="Calibri"/>
              </a:rPr>
              <a:t>Erin Sanderson</a:t>
            </a:r>
            <a:br>
              <a:rPr lang="en-US" sz="818" dirty="0">
                <a:latin typeface="Calibri"/>
                <a:cs typeface="Calibri"/>
              </a:rPr>
            </a:br>
            <a:r>
              <a:rPr lang="en-US" sz="818" dirty="0">
                <a:latin typeface="Calibri"/>
                <a:cs typeface="Calibri"/>
              </a:rPr>
              <a:t>CAP</a:t>
            </a:r>
          </a:p>
          <a:p>
            <a:pPr marL="25977">
              <a:spcBef>
                <a:spcPts val="65"/>
              </a:spcBef>
            </a:pPr>
            <a:endParaRPr sz="818" dirty="0">
              <a:latin typeface="Calibri"/>
              <a:cs typeface="Calibri"/>
            </a:endParaRPr>
          </a:p>
        </p:txBody>
      </p:sp>
      <p:grpSp>
        <p:nvGrpSpPr>
          <p:cNvPr id="23" name="Group 22">
            <a:extLst>
              <a:ext uri="{FF2B5EF4-FFF2-40B4-BE49-F238E27FC236}">
                <a16:creationId xmlns:a16="http://schemas.microsoft.com/office/drawing/2014/main" id="{DF4D3C21-73C4-234C-3CDC-887EFDC46846}"/>
              </a:ext>
              <a:ext uri="{C183D7F6-B498-43B3-948B-1728B52AA6E4}">
                <adec:decorative xmlns:adec="http://schemas.microsoft.com/office/drawing/2017/decorative" val="1"/>
              </a:ext>
            </a:extLst>
          </p:cNvPr>
          <p:cNvGrpSpPr/>
          <p:nvPr/>
        </p:nvGrpSpPr>
        <p:grpSpPr>
          <a:xfrm>
            <a:off x="4767755" y="3783666"/>
            <a:ext cx="1154257" cy="2283656"/>
            <a:chOff x="1938108" y="6013113"/>
            <a:chExt cx="1692910" cy="3349363"/>
          </a:xfrm>
        </p:grpSpPr>
        <p:grpSp>
          <p:nvGrpSpPr>
            <p:cNvPr id="26" name="object 26"/>
            <p:cNvGrpSpPr/>
            <p:nvPr/>
          </p:nvGrpSpPr>
          <p:grpSpPr>
            <a:xfrm>
              <a:off x="1989934" y="6041104"/>
              <a:ext cx="1585595" cy="292100"/>
              <a:chOff x="1990089" y="6040882"/>
              <a:chExt cx="1585595" cy="292100"/>
            </a:xfrm>
          </p:grpSpPr>
          <p:sp>
            <p:nvSpPr>
              <p:cNvPr id="27" name="object 27"/>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227" dirty="0"/>
              </a:p>
            </p:txBody>
          </p:sp>
          <p:sp>
            <p:nvSpPr>
              <p:cNvPr id="28" name="object 28"/>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
          <p:nvSpPr>
            <p:cNvPr id="29" name="object 29"/>
            <p:cNvSpPr txBox="1"/>
            <p:nvPr/>
          </p:nvSpPr>
          <p:spPr>
            <a:xfrm>
              <a:off x="1938108" y="6013113"/>
              <a:ext cx="1692910" cy="3349363"/>
            </a:xfrm>
            <a:prstGeom prst="rect">
              <a:avLst/>
            </a:prstGeom>
          </p:spPr>
          <p:txBody>
            <a:bodyPr vert="horz" wrap="square" lIns="0" tIns="58882" rIns="0" bIns="0" rtlCol="0">
              <a:spAutoFit/>
            </a:bodyPr>
            <a:lstStyle/>
            <a:p>
              <a:pPr marL="25977" algn="ctr">
                <a:spcBef>
                  <a:spcPts val="395"/>
                </a:spcBef>
              </a:pPr>
              <a:r>
                <a:rPr lang="en-US" sz="818" b="1" spc="20" dirty="0">
                  <a:solidFill>
                    <a:srgbClr val="FFFFFF"/>
                  </a:solidFill>
                  <a:latin typeface="Calibri"/>
                  <a:cs typeface="Calibri"/>
                </a:rPr>
                <a:t>10/10/2023</a:t>
              </a:r>
              <a:endParaRPr lang="en-US" sz="818" dirty="0">
                <a:latin typeface="Calibri"/>
                <a:cs typeface="Calibri"/>
              </a:endParaRPr>
            </a:p>
            <a:p>
              <a:pPr marL="25977">
                <a:spcBef>
                  <a:spcPts val="423"/>
                </a:spcBef>
              </a:pPr>
              <a:r>
                <a:rPr lang="en-US" sz="818" spc="-7" dirty="0">
                  <a:latin typeface="Calibri"/>
                  <a:cs typeface="Calibri"/>
                </a:rPr>
                <a:t>11:00</a:t>
              </a:r>
              <a:r>
                <a:rPr lang="en-US" sz="818" spc="-31" dirty="0">
                  <a:latin typeface="Calibri"/>
                  <a:cs typeface="Calibri"/>
                </a:rPr>
                <a:t> </a:t>
              </a:r>
              <a:r>
                <a:rPr lang="en-US" sz="818" spc="-75" dirty="0">
                  <a:latin typeface="Calibri"/>
                  <a:cs typeface="Calibri"/>
                </a:rPr>
                <a:t>AM</a:t>
              </a:r>
              <a:r>
                <a:rPr lang="en-US" sz="818" spc="-20" dirty="0">
                  <a:latin typeface="Calibri"/>
                  <a:cs typeface="Calibri"/>
                </a:rPr>
                <a:t> –</a:t>
              </a:r>
              <a:r>
                <a:rPr lang="en-US" sz="818" spc="-31" dirty="0">
                  <a:latin typeface="Calibri"/>
                  <a:cs typeface="Calibri"/>
                </a:rPr>
                <a:t> </a:t>
              </a:r>
              <a:r>
                <a:rPr lang="en-US" sz="818" spc="-7" dirty="0">
                  <a:latin typeface="Calibri"/>
                  <a:cs typeface="Calibri"/>
                </a:rPr>
                <a:t>12:00</a:t>
              </a:r>
              <a:r>
                <a:rPr lang="en-US" sz="818" spc="-24" dirty="0">
                  <a:latin typeface="Calibri"/>
                  <a:cs typeface="Calibri"/>
                </a:rPr>
                <a:t> </a:t>
              </a:r>
              <a:r>
                <a:rPr lang="en-US" sz="818" spc="-17" dirty="0">
                  <a:latin typeface="Calibri"/>
                  <a:cs typeface="Calibri"/>
                </a:rPr>
                <a:t>PM</a:t>
              </a:r>
              <a:endParaRPr lang="en-US" sz="818" dirty="0">
                <a:latin typeface="Calibri"/>
                <a:cs typeface="Calibri"/>
              </a:endParaRPr>
            </a:p>
            <a:p>
              <a:pPr marL="25977" marR="20781">
                <a:lnSpc>
                  <a:spcPct val="102299"/>
                </a:lnSpc>
                <a:spcBef>
                  <a:spcPts val="24"/>
                </a:spcBef>
              </a:pPr>
              <a:r>
                <a:rPr lang="en-US" sz="818" b="1" spc="14" dirty="0">
                  <a:solidFill>
                    <a:srgbClr val="002C71"/>
                  </a:solidFill>
                  <a:latin typeface="Calibri"/>
                  <a:cs typeface="Calibri"/>
                </a:rPr>
                <a:t>Autism Inclusion and the Pathway to Neurodiversity</a:t>
              </a:r>
              <a:br>
                <a:rPr lang="en-US" sz="818" b="1" spc="-14" dirty="0">
                  <a:solidFill>
                    <a:srgbClr val="002C71"/>
                  </a:solidFill>
                  <a:latin typeface="Calibri"/>
                  <a:cs typeface="Calibri"/>
                </a:rPr>
              </a:br>
              <a:r>
                <a:rPr lang="en-US" sz="818" dirty="0">
                  <a:latin typeface="Calibri"/>
                  <a:cs typeface="Calibri"/>
                </a:rPr>
                <a:t>Dr.</a:t>
              </a:r>
              <a:r>
                <a:rPr lang="en-US" sz="818" spc="3" dirty="0">
                  <a:latin typeface="Calibri"/>
                  <a:cs typeface="Calibri"/>
                </a:rPr>
                <a:t> </a:t>
              </a:r>
              <a:r>
                <a:rPr lang="en-US" sz="818" dirty="0">
                  <a:latin typeface="Calibri"/>
                  <a:cs typeface="Calibri"/>
                </a:rPr>
                <a:t>Theresa</a:t>
              </a:r>
              <a:r>
                <a:rPr lang="en-US" sz="818" spc="-10" dirty="0">
                  <a:latin typeface="Calibri"/>
                  <a:cs typeface="Calibri"/>
                </a:rPr>
                <a:t> </a:t>
              </a:r>
              <a:r>
                <a:rPr lang="en-US" sz="818" spc="-7" dirty="0">
                  <a:latin typeface="Calibri"/>
                  <a:cs typeface="Calibri"/>
                </a:rPr>
                <a:t>Haskins </a:t>
              </a:r>
              <a:r>
                <a:rPr lang="en-US" sz="818" spc="-7" dirty="0" err="1">
                  <a:latin typeface="Calibri"/>
                  <a:cs typeface="Calibri"/>
                </a:rPr>
                <a:t>Haskins</a:t>
              </a:r>
              <a:r>
                <a:rPr lang="en-US" sz="818" spc="-7" dirty="0">
                  <a:latin typeface="Calibri"/>
                  <a:cs typeface="Calibri"/>
                </a:rPr>
                <a:t> Consulting </a:t>
              </a:r>
            </a:p>
            <a:p>
              <a:pPr marL="25977" marR="20781">
                <a:lnSpc>
                  <a:spcPct val="102299"/>
                </a:lnSpc>
                <a:spcBef>
                  <a:spcPts val="24"/>
                </a:spcBef>
              </a:pPr>
              <a:endParaRPr lang="en-US" sz="818" spc="-7" dirty="0">
                <a:latin typeface="Calibri"/>
                <a:cs typeface="Calibri"/>
              </a:endParaRPr>
            </a:p>
            <a:p>
              <a:pPr marL="25977" marR="20781">
                <a:lnSpc>
                  <a:spcPct val="102299"/>
                </a:lnSpc>
                <a:spcBef>
                  <a:spcPts val="24"/>
                </a:spcBef>
              </a:pPr>
              <a:r>
                <a:rPr sz="818" spc="-7" dirty="0">
                  <a:latin typeface="Calibri"/>
                  <a:cs typeface="Calibri"/>
                </a:rPr>
                <a:t>1:00</a:t>
              </a:r>
              <a:r>
                <a:rPr sz="818" spc="-31" dirty="0">
                  <a:latin typeface="Calibri"/>
                  <a:cs typeface="Calibri"/>
                </a:rPr>
                <a:t> </a:t>
              </a:r>
              <a:r>
                <a:rPr lang="en-US" sz="818" spc="-75" dirty="0">
                  <a:latin typeface="Calibri"/>
                  <a:cs typeface="Calibri"/>
                </a:rPr>
                <a:t>P</a:t>
              </a:r>
              <a:r>
                <a:rPr sz="818" spc="-75" dirty="0">
                  <a:latin typeface="Calibri"/>
                  <a:cs typeface="Calibri"/>
                </a:rPr>
                <a:t>M</a:t>
              </a:r>
              <a:r>
                <a:rPr sz="818" spc="-20" dirty="0">
                  <a:latin typeface="Calibri"/>
                  <a:cs typeface="Calibri"/>
                </a:rPr>
                <a:t> –</a:t>
              </a:r>
              <a:r>
                <a:rPr sz="818" spc="-31" dirty="0">
                  <a:latin typeface="Calibri"/>
                  <a:cs typeface="Calibri"/>
                </a:rPr>
                <a:t> </a:t>
              </a:r>
              <a:r>
                <a:rPr sz="818" spc="-7" dirty="0">
                  <a:latin typeface="Calibri"/>
                  <a:cs typeface="Calibri"/>
                </a:rPr>
                <a:t>2:00</a:t>
              </a:r>
              <a:r>
                <a:rPr sz="818" spc="-24" dirty="0">
                  <a:latin typeface="Calibri"/>
                  <a:cs typeface="Calibri"/>
                </a:rPr>
                <a:t> </a:t>
              </a:r>
              <a:r>
                <a:rPr sz="818" spc="-17" dirty="0">
                  <a:latin typeface="Calibri"/>
                  <a:cs typeface="Calibri"/>
                </a:rPr>
                <a:t>PM</a:t>
              </a:r>
              <a:endParaRPr sz="818" dirty="0">
                <a:latin typeface="Calibri"/>
                <a:cs typeface="Calibri"/>
              </a:endParaRPr>
            </a:p>
            <a:p>
              <a:pPr marL="25977" marR="24245">
                <a:lnSpc>
                  <a:spcPct val="102099"/>
                </a:lnSpc>
                <a:spcBef>
                  <a:spcPts val="27"/>
                </a:spcBef>
              </a:pPr>
              <a:r>
                <a:rPr lang="en-US" sz="818" b="1" spc="14" dirty="0">
                  <a:solidFill>
                    <a:srgbClr val="002C71"/>
                  </a:solidFill>
                  <a:latin typeface="Calibri"/>
                  <a:cs typeface="Calibri"/>
                </a:rPr>
                <a:t>Lessons from Unpredictable Journeys: Insights from Temporary and Situational Disabilities (Part 1 of 2)</a:t>
              </a:r>
            </a:p>
            <a:p>
              <a:pPr marL="25977" marR="24245">
                <a:lnSpc>
                  <a:spcPct val="102099"/>
                </a:lnSpc>
                <a:spcBef>
                  <a:spcPts val="27"/>
                </a:spcBef>
              </a:pPr>
              <a:r>
                <a:rPr lang="en-US" sz="818" dirty="0">
                  <a:latin typeface="Calibri"/>
                  <a:cs typeface="Calibri"/>
                </a:rPr>
                <a:t>Dr.</a:t>
              </a:r>
              <a:r>
                <a:rPr lang="en-US" sz="818" spc="3" dirty="0">
                  <a:latin typeface="Calibri"/>
                  <a:cs typeface="Calibri"/>
                </a:rPr>
                <a:t> </a:t>
              </a:r>
              <a:r>
                <a:rPr lang="en-US" sz="818" dirty="0">
                  <a:latin typeface="Calibri"/>
                  <a:cs typeface="Calibri"/>
                </a:rPr>
                <a:t>Theresa</a:t>
              </a:r>
              <a:r>
                <a:rPr lang="en-US" sz="818" spc="-10" dirty="0">
                  <a:latin typeface="Calibri"/>
                  <a:cs typeface="Calibri"/>
                </a:rPr>
                <a:t> </a:t>
              </a:r>
              <a:r>
                <a:rPr lang="en-US" sz="818" spc="-7" dirty="0">
                  <a:latin typeface="Calibri"/>
                  <a:cs typeface="Calibri"/>
                </a:rPr>
                <a:t>Haskins </a:t>
              </a:r>
              <a:r>
                <a:rPr lang="en-US" sz="818" dirty="0" err="1">
                  <a:latin typeface="Calibri"/>
                  <a:cs typeface="Calibri"/>
                </a:rPr>
                <a:t>Haskins</a:t>
              </a:r>
              <a:r>
                <a:rPr lang="en-US" sz="818" spc="119" dirty="0">
                  <a:latin typeface="Calibri"/>
                  <a:cs typeface="Calibri"/>
                </a:rPr>
                <a:t> </a:t>
              </a:r>
              <a:r>
                <a:rPr lang="en-US" sz="818" spc="-7" dirty="0">
                  <a:latin typeface="Calibri"/>
                  <a:cs typeface="Calibri"/>
                </a:rPr>
                <a:t>Consulting</a:t>
              </a:r>
              <a:endParaRPr lang="en-US" sz="818" dirty="0">
                <a:latin typeface="Calibri"/>
                <a:cs typeface="Calibri"/>
              </a:endParaRPr>
            </a:p>
            <a:p>
              <a:pPr marL="25977" marR="24245">
                <a:lnSpc>
                  <a:spcPct val="102099"/>
                </a:lnSpc>
                <a:spcBef>
                  <a:spcPts val="27"/>
                </a:spcBef>
              </a:pPr>
              <a:endParaRPr lang="en-US" sz="818" b="1" spc="14" dirty="0">
                <a:solidFill>
                  <a:srgbClr val="002C71"/>
                </a:solidFill>
                <a:latin typeface="Calibri"/>
                <a:cs typeface="Calibri"/>
              </a:endParaRPr>
            </a:p>
          </p:txBody>
        </p:sp>
      </p:grpSp>
      <p:grpSp>
        <p:nvGrpSpPr>
          <p:cNvPr id="24" name="Group 23">
            <a:extLst>
              <a:ext uri="{FF2B5EF4-FFF2-40B4-BE49-F238E27FC236}">
                <a16:creationId xmlns:a16="http://schemas.microsoft.com/office/drawing/2014/main" id="{266E492B-0185-8D50-20B4-48CB8B40EFE1}"/>
              </a:ext>
              <a:ext uri="{C183D7F6-B498-43B3-948B-1728B52AA6E4}">
                <adec:decorative xmlns:adec="http://schemas.microsoft.com/office/drawing/2017/decorative" val="1"/>
              </a:ext>
            </a:extLst>
          </p:cNvPr>
          <p:cNvGrpSpPr/>
          <p:nvPr/>
        </p:nvGrpSpPr>
        <p:grpSpPr>
          <a:xfrm>
            <a:off x="5947912" y="3764706"/>
            <a:ext cx="1179801" cy="2251404"/>
            <a:chOff x="3669004" y="5999245"/>
            <a:chExt cx="1730375" cy="3302059"/>
          </a:xfrm>
        </p:grpSpPr>
        <p:grpSp>
          <p:nvGrpSpPr>
            <p:cNvPr id="30" name="object 30"/>
            <p:cNvGrpSpPr/>
            <p:nvPr/>
          </p:nvGrpSpPr>
          <p:grpSpPr>
            <a:xfrm>
              <a:off x="3703065" y="6040882"/>
              <a:ext cx="1585595" cy="292100"/>
              <a:chOff x="3703065" y="6040882"/>
              <a:chExt cx="1585595" cy="292100"/>
            </a:xfrm>
          </p:grpSpPr>
          <p:sp>
            <p:nvSpPr>
              <p:cNvPr id="31" name="object 31"/>
              <p:cNvSpPr/>
              <p:nvPr/>
            </p:nvSpPr>
            <p:spPr>
              <a:xfrm>
                <a:off x="3709415"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227" dirty="0"/>
              </a:p>
            </p:txBody>
          </p:sp>
          <p:sp>
            <p:nvSpPr>
              <p:cNvPr id="32" name="object 32"/>
              <p:cNvSpPr/>
              <p:nvPr/>
            </p:nvSpPr>
            <p:spPr>
              <a:xfrm>
                <a:off x="3709415"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
          <p:nvSpPr>
            <p:cNvPr id="33" name="object 33"/>
            <p:cNvSpPr txBox="1"/>
            <p:nvPr/>
          </p:nvSpPr>
          <p:spPr>
            <a:xfrm>
              <a:off x="3669004" y="5999245"/>
              <a:ext cx="1730375" cy="3302059"/>
            </a:xfrm>
            <a:prstGeom prst="rect">
              <a:avLst/>
            </a:prstGeom>
          </p:spPr>
          <p:txBody>
            <a:bodyPr vert="horz" wrap="square" lIns="0" tIns="58882" rIns="0" bIns="0" rtlCol="0">
              <a:spAutoFit/>
            </a:bodyPr>
            <a:lstStyle/>
            <a:p>
              <a:pPr marL="25977" algn="ctr">
                <a:spcBef>
                  <a:spcPts val="389"/>
                </a:spcBef>
              </a:pPr>
              <a:r>
                <a:rPr lang="en-US" sz="818" b="1" spc="20" dirty="0">
                  <a:solidFill>
                    <a:srgbClr val="FFFFFF"/>
                  </a:solidFill>
                  <a:latin typeface="Calibri"/>
                  <a:cs typeface="Calibri"/>
                </a:rPr>
                <a:t>10/11/2023</a:t>
              </a:r>
              <a:endParaRPr lang="en-US" sz="818" dirty="0">
                <a:latin typeface="Calibri"/>
                <a:cs typeface="Calibri"/>
              </a:endParaRPr>
            </a:p>
            <a:p>
              <a:pPr marL="25977">
                <a:spcBef>
                  <a:spcPts val="395"/>
                </a:spcBef>
              </a:pPr>
              <a:r>
                <a:rPr lang="en-US" sz="818" spc="-7" dirty="0">
                  <a:latin typeface="Calibri"/>
                  <a:cs typeface="Calibri"/>
                </a:rPr>
                <a:t>11:00 A</a:t>
              </a:r>
              <a:r>
                <a:rPr lang="en-US" sz="818" spc="-75" dirty="0">
                  <a:latin typeface="Calibri"/>
                  <a:cs typeface="Calibri"/>
                </a:rPr>
                <a:t>M</a:t>
              </a:r>
              <a:r>
                <a:rPr lang="en-US" sz="818" spc="-20" dirty="0">
                  <a:latin typeface="Calibri"/>
                  <a:cs typeface="Calibri"/>
                </a:rPr>
                <a:t> –</a:t>
              </a:r>
              <a:r>
                <a:rPr lang="en-US" sz="818" spc="-31" dirty="0">
                  <a:latin typeface="Calibri"/>
                  <a:cs typeface="Calibri"/>
                </a:rPr>
                <a:t> 1</a:t>
              </a:r>
              <a:r>
                <a:rPr lang="en-US" sz="818" spc="-7" dirty="0">
                  <a:latin typeface="Calibri"/>
                  <a:cs typeface="Calibri"/>
                </a:rPr>
                <a:t>2:00</a:t>
              </a:r>
              <a:r>
                <a:rPr lang="en-US" sz="818" spc="-24" dirty="0">
                  <a:latin typeface="Calibri"/>
                  <a:cs typeface="Calibri"/>
                </a:rPr>
                <a:t> </a:t>
              </a:r>
              <a:r>
                <a:rPr lang="en-US" sz="818" spc="-17" dirty="0">
                  <a:latin typeface="Calibri"/>
                  <a:cs typeface="Calibri"/>
                </a:rPr>
                <a:t>PM</a:t>
              </a:r>
              <a:endParaRPr lang="en-US" sz="818" dirty="0">
                <a:latin typeface="Calibri"/>
                <a:cs typeface="Calibri"/>
              </a:endParaRPr>
            </a:p>
            <a:p>
              <a:pPr marL="25977">
                <a:spcBef>
                  <a:spcPts val="65"/>
                </a:spcBef>
              </a:pPr>
              <a:r>
                <a:rPr lang="en-US" sz="818" b="1" dirty="0">
                  <a:solidFill>
                    <a:srgbClr val="002C71"/>
                  </a:solidFill>
                  <a:latin typeface="Calibri"/>
                  <a:cs typeface="Calibri"/>
                </a:rPr>
                <a:t>Creating a </a:t>
              </a:r>
              <a:br>
                <a:rPr lang="en-US" sz="818" b="1" dirty="0">
                  <a:solidFill>
                    <a:srgbClr val="002C71"/>
                  </a:solidFill>
                  <a:latin typeface="Calibri"/>
                  <a:cs typeface="Calibri"/>
                </a:rPr>
              </a:br>
              <a:r>
                <a:rPr lang="en-US" sz="818" b="1" dirty="0">
                  <a:solidFill>
                    <a:srgbClr val="002C71"/>
                  </a:solidFill>
                  <a:latin typeface="Calibri"/>
                  <a:cs typeface="Calibri"/>
                </a:rPr>
                <a:t>Trauma-Informed Workplace</a:t>
              </a:r>
              <a:br>
                <a:rPr lang="en-US" sz="818" b="1" dirty="0">
                  <a:solidFill>
                    <a:srgbClr val="002C71"/>
                  </a:solidFill>
                  <a:latin typeface="Calibri"/>
                  <a:cs typeface="Calibri"/>
                </a:rPr>
              </a:br>
              <a:r>
                <a:rPr lang="en-US" sz="818" dirty="0">
                  <a:latin typeface="Calibri"/>
                  <a:cs typeface="Calibri"/>
                </a:rPr>
                <a:t>Alla Weinberg</a:t>
              </a:r>
              <a:br>
                <a:rPr lang="en-US" sz="818" dirty="0">
                  <a:latin typeface="Calibri"/>
                  <a:cs typeface="Calibri"/>
                </a:rPr>
              </a:br>
              <a:r>
                <a:rPr lang="en-US" sz="818" dirty="0">
                  <a:latin typeface="Calibri"/>
                  <a:cs typeface="Calibri"/>
                </a:rPr>
                <a:t>Spoke &amp; Wheel</a:t>
              </a:r>
              <a:br>
                <a:rPr lang="en-US" sz="818" dirty="0">
                  <a:latin typeface="Calibri"/>
                  <a:cs typeface="Calibri"/>
                </a:rPr>
              </a:br>
              <a:endParaRPr lang="en-US" sz="409" dirty="0">
                <a:latin typeface="Calibri"/>
                <a:cs typeface="Calibri"/>
              </a:endParaRPr>
            </a:p>
            <a:p>
              <a:pPr marL="25977" marR="24245">
                <a:lnSpc>
                  <a:spcPct val="102099"/>
                </a:lnSpc>
                <a:spcBef>
                  <a:spcPts val="27"/>
                </a:spcBef>
              </a:pPr>
              <a:r>
                <a:rPr lang="en-US" sz="818" spc="-7" dirty="0">
                  <a:latin typeface="Calibri"/>
                  <a:cs typeface="Calibri"/>
                </a:rPr>
                <a:t>1:00</a:t>
              </a:r>
              <a:r>
                <a:rPr lang="en-US" sz="818" spc="-31" dirty="0">
                  <a:latin typeface="Calibri"/>
                  <a:cs typeface="Calibri"/>
                </a:rPr>
                <a:t> </a:t>
              </a:r>
              <a:r>
                <a:rPr lang="en-US" sz="818" spc="-75" dirty="0">
                  <a:latin typeface="Calibri"/>
                  <a:cs typeface="Calibri"/>
                </a:rPr>
                <a:t>PM</a:t>
              </a:r>
              <a:r>
                <a:rPr lang="en-US" sz="818" spc="-20" dirty="0">
                  <a:latin typeface="Calibri"/>
                  <a:cs typeface="Calibri"/>
                </a:rPr>
                <a:t> –</a:t>
              </a:r>
              <a:r>
                <a:rPr lang="en-US" sz="818" spc="-31" dirty="0">
                  <a:latin typeface="Calibri"/>
                  <a:cs typeface="Calibri"/>
                </a:rPr>
                <a:t> </a:t>
              </a:r>
              <a:r>
                <a:rPr lang="en-US" sz="818" spc="-7" dirty="0">
                  <a:latin typeface="Calibri"/>
                  <a:cs typeface="Calibri"/>
                </a:rPr>
                <a:t>2:00</a:t>
              </a:r>
              <a:r>
                <a:rPr lang="en-US" sz="818" spc="-24" dirty="0">
                  <a:latin typeface="Calibri"/>
                  <a:cs typeface="Calibri"/>
                </a:rPr>
                <a:t> </a:t>
              </a:r>
              <a:r>
                <a:rPr lang="en-US" sz="818" spc="-17" dirty="0">
                  <a:latin typeface="Calibri"/>
                  <a:cs typeface="Calibri"/>
                </a:rPr>
                <a:t>PM</a:t>
              </a:r>
              <a:br>
                <a:rPr lang="en-US" sz="818" dirty="0">
                  <a:latin typeface="Calibri"/>
                  <a:cs typeface="Calibri"/>
                </a:rPr>
              </a:br>
              <a:r>
                <a:rPr lang="en-US" sz="818" b="1" spc="14" dirty="0">
                  <a:solidFill>
                    <a:srgbClr val="002C71"/>
                  </a:solidFill>
                  <a:latin typeface="Calibri"/>
                  <a:cs typeface="Calibri"/>
                </a:rPr>
                <a:t>Nurturing Workplace Well-Being and Supporting Mental Health (Part 2 of 2)</a:t>
              </a:r>
              <a:endParaRPr lang="en-US" sz="818" dirty="0">
                <a:latin typeface="Calibri"/>
                <a:cs typeface="Calibri"/>
              </a:endParaRPr>
            </a:p>
            <a:p>
              <a:pPr marL="25977">
                <a:spcBef>
                  <a:spcPts val="65"/>
                </a:spcBef>
              </a:pPr>
              <a:r>
                <a:rPr lang="en-US" sz="818" dirty="0">
                  <a:latin typeface="Calibri"/>
                  <a:cs typeface="Calibri"/>
                </a:rPr>
                <a:t>Dr.</a:t>
              </a:r>
              <a:r>
                <a:rPr lang="en-US" sz="818" spc="3" dirty="0">
                  <a:latin typeface="Calibri"/>
                  <a:cs typeface="Calibri"/>
                </a:rPr>
                <a:t> </a:t>
              </a:r>
              <a:r>
                <a:rPr lang="en-US" sz="818" dirty="0">
                  <a:latin typeface="Calibri"/>
                  <a:cs typeface="Calibri"/>
                </a:rPr>
                <a:t>Theresa</a:t>
              </a:r>
              <a:r>
                <a:rPr lang="en-US" sz="818" spc="-10" dirty="0">
                  <a:latin typeface="Calibri"/>
                  <a:cs typeface="Calibri"/>
                </a:rPr>
                <a:t> </a:t>
              </a:r>
              <a:r>
                <a:rPr lang="en-US" sz="818" spc="-7" dirty="0">
                  <a:latin typeface="Calibri"/>
                  <a:cs typeface="Calibri"/>
                </a:rPr>
                <a:t>Haskins </a:t>
              </a:r>
              <a:r>
                <a:rPr lang="en-US" sz="818" dirty="0" err="1">
                  <a:latin typeface="Calibri"/>
                  <a:cs typeface="Calibri"/>
                </a:rPr>
                <a:t>Haskins</a:t>
              </a:r>
              <a:r>
                <a:rPr lang="en-US" sz="818" spc="119" dirty="0">
                  <a:latin typeface="Calibri"/>
                  <a:cs typeface="Calibri"/>
                </a:rPr>
                <a:t> </a:t>
              </a:r>
              <a:r>
                <a:rPr lang="en-US" sz="818" spc="-7" dirty="0">
                  <a:latin typeface="Calibri"/>
                  <a:cs typeface="Calibri"/>
                </a:rPr>
                <a:t>Consulting</a:t>
              </a:r>
              <a:endParaRPr lang="en-US" sz="818" dirty="0">
                <a:latin typeface="Calibri"/>
                <a:cs typeface="Calibri"/>
              </a:endParaRPr>
            </a:p>
            <a:p>
              <a:pPr marL="25977">
                <a:spcBef>
                  <a:spcPts val="65"/>
                </a:spcBef>
              </a:pPr>
              <a:endParaRPr lang="en-US" sz="818" dirty="0">
                <a:highlight>
                  <a:srgbClr val="FFFF00"/>
                </a:highlight>
                <a:latin typeface="Calibri"/>
                <a:cs typeface="Calibri"/>
              </a:endParaRPr>
            </a:p>
            <a:p>
              <a:pPr marL="25977">
                <a:spcBef>
                  <a:spcPts val="65"/>
                </a:spcBef>
              </a:pPr>
              <a:endParaRPr sz="818" dirty="0">
                <a:latin typeface="Calibri"/>
                <a:cs typeface="Calibri"/>
              </a:endParaRPr>
            </a:p>
          </p:txBody>
        </p:sp>
      </p:grpSp>
      <p:grpSp>
        <p:nvGrpSpPr>
          <p:cNvPr id="25" name="Group 24">
            <a:extLst>
              <a:ext uri="{FF2B5EF4-FFF2-40B4-BE49-F238E27FC236}">
                <a16:creationId xmlns:a16="http://schemas.microsoft.com/office/drawing/2014/main" id="{60ACD9D7-CD39-EBFB-6E74-1418FF6BAFF1}"/>
              </a:ext>
              <a:ext uri="{C183D7F6-B498-43B3-948B-1728B52AA6E4}">
                <adec:decorative xmlns:adec="http://schemas.microsoft.com/office/drawing/2017/decorative" val="1"/>
              </a:ext>
            </a:extLst>
          </p:cNvPr>
          <p:cNvGrpSpPr/>
          <p:nvPr/>
        </p:nvGrpSpPr>
        <p:grpSpPr>
          <a:xfrm>
            <a:off x="7191417" y="3780925"/>
            <a:ext cx="1434235" cy="2879955"/>
            <a:chOff x="5492812" y="6023034"/>
            <a:chExt cx="2103544" cy="4223935"/>
          </a:xfrm>
        </p:grpSpPr>
        <p:grpSp>
          <p:nvGrpSpPr>
            <p:cNvPr id="34" name="object 34"/>
            <p:cNvGrpSpPr/>
            <p:nvPr/>
          </p:nvGrpSpPr>
          <p:grpSpPr>
            <a:xfrm>
              <a:off x="5528817" y="6040882"/>
              <a:ext cx="1587500" cy="292100"/>
              <a:chOff x="5528817" y="6040882"/>
              <a:chExt cx="1587500" cy="292100"/>
            </a:xfrm>
          </p:grpSpPr>
          <p:sp>
            <p:nvSpPr>
              <p:cNvPr id="35" name="object 35"/>
              <p:cNvSpPr/>
              <p:nvPr/>
            </p:nvSpPr>
            <p:spPr>
              <a:xfrm>
                <a:off x="5535167" y="6047232"/>
                <a:ext cx="1574800" cy="279400"/>
              </a:xfrm>
              <a:custGeom>
                <a:avLst/>
                <a:gdLst/>
                <a:ahLst/>
                <a:cxnLst/>
                <a:rect l="l" t="t" r="r" b="b"/>
                <a:pathLst>
                  <a:path w="1574800" h="279400">
                    <a:moveTo>
                      <a:pt x="1434846" y="0"/>
                    </a:moveTo>
                    <a:lnTo>
                      <a:pt x="0" y="0"/>
                    </a:lnTo>
                    <a:lnTo>
                      <a:pt x="0" y="278892"/>
                    </a:lnTo>
                    <a:lnTo>
                      <a:pt x="1434846" y="278892"/>
                    </a:lnTo>
                    <a:lnTo>
                      <a:pt x="1574292" y="139446"/>
                    </a:lnTo>
                    <a:lnTo>
                      <a:pt x="1434846" y="0"/>
                    </a:lnTo>
                    <a:close/>
                  </a:path>
                </a:pathLst>
              </a:custGeom>
              <a:solidFill>
                <a:srgbClr val="005340"/>
              </a:solidFill>
            </p:spPr>
            <p:txBody>
              <a:bodyPr wrap="square" lIns="0" tIns="0" rIns="0" bIns="0" rtlCol="0"/>
              <a:lstStyle/>
              <a:p>
                <a:endParaRPr sz="1227" dirty="0"/>
              </a:p>
            </p:txBody>
          </p:sp>
          <p:sp>
            <p:nvSpPr>
              <p:cNvPr id="36" name="object 36"/>
              <p:cNvSpPr/>
              <p:nvPr/>
            </p:nvSpPr>
            <p:spPr>
              <a:xfrm>
                <a:off x="5535167" y="6047232"/>
                <a:ext cx="1574800" cy="279400"/>
              </a:xfrm>
              <a:custGeom>
                <a:avLst/>
                <a:gdLst/>
                <a:ahLst/>
                <a:cxnLst/>
                <a:rect l="l" t="t" r="r" b="b"/>
                <a:pathLst>
                  <a:path w="1574800" h="279400">
                    <a:moveTo>
                      <a:pt x="0" y="0"/>
                    </a:moveTo>
                    <a:lnTo>
                      <a:pt x="1434846" y="0"/>
                    </a:lnTo>
                    <a:lnTo>
                      <a:pt x="1574292" y="139446"/>
                    </a:lnTo>
                    <a:lnTo>
                      <a:pt x="1434846"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
          <p:nvSpPr>
            <p:cNvPr id="37" name="object 37"/>
            <p:cNvSpPr txBox="1"/>
            <p:nvPr/>
          </p:nvSpPr>
          <p:spPr>
            <a:xfrm>
              <a:off x="5492812" y="6023034"/>
              <a:ext cx="2103544" cy="4223935"/>
            </a:xfrm>
            <a:prstGeom prst="rect">
              <a:avLst/>
            </a:prstGeom>
          </p:spPr>
          <p:txBody>
            <a:bodyPr vert="horz" wrap="square" lIns="0" tIns="61912" rIns="0" bIns="0" rtlCol="0">
              <a:spAutoFit/>
            </a:bodyPr>
            <a:lstStyle/>
            <a:p>
              <a:pPr marL="25977" algn="ctr">
                <a:spcBef>
                  <a:spcPts val="389"/>
                </a:spcBef>
              </a:pPr>
              <a:r>
                <a:rPr lang="en-US" sz="818" b="1" spc="20" dirty="0">
                  <a:solidFill>
                    <a:srgbClr val="FFFFFF"/>
                  </a:solidFill>
                  <a:latin typeface="Calibri"/>
                  <a:cs typeface="Calibri"/>
                </a:rPr>
                <a:t>10/12/2023</a:t>
              </a:r>
              <a:endParaRPr lang="en-US" sz="818" dirty="0">
                <a:latin typeface="Calibri"/>
                <a:cs typeface="Calibri"/>
              </a:endParaRPr>
            </a:p>
            <a:p>
              <a:pPr marL="25977">
                <a:spcBef>
                  <a:spcPts val="481"/>
                </a:spcBef>
              </a:pPr>
              <a:r>
                <a:rPr lang="en-US" sz="818" dirty="0">
                  <a:latin typeface="Calibri"/>
                  <a:cs typeface="Calibri"/>
                </a:rPr>
                <a:t>10:00 AM  - 12:00 PM</a:t>
              </a:r>
              <a:br>
                <a:rPr lang="en-US" sz="818" dirty="0">
                  <a:latin typeface="Calibri"/>
                  <a:cs typeface="Calibri"/>
                </a:rPr>
              </a:br>
              <a:r>
                <a:rPr lang="en-US" sz="818" b="1" dirty="0">
                  <a:solidFill>
                    <a:srgbClr val="002C71"/>
                  </a:solidFill>
                  <a:latin typeface="Calibri"/>
                  <a:cs typeface="Calibri"/>
                </a:rPr>
                <a:t>USDA TARGET Center </a:t>
              </a:r>
              <a:br>
                <a:rPr lang="en-US" sz="818" b="1" dirty="0">
                  <a:solidFill>
                    <a:srgbClr val="002C71"/>
                  </a:solidFill>
                  <a:latin typeface="Calibri"/>
                  <a:cs typeface="Calibri"/>
                </a:rPr>
              </a:br>
              <a:r>
                <a:rPr lang="en-US" sz="818" b="1" dirty="0">
                  <a:solidFill>
                    <a:srgbClr val="002C71"/>
                  </a:solidFill>
                  <a:latin typeface="Calibri"/>
                  <a:cs typeface="Calibri"/>
                </a:rPr>
                <a:t>Ergonomics Demonstrations </a:t>
              </a:r>
              <a:br>
                <a:rPr lang="en-US" sz="818" b="1" dirty="0">
                  <a:solidFill>
                    <a:srgbClr val="002C71"/>
                  </a:solidFill>
                  <a:latin typeface="Calibri"/>
                  <a:cs typeface="Calibri"/>
                </a:rPr>
              </a:br>
              <a:r>
                <a:rPr lang="en-US" sz="818" b="1" dirty="0">
                  <a:solidFill>
                    <a:srgbClr val="002C71"/>
                  </a:solidFill>
                  <a:latin typeface="Calibri"/>
                  <a:cs typeface="Calibri"/>
                </a:rPr>
                <a:t>(Virtual/Onsite)</a:t>
              </a:r>
              <a:br>
                <a:rPr lang="en-US" sz="818" dirty="0">
                  <a:latin typeface="Calibri"/>
                  <a:cs typeface="Calibri"/>
                </a:rPr>
              </a:br>
              <a:r>
                <a:rPr lang="en-US" sz="818" dirty="0">
                  <a:latin typeface="Calibri"/>
                  <a:cs typeface="Calibri"/>
                </a:rPr>
                <a:t>Stephanie Bradley</a:t>
              </a:r>
              <a:br>
                <a:rPr lang="en-US" sz="818" dirty="0">
                  <a:latin typeface="Calibri"/>
                  <a:cs typeface="Calibri"/>
                </a:rPr>
              </a:br>
              <a:r>
                <a:rPr lang="en-US" sz="818" dirty="0">
                  <a:latin typeface="Calibri"/>
                  <a:cs typeface="Calibri"/>
                </a:rPr>
                <a:t>Ergonomics Program  Manager</a:t>
              </a:r>
              <a:br>
                <a:rPr lang="en-US" sz="818" b="1" spc="31" dirty="0">
                  <a:solidFill>
                    <a:srgbClr val="002C71"/>
                  </a:solidFill>
                  <a:latin typeface="Calibri"/>
                  <a:cs typeface="Calibri"/>
                </a:rPr>
              </a:br>
              <a:r>
                <a:rPr lang="en-US" sz="818" spc="-17" dirty="0">
                  <a:latin typeface="Calibri"/>
                  <a:cs typeface="Calibri"/>
                </a:rPr>
                <a:t>Howard Flowers</a:t>
              </a:r>
              <a:br>
                <a:rPr lang="en-US" sz="818" spc="-17" dirty="0">
                  <a:latin typeface="Calibri"/>
                  <a:cs typeface="Calibri"/>
                </a:rPr>
              </a:br>
              <a:r>
                <a:rPr lang="en-US" sz="818" spc="-17" dirty="0">
                  <a:latin typeface="Calibri"/>
                  <a:cs typeface="Calibri"/>
                </a:rPr>
                <a:t>BodyBilt</a:t>
              </a:r>
              <a:br>
                <a:rPr lang="en-US" sz="818" spc="-17" dirty="0">
                  <a:latin typeface="Calibri"/>
                  <a:cs typeface="Calibri"/>
                </a:rPr>
              </a:br>
              <a:r>
                <a:rPr lang="en-US" sz="818" dirty="0">
                  <a:latin typeface="Calibri"/>
                  <a:cs typeface="Calibri"/>
                </a:rPr>
                <a:t>Stephen</a:t>
              </a:r>
              <a:r>
                <a:rPr lang="en-US" sz="818" spc="14" dirty="0">
                  <a:latin typeface="Calibri"/>
                  <a:cs typeface="Calibri"/>
                </a:rPr>
                <a:t> DiCarlo</a:t>
              </a:r>
              <a:br>
                <a:rPr lang="en-US" sz="818" spc="14" dirty="0">
                  <a:latin typeface="Calibri"/>
                  <a:cs typeface="Calibri"/>
                </a:rPr>
              </a:br>
              <a:r>
                <a:rPr lang="en-US" sz="818" dirty="0">
                  <a:latin typeface="Calibri"/>
                  <a:cs typeface="Calibri"/>
                </a:rPr>
                <a:t>Humanscale</a:t>
              </a:r>
            </a:p>
            <a:p>
              <a:pPr marL="25977">
                <a:spcBef>
                  <a:spcPts val="481"/>
                </a:spcBef>
              </a:pPr>
              <a:r>
                <a:rPr lang="en-US" sz="818" dirty="0">
                  <a:latin typeface="Calibri"/>
                  <a:cs typeface="Calibri"/>
                </a:rPr>
                <a:t>1:00 PM  - 3:00 PM</a:t>
              </a:r>
              <a:br>
                <a:rPr lang="en-US" sz="818" dirty="0">
                  <a:latin typeface="Calibri"/>
                  <a:cs typeface="Calibri"/>
                </a:rPr>
              </a:br>
              <a:r>
                <a:rPr lang="en-US" sz="818" b="1" dirty="0">
                  <a:solidFill>
                    <a:srgbClr val="002C71"/>
                  </a:solidFill>
                  <a:latin typeface="Calibri"/>
                  <a:cs typeface="Calibri"/>
                </a:rPr>
                <a:t>USDA TARGET Center Assistive Technology Demonstrations</a:t>
              </a:r>
              <a:br>
                <a:rPr lang="en-US" sz="818" b="1" dirty="0">
                  <a:solidFill>
                    <a:srgbClr val="002C71"/>
                  </a:solidFill>
                  <a:latin typeface="Calibri"/>
                  <a:cs typeface="Calibri"/>
                </a:rPr>
              </a:br>
              <a:r>
                <a:rPr lang="en-US" sz="818" b="1" dirty="0">
                  <a:solidFill>
                    <a:srgbClr val="002C71"/>
                  </a:solidFill>
                  <a:latin typeface="Calibri"/>
                  <a:cs typeface="Calibri"/>
                </a:rPr>
                <a:t>(Virtual/Onsite)</a:t>
              </a:r>
              <a:endParaRPr lang="en-US" sz="818" dirty="0">
                <a:latin typeface="Calibri"/>
                <a:cs typeface="Calibri"/>
              </a:endParaRPr>
            </a:p>
            <a:p>
              <a:pPr marL="25977" marR="20781">
                <a:lnSpc>
                  <a:spcPct val="102299"/>
                </a:lnSpc>
                <a:spcBef>
                  <a:spcPts val="24"/>
                </a:spcBef>
              </a:pPr>
              <a:r>
                <a:rPr lang="en-US" sz="818" dirty="0">
                  <a:latin typeface="Calibri"/>
                  <a:cs typeface="Calibri"/>
                </a:rPr>
                <a:t>Rashida Owens</a:t>
              </a:r>
              <a:br>
                <a:rPr lang="en-US" sz="818" dirty="0">
                  <a:latin typeface="Calibri"/>
                  <a:cs typeface="Calibri"/>
                </a:rPr>
              </a:br>
              <a:r>
                <a:rPr lang="en-US" sz="818" dirty="0">
                  <a:latin typeface="Calibri"/>
                  <a:cs typeface="Calibri"/>
                </a:rPr>
                <a:t>Assistive Technology Program Manager</a:t>
              </a:r>
              <a:endParaRPr lang="en-US" sz="818" dirty="0">
                <a:highlight>
                  <a:srgbClr val="FFFF00"/>
                </a:highlight>
                <a:latin typeface="Calibri"/>
                <a:cs typeface="Calibri"/>
              </a:endParaRPr>
            </a:p>
            <a:p>
              <a:pPr marL="25977">
                <a:spcBef>
                  <a:spcPts val="68"/>
                </a:spcBef>
              </a:pPr>
              <a:endParaRPr lang="en-US" sz="818" dirty="0">
                <a:latin typeface="Calibri"/>
                <a:cs typeface="Calibri"/>
              </a:endParaRPr>
            </a:p>
            <a:p>
              <a:pPr marL="25977">
                <a:spcBef>
                  <a:spcPts val="68"/>
                </a:spcBef>
              </a:pPr>
              <a:endParaRPr lang="en-US" sz="818" dirty="0">
                <a:latin typeface="Calibri"/>
                <a:cs typeface="Calibri"/>
              </a:endParaRPr>
            </a:p>
            <a:p>
              <a:pPr marL="25977">
                <a:spcBef>
                  <a:spcPts val="68"/>
                </a:spcBef>
              </a:pPr>
              <a:endParaRPr lang="en-US" sz="818" dirty="0">
                <a:latin typeface="Calibri"/>
                <a:cs typeface="Calibri"/>
              </a:endParaRPr>
            </a:p>
          </p:txBody>
        </p:sp>
      </p:grpSp>
      <p:grpSp>
        <p:nvGrpSpPr>
          <p:cNvPr id="22" name="Group 21">
            <a:extLst>
              <a:ext uri="{FF2B5EF4-FFF2-40B4-BE49-F238E27FC236}">
                <a16:creationId xmlns:a16="http://schemas.microsoft.com/office/drawing/2014/main" id="{987C5A83-6AED-3D79-609D-2727D5DE461A}"/>
              </a:ext>
              <a:ext uri="{C183D7F6-B498-43B3-948B-1728B52AA6E4}">
                <adec:decorative xmlns:adec="http://schemas.microsoft.com/office/drawing/2017/decorative" val="1"/>
              </a:ext>
            </a:extLst>
          </p:cNvPr>
          <p:cNvGrpSpPr/>
          <p:nvPr/>
        </p:nvGrpSpPr>
        <p:grpSpPr>
          <a:xfrm>
            <a:off x="3591938" y="1408697"/>
            <a:ext cx="1154381" cy="2579226"/>
            <a:chOff x="213576" y="2571058"/>
            <a:chExt cx="1693092" cy="3782865"/>
          </a:xfrm>
        </p:grpSpPr>
        <p:grpSp>
          <p:nvGrpSpPr>
            <p:cNvPr id="39" name="object 26">
              <a:extLst>
                <a:ext uri="{FF2B5EF4-FFF2-40B4-BE49-F238E27FC236}">
                  <a16:creationId xmlns:a16="http://schemas.microsoft.com/office/drawing/2014/main" id="{BD693D56-E266-110B-67DA-DCD229CF15F1}"/>
                </a:ext>
              </a:extLst>
            </p:cNvPr>
            <p:cNvGrpSpPr/>
            <p:nvPr/>
          </p:nvGrpSpPr>
          <p:grpSpPr>
            <a:xfrm>
              <a:off x="321187" y="6064113"/>
              <a:ext cx="1585481" cy="289810"/>
              <a:chOff x="1996439" y="6047232"/>
              <a:chExt cx="1585481" cy="289810"/>
            </a:xfrm>
          </p:grpSpPr>
          <p:sp>
            <p:nvSpPr>
              <p:cNvPr id="40" name="object 27">
                <a:extLst>
                  <a:ext uri="{FF2B5EF4-FFF2-40B4-BE49-F238E27FC236}">
                    <a16:creationId xmlns:a16="http://schemas.microsoft.com/office/drawing/2014/main" id="{F7FC8B1A-0753-618D-CEE2-9A6F308194F4}"/>
                  </a:ext>
                </a:extLst>
              </p:cNvPr>
              <p:cNvSpPr/>
              <p:nvPr/>
            </p:nvSpPr>
            <p:spPr>
              <a:xfrm>
                <a:off x="2009025" y="605764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pPr algn="ctr"/>
                <a:r>
                  <a:rPr lang="en-US" sz="818" dirty="0">
                    <a:solidFill>
                      <a:schemeClr val="bg1"/>
                    </a:solidFill>
                  </a:rPr>
                  <a:t>HOLIDAY</a:t>
                </a:r>
                <a:endParaRPr sz="818" dirty="0">
                  <a:solidFill>
                    <a:schemeClr val="bg1"/>
                  </a:solidFill>
                </a:endParaRPr>
              </a:p>
            </p:txBody>
          </p:sp>
          <p:sp>
            <p:nvSpPr>
              <p:cNvPr id="41" name="object 28">
                <a:extLst>
                  <a:ext uri="{FF2B5EF4-FFF2-40B4-BE49-F238E27FC236}">
                    <a16:creationId xmlns:a16="http://schemas.microsoft.com/office/drawing/2014/main" id="{BD96E470-2F4F-BD83-8279-773A0D63F07F}"/>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
          <p:nvSpPr>
            <p:cNvPr id="42" name="object 29">
              <a:extLst>
                <a:ext uri="{FF2B5EF4-FFF2-40B4-BE49-F238E27FC236}">
                  <a16:creationId xmlns:a16="http://schemas.microsoft.com/office/drawing/2014/main" id="{D83F0FF1-6642-821B-0542-D4EA51E2AE60}"/>
                </a:ext>
              </a:extLst>
            </p:cNvPr>
            <p:cNvSpPr txBox="1"/>
            <p:nvPr/>
          </p:nvSpPr>
          <p:spPr>
            <a:xfrm>
              <a:off x="213576" y="2571058"/>
              <a:ext cx="1692910" cy="3546195"/>
            </a:xfrm>
            <a:prstGeom prst="rect">
              <a:avLst/>
            </a:prstGeom>
          </p:spPr>
          <p:txBody>
            <a:bodyPr vert="horz" wrap="square" lIns="0" tIns="58882" rIns="0" bIns="0" rtlCol="0">
              <a:spAutoFit/>
            </a:bodyPr>
            <a:lstStyle/>
            <a:p>
              <a:pPr marL="25977">
                <a:spcBef>
                  <a:spcPts val="395"/>
                </a:spcBef>
              </a:pPr>
              <a:r>
                <a:rPr lang="en-US" sz="818" spc="-7" dirty="0">
                  <a:latin typeface="Calibri"/>
                  <a:cs typeface="Calibri"/>
                </a:rPr>
                <a:t>10:00 AM</a:t>
              </a:r>
              <a:r>
                <a:rPr lang="en-US" sz="818" spc="-20" dirty="0">
                  <a:latin typeface="Calibri"/>
                  <a:cs typeface="Calibri"/>
                </a:rPr>
                <a:t> –</a:t>
              </a:r>
              <a:r>
                <a:rPr lang="en-US" sz="818" spc="-31" dirty="0">
                  <a:latin typeface="Calibri"/>
                  <a:cs typeface="Calibri"/>
                </a:rPr>
                <a:t> </a:t>
              </a:r>
              <a:r>
                <a:rPr lang="en-US" sz="818" spc="-7" dirty="0">
                  <a:latin typeface="Calibri"/>
                  <a:cs typeface="Calibri"/>
                </a:rPr>
                <a:t>11:00</a:t>
              </a:r>
              <a:r>
                <a:rPr lang="en-US" sz="818" spc="-24" dirty="0">
                  <a:latin typeface="Calibri"/>
                  <a:cs typeface="Calibri"/>
                </a:rPr>
                <a:t> </a:t>
              </a:r>
              <a:r>
                <a:rPr lang="en-US" sz="818" spc="-17" dirty="0">
                  <a:latin typeface="Calibri"/>
                  <a:cs typeface="Calibri"/>
                </a:rPr>
                <a:t>AM</a:t>
              </a:r>
              <a:endParaRPr lang="en-US" sz="818" dirty="0">
                <a:latin typeface="Calibri"/>
                <a:cs typeface="Calibri"/>
              </a:endParaRPr>
            </a:p>
            <a:p>
              <a:pPr marL="25977">
                <a:spcBef>
                  <a:spcPts val="65"/>
                </a:spcBef>
              </a:pPr>
              <a:r>
                <a:rPr lang="en-US" sz="818" b="1" dirty="0">
                  <a:solidFill>
                    <a:srgbClr val="002C71"/>
                  </a:solidFill>
                  <a:latin typeface="Calibri"/>
                  <a:cs typeface="Calibri"/>
                </a:rPr>
                <a:t>USDA TARGET Center Assistive Technology Program</a:t>
              </a:r>
              <a:endParaRPr lang="en-US" sz="818" dirty="0">
                <a:latin typeface="Calibri"/>
                <a:cs typeface="Calibri"/>
              </a:endParaRPr>
            </a:p>
            <a:p>
              <a:pPr marL="25977">
                <a:spcBef>
                  <a:spcPts val="395"/>
                </a:spcBef>
              </a:pPr>
              <a:r>
                <a:rPr lang="en-US" sz="818" dirty="0">
                  <a:latin typeface="Calibri"/>
                  <a:cs typeface="Calibri"/>
                </a:rPr>
                <a:t>Rashida Owens</a:t>
              </a:r>
              <a:br>
                <a:rPr lang="en-US" sz="818" dirty="0">
                  <a:latin typeface="Calibri"/>
                  <a:cs typeface="Calibri"/>
                </a:rPr>
              </a:br>
              <a:r>
                <a:rPr lang="en-US" sz="818" dirty="0">
                  <a:latin typeface="Calibri"/>
                  <a:cs typeface="Calibri"/>
                </a:rPr>
                <a:t>Assistive Technology Program Manager</a:t>
              </a:r>
            </a:p>
            <a:p>
              <a:pPr marL="25977">
                <a:spcBef>
                  <a:spcPts val="395"/>
                </a:spcBef>
              </a:pPr>
              <a:r>
                <a:rPr lang="en-US" sz="818" spc="-7" dirty="0">
                  <a:latin typeface="Calibri"/>
                  <a:cs typeface="Calibri"/>
                </a:rPr>
                <a:t>12:00</a:t>
              </a:r>
              <a:r>
                <a:rPr lang="en-US" sz="818" spc="-31" dirty="0">
                  <a:latin typeface="Calibri"/>
                  <a:cs typeface="Calibri"/>
                </a:rPr>
                <a:t> </a:t>
              </a:r>
              <a:r>
                <a:rPr lang="en-US" sz="818" spc="-75" dirty="0">
                  <a:latin typeface="Calibri"/>
                  <a:cs typeface="Calibri"/>
                </a:rPr>
                <a:t>PM</a:t>
              </a:r>
              <a:r>
                <a:rPr lang="en-US" sz="818" spc="-20" dirty="0">
                  <a:latin typeface="Calibri"/>
                  <a:cs typeface="Calibri"/>
                </a:rPr>
                <a:t> –</a:t>
              </a:r>
              <a:r>
                <a:rPr lang="en-US" sz="818" spc="-31" dirty="0">
                  <a:latin typeface="Calibri"/>
                  <a:cs typeface="Calibri"/>
                </a:rPr>
                <a:t> </a:t>
              </a:r>
              <a:r>
                <a:rPr lang="en-US" sz="818" spc="-7" dirty="0">
                  <a:latin typeface="Calibri"/>
                  <a:cs typeface="Calibri"/>
                </a:rPr>
                <a:t>1:00</a:t>
              </a:r>
              <a:r>
                <a:rPr lang="en-US" sz="818" spc="-24" dirty="0">
                  <a:latin typeface="Calibri"/>
                  <a:cs typeface="Calibri"/>
                </a:rPr>
                <a:t> </a:t>
              </a:r>
              <a:r>
                <a:rPr lang="en-US" sz="818" spc="-17" dirty="0">
                  <a:latin typeface="Calibri"/>
                  <a:cs typeface="Calibri"/>
                </a:rPr>
                <a:t>PM</a:t>
              </a:r>
              <a:br>
                <a:rPr lang="en-US" sz="818" spc="-17" dirty="0">
                  <a:latin typeface="Calibri"/>
                  <a:cs typeface="Calibri"/>
                </a:rPr>
              </a:br>
              <a:r>
                <a:rPr lang="en-US" sz="818" b="1" spc="-17" dirty="0">
                  <a:solidFill>
                    <a:srgbClr val="002C71"/>
                  </a:solidFill>
                  <a:latin typeface="Calibri"/>
                  <a:cs typeface="Calibri"/>
                </a:rPr>
                <a:t>USDA TA</a:t>
              </a:r>
              <a:r>
                <a:rPr lang="en-US" sz="818" b="1" dirty="0">
                  <a:solidFill>
                    <a:srgbClr val="002C71"/>
                  </a:solidFill>
                  <a:latin typeface="Calibri"/>
                  <a:cs typeface="Calibri"/>
                </a:rPr>
                <a:t>RGET Center </a:t>
              </a:r>
              <a:br>
                <a:rPr lang="en-US" sz="818" b="1" dirty="0">
                  <a:solidFill>
                    <a:srgbClr val="002C71"/>
                  </a:solidFill>
                  <a:latin typeface="Calibri"/>
                  <a:cs typeface="Calibri"/>
                </a:rPr>
              </a:br>
              <a:r>
                <a:rPr lang="en-US" sz="818" b="1" dirty="0">
                  <a:solidFill>
                    <a:srgbClr val="002C71"/>
                  </a:solidFill>
                  <a:latin typeface="Calibri"/>
                  <a:cs typeface="Calibri"/>
                </a:rPr>
                <a:t>Ergonomics Program</a:t>
              </a:r>
              <a:br>
                <a:rPr lang="en-US" sz="818" b="1" dirty="0">
                  <a:solidFill>
                    <a:srgbClr val="002C71"/>
                  </a:solidFill>
                  <a:latin typeface="Calibri"/>
                  <a:cs typeface="Calibri"/>
                </a:rPr>
              </a:br>
              <a:r>
                <a:rPr lang="en-US" sz="818" dirty="0">
                  <a:latin typeface="Calibri"/>
                  <a:cs typeface="Calibri"/>
                </a:rPr>
                <a:t>Stephanie Bradley</a:t>
              </a:r>
              <a:br>
                <a:rPr lang="en-US" sz="818" dirty="0">
                  <a:latin typeface="Calibri"/>
                  <a:cs typeface="Calibri"/>
                </a:rPr>
              </a:br>
              <a:r>
                <a:rPr lang="en-US" sz="818" dirty="0">
                  <a:latin typeface="Calibri"/>
                  <a:cs typeface="Calibri"/>
                </a:rPr>
                <a:t>Ergonomics Program  Manager</a:t>
              </a:r>
            </a:p>
            <a:p>
              <a:pPr marL="25977">
                <a:spcBef>
                  <a:spcPts val="395"/>
                </a:spcBef>
              </a:pPr>
              <a:endParaRPr lang="en-US" sz="818" dirty="0">
                <a:highlight>
                  <a:srgbClr val="FFFF00"/>
                </a:highlight>
                <a:latin typeface="Calibri"/>
                <a:cs typeface="Calibri"/>
              </a:endParaRPr>
            </a:p>
            <a:p>
              <a:pPr marL="25977">
                <a:spcBef>
                  <a:spcPts val="395"/>
                </a:spcBef>
              </a:pPr>
              <a:endParaRPr lang="en-US" sz="818" dirty="0">
                <a:highlight>
                  <a:srgbClr val="FFFF00"/>
                </a:highlight>
                <a:latin typeface="Calibri"/>
                <a:cs typeface="Calibri"/>
              </a:endParaRPr>
            </a:p>
            <a:p>
              <a:pPr marL="25977" marR="20781">
                <a:lnSpc>
                  <a:spcPct val="102299"/>
                </a:lnSpc>
                <a:spcBef>
                  <a:spcPts val="24"/>
                </a:spcBef>
              </a:pPr>
              <a:endParaRPr lang="en-US" sz="818" dirty="0">
                <a:highlight>
                  <a:srgbClr val="FFFF00"/>
                </a:highlight>
                <a:latin typeface="Calibri"/>
                <a:cs typeface="Calibri"/>
              </a:endParaRPr>
            </a:p>
            <a:p>
              <a:pPr marL="25977" marR="24245">
                <a:lnSpc>
                  <a:spcPct val="102099"/>
                </a:lnSpc>
                <a:spcBef>
                  <a:spcPts val="27"/>
                </a:spcBef>
              </a:pPr>
              <a:endParaRPr lang="en-US" sz="818" b="1" spc="14" dirty="0">
                <a:solidFill>
                  <a:srgbClr val="002C71"/>
                </a:solidFill>
                <a:highlight>
                  <a:srgbClr val="FFFF00"/>
                </a:highlight>
                <a:latin typeface="Calibri"/>
                <a:cs typeface="Calibri"/>
              </a:endParaRPr>
            </a:p>
          </p:txBody>
        </p:sp>
      </p:grpSp>
      <p:sp>
        <p:nvSpPr>
          <p:cNvPr id="4" name="object 7">
            <a:extLst>
              <a:ext uri="{FF2B5EF4-FFF2-40B4-BE49-F238E27FC236}">
                <a16:creationId xmlns:a16="http://schemas.microsoft.com/office/drawing/2014/main" id="{C50C9640-89A1-2F39-1B26-A937305A246E}"/>
              </a:ext>
            </a:extLst>
          </p:cNvPr>
          <p:cNvSpPr/>
          <p:nvPr/>
        </p:nvSpPr>
        <p:spPr>
          <a:xfrm>
            <a:off x="4807421" y="1231962"/>
            <a:ext cx="1123517" cy="184006"/>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a:r>
              <a:rPr lang="en-US" sz="818" b="1" spc="20" dirty="0">
                <a:solidFill>
                  <a:srgbClr val="FFFFFF"/>
                </a:solidFill>
                <a:latin typeface="Calibri"/>
                <a:cs typeface="Calibri"/>
              </a:rPr>
              <a:t>10/3/2023</a:t>
            </a:r>
            <a:endParaRPr sz="818"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descr="About this session">
            <a:extLst>
              <a:ext uri="{FF2B5EF4-FFF2-40B4-BE49-F238E27FC236}">
                <a16:creationId xmlns:a16="http://schemas.microsoft.com/office/drawing/2014/main" id="{07A648C9-F966-5AB4-BCC8-2299C2E915D9}"/>
              </a:ext>
            </a:extLst>
          </p:cNvPr>
          <p:cNvSpPr>
            <a:spLocks noGrp="1"/>
          </p:cNvSpPr>
          <p:nvPr>
            <p:ph type="title"/>
          </p:nvPr>
        </p:nvSpPr>
        <p:spPr/>
        <p:txBody>
          <a:bodyPr/>
          <a:lstStyle/>
          <a:p>
            <a:r>
              <a:rPr lang="en-US" dirty="0"/>
              <a:t>About the Session</a:t>
            </a:r>
          </a:p>
        </p:txBody>
      </p:sp>
      <p:pic>
        <p:nvPicPr>
          <p:cNvPr id="6" name="Picture Placeholder 5" descr="A person holding walker canes&#10;">
            <a:extLst>
              <a:ext uri="{FF2B5EF4-FFF2-40B4-BE49-F238E27FC236}">
                <a16:creationId xmlns:a16="http://schemas.microsoft.com/office/drawing/2014/main" id="{3A2A33DA-98EF-0B58-5DCB-266E96520E3E}"/>
              </a:ext>
            </a:extLst>
          </p:cNvPr>
          <p:cNvPicPr>
            <a:picLocks noGrp="1" noChangeAspect="1"/>
          </p:cNvPicPr>
          <p:nvPr>
            <p:ph type="pic" idx="1"/>
          </p:nvPr>
        </p:nvPicPr>
        <p:blipFill>
          <a:blip r:embed="rId3">
            <a:extLst>
              <a:ext uri="{837473B0-CC2E-450A-ABE3-18F120FF3D39}">
                <a1611:picAttrSrcUrl xmlns:a1611="http://schemas.microsoft.com/office/drawing/2016/11/main" r:id="rId4"/>
              </a:ext>
            </a:extLst>
          </a:blip>
          <a:srcRect l="11172" r="11172"/>
          <a:stretch/>
        </p:blipFill>
        <p:spPr>
          <a:xfrm flipH="1">
            <a:off x="228599" y="237744"/>
            <a:ext cx="7696201" cy="6382512"/>
          </a:xfrm>
        </p:spPr>
      </p:pic>
      <p:sp>
        <p:nvSpPr>
          <p:cNvPr id="4" name="Text Placeholder 3" descr="Increase understanding of common mental health issues and the impact of stigma in the workplace.&#10;Develop practical skills that will help you better support the well-being of others.&#10;Learn strategies to create a culture of support, understanding, and open communication.&#10;">
            <a:extLst>
              <a:ext uri="{FF2B5EF4-FFF2-40B4-BE49-F238E27FC236}">
                <a16:creationId xmlns:a16="http://schemas.microsoft.com/office/drawing/2014/main" id="{806FFA10-14D1-CCAC-E4B9-A25014E5101F}"/>
              </a:ext>
            </a:extLst>
          </p:cNvPr>
          <p:cNvSpPr>
            <a:spLocks noGrp="1"/>
          </p:cNvSpPr>
          <p:nvPr>
            <p:ph type="body" sz="half" idx="2"/>
          </p:nvPr>
        </p:nvSpPr>
        <p:spPr>
          <a:xfrm>
            <a:off x="8477250" y="2386584"/>
            <a:ext cx="3144774" cy="3960428"/>
          </a:xfrm>
        </p:spPr>
        <p:txBody>
          <a:bodyPr>
            <a:normAutofit/>
          </a:bodyPr>
          <a:lstStyle/>
          <a:p>
            <a:pPr marL="285750" indent="-285750">
              <a:spcAft>
                <a:spcPts val="1200"/>
              </a:spcAft>
              <a:buFont typeface="Arial" panose="020B0604020202020204" pitchFamily="34" charset="0"/>
              <a:buChar char="•"/>
            </a:pPr>
            <a:r>
              <a:rPr lang="en-US" dirty="0"/>
              <a:t>Understanding of temporary and situational disabilities</a:t>
            </a:r>
          </a:p>
          <a:p>
            <a:pPr marL="285750" indent="-285750">
              <a:spcAft>
                <a:spcPts val="1200"/>
              </a:spcAft>
              <a:buFont typeface="Arial" panose="020B0604020202020204" pitchFamily="34" charset="0"/>
              <a:buChar char="•"/>
            </a:pPr>
            <a:r>
              <a:rPr lang="en-US" dirty="0"/>
              <a:t>Recognize challenges faced by temporary disabled workers</a:t>
            </a:r>
          </a:p>
          <a:p>
            <a:pPr marL="285750" indent="-285750">
              <a:spcAft>
                <a:spcPts val="1200"/>
              </a:spcAft>
              <a:buFont typeface="Arial" panose="020B0604020202020204" pitchFamily="34" charset="0"/>
              <a:buChar char="•"/>
            </a:pPr>
            <a:r>
              <a:rPr lang="en-US" dirty="0"/>
              <a:t>Acquire strategies to support and accommodate colleagues with situational and temporary disabilities.</a:t>
            </a:r>
          </a:p>
        </p:txBody>
      </p:sp>
      <p:sp>
        <p:nvSpPr>
          <p:cNvPr id="2" name="TextBox 1">
            <a:extLst>
              <a:ext uri="{FF2B5EF4-FFF2-40B4-BE49-F238E27FC236}">
                <a16:creationId xmlns:a16="http://schemas.microsoft.com/office/drawing/2014/main" id="{8ED67A20-DB93-F51B-B8A8-6C9BDC2851BF}"/>
              </a:ext>
            </a:extLst>
          </p:cNvPr>
          <p:cNvSpPr txBox="1"/>
          <p:nvPr/>
        </p:nvSpPr>
        <p:spPr>
          <a:xfrm>
            <a:off x="228599" y="6620256"/>
            <a:ext cx="7696201" cy="230832"/>
          </a:xfrm>
          <a:prstGeom prst="rect">
            <a:avLst/>
          </a:prstGeom>
          <a:noFill/>
        </p:spPr>
        <p:txBody>
          <a:bodyPr wrap="square" rtlCol="0">
            <a:spAutoFit/>
          </a:bodyPr>
          <a:lstStyle/>
          <a:p>
            <a:r>
              <a:rPr lang="en-US" sz="900">
                <a:hlinkClick r:id="rId4" tooltip="https://witzend.me/2015/11/04/are-you-swinging-your-crutch/"/>
              </a:rPr>
              <a:t>This Photo</a:t>
            </a:r>
            <a:r>
              <a:rPr lang="en-US" sz="900"/>
              <a:t> by Unknown Author is licensed under </a:t>
            </a:r>
            <a:r>
              <a:rPr lang="en-US" sz="900">
                <a:hlinkClick r:id="rId5" tooltip="https://creativecommons.org/licenses/by-nc-nd/3.0/"/>
              </a:rPr>
              <a:t>CC BY-NC-ND</a:t>
            </a:r>
            <a:endParaRPr lang="en-US" sz="900"/>
          </a:p>
        </p:txBody>
      </p:sp>
    </p:spTree>
    <p:extLst>
      <p:ext uri="{BB962C8B-B14F-4D97-AF65-F5344CB8AC3E}">
        <p14:creationId xmlns:p14="http://schemas.microsoft.com/office/powerpoint/2010/main" val="1520077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5188DE-0A33-AE02-D018-7CA503C2CA20}"/>
              </a:ext>
              <a:ext uri="{C183D7F6-B498-43B3-948B-1728B52AA6E4}">
                <adec:decorative xmlns:adec="http://schemas.microsoft.com/office/drawing/2017/decorative" val="1"/>
              </a:ext>
            </a:extLst>
          </p:cNvPr>
          <p:cNvSpPr/>
          <p:nvPr/>
        </p:nvSpPr>
        <p:spPr>
          <a:xfrm>
            <a:off x="304800" y="304801"/>
            <a:ext cx="11582400" cy="62564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FE1584-2A34-FC99-9CE7-83004216A65C}"/>
              </a:ext>
            </a:extLst>
          </p:cNvPr>
          <p:cNvSpPr>
            <a:spLocks noGrp="1"/>
          </p:cNvSpPr>
          <p:nvPr>
            <p:ph type="title"/>
          </p:nvPr>
        </p:nvSpPr>
        <p:spPr>
          <a:xfrm>
            <a:off x="866440" y="1000370"/>
            <a:ext cx="3462079" cy="4857262"/>
          </a:xfrm>
        </p:spPr>
        <p:txBody>
          <a:bodyPr>
            <a:normAutofit/>
          </a:bodyPr>
          <a:lstStyle/>
          <a:p>
            <a:pPr algn="r"/>
            <a:r>
              <a:rPr lang="en-US" sz="4400" dirty="0">
                <a:solidFill>
                  <a:srgbClr val="FFFFFF"/>
                </a:solidFill>
              </a:rPr>
              <a:t>Session Disclaimer</a:t>
            </a:r>
          </a:p>
        </p:txBody>
      </p:sp>
      <p:sp>
        <p:nvSpPr>
          <p:cNvPr id="6" name="TextBox 5" descr="@ Theresa Haskins, LLC 2023">
            <a:extLst>
              <a:ext uri="{FF2B5EF4-FFF2-40B4-BE49-F238E27FC236}">
                <a16:creationId xmlns:a16="http://schemas.microsoft.com/office/drawing/2014/main" id="{4C1D1296-5BD4-B0B2-9337-9C1F957C77B7}"/>
              </a:ext>
            </a:extLst>
          </p:cNvPr>
          <p:cNvSpPr txBox="1"/>
          <p:nvPr/>
        </p:nvSpPr>
        <p:spPr>
          <a:xfrm>
            <a:off x="0" y="6609429"/>
            <a:ext cx="6134582" cy="261610"/>
          </a:xfrm>
          <a:prstGeom prst="rect">
            <a:avLst/>
          </a:prstGeom>
          <a:noFill/>
        </p:spPr>
        <p:txBody>
          <a:bodyPr wrap="square">
            <a:spAutoFit/>
          </a:bodyPr>
          <a:lstStyle/>
          <a:p>
            <a:r>
              <a:rPr lang="en-US" sz="1100"/>
              <a:t>@ Theresa Haskins, LLC 2023</a:t>
            </a:r>
            <a:endParaRPr lang="en-US" sz="1100" dirty="0"/>
          </a:p>
        </p:txBody>
      </p:sp>
      <p:sp>
        <p:nvSpPr>
          <p:cNvPr id="3" name="Content Placeholder 2">
            <a:extLst>
              <a:ext uri="{FF2B5EF4-FFF2-40B4-BE49-F238E27FC236}">
                <a16:creationId xmlns:a16="http://schemas.microsoft.com/office/drawing/2014/main" id="{130727F7-3781-2573-9186-1C7796BC9155}"/>
              </a:ext>
            </a:extLst>
          </p:cNvPr>
          <p:cNvSpPr>
            <a:spLocks noGrp="1"/>
          </p:cNvSpPr>
          <p:nvPr>
            <p:ph idx="1"/>
          </p:nvPr>
        </p:nvSpPr>
        <p:spPr>
          <a:xfrm>
            <a:off x="4963691" y="1000370"/>
            <a:ext cx="6212310" cy="4857262"/>
          </a:xfrm>
        </p:spPr>
        <p:txBody>
          <a:bodyPr anchor="ctr">
            <a:normAutofit/>
          </a:bodyPr>
          <a:lstStyle/>
          <a:p>
            <a:pPr marL="463550" indent="-463550">
              <a:spcAft>
                <a:spcPts val="2400"/>
              </a:spcAft>
              <a:buClr>
                <a:schemeClr val="bg1"/>
              </a:buClr>
              <a:buFont typeface="Courier New" panose="02070309020205020404" pitchFamily="49" charset="0"/>
              <a:buChar char="o"/>
            </a:pPr>
            <a:r>
              <a:rPr lang="en-US" sz="2000" dirty="0">
                <a:solidFill>
                  <a:srgbClr val="FFFFFF"/>
                </a:solidFill>
              </a:rPr>
              <a:t>This presentation is for education and informational purposes only and should not be considered medical advice or mental health services. </a:t>
            </a:r>
          </a:p>
          <a:p>
            <a:pPr marL="463550" indent="-463550">
              <a:spcAft>
                <a:spcPts val="2400"/>
              </a:spcAft>
              <a:buClr>
                <a:schemeClr val="bg1"/>
              </a:buClr>
              <a:buFont typeface="Courier New" panose="02070309020205020404" pitchFamily="49" charset="0"/>
              <a:buChar char="o"/>
            </a:pPr>
            <a:r>
              <a:rPr lang="en-US" sz="2000" dirty="0">
                <a:solidFill>
                  <a:srgbClr val="FFFFFF"/>
                </a:solidFill>
              </a:rPr>
              <a:t>If you or someone you know needs assistance or is facing a mental health emergency, please seek guidance from an appropriate healthcare provider. </a:t>
            </a:r>
          </a:p>
          <a:p>
            <a:pPr marL="463550" indent="-463550">
              <a:spcAft>
                <a:spcPts val="2400"/>
              </a:spcAft>
              <a:buClr>
                <a:schemeClr val="bg1"/>
              </a:buClr>
              <a:buFont typeface="Courier New" panose="02070309020205020404" pitchFamily="49" charset="0"/>
              <a:buChar char="o"/>
            </a:pPr>
            <a:r>
              <a:rPr lang="en-US" sz="2000" dirty="0">
                <a:solidFill>
                  <a:srgbClr val="FFFFFF"/>
                </a:solidFill>
              </a:rPr>
              <a:t>Any actions taken based on the information presented are at your own risk.</a:t>
            </a:r>
          </a:p>
        </p:txBody>
      </p:sp>
    </p:spTree>
    <p:extLst>
      <p:ext uri="{BB962C8B-B14F-4D97-AF65-F5344CB8AC3E}">
        <p14:creationId xmlns:p14="http://schemas.microsoft.com/office/powerpoint/2010/main" val="2670898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EB72A9B-FD82-4F09-BF1E-D39311D3A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937DAED-8BFE-4563-BB45-B5E554D70A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1">
            <a:extLst>
              <a:ext uri="{FF2B5EF4-FFF2-40B4-BE49-F238E27FC236}">
                <a16:creationId xmlns:a16="http://schemas.microsoft.com/office/drawing/2014/main" id="{2F555CCE-3BE0-A8C8-F949-ED22C02B1F8F}"/>
              </a:ext>
            </a:extLst>
          </p:cNvPr>
          <p:cNvSpPr>
            <a:spLocks noGrp="1"/>
          </p:cNvSpPr>
          <p:nvPr>
            <p:ph type="title"/>
          </p:nvPr>
        </p:nvSpPr>
        <p:spPr>
          <a:xfrm>
            <a:off x="1066800" y="642594"/>
            <a:ext cx="10058400" cy="1371600"/>
          </a:xfrm>
        </p:spPr>
        <p:txBody>
          <a:bodyPr>
            <a:normAutofit/>
          </a:bodyPr>
          <a:lstStyle/>
          <a:p>
            <a:pPr algn="ctr"/>
            <a:r>
              <a:rPr lang="en-US" dirty="0"/>
              <a:t>What are Situational Disabilities</a:t>
            </a:r>
          </a:p>
        </p:txBody>
      </p:sp>
      <p:graphicFrame>
        <p:nvGraphicFramePr>
          <p:cNvPr id="5" name="Content Placeholder 2">
            <a:extLst>
              <a:ext uri="{FF2B5EF4-FFF2-40B4-BE49-F238E27FC236}">
                <a16:creationId xmlns:a16="http://schemas.microsoft.com/office/drawing/2014/main" id="{C1602716-B0CE-BCEB-7063-8EACF1881A76}"/>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026644512"/>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3579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EB72A9B-FD82-4F09-BF1E-D39311D3A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937DAED-8BFE-4563-BB45-B5E554D70A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1">
            <a:extLst>
              <a:ext uri="{FF2B5EF4-FFF2-40B4-BE49-F238E27FC236}">
                <a16:creationId xmlns:a16="http://schemas.microsoft.com/office/drawing/2014/main" id="{4DA7F7C8-2998-B3E3-19EC-BB5641E9557C}"/>
              </a:ext>
            </a:extLst>
          </p:cNvPr>
          <p:cNvSpPr>
            <a:spLocks noGrp="1"/>
          </p:cNvSpPr>
          <p:nvPr>
            <p:ph type="title"/>
          </p:nvPr>
        </p:nvSpPr>
        <p:spPr>
          <a:xfrm>
            <a:off x="1066800" y="642594"/>
            <a:ext cx="10058400" cy="1371600"/>
          </a:xfrm>
        </p:spPr>
        <p:txBody>
          <a:bodyPr>
            <a:normAutofit/>
          </a:bodyPr>
          <a:lstStyle/>
          <a:p>
            <a:pPr algn="ctr"/>
            <a:r>
              <a:rPr lang="en-US" dirty="0"/>
              <a:t>Occupational Disabilities</a:t>
            </a:r>
            <a:endParaRPr lang="en-US"/>
          </a:p>
        </p:txBody>
      </p:sp>
      <p:graphicFrame>
        <p:nvGraphicFramePr>
          <p:cNvPr id="5" name="Content Placeholder 2">
            <a:extLst>
              <a:ext uri="{FF2B5EF4-FFF2-40B4-BE49-F238E27FC236}">
                <a16:creationId xmlns:a16="http://schemas.microsoft.com/office/drawing/2014/main" id="{53552BE7-290D-CCF6-8C5A-42F0A1588813}"/>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964463415"/>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11525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EB72A9B-FD82-4F09-BF1E-D39311D3A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937DAED-8BFE-4563-BB45-B5E554D70A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1">
            <a:extLst>
              <a:ext uri="{FF2B5EF4-FFF2-40B4-BE49-F238E27FC236}">
                <a16:creationId xmlns:a16="http://schemas.microsoft.com/office/drawing/2014/main" id="{958A578F-B4E0-D0A7-A29D-6BE3CBF36AB2}"/>
              </a:ext>
            </a:extLst>
          </p:cNvPr>
          <p:cNvSpPr>
            <a:spLocks noGrp="1"/>
          </p:cNvSpPr>
          <p:nvPr>
            <p:ph type="title"/>
          </p:nvPr>
        </p:nvSpPr>
        <p:spPr>
          <a:xfrm>
            <a:off x="1066800" y="642594"/>
            <a:ext cx="10058400" cy="1371600"/>
          </a:xfrm>
        </p:spPr>
        <p:txBody>
          <a:bodyPr>
            <a:normAutofit/>
          </a:bodyPr>
          <a:lstStyle/>
          <a:p>
            <a:pPr algn="ctr"/>
            <a:r>
              <a:rPr lang="en-US" b="0" dirty="0">
                <a:effectLst/>
              </a:rPr>
              <a:t>Temporary vs. Permanent Disability</a:t>
            </a:r>
            <a:endParaRPr lang="en-US"/>
          </a:p>
        </p:txBody>
      </p:sp>
      <p:graphicFrame>
        <p:nvGraphicFramePr>
          <p:cNvPr id="5" name="Content Placeholder 2">
            <a:extLst>
              <a:ext uri="{FF2B5EF4-FFF2-40B4-BE49-F238E27FC236}">
                <a16:creationId xmlns:a16="http://schemas.microsoft.com/office/drawing/2014/main" id="{CE9DAC67-36F2-AA2D-2F22-05DA4DDC5646}"/>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065252651"/>
              </p:ext>
            </p:extLst>
          </p:nvPr>
        </p:nvGraphicFramePr>
        <p:xfrm>
          <a:off x="930058" y="2310063"/>
          <a:ext cx="10331885"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6901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EB72A9B-FD82-4F09-BF1E-D39311D3A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B937DAED-8BFE-4563-BB45-B5E554D70A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1">
            <a:extLst>
              <a:ext uri="{FF2B5EF4-FFF2-40B4-BE49-F238E27FC236}">
                <a16:creationId xmlns:a16="http://schemas.microsoft.com/office/drawing/2014/main" id="{BAC3BE13-0702-CA3C-DF7E-7EAE81B4AE20}"/>
              </a:ext>
            </a:extLst>
          </p:cNvPr>
          <p:cNvSpPr>
            <a:spLocks noGrp="1"/>
          </p:cNvSpPr>
          <p:nvPr>
            <p:ph type="title"/>
          </p:nvPr>
        </p:nvSpPr>
        <p:spPr>
          <a:xfrm>
            <a:off x="1066800" y="642594"/>
            <a:ext cx="10058400" cy="1371600"/>
          </a:xfrm>
        </p:spPr>
        <p:txBody>
          <a:bodyPr>
            <a:normAutofit/>
          </a:bodyPr>
          <a:lstStyle/>
          <a:p>
            <a:pPr algn="ctr"/>
            <a:r>
              <a:rPr lang="en-US" dirty="0"/>
              <a:t>Impact of Temporary Disabilities</a:t>
            </a:r>
            <a:br>
              <a:rPr lang="en-US" dirty="0"/>
            </a:br>
            <a:r>
              <a:rPr lang="en-US" sz="2800" dirty="0"/>
              <a:t>Physical Health and Well-Being</a:t>
            </a:r>
          </a:p>
        </p:txBody>
      </p:sp>
      <p:graphicFrame>
        <p:nvGraphicFramePr>
          <p:cNvPr id="18" name="Content Placeholder 2">
            <a:extLst>
              <a:ext uri="{FF2B5EF4-FFF2-40B4-BE49-F238E27FC236}">
                <a16:creationId xmlns:a16="http://schemas.microsoft.com/office/drawing/2014/main" id="{B57CB60F-2AD8-2BE5-189C-80902DCF72D6}"/>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798266236"/>
              </p:ext>
            </p:extLst>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4219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EB72A9B-FD82-4F09-BF1E-D39311D3A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B937DAED-8BFE-4563-BB45-B5E554D70A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1">
            <a:extLst>
              <a:ext uri="{FF2B5EF4-FFF2-40B4-BE49-F238E27FC236}">
                <a16:creationId xmlns:a16="http://schemas.microsoft.com/office/drawing/2014/main" id="{BAC3BE13-0702-CA3C-DF7E-7EAE81B4AE20}"/>
              </a:ext>
            </a:extLst>
          </p:cNvPr>
          <p:cNvSpPr>
            <a:spLocks noGrp="1"/>
          </p:cNvSpPr>
          <p:nvPr>
            <p:ph type="title"/>
          </p:nvPr>
        </p:nvSpPr>
        <p:spPr>
          <a:xfrm>
            <a:off x="1066800" y="642594"/>
            <a:ext cx="10058400" cy="1371600"/>
          </a:xfrm>
        </p:spPr>
        <p:txBody>
          <a:bodyPr>
            <a:normAutofit/>
          </a:bodyPr>
          <a:lstStyle/>
          <a:p>
            <a:pPr algn="ctr"/>
            <a:r>
              <a:rPr lang="en-US" dirty="0"/>
              <a:t>Impact of Temporary Disabilities</a:t>
            </a:r>
            <a:br>
              <a:rPr lang="en-US" dirty="0"/>
            </a:br>
            <a:r>
              <a:rPr lang="en-US" sz="2800" dirty="0"/>
              <a:t>Emotional and Psychological Impact</a:t>
            </a:r>
          </a:p>
        </p:txBody>
      </p:sp>
      <p:graphicFrame>
        <p:nvGraphicFramePr>
          <p:cNvPr id="5" name="Content Placeholder 3">
            <a:extLst>
              <a:ext uri="{FF2B5EF4-FFF2-40B4-BE49-F238E27FC236}">
                <a16:creationId xmlns:a16="http://schemas.microsoft.com/office/drawing/2014/main" id="{2C33776D-B050-C7ED-3CC5-79D2B9674BE6}"/>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853363789"/>
              </p:ext>
            </p:extLst>
          </p:nvPr>
        </p:nvGraphicFramePr>
        <p:xfrm>
          <a:off x="1473200" y="3060562"/>
          <a:ext cx="9269012" cy="2908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248120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8">
      <a:dk1>
        <a:sysClr val="windowText" lastClr="000000"/>
      </a:dk1>
      <a:lt1>
        <a:sysClr val="window" lastClr="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Savon">
      <a:majorFont>
        <a:latin typeface="Century School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1_SavonVTI">
  <a:themeElements>
    <a:clrScheme name="Custom 8">
      <a:dk1>
        <a:sysClr val="windowText" lastClr="000000"/>
      </a:dk1>
      <a:lt1>
        <a:sysClr val="window" lastClr="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Savon">
      <a:majorFont>
        <a:latin typeface="Century School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5634</TotalTime>
  <Words>2697</Words>
  <Application>Microsoft Office PowerPoint</Application>
  <PresentationFormat>Widescreen</PresentationFormat>
  <Paragraphs>268</Paragraphs>
  <Slides>20</Slides>
  <Notes>18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20</vt:i4>
      </vt:variant>
    </vt:vector>
  </HeadingPairs>
  <TitlesOfParts>
    <vt:vector size="30" baseType="lpstr">
      <vt:lpstr>Arial</vt:lpstr>
      <vt:lpstr>Calibri</vt:lpstr>
      <vt:lpstr>Century Schoolbook</vt:lpstr>
      <vt:lpstr>Courier New</vt:lpstr>
      <vt:lpstr>Franklin Gothic Book</vt:lpstr>
      <vt:lpstr>Garamond</vt:lpstr>
      <vt:lpstr>Rastanty Cortez</vt:lpstr>
      <vt:lpstr>Times New Roman</vt:lpstr>
      <vt:lpstr>SavonVTI</vt:lpstr>
      <vt:lpstr>1_SavonVTI</vt:lpstr>
      <vt:lpstr>Lessons from  Unpredictable Journeys:    Insights from Temporary and Situational Disabilities</vt:lpstr>
      <vt:lpstr>Advancing Access &amp; Equity</vt:lpstr>
      <vt:lpstr>About the Session</vt:lpstr>
      <vt:lpstr>Session Disclaimer</vt:lpstr>
      <vt:lpstr>What are Situational Disabilities</vt:lpstr>
      <vt:lpstr>Occupational Disabilities</vt:lpstr>
      <vt:lpstr>Temporary vs. Permanent Disability</vt:lpstr>
      <vt:lpstr>Impact of Temporary Disabilities Physical Health and Well-Being</vt:lpstr>
      <vt:lpstr>Impact of Temporary Disabilities Emotional and Psychological Impact</vt:lpstr>
      <vt:lpstr>Work-Related Impacts</vt:lpstr>
      <vt:lpstr>Appreciating Situational Disabilities Scenario 1</vt:lpstr>
      <vt:lpstr>Appreciating Situational Disabilities Scenario 2</vt:lpstr>
      <vt:lpstr>Appreciating Situational Disabilities Scenario 3</vt:lpstr>
      <vt:lpstr>Better Accessibility  Equals  Better Business</vt:lpstr>
      <vt:lpstr>Employer Supports</vt:lpstr>
      <vt:lpstr>How We Can Help Our Future Selves</vt:lpstr>
      <vt:lpstr>Help Others Today</vt:lpstr>
      <vt:lpstr>Continue Learning       with   </vt:lpstr>
      <vt:lpstr>Contact Information </vt:lpstr>
      <vt:lpstr>Current and Upcoming Meetings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Neurodiversity Spotlight: Mental Health &amp; Well-Being</dc:title>
  <dc:creator>Theresa Haskins</dc:creator>
  <cp:lastModifiedBy>Sherbondy, Michelle - OO, Washington, DC</cp:lastModifiedBy>
  <cp:revision>81</cp:revision>
  <dcterms:created xsi:type="dcterms:W3CDTF">2023-07-15T22:08:58Z</dcterms:created>
  <dcterms:modified xsi:type="dcterms:W3CDTF">2023-10-13T16:46:59Z</dcterms:modified>
</cp:coreProperties>
</file>