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7" r:id="rId5"/>
    <p:sldId id="275" r:id="rId6"/>
    <p:sldId id="270" r:id="rId7"/>
    <p:sldId id="259" r:id="rId8"/>
    <p:sldId id="361" r:id="rId9"/>
    <p:sldId id="357" r:id="rId10"/>
    <p:sldId id="284" r:id="rId11"/>
    <p:sldId id="268" r:id="rId12"/>
    <p:sldId id="283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45" d="100"/>
          <a:sy n="45" d="100"/>
        </p:scale>
        <p:origin x="48" y="9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83940-8E89-474C-ACF3-C179BF7A97E0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6B53E-00A3-4375-86DC-7B7B97A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225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76D62-6C82-F544-BDC1-7573E72E37B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3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4E885-D093-45CF-86BA-F03A58A868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1715F2-93FA-4CF4-A9CB-A54753DEED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685A9-03F4-4784-8751-715117C53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E506-1E56-4AB5-A290-FB8749BE11A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94BF1B-25DB-4EF2-9553-AB98A8E20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53E747-AC0C-46D6-9EDA-B3B9D2D50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7017-C707-4996-8320-DFE682747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43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74C43-8090-48C0-BD9F-44D7F5F6D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64DBD8-14AA-4F99-A5BA-FCA7C556B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9CF1B-247C-450F-B3EF-71D61E6F2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E506-1E56-4AB5-A290-FB8749BE11A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4E9275-149B-440D-A87B-95AAE29C8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DBAED-9F49-4170-A426-CBC55D734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7017-C707-4996-8320-DFE682747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243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D291240-E2A8-43DB-984B-BEA8A6B300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3A3ABA-C9DD-41AB-BB92-2C9942A204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E25D76-C9FD-4D87-8B1D-9C162154F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E506-1E56-4AB5-A290-FB8749BE11A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B7C7A-A776-41E1-BD9D-2456225A8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1CC17D-8B6C-4918-B6DB-B75E7ED47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7017-C707-4996-8320-DFE682747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235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4749E-7846-4FFC-99B9-98FA7C474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492F02-C4BB-44CB-BA4C-25D2BC643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D7CE9-7F08-4BF2-BC3E-6BC60B546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E506-1E56-4AB5-A290-FB8749BE11A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B24FD-0E9C-4177-BA4D-D924785A0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57D82-3F83-43AF-94B1-B4C55F81B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7017-C707-4996-8320-DFE682747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082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2168D-8DCD-4C14-826C-B269ECB5C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8AB99-34DB-406C-837A-5F43B3024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D10D3-71AD-4A4A-8B05-4795A3D48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E506-1E56-4AB5-A290-FB8749BE11A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3335C-EB66-4B23-943D-3146CE907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85DB9-45EF-4115-AD83-65CAAB6D1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7017-C707-4996-8320-DFE682747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200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3A2C2-34A3-4CAF-BD76-7DDC9DE59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3A820-549B-4204-94B2-363828C811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73E9C1-E6A0-414C-BE61-736684B644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CC3DA9-D57E-46BE-BF74-905BD9BAE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E506-1E56-4AB5-A290-FB8749BE11A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A87DCE-B60D-4D32-BC18-1531E7945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BFEF1-11AA-43AA-B750-580A6C247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7017-C707-4996-8320-DFE682747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90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8C7A7-C72F-456A-AA02-74B33CDFB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FE2490-C7E1-44C7-AFF4-0AD9257068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BEC8BC-4AAF-4A73-A9F2-D35C5E554D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3711CE-2CAB-40C5-A27D-6D33207571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9E37EF-F366-454B-931B-992E8EA748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676F23-1A98-4DF6-BC1E-D8329D248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E506-1E56-4AB5-A290-FB8749BE11A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D864E5-575E-45BF-ADEA-A41679211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9F3CE0-DBF6-4BCF-8BE9-C8A07AC14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7017-C707-4996-8320-DFE682747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30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8F761-474C-4C8E-A38A-C2347F8D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E6C342A-F53A-4EBA-9AE8-70A0CC4CF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E506-1E56-4AB5-A290-FB8749BE11A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E3BE6E-3263-4AAB-8EF4-D2CF2EE84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A60C51-125B-4B63-A8B6-679A0A338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7017-C707-4996-8320-DFE682747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921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8AA06F-8C95-4B1B-B407-E542D24A7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E506-1E56-4AB5-A290-FB8749BE11A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F77D66-3B54-4F5A-962C-3A024487B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9EFFF1-D91A-4FE0-8468-5C99C79B9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7017-C707-4996-8320-DFE682747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284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58CE9-8C15-4B3A-8CD3-CE07D157F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7739D-6DBD-42AD-8580-618CDCC103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B7882F-04B6-41C8-A5E3-41495C172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041BF1-E186-4E24-BC4A-21E8B74FE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E506-1E56-4AB5-A290-FB8749BE11A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30CDB-AB99-4030-B866-CE3045470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731832-DE32-4518-B38E-4E0E56097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7017-C707-4996-8320-DFE682747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70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B185F-9DFE-4ACD-8616-A59ACB24A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FFB16C-572C-4204-BB47-6003864388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187A25-C2FA-40F2-B4D4-B12B6927D5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D8B444-4101-4133-A802-732EEA969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1E506-1E56-4AB5-A290-FB8749BE11A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E993F9-8118-42F0-B575-A43368110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338FFD-0999-460C-8D58-B003477E3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7017-C707-4996-8320-DFE682747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422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1CB9F8-1E14-4C37-A3FB-949503AEC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0819D2-F4D4-4BF1-9C09-46E6FAF672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57BED-666D-4B9A-9704-586A536B8A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21E506-1E56-4AB5-A290-FB8749BE11A5}" type="datetimeFigureOut">
              <a:rPr lang="en-US" smtClean="0"/>
              <a:t>2/19/2020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76473-923D-4E62-8435-FF3EA8705B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DC0AAB-2F4F-40B8-B350-EDC26324F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07017-C707-4996-8320-DFE682747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425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8.vml"/><Relationship Id="rId5" Type="http://schemas.openxmlformats.org/officeDocument/2006/relationships/hyperlink" Target="http://www.agventuresalliance.com/" TargetMode="External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microsoft.com/office/2007/relationships/hdphoto" Target="../media/hdphoto2.wdp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2D1C59-BD64-4C55-ABA6-94EB454C6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489" y="643466"/>
            <a:ext cx="831502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37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68" t="6985" r="4956" b="6727"/>
          <a:stretch/>
        </p:blipFill>
        <p:spPr>
          <a:xfrm>
            <a:off x="0" y="0"/>
            <a:ext cx="12192000" cy="7043520"/>
          </a:xfr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16" name="Rounded Rectangle 15"/>
          <p:cNvSpPr/>
          <p:nvPr/>
        </p:nvSpPr>
        <p:spPr>
          <a:xfrm>
            <a:off x="6943726" y="3971925"/>
            <a:ext cx="1657351" cy="584747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6096000" y="1748890"/>
            <a:ext cx="1164432" cy="7143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095" y="1813319"/>
            <a:ext cx="916959" cy="614363"/>
          </a:xfrm>
          <a:prstGeom prst="rect">
            <a:avLst/>
          </a:prstGeom>
        </p:spPr>
      </p:pic>
      <p:cxnSp>
        <p:nvCxnSpPr>
          <p:cNvPr id="18" name="Straight Connector 17"/>
          <p:cNvCxnSpPr>
            <a:cxnSpLocks/>
          </p:cNvCxnSpPr>
          <p:nvPr/>
        </p:nvCxnSpPr>
        <p:spPr>
          <a:xfrm>
            <a:off x="6747273" y="2503754"/>
            <a:ext cx="923487" cy="1421967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5411391" y="986879"/>
            <a:ext cx="2671763" cy="24003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8836817" y="1755281"/>
            <a:ext cx="2671763" cy="24003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186035" y="2643189"/>
            <a:ext cx="2671763" cy="24003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926668" y="614885"/>
            <a:ext cx="2671763" cy="24003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523952" y="3177407"/>
            <a:ext cx="2671763" cy="2400300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494" y="4002187"/>
            <a:ext cx="1677511" cy="524223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3979119" y="3535115"/>
            <a:ext cx="1164432" cy="7143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?</a:t>
            </a:r>
            <a:r>
              <a:rPr lang="en-US" dirty="0"/>
              <a:t>?</a:t>
            </a:r>
            <a:endParaRPr lang="en-US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9726293" y="2643190"/>
            <a:ext cx="1164432" cy="7143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?</a:t>
            </a:r>
            <a:r>
              <a:rPr lang="en-US" dirty="0"/>
              <a:t>?</a:t>
            </a:r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1680333" y="1457847"/>
            <a:ext cx="1164432" cy="7143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?</a:t>
            </a:r>
            <a:r>
              <a:rPr lang="en-US" sz="2400" dirty="0"/>
              <a:t>?</a:t>
            </a:r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610107" y="4581477"/>
            <a:ext cx="2499453" cy="401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Regional Innovation Cluster</a:t>
            </a:r>
          </a:p>
          <a:p>
            <a:pPr algn="ctr"/>
            <a:r>
              <a:rPr lang="en-US" sz="1400" b="1" dirty="0">
                <a:solidFill>
                  <a:schemeClr val="accent1">
                    <a:lumMod val="50000"/>
                  </a:schemeClr>
                </a:solidFill>
              </a:rPr>
              <a:t>Small Business Administration </a:t>
            </a:r>
          </a:p>
        </p:txBody>
      </p:sp>
      <p:sp>
        <p:nvSpPr>
          <p:cNvPr id="35" name="Title 1"/>
          <p:cNvSpPr>
            <a:spLocks noGrp="1"/>
          </p:cNvSpPr>
          <p:nvPr>
            <p:ph type="title"/>
          </p:nvPr>
        </p:nvSpPr>
        <p:spPr>
          <a:xfrm>
            <a:off x="-34756" y="-29354"/>
            <a:ext cx="9144315" cy="985903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 </a:t>
            </a:r>
            <a:r>
              <a:rPr lang="en-US" sz="6000" dirty="0">
                <a:latin typeface="+mn-lt"/>
                <a:ea typeface="Avenir Book" charset="0"/>
                <a:cs typeface="Avenir Book" charset="0"/>
              </a:rPr>
              <a:t>Rural Impact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086" y="-14513"/>
            <a:ext cx="3285671" cy="971511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3CC8C-7571-9E42-B6FF-BB10FE0DB283}" type="datetime1">
              <a:rPr lang="en-US" smtClean="0"/>
              <a:t>2/19/2020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AgLaunch CONFIDENTIAL</a:t>
            </a:r>
          </a:p>
        </p:txBody>
      </p:sp>
    </p:spTree>
    <p:extLst>
      <p:ext uri="{BB962C8B-B14F-4D97-AF65-F5344CB8AC3E}">
        <p14:creationId xmlns:p14="http://schemas.microsoft.com/office/powerpoint/2010/main" val="825477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F890E-8289-47DA-BF98-B4928F517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-7494"/>
            <a:ext cx="3932237" cy="1600200"/>
          </a:xfrm>
        </p:spPr>
        <p:txBody>
          <a:bodyPr>
            <a:normAutofit/>
          </a:bodyPr>
          <a:lstStyle/>
          <a:p>
            <a:r>
              <a:rPr lang="en-US" sz="7200" b="1" dirty="0">
                <a:latin typeface="+mn-lt"/>
              </a:rPr>
              <a:t>Vision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80FECE0-4617-4AB6-89F0-4D2A3DE0B7EF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82C747-57E3-41BF-ABA0-482161F9A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sz="4800" dirty="0"/>
              <a:t>Create a vibrant, rural economy with farmers at the center of innovation.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954979-A693-4AF6-A2D3-BB0BED8FA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9000" y="344694"/>
            <a:ext cx="7630315" cy="6249025"/>
          </a:xfrm>
          <a:prstGeom prst="rect">
            <a:avLst/>
          </a:prstGeom>
        </p:spPr>
      </p:pic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C6509E63-E718-451F-A6AC-7A5EC25309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433136"/>
              </p:ext>
            </p:extLst>
          </p:nvPr>
        </p:nvGraphicFramePr>
        <p:xfrm>
          <a:off x="206189" y="5896933"/>
          <a:ext cx="1317811" cy="961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4" name="Acrobat Document" r:id="rId4" imgW="1858996" imgH="1355965" progId="AcroExch.Document.DC">
                  <p:embed/>
                </p:oleObj>
              </mc:Choice>
              <mc:Fallback>
                <p:oleObj name="Acrobat Document" r:id="rId4" imgW="1858996" imgH="1355965" progId="AcroExch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D8937E3F-2870-4246-9584-71F4DC222F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6189" y="5896933"/>
                        <a:ext cx="1317811" cy="9610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5355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8DDE1-4B78-407F-974C-46F24AA7C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How can you participate?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D8937E3F-2870-4246-9584-71F4DC222F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6189" y="5896933"/>
          <a:ext cx="1317811" cy="961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7" name="Acrobat Document" r:id="rId3" imgW="1858996" imgH="1355965" progId="AcroExch.Document.DC">
                  <p:embed/>
                </p:oleObj>
              </mc:Choice>
              <mc:Fallback>
                <p:oleObj name="Acrobat Document" r:id="rId3" imgW="1858996" imgH="1355965" progId="AcroExch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D8937E3F-2870-4246-9584-71F4DC222F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6189" y="5896933"/>
                        <a:ext cx="1317811" cy="9610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95CDED4D-F52C-4C47-9FC3-15948814F6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49911" y="1811045"/>
            <a:ext cx="10405477" cy="4378618"/>
          </a:xfrm>
        </p:spPr>
        <p:txBody>
          <a:bodyPr>
            <a:normAutofit/>
          </a:bodyPr>
          <a:lstStyle/>
          <a:p>
            <a:r>
              <a:rPr lang="en-US" sz="4000" dirty="0"/>
              <a:t>Become a member of </a:t>
            </a:r>
            <a:r>
              <a:rPr lang="en-US" sz="4000" dirty="0" err="1"/>
              <a:t>AgVa</a:t>
            </a:r>
            <a:r>
              <a:rPr lang="en-US" sz="4000" dirty="0"/>
              <a:t>.</a:t>
            </a:r>
          </a:p>
          <a:p>
            <a:r>
              <a:rPr lang="en-US" sz="4000" dirty="0"/>
              <a:t>Join Countryside Angels.</a:t>
            </a:r>
          </a:p>
          <a:p>
            <a:r>
              <a:rPr lang="en-US" sz="4000" dirty="0"/>
              <a:t>Join Farmer Trial Network.</a:t>
            </a:r>
          </a:p>
          <a:p>
            <a:pPr lvl="1"/>
            <a:r>
              <a:rPr lang="en-US" sz="3600" dirty="0"/>
              <a:t>Mentors</a:t>
            </a:r>
          </a:p>
          <a:p>
            <a:pPr lvl="1"/>
            <a:r>
              <a:rPr lang="en-US" sz="3600" dirty="0"/>
              <a:t>Field Trials</a:t>
            </a:r>
          </a:p>
          <a:p>
            <a:pPr lvl="1"/>
            <a:endParaRPr lang="en-US" sz="3600" dirty="0"/>
          </a:p>
          <a:p>
            <a:r>
              <a:rPr lang="en-US" sz="4000">
                <a:hlinkClick r:id="rId5"/>
              </a:rPr>
              <a:t>www.agventuresalliance.com</a:t>
            </a:r>
            <a:r>
              <a:rPr lang="en-US" sz="4000"/>
              <a:t> </a:t>
            </a:r>
            <a:endParaRPr lang="en-US" sz="40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706199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2D1C59-BD64-4C55-ABA6-94EB454C6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489" y="643466"/>
            <a:ext cx="831502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09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5C18D-5BC3-420C-A9B0-D4B70D930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>
            <a:normAutofit/>
          </a:bodyPr>
          <a:lstStyle/>
          <a:p>
            <a:r>
              <a:rPr lang="en-US" sz="7200" b="1" dirty="0">
                <a:latin typeface="+mn-lt"/>
              </a:rPr>
              <a:t>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966E8-3E72-42EB-AD1A-48FDD1E01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512702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7200" dirty="0"/>
              <a:t>Increase farm profitability.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5" name="Picture 4" descr="A person in a blue shirt&#10;&#10;Description automatically generated">
            <a:extLst>
              <a:ext uri="{FF2B5EF4-FFF2-40B4-BE49-F238E27FC236}">
                <a16:creationId xmlns:a16="http://schemas.microsoft.com/office/drawing/2014/main" id="{1B3B899D-D598-4881-B8A6-6C49E5DECD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00"/>
          <a:stretch/>
        </p:blipFill>
        <p:spPr>
          <a:xfrm rot="5400000">
            <a:off x="5712305" y="378306"/>
            <a:ext cx="6858000" cy="6101387"/>
          </a:xfrm>
          <a:prstGeom prst="rect">
            <a:avLst/>
          </a:prstGeom>
          <a:effectLst/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87E307D7-CB1F-4807-92BA-C29938AC7C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433136"/>
              </p:ext>
            </p:extLst>
          </p:nvPr>
        </p:nvGraphicFramePr>
        <p:xfrm>
          <a:off x="206189" y="5896933"/>
          <a:ext cx="1317811" cy="961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Acrobat Document" r:id="rId4" imgW="1858996" imgH="1355965" progId="AcroExch.Document.DC">
                  <p:embed/>
                </p:oleObj>
              </mc:Choice>
              <mc:Fallback>
                <p:oleObj name="Acrobat Document" r:id="rId4" imgW="1858996" imgH="1355965" progId="AcroExch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D8937E3F-2870-4246-9584-71F4DC222F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6189" y="5896933"/>
                        <a:ext cx="1317811" cy="9610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45414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A1AA8-C437-4AFD-9077-5F5265EB6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numCol="2">
            <a:normAutofit/>
          </a:bodyPr>
          <a:lstStyle/>
          <a:p>
            <a:r>
              <a:rPr lang="en-US" sz="7200" b="1" dirty="0">
                <a:latin typeface="+mn-lt"/>
              </a:rPr>
              <a:t>About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C67ED-03DB-4F4B-B854-2BB403526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189" y="1690687"/>
            <a:ext cx="6787278" cy="3908663"/>
          </a:xfrm>
        </p:spPr>
        <p:txBody>
          <a:bodyPr numCol="2">
            <a:normAutofit fontScale="92500" lnSpcReduction="20000"/>
          </a:bodyPr>
          <a:lstStyle/>
          <a:p>
            <a:pPr marL="800100" lvl="1" indent="-342900">
              <a:buFont typeface="Courier New" charset="0"/>
              <a:buChar char="o"/>
            </a:pPr>
            <a:r>
              <a:rPr lang="en-US" sz="3000" dirty="0">
                <a:latin typeface="Avenir Book" charset="0"/>
                <a:ea typeface="Avenir Book" charset="0"/>
                <a:cs typeface="Avenir Book" charset="0"/>
              </a:rPr>
              <a:t>Founded in 1998</a:t>
            </a:r>
          </a:p>
          <a:p>
            <a:pPr marL="800100" lvl="1" indent="-342900">
              <a:buFont typeface="Courier New" charset="0"/>
              <a:buChar char="o"/>
            </a:pPr>
            <a:r>
              <a:rPr lang="en-US" sz="3000" dirty="0">
                <a:latin typeface="Avenir Book" charset="0"/>
                <a:ea typeface="Avenir Book" charset="0"/>
                <a:cs typeface="Avenir Book" charset="0"/>
              </a:rPr>
              <a:t>350-member farmer cooperative</a:t>
            </a:r>
          </a:p>
          <a:p>
            <a:pPr marL="800100" lvl="1" indent="-342900">
              <a:buFont typeface="Courier New" charset="0"/>
              <a:buChar char="o"/>
            </a:pPr>
            <a:r>
              <a:rPr lang="en-US" sz="3000" dirty="0">
                <a:latin typeface="Avenir Book" charset="0"/>
                <a:ea typeface="Avenir Book" charset="0"/>
                <a:cs typeface="Avenir Book" charset="0"/>
              </a:rPr>
              <a:t>Developed Countryside Angel Network with ISU and EDA</a:t>
            </a:r>
          </a:p>
          <a:p>
            <a:pPr marL="800100" lvl="1" indent="-342900">
              <a:buFont typeface="Courier New" charset="0"/>
              <a:buChar char="o"/>
            </a:pPr>
            <a:r>
              <a:rPr lang="en-US" sz="3000" dirty="0">
                <a:latin typeface="Avenir Book" charset="0"/>
                <a:ea typeface="Avenir Book" charset="0"/>
                <a:cs typeface="Avenir Book" charset="0"/>
              </a:rPr>
              <a:t>Implementing Farmer Trial Network with </a:t>
            </a:r>
            <a:r>
              <a:rPr lang="en-US" sz="3000" dirty="0" err="1">
                <a:latin typeface="Avenir Book" charset="0"/>
                <a:ea typeface="Avenir Book" charset="0"/>
                <a:cs typeface="Avenir Book" charset="0"/>
              </a:rPr>
              <a:t>AgLaunch</a:t>
            </a:r>
            <a:endParaRPr lang="en-US" sz="3000" dirty="0">
              <a:latin typeface="Avenir Book" charset="0"/>
              <a:ea typeface="Avenir Book" charset="0"/>
              <a:cs typeface="Avenir Book" charset="0"/>
            </a:endParaRPr>
          </a:p>
          <a:p>
            <a:pPr marL="800100" lvl="1" indent="-342900">
              <a:buFont typeface="Courier New" charset="0"/>
              <a:buChar char="o"/>
            </a:pPr>
            <a:r>
              <a:rPr lang="en-US" sz="3000" dirty="0">
                <a:latin typeface="Avenir Book" charset="0"/>
                <a:ea typeface="Avenir Book" charset="0"/>
                <a:cs typeface="Avenir Book" charset="0"/>
              </a:rPr>
              <a:t>20 Active Investments</a:t>
            </a:r>
          </a:p>
          <a:p>
            <a:pPr marL="800100" lvl="1" indent="-342900">
              <a:buFont typeface="Courier New" charset="0"/>
              <a:buChar char="o"/>
            </a:pPr>
            <a:r>
              <a:rPr lang="en-US" sz="3000" dirty="0">
                <a:latin typeface="Avenir Book" charset="0"/>
                <a:ea typeface="Avenir Book" charset="0"/>
                <a:cs typeface="Avenir Book" charset="0"/>
              </a:rPr>
              <a:t>6 Exits, 1 IPO </a:t>
            </a:r>
          </a:p>
          <a:p>
            <a:pPr marL="800100" lvl="1" indent="-342900">
              <a:buFont typeface="Courier New" charset="0"/>
              <a:buChar char="o"/>
            </a:pPr>
            <a:r>
              <a:rPr lang="en-US" sz="3000" dirty="0">
                <a:latin typeface="Avenir Book" charset="0"/>
                <a:ea typeface="Avenir Book" charset="0"/>
                <a:cs typeface="Avenir Book" charset="0"/>
              </a:rPr>
              <a:t>More than $500 million New Market Tax Credit financing in Rural Locations (RDP)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BDBD3A2-A4D7-494B-BE09-1863B32B8D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433136"/>
              </p:ext>
            </p:extLst>
          </p:nvPr>
        </p:nvGraphicFramePr>
        <p:xfrm>
          <a:off x="206189" y="5896933"/>
          <a:ext cx="1317811" cy="961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Acrobat Document" r:id="rId3" imgW="1858996" imgH="1355965" progId="AcroExch.Document.DC">
                  <p:embed/>
                </p:oleObj>
              </mc:Choice>
              <mc:Fallback>
                <p:oleObj name="Acrobat Document" r:id="rId3" imgW="1858996" imgH="1355965" progId="AcroExch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D8937E3F-2870-4246-9584-71F4DC222F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6189" y="5896933"/>
                        <a:ext cx="1317811" cy="9610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8AE9E80-16C6-4073-99D8-9E25D72338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2298" y="1690686"/>
            <a:ext cx="5519035" cy="3499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714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9EF82-8719-4156-982E-4359D2DF6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6000" b="1" dirty="0">
                <a:latin typeface="+mn-lt"/>
              </a:rPr>
              <a:t>Technology is Creating New Opportunities in Agriculture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C373E-24AE-4FF7-8801-B6E3684D9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28825"/>
            <a:ext cx="10515600" cy="4351338"/>
          </a:xfrm>
        </p:spPr>
        <p:txBody>
          <a:bodyPr numCol="2">
            <a:normAutofit/>
          </a:bodyPr>
          <a:lstStyle/>
          <a:p>
            <a:r>
              <a:rPr lang="en-US" dirty="0"/>
              <a:t>Inputs</a:t>
            </a:r>
          </a:p>
          <a:p>
            <a:pPr lvl="1"/>
            <a:r>
              <a:rPr lang="en-US" dirty="0"/>
              <a:t>Biologicals</a:t>
            </a:r>
          </a:p>
          <a:p>
            <a:pPr lvl="1"/>
            <a:r>
              <a:rPr lang="en-US" dirty="0"/>
              <a:t>Genetics</a:t>
            </a:r>
          </a:p>
          <a:p>
            <a:pPr lvl="1"/>
            <a:r>
              <a:rPr lang="en-US" dirty="0"/>
              <a:t>Fertilizer</a:t>
            </a:r>
          </a:p>
          <a:p>
            <a:r>
              <a:rPr lang="en-US" dirty="0"/>
              <a:t>Management</a:t>
            </a:r>
          </a:p>
          <a:p>
            <a:pPr lvl="1"/>
            <a:r>
              <a:rPr lang="en-US" dirty="0"/>
              <a:t>Finance</a:t>
            </a:r>
          </a:p>
          <a:p>
            <a:pPr lvl="1"/>
            <a:r>
              <a:rPr lang="en-US" dirty="0"/>
              <a:t>Marketing</a:t>
            </a:r>
          </a:p>
          <a:p>
            <a:pPr lvl="1"/>
            <a:r>
              <a:rPr lang="en-US" dirty="0"/>
              <a:t>Labor</a:t>
            </a:r>
          </a:p>
          <a:p>
            <a:r>
              <a:rPr lang="en-US" dirty="0"/>
              <a:t>Robotics</a:t>
            </a:r>
          </a:p>
          <a:p>
            <a:r>
              <a:rPr lang="en-US" dirty="0"/>
              <a:t>Artificial Intelligence</a:t>
            </a:r>
          </a:p>
          <a:p>
            <a:r>
              <a:rPr lang="en-US" dirty="0"/>
              <a:t>Logistics</a:t>
            </a:r>
          </a:p>
          <a:p>
            <a:r>
              <a:rPr lang="en-US" dirty="0"/>
              <a:t>Transparency</a:t>
            </a:r>
          </a:p>
          <a:p>
            <a:r>
              <a:rPr lang="en-US" dirty="0"/>
              <a:t>Aligned Incentives</a:t>
            </a:r>
          </a:p>
          <a:p>
            <a:r>
              <a:rPr lang="en-US" dirty="0"/>
              <a:t>New Markets</a:t>
            </a:r>
          </a:p>
          <a:p>
            <a:pPr lvl="1"/>
            <a:r>
              <a:rPr lang="en-US" dirty="0"/>
              <a:t>Crops</a:t>
            </a:r>
          </a:p>
          <a:p>
            <a:pPr lvl="1"/>
            <a:r>
              <a:rPr lang="en-US" dirty="0"/>
              <a:t>Uses</a:t>
            </a:r>
          </a:p>
          <a:p>
            <a:pPr lvl="1"/>
            <a:r>
              <a:rPr lang="en-US" dirty="0"/>
              <a:t>Regenerative Ag</a:t>
            </a:r>
          </a:p>
          <a:p>
            <a:endParaRPr lang="en-US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7AAB2F9-F154-4EC0-8ECA-3BBF02FA90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433136"/>
              </p:ext>
            </p:extLst>
          </p:nvPr>
        </p:nvGraphicFramePr>
        <p:xfrm>
          <a:off x="206189" y="5896933"/>
          <a:ext cx="1317811" cy="961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81" name="Acrobat Document" r:id="rId3" imgW="1858996" imgH="1355965" progId="AcroExch.Document.DC">
                  <p:embed/>
                </p:oleObj>
              </mc:Choice>
              <mc:Fallback>
                <p:oleObj name="Acrobat Document" r:id="rId3" imgW="1858996" imgH="1355965" progId="AcroExch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D8937E3F-2870-4246-9584-71F4DC222F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6189" y="5896933"/>
                        <a:ext cx="1317811" cy="9610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4427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39396-F98E-EF4C-98F7-1F2730451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What does a VC look for?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8630F4-F3E5-CA4B-A227-78296EB1E0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4656" y="2266759"/>
            <a:ext cx="11382552" cy="4351338"/>
          </a:xfrm>
        </p:spPr>
        <p:txBody>
          <a:bodyPr numCol="2">
            <a:noAutofit/>
          </a:bodyPr>
          <a:lstStyle/>
          <a:p>
            <a:r>
              <a:rPr lang="en-US" sz="4800" dirty="0"/>
              <a:t>Team</a:t>
            </a:r>
          </a:p>
          <a:p>
            <a:r>
              <a:rPr lang="en-US" sz="4800" dirty="0"/>
              <a:t>Problem</a:t>
            </a:r>
          </a:p>
          <a:p>
            <a:r>
              <a:rPr lang="en-US" sz="4800" dirty="0"/>
              <a:t>Solution</a:t>
            </a:r>
          </a:p>
          <a:p>
            <a:r>
              <a:rPr lang="en-US" sz="4800" dirty="0"/>
              <a:t>Traction</a:t>
            </a:r>
          </a:p>
          <a:p>
            <a:endParaRPr lang="en-US" sz="4800" dirty="0"/>
          </a:p>
          <a:p>
            <a:r>
              <a:rPr lang="en-US" sz="4800" dirty="0"/>
              <a:t>Market Size</a:t>
            </a:r>
          </a:p>
          <a:p>
            <a:r>
              <a:rPr lang="en-US" sz="4800" dirty="0"/>
              <a:t>Competitive Advantage</a:t>
            </a:r>
          </a:p>
          <a:p>
            <a:r>
              <a:rPr lang="en-US" sz="4800" dirty="0"/>
              <a:t>Impact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404714A-227C-4665-A41D-576D82AC69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6189" y="5896933"/>
          <a:ext cx="1317811" cy="961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Acrobat Document" r:id="rId3" imgW="1858996" imgH="1355965" progId="AcroExch.Document.DC">
                  <p:embed/>
                </p:oleObj>
              </mc:Choice>
              <mc:Fallback>
                <p:oleObj name="Acrobat Document" r:id="rId3" imgW="1858996" imgH="1355965" progId="AcroExch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E404714A-227C-4665-A41D-576D82AC69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6189" y="5896933"/>
                        <a:ext cx="1317811" cy="9610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29260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A1AA8-C437-4AFD-9077-5F5265EB6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7" y="519376"/>
            <a:ext cx="5548673" cy="1676603"/>
          </a:xfrm>
        </p:spPr>
        <p:txBody>
          <a:bodyPr>
            <a:noAutofit/>
          </a:bodyPr>
          <a:lstStyle/>
          <a:p>
            <a:r>
              <a:rPr lang="en-US" sz="6000" b="1" dirty="0">
                <a:latin typeface="+mn-lt"/>
              </a:rPr>
              <a:t>Rural Innovation Initiatives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C67ED-03DB-4F4B-B854-2BB403526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27" y="2553205"/>
            <a:ext cx="5127029" cy="3785419"/>
          </a:xfrm>
        </p:spPr>
        <p:txBody>
          <a:bodyPr>
            <a:normAutofit/>
          </a:bodyPr>
          <a:lstStyle/>
          <a:p>
            <a:r>
              <a:rPr lang="en-US" sz="4800" dirty="0">
                <a:ea typeface="Avenir Book" charset="0"/>
                <a:cs typeface="Avenir Book" charset="0"/>
              </a:rPr>
              <a:t>Direct Investment</a:t>
            </a:r>
          </a:p>
          <a:p>
            <a:r>
              <a:rPr lang="en-US" sz="4800" dirty="0">
                <a:ea typeface="Avenir Book" charset="0"/>
                <a:cs typeface="Avenir Book" charset="0"/>
              </a:rPr>
              <a:t>Countryside Angels</a:t>
            </a:r>
          </a:p>
          <a:p>
            <a:r>
              <a:rPr lang="en-US" sz="4800" dirty="0">
                <a:ea typeface="Avenir Book" charset="0"/>
                <a:cs typeface="Avenir Book" charset="0"/>
              </a:rPr>
              <a:t>Farmer Network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717C50-30D0-4E29-B424-BDC794841D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854"/>
          <a:stretch/>
        </p:blipFill>
        <p:spPr>
          <a:xfrm>
            <a:off x="6090612" y="10"/>
            <a:ext cx="6101387" cy="6857990"/>
          </a:xfrm>
          <a:prstGeom prst="rect">
            <a:avLst/>
          </a:prstGeom>
          <a:effectLst/>
        </p:spPr>
      </p:pic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E318D374-6492-49BC-8AC3-B4CAB21D41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433136"/>
              </p:ext>
            </p:extLst>
          </p:nvPr>
        </p:nvGraphicFramePr>
        <p:xfrm>
          <a:off x="206189" y="5896933"/>
          <a:ext cx="1317811" cy="961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8" name="Acrobat Document" r:id="rId4" imgW="1858996" imgH="1355965" progId="AcroExch.Document.DC">
                  <p:embed/>
                </p:oleObj>
              </mc:Choice>
              <mc:Fallback>
                <p:oleObj name="Acrobat Document" r:id="rId4" imgW="1858996" imgH="1355965" progId="AcroExch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D8937E3F-2870-4246-9584-71F4DC222F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6189" y="5896933"/>
                        <a:ext cx="1317811" cy="9610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0068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81D510-0F3D-48E0-B8EE-8D90694C26A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9" t="20003" r="10063" b="16797"/>
          <a:stretch/>
        </p:blipFill>
        <p:spPr>
          <a:xfrm>
            <a:off x="6734054" y="3635495"/>
            <a:ext cx="1682549" cy="74188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8C7B7B3-C282-458A-92C9-D989D467C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3757" y="3704245"/>
            <a:ext cx="1303500" cy="4345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43C10B6-E1FC-47C7-817A-659BE7F2CF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4496" y="3218058"/>
            <a:ext cx="2153506" cy="71783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F835338-6F80-462C-B1D8-2442205F71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4496" y="2551570"/>
            <a:ext cx="2153505" cy="7178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CF9B62-77AE-4987-8ACA-545BDBDF4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934" y="465609"/>
            <a:ext cx="10515600" cy="1325563"/>
          </a:xfrm>
        </p:spPr>
        <p:txBody>
          <a:bodyPr>
            <a:normAutofit/>
          </a:bodyPr>
          <a:lstStyle/>
          <a:p>
            <a:r>
              <a:rPr lang="en-US" sz="7200" b="1" dirty="0">
                <a:latin typeface="+mn-lt"/>
              </a:rPr>
              <a:t>Direct Investment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E41DBB-E71C-495D-BE02-D509FB4E74F7}"/>
              </a:ext>
            </a:extLst>
          </p:cNvPr>
          <p:cNvSpPr txBox="1"/>
          <p:nvPr/>
        </p:nvSpPr>
        <p:spPr>
          <a:xfrm>
            <a:off x="821588" y="5808087"/>
            <a:ext cx="1486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Avenir Book" charset="0"/>
                <a:ea typeface="Avenir Book" charset="0"/>
                <a:cs typeface="Avenir Book" charset="0"/>
              </a:rPr>
              <a:t>ROBOTS &amp; AUTONOMY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C5CFD1-EE2D-4FAD-843F-CB5AE6730F0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68" y="4561960"/>
            <a:ext cx="2055907" cy="40791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4C97901-8F43-451D-92CA-47DA84D38C72}"/>
              </a:ext>
            </a:extLst>
          </p:cNvPr>
          <p:cNvSpPr/>
          <p:nvPr/>
        </p:nvSpPr>
        <p:spPr>
          <a:xfrm>
            <a:off x="5919" y="3988505"/>
            <a:ext cx="3080925" cy="2833141"/>
          </a:xfrm>
          <a:prstGeom prst="ellipse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9A251F-93EC-48E7-B3B5-B6EB3F5E4D6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683" y="5256805"/>
            <a:ext cx="1294650" cy="4315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B080EA3-4FD1-4F50-8940-46A92CC5791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263" y="4243377"/>
            <a:ext cx="1223981" cy="73438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031CC38-3681-4486-9C9E-2A128D8420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751" y="4344173"/>
            <a:ext cx="854307" cy="84349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301A951B-5E12-4C43-B1C5-0872A7F5948B}"/>
              </a:ext>
            </a:extLst>
          </p:cNvPr>
          <p:cNvSpPr/>
          <p:nvPr/>
        </p:nvSpPr>
        <p:spPr>
          <a:xfrm>
            <a:off x="3063185" y="3879027"/>
            <a:ext cx="2734065" cy="2614510"/>
          </a:xfrm>
          <a:prstGeom prst="ellipse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A4B0CB-B6C1-4F08-B232-226FC9C6321A}"/>
              </a:ext>
            </a:extLst>
          </p:cNvPr>
          <p:cNvSpPr txBox="1"/>
          <p:nvPr/>
        </p:nvSpPr>
        <p:spPr>
          <a:xfrm>
            <a:off x="3610256" y="5602276"/>
            <a:ext cx="1703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Avenir Book" charset="0"/>
                <a:ea typeface="Avenir Book" charset="0"/>
                <a:cs typeface="Avenir Book" charset="0"/>
              </a:rPr>
              <a:t>FARM MANAGEMENT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B7036C6-0C4F-4B90-81C7-55EBCFF69B5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35" r="15371" b="8769"/>
          <a:stretch/>
        </p:blipFill>
        <p:spPr>
          <a:xfrm>
            <a:off x="3288070" y="4977766"/>
            <a:ext cx="1389692" cy="544366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89023859-EBA3-49F7-91CD-7B66DE242995}"/>
              </a:ext>
            </a:extLst>
          </p:cNvPr>
          <p:cNvSpPr/>
          <p:nvPr/>
        </p:nvSpPr>
        <p:spPr>
          <a:xfrm>
            <a:off x="5673565" y="3389244"/>
            <a:ext cx="2722070" cy="2284184"/>
          </a:xfrm>
          <a:prstGeom prst="ellipse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618F113-2B78-40CC-8492-A7E6E6276B28}"/>
              </a:ext>
            </a:extLst>
          </p:cNvPr>
          <p:cNvSpPr txBox="1"/>
          <p:nvPr/>
        </p:nvSpPr>
        <p:spPr>
          <a:xfrm>
            <a:off x="6202550" y="4847237"/>
            <a:ext cx="1664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Avenir Book" charset="0"/>
                <a:ea typeface="Avenir Book" charset="0"/>
                <a:cs typeface="Avenir Book" charset="0"/>
              </a:rPr>
              <a:t>IMPROVED PRODUCTION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A3505B3-040F-4A01-A195-7A802307A83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058" y="4312083"/>
            <a:ext cx="1938992" cy="646331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EAE59125-E890-4D24-93BA-C7C0666387FF}"/>
              </a:ext>
            </a:extLst>
          </p:cNvPr>
          <p:cNvSpPr/>
          <p:nvPr/>
        </p:nvSpPr>
        <p:spPr>
          <a:xfrm>
            <a:off x="9758255" y="189746"/>
            <a:ext cx="2446997" cy="2351411"/>
          </a:xfrm>
          <a:prstGeom prst="ellipse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500A99C-09F6-4743-B5BF-7202645D02D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1623" y="770338"/>
            <a:ext cx="1977162" cy="65905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96C0809A-1B68-4622-A62F-176CEA3B77C5}"/>
              </a:ext>
            </a:extLst>
          </p:cNvPr>
          <p:cNvSpPr txBox="1"/>
          <p:nvPr/>
        </p:nvSpPr>
        <p:spPr>
          <a:xfrm>
            <a:off x="10181249" y="1513530"/>
            <a:ext cx="1703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Avenir Book" charset="0"/>
                <a:ea typeface="Avenir Book" charset="0"/>
                <a:cs typeface="Avenir Book" charset="0"/>
              </a:rPr>
              <a:t>NEW MARKETS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627F308-32EC-46AC-8929-DF55B1B2474D}"/>
              </a:ext>
            </a:extLst>
          </p:cNvPr>
          <p:cNvSpPr/>
          <p:nvPr/>
        </p:nvSpPr>
        <p:spPr>
          <a:xfrm>
            <a:off x="8093819" y="2067035"/>
            <a:ext cx="2734065" cy="2614510"/>
          </a:xfrm>
          <a:prstGeom prst="ellipse">
            <a:avLst/>
          </a:prstGeom>
          <a:noFill/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141D76C3-5ADC-430E-ACB6-4D1F2B0F29D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775" y="2654564"/>
            <a:ext cx="1457088" cy="96109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F940AD0-4F06-4EF7-87EE-6436C29B6605}"/>
              </a:ext>
            </a:extLst>
          </p:cNvPr>
          <p:cNvSpPr txBox="1"/>
          <p:nvPr/>
        </p:nvSpPr>
        <p:spPr>
          <a:xfrm>
            <a:off x="8609292" y="3868000"/>
            <a:ext cx="17031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Avenir Book" charset="0"/>
                <a:ea typeface="Avenir Book" charset="0"/>
                <a:cs typeface="Avenir Book" charset="0"/>
              </a:rPr>
              <a:t>FINANCE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DE4FA03-696D-4936-AFB3-C065F36FC10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18650" y="4365912"/>
            <a:ext cx="1467954" cy="489318"/>
          </a:xfrm>
          <a:prstGeom prst="rect">
            <a:avLst/>
          </a:prstGeom>
        </p:spPr>
      </p:pic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59548B48-BCA7-4CEE-BAE3-8B86E3DAA06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5829970"/>
              </p:ext>
            </p:extLst>
          </p:nvPr>
        </p:nvGraphicFramePr>
        <p:xfrm>
          <a:off x="10619727" y="5896933"/>
          <a:ext cx="1317811" cy="9610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3" name="Acrobat Document" r:id="rId16" imgW="1858996" imgH="1355965" progId="AcroExch.Document.DC">
                  <p:embed/>
                </p:oleObj>
              </mc:Choice>
              <mc:Fallback>
                <p:oleObj name="Acrobat Document" r:id="rId16" imgW="1858996" imgH="1355965" progId="AcroExch.Document.DC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D8937E3F-2870-4246-9584-71F4DC222F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0619727" y="5896933"/>
                        <a:ext cx="1317811" cy="9610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4E71531-9283-4FD5-8227-4BCEF849ADDE}"/>
              </a:ext>
            </a:extLst>
          </p:cNvPr>
          <p:cNvSpPr txBox="1"/>
          <p:nvPr/>
        </p:nvSpPr>
        <p:spPr>
          <a:xfrm>
            <a:off x="1358899" y="1791172"/>
            <a:ext cx="68813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6000" dirty="0"/>
              <a:t>Current Portfolio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6000" dirty="0"/>
              <a:t>RBIC Funds</a:t>
            </a:r>
          </a:p>
        </p:txBody>
      </p:sp>
    </p:spTree>
    <p:extLst>
      <p:ext uri="{BB962C8B-B14F-4D97-AF65-F5344CB8AC3E}">
        <p14:creationId xmlns:p14="http://schemas.microsoft.com/office/powerpoint/2010/main" val="3578618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3982294" y="2533949"/>
            <a:ext cx="3101228" cy="1958210"/>
          </a:xfrm>
          <a:prstGeom prst="rect">
            <a:avLst/>
          </a:prstGeom>
        </p:spPr>
        <p:txBody>
          <a:bodyPr vert="horz" lIns="51435" tIns="25718" rIns="51435" bIns="25718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38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Our incubator </a:t>
            </a:r>
            <a:br>
              <a:rPr lang="en-US" sz="3038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en-US" sz="3038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is the field 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723741" y="1593131"/>
            <a:ext cx="4102589" cy="402944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Model Farms 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749300" y="1857090"/>
            <a:ext cx="6251731" cy="4443990"/>
          </a:xfrm>
        </p:spPr>
        <p:txBody>
          <a:bodyPr>
            <a:noAutofit/>
          </a:bodyPr>
          <a:lstStyle/>
          <a:p>
            <a:pPr>
              <a:buFont typeface="Courier New" charset="0"/>
              <a:buChar char="o"/>
            </a:pPr>
            <a:r>
              <a:rPr lang="en-US" sz="2400" dirty="0">
                <a:latin typeface="+mj-lt"/>
                <a:ea typeface="Avenir Book" charset="0"/>
                <a:cs typeface="Avenir Book" charset="0"/>
              </a:rPr>
              <a:t>Farmer Trials earn Equity in Startups</a:t>
            </a:r>
          </a:p>
          <a:p>
            <a:pPr>
              <a:buFont typeface="Courier New" charset="0"/>
              <a:buChar char="o"/>
            </a:pPr>
            <a:r>
              <a:rPr lang="en-US" sz="2400" dirty="0">
                <a:latin typeface="+mj-lt"/>
                <a:ea typeface="Avenir Book" charset="0"/>
                <a:cs typeface="Avenir Book" charset="0"/>
              </a:rPr>
              <a:t>Create a group of </a:t>
            </a:r>
            <a:r>
              <a:rPr lang="en-US" sz="2400" u="sng" dirty="0">
                <a:latin typeface="+mj-lt"/>
                <a:ea typeface="Avenir Book" charset="0"/>
                <a:cs typeface="Avenir Book" charset="0"/>
              </a:rPr>
              <a:t>Model Farms </a:t>
            </a:r>
            <a:r>
              <a:rPr lang="en-US" sz="2400" dirty="0">
                <a:latin typeface="+mj-lt"/>
                <a:ea typeface="Avenir Book" charset="0"/>
                <a:cs typeface="Avenir Book" charset="0"/>
              </a:rPr>
              <a:t>strategically located across the US that serve as the “hub” for the farmer network trial sites</a:t>
            </a:r>
          </a:p>
          <a:p>
            <a:pPr>
              <a:buFont typeface="Courier New" charset="0"/>
              <a:buChar char="o"/>
            </a:pPr>
            <a:r>
              <a:rPr lang="en-US" sz="2400" u="sng" dirty="0">
                <a:latin typeface="+mj-lt"/>
                <a:ea typeface="Avenir Book" charset="0"/>
                <a:cs typeface="Avenir Book" charset="0"/>
              </a:rPr>
              <a:t>Model Farms </a:t>
            </a:r>
            <a:r>
              <a:rPr lang="en-US" sz="2400" dirty="0">
                <a:latin typeface="+mj-lt"/>
                <a:ea typeface="Avenir Book" charset="0"/>
                <a:cs typeface="Avenir Book" charset="0"/>
              </a:rPr>
              <a:t>serve as:</a:t>
            </a:r>
          </a:p>
          <a:p>
            <a:pPr lvl="1">
              <a:buFont typeface="Arial" charset="0"/>
              <a:buChar char="•"/>
            </a:pPr>
            <a:r>
              <a:rPr lang="en-US" dirty="0">
                <a:latin typeface="+mj-lt"/>
                <a:ea typeface="Avenir Book" charset="0"/>
                <a:cs typeface="Avenir Book" charset="0"/>
              </a:rPr>
              <a:t>Convening locations for field days, workshops, and demonstrations</a:t>
            </a:r>
          </a:p>
          <a:p>
            <a:pPr lvl="1">
              <a:buFont typeface="Arial" charset="0"/>
              <a:buChar char="•"/>
            </a:pPr>
            <a:r>
              <a:rPr lang="en-US" dirty="0">
                <a:latin typeface="+mj-lt"/>
                <a:ea typeface="Avenir Book" charset="0"/>
                <a:cs typeface="Avenir Book" charset="0"/>
              </a:rPr>
              <a:t>Repository of information, data, and knowledge on how to get things done in creating new agricultural ventures</a:t>
            </a:r>
          </a:p>
          <a:p>
            <a:pPr lvl="1">
              <a:buFont typeface="Arial" charset="0"/>
              <a:buChar char="•"/>
            </a:pPr>
            <a:r>
              <a:rPr lang="en-US" dirty="0">
                <a:latin typeface="+mj-lt"/>
                <a:ea typeface="Avenir Book" charset="0"/>
                <a:cs typeface="Avenir Book" charset="0"/>
              </a:rPr>
              <a:t>Rural </a:t>
            </a:r>
            <a:r>
              <a:rPr lang="en-US" dirty="0" err="1">
                <a:latin typeface="+mj-lt"/>
                <a:ea typeface="Avenir Book" charset="0"/>
                <a:cs typeface="Avenir Book" charset="0"/>
              </a:rPr>
              <a:t>AgTech</a:t>
            </a:r>
            <a:r>
              <a:rPr lang="en-US" dirty="0">
                <a:latin typeface="+mj-lt"/>
                <a:ea typeface="Avenir Book" charset="0"/>
                <a:cs typeface="Avenir Book" charset="0"/>
              </a:rPr>
              <a:t> Incubators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01282" y="942862"/>
            <a:ext cx="46282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FFFF"/>
                </a:solidFill>
                <a:latin typeface="Avenir Book" charset="0"/>
                <a:ea typeface="Avenir Book" charset="0"/>
                <a:cs typeface="Avenir Book" charset="0"/>
              </a:rPr>
              <a:t>MODEL FARM PROGRAM </a:t>
            </a:r>
          </a:p>
        </p:txBody>
      </p:sp>
      <p:sp>
        <p:nvSpPr>
          <p:cNvPr id="6" name="Digital Commons Map"/>
          <p:cNvSpPr txBox="1">
            <a:spLocks/>
          </p:cNvSpPr>
          <p:nvPr/>
        </p:nvSpPr>
        <p:spPr>
          <a:xfrm>
            <a:off x="749300" y="556920"/>
            <a:ext cx="9626600" cy="1491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dirty="0">
                <a:latin typeface="+mn-lt"/>
              </a:rPr>
              <a:t>Farmer Network – Model Farms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1256" y="4370539"/>
            <a:ext cx="2795549" cy="209666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7412" y="2109322"/>
            <a:ext cx="2883234" cy="192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58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379">
        <p:split orient="vert"/>
      </p:transition>
    </mc:Choice>
    <mc:Fallback xmlns="">
      <p:transition spd="slow" advClick="0" advTm="5379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3982294" y="2533950"/>
            <a:ext cx="3101228" cy="1958210"/>
          </a:xfrm>
          <a:prstGeom prst="rect">
            <a:avLst/>
          </a:prstGeom>
        </p:spPr>
        <p:txBody>
          <a:bodyPr vert="horz" lIns="51435" tIns="25718" rIns="51435" bIns="25718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038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Our incubator </a:t>
            </a:r>
            <a:br>
              <a:rPr lang="en-US" sz="3038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en-US" sz="3038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is the field 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723742" y="1593132"/>
            <a:ext cx="4102589" cy="402944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Model Farms 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30200" y="1981176"/>
            <a:ext cx="6339844" cy="3876699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Iowa-based company</a:t>
            </a:r>
          </a:p>
          <a:p>
            <a:pPr lvl="1"/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Using artificial intelligence to eliminate sow and piglet deaths.</a:t>
            </a:r>
          </a:p>
          <a:p>
            <a:pPr lvl="1"/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Iowa Farm Bureau Entrepreneur of the Year (2018) </a:t>
            </a:r>
          </a:p>
          <a:p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Conducting version 1.0 trial with Tosh Farms</a:t>
            </a:r>
          </a:p>
          <a:p>
            <a:pPr lvl="1"/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2019 Top Producer of the Year</a:t>
            </a:r>
          </a:p>
          <a:p>
            <a:pPr lvl="1"/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Redesigning key components (adhesive, size of sensor) for new trial in 2019 </a:t>
            </a:r>
          </a:p>
          <a:p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Trial cost share facilitated through TDA/</a:t>
            </a:r>
            <a:r>
              <a:rPr lang="en-US" dirty="0" err="1">
                <a:latin typeface="Avenir Book" charset="0"/>
                <a:ea typeface="Avenir Book" charset="0"/>
                <a:cs typeface="Avenir Book" charset="0"/>
              </a:rPr>
              <a:t>AgLaunch</a:t>
            </a:r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. </a:t>
            </a:r>
          </a:p>
          <a:p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Equity investment from Ag Ventures Alliance &amp; </a:t>
            </a:r>
            <a:r>
              <a:rPr lang="en-US" dirty="0" err="1">
                <a:latin typeface="Avenir Book" charset="0"/>
                <a:ea typeface="Avenir Book" charset="0"/>
                <a:cs typeface="Avenir Book" charset="0"/>
              </a:rPr>
              <a:t>Innova</a:t>
            </a:r>
            <a:r>
              <a:rPr lang="en-US" dirty="0">
                <a:latin typeface="Avenir Book" charset="0"/>
                <a:ea typeface="Avenir Book" charset="0"/>
                <a:cs typeface="Avenir Book" charset="0"/>
              </a:rPr>
              <a:t> RBIC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3972" y="2531699"/>
            <a:ext cx="2949709" cy="1566835"/>
          </a:xfrm>
          <a:prstGeom prst="rect">
            <a:avLst/>
          </a:prstGeom>
        </p:spPr>
      </p:pic>
      <p:pic>
        <p:nvPicPr>
          <p:cNvPr id="14" name="Content Placeholder 3"/>
          <p:cNvPicPr>
            <a:picLocks noChangeAspect="1"/>
          </p:cNvPicPr>
          <p:nvPr/>
        </p:nvPicPr>
        <p:blipFill>
          <a:blip r:embed="rId4" cstate="email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7967" y="209250"/>
            <a:ext cx="3229056" cy="138388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</p:pic>
      <p:sp>
        <p:nvSpPr>
          <p:cNvPr id="15" name="5-Point Star 14"/>
          <p:cNvSpPr/>
          <p:nvPr/>
        </p:nvSpPr>
        <p:spPr>
          <a:xfrm>
            <a:off x="7794709" y="2407374"/>
            <a:ext cx="247650" cy="193004"/>
          </a:xfrm>
          <a:prstGeom prst="star5">
            <a:avLst/>
          </a:prstGeom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7918536" y="2014220"/>
            <a:ext cx="80291" cy="374000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8327" y="4592929"/>
            <a:ext cx="2937316" cy="1958210"/>
          </a:xfrm>
          <a:prstGeom prst="round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16" name="TextBox 15"/>
          <p:cNvSpPr txBox="1"/>
          <p:nvPr/>
        </p:nvSpPr>
        <p:spPr>
          <a:xfrm>
            <a:off x="7625506" y="1829556"/>
            <a:ext cx="922844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" dirty="0"/>
              <a:t>Tosh Farms 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514252" y="546137"/>
            <a:ext cx="7595852" cy="537259"/>
          </a:xfrm>
          <a:prstGeom prst="rect">
            <a:avLst/>
          </a:prstGeom>
        </p:spPr>
        <p:txBody>
          <a:bodyPr/>
          <a:lstStyle>
            <a:lvl1pPr algn="ctr" defTabSz="342900" rtl="0" eaLnBrk="1" latinLnBrk="0" hangingPunct="1"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6000" b="1" dirty="0">
                <a:latin typeface="+mn-lt"/>
                <a:ea typeface="Avenir Book" charset="0"/>
                <a:cs typeface="Avenir Book" charset="0"/>
              </a:rPr>
              <a:t>CASE STUDY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2945" y="2416766"/>
            <a:ext cx="1900328" cy="1796699"/>
          </a:xfrm>
          <a:prstGeom prst="round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28343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1496</TotalTime>
  <Words>341</Words>
  <Application>Microsoft Office PowerPoint</Application>
  <PresentationFormat>Widescreen</PresentationFormat>
  <Paragraphs>90</Paragraphs>
  <Slides>13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Avenir Book</vt:lpstr>
      <vt:lpstr>Calibri</vt:lpstr>
      <vt:lpstr>Calibri Light</vt:lpstr>
      <vt:lpstr>Courier New</vt:lpstr>
      <vt:lpstr>Office Theme</vt:lpstr>
      <vt:lpstr>Acrobat Document</vt:lpstr>
      <vt:lpstr>PowerPoint Presentation</vt:lpstr>
      <vt:lpstr>Mission</vt:lpstr>
      <vt:lpstr>About</vt:lpstr>
      <vt:lpstr>Technology is Creating New Opportunities in Agriculture</vt:lpstr>
      <vt:lpstr>What does a VC look for?</vt:lpstr>
      <vt:lpstr>Rural Innovation Initiatives</vt:lpstr>
      <vt:lpstr>Direct Investment</vt:lpstr>
      <vt:lpstr>Model Farms </vt:lpstr>
      <vt:lpstr>Model Farms </vt:lpstr>
      <vt:lpstr> Rural Impact</vt:lpstr>
      <vt:lpstr>Vision</vt:lpstr>
      <vt:lpstr>How can you participate?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Spencer Stensrude</dc:creator>
  <cp:lastModifiedBy>Spencer Stensrude</cp:lastModifiedBy>
  <cp:revision>50</cp:revision>
  <dcterms:created xsi:type="dcterms:W3CDTF">2019-07-01T13:59:33Z</dcterms:created>
  <dcterms:modified xsi:type="dcterms:W3CDTF">2020-02-19T14:52:52Z</dcterms:modified>
</cp:coreProperties>
</file>