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806AFA-D018-4F63-8AD9-0317BDEC5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056FC31-2661-4E73-B52A-8B2F2AE51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0D8C8-0ADD-4F8B-A80C-FF1CC8D22C51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7424A1A-267B-480A-A7DB-5C9094A67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BD76374-BAFF-4AD9-8BF2-A70F0BAE4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98624-B278-4D6F-AC03-FFDADA79E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997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CD02B8-DA08-45BD-AC33-0E47D26C5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DD2AB63-934E-4C21-84D7-A8D9AA8231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BBC5FD8-B09E-4BC7-A788-069241493F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0D8C8-0ADD-4F8B-A80C-FF1CC8D22C51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1A5FB7-1353-4D17-A12E-52758A50DA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56C342-9BF7-4984-A71A-B1AE8BCD15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98624-B278-4D6F-AC03-FFDADA79E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554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F1A4B782-8EC0-46AA-B23B-E73328F96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Black Sea grain market: </a:t>
            </a:r>
            <a:br>
              <a:rPr lang="en-US" b="1"/>
            </a:br>
            <a:r>
              <a:rPr lang="en-US" b="1"/>
              <a:t>crops, exports, early 2022 outlook</a:t>
            </a:r>
            <a:endParaRPr lang="fr-FR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7BDCD5F-C6CC-4BFD-BE24-3B32AA33F3A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166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D8169EEC-A2C1-4FBE-A516-32429C3D7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ct val="107000"/>
              </a:lnSpc>
            </a:pPr>
            <a:r>
              <a:rPr lang="en-US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Russia spring wheat planting progress, Center, mln ha</a:t>
            </a:r>
            <a:endParaRPr lang="ru-RU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111434-C578-4766-BD9A-1627557E719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659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24A2E5B6-A268-40C7-B8CE-AB0526315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68B220-DD3E-4E10-AFB6-39B4339F7CD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9599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A61B8BF-D27F-438E-B861-DAA94D51E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Ukraine corn production, MMT</a:t>
            </a:r>
            <a:endParaRPr lang="ru-RU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BE6A75-6A52-4795-9C3E-5411A125D0A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530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015F5BCE-7665-4453-A64E-D4FEE29E7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Evolution of Ukrainian corn crop estimates in 2021 (MMT)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56C7493-F7D8-4B95-9DD5-3C51B3C3512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9008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0D4C59F-E19E-4D2E-8D89-4E7D75638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F2C96D3-69A7-45F2-A868-CA9EAF9D667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8728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F884A09-D6C3-4FAB-ABCE-6FA5C3068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Ukraine wheat production, MMT</a:t>
            </a:r>
            <a:endParaRPr lang="ru-RU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2AC2057-DB84-426E-87D7-48938727F25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2263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56EB221-2EFE-491F-B201-DA8FF3D4D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Evolution of Ukrainian wheat crop estimates in 2021 (MMT)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A758820-0E4A-4B08-BE8F-2B482BCC510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9607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C0CF566-97D4-4AD8-B8C8-6C597CBE4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Exports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AC407C-07F7-4ADA-ACCB-7D4A6FA1F37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5571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6A266F3-9BBF-4B32-9B3B-17A7ABF62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Russia wheat export, MMT</a:t>
            </a:r>
            <a:endParaRPr lang="ru-RU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9FC0D5-07B9-4B2F-BB99-5CA4E28CD38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2015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681350F9-16DE-4BCA-B011-3FF94C946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Russia wheat export by major destinations in 2021/22, MMT</a:t>
            </a:r>
            <a:br>
              <a:rPr lang="ru-RU" sz="24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July-January)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CC0DEDA-F5B6-4C0F-BB56-DFE1E92E9C3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068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3C364277-421A-496B-9EBE-6CA5CA5C1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4EAABCB-7607-4A73-BBD3-48EC4197ED3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8610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A592A6A7-A9BE-460B-BA01-1ED1C27D0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Russia wheat exports to Iran, MMT</a:t>
            </a:r>
            <a:endParaRPr lang="ru-RU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FA7021-1720-4C8D-BC96-3AEE53BC68C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1903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28DF8DD-B497-4E0D-BF25-1B66BDEF0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Wheat price export tax rate calculation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3BE7AA1-4E2F-437D-B25F-0A5F97B2CE8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4671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8EAF790E-87E3-4073-B721-7612A0B94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Food CPI</a:t>
            </a:r>
            <a:r>
              <a:rPr lang="ru-RU" sz="24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MOM</a:t>
            </a:r>
            <a:r>
              <a:rPr lang="ru-RU" sz="2400">
                <a:latin typeface="Arial" panose="020B0604020202020204" pitchFamily="34" charset="0"/>
                <a:cs typeface="Arial" panose="020B0604020202020204" pitchFamily="34" charset="0"/>
              </a:rPr>
              <a:t>, %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159563-1A3A-4887-BF68-0190B1A9108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2361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CBDBA72-8D54-4A66-A221-1A6FCBAE5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Weekly wheat tax, $/mt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8298CA-55F8-473F-9F25-989D316E50B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679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7226F69-1E28-4E3A-A16C-91DF8A49B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89E662-D79A-4C62-AF5A-FFDA4F88B49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0905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E997CC2F-5847-45F6-8CF9-F9D6545BC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Ukraine wheat export, MMT</a:t>
            </a:r>
            <a:endParaRPr lang="ru-RU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5E9AD3-B17B-4124-BF49-C7324E4B9FA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2969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AB5E4C26-3EF7-429D-8572-2E0EE7693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Ukraine wheat export by major destinations in 20</a:t>
            </a:r>
            <a:r>
              <a:rPr lang="ru-RU" sz="24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1/22, MMT</a:t>
            </a:r>
            <a:b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(July-January)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7DF01B-239A-4A8B-9FFB-A2C381F4631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629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1B7D1BA-ADE4-47C9-8D34-3D613B930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Ukraine corn export, MMT</a:t>
            </a:r>
            <a:endParaRPr lang="ru-RU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851186F-4DD4-4111-81DE-D3B99737D14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7082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A9876DE7-49F4-47B6-9C53-F79050053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Ukraine corn export by major destinations in 2021/22, MMT</a:t>
            </a:r>
            <a:b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(July-January)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5103ED-5D73-4F05-8442-65697A0C452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7128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829BD0BD-53D8-42DE-B77E-2A27DF79B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Ukraine corn export to China, MMT</a:t>
            </a:r>
            <a:endParaRPr lang="ru-RU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00B0AA9-594F-426C-B965-F60A2D2DA3E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536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8115215F-9A1B-4133-B056-C45A7A435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C5EE5A-BAAE-4BDD-A8F5-473CC9175E4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754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C292491B-55A1-4340-840C-E895EB0BF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China’s corn imports, MMT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1CE6ED-25CE-4F7F-BE90-89C4F075444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5043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49FB844-A967-4E06-8A16-5796D5E68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291178B-7648-4F5E-BFF4-39F6EE7502D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1088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AA166CA-7255-4DC7-A92A-AD6EC9C64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2022 crop outlook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D278ECB-B3BF-4335-8624-71D79E75849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1065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A5F2B09A-6C71-4B69-B3F8-DDFD4A18C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0" fontAlgn="base" hangingPunct="0">
              <a:spcAft>
                <a:spcPct val="0"/>
              </a:spcAft>
            </a:pPr>
            <a:r>
              <a:rPr lang="ru-RU" altLang="ru-RU" sz="240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  <a:r>
              <a:rPr lang="en-US" altLang="ru-RU" sz="2400">
                <a:latin typeface="Arial" panose="020B0604020202020204" pitchFamily="34" charset="0"/>
                <a:cs typeface="Arial" panose="020B0604020202020204" pitchFamily="34" charset="0"/>
              </a:rPr>
              <a:t>Russia</a:t>
            </a:r>
            <a:r>
              <a:rPr lang="ru-RU" altLang="ru-RU" sz="240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ru-RU" sz="240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ru-RU" altLang="ru-RU" sz="2400">
                <a:latin typeface="Arial" panose="020B0604020202020204" pitchFamily="34" charset="0"/>
                <a:cs typeface="Arial" panose="020B0604020202020204" pitchFamily="34" charset="0"/>
              </a:rPr>
              <a:t>inter crops </a:t>
            </a:r>
            <a:r>
              <a:rPr lang="en-US" altLang="ru-RU" sz="2400">
                <a:latin typeface="Arial" panose="020B0604020202020204" pitchFamily="34" charset="0"/>
                <a:cs typeface="Arial" panose="020B0604020202020204" pitchFamily="34" charset="0"/>
              </a:rPr>
              <a:t>area in </a:t>
            </a:r>
            <a:r>
              <a:rPr lang="ru-RU" altLang="ru-RU" sz="2400">
                <a:latin typeface="Arial" panose="020B0604020202020204" pitchFamily="34" charset="0"/>
                <a:cs typeface="Arial" panose="020B0604020202020204" pitchFamily="34" charset="0"/>
              </a:rPr>
              <a:t>2014-2021</a:t>
            </a:r>
            <a:r>
              <a:rPr lang="en-US" altLang="ru-RU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altLang="ru-RU" sz="240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ru-RU" altLang="ru-RU" sz="2400">
                <a:latin typeface="Arial" panose="020B0604020202020204" pitchFamily="34" charset="0"/>
                <a:cs typeface="Arial" panose="020B0604020202020204" pitchFamily="34" charset="0"/>
              </a:rPr>
              <a:t>stimate for 2022, </a:t>
            </a:r>
            <a:r>
              <a:rPr lang="en-US" altLang="ru-RU" sz="2400"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ru-RU" altLang="ru-RU" sz="2400"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en-US" altLang="ru-RU" sz="240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altLang="ru-RU" sz="2400">
                <a:latin typeface="Arial" panose="020B0604020202020204" pitchFamily="34" charset="0"/>
                <a:cs typeface="Arial" panose="020B0604020202020204" pitchFamily="34" charset="0"/>
              </a:rPr>
              <a:t> (s</a:t>
            </a:r>
            <a:r>
              <a:rPr lang="en-US" altLang="ru-RU" sz="2400">
                <a:latin typeface="Arial" panose="020B0604020202020204" pitchFamily="34" charset="0"/>
                <a:cs typeface="Arial" panose="020B0604020202020204" pitchFamily="34" charset="0"/>
              </a:rPr>
              <a:t>eeded previous fall</a:t>
            </a:r>
            <a:r>
              <a:rPr lang="ru-RU" altLang="ru-RU" sz="240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FBF2689-0919-4523-AF24-00B61304C3C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731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3B98299-F5AA-42C2-8185-E8C4EF97F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02C9463-1245-4A56-B017-5400087C5A2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6924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25F700D0-5748-4193-8A24-47BE75A69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29C4F5E-9082-4467-9FD0-49C541C7081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7739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34D1040F-CCE9-41E0-A422-290179619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9D0DC61-290B-441D-9ED5-5ED3E279FD4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219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F25BD1D9-D9F1-44C0-AF9C-56946B694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Russia winter wheat yield, mt/ha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428C780-B82A-41FE-AAE9-2632A54F858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9394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D0978294-A9E7-4F2F-A3F4-BFFBC58EC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687607-2FED-484F-AB36-ACDDC9266CE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4015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DD96AC7-1CB0-46F3-8837-D99AAE3EE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E03AF5E-E631-45F3-A023-7D463BEE372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196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DD426283-DB5B-411D-8A11-4B8C37462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2021 crop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758CF33-686D-42A3-8123-D5CBD3DE29D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4278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8A0186A8-8CFE-43E0-88D3-4F67A327D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Ukraine winter wheat yield, mt/ha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AA834A9-A8DE-466B-9E7C-06FE81D0C5A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5803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3A606C6-4DFB-4E10-AE50-EEA938CD2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Ukraine: wheat production, mln t</a:t>
            </a:r>
            <a:endParaRPr lang="ru-RU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92105B-15FB-4E88-A4C7-C6C97E2D27D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4875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C5DC7748-F43A-4554-91C3-BC6392FB9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F4F98B-AFFC-48E8-BCAA-0BF164CBBC1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0920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89627ADD-F587-4C88-913F-8AEC9A605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700" b="1">
                <a:solidFill>
                  <a:schemeClr val="tx1"/>
                </a:solidFill>
              </a:rPr>
              <a:t>Thanks!</a:t>
            </a:r>
            <a:br>
              <a:rPr lang="en-US" sz="2700" b="1">
                <a:solidFill>
                  <a:schemeClr val="tx1"/>
                </a:solidFill>
              </a:rPr>
            </a:br>
            <a:br>
              <a:rPr lang="en-US" sz="2700" b="1">
                <a:solidFill>
                  <a:schemeClr val="tx1"/>
                </a:solidFill>
              </a:rPr>
            </a:br>
            <a:br>
              <a:rPr lang="en-US" sz="2700" b="1">
                <a:solidFill>
                  <a:schemeClr val="tx1"/>
                </a:solidFill>
              </a:rPr>
            </a:br>
            <a:br>
              <a:rPr lang="en-US" sz="2700" b="1">
                <a:solidFill>
                  <a:schemeClr val="tx1"/>
                </a:solidFill>
              </a:rPr>
            </a:br>
            <a:r>
              <a:rPr lang="en-US" sz="2700" b="1">
                <a:solidFill>
                  <a:schemeClr val="tx1"/>
                </a:solidFill>
              </a:rPr>
              <a:t>If you are not our subscriber, </a:t>
            </a:r>
            <a:br>
              <a:rPr lang="en-US" sz="2700" b="1">
                <a:solidFill>
                  <a:schemeClr val="tx1"/>
                </a:solidFill>
              </a:rPr>
            </a:br>
            <a:r>
              <a:rPr lang="en-US" sz="2700" b="1">
                <a:solidFill>
                  <a:schemeClr val="tx1"/>
                </a:solidFill>
              </a:rPr>
              <a:t>consider becoming one. </a:t>
            </a:r>
            <a:br>
              <a:rPr lang="en-US" sz="2700" b="1">
                <a:solidFill>
                  <a:schemeClr val="tx1"/>
                </a:solidFill>
              </a:rPr>
            </a:br>
            <a:br>
              <a:rPr lang="en-US" sz="2700" b="1">
                <a:solidFill>
                  <a:schemeClr val="tx1"/>
                </a:solidFill>
              </a:rPr>
            </a:br>
            <a:r>
              <a:rPr lang="en-US" sz="2700" b="1">
                <a:solidFill>
                  <a:schemeClr val="tx1"/>
                </a:solidFill>
              </a:rPr>
              <a:t>1) E-mail me -&gt; sizovjr@sovecon.ru</a:t>
            </a:r>
            <a:br>
              <a:rPr lang="en-US" sz="2700" b="1">
                <a:solidFill>
                  <a:schemeClr val="tx1"/>
                </a:solidFill>
              </a:rPr>
            </a:br>
            <a:r>
              <a:rPr lang="en-US" sz="2700" b="1">
                <a:solidFill>
                  <a:schemeClr val="tx1"/>
                </a:solidFill>
              </a:rPr>
              <a:t>2) Get a free trial at sizov.report</a:t>
            </a:r>
            <a:br>
              <a:rPr lang="en-US" sz="2700" b="1">
                <a:solidFill>
                  <a:schemeClr val="tx1"/>
                </a:solidFill>
              </a:rPr>
            </a:br>
            <a:r>
              <a:rPr lang="en-US" sz="2700" b="1">
                <a:solidFill>
                  <a:schemeClr val="tx1"/>
                </a:solidFill>
              </a:rPr>
              <a:t>3) Follow me at @sizov_andre</a:t>
            </a:r>
            <a:br>
              <a:rPr lang="en-US" sz="2700" b="1">
                <a:solidFill>
                  <a:schemeClr val="tx1"/>
                </a:solidFill>
              </a:rPr>
            </a:br>
            <a:r>
              <a:rPr lang="en-US" sz="2700" b="1">
                <a:solidFill>
                  <a:schemeClr val="tx1"/>
                </a:solidFill>
              </a:rPr>
              <a:t> </a:t>
            </a:r>
            <a:br>
              <a:rPr lang="en-US" sz="1800" b="1">
                <a:solidFill>
                  <a:schemeClr val="tx1"/>
                </a:solidFill>
              </a:rPr>
            </a:br>
            <a:br>
              <a:rPr lang="en-US" sz="1800" b="1">
                <a:solidFill>
                  <a:schemeClr val="tx1"/>
                </a:solidFill>
              </a:rPr>
            </a:br>
            <a:endParaRPr lang="fr-FR" sz="18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1EA5AC-8CE3-4BF4-83FE-760C07B94DE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55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35DC6039-C4F5-413C-B8AF-B2ECDB8E2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F7A4B10-DF28-4924-8FD7-DE44D628AC6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16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68532CDC-29F7-434E-9091-031A64874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FB72214-7270-466C-9E16-FE52A0A7699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208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2396523B-2EDF-4DBA-988B-4609AE6D8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Russia wheat production, MMT</a:t>
            </a:r>
            <a:endParaRPr lang="ru-RU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4FF9173-AE20-4829-96B5-4BE58CB8BEA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620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C63CEFF9-62B1-4A8D-AE92-A6C0DABCC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Evolution of Russian wheat crop estimates in 202</a:t>
            </a:r>
            <a:r>
              <a:rPr lang="ru-RU" sz="24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(MMT)</a:t>
            </a:r>
            <a:endParaRPr lang="ru-RU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34D9992-A963-4CBC-AC53-CDAAECF2C3F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392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E7859DCE-D2C7-4771-BA7F-C600C1839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779AF4B-EBFE-4939-8116-769AF9FDE59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6138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276</Words>
  <Application>Microsoft Office PowerPoint</Application>
  <PresentationFormat>Широкоэкранный</PresentationFormat>
  <Paragraphs>28</Paragraphs>
  <Slides>43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7" baseType="lpstr">
      <vt:lpstr>Arial</vt:lpstr>
      <vt:lpstr>Calibri</vt:lpstr>
      <vt:lpstr>Calibri Light</vt:lpstr>
      <vt:lpstr>Тема Office</vt:lpstr>
      <vt:lpstr>Black Sea grain market:  crops, exports, early 2022 outlook</vt:lpstr>
      <vt:lpstr>Презентация PowerPoint</vt:lpstr>
      <vt:lpstr>Презентация PowerPoint</vt:lpstr>
      <vt:lpstr>2021 crop</vt:lpstr>
      <vt:lpstr>Презентация PowerPoint</vt:lpstr>
      <vt:lpstr>Презентация PowerPoint</vt:lpstr>
      <vt:lpstr>Russia wheat production, MMT</vt:lpstr>
      <vt:lpstr>Evolution of Russian wheat crop estimates in 2021 (MMT)</vt:lpstr>
      <vt:lpstr>Презентация PowerPoint</vt:lpstr>
      <vt:lpstr>Russia spring wheat planting progress, Center, mln ha</vt:lpstr>
      <vt:lpstr>Презентация PowerPoint</vt:lpstr>
      <vt:lpstr>Ukraine corn production, MMT</vt:lpstr>
      <vt:lpstr>Evolution of Ukrainian corn crop estimates in 2021 (MMT)</vt:lpstr>
      <vt:lpstr>Презентация PowerPoint</vt:lpstr>
      <vt:lpstr>Ukraine wheat production, MMT</vt:lpstr>
      <vt:lpstr>Evolution of Ukrainian wheat crop estimates in 2021 (MMT)</vt:lpstr>
      <vt:lpstr>Exports</vt:lpstr>
      <vt:lpstr>Russia wheat export, MMT</vt:lpstr>
      <vt:lpstr>Russia wheat export by major destinations in 2021/22, MMT (July-January)</vt:lpstr>
      <vt:lpstr>Russia wheat exports to Iran, MMT</vt:lpstr>
      <vt:lpstr>Wheat price export tax rate calculation</vt:lpstr>
      <vt:lpstr>Food CPI, MOM, %</vt:lpstr>
      <vt:lpstr>Weekly wheat tax, $/mt</vt:lpstr>
      <vt:lpstr>Презентация PowerPoint</vt:lpstr>
      <vt:lpstr>Ukraine wheat export, MMT</vt:lpstr>
      <vt:lpstr>Ukraine wheat export by major destinations in 2021/22, MMT (July-January)</vt:lpstr>
      <vt:lpstr>Ukraine corn export, MMT</vt:lpstr>
      <vt:lpstr>Ukraine corn export by major destinations in 2021/22, MMT (July-January)</vt:lpstr>
      <vt:lpstr>Ukraine corn export to China, MMT</vt:lpstr>
      <vt:lpstr>China’s corn imports, MMT</vt:lpstr>
      <vt:lpstr>Презентация PowerPoint</vt:lpstr>
      <vt:lpstr>2022 crop outlook</vt:lpstr>
      <vt:lpstr>​Russia: winter crops area in 2014-2021 and estimate for 2022, mln ha (seeded previous fall) </vt:lpstr>
      <vt:lpstr>Презентация PowerPoint</vt:lpstr>
      <vt:lpstr>Презентация PowerPoint</vt:lpstr>
      <vt:lpstr>Презентация PowerPoint</vt:lpstr>
      <vt:lpstr>Russia winter wheat yield, mt/ha</vt:lpstr>
      <vt:lpstr>Презентация PowerPoint</vt:lpstr>
      <vt:lpstr>Презентация PowerPoint</vt:lpstr>
      <vt:lpstr>Ukraine winter wheat yield, mt/ha</vt:lpstr>
      <vt:lpstr>Ukraine: wheat production, mln t</vt:lpstr>
      <vt:lpstr>Презентация PowerPoint</vt:lpstr>
      <vt:lpstr>Thanks!    If you are not our subscriber,  consider becoming one.   1) E-mail me -&gt; sizovjr@sovecon.ru 2) Get a free trial at sizov.report 3) Follow me at @sizov_andre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Black Sea grain market:  crops, exports, early 2022 outlook</dc:title>
  <dc:creator>Petr Petrov</dc:creator>
  <cp:lastModifiedBy>Petr Petrov</cp:lastModifiedBy>
  <cp:revision>1</cp:revision>
  <dcterms:created xsi:type="dcterms:W3CDTF">2022-02-24T19:47:11Z</dcterms:created>
  <dcterms:modified xsi:type="dcterms:W3CDTF">2022-02-24T19:47:11Z</dcterms:modified>
</cp:coreProperties>
</file>