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6"/>
  </p:notesMasterIdLst>
  <p:sldIdLst>
    <p:sldId id="805" r:id="rId3"/>
    <p:sldId id="825" r:id="rId4"/>
    <p:sldId id="954" r:id="rId5"/>
    <p:sldId id="944" r:id="rId6"/>
    <p:sldId id="957" r:id="rId7"/>
    <p:sldId id="958" r:id="rId8"/>
    <p:sldId id="953" r:id="rId9"/>
    <p:sldId id="959" r:id="rId10"/>
    <p:sldId id="962" r:id="rId11"/>
    <p:sldId id="960" r:id="rId12"/>
    <p:sldId id="956" r:id="rId13"/>
    <p:sldId id="256" r:id="rId14"/>
    <p:sldId id="409" r:id="rId15"/>
    <p:sldId id="822" r:id="rId16"/>
    <p:sldId id="817" r:id="rId17"/>
    <p:sldId id="946" r:id="rId18"/>
    <p:sldId id="947" r:id="rId19"/>
    <p:sldId id="872" r:id="rId20"/>
    <p:sldId id="949" r:id="rId21"/>
    <p:sldId id="942" r:id="rId22"/>
    <p:sldId id="908" r:id="rId23"/>
    <p:sldId id="950" r:id="rId24"/>
    <p:sldId id="95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 Norton" initials="JN" lastIdx="1" clrIdx="0">
    <p:extLst>
      <p:ext uri="{19B8F6BF-5375-455C-9EA6-DF929625EA0E}">
        <p15:presenceInfo xmlns:p15="http://schemas.microsoft.com/office/powerpoint/2012/main" userId="31716aa4b595c65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8F5A"/>
    <a:srgbClr val="F28A99"/>
    <a:srgbClr val="FF0066"/>
    <a:srgbClr val="FFCCFF"/>
    <a:srgbClr val="89C0D5"/>
    <a:srgbClr val="6EB2C9"/>
    <a:srgbClr val="F2BD55"/>
    <a:srgbClr val="EFA05D"/>
    <a:srgbClr val="F79D35"/>
    <a:srgbClr val="B3D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5211" autoAdjust="0"/>
  </p:normalViewPr>
  <p:slideViewPr>
    <p:cSldViewPr snapToGrid="0" snapToObjects="1">
      <p:cViewPr varScale="1">
        <p:scale>
          <a:sx n="105" d="100"/>
          <a:sy n="105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8115B-808A-4542-BC6E-0EC85C96265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8800B-56B0-4D9A-A980-8E58976D2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078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84A9A-1884-409C-9201-8F9C4176F7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632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11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6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1DA89-9399-B849-9854-4942F7969B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380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1DA89-9399-B849-9854-4942F7969B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569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1DA89-9399-B849-9854-4942F7969B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24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1DA89-9399-B849-9854-4942F7969B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0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1DA89-9399-B849-9854-4942F7969B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888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1DA89-9399-B849-9854-4942F7969B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728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8800B-56B0-4D9A-A980-8E58976D21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5665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84A9A-1884-409C-9201-8F9C4176F7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1797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00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8800B-56B0-4D9A-A980-8E58976D21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144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68800B-56B0-4D9A-A980-8E58976D21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1730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84A9A-1884-409C-9201-8F9C4176F7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4852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F84A9A-1884-409C-9201-8F9C4176F7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1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68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54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46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5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540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38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8800B-56B0-4D9A-A980-8E58976D21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83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D1FF4-2F39-7548-922C-EAE7B2E6C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283D6F-3D44-8B40-98AB-EBD74A45F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C9A1C-B70A-AA4D-AA46-25AA75974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D693D-3C19-F24B-A599-6E5986561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FBB4C-D30B-0C47-99DC-4AB0FD80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5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0314D-BAA5-2B47-8D28-DEC64D2F7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BFBDB7-DD47-1D4B-9063-A564CA712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C993B-0AA3-664F-84F2-7DE0A4E12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C8D4D-5D6D-DB4F-8F0B-9D20877A3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313FE-5156-2649-B994-CD9C3ADAD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1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91EF38-00DE-934F-B6BB-485E41D2F3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58011-9918-214D-9397-059618331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BEBB-175C-2D46-B6E3-5B3F7C8DF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98F64-2C3F-114A-966B-BFCDBB4D3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B054F-727C-8D42-9B01-6C1D3BD84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1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975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7305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861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1759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200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268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81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2776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96440-84A7-C843-9BE2-5257A704F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310D9-5B35-9D49-B99E-23AB64807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09600-E9F9-1B42-A218-F139C8525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7D58A-EF42-824F-BC07-4E9E81F03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E5D26-CE19-654D-845D-092BD1352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57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6096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86597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55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2285D-7A23-4948-A8BA-18B8EFBC1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EC7CAB-56A6-344B-A958-A8745A4FA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30888-4311-B149-AF4E-76942B84D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B0113-AFDE-5445-AF90-4F5656EBF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1B70C-9C0F-234F-9774-52A11FCF0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29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8B3EB-479B-BD4D-AC75-5ED057719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ED364-551C-0F4D-A77A-FD63180CA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374D6C-6D38-8244-AABD-0C8AF1378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27408-C78F-1644-85FD-653998AAB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10129-4B25-804C-B42D-F76F81BA5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7469D-6780-2C44-9A5B-7082F07FE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984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095F4-D305-D840-AC5D-9D361C984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ABAFA-8DE6-A14D-A3C0-07F63FD23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47EFA-6E4A-AD48-B3A9-835A276E7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869FA9-E7DB-5244-AD54-622694CED4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BB04E1-8BE3-0C44-8316-6750E8C61E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AA2517-9F89-B846-96FE-D83723D88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4DB23C-58AA-8F4C-B7EA-B7DA27E7E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01DDD5-6BCA-FB4B-B0C7-99335D5E5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5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AF60F-A160-A047-BD05-D012FB4DC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FCE9E5-C6AC-724E-A7DF-3946B520B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C528A6-D465-4042-9831-1A639AB50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8EFE25-3EB4-6E4F-A8BA-F8558FE9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02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710962-D1F7-7B40-8B49-D9488AFE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53EFB0-A08D-0A47-B327-F1FFE7105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DE0CE-A212-4047-8D34-CFA74F1E7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9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9B014-01D2-E14B-8C9B-83249F79F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5C8BE-0BB6-7240-8909-AF5051CF3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32C1B0-1168-2A45-B85F-4E88CA8A3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9CA57-DF23-A44C-A305-88E7E92F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097D67-C4D0-2A46-8E5E-1464417CB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168E3-14D8-964F-8C59-5A0776BD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3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51B55-1D4D-2A42-9574-AF5A4BAE8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C8E254-B2D4-7F41-B74E-319EB6559B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CB0989-9D74-644B-8D5E-19A588F32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06421C-7CA6-7042-ACD6-A648DF14F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6DFE4C-9BF3-B443-B200-417AB7F8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7D273-9D22-4842-B0A5-E9AA194B4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28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5CB874-35AD-9F41-975E-C8DD58919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C1857-52E8-1F41-9456-0515956A6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1A334-5A34-1B4C-8B34-5C85347B6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90085-10FB-124F-936A-29434980D4B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83CAC-665F-E34B-B488-0F7A08FF4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E825E-18A3-AC47-8D53-45AAB95C5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79E94-652C-E344-82CB-60DB9E4F0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9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71EF8-C4B6-41BE-ADFC-44E8AB858FA7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8AB34-3725-4784-AE7B-05C1B7A2685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16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D970-0848-4B48-AE4A-6A9D24013B32}"/>
              </a:ext>
            </a:extLst>
          </p:cNvPr>
          <p:cNvSpPr/>
          <p:nvPr/>
        </p:nvSpPr>
        <p:spPr>
          <a:xfrm>
            <a:off x="0" y="0"/>
            <a:ext cx="12083143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92000"/>
                  <a:alpha val="78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D1883FF-2062-4DC5-AA7B-B9C754ED6C92}"/>
              </a:ext>
            </a:extLst>
          </p:cNvPr>
          <p:cNvSpPr txBox="1">
            <a:spLocks/>
          </p:cNvSpPr>
          <p:nvPr/>
        </p:nvSpPr>
        <p:spPr>
          <a:xfrm>
            <a:off x="588917" y="4302226"/>
            <a:ext cx="71986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white"/>
                </a:solidFill>
                <a:latin typeface="Gotham" panose="02000504050000020004" pitchFamily="2" charset="0"/>
              </a:rPr>
              <a:t>Global Animal Partnership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am" panose="02000504050000020004" pitchFamily="2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58A245B-2E95-4CD7-8D5E-9AA0D595720D}"/>
              </a:ext>
            </a:extLst>
          </p:cNvPr>
          <p:cNvSpPr txBox="1">
            <a:spLocks/>
          </p:cNvSpPr>
          <p:nvPr/>
        </p:nvSpPr>
        <p:spPr>
          <a:xfrm>
            <a:off x="601391" y="535478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Gotham" panose="02000504050000020004" pitchFamily="2" charset="0"/>
              </a:rPr>
              <a:t>USDA Presentation  |  February 25,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7100B1-7908-4A5E-9222-47DC5D11C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08" y="2717874"/>
            <a:ext cx="1944360" cy="166349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98DDCA8-4254-4BE4-997B-805EBF462105}"/>
              </a:ext>
            </a:extLst>
          </p:cNvPr>
          <p:cNvCxnSpPr/>
          <p:nvPr/>
        </p:nvCxnSpPr>
        <p:spPr>
          <a:xfrm>
            <a:off x="2654401" y="2921524"/>
            <a:ext cx="0" cy="143473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3C0947B-1D9F-452F-A6E6-B53CE13A3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131" y="2673813"/>
            <a:ext cx="1511523" cy="181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0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55A0F7-8A51-4278-840E-F350596A20B9}"/>
              </a:ext>
            </a:extLst>
          </p:cNvPr>
          <p:cNvSpPr txBox="1">
            <a:spLocks/>
          </p:cNvSpPr>
          <p:nvPr/>
        </p:nvSpPr>
        <p:spPr>
          <a:xfrm>
            <a:off x="792374" y="-85220"/>
            <a:ext cx="1160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 Concerns are Driving Change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13486B5-73E9-4D14-AB69-F00FF8DA6FF4}"/>
              </a:ext>
            </a:extLst>
          </p:cNvPr>
          <p:cNvSpPr/>
          <p:nvPr/>
        </p:nvSpPr>
        <p:spPr>
          <a:xfrm flipV="1">
            <a:off x="885611" y="961695"/>
            <a:ext cx="10467922" cy="5733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70BA09-990C-47DC-AB7D-6567965F2F41}"/>
              </a:ext>
            </a:extLst>
          </p:cNvPr>
          <p:cNvSpPr txBox="1"/>
          <p:nvPr/>
        </p:nvSpPr>
        <p:spPr>
          <a:xfrm>
            <a:off x="3927260" y="1857865"/>
            <a:ext cx="70328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Producers are also benefiting from higher attribute products</a:t>
            </a:r>
          </a:p>
          <a:p>
            <a:endParaRPr lang="en-US" sz="3200" b="1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Producers are receiving premiums for raising meat with added claims and care</a:t>
            </a:r>
          </a:p>
          <a:p>
            <a:pPr marL="342900" indent="-342900">
              <a:buFontTx/>
              <a:buChar char="-"/>
            </a:pPr>
            <a:endParaRPr lang="en-US" sz="24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The pet food industry helps increase animal utilization and gives premiums for parts of the animal that weren’t possible before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13BBDF-CE97-44BE-8DEC-94845313B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668" y="2243744"/>
            <a:ext cx="2710331" cy="242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52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-3912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EE658A-8CDD-484B-ABC9-AB1BAAB50B06}"/>
              </a:ext>
            </a:extLst>
          </p:cNvPr>
          <p:cNvSpPr txBox="1"/>
          <p:nvPr/>
        </p:nvSpPr>
        <p:spPr>
          <a:xfrm>
            <a:off x="825500" y="3642836"/>
            <a:ext cx="1085215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18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Gotham" panose="02000504050000020004" pitchFamily="2" charset="0"/>
              </a:rPr>
              <a:t>Bottom Line: </a:t>
            </a:r>
            <a:r>
              <a:rPr lang="en-US" sz="2800" dirty="0">
                <a:solidFill>
                  <a:schemeClr val="bg1"/>
                </a:solidFill>
                <a:latin typeface="Gotham" panose="02000504050000020004" pitchFamily="2" charset="0"/>
              </a:rPr>
              <a:t>G.A.P. Animal Welfare Certification aligns with consumers’ values, provides competitive differentiation for brands, and a premium price for producers.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1ECB4-3EF4-4B09-9EBC-2DF3C45DD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511" y="1242360"/>
            <a:ext cx="1909439" cy="229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82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6A20499-0718-4B02-BC16-97BB8526FC12}"/>
              </a:ext>
            </a:extLst>
          </p:cNvPr>
          <p:cNvSpPr/>
          <p:nvPr/>
        </p:nvSpPr>
        <p:spPr>
          <a:xfrm>
            <a:off x="0" y="-3912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5647AB9-98C1-4314-BB7E-7104B87E36EB}"/>
              </a:ext>
            </a:extLst>
          </p:cNvPr>
          <p:cNvSpPr txBox="1">
            <a:spLocks/>
          </p:cNvSpPr>
          <p:nvPr/>
        </p:nvSpPr>
        <p:spPr>
          <a:xfrm>
            <a:off x="3395813" y="2902289"/>
            <a:ext cx="5539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Program Overview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07A7549-D490-4FA6-B39E-BD819C8F0728}"/>
              </a:ext>
            </a:extLst>
          </p:cNvPr>
          <p:cNvSpPr/>
          <p:nvPr/>
        </p:nvSpPr>
        <p:spPr>
          <a:xfrm>
            <a:off x="3543301" y="4004811"/>
            <a:ext cx="4746170" cy="5108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AA8E97C-7743-4D91-8343-A7A34657B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295" y="1238798"/>
            <a:ext cx="1944360" cy="166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92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74BBEF2-4206-4F49-8E2E-7C48D8515A03}"/>
              </a:ext>
            </a:extLst>
          </p:cNvPr>
          <p:cNvSpPr/>
          <p:nvPr/>
        </p:nvSpPr>
        <p:spPr>
          <a:xfrm>
            <a:off x="0" y="-9525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lumMod val="92000"/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80921C-1569-47C7-A798-8FE86C15A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21" y="1790894"/>
            <a:ext cx="1900694" cy="1626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3ABB44-51F3-42E3-A025-DEB485D228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2409"/>
          <a:stretch/>
        </p:blipFill>
        <p:spPr>
          <a:xfrm>
            <a:off x="1096412" y="3934697"/>
            <a:ext cx="1532552" cy="24630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A031EE-8930-4533-836E-CAD6B8CD57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234" t="564" r="62948" b="-564"/>
          <a:stretch/>
        </p:blipFill>
        <p:spPr>
          <a:xfrm>
            <a:off x="4996564" y="3944395"/>
            <a:ext cx="1726604" cy="24630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53883B-BEEF-4F72-98CD-B9CEBB1725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9748" t="77" r="42662" b="-77"/>
          <a:stretch/>
        </p:blipFill>
        <p:spPr>
          <a:xfrm>
            <a:off x="9546083" y="3897307"/>
            <a:ext cx="1532552" cy="2463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C37EC9-6767-4599-B6DE-7FB8B81C8B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829" t="-2450" r="2580" b="2450"/>
          <a:stretch/>
        </p:blipFill>
        <p:spPr>
          <a:xfrm>
            <a:off x="7327653" y="3855979"/>
            <a:ext cx="1532552" cy="246309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DEE02C3-BEDB-4852-9EC1-57491AB86C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767" t="47936" r="22458"/>
          <a:stretch/>
        </p:blipFill>
        <p:spPr>
          <a:xfrm>
            <a:off x="3124274" y="5161078"/>
            <a:ext cx="1360843" cy="12697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2CA7C-EE6D-448E-B9C8-BA1F5C6B4D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849" t="5103" r="21333" b="50663"/>
          <a:stretch/>
        </p:blipFill>
        <p:spPr>
          <a:xfrm>
            <a:off x="2893566" y="4006455"/>
            <a:ext cx="1726604" cy="10895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26943B-01C5-40BA-9324-D8D0A1961E5A}"/>
              </a:ext>
            </a:extLst>
          </p:cNvPr>
          <p:cNvSpPr txBox="1"/>
          <p:nvPr/>
        </p:nvSpPr>
        <p:spPr>
          <a:xfrm>
            <a:off x="3348924" y="1706120"/>
            <a:ext cx="7957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Global Animal Partnership (G.A.P.) is one of the largest animal welfare standards and labeling organizations in North America.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FBF850-D2B2-4125-8B37-7B83EBBC0CCE}"/>
              </a:ext>
            </a:extLst>
          </p:cNvPr>
          <p:cNvSpPr txBox="1"/>
          <p:nvPr/>
        </p:nvSpPr>
        <p:spPr>
          <a:xfrm>
            <a:off x="3348924" y="2539570"/>
            <a:ext cx="7976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G.A.P.’s mission is to drive meaningful, continuous improvement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of farm animal welfare through multi-level standards development, application, and verification across the supply chain.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2B0649-CB71-4375-B5C8-056307688586}"/>
              </a:ext>
            </a:extLst>
          </p:cNvPr>
          <p:cNvSpPr txBox="1"/>
          <p:nvPr/>
        </p:nvSpPr>
        <p:spPr>
          <a:xfrm>
            <a:off x="542440" y="492723"/>
            <a:ext cx="10461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lac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WHO IS GLOBAL ANIMAL PARTNERSHIP?</a:t>
            </a:r>
          </a:p>
        </p:txBody>
      </p:sp>
    </p:spTree>
    <p:extLst>
      <p:ext uri="{BB962C8B-B14F-4D97-AF65-F5344CB8AC3E}">
        <p14:creationId xmlns:p14="http://schemas.microsoft.com/office/powerpoint/2010/main" val="1718303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74BBEF2-4206-4F49-8E2E-7C48D8515A03}"/>
              </a:ext>
            </a:extLst>
          </p:cNvPr>
          <p:cNvSpPr/>
          <p:nvPr/>
        </p:nvSpPr>
        <p:spPr>
          <a:xfrm>
            <a:off x="0" y="-3553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lumMod val="92000"/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2B0649-CB71-4375-B5C8-056307688586}"/>
              </a:ext>
            </a:extLst>
          </p:cNvPr>
          <p:cNvSpPr txBox="1"/>
          <p:nvPr/>
        </p:nvSpPr>
        <p:spPr>
          <a:xfrm>
            <a:off x="638603" y="590978"/>
            <a:ext cx="10461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lac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MULTI-TIERED COMPREHENSIVE STANDARDS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7B07FD-04FC-4FE1-8636-273292467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132" y="1175038"/>
            <a:ext cx="9696773" cy="205333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89C2421-DDBD-466D-B53A-A98D335B2FFD}"/>
              </a:ext>
            </a:extLst>
          </p:cNvPr>
          <p:cNvSpPr txBox="1"/>
          <p:nvPr/>
        </p:nvSpPr>
        <p:spPr>
          <a:xfrm>
            <a:off x="556941" y="4473546"/>
            <a:ext cx="107826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Calibri" panose="020F0502020204030204" pitchFamily="34" charset="0"/>
                <a:cs typeface="+mn-cs"/>
              </a:rPr>
              <a:t>G.A.P. certification is not a "one-size-fits-all" program. G.A.P. has created tiered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Calibri" panose="020F0502020204030204" pitchFamily="34" charset="0"/>
                <a:cs typeface="+mn-cs"/>
              </a:rPr>
              <a:t>animal welfare standards for 11 species that are science-based and 3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Calibri" panose="020F0502020204030204" pitchFamily="34" charset="0"/>
                <a:cs typeface="+mn-cs"/>
              </a:rPr>
              <a:t>rd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Calibri" panose="020F0502020204030204" pitchFamily="34" charset="0"/>
                <a:cs typeface="+mn-cs"/>
              </a:rPr>
              <a:t> party certified.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am" panose="02000504050000020004" pitchFamily="2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Calibri" panose="020F0502020204030204" pitchFamily="34" charset="0"/>
                <a:cs typeface="+mn-cs"/>
              </a:rPr>
              <a:t>Each tier, or Step, includes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Calibri" panose="020F0502020204030204" pitchFamily="34" charset="0"/>
                <a:cs typeface="+mn-cs"/>
              </a:rPr>
              <a:t>over 100 animal and farm-based requirements that must be met in order to achieve certification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Calibri" panose="020F0502020204030204" pitchFamily="34" charset="0"/>
                <a:cs typeface="+mn-cs"/>
              </a:rPr>
              <a:t>. Our tiered program creates a platform for change for farms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Calibri" panose="020F0502020204030204" pitchFamily="34" charset="0"/>
                <a:cs typeface="+mn-cs"/>
              </a:rPr>
              <a:t>and ranches, as they can achieve higher Steps with welfare improvements.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F5217F-DB3C-4330-A7D2-112294A89C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6638" b="52677"/>
          <a:stretch/>
        </p:blipFill>
        <p:spPr>
          <a:xfrm>
            <a:off x="638603" y="3305349"/>
            <a:ext cx="4201622" cy="9923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9A2B2BD-9B75-436E-8806-917DACF008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30" t="51720" r="6387" b="957"/>
          <a:stretch/>
        </p:blipFill>
        <p:spPr>
          <a:xfrm>
            <a:off x="4820561" y="3305349"/>
            <a:ext cx="5113439" cy="99237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9AC17A1-4675-4CE0-897F-4DFCEDA434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144" t="258" r="4701" b="52419"/>
          <a:stretch/>
        </p:blipFill>
        <p:spPr>
          <a:xfrm>
            <a:off x="10045861" y="3264020"/>
            <a:ext cx="1097007" cy="99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12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74BBEF2-4206-4F49-8E2E-7C48D8515A03}"/>
              </a:ext>
            </a:extLst>
          </p:cNvPr>
          <p:cNvSpPr/>
          <p:nvPr/>
        </p:nvSpPr>
        <p:spPr>
          <a:xfrm>
            <a:off x="0" y="-8719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lumMod val="92000"/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294AC0-68DD-43D8-BE60-047FDA1975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E149C2-D7EE-449E-B79D-704B15724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261" y="937906"/>
            <a:ext cx="1168317" cy="14019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889DCE0-85D1-4384-9704-F122DCE8DBBF}"/>
              </a:ext>
            </a:extLst>
          </p:cNvPr>
          <p:cNvSpPr txBox="1"/>
          <p:nvPr/>
        </p:nvSpPr>
        <p:spPr>
          <a:xfrm>
            <a:off x="865322" y="414686"/>
            <a:ext cx="10461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lac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EVERY FARM, EVERY 15 MONTHS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20070A-FCEA-44E4-BE0A-6F61B2819A9D}"/>
              </a:ext>
            </a:extLst>
          </p:cNvPr>
          <p:cNvSpPr txBox="1"/>
          <p:nvPr/>
        </p:nvSpPr>
        <p:spPr>
          <a:xfrm>
            <a:off x="865322" y="5920094"/>
            <a:ext cx="2404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899DB3-34AE-46DE-BAED-19D62C159A30}"/>
              </a:ext>
            </a:extLst>
          </p:cNvPr>
          <p:cNvSpPr txBox="1"/>
          <p:nvPr/>
        </p:nvSpPr>
        <p:spPr>
          <a:xfrm>
            <a:off x="9424589" y="474476"/>
            <a:ext cx="2323126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*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Every 12 Months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for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 </a:t>
            </a: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n-ea"/>
                <a:cs typeface="+mn-cs"/>
              </a:rPr>
              <a:t>Pigs and Laying Hens</a:t>
            </a:r>
          </a:p>
        </p:txBody>
      </p:sp>
    </p:spTree>
    <p:extLst>
      <p:ext uri="{BB962C8B-B14F-4D97-AF65-F5344CB8AC3E}">
        <p14:creationId xmlns:p14="http://schemas.microsoft.com/office/powerpoint/2010/main" val="2954794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74BBEF2-4206-4F49-8E2E-7C48D8515A03}"/>
              </a:ext>
            </a:extLst>
          </p:cNvPr>
          <p:cNvSpPr/>
          <p:nvPr/>
        </p:nvSpPr>
        <p:spPr>
          <a:xfrm>
            <a:off x="0" y="-8719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lumMod val="92000"/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20070A-FCEA-44E4-BE0A-6F61B2819A9D}"/>
              </a:ext>
            </a:extLst>
          </p:cNvPr>
          <p:cNvSpPr txBox="1"/>
          <p:nvPr/>
        </p:nvSpPr>
        <p:spPr>
          <a:xfrm>
            <a:off x="865322" y="5920094"/>
            <a:ext cx="2404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B034D-0484-4B78-9FF4-9D2C9E863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858" y="-106691"/>
            <a:ext cx="12540343" cy="705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9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74BBEF2-4206-4F49-8E2E-7C48D8515A03}"/>
              </a:ext>
            </a:extLst>
          </p:cNvPr>
          <p:cNvSpPr/>
          <p:nvPr/>
        </p:nvSpPr>
        <p:spPr>
          <a:xfrm>
            <a:off x="0" y="-8719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lumMod val="92000"/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20070A-FCEA-44E4-BE0A-6F61B2819A9D}"/>
              </a:ext>
            </a:extLst>
          </p:cNvPr>
          <p:cNvSpPr txBox="1"/>
          <p:nvPr/>
        </p:nvSpPr>
        <p:spPr>
          <a:xfrm>
            <a:off x="865322" y="5920094"/>
            <a:ext cx="2404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pork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B5461AF-E948-4CF9-B8CD-DE374A07EEAE}"/>
              </a:ext>
            </a:extLst>
          </p:cNvPr>
          <p:cNvSpPr txBox="1">
            <a:spLocks/>
          </p:cNvSpPr>
          <p:nvPr/>
        </p:nvSpPr>
        <p:spPr>
          <a:xfrm>
            <a:off x="936549" y="6004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What Makes G.A.P. Special?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AA2376-01A9-4DE9-BC62-7EC1FE454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55" y="1794904"/>
            <a:ext cx="1787937" cy="170707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56F6D34-5C70-4822-9F4A-90F6A8C4234A}"/>
              </a:ext>
            </a:extLst>
          </p:cNvPr>
          <p:cNvSpPr txBox="1">
            <a:spLocks/>
          </p:cNvSpPr>
          <p:nvPr/>
        </p:nvSpPr>
        <p:spPr>
          <a:xfrm>
            <a:off x="0" y="3501639"/>
            <a:ext cx="3230822" cy="11297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Technical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Knowledge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47D6B5-85E5-488E-9850-DC68C0DCE034}"/>
              </a:ext>
            </a:extLst>
          </p:cNvPr>
          <p:cNvSpPr txBox="1"/>
          <p:nvPr/>
        </p:nvSpPr>
        <p:spPr>
          <a:xfrm>
            <a:off x="323356" y="4609870"/>
            <a:ext cx="2574042" cy="786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Gotham" panose="02000504050000020004" pitchFamily="2" charset="0"/>
              </a:rPr>
              <a:t>Farm animal welfare and meat buying experts</a:t>
            </a:r>
          </a:p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213BF2-5E04-4C85-862F-857525E41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224" y="1828371"/>
            <a:ext cx="1500852" cy="170707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5F114AC-0EC6-417D-9DE7-4AB15FC5F1F4}"/>
              </a:ext>
            </a:extLst>
          </p:cNvPr>
          <p:cNvSpPr txBox="1">
            <a:spLocks/>
          </p:cNvSpPr>
          <p:nvPr/>
        </p:nvSpPr>
        <p:spPr>
          <a:xfrm>
            <a:off x="2963527" y="3501639"/>
            <a:ext cx="3230822" cy="11297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Supply Chain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Connectors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FE78C8-B221-46AE-9DBE-E55FDBD7FA34}"/>
              </a:ext>
            </a:extLst>
          </p:cNvPr>
          <p:cNvSpPr txBox="1"/>
          <p:nvPr/>
        </p:nvSpPr>
        <p:spPr>
          <a:xfrm>
            <a:off x="2947558" y="4609870"/>
            <a:ext cx="2782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dirty="0">
                <a:solidFill>
                  <a:schemeClr val="bg1"/>
                </a:solidFill>
                <a:latin typeface="Gotham" panose="02000504050000020004" pitchFamily="2" charset="0"/>
              </a:rPr>
              <a:t>Increased carcass utilization (using the whole animal)</a:t>
            </a:r>
          </a:p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CA9D7C-717D-42CE-A2DD-4475CA3162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7708" y="1800918"/>
            <a:ext cx="1787937" cy="168012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C050D9D-53E9-443F-8DAC-0EB7A242AE22}"/>
              </a:ext>
            </a:extLst>
          </p:cNvPr>
          <p:cNvSpPr txBox="1">
            <a:spLocks/>
          </p:cNvSpPr>
          <p:nvPr/>
        </p:nvSpPr>
        <p:spPr>
          <a:xfrm>
            <a:off x="5860925" y="3492590"/>
            <a:ext cx="3230822" cy="11297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Integrity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786B13-C392-4D7B-B278-966999A91526}"/>
              </a:ext>
            </a:extLst>
          </p:cNvPr>
          <p:cNvSpPr txBox="1"/>
          <p:nvPr/>
        </p:nvSpPr>
        <p:spPr>
          <a:xfrm>
            <a:off x="5860925" y="4643337"/>
            <a:ext cx="2891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dirty="0">
                <a:solidFill>
                  <a:schemeClr val="bg1"/>
                </a:solidFill>
                <a:latin typeface="Gotham" panose="02000504050000020004" pitchFamily="2" charset="0"/>
              </a:rPr>
              <a:t>Every farm audited every 15 months</a:t>
            </a:r>
          </a:p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92B0CB-E5CF-46C7-9255-C4D3E12C16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7692" y="1917718"/>
            <a:ext cx="972520" cy="112976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B1BA943D-FF26-4CE3-A366-D72BE49C6A5D}"/>
              </a:ext>
            </a:extLst>
          </p:cNvPr>
          <p:cNvSpPr txBox="1">
            <a:spLocks/>
          </p:cNvSpPr>
          <p:nvPr/>
        </p:nvSpPr>
        <p:spPr>
          <a:xfrm>
            <a:off x="8824452" y="3473346"/>
            <a:ext cx="3230822" cy="11297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Transparency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87F88A-44CC-47FE-8B34-F361196425F7}"/>
              </a:ext>
            </a:extLst>
          </p:cNvPr>
          <p:cNvSpPr txBox="1"/>
          <p:nvPr/>
        </p:nvSpPr>
        <p:spPr>
          <a:xfrm>
            <a:off x="8611726" y="4609870"/>
            <a:ext cx="3096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dirty="0">
                <a:solidFill>
                  <a:schemeClr val="bg1"/>
                </a:solidFill>
                <a:latin typeface="Gotham" panose="02000504050000020004" pitchFamily="2" charset="0"/>
              </a:rPr>
              <a:t>Tiered program promotes continuous improvement</a:t>
            </a:r>
          </a:p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3F60002-C71F-4BCE-954C-1FBCA28623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3952" y="1917717"/>
            <a:ext cx="972520" cy="112976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06A429A-0A22-4092-A4D9-09FE068A0F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0212" y="1917717"/>
            <a:ext cx="972520" cy="112976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7618C92-A69A-4ECF-8620-9434F6087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7692" y="2599308"/>
            <a:ext cx="972520" cy="112976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B30A1D7-4B41-44CC-8184-8453C01ED2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7930" y="2611964"/>
            <a:ext cx="972520" cy="11297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842D44-B956-4407-995B-0DBF89A531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3305" y="2622414"/>
            <a:ext cx="972520" cy="112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04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7C84871-8468-4997-9CE3-9CA772BCDCBB}"/>
              </a:ext>
            </a:extLst>
          </p:cNvPr>
          <p:cNvSpPr/>
          <p:nvPr/>
        </p:nvSpPr>
        <p:spPr>
          <a:xfrm>
            <a:off x="0" y="-39120"/>
            <a:ext cx="12192000" cy="6897120"/>
          </a:xfrm>
          <a:prstGeom prst="rect">
            <a:avLst/>
          </a:pr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9B968D-33E5-4121-864A-A624C2CE0FC8}"/>
              </a:ext>
            </a:extLst>
          </p:cNvPr>
          <p:cNvSpPr txBox="1">
            <a:spLocks/>
          </p:cNvSpPr>
          <p:nvPr/>
        </p:nvSpPr>
        <p:spPr>
          <a:xfrm>
            <a:off x="3127505" y="3011147"/>
            <a:ext cx="5539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Becoming 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G.A.P. Partner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E49F46-2293-4848-AA31-556CC32E0186}"/>
              </a:ext>
            </a:extLst>
          </p:cNvPr>
          <p:cNvSpPr/>
          <p:nvPr/>
        </p:nvSpPr>
        <p:spPr>
          <a:xfrm>
            <a:off x="3679372" y="4407584"/>
            <a:ext cx="4435928" cy="4915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488ED5-933C-4BE4-876A-5EB197568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295" y="1238798"/>
            <a:ext cx="1944360" cy="166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803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D970-0848-4B48-AE4A-6A9D24013B32}"/>
              </a:ext>
            </a:extLst>
          </p:cNvPr>
          <p:cNvSpPr/>
          <p:nvPr/>
        </p:nvSpPr>
        <p:spPr>
          <a:xfrm>
            <a:off x="0" y="-2183"/>
            <a:ext cx="10858399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92000"/>
                  <a:alpha val="78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4B18D26-FD5C-49D2-A156-AEFD0D7DBC2A}"/>
              </a:ext>
            </a:extLst>
          </p:cNvPr>
          <p:cNvSpPr txBox="1">
            <a:spLocks/>
          </p:cNvSpPr>
          <p:nvPr/>
        </p:nvSpPr>
        <p:spPr>
          <a:xfrm>
            <a:off x="1147136" y="2873265"/>
            <a:ext cx="687193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am" panose="02000504050000020004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CCF0C79-BA3A-42A8-BDB3-838813823833}"/>
              </a:ext>
            </a:extLst>
          </p:cNvPr>
          <p:cNvSpPr txBox="1">
            <a:spLocks/>
          </p:cNvSpPr>
          <p:nvPr/>
        </p:nvSpPr>
        <p:spPr>
          <a:xfrm>
            <a:off x="-537182" y="316933"/>
            <a:ext cx="5539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Procurement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027AB9-722A-4712-8D3C-FE32C4FC0A05}"/>
              </a:ext>
            </a:extLst>
          </p:cNvPr>
          <p:cNvSpPr/>
          <p:nvPr/>
        </p:nvSpPr>
        <p:spPr>
          <a:xfrm>
            <a:off x="0" y="1292865"/>
            <a:ext cx="3898746" cy="4915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1D0B4F-CA32-4446-86C9-64FF97C38ED6}"/>
              </a:ext>
            </a:extLst>
          </p:cNvPr>
          <p:cNvSpPr txBox="1"/>
          <p:nvPr/>
        </p:nvSpPr>
        <p:spPr>
          <a:xfrm>
            <a:off x="-346682" y="1764823"/>
            <a:ext cx="54700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Connecting suppliers + processors + brands</a:t>
            </a:r>
          </a:p>
          <a:p>
            <a:pPr marL="1257300" lvl="2" indent="-342900">
              <a:buFontTx/>
              <a:buChar char="-"/>
            </a:pPr>
            <a:endParaRPr lang="en-US" sz="24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Ensuring chain of custody to support the claim</a:t>
            </a:r>
          </a:p>
          <a:p>
            <a:pPr marL="1257300" lvl="2" indent="-342900">
              <a:buFontTx/>
              <a:buChar char="-"/>
            </a:pPr>
            <a:endParaRPr lang="en-US" sz="24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Supporting international expansion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152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-3912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7DF2F09-4F3A-4D6A-BEE9-DA69EB962E43}"/>
              </a:ext>
            </a:extLst>
          </p:cNvPr>
          <p:cNvSpPr txBox="1">
            <a:spLocks/>
          </p:cNvSpPr>
          <p:nvPr/>
        </p:nvSpPr>
        <p:spPr>
          <a:xfrm>
            <a:off x="3531884" y="2902289"/>
            <a:ext cx="5539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 Trends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FDF54D8-2CEF-4173-983C-F82D558969A3}"/>
              </a:ext>
            </a:extLst>
          </p:cNvPr>
          <p:cNvSpPr/>
          <p:nvPr/>
        </p:nvSpPr>
        <p:spPr>
          <a:xfrm>
            <a:off x="3679372" y="4004811"/>
            <a:ext cx="4435928" cy="4915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37DDD6-926E-46C6-9C69-40E326CE5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295" y="1238798"/>
            <a:ext cx="1944360" cy="166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73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F9305E-B071-48AD-A2BF-615C18EE049E}"/>
              </a:ext>
            </a:extLst>
          </p:cNvPr>
          <p:cNvSpPr/>
          <p:nvPr/>
        </p:nvSpPr>
        <p:spPr>
          <a:xfrm>
            <a:off x="0" y="0"/>
            <a:ext cx="7587343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92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394BC12-848C-4257-9BEE-8C97F32B4715}"/>
              </a:ext>
            </a:extLst>
          </p:cNvPr>
          <p:cNvSpPr txBox="1">
            <a:spLocks/>
          </p:cNvSpPr>
          <p:nvPr/>
        </p:nvSpPr>
        <p:spPr>
          <a:xfrm>
            <a:off x="-1125010" y="316933"/>
            <a:ext cx="5539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Sales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416A7F-31DB-4E29-A294-FCB44E762678}"/>
              </a:ext>
            </a:extLst>
          </p:cNvPr>
          <p:cNvSpPr/>
          <p:nvPr/>
        </p:nvSpPr>
        <p:spPr>
          <a:xfrm>
            <a:off x="15021" y="1292865"/>
            <a:ext cx="2264229" cy="45719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265EAF-26E5-4AE4-8743-FFD7CEBEC446}"/>
              </a:ext>
            </a:extLst>
          </p:cNvPr>
          <p:cNvSpPr txBox="1"/>
          <p:nvPr/>
        </p:nvSpPr>
        <p:spPr>
          <a:xfrm>
            <a:off x="-346681" y="1764823"/>
            <a:ext cx="49676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Educating sales teams + distributors</a:t>
            </a:r>
          </a:p>
          <a:p>
            <a:pPr marL="1257300" lvl="2" indent="-342900">
              <a:buFontTx/>
              <a:buChar char="-"/>
            </a:pPr>
            <a:endParaRPr lang="en-US" sz="24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Producing co-branded graphics / sell sheets</a:t>
            </a:r>
          </a:p>
          <a:p>
            <a:pPr marL="1257300" lvl="2" indent="-342900">
              <a:buFontTx/>
              <a:buChar char="-"/>
            </a:pPr>
            <a:endParaRPr lang="en-US" sz="24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Helping with retail sales support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495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F9305E-B071-48AD-A2BF-615C18EE049E}"/>
              </a:ext>
            </a:extLst>
          </p:cNvPr>
          <p:cNvSpPr/>
          <p:nvPr/>
        </p:nvSpPr>
        <p:spPr>
          <a:xfrm>
            <a:off x="0" y="0"/>
            <a:ext cx="10374086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92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365DA6F-09BE-45CD-ADDF-F6555905F832}"/>
              </a:ext>
            </a:extLst>
          </p:cNvPr>
          <p:cNvSpPr txBox="1">
            <a:spLocks/>
          </p:cNvSpPr>
          <p:nvPr/>
        </p:nvSpPr>
        <p:spPr>
          <a:xfrm>
            <a:off x="-560031" y="316933"/>
            <a:ext cx="5539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Marketing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04E0073-A668-4FA9-AAB9-3854EF7FE4F0}"/>
              </a:ext>
            </a:extLst>
          </p:cNvPr>
          <p:cNvSpPr/>
          <p:nvPr/>
        </p:nvSpPr>
        <p:spPr>
          <a:xfrm>
            <a:off x="0" y="1292865"/>
            <a:ext cx="3516086" cy="4915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BBAD25-80CE-474D-9AC6-8E4ED954FF0C}"/>
              </a:ext>
            </a:extLst>
          </p:cNvPr>
          <p:cNvSpPr txBox="1"/>
          <p:nvPr/>
        </p:nvSpPr>
        <p:spPr>
          <a:xfrm>
            <a:off x="-346682" y="1764823"/>
            <a:ext cx="582219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Ensuring label compliance with USDA-FSIS</a:t>
            </a:r>
          </a:p>
          <a:p>
            <a:pPr marL="1257300" lvl="2" indent="-342900">
              <a:buFontTx/>
              <a:buChar char="-"/>
            </a:pPr>
            <a:endParaRPr lang="en-US" sz="24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Supporting PR, social, other marketing initiatives</a:t>
            </a:r>
          </a:p>
          <a:p>
            <a:pPr marL="1257300" lvl="2" indent="-342900">
              <a:buFontTx/>
              <a:buChar char="-"/>
            </a:pPr>
            <a:endParaRPr lang="en-US" sz="24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1257300" lvl="2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Assisting with consumer education and research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849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0DD879-41B1-4E47-8928-7BC55EB1E590}"/>
              </a:ext>
            </a:extLst>
          </p:cNvPr>
          <p:cNvSpPr/>
          <p:nvPr/>
        </p:nvSpPr>
        <p:spPr>
          <a:xfrm>
            <a:off x="0" y="-39356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CDA9E7-8660-4FDD-870E-62A8A0EF360B}"/>
              </a:ext>
            </a:extLst>
          </p:cNvPr>
          <p:cNvSpPr txBox="1">
            <a:spLocks/>
          </p:cNvSpPr>
          <p:nvPr/>
        </p:nvSpPr>
        <p:spPr>
          <a:xfrm>
            <a:off x="2101526" y="561275"/>
            <a:ext cx="5539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Key Takeaways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060052-21FC-4F6B-B596-14B81139F8EA}"/>
              </a:ext>
            </a:extLst>
          </p:cNvPr>
          <p:cNvSpPr/>
          <p:nvPr/>
        </p:nvSpPr>
        <p:spPr>
          <a:xfrm>
            <a:off x="2929261" y="1683638"/>
            <a:ext cx="3884484" cy="45719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48E73D-0C1B-4639-B73F-46337F550AE5}"/>
              </a:ext>
            </a:extLst>
          </p:cNvPr>
          <p:cNvSpPr txBox="1"/>
          <p:nvPr/>
        </p:nvSpPr>
        <p:spPr>
          <a:xfrm>
            <a:off x="2256190" y="2375186"/>
            <a:ext cx="6480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US" sz="2400" b="1" dirty="0">
                <a:solidFill>
                  <a:schemeClr val="bg1"/>
                </a:solidFill>
                <a:latin typeface="Gotham" panose="02000504050000020004" pitchFamily="2" charset="0"/>
              </a:rPr>
              <a:t>Consumer expectations are rising</a:t>
            </a:r>
          </a:p>
          <a:p>
            <a:pPr marL="1257300" lvl="2" indent="-342900">
              <a:buFontTx/>
              <a:buChar char="-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3686F5-3A2A-4CD3-B675-1789C07AD0AB}"/>
              </a:ext>
            </a:extLst>
          </p:cNvPr>
          <p:cNvSpPr txBox="1"/>
          <p:nvPr/>
        </p:nvSpPr>
        <p:spPr>
          <a:xfrm>
            <a:off x="2725518" y="3429000"/>
            <a:ext cx="7981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400" b="1" dirty="0">
                <a:solidFill>
                  <a:schemeClr val="bg1"/>
                </a:solidFill>
                <a:latin typeface="Gotham" panose="02000504050000020004" pitchFamily="2" charset="0"/>
              </a:rPr>
              <a:t>G.A.P. Certification provides many benefits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1CEFB9-53FD-4911-9955-14FE384B577E}"/>
              </a:ext>
            </a:extLst>
          </p:cNvPr>
          <p:cNvSpPr txBox="1"/>
          <p:nvPr/>
        </p:nvSpPr>
        <p:spPr>
          <a:xfrm>
            <a:off x="2627547" y="3926643"/>
            <a:ext cx="731111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>
                <a:solidFill>
                  <a:schemeClr val="bg1"/>
                </a:solidFill>
                <a:latin typeface="Gotham" panose="02000504050000020004" pitchFamily="2" charset="0"/>
              </a:rPr>
              <a:t>- Return on Investment (premiums)</a:t>
            </a:r>
          </a:p>
          <a:p>
            <a:pPr lvl="1"/>
            <a:r>
              <a:rPr lang="en-US" sz="2000" dirty="0">
                <a:solidFill>
                  <a:schemeClr val="bg1"/>
                </a:solidFill>
                <a:latin typeface="Gotham" panose="02000504050000020004" pitchFamily="2" charset="0"/>
              </a:rPr>
              <a:t>- Competitive Differentiation</a:t>
            </a:r>
          </a:p>
          <a:p>
            <a:pPr lvl="1"/>
            <a:r>
              <a:rPr lang="en-US" sz="2000" dirty="0">
                <a:solidFill>
                  <a:schemeClr val="bg1"/>
                </a:solidFill>
                <a:latin typeface="Gotham" panose="02000504050000020004" pitchFamily="2" charset="0"/>
              </a:rPr>
              <a:t>- Risk management (every farm is audited)</a:t>
            </a:r>
          </a:p>
          <a:p>
            <a:pPr lvl="1"/>
            <a:r>
              <a:rPr lang="en-US" sz="2000" dirty="0">
                <a:solidFill>
                  <a:schemeClr val="bg1"/>
                </a:solidFill>
                <a:latin typeface="Gotham" panose="02000504050000020004" pitchFamily="2" charset="0"/>
              </a:rPr>
              <a:t>- Authenticity (delivering on your brand promise)</a:t>
            </a:r>
          </a:p>
          <a:p>
            <a:pPr marL="1257300" lvl="2" indent="-342900">
              <a:buFontTx/>
              <a:buChar char="-"/>
            </a:pP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F0F4CBA-085D-439A-A036-32AF8EA18B29}"/>
              </a:ext>
            </a:extLst>
          </p:cNvPr>
          <p:cNvSpPr txBox="1">
            <a:spLocks/>
          </p:cNvSpPr>
          <p:nvPr/>
        </p:nvSpPr>
        <p:spPr>
          <a:xfrm>
            <a:off x="1742298" y="1923558"/>
            <a:ext cx="24704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1.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208D2A7-4597-4268-83F4-90E89E408AE4}"/>
              </a:ext>
            </a:extLst>
          </p:cNvPr>
          <p:cNvSpPr txBox="1">
            <a:spLocks/>
          </p:cNvSpPr>
          <p:nvPr/>
        </p:nvSpPr>
        <p:spPr>
          <a:xfrm>
            <a:off x="1731411" y="2980721"/>
            <a:ext cx="24704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Gotham" panose="02000504050000020004" pitchFamily="2" charset="0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240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20DD879-41B1-4E47-8928-7BC55EB1E590}"/>
              </a:ext>
            </a:extLst>
          </p:cNvPr>
          <p:cNvSpPr/>
          <p:nvPr/>
        </p:nvSpPr>
        <p:spPr>
          <a:xfrm>
            <a:off x="0" y="-3912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CDA9E7-8660-4FDD-870E-62A8A0EF360B}"/>
              </a:ext>
            </a:extLst>
          </p:cNvPr>
          <p:cNvSpPr txBox="1">
            <a:spLocks/>
          </p:cNvSpPr>
          <p:nvPr/>
        </p:nvSpPr>
        <p:spPr>
          <a:xfrm>
            <a:off x="3326170" y="2729544"/>
            <a:ext cx="5539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Let’s Talk!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060052-21FC-4F6B-B596-14B81139F8EA}"/>
              </a:ext>
            </a:extLst>
          </p:cNvPr>
          <p:cNvSpPr/>
          <p:nvPr/>
        </p:nvSpPr>
        <p:spPr>
          <a:xfrm>
            <a:off x="4805038" y="3956168"/>
            <a:ext cx="2581923" cy="45719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48E73D-0C1B-4639-B73F-46337F550AE5}"/>
              </a:ext>
            </a:extLst>
          </p:cNvPr>
          <p:cNvSpPr txBox="1"/>
          <p:nvPr/>
        </p:nvSpPr>
        <p:spPr>
          <a:xfrm>
            <a:off x="2410587" y="4275073"/>
            <a:ext cx="75137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en-US" sz="2400" b="1" dirty="0">
                <a:solidFill>
                  <a:schemeClr val="bg1"/>
                </a:solidFill>
                <a:latin typeface="Gotham" panose="02000504050000020004" pitchFamily="2" charset="0"/>
              </a:rPr>
              <a:t>info@GlobalAnimalPartnership.org</a:t>
            </a:r>
          </a:p>
          <a:p>
            <a:pPr marL="1257300" lvl="2" indent="-342900">
              <a:buFontTx/>
              <a:buChar char="-"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3501DC-7F2E-43BA-8E30-C533AD680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959" y="815488"/>
            <a:ext cx="1740082" cy="203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27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-13759" y="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55A0F7-8A51-4278-840E-F350596A20B9}"/>
              </a:ext>
            </a:extLst>
          </p:cNvPr>
          <p:cNvSpPr txBox="1">
            <a:spLocks/>
          </p:cNvSpPr>
          <p:nvPr/>
        </p:nvSpPr>
        <p:spPr>
          <a:xfrm>
            <a:off x="1029060" y="-103149"/>
            <a:ext cx="1160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Consumers Care about Animal Welfare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13486B5-73E9-4D14-AB69-F00FF8DA6FF4}"/>
              </a:ext>
            </a:extLst>
          </p:cNvPr>
          <p:cNvSpPr/>
          <p:nvPr/>
        </p:nvSpPr>
        <p:spPr>
          <a:xfrm flipV="1">
            <a:off x="885611" y="961695"/>
            <a:ext cx="10467922" cy="5733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69D863-28DE-48BA-AD5F-C07BA5FCBF11}"/>
              </a:ext>
            </a:extLst>
          </p:cNvPr>
          <p:cNvSpPr txBox="1">
            <a:spLocks/>
          </p:cNvSpPr>
          <p:nvPr/>
        </p:nvSpPr>
        <p:spPr>
          <a:xfrm>
            <a:off x="495514" y="1194243"/>
            <a:ext cx="2414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75%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1DA7A5-28E5-418D-9701-B960A3461A6D}"/>
              </a:ext>
            </a:extLst>
          </p:cNvPr>
          <p:cNvSpPr txBox="1"/>
          <p:nvPr/>
        </p:nvSpPr>
        <p:spPr>
          <a:xfrm>
            <a:off x="699553" y="2320285"/>
            <a:ext cx="20068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/>
                </a:solidFill>
                <a:latin typeface="Gotham" panose="02000504050000020004" pitchFamily="2" charset="0"/>
              </a:rPr>
              <a:t>of consumers are concerned about how chickens are raised for meat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tham" panose="0200050405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899B8F-CF07-472A-A8E7-B383DCFE7DA7}"/>
              </a:ext>
            </a:extLst>
          </p:cNvPr>
          <p:cNvSpPr txBox="1">
            <a:spLocks/>
          </p:cNvSpPr>
          <p:nvPr/>
        </p:nvSpPr>
        <p:spPr>
          <a:xfrm>
            <a:off x="3334051" y="1216495"/>
            <a:ext cx="2414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80%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2AE1B1-FADE-46A8-92A5-87BB12031928}"/>
              </a:ext>
            </a:extLst>
          </p:cNvPr>
          <p:cNvSpPr txBox="1"/>
          <p:nvPr/>
        </p:nvSpPr>
        <p:spPr>
          <a:xfrm>
            <a:off x="3436070" y="2340708"/>
            <a:ext cx="22108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/>
                </a:solidFill>
                <a:latin typeface="Gotham" panose="02000504050000020004" pitchFamily="2" charset="0"/>
              </a:rPr>
              <a:t>of US consumers said they were concerned after learning about the treatment of factory-farmed pigs.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am" panose="0200050405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7D2D0D-16A4-4186-B394-83DE04F2A3C9}"/>
              </a:ext>
            </a:extLst>
          </p:cNvPr>
          <p:cNvSpPr txBox="1"/>
          <p:nvPr/>
        </p:nvSpPr>
        <p:spPr>
          <a:xfrm>
            <a:off x="674209" y="3517593"/>
            <a:ext cx="20068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" panose="02000504050000020004" pitchFamily="2" charset="0"/>
              </a:rPr>
              <a:t>A similar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Gotham" panose="02000504050000020004" pitchFamily="2" charset="0"/>
              </a:rPr>
              <a:t>Percentage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Gotham" panose="02000504050000020004" pitchFamily="2" charset="0"/>
              </a:rPr>
              <a:t>said they were concerned about how chickens are bred to optimize meat production. 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ABB1567-0D08-481B-B1A4-4AADFB8A9633}"/>
              </a:ext>
            </a:extLst>
          </p:cNvPr>
          <p:cNvSpPr txBox="1">
            <a:spLocks/>
          </p:cNvSpPr>
          <p:nvPr/>
        </p:nvSpPr>
        <p:spPr>
          <a:xfrm>
            <a:off x="3334051" y="3474499"/>
            <a:ext cx="2414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75%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9281A5-31DC-4762-8BB1-0686A84E869F}"/>
              </a:ext>
            </a:extLst>
          </p:cNvPr>
          <p:cNvSpPr txBox="1"/>
          <p:nvPr/>
        </p:nvSpPr>
        <p:spPr>
          <a:xfrm>
            <a:off x="3428562" y="4550051"/>
            <a:ext cx="21628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" panose="02000504050000020004" pitchFamily="2" charset="0"/>
              </a:rPr>
              <a:t>said supermarkets have a responsibility to source pork from higher welfare farms. 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A108EAF-3B65-48D2-BA25-64D02691F9F3}"/>
              </a:ext>
            </a:extLst>
          </p:cNvPr>
          <p:cNvCxnSpPr/>
          <p:nvPr/>
        </p:nvCxnSpPr>
        <p:spPr>
          <a:xfrm>
            <a:off x="3001140" y="1552705"/>
            <a:ext cx="0" cy="40010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D0C6F2-3B89-483A-A684-78CD84860302}"/>
              </a:ext>
            </a:extLst>
          </p:cNvPr>
          <p:cNvCxnSpPr/>
          <p:nvPr/>
        </p:nvCxnSpPr>
        <p:spPr>
          <a:xfrm>
            <a:off x="6033066" y="1537529"/>
            <a:ext cx="0" cy="40010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7206F219-E799-4F64-B295-BFFEAFAB9899}"/>
              </a:ext>
            </a:extLst>
          </p:cNvPr>
          <p:cNvSpPr txBox="1">
            <a:spLocks/>
          </p:cNvSpPr>
          <p:nvPr/>
        </p:nvSpPr>
        <p:spPr>
          <a:xfrm>
            <a:off x="6166477" y="1216494"/>
            <a:ext cx="2414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77%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4B1271-CD5C-4BE1-9635-19C093AAE32B}"/>
              </a:ext>
            </a:extLst>
          </p:cNvPr>
          <p:cNvSpPr txBox="1"/>
          <p:nvPr/>
        </p:nvSpPr>
        <p:spPr>
          <a:xfrm>
            <a:off x="6268496" y="2368484"/>
            <a:ext cx="22108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" panose="02000504050000020004" pitchFamily="2" charset="0"/>
              </a:rPr>
              <a:t>of consumers surveyed by the ASPCA said they are concerned about the welfare of animals raised for food.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am" panose="0200050405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C8BD7B7-6D30-4040-99E5-EFDCF2CE1D6D}"/>
              </a:ext>
            </a:extLst>
          </p:cNvPr>
          <p:cNvCxnSpPr/>
          <p:nvPr/>
        </p:nvCxnSpPr>
        <p:spPr>
          <a:xfrm>
            <a:off x="8892414" y="1552705"/>
            <a:ext cx="0" cy="40010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0B2FF4D6-6518-4E1F-9D52-E50DDA01692E}"/>
              </a:ext>
            </a:extLst>
          </p:cNvPr>
          <p:cNvSpPr txBox="1">
            <a:spLocks/>
          </p:cNvSpPr>
          <p:nvPr/>
        </p:nvSpPr>
        <p:spPr>
          <a:xfrm>
            <a:off x="9176503" y="1182912"/>
            <a:ext cx="2414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white"/>
                </a:solidFill>
                <a:latin typeface="Gotham" panose="02000504050000020004" pitchFamily="2" charset="0"/>
              </a:rPr>
              <a:t>68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DC8D52-0A4A-46CF-A483-31EAEC9F2FF9}"/>
              </a:ext>
            </a:extLst>
          </p:cNvPr>
          <p:cNvSpPr txBox="1"/>
          <p:nvPr/>
        </p:nvSpPr>
        <p:spPr>
          <a:xfrm>
            <a:off x="9278522" y="2334902"/>
            <a:ext cx="22108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Gotham" panose="02000504050000020004" pitchFamily="2" charset="0"/>
              </a:rPr>
              <a:t>of Gen-Z pet parents in a recent Chewy study said they care more about where their pet’s food comes from than their own.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otham" panose="0200050405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4EDE12-D464-4824-9446-C276A1C0AB8E}"/>
              </a:ext>
            </a:extLst>
          </p:cNvPr>
          <p:cNvSpPr txBox="1"/>
          <p:nvPr/>
        </p:nvSpPr>
        <p:spPr>
          <a:xfrm>
            <a:off x="410891" y="6212907"/>
            <a:ext cx="26963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US Chicken Consumption Report, </a:t>
            </a:r>
            <a:r>
              <a:rPr lang="en-US" sz="1000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National Chicken Council, Jul 2018. </a:t>
            </a:r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178499-E324-4E92-80DC-2F09849552D2}"/>
              </a:ext>
            </a:extLst>
          </p:cNvPr>
          <p:cNvSpPr txBox="1"/>
          <p:nvPr/>
        </p:nvSpPr>
        <p:spPr>
          <a:xfrm>
            <a:off x="3066454" y="5937144"/>
            <a:ext cx="293500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0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New Research Shows Major Global Supermarket Chains at Risk of Losing Customers over Poor Pig Welfare 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(news release), </a:t>
            </a:r>
            <a:r>
              <a:rPr lang="en-US" sz="10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Cision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 PR Newswire, Apr 17, 2018. </a:t>
            </a:r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B9F4F0-3724-4F02-9EF5-7BD3ADBE90B2}"/>
              </a:ext>
            </a:extLst>
          </p:cNvPr>
          <p:cNvSpPr txBox="1"/>
          <p:nvPr/>
        </p:nvSpPr>
        <p:spPr>
          <a:xfrm>
            <a:off x="6082241" y="5934887"/>
            <a:ext cx="257447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New Research Finds Vast Majority of Americans Concerned about Farm Animal Welfare 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(news release), ASPCA, Jul 7, 2016.</a:t>
            </a:r>
          </a:p>
          <a:p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59603E-E6D4-4A48-94AD-DBAA3111FE06}"/>
              </a:ext>
            </a:extLst>
          </p:cNvPr>
          <p:cNvSpPr txBox="1"/>
          <p:nvPr/>
        </p:nvSpPr>
        <p:spPr>
          <a:xfrm>
            <a:off x="8831638" y="5918558"/>
            <a:ext cx="30120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“Chewy, Purina Surveys on Premiumization and Transparency”,  </a:t>
            </a:r>
            <a:r>
              <a:rPr lang="en-US" sz="10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PetFood</a:t>
            </a:r>
            <a:r>
              <a:rPr 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Gotham" panose="02000504050000020004" pitchFamily="2" charset="0"/>
              </a:rPr>
              <a:t> Industry magazine, May 2021.</a:t>
            </a:r>
          </a:p>
        </p:txBody>
      </p:sp>
    </p:spTree>
    <p:extLst>
      <p:ext uri="{BB962C8B-B14F-4D97-AF65-F5344CB8AC3E}">
        <p14:creationId xmlns:p14="http://schemas.microsoft.com/office/powerpoint/2010/main" val="3078629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-3912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A6099-F8D3-47BA-BBCC-096928942B0E}"/>
              </a:ext>
            </a:extLst>
          </p:cNvPr>
          <p:cNvSpPr txBox="1">
            <a:spLocks/>
          </p:cNvSpPr>
          <p:nvPr/>
        </p:nvSpPr>
        <p:spPr>
          <a:xfrm>
            <a:off x="792374" y="-85220"/>
            <a:ext cx="1160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 Concerns are Driving Change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568725C-29E3-4782-BE5E-22DC93BBF529}"/>
              </a:ext>
            </a:extLst>
          </p:cNvPr>
          <p:cNvSpPr/>
          <p:nvPr/>
        </p:nvSpPr>
        <p:spPr>
          <a:xfrm flipV="1">
            <a:off x="885611" y="961695"/>
            <a:ext cx="10467922" cy="5733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C8AFB0-79E7-41F0-91F6-D8B621DB666D}"/>
              </a:ext>
            </a:extLst>
          </p:cNvPr>
          <p:cNvSpPr txBox="1"/>
          <p:nvPr/>
        </p:nvSpPr>
        <p:spPr>
          <a:xfrm>
            <a:off x="4111410" y="1875848"/>
            <a:ext cx="708999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Environmental concerns are fueling initiatives like:</a:t>
            </a:r>
          </a:p>
          <a:p>
            <a:pPr lvl="1"/>
            <a:endParaRPr lang="en-US" sz="2200" b="1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Regenerative agriculture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Carbon emissions tracking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Plant-based food diets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“</a:t>
            </a:r>
            <a:r>
              <a:rPr lang="en-US" sz="2400" dirty="0" err="1">
                <a:solidFill>
                  <a:schemeClr val="bg1"/>
                </a:solidFill>
                <a:latin typeface="Gotham" panose="02000504050000020004" pitchFamily="2" charset="0"/>
              </a:rPr>
              <a:t>Recommerce</a:t>
            </a: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”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Electric cars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4434DF-2957-4729-8624-D7D43D3B0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37" y="2011517"/>
            <a:ext cx="2927570" cy="262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39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-3912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A6099-F8D3-47BA-BBCC-096928942B0E}"/>
              </a:ext>
            </a:extLst>
          </p:cNvPr>
          <p:cNvSpPr txBox="1">
            <a:spLocks/>
          </p:cNvSpPr>
          <p:nvPr/>
        </p:nvSpPr>
        <p:spPr>
          <a:xfrm>
            <a:off x="792374" y="-85220"/>
            <a:ext cx="1160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 Concerns are Driving Change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568725C-29E3-4782-BE5E-22DC93BBF529}"/>
              </a:ext>
            </a:extLst>
          </p:cNvPr>
          <p:cNvSpPr/>
          <p:nvPr/>
        </p:nvSpPr>
        <p:spPr>
          <a:xfrm flipV="1">
            <a:off x="885611" y="961695"/>
            <a:ext cx="10467922" cy="5733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2F0301-8D6B-4902-86B6-1A9CA5E02F4A}"/>
              </a:ext>
            </a:extLst>
          </p:cNvPr>
          <p:cNvSpPr txBox="1"/>
          <p:nvPr/>
        </p:nvSpPr>
        <p:spPr>
          <a:xfrm>
            <a:off x="4042652" y="2070612"/>
            <a:ext cx="61300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800" dirty="0">
                <a:solidFill>
                  <a:schemeClr val="bg1"/>
                </a:solidFill>
                <a:latin typeface="Gotham" panose="02000504050000020004" pitchFamily="2" charset="0"/>
              </a:rPr>
              <a:t>According to a recent study from Deloitte, </a:t>
            </a:r>
            <a:r>
              <a:rPr lang="en-US" sz="2800" b="1" dirty="0">
                <a:solidFill>
                  <a:schemeClr val="bg1"/>
                </a:solidFill>
                <a:latin typeface="Gotham" panose="02000504050000020004" pitchFamily="2" charset="0"/>
              </a:rPr>
              <a:t>purpose-driven companies witness higher market share gains and grow 3x faster on average </a:t>
            </a:r>
            <a:r>
              <a:rPr lang="en-US" sz="2800" dirty="0">
                <a:solidFill>
                  <a:schemeClr val="bg1"/>
                </a:solidFill>
                <a:latin typeface="Gotham" panose="02000504050000020004" pitchFamily="2" charset="0"/>
              </a:rPr>
              <a:t>than their competitors.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156D5B-AC8A-4603-A36A-254BDC91E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250" y="1361549"/>
            <a:ext cx="3222499" cy="374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0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-3912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A6099-F8D3-47BA-BBCC-096928942B0E}"/>
              </a:ext>
            </a:extLst>
          </p:cNvPr>
          <p:cNvSpPr txBox="1">
            <a:spLocks/>
          </p:cNvSpPr>
          <p:nvPr/>
        </p:nvSpPr>
        <p:spPr>
          <a:xfrm>
            <a:off x="792374" y="-85220"/>
            <a:ext cx="1160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 Concerns are Driving Change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568725C-29E3-4782-BE5E-22DC93BBF529}"/>
              </a:ext>
            </a:extLst>
          </p:cNvPr>
          <p:cNvSpPr/>
          <p:nvPr/>
        </p:nvSpPr>
        <p:spPr>
          <a:xfrm flipV="1">
            <a:off x="885611" y="961695"/>
            <a:ext cx="10467922" cy="5733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DE3FC8-0C12-4638-8C7F-05CE3F70A948}"/>
              </a:ext>
            </a:extLst>
          </p:cNvPr>
          <p:cNvSpPr txBox="1"/>
          <p:nvPr/>
        </p:nvSpPr>
        <p:spPr>
          <a:xfrm>
            <a:off x="3222410" y="2033306"/>
            <a:ext cx="110777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Food has moved beyond 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“Natural” and Organic</a:t>
            </a:r>
          </a:p>
          <a:p>
            <a:pPr lvl="1"/>
            <a:endParaRPr lang="en-US" sz="1600" b="1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Consumers are wary of “greenwashing”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Meat &amp; Dairy are seeing product proliferation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Gen Z and Millennials are at the forefront, </a:t>
            </a:r>
          </a:p>
          <a:p>
            <a:pPr lvl="1"/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   looking for products that match their values</a:t>
            </a:r>
          </a:p>
          <a:p>
            <a:pPr lvl="1"/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   more than ever before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7DFD09-8C2D-4ABE-8E11-CBEB7923A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9" y="2222839"/>
            <a:ext cx="2804913" cy="237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0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55A0F7-8A51-4278-840E-F350596A20B9}"/>
              </a:ext>
            </a:extLst>
          </p:cNvPr>
          <p:cNvSpPr txBox="1">
            <a:spLocks/>
          </p:cNvSpPr>
          <p:nvPr/>
        </p:nvSpPr>
        <p:spPr>
          <a:xfrm>
            <a:off x="792374" y="-85220"/>
            <a:ext cx="1160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 Concerns are Driving Change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13486B5-73E9-4D14-AB69-F00FF8DA6FF4}"/>
              </a:ext>
            </a:extLst>
          </p:cNvPr>
          <p:cNvSpPr/>
          <p:nvPr/>
        </p:nvSpPr>
        <p:spPr>
          <a:xfrm flipV="1">
            <a:off x="885611" y="961695"/>
            <a:ext cx="10467922" cy="5733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70BA09-990C-47DC-AB7D-6567965F2F41}"/>
              </a:ext>
            </a:extLst>
          </p:cNvPr>
          <p:cNvSpPr txBox="1"/>
          <p:nvPr/>
        </p:nvSpPr>
        <p:spPr>
          <a:xfrm>
            <a:off x="3597060" y="1972165"/>
            <a:ext cx="70328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Animal Welfare is Intrinsically Intertwined with Sustainability</a:t>
            </a:r>
          </a:p>
          <a:p>
            <a:pPr lvl="1"/>
            <a:endParaRPr lang="en-US" sz="1600" b="1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742950" lvl="1" indent="-285750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Gotham" panose="02000504050000020004" pitchFamily="2" charset="0"/>
              </a:rPr>
              <a:t>Flexitarianism</a:t>
            </a: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 is rising 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The pet food industry is investing in third-party certifications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We’re seeing more claims on clothing and furniture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497CEFD-0C5D-4334-8393-87DCEB101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611" y="2160251"/>
            <a:ext cx="2630085" cy="230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92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55A0F7-8A51-4278-840E-F350596A20B9}"/>
              </a:ext>
            </a:extLst>
          </p:cNvPr>
          <p:cNvSpPr txBox="1">
            <a:spLocks/>
          </p:cNvSpPr>
          <p:nvPr/>
        </p:nvSpPr>
        <p:spPr>
          <a:xfrm>
            <a:off x="792374" y="-85220"/>
            <a:ext cx="1160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 Concerns are Driving Change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13486B5-73E9-4D14-AB69-F00FF8DA6FF4}"/>
              </a:ext>
            </a:extLst>
          </p:cNvPr>
          <p:cNvSpPr/>
          <p:nvPr/>
        </p:nvSpPr>
        <p:spPr>
          <a:xfrm flipV="1">
            <a:off x="885611" y="961695"/>
            <a:ext cx="10467922" cy="5733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70BA09-990C-47DC-AB7D-6567965F2F41}"/>
              </a:ext>
            </a:extLst>
          </p:cNvPr>
          <p:cNvSpPr txBox="1"/>
          <p:nvPr/>
        </p:nvSpPr>
        <p:spPr>
          <a:xfrm>
            <a:off x="4003460" y="2156315"/>
            <a:ext cx="70328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States are Legislating </a:t>
            </a:r>
          </a:p>
          <a:p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Animal Welfare</a:t>
            </a:r>
          </a:p>
          <a:p>
            <a:endParaRPr lang="en-US" sz="1600" b="1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California Proposition 12 &amp; Massachusetts Question 3 require humane treatment for meat &amp; egg products sold in their states (pigs, laying hens, veal calves)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B57794-D3B0-4D60-A7BB-F40E3BAA2F2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27084" y="2247704"/>
            <a:ext cx="2641601" cy="227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91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E02024F-2205-4567-B13A-4556FDB3B63D}"/>
              </a:ext>
            </a:extLst>
          </p:cNvPr>
          <p:cNvSpPr/>
          <p:nvPr/>
        </p:nvSpPr>
        <p:spPr>
          <a:xfrm>
            <a:off x="0" y="0"/>
            <a:ext cx="12192000" cy="689712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55A0F7-8A51-4278-840E-F350596A20B9}"/>
              </a:ext>
            </a:extLst>
          </p:cNvPr>
          <p:cNvSpPr txBox="1">
            <a:spLocks/>
          </p:cNvSpPr>
          <p:nvPr/>
        </p:nvSpPr>
        <p:spPr>
          <a:xfrm>
            <a:off x="792374" y="-85220"/>
            <a:ext cx="1160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" panose="02000504050000020004" pitchFamily="2" charset="0"/>
                <a:ea typeface="+mj-ea"/>
                <a:cs typeface="+mj-cs"/>
              </a:rPr>
              <a:t>Consumer Concerns are Driving Change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13486B5-73E9-4D14-AB69-F00FF8DA6FF4}"/>
              </a:ext>
            </a:extLst>
          </p:cNvPr>
          <p:cNvSpPr/>
          <p:nvPr/>
        </p:nvSpPr>
        <p:spPr>
          <a:xfrm flipV="1">
            <a:off x="885611" y="961695"/>
            <a:ext cx="10467922" cy="57337"/>
          </a:xfrm>
          <a:prstGeom prst="roundRect">
            <a:avLst>
              <a:gd name="adj" fmla="val 19747"/>
            </a:avLst>
          </a:prstGeom>
          <a:solidFill>
            <a:srgbClr val="818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70BA09-990C-47DC-AB7D-6567965F2F41}"/>
              </a:ext>
            </a:extLst>
          </p:cNvPr>
          <p:cNvSpPr txBox="1"/>
          <p:nvPr/>
        </p:nvSpPr>
        <p:spPr>
          <a:xfrm>
            <a:off x="4054260" y="1883265"/>
            <a:ext cx="703284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Gotham" panose="02000504050000020004" pitchFamily="2" charset="0"/>
              </a:rPr>
              <a:t>Brands are drawing consumers in by finding unique ways to tell their stories</a:t>
            </a:r>
          </a:p>
          <a:p>
            <a:endParaRPr lang="en-US" sz="1600" b="1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Background/history rich with relatable patriarchs and purpose</a:t>
            </a:r>
          </a:p>
          <a:p>
            <a:pPr marL="342900" indent="-342900">
              <a:buFontTx/>
              <a:buChar char="-"/>
            </a:pPr>
            <a:endParaRPr lang="en-US" sz="2400" dirty="0">
              <a:solidFill>
                <a:schemeClr val="bg1"/>
              </a:solidFill>
              <a:latin typeface="Gotham" panose="02000504050000020004" pitchFamily="2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3</a:t>
            </a:r>
            <a:r>
              <a:rPr lang="en-US" sz="2400" baseline="30000" dirty="0">
                <a:solidFill>
                  <a:schemeClr val="bg1"/>
                </a:solidFill>
                <a:latin typeface="Gotham" panose="02000504050000020004" pitchFamily="2" charset="0"/>
              </a:rPr>
              <a:t>rd</a:t>
            </a:r>
            <a:r>
              <a:rPr lang="en-US" sz="2400" dirty="0">
                <a:solidFill>
                  <a:schemeClr val="bg1"/>
                </a:solidFill>
                <a:latin typeface="Gotham" panose="02000504050000020004" pitchFamily="2" charset="0"/>
              </a:rPr>
              <a:t> party claims substantiate these stories so they’re not just “marketing fluff”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668938-BC45-4C7D-800F-7A401C902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111" y="1915015"/>
            <a:ext cx="2514093" cy="252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40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2916</TotalTime>
  <Words>859</Words>
  <Application>Microsoft Office PowerPoint</Application>
  <PresentationFormat>Widescreen</PresentationFormat>
  <Paragraphs>147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Gotham</vt:lpstr>
      <vt:lpstr>Gotham Black</vt:lpstr>
      <vt:lpstr>Office Theme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Better Chicken Project Partner Update</dc:title>
  <dc:creator>Renae Donus</dc:creator>
  <cp:lastModifiedBy>Anne Malleau (CE CEN)</cp:lastModifiedBy>
  <cp:revision>94</cp:revision>
  <dcterms:created xsi:type="dcterms:W3CDTF">2021-09-21T17:40:36Z</dcterms:created>
  <dcterms:modified xsi:type="dcterms:W3CDTF">2022-02-08T19:22:33Z</dcterms:modified>
</cp:coreProperties>
</file>