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4"/>
  </p:notesMasterIdLst>
  <p:sldIdLst>
    <p:sldId id="2727" r:id="rId3"/>
    <p:sldId id="2931" r:id="rId4"/>
    <p:sldId id="2936" r:id="rId5"/>
    <p:sldId id="2951" r:id="rId6"/>
    <p:sldId id="2950" r:id="rId7"/>
    <p:sldId id="2939" r:id="rId8"/>
    <p:sldId id="2943" r:id="rId9"/>
    <p:sldId id="2949" r:id="rId10"/>
    <p:sldId id="2945" r:id="rId11"/>
    <p:sldId id="2926" r:id="rId12"/>
    <p:sldId id="282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D7794-3853-48BB-9772-4D9BB6F67E2A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A0FA6-4D34-43B6-9035-7535DD729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0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8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A43C4-A309-4923-825D-E7CB2C3DA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80E19-1439-469D-8B84-37180B671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4D1F2-002C-4D88-A9E6-6C86E6112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C6ECA-3727-45E7-907D-F3E335EE6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F2C8D-BBC0-4800-813B-A70812BB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99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3A30-FD14-4144-8C5F-8C661D6D6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CEF87-79BF-433A-AD23-44E17189B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2545C-3608-4F9C-BD26-93C198358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1065F-3903-42E3-A5A6-09D3E2DF3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429D3-721C-47E7-99FE-423590F5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8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0FAD2C-2A5B-429C-8A5F-3FF8AF771C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F5A58-C878-415C-9B01-9378668B3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A12CA-3D63-45D0-B0DE-5C92CD9B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DB960-1BE0-4A0B-B8FC-F1F1C5B83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9E8E5-4110-478B-BCA0-1C6EF7DA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8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1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740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3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68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4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46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2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377C-C205-467C-84CB-23A09E728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39C0-038A-4273-A23D-3807B8DFA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0D352-0F0E-4D99-88AB-DD015FD86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7BB45-477C-4B54-81DA-A803B805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69794-9F1D-489C-AC39-84E4EF025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33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85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905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471565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207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058791" y="0"/>
            <a:ext cx="3010990" cy="20881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140989"/>
            <a:ext cx="3010990" cy="20881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78691" y="0"/>
            <a:ext cx="3013309" cy="20881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117582" y="2159081"/>
            <a:ext cx="3010990" cy="207002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99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046810" y="0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093453" y="0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9140262" y="0"/>
            <a:ext cx="3051738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4569483"/>
            <a:ext cx="3051572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051655" y="4569483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8298" y="4569483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45108" y="4569483"/>
            <a:ext cx="3046726" cy="228851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303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5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06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3999" y="3429000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28001" y="0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3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3999" y="0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28001" y="0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63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63041" y="2045249"/>
            <a:ext cx="3036040" cy="25614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646397" y="2045249"/>
            <a:ext cx="3036040" cy="25614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029753" y="2045249"/>
            <a:ext cx="3036040" cy="25614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4651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51817" y="2015941"/>
            <a:ext cx="3501506" cy="25614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53323" y="2015941"/>
            <a:ext cx="3501505" cy="25614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854828" y="2015941"/>
            <a:ext cx="3501506" cy="256149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017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5411D-A716-4312-88A6-68B3AE42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0FC5B-6828-4F8F-ABA9-F4646F763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5AD0C-773F-4050-92F3-4605F3EC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48796-3A52-4718-A5C6-57CC71A15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72E64-BA2A-4A5D-8BA4-9BF0CC0B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68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3671454"/>
            <a:ext cx="4063999" cy="318654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128001" y="3671454"/>
            <a:ext cx="4063999" cy="318654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279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3999" y="3429000"/>
            <a:ext cx="8128001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06399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21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5999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39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40487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23747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405298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573135" y="1498092"/>
            <a:ext cx="1504580" cy="15041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70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783261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564812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0411204" y="0"/>
            <a:ext cx="1780796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115738" y="1498092"/>
            <a:ext cx="1504580" cy="15041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273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466914" y="2117705"/>
            <a:ext cx="1181408" cy="11811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66914" y="4289376"/>
            <a:ext cx="1181408" cy="11811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722461" y="2117705"/>
            <a:ext cx="1181408" cy="11811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722461" y="4289375"/>
            <a:ext cx="1181408" cy="11811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934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063760" y="1573115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515115" y="1573115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966470" y="1573115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132544" y="1573115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2063760" y="4107080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4515115" y="4107080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6966470" y="4107080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33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9132544" y="4107080"/>
            <a:ext cx="1136635" cy="113633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00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2233246"/>
            <a:ext cx="5505418" cy="462475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8001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125168" y="20694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25168" y="32505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125168" y="4529394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756056" y="20694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756056" y="32505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4756056" y="4529394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8386945" y="20694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86945" y="3250545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8386945" y="4529394"/>
            <a:ext cx="870136" cy="85720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60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6096001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-1" y="3429000"/>
            <a:ext cx="6096001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5999" y="3429000"/>
            <a:ext cx="6096001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94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5182-EDF6-4744-84A6-EB4C2DA27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B6D7B-B91D-493F-826D-FD7572B29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B7A099-6E6E-4D7A-8799-197467C72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47D84-FFC2-4F3D-9AC6-7D2B8EBF3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BF315-592E-4867-900D-FC3DD45F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B04C4-5271-4167-8B10-54443D1B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918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384935" y="1726032"/>
            <a:ext cx="1504580" cy="150418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7614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59211" y="259143"/>
            <a:ext cx="2708736" cy="29893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59211" y="3507671"/>
            <a:ext cx="2708736" cy="29893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227156" y="1249001"/>
            <a:ext cx="4354713" cy="298938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55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483202" y="0"/>
            <a:ext cx="6708798" cy="548408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771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708798" cy="548408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564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044895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051105" y="0"/>
            <a:ext cx="3044895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092275" y="0"/>
            <a:ext cx="3044895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9143380" y="0"/>
            <a:ext cx="3044895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35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64384" y="844062"/>
            <a:ext cx="3047379" cy="516987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783207" y="844061"/>
            <a:ext cx="3047379" cy="25101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3783207" y="3514700"/>
            <a:ext cx="3044895" cy="25047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26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630443" y="0"/>
            <a:ext cx="503051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288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530151" y="0"/>
            <a:ext cx="503051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5689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530151" y="0"/>
            <a:ext cx="6661849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9863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661849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409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4D98-F4CE-44E9-8C1E-D9B0FE248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93B89-4436-43A4-9024-780F133DF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19741B-5FD4-48F0-AB9B-8A4C2265E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10ACA-D77B-44A3-929E-A5CCA51FC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19ECA4-5B9F-4D48-9BE6-7B05EEB86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E168BD-AB58-4045-86B0-9B0A5936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997504-3F9F-413C-8C29-964BFFE1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365BE-F6D3-4B7D-B3B4-2E27924F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116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3074863"/>
            <a:ext cx="3050469" cy="270129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039469" y="3074862"/>
            <a:ext cx="3050469" cy="270129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6521" y="3074863"/>
            <a:ext cx="3050469" cy="270129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50281" y="3074862"/>
            <a:ext cx="3050469" cy="270129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4291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9270" y="4214303"/>
            <a:ext cx="2704766" cy="211029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9779" y="2104006"/>
            <a:ext cx="4761020" cy="42205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04035" y="2104006"/>
            <a:ext cx="2704767" cy="211029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72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89915" y="2274503"/>
            <a:ext cx="4732064" cy="358597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0773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4800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1228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9826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148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106442" y="0"/>
            <a:ext cx="509826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4520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048795" y="1647752"/>
            <a:ext cx="1940142" cy="30187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956213" y="1647752"/>
            <a:ext cx="1940142" cy="30187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141376" y="1647752"/>
            <a:ext cx="1940142" cy="30187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7233957" y="1647752"/>
            <a:ext cx="1940142" cy="30187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9326539" y="1647752"/>
            <a:ext cx="1940142" cy="30187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0094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030954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2044977" y="0"/>
            <a:ext cx="2041238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086215" y="0"/>
            <a:ext cx="202781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3429000"/>
            <a:ext cx="2030954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036355" y="3429000"/>
            <a:ext cx="2044460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086215" y="3429000"/>
            <a:ext cx="2027819" cy="3429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914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0193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ponsive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 noChangeAspect="1"/>
          </p:cNvSpPr>
          <p:nvPr>
            <p:ph type="pic" sz="quarter" idx="25"/>
          </p:nvPr>
        </p:nvSpPr>
        <p:spPr>
          <a:xfrm>
            <a:off x="4218185" y="2685935"/>
            <a:ext cx="3340603" cy="1892739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100">
                <a:latin typeface="Calibri Light"/>
                <a:cs typeface="Calibri Light"/>
              </a:defRPr>
            </a:lvl1pPr>
          </a:lstStyle>
          <a:p>
            <a:endParaRPr lang="id-ID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8178587" y="4495827"/>
            <a:ext cx="506949" cy="884469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l">
              <a:lnSpc>
                <a:spcPct val="50000"/>
              </a:lnSpc>
              <a:buNone/>
              <a:defRPr sz="350">
                <a:latin typeface="Calibri Light"/>
                <a:cs typeface="Calibri Light"/>
              </a:defRPr>
            </a:lvl1pPr>
          </a:lstStyle>
          <a:p>
            <a:r>
              <a:rPr lang="id-ID" dirty="0"/>
              <a:t>Picture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sz="quarter" idx="26"/>
          </p:nvPr>
        </p:nvSpPr>
        <p:spPr>
          <a:xfrm>
            <a:off x="2377796" y="3987735"/>
            <a:ext cx="2127998" cy="1356225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999">
                <a:latin typeface="Calibri Light"/>
                <a:cs typeface="Calibri Light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sz="quarter" idx="24"/>
          </p:nvPr>
        </p:nvSpPr>
        <p:spPr>
          <a:xfrm>
            <a:off x="7119765" y="3910555"/>
            <a:ext cx="1127325" cy="145127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999">
                <a:latin typeface="Calibri Light"/>
                <a:cs typeface="Calibri Light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sz="quarter" idx="27"/>
          </p:nvPr>
        </p:nvSpPr>
        <p:spPr>
          <a:xfrm>
            <a:off x="8847973" y="5069438"/>
            <a:ext cx="220903" cy="27895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lnSpc>
                <a:spcPct val="50000"/>
              </a:lnSpc>
              <a:buNone/>
              <a:defRPr sz="100">
                <a:latin typeface="Calibri Light"/>
                <a:cs typeface="Calibri Light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106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6DAD-BB2D-4664-A6ED-8948051EF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AD5A9-10D8-4509-B3EE-4771A9B0C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F3AA44-DC46-44EB-AFD3-78E704976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DEF22-2DFD-4C60-A798-02306B03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93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0868950" y="3810"/>
            <a:ext cx="1051834" cy="7886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Montserrat" charset="0"/>
            </a:endParaRPr>
          </a:p>
        </p:txBody>
      </p:sp>
      <p:sp>
        <p:nvSpPr>
          <p:cNvPr id="23" name="Picture Placeholder 17"/>
          <p:cNvSpPr>
            <a:spLocks noGrp="1"/>
          </p:cNvSpPr>
          <p:nvPr>
            <p:ph type="pic" sz="quarter" idx="26"/>
          </p:nvPr>
        </p:nvSpPr>
        <p:spPr>
          <a:xfrm>
            <a:off x="0" y="-15240"/>
            <a:ext cx="3044028" cy="443484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17"/>
          <p:cNvSpPr>
            <a:spLocks noGrp="1"/>
          </p:cNvSpPr>
          <p:nvPr>
            <p:ph type="pic" sz="quarter" idx="27"/>
          </p:nvPr>
        </p:nvSpPr>
        <p:spPr>
          <a:xfrm>
            <a:off x="3044029" y="2438400"/>
            <a:ext cx="3044028" cy="443484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17"/>
          <p:cNvSpPr>
            <a:spLocks noGrp="1"/>
          </p:cNvSpPr>
          <p:nvPr>
            <p:ph type="pic" sz="quarter" idx="28"/>
          </p:nvPr>
        </p:nvSpPr>
        <p:spPr>
          <a:xfrm>
            <a:off x="6086468" y="-15240"/>
            <a:ext cx="3044028" cy="443484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17"/>
          <p:cNvSpPr>
            <a:spLocks noGrp="1"/>
          </p:cNvSpPr>
          <p:nvPr>
            <p:ph type="pic" sz="quarter" idx="29"/>
          </p:nvPr>
        </p:nvSpPr>
        <p:spPr>
          <a:xfrm>
            <a:off x="9141617" y="2419350"/>
            <a:ext cx="3044028" cy="443484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5898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cbook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056047" y="4710865"/>
            <a:ext cx="964943" cy="9646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679214" y="4723361"/>
            <a:ext cx="964943" cy="9646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9225856" y="4710865"/>
            <a:ext cx="964943" cy="9646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178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656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606311" y="2203722"/>
            <a:ext cx="6585689" cy="3260912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3562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4062069" y="0"/>
            <a:ext cx="4073711" cy="6858000"/>
          </a:xfr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4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9647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ster-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1999" cy="425026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874307" y="2552422"/>
            <a:ext cx="1668599" cy="29748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31289" y="2552422"/>
            <a:ext cx="1668599" cy="29748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587142" y="2552422"/>
            <a:ext cx="1668599" cy="297488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994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214866" cy="34337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2786063"/>
            <a:ext cx="4207335" cy="407193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2490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214866" cy="42701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563186" y="2906635"/>
            <a:ext cx="2984585" cy="395136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43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214866" cy="42701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744837" y="3429063"/>
            <a:ext cx="1333540" cy="17302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404896" y="3429063"/>
            <a:ext cx="1333540" cy="17302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972005" y="3429063"/>
            <a:ext cx="1333540" cy="173029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643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979370" y="2479404"/>
            <a:ext cx="4179946" cy="311417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2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BE987C-4865-40D3-B5D3-889949B67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AD0CAA-6DD0-4C05-9FEF-DCE06593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AD692-4794-440C-8E56-33AD42DBB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533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987667"/>
            <a:ext cx="5863059" cy="486160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4598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185257" y="2650228"/>
            <a:ext cx="3804836" cy="236580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1814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81513" y="974411"/>
            <a:ext cx="1903036" cy="1902542"/>
          </a:xfrm>
          <a:custGeom>
            <a:avLst/>
            <a:gdLst>
              <a:gd name="connsiteX0" fmla="*/ 1902541 w 3805081"/>
              <a:gd name="connsiteY0" fmla="*/ 0 h 3805084"/>
              <a:gd name="connsiteX1" fmla="*/ 3805081 w 3805081"/>
              <a:gd name="connsiteY1" fmla="*/ 951271 h 3805084"/>
              <a:gd name="connsiteX2" fmla="*/ 3805081 w 3805081"/>
              <a:gd name="connsiteY2" fmla="*/ 2853813 h 3805084"/>
              <a:gd name="connsiteX3" fmla="*/ 1902541 w 3805081"/>
              <a:gd name="connsiteY3" fmla="*/ 3805084 h 3805084"/>
              <a:gd name="connsiteX4" fmla="*/ 0 w 3805081"/>
              <a:gd name="connsiteY4" fmla="*/ 2853813 h 3805084"/>
              <a:gd name="connsiteX5" fmla="*/ 0 w 3805081"/>
              <a:gd name="connsiteY5" fmla="*/ 951271 h 380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5081" h="3805084">
                <a:moveTo>
                  <a:pt x="1902541" y="0"/>
                </a:moveTo>
                <a:lnTo>
                  <a:pt x="3805081" y="951271"/>
                </a:lnTo>
                <a:lnTo>
                  <a:pt x="3805081" y="2853813"/>
                </a:lnTo>
                <a:lnTo>
                  <a:pt x="1902541" y="3805084"/>
                </a:lnTo>
                <a:lnTo>
                  <a:pt x="0" y="2853813"/>
                </a:lnTo>
                <a:lnTo>
                  <a:pt x="0" y="9512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Drag Here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8204311" y="974411"/>
            <a:ext cx="1903036" cy="1902542"/>
          </a:xfrm>
          <a:custGeom>
            <a:avLst/>
            <a:gdLst>
              <a:gd name="connsiteX0" fmla="*/ 1902541 w 3805081"/>
              <a:gd name="connsiteY0" fmla="*/ 0 h 3805084"/>
              <a:gd name="connsiteX1" fmla="*/ 3805081 w 3805081"/>
              <a:gd name="connsiteY1" fmla="*/ 951271 h 3805084"/>
              <a:gd name="connsiteX2" fmla="*/ 3805081 w 3805081"/>
              <a:gd name="connsiteY2" fmla="*/ 2853813 h 3805084"/>
              <a:gd name="connsiteX3" fmla="*/ 1902541 w 3805081"/>
              <a:gd name="connsiteY3" fmla="*/ 3805084 h 3805084"/>
              <a:gd name="connsiteX4" fmla="*/ 0 w 3805081"/>
              <a:gd name="connsiteY4" fmla="*/ 2853813 h 3805084"/>
              <a:gd name="connsiteX5" fmla="*/ 0 w 3805081"/>
              <a:gd name="connsiteY5" fmla="*/ 951271 h 380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5081" h="3805084">
                <a:moveTo>
                  <a:pt x="1902541" y="0"/>
                </a:moveTo>
                <a:lnTo>
                  <a:pt x="3805081" y="951271"/>
                </a:lnTo>
                <a:lnTo>
                  <a:pt x="3805081" y="2853813"/>
                </a:lnTo>
                <a:lnTo>
                  <a:pt x="1902541" y="3805084"/>
                </a:lnTo>
                <a:lnTo>
                  <a:pt x="0" y="2853813"/>
                </a:lnTo>
                <a:lnTo>
                  <a:pt x="0" y="9512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Drag Here</a:t>
            </a:r>
          </a:p>
        </p:txBody>
      </p:sp>
    </p:spTree>
    <p:extLst>
      <p:ext uri="{BB962C8B-B14F-4D97-AF65-F5344CB8AC3E}">
        <p14:creationId xmlns:p14="http://schemas.microsoft.com/office/powerpoint/2010/main" val="163155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2665F-9106-4384-8C9B-8D98CE19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312F2-242B-4240-9E0E-5C9E38860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3CB77-2886-4301-BB6F-30F79BEFA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345D7-FAA8-410C-B4CE-313E32DF8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20E2DA-2F77-47E6-AAF7-55779F01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6EBB9-05D4-4245-9488-C42C7BCC3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3DFAE-3DEB-4AE9-B865-49B2151F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DF1686-FECA-43C2-9079-89E6733D1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A2785-2612-458A-BC50-73A550A71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922CE-6F49-4201-85E8-996F3E14B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04C58-95EB-4962-8748-E41F7FD29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574F2-3AEA-4D11-85EA-0E60D7002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4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61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DC9A00-5DEC-4052-B227-19E68837F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CE4C2-33B7-4E30-AAE3-04B18C387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9D275-3E8F-4102-B286-2765B29787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D8F34-470B-4D06-9051-D4061167E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0A53F-94C3-4854-B7D4-9D49F0B86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E3216-7D0B-481D-B801-38EC9CC51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2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 rot="16200000">
            <a:off x="11102859" y="333102"/>
            <a:ext cx="260604" cy="2620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latin typeface="Montserrat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079280" y="334143"/>
            <a:ext cx="370578" cy="230814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fld id="{260E2A6B-A809-4840-BF14-8648BC0BDF87}" type="slidenum">
              <a:rPr lang="id-ID" sz="900" b="0" i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r>
              <a:rPr lang="id-ID" sz="900" b="0" i="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38419" y="365125"/>
            <a:ext cx="105151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74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6" r:id="rId55"/>
    <p:sldLayoutId id="2147483717" r:id="rId56"/>
    <p:sldLayoutId id="2147483718" r:id="rId57"/>
    <p:sldLayoutId id="2147483719" r:id="rId58"/>
    <p:sldLayoutId id="2147483720" r:id="rId59"/>
    <p:sldLayoutId id="2147483721" r:id="rId60"/>
  </p:sldLayoutIdLst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lang="en-US" sz="3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914217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24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457109" indent="0" algn="l" defTabSz="914217" rtl="0" eaLnBrk="1" latinLnBrk="0" hangingPunct="1">
        <a:lnSpc>
          <a:spcPct val="90000"/>
        </a:lnSpc>
        <a:spcBef>
          <a:spcPts val="500"/>
        </a:spcBef>
        <a:buFont typeface="Arial" charset="0"/>
        <a:buNone/>
        <a:defRPr lang="en-US" sz="2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914217" indent="0" algn="l" defTabSz="914217" rtl="0" eaLnBrk="1" latinLnBrk="0" hangingPunct="1">
        <a:lnSpc>
          <a:spcPct val="90000"/>
        </a:lnSpc>
        <a:spcBef>
          <a:spcPts val="500"/>
        </a:spcBef>
        <a:buFont typeface="Arial" charset="0"/>
        <a:buNone/>
        <a:defRPr lang="en-US" sz="1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1371326" indent="0" algn="l" defTabSz="914217" rtl="0" eaLnBrk="1" latinLnBrk="0" hangingPunct="1">
        <a:lnSpc>
          <a:spcPct val="90000"/>
        </a:lnSpc>
        <a:spcBef>
          <a:spcPts val="500"/>
        </a:spcBef>
        <a:buFont typeface="Arial" charset="0"/>
        <a:buNone/>
        <a:defRPr lang="en-US" sz="1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1828434" indent="0" algn="l" defTabSz="914217" rtl="0" eaLnBrk="1" latinLnBrk="0" hangingPunct="1">
        <a:lnSpc>
          <a:spcPct val="90000"/>
        </a:lnSpc>
        <a:spcBef>
          <a:spcPts val="500"/>
        </a:spcBef>
        <a:buFont typeface="Arial" charset="0"/>
        <a:buNone/>
        <a:defRPr lang="en-US" sz="16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0"/>
            <a:ext cx="1218882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679450"/>
            <a:ext cx="12188825" cy="549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4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C41D62-EF08-48C7-B1B7-DE2233958765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085" y="1011578"/>
            <a:ext cx="3500937" cy="23335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61933B-C623-4FE9-AF34-B181F3AB1391}"/>
              </a:ext>
            </a:extLst>
          </p:cNvPr>
          <p:cNvSpPr txBox="1"/>
          <p:nvPr/>
        </p:nvSpPr>
        <p:spPr>
          <a:xfrm>
            <a:off x="554566" y="1600055"/>
            <a:ext cx="11082868" cy="3543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Access unique markets without depot investment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Removing barriers to entry for a new, balanced market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Private chassis fleet owned and operated by Valor Victoria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Eliminate cost of empty repositioning containers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Reducing dray miles = faster turns inland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Export revenue guaranteed (select markets) without the inland risk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Foster longer-term relationships by offer a cost savings solution to BCOs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pc="150" dirty="0">
                <a:latin typeface="Montserrat Light" charset="0"/>
                <a:ea typeface="Montserrat Light" charset="0"/>
                <a:cs typeface="Montserrat Light" charset="0"/>
              </a:rPr>
              <a:t>Valor Victoria funnels new import and export business to participating ocean carriers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spc="3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EBC63BD-FCA2-4157-9A3A-3AD1F0425C9C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1E3216-7D0B-481D-B801-38EC9CC5103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E32B6-B537-49E4-B74E-A61F817A6583}"/>
              </a:ext>
            </a:extLst>
          </p:cNvPr>
          <p:cNvSpPr txBox="1"/>
          <p:nvPr/>
        </p:nvSpPr>
        <p:spPr>
          <a:xfrm>
            <a:off x="853082" y="4973565"/>
            <a:ext cx="9898605" cy="646331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600" spc="19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OCEAN CARRIERS</a:t>
            </a:r>
          </a:p>
        </p:txBody>
      </p:sp>
    </p:spTree>
    <p:extLst>
      <p:ext uri="{BB962C8B-B14F-4D97-AF65-F5344CB8AC3E}">
        <p14:creationId xmlns:p14="http://schemas.microsoft.com/office/powerpoint/2010/main" val="2598167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87" y="0"/>
            <a:ext cx="1218882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Lato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36966" y="2655203"/>
            <a:ext cx="9898605" cy="646331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600" spc="32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THANK YOU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30309" y="3300800"/>
            <a:ext cx="7315200" cy="553998"/>
          </a:xfrm>
          <a:prstGeom prst="rect">
            <a:avLst/>
          </a:prstGeom>
          <a:solidFill>
            <a:schemeClr val="accent1"/>
          </a:solidFill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000" spc="6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ashley@valorvictoria.com</a:t>
            </a:r>
          </a:p>
        </p:txBody>
      </p:sp>
    </p:spTree>
    <p:extLst>
      <p:ext uri="{BB962C8B-B14F-4D97-AF65-F5344CB8AC3E}">
        <p14:creationId xmlns:p14="http://schemas.microsoft.com/office/powerpoint/2010/main" val="21056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615483-695B-4FEC-81FF-7F94D4433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302277-DD6A-4500-9F46-9355BA83E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6BDF95-9EE9-4919-B3B1-E4BA52398675}"/>
              </a:ext>
            </a:extLst>
          </p:cNvPr>
          <p:cNvSpPr txBox="1"/>
          <p:nvPr/>
        </p:nvSpPr>
        <p:spPr>
          <a:xfrm>
            <a:off x="270932" y="467406"/>
            <a:ext cx="11774311" cy="1077218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20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DELIVERING INTERMODAL TO </a:t>
            </a:r>
            <a:r>
              <a:rPr lang="en-US" sz="3200" kern="0" spc="20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AMERICA’S HEARTLAND</a:t>
            </a:r>
            <a:endParaRPr kumimoji="0" lang="en-US" sz="3200" b="0" i="0" u="none" strike="noStrike" kern="0" cap="none" spc="20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6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A4FD70-B020-4945-A454-C45466756088}"/>
              </a:ext>
            </a:extLst>
          </p:cNvPr>
          <p:cNvSpPr txBox="1"/>
          <p:nvPr/>
        </p:nvSpPr>
        <p:spPr>
          <a:xfrm>
            <a:off x="1659825" y="1730233"/>
            <a:ext cx="899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0D60D49-540E-443C-8E04-7CC391AC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B88EA-23E8-4CD6-A291-74CB58E13F1F}"/>
              </a:ext>
            </a:extLst>
          </p:cNvPr>
          <p:cNvSpPr txBox="1"/>
          <p:nvPr/>
        </p:nvSpPr>
        <p:spPr>
          <a:xfrm>
            <a:off x="1333499" y="2150465"/>
            <a:ext cx="9524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 export dynamics prior to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How the US supply chain became a crisis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 Export data 2020-2021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Valor Victoria outlook on Agri Exports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54AC6-AFD4-4B0E-9CE4-2E6D3F9734D2}"/>
              </a:ext>
            </a:extLst>
          </p:cNvPr>
          <p:cNvSpPr txBox="1"/>
          <p:nvPr/>
        </p:nvSpPr>
        <p:spPr>
          <a:xfrm>
            <a:off x="1146697" y="1176235"/>
            <a:ext cx="9898605" cy="646331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600" spc="19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55836-7CBE-4520-947B-C94F3079AA52}"/>
              </a:ext>
            </a:extLst>
          </p:cNvPr>
          <p:cNvSpPr txBox="1"/>
          <p:nvPr/>
        </p:nvSpPr>
        <p:spPr>
          <a:xfrm>
            <a:off x="2492082" y="5248354"/>
            <a:ext cx="7315200" cy="553998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000" spc="15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AGOUTLOOK 2022</a:t>
            </a:r>
          </a:p>
        </p:txBody>
      </p:sp>
    </p:spTree>
    <p:extLst>
      <p:ext uri="{BB962C8B-B14F-4D97-AF65-F5344CB8AC3E}">
        <p14:creationId xmlns:p14="http://schemas.microsoft.com/office/powerpoint/2010/main" val="45143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58B348-4AA9-4F80-A277-A177A6AC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75BA-71D4-4940-8A35-546B5E794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23" y="1550987"/>
            <a:ext cx="9444152" cy="462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8644A1-36A1-4686-AFF7-B9B70DE57439}"/>
              </a:ext>
            </a:extLst>
          </p:cNvPr>
          <p:cNvSpPr txBox="1"/>
          <p:nvPr/>
        </p:nvSpPr>
        <p:spPr>
          <a:xfrm>
            <a:off x="1184267" y="814427"/>
            <a:ext cx="9823465" cy="553998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000" spc="15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LA/LGB Export Market Share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8CE45F-B2E9-4C10-9178-5E41DF3460F2}"/>
              </a:ext>
            </a:extLst>
          </p:cNvPr>
          <p:cNvSpPr txBox="1"/>
          <p:nvPr/>
        </p:nvSpPr>
        <p:spPr>
          <a:xfrm>
            <a:off x="6994355" y="6336797"/>
            <a:ext cx="3794271" cy="307777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10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Statistics provided by the Journal of Commerce</a:t>
            </a:r>
          </a:p>
        </p:txBody>
      </p:sp>
    </p:spTree>
    <p:extLst>
      <p:ext uri="{BB962C8B-B14F-4D97-AF65-F5344CB8AC3E}">
        <p14:creationId xmlns:p14="http://schemas.microsoft.com/office/powerpoint/2010/main" val="2430803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E9445-4FBB-42C4-9DA8-40C1CBBE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3A06FE-377F-4CD4-A176-031E49381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40" y="1661377"/>
            <a:ext cx="10954708" cy="3340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3CE419-DBA9-46B4-AB28-2C54308E5E41}"/>
              </a:ext>
            </a:extLst>
          </p:cNvPr>
          <p:cNvSpPr/>
          <p:nvPr/>
        </p:nvSpPr>
        <p:spPr>
          <a:xfrm>
            <a:off x="730940" y="5196623"/>
            <a:ext cx="296275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u="sng" dirty="0"/>
              <a:t>Commodities Included:</a:t>
            </a:r>
          </a:p>
          <a:p>
            <a:r>
              <a:rPr lang="en-US" sz="1200" dirty="0"/>
              <a:t>Agricultural</a:t>
            </a:r>
          </a:p>
          <a:p>
            <a:r>
              <a:rPr lang="en-US" sz="1200" dirty="0"/>
              <a:t>Cotton</a:t>
            </a:r>
          </a:p>
          <a:p>
            <a:r>
              <a:rPr lang="en-US" sz="1200" dirty="0"/>
              <a:t>Foodstuffs</a:t>
            </a:r>
          </a:p>
          <a:p>
            <a:r>
              <a:rPr lang="en-US" sz="1200" dirty="0"/>
              <a:t>Forest Products</a:t>
            </a:r>
          </a:p>
          <a:p>
            <a:r>
              <a:rPr lang="en-US" sz="1200" dirty="0"/>
              <a:t>Hay Animal Feed</a:t>
            </a:r>
          </a:p>
          <a:p>
            <a:r>
              <a:rPr lang="en-US" sz="1200" dirty="0"/>
              <a:t>Logs &amp; Lumber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1A53CE-69AC-4305-8063-F8BD70ED3A7F}"/>
              </a:ext>
            </a:extLst>
          </p:cNvPr>
          <p:cNvSpPr txBox="1"/>
          <p:nvPr/>
        </p:nvSpPr>
        <p:spPr>
          <a:xfrm>
            <a:off x="7891377" y="5217248"/>
            <a:ext cx="3794271" cy="307777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10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Statistics provided by the Journal of Commerce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E9E38-591D-4FE8-902D-B476B5795C98}"/>
              </a:ext>
            </a:extLst>
          </p:cNvPr>
          <p:cNvSpPr txBox="1"/>
          <p:nvPr/>
        </p:nvSpPr>
        <p:spPr>
          <a:xfrm>
            <a:off x="1184267" y="814427"/>
            <a:ext cx="9823465" cy="553998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000" spc="15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Ag Export Commodities YOY</a:t>
            </a:r>
          </a:p>
        </p:txBody>
      </p:sp>
    </p:spTree>
    <p:extLst>
      <p:ext uri="{BB962C8B-B14F-4D97-AF65-F5344CB8AC3E}">
        <p14:creationId xmlns:p14="http://schemas.microsoft.com/office/powerpoint/2010/main" val="34874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72F14-F50E-4295-B69C-8BA11B9DCE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3" t="22862" r="62861" b="14409"/>
          <a:stretch/>
        </p:blipFill>
        <p:spPr>
          <a:xfrm>
            <a:off x="3427619" y="690289"/>
            <a:ext cx="8700213" cy="5302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EEE7F8-4F30-4B15-9755-BBA2501CDFE7}"/>
              </a:ext>
            </a:extLst>
          </p:cNvPr>
          <p:cNvSpPr txBox="1"/>
          <p:nvPr/>
        </p:nvSpPr>
        <p:spPr>
          <a:xfrm>
            <a:off x="374228" y="2597921"/>
            <a:ext cx="3117559" cy="2321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Union Pacific’s adoption of PSR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Riding the fast train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Access to unique markets without volume minimums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spc="3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18F778-28D3-4F4D-A2FF-FE6BC4C80DBB}"/>
              </a:ext>
            </a:extLst>
          </p:cNvPr>
          <p:cNvSpPr txBox="1"/>
          <p:nvPr/>
        </p:nvSpPr>
        <p:spPr>
          <a:xfrm>
            <a:off x="221975" y="1437154"/>
            <a:ext cx="3117559" cy="830997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2400" spc="3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REIMAGENE</a:t>
            </a:r>
          </a:p>
          <a:p>
            <a:pPr algn="ctr" defTabSz="914217"/>
            <a:r>
              <a:rPr lang="en-US" sz="2400" spc="3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INTERMODAL</a:t>
            </a:r>
          </a:p>
        </p:txBody>
      </p:sp>
    </p:spTree>
    <p:extLst>
      <p:ext uri="{BB962C8B-B14F-4D97-AF65-F5344CB8AC3E}">
        <p14:creationId xmlns:p14="http://schemas.microsoft.com/office/powerpoint/2010/main" val="1427469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0F6EDB-B488-4B4E-BEE8-A08BE7E5A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9F210E-388C-47E1-8B1D-D96BD5E39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2416"/>
            <a:ext cx="12192000" cy="47179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7A429A-ED7B-428F-BFA4-3F2499779ABE}"/>
              </a:ext>
            </a:extLst>
          </p:cNvPr>
          <p:cNvSpPr txBox="1"/>
          <p:nvPr/>
        </p:nvSpPr>
        <p:spPr>
          <a:xfrm>
            <a:off x="208844" y="697607"/>
            <a:ext cx="11774311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20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charset="0"/>
                <a:ea typeface="Montserrat" charset="0"/>
                <a:cs typeface="Montserrat" charset="0"/>
              </a:rPr>
              <a:t>Private Rail Service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5F58F5-337A-42F7-B686-0C6049212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926579"/>
            <a:ext cx="960891" cy="89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1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A4FD70-B020-4945-A454-C45466756088}"/>
              </a:ext>
            </a:extLst>
          </p:cNvPr>
          <p:cNvSpPr txBox="1"/>
          <p:nvPr/>
        </p:nvSpPr>
        <p:spPr>
          <a:xfrm>
            <a:off x="1659825" y="1730233"/>
            <a:ext cx="899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0D60D49-540E-443C-8E04-7CC391AC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30521" y="6356350"/>
            <a:ext cx="2743200" cy="365125"/>
          </a:xfrm>
        </p:spPr>
        <p:txBody>
          <a:bodyPr/>
          <a:lstStyle/>
          <a:p>
            <a:fld id="{711E3216-7D0B-481D-B801-38EC9CC5103A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54AC6-AFD4-4B0E-9CE4-2E6D3F9734D2}"/>
              </a:ext>
            </a:extLst>
          </p:cNvPr>
          <p:cNvSpPr txBox="1"/>
          <p:nvPr/>
        </p:nvSpPr>
        <p:spPr>
          <a:xfrm>
            <a:off x="1146697" y="490435"/>
            <a:ext cx="9898605" cy="646331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600" spc="1950" dirty="0">
                <a:solidFill>
                  <a:srgbClr val="000000"/>
                </a:solidFill>
                <a:latin typeface="Montserrat" charset="0"/>
                <a:ea typeface="Montserrat" charset="0"/>
                <a:cs typeface="Montserrat" charset="0"/>
              </a:rPr>
              <a:t>2022 GROWTH</a:t>
            </a:r>
          </a:p>
        </p:txBody>
      </p:sp>
      <p:pic>
        <p:nvPicPr>
          <p:cNvPr id="1026" name="Picture 2" descr="Union Pacific System Map">
            <a:extLst>
              <a:ext uri="{FF2B5EF4-FFF2-40B4-BE49-F238E27FC236}">
                <a16:creationId xmlns:a16="http://schemas.microsoft.com/office/drawing/2014/main" id="{DD947699-F290-4165-84A7-8F21CAAB0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074" y="1581432"/>
            <a:ext cx="6918330" cy="4957480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06975FA-A62F-4878-B758-AD4942BDB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31" r="29233"/>
          <a:stretch/>
        </p:blipFill>
        <p:spPr bwMode="auto">
          <a:xfrm>
            <a:off x="7783460" y="2083415"/>
            <a:ext cx="2916305" cy="432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7">
            <a:extLst>
              <a:ext uri="{FF2B5EF4-FFF2-40B4-BE49-F238E27FC236}">
                <a16:creationId xmlns:a16="http://schemas.microsoft.com/office/drawing/2014/main" id="{8B5B36C8-6486-4A7D-8BB1-B8FF9F4F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93" y="4909856"/>
            <a:ext cx="1140497" cy="131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5" descr="CSX Logo - LogoDix">
            <a:extLst>
              <a:ext uri="{FF2B5EF4-FFF2-40B4-BE49-F238E27FC236}">
                <a16:creationId xmlns:a16="http://schemas.microsoft.com/office/drawing/2014/main" id="{4B7424D8-9563-4360-9ADD-85EAE392F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535" y="5116552"/>
            <a:ext cx="1740964" cy="7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C116C226-FDF7-4428-AA6E-48B577078662}"/>
              </a:ext>
            </a:extLst>
          </p:cNvPr>
          <p:cNvSpPr/>
          <p:nvPr/>
        </p:nvSpPr>
        <p:spPr>
          <a:xfrm>
            <a:off x="6909504" y="2684477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3031F551-1A4C-4E03-BDDF-9508759E7F41}"/>
              </a:ext>
            </a:extLst>
          </p:cNvPr>
          <p:cNvSpPr/>
          <p:nvPr/>
        </p:nvSpPr>
        <p:spPr>
          <a:xfrm>
            <a:off x="7170961" y="3080158"/>
            <a:ext cx="172611" cy="16778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E65CFBBC-6145-4238-B476-D9E45C6816FB}"/>
              </a:ext>
            </a:extLst>
          </p:cNvPr>
          <p:cNvSpPr/>
          <p:nvPr/>
        </p:nvSpPr>
        <p:spPr>
          <a:xfrm>
            <a:off x="7727431" y="3183622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1327346D-F2AD-45EC-8920-F6EC27EE5B86}"/>
              </a:ext>
            </a:extLst>
          </p:cNvPr>
          <p:cNvSpPr/>
          <p:nvPr/>
        </p:nvSpPr>
        <p:spPr>
          <a:xfrm>
            <a:off x="7468770" y="3747083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6B8D3C89-B792-485D-B3AB-B82456CF4B0D}"/>
              </a:ext>
            </a:extLst>
          </p:cNvPr>
          <p:cNvSpPr/>
          <p:nvPr/>
        </p:nvSpPr>
        <p:spPr>
          <a:xfrm>
            <a:off x="6790659" y="3664591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12ACF507-AA41-4204-B0AB-DD48DF956CD7}"/>
              </a:ext>
            </a:extLst>
          </p:cNvPr>
          <p:cNvSpPr/>
          <p:nvPr/>
        </p:nvSpPr>
        <p:spPr>
          <a:xfrm>
            <a:off x="6565554" y="3263317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18265502-B4A8-41E9-B450-4ADB47F54276}"/>
              </a:ext>
            </a:extLst>
          </p:cNvPr>
          <p:cNvSpPr/>
          <p:nvPr/>
        </p:nvSpPr>
        <p:spPr>
          <a:xfrm>
            <a:off x="6441117" y="4825069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8BCD118D-612D-4776-923B-7E36B72BA9E8}"/>
              </a:ext>
            </a:extLst>
          </p:cNvPr>
          <p:cNvSpPr/>
          <p:nvPr/>
        </p:nvSpPr>
        <p:spPr>
          <a:xfrm>
            <a:off x="6207623" y="5388530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D3EEAC39-5202-4AA4-9D7D-A4FEA5B7E709}"/>
              </a:ext>
            </a:extLst>
          </p:cNvPr>
          <p:cNvSpPr/>
          <p:nvPr/>
        </p:nvSpPr>
        <p:spPr>
          <a:xfrm>
            <a:off x="6762695" y="5247315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38EF112C-1E4E-4658-9A4B-44D5C7E0501F}"/>
              </a:ext>
            </a:extLst>
          </p:cNvPr>
          <p:cNvSpPr/>
          <p:nvPr/>
        </p:nvSpPr>
        <p:spPr>
          <a:xfrm>
            <a:off x="4190716" y="4813883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9202FFB4-4B78-4B20-9D73-9C20486E2130}"/>
              </a:ext>
            </a:extLst>
          </p:cNvPr>
          <p:cNvSpPr/>
          <p:nvPr/>
        </p:nvSpPr>
        <p:spPr>
          <a:xfrm>
            <a:off x="4978634" y="4897773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E658EA8E-E2DD-4AA1-9386-2C1346A9B80A}"/>
              </a:ext>
            </a:extLst>
          </p:cNvPr>
          <p:cNvSpPr/>
          <p:nvPr/>
        </p:nvSpPr>
        <p:spPr>
          <a:xfrm>
            <a:off x="5216341" y="3568659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C0706CF4-ADC6-4615-AF2A-2B43E8A755D8}"/>
              </a:ext>
            </a:extLst>
          </p:cNvPr>
          <p:cNvSpPr/>
          <p:nvPr/>
        </p:nvSpPr>
        <p:spPr>
          <a:xfrm>
            <a:off x="4277021" y="3391091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8E3EAA5F-6B16-45B9-A95D-5980365B808C}"/>
              </a:ext>
            </a:extLst>
          </p:cNvPr>
          <p:cNvSpPr/>
          <p:nvPr/>
        </p:nvSpPr>
        <p:spPr>
          <a:xfrm>
            <a:off x="3635076" y="4027557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30" name="Star: 5 Points 29">
            <a:extLst>
              <a:ext uri="{FF2B5EF4-FFF2-40B4-BE49-F238E27FC236}">
                <a16:creationId xmlns:a16="http://schemas.microsoft.com/office/drawing/2014/main" id="{08290120-5026-4B41-8D3C-1DFA80B0487D}"/>
              </a:ext>
            </a:extLst>
          </p:cNvPr>
          <p:cNvSpPr/>
          <p:nvPr/>
        </p:nvSpPr>
        <p:spPr>
          <a:xfrm>
            <a:off x="8591498" y="3410125"/>
            <a:ext cx="172611" cy="16778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31" name="Star: 5 Points 30">
            <a:extLst>
              <a:ext uri="{FF2B5EF4-FFF2-40B4-BE49-F238E27FC236}">
                <a16:creationId xmlns:a16="http://schemas.microsoft.com/office/drawing/2014/main" id="{B9D0D23D-7313-41BD-B113-2E1E96157B31}"/>
              </a:ext>
            </a:extLst>
          </p:cNvPr>
          <p:cNvSpPr/>
          <p:nvPr/>
        </p:nvSpPr>
        <p:spPr>
          <a:xfrm>
            <a:off x="7612781" y="4293766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32" name="Star: 5 Points 31">
            <a:extLst>
              <a:ext uri="{FF2B5EF4-FFF2-40B4-BE49-F238E27FC236}">
                <a16:creationId xmlns:a16="http://schemas.microsoft.com/office/drawing/2014/main" id="{A9CF5BAE-4EC4-4686-BA69-41DD496F9E0C}"/>
              </a:ext>
            </a:extLst>
          </p:cNvPr>
          <p:cNvSpPr/>
          <p:nvPr/>
        </p:nvSpPr>
        <p:spPr>
          <a:xfrm>
            <a:off x="8090954" y="3480033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35" name="Rectangle: Beveled 34">
            <a:extLst>
              <a:ext uri="{FF2B5EF4-FFF2-40B4-BE49-F238E27FC236}">
                <a16:creationId xmlns:a16="http://schemas.microsoft.com/office/drawing/2014/main" id="{08EAF13F-4572-4F29-9E96-43BE61D99F62}"/>
              </a:ext>
            </a:extLst>
          </p:cNvPr>
          <p:cNvSpPr/>
          <p:nvPr/>
        </p:nvSpPr>
        <p:spPr>
          <a:xfrm>
            <a:off x="2946343" y="1811276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Beveled 35">
            <a:extLst>
              <a:ext uri="{FF2B5EF4-FFF2-40B4-BE49-F238E27FC236}">
                <a16:creationId xmlns:a16="http://schemas.microsoft.com/office/drawing/2014/main" id="{FA8FCA25-A259-45C5-8C7F-72653258C0AE}"/>
              </a:ext>
            </a:extLst>
          </p:cNvPr>
          <p:cNvSpPr/>
          <p:nvPr/>
        </p:nvSpPr>
        <p:spPr>
          <a:xfrm>
            <a:off x="2452790" y="3540808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Beveled 36">
            <a:extLst>
              <a:ext uri="{FF2B5EF4-FFF2-40B4-BE49-F238E27FC236}">
                <a16:creationId xmlns:a16="http://schemas.microsoft.com/office/drawing/2014/main" id="{AEBFE5BE-D7C7-42C1-9671-5F28C0A80BF0}"/>
              </a:ext>
            </a:extLst>
          </p:cNvPr>
          <p:cNvSpPr/>
          <p:nvPr/>
        </p:nvSpPr>
        <p:spPr>
          <a:xfrm>
            <a:off x="3016251" y="4347550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Beveled 37">
            <a:extLst>
              <a:ext uri="{FF2B5EF4-FFF2-40B4-BE49-F238E27FC236}">
                <a16:creationId xmlns:a16="http://schemas.microsoft.com/office/drawing/2014/main" id="{225CA40D-C857-4252-BAD9-CC108B9E4E45}"/>
              </a:ext>
            </a:extLst>
          </p:cNvPr>
          <p:cNvSpPr/>
          <p:nvPr/>
        </p:nvSpPr>
        <p:spPr>
          <a:xfrm>
            <a:off x="9804350" y="3635883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Beveled 38">
            <a:extLst>
              <a:ext uri="{FF2B5EF4-FFF2-40B4-BE49-F238E27FC236}">
                <a16:creationId xmlns:a16="http://schemas.microsoft.com/office/drawing/2014/main" id="{9AC180B4-305B-4DEC-8EAB-22849DBCBA1E}"/>
              </a:ext>
            </a:extLst>
          </p:cNvPr>
          <p:cNvSpPr/>
          <p:nvPr/>
        </p:nvSpPr>
        <p:spPr>
          <a:xfrm>
            <a:off x="9216834" y="4866970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Beveled 39">
            <a:extLst>
              <a:ext uri="{FF2B5EF4-FFF2-40B4-BE49-F238E27FC236}">
                <a16:creationId xmlns:a16="http://schemas.microsoft.com/office/drawing/2014/main" id="{8AF2F21B-33CD-4334-B5A4-A4F8701B3F42}"/>
              </a:ext>
            </a:extLst>
          </p:cNvPr>
          <p:cNvSpPr/>
          <p:nvPr/>
        </p:nvSpPr>
        <p:spPr>
          <a:xfrm>
            <a:off x="9460115" y="4509306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Beveled 40">
            <a:extLst>
              <a:ext uri="{FF2B5EF4-FFF2-40B4-BE49-F238E27FC236}">
                <a16:creationId xmlns:a16="http://schemas.microsoft.com/office/drawing/2014/main" id="{10F17DB3-9E86-4757-AF21-2BBF2F165A02}"/>
              </a:ext>
            </a:extLst>
          </p:cNvPr>
          <p:cNvSpPr/>
          <p:nvPr/>
        </p:nvSpPr>
        <p:spPr>
          <a:xfrm>
            <a:off x="9623217" y="5997993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Beveled 41">
            <a:extLst>
              <a:ext uri="{FF2B5EF4-FFF2-40B4-BE49-F238E27FC236}">
                <a16:creationId xmlns:a16="http://schemas.microsoft.com/office/drawing/2014/main" id="{8A9ACB17-16B7-48EA-B5E5-2C7A9FA659DF}"/>
              </a:ext>
            </a:extLst>
          </p:cNvPr>
          <p:cNvSpPr/>
          <p:nvPr/>
        </p:nvSpPr>
        <p:spPr>
          <a:xfrm>
            <a:off x="6881950" y="5455915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Beveled 42">
            <a:extLst>
              <a:ext uri="{FF2B5EF4-FFF2-40B4-BE49-F238E27FC236}">
                <a16:creationId xmlns:a16="http://schemas.microsoft.com/office/drawing/2014/main" id="{DFF80702-0D41-40AE-8561-D7139504840A}"/>
              </a:ext>
            </a:extLst>
          </p:cNvPr>
          <p:cNvSpPr/>
          <p:nvPr/>
        </p:nvSpPr>
        <p:spPr>
          <a:xfrm>
            <a:off x="9623217" y="3418794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Beveled 43">
            <a:extLst>
              <a:ext uri="{FF2B5EF4-FFF2-40B4-BE49-F238E27FC236}">
                <a16:creationId xmlns:a16="http://schemas.microsoft.com/office/drawing/2014/main" id="{24777E2E-9D75-41B7-A3A3-A93FFFCC9384}"/>
              </a:ext>
            </a:extLst>
          </p:cNvPr>
          <p:cNvSpPr/>
          <p:nvPr/>
        </p:nvSpPr>
        <p:spPr>
          <a:xfrm>
            <a:off x="2766261" y="2310401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ar: 5 Points 44">
            <a:extLst>
              <a:ext uri="{FF2B5EF4-FFF2-40B4-BE49-F238E27FC236}">
                <a16:creationId xmlns:a16="http://schemas.microsoft.com/office/drawing/2014/main" id="{AA1E8DDA-639E-4DE0-B394-AE859278A38E}"/>
              </a:ext>
            </a:extLst>
          </p:cNvPr>
          <p:cNvSpPr/>
          <p:nvPr/>
        </p:nvSpPr>
        <p:spPr>
          <a:xfrm>
            <a:off x="146005" y="1514002"/>
            <a:ext cx="172611" cy="16778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46" name="Star: 5 Points 45">
            <a:extLst>
              <a:ext uri="{FF2B5EF4-FFF2-40B4-BE49-F238E27FC236}">
                <a16:creationId xmlns:a16="http://schemas.microsoft.com/office/drawing/2014/main" id="{8824F2CD-1439-495E-AC7D-B8903E20DA7F}"/>
              </a:ext>
            </a:extLst>
          </p:cNvPr>
          <p:cNvSpPr/>
          <p:nvPr/>
        </p:nvSpPr>
        <p:spPr>
          <a:xfrm>
            <a:off x="146005" y="1811276"/>
            <a:ext cx="172611" cy="16778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ln/>
              <a:solidFill>
                <a:schemeClr val="accent4"/>
              </a:solidFill>
            </a:endParaRPr>
          </a:p>
        </p:txBody>
      </p:sp>
      <p:sp>
        <p:nvSpPr>
          <p:cNvPr id="47" name="Rectangle: Beveled 46">
            <a:extLst>
              <a:ext uri="{FF2B5EF4-FFF2-40B4-BE49-F238E27FC236}">
                <a16:creationId xmlns:a16="http://schemas.microsoft.com/office/drawing/2014/main" id="{741DE089-8EA2-4023-9B38-DC5AF6DF565A}"/>
              </a:ext>
            </a:extLst>
          </p:cNvPr>
          <p:cNvSpPr/>
          <p:nvPr/>
        </p:nvSpPr>
        <p:spPr>
          <a:xfrm>
            <a:off x="110669" y="2104620"/>
            <a:ext cx="243281" cy="24402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C04715B-AC2A-4821-B927-A6B36BBE9459}"/>
              </a:ext>
            </a:extLst>
          </p:cNvPr>
          <p:cNvSpPr txBox="1"/>
          <p:nvPr/>
        </p:nvSpPr>
        <p:spPr>
          <a:xfrm>
            <a:off x="353950" y="1389409"/>
            <a:ext cx="991773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300" dirty="0">
                <a:latin typeface="Montserrat Light" charset="0"/>
                <a:ea typeface="Montserrat Light" charset="0"/>
                <a:cs typeface="Montserrat Light" charset="0"/>
              </a:rPr>
              <a:t>Private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AF3FE2D-284D-4120-9A19-306597CFE087}"/>
              </a:ext>
            </a:extLst>
          </p:cNvPr>
          <p:cNvSpPr txBox="1"/>
          <p:nvPr/>
        </p:nvSpPr>
        <p:spPr>
          <a:xfrm>
            <a:off x="334588" y="1703616"/>
            <a:ext cx="127344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300" dirty="0">
                <a:latin typeface="Montserrat Light" charset="0"/>
                <a:ea typeface="Montserrat Light" charset="0"/>
                <a:cs typeface="Montserrat Light" charset="0"/>
              </a:rPr>
              <a:t>Public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48D97D-367F-4EE6-9F5D-0A7FFAF4993B}"/>
              </a:ext>
            </a:extLst>
          </p:cNvPr>
          <p:cNvSpPr txBox="1"/>
          <p:nvPr/>
        </p:nvSpPr>
        <p:spPr>
          <a:xfrm>
            <a:off x="370406" y="2025183"/>
            <a:ext cx="1583204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300" dirty="0">
                <a:latin typeface="Montserrat Light" charset="0"/>
                <a:ea typeface="Montserrat Light" charset="0"/>
                <a:cs typeface="Montserrat Light" charset="0"/>
              </a:rPr>
              <a:t>Port Routing</a:t>
            </a:r>
          </a:p>
        </p:txBody>
      </p:sp>
    </p:spTree>
    <p:extLst>
      <p:ext uri="{BB962C8B-B14F-4D97-AF65-F5344CB8AC3E}">
        <p14:creationId xmlns:p14="http://schemas.microsoft.com/office/powerpoint/2010/main" val="279294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3D4862-F590-4B5E-B235-045D88935AAB}"/>
              </a:ext>
            </a:extLst>
          </p:cNvPr>
          <p:cNvSpPr txBox="1"/>
          <p:nvPr/>
        </p:nvSpPr>
        <p:spPr>
          <a:xfrm>
            <a:off x="270932" y="467406"/>
            <a:ext cx="11774311" cy="70788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spc="2000" dirty="0">
                <a:solidFill>
                  <a:srgbClr val="FFFFFF"/>
                </a:solidFill>
                <a:latin typeface="Montserrat" charset="0"/>
                <a:ea typeface="Montserrat" charset="0"/>
                <a:cs typeface="Montserrat" charset="0"/>
              </a:rPr>
              <a:t>THE FUTURE</a:t>
            </a:r>
            <a:endParaRPr kumimoji="0" lang="en-US" sz="4000" b="0" i="0" u="none" strike="noStrike" kern="0" cap="none" spc="20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59516-58A5-4292-8B9E-617860AEC909}"/>
              </a:ext>
            </a:extLst>
          </p:cNvPr>
          <p:cNvSpPr txBox="1"/>
          <p:nvPr/>
        </p:nvSpPr>
        <p:spPr>
          <a:xfrm>
            <a:off x="383177" y="5590903"/>
            <a:ext cx="1802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300" dirty="0">
                <a:solidFill>
                  <a:schemeClr val="bg1"/>
                </a:solidFill>
                <a:latin typeface="Montserrat Light" charset="0"/>
              </a:rPr>
              <a:t>REDUCE DRAY MILES BY 90%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058101-2439-4F92-9E51-647BB9EDF394}"/>
              </a:ext>
            </a:extLst>
          </p:cNvPr>
          <p:cNvSpPr txBox="1"/>
          <p:nvPr/>
        </p:nvSpPr>
        <p:spPr>
          <a:xfrm>
            <a:off x="6867006" y="1571476"/>
            <a:ext cx="4047071" cy="458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Demand of local terminals, close to DC’s and manufacturing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Remove long haul dray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Reduce CO2 emissions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Fewer drivers required on the short haul- happy drivers, home for dinner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Off the train and onto the highway within 1 hour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Improved on-time deliveries through shorter drays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spc="300" dirty="0">
                <a:latin typeface="Montserrat Light" charset="0"/>
                <a:ea typeface="Montserrat Light" charset="0"/>
                <a:cs typeface="Montserrat Light" charset="0"/>
              </a:rPr>
              <a:t>Communities supporting local businesses and jobs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spc="3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4688B29-0C19-435A-B27A-C1778BB0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3216-7D0B-481D-B801-38EC9CC5103A}" type="slidenum">
              <a:rPr lang="en-US" smtClean="0"/>
              <a:t>9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D8D4FA-3D4F-426D-9195-B51155B5D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59173" y="218287"/>
            <a:ext cx="1989303" cy="1306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51634E-98BA-48F1-8E48-DC788A67C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73" y="2089513"/>
            <a:ext cx="5876109" cy="3285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282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Theme">
  <a:themeElements>
    <a:clrScheme name="Ghost 1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B0B1B3"/>
      </a:accent2>
      <a:accent3>
        <a:srgbClr val="000000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7573</TotalTime>
  <Words>251</Words>
  <Application>Microsoft Office PowerPoint</Application>
  <PresentationFormat>Widescreen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Lato Light</vt:lpstr>
      <vt:lpstr>Montserrat</vt:lpstr>
      <vt:lpstr>Montserrat Hairline</vt:lpstr>
      <vt:lpstr>Montserrat Light</vt:lpstr>
      <vt:lpstr>Office Theme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Ritteman</dc:creator>
  <cp:lastModifiedBy>Ashley Ritteman</cp:lastModifiedBy>
  <cp:revision>94</cp:revision>
  <dcterms:created xsi:type="dcterms:W3CDTF">2019-07-19T18:54:13Z</dcterms:created>
  <dcterms:modified xsi:type="dcterms:W3CDTF">2022-02-08T05:40:28Z</dcterms:modified>
</cp:coreProperties>
</file>