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0.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1.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84" r:id="rId2"/>
    <p:sldMasterId id="2147483686" r:id="rId3"/>
    <p:sldMasterId id="2147483705" r:id="rId4"/>
    <p:sldMasterId id="2147483723" r:id="rId5"/>
    <p:sldMasterId id="2147483737" r:id="rId6"/>
    <p:sldMasterId id="2147483751" r:id="rId7"/>
    <p:sldMasterId id="2147483765" r:id="rId8"/>
    <p:sldMasterId id="2147483779" r:id="rId9"/>
    <p:sldMasterId id="2147483791" r:id="rId10"/>
    <p:sldMasterId id="2147483803" r:id="rId11"/>
    <p:sldMasterId id="2147483815" r:id="rId12"/>
  </p:sldMasterIdLst>
  <p:notesMasterIdLst>
    <p:notesMasterId r:id="rId38"/>
  </p:notesMasterIdLst>
  <p:sldIdLst>
    <p:sldId id="326" r:id="rId13"/>
    <p:sldId id="328" r:id="rId14"/>
    <p:sldId id="333" r:id="rId15"/>
    <p:sldId id="334" r:id="rId16"/>
    <p:sldId id="336" r:id="rId17"/>
    <p:sldId id="339" r:id="rId18"/>
    <p:sldId id="338" r:id="rId19"/>
    <p:sldId id="343" r:id="rId20"/>
    <p:sldId id="345" r:id="rId21"/>
    <p:sldId id="340" r:id="rId22"/>
    <p:sldId id="341" r:id="rId23"/>
    <p:sldId id="342" r:id="rId24"/>
    <p:sldId id="332" r:id="rId25"/>
    <p:sldId id="347" r:id="rId26"/>
    <p:sldId id="344" r:id="rId27"/>
    <p:sldId id="346" r:id="rId28"/>
    <p:sldId id="350" r:id="rId29"/>
    <p:sldId id="351" r:id="rId30"/>
    <p:sldId id="352" r:id="rId31"/>
    <p:sldId id="353" r:id="rId32"/>
    <p:sldId id="354" r:id="rId33"/>
    <p:sldId id="320" r:id="rId34"/>
    <p:sldId id="321" r:id="rId35"/>
    <p:sldId id="348" r:id="rId36"/>
    <p:sldId id="337" r:id="rId3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6F4"/>
    <a:srgbClr val="9ECAED"/>
    <a:srgbClr val="B4C4D5"/>
    <a:srgbClr val="2681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50" d="100"/>
          <a:sy n="50" d="100"/>
        </p:scale>
        <p:origin x="819"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s>
</file>

<file path=ppt/diagrams/_rels/data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972211-6667-40D7-9D25-B9650994E106}" type="doc">
      <dgm:prSet loTypeId="urn:microsoft.com/office/officeart/2008/layout/HexagonCluster" loCatId="picture" qsTypeId="urn:microsoft.com/office/officeart/2005/8/quickstyle/simple1" qsCatId="simple" csTypeId="urn:microsoft.com/office/officeart/2005/8/colors/colorful4" csCatId="colorful" phldr="1"/>
      <dgm:spPr/>
      <dgm:t>
        <a:bodyPr/>
        <a:lstStyle/>
        <a:p>
          <a:endParaRPr lang="en-US"/>
        </a:p>
      </dgm:t>
    </dgm:pt>
    <dgm:pt modelId="{060DE84E-070F-4F90-B190-774ECB7B30DA}">
      <dgm:prSet phldrT="[Text]"/>
      <dgm:spPr/>
      <dgm:t>
        <a:bodyPr/>
        <a:lstStyle/>
        <a:p>
          <a:r>
            <a:rPr lang="en-US" dirty="0" smtClean="0"/>
            <a:t>Soil</a:t>
          </a:r>
          <a:endParaRPr lang="en-US" dirty="0"/>
        </a:p>
      </dgm:t>
    </dgm:pt>
    <dgm:pt modelId="{282A62E5-0F32-446A-B980-EC4D20D7EBB4}" type="parTrans" cxnId="{39F0B135-9876-4014-9FAD-41BD2A7B3EE2}">
      <dgm:prSet/>
      <dgm:spPr/>
      <dgm:t>
        <a:bodyPr/>
        <a:lstStyle/>
        <a:p>
          <a:endParaRPr lang="en-US"/>
        </a:p>
      </dgm:t>
    </dgm:pt>
    <dgm:pt modelId="{1A7480FB-89AA-455F-873E-6114324AE6C3}" type="sibTrans" cxnId="{39F0B135-9876-4014-9FAD-41BD2A7B3EE2}">
      <dgm:prSet/>
      <dgm:spPr>
        <a:blipFill rotWithShape="1">
          <a:blip xmlns:r="http://schemas.openxmlformats.org/officeDocument/2006/relationships" r:embed="rId1"/>
          <a:stretch>
            <a:fillRect/>
          </a:stretch>
        </a:blipFill>
      </dgm:spPr>
      <dgm:t>
        <a:bodyPr/>
        <a:lstStyle/>
        <a:p>
          <a:endParaRPr lang="en-US"/>
        </a:p>
      </dgm:t>
    </dgm:pt>
    <dgm:pt modelId="{9424EBAF-4ADD-4825-A983-1337B9484FA4}">
      <dgm:prSet phldrT="[Text]"/>
      <dgm:spPr/>
      <dgm:t>
        <a:bodyPr/>
        <a:lstStyle/>
        <a:p>
          <a:r>
            <a:rPr lang="en-US" dirty="0" smtClean="0"/>
            <a:t>Crop</a:t>
          </a:r>
          <a:endParaRPr lang="en-US" dirty="0"/>
        </a:p>
      </dgm:t>
    </dgm:pt>
    <dgm:pt modelId="{A6305E79-3118-4C19-9B15-8D7FF271CB29}" type="parTrans" cxnId="{E33FC0A4-65F8-466C-BBAA-D9E96E85D230}">
      <dgm:prSet/>
      <dgm:spPr/>
      <dgm:t>
        <a:bodyPr/>
        <a:lstStyle/>
        <a:p>
          <a:endParaRPr lang="en-US"/>
        </a:p>
      </dgm:t>
    </dgm:pt>
    <dgm:pt modelId="{B4A04195-B519-4794-9F77-A2B0BD56FCE2}" type="sibTrans" cxnId="{E33FC0A4-65F8-466C-BBAA-D9E96E85D230}">
      <dgm:prSet/>
      <dgm:spPr>
        <a:blipFill rotWithShape="1">
          <a:blip xmlns:r="http://schemas.openxmlformats.org/officeDocument/2006/relationships" r:embed="rId2"/>
          <a:stretch>
            <a:fillRect/>
          </a:stretch>
        </a:blipFill>
      </dgm:spPr>
      <dgm:t>
        <a:bodyPr/>
        <a:lstStyle/>
        <a:p>
          <a:endParaRPr lang="en-US"/>
        </a:p>
      </dgm:t>
    </dgm:pt>
    <dgm:pt modelId="{090F5C78-07C5-4946-B8D4-27ECC468D899}">
      <dgm:prSet phldrT="[Text]"/>
      <dgm:spPr/>
      <dgm:t>
        <a:bodyPr/>
        <a:lstStyle/>
        <a:p>
          <a:r>
            <a:rPr lang="en-US" dirty="0" smtClean="0"/>
            <a:t>Weather</a:t>
          </a:r>
          <a:endParaRPr lang="en-US" dirty="0"/>
        </a:p>
      </dgm:t>
    </dgm:pt>
    <dgm:pt modelId="{040A10E2-BC51-4A55-8B45-D9B74B066786}" type="parTrans" cxnId="{D5364F70-943D-4271-84B5-1F7C8E7C57E2}">
      <dgm:prSet/>
      <dgm:spPr/>
      <dgm:t>
        <a:bodyPr/>
        <a:lstStyle/>
        <a:p>
          <a:endParaRPr lang="en-US"/>
        </a:p>
      </dgm:t>
    </dgm:pt>
    <dgm:pt modelId="{AD55FC75-05BC-42E3-B8D1-61157EF561D4}" type="sibTrans" cxnId="{D5364F70-943D-4271-84B5-1F7C8E7C57E2}">
      <dgm:prSet/>
      <dgm:spPr>
        <a:blipFill rotWithShape="1">
          <a:blip xmlns:r="http://schemas.openxmlformats.org/officeDocument/2006/relationships" r:embed="rId3"/>
          <a:stretch>
            <a:fillRect/>
          </a:stretch>
        </a:blipFill>
      </dgm:spPr>
      <dgm:t>
        <a:bodyPr/>
        <a:lstStyle/>
        <a:p>
          <a:endParaRPr lang="en-US"/>
        </a:p>
      </dgm:t>
    </dgm:pt>
    <dgm:pt modelId="{948C8C10-731A-44F7-8813-563097E1EA80}" type="pres">
      <dgm:prSet presAssocID="{23972211-6667-40D7-9D25-B9650994E106}" presName="Name0" presStyleCnt="0">
        <dgm:presLayoutVars>
          <dgm:chMax val="21"/>
          <dgm:chPref val="21"/>
        </dgm:presLayoutVars>
      </dgm:prSet>
      <dgm:spPr/>
      <dgm:t>
        <a:bodyPr/>
        <a:lstStyle/>
        <a:p>
          <a:endParaRPr lang="en-US"/>
        </a:p>
      </dgm:t>
    </dgm:pt>
    <dgm:pt modelId="{15E0243E-6F0F-4091-B0E0-8FC7494F8530}" type="pres">
      <dgm:prSet presAssocID="{060DE84E-070F-4F90-B190-774ECB7B30DA}" presName="text1" presStyleCnt="0"/>
      <dgm:spPr/>
    </dgm:pt>
    <dgm:pt modelId="{63B3A493-D8EB-485A-A9B4-3406EBC7F546}" type="pres">
      <dgm:prSet presAssocID="{060DE84E-070F-4F90-B190-774ECB7B30DA}" presName="textRepeatNode" presStyleLbl="alignNode1" presStyleIdx="0" presStyleCnt="3">
        <dgm:presLayoutVars>
          <dgm:chMax val="0"/>
          <dgm:chPref val="0"/>
          <dgm:bulletEnabled val="1"/>
        </dgm:presLayoutVars>
      </dgm:prSet>
      <dgm:spPr/>
      <dgm:t>
        <a:bodyPr/>
        <a:lstStyle/>
        <a:p>
          <a:endParaRPr lang="en-US"/>
        </a:p>
      </dgm:t>
    </dgm:pt>
    <dgm:pt modelId="{2DC504A0-7610-4DFE-8BCA-8EC1ECD1FC26}" type="pres">
      <dgm:prSet presAssocID="{060DE84E-070F-4F90-B190-774ECB7B30DA}" presName="textaccent1" presStyleCnt="0"/>
      <dgm:spPr/>
    </dgm:pt>
    <dgm:pt modelId="{4F072330-1EF2-4B19-99A9-A90041309C7A}" type="pres">
      <dgm:prSet presAssocID="{060DE84E-070F-4F90-B190-774ECB7B30DA}" presName="accentRepeatNode" presStyleLbl="solidAlignAcc1" presStyleIdx="0" presStyleCnt="6"/>
      <dgm:spPr/>
    </dgm:pt>
    <dgm:pt modelId="{969F25B1-424F-446B-B776-9563AC492AE5}" type="pres">
      <dgm:prSet presAssocID="{1A7480FB-89AA-455F-873E-6114324AE6C3}" presName="image1" presStyleCnt="0"/>
      <dgm:spPr/>
    </dgm:pt>
    <dgm:pt modelId="{7BCA74AD-8860-4DEA-BA59-A14CCDA01459}" type="pres">
      <dgm:prSet presAssocID="{1A7480FB-89AA-455F-873E-6114324AE6C3}" presName="imageRepeatNode" presStyleLbl="alignAcc1" presStyleIdx="0" presStyleCnt="3"/>
      <dgm:spPr/>
      <dgm:t>
        <a:bodyPr/>
        <a:lstStyle/>
        <a:p>
          <a:endParaRPr lang="en-US"/>
        </a:p>
      </dgm:t>
    </dgm:pt>
    <dgm:pt modelId="{52D66DD6-7D28-4514-9A52-6623416A814E}" type="pres">
      <dgm:prSet presAssocID="{1A7480FB-89AA-455F-873E-6114324AE6C3}" presName="imageaccent1" presStyleCnt="0"/>
      <dgm:spPr/>
    </dgm:pt>
    <dgm:pt modelId="{6EFF996A-D0D9-4CB4-A77B-896AAF62A4ED}" type="pres">
      <dgm:prSet presAssocID="{1A7480FB-89AA-455F-873E-6114324AE6C3}" presName="accentRepeatNode" presStyleLbl="solidAlignAcc1" presStyleIdx="1" presStyleCnt="6"/>
      <dgm:spPr/>
    </dgm:pt>
    <dgm:pt modelId="{662CFBED-74B2-417D-8B2C-805D7A75BBAB}" type="pres">
      <dgm:prSet presAssocID="{9424EBAF-4ADD-4825-A983-1337B9484FA4}" presName="text2" presStyleCnt="0"/>
      <dgm:spPr/>
    </dgm:pt>
    <dgm:pt modelId="{E4D4D107-3F50-43BF-BB72-1F44C57D113E}" type="pres">
      <dgm:prSet presAssocID="{9424EBAF-4ADD-4825-A983-1337B9484FA4}" presName="textRepeatNode" presStyleLbl="alignNode1" presStyleIdx="1" presStyleCnt="3">
        <dgm:presLayoutVars>
          <dgm:chMax val="0"/>
          <dgm:chPref val="0"/>
          <dgm:bulletEnabled val="1"/>
        </dgm:presLayoutVars>
      </dgm:prSet>
      <dgm:spPr/>
      <dgm:t>
        <a:bodyPr/>
        <a:lstStyle/>
        <a:p>
          <a:endParaRPr lang="en-US"/>
        </a:p>
      </dgm:t>
    </dgm:pt>
    <dgm:pt modelId="{91AF4481-CF14-4F0E-87FB-09D4730839E2}" type="pres">
      <dgm:prSet presAssocID="{9424EBAF-4ADD-4825-A983-1337B9484FA4}" presName="textaccent2" presStyleCnt="0"/>
      <dgm:spPr/>
    </dgm:pt>
    <dgm:pt modelId="{546465AE-E86E-49A6-84B7-7DA57703C05D}" type="pres">
      <dgm:prSet presAssocID="{9424EBAF-4ADD-4825-A983-1337B9484FA4}" presName="accentRepeatNode" presStyleLbl="solidAlignAcc1" presStyleIdx="2" presStyleCnt="6"/>
      <dgm:spPr/>
    </dgm:pt>
    <dgm:pt modelId="{76C829B9-2660-4217-AB2D-2D3F35CB7CFB}" type="pres">
      <dgm:prSet presAssocID="{B4A04195-B519-4794-9F77-A2B0BD56FCE2}" presName="image2" presStyleCnt="0"/>
      <dgm:spPr/>
    </dgm:pt>
    <dgm:pt modelId="{E8D13B06-EA8D-4F69-AEEF-03F292F0CFA0}" type="pres">
      <dgm:prSet presAssocID="{B4A04195-B519-4794-9F77-A2B0BD56FCE2}" presName="imageRepeatNode" presStyleLbl="alignAcc1" presStyleIdx="1" presStyleCnt="3"/>
      <dgm:spPr/>
      <dgm:t>
        <a:bodyPr/>
        <a:lstStyle/>
        <a:p>
          <a:endParaRPr lang="en-US"/>
        </a:p>
      </dgm:t>
    </dgm:pt>
    <dgm:pt modelId="{F84CB2BE-3137-41F6-9BA3-F1BB2060C4F7}" type="pres">
      <dgm:prSet presAssocID="{B4A04195-B519-4794-9F77-A2B0BD56FCE2}" presName="imageaccent2" presStyleCnt="0"/>
      <dgm:spPr/>
    </dgm:pt>
    <dgm:pt modelId="{2E2D1BA9-4C26-4408-B6C8-75D0F96F88BE}" type="pres">
      <dgm:prSet presAssocID="{B4A04195-B519-4794-9F77-A2B0BD56FCE2}" presName="accentRepeatNode" presStyleLbl="solidAlignAcc1" presStyleIdx="3" presStyleCnt="6"/>
      <dgm:spPr/>
    </dgm:pt>
    <dgm:pt modelId="{1CFC5010-E791-4008-B7E9-8EEF060CA2AF}" type="pres">
      <dgm:prSet presAssocID="{090F5C78-07C5-4946-B8D4-27ECC468D899}" presName="text3" presStyleCnt="0"/>
      <dgm:spPr/>
    </dgm:pt>
    <dgm:pt modelId="{4F16DAF0-78F6-4E79-879D-2704DC43545E}" type="pres">
      <dgm:prSet presAssocID="{090F5C78-07C5-4946-B8D4-27ECC468D899}" presName="textRepeatNode" presStyleLbl="alignNode1" presStyleIdx="2" presStyleCnt="3">
        <dgm:presLayoutVars>
          <dgm:chMax val="0"/>
          <dgm:chPref val="0"/>
          <dgm:bulletEnabled val="1"/>
        </dgm:presLayoutVars>
      </dgm:prSet>
      <dgm:spPr/>
      <dgm:t>
        <a:bodyPr/>
        <a:lstStyle/>
        <a:p>
          <a:endParaRPr lang="en-US"/>
        </a:p>
      </dgm:t>
    </dgm:pt>
    <dgm:pt modelId="{B9EA8931-E717-4B0A-9951-2676205DF6AC}" type="pres">
      <dgm:prSet presAssocID="{090F5C78-07C5-4946-B8D4-27ECC468D899}" presName="textaccent3" presStyleCnt="0"/>
      <dgm:spPr/>
    </dgm:pt>
    <dgm:pt modelId="{33D2F7E2-4F9E-4B30-B6CD-22D5A789C1F8}" type="pres">
      <dgm:prSet presAssocID="{090F5C78-07C5-4946-B8D4-27ECC468D899}" presName="accentRepeatNode" presStyleLbl="solidAlignAcc1" presStyleIdx="4" presStyleCnt="6"/>
      <dgm:spPr/>
    </dgm:pt>
    <dgm:pt modelId="{6BAB556C-B20F-4434-9E39-C928962BD247}" type="pres">
      <dgm:prSet presAssocID="{AD55FC75-05BC-42E3-B8D1-61157EF561D4}" presName="image3" presStyleCnt="0"/>
      <dgm:spPr/>
    </dgm:pt>
    <dgm:pt modelId="{2D10678C-C628-41B3-9DFB-17358DFE0AEB}" type="pres">
      <dgm:prSet presAssocID="{AD55FC75-05BC-42E3-B8D1-61157EF561D4}" presName="imageRepeatNode" presStyleLbl="alignAcc1" presStyleIdx="2" presStyleCnt="3"/>
      <dgm:spPr/>
      <dgm:t>
        <a:bodyPr/>
        <a:lstStyle/>
        <a:p>
          <a:endParaRPr lang="en-US"/>
        </a:p>
      </dgm:t>
    </dgm:pt>
    <dgm:pt modelId="{A5462F92-2DB4-4F6D-ACBF-5BDCD4E21671}" type="pres">
      <dgm:prSet presAssocID="{AD55FC75-05BC-42E3-B8D1-61157EF561D4}" presName="imageaccent3" presStyleCnt="0"/>
      <dgm:spPr/>
    </dgm:pt>
    <dgm:pt modelId="{651E91F9-1FB1-4592-8344-4C2443FDEF8A}" type="pres">
      <dgm:prSet presAssocID="{AD55FC75-05BC-42E3-B8D1-61157EF561D4}" presName="accentRepeatNode" presStyleLbl="solidAlignAcc1" presStyleIdx="5" presStyleCnt="6"/>
      <dgm:spPr/>
    </dgm:pt>
  </dgm:ptLst>
  <dgm:cxnLst>
    <dgm:cxn modelId="{06272E24-9005-4213-8A4E-3AF7B0142EF3}" type="presOf" srcId="{060DE84E-070F-4F90-B190-774ECB7B30DA}" destId="{63B3A493-D8EB-485A-A9B4-3406EBC7F546}" srcOrd="0" destOrd="0" presId="urn:microsoft.com/office/officeart/2008/layout/HexagonCluster"/>
    <dgm:cxn modelId="{D5364F70-943D-4271-84B5-1F7C8E7C57E2}" srcId="{23972211-6667-40D7-9D25-B9650994E106}" destId="{090F5C78-07C5-4946-B8D4-27ECC468D899}" srcOrd="2" destOrd="0" parTransId="{040A10E2-BC51-4A55-8B45-D9B74B066786}" sibTransId="{AD55FC75-05BC-42E3-B8D1-61157EF561D4}"/>
    <dgm:cxn modelId="{C75547A6-B08F-4DEE-A8E3-FAC9811CAAE8}" type="presOf" srcId="{090F5C78-07C5-4946-B8D4-27ECC468D899}" destId="{4F16DAF0-78F6-4E79-879D-2704DC43545E}" srcOrd="0" destOrd="0" presId="urn:microsoft.com/office/officeart/2008/layout/HexagonCluster"/>
    <dgm:cxn modelId="{E33FC0A4-65F8-466C-BBAA-D9E96E85D230}" srcId="{23972211-6667-40D7-9D25-B9650994E106}" destId="{9424EBAF-4ADD-4825-A983-1337B9484FA4}" srcOrd="1" destOrd="0" parTransId="{A6305E79-3118-4C19-9B15-8D7FF271CB29}" sibTransId="{B4A04195-B519-4794-9F77-A2B0BD56FCE2}"/>
    <dgm:cxn modelId="{60DDA89D-EA4F-4B72-B428-98CA870DC308}" type="presOf" srcId="{9424EBAF-4ADD-4825-A983-1337B9484FA4}" destId="{E4D4D107-3F50-43BF-BB72-1F44C57D113E}" srcOrd="0" destOrd="0" presId="urn:microsoft.com/office/officeart/2008/layout/HexagonCluster"/>
    <dgm:cxn modelId="{39F0B135-9876-4014-9FAD-41BD2A7B3EE2}" srcId="{23972211-6667-40D7-9D25-B9650994E106}" destId="{060DE84E-070F-4F90-B190-774ECB7B30DA}" srcOrd="0" destOrd="0" parTransId="{282A62E5-0F32-446A-B980-EC4D20D7EBB4}" sibTransId="{1A7480FB-89AA-455F-873E-6114324AE6C3}"/>
    <dgm:cxn modelId="{B02BA359-C95B-4545-BFC4-9652C4527934}" type="presOf" srcId="{AD55FC75-05BC-42E3-B8D1-61157EF561D4}" destId="{2D10678C-C628-41B3-9DFB-17358DFE0AEB}" srcOrd="0" destOrd="0" presId="urn:microsoft.com/office/officeart/2008/layout/HexagonCluster"/>
    <dgm:cxn modelId="{DB10002C-A3FE-4114-8C55-160617BB3C84}" type="presOf" srcId="{B4A04195-B519-4794-9F77-A2B0BD56FCE2}" destId="{E8D13B06-EA8D-4F69-AEEF-03F292F0CFA0}" srcOrd="0" destOrd="0" presId="urn:microsoft.com/office/officeart/2008/layout/HexagonCluster"/>
    <dgm:cxn modelId="{9477DFF3-8F3F-471F-A3E7-75189CFCEDD0}" type="presOf" srcId="{23972211-6667-40D7-9D25-B9650994E106}" destId="{948C8C10-731A-44F7-8813-563097E1EA80}" srcOrd="0" destOrd="0" presId="urn:microsoft.com/office/officeart/2008/layout/HexagonCluster"/>
    <dgm:cxn modelId="{0F598BD4-E89F-4D7E-831B-EA847CB21893}" type="presOf" srcId="{1A7480FB-89AA-455F-873E-6114324AE6C3}" destId="{7BCA74AD-8860-4DEA-BA59-A14CCDA01459}" srcOrd="0" destOrd="0" presId="urn:microsoft.com/office/officeart/2008/layout/HexagonCluster"/>
    <dgm:cxn modelId="{1F907724-824F-4D9B-8EC0-07A45311AA6B}" type="presParOf" srcId="{948C8C10-731A-44F7-8813-563097E1EA80}" destId="{15E0243E-6F0F-4091-B0E0-8FC7494F8530}" srcOrd="0" destOrd="0" presId="urn:microsoft.com/office/officeart/2008/layout/HexagonCluster"/>
    <dgm:cxn modelId="{A2DC7FEE-6970-4D4F-A061-F63C52596938}" type="presParOf" srcId="{15E0243E-6F0F-4091-B0E0-8FC7494F8530}" destId="{63B3A493-D8EB-485A-A9B4-3406EBC7F546}" srcOrd="0" destOrd="0" presId="urn:microsoft.com/office/officeart/2008/layout/HexagonCluster"/>
    <dgm:cxn modelId="{C6A65D66-020C-4CCE-ABAB-183AB142EDEA}" type="presParOf" srcId="{948C8C10-731A-44F7-8813-563097E1EA80}" destId="{2DC504A0-7610-4DFE-8BCA-8EC1ECD1FC26}" srcOrd="1" destOrd="0" presId="urn:microsoft.com/office/officeart/2008/layout/HexagonCluster"/>
    <dgm:cxn modelId="{839DC303-70D1-413F-8F03-58F0CA9CFD2F}" type="presParOf" srcId="{2DC504A0-7610-4DFE-8BCA-8EC1ECD1FC26}" destId="{4F072330-1EF2-4B19-99A9-A90041309C7A}" srcOrd="0" destOrd="0" presId="urn:microsoft.com/office/officeart/2008/layout/HexagonCluster"/>
    <dgm:cxn modelId="{95B46801-39DB-4C51-918B-3CC6E9C2EB34}" type="presParOf" srcId="{948C8C10-731A-44F7-8813-563097E1EA80}" destId="{969F25B1-424F-446B-B776-9563AC492AE5}" srcOrd="2" destOrd="0" presId="urn:microsoft.com/office/officeart/2008/layout/HexagonCluster"/>
    <dgm:cxn modelId="{6D3F5EA5-D73F-4669-8848-25D646A7EAC2}" type="presParOf" srcId="{969F25B1-424F-446B-B776-9563AC492AE5}" destId="{7BCA74AD-8860-4DEA-BA59-A14CCDA01459}" srcOrd="0" destOrd="0" presId="urn:microsoft.com/office/officeart/2008/layout/HexagonCluster"/>
    <dgm:cxn modelId="{3EE83F4C-565E-4794-9102-1183FF5CF675}" type="presParOf" srcId="{948C8C10-731A-44F7-8813-563097E1EA80}" destId="{52D66DD6-7D28-4514-9A52-6623416A814E}" srcOrd="3" destOrd="0" presId="urn:microsoft.com/office/officeart/2008/layout/HexagonCluster"/>
    <dgm:cxn modelId="{E4717043-574D-44F1-9C91-D7E855B98DC2}" type="presParOf" srcId="{52D66DD6-7D28-4514-9A52-6623416A814E}" destId="{6EFF996A-D0D9-4CB4-A77B-896AAF62A4ED}" srcOrd="0" destOrd="0" presId="urn:microsoft.com/office/officeart/2008/layout/HexagonCluster"/>
    <dgm:cxn modelId="{924686A1-4BA7-4FD4-9773-CCD2D0556282}" type="presParOf" srcId="{948C8C10-731A-44F7-8813-563097E1EA80}" destId="{662CFBED-74B2-417D-8B2C-805D7A75BBAB}" srcOrd="4" destOrd="0" presId="urn:microsoft.com/office/officeart/2008/layout/HexagonCluster"/>
    <dgm:cxn modelId="{F07BF68A-96BD-4ADC-987B-83D2C8121E0F}" type="presParOf" srcId="{662CFBED-74B2-417D-8B2C-805D7A75BBAB}" destId="{E4D4D107-3F50-43BF-BB72-1F44C57D113E}" srcOrd="0" destOrd="0" presId="urn:microsoft.com/office/officeart/2008/layout/HexagonCluster"/>
    <dgm:cxn modelId="{F88761B7-CD0D-489A-A9F7-595E53376104}" type="presParOf" srcId="{948C8C10-731A-44F7-8813-563097E1EA80}" destId="{91AF4481-CF14-4F0E-87FB-09D4730839E2}" srcOrd="5" destOrd="0" presId="urn:microsoft.com/office/officeart/2008/layout/HexagonCluster"/>
    <dgm:cxn modelId="{56BB5767-3AD8-403E-86E2-6D3422DFFD16}" type="presParOf" srcId="{91AF4481-CF14-4F0E-87FB-09D4730839E2}" destId="{546465AE-E86E-49A6-84B7-7DA57703C05D}" srcOrd="0" destOrd="0" presId="urn:microsoft.com/office/officeart/2008/layout/HexagonCluster"/>
    <dgm:cxn modelId="{69904C3E-8233-4770-B191-AC80AD394D27}" type="presParOf" srcId="{948C8C10-731A-44F7-8813-563097E1EA80}" destId="{76C829B9-2660-4217-AB2D-2D3F35CB7CFB}" srcOrd="6" destOrd="0" presId="urn:microsoft.com/office/officeart/2008/layout/HexagonCluster"/>
    <dgm:cxn modelId="{7D4FA944-6F60-43E2-914C-350D5C3FAFC8}" type="presParOf" srcId="{76C829B9-2660-4217-AB2D-2D3F35CB7CFB}" destId="{E8D13B06-EA8D-4F69-AEEF-03F292F0CFA0}" srcOrd="0" destOrd="0" presId="urn:microsoft.com/office/officeart/2008/layout/HexagonCluster"/>
    <dgm:cxn modelId="{A3A33A3B-46FA-4E7C-9197-BC253A8D7E99}" type="presParOf" srcId="{948C8C10-731A-44F7-8813-563097E1EA80}" destId="{F84CB2BE-3137-41F6-9BA3-F1BB2060C4F7}" srcOrd="7" destOrd="0" presId="urn:microsoft.com/office/officeart/2008/layout/HexagonCluster"/>
    <dgm:cxn modelId="{ED42CAEB-C7AF-4A8B-A8A9-43B37710BF2F}" type="presParOf" srcId="{F84CB2BE-3137-41F6-9BA3-F1BB2060C4F7}" destId="{2E2D1BA9-4C26-4408-B6C8-75D0F96F88BE}" srcOrd="0" destOrd="0" presId="urn:microsoft.com/office/officeart/2008/layout/HexagonCluster"/>
    <dgm:cxn modelId="{A3C8E206-2B6C-4FC4-804D-8488EB339583}" type="presParOf" srcId="{948C8C10-731A-44F7-8813-563097E1EA80}" destId="{1CFC5010-E791-4008-B7E9-8EEF060CA2AF}" srcOrd="8" destOrd="0" presId="urn:microsoft.com/office/officeart/2008/layout/HexagonCluster"/>
    <dgm:cxn modelId="{40472326-997B-4863-AD4A-8699A797B156}" type="presParOf" srcId="{1CFC5010-E791-4008-B7E9-8EEF060CA2AF}" destId="{4F16DAF0-78F6-4E79-879D-2704DC43545E}" srcOrd="0" destOrd="0" presId="urn:microsoft.com/office/officeart/2008/layout/HexagonCluster"/>
    <dgm:cxn modelId="{8BB366CC-71CE-4670-BD72-DBE72F738D25}" type="presParOf" srcId="{948C8C10-731A-44F7-8813-563097E1EA80}" destId="{B9EA8931-E717-4B0A-9951-2676205DF6AC}" srcOrd="9" destOrd="0" presId="urn:microsoft.com/office/officeart/2008/layout/HexagonCluster"/>
    <dgm:cxn modelId="{EF7DF0F7-55F9-4EB0-9637-841DACBB05FE}" type="presParOf" srcId="{B9EA8931-E717-4B0A-9951-2676205DF6AC}" destId="{33D2F7E2-4F9E-4B30-B6CD-22D5A789C1F8}" srcOrd="0" destOrd="0" presId="urn:microsoft.com/office/officeart/2008/layout/HexagonCluster"/>
    <dgm:cxn modelId="{4F2E41C2-EC44-4038-8F81-DDC2299547CD}" type="presParOf" srcId="{948C8C10-731A-44F7-8813-563097E1EA80}" destId="{6BAB556C-B20F-4434-9E39-C928962BD247}" srcOrd="10" destOrd="0" presId="urn:microsoft.com/office/officeart/2008/layout/HexagonCluster"/>
    <dgm:cxn modelId="{D0A5A106-EA69-4F6E-9637-0D25E7033A56}" type="presParOf" srcId="{6BAB556C-B20F-4434-9E39-C928962BD247}" destId="{2D10678C-C628-41B3-9DFB-17358DFE0AEB}" srcOrd="0" destOrd="0" presId="urn:microsoft.com/office/officeart/2008/layout/HexagonCluster"/>
    <dgm:cxn modelId="{FDBDD358-5037-4B16-B67D-93B0BFAD80A1}" type="presParOf" srcId="{948C8C10-731A-44F7-8813-563097E1EA80}" destId="{A5462F92-2DB4-4F6D-ACBF-5BDCD4E21671}" srcOrd="11" destOrd="0" presId="urn:microsoft.com/office/officeart/2008/layout/HexagonCluster"/>
    <dgm:cxn modelId="{156E427D-A33C-4545-A8DF-5A794F290C89}" type="presParOf" srcId="{A5462F92-2DB4-4F6D-ACBF-5BDCD4E21671}" destId="{651E91F9-1FB1-4592-8344-4C2443FDEF8A}"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541938-0732-433C-A5F4-7BAB1FC03239}" type="doc">
      <dgm:prSet loTypeId="urn:microsoft.com/office/officeart/2005/8/layout/hList6" loCatId="list" qsTypeId="urn:microsoft.com/office/officeart/2005/8/quickstyle/3d1" qsCatId="3D" csTypeId="urn:microsoft.com/office/officeart/2005/8/colors/accent1_2" csCatId="accent1" phldr="1"/>
      <dgm:spPr/>
      <dgm:t>
        <a:bodyPr/>
        <a:lstStyle/>
        <a:p>
          <a:endParaRPr lang="en-US"/>
        </a:p>
      </dgm:t>
    </dgm:pt>
    <dgm:pt modelId="{A35AB772-95BD-4CBE-8F97-225B541BF397}">
      <dgm:prSet phldrT="[Text]" custT="1"/>
      <dgm:spPr/>
      <dgm:t>
        <a:bodyPr/>
        <a:lstStyle/>
        <a:p>
          <a:r>
            <a:rPr lang="en-US" sz="1300" b="1" dirty="0" smtClean="0">
              <a:latin typeface="Arial Narrow" panose="020B0606020202030204" pitchFamily="34" charset="0"/>
            </a:rPr>
            <a:t>T1: Create Ag Data Model for FAIR</a:t>
          </a:r>
          <a:endParaRPr lang="en-US" sz="1300" b="1" dirty="0">
            <a:latin typeface="Arial Narrow" panose="020B0606020202030204" pitchFamily="34" charset="0"/>
          </a:endParaRPr>
        </a:p>
      </dgm:t>
    </dgm:pt>
    <dgm:pt modelId="{72945B36-7077-4CD9-B4AC-ACE8A0C93378}" type="parTrans" cxnId="{31A049CE-E09E-4602-B4FE-C593BD7EA3E5}">
      <dgm:prSet/>
      <dgm:spPr/>
      <dgm:t>
        <a:bodyPr/>
        <a:lstStyle/>
        <a:p>
          <a:endParaRPr lang="en-US" sz="1000" b="1">
            <a:latin typeface="Arial Narrow" panose="020B0606020202030204" pitchFamily="34" charset="0"/>
          </a:endParaRPr>
        </a:p>
      </dgm:t>
    </dgm:pt>
    <dgm:pt modelId="{61D0F007-26D2-4DDD-9D52-9966F05BAADA}" type="sibTrans" cxnId="{31A049CE-E09E-4602-B4FE-C593BD7EA3E5}">
      <dgm:prSet/>
      <dgm:spPr/>
      <dgm:t>
        <a:bodyPr/>
        <a:lstStyle/>
        <a:p>
          <a:endParaRPr lang="en-US" sz="1000" b="1">
            <a:latin typeface="Arial Narrow" panose="020B0606020202030204" pitchFamily="34" charset="0"/>
          </a:endParaRPr>
        </a:p>
      </dgm:t>
    </dgm:pt>
    <dgm:pt modelId="{DAA082E9-9C06-47E6-9DD0-596FDF963413}">
      <dgm:prSet phldrT="[Text]" custT="1"/>
      <dgm:spPr/>
      <dgm:t>
        <a:bodyPr/>
        <a:lstStyle/>
        <a:p>
          <a:r>
            <a:rPr lang="en-US" sz="1300" b="1" dirty="0" smtClean="0">
              <a:latin typeface="Arial Narrow" panose="020B0606020202030204" pitchFamily="34" charset="0"/>
            </a:rPr>
            <a:t>T6: On-farm Testing and Business Case</a:t>
          </a:r>
          <a:endParaRPr lang="en-US" sz="1300" b="1" dirty="0">
            <a:latin typeface="Arial Narrow" panose="020B0606020202030204" pitchFamily="34" charset="0"/>
          </a:endParaRPr>
        </a:p>
      </dgm:t>
    </dgm:pt>
    <dgm:pt modelId="{F3415817-3CA8-49A3-ABAB-0C43F502CE08}" type="parTrans" cxnId="{254A97B6-24F9-4729-AD33-8B0597E4126F}">
      <dgm:prSet/>
      <dgm:spPr/>
      <dgm:t>
        <a:bodyPr/>
        <a:lstStyle/>
        <a:p>
          <a:endParaRPr lang="en-US" sz="1000" b="1">
            <a:latin typeface="Arial Narrow" panose="020B0606020202030204" pitchFamily="34" charset="0"/>
          </a:endParaRPr>
        </a:p>
      </dgm:t>
    </dgm:pt>
    <dgm:pt modelId="{79ED4F00-8458-42CE-A15A-E69750C4047F}" type="sibTrans" cxnId="{254A97B6-24F9-4729-AD33-8B0597E4126F}">
      <dgm:prSet/>
      <dgm:spPr/>
      <dgm:t>
        <a:bodyPr/>
        <a:lstStyle/>
        <a:p>
          <a:endParaRPr lang="en-US" sz="1000" b="1">
            <a:latin typeface="Arial Narrow" panose="020B0606020202030204" pitchFamily="34" charset="0"/>
          </a:endParaRPr>
        </a:p>
      </dgm:t>
    </dgm:pt>
    <dgm:pt modelId="{9BCD5B6B-5462-4603-BA80-FF0CE48F65A4}">
      <dgm:prSet phldrT="[Text]" custT="1"/>
      <dgm:spPr/>
      <dgm:t>
        <a:bodyPr/>
        <a:lstStyle/>
        <a:p>
          <a:r>
            <a:rPr lang="en-US" sz="1300" b="1" dirty="0" smtClean="0">
              <a:latin typeface="Arial Narrow" panose="020B0606020202030204" pitchFamily="34" charset="0"/>
            </a:rPr>
            <a:t>T5: Rec. Deployment and Research Roadmaps</a:t>
          </a:r>
          <a:endParaRPr lang="en-US" sz="1300" b="1" dirty="0">
            <a:latin typeface="Arial Narrow" panose="020B0606020202030204" pitchFamily="34" charset="0"/>
          </a:endParaRPr>
        </a:p>
      </dgm:t>
    </dgm:pt>
    <dgm:pt modelId="{CDF6DB9F-82BE-44CD-ADF7-2118E61AEBAF}" type="parTrans" cxnId="{45D4FCE9-FF13-4289-B844-931B2CC8FE3C}">
      <dgm:prSet/>
      <dgm:spPr/>
      <dgm:t>
        <a:bodyPr/>
        <a:lstStyle/>
        <a:p>
          <a:endParaRPr lang="en-US" sz="1000" b="1">
            <a:latin typeface="Arial Narrow" panose="020B0606020202030204" pitchFamily="34" charset="0"/>
          </a:endParaRPr>
        </a:p>
      </dgm:t>
    </dgm:pt>
    <dgm:pt modelId="{5B0C8BF6-1EE3-4E5E-8C1F-57574138CCF3}" type="sibTrans" cxnId="{45D4FCE9-FF13-4289-B844-931B2CC8FE3C}">
      <dgm:prSet/>
      <dgm:spPr/>
      <dgm:t>
        <a:bodyPr/>
        <a:lstStyle/>
        <a:p>
          <a:endParaRPr lang="en-US" sz="1000" b="1">
            <a:latin typeface="Arial Narrow" panose="020B0606020202030204" pitchFamily="34" charset="0"/>
          </a:endParaRPr>
        </a:p>
      </dgm:t>
    </dgm:pt>
    <dgm:pt modelId="{E595C045-0962-4319-9C5D-52A6194F85AE}">
      <dgm:prSet phldrT="[Text]" custT="1"/>
      <dgm:spPr/>
      <dgm:t>
        <a:bodyPr/>
        <a:lstStyle/>
        <a:p>
          <a:r>
            <a:rPr lang="en-US" sz="1300" b="1" dirty="0" smtClean="0">
              <a:latin typeface="Arial Narrow" panose="020B0606020202030204" pitchFamily="34" charset="0"/>
            </a:rPr>
            <a:t>T4: Machine Learning, with On-farm Data </a:t>
          </a:r>
          <a:endParaRPr lang="en-US" sz="1300" b="1" dirty="0">
            <a:latin typeface="Arial Narrow" panose="020B0606020202030204" pitchFamily="34" charset="0"/>
          </a:endParaRPr>
        </a:p>
      </dgm:t>
    </dgm:pt>
    <dgm:pt modelId="{0E9ACE94-6B0B-413A-B6C1-CEDA5CD83033}" type="parTrans" cxnId="{9C8AC26F-0DFB-4D2E-B100-25268386754A}">
      <dgm:prSet/>
      <dgm:spPr/>
      <dgm:t>
        <a:bodyPr/>
        <a:lstStyle/>
        <a:p>
          <a:endParaRPr lang="en-US" sz="1000" b="1">
            <a:latin typeface="Arial Narrow" panose="020B0606020202030204" pitchFamily="34" charset="0"/>
          </a:endParaRPr>
        </a:p>
      </dgm:t>
    </dgm:pt>
    <dgm:pt modelId="{AB99F494-5E9C-4E2E-A21F-0E87B604C277}" type="sibTrans" cxnId="{9C8AC26F-0DFB-4D2E-B100-25268386754A}">
      <dgm:prSet/>
      <dgm:spPr/>
      <dgm:t>
        <a:bodyPr/>
        <a:lstStyle/>
        <a:p>
          <a:endParaRPr lang="en-US" sz="1000" b="1">
            <a:latin typeface="Arial Narrow" panose="020B0606020202030204" pitchFamily="34" charset="0"/>
          </a:endParaRPr>
        </a:p>
      </dgm:t>
    </dgm:pt>
    <dgm:pt modelId="{747092F9-908A-4B1F-BA5F-9C9AE56BEAEB}">
      <dgm:prSet phldrT="[Text]" custT="1"/>
      <dgm:spPr/>
      <dgm:t>
        <a:bodyPr/>
        <a:lstStyle/>
        <a:p>
          <a:r>
            <a:rPr lang="en-US" sz="1300" b="1" dirty="0" smtClean="0">
              <a:latin typeface="Arial Narrow" panose="020B0606020202030204" pitchFamily="34" charset="0"/>
            </a:rPr>
            <a:t>T3: </a:t>
          </a:r>
          <a:r>
            <a:rPr lang="en-US" sz="1300" b="1" dirty="0" err="1" smtClean="0">
              <a:latin typeface="Arial Narrow" panose="020B0606020202030204" pitchFamily="34" charset="0"/>
            </a:rPr>
            <a:t>Eval</a:t>
          </a:r>
          <a:r>
            <a:rPr lang="en-US" sz="1300" b="1" dirty="0" smtClean="0">
              <a:latin typeface="Arial Narrow" panose="020B0606020202030204" pitchFamily="34" charset="0"/>
            </a:rPr>
            <a:t>.  Rec. Parameters with On-farm Data</a:t>
          </a:r>
          <a:endParaRPr lang="en-US" sz="1300" b="1" dirty="0">
            <a:latin typeface="Arial Narrow" panose="020B0606020202030204" pitchFamily="34" charset="0"/>
          </a:endParaRPr>
        </a:p>
      </dgm:t>
    </dgm:pt>
    <dgm:pt modelId="{382A72EE-E072-4504-89BB-B62B45CC15EC}" type="parTrans" cxnId="{B68EE271-AFE8-4CBE-9CF7-302B81BDF0EA}">
      <dgm:prSet/>
      <dgm:spPr/>
      <dgm:t>
        <a:bodyPr/>
        <a:lstStyle/>
        <a:p>
          <a:endParaRPr lang="en-US" sz="1000" b="1">
            <a:latin typeface="Arial Narrow" panose="020B0606020202030204" pitchFamily="34" charset="0"/>
          </a:endParaRPr>
        </a:p>
      </dgm:t>
    </dgm:pt>
    <dgm:pt modelId="{A99FB7FF-7522-42E2-8134-BBFEA9143978}" type="sibTrans" cxnId="{B68EE271-AFE8-4CBE-9CF7-302B81BDF0EA}">
      <dgm:prSet/>
      <dgm:spPr/>
      <dgm:t>
        <a:bodyPr/>
        <a:lstStyle/>
        <a:p>
          <a:endParaRPr lang="en-US" sz="1000" b="1">
            <a:latin typeface="Arial Narrow" panose="020B0606020202030204" pitchFamily="34" charset="0"/>
          </a:endParaRPr>
        </a:p>
      </dgm:t>
    </dgm:pt>
    <dgm:pt modelId="{0AD3EB75-81D9-46BE-8A1C-04AF613C3C1F}">
      <dgm:prSet phldrT="[Text]" custT="1"/>
      <dgm:spPr/>
      <dgm:t>
        <a:bodyPr/>
        <a:lstStyle/>
        <a:p>
          <a:r>
            <a:rPr lang="en-US" sz="1300" b="1" dirty="0" smtClean="0">
              <a:latin typeface="Arial Narrow" panose="020B0606020202030204" pitchFamily="34" charset="0"/>
            </a:rPr>
            <a:t>T2: Data Synthesis with Systematic Review</a:t>
          </a:r>
          <a:endParaRPr lang="en-US" sz="1300" b="1" dirty="0">
            <a:latin typeface="Arial Narrow" panose="020B0606020202030204" pitchFamily="34" charset="0"/>
          </a:endParaRPr>
        </a:p>
      </dgm:t>
    </dgm:pt>
    <dgm:pt modelId="{753DA5DE-C6E7-46B7-8E50-8D76F2F7B522}" type="parTrans" cxnId="{D5F7C88A-1750-414A-A9E4-A01FB06BEC2D}">
      <dgm:prSet/>
      <dgm:spPr/>
      <dgm:t>
        <a:bodyPr/>
        <a:lstStyle/>
        <a:p>
          <a:endParaRPr lang="en-US" sz="1000" b="1">
            <a:latin typeface="Arial Narrow" panose="020B0606020202030204" pitchFamily="34" charset="0"/>
          </a:endParaRPr>
        </a:p>
      </dgm:t>
    </dgm:pt>
    <dgm:pt modelId="{2EA54F4E-C8A4-4216-9157-D2FE851E936E}" type="sibTrans" cxnId="{D5F7C88A-1750-414A-A9E4-A01FB06BEC2D}">
      <dgm:prSet/>
      <dgm:spPr/>
      <dgm:t>
        <a:bodyPr/>
        <a:lstStyle/>
        <a:p>
          <a:endParaRPr lang="en-US" sz="1000" b="1">
            <a:latin typeface="Arial Narrow" panose="020B0606020202030204" pitchFamily="34" charset="0"/>
          </a:endParaRPr>
        </a:p>
      </dgm:t>
    </dgm:pt>
    <dgm:pt modelId="{85012EF1-BBB8-4CE6-B86C-DED04E3B892A}">
      <dgm:prSet phldrT="[Text]" custT="1"/>
      <dgm:spPr/>
      <dgm:t>
        <a:bodyPr/>
        <a:lstStyle/>
        <a:p>
          <a:r>
            <a:rPr lang="en-US" sz="1300" b="1" dirty="0" smtClean="0">
              <a:latin typeface="Arial Narrow" panose="020B0606020202030204" pitchFamily="34" charset="0"/>
            </a:rPr>
            <a:t>T*: Auto Data Ingestion, Self-Improving Rec</a:t>
          </a:r>
          <a:endParaRPr lang="en-US" sz="1300" b="1" dirty="0">
            <a:latin typeface="Arial Narrow" panose="020B0606020202030204" pitchFamily="34" charset="0"/>
          </a:endParaRPr>
        </a:p>
      </dgm:t>
    </dgm:pt>
    <dgm:pt modelId="{8887F809-3E81-4430-8B09-7917EDC9FB7E}" type="parTrans" cxnId="{BC5210B3-C918-433F-9425-49DC64C04396}">
      <dgm:prSet/>
      <dgm:spPr/>
      <dgm:t>
        <a:bodyPr/>
        <a:lstStyle/>
        <a:p>
          <a:endParaRPr lang="en-US" sz="1000" b="1">
            <a:latin typeface="Arial Narrow" panose="020B0606020202030204" pitchFamily="34" charset="0"/>
          </a:endParaRPr>
        </a:p>
      </dgm:t>
    </dgm:pt>
    <dgm:pt modelId="{F6F77FB1-0911-4145-93AA-D73AAC401F08}" type="sibTrans" cxnId="{BC5210B3-C918-433F-9425-49DC64C04396}">
      <dgm:prSet/>
      <dgm:spPr/>
      <dgm:t>
        <a:bodyPr/>
        <a:lstStyle/>
        <a:p>
          <a:endParaRPr lang="en-US" sz="1000" b="1">
            <a:latin typeface="Arial Narrow" panose="020B0606020202030204" pitchFamily="34" charset="0"/>
          </a:endParaRPr>
        </a:p>
      </dgm:t>
    </dgm:pt>
    <dgm:pt modelId="{B720969F-7DF6-4E73-B12A-7461F3A120C6}" type="pres">
      <dgm:prSet presAssocID="{57541938-0732-433C-A5F4-7BAB1FC03239}" presName="Name0" presStyleCnt="0">
        <dgm:presLayoutVars>
          <dgm:dir/>
          <dgm:resizeHandles val="exact"/>
        </dgm:presLayoutVars>
      </dgm:prSet>
      <dgm:spPr/>
      <dgm:t>
        <a:bodyPr/>
        <a:lstStyle/>
        <a:p>
          <a:endParaRPr lang="en-US"/>
        </a:p>
      </dgm:t>
    </dgm:pt>
    <dgm:pt modelId="{D796F960-E7F1-4A28-A2C7-E1171E83FE84}" type="pres">
      <dgm:prSet presAssocID="{A35AB772-95BD-4CBE-8F97-225B541BF397}" presName="node" presStyleLbl="node1" presStyleIdx="0" presStyleCnt="7" custLinFactNeighborX="-57284" custLinFactNeighborY="-595">
        <dgm:presLayoutVars>
          <dgm:bulletEnabled val="1"/>
        </dgm:presLayoutVars>
      </dgm:prSet>
      <dgm:spPr/>
      <dgm:t>
        <a:bodyPr/>
        <a:lstStyle/>
        <a:p>
          <a:endParaRPr lang="en-US"/>
        </a:p>
      </dgm:t>
    </dgm:pt>
    <dgm:pt modelId="{A2563316-70FD-41C5-8185-7C88154F8A8B}" type="pres">
      <dgm:prSet presAssocID="{61D0F007-26D2-4DDD-9D52-9966F05BAADA}" presName="sibTrans" presStyleCnt="0"/>
      <dgm:spPr/>
    </dgm:pt>
    <dgm:pt modelId="{B48FFB19-4C10-47FB-BAB3-B0BBBE9161B5}" type="pres">
      <dgm:prSet presAssocID="{0AD3EB75-81D9-46BE-8A1C-04AF613C3C1F}" presName="node" presStyleLbl="node1" presStyleIdx="1" presStyleCnt="7">
        <dgm:presLayoutVars>
          <dgm:bulletEnabled val="1"/>
        </dgm:presLayoutVars>
      </dgm:prSet>
      <dgm:spPr/>
      <dgm:t>
        <a:bodyPr/>
        <a:lstStyle/>
        <a:p>
          <a:endParaRPr lang="en-US"/>
        </a:p>
      </dgm:t>
    </dgm:pt>
    <dgm:pt modelId="{9202741A-A2B0-4A8D-80AD-F0F3E819820B}" type="pres">
      <dgm:prSet presAssocID="{2EA54F4E-C8A4-4216-9157-D2FE851E936E}" presName="sibTrans" presStyleCnt="0"/>
      <dgm:spPr/>
    </dgm:pt>
    <dgm:pt modelId="{E439BD81-D2EB-4AA5-9097-E52404889A82}" type="pres">
      <dgm:prSet presAssocID="{747092F9-908A-4B1F-BA5F-9C9AE56BEAEB}" presName="node" presStyleLbl="node1" presStyleIdx="2" presStyleCnt="7">
        <dgm:presLayoutVars>
          <dgm:bulletEnabled val="1"/>
        </dgm:presLayoutVars>
      </dgm:prSet>
      <dgm:spPr/>
      <dgm:t>
        <a:bodyPr/>
        <a:lstStyle/>
        <a:p>
          <a:endParaRPr lang="en-US"/>
        </a:p>
      </dgm:t>
    </dgm:pt>
    <dgm:pt modelId="{A9655392-85BA-41ED-BBD3-40AC051F3023}" type="pres">
      <dgm:prSet presAssocID="{A99FB7FF-7522-42E2-8134-BBFEA9143978}" presName="sibTrans" presStyleCnt="0"/>
      <dgm:spPr/>
    </dgm:pt>
    <dgm:pt modelId="{0AF0DCB7-ACF4-4218-948B-B97D5E869846}" type="pres">
      <dgm:prSet presAssocID="{E595C045-0962-4319-9C5D-52A6194F85AE}" presName="node" presStyleLbl="node1" presStyleIdx="3" presStyleCnt="7">
        <dgm:presLayoutVars>
          <dgm:bulletEnabled val="1"/>
        </dgm:presLayoutVars>
      </dgm:prSet>
      <dgm:spPr/>
      <dgm:t>
        <a:bodyPr/>
        <a:lstStyle/>
        <a:p>
          <a:endParaRPr lang="en-US"/>
        </a:p>
      </dgm:t>
    </dgm:pt>
    <dgm:pt modelId="{7EBBA14E-D1B7-4B87-B514-7933A455DE83}" type="pres">
      <dgm:prSet presAssocID="{AB99F494-5E9C-4E2E-A21F-0E87B604C277}" presName="sibTrans" presStyleCnt="0"/>
      <dgm:spPr/>
    </dgm:pt>
    <dgm:pt modelId="{F53AF212-9DF8-457E-9E8A-94CDE35DDD13}" type="pres">
      <dgm:prSet presAssocID="{9BCD5B6B-5462-4603-BA80-FF0CE48F65A4}" presName="node" presStyleLbl="node1" presStyleIdx="4" presStyleCnt="7" custScaleX="102321">
        <dgm:presLayoutVars>
          <dgm:bulletEnabled val="1"/>
        </dgm:presLayoutVars>
      </dgm:prSet>
      <dgm:spPr/>
      <dgm:t>
        <a:bodyPr/>
        <a:lstStyle/>
        <a:p>
          <a:endParaRPr lang="en-US"/>
        </a:p>
      </dgm:t>
    </dgm:pt>
    <dgm:pt modelId="{2FA50EA2-6279-44F8-BC98-FDAB3D7F0FCF}" type="pres">
      <dgm:prSet presAssocID="{5B0C8BF6-1EE3-4E5E-8C1F-57574138CCF3}" presName="sibTrans" presStyleCnt="0"/>
      <dgm:spPr/>
    </dgm:pt>
    <dgm:pt modelId="{96E39E8B-C5B0-4E9D-AA8A-2215842AC583}" type="pres">
      <dgm:prSet presAssocID="{DAA082E9-9C06-47E6-9DD0-596FDF963413}" presName="node" presStyleLbl="node1" presStyleIdx="5" presStyleCnt="7">
        <dgm:presLayoutVars>
          <dgm:bulletEnabled val="1"/>
        </dgm:presLayoutVars>
      </dgm:prSet>
      <dgm:spPr/>
      <dgm:t>
        <a:bodyPr/>
        <a:lstStyle/>
        <a:p>
          <a:endParaRPr lang="en-US"/>
        </a:p>
      </dgm:t>
    </dgm:pt>
    <dgm:pt modelId="{1B2471C3-C2AB-477F-AA59-3C07EF0F1290}" type="pres">
      <dgm:prSet presAssocID="{79ED4F00-8458-42CE-A15A-E69750C4047F}" presName="sibTrans" presStyleCnt="0"/>
      <dgm:spPr/>
    </dgm:pt>
    <dgm:pt modelId="{8A023B8B-4EA2-41BD-843E-34321A071115}" type="pres">
      <dgm:prSet presAssocID="{85012EF1-BBB8-4CE6-B86C-DED04E3B892A}" presName="node" presStyleLbl="node1" presStyleIdx="6" presStyleCnt="7">
        <dgm:presLayoutVars>
          <dgm:bulletEnabled val="1"/>
        </dgm:presLayoutVars>
      </dgm:prSet>
      <dgm:spPr/>
      <dgm:t>
        <a:bodyPr/>
        <a:lstStyle/>
        <a:p>
          <a:endParaRPr lang="en-US"/>
        </a:p>
      </dgm:t>
    </dgm:pt>
  </dgm:ptLst>
  <dgm:cxnLst>
    <dgm:cxn modelId="{1AFFD834-C6E9-4116-86CC-E8D961799325}" type="presOf" srcId="{57541938-0732-433C-A5F4-7BAB1FC03239}" destId="{B720969F-7DF6-4E73-B12A-7461F3A120C6}" srcOrd="0" destOrd="0" presId="urn:microsoft.com/office/officeart/2005/8/layout/hList6"/>
    <dgm:cxn modelId="{BC5210B3-C918-433F-9425-49DC64C04396}" srcId="{57541938-0732-433C-A5F4-7BAB1FC03239}" destId="{85012EF1-BBB8-4CE6-B86C-DED04E3B892A}" srcOrd="6" destOrd="0" parTransId="{8887F809-3E81-4430-8B09-7917EDC9FB7E}" sibTransId="{F6F77FB1-0911-4145-93AA-D73AAC401F08}"/>
    <dgm:cxn modelId="{8237C6E6-B324-4721-AA20-0F46FA19FBEC}" type="presOf" srcId="{747092F9-908A-4B1F-BA5F-9C9AE56BEAEB}" destId="{E439BD81-D2EB-4AA5-9097-E52404889A82}" srcOrd="0" destOrd="0" presId="urn:microsoft.com/office/officeart/2005/8/layout/hList6"/>
    <dgm:cxn modelId="{16D94B17-1985-48CA-BABA-91C340C760AE}" type="presOf" srcId="{A35AB772-95BD-4CBE-8F97-225B541BF397}" destId="{D796F960-E7F1-4A28-A2C7-E1171E83FE84}" srcOrd="0" destOrd="0" presId="urn:microsoft.com/office/officeart/2005/8/layout/hList6"/>
    <dgm:cxn modelId="{31A049CE-E09E-4602-B4FE-C593BD7EA3E5}" srcId="{57541938-0732-433C-A5F4-7BAB1FC03239}" destId="{A35AB772-95BD-4CBE-8F97-225B541BF397}" srcOrd="0" destOrd="0" parTransId="{72945B36-7077-4CD9-B4AC-ACE8A0C93378}" sibTransId="{61D0F007-26D2-4DDD-9D52-9966F05BAADA}"/>
    <dgm:cxn modelId="{254A97B6-24F9-4729-AD33-8B0597E4126F}" srcId="{57541938-0732-433C-A5F4-7BAB1FC03239}" destId="{DAA082E9-9C06-47E6-9DD0-596FDF963413}" srcOrd="5" destOrd="0" parTransId="{F3415817-3CA8-49A3-ABAB-0C43F502CE08}" sibTransId="{79ED4F00-8458-42CE-A15A-E69750C4047F}"/>
    <dgm:cxn modelId="{D5F7C88A-1750-414A-A9E4-A01FB06BEC2D}" srcId="{57541938-0732-433C-A5F4-7BAB1FC03239}" destId="{0AD3EB75-81D9-46BE-8A1C-04AF613C3C1F}" srcOrd="1" destOrd="0" parTransId="{753DA5DE-C6E7-46B7-8E50-8D76F2F7B522}" sibTransId="{2EA54F4E-C8A4-4216-9157-D2FE851E936E}"/>
    <dgm:cxn modelId="{82C77717-2357-4564-AD9E-7A98E19A4D05}" type="presOf" srcId="{DAA082E9-9C06-47E6-9DD0-596FDF963413}" destId="{96E39E8B-C5B0-4E9D-AA8A-2215842AC583}" srcOrd="0" destOrd="0" presId="urn:microsoft.com/office/officeart/2005/8/layout/hList6"/>
    <dgm:cxn modelId="{9C8AC26F-0DFB-4D2E-B100-25268386754A}" srcId="{57541938-0732-433C-A5F4-7BAB1FC03239}" destId="{E595C045-0962-4319-9C5D-52A6194F85AE}" srcOrd="3" destOrd="0" parTransId="{0E9ACE94-6B0B-413A-B6C1-CEDA5CD83033}" sibTransId="{AB99F494-5E9C-4E2E-A21F-0E87B604C277}"/>
    <dgm:cxn modelId="{B68EE271-AFE8-4CBE-9CF7-302B81BDF0EA}" srcId="{57541938-0732-433C-A5F4-7BAB1FC03239}" destId="{747092F9-908A-4B1F-BA5F-9C9AE56BEAEB}" srcOrd="2" destOrd="0" parTransId="{382A72EE-E072-4504-89BB-B62B45CC15EC}" sibTransId="{A99FB7FF-7522-42E2-8134-BBFEA9143978}"/>
    <dgm:cxn modelId="{45D4FCE9-FF13-4289-B844-931B2CC8FE3C}" srcId="{57541938-0732-433C-A5F4-7BAB1FC03239}" destId="{9BCD5B6B-5462-4603-BA80-FF0CE48F65A4}" srcOrd="4" destOrd="0" parTransId="{CDF6DB9F-82BE-44CD-ADF7-2118E61AEBAF}" sibTransId="{5B0C8BF6-1EE3-4E5E-8C1F-57574138CCF3}"/>
    <dgm:cxn modelId="{102A1070-A73C-47F3-8FDF-A8B4872522A4}" type="presOf" srcId="{E595C045-0962-4319-9C5D-52A6194F85AE}" destId="{0AF0DCB7-ACF4-4218-948B-B97D5E869846}" srcOrd="0" destOrd="0" presId="urn:microsoft.com/office/officeart/2005/8/layout/hList6"/>
    <dgm:cxn modelId="{62EE827E-1CA8-462A-BE49-2A945789AE61}" type="presOf" srcId="{85012EF1-BBB8-4CE6-B86C-DED04E3B892A}" destId="{8A023B8B-4EA2-41BD-843E-34321A071115}" srcOrd="0" destOrd="0" presId="urn:microsoft.com/office/officeart/2005/8/layout/hList6"/>
    <dgm:cxn modelId="{58909C02-04BF-40E8-8932-368CD8F78C4D}" type="presOf" srcId="{9BCD5B6B-5462-4603-BA80-FF0CE48F65A4}" destId="{F53AF212-9DF8-457E-9E8A-94CDE35DDD13}" srcOrd="0" destOrd="0" presId="urn:microsoft.com/office/officeart/2005/8/layout/hList6"/>
    <dgm:cxn modelId="{FB825C4C-46C2-47C3-977F-0B6E7EC5CE9A}" type="presOf" srcId="{0AD3EB75-81D9-46BE-8A1C-04AF613C3C1F}" destId="{B48FFB19-4C10-47FB-BAB3-B0BBBE9161B5}" srcOrd="0" destOrd="0" presId="urn:microsoft.com/office/officeart/2005/8/layout/hList6"/>
    <dgm:cxn modelId="{8DBF98AE-E8A5-4005-88DF-8E0705116824}" type="presParOf" srcId="{B720969F-7DF6-4E73-B12A-7461F3A120C6}" destId="{D796F960-E7F1-4A28-A2C7-E1171E83FE84}" srcOrd="0" destOrd="0" presId="urn:microsoft.com/office/officeart/2005/8/layout/hList6"/>
    <dgm:cxn modelId="{B4C873CF-6A26-45EC-B1C4-B9ADEA27312F}" type="presParOf" srcId="{B720969F-7DF6-4E73-B12A-7461F3A120C6}" destId="{A2563316-70FD-41C5-8185-7C88154F8A8B}" srcOrd="1" destOrd="0" presId="urn:microsoft.com/office/officeart/2005/8/layout/hList6"/>
    <dgm:cxn modelId="{F8B47AAD-89E3-40E7-9DFA-67772D14DC73}" type="presParOf" srcId="{B720969F-7DF6-4E73-B12A-7461F3A120C6}" destId="{B48FFB19-4C10-47FB-BAB3-B0BBBE9161B5}" srcOrd="2" destOrd="0" presId="urn:microsoft.com/office/officeart/2005/8/layout/hList6"/>
    <dgm:cxn modelId="{66CA0CE5-9225-400B-B3B0-5F4B6B773B10}" type="presParOf" srcId="{B720969F-7DF6-4E73-B12A-7461F3A120C6}" destId="{9202741A-A2B0-4A8D-80AD-F0F3E819820B}" srcOrd="3" destOrd="0" presId="urn:microsoft.com/office/officeart/2005/8/layout/hList6"/>
    <dgm:cxn modelId="{E4482E6C-2162-4778-BB3A-F6F0A155FED5}" type="presParOf" srcId="{B720969F-7DF6-4E73-B12A-7461F3A120C6}" destId="{E439BD81-D2EB-4AA5-9097-E52404889A82}" srcOrd="4" destOrd="0" presId="urn:microsoft.com/office/officeart/2005/8/layout/hList6"/>
    <dgm:cxn modelId="{1EF2A373-0CCF-44A2-AA67-190F9F55A0EC}" type="presParOf" srcId="{B720969F-7DF6-4E73-B12A-7461F3A120C6}" destId="{A9655392-85BA-41ED-BBD3-40AC051F3023}" srcOrd="5" destOrd="0" presId="urn:microsoft.com/office/officeart/2005/8/layout/hList6"/>
    <dgm:cxn modelId="{B792BC1F-815F-4E1A-9963-016EEE365159}" type="presParOf" srcId="{B720969F-7DF6-4E73-B12A-7461F3A120C6}" destId="{0AF0DCB7-ACF4-4218-948B-B97D5E869846}" srcOrd="6" destOrd="0" presId="urn:microsoft.com/office/officeart/2005/8/layout/hList6"/>
    <dgm:cxn modelId="{DF690422-7566-4603-9547-D580EF6A728A}" type="presParOf" srcId="{B720969F-7DF6-4E73-B12A-7461F3A120C6}" destId="{7EBBA14E-D1B7-4B87-B514-7933A455DE83}" srcOrd="7" destOrd="0" presId="urn:microsoft.com/office/officeart/2005/8/layout/hList6"/>
    <dgm:cxn modelId="{A4B9009A-71EB-4F33-9D5C-5A200C3A20AA}" type="presParOf" srcId="{B720969F-7DF6-4E73-B12A-7461F3A120C6}" destId="{F53AF212-9DF8-457E-9E8A-94CDE35DDD13}" srcOrd="8" destOrd="0" presId="urn:microsoft.com/office/officeart/2005/8/layout/hList6"/>
    <dgm:cxn modelId="{0402C63E-423C-43DF-9FDA-EB1562560771}" type="presParOf" srcId="{B720969F-7DF6-4E73-B12A-7461F3A120C6}" destId="{2FA50EA2-6279-44F8-BC98-FDAB3D7F0FCF}" srcOrd="9" destOrd="0" presId="urn:microsoft.com/office/officeart/2005/8/layout/hList6"/>
    <dgm:cxn modelId="{DA5B709A-6FC0-4360-877C-C690E523E681}" type="presParOf" srcId="{B720969F-7DF6-4E73-B12A-7461F3A120C6}" destId="{96E39E8B-C5B0-4E9D-AA8A-2215842AC583}" srcOrd="10" destOrd="0" presId="urn:microsoft.com/office/officeart/2005/8/layout/hList6"/>
    <dgm:cxn modelId="{62B67AEA-A0EC-4B3A-A6B1-94691A8CEAB6}" type="presParOf" srcId="{B720969F-7DF6-4E73-B12A-7461F3A120C6}" destId="{1B2471C3-C2AB-477F-AA59-3C07EF0F1290}" srcOrd="11" destOrd="0" presId="urn:microsoft.com/office/officeart/2005/8/layout/hList6"/>
    <dgm:cxn modelId="{16FA5521-949E-4501-B181-28676674CAF4}" type="presParOf" srcId="{B720969F-7DF6-4E73-B12A-7461F3A120C6}" destId="{8A023B8B-4EA2-41BD-843E-34321A071115}" srcOrd="1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8ECF10-2955-4D47-A628-438AD206945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F7FB9A31-3FA7-4A62-8B78-2D93D7113D1C}">
      <dgm:prSet phldrT="[Text]" custT="1"/>
      <dgm:spPr/>
      <dgm:t>
        <a:bodyPr/>
        <a:lstStyle/>
        <a:p>
          <a:r>
            <a:rPr lang="en-US" sz="1400" b="1" dirty="0" smtClean="0">
              <a:latin typeface="Arial Narrow" panose="020B0606020202030204" pitchFamily="34" charset="0"/>
            </a:rPr>
            <a:t>Data Sources</a:t>
          </a:r>
          <a:endParaRPr lang="en-US" sz="1400" b="1" dirty="0">
            <a:latin typeface="Arial Narrow" panose="020B0606020202030204" pitchFamily="34" charset="0"/>
          </a:endParaRPr>
        </a:p>
      </dgm:t>
    </dgm:pt>
    <dgm:pt modelId="{7DEFB2EF-07CE-44DB-97C9-56D65F573F87}" type="parTrans" cxnId="{7083436E-019D-4642-979D-58EC49D9355C}">
      <dgm:prSet/>
      <dgm:spPr/>
      <dgm:t>
        <a:bodyPr/>
        <a:lstStyle/>
        <a:p>
          <a:endParaRPr lang="en-US" sz="900" b="1">
            <a:latin typeface="Arial Narrow" panose="020B0606020202030204" pitchFamily="34" charset="0"/>
          </a:endParaRPr>
        </a:p>
      </dgm:t>
    </dgm:pt>
    <dgm:pt modelId="{26DF40EB-6A99-4B24-A1C4-D3CF04603120}" type="sibTrans" cxnId="{7083436E-019D-4642-979D-58EC49D9355C}">
      <dgm:prSet/>
      <dgm:spPr/>
      <dgm:t>
        <a:bodyPr/>
        <a:lstStyle/>
        <a:p>
          <a:endParaRPr lang="en-US" sz="900" b="1">
            <a:latin typeface="Arial Narrow" panose="020B0606020202030204" pitchFamily="34" charset="0"/>
          </a:endParaRPr>
        </a:p>
      </dgm:t>
    </dgm:pt>
    <dgm:pt modelId="{3157DBC9-615D-4110-843D-1C54F099AFEE}">
      <dgm:prSet phldrT="[Text]" custT="1"/>
      <dgm:spPr/>
      <dgm:t>
        <a:bodyPr/>
        <a:lstStyle/>
        <a:p>
          <a:pPr algn="l"/>
          <a:r>
            <a:rPr lang="en-US" sz="1300" b="1" dirty="0" smtClean="0">
              <a:latin typeface="Arial Narrow" panose="020B0606020202030204" pitchFamily="34" charset="0"/>
            </a:rPr>
            <a:t>On-going Public Research</a:t>
          </a:r>
          <a:endParaRPr lang="en-US" sz="1300" b="1" dirty="0">
            <a:latin typeface="Arial Narrow" panose="020B0606020202030204" pitchFamily="34" charset="0"/>
          </a:endParaRPr>
        </a:p>
      </dgm:t>
    </dgm:pt>
    <dgm:pt modelId="{F17A977C-5B99-4BA5-AAF5-D5C488F50537}" type="parTrans" cxnId="{FD491D6E-9DDF-4D61-88A4-65722B619D41}">
      <dgm:prSet/>
      <dgm:spPr/>
      <dgm:t>
        <a:bodyPr/>
        <a:lstStyle/>
        <a:p>
          <a:endParaRPr lang="en-US" sz="900" b="1">
            <a:latin typeface="Arial Narrow" panose="020B0606020202030204" pitchFamily="34" charset="0"/>
          </a:endParaRPr>
        </a:p>
      </dgm:t>
    </dgm:pt>
    <dgm:pt modelId="{6C2F479F-EBA4-49C6-9DB3-264CF1EA13A8}" type="sibTrans" cxnId="{FD491D6E-9DDF-4D61-88A4-65722B619D41}">
      <dgm:prSet/>
      <dgm:spPr/>
      <dgm:t>
        <a:bodyPr/>
        <a:lstStyle/>
        <a:p>
          <a:endParaRPr lang="en-US" sz="900" b="1">
            <a:latin typeface="Arial Narrow" panose="020B0606020202030204" pitchFamily="34" charset="0"/>
          </a:endParaRPr>
        </a:p>
      </dgm:t>
    </dgm:pt>
    <dgm:pt modelId="{FB908D9D-B116-4C76-A81F-7691E45F0093}">
      <dgm:prSet phldrT="[Text]" custT="1"/>
      <dgm:spPr/>
      <dgm:t>
        <a:bodyPr/>
        <a:lstStyle/>
        <a:p>
          <a:pPr algn="l"/>
          <a:r>
            <a:rPr lang="en-US" sz="1300" b="1" dirty="0" smtClean="0">
              <a:latin typeface="Arial Narrow" panose="020B0606020202030204" pitchFamily="34" charset="0"/>
            </a:rPr>
            <a:t>Peer and Grey Literature, Extracted</a:t>
          </a:r>
          <a:endParaRPr lang="en-US" sz="1300" b="1" dirty="0">
            <a:latin typeface="Arial Narrow" panose="020B0606020202030204" pitchFamily="34" charset="0"/>
          </a:endParaRPr>
        </a:p>
      </dgm:t>
    </dgm:pt>
    <dgm:pt modelId="{B2C6BBFA-F5E3-4044-A461-F8561BB69D12}" type="parTrans" cxnId="{5504DB25-865F-42D6-801D-53D05FB657E5}">
      <dgm:prSet/>
      <dgm:spPr/>
      <dgm:t>
        <a:bodyPr/>
        <a:lstStyle/>
        <a:p>
          <a:endParaRPr lang="en-US" sz="900" b="1">
            <a:latin typeface="Arial Narrow" panose="020B0606020202030204" pitchFamily="34" charset="0"/>
          </a:endParaRPr>
        </a:p>
      </dgm:t>
    </dgm:pt>
    <dgm:pt modelId="{CD72B1CA-C218-4F56-9158-0AA5B32CE006}" type="sibTrans" cxnId="{5504DB25-865F-42D6-801D-53D05FB657E5}">
      <dgm:prSet/>
      <dgm:spPr/>
      <dgm:t>
        <a:bodyPr/>
        <a:lstStyle/>
        <a:p>
          <a:endParaRPr lang="en-US" sz="900" b="1">
            <a:latin typeface="Arial Narrow" panose="020B0606020202030204" pitchFamily="34" charset="0"/>
          </a:endParaRPr>
        </a:p>
      </dgm:t>
    </dgm:pt>
    <dgm:pt modelId="{BE6D8CCD-78BA-44C5-91ED-9D7D6D7FA40E}">
      <dgm:prSet phldrT="[Text]" custT="1"/>
      <dgm:spPr/>
      <dgm:t>
        <a:bodyPr/>
        <a:lstStyle/>
        <a:p>
          <a:r>
            <a:rPr lang="en-US" sz="1300" b="1" dirty="0" smtClean="0">
              <a:solidFill>
                <a:schemeClr val="bg1">
                  <a:lumMod val="50000"/>
                </a:schemeClr>
              </a:solidFill>
              <a:latin typeface="Arial Narrow" panose="020B0606020202030204" pitchFamily="34" charset="0"/>
            </a:rPr>
            <a:t>Future Small Exp.</a:t>
          </a:r>
          <a:endParaRPr lang="en-US" sz="1300" b="1" dirty="0">
            <a:solidFill>
              <a:schemeClr val="bg1">
                <a:lumMod val="50000"/>
              </a:schemeClr>
            </a:solidFill>
            <a:latin typeface="Arial Narrow" panose="020B0606020202030204" pitchFamily="34" charset="0"/>
          </a:endParaRPr>
        </a:p>
      </dgm:t>
    </dgm:pt>
    <dgm:pt modelId="{48A26C79-476A-4D87-A8C4-D7F666C6D939}" type="parTrans" cxnId="{525B917C-C9A1-455E-87C4-F4E796D6DC58}">
      <dgm:prSet/>
      <dgm:spPr/>
      <dgm:t>
        <a:bodyPr/>
        <a:lstStyle/>
        <a:p>
          <a:endParaRPr lang="en-US" sz="900" b="1">
            <a:latin typeface="Arial Narrow" panose="020B0606020202030204" pitchFamily="34" charset="0"/>
          </a:endParaRPr>
        </a:p>
      </dgm:t>
    </dgm:pt>
    <dgm:pt modelId="{7CC3B2B1-8332-4109-B352-5B21EB08BEC4}" type="sibTrans" cxnId="{525B917C-C9A1-455E-87C4-F4E796D6DC58}">
      <dgm:prSet/>
      <dgm:spPr/>
      <dgm:t>
        <a:bodyPr/>
        <a:lstStyle/>
        <a:p>
          <a:endParaRPr lang="en-US" sz="900" b="1">
            <a:latin typeface="Arial Narrow" panose="020B0606020202030204" pitchFamily="34" charset="0"/>
          </a:endParaRPr>
        </a:p>
      </dgm:t>
    </dgm:pt>
    <dgm:pt modelId="{3ED646DA-424B-4799-AC89-7D729DA9DA28}">
      <dgm:prSet phldrT="[Text]" custT="1"/>
      <dgm:spPr/>
      <dgm:t>
        <a:bodyPr/>
        <a:lstStyle/>
        <a:p>
          <a:r>
            <a:rPr lang="en-US" sz="1300" b="1" dirty="0" smtClean="0">
              <a:solidFill>
                <a:schemeClr val="bg1">
                  <a:lumMod val="50000"/>
                </a:schemeClr>
              </a:solidFill>
              <a:latin typeface="Arial Narrow" panose="020B0606020202030204" pitchFamily="34" charset="0"/>
            </a:rPr>
            <a:t>On-farm Unknown Quality</a:t>
          </a:r>
          <a:endParaRPr lang="en-US" sz="1300" b="1" dirty="0">
            <a:solidFill>
              <a:schemeClr val="bg1">
                <a:lumMod val="50000"/>
              </a:schemeClr>
            </a:solidFill>
            <a:latin typeface="Arial Narrow" panose="020B0606020202030204" pitchFamily="34" charset="0"/>
          </a:endParaRPr>
        </a:p>
      </dgm:t>
    </dgm:pt>
    <dgm:pt modelId="{FA534E0E-72A3-46BE-969D-1D88B6FD3E9A}" type="parTrans" cxnId="{1905A454-4E56-40C3-BF19-CDC6040B124F}">
      <dgm:prSet/>
      <dgm:spPr/>
      <dgm:t>
        <a:bodyPr/>
        <a:lstStyle/>
        <a:p>
          <a:endParaRPr lang="en-US" sz="900" b="1">
            <a:latin typeface="Arial Narrow" panose="020B0606020202030204" pitchFamily="34" charset="0"/>
          </a:endParaRPr>
        </a:p>
      </dgm:t>
    </dgm:pt>
    <dgm:pt modelId="{23F99840-06BC-40EE-97C7-E6C753F4DF4B}" type="sibTrans" cxnId="{1905A454-4E56-40C3-BF19-CDC6040B124F}">
      <dgm:prSet/>
      <dgm:spPr/>
      <dgm:t>
        <a:bodyPr/>
        <a:lstStyle/>
        <a:p>
          <a:endParaRPr lang="en-US" sz="900" b="1">
            <a:latin typeface="Arial Narrow" panose="020B0606020202030204" pitchFamily="34" charset="0"/>
          </a:endParaRPr>
        </a:p>
      </dgm:t>
    </dgm:pt>
    <dgm:pt modelId="{BFDF5B3C-33C6-4AAF-B3AF-46A56E73D89D}">
      <dgm:prSet phldrT="[Text]" custT="1"/>
      <dgm:spPr/>
      <dgm:t>
        <a:bodyPr/>
        <a:lstStyle/>
        <a:p>
          <a:pPr algn="l"/>
          <a:r>
            <a:rPr lang="en-US" sz="1300" b="1" dirty="0" smtClean="0">
              <a:latin typeface="Arial Narrow" panose="020B0606020202030204" pitchFamily="34" charset="0"/>
            </a:rPr>
            <a:t>Legacy Research</a:t>
          </a:r>
          <a:endParaRPr lang="en-US" sz="1300" b="1" dirty="0">
            <a:latin typeface="Arial Narrow" panose="020B0606020202030204" pitchFamily="34" charset="0"/>
          </a:endParaRPr>
        </a:p>
      </dgm:t>
    </dgm:pt>
    <dgm:pt modelId="{CEB29BC9-894F-4DC9-A89A-F8FD06F158E2}" type="parTrans" cxnId="{5230BA34-A046-4C94-9673-32FD2CF936E4}">
      <dgm:prSet/>
      <dgm:spPr/>
      <dgm:t>
        <a:bodyPr/>
        <a:lstStyle/>
        <a:p>
          <a:endParaRPr lang="en-US"/>
        </a:p>
      </dgm:t>
    </dgm:pt>
    <dgm:pt modelId="{E3BD814E-7A7E-48FB-9C2D-7BB9878E91E7}" type="sibTrans" cxnId="{5230BA34-A046-4C94-9673-32FD2CF936E4}">
      <dgm:prSet/>
      <dgm:spPr/>
      <dgm:t>
        <a:bodyPr/>
        <a:lstStyle/>
        <a:p>
          <a:endParaRPr lang="en-US"/>
        </a:p>
      </dgm:t>
    </dgm:pt>
    <dgm:pt modelId="{4254EFA0-9EEB-48E3-96A3-F4543A164A99}">
      <dgm:prSet custT="1"/>
      <dgm:spPr/>
      <dgm:t>
        <a:bodyPr/>
        <a:lstStyle/>
        <a:p>
          <a:pPr algn="l"/>
          <a:r>
            <a:rPr lang="en-US" sz="1300" b="1" dirty="0" smtClean="0">
              <a:latin typeface="Arial Narrow" panose="020B0606020202030204" pitchFamily="34" charset="0"/>
            </a:rPr>
            <a:t>High-Qual. On-Farm Data</a:t>
          </a:r>
          <a:endParaRPr lang="en-US" sz="1300" b="1" dirty="0">
            <a:latin typeface="Arial Narrow" panose="020B0606020202030204" pitchFamily="34" charset="0"/>
          </a:endParaRPr>
        </a:p>
      </dgm:t>
    </dgm:pt>
    <dgm:pt modelId="{B4568463-E1A4-44DE-8906-0135025A49AE}" type="sibTrans" cxnId="{EDFA3179-D9F4-4C42-BC33-E0128984B55E}">
      <dgm:prSet/>
      <dgm:spPr/>
      <dgm:t>
        <a:bodyPr/>
        <a:lstStyle/>
        <a:p>
          <a:endParaRPr lang="en-US"/>
        </a:p>
      </dgm:t>
    </dgm:pt>
    <dgm:pt modelId="{A18DD7FF-AA90-49C5-B4AD-6A1482A54E33}" type="parTrans" cxnId="{EDFA3179-D9F4-4C42-BC33-E0128984B55E}">
      <dgm:prSet/>
      <dgm:spPr/>
      <dgm:t>
        <a:bodyPr/>
        <a:lstStyle/>
        <a:p>
          <a:endParaRPr lang="en-US"/>
        </a:p>
      </dgm:t>
    </dgm:pt>
    <dgm:pt modelId="{8D4E89EF-32FD-477E-A298-3651BC83E530}" type="pres">
      <dgm:prSet presAssocID="{BF8ECF10-2955-4D47-A628-438AD206945F}" presName="diagram" presStyleCnt="0">
        <dgm:presLayoutVars>
          <dgm:chPref val="1"/>
          <dgm:dir/>
          <dgm:animOne val="branch"/>
          <dgm:animLvl val="lvl"/>
          <dgm:resizeHandles/>
        </dgm:presLayoutVars>
      </dgm:prSet>
      <dgm:spPr/>
      <dgm:t>
        <a:bodyPr/>
        <a:lstStyle/>
        <a:p>
          <a:endParaRPr lang="en-US"/>
        </a:p>
      </dgm:t>
    </dgm:pt>
    <dgm:pt modelId="{E37D1012-0C61-4996-85A9-1405518CAACD}" type="pres">
      <dgm:prSet presAssocID="{F7FB9A31-3FA7-4A62-8B78-2D93D7113D1C}" presName="root" presStyleCnt="0"/>
      <dgm:spPr/>
    </dgm:pt>
    <dgm:pt modelId="{FC3DF283-4601-4646-86B8-40E0FEC6F7BF}" type="pres">
      <dgm:prSet presAssocID="{F7FB9A31-3FA7-4A62-8B78-2D93D7113D1C}" presName="rootComposite" presStyleCnt="0"/>
      <dgm:spPr/>
    </dgm:pt>
    <dgm:pt modelId="{E1C58ACE-B813-4E65-A1C5-395C5EEF6BD1}" type="pres">
      <dgm:prSet presAssocID="{F7FB9A31-3FA7-4A62-8B78-2D93D7113D1C}" presName="rootText" presStyleLbl="node1" presStyleIdx="0" presStyleCnt="1" custScaleX="187591" custScaleY="103141"/>
      <dgm:spPr/>
      <dgm:t>
        <a:bodyPr/>
        <a:lstStyle/>
        <a:p>
          <a:endParaRPr lang="en-US"/>
        </a:p>
      </dgm:t>
    </dgm:pt>
    <dgm:pt modelId="{49CD8AA6-6BBD-487C-AF98-97F4944F0317}" type="pres">
      <dgm:prSet presAssocID="{F7FB9A31-3FA7-4A62-8B78-2D93D7113D1C}" presName="rootConnector" presStyleLbl="node1" presStyleIdx="0" presStyleCnt="1"/>
      <dgm:spPr/>
      <dgm:t>
        <a:bodyPr/>
        <a:lstStyle/>
        <a:p>
          <a:endParaRPr lang="en-US"/>
        </a:p>
      </dgm:t>
    </dgm:pt>
    <dgm:pt modelId="{608B6384-07E2-4E0A-928E-270817B66FF9}" type="pres">
      <dgm:prSet presAssocID="{F7FB9A31-3FA7-4A62-8B78-2D93D7113D1C}" presName="childShape" presStyleCnt="0"/>
      <dgm:spPr/>
    </dgm:pt>
    <dgm:pt modelId="{4AE47C3F-615F-4289-922E-549C5ECFDC8C}" type="pres">
      <dgm:prSet presAssocID="{F17A977C-5B99-4BA5-AAF5-D5C488F50537}" presName="Name13" presStyleLbl="parChTrans1D2" presStyleIdx="0" presStyleCnt="6"/>
      <dgm:spPr/>
      <dgm:t>
        <a:bodyPr/>
        <a:lstStyle/>
        <a:p>
          <a:endParaRPr lang="en-US"/>
        </a:p>
      </dgm:t>
    </dgm:pt>
    <dgm:pt modelId="{C39A3BA6-2128-4223-845B-C6304AC94126}" type="pres">
      <dgm:prSet presAssocID="{3157DBC9-615D-4110-843D-1C54F099AFEE}" presName="childText" presStyleLbl="bgAcc1" presStyleIdx="0" presStyleCnt="6" custScaleX="267490" custScaleY="105127">
        <dgm:presLayoutVars>
          <dgm:bulletEnabled val="1"/>
        </dgm:presLayoutVars>
      </dgm:prSet>
      <dgm:spPr/>
      <dgm:t>
        <a:bodyPr/>
        <a:lstStyle/>
        <a:p>
          <a:endParaRPr lang="en-US"/>
        </a:p>
      </dgm:t>
    </dgm:pt>
    <dgm:pt modelId="{0B3E4120-7B79-4A7F-AB97-5A7C5894A5F5}" type="pres">
      <dgm:prSet presAssocID="{CEB29BC9-894F-4DC9-A89A-F8FD06F158E2}" presName="Name13" presStyleLbl="parChTrans1D2" presStyleIdx="1" presStyleCnt="6"/>
      <dgm:spPr/>
      <dgm:t>
        <a:bodyPr/>
        <a:lstStyle/>
        <a:p>
          <a:endParaRPr lang="en-US"/>
        </a:p>
      </dgm:t>
    </dgm:pt>
    <dgm:pt modelId="{CC93E96D-3EDB-471E-BB41-93CEDBA3EADE}" type="pres">
      <dgm:prSet presAssocID="{BFDF5B3C-33C6-4AAF-B3AF-46A56E73D89D}" presName="childText" presStyleLbl="bgAcc1" presStyleIdx="1" presStyleCnt="6" custScaleX="266780" custScaleY="85962" custLinFactNeighborX="-490" custLinFactNeighborY="785">
        <dgm:presLayoutVars>
          <dgm:bulletEnabled val="1"/>
        </dgm:presLayoutVars>
      </dgm:prSet>
      <dgm:spPr/>
      <dgm:t>
        <a:bodyPr/>
        <a:lstStyle/>
        <a:p>
          <a:endParaRPr lang="en-US"/>
        </a:p>
      </dgm:t>
    </dgm:pt>
    <dgm:pt modelId="{5655F414-E5CA-42C5-9A57-23B9932123E3}" type="pres">
      <dgm:prSet presAssocID="{A18DD7FF-AA90-49C5-B4AD-6A1482A54E33}" presName="Name13" presStyleLbl="parChTrans1D2" presStyleIdx="2" presStyleCnt="6"/>
      <dgm:spPr/>
      <dgm:t>
        <a:bodyPr/>
        <a:lstStyle/>
        <a:p>
          <a:endParaRPr lang="en-US"/>
        </a:p>
      </dgm:t>
    </dgm:pt>
    <dgm:pt modelId="{5DC43DC8-445E-4E7D-9C01-0B001E0FB817}" type="pres">
      <dgm:prSet presAssocID="{4254EFA0-9EEB-48E3-96A3-F4543A164A99}" presName="childText" presStyleLbl="bgAcc1" presStyleIdx="2" presStyleCnt="6" custScaleX="258806" custScaleY="107325">
        <dgm:presLayoutVars>
          <dgm:bulletEnabled val="1"/>
        </dgm:presLayoutVars>
      </dgm:prSet>
      <dgm:spPr/>
      <dgm:t>
        <a:bodyPr/>
        <a:lstStyle/>
        <a:p>
          <a:endParaRPr lang="en-US"/>
        </a:p>
      </dgm:t>
    </dgm:pt>
    <dgm:pt modelId="{75A7D45C-82A4-460D-B083-A3DF1494DB6B}" type="pres">
      <dgm:prSet presAssocID="{B2C6BBFA-F5E3-4044-A461-F8561BB69D12}" presName="Name13" presStyleLbl="parChTrans1D2" presStyleIdx="3" presStyleCnt="6"/>
      <dgm:spPr/>
      <dgm:t>
        <a:bodyPr/>
        <a:lstStyle/>
        <a:p>
          <a:endParaRPr lang="en-US"/>
        </a:p>
      </dgm:t>
    </dgm:pt>
    <dgm:pt modelId="{F32ED4AD-AA45-4ECB-AE87-1D5F04E1DDFF}" type="pres">
      <dgm:prSet presAssocID="{FB908D9D-B116-4C76-A81F-7691E45F0093}" presName="childText" presStyleLbl="bgAcc1" presStyleIdx="3" presStyleCnt="6" custScaleX="273321" custScaleY="116757">
        <dgm:presLayoutVars>
          <dgm:bulletEnabled val="1"/>
        </dgm:presLayoutVars>
      </dgm:prSet>
      <dgm:spPr/>
      <dgm:t>
        <a:bodyPr/>
        <a:lstStyle/>
        <a:p>
          <a:endParaRPr lang="en-US"/>
        </a:p>
      </dgm:t>
    </dgm:pt>
    <dgm:pt modelId="{4333797B-4D10-461A-8FF6-29AAEBA62520}" type="pres">
      <dgm:prSet presAssocID="{48A26C79-476A-4D87-A8C4-D7F666C6D939}" presName="Name13" presStyleLbl="parChTrans1D2" presStyleIdx="4" presStyleCnt="6"/>
      <dgm:spPr/>
      <dgm:t>
        <a:bodyPr/>
        <a:lstStyle/>
        <a:p>
          <a:endParaRPr lang="en-US"/>
        </a:p>
      </dgm:t>
    </dgm:pt>
    <dgm:pt modelId="{264056E1-83D2-4721-B125-743C7AA76618}" type="pres">
      <dgm:prSet presAssocID="{BE6D8CCD-78BA-44C5-91ED-9D7D6D7FA40E}" presName="childText" presStyleLbl="bgAcc1" presStyleIdx="4" presStyleCnt="6" custScaleX="247528" custScaleY="114683" custLinFactNeighborX="-2418" custLinFactNeighborY="-2020">
        <dgm:presLayoutVars>
          <dgm:bulletEnabled val="1"/>
        </dgm:presLayoutVars>
      </dgm:prSet>
      <dgm:spPr/>
      <dgm:t>
        <a:bodyPr/>
        <a:lstStyle/>
        <a:p>
          <a:endParaRPr lang="en-US"/>
        </a:p>
      </dgm:t>
    </dgm:pt>
    <dgm:pt modelId="{9624F544-DF18-4D41-9218-17477B81E9C9}" type="pres">
      <dgm:prSet presAssocID="{FA534E0E-72A3-46BE-969D-1D88B6FD3E9A}" presName="Name13" presStyleLbl="parChTrans1D2" presStyleIdx="5" presStyleCnt="6"/>
      <dgm:spPr/>
      <dgm:t>
        <a:bodyPr/>
        <a:lstStyle/>
        <a:p>
          <a:endParaRPr lang="en-US"/>
        </a:p>
      </dgm:t>
    </dgm:pt>
    <dgm:pt modelId="{18B7E1A0-F05B-4462-8F08-5F54A7C23628}" type="pres">
      <dgm:prSet presAssocID="{3ED646DA-424B-4799-AC89-7D729DA9DA28}" presName="childText" presStyleLbl="bgAcc1" presStyleIdx="5" presStyleCnt="6" custScaleX="232778" custScaleY="118360" custLinFactNeighborX="-326" custLinFactNeighborY="-2717">
        <dgm:presLayoutVars>
          <dgm:bulletEnabled val="1"/>
        </dgm:presLayoutVars>
      </dgm:prSet>
      <dgm:spPr/>
      <dgm:t>
        <a:bodyPr/>
        <a:lstStyle/>
        <a:p>
          <a:endParaRPr lang="en-US"/>
        </a:p>
      </dgm:t>
    </dgm:pt>
  </dgm:ptLst>
  <dgm:cxnLst>
    <dgm:cxn modelId="{1905A454-4E56-40C3-BF19-CDC6040B124F}" srcId="{F7FB9A31-3FA7-4A62-8B78-2D93D7113D1C}" destId="{3ED646DA-424B-4799-AC89-7D729DA9DA28}" srcOrd="5" destOrd="0" parTransId="{FA534E0E-72A3-46BE-969D-1D88B6FD3E9A}" sibTransId="{23F99840-06BC-40EE-97C7-E6C753F4DF4B}"/>
    <dgm:cxn modelId="{7083436E-019D-4642-979D-58EC49D9355C}" srcId="{BF8ECF10-2955-4D47-A628-438AD206945F}" destId="{F7FB9A31-3FA7-4A62-8B78-2D93D7113D1C}" srcOrd="0" destOrd="0" parTransId="{7DEFB2EF-07CE-44DB-97C9-56D65F573F87}" sibTransId="{26DF40EB-6A99-4B24-A1C4-D3CF04603120}"/>
    <dgm:cxn modelId="{6496C41F-8B07-4C0F-9F48-D8CB54D0A9DA}" type="presOf" srcId="{BE6D8CCD-78BA-44C5-91ED-9D7D6D7FA40E}" destId="{264056E1-83D2-4721-B125-743C7AA76618}" srcOrd="0" destOrd="0" presId="urn:microsoft.com/office/officeart/2005/8/layout/hierarchy3"/>
    <dgm:cxn modelId="{D714E81C-0423-463A-A342-2030D33612FB}" type="presOf" srcId="{48A26C79-476A-4D87-A8C4-D7F666C6D939}" destId="{4333797B-4D10-461A-8FF6-29AAEBA62520}" srcOrd="0" destOrd="0" presId="urn:microsoft.com/office/officeart/2005/8/layout/hierarchy3"/>
    <dgm:cxn modelId="{525B917C-C9A1-455E-87C4-F4E796D6DC58}" srcId="{F7FB9A31-3FA7-4A62-8B78-2D93D7113D1C}" destId="{BE6D8CCD-78BA-44C5-91ED-9D7D6D7FA40E}" srcOrd="4" destOrd="0" parTransId="{48A26C79-476A-4D87-A8C4-D7F666C6D939}" sibTransId="{7CC3B2B1-8332-4109-B352-5B21EB08BEC4}"/>
    <dgm:cxn modelId="{5230BA34-A046-4C94-9673-32FD2CF936E4}" srcId="{F7FB9A31-3FA7-4A62-8B78-2D93D7113D1C}" destId="{BFDF5B3C-33C6-4AAF-B3AF-46A56E73D89D}" srcOrd="1" destOrd="0" parTransId="{CEB29BC9-894F-4DC9-A89A-F8FD06F158E2}" sibTransId="{E3BD814E-7A7E-48FB-9C2D-7BB9878E91E7}"/>
    <dgm:cxn modelId="{90CC8953-864C-4F70-9AFB-214EFB619671}" type="presOf" srcId="{F17A977C-5B99-4BA5-AAF5-D5C488F50537}" destId="{4AE47C3F-615F-4289-922E-549C5ECFDC8C}" srcOrd="0" destOrd="0" presId="urn:microsoft.com/office/officeart/2005/8/layout/hierarchy3"/>
    <dgm:cxn modelId="{7DE4C560-61D7-417E-84C2-EC302366A484}" type="presOf" srcId="{FB908D9D-B116-4C76-A81F-7691E45F0093}" destId="{F32ED4AD-AA45-4ECB-AE87-1D5F04E1DDFF}" srcOrd="0" destOrd="0" presId="urn:microsoft.com/office/officeart/2005/8/layout/hierarchy3"/>
    <dgm:cxn modelId="{5B302913-A8D5-4F0D-9B8E-C412C8DD3404}" type="presOf" srcId="{BFDF5B3C-33C6-4AAF-B3AF-46A56E73D89D}" destId="{CC93E96D-3EDB-471E-BB41-93CEDBA3EADE}" srcOrd="0" destOrd="0" presId="urn:microsoft.com/office/officeart/2005/8/layout/hierarchy3"/>
    <dgm:cxn modelId="{EDFA3179-D9F4-4C42-BC33-E0128984B55E}" srcId="{F7FB9A31-3FA7-4A62-8B78-2D93D7113D1C}" destId="{4254EFA0-9EEB-48E3-96A3-F4543A164A99}" srcOrd="2" destOrd="0" parTransId="{A18DD7FF-AA90-49C5-B4AD-6A1482A54E33}" sibTransId="{B4568463-E1A4-44DE-8906-0135025A49AE}"/>
    <dgm:cxn modelId="{A316F594-0D34-4358-BD8B-B344D26B330D}" type="presOf" srcId="{FA534E0E-72A3-46BE-969D-1D88B6FD3E9A}" destId="{9624F544-DF18-4D41-9218-17477B81E9C9}" srcOrd="0" destOrd="0" presId="urn:microsoft.com/office/officeart/2005/8/layout/hierarchy3"/>
    <dgm:cxn modelId="{6F9993AC-FB2E-489A-B91C-DFF69C9CE000}" type="presOf" srcId="{BF8ECF10-2955-4D47-A628-438AD206945F}" destId="{8D4E89EF-32FD-477E-A298-3651BC83E530}" srcOrd="0" destOrd="0" presId="urn:microsoft.com/office/officeart/2005/8/layout/hierarchy3"/>
    <dgm:cxn modelId="{2131936E-64AE-4B20-81B5-2D4F43991707}" type="presOf" srcId="{4254EFA0-9EEB-48E3-96A3-F4543A164A99}" destId="{5DC43DC8-445E-4E7D-9C01-0B001E0FB817}" srcOrd="0" destOrd="0" presId="urn:microsoft.com/office/officeart/2005/8/layout/hierarchy3"/>
    <dgm:cxn modelId="{C177D044-ACAE-4530-8948-2EC3F77DAEAD}" type="presOf" srcId="{F7FB9A31-3FA7-4A62-8B78-2D93D7113D1C}" destId="{49CD8AA6-6BBD-487C-AF98-97F4944F0317}" srcOrd="1" destOrd="0" presId="urn:microsoft.com/office/officeart/2005/8/layout/hierarchy3"/>
    <dgm:cxn modelId="{0977B57A-4819-4501-9710-028726D7A72E}" type="presOf" srcId="{3157DBC9-615D-4110-843D-1C54F099AFEE}" destId="{C39A3BA6-2128-4223-845B-C6304AC94126}" srcOrd="0" destOrd="0" presId="urn:microsoft.com/office/officeart/2005/8/layout/hierarchy3"/>
    <dgm:cxn modelId="{5504DB25-865F-42D6-801D-53D05FB657E5}" srcId="{F7FB9A31-3FA7-4A62-8B78-2D93D7113D1C}" destId="{FB908D9D-B116-4C76-A81F-7691E45F0093}" srcOrd="3" destOrd="0" parTransId="{B2C6BBFA-F5E3-4044-A461-F8561BB69D12}" sibTransId="{CD72B1CA-C218-4F56-9158-0AA5B32CE006}"/>
    <dgm:cxn modelId="{546C7CB3-EE25-40E3-A413-7207F6EE7679}" type="presOf" srcId="{F7FB9A31-3FA7-4A62-8B78-2D93D7113D1C}" destId="{E1C58ACE-B813-4E65-A1C5-395C5EEF6BD1}" srcOrd="0" destOrd="0" presId="urn:microsoft.com/office/officeart/2005/8/layout/hierarchy3"/>
    <dgm:cxn modelId="{7746597D-E673-4C54-86AE-3346A4E7FE52}" type="presOf" srcId="{3ED646DA-424B-4799-AC89-7D729DA9DA28}" destId="{18B7E1A0-F05B-4462-8F08-5F54A7C23628}" srcOrd="0" destOrd="0" presId="urn:microsoft.com/office/officeart/2005/8/layout/hierarchy3"/>
    <dgm:cxn modelId="{5916FE63-E04F-4A62-B52A-ACD17E796BA6}" type="presOf" srcId="{A18DD7FF-AA90-49C5-B4AD-6A1482A54E33}" destId="{5655F414-E5CA-42C5-9A57-23B9932123E3}" srcOrd="0" destOrd="0" presId="urn:microsoft.com/office/officeart/2005/8/layout/hierarchy3"/>
    <dgm:cxn modelId="{FD491D6E-9DDF-4D61-88A4-65722B619D41}" srcId="{F7FB9A31-3FA7-4A62-8B78-2D93D7113D1C}" destId="{3157DBC9-615D-4110-843D-1C54F099AFEE}" srcOrd="0" destOrd="0" parTransId="{F17A977C-5B99-4BA5-AAF5-D5C488F50537}" sibTransId="{6C2F479F-EBA4-49C6-9DB3-264CF1EA13A8}"/>
    <dgm:cxn modelId="{356E1368-2313-4FD9-A6B1-8ED4E2808643}" type="presOf" srcId="{CEB29BC9-894F-4DC9-A89A-F8FD06F158E2}" destId="{0B3E4120-7B79-4A7F-AB97-5A7C5894A5F5}" srcOrd="0" destOrd="0" presId="urn:microsoft.com/office/officeart/2005/8/layout/hierarchy3"/>
    <dgm:cxn modelId="{EC35B678-D852-4439-AB5D-1C3BE4ECF124}" type="presOf" srcId="{B2C6BBFA-F5E3-4044-A461-F8561BB69D12}" destId="{75A7D45C-82A4-460D-B083-A3DF1494DB6B}" srcOrd="0" destOrd="0" presId="urn:microsoft.com/office/officeart/2005/8/layout/hierarchy3"/>
    <dgm:cxn modelId="{B5EA7278-E719-459B-8441-805A353710A9}" type="presParOf" srcId="{8D4E89EF-32FD-477E-A298-3651BC83E530}" destId="{E37D1012-0C61-4996-85A9-1405518CAACD}" srcOrd="0" destOrd="0" presId="urn:microsoft.com/office/officeart/2005/8/layout/hierarchy3"/>
    <dgm:cxn modelId="{468E7081-BA24-41CB-94C1-2B1777017125}" type="presParOf" srcId="{E37D1012-0C61-4996-85A9-1405518CAACD}" destId="{FC3DF283-4601-4646-86B8-40E0FEC6F7BF}" srcOrd="0" destOrd="0" presId="urn:microsoft.com/office/officeart/2005/8/layout/hierarchy3"/>
    <dgm:cxn modelId="{DE74223D-4841-4179-9379-F27EB6AB1D93}" type="presParOf" srcId="{FC3DF283-4601-4646-86B8-40E0FEC6F7BF}" destId="{E1C58ACE-B813-4E65-A1C5-395C5EEF6BD1}" srcOrd="0" destOrd="0" presId="urn:microsoft.com/office/officeart/2005/8/layout/hierarchy3"/>
    <dgm:cxn modelId="{8A173AEB-BD2A-413D-808C-3B9BDEB9A59E}" type="presParOf" srcId="{FC3DF283-4601-4646-86B8-40E0FEC6F7BF}" destId="{49CD8AA6-6BBD-487C-AF98-97F4944F0317}" srcOrd="1" destOrd="0" presId="urn:microsoft.com/office/officeart/2005/8/layout/hierarchy3"/>
    <dgm:cxn modelId="{A075C562-4610-418B-8EA0-90B9AAFE58AA}" type="presParOf" srcId="{E37D1012-0C61-4996-85A9-1405518CAACD}" destId="{608B6384-07E2-4E0A-928E-270817B66FF9}" srcOrd="1" destOrd="0" presId="urn:microsoft.com/office/officeart/2005/8/layout/hierarchy3"/>
    <dgm:cxn modelId="{087CF2E9-74F6-44A1-820E-87B40AD78FA8}" type="presParOf" srcId="{608B6384-07E2-4E0A-928E-270817B66FF9}" destId="{4AE47C3F-615F-4289-922E-549C5ECFDC8C}" srcOrd="0" destOrd="0" presId="urn:microsoft.com/office/officeart/2005/8/layout/hierarchy3"/>
    <dgm:cxn modelId="{9063DCED-A760-4A89-B020-E9754C9F5CBA}" type="presParOf" srcId="{608B6384-07E2-4E0A-928E-270817B66FF9}" destId="{C39A3BA6-2128-4223-845B-C6304AC94126}" srcOrd="1" destOrd="0" presId="urn:microsoft.com/office/officeart/2005/8/layout/hierarchy3"/>
    <dgm:cxn modelId="{37268342-4EBD-4D3D-BE35-8637DC60E9CC}" type="presParOf" srcId="{608B6384-07E2-4E0A-928E-270817B66FF9}" destId="{0B3E4120-7B79-4A7F-AB97-5A7C5894A5F5}" srcOrd="2" destOrd="0" presId="urn:microsoft.com/office/officeart/2005/8/layout/hierarchy3"/>
    <dgm:cxn modelId="{AC0BBE3A-779B-4DB2-B887-F8E791AAA002}" type="presParOf" srcId="{608B6384-07E2-4E0A-928E-270817B66FF9}" destId="{CC93E96D-3EDB-471E-BB41-93CEDBA3EADE}" srcOrd="3" destOrd="0" presId="urn:microsoft.com/office/officeart/2005/8/layout/hierarchy3"/>
    <dgm:cxn modelId="{BE337499-7423-4F8D-BB67-A33065185CE8}" type="presParOf" srcId="{608B6384-07E2-4E0A-928E-270817B66FF9}" destId="{5655F414-E5CA-42C5-9A57-23B9932123E3}" srcOrd="4" destOrd="0" presId="urn:microsoft.com/office/officeart/2005/8/layout/hierarchy3"/>
    <dgm:cxn modelId="{284A1363-4AE8-49C3-8745-D2BDA94FF4F7}" type="presParOf" srcId="{608B6384-07E2-4E0A-928E-270817B66FF9}" destId="{5DC43DC8-445E-4E7D-9C01-0B001E0FB817}" srcOrd="5" destOrd="0" presId="urn:microsoft.com/office/officeart/2005/8/layout/hierarchy3"/>
    <dgm:cxn modelId="{F45F8BB2-0077-4A37-BFB7-A48A445F7ECA}" type="presParOf" srcId="{608B6384-07E2-4E0A-928E-270817B66FF9}" destId="{75A7D45C-82A4-460D-B083-A3DF1494DB6B}" srcOrd="6" destOrd="0" presId="urn:microsoft.com/office/officeart/2005/8/layout/hierarchy3"/>
    <dgm:cxn modelId="{5D9AF07B-B32C-4D3B-B385-E7A4DDB6CD26}" type="presParOf" srcId="{608B6384-07E2-4E0A-928E-270817B66FF9}" destId="{F32ED4AD-AA45-4ECB-AE87-1D5F04E1DDFF}" srcOrd="7" destOrd="0" presId="urn:microsoft.com/office/officeart/2005/8/layout/hierarchy3"/>
    <dgm:cxn modelId="{244A70BE-2F00-4C9A-8A2E-71B124A38B49}" type="presParOf" srcId="{608B6384-07E2-4E0A-928E-270817B66FF9}" destId="{4333797B-4D10-461A-8FF6-29AAEBA62520}" srcOrd="8" destOrd="0" presId="urn:microsoft.com/office/officeart/2005/8/layout/hierarchy3"/>
    <dgm:cxn modelId="{A35198F3-968D-4158-B52D-24F8689263BC}" type="presParOf" srcId="{608B6384-07E2-4E0A-928E-270817B66FF9}" destId="{264056E1-83D2-4721-B125-743C7AA76618}" srcOrd="9" destOrd="0" presId="urn:microsoft.com/office/officeart/2005/8/layout/hierarchy3"/>
    <dgm:cxn modelId="{495653A3-CFE0-49A7-B835-B4ECA4A9C713}" type="presParOf" srcId="{608B6384-07E2-4E0A-928E-270817B66FF9}" destId="{9624F544-DF18-4D41-9218-17477B81E9C9}" srcOrd="10" destOrd="0" presId="urn:microsoft.com/office/officeart/2005/8/layout/hierarchy3"/>
    <dgm:cxn modelId="{FBEE0B8E-53F7-41EB-B3BA-18F9A1342DB1}" type="presParOf" srcId="{608B6384-07E2-4E0A-928E-270817B66FF9}" destId="{18B7E1A0-F05B-4462-8F08-5F54A7C23628}" srcOrd="1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C8935C2-15F4-4565-81E3-556723CC924F}" type="doc">
      <dgm:prSet loTypeId="urn:microsoft.com/office/officeart/2005/8/layout/hChevron3" loCatId="process" qsTypeId="urn:microsoft.com/office/officeart/2005/8/quickstyle/simple1" qsCatId="simple" csTypeId="urn:microsoft.com/office/officeart/2005/8/colors/accent1_2" csCatId="accent1" phldr="1"/>
      <dgm:spPr>
        <a:scene3d>
          <a:camera prst="orthographicFront">
            <a:rot lat="0" lon="0" rev="0"/>
          </a:camera>
          <a:lightRig rig="soft" dir="t">
            <a:rot lat="0" lon="0" rev="0"/>
          </a:lightRig>
        </a:scene3d>
      </dgm:spPr>
    </dgm:pt>
    <dgm:pt modelId="{8971303D-AA4F-445A-9D1F-27B0923B1FD1}">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gm:spPr>
      <dgm:t>
        <a:bodyPr/>
        <a:lstStyle/>
        <a:p>
          <a:r>
            <a:rPr lang="en-US" sz="1400" b="1" dirty="0" smtClean="0">
              <a:latin typeface="Arial Narrow" panose="020B0606020202030204" pitchFamily="34" charset="0"/>
            </a:rPr>
            <a:t>Obj. 3: New Curriculum:</a:t>
          </a:r>
          <a:endParaRPr lang="en-US" sz="1400" b="1" dirty="0">
            <a:latin typeface="Arial Narrow" panose="020B0606020202030204" pitchFamily="34" charset="0"/>
          </a:endParaRPr>
        </a:p>
      </dgm:t>
    </dgm:pt>
    <dgm:pt modelId="{3F44D55D-6D38-45B5-830F-5227566622A6}" type="parTrans" cxnId="{0833196D-28F6-4740-B90C-8A24E3C3C137}">
      <dgm:prSet/>
      <dgm:spPr/>
      <dgm:t>
        <a:bodyPr/>
        <a:lstStyle/>
        <a:p>
          <a:endParaRPr lang="en-US" sz="1400" b="1">
            <a:latin typeface="Arial Narrow" panose="020B0606020202030204" pitchFamily="34" charset="0"/>
          </a:endParaRPr>
        </a:p>
      </dgm:t>
    </dgm:pt>
    <dgm:pt modelId="{5CD2472E-D971-477C-9429-9CA5FE24C7BB}" type="sibTrans" cxnId="{0833196D-28F6-4740-B90C-8A24E3C3C137}">
      <dgm:prSet/>
      <dgm:spPr/>
      <dgm:t>
        <a:bodyPr/>
        <a:lstStyle/>
        <a:p>
          <a:endParaRPr lang="en-US" sz="1400" b="1">
            <a:latin typeface="Arial Narrow" panose="020B0606020202030204" pitchFamily="34" charset="0"/>
          </a:endParaRPr>
        </a:p>
      </dgm:t>
    </dgm:pt>
    <dgm:pt modelId="{F11996B7-18B4-4242-AF29-B142E2E7E3B1}">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gm:spPr>
      <dgm:t>
        <a:bodyPr/>
        <a:lstStyle/>
        <a:p>
          <a:r>
            <a:rPr lang="en-US" sz="1400" b="1" dirty="0" smtClean="0">
              <a:latin typeface="Arial Narrow" panose="020B0606020202030204" pitchFamily="34" charset="0"/>
            </a:rPr>
            <a:t>T7. Graduate Certificate;</a:t>
          </a:r>
          <a:endParaRPr lang="en-US" sz="1400" b="1" dirty="0">
            <a:latin typeface="Arial Narrow" panose="020B0606020202030204" pitchFamily="34" charset="0"/>
          </a:endParaRPr>
        </a:p>
      </dgm:t>
    </dgm:pt>
    <dgm:pt modelId="{97F6B746-CA17-49C3-9EC8-83B09A96EB08}" type="parTrans" cxnId="{40E8C31E-CDB5-4045-8FB7-23BB868E57B9}">
      <dgm:prSet/>
      <dgm:spPr/>
      <dgm:t>
        <a:bodyPr/>
        <a:lstStyle/>
        <a:p>
          <a:endParaRPr lang="en-US" sz="1400" b="1">
            <a:latin typeface="Arial Narrow" panose="020B0606020202030204" pitchFamily="34" charset="0"/>
          </a:endParaRPr>
        </a:p>
      </dgm:t>
    </dgm:pt>
    <dgm:pt modelId="{D4514B1D-6B3F-4FB5-A66D-E7D983E2085D}" type="sibTrans" cxnId="{40E8C31E-CDB5-4045-8FB7-23BB868E57B9}">
      <dgm:prSet/>
      <dgm:spPr/>
      <dgm:t>
        <a:bodyPr/>
        <a:lstStyle/>
        <a:p>
          <a:endParaRPr lang="en-US" sz="1400" b="1">
            <a:latin typeface="Arial Narrow" panose="020B0606020202030204" pitchFamily="34" charset="0"/>
          </a:endParaRPr>
        </a:p>
      </dgm:t>
    </dgm:pt>
    <dgm:pt modelId="{FBD98989-0B2A-46F4-BB44-77E40F010019}">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gm:spPr>
      <dgm:t>
        <a:bodyPr/>
        <a:lstStyle/>
        <a:p>
          <a:r>
            <a:rPr lang="en-US" sz="1400" b="1" dirty="0" smtClean="0">
              <a:latin typeface="Arial Narrow" panose="020B0606020202030204" pitchFamily="34" charset="0"/>
            </a:rPr>
            <a:t>Practitioner Programming</a:t>
          </a:r>
          <a:endParaRPr lang="en-US" sz="1400" b="1" dirty="0">
            <a:latin typeface="Arial Narrow" panose="020B0606020202030204" pitchFamily="34" charset="0"/>
          </a:endParaRPr>
        </a:p>
      </dgm:t>
    </dgm:pt>
    <dgm:pt modelId="{058E5F1E-3C18-4C03-B6F9-97BC244FDCCE}" type="parTrans" cxnId="{75349791-0065-43E5-9872-166BCC11179F}">
      <dgm:prSet/>
      <dgm:spPr/>
      <dgm:t>
        <a:bodyPr/>
        <a:lstStyle/>
        <a:p>
          <a:endParaRPr lang="en-US" sz="1400" b="1">
            <a:latin typeface="Arial Narrow" panose="020B0606020202030204" pitchFamily="34" charset="0"/>
          </a:endParaRPr>
        </a:p>
      </dgm:t>
    </dgm:pt>
    <dgm:pt modelId="{78CA9B06-7E0C-4647-8D3E-A23BA2D3D58D}" type="sibTrans" cxnId="{75349791-0065-43E5-9872-166BCC11179F}">
      <dgm:prSet/>
      <dgm:spPr/>
      <dgm:t>
        <a:bodyPr/>
        <a:lstStyle/>
        <a:p>
          <a:endParaRPr lang="en-US" sz="1400" b="1">
            <a:latin typeface="Arial Narrow" panose="020B0606020202030204" pitchFamily="34" charset="0"/>
          </a:endParaRPr>
        </a:p>
      </dgm:t>
    </dgm:pt>
    <dgm:pt modelId="{8AE21FB4-E5CE-4539-99CE-1616FEB94D5F}" type="pres">
      <dgm:prSet presAssocID="{9C8935C2-15F4-4565-81E3-556723CC924F}" presName="Name0" presStyleCnt="0">
        <dgm:presLayoutVars>
          <dgm:dir/>
          <dgm:resizeHandles val="exact"/>
        </dgm:presLayoutVars>
      </dgm:prSet>
      <dgm:spPr/>
    </dgm:pt>
    <dgm:pt modelId="{BAE89BD0-EEEE-49F7-8572-75A11579D921}" type="pres">
      <dgm:prSet presAssocID="{8971303D-AA4F-445A-9D1F-27B0923B1FD1}" presName="parTxOnly" presStyleLbl="node1" presStyleIdx="0" presStyleCnt="3" custScaleX="69962" custScaleY="36654">
        <dgm:presLayoutVars>
          <dgm:bulletEnabled val="1"/>
        </dgm:presLayoutVars>
      </dgm:prSet>
      <dgm:spPr/>
      <dgm:t>
        <a:bodyPr/>
        <a:lstStyle/>
        <a:p>
          <a:endParaRPr lang="en-US"/>
        </a:p>
      </dgm:t>
    </dgm:pt>
    <dgm:pt modelId="{6D02C2E2-51E6-4452-B667-F68AAE5BA442}" type="pres">
      <dgm:prSet presAssocID="{5CD2472E-D971-477C-9429-9CA5FE24C7BB}" presName="parSpac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gm:spPr>
    </dgm:pt>
    <dgm:pt modelId="{8136CE37-66DE-452E-B999-04A963118445}" type="pres">
      <dgm:prSet presAssocID="{F11996B7-18B4-4242-AF29-B142E2E7E3B1}" presName="parTxOnly" presStyleLbl="node1" presStyleIdx="1" presStyleCnt="3" custScaleY="36654">
        <dgm:presLayoutVars>
          <dgm:bulletEnabled val="1"/>
        </dgm:presLayoutVars>
      </dgm:prSet>
      <dgm:spPr/>
      <dgm:t>
        <a:bodyPr/>
        <a:lstStyle/>
        <a:p>
          <a:endParaRPr lang="en-US"/>
        </a:p>
      </dgm:t>
    </dgm:pt>
    <dgm:pt modelId="{BADB0891-5B1A-4E59-86E7-17F35E86C378}" type="pres">
      <dgm:prSet presAssocID="{D4514B1D-6B3F-4FB5-A66D-E7D983E2085D}" presName="parSpac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gm:spPr>
    </dgm:pt>
    <dgm:pt modelId="{FB977B2F-2BB8-408E-8ADF-4D76688369F5}" type="pres">
      <dgm:prSet presAssocID="{FBD98989-0B2A-46F4-BB44-77E40F010019}" presName="parTxOnly" presStyleLbl="node1" presStyleIdx="2" presStyleCnt="3" custScaleX="87374" custScaleY="36764">
        <dgm:presLayoutVars>
          <dgm:bulletEnabled val="1"/>
        </dgm:presLayoutVars>
      </dgm:prSet>
      <dgm:spPr/>
      <dgm:t>
        <a:bodyPr/>
        <a:lstStyle/>
        <a:p>
          <a:endParaRPr lang="en-US"/>
        </a:p>
      </dgm:t>
    </dgm:pt>
  </dgm:ptLst>
  <dgm:cxnLst>
    <dgm:cxn modelId="{B90AE1FB-37AB-4206-86EA-5C9D9957DE90}" type="presOf" srcId="{9C8935C2-15F4-4565-81E3-556723CC924F}" destId="{8AE21FB4-E5CE-4539-99CE-1616FEB94D5F}" srcOrd="0" destOrd="0" presId="urn:microsoft.com/office/officeart/2005/8/layout/hChevron3"/>
    <dgm:cxn modelId="{75FC27E5-841A-4E4E-AEFD-8831248E6A07}" type="presOf" srcId="{8971303D-AA4F-445A-9D1F-27B0923B1FD1}" destId="{BAE89BD0-EEEE-49F7-8572-75A11579D921}" srcOrd="0" destOrd="0" presId="urn:microsoft.com/office/officeart/2005/8/layout/hChevron3"/>
    <dgm:cxn modelId="{3C1B6C7E-CE4D-4965-A24B-A9D2FD1CD682}" type="presOf" srcId="{F11996B7-18B4-4242-AF29-B142E2E7E3B1}" destId="{8136CE37-66DE-452E-B999-04A963118445}" srcOrd="0" destOrd="0" presId="urn:microsoft.com/office/officeart/2005/8/layout/hChevron3"/>
    <dgm:cxn modelId="{A8D37F86-3A20-4E1A-9924-603568C69BCA}" type="presOf" srcId="{FBD98989-0B2A-46F4-BB44-77E40F010019}" destId="{FB977B2F-2BB8-408E-8ADF-4D76688369F5}" srcOrd="0" destOrd="0" presId="urn:microsoft.com/office/officeart/2005/8/layout/hChevron3"/>
    <dgm:cxn modelId="{75349791-0065-43E5-9872-166BCC11179F}" srcId="{9C8935C2-15F4-4565-81E3-556723CC924F}" destId="{FBD98989-0B2A-46F4-BB44-77E40F010019}" srcOrd="2" destOrd="0" parTransId="{058E5F1E-3C18-4C03-B6F9-97BC244FDCCE}" sibTransId="{78CA9B06-7E0C-4647-8D3E-A23BA2D3D58D}"/>
    <dgm:cxn modelId="{40E8C31E-CDB5-4045-8FB7-23BB868E57B9}" srcId="{9C8935C2-15F4-4565-81E3-556723CC924F}" destId="{F11996B7-18B4-4242-AF29-B142E2E7E3B1}" srcOrd="1" destOrd="0" parTransId="{97F6B746-CA17-49C3-9EC8-83B09A96EB08}" sibTransId="{D4514B1D-6B3F-4FB5-A66D-E7D983E2085D}"/>
    <dgm:cxn modelId="{0833196D-28F6-4740-B90C-8A24E3C3C137}" srcId="{9C8935C2-15F4-4565-81E3-556723CC924F}" destId="{8971303D-AA4F-445A-9D1F-27B0923B1FD1}" srcOrd="0" destOrd="0" parTransId="{3F44D55D-6D38-45B5-830F-5227566622A6}" sibTransId="{5CD2472E-D971-477C-9429-9CA5FE24C7BB}"/>
    <dgm:cxn modelId="{D6B7C6C0-6044-4B6F-A509-8CE7469A302F}" type="presParOf" srcId="{8AE21FB4-E5CE-4539-99CE-1616FEB94D5F}" destId="{BAE89BD0-EEEE-49F7-8572-75A11579D921}" srcOrd="0" destOrd="0" presId="urn:microsoft.com/office/officeart/2005/8/layout/hChevron3"/>
    <dgm:cxn modelId="{1F1ABF39-AAD4-4E10-8916-1DE6B4FB590F}" type="presParOf" srcId="{8AE21FB4-E5CE-4539-99CE-1616FEB94D5F}" destId="{6D02C2E2-51E6-4452-B667-F68AAE5BA442}" srcOrd="1" destOrd="0" presId="urn:microsoft.com/office/officeart/2005/8/layout/hChevron3"/>
    <dgm:cxn modelId="{2D0A339C-FD59-4027-8232-F5439705E86A}" type="presParOf" srcId="{8AE21FB4-E5CE-4539-99CE-1616FEB94D5F}" destId="{8136CE37-66DE-452E-B999-04A963118445}" srcOrd="2" destOrd="0" presId="urn:microsoft.com/office/officeart/2005/8/layout/hChevron3"/>
    <dgm:cxn modelId="{0483333C-C155-4546-A658-B66FE78AA13B}" type="presParOf" srcId="{8AE21FB4-E5CE-4539-99CE-1616FEB94D5F}" destId="{BADB0891-5B1A-4E59-86E7-17F35E86C378}" srcOrd="3" destOrd="0" presId="urn:microsoft.com/office/officeart/2005/8/layout/hChevron3"/>
    <dgm:cxn modelId="{D7B71F41-B83C-474F-832C-9C83559659B9}" type="presParOf" srcId="{8AE21FB4-E5CE-4539-99CE-1616FEB94D5F}" destId="{FB977B2F-2BB8-408E-8ADF-4D76688369F5}" srcOrd="4" destOrd="0" presId="urn:microsoft.com/office/officeart/2005/8/layout/hChevron3"/>
  </dgm:cxnLst>
  <dgm:bg/>
  <dgm:whole>
    <a:ln w="3175"/>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6FB01B-21E6-4349-AB3D-DB621722AEE4}" type="doc">
      <dgm:prSet loTypeId="urn:microsoft.com/office/officeart/2005/8/layout/gear1" loCatId="process" qsTypeId="urn:microsoft.com/office/officeart/2005/8/quickstyle/3d6" qsCatId="3D" csTypeId="urn:microsoft.com/office/officeart/2005/8/colors/colorful5" csCatId="colorful" phldr="1"/>
      <dgm:spPr/>
    </dgm:pt>
    <dgm:pt modelId="{ECC1F04D-D236-4A50-A80D-C9B6A0D21FF4}">
      <dgm:prSet phldrT="[Text]" phldr="1"/>
      <dgm:spPr/>
      <dgm:t>
        <a:bodyPr/>
        <a:lstStyle/>
        <a:p>
          <a:endParaRPr lang="en-US" dirty="0"/>
        </a:p>
      </dgm:t>
    </dgm:pt>
    <dgm:pt modelId="{96E4927F-A455-4858-947F-8B0EB9E29268}" type="parTrans" cxnId="{40F12B27-C0B3-4812-8F29-65E43056364D}">
      <dgm:prSet/>
      <dgm:spPr/>
      <dgm:t>
        <a:bodyPr/>
        <a:lstStyle/>
        <a:p>
          <a:endParaRPr lang="en-US"/>
        </a:p>
      </dgm:t>
    </dgm:pt>
    <dgm:pt modelId="{2FD7ECFD-5089-4445-B0E3-F4882F45731B}" type="sibTrans" cxnId="{40F12B27-C0B3-4812-8F29-65E43056364D}">
      <dgm:prSet/>
      <dgm:spPr/>
      <dgm:t>
        <a:bodyPr/>
        <a:lstStyle/>
        <a:p>
          <a:endParaRPr lang="en-US"/>
        </a:p>
      </dgm:t>
    </dgm:pt>
    <dgm:pt modelId="{0469A604-F64C-4E0F-9D16-9CCEC7126EC2}">
      <dgm:prSet phldrT="[Text]" phldr="1"/>
      <dgm:spPr/>
      <dgm:t>
        <a:bodyPr/>
        <a:lstStyle/>
        <a:p>
          <a:endParaRPr lang="en-US" dirty="0"/>
        </a:p>
      </dgm:t>
    </dgm:pt>
    <dgm:pt modelId="{F3D35DC6-3360-45AB-9FEF-B459F608294C}" type="parTrans" cxnId="{1B595420-CA0F-4A9F-8589-4381933E48AE}">
      <dgm:prSet/>
      <dgm:spPr/>
      <dgm:t>
        <a:bodyPr/>
        <a:lstStyle/>
        <a:p>
          <a:endParaRPr lang="en-US"/>
        </a:p>
      </dgm:t>
    </dgm:pt>
    <dgm:pt modelId="{5D66A6D9-3920-4FA1-9396-8BF5C72A4B9F}" type="sibTrans" cxnId="{1B595420-CA0F-4A9F-8589-4381933E48AE}">
      <dgm:prSet/>
      <dgm:spPr/>
      <dgm:t>
        <a:bodyPr/>
        <a:lstStyle/>
        <a:p>
          <a:endParaRPr lang="en-US"/>
        </a:p>
      </dgm:t>
    </dgm:pt>
    <dgm:pt modelId="{1DB7D819-5C14-4D87-99AD-433E8B20187E}">
      <dgm:prSet phldrT="[Text]" phldr="1"/>
      <dgm:spPr/>
      <dgm:t>
        <a:bodyPr/>
        <a:lstStyle/>
        <a:p>
          <a:endParaRPr lang="en-US"/>
        </a:p>
      </dgm:t>
    </dgm:pt>
    <dgm:pt modelId="{B14F3B05-55C0-4EB5-9050-664D35A7EC55}" type="parTrans" cxnId="{FE3A9514-3D53-41DC-A63E-5CB1369CEE0A}">
      <dgm:prSet/>
      <dgm:spPr/>
      <dgm:t>
        <a:bodyPr/>
        <a:lstStyle/>
        <a:p>
          <a:endParaRPr lang="en-US"/>
        </a:p>
      </dgm:t>
    </dgm:pt>
    <dgm:pt modelId="{04136CF6-0F8D-475F-9C90-78702FAB0F56}" type="sibTrans" cxnId="{FE3A9514-3D53-41DC-A63E-5CB1369CEE0A}">
      <dgm:prSet/>
      <dgm:spPr/>
      <dgm:t>
        <a:bodyPr/>
        <a:lstStyle/>
        <a:p>
          <a:endParaRPr lang="en-US"/>
        </a:p>
      </dgm:t>
    </dgm:pt>
    <dgm:pt modelId="{C10D57F6-670B-4173-9ADE-21B5988BB7A9}" type="pres">
      <dgm:prSet presAssocID="{E16FB01B-21E6-4349-AB3D-DB621722AEE4}" presName="composite" presStyleCnt="0">
        <dgm:presLayoutVars>
          <dgm:chMax val="3"/>
          <dgm:animLvl val="lvl"/>
          <dgm:resizeHandles val="exact"/>
        </dgm:presLayoutVars>
      </dgm:prSet>
      <dgm:spPr/>
    </dgm:pt>
    <dgm:pt modelId="{6A84FBA2-80EE-4B18-882C-B23F2EDEBEE1}" type="pres">
      <dgm:prSet presAssocID="{ECC1F04D-D236-4A50-A80D-C9B6A0D21FF4}" presName="gear1" presStyleLbl="node1" presStyleIdx="0" presStyleCnt="3">
        <dgm:presLayoutVars>
          <dgm:chMax val="1"/>
          <dgm:bulletEnabled val="1"/>
        </dgm:presLayoutVars>
      </dgm:prSet>
      <dgm:spPr/>
      <dgm:t>
        <a:bodyPr/>
        <a:lstStyle/>
        <a:p>
          <a:endParaRPr lang="en-US"/>
        </a:p>
      </dgm:t>
    </dgm:pt>
    <dgm:pt modelId="{743168A7-D740-4F36-A96E-5EDD0BC96BBA}" type="pres">
      <dgm:prSet presAssocID="{ECC1F04D-D236-4A50-A80D-C9B6A0D21FF4}" presName="gear1srcNode" presStyleLbl="node1" presStyleIdx="0" presStyleCnt="3"/>
      <dgm:spPr/>
      <dgm:t>
        <a:bodyPr/>
        <a:lstStyle/>
        <a:p>
          <a:endParaRPr lang="en-US"/>
        </a:p>
      </dgm:t>
    </dgm:pt>
    <dgm:pt modelId="{264F4511-C51B-4E0D-A73D-F7773F516518}" type="pres">
      <dgm:prSet presAssocID="{ECC1F04D-D236-4A50-A80D-C9B6A0D21FF4}" presName="gear1dstNode" presStyleLbl="node1" presStyleIdx="0" presStyleCnt="3"/>
      <dgm:spPr/>
      <dgm:t>
        <a:bodyPr/>
        <a:lstStyle/>
        <a:p>
          <a:endParaRPr lang="en-US"/>
        </a:p>
      </dgm:t>
    </dgm:pt>
    <dgm:pt modelId="{599D8BE4-C534-4FF5-B5F3-B6F71FD9D0AF}" type="pres">
      <dgm:prSet presAssocID="{0469A604-F64C-4E0F-9D16-9CCEC7126EC2}" presName="gear2" presStyleLbl="node1" presStyleIdx="1" presStyleCnt="3">
        <dgm:presLayoutVars>
          <dgm:chMax val="1"/>
          <dgm:bulletEnabled val="1"/>
        </dgm:presLayoutVars>
      </dgm:prSet>
      <dgm:spPr/>
      <dgm:t>
        <a:bodyPr/>
        <a:lstStyle/>
        <a:p>
          <a:endParaRPr lang="en-US"/>
        </a:p>
      </dgm:t>
    </dgm:pt>
    <dgm:pt modelId="{4683A556-C608-461D-BB8F-E659295CBE85}" type="pres">
      <dgm:prSet presAssocID="{0469A604-F64C-4E0F-9D16-9CCEC7126EC2}" presName="gear2srcNode" presStyleLbl="node1" presStyleIdx="1" presStyleCnt="3"/>
      <dgm:spPr/>
      <dgm:t>
        <a:bodyPr/>
        <a:lstStyle/>
        <a:p>
          <a:endParaRPr lang="en-US"/>
        </a:p>
      </dgm:t>
    </dgm:pt>
    <dgm:pt modelId="{D18DE13F-10F5-451F-8E0D-A065751A041A}" type="pres">
      <dgm:prSet presAssocID="{0469A604-F64C-4E0F-9D16-9CCEC7126EC2}" presName="gear2dstNode" presStyleLbl="node1" presStyleIdx="1" presStyleCnt="3"/>
      <dgm:spPr/>
      <dgm:t>
        <a:bodyPr/>
        <a:lstStyle/>
        <a:p>
          <a:endParaRPr lang="en-US"/>
        </a:p>
      </dgm:t>
    </dgm:pt>
    <dgm:pt modelId="{8782C28E-9B73-4F83-99B9-71DD8981DBEE}" type="pres">
      <dgm:prSet presAssocID="{1DB7D819-5C14-4D87-99AD-433E8B20187E}" presName="gear3" presStyleLbl="node1" presStyleIdx="2" presStyleCnt="3"/>
      <dgm:spPr/>
      <dgm:t>
        <a:bodyPr/>
        <a:lstStyle/>
        <a:p>
          <a:endParaRPr lang="en-US"/>
        </a:p>
      </dgm:t>
    </dgm:pt>
    <dgm:pt modelId="{67FE5641-CD68-4F22-9EE6-8C79C3DF672A}" type="pres">
      <dgm:prSet presAssocID="{1DB7D819-5C14-4D87-99AD-433E8B20187E}" presName="gear3tx" presStyleLbl="node1" presStyleIdx="2" presStyleCnt="3">
        <dgm:presLayoutVars>
          <dgm:chMax val="1"/>
          <dgm:bulletEnabled val="1"/>
        </dgm:presLayoutVars>
      </dgm:prSet>
      <dgm:spPr/>
      <dgm:t>
        <a:bodyPr/>
        <a:lstStyle/>
        <a:p>
          <a:endParaRPr lang="en-US"/>
        </a:p>
      </dgm:t>
    </dgm:pt>
    <dgm:pt modelId="{A6B99615-3168-49DC-99EC-278F17E30442}" type="pres">
      <dgm:prSet presAssocID="{1DB7D819-5C14-4D87-99AD-433E8B20187E}" presName="gear3srcNode" presStyleLbl="node1" presStyleIdx="2" presStyleCnt="3"/>
      <dgm:spPr/>
      <dgm:t>
        <a:bodyPr/>
        <a:lstStyle/>
        <a:p>
          <a:endParaRPr lang="en-US"/>
        </a:p>
      </dgm:t>
    </dgm:pt>
    <dgm:pt modelId="{7284F5B7-4883-47B9-AFDB-9A5042D72792}" type="pres">
      <dgm:prSet presAssocID="{1DB7D819-5C14-4D87-99AD-433E8B20187E}" presName="gear3dstNode" presStyleLbl="node1" presStyleIdx="2" presStyleCnt="3"/>
      <dgm:spPr/>
      <dgm:t>
        <a:bodyPr/>
        <a:lstStyle/>
        <a:p>
          <a:endParaRPr lang="en-US"/>
        </a:p>
      </dgm:t>
    </dgm:pt>
    <dgm:pt modelId="{500D0F77-0A61-4FFF-819D-6872E270E954}" type="pres">
      <dgm:prSet presAssocID="{2FD7ECFD-5089-4445-B0E3-F4882F45731B}" presName="connector1" presStyleLbl="sibTrans2D1" presStyleIdx="0" presStyleCnt="3"/>
      <dgm:spPr/>
      <dgm:t>
        <a:bodyPr/>
        <a:lstStyle/>
        <a:p>
          <a:endParaRPr lang="en-US"/>
        </a:p>
      </dgm:t>
    </dgm:pt>
    <dgm:pt modelId="{B3C9DC51-A5C5-400C-A5FC-03054AAAE9BC}" type="pres">
      <dgm:prSet presAssocID="{5D66A6D9-3920-4FA1-9396-8BF5C72A4B9F}" presName="connector2" presStyleLbl="sibTrans2D1" presStyleIdx="1" presStyleCnt="3"/>
      <dgm:spPr/>
      <dgm:t>
        <a:bodyPr/>
        <a:lstStyle/>
        <a:p>
          <a:endParaRPr lang="en-US"/>
        </a:p>
      </dgm:t>
    </dgm:pt>
    <dgm:pt modelId="{7D0B4110-3A30-4311-A0A6-E1285D093F32}" type="pres">
      <dgm:prSet presAssocID="{04136CF6-0F8D-475F-9C90-78702FAB0F56}" presName="connector3" presStyleLbl="sibTrans2D1" presStyleIdx="2" presStyleCnt="3"/>
      <dgm:spPr/>
      <dgm:t>
        <a:bodyPr/>
        <a:lstStyle/>
        <a:p>
          <a:endParaRPr lang="en-US"/>
        </a:p>
      </dgm:t>
    </dgm:pt>
  </dgm:ptLst>
  <dgm:cxnLst>
    <dgm:cxn modelId="{3A74F9C7-6106-4FEA-B6E7-0984E79029F9}" type="presOf" srcId="{0469A604-F64C-4E0F-9D16-9CCEC7126EC2}" destId="{599D8BE4-C534-4FF5-B5F3-B6F71FD9D0AF}" srcOrd="0" destOrd="0" presId="urn:microsoft.com/office/officeart/2005/8/layout/gear1"/>
    <dgm:cxn modelId="{1B595420-CA0F-4A9F-8589-4381933E48AE}" srcId="{E16FB01B-21E6-4349-AB3D-DB621722AEE4}" destId="{0469A604-F64C-4E0F-9D16-9CCEC7126EC2}" srcOrd="1" destOrd="0" parTransId="{F3D35DC6-3360-45AB-9FEF-B459F608294C}" sibTransId="{5D66A6D9-3920-4FA1-9396-8BF5C72A4B9F}"/>
    <dgm:cxn modelId="{18E5DDF0-F369-4784-9D20-667C8658CC52}" type="presOf" srcId="{1DB7D819-5C14-4D87-99AD-433E8B20187E}" destId="{A6B99615-3168-49DC-99EC-278F17E30442}" srcOrd="2" destOrd="0" presId="urn:microsoft.com/office/officeart/2005/8/layout/gear1"/>
    <dgm:cxn modelId="{52EC75FE-7600-4FB4-BF32-7EABC11B9984}" type="presOf" srcId="{ECC1F04D-D236-4A50-A80D-C9B6A0D21FF4}" destId="{264F4511-C51B-4E0D-A73D-F7773F516518}" srcOrd="2" destOrd="0" presId="urn:microsoft.com/office/officeart/2005/8/layout/gear1"/>
    <dgm:cxn modelId="{3016415B-48AD-47DF-A43A-35961A575418}" type="presOf" srcId="{1DB7D819-5C14-4D87-99AD-433E8B20187E}" destId="{8782C28E-9B73-4F83-99B9-71DD8981DBEE}" srcOrd="0" destOrd="0" presId="urn:microsoft.com/office/officeart/2005/8/layout/gear1"/>
    <dgm:cxn modelId="{F7702214-3812-48C1-8694-D034E287676C}" type="presOf" srcId="{2FD7ECFD-5089-4445-B0E3-F4882F45731B}" destId="{500D0F77-0A61-4FFF-819D-6872E270E954}" srcOrd="0" destOrd="0" presId="urn:microsoft.com/office/officeart/2005/8/layout/gear1"/>
    <dgm:cxn modelId="{4ADAEBF9-C604-4EE7-94E2-BFCF3BD7B319}" type="presOf" srcId="{ECC1F04D-D236-4A50-A80D-C9B6A0D21FF4}" destId="{6A84FBA2-80EE-4B18-882C-B23F2EDEBEE1}" srcOrd="0" destOrd="0" presId="urn:microsoft.com/office/officeart/2005/8/layout/gear1"/>
    <dgm:cxn modelId="{40F12B27-C0B3-4812-8F29-65E43056364D}" srcId="{E16FB01B-21E6-4349-AB3D-DB621722AEE4}" destId="{ECC1F04D-D236-4A50-A80D-C9B6A0D21FF4}" srcOrd="0" destOrd="0" parTransId="{96E4927F-A455-4858-947F-8B0EB9E29268}" sibTransId="{2FD7ECFD-5089-4445-B0E3-F4882F45731B}"/>
    <dgm:cxn modelId="{6E9CCF83-2B7C-41B3-92B3-EE164AEBD09D}" type="presOf" srcId="{1DB7D819-5C14-4D87-99AD-433E8B20187E}" destId="{67FE5641-CD68-4F22-9EE6-8C79C3DF672A}" srcOrd="1" destOrd="0" presId="urn:microsoft.com/office/officeart/2005/8/layout/gear1"/>
    <dgm:cxn modelId="{45DD3AEC-B43E-4888-9A83-D717293F0478}" type="presOf" srcId="{0469A604-F64C-4E0F-9D16-9CCEC7126EC2}" destId="{D18DE13F-10F5-451F-8E0D-A065751A041A}" srcOrd="2" destOrd="0" presId="urn:microsoft.com/office/officeart/2005/8/layout/gear1"/>
    <dgm:cxn modelId="{364D5A6F-55E1-4DBF-A456-19C7602F3763}" type="presOf" srcId="{1DB7D819-5C14-4D87-99AD-433E8B20187E}" destId="{7284F5B7-4883-47B9-AFDB-9A5042D72792}" srcOrd="3" destOrd="0" presId="urn:microsoft.com/office/officeart/2005/8/layout/gear1"/>
    <dgm:cxn modelId="{20181711-4973-4E8F-B910-D23708C3BEAA}" type="presOf" srcId="{ECC1F04D-D236-4A50-A80D-C9B6A0D21FF4}" destId="{743168A7-D740-4F36-A96E-5EDD0BC96BBA}" srcOrd="1" destOrd="0" presId="urn:microsoft.com/office/officeart/2005/8/layout/gear1"/>
    <dgm:cxn modelId="{FE3A9514-3D53-41DC-A63E-5CB1369CEE0A}" srcId="{E16FB01B-21E6-4349-AB3D-DB621722AEE4}" destId="{1DB7D819-5C14-4D87-99AD-433E8B20187E}" srcOrd="2" destOrd="0" parTransId="{B14F3B05-55C0-4EB5-9050-664D35A7EC55}" sibTransId="{04136CF6-0F8D-475F-9C90-78702FAB0F56}"/>
    <dgm:cxn modelId="{589F01E4-788B-4382-BF7C-0140A249F71C}" type="presOf" srcId="{0469A604-F64C-4E0F-9D16-9CCEC7126EC2}" destId="{4683A556-C608-461D-BB8F-E659295CBE85}" srcOrd="1" destOrd="0" presId="urn:microsoft.com/office/officeart/2005/8/layout/gear1"/>
    <dgm:cxn modelId="{05FEEF05-4B32-4A30-944F-519D5136A093}" type="presOf" srcId="{E16FB01B-21E6-4349-AB3D-DB621722AEE4}" destId="{C10D57F6-670B-4173-9ADE-21B5988BB7A9}" srcOrd="0" destOrd="0" presId="urn:microsoft.com/office/officeart/2005/8/layout/gear1"/>
    <dgm:cxn modelId="{4CC320E4-7A28-4F0F-A675-B60A83B505D4}" type="presOf" srcId="{5D66A6D9-3920-4FA1-9396-8BF5C72A4B9F}" destId="{B3C9DC51-A5C5-400C-A5FC-03054AAAE9BC}" srcOrd="0" destOrd="0" presId="urn:microsoft.com/office/officeart/2005/8/layout/gear1"/>
    <dgm:cxn modelId="{B5ADF652-AF12-4F02-839C-9255FA971CB3}" type="presOf" srcId="{04136CF6-0F8D-475F-9C90-78702FAB0F56}" destId="{7D0B4110-3A30-4311-A0A6-E1285D093F32}" srcOrd="0" destOrd="0" presId="urn:microsoft.com/office/officeart/2005/8/layout/gear1"/>
    <dgm:cxn modelId="{C02024AB-9A95-4CAF-B725-66A6242C6BDA}" type="presParOf" srcId="{C10D57F6-670B-4173-9ADE-21B5988BB7A9}" destId="{6A84FBA2-80EE-4B18-882C-B23F2EDEBEE1}" srcOrd="0" destOrd="0" presId="urn:microsoft.com/office/officeart/2005/8/layout/gear1"/>
    <dgm:cxn modelId="{3663E8C2-80E2-4C39-B1AA-87561459D1EB}" type="presParOf" srcId="{C10D57F6-670B-4173-9ADE-21B5988BB7A9}" destId="{743168A7-D740-4F36-A96E-5EDD0BC96BBA}" srcOrd="1" destOrd="0" presId="urn:microsoft.com/office/officeart/2005/8/layout/gear1"/>
    <dgm:cxn modelId="{AFB70CC2-73B6-4CCF-B12F-55B3BBFB7466}" type="presParOf" srcId="{C10D57F6-670B-4173-9ADE-21B5988BB7A9}" destId="{264F4511-C51B-4E0D-A73D-F7773F516518}" srcOrd="2" destOrd="0" presId="urn:microsoft.com/office/officeart/2005/8/layout/gear1"/>
    <dgm:cxn modelId="{BB33DE4A-6508-4EB6-85CA-506686C69298}" type="presParOf" srcId="{C10D57F6-670B-4173-9ADE-21B5988BB7A9}" destId="{599D8BE4-C534-4FF5-B5F3-B6F71FD9D0AF}" srcOrd="3" destOrd="0" presId="urn:microsoft.com/office/officeart/2005/8/layout/gear1"/>
    <dgm:cxn modelId="{AC192810-2889-4AC7-8387-F28EAE1C6AC9}" type="presParOf" srcId="{C10D57F6-670B-4173-9ADE-21B5988BB7A9}" destId="{4683A556-C608-461D-BB8F-E659295CBE85}" srcOrd="4" destOrd="0" presId="urn:microsoft.com/office/officeart/2005/8/layout/gear1"/>
    <dgm:cxn modelId="{EEC5C9EE-219D-48F2-AB5E-CF9CD5892D63}" type="presParOf" srcId="{C10D57F6-670B-4173-9ADE-21B5988BB7A9}" destId="{D18DE13F-10F5-451F-8E0D-A065751A041A}" srcOrd="5" destOrd="0" presId="urn:microsoft.com/office/officeart/2005/8/layout/gear1"/>
    <dgm:cxn modelId="{D3F079B3-680C-4D8A-902C-5A9083C87E75}" type="presParOf" srcId="{C10D57F6-670B-4173-9ADE-21B5988BB7A9}" destId="{8782C28E-9B73-4F83-99B9-71DD8981DBEE}" srcOrd="6" destOrd="0" presId="urn:microsoft.com/office/officeart/2005/8/layout/gear1"/>
    <dgm:cxn modelId="{DC8DE46B-29AF-425A-BD61-0201EFC30F7C}" type="presParOf" srcId="{C10D57F6-670B-4173-9ADE-21B5988BB7A9}" destId="{67FE5641-CD68-4F22-9EE6-8C79C3DF672A}" srcOrd="7" destOrd="0" presId="urn:microsoft.com/office/officeart/2005/8/layout/gear1"/>
    <dgm:cxn modelId="{ED90C724-BA9D-4C40-8841-8087840FBE07}" type="presParOf" srcId="{C10D57F6-670B-4173-9ADE-21B5988BB7A9}" destId="{A6B99615-3168-49DC-99EC-278F17E30442}" srcOrd="8" destOrd="0" presId="urn:microsoft.com/office/officeart/2005/8/layout/gear1"/>
    <dgm:cxn modelId="{0161AD8D-AF40-4113-BAC3-AB2A53A6568F}" type="presParOf" srcId="{C10D57F6-670B-4173-9ADE-21B5988BB7A9}" destId="{7284F5B7-4883-47B9-AFDB-9A5042D72792}" srcOrd="9" destOrd="0" presId="urn:microsoft.com/office/officeart/2005/8/layout/gear1"/>
    <dgm:cxn modelId="{F4C53C78-A10B-4A0A-A526-2DDC572FDF4E}" type="presParOf" srcId="{C10D57F6-670B-4173-9ADE-21B5988BB7A9}" destId="{500D0F77-0A61-4FFF-819D-6872E270E954}" srcOrd="10" destOrd="0" presId="urn:microsoft.com/office/officeart/2005/8/layout/gear1"/>
    <dgm:cxn modelId="{B09B01D7-6725-4821-8789-56C0F95A2B23}" type="presParOf" srcId="{C10D57F6-670B-4173-9ADE-21B5988BB7A9}" destId="{B3C9DC51-A5C5-400C-A5FC-03054AAAE9BC}" srcOrd="11" destOrd="0" presId="urn:microsoft.com/office/officeart/2005/8/layout/gear1"/>
    <dgm:cxn modelId="{355BFE43-A9B4-43AA-89A0-E136F58D928F}" type="presParOf" srcId="{C10D57F6-670B-4173-9ADE-21B5988BB7A9}" destId="{7D0B4110-3A30-4311-A0A6-E1285D093F32}" srcOrd="12" destOrd="0" presId="urn:microsoft.com/office/officeart/2005/8/layout/gear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0F62AA-702D-4088-BE9D-441FE7692DA2}" type="doc">
      <dgm:prSet loTypeId="urn:microsoft.com/office/officeart/2005/8/layout/cycle1" loCatId="cycle" qsTypeId="urn:microsoft.com/office/officeart/2005/8/quickstyle/simple1" qsCatId="simple" csTypeId="urn:microsoft.com/office/officeart/2005/8/colors/colorful4" csCatId="colorful" phldr="1"/>
      <dgm:spPr/>
      <dgm:t>
        <a:bodyPr/>
        <a:lstStyle/>
        <a:p>
          <a:endParaRPr lang="en-US"/>
        </a:p>
      </dgm:t>
    </dgm:pt>
    <dgm:pt modelId="{FA954DE9-C6DD-4B73-8DC4-2DD8B74732AC}">
      <dgm:prSet phldrT="[Text]" custT="1"/>
      <dgm:spPr/>
      <dgm:t>
        <a:bodyPr/>
        <a:lstStyle/>
        <a:p>
          <a:r>
            <a:rPr lang="en-US" sz="2400" dirty="0" smtClean="0"/>
            <a:t>Data scientists</a:t>
          </a:r>
          <a:endParaRPr lang="en-US" sz="2400" dirty="0"/>
        </a:p>
      </dgm:t>
    </dgm:pt>
    <dgm:pt modelId="{9D3D9B1B-B9BE-4532-B796-2C01CC5660F1}" type="parTrans" cxnId="{1DF61855-6E66-4AC5-937A-B9698EAF071F}">
      <dgm:prSet/>
      <dgm:spPr/>
      <dgm:t>
        <a:bodyPr/>
        <a:lstStyle/>
        <a:p>
          <a:endParaRPr lang="en-US" sz="2000"/>
        </a:p>
      </dgm:t>
    </dgm:pt>
    <dgm:pt modelId="{85C214F3-7CF5-4D91-A7AF-4D9AB08669A5}" type="sibTrans" cxnId="{1DF61855-6E66-4AC5-937A-B9698EAF071F}">
      <dgm:prSet/>
      <dgm:spPr/>
      <dgm:t>
        <a:bodyPr/>
        <a:lstStyle/>
        <a:p>
          <a:endParaRPr lang="en-US" sz="2000"/>
        </a:p>
      </dgm:t>
    </dgm:pt>
    <dgm:pt modelId="{639E5FC8-A8CA-4E7A-955D-EE1497367DD1}">
      <dgm:prSet phldrT="[Text]" custT="1"/>
      <dgm:spPr/>
      <dgm:t>
        <a:bodyPr/>
        <a:lstStyle/>
        <a:p>
          <a:r>
            <a:rPr lang="en-US" sz="2400" dirty="0" smtClean="0"/>
            <a:t>Information scientists</a:t>
          </a:r>
          <a:endParaRPr lang="en-US" sz="2400" dirty="0"/>
        </a:p>
      </dgm:t>
    </dgm:pt>
    <dgm:pt modelId="{EA5680B0-1F41-48B3-B0B0-A10D60CF4ECA}" type="parTrans" cxnId="{3E7E95FB-773D-40EA-A2F7-670552499B19}">
      <dgm:prSet/>
      <dgm:spPr/>
      <dgm:t>
        <a:bodyPr/>
        <a:lstStyle/>
        <a:p>
          <a:endParaRPr lang="en-US" sz="2000"/>
        </a:p>
      </dgm:t>
    </dgm:pt>
    <dgm:pt modelId="{75940126-62B0-4A95-A047-5A0644E0665F}" type="sibTrans" cxnId="{3E7E95FB-773D-40EA-A2F7-670552499B19}">
      <dgm:prSet/>
      <dgm:spPr/>
      <dgm:t>
        <a:bodyPr/>
        <a:lstStyle/>
        <a:p>
          <a:endParaRPr lang="en-US" sz="2000"/>
        </a:p>
      </dgm:t>
    </dgm:pt>
    <dgm:pt modelId="{48A6DE28-3518-488F-B469-E27D37AF5B50}">
      <dgm:prSet phldrT="[Text]" custT="1"/>
      <dgm:spPr/>
      <dgm:t>
        <a:bodyPr/>
        <a:lstStyle/>
        <a:p>
          <a:r>
            <a:rPr lang="en-US" sz="2400" dirty="0" smtClean="0"/>
            <a:t>Science administrators</a:t>
          </a:r>
          <a:endParaRPr lang="en-US" sz="2400" dirty="0"/>
        </a:p>
      </dgm:t>
    </dgm:pt>
    <dgm:pt modelId="{6F982156-1083-438D-8D8A-D1A664F29720}" type="parTrans" cxnId="{B84BBF09-E858-41C2-AB8D-F480B03C430C}">
      <dgm:prSet/>
      <dgm:spPr/>
      <dgm:t>
        <a:bodyPr/>
        <a:lstStyle/>
        <a:p>
          <a:endParaRPr lang="en-US" sz="2000"/>
        </a:p>
      </dgm:t>
    </dgm:pt>
    <dgm:pt modelId="{CA90BF46-0319-4A60-AFCA-BE7AE7BDFB40}" type="sibTrans" cxnId="{B84BBF09-E858-41C2-AB8D-F480B03C430C}">
      <dgm:prSet/>
      <dgm:spPr/>
      <dgm:t>
        <a:bodyPr/>
        <a:lstStyle/>
        <a:p>
          <a:endParaRPr lang="en-US" sz="2000"/>
        </a:p>
      </dgm:t>
    </dgm:pt>
    <dgm:pt modelId="{15447FE1-2B81-4843-8C5C-9B25C0D4F803}">
      <dgm:prSet phldrT="[Text]" custT="1"/>
      <dgm:spPr/>
      <dgm:t>
        <a:bodyPr/>
        <a:lstStyle/>
        <a:p>
          <a:r>
            <a:rPr lang="en-US" sz="2400" b="1" dirty="0" smtClean="0">
              <a:solidFill>
                <a:srgbClr val="00B050"/>
              </a:solidFill>
            </a:rPr>
            <a:t>Professional societies</a:t>
          </a:r>
          <a:endParaRPr lang="en-US" sz="2400" b="1" dirty="0">
            <a:solidFill>
              <a:srgbClr val="00B050"/>
            </a:solidFill>
          </a:endParaRPr>
        </a:p>
      </dgm:t>
    </dgm:pt>
    <dgm:pt modelId="{742CE307-D396-4B0D-9B54-C392DFA45C0F}" type="parTrans" cxnId="{FC37CC2A-D1D0-428A-9242-5D5549F59C6B}">
      <dgm:prSet/>
      <dgm:spPr/>
      <dgm:t>
        <a:bodyPr/>
        <a:lstStyle/>
        <a:p>
          <a:endParaRPr lang="en-US" sz="2000"/>
        </a:p>
      </dgm:t>
    </dgm:pt>
    <dgm:pt modelId="{3C370505-7BFF-4764-BBBB-E40B6F87FDB3}" type="sibTrans" cxnId="{FC37CC2A-D1D0-428A-9242-5D5549F59C6B}">
      <dgm:prSet/>
      <dgm:spPr/>
      <dgm:t>
        <a:bodyPr/>
        <a:lstStyle/>
        <a:p>
          <a:endParaRPr lang="en-US" sz="2000"/>
        </a:p>
      </dgm:t>
    </dgm:pt>
    <dgm:pt modelId="{91C1D66A-8A14-4CC6-B3AA-022C57CFF0F8}">
      <dgm:prSet phldrT="[Text]" custT="1"/>
      <dgm:spPr/>
      <dgm:t>
        <a:bodyPr/>
        <a:lstStyle/>
        <a:p>
          <a:r>
            <a:rPr lang="en-US" sz="2400" dirty="0" smtClean="0"/>
            <a:t>Domain scientists</a:t>
          </a:r>
          <a:endParaRPr lang="en-US" sz="2400" dirty="0"/>
        </a:p>
      </dgm:t>
    </dgm:pt>
    <dgm:pt modelId="{53A72C17-EC2C-4A27-979E-44E2CF496DE1}" type="parTrans" cxnId="{731F1B10-42E7-4734-8233-905DA92B7D30}">
      <dgm:prSet/>
      <dgm:spPr/>
      <dgm:t>
        <a:bodyPr/>
        <a:lstStyle/>
        <a:p>
          <a:endParaRPr lang="en-US" sz="2000"/>
        </a:p>
      </dgm:t>
    </dgm:pt>
    <dgm:pt modelId="{679E377C-F0C7-4BC0-85AC-8AF1BB0BD0A0}" type="sibTrans" cxnId="{731F1B10-42E7-4734-8233-905DA92B7D30}">
      <dgm:prSet/>
      <dgm:spPr/>
      <dgm:t>
        <a:bodyPr/>
        <a:lstStyle/>
        <a:p>
          <a:endParaRPr lang="en-US" sz="2000"/>
        </a:p>
      </dgm:t>
    </dgm:pt>
    <dgm:pt modelId="{331A1582-E13D-4B75-BF0F-DB040F23B34B}">
      <dgm:prSet phldrT="[Text]" custT="1"/>
      <dgm:spPr/>
      <dgm:t>
        <a:bodyPr/>
        <a:lstStyle/>
        <a:p>
          <a:r>
            <a:rPr lang="en-US" sz="2400" b="1" dirty="0" smtClean="0">
              <a:solidFill>
                <a:srgbClr val="FF0000"/>
              </a:solidFill>
            </a:rPr>
            <a:t>Ag. Res. Funders</a:t>
          </a:r>
          <a:endParaRPr lang="en-US" sz="2400" b="1" dirty="0">
            <a:solidFill>
              <a:srgbClr val="FF0000"/>
            </a:solidFill>
          </a:endParaRPr>
        </a:p>
      </dgm:t>
    </dgm:pt>
    <dgm:pt modelId="{74013A43-6971-40E0-82FF-272C00E2045E}" type="parTrans" cxnId="{AD7445D3-AD5F-4311-868D-BE6CFC39C228}">
      <dgm:prSet/>
      <dgm:spPr/>
      <dgm:t>
        <a:bodyPr/>
        <a:lstStyle/>
        <a:p>
          <a:endParaRPr lang="en-US" sz="2000"/>
        </a:p>
      </dgm:t>
    </dgm:pt>
    <dgm:pt modelId="{8349C6CA-04A6-40A7-9EF7-BDE27444A387}" type="sibTrans" cxnId="{AD7445D3-AD5F-4311-868D-BE6CFC39C228}">
      <dgm:prSet/>
      <dgm:spPr/>
      <dgm:t>
        <a:bodyPr/>
        <a:lstStyle/>
        <a:p>
          <a:endParaRPr lang="en-US" sz="2000"/>
        </a:p>
      </dgm:t>
    </dgm:pt>
    <dgm:pt modelId="{05695738-8995-4B64-A5EC-A360FB1E526B}">
      <dgm:prSet phldrT="[Text]" custT="1"/>
      <dgm:spPr/>
      <dgm:t>
        <a:bodyPr/>
        <a:lstStyle/>
        <a:p>
          <a:r>
            <a:rPr lang="en-US" sz="2400" dirty="0" smtClean="0"/>
            <a:t>Private publishers</a:t>
          </a:r>
          <a:endParaRPr lang="en-US" sz="2400" dirty="0"/>
        </a:p>
      </dgm:t>
    </dgm:pt>
    <dgm:pt modelId="{363E1673-B0CF-476D-933C-D2C0CEF83C58}" type="parTrans" cxnId="{8AFF96EB-691E-40A3-8B95-3265EF207A30}">
      <dgm:prSet/>
      <dgm:spPr/>
      <dgm:t>
        <a:bodyPr/>
        <a:lstStyle/>
        <a:p>
          <a:endParaRPr lang="en-US" sz="2000"/>
        </a:p>
      </dgm:t>
    </dgm:pt>
    <dgm:pt modelId="{79CF8329-93C8-452D-9862-BC4A497209F1}" type="sibTrans" cxnId="{8AFF96EB-691E-40A3-8B95-3265EF207A30}">
      <dgm:prSet/>
      <dgm:spPr/>
      <dgm:t>
        <a:bodyPr/>
        <a:lstStyle/>
        <a:p>
          <a:endParaRPr lang="en-US" sz="2000"/>
        </a:p>
      </dgm:t>
    </dgm:pt>
    <dgm:pt modelId="{8CF2B62B-47AF-49B1-AAEA-764B61DC6678}">
      <dgm:prSet phldrT="[Text]" custT="1"/>
      <dgm:spPr/>
      <dgm:t>
        <a:bodyPr/>
        <a:lstStyle/>
        <a:p>
          <a:r>
            <a:rPr lang="en-US" sz="2400" dirty="0" smtClean="0"/>
            <a:t>Other data stakeholders</a:t>
          </a:r>
          <a:endParaRPr lang="en-US" sz="2400" dirty="0"/>
        </a:p>
      </dgm:t>
    </dgm:pt>
    <dgm:pt modelId="{2C81E9AD-7395-4A56-925D-DBEEF8E6951F}" type="parTrans" cxnId="{161265B9-0A9E-4CBF-8D95-6D5C72888E72}">
      <dgm:prSet/>
      <dgm:spPr/>
      <dgm:t>
        <a:bodyPr/>
        <a:lstStyle/>
        <a:p>
          <a:endParaRPr lang="en-US" sz="2000"/>
        </a:p>
      </dgm:t>
    </dgm:pt>
    <dgm:pt modelId="{4E9DBB48-9901-4F55-B627-835AB7FCFC1C}" type="sibTrans" cxnId="{161265B9-0A9E-4CBF-8D95-6D5C72888E72}">
      <dgm:prSet/>
      <dgm:spPr/>
      <dgm:t>
        <a:bodyPr/>
        <a:lstStyle/>
        <a:p>
          <a:endParaRPr lang="en-US" sz="2000"/>
        </a:p>
      </dgm:t>
    </dgm:pt>
    <dgm:pt modelId="{4FFD836C-C5CD-4B8D-9160-29FF104C43F1}" type="pres">
      <dgm:prSet presAssocID="{0C0F62AA-702D-4088-BE9D-441FE7692DA2}" presName="cycle" presStyleCnt="0">
        <dgm:presLayoutVars>
          <dgm:dir/>
          <dgm:resizeHandles val="exact"/>
        </dgm:presLayoutVars>
      </dgm:prSet>
      <dgm:spPr/>
      <dgm:t>
        <a:bodyPr/>
        <a:lstStyle/>
        <a:p>
          <a:endParaRPr lang="en-US"/>
        </a:p>
      </dgm:t>
    </dgm:pt>
    <dgm:pt modelId="{A8D3A238-6C07-4E59-8B98-E7892EA6CF33}" type="pres">
      <dgm:prSet presAssocID="{FA954DE9-C6DD-4B73-8DC4-2DD8B74732AC}" presName="dummy" presStyleCnt="0"/>
      <dgm:spPr/>
    </dgm:pt>
    <dgm:pt modelId="{564EDA24-4972-4BE4-A253-D5B171FA9696}" type="pres">
      <dgm:prSet presAssocID="{FA954DE9-C6DD-4B73-8DC4-2DD8B74732AC}" presName="node" presStyleLbl="revTx" presStyleIdx="0" presStyleCnt="8" custScaleX="138625">
        <dgm:presLayoutVars>
          <dgm:bulletEnabled val="1"/>
        </dgm:presLayoutVars>
      </dgm:prSet>
      <dgm:spPr/>
      <dgm:t>
        <a:bodyPr/>
        <a:lstStyle/>
        <a:p>
          <a:endParaRPr lang="en-US"/>
        </a:p>
      </dgm:t>
    </dgm:pt>
    <dgm:pt modelId="{F330BB0F-EE49-480D-9100-90613EBCD188}" type="pres">
      <dgm:prSet presAssocID="{85C214F3-7CF5-4D91-A7AF-4D9AB08669A5}" presName="sibTrans" presStyleLbl="node1" presStyleIdx="0" presStyleCnt="8"/>
      <dgm:spPr/>
      <dgm:t>
        <a:bodyPr/>
        <a:lstStyle/>
        <a:p>
          <a:endParaRPr lang="en-US"/>
        </a:p>
      </dgm:t>
    </dgm:pt>
    <dgm:pt modelId="{B4F0D286-089E-42E9-9163-716BE2F1DC6B}" type="pres">
      <dgm:prSet presAssocID="{639E5FC8-A8CA-4E7A-955D-EE1497367DD1}" presName="dummy" presStyleCnt="0"/>
      <dgm:spPr/>
    </dgm:pt>
    <dgm:pt modelId="{CA4489B8-E095-4F57-9334-831DE11041EA}" type="pres">
      <dgm:prSet presAssocID="{639E5FC8-A8CA-4E7A-955D-EE1497367DD1}" presName="node" presStyleLbl="revTx" presStyleIdx="1" presStyleCnt="8" custScaleX="172625">
        <dgm:presLayoutVars>
          <dgm:bulletEnabled val="1"/>
        </dgm:presLayoutVars>
      </dgm:prSet>
      <dgm:spPr/>
      <dgm:t>
        <a:bodyPr/>
        <a:lstStyle/>
        <a:p>
          <a:endParaRPr lang="en-US"/>
        </a:p>
      </dgm:t>
    </dgm:pt>
    <dgm:pt modelId="{852DAB89-E3D9-47A8-B3D1-837B9404C77C}" type="pres">
      <dgm:prSet presAssocID="{75940126-62B0-4A95-A047-5A0644E0665F}" presName="sibTrans" presStyleLbl="node1" presStyleIdx="1" presStyleCnt="8"/>
      <dgm:spPr/>
      <dgm:t>
        <a:bodyPr/>
        <a:lstStyle/>
        <a:p>
          <a:endParaRPr lang="en-US"/>
        </a:p>
      </dgm:t>
    </dgm:pt>
    <dgm:pt modelId="{77340CAE-2151-4D4E-84FE-6C7CC4FF4E35}" type="pres">
      <dgm:prSet presAssocID="{48A6DE28-3518-488F-B469-E27D37AF5B50}" presName="dummy" presStyleCnt="0"/>
      <dgm:spPr/>
    </dgm:pt>
    <dgm:pt modelId="{B7604A12-4C23-4D47-B6FE-2A3E7CD1DF8F}" type="pres">
      <dgm:prSet presAssocID="{48A6DE28-3518-488F-B469-E27D37AF5B50}" presName="node" presStyleLbl="revTx" presStyleIdx="2" presStyleCnt="8" custScaleX="199344">
        <dgm:presLayoutVars>
          <dgm:bulletEnabled val="1"/>
        </dgm:presLayoutVars>
      </dgm:prSet>
      <dgm:spPr/>
      <dgm:t>
        <a:bodyPr/>
        <a:lstStyle/>
        <a:p>
          <a:endParaRPr lang="en-US"/>
        </a:p>
      </dgm:t>
    </dgm:pt>
    <dgm:pt modelId="{52F232F2-3229-417C-9692-DB8E8FFEBD4A}" type="pres">
      <dgm:prSet presAssocID="{CA90BF46-0319-4A60-AFCA-BE7AE7BDFB40}" presName="sibTrans" presStyleLbl="node1" presStyleIdx="2" presStyleCnt="8"/>
      <dgm:spPr/>
      <dgm:t>
        <a:bodyPr/>
        <a:lstStyle/>
        <a:p>
          <a:endParaRPr lang="en-US"/>
        </a:p>
      </dgm:t>
    </dgm:pt>
    <dgm:pt modelId="{01DED788-6BA5-4E85-85F7-78921E7E3428}" type="pres">
      <dgm:prSet presAssocID="{15447FE1-2B81-4843-8C5C-9B25C0D4F803}" presName="dummy" presStyleCnt="0"/>
      <dgm:spPr/>
    </dgm:pt>
    <dgm:pt modelId="{73A93932-1414-48FF-A5A1-BEF0E6E0D040}" type="pres">
      <dgm:prSet presAssocID="{15447FE1-2B81-4843-8C5C-9B25C0D4F803}" presName="node" presStyleLbl="revTx" presStyleIdx="3" presStyleCnt="8" custScaleX="161547">
        <dgm:presLayoutVars>
          <dgm:bulletEnabled val="1"/>
        </dgm:presLayoutVars>
      </dgm:prSet>
      <dgm:spPr/>
      <dgm:t>
        <a:bodyPr/>
        <a:lstStyle/>
        <a:p>
          <a:endParaRPr lang="en-US"/>
        </a:p>
      </dgm:t>
    </dgm:pt>
    <dgm:pt modelId="{33E06519-7125-4719-BED4-B9661CAB6473}" type="pres">
      <dgm:prSet presAssocID="{3C370505-7BFF-4764-BBBB-E40B6F87FDB3}" presName="sibTrans" presStyleLbl="node1" presStyleIdx="3" presStyleCnt="8"/>
      <dgm:spPr/>
      <dgm:t>
        <a:bodyPr/>
        <a:lstStyle/>
        <a:p>
          <a:endParaRPr lang="en-US"/>
        </a:p>
      </dgm:t>
    </dgm:pt>
    <dgm:pt modelId="{E428F6B3-AB8F-4224-9D53-C12A2FF77474}" type="pres">
      <dgm:prSet presAssocID="{331A1582-E13D-4B75-BF0F-DB040F23B34B}" presName="dummy" presStyleCnt="0"/>
      <dgm:spPr/>
    </dgm:pt>
    <dgm:pt modelId="{8C3C8683-5D40-4608-B79F-6C9B3E387E81}" type="pres">
      <dgm:prSet presAssocID="{331A1582-E13D-4B75-BF0F-DB040F23B34B}" presName="node" presStyleLbl="revTx" presStyleIdx="4" presStyleCnt="8" custScaleX="145996">
        <dgm:presLayoutVars>
          <dgm:bulletEnabled val="1"/>
        </dgm:presLayoutVars>
      </dgm:prSet>
      <dgm:spPr/>
      <dgm:t>
        <a:bodyPr/>
        <a:lstStyle/>
        <a:p>
          <a:endParaRPr lang="en-US"/>
        </a:p>
      </dgm:t>
    </dgm:pt>
    <dgm:pt modelId="{6393B679-FCA0-4FEA-9184-3C6AF471EA71}" type="pres">
      <dgm:prSet presAssocID="{8349C6CA-04A6-40A7-9EF7-BDE27444A387}" presName="sibTrans" presStyleLbl="node1" presStyleIdx="4" presStyleCnt="8"/>
      <dgm:spPr/>
      <dgm:t>
        <a:bodyPr/>
        <a:lstStyle/>
        <a:p>
          <a:endParaRPr lang="en-US"/>
        </a:p>
      </dgm:t>
    </dgm:pt>
    <dgm:pt modelId="{A76D5C0C-9299-4273-82F6-08EECCE14F2A}" type="pres">
      <dgm:prSet presAssocID="{05695738-8995-4B64-A5EC-A360FB1E526B}" presName="dummy" presStyleCnt="0"/>
      <dgm:spPr/>
    </dgm:pt>
    <dgm:pt modelId="{318310DB-C580-4C07-B346-8C2A7C3BEE42}" type="pres">
      <dgm:prSet presAssocID="{05695738-8995-4B64-A5EC-A360FB1E526B}" presName="node" presStyleLbl="revTx" presStyleIdx="5" presStyleCnt="8" custScaleX="164964">
        <dgm:presLayoutVars>
          <dgm:bulletEnabled val="1"/>
        </dgm:presLayoutVars>
      </dgm:prSet>
      <dgm:spPr/>
      <dgm:t>
        <a:bodyPr/>
        <a:lstStyle/>
        <a:p>
          <a:endParaRPr lang="en-US"/>
        </a:p>
      </dgm:t>
    </dgm:pt>
    <dgm:pt modelId="{036E522D-9AF9-4A07-8AD8-7DB9F8E55A13}" type="pres">
      <dgm:prSet presAssocID="{79CF8329-93C8-452D-9862-BC4A497209F1}" presName="sibTrans" presStyleLbl="node1" presStyleIdx="5" presStyleCnt="8"/>
      <dgm:spPr/>
      <dgm:t>
        <a:bodyPr/>
        <a:lstStyle/>
        <a:p>
          <a:endParaRPr lang="en-US"/>
        </a:p>
      </dgm:t>
    </dgm:pt>
    <dgm:pt modelId="{79A0A3A8-67EC-47AB-877D-CC3790B505A7}" type="pres">
      <dgm:prSet presAssocID="{8CF2B62B-47AF-49B1-AAEA-764B61DC6678}" presName="dummy" presStyleCnt="0"/>
      <dgm:spPr/>
    </dgm:pt>
    <dgm:pt modelId="{08877904-21CC-40E1-85B3-204EB796771F}" type="pres">
      <dgm:prSet presAssocID="{8CF2B62B-47AF-49B1-AAEA-764B61DC6678}" presName="node" presStyleLbl="revTx" presStyleIdx="6" presStyleCnt="8" custScaleX="149866">
        <dgm:presLayoutVars>
          <dgm:bulletEnabled val="1"/>
        </dgm:presLayoutVars>
      </dgm:prSet>
      <dgm:spPr/>
      <dgm:t>
        <a:bodyPr/>
        <a:lstStyle/>
        <a:p>
          <a:endParaRPr lang="en-US"/>
        </a:p>
      </dgm:t>
    </dgm:pt>
    <dgm:pt modelId="{96967643-7A13-4E2D-A84C-226AF82DD9C9}" type="pres">
      <dgm:prSet presAssocID="{4E9DBB48-9901-4F55-B627-835AB7FCFC1C}" presName="sibTrans" presStyleLbl="node1" presStyleIdx="6" presStyleCnt="8"/>
      <dgm:spPr/>
      <dgm:t>
        <a:bodyPr/>
        <a:lstStyle/>
        <a:p>
          <a:endParaRPr lang="en-US"/>
        </a:p>
      </dgm:t>
    </dgm:pt>
    <dgm:pt modelId="{1BE62F7F-3398-454B-AFC6-5C5DD4F9250A}" type="pres">
      <dgm:prSet presAssocID="{91C1D66A-8A14-4CC6-B3AA-022C57CFF0F8}" presName="dummy" presStyleCnt="0"/>
      <dgm:spPr/>
    </dgm:pt>
    <dgm:pt modelId="{B12CA019-4ABB-46BB-AF00-3FEACBB7E45F}" type="pres">
      <dgm:prSet presAssocID="{91C1D66A-8A14-4CC6-B3AA-022C57CFF0F8}" presName="node" presStyleLbl="revTx" presStyleIdx="7" presStyleCnt="8" custScaleX="123120">
        <dgm:presLayoutVars>
          <dgm:bulletEnabled val="1"/>
        </dgm:presLayoutVars>
      </dgm:prSet>
      <dgm:spPr/>
      <dgm:t>
        <a:bodyPr/>
        <a:lstStyle/>
        <a:p>
          <a:endParaRPr lang="en-US"/>
        </a:p>
      </dgm:t>
    </dgm:pt>
    <dgm:pt modelId="{AC7E9B68-4395-4473-BDFA-1191C0C2E3B2}" type="pres">
      <dgm:prSet presAssocID="{679E377C-F0C7-4BC0-85AC-8AF1BB0BD0A0}" presName="sibTrans" presStyleLbl="node1" presStyleIdx="7" presStyleCnt="8"/>
      <dgm:spPr/>
      <dgm:t>
        <a:bodyPr/>
        <a:lstStyle/>
        <a:p>
          <a:endParaRPr lang="en-US"/>
        </a:p>
      </dgm:t>
    </dgm:pt>
  </dgm:ptLst>
  <dgm:cxnLst>
    <dgm:cxn modelId="{B27FEC6A-FDA9-4196-8143-8C17545CA85C}" type="presOf" srcId="{639E5FC8-A8CA-4E7A-955D-EE1497367DD1}" destId="{CA4489B8-E095-4F57-9334-831DE11041EA}" srcOrd="0" destOrd="0" presId="urn:microsoft.com/office/officeart/2005/8/layout/cycle1"/>
    <dgm:cxn modelId="{B84BBF09-E858-41C2-AB8D-F480B03C430C}" srcId="{0C0F62AA-702D-4088-BE9D-441FE7692DA2}" destId="{48A6DE28-3518-488F-B469-E27D37AF5B50}" srcOrd="2" destOrd="0" parTransId="{6F982156-1083-438D-8D8A-D1A664F29720}" sibTransId="{CA90BF46-0319-4A60-AFCA-BE7AE7BDFB40}"/>
    <dgm:cxn modelId="{03EFC13D-680F-4CE2-9370-780C99D4D16F}" type="presOf" srcId="{0C0F62AA-702D-4088-BE9D-441FE7692DA2}" destId="{4FFD836C-C5CD-4B8D-9160-29FF104C43F1}" srcOrd="0" destOrd="0" presId="urn:microsoft.com/office/officeart/2005/8/layout/cycle1"/>
    <dgm:cxn modelId="{FC37CC2A-D1D0-428A-9242-5D5549F59C6B}" srcId="{0C0F62AA-702D-4088-BE9D-441FE7692DA2}" destId="{15447FE1-2B81-4843-8C5C-9B25C0D4F803}" srcOrd="3" destOrd="0" parTransId="{742CE307-D396-4B0D-9B54-C392DFA45C0F}" sibTransId="{3C370505-7BFF-4764-BBBB-E40B6F87FDB3}"/>
    <dgm:cxn modelId="{BBCF0B52-BA37-414D-806C-1314B6ABCE7F}" type="presOf" srcId="{91C1D66A-8A14-4CC6-B3AA-022C57CFF0F8}" destId="{B12CA019-4ABB-46BB-AF00-3FEACBB7E45F}" srcOrd="0" destOrd="0" presId="urn:microsoft.com/office/officeart/2005/8/layout/cycle1"/>
    <dgm:cxn modelId="{9DC9A64D-F58A-4016-8C76-1ACF644BF043}" type="presOf" srcId="{CA90BF46-0319-4A60-AFCA-BE7AE7BDFB40}" destId="{52F232F2-3229-417C-9692-DB8E8FFEBD4A}" srcOrd="0" destOrd="0" presId="urn:microsoft.com/office/officeart/2005/8/layout/cycle1"/>
    <dgm:cxn modelId="{6E2FC866-235F-49C0-8F9B-687DB439625C}" type="presOf" srcId="{05695738-8995-4B64-A5EC-A360FB1E526B}" destId="{318310DB-C580-4C07-B346-8C2A7C3BEE42}" srcOrd="0" destOrd="0" presId="urn:microsoft.com/office/officeart/2005/8/layout/cycle1"/>
    <dgm:cxn modelId="{0781D485-2D34-4E99-8E19-6FC728F0320F}" type="presOf" srcId="{48A6DE28-3518-488F-B469-E27D37AF5B50}" destId="{B7604A12-4C23-4D47-B6FE-2A3E7CD1DF8F}" srcOrd="0" destOrd="0" presId="urn:microsoft.com/office/officeart/2005/8/layout/cycle1"/>
    <dgm:cxn modelId="{C9F9477C-154F-47F2-9BA1-BD2F5B24DA15}" type="presOf" srcId="{85C214F3-7CF5-4D91-A7AF-4D9AB08669A5}" destId="{F330BB0F-EE49-480D-9100-90613EBCD188}" srcOrd="0" destOrd="0" presId="urn:microsoft.com/office/officeart/2005/8/layout/cycle1"/>
    <dgm:cxn modelId="{00759F11-73E7-43E6-8F97-558BFE2B5655}" type="presOf" srcId="{4E9DBB48-9901-4F55-B627-835AB7FCFC1C}" destId="{96967643-7A13-4E2D-A84C-226AF82DD9C9}" srcOrd="0" destOrd="0" presId="urn:microsoft.com/office/officeart/2005/8/layout/cycle1"/>
    <dgm:cxn modelId="{8303FBA7-A7CE-44C6-8CD3-9E982FC54574}" type="presOf" srcId="{3C370505-7BFF-4764-BBBB-E40B6F87FDB3}" destId="{33E06519-7125-4719-BED4-B9661CAB6473}" srcOrd="0" destOrd="0" presId="urn:microsoft.com/office/officeart/2005/8/layout/cycle1"/>
    <dgm:cxn modelId="{161265B9-0A9E-4CBF-8D95-6D5C72888E72}" srcId="{0C0F62AA-702D-4088-BE9D-441FE7692DA2}" destId="{8CF2B62B-47AF-49B1-AAEA-764B61DC6678}" srcOrd="6" destOrd="0" parTransId="{2C81E9AD-7395-4A56-925D-DBEEF8E6951F}" sibTransId="{4E9DBB48-9901-4F55-B627-835AB7FCFC1C}"/>
    <dgm:cxn modelId="{70A8405B-4457-4023-8D52-1859B1D7C816}" type="presOf" srcId="{79CF8329-93C8-452D-9862-BC4A497209F1}" destId="{036E522D-9AF9-4A07-8AD8-7DB9F8E55A13}" srcOrd="0" destOrd="0" presId="urn:microsoft.com/office/officeart/2005/8/layout/cycle1"/>
    <dgm:cxn modelId="{8AFF96EB-691E-40A3-8B95-3265EF207A30}" srcId="{0C0F62AA-702D-4088-BE9D-441FE7692DA2}" destId="{05695738-8995-4B64-A5EC-A360FB1E526B}" srcOrd="5" destOrd="0" parTransId="{363E1673-B0CF-476D-933C-D2C0CEF83C58}" sibTransId="{79CF8329-93C8-452D-9862-BC4A497209F1}"/>
    <dgm:cxn modelId="{E7180CC2-0AD1-4A84-A562-65998B5BA05D}" type="presOf" srcId="{75940126-62B0-4A95-A047-5A0644E0665F}" destId="{852DAB89-E3D9-47A8-B3D1-837B9404C77C}" srcOrd="0" destOrd="0" presId="urn:microsoft.com/office/officeart/2005/8/layout/cycle1"/>
    <dgm:cxn modelId="{3E7E95FB-773D-40EA-A2F7-670552499B19}" srcId="{0C0F62AA-702D-4088-BE9D-441FE7692DA2}" destId="{639E5FC8-A8CA-4E7A-955D-EE1497367DD1}" srcOrd="1" destOrd="0" parTransId="{EA5680B0-1F41-48B3-B0B0-A10D60CF4ECA}" sibTransId="{75940126-62B0-4A95-A047-5A0644E0665F}"/>
    <dgm:cxn modelId="{64A606F4-B63B-493C-B156-AD92C7CA46B5}" type="presOf" srcId="{679E377C-F0C7-4BC0-85AC-8AF1BB0BD0A0}" destId="{AC7E9B68-4395-4473-BDFA-1191C0C2E3B2}" srcOrd="0" destOrd="0" presId="urn:microsoft.com/office/officeart/2005/8/layout/cycle1"/>
    <dgm:cxn modelId="{41D1A9B1-0042-4E27-8D79-9E52FF1BCD1B}" type="presOf" srcId="{FA954DE9-C6DD-4B73-8DC4-2DD8B74732AC}" destId="{564EDA24-4972-4BE4-A253-D5B171FA9696}" srcOrd="0" destOrd="0" presId="urn:microsoft.com/office/officeart/2005/8/layout/cycle1"/>
    <dgm:cxn modelId="{B1E29210-A604-46F2-BF2F-277EDEFA2FFB}" type="presOf" srcId="{15447FE1-2B81-4843-8C5C-9B25C0D4F803}" destId="{73A93932-1414-48FF-A5A1-BEF0E6E0D040}" srcOrd="0" destOrd="0" presId="urn:microsoft.com/office/officeart/2005/8/layout/cycle1"/>
    <dgm:cxn modelId="{1DF61855-6E66-4AC5-937A-B9698EAF071F}" srcId="{0C0F62AA-702D-4088-BE9D-441FE7692DA2}" destId="{FA954DE9-C6DD-4B73-8DC4-2DD8B74732AC}" srcOrd="0" destOrd="0" parTransId="{9D3D9B1B-B9BE-4532-B796-2C01CC5660F1}" sibTransId="{85C214F3-7CF5-4D91-A7AF-4D9AB08669A5}"/>
    <dgm:cxn modelId="{731F1B10-42E7-4734-8233-905DA92B7D30}" srcId="{0C0F62AA-702D-4088-BE9D-441FE7692DA2}" destId="{91C1D66A-8A14-4CC6-B3AA-022C57CFF0F8}" srcOrd="7" destOrd="0" parTransId="{53A72C17-EC2C-4A27-979E-44E2CF496DE1}" sibTransId="{679E377C-F0C7-4BC0-85AC-8AF1BB0BD0A0}"/>
    <dgm:cxn modelId="{6D712FFF-E45D-404C-B034-E8A6A3AE872C}" type="presOf" srcId="{8349C6CA-04A6-40A7-9EF7-BDE27444A387}" destId="{6393B679-FCA0-4FEA-9184-3C6AF471EA71}" srcOrd="0" destOrd="0" presId="urn:microsoft.com/office/officeart/2005/8/layout/cycle1"/>
    <dgm:cxn modelId="{EADC09D4-CB3D-4347-98E9-286402E6CD7E}" type="presOf" srcId="{8CF2B62B-47AF-49B1-AAEA-764B61DC6678}" destId="{08877904-21CC-40E1-85B3-204EB796771F}" srcOrd="0" destOrd="0" presId="urn:microsoft.com/office/officeart/2005/8/layout/cycle1"/>
    <dgm:cxn modelId="{48FA3B80-B742-4392-B2DF-483981148863}" type="presOf" srcId="{331A1582-E13D-4B75-BF0F-DB040F23B34B}" destId="{8C3C8683-5D40-4608-B79F-6C9B3E387E81}" srcOrd="0" destOrd="0" presId="urn:microsoft.com/office/officeart/2005/8/layout/cycle1"/>
    <dgm:cxn modelId="{AD7445D3-AD5F-4311-868D-BE6CFC39C228}" srcId="{0C0F62AA-702D-4088-BE9D-441FE7692DA2}" destId="{331A1582-E13D-4B75-BF0F-DB040F23B34B}" srcOrd="4" destOrd="0" parTransId="{74013A43-6971-40E0-82FF-272C00E2045E}" sibTransId="{8349C6CA-04A6-40A7-9EF7-BDE27444A387}"/>
    <dgm:cxn modelId="{0C6418A0-579F-4429-8ECE-2E0BBA2BC8E4}" type="presParOf" srcId="{4FFD836C-C5CD-4B8D-9160-29FF104C43F1}" destId="{A8D3A238-6C07-4E59-8B98-E7892EA6CF33}" srcOrd="0" destOrd="0" presId="urn:microsoft.com/office/officeart/2005/8/layout/cycle1"/>
    <dgm:cxn modelId="{2F8354FE-57B9-40CB-908A-A7F697466A3B}" type="presParOf" srcId="{4FFD836C-C5CD-4B8D-9160-29FF104C43F1}" destId="{564EDA24-4972-4BE4-A253-D5B171FA9696}" srcOrd="1" destOrd="0" presId="urn:microsoft.com/office/officeart/2005/8/layout/cycle1"/>
    <dgm:cxn modelId="{C2B58D95-D0E2-46AD-9840-542F44B22BA2}" type="presParOf" srcId="{4FFD836C-C5CD-4B8D-9160-29FF104C43F1}" destId="{F330BB0F-EE49-480D-9100-90613EBCD188}" srcOrd="2" destOrd="0" presId="urn:microsoft.com/office/officeart/2005/8/layout/cycle1"/>
    <dgm:cxn modelId="{30FD826B-3B2F-4024-A2F4-0BD9B0F24265}" type="presParOf" srcId="{4FFD836C-C5CD-4B8D-9160-29FF104C43F1}" destId="{B4F0D286-089E-42E9-9163-716BE2F1DC6B}" srcOrd="3" destOrd="0" presId="urn:microsoft.com/office/officeart/2005/8/layout/cycle1"/>
    <dgm:cxn modelId="{EBCC8C41-7F70-48D5-8295-8C5AF784D549}" type="presParOf" srcId="{4FFD836C-C5CD-4B8D-9160-29FF104C43F1}" destId="{CA4489B8-E095-4F57-9334-831DE11041EA}" srcOrd="4" destOrd="0" presId="urn:microsoft.com/office/officeart/2005/8/layout/cycle1"/>
    <dgm:cxn modelId="{5CB956D4-2382-4371-94D9-DD4148F0338C}" type="presParOf" srcId="{4FFD836C-C5CD-4B8D-9160-29FF104C43F1}" destId="{852DAB89-E3D9-47A8-B3D1-837B9404C77C}" srcOrd="5" destOrd="0" presId="urn:microsoft.com/office/officeart/2005/8/layout/cycle1"/>
    <dgm:cxn modelId="{97D3439B-8467-4732-B70C-10D35865667F}" type="presParOf" srcId="{4FFD836C-C5CD-4B8D-9160-29FF104C43F1}" destId="{77340CAE-2151-4D4E-84FE-6C7CC4FF4E35}" srcOrd="6" destOrd="0" presId="urn:microsoft.com/office/officeart/2005/8/layout/cycle1"/>
    <dgm:cxn modelId="{47580B8D-D700-4CF9-9B4B-617976F8BBD8}" type="presParOf" srcId="{4FFD836C-C5CD-4B8D-9160-29FF104C43F1}" destId="{B7604A12-4C23-4D47-B6FE-2A3E7CD1DF8F}" srcOrd="7" destOrd="0" presId="urn:microsoft.com/office/officeart/2005/8/layout/cycle1"/>
    <dgm:cxn modelId="{D7B6D36A-E544-418F-9F3C-BE74CCDC3416}" type="presParOf" srcId="{4FFD836C-C5CD-4B8D-9160-29FF104C43F1}" destId="{52F232F2-3229-417C-9692-DB8E8FFEBD4A}" srcOrd="8" destOrd="0" presId="urn:microsoft.com/office/officeart/2005/8/layout/cycle1"/>
    <dgm:cxn modelId="{B21B9CA3-636E-4B51-83A6-F10401B0871C}" type="presParOf" srcId="{4FFD836C-C5CD-4B8D-9160-29FF104C43F1}" destId="{01DED788-6BA5-4E85-85F7-78921E7E3428}" srcOrd="9" destOrd="0" presId="urn:microsoft.com/office/officeart/2005/8/layout/cycle1"/>
    <dgm:cxn modelId="{4FBD8F9D-1938-4DDA-BEC7-7DC9DFAAF9E4}" type="presParOf" srcId="{4FFD836C-C5CD-4B8D-9160-29FF104C43F1}" destId="{73A93932-1414-48FF-A5A1-BEF0E6E0D040}" srcOrd="10" destOrd="0" presId="urn:microsoft.com/office/officeart/2005/8/layout/cycle1"/>
    <dgm:cxn modelId="{C7C1C718-3C59-44E6-861E-9D758D4A3361}" type="presParOf" srcId="{4FFD836C-C5CD-4B8D-9160-29FF104C43F1}" destId="{33E06519-7125-4719-BED4-B9661CAB6473}" srcOrd="11" destOrd="0" presId="urn:microsoft.com/office/officeart/2005/8/layout/cycle1"/>
    <dgm:cxn modelId="{270506C3-70F3-4BDE-AB10-84452F10E3FB}" type="presParOf" srcId="{4FFD836C-C5CD-4B8D-9160-29FF104C43F1}" destId="{E428F6B3-AB8F-4224-9D53-C12A2FF77474}" srcOrd="12" destOrd="0" presId="urn:microsoft.com/office/officeart/2005/8/layout/cycle1"/>
    <dgm:cxn modelId="{FC8DCA91-BEB7-4C28-BE65-625AF36EE412}" type="presParOf" srcId="{4FFD836C-C5CD-4B8D-9160-29FF104C43F1}" destId="{8C3C8683-5D40-4608-B79F-6C9B3E387E81}" srcOrd="13" destOrd="0" presId="urn:microsoft.com/office/officeart/2005/8/layout/cycle1"/>
    <dgm:cxn modelId="{29E15CFB-6E85-43B5-8787-027BF7EA4E8C}" type="presParOf" srcId="{4FFD836C-C5CD-4B8D-9160-29FF104C43F1}" destId="{6393B679-FCA0-4FEA-9184-3C6AF471EA71}" srcOrd="14" destOrd="0" presId="urn:microsoft.com/office/officeart/2005/8/layout/cycle1"/>
    <dgm:cxn modelId="{D52D9612-9F66-4744-B6D8-2DBD379F2489}" type="presParOf" srcId="{4FFD836C-C5CD-4B8D-9160-29FF104C43F1}" destId="{A76D5C0C-9299-4273-82F6-08EECCE14F2A}" srcOrd="15" destOrd="0" presId="urn:microsoft.com/office/officeart/2005/8/layout/cycle1"/>
    <dgm:cxn modelId="{93888B90-6F0C-4C28-9975-ACBDF0428441}" type="presParOf" srcId="{4FFD836C-C5CD-4B8D-9160-29FF104C43F1}" destId="{318310DB-C580-4C07-B346-8C2A7C3BEE42}" srcOrd="16" destOrd="0" presId="urn:microsoft.com/office/officeart/2005/8/layout/cycle1"/>
    <dgm:cxn modelId="{5B9E4A14-B09C-4679-8596-A031133B9566}" type="presParOf" srcId="{4FFD836C-C5CD-4B8D-9160-29FF104C43F1}" destId="{036E522D-9AF9-4A07-8AD8-7DB9F8E55A13}" srcOrd="17" destOrd="0" presId="urn:microsoft.com/office/officeart/2005/8/layout/cycle1"/>
    <dgm:cxn modelId="{F6AE1020-D294-4450-98C3-B064C9768622}" type="presParOf" srcId="{4FFD836C-C5CD-4B8D-9160-29FF104C43F1}" destId="{79A0A3A8-67EC-47AB-877D-CC3790B505A7}" srcOrd="18" destOrd="0" presId="urn:microsoft.com/office/officeart/2005/8/layout/cycle1"/>
    <dgm:cxn modelId="{F64325E2-9FC6-4F3F-AD60-31AC614BF608}" type="presParOf" srcId="{4FFD836C-C5CD-4B8D-9160-29FF104C43F1}" destId="{08877904-21CC-40E1-85B3-204EB796771F}" srcOrd="19" destOrd="0" presId="urn:microsoft.com/office/officeart/2005/8/layout/cycle1"/>
    <dgm:cxn modelId="{43F8270A-E26B-48B1-A5CA-983EC8A41D9F}" type="presParOf" srcId="{4FFD836C-C5CD-4B8D-9160-29FF104C43F1}" destId="{96967643-7A13-4E2D-A84C-226AF82DD9C9}" srcOrd="20" destOrd="0" presId="urn:microsoft.com/office/officeart/2005/8/layout/cycle1"/>
    <dgm:cxn modelId="{A1C0DC1A-8E77-48AF-916E-E4E0FEB3B40B}" type="presParOf" srcId="{4FFD836C-C5CD-4B8D-9160-29FF104C43F1}" destId="{1BE62F7F-3398-454B-AFC6-5C5DD4F9250A}" srcOrd="21" destOrd="0" presId="urn:microsoft.com/office/officeart/2005/8/layout/cycle1"/>
    <dgm:cxn modelId="{B7353A12-935F-4AFF-806B-CB32D13CBB7F}" type="presParOf" srcId="{4FFD836C-C5CD-4B8D-9160-29FF104C43F1}" destId="{B12CA019-4ABB-46BB-AF00-3FEACBB7E45F}" srcOrd="22" destOrd="0" presId="urn:microsoft.com/office/officeart/2005/8/layout/cycle1"/>
    <dgm:cxn modelId="{494C26A3-7B23-487C-BA88-EC3EA7D2398E}" type="presParOf" srcId="{4FFD836C-C5CD-4B8D-9160-29FF104C43F1}" destId="{AC7E9B68-4395-4473-BDFA-1191C0C2E3B2}" srcOrd="23"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3A493-D8EB-485A-A9B4-3406EBC7F546}">
      <dsp:nvSpPr>
        <dsp:cNvPr id="0" name=""/>
        <dsp:cNvSpPr/>
      </dsp:nvSpPr>
      <dsp:spPr>
        <a:xfrm>
          <a:off x="1294109" y="1548307"/>
          <a:ext cx="1093671" cy="942935"/>
        </a:xfrm>
        <a:prstGeom prst="hexagon">
          <a:avLst>
            <a:gd name="adj" fmla="val 25000"/>
            <a:gd name="vf" fmla="val 11547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en-US" sz="1600" kern="1200" dirty="0" smtClean="0"/>
            <a:t>Soil</a:t>
          </a:r>
          <a:endParaRPr lang="en-US" sz="1600" kern="1200" dirty="0"/>
        </a:p>
      </dsp:txBody>
      <dsp:txXfrm>
        <a:off x="1463826" y="1694633"/>
        <a:ext cx="754237" cy="650283"/>
      </dsp:txXfrm>
    </dsp:sp>
    <dsp:sp modelId="{4F072330-1EF2-4B19-99A9-A90041309C7A}">
      <dsp:nvSpPr>
        <dsp:cNvPr id="0" name=""/>
        <dsp:cNvSpPr/>
      </dsp:nvSpPr>
      <dsp:spPr>
        <a:xfrm>
          <a:off x="1322521" y="1964594"/>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CA74AD-8860-4DEA-BA59-A14CCDA01459}">
      <dsp:nvSpPr>
        <dsp:cNvPr id="0" name=""/>
        <dsp:cNvSpPr/>
      </dsp:nvSpPr>
      <dsp:spPr>
        <a:xfrm>
          <a:off x="359234" y="1041837"/>
          <a:ext cx="1093671" cy="942935"/>
        </a:xfrm>
        <a:prstGeom prst="hexagon">
          <a:avLst>
            <a:gd name="adj" fmla="val 25000"/>
            <a:gd name="vf" fmla="val 115470"/>
          </a:avLst>
        </a:prstGeom>
        <a:blipFill rotWithShape="1">
          <a:blip xmlns:r="http://schemas.openxmlformats.org/officeDocument/2006/relationships" r:embed="rId1"/>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FF996A-D0D9-4CB4-A77B-896AAF62A4ED}">
      <dsp:nvSpPr>
        <dsp:cNvPr id="0" name=""/>
        <dsp:cNvSpPr/>
      </dsp:nvSpPr>
      <dsp:spPr>
        <a:xfrm>
          <a:off x="1103787" y="1860211"/>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2079139"/>
              <a:satOff val="-9594"/>
              <a:lumOff val="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D4D107-3F50-43BF-BB72-1F44C57D113E}">
      <dsp:nvSpPr>
        <dsp:cNvPr id="0" name=""/>
        <dsp:cNvSpPr/>
      </dsp:nvSpPr>
      <dsp:spPr>
        <a:xfrm>
          <a:off x="2225870" y="1030627"/>
          <a:ext cx="1093671" cy="942935"/>
        </a:xfrm>
        <a:prstGeom prst="hexagon">
          <a:avLst>
            <a:gd name="adj" fmla="val 25000"/>
            <a:gd name="vf" fmla="val 115470"/>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en-US" sz="1600" kern="1200" dirty="0" smtClean="0"/>
            <a:t>Crop</a:t>
          </a:r>
          <a:endParaRPr lang="en-US" sz="1600" kern="1200" dirty="0"/>
        </a:p>
      </dsp:txBody>
      <dsp:txXfrm>
        <a:off x="2395587" y="1176953"/>
        <a:ext cx="754237" cy="650283"/>
      </dsp:txXfrm>
    </dsp:sp>
    <dsp:sp modelId="{546465AE-E86E-49A6-84B7-7DA57703C05D}">
      <dsp:nvSpPr>
        <dsp:cNvPr id="0" name=""/>
        <dsp:cNvSpPr/>
      </dsp:nvSpPr>
      <dsp:spPr>
        <a:xfrm>
          <a:off x="2973537" y="1848004"/>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4158277"/>
              <a:satOff val="-19187"/>
              <a:lumOff val="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D13B06-EA8D-4F69-AEEF-03F292F0CFA0}">
      <dsp:nvSpPr>
        <dsp:cNvPr id="0" name=""/>
        <dsp:cNvSpPr/>
      </dsp:nvSpPr>
      <dsp:spPr>
        <a:xfrm>
          <a:off x="3157632" y="1548307"/>
          <a:ext cx="1093671" cy="942935"/>
        </a:xfrm>
        <a:prstGeom prst="hexagon">
          <a:avLst>
            <a:gd name="adj" fmla="val 25000"/>
            <a:gd name="vf" fmla="val 115470"/>
          </a:avLst>
        </a:prstGeom>
        <a:blipFill rotWithShape="1">
          <a:blip xmlns:r="http://schemas.openxmlformats.org/officeDocument/2006/relationships" r:embed="rId2"/>
          <a:stretch>
            <a:fillRect/>
          </a:stretch>
        </a:blip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2D1BA9-4C26-4408-B6C8-75D0F96F88BE}">
      <dsp:nvSpPr>
        <dsp:cNvPr id="0" name=""/>
        <dsp:cNvSpPr/>
      </dsp:nvSpPr>
      <dsp:spPr>
        <a:xfrm>
          <a:off x="3186044" y="1964594"/>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6237415"/>
              <a:satOff val="-28781"/>
              <a:lumOff val="10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16DAF0-78F6-4E79-879D-2704DC43545E}">
      <dsp:nvSpPr>
        <dsp:cNvPr id="0" name=""/>
        <dsp:cNvSpPr/>
      </dsp:nvSpPr>
      <dsp:spPr>
        <a:xfrm>
          <a:off x="1294109" y="515189"/>
          <a:ext cx="1093671" cy="942935"/>
        </a:xfrm>
        <a:prstGeom prst="hexagon">
          <a:avLst>
            <a:gd name="adj" fmla="val 25000"/>
            <a:gd name="vf" fmla="val 115470"/>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en-US" sz="1600" kern="1200" dirty="0" smtClean="0"/>
            <a:t>Weather</a:t>
          </a:r>
          <a:endParaRPr lang="en-US" sz="1600" kern="1200" dirty="0"/>
        </a:p>
      </dsp:txBody>
      <dsp:txXfrm>
        <a:off x="1463826" y="661515"/>
        <a:ext cx="754237" cy="650283"/>
      </dsp:txXfrm>
    </dsp:sp>
    <dsp:sp modelId="{33D2F7E2-4F9E-4B30-B6CD-22D5A789C1F8}">
      <dsp:nvSpPr>
        <dsp:cNvPr id="0" name=""/>
        <dsp:cNvSpPr/>
      </dsp:nvSpPr>
      <dsp:spPr>
        <a:xfrm>
          <a:off x="2035548" y="535617"/>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8316554"/>
              <a:satOff val="-38374"/>
              <a:lumOff val="14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10678C-C628-41B3-9DFB-17358DFE0AEB}">
      <dsp:nvSpPr>
        <dsp:cNvPr id="0" name=""/>
        <dsp:cNvSpPr/>
      </dsp:nvSpPr>
      <dsp:spPr>
        <a:xfrm>
          <a:off x="2225870" y="0"/>
          <a:ext cx="1093671" cy="942935"/>
        </a:xfrm>
        <a:prstGeom prst="hexagon">
          <a:avLst>
            <a:gd name="adj" fmla="val 25000"/>
            <a:gd name="vf" fmla="val 115470"/>
          </a:avLst>
        </a:prstGeom>
        <a:blipFill rotWithShape="1">
          <a:blip xmlns:r="http://schemas.openxmlformats.org/officeDocument/2006/relationships" r:embed="rId3"/>
          <a:stretch>
            <a:fillRect/>
          </a:stretch>
        </a:blip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1E91F9-1FB1-4592-8344-4C2443FDEF8A}">
      <dsp:nvSpPr>
        <dsp:cNvPr id="0" name=""/>
        <dsp:cNvSpPr/>
      </dsp:nvSpPr>
      <dsp:spPr>
        <a:xfrm>
          <a:off x="2258174" y="414044"/>
          <a:ext cx="128049" cy="110362"/>
        </a:xfrm>
        <a:prstGeom prst="hexagon">
          <a:avLst>
            <a:gd name="adj" fmla="val 25000"/>
            <a:gd name="vf" fmla="val 115470"/>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6F960-E7F1-4A28-A2C7-E1171E83FE84}">
      <dsp:nvSpPr>
        <dsp:cNvPr id="0" name=""/>
        <dsp:cNvSpPr/>
      </dsp:nvSpPr>
      <dsp:spPr>
        <a:xfrm rot="16200000">
          <a:off x="-294579"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T1: Create Ag Data Model for FAIR</a:t>
          </a:r>
          <a:endParaRPr lang="en-US" sz="1300" b="1" kern="1200" dirty="0">
            <a:latin typeface="Arial Narrow" panose="020B0606020202030204" pitchFamily="34" charset="0"/>
          </a:endParaRPr>
        </a:p>
      </dsp:txBody>
      <dsp:txXfrm rot="5400000">
        <a:off x="1" y="305434"/>
        <a:ext cx="938015" cy="916305"/>
      </dsp:txXfrm>
    </dsp:sp>
    <dsp:sp modelId="{B48FFB19-4C10-47FB-BAB3-B0BBBE9161B5}">
      <dsp:nvSpPr>
        <dsp:cNvPr id="0" name=""/>
        <dsp:cNvSpPr/>
      </dsp:nvSpPr>
      <dsp:spPr>
        <a:xfrm rot="16200000">
          <a:off x="714369"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T2: Data Synthesis with Systematic Review</a:t>
          </a:r>
          <a:endParaRPr lang="en-US" sz="1300" b="1" kern="1200" dirty="0">
            <a:latin typeface="Arial Narrow" panose="020B0606020202030204" pitchFamily="34" charset="0"/>
          </a:endParaRPr>
        </a:p>
      </dsp:txBody>
      <dsp:txXfrm rot="5400000">
        <a:off x="1008949" y="305434"/>
        <a:ext cx="938015" cy="916305"/>
      </dsp:txXfrm>
    </dsp:sp>
    <dsp:sp modelId="{E439BD81-D2EB-4AA5-9097-E52404889A82}">
      <dsp:nvSpPr>
        <dsp:cNvPr id="0" name=""/>
        <dsp:cNvSpPr/>
      </dsp:nvSpPr>
      <dsp:spPr>
        <a:xfrm rot="16200000">
          <a:off x="1722735"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T3: </a:t>
          </a:r>
          <a:r>
            <a:rPr lang="en-US" sz="1300" b="1" kern="1200" dirty="0" err="1" smtClean="0">
              <a:latin typeface="Arial Narrow" panose="020B0606020202030204" pitchFamily="34" charset="0"/>
            </a:rPr>
            <a:t>Eval</a:t>
          </a:r>
          <a:r>
            <a:rPr lang="en-US" sz="1300" b="1" kern="1200" dirty="0" smtClean="0">
              <a:latin typeface="Arial Narrow" panose="020B0606020202030204" pitchFamily="34" charset="0"/>
            </a:rPr>
            <a:t>.  Rec. Parameters with On-farm Data</a:t>
          </a:r>
          <a:endParaRPr lang="en-US" sz="1300" b="1" kern="1200" dirty="0">
            <a:latin typeface="Arial Narrow" panose="020B0606020202030204" pitchFamily="34" charset="0"/>
          </a:endParaRPr>
        </a:p>
      </dsp:txBody>
      <dsp:txXfrm rot="5400000">
        <a:off x="2017315" y="305434"/>
        <a:ext cx="938015" cy="916305"/>
      </dsp:txXfrm>
    </dsp:sp>
    <dsp:sp modelId="{0AF0DCB7-ACF4-4218-948B-B97D5E869846}">
      <dsp:nvSpPr>
        <dsp:cNvPr id="0" name=""/>
        <dsp:cNvSpPr/>
      </dsp:nvSpPr>
      <dsp:spPr>
        <a:xfrm rot="16200000">
          <a:off x="2731101"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T4: Machine Learning, with On-farm Data </a:t>
          </a:r>
          <a:endParaRPr lang="en-US" sz="1300" b="1" kern="1200" dirty="0">
            <a:latin typeface="Arial Narrow" panose="020B0606020202030204" pitchFamily="34" charset="0"/>
          </a:endParaRPr>
        </a:p>
      </dsp:txBody>
      <dsp:txXfrm rot="5400000">
        <a:off x="3025681" y="305434"/>
        <a:ext cx="938015" cy="916305"/>
      </dsp:txXfrm>
    </dsp:sp>
    <dsp:sp modelId="{F53AF212-9DF8-457E-9E8A-94CDE35DDD13}">
      <dsp:nvSpPr>
        <dsp:cNvPr id="0" name=""/>
        <dsp:cNvSpPr/>
      </dsp:nvSpPr>
      <dsp:spPr>
        <a:xfrm rot="16200000">
          <a:off x="3750353" y="283694"/>
          <a:ext cx="1527175" cy="959786"/>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T5: Rec. Deployment and Research Roadmaps</a:t>
          </a:r>
          <a:endParaRPr lang="en-US" sz="1300" b="1" kern="1200" dirty="0">
            <a:latin typeface="Arial Narrow" panose="020B0606020202030204" pitchFamily="34" charset="0"/>
          </a:endParaRPr>
        </a:p>
      </dsp:txBody>
      <dsp:txXfrm rot="5400000">
        <a:off x="4034048" y="305434"/>
        <a:ext cx="959786" cy="916305"/>
      </dsp:txXfrm>
    </dsp:sp>
    <dsp:sp modelId="{96E39E8B-C5B0-4E9D-AA8A-2215842AC583}">
      <dsp:nvSpPr>
        <dsp:cNvPr id="0" name=""/>
        <dsp:cNvSpPr/>
      </dsp:nvSpPr>
      <dsp:spPr>
        <a:xfrm rot="16200000">
          <a:off x="4769605"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T6: On-farm Testing and Business Case</a:t>
          </a:r>
          <a:endParaRPr lang="en-US" sz="1300" b="1" kern="1200" dirty="0">
            <a:latin typeface="Arial Narrow" panose="020B0606020202030204" pitchFamily="34" charset="0"/>
          </a:endParaRPr>
        </a:p>
      </dsp:txBody>
      <dsp:txXfrm rot="5400000">
        <a:off x="5064185" y="305434"/>
        <a:ext cx="938015" cy="916305"/>
      </dsp:txXfrm>
    </dsp:sp>
    <dsp:sp modelId="{8A023B8B-4EA2-41BD-843E-34321A071115}">
      <dsp:nvSpPr>
        <dsp:cNvPr id="0" name=""/>
        <dsp:cNvSpPr/>
      </dsp:nvSpPr>
      <dsp:spPr>
        <a:xfrm rot="16200000">
          <a:off x="5777972" y="294579"/>
          <a:ext cx="1527175" cy="938015"/>
        </a:xfrm>
        <a:prstGeom prst="flowChartManualOperation">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ctr" anchorCtr="0">
          <a:noAutofit/>
        </a:bodyPr>
        <a:lstStyle/>
        <a:p>
          <a:pPr lvl="0" algn="ctr" defTabSz="577850">
            <a:lnSpc>
              <a:spcPct val="90000"/>
            </a:lnSpc>
            <a:spcBef>
              <a:spcPct val="0"/>
            </a:spcBef>
            <a:spcAft>
              <a:spcPct val="35000"/>
            </a:spcAft>
          </a:pPr>
          <a:r>
            <a:rPr lang="en-US" sz="1300" b="1" kern="1200" dirty="0" smtClean="0">
              <a:latin typeface="Arial Narrow" panose="020B0606020202030204" pitchFamily="34" charset="0"/>
            </a:rPr>
            <a:t>T*: Auto Data Ingestion, Self-Improving Rec</a:t>
          </a:r>
          <a:endParaRPr lang="en-US" sz="1300" b="1" kern="1200" dirty="0">
            <a:latin typeface="Arial Narrow" panose="020B0606020202030204" pitchFamily="34" charset="0"/>
          </a:endParaRPr>
        </a:p>
      </dsp:txBody>
      <dsp:txXfrm rot="5400000">
        <a:off x="6072552" y="305434"/>
        <a:ext cx="938015" cy="9163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58ACE-B813-4E65-A1C5-395C5EEF6BD1}">
      <dsp:nvSpPr>
        <dsp:cNvPr id="0" name=""/>
        <dsp:cNvSpPr/>
      </dsp:nvSpPr>
      <dsp:spPr>
        <a:xfrm>
          <a:off x="1266871" y="1760"/>
          <a:ext cx="1304244" cy="3585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anose="020B0606020202030204" pitchFamily="34" charset="0"/>
            </a:rPr>
            <a:t>Data Sources</a:t>
          </a:r>
          <a:endParaRPr lang="en-US" sz="1400" b="1" kern="1200" dirty="0">
            <a:latin typeface="Arial Narrow" panose="020B0606020202030204" pitchFamily="34" charset="0"/>
          </a:endParaRPr>
        </a:p>
      </dsp:txBody>
      <dsp:txXfrm>
        <a:off x="1277373" y="12262"/>
        <a:ext cx="1283240" cy="337545"/>
      </dsp:txXfrm>
    </dsp:sp>
    <dsp:sp modelId="{4AE47C3F-615F-4289-922E-549C5ECFDC8C}">
      <dsp:nvSpPr>
        <dsp:cNvPr id="0" name=""/>
        <dsp:cNvSpPr/>
      </dsp:nvSpPr>
      <dsp:spPr>
        <a:xfrm>
          <a:off x="1397295" y="360309"/>
          <a:ext cx="130424" cy="269633"/>
        </a:xfrm>
        <a:custGeom>
          <a:avLst/>
          <a:gdLst/>
          <a:ahLst/>
          <a:cxnLst/>
          <a:rect l="0" t="0" r="0" b="0"/>
          <a:pathLst>
            <a:path>
              <a:moveTo>
                <a:pt x="0" y="0"/>
              </a:moveTo>
              <a:lnTo>
                <a:pt x="0" y="269633"/>
              </a:lnTo>
              <a:lnTo>
                <a:pt x="130424" y="269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9A3BA6-2128-4223-845B-C6304AC94126}">
      <dsp:nvSpPr>
        <dsp:cNvPr id="0" name=""/>
        <dsp:cNvSpPr/>
      </dsp:nvSpPr>
      <dsp:spPr>
        <a:xfrm>
          <a:off x="1527720" y="447216"/>
          <a:ext cx="1487800" cy="3654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l" defTabSz="577850">
            <a:lnSpc>
              <a:spcPct val="90000"/>
            </a:lnSpc>
            <a:spcBef>
              <a:spcPct val="0"/>
            </a:spcBef>
            <a:spcAft>
              <a:spcPct val="35000"/>
            </a:spcAft>
          </a:pPr>
          <a:r>
            <a:rPr lang="en-US" sz="1300" b="1" kern="1200" dirty="0" smtClean="0">
              <a:latin typeface="Arial Narrow" panose="020B0606020202030204" pitchFamily="34" charset="0"/>
            </a:rPr>
            <a:t>On-going Public Research</a:t>
          </a:r>
          <a:endParaRPr lang="en-US" sz="1300" b="1" kern="1200" dirty="0">
            <a:latin typeface="Arial Narrow" panose="020B0606020202030204" pitchFamily="34" charset="0"/>
          </a:endParaRPr>
        </a:p>
      </dsp:txBody>
      <dsp:txXfrm>
        <a:off x="1538424" y="457920"/>
        <a:ext cx="1466392" cy="344044"/>
      </dsp:txXfrm>
    </dsp:sp>
    <dsp:sp modelId="{0B3E4120-7B79-4A7F-AB97-5A7C5894A5F5}">
      <dsp:nvSpPr>
        <dsp:cNvPr id="0" name=""/>
        <dsp:cNvSpPr/>
      </dsp:nvSpPr>
      <dsp:spPr>
        <a:xfrm>
          <a:off x="1397295" y="360309"/>
          <a:ext cx="127699" cy="691411"/>
        </a:xfrm>
        <a:custGeom>
          <a:avLst/>
          <a:gdLst/>
          <a:ahLst/>
          <a:cxnLst/>
          <a:rect l="0" t="0" r="0" b="0"/>
          <a:pathLst>
            <a:path>
              <a:moveTo>
                <a:pt x="0" y="0"/>
              </a:moveTo>
              <a:lnTo>
                <a:pt x="0" y="691411"/>
              </a:lnTo>
              <a:lnTo>
                <a:pt x="127699" y="6914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93E96D-3EDB-471E-BB41-93CEDBA3EADE}">
      <dsp:nvSpPr>
        <dsp:cNvPr id="0" name=""/>
        <dsp:cNvSpPr/>
      </dsp:nvSpPr>
      <dsp:spPr>
        <a:xfrm>
          <a:off x="1524995" y="902305"/>
          <a:ext cx="1483851" cy="2988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l" defTabSz="577850">
            <a:lnSpc>
              <a:spcPct val="90000"/>
            </a:lnSpc>
            <a:spcBef>
              <a:spcPct val="0"/>
            </a:spcBef>
            <a:spcAft>
              <a:spcPct val="35000"/>
            </a:spcAft>
          </a:pPr>
          <a:r>
            <a:rPr lang="en-US" sz="1300" b="1" kern="1200" dirty="0" smtClean="0">
              <a:latin typeface="Arial Narrow" panose="020B0606020202030204" pitchFamily="34" charset="0"/>
            </a:rPr>
            <a:t>Legacy Research</a:t>
          </a:r>
          <a:endParaRPr lang="en-US" sz="1300" b="1" kern="1200" dirty="0">
            <a:latin typeface="Arial Narrow" panose="020B0606020202030204" pitchFamily="34" charset="0"/>
          </a:endParaRPr>
        </a:p>
      </dsp:txBody>
      <dsp:txXfrm>
        <a:off x="1533747" y="911057"/>
        <a:ext cx="1466347" cy="281325"/>
      </dsp:txXfrm>
    </dsp:sp>
    <dsp:sp modelId="{5655F414-E5CA-42C5-9A57-23B9932123E3}">
      <dsp:nvSpPr>
        <dsp:cNvPr id="0" name=""/>
        <dsp:cNvSpPr/>
      </dsp:nvSpPr>
      <dsp:spPr>
        <a:xfrm>
          <a:off x="1397295" y="360309"/>
          <a:ext cx="130424" cy="1111551"/>
        </a:xfrm>
        <a:custGeom>
          <a:avLst/>
          <a:gdLst/>
          <a:ahLst/>
          <a:cxnLst/>
          <a:rect l="0" t="0" r="0" b="0"/>
          <a:pathLst>
            <a:path>
              <a:moveTo>
                <a:pt x="0" y="0"/>
              </a:moveTo>
              <a:lnTo>
                <a:pt x="0" y="1111551"/>
              </a:lnTo>
              <a:lnTo>
                <a:pt x="130424" y="11115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C43DC8-445E-4E7D-9C01-0B001E0FB817}">
      <dsp:nvSpPr>
        <dsp:cNvPr id="0" name=""/>
        <dsp:cNvSpPr/>
      </dsp:nvSpPr>
      <dsp:spPr>
        <a:xfrm>
          <a:off x="1527720" y="1285314"/>
          <a:ext cx="1439499" cy="3730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l" defTabSz="577850">
            <a:lnSpc>
              <a:spcPct val="90000"/>
            </a:lnSpc>
            <a:spcBef>
              <a:spcPct val="0"/>
            </a:spcBef>
            <a:spcAft>
              <a:spcPct val="35000"/>
            </a:spcAft>
          </a:pPr>
          <a:r>
            <a:rPr lang="en-US" sz="1300" b="1" kern="1200" dirty="0" smtClean="0">
              <a:latin typeface="Arial Narrow" panose="020B0606020202030204" pitchFamily="34" charset="0"/>
            </a:rPr>
            <a:t>High-Qual. On-Farm Data</a:t>
          </a:r>
          <a:endParaRPr lang="en-US" sz="1300" b="1" kern="1200" dirty="0">
            <a:latin typeface="Arial Narrow" panose="020B0606020202030204" pitchFamily="34" charset="0"/>
          </a:endParaRPr>
        </a:p>
      </dsp:txBody>
      <dsp:txXfrm>
        <a:off x="1538648" y="1296242"/>
        <a:ext cx="1417643" cy="351237"/>
      </dsp:txXfrm>
    </dsp:sp>
    <dsp:sp modelId="{75A7D45C-82A4-460D-B083-A3DF1494DB6B}">
      <dsp:nvSpPr>
        <dsp:cNvPr id="0" name=""/>
        <dsp:cNvSpPr/>
      </dsp:nvSpPr>
      <dsp:spPr>
        <a:xfrm>
          <a:off x="1397295" y="360309"/>
          <a:ext cx="130424" cy="1587947"/>
        </a:xfrm>
        <a:custGeom>
          <a:avLst/>
          <a:gdLst/>
          <a:ahLst/>
          <a:cxnLst/>
          <a:rect l="0" t="0" r="0" b="0"/>
          <a:pathLst>
            <a:path>
              <a:moveTo>
                <a:pt x="0" y="0"/>
              </a:moveTo>
              <a:lnTo>
                <a:pt x="0" y="1587947"/>
              </a:lnTo>
              <a:lnTo>
                <a:pt x="130424" y="15879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2ED4AD-AA45-4ECB-AE87-1D5F04E1DDFF}">
      <dsp:nvSpPr>
        <dsp:cNvPr id="0" name=""/>
        <dsp:cNvSpPr/>
      </dsp:nvSpPr>
      <dsp:spPr>
        <a:xfrm>
          <a:off x="1527720" y="1745315"/>
          <a:ext cx="1520233" cy="4058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l" defTabSz="577850">
            <a:lnSpc>
              <a:spcPct val="90000"/>
            </a:lnSpc>
            <a:spcBef>
              <a:spcPct val="0"/>
            </a:spcBef>
            <a:spcAft>
              <a:spcPct val="35000"/>
            </a:spcAft>
          </a:pPr>
          <a:r>
            <a:rPr lang="en-US" sz="1300" b="1" kern="1200" dirty="0" smtClean="0">
              <a:latin typeface="Arial Narrow" panose="020B0606020202030204" pitchFamily="34" charset="0"/>
            </a:rPr>
            <a:t>Peer and Grey Literature, Extracted</a:t>
          </a:r>
          <a:endParaRPr lang="en-US" sz="1300" b="1" kern="1200" dirty="0">
            <a:latin typeface="Arial Narrow" panose="020B0606020202030204" pitchFamily="34" charset="0"/>
          </a:endParaRPr>
        </a:p>
      </dsp:txBody>
      <dsp:txXfrm>
        <a:off x="1539608" y="1757203"/>
        <a:ext cx="1496457" cy="382106"/>
      </dsp:txXfrm>
    </dsp:sp>
    <dsp:sp modelId="{4333797B-4D10-461A-8FF6-29AAEBA62520}">
      <dsp:nvSpPr>
        <dsp:cNvPr id="0" name=""/>
        <dsp:cNvSpPr/>
      </dsp:nvSpPr>
      <dsp:spPr>
        <a:xfrm>
          <a:off x="1397295" y="360309"/>
          <a:ext cx="116975" cy="2070110"/>
        </a:xfrm>
        <a:custGeom>
          <a:avLst/>
          <a:gdLst/>
          <a:ahLst/>
          <a:cxnLst/>
          <a:rect l="0" t="0" r="0" b="0"/>
          <a:pathLst>
            <a:path>
              <a:moveTo>
                <a:pt x="0" y="0"/>
              </a:moveTo>
              <a:lnTo>
                <a:pt x="0" y="2070110"/>
              </a:lnTo>
              <a:lnTo>
                <a:pt x="116975" y="20701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4056E1-83D2-4721-B125-743C7AA76618}">
      <dsp:nvSpPr>
        <dsp:cNvPr id="0" name=""/>
        <dsp:cNvSpPr/>
      </dsp:nvSpPr>
      <dsp:spPr>
        <a:xfrm>
          <a:off x="1514271" y="2231083"/>
          <a:ext cx="1376770" cy="3986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bg1">
                  <a:lumMod val="50000"/>
                </a:schemeClr>
              </a:solidFill>
              <a:latin typeface="Arial Narrow" panose="020B0606020202030204" pitchFamily="34" charset="0"/>
            </a:rPr>
            <a:t>Future Small Exp.</a:t>
          </a:r>
          <a:endParaRPr lang="en-US" sz="1300" b="1" kern="1200" dirty="0">
            <a:solidFill>
              <a:schemeClr val="bg1">
                <a:lumMod val="50000"/>
              </a:schemeClr>
            </a:solidFill>
            <a:latin typeface="Arial Narrow" panose="020B0606020202030204" pitchFamily="34" charset="0"/>
          </a:endParaRPr>
        </a:p>
      </dsp:txBody>
      <dsp:txXfrm>
        <a:off x="1525948" y="2242760"/>
        <a:ext cx="1353416" cy="375318"/>
      </dsp:txXfrm>
    </dsp:sp>
    <dsp:sp modelId="{9624F544-DF18-4D41-9218-17477B81E9C9}">
      <dsp:nvSpPr>
        <dsp:cNvPr id="0" name=""/>
        <dsp:cNvSpPr/>
      </dsp:nvSpPr>
      <dsp:spPr>
        <a:xfrm>
          <a:off x="1397295" y="360309"/>
          <a:ext cx="128611" cy="2559658"/>
        </a:xfrm>
        <a:custGeom>
          <a:avLst/>
          <a:gdLst/>
          <a:ahLst/>
          <a:cxnLst/>
          <a:rect l="0" t="0" r="0" b="0"/>
          <a:pathLst>
            <a:path>
              <a:moveTo>
                <a:pt x="0" y="0"/>
              </a:moveTo>
              <a:lnTo>
                <a:pt x="0" y="2559658"/>
              </a:lnTo>
              <a:lnTo>
                <a:pt x="128611" y="25596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B7E1A0-F05B-4462-8F08-5F54A7C23628}">
      <dsp:nvSpPr>
        <dsp:cNvPr id="0" name=""/>
        <dsp:cNvSpPr/>
      </dsp:nvSpPr>
      <dsp:spPr>
        <a:xfrm>
          <a:off x="1525907" y="2714240"/>
          <a:ext cx="1294729" cy="4114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n-US" sz="1300" b="1" kern="1200" dirty="0" smtClean="0">
              <a:solidFill>
                <a:schemeClr val="bg1">
                  <a:lumMod val="50000"/>
                </a:schemeClr>
              </a:solidFill>
              <a:latin typeface="Arial Narrow" panose="020B0606020202030204" pitchFamily="34" charset="0"/>
            </a:rPr>
            <a:t>On-farm Unknown Quality</a:t>
          </a:r>
          <a:endParaRPr lang="en-US" sz="1300" b="1" kern="1200" dirty="0">
            <a:solidFill>
              <a:schemeClr val="bg1">
                <a:lumMod val="50000"/>
              </a:schemeClr>
            </a:solidFill>
            <a:latin typeface="Arial Narrow" panose="020B0606020202030204" pitchFamily="34" charset="0"/>
          </a:endParaRPr>
        </a:p>
      </dsp:txBody>
      <dsp:txXfrm>
        <a:off x="1537958" y="2726291"/>
        <a:ext cx="1270627" cy="3873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89BD0-EEEE-49F7-8572-75A11579D921}">
      <dsp:nvSpPr>
        <dsp:cNvPr id="0" name=""/>
        <dsp:cNvSpPr/>
      </dsp:nvSpPr>
      <dsp:spPr>
        <a:xfrm>
          <a:off x="1028" y="655387"/>
          <a:ext cx="1951594" cy="408986"/>
        </a:xfrm>
        <a:prstGeom prst="homePlate">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anose="020B0606020202030204" pitchFamily="34" charset="0"/>
            </a:rPr>
            <a:t>Obj. 3: New Curriculum:</a:t>
          </a:r>
          <a:endParaRPr lang="en-US" sz="1400" b="1" kern="1200" dirty="0">
            <a:latin typeface="Arial Narrow" panose="020B0606020202030204" pitchFamily="34" charset="0"/>
          </a:endParaRPr>
        </a:p>
      </dsp:txBody>
      <dsp:txXfrm>
        <a:off x="1028" y="655387"/>
        <a:ext cx="1849348" cy="408986"/>
      </dsp:txXfrm>
    </dsp:sp>
    <dsp:sp modelId="{8136CE37-66DE-452E-B999-04A963118445}">
      <dsp:nvSpPr>
        <dsp:cNvPr id="0" name=""/>
        <dsp:cNvSpPr/>
      </dsp:nvSpPr>
      <dsp:spPr>
        <a:xfrm>
          <a:off x="1394722" y="655387"/>
          <a:ext cx="2789507" cy="408986"/>
        </a:xfrm>
        <a:prstGeom prst="chevron">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anose="020B0606020202030204" pitchFamily="34" charset="0"/>
            </a:rPr>
            <a:t>T7. Graduate Certificate;</a:t>
          </a:r>
          <a:endParaRPr lang="en-US" sz="1400" b="1" kern="1200" dirty="0">
            <a:latin typeface="Arial Narrow" panose="020B0606020202030204" pitchFamily="34" charset="0"/>
          </a:endParaRPr>
        </a:p>
      </dsp:txBody>
      <dsp:txXfrm>
        <a:off x="1599215" y="655387"/>
        <a:ext cx="2380521" cy="408986"/>
      </dsp:txXfrm>
    </dsp:sp>
    <dsp:sp modelId="{FB977B2F-2BB8-408E-8ADF-4D76688369F5}">
      <dsp:nvSpPr>
        <dsp:cNvPr id="0" name=""/>
        <dsp:cNvSpPr/>
      </dsp:nvSpPr>
      <dsp:spPr>
        <a:xfrm>
          <a:off x="3626328" y="654774"/>
          <a:ext cx="2437303" cy="410213"/>
        </a:xfrm>
        <a:prstGeom prst="chevron">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anose="020B0606020202030204" pitchFamily="34" charset="0"/>
            </a:rPr>
            <a:t>Practitioner Programming</a:t>
          </a:r>
          <a:endParaRPr lang="en-US" sz="1400" b="1" kern="1200" dirty="0">
            <a:latin typeface="Arial Narrow" panose="020B0606020202030204" pitchFamily="34" charset="0"/>
          </a:endParaRPr>
        </a:p>
      </dsp:txBody>
      <dsp:txXfrm>
        <a:off x="3831435" y="654774"/>
        <a:ext cx="2027090" cy="4102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4FBA2-80EE-4B18-882C-B23F2EDEBEE1}">
      <dsp:nvSpPr>
        <dsp:cNvPr id="0" name=""/>
        <dsp:cNvSpPr/>
      </dsp:nvSpPr>
      <dsp:spPr>
        <a:xfrm>
          <a:off x="678109" y="726963"/>
          <a:ext cx="828800" cy="828800"/>
        </a:xfrm>
        <a:prstGeom prst="gear9">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endParaRPr lang="en-US" sz="1500" kern="1200" dirty="0"/>
        </a:p>
      </dsp:txBody>
      <dsp:txXfrm>
        <a:off x="844735" y="921105"/>
        <a:ext cx="495548" cy="426021"/>
      </dsp:txXfrm>
    </dsp:sp>
    <dsp:sp modelId="{599D8BE4-C534-4FF5-B5F3-B6F71FD9D0AF}">
      <dsp:nvSpPr>
        <dsp:cNvPr id="0" name=""/>
        <dsp:cNvSpPr/>
      </dsp:nvSpPr>
      <dsp:spPr>
        <a:xfrm>
          <a:off x="195898" y="531065"/>
          <a:ext cx="602764" cy="602764"/>
        </a:xfrm>
        <a:prstGeom prst="gear6">
          <a:avLst/>
        </a:prstGeom>
        <a:solidFill>
          <a:schemeClr val="accent5">
            <a:hueOff val="-3676672"/>
            <a:satOff val="-5114"/>
            <a:lumOff val="-1961"/>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endParaRPr lang="en-US" sz="900" kern="1200" dirty="0"/>
        </a:p>
      </dsp:txBody>
      <dsp:txXfrm>
        <a:off x="347646" y="683730"/>
        <a:ext cx="299268" cy="297434"/>
      </dsp:txXfrm>
    </dsp:sp>
    <dsp:sp modelId="{8782C28E-9B73-4F83-99B9-71DD8981DBEE}">
      <dsp:nvSpPr>
        <dsp:cNvPr id="0" name=""/>
        <dsp:cNvSpPr/>
      </dsp:nvSpPr>
      <dsp:spPr>
        <a:xfrm rot="20700000">
          <a:off x="533507" y="115219"/>
          <a:ext cx="590585" cy="590585"/>
        </a:xfrm>
        <a:prstGeom prst="gear6">
          <a:avLst/>
        </a:prstGeom>
        <a:solidFill>
          <a:schemeClr val="accent5">
            <a:hueOff val="-7353344"/>
            <a:satOff val="-10228"/>
            <a:lumOff val="-3922"/>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endParaRPr lang="en-US" sz="1000" kern="1200"/>
        </a:p>
      </dsp:txBody>
      <dsp:txXfrm rot="-20700000">
        <a:off x="663040" y="244752"/>
        <a:ext cx="331520" cy="331520"/>
      </dsp:txXfrm>
    </dsp:sp>
    <dsp:sp modelId="{500D0F77-0A61-4FFF-819D-6872E270E954}">
      <dsp:nvSpPr>
        <dsp:cNvPr id="0" name=""/>
        <dsp:cNvSpPr/>
      </dsp:nvSpPr>
      <dsp:spPr>
        <a:xfrm>
          <a:off x="588647" y="615742"/>
          <a:ext cx="1060864" cy="1060864"/>
        </a:xfrm>
        <a:prstGeom prst="circularArrow">
          <a:avLst>
            <a:gd name="adj1" fmla="val 4688"/>
            <a:gd name="adj2" fmla="val 299029"/>
            <a:gd name="adj3" fmla="val 2373181"/>
            <a:gd name="adj4" fmla="val 16213673"/>
            <a:gd name="adj5" fmla="val 5469"/>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B3C9DC51-A5C5-400C-A5FC-03054AAAE9BC}">
      <dsp:nvSpPr>
        <dsp:cNvPr id="0" name=""/>
        <dsp:cNvSpPr/>
      </dsp:nvSpPr>
      <dsp:spPr>
        <a:xfrm>
          <a:off x="89149" y="409229"/>
          <a:ext cx="770784" cy="770784"/>
        </a:xfrm>
        <a:prstGeom prst="leftCircularArrow">
          <a:avLst>
            <a:gd name="adj1" fmla="val 6452"/>
            <a:gd name="adj2" fmla="val 429999"/>
            <a:gd name="adj3" fmla="val 10489124"/>
            <a:gd name="adj4" fmla="val 14837806"/>
            <a:gd name="adj5" fmla="val 7527"/>
          </a:avLst>
        </a:prstGeom>
        <a:solidFill>
          <a:schemeClr val="accent5">
            <a:hueOff val="-3676672"/>
            <a:satOff val="-5114"/>
            <a:lumOff val="-1961"/>
            <a:alphaOff val="0"/>
          </a:schemeClr>
        </a:solidFill>
        <a:ln w="6350" cap="flat" cmpd="sng" algn="ctr">
          <a:solidFill>
            <a:schemeClr val="lt1">
              <a:hueOff val="0"/>
              <a:satOff val="0"/>
              <a:lumOff val="0"/>
              <a:alphaOff val="0"/>
            </a:schemeClr>
          </a:solidFill>
          <a:prstDash val="solid"/>
          <a:miter lim="800000"/>
        </a:ln>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 modelId="{7D0B4110-3A30-4311-A0A6-E1285D093F32}">
      <dsp:nvSpPr>
        <dsp:cNvPr id="0" name=""/>
        <dsp:cNvSpPr/>
      </dsp:nvSpPr>
      <dsp:spPr>
        <a:xfrm>
          <a:off x="396899" y="-2607"/>
          <a:ext cx="831060" cy="831060"/>
        </a:xfrm>
        <a:prstGeom prst="circularArrow">
          <a:avLst>
            <a:gd name="adj1" fmla="val 5984"/>
            <a:gd name="adj2" fmla="val 394124"/>
            <a:gd name="adj3" fmla="val 13313824"/>
            <a:gd name="adj4" fmla="val 10508221"/>
            <a:gd name="adj5" fmla="val 6981"/>
          </a:avLst>
        </a:prstGeom>
        <a:solidFill>
          <a:schemeClr val="accent5">
            <a:hueOff val="-7353344"/>
            <a:satOff val="-10228"/>
            <a:lumOff val="-3922"/>
            <a:alphaOff val="0"/>
          </a:schemeClr>
        </a:solidFill>
        <a:ln w="6350" cap="flat" cmpd="sng" algn="ctr">
          <a:solidFill>
            <a:schemeClr val="lt1">
              <a:hueOff val="0"/>
              <a:satOff val="0"/>
              <a:lumOff val="0"/>
              <a:alphaOff val="0"/>
            </a:schemeClr>
          </a:solidFill>
          <a:prstDash val="solid"/>
          <a:miter lim="800000"/>
        </a:ln>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EDA24-4972-4BE4-A253-D5B171FA9696}">
      <dsp:nvSpPr>
        <dsp:cNvPr id="0" name=""/>
        <dsp:cNvSpPr/>
      </dsp:nvSpPr>
      <dsp:spPr>
        <a:xfrm>
          <a:off x="5762414" y="253"/>
          <a:ext cx="1564600"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Data scientists</a:t>
          </a:r>
          <a:endParaRPr lang="en-US" sz="2400" kern="1200" dirty="0"/>
        </a:p>
      </dsp:txBody>
      <dsp:txXfrm>
        <a:off x="5762414" y="253"/>
        <a:ext cx="1564600" cy="1128656"/>
      </dsp:txXfrm>
    </dsp:sp>
    <dsp:sp modelId="{F330BB0F-EE49-480D-9100-90613EBCD188}">
      <dsp:nvSpPr>
        <dsp:cNvPr id="0" name=""/>
        <dsp:cNvSpPr/>
      </dsp:nvSpPr>
      <dsp:spPr>
        <a:xfrm>
          <a:off x="2289054" y="104993"/>
          <a:ext cx="6287632" cy="6287632"/>
        </a:xfrm>
        <a:prstGeom prst="circularArrow">
          <a:avLst>
            <a:gd name="adj1" fmla="val 3500"/>
            <a:gd name="adj2" fmla="val 217049"/>
            <a:gd name="adj3" fmla="val 19268905"/>
            <a:gd name="adj4" fmla="val 18641291"/>
            <a:gd name="adj5" fmla="val 4084"/>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4489B8-E095-4F57-9334-831DE11041EA}">
      <dsp:nvSpPr>
        <dsp:cNvPr id="0" name=""/>
        <dsp:cNvSpPr/>
      </dsp:nvSpPr>
      <dsp:spPr>
        <a:xfrm>
          <a:off x="7142926" y="1572637"/>
          <a:ext cx="1948344"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Information scientists</a:t>
          </a:r>
          <a:endParaRPr lang="en-US" sz="2400" kern="1200" dirty="0"/>
        </a:p>
      </dsp:txBody>
      <dsp:txXfrm>
        <a:off x="7142926" y="1572637"/>
        <a:ext cx="1948344" cy="1128656"/>
      </dsp:txXfrm>
    </dsp:sp>
    <dsp:sp modelId="{852DAB89-E3D9-47A8-B3D1-837B9404C77C}">
      <dsp:nvSpPr>
        <dsp:cNvPr id="0" name=""/>
        <dsp:cNvSpPr/>
      </dsp:nvSpPr>
      <dsp:spPr>
        <a:xfrm>
          <a:off x="2289054" y="104993"/>
          <a:ext cx="6287632" cy="6287632"/>
        </a:xfrm>
        <a:prstGeom prst="circularArrow">
          <a:avLst>
            <a:gd name="adj1" fmla="val 3500"/>
            <a:gd name="adj2" fmla="val 217049"/>
            <a:gd name="adj3" fmla="val 434686"/>
            <a:gd name="adj4" fmla="val 20948266"/>
            <a:gd name="adj5" fmla="val 4084"/>
          </a:avLst>
        </a:prstGeom>
        <a:solidFill>
          <a:schemeClr val="accent4">
            <a:hueOff val="1485099"/>
            <a:satOff val="-6853"/>
            <a:lumOff val="2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04A12-4C23-4D47-B6FE-2A3E7CD1DF8F}">
      <dsp:nvSpPr>
        <dsp:cNvPr id="0" name=""/>
        <dsp:cNvSpPr/>
      </dsp:nvSpPr>
      <dsp:spPr>
        <a:xfrm>
          <a:off x="6992143" y="3796324"/>
          <a:ext cx="2249909"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Science administrators</a:t>
          </a:r>
          <a:endParaRPr lang="en-US" sz="2400" kern="1200" dirty="0"/>
        </a:p>
      </dsp:txBody>
      <dsp:txXfrm>
        <a:off x="6992143" y="3796324"/>
        <a:ext cx="2249909" cy="1128656"/>
      </dsp:txXfrm>
    </dsp:sp>
    <dsp:sp modelId="{52F232F2-3229-417C-9692-DB8E8FFEBD4A}">
      <dsp:nvSpPr>
        <dsp:cNvPr id="0" name=""/>
        <dsp:cNvSpPr/>
      </dsp:nvSpPr>
      <dsp:spPr>
        <a:xfrm>
          <a:off x="2289054" y="104993"/>
          <a:ext cx="6287632" cy="6287632"/>
        </a:xfrm>
        <a:prstGeom prst="circularArrow">
          <a:avLst>
            <a:gd name="adj1" fmla="val 3500"/>
            <a:gd name="adj2" fmla="val 217049"/>
            <a:gd name="adj3" fmla="val 2594346"/>
            <a:gd name="adj4" fmla="val 2114046"/>
            <a:gd name="adj5" fmla="val 4084"/>
          </a:avLst>
        </a:prstGeom>
        <a:solidFill>
          <a:schemeClr val="accent4">
            <a:hueOff val="2970198"/>
            <a:satOff val="-13705"/>
            <a:lumOff val="5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A93932-1414-48FF-A5A1-BEF0E6E0D040}">
      <dsp:nvSpPr>
        <dsp:cNvPr id="0" name=""/>
        <dsp:cNvSpPr/>
      </dsp:nvSpPr>
      <dsp:spPr>
        <a:xfrm>
          <a:off x="5633058" y="5368709"/>
          <a:ext cx="1823311"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00B050"/>
              </a:solidFill>
            </a:rPr>
            <a:t>Professional societies</a:t>
          </a:r>
          <a:endParaRPr lang="en-US" sz="2400" b="1" kern="1200" dirty="0">
            <a:solidFill>
              <a:srgbClr val="00B050"/>
            </a:solidFill>
          </a:endParaRPr>
        </a:p>
      </dsp:txBody>
      <dsp:txXfrm>
        <a:off x="5633058" y="5368709"/>
        <a:ext cx="1823311" cy="1128656"/>
      </dsp:txXfrm>
    </dsp:sp>
    <dsp:sp modelId="{33E06519-7125-4719-BED4-B9661CAB6473}">
      <dsp:nvSpPr>
        <dsp:cNvPr id="0" name=""/>
        <dsp:cNvSpPr/>
      </dsp:nvSpPr>
      <dsp:spPr>
        <a:xfrm>
          <a:off x="2289054" y="104993"/>
          <a:ext cx="6287632" cy="6287632"/>
        </a:xfrm>
        <a:prstGeom prst="circularArrow">
          <a:avLst>
            <a:gd name="adj1" fmla="val 3500"/>
            <a:gd name="adj2" fmla="val 217049"/>
            <a:gd name="adj3" fmla="val 5524219"/>
            <a:gd name="adj4" fmla="val 5162943"/>
            <a:gd name="adj5" fmla="val 4084"/>
          </a:avLst>
        </a:prstGeom>
        <a:solidFill>
          <a:schemeClr val="accent4">
            <a:hueOff val="4455297"/>
            <a:satOff val="-20558"/>
            <a:lumOff val="7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3C8683-5D40-4608-B79F-6C9B3E387E81}">
      <dsp:nvSpPr>
        <dsp:cNvPr id="0" name=""/>
        <dsp:cNvSpPr/>
      </dsp:nvSpPr>
      <dsp:spPr>
        <a:xfrm>
          <a:off x="3497130" y="5368709"/>
          <a:ext cx="1647793"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0000"/>
              </a:solidFill>
            </a:rPr>
            <a:t>Ag. Res. Funders</a:t>
          </a:r>
          <a:endParaRPr lang="en-US" sz="2400" b="1" kern="1200" dirty="0">
            <a:solidFill>
              <a:srgbClr val="FF0000"/>
            </a:solidFill>
          </a:endParaRPr>
        </a:p>
      </dsp:txBody>
      <dsp:txXfrm>
        <a:off x="3497130" y="5368709"/>
        <a:ext cx="1647793" cy="1128656"/>
      </dsp:txXfrm>
    </dsp:sp>
    <dsp:sp modelId="{6393B679-FCA0-4FEA-9184-3C6AF471EA71}">
      <dsp:nvSpPr>
        <dsp:cNvPr id="0" name=""/>
        <dsp:cNvSpPr/>
      </dsp:nvSpPr>
      <dsp:spPr>
        <a:xfrm>
          <a:off x="2289054" y="104993"/>
          <a:ext cx="6287632" cy="6287632"/>
        </a:xfrm>
        <a:prstGeom prst="circularArrow">
          <a:avLst>
            <a:gd name="adj1" fmla="val 3500"/>
            <a:gd name="adj2" fmla="val 217049"/>
            <a:gd name="adj3" fmla="val 8468905"/>
            <a:gd name="adj4" fmla="val 7906739"/>
            <a:gd name="adj5" fmla="val 4084"/>
          </a:avLst>
        </a:prstGeom>
        <a:solidFill>
          <a:schemeClr val="accent4">
            <a:hueOff val="5940396"/>
            <a:satOff val="-27410"/>
            <a:lumOff val="10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8310DB-C580-4C07-B346-8C2A7C3BEE42}">
      <dsp:nvSpPr>
        <dsp:cNvPr id="0" name=""/>
        <dsp:cNvSpPr/>
      </dsp:nvSpPr>
      <dsp:spPr>
        <a:xfrm>
          <a:off x="1817704" y="3796324"/>
          <a:ext cx="1861877"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Private publishers</a:t>
          </a:r>
          <a:endParaRPr lang="en-US" sz="2400" kern="1200" dirty="0"/>
        </a:p>
      </dsp:txBody>
      <dsp:txXfrm>
        <a:off x="1817704" y="3796324"/>
        <a:ext cx="1861877" cy="1128656"/>
      </dsp:txXfrm>
    </dsp:sp>
    <dsp:sp modelId="{036E522D-9AF9-4A07-8AD8-7DB9F8E55A13}">
      <dsp:nvSpPr>
        <dsp:cNvPr id="0" name=""/>
        <dsp:cNvSpPr/>
      </dsp:nvSpPr>
      <dsp:spPr>
        <a:xfrm>
          <a:off x="2289054" y="104993"/>
          <a:ext cx="6287632" cy="6287632"/>
        </a:xfrm>
        <a:prstGeom prst="circularArrow">
          <a:avLst>
            <a:gd name="adj1" fmla="val 3500"/>
            <a:gd name="adj2" fmla="val 217049"/>
            <a:gd name="adj3" fmla="val 11234686"/>
            <a:gd name="adj4" fmla="val 10148266"/>
            <a:gd name="adj5" fmla="val 4084"/>
          </a:avLst>
        </a:prstGeom>
        <a:solidFill>
          <a:schemeClr val="accent4">
            <a:hueOff val="7425494"/>
            <a:satOff val="-34263"/>
            <a:lumOff val="12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877904-21CC-40E1-85B3-204EB796771F}">
      <dsp:nvSpPr>
        <dsp:cNvPr id="0" name=""/>
        <dsp:cNvSpPr/>
      </dsp:nvSpPr>
      <dsp:spPr>
        <a:xfrm>
          <a:off x="1902906" y="1572637"/>
          <a:ext cx="1691473"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Other data stakeholders</a:t>
          </a:r>
          <a:endParaRPr lang="en-US" sz="2400" kern="1200" dirty="0"/>
        </a:p>
      </dsp:txBody>
      <dsp:txXfrm>
        <a:off x="1902906" y="1572637"/>
        <a:ext cx="1691473" cy="1128656"/>
      </dsp:txXfrm>
    </dsp:sp>
    <dsp:sp modelId="{96967643-7A13-4E2D-A84C-226AF82DD9C9}">
      <dsp:nvSpPr>
        <dsp:cNvPr id="0" name=""/>
        <dsp:cNvSpPr/>
      </dsp:nvSpPr>
      <dsp:spPr>
        <a:xfrm>
          <a:off x="2289054" y="104993"/>
          <a:ext cx="6287632" cy="6287632"/>
        </a:xfrm>
        <a:prstGeom prst="circularArrow">
          <a:avLst>
            <a:gd name="adj1" fmla="val 3500"/>
            <a:gd name="adj2" fmla="val 217049"/>
            <a:gd name="adj3" fmla="val 13675976"/>
            <a:gd name="adj4" fmla="val 12914046"/>
            <a:gd name="adj5" fmla="val 4084"/>
          </a:avLst>
        </a:prstGeom>
        <a:solidFill>
          <a:schemeClr val="accent4">
            <a:hueOff val="8910593"/>
            <a:satOff val="-41115"/>
            <a:lumOff val="15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CA019-4ABB-46BB-AF00-3FEACBB7E45F}">
      <dsp:nvSpPr>
        <dsp:cNvPr id="0" name=""/>
        <dsp:cNvSpPr/>
      </dsp:nvSpPr>
      <dsp:spPr>
        <a:xfrm>
          <a:off x="3626226" y="253"/>
          <a:ext cx="1389602" cy="11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Domain scientists</a:t>
          </a:r>
          <a:endParaRPr lang="en-US" sz="2400" kern="1200" dirty="0"/>
        </a:p>
      </dsp:txBody>
      <dsp:txXfrm>
        <a:off x="3626226" y="253"/>
        <a:ext cx="1389602" cy="1128656"/>
      </dsp:txXfrm>
    </dsp:sp>
    <dsp:sp modelId="{AC7E9B68-4395-4473-BDFA-1191C0C2E3B2}">
      <dsp:nvSpPr>
        <dsp:cNvPr id="0" name=""/>
        <dsp:cNvSpPr/>
      </dsp:nvSpPr>
      <dsp:spPr>
        <a:xfrm>
          <a:off x="2289054" y="104993"/>
          <a:ext cx="6287632" cy="6287632"/>
        </a:xfrm>
        <a:prstGeom prst="circularArrow">
          <a:avLst>
            <a:gd name="adj1" fmla="val 3500"/>
            <a:gd name="adj2" fmla="val 217049"/>
            <a:gd name="adj3" fmla="val 16373718"/>
            <a:gd name="adj4" fmla="val 15704832"/>
            <a:gd name="adj5" fmla="val 4084"/>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611A9E7-B3D1-4223-BBBA-7BAD21C25070}" type="datetimeFigureOut">
              <a:rPr lang="en-US" smtClean="0"/>
              <a:t>2/20/2020</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B0184CE-5005-4714-A151-7798E4C0C5C0}" type="slidenum">
              <a:rPr lang="en-US" smtClean="0"/>
              <a:t>‹#›</a:t>
            </a:fld>
            <a:endParaRPr lang="en-US"/>
          </a:p>
        </p:txBody>
      </p:sp>
    </p:spTree>
    <p:extLst>
      <p:ext uri="{BB962C8B-B14F-4D97-AF65-F5344CB8AC3E}">
        <p14:creationId xmlns:p14="http://schemas.microsoft.com/office/powerpoint/2010/main" val="296669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184CE-5005-4714-A151-7798E4C0C5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0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0184CE-5005-4714-A151-7798E4C0C5C0}" type="slidenum">
              <a:rPr lang="en-US" smtClean="0"/>
              <a:t>24</a:t>
            </a:fld>
            <a:endParaRPr lang="en-US"/>
          </a:p>
        </p:txBody>
      </p:sp>
    </p:spTree>
    <p:extLst>
      <p:ext uri="{BB962C8B-B14F-4D97-AF65-F5344CB8AC3E}">
        <p14:creationId xmlns:p14="http://schemas.microsoft.com/office/powerpoint/2010/main" val="1427196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F6778338-B921-4B92-9E0D-B6CACC7EEA6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966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184CE-5005-4714-A151-7798E4C0C5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298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0184CE-5005-4714-A151-7798E4C0C5C0}" type="slidenum">
              <a:rPr lang="en-US" smtClean="0"/>
              <a:t>11</a:t>
            </a:fld>
            <a:endParaRPr lang="en-US"/>
          </a:p>
        </p:txBody>
      </p:sp>
    </p:spTree>
    <p:extLst>
      <p:ext uri="{BB962C8B-B14F-4D97-AF65-F5344CB8AC3E}">
        <p14:creationId xmlns:p14="http://schemas.microsoft.com/office/powerpoint/2010/main" val="160340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The intent of this project is to harmonize soil test phosphorus and potassium recommendations across state boundaries through a national effort. Although there are seven principles on this project, there are many more collaborators because without them, this project would not exist.</a:t>
            </a: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4E0B90A-4E52-45BD-944D-6C78D0EBF64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32040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ChangeArrowheads="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Collaborators include almost 70 land-grant faculty, ARS, NRCS, and not-for-profit personnel.  </a:t>
            </a: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F80C08C-9B2A-4A00-8724-728370E69F5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17638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ChangeArrowheads="1" noTextEdit="1"/>
          </p:cNvSpPr>
          <p:nvPr>
            <p:ph type="sldImg"/>
          </p:nvPr>
        </p:nvSpPr>
        <p:spPr>
          <a:xfrm>
            <a:off x="434975" y="720725"/>
            <a:ext cx="6148388" cy="3459163"/>
          </a:xfrm>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These collaborators and principles represent 29 land grant universities, 2 federal agencies, 2 not-for-profit organizations, and one state department of agriculture.  </a:t>
            </a: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92EAE76-D423-4A90-9ABD-5D5C859CCE6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6328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ChangeArrowheads="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The intent of this project, FRST which stands for Fertilizer Support Tool, is to advance soil-test-based fertilizer decisions by developing a database and decision support tool.  This tool will help with phosphorus and potassium recommendations that can be scientifically defended; it will also provide transparency. Users will enter the FRST decision support system tool through the USDA National Agricultural Library.  Users will then be able to select the crop, nutrient of concern (P or K), and specific geographical area in the United States. Based on these criteria and more, a critical level will be developed from data residing in the database and algorithms.  After only six months, our database houses over 600 distinct trials representing over 20 states and six crops.  Project collaborators have provided and continue to provide much of these data.  We are currently seeking funding to develop the decision support system.  For more information, contact Deanna Osmond.</a:t>
            </a: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80D6311-3901-4779-99F9-30BB6A31E96E}"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71566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0184CE-5005-4714-A151-7798E4C0C5C0}" type="slidenum">
              <a:rPr lang="en-US" smtClean="0"/>
              <a:t>22</a:t>
            </a:fld>
            <a:endParaRPr lang="en-US"/>
          </a:p>
        </p:txBody>
      </p:sp>
    </p:spTree>
    <p:extLst>
      <p:ext uri="{BB962C8B-B14F-4D97-AF65-F5344CB8AC3E}">
        <p14:creationId xmlns:p14="http://schemas.microsoft.com/office/powerpoint/2010/main" val="1276864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0184CE-5005-4714-A151-7798E4C0C5C0}" type="slidenum">
              <a:rPr lang="en-US" smtClean="0"/>
              <a:t>23</a:t>
            </a:fld>
            <a:endParaRPr lang="en-US"/>
          </a:p>
        </p:txBody>
      </p:sp>
    </p:spTree>
    <p:extLst>
      <p:ext uri="{BB962C8B-B14F-4D97-AF65-F5344CB8AC3E}">
        <p14:creationId xmlns:p14="http://schemas.microsoft.com/office/powerpoint/2010/main" val="2149742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8D7EAB-6913-4E06-9501-52165D7022F0}"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1A336A-C180-44A6-91C7-4B93746AD320}" type="slidenum">
              <a:rPr lang="en-US" smtClean="0"/>
              <a:t>‹#›</a:t>
            </a:fld>
            <a:endParaRPr lang="en-US"/>
          </a:p>
        </p:txBody>
      </p:sp>
    </p:spTree>
    <p:extLst>
      <p:ext uri="{BB962C8B-B14F-4D97-AF65-F5344CB8AC3E}">
        <p14:creationId xmlns:p14="http://schemas.microsoft.com/office/powerpoint/2010/main" val="1856121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904790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3474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9578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3A23CFC-440F-4C23-AD09-0B4180627E63}"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8970302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6693164-17A7-4754-A9F2-53FDC066DF6A}"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058675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C1B1321-2D24-43F3-8D34-4384A44734E2}"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8050137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9E1D385-8097-4BCE-8EDF-C3B619C763D0}"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016096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8"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9"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20F8C41-85AD-4BCA-9A74-5D98F8E61B91}"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419404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4"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4A3BE4-7043-4DA0-A53A-AAD32199EF5D}"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321979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3"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4"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CDDE5E9-540E-4F7F-9A90-5975C104072C}"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1472460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7"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FB7D6AA-078F-43B0-B11A-E1B52BAF8CA4}"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33274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00562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422116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mn-cs"/>
            </a:endParaRPr>
          </a:p>
        </p:txBody>
      </p:sp>
      <p:sp>
        <p:nvSpPr>
          <p:cNvPr id="6" name="Right Triangle 11"/>
          <p:cNvSpPr/>
          <p:nvPr/>
        </p:nvSpPr>
        <p:spPr>
          <a:xfrm rot="420000" flipV="1">
            <a:off x="10672763" y="5359400"/>
            <a:ext cx="2063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mn-cs"/>
            </a:endParaRPr>
          </a:p>
        </p:txBody>
      </p:sp>
      <p:sp>
        <p:nvSpPr>
          <p:cNvPr id="7"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Arial" panose="020B0604020202020204" pitchFamily="34" charset="0"/>
            </a:endParaRPr>
          </a:p>
        </p:txBody>
      </p:sp>
      <p:sp>
        <p:nvSpPr>
          <p:cNvPr id="8" name="Freeform 10"/>
          <p:cNvSpPr>
            <a:spLocks/>
          </p:cNvSpPr>
          <p:nvPr/>
        </p:nvSpPr>
        <p:spPr bwMode="auto">
          <a:xfrm flipV="1">
            <a:off x="5842000" y="6219825"/>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Arial" panose="020B0604020202020204" pitchFamily="34" charset="0"/>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a:t>Click icon to add picture</a:t>
            </a:r>
          </a:p>
        </p:txBody>
      </p:sp>
      <p:sp>
        <p:nvSpPr>
          <p:cNvPr id="9" name="Date Placeholder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10" name="Footer Placeholder 5"/>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11" name="Slide Number Placeholder 6"/>
          <p:cNvSpPr>
            <a:spLocks noGrp="1"/>
          </p:cNvSpPr>
          <p:nvPr>
            <p:ph type="sldNum" sz="quarter" idx="12"/>
          </p:nvPr>
        </p:nvSpPr>
        <p:spPr>
          <a:xfrm>
            <a:off x="10769600" y="6356350"/>
            <a:ext cx="8128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5732799-3B79-428E-BAD1-3F8AFAD568B8}"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465760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9A3D91B-65C9-4FE5-8126-1EEA02C576EB}"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465892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5" name="Footer Placeholder 21"/>
          <p:cNvSpPr>
            <a:spLocks noGrp="1"/>
          </p:cNvSpPr>
          <p:nvPr>
            <p:ph type="ftr" sz="quarter" idx="11"/>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6" name="Slide Number Placeholder 17"/>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87F1466-0818-4586-A77A-A8ED734937AC}"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61219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096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905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4036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0179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smtClean="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B96F77B4-85A1-46BD-917A-A415ACE23774}"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02898163"/>
      </p:ext>
    </p:extLst>
  </p:cSld>
  <p:clrMapOvr>
    <a:masterClrMapping/>
  </p:clrMapOvr>
  <p:transition>
    <p:pull dir="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284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547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510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EC71B7-8A44-41E2-B7C6-4C833F78D5DE}" type="datetimeFigureOut">
              <a:rPr lang="en-US" smtClean="0"/>
              <a:t>2/20/2020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86CB57-8E31-4A25-98E7-5B06F63AFB9B}" type="slidenum">
              <a:rPr lang="en-US" smtClean="0"/>
              <a:t>‹#›</a:t>
            </a:fld>
            <a:endParaRPr lang="en-US"/>
          </a:p>
        </p:txBody>
      </p:sp>
    </p:spTree>
    <p:extLst>
      <p:ext uri="{BB962C8B-B14F-4D97-AF65-F5344CB8AC3E}">
        <p14:creationId xmlns:p14="http://schemas.microsoft.com/office/powerpoint/2010/main" val="2377105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1993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405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5496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7051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903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728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746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266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89507" y="6356351"/>
            <a:ext cx="2844800"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80C8F5-D920-BB4B-933F-7F3EB43C8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Placeholder 6"/>
          <p:cNvSpPr>
            <a:spLocks noGrp="1"/>
          </p:cNvSpPr>
          <p:nvPr>
            <p:ph type="body" idx="12"/>
          </p:nvPr>
        </p:nvSpPr>
        <p:spPr>
          <a:xfrm>
            <a:off x="380650" y="946832"/>
            <a:ext cx="11101359" cy="480898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289241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smtClean="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F77B4-85A1-46BD-917A-A415ACE23774}"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018130"/>
      </p:ext>
    </p:extLst>
  </p:cSld>
  <p:clrMapOvr>
    <a:masterClrMapping/>
  </p:clrMapOvr>
  <p:transition>
    <p:pull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89507" y="6356351"/>
            <a:ext cx="2844800" cy="365125"/>
          </a:xfrm>
          <a:prstGeom prst="rect">
            <a:avLst/>
          </a:prstGeom>
        </p:spPr>
        <p:txBody>
          <a:bodyPr/>
          <a:lstStyle/>
          <a:p>
            <a:pPr defTabSz="457200"/>
            <a:fld id="{AB80C8F5-D920-BB4B-933F-7F3EB43C8215}" type="slidenum">
              <a:rPr lang="en-US" smtClean="0">
                <a:solidFill>
                  <a:prstClr val="black"/>
                </a:solidFill>
              </a:rPr>
              <a:pPr defTabSz="457200"/>
              <a:t>‹#›</a:t>
            </a:fld>
            <a:endParaRPr lang="en-US" dirty="0">
              <a:solidFill>
                <a:prstClr val="black"/>
              </a:solidFill>
            </a:endParaRPr>
          </a:p>
        </p:txBody>
      </p:sp>
      <p:sp>
        <p:nvSpPr>
          <p:cNvPr id="7" name="Text Placeholder 6"/>
          <p:cNvSpPr>
            <a:spLocks noGrp="1"/>
          </p:cNvSpPr>
          <p:nvPr>
            <p:ph type="body" idx="12"/>
          </p:nvPr>
        </p:nvSpPr>
        <p:spPr>
          <a:xfrm>
            <a:off x="380650" y="946832"/>
            <a:ext cx="11101359" cy="480898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768421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777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7189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3049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1368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4846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3663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7888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29659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2642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61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EC71B7-8A44-41E2-B7C6-4C833F78D5DE}" type="datetimeFigureOut">
              <a:rPr lang="en-US" smtClean="0"/>
              <a:t>2/20/2020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86CB57-8E31-4A25-98E7-5B06F63AFB9B}" type="slidenum">
              <a:rPr lang="en-US" smtClean="0"/>
              <a:t>‹#›</a:t>
            </a:fld>
            <a:endParaRPr lang="en-US"/>
          </a:p>
        </p:txBody>
      </p:sp>
    </p:spTree>
    <p:extLst>
      <p:ext uri="{BB962C8B-B14F-4D97-AF65-F5344CB8AC3E}">
        <p14:creationId xmlns:p14="http://schemas.microsoft.com/office/powerpoint/2010/main" val="13771465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4851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89507" y="6356351"/>
            <a:ext cx="2844800"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80C8F5-D920-BB4B-933F-7F3EB43C8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Placeholder 6"/>
          <p:cNvSpPr>
            <a:spLocks noGrp="1"/>
          </p:cNvSpPr>
          <p:nvPr>
            <p:ph type="body" idx="12"/>
          </p:nvPr>
        </p:nvSpPr>
        <p:spPr>
          <a:xfrm>
            <a:off x="380650" y="946832"/>
            <a:ext cx="11101359" cy="480898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1873534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smtClean="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F77B4-85A1-46BD-917A-A415ACE23774}"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927919"/>
      </p:ext>
    </p:extLst>
  </p:cSld>
  <p:clrMapOvr>
    <a:masterClrMapping/>
  </p:clrMapOvr>
  <p:transition>
    <p:pull dir="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2655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921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1533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092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073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52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4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040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4720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586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6098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96530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89507" y="6356351"/>
            <a:ext cx="2844800"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80C8F5-D920-BB4B-933F-7F3EB43C8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Placeholder 6"/>
          <p:cNvSpPr>
            <a:spLocks noGrp="1"/>
          </p:cNvSpPr>
          <p:nvPr>
            <p:ph type="body" idx="12"/>
          </p:nvPr>
        </p:nvSpPr>
        <p:spPr>
          <a:xfrm>
            <a:off x="380650" y="946832"/>
            <a:ext cx="11101359" cy="480898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055624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smtClean="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F77B4-85A1-46BD-917A-A415ACE23774}"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032538"/>
      </p:ext>
    </p:extLst>
  </p:cSld>
  <p:clrMapOvr>
    <a:masterClrMapping/>
  </p:clrMapOvr>
  <p:transition>
    <p:pull dir="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8201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2544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1929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7216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4704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7698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8390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6430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2783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5005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6619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5658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489507" y="6356351"/>
            <a:ext cx="2844800"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B80C8F5-D920-BB4B-933F-7F3EB43C8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Placeholder 6"/>
          <p:cNvSpPr>
            <a:spLocks noGrp="1"/>
          </p:cNvSpPr>
          <p:nvPr>
            <p:ph type="body" idx="12"/>
          </p:nvPr>
        </p:nvSpPr>
        <p:spPr>
          <a:xfrm>
            <a:off x="380650" y="946832"/>
            <a:ext cx="11101359" cy="480898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483834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rtlCol="0">
            <a:normAutofit/>
          </a:bodyPr>
          <a:lstStyle/>
          <a:p>
            <a:pPr lvl="0"/>
            <a:endParaRPr lang="en-US" noProof="0" smtClean="0"/>
          </a:p>
        </p:txBody>
      </p:sp>
      <p:sp>
        <p:nvSpPr>
          <p:cNvPr id="4" name="Date Placeholder 3"/>
          <p:cNvSpPr>
            <a:spLocks noGrp="1"/>
          </p:cNvSpPr>
          <p:nvPr>
            <p:ph type="dt" sz="half" idx="10"/>
          </p:nvPr>
        </p:nvSpPr>
        <p:spPr>
          <a:xfrm>
            <a:off x="609600" y="6245225"/>
            <a:ext cx="28448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F77B4-85A1-46BD-917A-A415ACE23774}" type="slidenum">
              <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886428"/>
      </p:ext>
    </p:extLst>
  </p:cSld>
  <p:clrMapOvr>
    <a:masterClrMapping/>
  </p:clrMapOvr>
  <p:transition>
    <p:pull dir="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368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3435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8802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505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556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654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6544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135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78908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0641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2702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54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2633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9290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0918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6056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5511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450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03348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4459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6546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1682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9928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07770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7031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25581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7832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5831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4412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2576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6900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441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7504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48714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10.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1.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2.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2.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image" Target="../media/image4.png"/><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4.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9.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F34E7-E3E7-3E4D-B268-8F683A74C6B8}"/>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77037E-A3BC-4241-AE35-D1E9980411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1ABD8-3AEE-224A-A131-2028DED0F43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67439C4-8EB1-42DC-AD40-0CEBB01A7100}" type="datetime1">
              <a:rPr lang="en-US" smtClean="0">
                <a:solidFill>
                  <a:prstClr val="black">
                    <a:tint val="75000"/>
                  </a:prstClr>
                </a:solidFill>
              </a:rPr>
              <a:pPr>
                <a:defRPr/>
              </a:pPr>
              <a:t>2/20/2020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A5D9C1C-D096-AE4A-99B5-B590AAFBF91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B246E28-1C81-8C4A-8215-9AA0087A6FF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5128C95-80BD-4615-8EE7-2B03060D0620}"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70119339"/>
      </p:ext>
    </p:extLst>
  </p:cSld>
  <p:clrMap bg1="lt1" tx1="dk1" bg2="lt2" tx2="dk2" accent1="accent1" accent2="accent2" accent3="accent3" accent4="accent4" accent5="accent5" accent6="accent6" hlink="hlink" folHlink="folHlink"/>
  <p:sldLayoutIdLst>
    <p:sldLayoutId id="2147483719" r:id="rId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842738"/>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1A17DBE-5F25-4159-8B44-E32A665A4D4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39F4FE-FCA6-4064-80B0-C1CEF4A32D1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095306"/>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Arial" panose="020B0604020202020204" pitchFamily="34" charset="0"/>
            </a:endParaRPr>
          </a:p>
        </p:txBody>
      </p:sp>
      <p:sp>
        <p:nvSpPr>
          <p:cNvPr id="8" name="Freeform 7"/>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onstantia"/>
              <a:ea typeface="+mn-ea"/>
              <a:cs typeface="Arial" panose="020B0604020202020204" pitchFamily="34" charset="0"/>
            </a:endParaRPr>
          </a:p>
        </p:txBody>
      </p:sp>
      <p:sp>
        <p:nvSpPr>
          <p:cNvPr id="1028" name="Title Placeholder 8"/>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609600" y="1935163"/>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609600" y="6356350"/>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Times New Roman"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22" name="Footer Placeholder 21"/>
          <p:cNvSpPr>
            <a:spLocks noGrp="1"/>
          </p:cNvSpPr>
          <p:nvPr>
            <p:ph type="ftr" sz="quarter" idx="3"/>
          </p:nvPr>
        </p:nvSpPr>
        <p:spPr>
          <a:xfrm>
            <a:off x="3556000" y="6356350"/>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Times New Roman"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DBF5F9">
                  <a:shade val="90000"/>
                </a:srgbClr>
              </a:solidFill>
              <a:effectLst/>
              <a:uLnTx/>
              <a:uFillTx/>
              <a:latin typeface="Times New Roman" charset="0"/>
              <a:ea typeface="+mn-ea"/>
              <a:cs typeface="+mn-cs"/>
            </a:endParaRPr>
          </a:p>
        </p:txBody>
      </p:sp>
      <p:sp>
        <p:nvSpPr>
          <p:cNvPr id="18" name="Slide Number Placeholder 17"/>
          <p:cNvSpPr>
            <a:spLocks noGrp="1"/>
          </p:cNvSpPr>
          <p:nvPr>
            <p:ph type="sldNum" sz="quarter" idx="4"/>
          </p:nvPr>
        </p:nvSpPr>
        <p:spPr>
          <a:xfrm>
            <a:off x="10566400" y="6356350"/>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D1EAEE"/>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1BDBEFA-3E9B-4491-930C-12DBEE5354DD}" type="slidenum">
              <a:rPr kumimoji="0" lang="en-US" altLang="en-US" sz="1200" b="0" i="0" u="none" strike="noStrike" kern="1200" cap="none" spc="0" normalizeH="0" baseline="0" noProof="0">
                <a:ln>
                  <a:noFill/>
                </a:ln>
                <a:solidFill>
                  <a:srgbClr val="D1EAEE"/>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dirty="0">
              <a:ln>
                <a:noFill/>
              </a:ln>
              <a:solidFill>
                <a:srgbClr val="D1EAEE"/>
              </a:solidFill>
              <a:effectLst/>
              <a:uLnTx/>
              <a:uFillTx/>
              <a:latin typeface="Times New Roman" panose="02020603050405020304" pitchFamily="18" charset="0"/>
              <a:ea typeface="+mn-ea"/>
              <a:cs typeface="Arial" panose="020B0604020202020204" pitchFamily="34" charset="0"/>
            </a:endParaRPr>
          </a:p>
        </p:txBody>
      </p:sp>
      <p:grpSp>
        <p:nvGrpSpPr>
          <p:cNvPr id="1033" name="Group 1"/>
          <p:cNvGrpSpPr>
            <a:grpSpLocks/>
          </p:cNvGrpSpPr>
          <p:nvPr/>
        </p:nvGrpSpPr>
        <p:grpSpPr bwMode="auto">
          <a:xfrm>
            <a:off x="-25400" y="203200"/>
            <a:ext cx="12241213" cy="647700"/>
            <a:chOff x="-19045" y="216550"/>
            <a:chExt cx="9180548" cy="649224"/>
          </a:xfrm>
        </p:grpSpPr>
        <p:grpSp>
          <p:nvGrpSpPr>
            <p:cNvPr id="1034" name="Freeform 11"/>
            <p:cNvGrpSpPr>
              <a:grpSpLocks/>
            </p:cNvGrpSpPr>
            <p:nvPr/>
          </p:nvGrpSpPr>
          <p:grpSpPr bwMode="auto">
            <a:xfrm>
              <a:off x="4" y="-76237"/>
              <a:ext cx="9124590" cy="1183879"/>
              <a:chOff x="0" y="-88900"/>
              <a:chExt cx="12166600" cy="1181100"/>
            </a:xfrm>
          </p:grpSpPr>
          <p:pic>
            <p:nvPicPr>
              <p:cNvPr id="2" name="Freeform 1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88900"/>
                <a:ext cx="121666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1"/>
              <p:cNvSpPr txBox="1">
                <a:spLocks noChangeArrowheads="1"/>
              </p:cNvSpPr>
              <p:nvPr/>
            </p:nvSpPr>
            <p:spPr bwMode="auto">
              <a:xfrm rot="21435692">
                <a:off x="-33338" y="495300"/>
                <a:ext cx="0" cy="0"/>
              </a:xfrm>
              <a:prstGeom prst="rect">
                <a:avLst/>
              </a:prstGeom>
              <a:noFill/>
              <a:ln>
                <a:noFill/>
              </a:ln>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endParaRPr>
              </a:p>
            </p:txBody>
          </p:sp>
        </p:grpSp>
        <p:grpSp>
          <p:nvGrpSpPr>
            <p:cNvPr id="1035" name="Freeform 12"/>
            <p:cNvGrpSpPr>
              <a:grpSpLocks/>
            </p:cNvGrpSpPr>
            <p:nvPr/>
          </p:nvGrpSpPr>
          <p:grpSpPr bwMode="auto">
            <a:xfrm>
              <a:off x="4" y="142"/>
              <a:ext cx="9143640" cy="1043850"/>
              <a:chOff x="0" y="-12700"/>
              <a:chExt cx="12192000" cy="1041400"/>
            </a:xfrm>
          </p:grpSpPr>
          <p:pic>
            <p:nvPicPr>
              <p:cNvPr id="1036" name="Freeform 12"/>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2700"/>
                <a:ext cx="121920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8" name="Text Box 14"/>
              <p:cNvSpPr txBox="1">
                <a:spLocks noChangeArrowheads="1"/>
              </p:cNvSpPr>
              <p:nvPr/>
            </p:nvSpPr>
            <p:spPr bwMode="auto">
              <a:xfrm rot="21435692">
                <a:off x="-25400" y="568325"/>
                <a:ext cx="0" cy="0"/>
              </a:xfrm>
              <a:prstGeom prst="rect">
                <a:avLst/>
              </a:prstGeom>
              <a:noFill/>
              <a:ln>
                <a:noFill/>
              </a:ln>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endParaRPr>
              </a:p>
            </p:txBody>
          </p:sp>
        </p:grpSp>
      </p:grpSp>
    </p:spTree>
    <p:extLst>
      <p:ext uri="{BB962C8B-B14F-4D97-AF65-F5344CB8AC3E}">
        <p14:creationId xmlns:p14="http://schemas.microsoft.com/office/powerpoint/2010/main" val="2079166250"/>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F34E7-E3E7-3E4D-B268-8F683A74C6B8}"/>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77037E-A3BC-4241-AE35-D1E9980411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1ABD8-3AEE-224A-A131-2028DED0F43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67439C4-8EB1-42DC-AD40-0CEBB01A7100}" type="datetime1">
              <a:rPr lang="en-US" smtClean="0">
                <a:solidFill>
                  <a:prstClr val="black">
                    <a:tint val="75000"/>
                  </a:prstClr>
                </a:solidFill>
              </a:rPr>
              <a:pPr>
                <a:defRPr/>
              </a:pPr>
              <a:t>2/20/2020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A5D9C1C-D096-AE4A-99B5-B590AAFBF91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B246E28-1C81-8C4A-8215-9AA0087A6FF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5128C95-80BD-4615-8EE7-2B03060D0620}"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04505554"/>
      </p:ext>
    </p:extLst>
  </p:cSld>
  <p:clrMap bg1="lt1" tx1="dk1" bg2="lt2" tx2="dk2" accent1="accent1" accent2="accent2" accent3="accent3" accent4="accent4" accent5="accent5" accent6="accent6" hlink="hlink" folHlink="folHlink"/>
  <p:sldLayoutIdLst>
    <p:sldLayoutId id="2147483691" r:id="rId1"/>
    <p:sldLayoutId id="2147483722" r:id="rId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F34E7-E3E7-3E4D-B268-8F683A74C6B8}"/>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77037E-A3BC-4241-AE35-D1E9980411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1ABD8-3AEE-224A-A131-2028DED0F43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67439C4-8EB1-42DC-AD40-0CEBB01A7100}" type="datetime1">
              <a:rPr lang="en-US" smtClean="0">
                <a:solidFill>
                  <a:prstClr val="black">
                    <a:tint val="75000"/>
                  </a:prstClr>
                </a:solidFill>
              </a:rPr>
              <a:pPr>
                <a:defRPr/>
              </a:pPr>
              <a:t>2/20/2020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A5D9C1C-D096-AE4A-99B5-B590AAFBF91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B246E28-1C81-8C4A-8215-9AA0087A6FF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5128C95-80BD-4615-8EE7-2B03060D0620}"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83813404"/>
      </p:ext>
    </p:extLst>
  </p:cSld>
  <p:clrMap bg1="lt1" tx1="dk1" bg2="lt2" tx2="dk2" accent1="accent1" accent2="accent2" accent3="accent3" accent4="accent4" accent5="accent5" accent6="accent6" hlink="hlink" folHlink="folHlink"/>
  <p:sldLayoutIdLst>
    <p:sldLayoutId id="2147483688" r:id="rId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D7EAB-6913-4E06-9501-52165D7022F0}" type="datetimeFigureOut">
              <a:rPr lang="en-US" smtClean="0">
                <a:solidFill>
                  <a:prstClr val="black">
                    <a:tint val="75000"/>
                  </a:prstClr>
                </a:solidFill>
              </a:rPr>
              <a:pPr/>
              <a:t>2/20/2020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A336A-C180-44A6-91C7-4B93746AD32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11043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47770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40532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4783421"/>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1A0895E-9744-4079-9130-D50AACA8AA5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66576C-EC56-4730-8691-11A23CF238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31113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483D6-60C0-457F-95B7-4BB7586BFCF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2/20/2020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151C484-C5D8-4FD2-844C-46134C9EE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97812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0.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0.png"/><Relationship Id="rId4" Type="http://schemas.openxmlformats.org/officeDocument/2006/relationships/diagramLayout" Target="../diagrams/layout1.xml"/><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83.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3.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9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0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jpeg"/><Relationship Id="rId18" Type="http://schemas.openxmlformats.org/officeDocument/2006/relationships/image" Target="../media/image61.png"/><Relationship Id="rId26" Type="http://schemas.openxmlformats.org/officeDocument/2006/relationships/image" Target="../media/image69.jpeg"/><Relationship Id="rId3" Type="http://schemas.openxmlformats.org/officeDocument/2006/relationships/image" Target="../media/image46.jpeg"/><Relationship Id="rId21" Type="http://schemas.openxmlformats.org/officeDocument/2006/relationships/image" Target="../media/image64.jpeg"/><Relationship Id="rId34" Type="http://schemas.openxmlformats.org/officeDocument/2006/relationships/image" Target="../media/image77.jpeg"/><Relationship Id="rId7" Type="http://schemas.openxmlformats.org/officeDocument/2006/relationships/image" Target="../media/image50.jpeg"/><Relationship Id="rId12" Type="http://schemas.openxmlformats.org/officeDocument/2006/relationships/image" Target="../media/image55.png"/><Relationship Id="rId17" Type="http://schemas.openxmlformats.org/officeDocument/2006/relationships/image" Target="../media/image60.png"/><Relationship Id="rId25" Type="http://schemas.openxmlformats.org/officeDocument/2006/relationships/image" Target="../media/image68.jpeg"/><Relationship Id="rId33" Type="http://schemas.openxmlformats.org/officeDocument/2006/relationships/image" Target="../media/image76.png"/><Relationship Id="rId2" Type="http://schemas.openxmlformats.org/officeDocument/2006/relationships/notesSlide" Target="../notesSlides/notesSlide6.xml"/><Relationship Id="rId16" Type="http://schemas.openxmlformats.org/officeDocument/2006/relationships/image" Target="../media/image59.jpeg"/><Relationship Id="rId20" Type="http://schemas.openxmlformats.org/officeDocument/2006/relationships/image" Target="../media/image63.png"/><Relationship Id="rId29" Type="http://schemas.openxmlformats.org/officeDocument/2006/relationships/image" Target="../media/image72.png"/><Relationship Id="rId1" Type="http://schemas.openxmlformats.org/officeDocument/2006/relationships/slideLayout" Target="../slideLayouts/slideLayout107.xml"/><Relationship Id="rId6" Type="http://schemas.openxmlformats.org/officeDocument/2006/relationships/image" Target="../media/image49.png"/><Relationship Id="rId11" Type="http://schemas.openxmlformats.org/officeDocument/2006/relationships/image" Target="../media/image54.png"/><Relationship Id="rId24" Type="http://schemas.openxmlformats.org/officeDocument/2006/relationships/image" Target="../media/image67.png"/><Relationship Id="rId32" Type="http://schemas.openxmlformats.org/officeDocument/2006/relationships/image" Target="../media/image75.jpeg"/><Relationship Id="rId37" Type="http://schemas.openxmlformats.org/officeDocument/2006/relationships/image" Target="../media/image80.png"/><Relationship Id="rId5" Type="http://schemas.openxmlformats.org/officeDocument/2006/relationships/image" Target="../media/image48.png"/><Relationship Id="rId15" Type="http://schemas.openxmlformats.org/officeDocument/2006/relationships/image" Target="../media/image58.jpeg"/><Relationship Id="rId23" Type="http://schemas.openxmlformats.org/officeDocument/2006/relationships/image" Target="../media/image66.png"/><Relationship Id="rId28" Type="http://schemas.openxmlformats.org/officeDocument/2006/relationships/image" Target="../media/image71.png"/><Relationship Id="rId36" Type="http://schemas.openxmlformats.org/officeDocument/2006/relationships/image" Target="../media/image79.png"/><Relationship Id="rId10" Type="http://schemas.openxmlformats.org/officeDocument/2006/relationships/image" Target="../media/image53.png"/><Relationship Id="rId19" Type="http://schemas.openxmlformats.org/officeDocument/2006/relationships/image" Target="../media/image62.png"/><Relationship Id="rId31" Type="http://schemas.openxmlformats.org/officeDocument/2006/relationships/image" Target="../media/image74.jpeg"/><Relationship Id="rId4" Type="http://schemas.openxmlformats.org/officeDocument/2006/relationships/image" Target="../media/image47.jpe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5.png"/><Relationship Id="rId27" Type="http://schemas.openxmlformats.org/officeDocument/2006/relationships/image" Target="../media/image70.jpeg"/><Relationship Id="rId30" Type="http://schemas.openxmlformats.org/officeDocument/2006/relationships/image" Target="../media/image73.png"/><Relationship Id="rId35" Type="http://schemas.openxmlformats.org/officeDocument/2006/relationships/image" Target="../media/image78.jpeg"/></Relationships>
</file>

<file path=ppt/slides/_rels/slide2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xml"/><Relationship Id="rId1" Type="http://schemas.openxmlformats.org/officeDocument/2006/relationships/slideLayout" Target="../slideLayouts/slideLayout103.xml"/></Relationships>
</file>

<file path=ppt/slides/_rels/slide2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3.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70323" y="0"/>
            <a:ext cx="8821677" cy="4846740"/>
          </a:xfrm>
          <a:prstGeom prst="rect">
            <a:avLst/>
          </a:prstGeom>
        </p:spPr>
      </p:pic>
      <p:sp>
        <p:nvSpPr>
          <p:cNvPr id="3" name="Subtitle 2"/>
          <p:cNvSpPr>
            <a:spLocks noGrp="1"/>
          </p:cNvSpPr>
          <p:nvPr>
            <p:ph type="subTitle" idx="1"/>
          </p:nvPr>
        </p:nvSpPr>
        <p:spPr>
          <a:xfrm>
            <a:off x="551848" y="5178392"/>
            <a:ext cx="7677752" cy="1679608"/>
          </a:xfrm>
        </p:spPr>
        <p:txBody>
          <a:bodyPr>
            <a:normAutofit lnSpcReduction="10000"/>
          </a:bodyPr>
          <a:lstStyle/>
          <a:p>
            <a:r>
              <a:rPr lang="en-US" dirty="0" smtClean="0"/>
              <a:t>Sylvie M. Brouder, Purdue Univ.</a:t>
            </a:r>
          </a:p>
          <a:p>
            <a:r>
              <a:rPr lang="en-US" dirty="0" smtClean="0"/>
              <a:t>Ag2020 Forum</a:t>
            </a:r>
          </a:p>
          <a:p>
            <a:r>
              <a:rPr lang="en-US" dirty="0" smtClean="0"/>
              <a:t>Arlington, VA</a:t>
            </a:r>
          </a:p>
          <a:p>
            <a:r>
              <a:rPr lang="en-US" dirty="0" smtClean="0"/>
              <a:t>Feb. 20 – 21, 2020</a:t>
            </a:r>
            <a:endParaRPr lang="en-US" dirty="0"/>
          </a:p>
        </p:txBody>
      </p:sp>
      <p:pic>
        <p:nvPicPr>
          <p:cNvPr id="5" name="Picture 4"/>
          <p:cNvPicPr>
            <a:picLocks noChangeAspect="1"/>
          </p:cNvPicPr>
          <p:nvPr/>
        </p:nvPicPr>
        <p:blipFill>
          <a:blip r:embed="rId3"/>
          <a:stretch>
            <a:fillRect/>
          </a:stretch>
        </p:blipFill>
        <p:spPr>
          <a:xfrm>
            <a:off x="8335479" y="4577762"/>
            <a:ext cx="3856522" cy="2164912"/>
          </a:xfrm>
          <a:prstGeom prst="rect">
            <a:avLst/>
          </a:prstGeom>
        </p:spPr>
      </p:pic>
      <p:sp>
        <p:nvSpPr>
          <p:cNvPr id="2" name="Title 1"/>
          <p:cNvSpPr>
            <a:spLocks noGrp="1"/>
          </p:cNvSpPr>
          <p:nvPr>
            <p:ph type="ctrTitle"/>
          </p:nvPr>
        </p:nvSpPr>
        <p:spPr>
          <a:xfrm>
            <a:off x="115503" y="3416968"/>
            <a:ext cx="9317255" cy="1761424"/>
          </a:xfrm>
          <a:solidFill>
            <a:schemeClr val="bg1">
              <a:alpha val="60000"/>
            </a:schemeClr>
          </a:solidFill>
        </p:spPr>
        <p:txBody>
          <a:bodyPr>
            <a:normAutofit fontScale="90000"/>
          </a:bodyPr>
          <a:lstStyle/>
          <a:p>
            <a:r>
              <a:rPr lang="en-US" sz="5300" dirty="0" smtClean="0"/>
              <a:t>Enabling Open-source Data Networks in Public Agricultural Research</a:t>
            </a:r>
            <a:endParaRPr lang="en-US" sz="3200" dirty="0"/>
          </a:p>
        </p:txBody>
      </p:sp>
      <p:sp>
        <p:nvSpPr>
          <p:cNvPr id="6" name="TextBox 5"/>
          <p:cNvSpPr txBox="1"/>
          <p:nvPr/>
        </p:nvSpPr>
        <p:spPr>
          <a:xfrm>
            <a:off x="288758" y="404261"/>
            <a:ext cx="2974206" cy="2677656"/>
          </a:xfrm>
          <a:prstGeom prst="rect">
            <a:avLst/>
          </a:prstGeom>
          <a:noFill/>
        </p:spPr>
        <p:txBody>
          <a:bodyPr wrap="square" rtlCol="0">
            <a:spAutoFit/>
          </a:bodyPr>
          <a:lstStyle/>
          <a:p>
            <a:r>
              <a:rPr lang="en-US" sz="2800" dirty="0"/>
              <a:t>(Realizing the dream of open data in the “long tail” of public agricultural </a:t>
            </a:r>
            <a:r>
              <a:rPr lang="en-US" sz="2800" dirty="0" smtClean="0"/>
              <a:t>research…)</a:t>
            </a:r>
            <a:endParaRPr lang="en-US" sz="2800" dirty="0"/>
          </a:p>
        </p:txBody>
      </p:sp>
    </p:spTree>
    <p:extLst>
      <p:ext uri="{BB962C8B-B14F-4D97-AF65-F5344CB8AC3E}">
        <p14:creationId xmlns:p14="http://schemas.microsoft.com/office/powerpoint/2010/main" val="33614630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7893"/>
            <a:ext cx="10972800" cy="1143000"/>
          </a:xfrm>
        </p:spPr>
        <p:txBody>
          <a:bodyPr>
            <a:normAutofit fontScale="90000"/>
          </a:bodyPr>
          <a:lstStyle/>
          <a:p>
            <a:pPr algn="l"/>
            <a:r>
              <a:rPr lang="en-US" sz="4000" dirty="0" smtClean="0"/>
              <a:t>The reality: Why has ag been so slow (comparatively) to enter the BD/Analytics world?</a:t>
            </a:r>
            <a:endParaRPr lang="en-US" sz="4000" dirty="0"/>
          </a:p>
        </p:txBody>
      </p:sp>
      <p:sp>
        <p:nvSpPr>
          <p:cNvPr id="4" name="Content Placeholder 3"/>
          <p:cNvSpPr>
            <a:spLocks noGrp="1"/>
          </p:cNvSpPr>
          <p:nvPr>
            <p:ph idx="1"/>
          </p:nvPr>
        </p:nvSpPr>
        <p:spPr>
          <a:xfrm>
            <a:off x="269507" y="1799923"/>
            <a:ext cx="7988969" cy="4831883"/>
          </a:xfrm>
        </p:spPr>
        <p:txBody>
          <a:bodyPr>
            <a:noAutofit/>
          </a:bodyPr>
          <a:lstStyle/>
          <a:p>
            <a:pPr marL="0" indent="0">
              <a:buNone/>
            </a:pPr>
            <a:r>
              <a:rPr lang="en-US" sz="2400" dirty="0"/>
              <a:t>Many answers, most apply to both </a:t>
            </a:r>
            <a:r>
              <a:rPr lang="en-US" sz="2400" b="1" dirty="0">
                <a:solidFill>
                  <a:srgbClr val="00B050"/>
                </a:solidFill>
              </a:rPr>
              <a:t>farmer</a:t>
            </a:r>
            <a:r>
              <a:rPr lang="en-US" sz="2400" dirty="0"/>
              <a:t> &amp; </a:t>
            </a:r>
            <a:r>
              <a:rPr lang="en-US" sz="2400" b="1" dirty="0">
                <a:solidFill>
                  <a:srgbClr val="0070C0"/>
                </a:solidFill>
              </a:rPr>
              <a:t>researcher</a:t>
            </a:r>
            <a:r>
              <a:rPr lang="en-US" sz="2400" dirty="0"/>
              <a:t>, all are </a:t>
            </a:r>
            <a:r>
              <a:rPr lang="en-US" sz="2400" dirty="0" smtClean="0"/>
              <a:t>opportunities</a:t>
            </a:r>
          </a:p>
          <a:p>
            <a:r>
              <a:rPr lang="en-US" sz="2400" dirty="0" smtClean="0"/>
              <a:t>Convention: culture of eminence-based recommendation development w/in US Land Grant </a:t>
            </a:r>
          </a:p>
          <a:p>
            <a:r>
              <a:rPr lang="en-US" sz="2400" dirty="0" smtClean="0"/>
              <a:t>Privacy concerns (fear of regulation)</a:t>
            </a:r>
          </a:p>
          <a:p>
            <a:r>
              <a:rPr lang="en-US" sz="2400" dirty="0" smtClean="0"/>
              <a:t>Giving away something of “value”</a:t>
            </a:r>
          </a:p>
          <a:p>
            <a:r>
              <a:rPr lang="en-US" sz="2400" b="1" i="1" u="sng" dirty="0" smtClean="0">
                <a:solidFill>
                  <a:srgbClr val="FF0000"/>
                </a:solidFill>
              </a:rPr>
              <a:t>IT and tools/apps not really useful/usable in real world</a:t>
            </a:r>
          </a:p>
          <a:p>
            <a:r>
              <a:rPr lang="en-US" sz="2400" b="1" i="1" u="sng" dirty="0" smtClean="0">
                <a:solidFill>
                  <a:srgbClr val="FF0000"/>
                </a:solidFill>
              </a:rPr>
              <a:t>Lack of ag data model and infrastructure and business model: storage cheap, curation/preservation expensive</a:t>
            </a:r>
          </a:p>
          <a:p>
            <a:r>
              <a:rPr lang="en-US" sz="2400" dirty="0"/>
              <a:t>General fear of incorrect use of data ~ black box analyses producing non-robust solutions (machine learning vs deliberate hypothesis testing</a:t>
            </a:r>
            <a:r>
              <a:rPr lang="en-US" sz="2400" dirty="0" smtClean="0"/>
              <a:t>)</a:t>
            </a:r>
          </a:p>
          <a:p>
            <a:endParaRPr lang="en-US" sz="2400" dirty="0"/>
          </a:p>
        </p:txBody>
      </p:sp>
      <p:pic>
        <p:nvPicPr>
          <p:cNvPr id="9" name="Picture 8"/>
          <p:cNvPicPr>
            <a:picLocks noChangeAspect="1"/>
          </p:cNvPicPr>
          <p:nvPr/>
        </p:nvPicPr>
        <p:blipFill>
          <a:blip r:embed="rId2"/>
          <a:stretch>
            <a:fillRect/>
          </a:stretch>
        </p:blipFill>
        <p:spPr>
          <a:xfrm>
            <a:off x="7863245" y="2608446"/>
            <a:ext cx="4328755" cy="3488847"/>
          </a:xfrm>
          <a:prstGeom prst="rect">
            <a:avLst/>
          </a:prstGeom>
        </p:spPr>
      </p:pic>
      <p:sp>
        <p:nvSpPr>
          <p:cNvPr id="3" name="Rectangle 2"/>
          <p:cNvSpPr/>
          <p:nvPr/>
        </p:nvSpPr>
        <p:spPr>
          <a:xfrm>
            <a:off x="5866342" y="3664020"/>
            <a:ext cx="1852687" cy="769441"/>
          </a:xfrm>
          <a:prstGeom prst="rect">
            <a:avLst/>
          </a:prstGeom>
          <a:noFill/>
        </p:spPr>
        <p:txBody>
          <a:bodyPr wrap="none" lIns="91440" tIns="45720" rIns="91440" bIns="45720">
            <a:spAutoFit/>
          </a:bodyPr>
          <a:lstStyle/>
          <a:p>
            <a:pPr algn="ctr"/>
            <a:r>
              <a:rPr lang="en-US" sz="4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By Me!</a:t>
            </a:r>
            <a:endParaRPr lang="en-U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98742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053" y="290535"/>
            <a:ext cx="5282004" cy="972236"/>
          </a:xfrm>
        </p:spPr>
        <p:txBody>
          <a:bodyPr>
            <a:noAutofit/>
          </a:bodyPr>
          <a:lstStyle/>
          <a:p>
            <a:r>
              <a:rPr lang="en-US" sz="4000" dirty="0" smtClean="0"/>
              <a:t>Why is so much data not shared and/or lost?</a:t>
            </a:r>
            <a:endParaRPr lang="en-US" sz="4800" dirty="0"/>
          </a:p>
        </p:txBody>
      </p:sp>
      <p:sp>
        <p:nvSpPr>
          <p:cNvPr id="3" name="Text Placeholder 2"/>
          <p:cNvSpPr>
            <a:spLocks noGrp="1"/>
          </p:cNvSpPr>
          <p:nvPr>
            <p:ph type="body" idx="1"/>
          </p:nvPr>
        </p:nvSpPr>
        <p:spPr>
          <a:xfrm>
            <a:off x="107577" y="3362401"/>
            <a:ext cx="5303519" cy="823912"/>
          </a:xfrm>
        </p:spPr>
        <p:txBody>
          <a:bodyPr/>
          <a:lstStyle/>
          <a:p>
            <a:r>
              <a:rPr lang="en-US" dirty="0" smtClean="0"/>
              <a:t>The “scoop” and other past perceptions of ownership… </a:t>
            </a:r>
            <a:endParaRPr lang="en-US" dirty="0"/>
          </a:p>
        </p:txBody>
      </p:sp>
      <p:pic>
        <p:nvPicPr>
          <p:cNvPr id="8" name="Content Placeholder 7"/>
          <p:cNvPicPr>
            <a:picLocks noGrp="1" noChangeAspect="1"/>
          </p:cNvPicPr>
          <p:nvPr>
            <p:ph sz="half" idx="2"/>
          </p:nvPr>
        </p:nvPicPr>
        <p:blipFill rotWithShape="1">
          <a:blip r:embed="rId3"/>
          <a:srcRect t="12545" b="30258"/>
          <a:stretch/>
        </p:blipFill>
        <p:spPr>
          <a:xfrm>
            <a:off x="107577" y="4186313"/>
            <a:ext cx="10497215" cy="2448687"/>
          </a:xfrm>
          <a:prstGeom prst="rect">
            <a:avLst/>
          </a:prstGeom>
        </p:spPr>
      </p:pic>
      <p:sp>
        <p:nvSpPr>
          <p:cNvPr id="5" name="Text Placeholder 4"/>
          <p:cNvSpPr>
            <a:spLocks noGrp="1"/>
          </p:cNvSpPr>
          <p:nvPr>
            <p:ph type="body" sz="quarter" idx="3"/>
          </p:nvPr>
        </p:nvSpPr>
        <p:spPr>
          <a:xfrm>
            <a:off x="5874653" y="0"/>
            <a:ext cx="5994927" cy="1086670"/>
          </a:xfrm>
        </p:spPr>
        <p:txBody>
          <a:bodyPr>
            <a:normAutofit/>
          </a:bodyPr>
          <a:lstStyle/>
          <a:p>
            <a:r>
              <a:rPr lang="en-US" dirty="0" smtClean="0"/>
              <a:t>Multiple “vocabularies” and cultures of practice among/within disciplines and domains</a:t>
            </a:r>
            <a:endParaRPr lang="en-US" dirty="0"/>
          </a:p>
        </p:txBody>
      </p:sp>
      <p:pic>
        <p:nvPicPr>
          <p:cNvPr id="7" name="Content Placeholder 6"/>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611895" y="1031236"/>
            <a:ext cx="5731163" cy="2743121"/>
          </a:xfrm>
        </p:spPr>
      </p:pic>
      <p:sp>
        <p:nvSpPr>
          <p:cNvPr id="4" name="TextBox 3"/>
          <p:cNvSpPr txBox="1"/>
          <p:nvPr/>
        </p:nvSpPr>
        <p:spPr>
          <a:xfrm>
            <a:off x="7662040" y="1618772"/>
            <a:ext cx="1721433" cy="769441"/>
          </a:xfrm>
          <a:prstGeom prst="rect">
            <a:avLst/>
          </a:prstGeom>
          <a:noFill/>
        </p:spPr>
        <p:txBody>
          <a:bodyPr wrap="none" rtlCol="0">
            <a:spAutoFit/>
          </a:bodyPr>
          <a:lstStyle/>
          <a:p>
            <a:r>
              <a:rPr lang="en-US" sz="4400" b="1" dirty="0" smtClean="0">
                <a:solidFill>
                  <a:srgbClr val="FF0000"/>
                </a:solidFill>
              </a:rPr>
              <a:t>Yield ?</a:t>
            </a:r>
            <a:endParaRPr lang="en-US" sz="4400" b="1" dirty="0">
              <a:solidFill>
                <a:srgbClr val="FF0000"/>
              </a:solidFill>
            </a:endParaRPr>
          </a:p>
        </p:txBody>
      </p:sp>
    </p:spTree>
    <p:extLst>
      <p:ext uri="{BB962C8B-B14F-4D97-AF65-F5344CB8AC3E}">
        <p14:creationId xmlns:p14="http://schemas.microsoft.com/office/powerpoint/2010/main" val="362990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967" y="221381"/>
            <a:ext cx="10733421" cy="1325563"/>
          </a:xfrm>
        </p:spPr>
        <p:txBody>
          <a:bodyPr/>
          <a:lstStyle/>
          <a:p>
            <a:r>
              <a:rPr lang="en-US" dirty="0" smtClean="0"/>
              <a:t>Agricultural multilingual taxonomies and glossaries – are we converging?</a:t>
            </a:r>
            <a:endParaRPr lang="en-US" dirty="0"/>
          </a:p>
        </p:txBody>
      </p:sp>
      <p:sp>
        <p:nvSpPr>
          <p:cNvPr id="3" name="Text Placeholder 2"/>
          <p:cNvSpPr>
            <a:spLocks noGrp="1"/>
          </p:cNvSpPr>
          <p:nvPr>
            <p:ph type="body" idx="1"/>
          </p:nvPr>
        </p:nvSpPr>
        <p:spPr>
          <a:xfrm>
            <a:off x="621968" y="1681163"/>
            <a:ext cx="5375608" cy="823912"/>
          </a:xfrm>
        </p:spPr>
        <p:txBody>
          <a:bodyPr/>
          <a:lstStyle/>
          <a:p>
            <a:r>
              <a:rPr lang="en-US" dirty="0" err="1" smtClean="0"/>
              <a:t>Agrisemantics</a:t>
            </a:r>
            <a:r>
              <a:rPr lang="en-US" dirty="0" smtClean="0"/>
              <a:t> (semantics for the interoperability of agricultural data)</a:t>
            </a:r>
            <a:endParaRPr lang="en-US" dirty="0"/>
          </a:p>
        </p:txBody>
      </p:sp>
      <p:pic>
        <p:nvPicPr>
          <p:cNvPr id="7" name="Content Placeholder 6"/>
          <p:cNvPicPr>
            <a:picLocks noGrp="1" noChangeAspect="1"/>
          </p:cNvPicPr>
          <p:nvPr>
            <p:ph sz="half" idx="2"/>
          </p:nvPr>
        </p:nvPicPr>
        <p:blipFill>
          <a:blip r:embed="rId2"/>
          <a:stretch>
            <a:fillRect/>
          </a:stretch>
        </p:blipFill>
        <p:spPr>
          <a:xfrm>
            <a:off x="621967" y="2505075"/>
            <a:ext cx="5266702" cy="3928284"/>
          </a:xfrm>
          <a:prstGeom prst="rect">
            <a:avLst/>
          </a:prstGeom>
        </p:spPr>
      </p:pic>
      <p:sp>
        <p:nvSpPr>
          <p:cNvPr id="5" name="Text Placeholder 4"/>
          <p:cNvSpPr>
            <a:spLocks noGrp="1"/>
          </p:cNvSpPr>
          <p:nvPr>
            <p:ph type="body" sz="quarter" idx="3"/>
          </p:nvPr>
        </p:nvSpPr>
        <p:spPr/>
        <p:txBody>
          <a:bodyPr/>
          <a:lstStyle/>
          <a:p>
            <a:r>
              <a:rPr lang="en-US" dirty="0" smtClean="0"/>
              <a:t>Global multilingual concept scheme for mapping and pruning across ontologies</a:t>
            </a:r>
            <a:endParaRPr lang="en-US" dirty="0"/>
          </a:p>
        </p:txBody>
      </p:sp>
      <p:pic>
        <p:nvPicPr>
          <p:cNvPr id="9" name="Content Placeholder 8"/>
          <p:cNvPicPr>
            <a:picLocks noGrp="1" noChangeAspect="1"/>
          </p:cNvPicPr>
          <p:nvPr>
            <p:ph sz="quarter" idx="4"/>
          </p:nvPr>
        </p:nvPicPr>
        <p:blipFill>
          <a:blip r:embed="rId3"/>
          <a:stretch>
            <a:fillRect/>
          </a:stretch>
        </p:blipFill>
        <p:spPr>
          <a:xfrm>
            <a:off x="6334672" y="2505075"/>
            <a:ext cx="4858244" cy="3928284"/>
          </a:xfrm>
          <a:prstGeom prst="rect">
            <a:avLst/>
          </a:prstGeom>
        </p:spPr>
      </p:pic>
      <p:sp>
        <p:nvSpPr>
          <p:cNvPr id="8" name="Rectangle 7"/>
          <p:cNvSpPr/>
          <p:nvPr/>
        </p:nvSpPr>
        <p:spPr>
          <a:xfrm>
            <a:off x="621967" y="6433359"/>
            <a:ext cx="2656753" cy="369332"/>
          </a:xfrm>
          <a:prstGeom prst="rect">
            <a:avLst/>
          </a:prstGeom>
        </p:spPr>
        <p:txBody>
          <a:bodyPr wrap="none">
            <a:spAutoFit/>
          </a:bodyPr>
          <a:lstStyle/>
          <a:p>
            <a:r>
              <a:rPr lang="en-US" dirty="0" smtClean="0"/>
              <a:t>https://agrisemantics.org/</a:t>
            </a:r>
            <a:endParaRPr lang="en-US" dirty="0"/>
          </a:p>
        </p:txBody>
      </p:sp>
      <p:sp>
        <p:nvSpPr>
          <p:cNvPr id="10" name="Rectangle 9"/>
          <p:cNvSpPr/>
          <p:nvPr/>
        </p:nvSpPr>
        <p:spPr>
          <a:xfrm>
            <a:off x="5945407" y="6433359"/>
            <a:ext cx="6035050" cy="369332"/>
          </a:xfrm>
          <a:prstGeom prst="rect">
            <a:avLst/>
          </a:prstGeom>
        </p:spPr>
        <p:txBody>
          <a:bodyPr wrap="none">
            <a:spAutoFit/>
          </a:bodyPr>
          <a:lstStyle/>
          <a:p>
            <a:r>
              <a:rPr lang="en-US" dirty="0" smtClean="0"/>
              <a:t>http://aims.fao.org/global_agricultural_concept_scheme_gacs</a:t>
            </a:r>
            <a:endParaRPr lang="en-US" dirty="0"/>
          </a:p>
        </p:txBody>
      </p:sp>
    </p:spTree>
    <p:extLst>
      <p:ext uri="{BB962C8B-B14F-4D97-AF65-F5344CB8AC3E}">
        <p14:creationId xmlns:p14="http://schemas.microsoft.com/office/powerpoint/2010/main" val="393325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86129" y="-50219"/>
            <a:ext cx="1501612" cy="1501612"/>
          </a:xfrm>
          <a:prstGeom prst="rect">
            <a:avLst/>
          </a:prstGeom>
        </p:spPr>
      </p:pic>
      <p:pic>
        <p:nvPicPr>
          <p:cNvPr id="11" name="Picture 10"/>
          <p:cNvPicPr>
            <a:picLocks noChangeAspect="1"/>
          </p:cNvPicPr>
          <p:nvPr/>
        </p:nvPicPr>
        <p:blipFill>
          <a:blip r:embed="rId3"/>
          <a:stretch>
            <a:fillRect/>
          </a:stretch>
        </p:blipFill>
        <p:spPr>
          <a:xfrm>
            <a:off x="9756009" y="0"/>
            <a:ext cx="2435991" cy="3215508"/>
          </a:xfrm>
          <a:prstGeom prst="rect">
            <a:avLst/>
          </a:prstGeom>
        </p:spPr>
      </p:pic>
      <p:sp>
        <p:nvSpPr>
          <p:cNvPr id="4" name="Title 3"/>
          <p:cNvSpPr>
            <a:spLocks noGrp="1"/>
          </p:cNvSpPr>
          <p:nvPr>
            <p:ph type="title"/>
          </p:nvPr>
        </p:nvSpPr>
        <p:spPr>
          <a:xfrm>
            <a:off x="1328057" y="7436"/>
            <a:ext cx="8427952" cy="1311275"/>
          </a:xfrm>
        </p:spPr>
        <p:txBody>
          <a:bodyPr>
            <a:normAutofit/>
          </a:bodyPr>
          <a:lstStyle/>
          <a:p>
            <a:r>
              <a:rPr lang="en-US" sz="3600" dirty="0" smtClean="0"/>
              <a:t>Do you speak data? A quick search suggests a complete lack of linguistic discipline….</a:t>
            </a:r>
            <a:endParaRPr lang="en-US" sz="3600" dirty="0"/>
          </a:p>
        </p:txBody>
      </p:sp>
      <p:sp>
        <p:nvSpPr>
          <p:cNvPr id="5" name="Text Placeholder 4"/>
          <p:cNvSpPr>
            <a:spLocks noGrp="1"/>
          </p:cNvSpPr>
          <p:nvPr>
            <p:ph type="body" idx="1"/>
          </p:nvPr>
        </p:nvSpPr>
        <p:spPr>
          <a:xfrm>
            <a:off x="839788" y="1860331"/>
            <a:ext cx="3096337" cy="823912"/>
          </a:xfrm>
        </p:spPr>
        <p:txBody>
          <a:bodyPr/>
          <a:lstStyle/>
          <a:p>
            <a:r>
              <a:rPr lang="en-US" dirty="0" smtClean="0"/>
              <a:t>Natural Environ. </a:t>
            </a:r>
            <a:endParaRPr lang="en-US" dirty="0"/>
          </a:p>
        </p:txBody>
      </p:sp>
      <p:sp>
        <p:nvSpPr>
          <p:cNvPr id="6" name="Content Placeholder 5"/>
          <p:cNvSpPr>
            <a:spLocks noGrp="1"/>
          </p:cNvSpPr>
          <p:nvPr>
            <p:ph sz="half" idx="2"/>
          </p:nvPr>
        </p:nvSpPr>
        <p:spPr>
          <a:xfrm>
            <a:off x="813376" y="2744787"/>
            <a:ext cx="3096336" cy="3684588"/>
          </a:xfrm>
        </p:spPr>
        <p:txBody>
          <a:bodyPr>
            <a:normAutofit fontScale="92500"/>
          </a:bodyPr>
          <a:lstStyle/>
          <a:p>
            <a:pPr marL="0" indent="0">
              <a:buNone/>
            </a:pPr>
            <a:r>
              <a:rPr lang="en-US" dirty="0" smtClean="0"/>
              <a:t>Cloud, Lake, Stream, Island, Cave, Cat, Kangaroo, Mountain, Swamp, Shrub, </a:t>
            </a:r>
            <a:r>
              <a:rPr lang="en-US" dirty="0" smtClean="0">
                <a:solidFill>
                  <a:srgbClr val="FF0000"/>
                </a:solidFill>
              </a:rPr>
              <a:t>Brook</a:t>
            </a:r>
            <a:r>
              <a:rPr lang="en-US" dirty="0" smtClean="0"/>
              <a:t>, Puddle, </a:t>
            </a:r>
            <a:r>
              <a:rPr lang="en-US" dirty="0" smtClean="0">
                <a:solidFill>
                  <a:srgbClr val="FF0000"/>
                </a:solidFill>
              </a:rPr>
              <a:t>Eel</a:t>
            </a:r>
            <a:r>
              <a:rPr lang="en-US" dirty="0" smtClean="0"/>
              <a:t>, Monkey, Snail, Worm, Barracuda, </a:t>
            </a:r>
            <a:r>
              <a:rPr lang="en-US" dirty="0" smtClean="0">
                <a:solidFill>
                  <a:srgbClr val="FF0000"/>
                </a:solidFill>
              </a:rPr>
              <a:t>Pond </a:t>
            </a:r>
            <a:r>
              <a:rPr lang="en-US" b="1" dirty="0" smtClean="0">
                <a:solidFill>
                  <a:srgbClr val="FF0000"/>
                </a:solidFill>
              </a:rPr>
              <a:t>Scum</a:t>
            </a:r>
            <a:r>
              <a:rPr lang="en-US" dirty="0" smtClean="0"/>
              <a:t>, Community, </a:t>
            </a:r>
            <a:r>
              <a:rPr lang="en-US" dirty="0" smtClean="0">
                <a:solidFill>
                  <a:srgbClr val="7030A0"/>
                </a:solidFill>
              </a:rPr>
              <a:t>Keystone species</a:t>
            </a:r>
            <a:r>
              <a:rPr lang="en-US" dirty="0" smtClean="0"/>
              <a:t>, …</a:t>
            </a:r>
            <a:endParaRPr lang="en-US" dirty="0"/>
          </a:p>
        </p:txBody>
      </p:sp>
      <p:sp>
        <p:nvSpPr>
          <p:cNvPr id="7" name="Text Placeholder 6"/>
          <p:cNvSpPr>
            <a:spLocks noGrp="1"/>
          </p:cNvSpPr>
          <p:nvPr>
            <p:ph type="body" sz="quarter" idx="3"/>
          </p:nvPr>
        </p:nvSpPr>
        <p:spPr>
          <a:xfrm>
            <a:off x="8433924" y="1920875"/>
            <a:ext cx="2910326" cy="823912"/>
          </a:xfrm>
          <a:solidFill>
            <a:schemeClr val="bg1">
              <a:alpha val="80000"/>
            </a:schemeClr>
          </a:solidFill>
        </p:spPr>
        <p:txBody>
          <a:bodyPr/>
          <a:lstStyle/>
          <a:p>
            <a:r>
              <a:rPr lang="en-US" dirty="0" smtClean="0"/>
              <a:t>Transportation</a:t>
            </a:r>
            <a:endParaRPr lang="en-US" dirty="0"/>
          </a:p>
        </p:txBody>
      </p:sp>
      <p:sp>
        <p:nvSpPr>
          <p:cNvPr id="8" name="Content Placeholder 7"/>
          <p:cNvSpPr>
            <a:spLocks noGrp="1"/>
          </p:cNvSpPr>
          <p:nvPr>
            <p:ph sz="quarter" idx="4"/>
          </p:nvPr>
        </p:nvSpPr>
        <p:spPr>
          <a:xfrm>
            <a:off x="8433924" y="2744787"/>
            <a:ext cx="2910326" cy="3684588"/>
          </a:xfrm>
          <a:solidFill>
            <a:schemeClr val="bg1">
              <a:alpha val="80000"/>
            </a:schemeClr>
          </a:solidFill>
        </p:spPr>
        <p:txBody>
          <a:bodyPr>
            <a:normAutofit fontScale="92500"/>
          </a:bodyPr>
          <a:lstStyle/>
          <a:p>
            <a:pPr marL="0" indent="0">
              <a:buNone/>
            </a:pPr>
            <a:r>
              <a:rPr lang="en-US" dirty="0" smtClean="0"/>
              <a:t>Truck, Boat, Subway, Canoe, Bicycle, </a:t>
            </a:r>
            <a:r>
              <a:rPr lang="en-US" dirty="0" smtClean="0">
                <a:solidFill>
                  <a:srgbClr val="FF0000"/>
                </a:solidFill>
              </a:rPr>
              <a:t>Dinghy</a:t>
            </a:r>
            <a:r>
              <a:rPr lang="en-US" dirty="0" smtClean="0"/>
              <a:t>, </a:t>
            </a:r>
            <a:r>
              <a:rPr lang="en-US" dirty="0" smtClean="0">
                <a:solidFill>
                  <a:srgbClr val="FF0000"/>
                </a:solidFill>
              </a:rPr>
              <a:t>Golf </a:t>
            </a:r>
            <a:r>
              <a:rPr lang="en-US" b="1" dirty="0" smtClean="0">
                <a:solidFill>
                  <a:srgbClr val="FF0000"/>
                </a:solidFill>
              </a:rPr>
              <a:t>cart</a:t>
            </a:r>
            <a:r>
              <a:rPr lang="en-US" dirty="0" smtClean="0"/>
              <a:t>, Roadmap, Highway, </a:t>
            </a:r>
            <a:r>
              <a:rPr lang="en-US" dirty="0" smtClean="0">
                <a:solidFill>
                  <a:srgbClr val="FF0000"/>
                </a:solidFill>
              </a:rPr>
              <a:t>Thruway</a:t>
            </a:r>
            <a:r>
              <a:rPr lang="en-US" dirty="0" smtClean="0"/>
              <a:t>, Tunnel, Bridge, Raft, Wagon, Surfboard, Sled, Flying Saucer, </a:t>
            </a:r>
            <a:r>
              <a:rPr lang="en-US" dirty="0">
                <a:solidFill>
                  <a:srgbClr val="FF0000"/>
                </a:solidFill>
              </a:rPr>
              <a:t>Toboggan</a:t>
            </a:r>
            <a:r>
              <a:rPr lang="en-US" dirty="0" smtClean="0"/>
              <a:t>, </a:t>
            </a:r>
            <a:r>
              <a:rPr lang="en-US" dirty="0" smtClean="0">
                <a:solidFill>
                  <a:srgbClr val="FF0000"/>
                </a:solidFill>
              </a:rPr>
              <a:t>Skateboard</a:t>
            </a:r>
            <a:r>
              <a:rPr lang="en-US" dirty="0" smtClean="0"/>
              <a:t>, …</a:t>
            </a:r>
            <a:endParaRPr lang="en-US" dirty="0"/>
          </a:p>
        </p:txBody>
      </p:sp>
      <p:sp>
        <p:nvSpPr>
          <p:cNvPr id="9" name="Text Placeholder 4"/>
          <p:cNvSpPr txBox="1">
            <a:spLocks/>
          </p:cNvSpPr>
          <p:nvPr/>
        </p:nvSpPr>
        <p:spPr>
          <a:xfrm>
            <a:off x="4592239" y="1920875"/>
            <a:ext cx="309633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smtClean="0"/>
              <a:t>Built Environ. </a:t>
            </a:r>
            <a:endParaRPr lang="en-US" dirty="0"/>
          </a:p>
        </p:txBody>
      </p:sp>
      <p:sp>
        <p:nvSpPr>
          <p:cNvPr id="10" name="Content Placeholder 5"/>
          <p:cNvSpPr txBox="1">
            <a:spLocks/>
          </p:cNvSpPr>
          <p:nvPr/>
        </p:nvSpPr>
        <p:spPr>
          <a:xfrm>
            <a:off x="4623650" y="2744787"/>
            <a:ext cx="3096336" cy="368458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Rooftop, Depot, Playground, Museum, </a:t>
            </a:r>
            <a:r>
              <a:rPr lang="en-US" dirty="0" smtClean="0">
                <a:solidFill>
                  <a:srgbClr val="FF0000"/>
                </a:solidFill>
              </a:rPr>
              <a:t>Putting green</a:t>
            </a:r>
            <a:r>
              <a:rPr lang="en-US" dirty="0" smtClean="0"/>
              <a:t>, </a:t>
            </a:r>
            <a:r>
              <a:rPr lang="en-US" dirty="0"/>
              <a:t>S</a:t>
            </a:r>
            <a:r>
              <a:rPr lang="en-US" dirty="0" smtClean="0"/>
              <a:t>tore, Warehouse, Table, Sofa, Kitchen, </a:t>
            </a:r>
            <a:r>
              <a:rPr lang="en-US" dirty="0" smtClean="0">
                <a:solidFill>
                  <a:srgbClr val="FF0000"/>
                </a:solidFill>
              </a:rPr>
              <a:t>Bathroom</a:t>
            </a:r>
            <a:r>
              <a:rPr lang="en-US" dirty="0" smtClean="0"/>
              <a:t>, Man-cave, </a:t>
            </a:r>
            <a:r>
              <a:rPr lang="en-US" dirty="0" smtClean="0">
                <a:solidFill>
                  <a:srgbClr val="FF0000"/>
                </a:solidFill>
              </a:rPr>
              <a:t>She-shack</a:t>
            </a:r>
            <a:r>
              <a:rPr lang="en-US" dirty="0" smtClean="0"/>
              <a:t>, Garden, </a:t>
            </a:r>
            <a:r>
              <a:rPr lang="en-US" dirty="0" smtClean="0">
                <a:solidFill>
                  <a:srgbClr val="FF0000"/>
                </a:solidFill>
              </a:rPr>
              <a:t>Water cooler</a:t>
            </a:r>
            <a:r>
              <a:rPr lang="en-US" dirty="0" smtClean="0"/>
              <a:t>, </a:t>
            </a:r>
            <a:r>
              <a:rPr lang="en-US" dirty="0" smtClean="0">
                <a:solidFill>
                  <a:srgbClr val="FF0000"/>
                </a:solidFill>
              </a:rPr>
              <a:t>Patio</a:t>
            </a:r>
            <a:r>
              <a:rPr lang="en-US" dirty="0" smtClean="0"/>
              <a:t>, </a:t>
            </a:r>
            <a:r>
              <a:rPr lang="en-US" dirty="0" smtClean="0">
                <a:solidFill>
                  <a:srgbClr val="FF0000"/>
                </a:solidFill>
              </a:rPr>
              <a:t>Porch</a:t>
            </a:r>
            <a:r>
              <a:rPr lang="en-US" dirty="0" smtClean="0"/>
              <a:t>, … </a:t>
            </a:r>
            <a:endParaRPr lang="en-US" dirty="0">
              <a:solidFill>
                <a:srgbClr val="FF0000"/>
              </a:solidFill>
            </a:endParaRPr>
          </a:p>
        </p:txBody>
      </p:sp>
      <p:sp>
        <p:nvSpPr>
          <p:cNvPr id="2" name="TextBox 1"/>
          <p:cNvSpPr txBox="1"/>
          <p:nvPr/>
        </p:nvSpPr>
        <p:spPr>
          <a:xfrm>
            <a:off x="323296" y="1482187"/>
            <a:ext cx="6987234" cy="523220"/>
          </a:xfrm>
          <a:prstGeom prst="rect">
            <a:avLst/>
          </a:prstGeom>
          <a:noFill/>
        </p:spPr>
        <p:txBody>
          <a:bodyPr wrap="none" rtlCol="0">
            <a:spAutoFit/>
          </a:bodyPr>
          <a:lstStyle/>
          <a:p>
            <a:r>
              <a:rPr lang="en-US" sz="2800" b="1" i="1" dirty="0" smtClean="0">
                <a:solidFill>
                  <a:srgbClr val="00B050"/>
                </a:solidFill>
              </a:rPr>
              <a:t>What “ecosystem” features are not claimed?</a:t>
            </a:r>
            <a:endParaRPr lang="en-US" sz="2800" b="1" i="1" dirty="0">
              <a:solidFill>
                <a:srgbClr val="00B050"/>
              </a:solidFill>
            </a:endParaRPr>
          </a:p>
        </p:txBody>
      </p:sp>
    </p:spTree>
    <p:extLst>
      <p:ext uri="{BB962C8B-B14F-4D97-AF65-F5344CB8AC3E}">
        <p14:creationId xmlns:p14="http://schemas.microsoft.com/office/powerpoint/2010/main" val="173921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bg/>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uiExpand="1" build="p" animBg="1"/>
      <p:bldP spid="8" grpId="0" uiExpand="1" build="p" animBg="1"/>
      <p:bldP spid="9" grpId="0"/>
      <p:bldP spid="10"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Developing the “</a:t>
            </a:r>
            <a:r>
              <a:rPr lang="en-US" b="1" dirty="0" smtClean="0"/>
              <a:t>Ag data model</a:t>
            </a:r>
            <a:r>
              <a:rPr lang="en-US" dirty="0" smtClean="0"/>
              <a:t>” for a “</a:t>
            </a:r>
            <a:r>
              <a:rPr lang="en-US" b="1" dirty="0" smtClean="0"/>
              <a:t>data bucket</a:t>
            </a:r>
            <a:r>
              <a:rPr lang="en-US" dirty="0" smtClean="0"/>
              <a:t>”… (aka “minimum dataset” &amp; metadata)</a:t>
            </a:r>
            <a:endParaRPr lang="en-US" dirty="0"/>
          </a:p>
        </p:txBody>
      </p:sp>
      <p:pic>
        <p:nvPicPr>
          <p:cNvPr id="8" name="Picture 7"/>
          <p:cNvPicPr>
            <a:picLocks noChangeAspect="1"/>
          </p:cNvPicPr>
          <p:nvPr/>
        </p:nvPicPr>
        <p:blipFill>
          <a:blip r:embed="rId2"/>
          <a:stretch>
            <a:fillRect/>
          </a:stretch>
        </p:blipFill>
        <p:spPr>
          <a:xfrm>
            <a:off x="593813" y="1901005"/>
            <a:ext cx="1971134" cy="1651491"/>
          </a:xfrm>
          <a:prstGeom prst="rect">
            <a:avLst/>
          </a:prstGeom>
        </p:spPr>
      </p:pic>
      <p:sp>
        <p:nvSpPr>
          <p:cNvPr id="9" name="TextBox 8"/>
          <p:cNvSpPr txBox="1"/>
          <p:nvPr/>
        </p:nvSpPr>
        <p:spPr>
          <a:xfrm>
            <a:off x="551794" y="3654659"/>
            <a:ext cx="1460938" cy="1754326"/>
          </a:xfrm>
          <a:prstGeom prst="rect">
            <a:avLst/>
          </a:prstGeom>
          <a:noFill/>
        </p:spPr>
        <p:txBody>
          <a:bodyPr wrap="square" rtlCol="0">
            <a:spAutoFit/>
          </a:bodyPr>
          <a:lstStyle/>
          <a:p>
            <a:r>
              <a:rPr lang="en-US" dirty="0" smtClean="0"/>
              <a:t>Researchers collecting what/how they want for narrow purpose</a:t>
            </a:r>
            <a:endParaRPr lang="en-US" dirty="0"/>
          </a:p>
        </p:txBody>
      </p:sp>
      <p:sp>
        <p:nvSpPr>
          <p:cNvPr id="10" name="TextBox 9"/>
          <p:cNvSpPr txBox="1"/>
          <p:nvPr/>
        </p:nvSpPr>
        <p:spPr>
          <a:xfrm>
            <a:off x="3499945" y="1860330"/>
            <a:ext cx="2138855" cy="1477328"/>
          </a:xfrm>
          <a:prstGeom prst="rect">
            <a:avLst/>
          </a:prstGeom>
          <a:noFill/>
        </p:spPr>
        <p:txBody>
          <a:bodyPr wrap="square" rtlCol="0">
            <a:spAutoFit/>
          </a:bodyPr>
          <a:lstStyle/>
          <a:p>
            <a:r>
              <a:rPr lang="en-US" dirty="0" smtClean="0"/>
              <a:t>Collect common, minimum array of relevant data (orderly use of rows &amp; columns)</a:t>
            </a:r>
            <a:endParaRPr lang="en-US" dirty="0"/>
          </a:p>
        </p:txBody>
      </p:sp>
      <p:sp>
        <p:nvSpPr>
          <p:cNvPr id="11" name="TextBox 10"/>
          <p:cNvSpPr txBox="1"/>
          <p:nvPr/>
        </p:nvSpPr>
        <p:spPr>
          <a:xfrm>
            <a:off x="6633358" y="3283190"/>
            <a:ext cx="2081048" cy="923330"/>
          </a:xfrm>
          <a:prstGeom prst="rect">
            <a:avLst/>
          </a:prstGeom>
          <a:noFill/>
        </p:spPr>
        <p:txBody>
          <a:bodyPr wrap="square" rtlCol="0">
            <a:spAutoFit/>
          </a:bodyPr>
          <a:lstStyle/>
          <a:p>
            <a:r>
              <a:rPr lang="en-US" dirty="0" smtClean="0"/>
              <a:t>Annotate w/ sufficient metadata</a:t>
            </a:r>
          </a:p>
          <a:p>
            <a:r>
              <a:rPr lang="en-US" dirty="0" smtClean="0"/>
              <a:t>(Data dictionary)</a:t>
            </a:r>
            <a:endParaRPr lang="en-US" dirty="0"/>
          </a:p>
        </p:txBody>
      </p:sp>
      <p:graphicFrame>
        <p:nvGraphicFramePr>
          <p:cNvPr id="12" name="Diagram 11"/>
          <p:cNvGraphicFramePr/>
          <p:nvPr>
            <p:extLst>
              <p:ext uri="{D42A27DB-BD31-4B8C-83A1-F6EECF244321}">
                <p14:modId xmlns:p14="http://schemas.microsoft.com/office/powerpoint/2010/main" val="3592327929"/>
              </p:ext>
            </p:extLst>
          </p:nvPr>
        </p:nvGraphicFramePr>
        <p:xfrm>
          <a:off x="2128346" y="3470623"/>
          <a:ext cx="4610538" cy="2491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p:cNvPicPr>
            <a:picLocks noChangeAspect="1"/>
          </p:cNvPicPr>
          <p:nvPr/>
        </p:nvPicPr>
        <p:blipFill>
          <a:blip r:embed="rId8"/>
          <a:stretch>
            <a:fillRect/>
          </a:stretch>
        </p:blipFill>
        <p:spPr>
          <a:xfrm>
            <a:off x="6435599" y="1781503"/>
            <a:ext cx="3524180" cy="1394181"/>
          </a:xfrm>
          <a:prstGeom prst="rect">
            <a:avLst/>
          </a:prstGeom>
        </p:spPr>
      </p:pic>
      <p:pic>
        <p:nvPicPr>
          <p:cNvPr id="14" name="Picture 13"/>
          <p:cNvPicPr>
            <a:picLocks noChangeAspect="1"/>
          </p:cNvPicPr>
          <p:nvPr/>
        </p:nvPicPr>
        <p:blipFill>
          <a:blip r:embed="rId9"/>
          <a:stretch>
            <a:fillRect/>
          </a:stretch>
        </p:blipFill>
        <p:spPr>
          <a:xfrm>
            <a:off x="9713561" y="5192967"/>
            <a:ext cx="2236228" cy="1453548"/>
          </a:xfrm>
          <a:prstGeom prst="rect">
            <a:avLst/>
          </a:prstGeom>
        </p:spPr>
      </p:pic>
      <p:sp>
        <p:nvSpPr>
          <p:cNvPr id="15" name="TextBox 14"/>
          <p:cNvSpPr txBox="1"/>
          <p:nvPr/>
        </p:nvSpPr>
        <p:spPr>
          <a:xfrm>
            <a:off x="9715952" y="3707971"/>
            <a:ext cx="2231446" cy="1384995"/>
          </a:xfrm>
          <a:prstGeom prst="rect">
            <a:avLst/>
          </a:prstGeom>
          <a:noFill/>
        </p:spPr>
        <p:txBody>
          <a:bodyPr wrap="square" rtlCol="0">
            <a:spAutoFit/>
          </a:bodyPr>
          <a:lstStyle/>
          <a:p>
            <a:r>
              <a:rPr lang="en-US" sz="2800" dirty="0" smtClean="0"/>
              <a:t>Programming magic CAN happen</a:t>
            </a:r>
            <a:endParaRPr lang="en-US" sz="2800" dirty="0"/>
          </a:p>
        </p:txBody>
      </p:sp>
      <p:cxnSp>
        <p:nvCxnSpPr>
          <p:cNvPr id="17" name="Straight Connector 16"/>
          <p:cNvCxnSpPr/>
          <p:nvPr/>
        </p:nvCxnSpPr>
        <p:spPr>
          <a:xfrm flipV="1">
            <a:off x="7108108" y="1690688"/>
            <a:ext cx="4600416" cy="4662815"/>
          </a:xfrm>
          <a:prstGeom prst="line">
            <a:avLst/>
          </a:prstGeom>
          <a:ln/>
        </p:spPr>
        <p:style>
          <a:lnRef idx="3">
            <a:schemeClr val="dk1"/>
          </a:lnRef>
          <a:fillRef idx="0">
            <a:schemeClr val="dk1"/>
          </a:fillRef>
          <a:effectRef idx="2">
            <a:schemeClr val="dk1"/>
          </a:effectRef>
          <a:fontRef idx="minor">
            <a:schemeClr val="tx1"/>
          </a:fontRef>
        </p:style>
      </p:cxnSp>
      <p:sp>
        <p:nvSpPr>
          <p:cNvPr id="3" name="Freeform 2"/>
          <p:cNvSpPr/>
          <p:nvPr/>
        </p:nvSpPr>
        <p:spPr>
          <a:xfrm>
            <a:off x="1970314" y="2589517"/>
            <a:ext cx="1382895" cy="1503512"/>
          </a:xfrm>
          <a:custGeom>
            <a:avLst/>
            <a:gdLst>
              <a:gd name="connsiteX0" fmla="*/ 0 w 1382895"/>
              <a:gd name="connsiteY0" fmla="*/ 1503512 h 1503512"/>
              <a:gd name="connsiteX1" fmla="*/ 65315 w 1382895"/>
              <a:gd name="connsiteY1" fmla="*/ 1470854 h 1503512"/>
              <a:gd name="connsiteX2" fmla="*/ 119743 w 1382895"/>
              <a:gd name="connsiteY2" fmla="*/ 1459969 h 1503512"/>
              <a:gd name="connsiteX3" fmla="*/ 185057 w 1382895"/>
              <a:gd name="connsiteY3" fmla="*/ 1416426 h 1503512"/>
              <a:gd name="connsiteX4" fmla="*/ 217715 w 1382895"/>
              <a:gd name="connsiteY4" fmla="*/ 1405540 h 1503512"/>
              <a:gd name="connsiteX5" fmla="*/ 272143 w 1382895"/>
              <a:gd name="connsiteY5" fmla="*/ 1361997 h 1503512"/>
              <a:gd name="connsiteX6" fmla="*/ 304800 w 1382895"/>
              <a:gd name="connsiteY6" fmla="*/ 1340226 h 1503512"/>
              <a:gd name="connsiteX7" fmla="*/ 348343 w 1382895"/>
              <a:gd name="connsiteY7" fmla="*/ 1307569 h 1503512"/>
              <a:gd name="connsiteX8" fmla="*/ 381000 w 1382895"/>
              <a:gd name="connsiteY8" fmla="*/ 1296683 h 1503512"/>
              <a:gd name="connsiteX9" fmla="*/ 402772 w 1382895"/>
              <a:gd name="connsiteY9" fmla="*/ 1264026 h 1503512"/>
              <a:gd name="connsiteX10" fmla="*/ 478972 w 1382895"/>
              <a:gd name="connsiteY10" fmla="*/ 1231369 h 1503512"/>
              <a:gd name="connsiteX11" fmla="*/ 522515 w 1382895"/>
              <a:gd name="connsiteY11" fmla="*/ 1209597 h 1503512"/>
              <a:gd name="connsiteX12" fmla="*/ 653143 w 1382895"/>
              <a:gd name="connsiteY12" fmla="*/ 1176940 h 1503512"/>
              <a:gd name="connsiteX13" fmla="*/ 696686 w 1382895"/>
              <a:gd name="connsiteY13" fmla="*/ 1166054 h 1503512"/>
              <a:gd name="connsiteX14" fmla="*/ 827315 w 1382895"/>
              <a:gd name="connsiteY14" fmla="*/ 1078969 h 1503512"/>
              <a:gd name="connsiteX15" fmla="*/ 849086 w 1382895"/>
              <a:gd name="connsiteY15" fmla="*/ 1046312 h 1503512"/>
              <a:gd name="connsiteX16" fmla="*/ 881743 w 1382895"/>
              <a:gd name="connsiteY16" fmla="*/ 980997 h 1503512"/>
              <a:gd name="connsiteX17" fmla="*/ 925286 w 1382895"/>
              <a:gd name="connsiteY17" fmla="*/ 937454 h 1503512"/>
              <a:gd name="connsiteX18" fmla="*/ 947057 w 1382895"/>
              <a:gd name="connsiteY18" fmla="*/ 904797 h 1503512"/>
              <a:gd name="connsiteX19" fmla="*/ 957943 w 1382895"/>
              <a:gd name="connsiteY19" fmla="*/ 839483 h 1503512"/>
              <a:gd name="connsiteX20" fmla="*/ 968829 w 1382895"/>
              <a:gd name="connsiteY20" fmla="*/ 469369 h 1503512"/>
              <a:gd name="connsiteX21" fmla="*/ 990600 w 1382895"/>
              <a:gd name="connsiteY21" fmla="*/ 393169 h 1503512"/>
              <a:gd name="connsiteX22" fmla="*/ 1001486 w 1382895"/>
              <a:gd name="connsiteY22" fmla="*/ 349626 h 1503512"/>
              <a:gd name="connsiteX23" fmla="*/ 1045029 w 1382895"/>
              <a:gd name="connsiteY23" fmla="*/ 262540 h 1503512"/>
              <a:gd name="connsiteX24" fmla="*/ 1077686 w 1382895"/>
              <a:gd name="connsiteY24" fmla="*/ 251654 h 1503512"/>
              <a:gd name="connsiteX25" fmla="*/ 1143000 w 1382895"/>
              <a:gd name="connsiteY25" fmla="*/ 175454 h 1503512"/>
              <a:gd name="connsiteX26" fmla="*/ 1164772 w 1382895"/>
              <a:gd name="connsiteY26" fmla="*/ 153683 h 1503512"/>
              <a:gd name="connsiteX27" fmla="*/ 1230086 w 1382895"/>
              <a:gd name="connsiteY27" fmla="*/ 110140 h 1503512"/>
              <a:gd name="connsiteX28" fmla="*/ 1262743 w 1382895"/>
              <a:gd name="connsiteY28" fmla="*/ 77483 h 1503512"/>
              <a:gd name="connsiteX29" fmla="*/ 1328057 w 1382895"/>
              <a:gd name="connsiteY29" fmla="*/ 55712 h 1503512"/>
              <a:gd name="connsiteX30" fmla="*/ 1360715 w 1382895"/>
              <a:gd name="connsiteY30" fmla="*/ 44826 h 1503512"/>
              <a:gd name="connsiteX31" fmla="*/ 1317172 w 1382895"/>
              <a:gd name="connsiteY31" fmla="*/ 12169 h 1503512"/>
              <a:gd name="connsiteX32" fmla="*/ 1066800 w 1382895"/>
              <a:gd name="connsiteY32" fmla="*/ 12169 h 1503512"/>
              <a:gd name="connsiteX33" fmla="*/ 1240972 w 1382895"/>
              <a:gd name="connsiteY33" fmla="*/ 44826 h 1503512"/>
              <a:gd name="connsiteX34" fmla="*/ 1360715 w 1382895"/>
              <a:gd name="connsiteY34" fmla="*/ 66597 h 1503512"/>
              <a:gd name="connsiteX35" fmla="*/ 1382486 w 1382895"/>
              <a:gd name="connsiteY35" fmla="*/ 88369 h 1503512"/>
              <a:gd name="connsiteX36" fmla="*/ 1371600 w 1382895"/>
              <a:gd name="connsiteY36" fmla="*/ 131912 h 1503512"/>
              <a:gd name="connsiteX37" fmla="*/ 1328057 w 1382895"/>
              <a:gd name="connsiteY37" fmla="*/ 208112 h 1503512"/>
              <a:gd name="connsiteX38" fmla="*/ 1295400 w 1382895"/>
              <a:gd name="connsiteY38" fmla="*/ 229883 h 1503512"/>
              <a:gd name="connsiteX39" fmla="*/ 1273629 w 1382895"/>
              <a:gd name="connsiteY39" fmla="*/ 273426 h 1503512"/>
              <a:gd name="connsiteX40" fmla="*/ 1262743 w 1382895"/>
              <a:gd name="connsiteY40" fmla="*/ 240769 h 1503512"/>
              <a:gd name="connsiteX41" fmla="*/ 1251857 w 1382895"/>
              <a:gd name="connsiteY41" fmla="*/ 131912 h 1503512"/>
              <a:gd name="connsiteX42" fmla="*/ 1219200 w 1382895"/>
              <a:gd name="connsiteY42" fmla="*/ 121026 h 1503512"/>
              <a:gd name="connsiteX43" fmla="*/ 1197429 w 1382895"/>
              <a:gd name="connsiteY43" fmla="*/ 99254 h 1503512"/>
              <a:gd name="connsiteX44" fmla="*/ 1066800 w 1382895"/>
              <a:gd name="connsiteY44" fmla="*/ 66597 h 1503512"/>
              <a:gd name="connsiteX45" fmla="*/ 1034143 w 1382895"/>
              <a:gd name="connsiteY45" fmla="*/ 55712 h 1503512"/>
              <a:gd name="connsiteX46" fmla="*/ 1001486 w 1382895"/>
              <a:gd name="connsiteY46" fmla="*/ 33940 h 1503512"/>
              <a:gd name="connsiteX47" fmla="*/ 968829 w 1382895"/>
              <a:gd name="connsiteY47" fmla="*/ 23054 h 1503512"/>
              <a:gd name="connsiteX48" fmla="*/ 925286 w 1382895"/>
              <a:gd name="connsiteY48" fmla="*/ 1283 h 150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82895" h="1503512">
                <a:moveTo>
                  <a:pt x="0" y="1503512"/>
                </a:moveTo>
                <a:cubicBezTo>
                  <a:pt x="21772" y="1492626"/>
                  <a:pt x="42439" y="1479173"/>
                  <a:pt x="65315" y="1470854"/>
                </a:cubicBezTo>
                <a:cubicBezTo>
                  <a:pt x="82703" y="1464531"/>
                  <a:pt x="102899" y="1467625"/>
                  <a:pt x="119743" y="1459969"/>
                </a:cubicBezTo>
                <a:cubicBezTo>
                  <a:pt x="143564" y="1449141"/>
                  <a:pt x="160234" y="1424700"/>
                  <a:pt x="185057" y="1416426"/>
                </a:cubicBezTo>
                <a:cubicBezTo>
                  <a:pt x="195943" y="1412797"/>
                  <a:pt x="207452" y="1410672"/>
                  <a:pt x="217715" y="1405540"/>
                </a:cubicBezTo>
                <a:cubicBezTo>
                  <a:pt x="262392" y="1383202"/>
                  <a:pt x="238391" y="1388999"/>
                  <a:pt x="272143" y="1361997"/>
                </a:cubicBezTo>
                <a:cubicBezTo>
                  <a:pt x="282359" y="1353824"/>
                  <a:pt x="294154" y="1347830"/>
                  <a:pt x="304800" y="1340226"/>
                </a:cubicBezTo>
                <a:cubicBezTo>
                  <a:pt x="319564" y="1329681"/>
                  <a:pt x="332591" y="1316570"/>
                  <a:pt x="348343" y="1307569"/>
                </a:cubicBezTo>
                <a:cubicBezTo>
                  <a:pt x="358306" y="1301876"/>
                  <a:pt x="370114" y="1300312"/>
                  <a:pt x="381000" y="1296683"/>
                </a:cubicBezTo>
                <a:cubicBezTo>
                  <a:pt x="388257" y="1285797"/>
                  <a:pt x="393521" y="1273277"/>
                  <a:pt x="402772" y="1264026"/>
                </a:cubicBezTo>
                <a:cubicBezTo>
                  <a:pt x="427832" y="1238966"/>
                  <a:pt x="445659" y="1239697"/>
                  <a:pt x="478972" y="1231369"/>
                </a:cubicBezTo>
                <a:cubicBezTo>
                  <a:pt x="493486" y="1224112"/>
                  <a:pt x="507264" y="1215143"/>
                  <a:pt x="522515" y="1209597"/>
                </a:cubicBezTo>
                <a:cubicBezTo>
                  <a:pt x="582732" y="1187700"/>
                  <a:pt x="596466" y="1189535"/>
                  <a:pt x="653143" y="1176940"/>
                </a:cubicBezTo>
                <a:cubicBezTo>
                  <a:pt x="667748" y="1173694"/>
                  <a:pt x="682172" y="1169683"/>
                  <a:pt x="696686" y="1166054"/>
                </a:cubicBezTo>
                <a:cubicBezTo>
                  <a:pt x="799157" y="1102010"/>
                  <a:pt x="756386" y="1132165"/>
                  <a:pt x="827315" y="1078969"/>
                </a:cubicBezTo>
                <a:cubicBezTo>
                  <a:pt x="834572" y="1068083"/>
                  <a:pt x="842732" y="1057749"/>
                  <a:pt x="849086" y="1046312"/>
                </a:cubicBezTo>
                <a:cubicBezTo>
                  <a:pt x="860907" y="1025034"/>
                  <a:pt x="867784" y="1000938"/>
                  <a:pt x="881743" y="980997"/>
                </a:cubicBezTo>
                <a:cubicBezTo>
                  <a:pt x="893514" y="964181"/>
                  <a:pt x="913900" y="954533"/>
                  <a:pt x="925286" y="937454"/>
                </a:cubicBezTo>
                <a:lnTo>
                  <a:pt x="947057" y="904797"/>
                </a:lnTo>
                <a:cubicBezTo>
                  <a:pt x="950686" y="883026"/>
                  <a:pt x="956841" y="861527"/>
                  <a:pt x="957943" y="839483"/>
                </a:cubicBezTo>
                <a:cubicBezTo>
                  <a:pt x="964107" y="716212"/>
                  <a:pt x="962342" y="592623"/>
                  <a:pt x="968829" y="469369"/>
                </a:cubicBezTo>
                <a:cubicBezTo>
                  <a:pt x="969926" y="448517"/>
                  <a:pt x="984626" y="414079"/>
                  <a:pt x="990600" y="393169"/>
                </a:cubicBezTo>
                <a:cubicBezTo>
                  <a:pt x="994710" y="378784"/>
                  <a:pt x="996755" y="363819"/>
                  <a:pt x="1001486" y="349626"/>
                </a:cubicBezTo>
                <a:cubicBezTo>
                  <a:pt x="1006567" y="334381"/>
                  <a:pt x="1026845" y="277087"/>
                  <a:pt x="1045029" y="262540"/>
                </a:cubicBezTo>
                <a:cubicBezTo>
                  <a:pt x="1053989" y="255372"/>
                  <a:pt x="1066800" y="255283"/>
                  <a:pt x="1077686" y="251654"/>
                </a:cubicBezTo>
                <a:cubicBezTo>
                  <a:pt x="1110842" y="201919"/>
                  <a:pt x="1090208" y="228246"/>
                  <a:pt x="1143000" y="175454"/>
                </a:cubicBezTo>
                <a:cubicBezTo>
                  <a:pt x="1150257" y="168197"/>
                  <a:pt x="1156233" y="159376"/>
                  <a:pt x="1164772" y="153683"/>
                </a:cubicBezTo>
                <a:cubicBezTo>
                  <a:pt x="1186543" y="139169"/>
                  <a:pt x="1211584" y="128642"/>
                  <a:pt x="1230086" y="110140"/>
                </a:cubicBezTo>
                <a:cubicBezTo>
                  <a:pt x="1240972" y="99254"/>
                  <a:pt x="1249286" y="84959"/>
                  <a:pt x="1262743" y="77483"/>
                </a:cubicBezTo>
                <a:cubicBezTo>
                  <a:pt x="1282804" y="66338"/>
                  <a:pt x="1306286" y="62969"/>
                  <a:pt x="1328057" y="55712"/>
                </a:cubicBezTo>
                <a:lnTo>
                  <a:pt x="1360715" y="44826"/>
                </a:lnTo>
                <a:cubicBezTo>
                  <a:pt x="1346201" y="33940"/>
                  <a:pt x="1334833" y="16324"/>
                  <a:pt x="1317172" y="12169"/>
                </a:cubicBezTo>
                <a:cubicBezTo>
                  <a:pt x="1223312" y="-9916"/>
                  <a:pt x="1157976" y="3051"/>
                  <a:pt x="1066800" y="12169"/>
                </a:cubicBezTo>
                <a:cubicBezTo>
                  <a:pt x="1149880" y="28785"/>
                  <a:pt x="1167441" y="33513"/>
                  <a:pt x="1240972" y="44826"/>
                </a:cubicBezTo>
                <a:cubicBezTo>
                  <a:pt x="1342386" y="60428"/>
                  <a:pt x="1286214" y="47973"/>
                  <a:pt x="1360715" y="66597"/>
                </a:cubicBezTo>
                <a:cubicBezTo>
                  <a:pt x="1367972" y="73854"/>
                  <a:pt x="1380799" y="78245"/>
                  <a:pt x="1382486" y="88369"/>
                </a:cubicBezTo>
                <a:cubicBezTo>
                  <a:pt x="1384945" y="103127"/>
                  <a:pt x="1375710" y="117527"/>
                  <a:pt x="1371600" y="131912"/>
                </a:cubicBezTo>
                <a:cubicBezTo>
                  <a:pt x="1361636" y="166788"/>
                  <a:pt x="1357073" y="179097"/>
                  <a:pt x="1328057" y="208112"/>
                </a:cubicBezTo>
                <a:cubicBezTo>
                  <a:pt x="1318806" y="217363"/>
                  <a:pt x="1306286" y="222626"/>
                  <a:pt x="1295400" y="229883"/>
                </a:cubicBezTo>
                <a:cubicBezTo>
                  <a:pt x="1288143" y="244397"/>
                  <a:pt x="1289024" y="268294"/>
                  <a:pt x="1273629" y="273426"/>
                </a:cubicBezTo>
                <a:cubicBezTo>
                  <a:pt x="1262743" y="277055"/>
                  <a:pt x="1264488" y="252110"/>
                  <a:pt x="1262743" y="240769"/>
                </a:cubicBezTo>
                <a:cubicBezTo>
                  <a:pt x="1257198" y="204726"/>
                  <a:pt x="1264319" y="166183"/>
                  <a:pt x="1251857" y="131912"/>
                </a:cubicBezTo>
                <a:cubicBezTo>
                  <a:pt x="1247936" y="121128"/>
                  <a:pt x="1230086" y="124655"/>
                  <a:pt x="1219200" y="121026"/>
                </a:cubicBezTo>
                <a:cubicBezTo>
                  <a:pt x="1211943" y="113769"/>
                  <a:pt x="1206609" y="103844"/>
                  <a:pt x="1197429" y="99254"/>
                </a:cubicBezTo>
                <a:cubicBezTo>
                  <a:pt x="1144643" y="72861"/>
                  <a:pt x="1122563" y="78989"/>
                  <a:pt x="1066800" y="66597"/>
                </a:cubicBezTo>
                <a:cubicBezTo>
                  <a:pt x="1055599" y="64108"/>
                  <a:pt x="1045029" y="59340"/>
                  <a:pt x="1034143" y="55712"/>
                </a:cubicBezTo>
                <a:cubicBezTo>
                  <a:pt x="1023257" y="48455"/>
                  <a:pt x="1013188" y="39791"/>
                  <a:pt x="1001486" y="33940"/>
                </a:cubicBezTo>
                <a:cubicBezTo>
                  <a:pt x="991223" y="28808"/>
                  <a:pt x="978668" y="28958"/>
                  <a:pt x="968829" y="23054"/>
                </a:cubicBezTo>
                <a:cubicBezTo>
                  <a:pt x="923991" y="-3848"/>
                  <a:pt x="970001" y="1283"/>
                  <a:pt x="925286" y="128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5421086" y="2481943"/>
            <a:ext cx="1230085" cy="1654628"/>
          </a:xfrm>
          <a:custGeom>
            <a:avLst/>
            <a:gdLst>
              <a:gd name="connsiteX0" fmla="*/ 0 w 1230085"/>
              <a:gd name="connsiteY0" fmla="*/ 0 h 1654628"/>
              <a:gd name="connsiteX1" fmla="*/ 76200 w 1230085"/>
              <a:gd name="connsiteY1" fmla="*/ 43543 h 1654628"/>
              <a:gd name="connsiteX2" fmla="*/ 108857 w 1230085"/>
              <a:gd name="connsiteY2" fmla="*/ 108857 h 1654628"/>
              <a:gd name="connsiteX3" fmla="*/ 185057 w 1230085"/>
              <a:gd name="connsiteY3" fmla="*/ 206828 h 1654628"/>
              <a:gd name="connsiteX4" fmla="*/ 250371 w 1230085"/>
              <a:gd name="connsiteY4" fmla="*/ 315686 h 1654628"/>
              <a:gd name="connsiteX5" fmla="*/ 272143 w 1230085"/>
              <a:gd name="connsiteY5" fmla="*/ 348343 h 1654628"/>
              <a:gd name="connsiteX6" fmla="*/ 315685 w 1230085"/>
              <a:gd name="connsiteY6" fmla="*/ 359228 h 1654628"/>
              <a:gd name="connsiteX7" fmla="*/ 337457 w 1230085"/>
              <a:gd name="connsiteY7" fmla="*/ 391886 h 1654628"/>
              <a:gd name="connsiteX8" fmla="*/ 381000 w 1230085"/>
              <a:gd name="connsiteY8" fmla="*/ 435428 h 1654628"/>
              <a:gd name="connsiteX9" fmla="*/ 391885 w 1230085"/>
              <a:gd name="connsiteY9" fmla="*/ 478971 h 1654628"/>
              <a:gd name="connsiteX10" fmla="*/ 402771 w 1230085"/>
              <a:gd name="connsiteY10" fmla="*/ 511628 h 1654628"/>
              <a:gd name="connsiteX11" fmla="*/ 424543 w 1230085"/>
              <a:gd name="connsiteY11" fmla="*/ 533400 h 1654628"/>
              <a:gd name="connsiteX12" fmla="*/ 446314 w 1230085"/>
              <a:gd name="connsiteY12" fmla="*/ 947057 h 1654628"/>
              <a:gd name="connsiteX13" fmla="*/ 413657 w 1230085"/>
              <a:gd name="connsiteY13" fmla="*/ 957943 h 1654628"/>
              <a:gd name="connsiteX14" fmla="*/ 381000 w 1230085"/>
              <a:gd name="connsiteY14" fmla="*/ 1066800 h 1654628"/>
              <a:gd name="connsiteX15" fmla="*/ 402771 w 1230085"/>
              <a:gd name="connsiteY15" fmla="*/ 1208314 h 1654628"/>
              <a:gd name="connsiteX16" fmla="*/ 435428 w 1230085"/>
              <a:gd name="connsiteY16" fmla="*/ 1219200 h 1654628"/>
              <a:gd name="connsiteX17" fmla="*/ 489857 w 1230085"/>
              <a:gd name="connsiteY17" fmla="*/ 1251857 h 1654628"/>
              <a:gd name="connsiteX18" fmla="*/ 511628 w 1230085"/>
              <a:gd name="connsiteY18" fmla="*/ 1284514 h 1654628"/>
              <a:gd name="connsiteX19" fmla="*/ 555171 w 1230085"/>
              <a:gd name="connsiteY19" fmla="*/ 1295400 h 1654628"/>
              <a:gd name="connsiteX20" fmla="*/ 620485 w 1230085"/>
              <a:gd name="connsiteY20" fmla="*/ 1317171 h 1654628"/>
              <a:gd name="connsiteX21" fmla="*/ 653143 w 1230085"/>
              <a:gd name="connsiteY21" fmla="*/ 1328057 h 1654628"/>
              <a:gd name="connsiteX22" fmla="*/ 1121228 w 1230085"/>
              <a:gd name="connsiteY22" fmla="*/ 1306286 h 1654628"/>
              <a:gd name="connsiteX23" fmla="*/ 1088571 w 1230085"/>
              <a:gd name="connsiteY23" fmla="*/ 1284514 h 1654628"/>
              <a:gd name="connsiteX24" fmla="*/ 1066800 w 1230085"/>
              <a:gd name="connsiteY24" fmla="*/ 1251857 h 1654628"/>
              <a:gd name="connsiteX25" fmla="*/ 1045028 w 1230085"/>
              <a:gd name="connsiteY25" fmla="*/ 1230086 h 1654628"/>
              <a:gd name="connsiteX26" fmla="*/ 1012371 w 1230085"/>
              <a:gd name="connsiteY26" fmla="*/ 1186543 h 1654628"/>
              <a:gd name="connsiteX27" fmla="*/ 1001485 w 1230085"/>
              <a:gd name="connsiteY27" fmla="*/ 1153886 h 1654628"/>
              <a:gd name="connsiteX28" fmla="*/ 979714 w 1230085"/>
              <a:gd name="connsiteY28" fmla="*/ 1132114 h 1654628"/>
              <a:gd name="connsiteX29" fmla="*/ 1034143 w 1230085"/>
              <a:gd name="connsiteY29" fmla="*/ 1175657 h 1654628"/>
              <a:gd name="connsiteX30" fmla="*/ 1066800 w 1230085"/>
              <a:gd name="connsiteY30" fmla="*/ 1186543 h 1654628"/>
              <a:gd name="connsiteX31" fmla="*/ 1099457 w 1230085"/>
              <a:gd name="connsiteY31" fmla="*/ 1208314 h 1654628"/>
              <a:gd name="connsiteX32" fmla="*/ 1132114 w 1230085"/>
              <a:gd name="connsiteY32" fmla="*/ 1219200 h 1654628"/>
              <a:gd name="connsiteX33" fmla="*/ 1186543 w 1230085"/>
              <a:gd name="connsiteY33" fmla="*/ 1262743 h 1654628"/>
              <a:gd name="connsiteX34" fmla="*/ 1230085 w 1230085"/>
              <a:gd name="connsiteY34" fmla="*/ 1284514 h 1654628"/>
              <a:gd name="connsiteX35" fmla="*/ 1219200 w 1230085"/>
              <a:gd name="connsiteY35" fmla="*/ 1371600 h 1654628"/>
              <a:gd name="connsiteX36" fmla="*/ 1186543 w 1230085"/>
              <a:gd name="connsiteY36" fmla="*/ 1436914 h 1654628"/>
              <a:gd name="connsiteX37" fmla="*/ 1164771 w 1230085"/>
              <a:gd name="connsiteY37" fmla="*/ 1458686 h 1654628"/>
              <a:gd name="connsiteX38" fmla="*/ 1132114 w 1230085"/>
              <a:gd name="connsiteY38" fmla="*/ 1480457 h 1654628"/>
              <a:gd name="connsiteX39" fmla="*/ 1099457 w 1230085"/>
              <a:gd name="connsiteY39" fmla="*/ 1534886 h 1654628"/>
              <a:gd name="connsiteX40" fmla="*/ 1055914 w 1230085"/>
              <a:gd name="connsiteY40" fmla="*/ 1589314 h 1654628"/>
              <a:gd name="connsiteX41" fmla="*/ 1023257 w 1230085"/>
              <a:gd name="connsiteY41" fmla="*/ 1654628 h 16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30085" h="1654628">
                <a:moveTo>
                  <a:pt x="0" y="0"/>
                </a:moveTo>
                <a:cubicBezTo>
                  <a:pt x="25400" y="14514"/>
                  <a:pt x="53108" y="25582"/>
                  <a:pt x="76200" y="43543"/>
                </a:cubicBezTo>
                <a:cubicBezTo>
                  <a:pt x="104564" y="65604"/>
                  <a:pt x="93634" y="81456"/>
                  <a:pt x="108857" y="108857"/>
                </a:cubicBezTo>
                <a:cubicBezTo>
                  <a:pt x="141409" y="167449"/>
                  <a:pt x="145389" y="167160"/>
                  <a:pt x="185057" y="206828"/>
                </a:cubicBezTo>
                <a:cubicBezTo>
                  <a:pt x="235590" y="358432"/>
                  <a:pt x="170681" y="196154"/>
                  <a:pt x="250371" y="315686"/>
                </a:cubicBezTo>
                <a:cubicBezTo>
                  <a:pt x="257628" y="326572"/>
                  <a:pt x="261257" y="341086"/>
                  <a:pt x="272143" y="348343"/>
                </a:cubicBezTo>
                <a:cubicBezTo>
                  <a:pt x="284591" y="356642"/>
                  <a:pt x="301171" y="355600"/>
                  <a:pt x="315685" y="359228"/>
                </a:cubicBezTo>
                <a:cubicBezTo>
                  <a:pt x="322942" y="370114"/>
                  <a:pt x="328942" y="381952"/>
                  <a:pt x="337457" y="391886"/>
                </a:cubicBezTo>
                <a:cubicBezTo>
                  <a:pt x="350815" y="407471"/>
                  <a:pt x="370121" y="418022"/>
                  <a:pt x="381000" y="435428"/>
                </a:cubicBezTo>
                <a:cubicBezTo>
                  <a:pt x="388929" y="448115"/>
                  <a:pt x="387775" y="464586"/>
                  <a:pt x="391885" y="478971"/>
                </a:cubicBezTo>
                <a:cubicBezTo>
                  <a:pt x="395037" y="490004"/>
                  <a:pt x="396867" y="501789"/>
                  <a:pt x="402771" y="511628"/>
                </a:cubicBezTo>
                <a:cubicBezTo>
                  <a:pt x="408052" y="520429"/>
                  <a:pt x="417286" y="526143"/>
                  <a:pt x="424543" y="533400"/>
                </a:cubicBezTo>
                <a:cubicBezTo>
                  <a:pt x="482415" y="707015"/>
                  <a:pt x="483105" y="671124"/>
                  <a:pt x="446314" y="947057"/>
                </a:cubicBezTo>
                <a:cubicBezTo>
                  <a:pt x="444797" y="958431"/>
                  <a:pt x="424543" y="954314"/>
                  <a:pt x="413657" y="957943"/>
                </a:cubicBezTo>
                <a:cubicBezTo>
                  <a:pt x="387154" y="1037450"/>
                  <a:pt x="397451" y="1000993"/>
                  <a:pt x="381000" y="1066800"/>
                </a:cubicBezTo>
                <a:cubicBezTo>
                  <a:pt x="388257" y="1113971"/>
                  <a:pt x="386719" y="1163368"/>
                  <a:pt x="402771" y="1208314"/>
                </a:cubicBezTo>
                <a:cubicBezTo>
                  <a:pt x="406630" y="1219120"/>
                  <a:pt x="425589" y="1213296"/>
                  <a:pt x="435428" y="1219200"/>
                </a:cubicBezTo>
                <a:cubicBezTo>
                  <a:pt x="510141" y="1264027"/>
                  <a:pt x="397345" y="1221019"/>
                  <a:pt x="489857" y="1251857"/>
                </a:cubicBezTo>
                <a:cubicBezTo>
                  <a:pt x="497114" y="1262743"/>
                  <a:pt x="500742" y="1277257"/>
                  <a:pt x="511628" y="1284514"/>
                </a:cubicBezTo>
                <a:cubicBezTo>
                  <a:pt x="524076" y="1292813"/>
                  <a:pt x="540841" y="1291101"/>
                  <a:pt x="555171" y="1295400"/>
                </a:cubicBezTo>
                <a:cubicBezTo>
                  <a:pt x="577152" y="1301994"/>
                  <a:pt x="598714" y="1309914"/>
                  <a:pt x="620485" y="1317171"/>
                </a:cubicBezTo>
                <a:lnTo>
                  <a:pt x="653143" y="1328057"/>
                </a:lnTo>
                <a:cubicBezTo>
                  <a:pt x="809171" y="1320800"/>
                  <a:pt x="965806" y="1321828"/>
                  <a:pt x="1121228" y="1306286"/>
                </a:cubicBezTo>
                <a:cubicBezTo>
                  <a:pt x="1134246" y="1304984"/>
                  <a:pt x="1097822" y="1293765"/>
                  <a:pt x="1088571" y="1284514"/>
                </a:cubicBezTo>
                <a:cubicBezTo>
                  <a:pt x="1079320" y="1275263"/>
                  <a:pt x="1074973" y="1262073"/>
                  <a:pt x="1066800" y="1251857"/>
                </a:cubicBezTo>
                <a:cubicBezTo>
                  <a:pt x="1060389" y="1243843"/>
                  <a:pt x="1051598" y="1237970"/>
                  <a:pt x="1045028" y="1230086"/>
                </a:cubicBezTo>
                <a:cubicBezTo>
                  <a:pt x="1033413" y="1216148"/>
                  <a:pt x="1023257" y="1201057"/>
                  <a:pt x="1012371" y="1186543"/>
                </a:cubicBezTo>
                <a:cubicBezTo>
                  <a:pt x="1008742" y="1175657"/>
                  <a:pt x="1007389" y="1163725"/>
                  <a:pt x="1001485" y="1153886"/>
                </a:cubicBezTo>
                <a:cubicBezTo>
                  <a:pt x="996205" y="1145085"/>
                  <a:pt x="969451" y="1132114"/>
                  <a:pt x="979714" y="1132114"/>
                </a:cubicBezTo>
                <a:cubicBezTo>
                  <a:pt x="1001497" y="1132114"/>
                  <a:pt x="1018349" y="1166180"/>
                  <a:pt x="1034143" y="1175657"/>
                </a:cubicBezTo>
                <a:cubicBezTo>
                  <a:pt x="1043982" y="1181561"/>
                  <a:pt x="1056537" y="1181411"/>
                  <a:pt x="1066800" y="1186543"/>
                </a:cubicBezTo>
                <a:cubicBezTo>
                  <a:pt x="1078502" y="1192394"/>
                  <a:pt x="1087755" y="1202463"/>
                  <a:pt x="1099457" y="1208314"/>
                </a:cubicBezTo>
                <a:cubicBezTo>
                  <a:pt x="1109720" y="1213446"/>
                  <a:pt x="1121851" y="1214068"/>
                  <a:pt x="1132114" y="1219200"/>
                </a:cubicBezTo>
                <a:cubicBezTo>
                  <a:pt x="1211205" y="1258745"/>
                  <a:pt x="1125792" y="1222242"/>
                  <a:pt x="1186543" y="1262743"/>
                </a:cubicBezTo>
                <a:cubicBezTo>
                  <a:pt x="1200045" y="1271744"/>
                  <a:pt x="1215571" y="1277257"/>
                  <a:pt x="1230085" y="1284514"/>
                </a:cubicBezTo>
                <a:cubicBezTo>
                  <a:pt x="1226457" y="1313543"/>
                  <a:pt x="1224433" y="1342817"/>
                  <a:pt x="1219200" y="1371600"/>
                </a:cubicBezTo>
                <a:cubicBezTo>
                  <a:pt x="1214466" y="1397637"/>
                  <a:pt x="1202947" y="1416409"/>
                  <a:pt x="1186543" y="1436914"/>
                </a:cubicBezTo>
                <a:cubicBezTo>
                  <a:pt x="1180132" y="1444928"/>
                  <a:pt x="1172785" y="1452275"/>
                  <a:pt x="1164771" y="1458686"/>
                </a:cubicBezTo>
                <a:cubicBezTo>
                  <a:pt x="1154555" y="1466859"/>
                  <a:pt x="1143000" y="1473200"/>
                  <a:pt x="1132114" y="1480457"/>
                </a:cubicBezTo>
                <a:cubicBezTo>
                  <a:pt x="1101276" y="1572969"/>
                  <a:pt x="1144284" y="1460173"/>
                  <a:pt x="1099457" y="1534886"/>
                </a:cubicBezTo>
                <a:cubicBezTo>
                  <a:pt x="1064405" y="1593307"/>
                  <a:pt x="1120955" y="1545954"/>
                  <a:pt x="1055914" y="1589314"/>
                </a:cubicBezTo>
                <a:lnTo>
                  <a:pt x="1023257" y="1654628"/>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10"/>
          <a:stretch>
            <a:fillRect/>
          </a:stretch>
        </p:blipFill>
        <p:spPr>
          <a:xfrm>
            <a:off x="10700657" y="9049"/>
            <a:ext cx="1491343" cy="1491343"/>
          </a:xfrm>
          <a:prstGeom prst="rect">
            <a:avLst/>
          </a:prstGeom>
        </p:spPr>
      </p:pic>
    </p:spTree>
    <p:extLst>
      <p:ext uri="{BB962C8B-B14F-4D97-AF65-F5344CB8AC3E}">
        <p14:creationId xmlns:p14="http://schemas.microsoft.com/office/powerpoint/2010/main" val="336992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Graphic spid="12" grpId="0">
        <p:bldAsOne/>
      </p:bldGraphic>
      <p:bldP spid="15" grpId="0"/>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Until recently very little interest in user-friendly tools for data “processing”</a:t>
            </a:r>
            <a:endParaRPr lang="en-US" dirty="0"/>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19201" y="1652231"/>
            <a:ext cx="3681380" cy="5299673"/>
          </a:xfrm>
        </p:spPr>
      </p:pic>
      <p:pic>
        <p:nvPicPr>
          <p:cNvPr id="8" name="Picture 7"/>
          <p:cNvPicPr>
            <a:picLocks noChangeAspect="1"/>
          </p:cNvPicPr>
          <p:nvPr/>
        </p:nvPicPr>
        <p:blipFill>
          <a:blip r:embed="rId3"/>
          <a:stretch>
            <a:fillRect/>
          </a:stretch>
        </p:blipFill>
        <p:spPr>
          <a:xfrm>
            <a:off x="5028572" y="1690688"/>
            <a:ext cx="5373108" cy="3583863"/>
          </a:xfrm>
          <a:prstGeom prst="rect">
            <a:avLst/>
          </a:prstGeom>
        </p:spPr>
      </p:pic>
      <p:pic>
        <p:nvPicPr>
          <p:cNvPr id="7" name="Content Placeholder 6"/>
          <p:cNvPicPr>
            <a:picLocks noGrp="1" noChangeAspect="1"/>
          </p:cNvPicPr>
          <p:nvPr>
            <p:ph sz="half" idx="2"/>
          </p:nvPr>
        </p:nvPicPr>
        <p:blipFill>
          <a:blip r:embed="rId4"/>
          <a:stretch>
            <a:fillRect/>
          </a:stretch>
        </p:blipFill>
        <p:spPr>
          <a:xfrm>
            <a:off x="8369449" y="2506662"/>
            <a:ext cx="3822551" cy="4351338"/>
          </a:xfrm>
          <a:prstGeom prst="rect">
            <a:avLst/>
          </a:prstGeom>
        </p:spPr>
      </p:pic>
    </p:spTree>
    <p:extLst>
      <p:ext uri="{BB962C8B-B14F-4D97-AF65-F5344CB8AC3E}">
        <p14:creationId xmlns:p14="http://schemas.microsoft.com/office/powerpoint/2010/main" val="307993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for case studies proving research efficiency: USDA NIFA AFRI Grant</a:t>
            </a:r>
            <a:endParaRPr lang="en-US" dirty="0"/>
          </a:p>
        </p:txBody>
      </p:sp>
      <p:sp>
        <p:nvSpPr>
          <p:cNvPr id="3" name="Content Placeholder 2"/>
          <p:cNvSpPr>
            <a:spLocks noGrp="1"/>
          </p:cNvSpPr>
          <p:nvPr>
            <p:ph sz="half" idx="1"/>
          </p:nvPr>
        </p:nvSpPr>
        <p:spPr>
          <a:xfrm>
            <a:off x="838200" y="2611821"/>
            <a:ext cx="4427483" cy="3505200"/>
          </a:xfrm>
        </p:spPr>
        <p:txBody>
          <a:bodyPr>
            <a:normAutofit/>
          </a:bodyPr>
          <a:lstStyle/>
          <a:p>
            <a:pPr marL="0" indent="0">
              <a:buNone/>
            </a:pPr>
            <a:r>
              <a:rPr lang="en-US" sz="3600" dirty="0"/>
              <a:t>FACT: An Innovative Cyber-Framework Integrating Public/Private Data for Evidence-Based Recommendations</a:t>
            </a:r>
          </a:p>
        </p:txBody>
      </p:sp>
      <p:pic>
        <p:nvPicPr>
          <p:cNvPr id="5" name="Content Placeholder 4"/>
          <p:cNvPicPr>
            <a:picLocks noGrp="1" noChangeAspect="1"/>
          </p:cNvPicPr>
          <p:nvPr>
            <p:ph sz="half" idx="2"/>
          </p:nvPr>
        </p:nvPicPr>
        <p:blipFill>
          <a:blip r:embed="rId2"/>
          <a:stretch>
            <a:fillRect/>
          </a:stretch>
        </p:blipFill>
        <p:spPr>
          <a:xfrm>
            <a:off x="5441708" y="1974342"/>
            <a:ext cx="6319367" cy="3993962"/>
          </a:xfrm>
          <a:prstGeom prst="rect">
            <a:avLst/>
          </a:prstGeom>
        </p:spPr>
      </p:pic>
      <p:sp>
        <p:nvSpPr>
          <p:cNvPr id="6" name="TextBox 5"/>
          <p:cNvSpPr txBox="1"/>
          <p:nvPr/>
        </p:nvSpPr>
        <p:spPr>
          <a:xfrm>
            <a:off x="5915167" y="4974104"/>
            <a:ext cx="2646948"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Schematic 1. The custom-</a:t>
            </a:r>
            <a:r>
              <a:rPr kumimoji="0" lang="en-US" sz="1800" b="0" i="0" u="none" strike="noStrike" kern="0" cap="none" spc="0" normalizeH="0" baseline="0" noProof="0" dirty="0" err="1" smtClean="0">
                <a:ln>
                  <a:noFill/>
                </a:ln>
                <a:solidFill>
                  <a:prstClr val="black"/>
                </a:solidFill>
                <a:effectLst/>
                <a:uLnTx/>
                <a:uFillTx/>
              </a:rPr>
              <a:t>izeable</a:t>
            </a:r>
            <a:r>
              <a:rPr kumimoji="0" lang="en-US" sz="1800" b="0" i="0" u="none" strike="noStrike" kern="0" cap="none" spc="0" normalizeH="0" baseline="0" noProof="0" dirty="0" smtClean="0">
                <a:ln>
                  <a:noFill/>
                </a:ln>
                <a:solidFill>
                  <a:prstClr val="black"/>
                </a:solidFill>
                <a:effectLst/>
                <a:uLnTx/>
                <a:uFillTx/>
              </a:rPr>
              <a:t>, self-improving recommendation</a:t>
            </a:r>
          </a:p>
        </p:txBody>
      </p:sp>
    </p:spTree>
    <p:extLst>
      <p:ext uri="{BB962C8B-B14F-4D97-AF65-F5344CB8AC3E}">
        <p14:creationId xmlns:p14="http://schemas.microsoft.com/office/powerpoint/2010/main" val="35105874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3234" y="751427"/>
            <a:ext cx="10932316" cy="6147213"/>
            <a:chOff x="83234" y="751427"/>
            <a:chExt cx="10932316" cy="6147213"/>
          </a:xfrm>
        </p:grpSpPr>
        <p:grpSp>
          <p:nvGrpSpPr>
            <p:cNvPr id="2" name="Group 1"/>
            <p:cNvGrpSpPr/>
            <p:nvPr/>
          </p:nvGrpSpPr>
          <p:grpSpPr>
            <a:xfrm>
              <a:off x="83234" y="790012"/>
              <a:ext cx="10932316" cy="6108628"/>
              <a:chOff x="83234" y="790012"/>
              <a:chExt cx="10932316" cy="6108628"/>
            </a:xfrm>
          </p:grpSpPr>
          <p:graphicFrame>
            <p:nvGraphicFramePr>
              <p:cNvPr id="8" name="Diagram 7"/>
              <p:cNvGraphicFramePr/>
              <p:nvPr>
                <p:extLst/>
              </p:nvPr>
            </p:nvGraphicFramePr>
            <p:xfrm>
              <a:off x="3576639" y="2320089"/>
              <a:ext cx="7011150" cy="1527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nvPr>
            </p:nvGraphicFramePr>
            <p:xfrm>
              <a:off x="83234" y="1272974"/>
              <a:ext cx="4314825" cy="31369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Right Brace 11"/>
              <p:cNvSpPr/>
              <p:nvPr/>
            </p:nvSpPr>
            <p:spPr>
              <a:xfrm>
                <a:off x="3088016" y="1708899"/>
                <a:ext cx="431455" cy="2704280"/>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p:cNvSpPr txBox="1"/>
              <p:nvPr/>
            </p:nvSpPr>
            <p:spPr>
              <a:xfrm>
                <a:off x="3541572" y="4211350"/>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FAIR </a:t>
                </a: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data; Prototype </a:t>
                </a:r>
                <a:r>
                  <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Ag data model</a:t>
                </a:r>
              </a:p>
            </p:txBody>
          </p:sp>
          <p:sp>
            <p:nvSpPr>
              <p:cNvPr id="28" name="TextBox 27"/>
              <p:cNvSpPr txBox="1"/>
              <p:nvPr/>
            </p:nvSpPr>
            <p:spPr>
              <a:xfrm>
                <a:off x="3573061" y="5161709"/>
                <a:ext cx="1942404" cy="584775"/>
              </a:xfrm>
              <a:prstGeom prst="rect">
                <a:avLst/>
              </a:prstGeom>
              <a:solidFill>
                <a:schemeClr val="bg1">
                  <a:lumMod val="95000"/>
                </a:schemeClr>
              </a:solid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Obj.1: Cochrane-style </a:t>
                </a:r>
                <a:endPar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Collaborative</a:t>
                </a:r>
              </a:p>
            </p:txBody>
          </p:sp>
          <p:sp>
            <p:nvSpPr>
              <p:cNvPr id="29" name="TextBox 28"/>
              <p:cNvSpPr txBox="1"/>
              <p:nvPr/>
            </p:nvSpPr>
            <p:spPr>
              <a:xfrm>
                <a:off x="5567647" y="5161075"/>
                <a:ext cx="3987277" cy="584775"/>
              </a:xfrm>
              <a:prstGeom prst="rect">
                <a:avLst/>
              </a:prstGeom>
              <a:solidFill>
                <a:schemeClr val="bg1">
                  <a:lumMod val="95000"/>
                </a:schemeClr>
              </a:solid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Obj. 2: Validation </a:t>
                </a:r>
                <a:r>
                  <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of Rec. </a:t>
                </a:r>
                <a:r>
                  <a:rPr kumimoji="0" lang="en-US" sz="16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Framework,</a:t>
                </a:r>
                <a:endPar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Evidence-based, site-specific P/K Mgmts.</a:t>
                </a:r>
                <a:endParaRPr kumimoji="0" lang="en-US"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1" name="Down Arrow 30"/>
              <p:cNvSpPr/>
              <p:nvPr/>
            </p:nvSpPr>
            <p:spPr>
              <a:xfrm>
                <a:off x="9030286" y="3790088"/>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Down Arrow 31"/>
              <p:cNvSpPr/>
              <p:nvPr/>
            </p:nvSpPr>
            <p:spPr>
              <a:xfrm>
                <a:off x="8055106" y="3775158"/>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Down Arrow 32"/>
              <p:cNvSpPr/>
              <p:nvPr/>
            </p:nvSpPr>
            <p:spPr>
              <a:xfrm>
                <a:off x="6954230" y="3775158"/>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Down Arrow 33"/>
              <p:cNvSpPr/>
              <p:nvPr/>
            </p:nvSpPr>
            <p:spPr>
              <a:xfrm>
                <a:off x="5991092" y="3765188"/>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Down Arrow 34"/>
              <p:cNvSpPr/>
              <p:nvPr/>
            </p:nvSpPr>
            <p:spPr>
              <a:xfrm>
                <a:off x="4964992" y="3784683"/>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Down Arrow 35"/>
              <p:cNvSpPr/>
              <p:nvPr/>
            </p:nvSpPr>
            <p:spPr>
              <a:xfrm>
                <a:off x="3933985" y="3722823"/>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p:cNvSpPr txBox="1"/>
              <p:nvPr/>
            </p:nvSpPr>
            <p:spPr>
              <a:xfrm flipH="1">
                <a:off x="1882321" y="4716275"/>
                <a:ext cx="1647955"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rPr>
                  <a:t>PRODUCTS</a:t>
                </a:r>
              </a:p>
            </p:txBody>
          </p:sp>
          <p:cxnSp>
            <p:nvCxnSpPr>
              <p:cNvPr id="39" name="Straight Connector 38"/>
              <p:cNvCxnSpPr/>
              <p:nvPr/>
            </p:nvCxnSpPr>
            <p:spPr>
              <a:xfrm flipH="1">
                <a:off x="9630683" y="796066"/>
                <a:ext cx="41676" cy="5744583"/>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p:cNvSpPr txBox="1"/>
              <p:nvPr/>
            </p:nvSpPr>
            <p:spPr>
              <a:xfrm>
                <a:off x="7135253" y="790012"/>
                <a:ext cx="2516268" cy="461665"/>
              </a:xfrm>
              <a:prstGeom prst="rect">
                <a:avLst/>
              </a:prstGeom>
              <a:noFill/>
              <a:ln w="12700">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FACT Project </a:t>
                </a:r>
                <a:r>
                  <a:rPr kumimoji="0" lang="en-US"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Scope</a:t>
                </a:r>
              </a:p>
            </p:txBody>
          </p:sp>
          <p:sp>
            <p:nvSpPr>
              <p:cNvPr id="42" name="TextBox 41"/>
              <p:cNvSpPr txBox="1"/>
              <p:nvPr/>
            </p:nvSpPr>
            <p:spPr>
              <a:xfrm>
                <a:off x="9737613" y="1232334"/>
                <a:ext cx="962855" cy="830997"/>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Future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Scope</a:t>
                </a:r>
                <a:endParaRPr kumimoji="0" lang="en-US"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graphicFrame>
            <p:nvGraphicFramePr>
              <p:cNvPr id="43" name="Diagram 42"/>
              <p:cNvGraphicFramePr/>
              <p:nvPr>
                <p:extLst/>
              </p:nvPr>
            </p:nvGraphicFramePr>
            <p:xfrm>
              <a:off x="3543153" y="5178878"/>
              <a:ext cx="6064661" cy="171976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45" name="Diagram 44"/>
              <p:cNvGraphicFramePr/>
              <p:nvPr>
                <p:extLst/>
              </p:nvPr>
            </p:nvGraphicFramePr>
            <p:xfrm>
              <a:off x="9508640" y="3914597"/>
              <a:ext cx="1506910" cy="160461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6" name="Down Arrow 45"/>
              <p:cNvSpPr/>
              <p:nvPr/>
            </p:nvSpPr>
            <p:spPr>
              <a:xfrm>
                <a:off x="9841115" y="3790111"/>
                <a:ext cx="255967" cy="43072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0" name="Straight Arrow Connector 49"/>
              <p:cNvCxnSpPr/>
              <p:nvPr/>
            </p:nvCxnSpPr>
            <p:spPr>
              <a:xfrm flipH="1">
                <a:off x="3303744" y="1911248"/>
                <a:ext cx="5556806" cy="5568"/>
              </a:xfrm>
              <a:prstGeom prst="straightConnector1">
                <a:avLst/>
              </a:prstGeom>
              <a:ln w="34925">
                <a:solidFill>
                  <a:srgbClr val="00B050"/>
                </a:solidFill>
                <a:tailEnd type="triangle"/>
              </a:ln>
            </p:spPr>
            <p:style>
              <a:lnRef idx="3">
                <a:schemeClr val="dk1"/>
              </a:lnRef>
              <a:fillRef idx="0">
                <a:schemeClr val="dk1"/>
              </a:fillRef>
              <a:effectRef idx="2">
                <a:schemeClr val="dk1"/>
              </a:effectRef>
              <a:fontRef idx="minor">
                <a:schemeClr val="tx1"/>
              </a:fontRef>
            </p:style>
          </p:cxnSp>
          <p:sp>
            <p:nvSpPr>
              <p:cNvPr id="63" name="TextBox 62"/>
              <p:cNvSpPr txBox="1"/>
              <p:nvPr/>
            </p:nvSpPr>
            <p:spPr>
              <a:xfrm>
                <a:off x="3429871" y="1242275"/>
                <a:ext cx="61192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Model ecosystem for cyber-enabled practice improvement w/ public-private partnering </a:t>
                </a:r>
                <a:endParaRPr kumimoji="0" lang="en-US"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8" name="TextBox 37"/>
              <p:cNvSpPr txBox="1"/>
              <p:nvPr/>
            </p:nvSpPr>
            <p:spPr>
              <a:xfrm flipH="1">
                <a:off x="1884025" y="5346745"/>
                <a:ext cx="1647955"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rPr>
                  <a:t>MAIN Obj. </a:t>
                </a: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p:txBody>
          </p:sp>
          <p:sp>
            <p:nvSpPr>
              <p:cNvPr id="40" name="TextBox 39"/>
              <p:cNvSpPr txBox="1"/>
              <p:nvPr/>
            </p:nvSpPr>
            <p:spPr>
              <a:xfrm flipH="1">
                <a:off x="1580122" y="5868292"/>
                <a:ext cx="194481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rPr>
                  <a:t>FACILITATING Obj.</a:t>
                </a: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p:txBody>
          </p:sp>
          <p:sp>
            <p:nvSpPr>
              <p:cNvPr id="47" name="TextBox 46"/>
              <p:cNvSpPr txBox="1"/>
              <p:nvPr/>
            </p:nvSpPr>
            <p:spPr>
              <a:xfrm>
                <a:off x="4559623" y="4211350"/>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SRs; Proof-of-concept re. value of open data</a:t>
                </a:r>
                <a:endPar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8" name="TextBox 47"/>
              <p:cNvSpPr txBox="1"/>
              <p:nvPr/>
            </p:nvSpPr>
            <p:spPr>
              <a:xfrm>
                <a:off x="5569120" y="4216228"/>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Proof-of concept re. on-farm data in res.</a:t>
                </a:r>
                <a:endPar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9" name="TextBox 48"/>
              <p:cNvSpPr txBox="1"/>
              <p:nvPr/>
            </p:nvSpPr>
            <p:spPr>
              <a:xfrm>
                <a:off x="6593408" y="4211350"/>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ML proof-of-concept re. novel insights </a:t>
                </a:r>
                <a:endPar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51" name="TextBox 50"/>
              <p:cNvSpPr txBox="1"/>
              <p:nvPr/>
            </p:nvSpPr>
            <p:spPr>
              <a:xfrm>
                <a:off x="7606866" y="4206068"/>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Modified apps; POW for ag. rec. </a:t>
                </a:r>
                <a:r>
                  <a:rPr kumimoji="0" lang="en-US" sz="1300" b="1" i="0" u="none" strike="noStrike" kern="1200" cap="none" spc="0" normalizeH="0" baseline="0" noProof="0" dirty="0" err="1" smtClean="0">
                    <a:ln>
                      <a:noFill/>
                    </a:ln>
                    <a:solidFill>
                      <a:prstClr val="black"/>
                    </a:solidFill>
                    <a:effectLst/>
                    <a:uLnTx/>
                    <a:uFillTx/>
                    <a:latin typeface="Arial Narrow" panose="020B0606020202030204" pitchFamily="34" charset="0"/>
                    <a:ea typeface="+mn-ea"/>
                    <a:cs typeface="+mn-cs"/>
                  </a:rPr>
                  <a:t>imprvmt</a:t>
                </a:r>
                <a:endPar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52" name="TextBox 51"/>
              <p:cNvSpPr txBox="1"/>
              <p:nvPr/>
            </p:nvSpPr>
            <p:spPr>
              <a:xfrm>
                <a:off x="8613441" y="4206068"/>
                <a:ext cx="986321" cy="892552"/>
              </a:xfrm>
              <a:prstGeom prst="rect">
                <a:avLst/>
              </a:prstGeom>
              <a:solidFill>
                <a:schemeClr val="bg1">
                  <a:lumMod val="95000"/>
                </a:schemeClr>
              </a:solidFill>
              <a:ln w="127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Profitability analyses; community testbeds</a:t>
                </a:r>
                <a:endParaRPr kumimoji="0" lang="en-US" sz="13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5" name="Arc 4"/>
              <p:cNvSpPr/>
              <p:nvPr/>
            </p:nvSpPr>
            <p:spPr>
              <a:xfrm>
                <a:off x="8487213" y="1939458"/>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Arc 52"/>
              <p:cNvSpPr/>
              <p:nvPr/>
            </p:nvSpPr>
            <p:spPr>
              <a:xfrm>
                <a:off x="7476333" y="1956003"/>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Arc 54"/>
              <p:cNvSpPr/>
              <p:nvPr/>
            </p:nvSpPr>
            <p:spPr>
              <a:xfrm>
                <a:off x="6438729" y="1956003"/>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Arc 61"/>
              <p:cNvSpPr/>
              <p:nvPr/>
            </p:nvSpPr>
            <p:spPr>
              <a:xfrm>
                <a:off x="5449194" y="1942041"/>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Arc 63"/>
              <p:cNvSpPr/>
              <p:nvPr/>
            </p:nvSpPr>
            <p:spPr>
              <a:xfrm>
                <a:off x="4474285" y="1971445"/>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Arc 64"/>
              <p:cNvSpPr/>
              <p:nvPr/>
            </p:nvSpPr>
            <p:spPr>
              <a:xfrm>
                <a:off x="3450043" y="1958540"/>
                <a:ext cx="746674" cy="905462"/>
              </a:xfrm>
              <a:prstGeom prst="arc">
                <a:avLst>
                  <a:gd name="adj1" fmla="val 16200000"/>
                  <a:gd name="adj2" fmla="val 1082971"/>
                </a:avLst>
              </a:prstGeom>
              <a:ln w="349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0" name="Straight Connector 9"/>
              <p:cNvCxnSpPr/>
              <p:nvPr/>
            </p:nvCxnSpPr>
            <p:spPr>
              <a:xfrm flipH="1">
                <a:off x="7076408" y="1268936"/>
                <a:ext cx="3682506" cy="0"/>
              </a:xfrm>
              <a:prstGeom prst="line">
                <a:avLst/>
              </a:prstGeom>
              <a:ln w="127000" cmpd="tri">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3" name="TextBox 2"/>
            <p:cNvSpPr txBox="1"/>
            <p:nvPr/>
          </p:nvSpPr>
          <p:spPr>
            <a:xfrm>
              <a:off x="1355463" y="751427"/>
              <a:ext cx="171874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Narrow" panose="020B0606020202030204" pitchFamily="34" charset="0"/>
                  <a:ea typeface="+mn-ea"/>
                  <a:cs typeface="+mn-cs"/>
                </a:rPr>
                <a:t>Schematic 2. </a:t>
              </a:r>
              <a:endParaRPr kumimoji="0" lang="en-US"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grpSp>
      <p:sp>
        <p:nvSpPr>
          <p:cNvPr id="6" name="Oval 5"/>
          <p:cNvSpPr/>
          <p:nvPr/>
        </p:nvSpPr>
        <p:spPr>
          <a:xfrm>
            <a:off x="1355463" y="1213092"/>
            <a:ext cx="1948281" cy="25097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362051" y="4015772"/>
            <a:ext cx="4470668" cy="130187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88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Title 1"/>
          <p:cNvPicPr>
            <a:picLocks noGrp="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a:xfrm>
            <a:off x="-76200" y="609600"/>
            <a:ext cx="12192000" cy="2413000"/>
          </a:xfrm>
        </p:spPr>
      </p:pic>
      <p:sp>
        <p:nvSpPr>
          <p:cNvPr id="3075" name="Subtitle 2"/>
          <p:cNvSpPr>
            <a:spLocks noGrp="1"/>
          </p:cNvSpPr>
          <p:nvPr>
            <p:ph type="subTitle" idx="1"/>
          </p:nvPr>
        </p:nvSpPr>
        <p:spPr>
          <a:xfrm>
            <a:off x="15875" y="4114800"/>
            <a:ext cx="12192000" cy="2590800"/>
          </a:xfrm>
        </p:spPr>
        <p:txBody>
          <a:bodyPr/>
          <a:lstStyle/>
          <a:p>
            <a:pPr marR="0" algn="ctr">
              <a:defRPr/>
            </a:pPr>
            <a:r>
              <a:rPr lang="en-US" sz="3200" dirty="0">
                <a:latin typeface="+mj-lt"/>
              </a:rPr>
              <a:t>Deanna Osmond and Sarah Lyons </a:t>
            </a:r>
            <a:r>
              <a:rPr lang="en-US" sz="2400" dirty="0">
                <a:latin typeface="+mj-lt"/>
              </a:rPr>
              <a:t>(NC State)</a:t>
            </a:r>
            <a:r>
              <a:rPr lang="en-US" sz="3200" dirty="0">
                <a:latin typeface="+mj-lt"/>
              </a:rPr>
              <a:t>, </a:t>
            </a:r>
          </a:p>
          <a:p>
            <a:pPr marR="0" algn="ctr">
              <a:defRPr/>
            </a:pPr>
            <a:r>
              <a:rPr lang="en-US" sz="3200" dirty="0">
                <a:latin typeface="+mj-lt"/>
              </a:rPr>
              <a:t>Peter Kleinman  and Dan Arthur </a:t>
            </a:r>
            <a:r>
              <a:rPr lang="en-US" sz="2400" dirty="0">
                <a:latin typeface="+mj-lt"/>
              </a:rPr>
              <a:t>(ARS), </a:t>
            </a:r>
          </a:p>
          <a:p>
            <a:pPr marR="0" algn="ctr">
              <a:defRPr/>
            </a:pPr>
            <a:r>
              <a:rPr lang="en-US" sz="3200" dirty="0">
                <a:latin typeface="+mj-lt"/>
              </a:rPr>
              <a:t>Nathan Slaton </a:t>
            </a:r>
            <a:r>
              <a:rPr lang="en-US" sz="2400" dirty="0">
                <a:latin typeface="+mj-lt"/>
              </a:rPr>
              <a:t>(Univ. Arkansas)</a:t>
            </a:r>
            <a:r>
              <a:rPr lang="en-US" sz="3200" dirty="0">
                <a:latin typeface="+mj-lt"/>
              </a:rPr>
              <a:t>,  John Spargo </a:t>
            </a:r>
            <a:r>
              <a:rPr lang="en-US" sz="2400" dirty="0">
                <a:latin typeface="+mj-lt"/>
              </a:rPr>
              <a:t>(Penn State),</a:t>
            </a:r>
          </a:p>
          <a:p>
            <a:pPr marR="0" algn="ctr">
              <a:defRPr/>
            </a:pPr>
            <a:r>
              <a:rPr lang="en-US" sz="3200" dirty="0">
                <a:latin typeface="+mj-lt"/>
              </a:rPr>
              <a:t>Josh McGrath </a:t>
            </a:r>
            <a:r>
              <a:rPr lang="en-US" sz="2400" dirty="0">
                <a:latin typeface="+mj-lt"/>
              </a:rPr>
              <a:t>(Univ. Kentucky)</a:t>
            </a:r>
            <a:endParaRPr lang="en-US" altLang="en-US" sz="2400" dirty="0">
              <a:latin typeface="+mj-lt"/>
            </a:endParaRPr>
          </a:p>
        </p:txBody>
      </p:sp>
    </p:spTree>
    <p:extLst>
      <p:ext uri="{BB962C8B-B14F-4D97-AF65-F5344CB8AC3E}">
        <p14:creationId xmlns:p14="http://schemas.microsoft.com/office/powerpoint/2010/main" val="3908548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705225" y="-1588"/>
            <a:ext cx="4495800" cy="571501"/>
          </a:xfrm>
        </p:spPr>
        <p:txBody>
          <a:bodyPr/>
          <a:lstStyle/>
          <a:p>
            <a:pPr algn="ctr"/>
            <a:r>
              <a:rPr lang="en-US" altLang="en-US" sz="4000" smtClean="0">
                <a:solidFill>
                  <a:srgbClr val="FFFF00"/>
                </a:solidFill>
              </a:rPr>
              <a:t>Team + Contributors</a:t>
            </a:r>
          </a:p>
        </p:txBody>
      </p:sp>
      <p:sp>
        <p:nvSpPr>
          <p:cNvPr id="3" name="Content Placeholder 2"/>
          <p:cNvSpPr>
            <a:spLocks noGrp="1"/>
          </p:cNvSpPr>
          <p:nvPr>
            <p:ph idx="1"/>
          </p:nvPr>
        </p:nvSpPr>
        <p:spPr>
          <a:xfrm>
            <a:off x="15875" y="36513"/>
            <a:ext cx="4251325" cy="6821487"/>
          </a:xfrm>
        </p:spPr>
        <p:txBody>
          <a:bodyPr>
            <a:noAutofit/>
          </a:bodyPr>
          <a:lstStyle/>
          <a:p>
            <a:pPr>
              <a:defRPr/>
            </a:pPr>
            <a:r>
              <a:rPr lang="en-US" sz="1500" b="1" dirty="0">
                <a:latin typeface="+mj-lt"/>
              </a:rPr>
              <a:t>Shannon Alford</a:t>
            </a:r>
            <a:r>
              <a:rPr lang="en-US" sz="1500" dirty="0">
                <a:latin typeface="+mj-lt"/>
              </a:rPr>
              <a:t>, Clemson University </a:t>
            </a:r>
          </a:p>
          <a:p>
            <a:pPr>
              <a:defRPr/>
            </a:pPr>
            <a:r>
              <a:rPr lang="en-US" sz="1500" b="1" dirty="0">
                <a:latin typeface="+mj-lt"/>
              </a:rPr>
              <a:t>Brian Arnall</a:t>
            </a:r>
            <a:r>
              <a:rPr lang="en-US" sz="1500" dirty="0">
                <a:latin typeface="+mj-lt"/>
              </a:rPr>
              <a:t>, Oklahoma State University </a:t>
            </a:r>
          </a:p>
          <a:p>
            <a:pPr>
              <a:defRPr/>
            </a:pPr>
            <a:r>
              <a:rPr lang="en-US" sz="1500" b="1" dirty="0">
                <a:latin typeface="+mj-lt"/>
              </a:rPr>
              <a:t>Dan Arthur</a:t>
            </a:r>
            <a:r>
              <a:rPr lang="en-US" sz="1500" dirty="0">
                <a:latin typeface="+mj-lt"/>
              </a:rPr>
              <a:t>, USDA-ARS </a:t>
            </a:r>
          </a:p>
          <a:p>
            <a:pPr>
              <a:defRPr/>
            </a:pPr>
            <a:r>
              <a:rPr lang="en-US" sz="1500" b="1" dirty="0">
                <a:latin typeface="+mj-lt"/>
              </a:rPr>
              <a:t>Dana Ashford-Kornburger</a:t>
            </a:r>
            <a:r>
              <a:rPr lang="en-US" sz="1500" dirty="0">
                <a:latin typeface="+mj-lt"/>
              </a:rPr>
              <a:t>, USDA-NRCS</a:t>
            </a:r>
          </a:p>
          <a:p>
            <a:pPr>
              <a:defRPr/>
            </a:pPr>
            <a:r>
              <a:rPr lang="en-US" sz="1500" b="1" dirty="0">
                <a:latin typeface="+mj-lt"/>
              </a:rPr>
              <a:t>Doug Beegle, </a:t>
            </a:r>
            <a:r>
              <a:rPr lang="en-US" sz="1500" dirty="0">
                <a:latin typeface="+mj-lt"/>
              </a:rPr>
              <a:t>Reitred Penn State</a:t>
            </a:r>
          </a:p>
          <a:p>
            <a:pPr>
              <a:defRPr/>
            </a:pPr>
            <a:r>
              <a:rPr lang="en-US" sz="1500" b="1" dirty="0">
                <a:latin typeface="+mj-lt"/>
              </a:rPr>
              <a:t>Carl Bolster</a:t>
            </a:r>
            <a:r>
              <a:rPr lang="en-US" sz="1500" dirty="0">
                <a:latin typeface="+mj-lt"/>
              </a:rPr>
              <a:t>, USDA-ARS</a:t>
            </a:r>
          </a:p>
          <a:p>
            <a:pPr>
              <a:defRPr/>
            </a:pPr>
            <a:r>
              <a:rPr lang="en-US" sz="1500" b="1" dirty="0">
                <a:latin typeface="+mj-lt"/>
              </a:rPr>
              <a:t>Sylvie Brouder</a:t>
            </a:r>
            <a:r>
              <a:rPr lang="en-US" sz="1500" dirty="0">
                <a:latin typeface="+mj-lt"/>
              </a:rPr>
              <a:t>, Purdue University</a:t>
            </a:r>
            <a:endParaRPr lang="en-US" sz="1500" b="1" dirty="0">
              <a:latin typeface="+mj-lt"/>
            </a:endParaRPr>
          </a:p>
          <a:p>
            <a:pPr>
              <a:defRPr/>
            </a:pPr>
            <a:r>
              <a:rPr lang="en-US" sz="1500" b="1" dirty="0">
                <a:latin typeface="+mj-lt"/>
              </a:rPr>
              <a:t>Tom Bruulsema</a:t>
            </a:r>
            <a:r>
              <a:rPr lang="en-US" sz="1500" dirty="0">
                <a:latin typeface="+mj-lt"/>
              </a:rPr>
              <a:t>, IPNI-Canada</a:t>
            </a:r>
          </a:p>
          <a:p>
            <a:pPr>
              <a:defRPr/>
            </a:pPr>
            <a:r>
              <a:rPr lang="en-US" sz="1500" b="1" dirty="0">
                <a:latin typeface="+mj-lt"/>
              </a:rPr>
              <a:t>Michael Buser, </a:t>
            </a:r>
            <a:r>
              <a:rPr lang="en-US" sz="1500" dirty="0">
                <a:latin typeface="+mj-lt"/>
              </a:rPr>
              <a:t>USDA-ARS</a:t>
            </a:r>
          </a:p>
          <a:p>
            <a:pPr>
              <a:defRPr/>
            </a:pPr>
            <a:r>
              <a:rPr lang="en-US" sz="1500" b="1" dirty="0">
                <a:latin typeface="+mj-lt"/>
              </a:rPr>
              <a:t>Miguel Cabrera</a:t>
            </a:r>
            <a:r>
              <a:rPr lang="en-US" sz="1500" dirty="0">
                <a:latin typeface="+mj-lt"/>
              </a:rPr>
              <a:t>, University of Georgia</a:t>
            </a:r>
            <a:endParaRPr lang="en-US" sz="1500" b="1" dirty="0">
              <a:latin typeface="+mj-lt"/>
            </a:endParaRPr>
          </a:p>
          <a:p>
            <a:pPr>
              <a:defRPr/>
            </a:pPr>
            <a:r>
              <a:rPr lang="en-US" sz="1500" b="1" dirty="0">
                <a:latin typeface="+mj-lt"/>
              </a:rPr>
              <a:t>Steve Culman</a:t>
            </a:r>
            <a:r>
              <a:rPr lang="en-US" sz="1500" dirty="0">
                <a:latin typeface="+mj-lt"/>
              </a:rPr>
              <a:t>, Ohio State University</a:t>
            </a:r>
          </a:p>
          <a:p>
            <a:pPr>
              <a:defRPr/>
            </a:pPr>
            <a:r>
              <a:rPr lang="en-US" sz="1500" b="1" dirty="0">
                <a:latin typeface="+mj-lt"/>
              </a:rPr>
              <a:t>Joan Davenport</a:t>
            </a:r>
            <a:r>
              <a:rPr lang="en-US" sz="1500" dirty="0">
                <a:latin typeface="+mj-lt"/>
              </a:rPr>
              <a:t>, Retired Washington State Univ.</a:t>
            </a:r>
          </a:p>
          <a:p>
            <a:pPr>
              <a:defRPr/>
            </a:pPr>
            <a:r>
              <a:rPr lang="en-US" sz="1500" b="1" dirty="0">
                <a:latin typeface="+mj-lt"/>
              </a:rPr>
              <a:t>Marlen Eve, </a:t>
            </a:r>
            <a:r>
              <a:rPr lang="en-US" sz="1500" dirty="0">
                <a:latin typeface="+mj-lt"/>
              </a:rPr>
              <a:t>USDA-ARS</a:t>
            </a:r>
          </a:p>
          <a:p>
            <a:pPr>
              <a:defRPr/>
            </a:pPr>
            <a:r>
              <a:rPr lang="en-US" sz="1500" b="1" dirty="0">
                <a:latin typeface="+mj-lt"/>
              </a:rPr>
              <a:t>Bhupinder Farmaha</a:t>
            </a:r>
            <a:r>
              <a:rPr lang="en-US" sz="1500" dirty="0">
                <a:latin typeface="+mj-lt"/>
              </a:rPr>
              <a:t>, Clemson University</a:t>
            </a:r>
          </a:p>
          <a:p>
            <a:pPr>
              <a:defRPr/>
            </a:pPr>
            <a:r>
              <a:rPr lang="en-US" sz="1500" b="1" dirty="0">
                <a:latin typeface="+mj-lt"/>
              </a:rPr>
              <a:t>Robert Florenc</a:t>
            </a:r>
            <a:r>
              <a:rPr lang="en-US" sz="1500" dirty="0">
                <a:latin typeface="+mj-lt"/>
              </a:rPr>
              <a:t>e, University of Tennessee</a:t>
            </a:r>
          </a:p>
          <a:p>
            <a:pPr>
              <a:defRPr/>
            </a:pPr>
            <a:r>
              <a:rPr lang="en-US" sz="1500" b="1" dirty="0">
                <a:latin typeface="+mj-lt"/>
              </a:rPr>
              <a:t>Luke Gatiboni</a:t>
            </a:r>
            <a:r>
              <a:rPr lang="en-US" sz="1500" dirty="0">
                <a:latin typeface="+mj-lt"/>
              </a:rPr>
              <a:t>, North Carolina State University</a:t>
            </a:r>
          </a:p>
          <a:p>
            <a:pPr>
              <a:defRPr/>
            </a:pPr>
            <a:r>
              <a:rPr lang="en-US" sz="1500" b="1" dirty="0">
                <a:latin typeface="+mj-lt"/>
              </a:rPr>
              <a:t>Bobby Golden, </a:t>
            </a:r>
            <a:r>
              <a:rPr lang="en-US" sz="1500" dirty="0">
                <a:latin typeface="+mj-lt"/>
              </a:rPr>
              <a:t>Mississippi State University</a:t>
            </a:r>
          </a:p>
          <a:p>
            <a:pPr>
              <a:defRPr/>
            </a:pPr>
            <a:r>
              <a:rPr lang="en-US" sz="1500" b="1" dirty="0">
                <a:latin typeface="+mj-lt"/>
              </a:rPr>
              <a:t>John Grove</a:t>
            </a:r>
            <a:r>
              <a:rPr lang="en-US" sz="1500" dirty="0">
                <a:latin typeface="+mj-lt"/>
              </a:rPr>
              <a:t>, University of Kentucky</a:t>
            </a:r>
          </a:p>
          <a:p>
            <a:pPr>
              <a:defRPr/>
            </a:pPr>
            <a:r>
              <a:rPr lang="en-US" sz="1500" b="1" dirty="0">
                <a:latin typeface="+mj-lt"/>
              </a:rPr>
              <a:t>David Hardy</a:t>
            </a:r>
            <a:r>
              <a:rPr lang="en-US" sz="1500" dirty="0">
                <a:latin typeface="+mj-lt"/>
              </a:rPr>
              <a:t>, NC Department of Agriculture and Consumer Services</a:t>
            </a:r>
          </a:p>
          <a:p>
            <a:pPr>
              <a:defRPr/>
            </a:pPr>
            <a:r>
              <a:rPr lang="en-US" sz="1500" b="1" dirty="0">
                <a:latin typeface="+mj-lt"/>
              </a:rPr>
              <a:t>Darren Harmel, </a:t>
            </a:r>
            <a:r>
              <a:rPr lang="en-US" sz="1500" dirty="0">
                <a:latin typeface="+mj-lt"/>
              </a:rPr>
              <a:t>USDA-ARS</a:t>
            </a:r>
          </a:p>
          <a:p>
            <a:pPr>
              <a:defRPr/>
            </a:pPr>
            <a:r>
              <a:rPr lang="en-US" sz="1500" b="1" dirty="0">
                <a:latin typeface="+mj-lt"/>
              </a:rPr>
              <a:t>Joseph Heckman</a:t>
            </a:r>
            <a:r>
              <a:rPr lang="en-US" sz="1500" dirty="0">
                <a:latin typeface="+mj-lt"/>
              </a:rPr>
              <a:t>, Rutgers University</a:t>
            </a:r>
          </a:p>
          <a:p>
            <a:pPr>
              <a:defRPr/>
            </a:pPr>
            <a:r>
              <a:rPr lang="en-US" sz="1500" b="1" dirty="0">
                <a:latin typeface="+mj-lt"/>
              </a:rPr>
              <a:t>Bryan Hopkins</a:t>
            </a:r>
            <a:r>
              <a:rPr lang="en-US" sz="1500" dirty="0">
                <a:latin typeface="+mj-lt"/>
              </a:rPr>
              <a:t>, Brigham Young University</a:t>
            </a:r>
          </a:p>
          <a:p>
            <a:pPr>
              <a:defRPr/>
            </a:pPr>
            <a:r>
              <a:rPr lang="en-US" sz="1500" b="1" dirty="0">
                <a:latin typeface="+mj-lt"/>
              </a:rPr>
              <a:t>Gobena Huluka</a:t>
            </a:r>
            <a:r>
              <a:rPr lang="en-US" sz="1500" dirty="0">
                <a:latin typeface="+mj-lt"/>
              </a:rPr>
              <a:t>, Auburn University</a:t>
            </a:r>
          </a:p>
          <a:p>
            <a:pPr>
              <a:defRPr/>
            </a:pPr>
            <a:r>
              <a:rPr lang="en-US" sz="1500" b="1" dirty="0">
                <a:latin typeface="+mj-lt"/>
              </a:rPr>
              <a:t>Sindhu Jagadamma, </a:t>
            </a:r>
            <a:r>
              <a:rPr lang="en-US" sz="1500" dirty="0">
                <a:latin typeface="+mj-lt"/>
              </a:rPr>
              <a:t>University of Tennessee</a:t>
            </a:r>
            <a:endParaRPr lang="en-US" sz="1500" b="1" dirty="0">
              <a:latin typeface="+mj-lt"/>
            </a:endParaRPr>
          </a:p>
        </p:txBody>
      </p:sp>
      <p:sp>
        <p:nvSpPr>
          <p:cNvPr id="6" name="Content Placeholder 2"/>
          <p:cNvSpPr txBox="1">
            <a:spLocks/>
          </p:cNvSpPr>
          <p:nvPr/>
        </p:nvSpPr>
        <p:spPr>
          <a:xfrm>
            <a:off x="8201025" y="104775"/>
            <a:ext cx="3786188" cy="6324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Edwin Ritchey,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Kentucky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Amir </a:t>
            </a:r>
            <a:r>
              <a:rPr kumimoji="0" lang="en-US" sz="1500" b="1" i="0" u="none" strike="noStrike" kern="1200" cap="none" spc="0" normalizeH="0" baseline="0" noProof="0" dirty="0" err="1">
                <a:ln>
                  <a:noFill/>
                </a:ln>
                <a:solidFill>
                  <a:prstClr val="white"/>
                </a:solidFill>
                <a:effectLst/>
                <a:uLnTx/>
                <a:uFillTx/>
                <a:latin typeface="Calibri"/>
                <a:ea typeface="+mn-ea"/>
                <a:cs typeface="+mn-cs"/>
              </a:rPr>
              <a:t>Sadeghpour</a:t>
            </a:r>
            <a:r>
              <a:rPr kumimoji="0" lang="en-US" sz="1500" b="1" i="0" u="none" strike="noStrike" kern="1200" cap="none" spc="0" normalizeH="0" baseline="0" noProof="0" dirty="0">
                <a:ln>
                  <a:noFill/>
                </a:ln>
                <a:solidFill>
                  <a:prstClr val="white"/>
                </a:solidFill>
                <a:effectLst/>
                <a:uLnTx/>
                <a:uFillTx/>
                <a:latin typeface="Calibri"/>
                <a:ea typeface="+mn-ea"/>
                <a:cs typeface="+mn-cs"/>
              </a:rPr>
              <a:t>,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a:t>
            </a:r>
            <a:r>
              <a:rPr kumimoji="0" lang="en-US" sz="1500" b="0" i="0" u="none" strike="noStrike" kern="1200" cap="none" spc="0" normalizeH="0" baseline="0" noProof="0">
                <a:ln>
                  <a:noFill/>
                </a:ln>
                <a:solidFill>
                  <a:prstClr val="white"/>
                </a:solidFill>
                <a:effectLst/>
                <a:uLnTx/>
                <a:uFillTx/>
                <a:latin typeface="Calibri"/>
                <a:ea typeface="+mn-ea"/>
                <a:cs typeface="+mn-cs"/>
              </a:rPr>
              <a:t>Southern Illinois</a:t>
            </a:r>
            <a:endParaRPr kumimoji="0" lang="en-US" sz="1500" b="1" i="0" u="none" strike="noStrike" kern="1200" cap="none" spc="0" normalizeH="0" baseline="0" noProof="0">
              <a:ln>
                <a:noFill/>
              </a:ln>
              <a:solidFill>
                <a:prstClr val="white"/>
              </a:solidFill>
              <a:effectLst/>
              <a:uLnTx/>
              <a:uFillTx/>
              <a:latin typeface="Calibri"/>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Hubert Savoy</a:t>
            </a:r>
            <a:r>
              <a:rPr kumimoji="0" lang="en-US" sz="1500" b="0" i="0" u="none" strike="noStrike" kern="1200" cap="none" spc="0" normalizeH="0" baseline="0" noProof="0" dirty="0">
                <a:ln>
                  <a:noFill/>
                </a:ln>
                <a:solidFill>
                  <a:prstClr val="white"/>
                </a:solidFill>
                <a:effectLst/>
                <a:uLnTx/>
                <a:uFillTx/>
                <a:latin typeface="Calibri"/>
                <a:ea typeface="+mn-ea"/>
                <a:cs typeface="+mn-cs"/>
              </a:rPr>
              <a:t>, Retired University of Tennessee</a:t>
            </a:r>
            <a:endParaRPr kumimoji="0" lang="en-US" sz="1500" b="1" i="0" u="none" strike="noStrike" kern="1200" cap="none" spc="0" normalizeH="0" baseline="0" noProof="0" dirty="0">
              <a:ln>
                <a:noFill/>
              </a:ln>
              <a:solidFill>
                <a:prstClr val="white"/>
              </a:solidFill>
              <a:effectLst/>
              <a:uLnTx/>
              <a:uFillTx/>
              <a:latin typeface="Calibri"/>
              <a:ea typeface="+mn-ea"/>
              <a:cs typeface="+mn-cs"/>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Linda Schott</a:t>
            </a:r>
            <a:r>
              <a:rPr kumimoji="0" lang="en-US" sz="1500" b="0" i="0" u="none" strike="noStrike" kern="1200" cap="none" spc="0" normalizeH="0" baseline="0" noProof="0" dirty="0">
                <a:ln>
                  <a:noFill/>
                </a:ln>
                <a:solidFill>
                  <a:prstClr val="white"/>
                </a:solidFill>
                <a:effectLst/>
                <a:uLnTx/>
                <a:uFillTx/>
                <a:latin typeface="Calibri"/>
                <a:ea typeface="+mn-ea"/>
                <a:cs typeface="+mn-cs"/>
              </a:rPr>
              <a:t>, University of Idaho</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Charlie Shapiro, </a:t>
            </a:r>
            <a:r>
              <a:rPr kumimoji="0" lang="en-US" sz="1500" b="0" i="0" u="none" strike="noStrike" kern="1200" cap="none" spc="0" normalizeH="0" baseline="0" noProof="0" dirty="0">
                <a:ln>
                  <a:noFill/>
                </a:ln>
                <a:solidFill>
                  <a:prstClr val="white"/>
                </a:solidFill>
                <a:effectLst/>
                <a:uLnTx/>
                <a:uFillTx/>
                <a:latin typeface="Calibri"/>
                <a:ea typeface="+mn-ea"/>
                <a:cs typeface="+mn-cs"/>
              </a:rPr>
              <a:t>Retired University of Nebraska</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Lakesh Sharma</a:t>
            </a:r>
            <a:r>
              <a:rPr kumimoji="0" lang="en-US" sz="1500" b="0" i="0" u="none" strike="noStrike" kern="1200" cap="none" spc="0" normalizeH="0" baseline="0" noProof="0" dirty="0">
                <a:ln>
                  <a:noFill/>
                </a:ln>
                <a:solidFill>
                  <a:prstClr val="white"/>
                </a:solidFill>
                <a:effectLst/>
                <a:uLnTx/>
                <a:uFillTx/>
                <a:latin typeface="Calibri"/>
                <a:ea typeface="+mn-ea"/>
                <a:cs typeface="+mn-cs"/>
              </a:rPr>
              <a:t>, University of Florida</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Andrew Sharpley,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Arkansas</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Amy Shober,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Delaware </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Frank Sikora,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Kentucky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Nathan Slaton,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Arkansas</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John Spargo, </a:t>
            </a:r>
            <a:r>
              <a:rPr kumimoji="0" lang="en-US" sz="1500" b="0" i="0" u="none" strike="noStrike" kern="1200" cap="none" spc="0" normalizeH="0" baseline="0" noProof="0" dirty="0">
                <a:ln>
                  <a:noFill/>
                </a:ln>
                <a:solidFill>
                  <a:prstClr val="white"/>
                </a:solidFill>
                <a:effectLst/>
                <a:uLnTx/>
                <a:uFillTx/>
                <a:latin typeface="Calibri"/>
                <a:ea typeface="+mn-ea"/>
                <a:cs typeface="+mn-cs"/>
              </a:rPr>
              <a:t>Penn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Haiying Tao, </a:t>
            </a:r>
            <a:r>
              <a:rPr kumimoji="0" lang="en-US" sz="1500" b="0" i="0" u="none" strike="noStrike" kern="1200" cap="none" spc="0" normalizeH="0" baseline="0" noProof="0" dirty="0">
                <a:ln>
                  <a:noFill/>
                </a:ln>
                <a:solidFill>
                  <a:prstClr val="white"/>
                </a:solidFill>
                <a:effectLst/>
                <a:uLnTx/>
                <a:uFillTx/>
                <a:latin typeface="Calibri"/>
                <a:ea typeface="+mn-ea"/>
                <a:cs typeface="+mn-cs"/>
              </a:rPr>
              <a:t>Washington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Gurpal Toor,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Maryland</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Teferi Tsegaye, </a:t>
            </a:r>
            <a:r>
              <a:rPr kumimoji="0" lang="en-US" sz="1500" b="0" i="0" u="none" strike="noStrike" kern="1200" cap="none" spc="0" normalizeH="0" baseline="0" noProof="0" dirty="0">
                <a:ln>
                  <a:noFill/>
                </a:ln>
                <a:solidFill>
                  <a:prstClr val="white"/>
                </a:solidFill>
                <a:effectLst/>
                <a:uLnTx/>
                <a:uFillTx/>
                <a:latin typeface="Calibri"/>
                <a:ea typeface="+mn-ea"/>
                <a:cs typeface="+mn-cs"/>
              </a:rPr>
              <a:t>USDA-ARS</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Bruce Vandenberg, </a:t>
            </a:r>
            <a:r>
              <a:rPr kumimoji="0" lang="en-US" sz="1500" b="0" i="0" u="none" strike="noStrike" kern="1200" cap="none" spc="0" normalizeH="0" baseline="0" noProof="0" dirty="0">
                <a:ln>
                  <a:noFill/>
                </a:ln>
                <a:solidFill>
                  <a:prstClr val="white"/>
                </a:solidFill>
                <a:effectLst/>
                <a:uLnTx/>
                <a:uFillTx/>
                <a:latin typeface="Calibri"/>
                <a:ea typeface="+mn-ea"/>
                <a:cs typeface="+mn-cs"/>
              </a:rPr>
              <a:t>USDA-ARS</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Jeff Volenec, </a:t>
            </a:r>
            <a:r>
              <a:rPr kumimoji="0" lang="en-US" sz="1500" b="0" i="0" u="none" strike="noStrike" kern="1200" cap="none" spc="0" normalizeH="0" baseline="0" noProof="0" dirty="0">
                <a:ln>
                  <a:noFill/>
                </a:ln>
                <a:solidFill>
                  <a:prstClr val="white"/>
                </a:solidFill>
                <a:effectLst/>
                <a:uLnTx/>
                <a:uFillTx/>
                <a:latin typeface="Calibri"/>
                <a:ea typeface="+mn-ea"/>
                <a:cs typeface="+mn-cs"/>
              </a:rPr>
              <a:t>Perdue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Forbes Walker,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Tennessee</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Jim Wang</a:t>
            </a:r>
            <a:r>
              <a:rPr kumimoji="0" lang="en-US" sz="1500" b="0" i="0" u="none" strike="noStrike" kern="1200" cap="none" spc="0" normalizeH="0" baseline="0" noProof="0" dirty="0">
                <a:ln>
                  <a:noFill/>
                </a:ln>
                <a:solidFill>
                  <a:prstClr val="white"/>
                </a:solidFill>
                <a:effectLst/>
                <a:uLnTx/>
                <a:uFillTx/>
                <a:latin typeface="Calibri"/>
                <a:ea typeface="+mn-ea"/>
                <a:cs typeface="+mn-cs"/>
              </a:rPr>
              <a:t>, Louisiana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Paul Wester</a:t>
            </a:r>
            <a:r>
              <a:rPr kumimoji="0" lang="en-US" sz="1500" b="0" i="0" u="none" strike="noStrike" kern="1200" cap="none" spc="0" normalizeH="0" baseline="0" noProof="0" dirty="0">
                <a:ln>
                  <a:noFill/>
                </a:ln>
                <a:solidFill>
                  <a:prstClr val="white"/>
                </a:solidFill>
                <a:effectLst/>
                <a:uLnTx/>
                <a:uFillTx/>
                <a:latin typeface="Calibri"/>
                <a:ea typeface="+mn-ea"/>
                <a:cs typeface="+mn-cs"/>
              </a:rPr>
              <a:t>, USDA-National Ag Library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Charlie White</a:t>
            </a:r>
            <a:r>
              <a:rPr kumimoji="0" lang="en-US" sz="1500" b="0" i="0" u="none" strike="noStrike" kern="1200" cap="none" spc="0" normalizeH="0" baseline="0" noProof="0" dirty="0">
                <a:ln>
                  <a:noFill/>
                </a:ln>
                <a:solidFill>
                  <a:prstClr val="white"/>
                </a:solidFill>
                <a:effectLst/>
                <a:uLnTx/>
                <a:uFillTx/>
                <a:latin typeface="Calibri"/>
                <a:ea typeface="+mn-ea"/>
                <a:cs typeface="+mn-cs"/>
              </a:rPr>
              <a:t>, Penn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Frank Yin, </a:t>
            </a:r>
            <a:r>
              <a:rPr kumimoji="0" lang="en-US" sz="1500" b="0" i="0" u="none" strike="noStrike" kern="1200" cap="none" spc="0" normalizeH="0" baseline="0" noProof="0" dirty="0">
                <a:ln>
                  <a:noFill/>
                </a:ln>
                <a:solidFill>
                  <a:prstClr val="white"/>
                </a:solidFill>
                <a:effectLst/>
                <a:uLnTx/>
                <a:uFillTx/>
                <a:latin typeface="Calibri"/>
                <a:ea typeface="+mn-ea"/>
                <a:cs typeface="+mn-cs"/>
              </a:rPr>
              <a:t>University of Tennessee</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a:ea typeface="+mn-ea"/>
                <a:cs typeface="+mn-cs"/>
              </a:rPr>
              <a:t>Hailin Zhang, </a:t>
            </a:r>
            <a:r>
              <a:rPr kumimoji="0" lang="en-US" sz="1500" b="0" i="0" u="none" strike="noStrike" kern="1200" cap="none" spc="0" normalizeH="0" baseline="0" noProof="0" dirty="0">
                <a:ln>
                  <a:noFill/>
                </a:ln>
                <a:solidFill>
                  <a:prstClr val="white"/>
                </a:solidFill>
                <a:effectLst/>
                <a:uLnTx/>
                <a:uFillTx/>
                <a:latin typeface="Calibri"/>
                <a:ea typeface="+mn-ea"/>
                <a:cs typeface="+mn-cs"/>
              </a:rPr>
              <a:t>Oklahoma State University</a:t>
            </a:r>
          </a:p>
        </p:txBody>
      </p:sp>
      <p:sp>
        <p:nvSpPr>
          <p:cNvPr id="7173" name="Content Placeholder 2"/>
          <p:cNvSpPr txBox="1">
            <a:spLocks noChangeArrowheads="1"/>
          </p:cNvSpPr>
          <p:nvPr/>
        </p:nvSpPr>
        <p:spPr bwMode="auto">
          <a:xfrm>
            <a:off x="4138613" y="436563"/>
            <a:ext cx="4062412" cy="6573837"/>
          </a:xfrm>
          <a:prstGeom prst="rect">
            <a:avLst/>
          </a:prstGeom>
          <a:noFill/>
          <a:ln>
            <a:noFill/>
          </a:ln>
        </p:spPr>
        <p:txBody>
          <a:bodyPr/>
          <a:lstStyle>
            <a:lvl1pPr marL="273050" indent="-27305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685800" indent="-22860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John Jones</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FAR-The Fertilizer Institute</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Quirine</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Ketterings</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Cornell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Pete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Kleinman</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USDA-ARS</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Jay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Lessl</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University of Georgia</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Sarah Lyons,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North Carolina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Rory Maguire,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Virginia Tech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Dave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Mengel</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Retired Kansas State Univ.</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Robert Miller,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Colorado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Amber Moore,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Oregon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Tom Morris,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Retired University of Connecticut</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Jake Mowrer,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Texas A&amp;M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Stephanie Myers</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Rutgers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Rao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Mylavarapu</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University of Florida</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Nathan Nelson,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Kansas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Larry Oldham,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Mississippi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Deanna Osmond,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North Carolina State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Eugenia Pena-</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Yewtukhiw</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West Virginia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Rishi Prasad,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Auburn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Tony </a:t>
            </a:r>
            <a:r>
              <a:rPr kumimoji="0" lang="en-US" altLang="en-US" sz="15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Provin</a:t>
            </a:r>
            <a:r>
              <a:rPr kumimoji="0" lang="en-US" alt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Texas A&amp;M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altLang="en-US" sz="15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Ed </a:t>
            </a:r>
            <a:r>
              <a:rPr kumimoji="0" lang="en-US" altLang="en-US" sz="1500" b="1"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Rayburn, West </a:t>
            </a:r>
            <a:r>
              <a:rPr kumimoji="0" lang="en-US" altLang="en-US" sz="15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Virginia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r>
              <a:rPr kumimoji="0" lang="en-US" sz="15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Mark Reiter, </a:t>
            </a:r>
            <a:r>
              <a:rPr kumimoji="0" 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Virginia Tech University</a:t>
            </a: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endParaRPr kumimoji="0" lang="en-US" altLang="en-US" sz="15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tabLst/>
              <a:defRPr/>
            </a:pPr>
            <a:endParaRPr kumimoji="0" lang="en-US" altLang="en-US"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66659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016481" cy="1325563"/>
          </a:xfrm>
        </p:spPr>
        <p:txBody>
          <a:bodyPr/>
          <a:lstStyle/>
          <a:p>
            <a:r>
              <a:rPr lang="en-US" dirty="0" smtClean="0"/>
              <a:t>Why data? Other professional “hat”… </a:t>
            </a:r>
            <a:endParaRPr lang="en-US" dirty="0"/>
          </a:p>
        </p:txBody>
      </p:sp>
      <p:sp>
        <p:nvSpPr>
          <p:cNvPr id="7" name="Text Placeholder 6"/>
          <p:cNvSpPr>
            <a:spLocks noGrp="1"/>
          </p:cNvSpPr>
          <p:nvPr>
            <p:ph type="body" idx="1"/>
          </p:nvPr>
        </p:nvSpPr>
        <p:spPr>
          <a:xfrm>
            <a:off x="695998" y="1233858"/>
            <a:ext cx="5157787" cy="823912"/>
          </a:xfrm>
        </p:spPr>
        <p:txBody>
          <a:bodyPr/>
          <a:lstStyle/>
          <a:p>
            <a:r>
              <a:rPr lang="en-US" dirty="0" smtClean="0"/>
              <a:t>The Tri-State Recommendations</a:t>
            </a:r>
            <a:endParaRPr lang="en-US" dirty="0"/>
          </a:p>
        </p:txBody>
      </p:sp>
      <p:pic>
        <p:nvPicPr>
          <p:cNvPr id="12" name="Content Placeholder 11"/>
          <p:cNvPicPr>
            <a:picLocks noGrp="1" noChangeAspect="1"/>
          </p:cNvPicPr>
          <p:nvPr>
            <p:ph sz="half" idx="2"/>
          </p:nvPr>
        </p:nvPicPr>
        <p:blipFill>
          <a:blip r:embed="rId2"/>
          <a:stretch>
            <a:fillRect/>
          </a:stretch>
        </p:blipFill>
        <p:spPr>
          <a:xfrm>
            <a:off x="839788" y="2505075"/>
            <a:ext cx="2815581" cy="3684588"/>
          </a:xfrm>
          <a:prstGeom prst="rect">
            <a:avLst/>
          </a:prstGeom>
        </p:spPr>
      </p:pic>
      <p:sp>
        <p:nvSpPr>
          <p:cNvPr id="9" name="Text Placeholder 8"/>
          <p:cNvSpPr>
            <a:spLocks noGrp="1"/>
          </p:cNvSpPr>
          <p:nvPr>
            <p:ph type="body" sz="quarter" idx="3"/>
          </p:nvPr>
        </p:nvSpPr>
        <p:spPr/>
        <p:txBody>
          <a:bodyPr>
            <a:normAutofit/>
          </a:bodyPr>
          <a:lstStyle/>
          <a:p>
            <a:r>
              <a:rPr lang="en-US" dirty="0" smtClean="0"/>
              <a:t>… and my 5-yr K experiment lasted 19</a:t>
            </a:r>
            <a:r>
              <a:rPr lang="en-US" baseline="30000" dirty="0" smtClean="0"/>
              <a:t>th</a:t>
            </a:r>
            <a:r>
              <a:rPr lang="en-US" dirty="0" smtClean="0"/>
              <a:t> years but still not enough data…</a:t>
            </a:r>
            <a:endParaRPr lang="en-US" dirty="0"/>
          </a:p>
        </p:txBody>
      </p:sp>
      <p:pic>
        <p:nvPicPr>
          <p:cNvPr id="13" name="Content Placeholder 12"/>
          <p:cNvPicPr>
            <a:picLocks noGrp="1" noChangeAspect="1"/>
          </p:cNvPicPr>
          <p:nvPr>
            <p:ph sz="quarter" idx="4"/>
          </p:nvPr>
        </p:nvPicPr>
        <p:blipFill>
          <a:blip r:embed="rId3"/>
          <a:stretch>
            <a:fillRect/>
          </a:stretch>
        </p:blipFill>
        <p:spPr>
          <a:xfrm>
            <a:off x="8841193" y="2505075"/>
            <a:ext cx="2561956" cy="3684588"/>
          </a:xfrm>
          <a:prstGeom prst="rect">
            <a:avLst/>
          </a:prstGeom>
        </p:spPr>
      </p:pic>
      <p:pic>
        <p:nvPicPr>
          <p:cNvPr id="6" name="Picture 5"/>
          <p:cNvPicPr>
            <a:picLocks noChangeAspect="1"/>
          </p:cNvPicPr>
          <p:nvPr/>
        </p:nvPicPr>
        <p:blipFill>
          <a:blip r:embed="rId4"/>
          <a:stretch>
            <a:fillRect/>
          </a:stretch>
        </p:blipFill>
        <p:spPr>
          <a:xfrm>
            <a:off x="9207369" y="-801"/>
            <a:ext cx="1829604" cy="1829604"/>
          </a:xfrm>
          <a:prstGeom prst="rect">
            <a:avLst/>
          </a:prstGeom>
        </p:spPr>
      </p:pic>
      <p:pic>
        <p:nvPicPr>
          <p:cNvPr id="3" name="Picture 2"/>
          <p:cNvPicPr>
            <a:picLocks noChangeAspect="1"/>
          </p:cNvPicPr>
          <p:nvPr/>
        </p:nvPicPr>
        <p:blipFill>
          <a:blip r:embed="rId5"/>
          <a:stretch>
            <a:fillRect/>
          </a:stretch>
        </p:blipFill>
        <p:spPr>
          <a:xfrm>
            <a:off x="3504717" y="2559421"/>
            <a:ext cx="5639289" cy="4230991"/>
          </a:xfrm>
          <a:prstGeom prst="rect">
            <a:avLst/>
          </a:prstGeom>
        </p:spPr>
      </p:pic>
    </p:spTree>
    <p:extLst>
      <p:ext uri="{BB962C8B-B14F-4D97-AF65-F5344CB8AC3E}">
        <p14:creationId xmlns:p14="http://schemas.microsoft.com/office/powerpoint/2010/main" val="2491042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48813" y="2911475"/>
            <a:ext cx="2028825" cy="4710113"/>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charset="0"/>
              </a:rPr>
              <a:t>Thanks to our sponsors: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USDA-NRCS grant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69-3A75-17-45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and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USDA-ARS grant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58-8070-8-016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rPr>
              <a:t/>
            </a:r>
            <a:b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rPr>
            </a:br>
            <a:endParaRPr kumimoji="0" lang="en-US" sz="3200" b="0" i="0" u="none" strike="noStrike" kern="1200" cap="none" spc="0" normalizeH="0" baseline="0" noProof="0" dirty="0">
              <a:ln>
                <a:noFill/>
              </a:ln>
              <a:solidFill>
                <a:prstClr val="white"/>
              </a:solidFill>
              <a:effectLst/>
              <a:uLnTx/>
              <a:uFillTx/>
              <a:latin typeface="Calibri"/>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92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9050" y="92075"/>
            <a:ext cx="2854325"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8" descr="MSU_shield_logo_hori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887663"/>
            <a:ext cx="279558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AutoShape 2" descr="Image result for oklahoma state university logo"/>
          <p:cNvSpPr>
            <a:spLocks noChangeAspect="1" noChangeArrowheads="1"/>
          </p:cNvSpPr>
          <p:nvPr/>
        </p:nvSpPr>
        <p:spPr bwMode="auto">
          <a:xfrm>
            <a:off x="1679575" y="-547688"/>
            <a:ext cx="1771650" cy="115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smtClean="0">
              <a:ln>
                <a:noFill/>
              </a:ln>
              <a:solidFill>
                <a:prstClr val="black"/>
              </a:solidFill>
              <a:effectLst/>
              <a:uLnTx/>
              <a:uFillTx/>
              <a:latin typeface="Tahoma" panose="020B0604030504040204" pitchFamily="34" charset="0"/>
              <a:ea typeface="+mn-ea"/>
              <a:cs typeface="Arial" panose="020B0604020202020204" pitchFamily="34" charset="0"/>
            </a:endParaRPr>
          </a:p>
        </p:txBody>
      </p:sp>
      <p:sp>
        <p:nvSpPr>
          <p:cNvPr id="9222" name="AutoShape 4" descr="Image result for oklahoma state university logo"/>
          <p:cNvSpPr>
            <a:spLocks noChangeAspect="1" noChangeArrowheads="1"/>
          </p:cNvSpPr>
          <p:nvPr/>
        </p:nvSpPr>
        <p:spPr bwMode="auto">
          <a:xfrm>
            <a:off x="1679575" y="-609600"/>
            <a:ext cx="17430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smtClean="0">
              <a:ln>
                <a:noFill/>
              </a:ln>
              <a:solidFill>
                <a:prstClr val="black"/>
              </a:solidFill>
              <a:effectLst/>
              <a:uLnTx/>
              <a:uFillTx/>
              <a:latin typeface="Tahoma" panose="020B0604030504040204" pitchFamily="34" charset="0"/>
              <a:ea typeface="+mn-ea"/>
              <a:cs typeface="Arial" panose="020B0604020202020204" pitchFamily="34" charset="0"/>
            </a:endParaRPr>
          </a:p>
        </p:txBody>
      </p:sp>
      <p:sp>
        <p:nvSpPr>
          <p:cNvPr id="9223" name="AutoShape 6" descr="Image result for oklahoma state university logo"/>
          <p:cNvSpPr>
            <a:spLocks noChangeAspect="1" noChangeArrowheads="1"/>
          </p:cNvSpPr>
          <p:nvPr/>
        </p:nvSpPr>
        <p:spPr bwMode="auto">
          <a:xfrm>
            <a:off x="1831975" y="-403225"/>
            <a:ext cx="17430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smtClean="0">
              <a:ln>
                <a:noFill/>
              </a:ln>
              <a:solidFill>
                <a:prstClr val="black"/>
              </a:solidFill>
              <a:effectLst/>
              <a:uLnTx/>
              <a:uFillTx/>
              <a:latin typeface="Tahoma" panose="020B0604030504040204" pitchFamily="34" charset="0"/>
              <a:ea typeface="+mn-ea"/>
              <a:cs typeface="Arial" panose="020B0604020202020204" pitchFamily="34" charset="0"/>
            </a:endParaRPr>
          </a:p>
        </p:txBody>
      </p:sp>
      <p:sp>
        <p:nvSpPr>
          <p:cNvPr id="9224" name="AutoShape 15" descr="Image result for university florida logo"/>
          <p:cNvSpPr>
            <a:spLocks noChangeAspect="1" noChangeArrowheads="1"/>
          </p:cNvSpPr>
          <p:nvPr/>
        </p:nvSpPr>
        <p:spPr bwMode="auto">
          <a:xfrm>
            <a:off x="5126038" y="711200"/>
            <a:ext cx="20193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Arial" panose="020B0604020202020204" pitchFamily="34" charset="0"/>
            </a:endParaRPr>
          </a:p>
        </p:txBody>
      </p:sp>
      <p:pic>
        <p:nvPicPr>
          <p:cNvPr id="9225"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6913" y="2065338"/>
            <a:ext cx="3009900" cy="5905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26" name="Picture 21" descr="Image result for university texas a&amp;m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2638" y="4560888"/>
            <a:ext cx="170180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2650" y="95250"/>
            <a:ext cx="1995488"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8" name="AutoShape 24" descr="Image result for louisiana state logo"/>
          <p:cNvSpPr>
            <a:spLocks noChangeAspect="1" noChangeArrowheads="1"/>
          </p:cNvSpPr>
          <p:nvPr/>
        </p:nvSpPr>
        <p:spPr bwMode="auto">
          <a:xfrm>
            <a:off x="1692275" y="-555625"/>
            <a:ext cx="15621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Arial" panose="020B0604020202020204" pitchFamily="34" charset="0"/>
            </a:endParaRPr>
          </a:p>
        </p:txBody>
      </p:sp>
      <p:pic>
        <p:nvPicPr>
          <p:cNvPr id="9229" name="Picture 28" descr="Image result for louisiana state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96325" y="1081088"/>
            <a:ext cx="1317625"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0" name="Picture 22" descr="C:\Users\dosmond\AppData\Local\Microsoft\Windows\INetCache\Content.MSO\73543913.tm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76200"/>
            <a:ext cx="170497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1" name="Picture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02363" y="114300"/>
            <a:ext cx="3052762" cy="6794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32" name="Picture 24" descr="C:\Users\dosmond\AppData\Local\Microsoft\Windows\INetCache\Content.MSO\BE447D96.tmp"/>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688" y="962025"/>
            <a:ext cx="1651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3" name="Picture 25" descr="C:\Users\dosmond\AppData\Local\Microsoft\Windows\INetCache\Content.MSO\DB39447E.tm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22463" y="5613400"/>
            <a:ext cx="15748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4" name="Picture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2725" y="2074863"/>
            <a:ext cx="215265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5" name="Picture 27" descr="C:\Users\dosmond\AppData\Local\Microsoft\Windows\INetCache\Content.MSO\D7A3D3A8.tmp"/>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24713" y="806450"/>
            <a:ext cx="1103312"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6" name="Picture 28" descr="C:\Users\dosmond\AppData\Local\Microsoft\Windows\INetCache\Content.MSO\A0107FF6.tmp"/>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03638" y="5630863"/>
            <a:ext cx="142398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7" name="Picture 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28838" y="3629025"/>
            <a:ext cx="136842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8" name="Picture 30" descr="C:\Users\dosmond\AppData\Local\Microsoft\Windows\INetCache\Content.MSO\6C664AAA.tmp"/>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62388" y="3592513"/>
            <a:ext cx="1362075"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9" name="Picture 31" descr="C:\Users\dosmond\AppData\Local\Microsoft\Windows\INetCache\Content.MSO\24FB2050.tmp"/>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28888" y="4613275"/>
            <a:ext cx="15335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0" name="Picture 3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2875" y="3614738"/>
            <a:ext cx="16097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1" name="Picture 33" descr="C:\Users\dosmond\AppData\Local\Microsoft\Windows\INetCache\Content.MSO\B3FA61D7.tmp"/>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21313" y="5626100"/>
            <a:ext cx="14573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2" name="Picture 3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992813" y="2822575"/>
            <a:ext cx="280193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3" name="Picture 37" descr="C:\Users\dosmond\AppData\Local\Microsoft\Windows\INetCache\Content.MSO\B0CA4774.tmp"/>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43438" y="4584700"/>
            <a:ext cx="17843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4" name="Picture 3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113838" y="5610225"/>
            <a:ext cx="1465262"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5" name="Picture 3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79388" y="5653088"/>
            <a:ext cx="1500187" cy="7826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46" name="Picture 40"/>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270125" y="1031875"/>
            <a:ext cx="86201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7" name="Picture 41" descr="C:\Users\dosmond\AppData\Local\Microsoft\Windows\INetCache\Content.MSO\68D04A9C.tmp"/>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42875" y="4616450"/>
            <a:ext cx="17414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8" name="Picture 36"/>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599113" y="3573463"/>
            <a:ext cx="10683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931400" y="5707063"/>
            <a:ext cx="1450975" cy="246062"/>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Canada</a:t>
            </a:r>
          </a:p>
        </p:txBody>
      </p:sp>
      <p:pic>
        <p:nvPicPr>
          <p:cNvPr id="9250" name="Picture 3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446463" y="968375"/>
            <a:ext cx="8763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1" name="Picture 35"/>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254375" y="2076450"/>
            <a:ext cx="1770063"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2" name="Picture 36"/>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4716463" y="1016000"/>
            <a:ext cx="871537"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3" name="Picture 37"/>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124700" y="3581400"/>
            <a:ext cx="1670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4" name="Picture 38" descr="Related imag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297238" y="2841625"/>
            <a:ext cx="21415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5" name="Rectangle 36"/>
          <p:cNvSpPr>
            <a:spLocks noChangeArrowheads="1"/>
          </p:cNvSpPr>
          <p:nvPr/>
        </p:nvSpPr>
        <p:spPr bwMode="auto">
          <a:xfrm>
            <a:off x="752475" y="-2805113"/>
            <a:ext cx="7010400" cy="1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Arial" panose="020B0604020202020204" pitchFamily="34" charset="0"/>
            </a:endParaRPr>
          </a:p>
        </p:txBody>
      </p:sp>
      <p:pic>
        <p:nvPicPr>
          <p:cNvPr id="9256" name="Picture 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52475" y="-1284288"/>
            <a:ext cx="23669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7" name="Picture 44"/>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177338" y="2081213"/>
            <a:ext cx="2590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8" name="Picture 4" descr="Nebraska N red full name lockup centered"/>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0472738" y="1069975"/>
            <a:ext cx="12573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9" name="AutoShape 2" descr="Nebraska wordmark"/>
          <p:cNvSpPr>
            <a:spLocks noChangeAspect="1" noChangeArrowheads="1"/>
          </p:cNvSpPr>
          <p:nvPr/>
        </p:nvSpPr>
        <p:spPr bwMode="auto">
          <a:xfrm>
            <a:off x="8994775" y="-358775"/>
            <a:ext cx="36036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9260" name="Rectangle 48"/>
          <p:cNvSpPr>
            <a:spLocks noChangeArrowheads="1"/>
          </p:cNvSpPr>
          <p:nvPr/>
        </p:nvSpPr>
        <p:spPr bwMode="auto">
          <a:xfrm>
            <a:off x="8001000" y="-358775"/>
            <a:ext cx="132413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Arial" panose="020B0604020202020204" pitchFamily="34" charset="0"/>
            </a:endParaRPr>
          </a:p>
        </p:txBody>
      </p:sp>
      <p:pic>
        <p:nvPicPr>
          <p:cNvPr id="9261" name="Picture 48"/>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0739438" y="5443538"/>
            <a:ext cx="10937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2" name="Picture 45"/>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7010400" y="5646738"/>
            <a:ext cx="1985963"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3" name="Picture 4" descr="A picture containing food, drawing&#10;&#10;Description automatically generated"/>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057900" y="1033463"/>
            <a:ext cx="871538"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4237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838200"/>
            <a:ext cx="12192000" cy="1143000"/>
          </a:xfrm>
        </p:spPr>
        <p:txBody>
          <a:bodyPr/>
          <a:lstStyle/>
          <a:p>
            <a:pPr algn="ctr"/>
            <a:r>
              <a:rPr lang="en-US" altLang="en-US" sz="4000" smtClean="0">
                <a:solidFill>
                  <a:srgbClr val="FFFF00"/>
                </a:solidFill>
              </a:rPr>
              <a:t>Fertilizer Recommendation Support Tool (FRST): A Foundation for Modernizing Fertilizer Recommendations</a:t>
            </a:r>
            <a:r>
              <a:rPr lang="en-US" altLang="en-US" smtClean="0"/>
              <a:t/>
            </a:r>
            <a:br>
              <a:rPr lang="en-US" altLang="en-US" smtClean="0"/>
            </a:br>
            <a:endParaRPr lang="en-US" altLang="en-US" sz="4000" smtClean="0">
              <a:solidFill>
                <a:srgbClr val="FFFF00"/>
              </a:solidFill>
            </a:endParaRPr>
          </a:p>
        </p:txBody>
      </p:sp>
      <p:sp>
        <p:nvSpPr>
          <p:cNvPr id="3" name="TextBox 2"/>
          <p:cNvSpPr txBox="1"/>
          <p:nvPr/>
        </p:nvSpPr>
        <p:spPr>
          <a:xfrm>
            <a:off x="249238" y="1584325"/>
            <a:ext cx="6227762" cy="2678113"/>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rPr>
              <a:t>Goal of FRST</a:t>
            </a:r>
            <a:r>
              <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Advance the accuracy of soil-test-based fertilizer recommendations by developing a database and decision tool from which recommendations can be scientifically developed and defended as best management practices. The FRST tool is based on an Australian soil testing tool. </a:t>
            </a:r>
          </a:p>
        </p:txBody>
      </p:sp>
      <p:pic>
        <p:nvPicPr>
          <p:cNvPr id="1126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4813" y="1619250"/>
            <a:ext cx="4845050"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52400" y="4495800"/>
            <a:ext cx="12039600" cy="3416300"/>
          </a:xfrm>
          <a:prstGeom prst="rect">
            <a:avLst/>
          </a:prstGeom>
        </p:spPr>
        <p:txBody>
          <a:bodyPr>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rPr>
              <a:t>Database of FRST</a:t>
            </a:r>
            <a:r>
              <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collecting current and historic soil fertility data recommendations with over 600 entries representing 20 states and 6 crops. Work is on-going and will continue.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rPr>
              <a:t>Decision Support System of FRST: </a:t>
            </a:r>
            <a:r>
              <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funding being sought.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rPr>
              <a:t>For More Information</a:t>
            </a:r>
            <a:r>
              <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contact Deanna Osmond (deanna_osmond@ncsu.edu)</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815675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389883" cy="1127344"/>
          </a:xfrm>
        </p:spPr>
        <p:txBody>
          <a:bodyPr>
            <a:normAutofit fontScale="90000"/>
          </a:bodyPr>
          <a:lstStyle/>
          <a:p>
            <a:r>
              <a:rPr lang="en-US" dirty="0"/>
              <a:t>Open access ≠ cost free: Who pays for the ecosystem?</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05630" y="937208"/>
            <a:ext cx="6786369" cy="4869394"/>
          </a:xfrm>
        </p:spPr>
      </p:pic>
      <p:sp>
        <p:nvSpPr>
          <p:cNvPr id="7" name="TextBox 6"/>
          <p:cNvSpPr txBox="1"/>
          <p:nvPr/>
        </p:nvSpPr>
        <p:spPr>
          <a:xfrm>
            <a:off x="838200" y="4745254"/>
            <a:ext cx="3483543" cy="1477328"/>
          </a:xfrm>
          <a:prstGeom prst="rect">
            <a:avLst/>
          </a:prstGeom>
          <a:noFill/>
        </p:spPr>
        <p:txBody>
          <a:bodyPr wrap="square" rtlCol="0">
            <a:spAutoFit/>
          </a:bodyPr>
          <a:lstStyle/>
          <a:p>
            <a:r>
              <a:rPr lang="en-US" dirty="0" smtClean="0"/>
              <a:t>Sustainable funding for </a:t>
            </a:r>
            <a:r>
              <a:rPr lang="en-US" dirty="0" err="1" smtClean="0"/>
              <a:t>biocuration</a:t>
            </a:r>
            <a:r>
              <a:rPr lang="en-US" dirty="0" smtClean="0"/>
              <a:t>: The Arabidopsis Information Resource (TAIR) as a case study of a subscription-based funding model (</a:t>
            </a:r>
            <a:r>
              <a:rPr lang="en-US" dirty="0" err="1" smtClean="0"/>
              <a:t>Reiser</a:t>
            </a:r>
            <a:r>
              <a:rPr lang="en-US" dirty="0" smtClean="0"/>
              <a:t> et al. 2016)</a:t>
            </a:r>
            <a:endParaRPr lang="en-US" dirty="0"/>
          </a:p>
        </p:txBody>
      </p:sp>
      <p:sp>
        <p:nvSpPr>
          <p:cNvPr id="8" name="TextBox 7"/>
          <p:cNvSpPr txBox="1"/>
          <p:nvPr/>
        </p:nvSpPr>
        <p:spPr>
          <a:xfrm>
            <a:off x="754118" y="4171724"/>
            <a:ext cx="5550302" cy="584775"/>
          </a:xfrm>
          <a:prstGeom prst="rect">
            <a:avLst/>
          </a:prstGeom>
          <a:noFill/>
        </p:spPr>
        <p:txBody>
          <a:bodyPr wrap="none" rtlCol="0">
            <a:spAutoFit/>
          </a:bodyPr>
          <a:lstStyle/>
          <a:p>
            <a:r>
              <a:rPr lang="en-US" sz="3200" b="1" i="1" dirty="0" smtClean="0">
                <a:solidFill>
                  <a:srgbClr val="FF0000"/>
                </a:solidFill>
              </a:rPr>
              <a:t>Subscription fee = open access?</a:t>
            </a:r>
            <a:endParaRPr lang="en-US" sz="3200" b="1" i="1" dirty="0">
              <a:solidFill>
                <a:srgbClr val="FF0000"/>
              </a:solidFill>
            </a:endParaRPr>
          </a:p>
        </p:txBody>
      </p:sp>
      <p:sp>
        <p:nvSpPr>
          <p:cNvPr id="9" name="TextBox 8"/>
          <p:cNvSpPr txBox="1"/>
          <p:nvPr/>
        </p:nvSpPr>
        <p:spPr>
          <a:xfrm>
            <a:off x="5405631" y="5807083"/>
            <a:ext cx="6108947" cy="830997"/>
          </a:xfrm>
          <a:prstGeom prst="rect">
            <a:avLst/>
          </a:prstGeom>
          <a:noFill/>
        </p:spPr>
        <p:txBody>
          <a:bodyPr wrap="square" rtlCol="0">
            <a:spAutoFit/>
          </a:bodyPr>
          <a:lstStyle/>
          <a:p>
            <a:r>
              <a:rPr lang="en-US" sz="2400" dirty="0" smtClean="0"/>
              <a:t>“Freemium” → data access is free but premium payments for additional services </a:t>
            </a:r>
            <a:endParaRPr lang="en-US" sz="2400" dirty="0"/>
          </a:p>
        </p:txBody>
      </p:sp>
      <p:pic>
        <p:nvPicPr>
          <p:cNvPr id="10" name="Picture 9"/>
          <p:cNvPicPr>
            <a:picLocks noChangeAspect="1"/>
          </p:cNvPicPr>
          <p:nvPr/>
        </p:nvPicPr>
        <p:blipFill>
          <a:blip r:embed="rId4"/>
          <a:stretch>
            <a:fillRect/>
          </a:stretch>
        </p:blipFill>
        <p:spPr>
          <a:xfrm>
            <a:off x="838200" y="1423017"/>
            <a:ext cx="4032934" cy="2022828"/>
          </a:xfrm>
          <a:prstGeom prst="rect">
            <a:avLst/>
          </a:prstGeom>
        </p:spPr>
      </p:pic>
      <p:sp>
        <p:nvSpPr>
          <p:cNvPr id="11" name="TextBox 10"/>
          <p:cNvSpPr txBox="1"/>
          <p:nvPr/>
        </p:nvSpPr>
        <p:spPr>
          <a:xfrm>
            <a:off x="951646" y="3445845"/>
            <a:ext cx="3806042" cy="461665"/>
          </a:xfrm>
          <a:prstGeom prst="rect">
            <a:avLst/>
          </a:prstGeom>
          <a:noFill/>
        </p:spPr>
        <p:txBody>
          <a:bodyPr wrap="none" rtlCol="0">
            <a:spAutoFit/>
          </a:bodyPr>
          <a:lstStyle/>
          <a:p>
            <a:r>
              <a:rPr lang="en-US" sz="2400" i="1" dirty="0" smtClean="0">
                <a:solidFill>
                  <a:srgbClr val="FF0000"/>
                </a:solidFill>
              </a:rPr>
              <a:t>“who’d pay for YOUR data?!”</a:t>
            </a:r>
            <a:endParaRPr lang="en-US" sz="2400" i="1" dirty="0">
              <a:solidFill>
                <a:srgbClr val="FF0000"/>
              </a:solidFill>
            </a:endParaRPr>
          </a:p>
        </p:txBody>
      </p:sp>
    </p:spTree>
    <p:extLst>
      <p:ext uri="{BB962C8B-B14F-4D97-AF65-F5344CB8AC3E}">
        <p14:creationId xmlns:p14="http://schemas.microsoft.com/office/powerpoint/2010/main" val="111356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2388" y="7310"/>
            <a:ext cx="10901412" cy="1205473"/>
          </a:xfrm>
        </p:spPr>
        <p:txBody>
          <a:bodyPr>
            <a:normAutofit fontScale="90000"/>
          </a:bodyPr>
          <a:lstStyle/>
          <a:p>
            <a:r>
              <a:rPr lang="en-US" dirty="0" smtClean="0"/>
              <a:t>12 funding models for data (</a:t>
            </a:r>
            <a:r>
              <a:rPr lang="en-US" dirty="0" err="1" smtClean="0"/>
              <a:t>knowledgebases</a:t>
            </a:r>
            <a:r>
              <a:rPr lang="en-US" dirty="0" smtClean="0"/>
              <a:t>) by origin of revenue</a:t>
            </a:r>
            <a:endParaRPr lang="en-US" dirty="0"/>
          </a:p>
        </p:txBody>
      </p:sp>
      <p:pic>
        <p:nvPicPr>
          <p:cNvPr id="7" name="Content Placeholder 6"/>
          <p:cNvPicPr>
            <a:picLocks noGrp="1" noChangeAspect="1"/>
          </p:cNvPicPr>
          <p:nvPr>
            <p:ph sz="half" idx="2"/>
          </p:nvPr>
        </p:nvPicPr>
        <p:blipFill>
          <a:blip r:embed="rId3"/>
          <a:stretch>
            <a:fillRect/>
          </a:stretch>
        </p:blipFill>
        <p:spPr>
          <a:xfrm>
            <a:off x="3261863" y="1039528"/>
            <a:ext cx="8244304" cy="5818472"/>
          </a:xfrm>
          <a:prstGeom prst="rect">
            <a:avLst/>
          </a:prstGeom>
        </p:spPr>
      </p:pic>
      <p:sp>
        <p:nvSpPr>
          <p:cNvPr id="8" name="TextBox 7"/>
          <p:cNvSpPr txBox="1"/>
          <p:nvPr/>
        </p:nvSpPr>
        <p:spPr>
          <a:xfrm>
            <a:off x="452388" y="2271562"/>
            <a:ext cx="4109988" cy="923330"/>
          </a:xfrm>
          <a:prstGeom prst="rect">
            <a:avLst/>
          </a:prstGeom>
          <a:noFill/>
        </p:spPr>
        <p:txBody>
          <a:bodyPr wrap="square" rtlCol="0">
            <a:spAutoFit/>
          </a:bodyPr>
          <a:lstStyle/>
          <a:p>
            <a:r>
              <a:rPr lang="en-US" dirty="0" smtClean="0"/>
              <a:t>Funding </a:t>
            </a:r>
            <a:r>
              <a:rPr lang="en-US" dirty="0" err="1" smtClean="0"/>
              <a:t>knowledgebases</a:t>
            </a:r>
            <a:r>
              <a:rPr lang="en-US" dirty="0" smtClean="0"/>
              <a:t>: Towards a sustainable funding model for the </a:t>
            </a:r>
            <a:r>
              <a:rPr lang="en-US" dirty="0" err="1" smtClean="0"/>
              <a:t>UniProt</a:t>
            </a:r>
            <a:r>
              <a:rPr lang="en-US" dirty="0" smtClean="0"/>
              <a:t> use case (</a:t>
            </a:r>
            <a:r>
              <a:rPr lang="en-US" dirty="0" err="1" smtClean="0"/>
              <a:t>Gabella</a:t>
            </a:r>
            <a:r>
              <a:rPr lang="en-US" dirty="0" smtClean="0"/>
              <a:t> et al. 2017/2018)</a:t>
            </a:r>
            <a:endParaRPr lang="en-US" dirty="0"/>
          </a:p>
        </p:txBody>
      </p:sp>
      <p:sp>
        <p:nvSpPr>
          <p:cNvPr id="9" name="TextBox 8"/>
          <p:cNvSpPr txBox="1"/>
          <p:nvPr/>
        </p:nvSpPr>
        <p:spPr>
          <a:xfrm>
            <a:off x="9719251" y="2711952"/>
            <a:ext cx="2290813" cy="1323439"/>
          </a:xfrm>
          <a:prstGeom prst="rect">
            <a:avLst/>
          </a:prstGeom>
          <a:noFill/>
        </p:spPr>
        <p:txBody>
          <a:bodyPr wrap="square" rtlCol="0">
            <a:spAutoFit/>
          </a:bodyPr>
          <a:lstStyle/>
          <a:p>
            <a:pPr algn="r"/>
            <a:r>
              <a:rPr lang="en-US" sz="2000" dirty="0" smtClean="0"/>
              <a:t>“Razors and blades” = We give you the razor, you buy blades</a:t>
            </a:r>
            <a:endParaRPr lang="en-US" sz="2000" dirty="0"/>
          </a:p>
        </p:txBody>
      </p:sp>
      <p:sp>
        <p:nvSpPr>
          <p:cNvPr id="12" name="TextBox 11"/>
          <p:cNvSpPr txBox="1"/>
          <p:nvPr/>
        </p:nvSpPr>
        <p:spPr>
          <a:xfrm>
            <a:off x="206830" y="3382705"/>
            <a:ext cx="3366666" cy="3046988"/>
          </a:xfrm>
          <a:prstGeom prst="rect">
            <a:avLst/>
          </a:prstGeom>
          <a:noFill/>
        </p:spPr>
        <p:txBody>
          <a:bodyPr wrap="square" rtlCol="0">
            <a:spAutoFit/>
          </a:bodyPr>
          <a:lstStyle/>
          <a:p>
            <a:r>
              <a:rPr lang="en-US" sz="3200" b="1" dirty="0" smtClean="0">
                <a:solidFill>
                  <a:srgbClr val="00B050"/>
                </a:solidFill>
              </a:rPr>
              <a:t>Which are open access compliant / </a:t>
            </a:r>
            <a:r>
              <a:rPr lang="en-US" sz="3200" b="1" i="1" u="sng" dirty="0" smtClean="0">
                <a:solidFill>
                  <a:srgbClr val="00B050"/>
                </a:solidFill>
              </a:rPr>
              <a:t>equitable</a:t>
            </a:r>
            <a:r>
              <a:rPr lang="en-US" sz="3200" b="1" dirty="0" smtClean="0">
                <a:solidFill>
                  <a:srgbClr val="00B050"/>
                </a:solidFill>
              </a:rPr>
              <a:t>? #1 – 4</a:t>
            </a:r>
          </a:p>
          <a:p>
            <a:endParaRPr lang="en-US" sz="3200" dirty="0" smtClean="0"/>
          </a:p>
          <a:p>
            <a:r>
              <a:rPr lang="en-US" sz="3200" b="1" dirty="0" smtClean="0">
                <a:solidFill>
                  <a:srgbClr val="00B050"/>
                </a:solidFill>
              </a:rPr>
              <a:t>Which are </a:t>
            </a:r>
            <a:r>
              <a:rPr lang="en-US" sz="3200" b="1" i="1" u="sng" dirty="0" smtClean="0">
                <a:solidFill>
                  <a:srgbClr val="00B050"/>
                </a:solidFill>
              </a:rPr>
              <a:t>stable</a:t>
            </a:r>
            <a:r>
              <a:rPr lang="en-US" sz="3200" b="1" dirty="0" smtClean="0">
                <a:solidFill>
                  <a:srgbClr val="00B050"/>
                </a:solidFill>
              </a:rPr>
              <a:t>? #1, 2, </a:t>
            </a:r>
            <a:r>
              <a:rPr lang="en-US" sz="3200" b="1" dirty="0" smtClean="0">
                <a:solidFill>
                  <a:srgbClr val="FF0000"/>
                </a:solidFill>
              </a:rPr>
              <a:t>maybe 3…</a:t>
            </a:r>
            <a:endParaRPr lang="en-US" sz="3200" b="1" dirty="0">
              <a:solidFill>
                <a:srgbClr val="FF0000"/>
              </a:solidFill>
            </a:endParaRPr>
          </a:p>
        </p:txBody>
      </p:sp>
      <p:pic>
        <p:nvPicPr>
          <p:cNvPr id="2" name="Picture 1"/>
          <p:cNvPicPr>
            <a:picLocks noChangeAspect="1"/>
          </p:cNvPicPr>
          <p:nvPr/>
        </p:nvPicPr>
        <p:blipFill rotWithShape="1">
          <a:blip r:embed="rId4"/>
          <a:srcRect l="21055" t="21043" r="45781" b="40972"/>
          <a:stretch/>
        </p:blipFill>
        <p:spPr>
          <a:xfrm>
            <a:off x="9719251" y="796065"/>
            <a:ext cx="2192706" cy="1698929"/>
          </a:xfrm>
          <a:prstGeom prst="rect">
            <a:avLst/>
          </a:prstGeom>
        </p:spPr>
      </p:pic>
      <p:cxnSp>
        <p:nvCxnSpPr>
          <p:cNvPr id="5" name="Curved Connector 4"/>
          <p:cNvCxnSpPr/>
          <p:nvPr/>
        </p:nvCxnSpPr>
        <p:spPr>
          <a:xfrm rot="5400000">
            <a:off x="9102669" y="1654979"/>
            <a:ext cx="647157" cy="586009"/>
          </a:xfrm>
          <a:prstGeom prst="curvedConnector3">
            <a:avLst/>
          </a:prstGeom>
          <a:ln w="412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952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911049999"/>
              </p:ext>
            </p:extLst>
          </p:nvPr>
        </p:nvGraphicFramePr>
        <p:xfrm>
          <a:off x="838200" y="107576"/>
          <a:ext cx="11059758" cy="6497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354106" y="332854"/>
            <a:ext cx="2004083" cy="1325563"/>
          </a:xfrm>
        </p:spPr>
        <p:txBody>
          <a:bodyPr>
            <a:normAutofit fontScale="90000"/>
          </a:bodyPr>
          <a:lstStyle/>
          <a:p>
            <a:r>
              <a:rPr lang="en-US" sz="3600" b="1" dirty="0" smtClean="0">
                <a:solidFill>
                  <a:schemeClr val="accent1"/>
                </a:solidFill>
                <a:effectLst>
                  <a:outerShdw blurRad="38100" dist="38100" dir="2700000" algn="tl">
                    <a:srgbClr val="000000">
                      <a:alpha val="43137"/>
                    </a:srgbClr>
                  </a:outerShdw>
                </a:effectLst>
              </a:rPr>
              <a:t>Partners in Big Data for Ag.</a:t>
            </a:r>
            <a:endParaRPr lang="en-US" sz="3600" b="1" dirty="0">
              <a:solidFill>
                <a:schemeClr val="accent1"/>
              </a:solidFill>
              <a:effectLst>
                <a:outerShdw blurRad="38100" dist="38100" dir="2700000" algn="tl">
                  <a:srgbClr val="000000">
                    <a:alpha val="43137"/>
                  </a:srgbClr>
                </a:outerShdw>
              </a:effectLst>
            </a:endParaRPr>
          </a:p>
        </p:txBody>
      </p:sp>
      <p:sp>
        <p:nvSpPr>
          <p:cNvPr id="9" name="TextBox 8"/>
          <p:cNvSpPr txBox="1"/>
          <p:nvPr/>
        </p:nvSpPr>
        <p:spPr>
          <a:xfrm>
            <a:off x="4550037" y="1802113"/>
            <a:ext cx="3442447" cy="3108543"/>
          </a:xfrm>
          <a:prstGeom prst="rect">
            <a:avLst/>
          </a:prstGeom>
          <a:noFill/>
        </p:spPr>
        <p:txBody>
          <a:bodyPr wrap="square" rtlCol="0">
            <a:spAutoFit/>
          </a:bodyPr>
          <a:lstStyle/>
          <a:p>
            <a:pPr algn="ctr"/>
            <a:r>
              <a:rPr lang="en-US" sz="2800" b="1" dirty="0" smtClean="0"/>
              <a:t>Commitment to collaborative, iterative analysis of successes</a:t>
            </a:r>
            <a:r>
              <a:rPr lang="en-US" sz="2800" b="1" dirty="0"/>
              <a:t> </a:t>
            </a:r>
            <a:r>
              <a:rPr lang="en-US" sz="2800" b="1" dirty="0" smtClean="0"/>
              <a:t>and failures in design, implementation, and utility…</a:t>
            </a:r>
            <a:endParaRPr lang="en-US" sz="2800" b="1" dirty="0"/>
          </a:p>
        </p:txBody>
      </p:sp>
      <p:sp>
        <p:nvSpPr>
          <p:cNvPr id="3" name="TextBox 2"/>
          <p:cNvSpPr txBox="1"/>
          <p:nvPr/>
        </p:nvSpPr>
        <p:spPr>
          <a:xfrm>
            <a:off x="354106" y="5168766"/>
            <a:ext cx="3361305" cy="1569660"/>
          </a:xfrm>
          <a:prstGeom prst="rect">
            <a:avLst/>
          </a:prstGeom>
          <a:noFill/>
        </p:spPr>
        <p:txBody>
          <a:bodyPr wrap="none" rtlCol="0">
            <a:spAutoFit/>
          </a:bodyPr>
          <a:lstStyle/>
          <a:p>
            <a:pPr algn="r"/>
            <a:r>
              <a:rPr lang="en-US" sz="2400" b="1" dirty="0" smtClean="0">
                <a:solidFill>
                  <a:srgbClr val="FF0000"/>
                </a:solidFill>
              </a:rPr>
              <a:t>Dollars talk:</a:t>
            </a:r>
          </a:p>
          <a:p>
            <a:pPr algn="r"/>
            <a:r>
              <a:rPr lang="en-US" sz="2400" dirty="0" smtClean="0"/>
              <a:t>Federal Funding Agencies</a:t>
            </a:r>
          </a:p>
          <a:p>
            <a:pPr algn="r"/>
            <a:r>
              <a:rPr lang="en-US" sz="2400" dirty="0" smtClean="0"/>
              <a:t>Private Donors</a:t>
            </a:r>
          </a:p>
          <a:p>
            <a:pPr algn="r"/>
            <a:r>
              <a:rPr lang="en-US" sz="2400" dirty="0" smtClean="0"/>
              <a:t>Public-Private Consortia</a:t>
            </a:r>
            <a:endParaRPr lang="en-US" sz="2400" dirty="0"/>
          </a:p>
        </p:txBody>
      </p:sp>
      <p:sp>
        <p:nvSpPr>
          <p:cNvPr id="4" name="TextBox 3"/>
          <p:cNvSpPr txBox="1"/>
          <p:nvPr/>
        </p:nvSpPr>
        <p:spPr>
          <a:xfrm>
            <a:off x="8637563" y="5348683"/>
            <a:ext cx="1927274" cy="1200329"/>
          </a:xfrm>
          <a:prstGeom prst="rect">
            <a:avLst/>
          </a:prstGeom>
          <a:noFill/>
        </p:spPr>
        <p:txBody>
          <a:bodyPr wrap="square" rtlCol="0">
            <a:spAutoFit/>
          </a:bodyPr>
          <a:lstStyle/>
          <a:p>
            <a:r>
              <a:rPr lang="en-US" sz="2400" b="1" dirty="0" smtClean="0">
                <a:solidFill>
                  <a:srgbClr val="00B050"/>
                </a:solidFill>
              </a:rPr>
              <a:t>Uphold professional standard</a:t>
            </a:r>
            <a:endParaRPr lang="en-US" sz="2400" b="1" dirty="0">
              <a:solidFill>
                <a:srgbClr val="00B050"/>
              </a:solidFill>
            </a:endParaRPr>
          </a:p>
        </p:txBody>
      </p:sp>
    </p:spTree>
    <p:extLst>
      <p:ext uri="{BB962C8B-B14F-4D97-AF65-F5344CB8AC3E}">
        <p14:creationId xmlns:p14="http://schemas.microsoft.com/office/powerpoint/2010/main" val="133425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51" y="40529"/>
            <a:ext cx="6830459" cy="1325563"/>
          </a:xfrm>
        </p:spPr>
        <p:txBody>
          <a:bodyPr>
            <a:noAutofit/>
          </a:bodyPr>
          <a:lstStyle/>
          <a:p>
            <a:pPr algn="ctr"/>
            <a:r>
              <a:rPr lang="en-US" sz="4000" b="1" dirty="0" smtClean="0">
                <a:solidFill>
                  <a:srgbClr val="268147"/>
                </a:solidFill>
              </a:rPr>
              <a:t>What should the data ecosystem look like for big ag data?</a:t>
            </a:r>
            <a:endParaRPr lang="en-US" sz="4000" b="1" dirty="0">
              <a:solidFill>
                <a:srgbClr val="268147"/>
              </a:solidFill>
            </a:endParaRPr>
          </a:p>
        </p:txBody>
      </p:sp>
      <p:sp>
        <p:nvSpPr>
          <p:cNvPr id="4" name="Content Placeholder 2"/>
          <p:cNvSpPr txBox="1">
            <a:spLocks/>
          </p:cNvSpPr>
          <p:nvPr/>
        </p:nvSpPr>
        <p:spPr>
          <a:xfrm>
            <a:off x="473725" y="1366092"/>
            <a:ext cx="5949109" cy="422111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smtClean="0">
                <a:ln>
                  <a:noFill/>
                </a:ln>
                <a:solidFill>
                  <a:prstClr val="black"/>
                </a:solidFill>
                <a:effectLst/>
                <a:uLnTx/>
                <a:uFillTx/>
                <a:latin typeface="Calibri" panose="020F0502020204030204"/>
                <a:ea typeface="+mn-ea"/>
                <a:cs typeface="+mn-cs"/>
              </a:rPr>
              <a:t>Taskforce to examine the question for public research data in the context of “open access” trends</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This CAST </a:t>
            </a:r>
            <a:r>
              <a:rPr kumimoji="0" lang="en-US" sz="3600" b="0" i="1" u="none" strike="noStrike" kern="1200" cap="none" spc="0" normalizeH="0" baseline="0" noProof="0" dirty="0" smtClean="0">
                <a:ln>
                  <a:noFill/>
                </a:ln>
                <a:solidFill>
                  <a:prstClr val="black"/>
                </a:solidFill>
                <a:effectLst/>
                <a:uLnTx/>
                <a:uFillTx/>
                <a:latin typeface="Calibri" panose="020F0502020204030204"/>
                <a:ea typeface="+mn-ea"/>
                <a:cs typeface="+mn-cs"/>
              </a:rPr>
              <a:t>Commentary </a:t>
            </a: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is available at</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www.cast-science.org/</a:t>
            </a:r>
            <a:b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publications</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51245" y="5587204"/>
            <a:ext cx="2394067"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99151" y="6369134"/>
            <a:ext cx="6096000" cy="3693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CASTreports2019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0975" y="276248"/>
            <a:ext cx="4947389" cy="6400800"/>
          </a:xfrm>
          <a:prstGeom prst="rect">
            <a:avLst/>
          </a:prstGeom>
          <a:ln>
            <a:solidFill>
              <a:schemeClr val="bg1">
                <a:lumMod val="50000"/>
              </a:schemeClr>
            </a:solidFill>
          </a:ln>
        </p:spPr>
      </p:pic>
    </p:spTree>
    <p:extLst>
      <p:ext uri="{BB962C8B-B14F-4D97-AF65-F5344CB8AC3E}">
        <p14:creationId xmlns:p14="http://schemas.microsoft.com/office/powerpoint/2010/main" val="920401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90969" y="0"/>
            <a:ext cx="6297252" cy="5615049"/>
          </a:xfrm>
          <a:prstGeom prst="rect">
            <a:avLst/>
          </a:prstGeom>
        </p:spPr>
      </p:pic>
      <p:sp>
        <p:nvSpPr>
          <p:cNvPr id="2" name="Text Placeholder 1"/>
          <p:cNvSpPr>
            <a:spLocks noGrp="1"/>
          </p:cNvSpPr>
          <p:nvPr>
            <p:ph type="body" idx="12"/>
          </p:nvPr>
        </p:nvSpPr>
        <p:spPr>
          <a:xfrm>
            <a:off x="899763" y="3311091"/>
            <a:ext cx="3147857" cy="3463962"/>
          </a:xfrm>
        </p:spPr>
        <p:txBody>
          <a:bodyPr>
            <a:normAutofit/>
          </a:bodyPr>
          <a:lstStyle/>
          <a:p>
            <a:pPr marL="0" indent="0">
              <a:buNone/>
            </a:pPr>
            <a:r>
              <a:rPr lang="en-US" sz="2800" dirty="0" smtClean="0"/>
              <a:t>In the beginning… 1996</a:t>
            </a:r>
          </a:p>
          <a:p>
            <a:r>
              <a:rPr lang="en-US" sz="2800" dirty="0" smtClean="0"/>
              <a:t>Soil Map</a:t>
            </a:r>
          </a:p>
          <a:p>
            <a:r>
              <a:rPr lang="en-US" sz="2800" dirty="0" smtClean="0"/>
              <a:t>Soil Test 1</a:t>
            </a:r>
          </a:p>
          <a:p>
            <a:r>
              <a:rPr lang="en-US" sz="2800" dirty="0" smtClean="0"/>
              <a:t>Soil Test 2</a:t>
            </a:r>
          </a:p>
          <a:p>
            <a:r>
              <a:rPr lang="en-US" sz="2800" dirty="0" smtClean="0"/>
              <a:t>GPS</a:t>
            </a:r>
          </a:p>
        </p:txBody>
      </p:sp>
      <p:sp>
        <p:nvSpPr>
          <p:cNvPr id="4" name="TextBox 3"/>
          <p:cNvSpPr txBox="1"/>
          <p:nvPr/>
        </p:nvSpPr>
        <p:spPr>
          <a:xfrm>
            <a:off x="731519" y="875898"/>
            <a:ext cx="3484346" cy="2308324"/>
          </a:xfrm>
          <a:prstGeom prst="rect">
            <a:avLst/>
          </a:prstGeom>
          <a:noFill/>
        </p:spPr>
        <p:txBody>
          <a:bodyPr wrap="square" rtlCol="0">
            <a:spAutoFit/>
          </a:bodyPr>
          <a:lstStyle/>
          <a:p>
            <a:r>
              <a:rPr lang="en-US" sz="3600" dirty="0" smtClean="0"/>
              <a:t>The vision for IT &amp; data-driven ag solutions is not new…</a:t>
            </a:r>
            <a:endParaRPr lang="en-US" sz="3600" dirty="0"/>
          </a:p>
        </p:txBody>
      </p:sp>
      <p:sp>
        <p:nvSpPr>
          <p:cNvPr id="5" name="TextBox 4"/>
          <p:cNvSpPr txBox="1"/>
          <p:nvPr/>
        </p:nvSpPr>
        <p:spPr>
          <a:xfrm>
            <a:off x="3436219" y="5711066"/>
            <a:ext cx="8321689" cy="954107"/>
          </a:xfrm>
          <a:prstGeom prst="rect">
            <a:avLst/>
          </a:prstGeom>
          <a:noFill/>
        </p:spPr>
        <p:txBody>
          <a:bodyPr wrap="square" rtlCol="0">
            <a:spAutoFit/>
          </a:bodyPr>
          <a:lstStyle/>
          <a:p>
            <a:r>
              <a:rPr lang="en-US" sz="2800" b="1" i="1" dirty="0" smtClean="0">
                <a:solidFill>
                  <a:srgbClr val="FF0000"/>
                </a:solidFill>
              </a:rPr>
              <a:t>Have we really made progress in using the tools and do we have the science needed to realize the benefits?</a:t>
            </a:r>
            <a:endParaRPr lang="en-US" sz="2800" b="1" i="1" dirty="0">
              <a:solidFill>
                <a:srgbClr val="FF0000"/>
              </a:solidFill>
            </a:endParaRPr>
          </a:p>
        </p:txBody>
      </p:sp>
      <p:pic>
        <p:nvPicPr>
          <p:cNvPr id="6" name="Picture 5"/>
          <p:cNvPicPr>
            <a:picLocks noChangeAspect="1"/>
          </p:cNvPicPr>
          <p:nvPr/>
        </p:nvPicPr>
        <p:blipFill>
          <a:blip r:embed="rId3"/>
          <a:stretch>
            <a:fillRect/>
          </a:stretch>
        </p:blipFill>
        <p:spPr>
          <a:xfrm>
            <a:off x="4047620" y="123593"/>
            <a:ext cx="1953310" cy="29373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723020" y="3342044"/>
            <a:ext cx="2581876" cy="1936407"/>
          </a:xfrm>
          <a:prstGeom prst="rect">
            <a:avLst/>
          </a:prstGeom>
        </p:spPr>
      </p:pic>
    </p:spTree>
    <p:extLst>
      <p:ext uri="{BB962C8B-B14F-4D97-AF65-F5344CB8AC3E}">
        <p14:creationId xmlns:p14="http://schemas.microsoft.com/office/powerpoint/2010/main" val="151002166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159" y="365125"/>
            <a:ext cx="10940229" cy="1325563"/>
          </a:xfrm>
        </p:spPr>
        <p:txBody>
          <a:bodyPr>
            <a:normAutofit fontScale="90000"/>
          </a:bodyPr>
          <a:lstStyle/>
          <a:p>
            <a:r>
              <a:rPr lang="en-US" sz="3600" dirty="0" smtClean="0"/>
              <a:t>Ex. K research &amp; recommendations: A history of small </a:t>
            </a:r>
            <a:r>
              <a:rPr lang="en-US" sz="3600" dirty="0"/>
              <a:t>datasets </a:t>
            </a:r>
            <a:r>
              <a:rPr lang="en-US" sz="3600" dirty="0" smtClean="0"/>
              <a:t>&amp; simple</a:t>
            </a:r>
            <a:r>
              <a:rPr lang="en-US" sz="3600" dirty="0"/>
              <a:t>, “regionalized” recommendations designed for the “average” condition!</a:t>
            </a:r>
          </a:p>
        </p:txBody>
      </p:sp>
      <p:sp>
        <p:nvSpPr>
          <p:cNvPr id="6" name="TextBox 5"/>
          <p:cNvSpPr txBox="1"/>
          <p:nvPr/>
        </p:nvSpPr>
        <p:spPr>
          <a:xfrm>
            <a:off x="897318" y="5868029"/>
            <a:ext cx="5100257" cy="830997"/>
          </a:xfrm>
          <a:prstGeom prst="rect">
            <a:avLst/>
          </a:prstGeom>
          <a:noFill/>
        </p:spPr>
        <p:txBody>
          <a:bodyPr wrap="square" rtlCol="0">
            <a:spAutoFit/>
          </a:bodyPr>
          <a:lstStyle/>
          <a:p>
            <a:r>
              <a:rPr lang="en-US" sz="2400" dirty="0" smtClean="0"/>
              <a:t>Approached as a “small” data problem w/ geopolitical boundaries</a:t>
            </a:r>
          </a:p>
        </p:txBody>
      </p:sp>
      <p:sp>
        <p:nvSpPr>
          <p:cNvPr id="8" name="Text Placeholder 7"/>
          <p:cNvSpPr>
            <a:spLocks noGrp="1"/>
          </p:cNvSpPr>
          <p:nvPr>
            <p:ph type="body" idx="1"/>
          </p:nvPr>
        </p:nvSpPr>
        <p:spPr/>
        <p:txBody>
          <a:bodyPr>
            <a:normAutofit fontScale="92500"/>
          </a:bodyPr>
          <a:lstStyle/>
          <a:p>
            <a:r>
              <a:rPr lang="en-US" dirty="0" smtClean="0"/>
              <a:t>Research results</a:t>
            </a:r>
            <a:r>
              <a:rPr lang="en-US" dirty="0"/>
              <a:t>: small, discrete data sets, model overfitting, sparse covariate data</a:t>
            </a:r>
            <a:r>
              <a:rPr lang="en-US" dirty="0" smtClean="0"/>
              <a:t>…</a:t>
            </a:r>
            <a:endParaRPr lang="en-US" dirty="0"/>
          </a:p>
        </p:txBody>
      </p:sp>
      <p:pic>
        <p:nvPicPr>
          <p:cNvPr id="10" name="Content Placeholder 6"/>
          <p:cNvPicPr>
            <a:picLocks noGrp="1" noChangeAspect="1"/>
          </p:cNvPicPr>
          <p:nvPr>
            <p:ph sz="half" idx="2"/>
          </p:nvPr>
        </p:nvPicPr>
        <p:blipFill rotWithShape="1">
          <a:blip r:embed="rId2"/>
          <a:srcRect l="4878" t="6849" r="2789"/>
          <a:stretch/>
        </p:blipFill>
        <p:spPr>
          <a:xfrm>
            <a:off x="972207" y="2651292"/>
            <a:ext cx="4313843" cy="3230874"/>
          </a:xfrm>
          <a:prstGeom prst="rect">
            <a:avLst/>
          </a:prstGeom>
        </p:spPr>
      </p:pic>
      <p:pic>
        <p:nvPicPr>
          <p:cNvPr id="12" name="Content Placeholder 11"/>
          <p:cNvPicPr>
            <a:picLocks noGrp="1" noChangeAspect="1"/>
          </p:cNvPicPr>
          <p:nvPr>
            <p:ph sz="quarter" idx="4"/>
          </p:nvPr>
        </p:nvPicPr>
        <p:blipFill>
          <a:blip r:embed="rId3"/>
          <a:stretch>
            <a:fillRect/>
          </a:stretch>
        </p:blipFill>
        <p:spPr>
          <a:xfrm>
            <a:off x="6636633" y="2505074"/>
            <a:ext cx="4842445" cy="4193951"/>
          </a:xfrm>
          <a:prstGeom prst="rect">
            <a:avLst/>
          </a:prstGeom>
        </p:spPr>
      </p:pic>
      <p:sp>
        <p:nvSpPr>
          <p:cNvPr id="14" name="Text Placeholder 13"/>
          <p:cNvSpPr txBox="1">
            <a:spLocks noGrp="1"/>
          </p:cNvSpPr>
          <p:nvPr>
            <p:ph type="body" sz="quarter" idx="3"/>
          </p:nvPr>
        </p:nvSpPr>
        <p:spPr>
          <a:xfrm>
            <a:off x="6811258" y="1747944"/>
            <a:ext cx="5183188" cy="757130"/>
          </a:xfrm>
          <a:prstGeom prst="rect">
            <a:avLst/>
          </a:prstGeom>
          <a:noFill/>
        </p:spPr>
        <p:txBody>
          <a:bodyPr wrap="square" rtlCol="0">
            <a:spAutoFit/>
          </a:bodyPr>
          <a:lstStyle/>
          <a:p>
            <a:r>
              <a:rPr lang="en-US" dirty="0" smtClean="0"/>
              <a:t>Tabular data </a:t>
            </a:r>
            <a:r>
              <a:rPr lang="en-US" dirty="0" smtClean="0">
                <a:sym typeface="Wingdings 3" panose="05040102010807070707" pitchFamily="18" charset="2"/>
              </a:rPr>
              <a:t> </a:t>
            </a:r>
            <a:r>
              <a:rPr lang="en-US" dirty="0" smtClean="0"/>
              <a:t>fit </a:t>
            </a:r>
            <a:r>
              <a:rPr lang="en-US" dirty="0"/>
              <a:t>a function to the </a:t>
            </a:r>
            <a:r>
              <a:rPr lang="en-US" dirty="0" smtClean="0">
                <a:sym typeface="Wingdings 3" panose="05040102010807070707" pitchFamily="18" charset="2"/>
              </a:rPr>
              <a:t>soil-specific recommendation….</a:t>
            </a:r>
            <a:endParaRPr lang="en-US" dirty="0"/>
          </a:p>
        </p:txBody>
      </p:sp>
    </p:spTree>
    <p:extLst>
      <p:ext uri="{BB962C8B-B14F-4D97-AF65-F5344CB8AC3E}">
        <p14:creationId xmlns:p14="http://schemas.microsoft.com/office/powerpoint/2010/main" val="16730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9788" y="365125"/>
            <a:ext cx="10515600" cy="917137"/>
          </a:xfrm>
        </p:spPr>
        <p:txBody>
          <a:bodyPr>
            <a:normAutofit/>
          </a:bodyPr>
          <a:lstStyle/>
          <a:p>
            <a:r>
              <a:rPr lang="en-US" dirty="0" smtClean="0"/>
              <a:t>When you can acquire lots of research data…</a:t>
            </a:r>
            <a:endParaRPr lang="en-US" dirty="0"/>
          </a:p>
        </p:txBody>
      </p:sp>
      <p:sp>
        <p:nvSpPr>
          <p:cNvPr id="3" name="Text Placeholder 2"/>
          <p:cNvSpPr>
            <a:spLocks noGrp="1"/>
          </p:cNvSpPr>
          <p:nvPr>
            <p:ph type="body" idx="1"/>
          </p:nvPr>
        </p:nvSpPr>
        <p:spPr>
          <a:xfrm>
            <a:off x="839788" y="1360915"/>
            <a:ext cx="5157787" cy="408894"/>
          </a:xfrm>
        </p:spPr>
        <p:txBody>
          <a:bodyPr>
            <a:normAutofit lnSpcReduction="10000"/>
          </a:bodyPr>
          <a:lstStyle/>
          <a:p>
            <a:r>
              <a:rPr lang="en-US" dirty="0" smtClean="0"/>
              <a:t>It does NOT look like this.</a:t>
            </a:r>
            <a:endParaRPr lang="en-US" dirty="0"/>
          </a:p>
        </p:txBody>
      </p:sp>
      <p:sp>
        <p:nvSpPr>
          <p:cNvPr id="4" name="Text Placeholder 3"/>
          <p:cNvSpPr>
            <a:spLocks noGrp="1"/>
          </p:cNvSpPr>
          <p:nvPr>
            <p:ph type="body" sz="quarter" idx="3"/>
          </p:nvPr>
        </p:nvSpPr>
        <p:spPr>
          <a:xfrm>
            <a:off x="6243068" y="1276204"/>
            <a:ext cx="5183188" cy="520754"/>
          </a:xfrm>
        </p:spPr>
        <p:txBody>
          <a:bodyPr/>
          <a:lstStyle/>
          <a:p>
            <a:r>
              <a:rPr lang="en-US" dirty="0" smtClean="0"/>
              <a:t>It looks like this!</a:t>
            </a:r>
            <a:endParaRPr lang="en-US" dirty="0"/>
          </a:p>
        </p:txBody>
      </p:sp>
      <p:sp>
        <p:nvSpPr>
          <p:cNvPr id="2" name="TextBox 1"/>
          <p:cNvSpPr txBox="1"/>
          <p:nvPr/>
        </p:nvSpPr>
        <p:spPr>
          <a:xfrm>
            <a:off x="441434" y="5692537"/>
            <a:ext cx="10913954" cy="1200329"/>
          </a:xfrm>
          <a:prstGeom prst="rect">
            <a:avLst/>
          </a:prstGeom>
          <a:noFill/>
        </p:spPr>
        <p:txBody>
          <a:bodyPr wrap="square" rtlCol="0">
            <a:spAutoFit/>
          </a:bodyPr>
          <a:lstStyle/>
          <a:p>
            <a:r>
              <a:rPr lang="en-US" sz="2400" dirty="0" smtClean="0"/>
              <a:t>Historically </a:t>
            </a:r>
            <a:r>
              <a:rPr lang="en-US" sz="2400" b="1" dirty="0" smtClean="0">
                <a:solidFill>
                  <a:srgbClr val="FF0000"/>
                </a:solidFill>
              </a:rPr>
              <a:t>disregarded</a:t>
            </a:r>
            <a:r>
              <a:rPr lang="en-US" sz="2400" dirty="0" smtClean="0"/>
              <a:t> b/c </a:t>
            </a:r>
            <a:r>
              <a:rPr lang="en-US" sz="2400" dirty="0"/>
              <a:t>we did </a:t>
            </a:r>
            <a:r>
              <a:rPr lang="en-US" sz="2400" dirty="0" smtClean="0"/>
              <a:t>NOT </a:t>
            </a:r>
            <a:r>
              <a:rPr lang="en-US" sz="2400" dirty="0"/>
              <a:t>have </a:t>
            </a:r>
            <a:r>
              <a:rPr lang="en-US" sz="2400" b="1" dirty="0">
                <a:solidFill>
                  <a:srgbClr val="00B050"/>
                </a:solidFill>
              </a:rPr>
              <a:t>the computational power &amp; covariates </a:t>
            </a:r>
            <a:r>
              <a:rPr lang="en-US" sz="2400" dirty="0"/>
              <a:t>to </a:t>
            </a:r>
            <a:r>
              <a:rPr lang="en-US" sz="2400" b="1" dirty="0">
                <a:solidFill>
                  <a:srgbClr val="7030A0"/>
                </a:solidFill>
              </a:rPr>
              <a:t>understand it, synthesize it</a:t>
            </a:r>
            <a:r>
              <a:rPr lang="en-US" sz="2400" dirty="0"/>
              <a:t> into actionable knowledge &amp; reliably extend the </a:t>
            </a:r>
            <a:r>
              <a:rPr lang="en-US" sz="2400" b="1" dirty="0"/>
              <a:t>inference space</a:t>
            </a:r>
            <a:r>
              <a:rPr lang="en-US" sz="2400" dirty="0"/>
              <a:t>…</a:t>
            </a:r>
          </a:p>
        </p:txBody>
      </p:sp>
      <p:pic>
        <p:nvPicPr>
          <p:cNvPr id="9" name="Content Placeholder 7"/>
          <p:cNvPicPr>
            <a:picLocks noGrp="1" noChangeAspect="1"/>
          </p:cNvPicPr>
          <p:nvPr>
            <p:ph sz="quarter" idx="4"/>
          </p:nvPr>
        </p:nvPicPr>
        <p:blipFill rotWithShape="1">
          <a:blip r:embed="rId2"/>
          <a:srcRect r="65477"/>
          <a:stretch/>
        </p:blipFill>
        <p:spPr>
          <a:xfrm>
            <a:off x="6243068" y="1796958"/>
            <a:ext cx="4694052" cy="3981048"/>
          </a:xfrm>
          <a:prstGeom prst="rect">
            <a:avLst/>
          </a:prstGeom>
        </p:spPr>
      </p:pic>
      <p:pic>
        <p:nvPicPr>
          <p:cNvPr id="8" name="Content Placeholder 7"/>
          <p:cNvPicPr>
            <a:picLocks noGrp="1" noChangeAspect="1"/>
          </p:cNvPicPr>
          <p:nvPr>
            <p:ph sz="half" idx="2"/>
          </p:nvPr>
        </p:nvPicPr>
        <p:blipFill>
          <a:blip r:embed="rId3"/>
          <a:stretch>
            <a:fillRect/>
          </a:stretch>
        </p:blipFill>
        <p:spPr>
          <a:xfrm>
            <a:off x="768920" y="1769809"/>
            <a:ext cx="4913802" cy="3676207"/>
          </a:xfrm>
          <a:prstGeom prst="rect">
            <a:avLst/>
          </a:prstGeom>
        </p:spPr>
      </p:pic>
      <p:sp>
        <p:nvSpPr>
          <p:cNvPr id="11" name="TextBox 10"/>
          <p:cNvSpPr txBox="1"/>
          <p:nvPr/>
        </p:nvSpPr>
        <p:spPr>
          <a:xfrm>
            <a:off x="8728315" y="4556753"/>
            <a:ext cx="1973843" cy="369332"/>
          </a:xfrm>
          <a:prstGeom prst="rect">
            <a:avLst/>
          </a:prstGeom>
          <a:noFill/>
        </p:spPr>
        <p:txBody>
          <a:bodyPr wrap="none" rtlCol="0">
            <a:spAutoFit/>
          </a:bodyPr>
          <a:lstStyle/>
          <a:p>
            <a:r>
              <a:rPr lang="en-US" dirty="0" smtClean="0"/>
              <a:t>R. Navarrete, 2013</a:t>
            </a:r>
            <a:endParaRPr lang="en-US" dirty="0"/>
          </a:p>
        </p:txBody>
      </p:sp>
    </p:spTree>
    <p:extLst>
      <p:ext uri="{BB962C8B-B14F-4D97-AF65-F5344CB8AC3E}">
        <p14:creationId xmlns:p14="http://schemas.microsoft.com/office/powerpoint/2010/main" val="17755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build="p"/>
      <p:bldP spid="2"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p:cNvPicPr>
            <a:picLocks noGrp="1" noChangeAspect="1"/>
          </p:cNvPicPr>
          <p:nvPr>
            <p:ph idx="1"/>
          </p:nvPr>
        </p:nvPicPr>
        <p:blipFill rotWithShape="1">
          <a:blip r:embed="rId3"/>
          <a:srcRect l="20561" t="9445" r="18992" b="8124"/>
          <a:stretch/>
        </p:blipFill>
        <p:spPr>
          <a:xfrm>
            <a:off x="3561347" y="1195408"/>
            <a:ext cx="7058084" cy="5409787"/>
          </a:xfrm>
          <a:prstGeom prst="rect">
            <a:avLst/>
          </a:prstGeom>
        </p:spPr>
      </p:pic>
      <p:sp>
        <p:nvSpPr>
          <p:cNvPr id="2" name="Title 1"/>
          <p:cNvSpPr>
            <a:spLocks noGrp="1"/>
          </p:cNvSpPr>
          <p:nvPr>
            <p:ph type="title"/>
          </p:nvPr>
        </p:nvSpPr>
        <p:spPr>
          <a:xfrm>
            <a:off x="423511" y="230375"/>
            <a:ext cx="11434813" cy="751404"/>
          </a:xfrm>
        </p:spPr>
        <p:txBody>
          <a:bodyPr>
            <a:normAutofit fontScale="90000"/>
          </a:bodyPr>
          <a:lstStyle/>
          <a:p>
            <a:r>
              <a:rPr lang="en-US" dirty="0" smtClean="0"/>
              <a:t>We really have not changed how we do agricultural research…</a:t>
            </a:r>
            <a:endParaRPr lang="en-US" dirty="0"/>
          </a:p>
        </p:txBody>
      </p:sp>
      <p:sp>
        <p:nvSpPr>
          <p:cNvPr id="5" name="TextBox 4"/>
          <p:cNvSpPr txBox="1"/>
          <p:nvPr/>
        </p:nvSpPr>
        <p:spPr>
          <a:xfrm>
            <a:off x="9888353" y="4283241"/>
            <a:ext cx="2152851"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Calibri" panose="020F0502020204030204"/>
                <a:ea typeface="+mn-ea"/>
                <a:cs typeface="+mn-cs"/>
              </a:rPr>
              <a:t>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Calibri" panose="020F0502020204030204"/>
                <a:ea typeface="+mn-ea"/>
                <a:cs typeface="+mn-cs"/>
              </a:rPr>
              <a:t>“Small”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Calibri" panose="020F0502020204030204"/>
                <a:ea typeface="+mn-ea"/>
                <a:cs typeface="+mn-cs"/>
              </a:rPr>
              <a:t>Science Environment</a:t>
            </a:r>
            <a:endParaRPr kumimoji="0" lang="en-US" sz="2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1" name="TextBox 10"/>
          <p:cNvSpPr txBox="1"/>
          <p:nvPr/>
        </p:nvSpPr>
        <p:spPr>
          <a:xfrm>
            <a:off x="423511" y="1314978"/>
            <a:ext cx="3031958"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srgbClr val="FF0000"/>
                </a:solidFill>
                <a:effectLst/>
                <a:uLnTx/>
                <a:uFillTx/>
                <a:latin typeface="Calibri" panose="020F0502020204030204"/>
                <a:ea typeface="+mn-ea"/>
                <a:cs typeface="+mn-cs"/>
              </a:rPr>
              <a:t>Environmental Outcomes: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Article data not “open” (subscription paywalls)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No explicit linkages among knowledge fragments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Research not transdisciplinary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Lots of inaccessible and, often, lost data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1" i="0" u="none" strike="noStrike" kern="1200" cap="none" spc="0" normalizeH="0" baseline="0" noProof="0" dirty="0" smtClean="0">
                <a:ln>
                  <a:noFill/>
                </a:ln>
                <a:solidFill>
                  <a:srgbClr val="FF0000"/>
                </a:solidFill>
                <a:effectLst/>
                <a:uLnTx/>
                <a:uFillTx/>
                <a:latin typeface="Calibri" panose="020F0502020204030204"/>
                <a:ea typeface="+mn-ea"/>
                <a:cs typeface="+mn-cs"/>
              </a:rPr>
              <a:t>Data accessed via journals partial and (potentially?) biased</a:t>
            </a:r>
            <a:endParaRPr kumimoji="0" lang="en-US"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46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2131" y="120515"/>
            <a:ext cx="11630639" cy="803512"/>
          </a:xfrm>
        </p:spPr>
        <p:txBody>
          <a:bodyPr>
            <a:normAutofit fontScale="90000"/>
          </a:bodyPr>
          <a:lstStyle/>
          <a:p>
            <a:r>
              <a:rPr lang="en-US" dirty="0" smtClean="0"/>
              <a:t>The data ecosystem for team science… </a:t>
            </a:r>
            <a:r>
              <a:rPr lang="en-US" sz="2200" dirty="0" smtClean="0"/>
              <a:t>(2019 CAST Commentary)</a:t>
            </a:r>
            <a:endParaRPr lang="en-US" dirty="0"/>
          </a:p>
        </p:txBody>
      </p:sp>
      <p:pic>
        <p:nvPicPr>
          <p:cNvPr id="9" name="Content Placeholder 8"/>
          <p:cNvPicPr>
            <a:picLocks noGrp="1" noChangeAspect="1"/>
          </p:cNvPicPr>
          <p:nvPr>
            <p:ph idx="1"/>
          </p:nvPr>
        </p:nvPicPr>
        <p:blipFill rotWithShape="1">
          <a:blip r:embed="rId3"/>
          <a:srcRect l="19651" t="10380" r="13349" b="8990"/>
          <a:stretch/>
        </p:blipFill>
        <p:spPr>
          <a:xfrm>
            <a:off x="3416033" y="904777"/>
            <a:ext cx="8495177" cy="5746280"/>
          </a:xfrm>
          <a:prstGeom prst="rect">
            <a:avLst/>
          </a:prstGeom>
        </p:spPr>
      </p:pic>
      <p:sp>
        <p:nvSpPr>
          <p:cNvPr id="10" name="TextBox 9"/>
          <p:cNvSpPr txBox="1"/>
          <p:nvPr/>
        </p:nvSpPr>
        <p:spPr>
          <a:xfrm>
            <a:off x="202132" y="904776"/>
            <a:ext cx="3213901" cy="61863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Key attributes: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Data collection </a:t>
            </a:r>
            <a:r>
              <a:rPr kumimoji="0" lang="en-US" sz="2200" b="0" i="1" u="none" strike="noStrike" kern="1200" cap="none" spc="0" normalizeH="0" baseline="0" noProof="0" dirty="0" smtClean="0">
                <a:ln>
                  <a:noFill/>
                </a:ln>
                <a:solidFill>
                  <a:prstClr val="black"/>
                </a:solidFill>
                <a:effectLst/>
                <a:uLnTx/>
                <a:uFillTx/>
                <a:latin typeface="Calibri" panose="020F0502020204030204"/>
                <a:ea typeface="+mn-ea"/>
                <a:cs typeface="+mn-cs"/>
              </a:rPr>
              <a:t>a priori </a:t>
            </a: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anticipating reuse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Article data is published; all project data are FAIR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en-US" sz="2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Knowledgebases</a:t>
            </a: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 with expert services enhance data collections and reuse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Dedicated experts collaborate with teams and stakeholders for high-value data products (“fusions”)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Stakeholders access </a:t>
            </a:r>
            <a:r>
              <a:rPr kumimoji="0" lang="en-US" sz="2200" b="1" i="0" u="none" strike="noStrike" kern="1200" cap="none" spc="0" normalizeH="0" baseline="0" noProof="0" dirty="0" smtClean="0">
                <a:ln>
                  <a:noFill/>
                </a:ln>
                <a:solidFill>
                  <a:srgbClr val="00B050"/>
                </a:solidFill>
                <a:effectLst/>
                <a:uLnTx/>
                <a:uFillTx/>
                <a:latin typeface="Calibri" panose="020F0502020204030204"/>
                <a:ea typeface="+mn-ea"/>
                <a:cs typeface="+mn-cs"/>
              </a:rPr>
              <a:t>knowledge</a:t>
            </a:r>
            <a:r>
              <a:rPr kumimoji="0" lang="en-US" sz="2200" b="0" i="0" u="none" strike="noStrike" kern="1200" cap="none" spc="0" normalizeH="0" baseline="0" noProof="0" dirty="0" smtClean="0">
                <a:ln>
                  <a:noFill/>
                </a:ln>
                <a:solidFill>
                  <a:prstClr val="black"/>
                </a:solidFill>
                <a:effectLst/>
                <a:uLnTx/>
                <a:uFillTx/>
                <a:latin typeface="Calibri" panose="020F0502020204030204"/>
                <a:ea typeface="+mn-ea"/>
                <a:cs typeface="+mn-cs"/>
              </a:rPr>
              <a:t> and data…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93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903" y="-14589"/>
            <a:ext cx="5320565" cy="1325563"/>
          </a:xfrm>
        </p:spPr>
        <p:txBody>
          <a:bodyPr/>
          <a:lstStyle/>
          <a:p>
            <a:r>
              <a:rPr lang="en-US" dirty="0" smtClean="0"/>
              <a:t>Are we about to realize the dream?</a:t>
            </a:r>
            <a:endParaRPr lang="en-US" dirty="0"/>
          </a:p>
        </p:txBody>
      </p:sp>
      <p:pic>
        <p:nvPicPr>
          <p:cNvPr id="8" name="Content Placeholder 7"/>
          <p:cNvPicPr>
            <a:picLocks noGrp="1" noChangeAspect="1"/>
          </p:cNvPicPr>
          <p:nvPr>
            <p:ph sz="half" idx="1"/>
          </p:nvPr>
        </p:nvPicPr>
        <p:blipFill>
          <a:blip r:embed="rId2"/>
          <a:stretch>
            <a:fillRect/>
          </a:stretch>
        </p:blipFill>
        <p:spPr>
          <a:xfrm>
            <a:off x="336838" y="1509790"/>
            <a:ext cx="4927505" cy="4311567"/>
          </a:xfrm>
          <a:prstGeom prst="rect">
            <a:avLst/>
          </a:prstGeom>
        </p:spPr>
      </p:pic>
      <p:sp>
        <p:nvSpPr>
          <p:cNvPr id="2" name="TextBox 1"/>
          <p:cNvSpPr txBox="1"/>
          <p:nvPr/>
        </p:nvSpPr>
        <p:spPr>
          <a:xfrm>
            <a:off x="500743" y="5821357"/>
            <a:ext cx="4876800" cy="830997"/>
          </a:xfrm>
          <a:prstGeom prst="rect">
            <a:avLst/>
          </a:prstGeom>
          <a:noFill/>
        </p:spPr>
        <p:txBody>
          <a:bodyPr wrap="square" rtlCol="0">
            <a:spAutoFit/>
          </a:bodyPr>
          <a:lstStyle/>
          <a:p>
            <a:r>
              <a:rPr lang="en-US" sz="2400" dirty="0" smtClean="0"/>
              <a:t>Many Ag researchers inhabit the “long-tail” with lots of small data sets</a:t>
            </a:r>
            <a:endParaRPr lang="en-US" sz="2400" dirty="0"/>
          </a:p>
        </p:txBody>
      </p:sp>
      <p:pic>
        <p:nvPicPr>
          <p:cNvPr id="3" name="Picture 2"/>
          <p:cNvPicPr>
            <a:picLocks noChangeAspect="1"/>
          </p:cNvPicPr>
          <p:nvPr/>
        </p:nvPicPr>
        <p:blipFill>
          <a:blip r:embed="rId3"/>
          <a:stretch>
            <a:fillRect/>
          </a:stretch>
        </p:blipFill>
        <p:spPr>
          <a:xfrm>
            <a:off x="5048250" y="2169695"/>
            <a:ext cx="7143750" cy="284797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2145" y="2864918"/>
            <a:ext cx="1413909" cy="199596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3091" y="2407312"/>
            <a:ext cx="1773471" cy="2503550"/>
          </a:xfrm>
          <a:prstGeom prst="rect">
            <a:avLst/>
          </a:prstGeom>
        </p:spPr>
      </p:pic>
      <p:grpSp>
        <p:nvGrpSpPr>
          <p:cNvPr id="21" name="Group 20"/>
          <p:cNvGrpSpPr/>
          <p:nvPr/>
        </p:nvGrpSpPr>
        <p:grpSpPr>
          <a:xfrm rot="7938734">
            <a:off x="11060988" y="3322372"/>
            <a:ext cx="525512" cy="840596"/>
            <a:chOff x="6080760" y="5440386"/>
            <a:chExt cx="765810" cy="1349034"/>
          </a:xfrm>
        </p:grpSpPr>
        <p:sp>
          <p:nvSpPr>
            <p:cNvPr id="12" name="Freeform 11"/>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rot="11705962">
            <a:off x="10122507" y="3076095"/>
            <a:ext cx="852141" cy="1178825"/>
            <a:chOff x="6080760" y="5440386"/>
            <a:chExt cx="765810" cy="1349034"/>
          </a:xfrm>
        </p:grpSpPr>
        <p:sp>
          <p:nvSpPr>
            <p:cNvPr id="23" name="Freeform 2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rot="15196897">
            <a:off x="10169081" y="3313989"/>
            <a:ext cx="633973" cy="968063"/>
            <a:chOff x="6080760" y="5440386"/>
            <a:chExt cx="765810" cy="1349034"/>
          </a:xfrm>
        </p:grpSpPr>
        <p:sp>
          <p:nvSpPr>
            <p:cNvPr id="33" name="Freeform 3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rot="6674256">
            <a:off x="10979823" y="3451065"/>
            <a:ext cx="684252" cy="1070800"/>
            <a:chOff x="6080760" y="5440386"/>
            <a:chExt cx="765810" cy="1349034"/>
          </a:xfrm>
        </p:grpSpPr>
        <p:sp>
          <p:nvSpPr>
            <p:cNvPr id="43" name="Freeform 4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p:nvPr/>
        </p:nvGrpSpPr>
        <p:grpSpPr>
          <a:xfrm rot="2143290">
            <a:off x="10782290" y="3574441"/>
            <a:ext cx="599453" cy="856402"/>
            <a:chOff x="6080760" y="5440386"/>
            <a:chExt cx="765810" cy="1349034"/>
          </a:xfrm>
        </p:grpSpPr>
        <p:sp>
          <p:nvSpPr>
            <p:cNvPr id="53" name="Freeform 5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rot="15971834">
            <a:off x="10437247" y="3462873"/>
            <a:ext cx="567020" cy="1530245"/>
            <a:chOff x="6080760" y="5440386"/>
            <a:chExt cx="765810" cy="1349034"/>
          </a:xfrm>
        </p:grpSpPr>
        <p:sp>
          <p:nvSpPr>
            <p:cNvPr id="63" name="Freeform 6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p:cNvGrpSpPr/>
          <p:nvPr/>
        </p:nvGrpSpPr>
        <p:grpSpPr>
          <a:xfrm rot="20886864">
            <a:off x="10757008" y="3525118"/>
            <a:ext cx="962632" cy="632486"/>
            <a:chOff x="6080760" y="5440386"/>
            <a:chExt cx="765810" cy="1349034"/>
          </a:xfrm>
        </p:grpSpPr>
        <p:sp>
          <p:nvSpPr>
            <p:cNvPr id="73" name="Freeform 7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7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rot="18290960">
            <a:off x="10750291" y="3506930"/>
            <a:ext cx="529214" cy="968063"/>
            <a:chOff x="6080760" y="5440386"/>
            <a:chExt cx="765810" cy="1349034"/>
          </a:xfrm>
        </p:grpSpPr>
        <p:sp>
          <p:nvSpPr>
            <p:cNvPr id="83" name="Freeform 82"/>
            <p:cNvSpPr/>
            <p:nvPr/>
          </p:nvSpPr>
          <p:spPr>
            <a:xfrm>
              <a:off x="6296830" y="5440386"/>
              <a:ext cx="366860" cy="400343"/>
            </a:xfrm>
            <a:custGeom>
              <a:avLst/>
              <a:gdLst>
                <a:gd name="connsiteX0" fmla="*/ 389280 w 446430"/>
                <a:gd name="connsiteY0" fmla="*/ 89540 h 443870"/>
                <a:gd name="connsiteX1" fmla="*/ 332130 w 446430"/>
                <a:gd name="connsiteY1" fmla="*/ 55250 h 443870"/>
                <a:gd name="connsiteX2" fmla="*/ 286410 w 446430"/>
                <a:gd name="connsiteY2" fmla="*/ 20960 h 443870"/>
                <a:gd name="connsiteX3" fmla="*/ 252120 w 446430"/>
                <a:gd name="connsiteY3" fmla="*/ 9530 h 443870"/>
                <a:gd name="connsiteX4" fmla="*/ 12090 w 446430"/>
                <a:gd name="connsiteY4" fmla="*/ 55250 h 443870"/>
                <a:gd name="connsiteX5" fmla="*/ 660 w 446430"/>
                <a:gd name="connsiteY5" fmla="*/ 89540 h 443870"/>
                <a:gd name="connsiteX6" fmla="*/ 12090 w 446430"/>
                <a:gd name="connsiteY6" fmla="*/ 386720 h 443870"/>
                <a:gd name="connsiteX7" fmla="*/ 69240 w 446430"/>
                <a:gd name="connsiteY7" fmla="*/ 409580 h 443870"/>
                <a:gd name="connsiteX8" fmla="*/ 137820 w 446430"/>
                <a:gd name="connsiteY8" fmla="*/ 443870 h 443870"/>
                <a:gd name="connsiteX9" fmla="*/ 354990 w 446430"/>
                <a:gd name="connsiteY9" fmla="*/ 432440 h 443870"/>
                <a:gd name="connsiteX10" fmla="*/ 389280 w 446430"/>
                <a:gd name="connsiteY10" fmla="*/ 421010 h 443870"/>
                <a:gd name="connsiteX11" fmla="*/ 423570 w 446430"/>
                <a:gd name="connsiteY11" fmla="*/ 386720 h 443870"/>
                <a:gd name="connsiteX12" fmla="*/ 446430 w 446430"/>
                <a:gd name="connsiteY12" fmla="*/ 352430 h 443870"/>
                <a:gd name="connsiteX13" fmla="*/ 435000 w 446430"/>
                <a:gd name="connsiteY13" fmla="*/ 215270 h 443870"/>
                <a:gd name="connsiteX14" fmla="*/ 412140 w 446430"/>
                <a:gd name="connsiteY14" fmla="*/ 180980 h 443870"/>
                <a:gd name="connsiteX15" fmla="*/ 389280 w 446430"/>
                <a:gd name="connsiteY15" fmla="*/ 89540 h 44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430" h="443870">
                  <a:moveTo>
                    <a:pt x="389280" y="89540"/>
                  </a:moveTo>
                  <a:cubicBezTo>
                    <a:pt x="375945" y="68585"/>
                    <a:pt x="350615" y="67573"/>
                    <a:pt x="332130" y="55250"/>
                  </a:cubicBezTo>
                  <a:cubicBezTo>
                    <a:pt x="316279" y="44683"/>
                    <a:pt x="302950" y="30411"/>
                    <a:pt x="286410" y="20960"/>
                  </a:cubicBezTo>
                  <a:cubicBezTo>
                    <a:pt x="275949" y="14982"/>
                    <a:pt x="263550" y="13340"/>
                    <a:pt x="252120" y="9530"/>
                  </a:cubicBezTo>
                  <a:cubicBezTo>
                    <a:pt x="106685" y="17184"/>
                    <a:pt x="58967" y="-38503"/>
                    <a:pt x="12090" y="55250"/>
                  </a:cubicBezTo>
                  <a:cubicBezTo>
                    <a:pt x="6702" y="66026"/>
                    <a:pt x="4470" y="78110"/>
                    <a:pt x="660" y="89540"/>
                  </a:cubicBezTo>
                  <a:cubicBezTo>
                    <a:pt x="4470" y="188600"/>
                    <a:pt x="-8681" y="289787"/>
                    <a:pt x="12090" y="386720"/>
                  </a:cubicBezTo>
                  <a:cubicBezTo>
                    <a:pt x="16389" y="406782"/>
                    <a:pt x="50029" y="402376"/>
                    <a:pt x="69240" y="409580"/>
                  </a:cubicBezTo>
                  <a:cubicBezTo>
                    <a:pt x="123323" y="429861"/>
                    <a:pt x="85797" y="409188"/>
                    <a:pt x="137820" y="443870"/>
                  </a:cubicBezTo>
                  <a:cubicBezTo>
                    <a:pt x="210210" y="440060"/>
                    <a:pt x="282798" y="439003"/>
                    <a:pt x="354990" y="432440"/>
                  </a:cubicBezTo>
                  <a:cubicBezTo>
                    <a:pt x="366989" y="431349"/>
                    <a:pt x="379255" y="427693"/>
                    <a:pt x="389280" y="421010"/>
                  </a:cubicBezTo>
                  <a:cubicBezTo>
                    <a:pt x="402730" y="412044"/>
                    <a:pt x="413222" y="399138"/>
                    <a:pt x="423570" y="386720"/>
                  </a:cubicBezTo>
                  <a:cubicBezTo>
                    <a:pt x="432364" y="376167"/>
                    <a:pt x="438810" y="363860"/>
                    <a:pt x="446430" y="352430"/>
                  </a:cubicBezTo>
                  <a:cubicBezTo>
                    <a:pt x="442620" y="306710"/>
                    <a:pt x="443998" y="260258"/>
                    <a:pt x="435000" y="215270"/>
                  </a:cubicBezTo>
                  <a:cubicBezTo>
                    <a:pt x="432306" y="201800"/>
                    <a:pt x="416484" y="194012"/>
                    <a:pt x="412140" y="180980"/>
                  </a:cubicBezTo>
                  <a:cubicBezTo>
                    <a:pt x="398831" y="141053"/>
                    <a:pt x="402615" y="110495"/>
                    <a:pt x="389280" y="8954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a:off x="6080760" y="5829300"/>
              <a:ext cx="388620" cy="960120"/>
            </a:xfrm>
            <a:custGeom>
              <a:avLst/>
              <a:gdLst>
                <a:gd name="connsiteX0" fmla="*/ 388620 w 388620"/>
                <a:gd name="connsiteY0" fmla="*/ 0 h 960120"/>
                <a:gd name="connsiteX1" fmla="*/ 377190 w 388620"/>
                <a:gd name="connsiteY1" fmla="*/ 594360 h 960120"/>
                <a:gd name="connsiteX2" fmla="*/ 365760 w 388620"/>
                <a:gd name="connsiteY2" fmla="*/ 651510 h 960120"/>
                <a:gd name="connsiteX3" fmla="*/ 308610 w 388620"/>
                <a:gd name="connsiteY3" fmla="*/ 720090 h 960120"/>
                <a:gd name="connsiteX4" fmla="*/ 228600 w 388620"/>
                <a:gd name="connsiteY4" fmla="*/ 811530 h 960120"/>
                <a:gd name="connsiteX5" fmla="*/ 160020 w 388620"/>
                <a:gd name="connsiteY5" fmla="*/ 845820 h 960120"/>
                <a:gd name="connsiteX6" fmla="*/ 125730 w 388620"/>
                <a:gd name="connsiteY6" fmla="*/ 868680 h 960120"/>
                <a:gd name="connsiteX7" fmla="*/ 102870 w 388620"/>
                <a:gd name="connsiteY7" fmla="*/ 902970 h 960120"/>
                <a:gd name="connsiteX8" fmla="*/ 34290 w 388620"/>
                <a:gd name="connsiteY8" fmla="*/ 937260 h 960120"/>
                <a:gd name="connsiteX9" fmla="*/ 0 w 388620"/>
                <a:gd name="connsiteY9" fmla="*/ 960120 h 96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620" h="960120">
                  <a:moveTo>
                    <a:pt x="388620" y="0"/>
                  </a:moveTo>
                  <a:cubicBezTo>
                    <a:pt x="384810" y="198120"/>
                    <a:pt x="384139" y="396325"/>
                    <a:pt x="377190" y="594360"/>
                  </a:cubicBezTo>
                  <a:cubicBezTo>
                    <a:pt x="376509" y="613775"/>
                    <a:pt x="372581" y="633320"/>
                    <a:pt x="365760" y="651510"/>
                  </a:cubicBezTo>
                  <a:cubicBezTo>
                    <a:pt x="354795" y="680750"/>
                    <a:pt x="328066" y="697854"/>
                    <a:pt x="308610" y="720090"/>
                  </a:cubicBezTo>
                  <a:cubicBezTo>
                    <a:pt x="275356" y="758095"/>
                    <a:pt x="265190" y="781038"/>
                    <a:pt x="228600" y="811530"/>
                  </a:cubicBezTo>
                  <a:cubicBezTo>
                    <a:pt x="179465" y="852476"/>
                    <a:pt x="211570" y="820045"/>
                    <a:pt x="160020" y="845820"/>
                  </a:cubicBezTo>
                  <a:cubicBezTo>
                    <a:pt x="147733" y="851963"/>
                    <a:pt x="137160" y="861060"/>
                    <a:pt x="125730" y="868680"/>
                  </a:cubicBezTo>
                  <a:cubicBezTo>
                    <a:pt x="118110" y="880110"/>
                    <a:pt x="112584" y="893256"/>
                    <a:pt x="102870" y="902970"/>
                  </a:cubicBezTo>
                  <a:cubicBezTo>
                    <a:pt x="70113" y="935727"/>
                    <a:pt x="71475" y="918667"/>
                    <a:pt x="34290" y="937260"/>
                  </a:cubicBezTo>
                  <a:cubicBezTo>
                    <a:pt x="22003" y="943403"/>
                    <a:pt x="0" y="960120"/>
                    <a:pt x="0" y="96012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p:cNvSpPr/>
            <p:nvPr/>
          </p:nvSpPr>
          <p:spPr>
            <a:xfrm>
              <a:off x="6480810" y="6412230"/>
              <a:ext cx="240030" cy="331470"/>
            </a:xfrm>
            <a:custGeom>
              <a:avLst/>
              <a:gdLst>
                <a:gd name="connsiteX0" fmla="*/ 0 w 240030"/>
                <a:gd name="connsiteY0" fmla="*/ 0 h 331470"/>
                <a:gd name="connsiteX1" fmla="*/ 240030 w 240030"/>
                <a:gd name="connsiteY1" fmla="*/ 331470 h 331470"/>
              </a:gdLst>
              <a:ahLst/>
              <a:cxnLst>
                <a:cxn ang="0">
                  <a:pos x="connsiteX0" y="connsiteY0"/>
                </a:cxn>
                <a:cxn ang="0">
                  <a:pos x="connsiteX1" y="connsiteY1"/>
                </a:cxn>
              </a:cxnLst>
              <a:rect l="l" t="t" r="r" b="b"/>
              <a:pathLst>
                <a:path w="240030" h="331470">
                  <a:moveTo>
                    <a:pt x="0" y="0"/>
                  </a:moveTo>
                  <a:lnTo>
                    <a:pt x="240030" y="33147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a:off x="6149340" y="5772150"/>
              <a:ext cx="697230" cy="324468"/>
            </a:xfrm>
            <a:custGeom>
              <a:avLst/>
              <a:gdLst>
                <a:gd name="connsiteX0" fmla="*/ 0 w 697230"/>
                <a:gd name="connsiteY0" fmla="*/ 194310 h 324468"/>
                <a:gd name="connsiteX1" fmla="*/ 400050 w 697230"/>
                <a:gd name="connsiteY1" fmla="*/ 274320 h 324468"/>
                <a:gd name="connsiteX2" fmla="*/ 468630 w 697230"/>
                <a:gd name="connsiteY2" fmla="*/ 228600 h 324468"/>
                <a:gd name="connsiteX3" fmla="*/ 502920 w 697230"/>
                <a:gd name="connsiteY3" fmla="*/ 194310 h 324468"/>
                <a:gd name="connsiteX4" fmla="*/ 571500 w 697230"/>
                <a:gd name="connsiteY4" fmla="*/ 137160 h 324468"/>
                <a:gd name="connsiteX5" fmla="*/ 662940 w 697230"/>
                <a:gd name="connsiteY5" fmla="*/ 0 h 324468"/>
                <a:gd name="connsiteX6" fmla="*/ 697230 w 697230"/>
                <a:gd name="connsiteY6" fmla="*/ 0 h 32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230" h="324468">
                  <a:moveTo>
                    <a:pt x="0" y="194310"/>
                  </a:moveTo>
                  <a:cubicBezTo>
                    <a:pt x="286668" y="286784"/>
                    <a:pt x="268217" y="387320"/>
                    <a:pt x="400050" y="274320"/>
                  </a:cubicBezTo>
                  <a:cubicBezTo>
                    <a:pt x="454535" y="227619"/>
                    <a:pt x="410303" y="248042"/>
                    <a:pt x="468630" y="228600"/>
                  </a:cubicBezTo>
                  <a:cubicBezTo>
                    <a:pt x="480060" y="217170"/>
                    <a:pt x="490502" y="204658"/>
                    <a:pt x="502920" y="194310"/>
                  </a:cubicBezTo>
                  <a:cubicBezTo>
                    <a:pt x="598399" y="114744"/>
                    <a:pt x="471321" y="237339"/>
                    <a:pt x="571500" y="137160"/>
                  </a:cubicBezTo>
                  <a:cubicBezTo>
                    <a:pt x="583311" y="101727"/>
                    <a:pt x="605861" y="0"/>
                    <a:pt x="662940" y="0"/>
                  </a:cubicBezTo>
                  <a:lnTo>
                    <a:pt x="69723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p:nvSpPr>
          <p:spPr>
            <a:xfrm>
              <a:off x="6400532" y="5634906"/>
              <a:ext cx="184778" cy="148674"/>
            </a:xfrm>
            <a:custGeom>
              <a:avLst/>
              <a:gdLst>
                <a:gd name="connsiteX0" fmla="*/ 57418 w 184778"/>
                <a:gd name="connsiteY0" fmla="*/ 84 h 148674"/>
                <a:gd name="connsiteX1" fmla="*/ 23128 w 184778"/>
                <a:gd name="connsiteY1" fmla="*/ 57234 h 148674"/>
                <a:gd name="connsiteX2" fmla="*/ 268 w 184778"/>
                <a:gd name="connsiteY2" fmla="*/ 91524 h 148674"/>
                <a:gd name="connsiteX3" fmla="*/ 34558 w 184778"/>
                <a:gd name="connsiteY3" fmla="*/ 114384 h 148674"/>
                <a:gd name="connsiteX4" fmla="*/ 114568 w 184778"/>
                <a:gd name="connsiteY4" fmla="*/ 137244 h 148674"/>
                <a:gd name="connsiteX5" fmla="*/ 148858 w 184778"/>
                <a:gd name="connsiteY5" fmla="*/ 148674 h 148674"/>
                <a:gd name="connsiteX6" fmla="*/ 183148 w 184778"/>
                <a:gd name="connsiteY6" fmla="*/ 137244 h 148674"/>
                <a:gd name="connsiteX7" fmla="*/ 171718 w 184778"/>
                <a:gd name="connsiteY7" fmla="*/ 80094 h 148674"/>
                <a:gd name="connsiteX8" fmla="*/ 160288 w 184778"/>
                <a:gd name="connsiteY8" fmla="*/ 45804 h 148674"/>
                <a:gd name="connsiteX9" fmla="*/ 57418 w 184778"/>
                <a:gd name="connsiteY9" fmla="*/ 84 h 14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778" h="148674">
                  <a:moveTo>
                    <a:pt x="57418" y="84"/>
                  </a:moveTo>
                  <a:cubicBezTo>
                    <a:pt x="34558" y="1989"/>
                    <a:pt x="34902" y="38395"/>
                    <a:pt x="23128" y="57234"/>
                  </a:cubicBezTo>
                  <a:cubicBezTo>
                    <a:pt x="15847" y="68883"/>
                    <a:pt x="-2426" y="78054"/>
                    <a:pt x="268" y="91524"/>
                  </a:cubicBezTo>
                  <a:cubicBezTo>
                    <a:pt x="2962" y="104994"/>
                    <a:pt x="22271" y="108241"/>
                    <a:pt x="34558" y="114384"/>
                  </a:cubicBezTo>
                  <a:cubicBezTo>
                    <a:pt x="52828" y="123519"/>
                    <a:pt x="97478" y="132361"/>
                    <a:pt x="114568" y="137244"/>
                  </a:cubicBezTo>
                  <a:cubicBezTo>
                    <a:pt x="126153" y="140554"/>
                    <a:pt x="137428" y="144864"/>
                    <a:pt x="148858" y="148674"/>
                  </a:cubicBezTo>
                  <a:cubicBezTo>
                    <a:pt x="160288" y="144864"/>
                    <a:pt x="179338" y="148674"/>
                    <a:pt x="183148" y="137244"/>
                  </a:cubicBezTo>
                  <a:cubicBezTo>
                    <a:pt x="189291" y="118814"/>
                    <a:pt x="176430" y="98941"/>
                    <a:pt x="171718" y="80094"/>
                  </a:cubicBezTo>
                  <a:cubicBezTo>
                    <a:pt x="168796" y="68405"/>
                    <a:pt x="169696" y="53330"/>
                    <a:pt x="160288" y="45804"/>
                  </a:cubicBezTo>
                  <a:cubicBezTo>
                    <a:pt x="139070" y="28830"/>
                    <a:pt x="80278" y="-1821"/>
                    <a:pt x="57418" y="84"/>
                  </a:cubicBez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a:off x="6389370" y="560070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88"/>
            <p:cNvSpPr/>
            <p:nvPr/>
          </p:nvSpPr>
          <p:spPr>
            <a:xfrm>
              <a:off x="6366510" y="5554980"/>
              <a:ext cx="114300" cy="34290"/>
            </a:xfrm>
            <a:custGeom>
              <a:avLst/>
              <a:gdLst>
                <a:gd name="connsiteX0" fmla="*/ 0 w 114300"/>
                <a:gd name="connsiteY0" fmla="*/ 34290 h 34290"/>
                <a:gd name="connsiteX1" fmla="*/ 102870 w 114300"/>
                <a:gd name="connsiteY1" fmla="*/ 11430 h 34290"/>
                <a:gd name="connsiteX2" fmla="*/ 114300 w 114300"/>
                <a:gd name="connsiteY2" fmla="*/ 0 h 34290"/>
              </a:gdLst>
              <a:ahLst/>
              <a:cxnLst>
                <a:cxn ang="0">
                  <a:pos x="connsiteX0" y="connsiteY0"/>
                </a:cxn>
                <a:cxn ang="0">
                  <a:pos x="connsiteX1" y="connsiteY1"/>
                </a:cxn>
                <a:cxn ang="0">
                  <a:pos x="connsiteX2" y="connsiteY2"/>
                </a:cxn>
              </a:cxnLst>
              <a:rect l="l" t="t" r="r" b="b"/>
              <a:pathLst>
                <a:path w="114300" h="34290">
                  <a:moveTo>
                    <a:pt x="0" y="34290"/>
                  </a:moveTo>
                  <a:cubicBezTo>
                    <a:pt x="26340" y="29900"/>
                    <a:pt x="74732" y="25499"/>
                    <a:pt x="102870" y="11430"/>
                  </a:cubicBezTo>
                  <a:cubicBezTo>
                    <a:pt x="107689" y="9020"/>
                    <a:pt x="110490" y="3810"/>
                    <a:pt x="11430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a:off x="6537960" y="558927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p:nvSpPr>
          <p:spPr>
            <a:xfrm>
              <a:off x="6537960" y="5566410"/>
              <a:ext cx="91440" cy="125730"/>
            </a:xfrm>
            <a:custGeom>
              <a:avLst/>
              <a:gdLst>
                <a:gd name="connsiteX0" fmla="*/ 0 w 91440"/>
                <a:gd name="connsiteY0" fmla="*/ 0 h 125730"/>
                <a:gd name="connsiteX1" fmla="*/ 45720 w 91440"/>
                <a:gd name="connsiteY1" fmla="*/ 57150 h 125730"/>
                <a:gd name="connsiteX2" fmla="*/ 91440 w 91440"/>
                <a:gd name="connsiteY2" fmla="*/ 125730 h 125730"/>
              </a:gdLst>
              <a:ahLst/>
              <a:cxnLst>
                <a:cxn ang="0">
                  <a:pos x="connsiteX0" y="connsiteY0"/>
                </a:cxn>
                <a:cxn ang="0">
                  <a:pos x="connsiteX1" y="connsiteY1"/>
                </a:cxn>
                <a:cxn ang="0">
                  <a:pos x="connsiteX2" y="connsiteY2"/>
                </a:cxn>
              </a:cxnLst>
              <a:rect l="l" t="t" r="r" b="b"/>
              <a:pathLst>
                <a:path w="91440" h="125730">
                  <a:moveTo>
                    <a:pt x="0" y="0"/>
                  </a:moveTo>
                  <a:cubicBezTo>
                    <a:pt x="15240" y="19050"/>
                    <a:pt x="31371" y="37420"/>
                    <a:pt x="45720" y="57150"/>
                  </a:cubicBezTo>
                  <a:cubicBezTo>
                    <a:pt x="61880" y="79369"/>
                    <a:pt x="91440" y="125730"/>
                    <a:pt x="91440" y="1257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TextBox 92"/>
          <p:cNvSpPr txBox="1"/>
          <p:nvPr/>
        </p:nvSpPr>
        <p:spPr>
          <a:xfrm flipH="1">
            <a:off x="10158608" y="1099627"/>
            <a:ext cx="1257895" cy="1508105"/>
          </a:xfrm>
          <a:prstGeom prst="rect">
            <a:avLst/>
          </a:prstGeom>
          <a:noFill/>
        </p:spPr>
        <p:txBody>
          <a:bodyPr wrap="square" rtlCol="0">
            <a:spAutoFit/>
          </a:bodyPr>
          <a:lstStyle/>
          <a:p>
            <a:pPr algn="ctr"/>
            <a:r>
              <a:rPr lang="en-US" sz="2800" b="1" dirty="0" smtClean="0">
                <a:solidFill>
                  <a:srgbClr val="FF0000"/>
                </a:solidFill>
                <a:latin typeface="Bradley Hand ITC" panose="03070402050302030203" pitchFamily="66" charset="0"/>
              </a:rPr>
              <a:t>Pile of bodies</a:t>
            </a:r>
          </a:p>
          <a:p>
            <a:pPr algn="ctr"/>
            <a:r>
              <a:rPr lang="en-US" sz="1200" b="1" dirty="0" smtClean="0">
                <a:solidFill>
                  <a:srgbClr val="FF0000"/>
                </a:solidFill>
                <a:latin typeface="Bradley Hand ITC" panose="03070402050302030203" pitchFamily="66" charset="0"/>
              </a:rPr>
              <a:t>(P. </a:t>
            </a:r>
            <a:r>
              <a:rPr lang="en-US" sz="1200" b="1" dirty="0" err="1" smtClean="0">
                <a:solidFill>
                  <a:srgbClr val="FF0000"/>
                </a:solidFill>
                <a:latin typeface="Bradley Hand ITC" panose="03070402050302030203" pitchFamily="66" charset="0"/>
              </a:rPr>
              <a:t>Pascuzzi</a:t>
            </a:r>
            <a:r>
              <a:rPr lang="en-US" sz="1200" b="1" dirty="0" smtClean="0">
                <a:solidFill>
                  <a:srgbClr val="FF0000"/>
                </a:solidFill>
                <a:latin typeface="Bradley Hand ITC" panose="03070402050302030203" pitchFamily="66" charset="0"/>
              </a:rPr>
              <a:t>, Purdue Univ. LSIS)</a:t>
            </a:r>
            <a:endParaRPr lang="en-US" sz="1200" b="1" dirty="0">
              <a:solidFill>
                <a:srgbClr val="FF0000"/>
              </a:solidFill>
              <a:latin typeface="Bradley Hand ITC" panose="03070402050302030203" pitchFamily="66" charset="0"/>
            </a:endParaRPr>
          </a:p>
        </p:txBody>
      </p:sp>
      <p:sp>
        <p:nvSpPr>
          <p:cNvPr id="94" name="TextBox 93"/>
          <p:cNvSpPr txBox="1"/>
          <p:nvPr/>
        </p:nvSpPr>
        <p:spPr>
          <a:xfrm flipH="1">
            <a:off x="6596065" y="5256423"/>
            <a:ext cx="5811638" cy="1384995"/>
          </a:xfrm>
          <a:prstGeom prst="rect">
            <a:avLst/>
          </a:prstGeom>
          <a:noFill/>
        </p:spPr>
        <p:txBody>
          <a:bodyPr wrap="square" rtlCol="0">
            <a:spAutoFit/>
          </a:bodyPr>
          <a:lstStyle/>
          <a:p>
            <a:r>
              <a:rPr lang="en-US" sz="2800" dirty="0" smtClean="0"/>
              <a:t>Ferguson et al., 2016</a:t>
            </a:r>
          </a:p>
          <a:p>
            <a:r>
              <a:rPr lang="en-US" sz="2800" dirty="0" smtClean="0"/>
              <a:t>Big data from small </a:t>
            </a:r>
            <a:r>
              <a:rPr lang="en-US" sz="2800" dirty="0" smtClean="0"/>
              <a:t>data: </a:t>
            </a:r>
            <a:r>
              <a:rPr lang="en-US" sz="2800" dirty="0" smtClean="0"/>
              <a:t>Data sharing in the ‘long-tail’ of neuroscience</a:t>
            </a:r>
            <a:endParaRPr lang="en-US" sz="2800" dirty="0"/>
          </a:p>
        </p:txBody>
      </p:sp>
      <p:pic>
        <p:nvPicPr>
          <p:cNvPr id="7" name="Content Placeholder 6"/>
          <p:cNvPicPr>
            <a:picLocks noGrp="1" noChangeAspect="1"/>
          </p:cNvPicPr>
          <p:nvPr>
            <p:ph sz="half" idx="2"/>
          </p:nvPr>
        </p:nvPicPr>
        <p:blipFill>
          <a:blip r:embed="rId6"/>
          <a:stretch>
            <a:fillRect/>
          </a:stretch>
        </p:blipFill>
        <p:spPr>
          <a:xfrm>
            <a:off x="5377543" y="-16546"/>
            <a:ext cx="6763533" cy="6851460"/>
          </a:xfrm>
          <a:prstGeom prst="rect">
            <a:avLst/>
          </a:prstGeom>
        </p:spPr>
      </p:pic>
    </p:spTree>
    <p:extLst>
      <p:ext uri="{BB962C8B-B14F-4D97-AF65-F5344CB8AC3E}">
        <p14:creationId xmlns:p14="http://schemas.microsoft.com/office/powerpoint/2010/main" val="415844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wipe(down)">
                                      <p:cBhvr>
                                        <p:cTn id="23" dur="290">
                                          <p:stCondLst>
                                            <p:cond delay="0"/>
                                          </p:stCondLst>
                                        </p:cTn>
                                        <p:tgtEl>
                                          <p:spTgt spid="62"/>
                                        </p:tgtEl>
                                      </p:cBhvr>
                                    </p:animEffect>
                                    <p:anim calcmode="lin" valueType="num">
                                      <p:cBhvr>
                                        <p:cTn id="24" dur="911"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62"/>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62"/>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62"/>
                                        </p:tgtEl>
                                        <p:attrNameLst>
                                          <p:attrName>ppt_y</p:attrName>
                                        </p:attrNameLst>
                                      </p:cBhvr>
                                      <p:tavLst>
                                        <p:tav tm="0" fmla="#ppt_y-sin(pi*$)/81">
                                          <p:val>
                                            <p:fltVal val="0"/>
                                          </p:val>
                                        </p:tav>
                                        <p:tav tm="100000">
                                          <p:val>
                                            <p:fltVal val="1"/>
                                          </p:val>
                                        </p:tav>
                                      </p:tavLst>
                                    </p:anim>
                                    <p:animScale>
                                      <p:cBhvr>
                                        <p:cTn id="29" dur="13">
                                          <p:stCondLst>
                                            <p:cond delay="325"/>
                                          </p:stCondLst>
                                        </p:cTn>
                                        <p:tgtEl>
                                          <p:spTgt spid="62"/>
                                        </p:tgtEl>
                                      </p:cBhvr>
                                      <p:to x="100000" y="60000"/>
                                    </p:animScale>
                                    <p:animScale>
                                      <p:cBhvr>
                                        <p:cTn id="30" dur="83" decel="50000">
                                          <p:stCondLst>
                                            <p:cond delay="338"/>
                                          </p:stCondLst>
                                        </p:cTn>
                                        <p:tgtEl>
                                          <p:spTgt spid="62"/>
                                        </p:tgtEl>
                                      </p:cBhvr>
                                      <p:to x="100000" y="100000"/>
                                    </p:animScale>
                                    <p:animScale>
                                      <p:cBhvr>
                                        <p:cTn id="31" dur="13">
                                          <p:stCondLst>
                                            <p:cond delay="656"/>
                                          </p:stCondLst>
                                        </p:cTn>
                                        <p:tgtEl>
                                          <p:spTgt spid="62"/>
                                        </p:tgtEl>
                                      </p:cBhvr>
                                      <p:to x="100000" y="80000"/>
                                    </p:animScale>
                                    <p:animScale>
                                      <p:cBhvr>
                                        <p:cTn id="32" dur="83" decel="50000">
                                          <p:stCondLst>
                                            <p:cond delay="669"/>
                                          </p:stCondLst>
                                        </p:cTn>
                                        <p:tgtEl>
                                          <p:spTgt spid="62"/>
                                        </p:tgtEl>
                                      </p:cBhvr>
                                      <p:to x="100000" y="100000"/>
                                    </p:animScale>
                                    <p:animScale>
                                      <p:cBhvr>
                                        <p:cTn id="33" dur="13">
                                          <p:stCondLst>
                                            <p:cond delay="821"/>
                                          </p:stCondLst>
                                        </p:cTn>
                                        <p:tgtEl>
                                          <p:spTgt spid="62"/>
                                        </p:tgtEl>
                                      </p:cBhvr>
                                      <p:to x="100000" y="90000"/>
                                    </p:animScale>
                                    <p:animScale>
                                      <p:cBhvr>
                                        <p:cTn id="34" dur="83" decel="50000">
                                          <p:stCondLst>
                                            <p:cond delay="834"/>
                                          </p:stCondLst>
                                        </p:cTn>
                                        <p:tgtEl>
                                          <p:spTgt spid="62"/>
                                        </p:tgtEl>
                                      </p:cBhvr>
                                      <p:to x="100000" y="100000"/>
                                    </p:animScale>
                                    <p:animScale>
                                      <p:cBhvr>
                                        <p:cTn id="35" dur="13">
                                          <p:stCondLst>
                                            <p:cond delay="904"/>
                                          </p:stCondLst>
                                        </p:cTn>
                                        <p:tgtEl>
                                          <p:spTgt spid="62"/>
                                        </p:tgtEl>
                                      </p:cBhvr>
                                      <p:to x="100000" y="95000"/>
                                    </p:animScale>
                                    <p:animScale>
                                      <p:cBhvr>
                                        <p:cTn id="36" dur="83" decel="50000">
                                          <p:stCondLst>
                                            <p:cond delay="917"/>
                                          </p:stCondLst>
                                        </p:cTn>
                                        <p:tgtEl>
                                          <p:spTgt spid="62"/>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wipe(down)">
                                      <p:cBhvr>
                                        <p:cTn id="39" dur="290">
                                          <p:stCondLst>
                                            <p:cond delay="0"/>
                                          </p:stCondLst>
                                        </p:cTn>
                                        <p:tgtEl>
                                          <p:spTgt spid="52"/>
                                        </p:tgtEl>
                                      </p:cBhvr>
                                    </p:animEffect>
                                    <p:anim calcmode="lin" valueType="num">
                                      <p:cBhvr>
                                        <p:cTn id="40" dur="911"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52"/>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52"/>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52"/>
                                        </p:tgtEl>
                                        <p:attrNameLst>
                                          <p:attrName>ppt_y</p:attrName>
                                        </p:attrNameLst>
                                      </p:cBhvr>
                                      <p:tavLst>
                                        <p:tav tm="0" fmla="#ppt_y-sin(pi*$)/81">
                                          <p:val>
                                            <p:fltVal val="0"/>
                                          </p:val>
                                        </p:tav>
                                        <p:tav tm="100000">
                                          <p:val>
                                            <p:fltVal val="1"/>
                                          </p:val>
                                        </p:tav>
                                      </p:tavLst>
                                    </p:anim>
                                    <p:animScale>
                                      <p:cBhvr>
                                        <p:cTn id="45" dur="13">
                                          <p:stCondLst>
                                            <p:cond delay="325"/>
                                          </p:stCondLst>
                                        </p:cTn>
                                        <p:tgtEl>
                                          <p:spTgt spid="52"/>
                                        </p:tgtEl>
                                      </p:cBhvr>
                                      <p:to x="100000" y="60000"/>
                                    </p:animScale>
                                    <p:animScale>
                                      <p:cBhvr>
                                        <p:cTn id="46" dur="83" decel="50000">
                                          <p:stCondLst>
                                            <p:cond delay="338"/>
                                          </p:stCondLst>
                                        </p:cTn>
                                        <p:tgtEl>
                                          <p:spTgt spid="52"/>
                                        </p:tgtEl>
                                      </p:cBhvr>
                                      <p:to x="100000" y="100000"/>
                                    </p:animScale>
                                    <p:animScale>
                                      <p:cBhvr>
                                        <p:cTn id="47" dur="13">
                                          <p:stCondLst>
                                            <p:cond delay="656"/>
                                          </p:stCondLst>
                                        </p:cTn>
                                        <p:tgtEl>
                                          <p:spTgt spid="52"/>
                                        </p:tgtEl>
                                      </p:cBhvr>
                                      <p:to x="100000" y="80000"/>
                                    </p:animScale>
                                    <p:animScale>
                                      <p:cBhvr>
                                        <p:cTn id="48" dur="83" decel="50000">
                                          <p:stCondLst>
                                            <p:cond delay="669"/>
                                          </p:stCondLst>
                                        </p:cTn>
                                        <p:tgtEl>
                                          <p:spTgt spid="52"/>
                                        </p:tgtEl>
                                      </p:cBhvr>
                                      <p:to x="100000" y="100000"/>
                                    </p:animScale>
                                    <p:animScale>
                                      <p:cBhvr>
                                        <p:cTn id="49" dur="13">
                                          <p:stCondLst>
                                            <p:cond delay="821"/>
                                          </p:stCondLst>
                                        </p:cTn>
                                        <p:tgtEl>
                                          <p:spTgt spid="52"/>
                                        </p:tgtEl>
                                      </p:cBhvr>
                                      <p:to x="100000" y="90000"/>
                                    </p:animScale>
                                    <p:animScale>
                                      <p:cBhvr>
                                        <p:cTn id="50" dur="83" decel="50000">
                                          <p:stCondLst>
                                            <p:cond delay="834"/>
                                          </p:stCondLst>
                                        </p:cTn>
                                        <p:tgtEl>
                                          <p:spTgt spid="52"/>
                                        </p:tgtEl>
                                      </p:cBhvr>
                                      <p:to x="100000" y="100000"/>
                                    </p:animScale>
                                    <p:animScale>
                                      <p:cBhvr>
                                        <p:cTn id="51" dur="13">
                                          <p:stCondLst>
                                            <p:cond delay="904"/>
                                          </p:stCondLst>
                                        </p:cTn>
                                        <p:tgtEl>
                                          <p:spTgt spid="52"/>
                                        </p:tgtEl>
                                      </p:cBhvr>
                                      <p:to x="100000" y="95000"/>
                                    </p:animScale>
                                    <p:animScale>
                                      <p:cBhvr>
                                        <p:cTn id="52" dur="83" decel="50000">
                                          <p:stCondLst>
                                            <p:cond delay="917"/>
                                          </p:stCondLst>
                                        </p:cTn>
                                        <p:tgtEl>
                                          <p:spTgt spid="52"/>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217">
                                          <p:stCondLst>
                                            <p:cond delay="0"/>
                                          </p:stCondLst>
                                        </p:cTn>
                                        <p:tgtEl>
                                          <p:spTgt spid="32"/>
                                        </p:tgtEl>
                                      </p:cBhvr>
                                    </p:animEffect>
                                    <p:anim calcmode="lin" valueType="num">
                                      <p:cBhvr>
                                        <p:cTn id="56" dur="683"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57" dur="249"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58" dur="249" tmFilter="0, 0; 0.125,0.2665; 0.25,0.4; 0.375,0.465; 0.5,0.5;  0.625,0.535; 0.75,0.6; 0.875,0.7335; 1,1">
                                          <p:stCondLst>
                                            <p:cond delay="249"/>
                                          </p:stCondLst>
                                        </p:cTn>
                                        <p:tgtEl>
                                          <p:spTgt spid="32"/>
                                        </p:tgtEl>
                                        <p:attrNameLst>
                                          <p:attrName>ppt_y</p:attrName>
                                        </p:attrNameLst>
                                      </p:cBhvr>
                                      <p:tavLst>
                                        <p:tav tm="0" fmla="#ppt_y-sin(pi*$)/9">
                                          <p:val>
                                            <p:fltVal val="0"/>
                                          </p:val>
                                        </p:tav>
                                        <p:tav tm="100000">
                                          <p:val>
                                            <p:fltVal val="1"/>
                                          </p:val>
                                        </p:tav>
                                      </p:tavLst>
                                    </p:anim>
                                    <p:anim calcmode="lin" valueType="num">
                                      <p:cBhvr>
                                        <p:cTn id="59" dur="124" tmFilter="0, 0; 0.125,0.2665; 0.25,0.4; 0.375,0.465; 0.5,0.5;  0.625,0.535; 0.75,0.6; 0.875,0.7335; 1,1">
                                          <p:stCondLst>
                                            <p:cond delay="497"/>
                                          </p:stCondLst>
                                        </p:cTn>
                                        <p:tgtEl>
                                          <p:spTgt spid="32"/>
                                        </p:tgtEl>
                                        <p:attrNameLst>
                                          <p:attrName>ppt_y</p:attrName>
                                        </p:attrNameLst>
                                      </p:cBhvr>
                                      <p:tavLst>
                                        <p:tav tm="0" fmla="#ppt_y-sin(pi*$)/27">
                                          <p:val>
                                            <p:fltVal val="0"/>
                                          </p:val>
                                        </p:tav>
                                        <p:tav tm="100000">
                                          <p:val>
                                            <p:fltVal val="1"/>
                                          </p:val>
                                        </p:tav>
                                      </p:tavLst>
                                    </p:anim>
                                    <p:anim calcmode="lin" valueType="num">
                                      <p:cBhvr>
                                        <p:cTn id="60" dur="62" tmFilter="0, 0; 0.125,0.2665; 0.25,0.4; 0.375,0.465; 0.5,0.5;  0.625,0.535; 0.75,0.6; 0.875,0.7335; 1,1">
                                          <p:stCondLst>
                                            <p:cond delay="621"/>
                                          </p:stCondLst>
                                        </p:cTn>
                                        <p:tgtEl>
                                          <p:spTgt spid="32"/>
                                        </p:tgtEl>
                                        <p:attrNameLst>
                                          <p:attrName>ppt_y</p:attrName>
                                        </p:attrNameLst>
                                      </p:cBhvr>
                                      <p:tavLst>
                                        <p:tav tm="0" fmla="#ppt_y-sin(pi*$)/81">
                                          <p:val>
                                            <p:fltVal val="0"/>
                                          </p:val>
                                        </p:tav>
                                        <p:tav tm="100000">
                                          <p:val>
                                            <p:fltVal val="1"/>
                                          </p:val>
                                        </p:tav>
                                      </p:tavLst>
                                    </p:anim>
                                    <p:animScale>
                                      <p:cBhvr>
                                        <p:cTn id="61" dur="10">
                                          <p:stCondLst>
                                            <p:cond delay="244"/>
                                          </p:stCondLst>
                                        </p:cTn>
                                        <p:tgtEl>
                                          <p:spTgt spid="32"/>
                                        </p:tgtEl>
                                      </p:cBhvr>
                                      <p:to x="100000" y="60000"/>
                                    </p:animScale>
                                    <p:animScale>
                                      <p:cBhvr>
                                        <p:cTn id="62" dur="62" decel="50000">
                                          <p:stCondLst>
                                            <p:cond delay="254"/>
                                          </p:stCondLst>
                                        </p:cTn>
                                        <p:tgtEl>
                                          <p:spTgt spid="32"/>
                                        </p:tgtEl>
                                      </p:cBhvr>
                                      <p:to x="100000" y="100000"/>
                                    </p:animScale>
                                    <p:animScale>
                                      <p:cBhvr>
                                        <p:cTn id="63" dur="10">
                                          <p:stCondLst>
                                            <p:cond delay="492"/>
                                          </p:stCondLst>
                                        </p:cTn>
                                        <p:tgtEl>
                                          <p:spTgt spid="32"/>
                                        </p:tgtEl>
                                      </p:cBhvr>
                                      <p:to x="100000" y="80000"/>
                                    </p:animScale>
                                    <p:animScale>
                                      <p:cBhvr>
                                        <p:cTn id="64" dur="62" decel="50000">
                                          <p:stCondLst>
                                            <p:cond delay="502"/>
                                          </p:stCondLst>
                                        </p:cTn>
                                        <p:tgtEl>
                                          <p:spTgt spid="32"/>
                                        </p:tgtEl>
                                      </p:cBhvr>
                                      <p:to x="100000" y="100000"/>
                                    </p:animScale>
                                    <p:animScale>
                                      <p:cBhvr>
                                        <p:cTn id="65" dur="10">
                                          <p:stCondLst>
                                            <p:cond delay="616"/>
                                          </p:stCondLst>
                                        </p:cTn>
                                        <p:tgtEl>
                                          <p:spTgt spid="32"/>
                                        </p:tgtEl>
                                      </p:cBhvr>
                                      <p:to x="100000" y="90000"/>
                                    </p:animScale>
                                    <p:animScale>
                                      <p:cBhvr>
                                        <p:cTn id="66" dur="62" decel="50000">
                                          <p:stCondLst>
                                            <p:cond delay="625"/>
                                          </p:stCondLst>
                                        </p:cTn>
                                        <p:tgtEl>
                                          <p:spTgt spid="32"/>
                                        </p:tgtEl>
                                      </p:cBhvr>
                                      <p:to x="100000" y="100000"/>
                                    </p:animScale>
                                    <p:animScale>
                                      <p:cBhvr>
                                        <p:cTn id="67" dur="10">
                                          <p:stCondLst>
                                            <p:cond delay="678"/>
                                          </p:stCondLst>
                                        </p:cTn>
                                        <p:tgtEl>
                                          <p:spTgt spid="32"/>
                                        </p:tgtEl>
                                      </p:cBhvr>
                                      <p:to x="100000" y="95000"/>
                                    </p:animScale>
                                    <p:animScale>
                                      <p:cBhvr>
                                        <p:cTn id="68" dur="62" decel="50000">
                                          <p:stCondLst>
                                            <p:cond delay="688"/>
                                          </p:stCondLst>
                                        </p:cTn>
                                        <p:tgtEl>
                                          <p:spTgt spid="32"/>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82"/>
                                        </p:tgtEl>
                                        <p:attrNameLst>
                                          <p:attrName>style.visibility</p:attrName>
                                        </p:attrNameLst>
                                      </p:cBhvr>
                                      <p:to>
                                        <p:strVal val="visible"/>
                                      </p:to>
                                    </p:set>
                                    <p:animEffect transition="in" filter="wipe(down)">
                                      <p:cBhvr>
                                        <p:cTn id="71" dur="580">
                                          <p:stCondLst>
                                            <p:cond delay="0"/>
                                          </p:stCondLst>
                                        </p:cTn>
                                        <p:tgtEl>
                                          <p:spTgt spid="82"/>
                                        </p:tgtEl>
                                      </p:cBhvr>
                                    </p:animEffect>
                                    <p:anim calcmode="lin" valueType="num">
                                      <p:cBhvr>
                                        <p:cTn id="72" dur="1822" tmFilter="0,0; 0.14,0.36; 0.43,0.73; 0.71,0.91; 1.0,1.0">
                                          <p:stCondLst>
                                            <p:cond delay="0"/>
                                          </p:stCondLst>
                                        </p:cTn>
                                        <p:tgtEl>
                                          <p:spTgt spid="82"/>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82"/>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82"/>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82"/>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82"/>
                                        </p:tgtEl>
                                        <p:attrNameLst>
                                          <p:attrName>ppt_y</p:attrName>
                                        </p:attrNameLst>
                                      </p:cBhvr>
                                      <p:tavLst>
                                        <p:tav tm="0" fmla="#ppt_y-sin(pi*$)/81">
                                          <p:val>
                                            <p:fltVal val="0"/>
                                          </p:val>
                                        </p:tav>
                                        <p:tav tm="100000">
                                          <p:val>
                                            <p:fltVal val="1"/>
                                          </p:val>
                                        </p:tav>
                                      </p:tavLst>
                                    </p:anim>
                                    <p:animScale>
                                      <p:cBhvr>
                                        <p:cTn id="77" dur="26">
                                          <p:stCondLst>
                                            <p:cond delay="650"/>
                                          </p:stCondLst>
                                        </p:cTn>
                                        <p:tgtEl>
                                          <p:spTgt spid="82"/>
                                        </p:tgtEl>
                                      </p:cBhvr>
                                      <p:to x="100000" y="60000"/>
                                    </p:animScale>
                                    <p:animScale>
                                      <p:cBhvr>
                                        <p:cTn id="78" dur="166" decel="50000">
                                          <p:stCondLst>
                                            <p:cond delay="676"/>
                                          </p:stCondLst>
                                        </p:cTn>
                                        <p:tgtEl>
                                          <p:spTgt spid="82"/>
                                        </p:tgtEl>
                                      </p:cBhvr>
                                      <p:to x="100000" y="100000"/>
                                    </p:animScale>
                                    <p:animScale>
                                      <p:cBhvr>
                                        <p:cTn id="79" dur="26">
                                          <p:stCondLst>
                                            <p:cond delay="1312"/>
                                          </p:stCondLst>
                                        </p:cTn>
                                        <p:tgtEl>
                                          <p:spTgt spid="82"/>
                                        </p:tgtEl>
                                      </p:cBhvr>
                                      <p:to x="100000" y="80000"/>
                                    </p:animScale>
                                    <p:animScale>
                                      <p:cBhvr>
                                        <p:cTn id="80" dur="166" decel="50000">
                                          <p:stCondLst>
                                            <p:cond delay="1338"/>
                                          </p:stCondLst>
                                        </p:cTn>
                                        <p:tgtEl>
                                          <p:spTgt spid="82"/>
                                        </p:tgtEl>
                                      </p:cBhvr>
                                      <p:to x="100000" y="100000"/>
                                    </p:animScale>
                                    <p:animScale>
                                      <p:cBhvr>
                                        <p:cTn id="81" dur="26">
                                          <p:stCondLst>
                                            <p:cond delay="1642"/>
                                          </p:stCondLst>
                                        </p:cTn>
                                        <p:tgtEl>
                                          <p:spTgt spid="82"/>
                                        </p:tgtEl>
                                      </p:cBhvr>
                                      <p:to x="100000" y="90000"/>
                                    </p:animScale>
                                    <p:animScale>
                                      <p:cBhvr>
                                        <p:cTn id="82" dur="166" decel="50000">
                                          <p:stCondLst>
                                            <p:cond delay="1668"/>
                                          </p:stCondLst>
                                        </p:cTn>
                                        <p:tgtEl>
                                          <p:spTgt spid="82"/>
                                        </p:tgtEl>
                                      </p:cBhvr>
                                      <p:to x="100000" y="100000"/>
                                    </p:animScale>
                                    <p:animScale>
                                      <p:cBhvr>
                                        <p:cTn id="83" dur="26">
                                          <p:stCondLst>
                                            <p:cond delay="1808"/>
                                          </p:stCondLst>
                                        </p:cTn>
                                        <p:tgtEl>
                                          <p:spTgt spid="82"/>
                                        </p:tgtEl>
                                      </p:cBhvr>
                                      <p:to x="100000" y="95000"/>
                                    </p:animScale>
                                    <p:animScale>
                                      <p:cBhvr>
                                        <p:cTn id="84" dur="166" decel="50000">
                                          <p:stCondLst>
                                            <p:cond delay="1834"/>
                                          </p:stCondLst>
                                        </p:cTn>
                                        <p:tgtEl>
                                          <p:spTgt spid="82"/>
                                        </p:tgtEl>
                                      </p:cBhvr>
                                      <p:to x="100000" y="100000"/>
                                    </p:animScale>
                                  </p:childTnLst>
                                </p:cTn>
                              </p:par>
                              <p:par>
                                <p:cTn id="85" presetID="26" presetClass="entr" presetSubtype="0" fill="hold" nodeType="withEffect">
                                  <p:stCondLst>
                                    <p:cond delay="250"/>
                                  </p:stCondLst>
                                  <p:childTnLst>
                                    <p:set>
                                      <p:cBhvr>
                                        <p:cTn id="86" dur="1" fill="hold">
                                          <p:stCondLst>
                                            <p:cond delay="0"/>
                                          </p:stCondLst>
                                        </p:cTn>
                                        <p:tgtEl>
                                          <p:spTgt spid="42"/>
                                        </p:tgtEl>
                                        <p:attrNameLst>
                                          <p:attrName>style.visibility</p:attrName>
                                        </p:attrNameLst>
                                      </p:cBhvr>
                                      <p:to>
                                        <p:strVal val="visible"/>
                                      </p:to>
                                    </p:set>
                                    <p:animEffect transition="in" filter="wipe(down)">
                                      <p:cBhvr>
                                        <p:cTn id="87" dur="217">
                                          <p:stCondLst>
                                            <p:cond delay="0"/>
                                          </p:stCondLst>
                                        </p:cTn>
                                        <p:tgtEl>
                                          <p:spTgt spid="42"/>
                                        </p:tgtEl>
                                      </p:cBhvr>
                                    </p:animEffect>
                                    <p:anim calcmode="lin" valueType="num">
                                      <p:cBhvr>
                                        <p:cTn id="88" dur="683"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89" dur="249"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90" dur="249" tmFilter="0, 0; 0.125,0.2665; 0.25,0.4; 0.375,0.465; 0.5,0.5;  0.625,0.535; 0.75,0.6; 0.875,0.7335; 1,1">
                                          <p:stCondLst>
                                            <p:cond delay="249"/>
                                          </p:stCondLst>
                                        </p:cTn>
                                        <p:tgtEl>
                                          <p:spTgt spid="42"/>
                                        </p:tgtEl>
                                        <p:attrNameLst>
                                          <p:attrName>ppt_y</p:attrName>
                                        </p:attrNameLst>
                                      </p:cBhvr>
                                      <p:tavLst>
                                        <p:tav tm="0" fmla="#ppt_y-sin(pi*$)/9">
                                          <p:val>
                                            <p:fltVal val="0"/>
                                          </p:val>
                                        </p:tav>
                                        <p:tav tm="100000">
                                          <p:val>
                                            <p:fltVal val="1"/>
                                          </p:val>
                                        </p:tav>
                                      </p:tavLst>
                                    </p:anim>
                                    <p:anim calcmode="lin" valueType="num">
                                      <p:cBhvr>
                                        <p:cTn id="91" dur="124" tmFilter="0, 0; 0.125,0.2665; 0.25,0.4; 0.375,0.465; 0.5,0.5;  0.625,0.535; 0.75,0.6; 0.875,0.7335; 1,1">
                                          <p:stCondLst>
                                            <p:cond delay="497"/>
                                          </p:stCondLst>
                                        </p:cTn>
                                        <p:tgtEl>
                                          <p:spTgt spid="42"/>
                                        </p:tgtEl>
                                        <p:attrNameLst>
                                          <p:attrName>ppt_y</p:attrName>
                                        </p:attrNameLst>
                                      </p:cBhvr>
                                      <p:tavLst>
                                        <p:tav tm="0" fmla="#ppt_y-sin(pi*$)/27">
                                          <p:val>
                                            <p:fltVal val="0"/>
                                          </p:val>
                                        </p:tav>
                                        <p:tav tm="100000">
                                          <p:val>
                                            <p:fltVal val="1"/>
                                          </p:val>
                                        </p:tav>
                                      </p:tavLst>
                                    </p:anim>
                                    <p:anim calcmode="lin" valueType="num">
                                      <p:cBhvr>
                                        <p:cTn id="92" dur="62" tmFilter="0, 0; 0.125,0.2665; 0.25,0.4; 0.375,0.465; 0.5,0.5;  0.625,0.535; 0.75,0.6; 0.875,0.7335; 1,1">
                                          <p:stCondLst>
                                            <p:cond delay="621"/>
                                          </p:stCondLst>
                                        </p:cTn>
                                        <p:tgtEl>
                                          <p:spTgt spid="42"/>
                                        </p:tgtEl>
                                        <p:attrNameLst>
                                          <p:attrName>ppt_y</p:attrName>
                                        </p:attrNameLst>
                                      </p:cBhvr>
                                      <p:tavLst>
                                        <p:tav tm="0" fmla="#ppt_y-sin(pi*$)/81">
                                          <p:val>
                                            <p:fltVal val="0"/>
                                          </p:val>
                                        </p:tav>
                                        <p:tav tm="100000">
                                          <p:val>
                                            <p:fltVal val="1"/>
                                          </p:val>
                                        </p:tav>
                                      </p:tavLst>
                                    </p:anim>
                                    <p:animScale>
                                      <p:cBhvr>
                                        <p:cTn id="93" dur="10">
                                          <p:stCondLst>
                                            <p:cond delay="244"/>
                                          </p:stCondLst>
                                        </p:cTn>
                                        <p:tgtEl>
                                          <p:spTgt spid="42"/>
                                        </p:tgtEl>
                                      </p:cBhvr>
                                      <p:to x="100000" y="60000"/>
                                    </p:animScale>
                                    <p:animScale>
                                      <p:cBhvr>
                                        <p:cTn id="94" dur="62" decel="50000">
                                          <p:stCondLst>
                                            <p:cond delay="254"/>
                                          </p:stCondLst>
                                        </p:cTn>
                                        <p:tgtEl>
                                          <p:spTgt spid="42"/>
                                        </p:tgtEl>
                                      </p:cBhvr>
                                      <p:to x="100000" y="100000"/>
                                    </p:animScale>
                                    <p:animScale>
                                      <p:cBhvr>
                                        <p:cTn id="95" dur="10">
                                          <p:stCondLst>
                                            <p:cond delay="492"/>
                                          </p:stCondLst>
                                        </p:cTn>
                                        <p:tgtEl>
                                          <p:spTgt spid="42"/>
                                        </p:tgtEl>
                                      </p:cBhvr>
                                      <p:to x="100000" y="80000"/>
                                    </p:animScale>
                                    <p:animScale>
                                      <p:cBhvr>
                                        <p:cTn id="96" dur="62" decel="50000">
                                          <p:stCondLst>
                                            <p:cond delay="502"/>
                                          </p:stCondLst>
                                        </p:cTn>
                                        <p:tgtEl>
                                          <p:spTgt spid="42"/>
                                        </p:tgtEl>
                                      </p:cBhvr>
                                      <p:to x="100000" y="100000"/>
                                    </p:animScale>
                                    <p:animScale>
                                      <p:cBhvr>
                                        <p:cTn id="97" dur="10">
                                          <p:stCondLst>
                                            <p:cond delay="616"/>
                                          </p:stCondLst>
                                        </p:cTn>
                                        <p:tgtEl>
                                          <p:spTgt spid="42"/>
                                        </p:tgtEl>
                                      </p:cBhvr>
                                      <p:to x="100000" y="90000"/>
                                    </p:animScale>
                                    <p:animScale>
                                      <p:cBhvr>
                                        <p:cTn id="98" dur="62" decel="50000">
                                          <p:stCondLst>
                                            <p:cond delay="625"/>
                                          </p:stCondLst>
                                        </p:cTn>
                                        <p:tgtEl>
                                          <p:spTgt spid="42"/>
                                        </p:tgtEl>
                                      </p:cBhvr>
                                      <p:to x="100000" y="100000"/>
                                    </p:animScale>
                                    <p:animScale>
                                      <p:cBhvr>
                                        <p:cTn id="99" dur="10">
                                          <p:stCondLst>
                                            <p:cond delay="678"/>
                                          </p:stCondLst>
                                        </p:cTn>
                                        <p:tgtEl>
                                          <p:spTgt spid="42"/>
                                        </p:tgtEl>
                                      </p:cBhvr>
                                      <p:to x="100000" y="95000"/>
                                    </p:animScale>
                                    <p:animScale>
                                      <p:cBhvr>
                                        <p:cTn id="100" dur="62" decel="50000">
                                          <p:stCondLst>
                                            <p:cond delay="688"/>
                                          </p:stCondLst>
                                        </p:cTn>
                                        <p:tgtEl>
                                          <p:spTgt spid="42"/>
                                        </p:tgtEl>
                                      </p:cBhvr>
                                      <p:to x="100000" y="100000"/>
                                    </p:animScale>
                                  </p:childTnLst>
                                </p:cTn>
                              </p:par>
                              <p:par>
                                <p:cTn id="101" presetID="26" presetClass="entr" presetSubtype="0" fill="hold" nodeType="withEffect">
                                  <p:stCondLst>
                                    <p:cond delay="250"/>
                                  </p:stCondLst>
                                  <p:childTnLst>
                                    <p:set>
                                      <p:cBhvr>
                                        <p:cTn id="102" dur="1" fill="hold">
                                          <p:stCondLst>
                                            <p:cond delay="0"/>
                                          </p:stCondLst>
                                        </p:cTn>
                                        <p:tgtEl>
                                          <p:spTgt spid="22"/>
                                        </p:tgtEl>
                                        <p:attrNameLst>
                                          <p:attrName>style.visibility</p:attrName>
                                        </p:attrNameLst>
                                      </p:cBhvr>
                                      <p:to>
                                        <p:strVal val="visible"/>
                                      </p:to>
                                    </p:set>
                                    <p:animEffect transition="in" filter="wipe(down)">
                                      <p:cBhvr>
                                        <p:cTn id="103" dur="290">
                                          <p:stCondLst>
                                            <p:cond delay="0"/>
                                          </p:stCondLst>
                                        </p:cTn>
                                        <p:tgtEl>
                                          <p:spTgt spid="22"/>
                                        </p:tgtEl>
                                      </p:cBhvr>
                                    </p:animEffect>
                                    <p:anim calcmode="lin" valueType="num">
                                      <p:cBhvr>
                                        <p:cTn id="104"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05"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06"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107"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108"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109" dur="13">
                                          <p:stCondLst>
                                            <p:cond delay="325"/>
                                          </p:stCondLst>
                                        </p:cTn>
                                        <p:tgtEl>
                                          <p:spTgt spid="22"/>
                                        </p:tgtEl>
                                      </p:cBhvr>
                                      <p:to x="100000" y="60000"/>
                                    </p:animScale>
                                    <p:animScale>
                                      <p:cBhvr>
                                        <p:cTn id="110" dur="83" decel="50000">
                                          <p:stCondLst>
                                            <p:cond delay="338"/>
                                          </p:stCondLst>
                                        </p:cTn>
                                        <p:tgtEl>
                                          <p:spTgt spid="22"/>
                                        </p:tgtEl>
                                      </p:cBhvr>
                                      <p:to x="100000" y="100000"/>
                                    </p:animScale>
                                    <p:animScale>
                                      <p:cBhvr>
                                        <p:cTn id="111" dur="13">
                                          <p:stCondLst>
                                            <p:cond delay="656"/>
                                          </p:stCondLst>
                                        </p:cTn>
                                        <p:tgtEl>
                                          <p:spTgt spid="22"/>
                                        </p:tgtEl>
                                      </p:cBhvr>
                                      <p:to x="100000" y="80000"/>
                                    </p:animScale>
                                    <p:animScale>
                                      <p:cBhvr>
                                        <p:cTn id="112" dur="83" decel="50000">
                                          <p:stCondLst>
                                            <p:cond delay="669"/>
                                          </p:stCondLst>
                                        </p:cTn>
                                        <p:tgtEl>
                                          <p:spTgt spid="22"/>
                                        </p:tgtEl>
                                      </p:cBhvr>
                                      <p:to x="100000" y="100000"/>
                                    </p:animScale>
                                    <p:animScale>
                                      <p:cBhvr>
                                        <p:cTn id="113" dur="13">
                                          <p:stCondLst>
                                            <p:cond delay="821"/>
                                          </p:stCondLst>
                                        </p:cTn>
                                        <p:tgtEl>
                                          <p:spTgt spid="22"/>
                                        </p:tgtEl>
                                      </p:cBhvr>
                                      <p:to x="100000" y="90000"/>
                                    </p:animScale>
                                    <p:animScale>
                                      <p:cBhvr>
                                        <p:cTn id="114" dur="83" decel="50000">
                                          <p:stCondLst>
                                            <p:cond delay="834"/>
                                          </p:stCondLst>
                                        </p:cTn>
                                        <p:tgtEl>
                                          <p:spTgt spid="22"/>
                                        </p:tgtEl>
                                      </p:cBhvr>
                                      <p:to x="100000" y="100000"/>
                                    </p:animScale>
                                    <p:animScale>
                                      <p:cBhvr>
                                        <p:cTn id="115" dur="13">
                                          <p:stCondLst>
                                            <p:cond delay="904"/>
                                          </p:stCondLst>
                                        </p:cTn>
                                        <p:tgtEl>
                                          <p:spTgt spid="22"/>
                                        </p:tgtEl>
                                      </p:cBhvr>
                                      <p:to x="100000" y="95000"/>
                                    </p:animScale>
                                    <p:animScale>
                                      <p:cBhvr>
                                        <p:cTn id="116" dur="83" decel="50000">
                                          <p:stCondLst>
                                            <p:cond delay="917"/>
                                          </p:stCondLst>
                                        </p:cTn>
                                        <p:tgtEl>
                                          <p:spTgt spid="22"/>
                                        </p:tgtEl>
                                      </p:cBhvr>
                                      <p:to x="100000" y="100000"/>
                                    </p:animScale>
                                  </p:childTnLst>
                                </p:cTn>
                              </p:par>
                              <p:par>
                                <p:cTn id="117" presetID="26" presetClass="entr" presetSubtype="0" fill="hold" nodeType="withEffect">
                                  <p:stCondLst>
                                    <p:cond delay="250"/>
                                  </p:stCondLst>
                                  <p:childTnLst>
                                    <p:set>
                                      <p:cBhvr>
                                        <p:cTn id="118" dur="1" fill="hold">
                                          <p:stCondLst>
                                            <p:cond delay="0"/>
                                          </p:stCondLst>
                                        </p:cTn>
                                        <p:tgtEl>
                                          <p:spTgt spid="72"/>
                                        </p:tgtEl>
                                        <p:attrNameLst>
                                          <p:attrName>style.visibility</p:attrName>
                                        </p:attrNameLst>
                                      </p:cBhvr>
                                      <p:to>
                                        <p:strVal val="visible"/>
                                      </p:to>
                                    </p:set>
                                    <p:animEffect transition="in" filter="wipe(down)">
                                      <p:cBhvr>
                                        <p:cTn id="119" dur="580">
                                          <p:stCondLst>
                                            <p:cond delay="0"/>
                                          </p:stCondLst>
                                        </p:cTn>
                                        <p:tgtEl>
                                          <p:spTgt spid="72"/>
                                        </p:tgtEl>
                                      </p:cBhvr>
                                    </p:animEffect>
                                    <p:anim calcmode="lin" valueType="num">
                                      <p:cBhvr>
                                        <p:cTn id="120"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125" dur="26">
                                          <p:stCondLst>
                                            <p:cond delay="650"/>
                                          </p:stCondLst>
                                        </p:cTn>
                                        <p:tgtEl>
                                          <p:spTgt spid="72"/>
                                        </p:tgtEl>
                                      </p:cBhvr>
                                      <p:to x="100000" y="60000"/>
                                    </p:animScale>
                                    <p:animScale>
                                      <p:cBhvr>
                                        <p:cTn id="126" dur="166" decel="50000">
                                          <p:stCondLst>
                                            <p:cond delay="676"/>
                                          </p:stCondLst>
                                        </p:cTn>
                                        <p:tgtEl>
                                          <p:spTgt spid="72"/>
                                        </p:tgtEl>
                                      </p:cBhvr>
                                      <p:to x="100000" y="100000"/>
                                    </p:animScale>
                                    <p:animScale>
                                      <p:cBhvr>
                                        <p:cTn id="127" dur="26">
                                          <p:stCondLst>
                                            <p:cond delay="1312"/>
                                          </p:stCondLst>
                                        </p:cTn>
                                        <p:tgtEl>
                                          <p:spTgt spid="72"/>
                                        </p:tgtEl>
                                      </p:cBhvr>
                                      <p:to x="100000" y="80000"/>
                                    </p:animScale>
                                    <p:animScale>
                                      <p:cBhvr>
                                        <p:cTn id="128" dur="166" decel="50000">
                                          <p:stCondLst>
                                            <p:cond delay="1338"/>
                                          </p:stCondLst>
                                        </p:cTn>
                                        <p:tgtEl>
                                          <p:spTgt spid="72"/>
                                        </p:tgtEl>
                                      </p:cBhvr>
                                      <p:to x="100000" y="100000"/>
                                    </p:animScale>
                                    <p:animScale>
                                      <p:cBhvr>
                                        <p:cTn id="129" dur="26">
                                          <p:stCondLst>
                                            <p:cond delay="1642"/>
                                          </p:stCondLst>
                                        </p:cTn>
                                        <p:tgtEl>
                                          <p:spTgt spid="72"/>
                                        </p:tgtEl>
                                      </p:cBhvr>
                                      <p:to x="100000" y="90000"/>
                                    </p:animScale>
                                    <p:animScale>
                                      <p:cBhvr>
                                        <p:cTn id="130" dur="166" decel="50000">
                                          <p:stCondLst>
                                            <p:cond delay="1668"/>
                                          </p:stCondLst>
                                        </p:cTn>
                                        <p:tgtEl>
                                          <p:spTgt spid="72"/>
                                        </p:tgtEl>
                                      </p:cBhvr>
                                      <p:to x="100000" y="100000"/>
                                    </p:animScale>
                                    <p:animScale>
                                      <p:cBhvr>
                                        <p:cTn id="131" dur="26">
                                          <p:stCondLst>
                                            <p:cond delay="1808"/>
                                          </p:stCondLst>
                                        </p:cTn>
                                        <p:tgtEl>
                                          <p:spTgt spid="72"/>
                                        </p:tgtEl>
                                      </p:cBhvr>
                                      <p:to x="100000" y="95000"/>
                                    </p:animScale>
                                    <p:animScale>
                                      <p:cBhvr>
                                        <p:cTn id="132" dur="166" decel="50000">
                                          <p:stCondLst>
                                            <p:cond delay="1834"/>
                                          </p:stCondLst>
                                        </p:cTn>
                                        <p:tgtEl>
                                          <p:spTgt spid="72"/>
                                        </p:tgtEl>
                                      </p:cBhvr>
                                      <p:to x="100000" y="100000"/>
                                    </p:animScale>
                                  </p:childTnLst>
                                </p:cTn>
                              </p:par>
                            </p:childTnLst>
                          </p:cTn>
                        </p:par>
                      </p:childTnLst>
                    </p:cTn>
                  </p:par>
                  <p:par>
                    <p:cTn id="133" fill="hold">
                      <p:stCondLst>
                        <p:cond delay="indefinite"/>
                      </p:stCondLst>
                      <p:childTnLst>
                        <p:par>
                          <p:cTn id="134" fill="hold">
                            <p:stCondLst>
                              <p:cond delay="0"/>
                            </p:stCondLst>
                            <p:childTnLst>
                              <p:par>
                                <p:cTn id="135" presetID="26" presetClass="entr" presetSubtype="0" fill="hold" nodeType="clickEffect">
                                  <p:stCondLst>
                                    <p:cond delay="0"/>
                                  </p:stCondLst>
                                  <p:childTnLst>
                                    <p:set>
                                      <p:cBhvr>
                                        <p:cTn id="136" dur="1" fill="hold">
                                          <p:stCondLst>
                                            <p:cond delay="0"/>
                                          </p:stCondLst>
                                        </p:cTn>
                                        <p:tgtEl>
                                          <p:spTgt spid="21"/>
                                        </p:tgtEl>
                                        <p:attrNameLst>
                                          <p:attrName>style.visibility</p:attrName>
                                        </p:attrNameLst>
                                      </p:cBhvr>
                                      <p:to>
                                        <p:strVal val="visible"/>
                                      </p:to>
                                    </p:set>
                                    <p:animEffect transition="in" filter="wipe(down)">
                                      <p:cBhvr>
                                        <p:cTn id="137" dur="580">
                                          <p:stCondLst>
                                            <p:cond delay="0"/>
                                          </p:stCondLst>
                                        </p:cTn>
                                        <p:tgtEl>
                                          <p:spTgt spid="21"/>
                                        </p:tgtEl>
                                      </p:cBhvr>
                                    </p:animEffect>
                                    <p:anim calcmode="lin" valueType="num">
                                      <p:cBhvr>
                                        <p:cTn id="13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43" dur="26">
                                          <p:stCondLst>
                                            <p:cond delay="650"/>
                                          </p:stCondLst>
                                        </p:cTn>
                                        <p:tgtEl>
                                          <p:spTgt spid="21"/>
                                        </p:tgtEl>
                                      </p:cBhvr>
                                      <p:to x="100000" y="60000"/>
                                    </p:animScale>
                                    <p:animScale>
                                      <p:cBhvr>
                                        <p:cTn id="144" dur="166" decel="50000">
                                          <p:stCondLst>
                                            <p:cond delay="676"/>
                                          </p:stCondLst>
                                        </p:cTn>
                                        <p:tgtEl>
                                          <p:spTgt spid="21"/>
                                        </p:tgtEl>
                                      </p:cBhvr>
                                      <p:to x="100000" y="100000"/>
                                    </p:animScale>
                                    <p:animScale>
                                      <p:cBhvr>
                                        <p:cTn id="145" dur="26">
                                          <p:stCondLst>
                                            <p:cond delay="1312"/>
                                          </p:stCondLst>
                                        </p:cTn>
                                        <p:tgtEl>
                                          <p:spTgt spid="21"/>
                                        </p:tgtEl>
                                      </p:cBhvr>
                                      <p:to x="100000" y="80000"/>
                                    </p:animScale>
                                    <p:animScale>
                                      <p:cBhvr>
                                        <p:cTn id="146" dur="166" decel="50000">
                                          <p:stCondLst>
                                            <p:cond delay="1338"/>
                                          </p:stCondLst>
                                        </p:cTn>
                                        <p:tgtEl>
                                          <p:spTgt spid="21"/>
                                        </p:tgtEl>
                                      </p:cBhvr>
                                      <p:to x="100000" y="100000"/>
                                    </p:animScale>
                                    <p:animScale>
                                      <p:cBhvr>
                                        <p:cTn id="147" dur="26">
                                          <p:stCondLst>
                                            <p:cond delay="1642"/>
                                          </p:stCondLst>
                                        </p:cTn>
                                        <p:tgtEl>
                                          <p:spTgt spid="21"/>
                                        </p:tgtEl>
                                      </p:cBhvr>
                                      <p:to x="100000" y="90000"/>
                                    </p:animScale>
                                    <p:animScale>
                                      <p:cBhvr>
                                        <p:cTn id="148" dur="166" decel="50000">
                                          <p:stCondLst>
                                            <p:cond delay="1668"/>
                                          </p:stCondLst>
                                        </p:cTn>
                                        <p:tgtEl>
                                          <p:spTgt spid="21"/>
                                        </p:tgtEl>
                                      </p:cBhvr>
                                      <p:to x="100000" y="100000"/>
                                    </p:animScale>
                                    <p:animScale>
                                      <p:cBhvr>
                                        <p:cTn id="149" dur="26">
                                          <p:stCondLst>
                                            <p:cond delay="1808"/>
                                          </p:stCondLst>
                                        </p:cTn>
                                        <p:tgtEl>
                                          <p:spTgt spid="21"/>
                                        </p:tgtEl>
                                      </p:cBhvr>
                                      <p:to x="100000" y="95000"/>
                                    </p:animScale>
                                    <p:animScale>
                                      <p:cBhvr>
                                        <p:cTn id="150" dur="166" decel="50000">
                                          <p:stCondLst>
                                            <p:cond delay="1834"/>
                                          </p:stCondLst>
                                        </p:cTn>
                                        <p:tgtEl>
                                          <p:spTgt spid="21"/>
                                        </p:tgtEl>
                                      </p:cBhvr>
                                      <p:to x="100000" y="100000"/>
                                    </p:animScale>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9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94"/>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3" grpId="0"/>
      <p:bldP spid="9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Plethora of vision, dearth of user-friendly solutions</a:t>
            </a:r>
            <a:endParaRPr lang="en-US" dirty="0"/>
          </a:p>
        </p:txBody>
      </p:sp>
      <p:pic>
        <p:nvPicPr>
          <p:cNvPr id="5" name="Content Placeholder 4"/>
          <p:cNvPicPr>
            <a:picLocks noGrp="1" noChangeAspect="1"/>
          </p:cNvPicPr>
          <p:nvPr>
            <p:ph sz="half" idx="1"/>
          </p:nvPr>
        </p:nvPicPr>
        <p:blipFill>
          <a:blip r:embed="rId2"/>
          <a:stretch>
            <a:fillRect/>
          </a:stretch>
        </p:blipFill>
        <p:spPr>
          <a:xfrm>
            <a:off x="838200" y="1560884"/>
            <a:ext cx="5464126" cy="5146946"/>
          </a:xfrm>
          <a:prstGeom prst="rect">
            <a:avLst/>
          </a:prstGeom>
        </p:spPr>
      </p:pic>
      <p:pic>
        <p:nvPicPr>
          <p:cNvPr id="6" name="Content Placeholder 5"/>
          <p:cNvPicPr>
            <a:picLocks noGrp="1" noChangeAspect="1"/>
          </p:cNvPicPr>
          <p:nvPr>
            <p:ph sz="half" idx="2"/>
          </p:nvPr>
        </p:nvPicPr>
        <p:blipFill>
          <a:blip r:embed="rId3"/>
          <a:stretch>
            <a:fillRect/>
          </a:stretch>
        </p:blipFill>
        <p:spPr>
          <a:xfrm>
            <a:off x="6737274" y="1434662"/>
            <a:ext cx="3754883" cy="3565142"/>
          </a:xfrm>
          <a:prstGeom prst="rect">
            <a:avLst/>
          </a:prstGeom>
        </p:spPr>
      </p:pic>
      <p:pic>
        <p:nvPicPr>
          <p:cNvPr id="7" name="Picture 6"/>
          <p:cNvPicPr>
            <a:picLocks noChangeAspect="1"/>
          </p:cNvPicPr>
          <p:nvPr/>
        </p:nvPicPr>
        <p:blipFill>
          <a:blip r:embed="rId4"/>
          <a:stretch>
            <a:fillRect/>
          </a:stretch>
        </p:blipFill>
        <p:spPr>
          <a:xfrm>
            <a:off x="7555691" y="2501491"/>
            <a:ext cx="4511431" cy="4188315"/>
          </a:xfrm>
          <a:prstGeom prst="rect">
            <a:avLst/>
          </a:prstGeom>
        </p:spPr>
      </p:pic>
    </p:spTree>
    <p:extLst>
      <p:ext uri="{BB962C8B-B14F-4D97-AF65-F5344CB8AC3E}">
        <p14:creationId xmlns:p14="http://schemas.microsoft.com/office/powerpoint/2010/main" val="3446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25601</TotalTime>
  <Words>2094</Words>
  <Application>Microsoft Office PowerPoint</Application>
  <PresentationFormat>Widescreen</PresentationFormat>
  <Paragraphs>259</Paragraphs>
  <Slides>25</Slides>
  <Notes>11</Notes>
  <HiddenSlides>0</HiddenSlides>
  <MMClips>0</MMClips>
  <ScaleCrop>false</ScaleCrop>
  <HeadingPairs>
    <vt:vector size="6" baseType="variant">
      <vt:variant>
        <vt:lpstr>Fonts Used</vt:lpstr>
      </vt:variant>
      <vt:variant>
        <vt:i4>11</vt:i4>
      </vt:variant>
      <vt:variant>
        <vt:lpstr>Theme</vt:lpstr>
      </vt:variant>
      <vt:variant>
        <vt:i4>12</vt:i4>
      </vt:variant>
      <vt:variant>
        <vt:lpstr>Slide Titles</vt:lpstr>
      </vt:variant>
      <vt:variant>
        <vt:i4>25</vt:i4>
      </vt:variant>
    </vt:vector>
  </HeadingPairs>
  <TitlesOfParts>
    <vt:vector size="48" baseType="lpstr">
      <vt:lpstr>Arial</vt:lpstr>
      <vt:lpstr>Arial Narrow</vt:lpstr>
      <vt:lpstr>Bradley Hand ITC</vt:lpstr>
      <vt:lpstr>Calibri</vt:lpstr>
      <vt:lpstr>Calibri Light</vt:lpstr>
      <vt:lpstr>Constantia</vt:lpstr>
      <vt:lpstr>Tahoma</vt:lpstr>
      <vt:lpstr>Times New Roman</vt:lpstr>
      <vt:lpstr>Wingdings</vt:lpstr>
      <vt:lpstr>Wingdings 2</vt:lpstr>
      <vt:lpstr>Wingdings 3</vt:lpstr>
      <vt:lpstr>12_Office Theme</vt:lpstr>
      <vt:lpstr>13_Office Theme</vt:lpstr>
      <vt:lpstr>14_Office Theme</vt:lpstr>
      <vt:lpstr>15_Office Theme</vt:lpstr>
      <vt:lpstr>1_Office Theme</vt:lpstr>
      <vt:lpstr>2_Office Theme</vt:lpstr>
      <vt:lpstr>3_Office Theme</vt:lpstr>
      <vt:lpstr>4_Office Theme</vt:lpstr>
      <vt:lpstr>Office Theme</vt:lpstr>
      <vt:lpstr>5_Office Theme</vt:lpstr>
      <vt:lpstr>6_Office Theme</vt:lpstr>
      <vt:lpstr>Flow</vt:lpstr>
      <vt:lpstr>Enabling Open-source Data Networks in Public Agricultural Research</vt:lpstr>
      <vt:lpstr>Why data? Other professional “hat”… </vt:lpstr>
      <vt:lpstr>PowerPoint Presentation</vt:lpstr>
      <vt:lpstr>Ex. K research &amp; recommendations: A history of small datasets &amp; simple, “regionalized” recommendations designed for the “average” condition!</vt:lpstr>
      <vt:lpstr>When you can acquire lots of research data…</vt:lpstr>
      <vt:lpstr>We really have not changed how we do agricultural research…</vt:lpstr>
      <vt:lpstr>The data ecosystem for team science… (2019 CAST Commentary)</vt:lpstr>
      <vt:lpstr>Are we about to realize the dream?</vt:lpstr>
      <vt:lpstr>Plethora of vision, dearth of user-friendly solutions</vt:lpstr>
      <vt:lpstr>The reality: Why has ag been so slow (comparatively) to enter the BD/Analytics world?</vt:lpstr>
      <vt:lpstr>Why is so much data not shared and/or lost?</vt:lpstr>
      <vt:lpstr>Agricultural multilingual taxonomies and glossaries – are we converging?</vt:lpstr>
      <vt:lpstr>Do you speak data? A quick search suggests a complete lack of linguistic discipline….</vt:lpstr>
      <vt:lpstr>Developing the “Ag data model” for a “data bucket”… (aka “minimum dataset” &amp; metadata)</vt:lpstr>
      <vt:lpstr>Until recently very little interest in user-friendly tools for data “processing”</vt:lpstr>
      <vt:lpstr>Need for case studies proving research efficiency: USDA NIFA AFRI Grant</vt:lpstr>
      <vt:lpstr>PowerPoint Presentation</vt:lpstr>
      <vt:lpstr>PowerPoint Presentation</vt:lpstr>
      <vt:lpstr>Team + Contributors</vt:lpstr>
      <vt:lpstr>PowerPoint Presentation</vt:lpstr>
      <vt:lpstr>Fertilizer Recommendation Support Tool (FRST): A Foundation for Modernizing Fertilizer Recommendations </vt:lpstr>
      <vt:lpstr>Open access ≠ cost free: Who pays for the ecosystem?</vt:lpstr>
      <vt:lpstr>12 funding models for data (knowledgebases) by origin of revenue</vt:lpstr>
      <vt:lpstr>Partners in Big Data for Ag.</vt:lpstr>
      <vt:lpstr>What should the data ecosystem look like for big ag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C. Tracy</dc:creator>
  <cp:lastModifiedBy>Brouder, Sylvie M</cp:lastModifiedBy>
  <cp:revision>215</cp:revision>
  <cp:lastPrinted>2019-03-08T17:51:01Z</cp:lastPrinted>
  <dcterms:created xsi:type="dcterms:W3CDTF">2019-02-14T16:24:46Z</dcterms:created>
  <dcterms:modified xsi:type="dcterms:W3CDTF">2020-02-20T13:22:30Z</dcterms:modified>
</cp:coreProperties>
</file>