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3.xml" ContentType="application/vnd.openxmlformats-officedocument.drawingml.chartshapes+xml"/>
  <Override PartName="/ppt/notesSlides/notesSlide8.xml" ContentType="application/vnd.openxmlformats-officedocument.presentationml.notesSlide+xml"/>
  <Override PartName="/ppt/charts/chart6.xml" ContentType="application/vnd.openxmlformats-officedocument.drawingml.chart+xml"/>
  <Override PartName="/ppt/drawings/drawing4.xml" ContentType="application/vnd.openxmlformats-officedocument.drawingml.chartshapes+xml"/>
  <Override PartName="/ppt/notesSlides/notesSlide9.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10.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5" r:id="rId2"/>
    <p:sldMasterId id="2147483681" r:id="rId3"/>
    <p:sldMasterId id="2147483699" r:id="rId4"/>
  </p:sldMasterIdLst>
  <p:notesMasterIdLst>
    <p:notesMasterId r:id="rId20"/>
  </p:notesMasterIdLst>
  <p:sldIdLst>
    <p:sldId id="258" r:id="rId5"/>
    <p:sldId id="259" r:id="rId6"/>
    <p:sldId id="264" r:id="rId7"/>
    <p:sldId id="319" r:id="rId8"/>
    <p:sldId id="260" r:id="rId9"/>
    <p:sldId id="268" r:id="rId10"/>
    <p:sldId id="322" r:id="rId11"/>
    <p:sldId id="271" r:id="rId12"/>
    <p:sldId id="323" r:id="rId13"/>
    <p:sldId id="273" r:id="rId14"/>
    <p:sldId id="278" r:id="rId15"/>
    <p:sldId id="287" r:id="rId16"/>
    <p:sldId id="321" r:id="rId17"/>
    <p:sldId id="1798" r:id="rId18"/>
    <p:sldId id="286"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hitt, Christine - REE-ERS, Washington, DC" initials="WCREWD" lastIdx="3" clrIdx="0">
    <p:extLst>
      <p:ext uri="{19B8F6BF-5375-455C-9EA6-DF929625EA0E}">
        <p15:presenceInfo xmlns:p15="http://schemas.microsoft.com/office/powerpoint/2012/main" userId="S::christine.whitt1@usda.gov::86a26b46-c51a-43b5-949e-878f73c4238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FFCD0"/>
    <a:srgbClr val="D7FFCD"/>
    <a:srgbClr val="D5E1B9"/>
    <a:srgbClr val="81A042"/>
    <a:srgbClr val="BC59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71106" autoAdjust="0"/>
  </p:normalViewPr>
  <p:slideViewPr>
    <p:cSldViewPr snapToGrid="0">
      <p:cViewPr varScale="1">
        <p:scale>
          <a:sx n="61" d="100"/>
          <a:sy n="61" d="100"/>
        </p:scale>
        <p:origin x="1968" y="43"/>
      </p:cViewPr>
      <p:guideLst/>
    </p:cSldViewPr>
  </p:slideViewPr>
  <p:outlineViewPr>
    <p:cViewPr>
      <p:scale>
        <a:sx n="33" d="100"/>
        <a:sy n="33" d="100"/>
      </p:scale>
      <p:origin x="0" y="-1411"/>
    </p:cViewPr>
  </p:outlin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NULL"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8.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678080312502539E-2"/>
          <c:y val="0.11075181845001493"/>
          <c:w val="0.89714345214372149"/>
          <c:h val="0.63421574925608526"/>
        </c:manualLayout>
      </c:layout>
      <c:lineChart>
        <c:grouping val="standard"/>
        <c:varyColors val="0"/>
        <c:ser>
          <c:idx val="2"/>
          <c:order val="0"/>
          <c:tx>
            <c:strRef>
              <c:f>'4. NFI&amp;NCI'!$G$1</c:f>
              <c:strCache>
                <c:ptCount val="1"/>
                <c:pt idx="0">
                  <c:v>Average NFI, 2001 - 2020</c:v>
                </c:pt>
              </c:strCache>
            </c:strRef>
          </c:tx>
          <c:spPr>
            <a:ln w="28575" cap="rnd" cmpd="sng" algn="ctr">
              <a:solidFill>
                <a:schemeClr val="tx2">
                  <a:lumMod val="40000"/>
                  <a:lumOff val="60000"/>
                </a:schemeClr>
              </a:solidFill>
              <a:prstDash val="sysDash"/>
              <a:round/>
            </a:ln>
            <a:effectLst/>
          </c:spPr>
          <c:marker>
            <c:symbol val="none"/>
          </c:marker>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NFI&amp;NCI'!$G$3:$G$25</c:f>
              <c:numCache>
                <c:formatCode>0.00</c:formatCode>
                <c:ptCount val="22"/>
                <c:pt idx="0">
                  <c:v>98.681039954358894</c:v>
                </c:pt>
                <c:pt idx="1">
                  <c:v>98.681039954358894</c:v>
                </c:pt>
                <c:pt idx="2">
                  <c:v>98.681039954358894</c:v>
                </c:pt>
                <c:pt idx="3">
                  <c:v>98.681039954358894</c:v>
                </c:pt>
                <c:pt idx="4">
                  <c:v>98.681039954358894</c:v>
                </c:pt>
                <c:pt idx="5">
                  <c:v>98.681039954358894</c:v>
                </c:pt>
                <c:pt idx="6">
                  <c:v>98.681039954358894</c:v>
                </c:pt>
                <c:pt idx="7">
                  <c:v>98.681039954358894</c:v>
                </c:pt>
                <c:pt idx="8">
                  <c:v>98.681039954358894</c:v>
                </c:pt>
                <c:pt idx="9">
                  <c:v>98.681039954358894</c:v>
                </c:pt>
                <c:pt idx="10">
                  <c:v>98.681039954358894</c:v>
                </c:pt>
                <c:pt idx="11">
                  <c:v>98.681039954358894</c:v>
                </c:pt>
                <c:pt idx="12">
                  <c:v>98.681039954358894</c:v>
                </c:pt>
                <c:pt idx="13">
                  <c:v>98.681039954358894</c:v>
                </c:pt>
                <c:pt idx="14">
                  <c:v>98.681039954358894</c:v>
                </c:pt>
                <c:pt idx="15">
                  <c:v>98.681039954358894</c:v>
                </c:pt>
                <c:pt idx="16">
                  <c:v>98.681039954358894</c:v>
                </c:pt>
                <c:pt idx="17">
                  <c:v>98.681039954358894</c:v>
                </c:pt>
                <c:pt idx="18">
                  <c:v>98.681039954358894</c:v>
                </c:pt>
                <c:pt idx="19">
                  <c:v>98.681039954358894</c:v>
                </c:pt>
                <c:pt idx="20">
                  <c:v>98.681039954358894</c:v>
                </c:pt>
                <c:pt idx="21">
                  <c:v>98.681039954358894</c:v>
                </c:pt>
              </c:numCache>
              <c:extLst/>
            </c:numRef>
          </c:val>
          <c:smooth val="0"/>
          <c:extLst>
            <c:ext xmlns:c16="http://schemas.microsoft.com/office/drawing/2014/chart" uri="{C3380CC4-5D6E-409C-BE32-E72D297353CC}">
              <c16:uniqueId val="{00000000-4A9C-494D-90FF-1CACB3A27569}"/>
            </c:ext>
          </c:extLst>
        </c:ser>
        <c:ser>
          <c:idx val="3"/>
          <c:order val="1"/>
          <c:tx>
            <c:strRef>
              <c:f>'4. NFI&amp;NCI'!$H$1</c:f>
              <c:strCache>
                <c:ptCount val="1"/>
                <c:pt idx="0">
                  <c:v>Average NCI, 2001 - 2020</c:v>
                </c:pt>
              </c:strCache>
            </c:strRef>
          </c:tx>
          <c:spPr>
            <a:ln w="28575" cap="rnd" cmpd="sng" algn="ctr">
              <a:solidFill>
                <a:schemeClr val="accent6">
                  <a:lumMod val="60000"/>
                  <a:lumOff val="40000"/>
                </a:schemeClr>
              </a:solidFill>
              <a:prstDash val="sysDash"/>
              <a:round/>
            </a:ln>
            <a:effectLst/>
          </c:spPr>
          <c:marker>
            <c:symbol val="none"/>
          </c:marker>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NFI&amp;NCI'!$H$3:$H$25</c:f>
              <c:numCache>
                <c:formatCode>0.00</c:formatCode>
                <c:ptCount val="22"/>
                <c:pt idx="0">
                  <c:v>119.7716498486709</c:v>
                </c:pt>
                <c:pt idx="1">
                  <c:v>119.7716498486709</c:v>
                </c:pt>
                <c:pt idx="2">
                  <c:v>119.7716498486709</c:v>
                </c:pt>
                <c:pt idx="3">
                  <c:v>119.7716498486709</c:v>
                </c:pt>
                <c:pt idx="4">
                  <c:v>119.7716498486709</c:v>
                </c:pt>
                <c:pt idx="5">
                  <c:v>119.7716498486709</c:v>
                </c:pt>
                <c:pt idx="6">
                  <c:v>119.7716498486709</c:v>
                </c:pt>
                <c:pt idx="7">
                  <c:v>119.7716498486709</c:v>
                </c:pt>
                <c:pt idx="8">
                  <c:v>119.7716498486709</c:v>
                </c:pt>
                <c:pt idx="9">
                  <c:v>119.7716498486709</c:v>
                </c:pt>
                <c:pt idx="10">
                  <c:v>119.7716498486709</c:v>
                </c:pt>
                <c:pt idx="11">
                  <c:v>119.7716498486709</c:v>
                </c:pt>
                <c:pt idx="12">
                  <c:v>119.7716498486709</c:v>
                </c:pt>
                <c:pt idx="13">
                  <c:v>119.7716498486709</c:v>
                </c:pt>
                <c:pt idx="14">
                  <c:v>119.7716498486709</c:v>
                </c:pt>
                <c:pt idx="15">
                  <c:v>119.7716498486709</c:v>
                </c:pt>
                <c:pt idx="16">
                  <c:v>119.7716498486709</c:v>
                </c:pt>
                <c:pt idx="17">
                  <c:v>119.7716498486709</c:v>
                </c:pt>
                <c:pt idx="18">
                  <c:v>119.7716498486709</c:v>
                </c:pt>
                <c:pt idx="19">
                  <c:v>119.7716498486709</c:v>
                </c:pt>
                <c:pt idx="20">
                  <c:v>119.7716498486709</c:v>
                </c:pt>
                <c:pt idx="21">
                  <c:v>119.7716498486709</c:v>
                </c:pt>
              </c:numCache>
              <c:extLst/>
            </c:numRef>
          </c:val>
          <c:smooth val="0"/>
          <c:extLst>
            <c:ext xmlns:c16="http://schemas.microsoft.com/office/drawing/2014/chart" uri="{C3380CC4-5D6E-409C-BE32-E72D297353CC}">
              <c16:uniqueId val="{00000001-4A9C-494D-90FF-1CACB3A27569}"/>
            </c:ext>
          </c:extLst>
        </c:ser>
        <c:ser>
          <c:idx val="0"/>
          <c:order val="2"/>
          <c:tx>
            <c:strRef>
              <c:f>'4. NFI&amp;NCI'!$E$1:$E$2</c:f>
              <c:strCache>
                <c:ptCount val="2"/>
                <c:pt idx="0">
                  <c:v>NFI </c:v>
                </c:pt>
                <c:pt idx="1">
                  <c:v>inflation adjusted</c:v>
                </c:pt>
              </c:strCache>
            </c:strRef>
          </c:tx>
          <c:spPr>
            <a:ln w="38100" cap="rnd" cmpd="sng" algn="ctr">
              <a:solidFill>
                <a:schemeClr val="accent1">
                  <a:lumMod val="75000"/>
                </a:schemeClr>
              </a:solidFill>
              <a:prstDash val="solid"/>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2-4A9C-494D-90FF-1CACB3A27569}"/>
                </c:ext>
              </c:extLst>
            </c:dLbl>
            <c:dLbl>
              <c:idx val="1"/>
              <c:delete val="1"/>
              <c:extLst>
                <c:ext xmlns:c15="http://schemas.microsoft.com/office/drawing/2012/chart" uri="{CE6537A1-D6FC-4f65-9D91-7224C49458BB}"/>
                <c:ext xmlns:c16="http://schemas.microsoft.com/office/drawing/2014/chart" uri="{C3380CC4-5D6E-409C-BE32-E72D297353CC}">
                  <c16:uniqueId val="{00000003-4A9C-494D-90FF-1CACB3A27569}"/>
                </c:ext>
              </c:extLst>
            </c:dLbl>
            <c:dLbl>
              <c:idx val="2"/>
              <c:delete val="1"/>
              <c:extLst>
                <c:ext xmlns:c15="http://schemas.microsoft.com/office/drawing/2012/chart" uri="{CE6537A1-D6FC-4f65-9D91-7224C49458BB}"/>
                <c:ext xmlns:c16="http://schemas.microsoft.com/office/drawing/2014/chart" uri="{C3380CC4-5D6E-409C-BE32-E72D297353CC}">
                  <c16:uniqueId val="{00000004-4A9C-494D-90FF-1CACB3A27569}"/>
                </c:ext>
              </c:extLst>
            </c:dLbl>
            <c:dLbl>
              <c:idx val="3"/>
              <c:delete val="1"/>
              <c:extLst>
                <c:ext xmlns:c15="http://schemas.microsoft.com/office/drawing/2012/chart" uri="{CE6537A1-D6FC-4f65-9D91-7224C49458BB}"/>
                <c:ext xmlns:c16="http://schemas.microsoft.com/office/drawing/2014/chart" uri="{C3380CC4-5D6E-409C-BE32-E72D297353CC}">
                  <c16:uniqueId val="{00000005-4A9C-494D-90FF-1CACB3A27569}"/>
                </c:ext>
              </c:extLst>
            </c:dLbl>
            <c:dLbl>
              <c:idx val="4"/>
              <c:delete val="1"/>
              <c:extLst>
                <c:ext xmlns:c15="http://schemas.microsoft.com/office/drawing/2012/chart" uri="{CE6537A1-D6FC-4f65-9D91-7224C49458BB}"/>
                <c:ext xmlns:c16="http://schemas.microsoft.com/office/drawing/2014/chart" uri="{C3380CC4-5D6E-409C-BE32-E72D297353CC}">
                  <c16:uniqueId val="{00000006-4A9C-494D-90FF-1CACB3A27569}"/>
                </c:ext>
              </c:extLst>
            </c:dLbl>
            <c:dLbl>
              <c:idx val="5"/>
              <c:delete val="1"/>
              <c:extLst>
                <c:ext xmlns:c15="http://schemas.microsoft.com/office/drawing/2012/chart" uri="{CE6537A1-D6FC-4f65-9D91-7224C49458BB}"/>
                <c:ext xmlns:c16="http://schemas.microsoft.com/office/drawing/2014/chart" uri="{C3380CC4-5D6E-409C-BE32-E72D297353CC}">
                  <c16:uniqueId val="{00000007-4A9C-494D-90FF-1CACB3A27569}"/>
                </c:ext>
              </c:extLst>
            </c:dLbl>
            <c:dLbl>
              <c:idx val="6"/>
              <c:delete val="1"/>
              <c:extLst>
                <c:ext xmlns:c15="http://schemas.microsoft.com/office/drawing/2012/chart" uri="{CE6537A1-D6FC-4f65-9D91-7224C49458BB}"/>
                <c:ext xmlns:c16="http://schemas.microsoft.com/office/drawing/2014/chart" uri="{C3380CC4-5D6E-409C-BE32-E72D297353CC}">
                  <c16:uniqueId val="{00000008-4A9C-494D-90FF-1CACB3A27569}"/>
                </c:ext>
              </c:extLst>
            </c:dLbl>
            <c:dLbl>
              <c:idx val="7"/>
              <c:delete val="1"/>
              <c:extLst>
                <c:ext xmlns:c15="http://schemas.microsoft.com/office/drawing/2012/chart" uri="{CE6537A1-D6FC-4f65-9D91-7224C49458BB}"/>
                <c:ext xmlns:c16="http://schemas.microsoft.com/office/drawing/2014/chart" uri="{C3380CC4-5D6E-409C-BE32-E72D297353CC}">
                  <c16:uniqueId val="{00000009-4A9C-494D-90FF-1CACB3A27569}"/>
                </c:ext>
              </c:extLst>
            </c:dLbl>
            <c:dLbl>
              <c:idx val="8"/>
              <c:delete val="1"/>
              <c:extLst>
                <c:ext xmlns:c15="http://schemas.microsoft.com/office/drawing/2012/chart" uri="{CE6537A1-D6FC-4f65-9D91-7224C49458BB}"/>
                <c:ext xmlns:c16="http://schemas.microsoft.com/office/drawing/2014/chart" uri="{C3380CC4-5D6E-409C-BE32-E72D297353CC}">
                  <c16:uniqueId val="{0000000A-4A9C-494D-90FF-1CACB3A27569}"/>
                </c:ext>
              </c:extLst>
            </c:dLbl>
            <c:dLbl>
              <c:idx val="9"/>
              <c:delete val="1"/>
              <c:extLst>
                <c:ext xmlns:c15="http://schemas.microsoft.com/office/drawing/2012/chart" uri="{CE6537A1-D6FC-4f65-9D91-7224C49458BB}"/>
                <c:ext xmlns:c16="http://schemas.microsoft.com/office/drawing/2014/chart" uri="{C3380CC4-5D6E-409C-BE32-E72D297353CC}">
                  <c16:uniqueId val="{0000000B-4A9C-494D-90FF-1CACB3A27569}"/>
                </c:ext>
              </c:extLst>
            </c:dLbl>
            <c:dLbl>
              <c:idx val="10"/>
              <c:delete val="1"/>
              <c:extLst>
                <c:ext xmlns:c15="http://schemas.microsoft.com/office/drawing/2012/chart" uri="{CE6537A1-D6FC-4f65-9D91-7224C49458BB}"/>
                <c:ext xmlns:c16="http://schemas.microsoft.com/office/drawing/2014/chart" uri="{C3380CC4-5D6E-409C-BE32-E72D297353CC}">
                  <c16:uniqueId val="{0000000C-4A9C-494D-90FF-1CACB3A27569}"/>
                </c:ext>
              </c:extLst>
            </c:dLbl>
            <c:dLbl>
              <c:idx val="11"/>
              <c:delete val="1"/>
              <c:extLst>
                <c:ext xmlns:c15="http://schemas.microsoft.com/office/drawing/2012/chart" uri="{CE6537A1-D6FC-4f65-9D91-7224C49458BB}"/>
                <c:ext xmlns:c16="http://schemas.microsoft.com/office/drawing/2014/chart" uri="{C3380CC4-5D6E-409C-BE32-E72D297353CC}">
                  <c16:uniqueId val="{0000000D-4A9C-494D-90FF-1CACB3A27569}"/>
                </c:ext>
              </c:extLst>
            </c:dLbl>
            <c:dLbl>
              <c:idx val="12"/>
              <c:delete val="1"/>
              <c:extLst>
                <c:ext xmlns:c15="http://schemas.microsoft.com/office/drawing/2012/chart" uri="{CE6537A1-D6FC-4f65-9D91-7224C49458BB}"/>
                <c:ext xmlns:c16="http://schemas.microsoft.com/office/drawing/2014/chart" uri="{C3380CC4-5D6E-409C-BE32-E72D297353CC}">
                  <c16:uniqueId val="{0000000E-4A9C-494D-90FF-1CACB3A27569}"/>
                </c:ext>
              </c:extLst>
            </c:dLbl>
            <c:dLbl>
              <c:idx val="13"/>
              <c:delete val="1"/>
              <c:extLst>
                <c:ext xmlns:c15="http://schemas.microsoft.com/office/drawing/2012/chart" uri="{CE6537A1-D6FC-4f65-9D91-7224C49458BB}"/>
                <c:ext xmlns:c16="http://schemas.microsoft.com/office/drawing/2014/chart" uri="{C3380CC4-5D6E-409C-BE32-E72D297353CC}">
                  <c16:uniqueId val="{0000000F-4A9C-494D-90FF-1CACB3A27569}"/>
                </c:ext>
              </c:extLst>
            </c:dLbl>
            <c:dLbl>
              <c:idx val="14"/>
              <c:delete val="1"/>
              <c:extLst>
                <c:ext xmlns:c15="http://schemas.microsoft.com/office/drawing/2012/chart" uri="{CE6537A1-D6FC-4f65-9D91-7224C49458BB}"/>
                <c:ext xmlns:c16="http://schemas.microsoft.com/office/drawing/2014/chart" uri="{C3380CC4-5D6E-409C-BE32-E72D297353CC}">
                  <c16:uniqueId val="{00000010-4A9C-494D-90FF-1CACB3A27569}"/>
                </c:ext>
              </c:extLst>
            </c:dLbl>
            <c:dLbl>
              <c:idx val="15"/>
              <c:delete val="1"/>
              <c:extLst>
                <c:ext xmlns:c15="http://schemas.microsoft.com/office/drawing/2012/chart" uri="{CE6537A1-D6FC-4f65-9D91-7224C49458BB}"/>
                <c:ext xmlns:c16="http://schemas.microsoft.com/office/drawing/2014/chart" uri="{C3380CC4-5D6E-409C-BE32-E72D297353CC}">
                  <c16:uniqueId val="{00000011-4A9C-494D-90FF-1CACB3A27569}"/>
                </c:ext>
              </c:extLst>
            </c:dLbl>
            <c:dLbl>
              <c:idx val="16"/>
              <c:delete val="1"/>
              <c:extLst>
                <c:ext xmlns:c15="http://schemas.microsoft.com/office/drawing/2012/chart" uri="{CE6537A1-D6FC-4f65-9D91-7224C49458BB}"/>
                <c:ext xmlns:c16="http://schemas.microsoft.com/office/drawing/2014/chart" uri="{C3380CC4-5D6E-409C-BE32-E72D297353CC}">
                  <c16:uniqueId val="{00000012-4A9C-494D-90FF-1CACB3A27569}"/>
                </c:ext>
              </c:extLst>
            </c:dLbl>
            <c:dLbl>
              <c:idx val="17"/>
              <c:delete val="1"/>
              <c:extLst>
                <c:ext xmlns:c15="http://schemas.microsoft.com/office/drawing/2012/chart" uri="{CE6537A1-D6FC-4f65-9D91-7224C49458BB}"/>
                <c:ext xmlns:c16="http://schemas.microsoft.com/office/drawing/2014/chart" uri="{C3380CC4-5D6E-409C-BE32-E72D297353CC}">
                  <c16:uniqueId val="{00000013-4A9C-494D-90FF-1CACB3A27569}"/>
                </c:ext>
              </c:extLst>
            </c:dLbl>
            <c:dLbl>
              <c:idx val="18"/>
              <c:delete val="1"/>
              <c:extLst>
                <c:ext xmlns:c15="http://schemas.microsoft.com/office/drawing/2012/chart" uri="{CE6537A1-D6FC-4f65-9D91-7224C49458BB}"/>
                <c:ext xmlns:c16="http://schemas.microsoft.com/office/drawing/2014/chart" uri="{C3380CC4-5D6E-409C-BE32-E72D297353CC}">
                  <c16:uniqueId val="{00000014-4A9C-494D-90FF-1CACB3A27569}"/>
                </c:ext>
              </c:extLst>
            </c:dLbl>
            <c:dLbl>
              <c:idx val="19"/>
              <c:delete val="1"/>
              <c:extLst>
                <c:ext xmlns:c15="http://schemas.microsoft.com/office/drawing/2012/chart" uri="{CE6537A1-D6FC-4f65-9D91-7224C49458BB}"/>
                <c:ext xmlns:c16="http://schemas.microsoft.com/office/drawing/2014/chart" uri="{C3380CC4-5D6E-409C-BE32-E72D297353CC}">
                  <c16:uniqueId val="{00000015-4A9C-494D-90FF-1CACB3A27569}"/>
                </c:ext>
              </c:extLst>
            </c:dLbl>
            <c:dLbl>
              <c:idx val="20"/>
              <c:delete val="1"/>
              <c:extLst>
                <c:ext xmlns:c15="http://schemas.microsoft.com/office/drawing/2012/chart" uri="{CE6537A1-D6FC-4f65-9D91-7224C49458BB}"/>
                <c:ext xmlns:c16="http://schemas.microsoft.com/office/drawing/2014/chart" uri="{C3380CC4-5D6E-409C-BE32-E72D297353CC}">
                  <c16:uniqueId val="{00000016-4A9C-494D-90FF-1CACB3A2756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NFI&amp;NCI'!$E$3:$E$25</c:f>
              <c:numCache>
                <c:formatCode>0.0</c:formatCode>
                <c:ptCount val="22"/>
                <c:pt idx="0">
                  <c:v>84.393275209268708</c:v>
                </c:pt>
                <c:pt idx="1">
                  <c:v>59.299332573432508</c:v>
                </c:pt>
                <c:pt idx="2">
                  <c:v>90.551705033043746</c:v>
                </c:pt>
                <c:pt idx="3">
                  <c:v>126.44931557071153</c:v>
                </c:pt>
                <c:pt idx="4">
                  <c:v>110.48098911152881</c:v>
                </c:pt>
                <c:pt idx="5">
                  <c:v>78.135749763974488</c:v>
                </c:pt>
                <c:pt idx="6">
                  <c:v>92.734823564465259</c:v>
                </c:pt>
                <c:pt idx="7">
                  <c:v>101.38430639984919</c:v>
                </c:pt>
                <c:pt idx="8">
                  <c:v>80.306665323457239</c:v>
                </c:pt>
                <c:pt idx="9">
                  <c:v>98.391175097027784</c:v>
                </c:pt>
                <c:pt idx="10">
                  <c:v>141.96714562784592</c:v>
                </c:pt>
                <c:pt idx="11">
                  <c:v>118.27623836405921</c:v>
                </c:pt>
                <c:pt idx="12">
                  <c:v>149.16187723002437</c:v>
                </c:pt>
                <c:pt idx="13">
                  <c:v>109.19878145402993</c:v>
                </c:pt>
                <c:pt idx="14">
                  <c:v>95.756465780120308</c:v>
                </c:pt>
                <c:pt idx="15">
                  <c:v>72.348538980378734</c:v>
                </c:pt>
                <c:pt idx="16">
                  <c:v>85.558846842276722</c:v>
                </c:pt>
                <c:pt idx="17">
                  <c:v>90.161395492847447</c:v>
                </c:pt>
                <c:pt idx="18">
                  <c:v>86.301967512340156</c:v>
                </c:pt>
                <c:pt idx="19">
                  <c:v>102.76220415649546</c:v>
                </c:pt>
                <c:pt idx="20">
                  <c:v>123.41983762508029</c:v>
                </c:pt>
                <c:pt idx="21">
                  <c:v>113.70674822842003</c:v>
                </c:pt>
              </c:numCache>
              <c:extLst/>
            </c:numRef>
          </c:val>
          <c:smooth val="0"/>
          <c:extLst>
            <c:ext xmlns:c16="http://schemas.microsoft.com/office/drawing/2014/chart" uri="{C3380CC4-5D6E-409C-BE32-E72D297353CC}">
              <c16:uniqueId val="{00000017-4A9C-494D-90FF-1CACB3A27569}"/>
            </c:ext>
          </c:extLst>
        </c:ser>
        <c:ser>
          <c:idx val="1"/>
          <c:order val="3"/>
          <c:tx>
            <c:strRef>
              <c:f>'4. NFI&amp;NCI'!$F$1:$F$2</c:f>
              <c:strCache>
                <c:ptCount val="2"/>
                <c:pt idx="0">
                  <c:v>NCFI </c:v>
                </c:pt>
                <c:pt idx="1">
                  <c:v>inflation adjusted</c:v>
                </c:pt>
              </c:strCache>
            </c:strRef>
          </c:tx>
          <c:spPr>
            <a:ln w="38100" cap="rnd" cmpd="sng" algn="ctr">
              <a:solidFill>
                <a:schemeClr val="accent6"/>
              </a:solidFill>
              <a:prstDash val="solid"/>
              <a:round/>
            </a:ln>
            <a:effectLst/>
          </c:spPr>
          <c:marker>
            <c:symbol val="none"/>
          </c:marker>
          <c:dLbls>
            <c:dLbl>
              <c:idx val="2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4A9C-494D-90FF-1CACB3A2756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strRef>
              <c:f>'4. NFI&amp;NCI'!$I$3:$I$25</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'4. NFI&amp;NCI'!$F$3:$F$25</c:f>
              <c:numCache>
                <c:formatCode>0.0</c:formatCode>
                <c:ptCount val="22"/>
                <c:pt idx="0">
                  <c:v>95.416259533796648</c:v>
                </c:pt>
                <c:pt idx="1">
                  <c:v>77.02169338781755</c:v>
                </c:pt>
                <c:pt idx="2">
                  <c:v>107.14219356322863</c:v>
                </c:pt>
                <c:pt idx="3">
                  <c:v>121.02376921875226</c:v>
                </c:pt>
                <c:pt idx="4">
                  <c:v>121.54819665567884</c:v>
                </c:pt>
                <c:pt idx="5">
                  <c:v>93.106656426151886</c:v>
                </c:pt>
                <c:pt idx="6">
                  <c:v>102.50506469045536</c:v>
                </c:pt>
                <c:pt idx="7">
                  <c:v>110.30842302100912</c:v>
                </c:pt>
                <c:pt idx="8">
                  <c:v>96.044740941363372</c:v>
                </c:pt>
                <c:pt idx="9">
                  <c:v>122.89029583906125</c:v>
                </c:pt>
                <c:pt idx="10">
                  <c:v>153.99618740607377</c:v>
                </c:pt>
                <c:pt idx="11">
                  <c:v>165.96383249580288</c:v>
                </c:pt>
                <c:pt idx="12">
                  <c:v>164.10977910545543</c:v>
                </c:pt>
                <c:pt idx="13">
                  <c:v>155.4499962177274</c:v>
                </c:pt>
                <c:pt idx="14">
                  <c:v>125.21209958589637</c:v>
                </c:pt>
                <c:pt idx="15">
                  <c:v>110.9584589939511</c:v>
                </c:pt>
                <c:pt idx="16">
                  <c:v>115.35478779543928</c:v>
                </c:pt>
                <c:pt idx="17">
                  <c:v>114.10541618705645</c:v>
                </c:pt>
                <c:pt idx="18">
                  <c:v>116.79704973813531</c:v>
                </c:pt>
                <c:pt idx="19">
                  <c:v>126.47809617056538</c:v>
                </c:pt>
                <c:pt idx="20">
                  <c:v>139.04450405761298</c:v>
                </c:pt>
                <c:pt idx="21">
                  <c:v>136.11630170799</c:v>
                </c:pt>
              </c:numCache>
              <c:extLst/>
            </c:numRef>
          </c:val>
          <c:smooth val="0"/>
          <c:extLst>
            <c:ext xmlns:c16="http://schemas.microsoft.com/office/drawing/2014/chart" uri="{C3380CC4-5D6E-409C-BE32-E72D297353CC}">
              <c16:uniqueId val="{00000019-4A9C-494D-90FF-1CACB3A27569}"/>
            </c:ext>
          </c:extLst>
        </c:ser>
        <c:dLbls>
          <c:showLegendKey val="0"/>
          <c:showVal val="0"/>
          <c:showCatName val="0"/>
          <c:showSerName val="0"/>
          <c:showPercent val="0"/>
          <c:showBubbleSize val="0"/>
        </c:dLbls>
        <c:smooth val="0"/>
        <c:axId val="115830608"/>
        <c:axId val="115826256"/>
      </c:lineChart>
      <c:catAx>
        <c:axId val="115830608"/>
        <c:scaling>
          <c:orientation val="minMax"/>
        </c:scaling>
        <c:delete val="0"/>
        <c:axPos val="b"/>
        <c:numFmt formatCode="General" sourceLinked="1"/>
        <c:majorTickMark val="none"/>
        <c:minorTickMark val="none"/>
        <c:tickLblPos val="nextTo"/>
        <c:spPr>
          <a:noFill/>
          <a:ln w="9525" cap="flat" cmpd="sng" algn="ctr">
            <a:solidFill>
              <a:schemeClr val="bg1">
                <a:lumMod val="8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15826256"/>
        <c:crosses val="autoZero"/>
        <c:auto val="1"/>
        <c:lblAlgn val="ctr"/>
        <c:lblOffset val="100"/>
        <c:tickLblSkip val="2"/>
        <c:noMultiLvlLbl val="0"/>
      </c:catAx>
      <c:valAx>
        <c:axId val="115826256"/>
        <c:scaling>
          <c:orientation val="minMax"/>
        </c:scaling>
        <c:delete val="0"/>
        <c:axPos val="l"/>
        <c:majorGridlines>
          <c:spPr>
            <a:ln w="9525" cap="flat" cmpd="sng" algn="ctr">
              <a:solidFill>
                <a:schemeClr val="bg1">
                  <a:lumMod val="85000"/>
                </a:schemeClr>
              </a:solidFill>
              <a:prstDash val="solid"/>
              <a:round/>
            </a:ln>
            <a:effectLst/>
          </c:spPr>
        </c:majorGridlines>
        <c:title>
          <c:tx>
            <c:rich>
              <a:bodyPr rot="0" spcFirstLastPara="1" vertOverflow="ellipsis" wrap="square" anchor="ctr" anchorCtr="1"/>
              <a:lstStyle/>
              <a:p>
                <a:pPr>
                  <a:defRPr sz="1200" b="0" i="0" u="none" strike="noStrike" kern="1200" baseline="0">
                    <a:solidFill>
                      <a:schemeClr val="tx1"/>
                    </a:solidFill>
                    <a:latin typeface="+mn-lt"/>
                    <a:ea typeface="+mn-ea"/>
                    <a:cs typeface="+mn-cs"/>
                  </a:defRPr>
                </a:pPr>
                <a:r>
                  <a:rPr lang="en-US" sz="1200" b="0" dirty="0"/>
                  <a:t>$</a:t>
                </a:r>
                <a:r>
                  <a:rPr lang="en-US" sz="1200" b="0" baseline="0" dirty="0"/>
                  <a:t> billion (2022)</a:t>
                </a:r>
                <a:endParaRPr lang="en-US" sz="1200" b="0" dirty="0"/>
              </a:p>
            </c:rich>
          </c:tx>
          <c:layout>
            <c:manualLayout>
              <c:xMode val="edge"/>
              <c:yMode val="edge"/>
              <c:x val="1.1428204979285244E-2"/>
              <c:y val="4.2919355366829455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15830608"/>
        <c:crosses val="autoZero"/>
        <c:crossBetween val="between"/>
      </c:valAx>
      <c:spPr>
        <a:noFill/>
        <a:ln>
          <a:noFill/>
        </a:ln>
        <a:effectLst/>
      </c:spPr>
    </c:plotArea>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679666907308226E-2"/>
          <c:y val="0.13718176748774349"/>
          <c:w val="0.93907457634541813"/>
          <c:h val="0.76100725157504068"/>
        </c:manualLayout>
      </c:layout>
      <c:barChart>
        <c:barDir val="col"/>
        <c:grouping val="stacked"/>
        <c:varyColors val="0"/>
        <c:ser>
          <c:idx val="0"/>
          <c:order val="0"/>
          <c:tx>
            <c:strRef>
              <c:f>'5. NFI waterfall'!$A$8</c:f>
              <c:strCache>
                <c:ptCount val="1"/>
                <c:pt idx="0">
                  <c:v>Total</c:v>
                </c:pt>
              </c:strCache>
            </c:strRef>
          </c:tx>
          <c:spPr>
            <a:solidFill>
              <a:schemeClr val="accent1"/>
            </a:solidFill>
            <a:ln w="19050">
              <a:solidFill>
                <a:schemeClr val="tx1"/>
              </a:solidFill>
            </a:ln>
          </c:spPr>
          <c:invertIfNegative val="0"/>
          <c:dPt>
            <c:idx val="8"/>
            <c:invertIfNegative val="0"/>
            <c:bubble3D val="0"/>
            <c:spPr>
              <a:solidFill>
                <a:schemeClr val="tx1">
                  <a:lumMod val="50000"/>
                  <a:lumOff val="50000"/>
                </a:schemeClr>
              </a:solidFill>
              <a:ln w="19050">
                <a:solidFill>
                  <a:schemeClr val="tx1"/>
                </a:solidFill>
              </a:ln>
            </c:spPr>
            <c:extLst>
              <c:ext xmlns:c16="http://schemas.microsoft.com/office/drawing/2014/chart" uri="{C3380CC4-5D6E-409C-BE32-E72D297353CC}">
                <c16:uniqueId val="{00000001-A45A-4C2F-8547-FD8EF11666BB}"/>
              </c:ext>
            </c:extLst>
          </c:dPt>
          <c:dLbls>
            <c:dLbl>
              <c:idx val="8"/>
              <c:layout>
                <c:manualLayout>
                  <c:x val="-6.6130829847772868E-3"/>
                  <c:y val="-0.26899960313943683"/>
                </c:manualLayout>
              </c:layout>
              <c:spPr/>
              <c:txPr>
                <a:bodyPr/>
                <a:lstStyle/>
                <a:p>
                  <a:pPr>
                    <a:defRPr sz="14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45A-4C2F-8547-FD8EF11666BB}"/>
                </c:ext>
              </c:extLst>
            </c:dLbl>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waterfall'!$B$8:$J$8</c:f>
              <c:numCache>
                <c:formatCode>General</c:formatCode>
                <c:ptCount val="9"/>
                <c:pt idx="8" formatCode="0.0">
                  <c:v>113.70674822842001</c:v>
                </c:pt>
              </c:numCache>
            </c:numRef>
          </c:val>
          <c:extLst>
            <c:ext xmlns:c16="http://schemas.microsoft.com/office/drawing/2014/chart" uri="{C3380CC4-5D6E-409C-BE32-E72D297353CC}">
              <c16:uniqueId val="{00000002-A45A-4C2F-8547-FD8EF11666BB}"/>
            </c:ext>
          </c:extLst>
        </c:ser>
        <c:ser>
          <c:idx val="1"/>
          <c:order val="1"/>
          <c:tx>
            <c:strRef>
              <c:f>'5. NFI waterfall'!$A$9</c:f>
              <c:strCache>
                <c:ptCount val="1"/>
                <c:pt idx="0">
                  <c:v>+Y spacer</c:v>
                </c:pt>
              </c:strCache>
            </c:strRef>
          </c:tx>
          <c:spPr>
            <a:noFill/>
          </c:spPr>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waterfall'!$B$9:$J$9</c:f>
              <c:numCache>
                <c:formatCode>0.0</c:formatCode>
                <c:ptCount val="9"/>
                <c:pt idx="1">
                  <c:v>119.10754849845999</c:v>
                </c:pt>
                <c:pt idx="2">
                  <c:v>122.04174122812</c:v>
                </c:pt>
                <c:pt idx="3">
                  <c:v>122.04174122812</c:v>
                </c:pt>
                <c:pt idx="4">
                  <c:v>139.39211544942</c:v>
                </c:pt>
                <c:pt idx="5">
                  <c:v>121.32937596981998</c:v>
                </c:pt>
                <c:pt idx="6">
                  <c:v>105.87270796981997</c:v>
                </c:pt>
                <c:pt idx="7">
                  <c:v>105.87270796981997</c:v>
                </c:pt>
              </c:numCache>
            </c:numRef>
          </c:val>
          <c:extLst>
            <c:ext xmlns:c16="http://schemas.microsoft.com/office/drawing/2014/chart" uri="{C3380CC4-5D6E-409C-BE32-E72D297353CC}">
              <c16:uniqueId val="{00000003-A45A-4C2F-8547-FD8EF11666BB}"/>
            </c:ext>
          </c:extLst>
        </c:ser>
        <c:ser>
          <c:idx val="2"/>
          <c:order val="2"/>
          <c:tx>
            <c:strRef>
              <c:f>'5. NFI waterfall'!$A$10</c:f>
              <c:strCache>
                <c:ptCount val="1"/>
                <c:pt idx="0">
                  <c:v>+Y loss</c:v>
                </c:pt>
              </c:strCache>
            </c:strRef>
          </c:tx>
          <c:spPr>
            <a:solidFill>
              <a:schemeClr val="accent2"/>
            </a:solidFill>
            <a:ln w="12700">
              <a:solidFill>
                <a:schemeClr val="tx1"/>
              </a:solidFill>
            </a:ln>
          </c:spPr>
          <c:invertIfNegative val="0"/>
          <c:dLbls>
            <c:dLbl>
              <c:idx val="0"/>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A45A-4C2F-8547-FD8EF11666BB}"/>
                </c:ext>
              </c:extLst>
            </c:dLbl>
            <c:dLbl>
              <c:idx val="1"/>
              <c:layout>
                <c:manualLayout>
                  <c:x val="6.4473330759028252E-3"/>
                  <c:y val="-7.5704293067854408E-2"/>
                </c:manualLayout>
              </c:layout>
              <c:tx>
                <c:rich>
                  <a:bodyPr wrap="square" lIns="38100" tIns="19050" rIns="38100" bIns="19050" anchor="ctr">
                    <a:noAutofit/>
                  </a:bodyPr>
                  <a:lstStyle/>
                  <a:p>
                    <a:pPr>
                      <a:defRPr sz="1400"/>
                    </a:pPr>
                    <a:r>
                      <a:rPr lang="en-US" sz="1400"/>
                      <a:t>12.0</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6.2963748580499287E-2"/>
                      <c:h val="6.4361613852102095E-2"/>
                    </c:manualLayout>
                  </c15:layout>
                  <c15:showDataLabelsRange val="0"/>
                </c:ext>
                <c:ext xmlns:c16="http://schemas.microsoft.com/office/drawing/2014/chart" uri="{C3380CC4-5D6E-409C-BE32-E72D297353CC}">
                  <c16:uniqueId val="{00000005-A45A-4C2F-8547-FD8EF11666BB}"/>
                </c:ext>
              </c:extLst>
            </c:dLbl>
            <c:dLbl>
              <c:idx val="2"/>
              <c:layout>
                <c:manualLayout>
                  <c:x val="-1.7065963769454582E-3"/>
                  <c:y val="-5.9364123437963413E-2"/>
                </c:manualLayout>
              </c:layout>
              <c:tx>
                <c:rich>
                  <a:bodyPr/>
                  <a:lstStyle/>
                  <a:p>
                    <a:r>
                      <a:rPr lang="en-US"/>
                      <a:t>-9.1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A45A-4C2F-8547-FD8EF11666BB}"/>
                </c:ext>
              </c:extLst>
            </c:dLbl>
            <c:dLbl>
              <c:idx val="3"/>
              <c:layout>
                <c:manualLayout>
                  <c:x val="4.0148666118227762E-3"/>
                  <c:y val="-0.10630686279777678"/>
                </c:manualLayout>
              </c:layout>
              <c:tx>
                <c:rich>
                  <a:bodyPr wrap="square" lIns="38100" tIns="19050" rIns="38100" bIns="19050" anchor="ctr">
                    <a:noAutofit/>
                  </a:bodyPr>
                  <a:lstStyle/>
                  <a:p>
                    <a:pPr>
                      <a:defRPr sz="1400"/>
                    </a:pPr>
                    <a:r>
                      <a:rPr lang="en-US" sz="1400"/>
                      <a:t>17.4</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6.4908557753802471E-2"/>
                      <c:h val="5.261609998587044E-2"/>
                    </c:manualLayout>
                  </c15:layout>
                  <c15:showDataLabelsRange val="0"/>
                </c:ext>
                <c:ext xmlns:c16="http://schemas.microsoft.com/office/drawing/2014/chart" uri="{C3380CC4-5D6E-409C-BE32-E72D297353CC}">
                  <c16:uniqueId val="{00000007-A45A-4C2F-8547-FD8EF11666BB}"/>
                </c:ext>
              </c:extLst>
            </c:dLbl>
            <c:dLbl>
              <c:idx val="4"/>
              <c:layout>
                <c:manualLayout>
                  <c:x val="-2.9802897772107629E-3"/>
                  <c:y val="-3.6176685102276507E-2"/>
                </c:manualLayout>
              </c:layout>
              <c:tx>
                <c:rich>
                  <a:bodyPr/>
                  <a:lstStyle/>
                  <a:p>
                    <a:r>
                      <a:rPr lang="en-US"/>
                      <a:t>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A45A-4C2F-8547-FD8EF11666BB}"/>
                </c:ext>
              </c:extLst>
            </c:dLbl>
            <c:dLbl>
              <c:idx val="5"/>
              <c:layout>
                <c:manualLayout>
                  <c:x val="-4.4061393339138904E-3"/>
                  <c:y val="9.2896738641764343E-2"/>
                </c:manualLayout>
              </c:layout>
              <c:tx>
                <c:rich>
                  <a:bodyPr/>
                  <a:lstStyle/>
                  <a:p>
                    <a:r>
                      <a:rPr lang="en-US" dirty="0"/>
                      <a:t>-20.1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A45A-4C2F-8547-FD8EF11666BB}"/>
                </c:ext>
              </c:extLst>
            </c:dLbl>
            <c:dLbl>
              <c:idx val="6"/>
              <c:layout>
                <c:manualLayout>
                  <c:x val="2.0465710042240682E-3"/>
                  <c:y val="7.4507570142242907E-2"/>
                </c:manualLayout>
              </c:layout>
              <c:tx>
                <c:rich>
                  <a:bodyPr wrap="square" lIns="38100" tIns="19050" rIns="38100" bIns="19050" anchor="ctr">
                    <a:noAutofit/>
                  </a:bodyPr>
                  <a:lstStyle/>
                  <a:p>
                    <a:pPr>
                      <a:defRPr sz="1400"/>
                    </a:pPr>
                    <a:r>
                      <a:rPr lang="en-US" sz="1400"/>
                      <a:t>-15.5</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5.9108371350918489E-2"/>
                      <c:h val="5.7951852722347874E-2"/>
                    </c:manualLayout>
                  </c15:layout>
                  <c15:showDataLabelsRange val="0"/>
                </c:ext>
                <c:ext xmlns:c16="http://schemas.microsoft.com/office/drawing/2014/chart" uri="{C3380CC4-5D6E-409C-BE32-E72D297353CC}">
                  <c16:uniqueId val="{0000000A-A45A-4C2F-8547-FD8EF11666BB}"/>
                </c:ext>
              </c:extLst>
            </c:dLbl>
            <c:dLbl>
              <c:idx val="7"/>
              <c:layout>
                <c:manualLayout>
                  <c:x val="1.5360509787981696E-3"/>
                  <c:y val="-6.4422413759887845E-2"/>
                </c:manualLayout>
              </c:layout>
              <c:tx>
                <c:rich>
                  <a:bodyPr wrap="square" lIns="38100" tIns="19050" rIns="38100" bIns="19050" anchor="ctr">
                    <a:noAutofit/>
                  </a:bodyPr>
                  <a:lstStyle/>
                  <a:p>
                    <a:pPr>
                      <a:defRPr sz="1400"/>
                    </a:pPr>
                    <a:r>
                      <a:rPr lang="en-US"/>
                      <a:t>7.8</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manualLayout>
                      <c:w val="3.9506995161734434E-2"/>
                      <c:h val="6.6280145027491258E-2"/>
                    </c:manualLayout>
                  </c15:layout>
                  <c15:showDataLabelsRange val="0"/>
                </c:ext>
                <c:ext xmlns:c16="http://schemas.microsoft.com/office/drawing/2014/chart" uri="{C3380CC4-5D6E-409C-BE32-E72D297353CC}">
                  <c16:uniqueId val="{0000000B-A45A-4C2F-8547-FD8EF11666BB}"/>
                </c:ext>
              </c:extLst>
            </c:dLbl>
            <c:dLbl>
              <c:idx val="8"/>
              <c:tx>
                <c:rich>
                  <a:bodyPr/>
                  <a:lstStyle/>
                  <a:p>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A45A-4C2F-8547-FD8EF11666BB}"/>
                </c:ext>
              </c:extLst>
            </c:dLbl>
            <c:spPr>
              <a:noFill/>
              <a:ln>
                <a:noFill/>
              </a:ln>
              <a:effectLst/>
            </c:spPr>
            <c:txPr>
              <a:bodyPr wrap="square" lIns="38100" tIns="19050" rIns="38100" bIns="19050" anchor="ctr">
                <a:spAutoFit/>
              </a:bodyPr>
              <a:lstStyle/>
              <a:p>
                <a:pPr>
                  <a:defRPr sz="1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waterfall'!$B$10:$J$10</c:f>
              <c:numCache>
                <c:formatCode>0.0</c:formatCode>
                <c:ptCount val="9"/>
                <c:pt idx="1">
                  <c:v>0</c:v>
                </c:pt>
                <c:pt idx="2">
                  <c:v>9.0512753021300014</c:v>
                </c:pt>
                <c:pt idx="3">
                  <c:v>0</c:v>
                </c:pt>
                <c:pt idx="4">
                  <c:v>0</c:v>
                </c:pt>
                <c:pt idx="5">
                  <c:v>20.097306814750027</c:v>
                </c:pt>
                <c:pt idx="6">
                  <c:v>15.456668000000001</c:v>
                </c:pt>
                <c:pt idx="7">
                  <c:v>0</c:v>
                </c:pt>
              </c:numCache>
            </c:numRef>
          </c:val>
          <c:extLst>
            <c:ext xmlns:c16="http://schemas.microsoft.com/office/drawing/2014/chart" uri="{C3380CC4-5D6E-409C-BE32-E72D297353CC}">
              <c16:uniqueId val="{0000000D-A45A-4C2F-8547-FD8EF11666BB}"/>
            </c:ext>
          </c:extLst>
        </c:ser>
        <c:ser>
          <c:idx val="3"/>
          <c:order val="3"/>
          <c:tx>
            <c:strRef>
              <c:f>'5. NFI waterfall'!$A$11</c:f>
              <c:strCache>
                <c:ptCount val="1"/>
                <c:pt idx="0">
                  <c:v>+Y gain</c:v>
                </c:pt>
              </c:strCache>
            </c:strRef>
          </c:tx>
          <c:spPr>
            <a:solidFill>
              <a:schemeClr val="accent1"/>
            </a:solidFill>
            <a:ln w="19050">
              <a:solidFill>
                <a:schemeClr val="tx1"/>
              </a:solidFill>
            </a:ln>
          </c:spPr>
          <c:invertIfNegative val="0"/>
          <c:dPt>
            <c:idx val="0"/>
            <c:invertIfNegative val="0"/>
            <c:bubble3D val="0"/>
            <c:spPr>
              <a:solidFill>
                <a:schemeClr val="tx1">
                  <a:lumMod val="50000"/>
                  <a:lumOff val="50000"/>
                </a:schemeClr>
              </a:solidFill>
              <a:ln w="19050">
                <a:solidFill>
                  <a:schemeClr val="tx1"/>
                </a:solidFill>
              </a:ln>
            </c:spPr>
            <c:extLst>
              <c:ext xmlns:c16="http://schemas.microsoft.com/office/drawing/2014/chart" uri="{C3380CC4-5D6E-409C-BE32-E72D297353CC}">
                <c16:uniqueId val="{0000000F-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waterfall'!$B$11:$J$11</c:f>
              <c:numCache>
                <c:formatCode>0.0</c:formatCode>
                <c:ptCount val="9"/>
                <c:pt idx="0">
                  <c:v>119.10754849845999</c:v>
                </c:pt>
                <c:pt idx="1">
                  <c:v>11.985468031789992</c:v>
                </c:pt>
                <c:pt idx="2">
                  <c:v>0</c:v>
                </c:pt>
                <c:pt idx="3">
                  <c:v>17.350374221300001</c:v>
                </c:pt>
                <c:pt idx="4">
                  <c:v>2.0345673351500002</c:v>
                </c:pt>
                <c:pt idx="5">
                  <c:v>0</c:v>
                </c:pt>
                <c:pt idx="6">
                  <c:v>0</c:v>
                </c:pt>
                <c:pt idx="7">
                  <c:v>7.834040258600055</c:v>
                </c:pt>
              </c:numCache>
            </c:numRef>
          </c:val>
          <c:extLst>
            <c:ext xmlns:c16="http://schemas.microsoft.com/office/drawing/2014/chart" uri="{C3380CC4-5D6E-409C-BE32-E72D297353CC}">
              <c16:uniqueId val="{00000010-A45A-4C2F-8547-FD8EF11666BB}"/>
            </c:ext>
          </c:extLst>
        </c:ser>
        <c:ser>
          <c:idx val="4"/>
          <c:order val="4"/>
          <c:tx>
            <c:strRef>
              <c:f>'5. NFI waterfall'!$A$12</c:f>
              <c:strCache>
                <c:ptCount val="1"/>
                <c:pt idx="0">
                  <c:v>+Y &gt;=0 label</c:v>
                </c:pt>
              </c:strCache>
            </c:strRef>
          </c:tx>
          <c:spPr>
            <a:noFill/>
          </c:spPr>
          <c:invertIfNegative val="0"/>
          <c:dLbls>
            <c:dLbl>
              <c:idx val="0"/>
              <c:dLblPos val="inBase"/>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45A-4C2F-8547-FD8EF11666BB}"/>
                </c:ext>
              </c:extLst>
            </c:dLbl>
            <c:numFmt formatCode="#,##0.0" sourceLinked="0"/>
            <c:spPr>
              <a:noFill/>
              <a:ln>
                <a:noFill/>
              </a:ln>
              <a:effectLst/>
            </c:spPr>
            <c:txPr>
              <a:bodyPr/>
              <a:lstStyle/>
              <a:p>
                <a:pPr>
                  <a:defRPr sz="1400"/>
                </a:pPr>
                <a:endParaRPr lang="en-US"/>
              </a:p>
            </c:txPr>
            <c:dLblPos val="inBase"/>
            <c:showLegendKey val="0"/>
            <c:showVal val="0"/>
            <c:showCatName val="0"/>
            <c:showSerName val="0"/>
            <c:showPercent val="0"/>
            <c:showBubbleSize val="0"/>
            <c:extLst>
              <c:ext xmlns:c15="http://schemas.microsoft.com/office/drawing/2012/chart" uri="{CE6537A1-D6FC-4f65-9D91-7224C49458BB}">
                <c15:showLeaderLines val="0"/>
              </c:ext>
            </c:extLst>
          </c:dLbls>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waterfall'!$B$12:$J$12</c:f>
              <c:numCache>
                <c:formatCode>0.0</c:formatCode>
                <c:ptCount val="9"/>
                <c:pt idx="0">
                  <c:v>119.10754849845999</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2-A45A-4C2F-8547-FD8EF11666BB}"/>
            </c:ext>
          </c:extLst>
        </c:ser>
        <c:ser>
          <c:idx val="5"/>
          <c:order val="5"/>
          <c:tx>
            <c:strRef>
              <c:f>'5. NFI waterfall'!$A$13</c:f>
              <c:strCache>
                <c:ptCount val="1"/>
                <c:pt idx="0">
                  <c:v>+Y &lt;0 label</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waterfall'!$B$13:$J$13</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3-A45A-4C2F-8547-FD8EF11666BB}"/>
            </c:ext>
          </c:extLst>
        </c:ser>
        <c:ser>
          <c:idx val="6"/>
          <c:order val="6"/>
          <c:tx>
            <c:strRef>
              <c:f>'5. NFI waterfall'!$A$14</c:f>
              <c:strCache>
                <c:ptCount val="1"/>
                <c:pt idx="0">
                  <c:v>-Y spacer</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waterfall'!$B$14:$J$14</c:f>
              <c:numCache>
                <c:formatCode>0.0</c:formatCode>
                <c:ptCount val="9"/>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4-A45A-4C2F-8547-FD8EF11666BB}"/>
            </c:ext>
          </c:extLst>
        </c:ser>
        <c:ser>
          <c:idx val="7"/>
          <c:order val="7"/>
          <c:tx>
            <c:strRef>
              <c:f>'5. NFI waterfall'!$A$15</c:f>
              <c:strCache>
                <c:ptCount val="1"/>
                <c:pt idx="0">
                  <c:v>-Y loss</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waterfall'!$B$15:$J$15</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5-A45A-4C2F-8547-FD8EF11666BB}"/>
            </c:ext>
          </c:extLst>
        </c:ser>
        <c:ser>
          <c:idx val="8"/>
          <c:order val="8"/>
          <c:tx>
            <c:strRef>
              <c:f>'5. NFI waterfall'!$A$16</c:f>
              <c:strCache>
                <c:ptCount val="1"/>
                <c:pt idx="0">
                  <c:v>-Y gain</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waterfall'!$B$16:$J$16</c:f>
              <c:numCache>
                <c:formatCode>0.0</c:formatCode>
                <c:ptCount val="9"/>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6-A45A-4C2F-8547-FD8EF11666BB}"/>
            </c:ext>
          </c:extLst>
        </c:ser>
        <c:ser>
          <c:idx val="9"/>
          <c:order val="9"/>
          <c:tx>
            <c:strRef>
              <c:f>'5. NFI waterfall'!$A$17</c:f>
              <c:strCache>
                <c:ptCount val="1"/>
                <c:pt idx="0">
                  <c:v>-Y &gt;=0 label</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waterfall'!$B$17:$J$17</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7-A45A-4C2F-8547-FD8EF11666BB}"/>
            </c:ext>
          </c:extLst>
        </c:ser>
        <c:ser>
          <c:idx val="10"/>
          <c:order val="10"/>
          <c:tx>
            <c:strRef>
              <c:f>'5. NFI waterfall'!$A$18</c:f>
              <c:strCache>
                <c:ptCount val="1"/>
                <c:pt idx="0">
                  <c:v>-Y &lt;0 label</c:v>
                </c:pt>
              </c:strCache>
            </c:strRef>
          </c:tx>
          <c:invertIfNegative val="0"/>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waterfall'!$B$18:$J$18</c:f>
              <c:numCache>
                <c:formatCode>0.0</c:formatCode>
                <c:ptCount val="9"/>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18-A45A-4C2F-8547-FD8EF11666BB}"/>
            </c:ext>
          </c:extLst>
        </c:ser>
        <c:dLbls>
          <c:showLegendKey val="0"/>
          <c:showVal val="0"/>
          <c:showCatName val="0"/>
          <c:showSerName val="0"/>
          <c:showPercent val="0"/>
          <c:showBubbleSize val="0"/>
        </c:dLbls>
        <c:gapWidth val="150"/>
        <c:overlap val="100"/>
        <c:axId val="115832240"/>
        <c:axId val="115831696"/>
      </c:barChart>
      <c:lineChart>
        <c:grouping val="standard"/>
        <c:varyColors val="0"/>
        <c:ser>
          <c:idx val="11"/>
          <c:order val="11"/>
          <c:tx>
            <c:strRef>
              <c:f>'5. NFI waterfall'!$A$19</c:f>
              <c:strCache>
                <c:ptCount val="1"/>
                <c:pt idx="0">
                  <c:v>Bridge</c:v>
                </c:pt>
              </c:strCache>
            </c:strRef>
          </c:tx>
          <c:spPr>
            <a:ln w="28575"/>
          </c:spPr>
          <c:marker>
            <c:symbol val="none"/>
          </c:marker>
          <c:dPt>
            <c:idx val="1"/>
            <c:bubble3D val="0"/>
            <c:spPr>
              <a:ln w="28575">
                <a:solidFill>
                  <a:schemeClr val="tx1"/>
                </a:solidFill>
                <a:prstDash val="sysDash"/>
              </a:ln>
            </c:spPr>
            <c:extLst>
              <c:ext xmlns:c16="http://schemas.microsoft.com/office/drawing/2014/chart" uri="{C3380CC4-5D6E-409C-BE32-E72D297353CC}">
                <c16:uniqueId val="{0000001A-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waterfall'!$B$19:$J$19</c:f>
              <c:numCache>
                <c:formatCode>0.0</c:formatCode>
                <c:ptCount val="9"/>
                <c:pt idx="0">
                  <c:v>119.10754849845999</c:v>
                </c:pt>
                <c:pt idx="1">
                  <c:v>119.10754849845999</c:v>
                </c:pt>
              </c:numCache>
            </c:numRef>
          </c:val>
          <c:smooth val="0"/>
          <c:extLst>
            <c:ext xmlns:c16="http://schemas.microsoft.com/office/drawing/2014/chart" uri="{C3380CC4-5D6E-409C-BE32-E72D297353CC}">
              <c16:uniqueId val="{0000001B-A45A-4C2F-8547-FD8EF11666BB}"/>
            </c:ext>
          </c:extLst>
        </c:ser>
        <c:ser>
          <c:idx val="12"/>
          <c:order val="12"/>
          <c:tx>
            <c:strRef>
              <c:f>'5. NFI waterfall'!$A$20</c:f>
              <c:strCache>
                <c:ptCount val="1"/>
                <c:pt idx="0">
                  <c:v>Bridge</c:v>
                </c:pt>
              </c:strCache>
            </c:strRef>
          </c:tx>
          <c:spPr>
            <a:ln w="28575"/>
          </c:spPr>
          <c:marker>
            <c:symbol val="none"/>
          </c:marker>
          <c:dPt>
            <c:idx val="2"/>
            <c:bubble3D val="0"/>
            <c:spPr>
              <a:ln w="28575">
                <a:solidFill>
                  <a:schemeClr val="tx1"/>
                </a:solidFill>
                <a:prstDash val="sysDash"/>
              </a:ln>
            </c:spPr>
            <c:extLst>
              <c:ext xmlns:c16="http://schemas.microsoft.com/office/drawing/2014/chart" uri="{C3380CC4-5D6E-409C-BE32-E72D297353CC}">
                <c16:uniqueId val="{0000001D-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waterfall'!$B$20:$J$20</c:f>
              <c:numCache>
                <c:formatCode>0.0</c:formatCode>
                <c:ptCount val="9"/>
                <c:pt idx="1">
                  <c:v>131.09301653025</c:v>
                </c:pt>
                <c:pt idx="2">
                  <c:v>131.09301653025</c:v>
                </c:pt>
              </c:numCache>
            </c:numRef>
          </c:val>
          <c:smooth val="0"/>
          <c:extLst>
            <c:ext xmlns:c16="http://schemas.microsoft.com/office/drawing/2014/chart" uri="{C3380CC4-5D6E-409C-BE32-E72D297353CC}">
              <c16:uniqueId val="{0000001E-A45A-4C2F-8547-FD8EF11666BB}"/>
            </c:ext>
          </c:extLst>
        </c:ser>
        <c:ser>
          <c:idx val="13"/>
          <c:order val="13"/>
          <c:tx>
            <c:strRef>
              <c:f>'5. NFI waterfall'!$A$21</c:f>
              <c:strCache>
                <c:ptCount val="1"/>
                <c:pt idx="0">
                  <c:v>Bridge</c:v>
                </c:pt>
              </c:strCache>
            </c:strRef>
          </c:tx>
          <c:spPr>
            <a:ln w="28575"/>
          </c:spPr>
          <c:marker>
            <c:symbol val="none"/>
          </c:marker>
          <c:dPt>
            <c:idx val="3"/>
            <c:bubble3D val="0"/>
            <c:spPr>
              <a:ln w="28575">
                <a:solidFill>
                  <a:schemeClr val="tx1"/>
                </a:solidFill>
                <a:prstDash val="sysDash"/>
              </a:ln>
            </c:spPr>
            <c:extLst>
              <c:ext xmlns:c16="http://schemas.microsoft.com/office/drawing/2014/chart" uri="{C3380CC4-5D6E-409C-BE32-E72D297353CC}">
                <c16:uniqueId val="{00000020-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waterfall'!$B$21:$J$21</c:f>
              <c:numCache>
                <c:formatCode>General</c:formatCode>
                <c:ptCount val="9"/>
                <c:pt idx="2" formatCode="0.0">
                  <c:v>122.04174122812</c:v>
                </c:pt>
                <c:pt idx="3" formatCode="0.0">
                  <c:v>122.04174122812</c:v>
                </c:pt>
              </c:numCache>
            </c:numRef>
          </c:val>
          <c:smooth val="0"/>
          <c:extLst>
            <c:ext xmlns:c16="http://schemas.microsoft.com/office/drawing/2014/chart" uri="{C3380CC4-5D6E-409C-BE32-E72D297353CC}">
              <c16:uniqueId val="{00000021-A45A-4C2F-8547-FD8EF11666BB}"/>
            </c:ext>
          </c:extLst>
        </c:ser>
        <c:ser>
          <c:idx val="14"/>
          <c:order val="14"/>
          <c:tx>
            <c:strRef>
              <c:f>'5. NFI waterfall'!$A$22</c:f>
              <c:strCache>
                <c:ptCount val="1"/>
                <c:pt idx="0">
                  <c:v>Bridge</c:v>
                </c:pt>
              </c:strCache>
            </c:strRef>
          </c:tx>
          <c:spPr>
            <a:ln w="28575"/>
          </c:spPr>
          <c:marker>
            <c:symbol val="none"/>
          </c:marker>
          <c:dPt>
            <c:idx val="4"/>
            <c:bubble3D val="0"/>
            <c:spPr>
              <a:ln w="28575">
                <a:solidFill>
                  <a:schemeClr val="tx1"/>
                </a:solidFill>
                <a:prstDash val="sysDash"/>
              </a:ln>
            </c:spPr>
            <c:extLst>
              <c:ext xmlns:c16="http://schemas.microsoft.com/office/drawing/2014/chart" uri="{C3380CC4-5D6E-409C-BE32-E72D297353CC}">
                <c16:uniqueId val="{00000023-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waterfall'!$B$22:$J$22</c:f>
              <c:numCache>
                <c:formatCode>General</c:formatCode>
                <c:ptCount val="9"/>
                <c:pt idx="3" formatCode="0.0">
                  <c:v>139.39211544942</c:v>
                </c:pt>
                <c:pt idx="4" formatCode="0.0">
                  <c:v>139.39211544942</c:v>
                </c:pt>
              </c:numCache>
            </c:numRef>
          </c:val>
          <c:smooth val="0"/>
          <c:extLst>
            <c:ext xmlns:c16="http://schemas.microsoft.com/office/drawing/2014/chart" uri="{C3380CC4-5D6E-409C-BE32-E72D297353CC}">
              <c16:uniqueId val="{00000024-A45A-4C2F-8547-FD8EF11666BB}"/>
            </c:ext>
          </c:extLst>
        </c:ser>
        <c:ser>
          <c:idx val="15"/>
          <c:order val="15"/>
          <c:tx>
            <c:strRef>
              <c:f>'5. NFI waterfall'!$A$23</c:f>
              <c:strCache>
                <c:ptCount val="1"/>
                <c:pt idx="0">
                  <c:v>Bridge</c:v>
                </c:pt>
              </c:strCache>
            </c:strRef>
          </c:tx>
          <c:spPr>
            <a:ln w="28575"/>
          </c:spPr>
          <c:marker>
            <c:symbol val="none"/>
          </c:marker>
          <c:dPt>
            <c:idx val="4"/>
            <c:bubble3D val="0"/>
            <c:extLst>
              <c:ext xmlns:c16="http://schemas.microsoft.com/office/drawing/2014/chart" uri="{C3380CC4-5D6E-409C-BE32-E72D297353CC}">
                <c16:uniqueId val="{00000025-A45A-4C2F-8547-FD8EF11666BB}"/>
              </c:ext>
            </c:extLst>
          </c:dPt>
          <c:dPt>
            <c:idx val="5"/>
            <c:bubble3D val="0"/>
            <c:spPr>
              <a:ln w="28575">
                <a:solidFill>
                  <a:schemeClr val="tx1"/>
                </a:solidFill>
                <a:prstDash val="sysDash"/>
              </a:ln>
            </c:spPr>
            <c:extLst>
              <c:ext xmlns:c16="http://schemas.microsoft.com/office/drawing/2014/chart" uri="{C3380CC4-5D6E-409C-BE32-E72D297353CC}">
                <c16:uniqueId val="{00000027-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waterfall'!$B$23:$J$23</c:f>
              <c:numCache>
                <c:formatCode>General</c:formatCode>
                <c:ptCount val="9"/>
                <c:pt idx="4" formatCode="0.0">
                  <c:v>141.42668278457</c:v>
                </c:pt>
                <c:pt idx="5" formatCode="0.0">
                  <c:v>141.42668278457</c:v>
                </c:pt>
              </c:numCache>
            </c:numRef>
          </c:val>
          <c:smooth val="0"/>
          <c:extLst>
            <c:ext xmlns:c16="http://schemas.microsoft.com/office/drawing/2014/chart" uri="{C3380CC4-5D6E-409C-BE32-E72D297353CC}">
              <c16:uniqueId val="{00000028-A45A-4C2F-8547-FD8EF11666BB}"/>
            </c:ext>
          </c:extLst>
        </c:ser>
        <c:ser>
          <c:idx val="16"/>
          <c:order val="16"/>
          <c:tx>
            <c:strRef>
              <c:f>'5. NFI waterfall'!$A$24</c:f>
              <c:strCache>
                <c:ptCount val="1"/>
                <c:pt idx="0">
                  <c:v>Bridge</c:v>
                </c:pt>
              </c:strCache>
            </c:strRef>
          </c:tx>
          <c:spPr>
            <a:ln w="28575"/>
          </c:spPr>
          <c:marker>
            <c:symbol val="none"/>
          </c:marker>
          <c:dPt>
            <c:idx val="6"/>
            <c:bubble3D val="0"/>
            <c:spPr>
              <a:ln w="28575">
                <a:solidFill>
                  <a:schemeClr val="tx1"/>
                </a:solidFill>
                <a:prstDash val="sysDash"/>
              </a:ln>
            </c:spPr>
            <c:extLst>
              <c:ext xmlns:c16="http://schemas.microsoft.com/office/drawing/2014/chart" uri="{C3380CC4-5D6E-409C-BE32-E72D297353CC}">
                <c16:uniqueId val="{0000002A-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waterfall'!$B$24:$J$24</c:f>
              <c:numCache>
                <c:formatCode>General</c:formatCode>
                <c:ptCount val="9"/>
                <c:pt idx="5" formatCode="0.0">
                  <c:v>121.32937596981998</c:v>
                </c:pt>
                <c:pt idx="6" formatCode="0.0">
                  <c:v>121.32937596981998</c:v>
                </c:pt>
              </c:numCache>
            </c:numRef>
          </c:val>
          <c:smooth val="0"/>
          <c:extLst>
            <c:ext xmlns:c16="http://schemas.microsoft.com/office/drawing/2014/chart" uri="{C3380CC4-5D6E-409C-BE32-E72D297353CC}">
              <c16:uniqueId val="{0000002B-A45A-4C2F-8547-FD8EF11666BB}"/>
            </c:ext>
          </c:extLst>
        </c:ser>
        <c:ser>
          <c:idx val="17"/>
          <c:order val="17"/>
          <c:tx>
            <c:strRef>
              <c:f>'5. NFI waterfall'!$A$25</c:f>
              <c:strCache>
                <c:ptCount val="1"/>
                <c:pt idx="0">
                  <c:v>Bridge</c:v>
                </c:pt>
              </c:strCache>
            </c:strRef>
          </c:tx>
          <c:spPr>
            <a:ln w="28575"/>
          </c:spPr>
          <c:marker>
            <c:symbol val="none"/>
          </c:marker>
          <c:dPt>
            <c:idx val="7"/>
            <c:bubble3D val="0"/>
            <c:spPr>
              <a:ln w="28575">
                <a:solidFill>
                  <a:schemeClr val="tx1"/>
                </a:solidFill>
                <a:prstDash val="sysDash"/>
              </a:ln>
            </c:spPr>
            <c:extLst>
              <c:ext xmlns:c16="http://schemas.microsoft.com/office/drawing/2014/chart" uri="{C3380CC4-5D6E-409C-BE32-E72D297353CC}">
                <c16:uniqueId val="{0000002D-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waterfall'!$B$25:$J$25</c:f>
              <c:numCache>
                <c:formatCode>General</c:formatCode>
                <c:ptCount val="9"/>
                <c:pt idx="6" formatCode="0.0">
                  <c:v>105.87270796981997</c:v>
                </c:pt>
                <c:pt idx="7" formatCode="0.0">
                  <c:v>105.87270796981997</c:v>
                </c:pt>
              </c:numCache>
            </c:numRef>
          </c:val>
          <c:smooth val="0"/>
          <c:extLst>
            <c:ext xmlns:c16="http://schemas.microsoft.com/office/drawing/2014/chart" uri="{C3380CC4-5D6E-409C-BE32-E72D297353CC}">
              <c16:uniqueId val="{0000002E-A45A-4C2F-8547-FD8EF11666BB}"/>
            </c:ext>
          </c:extLst>
        </c:ser>
        <c:ser>
          <c:idx val="18"/>
          <c:order val="18"/>
          <c:tx>
            <c:strRef>
              <c:f>'5. NFI waterfall'!$A$26</c:f>
              <c:strCache>
                <c:ptCount val="1"/>
                <c:pt idx="0">
                  <c:v>Bridge</c:v>
                </c:pt>
              </c:strCache>
            </c:strRef>
          </c:tx>
          <c:spPr>
            <a:ln w="28575"/>
          </c:spPr>
          <c:marker>
            <c:symbol val="none"/>
          </c:marker>
          <c:dPt>
            <c:idx val="8"/>
            <c:bubble3D val="0"/>
            <c:spPr>
              <a:ln w="28575">
                <a:solidFill>
                  <a:schemeClr val="tx1"/>
                </a:solidFill>
                <a:prstDash val="sysDash"/>
              </a:ln>
            </c:spPr>
            <c:extLst>
              <c:ext xmlns:c16="http://schemas.microsoft.com/office/drawing/2014/chart" uri="{C3380CC4-5D6E-409C-BE32-E72D297353CC}">
                <c16:uniqueId val="{00000030-A45A-4C2F-8547-FD8EF11666BB}"/>
              </c:ext>
            </c:extLst>
          </c:dPt>
          <c:cat>
            <c:strRef>
              <c:f>'5. NFI waterfall'!$B$7:$J$7</c:f>
              <c:strCache>
                <c:ptCount val="9"/>
                <c:pt idx="0">
                  <c:v>Net farm income 2021F</c:v>
                </c:pt>
                <c:pt idx="1">
                  <c:v>Crop receipts</c:v>
                </c:pt>
                <c:pt idx="2">
                  <c:v>Crop inventory adjustment</c:v>
                </c:pt>
                <c:pt idx="3">
                  <c:v>Livestock receipts</c:v>
                </c:pt>
                <c:pt idx="4">
                  <c:v>Livestock inventory adjustment</c:v>
                </c:pt>
                <c:pt idx="5">
                  <c:v>Production expenses</c:v>
                </c:pt>
                <c:pt idx="6">
                  <c:v>Government payments</c:v>
                </c:pt>
                <c:pt idx="7">
                  <c:v>All other changes</c:v>
                </c:pt>
                <c:pt idx="8">
                  <c:v>Net farm income 2022F</c:v>
                </c:pt>
              </c:strCache>
            </c:strRef>
          </c:cat>
          <c:val>
            <c:numRef>
              <c:f>'5. NFI waterfall'!$B$26:$J$26</c:f>
              <c:numCache>
                <c:formatCode>General</c:formatCode>
                <c:ptCount val="9"/>
                <c:pt idx="7" formatCode="0.0">
                  <c:v>113.70674822842003</c:v>
                </c:pt>
                <c:pt idx="8" formatCode="0.0">
                  <c:v>113.70674822842001</c:v>
                </c:pt>
              </c:numCache>
            </c:numRef>
          </c:val>
          <c:smooth val="0"/>
          <c:extLst>
            <c:ext xmlns:c16="http://schemas.microsoft.com/office/drawing/2014/chart" uri="{C3380CC4-5D6E-409C-BE32-E72D297353CC}">
              <c16:uniqueId val="{00000031-A45A-4C2F-8547-FD8EF11666BB}"/>
            </c:ext>
          </c:extLst>
        </c:ser>
        <c:dLbls>
          <c:showLegendKey val="0"/>
          <c:showVal val="0"/>
          <c:showCatName val="0"/>
          <c:showSerName val="0"/>
          <c:showPercent val="0"/>
          <c:showBubbleSize val="0"/>
        </c:dLbls>
        <c:marker val="1"/>
        <c:smooth val="0"/>
        <c:axId val="115832240"/>
        <c:axId val="115831696"/>
      </c:lineChart>
      <c:catAx>
        <c:axId val="115832240"/>
        <c:scaling>
          <c:orientation val="minMax"/>
        </c:scaling>
        <c:delete val="0"/>
        <c:axPos val="b"/>
        <c:numFmt formatCode="General" sourceLinked="0"/>
        <c:majorTickMark val="out"/>
        <c:minorTickMark val="none"/>
        <c:tickLblPos val="nextTo"/>
        <c:txPr>
          <a:bodyPr anchor="ctr" anchorCtr="1"/>
          <a:lstStyle/>
          <a:p>
            <a:pPr>
              <a:defRPr sz="1100"/>
            </a:pPr>
            <a:endParaRPr lang="en-US"/>
          </a:p>
        </c:txPr>
        <c:crossAx val="115831696"/>
        <c:crosses val="autoZero"/>
        <c:auto val="1"/>
        <c:lblAlgn val="ctr"/>
        <c:lblOffset val="100"/>
        <c:noMultiLvlLbl val="0"/>
      </c:catAx>
      <c:valAx>
        <c:axId val="115831696"/>
        <c:scaling>
          <c:orientation val="minMax"/>
          <c:max val="175"/>
          <c:min val="0"/>
        </c:scaling>
        <c:delete val="1"/>
        <c:axPos val="l"/>
        <c:numFmt formatCode="General" sourceLinked="1"/>
        <c:majorTickMark val="out"/>
        <c:minorTickMark val="none"/>
        <c:tickLblPos val="nextTo"/>
        <c:crossAx val="115832240"/>
        <c:crosses val="autoZero"/>
        <c:crossBetween val="between"/>
      </c:valAx>
    </c:plotArea>
    <c:plotVisOnly val="1"/>
    <c:dispBlanksAs val="gap"/>
    <c:showDLblsOverMax val="0"/>
  </c:chart>
  <c:spPr>
    <a:ln>
      <a:noFill/>
    </a:ln>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8386196691856471E-2"/>
          <c:y val="8.907150470234157E-2"/>
          <c:w val="0.82627236696084128"/>
          <c:h val="0.75044795816605292"/>
        </c:manualLayout>
      </c:layout>
      <c:barChart>
        <c:barDir val="col"/>
        <c:grouping val="clustered"/>
        <c:varyColors val="0"/>
        <c:ser>
          <c:idx val="4"/>
          <c:order val="4"/>
          <c:tx>
            <c:strRef>
              <c:f>'7. Crop Value of Prod'!$A$50</c:f>
              <c:strCache>
                <c:ptCount val="1"/>
                <c:pt idx="0">
                  <c:v>2018</c:v>
                </c:pt>
              </c:strCache>
            </c:strRef>
          </c:tx>
          <c:spPr>
            <a:solidFill>
              <a:schemeClr val="bg1">
                <a:lumMod val="75000"/>
              </a:schemeClr>
            </a:solidFill>
            <a:ln>
              <a:noFill/>
            </a:ln>
            <a:effectLst/>
          </c:spPr>
          <c:invertIfNegative val="0"/>
          <c:cat>
            <c:strRef>
              <c:f>'7. Crop Value of Prod'!$B$31:$G$31</c:f>
              <c:strCache>
                <c:ptCount val="6"/>
                <c:pt idx="0">
                  <c:v>Corn</c:v>
                </c:pt>
                <c:pt idx="1">
                  <c:v>Soybeans</c:v>
                </c:pt>
                <c:pt idx="2">
                  <c:v>Cotton</c:v>
                </c:pt>
                <c:pt idx="3">
                  <c:v>Fruits &amp; nuts</c:v>
                </c:pt>
                <c:pt idx="4">
                  <c:v>Vegetables &amp; melons</c:v>
                </c:pt>
                <c:pt idx="5">
                  <c:v>Wheat</c:v>
                </c:pt>
              </c:strCache>
            </c:strRef>
          </c:cat>
          <c:val>
            <c:numRef>
              <c:f>'7. Crop Value of Prod'!$I$50:$N$50</c:f>
              <c:numCache>
                <c:formatCode>0</c:formatCode>
                <c:ptCount val="6"/>
                <c:pt idx="0">
                  <c:v>54.056878238281158</c:v>
                </c:pt>
                <c:pt idx="1">
                  <c:v>41.198836463592073</c:v>
                </c:pt>
                <c:pt idx="2">
                  <c:v>8.3254006787247778</c:v>
                </c:pt>
                <c:pt idx="3">
                  <c:v>32.486282230972883</c:v>
                </c:pt>
                <c:pt idx="4">
                  <c:v>20.57820196334735</c:v>
                </c:pt>
                <c:pt idx="5">
                  <c:v>10.583754812176021</c:v>
                </c:pt>
              </c:numCache>
            </c:numRef>
          </c:val>
          <c:extLst>
            <c:ext xmlns:c16="http://schemas.microsoft.com/office/drawing/2014/chart" uri="{C3380CC4-5D6E-409C-BE32-E72D297353CC}">
              <c16:uniqueId val="{00000000-D595-492D-B032-67D25BD8C424}"/>
            </c:ext>
          </c:extLst>
        </c:ser>
        <c:ser>
          <c:idx val="5"/>
          <c:order val="5"/>
          <c:tx>
            <c:strRef>
              <c:f>'7. Crop Value of Prod'!$A$51</c:f>
              <c:strCache>
                <c:ptCount val="1"/>
                <c:pt idx="0">
                  <c:v>2019</c:v>
                </c:pt>
              </c:strCache>
            </c:strRef>
          </c:tx>
          <c:spPr>
            <a:solidFill>
              <a:schemeClr val="accent3">
                <a:lumMod val="40000"/>
                <a:lumOff val="60000"/>
              </a:schemeClr>
            </a:solidFill>
            <a:ln>
              <a:noFill/>
            </a:ln>
            <a:effectLst/>
          </c:spPr>
          <c:invertIfNegative val="0"/>
          <c:cat>
            <c:strRef>
              <c:f>'7. Crop Value of Prod'!$B$31:$G$31</c:f>
              <c:strCache>
                <c:ptCount val="6"/>
                <c:pt idx="0">
                  <c:v>Corn</c:v>
                </c:pt>
                <c:pt idx="1">
                  <c:v>Soybeans</c:v>
                </c:pt>
                <c:pt idx="2">
                  <c:v>Cotton</c:v>
                </c:pt>
                <c:pt idx="3">
                  <c:v>Fruits &amp; nuts</c:v>
                </c:pt>
                <c:pt idx="4">
                  <c:v>Vegetables &amp; melons</c:v>
                </c:pt>
                <c:pt idx="5">
                  <c:v>Wheat</c:v>
                </c:pt>
              </c:strCache>
            </c:strRef>
          </c:cat>
          <c:val>
            <c:numRef>
              <c:f>'7. Crop Value of Prod'!$I$51:$N$51</c:f>
              <c:numCache>
                <c:formatCode>0</c:formatCode>
                <c:ptCount val="6"/>
                <c:pt idx="0">
                  <c:v>53.588897966848833</c:v>
                </c:pt>
                <c:pt idx="1">
                  <c:v>37.241706716001751</c:v>
                </c:pt>
                <c:pt idx="2">
                  <c:v>7.454966382008962</c:v>
                </c:pt>
                <c:pt idx="3">
                  <c:v>31.726951579407586</c:v>
                </c:pt>
                <c:pt idx="4">
                  <c:v>19.996913084850807</c:v>
                </c:pt>
                <c:pt idx="5">
                  <c:v>9.4508883944474817</c:v>
                </c:pt>
              </c:numCache>
            </c:numRef>
          </c:val>
          <c:extLst>
            <c:ext xmlns:c16="http://schemas.microsoft.com/office/drawing/2014/chart" uri="{C3380CC4-5D6E-409C-BE32-E72D297353CC}">
              <c16:uniqueId val="{00000001-D595-492D-B032-67D25BD8C424}"/>
            </c:ext>
          </c:extLst>
        </c:ser>
        <c:ser>
          <c:idx val="6"/>
          <c:order val="6"/>
          <c:tx>
            <c:strRef>
              <c:f>'7. Crop Value of Prod'!$A$52</c:f>
              <c:strCache>
                <c:ptCount val="1"/>
                <c:pt idx="0">
                  <c:v>2020</c:v>
                </c:pt>
              </c:strCache>
            </c:strRef>
          </c:tx>
          <c:spPr>
            <a:solidFill>
              <a:schemeClr val="accent3">
                <a:lumMod val="60000"/>
                <a:lumOff val="40000"/>
              </a:schemeClr>
            </a:solidFill>
            <a:ln>
              <a:noFill/>
            </a:ln>
            <a:effectLst/>
          </c:spPr>
          <c:invertIfNegative val="0"/>
          <c:cat>
            <c:strRef>
              <c:f>'7. Crop Value of Prod'!$B$31:$G$31</c:f>
              <c:strCache>
                <c:ptCount val="6"/>
                <c:pt idx="0">
                  <c:v>Corn</c:v>
                </c:pt>
                <c:pt idx="1">
                  <c:v>Soybeans</c:v>
                </c:pt>
                <c:pt idx="2">
                  <c:v>Cotton</c:v>
                </c:pt>
                <c:pt idx="3">
                  <c:v>Fruits &amp; nuts</c:v>
                </c:pt>
                <c:pt idx="4">
                  <c:v>Vegetables &amp; melons</c:v>
                </c:pt>
                <c:pt idx="5">
                  <c:v>Wheat</c:v>
                </c:pt>
              </c:strCache>
            </c:strRef>
          </c:cat>
          <c:val>
            <c:numRef>
              <c:f>'7. Crop Value of Prod'!$I$52:$N$52</c:f>
              <c:numCache>
                <c:formatCode>0</c:formatCode>
                <c:ptCount val="6"/>
                <c:pt idx="0">
                  <c:v>51.60516882327363</c:v>
                </c:pt>
                <c:pt idx="1">
                  <c:v>44.831253291087613</c:v>
                </c:pt>
                <c:pt idx="2">
                  <c:v>7.5824223267047897</c:v>
                </c:pt>
                <c:pt idx="3">
                  <c:v>30.339921234354765</c:v>
                </c:pt>
                <c:pt idx="4">
                  <c:v>19.671370052125592</c:v>
                </c:pt>
                <c:pt idx="5">
                  <c:v>9.5596763254531716</c:v>
                </c:pt>
              </c:numCache>
            </c:numRef>
          </c:val>
          <c:extLst>
            <c:ext xmlns:c16="http://schemas.microsoft.com/office/drawing/2014/chart" uri="{C3380CC4-5D6E-409C-BE32-E72D297353CC}">
              <c16:uniqueId val="{00000002-D595-492D-B032-67D25BD8C424}"/>
            </c:ext>
          </c:extLst>
        </c:ser>
        <c:ser>
          <c:idx val="7"/>
          <c:order val="7"/>
          <c:tx>
            <c:strRef>
              <c:f>'7. Crop Value of Prod'!$A$53</c:f>
              <c:strCache>
                <c:ptCount val="1"/>
                <c:pt idx="0">
                  <c:v>2021F</c:v>
                </c:pt>
              </c:strCache>
            </c:strRef>
          </c:tx>
          <c:spPr>
            <a:solidFill>
              <a:schemeClr val="accent3">
                <a:lumMod val="75000"/>
              </a:schemeClr>
            </a:solidFill>
            <a:ln>
              <a:noFill/>
            </a:ln>
            <a:effectLst/>
          </c:spPr>
          <c:invertIfNegative val="0"/>
          <c:val>
            <c:numRef>
              <c:f>'7. Crop Value of Prod'!$I$53:$N$53</c:f>
              <c:numCache>
                <c:formatCode>0</c:formatCode>
                <c:ptCount val="6"/>
                <c:pt idx="0">
                  <c:v>74.020192284251749</c:v>
                </c:pt>
                <c:pt idx="1">
                  <c:v>53.653439595538103</c:v>
                </c:pt>
                <c:pt idx="2">
                  <c:v>7.6199291833875611</c:v>
                </c:pt>
                <c:pt idx="3">
                  <c:v>26.631807860651151</c:v>
                </c:pt>
                <c:pt idx="4">
                  <c:v>17.815550969577021</c:v>
                </c:pt>
                <c:pt idx="5">
                  <c:v>11.848425911425196</c:v>
                </c:pt>
              </c:numCache>
            </c:numRef>
          </c:val>
          <c:extLst>
            <c:ext xmlns:c16="http://schemas.microsoft.com/office/drawing/2014/chart" uri="{C3380CC4-5D6E-409C-BE32-E72D297353CC}">
              <c16:uniqueId val="{00000003-D595-492D-B032-67D25BD8C424}"/>
            </c:ext>
          </c:extLst>
        </c:ser>
        <c:ser>
          <c:idx val="8"/>
          <c:order val="8"/>
          <c:tx>
            <c:strRef>
              <c:f>'7. Crop Value of Prod'!$A$54</c:f>
              <c:strCache>
                <c:ptCount val="1"/>
                <c:pt idx="0">
                  <c:v>2022F</c:v>
                </c:pt>
              </c:strCache>
            </c:strRef>
          </c:tx>
          <c:spPr>
            <a:solidFill>
              <a:schemeClr val="accent3">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val>
            <c:numRef>
              <c:f>'7. Crop Value of Prod'!$I$54:$N$54</c:f>
              <c:numCache>
                <c:formatCode>0</c:formatCode>
                <c:ptCount val="6"/>
                <c:pt idx="0">
                  <c:v>74.831367821229989</c:v>
                </c:pt>
                <c:pt idx="1">
                  <c:v>56.370777260129998</c:v>
                </c:pt>
                <c:pt idx="2">
                  <c:v>9.839210626089999</c:v>
                </c:pt>
                <c:pt idx="3">
                  <c:v>24.478332863000002</c:v>
                </c:pt>
                <c:pt idx="4">
                  <c:v>17.622862876230002</c:v>
                </c:pt>
                <c:pt idx="5">
                  <c:v>12.647218729100002</c:v>
                </c:pt>
              </c:numCache>
            </c:numRef>
          </c:val>
          <c:extLst>
            <c:ext xmlns:c16="http://schemas.microsoft.com/office/drawing/2014/chart" uri="{C3380CC4-5D6E-409C-BE32-E72D297353CC}">
              <c16:uniqueId val="{00000004-D595-492D-B032-67D25BD8C424}"/>
            </c:ext>
          </c:extLst>
        </c:ser>
        <c:dLbls>
          <c:showLegendKey val="0"/>
          <c:showVal val="0"/>
          <c:showCatName val="0"/>
          <c:showSerName val="0"/>
          <c:showPercent val="0"/>
          <c:showBubbleSize val="0"/>
        </c:dLbls>
        <c:gapWidth val="219"/>
        <c:overlap val="-27"/>
        <c:axId val="49885536"/>
        <c:axId val="49887712"/>
        <c:extLst>
          <c:ext xmlns:c15="http://schemas.microsoft.com/office/drawing/2012/chart" uri="{02D57815-91ED-43cb-92C2-25804820EDAC}">
            <c15:filteredBarSeries>
              <c15:ser>
                <c:idx val="0"/>
                <c:order val="0"/>
                <c:tx>
                  <c:strRef>
                    <c:extLst>
                      <c:ext uri="{02D57815-91ED-43cb-92C2-25804820EDAC}">
                        <c15:formulaRef>
                          <c15:sqref>'7. Crop Value of Prod'!$A$46</c15:sqref>
                        </c15:formulaRef>
                      </c:ext>
                    </c:extLst>
                    <c:strCache>
                      <c:ptCount val="1"/>
                      <c:pt idx="0">
                        <c:v>2014</c:v>
                      </c:pt>
                    </c:strCache>
                  </c:strRef>
                </c:tx>
                <c:spPr>
                  <a:solidFill>
                    <a:schemeClr val="accent3">
                      <a:tint val="44000"/>
                    </a:schemeClr>
                  </a:solidFill>
                  <a:ln>
                    <a:noFill/>
                  </a:ln>
                  <a:effectLst/>
                </c:spPr>
                <c:invertIfNegative val="0"/>
                <c:cat>
                  <c:strRef>
                    <c:extLst>
                      <c:ext uri="{02D57815-91ED-43cb-92C2-25804820EDAC}">
                        <c15:formulaRef>
                          <c15:sqref>'7. Crop Value of Prod'!$B$31:$G$31</c15:sqref>
                        </c15:formulaRef>
                      </c:ext>
                    </c:extLst>
                    <c:strCache>
                      <c:ptCount val="6"/>
                      <c:pt idx="0">
                        <c:v>Corn</c:v>
                      </c:pt>
                      <c:pt idx="1">
                        <c:v>Soybeans</c:v>
                      </c:pt>
                      <c:pt idx="2">
                        <c:v>Cotton</c:v>
                      </c:pt>
                      <c:pt idx="3">
                        <c:v>Fruits &amp; nuts</c:v>
                      </c:pt>
                      <c:pt idx="4">
                        <c:v>Vegetables &amp; melons</c:v>
                      </c:pt>
                      <c:pt idx="5">
                        <c:v>Wheat</c:v>
                      </c:pt>
                    </c:strCache>
                  </c:strRef>
                </c:cat>
                <c:val>
                  <c:numRef>
                    <c:extLst>
                      <c:ext uri="{02D57815-91ED-43cb-92C2-25804820EDAC}">
                        <c15:formulaRef>
                          <c15:sqref>'7. Crop Value of Prod'!$B$46:$G$46</c15:sqref>
                        </c15:formulaRef>
                      </c:ext>
                    </c:extLst>
                    <c:numCache>
                      <c:formatCode>0</c:formatCode>
                      <c:ptCount val="6"/>
                      <c:pt idx="0">
                        <c:v>54.478682937949998</c:v>
                      </c:pt>
                      <c:pt idx="1">
                        <c:v>40.838501161020005</c:v>
                      </c:pt>
                      <c:pt idx="2">
                        <c:v>7.1113199040300001</c:v>
                      </c:pt>
                      <c:pt idx="3">
                        <c:v>32.248510000000003</c:v>
                      </c:pt>
                      <c:pt idx="4">
                        <c:v>18.9518581554</c:v>
                      </c:pt>
                      <c:pt idx="5">
                        <c:v>12.544818779910001</c:v>
                      </c:pt>
                    </c:numCache>
                  </c:numRef>
                </c:val>
                <c:extLst>
                  <c:ext xmlns:c16="http://schemas.microsoft.com/office/drawing/2014/chart" uri="{C3380CC4-5D6E-409C-BE32-E72D297353CC}">
                    <c16:uniqueId val="{00000005-D595-492D-B032-67D25BD8C424}"/>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'7. Crop Value of Prod'!$A$47</c15:sqref>
                        </c15:formulaRef>
                      </c:ext>
                    </c:extLst>
                    <c:strCache>
                      <c:ptCount val="1"/>
                      <c:pt idx="0">
                        <c:v>2015</c:v>
                      </c:pt>
                    </c:strCache>
                  </c:strRef>
                </c:tx>
                <c:spPr>
                  <a:solidFill>
                    <a:schemeClr val="accent3">
                      <a:tint val="58000"/>
                    </a:schemeClr>
                  </a:solidFill>
                  <a:ln>
                    <a:noFill/>
                  </a:ln>
                  <a:effectLst/>
                </c:spPr>
                <c:invertIfNegative val="0"/>
                <c:cat>
                  <c:strRef>
                    <c:extLst xmlns:c15="http://schemas.microsoft.com/office/drawing/2012/chart">
                      <c:ext xmlns:c15="http://schemas.microsoft.com/office/drawing/2012/chart" uri="{02D57815-91ED-43cb-92C2-25804820EDAC}">
                        <c15:formulaRef>
                          <c15:sqref>'7. Crop Value of Prod'!$B$31:$G$31</c15:sqref>
                        </c15:formulaRef>
                      </c:ext>
                    </c:extLst>
                    <c:strCache>
                      <c:ptCount val="6"/>
                      <c:pt idx="0">
                        <c:v>Corn</c:v>
                      </c:pt>
                      <c:pt idx="1">
                        <c:v>Soybeans</c:v>
                      </c:pt>
                      <c:pt idx="2">
                        <c:v>Cotton</c:v>
                      </c:pt>
                      <c:pt idx="3">
                        <c:v>Fruits &amp; nuts</c:v>
                      </c:pt>
                      <c:pt idx="4">
                        <c:v>Vegetables &amp; melons</c:v>
                      </c:pt>
                      <c:pt idx="5">
                        <c:v>Wheat</c:v>
                      </c:pt>
                    </c:strCache>
                  </c:strRef>
                </c:cat>
                <c:val>
                  <c:numRef>
                    <c:extLst xmlns:c15="http://schemas.microsoft.com/office/drawing/2012/chart">
                      <c:ext xmlns:c15="http://schemas.microsoft.com/office/drawing/2012/chart" uri="{02D57815-91ED-43cb-92C2-25804820EDAC}">
                        <c15:formulaRef>
                          <c15:sqref>'7. Crop Value of Prod'!$B$47:$G$47</c15:sqref>
                        </c15:formulaRef>
                      </c:ext>
                    </c:extLst>
                    <c:numCache>
                      <c:formatCode>0</c:formatCode>
                      <c:ptCount val="6"/>
                      <c:pt idx="0">
                        <c:v>47.023123222030002</c:v>
                      </c:pt>
                      <c:pt idx="1">
                        <c:v>33.11774425942</c:v>
                      </c:pt>
                      <c:pt idx="2">
                        <c:v>4.7561003342000001</c:v>
                      </c:pt>
                      <c:pt idx="3">
                        <c:v>28.447492</c:v>
                      </c:pt>
                      <c:pt idx="4">
                        <c:v>20.3589919713</c:v>
                      </c:pt>
                      <c:pt idx="5">
                        <c:v>9.4267384705699993</c:v>
                      </c:pt>
                    </c:numCache>
                  </c:numRef>
                </c:val>
                <c:extLst xmlns:c15="http://schemas.microsoft.com/office/drawing/2012/chart">
                  <c:ext xmlns:c16="http://schemas.microsoft.com/office/drawing/2014/chart" uri="{C3380CC4-5D6E-409C-BE32-E72D297353CC}">
                    <c16:uniqueId val="{00000006-D595-492D-B032-67D25BD8C424}"/>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'7. Crop Value of Prod'!$A$48</c15:sqref>
                        </c15:formulaRef>
                      </c:ext>
                    </c:extLst>
                    <c:strCache>
                      <c:ptCount val="1"/>
                      <c:pt idx="0">
                        <c:v>2016</c:v>
                      </c:pt>
                    </c:strCache>
                  </c:strRef>
                </c:tx>
                <c:spPr>
                  <a:solidFill>
                    <a:schemeClr val="accent3">
                      <a:tint val="72000"/>
                    </a:schemeClr>
                  </a:solidFill>
                  <a:ln>
                    <a:noFill/>
                  </a:ln>
                  <a:effectLst/>
                </c:spPr>
                <c:invertIfNegative val="0"/>
                <c:cat>
                  <c:strRef>
                    <c:extLst xmlns:c15="http://schemas.microsoft.com/office/drawing/2012/chart">
                      <c:ext xmlns:c15="http://schemas.microsoft.com/office/drawing/2012/chart" uri="{02D57815-91ED-43cb-92C2-25804820EDAC}">
                        <c15:formulaRef>
                          <c15:sqref>'7. Crop Value of Prod'!$B$31:$G$31</c15:sqref>
                        </c15:formulaRef>
                      </c:ext>
                    </c:extLst>
                    <c:strCache>
                      <c:ptCount val="6"/>
                      <c:pt idx="0">
                        <c:v>Corn</c:v>
                      </c:pt>
                      <c:pt idx="1">
                        <c:v>Soybeans</c:v>
                      </c:pt>
                      <c:pt idx="2">
                        <c:v>Cotton</c:v>
                      </c:pt>
                      <c:pt idx="3">
                        <c:v>Fruits &amp; nuts</c:v>
                      </c:pt>
                      <c:pt idx="4">
                        <c:v>Vegetables &amp; melons</c:v>
                      </c:pt>
                      <c:pt idx="5">
                        <c:v>Wheat</c:v>
                      </c:pt>
                    </c:strCache>
                  </c:strRef>
                </c:cat>
                <c:val>
                  <c:numRef>
                    <c:extLst xmlns:c15="http://schemas.microsoft.com/office/drawing/2012/chart">
                      <c:ext xmlns:c15="http://schemas.microsoft.com/office/drawing/2012/chart" uri="{02D57815-91ED-43cb-92C2-25804820EDAC}">
                        <c15:formulaRef>
                          <c15:sqref>'7. Crop Value of Prod'!$I$48:$N$48</c15:sqref>
                        </c15:formulaRef>
                      </c:ext>
                    </c:extLst>
                    <c:numCache>
                      <c:formatCode>0</c:formatCode>
                      <c:ptCount val="6"/>
                      <c:pt idx="0">
                        <c:v>54.12998423240181</c:v>
                      </c:pt>
                      <c:pt idx="1">
                        <c:v>48.662793095656617</c:v>
                      </c:pt>
                      <c:pt idx="2">
                        <c:v>6.3820102259465248</c:v>
                      </c:pt>
                      <c:pt idx="3">
                        <c:v>34.480134910775448</c:v>
                      </c:pt>
                      <c:pt idx="4">
                        <c:v>22.689333870348662</c:v>
                      </c:pt>
                      <c:pt idx="5">
                        <c:v>10.262593191475775</c:v>
                      </c:pt>
                    </c:numCache>
                  </c:numRef>
                </c:val>
                <c:extLst xmlns:c15="http://schemas.microsoft.com/office/drawing/2012/chart">
                  <c:ext xmlns:c16="http://schemas.microsoft.com/office/drawing/2014/chart" uri="{C3380CC4-5D6E-409C-BE32-E72D297353CC}">
                    <c16:uniqueId val="{00000007-D595-492D-B032-67D25BD8C42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'7. Crop Value of Prod'!$A$49</c15:sqref>
                        </c15:formulaRef>
                      </c:ext>
                    </c:extLst>
                    <c:strCache>
                      <c:ptCount val="1"/>
                      <c:pt idx="0">
                        <c:v>2017</c:v>
                      </c:pt>
                    </c:strCache>
                  </c:strRef>
                </c:tx>
                <c:spPr>
                  <a:solidFill>
                    <a:schemeClr val="accent3">
                      <a:tint val="86000"/>
                    </a:schemeClr>
                  </a:solidFill>
                  <a:ln>
                    <a:noFill/>
                  </a:ln>
                  <a:effectLst/>
                </c:spPr>
                <c:invertIfNegative val="0"/>
                <c:cat>
                  <c:strRef>
                    <c:extLst xmlns:c15="http://schemas.microsoft.com/office/drawing/2012/chart">
                      <c:ext xmlns:c15="http://schemas.microsoft.com/office/drawing/2012/chart" uri="{02D57815-91ED-43cb-92C2-25804820EDAC}">
                        <c15:formulaRef>
                          <c15:sqref>'7. Crop Value of Prod'!$B$31:$G$31</c15:sqref>
                        </c15:formulaRef>
                      </c:ext>
                    </c:extLst>
                    <c:strCache>
                      <c:ptCount val="6"/>
                      <c:pt idx="0">
                        <c:v>Corn</c:v>
                      </c:pt>
                      <c:pt idx="1">
                        <c:v>Soybeans</c:v>
                      </c:pt>
                      <c:pt idx="2">
                        <c:v>Cotton</c:v>
                      </c:pt>
                      <c:pt idx="3">
                        <c:v>Fruits &amp; nuts</c:v>
                      </c:pt>
                      <c:pt idx="4">
                        <c:v>Vegetables &amp; melons</c:v>
                      </c:pt>
                      <c:pt idx="5">
                        <c:v>Wheat</c:v>
                      </c:pt>
                    </c:strCache>
                  </c:strRef>
                </c:cat>
                <c:val>
                  <c:numRef>
                    <c:extLst xmlns:c15="http://schemas.microsoft.com/office/drawing/2012/chart">
                      <c:ext xmlns:c15="http://schemas.microsoft.com/office/drawing/2012/chart" uri="{02D57815-91ED-43cb-92C2-25804820EDAC}">
                        <c15:formulaRef>
                          <c15:sqref>'7. Crop Value of Prod'!$I$49:$N$49</c15:sqref>
                        </c15:formulaRef>
                      </c:ext>
                    </c:extLst>
                    <c:numCache>
                      <c:formatCode>0</c:formatCode>
                      <c:ptCount val="6"/>
                      <c:pt idx="0">
                        <c:v>51.888719237513236</c:v>
                      </c:pt>
                      <c:pt idx="1">
                        <c:v>43.878725586595749</c:v>
                      </c:pt>
                      <c:pt idx="2">
                        <c:v>8.6266406756689022</c:v>
                      </c:pt>
                      <c:pt idx="3">
                        <c:v>34.842127504470739</c:v>
                      </c:pt>
                      <c:pt idx="4">
                        <c:v>23.344066774048038</c:v>
                      </c:pt>
                      <c:pt idx="5">
                        <c:v>9.9136283974576553</c:v>
                      </c:pt>
                    </c:numCache>
                  </c:numRef>
                </c:val>
                <c:extLst xmlns:c15="http://schemas.microsoft.com/office/drawing/2012/chart">
                  <c:ext xmlns:c16="http://schemas.microsoft.com/office/drawing/2014/chart" uri="{C3380CC4-5D6E-409C-BE32-E72D297353CC}">
                    <c16:uniqueId val="{00000008-D595-492D-B032-67D25BD8C424}"/>
                  </c:ext>
                </c:extLst>
              </c15:ser>
            </c15:filteredBarSeries>
          </c:ext>
        </c:extLst>
      </c:barChart>
      <c:catAx>
        <c:axId val="49885536"/>
        <c:scaling>
          <c:orientation val="minMax"/>
        </c:scaling>
        <c:delete val="0"/>
        <c:axPos val="b"/>
        <c:numFmt formatCode="General"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9887712"/>
        <c:crosses val="autoZero"/>
        <c:auto val="1"/>
        <c:lblAlgn val="ctr"/>
        <c:lblOffset val="100"/>
        <c:noMultiLvlLbl val="0"/>
      </c:catAx>
      <c:valAx>
        <c:axId val="49887712"/>
        <c:scaling>
          <c:orientation val="minMax"/>
        </c:scaling>
        <c:delete val="0"/>
        <c:axPos val="l"/>
        <c:majorGridlines>
          <c:spPr>
            <a:ln w="9525" cap="flat" cmpd="sng" algn="ctr">
              <a:solidFill>
                <a:schemeClr val="bg1">
                  <a:lumMod val="85000"/>
                </a:schemeClr>
              </a:solidFill>
              <a:prstDash val="solid"/>
              <a:round/>
            </a:ln>
            <a:effectLst/>
          </c:spPr>
        </c:majorGridlines>
        <c:title>
          <c:tx>
            <c:rich>
              <a:bodyPr rot="0" spcFirstLastPara="1" vertOverflow="ellipsis" wrap="square" anchor="ctr" anchorCtr="1"/>
              <a:lstStyle/>
              <a:p>
                <a:pPr>
                  <a:defRPr sz="1200" b="0" i="0" u="none" strike="noStrike" kern="1200" baseline="0">
                    <a:solidFill>
                      <a:schemeClr val="tx1"/>
                    </a:solidFill>
                    <a:latin typeface="+mn-lt"/>
                    <a:ea typeface="+mn-ea"/>
                    <a:cs typeface="+mn-cs"/>
                  </a:defRPr>
                </a:pPr>
                <a:r>
                  <a:rPr lang="en-US" sz="1200" b="0" dirty="0"/>
                  <a:t>$ billion (2022)</a:t>
                </a:r>
              </a:p>
            </c:rich>
          </c:tx>
          <c:layout>
            <c:manualLayout>
              <c:xMode val="edge"/>
              <c:yMode val="edge"/>
              <c:x val="1.5438624368258972E-2"/>
              <c:y val="1.7776588302133075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9885536"/>
        <c:crosses val="autoZero"/>
        <c:crossBetween val="between"/>
      </c:valAx>
      <c:spPr>
        <a:noFill/>
        <a:ln>
          <a:noFill/>
        </a:ln>
        <a:effectLst/>
      </c:spPr>
    </c:plotArea>
    <c:legend>
      <c:legendPos val="t"/>
      <c:layout>
        <c:manualLayout>
          <c:xMode val="edge"/>
          <c:yMode val="edge"/>
          <c:x val="0.36270097081389346"/>
          <c:y val="0.20717049523004735"/>
          <c:w val="0.38440383323786698"/>
          <c:h val="4.80457956815152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9525" cap="flat" cmpd="sng" algn="ctr">
      <a:noFill/>
      <a:prstDash val="soli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47594050743664E-2"/>
          <c:y val="0.12037037037037036"/>
          <c:w val="0.89019685039370078"/>
          <c:h val="0.80074168651537214"/>
        </c:manualLayout>
      </c:layout>
      <c:barChart>
        <c:barDir val="col"/>
        <c:grouping val="clustered"/>
        <c:varyColors val="0"/>
        <c:ser>
          <c:idx val="3"/>
          <c:order val="2"/>
          <c:tx>
            <c:strRef>
              <c:f>'8. Livestock Value of Prod'!$A$31</c:f>
              <c:strCache>
                <c:ptCount val="1"/>
                <c:pt idx="0">
                  <c:v>2018</c:v>
                </c:pt>
              </c:strCache>
            </c:strRef>
          </c:tx>
          <c:spPr>
            <a:solidFill>
              <a:schemeClr val="bg1">
                <a:lumMod val="50000"/>
              </a:schemeClr>
            </a:solidFill>
            <a:ln>
              <a:noFill/>
            </a:ln>
            <a:effectLst/>
          </c:spPr>
          <c:invertIfNegative val="0"/>
          <c:cat>
            <c:strRef>
              <c:f>'8. Livestock Value of Prod'!$H$21:$L$21</c:f>
              <c:strCache>
                <c:ptCount val="5"/>
                <c:pt idx="0">
                  <c:v>Cattle and calves</c:v>
                </c:pt>
                <c:pt idx="1">
                  <c:v>Dairy</c:v>
                </c:pt>
                <c:pt idx="2">
                  <c:v>Broilers</c:v>
                </c:pt>
                <c:pt idx="3">
                  <c:v>Hogs</c:v>
                </c:pt>
                <c:pt idx="4">
                  <c:v>Eggs</c:v>
                </c:pt>
              </c:strCache>
            </c:strRef>
          </c:cat>
          <c:val>
            <c:numRef>
              <c:f>'8. Livestock Value of Prod'!$H$31:$L$31</c:f>
              <c:numCache>
                <c:formatCode>0</c:formatCode>
                <c:ptCount val="5"/>
                <c:pt idx="0">
                  <c:v>74.571246301363786</c:v>
                </c:pt>
                <c:pt idx="1">
                  <c:v>39.202490600458297</c:v>
                </c:pt>
                <c:pt idx="2">
                  <c:v>35.317714520901468</c:v>
                </c:pt>
                <c:pt idx="3">
                  <c:v>23.227808182606953</c:v>
                </c:pt>
                <c:pt idx="4">
                  <c:v>11.850447173463257</c:v>
                </c:pt>
              </c:numCache>
            </c:numRef>
          </c:val>
          <c:extLst>
            <c:ext xmlns:c16="http://schemas.microsoft.com/office/drawing/2014/chart" uri="{C3380CC4-5D6E-409C-BE32-E72D297353CC}">
              <c16:uniqueId val="{00000000-2E6D-43A6-9FD1-6E34233A0588}"/>
            </c:ext>
          </c:extLst>
        </c:ser>
        <c:ser>
          <c:idx val="4"/>
          <c:order val="3"/>
          <c:tx>
            <c:strRef>
              <c:f>'8. Livestock Value of Prod'!$A$32</c:f>
              <c:strCache>
                <c:ptCount val="1"/>
                <c:pt idx="0">
                  <c:v>2019</c:v>
                </c:pt>
              </c:strCache>
            </c:strRef>
          </c:tx>
          <c:spPr>
            <a:solidFill>
              <a:schemeClr val="accent3">
                <a:lumMod val="75000"/>
              </a:schemeClr>
            </a:solidFill>
            <a:ln>
              <a:noFill/>
            </a:ln>
            <a:effectLst/>
          </c:spPr>
          <c:invertIfNegative val="0"/>
          <c:cat>
            <c:strRef>
              <c:f>'8. Livestock Value of Prod'!$H$21:$L$21</c:f>
              <c:strCache>
                <c:ptCount val="5"/>
                <c:pt idx="0">
                  <c:v>Cattle and calves</c:v>
                </c:pt>
                <c:pt idx="1">
                  <c:v>Dairy</c:v>
                </c:pt>
                <c:pt idx="2">
                  <c:v>Broilers</c:v>
                </c:pt>
                <c:pt idx="3">
                  <c:v>Hogs</c:v>
                </c:pt>
                <c:pt idx="4">
                  <c:v>Eggs</c:v>
                </c:pt>
              </c:strCache>
            </c:strRef>
          </c:cat>
          <c:val>
            <c:numRef>
              <c:f>'8. Livestock Value of Prod'!$H$32:$L$32</c:f>
              <c:numCache>
                <c:formatCode>0</c:formatCode>
                <c:ptCount val="5"/>
                <c:pt idx="0">
                  <c:v>72.430655809378081</c:v>
                </c:pt>
                <c:pt idx="1">
                  <c:v>44.317808503661603</c:v>
                </c:pt>
                <c:pt idx="2">
                  <c:v>30.947556017051042</c:v>
                </c:pt>
                <c:pt idx="3">
                  <c:v>23.793176303421141</c:v>
                </c:pt>
                <c:pt idx="4">
                  <c:v>8.0169264400480937</c:v>
                </c:pt>
              </c:numCache>
            </c:numRef>
          </c:val>
          <c:extLst>
            <c:ext xmlns:c16="http://schemas.microsoft.com/office/drawing/2014/chart" uri="{C3380CC4-5D6E-409C-BE32-E72D297353CC}">
              <c16:uniqueId val="{00000001-2E6D-43A6-9FD1-6E34233A0588}"/>
            </c:ext>
          </c:extLst>
        </c:ser>
        <c:ser>
          <c:idx val="5"/>
          <c:order val="4"/>
          <c:tx>
            <c:strRef>
              <c:f>'8. Livestock Value of Prod'!$A$33</c:f>
              <c:strCache>
                <c:ptCount val="1"/>
                <c:pt idx="0">
                  <c:v>2020</c:v>
                </c:pt>
              </c:strCache>
            </c:strRef>
          </c:tx>
          <c:spPr>
            <a:solidFill>
              <a:schemeClr val="tx2">
                <a:lumMod val="60000"/>
                <a:lumOff val="40000"/>
              </a:schemeClr>
            </a:solidFill>
            <a:ln>
              <a:noFill/>
            </a:ln>
            <a:effectLst/>
          </c:spPr>
          <c:invertIfNegative val="0"/>
          <c:cat>
            <c:strRef>
              <c:f>'8. Livestock Value of Prod'!$H$21:$L$21</c:f>
              <c:strCache>
                <c:ptCount val="5"/>
                <c:pt idx="0">
                  <c:v>Cattle and calves</c:v>
                </c:pt>
                <c:pt idx="1">
                  <c:v>Dairy</c:v>
                </c:pt>
                <c:pt idx="2">
                  <c:v>Broilers</c:v>
                </c:pt>
                <c:pt idx="3">
                  <c:v>Hogs</c:v>
                </c:pt>
                <c:pt idx="4">
                  <c:v>Eggs</c:v>
                </c:pt>
              </c:strCache>
            </c:strRef>
          </c:cat>
          <c:val>
            <c:numRef>
              <c:f>'8. Livestock Value of Prod'!$H$33:$L$33</c:f>
              <c:numCache>
                <c:formatCode>0</c:formatCode>
                <c:ptCount val="5"/>
                <c:pt idx="0">
                  <c:v>68.072258308157103</c:v>
                </c:pt>
                <c:pt idx="1">
                  <c:v>43.750213638325413</c:v>
                </c:pt>
                <c:pt idx="2">
                  <c:v>23.395610703495898</c:v>
                </c:pt>
                <c:pt idx="3">
                  <c:v>20.686021795425116</c:v>
                </c:pt>
                <c:pt idx="4">
                  <c:v>9.3392112645662486</c:v>
                </c:pt>
              </c:numCache>
            </c:numRef>
          </c:val>
          <c:extLst>
            <c:ext xmlns:c16="http://schemas.microsoft.com/office/drawing/2014/chart" uri="{C3380CC4-5D6E-409C-BE32-E72D297353CC}">
              <c16:uniqueId val="{00000002-2E6D-43A6-9FD1-6E34233A0588}"/>
            </c:ext>
          </c:extLst>
        </c:ser>
        <c:ser>
          <c:idx val="6"/>
          <c:order val="5"/>
          <c:tx>
            <c:strRef>
              <c:f>'8. Livestock Value of Prod'!$A$34</c:f>
              <c:strCache>
                <c:ptCount val="1"/>
                <c:pt idx="0">
                  <c:v>2021F</c:v>
                </c:pt>
              </c:strCache>
            </c:strRef>
          </c:tx>
          <c:spPr>
            <a:solidFill>
              <a:schemeClr val="accent1">
                <a:lumMod val="60000"/>
              </a:schemeClr>
            </a:solidFill>
            <a:ln>
              <a:noFill/>
            </a:ln>
            <a:effectLst/>
          </c:spPr>
          <c:invertIfNegative val="0"/>
          <c:cat>
            <c:strRef>
              <c:f>'8. Livestock Value of Prod'!$H$21:$L$21</c:f>
              <c:strCache>
                <c:ptCount val="5"/>
                <c:pt idx="0">
                  <c:v>Cattle and calves</c:v>
                </c:pt>
                <c:pt idx="1">
                  <c:v>Dairy</c:v>
                </c:pt>
                <c:pt idx="2">
                  <c:v>Broilers</c:v>
                </c:pt>
                <c:pt idx="3">
                  <c:v>Hogs</c:v>
                </c:pt>
                <c:pt idx="4">
                  <c:v>Eggs</c:v>
                </c:pt>
              </c:strCache>
            </c:strRef>
          </c:cat>
          <c:val>
            <c:numRef>
              <c:f>'8. Livestock Value of Prod'!$H$34:$L$34</c:f>
              <c:numCache>
                <c:formatCode>0</c:formatCode>
                <c:ptCount val="5"/>
                <c:pt idx="0">
                  <c:v>74.873748214484067</c:v>
                </c:pt>
                <c:pt idx="1">
                  <c:v>43.492092532070544</c:v>
                </c:pt>
                <c:pt idx="2">
                  <c:v>33.891200435040311</c:v>
                </c:pt>
                <c:pt idx="3">
                  <c:v>27.773409108915509</c:v>
                </c:pt>
                <c:pt idx="4">
                  <c:v>9.7307646939983012</c:v>
                </c:pt>
              </c:numCache>
            </c:numRef>
          </c:val>
          <c:extLst>
            <c:ext xmlns:c16="http://schemas.microsoft.com/office/drawing/2014/chart" uri="{C3380CC4-5D6E-409C-BE32-E72D297353CC}">
              <c16:uniqueId val="{00000003-2E6D-43A6-9FD1-6E34233A0588}"/>
            </c:ext>
          </c:extLst>
        </c:ser>
        <c:ser>
          <c:idx val="0"/>
          <c:order val="6"/>
          <c:tx>
            <c:strRef>
              <c:f>'8. Livestock Value of Prod'!$A$35</c:f>
              <c:strCache>
                <c:ptCount val="1"/>
                <c:pt idx="0">
                  <c:v>2022F</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'8. Livestock Value of Prod'!$H$35:$L$35</c:f>
              <c:numCache>
                <c:formatCode>0</c:formatCode>
                <c:ptCount val="5"/>
                <c:pt idx="0">
                  <c:v>78.43405497149999</c:v>
                </c:pt>
                <c:pt idx="1">
                  <c:v>51.25297987399999</c:v>
                </c:pt>
                <c:pt idx="2">
                  <c:v>36.718976752209997</c:v>
                </c:pt>
                <c:pt idx="3">
                  <c:v>24.050398325380002</c:v>
                </c:pt>
                <c:pt idx="4">
                  <c:v>9.6729585571599994</c:v>
                </c:pt>
              </c:numCache>
            </c:numRef>
          </c:val>
          <c:extLst>
            <c:ext xmlns:c16="http://schemas.microsoft.com/office/drawing/2014/chart" uri="{C3380CC4-5D6E-409C-BE32-E72D297353CC}">
              <c16:uniqueId val="{00000004-2E6D-43A6-9FD1-6E34233A0588}"/>
            </c:ext>
          </c:extLst>
        </c:ser>
        <c:dLbls>
          <c:showLegendKey val="0"/>
          <c:showVal val="0"/>
          <c:showCatName val="0"/>
          <c:showSerName val="0"/>
          <c:showPercent val="0"/>
          <c:showBubbleSize val="0"/>
        </c:dLbls>
        <c:gapWidth val="219"/>
        <c:overlap val="-27"/>
        <c:axId val="1394012143"/>
        <c:axId val="1359143263"/>
        <c:extLst>
          <c:ext xmlns:c15="http://schemas.microsoft.com/office/drawing/2012/chart" uri="{02D57815-91ED-43cb-92C2-25804820EDAC}">
            <c15:filteredBarSeries>
              <c15:ser>
                <c:idx val="1"/>
                <c:order val="0"/>
                <c:tx>
                  <c:strRef>
                    <c:extLst>
                      <c:ext uri="{02D57815-91ED-43cb-92C2-25804820EDAC}">
                        <c15:formulaRef>
                          <c15:sqref>'8. Livestock Value of Prod'!$A$29</c15:sqref>
                        </c15:formulaRef>
                      </c:ext>
                    </c:extLst>
                    <c:strCache>
                      <c:ptCount val="1"/>
                      <c:pt idx="0">
                        <c:v>2016</c:v>
                      </c:pt>
                    </c:strCache>
                  </c:strRef>
                </c:tx>
                <c:spPr>
                  <a:solidFill>
                    <a:schemeClr val="bg1">
                      <a:lumMod val="75000"/>
                    </a:schemeClr>
                  </a:solidFill>
                  <a:ln>
                    <a:noFill/>
                  </a:ln>
                  <a:effectLst/>
                </c:spPr>
                <c:invertIfNegative val="0"/>
                <c:cat>
                  <c:strRef>
                    <c:extLst>
                      <c:ext uri="{02D57815-91ED-43cb-92C2-25804820EDAC}">
                        <c15:formulaRef>
                          <c15:sqref>'8. Livestock Value of Prod'!$H$21:$L$21</c15:sqref>
                        </c15:formulaRef>
                      </c:ext>
                    </c:extLst>
                    <c:strCache>
                      <c:ptCount val="5"/>
                      <c:pt idx="0">
                        <c:v>Cattle and calves</c:v>
                      </c:pt>
                      <c:pt idx="1">
                        <c:v>Dairy</c:v>
                      </c:pt>
                      <c:pt idx="2">
                        <c:v>Broilers</c:v>
                      </c:pt>
                      <c:pt idx="3">
                        <c:v>Hogs</c:v>
                      </c:pt>
                      <c:pt idx="4">
                        <c:v>Eggs</c:v>
                      </c:pt>
                    </c:strCache>
                  </c:strRef>
                </c:cat>
                <c:val>
                  <c:numRef>
                    <c:extLst>
                      <c:ext uri="{02D57815-91ED-43cb-92C2-25804820EDAC}">
                        <c15:formulaRef>
                          <c15:sqref>'8. Livestock Value of Prod'!$H$29:$L$29</c15:sqref>
                        </c15:formulaRef>
                      </c:ext>
                    </c:extLst>
                    <c:numCache>
                      <c:formatCode>0</c:formatCode>
                      <c:ptCount val="5"/>
                      <c:pt idx="0">
                        <c:v>73.947042296037438</c:v>
                      </c:pt>
                      <c:pt idx="1">
                        <c:v>40.109038557546064</c:v>
                      </c:pt>
                      <c:pt idx="2">
                        <c:v>30.112099011970137</c:v>
                      </c:pt>
                      <c:pt idx="3">
                        <c:v>22.103252023081122</c:v>
                      </c:pt>
                      <c:pt idx="4">
                        <c:v>7.6527138893081466</c:v>
                      </c:pt>
                    </c:numCache>
                  </c:numRef>
                </c:val>
                <c:extLst>
                  <c:ext xmlns:c16="http://schemas.microsoft.com/office/drawing/2014/chart" uri="{C3380CC4-5D6E-409C-BE32-E72D297353CC}">
                    <c16:uniqueId val="{00000005-2E6D-43A6-9FD1-6E34233A0588}"/>
                  </c:ext>
                </c:extLst>
              </c15:ser>
            </c15:filteredBarSeries>
            <c15:filteredBarSeries>
              <c15:ser>
                <c:idx val="2"/>
                <c:order val="1"/>
                <c:tx>
                  <c:strRef>
                    <c:extLst xmlns:c15="http://schemas.microsoft.com/office/drawing/2012/chart">
                      <c:ext xmlns:c15="http://schemas.microsoft.com/office/drawing/2012/chart" uri="{02D57815-91ED-43cb-92C2-25804820EDAC}">
                        <c15:formulaRef>
                          <c15:sqref>'8. Livestock Value of Prod'!$A$30</c15:sqref>
                        </c15:formulaRef>
                      </c:ext>
                    </c:extLst>
                    <c:strCache>
                      <c:ptCount val="1"/>
                      <c:pt idx="0">
                        <c:v>2017</c:v>
                      </c:pt>
                    </c:strCache>
                  </c:strRef>
                </c:tx>
                <c:spPr>
                  <a:solidFill>
                    <a:schemeClr val="bg1">
                      <a:lumMod val="65000"/>
                    </a:schemeClr>
                  </a:solidFill>
                  <a:ln>
                    <a:noFill/>
                  </a:ln>
                  <a:effectLst/>
                </c:spPr>
                <c:invertIfNegative val="0"/>
                <c:cat>
                  <c:strRef>
                    <c:extLst xmlns:c15="http://schemas.microsoft.com/office/drawing/2012/chart">
                      <c:ext xmlns:c15="http://schemas.microsoft.com/office/drawing/2012/chart" uri="{02D57815-91ED-43cb-92C2-25804820EDAC}">
                        <c15:formulaRef>
                          <c15:sqref>'8. Livestock Value of Prod'!$H$21:$L$21</c15:sqref>
                        </c15:formulaRef>
                      </c:ext>
                    </c:extLst>
                    <c:strCache>
                      <c:ptCount val="5"/>
                      <c:pt idx="0">
                        <c:v>Cattle and calves</c:v>
                      </c:pt>
                      <c:pt idx="1">
                        <c:v>Dairy</c:v>
                      </c:pt>
                      <c:pt idx="2">
                        <c:v>Broilers</c:v>
                      </c:pt>
                      <c:pt idx="3">
                        <c:v>Hogs</c:v>
                      </c:pt>
                      <c:pt idx="4">
                        <c:v>Eggs</c:v>
                      </c:pt>
                    </c:strCache>
                  </c:strRef>
                </c:cat>
                <c:val>
                  <c:numRef>
                    <c:extLst xmlns:c15="http://schemas.microsoft.com/office/drawing/2012/chart">
                      <c:ext xmlns:c15="http://schemas.microsoft.com/office/drawing/2012/chart" uri="{02D57815-91ED-43cb-92C2-25804820EDAC}">
                        <c15:formulaRef>
                          <c15:sqref>'8. Livestock Value of Prod'!$H$30:$L$30</c15:sqref>
                        </c15:formulaRef>
                      </c:ext>
                    </c:extLst>
                    <c:numCache>
                      <c:formatCode>0</c:formatCode>
                      <c:ptCount val="5"/>
                      <c:pt idx="0">
                        <c:v>76.243807592860463</c:v>
                      </c:pt>
                      <c:pt idx="1">
                        <c:v>43.216044559361229</c:v>
                      </c:pt>
                      <c:pt idx="2">
                        <c:v>34.43577847892201</c:v>
                      </c:pt>
                      <c:pt idx="3">
                        <c:v>23.963224858473907</c:v>
                      </c:pt>
                      <c:pt idx="4">
                        <c:v>8.6965942615014864</c:v>
                      </c:pt>
                    </c:numCache>
                  </c:numRef>
                </c:val>
                <c:extLst xmlns:c15="http://schemas.microsoft.com/office/drawing/2012/chart">
                  <c:ext xmlns:c16="http://schemas.microsoft.com/office/drawing/2014/chart" uri="{C3380CC4-5D6E-409C-BE32-E72D297353CC}">
                    <c16:uniqueId val="{00000006-2E6D-43A6-9FD1-6E34233A0588}"/>
                  </c:ext>
                </c:extLst>
              </c15:ser>
            </c15:filteredBarSeries>
          </c:ext>
        </c:extLst>
      </c:barChart>
      <c:catAx>
        <c:axId val="1394012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59143263"/>
        <c:crosses val="autoZero"/>
        <c:auto val="1"/>
        <c:lblAlgn val="ctr"/>
        <c:lblOffset val="100"/>
        <c:noMultiLvlLbl val="0"/>
      </c:catAx>
      <c:valAx>
        <c:axId val="13591432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r>
                  <a:rPr lang="en-US" sz="1100" dirty="0"/>
                  <a:t>$ billion (2022)</a:t>
                </a:r>
              </a:p>
            </c:rich>
          </c:tx>
          <c:layout>
            <c:manualLayout>
              <c:xMode val="edge"/>
              <c:yMode val="edge"/>
              <c:x val="3.3333333333333333E-2"/>
              <c:y val="3.8707349081364806E-2"/>
            </c:manualLayout>
          </c:layout>
          <c:overlay val="0"/>
          <c:spPr>
            <a:noFill/>
            <a:ln>
              <a:noFill/>
            </a:ln>
            <a:effectLst/>
          </c:spPr>
          <c:txPr>
            <a:bodyPr rot="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394012143"/>
        <c:crosses val="autoZero"/>
        <c:crossBetween val="between"/>
      </c:valAx>
      <c:spPr>
        <a:noFill/>
        <a:ln>
          <a:noFill/>
        </a:ln>
        <a:effectLst/>
      </c:spPr>
    </c:plotArea>
    <c:legend>
      <c:legendPos val="b"/>
      <c:layout>
        <c:manualLayout>
          <c:xMode val="edge"/>
          <c:yMode val="edge"/>
          <c:x val="0.33739294809885995"/>
          <c:y val="0.23474159318516277"/>
          <c:w val="0.41600401433888856"/>
          <c:h val="6.263587603631411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7687866450322015E-2"/>
          <c:y val="7.0357872936995733E-2"/>
          <c:w val="0.63202251199551485"/>
          <c:h val="0.52341184941651864"/>
        </c:manualLayout>
      </c:layout>
      <c:barChart>
        <c:barDir val="col"/>
        <c:grouping val="stacked"/>
        <c:varyColors val="0"/>
        <c:ser>
          <c:idx val="1"/>
          <c:order val="0"/>
          <c:tx>
            <c:strRef>
              <c:f>'9. Government Payments 1999 (2)'!$B$39</c:f>
              <c:strCache>
                <c:ptCount val="1"/>
                <c:pt idx="0">
                  <c:v>Conservation</c:v>
                </c:pt>
              </c:strCache>
            </c:strRef>
          </c:tx>
          <c:spPr>
            <a:solidFill>
              <a:schemeClr val="accent3">
                <a:lumMod val="75000"/>
              </a:schemeClr>
            </a:solidFill>
            <a:ln>
              <a:noFill/>
            </a:ln>
            <a:effectLst/>
          </c:spPr>
          <c:invertIfNegative val="0"/>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(2)'!$C$39:$Z$39</c:f>
              <c:numCache>
                <c:formatCode>_(* #,##0.00_);_(* \(#,##0.00\);_(* "-"??_);_(@_)</c:formatCode>
                <c:ptCount val="22"/>
                <c:pt idx="0">
                  <c:v>1.903436911</c:v>
                </c:pt>
                <c:pt idx="1">
                  <c:v>1.9658438840000001</c:v>
                </c:pt>
                <c:pt idx="2">
                  <c:v>2.1673023890000001</c:v>
                </c:pt>
                <c:pt idx="3">
                  <c:v>2.3195618410000001</c:v>
                </c:pt>
                <c:pt idx="4">
                  <c:v>2.767463835</c:v>
                </c:pt>
                <c:pt idx="5">
                  <c:v>2.974474769</c:v>
                </c:pt>
                <c:pt idx="6">
                  <c:v>3.0722191949999997</c:v>
                </c:pt>
                <c:pt idx="7">
                  <c:v>3.1550988750000002</c:v>
                </c:pt>
                <c:pt idx="8">
                  <c:v>2.824277677</c:v>
                </c:pt>
                <c:pt idx="9">
                  <c:v>3.2194665090000001</c:v>
                </c:pt>
                <c:pt idx="10">
                  <c:v>3.6743236220000002</c:v>
                </c:pt>
                <c:pt idx="11">
                  <c:v>3.6950633939999999</c:v>
                </c:pt>
                <c:pt idx="12">
                  <c:v>3.6798962560000001</c:v>
                </c:pt>
                <c:pt idx="13">
                  <c:v>3.5613958489999997</c:v>
                </c:pt>
                <c:pt idx="14">
                  <c:v>3.6189276881400003</c:v>
                </c:pt>
                <c:pt idx="15">
                  <c:v>3.7639632000000001</c:v>
                </c:pt>
                <c:pt idx="16">
                  <c:v>3.8241708999999999</c:v>
                </c:pt>
                <c:pt idx="17">
                  <c:v>3.9865163999999997</c:v>
                </c:pt>
                <c:pt idx="18">
                  <c:v>3.8303919</c:v>
                </c:pt>
                <c:pt idx="19">
                  <c:v>3.8146928560000002</c:v>
                </c:pt>
                <c:pt idx="20">
                  <c:v>3.9151919999999998</c:v>
                </c:pt>
                <c:pt idx="21">
                  <c:v>4.2</c:v>
                </c:pt>
              </c:numCache>
              <c:extLst/>
            </c:numRef>
          </c:val>
          <c:extLst>
            <c:ext xmlns:c16="http://schemas.microsoft.com/office/drawing/2014/chart" uri="{C3380CC4-5D6E-409C-BE32-E72D297353CC}">
              <c16:uniqueId val="{00000000-8873-4E43-8283-65EED15D6504}"/>
            </c:ext>
          </c:extLst>
        </c:ser>
        <c:ser>
          <c:idx val="0"/>
          <c:order val="1"/>
          <c:tx>
            <c:strRef>
              <c:f>'9. Government Payments 1999 (2)'!$B$38</c:f>
              <c:strCache>
                <c:ptCount val="1"/>
                <c:pt idx="0">
                  <c:v>Fixed 4/</c:v>
                </c:pt>
              </c:strCache>
            </c:strRef>
          </c:tx>
          <c:spPr>
            <a:solidFill>
              <a:srgbClr val="00B0F0"/>
            </a:solidFill>
            <a:ln>
              <a:noFill/>
            </a:ln>
            <a:effectLst/>
          </c:spPr>
          <c:invertIfNegative val="0"/>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(2)'!$C$38:$Z$38</c:f>
              <c:numCache>
                <c:formatCode>_(* #,##0.00_);_(* \(#,##0.00\);_(* "-"??_);_(@_)</c:formatCode>
                <c:ptCount val="22"/>
                <c:pt idx="0">
                  <c:v>4.0404485436600002</c:v>
                </c:pt>
                <c:pt idx="1">
                  <c:v>3.8668518132000003</c:v>
                </c:pt>
                <c:pt idx="2">
                  <c:v>6.4235935262199995</c:v>
                </c:pt>
                <c:pt idx="3">
                  <c:v>5.2381340989900007</c:v>
                </c:pt>
                <c:pt idx="4">
                  <c:v>5.1978309785100008</c:v>
                </c:pt>
                <c:pt idx="5">
                  <c:v>5.0517023112999997</c:v>
                </c:pt>
                <c:pt idx="6">
                  <c:v>5.0596621050000001</c:v>
                </c:pt>
                <c:pt idx="7">
                  <c:v>5.110192208</c:v>
                </c:pt>
                <c:pt idx="8">
                  <c:v>4.7253178159999996</c:v>
                </c:pt>
                <c:pt idx="9">
                  <c:v>4.8092668329999997</c:v>
                </c:pt>
                <c:pt idx="10">
                  <c:v>4.7056831480000003</c:v>
                </c:pt>
                <c:pt idx="11">
                  <c:v>4.687021477</c:v>
                </c:pt>
                <c:pt idx="12">
                  <c:v>4.28853050717</c:v>
                </c:pt>
                <c:pt idx="13">
                  <c:v>0.47865964231000002</c:v>
                </c:pt>
                <c:pt idx="14">
                  <c:v>2.0508997280000003E-2</c:v>
                </c:pt>
                <c:pt idx="15">
                  <c:v>-4.2842000000000002E-3</c:v>
                </c:pt>
                <c:pt idx="16">
                  <c:v>9.4070000000000004E-4</c:v>
                </c:pt>
                <c:pt idx="17">
                  <c:v>-9.7650000000000005E-4</c:v>
                </c:pt>
                <c:pt idx="18">
                  <c:v>-1.3327599999999999E-3</c:v>
                </c:pt>
                <c:pt idx="19">
                  <c:v>-7.2527719999999993E-4</c:v>
                </c:pt>
                <c:pt idx="20">
                  <c:v>0</c:v>
                </c:pt>
                <c:pt idx="21">
                  <c:v>0</c:v>
                </c:pt>
              </c:numCache>
              <c:extLst/>
            </c:numRef>
          </c:val>
          <c:extLst>
            <c:ext xmlns:c16="http://schemas.microsoft.com/office/drawing/2014/chart" uri="{C3380CC4-5D6E-409C-BE32-E72D297353CC}">
              <c16:uniqueId val="{00000001-8873-4E43-8283-65EED15D6504}"/>
            </c:ext>
          </c:extLst>
        </c:ser>
        <c:ser>
          <c:idx val="2"/>
          <c:order val="2"/>
          <c:tx>
            <c:strRef>
              <c:f>'9. Government Payments 1999 (2)'!$B$40</c:f>
              <c:strCache>
                <c:ptCount val="1"/>
                <c:pt idx="0">
                  <c:v>Function of commodity prices 3/</c:v>
                </c:pt>
              </c:strCache>
            </c:strRef>
          </c:tx>
          <c:spPr>
            <a:solidFill>
              <a:srgbClr val="E46C0A"/>
            </a:solidFill>
            <a:ln>
              <a:noFill/>
            </a:ln>
            <a:effectLst/>
          </c:spPr>
          <c:invertIfNegative val="0"/>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(2)'!$C$40:$Z$40</c:f>
              <c:numCache>
                <c:formatCode>_(* #,##0.00_);_(* \(#,##0.00\);_(* "-"??_);_(@_)</c:formatCode>
                <c:ptCount val="22"/>
                <c:pt idx="0">
                  <c:v>7.8756567506600001</c:v>
                </c:pt>
                <c:pt idx="1">
                  <c:v>3.8981018215300001</c:v>
                </c:pt>
                <c:pt idx="2">
                  <c:v>4.5449385624600005</c:v>
                </c:pt>
                <c:pt idx="3">
                  <c:v>4.7996936035399997</c:v>
                </c:pt>
                <c:pt idx="4">
                  <c:v>11.146458716099998</c:v>
                </c:pt>
                <c:pt idx="5">
                  <c:v>6.2589920941000008</c:v>
                </c:pt>
                <c:pt idx="6">
                  <c:v>2.3435965581400002</c:v>
                </c:pt>
                <c:pt idx="7">
                  <c:v>1.0327726002399999</c:v>
                </c:pt>
                <c:pt idx="8">
                  <c:v>3.1434091029400002</c:v>
                </c:pt>
                <c:pt idx="9">
                  <c:v>0.79924488848999997</c:v>
                </c:pt>
                <c:pt idx="10">
                  <c:v>3.8218139299999995E-2</c:v>
                </c:pt>
                <c:pt idx="11">
                  <c:v>0.48611779966000002</c:v>
                </c:pt>
                <c:pt idx="12">
                  <c:v>0.43743030134000005</c:v>
                </c:pt>
                <c:pt idx="13">
                  <c:v>0.34927819542999999</c:v>
                </c:pt>
                <c:pt idx="14">
                  <c:v>5.3545172819199998</c:v>
                </c:pt>
                <c:pt idx="15">
                  <c:v>8.2198597999999983</c:v>
                </c:pt>
                <c:pt idx="16">
                  <c:v>7.0224090000000006</c:v>
                </c:pt>
                <c:pt idx="17">
                  <c:v>3.4232480000000005</c:v>
                </c:pt>
                <c:pt idx="18">
                  <c:v>2.9571501700000002</c:v>
                </c:pt>
                <c:pt idx="19">
                  <c:v>6.5063565651099999</c:v>
                </c:pt>
                <c:pt idx="20">
                  <c:v>3.3677270000000004</c:v>
                </c:pt>
                <c:pt idx="21">
                  <c:v>1.28609</c:v>
                </c:pt>
              </c:numCache>
              <c:extLst/>
            </c:numRef>
          </c:val>
          <c:extLst>
            <c:ext xmlns:c16="http://schemas.microsoft.com/office/drawing/2014/chart" uri="{C3380CC4-5D6E-409C-BE32-E72D297353CC}">
              <c16:uniqueId val="{00000002-8873-4E43-8283-65EED15D6504}"/>
            </c:ext>
          </c:extLst>
        </c:ser>
        <c:ser>
          <c:idx val="3"/>
          <c:order val="3"/>
          <c:tx>
            <c:strRef>
              <c:f>'9. Government Payments 1999 (2)'!$B$42</c:f>
              <c:strCache>
                <c:ptCount val="1"/>
                <c:pt idx="0">
                  <c:v>Market Facilitation Program</c:v>
                </c:pt>
              </c:strCache>
            </c:strRef>
          </c:tx>
          <c:spPr>
            <a:solidFill>
              <a:schemeClr val="accent2">
                <a:lumMod val="60000"/>
                <a:lumOff val="40000"/>
              </a:schemeClr>
            </a:solidFill>
            <a:ln>
              <a:noFill/>
            </a:ln>
            <a:effectLst/>
          </c:spPr>
          <c:invertIfNegative val="0"/>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(2)'!$C$42:$Z$42</c:f>
              <c:numCache>
                <c:formatCode>_(* #,##0.00_);_(* \(#,##0.00\);_(* "-"??_);_(@_)</c:formatCode>
                <c:ptCount val="2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formatCode="###,###,###,##0.00">
                  <c:v>5.1248177000000004</c:v>
                </c:pt>
                <c:pt idx="18" formatCode="###,###,###,##0.00">
                  <c:v>14.201232149999999</c:v>
                </c:pt>
                <c:pt idx="19" formatCode="###,###,###,##0.00">
                  <c:v>3.7816890000000001</c:v>
                </c:pt>
                <c:pt idx="20" formatCode="###,###,###,##0.00">
                  <c:v>8.3893999999999996E-2</c:v>
                </c:pt>
                <c:pt idx="21" formatCode="###,###,###,##0.00">
                  <c:v>0</c:v>
                </c:pt>
              </c:numCache>
              <c:extLst/>
            </c:numRef>
          </c:val>
          <c:extLst>
            <c:ext xmlns:c16="http://schemas.microsoft.com/office/drawing/2014/chart" uri="{C3380CC4-5D6E-409C-BE32-E72D297353CC}">
              <c16:uniqueId val="{00000003-8873-4E43-8283-65EED15D6504}"/>
            </c:ext>
          </c:extLst>
        </c:ser>
        <c:ser>
          <c:idx val="7"/>
          <c:order val="4"/>
          <c:tx>
            <c:strRef>
              <c:f>'9. Government Payments 1999 (2)'!$B$41</c:f>
              <c:strCache>
                <c:ptCount val="1"/>
                <c:pt idx="0">
                  <c:v>All other</c:v>
                </c:pt>
              </c:strCache>
            </c:strRef>
          </c:tx>
          <c:spPr>
            <a:solidFill>
              <a:srgbClr val="7030A0"/>
            </a:solidFill>
            <a:ln>
              <a:noFill/>
            </a:ln>
            <a:effectLst/>
          </c:spPr>
          <c:invertIfNegative val="0"/>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(2)'!$C$41:$Z$41</c:f>
              <c:numCache>
                <c:formatCode>_(* #,##0.00_);_(* \(#,##0.00\);_(* "-"??_);_(@_)</c:formatCode>
                <c:ptCount val="22"/>
                <c:pt idx="0">
                  <c:v>8.6117043405000011</c:v>
                </c:pt>
                <c:pt idx="1">
                  <c:v>2.6840994108</c:v>
                </c:pt>
                <c:pt idx="2">
                  <c:v>3.3876575587</c:v>
                </c:pt>
                <c:pt idx="3">
                  <c:v>0.6124827598</c:v>
                </c:pt>
                <c:pt idx="4">
                  <c:v>5.2840973474999995</c:v>
                </c:pt>
                <c:pt idx="5">
                  <c:v>1.5036748971</c:v>
                </c:pt>
                <c:pt idx="6">
                  <c:v>1.4279188823</c:v>
                </c:pt>
                <c:pt idx="7">
                  <c:v>2.9436627613999997</c:v>
                </c:pt>
                <c:pt idx="8">
                  <c:v>1.48349859012</c:v>
                </c:pt>
                <c:pt idx="9">
                  <c:v>3.5636795811100006</c:v>
                </c:pt>
                <c:pt idx="10">
                  <c:v>2.0023037268500001</c:v>
                </c:pt>
                <c:pt idx="11">
                  <c:v>1.7669157871800001</c:v>
                </c:pt>
                <c:pt idx="12">
                  <c:v>2.5979387802899998</c:v>
                </c:pt>
                <c:pt idx="13">
                  <c:v>5.3775111658499997</c:v>
                </c:pt>
                <c:pt idx="14">
                  <c:v>1.8105322585299999</c:v>
                </c:pt>
                <c:pt idx="15">
                  <c:v>1.0001371999999999</c:v>
                </c:pt>
                <c:pt idx="16">
                  <c:v>0.68409039999999988</c:v>
                </c:pt>
                <c:pt idx="17">
                  <c:v>1.1328777999999999</c:v>
                </c:pt>
                <c:pt idx="18">
                  <c:v>1.4584731900000001</c:v>
                </c:pt>
                <c:pt idx="19">
                  <c:v>2.0743494137000003</c:v>
                </c:pt>
                <c:pt idx="20">
                  <c:v>3.2473670000000001</c:v>
                </c:pt>
                <c:pt idx="21">
                  <c:v>2.7917269999999998</c:v>
                </c:pt>
              </c:numCache>
              <c:extLst/>
            </c:numRef>
          </c:val>
          <c:extLst>
            <c:ext xmlns:c16="http://schemas.microsoft.com/office/drawing/2014/chart" uri="{C3380CC4-5D6E-409C-BE32-E72D297353CC}">
              <c16:uniqueId val="{00000004-8873-4E43-8283-65EED15D6504}"/>
            </c:ext>
          </c:extLst>
        </c:ser>
        <c:ser>
          <c:idx val="5"/>
          <c:order val="5"/>
          <c:tx>
            <c:strRef>
              <c:f>'9. Government Payments 1999 (2)'!$B$44</c:f>
              <c:strCache>
                <c:ptCount val="1"/>
                <c:pt idx="0">
                  <c:v>Non-USDA pandemic /2</c:v>
                </c:pt>
              </c:strCache>
            </c:strRef>
          </c:tx>
          <c:spPr>
            <a:pattFill prst="dkUpDiag">
              <a:fgClr>
                <a:srgbClr val="7030A0"/>
              </a:fgClr>
              <a:bgClr>
                <a:schemeClr val="bg1"/>
              </a:bgClr>
            </a:pattFill>
            <a:ln>
              <a:noFill/>
            </a:ln>
            <a:effectLst/>
          </c:spPr>
          <c:invertIfNegative val="0"/>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(2)'!$C$44:$Z$44</c:f>
              <c:numCache>
                <c:formatCode>General</c:formatCode>
                <c:ptCount val="22"/>
                <c:pt idx="19" formatCode="###,###,###,##0.00">
                  <c:v>5.9834975630000002</c:v>
                </c:pt>
                <c:pt idx="20" formatCode="###,###,###,##0.00">
                  <c:v>8.7281580000000005</c:v>
                </c:pt>
                <c:pt idx="21" formatCode="###,###,###,##0.00">
                  <c:v>0</c:v>
                </c:pt>
              </c:numCache>
              <c:extLst/>
            </c:numRef>
          </c:val>
          <c:extLst xmlns:c15="http://schemas.microsoft.com/office/drawing/2012/chart">
            <c:ext xmlns:c16="http://schemas.microsoft.com/office/drawing/2014/chart" uri="{C3380CC4-5D6E-409C-BE32-E72D297353CC}">
              <c16:uniqueId val="{00000005-8873-4E43-8283-65EED15D6504}"/>
            </c:ext>
          </c:extLst>
        </c:ser>
        <c:ser>
          <c:idx val="4"/>
          <c:order val="6"/>
          <c:tx>
            <c:strRef>
              <c:f>'9. Government Payments 1999 (2)'!$B$43</c:f>
              <c:strCache>
                <c:ptCount val="1"/>
                <c:pt idx="0">
                  <c:v>USDA pandemic /1</c:v>
                </c:pt>
              </c:strCache>
            </c:strRef>
          </c:tx>
          <c:spPr>
            <a:pattFill prst="pct75">
              <a:fgClr>
                <a:srgbClr val="7030A0"/>
              </a:fgClr>
              <a:bgClr>
                <a:schemeClr val="bg1"/>
              </a:bgClr>
            </a:pattFill>
            <a:ln>
              <a:noFill/>
            </a:ln>
            <a:effectLst/>
          </c:spPr>
          <c:invertIfNegative val="0"/>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(2)'!$C$43:$Z$43</c:f>
              <c:numCache>
                <c:formatCode>General</c:formatCode>
                <c:ptCount val="22"/>
                <c:pt idx="19" formatCode="###,###,###,##0.00">
                  <c:v>23.52786425</c:v>
                </c:pt>
                <c:pt idx="20" formatCode="###,###,###,##0.00">
                  <c:v>7.7965489999999997</c:v>
                </c:pt>
                <c:pt idx="21" formatCode="###,###,###,##0.00">
                  <c:v>3.4044020000000002</c:v>
                </c:pt>
              </c:numCache>
              <c:extLst/>
            </c:numRef>
          </c:val>
          <c:extLst xmlns:c15="http://schemas.microsoft.com/office/drawing/2012/chart">
            <c:ext xmlns:c16="http://schemas.microsoft.com/office/drawing/2014/chart" uri="{C3380CC4-5D6E-409C-BE32-E72D297353CC}">
              <c16:uniqueId val="{00000006-8873-4E43-8283-65EED15D6504}"/>
            </c:ext>
          </c:extLst>
        </c:ser>
        <c:dLbls>
          <c:showLegendKey val="0"/>
          <c:showVal val="0"/>
          <c:showCatName val="0"/>
          <c:showSerName val="0"/>
          <c:showPercent val="0"/>
          <c:showBubbleSize val="0"/>
        </c:dLbls>
        <c:gapWidth val="50"/>
        <c:overlap val="100"/>
        <c:axId val="2007240336"/>
        <c:axId val="200874128"/>
      </c:barChart>
      <c:lineChart>
        <c:grouping val="standard"/>
        <c:varyColors val="0"/>
        <c:ser>
          <c:idx val="9"/>
          <c:order val="9"/>
          <c:tx>
            <c:strRef>
              <c:f>'9. Government Payments 1999 (2)'!$B$47</c:f>
              <c:strCache>
                <c:ptCount val="1"/>
                <c:pt idx="0">
                  <c:v>Inflation-adjusted total (2022 $)</c:v>
                </c:pt>
              </c:strCache>
            </c:strRef>
          </c:tx>
          <c:spPr>
            <a:ln w="22225" cap="rnd" cmpd="sng" algn="ctr">
              <a:solidFill>
                <a:schemeClr val="bg1">
                  <a:lumMod val="50000"/>
                </a:schemeClr>
              </a:solidFill>
              <a:prstDash val="solid"/>
              <a:round/>
            </a:ln>
            <a:effectLst/>
          </c:spPr>
          <c:marker>
            <c:spPr>
              <a:solidFill>
                <a:schemeClr val="bg1">
                  <a:lumMod val="50000"/>
                </a:schemeClr>
              </a:solidFill>
              <a:ln w="9525" cap="flat" cmpd="sng" algn="ctr">
                <a:solidFill>
                  <a:schemeClr val="bg1">
                    <a:lumMod val="50000"/>
                  </a:schemeClr>
                </a:solidFill>
                <a:prstDash val="solid"/>
                <a:round/>
              </a:ln>
              <a:effectLst/>
            </c:spPr>
          </c:marker>
          <c:cat>
            <c:strRef>
              <c:f>'9. Government Payments 1999 (2)'!$C$37:$Z$37</c:f>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extLst/>
            </c:strRef>
          </c:cat>
          <c:val>
            <c:numRef>
              <c:f>'9. Government Payments 1999 (2)'!$C$47:$Z$47</c:f>
              <c:numCache>
                <c:formatCode>General</c:formatCode>
                <c:ptCount val="22"/>
                <c:pt idx="0">
                  <c:v>34.49050763549419</c:v>
                </c:pt>
                <c:pt idx="1">
                  <c:v>18.8067455342584</c:v>
                </c:pt>
                <c:pt idx="2">
                  <c:v>24.53923225125121</c:v>
                </c:pt>
                <c:pt idx="3">
                  <c:v>18.76075434789464</c:v>
                </c:pt>
                <c:pt idx="4">
                  <c:v>34.220099138895513</c:v>
                </c:pt>
                <c:pt idx="5">
                  <c:v>21.478790449468772</c:v>
                </c:pt>
                <c:pt idx="6">
                  <c:v>15.766506053723274</c:v>
                </c:pt>
                <c:pt idx="7">
                  <c:v>15.915087877689521</c:v>
                </c:pt>
                <c:pt idx="8">
                  <c:v>15.726633412626247</c:v>
                </c:pt>
                <c:pt idx="9">
                  <c:v>15.813956037723809</c:v>
                </c:pt>
                <c:pt idx="10">
                  <c:v>13.028429336421491</c:v>
                </c:pt>
                <c:pt idx="11">
                  <c:v>13.051787415738062</c:v>
                </c:pt>
                <c:pt idx="12">
                  <c:v>13.269415918770951</c:v>
                </c:pt>
                <c:pt idx="13">
                  <c:v>11.562775077650707</c:v>
                </c:pt>
                <c:pt idx="14">
                  <c:v>12.668980014621905</c:v>
                </c:pt>
                <c:pt idx="15">
                  <c:v>15.069691516411046</c:v>
                </c:pt>
                <c:pt idx="16">
                  <c:v>13.13500051256934</c:v>
                </c:pt>
                <c:pt idx="17">
                  <c:v>15.202210727713632</c:v>
                </c:pt>
                <c:pt idx="18" formatCode="_(* #,##0.00_);_(* \(#,##0.00\);_(* &quot;-&quot;??_);_(@_)">
                  <c:v>24.533735544868293</c:v>
                </c:pt>
                <c:pt idx="19" formatCode="_(* #,##0.00_);_(* \(#,##0.00\);_(* &quot;-&quot;??_);_(@_)">
                  <c:v>49.296206701132924</c:v>
                </c:pt>
                <c:pt idx="20" formatCode="_(* #,##0.00_);_(* \(#,##0.00\);_(* &quot;-&quot;??_);_(@_)">
                  <c:v>28.121450479762917</c:v>
                </c:pt>
                <c:pt idx="21" formatCode="_(* #,##0.00_);_(* \(#,##0.00\);_(* &quot;-&quot;??_);_(@_)">
                  <c:v>11.682219</c:v>
                </c:pt>
              </c:numCache>
              <c:extLst/>
            </c:numRef>
          </c:val>
          <c:smooth val="0"/>
          <c:extLst>
            <c:ext xmlns:c16="http://schemas.microsoft.com/office/drawing/2014/chart" uri="{C3380CC4-5D6E-409C-BE32-E72D297353CC}">
              <c16:uniqueId val="{00000007-8873-4E43-8283-65EED15D6504}"/>
            </c:ext>
          </c:extLst>
        </c:ser>
        <c:dLbls>
          <c:showLegendKey val="0"/>
          <c:showVal val="0"/>
          <c:showCatName val="0"/>
          <c:showSerName val="0"/>
          <c:showPercent val="0"/>
          <c:showBubbleSize val="0"/>
        </c:dLbls>
        <c:marker val="1"/>
        <c:smooth val="0"/>
        <c:axId val="2007240336"/>
        <c:axId val="200874128"/>
        <c:extLst>
          <c:ext xmlns:c15="http://schemas.microsoft.com/office/drawing/2012/chart" uri="{02D57815-91ED-43cb-92C2-25804820EDAC}">
            <c15:filteredLineSeries>
              <c15:ser>
                <c:idx val="6"/>
                <c:order val="7"/>
                <c:tx>
                  <c:strRef>
                    <c:extLst>
                      <c:ext uri="{02D57815-91ED-43cb-92C2-25804820EDAC}">
                        <c15:formulaRef>
                          <c15:sqref>'9. Government Payments 1999 (2)'!$B$45</c15:sqref>
                        </c15:formulaRef>
                      </c:ext>
                    </c:extLst>
                    <c:strCache>
                      <c:ptCount val="1"/>
                    </c:strCache>
                  </c:strRef>
                </c:tx>
                <c:spPr>
                  <a:ln w="28575" cap="rnd" cmpd="sng" algn="ctr">
                    <a:solidFill>
                      <a:schemeClr val="accent1">
                        <a:lumMod val="80000"/>
                        <a:lumOff val="20000"/>
                        <a:shade val="95000"/>
                        <a:satMod val="105000"/>
                      </a:schemeClr>
                    </a:solidFill>
                    <a:prstDash val="solid"/>
                    <a:round/>
                  </a:ln>
                  <a:effectLst/>
                </c:spPr>
                <c:marker>
                  <c:symbol val="plus"/>
                  <c:size val="4"/>
                  <c:spPr>
                    <a:noFill/>
                    <a:ln w="9525" cap="flat" cmpd="sng" algn="ctr">
                      <a:solidFill>
                        <a:schemeClr val="accent1">
                          <a:lumMod val="80000"/>
                          <a:lumOff val="20000"/>
                          <a:shade val="95000"/>
                          <a:satMod val="105000"/>
                        </a:schemeClr>
                      </a:solidFill>
                      <a:prstDash val="solid"/>
                      <a:round/>
                    </a:ln>
                    <a:effectLst/>
                  </c:spPr>
                </c:marker>
                <c:cat>
                  <c:strRef>
                    <c:extLst>
                      <c:ext uri="{02D57815-91ED-43cb-92C2-25804820EDAC}">
                        <c15:formulaRef>
                          <c15:sqref>'9. Government Payments 1999 (2)'!$C$37:$Z$37</c15:sqref>
                        </c15:formulaRef>
                      </c:ext>
                    </c:extLst>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strRef>
                </c:cat>
                <c:val>
                  <c:numRef>
                    <c:extLst>
                      <c:ext uri="{02D57815-91ED-43cb-92C2-25804820EDAC}">
                        <c15:formulaRef>
                          <c15:sqref>'9. Government Payments 1999 (2)'!$C$45:$Y$45</c15:sqref>
                        </c15:formulaRef>
                      </c:ext>
                    </c:extLst>
                    <c:numCache>
                      <c:formatCode>_(* #,##0.00_);_(* \(#,##0.00\);_(* "-"??_);_(@_)</c:formatCode>
                      <c:ptCount val="21"/>
                      <c:pt idx="0">
                        <c:v>22.431246545820002</c:v>
                      </c:pt>
                      <c:pt idx="1">
                        <c:v>12.41489692953</c:v>
                      </c:pt>
                      <c:pt idx="2">
                        <c:v>16.523492036379999</c:v>
                      </c:pt>
                      <c:pt idx="3">
                        <c:v>12.969872303330002</c:v>
                      </c:pt>
                      <c:pt idx="4">
                        <c:v>24.39585087711</c:v>
                      </c:pt>
                      <c:pt idx="5">
                        <c:v>15.7888440715</c:v>
                      </c:pt>
                      <c:pt idx="6">
                        <c:v>11.90339674044</c:v>
                      </c:pt>
                      <c:pt idx="7">
                        <c:v>12.241726444640001</c:v>
                      </c:pt>
                      <c:pt idx="8">
                        <c:v>12.17650318606</c:v>
                      </c:pt>
                      <c:pt idx="9">
                        <c:v>12.391657811599998</c:v>
                      </c:pt>
                      <c:pt idx="10">
                        <c:v>10.420528636150001</c:v>
                      </c:pt>
                      <c:pt idx="11">
                        <c:v>10.635118457840001</c:v>
                      </c:pt>
                      <c:pt idx="12">
                        <c:v>11.003795844799999</c:v>
                      </c:pt>
                      <c:pt idx="13">
                        <c:v>9.7668448525899993</c:v>
                      </c:pt>
                      <c:pt idx="14">
                        <c:v>10.804486225869999</c:v>
                      </c:pt>
                      <c:pt idx="15">
                        <c:v>12.979675999999998</c:v>
                      </c:pt>
                      <c:pt idx="16">
                        <c:v>11.531611000000002</c:v>
                      </c:pt>
                      <c:pt idx="17">
                        <c:v>13.666483400000001</c:v>
                      </c:pt>
                      <c:pt idx="18">
                        <c:v>22.445914649999999</c:v>
                      </c:pt>
                      <c:pt idx="19">
                        <c:v>45.687724370609999</c:v>
                      </c:pt>
                      <c:pt idx="20">
                        <c:v>27.138887</c:v>
                      </c:pt>
                    </c:numCache>
                  </c:numRef>
                </c:val>
                <c:smooth val="0"/>
                <c:extLst>
                  <c:ext xmlns:c16="http://schemas.microsoft.com/office/drawing/2014/chart" uri="{C3380CC4-5D6E-409C-BE32-E72D297353CC}">
                    <c16:uniqueId val="{00000008-8873-4E43-8283-65EED15D6504}"/>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'9. Government Payments 1999 (2)'!$B$46</c15:sqref>
                        </c15:formulaRef>
                      </c:ext>
                    </c:extLst>
                    <c:strCache>
                      <c:ptCount val="1"/>
                      <c:pt idx="0">
                        <c:v>Deflator</c:v>
                      </c:pt>
                    </c:strCache>
                  </c:strRef>
                </c:tx>
                <c:spPr>
                  <a:ln w="28575" cap="rnd" cmpd="sng" algn="ctr">
                    <a:solidFill>
                      <a:schemeClr val="accent5">
                        <a:lumMod val="80000"/>
                        <a:lumOff val="20000"/>
                        <a:shade val="95000"/>
                        <a:satMod val="105000"/>
                      </a:schemeClr>
                    </a:solidFill>
                    <a:prstDash val="solid"/>
                    <a:round/>
                  </a:ln>
                  <a:effectLst/>
                </c:spPr>
                <c:marker>
                  <c:spPr>
                    <a:solidFill>
                      <a:schemeClr val="accent5">
                        <a:lumMod val="80000"/>
                        <a:lumOff val="20000"/>
                      </a:schemeClr>
                    </a:solidFill>
                    <a:ln w="9525" cap="flat" cmpd="sng" algn="ctr">
                      <a:solidFill>
                        <a:schemeClr val="accent5">
                          <a:lumMod val="80000"/>
                          <a:lumOff val="20000"/>
                          <a:shade val="95000"/>
                          <a:satMod val="105000"/>
                        </a:schemeClr>
                      </a:solidFill>
                      <a:prstDash val="solid"/>
                      <a:round/>
                    </a:ln>
                    <a:effectLst/>
                  </c:spPr>
                </c:marker>
                <c:cat>
                  <c:strRef>
                    <c:extLst xmlns:c15="http://schemas.microsoft.com/office/drawing/2012/chart">
                      <c:ext xmlns:c15="http://schemas.microsoft.com/office/drawing/2012/chart" uri="{02D57815-91ED-43cb-92C2-25804820EDAC}">
                        <c15:formulaRef>
                          <c15:sqref>'9. Government Payments 1999 (2)'!$C$37:$Z$37</c15:sqref>
                        </c15:formulaRef>
                      </c:ext>
                    </c:extLst>
                    <c:strCache>
                      <c:ptCount val="22"/>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pt idx="19">
                        <c:v>2020</c:v>
                      </c:pt>
                      <c:pt idx="20">
                        <c:v>2021F</c:v>
                      </c:pt>
                      <c:pt idx="21">
                        <c:v>2022F</c:v>
                      </c:pt>
                    </c:strCache>
                  </c:strRef>
                </c:cat>
                <c:val>
                  <c:numRef>
                    <c:extLst xmlns:c15="http://schemas.microsoft.com/office/drawing/2012/chart">
                      <c:ext xmlns:c15="http://schemas.microsoft.com/office/drawing/2012/chart" uri="{02D57815-91ED-43cb-92C2-25804820EDAC}">
                        <c15:formulaRef>
                          <c15:sqref>'9. Government Payments 1999 (2)'!$C$46:$Y$46</c15:sqref>
                        </c15:formulaRef>
                      </c:ext>
                    </c:extLst>
                    <c:numCache>
                      <c:formatCode>General</c:formatCode>
                      <c:ptCount val="21"/>
                      <c:pt idx="0">
                        <c:v>65.036000000000001</c:v>
                      </c:pt>
                      <c:pt idx="1">
                        <c:v>66.013000000000005</c:v>
                      </c:pt>
                      <c:pt idx="2">
                        <c:v>67.334999999999994</c:v>
                      </c:pt>
                      <c:pt idx="3">
                        <c:v>69.132999999999996</c:v>
                      </c:pt>
                      <c:pt idx="4">
                        <c:v>71.290999999999997</c:v>
                      </c:pt>
                      <c:pt idx="5">
                        <c:v>73.509</c:v>
                      </c:pt>
                      <c:pt idx="6">
                        <c:v>75.498000000000005</c:v>
                      </c:pt>
                      <c:pt idx="7">
                        <c:v>76.918999999999997</c:v>
                      </c:pt>
                      <c:pt idx="8">
                        <c:v>77.426000000000002</c:v>
                      </c:pt>
                      <c:pt idx="9">
                        <c:v>78.358999999999995</c:v>
                      </c:pt>
                      <c:pt idx="10">
                        <c:v>79.983000000000004</c:v>
                      </c:pt>
                      <c:pt idx="11">
                        <c:v>81.483999999999995</c:v>
                      </c:pt>
                      <c:pt idx="12">
                        <c:v>82.926000000000002</c:v>
                      </c:pt>
                      <c:pt idx="13">
                        <c:v>84.468000000000004</c:v>
                      </c:pt>
                      <c:pt idx="14">
                        <c:v>85.283000000000001</c:v>
                      </c:pt>
                      <c:pt idx="15">
                        <c:v>86.131</c:v>
                      </c:pt>
                      <c:pt idx="16">
                        <c:v>87.793000000000006</c:v>
                      </c:pt>
                      <c:pt idx="17">
                        <c:v>89.897999999999996</c:v>
                      </c:pt>
                      <c:pt idx="18">
                        <c:v>91.49</c:v>
                      </c:pt>
                      <c:pt idx="19">
                        <c:v>92.68</c:v>
                      </c:pt>
                      <c:pt idx="20">
                        <c:v>96.506</c:v>
                      </c:pt>
                    </c:numCache>
                  </c:numRef>
                </c:val>
                <c:smooth val="0"/>
                <c:extLst xmlns:c15="http://schemas.microsoft.com/office/drawing/2012/chart">
                  <c:ext xmlns:c16="http://schemas.microsoft.com/office/drawing/2014/chart" uri="{C3380CC4-5D6E-409C-BE32-E72D297353CC}">
                    <c16:uniqueId val="{00000009-8873-4E43-8283-65EED15D6504}"/>
                  </c:ext>
                </c:extLst>
              </c15:ser>
            </c15:filteredLineSeries>
          </c:ext>
        </c:extLst>
      </c:lineChart>
      <c:catAx>
        <c:axId val="2007240336"/>
        <c:scaling>
          <c:orientation val="minMax"/>
        </c:scaling>
        <c:delete val="0"/>
        <c:axPos val="b"/>
        <c:numFmt formatCode="General" sourceLinked="0"/>
        <c:majorTickMark val="out"/>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0874128"/>
        <c:crosses val="autoZero"/>
        <c:auto val="1"/>
        <c:lblAlgn val="ctr"/>
        <c:lblOffset val="100"/>
        <c:noMultiLvlLbl val="0"/>
      </c:catAx>
      <c:valAx>
        <c:axId val="200874128"/>
        <c:scaling>
          <c:orientation val="minMax"/>
          <c:min val="0"/>
        </c:scaling>
        <c:delete val="0"/>
        <c:axPos val="l"/>
        <c:majorGridlines>
          <c:spPr>
            <a:ln w="9525" cap="flat" cmpd="sng" algn="ctr">
              <a:solidFill>
                <a:schemeClr val="tx1">
                  <a:tint val="75000"/>
                  <a:shade val="95000"/>
                  <a:satMod val="105000"/>
                </a:schemeClr>
              </a:solidFill>
              <a:prstDash val="solid"/>
              <a:round/>
            </a:ln>
            <a:effectLst/>
          </c:spPr>
        </c:majorGridlines>
        <c:title>
          <c:tx>
            <c:rich>
              <a:bodyPr rot="0" spcFirstLastPara="1" vertOverflow="ellipsis" wrap="square" anchor="ctr" anchorCtr="1"/>
              <a:lstStyle/>
              <a:p>
                <a:pPr>
                  <a:defRPr sz="1200" b="0" i="0" u="none" strike="noStrike" kern="1200" baseline="0">
                    <a:solidFill>
                      <a:schemeClr val="tx1"/>
                    </a:solidFill>
                    <a:latin typeface="+mn-lt"/>
                    <a:ea typeface="+mn-ea"/>
                    <a:cs typeface="+mn-cs"/>
                  </a:defRPr>
                </a:pPr>
                <a:r>
                  <a:rPr lang="en-US" sz="1200" b="0" dirty="0"/>
                  <a:t>$ billion</a:t>
                </a:r>
              </a:p>
            </c:rich>
          </c:tx>
          <c:layout>
            <c:manualLayout>
              <c:xMode val="edge"/>
              <c:yMode val="edge"/>
              <c:x val="1.1799389896827465E-2"/>
              <c:y val="1.119276158149279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title>
        <c:numFmt formatCode="_(* #,##0_);_(* \(#,##0\);_(* &quot;-&quot;_);_(@_)" sourceLinked="0"/>
        <c:majorTickMark val="out"/>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007240336"/>
        <c:crosses val="autoZero"/>
        <c:crossBetween val="between"/>
      </c:valAx>
      <c:spPr>
        <a:noFill/>
        <a:ln>
          <a:noFill/>
        </a:ln>
        <a:effectLst/>
      </c:spPr>
    </c:plotArea>
    <c:legend>
      <c:legendPos val="r"/>
      <c:layout>
        <c:manualLayout>
          <c:xMode val="edge"/>
          <c:yMode val="edge"/>
          <c:x val="0.67332294182455155"/>
          <c:y val="4.5274884961059456E-2"/>
          <c:w val="0.32667707951108854"/>
          <c:h val="0.3723820567700340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noFill/>
      <a:prstDash val="solid"/>
      <a:round/>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44287776958092E-2"/>
          <c:y val="0.12033923178957469"/>
          <c:w val="0.84239515086281835"/>
          <c:h val="0.6608715039652302"/>
        </c:manualLayout>
      </c:layout>
      <c:lineChart>
        <c:grouping val="standard"/>
        <c:varyColors val="0"/>
        <c:ser>
          <c:idx val="0"/>
          <c:order val="0"/>
          <c:tx>
            <c:strRef>
              <c:f>'11. Production Expenses'!$C$1</c:f>
              <c:strCache>
                <c:ptCount val="1"/>
                <c:pt idx="0">
                  <c:v>Nominal production expenses</c:v>
                </c:pt>
              </c:strCache>
            </c:strRef>
          </c:tx>
          <c:marker>
            <c:symbol val="none"/>
          </c:marker>
          <c:cat>
            <c:strRef>
              <c:f>'11. Production Expenses'!$A$3:$A$55</c:f>
              <c:strCache>
                <c:ptCount val="53"/>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2021F</c:v>
                </c:pt>
                <c:pt idx="52">
                  <c:v>2022F</c:v>
                </c:pt>
              </c:strCache>
            </c:strRef>
          </c:cat>
          <c:val>
            <c:numRef>
              <c:f>'11. Production Expenses'!$C$3:$C$55</c:f>
              <c:numCache>
                <c:formatCode>_(* #,##0_);_(* \(#,##0\);_(* "-"??_);_(@_)</c:formatCode>
                <c:ptCount val="53"/>
                <c:pt idx="0">
                  <c:v>44.452233999999997</c:v>
                </c:pt>
                <c:pt idx="1">
                  <c:v>47.106554000000003</c:v>
                </c:pt>
                <c:pt idx="2">
                  <c:v>51.687975999999999</c:v>
                </c:pt>
                <c:pt idx="3">
                  <c:v>64.554017000000002</c:v>
                </c:pt>
                <c:pt idx="4">
                  <c:v>70.979968999999997</c:v>
                </c:pt>
                <c:pt idx="5">
                  <c:v>75.043400000000005</c:v>
                </c:pt>
                <c:pt idx="6">
                  <c:v>82.741592999999995</c:v>
                </c:pt>
                <c:pt idx="7">
                  <c:v>88.884489000000002</c:v>
                </c:pt>
                <c:pt idx="8">
                  <c:v>103.249195</c:v>
                </c:pt>
                <c:pt idx="9">
                  <c:v>123.304951</c:v>
                </c:pt>
                <c:pt idx="10">
                  <c:v>133.13826700000001</c:v>
                </c:pt>
                <c:pt idx="11">
                  <c:v>139.443521</c:v>
                </c:pt>
                <c:pt idx="12">
                  <c:v>140.30531199999999</c:v>
                </c:pt>
                <c:pt idx="13">
                  <c:v>139.59290999999999</c:v>
                </c:pt>
                <c:pt idx="14">
                  <c:v>142.00597099999999</c:v>
                </c:pt>
                <c:pt idx="15">
                  <c:v>132.55946800000001</c:v>
                </c:pt>
                <c:pt idx="16">
                  <c:v>125.007587</c:v>
                </c:pt>
                <c:pt idx="17">
                  <c:v>130.40315720000001</c:v>
                </c:pt>
                <c:pt idx="18">
                  <c:v>138.28273900330001</c:v>
                </c:pt>
                <c:pt idx="19">
                  <c:v>145.1162385005</c:v>
                </c:pt>
                <c:pt idx="20">
                  <c:v>151.53404631040002</c:v>
                </c:pt>
                <c:pt idx="21">
                  <c:v>151.81447977200003</c:v>
                </c:pt>
                <c:pt idx="22">
                  <c:v>150.38360299999999</c:v>
                </c:pt>
                <c:pt idx="23">
                  <c:v>158.297147</c:v>
                </c:pt>
                <c:pt idx="24">
                  <c:v>163.53966900510002</c:v>
                </c:pt>
                <c:pt idx="25">
                  <c:v>171.06196756590001</c:v>
                </c:pt>
                <c:pt idx="26">
                  <c:v>176.87086500000001</c:v>
                </c:pt>
                <c:pt idx="27">
                  <c:v>186.722962</c:v>
                </c:pt>
                <c:pt idx="28">
                  <c:v>185.47297499999999</c:v>
                </c:pt>
                <c:pt idx="29">
                  <c:v>187.24446800000001</c:v>
                </c:pt>
                <c:pt idx="30">
                  <c:v>190.98245289340002</c:v>
                </c:pt>
                <c:pt idx="31">
                  <c:v>195.00912502540001</c:v>
                </c:pt>
                <c:pt idx="32">
                  <c:v>191.4258667794</c:v>
                </c:pt>
                <c:pt idx="33">
                  <c:v>197.73921799999999</c:v>
                </c:pt>
                <c:pt idx="34">
                  <c:v>207.45312799999999</c:v>
                </c:pt>
                <c:pt idx="35">
                  <c:v>219.741952</c:v>
                </c:pt>
                <c:pt idx="36">
                  <c:v>232.73448999999999</c:v>
                </c:pt>
                <c:pt idx="37">
                  <c:v>269.54675600000002</c:v>
                </c:pt>
                <c:pt idx="38">
                  <c:v>286.48949032000002</c:v>
                </c:pt>
                <c:pt idx="39">
                  <c:v>274.38395126</c:v>
                </c:pt>
                <c:pt idx="40">
                  <c:v>279.40121352999995</c:v>
                </c:pt>
                <c:pt idx="41">
                  <c:v>306.85188326999997</c:v>
                </c:pt>
                <c:pt idx="42">
                  <c:v>353.37566257999998</c:v>
                </c:pt>
                <c:pt idx="43">
                  <c:v>360.37276652999998</c:v>
                </c:pt>
                <c:pt idx="44">
                  <c:v>391.04985632</c:v>
                </c:pt>
                <c:pt idx="45">
                  <c:v>359.13125233</c:v>
                </c:pt>
                <c:pt idx="46">
                  <c:v>349.93819767000002</c:v>
                </c:pt>
                <c:pt idx="47">
                  <c:v>350.28542856000001</c:v>
                </c:pt>
                <c:pt idx="48">
                  <c:v>343.82647744000002</c:v>
                </c:pt>
                <c:pt idx="49">
                  <c:v>348.50870538999999</c:v>
                </c:pt>
                <c:pt idx="50">
                  <c:v>357.77855485000003</c:v>
                </c:pt>
                <c:pt idx="51">
                  <c:v>391.4835281714</c:v>
                </c:pt>
                <c:pt idx="52">
                  <c:v>411.58083498615002</c:v>
                </c:pt>
              </c:numCache>
            </c:numRef>
          </c:val>
          <c:smooth val="0"/>
          <c:extLst>
            <c:ext xmlns:c16="http://schemas.microsoft.com/office/drawing/2014/chart" uri="{C3380CC4-5D6E-409C-BE32-E72D297353CC}">
              <c16:uniqueId val="{00000000-9B2C-4DA8-B913-7E153BD82660}"/>
            </c:ext>
          </c:extLst>
        </c:ser>
        <c:dLbls>
          <c:showLegendKey val="0"/>
          <c:showVal val="0"/>
          <c:showCatName val="0"/>
          <c:showSerName val="0"/>
          <c:showPercent val="0"/>
          <c:showBubbleSize val="0"/>
        </c:dLbls>
        <c:marker val="1"/>
        <c:smooth val="0"/>
        <c:axId val="200871408"/>
        <c:axId val="200870864"/>
      </c:lineChart>
      <c:lineChart>
        <c:grouping val="standard"/>
        <c:varyColors val="0"/>
        <c:ser>
          <c:idx val="2"/>
          <c:order val="1"/>
          <c:tx>
            <c:strRef>
              <c:f>'11. Production Expenses'!$E$1</c:f>
              <c:strCache>
                <c:ptCount val="1"/>
                <c:pt idx="0">
                  <c:v>Inflation-adjusted expenses</c:v>
                </c:pt>
              </c:strCache>
            </c:strRef>
          </c:tx>
          <c:marker>
            <c:symbol val="none"/>
          </c:marker>
          <c:dPt>
            <c:idx val="47"/>
            <c:marker>
              <c:symbol val="circle"/>
              <c:size val="10"/>
              <c:spPr>
                <a:noFill/>
                <a:ln>
                  <a:noFill/>
                </a:ln>
              </c:spPr>
            </c:marker>
            <c:bubble3D val="0"/>
            <c:extLst>
              <c:ext xmlns:c16="http://schemas.microsoft.com/office/drawing/2014/chart" uri="{C3380CC4-5D6E-409C-BE32-E72D297353CC}">
                <c16:uniqueId val="{00000001-9B2C-4DA8-B913-7E153BD82660}"/>
              </c:ext>
            </c:extLst>
          </c:dPt>
          <c:dLbls>
            <c:dLbl>
              <c:idx val="51"/>
              <c:delete val="1"/>
              <c:extLst>
                <c:ext xmlns:c15="http://schemas.microsoft.com/office/drawing/2012/chart" uri="{CE6537A1-D6FC-4f65-9D91-7224C49458BB}">
                  <c15:layout>
                    <c:manualLayout>
                      <c:w val="4.0593881738193643E-2"/>
                      <c:h val="6.7045578389768393E-2"/>
                    </c:manualLayout>
                  </c15:layout>
                </c:ext>
                <c:ext xmlns:c16="http://schemas.microsoft.com/office/drawing/2014/chart" uri="{C3380CC4-5D6E-409C-BE32-E72D297353CC}">
                  <c16:uniqueId val="{00000002-9B2C-4DA8-B913-7E153BD82660}"/>
                </c:ext>
              </c:extLst>
            </c:dLbl>
            <c:dLbl>
              <c:idx val="52"/>
              <c:spPr>
                <a:noFill/>
                <a:ln>
                  <a:solidFill>
                    <a:sysClr val="windowText" lastClr="000000"/>
                  </a:solid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B2C-4DA8-B913-7E153BD82660}"/>
                </c:ext>
              </c:extLst>
            </c:dLbl>
            <c:spPr>
              <a:solidFill>
                <a:sysClr val="window" lastClr="FFFFFF"/>
              </a:solidFill>
              <a:ln>
                <a:solidFill>
                  <a:sysClr val="windowText" lastClr="000000"/>
                </a:solidFill>
              </a:ln>
              <a:effectLst/>
            </c:spPr>
            <c:txPr>
              <a:bodyPr wrap="square" lIns="38100" tIns="19050" rIns="38100" bIns="19050" anchor="ctr">
                <a:spAutoFit/>
              </a:bodyPr>
              <a:lstStyle/>
              <a:p>
                <a:pPr>
                  <a:defRPr sz="1200"/>
                </a:pPr>
                <a:endParaRPr lang="en-US"/>
              </a:p>
            </c:tx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wedgeRectCallout">
                    <a:avLst/>
                  </a:prstGeom>
                </c15:spPr>
                <c15:showLeaderLines val="1"/>
              </c:ext>
            </c:extLst>
          </c:dLbls>
          <c:cat>
            <c:numRef>
              <c:f>'11. Production Expenses'!$B$3:$B$53</c:f>
              <c:numCache>
                <c:formatCode>General</c:formatCode>
                <c:ptCount val="51"/>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numCache>
            </c:numRef>
          </c:cat>
          <c:val>
            <c:numRef>
              <c:f>'11. Production Expenses'!$E$3:$E$55</c:f>
              <c:numCache>
                <c:formatCode>0</c:formatCode>
                <c:ptCount val="53"/>
                <c:pt idx="0">
                  <c:v>251.83974845617811</c:v>
                </c:pt>
                <c:pt idx="1">
                  <c:v>253.98476303445304</c:v>
                </c:pt>
                <c:pt idx="2">
                  <c:v>267.14893529046935</c:v>
                </c:pt>
                <c:pt idx="3">
                  <c:v>316.31721383771071</c:v>
                </c:pt>
                <c:pt idx="4">
                  <c:v>319.16888798956785</c:v>
                </c:pt>
                <c:pt idx="5">
                  <c:v>308.76974983541811</c:v>
                </c:pt>
                <c:pt idx="6">
                  <c:v>322.67995086186721</c:v>
                </c:pt>
                <c:pt idx="7">
                  <c:v>326.36125940884892</c:v>
                </c:pt>
                <c:pt idx="8">
                  <c:v>354.18748927995608</c:v>
                </c:pt>
                <c:pt idx="9">
                  <c:v>390.60108654333499</c:v>
                </c:pt>
                <c:pt idx="10">
                  <c:v>386.71507784361575</c:v>
                </c:pt>
                <c:pt idx="11">
                  <c:v>370.09268273262916</c:v>
                </c:pt>
                <c:pt idx="12">
                  <c:v>350.69314137172557</c:v>
                </c:pt>
                <c:pt idx="13">
                  <c:v>335.78588954103719</c:v>
                </c:pt>
                <c:pt idx="14">
                  <c:v>329.68674343556285</c:v>
                </c:pt>
                <c:pt idx="15">
                  <c:v>298.31548294175894</c:v>
                </c:pt>
                <c:pt idx="16">
                  <c:v>275.73581039350626</c:v>
                </c:pt>
                <c:pt idx="17">
                  <c:v>280.74481086783356</c:v>
                </c:pt>
                <c:pt idx="18">
                  <c:v>287.54988355853607</c:v>
                </c:pt>
                <c:pt idx="19">
                  <c:v>290.37766583391698</c:v>
                </c:pt>
                <c:pt idx="20">
                  <c:v>292.23776119105935</c:v>
                </c:pt>
                <c:pt idx="21">
                  <c:v>283.24653862457558</c:v>
                </c:pt>
                <c:pt idx="22">
                  <c:v>274.31751153754948</c:v>
                </c:pt>
                <c:pt idx="23">
                  <c:v>282.05899112647444</c:v>
                </c:pt>
                <c:pt idx="24">
                  <c:v>285.3199152187795</c:v>
                </c:pt>
                <c:pt idx="25">
                  <c:v>292.30868844671141</c:v>
                </c:pt>
                <c:pt idx="26">
                  <c:v>296.80801631118794</c:v>
                </c:pt>
                <c:pt idx="27">
                  <c:v>308.00171879123781</c:v>
                </c:pt>
                <c:pt idx="28">
                  <c:v>302.60551948051943</c:v>
                </c:pt>
                <c:pt idx="29">
                  <c:v>301.27830732099761</c:v>
                </c:pt>
                <c:pt idx="30">
                  <c:v>300.42386134149223</c:v>
                </c:pt>
                <c:pt idx="31">
                  <c:v>299.84796885632574</c:v>
                </c:pt>
                <c:pt idx="32">
                  <c:v>289.98207440867702</c:v>
                </c:pt>
                <c:pt idx="33">
                  <c:v>293.66483700898493</c:v>
                </c:pt>
                <c:pt idx="34">
                  <c:v>300.07829545947669</c:v>
                </c:pt>
                <c:pt idx="35">
                  <c:v>308.23238838001993</c:v>
                </c:pt>
                <c:pt idx="36">
                  <c:v>316.60679644669358</c:v>
                </c:pt>
                <c:pt idx="37">
                  <c:v>357.02502847757557</c:v>
                </c:pt>
                <c:pt idx="38">
                  <c:v>372.45607758811218</c:v>
                </c:pt>
                <c:pt idx="39">
                  <c:v>354.38218590654304</c:v>
                </c:pt>
                <c:pt idx="40">
                  <c:v>356.56556812874072</c:v>
                </c:pt>
                <c:pt idx="41">
                  <c:v>383.64637894302535</c:v>
                </c:pt>
                <c:pt idx="42">
                  <c:v>433.67490866918661</c:v>
                </c:pt>
                <c:pt idx="43">
                  <c:v>434.57150535417117</c:v>
                </c:pt>
                <c:pt idx="44">
                  <c:v>462.95621575034335</c:v>
                </c:pt>
                <c:pt idx="45">
                  <c:v>421.10532266688551</c:v>
                </c:pt>
                <c:pt idx="46">
                  <c:v>406.28600349467672</c:v>
                </c:pt>
                <c:pt idx="47">
                  <c:v>398.99015702846469</c:v>
                </c:pt>
                <c:pt idx="48">
                  <c:v>382.46287730539058</c:v>
                </c:pt>
                <c:pt idx="49">
                  <c:v>380.92546222537982</c:v>
                </c:pt>
                <c:pt idx="50">
                  <c:v>386.03642085671129</c:v>
                </c:pt>
                <c:pt idx="51">
                  <c:v>405.65719040411989</c:v>
                </c:pt>
                <c:pt idx="52">
                  <c:v>411.58083498615002</c:v>
                </c:pt>
              </c:numCache>
            </c:numRef>
          </c:val>
          <c:smooth val="0"/>
          <c:extLst>
            <c:ext xmlns:c16="http://schemas.microsoft.com/office/drawing/2014/chart" uri="{C3380CC4-5D6E-409C-BE32-E72D297353CC}">
              <c16:uniqueId val="{00000004-9B2C-4DA8-B913-7E153BD82660}"/>
            </c:ext>
          </c:extLst>
        </c:ser>
        <c:dLbls>
          <c:showLegendKey val="0"/>
          <c:showVal val="0"/>
          <c:showCatName val="0"/>
          <c:showSerName val="0"/>
          <c:showPercent val="0"/>
          <c:showBubbleSize val="0"/>
        </c:dLbls>
        <c:marker val="1"/>
        <c:smooth val="0"/>
        <c:axId val="200875760"/>
        <c:axId val="200875216"/>
      </c:lineChart>
      <c:catAx>
        <c:axId val="200871408"/>
        <c:scaling>
          <c:orientation val="minMax"/>
        </c:scaling>
        <c:delete val="0"/>
        <c:axPos val="b"/>
        <c:numFmt formatCode="General" sourceLinked="1"/>
        <c:majorTickMark val="out"/>
        <c:minorTickMark val="none"/>
        <c:tickLblPos val="nextTo"/>
        <c:txPr>
          <a:bodyPr/>
          <a:lstStyle/>
          <a:p>
            <a:pPr>
              <a:defRPr sz="1200"/>
            </a:pPr>
            <a:endParaRPr lang="en-US"/>
          </a:p>
        </c:txPr>
        <c:crossAx val="200870864"/>
        <c:crosses val="autoZero"/>
        <c:auto val="1"/>
        <c:lblAlgn val="ctr"/>
        <c:lblOffset val="100"/>
        <c:tickLblSkip val="5"/>
        <c:tickMarkSkip val="5"/>
        <c:noMultiLvlLbl val="0"/>
      </c:catAx>
      <c:valAx>
        <c:axId val="200870864"/>
        <c:scaling>
          <c:orientation val="minMax"/>
        </c:scaling>
        <c:delete val="0"/>
        <c:axPos val="l"/>
        <c:majorGridlines/>
        <c:title>
          <c:tx>
            <c:rich>
              <a:bodyPr rot="0" vert="horz"/>
              <a:lstStyle/>
              <a:p>
                <a:pPr>
                  <a:defRPr sz="1200" b="0"/>
                </a:pPr>
                <a:r>
                  <a:rPr lang="en-US" sz="1200" b="0" dirty="0"/>
                  <a:t>$ billion (2022)</a:t>
                </a:r>
              </a:p>
            </c:rich>
          </c:tx>
          <c:layout>
            <c:manualLayout>
              <c:xMode val="edge"/>
              <c:yMode val="edge"/>
              <c:x val="7.4990617315676012E-3"/>
              <c:y val="6.8266030000947261E-2"/>
            </c:manualLayout>
          </c:layout>
          <c:overlay val="0"/>
        </c:title>
        <c:numFmt formatCode="#,##0" sourceLinked="0"/>
        <c:majorTickMark val="out"/>
        <c:minorTickMark val="none"/>
        <c:tickLblPos val="nextTo"/>
        <c:txPr>
          <a:bodyPr/>
          <a:lstStyle/>
          <a:p>
            <a:pPr>
              <a:defRPr sz="1200"/>
            </a:pPr>
            <a:endParaRPr lang="en-US"/>
          </a:p>
        </c:txPr>
        <c:crossAx val="200871408"/>
        <c:crosses val="autoZero"/>
        <c:crossBetween val="between"/>
      </c:valAx>
      <c:valAx>
        <c:axId val="200875216"/>
        <c:scaling>
          <c:orientation val="minMax"/>
        </c:scaling>
        <c:delete val="1"/>
        <c:axPos val="r"/>
        <c:numFmt formatCode="0" sourceLinked="1"/>
        <c:majorTickMark val="out"/>
        <c:minorTickMark val="none"/>
        <c:tickLblPos val="nextTo"/>
        <c:crossAx val="200875760"/>
        <c:crosses val="max"/>
        <c:crossBetween val="between"/>
      </c:valAx>
      <c:catAx>
        <c:axId val="200875760"/>
        <c:scaling>
          <c:orientation val="minMax"/>
        </c:scaling>
        <c:delete val="1"/>
        <c:axPos val="b"/>
        <c:numFmt formatCode="General" sourceLinked="1"/>
        <c:majorTickMark val="out"/>
        <c:minorTickMark val="none"/>
        <c:tickLblPos val="nextTo"/>
        <c:crossAx val="200875216"/>
        <c:crosses val="autoZero"/>
        <c:auto val="1"/>
        <c:lblAlgn val="ctr"/>
        <c:lblOffset val="100"/>
        <c:noMultiLvlLbl val="0"/>
      </c:catAx>
    </c:plotArea>
    <c:plotVisOnly val="1"/>
    <c:dispBlanksAs val="gap"/>
    <c:showDLblsOverMax val="0"/>
  </c:chart>
  <c:spPr>
    <a:ln>
      <a:noFill/>
    </a:ln>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597357271604247"/>
          <c:y val="8.5640345650034658E-2"/>
          <c:w val="0.66822546886653922"/>
          <c:h val="0.71884566747180867"/>
        </c:manualLayout>
      </c:layout>
      <c:barChart>
        <c:barDir val="bar"/>
        <c:grouping val="clustered"/>
        <c:varyColors val="0"/>
        <c:ser>
          <c:idx val="0"/>
          <c:order val="0"/>
          <c:tx>
            <c:strRef>
              <c:f>'12. Selected expenses'!$H$20</c:f>
              <c:strCache>
                <c:ptCount val="1"/>
                <c:pt idx="0">
                  <c:v>2022F</c:v>
                </c:pt>
              </c:strCache>
            </c:strRef>
          </c:tx>
          <c:spPr>
            <a:solidFill>
              <a:schemeClr val="accent1"/>
            </a:solidFill>
            <a:ln>
              <a:noFill/>
            </a:ln>
            <a:effectLst/>
          </c:spPr>
          <c:invertIfNegative val="0"/>
          <c:cat>
            <c:strRef>
              <c:f>'12. Selected expenses'!$A$3:$A$12</c:f>
              <c:strCache>
                <c:ptCount val="10"/>
                <c:pt idx="0">
                  <c:v>Net rent</c:v>
                </c:pt>
                <c:pt idx="1">
                  <c:v>Seeds</c:v>
                </c:pt>
                <c:pt idx="2">
                  <c:v>Property taxes/fees</c:v>
                </c:pt>
                <c:pt idx="3">
                  <c:v>Pesticides</c:v>
                </c:pt>
                <c:pt idx="4">
                  <c:v>Fuels &amp; Oils</c:v>
                </c:pt>
                <c:pt idx="5">
                  <c:v>Labor</c:v>
                </c:pt>
                <c:pt idx="6">
                  <c:v>Feed</c:v>
                </c:pt>
                <c:pt idx="7">
                  <c:v>Livestock/poultry purchases</c:v>
                </c:pt>
                <c:pt idx="8">
                  <c:v>Interest</c:v>
                </c:pt>
                <c:pt idx="9">
                  <c:v>Fertilizer</c:v>
                </c:pt>
              </c:strCache>
            </c:strRef>
          </c:cat>
          <c:val>
            <c:numRef>
              <c:f>'12. Selected expenses'!$H$3:$H$12</c:f>
              <c:numCache>
                <c:formatCode>_(* #,##0.00_);_(* \(#,##0.00\);_(* "-"??_);_(@_)</c:formatCode>
                <c:ptCount val="10"/>
                <c:pt idx="0">
                  <c:v>17.62846590997</c:v>
                </c:pt>
                <c:pt idx="1">
                  <c:v>23.33327578155</c:v>
                </c:pt>
                <c:pt idx="2">
                  <c:v>16.229486859089999</c:v>
                </c:pt>
                <c:pt idx="3">
                  <c:v>17.215113881760001</c:v>
                </c:pt>
                <c:pt idx="4">
                  <c:v>16.210572733990002</c:v>
                </c:pt>
                <c:pt idx="5">
                  <c:v>40.313681805930003</c:v>
                </c:pt>
                <c:pt idx="6">
                  <c:v>68.865142132640003</c:v>
                </c:pt>
                <c:pt idx="7">
                  <c:v>36.045679023310001</c:v>
                </c:pt>
                <c:pt idx="8">
                  <c:v>22.95803076831</c:v>
                </c:pt>
                <c:pt idx="9">
                  <c:v>31.918345397689997</c:v>
                </c:pt>
              </c:numCache>
            </c:numRef>
          </c:val>
          <c:extLst>
            <c:ext xmlns:c16="http://schemas.microsoft.com/office/drawing/2014/chart" uri="{C3380CC4-5D6E-409C-BE32-E72D297353CC}">
              <c16:uniqueId val="{00000000-E10C-4326-87EE-CFE50A8894F5}"/>
            </c:ext>
          </c:extLst>
        </c:ser>
        <c:ser>
          <c:idx val="1"/>
          <c:order val="1"/>
          <c:tx>
            <c:strRef>
              <c:f>'12. Selected expenses'!$G$20</c:f>
              <c:strCache>
                <c:ptCount val="1"/>
                <c:pt idx="0">
                  <c:v>2021F</c:v>
                </c:pt>
              </c:strCache>
            </c:strRef>
          </c:tx>
          <c:spPr>
            <a:solidFill>
              <a:schemeClr val="accent2"/>
            </a:solidFill>
            <a:ln>
              <a:noFill/>
            </a:ln>
            <a:effectLst/>
          </c:spPr>
          <c:invertIfNegative val="0"/>
          <c:cat>
            <c:strRef>
              <c:f>'12. Selected expenses'!$A$3:$A$12</c:f>
              <c:strCache>
                <c:ptCount val="10"/>
                <c:pt idx="0">
                  <c:v>Net rent</c:v>
                </c:pt>
                <c:pt idx="1">
                  <c:v>Seeds</c:v>
                </c:pt>
                <c:pt idx="2">
                  <c:v>Property taxes/fees</c:v>
                </c:pt>
                <c:pt idx="3">
                  <c:v>Pesticides</c:v>
                </c:pt>
                <c:pt idx="4">
                  <c:v>Fuels &amp; Oils</c:v>
                </c:pt>
                <c:pt idx="5">
                  <c:v>Labor</c:v>
                </c:pt>
                <c:pt idx="6">
                  <c:v>Feed</c:v>
                </c:pt>
                <c:pt idx="7">
                  <c:v>Livestock/poultry purchases</c:v>
                </c:pt>
                <c:pt idx="8">
                  <c:v>Interest</c:v>
                </c:pt>
                <c:pt idx="9">
                  <c:v>Fertilizer</c:v>
                </c:pt>
              </c:strCache>
            </c:strRef>
          </c:cat>
          <c:val>
            <c:numRef>
              <c:f>'12. Selected expenses'!$G$3:$G$12</c:f>
              <c:numCache>
                <c:formatCode>_(* #,##0.00_);_(* \(#,##0.00\);_(* "-"??_);_(@_)</c:formatCode>
                <c:ptCount val="10"/>
                <c:pt idx="0">
                  <c:v>18.869111448150001</c:v>
                </c:pt>
                <c:pt idx="1">
                  <c:v>23.413199126800002</c:v>
                </c:pt>
                <c:pt idx="2">
                  <c:v>16.008827382930001</c:v>
                </c:pt>
                <c:pt idx="3">
                  <c:v>16.907001590309999</c:v>
                </c:pt>
                <c:pt idx="4">
                  <c:v>15.88096645013</c:v>
                </c:pt>
                <c:pt idx="5">
                  <c:v>38.079583359259999</c:v>
                </c:pt>
                <c:pt idx="6">
                  <c:v>64.920455107910001</c:v>
                </c:pt>
                <c:pt idx="7">
                  <c:v>33.759928327179999</c:v>
                </c:pt>
                <c:pt idx="8">
                  <c:v>20.787194098019999</c:v>
                </c:pt>
                <c:pt idx="9">
                  <c:v>28.488593486180001</c:v>
                </c:pt>
              </c:numCache>
            </c:numRef>
          </c:val>
          <c:extLst>
            <c:ext xmlns:c16="http://schemas.microsoft.com/office/drawing/2014/chart" uri="{C3380CC4-5D6E-409C-BE32-E72D297353CC}">
              <c16:uniqueId val="{00000001-E10C-4326-87EE-CFE50A8894F5}"/>
            </c:ext>
          </c:extLst>
        </c:ser>
        <c:ser>
          <c:idx val="3"/>
          <c:order val="2"/>
          <c:tx>
            <c:strRef>
              <c:f>'12. Selected expenses'!$F$20</c:f>
              <c:strCache>
                <c:ptCount val="1"/>
                <c:pt idx="0">
                  <c:v>2020</c:v>
                </c:pt>
              </c:strCache>
            </c:strRef>
          </c:tx>
          <c:spPr>
            <a:solidFill>
              <a:schemeClr val="accent4"/>
            </a:solidFill>
            <a:ln>
              <a:noFill/>
            </a:ln>
            <a:effectLst/>
          </c:spPr>
          <c:invertIfNegative val="0"/>
          <c:cat>
            <c:strRef>
              <c:f>'12. Selected expenses'!$A$3:$A$12</c:f>
              <c:strCache>
                <c:ptCount val="10"/>
                <c:pt idx="0">
                  <c:v>Net rent</c:v>
                </c:pt>
                <c:pt idx="1">
                  <c:v>Seeds</c:v>
                </c:pt>
                <c:pt idx="2">
                  <c:v>Property taxes/fees</c:v>
                </c:pt>
                <c:pt idx="3">
                  <c:v>Pesticides</c:v>
                </c:pt>
                <c:pt idx="4">
                  <c:v>Fuels &amp; Oils</c:v>
                </c:pt>
                <c:pt idx="5">
                  <c:v>Labor</c:v>
                </c:pt>
                <c:pt idx="6">
                  <c:v>Feed</c:v>
                </c:pt>
                <c:pt idx="7">
                  <c:v>Livestock/poultry purchases</c:v>
                </c:pt>
                <c:pt idx="8">
                  <c:v>Interest</c:v>
                </c:pt>
                <c:pt idx="9">
                  <c:v>Fertilizer</c:v>
                </c:pt>
              </c:strCache>
            </c:strRef>
          </c:cat>
          <c:val>
            <c:numRef>
              <c:f>'12. Selected expenses'!$F$3:$F$12</c:f>
              <c:numCache>
                <c:formatCode>_(* #,##0.00_);_(* \(#,##0.00\);_(* "-"??_);_(@_)</c:formatCode>
                <c:ptCount val="10"/>
                <c:pt idx="0">
                  <c:v>17.976242936999999</c:v>
                </c:pt>
                <c:pt idx="1">
                  <c:v>23.015963256000003</c:v>
                </c:pt>
                <c:pt idx="2">
                  <c:v>14.907110128000001</c:v>
                </c:pt>
                <c:pt idx="3">
                  <c:v>16.516911245999999</c:v>
                </c:pt>
                <c:pt idx="4">
                  <c:v>11.983917272999999</c:v>
                </c:pt>
                <c:pt idx="5">
                  <c:v>36.969340752000001</c:v>
                </c:pt>
                <c:pt idx="6">
                  <c:v>56.839692799000005</c:v>
                </c:pt>
                <c:pt idx="7">
                  <c:v>28.994998603999999</c:v>
                </c:pt>
                <c:pt idx="8">
                  <c:v>19.351781775999999</c:v>
                </c:pt>
                <c:pt idx="9">
                  <c:v>24.436286206999998</c:v>
                </c:pt>
              </c:numCache>
            </c:numRef>
          </c:val>
          <c:extLst>
            <c:ext xmlns:c16="http://schemas.microsoft.com/office/drawing/2014/chart" uri="{C3380CC4-5D6E-409C-BE32-E72D297353CC}">
              <c16:uniqueId val="{00000002-E10C-4326-87EE-CFE50A8894F5}"/>
            </c:ext>
          </c:extLst>
        </c:ser>
        <c:dLbls>
          <c:showLegendKey val="0"/>
          <c:showVal val="0"/>
          <c:showCatName val="0"/>
          <c:showSerName val="0"/>
          <c:showPercent val="0"/>
          <c:showBubbleSize val="0"/>
        </c:dLbls>
        <c:gapWidth val="182"/>
        <c:axId val="200873040"/>
        <c:axId val="200870320"/>
      </c:barChart>
      <c:catAx>
        <c:axId val="200873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0870320"/>
        <c:crosses val="autoZero"/>
        <c:auto val="1"/>
        <c:lblAlgn val="ctr"/>
        <c:lblOffset val="100"/>
        <c:noMultiLvlLbl val="0"/>
      </c:catAx>
      <c:valAx>
        <c:axId val="200870320"/>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t>$ billion</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873040"/>
        <c:crosses val="autoZero"/>
        <c:crossBetween val="between"/>
      </c:valAx>
      <c:spPr>
        <a:solidFill>
          <a:sysClr val="window" lastClr="FFFFFF"/>
        </a:solidFill>
        <a:ln>
          <a:noFill/>
        </a:ln>
        <a:effectLst/>
      </c:spPr>
    </c:plotArea>
    <c:legend>
      <c:legendPos val="r"/>
      <c:layout>
        <c:manualLayout>
          <c:xMode val="edge"/>
          <c:yMode val="edge"/>
          <c:x val="0.67461827728464596"/>
          <c:y val="0.11989925111180862"/>
          <c:w val="0.17394187895780167"/>
          <c:h val="0.1487115074653796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80661665573364"/>
          <c:y val="0.14210226336770665"/>
          <c:w val="0.84688016914979536"/>
          <c:h val="0.79057718707337377"/>
        </c:manualLayout>
      </c:layout>
      <c:areaChart>
        <c:grouping val="stacked"/>
        <c:varyColors val="0"/>
        <c:ser>
          <c:idx val="0"/>
          <c:order val="0"/>
          <c:tx>
            <c:strRef>
              <c:f>'13. equity + debt'!$F$1</c:f>
              <c:strCache>
                <c:ptCount val="1"/>
                <c:pt idx="0">
                  <c:v>Debt</c:v>
                </c:pt>
              </c:strCache>
            </c:strRef>
          </c:tx>
          <c:spPr>
            <a:solidFill>
              <a:schemeClr val="accent1"/>
            </a:solidFill>
            <a:ln>
              <a:noFill/>
            </a:ln>
            <a:effectLst/>
          </c:spPr>
          <c:cat>
            <c:strRef>
              <c:f>'13. equity + debt'!$A$3:$A$55</c:f>
              <c:strCache>
                <c:ptCount val="53"/>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2021F</c:v>
                </c:pt>
                <c:pt idx="52">
                  <c:v>2022F</c:v>
                </c:pt>
              </c:strCache>
            </c:strRef>
          </c:cat>
          <c:val>
            <c:numRef>
              <c:f>'13. equity + debt'!$F$3:$F$55</c:f>
              <c:numCache>
                <c:formatCode>_(* #,##0_);_(* \(#,##0\);_(* "-"??_);_(@_)</c:formatCode>
                <c:ptCount val="53"/>
                <c:pt idx="0">
                  <c:v>274.77767412497877</c:v>
                </c:pt>
                <c:pt idx="1">
                  <c:v>284.81731956542836</c:v>
                </c:pt>
                <c:pt idx="2">
                  <c:v>300.28782044655782</c:v>
                </c:pt>
                <c:pt idx="3">
                  <c:v>327.16901009212069</c:v>
                </c:pt>
                <c:pt idx="4">
                  <c:v>335.7735802846351</c:v>
                </c:pt>
                <c:pt idx="5">
                  <c:v>343.58023144009223</c:v>
                </c:pt>
                <c:pt idx="6">
                  <c:v>367.1218720829109</c:v>
                </c:pt>
                <c:pt idx="7">
                  <c:v>398.03357991297969</c:v>
                </c:pt>
                <c:pt idx="8">
                  <c:v>424.91036766937674</c:v>
                </c:pt>
                <c:pt idx="9">
                  <c:v>467.30938567251644</c:v>
                </c:pt>
                <c:pt idx="10">
                  <c:v>471.80192967816896</c:v>
                </c:pt>
                <c:pt idx="11">
                  <c:v>471.59477174903128</c:v>
                </c:pt>
                <c:pt idx="12">
                  <c:v>459.81552614277143</c:v>
                </c:pt>
                <c:pt idx="13">
                  <c:v>447.84498484460687</c:v>
                </c:pt>
                <c:pt idx="14">
                  <c:v>438.35659377962992</c:v>
                </c:pt>
                <c:pt idx="15">
                  <c:v>387.42131708299576</c:v>
                </c:pt>
                <c:pt idx="16">
                  <c:v>333.74762309908243</c:v>
                </c:pt>
                <c:pt idx="17">
                  <c:v>298.19243036125647</c:v>
                </c:pt>
                <c:pt idx="18">
                  <c:v>276.85246300686208</c:v>
                </c:pt>
                <c:pt idx="19">
                  <c:v>262.19189982891447</c:v>
                </c:pt>
                <c:pt idx="20">
                  <c:v>252.86057772761458</c:v>
                </c:pt>
                <c:pt idx="21">
                  <c:v>246.04049152841523</c:v>
                </c:pt>
                <c:pt idx="22">
                  <c:v>239.99163198281681</c:v>
                </c:pt>
                <c:pt idx="23">
                  <c:v>239.32072987331168</c:v>
                </c:pt>
                <c:pt idx="24">
                  <c:v>242.38294202344812</c:v>
                </c:pt>
                <c:pt idx="25">
                  <c:v>244.33153098887578</c:v>
                </c:pt>
                <c:pt idx="26">
                  <c:v>249.32079694819686</c:v>
                </c:pt>
                <c:pt idx="27">
                  <c:v>258.820561128431</c:v>
                </c:pt>
                <c:pt idx="28">
                  <c:v>268.5934761285323</c:v>
                </c:pt>
                <c:pt idx="29">
                  <c:v>269.82485037779566</c:v>
                </c:pt>
                <c:pt idx="30">
                  <c:v>257.86887536612608</c:v>
                </c:pt>
                <c:pt idx="31">
                  <c:v>262.41534769666026</c:v>
                </c:pt>
                <c:pt idx="32">
                  <c:v>283.32148689955005</c:v>
                </c:pt>
                <c:pt idx="33">
                  <c:v>268.94770876943642</c:v>
                </c:pt>
                <c:pt idx="34">
                  <c:v>285.79351421535301</c:v>
                </c:pt>
                <c:pt idx="35">
                  <c:v>293.2675848518046</c:v>
                </c:pt>
                <c:pt idx="36">
                  <c:v>293.41293253343127</c:v>
                </c:pt>
                <c:pt idx="37">
                  <c:v>318.86401847731059</c:v>
                </c:pt>
                <c:pt idx="38">
                  <c:v>339.40003768899754</c:v>
                </c:pt>
                <c:pt idx="39">
                  <c:v>346.58458151008699</c:v>
                </c:pt>
                <c:pt idx="40">
                  <c:v>355.96489696142118</c:v>
                </c:pt>
                <c:pt idx="41">
                  <c:v>368.16840221046965</c:v>
                </c:pt>
                <c:pt idx="42">
                  <c:v>365.12827460426593</c:v>
                </c:pt>
                <c:pt idx="43">
                  <c:v>380.25768482267324</c:v>
                </c:pt>
                <c:pt idx="44">
                  <c:v>408.67707753855905</c:v>
                </c:pt>
                <c:pt idx="45">
                  <c:v>418.29912338196362</c:v>
                </c:pt>
                <c:pt idx="46">
                  <c:v>434.41294361921956</c:v>
                </c:pt>
                <c:pt idx="47">
                  <c:v>444.7111077014568</c:v>
                </c:pt>
                <c:pt idx="48">
                  <c:v>447.16509900002222</c:v>
                </c:pt>
                <c:pt idx="49">
                  <c:v>458.7289735993333</c:v>
                </c:pt>
                <c:pt idx="50">
                  <c:v>476.10473562019848</c:v>
                </c:pt>
                <c:pt idx="51">
                  <c:v>470.76922885623685</c:v>
                </c:pt>
                <c:pt idx="52">
                  <c:v>467.37401299999999</c:v>
                </c:pt>
              </c:numCache>
            </c:numRef>
          </c:val>
          <c:extLst>
            <c:ext xmlns:c16="http://schemas.microsoft.com/office/drawing/2014/chart" uri="{C3380CC4-5D6E-409C-BE32-E72D297353CC}">
              <c16:uniqueId val="{00000000-9021-406C-A58E-5A9335A61EAE}"/>
            </c:ext>
          </c:extLst>
        </c:ser>
        <c:ser>
          <c:idx val="1"/>
          <c:order val="1"/>
          <c:tx>
            <c:strRef>
              <c:f>'13. equity + debt'!$G$1</c:f>
              <c:strCache>
                <c:ptCount val="1"/>
                <c:pt idx="0">
                  <c:v>Equity</c:v>
                </c:pt>
              </c:strCache>
            </c:strRef>
          </c:tx>
          <c:spPr>
            <a:solidFill>
              <a:schemeClr val="accent3"/>
            </a:solidFill>
            <a:ln>
              <a:noFill/>
            </a:ln>
            <a:effectLst/>
          </c:spPr>
          <c:cat>
            <c:strRef>
              <c:f>'13. equity + debt'!$A$3:$A$55</c:f>
              <c:strCache>
                <c:ptCount val="53"/>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pt idx="39">
                  <c:v>2009</c:v>
                </c:pt>
                <c:pt idx="40">
                  <c:v>2010</c:v>
                </c:pt>
                <c:pt idx="41">
                  <c:v>2011</c:v>
                </c:pt>
                <c:pt idx="42">
                  <c:v>2012</c:v>
                </c:pt>
                <c:pt idx="43">
                  <c:v>2013</c:v>
                </c:pt>
                <c:pt idx="44">
                  <c:v>2014</c:v>
                </c:pt>
                <c:pt idx="45">
                  <c:v>2015</c:v>
                </c:pt>
                <c:pt idx="46">
                  <c:v>2016</c:v>
                </c:pt>
                <c:pt idx="47">
                  <c:v>2017</c:v>
                </c:pt>
                <c:pt idx="48">
                  <c:v>2018</c:v>
                </c:pt>
                <c:pt idx="49">
                  <c:v>2019</c:v>
                </c:pt>
                <c:pt idx="50">
                  <c:v>2020</c:v>
                </c:pt>
                <c:pt idx="51">
                  <c:v>2021F</c:v>
                </c:pt>
                <c:pt idx="52">
                  <c:v>2022F</c:v>
                </c:pt>
              </c:strCache>
            </c:strRef>
          </c:cat>
          <c:val>
            <c:numRef>
              <c:f>'13. equity + debt'!$G$3:$G$55</c:f>
              <c:numCache>
                <c:formatCode>_(* #,##0_);_(* \(#,##0\);_(* "-"??_);_(@_)</c:formatCode>
                <c:ptCount val="53"/>
                <c:pt idx="0">
                  <c:v>1304.8666240360319</c:v>
                </c:pt>
                <c:pt idx="1">
                  <c:v>1342.187485572869</c:v>
                </c:pt>
                <c:pt idx="2">
                  <c:v>1456.6547433843293</c:v>
                </c:pt>
                <c:pt idx="3">
                  <c:v>1723.467743271756</c:v>
                </c:pt>
                <c:pt idx="4">
                  <c:v>1684.0194396668014</c:v>
                </c:pt>
                <c:pt idx="5">
                  <c:v>1758.0748809512838</c:v>
                </c:pt>
                <c:pt idx="6">
                  <c:v>1936.5854912565324</c:v>
                </c:pt>
                <c:pt idx="7">
                  <c:v>1994.1389286822107</c:v>
                </c:pt>
                <c:pt idx="8">
                  <c:v>2243.0749578971563</c:v>
                </c:pt>
                <c:pt idx="9">
                  <c:v>2430.1892349451978</c:v>
                </c:pt>
                <c:pt idx="10">
                  <c:v>2434.0367094007788</c:v>
                </c:pt>
                <c:pt idx="11">
                  <c:v>2176.8936544328262</c:v>
                </c:pt>
                <c:pt idx="12">
                  <c:v>1945.9243650879821</c:v>
                </c:pt>
                <c:pt idx="13">
                  <c:v>1859.7189097943326</c:v>
                </c:pt>
                <c:pt idx="14">
                  <c:v>1646.0378822543123</c:v>
                </c:pt>
                <c:pt idx="15">
                  <c:v>1358.7032334951391</c:v>
                </c:pt>
                <c:pt idx="16">
                  <c:v>1258.8438255986412</c:v>
                </c:pt>
                <c:pt idx="17">
                  <c:v>1330.429609945101</c:v>
                </c:pt>
                <c:pt idx="18">
                  <c:v>1362.8349182522352</c:v>
                </c:pt>
                <c:pt idx="19">
                  <c:v>1366.0843538331164</c:v>
                </c:pt>
                <c:pt idx="20">
                  <c:v>1368.2770716164925</c:v>
                </c:pt>
                <c:pt idx="21">
                  <c:v>1328.9577394591215</c:v>
                </c:pt>
                <c:pt idx="22">
                  <c:v>1342.9105737024133</c:v>
                </c:pt>
                <c:pt idx="23">
                  <c:v>1380.6764568151525</c:v>
                </c:pt>
                <c:pt idx="24">
                  <c:v>1388.3862700198888</c:v>
                </c:pt>
                <c:pt idx="25">
                  <c:v>1405.9154911004598</c:v>
                </c:pt>
                <c:pt idx="26">
                  <c:v>1433.6786940744405</c:v>
                </c:pt>
                <c:pt idx="27">
                  <c:v>1475.2796430405449</c:v>
                </c:pt>
                <c:pt idx="28">
                  <c:v>1498.9371916527441</c:v>
                </c:pt>
                <c:pt idx="29">
                  <c:v>1562.559566120354</c:v>
                </c:pt>
                <c:pt idx="30">
                  <c:v>1634.8412673042737</c:v>
                </c:pt>
                <c:pt idx="31">
                  <c:v>1668.7095815732823</c:v>
                </c:pt>
                <c:pt idx="32">
                  <c:v>1611.0485408203685</c:v>
                </c:pt>
                <c:pt idx="33">
                  <c:v>1695.0142445734466</c:v>
                </c:pt>
                <c:pt idx="34">
                  <c:v>1872.2976051124499</c:v>
                </c:pt>
                <c:pt idx="35">
                  <c:v>2104.4699774088035</c:v>
                </c:pt>
                <c:pt idx="36">
                  <c:v>2300.3715469457889</c:v>
                </c:pt>
                <c:pt idx="37">
                  <c:v>2279.8050480526235</c:v>
                </c:pt>
                <c:pt idx="38">
                  <c:v>2268.3586429276643</c:v>
                </c:pt>
                <c:pt idx="39">
                  <c:v>2206.7090209386897</c:v>
                </c:pt>
                <c:pt idx="40">
                  <c:v>2414.4023672012154</c:v>
                </c:pt>
                <c:pt idx="41">
                  <c:v>2530.8478618636709</c:v>
                </c:pt>
                <c:pt idx="42">
                  <c:v>2872.6193026758383</c:v>
                </c:pt>
                <c:pt idx="43">
                  <c:v>2957.3616971653405</c:v>
                </c:pt>
                <c:pt idx="44">
                  <c:v>3060.7982227935786</c:v>
                </c:pt>
                <c:pt idx="45">
                  <c:v>2958.7099481875525</c:v>
                </c:pt>
                <c:pt idx="46">
                  <c:v>2949.3175475108033</c:v>
                </c:pt>
                <c:pt idx="47">
                  <c:v>2979.1892749535609</c:v>
                </c:pt>
                <c:pt idx="48">
                  <c:v>2919.6269214284853</c:v>
                </c:pt>
                <c:pt idx="49">
                  <c:v>2902.4644825516671</c:v>
                </c:pt>
                <c:pt idx="50">
                  <c:v>2949.2635770625593</c:v>
                </c:pt>
                <c:pt idx="51">
                  <c:v>2917.9663616689431</c:v>
                </c:pt>
                <c:pt idx="52">
                  <c:v>2845.1546634434399</c:v>
                </c:pt>
              </c:numCache>
            </c:numRef>
          </c:val>
          <c:extLst>
            <c:ext xmlns:c16="http://schemas.microsoft.com/office/drawing/2014/chart" uri="{C3380CC4-5D6E-409C-BE32-E72D297353CC}">
              <c16:uniqueId val="{00000001-9021-406C-A58E-5A9335A61EAE}"/>
            </c:ext>
          </c:extLst>
        </c:ser>
        <c:dLbls>
          <c:showLegendKey val="0"/>
          <c:showVal val="0"/>
          <c:showCatName val="0"/>
          <c:showSerName val="0"/>
          <c:showPercent val="0"/>
          <c:showBubbleSize val="0"/>
        </c:dLbls>
        <c:axId val="200873584"/>
        <c:axId val="200871952"/>
      </c:areaChart>
      <c:catAx>
        <c:axId val="2008735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200871952"/>
        <c:crossesAt val="0"/>
        <c:auto val="1"/>
        <c:lblAlgn val="ctr"/>
        <c:lblOffset val="100"/>
        <c:tickLblSkip val="5"/>
        <c:tickMarkSkip val="1"/>
        <c:noMultiLvlLbl val="0"/>
      </c:catAx>
      <c:valAx>
        <c:axId val="20087195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00873584"/>
        <c:crosses val="autoZero"/>
        <c:crossBetween val="midCat"/>
      </c:valAx>
      <c:spPr>
        <a:noFill/>
        <a:ln>
          <a:noFill/>
        </a:ln>
        <a:effectLst/>
      </c:spPr>
    </c:plotArea>
    <c:legend>
      <c:legendPos val="b"/>
      <c:layout>
        <c:manualLayout>
          <c:xMode val="edge"/>
          <c:yMode val="edge"/>
          <c:x val="0.49370706994528235"/>
          <c:y val="0.15128455275887487"/>
          <c:w val="0.19386782789576254"/>
          <c:h val="7.8125546806649168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solidFill>
      <a:schemeClr val="bg1"/>
    </a:solidFill>
    <a:ln w="9525" cap="flat" cmpd="sng" algn="ctr">
      <a:no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3">
  <a:schemeClr val="accent3"/>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0.72917</cdr:x>
      <cdr:y>0.85417</cdr:y>
    </cdr:from>
    <cdr:to>
      <cdr:x>0.81875</cdr:x>
      <cdr:y>0.94792</cdr:y>
    </cdr:to>
    <cdr:sp macro="" textlink="">
      <cdr:nvSpPr>
        <cdr:cNvPr id="2" name="TextBox 1"/>
        <cdr:cNvSpPr txBox="1"/>
      </cdr:nvSpPr>
      <cdr:spPr>
        <a:xfrm xmlns:a="http://schemas.openxmlformats.org/drawingml/2006/main">
          <a:off x="3333750" y="2343150"/>
          <a:ext cx="409575"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0.06019</cdr:x>
      <cdr:y>0.83012</cdr:y>
    </cdr:from>
    <cdr:to>
      <cdr:x>0.86767</cdr:x>
      <cdr:y>0.98649</cdr:y>
    </cdr:to>
    <cdr:sp macro="" textlink="">
      <cdr:nvSpPr>
        <cdr:cNvPr id="3" name="TextBox 2"/>
        <cdr:cNvSpPr txBox="1"/>
      </cdr:nvSpPr>
      <cdr:spPr>
        <a:xfrm xmlns:a="http://schemas.openxmlformats.org/drawingml/2006/main">
          <a:off x="486201" y="4540251"/>
          <a:ext cx="6522646" cy="85523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rtl="0" eaLnBrk="1" fontAlgn="auto" latinLnBrk="0" hangingPunct="1"/>
          <a:r>
            <a:rPr lang="en-US" sz="1100" b="0" i="0" baseline="0" dirty="0">
              <a:effectLst/>
              <a:latin typeface="+mn-lt"/>
              <a:ea typeface="+mn-ea"/>
              <a:cs typeface="+mn-cs"/>
            </a:rPr>
            <a:t>F= Forecast. Values are adjusted for inflation using the U.S. Bureau of Economic Analysis Gross Domestic Product Price Index (BEA API series code: A191RG) rebased to 2022 by USDA, Economic Research Service.</a:t>
          </a:r>
          <a:endParaRPr lang="en-US" dirty="0">
            <a:effectLst/>
          </a:endParaRPr>
        </a:p>
        <a:p xmlns:a="http://schemas.openxmlformats.org/drawingml/2006/main">
          <a:pPr rtl="0" eaLnBrk="0" fontAlgn="base" latinLnBrk="0" hangingPunct="0"/>
          <a:r>
            <a:rPr lang="en-US" sz="1100" b="0" i="0" baseline="0" dirty="0">
              <a:effectLst/>
              <a:latin typeface="+mn-lt"/>
              <a:ea typeface="+mn-ea"/>
              <a:cs typeface="+mn-cs"/>
            </a:rPr>
            <a:t>Source: USDA, Economic Research Service, Farm Income and Wealth Statistics</a:t>
          </a:r>
          <a:endParaRPr lang="en-US" dirty="0">
            <a:effectLst/>
          </a:endParaRPr>
        </a:p>
        <a:p xmlns:a="http://schemas.openxmlformats.org/drawingml/2006/main">
          <a:pPr rtl="0" eaLnBrk="0" fontAlgn="base" latinLnBrk="0" hangingPunct="0"/>
          <a:r>
            <a:rPr lang="en-US" sz="1100" b="0" i="0" baseline="0" dirty="0">
              <a:effectLst/>
              <a:latin typeface="+mn-lt"/>
              <a:ea typeface="+mn-ea"/>
              <a:cs typeface="+mn-cs"/>
            </a:rPr>
            <a:t>Data as of February 4, 2022.</a:t>
          </a:r>
          <a:endParaRPr lang="en-US" dirty="0">
            <a:effectLst/>
          </a:endParaRPr>
        </a:p>
      </cdr:txBody>
    </cdr:sp>
  </cdr:relSizeAnchor>
  <cdr:relSizeAnchor xmlns:cdr="http://schemas.openxmlformats.org/drawingml/2006/chartDrawing">
    <cdr:from>
      <cdr:x>0.32811</cdr:x>
      <cdr:y>0.24665</cdr:y>
    </cdr:from>
    <cdr:to>
      <cdr:x>0.36623</cdr:x>
      <cdr:y>0.31205</cdr:y>
    </cdr:to>
    <cdr:cxnSp macro="">
      <cdr:nvCxnSpPr>
        <cdr:cNvPr id="9" name="Straight Arrow Connector 8">
          <a:extLst xmlns:a="http://schemas.openxmlformats.org/drawingml/2006/main">
            <a:ext uri="{FF2B5EF4-FFF2-40B4-BE49-F238E27FC236}">
              <a16:creationId xmlns:a16="http://schemas.microsoft.com/office/drawing/2014/main" id="{E8251C26-A626-454B-B3F0-1B2A9C1658B4}"/>
            </a:ext>
          </a:extLst>
        </cdr:cNvPr>
        <cdr:cNvCxnSpPr/>
      </cdr:nvCxnSpPr>
      <cdr:spPr>
        <a:xfrm xmlns:a="http://schemas.openxmlformats.org/drawingml/2006/main">
          <a:off x="2583063" y="1281657"/>
          <a:ext cx="300090" cy="33983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0.42769</cdr:x>
      <cdr:y>0.14333</cdr:y>
    </cdr:from>
    <cdr:to>
      <cdr:x>0.47166</cdr:x>
      <cdr:y>0.2053</cdr:y>
    </cdr:to>
    <cdr:cxnSp macro="">
      <cdr:nvCxnSpPr>
        <cdr:cNvPr id="10" name="Straight Arrow Connector 9">
          <a:extLst xmlns:a="http://schemas.openxmlformats.org/drawingml/2006/main">
            <a:ext uri="{FF2B5EF4-FFF2-40B4-BE49-F238E27FC236}">
              <a16:creationId xmlns:a16="http://schemas.microsoft.com/office/drawing/2014/main" id="{629AC106-AB9E-4A20-9158-37638DE5BA17}"/>
            </a:ext>
          </a:extLst>
        </cdr:cNvPr>
        <cdr:cNvCxnSpPr/>
      </cdr:nvCxnSpPr>
      <cdr:spPr>
        <a:xfrm xmlns:a="http://schemas.openxmlformats.org/drawingml/2006/main">
          <a:off x="3366937" y="744784"/>
          <a:ext cx="346151" cy="32201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0.14126</cdr:x>
      <cdr:y>0.2053</cdr:y>
    </cdr:from>
    <cdr:to>
      <cdr:x>0.46953</cdr:x>
      <cdr:y>0.27914</cdr:y>
    </cdr:to>
    <cdr:sp macro="" textlink="">
      <cdr:nvSpPr>
        <cdr:cNvPr id="6" name="TextBox 5"/>
        <cdr:cNvSpPr txBox="1"/>
      </cdr:nvSpPr>
      <cdr:spPr>
        <a:xfrm xmlns:a="http://schemas.openxmlformats.org/drawingml/2006/main">
          <a:off x="1112052" y="1066800"/>
          <a:ext cx="2584288" cy="383696"/>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2001</a:t>
          </a:r>
          <a:r>
            <a:rPr lang="en-US" sz="1200" baseline="0" dirty="0"/>
            <a:t> - 2020 NCFI average = 119.8</a:t>
          </a:r>
          <a:endParaRPr lang="en-US" sz="1200" dirty="0"/>
        </a:p>
      </cdr:txBody>
    </cdr:sp>
  </cdr:relSizeAnchor>
  <cdr:relSizeAnchor xmlns:cdr="http://schemas.openxmlformats.org/drawingml/2006/chartDrawing">
    <cdr:from>
      <cdr:x>0.26418</cdr:x>
      <cdr:y>0.10624</cdr:y>
    </cdr:from>
    <cdr:to>
      <cdr:x>0.5245</cdr:x>
      <cdr:y>0.16648</cdr:y>
    </cdr:to>
    <cdr:sp macro="" textlink="">
      <cdr:nvSpPr>
        <cdr:cNvPr id="7" name="TextBox 8"/>
        <cdr:cNvSpPr txBox="1"/>
      </cdr:nvSpPr>
      <cdr:spPr>
        <a:xfrm xmlns:a="http://schemas.openxmlformats.org/drawingml/2006/main">
          <a:off x="2079709" y="552074"/>
          <a:ext cx="2049355" cy="313027"/>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Net cash farm income</a:t>
          </a:r>
        </a:p>
      </cdr:txBody>
    </cdr:sp>
  </cdr:relSizeAnchor>
  <cdr:relSizeAnchor xmlns:cdr="http://schemas.openxmlformats.org/drawingml/2006/chartDrawing">
    <cdr:from>
      <cdr:x>0.40087</cdr:x>
      <cdr:y>0.48066</cdr:y>
    </cdr:from>
    <cdr:to>
      <cdr:x>0.42129</cdr:x>
      <cdr:y>0.54399</cdr:y>
    </cdr:to>
    <cdr:cxnSp macro="">
      <cdr:nvCxnSpPr>
        <cdr:cNvPr id="8" name="Straight Arrow Connector 7">
          <a:extLst xmlns:a="http://schemas.openxmlformats.org/drawingml/2006/main">
            <a:ext uri="{FF2B5EF4-FFF2-40B4-BE49-F238E27FC236}">
              <a16:creationId xmlns:a16="http://schemas.microsoft.com/office/drawing/2014/main" id="{D24BB3DF-1D8C-416B-9932-8CDA77E2D374}"/>
            </a:ext>
          </a:extLst>
        </cdr:cNvPr>
        <cdr:cNvCxnSpPr/>
      </cdr:nvCxnSpPr>
      <cdr:spPr>
        <a:xfrm xmlns:a="http://schemas.openxmlformats.org/drawingml/2006/main" flipH="1" flipV="1">
          <a:off x="3155819" y="2497677"/>
          <a:ext cx="160774" cy="32908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0.36216</cdr:x>
      <cdr:y>0.55972</cdr:y>
    </cdr:from>
    <cdr:to>
      <cdr:x>0.59475</cdr:x>
      <cdr:y>0.65473</cdr:y>
    </cdr:to>
    <cdr:sp macro="" textlink="">
      <cdr:nvSpPr>
        <cdr:cNvPr id="11" name="TextBox 7"/>
        <cdr:cNvSpPr txBox="1"/>
      </cdr:nvSpPr>
      <cdr:spPr>
        <a:xfrm xmlns:a="http://schemas.openxmlformats.org/drawingml/2006/main">
          <a:off x="2394515" y="2769247"/>
          <a:ext cx="1537802" cy="470068"/>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a:t>Net</a:t>
          </a:r>
          <a:r>
            <a:rPr lang="en-US" sz="1200" baseline="0"/>
            <a:t> farm income</a:t>
          </a:r>
          <a:endParaRPr lang="en-US" sz="1200"/>
        </a:p>
      </cdr:txBody>
    </cdr:sp>
  </cdr:relSizeAnchor>
  <cdr:relSizeAnchor xmlns:cdr="http://schemas.openxmlformats.org/drawingml/2006/chartDrawing">
    <cdr:from>
      <cdr:x>0.5936</cdr:x>
      <cdr:y>0.40863</cdr:y>
    </cdr:from>
    <cdr:to>
      <cdr:x>0.63573</cdr:x>
      <cdr:y>0.52659</cdr:y>
    </cdr:to>
    <cdr:cxnSp macro="">
      <cdr:nvCxnSpPr>
        <cdr:cNvPr id="12" name="Straight Arrow Connector 11">
          <a:extLst xmlns:a="http://schemas.openxmlformats.org/drawingml/2006/main">
            <a:ext uri="{FF2B5EF4-FFF2-40B4-BE49-F238E27FC236}">
              <a16:creationId xmlns:a16="http://schemas.microsoft.com/office/drawing/2014/main" id="{32D7E589-1365-4FB6-9E67-2B5AAFC1BEA0}"/>
            </a:ext>
          </a:extLst>
        </cdr:cNvPr>
        <cdr:cNvCxnSpPr/>
      </cdr:nvCxnSpPr>
      <cdr:spPr>
        <a:xfrm xmlns:a="http://schemas.openxmlformats.org/drawingml/2006/main" flipH="1" flipV="1">
          <a:off x="4673120" y="2123376"/>
          <a:ext cx="331597" cy="61294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0.62079</cdr:x>
      <cdr:y>0.52514</cdr:y>
    </cdr:from>
    <cdr:to>
      <cdr:x>0.89452</cdr:x>
      <cdr:y>0.58172</cdr:y>
    </cdr:to>
    <cdr:sp macro="" textlink="">
      <cdr:nvSpPr>
        <cdr:cNvPr id="13" name="TextBox 6"/>
        <cdr:cNvSpPr txBox="1"/>
      </cdr:nvSpPr>
      <cdr:spPr>
        <a:xfrm xmlns:a="http://schemas.openxmlformats.org/drawingml/2006/main">
          <a:off x="4887145" y="2728789"/>
          <a:ext cx="2154925" cy="294007"/>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r>
            <a:rPr lang="en-US" sz="1200" dirty="0"/>
            <a:t>2001</a:t>
          </a:r>
          <a:r>
            <a:rPr lang="en-US" sz="1200" baseline="0" dirty="0"/>
            <a:t> - 2020 NFI average = 98.7</a:t>
          </a:r>
          <a:endParaRPr lang="en-US" sz="1200" dirty="0"/>
        </a:p>
      </cdr:txBody>
    </cdr:sp>
  </cdr:relSizeAnchor>
  <cdr:relSizeAnchor xmlns:cdr="http://schemas.openxmlformats.org/drawingml/2006/chartDrawing">
    <cdr:from>
      <cdr:x>0.9096</cdr:x>
      <cdr:y>0.75466</cdr:y>
    </cdr:from>
    <cdr:to>
      <cdr:x>0.9869</cdr:x>
      <cdr:y>0.82819</cdr:y>
    </cdr:to>
    <cdr:sp macro="" textlink="">
      <cdr:nvSpPr>
        <cdr:cNvPr id="4" name="TextBox 3">
          <a:extLst xmlns:a="http://schemas.openxmlformats.org/drawingml/2006/main">
            <a:ext uri="{FF2B5EF4-FFF2-40B4-BE49-F238E27FC236}">
              <a16:creationId xmlns:a16="http://schemas.microsoft.com/office/drawing/2014/main" id="{04EB2E5D-1C83-4CCD-B857-6B27A2889764}"/>
            </a:ext>
          </a:extLst>
        </cdr:cNvPr>
        <cdr:cNvSpPr txBox="1"/>
      </cdr:nvSpPr>
      <cdr:spPr>
        <a:xfrm xmlns:a="http://schemas.openxmlformats.org/drawingml/2006/main">
          <a:off x="7347513" y="4127501"/>
          <a:ext cx="624417" cy="4021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a:t>2022F</a:t>
          </a:r>
        </a:p>
      </cdr:txBody>
    </cdr:sp>
  </cdr:relSizeAnchor>
</c:userShapes>
</file>

<file path=ppt/drawings/drawing2.xml><?xml version="1.0" encoding="utf-8"?>
<c:userShapes xmlns:c="http://schemas.openxmlformats.org/drawingml/2006/chart">
  <cdr:relSizeAnchor xmlns:cdr="http://schemas.openxmlformats.org/drawingml/2006/chartDrawing">
    <cdr:from>
      <cdr:x>0.0879</cdr:x>
      <cdr:y>0.7498</cdr:y>
    </cdr:from>
    <cdr:to>
      <cdr:x>0.93305</cdr:x>
      <cdr:y>0.75217</cdr:y>
    </cdr:to>
    <cdr:cxnSp macro="">
      <cdr:nvCxnSpPr>
        <cdr:cNvPr id="3" name="Straight Arrow Connector 2">
          <a:extLst xmlns:a="http://schemas.openxmlformats.org/drawingml/2006/main">
            <a:ext uri="{FF2B5EF4-FFF2-40B4-BE49-F238E27FC236}">
              <a16:creationId xmlns:a16="http://schemas.microsoft.com/office/drawing/2014/main" id="{B8CEEAD0-23C9-4077-B8BE-C164563C6393}"/>
            </a:ext>
          </a:extLst>
        </cdr:cNvPr>
        <cdr:cNvCxnSpPr/>
      </cdr:nvCxnSpPr>
      <cdr:spPr>
        <a:xfrm xmlns:a="http://schemas.openxmlformats.org/drawingml/2006/main" flipV="1">
          <a:off x="1150143" y="4106570"/>
          <a:ext cx="11058243" cy="12993"/>
        </a:xfrm>
        <a:prstGeom xmlns:a="http://schemas.openxmlformats.org/drawingml/2006/main" prst="straightConnector1">
          <a:avLst/>
        </a:prstGeom>
        <a:ln xmlns:a="http://schemas.openxmlformats.org/drawingml/2006/main" w="38100">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0.40991</cdr:x>
      <cdr:y>0.67561</cdr:y>
    </cdr:from>
    <cdr:to>
      <cdr:x>0.70731</cdr:x>
      <cdr:y>0.75435</cdr:y>
    </cdr:to>
    <cdr:sp macro="" textlink="">
      <cdr:nvSpPr>
        <cdr:cNvPr id="7" name="TextBox 6"/>
        <cdr:cNvSpPr txBox="1"/>
      </cdr:nvSpPr>
      <cdr:spPr>
        <a:xfrm xmlns:a="http://schemas.openxmlformats.org/drawingml/2006/main">
          <a:off x="3126261" y="3506916"/>
          <a:ext cx="2268174" cy="408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i="1" dirty="0">
              <a:solidFill>
                <a:schemeClr val="tx1">
                  <a:lumMod val="50000"/>
                  <a:lumOff val="50000"/>
                </a:schemeClr>
              </a:solidFill>
            </a:rPr>
            <a:t>2021F to 2022F change</a:t>
          </a:r>
        </a:p>
      </cdr:txBody>
    </cdr:sp>
  </cdr:relSizeAnchor>
  <cdr:relSizeAnchor xmlns:cdr="http://schemas.openxmlformats.org/drawingml/2006/chartDrawing">
    <cdr:from>
      <cdr:x>0.39031</cdr:x>
      <cdr:y>0.75992</cdr:y>
    </cdr:from>
    <cdr:to>
      <cdr:x>0.6443</cdr:x>
      <cdr:y>0.81951</cdr:y>
    </cdr:to>
    <cdr:sp macro="" textlink="">
      <cdr:nvSpPr>
        <cdr:cNvPr id="8" name="TextBox 1"/>
        <cdr:cNvSpPr txBox="1"/>
      </cdr:nvSpPr>
      <cdr:spPr>
        <a:xfrm xmlns:a="http://schemas.openxmlformats.org/drawingml/2006/main">
          <a:off x="3990628" y="4748283"/>
          <a:ext cx="2596868" cy="3723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600" i="1" baseline="0" dirty="0">
              <a:solidFill>
                <a:schemeClr val="tx1">
                  <a:lumMod val="50000"/>
                  <a:lumOff val="50000"/>
                </a:schemeClr>
              </a:solidFill>
            </a:rPr>
            <a:t>-$5.4 Billion (-4.5%)</a:t>
          </a:r>
          <a:endParaRPr lang="en-US" sz="1600" i="1" dirty="0">
            <a:solidFill>
              <a:schemeClr val="tx1">
                <a:lumMod val="50000"/>
                <a:lumOff val="50000"/>
              </a:schemeClr>
            </a:solidFill>
          </a:endParaRPr>
        </a:p>
      </cdr:txBody>
    </cdr:sp>
  </cdr:relSizeAnchor>
  <cdr:relSizeAnchor xmlns:cdr="http://schemas.openxmlformats.org/drawingml/2006/chartDrawing">
    <cdr:from>
      <cdr:x>0.16227</cdr:x>
      <cdr:y>0.46126</cdr:y>
    </cdr:from>
    <cdr:to>
      <cdr:x>0.33465</cdr:x>
      <cdr:y>0.60356</cdr:y>
    </cdr:to>
    <cdr:sp macro="" textlink="">
      <cdr:nvSpPr>
        <cdr:cNvPr id="5" name="TextBox 8">
          <a:extLst xmlns:a="http://schemas.openxmlformats.org/drawingml/2006/main">
            <a:ext uri="{FF2B5EF4-FFF2-40B4-BE49-F238E27FC236}">
              <a16:creationId xmlns:a16="http://schemas.microsoft.com/office/drawing/2014/main" id="{72C08944-C1D9-4FEC-A450-A6C8D312A13B}"/>
            </a:ext>
          </a:extLst>
        </cdr:cNvPr>
        <cdr:cNvSpPr txBox="1"/>
      </cdr:nvSpPr>
      <cdr:spPr>
        <a:xfrm xmlns:a="http://schemas.openxmlformats.org/drawingml/2006/main">
          <a:off x="1237555" y="2394272"/>
          <a:ext cx="1314726" cy="73866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0070C0"/>
              </a:solidFill>
            </a:rPr>
            <a:t>Crop value of     production up $2.9 billion</a:t>
          </a:r>
        </a:p>
      </cdr:txBody>
    </cdr:sp>
  </cdr:relSizeAnchor>
  <cdr:relSizeAnchor xmlns:cdr="http://schemas.openxmlformats.org/drawingml/2006/chartDrawing">
    <cdr:from>
      <cdr:x>0.28696</cdr:x>
      <cdr:y>0.36152</cdr:y>
    </cdr:from>
    <cdr:to>
      <cdr:x>0.28696</cdr:x>
      <cdr:y>0.43287</cdr:y>
    </cdr:to>
    <cdr:cxnSp macro="">
      <cdr:nvCxnSpPr>
        <cdr:cNvPr id="6" name="Straight Connector 5">
          <a:extLst xmlns:a="http://schemas.openxmlformats.org/drawingml/2006/main">
            <a:ext uri="{FF2B5EF4-FFF2-40B4-BE49-F238E27FC236}">
              <a16:creationId xmlns:a16="http://schemas.microsoft.com/office/drawing/2014/main" id="{7DBA0D7D-4B24-455A-81AD-B4E8E0EBF17E}"/>
            </a:ext>
          </a:extLst>
        </cdr:cNvPr>
        <cdr:cNvCxnSpPr>
          <a:cxnSpLocks xmlns:a="http://schemas.openxmlformats.org/drawingml/2006/main"/>
        </cdr:cNvCxnSpPr>
      </cdr:nvCxnSpPr>
      <cdr:spPr>
        <a:xfrm xmlns:a="http://schemas.openxmlformats.org/drawingml/2006/main">
          <a:off x="2188555" y="1876577"/>
          <a:ext cx="0" cy="370359"/>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0.21449</cdr:x>
      <cdr:y>0.36152</cdr:y>
    </cdr:from>
    <cdr:to>
      <cdr:x>0.2337</cdr:x>
      <cdr:y>0.41473</cdr:y>
    </cdr:to>
    <cdr:sp macro="" textlink="">
      <cdr:nvSpPr>
        <cdr:cNvPr id="9" name="TextBox 21">
          <a:extLst xmlns:a="http://schemas.openxmlformats.org/drawingml/2006/main">
            <a:ext uri="{FF2B5EF4-FFF2-40B4-BE49-F238E27FC236}">
              <a16:creationId xmlns:a16="http://schemas.microsoft.com/office/drawing/2014/main" id="{82736764-8F54-4BB9-A2AC-4C7A5B27529C}"/>
            </a:ext>
          </a:extLst>
        </cdr:cNvPr>
        <cdr:cNvSpPr txBox="1"/>
      </cdr:nvSpPr>
      <cdr:spPr>
        <a:xfrm xmlns:a="http://schemas.openxmlformats.org/drawingml/2006/main">
          <a:off x="1635846" y="1876577"/>
          <a:ext cx="146509" cy="27620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solidFill>
                <a:srgbClr val="0070C0"/>
              </a:solidFill>
            </a:rPr>
            <a:t>+</a:t>
          </a:r>
        </a:p>
      </cdr:txBody>
    </cdr:sp>
  </cdr:relSizeAnchor>
  <cdr:relSizeAnchor xmlns:cdr="http://schemas.openxmlformats.org/drawingml/2006/chartDrawing">
    <cdr:from>
      <cdr:x>0.17523</cdr:x>
      <cdr:y>0.43362</cdr:y>
    </cdr:from>
    <cdr:to>
      <cdr:x>0.28853</cdr:x>
      <cdr:y>0.43362</cdr:y>
    </cdr:to>
    <cdr:cxnSp macro="">
      <cdr:nvCxnSpPr>
        <cdr:cNvPr id="10" name="Straight Connector 9">
          <a:extLst xmlns:a="http://schemas.openxmlformats.org/drawingml/2006/main">
            <a:ext uri="{FF2B5EF4-FFF2-40B4-BE49-F238E27FC236}">
              <a16:creationId xmlns:a16="http://schemas.microsoft.com/office/drawing/2014/main" id="{8C8BDF28-8FFB-4BCB-B1AE-8A85B6A7DF8F}"/>
            </a:ext>
          </a:extLst>
        </cdr:cNvPr>
        <cdr:cNvCxnSpPr>
          <a:cxnSpLocks xmlns:a="http://schemas.openxmlformats.org/drawingml/2006/main"/>
        </cdr:cNvCxnSpPr>
      </cdr:nvCxnSpPr>
      <cdr:spPr>
        <a:xfrm xmlns:a="http://schemas.openxmlformats.org/drawingml/2006/main" flipH="1">
          <a:off x="1336431" y="2250818"/>
          <a:ext cx="864138" cy="0"/>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0.17582</cdr:x>
      <cdr:y>0.36152</cdr:y>
    </cdr:from>
    <cdr:to>
      <cdr:x>0.17582</cdr:x>
      <cdr:y>0.43611</cdr:y>
    </cdr:to>
    <cdr:cxnSp macro="">
      <cdr:nvCxnSpPr>
        <cdr:cNvPr id="11" name="Straight Connector 10">
          <a:extLst xmlns:a="http://schemas.openxmlformats.org/drawingml/2006/main">
            <a:ext uri="{FF2B5EF4-FFF2-40B4-BE49-F238E27FC236}">
              <a16:creationId xmlns:a16="http://schemas.microsoft.com/office/drawing/2014/main" id="{6679AC08-3C28-42E2-83D1-53AB9D9B3852}"/>
            </a:ext>
          </a:extLst>
        </cdr:cNvPr>
        <cdr:cNvCxnSpPr>
          <a:cxnSpLocks xmlns:a="http://schemas.openxmlformats.org/drawingml/2006/main"/>
        </cdr:cNvCxnSpPr>
      </cdr:nvCxnSpPr>
      <cdr:spPr>
        <a:xfrm xmlns:a="http://schemas.openxmlformats.org/drawingml/2006/main">
          <a:off x="1340960" y="1876577"/>
          <a:ext cx="0" cy="387176"/>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0.29237</cdr:y>
    </cdr:from>
    <cdr:to>
      <cdr:x>0.50077</cdr:x>
      <cdr:y>0.43068</cdr:y>
    </cdr:to>
    <cdr:cxnSp macro="">
      <cdr:nvCxnSpPr>
        <cdr:cNvPr id="13" name="Straight Connector 12">
          <a:extLst xmlns:a="http://schemas.openxmlformats.org/drawingml/2006/main">
            <a:ext uri="{FF2B5EF4-FFF2-40B4-BE49-F238E27FC236}">
              <a16:creationId xmlns:a16="http://schemas.microsoft.com/office/drawing/2014/main" id="{EDEF8CA8-72CE-4ECC-AA2F-6088D2198EA2}"/>
            </a:ext>
          </a:extLst>
        </cdr:cNvPr>
        <cdr:cNvCxnSpPr>
          <a:cxnSpLocks xmlns:a="http://schemas.openxmlformats.org/drawingml/2006/main"/>
        </cdr:cNvCxnSpPr>
      </cdr:nvCxnSpPr>
      <cdr:spPr>
        <a:xfrm xmlns:a="http://schemas.openxmlformats.org/drawingml/2006/main">
          <a:off x="3813350" y="1517611"/>
          <a:ext cx="5873" cy="717931"/>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0.39394</cdr:x>
      <cdr:y>0.43028</cdr:y>
    </cdr:from>
    <cdr:to>
      <cdr:x>0.5</cdr:x>
      <cdr:y>0.43028</cdr:y>
    </cdr:to>
    <cdr:cxnSp macro="">
      <cdr:nvCxnSpPr>
        <cdr:cNvPr id="19" name="Straight Connector 18">
          <a:extLst xmlns:a="http://schemas.openxmlformats.org/drawingml/2006/main">
            <a:ext uri="{FF2B5EF4-FFF2-40B4-BE49-F238E27FC236}">
              <a16:creationId xmlns:a16="http://schemas.microsoft.com/office/drawing/2014/main" id="{19264204-7CF6-4418-B2DF-4902F299554A}"/>
            </a:ext>
          </a:extLst>
        </cdr:cNvPr>
        <cdr:cNvCxnSpPr>
          <a:cxnSpLocks xmlns:a="http://schemas.openxmlformats.org/drawingml/2006/main"/>
        </cdr:cNvCxnSpPr>
      </cdr:nvCxnSpPr>
      <cdr:spPr>
        <a:xfrm xmlns:a="http://schemas.openxmlformats.org/drawingml/2006/main">
          <a:off x="3004457" y="2233468"/>
          <a:ext cx="808893" cy="0"/>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0.42899</cdr:x>
      <cdr:y>0.36152</cdr:y>
    </cdr:from>
    <cdr:to>
      <cdr:x>0.4482</cdr:x>
      <cdr:y>0.41472</cdr:y>
    </cdr:to>
    <cdr:sp macro="" textlink="">
      <cdr:nvSpPr>
        <cdr:cNvPr id="24" name="TextBox 21">
          <a:extLst xmlns:a="http://schemas.openxmlformats.org/drawingml/2006/main">
            <a:ext uri="{FF2B5EF4-FFF2-40B4-BE49-F238E27FC236}">
              <a16:creationId xmlns:a16="http://schemas.microsoft.com/office/drawing/2014/main" id="{60A3A09B-C133-45DF-BDE9-643B774DCD98}"/>
            </a:ext>
          </a:extLst>
        </cdr:cNvPr>
        <cdr:cNvSpPr txBox="1"/>
      </cdr:nvSpPr>
      <cdr:spPr>
        <a:xfrm xmlns:a="http://schemas.openxmlformats.org/drawingml/2006/main">
          <a:off x="3271773" y="1876577"/>
          <a:ext cx="146509" cy="27614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solidFill>
                <a:srgbClr val="0070C0"/>
              </a:solidFill>
            </a:rPr>
            <a:t>+</a:t>
          </a:r>
        </a:p>
      </cdr:txBody>
    </cdr:sp>
  </cdr:relSizeAnchor>
  <cdr:relSizeAnchor xmlns:cdr="http://schemas.openxmlformats.org/drawingml/2006/chartDrawing">
    <cdr:from>
      <cdr:x>0.38238</cdr:x>
      <cdr:y>0.43282</cdr:y>
    </cdr:from>
    <cdr:to>
      <cdr:x>0.54282</cdr:x>
      <cdr:y>0.61663</cdr:y>
    </cdr:to>
    <cdr:sp macro="" textlink="">
      <cdr:nvSpPr>
        <cdr:cNvPr id="25" name="TextBox 8">
          <a:extLst xmlns:a="http://schemas.openxmlformats.org/drawingml/2006/main">
            <a:ext uri="{FF2B5EF4-FFF2-40B4-BE49-F238E27FC236}">
              <a16:creationId xmlns:a16="http://schemas.microsoft.com/office/drawing/2014/main" id="{9F5481FD-5821-4AE6-89A8-91594FE4CCFA}"/>
            </a:ext>
          </a:extLst>
        </cdr:cNvPr>
        <cdr:cNvSpPr txBox="1"/>
      </cdr:nvSpPr>
      <cdr:spPr>
        <a:xfrm xmlns:a="http://schemas.openxmlformats.org/drawingml/2006/main">
          <a:off x="2916284" y="2246655"/>
          <a:ext cx="1223637" cy="95410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solidFill>
                <a:srgbClr val="0070C0"/>
              </a:solidFill>
            </a:rPr>
            <a:t>Livestock value of</a:t>
          </a:r>
          <a:r>
            <a:rPr lang="en-US" sz="1400" baseline="0" dirty="0">
              <a:solidFill>
                <a:srgbClr val="0070C0"/>
              </a:solidFill>
            </a:rPr>
            <a:t> </a:t>
          </a:r>
          <a:r>
            <a:rPr lang="en-US" sz="1400" dirty="0">
              <a:solidFill>
                <a:srgbClr val="0070C0"/>
              </a:solidFill>
            </a:rPr>
            <a:t>production up $19.4 billion</a:t>
          </a:r>
        </a:p>
      </cdr:txBody>
    </cdr:sp>
  </cdr:relSizeAnchor>
  <cdr:relSizeAnchor xmlns:cdr="http://schemas.openxmlformats.org/drawingml/2006/chartDrawing">
    <cdr:from>
      <cdr:x>0.39257</cdr:x>
      <cdr:y>0.36152</cdr:y>
    </cdr:from>
    <cdr:to>
      <cdr:x>0.39257</cdr:x>
      <cdr:y>0.43031</cdr:y>
    </cdr:to>
    <cdr:cxnSp macro="">
      <cdr:nvCxnSpPr>
        <cdr:cNvPr id="23" name="Straight Connector 22">
          <a:extLst xmlns:a="http://schemas.openxmlformats.org/drawingml/2006/main">
            <a:ext uri="{FF2B5EF4-FFF2-40B4-BE49-F238E27FC236}">
              <a16:creationId xmlns:a16="http://schemas.microsoft.com/office/drawing/2014/main" id="{CDC72DA8-8A9F-4AD9-B6FE-D32DFB9ACD68}"/>
            </a:ext>
          </a:extLst>
        </cdr:cNvPr>
        <cdr:cNvCxnSpPr>
          <a:cxnSpLocks xmlns:a="http://schemas.openxmlformats.org/drawingml/2006/main"/>
        </cdr:cNvCxnSpPr>
      </cdr:nvCxnSpPr>
      <cdr:spPr>
        <a:xfrm xmlns:a="http://schemas.openxmlformats.org/drawingml/2006/main">
          <a:off x="2994048" y="1876577"/>
          <a:ext cx="0" cy="357031"/>
        </a:xfrm>
        <a:prstGeom xmlns:a="http://schemas.openxmlformats.org/drawingml/2006/main" prst="line">
          <a:avLst/>
        </a:prstGeom>
        <a:ln xmlns:a="http://schemas.openxmlformats.org/drawingml/2006/main" w="190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0.01483</cdr:x>
      <cdr:y>0.66757</cdr:y>
    </cdr:from>
    <cdr:to>
      <cdr:x>0.95511</cdr:x>
      <cdr:y>1</cdr:y>
    </cdr:to>
    <cdr:sp macro="" textlink="">
      <cdr:nvSpPr>
        <cdr:cNvPr id="5" name="TextBox 1">
          <a:extLst xmlns:a="http://schemas.openxmlformats.org/drawingml/2006/main">
            <a:ext uri="{FF2B5EF4-FFF2-40B4-BE49-F238E27FC236}">
              <a16:creationId xmlns:a16="http://schemas.microsoft.com/office/drawing/2014/main" id="{EFEA9D5B-80C0-4AC9-984F-DD9773CEDAD1}"/>
            </a:ext>
          </a:extLst>
        </cdr:cNvPr>
        <cdr:cNvSpPr txBox="1"/>
      </cdr:nvSpPr>
      <cdr:spPr>
        <a:xfrm xmlns:a="http://schemas.openxmlformats.org/drawingml/2006/main">
          <a:off x="119510" y="3167976"/>
          <a:ext cx="7577386" cy="15775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effectLst/>
              <a:latin typeface="+mn-lt"/>
              <a:ea typeface="+mn-ea"/>
              <a:cs typeface="+mn-cs"/>
            </a:rPr>
            <a:t>F= Forecast.</a:t>
          </a:r>
          <a:endParaRPr lang="en-US" dirty="0">
            <a:effectLst/>
          </a:endParaRPr>
        </a:p>
        <a:p xmlns:a="http://schemas.openxmlformats.org/drawingml/2006/main">
          <a:pPr rtl="0" eaLnBrk="1" latinLnBrk="0" hangingPunct="1"/>
          <a:r>
            <a:rPr lang="en-US" sz="1100" dirty="0">
              <a:effectLst/>
              <a:latin typeface="+mn-lt"/>
              <a:ea typeface="+mn-ea"/>
              <a:cs typeface="+mn-cs"/>
            </a:rPr>
            <a:t>1/ Includes payments from the Coronavirus Food Assistance Program and other USDA pandemic</a:t>
          </a:r>
          <a:r>
            <a:rPr lang="en-US" sz="1100" baseline="0" dirty="0">
              <a:effectLst/>
              <a:latin typeface="+mn-lt"/>
              <a:ea typeface="+mn-ea"/>
              <a:cs typeface="+mn-cs"/>
            </a:rPr>
            <a:t> assistance for producers.</a:t>
          </a:r>
        </a:p>
        <a:p xmlns:a="http://schemas.openxmlformats.org/drawingml/2006/main">
          <a:pPr rtl="0" eaLnBrk="1" latinLnBrk="0" hangingPunct="1"/>
          <a:r>
            <a:rPr lang="en-US" sz="1100" baseline="0" dirty="0">
              <a:effectLst/>
              <a:latin typeface="+mn-lt"/>
              <a:ea typeface="+mn-ea"/>
              <a:cs typeface="+mn-cs"/>
            </a:rPr>
            <a:t>2/ Includes loans from the Small Business Adminstration's Paycheck Protection Program.</a:t>
          </a:r>
        </a:p>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lang="en-US" sz="1100" baseline="0" dirty="0">
              <a:effectLst/>
              <a:latin typeface="+mn-lt"/>
              <a:ea typeface="+mn-ea"/>
              <a:cs typeface="+mn-cs"/>
            </a:rPr>
            <a:t>3/</a:t>
          </a:r>
          <a:r>
            <a:rPr lang="en-US" sz="1100" dirty="0">
              <a:effectLst/>
              <a:latin typeface="+mn-lt"/>
              <a:ea typeface="+mn-ea"/>
              <a:cs typeface="+mn-cs"/>
            </a:rPr>
            <a:t> Includes</a:t>
          </a:r>
          <a:r>
            <a:rPr lang="en-US" sz="1100" baseline="0" dirty="0">
              <a:effectLst/>
              <a:latin typeface="+mn-lt"/>
              <a:ea typeface="+mn-ea"/>
              <a:cs typeface="+mn-cs"/>
            </a:rPr>
            <a:t> c</a:t>
          </a:r>
          <a:r>
            <a:rPr lang="en-US" sz="1100" dirty="0">
              <a:effectLst/>
              <a:latin typeface="+mn-lt"/>
              <a:ea typeface="+mn-ea"/>
              <a:cs typeface="+mn-cs"/>
            </a:rPr>
            <a:t>ounter-cyclical payments, average crop revenue election (ACRE) payments, loan deficiency payments, marketing loan gains,  certificate exchange gains, Price Loss Coverage (PLC), Agriculture Risk Coverage (ARC), and dairy payments in which commodity payment rates vary with market prices.  </a:t>
          </a:r>
          <a:endParaRPr lang="en-US" dirty="0">
            <a:effectLst/>
          </a:endParaRPr>
        </a:p>
        <a:p xmlns:a="http://schemas.openxmlformats.org/drawingml/2006/main">
          <a:pPr rtl="0" eaLnBrk="1" latinLnBrk="0" hangingPunct="1"/>
          <a:r>
            <a:rPr lang="en-US" sz="1100" dirty="0">
              <a:effectLst/>
              <a:latin typeface="+mn-lt"/>
              <a:ea typeface="+mn-ea"/>
              <a:cs typeface="+mn-cs"/>
            </a:rPr>
            <a:t>4/ Fixed payments are through 2013 and cotton transition payments in 2014 whereby payment rates are fixed by legislation.</a:t>
          </a:r>
          <a:endParaRPr lang="en-US" dirty="0">
            <a:effectLst/>
          </a:endParaRPr>
        </a:p>
        <a:p xmlns:a="http://schemas.openxmlformats.org/drawingml/2006/main">
          <a:pPr rtl="0" eaLnBrk="1" latinLnBrk="0" hangingPunct="1"/>
          <a:r>
            <a:rPr lang="en-US" sz="1100" dirty="0">
              <a:effectLst/>
              <a:latin typeface="+mn-lt"/>
              <a:ea typeface="+mn-ea"/>
              <a:cs typeface="+mn-cs"/>
            </a:rPr>
            <a:t>Source: USDA, Economic Research Service, Farm</a:t>
          </a:r>
          <a:r>
            <a:rPr lang="en-US" sz="1100" baseline="0" dirty="0">
              <a:effectLst/>
              <a:latin typeface="+mn-lt"/>
              <a:ea typeface="+mn-ea"/>
              <a:cs typeface="+mn-cs"/>
            </a:rPr>
            <a:t> Income and Wealth Statistics (using data from </a:t>
          </a:r>
          <a:r>
            <a:rPr lang="en-US" sz="1100" dirty="0">
              <a:effectLst/>
              <a:latin typeface="+mn-lt"/>
              <a:ea typeface="+mn-ea"/>
              <a:cs typeface="+mn-cs"/>
            </a:rPr>
            <a:t>FSA, NRCS, CCC, and SBA)</a:t>
          </a:r>
          <a:endParaRPr lang="en-US" dirty="0">
            <a:effectLst/>
          </a:endParaRPr>
        </a:p>
        <a:p xmlns:a="http://schemas.openxmlformats.org/drawingml/2006/main">
          <a:r>
            <a:rPr lang="en-US" sz="1100" baseline="0" dirty="0">
              <a:effectLst/>
              <a:latin typeface="+mn-lt"/>
              <a:ea typeface="+mn-ea"/>
              <a:cs typeface="+mn-cs"/>
            </a:rPr>
            <a:t>Data as of February</a:t>
          </a:r>
          <a:r>
            <a:rPr lang="en-US" sz="1100" dirty="0">
              <a:effectLst/>
              <a:latin typeface="+mn-lt"/>
              <a:ea typeface="+mn-ea"/>
              <a:cs typeface="+mn-cs"/>
            </a:rPr>
            <a:t> 4</a:t>
          </a:r>
          <a:r>
            <a:rPr lang="en-US" sz="1100" baseline="0" dirty="0">
              <a:effectLst/>
              <a:latin typeface="+mn-lt"/>
              <a:ea typeface="+mn-ea"/>
              <a:cs typeface="+mn-cs"/>
            </a:rPr>
            <a:t>, 2022.</a:t>
          </a:r>
          <a:endParaRPr lang="en-US" dirty="0">
            <a:effectLst/>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0.01387</cdr:x>
      <cdr:y>0.83939</cdr:y>
    </cdr:from>
    <cdr:to>
      <cdr:x>0.84154</cdr:x>
      <cdr:y>0.99167</cdr:y>
    </cdr:to>
    <cdr:sp macro="" textlink="">
      <cdr:nvSpPr>
        <cdr:cNvPr id="2" name="TextBox 1"/>
        <cdr:cNvSpPr txBox="1"/>
      </cdr:nvSpPr>
      <cdr:spPr>
        <a:xfrm xmlns:a="http://schemas.openxmlformats.org/drawingml/2006/main">
          <a:off x="110049" y="4461316"/>
          <a:ext cx="6566976" cy="80936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effectLst/>
              <a:latin typeface="+mn-lt"/>
              <a:ea typeface="+mn-ea"/>
              <a:cs typeface="+mn-cs"/>
            </a:rPr>
            <a:t>F= Forecast. Values are adjusted for inflation using the U.S. Bureau of Economic Analysis Gross Domestic Product Price Index (BEA API series code: A191RG) rebased to 2022 by USDA, Economic Research Service.</a:t>
          </a:r>
          <a:endParaRPr lang="en-US" dirty="0">
            <a:effectLst/>
          </a:endParaRPr>
        </a:p>
        <a:p xmlns:a="http://schemas.openxmlformats.org/drawingml/2006/main">
          <a:r>
            <a:rPr lang="en-US" sz="1100" dirty="0">
              <a:effectLst/>
              <a:latin typeface="+mn-lt"/>
              <a:ea typeface="+mn-ea"/>
              <a:cs typeface="+mn-cs"/>
            </a:rPr>
            <a:t>Source: USDA, Economic Research Service, Farm Income and Wealth</a:t>
          </a:r>
          <a:r>
            <a:rPr lang="en-US" sz="1100" baseline="0" dirty="0">
              <a:effectLst/>
              <a:latin typeface="+mn-lt"/>
              <a:ea typeface="+mn-ea"/>
              <a:cs typeface="+mn-cs"/>
            </a:rPr>
            <a:t> Statistics</a:t>
          </a:r>
          <a:endParaRPr lang="en-US" dirty="0">
            <a:effectLst/>
          </a:endParaRPr>
        </a:p>
        <a:p xmlns:a="http://schemas.openxmlformats.org/drawingml/2006/main">
          <a:r>
            <a:rPr lang="en-US" sz="1100" baseline="0" dirty="0">
              <a:effectLst/>
              <a:latin typeface="+mn-lt"/>
              <a:ea typeface="+mn-ea"/>
              <a:cs typeface="+mn-cs"/>
            </a:rPr>
            <a:t>Data as of February 4, 2022.</a:t>
          </a:r>
          <a:endParaRPr lang="en-US" dirty="0">
            <a:effectLst/>
          </a:endParaRPr>
        </a:p>
      </cdr:txBody>
    </cdr:sp>
  </cdr:relSizeAnchor>
  <cdr:relSizeAnchor xmlns:cdr="http://schemas.openxmlformats.org/drawingml/2006/chartDrawing">
    <cdr:from>
      <cdr:x>0.41693</cdr:x>
      <cdr:y>0.24871</cdr:y>
    </cdr:from>
    <cdr:to>
      <cdr:x>0.67171</cdr:x>
      <cdr:y>0.32144</cdr:y>
    </cdr:to>
    <cdr:sp macro="" textlink="">
      <cdr:nvSpPr>
        <cdr:cNvPr id="4" name="TextBox 3"/>
        <cdr:cNvSpPr txBox="1"/>
      </cdr:nvSpPr>
      <cdr:spPr>
        <a:xfrm xmlns:a="http://schemas.openxmlformats.org/drawingml/2006/main">
          <a:off x="3117427" y="1321902"/>
          <a:ext cx="1905021" cy="3865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Inflation-adjusted</a:t>
          </a:r>
          <a:r>
            <a:rPr lang="en-US" sz="1200" baseline="0" dirty="0"/>
            <a:t> expenses</a:t>
          </a:r>
          <a:endParaRPr lang="en-US" sz="1200" dirty="0"/>
        </a:p>
      </cdr:txBody>
    </cdr:sp>
  </cdr:relSizeAnchor>
  <cdr:relSizeAnchor xmlns:cdr="http://schemas.openxmlformats.org/drawingml/2006/chartDrawing">
    <cdr:from>
      <cdr:x>0.64942</cdr:x>
      <cdr:y>0.46364</cdr:y>
    </cdr:from>
    <cdr:to>
      <cdr:x>0.92632</cdr:x>
      <cdr:y>0.53636</cdr:y>
    </cdr:to>
    <cdr:sp macro="" textlink="">
      <cdr:nvSpPr>
        <cdr:cNvPr id="5" name="TextBox 1"/>
        <cdr:cNvSpPr txBox="1"/>
      </cdr:nvSpPr>
      <cdr:spPr>
        <a:xfrm xmlns:a="http://schemas.openxmlformats.org/drawingml/2006/main">
          <a:off x="4855759" y="2464197"/>
          <a:ext cx="2070415" cy="3865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Nominal production</a:t>
          </a:r>
          <a:r>
            <a:rPr lang="en-US" sz="1200" baseline="0" dirty="0"/>
            <a:t> expenses</a:t>
          </a:r>
          <a:endParaRPr lang="en-US" sz="1200" dirty="0"/>
        </a:p>
      </cdr:txBody>
    </cdr:sp>
  </cdr:relSizeAnchor>
  <cdr:relSizeAnchor xmlns:cdr="http://schemas.openxmlformats.org/drawingml/2006/chartDrawing">
    <cdr:from>
      <cdr:x>0.90381</cdr:x>
      <cdr:y>0.78532</cdr:y>
    </cdr:from>
    <cdr:to>
      <cdr:x>0.98024</cdr:x>
      <cdr:y>0.85905</cdr:y>
    </cdr:to>
    <cdr:sp macro="" textlink="">
      <cdr:nvSpPr>
        <cdr:cNvPr id="6" name="TextBox 5">
          <a:extLst xmlns:a="http://schemas.openxmlformats.org/drawingml/2006/main">
            <a:ext uri="{FF2B5EF4-FFF2-40B4-BE49-F238E27FC236}">
              <a16:creationId xmlns:a16="http://schemas.microsoft.com/office/drawing/2014/main" id="{96284C3F-6C50-4D7A-ABBD-0A41DFBE234E}"/>
            </a:ext>
          </a:extLst>
        </cdr:cNvPr>
        <cdr:cNvSpPr txBox="1"/>
      </cdr:nvSpPr>
      <cdr:spPr>
        <a:xfrm xmlns:a="http://schemas.openxmlformats.org/drawingml/2006/main">
          <a:off x="6757936" y="4173937"/>
          <a:ext cx="571477" cy="391872"/>
        </a:xfrm>
        <a:prstGeom xmlns:a="http://schemas.openxmlformats.org/drawingml/2006/main" prst="rect">
          <a:avLst/>
        </a:prstGeom>
      </cdr:spPr>
      <cdr:txBody>
        <a:bodyPr xmlns:a="http://schemas.openxmlformats.org/drawingml/2006/main" vertOverflow="clip" wrap="square" tIns="73152" rtlCol="0"/>
        <a:lstStyle xmlns:a="http://schemas.openxmlformats.org/drawingml/2006/main"/>
        <a:p xmlns:a="http://schemas.openxmlformats.org/drawingml/2006/main">
          <a:r>
            <a:rPr lang="en-US" sz="1200" dirty="0"/>
            <a:t>2022F</a:t>
          </a:r>
        </a:p>
      </cdr:txBody>
    </cdr:sp>
  </cdr:relSizeAnchor>
</c:userShapes>
</file>

<file path=ppt/drawings/drawing5.xml><?xml version="1.0" encoding="utf-8"?>
<c:userShapes xmlns:c="http://schemas.openxmlformats.org/drawingml/2006/chart">
  <cdr:relSizeAnchor xmlns:cdr="http://schemas.openxmlformats.org/drawingml/2006/chartDrawing">
    <cdr:from>
      <cdr:x>0.00244</cdr:x>
      <cdr:y>0.86071</cdr:y>
    </cdr:from>
    <cdr:to>
      <cdr:x>0.76657</cdr:x>
      <cdr:y>0.98037</cdr:y>
    </cdr:to>
    <cdr:sp macro="" textlink="">
      <cdr:nvSpPr>
        <cdr:cNvPr id="2" name="TextBox 1"/>
        <cdr:cNvSpPr txBox="1"/>
      </cdr:nvSpPr>
      <cdr:spPr>
        <a:xfrm xmlns:a="http://schemas.openxmlformats.org/drawingml/2006/main">
          <a:off x="15120" y="4541189"/>
          <a:ext cx="4737358" cy="6313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a:t>F= Forecast. </a:t>
          </a:r>
        </a:p>
        <a:p xmlns:a="http://schemas.openxmlformats.org/drawingml/2006/main">
          <a:r>
            <a:rPr lang="en-US" sz="1100" dirty="0"/>
            <a:t>Source: USDA, Economic Research Service, Farm Income and Wealth Statistics</a:t>
          </a:r>
        </a:p>
        <a:p xmlns:a="http://schemas.openxmlformats.org/drawingml/2006/main">
          <a:r>
            <a:rPr lang="en-US" sz="1100" dirty="0"/>
            <a:t>Data as of February</a:t>
          </a:r>
          <a:r>
            <a:rPr lang="en-US" sz="1100" baseline="0" dirty="0"/>
            <a:t> 4,</a:t>
          </a:r>
          <a:r>
            <a:rPr lang="en-US" sz="1100" dirty="0"/>
            <a:t> 2022</a:t>
          </a:r>
        </a:p>
      </cdr:txBody>
    </cdr:sp>
  </cdr:relSizeAnchor>
  <cdr:relSizeAnchor xmlns:cdr="http://schemas.openxmlformats.org/drawingml/2006/chartDrawing">
    <cdr:from>
      <cdr:x>0.30324</cdr:x>
      <cdr:y>0.65814</cdr:y>
    </cdr:from>
    <cdr:to>
      <cdr:x>0.98289</cdr:x>
      <cdr:y>0.66281</cdr:y>
    </cdr:to>
    <cdr:cxnSp macro="">
      <cdr:nvCxnSpPr>
        <cdr:cNvPr id="3" name="Straight Connector 2">
          <a:extLst xmlns:a="http://schemas.openxmlformats.org/drawingml/2006/main">
            <a:ext uri="{FF2B5EF4-FFF2-40B4-BE49-F238E27FC236}">
              <a16:creationId xmlns:a16="http://schemas.microsoft.com/office/drawing/2014/main" id="{C0A71EF0-E993-49B3-BDA7-3273AE8FE49F}"/>
            </a:ext>
          </a:extLst>
        </cdr:cNvPr>
        <cdr:cNvCxnSpPr/>
      </cdr:nvCxnSpPr>
      <cdr:spPr>
        <a:xfrm xmlns:a="http://schemas.openxmlformats.org/drawingml/2006/main">
          <a:off x="2070295" y="3472407"/>
          <a:ext cx="4640237" cy="24635"/>
        </a:xfrm>
        <a:prstGeom xmlns:a="http://schemas.openxmlformats.org/drawingml/2006/main" prst="line">
          <a:avLst/>
        </a:prstGeom>
        <a:ln xmlns:a="http://schemas.openxmlformats.org/drawingml/2006/main" w="2540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0.6088</cdr:x>
      <cdr:y>0.66652</cdr:y>
    </cdr:from>
    <cdr:to>
      <cdr:x>0.9266</cdr:x>
      <cdr:y>0.72849</cdr:y>
    </cdr:to>
    <cdr:sp macro="" textlink="">
      <cdr:nvSpPr>
        <cdr:cNvPr id="4" name="TextBox 1">
          <a:extLst xmlns:a="http://schemas.openxmlformats.org/drawingml/2006/main">
            <a:ext uri="{FF2B5EF4-FFF2-40B4-BE49-F238E27FC236}">
              <a16:creationId xmlns:a16="http://schemas.microsoft.com/office/drawing/2014/main" id="{8B9628DB-20D7-439D-AFF4-59AACADC0258}"/>
            </a:ext>
          </a:extLst>
        </cdr:cNvPr>
        <cdr:cNvSpPr txBox="1"/>
      </cdr:nvSpPr>
      <cdr:spPr>
        <a:xfrm xmlns:a="http://schemas.openxmlformats.org/drawingml/2006/main">
          <a:off x="4156456" y="3516605"/>
          <a:ext cx="2169773" cy="3269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1"/>
            <a:t>Decreased Spending</a:t>
          </a:r>
        </a:p>
      </cdr:txBody>
    </cdr:sp>
  </cdr:relSizeAnchor>
  <cdr:relSizeAnchor xmlns:cdr="http://schemas.openxmlformats.org/drawingml/2006/chartDrawing">
    <cdr:from>
      <cdr:x>0.59841</cdr:x>
      <cdr:y>0.58465</cdr:y>
    </cdr:from>
    <cdr:to>
      <cdr:x>0.90309</cdr:x>
      <cdr:y>0.64664</cdr:y>
    </cdr:to>
    <cdr:sp macro="" textlink="">
      <cdr:nvSpPr>
        <cdr:cNvPr id="5" name="TextBox 1">
          <a:extLst xmlns:a="http://schemas.openxmlformats.org/drawingml/2006/main">
            <a:ext uri="{FF2B5EF4-FFF2-40B4-BE49-F238E27FC236}">
              <a16:creationId xmlns:a16="http://schemas.microsoft.com/office/drawing/2014/main" id="{8C01CEE3-4BE0-4513-838D-025F94BB175A}"/>
            </a:ext>
          </a:extLst>
        </cdr:cNvPr>
        <cdr:cNvSpPr txBox="1"/>
      </cdr:nvSpPr>
      <cdr:spPr>
        <a:xfrm xmlns:a="http://schemas.openxmlformats.org/drawingml/2006/main">
          <a:off x="4085574" y="3084665"/>
          <a:ext cx="2080099" cy="32705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i="1"/>
            <a:t>Increased Spending</a:t>
          </a:r>
        </a:p>
      </cdr:txBody>
    </cdr:sp>
  </cdr:relSizeAnchor>
</c:userShapes>
</file>

<file path=ppt/drawings/drawing6.xml><?xml version="1.0" encoding="utf-8"?>
<c:userShapes xmlns:c="http://schemas.openxmlformats.org/drawingml/2006/chart">
  <cdr:relSizeAnchor xmlns:cdr="http://schemas.openxmlformats.org/drawingml/2006/chartDrawing">
    <cdr:from>
      <cdr:x>0.45212</cdr:x>
      <cdr:y>0.041</cdr:y>
    </cdr:from>
    <cdr:to>
      <cdr:x>0.72707</cdr:x>
      <cdr:y>0.13129</cdr:y>
    </cdr:to>
    <cdr:sp macro="" textlink="">
      <cdr:nvSpPr>
        <cdr:cNvPr id="3" name="TextBox 2"/>
        <cdr:cNvSpPr txBox="1"/>
      </cdr:nvSpPr>
      <cdr:spPr>
        <a:xfrm xmlns:a="http://schemas.openxmlformats.org/drawingml/2006/main">
          <a:off x="2469908" y="123093"/>
          <a:ext cx="1502019" cy="2710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t>Assets = </a:t>
          </a:r>
          <a:r>
            <a:rPr lang="en-US" sz="1100">
              <a:solidFill>
                <a:schemeClr val="accent1"/>
              </a:solidFill>
            </a:rPr>
            <a:t>Debt</a:t>
          </a:r>
          <a:r>
            <a:rPr lang="en-US" sz="1100"/>
            <a:t> + </a:t>
          </a:r>
          <a:r>
            <a:rPr lang="en-US" sz="1100">
              <a:solidFill>
                <a:schemeClr val="accent3"/>
              </a:solidFill>
            </a:rPr>
            <a:t>Equity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E95E7E-7646-4C32-9E68-6ABED26AFAEA}" type="datetimeFigureOut">
              <a:rPr lang="en-US" smtClean="0"/>
              <a:t>2/7/2022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95F9B4-89AA-4B13-95B6-6AA7FC997F77}" type="slidenum">
              <a:rPr lang="en-US" smtClean="0"/>
              <a:t>‹#›</a:t>
            </a:fld>
            <a:endParaRPr lang="en-US"/>
          </a:p>
        </p:txBody>
      </p:sp>
    </p:spTree>
    <p:extLst>
      <p:ext uri="{BB962C8B-B14F-4D97-AF65-F5344CB8AC3E}">
        <p14:creationId xmlns:p14="http://schemas.microsoft.com/office/powerpoint/2010/main" val="1718449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gcc02.safelinks.protection.outlook.com/?url=http%3A%2F%2Fwww.ers.usda.gov%2F&amp;data=04%7C01%7C%7Cfe104bae66a54a2785aa08d9e03a532c%7Ced5b36e701ee4ebc867ee03cfa0d4697%7C0%7C0%7C637787363366424922%7CUnknown%7CTWFpbGZsb3d8eyJWIjoiMC4wLjAwMDAiLCJQIjoiV2luMzIiLCJBTiI6Ik1haWwiLCJXVCI6Mn0%3D%7C3000&amp;sdata=uBx8D7MtbxBrOIFCxs6hdA%2BpTHDUjWDje2FdgtuOaAo%3D&amp;reserved=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89B9EF-D631-4B9A-B64A-4A8AECDF939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68749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C42A04-C2C3-4BDE-BA80-7FD1CF69B24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5826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B371D8-2822-499E-8F05-5E243C15C53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9614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62FD9E-0548-417A-B2C8-9EC4D87D51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6015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AIS:  trends in farm income by major component, changing distribution in direct Government payments, trends in Chapter 12 bankruptcy filings (state and </a:t>
            </a:r>
            <a:r>
              <a:rPr lang="en-US" dirty="0" err="1"/>
              <a:t>nationa</a:t>
            </a:r>
            <a:r>
              <a:rPr lang="en-US" dirty="0"/>
              <a:t>).</a:t>
            </a:r>
          </a:p>
        </p:txBody>
      </p:sp>
      <p:sp>
        <p:nvSpPr>
          <p:cNvPr id="4" name="Slide Number Placeholder 3"/>
          <p:cNvSpPr>
            <a:spLocks noGrp="1"/>
          </p:cNvSpPr>
          <p:nvPr>
            <p:ph type="sldNum" sz="quarter" idx="5"/>
          </p:nvPr>
        </p:nvSpPr>
        <p:spPr/>
        <p:txBody>
          <a:bodyPr/>
          <a:lstStyle/>
          <a:p>
            <a:fld id="{6295F9B4-89AA-4B13-95B6-6AA7FC997F77}" type="slidenum">
              <a:rPr lang="en-US" smtClean="0"/>
              <a:t>13</a:t>
            </a:fld>
            <a:endParaRPr lang="en-US"/>
          </a:p>
        </p:txBody>
      </p:sp>
    </p:spTree>
    <p:extLst>
      <p:ext uri="{BB962C8B-B14F-4D97-AF65-F5344CB8AC3E}">
        <p14:creationId xmlns:p14="http://schemas.microsoft.com/office/powerpoint/2010/main" val="3357207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93888" y="508000"/>
            <a:ext cx="3070225" cy="2301875"/>
          </a:xfrm>
        </p:spPr>
      </p:sp>
      <p:sp>
        <p:nvSpPr>
          <p:cNvPr id="3" name="Notes Placeholder 2"/>
          <p:cNvSpPr>
            <a:spLocks noGrp="1"/>
          </p:cNvSpPr>
          <p:nvPr>
            <p:ph type="body" idx="1"/>
          </p:nvPr>
        </p:nvSpPr>
        <p:spPr>
          <a:xfrm>
            <a:off x="685800" y="3191069"/>
            <a:ext cx="5486400" cy="6811347"/>
          </a:xfrm>
        </p:spPr>
        <p: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dirty="0">
                <a:latin typeface="+mn-lt"/>
              </a:rPr>
              <a:t>Before I close, I’d like to note a few ways you can stay up-to-date with ERS research.</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b="0"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latin typeface="+mn-lt"/>
              </a:rPr>
              <a:t>On social media, you can find us on Twitter (@USDA_ERS) and LinkedIn (USDA Economic Research Service).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b="0" i="0"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kern="1200" dirty="0">
                <a:solidFill>
                  <a:schemeClr val="tx1"/>
                </a:solidFill>
                <a:effectLst/>
                <a:latin typeface="+mn-lt"/>
                <a:ea typeface="+mn-ea"/>
                <a:cs typeface="+mn-cs"/>
              </a:rPr>
              <a:t>You can also visit our website – </a:t>
            </a:r>
            <a:r>
              <a:rPr lang="en-US" u="sng" kern="1200" dirty="0">
                <a:solidFill>
                  <a:schemeClr val="tx1"/>
                </a:solidFill>
                <a:effectLst/>
                <a:latin typeface="+mn-lt"/>
                <a:ea typeface="+mn-ea"/>
                <a:cs typeface="+mn-cs"/>
                <a:hlinkClick r:id="rId3"/>
              </a:rPr>
              <a:t>www.ERS.USDA.gov</a:t>
            </a:r>
            <a:r>
              <a:rPr lang="en-US" kern="1200" dirty="0">
                <a:solidFill>
                  <a:schemeClr val="tx1"/>
                </a:solidFill>
                <a:effectLst/>
                <a:latin typeface="+mn-lt"/>
                <a:ea typeface="+mn-ea"/>
                <a:cs typeface="+mn-cs"/>
              </a:rPr>
              <a:t> – to find full copies of our reports or </a:t>
            </a:r>
            <a:r>
              <a:rPr lang="en-US" b="1" kern="1200" dirty="0">
                <a:solidFill>
                  <a:schemeClr val="tx1"/>
                </a:solidFill>
                <a:effectLst/>
                <a:latin typeface="+mn-lt"/>
                <a:ea typeface="+mn-ea"/>
                <a:cs typeface="+mn-cs"/>
              </a:rPr>
              <a:t>subscribe to specific products of interest.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b="1"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kern="1200" dirty="0">
                <a:solidFill>
                  <a:schemeClr val="tx1"/>
                </a:solidFill>
                <a:effectLst/>
                <a:latin typeface="+mn-lt"/>
                <a:ea typeface="+mn-ea"/>
                <a:cs typeface="+mn-cs"/>
              </a:rPr>
              <a:t>Our multimedia page includes a variety of </a:t>
            </a:r>
            <a:r>
              <a:rPr lang="en-US" strike="noStrike" kern="1200" dirty="0">
                <a:solidFill>
                  <a:schemeClr val="tx1"/>
                </a:solidFill>
                <a:effectLst/>
                <a:latin typeface="+mn-lt"/>
                <a:ea typeface="+mn-ea"/>
                <a:cs typeface="+mn-cs"/>
              </a:rPr>
              <a:t>webinars too.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
              <a:tabLst/>
              <a:defRPr/>
            </a:pPr>
            <a:r>
              <a:rPr lang="en-US" strike="noStrike" kern="1200" dirty="0">
                <a:solidFill>
                  <a:schemeClr val="tx1"/>
                </a:solidFill>
                <a:effectLst/>
                <a:latin typeface="+mn-lt"/>
                <a:ea typeface="+mn-ea"/>
                <a:cs typeface="+mn-cs"/>
              </a:rPr>
              <a:t>In</a:t>
            </a:r>
            <a:r>
              <a:rPr lang="en-US" kern="1200" dirty="0">
                <a:solidFill>
                  <a:schemeClr val="tx1"/>
                </a:solidFill>
                <a:effectLst/>
                <a:latin typeface="+mn-lt"/>
                <a:ea typeface="+mn-ea"/>
                <a:cs typeface="+mn-cs"/>
              </a:rPr>
              <a:t> the next couple of months, be on the lookout for a </a:t>
            </a:r>
            <a:r>
              <a:rPr lang="en-US" b="1" kern="1200" dirty="0">
                <a:solidFill>
                  <a:schemeClr val="tx1"/>
                </a:solidFill>
                <a:effectLst/>
                <a:latin typeface="+mn-lt"/>
                <a:ea typeface="+mn-ea"/>
                <a:cs typeface="+mn-cs"/>
              </a:rPr>
              <a:t>new Webinar Series </a:t>
            </a:r>
            <a:r>
              <a:rPr lang="en-US" kern="1200" dirty="0">
                <a:solidFill>
                  <a:schemeClr val="tx1"/>
                </a:solidFill>
                <a:effectLst/>
                <a:latin typeface="+mn-lt"/>
                <a:ea typeface="+mn-ea"/>
                <a:cs typeface="+mn-cs"/>
              </a:rPr>
              <a:t>that will highlight the ins and outs of some of our most popular data, such as food access and agricultural trade multipliers. Our experts will even walk you through how to find the data on the ERS website.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
              <a:tabLst/>
              <a:defRPr/>
            </a:pPr>
            <a:r>
              <a:rPr lang="en-US" kern="1200" dirty="0">
                <a:solidFill>
                  <a:schemeClr val="tx1"/>
                </a:solidFill>
                <a:effectLst/>
                <a:latin typeface="+mn-lt"/>
                <a:ea typeface="+mn-ea"/>
                <a:cs typeface="+mn-cs"/>
              </a:rPr>
              <a:t>Stay tuned for announcements that’ll be shared via Twitter, LinkedIn, the ERS website and our subscription emails. </a:t>
            </a:r>
          </a:p>
          <a:p>
            <a:pPr marL="628650" marR="0" lvl="1"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
              <a:tabLst/>
              <a:defRPr/>
            </a:pPr>
            <a:endParaRPr lang="en-US" kern="1200" dirty="0">
              <a:solidFill>
                <a:schemeClr val="tx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latin typeface="+mn-lt"/>
              </a:rPr>
              <a:t>I’d also like to give a shoutout to our new </a:t>
            </a:r>
            <a:r>
              <a:rPr lang="en-US" b="1" i="0" dirty="0">
                <a:latin typeface="+mn-lt"/>
              </a:rPr>
              <a:t>Charts of Note Mobile App </a:t>
            </a:r>
            <a:r>
              <a:rPr lang="en-US" b="0" i="0" dirty="0">
                <a:latin typeface="+mn-lt"/>
              </a:rPr>
              <a:t>– </a:t>
            </a:r>
            <a:r>
              <a:rPr lang="en-US" b="1" i="1" dirty="0">
                <a:latin typeface="+mn-lt"/>
              </a:rPr>
              <a:t>coming soon </a:t>
            </a:r>
            <a:r>
              <a:rPr lang="en-US" b="0" i="0" dirty="0">
                <a:latin typeface="+mn-lt"/>
              </a:rPr>
              <a:t>to Google Android &amp; Apple app stores in the next month or two.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
              <a:tabLst/>
              <a:defRPr/>
            </a:pPr>
            <a:r>
              <a:rPr lang="en-US" b="0" i="0" dirty="0">
                <a:latin typeface="+mn-lt"/>
              </a:rPr>
              <a:t>Once available, this app – free of cost -- will deliver the latest ERS research straight to your mobile device.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
              <a:tabLst/>
              <a:defRPr/>
            </a:pPr>
            <a:r>
              <a:rPr lang="en-US" i="0" kern="1200" dirty="0">
                <a:solidFill>
                  <a:schemeClr val="tx1"/>
                </a:solidFill>
                <a:effectLst/>
                <a:latin typeface="+mn-lt"/>
                <a:ea typeface="+mn-ea"/>
                <a:cs typeface="+mn-cs"/>
              </a:rPr>
              <a:t>With this app, you can easily search ERS’s full library of charts, mark your favorites and share them on social media.</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b="0" dirty="0">
              <a:latin typeface="+mn-lt"/>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dirty="0">
                <a:latin typeface="+mn-lt"/>
              </a:rPr>
              <a:t>Remember to keep ERS in mind as you consider future pursuits – whether as a helpful resource or potential career path. We’re always seeking the best and the brightest minds to advance our research. Visit our careers webpage – listed at the bottom of this slide – to learn more.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1600" b="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7D5D74-2134-4867-A98E-E2C1169234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1248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FD3B90-1559-4B8A-B1A3-A4F87D946D4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3701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BBC91-4EAC-4580-A60D-B70675868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8355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B40295-C42E-46DE-B520-9914A5DDAB1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0635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3BBC91-4EAC-4580-A60D-B70675868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0979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59E50E-563E-4DEA-82FC-E6F208C284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80267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A68566-D442-47AB-8A7E-E88DC0AB774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923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D96929-B2E8-4F6E-B5B5-30EAFF4F174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94522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917982-43E2-4181-8551-6C627AEC04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2965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789413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8511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044858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3005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A61007-152F-4C40-B323-FBE183F7D6E2}" type="datetimeFigureOut">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1240209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61007-152F-4C40-B323-FBE183F7D6E2}" type="datetimeFigureOut">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3087639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A61007-152F-4C40-B323-FBE183F7D6E2}" type="datetimeFigureOut">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4047548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A61007-152F-4C40-B323-FBE183F7D6E2}" type="datetimeFigureOut">
              <a:rPr lang="en-US" smtClean="0"/>
              <a:t>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18007179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A61007-152F-4C40-B323-FBE183F7D6E2}" type="datetimeFigureOut">
              <a:rPr lang="en-US" smtClean="0"/>
              <a:t>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1028195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A61007-152F-4C40-B323-FBE183F7D6E2}" type="datetimeFigureOut">
              <a:rPr lang="en-US" smtClean="0"/>
              <a:t>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378004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A61007-152F-4C40-B323-FBE183F7D6E2}" type="datetimeFigureOut">
              <a:rPr lang="en-US" smtClean="0"/>
              <a:t>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2863611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436819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A61007-152F-4C40-B323-FBE183F7D6E2}" type="datetimeFigureOut">
              <a:rPr lang="en-US" smtClean="0"/>
              <a:t>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8782991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A61007-152F-4C40-B323-FBE183F7D6E2}" type="datetimeFigureOut">
              <a:rPr lang="en-US" smtClean="0"/>
              <a:t>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2047032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61007-152F-4C40-B323-FBE183F7D6E2}" type="datetimeFigureOut">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3247812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A61007-152F-4C40-B323-FBE183F7D6E2}" type="datetimeFigureOut">
              <a:rPr lang="en-US" smtClean="0"/>
              <a:t>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8C88B5-E4D8-4289-9913-C3954AE9EB01}" type="slidenum">
              <a:rPr lang="en-US" smtClean="0"/>
              <a:t>‹#›</a:t>
            </a:fld>
            <a:endParaRPr lang="en-US"/>
          </a:p>
        </p:txBody>
      </p:sp>
    </p:spTree>
    <p:extLst>
      <p:ext uri="{BB962C8B-B14F-4D97-AF65-F5344CB8AC3E}">
        <p14:creationId xmlns:p14="http://schemas.microsoft.com/office/powerpoint/2010/main" val="573685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6702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334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2752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496082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107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2"/>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1530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66487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932488"/>
            <a:ext cx="9144000"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8"/>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2"/>
            <a:ext cx="9144000" cy="117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2450447"/>
      </p:ext>
    </p:extLst>
  </p:cSld>
  <p:clrMap bg1="lt1" tx1="dk1" bg2="lt2" tx2="dk2" accent1="accent1" accent2="accent2" accent3="accent3" accent4="accent4" accent5="accent5" accent6="accent6" hlink="hlink" folHlink="folHlink"/>
  <p:sldLayoutIdLst>
    <p:sldLayoutId id="2147483673" r:id="rId1"/>
    <p:sldLayoutId id="2147483674" r:id="rId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943879"/>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p:nvSpPr>
        <p:spPr>
          <a:xfrm>
            <a:off x="8305800" y="6549156"/>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pPr>
            <a:fld id="{70BA3FA7-BEB2-4323-A93B-546EB2C33319}" type="slidenum">
              <a:rPr lang="en-US" sz="1200" smtClean="0">
                <a:solidFill>
                  <a:prstClr val="white"/>
                </a:solidFill>
              </a:rPr>
              <a:pPr algn="ctr" fontAlgn="auto">
                <a:spcBef>
                  <a:spcPts val="0"/>
                </a:spcBef>
                <a:spcAft>
                  <a:spcPts val="0"/>
                </a:spcAft>
              </a:pPr>
              <a:t>‹#›</a:t>
            </a:fld>
            <a:endParaRPr lang="en-US" sz="1200" dirty="0">
              <a:solidFill>
                <a:prstClr val="white"/>
              </a:solidFill>
            </a:endParaRPr>
          </a:p>
        </p:txBody>
      </p:sp>
    </p:spTree>
    <p:extLst>
      <p:ext uri="{BB962C8B-B14F-4D97-AF65-F5344CB8AC3E}">
        <p14:creationId xmlns:p14="http://schemas.microsoft.com/office/powerpoint/2010/main" val="311979616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5946775"/>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Placeholder 4"/>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Text Placeholder 5"/>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 name="Slide Number Placeholder 5"/>
          <p:cNvSpPr txBox="1">
            <a:spLocks/>
          </p:cNvSpPr>
          <p:nvPr userDrawn="1"/>
        </p:nvSpPr>
        <p:spPr>
          <a:xfrm>
            <a:off x="8305800" y="6548440"/>
            <a:ext cx="762000" cy="30797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55BF410-E4BE-4959-B946-8C21EE4BF82D}" type="slidenum">
              <a:rPr lang="en-US" sz="1200" smtClean="0">
                <a:solidFill>
                  <a:schemeClr val="bg1"/>
                </a:solidFill>
              </a:rPr>
              <a:pPr algn="ctr" fontAlgn="auto">
                <a:spcBef>
                  <a:spcPts val="0"/>
                </a:spcBef>
                <a:spcAft>
                  <a:spcPts val="0"/>
                </a:spcAft>
                <a:defRPr/>
              </a:pPr>
              <a:t>‹#›</a:t>
            </a:fld>
            <a:endParaRPr lang="en-US" sz="1200" dirty="0">
              <a:solidFill>
                <a:schemeClr val="bg1"/>
              </a:solidFill>
            </a:endParaRPr>
          </a:p>
        </p:txBody>
      </p:sp>
    </p:spTree>
    <p:extLst>
      <p:ext uri="{BB962C8B-B14F-4D97-AF65-F5344CB8AC3E}">
        <p14:creationId xmlns:p14="http://schemas.microsoft.com/office/powerpoint/2010/main" val="330264843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2/7/2022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58462799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hyperlink" Target="mailto:farmincometeam@ers.usda.gov"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bwMode="auto">
          <a:xfrm>
            <a:off x="457200" y="1524000"/>
            <a:ext cx="82296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4000" dirty="0"/>
              <a:t>Farm Income and Financial Forecasts for 2022</a:t>
            </a:r>
            <a:br>
              <a:rPr lang="en-US" altLang="en-US" dirty="0"/>
            </a:br>
            <a:br>
              <a:rPr lang="en-US" altLang="en-US" dirty="0"/>
            </a:br>
            <a:r>
              <a:rPr lang="en-US" altLang="en-US" sz="3200" dirty="0"/>
              <a:t>February 2022</a:t>
            </a:r>
            <a:br>
              <a:rPr lang="en-US" altLang="en-US" sz="3200" dirty="0"/>
            </a:br>
            <a:endParaRPr lang="en-US" altLang="en-US"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00000000-0008-0000-0A00-000003000000}"/>
              </a:ext>
            </a:extLst>
          </p:cNvPr>
          <p:cNvGraphicFramePr>
            <a:graphicFrameLocks/>
          </p:cNvGraphicFramePr>
          <p:nvPr>
            <p:extLst>
              <p:ext uri="{D42A27DB-BD31-4B8C-83A1-F6EECF244321}">
                <p14:modId xmlns:p14="http://schemas.microsoft.com/office/powerpoint/2010/main" val="4140606743"/>
              </p:ext>
            </p:extLst>
          </p:nvPr>
        </p:nvGraphicFramePr>
        <p:xfrm>
          <a:off x="0" y="1383826"/>
          <a:ext cx="6748272" cy="3959115"/>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US" sz="4000" dirty="0"/>
              <a:t>Balance sheet forecast remains relatively stable…</a:t>
            </a:r>
          </a:p>
        </p:txBody>
      </p:sp>
      <p:sp>
        <p:nvSpPr>
          <p:cNvPr id="8" name="TextBox 1"/>
          <p:cNvSpPr txBox="1"/>
          <p:nvPr/>
        </p:nvSpPr>
        <p:spPr>
          <a:xfrm>
            <a:off x="225771" y="1515061"/>
            <a:ext cx="1479201" cy="226402"/>
          </a:xfrm>
          <a:prstGeom prst="rect">
            <a:avLst/>
          </a:prstGeom>
          <a:solidFill>
            <a:sysClr val="window" lastClr="FFFFFF"/>
          </a:solidFill>
          <a:ln w="9525" cmpd="sng">
            <a:noFill/>
          </a:ln>
          <a:effectLst/>
        </p:spPr>
        <p:txBody>
          <a:bodyPr wrap="square" rtlCol="0" anchor="t"/>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defRPr/>
            </a:pPr>
            <a:r>
              <a:rPr lang="en-US" sz="1200" kern="0" dirty="0">
                <a:solidFill>
                  <a:sysClr val="windowText" lastClr="000000"/>
                </a:solidFill>
                <a:latin typeface="Calibri" panose="020F0502020204030204"/>
              </a:rPr>
              <a:t>$ billion (2022)</a:t>
            </a:r>
          </a:p>
        </p:txBody>
      </p:sp>
      <p:sp>
        <p:nvSpPr>
          <p:cNvPr id="4" name="TextBox 3">
            <a:extLst>
              <a:ext uri="{FF2B5EF4-FFF2-40B4-BE49-F238E27FC236}">
                <a16:creationId xmlns:a16="http://schemas.microsoft.com/office/drawing/2014/main" id="{43FE5B23-7A60-49C9-A3B5-53CBC580D3A8}"/>
              </a:ext>
            </a:extLst>
          </p:cNvPr>
          <p:cNvSpPr txBox="1"/>
          <p:nvPr/>
        </p:nvSpPr>
        <p:spPr>
          <a:xfrm rot="16200000">
            <a:off x="6524869" y="4983778"/>
            <a:ext cx="369332" cy="486618"/>
          </a:xfrm>
          <a:prstGeom prst="rect">
            <a:avLst/>
          </a:prstGeom>
          <a:noFill/>
        </p:spPr>
        <p:txBody>
          <a:bodyPr vert="vert"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2022F</a:t>
            </a:r>
          </a:p>
        </p:txBody>
      </p:sp>
      <p:sp>
        <p:nvSpPr>
          <p:cNvPr id="2" name="TextBox 1"/>
          <p:cNvSpPr txBox="1"/>
          <p:nvPr/>
        </p:nvSpPr>
        <p:spPr>
          <a:xfrm>
            <a:off x="6532462" y="2286301"/>
            <a:ext cx="972736" cy="307777"/>
          </a:xfrm>
          <a:prstGeom prst="rect">
            <a:avLst/>
          </a:prstGeom>
          <a:noFill/>
          <a:ln>
            <a:solidFill>
              <a:schemeClr val="accent3"/>
            </a:solidFill>
          </a:ln>
        </p:spPr>
        <p:txBody>
          <a:bodyPr wrap="square" rtlCol="0">
            <a:spAutoFit/>
          </a:bodyPr>
          <a:lstStyle/>
          <a:p>
            <a:pPr defTabSz="914400" eaLnBrk="0" fontAlgn="base" hangingPunct="0">
              <a:spcBef>
                <a:spcPct val="0"/>
              </a:spcBef>
              <a:spcAft>
                <a:spcPct val="0"/>
              </a:spcAft>
              <a:defRPr/>
            </a:pPr>
            <a:r>
              <a:rPr lang="en-US" sz="1400" dirty="0">
                <a:solidFill>
                  <a:schemeClr val="accent3">
                    <a:lumMod val="75000"/>
                  </a:schemeClr>
                </a:solidFill>
                <a:latin typeface="Calibri" panose="020F0502020204030204" pitchFamily="34" charset="0"/>
              </a:rPr>
              <a:t>2.8T, -2.5%</a:t>
            </a:r>
          </a:p>
        </p:txBody>
      </p:sp>
      <p:sp>
        <p:nvSpPr>
          <p:cNvPr id="13" name="TextBox 12"/>
          <p:cNvSpPr txBox="1"/>
          <p:nvPr/>
        </p:nvSpPr>
        <p:spPr>
          <a:xfrm>
            <a:off x="6540001" y="4506416"/>
            <a:ext cx="1017494" cy="307777"/>
          </a:xfrm>
          <a:prstGeom prst="rect">
            <a:avLst/>
          </a:prstGeom>
          <a:noFill/>
          <a:ln>
            <a:solidFill>
              <a:schemeClr val="accent1"/>
            </a:solidFill>
          </a:ln>
        </p:spPr>
        <p:txBody>
          <a:bodyPr wrap="square" rtlCol="0">
            <a:spAutoFit/>
          </a:bodyPr>
          <a:lstStyle/>
          <a:p>
            <a:pPr defTabSz="914400" eaLnBrk="0" fontAlgn="base" hangingPunct="0">
              <a:spcBef>
                <a:spcPct val="0"/>
              </a:spcBef>
              <a:spcAft>
                <a:spcPct val="0"/>
              </a:spcAft>
              <a:defRPr/>
            </a:pPr>
            <a:r>
              <a:rPr lang="en-US" sz="1400" dirty="0">
                <a:solidFill>
                  <a:srgbClr val="4F81BD"/>
                </a:solidFill>
                <a:latin typeface="Calibri" panose="020F0502020204030204" pitchFamily="34" charset="0"/>
              </a:rPr>
              <a:t>0.5T, -0.7%</a:t>
            </a:r>
          </a:p>
        </p:txBody>
      </p:sp>
      <p:sp>
        <p:nvSpPr>
          <p:cNvPr id="6" name="TextBox 1"/>
          <p:cNvSpPr txBox="1"/>
          <p:nvPr/>
        </p:nvSpPr>
        <p:spPr>
          <a:xfrm>
            <a:off x="263612" y="5321151"/>
            <a:ext cx="6822357" cy="63820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eaLnBrk="0" fontAlgn="base" hangingPunct="0">
              <a:spcBef>
                <a:spcPct val="0"/>
              </a:spcBef>
              <a:spcAft>
                <a:spcPct val="0"/>
              </a:spcAft>
              <a:defRPr/>
            </a:pPr>
            <a:r>
              <a:rPr lang="en-US" dirty="0">
                <a:solidFill>
                  <a:prstClr val="black"/>
                </a:solidFill>
                <a:latin typeface="Calibri"/>
              </a:rPr>
              <a:t>F= Forecast.   T=Trillions. Values are adjusted for inflation using the U.S. Bureau of Economic Analysis Gross Domestic Product Price Index (BEA API series code: A191RG) rebased to 2022 by USDA, Economic Research Service. </a:t>
            </a:r>
          </a:p>
          <a:p>
            <a:pPr defTabSz="914400" eaLnBrk="0" fontAlgn="base" hangingPunct="0">
              <a:spcBef>
                <a:spcPct val="0"/>
              </a:spcBef>
              <a:spcAft>
                <a:spcPct val="0"/>
              </a:spcAft>
              <a:defRPr/>
            </a:pPr>
            <a:r>
              <a:rPr lang="en-US" dirty="0">
                <a:solidFill>
                  <a:prstClr val="black"/>
                </a:solidFill>
                <a:latin typeface="Calibri"/>
              </a:rPr>
              <a:t>Source: USDA, Economic Research Service, Farm Income and Wealth Statistics</a:t>
            </a:r>
          </a:p>
          <a:p>
            <a:pPr defTabSz="914400" eaLnBrk="0" fontAlgn="base" hangingPunct="0">
              <a:spcBef>
                <a:spcPct val="0"/>
              </a:spcBef>
              <a:spcAft>
                <a:spcPct val="0"/>
              </a:spcAft>
              <a:defRPr/>
            </a:pPr>
            <a:r>
              <a:rPr lang="en-US" dirty="0">
                <a:solidFill>
                  <a:prstClr val="black"/>
                </a:solidFill>
                <a:latin typeface="Calibri"/>
              </a:rPr>
              <a:t>Data as of February 4, 2022.</a:t>
            </a:r>
          </a:p>
        </p:txBody>
      </p:sp>
      <p:sp>
        <p:nvSpPr>
          <p:cNvPr id="9" name="TextBox 8"/>
          <p:cNvSpPr txBox="1"/>
          <p:nvPr/>
        </p:nvSpPr>
        <p:spPr>
          <a:xfrm>
            <a:off x="6674702" y="2533280"/>
            <a:ext cx="2469298" cy="2062103"/>
          </a:xfrm>
          <a:prstGeom prst="rect">
            <a:avLst/>
          </a:prstGeom>
          <a:noFill/>
        </p:spPr>
        <p:txBody>
          <a:bodyPr wrap="square" rtlCol="0">
            <a:spAutoFit/>
          </a:bodyPr>
          <a:lstStyle/>
          <a:p>
            <a:pPr defTabSz="914400" eaLnBrk="0" fontAlgn="base" hangingPunct="0">
              <a:spcBef>
                <a:spcPct val="0"/>
              </a:spcBef>
              <a:spcAft>
                <a:spcPct val="0"/>
              </a:spcAft>
              <a:defRPr/>
            </a:pPr>
            <a:r>
              <a:rPr lang="en-US" sz="1600" dirty="0">
                <a:solidFill>
                  <a:prstClr val="black"/>
                </a:solidFill>
                <a:latin typeface="Calibri" panose="020F0502020204030204" pitchFamily="34" charset="0"/>
              </a:rPr>
              <a:t>In nominal dollars, farm equity and assets forecast to rise 1.0 and 1.3 percent, respectively, and farm debt forecast to rise 2.9 percent.   But when adjusted for inflation, each is forecast to fall.</a:t>
            </a:r>
          </a:p>
        </p:txBody>
      </p:sp>
    </p:spTree>
    <p:extLst>
      <p:ext uri="{BB962C8B-B14F-4D97-AF65-F5344CB8AC3E}">
        <p14:creationId xmlns:p14="http://schemas.microsoft.com/office/powerpoint/2010/main" val="940686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z="2800" dirty="0"/>
              <a:t>Farm businesses in 5 out of 9 regions expected to see higher average net cash income in 2022</a:t>
            </a:r>
          </a:p>
        </p:txBody>
      </p:sp>
      <p:sp>
        <p:nvSpPr>
          <p:cNvPr id="5" name="TextBox 4"/>
          <p:cNvSpPr txBox="1"/>
          <p:nvPr/>
        </p:nvSpPr>
        <p:spPr>
          <a:xfrm>
            <a:off x="228600" y="5334000"/>
            <a:ext cx="8763000" cy="738664"/>
          </a:xfrm>
          <a:prstGeom prst="rect">
            <a:avLst/>
          </a:prstGeom>
          <a:noFill/>
        </p:spPr>
        <p:txBody>
          <a:bodyPr wrap="square" rtlCol="0">
            <a:spAutoFit/>
          </a:bodyPr>
          <a:lstStyle/>
          <a:p>
            <a:pPr defTabSz="914400" eaLnBrk="0" fontAlgn="base" hangingPunct="0">
              <a:spcBef>
                <a:spcPct val="0"/>
              </a:spcBef>
              <a:spcAft>
                <a:spcPct val="0"/>
              </a:spcAft>
              <a:defRPr/>
            </a:pPr>
            <a:r>
              <a:rPr lang="en-US" sz="1050" dirty="0">
                <a:solidFill>
                  <a:prstClr val="black"/>
                </a:solidFill>
                <a:latin typeface="Calibri" panose="020F0502020204030204" pitchFamily="34" charset="0"/>
              </a:rPr>
              <a:t>Farm businesses are defined as operations with gross cash farm income of over $350,000 or smaller operations where farming is reported as the operator's primary occupation.  The partial budget forecast model is based on the 2020 Agricultural Resource Management Survey (ARMS) using parameters from the sector forecasts. The model is static and does not account for changes in crop rotation, weather, and other location-based production impacts that occurred after the base year. Data as of February 4, 2022. Source: USDA, Economic Research Service, Farm Income and Wealth Statistics.</a:t>
            </a:r>
          </a:p>
        </p:txBody>
      </p:sp>
      <p:pic>
        <p:nvPicPr>
          <p:cNvPr id="4" name="Picture 3">
            <a:extLst>
              <a:ext uri="{FF2B5EF4-FFF2-40B4-BE49-F238E27FC236}">
                <a16:creationId xmlns:a16="http://schemas.microsoft.com/office/drawing/2014/main" id="{CBAC128F-80E7-4C4D-927B-AD1E1B2078DB}"/>
              </a:ext>
            </a:extLst>
          </p:cNvPr>
          <p:cNvPicPr>
            <a:picLocks noChangeAspect="1"/>
          </p:cNvPicPr>
          <p:nvPr/>
        </p:nvPicPr>
        <p:blipFill>
          <a:blip r:embed="rId3"/>
          <a:stretch>
            <a:fillRect/>
          </a:stretch>
        </p:blipFill>
        <p:spPr>
          <a:xfrm>
            <a:off x="590550" y="1125416"/>
            <a:ext cx="7962900" cy="4208585"/>
          </a:xfrm>
          <a:prstGeom prst="rect">
            <a:avLst/>
          </a:prstGeom>
        </p:spPr>
      </p:pic>
    </p:spTree>
    <p:extLst>
      <p:ext uri="{BB962C8B-B14F-4D97-AF65-F5344CB8AC3E}">
        <p14:creationId xmlns:p14="http://schemas.microsoft.com/office/powerpoint/2010/main" val="1077952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153" y="727025"/>
            <a:ext cx="8096343" cy="461665"/>
          </a:xfrm>
          <a:prstGeom prst="rect">
            <a:avLst/>
          </a:prstGeom>
        </p:spPr>
        <p:txBody>
          <a:bodyPr wrap="square">
            <a:spAutoFit/>
          </a:bodyPr>
          <a:lstStyle/>
          <a:p>
            <a:pPr algn="ctr" defTabSz="914400" eaLnBrk="0" fontAlgn="base" hangingPunct="0">
              <a:spcBef>
                <a:spcPct val="0"/>
              </a:spcBef>
              <a:spcAft>
                <a:spcPct val="0"/>
              </a:spcAft>
              <a:defRPr/>
            </a:pPr>
            <a:r>
              <a:rPr lang="en-US" sz="2400" dirty="0">
                <a:solidFill>
                  <a:prstClr val="black"/>
                </a:solidFill>
                <a:latin typeface="Calibri" panose="020F0502020204030204" pitchFamily="34" charset="0"/>
              </a:rPr>
              <a:t>Visualizations let you dive into the financials of the farm sector</a:t>
            </a:r>
            <a:endParaRPr lang="en-US" sz="2400" dirty="0">
              <a:solidFill>
                <a:srgbClr val="1F497D"/>
              </a:solidFill>
              <a:latin typeface="Calibri" panose="020F0502020204030204" pitchFamily="34" charset="0"/>
            </a:endParaRPr>
          </a:p>
        </p:txBody>
      </p:sp>
      <p:sp>
        <p:nvSpPr>
          <p:cNvPr id="7" name="Rectangle 6"/>
          <p:cNvSpPr/>
          <p:nvPr/>
        </p:nvSpPr>
        <p:spPr>
          <a:xfrm>
            <a:off x="23949" y="15915"/>
            <a:ext cx="9144000" cy="461665"/>
          </a:xfrm>
          <a:prstGeom prst="rect">
            <a:avLst/>
          </a:prstGeom>
        </p:spPr>
        <p:txBody>
          <a:bodyPr wrap="square">
            <a:spAutoFit/>
          </a:bodyPr>
          <a:lstStyle/>
          <a:p>
            <a:pPr algn="ctr" defTabSz="914400" eaLnBrk="0" fontAlgn="base" hangingPunct="0">
              <a:spcBef>
                <a:spcPct val="0"/>
              </a:spcBef>
              <a:spcAft>
                <a:spcPct val="0"/>
              </a:spcAft>
              <a:defRPr/>
            </a:pPr>
            <a:r>
              <a:rPr lang="en-US" sz="2400" b="1" dirty="0">
                <a:solidFill>
                  <a:prstClr val="black"/>
                </a:solidFill>
                <a:latin typeface="Calibri" panose="020F0502020204030204" pitchFamily="34" charset="0"/>
              </a:rPr>
              <a:t>Many Ways to Explore the Data</a:t>
            </a:r>
          </a:p>
        </p:txBody>
      </p:sp>
      <p:pic>
        <p:nvPicPr>
          <p:cNvPr id="6" name="Picture 5"/>
          <p:cNvPicPr>
            <a:picLocks noChangeAspect="1"/>
          </p:cNvPicPr>
          <p:nvPr/>
        </p:nvPicPr>
        <p:blipFill>
          <a:blip r:embed="rId3"/>
          <a:stretch>
            <a:fillRect/>
          </a:stretch>
        </p:blipFill>
        <p:spPr>
          <a:xfrm>
            <a:off x="4566443" y="4720570"/>
            <a:ext cx="3371850" cy="1511929"/>
          </a:xfrm>
          <a:prstGeom prst="rect">
            <a:avLst/>
          </a:prstGeom>
        </p:spPr>
      </p:pic>
      <p:sp>
        <p:nvSpPr>
          <p:cNvPr id="14" name="Rectangle 13"/>
          <p:cNvSpPr/>
          <p:nvPr/>
        </p:nvSpPr>
        <p:spPr>
          <a:xfrm>
            <a:off x="312630" y="4057418"/>
            <a:ext cx="4119270" cy="461665"/>
          </a:xfrm>
          <a:prstGeom prst="rect">
            <a:avLst/>
          </a:prstGeom>
        </p:spPr>
        <p:txBody>
          <a:bodyPr wrap="square">
            <a:spAutoFit/>
          </a:bodyPr>
          <a:lstStyle/>
          <a:p>
            <a:pPr algn="ctr" defTabSz="914400" eaLnBrk="0" fontAlgn="base" hangingPunct="0">
              <a:spcBef>
                <a:spcPct val="0"/>
              </a:spcBef>
              <a:spcAft>
                <a:spcPct val="0"/>
              </a:spcAft>
              <a:defRPr/>
            </a:pPr>
            <a:r>
              <a:rPr lang="en-US" sz="2400" dirty="0">
                <a:solidFill>
                  <a:prstClr val="black"/>
                </a:solidFill>
                <a:latin typeface="Calibri" panose="020F0502020204030204" pitchFamily="34" charset="0"/>
              </a:rPr>
              <a:t>Tailored financial reports</a:t>
            </a:r>
            <a:endParaRPr lang="en-US" sz="2400" dirty="0">
              <a:solidFill>
                <a:srgbClr val="1F497D"/>
              </a:solidFill>
              <a:latin typeface="Calibri" panose="020F0502020204030204" pitchFamily="34" charset="0"/>
            </a:endParaRPr>
          </a:p>
        </p:txBody>
      </p:sp>
      <p:sp>
        <p:nvSpPr>
          <p:cNvPr id="15" name="Rectangle 14"/>
          <p:cNvSpPr/>
          <p:nvPr/>
        </p:nvSpPr>
        <p:spPr>
          <a:xfrm>
            <a:off x="4566444" y="3912433"/>
            <a:ext cx="3371851" cy="830997"/>
          </a:xfrm>
          <a:prstGeom prst="rect">
            <a:avLst/>
          </a:prstGeom>
        </p:spPr>
        <p:txBody>
          <a:bodyPr wrap="square">
            <a:spAutoFit/>
          </a:bodyPr>
          <a:lstStyle/>
          <a:p>
            <a:pPr algn="ctr" defTabSz="914400" eaLnBrk="0" fontAlgn="base" hangingPunct="0">
              <a:spcBef>
                <a:spcPct val="0"/>
              </a:spcBef>
              <a:spcAft>
                <a:spcPct val="0"/>
              </a:spcAft>
              <a:defRPr/>
            </a:pPr>
            <a:r>
              <a:rPr lang="en-US" sz="2400" dirty="0">
                <a:solidFill>
                  <a:prstClr val="black"/>
                </a:solidFill>
                <a:latin typeface="Calibri" panose="020F0502020204030204" pitchFamily="34" charset="0"/>
              </a:rPr>
              <a:t>Current and archived comprehensive datasets</a:t>
            </a:r>
            <a:endParaRPr lang="en-US" sz="2400" dirty="0">
              <a:solidFill>
                <a:srgbClr val="1F497D"/>
              </a:solidFill>
              <a:latin typeface="Calibri" panose="020F0502020204030204" pitchFamily="34" charset="0"/>
            </a:endParaRPr>
          </a:p>
        </p:txBody>
      </p:sp>
      <p:sp>
        <p:nvSpPr>
          <p:cNvPr id="3" name="TextBox 2"/>
          <p:cNvSpPr txBox="1"/>
          <p:nvPr/>
        </p:nvSpPr>
        <p:spPr>
          <a:xfrm>
            <a:off x="1328353" y="485703"/>
            <a:ext cx="7815649" cy="338554"/>
          </a:xfrm>
          <a:prstGeom prst="rect">
            <a:avLst/>
          </a:prstGeom>
          <a:noFill/>
        </p:spPr>
        <p:txBody>
          <a:bodyPr wrap="square" rtlCol="0">
            <a:spAutoFit/>
          </a:bodyPr>
          <a:lstStyle/>
          <a:p>
            <a:pPr defTabSz="914400" eaLnBrk="0" fontAlgn="base" hangingPunct="0">
              <a:spcBef>
                <a:spcPct val="0"/>
              </a:spcBef>
              <a:spcAft>
                <a:spcPct val="0"/>
              </a:spcAft>
              <a:defRPr/>
            </a:pPr>
            <a:r>
              <a:rPr lang="en-US" sz="1600" dirty="0">
                <a:solidFill>
                  <a:srgbClr val="4F81BD">
                    <a:lumMod val="75000"/>
                  </a:srgbClr>
                </a:solidFill>
                <a:latin typeface="Calibri" panose="020F0502020204030204" pitchFamily="34" charset="0"/>
              </a:rPr>
              <a:t>https://www.ers.usda.gov/data-products/farm-income-and-wealth-statistics/</a:t>
            </a:r>
          </a:p>
        </p:txBody>
      </p:sp>
      <p:pic>
        <p:nvPicPr>
          <p:cNvPr id="8" name="Picture 7"/>
          <p:cNvPicPr>
            <a:picLocks noChangeAspect="1"/>
          </p:cNvPicPr>
          <p:nvPr/>
        </p:nvPicPr>
        <p:blipFill>
          <a:blip r:embed="rId4"/>
          <a:stretch>
            <a:fillRect/>
          </a:stretch>
        </p:blipFill>
        <p:spPr>
          <a:xfrm>
            <a:off x="399118" y="1175968"/>
            <a:ext cx="2439835" cy="2825760"/>
          </a:xfrm>
          <a:prstGeom prst="rect">
            <a:avLst/>
          </a:prstGeom>
        </p:spPr>
      </p:pic>
      <p:pic>
        <p:nvPicPr>
          <p:cNvPr id="10" name="Picture 9"/>
          <p:cNvPicPr>
            <a:picLocks noChangeAspect="1"/>
          </p:cNvPicPr>
          <p:nvPr/>
        </p:nvPicPr>
        <p:blipFill>
          <a:blip r:embed="rId5"/>
          <a:stretch>
            <a:fillRect/>
          </a:stretch>
        </p:blipFill>
        <p:spPr>
          <a:xfrm>
            <a:off x="6025920" y="1188688"/>
            <a:ext cx="2695116" cy="2813040"/>
          </a:xfrm>
          <a:prstGeom prst="rect">
            <a:avLst/>
          </a:prstGeom>
        </p:spPr>
      </p:pic>
      <p:pic>
        <p:nvPicPr>
          <p:cNvPr id="12" name="Picture 11"/>
          <p:cNvPicPr>
            <a:picLocks noChangeAspect="1"/>
          </p:cNvPicPr>
          <p:nvPr/>
        </p:nvPicPr>
        <p:blipFill>
          <a:blip r:embed="rId6"/>
          <a:stretch>
            <a:fillRect/>
          </a:stretch>
        </p:blipFill>
        <p:spPr>
          <a:xfrm>
            <a:off x="3065694" y="1186524"/>
            <a:ext cx="2825684" cy="2815204"/>
          </a:xfrm>
          <a:prstGeom prst="rect">
            <a:avLst/>
          </a:prstGeom>
        </p:spPr>
      </p:pic>
      <p:pic>
        <p:nvPicPr>
          <p:cNvPr id="16" name="Picture 15"/>
          <p:cNvPicPr>
            <a:picLocks noChangeAspect="1"/>
          </p:cNvPicPr>
          <p:nvPr/>
        </p:nvPicPr>
        <p:blipFill>
          <a:blip r:embed="rId7"/>
          <a:stretch>
            <a:fillRect/>
          </a:stretch>
        </p:blipFill>
        <p:spPr>
          <a:xfrm>
            <a:off x="685802" y="4463817"/>
            <a:ext cx="3555099" cy="1516574"/>
          </a:xfrm>
          <a:prstGeom prst="rect">
            <a:avLst/>
          </a:prstGeom>
        </p:spPr>
      </p:pic>
    </p:spTree>
    <p:extLst>
      <p:ext uri="{BB962C8B-B14F-4D97-AF65-F5344CB8AC3E}">
        <p14:creationId xmlns:p14="http://schemas.microsoft.com/office/powerpoint/2010/main" val="1526348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A6C1103-FAD2-46BE-85A3-089A80121F8C}"/>
              </a:ext>
            </a:extLst>
          </p:cNvPr>
          <p:cNvPicPr>
            <a:picLocks noChangeAspect="1"/>
          </p:cNvPicPr>
          <p:nvPr/>
        </p:nvPicPr>
        <p:blipFill>
          <a:blip r:embed="rId3"/>
          <a:stretch>
            <a:fillRect/>
          </a:stretch>
        </p:blipFill>
        <p:spPr>
          <a:xfrm>
            <a:off x="33333" y="631521"/>
            <a:ext cx="4763119" cy="4688388"/>
          </a:xfrm>
          <a:prstGeom prst="rect">
            <a:avLst/>
          </a:prstGeom>
          <a:ln>
            <a:solidFill>
              <a:schemeClr val="tx1"/>
            </a:solidFill>
          </a:ln>
        </p:spPr>
      </p:pic>
      <p:pic>
        <p:nvPicPr>
          <p:cNvPr id="9" name="Picture 8">
            <a:extLst>
              <a:ext uri="{FF2B5EF4-FFF2-40B4-BE49-F238E27FC236}">
                <a16:creationId xmlns:a16="http://schemas.microsoft.com/office/drawing/2014/main" id="{E531D9A6-D816-4666-9BCE-D13A8DCB37AA}"/>
              </a:ext>
            </a:extLst>
          </p:cNvPr>
          <p:cNvPicPr>
            <a:picLocks noChangeAspect="1"/>
          </p:cNvPicPr>
          <p:nvPr/>
        </p:nvPicPr>
        <p:blipFill>
          <a:blip r:embed="rId4"/>
          <a:stretch>
            <a:fillRect/>
          </a:stretch>
        </p:blipFill>
        <p:spPr>
          <a:xfrm>
            <a:off x="4284121" y="808764"/>
            <a:ext cx="4859879" cy="4937761"/>
          </a:xfrm>
          <a:prstGeom prst="rect">
            <a:avLst/>
          </a:prstGeom>
          <a:ln>
            <a:solidFill>
              <a:schemeClr val="tx1"/>
            </a:solidFill>
          </a:ln>
        </p:spPr>
      </p:pic>
      <p:sp>
        <p:nvSpPr>
          <p:cNvPr id="10" name="Title 1">
            <a:extLst>
              <a:ext uri="{FF2B5EF4-FFF2-40B4-BE49-F238E27FC236}">
                <a16:creationId xmlns:a16="http://schemas.microsoft.com/office/drawing/2014/main" id="{BC3C110F-17DC-4FF1-B239-A61395CD05EE}"/>
              </a:ext>
            </a:extLst>
          </p:cNvPr>
          <p:cNvSpPr txBox="1">
            <a:spLocks/>
          </p:cNvSpPr>
          <p:nvPr/>
        </p:nvSpPr>
        <p:spPr>
          <a:xfrm>
            <a:off x="457200" y="76200"/>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a:r>
              <a:rPr lang="en-US" sz="2800" b="1" dirty="0">
                <a:solidFill>
                  <a:schemeClr val="accent1">
                    <a:lumMod val="75000"/>
                  </a:schemeClr>
                </a:solidFill>
              </a:rPr>
              <a:t>Some recent ERS publications relating to farm income</a:t>
            </a:r>
          </a:p>
        </p:txBody>
      </p:sp>
      <p:pic>
        <p:nvPicPr>
          <p:cNvPr id="15" name="Picture 14">
            <a:extLst>
              <a:ext uri="{FF2B5EF4-FFF2-40B4-BE49-F238E27FC236}">
                <a16:creationId xmlns:a16="http://schemas.microsoft.com/office/drawing/2014/main" id="{33655925-F41E-444E-8B8B-BFCD39B2AE6A}"/>
              </a:ext>
            </a:extLst>
          </p:cNvPr>
          <p:cNvPicPr>
            <a:picLocks noChangeAspect="1"/>
          </p:cNvPicPr>
          <p:nvPr/>
        </p:nvPicPr>
        <p:blipFill>
          <a:blip r:embed="rId5"/>
          <a:stretch>
            <a:fillRect/>
          </a:stretch>
        </p:blipFill>
        <p:spPr>
          <a:xfrm>
            <a:off x="624474" y="2776341"/>
            <a:ext cx="5312863" cy="3221185"/>
          </a:xfrm>
          <a:prstGeom prst="rect">
            <a:avLst/>
          </a:prstGeom>
          <a:ln>
            <a:solidFill>
              <a:schemeClr val="tx1"/>
            </a:solidFill>
          </a:ln>
        </p:spPr>
      </p:pic>
    </p:spTree>
    <p:extLst>
      <p:ext uri="{BB962C8B-B14F-4D97-AF65-F5344CB8AC3E}">
        <p14:creationId xmlns:p14="http://schemas.microsoft.com/office/powerpoint/2010/main" val="2009447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C0DC7E-D75E-4F74-97C8-ABC2D9CEA991}"/>
              </a:ext>
            </a:extLst>
          </p:cNvPr>
          <p:cNvSpPr txBox="1"/>
          <p:nvPr/>
        </p:nvSpPr>
        <p:spPr>
          <a:xfrm>
            <a:off x="524787" y="1043279"/>
            <a:ext cx="5297791" cy="869400"/>
          </a:xfrm>
          <a:prstGeom prst="rect">
            <a:avLst/>
          </a:prstGeom>
        </p:spPr>
        <p:txBody>
          <a:bodyPr vert="horz" lIns="68580" tIns="34290" rIns="68580" bIns="34290" rtlCol="0" anchor="ctr">
            <a:normAutofit/>
          </a:bodyPr>
          <a:lstStyle/>
          <a:p>
            <a:pPr defTabSz="685800">
              <a:lnSpc>
                <a:spcPct val="90000"/>
              </a:lnSpc>
              <a:spcBef>
                <a:spcPct val="0"/>
              </a:spcBef>
              <a:spcAft>
                <a:spcPts val="450"/>
              </a:spcAft>
              <a:defRPr/>
            </a:pPr>
            <a:r>
              <a:rPr lang="en-US" sz="3000" dirty="0">
                <a:solidFill>
                  <a:srgbClr val="FFFFFF"/>
                </a:solidFill>
                <a:latin typeface="Calibri Light" panose="020F0302020204030204"/>
              </a:rPr>
              <a:t>Like, Share, &amp; Follow </a:t>
            </a:r>
          </a:p>
        </p:txBody>
      </p:sp>
      <p:sp>
        <p:nvSpPr>
          <p:cNvPr id="11" name="Content Placeholder 2">
            <a:extLst>
              <a:ext uri="{FF2B5EF4-FFF2-40B4-BE49-F238E27FC236}">
                <a16:creationId xmlns:a16="http://schemas.microsoft.com/office/drawing/2014/main" id="{880C558D-013A-4DEC-BE77-DA970B355541}"/>
              </a:ext>
            </a:extLst>
          </p:cNvPr>
          <p:cNvSpPr txBox="1">
            <a:spLocks/>
          </p:cNvSpPr>
          <p:nvPr/>
        </p:nvSpPr>
        <p:spPr>
          <a:xfrm>
            <a:off x="1402532" y="4169613"/>
            <a:ext cx="4348631" cy="905734"/>
          </a:xfrm>
          <a:prstGeom prst="rect">
            <a:avLst/>
          </a:prstGeom>
        </p:spPr>
        <p:txBody>
          <a:bodyPr>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2400" dirty="0">
                <a:solidFill>
                  <a:prstClr val="black"/>
                </a:solidFill>
                <a:latin typeface="Abadi" panose="020B0604020104020204" pitchFamily="34" charset="0"/>
              </a:rPr>
              <a:t>ERS.USDA.gov/</a:t>
            </a:r>
            <a:r>
              <a:rPr lang="en-US" sz="2400" dirty="0">
                <a:solidFill>
                  <a:prstClr val="black"/>
                </a:solidFill>
                <a:effectLst>
                  <a:outerShdw blurRad="38100" dist="38100" dir="2700000" algn="tl">
                    <a:srgbClr val="000000">
                      <a:alpha val="43137"/>
                    </a:srgbClr>
                  </a:outerShdw>
                </a:effectLst>
                <a:latin typeface="Abadi" panose="020B0604020104020204" pitchFamily="34" charset="0"/>
              </a:rPr>
              <a:t>subscribe</a:t>
            </a:r>
          </a:p>
          <a:p>
            <a:pPr marL="0" indent="0" defTabSz="685800">
              <a:buNone/>
              <a:defRPr/>
            </a:pPr>
            <a:r>
              <a:rPr lang="en-US" sz="2400" dirty="0">
                <a:solidFill>
                  <a:prstClr val="black"/>
                </a:solidFill>
                <a:latin typeface="Abadi" panose="020B0604020104020204" pitchFamily="34" charset="0"/>
              </a:rPr>
              <a:t>ERS.USDA.gov/</a:t>
            </a:r>
            <a:r>
              <a:rPr lang="en-US" sz="2400" dirty="0">
                <a:solidFill>
                  <a:prstClr val="black"/>
                </a:solidFill>
                <a:effectLst>
                  <a:outerShdw blurRad="38100" dist="38100" dir="2700000" algn="tl">
                    <a:srgbClr val="000000">
                      <a:alpha val="43137"/>
                    </a:srgbClr>
                  </a:outerShdw>
                </a:effectLst>
                <a:latin typeface="Abadi" panose="020B0604020104020204" pitchFamily="34" charset="0"/>
              </a:rPr>
              <a:t>multimedia</a:t>
            </a:r>
          </a:p>
          <a:p>
            <a:pPr marL="0" indent="0" defTabSz="685800">
              <a:buNone/>
              <a:defRPr/>
            </a:pPr>
            <a:r>
              <a:rPr lang="en-US" sz="2400" dirty="0">
                <a:solidFill>
                  <a:prstClr val="black"/>
                </a:solidFill>
                <a:latin typeface="Abadi" panose="020B0604020104020204" pitchFamily="34" charset="0"/>
              </a:rPr>
              <a:t>ERS.USDA.gov/</a:t>
            </a:r>
            <a:r>
              <a:rPr lang="en-US" sz="2400" dirty="0">
                <a:solidFill>
                  <a:prstClr val="black"/>
                </a:solidFill>
                <a:effectLst>
                  <a:outerShdw blurRad="38100" dist="38100" dir="2700000" algn="tl">
                    <a:srgbClr val="000000">
                      <a:alpha val="43137"/>
                    </a:srgbClr>
                  </a:outerShdw>
                </a:effectLst>
                <a:latin typeface="Abadi" panose="020B0604020104020204" pitchFamily="34" charset="0"/>
              </a:rPr>
              <a:t>about-</a:t>
            </a:r>
            <a:r>
              <a:rPr lang="en-US" sz="2400" dirty="0" err="1">
                <a:solidFill>
                  <a:prstClr val="black"/>
                </a:solidFill>
                <a:effectLst>
                  <a:outerShdw blurRad="38100" dist="38100" dir="2700000" algn="tl">
                    <a:srgbClr val="000000">
                      <a:alpha val="43137"/>
                    </a:srgbClr>
                  </a:outerShdw>
                </a:effectLst>
                <a:latin typeface="Abadi" panose="020B0604020104020204" pitchFamily="34" charset="0"/>
              </a:rPr>
              <a:t>ers</a:t>
            </a:r>
            <a:r>
              <a:rPr lang="en-US" sz="2400" dirty="0">
                <a:solidFill>
                  <a:prstClr val="black"/>
                </a:solidFill>
                <a:effectLst>
                  <a:outerShdw blurRad="38100" dist="38100" dir="2700000" algn="tl">
                    <a:srgbClr val="000000">
                      <a:alpha val="43137"/>
                    </a:srgbClr>
                  </a:outerShdw>
                </a:effectLst>
                <a:latin typeface="Abadi" panose="020B0604020104020204" pitchFamily="34" charset="0"/>
              </a:rPr>
              <a:t>/careers-at-</a:t>
            </a:r>
            <a:r>
              <a:rPr lang="en-US" sz="2400" dirty="0" err="1">
                <a:solidFill>
                  <a:prstClr val="black"/>
                </a:solidFill>
                <a:effectLst>
                  <a:outerShdw blurRad="38100" dist="38100" dir="2700000" algn="tl">
                    <a:srgbClr val="000000">
                      <a:alpha val="43137"/>
                    </a:srgbClr>
                  </a:outerShdw>
                </a:effectLst>
                <a:latin typeface="Abadi" panose="020B0604020104020204" pitchFamily="34" charset="0"/>
              </a:rPr>
              <a:t>ers</a:t>
            </a:r>
            <a:r>
              <a:rPr lang="en-US" sz="2400" dirty="0">
                <a:solidFill>
                  <a:prstClr val="black"/>
                </a:solidFill>
                <a:effectLst>
                  <a:outerShdw blurRad="38100" dist="38100" dir="2700000" algn="tl">
                    <a:srgbClr val="000000">
                      <a:alpha val="43137"/>
                    </a:srgbClr>
                  </a:outerShdw>
                </a:effectLst>
                <a:latin typeface="Abadi" panose="020B0604020104020204" pitchFamily="34" charset="0"/>
              </a:rPr>
              <a:t>/ </a:t>
            </a:r>
            <a:r>
              <a:rPr lang="en-US" sz="1350" dirty="0">
                <a:solidFill>
                  <a:prstClr val="black"/>
                </a:solidFill>
                <a:latin typeface="Calibri" panose="020F0502020204030204"/>
              </a:rPr>
              <a:t>	</a:t>
            </a:r>
            <a:endParaRPr lang="en-US" sz="1350" dirty="0">
              <a:solidFill>
                <a:prstClr val="black"/>
              </a:solidFill>
              <a:latin typeface="Calibri Light" panose="020F0302020204030204"/>
            </a:endParaRPr>
          </a:p>
        </p:txBody>
      </p:sp>
      <p:pic>
        <p:nvPicPr>
          <p:cNvPr id="13" name="Picture 10">
            <a:extLst>
              <a:ext uri="{FF2B5EF4-FFF2-40B4-BE49-F238E27FC236}">
                <a16:creationId xmlns:a16="http://schemas.microsoft.com/office/drawing/2014/main" id="{551450D2-8D59-413F-8168-A8080EA722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537" y="4204122"/>
            <a:ext cx="869351" cy="596675"/>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2">
            <a:extLst>
              <a:ext uri="{FF2B5EF4-FFF2-40B4-BE49-F238E27FC236}">
                <a16:creationId xmlns:a16="http://schemas.microsoft.com/office/drawing/2014/main" id="{174FF990-5084-4E3B-9E65-FE43F885E0C3}"/>
              </a:ext>
            </a:extLst>
          </p:cNvPr>
          <p:cNvSpPr txBox="1">
            <a:spLocks/>
          </p:cNvSpPr>
          <p:nvPr/>
        </p:nvSpPr>
        <p:spPr>
          <a:xfrm>
            <a:off x="1402533" y="2572205"/>
            <a:ext cx="1507649" cy="39569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1800" dirty="0">
                <a:solidFill>
                  <a:prstClr val="black"/>
                </a:solidFill>
                <a:latin typeface="Abadi" panose="020B0604020104020204" pitchFamily="34" charset="0"/>
              </a:rPr>
              <a:t>@USDA_ERS</a:t>
            </a:r>
          </a:p>
        </p:txBody>
      </p:sp>
      <p:sp>
        <p:nvSpPr>
          <p:cNvPr id="15" name="Content Placeholder 2">
            <a:extLst>
              <a:ext uri="{FF2B5EF4-FFF2-40B4-BE49-F238E27FC236}">
                <a16:creationId xmlns:a16="http://schemas.microsoft.com/office/drawing/2014/main" id="{212AB876-1170-440A-84EB-DA4A432F0C55}"/>
              </a:ext>
            </a:extLst>
          </p:cNvPr>
          <p:cNvSpPr txBox="1">
            <a:spLocks/>
          </p:cNvSpPr>
          <p:nvPr/>
        </p:nvSpPr>
        <p:spPr>
          <a:xfrm>
            <a:off x="1402530" y="3266002"/>
            <a:ext cx="3055170" cy="59917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defTabSz="685800">
              <a:buNone/>
              <a:defRPr/>
            </a:pPr>
            <a:r>
              <a:rPr lang="en-US" sz="1800" dirty="0">
                <a:solidFill>
                  <a:prstClr val="black"/>
                </a:solidFill>
                <a:latin typeface="Abadi" panose="020B0604020104020204" pitchFamily="34" charset="0"/>
              </a:rPr>
              <a:t>linkedin.com/company/USDA-Economic-Research-Service</a:t>
            </a:r>
          </a:p>
        </p:txBody>
      </p:sp>
      <p:pic>
        <p:nvPicPr>
          <p:cNvPr id="16" name="Picture 15">
            <a:extLst>
              <a:ext uri="{FF2B5EF4-FFF2-40B4-BE49-F238E27FC236}">
                <a16:creationId xmlns:a16="http://schemas.microsoft.com/office/drawing/2014/main" id="{605C7304-F22C-48BE-A77F-8817F7FEFC62}"/>
              </a:ext>
            </a:extLst>
          </p:cNvPr>
          <p:cNvPicPr>
            <a:picLocks noChangeAspect="1"/>
          </p:cNvPicPr>
          <p:nvPr/>
        </p:nvPicPr>
        <p:blipFill>
          <a:blip r:embed="rId4"/>
          <a:stretch>
            <a:fillRect/>
          </a:stretch>
        </p:blipFill>
        <p:spPr>
          <a:xfrm>
            <a:off x="490151" y="3304334"/>
            <a:ext cx="676123" cy="643237"/>
          </a:xfrm>
          <a:prstGeom prst="rect">
            <a:avLst/>
          </a:prstGeom>
        </p:spPr>
      </p:pic>
      <p:sp>
        <p:nvSpPr>
          <p:cNvPr id="18" name="TextBox 17">
            <a:extLst>
              <a:ext uri="{FF2B5EF4-FFF2-40B4-BE49-F238E27FC236}">
                <a16:creationId xmlns:a16="http://schemas.microsoft.com/office/drawing/2014/main" id="{2DB66BE1-637C-4C78-A26E-CB1AA20ECAB2}"/>
              </a:ext>
            </a:extLst>
          </p:cNvPr>
          <p:cNvSpPr txBox="1"/>
          <p:nvPr/>
        </p:nvSpPr>
        <p:spPr>
          <a:xfrm>
            <a:off x="4457702" y="2169297"/>
            <a:ext cx="5297791" cy="869400"/>
          </a:xfrm>
          <a:prstGeom prst="rect">
            <a:avLst/>
          </a:prstGeom>
        </p:spPr>
        <p:txBody>
          <a:bodyPr vert="horz" lIns="68580" tIns="34290" rIns="68580" bIns="34290" rtlCol="0" anchor="ctr">
            <a:normAutofit lnSpcReduction="10000"/>
          </a:bodyPr>
          <a:lstStyle/>
          <a:p>
            <a:pPr algn="ctr" defTabSz="685800">
              <a:lnSpc>
                <a:spcPct val="90000"/>
              </a:lnSpc>
              <a:spcBef>
                <a:spcPct val="0"/>
              </a:spcBef>
              <a:spcAft>
                <a:spcPts val="450"/>
              </a:spcAft>
              <a:defRPr/>
            </a:pPr>
            <a:r>
              <a:rPr lang="en-US" sz="2700" dirty="0">
                <a:solidFill>
                  <a:prstClr val="black"/>
                </a:solidFill>
                <a:effectLst>
                  <a:outerShdw blurRad="38100" dist="38100" dir="2700000" algn="tl">
                    <a:srgbClr val="000000">
                      <a:alpha val="43137"/>
                    </a:srgbClr>
                  </a:outerShdw>
                </a:effectLst>
                <a:latin typeface="Calibri Light" panose="020F0302020204030204"/>
              </a:rPr>
              <a:t>Coming Soon!</a:t>
            </a:r>
          </a:p>
          <a:p>
            <a:pPr algn="ctr" defTabSz="685800">
              <a:lnSpc>
                <a:spcPct val="90000"/>
              </a:lnSpc>
              <a:spcBef>
                <a:spcPct val="0"/>
              </a:spcBef>
              <a:spcAft>
                <a:spcPts val="450"/>
              </a:spcAft>
              <a:defRPr/>
            </a:pPr>
            <a:r>
              <a:rPr lang="en-US" sz="2700" dirty="0">
                <a:solidFill>
                  <a:prstClr val="black"/>
                </a:solidFill>
                <a:effectLst>
                  <a:outerShdw blurRad="38100" dist="38100" dir="2700000" algn="tl">
                    <a:srgbClr val="000000">
                      <a:alpha val="43137"/>
                    </a:srgbClr>
                  </a:outerShdw>
                </a:effectLst>
                <a:latin typeface="Calibri Light" panose="020F0302020204030204"/>
              </a:rPr>
              <a:t>Charts of Note Mobile App</a:t>
            </a:r>
            <a:r>
              <a:rPr lang="en-US" sz="2700" dirty="0">
                <a:solidFill>
                  <a:srgbClr val="FFFFFF"/>
                </a:solidFill>
                <a:effectLst>
                  <a:outerShdw blurRad="38100" dist="38100" dir="2700000" algn="tl">
                    <a:srgbClr val="000000">
                      <a:alpha val="43137"/>
                    </a:srgbClr>
                  </a:outerShdw>
                </a:effectLst>
                <a:latin typeface="Calibri Light" panose="020F0302020204030204"/>
              </a:rPr>
              <a:t> </a:t>
            </a:r>
          </a:p>
        </p:txBody>
      </p:sp>
      <p:pic>
        <p:nvPicPr>
          <p:cNvPr id="12" name="Picture 12" descr="Twitter Logo | The most famous brands and company logos in the world">
            <a:extLst>
              <a:ext uri="{FF2B5EF4-FFF2-40B4-BE49-F238E27FC236}">
                <a16:creationId xmlns:a16="http://schemas.microsoft.com/office/drawing/2014/main" id="{8DD000D6-D0DF-4FF5-AB60-C642BD2633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893" y="2367095"/>
            <a:ext cx="1148638" cy="64323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E2D788EB-99FF-479E-A139-AFE2A9B9BD9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0" y="5942192"/>
            <a:ext cx="9144000" cy="922005"/>
          </a:xfrm>
          <a:prstGeom prst="rect">
            <a:avLst/>
          </a:prstGeom>
        </p:spPr>
      </p:pic>
      <p:pic>
        <p:nvPicPr>
          <p:cNvPr id="17" name="Picture 16">
            <a:extLst>
              <a:ext uri="{FF2B5EF4-FFF2-40B4-BE49-F238E27FC236}">
                <a16:creationId xmlns:a16="http://schemas.microsoft.com/office/drawing/2014/main" id="{8AD46027-1D80-4914-92A6-502C110E8825}"/>
              </a:ext>
            </a:extLst>
          </p:cNvPr>
          <p:cNvPicPr>
            <a:picLocks noChangeAspect="1"/>
          </p:cNvPicPr>
          <p:nvPr/>
        </p:nvPicPr>
        <p:blipFill>
          <a:blip r:embed="rId7"/>
          <a:stretch>
            <a:fillRect/>
          </a:stretch>
        </p:blipFill>
        <p:spPr>
          <a:xfrm>
            <a:off x="5751161" y="3168491"/>
            <a:ext cx="2757856" cy="2257765"/>
          </a:xfrm>
          <a:prstGeom prst="rect">
            <a:avLst/>
          </a:prstGeom>
        </p:spPr>
      </p:pic>
      <p:sp>
        <p:nvSpPr>
          <p:cNvPr id="19" name="TextBox 18">
            <a:extLst>
              <a:ext uri="{FF2B5EF4-FFF2-40B4-BE49-F238E27FC236}">
                <a16:creationId xmlns:a16="http://schemas.microsoft.com/office/drawing/2014/main" id="{5E114146-F5CA-4114-895C-154D271243CB}"/>
              </a:ext>
            </a:extLst>
          </p:cNvPr>
          <p:cNvSpPr txBox="1"/>
          <p:nvPr/>
        </p:nvSpPr>
        <p:spPr>
          <a:xfrm>
            <a:off x="1" y="0"/>
            <a:ext cx="9144000" cy="1207814"/>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3500000" scaled="1"/>
            <a:tileRect/>
          </a:gradFill>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Calibri Light" panose="020F0302020204030204"/>
                <a:ea typeface="+mn-ea"/>
                <a:cs typeface="+mn-cs"/>
              </a:rPr>
              <a:t>   Like, Share, &amp; Follow </a:t>
            </a:r>
          </a:p>
        </p:txBody>
      </p:sp>
    </p:spTree>
    <p:extLst>
      <p:ext uri="{BB962C8B-B14F-4D97-AF65-F5344CB8AC3E}">
        <p14:creationId xmlns:p14="http://schemas.microsoft.com/office/powerpoint/2010/main" val="2938458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9146" y="1536355"/>
            <a:ext cx="1825711" cy="399410"/>
          </a:xfrm>
        </p:spPr>
        <p:txBody>
          <a:bodyPr>
            <a:noAutofit/>
          </a:bodyPr>
          <a:lstStyle/>
          <a:p>
            <a:r>
              <a:rPr lang="en-US" sz="2700" b="1" dirty="0"/>
              <a:t>Questions?</a:t>
            </a:r>
          </a:p>
        </p:txBody>
      </p:sp>
      <p:sp>
        <p:nvSpPr>
          <p:cNvPr id="6" name="TextBox 5"/>
          <p:cNvSpPr txBox="1"/>
          <p:nvPr/>
        </p:nvSpPr>
        <p:spPr>
          <a:xfrm>
            <a:off x="762000" y="2319254"/>
            <a:ext cx="7551008" cy="646331"/>
          </a:xfrm>
          <a:prstGeom prst="rect">
            <a:avLst/>
          </a:prstGeom>
          <a:noFill/>
        </p:spPr>
        <p:txBody>
          <a:bodyPr wrap="square" rtlCol="0" anchor="ctr">
            <a:spAutoFit/>
          </a:bodyPr>
          <a:lstStyle/>
          <a:p>
            <a:pPr algn="ctr" defTabSz="914400" eaLnBrk="0" fontAlgn="base" hangingPunct="0">
              <a:spcBef>
                <a:spcPct val="0"/>
              </a:spcBef>
              <a:spcAft>
                <a:spcPct val="0"/>
              </a:spcAft>
              <a:defRPr/>
            </a:pPr>
            <a:r>
              <a:rPr lang="en-US" b="1" dirty="0">
                <a:solidFill>
                  <a:prstClr val="black"/>
                </a:solidFill>
                <a:latin typeface="Calibri" panose="020F0502020204030204" pitchFamily="34" charset="0"/>
              </a:rPr>
              <a:t>Farm Sector Income and Finances:</a:t>
            </a:r>
          </a:p>
          <a:p>
            <a:pPr algn="ctr" defTabSz="914400" eaLnBrk="0" fontAlgn="base" hangingPunct="0">
              <a:spcBef>
                <a:spcPct val="0"/>
              </a:spcBef>
              <a:spcAft>
                <a:spcPct val="0"/>
              </a:spcAft>
              <a:defRPr/>
            </a:pPr>
            <a:r>
              <a:rPr lang="en-US" u="sng" dirty="0">
                <a:solidFill>
                  <a:srgbClr val="0000FF"/>
                </a:solidFill>
                <a:latin typeface="Calibri" panose="020F0502020204030204" pitchFamily="34" charset="0"/>
              </a:rPr>
              <a:t>https://www.ers.usda.gov/topics/farm-economy/farm-sector-income-finances/</a:t>
            </a:r>
          </a:p>
        </p:txBody>
      </p:sp>
      <p:sp>
        <p:nvSpPr>
          <p:cNvPr id="8" name="TextBox 7"/>
          <p:cNvSpPr txBox="1"/>
          <p:nvPr/>
        </p:nvSpPr>
        <p:spPr>
          <a:xfrm>
            <a:off x="2734962" y="3333149"/>
            <a:ext cx="3650393" cy="646331"/>
          </a:xfrm>
          <a:prstGeom prst="rect">
            <a:avLst/>
          </a:prstGeom>
          <a:noFill/>
        </p:spPr>
        <p:txBody>
          <a:bodyPr wrap="square" rtlCol="0" anchor="ctr">
            <a:spAutoFit/>
          </a:bodyPr>
          <a:lstStyle/>
          <a:p>
            <a:pPr algn="ctr" defTabSz="914400" eaLnBrk="0" fontAlgn="base" hangingPunct="0">
              <a:spcBef>
                <a:spcPct val="0"/>
              </a:spcBef>
              <a:spcAft>
                <a:spcPct val="0"/>
              </a:spcAft>
              <a:defRPr/>
            </a:pPr>
            <a:r>
              <a:rPr lang="en-US" b="1" dirty="0">
                <a:solidFill>
                  <a:prstClr val="black"/>
                </a:solidFill>
                <a:latin typeface="Calibri" panose="020F0502020204030204" pitchFamily="34" charset="0"/>
              </a:rPr>
              <a:t>Contact Information:  </a:t>
            </a:r>
          </a:p>
          <a:p>
            <a:pPr algn="ctr" defTabSz="914400" eaLnBrk="0" fontAlgn="base" hangingPunct="0">
              <a:spcBef>
                <a:spcPct val="0"/>
              </a:spcBef>
              <a:spcAft>
                <a:spcPct val="0"/>
              </a:spcAft>
              <a:defRPr/>
            </a:pPr>
            <a:r>
              <a:rPr lang="en-US" dirty="0">
                <a:solidFill>
                  <a:prstClr val="black"/>
                </a:solidFill>
                <a:latin typeface="Calibri" panose="020F0502020204030204" pitchFamily="34" charset="0"/>
                <a:hlinkClick r:id="rId2"/>
              </a:rPr>
              <a:t>farmincometeam@usda.gov</a:t>
            </a:r>
            <a:r>
              <a:rPr lang="en-US" dirty="0">
                <a:solidFill>
                  <a:prstClr val="black"/>
                </a:solidFill>
                <a:latin typeface="Calibri" panose="020F0502020204030204" pitchFamily="34" charset="0"/>
              </a:rPr>
              <a:t>  </a:t>
            </a:r>
          </a:p>
        </p:txBody>
      </p:sp>
    </p:spTree>
    <p:extLst>
      <p:ext uri="{BB962C8B-B14F-4D97-AF65-F5344CB8AC3E}">
        <p14:creationId xmlns:p14="http://schemas.microsoft.com/office/powerpoint/2010/main" val="2703940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a:xfrm>
            <a:off x="457200" y="-3901"/>
            <a:ext cx="8229600" cy="588962"/>
          </a:xfrm>
        </p:spPr>
        <p:txBody>
          <a:bodyPr/>
          <a:lstStyle/>
          <a:p>
            <a:pPr eaLnBrk="1" hangingPunct="1"/>
            <a:r>
              <a:rPr lang="en-US" altLang="en-US" sz="2800" dirty="0"/>
              <a:t>Summary</a:t>
            </a:r>
            <a:r>
              <a:rPr lang="en-US" altLang="en-US" sz="2800" dirty="0">
                <a:solidFill>
                  <a:srgbClr val="FF0000"/>
                </a:solidFill>
              </a:rPr>
              <a:t>*</a:t>
            </a:r>
          </a:p>
        </p:txBody>
      </p:sp>
      <p:sp>
        <p:nvSpPr>
          <p:cNvPr id="6" name="Content Placeholder 4"/>
          <p:cNvSpPr>
            <a:spLocks noGrp="1"/>
          </p:cNvSpPr>
          <p:nvPr>
            <p:ph idx="1"/>
          </p:nvPr>
        </p:nvSpPr>
        <p:spPr>
          <a:xfrm>
            <a:off x="228600" y="585060"/>
            <a:ext cx="8839200" cy="5358540"/>
          </a:xfrm>
        </p:spPr>
        <p:txBody>
          <a:bodyPr rtlCol="0">
            <a:noAutofit/>
          </a:bodyPr>
          <a:lstStyle/>
          <a:p>
            <a:pPr>
              <a:buFont typeface="+mj-lt"/>
              <a:buAutoNum type="arabicPeriod"/>
              <a:defRPr/>
            </a:pPr>
            <a:r>
              <a:rPr lang="en-US" sz="1800" dirty="0"/>
              <a:t>Net cash farm income for 2022 is forecast at $136.1 billion (up $1.9 billion or 1.4 percent relative to 2021, in nominal dollars). Net farm income is forecast at $113.7 billion (down $5.4 billion or 4.5 percent). </a:t>
            </a:r>
          </a:p>
          <a:p>
            <a:pPr>
              <a:buFont typeface="+mj-lt"/>
              <a:buAutoNum type="arabicPeriod"/>
              <a:defRPr/>
            </a:pPr>
            <a:endParaRPr lang="en-US" sz="1000" dirty="0">
              <a:solidFill>
                <a:srgbClr val="FF0000"/>
              </a:solidFill>
            </a:endParaRPr>
          </a:p>
          <a:p>
            <a:pPr>
              <a:buFont typeface="+mj-lt"/>
              <a:buAutoNum type="arabicPeriod"/>
              <a:defRPr/>
            </a:pPr>
            <a:r>
              <a:rPr lang="en-US" sz="1800" dirty="0"/>
              <a:t>Cash receipts from crop and animal/animal product sales are expected to increase $29.3 billion (6.8 percent) in 2022. </a:t>
            </a:r>
          </a:p>
          <a:p>
            <a:pPr>
              <a:buFont typeface="+mj-lt"/>
              <a:buAutoNum type="arabicPeriod"/>
              <a:defRPr/>
            </a:pPr>
            <a:endParaRPr lang="en-US" sz="1000" dirty="0">
              <a:solidFill>
                <a:srgbClr val="FF0000"/>
              </a:solidFill>
            </a:endParaRPr>
          </a:p>
          <a:p>
            <a:pPr>
              <a:buFont typeface="+mj-lt"/>
              <a:buAutoNum type="arabicPeriod"/>
              <a:defRPr/>
            </a:pPr>
            <a:r>
              <a:rPr lang="en-US" sz="1800" dirty="0"/>
              <a:t>Direct government payments are forecast to decrease $15.5 billion (57.0 percent) and federal commodity insurance indemnities to increase $4.2 billion (44.9 percent).</a:t>
            </a:r>
          </a:p>
          <a:p>
            <a:pPr>
              <a:buFont typeface="+mj-lt"/>
              <a:buAutoNum type="arabicPeriod"/>
              <a:defRPr/>
            </a:pPr>
            <a:endParaRPr lang="en-US" sz="1000" dirty="0">
              <a:solidFill>
                <a:srgbClr val="FF0000"/>
              </a:solidFill>
            </a:endParaRPr>
          </a:p>
          <a:p>
            <a:pPr>
              <a:buFont typeface="+mj-lt"/>
              <a:buAutoNum type="arabicPeriod"/>
              <a:defRPr/>
            </a:pPr>
            <a:r>
              <a:rPr lang="en-US" sz="1800" dirty="0"/>
              <a:t>Total production expenses are forecast to increase $20.1 billion (5.1 percent).</a:t>
            </a:r>
          </a:p>
          <a:p>
            <a:pPr>
              <a:buFont typeface="+mj-lt"/>
              <a:buAutoNum type="arabicPeriod"/>
              <a:defRPr/>
            </a:pPr>
            <a:endParaRPr lang="en-US" sz="1000" dirty="0">
              <a:solidFill>
                <a:srgbClr val="FF0000"/>
              </a:solidFill>
            </a:endParaRPr>
          </a:p>
          <a:p>
            <a:pPr>
              <a:buFont typeface="+mj-lt"/>
              <a:buAutoNum type="arabicPeriod"/>
              <a:defRPr/>
            </a:pPr>
            <a:r>
              <a:rPr lang="en-US" sz="1800" dirty="0"/>
              <a:t>Farm sector assets, debt, and equity are forecast to increase slightly (1.3, 2.9 and 1.0 percent, respectively).</a:t>
            </a:r>
          </a:p>
          <a:p>
            <a:pPr>
              <a:buFont typeface="+mj-lt"/>
              <a:buAutoNum type="arabicPeriod"/>
              <a:defRPr/>
            </a:pPr>
            <a:endParaRPr lang="en-US" sz="1000" dirty="0"/>
          </a:p>
          <a:p>
            <a:pPr>
              <a:buFont typeface="+mj-lt"/>
              <a:buAutoNum type="arabicPeriod"/>
              <a:defRPr/>
            </a:pPr>
            <a:r>
              <a:rPr lang="en-US" sz="1800" dirty="0"/>
              <a:t>Average net cash farm income for farm businesses is forecast to increase 1.8 percent to $91,500 in 2022.</a:t>
            </a:r>
          </a:p>
          <a:p>
            <a:pPr>
              <a:buFont typeface="+mj-lt"/>
              <a:buAutoNum type="arabicPeriod"/>
              <a:defRPr/>
            </a:pPr>
            <a:endParaRPr lang="en-US" sz="1000" dirty="0">
              <a:solidFill>
                <a:srgbClr val="FF0000"/>
              </a:solidFill>
            </a:endParaRPr>
          </a:p>
          <a:p>
            <a:pPr>
              <a:buFont typeface="+mj-lt"/>
              <a:buAutoNum type="arabicPeriod"/>
              <a:defRPr/>
            </a:pPr>
            <a:r>
              <a:rPr lang="en-US" sz="1800" dirty="0"/>
              <a:t>Median total farm household income is forecast to increase 5.9 percent to $88,234 in 2022.</a:t>
            </a:r>
            <a:endParaRPr lang="en-US" sz="2000" dirty="0"/>
          </a:p>
        </p:txBody>
      </p:sp>
      <p:sp>
        <p:nvSpPr>
          <p:cNvPr id="2" name="TextBox 1"/>
          <p:cNvSpPr txBox="1"/>
          <p:nvPr/>
        </p:nvSpPr>
        <p:spPr>
          <a:xfrm>
            <a:off x="5556738" y="5670262"/>
            <a:ext cx="3429000" cy="738664"/>
          </a:xfrm>
          <a:prstGeom prst="rect">
            <a:avLst/>
          </a:prstGeom>
          <a:noFill/>
        </p:spPr>
        <p:txBody>
          <a:bodyPr wrap="square" rtlCol="0">
            <a:spAutoFit/>
          </a:bodyPr>
          <a:lstStyle/>
          <a:p>
            <a:pPr defTabSz="914400" eaLnBrk="0" fontAlgn="base" hangingPunct="0">
              <a:spcBef>
                <a:spcPct val="0"/>
              </a:spcBef>
              <a:spcAft>
                <a:spcPct val="0"/>
              </a:spcAft>
              <a:defRPr/>
            </a:pPr>
            <a:r>
              <a:rPr lang="en-US" sz="1400" dirty="0">
                <a:solidFill>
                  <a:srgbClr val="FF0000"/>
                </a:solidFill>
                <a:latin typeface="Calibri" panose="020F0502020204030204" pitchFamily="34" charset="0"/>
              </a:rPr>
              <a:t>*All values here are in nominal dollars.  Inflation is forecast at  4.1 percent in 2021 and 3.6 percent in 2022.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txBox="1">
            <a:spLocks/>
          </p:cNvSpPr>
          <p:nvPr/>
        </p:nvSpPr>
        <p:spPr>
          <a:xfrm>
            <a:off x="117622" y="127000"/>
            <a:ext cx="8839200" cy="10668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a:defRPr/>
            </a:pPr>
            <a:r>
              <a:rPr lang="en-US" sz="3600" dirty="0">
                <a:solidFill>
                  <a:prstClr val="black"/>
                </a:solidFill>
                <a:latin typeface="Calibri"/>
              </a:rPr>
              <a:t>Farm sector profits expected to remain above 20-year average in 2021-22</a:t>
            </a:r>
          </a:p>
        </p:txBody>
      </p:sp>
      <p:sp>
        <p:nvSpPr>
          <p:cNvPr id="2" name="TextBox 1"/>
          <p:cNvSpPr txBox="1"/>
          <p:nvPr/>
        </p:nvSpPr>
        <p:spPr>
          <a:xfrm>
            <a:off x="7952198" y="2465710"/>
            <a:ext cx="1163724" cy="253916"/>
          </a:xfrm>
          <a:prstGeom prst="rect">
            <a:avLst/>
          </a:prstGeom>
          <a:noFill/>
          <a:ln>
            <a:solidFill>
              <a:schemeClr val="tx2"/>
            </a:solidFill>
          </a:ln>
        </p:spPr>
        <p:txBody>
          <a:bodyPr wrap="square" rtlCol="0">
            <a:spAutoFit/>
          </a:bodyPr>
          <a:lstStyle/>
          <a:p>
            <a:pPr defTabSz="914400" eaLnBrk="0" fontAlgn="base" hangingPunct="0">
              <a:spcBef>
                <a:spcPct val="0"/>
              </a:spcBef>
              <a:spcAft>
                <a:spcPct val="0"/>
              </a:spcAft>
              <a:defRPr/>
            </a:pPr>
            <a:r>
              <a:rPr lang="en-US" sz="1050" dirty="0">
                <a:solidFill>
                  <a:prstClr val="black"/>
                </a:solidFill>
                <a:latin typeface="Calibri" panose="020F0502020204030204" pitchFamily="34" charset="0"/>
              </a:rPr>
              <a:t>-7.9% from ’21</a:t>
            </a:r>
          </a:p>
        </p:txBody>
      </p:sp>
      <p:sp>
        <p:nvSpPr>
          <p:cNvPr id="6" name="TextBox 5"/>
          <p:cNvSpPr txBox="1"/>
          <p:nvPr/>
        </p:nvSpPr>
        <p:spPr>
          <a:xfrm>
            <a:off x="7952198" y="2086022"/>
            <a:ext cx="1148116" cy="253916"/>
          </a:xfrm>
          <a:prstGeom prst="rect">
            <a:avLst/>
          </a:prstGeom>
          <a:noFill/>
          <a:ln>
            <a:solidFill>
              <a:schemeClr val="accent6"/>
            </a:solidFill>
          </a:ln>
        </p:spPr>
        <p:txBody>
          <a:bodyPr wrap="square" rtlCol="0">
            <a:spAutoFit/>
          </a:bodyPr>
          <a:lstStyle/>
          <a:p>
            <a:pPr defTabSz="914400" eaLnBrk="0" fontAlgn="base" hangingPunct="0">
              <a:spcBef>
                <a:spcPct val="0"/>
              </a:spcBef>
              <a:spcAft>
                <a:spcPct val="0"/>
              </a:spcAft>
              <a:defRPr/>
            </a:pPr>
            <a:r>
              <a:rPr lang="en-US" sz="1050" dirty="0">
                <a:solidFill>
                  <a:prstClr val="black"/>
                </a:solidFill>
                <a:latin typeface="Calibri" panose="020F0502020204030204" pitchFamily="34" charset="0"/>
              </a:rPr>
              <a:t>-2.1% from ’21</a:t>
            </a:r>
          </a:p>
        </p:txBody>
      </p:sp>
      <p:graphicFrame>
        <p:nvGraphicFramePr>
          <p:cNvPr id="7" name="Chart 6">
            <a:extLst>
              <a:ext uri="{FF2B5EF4-FFF2-40B4-BE49-F238E27FC236}">
                <a16:creationId xmlns:a16="http://schemas.microsoft.com/office/drawing/2014/main" id="{00000000-0008-0000-0100-000005000000}"/>
              </a:ext>
            </a:extLst>
          </p:cNvPr>
          <p:cNvGraphicFramePr>
            <a:graphicFrameLocks/>
          </p:cNvGraphicFramePr>
          <p:nvPr>
            <p:extLst>
              <p:ext uri="{D42A27DB-BD31-4B8C-83A1-F6EECF244321}">
                <p14:modId xmlns:p14="http://schemas.microsoft.com/office/powerpoint/2010/main" val="177488016"/>
              </p:ext>
            </p:extLst>
          </p:nvPr>
        </p:nvGraphicFramePr>
        <p:xfrm>
          <a:off x="79750" y="931325"/>
          <a:ext cx="7872448" cy="51963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38676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17AA6D03-4C96-46BA-954B-F657F5C27CDD}"/>
              </a:ext>
            </a:extLst>
          </p:cNvPr>
          <p:cNvGraphicFramePr>
            <a:graphicFrameLocks/>
          </p:cNvGraphicFramePr>
          <p:nvPr>
            <p:extLst>
              <p:ext uri="{D42A27DB-BD31-4B8C-83A1-F6EECF244321}">
                <p14:modId xmlns:p14="http://schemas.microsoft.com/office/powerpoint/2010/main" val="534569902"/>
              </p:ext>
            </p:extLst>
          </p:nvPr>
        </p:nvGraphicFramePr>
        <p:xfrm>
          <a:off x="0" y="228238"/>
          <a:ext cx="7626700" cy="519074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246722" y="103808"/>
            <a:ext cx="8650556" cy="1143000"/>
          </a:xfrm>
        </p:spPr>
        <p:txBody>
          <a:bodyPr/>
          <a:lstStyle/>
          <a:p>
            <a:r>
              <a:rPr lang="en-US" sz="3200" dirty="0"/>
              <a:t>Net farm income forecast to decline in 2022</a:t>
            </a:r>
          </a:p>
        </p:txBody>
      </p:sp>
      <p:sp>
        <p:nvSpPr>
          <p:cNvPr id="6" name="TextBox 1"/>
          <p:cNvSpPr txBox="1"/>
          <p:nvPr/>
        </p:nvSpPr>
        <p:spPr>
          <a:xfrm>
            <a:off x="99060" y="1439022"/>
            <a:ext cx="762000" cy="228600"/>
          </a:xfrm>
          <a:prstGeom prst="rect">
            <a:avLst/>
          </a:prstGeom>
          <a:solidFill>
            <a:sysClr val="window" lastClr="FFFFFF"/>
          </a:solidFill>
          <a:ln w="9525" cmpd="sng">
            <a:noFill/>
          </a:ln>
          <a:effectLst/>
        </p:spPr>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914400">
              <a:defRPr/>
            </a:pPr>
            <a:r>
              <a:rPr lang="en-US" sz="1200" kern="0" dirty="0">
                <a:solidFill>
                  <a:sysClr val="windowText" lastClr="000000"/>
                </a:solidFill>
                <a:latin typeface="Calibri" panose="020F0502020204030204"/>
              </a:rPr>
              <a:t>$ billion</a:t>
            </a:r>
          </a:p>
        </p:txBody>
      </p:sp>
      <p:sp>
        <p:nvSpPr>
          <p:cNvPr id="7" name="TextBox 1"/>
          <p:cNvSpPr txBox="1"/>
          <p:nvPr/>
        </p:nvSpPr>
        <p:spPr>
          <a:xfrm>
            <a:off x="99062" y="5419344"/>
            <a:ext cx="5295375" cy="52627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eaLnBrk="0" fontAlgn="base" hangingPunct="0">
              <a:spcBef>
                <a:spcPct val="0"/>
              </a:spcBef>
              <a:spcAft>
                <a:spcPct val="0"/>
              </a:spcAft>
              <a:defRPr/>
            </a:pPr>
            <a:r>
              <a:rPr lang="en-US" dirty="0">
                <a:solidFill>
                  <a:prstClr val="black"/>
                </a:solidFill>
                <a:latin typeface="+mj-lt"/>
              </a:rPr>
              <a:t>F= Forecast.  Component changes </a:t>
            </a:r>
            <a:r>
              <a:rPr lang="en-US" dirty="0">
                <a:solidFill>
                  <a:srgbClr val="000000"/>
                </a:solidFill>
                <a:latin typeface="+mj-lt"/>
              </a:rPr>
              <a:t>may not sum to total because of rounding.</a:t>
            </a:r>
            <a:r>
              <a:rPr lang="en-US" dirty="0">
                <a:solidFill>
                  <a:prstClr val="black"/>
                </a:solidFill>
                <a:latin typeface="+mj-lt"/>
              </a:rPr>
              <a:t>  </a:t>
            </a:r>
          </a:p>
          <a:p>
            <a:pPr defTabSz="914400" eaLnBrk="0" fontAlgn="base" hangingPunct="0">
              <a:spcBef>
                <a:spcPct val="0"/>
              </a:spcBef>
              <a:spcAft>
                <a:spcPct val="0"/>
              </a:spcAft>
              <a:defRPr/>
            </a:pPr>
            <a:r>
              <a:rPr lang="en-US" dirty="0">
                <a:solidFill>
                  <a:prstClr val="black"/>
                </a:solidFill>
                <a:latin typeface="+mj-lt"/>
              </a:rPr>
              <a:t>Source: USDA, Economic Research Service, Farm Income and Wealth Statistics</a:t>
            </a:r>
          </a:p>
          <a:p>
            <a:pPr defTabSz="914400" eaLnBrk="0" fontAlgn="base" hangingPunct="0">
              <a:spcBef>
                <a:spcPct val="0"/>
              </a:spcBef>
              <a:spcAft>
                <a:spcPct val="0"/>
              </a:spcAft>
              <a:defRPr/>
            </a:pPr>
            <a:r>
              <a:rPr lang="en-US" dirty="0">
                <a:solidFill>
                  <a:prstClr val="black"/>
                </a:solidFill>
                <a:latin typeface="+mj-lt"/>
              </a:rPr>
              <a:t>Data as of February 4, 2022.</a:t>
            </a:r>
          </a:p>
        </p:txBody>
      </p:sp>
      <p:sp>
        <p:nvSpPr>
          <p:cNvPr id="8" name="TextBox 7"/>
          <p:cNvSpPr txBox="1"/>
          <p:nvPr/>
        </p:nvSpPr>
        <p:spPr>
          <a:xfrm>
            <a:off x="7335521" y="2104815"/>
            <a:ext cx="1808480" cy="1815882"/>
          </a:xfrm>
          <a:prstGeom prst="rect">
            <a:avLst/>
          </a:prstGeom>
          <a:noFill/>
        </p:spPr>
        <p:txBody>
          <a:bodyPr wrap="square" rtlCol="0">
            <a:spAutoFit/>
          </a:bodyPr>
          <a:lstStyle/>
          <a:p>
            <a:pPr defTabSz="914400" eaLnBrk="0" fontAlgn="base" hangingPunct="0">
              <a:spcBef>
                <a:spcPct val="0"/>
              </a:spcBef>
              <a:spcAft>
                <a:spcPct val="0"/>
              </a:spcAft>
              <a:defRPr/>
            </a:pPr>
            <a:r>
              <a:rPr lang="en-US" sz="1600" dirty="0">
                <a:solidFill>
                  <a:prstClr val="black"/>
                </a:solidFill>
                <a:latin typeface="Calibri" panose="020F0502020204030204" pitchFamily="34" charset="0"/>
              </a:rPr>
              <a:t>Lower Government payments and higher expenses  outweigh expected increases in livestock and crop receipts.</a:t>
            </a:r>
          </a:p>
        </p:txBody>
      </p:sp>
    </p:spTree>
    <p:extLst>
      <p:ext uri="{BB962C8B-B14F-4D97-AF65-F5344CB8AC3E}">
        <p14:creationId xmlns:p14="http://schemas.microsoft.com/office/powerpoint/2010/main" val="3588012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52400"/>
            <a:ext cx="8229600" cy="1143000"/>
          </a:xfrm>
          <a:prstGeom prst="rect">
            <a:avLst/>
          </a:prstGeom>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defTabSz="914400">
              <a:defRPr/>
            </a:pPr>
            <a:r>
              <a:rPr lang="en-US" sz="3600" dirty="0">
                <a:solidFill>
                  <a:prstClr val="black"/>
                </a:solidFill>
                <a:latin typeface="Calibri"/>
              </a:rPr>
              <a:t>Total crop cash receipts forecast to increase in 2022</a:t>
            </a:r>
          </a:p>
        </p:txBody>
      </p:sp>
      <p:sp>
        <p:nvSpPr>
          <p:cNvPr id="7" name="TextBox 6"/>
          <p:cNvSpPr txBox="1"/>
          <p:nvPr/>
        </p:nvSpPr>
        <p:spPr>
          <a:xfrm>
            <a:off x="7180180" y="1023362"/>
            <a:ext cx="1960077" cy="5232202"/>
          </a:xfrm>
          <a:prstGeom prst="rect">
            <a:avLst/>
          </a:prstGeom>
          <a:noFill/>
        </p:spPr>
        <p:txBody>
          <a:bodyPr wrap="square" rtlCol="0">
            <a:spAutoFit/>
          </a:bodyPr>
          <a:lstStyle/>
          <a:p>
            <a:pPr defTabSz="914400" eaLnBrk="0" fontAlgn="base" hangingPunct="0">
              <a:spcBef>
                <a:spcPct val="0"/>
              </a:spcBef>
              <a:spcAft>
                <a:spcPct val="0"/>
              </a:spcAft>
              <a:defRPr/>
            </a:pPr>
            <a:r>
              <a:rPr lang="en-US" b="1" dirty="0">
                <a:latin typeface="Calibri" panose="020F0502020204030204" pitchFamily="34" charset="0"/>
              </a:rPr>
              <a:t>Corn, soybean and wheat </a:t>
            </a:r>
            <a:r>
              <a:rPr lang="en-US" dirty="0">
                <a:latin typeface="Calibri" panose="020F0502020204030204" pitchFamily="34" charset="0"/>
              </a:rPr>
              <a:t>cash receipts expected to rise due to  higher quantities sold.  </a:t>
            </a:r>
          </a:p>
          <a:p>
            <a:pPr defTabSz="914400" eaLnBrk="0" fontAlgn="base" hangingPunct="0">
              <a:spcBef>
                <a:spcPct val="0"/>
              </a:spcBef>
              <a:spcAft>
                <a:spcPct val="0"/>
              </a:spcAft>
              <a:defRPr/>
            </a:pPr>
            <a:endParaRPr lang="en-US" sz="1200" dirty="0">
              <a:latin typeface="Calibri" panose="020F0502020204030204" pitchFamily="34" charset="0"/>
            </a:endParaRPr>
          </a:p>
          <a:p>
            <a:pPr defTabSz="914400" eaLnBrk="0" fontAlgn="base" hangingPunct="0">
              <a:spcBef>
                <a:spcPct val="0"/>
              </a:spcBef>
              <a:spcAft>
                <a:spcPct val="0"/>
              </a:spcAft>
              <a:defRPr/>
            </a:pPr>
            <a:r>
              <a:rPr lang="en-US" b="1" dirty="0">
                <a:latin typeface="Calibri" panose="020F0502020204030204" pitchFamily="34" charset="0"/>
              </a:rPr>
              <a:t>Cotton </a:t>
            </a:r>
            <a:r>
              <a:rPr lang="en-US" dirty="0">
                <a:latin typeface="Calibri" panose="020F0502020204030204" pitchFamily="34" charset="0"/>
              </a:rPr>
              <a:t>receipts forecast to rise following higher quantities sold and higher prices. </a:t>
            </a:r>
            <a:endParaRPr lang="en-US" sz="1200" dirty="0">
              <a:latin typeface="Calibri" panose="020F0502020204030204" pitchFamily="34" charset="0"/>
            </a:endParaRPr>
          </a:p>
          <a:p>
            <a:pPr defTabSz="914400" eaLnBrk="0" fontAlgn="base" hangingPunct="0">
              <a:spcBef>
                <a:spcPct val="0"/>
              </a:spcBef>
              <a:spcAft>
                <a:spcPct val="0"/>
              </a:spcAft>
              <a:defRPr/>
            </a:pPr>
            <a:endParaRPr lang="en-US" sz="1200" dirty="0">
              <a:solidFill>
                <a:prstClr val="black"/>
              </a:solidFill>
              <a:latin typeface="Calibri" panose="020F0502020204030204" pitchFamily="34" charset="0"/>
            </a:endParaRPr>
          </a:p>
          <a:p>
            <a:pPr defTabSz="914400" eaLnBrk="0" fontAlgn="base" hangingPunct="0">
              <a:spcBef>
                <a:spcPct val="0"/>
              </a:spcBef>
              <a:spcAft>
                <a:spcPct val="0"/>
              </a:spcAft>
              <a:defRPr/>
            </a:pPr>
            <a:r>
              <a:rPr lang="en-US" sz="1600" i="1" u="sng" dirty="0">
                <a:solidFill>
                  <a:prstClr val="black"/>
                </a:solidFill>
                <a:latin typeface="Calibri" panose="020F0502020204030204" pitchFamily="34" charset="0"/>
              </a:rPr>
              <a:t>Change from 2021F</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Corn +1.1% </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Soybeans +5.1%</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Cotton +29.1%</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Fruits/Nuts -8.1%</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Veg/Melons -1.1%</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Wheat +6.7%</a:t>
            </a:r>
          </a:p>
        </p:txBody>
      </p:sp>
      <p:sp>
        <p:nvSpPr>
          <p:cNvPr id="9" name="TextBox 1">
            <a:extLst>
              <a:ext uri="{FF2B5EF4-FFF2-40B4-BE49-F238E27FC236}">
                <a16:creationId xmlns:a16="http://schemas.microsoft.com/office/drawing/2014/main" id="{E0D7584C-3E72-4A0D-940C-43F7EE4CD9ED}"/>
              </a:ext>
            </a:extLst>
          </p:cNvPr>
          <p:cNvSpPr txBox="1"/>
          <p:nvPr/>
        </p:nvSpPr>
        <p:spPr>
          <a:xfrm>
            <a:off x="152400" y="5283202"/>
            <a:ext cx="7000240" cy="70085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defRPr/>
            </a:pPr>
            <a:r>
              <a:rPr lang="en-US" dirty="0">
                <a:solidFill>
                  <a:prstClr val="black"/>
                </a:solidFill>
                <a:latin typeface="Calibri"/>
              </a:rPr>
              <a:t>F= Forecast. Values are adjusted for inflation using the U.S. Bureau of Economic Analysis Gross Domestic Product Price Index (BEA API series code: A191RG) rebased to 2022 by USDA, Economic Research Service.</a:t>
            </a:r>
          </a:p>
          <a:p>
            <a:pPr defTabSz="914400" eaLnBrk="0" fontAlgn="base" hangingPunct="0">
              <a:spcBef>
                <a:spcPct val="0"/>
              </a:spcBef>
              <a:spcAft>
                <a:spcPct val="0"/>
              </a:spcAft>
              <a:defRPr/>
            </a:pPr>
            <a:r>
              <a:rPr lang="en-US" dirty="0">
                <a:solidFill>
                  <a:prstClr val="black"/>
                </a:solidFill>
                <a:latin typeface="Calibri"/>
              </a:rPr>
              <a:t>Source: USDA, Economic Research Service, Farm Income and Wealth Statistics</a:t>
            </a:r>
          </a:p>
          <a:p>
            <a:pPr defTabSz="914400" eaLnBrk="0" fontAlgn="base" hangingPunct="0">
              <a:spcBef>
                <a:spcPct val="0"/>
              </a:spcBef>
              <a:spcAft>
                <a:spcPct val="0"/>
              </a:spcAft>
              <a:defRPr/>
            </a:pPr>
            <a:r>
              <a:rPr lang="en-US" dirty="0">
                <a:solidFill>
                  <a:prstClr val="black"/>
                </a:solidFill>
                <a:latin typeface="Calibri"/>
              </a:rPr>
              <a:t>Data as of February 4, 2022.</a:t>
            </a:r>
          </a:p>
        </p:txBody>
      </p:sp>
      <p:graphicFrame>
        <p:nvGraphicFramePr>
          <p:cNvPr id="8" name="Chart 7">
            <a:extLst>
              <a:ext uri="{FF2B5EF4-FFF2-40B4-BE49-F238E27FC236}">
                <a16:creationId xmlns:a16="http://schemas.microsoft.com/office/drawing/2014/main" id="{00000000-0008-0000-0400-000002000000}"/>
              </a:ext>
            </a:extLst>
          </p:cNvPr>
          <p:cNvGraphicFramePr>
            <a:graphicFrameLocks/>
          </p:cNvGraphicFramePr>
          <p:nvPr>
            <p:extLst>
              <p:ext uri="{D42A27DB-BD31-4B8C-83A1-F6EECF244321}">
                <p14:modId xmlns:p14="http://schemas.microsoft.com/office/powerpoint/2010/main" val="1500813217"/>
              </p:ext>
            </p:extLst>
          </p:nvPr>
        </p:nvGraphicFramePr>
        <p:xfrm>
          <a:off x="31285" y="942975"/>
          <a:ext cx="8007817" cy="46767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56531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944" y="168295"/>
            <a:ext cx="8229600" cy="1143000"/>
          </a:xfrm>
        </p:spPr>
        <p:txBody>
          <a:bodyPr/>
          <a:lstStyle/>
          <a:p>
            <a:r>
              <a:rPr lang="en-US" sz="3600" dirty="0"/>
              <a:t>Total animal/animal product cash receipts forecast to increase in 2022</a:t>
            </a:r>
          </a:p>
        </p:txBody>
      </p:sp>
      <p:sp>
        <p:nvSpPr>
          <p:cNvPr id="6" name="TextBox 5"/>
          <p:cNvSpPr txBox="1"/>
          <p:nvPr/>
        </p:nvSpPr>
        <p:spPr>
          <a:xfrm>
            <a:off x="7090144" y="1089480"/>
            <a:ext cx="2053856" cy="4893647"/>
          </a:xfrm>
          <a:prstGeom prst="rect">
            <a:avLst/>
          </a:prstGeom>
          <a:noFill/>
        </p:spPr>
        <p:txBody>
          <a:bodyPr wrap="square" rtlCol="0">
            <a:spAutoFit/>
          </a:bodyPr>
          <a:lstStyle/>
          <a:p>
            <a:pPr defTabSz="914400" eaLnBrk="0" fontAlgn="base" hangingPunct="0">
              <a:spcBef>
                <a:spcPct val="0"/>
              </a:spcBef>
              <a:spcAft>
                <a:spcPct val="0"/>
              </a:spcAft>
              <a:defRPr/>
            </a:pPr>
            <a:r>
              <a:rPr lang="en-US" dirty="0">
                <a:latin typeface="Calibri" panose="020F0502020204030204" pitchFamily="34" charset="0"/>
              </a:rPr>
              <a:t>Receipts for </a:t>
            </a:r>
            <a:r>
              <a:rPr lang="en-US" b="1" dirty="0">
                <a:latin typeface="Calibri" panose="020F0502020204030204" pitchFamily="34" charset="0"/>
              </a:rPr>
              <a:t>cattle, dairy </a:t>
            </a:r>
            <a:r>
              <a:rPr lang="en-US" dirty="0">
                <a:latin typeface="Calibri" panose="020F0502020204030204" pitchFamily="34" charset="0"/>
              </a:rPr>
              <a:t>and</a:t>
            </a:r>
            <a:r>
              <a:rPr lang="en-US" b="1" dirty="0">
                <a:latin typeface="Calibri" panose="020F0502020204030204" pitchFamily="34" charset="0"/>
              </a:rPr>
              <a:t> broilers</a:t>
            </a:r>
            <a:r>
              <a:rPr lang="en-US" dirty="0">
                <a:latin typeface="Calibri" panose="020F0502020204030204" pitchFamily="34" charset="0"/>
              </a:rPr>
              <a:t> expected to increase due to higher prices.</a:t>
            </a:r>
          </a:p>
          <a:p>
            <a:pPr defTabSz="914400" eaLnBrk="0" fontAlgn="base" hangingPunct="0">
              <a:spcBef>
                <a:spcPct val="0"/>
              </a:spcBef>
              <a:spcAft>
                <a:spcPct val="0"/>
              </a:spcAft>
              <a:defRPr/>
            </a:pPr>
            <a:endParaRPr lang="en-US" dirty="0">
              <a:solidFill>
                <a:srgbClr val="FF0000"/>
              </a:solidFill>
              <a:latin typeface="Calibri" panose="020F0502020204030204" pitchFamily="34" charset="0"/>
            </a:endParaRPr>
          </a:p>
          <a:p>
            <a:pPr defTabSz="914400" eaLnBrk="0" fontAlgn="base" hangingPunct="0">
              <a:spcBef>
                <a:spcPct val="0"/>
              </a:spcBef>
              <a:spcAft>
                <a:spcPct val="0"/>
              </a:spcAft>
              <a:defRPr/>
            </a:pPr>
            <a:r>
              <a:rPr lang="en-US" b="1" dirty="0">
                <a:latin typeface="Calibri" panose="020F0502020204030204" pitchFamily="34" charset="0"/>
              </a:rPr>
              <a:t>Hog</a:t>
            </a:r>
            <a:r>
              <a:rPr lang="en-US" dirty="0">
                <a:latin typeface="Calibri" panose="020F0502020204030204" pitchFamily="34" charset="0"/>
              </a:rPr>
              <a:t> receipts expected to decrease mostly due to lower prices.</a:t>
            </a:r>
          </a:p>
          <a:p>
            <a:pPr defTabSz="914400" eaLnBrk="0" fontAlgn="base" hangingPunct="0">
              <a:spcBef>
                <a:spcPct val="0"/>
              </a:spcBef>
              <a:spcAft>
                <a:spcPct val="0"/>
              </a:spcAft>
              <a:defRPr/>
            </a:pPr>
            <a:endParaRPr lang="en-US" dirty="0">
              <a:solidFill>
                <a:prstClr val="black"/>
              </a:solidFill>
              <a:latin typeface="Calibri" panose="020F0502020204030204" pitchFamily="34" charset="0"/>
            </a:endParaRPr>
          </a:p>
          <a:p>
            <a:pPr defTabSz="914400" eaLnBrk="0" fontAlgn="base" hangingPunct="0">
              <a:spcBef>
                <a:spcPct val="0"/>
              </a:spcBef>
              <a:spcAft>
                <a:spcPct val="0"/>
              </a:spcAft>
              <a:defRPr/>
            </a:pPr>
            <a:r>
              <a:rPr lang="en-US" sz="1600" i="1" u="sng" dirty="0">
                <a:solidFill>
                  <a:prstClr val="black"/>
                </a:solidFill>
                <a:latin typeface="Calibri" panose="020F0502020204030204" pitchFamily="34" charset="0"/>
              </a:rPr>
              <a:t>Change from 2021F</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Cow/calf +4.8%</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Dairy +17.8%</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Broilers +8.3%</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Hogs -13.4%</a:t>
            </a:r>
          </a:p>
          <a:p>
            <a:pPr defTabSz="914400" eaLnBrk="0" fontAlgn="base" hangingPunct="0">
              <a:spcBef>
                <a:spcPct val="0"/>
              </a:spcBef>
              <a:spcAft>
                <a:spcPct val="0"/>
              </a:spcAft>
              <a:defRPr/>
            </a:pPr>
            <a:r>
              <a:rPr lang="en-US" sz="1600" i="1" dirty="0">
                <a:solidFill>
                  <a:prstClr val="black"/>
                </a:solidFill>
                <a:latin typeface="Calibri" panose="020F0502020204030204" pitchFamily="34" charset="0"/>
              </a:rPr>
              <a:t>Eggs -0.6%</a:t>
            </a:r>
          </a:p>
          <a:p>
            <a:pPr defTabSz="914400" eaLnBrk="0" fontAlgn="base" hangingPunct="0">
              <a:spcBef>
                <a:spcPct val="0"/>
              </a:spcBef>
              <a:spcAft>
                <a:spcPct val="0"/>
              </a:spcAft>
              <a:defRPr/>
            </a:pPr>
            <a:endParaRPr lang="en-US" dirty="0">
              <a:solidFill>
                <a:srgbClr val="FF0000"/>
              </a:solidFill>
              <a:latin typeface="Calibri" panose="020F0502020204030204" pitchFamily="34" charset="0"/>
            </a:endParaRPr>
          </a:p>
        </p:txBody>
      </p:sp>
      <p:sp>
        <p:nvSpPr>
          <p:cNvPr id="8" name="TextBox 1">
            <a:extLst>
              <a:ext uri="{FF2B5EF4-FFF2-40B4-BE49-F238E27FC236}">
                <a16:creationId xmlns:a16="http://schemas.microsoft.com/office/drawing/2014/main" id="{242D5675-E49C-4807-816D-D87486F482BF}"/>
              </a:ext>
            </a:extLst>
          </p:cNvPr>
          <p:cNvSpPr txBox="1"/>
          <p:nvPr/>
        </p:nvSpPr>
        <p:spPr>
          <a:xfrm>
            <a:off x="155944" y="5246760"/>
            <a:ext cx="6908800" cy="6164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914400">
              <a:defRPr/>
            </a:pPr>
            <a:r>
              <a:rPr lang="en-US" dirty="0">
                <a:solidFill>
                  <a:prstClr val="black"/>
                </a:solidFill>
                <a:latin typeface="Calibri"/>
              </a:rPr>
              <a:t>F= Forecast. Values are adjusted for inflation using the U.S. Bureau of Economic Analysis Gross Domestic Product Price Index (BEA API series code: A191RG) rebased to 2022 by USDA, Economic Research Service.</a:t>
            </a:r>
          </a:p>
          <a:p>
            <a:pPr defTabSz="914400" eaLnBrk="0" fontAlgn="base" hangingPunct="0">
              <a:spcBef>
                <a:spcPct val="0"/>
              </a:spcBef>
              <a:spcAft>
                <a:spcPct val="0"/>
              </a:spcAft>
              <a:defRPr/>
            </a:pPr>
            <a:r>
              <a:rPr lang="en-US" dirty="0">
                <a:solidFill>
                  <a:prstClr val="black"/>
                </a:solidFill>
                <a:latin typeface="Calibri"/>
              </a:rPr>
              <a:t>Source: USDA, Economic Research Service, Farm Income and Wealth Statistics</a:t>
            </a:r>
          </a:p>
          <a:p>
            <a:pPr defTabSz="914400" eaLnBrk="0" fontAlgn="base" hangingPunct="0">
              <a:spcBef>
                <a:spcPct val="0"/>
              </a:spcBef>
              <a:spcAft>
                <a:spcPct val="0"/>
              </a:spcAft>
              <a:defRPr/>
            </a:pPr>
            <a:r>
              <a:rPr lang="en-US" dirty="0">
                <a:solidFill>
                  <a:prstClr val="black"/>
                </a:solidFill>
                <a:latin typeface="Calibri"/>
              </a:rPr>
              <a:t>Data as of February 4, 2022.</a:t>
            </a:r>
          </a:p>
        </p:txBody>
      </p:sp>
      <p:graphicFrame>
        <p:nvGraphicFramePr>
          <p:cNvPr id="10" name="Chart 9">
            <a:extLst>
              <a:ext uri="{FF2B5EF4-FFF2-40B4-BE49-F238E27FC236}">
                <a16:creationId xmlns:a16="http://schemas.microsoft.com/office/drawing/2014/main" id="{99742F59-4B8B-40F0-B710-52262FE9822C}"/>
              </a:ext>
            </a:extLst>
          </p:cNvPr>
          <p:cNvGraphicFramePr>
            <a:graphicFrameLocks/>
          </p:cNvGraphicFramePr>
          <p:nvPr>
            <p:extLst>
              <p:ext uri="{D42A27DB-BD31-4B8C-83A1-F6EECF244321}">
                <p14:modId xmlns:p14="http://schemas.microsoft.com/office/powerpoint/2010/main" val="3782668092"/>
              </p:ext>
            </p:extLst>
          </p:nvPr>
        </p:nvGraphicFramePr>
        <p:xfrm>
          <a:off x="-73025" y="1089478"/>
          <a:ext cx="7273925" cy="41572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6775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0999" y="25340"/>
            <a:ext cx="8229600" cy="1143000"/>
          </a:xfrm>
        </p:spPr>
        <p:txBody>
          <a:bodyPr/>
          <a:lstStyle/>
          <a:p>
            <a:r>
              <a:rPr lang="en-US" sz="3600" dirty="0"/>
              <a:t>Total direct Government payments to farmers expected to decline in 2022</a:t>
            </a:r>
          </a:p>
        </p:txBody>
      </p:sp>
      <p:graphicFrame>
        <p:nvGraphicFramePr>
          <p:cNvPr id="8" name="Chart 7">
            <a:extLst>
              <a:ext uri="{FF2B5EF4-FFF2-40B4-BE49-F238E27FC236}">
                <a16:creationId xmlns:a16="http://schemas.microsoft.com/office/drawing/2014/main" id="{DA14E654-4C2E-4373-9D11-8C8D1E196BF5}"/>
              </a:ext>
            </a:extLst>
          </p:cNvPr>
          <p:cNvGraphicFramePr>
            <a:graphicFrameLocks/>
          </p:cNvGraphicFramePr>
          <p:nvPr>
            <p:extLst>
              <p:ext uri="{D42A27DB-BD31-4B8C-83A1-F6EECF244321}">
                <p14:modId xmlns:p14="http://schemas.microsoft.com/office/powerpoint/2010/main" val="1024106822"/>
              </p:ext>
            </p:extLst>
          </p:nvPr>
        </p:nvGraphicFramePr>
        <p:xfrm>
          <a:off x="140818" y="1172914"/>
          <a:ext cx="8862364" cy="478576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A3338DB-3BEA-4100-924A-6EAA51EE256D}"/>
              </a:ext>
            </a:extLst>
          </p:cNvPr>
          <p:cNvSpPr txBox="1"/>
          <p:nvPr/>
        </p:nvSpPr>
        <p:spPr>
          <a:xfrm>
            <a:off x="6483502" y="3203645"/>
            <a:ext cx="2519680" cy="1308050"/>
          </a:xfrm>
          <a:prstGeom prst="rect">
            <a:avLst/>
          </a:prstGeom>
          <a:noFill/>
          <a:ln>
            <a:solidFill>
              <a:schemeClr val="tx2"/>
            </a:solidFill>
          </a:ln>
        </p:spPr>
        <p:txBody>
          <a:bodyPr wrap="square" rtlCol="0">
            <a:spAutoFit/>
          </a:bodyPr>
          <a:lstStyle/>
          <a:p>
            <a:pPr defTabSz="914400" eaLnBrk="0" fontAlgn="base" hangingPunct="0">
              <a:spcBef>
                <a:spcPct val="0"/>
              </a:spcBef>
              <a:spcAft>
                <a:spcPct val="0"/>
              </a:spcAft>
              <a:defRPr/>
            </a:pPr>
            <a:r>
              <a:rPr lang="en-US" sz="1400" b="1" u="sng" dirty="0">
                <a:solidFill>
                  <a:prstClr val="black"/>
                </a:solidFill>
                <a:latin typeface="Calibri" panose="020F0502020204030204" pitchFamily="34" charset="0"/>
              </a:rPr>
              <a:t>COVID-19 Related Assistance</a:t>
            </a:r>
            <a:endParaRPr lang="en-US" sz="1400" dirty="0">
              <a:solidFill>
                <a:prstClr val="black"/>
              </a:solidFill>
              <a:latin typeface="Calibri" panose="020F0502020204030204" pitchFamily="34" charset="0"/>
            </a:endParaRPr>
          </a:p>
          <a:p>
            <a:pPr defTabSz="914400" eaLnBrk="0" fontAlgn="base" hangingPunct="0">
              <a:spcBef>
                <a:spcPct val="0"/>
              </a:spcBef>
              <a:spcAft>
                <a:spcPct val="0"/>
              </a:spcAft>
              <a:defRPr/>
            </a:pPr>
            <a:r>
              <a:rPr lang="en-US" sz="1400" dirty="0">
                <a:solidFill>
                  <a:prstClr val="black"/>
                </a:solidFill>
                <a:latin typeface="Calibri" panose="020F0502020204030204" pitchFamily="34" charset="0"/>
              </a:rPr>
              <a:t>USDA pandemic assistance:  </a:t>
            </a:r>
          </a:p>
          <a:p>
            <a:pPr defTabSz="914400" eaLnBrk="0" fontAlgn="base" hangingPunct="0">
              <a:spcBef>
                <a:spcPct val="0"/>
              </a:spcBef>
              <a:spcAft>
                <a:spcPct val="0"/>
              </a:spcAft>
              <a:defRPr/>
            </a:pPr>
            <a:r>
              <a:rPr lang="en-US" sz="1400" dirty="0">
                <a:solidFill>
                  <a:prstClr val="black"/>
                </a:solidFill>
                <a:latin typeface="Calibri" panose="020F0502020204030204" pitchFamily="34" charset="0"/>
              </a:rPr>
              <a:t>2021F=$7.8B; 2022F=$3.4B </a:t>
            </a:r>
          </a:p>
          <a:p>
            <a:pPr defTabSz="914400" eaLnBrk="0" fontAlgn="base" hangingPunct="0">
              <a:spcBef>
                <a:spcPct val="0"/>
              </a:spcBef>
              <a:spcAft>
                <a:spcPct val="0"/>
              </a:spcAft>
              <a:defRPr/>
            </a:pPr>
            <a:endParaRPr lang="en-US" sz="900" dirty="0">
              <a:solidFill>
                <a:prstClr val="black"/>
              </a:solidFill>
              <a:latin typeface="Calibri" panose="020F0502020204030204" pitchFamily="34" charset="0"/>
            </a:endParaRPr>
          </a:p>
          <a:p>
            <a:pPr defTabSz="914400" eaLnBrk="0" fontAlgn="base" hangingPunct="0">
              <a:spcBef>
                <a:spcPct val="0"/>
              </a:spcBef>
              <a:spcAft>
                <a:spcPct val="0"/>
              </a:spcAft>
              <a:defRPr/>
            </a:pPr>
            <a:r>
              <a:rPr lang="en-US" sz="1400" dirty="0">
                <a:solidFill>
                  <a:prstClr val="black"/>
                </a:solidFill>
                <a:latin typeface="Calibri" panose="020F0502020204030204" pitchFamily="34" charset="0"/>
              </a:rPr>
              <a:t>Non-USDA pandemic assistance: </a:t>
            </a:r>
          </a:p>
          <a:p>
            <a:pPr defTabSz="914400" eaLnBrk="0" fontAlgn="base" hangingPunct="0">
              <a:spcBef>
                <a:spcPct val="0"/>
              </a:spcBef>
              <a:spcAft>
                <a:spcPct val="0"/>
              </a:spcAft>
              <a:defRPr/>
            </a:pPr>
            <a:r>
              <a:rPr lang="en-US" sz="1400" dirty="0">
                <a:solidFill>
                  <a:prstClr val="black"/>
                </a:solidFill>
                <a:latin typeface="Calibri" panose="020F0502020204030204" pitchFamily="34" charset="0"/>
              </a:rPr>
              <a:t>2021F=$8.7B </a:t>
            </a:r>
          </a:p>
        </p:txBody>
      </p:sp>
      <p:sp>
        <p:nvSpPr>
          <p:cNvPr id="4" name="TextBox 3">
            <a:extLst>
              <a:ext uri="{FF2B5EF4-FFF2-40B4-BE49-F238E27FC236}">
                <a16:creationId xmlns:a16="http://schemas.microsoft.com/office/drawing/2014/main" id="{DF3106D2-3888-4E7B-A8F8-7556CA85B1D1}"/>
              </a:ext>
            </a:extLst>
          </p:cNvPr>
          <p:cNvSpPr txBox="1"/>
          <p:nvPr/>
        </p:nvSpPr>
        <p:spPr>
          <a:xfrm>
            <a:off x="792981" y="1564697"/>
            <a:ext cx="27432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latin typeface="Calibri" panose="020F0502020204030204" pitchFamily="34" charset="0"/>
              </a:rPr>
              <a:t>2001-20 Average (2022 $) = $19.8 Billion </a:t>
            </a:r>
          </a:p>
        </p:txBody>
      </p:sp>
    </p:spTree>
    <p:extLst>
      <p:ext uri="{BB962C8B-B14F-4D97-AF65-F5344CB8AC3E}">
        <p14:creationId xmlns:p14="http://schemas.microsoft.com/office/powerpoint/2010/main" val="2253222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90501"/>
            <a:ext cx="8229600" cy="1143000"/>
          </a:xfrm>
        </p:spPr>
        <p:txBody>
          <a:bodyPr/>
          <a:lstStyle/>
          <a:p>
            <a:r>
              <a:rPr lang="en-US" sz="3600" dirty="0"/>
              <a:t>Total production expenses forecast to continue increasing in 2022</a:t>
            </a:r>
          </a:p>
        </p:txBody>
      </p:sp>
      <p:sp>
        <p:nvSpPr>
          <p:cNvPr id="2" name="TextBox 1"/>
          <p:cNvSpPr txBox="1"/>
          <p:nvPr/>
        </p:nvSpPr>
        <p:spPr>
          <a:xfrm>
            <a:off x="7239000" y="1455423"/>
            <a:ext cx="1905000" cy="3693319"/>
          </a:xfrm>
          <a:prstGeom prst="rect">
            <a:avLst/>
          </a:prstGeom>
          <a:noFill/>
        </p:spPr>
        <p:txBody>
          <a:bodyPr wrap="square" rtlCol="0">
            <a:spAutoFit/>
          </a:bodyPr>
          <a:lstStyle/>
          <a:p>
            <a:pPr defTabSz="914400" eaLnBrk="0" fontAlgn="base" hangingPunct="0">
              <a:spcBef>
                <a:spcPct val="0"/>
              </a:spcBef>
              <a:spcAft>
                <a:spcPct val="0"/>
              </a:spcAft>
              <a:defRPr/>
            </a:pPr>
            <a:r>
              <a:rPr lang="en-US" dirty="0">
                <a:solidFill>
                  <a:prstClr val="black"/>
                </a:solidFill>
                <a:latin typeface="Calibri" panose="020F0502020204030204" pitchFamily="34" charset="0"/>
              </a:rPr>
              <a:t>2020 was the first increase since 2014 (in inflation adjusted series).</a:t>
            </a:r>
          </a:p>
          <a:p>
            <a:pPr defTabSz="914400" eaLnBrk="0" fontAlgn="base" hangingPunct="0">
              <a:spcBef>
                <a:spcPct val="0"/>
              </a:spcBef>
              <a:spcAft>
                <a:spcPct val="0"/>
              </a:spcAft>
              <a:defRPr/>
            </a:pPr>
            <a:endParaRPr lang="en-US" dirty="0">
              <a:solidFill>
                <a:prstClr val="black"/>
              </a:solidFill>
              <a:latin typeface="Calibri" panose="020F0502020204030204" pitchFamily="34" charset="0"/>
            </a:endParaRPr>
          </a:p>
          <a:p>
            <a:pPr defTabSz="914400" eaLnBrk="0" fontAlgn="base" hangingPunct="0">
              <a:spcBef>
                <a:spcPct val="0"/>
              </a:spcBef>
              <a:spcAft>
                <a:spcPct val="0"/>
              </a:spcAft>
              <a:defRPr/>
            </a:pPr>
            <a:r>
              <a:rPr lang="en-US" dirty="0">
                <a:solidFill>
                  <a:prstClr val="black"/>
                </a:solidFill>
                <a:latin typeface="Calibri" panose="020F0502020204030204" pitchFamily="34" charset="0"/>
              </a:rPr>
              <a:t>Expenses forecast to increase 1.5% in 2022 when adjusted for inflation and   5.1% in nominal terms. </a:t>
            </a:r>
          </a:p>
          <a:p>
            <a:pPr defTabSz="914400" eaLnBrk="0" fontAlgn="base" hangingPunct="0">
              <a:spcBef>
                <a:spcPct val="0"/>
              </a:spcBef>
              <a:spcAft>
                <a:spcPct val="0"/>
              </a:spcAft>
              <a:defRPr/>
            </a:pPr>
            <a:r>
              <a:rPr lang="en-US" dirty="0">
                <a:solidFill>
                  <a:prstClr val="black"/>
                </a:solidFill>
                <a:latin typeface="Calibri" panose="020F0502020204030204" pitchFamily="34" charset="0"/>
              </a:rPr>
              <a:t>  </a:t>
            </a:r>
          </a:p>
        </p:txBody>
      </p:sp>
      <p:graphicFrame>
        <p:nvGraphicFramePr>
          <p:cNvPr id="6" name="Chart 5">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1619156262"/>
              </p:ext>
            </p:extLst>
          </p:nvPr>
        </p:nvGraphicFramePr>
        <p:xfrm>
          <a:off x="2" y="704851"/>
          <a:ext cx="7477124" cy="53149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4269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21">
            <a:extLst>
              <a:ext uri="{FF2B5EF4-FFF2-40B4-BE49-F238E27FC236}">
                <a16:creationId xmlns:a16="http://schemas.microsoft.com/office/drawing/2014/main" id="{00000000-0008-0000-0900-000005000000}"/>
              </a:ext>
            </a:extLst>
          </p:cNvPr>
          <p:cNvGraphicFramePr>
            <a:graphicFrameLocks/>
          </p:cNvGraphicFramePr>
          <p:nvPr>
            <p:extLst>
              <p:ext uri="{D42A27DB-BD31-4B8C-83A1-F6EECF244321}">
                <p14:modId xmlns:p14="http://schemas.microsoft.com/office/powerpoint/2010/main" val="352270115"/>
              </p:ext>
            </p:extLst>
          </p:nvPr>
        </p:nvGraphicFramePr>
        <p:xfrm>
          <a:off x="-15120" y="905257"/>
          <a:ext cx="6827338" cy="527608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6934484" y="1939608"/>
            <a:ext cx="2120138" cy="2031325"/>
          </a:xfrm>
          <a:prstGeom prst="rect">
            <a:avLst/>
          </a:prstGeom>
          <a:noFill/>
        </p:spPr>
        <p:txBody>
          <a:bodyPr wrap="square" rtlCol="0">
            <a:spAutoFit/>
          </a:bodyPr>
          <a:lstStyle/>
          <a:p>
            <a:pPr defTabSz="914400" eaLnBrk="0" fontAlgn="base" hangingPunct="0">
              <a:spcBef>
                <a:spcPct val="0"/>
              </a:spcBef>
              <a:spcAft>
                <a:spcPct val="0"/>
              </a:spcAft>
              <a:defRPr/>
            </a:pPr>
            <a:r>
              <a:rPr lang="en-US" dirty="0">
                <a:solidFill>
                  <a:prstClr val="black"/>
                </a:solidFill>
                <a:latin typeface="Calibri" panose="020F0502020204030204" pitchFamily="34" charset="0"/>
              </a:rPr>
              <a:t>Feed and fertilizer are expected to see largest dollar increases.</a:t>
            </a:r>
          </a:p>
          <a:p>
            <a:pPr defTabSz="914400" eaLnBrk="0" fontAlgn="base" hangingPunct="0">
              <a:spcBef>
                <a:spcPct val="0"/>
              </a:spcBef>
              <a:spcAft>
                <a:spcPct val="0"/>
              </a:spcAft>
              <a:defRPr/>
            </a:pPr>
            <a:endParaRPr lang="en-US" dirty="0">
              <a:solidFill>
                <a:prstClr val="black"/>
              </a:solidFill>
              <a:latin typeface="Calibri" panose="020F0502020204030204" pitchFamily="34" charset="0"/>
            </a:endParaRPr>
          </a:p>
          <a:p>
            <a:pPr defTabSz="914400" eaLnBrk="0" fontAlgn="base" hangingPunct="0">
              <a:spcBef>
                <a:spcPct val="0"/>
              </a:spcBef>
              <a:spcAft>
                <a:spcPct val="0"/>
              </a:spcAft>
              <a:defRPr/>
            </a:pPr>
            <a:r>
              <a:rPr lang="en-US" dirty="0">
                <a:solidFill>
                  <a:prstClr val="black"/>
                </a:solidFill>
                <a:latin typeface="Calibri" panose="020F0502020204030204" pitchFamily="34" charset="0"/>
              </a:rPr>
              <a:t>Net rent expected to decline in 2022.</a:t>
            </a:r>
          </a:p>
        </p:txBody>
      </p:sp>
      <p:sp>
        <p:nvSpPr>
          <p:cNvPr id="9" name="TextBox 8"/>
          <p:cNvSpPr txBox="1"/>
          <p:nvPr/>
        </p:nvSpPr>
        <p:spPr>
          <a:xfrm>
            <a:off x="6067238" y="2438362"/>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    </a:t>
            </a:r>
          </a:p>
        </p:txBody>
      </p:sp>
      <p:sp>
        <p:nvSpPr>
          <p:cNvPr id="2" name="Title 1"/>
          <p:cNvSpPr>
            <a:spLocks noGrp="1"/>
          </p:cNvSpPr>
          <p:nvPr>
            <p:ph type="title"/>
          </p:nvPr>
        </p:nvSpPr>
        <p:spPr>
          <a:xfrm>
            <a:off x="304800" y="69928"/>
            <a:ext cx="8229600" cy="1143000"/>
          </a:xfrm>
        </p:spPr>
        <p:txBody>
          <a:bodyPr/>
          <a:lstStyle/>
          <a:p>
            <a:r>
              <a:rPr lang="en-US" sz="3200" dirty="0"/>
              <a:t>Most individual expense items forecast to increase in 2022</a:t>
            </a:r>
          </a:p>
        </p:txBody>
      </p:sp>
      <p:grpSp>
        <p:nvGrpSpPr>
          <p:cNvPr id="17" name="Group 16">
            <a:extLst>
              <a:ext uri="{FF2B5EF4-FFF2-40B4-BE49-F238E27FC236}">
                <a16:creationId xmlns:a16="http://schemas.microsoft.com/office/drawing/2014/main" id="{0F88079A-B895-44F3-A9E1-91D133E7F8F0}"/>
              </a:ext>
            </a:extLst>
          </p:cNvPr>
          <p:cNvGrpSpPr/>
          <p:nvPr/>
        </p:nvGrpSpPr>
        <p:grpSpPr>
          <a:xfrm>
            <a:off x="6067240" y="819238"/>
            <a:ext cx="1207357" cy="4332086"/>
            <a:chOff x="6062105" y="951318"/>
            <a:chExt cx="1207357" cy="4332086"/>
          </a:xfrm>
        </p:grpSpPr>
        <p:sp>
          <p:nvSpPr>
            <p:cNvPr id="5" name="Rectangle 4"/>
            <p:cNvSpPr/>
            <p:nvPr/>
          </p:nvSpPr>
          <p:spPr>
            <a:xfrm>
              <a:off x="6203796" y="1492341"/>
              <a:ext cx="603289" cy="37910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eaLnBrk="0" fontAlgn="base" hangingPunct="0">
                <a:spcBef>
                  <a:spcPct val="0"/>
                </a:spcBef>
                <a:spcAft>
                  <a:spcPct val="0"/>
                </a:spcAft>
                <a:defRPr/>
              </a:pPr>
              <a:endParaRPr lang="en-US">
                <a:solidFill>
                  <a:prstClr val="white"/>
                </a:solidFill>
                <a:latin typeface="Calibri"/>
              </a:endParaRPr>
            </a:p>
          </p:txBody>
        </p:sp>
        <p:sp>
          <p:nvSpPr>
            <p:cNvPr id="6" name="TextBox 5"/>
            <p:cNvSpPr txBox="1"/>
            <p:nvPr/>
          </p:nvSpPr>
          <p:spPr>
            <a:xfrm>
              <a:off x="6062105" y="951318"/>
              <a:ext cx="990600" cy="523220"/>
            </a:xfrm>
            <a:prstGeom prst="rect">
              <a:avLst/>
            </a:prstGeom>
            <a:noFill/>
          </p:spPr>
          <p:txBody>
            <a:bodyPr wrap="square" rtlCol="0">
              <a:spAutoFit/>
            </a:bodyPr>
            <a:lstStyle/>
            <a:p>
              <a:pPr defTabSz="914400" eaLnBrk="0" fontAlgn="base" hangingPunct="0">
                <a:spcBef>
                  <a:spcPct val="0"/>
                </a:spcBef>
                <a:spcAft>
                  <a:spcPct val="0"/>
                </a:spcAft>
                <a:defRPr/>
              </a:pPr>
              <a:r>
                <a:rPr lang="en-US" sz="1400" dirty="0">
                  <a:solidFill>
                    <a:prstClr val="black"/>
                  </a:solidFill>
                  <a:latin typeface="Calibri" panose="020F0502020204030204" pitchFamily="34" charset="0"/>
                </a:rPr>
                <a:t>2021F-22F % change </a:t>
              </a:r>
            </a:p>
          </p:txBody>
        </p:sp>
        <p:sp>
          <p:nvSpPr>
            <p:cNvPr id="15" name="TextBox 14"/>
            <p:cNvSpPr txBox="1"/>
            <p:nvPr/>
          </p:nvSpPr>
          <p:spPr>
            <a:xfrm>
              <a:off x="6234997" y="4948623"/>
              <a:ext cx="1034465"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-6.6%</a:t>
              </a:r>
            </a:p>
          </p:txBody>
        </p:sp>
        <p:sp>
          <p:nvSpPr>
            <p:cNvPr id="14" name="TextBox 13"/>
            <p:cNvSpPr txBox="1"/>
            <p:nvPr/>
          </p:nvSpPr>
          <p:spPr>
            <a:xfrm>
              <a:off x="6218318" y="4592161"/>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-0.3%</a:t>
              </a:r>
            </a:p>
          </p:txBody>
        </p:sp>
        <p:sp>
          <p:nvSpPr>
            <p:cNvPr id="13" name="TextBox 12"/>
            <p:cNvSpPr txBox="1"/>
            <p:nvPr/>
          </p:nvSpPr>
          <p:spPr>
            <a:xfrm>
              <a:off x="6062105" y="4201465"/>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     +1.4%</a:t>
              </a:r>
            </a:p>
          </p:txBody>
        </p:sp>
        <p:sp>
          <p:nvSpPr>
            <p:cNvPr id="12" name="TextBox 11"/>
            <p:cNvSpPr txBox="1"/>
            <p:nvPr/>
          </p:nvSpPr>
          <p:spPr>
            <a:xfrm>
              <a:off x="6194979" y="3845003"/>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 +1.8%</a:t>
              </a:r>
            </a:p>
          </p:txBody>
        </p:sp>
        <p:sp>
          <p:nvSpPr>
            <p:cNvPr id="11" name="TextBox 10"/>
            <p:cNvSpPr txBox="1"/>
            <p:nvPr/>
          </p:nvSpPr>
          <p:spPr>
            <a:xfrm>
              <a:off x="6076397" y="3475709"/>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    +2.1%</a:t>
              </a:r>
            </a:p>
          </p:txBody>
        </p:sp>
        <p:sp>
          <p:nvSpPr>
            <p:cNvPr id="10" name="TextBox 9"/>
            <p:cNvSpPr txBox="1"/>
            <p:nvPr/>
          </p:nvSpPr>
          <p:spPr>
            <a:xfrm>
              <a:off x="6076397" y="3060867"/>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    +5.9%</a:t>
              </a:r>
            </a:p>
          </p:txBody>
        </p:sp>
        <p:sp>
          <p:nvSpPr>
            <p:cNvPr id="20" name="TextBox 19"/>
            <p:cNvSpPr txBox="1"/>
            <p:nvPr/>
          </p:nvSpPr>
          <p:spPr>
            <a:xfrm>
              <a:off x="6215949" y="2709864"/>
              <a:ext cx="1034465"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+6.1%</a:t>
              </a:r>
            </a:p>
          </p:txBody>
        </p:sp>
        <p:sp>
          <p:nvSpPr>
            <p:cNvPr id="8" name="TextBox 7"/>
            <p:cNvSpPr txBox="1"/>
            <p:nvPr/>
          </p:nvSpPr>
          <p:spPr>
            <a:xfrm>
              <a:off x="6203796" y="2335195"/>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+6.8%</a:t>
              </a:r>
            </a:p>
          </p:txBody>
        </p:sp>
        <p:sp>
          <p:nvSpPr>
            <p:cNvPr id="7" name="TextBox 6"/>
            <p:cNvSpPr txBox="1"/>
            <p:nvPr/>
          </p:nvSpPr>
          <p:spPr>
            <a:xfrm>
              <a:off x="6194979" y="1949514"/>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+10.4%</a:t>
              </a:r>
            </a:p>
          </p:txBody>
        </p:sp>
        <p:sp>
          <p:nvSpPr>
            <p:cNvPr id="3" name="TextBox 2"/>
            <p:cNvSpPr txBox="1"/>
            <p:nvPr/>
          </p:nvSpPr>
          <p:spPr>
            <a:xfrm>
              <a:off x="6203796" y="1574596"/>
              <a:ext cx="990600" cy="276999"/>
            </a:xfrm>
            <a:prstGeom prst="rect">
              <a:avLst/>
            </a:prstGeom>
            <a:noFill/>
          </p:spPr>
          <p:txBody>
            <a:bodyPr wrap="square" rtlCol="0">
              <a:spAutoFit/>
            </a:bodyPr>
            <a:lstStyle/>
            <a:p>
              <a:pPr defTabSz="914400" eaLnBrk="0" fontAlgn="base" hangingPunct="0">
                <a:spcBef>
                  <a:spcPct val="0"/>
                </a:spcBef>
                <a:spcAft>
                  <a:spcPct val="0"/>
                </a:spcAft>
                <a:defRPr/>
              </a:pPr>
              <a:r>
                <a:rPr lang="en-US" sz="1200" dirty="0">
                  <a:solidFill>
                    <a:prstClr val="black"/>
                  </a:solidFill>
                  <a:latin typeface="Calibri" panose="020F0502020204030204" pitchFamily="34" charset="0"/>
                </a:rPr>
                <a:t>+12.0%</a:t>
              </a:r>
            </a:p>
          </p:txBody>
        </p:sp>
      </p:grpSp>
    </p:spTree>
    <p:extLst>
      <p:ext uri="{BB962C8B-B14F-4D97-AF65-F5344CB8AC3E}">
        <p14:creationId xmlns:p14="http://schemas.microsoft.com/office/powerpoint/2010/main" val="4166836990"/>
      </p:ext>
    </p:extLst>
  </p:cSld>
  <p:clrMapOvr>
    <a:masterClrMapping/>
  </p:clrMapOvr>
</p:sld>
</file>

<file path=ppt/theme/theme1.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RS Presentation 2014_Blue _ Tan" id="{D0CDADCB-D4C3-4885-ADCD-CE287E38A54F}" vid="{BF01A232-7903-41D5-9C27-DFF34F20DD52}"/>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RS Presentation 2014_Blue _ Tan" id="{D0CDADCB-D4C3-4885-ADCD-CE287E38A54F}" vid="{A2664511-B393-414A-8FA2-90E34B0F3568}"/>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14125</TotalTime>
  <Words>1810</Words>
  <Application>Microsoft Office PowerPoint</Application>
  <PresentationFormat>On-screen Show (4:3)</PresentationFormat>
  <Paragraphs>194</Paragraphs>
  <Slides>15</Slides>
  <Notes>14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15</vt:i4>
      </vt:variant>
    </vt:vector>
  </HeadingPairs>
  <TitlesOfParts>
    <vt:vector size="25" baseType="lpstr">
      <vt:lpstr>Abadi</vt:lpstr>
      <vt:lpstr>Arial</vt:lpstr>
      <vt:lpstr>Calibri</vt:lpstr>
      <vt:lpstr>Calibri Light</vt:lpstr>
      <vt:lpstr>Courier New</vt:lpstr>
      <vt:lpstr>Wingdings</vt:lpstr>
      <vt:lpstr>ERS Title Page</vt:lpstr>
      <vt:lpstr>1_Custom Design</vt:lpstr>
      <vt:lpstr>Custom Design</vt:lpstr>
      <vt:lpstr>Office Theme</vt:lpstr>
      <vt:lpstr>Farm Income and Financial Forecasts for 2022  February 2022 </vt:lpstr>
      <vt:lpstr>Summary*</vt:lpstr>
      <vt:lpstr>PowerPoint Presentation</vt:lpstr>
      <vt:lpstr>Net farm income forecast to decline in 2022</vt:lpstr>
      <vt:lpstr>PowerPoint Presentation</vt:lpstr>
      <vt:lpstr>Total animal/animal product cash receipts forecast to increase in 2022</vt:lpstr>
      <vt:lpstr>Total direct Government payments to farmers expected to decline in 2022</vt:lpstr>
      <vt:lpstr>Total production expenses forecast to continue increasing in 2022</vt:lpstr>
      <vt:lpstr>Most individual expense items forecast to increase in 2022</vt:lpstr>
      <vt:lpstr>Balance sheet forecast remains relatively stable…</vt:lpstr>
      <vt:lpstr>Farm businesses in 5 out of 9 regions expected to see higher average net cash income in 2022</vt:lpstr>
      <vt:lpstr>PowerPoint Presentation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Litkowski, Carrie - REE-ERS, Washington, DC</dc:creator>
  <cp:lastModifiedBy>Litkowski, Carrie - REE-ERS, Washington, DC</cp:lastModifiedBy>
  <cp:revision>265</cp:revision>
  <dcterms:created xsi:type="dcterms:W3CDTF">2021-08-26T16:56:08Z</dcterms:created>
  <dcterms:modified xsi:type="dcterms:W3CDTF">2022-02-07T19:02:51Z</dcterms:modified>
</cp:coreProperties>
</file>