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27"/>
  </p:notesMasterIdLst>
  <p:sldIdLst>
    <p:sldId id="256" r:id="rId2"/>
    <p:sldId id="2763" r:id="rId3"/>
    <p:sldId id="2797" r:id="rId4"/>
    <p:sldId id="2984" r:id="rId5"/>
    <p:sldId id="2983" r:id="rId6"/>
    <p:sldId id="2985" r:id="rId7"/>
    <p:sldId id="2987" r:id="rId8"/>
    <p:sldId id="2986" r:id="rId9"/>
    <p:sldId id="3072" r:id="rId10"/>
    <p:sldId id="3084" r:id="rId11"/>
    <p:sldId id="3092" r:id="rId12"/>
    <p:sldId id="3074" r:id="rId13"/>
    <p:sldId id="3082" r:id="rId14"/>
    <p:sldId id="3075" r:id="rId15"/>
    <p:sldId id="2820" r:id="rId16"/>
    <p:sldId id="2821" r:id="rId17"/>
    <p:sldId id="3094" r:id="rId18"/>
    <p:sldId id="3093" r:id="rId19"/>
    <p:sldId id="258" r:id="rId20"/>
    <p:sldId id="265" r:id="rId21"/>
    <p:sldId id="2892" r:id="rId22"/>
    <p:sldId id="261" r:id="rId23"/>
    <p:sldId id="2855" r:id="rId24"/>
    <p:sldId id="2823" r:id="rId25"/>
    <p:sldId id="2603"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0000"/>
    <a:srgbClr val="FDD726"/>
    <a:srgbClr val="427E93"/>
    <a:srgbClr val="CCCCCC"/>
    <a:srgbClr val="7D8C1F"/>
    <a:srgbClr val="CC0000"/>
    <a:srgbClr val="666666"/>
    <a:srgbClr val="E0E0E0"/>
    <a:srgbClr val="BF101F"/>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61"/>
    <p:restoredTop sz="94522"/>
  </p:normalViewPr>
  <p:slideViewPr>
    <p:cSldViewPr>
      <p:cViewPr varScale="1">
        <p:scale>
          <a:sx n="92" d="100"/>
          <a:sy n="92" d="100"/>
        </p:scale>
        <p:origin x="1432"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3656" y="-1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1433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charset="0"/>
                <a:ea typeface="+mn-ea"/>
                <a:cs typeface="+mn-cs"/>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434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34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charset="0"/>
                <a:ea typeface="+mn-ea"/>
                <a:cs typeface="+mn-cs"/>
              </a:defRPr>
            </a:lvl1pPr>
          </a:lstStyle>
          <a:p>
            <a:pPr>
              <a:defRPr/>
            </a:pPr>
            <a:endParaRPr lang="en-US"/>
          </a:p>
        </p:txBody>
      </p:sp>
      <p:sp>
        <p:nvSpPr>
          <p:cNvPr id="1434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F700EEE9-37E5-EA4C-8E30-347C4917E385}" type="slidenum">
              <a:rPr lang="en-US"/>
              <a:pPr>
                <a:defRPr/>
              </a:pPr>
              <a:t>‹#›</a:t>
            </a:fld>
            <a:endParaRPr lang="en-US"/>
          </a:p>
        </p:txBody>
      </p:sp>
    </p:spTree>
    <p:extLst>
      <p:ext uri="{BB962C8B-B14F-4D97-AF65-F5344CB8AC3E}">
        <p14:creationId xmlns:p14="http://schemas.microsoft.com/office/powerpoint/2010/main" val="19153359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307" name="Rectangle 19"/>
          <p:cNvSpPr>
            <a:spLocks noGrp="1" noChangeArrowheads="1"/>
          </p:cNvSpPr>
          <p:nvPr>
            <p:ph type="ctrTitle"/>
          </p:nvPr>
        </p:nvSpPr>
        <p:spPr>
          <a:xfrm>
            <a:off x="914400" y="3962400"/>
            <a:ext cx="6019800" cy="2209800"/>
          </a:xfrm>
        </p:spPr>
        <p:txBody>
          <a:bodyPr/>
          <a:lstStyle>
            <a:lvl1pPr>
              <a:defRPr sz="4200">
                <a:solidFill>
                  <a:schemeClr val="tx2"/>
                </a:solidFill>
              </a:defRPr>
            </a:lvl1pPr>
          </a:lstStyle>
          <a:p>
            <a:r>
              <a:rPr lang="en-US" dirty="0"/>
              <a:t>Click to edit Master title style</a:t>
            </a:r>
          </a:p>
        </p:txBody>
      </p:sp>
      <p:sp>
        <p:nvSpPr>
          <p:cNvPr id="12308" name="Rectangle 20"/>
          <p:cNvSpPr>
            <a:spLocks noGrp="1" noChangeArrowheads="1"/>
          </p:cNvSpPr>
          <p:nvPr>
            <p:ph type="subTitle" idx="1"/>
          </p:nvPr>
        </p:nvSpPr>
        <p:spPr>
          <a:xfrm>
            <a:off x="838200" y="5638800"/>
            <a:ext cx="6019800" cy="1752600"/>
          </a:xfrm>
        </p:spPr>
        <p:txBody>
          <a:bodyPr/>
          <a:lstStyle>
            <a:lvl1pPr marL="0" indent="0">
              <a:buFont typeface="Times" charset="0"/>
              <a:buNone/>
              <a:defRPr sz="3200">
                <a:solidFill>
                  <a:srgbClr val="FF0000"/>
                </a:solidFill>
              </a:defRPr>
            </a:lvl1pPr>
          </a:lstStyle>
          <a:p>
            <a:r>
              <a:rPr lang="en-US" dirty="0"/>
              <a:t>Click to edit Master subtitle style</a:t>
            </a:r>
          </a:p>
        </p:txBody>
      </p:sp>
      <p:sp>
        <p:nvSpPr>
          <p:cNvPr id="19" name="Rectangle 16"/>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20" name="Rectangle 17"/>
          <p:cNvSpPr>
            <a:spLocks noGrp="1" noChangeArrowheads="1"/>
          </p:cNvSpPr>
          <p:nvPr>
            <p:ph type="ftr" sz="quarter" idx="11"/>
          </p:nvPr>
        </p:nvSpPr>
        <p:spPr>
          <a:xfrm>
            <a:off x="3124200" y="6248400"/>
            <a:ext cx="2895600" cy="457200"/>
          </a:xfrm>
          <a:prstGeom prst="rect">
            <a:avLst/>
          </a:prstGeom>
        </p:spPr>
        <p:txBody>
          <a:bodyPr/>
          <a:lstStyle>
            <a:lvl1pPr>
              <a:defRPr/>
            </a:lvl1pPr>
          </a:lstStyle>
          <a:p>
            <a:pPr>
              <a:defRPr/>
            </a:pPr>
            <a:endParaRPr lang="en-US"/>
          </a:p>
        </p:txBody>
      </p:sp>
      <p:sp>
        <p:nvSpPr>
          <p:cNvPr id="21" name="Rectangle 18"/>
          <p:cNvSpPr>
            <a:spLocks noGrp="1" noChangeArrowheads="1"/>
          </p:cNvSpPr>
          <p:nvPr>
            <p:ph type="sldNum" sz="quarter" idx="12"/>
          </p:nvPr>
        </p:nvSpPr>
        <p:spPr bwMode="auto">
          <a:xfrm>
            <a:off x="6553200" y="6248400"/>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1" hangingPunct="1">
              <a:defRPr sz="1200" smtClean="0">
                <a:latin typeface="Arial Black" charset="0"/>
              </a:defRPr>
            </a:lvl1pPr>
          </a:lstStyle>
          <a:p>
            <a:pPr>
              <a:defRPr/>
            </a:pPr>
            <a:fld id="{60E0C5BE-04EE-C54D-B540-C045F17F5214}" type="slidenum">
              <a:rPr lang="en-US"/>
              <a:pPr>
                <a:defRPr/>
              </a:pPr>
              <a:t>‹#›</a:t>
            </a:fld>
            <a:endParaRPr lang="en-US"/>
          </a:p>
        </p:txBody>
      </p:sp>
    </p:spTree>
    <p:extLst>
      <p:ext uri="{BB962C8B-B14F-4D97-AF65-F5344CB8AC3E}">
        <p14:creationId xmlns:p14="http://schemas.microsoft.com/office/powerpoint/2010/main" val="2777410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93126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19200"/>
            <a:ext cx="2057400" cy="4876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19200"/>
            <a:ext cx="6019800" cy="4876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911103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Tree>
    <p:extLst>
      <p:ext uri="{BB962C8B-B14F-4D97-AF65-F5344CB8AC3E}">
        <p14:creationId xmlns:p14="http://schemas.microsoft.com/office/powerpoint/2010/main" val="857299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0"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a:t>Click to edit Master text styles</a:t>
            </a:r>
          </a:p>
        </p:txBody>
      </p:sp>
      <p:sp>
        <p:nvSpPr>
          <p:cNvPr id="4"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5"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582972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362200"/>
            <a:ext cx="40386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7525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8"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52508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4"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633285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3"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819759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95611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16"/>
          <p:cNvSpPr>
            <a:spLocks noGrp="1" noChangeArrowheads="1"/>
          </p:cNvSpPr>
          <p:nvPr>
            <p:ph type="dt" sz="half"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08728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7" name="Rectangle 14"/>
          <p:cNvSpPr>
            <a:spLocks noGrp="1" noChangeArrowheads="1"/>
          </p:cNvSpPr>
          <p:nvPr>
            <p:ph type="title"/>
          </p:nvPr>
        </p:nvSpPr>
        <p:spPr bwMode="auto">
          <a:xfrm>
            <a:off x="1295400" y="457200"/>
            <a:ext cx="60960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8" name="Rectangle 15"/>
          <p:cNvSpPr>
            <a:spLocks noGrp="1" noChangeArrowheads="1"/>
          </p:cNvSpPr>
          <p:nvPr>
            <p:ph type="body" idx="1"/>
          </p:nvPr>
        </p:nvSpPr>
        <p:spPr bwMode="auto">
          <a:xfrm>
            <a:off x="1295400" y="1981200"/>
            <a:ext cx="7620000" cy="3429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280"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pic>
        <p:nvPicPr>
          <p:cNvPr id="13" name="Picture 12"/>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685800" cy="6858000"/>
          </a:xfrm>
          <a:prstGeom prst="rect">
            <a:avLst/>
          </a:prstGeom>
        </p:spPr>
      </p:pic>
    </p:spTree>
  </p:cSld>
  <p:clrMap bg1="lt1" tx1="dk1" bg2="lt2" tx2="dk2" accent1="accent1" accent2="accent2" accent3="accent3" accent4="accent4" accent5="accent5" accent6="accent6" hlink="hlink" folHlink="folHlink"/>
  <p:sldLayoutIdLst>
    <p:sldLayoutId id="2147484401" r:id="rId1"/>
    <p:sldLayoutId id="2147484391" r:id="rId2"/>
    <p:sldLayoutId id="2147484392" r:id="rId3"/>
    <p:sldLayoutId id="2147484393" r:id="rId4"/>
    <p:sldLayoutId id="2147484394" r:id="rId5"/>
    <p:sldLayoutId id="2147484395" r:id="rId6"/>
    <p:sldLayoutId id="2147484396" r:id="rId7"/>
    <p:sldLayoutId id="2147484397" r:id="rId8"/>
    <p:sldLayoutId id="2147484398" r:id="rId9"/>
    <p:sldLayoutId id="2147484399" r:id="rId10"/>
    <p:sldLayoutId id="2147484400" r:id="rId11"/>
  </p:sldLayoutIdLst>
  <p:txStyles>
    <p:titleStyle>
      <a:lvl1pPr algn="l" rtl="0" eaLnBrk="0" fontAlgn="base" hangingPunct="0">
        <a:spcBef>
          <a:spcPct val="0"/>
        </a:spcBef>
        <a:spcAft>
          <a:spcPct val="0"/>
        </a:spcAft>
        <a:defRPr sz="3600" b="0" i="0">
          <a:solidFill>
            <a:schemeClr val="tx2"/>
          </a:solidFill>
          <a:latin typeface="AppleGothic"/>
          <a:ea typeface="AppleGothic"/>
          <a:cs typeface="Optima"/>
        </a:defRPr>
      </a:lvl1pPr>
      <a:lvl2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2pPr>
      <a:lvl3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3pPr>
      <a:lvl4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4pPr>
      <a:lvl5pPr algn="l" rtl="0" eaLnBrk="0" fontAlgn="base" hangingPunct="0">
        <a:spcBef>
          <a:spcPct val="0"/>
        </a:spcBef>
        <a:spcAft>
          <a:spcPct val="0"/>
        </a:spcAft>
        <a:defRPr sz="3600" b="1">
          <a:solidFill>
            <a:schemeClr val="tx2"/>
          </a:solidFill>
          <a:latin typeface="Helvetica Neue Black Condensed" charset="0"/>
          <a:ea typeface="ＭＳ Ｐゴシック" charset="-128"/>
          <a:cs typeface="ＭＳ Ｐゴシック" charset="-128"/>
        </a:defRPr>
      </a:lvl5pPr>
      <a:lvl6pPr marL="457200" algn="l" rtl="0" fontAlgn="base">
        <a:spcBef>
          <a:spcPct val="0"/>
        </a:spcBef>
        <a:spcAft>
          <a:spcPct val="0"/>
        </a:spcAft>
        <a:defRPr sz="3600" b="1">
          <a:solidFill>
            <a:schemeClr val="tx2"/>
          </a:solidFill>
          <a:latin typeface="Helvetica Neue Black Condensed" charset="0"/>
        </a:defRPr>
      </a:lvl6pPr>
      <a:lvl7pPr marL="914400" algn="l" rtl="0" fontAlgn="base">
        <a:spcBef>
          <a:spcPct val="0"/>
        </a:spcBef>
        <a:spcAft>
          <a:spcPct val="0"/>
        </a:spcAft>
        <a:defRPr sz="3600" b="1">
          <a:solidFill>
            <a:schemeClr val="tx2"/>
          </a:solidFill>
          <a:latin typeface="Helvetica Neue Black Condensed" charset="0"/>
        </a:defRPr>
      </a:lvl7pPr>
      <a:lvl8pPr marL="1371600" algn="l" rtl="0" fontAlgn="base">
        <a:spcBef>
          <a:spcPct val="0"/>
        </a:spcBef>
        <a:spcAft>
          <a:spcPct val="0"/>
        </a:spcAft>
        <a:defRPr sz="3600" b="1">
          <a:solidFill>
            <a:schemeClr val="tx2"/>
          </a:solidFill>
          <a:latin typeface="Helvetica Neue Black Condensed" charset="0"/>
        </a:defRPr>
      </a:lvl8pPr>
      <a:lvl9pPr marL="1828800" algn="l" rtl="0" fontAlgn="base">
        <a:spcBef>
          <a:spcPct val="0"/>
        </a:spcBef>
        <a:spcAft>
          <a:spcPct val="0"/>
        </a:spcAft>
        <a:defRPr sz="3600" b="1">
          <a:solidFill>
            <a:schemeClr val="tx2"/>
          </a:solidFill>
          <a:latin typeface="Helvetica Neue Black Condensed" charset="0"/>
        </a:defRPr>
      </a:lvl9pPr>
    </p:titleStyle>
    <p:body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System Font Thin"/>
          <a:ea typeface="ＭＳ Ｐゴシック" charset="-128"/>
          <a:cs typeface="Big Caslon"/>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tiff"/><Relationship Id="rId1" Type="http://schemas.openxmlformats.org/officeDocument/2006/relationships/slideLayout" Target="../slideLayouts/slideLayout2.xml"/><Relationship Id="rId6" Type="http://schemas.openxmlformats.org/officeDocument/2006/relationships/image" Target="../media/image22.tiff"/><Relationship Id="rId5" Type="http://schemas.openxmlformats.org/officeDocument/2006/relationships/image" Target="../media/image21.tiff"/><Relationship Id="rId4" Type="http://schemas.openxmlformats.org/officeDocument/2006/relationships/image" Target="../media/image20.tiff"/></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2.xml"/><Relationship Id="rId4" Type="http://schemas.openxmlformats.org/officeDocument/2006/relationships/image" Target="../media/image34.tiff"/></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tiff"/><Relationship Id="rId1" Type="http://schemas.openxmlformats.org/officeDocument/2006/relationships/slideLayout" Target="../slideLayouts/slideLayout2.xml"/><Relationship Id="rId5" Type="http://schemas.openxmlformats.org/officeDocument/2006/relationships/image" Target="../media/image9.tiff"/><Relationship Id="rId4" Type="http://schemas.openxmlformats.org/officeDocument/2006/relationships/image" Target="../media/image8.tiff"/></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700x420.jpg"/>
          <p:cNvPicPr>
            <a:picLocks noChangeAspect="1"/>
          </p:cNvPicPr>
          <p:nvPr/>
        </p:nvPicPr>
        <p:blipFill rotWithShape="1">
          <a:blip r:embed="rId2" cstate="email">
            <a:alphaModFix amt="70000"/>
            <a:extLst>
              <a:ext uri="{28A0092B-C50C-407E-A947-70E740481C1C}">
                <a14:useLocalDpi xmlns:a14="http://schemas.microsoft.com/office/drawing/2010/main"/>
              </a:ext>
            </a:extLst>
          </a:blip>
          <a:srcRect t="-108"/>
          <a:stretch/>
        </p:blipFill>
        <p:spPr>
          <a:xfrm>
            <a:off x="0" y="0"/>
            <a:ext cx="9153832" cy="6858000"/>
          </a:xfrm>
          <a:prstGeom prst="rect">
            <a:avLst/>
          </a:prstGeom>
        </p:spPr>
      </p:pic>
      <p:sp>
        <p:nvSpPr>
          <p:cNvPr id="9" name="Rectangle 8"/>
          <p:cNvSpPr/>
          <p:nvPr/>
        </p:nvSpPr>
        <p:spPr>
          <a:xfrm>
            <a:off x="-368062" y="4581555"/>
            <a:ext cx="9880123" cy="2017595"/>
          </a:xfrm>
          <a:prstGeom prst="rect">
            <a:avLst/>
          </a:prstGeom>
          <a:solidFill>
            <a:srgbClr val="CCCCCC">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363143" y="4695002"/>
            <a:ext cx="8417709" cy="1790700"/>
          </a:xfrm>
          <a:noFill/>
        </p:spPr>
        <p:txBody>
          <a:bodyPr anchor="ctr">
            <a:normAutofit/>
          </a:bodyPr>
          <a:lstStyle/>
          <a:p>
            <a:r>
              <a:rPr lang="en-US" sz="2700" b="1" dirty="0">
                <a:solidFill>
                  <a:srgbClr val="C00000"/>
                </a:solidFill>
                <a:latin typeface="Arial Narrow" panose="020B0604020202020204" pitchFamily="34" charset="0"/>
                <a:cs typeface="Arial Narrow" panose="020B0604020202020204" pitchFamily="34" charset="0"/>
              </a:rPr>
              <a:t>Communication Breakdown: why communicating food safety science to impact behavior change is so hard</a:t>
            </a:r>
            <a:br>
              <a:rPr lang="en-US" sz="2700" b="1" dirty="0">
                <a:solidFill>
                  <a:srgbClr val="C00000"/>
                </a:solidFill>
                <a:latin typeface="Arial Narrow" panose="020B0604020202020204" pitchFamily="34" charset="0"/>
                <a:cs typeface="Arial Narrow" panose="020B0604020202020204" pitchFamily="34" charset="0"/>
              </a:rPr>
            </a:br>
            <a:br>
              <a:rPr lang="en-US" sz="2700" b="1" dirty="0">
                <a:latin typeface="Arial Narrow" panose="020B0604020202020204" pitchFamily="34" charset="0"/>
                <a:cs typeface="Arial Narrow" panose="020B0604020202020204" pitchFamily="34" charset="0"/>
              </a:rPr>
            </a:br>
            <a:r>
              <a:rPr lang="en-US" sz="2700" dirty="0">
                <a:latin typeface="Arial Narrow" panose="020B0604020202020204" pitchFamily="34" charset="0"/>
                <a:cs typeface="Arial Narrow" panose="020B0604020202020204" pitchFamily="34" charset="0"/>
              </a:rPr>
              <a:t>Ben Chapman, PhD | February 21, 2020</a:t>
            </a:r>
          </a:p>
        </p:txBody>
      </p:sp>
      <p:pic>
        <p:nvPicPr>
          <p:cNvPr id="7" name="Picture 6" descr="cals-4x1-uc_h-rgb.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68059" y="762000"/>
            <a:ext cx="7390238" cy="494514"/>
          </a:xfrm>
          <a:prstGeom prst="rect">
            <a:avLst/>
          </a:prstGeom>
        </p:spPr>
      </p:pic>
    </p:spTree>
    <p:extLst>
      <p:ext uri="{BB962C8B-B14F-4D97-AF65-F5344CB8AC3E}">
        <p14:creationId xmlns:p14="http://schemas.microsoft.com/office/powerpoint/2010/main" val="751542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06D1-FDB9-5141-B01A-3F04901450F6}"/>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6E5B0BF3-0FF7-D74B-B830-FC61A4B4D08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1676400" y="3823167"/>
            <a:ext cx="2514600" cy="1261839"/>
          </a:xfrm>
        </p:spPr>
      </p:pic>
      <p:pic>
        <p:nvPicPr>
          <p:cNvPr id="8" name="Picture 7">
            <a:extLst>
              <a:ext uri="{FF2B5EF4-FFF2-40B4-BE49-F238E27FC236}">
                <a16:creationId xmlns:a16="http://schemas.microsoft.com/office/drawing/2014/main" id="{1021B587-6116-A94F-A165-359866C9B3B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43000" y="7094821"/>
            <a:ext cx="4727530" cy="2669132"/>
          </a:xfrm>
          <a:prstGeom prst="rect">
            <a:avLst/>
          </a:prstGeom>
        </p:spPr>
      </p:pic>
      <p:pic>
        <p:nvPicPr>
          <p:cNvPr id="9" name="Picture 8">
            <a:extLst>
              <a:ext uri="{FF2B5EF4-FFF2-40B4-BE49-F238E27FC236}">
                <a16:creationId xmlns:a16="http://schemas.microsoft.com/office/drawing/2014/main" id="{194C8B58-D2B9-1149-980D-3C35301A8F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86400" y="3823167"/>
            <a:ext cx="2253287" cy="1261840"/>
          </a:xfrm>
          <a:prstGeom prst="rect">
            <a:avLst/>
          </a:prstGeom>
        </p:spPr>
      </p:pic>
      <p:pic>
        <p:nvPicPr>
          <p:cNvPr id="7" name="Picture 6">
            <a:extLst>
              <a:ext uri="{FF2B5EF4-FFF2-40B4-BE49-F238E27FC236}">
                <a16:creationId xmlns:a16="http://schemas.microsoft.com/office/drawing/2014/main" id="{CEAE0806-03C7-6C44-8822-DEEAC53105BF}"/>
              </a:ext>
            </a:extLst>
          </p:cNvPr>
          <p:cNvPicPr>
            <a:picLocks noChangeAspect="1"/>
          </p:cNvPicPr>
          <p:nvPr/>
        </p:nvPicPr>
        <p:blipFill>
          <a:blip r:embed="rId5"/>
          <a:stretch>
            <a:fillRect/>
          </a:stretch>
        </p:blipFill>
        <p:spPr>
          <a:xfrm>
            <a:off x="838200" y="236538"/>
            <a:ext cx="8119245" cy="3089274"/>
          </a:xfrm>
          <a:prstGeom prst="rect">
            <a:avLst/>
          </a:prstGeom>
        </p:spPr>
      </p:pic>
      <p:pic>
        <p:nvPicPr>
          <p:cNvPr id="10" name="Picture 9">
            <a:extLst>
              <a:ext uri="{FF2B5EF4-FFF2-40B4-BE49-F238E27FC236}">
                <a16:creationId xmlns:a16="http://schemas.microsoft.com/office/drawing/2014/main" id="{C941247F-5548-2A45-A118-088F82B0461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327355" y="5582362"/>
            <a:ext cx="7180006" cy="1054670"/>
          </a:xfrm>
          <a:prstGeom prst="rect">
            <a:avLst/>
          </a:prstGeom>
        </p:spPr>
      </p:pic>
    </p:spTree>
    <p:extLst>
      <p:ext uri="{BB962C8B-B14F-4D97-AF65-F5344CB8AC3E}">
        <p14:creationId xmlns:p14="http://schemas.microsoft.com/office/powerpoint/2010/main" val="1377248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454E62C-EE53-4A4F-BD27-540A033C1E6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76288" y="304348"/>
            <a:ext cx="8277225" cy="6249304"/>
          </a:xfrm>
          <a:prstGeom prst="rect">
            <a:avLst/>
          </a:prstGeom>
          <a:noFill/>
        </p:spPr>
      </p:pic>
    </p:spTree>
    <p:extLst>
      <p:ext uri="{BB962C8B-B14F-4D97-AF65-F5344CB8AC3E}">
        <p14:creationId xmlns:p14="http://schemas.microsoft.com/office/powerpoint/2010/main" val="3675006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ED78D7A-EE6B-D647-A116-9BBA572A8993}"/>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776288" y="68263"/>
            <a:ext cx="8277225" cy="6721475"/>
          </a:xfrm>
          <a:prstGeom prst="rect">
            <a:avLst/>
          </a:prstGeom>
          <a:noFill/>
        </p:spPr>
      </p:pic>
      <p:sp>
        <p:nvSpPr>
          <p:cNvPr id="3" name="Frame 2">
            <a:extLst>
              <a:ext uri="{FF2B5EF4-FFF2-40B4-BE49-F238E27FC236}">
                <a16:creationId xmlns:a16="http://schemas.microsoft.com/office/drawing/2014/main" id="{A860247A-8BF4-E843-B79E-9E8B5C2D3DB2}"/>
              </a:ext>
            </a:extLst>
          </p:cNvPr>
          <p:cNvSpPr/>
          <p:nvPr/>
        </p:nvSpPr>
        <p:spPr bwMode="auto">
          <a:xfrm>
            <a:off x="914400" y="0"/>
            <a:ext cx="6781800" cy="609600"/>
          </a:xfrm>
          <a:prstGeom prst="frame">
            <a:avLst>
              <a:gd name="adj1" fmla="val 4435"/>
            </a:avLst>
          </a:prstGeom>
          <a:solidFill>
            <a:srgbClr val="FDD726"/>
          </a:solidFill>
          <a:ln w="9525" cap="flat" cmpd="sng" algn="ctr">
            <a:solidFill>
              <a:srgbClr val="FDD72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427E93"/>
              </a:solidFill>
              <a:effectLst/>
              <a:latin typeface="Times" charset="0"/>
            </a:endParaRPr>
          </a:p>
        </p:txBody>
      </p:sp>
      <p:sp>
        <p:nvSpPr>
          <p:cNvPr id="6" name="Frame 5">
            <a:extLst>
              <a:ext uri="{FF2B5EF4-FFF2-40B4-BE49-F238E27FC236}">
                <a16:creationId xmlns:a16="http://schemas.microsoft.com/office/drawing/2014/main" id="{49637CA9-6BE6-E445-857E-D65A57ECD61A}"/>
              </a:ext>
            </a:extLst>
          </p:cNvPr>
          <p:cNvSpPr/>
          <p:nvPr/>
        </p:nvSpPr>
        <p:spPr bwMode="auto">
          <a:xfrm>
            <a:off x="850030" y="4343400"/>
            <a:ext cx="6858000" cy="609600"/>
          </a:xfrm>
          <a:prstGeom prst="frame">
            <a:avLst>
              <a:gd name="adj1" fmla="val 4435"/>
            </a:avLst>
          </a:prstGeom>
          <a:solidFill>
            <a:srgbClr val="FDD726"/>
          </a:solidFill>
          <a:ln w="9525" cap="flat" cmpd="sng" algn="ctr">
            <a:solidFill>
              <a:srgbClr val="FDD72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427E93"/>
              </a:solidFill>
              <a:effectLst/>
              <a:latin typeface="Times" charset="0"/>
            </a:endParaRPr>
          </a:p>
        </p:txBody>
      </p:sp>
      <p:sp>
        <p:nvSpPr>
          <p:cNvPr id="7" name="Frame 6">
            <a:extLst>
              <a:ext uri="{FF2B5EF4-FFF2-40B4-BE49-F238E27FC236}">
                <a16:creationId xmlns:a16="http://schemas.microsoft.com/office/drawing/2014/main" id="{CB327AA6-64B6-7A49-8B6D-B5267B84D5C2}"/>
              </a:ext>
            </a:extLst>
          </p:cNvPr>
          <p:cNvSpPr/>
          <p:nvPr/>
        </p:nvSpPr>
        <p:spPr bwMode="auto">
          <a:xfrm>
            <a:off x="838200" y="1596232"/>
            <a:ext cx="6858000" cy="2137568"/>
          </a:xfrm>
          <a:prstGeom prst="frame">
            <a:avLst>
              <a:gd name="adj1" fmla="val 2365"/>
            </a:avLst>
          </a:prstGeom>
          <a:solidFill>
            <a:srgbClr val="FDD726"/>
          </a:solidFill>
          <a:ln w="9525" cap="flat" cmpd="sng" algn="ctr">
            <a:solidFill>
              <a:srgbClr val="FDD72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427E93"/>
              </a:solidFill>
              <a:effectLst/>
              <a:latin typeface="Times" charset="0"/>
            </a:endParaRPr>
          </a:p>
        </p:txBody>
      </p:sp>
    </p:spTree>
    <p:extLst>
      <p:ext uri="{BB962C8B-B14F-4D97-AF65-F5344CB8AC3E}">
        <p14:creationId xmlns:p14="http://schemas.microsoft.com/office/powerpoint/2010/main" val="3601287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C5A66-B065-0D48-84EF-761B35442DB5}"/>
              </a:ext>
            </a:extLst>
          </p:cNvPr>
          <p:cNvSpPr>
            <a:spLocks noGrp="1"/>
          </p:cNvSpPr>
          <p:nvPr>
            <p:ph type="title"/>
          </p:nvPr>
        </p:nvSpPr>
        <p:spPr/>
        <p:txBody>
          <a:bodyPr/>
          <a:lstStyle/>
          <a:p>
            <a:endParaRPr lang="en-US"/>
          </a:p>
        </p:txBody>
      </p:sp>
      <p:pic>
        <p:nvPicPr>
          <p:cNvPr id="9" name="Picture 8">
            <a:extLst>
              <a:ext uri="{FF2B5EF4-FFF2-40B4-BE49-F238E27FC236}">
                <a16:creationId xmlns:a16="http://schemas.microsoft.com/office/drawing/2014/main" id="{115E6202-A18A-D444-BB33-503129939F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16200000">
            <a:off x="2985752" y="1614568"/>
            <a:ext cx="3530957" cy="6911661"/>
          </a:xfrm>
          <a:prstGeom prst="rect">
            <a:avLst/>
          </a:prstGeom>
        </p:spPr>
      </p:pic>
      <p:pic>
        <p:nvPicPr>
          <p:cNvPr id="5" name="Content Placeholder 4">
            <a:extLst>
              <a:ext uri="{FF2B5EF4-FFF2-40B4-BE49-F238E27FC236}">
                <a16:creationId xmlns:a16="http://schemas.microsoft.com/office/drawing/2014/main" id="{C476BBE7-B873-C546-90F5-66307731F1AE}"/>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906607" y="125447"/>
            <a:ext cx="2969585" cy="4193888"/>
          </a:xfrm>
        </p:spPr>
      </p:pic>
      <p:pic>
        <p:nvPicPr>
          <p:cNvPr id="7" name="Picture 6">
            <a:extLst>
              <a:ext uri="{FF2B5EF4-FFF2-40B4-BE49-F238E27FC236}">
                <a16:creationId xmlns:a16="http://schemas.microsoft.com/office/drawing/2014/main" id="{CB6C480B-CBAB-FC40-B43F-EEF1330A7F0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6200000">
            <a:off x="1471916" y="-550265"/>
            <a:ext cx="3530956" cy="4823387"/>
          </a:xfrm>
          <a:prstGeom prst="rect">
            <a:avLst/>
          </a:prstGeom>
        </p:spPr>
      </p:pic>
    </p:spTree>
    <p:extLst>
      <p:ext uri="{BB962C8B-B14F-4D97-AF65-F5344CB8AC3E}">
        <p14:creationId xmlns:p14="http://schemas.microsoft.com/office/powerpoint/2010/main" val="4040402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69D6D0B5-BF79-BB46-B601-E90A9F8D91C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776288" y="418160"/>
            <a:ext cx="8277225" cy="6021681"/>
          </a:xfrm>
          <a:prstGeom prst="rect">
            <a:avLst/>
          </a:prstGeom>
          <a:noFill/>
        </p:spPr>
      </p:pic>
    </p:spTree>
    <p:extLst>
      <p:ext uri="{BB962C8B-B14F-4D97-AF65-F5344CB8AC3E}">
        <p14:creationId xmlns:p14="http://schemas.microsoft.com/office/powerpoint/2010/main" val="3982692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 Shot 2018-02-23 at 12.10.22 PM.png"/>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114300" y="-376484"/>
            <a:ext cx="9372600" cy="7610968"/>
          </a:xfrm>
          <a:prstGeom prst="rect">
            <a:avLst/>
          </a:prstGeom>
          <a:noFill/>
        </p:spPr>
      </p:pic>
    </p:spTree>
    <p:extLst>
      <p:ext uri="{BB962C8B-B14F-4D97-AF65-F5344CB8AC3E}">
        <p14:creationId xmlns:p14="http://schemas.microsoft.com/office/powerpoint/2010/main" val="9583898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Screen Shot 2018-02-23 at 12.11.20 PM.pn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33297"/>
            <a:ext cx="9448800" cy="7372297"/>
          </a:xfrm>
          <a:prstGeom prst="rect">
            <a:avLst/>
          </a:prstGeom>
          <a:noFill/>
        </p:spPr>
      </p:pic>
    </p:spTree>
    <p:extLst>
      <p:ext uri="{BB962C8B-B14F-4D97-AF65-F5344CB8AC3E}">
        <p14:creationId xmlns:p14="http://schemas.microsoft.com/office/powerpoint/2010/main" val="974960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27D1F6-6713-A34C-B6F9-202D3C62BC5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10886" y="-76200"/>
            <a:ext cx="9307286" cy="7557930"/>
          </a:xfrm>
          <a:prstGeom prst="rect">
            <a:avLst/>
          </a:prstGeom>
          <a:noFill/>
        </p:spPr>
      </p:pic>
    </p:spTree>
    <p:extLst>
      <p:ext uri="{BB962C8B-B14F-4D97-AF65-F5344CB8AC3E}">
        <p14:creationId xmlns:p14="http://schemas.microsoft.com/office/powerpoint/2010/main" val="3044421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045311-6EC9-0F42-A383-77B568EC30A9}"/>
              </a:ext>
            </a:extLst>
          </p:cNvPr>
          <p:cNvSpPr>
            <a:spLocks noGrp="1"/>
          </p:cNvSpPr>
          <p:nvPr>
            <p:ph idx="1"/>
          </p:nvPr>
        </p:nvSpPr>
        <p:spPr>
          <a:xfrm>
            <a:off x="1066800" y="457200"/>
            <a:ext cx="4572000" cy="3352800"/>
          </a:xfrm>
        </p:spPr>
        <p:txBody>
          <a:bodyPr/>
          <a:lstStyle/>
          <a:p>
            <a:pPr marL="0" indent="0">
              <a:buNone/>
            </a:pPr>
            <a:r>
              <a:rPr lang="en-US" sz="2400" b="1" dirty="0">
                <a:solidFill>
                  <a:srgbClr val="000000"/>
                </a:solidFill>
                <a:latin typeface="Arial Narrow" panose="020B0604020202020204" pitchFamily="34" charset="0"/>
                <a:cs typeface="Arial Narrow" panose="020B0604020202020204" pitchFamily="34" charset="0"/>
              </a:rPr>
              <a:t>Messages need to be relevant, concise and visually appealing.</a:t>
            </a:r>
          </a:p>
          <a:p>
            <a:pPr marL="0" indent="0">
              <a:buNone/>
            </a:pPr>
            <a:endParaRPr lang="en-US" sz="2400" dirty="0">
              <a:solidFill>
                <a:srgbClr val="000000"/>
              </a:solidFill>
              <a:latin typeface="Arial Narrow" panose="020B0604020202020204" pitchFamily="34" charset="0"/>
              <a:cs typeface="Arial Narrow" panose="020B0604020202020204" pitchFamily="34" charset="0"/>
            </a:endParaRPr>
          </a:p>
          <a:p>
            <a:pPr>
              <a:buClr>
                <a:srgbClr val="000000"/>
              </a:buClr>
            </a:pPr>
            <a:r>
              <a:rPr lang="en-US" sz="2400" dirty="0">
                <a:solidFill>
                  <a:srgbClr val="000000"/>
                </a:solidFill>
                <a:latin typeface="Arial Narrow" panose="020B0604020202020204" pitchFamily="34" charset="0"/>
                <a:cs typeface="Arial Narrow" panose="020B0604020202020204" pitchFamily="34" charset="0"/>
              </a:rPr>
              <a:t>Identify the content and audience</a:t>
            </a:r>
          </a:p>
          <a:p>
            <a:pPr>
              <a:buClr>
                <a:srgbClr val="000000"/>
              </a:buClr>
            </a:pPr>
            <a:r>
              <a:rPr lang="en-US" sz="2400" dirty="0">
                <a:solidFill>
                  <a:srgbClr val="000000"/>
                </a:solidFill>
                <a:latin typeface="Arial Narrow" panose="020B0604020202020204" pitchFamily="34" charset="0"/>
                <a:cs typeface="Arial Narrow" panose="020B0604020202020204" pitchFamily="34" charset="0"/>
              </a:rPr>
              <a:t>Craft message and visuals for the appropriate platform</a:t>
            </a:r>
          </a:p>
          <a:p>
            <a:pPr>
              <a:buClr>
                <a:srgbClr val="000000"/>
              </a:buClr>
            </a:pPr>
            <a:r>
              <a:rPr lang="en-US" sz="2400" dirty="0">
                <a:solidFill>
                  <a:srgbClr val="000000"/>
                </a:solidFill>
                <a:latin typeface="Arial Narrow" panose="020B0604020202020204" pitchFamily="34" charset="0"/>
                <a:cs typeface="Arial Narrow" panose="020B0604020202020204" pitchFamily="34" charset="0"/>
              </a:rPr>
              <a:t>Peer review </a:t>
            </a:r>
          </a:p>
          <a:p>
            <a:pPr marL="0" indent="0">
              <a:buNone/>
            </a:pPr>
            <a:endParaRPr lang="en-US" sz="2400" dirty="0">
              <a:solidFill>
                <a:srgbClr val="000000"/>
              </a:solidFill>
              <a:latin typeface="Arial Narrow" panose="020B0604020202020204" pitchFamily="34" charset="0"/>
              <a:cs typeface="Arial Narrow" panose="020B0604020202020204" pitchFamily="34" charset="0"/>
            </a:endParaRPr>
          </a:p>
        </p:txBody>
      </p:sp>
      <p:pic>
        <p:nvPicPr>
          <p:cNvPr id="8" name="Picture 7">
            <a:extLst>
              <a:ext uri="{FF2B5EF4-FFF2-40B4-BE49-F238E27FC236}">
                <a16:creationId xmlns:a16="http://schemas.microsoft.com/office/drawing/2014/main" id="{10F4D49A-C8FE-4345-A566-73F5374926F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91200" y="320275"/>
            <a:ext cx="3042904" cy="5181600"/>
          </a:xfrm>
          <a:prstGeom prst="rect">
            <a:avLst/>
          </a:prstGeom>
        </p:spPr>
      </p:pic>
      <p:pic>
        <p:nvPicPr>
          <p:cNvPr id="5" name="Picture 4">
            <a:extLst>
              <a:ext uri="{FF2B5EF4-FFF2-40B4-BE49-F238E27FC236}">
                <a16:creationId xmlns:a16="http://schemas.microsoft.com/office/drawing/2014/main" id="{C522538B-E886-914E-988E-1D171BE4634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57600" y="3451625"/>
            <a:ext cx="2911075" cy="2911075"/>
          </a:xfrm>
          <a:prstGeom prst="rect">
            <a:avLst/>
          </a:prstGeom>
        </p:spPr>
      </p:pic>
      <p:pic>
        <p:nvPicPr>
          <p:cNvPr id="7" name="Picture 6">
            <a:extLst>
              <a:ext uri="{FF2B5EF4-FFF2-40B4-BE49-F238E27FC236}">
                <a16:creationId xmlns:a16="http://schemas.microsoft.com/office/drawing/2014/main" id="{951E6FC8-4527-8043-B9BD-B50C094A57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6799" y="3946925"/>
            <a:ext cx="2911075" cy="2911075"/>
          </a:xfrm>
          <a:prstGeom prst="rect">
            <a:avLst/>
          </a:prstGeom>
        </p:spPr>
      </p:pic>
    </p:spTree>
    <p:extLst>
      <p:ext uri="{BB962C8B-B14F-4D97-AF65-F5344CB8AC3E}">
        <p14:creationId xmlns:p14="http://schemas.microsoft.com/office/powerpoint/2010/main" val="1845114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als-4x1-uc_h-rgb.eps"/>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2543" y="183802"/>
            <a:ext cx="6125435" cy="409880"/>
          </a:xfrm>
          <a:prstGeom prst="rect">
            <a:avLst/>
          </a:prstGeom>
        </p:spPr>
      </p:pic>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l="7161" r="9102" b="11628"/>
          <a:stretch/>
        </p:blipFill>
        <p:spPr>
          <a:xfrm>
            <a:off x="684114" y="414819"/>
            <a:ext cx="8480619" cy="5791200"/>
          </a:xfrm>
          <a:prstGeom prst="rect">
            <a:avLst/>
          </a:prstGeom>
        </p:spPr>
      </p:pic>
      <p:sp>
        <p:nvSpPr>
          <p:cNvPr id="3" name="5-Point Star 2"/>
          <p:cNvSpPr/>
          <p:nvPr/>
        </p:nvSpPr>
        <p:spPr>
          <a:xfrm>
            <a:off x="6629180" y="4845113"/>
            <a:ext cx="219076" cy="210432"/>
          </a:xfrm>
          <a:prstGeom prst="star5">
            <a:avLst/>
          </a:prstGeom>
          <a:solidFill>
            <a:srgbClr val="A81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5-Point Star 7"/>
          <p:cNvSpPr/>
          <p:nvPr/>
        </p:nvSpPr>
        <p:spPr>
          <a:xfrm>
            <a:off x="6096000" y="2743200"/>
            <a:ext cx="219076" cy="210432"/>
          </a:xfrm>
          <a:prstGeom prst="star5">
            <a:avLst/>
          </a:prstGeom>
          <a:solidFill>
            <a:srgbClr val="A81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5-Point Star 8"/>
          <p:cNvSpPr/>
          <p:nvPr/>
        </p:nvSpPr>
        <p:spPr>
          <a:xfrm>
            <a:off x="5297503" y="3349535"/>
            <a:ext cx="219076" cy="210432"/>
          </a:xfrm>
          <a:prstGeom prst="star5">
            <a:avLst/>
          </a:prstGeom>
          <a:solidFill>
            <a:srgbClr val="A81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5-Point Star 9"/>
          <p:cNvSpPr/>
          <p:nvPr/>
        </p:nvSpPr>
        <p:spPr>
          <a:xfrm>
            <a:off x="5033962" y="4845113"/>
            <a:ext cx="219076" cy="210432"/>
          </a:xfrm>
          <a:prstGeom prst="star5">
            <a:avLst/>
          </a:prstGeom>
          <a:solidFill>
            <a:srgbClr val="A81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10748" y="6437036"/>
            <a:ext cx="314859" cy="263777"/>
          </a:xfrm>
          <a:prstGeom prst="rect">
            <a:avLst/>
          </a:prstGeom>
        </p:spPr>
      </p:pic>
      <p:sp>
        <p:nvSpPr>
          <p:cNvPr id="11" name="TextBox 10"/>
          <p:cNvSpPr txBox="1"/>
          <p:nvPr/>
        </p:nvSpPr>
        <p:spPr>
          <a:xfrm>
            <a:off x="6441271" y="6383907"/>
            <a:ext cx="3669977" cy="369332"/>
          </a:xfrm>
          <a:prstGeom prst="rect">
            <a:avLst/>
          </a:prstGeom>
          <a:noFill/>
        </p:spPr>
        <p:txBody>
          <a:bodyPr wrap="square" rtlCol="0">
            <a:spAutoFit/>
          </a:bodyPr>
          <a:lstStyle/>
          <a:p>
            <a:r>
              <a:rPr lang="en-US" sz="1800" dirty="0">
                <a:solidFill>
                  <a:srgbClr val="000000"/>
                </a:solidFill>
                <a:latin typeface="Arial Narrow" panose="020B0604020202020204" pitchFamily="34" charset="0"/>
                <a:cs typeface="Arial Narrow" panose="020B0604020202020204" pitchFamily="34" charset="0"/>
              </a:rPr>
              <a:t>Indicates a named space</a:t>
            </a:r>
          </a:p>
        </p:txBody>
      </p:sp>
      <p:sp>
        <p:nvSpPr>
          <p:cNvPr id="12" name="5-Point Star 11"/>
          <p:cNvSpPr/>
          <p:nvPr/>
        </p:nvSpPr>
        <p:spPr>
          <a:xfrm>
            <a:off x="2667000" y="2057400"/>
            <a:ext cx="219076" cy="210432"/>
          </a:xfrm>
          <a:prstGeom prst="star5">
            <a:avLst/>
          </a:prstGeom>
          <a:solidFill>
            <a:srgbClr val="A81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4" name="TextBox 13">
            <a:extLst>
              <a:ext uri="{FF2B5EF4-FFF2-40B4-BE49-F238E27FC236}">
                <a16:creationId xmlns:a16="http://schemas.microsoft.com/office/drawing/2014/main" id="{6F1B3978-7006-5F4B-8624-D21570310C31}"/>
              </a:ext>
            </a:extLst>
          </p:cNvPr>
          <p:cNvSpPr txBox="1"/>
          <p:nvPr/>
        </p:nvSpPr>
        <p:spPr>
          <a:xfrm>
            <a:off x="944666" y="6331481"/>
            <a:ext cx="4760259" cy="369332"/>
          </a:xfrm>
          <a:prstGeom prst="rect">
            <a:avLst/>
          </a:prstGeom>
          <a:noFill/>
        </p:spPr>
        <p:txBody>
          <a:bodyPr wrap="square" rtlCol="0">
            <a:spAutoFit/>
          </a:bodyPr>
          <a:lstStyle/>
          <a:p>
            <a:r>
              <a:rPr lang="en-US" sz="1800" dirty="0">
                <a:solidFill>
                  <a:srgbClr val="000000"/>
                </a:solidFill>
                <a:latin typeface="Arial Narrow" panose="020B0604020202020204" pitchFamily="34" charset="0"/>
                <a:ea typeface="Abadi MT Condensed Light" charset="0"/>
                <a:cs typeface="Arial Narrow" panose="020B0604020202020204" pitchFamily="34" charset="0"/>
              </a:rPr>
              <a:t>Department of Agricultural and Human Sciences</a:t>
            </a:r>
          </a:p>
        </p:txBody>
      </p:sp>
    </p:spTree>
    <p:extLst>
      <p:ext uri="{BB962C8B-B14F-4D97-AF65-F5344CB8AC3E}">
        <p14:creationId xmlns:p14="http://schemas.microsoft.com/office/powerpoint/2010/main" val="959485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nn_sgo_anthony_bourdain_suicide_180608_1920x1080.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52400"/>
            <a:ext cx="12310533" cy="7086907"/>
          </a:xfrm>
          <a:prstGeom prst="rect">
            <a:avLst/>
          </a:prstGeom>
        </p:spPr>
      </p:pic>
      <p:sp>
        <p:nvSpPr>
          <p:cNvPr id="7" name="Content Placeholder 2"/>
          <p:cNvSpPr txBox="1">
            <a:spLocks/>
          </p:cNvSpPr>
          <p:nvPr/>
        </p:nvSpPr>
        <p:spPr bwMode="auto">
          <a:xfrm>
            <a:off x="304800" y="533400"/>
            <a:ext cx="3543300" cy="5562600"/>
          </a:xfrm>
          <a:prstGeom prst="rect">
            <a:avLst/>
          </a:prstGeom>
          <a:solidFill>
            <a:srgbClr val="666666">
              <a:alpha val="55000"/>
            </a:srgbClr>
          </a:solid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Avenir Book"/>
                <a:ea typeface="ＭＳ Ｐゴシック" charset="-128"/>
                <a:cs typeface="Avenir Book"/>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buNone/>
            </a:pPr>
            <a:r>
              <a:rPr lang="en-US" b="1" dirty="0">
                <a:solidFill>
                  <a:schemeClr val="bg1"/>
                </a:solidFill>
                <a:latin typeface="Arial Narrow" panose="020B0604020202020204" pitchFamily="34" charset="0"/>
                <a:cs typeface="Arial Narrow" panose="020B0604020202020204" pitchFamily="34" charset="0"/>
              </a:rPr>
              <a:t>“I've long believed that good food, good eating, is all about risk. Whether we're talking about unpasteurized Stilton, raw oysters or working for organized crime 'associates,' food, for me, has always been an adventure” </a:t>
            </a:r>
          </a:p>
        </p:txBody>
      </p:sp>
    </p:spTree>
    <p:extLst>
      <p:ext uri="{BB962C8B-B14F-4D97-AF65-F5344CB8AC3E}">
        <p14:creationId xmlns:p14="http://schemas.microsoft.com/office/powerpoint/2010/main" val="50825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als-4x1-uc_h-rgb.eps">
            <a:extLst>
              <a:ext uri="{FF2B5EF4-FFF2-40B4-BE49-F238E27FC236}">
                <a16:creationId xmlns:a16="http://schemas.microsoft.com/office/drawing/2014/main" id="{0B844DA5-23D4-A342-BC2A-D2B5425E9F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14400" y="228600"/>
            <a:ext cx="6125435" cy="409880"/>
          </a:xfrm>
          <a:prstGeom prst="rect">
            <a:avLst/>
          </a:prstGeom>
        </p:spPr>
      </p:pic>
      <p:sp>
        <p:nvSpPr>
          <p:cNvPr id="6" name="TextBox 5">
            <a:extLst>
              <a:ext uri="{FF2B5EF4-FFF2-40B4-BE49-F238E27FC236}">
                <a16:creationId xmlns:a16="http://schemas.microsoft.com/office/drawing/2014/main" id="{7F2E4CD9-54F0-444C-BB0D-A3939AB697C0}"/>
              </a:ext>
            </a:extLst>
          </p:cNvPr>
          <p:cNvSpPr txBox="1"/>
          <p:nvPr/>
        </p:nvSpPr>
        <p:spPr>
          <a:xfrm>
            <a:off x="897194" y="6399497"/>
            <a:ext cx="4760259" cy="369332"/>
          </a:xfrm>
          <a:prstGeom prst="rect">
            <a:avLst/>
          </a:prstGeom>
          <a:noFill/>
        </p:spPr>
        <p:txBody>
          <a:bodyPr wrap="square" rtlCol="0">
            <a:spAutoFit/>
          </a:bodyPr>
          <a:lstStyle/>
          <a:p>
            <a:r>
              <a:rPr lang="en-US" sz="1800" dirty="0">
                <a:solidFill>
                  <a:srgbClr val="000000"/>
                </a:solidFill>
                <a:latin typeface="Arial Narrow" panose="020B0604020202020204" pitchFamily="34" charset="0"/>
                <a:ea typeface="Abadi MT Condensed Light" charset="0"/>
                <a:cs typeface="Arial Narrow" panose="020B0604020202020204" pitchFamily="34" charset="0"/>
              </a:rPr>
              <a:t>Department of Agricultural and Human Sciences</a:t>
            </a:r>
          </a:p>
        </p:txBody>
      </p:sp>
      <p:pic>
        <p:nvPicPr>
          <p:cNvPr id="1028" name="Picture 4" descr="/var/folders/nz/rkhfn7r96v7bflxn1723vpwc0000gn/T/com.microsoft.Powerpoint/WebArchiveCopyPasteTempFiles/EF2DDAE9-091B-44E7-B975-156D87BA91E0-2000.jpg">
            <a:extLst>
              <a:ext uri="{FF2B5EF4-FFF2-40B4-BE49-F238E27FC236}">
                <a16:creationId xmlns:a16="http://schemas.microsoft.com/office/drawing/2014/main" id="{9093AFA3-0988-A24D-8977-1259BE4E733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9652" y="865777"/>
            <a:ext cx="3979817" cy="53064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70E6B112-3D64-594A-84D3-81CE6C5F5A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62400" y="2243906"/>
            <a:ext cx="4997756" cy="3748317"/>
          </a:xfrm>
          <a:prstGeom prst="rect">
            <a:avLst/>
          </a:prstGeom>
        </p:spPr>
      </p:pic>
    </p:spTree>
    <p:extLst>
      <p:ext uri="{BB962C8B-B14F-4D97-AF65-F5344CB8AC3E}">
        <p14:creationId xmlns:p14="http://schemas.microsoft.com/office/powerpoint/2010/main" val="1832332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kimchipacked.jpg"/>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5800" y="-381000"/>
            <a:ext cx="10134600" cy="8229746"/>
          </a:xfrm>
          <a:prstGeom prst="rect">
            <a:avLst/>
          </a:prstGeom>
          <a:noFill/>
        </p:spPr>
      </p:pic>
      <p:sp>
        <p:nvSpPr>
          <p:cNvPr id="6" name="TextBox 5">
            <a:extLst>
              <a:ext uri="{FF2B5EF4-FFF2-40B4-BE49-F238E27FC236}">
                <a16:creationId xmlns:a16="http://schemas.microsoft.com/office/drawing/2014/main" id="{42090A1C-E3CD-A740-BFFB-7EF134689C4C}"/>
              </a:ext>
            </a:extLst>
          </p:cNvPr>
          <p:cNvSpPr txBox="1"/>
          <p:nvPr/>
        </p:nvSpPr>
        <p:spPr>
          <a:xfrm>
            <a:off x="457200" y="5486400"/>
            <a:ext cx="6641269" cy="830997"/>
          </a:xfrm>
          <a:prstGeom prst="rect">
            <a:avLst/>
          </a:prstGeom>
          <a:solidFill>
            <a:srgbClr val="E0E0E0">
              <a:alpha val="75000"/>
            </a:srgbClr>
          </a:solidFill>
        </p:spPr>
        <p:txBody>
          <a:bodyPr wrap="square" rtlCol="0">
            <a:spAutoFit/>
          </a:bodyPr>
          <a:lstStyle/>
          <a:p>
            <a:pPr algn="ctr"/>
            <a:r>
              <a:rPr lang="en-US" sz="4800" b="1" dirty="0">
                <a:solidFill>
                  <a:srgbClr val="000000"/>
                </a:solidFill>
                <a:latin typeface="Arial Narrow" panose="020B0604020202020204" pitchFamily="34" charset="0"/>
                <a:cs typeface="Arial Narrow" panose="020B0604020202020204" pitchFamily="34" charset="0"/>
              </a:rPr>
              <a:t>How do you make kimchi?</a:t>
            </a:r>
          </a:p>
        </p:txBody>
      </p:sp>
    </p:spTree>
    <p:extLst>
      <p:ext uri="{BB962C8B-B14F-4D97-AF65-F5344CB8AC3E}">
        <p14:creationId xmlns:p14="http://schemas.microsoft.com/office/powerpoint/2010/main" val="1390438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he-best-caramel-apples.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99119" y="0"/>
            <a:ext cx="13045601" cy="6858000"/>
          </a:xfrm>
          <a:prstGeom prst="rect">
            <a:avLst/>
          </a:prstGeom>
        </p:spPr>
      </p:pic>
    </p:spTree>
    <p:extLst>
      <p:ext uri="{BB962C8B-B14F-4D97-AF65-F5344CB8AC3E}">
        <p14:creationId xmlns:p14="http://schemas.microsoft.com/office/powerpoint/2010/main" val="3929334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G_8176.jp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0278140" cy="6858000"/>
          </a:xfrm>
          <a:prstGeom prst="rect">
            <a:avLst/>
          </a:prstGeom>
        </p:spPr>
      </p:pic>
    </p:spTree>
    <p:extLst>
      <p:ext uri="{BB962C8B-B14F-4D97-AF65-F5344CB8AC3E}">
        <p14:creationId xmlns:p14="http://schemas.microsoft.com/office/powerpoint/2010/main" val="16335554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descr="6a00d83451f83a69e2016762d115b0970b.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88" y="0"/>
            <a:ext cx="9141212" cy="6858000"/>
          </a:xfrm>
          <a:prstGeom prst="rect">
            <a:avLst/>
          </a:prstGeom>
        </p:spPr>
      </p:pic>
    </p:spTree>
    <p:extLst>
      <p:ext uri="{BB962C8B-B14F-4D97-AF65-F5344CB8AC3E}">
        <p14:creationId xmlns:p14="http://schemas.microsoft.com/office/powerpoint/2010/main" val="29716341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6" name="Picture 5" descr="IMG_2697.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 y="-76200"/>
            <a:ext cx="9296400" cy="6972300"/>
          </a:xfrm>
          <a:prstGeom prst="rect">
            <a:avLst/>
          </a:prstGeom>
        </p:spPr>
      </p:pic>
    </p:spTree>
    <p:extLst>
      <p:ext uri="{BB962C8B-B14F-4D97-AF65-F5344CB8AC3E}">
        <p14:creationId xmlns:p14="http://schemas.microsoft.com/office/powerpoint/2010/main" val="457184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7496fb.jpg"/>
          <p:cNvPicPr>
            <a:picLocks noChangeAspect="1"/>
          </p:cNvPicPr>
          <p:nvPr/>
        </p:nvPicPr>
        <p:blipFill rotWithShape="1">
          <a:blip r:embed="rId2" cstate="email">
            <a:extLst>
              <a:ext uri="{28A0092B-C50C-407E-A947-70E740481C1C}">
                <a14:useLocalDpi xmlns:a14="http://schemas.microsoft.com/office/drawing/2010/main"/>
              </a:ext>
            </a:extLst>
          </a:blip>
          <a:srcRect t="-324"/>
          <a:stretch/>
        </p:blipFill>
        <p:spPr>
          <a:xfrm>
            <a:off x="-76200" y="-76353"/>
            <a:ext cx="8973165" cy="7146769"/>
          </a:xfrm>
          <a:prstGeom prst="rect">
            <a:avLst/>
          </a:prstGeom>
        </p:spPr>
      </p:pic>
      <p:sp>
        <p:nvSpPr>
          <p:cNvPr id="4" name="Content Placeholder 2"/>
          <p:cNvSpPr txBox="1">
            <a:spLocks/>
          </p:cNvSpPr>
          <p:nvPr/>
        </p:nvSpPr>
        <p:spPr bwMode="auto">
          <a:xfrm>
            <a:off x="2667000" y="609600"/>
            <a:ext cx="3962400" cy="1143000"/>
          </a:xfrm>
          <a:prstGeom prst="rect">
            <a:avLst/>
          </a:prstGeom>
          <a:noFill/>
          <a:ln>
            <a:noFill/>
          </a:ln>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5000"/>
              <a:buFont typeface="Times" charset="0"/>
              <a:buChar char="•"/>
              <a:defRPr sz="3000" b="0" i="0">
                <a:solidFill>
                  <a:schemeClr val="tx1"/>
                </a:solidFill>
                <a:latin typeface="System Font Thin"/>
                <a:ea typeface="ＭＳ Ｐゴシック" charset="-128"/>
                <a:cs typeface="Big Caslon"/>
              </a:defRPr>
            </a:lvl1pPr>
            <a:lvl2pPr marL="742950" indent="-285750" algn="l" rtl="0" eaLnBrk="0" fontAlgn="base" hangingPunct="0">
              <a:spcBef>
                <a:spcPct val="20000"/>
              </a:spcBef>
              <a:spcAft>
                <a:spcPct val="0"/>
              </a:spcAft>
              <a:buClr>
                <a:schemeClr val="tx2"/>
              </a:buClr>
              <a:buSzPct val="80000"/>
              <a:buChar char="o"/>
              <a:defRPr sz="2000" b="1">
                <a:solidFill>
                  <a:srgbClr val="000000"/>
                </a:solidFill>
                <a:latin typeface="Helvetica Neue Light" charset="0"/>
                <a:ea typeface="ＭＳ Ｐゴシック" charset="-128"/>
              </a:defRPr>
            </a:lvl2pPr>
            <a:lvl3pPr marL="1143000" indent="-2286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Times New Roman" charset="0"/>
                <a:ea typeface="ＭＳ Ｐゴシック" charset="-128"/>
              </a:defRPr>
            </a:lvl3pPr>
            <a:lvl4pPr marL="1600200" indent="-228600" algn="l" rtl="0" eaLnBrk="0" fontAlgn="base" hangingPunct="0">
              <a:spcBef>
                <a:spcPct val="20000"/>
              </a:spcBef>
              <a:spcAft>
                <a:spcPct val="0"/>
              </a:spcAft>
              <a:buClr>
                <a:schemeClr val="tx2"/>
              </a:buClr>
              <a:buSzPct val="70000"/>
              <a:buFont typeface="Wingdings" charset="0"/>
              <a:buChar char="¨"/>
              <a:defRPr>
                <a:solidFill>
                  <a:schemeClr val="tx1"/>
                </a:solidFill>
                <a:latin typeface="Arial Black" charset="0"/>
                <a:ea typeface="ＭＳ Ｐゴシック" charset="-128"/>
              </a:defRPr>
            </a:lvl4pPr>
            <a:lvl5pPr marL="2057400" indent="-228600" algn="l" rtl="0" eaLnBrk="0" fontAlgn="base" hangingPunct="0">
              <a:spcBef>
                <a:spcPct val="20000"/>
              </a:spcBef>
              <a:spcAft>
                <a:spcPct val="0"/>
              </a:spcAft>
              <a:buClr>
                <a:schemeClr val="accent1"/>
              </a:buClr>
              <a:buFont typeface="Wingdings" charset="0"/>
              <a:buChar char="§"/>
              <a:defRPr sz="2000">
                <a:solidFill>
                  <a:schemeClr val="tx1"/>
                </a:solidFill>
                <a:latin typeface="Times New Roman" charset="0"/>
                <a:ea typeface="ＭＳ Ｐゴシック" charset="-128"/>
              </a:defRPr>
            </a:lvl5pPr>
            <a:lvl6pPr marL="25146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6pPr>
            <a:lvl7pPr marL="29718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7pPr>
            <a:lvl8pPr marL="34290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8pPr>
            <a:lvl9pPr marL="3886200" indent="-228600" algn="l" rtl="0" fontAlgn="base">
              <a:spcBef>
                <a:spcPct val="20000"/>
              </a:spcBef>
              <a:spcAft>
                <a:spcPct val="0"/>
              </a:spcAft>
              <a:buClr>
                <a:schemeClr val="accent1"/>
              </a:buClr>
              <a:buFont typeface="Wingdings" charset="2"/>
              <a:buChar char="§"/>
              <a:defRPr sz="2000">
                <a:solidFill>
                  <a:schemeClr val="tx1"/>
                </a:solidFill>
                <a:latin typeface="Times New Roman" charset="0"/>
                <a:ea typeface="ＭＳ Ｐゴシック" charset="-128"/>
              </a:defRPr>
            </a:lvl9pPr>
          </a:lstStyle>
          <a:p>
            <a:pPr marL="0" indent="0" algn="ctr">
              <a:buNone/>
            </a:pPr>
            <a:r>
              <a:rPr lang="en-US" sz="5400" b="1" dirty="0">
                <a:solidFill>
                  <a:schemeClr val="tx2"/>
                </a:solidFill>
                <a:latin typeface="Arial Narrow" panose="020B0604020202020204" pitchFamily="34" charset="0"/>
                <a:ea typeface="Avenir Book" charset="0"/>
                <a:cs typeface="Arial Narrow" panose="020B0604020202020204" pitchFamily="34" charset="0"/>
              </a:rPr>
              <a:t>Food is risky</a:t>
            </a:r>
          </a:p>
          <a:p>
            <a:pPr marL="0" indent="0" algn="ctr">
              <a:buNone/>
            </a:pPr>
            <a:endParaRPr lang="en-US" dirty="0">
              <a:solidFill>
                <a:schemeClr val="bg1"/>
              </a:solidFill>
            </a:endParaRPr>
          </a:p>
          <a:p>
            <a:pPr marL="0" indent="0" algn="ctr">
              <a:buNone/>
            </a:pPr>
            <a:endParaRPr lang="en-US" dirty="0">
              <a:solidFill>
                <a:schemeClr val="bg1"/>
              </a:solidFill>
            </a:endParaRPr>
          </a:p>
          <a:p>
            <a:pPr marL="457200" lvl="1" indent="0" algn="ctr">
              <a:buNone/>
            </a:pPr>
            <a:endParaRPr lang="en-US" dirty="0"/>
          </a:p>
        </p:txBody>
      </p:sp>
    </p:spTree>
    <p:extLst>
      <p:ext uri="{BB962C8B-B14F-4D97-AF65-F5344CB8AC3E}">
        <p14:creationId xmlns:p14="http://schemas.microsoft.com/office/powerpoint/2010/main" val="909494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202B52-C529-5345-9662-9CBB8FFB36D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00532" y="914400"/>
            <a:ext cx="2342538" cy="2342538"/>
          </a:xfrm>
          <a:prstGeom prst="rect">
            <a:avLst/>
          </a:prstGeom>
        </p:spPr>
      </p:pic>
      <p:pic>
        <p:nvPicPr>
          <p:cNvPr id="6" name="Picture 5">
            <a:extLst>
              <a:ext uri="{FF2B5EF4-FFF2-40B4-BE49-F238E27FC236}">
                <a16:creationId xmlns:a16="http://schemas.microsoft.com/office/drawing/2014/main" id="{871A3C65-4060-C545-BA9A-7FF574E2AC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6273" y="3834582"/>
            <a:ext cx="3650537" cy="2737903"/>
          </a:xfrm>
          <a:prstGeom prst="rect">
            <a:avLst/>
          </a:prstGeom>
        </p:spPr>
      </p:pic>
      <p:pic>
        <p:nvPicPr>
          <p:cNvPr id="9" name="Picture 8">
            <a:extLst>
              <a:ext uri="{FF2B5EF4-FFF2-40B4-BE49-F238E27FC236}">
                <a16:creationId xmlns:a16="http://schemas.microsoft.com/office/drawing/2014/main" id="{BF1FAEA6-48D0-1244-BF9D-91AA63C0673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24408" y="533400"/>
            <a:ext cx="2188753" cy="2918336"/>
          </a:xfrm>
          <a:prstGeom prst="rect">
            <a:avLst/>
          </a:prstGeom>
        </p:spPr>
      </p:pic>
      <p:pic>
        <p:nvPicPr>
          <p:cNvPr id="12" name="Picture 11">
            <a:extLst>
              <a:ext uri="{FF2B5EF4-FFF2-40B4-BE49-F238E27FC236}">
                <a16:creationId xmlns:a16="http://schemas.microsoft.com/office/drawing/2014/main" id="{8D361CD0-5159-1F4D-AA54-297CDDC6729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34000" y="4349750"/>
            <a:ext cx="3505200" cy="1898650"/>
          </a:xfrm>
          <a:prstGeom prst="rect">
            <a:avLst/>
          </a:prstGeom>
        </p:spPr>
      </p:pic>
      <p:cxnSp>
        <p:nvCxnSpPr>
          <p:cNvPr id="13" name="Straight Connector 12">
            <a:extLst>
              <a:ext uri="{FF2B5EF4-FFF2-40B4-BE49-F238E27FC236}">
                <a16:creationId xmlns:a16="http://schemas.microsoft.com/office/drawing/2014/main" id="{588B7ECE-ADC6-8345-A8B2-6C56904E57C9}"/>
              </a:ext>
            </a:extLst>
          </p:cNvPr>
          <p:cNvCxnSpPr>
            <a:cxnSpLocks/>
          </p:cNvCxnSpPr>
          <p:nvPr/>
        </p:nvCxnSpPr>
        <p:spPr bwMode="auto">
          <a:xfrm flipV="1">
            <a:off x="1140889" y="3657599"/>
            <a:ext cx="7545911" cy="1"/>
          </a:xfrm>
          <a:prstGeom prst="line">
            <a:avLst/>
          </a:prstGeom>
          <a:solidFill>
            <a:schemeClr val="accent1"/>
          </a:solidFill>
          <a:ln w="15875" cap="flat" cmpd="sng" algn="ctr">
            <a:solidFill>
              <a:srgbClr val="000000"/>
            </a:solidFill>
            <a:prstDash val="solid"/>
            <a:round/>
            <a:headEnd type="none" w="med" len="med"/>
            <a:tailEnd type="none" w="med" len="med"/>
          </a:ln>
          <a:effectLst/>
        </p:spPr>
      </p:cxnSp>
      <p:cxnSp>
        <p:nvCxnSpPr>
          <p:cNvPr id="14" name="Straight Connector 13">
            <a:extLst>
              <a:ext uri="{FF2B5EF4-FFF2-40B4-BE49-F238E27FC236}">
                <a16:creationId xmlns:a16="http://schemas.microsoft.com/office/drawing/2014/main" id="{526A4966-B4EE-2444-A584-E42CAA79084A}"/>
              </a:ext>
            </a:extLst>
          </p:cNvPr>
          <p:cNvCxnSpPr>
            <a:cxnSpLocks/>
          </p:cNvCxnSpPr>
          <p:nvPr/>
        </p:nvCxnSpPr>
        <p:spPr bwMode="auto">
          <a:xfrm>
            <a:off x="4935873" y="375705"/>
            <a:ext cx="0" cy="6248398"/>
          </a:xfrm>
          <a:prstGeom prst="line">
            <a:avLst/>
          </a:prstGeom>
          <a:solidFill>
            <a:schemeClr val="accent1"/>
          </a:solidFill>
          <a:ln w="15875" cap="flat" cmpd="sng" algn="ctr">
            <a:solidFill>
              <a:srgbClr val="000000"/>
            </a:solidFill>
            <a:prstDash val="solid"/>
            <a:round/>
            <a:headEnd type="none" w="med" len="med"/>
            <a:tailEnd type="none" w="med" len="med"/>
          </a:ln>
          <a:effectLst/>
        </p:spPr>
      </p:cxnSp>
    </p:spTree>
    <p:extLst>
      <p:ext uri="{BB962C8B-B14F-4D97-AF65-F5344CB8AC3E}">
        <p14:creationId xmlns:p14="http://schemas.microsoft.com/office/powerpoint/2010/main" val="392282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CED9B-9F96-F743-A95D-2872134A31D8}"/>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213E873F-69F5-E84D-8D4C-98753B4890D2}"/>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14918"/>
            <a:ext cx="9144000" cy="7927848"/>
          </a:xfrm>
        </p:spPr>
      </p:pic>
    </p:spTree>
    <p:extLst>
      <p:ext uri="{BB962C8B-B14F-4D97-AF65-F5344CB8AC3E}">
        <p14:creationId xmlns:p14="http://schemas.microsoft.com/office/powerpoint/2010/main" val="1984818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8B09A-B834-AE42-B5CD-563468B06F0E}"/>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D2F4AB45-B1F9-264E-BF06-82D8C5DBA9C0}"/>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990600" y="293335"/>
            <a:ext cx="4163313" cy="6107465"/>
          </a:xfrm>
        </p:spPr>
      </p:pic>
      <p:sp>
        <p:nvSpPr>
          <p:cNvPr id="3" name="Rectangle 2">
            <a:extLst>
              <a:ext uri="{FF2B5EF4-FFF2-40B4-BE49-F238E27FC236}">
                <a16:creationId xmlns:a16="http://schemas.microsoft.com/office/drawing/2014/main" id="{88BFBF9D-F290-C94B-A167-8009AA58853B}"/>
              </a:ext>
            </a:extLst>
          </p:cNvPr>
          <p:cNvSpPr/>
          <p:nvPr/>
        </p:nvSpPr>
        <p:spPr bwMode="auto">
          <a:xfrm>
            <a:off x="3065124" y="2743200"/>
            <a:ext cx="6096000" cy="1784966"/>
          </a:xfrm>
          <a:prstGeom prst="rect">
            <a:avLst/>
          </a:prstGeom>
          <a:solidFill>
            <a:srgbClr val="0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9" name="Picture 8">
            <a:extLst>
              <a:ext uri="{FF2B5EF4-FFF2-40B4-BE49-F238E27FC236}">
                <a16:creationId xmlns:a16="http://schemas.microsoft.com/office/drawing/2014/main" id="{B096D848-D1A6-E646-8A30-C60627D710E7}"/>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12000"/>
                    </a14:imgEffect>
                  </a14:imgLayer>
                </a14:imgProps>
              </a:ext>
              <a:ext uri="{28A0092B-C50C-407E-A947-70E740481C1C}">
                <a14:useLocalDpi xmlns:a14="http://schemas.microsoft.com/office/drawing/2010/main"/>
              </a:ext>
            </a:extLst>
          </a:blip>
          <a:stretch>
            <a:fillRect/>
          </a:stretch>
        </p:blipFill>
        <p:spPr>
          <a:xfrm>
            <a:off x="3164367" y="2819400"/>
            <a:ext cx="5897513" cy="1600200"/>
          </a:xfrm>
          <a:prstGeom prst="rect">
            <a:avLst/>
          </a:prstGeom>
          <a:effectLst/>
        </p:spPr>
      </p:pic>
    </p:spTree>
    <p:extLst>
      <p:ext uri="{BB962C8B-B14F-4D97-AF65-F5344CB8AC3E}">
        <p14:creationId xmlns:p14="http://schemas.microsoft.com/office/powerpoint/2010/main" val="3386130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A2D5B-F0D6-184A-B2A4-E496C0BFC2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E11E03A-B4CC-E049-8FFB-FDF7103BF3C2}"/>
              </a:ext>
            </a:extLst>
          </p:cNvPr>
          <p:cNvSpPr>
            <a:spLocks noGrp="1"/>
          </p:cNvSpPr>
          <p:nvPr>
            <p:ph idx="1"/>
          </p:nvPr>
        </p:nvSpPr>
        <p:spPr/>
        <p:txBody>
          <a:bodyPr/>
          <a:lstStyle/>
          <a:p>
            <a:endParaRPr lang="en-US"/>
          </a:p>
        </p:txBody>
      </p:sp>
      <p:pic>
        <p:nvPicPr>
          <p:cNvPr id="4" name="Content Placeholder 4">
            <a:extLst>
              <a:ext uri="{FF2B5EF4-FFF2-40B4-BE49-F238E27FC236}">
                <a16:creationId xmlns:a16="http://schemas.microsoft.com/office/drawing/2014/main" id="{1D2DFBA1-4470-A54A-8A28-1DA39E6FC5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bwMode="auto">
          <a:xfrm>
            <a:off x="1777181" y="77412"/>
            <a:ext cx="5715000" cy="106655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3455627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9E2BC-E695-244E-BAC7-55E8AAED9BD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FA59058-D54F-3B40-ACA8-C307A396E173}"/>
              </a:ext>
            </a:extLst>
          </p:cNvPr>
          <p:cNvPicPr>
            <a:picLocks noGrp="1" noChangeAspect="1"/>
          </p:cNvPicPr>
          <p:nvPr>
            <p:ph idx="1"/>
          </p:nvPr>
        </p:nvPicPr>
        <p:blipFill>
          <a:blip r:embed="rId2"/>
          <a:stretch>
            <a:fillRect/>
          </a:stretch>
        </p:blipFill>
        <p:spPr>
          <a:xfrm>
            <a:off x="4267200" y="349160"/>
            <a:ext cx="4724400" cy="6168241"/>
          </a:xfrm>
        </p:spPr>
      </p:pic>
      <p:pic>
        <p:nvPicPr>
          <p:cNvPr id="7" name="Picture 6">
            <a:extLst>
              <a:ext uri="{FF2B5EF4-FFF2-40B4-BE49-F238E27FC236}">
                <a16:creationId xmlns:a16="http://schemas.microsoft.com/office/drawing/2014/main" id="{DA852335-EE44-7149-A298-F77DB56D551E}"/>
              </a:ext>
            </a:extLst>
          </p:cNvPr>
          <p:cNvPicPr>
            <a:picLocks noChangeAspect="1"/>
          </p:cNvPicPr>
          <p:nvPr/>
        </p:nvPicPr>
        <p:blipFill>
          <a:blip r:embed="rId3"/>
          <a:stretch>
            <a:fillRect/>
          </a:stretch>
        </p:blipFill>
        <p:spPr>
          <a:xfrm>
            <a:off x="685800" y="4281"/>
            <a:ext cx="3509818" cy="6858000"/>
          </a:xfrm>
          <a:prstGeom prst="rect">
            <a:avLst/>
          </a:prstGeom>
        </p:spPr>
      </p:pic>
    </p:spTree>
    <p:extLst>
      <p:ext uri="{BB962C8B-B14F-4D97-AF65-F5344CB8AC3E}">
        <p14:creationId xmlns:p14="http://schemas.microsoft.com/office/powerpoint/2010/main" val="229702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25EADE-0EED-374B-BA33-3672D12CE36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3410" y="-34413"/>
            <a:ext cx="9906000" cy="6892413"/>
          </a:xfrm>
          <a:prstGeom prst="rect">
            <a:avLst/>
          </a:prstGeom>
        </p:spPr>
      </p:pic>
      <p:pic>
        <p:nvPicPr>
          <p:cNvPr id="5" name="Content Placeholder 4">
            <a:extLst>
              <a:ext uri="{FF2B5EF4-FFF2-40B4-BE49-F238E27FC236}">
                <a16:creationId xmlns:a16="http://schemas.microsoft.com/office/drawing/2014/main" id="{C651B0B0-EC8E-F649-830E-DFFD04BFBD75}"/>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6072409" y="7010400"/>
            <a:ext cx="3009523" cy="3514010"/>
          </a:xfrm>
        </p:spPr>
      </p:pic>
      <p:sp>
        <p:nvSpPr>
          <p:cNvPr id="4" name="Content Placeholder 2">
            <a:extLst>
              <a:ext uri="{FF2B5EF4-FFF2-40B4-BE49-F238E27FC236}">
                <a16:creationId xmlns:a16="http://schemas.microsoft.com/office/drawing/2014/main" id="{366F53A8-42CF-6242-B32D-B04902609244}"/>
              </a:ext>
            </a:extLst>
          </p:cNvPr>
          <p:cNvSpPr txBox="1">
            <a:spLocks/>
          </p:cNvSpPr>
          <p:nvPr/>
        </p:nvSpPr>
        <p:spPr>
          <a:xfrm>
            <a:off x="457200" y="4991100"/>
            <a:ext cx="6196692" cy="1295400"/>
          </a:xfrm>
          <a:prstGeom prst="rect">
            <a:avLst/>
          </a:prstGeom>
          <a:solidFill>
            <a:srgbClr val="E0E0E0">
              <a:alpha val="75000"/>
            </a:srgbClr>
          </a:solidFill>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solidFill>
                  <a:srgbClr val="000000"/>
                </a:solidFill>
                <a:latin typeface="Arial Narrow" panose="020B0604020202020204" pitchFamily="34" charset="0"/>
                <a:ea typeface="Avenir Book" charset="0"/>
                <a:cs typeface="Arial Narrow" panose="020B0604020202020204" pitchFamily="34" charset="0"/>
              </a:rPr>
              <a:t>Food preparation has all kinds of complicated messages</a:t>
            </a:r>
          </a:p>
        </p:txBody>
      </p:sp>
    </p:spTree>
    <p:extLst>
      <p:ext uri="{BB962C8B-B14F-4D97-AF65-F5344CB8AC3E}">
        <p14:creationId xmlns:p14="http://schemas.microsoft.com/office/powerpoint/2010/main" val="381171346"/>
      </p:ext>
    </p:extLst>
  </p:cSld>
  <p:clrMapOvr>
    <a:masterClrMapping/>
  </p:clrMapOvr>
</p:sld>
</file>

<file path=ppt/theme/theme1.xml><?xml version="1.0" encoding="utf-8"?>
<a:theme xmlns:a="http://schemas.openxmlformats.org/drawingml/2006/main" name="Pixel">
  <a:themeElements>
    <a:clrScheme name="">
      <a:dk1>
        <a:srgbClr val="993300"/>
      </a:dk1>
      <a:lt1>
        <a:srgbClr val="FFFFFF"/>
      </a:lt1>
      <a:dk2>
        <a:srgbClr val="333333"/>
      </a:dk2>
      <a:lt2>
        <a:srgbClr val="666699"/>
      </a:lt2>
      <a:accent1>
        <a:srgbClr val="CC3300"/>
      </a:accent1>
      <a:accent2>
        <a:srgbClr val="408000"/>
      </a:accent2>
      <a:accent3>
        <a:srgbClr val="FFFFFF"/>
      </a:accent3>
      <a:accent4>
        <a:srgbClr val="822A00"/>
      </a:accent4>
      <a:accent5>
        <a:srgbClr val="E2ADAA"/>
      </a:accent5>
      <a:accent6>
        <a:srgbClr val="397300"/>
      </a:accent6>
      <a:hlink>
        <a:srgbClr val="CC9900"/>
      </a:hlink>
      <a:folHlink>
        <a:srgbClr val="B2B2B2"/>
      </a:folHlink>
    </a:clrScheme>
    <a:fontScheme name="Pixel">
      <a:majorFont>
        <a:latin typeface="Helvetica Neue Black Condensed"/>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Pixel 1">
        <a:dk1>
          <a:srgbClr val="666699"/>
        </a:dk1>
        <a:lt1>
          <a:srgbClr val="FFFFFF"/>
        </a:lt1>
        <a:dk2>
          <a:srgbClr val="000066"/>
        </a:dk2>
        <a:lt2>
          <a:srgbClr val="FFFFFF"/>
        </a:lt2>
        <a:accent1>
          <a:srgbClr val="0066FF"/>
        </a:accent1>
        <a:accent2>
          <a:srgbClr val="3333FF"/>
        </a:accent2>
        <a:accent3>
          <a:srgbClr val="AAAAB8"/>
        </a:accent3>
        <a:accent4>
          <a:srgbClr val="DADADA"/>
        </a:accent4>
        <a:accent5>
          <a:srgbClr val="AAB8FF"/>
        </a:accent5>
        <a:accent6>
          <a:srgbClr val="2D2DE7"/>
        </a:accent6>
        <a:hlink>
          <a:srgbClr val="0000CC"/>
        </a:hlink>
        <a:folHlink>
          <a:srgbClr val="B2B2B2"/>
        </a:folHlink>
      </a:clrScheme>
      <a:clrMap bg1="dk2" tx1="lt1" bg2="dk1" tx2="lt2" accent1="accent1" accent2="accent2" accent3="accent3" accent4="accent4" accent5="accent5" accent6="accent6" hlink="hlink" folHlink="folHlink"/>
    </a:extraClrScheme>
    <a:extraClrScheme>
      <a:clrScheme name="Pixel 2">
        <a:dk1>
          <a:srgbClr val="000000"/>
        </a:dk1>
        <a:lt1>
          <a:srgbClr val="FFFFFF"/>
        </a:lt1>
        <a:dk2>
          <a:srgbClr val="334B49"/>
        </a:dk2>
        <a:lt2>
          <a:srgbClr val="FFFFFF"/>
        </a:lt2>
        <a:accent1>
          <a:srgbClr val="009999"/>
        </a:accent1>
        <a:accent2>
          <a:srgbClr val="008080"/>
        </a:accent2>
        <a:accent3>
          <a:srgbClr val="ADB1B1"/>
        </a:accent3>
        <a:accent4>
          <a:srgbClr val="DADADA"/>
        </a:accent4>
        <a:accent5>
          <a:srgbClr val="AACACA"/>
        </a:accent5>
        <a:accent6>
          <a:srgbClr val="007373"/>
        </a:accent6>
        <a:hlink>
          <a:srgbClr val="006666"/>
        </a:hlink>
        <a:folHlink>
          <a:srgbClr val="B2B2B2"/>
        </a:folHlink>
      </a:clrScheme>
      <a:clrMap bg1="dk2" tx1="lt1" bg2="dk1" tx2="lt2" accent1="accent1" accent2="accent2" accent3="accent3" accent4="accent4" accent5="accent5" accent6="accent6" hlink="hlink" folHlink="folHlink"/>
    </a:extraClrScheme>
    <a:extraClrScheme>
      <a:clrScheme name="Pixel 3">
        <a:dk1>
          <a:srgbClr val="000000"/>
        </a:dk1>
        <a:lt1>
          <a:srgbClr val="FFFFFF"/>
        </a:lt1>
        <a:dk2>
          <a:srgbClr val="FFFFFF"/>
        </a:dk2>
        <a:lt2>
          <a:srgbClr val="808080"/>
        </a:lt2>
        <a:accent1>
          <a:srgbClr val="FF9900"/>
        </a:accent1>
        <a:accent2>
          <a:srgbClr val="FCB138"/>
        </a:accent2>
        <a:accent3>
          <a:srgbClr val="FFFFFF"/>
        </a:accent3>
        <a:accent4>
          <a:srgbClr val="000000"/>
        </a:accent4>
        <a:accent5>
          <a:srgbClr val="FFCAAA"/>
        </a:accent5>
        <a:accent6>
          <a:srgbClr val="E4A032"/>
        </a:accent6>
        <a:hlink>
          <a:srgbClr val="FCC66E"/>
        </a:hlink>
        <a:folHlink>
          <a:srgbClr val="B2B2B2"/>
        </a:folHlink>
      </a:clrScheme>
      <a:clrMap bg1="lt1" tx1="dk1" bg2="lt2" tx2="dk2" accent1="accent1" accent2="accent2" accent3="accent3" accent4="accent4" accent5="accent5" accent6="accent6" hlink="hlink" folHlink="folHlink"/>
    </a:extraClrScheme>
    <a:extraClrScheme>
      <a:clrScheme name="Pixel 4">
        <a:dk1>
          <a:srgbClr val="000000"/>
        </a:dk1>
        <a:lt1>
          <a:srgbClr val="FFFFFF"/>
        </a:lt1>
        <a:dk2>
          <a:srgbClr val="FFFFFF"/>
        </a:dk2>
        <a:lt2>
          <a:srgbClr val="808080"/>
        </a:lt2>
        <a:accent1>
          <a:srgbClr val="440044"/>
        </a:accent1>
        <a:accent2>
          <a:srgbClr val="790571"/>
        </a:accent2>
        <a:accent3>
          <a:srgbClr val="FFFFFF"/>
        </a:accent3>
        <a:accent4>
          <a:srgbClr val="000000"/>
        </a:accent4>
        <a:accent5>
          <a:srgbClr val="B0AAB0"/>
        </a:accent5>
        <a:accent6>
          <a:srgbClr val="6D0466"/>
        </a:accent6>
        <a:hlink>
          <a:srgbClr val="9F839F"/>
        </a:hlink>
        <a:folHlink>
          <a:srgbClr val="B2B2B2"/>
        </a:folHlink>
      </a:clrScheme>
      <a:clrMap bg1="lt1" tx1="dk1" bg2="lt2" tx2="dk2" accent1="accent1" accent2="accent2" accent3="accent3" accent4="accent4" accent5="accent5" accent6="accent6" hlink="hlink" folHlink="folHlink"/>
    </a:extraClrScheme>
    <a:extraClrScheme>
      <a:clrScheme name="Pixel 5">
        <a:dk1>
          <a:srgbClr val="000000"/>
        </a:dk1>
        <a:lt1>
          <a:srgbClr val="FFFFFF"/>
        </a:lt1>
        <a:dk2>
          <a:srgbClr val="FFFFFF"/>
        </a:dk2>
        <a:lt2>
          <a:srgbClr val="666699"/>
        </a:lt2>
        <a:accent1>
          <a:srgbClr val="779F92"/>
        </a:accent1>
        <a:accent2>
          <a:srgbClr val="9DC2D7"/>
        </a:accent2>
        <a:accent3>
          <a:srgbClr val="FFFFFF"/>
        </a:accent3>
        <a:accent4>
          <a:srgbClr val="000000"/>
        </a:accent4>
        <a:accent5>
          <a:srgbClr val="BDCDC7"/>
        </a:accent5>
        <a:accent6>
          <a:srgbClr val="8EB0C3"/>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ixel 6">
        <a:dk1>
          <a:srgbClr val="6A0000"/>
        </a:dk1>
        <a:lt1>
          <a:srgbClr val="FFFFFF"/>
        </a:lt1>
        <a:dk2>
          <a:srgbClr val="FFFFFF"/>
        </a:dk2>
        <a:lt2>
          <a:srgbClr val="666699"/>
        </a:lt2>
        <a:accent1>
          <a:srgbClr val="CC3300"/>
        </a:accent1>
        <a:accent2>
          <a:srgbClr val="CC6600"/>
        </a:accent2>
        <a:accent3>
          <a:srgbClr val="FFFFFF"/>
        </a:accent3>
        <a:accent4>
          <a:srgbClr val="590000"/>
        </a:accent4>
        <a:accent5>
          <a:srgbClr val="E2ADAA"/>
        </a:accent5>
        <a:accent6>
          <a:srgbClr val="B95C00"/>
        </a:accent6>
        <a:hlink>
          <a:srgbClr val="CC9900"/>
        </a:hlink>
        <a:folHlink>
          <a:srgbClr val="B2B2B2"/>
        </a:folHlink>
      </a:clrScheme>
      <a:clrMap bg1="lt1" tx1="dk1" bg2="lt2" tx2="dk2" accent1="accent1" accent2="accent2" accent3="accent3" accent4="accent4" accent5="accent5" accent6="accent6" hlink="hlink" folHlink="folHlink"/>
    </a:extraClrScheme>
    <a:extraClrScheme>
      <a:clrScheme name="Pixel 7">
        <a:dk1>
          <a:srgbClr val="4F4F77"/>
        </a:dk1>
        <a:lt1>
          <a:srgbClr val="FFFFFF"/>
        </a:lt1>
        <a:dk2>
          <a:srgbClr val="4A7911"/>
        </a:dk2>
        <a:lt2>
          <a:srgbClr val="FFFFFF"/>
        </a:lt2>
        <a:accent1>
          <a:srgbClr val="336600"/>
        </a:accent1>
        <a:accent2>
          <a:srgbClr val="669900"/>
        </a:accent2>
        <a:accent3>
          <a:srgbClr val="B1BEAA"/>
        </a:accent3>
        <a:accent4>
          <a:srgbClr val="DADADA"/>
        </a:accent4>
        <a:accent5>
          <a:srgbClr val="ADB8AA"/>
        </a:accent5>
        <a:accent6>
          <a:srgbClr val="5C8A00"/>
        </a:accent6>
        <a:hlink>
          <a:srgbClr val="99CC00"/>
        </a:hlink>
        <a:folHlink>
          <a:srgbClr val="B2B2B2"/>
        </a:folHlink>
      </a:clrScheme>
      <a:clrMap bg1="dk2" tx1="lt1" bg2="dk1" tx2="lt2" accent1="accent1" accent2="accent2" accent3="accent3" accent4="accent4" accent5="accent5" accent6="accent6" hlink="hlink" folHlink="folHlink"/>
    </a:extraClrScheme>
    <a:extraClrScheme>
      <a:clrScheme name="Pixel 8">
        <a:dk1>
          <a:srgbClr val="003300"/>
        </a:dk1>
        <a:lt1>
          <a:srgbClr val="FFFFFF"/>
        </a:lt1>
        <a:dk2>
          <a:srgbClr val="FFFFFF"/>
        </a:dk2>
        <a:lt2>
          <a:srgbClr val="4F4F77"/>
        </a:lt2>
        <a:accent1>
          <a:srgbClr val="336600"/>
        </a:accent1>
        <a:accent2>
          <a:srgbClr val="669900"/>
        </a:accent2>
        <a:accent3>
          <a:srgbClr val="FFFFFF"/>
        </a:accent3>
        <a:accent4>
          <a:srgbClr val="002A00"/>
        </a:accent4>
        <a:accent5>
          <a:srgbClr val="ADB8AA"/>
        </a:accent5>
        <a:accent6>
          <a:srgbClr val="5C8A00"/>
        </a:accent6>
        <a:hlink>
          <a:srgbClr val="99CC00"/>
        </a:hlink>
        <a:folHlink>
          <a:srgbClr val="B2B2B2"/>
        </a:folHlink>
      </a:clrScheme>
      <a:clrMap bg1="lt1" tx1="dk1" bg2="lt2" tx2="dk2" accent1="accent1" accent2="accent2" accent3="accent3" accent4="accent4" accent5="accent5" accent6="accent6" hlink="hlink" folHlink="folHlink"/>
    </a:extraClrScheme>
    <a:extraClrScheme>
      <a:clrScheme name="Pixel 9">
        <a:dk1>
          <a:srgbClr val="808080"/>
        </a:dk1>
        <a:lt1>
          <a:srgbClr val="FFFFFF"/>
        </a:lt1>
        <a:dk2>
          <a:srgbClr val="2F978D"/>
        </a:dk2>
        <a:lt2>
          <a:srgbClr val="FFFFFF"/>
        </a:lt2>
        <a:accent1>
          <a:srgbClr val="008080"/>
        </a:accent1>
        <a:accent2>
          <a:srgbClr val="009999"/>
        </a:accent2>
        <a:accent3>
          <a:srgbClr val="ADC9C5"/>
        </a:accent3>
        <a:accent4>
          <a:srgbClr val="DADADA"/>
        </a:accent4>
        <a:accent5>
          <a:srgbClr val="AAC0C0"/>
        </a:accent5>
        <a:accent6>
          <a:srgbClr val="008A8A"/>
        </a:accent6>
        <a:hlink>
          <a:srgbClr val="70CAC6"/>
        </a:hlink>
        <a:folHlink>
          <a:srgbClr val="B2B2B2"/>
        </a:folHlink>
      </a:clrScheme>
      <a:clrMap bg1="dk2" tx1="lt1" bg2="dk1" tx2="lt2" accent1="accent1" accent2="accent2" accent3="accent3" accent4="accent4" accent5="accent5" accent6="accent6" hlink="hlink" folHlink="folHlink"/>
    </a:extraClrScheme>
    <a:extraClrScheme>
      <a:clrScheme name="Pixel 10">
        <a:dk1>
          <a:srgbClr val="4F4F77"/>
        </a:dk1>
        <a:lt1>
          <a:srgbClr val="FFFFFF"/>
        </a:lt1>
        <a:dk2>
          <a:srgbClr val="330000"/>
        </a:dk2>
        <a:lt2>
          <a:srgbClr val="FFFFFF"/>
        </a:lt2>
        <a:accent1>
          <a:srgbClr val="822504"/>
        </a:accent1>
        <a:accent2>
          <a:srgbClr val="9E2A06"/>
        </a:accent2>
        <a:accent3>
          <a:srgbClr val="ADAAAA"/>
        </a:accent3>
        <a:accent4>
          <a:srgbClr val="DADADA"/>
        </a:accent4>
        <a:accent5>
          <a:srgbClr val="C1ACAA"/>
        </a:accent5>
        <a:accent6>
          <a:srgbClr val="8F2505"/>
        </a:accent6>
        <a:hlink>
          <a:srgbClr val="7C0704"/>
        </a:hlink>
        <a:folHlink>
          <a:srgbClr val="B2B2B2"/>
        </a:folHlink>
      </a:clrScheme>
      <a:clrMap bg1="dk2" tx1="lt1" bg2="dk1" tx2="lt2" accent1="accent1" accent2="accent2" accent3="accent3" accent4="accent4" accent5="accent5" accent6="accent6" hlink="hlink" folHlink="folHlink"/>
    </a:extraClrScheme>
    <a:extraClrScheme>
      <a:clrScheme name="Pixel 11">
        <a:dk1>
          <a:srgbClr val="333333"/>
        </a:dk1>
        <a:lt1>
          <a:srgbClr val="FFFFFF"/>
        </a:lt1>
        <a:dk2>
          <a:srgbClr val="333399"/>
        </a:dk2>
        <a:lt2>
          <a:srgbClr val="FFFFFF"/>
        </a:lt2>
        <a:accent1>
          <a:srgbClr val="006699"/>
        </a:accent1>
        <a:accent2>
          <a:srgbClr val="0386AF"/>
        </a:accent2>
        <a:accent3>
          <a:srgbClr val="ADADCA"/>
        </a:accent3>
        <a:accent4>
          <a:srgbClr val="DADADA"/>
        </a:accent4>
        <a:accent5>
          <a:srgbClr val="AAB8CA"/>
        </a:accent5>
        <a:accent6>
          <a:srgbClr val="02799E"/>
        </a:accent6>
        <a:hlink>
          <a:srgbClr val="6699FF"/>
        </a:hlink>
        <a:folHlink>
          <a:srgbClr val="B2B2B2"/>
        </a:folHlink>
      </a:clrScheme>
      <a:clrMap bg1="dk2" tx1="lt1" bg2="dk1" tx2="lt2" accent1="accent1" accent2="accent2" accent3="accent3" accent4="accent4" accent5="accent5" accent6="accent6" hlink="hlink" folHlink="folHlink"/>
    </a:extraClrScheme>
    <a:extraClrScheme>
      <a:clrScheme name="Pixel 12">
        <a:dk1>
          <a:srgbClr val="000000"/>
        </a:dk1>
        <a:lt1>
          <a:srgbClr val="FFFFFF"/>
        </a:lt1>
        <a:dk2>
          <a:srgbClr val="FFFFFF"/>
        </a:dk2>
        <a:lt2>
          <a:srgbClr val="808080"/>
        </a:lt2>
        <a:accent1>
          <a:srgbClr val="000080"/>
        </a:accent1>
        <a:accent2>
          <a:srgbClr val="9999CC"/>
        </a:accent2>
        <a:accent3>
          <a:srgbClr val="FFFFFF"/>
        </a:accent3>
        <a:accent4>
          <a:srgbClr val="000000"/>
        </a:accent4>
        <a:accent5>
          <a:srgbClr val="AAAAC0"/>
        </a:accent5>
        <a:accent6>
          <a:srgbClr val="8A8AB9"/>
        </a:accent6>
        <a:hlink>
          <a:srgbClr val="CCCCE6"/>
        </a:hlink>
        <a:folHlink>
          <a:srgbClr val="B2B2B2"/>
        </a:folHlink>
      </a:clrScheme>
      <a:clrMap bg1="lt1" tx1="dk1" bg2="lt2" tx2="dk2" accent1="accent1" accent2="accent2" accent3="accent3" accent4="accent4" accent5="accent5" accent6="accent6" hlink="hlink" folHlink="folHlink"/>
    </a:extraClrScheme>
    <a:extraClrScheme>
      <a:clrScheme name="Pixel 13">
        <a:dk1>
          <a:srgbClr val="4C4C4C"/>
        </a:dk1>
        <a:lt1>
          <a:srgbClr val="FBFFD8"/>
        </a:lt1>
        <a:dk2>
          <a:srgbClr val="333333"/>
        </a:dk2>
        <a:lt2>
          <a:srgbClr val="666699"/>
        </a:lt2>
        <a:accent1>
          <a:srgbClr val="CC3300"/>
        </a:accent1>
        <a:accent2>
          <a:srgbClr val="408000"/>
        </a:accent2>
        <a:accent3>
          <a:srgbClr val="FDFFE9"/>
        </a:accent3>
        <a:accent4>
          <a:srgbClr val="404040"/>
        </a:accent4>
        <a:accent5>
          <a:srgbClr val="E2ADAA"/>
        </a:accent5>
        <a:accent6>
          <a:srgbClr val="397300"/>
        </a:accent6>
        <a:hlink>
          <a:srgbClr val="CC990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970</TotalTime>
  <Words>128</Words>
  <Application>Microsoft Macintosh PowerPoint</Application>
  <PresentationFormat>On-screen Show (4:3)</PresentationFormat>
  <Paragraphs>14</Paragraphs>
  <Slides>25</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25</vt:i4>
      </vt:variant>
    </vt:vector>
  </HeadingPairs>
  <TitlesOfParts>
    <vt:vector size="37" baseType="lpstr">
      <vt:lpstr>AppleGothic</vt:lpstr>
      <vt:lpstr>Arial</vt:lpstr>
      <vt:lpstr>Arial Black</vt:lpstr>
      <vt:lpstr>Arial Narrow</vt:lpstr>
      <vt:lpstr>Helvetica</vt:lpstr>
      <vt:lpstr>Helvetica Neue Black Condensed</vt:lpstr>
      <vt:lpstr>Helvetica Neue Light</vt:lpstr>
      <vt:lpstr>System Font Thin</vt:lpstr>
      <vt:lpstr>Times</vt:lpstr>
      <vt:lpstr>Times New Roman</vt:lpstr>
      <vt:lpstr>Wingdings</vt:lpstr>
      <vt:lpstr>Pixel</vt:lpstr>
      <vt:lpstr>Communication Breakdown: why communicating food safety science to impact behavior change is so hard  Ben Chapman, PhD | February 21, 2020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Breakdown: why communicating food safety science to impact behavior change is so hard  Ben Chapman, PhD | February 21, 2020</dc:title>
  <dc:creator>Natalie Rose Seymour</dc:creator>
  <cp:lastModifiedBy>Benjamin James Chapman</cp:lastModifiedBy>
  <cp:revision>7</cp:revision>
  <dcterms:created xsi:type="dcterms:W3CDTF">2020-02-19T23:27:54Z</dcterms:created>
  <dcterms:modified xsi:type="dcterms:W3CDTF">2020-02-20T16:00:03Z</dcterms:modified>
</cp:coreProperties>
</file>