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handoutMasterIdLst>
    <p:handoutMasterId r:id="rId13"/>
  </p:handoutMasterIdLst>
  <p:sldIdLst>
    <p:sldId id="256" r:id="rId3"/>
    <p:sldId id="259" r:id="rId4"/>
    <p:sldId id="260" r:id="rId5"/>
    <p:sldId id="261" r:id="rId6"/>
    <p:sldId id="264" r:id="rId7"/>
    <p:sldId id="263" r:id="rId8"/>
    <p:sldId id="265" r:id="rId9"/>
    <p:sldId id="266" r:id="rId10"/>
    <p:sldId id="267" r:id="rId11"/>
    <p:sldId id="268" r:id="rId12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China's</a:t>
            </a:r>
            <a:r>
              <a:rPr lang="en-US" sz="1800" baseline="0" dirty="0"/>
              <a:t> agricultural imports:</a:t>
            </a:r>
          </a:p>
          <a:p>
            <a:pPr>
              <a:defRPr sz="1800"/>
            </a:pPr>
            <a:r>
              <a:rPr lang="en-US" sz="1800" baseline="0" dirty="0"/>
              <a:t>shares from Belt-Road, United States, </a:t>
            </a:r>
            <a:endParaRPr lang="en-US" sz="1800" baseline="0" dirty="0" smtClean="0"/>
          </a:p>
          <a:p>
            <a:pPr>
              <a:defRPr sz="1800"/>
            </a:pPr>
            <a:r>
              <a:rPr lang="en-US" sz="1800" baseline="0" dirty="0" smtClean="0"/>
              <a:t>South </a:t>
            </a:r>
            <a:r>
              <a:rPr lang="en-US" sz="1800" baseline="0" dirty="0"/>
              <a:t>America</a:t>
            </a:r>
            <a:endParaRPr lang="en-US" sz="1800" dirty="0"/>
          </a:p>
        </c:rich>
      </c:tx>
      <c:layout>
        <c:manualLayout>
          <c:xMode val="edge"/>
          <c:yMode val="edge"/>
          <c:x val="0.1298401054820977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12275388653341"/>
          <c:y val="0.29574081364829397"/>
          <c:w val="0.81703977387441939"/>
          <c:h val="0.60935987168270633"/>
        </c:manualLayout>
      </c:layout>
      <c:lineChart>
        <c:grouping val="standard"/>
        <c:varyColors val="0"/>
        <c:ser>
          <c:idx val="0"/>
          <c:order val="0"/>
          <c:tx>
            <c:v>Belt and road countries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7948717948717972E-2"/>
                  <c:y val="-2.91666666666667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6923076923076927E-3"/>
                  <c:y val="3.333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6923076923077396E-3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0256410256410256E-2"/>
                  <c:y val="3.7499999999999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3.7499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5384615384615385E-2"/>
                  <c:y val="-3.3333333333333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[xM96c60bC4EkWYHxxslo.xls]xM96c60bC4EkWYHxxslo!$D$6:$J$6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[xM96c60bC4EkWYHxxslo.xls]xM96c60bC4EkWYHxxslo!$D$9:$J$9</c:f>
              <c:numCache>
                <c:formatCode>#,##0</c:formatCode>
                <c:ptCount val="7"/>
                <c:pt idx="0">
                  <c:v>22.489981800775357</c:v>
                </c:pt>
                <c:pt idx="1">
                  <c:v>21.332978415953121</c:v>
                </c:pt>
                <c:pt idx="2">
                  <c:v>21.388621545742854</c:v>
                </c:pt>
                <c:pt idx="3">
                  <c:v>19.952095346938606</c:v>
                </c:pt>
                <c:pt idx="4">
                  <c:v>20.666129784110414</c:v>
                </c:pt>
                <c:pt idx="5">
                  <c:v>20.188158170397472</c:v>
                </c:pt>
                <c:pt idx="6">
                  <c:v>21.783333175700001</c:v>
                </c:pt>
              </c:numCache>
            </c:numRef>
          </c:val>
          <c:smooth val="0"/>
        </c:ser>
        <c:ser>
          <c:idx val="1"/>
          <c:order val="1"/>
          <c:tx>
            <c:v>United States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0256410256410256E-2"/>
                  <c:y val="5.4166666666666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256410256410256E-2"/>
                  <c:y val="-3.3333333333333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128205128205175E-3"/>
                  <c:y val="2.91666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2.500000000000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0256410256410256E-2"/>
                  <c:y val="-2.0833333333333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[xM96c60bC4EkWYHxxslo.xls]xM96c60bC4EkWYHxxslo!$D$6:$J$6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[xM96c60bC4EkWYHxxslo.xls]xM96c60bC4EkWYHxxslo!$D$8:$J$8</c:f>
              <c:numCache>
                <c:formatCode>#,##0</c:formatCode>
                <c:ptCount val="7"/>
                <c:pt idx="0">
                  <c:v>22.086613880978188</c:v>
                </c:pt>
                <c:pt idx="1">
                  <c:v>23.471229661464484</c:v>
                </c:pt>
                <c:pt idx="2">
                  <c:v>21.20480351135933</c:v>
                </c:pt>
                <c:pt idx="3">
                  <c:v>21.522958339383031</c:v>
                </c:pt>
                <c:pt idx="4">
                  <c:v>19.204222111934378</c:v>
                </c:pt>
                <c:pt idx="5">
                  <c:v>11.829683571041985</c:v>
                </c:pt>
                <c:pt idx="6">
                  <c:v>9.8712705630914712</c:v>
                </c:pt>
              </c:numCache>
            </c:numRef>
          </c:val>
          <c:smooth val="0"/>
        </c:ser>
        <c:ser>
          <c:idx val="2"/>
          <c:order val="2"/>
          <c:tx>
            <c:v>South America</c:v>
          </c:tx>
          <c:spPr>
            <a:ln w="22225" cap="rnd">
              <a:solidFill>
                <a:schemeClr val="tx2">
                  <a:lumMod val="7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2.3076923076923078E-2"/>
                  <c:y val="-4.1666666666666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[xM96c60bC4EkWYHxxslo.xls]xM96c60bC4EkWYHxxslo!$D$10:$J$10</c:f>
              <c:numCache>
                <c:formatCode>#,##0</c:formatCode>
                <c:ptCount val="7"/>
                <c:pt idx="0">
                  <c:v>26.480034589159814</c:v>
                </c:pt>
                <c:pt idx="1">
                  <c:v>25.445101581381369</c:v>
                </c:pt>
                <c:pt idx="2">
                  <c:v>25.958033704190335</c:v>
                </c:pt>
                <c:pt idx="3">
                  <c:v>25.709167396943709</c:v>
                </c:pt>
                <c:pt idx="4">
                  <c:v>26.689662874323062</c:v>
                </c:pt>
                <c:pt idx="5">
                  <c:v>31.71008681338094</c:v>
                </c:pt>
                <c:pt idx="6">
                  <c:v>31.028697164379075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344499264"/>
        <c:axId val="-1344498720"/>
      </c:lineChart>
      <c:catAx>
        <c:axId val="-134449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44498720"/>
        <c:crosses val="autoZero"/>
        <c:auto val="1"/>
        <c:lblAlgn val="ctr"/>
        <c:lblOffset val="100"/>
        <c:noMultiLvlLbl val="0"/>
      </c:catAx>
      <c:valAx>
        <c:axId val="-1344498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Percent</a:t>
                </a:r>
              </a:p>
            </c:rich>
          </c:tx>
          <c:layout>
            <c:manualLayout>
              <c:xMode val="edge"/>
              <c:yMode val="edge"/>
              <c:x val="3.0555555555555555E-2"/>
              <c:y val="0.173383275007290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44499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0.56266</cdr:x>
      <cdr:y>0.63437</cdr:y>
    </cdr:from>
    <cdr:to>
      <cdr:x>0.67308</cdr:x>
      <cdr:y>0.88576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86856" y="1933574"/>
          <a:ext cx="546894" cy="7662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From </a:t>
          </a:r>
        </a:p>
        <a:p xmlns:a="http://schemas.openxmlformats.org/drawingml/2006/main">
          <a:r>
            <a:rPr lang="en-US" sz="1600"/>
            <a:t>United</a:t>
          </a:r>
        </a:p>
        <a:p xmlns:a="http://schemas.openxmlformats.org/drawingml/2006/main">
          <a:r>
            <a:rPr lang="en-US" sz="1600"/>
            <a:t>States</a:t>
          </a:r>
        </a:p>
      </cdr:txBody>
    </cdr:sp>
  </cdr:relSizeAnchor>
  <cdr:relSizeAnchor xmlns:cdr="http://schemas.openxmlformats.org/drawingml/2006/chartDrawing">
    <cdr:from>
      <cdr:x>0.66538</cdr:x>
      <cdr:y>0.69688</cdr:y>
    </cdr:from>
    <cdr:to>
      <cdr:x>0.71923</cdr:x>
      <cdr:y>0.74063</cdr:y>
    </cdr:to>
    <cdr:cxnSp macro="">
      <cdr:nvCxnSpPr>
        <cdr:cNvPr id="4" name="Straight Connector 3"/>
        <cdr:cNvCxnSpPr/>
      </cdr:nvCxnSpPr>
      <cdr:spPr>
        <a:xfrm xmlns:a="http://schemas.openxmlformats.org/drawingml/2006/main" flipV="1">
          <a:off x="3295650" y="2124075"/>
          <a:ext cx="266700" cy="13335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0.7001</cdr:x>
      <cdr:y>0.40699</cdr:y>
    </cdr:from>
    <cdr:to>
      <cdr:x>0.88471</cdr:x>
      <cdr:y>0.70699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769907" y="1842031"/>
          <a:ext cx="994088" cy="13577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/>
            <a:t>From Belt-Road</a:t>
          </a:r>
        </a:p>
      </cdr:txBody>
    </cdr:sp>
  </cdr:relSizeAnchor>
  <cdr:relSizeAnchor xmlns:cdr="http://schemas.openxmlformats.org/drawingml/2006/chartDrawing">
    <cdr:from>
      <cdr:x>0.80202</cdr:x>
      <cdr:y>0.45937</cdr:y>
    </cdr:from>
    <cdr:to>
      <cdr:x>0.8221</cdr:x>
      <cdr:y>0.52433</cdr:y>
    </cdr:to>
    <cdr:cxnSp macro="">
      <cdr:nvCxnSpPr>
        <cdr:cNvPr id="7" name="Straight Connector 6"/>
        <cdr:cNvCxnSpPr/>
      </cdr:nvCxnSpPr>
      <cdr:spPr>
        <a:xfrm xmlns:a="http://schemas.openxmlformats.org/drawingml/2006/main">
          <a:off x="4318725" y="2079114"/>
          <a:ext cx="108132" cy="29397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0.61731</cdr:x>
      <cdr:y>0.23125</cdr:y>
    </cdr:from>
    <cdr:to>
      <cdr:x>0.80192</cdr:x>
      <cdr:y>0.53125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3057525" y="7048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/>
            <a:t>From South America</a:t>
          </a:r>
        </a:p>
      </cdr:txBody>
    </cdr:sp>
  </cdr:relSizeAnchor>
  <cdr:relSizeAnchor xmlns:cdr="http://schemas.openxmlformats.org/drawingml/2006/chartDrawing">
    <cdr:from>
      <cdr:x>0.71154</cdr:x>
      <cdr:y>0.3</cdr:y>
    </cdr:from>
    <cdr:to>
      <cdr:x>0.72692</cdr:x>
      <cdr:y>0.35313</cdr:y>
    </cdr:to>
    <cdr:cxnSp macro="">
      <cdr:nvCxnSpPr>
        <cdr:cNvPr id="13" name="Straight Connector 12"/>
        <cdr:cNvCxnSpPr/>
      </cdr:nvCxnSpPr>
      <cdr:spPr>
        <a:xfrm xmlns:a="http://schemas.openxmlformats.org/drawingml/2006/main">
          <a:off x="3524250" y="914400"/>
          <a:ext cx="76200" cy="1619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B7D8B7F9-A469-4077-9567-BACD61A90F0B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271FABD7-1597-420A-87BA-30CD41814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52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24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09800"/>
            <a:ext cx="10972800" cy="289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184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05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32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30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23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05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" y="0"/>
            <a:ext cx="12192000" cy="1180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798"/>
            <a:ext cx="12192000" cy="92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1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878"/>
            <a:ext cx="12192000" cy="914123"/>
          </a:xfrm>
          <a:prstGeom prst="rect">
            <a:avLst/>
          </a:prstGeom>
        </p:spPr>
      </p:pic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074400" y="6549155"/>
            <a:ext cx="1016000" cy="307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0BA3FA7-BEB2-4323-A93B-546EB2C33319}" type="slidenum">
              <a:rPr lang="en-US" sz="1200" smtClean="0">
                <a:solidFill>
                  <a:schemeClr val="bg1"/>
                </a:solidFill>
              </a:rPr>
              <a:pPr algn="ctr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81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26" y="2657475"/>
            <a:ext cx="2419350" cy="1885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15319" y="1070520"/>
            <a:ext cx="5489542" cy="1469993"/>
          </a:xfrm>
        </p:spPr>
        <p:txBody>
          <a:bodyPr/>
          <a:lstStyle/>
          <a:p>
            <a:pPr algn="l"/>
            <a:r>
              <a:rPr lang="en-US" sz="4000" dirty="0" smtClean="0"/>
              <a:t>China’s Belt and Road Initiative for Agriculture	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15319" y="2380015"/>
            <a:ext cx="4766535" cy="2440869"/>
          </a:xfrm>
        </p:spPr>
        <p:txBody>
          <a:bodyPr/>
          <a:lstStyle/>
          <a:p>
            <a:pPr algn="l"/>
            <a:r>
              <a:rPr lang="en-US" dirty="0" smtClean="0"/>
              <a:t>Fred Gale</a:t>
            </a:r>
          </a:p>
          <a:p>
            <a:pPr algn="l"/>
            <a:r>
              <a:rPr lang="en-US" sz="2400" dirty="0" smtClean="0"/>
              <a:t>Senior Economist</a:t>
            </a:r>
          </a:p>
          <a:p>
            <a:pPr algn="l"/>
            <a:r>
              <a:rPr lang="en-US" sz="2400" dirty="0" smtClean="0"/>
              <a:t>Economic Research Service</a:t>
            </a:r>
          </a:p>
          <a:p>
            <a:pPr algn="l"/>
            <a:r>
              <a:rPr lang="en-US" sz="2400" dirty="0" smtClean="0"/>
              <a:t>U.S. Department of Agriculture</a:t>
            </a:r>
          </a:p>
          <a:p>
            <a:pPr algn="l"/>
            <a:r>
              <a:rPr lang="en-US" sz="2400" dirty="0" smtClean="0"/>
              <a:t>Fred.Gale@usda.gov</a:t>
            </a:r>
            <a:endParaRPr lang="en-US" sz="2400" dirty="0"/>
          </a:p>
        </p:txBody>
      </p:sp>
      <p:sp>
        <p:nvSpPr>
          <p:cNvPr id="4" name="Curved Right Arrow 3"/>
          <p:cNvSpPr/>
          <p:nvPr/>
        </p:nvSpPr>
        <p:spPr>
          <a:xfrm>
            <a:off x="1117601" y="1805517"/>
            <a:ext cx="1828800" cy="358986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urved Right Arrow 4"/>
          <p:cNvSpPr/>
          <p:nvPr/>
        </p:nvSpPr>
        <p:spPr>
          <a:xfrm rot="10800000">
            <a:off x="3149602" y="1730102"/>
            <a:ext cx="1828800" cy="3589867"/>
          </a:xfrm>
          <a:prstGeom prst="curvedRight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70472" y="4749053"/>
            <a:ext cx="4811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Presentation to USDA Agricultural Outlook Forum</a:t>
            </a:r>
          </a:p>
          <a:p>
            <a:r>
              <a:rPr lang="en-US" dirty="0" smtClean="0"/>
              <a:t>February 20,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00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Economic Research Service web site for more information http://www.ers.usda.gov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597" y="2138766"/>
            <a:ext cx="7006048" cy="3940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504" y="1596325"/>
            <a:ext cx="5274496" cy="382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30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One Belt, One Road: “New Silk Road Economic Belt” and </a:t>
            </a:r>
            <a:br>
              <a:rPr lang="en-US" sz="3200" dirty="0" smtClean="0"/>
            </a:br>
            <a:r>
              <a:rPr lang="en-US" sz="3200" dirty="0" smtClean="0"/>
              <a:t>“21</a:t>
            </a:r>
            <a:r>
              <a:rPr lang="en-US" sz="3200" baseline="30000" dirty="0" smtClean="0"/>
              <a:t>st</a:t>
            </a:r>
            <a:r>
              <a:rPr lang="en-US" sz="3200" dirty="0" smtClean="0"/>
              <a:t> Century Maritime Silk Road”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Xi Jinping launched initiative in 2013</a:t>
            </a:r>
          </a:p>
          <a:p>
            <a:r>
              <a:rPr lang="en-US" dirty="0" smtClean="0"/>
              <a:t>Build and develop trade corridors across land </a:t>
            </a:r>
            <a:r>
              <a:rPr lang="en-US" dirty="0"/>
              <a:t>and sea routes </a:t>
            </a:r>
            <a:r>
              <a:rPr lang="en-US" dirty="0" smtClean="0"/>
              <a:t>between Asia and Western Europe</a:t>
            </a:r>
          </a:p>
          <a:p>
            <a:r>
              <a:rPr lang="en-US" dirty="0" smtClean="0"/>
              <a:t>Trade goes in both directions</a:t>
            </a:r>
          </a:p>
          <a:p>
            <a:r>
              <a:rPr lang="en-US" dirty="0" smtClean="0"/>
              <a:t>Invest in and cooperate with 65-plus countries along these routes</a:t>
            </a:r>
          </a:p>
          <a:p>
            <a:r>
              <a:rPr lang="en-US" dirty="0" smtClean="0"/>
              <a:t>Make trade “fair” and “inclusive”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1972773"/>
            <a:ext cx="5384800" cy="3780817"/>
          </a:xfrm>
        </p:spPr>
      </p:pic>
      <p:sp>
        <p:nvSpPr>
          <p:cNvPr id="8" name="TextBox 7"/>
          <p:cNvSpPr txBox="1"/>
          <p:nvPr/>
        </p:nvSpPr>
        <p:spPr>
          <a:xfrm>
            <a:off x="6224975" y="5849165"/>
            <a:ext cx="2665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52maps.com/</a:t>
            </a:r>
            <a:r>
              <a:rPr lang="en-US" sz="1200" dirty="0" err="1" smtClean="0"/>
              <a:t>ditu_yidaiyilu.php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3903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Agriculture is one of many facets of </a:t>
            </a:r>
            <a:r>
              <a:rPr lang="en-US" sz="3200" dirty="0" smtClean="0"/>
              <a:t>“One </a:t>
            </a:r>
            <a:r>
              <a:rPr lang="en-US" sz="3200" dirty="0" smtClean="0"/>
              <a:t>Belt One </a:t>
            </a:r>
            <a:r>
              <a:rPr lang="en-US" sz="3200" dirty="0" smtClean="0"/>
              <a:t>Road”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1"/>
            <a:ext cx="7053599" cy="4602164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Expand agricultural trade</a:t>
            </a:r>
          </a:p>
          <a:p>
            <a:pPr lvl="1"/>
            <a:r>
              <a:rPr lang="en-US" dirty="0" smtClean="0"/>
              <a:t>Diversify sources of agricultural imports</a:t>
            </a:r>
          </a:p>
          <a:p>
            <a:pPr lvl="1"/>
            <a:r>
              <a:rPr lang="en-US" dirty="0" smtClean="0"/>
              <a:t>Cut tariffs, form new free trade agreements</a:t>
            </a:r>
          </a:p>
          <a:p>
            <a:pPr lvl="1"/>
            <a:r>
              <a:rPr lang="en-US" dirty="0" smtClean="0"/>
              <a:t>Actively participate in multilateral agreements/organizations</a:t>
            </a:r>
          </a:p>
          <a:p>
            <a:r>
              <a:rPr lang="en-US" dirty="0" smtClean="0"/>
              <a:t>Cooperation </a:t>
            </a:r>
          </a:p>
          <a:p>
            <a:pPr lvl="1"/>
            <a:r>
              <a:rPr lang="en-US" dirty="0" smtClean="0"/>
              <a:t>Foreign investment by Chinese agribusiness firms</a:t>
            </a:r>
          </a:p>
          <a:p>
            <a:pPr lvl="1"/>
            <a:r>
              <a:rPr lang="en-US" dirty="0" smtClean="0"/>
              <a:t>Scientific exchanges</a:t>
            </a:r>
          </a:p>
          <a:p>
            <a:pPr lvl="1"/>
            <a:r>
              <a:rPr lang="en-US" dirty="0" smtClean="0"/>
              <a:t>China provides </a:t>
            </a:r>
            <a:r>
              <a:rPr lang="en-US" dirty="0" smtClean="0"/>
              <a:t>agricultural technical assistance</a:t>
            </a:r>
          </a:p>
          <a:p>
            <a:pPr lvl="1"/>
            <a:r>
              <a:rPr lang="en-US" dirty="0" smtClean="0"/>
              <a:t>Sharing market and policy information on Chinese platforms</a:t>
            </a:r>
          </a:p>
          <a:p>
            <a:r>
              <a:rPr lang="en-US" dirty="0" smtClean="0"/>
              <a:t>Trade facilitation</a:t>
            </a:r>
          </a:p>
          <a:p>
            <a:pPr lvl="1"/>
            <a:r>
              <a:rPr lang="en-US" dirty="0" smtClean="0"/>
              <a:t>More ports/points of entry, especially inland rail/truck crossings</a:t>
            </a:r>
          </a:p>
          <a:p>
            <a:pPr lvl="1"/>
            <a:r>
              <a:rPr lang="en-US" dirty="0" smtClean="0"/>
              <a:t>More efficient customs clearance, inspection/quarantine</a:t>
            </a:r>
          </a:p>
          <a:p>
            <a:r>
              <a:rPr lang="en-US" dirty="0" smtClean="0"/>
              <a:t>Making trade more “open,” “transparent,” “inclusive,” and “non-discriminatory”</a:t>
            </a:r>
          </a:p>
          <a:p>
            <a:pPr lvl="1"/>
            <a:r>
              <a:rPr lang="en-US" dirty="0" smtClean="0"/>
              <a:t>Change rules governing trade </a:t>
            </a:r>
          </a:p>
          <a:p>
            <a:pPr lvl="1"/>
            <a:r>
              <a:rPr lang="en-US" dirty="0" smtClean="0"/>
              <a:t>Reduce power of oligopolies and cartels in ag markets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401" y="1295401"/>
            <a:ext cx="4445114" cy="2963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63199" y="4269697"/>
            <a:ext cx="3912674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At the 2</a:t>
            </a:r>
            <a:r>
              <a:rPr lang="en-US" sz="1400" baseline="30000" dirty="0" smtClean="0"/>
              <a:t>nd</a:t>
            </a:r>
            <a:r>
              <a:rPr lang="en-US" sz="1400" dirty="0" smtClean="0"/>
              <a:t> Belt and Road Forum for International</a:t>
            </a:r>
          </a:p>
          <a:p>
            <a:r>
              <a:rPr lang="en-US" sz="1400" dirty="0" smtClean="0"/>
              <a:t>Cooperation, April 2019, Minister of Agriculture </a:t>
            </a:r>
          </a:p>
          <a:p>
            <a:r>
              <a:rPr lang="en-US" sz="1400" dirty="0" smtClean="0"/>
              <a:t>and Rural Affairs Han </a:t>
            </a:r>
            <a:r>
              <a:rPr lang="en-US" sz="1400" dirty="0" err="1" smtClean="0"/>
              <a:t>Changfu</a:t>
            </a:r>
            <a:r>
              <a:rPr lang="en-US" sz="1400" dirty="0" smtClean="0"/>
              <a:t> called for expanding</a:t>
            </a:r>
          </a:p>
          <a:p>
            <a:r>
              <a:rPr lang="en-US" sz="1400" dirty="0" smtClean="0"/>
              <a:t>contacts in agricultural trade, reducing trade </a:t>
            </a:r>
          </a:p>
          <a:p>
            <a:r>
              <a:rPr lang="en-US" sz="1400" dirty="0" smtClean="0"/>
              <a:t>barriers, and forming equitable, long-term relations</a:t>
            </a:r>
          </a:p>
          <a:p>
            <a:r>
              <a:rPr lang="en-US" sz="1400" dirty="0" smtClean="0"/>
              <a:t>between trade partners.</a:t>
            </a:r>
          </a:p>
          <a:p>
            <a:endParaRPr lang="en-US" sz="1400" dirty="0" smtClean="0"/>
          </a:p>
          <a:p>
            <a:r>
              <a:rPr lang="en-US" sz="1200" dirty="0" smtClean="0"/>
              <a:t>“</a:t>
            </a:r>
            <a:r>
              <a:rPr lang="zh-CN" altLang="en-US" sz="1200" dirty="0" smtClean="0"/>
              <a:t>多位中外部长共</a:t>
            </a:r>
            <a:r>
              <a:rPr lang="zh-CN" altLang="en-US" sz="1200" dirty="0" smtClean="0"/>
              <a:t>商 </a:t>
            </a:r>
            <a:r>
              <a:rPr lang="en-US" altLang="zh-CN" sz="1200" dirty="0" smtClean="0"/>
              <a:t>’</a:t>
            </a:r>
            <a:r>
              <a:rPr lang="zh-CN" altLang="en-US" sz="1200" dirty="0" smtClean="0"/>
              <a:t>一</a:t>
            </a:r>
            <a:r>
              <a:rPr lang="zh-CN" altLang="en-US" sz="1200" dirty="0" smtClean="0"/>
              <a:t>带一</a:t>
            </a:r>
            <a:r>
              <a:rPr lang="zh-CN" altLang="en-US" sz="1200" dirty="0" smtClean="0"/>
              <a:t>路</a:t>
            </a:r>
            <a:r>
              <a:rPr lang="en-US" altLang="zh-CN" sz="1200" dirty="0" smtClean="0"/>
              <a:t>’ </a:t>
            </a:r>
            <a:r>
              <a:rPr lang="zh-CN" altLang="en-US" sz="1200" dirty="0" smtClean="0"/>
              <a:t>农</a:t>
            </a:r>
            <a:r>
              <a:rPr lang="zh-CN" altLang="en-US" sz="1200" dirty="0" smtClean="0"/>
              <a:t>业合作大计 </a:t>
            </a:r>
            <a:r>
              <a:rPr lang="en-US" altLang="zh-CN" sz="1200" dirty="0" smtClean="0"/>
              <a:t>[Many</a:t>
            </a:r>
          </a:p>
          <a:p>
            <a:r>
              <a:rPr lang="en-US" sz="1200" dirty="0" smtClean="0"/>
              <a:t>Chinese and foreign ministers discussed ‘belt and road’</a:t>
            </a:r>
          </a:p>
          <a:p>
            <a:r>
              <a:rPr lang="en-US" sz="1200" dirty="0" smtClean="0"/>
              <a:t>Agricultural cooperation],” Official news media.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4170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5758543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Example: China-Russia </a:t>
            </a:r>
            <a:r>
              <a:rPr lang="en-US" sz="3200" dirty="0" err="1" smtClean="0"/>
              <a:t>Manzhouli</a:t>
            </a:r>
            <a:r>
              <a:rPr lang="en-US" sz="3200" dirty="0" smtClean="0"/>
              <a:t> border crossing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0807829" y="141763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Russia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67140" y="1897783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China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820" y="1278619"/>
            <a:ext cx="603543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According to Chinese State news media:</a:t>
            </a:r>
          </a:p>
          <a:p>
            <a:r>
              <a:rPr lang="en-US" b="1" dirty="0" smtClean="0"/>
              <a:t>2012</a:t>
            </a:r>
            <a:r>
              <a:rPr lang="en-US" dirty="0" smtClean="0"/>
              <a:t>: </a:t>
            </a:r>
            <a:r>
              <a:rPr lang="en-US" dirty="0" err="1" smtClean="0"/>
              <a:t>Manzhouli</a:t>
            </a:r>
            <a:r>
              <a:rPr lang="en-US" dirty="0" smtClean="0"/>
              <a:t> was chosen as strategic inland port</a:t>
            </a:r>
          </a:p>
          <a:p>
            <a:r>
              <a:rPr lang="en-US" b="1" dirty="0" smtClean="0"/>
              <a:t>2013</a:t>
            </a:r>
            <a:r>
              <a:rPr lang="en-US" dirty="0" smtClean="0"/>
              <a:t>: Officials set up a factory to process 120,000 tons of</a:t>
            </a:r>
          </a:p>
          <a:p>
            <a:r>
              <a:rPr lang="en-US" dirty="0"/>
              <a:t>o</a:t>
            </a:r>
            <a:r>
              <a:rPr lang="en-US" dirty="0" smtClean="0"/>
              <a:t>ilseeds and grain imported from Russia, financed by a</a:t>
            </a:r>
          </a:p>
          <a:p>
            <a:r>
              <a:rPr lang="en-US" dirty="0" smtClean="0"/>
              <a:t>provincial bank and a real estate conglomerate in South China.</a:t>
            </a:r>
          </a:p>
          <a:p>
            <a:r>
              <a:rPr lang="en-US" b="1" dirty="0" smtClean="0"/>
              <a:t>2018</a:t>
            </a:r>
            <a:r>
              <a:rPr lang="en-US" dirty="0" smtClean="0"/>
              <a:t>: Oilseed imports via </a:t>
            </a:r>
            <a:r>
              <a:rPr lang="en-US" dirty="0" err="1" smtClean="0"/>
              <a:t>Manzhouli</a:t>
            </a:r>
            <a:r>
              <a:rPr lang="en-US" dirty="0" smtClean="0"/>
              <a:t> reached 90,000 tons</a:t>
            </a:r>
          </a:p>
          <a:p>
            <a:r>
              <a:rPr lang="en-US" altLang="zh-CN" b="1" dirty="0" smtClean="0"/>
              <a:t>Jan-Apr 2019</a:t>
            </a:r>
            <a:r>
              <a:rPr lang="en-US" altLang="zh-CN" dirty="0" smtClean="0"/>
              <a:t>: Imported 15,000 tons of grain</a:t>
            </a:r>
          </a:p>
          <a:p>
            <a:r>
              <a:rPr lang="en-US" b="1" dirty="0" smtClean="0"/>
              <a:t>Jan-Mar 2019</a:t>
            </a:r>
            <a:r>
              <a:rPr lang="en-US" dirty="0" smtClean="0"/>
              <a:t>: 1,500 border crossings by Chinese workers </a:t>
            </a:r>
          </a:p>
          <a:p>
            <a:r>
              <a:rPr lang="en-US" dirty="0" smtClean="0"/>
              <a:t>engaged in agriculture and lumber industries in Russia.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002" y="3788229"/>
            <a:ext cx="3757515" cy="22565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01" y="3829661"/>
            <a:ext cx="3515284" cy="2468178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8615594">
            <a:off x="5437502" y="3823218"/>
            <a:ext cx="1797857" cy="25561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138" y="643019"/>
            <a:ext cx="5343918" cy="300196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58035" y="6044739"/>
            <a:ext cx="3865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ERS calculations using China customs data </a:t>
            </a:r>
          </a:p>
          <a:p>
            <a:r>
              <a:rPr lang="en-US" sz="1400" dirty="0" smtClean="0"/>
              <a:t>accessed by Trade Data Monitor.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6581071" y="273687"/>
            <a:ext cx="5337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 of </a:t>
            </a:r>
            <a:r>
              <a:rPr lang="en-US" dirty="0" err="1" smtClean="0"/>
              <a:t>Manzhouli</a:t>
            </a:r>
            <a:r>
              <a:rPr lang="en-US" dirty="0" smtClean="0"/>
              <a:t> border crossing from Google maps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867140" y="1526691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Russia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72478" y="1921905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China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38168" y="846138"/>
            <a:ext cx="943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Road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</a:rPr>
              <a:t>crossing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644759" y="1492469"/>
            <a:ext cx="398143" cy="218888"/>
          </a:xfrm>
          <a:prstGeom prst="straightConnector1">
            <a:avLst/>
          </a:prstGeom>
          <a:ln w="1270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900660" y="989386"/>
            <a:ext cx="943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Rail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crossing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7658035" y="1492469"/>
            <a:ext cx="242625" cy="154531"/>
          </a:xfrm>
          <a:prstGeom prst="straightConnector1">
            <a:avLst/>
          </a:prstGeom>
          <a:ln w="1270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30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China imported $29 billion of agricultural products </a:t>
            </a:r>
            <a:br>
              <a:rPr lang="en-US" sz="2800" dirty="0" smtClean="0"/>
            </a:br>
            <a:r>
              <a:rPr lang="en-US" sz="2800" dirty="0" smtClean="0"/>
              <a:t>from “Belt and Road” countries in 2019</a:t>
            </a:r>
            <a:endParaRPr lang="en-US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60722"/>
            <a:ext cx="5384800" cy="2804918"/>
          </a:xfrm>
        </p:spPr>
      </p:pic>
      <p:sp>
        <p:nvSpPr>
          <p:cNvPr id="7" name="TextBox 6"/>
          <p:cNvSpPr txBox="1"/>
          <p:nvPr/>
        </p:nvSpPr>
        <p:spPr>
          <a:xfrm>
            <a:off x="620300" y="1600200"/>
            <a:ext cx="60201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China has officially designated “65-plus” countries and regions</a:t>
            </a:r>
          </a:p>
          <a:p>
            <a:r>
              <a:rPr lang="en-US" dirty="0"/>
              <a:t>a</a:t>
            </a:r>
            <a:r>
              <a:rPr lang="en-US" dirty="0" smtClean="0"/>
              <a:t>s part of the “One Belt, One Road” initiative (but no</a:t>
            </a:r>
          </a:p>
          <a:p>
            <a:r>
              <a:rPr lang="en-US" dirty="0" smtClean="0"/>
              <a:t>country is excluded).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00801" y="5943601"/>
            <a:ext cx="5712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Note: Share of China’s value of “BICO Agricultural” imports.</a:t>
            </a:r>
          </a:p>
          <a:p>
            <a:r>
              <a:rPr lang="en-US" sz="1400" dirty="0" smtClean="0"/>
              <a:t>Source: ERS calculations using China customs data from Trade Data Monitor.</a:t>
            </a:r>
            <a:endParaRPr lang="en-US" sz="14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81281838"/>
              </p:ext>
            </p:extLst>
          </p:nvPr>
        </p:nvGraphicFramePr>
        <p:xfrm>
          <a:off x="7064828" y="1125851"/>
          <a:ext cx="3374572" cy="4817750"/>
        </p:xfrm>
        <a:graphic>
          <a:graphicData uri="http://schemas.openxmlformats.org/drawingml/2006/table">
            <a:tbl>
              <a:tblPr/>
              <a:tblGrid>
                <a:gridCol w="2253343"/>
                <a:gridCol w="1121229"/>
              </a:tblGrid>
              <a:tr h="88871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China's agricultural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imports, 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ag imports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$133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86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From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“Belt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Road” countries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$29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il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 </a:t>
                      </a:r>
                      <a:r>
                        <a:rPr lang="en-US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Belt-Road sources</a:t>
                      </a: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Thailand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$8.0bil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Indonesia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Malaysia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Vietnam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Ukraine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Russia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Philippines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Myanmar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30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80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China’s ag imports from South America rose more than imports from “Belt and Road” countries during 2018-19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197600" y="5864905"/>
            <a:ext cx="590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Note: Share of China’s import value using USDA’s “BICO Agricultural” definition.</a:t>
            </a:r>
          </a:p>
          <a:p>
            <a:r>
              <a:rPr lang="en-US" sz="1400" dirty="0" smtClean="0"/>
              <a:t>Source: ERS calculations using China customs data from Trade Data Monitor.</a:t>
            </a:r>
            <a:endParaRPr lang="en-US" sz="1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609600" y="1600552"/>
            <a:ext cx="5384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share of China’s agricultural imports from Belt and Road countries has been consistently in the range of 20-22%</a:t>
            </a:r>
          </a:p>
          <a:p>
            <a:r>
              <a:rPr lang="en-US" dirty="0" smtClean="0"/>
              <a:t>The U.S. share of China’s agricultural imports fell from 21-23% during 2013-16 to 10% in 2019</a:t>
            </a:r>
          </a:p>
          <a:p>
            <a:r>
              <a:rPr lang="en-US" dirty="0" smtClean="0"/>
              <a:t>The largest share (31%) of China’s agricultural imports and the chief source of growth is from South America (not </a:t>
            </a:r>
            <a:r>
              <a:rPr lang="en-US" i="1" dirty="0" smtClean="0"/>
              <a:t>officially</a:t>
            </a:r>
            <a:r>
              <a:rPr lang="en-US" dirty="0" smtClean="0"/>
              <a:t> part of the Belt and Road)</a:t>
            </a:r>
            <a:endParaRPr lang="en-US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1010544"/>
              </p:ext>
            </p:extLst>
          </p:nvPr>
        </p:nvGraphicFramePr>
        <p:xfrm>
          <a:off x="6197600" y="1378290"/>
          <a:ext cx="5384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777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“Belt and Road” </a:t>
            </a:r>
            <a:r>
              <a:rPr lang="en-US" sz="3200" dirty="0"/>
              <a:t>c</a:t>
            </a:r>
            <a:r>
              <a:rPr lang="en-US" sz="3200" dirty="0" smtClean="0"/>
              <a:t>ountries are significant agricultural </a:t>
            </a:r>
            <a:r>
              <a:rPr lang="en-US" sz="3200" u="sng" dirty="0" smtClean="0"/>
              <a:t>export</a:t>
            </a:r>
            <a:r>
              <a:rPr lang="en-US" sz="3200" dirty="0" smtClean="0"/>
              <a:t> markets for the United States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2018, U.S. agricultural exports to “Belt and Road” countries: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otaled $24.9 billion</a:t>
            </a:r>
          </a:p>
          <a:p>
            <a:pPr lvl="1"/>
            <a:r>
              <a:rPr lang="en-US" dirty="0" smtClean="0"/>
              <a:t>Accounted for 18% of U.S. ag exports</a:t>
            </a:r>
          </a:p>
          <a:p>
            <a:pPr lvl="1"/>
            <a:r>
              <a:rPr lang="en-US" dirty="0" smtClean="0"/>
              <a:t>For the </a:t>
            </a:r>
            <a:r>
              <a:rPr lang="en-US" dirty="0" smtClean="0"/>
              <a:t>top 10 </a:t>
            </a:r>
            <a:r>
              <a:rPr lang="en-US" dirty="0"/>
              <a:t>Belt </a:t>
            </a:r>
            <a:r>
              <a:rPr lang="en-US" dirty="0" smtClean="0"/>
              <a:t>and Road countries, </a:t>
            </a:r>
            <a:r>
              <a:rPr lang="en-US" dirty="0" smtClean="0"/>
              <a:t>exports exceeded </a:t>
            </a:r>
            <a:r>
              <a:rPr lang="en-US" dirty="0"/>
              <a:t>$1 billion </a:t>
            </a:r>
            <a:r>
              <a:rPr lang="en-US" dirty="0" smtClean="0"/>
              <a:t>each</a:t>
            </a:r>
            <a:endParaRPr lang="en-US" dirty="0" smtClean="0"/>
          </a:p>
          <a:p>
            <a:r>
              <a:rPr lang="en-US" dirty="0" smtClean="0"/>
              <a:t>Can China </a:t>
            </a:r>
          </a:p>
          <a:p>
            <a:pPr lvl="1"/>
            <a:r>
              <a:rPr lang="en-US" dirty="0" smtClean="0"/>
              <a:t>Raise productivity in these countries through investment and technical assistance?</a:t>
            </a:r>
          </a:p>
          <a:p>
            <a:pPr lvl="1"/>
            <a:r>
              <a:rPr lang="en-US" dirty="0" smtClean="0"/>
              <a:t>Nurture these countries as suppliers of China’s imports?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64985958"/>
              </p:ext>
            </p:extLst>
          </p:nvPr>
        </p:nvGraphicFramePr>
        <p:xfrm>
          <a:off x="6985001" y="1340191"/>
          <a:ext cx="3200400" cy="4238625"/>
        </p:xfrm>
        <a:graphic>
          <a:graphicData uri="http://schemas.openxmlformats.org/drawingml/2006/table">
            <a:tbl>
              <a:tblPr/>
              <a:tblGrid>
                <a:gridCol w="1825306"/>
                <a:gridCol w="1375094"/>
              </a:tblGrid>
              <a:tr h="3810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U.S. exports of agricultural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“Belt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Road”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countries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$24.9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 </a:t>
                      </a:r>
                      <a:r>
                        <a:rPr lang="en-US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Belt and</a:t>
                      </a:r>
                      <a:r>
                        <a:rPr lang="en-US" sz="18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Road </a:t>
                      </a:r>
                      <a:r>
                        <a:rPr lang="en-US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destinations</a:t>
                      </a:r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Vietnam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$4.0bil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Indonesia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Philippines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Thailand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Pakistan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Turkey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Saudi Arabia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Bangladesh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Malaysia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96000" y="5640235"/>
            <a:ext cx="580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Note: Value of “BICO Agricultural” imports. Not including China or Hong Kong.</a:t>
            </a:r>
          </a:p>
          <a:p>
            <a:r>
              <a:rPr lang="en-US" sz="1400" dirty="0" smtClean="0"/>
              <a:t>Source: ERS calculations using data from Trade Data Monitor.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6152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Travel </a:t>
            </a:r>
            <a:r>
              <a:rPr lang="en-US" sz="3200" dirty="0"/>
              <a:t>and trade </a:t>
            </a:r>
            <a:r>
              <a:rPr lang="en-US" sz="3200" dirty="0" smtClean="0"/>
              <a:t>between China and new partners</a:t>
            </a:r>
            <a:br>
              <a:rPr lang="en-US" sz="3200" dirty="0" smtClean="0"/>
            </a:br>
            <a:r>
              <a:rPr lang="en-US" sz="3200" dirty="0" smtClean="0"/>
              <a:t>transmits pests and pathogens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China took precautions against invasive species and pests</a:t>
            </a:r>
          </a:p>
          <a:p>
            <a:pPr lvl="1"/>
            <a:r>
              <a:rPr lang="en-US" dirty="0"/>
              <a:t>2016-20 five-year plan called for stronger public health and biosecurity measures at ports and border crossings to address these risks</a:t>
            </a:r>
          </a:p>
          <a:p>
            <a:pPr lvl="1"/>
            <a:r>
              <a:rPr lang="en-US" dirty="0" smtClean="0"/>
              <a:t>China was on alert for years to prevent entry of African swine fever (ASF)</a:t>
            </a:r>
          </a:p>
          <a:p>
            <a:r>
              <a:rPr lang="en-US" dirty="0" smtClean="0"/>
              <a:t>Nevertheless, China is facing major challenges from a pathogen and a pest that appear to have entered from Belt and Road countries:</a:t>
            </a:r>
          </a:p>
          <a:p>
            <a:pPr lvl="1"/>
            <a:r>
              <a:rPr lang="en-US" dirty="0" smtClean="0"/>
              <a:t>2018: ASF entered China—probably from Russia or Eastern Europe—and spread to neighboring countries</a:t>
            </a:r>
          </a:p>
          <a:p>
            <a:pPr lvl="1"/>
            <a:r>
              <a:rPr lang="en-US" dirty="0" smtClean="0"/>
              <a:t>2019: Fall army worm entered China from Myanmar and spread across most of the country within months—spreading again in 2020</a:t>
            </a:r>
          </a:p>
          <a:p>
            <a:pPr lvl="1"/>
            <a:r>
              <a:rPr lang="en-US" dirty="0" smtClean="0"/>
              <a:t>2020: </a:t>
            </a:r>
            <a:r>
              <a:rPr lang="en-US" dirty="0"/>
              <a:t>S</a:t>
            </a:r>
            <a:r>
              <a:rPr lang="en-US" dirty="0" smtClean="0"/>
              <a:t>pread of locusts from East Africa to Pakistan to China </a:t>
            </a:r>
            <a:r>
              <a:rPr lang="en-US" dirty="0" smtClean="0"/>
              <a:t>is a new concern</a:t>
            </a:r>
            <a:endParaRPr lang="en-US" dirty="0" smtClean="0"/>
          </a:p>
          <a:p>
            <a:r>
              <a:rPr lang="en-US" dirty="0"/>
              <a:t>China </a:t>
            </a:r>
            <a:r>
              <a:rPr lang="en-US" dirty="0" smtClean="0"/>
              <a:t>also has </a:t>
            </a:r>
            <a:r>
              <a:rPr lang="en-US" dirty="0"/>
              <a:t>many pathogens, </a:t>
            </a:r>
            <a:r>
              <a:rPr lang="en-US" dirty="0" smtClean="0"/>
              <a:t>pests, </a:t>
            </a:r>
            <a:r>
              <a:rPr lang="en-US" dirty="0"/>
              <a:t>and invasive species that could spread to Belt and Road countries</a:t>
            </a:r>
          </a:p>
          <a:p>
            <a:pPr lvl="1"/>
            <a:r>
              <a:rPr lang="en-US" dirty="0" smtClean="0"/>
              <a:t>Belt and Road countries are on alert against spread of coronavirus from China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1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 Agricultural Trade, All Roads Lead to the American Continent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64770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Belt and Road revives </a:t>
            </a:r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-century </a:t>
            </a:r>
            <a:r>
              <a:rPr lang="en-US" dirty="0" smtClean="0"/>
              <a:t>trade routes that pre-date the emergence of the American continent and Oceania as exporters and innovators in agriculture</a:t>
            </a:r>
          </a:p>
          <a:p>
            <a:pPr lvl="1"/>
            <a:r>
              <a:rPr lang="en-US" dirty="0"/>
              <a:t>China’s agriculture benefited from crops, livestock, and production systems introduced from the Americas</a:t>
            </a:r>
          </a:p>
          <a:p>
            <a:pPr lvl="1"/>
            <a:r>
              <a:rPr lang="en-US" dirty="0" smtClean="0"/>
              <a:t>Natural resources, bottom-up investment and innovation, and prudent/pragmatic regulation made these countries major agricultural exporters</a:t>
            </a:r>
          </a:p>
          <a:p>
            <a:r>
              <a:rPr lang="en-US" dirty="0" smtClean="0"/>
              <a:t>China can continue to </a:t>
            </a:r>
            <a:r>
              <a:rPr lang="en-US" dirty="0" smtClean="0"/>
              <a:t>benefit</a:t>
            </a:r>
            <a:r>
              <a:rPr lang="en-US" dirty="0" smtClean="0"/>
              <a:t> from cooperation </a:t>
            </a:r>
            <a:r>
              <a:rPr lang="en-US" dirty="0" smtClean="0"/>
              <a:t>with the United States</a:t>
            </a:r>
          </a:p>
          <a:p>
            <a:pPr lvl="1"/>
            <a:r>
              <a:rPr lang="en-US" dirty="0" smtClean="0"/>
              <a:t>The Phase One U.S.-China trade agreement encourages cooperation in multiple areas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668" y="1417638"/>
            <a:ext cx="3045755" cy="3607593"/>
          </a:xfrm>
        </p:spPr>
      </p:pic>
    </p:spTree>
    <p:extLst>
      <p:ext uri="{BB962C8B-B14F-4D97-AF65-F5344CB8AC3E}">
        <p14:creationId xmlns:p14="http://schemas.microsoft.com/office/powerpoint/2010/main" val="87417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RS Title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ERS Presentation 2014_Blue</Template>
  <TotalTime>6042</TotalTime>
  <Words>1075</Words>
  <Application>Microsoft Office PowerPoint</Application>
  <PresentationFormat>Widescreen</PresentationFormat>
  <Paragraphs>175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宋体</vt:lpstr>
      <vt:lpstr>Arial</vt:lpstr>
      <vt:lpstr>Calibri</vt:lpstr>
      <vt:lpstr>ERS Title Page</vt:lpstr>
      <vt:lpstr>Custom Design</vt:lpstr>
      <vt:lpstr>China’s Belt and Road Initiative for Agriculture </vt:lpstr>
      <vt:lpstr>One Belt, One Road: “New Silk Road Economic Belt” and  “21st Century Maritime Silk Road”</vt:lpstr>
      <vt:lpstr>Agriculture is one of many facets of “One Belt One Road” </vt:lpstr>
      <vt:lpstr>Example: China-Russia Manzhouli border crossing</vt:lpstr>
      <vt:lpstr>China imported $29 billion of agricultural products  from “Belt and Road” countries in 2019</vt:lpstr>
      <vt:lpstr>China’s ag imports from South America rose more than imports from “Belt and Road” countries during 2018-19</vt:lpstr>
      <vt:lpstr>“Belt and Road” countries are significant agricultural export markets for the United States</vt:lpstr>
      <vt:lpstr>Travel and trade between China and new partners transmits pests and pathogens</vt:lpstr>
      <vt:lpstr>In Agricultural Trade, All Roads Lead to the American Continent</vt:lpstr>
      <vt:lpstr>Economic Research Service web site for more information http://www.ers.usda.gov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Gale, Fred - ERS</dc:creator>
  <cp:lastModifiedBy>Gale, Fred - ERS</cp:lastModifiedBy>
  <cp:revision>75</cp:revision>
  <cp:lastPrinted>2020-02-19T16:42:42Z</cp:lastPrinted>
  <dcterms:created xsi:type="dcterms:W3CDTF">2020-02-03T18:54:43Z</dcterms:created>
  <dcterms:modified xsi:type="dcterms:W3CDTF">2020-02-19T16:57:46Z</dcterms:modified>
</cp:coreProperties>
</file>