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theme/themeOverride2.xml" ContentType="application/vnd.openxmlformats-officedocument.themeOverride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drawings/drawing1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12.xml" ContentType="application/vnd.openxmlformats-officedocument.drawingml.chart+xml"/>
  <Override PartName="/ppt/theme/themeOverride3.xml" ContentType="application/vnd.openxmlformats-officedocument.themeOverride+xml"/>
  <Override PartName="/ppt/drawings/drawing1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3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7" r:id="rId1"/>
    <p:sldMasterId id="2147483799" r:id="rId2"/>
    <p:sldMasterId id="2147483922" r:id="rId3"/>
    <p:sldMasterId id="2147483925" r:id="rId4"/>
    <p:sldMasterId id="2147483940" r:id="rId5"/>
    <p:sldMasterId id="2147483943" r:id="rId6"/>
  </p:sldMasterIdLst>
  <p:notesMasterIdLst>
    <p:notesMasterId r:id="rId21"/>
  </p:notesMasterIdLst>
  <p:handoutMasterIdLst>
    <p:handoutMasterId r:id="rId22"/>
  </p:handoutMasterIdLst>
  <p:sldIdLst>
    <p:sldId id="432" r:id="rId7"/>
    <p:sldId id="353" r:id="rId8"/>
    <p:sldId id="586" r:id="rId9"/>
    <p:sldId id="553" r:id="rId10"/>
    <p:sldId id="569" r:id="rId11"/>
    <p:sldId id="587" r:id="rId12"/>
    <p:sldId id="590" r:id="rId13"/>
    <p:sldId id="588" r:id="rId14"/>
    <p:sldId id="589" r:id="rId15"/>
    <p:sldId id="507" r:id="rId16"/>
    <p:sldId id="517" r:id="rId17"/>
    <p:sldId id="565" r:id="rId18"/>
    <p:sldId id="541" r:id="rId19"/>
    <p:sldId id="511" r:id="rId20"/>
  </p:sldIdLst>
  <p:sldSz cx="9144000" cy="5148263"/>
  <p:notesSz cx="6950075" cy="9236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 Narrow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 Narrow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 Narrow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 Narrow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orient="horz" pos="1216">
          <p15:clr>
            <a:srgbClr val="A4A3A4"/>
          </p15:clr>
        </p15:guide>
        <p15:guide id="5" orient="horz" pos="162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wley, Cortney" initials="CC" lastIdx="1" clrIdx="0">
    <p:extLst>
      <p:ext uri="{19B8F6BF-5375-455C-9EA6-DF929625EA0E}">
        <p15:presenceInfo xmlns:p15="http://schemas.microsoft.com/office/powerpoint/2012/main" userId="S::Cortney.Cowley@kc.frb.org::491eabcd-3d08-4116-8004-f012ca6dc24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9C3FF"/>
    <a:srgbClr val="205D79"/>
    <a:srgbClr val="7C7C7C"/>
    <a:srgbClr val="C2441F"/>
    <a:srgbClr val="87AA45"/>
    <a:srgbClr val="91235A"/>
    <a:srgbClr val="B2B2B2"/>
    <a:srgbClr val="BFBFBF"/>
    <a:srgbClr val="145D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063" autoAdjust="0"/>
  </p:normalViewPr>
  <p:slideViewPr>
    <p:cSldViewPr snapToGrid="0" snapToObjects="1">
      <p:cViewPr varScale="1">
        <p:scale>
          <a:sx n="86" d="100"/>
          <a:sy n="86" d="100"/>
        </p:scale>
        <p:origin x="66" y="102"/>
      </p:cViewPr>
      <p:guideLst>
        <p:guide orient="horz" pos="1620"/>
        <p:guide pos="2880"/>
        <p:guide orient="horz" pos="2160"/>
        <p:guide orient="horz" pos="1216"/>
        <p:guide orient="horz" pos="16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2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r>
              <a:rPr lang="en-US" sz="2400" dirty="0"/>
              <a:t>Agricultural Commodity Prices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2710945853990475E-2"/>
          <c:y val="0.24704454384619762"/>
          <c:w val="0.85457810829201908"/>
          <c:h val="0.5969661091799716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Corn</c:v>
                </c:pt>
              </c:strCache>
            </c:strRef>
          </c:tx>
          <c:spPr>
            <a:ln w="28575" cap="rnd">
              <a:solidFill>
                <a:srgbClr val="205D79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mmm\-yy</c:formatCode>
                <c:ptCount val="37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</c:numCache>
            </c:numRef>
          </c:cat>
          <c:val>
            <c:numRef>
              <c:f>Sheet1!$B$2:$B$38</c:f>
              <c:numCache>
                <c:formatCode>General</c:formatCode>
                <c:ptCount val="37"/>
                <c:pt idx="0">
                  <c:v>0</c:v>
                </c:pt>
                <c:pt idx="1">
                  <c:v>-0.71</c:v>
                </c:pt>
                <c:pt idx="2">
                  <c:v>-2.63</c:v>
                </c:pt>
                <c:pt idx="3">
                  <c:v>-4.4400000000000004</c:v>
                </c:pt>
                <c:pt idx="4">
                  <c:v>2.35</c:v>
                </c:pt>
                <c:pt idx="5">
                  <c:v>19.399999999999999</c:v>
                </c:pt>
                <c:pt idx="6">
                  <c:v>21.84</c:v>
                </c:pt>
                <c:pt idx="7">
                  <c:v>6</c:v>
                </c:pt>
                <c:pt idx="8">
                  <c:v>0.88</c:v>
                </c:pt>
                <c:pt idx="9">
                  <c:v>7.54</c:v>
                </c:pt>
                <c:pt idx="10">
                  <c:v>3.84</c:v>
                </c:pt>
                <c:pt idx="11">
                  <c:v>6.02</c:v>
                </c:pt>
                <c:pt idx="12">
                  <c:v>8.4</c:v>
                </c:pt>
                <c:pt idx="13">
                  <c:v>6.36</c:v>
                </c:pt>
                <c:pt idx="14">
                  <c:v>-0.54</c:v>
                </c:pt>
                <c:pt idx="15">
                  <c:v>-13.01</c:v>
                </c:pt>
                <c:pt idx="16">
                  <c:v>-15.04</c:v>
                </c:pt>
                <c:pt idx="17">
                  <c:v>-11.11</c:v>
                </c:pt>
                <c:pt idx="18">
                  <c:v>-8.92</c:v>
                </c:pt>
                <c:pt idx="19">
                  <c:v>-11.45</c:v>
                </c:pt>
                <c:pt idx="20">
                  <c:v>-0.89</c:v>
                </c:pt>
                <c:pt idx="21">
                  <c:v>7.56</c:v>
                </c:pt>
                <c:pt idx="22">
                  <c:v>14.65</c:v>
                </c:pt>
                <c:pt idx="23">
                  <c:v>22.19</c:v>
                </c:pt>
                <c:pt idx="24">
                  <c:v>43.89</c:v>
                </c:pt>
                <c:pt idx="25">
                  <c:v>52.92</c:v>
                </c:pt>
                <c:pt idx="26">
                  <c:v>52.69</c:v>
                </c:pt>
                <c:pt idx="27">
                  <c:v>72.2</c:v>
                </c:pt>
                <c:pt idx="28">
                  <c:v>94.75</c:v>
                </c:pt>
                <c:pt idx="29">
                  <c:v>90.629410104431258</c:v>
                </c:pt>
                <c:pt idx="30">
                  <c:v>43.282499259697964</c:v>
                </c:pt>
                <c:pt idx="31">
                  <c:v>37.171179809164435</c:v>
                </c:pt>
                <c:pt idx="32">
                  <c:v>41.758396838837136</c:v>
                </c:pt>
                <c:pt idx="33">
                  <c:v>41.653965565904585</c:v>
                </c:pt>
                <c:pt idx="34">
                  <c:v>56.421112051933378</c:v>
                </c:pt>
                <c:pt idx="35">
                  <c:v>63.914761501552356</c:v>
                </c:pt>
                <c:pt idx="36">
                  <c:v>65.11430990685858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33-4881-BDFF-016F0FD2648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Soybeans</c:v>
                </c:pt>
              </c:strCache>
            </c:strRef>
          </c:tx>
          <c:spPr>
            <a:ln w="28575" cap="rnd">
              <a:solidFill>
                <a:srgbClr val="C6441F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mmm\-yy</c:formatCode>
                <c:ptCount val="37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</c:numCache>
            </c:numRef>
          </c:cat>
          <c:val>
            <c:numRef>
              <c:f>Sheet1!$C$2:$C$38</c:f>
              <c:numCache>
                <c:formatCode>General</c:formatCode>
                <c:ptCount val="37"/>
                <c:pt idx="0">
                  <c:v>0</c:v>
                </c:pt>
                <c:pt idx="1">
                  <c:v>0.18</c:v>
                </c:pt>
                <c:pt idx="2">
                  <c:v>-1.01</c:v>
                </c:pt>
                <c:pt idx="3">
                  <c:v>-2.64</c:v>
                </c:pt>
                <c:pt idx="4">
                  <c:v>-8.31</c:v>
                </c:pt>
                <c:pt idx="5">
                  <c:v>-0.82</c:v>
                </c:pt>
                <c:pt idx="6">
                  <c:v>0.53</c:v>
                </c:pt>
                <c:pt idx="7">
                  <c:v>-3.06</c:v>
                </c:pt>
                <c:pt idx="8">
                  <c:v>-1.77</c:v>
                </c:pt>
                <c:pt idx="9">
                  <c:v>3.9</c:v>
                </c:pt>
                <c:pt idx="10">
                  <c:v>2.76</c:v>
                </c:pt>
                <c:pt idx="11">
                  <c:v>5.1100000000000003</c:v>
                </c:pt>
                <c:pt idx="12">
                  <c:v>5.75</c:v>
                </c:pt>
                <c:pt idx="13">
                  <c:v>2.06</c:v>
                </c:pt>
                <c:pt idx="14">
                  <c:v>0.44</c:v>
                </c:pt>
                <c:pt idx="15">
                  <c:v>-2.6</c:v>
                </c:pt>
                <c:pt idx="16">
                  <c:v>-3.07</c:v>
                </c:pt>
                <c:pt idx="17">
                  <c:v>-0.27</c:v>
                </c:pt>
                <c:pt idx="18">
                  <c:v>2.34</c:v>
                </c:pt>
                <c:pt idx="19">
                  <c:v>3.73</c:v>
                </c:pt>
                <c:pt idx="20">
                  <c:v>13.34</c:v>
                </c:pt>
                <c:pt idx="21">
                  <c:v>21.1</c:v>
                </c:pt>
                <c:pt idx="22">
                  <c:v>31.82</c:v>
                </c:pt>
                <c:pt idx="23">
                  <c:v>40.119999999999997</c:v>
                </c:pt>
                <c:pt idx="24">
                  <c:v>59.41</c:v>
                </c:pt>
                <c:pt idx="25">
                  <c:v>60.21</c:v>
                </c:pt>
                <c:pt idx="26">
                  <c:v>64.819999999999993</c:v>
                </c:pt>
                <c:pt idx="27">
                  <c:v>70.84</c:v>
                </c:pt>
                <c:pt idx="28">
                  <c:v>84.41</c:v>
                </c:pt>
                <c:pt idx="29">
                  <c:v>70.872545602416665</c:v>
                </c:pt>
                <c:pt idx="30">
                  <c:v>39.0412728632624</c:v>
                </c:pt>
                <c:pt idx="31">
                  <c:v>34.685827386262268</c:v>
                </c:pt>
                <c:pt idx="32">
                  <c:v>44.591611479028714</c:v>
                </c:pt>
                <c:pt idx="33">
                  <c:v>38.556988497734409</c:v>
                </c:pt>
                <c:pt idx="34">
                  <c:v>41.55919600325317</c:v>
                </c:pt>
                <c:pt idx="35">
                  <c:v>48.774253514581162</c:v>
                </c:pt>
                <c:pt idx="36">
                  <c:v>58.185198094574197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33-4881-BDFF-016F0FD2648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Cattle</c:v>
                </c:pt>
              </c:strCache>
            </c:strRef>
          </c:tx>
          <c:spPr>
            <a:ln w="28575" cap="rnd">
              <a:solidFill>
                <a:srgbClr val="7C7C7C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mmm\-yy</c:formatCode>
                <c:ptCount val="37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</c:numCache>
            </c:numRef>
          </c:cat>
          <c:val>
            <c:numRef>
              <c:f>Sheet1!$E$2:$E$38</c:f>
              <c:numCache>
                <c:formatCode>General</c:formatCode>
                <c:ptCount val="37"/>
                <c:pt idx="0">
                  <c:v>0</c:v>
                </c:pt>
                <c:pt idx="1">
                  <c:v>1.42</c:v>
                </c:pt>
                <c:pt idx="2">
                  <c:v>3.2</c:v>
                </c:pt>
                <c:pt idx="3">
                  <c:v>1.42</c:v>
                </c:pt>
                <c:pt idx="4">
                  <c:v>-4.71</c:v>
                </c:pt>
                <c:pt idx="5">
                  <c:v>-9.74</c:v>
                </c:pt>
                <c:pt idx="6">
                  <c:v>-10.76</c:v>
                </c:pt>
                <c:pt idx="7">
                  <c:v>-13.14</c:v>
                </c:pt>
                <c:pt idx="8">
                  <c:v>-18.41</c:v>
                </c:pt>
                <c:pt idx="9">
                  <c:v>-12.21</c:v>
                </c:pt>
                <c:pt idx="10">
                  <c:v>-6.83</c:v>
                </c:pt>
                <c:pt idx="11">
                  <c:v>-2.97</c:v>
                </c:pt>
                <c:pt idx="12">
                  <c:v>0.01</c:v>
                </c:pt>
                <c:pt idx="13">
                  <c:v>-3.12</c:v>
                </c:pt>
                <c:pt idx="14">
                  <c:v>-8.1999999999999993</c:v>
                </c:pt>
                <c:pt idx="15">
                  <c:v>-16.72</c:v>
                </c:pt>
                <c:pt idx="16">
                  <c:v>-12.02</c:v>
                </c:pt>
                <c:pt idx="17">
                  <c:v>-16.37</c:v>
                </c:pt>
                <c:pt idx="18">
                  <c:v>-22.99</c:v>
                </c:pt>
                <c:pt idx="19">
                  <c:v>-16.350000000000001</c:v>
                </c:pt>
                <c:pt idx="20">
                  <c:v>-16.3</c:v>
                </c:pt>
                <c:pt idx="21">
                  <c:v>-13.07</c:v>
                </c:pt>
                <c:pt idx="22">
                  <c:v>-11.44</c:v>
                </c:pt>
                <c:pt idx="23">
                  <c:v>-11.51</c:v>
                </c:pt>
                <c:pt idx="24">
                  <c:v>-9.65</c:v>
                </c:pt>
                <c:pt idx="25">
                  <c:v>-7.7</c:v>
                </c:pt>
                <c:pt idx="26">
                  <c:v>-7.31</c:v>
                </c:pt>
                <c:pt idx="27">
                  <c:v>-2.77</c:v>
                </c:pt>
                <c:pt idx="28">
                  <c:v>-3.46</c:v>
                </c:pt>
                <c:pt idx="29">
                  <c:v>-1.0406504065040658</c:v>
                </c:pt>
                <c:pt idx="30">
                  <c:v>-2.5221820571804088</c:v>
                </c:pt>
                <c:pt idx="31">
                  <c:v>-0.48361544234136433</c:v>
                </c:pt>
                <c:pt idx="32">
                  <c:v>0.72357723577235822</c:v>
                </c:pt>
                <c:pt idx="33">
                  <c:v>2.4390243902439024</c:v>
                </c:pt>
                <c:pt idx="34">
                  <c:v>13.715447154471549</c:v>
                </c:pt>
                <c:pt idx="35">
                  <c:v>11.626016260162611</c:v>
                </c:pt>
                <c:pt idx="36">
                  <c:v>11.5650406504065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533-4881-BDFF-016F0FD264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4902800"/>
        <c:axId val="1188952720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Wheat</c:v>
                      </c:pt>
                    </c:strCache>
                  </c:strRef>
                </c:tx>
                <c:spPr>
                  <a:ln w="28575" cap="rnd">
                    <a:solidFill>
                      <a:srgbClr val="87AA4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Sheet1!$A$2:$A$38</c15:sqref>
                        </c15:formulaRef>
                      </c:ext>
                    </c:extLst>
                    <c:numCache>
                      <c:formatCode>mmm\-yy</c:formatCode>
                      <c:ptCount val="37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Sheet1!$D$2:$D$38</c15:sqref>
                        </c15:formulaRef>
                      </c:ext>
                    </c:extLst>
                    <c:numCache>
                      <c:formatCode>General</c:formatCode>
                      <c:ptCount val="37"/>
                      <c:pt idx="0">
                        <c:v>0</c:v>
                      </c:pt>
                      <c:pt idx="1">
                        <c:v>-5.84</c:v>
                      </c:pt>
                      <c:pt idx="2">
                        <c:v>-12.9</c:v>
                      </c:pt>
                      <c:pt idx="3">
                        <c:v>-15.79</c:v>
                      </c:pt>
                      <c:pt idx="4">
                        <c:v>-15.93</c:v>
                      </c:pt>
                      <c:pt idx="5">
                        <c:v>-7.45</c:v>
                      </c:pt>
                      <c:pt idx="6">
                        <c:v>-13.12</c:v>
                      </c:pt>
                      <c:pt idx="7">
                        <c:v>-20.91</c:v>
                      </c:pt>
                      <c:pt idx="8">
                        <c:v>-22.5</c:v>
                      </c:pt>
                      <c:pt idx="9">
                        <c:v>-18.760000000000002</c:v>
                      </c:pt>
                      <c:pt idx="10">
                        <c:v>-16.489999999999998</c:v>
                      </c:pt>
                      <c:pt idx="11">
                        <c:v>-12.36</c:v>
                      </c:pt>
                      <c:pt idx="12">
                        <c:v>-5.42</c:v>
                      </c:pt>
                      <c:pt idx="13">
                        <c:v>-8.67</c:v>
                      </c:pt>
                      <c:pt idx="14">
                        <c:v>-9.44</c:v>
                      </c:pt>
                      <c:pt idx="15">
                        <c:v>-4.62</c:v>
                      </c:pt>
                      <c:pt idx="16">
                        <c:v>-7.48</c:v>
                      </c:pt>
                      <c:pt idx="17">
                        <c:v>-10.06</c:v>
                      </c:pt>
                      <c:pt idx="18">
                        <c:v>-9.67</c:v>
                      </c:pt>
                      <c:pt idx="19">
                        <c:v>-11.49</c:v>
                      </c:pt>
                      <c:pt idx="20">
                        <c:v>-4.49</c:v>
                      </c:pt>
                      <c:pt idx="21">
                        <c:v>8.06</c:v>
                      </c:pt>
                      <c:pt idx="22">
                        <c:v>11.63</c:v>
                      </c:pt>
                      <c:pt idx="23">
                        <c:v>15.45</c:v>
                      </c:pt>
                      <c:pt idx="24">
                        <c:v>26.12</c:v>
                      </c:pt>
                      <c:pt idx="25">
                        <c:v>27.58</c:v>
                      </c:pt>
                      <c:pt idx="26">
                        <c:v>21.84</c:v>
                      </c:pt>
                      <c:pt idx="27">
                        <c:v>25.88</c:v>
                      </c:pt>
                      <c:pt idx="28">
                        <c:v>36.68</c:v>
                      </c:pt>
                      <c:pt idx="29">
                        <c:v>25.311323486823049</c:v>
                      </c:pt>
                      <c:pt idx="30">
                        <c:v>20.778060241892</c:v>
                      </c:pt>
                      <c:pt idx="31">
                        <c:v>33.953217628406421</c:v>
                      </c:pt>
                      <c:pt idx="32">
                        <c:v>42.871325676464863</c:v>
                      </c:pt>
                      <c:pt idx="33">
                        <c:v>51.872688339497785</c:v>
                      </c:pt>
                      <c:pt idx="34">
                        <c:v>52</c:v>
                      </c:pt>
                      <c:pt idx="35">
                        <c:v>53.5</c:v>
                      </c:pt>
                      <c:pt idx="36">
                        <c:v>55.985984037375914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A533-4881-BDFF-016F0FD26480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4"/>
          <c:order val="4"/>
          <c:tx>
            <c:strRef>
              <c:f>Sheet1!$F$1</c:f>
              <c:strCache>
                <c:ptCount val="1"/>
                <c:pt idx="0">
                  <c:v>Hogs</c:v>
                </c:pt>
              </c:strCache>
            </c:strRef>
          </c:tx>
          <c:spPr>
            <a:ln w="28575" cap="rnd">
              <a:solidFill>
                <a:srgbClr val="19C3FF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mmm\-yy</c:formatCode>
                <c:ptCount val="37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</c:numCache>
            </c:numRef>
          </c:cat>
          <c:val>
            <c:numRef>
              <c:f>Sheet1!$F$2:$F$38</c:f>
              <c:numCache>
                <c:formatCode>General</c:formatCode>
                <c:ptCount val="37"/>
                <c:pt idx="0">
                  <c:v>0</c:v>
                </c:pt>
                <c:pt idx="1">
                  <c:v>-3.89</c:v>
                </c:pt>
                <c:pt idx="2">
                  <c:v>7.5</c:v>
                </c:pt>
                <c:pt idx="3">
                  <c:v>35.299999999999997</c:v>
                </c:pt>
                <c:pt idx="4">
                  <c:v>39.409999999999997</c:v>
                </c:pt>
                <c:pt idx="5">
                  <c:v>32.1</c:v>
                </c:pt>
                <c:pt idx="6">
                  <c:v>25.77</c:v>
                </c:pt>
                <c:pt idx="7">
                  <c:v>30.41</c:v>
                </c:pt>
                <c:pt idx="8">
                  <c:v>6.89</c:v>
                </c:pt>
                <c:pt idx="9">
                  <c:v>8.9600000000000009</c:v>
                </c:pt>
                <c:pt idx="10">
                  <c:v>7.16</c:v>
                </c:pt>
                <c:pt idx="11">
                  <c:v>6.31</c:v>
                </c:pt>
                <c:pt idx="12">
                  <c:v>7.3</c:v>
                </c:pt>
                <c:pt idx="13">
                  <c:v>0.03</c:v>
                </c:pt>
                <c:pt idx="14">
                  <c:v>5.66</c:v>
                </c:pt>
                <c:pt idx="15">
                  <c:v>-9.9600000000000009</c:v>
                </c:pt>
                <c:pt idx="16">
                  <c:v>17.38</c:v>
                </c:pt>
                <c:pt idx="17">
                  <c:v>-10.45</c:v>
                </c:pt>
                <c:pt idx="18">
                  <c:v>-13.07</c:v>
                </c:pt>
                <c:pt idx="19">
                  <c:v>-5.29</c:v>
                </c:pt>
                <c:pt idx="20">
                  <c:v>12.7</c:v>
                </c:pt>
                <c:pt idx="21">
                  <c:v>28.19</c:v>
                </c:pt>
                <c:pt idx="22">
                  <c:v>16.64</c:v>
                </c:pt>
                <c:pt idx="23">
                  <c:v>9.09</c:v>
                </c:pt>
                <c:pt idx="24">
                  <c:v>13.94</c:v>
                </c:pt>
                <c:pt idx="25">
                  <c:v>28.44</c:v>
                </c:pt>
                <c:pt idx="26">
                  <c:v>51.71</c:v>
                </c:pt>
                <c:pt idx="27">
                  <c:v>70</c:v>
                </c:pt>
                <c:pt idx="28">
                  <c:v>82.53</c:v>
                </c:pt>
                <c:pt idx="29">
                  <c:v>87.575327897908537</c:v>
                </c:pt>
                <c:pt idx="30">
                  <c:v>44.88330341113106</c:v>
                </c:pt>
                <c:pt idx="31">
                  <c:v>39.568899153194771</c:v>
                </c:pt>
                <c:pt idx="32">
                  <c:v>60.028050490883601</c:v>
                </c:pt>
                <c:pt idx="33">
                  <c:v>49.947405329593266</c:v>
                </c:pt>
                <c:pt idx="34">
                  <c:v>32.293127629733512</c:v>
                </c:pt>
                <c:pt idx="35">
                  <c:v>27.226507713884985</c:v>
                </c:pt>
                <c:pt idx="36">
                  <c:v>31.837307152875184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533-4881-BDFF-016F0FD264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2796416"/>
        <c:axId val="1121283536"/>
      </c:lineChart>
      <c:dateAx>
        <c:axId val="107490280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188952720"/>
        <c:crosses val="autoZero"/>
        <c:auto val="1"/>
        <c:lblOffset val="100"/>
        <c:baseTimeUnit val="months"/>
        <c:majorUnit val="6"/>
        <c:majorTimeUnit val="months"/>
      </c:dateAx>
      <c:valAx>
        <c:axId val="11889527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074902800"/>
        <c:crosses val="autoZero"/>
        <c:crossBetween val="between"/>
      </c:valAx>
      <c:valAx>
        <c:axId val="1121283536"/>
        <c:scaling>
          <c:orientation val="minMax"/>
          <c:max val="120"/>
          <c:min val="-4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112796416"/>
        <c:crosses val="max"/>
        <c:crossBetween val="between"/>
        <c:majorUnit val="20"/>
      </c:valAx>
      <c:dateAx>
        <c:axId val="1112796416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121283536"/>
        <c:crosses val="autoZero"/>
        <c:auto val="1"/>
        <c:lblOffset val="100"/>
        <c:baseTimeUnit val="months"/>
      </c:date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7.2792237775833574E-2"/>
          <c:y val="0.26568652684795596"/>
          <c:w val="0.59824268494216004"/>
          <c:h val="9.24056021645285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Garamond" panose="02020404030301010803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2000" dirty="0"/>
              <a:t>Farm Loan Repayment Rates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7.2535312914487754E-2"/>
          <c:y val="0.27398101405548603"/>
          <c:w val="0.881555780298105"/>
          <c:h val="0.6313583045110015"/>
        </c:manualLayout>
      </c:layout>
      <c:lineChart>
        <c:grouping val="standard"/>
        <c:varyColors val="0"/>
        <c:ser>
          <c:idx val="0"/>
          <c:order val="0"/>
          <c:tx>
            <c:strRef>
              <c:f>Chart!$B$1</c:f>
              <c:strCache>
                <c:ptCount val="1"/>
                <c:pt idx="0">
                  <c:v>Chicago</c:v>
                </c:pt>
              </c:strCache>
            </c:strRef>
          </c:tx>
          <c:spPr>
            <a:ln w="28575">
              <a:solidFill>
                <a:srgbClr val="0C4668"/>
              </a:solidFill>
            </a:ln>
          </c:spPr>
          <c:marker>
            <c:symbol val="none"/>
          </c:marker>
          <c:cat>
            <c:numRef>
              <c:f>Chart!$A$2:$A$48</c:f>
              <c:numCache>
                <c:formatCode>General</c:formatCode>
                <c:ptCount val="47"/>
                <c:pt idx="0">
                  <c:v>2010</c:v>
                </c:pt>
                <c:pt idx="4">
                  <c:v>2011</c:v>
                </c:pt>
                <c:pt idx="8">
                  <c:v>2012</c:v>
                </c:pt>
                <c:pt idx="12">
                  <c:v>2013</c:v>
                </c:pt>
                <c:pt idx="16">
                  <c:v>2014</c:v>
                </c:pt>
                <c:pt idx="20">
                  <c:v>2015</c:v>
                </c:pt>
                <c:pt idx="24">
                  <c:v>2016</c:v>
                </c:pt>
                <c:pt idx="28">
                  <c:v>2017</c:v>
                </c:pt>
                <c:pt idx="32">
                  <c:v>2018</c:v>
                </c:pt>
                <c:pt idx="36">
                  <c:v>2019</c:v>
                </c:pt>
                <c:pt idx="40">
                  <c:v>2020</c:v>
                </c:pt>
                <c:pt idx="44">
                  <c:v>2021</c:v>
                </c:pt>
              </c:numCache>
            </c:numRef>
          </c:cat>
          <c:val>
            <c:numRef>
              <c:f>Chart!$B$2:$B$48</c:f>
              <c:numCache>
                <c:formatCode>0</c:formatCode>
                <c:ptCount val="47"/>
                <c:pt idx="0">
                  <c:v>79</c:v>
                </c:pt>
                <c:pt idx="1">
                  <c:v>91</c:v>
                </c:pt>
                <c:pt idx="2">
                  <c:v>114</c:v>
                </c:pt>
                <c:pt idx="3">
                  <c:v>142</c:v>
                </c:pt>
                <c:pt idx="4">
                  <c:v>146</c:v>
                </c:pt>
                <c:pt idx="5">
                  <c:v>133</c:v>
                </c:pt>
                <c:pt idx="6">
                  <c:v>133</c:v>
                </c:pt>
                <c:pt idx="7">
                  <c:v>150</c:v>
                </c:pt>
                <c:pt idx="8">
                  <c:v>154</c:v>
                </c:pt>
                <c:pt idx="9">
                  <c:v>139</c:v>
                </c:pt>
                <c:pt idx="10">
                  <c:v>128</c:v>
                </c:pt>
                <c:pt idx="11">
                  <c:v>135</c:v>
                </c:pt>
                <c:pt idx="12">
                  <c:v>143</c:v>
                </c:pt>
                <c:pt idx="13">
                  <c:v>129</c:v>
                </c:pt>
                <c:pt idx="14">
                  <c:v>115</c:v>
                </c:pt>
                <c:pt idx="15">
                  <c:v>91</c:v>
                </c:pt>
                <c:pt idx="16" formatCode="General">
                  <c:v>96</c:v>
                </c:pt>
                <c:pt idx="17" formatCode="General">
                  <c:v>93</c:v>
                </c:pt>
                <c:pt idx="18" formatCode="General">
                  <c:v>85</c:v>
                </c:pt>
                <c:pt idx="19" formatCode="General">
                  <c:v>69</c:v>
                </c:pt>
                <c:pt idx="20" formatCode="General">
                  <c:v>57</c:v>
                </c:pt>
                <c:pt idx="21">
                  <c:v>64</c:v>
                </c:pt>
                <c:pt idx="22" formatCode="General">
                  <c:v>60</c:v>
                </c:pt>
                <c:pt idx="23">
                  <c:v>43</c:v>
                </c:pt>
                <c:pt idx="24">
                  <c:v>32</c:v>
                </c:pt>
                <c:pt idx="25">
                  <c:v>48</c:v>
                </c:pt>
                <c:pt idx="26">
                  <c:v>48</c:v>
                </c:pt>
                <c:pt idx="27">
                  <c:v>65</c:v>
                </c:pt>
                <c:pt idx="28">
                  <c:v>57</c:v>
                </c:pt>
                <c:pt idx="29">
                  <c:v>68</c:v>
                </c:pt>
                <c:pt idx="30">
                  <c:v>60</c:v>
                </c:pt>
                <c:pt idx="31">
                  <c:v>53</c:v>
                </c:pt>
                <c:pt idx="32">
                  <c:v>53</c:v>
                </c:pt>
                <c:pt idx="33">
                  <c:v>64</c:v>
                </c:pt>
                <c:pt idx="34">
                  <c:v>63</c:v>
                </c:pt>
                <c:pt idx="35">
                  <c:v>59</c:v>
                </c:pt>
                <c:pt idx="36">
                  <c:v>52</c:v>
                </c:pt>
                <c:pt idx="37">
                  <c:v>74</c:v>
                </c:pt>
                <c:pt idx="38">
                  <c:v>70</c:v>
                </c:pt>
                <c:pt idx="39">
                  <c:v>79</c:v>
                </c:pt>
                <c:pt idx="40">
                  <c:v>59</c:v>
                </c:pt>
                <c:pt idx="41">
                  <c:v>64</c:v>
                </c:pt>
                <c:pt idx="42">
                  <c:v>93</c:v>
                </c:pt>
                <c:pt idx="43" formatCode="General">
                  <c:v>133</c:v>
                </c:pt>
                <c:pt idx="44">
                  <c:v>146</c:v>
                </c:pt>
                <c:pt idx="45" formatCode="General">
                  <c:v>146</c:v>
                </c:pt>
                <c:pt idx="46">
                  <c:v>143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BB-41D8-9612-E4A0FB4E036E}"/>
            </c:ext>
          </c:extLst>
        </c:ser>
        <c:ser>
          <c:idx val="1"/>
          <c:order val="1"/>
          <c:tx>
            <c:strRef>
              <c:f>Chart!$C$1</c:f>
              <c:strCache>
                <c:ptCount val="1"/>
                <c:pt idx="0">
                  <c:v>Dallas</c:v>
                </c:pt>
              </c:strCache>
            </c:strRef>
          </c:tx>
          <c:spPr>
            <a:ln w="28575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Chart!$A$2:$A$48</c:f>
              <c:numCache>
                <c:formatCode>General</c:formatCode>
                <c:ptCount val="47"/>
                <c:pt idx="0">
                  <c:v>2010</c:v>
                </c:pt>
                <c:pt idx="4">
                  <c:v>2011</c:v>
                </c:pt>
                <c:pt idx="8">
                  <c:v>2012</c:v>
                </c:pt>
                <c:pt idx="12">
                  <c:v>2013</c:v>
                </c:pt>
                <c:pt idx="16">
                  <c:v>2014</c:v>
                </c:pt>
                <c:pt idx="20">
                  <c:v>2015</c:v>
                </c:pt>
                <c:pt idx="24">
                  <c:v>2016</c:v>
                </c:pt>
                <c:pt idx="28">
                  <c:v>2017</c:v>
                </c:pt>
                <c:pt idx="32">
                  <c:v>2018</c:v>
                </c:pt>
                <c:pt idx="36">
                  <c:v>2019</c:v>
                </c:pt>
                <c:pt idx="40">
                  <c:v>2020</c:v>
                </c:pt>
                <c:pt idx="44">
                  <c:v>2021</c:v>
                </c:pt>
              </c:numCache>
            </c:numRef>
          </c:cat>
          <c:val>
            <c:numRef>
              <c:f>Chart!$C$2:$C$48</c:f>
              <c:numCache>
                <c:formatCode>0</c:formatCode>
                <c:ptCount val="47"/>
                <c:pt idx="0">
                  <c:v>89</c:v>
                </c:pt>
                <c:pt idx="1">
                  <c:v>84</c:v>
                </c:pt>
                <c:pt idx="2">
                  <c:v>98</c:v>
                </c:pt>
                <c:pt idx="3">
                  <c:v>110</c:v>
                </c:pt>
                <c:pt idx="4">
                  <c:v>113</c:v>
                </c:pt>
                <c:pt idx="5">
                  <c:v>104.11</c:v>
                </c:pt>
                <c:pt idx="6">
                  <c:v>109.46</c:v>
                </c:pt>
                <c:pt idx="7">
                  <c:v>111.68</c:v>
                </c:pt>
                <c:pt idx="8">
                  <c:v>109</c:v>
                </c:pt>
                <c:pt idx="9">
                  <c:v>117.00999999999999</c:v>
                </c:pt>
                <c:pt idx="10">
                  <c:v>105.7</c:v>
                </c:pt>
                <c:pt idx="11">
                  <c:v>112</c:v>
                </c:pt>
                <c:pt idx="12">
                  <c:v>113.7</c:v>
                </c:pt>
                <c:pt idx="13">
                  <c:v>106.5</c:v>
                </c:pt>
                <c:pt idx="14">
                  <c:v>106.1</c:v>
                </c:pt>
                <c:pt idx="15">
                  <c:v>106.08</c:v>
                </c:pt>
                <c:pt idx="16" formatCode="General">
                  <c:v>101.9</c:v>
                </c:pt>
                <c:pt idx="17" formatCode="General">
                  <c:v>111.92</c:v>
                </c:pt>
                <c:pt idx="18" formatCode="General">
                  <c:v>112.41</c:v>
                </c:pt>
                <c:pt idx="19" formatCode="General">
                  <c:v>102.19</c:v>
                </c:pt>
                <c:pt idx="20" formatCode="General">
                  <c:v>96.8</c:v>
                </c:pt>
                <c:pt idx="21">
                  <c:v>93.65</c:v>
                </c:pt>
                <c:pt idx="22" formatCode="General">
                  <c:v>96</c:v>
                </c:pt>
                <c:pt idx="23">
                  <c:v>77</c:v>
                </c:pt>
                <c:pt idx="24">
                  <c:v>66.12</c:v>
                </c:pt>
                <c:pt idx="25">
                  <c:v>72</c:v>
                </c:pt>
                <c:pt idx="26">
                  <c:v>75</c:v>
                </c:pt>
                <c:pt idx="27">
                  <c:v>79.8</c:v>
                </c:pt>
                <c:pt idx="28">
                  <c:v>92</c:v>
                </c:pt>
                <c:pt idx="29">
                  <c:v>99.2</c:v>
                </c:pt>
                <c:pt idx="30">
                  <c:v>96</c:v>
                </c:pt>
                <c:pt idx="31">
                  <c:v>99.18</c:v>
                </c:pt>
                <c:pt idx="32">
                  <c:v>89.38</c:v>
                </c:pt>
                <c:pt idx="33">
                  <c:v>90.27</c:v>
                </c:pt>
                <c:pt idx="34">
                  <c:v>99.22</c:v>
                </c:pt>
                <c:pt idx="35">
                  <c:v>93.86</c:v>
                </c:pt>
                <c:pt idx="36">
                  <c:v>84.82</c:v>
                </c:pt>
                <c:pt idx="37">
                  <c:v>87.72</c:v>
                </c:pt>
                <c:pt idx="38">
                  <c:v>83.4</c:v>
                </c:pt>
                <c:pt idx="39">
                  <c:v>89.7</c:v>
                </c:pt>
                <c:pt idx="40">
                  <c:v>84.6</c:v>
                </c:pt>
                <c:pt idx="41">
                  <c:v>71.84</c:v>
                </c:pt>
                <c:pt idx="42">
                  <c:v>90.1</c:v>
                </c:pt>
                <c:pt idx="43">
                  <c:v>92.86</c:v>
                </c:pt>
                <c:pt idx="44">
                  <c:v>107.6</c:v>
                </c:pt>
                <c:pt idx="45" formatCode="General">
                  <c:v>105.7</c:v>
                </c:pt>
                <c:pt idx="46" formatCode="General">
                  <c:v>115.6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BB-41D8-9612-E4A0FB4E036E}"/>
            </c:ext>
          </c:extLst>
        </c:ser>
        <c:ser>
          <c:idx val="2"/>
          <c:order val="2"/>
          <c:tx>
            <c:strRef>
              <c:f>Chart!$D$1</c:f>
              <c:strCache>
                <c:ptCount val="1"/>
                <c:pt idx="0">
                  <c:v>Kansas City</c:v>
                </c:pt>
              </c:strCache>
            </c:strRef>
          </c:tx>
          <c:spPr>
            <a:ln w="28575">
              <a:solidFill>
                <a:srgbClr val="87AA45"/>
              </a:solidFill>
            </a:ln>
          </c:spPr>
          <c:marker>
            <c:symbol val="none"/>
          </c:marker>
          <c:cat>
            <c:numRef>
              <c:f>Chart!$A$2:$A$48</c:f>
              <c:numCache>
                <c:formatCode>General</c:formatCode>
                <c:ptCount val="47"/>
                <c:pt idx="0">
                  <c:v>2010</c:v>
                </c:pt>
                <c:pt idx="4">
                  <c:v>2011</c:v>
                </c:pt>
                <c:pt idx="8">
                  <c:v>2012</c:v>
                </c:pt>
                <c:pt idx="12">
                  <c:v>2013</c:v>
                </c:pt>
                <c:pt idx="16">
                  <c:v>2014</c:v>
                </c:pt>
                <c:pt idx="20">
                  <c:v>2015</c:v>
                </c:pt>
                <c:pt idx="24">
                  <c:v>2016</c:v>
                </c:pt>
                <c:pt idx="28">
                  <c:v>2017</c:v>
                </c:pt>
                <c:pt idx="32">
                  <c:v>2018</c:v>
                </c:pt>
                <c:pt idx="36">
                  <c:v>2019</c:v>
                </c:pt>
                <c:pt idx="40">
                  <c:v>2020</c:v>
                </c:pt>
                <c:pt idx="44">
                  <c:v>2021</c:v>
                </c:pt>
              </c:numCache>
            </c:numRef>
          </c:cat>
          <c:val>
            <c:numRef>
              <c:f>Chart!$D$2:$D$48</c:f>
              <c:numCache>
                <c:formatCode>0</c:formatCode>
                <c:ptCount val="47"/>
                <c:pt idx="0">
                  <c:v>90</c:v>
                </c:pt>
                <c:pt idx="1">
                  <c:v>89</c:v>
                </c:pt>
                <c:pt idx="2">
                  <c:v>106</c:v>
                </c:pt>
                <c:pt idx="3">
                  <c:v>128</c:v>
                </c:pt>
                <c:pt idx="4">
                  <c:v>129</c:v>
                </c:pt>
                <c:pt idx="5">
                  <c:v>117</c:v>
                </c:pt>
                <c:pt idx="6">
                  <c:v>116</c:v>
                </c:pt>
                <c:pt idx="7">
                  <c:v>124</c:v>
                </c:pt>
                <c:pt idx="8">
                  <c:v>135</c:v>
                </c:pt>
                <c:pt idx="9">
                  <c:v>125</c:v>
                </c:pt>
                <c:pt idx="10">
                  <c:v>113</c:v>
                </c:pt>
                <c:pt idx="11">
                  <c:v>122</c:v>
                </c:pt>
                <c:pt idx="12">
                  <c:v>122</c:v>
                </c:pt>
                <c:pt idx="13">
                  <c:v>105</c:v>
                </c:pt>
                <c:pt idx="14">
                  <c:v>105</c:v>
                </c:pt>
                <c:pt idx="15">
                  <c:v>99</c:v>
                </c:pt>
                <c:pt idx="16" formatCode="General">
                  <c:v>96</c:v>
                </c:pt>
                <c:pt idx="17" formatCode="General">
                  <c:v>93</c:v>
                </c:pt>
                <c:pt idx="18" formatCode="General">
                  <c:v>94</c:v>
                </c:pt>
                <c:pt idx="19" formatCode="General">
                  <c:v>93</c:v>
                </c:pt>
                <c:pt idx="20" formatCode="General">
                  <c:v>83</c:v>
                </c:pt>
                <c:pt idx="21">
                  <c:v>90</c:v>
                </c:pt>
                <c:pt idx="22" formatCode="General">
                  <c:v>79.14</c:v>
                </c:pt>
                <c:pt idx="23">
                  <c:v>59.9</c:v>
                </c:pt>
                <c:pt idx="24">
                  <c:v>56.44</c:v>
                </c:pt>
                <c:pt idx="25">
                  <c:v>54.5</c:v>
                </c:pt>
                <c:pt idx="26">
                  <c:v>51.05</c:v>
                </c:pt>
                <c:pt idx="27">
                  <c:v>52.11</c:v>
                </c:pt>
                <c:pt idx="28">
                  <c:v>58.64</c:v>
                </c:pt>
                <c:pt idx="29">
                  <c:v>66.48</c:v>
                </c:pt>
                <c:pt idx="30">
                  <c:v>64.02</c:v>
                </c:pt>
                <c:pt idx="31">
                  <c:v>77.38</c:v>
                </c:pt>
                <c:pt idx="32">
                  <c:v>79.45</c:v>
                </c:pt>
                <c:pt idx="33">
                  <c:v>75.650000000000006</c:v>
                </c:pt>
                <c:pt idx="34">
                  <c:v>77.3</c:v>
                </c:pt>
                <c:pt idx="35">
                  <c:v>79.55</c:v>
                </c:pt>
                <c:pt idx="36">
                  <c:v>70.84</c:v>
                </c:pt>
                <c:pt idx="37">
                  <c:v>76.569999999999993</c:v>
                </c:pt>
                <c:pt idx="38">
                  <c:v>76.3</c:v>
                </c:pt>
                <c:pt idx="39">
                  <c:v>87.57</c:v>
                </c:pt>
                <c:pt idx="40">
                  <c:v>70.97</c:v>
                </c:pt>
                <c:pt idx="41">
                  <c:v>68.75</c:v>
                </c:pt>
                <c:pt idx="42">
                  <c:v>84.34</c:v>
                </c:pt>
                <c:pt idx="43" formatCode="General">
                  <c:v>123.17</c:v>
                </c:pt>
                <c:pt idx="44">
                  <c:v>138</c:v>
                </c:pt>
                <c:pt idx="45" formatCode="General">
                  <c:v>146.06</c:v>
                </c:pt>
                <c:pt idx="46" formatCode="General">
                  <c:v>141.16999999999999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8BB-41D8-9612-E4A0FB4E036E}"/>
            </c:ext>
          </c:extLst>
        </c:ser>
        <c:ser>
          <c:idx val="3"/>
          <c:order val="3"/>
          <c:tx>
            <c:strRef>
              <c:f>Chart!$E$1</c:f>
              <c:strCache>
                <c:ptCount val="1"/>
                <c:pt idx="0">
                  <c:v>Minneapolis</c:v>
                </c:pt>
              </c:strCache>
            </c:strRef>
          </c:tx>
          <c:spPr>
            <a:ln w="28575">
              <a:solidFill>
                <a:srgbClr val="E1643C"/>
              </a:solidFill>
            </a:ln>
          </c:spPr>
          <c:marker>
            <c:symbol val="none"/>
          </c:marker>
          <c:cat>
            <c:numRef>
              <c:f>Chart!$A$2:$A$48</c:f>
              <c:numCache>
                <c:formatCode>General</c:formatCode>
                <c:ptCount val="47"/>
                <c:pt idx="0">
                  <c:v>2010</c:v>
                </c:pt>
                <c:pt idx="4">
                  <c:v>2011</c:v>
                </c:pt>
                <c:pt idx="8">
                  <c:v>2012</c:v>
                </c:pt>
                <c:pt idx="12">
                  <c:v>2013</c:v>
                </c:pt>
                <c:pt idx="16">
                  <c:v>2014</c:v>
                </c:pt>
                <c:pt idx="20">
                  <c:v>2015</c:v>
                </c:pt>
                <c:pt idx="24">
                  <c:v>2016</c:v>
                </c:pt>
                <c:pt idx="28">
                  <c:v>2017</c:v>
                </c:pt>
                <c:pt idx="32">
                  <c:v>2018</c:v>
                </c:pt>
                <c:pt idx="36">
                  <c:v>2019</c:v>
                </c:pt>
                <c:pt idx="40">
                  <c:v>2020</c:v>
                </c:pt>
                <c:pt idx="44">
                  <c:v>2021</c:v>
                </c:pt>
              </c:numCache>
            </c:numRef>
          </c:cat>
          <c:val>
            <c:numRef>
              <c:f>Chart!$E$2:$E$48</c:f>
              <c:numCache>
                <c:formatCode>0</c:formatCode>
                <c:ptCount val="47"/>
                <c:pt idx="0">
                  <c:v>83.48</c:v>
                </c:pt>
                <c:pt idx="1">
                  <c:v>113</c:v>
                </c:pt>
                <c:pt idx="2">
                  <c:v>113</c:v>
                </c:pt>
                <c:pt idx="3">
                  <c:v>146</c:v>
                </c:pt>
                <c:pt idx="4">
                  <c:v>147.5</c:v>
                </c:pt>
                <c:pt idx="5">
                  <c:v>136.67000000000002</c:v>
                </c:pt>
                <c:pt idx="6">
                  <c:v>136.44</c:v>
                </c:pt>
                <c:pt idx="7">
                  <c:v>136.66</c:v>
                </c:pt>
                <c:pt idx="8">
                  <c:v>143</c:v>
                </c:pt>
                <c:pt idx="9">
                  <c:v>126.47</c:v>
                </c:pt>
                <c:pt idx="10">
                  <c:v>129.19999999999999</c:v>
                </c:pt>
                <c:pt idx="11">
                  <c:v>140.6</c:v>
                </c:pt>
                <c:pt idx="12">
                  <c:v>140.62</c:v>
                </c:pt>
                <c:pt idx="13">
                  <c:v>132.6</c:v>
                </c:pt>
                <c:pt idx="14">
                  <c:v>113.97</c:v>
                </c:pt>
                <c:pt idx="15">
                  <c:v>95.33</c:v>
                </c:pt>
                <c:pt idx="16" formatCode="General">
                  <c:v>98.11</c:v>
                </c:pt>
                <c:pt idx="17" formatCode="General">
                  <c:v>90</c:v>
                </c:pt>
                <c:pt idx="18" formatCode="General">
                  <c:v>112.41</c:v>
                </c:pt>
                <c:pt idx="19" formatCode="General">
                  <c:v>83.9</c:v>
                </c:pt>
                <c:pt idx="20" formatCode="General">
                  <c:v>80</c:v>
                </c:pt>
                <c:pt idx="21">
                  <c:v>69.569999999999993</c:v>
                </c:pt>
                <c:pt idx="22">
                  <c:v>67</c:v>
                </c:pt>
                <c:pt idx="23">
                  <c:v>57</c:v>
                </c:pt>
                <c:pt idx="24">
                  <c:v>47.5</c:v>
                </c:pt>
                <c:pt idx="25">
                  <c:v>64</c:v>
                </c:pt>
                <c:pt idx="26">
                  <c:v>58</c:v>
                </c:pt>
                <c:pt idx="27">
                  <c:v>46.48</c:v>
                </c:pt>
                <c:pt idx="28">
                  <c:v>60</c:v>
                </c:pt>
                <c:pt idx="29">
                  <c:v>68</c:v>
                </c:pt>
                <c:pt idx="30">
                  <c:v>61</c:v>
                </c:pt>
                <c:pt idx="31">
                  <c:v>70</c:v>
                </c:pt>
                <c:pt idx="32">
                  <c:v>80</c:v>
                </c:pt>
                <c:pt idx="33">
                  <c:v>79.22</c:v>
                </c:pt>
                <c:pt idx="34">
                  <c:v>63.38</c:v>
                </c:pt>
                <c:pt idx="35">
                  <c:v>67.150000000000006</c:v>
                </c:pt>
                <c:pt idx="36">
                  <c:v>67.650000000000006</c:v>
                </c:pt>
                <c:pt idx="37">
                  <c:v>58.97</c:v>
                </c:pt>
                <c:pt idx="38">
                  <c:v>59.730000000000004</c:v>
                </c:pt>
                <c:pt idx="39">
                  <c:v>67.14</c:v>
                </c:pt>
                <c:pt idx="40">
                  <c:v>50</c:v>
                </c:pt>
                <c:pt idx="41">
                  <c:v>66.209999999999994</c:v>
                </c:pt>
                <c:pt idx="42">
                  <c:v>83.87</c:v>
                </c:pt>
                <c:pt idx="43">
                  <c:v>143.55000000000001</c:v>
                </c:pt>
                <c:pt idx="44">
                  <c:v>156.71</c:v>
                </c:pt>
                <c:pt idx="45" formatCode="General">
                  <c:v>146.03</c:v>
                </c:pt>
                <c:pt idx="46" formatCode="General">
                  <c:v>143.38999999999999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8BB-41D8-9612-E4A0FB4E036E}"/>
            </c:ext>
          </c:extLst>
        </c:ser>
        <c:ser>
          <c:idx val="4"/>
          <c:order val="4"/>
          <c:tx>
            <c:strRef>
              <c:f>Chart!$F$1</c:f>
              <c:strCache>
                <c:ptCount val="1"/>
                <c:pt idx="0">
                  <c:v>St. Louis</c:v>
                </c:pt>
              </c:strCache>
            </c:strRef>
          </c:tx>
          <c:spPr>
            <a:ln w="28575">
              <a:solidFill>
                <a:srgbClr val="9DA2A5"/>
              </a:solidFill>
            </a:ln>
          </c:spPr>
          <c:marker>
            <c:symbol val="none"/>
          </c:marker>
          <c:cat>
            <c:numRef>
              <c:f>Chart!$A$2:$A$48</c:f>
              <c:numCache>
                <c:formatCode>General</c:formatCode>
                <c:ptCount val="47"/>
                <c:pt idx="0">
                  <c:v>2010</c:v>
                </c:pt>
                <c:pt idx="4">
                  <c:v>2011</c:v>
                </c:pt>
                <c:pt idx="8">
                  <c:v>2012</c:v>
                </c:pt>
                <c:pt idx="12">
                  <c:v>2013</c:v>
                </c:pt>
                <c:pt idx="16">
                  <c:v>2014</c:v>
                </c:pt>
                <c:pt idx="20">
                  <c:v>2015</c:v>
                </c:pt>
                <c:pt idx="24">
                  <c:v>2016</c:v>
                </c:pt>
                <c:pt idx="28">
                  <c:v>2017</c:v>
                </c:pt>
                <c:pt idx="32">
                  <c:v>2018</c:v>
                </c:pt>
                <c:pt idx="36">
                  <c:v>2019</c:v>
                </c:pt>
                <c:pt idx="40">
                  <c:v>2020</c:v>
                </c:pt>
                <c:pt idx="44">
                  <c:v>2021</c:v>
                </c:pt>
              </c:numCache>
            </c:numRef>
          </c:cat>
          <c:val>
            <c:numRef>
              <c:f>Chart!$F$2:$F$48</c:f>
              <c:numCache>
                <c:formatCode>0</c:formatCode>
                <c:ptCount val="47"/>
                <c:pt idx="9">
                  <c:v>121.17</c:v>
                </c:pt>
                <c:pt idx="10">
                  <c:v>102.9</c:v>
                </c:pt>
                <c:pt idx="11">
                  <c:v>113.5</c:v>
                </c:pt>
                <c:pt idx="12">
                  <c:v>112.5</c:v>
                </c:pt>
                <c:pt idx="13">
                  <c:v>108.3</c:v>
                </c:pt>
                <c:pt idx="14">
                  <c:v>104.65</c:v>
                </c:pt>
                <c:pt idx="15">
                  <c:v>108.89</c:v>
                </c:pt>
                <c:pt idx="16">
                  <c:v>111.11</c:v>
                </c:pt>
                <c:pt idx="17">
                  <c:v>102.5</c:v>
                </c:pt>
                <c:pt idx="18">
                  <c:v>89.2</c:v>
                </c:pt>
                <c:pt idx="19">
                  <c:v>100</c:v>
                </c:pt>
                <c:pt idx="20">
                  <c:v>78</c:v>
                </c:pt>
                <c:pt idx="21">
                  <c:v>84.37</c:v>
                </c:pt>
                <c:pt idx="22">
                  <c:v>82</c:v>
                </c:pt>
                <c:pt idx="23">
                  <c:v>78</c:v>
                </c:pt>
                <c:pt idx="24">
                  <c:v>53.33</c:v>
                </c:pt>
                <c:pt idx="25">
                  <c:v>70</c:v>
                </c:pt>
                <c:pt idx="26">
                  <c:v>84</c:v>
                </c:pt>
                <c:pt idx="27">
                  <c:v>80</c:v>
                </c:pt>
                <c:pt idx="28">
                  <c:v>86</c:v>
                </c:pt>
                <c:pt idx="29">
                  <c:v>76</c:v>
                </c:pt>
                <c:pt idx="30">
                  <c:v>92</c:v>
                </c:pt>
                <c:pt idx="31">
                  <c:v>76.19</c:v>
                </c:pt>
                <c:pt idx="32">
                  <c:v>96.77</c:v>
                </c:pt>
                <c:pt idx="33">
                  <c:v>86.960000000000008</c:v>
                </c:pt>
                <c:pt idx="34">
                  <c:v>95.66</c:v>
                </c:pt>
                <c:pt idx="35">
                  <c:v>57.14</c:v>
                </c:pt>
                <c:pt idx="36">
                  <c:v>80</c:v>
                </c:pt>
                <c:pt idx="37">
                  <c:v>66.67</c:v>
                </c:pt>
                <c:pt idx="38">
                  <c:v>73.69</c:v>
                </c:pt>
                <c:pt idx="39">
                  <c:v>82.35</c:v>
                </c:pt>
                <c:pt idx="40">
                  <c:v>82.76</c:v>
                </c:pt>
                <c:pt idx="41">
                  <c:v>72.22</c:v>
                </c:pt>
                <c:pt idx="42">
                  <c:v>100</c:v>
                </c:pt>
                <c:pt idx="43" formatCode="General">
                  <c:v>113.04</c:v>
                </c:pt>
                <c:pt idx="44">
                  <c:v>133.33000000000001</c:v>
                </c:pt>
                <c:pt idx="45" formatCode="General">
                  <c:v>130.77000000000001</c:v>
                </c:pt>
                <c:pt idx="46" formatCode="General">
                  <c:v>120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8BB-41D8-9612-E4A0FB4E0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1157376"/>
        <c:axId val="471200128"/>
      </c:lineChart>
      <c:lineChart>
        <c:grouping val="standard"/>
        <c:varyColors val="0"/>
        <c:ser>
          <c:idx val="5"/>
          <c:order val="5"/>
          <c:tx>
            <c:strRef>
              <c:f>Chart!$G$1</c:f>
              <c:strCache>
                <c:ptCount val="1"/>
              </c:strCache>
            </c:strRef>
          </c:tx>
          <c:marker>
            <c:symbol val="none"/>
          </c:marker>
          <c:cat>
            <c:numRef>
              <c:f>Chart!$A$2:$A$48</c:f>
              <c:numCache>
                <c:formatCode>General</c:formatCode>
                <c:ptCount val="47"/>
                <c:pt idx="0">
                  <c:v>2010</c:v>
                </c:pt>
                <c:pt idx="4">
                  <c:v>2011</c:v>
                </c:pt>
                <c:pt idx="8">
                  <c:v>2012</c:v>
                </c:pt>
                <c:pt idx="12">
                  <c:v>2013</c:v>
                </c:pt>
                <c:pt idx="16">
                  <c:v>2014</c:v>
                </c:pt>
                <c:pt idx="20">
                  <c:v>2015</c:v>
                </c:pt>
                <c:pt idx="24">
                  <c:v>2016</c:v>
                </c:pt>
                <c:pt idx="28">
                  <c:v>2017</c:v>
                </c:pt>
                <c:pt idx="32">
                  <c:v>2018</c:v>
                </c:pt>
                <c:pt idx="36">
                  <c:v>2019</c:v>
                </c:pt>
                <c:pt idx="40">
                  <c:v>2020</c:v>
                </c:pt>
                <c:pt idx="44">
                  <c:v>2021</c:v>
                </c:pt>
              </c:numCache>
            </c:numRef>
          </c:cat>
          <c:val>
            <c:numRef>
              <c:f>Chart!$G$2:$G$48</c:f>
              <c:numCache>
                <c:formatCode>0.00</c:formatCode>
                <c:ptCount val="47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8BB-41D8-9612-E4A0FB4E0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80344304"/>
        <c:axId val="502544208"/>
      </c:lineChart>
      <c:catAx>
        <c:axId val="471157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chemeClr val="tx1"/>
            </a:solidFill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471200128"/>
        <c:crossesAt val="100"/>
        <c:auto val="1"/>
        <c:lblAlgn val="ctr"/>
        <c:lblOffset val="100"/>
        <c:tickLblSkip val="3"/>
        <c:tickMarkSkip val="4"/>
        <c:noMultiLvlLbl val="0"/>
      </c:catAx>
      <c:valAx>
        <c:axId val="471200128"/>
        <c:scaling>
          <c:orientation val="minMax"/>
          <c:max val="180"/>
          <c:min val="20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71157376"/>
        <c:crosses val="autoZero"/>
        <c:crossBetween val="between"/>
        <c:majorUnit val="20"/>
      </c:valAx>
      <c:valAx>
        <c:axId val="502544208"/>
        <c:scaling>
          <c:orientation val="minMax"/>
          <c:max val="180"/>
          <c:min val="20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1880344304"/>
        <c:crosses val="max"/>
        <c:crossBetween val="between"/>
        <c:majorUnit val="20"/>
      </c:valAx>
      <c:catAx>
        <c:axId val="18803443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02544208"/>
        <c:crosses val="autoZero"/>
        <c:auto val="1"/>
        <c:lblAlgn val="ctr"/>
        <c:lblOffset val="100"/>
        <c:noMultiLvlLbl val="0"/>
      </c:catAx>
      <c:spPr>
        <a:ln>
          <a:solidFill>
            <a:schemeClr val="tx1"/>
          </a:solidFill>
        </a:ln>
      </c:spPr>
    </c:plotArea>
    <c:legend>
      <c:legendPos val="b"/>
      <c:legendEntry>
        <c:idx val="5"/>
        <c:delete val="1"/>
      </c:legendEntry>
      <c:layout>
        <c:manualLayout>
          <c:xMode val="edge"/>
          <c:yMode val="edge"/>
          <c:x val="0.36619220673042729"/>
          <c:y val="0.28554772242254767"/>
          <c:w val="0.56790217290548139"/>
          <c:h val="0.2928106556773860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 b="0">
          <a:latin typeface="Garamond" panose="02020404030301010803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Select Financial Indicators at Agricultural Banks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2039650459038365"/>
          <c:y val="0.20287114577967472"/>
          <c:w val="0.88402284643861728"/>
          <c:h val="0.67601462432722992"/>
        </c:manualLayout>
      </c:layout>
      <c:lineChart>
        <c:grouping val="standard"/>
        <c:varyColors val="0"/>
        <c:ser>
          <c:idx val="1"/>
          <c:order val="2"/>
          <c:tx>
            <c:strRef>
              <c:f>Chart!$D$1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rgbClr val="0C4668"/>
              </a:solidFill>
              <a:prstDash val="sysDot"/>
            </a:ln>
          </c:spPr>
          <c:marker>
            <c:symbol val="none"/>
          </c:marker>
          <c:cat>
            <c:numRef>
              <c:f>Chart!$A$2:$A$152</c:f>
              <c:numCache>
                <c:formatCode>General</c:formatCode>
                <c:ptCount val="27"/>
                <c:pt idx="0">
                  <c:v>2015</c:v>
                </c:pt>
                <c:pt idx="1">
                  <c:v>2015</c:v>
                </c:pt>
                <c:pt idx="2">
                  <c:v>2015</c:v>
                </c:pt>
                <c:pt idx="3">
                  <c:v>2015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2017</c:v>
                </c:pt>
                <c:pt idx="9">
                  <c:v>2017</c:v>
                </c:pt>
                <c:pt idx="10">
                  <c:v>2017</c:v>
                </c:pt>
                <c:pt idx="11">
                  <c:v>2017</c:v>
                </c:pt>
                <c:pt idx="12">
                  <c:v>2018</c:v>
                </c:pt>
                <c:pt idx="13">
                  <c:v>2018</c:v>
                </c:pt>
                <c:pt idx="14">
                  <c:v>2018</c:v>
                </c:pt>
                <c:pt idx="15">
                  <c:v>2018</c:v>
                </c:pt>
                <c:pt idx="16">
                  <c:v>2019</c:v>
                </c:pt>
                <c:pt idx="17">
                  <c:v>2019</c:v>
                </c:pt>
                <c:pt idx="18">
                  <c:v>2019</c:v>
                </c:pt>
                <c:pt idx="19">
                  <c:v>2019</c:v>
                </c:pt>
                <c:pt idx="20">
                  <c:v>2020</c:v>
                </c:pt>
                <c:pt idx="21">
                  <c:v>2020</c:v>
                </c:pt>
                <c:pt idx="22">
                  <c:v>2020</c:v>
                </c:pt>
                <c:pt idx="23">
                  <c:v>2020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</c:numCache>
            </c:numRef>
          </c:cat>
          <c:val>
            <c:numRef>
              <c:f>Chart!$D$2:$D$152</c:f>
            </c:numRef>
          </c:val>
          <c:smooth val="0"/>
          <c:extLst>
            <c:ext xmlns:c16="http://schemas.microsoft.com/office/drawing/2014/chart" uri="{C3380CC4-5D6E-409C-BE32-E72D297353CC}">
              <c16:uniqueId val="{00000000-783C-48F8-B18D-7E58362507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8310528"/>
        <c:axId val="218312064"/>
      </c:lineChart>
      <c:lineChart>
        <c:grouping val="standard"/>
        <c:varyColors val="0"/>
        <c:ser>
          <c:idx val="0"/>
          <c:order val="0"/>
          <c:tx>
            <c:strRef>
              <c:f>Chart!$B$1</c:f>
              <c:strCache>
                <c:ptCount val="1"/>
                <c:pt idx="0">
                  <c:v>Net Interest Margin (Left)</c:v>
                </c:pt>
              </c:strCache>
            </c:strRef>
          </c:tx>
          <c:spPr>
            <a:ln w="38100">
              <a:solidFill>
                <a:srgbClr val="0C4668"/>
              </a:solidFill>
            </a:ln>
          </c:spPr>
          <c:marker>
            <c:symbol val="none"/>
          </c:marker>
          <c:cat>
            <c:numRef>
              <c:f>Chart!$A$2:$A$152</c:f>
              <c:numCache>
                <c:formatCode>General</c:formatCode>
                <c:ptCount val="27"/>
                <c:pt idx="0">
                  <c:v>2015</c:v>
                </c:pt>
                <c:pt idx="1">
                  <c:v>2015</c:v>
                </c:pt>
                <c:pt idx="2">
                  <c:v>2015</c:v>
                </c:pt>
                <c:pt idx="3">
                  <c:v>2015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2017</c:v>
                </c:pt>
                <c:pt idx="9">
                  <c:v>2017</c:v>
                </c:pt>
                <c:pt idx="10">
                  <c:v>2017</c:v>
                </c:pt>
                <c:pt idx="11">
                  <c:v>2017</c:v>
                </c:pt>
                <c:pt idx="12">
                  <c:v>2018</c:v>
                </c:pt>
                <c:pt idx="13">
                  <c:v>2018</c:v>
                </c:pt>
                <c:pt idx="14">
                  <c:v>2018</c:v>
                </c:pt>
                <c:pt idx="15">
                  <c:v>2018</c:v>
                </c:pt>
                <c:pt idx="16">
                  <c:v>2019</c:v>
                </c:pt>
                <c:pt idx="17">
                  <c:v>2019</c:v>
                </c:pt>
                <c:pt idx="18">
                  <c:v>2019</c:v>
                </c:pt>
                <c:pt idx="19">
                  <c:v>2019</c:v>
                </c:pt>
                <c:pt idx="20">
                  <c:v>2020</c:v>
                </c:pt>
                <c:pt idx="21">
                  <c:v>2020</c:v>
                </c:pt>
                <c:pt idx="22">
                  <c:v>2020</c:v>
                </c:pt>
                <c:pt idx="23">
                  <c:v>2020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</c:numCache>
            </c:numRef>
          </c:cat>
          <c:val>
            <c:numRef>
              <c:f>Chart!$B$2:$B$152</c:f>
              <c:numCache>
                <c:formatCode>0.00</c:formatCode>
                <c:ptCount val="27"/>
                <c:pt idx="0">
                  <c:v>3.48</c:v>
                </c:pt>
                <c:pt idx="1">
                  <c:v>3.5</c:v>
                </c:pt>
                <c:pt idx="2">
                  <c:v>3.54</c:v>
                </c:pt>
                <c:pt idx="3">
                  <c:v>3.54</c:v>
                </c:pt>
                <c:pt idx="4">
                  <c:v>3.61</c:v>
                </c:pt>
                <c:pt idx="5">
                  <c:v>3.6</c:v>
                </c:pt>
                <c:pt idx="6">
                  <c:v>3.61</c:v>
                </c:pt>
                <c:pt idx="7">
                  <c:v>3.56</c:v>
                </c:pt>
                <c:pt idx="8">
                  <c:v>3.56</c:v>
                </c:pt>
                <c:pt idx="9">
                  <c:v>3.59</c:v>
                </c:pt>
                <c:pt idx="10">
                  <c:v>3.62</c:v>
                </c:pt>
                <c:pt idx="11">
                  <c:v>3.6</c:v>
                </c:pt>
                <c:pt idx="12">
                  <c:v>3.68</c:v>
                </c:pt>
                <c:pt idx="13">
                  <c:v>3.7</c:v>
                </c:pt>
                <c:pt idx="14">
                  <c:v>3.71</c:v>
                </c:pt>
                <c:pt idx="15">
                  <c:v>3.69</c:v>
                </c:pt>
                <c:pt idx="16">
                  <c:v>3.73</c:v>
                </c:pt>
                <c:pt idx="17">
                  <c:v>3.73</c:v>
                </c:pt>
                <c:pt idx="18">
                  <c:v>3.75</c:v>
                </c:pt>
                <c:pt idx="19">
                  <c:v>3.68</c:v>
                </c:pt>
                <c:pt idx="20">
                  <c:v>3.6468784104999998</c:v>
                </c:pt>
                <c:pt idx="21">
                  <c:v>3.5099148512</c:v>
                </c:pt>
                <c:pt idx="22">
                  <c:v>3.4160511994</c:v>
                </c:pt>
                <c:pt idx="23">
                  <c:v>3.3181052833</c:v>
                </c:pt>
                <c:pt idx="24">
                  <c:v>3.3638239697999999</c:v>
                </c:pt>
                <c:pt idx="25">
                  <c:v>3.3185707093999999</c:v>
                </c:pt>
                <c:pt idx="26">
                  <c:v>3.3860000000000001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3C-48F8-B18D-7E58362507D6}"/>
            </c:ext>
          </c:extLst>
        </c:ser>
        <c:ser>
          <c:idx val="4"/>
          <c:order val="4"/>
          <c:tx>
            <c:strRef>
              <c:f>Chart!$F$1</c:f>
              <c:strCache>
                <c:ptCount val="1"/>
                <c:pt idx="0">
                  <c:v>Column13</c:v>
                </c:pt>
              </c:strCache>
            </c:strRef>
          </c:tx>
          <c:spPr>
            <a:ln w="34925">
              <a:solidFill>
                <a:srgbClr val="0C4668"/>
              </a:solidFill>
              <a:prstDash val="sysDot"/>
            </a:ln>
          </c:spPr>
          <c:marker>
            <c:symbol val="none"/>
          </c:marker>
          <c:cat>
            <c:numRef>
              <c:f>Chart!$A$2:$A$152</c:f>
              <c:numCache>
                <c:formatCode>General</c:formatCode>
                <c:ptCount val="27"/>
                <c:pt idx="0">
                  <c:v>2015</c:v>
                </c:pt>
                <c:pt idx="1">
                  <c:v>2015</c:v>
                </c:pt>
                <c:pt idx="2">
                  <c:v>2015</c:v>
                </c:pt>
                <c:pt idx="3">
                  <c:v>2015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2017</c:v>
                </c:pt>
                <c:pt idx="9">
                  <c:v>2017</c:v>
                </c:pt>
                <c:pt idx="10">
                  <c:v>2017</c:v>
                </c:pt>
                <c:pt idx="11">
                  <c:v>2017</c:v>
                </c:pt>
                <c:pt idx="12">
                  <c:v>2018</c:v>
                </c:pt>
                <c:pt idx="13">
                  <c:v>2018</c:v>
                </c:pt>
                <c:pt idx="14">
                  <c:v>2018</c:v>
                </c:pt>
                <c:pt idx="15">
                  <c:v>2018</c:v>
                </c:pt>
                <c:pt idx="16">
                  <c:v>2019</c:v>
                </c:pt>
                <c:pt idx="17">
                  <c:v>2019</c:v>
                </c:pt>
                <c:pt idx="18">
                  <c:v>2019</c:v>
                </c:pt>
                <c:pt idx="19">
                  <c:v>2019</c:v>
                </c:pt>
                <c:pt idx="20">
                  <c:v>2020</c:v>
                </c:pt>
                <c:pt idx="21">
                  <c:v>2020</c:v>
                </c:pt>
                <c:pt idx="22">
                  <c:v>2020</c:v>
                </c:pt>
                <c:pt idx="23">
                  <c:v>2020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</c:numCache>
            </c:numRef>
          </c:cat>
          <c:val>
            <c:numRef>
              <c:f>Chart!$F$2:$F$152</c:f>
            </c:numRef>
          </c:val>
          <c:smooth val="0"/>
          <c:extLst>
            <c:ext xmlns:c16="http://schemas.microsoft.com/office/drawing/2014/chart" uri="{C3380CC4-5D6E-409C-BE32-E72D297353CC}">
              <c16:uniqueId val="{00000002-783C-48F8-B18D-7E58362507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8310528"/>
        <c:axId val="218312064"/>
      </c:lineChart>
      <c:lineChart>
        <c:grouping val="standard"/>
        <c:varyColors val="0"/>
        <c:ser>
          <c:idx val="2"/>
          <c:order val="1"/>
          <c:tx>
            <c:strRef>
              <c:f>Chart!$C$1</c:f>
              <c:strCache>
                <c:ptCount val="1"/>
                <c:pt idx="0">
                  <c:v>Return on Average Assets (Right)</c:v>
                </c:pt>
              </c:strCache>
            </c:strRef>
          </c:tx>
          <c:spPr>
            <a:ln w="38100">
              <a:solidFill>
                <a:schemeClr val="accent3"/>
              </a:solidFill>
              <a:prstDash val="solid"/>
            </a:ln>
          </c:spPr>
          <c:marker>
            <c:symbol val="none"/>
          </c:marker>
          <c:cat>
            <c:numRef>
              <c:f>Chart!$A$2:$A$152</c:f>
              <c:numCache>
                <c:formatCode>General</c:formatCode>
                <c:ptCount val="27"/>
                <c:pt idx="0">
                  <c:v>2015</c:v>
                </c:pt>
                <c:pt idx="1">
                  <c:v>2015</c:v>
                </c:pt>
                <c:pt idx="2">
                  <c:v>2015</c:v>
                </c:pt>
                <c:pt idx="3">
                  <c:v>2015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2017</c:v>
                </c:pt>
                <c:pt idx="9">
                  <c:v>2017</c:v>
                </c:pt>
                <c:pt idx="10">
                  <c:v>2017</c:v>
                </c:pt>
                <c:pt idx="11">
                  <c:v>2017</c:v>
                </c:pt>
                <c:pt idx="12">
                  <c:v>2018</c:v>
                </c:pt>
                <c:pt idx="13">
                  <c:v>2018</c:v>
                </c:pt>
                <c:pt idx="14">
                  <c:v>2018</c:v>
                </c:pt>
                <c:pt idx="15">
                  <c:v>2018</c:v>
                </c:pt>
                <c:pt idx="16">
                  <c:v>2019</c:v>
                </c:pt>
                <c:pt idx="17">
                  <c:v>2019</c:v>
                </c:pt>
                <c:pt idx="18">
                  <c:v>2019</c:v>
                </c:pt>
                <c:pt idx="19">
                  <c:v>2019</c:v>
                </c:pt>
                <c:pt idx="20">
                  <c:v>2020</c:v>
                </c:pt>
                <c:pt idx="21">
                  <c:v>2020</c:v>
                </c:pt>
                <c:pt idx="22">
                  <c:v>2020</c:v>
                </c:pt>
                <c:pt idx="23">
                  <c:v>2020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</c:numCache>
            </c:numRef>
          </c:cat>
          <c:val>
            <c:numRef>
              <c:f>Chart!$C$2:$C$152</c:f>
              <c:numCache>
                <c:formatCode>0.00</c:formatCode>
                <c:ptCount val="27"/>
                <c:pt idx="0">
                  <c:v>1.1599999999999999</c:v>
                </c:pt>
                <c:pt idx="1">
                  <c:v>1.18</c:v>
                </c:pt>
                <c:pt idx="2">
                  <c:v>0.88</c:v>
                </c:pt>
                <c:pt idx="3">
                  <c:v>0.93</c:v>
                </c:pt>
                <c:pt idx="4">
                  <c:v>1.21</c:v>
                </c:pt>
                <c:pt idx="5">
                  <c:v>1.21</c:v>
                </c:pt>
                <c:pt idx="6">
                  <c:v>1.23</c:v>
                </c:pt>
                <c:pt idx="7">
                  <c:v>1.17</c:v>
                </c:pt>
                <c:pt idx="8">
                  <c:v>1.1599999999999999</c:v>
                </c:pt>
                <c:pt idx="9">
                  <c:v>1.19</c:v>
                </c:pt>
                <c:pt idx="10">
                  <c:v>1.22</c:v>
                </c:pt>
                <c:pt idx="11">
                  <c:v>1.01</c:v>
                </c:pt>
                <c:pt idx="12">
                  <c:v>1.29</c:v>
                </c:pt>
                <c:pt idx="13">
                  <c:v>1.3</c:v>
                </c:pt>
                <c:pt idx="14">
                  <c:v>1.32</c:v>
                </c:pt>
                <c:pt idx="15">
                  <c:v>1.28</c:v>
                </c:pt>
                <c:pt idx="16">
                  <c:v>1.32</c:v>
                </c:pt>
                <c:pt idx="17">
                  <c:v>1.32</c:v>
                </c:pt>
                <c:pt idx="18">
                  <c:v>1.33</c:v>
                </c:pt>
                <c:pt idx="19">
                  <c:v>1.28</c:v>
                </c:pt>
                <c:pt idx="20">
                  <c:v>1.2597186243</c:v>
                </c:pt>
                <c:pt idx="21">
                  <c:v>1.2862331254999999</c:v>
                </c:pt>
                <c:pt idx="22">
                  <c:v>1.2569283721</c:v>
                </c:pt>
                <c:pt idx="23">
                  <c:v>1.1956732465</c:v>
                </c:pt>
                <c:pt idx="24">
                  <c:v>1.4102243031999999</c:v>
                </c:pt>
                <c:pt idx="25">
                  <c:v>1.3770592344999999</c:v>
                </c:pt>
                <c:pt idx="26">
                  <c:v>1.3614072605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83C-48F8-B18D-7E58362507D6}"/>
            </c:ext>
          </c:extLst>
        </c:ser>
        <c:ser>
          <c:idx val="3"/>
          <c:order val="3"/>
          <c:tx>
            <c:strRef>
              <c:f>Chart!$E$1</c:f>
              <c:strCache>
                <c:ptCount val="1"/>
                <c:pt idx="0">
                  <c:v>Column12</c:v>
                </c:pt>
              </c:strCache>
            </c:strRef>
          </c:tx>
          <c:spPr>
            <a:ln>
              <a:solidFill>
                <a:schemeClr val="accent3"/>
              </a:solidFill>
              <a:prstDash val="sysDot"/>
            </a:ln>
          </c:spPr>
          <c:marker>
            <c:symbol val="none"/>
          </c:marker>
          <c:cat>
            <c:numRef>
              <c:f>Chart!$A$2:$A$152</c:f>
              <c:numCache>
                <c:formatCode>General</c:formatCode>
                <c:ptCount val="27"/>
                <c:pt idx="0">
                  <c:v>2015</c:v>
                </c:pt>
                <c:pt idx="1">
                  <c:v>2015</c:v>
                </c:pt>
                <c:pt idx="2">
                  <c:v>2015</c:v>
                </c:pt>
                <c:pt idx="3">
                  <c:v>2015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2017</c:v>
                </c:pt>
                <c:pt idx="9">
                  <c:v>2017</c:v>
                </c:pt>
                <c:pt idx="10">
                  <c:v>2017</c:v>
                </c:pt>
                <c:pt idx="11">
                  <c:v>2017</c:v>
                </c:pt>
                <c:pt idx="12">
                  <c:v>2018</c:v>
                </c:pt>
                <c:pt idx="13">
                  <c:v>2018</c:v>
                </c:pt>
                <c:pt idx="14">
                  <c:v>2018</c:v>
                </c:pt>
                <c:pt idx="15">
                  <c:v>2018</c:v>
                </c:pt>
                <c:pt idx="16">
                  <c:v>2019</c:v>
                </c:pt>
                <c:pt idx="17">
                  <c:v>2019</c:v>
                </c:pt>
                <c:pt idx="18">
                  <c:v>2019</c:v>
                </c:pt>
                <c:pt idx="19">
                  <c:v>2019</c:v>
                </c:pt>
                <c:pt idx="20">
                  <c:v>2020</c:v>
                </c:pt>
                <c:pt idx="21">
                  <c:v>2020</c:v>
                </c:pt>
                <c:pt idx="22">
                  <c:v>2020</c:v>
                </c:pt>
                <c:pt idx="23">
                  <c:v>2020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</c:numCache>
            </c:numRef>
          </c:cat>
          <c:val>
            <c:numRef>
              <c:f>Chart!$E$2:$E$152</c:f>
            </c:numRef>
          </c:val>
          <c:smooth val="0"/>
          <c:extLst>
            <c:ext xmlns:c16="http://schemas.microsoft.com/office/drawing/2014/chart" uri="{C3380CC4-5D6E-409C-BE32-E72D297353CC}">
              <c16:uniqueId val="{00000004-783C-48F8-B18D-7E58362507D6}"/>
            </c:ext>
          </c:extLst>
        </c:ser>
        <c:ser>
          <c:idx val="5"/>
          <c:order val="5"/>
          <c:tx>
            <c:strRef>
              <c:f>Chart!$G$1</c:f>
              <c:strCache>
                <c:ptCount val="1"/>
                <c:pt idx="0">
                  <c:v>Column14</c:v>
                </c:pt>
              </c:strCache>
            </c:strRef>
          </c:tx>
          <c:spPr>
            <a:ln w="34925">
              <a:solidFill>
                <a:schemeClr val="accent3"/>
              </a:solidFill>
              <a:prstDash val="sysDot"/>
            </a:ln>
          </c:spPr>
          <c:marker>
            <c:symbol val="none"/>
          </c:marker>
          <c:cat>
            <c:numRef>
              <c:f>Chart!$A$2:$A$152</c:f>
              <c:numCache>
                <c:formatCode>General</c:formatCode>
                <c:ptCount val="27"/>
                <c:pt idx="0">
                  <c:v>2015</c:v>
                </c:pt>
                <c:pt idx="1">
                  <c:v>2015</c:v>
                </c:pt>
                <c:pt idx="2">
                  <c:v>2015</c:v>
                </c:pt>
                <c:pt idx="3">
                  <c:v>2015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2017</c:v>
                </c:pt>
                <c:pt idx="9">
                  <c:v>2017</c:v>
                </c:pt>
                <c:pt idx="10">
                  <c:v>2017</c:v>
                </c:pt>
                <c:pt idx="11">
                  <c:v>2017</c:v>
                </c:pt>
                <c:pt idx="12">
                  <c:v>2018</c:v>
                </c:pt>
                <c:pt idx="13">
                  <c:v>2018</c:v>
                </c:pt>
                <c:pt idx="14">
                  <c:v>2018</c:v>
                </c:pt>
                <c:pt idx="15">
                  <c:v>2018</c:v>
                </c:pt>
                <c:pt idx="16">
                  <c:v>2019</c:v>
                </c:pt>
                <c:pt idx="17">
                  <c:v>2019</c:v>
                </c:pt>
                <c:pt idx="18">
                  <c:v>2019</c:v>
                </c:pt>
                <c:pt idx="19">
                  <c:v>2019</c:v>
                </c:pt>
                <c:pt idx="20">
                  <c:v>2020</c:v>
                </c:pt>
                <c:pt idx="21">
                  <c:v>2020</c:v>
                </c:pt>
                <c:pt idx="22">
                  <c:v>2020</c:v>
                </c:pt>
                <c:pt idx="23">
                  <c:v>2020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</c:numCache>
            </c:numRef>
          </c:cat>
          <c:val>
            <c:numRef>
              <c:f>Chart!$G$2:$G$152</c:f>
            </c:numRef>
          </c:val>
          <c:smooth val="0"/>
          <c:extLst>
            <c:ext xmlns:c16="http://schemas.microsoft.com/office/drawing/2014/chart" uri="{C3380CC4-5D6E-409C-BE32-E72D297353CC}">
              <c16:uniqueId val="{00000005-783C-48F8-B18D-7E58362507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0534623"/>
        <c:axId val="1117399199"/>
      </c:lineChart>
      <c:catAx>
        <c:axId val="218310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chemeClr val="tx1"/>
            </a:solidFill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218312064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218312064"/>
        <c:scaling>
          <c:orientation val="minMax"/>
          <c:max val="4.5999999999999996"/>
          <c:min val="3"/>
        </c:scaling>
        <c:delete val="0"/>
        <c:axPos val="l"/>
        <c:majorGridlines>
          <c:spPr>
            <a:ln>
              <a:noFill/>
            </a:ln>
          </c:spPr>
        </c:majorGridlines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18310528"/>
        <c:crosses val="autoZero"/>
        <c:crossBetween val="midCat"/>
        <c:majorUnit val="0.2"/>
      </c:valAx>
      <c:valAx>
        <c:axId val="1117399199"/>
        <c:scaling>
          <c:orientation val="minMax"/>
          <c:max val="1.6"/>
          <c:min val="0.2"/>
        </c:scaling>
        <c:delete val="0"/>
        <c:axPos val="r"/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910534623"/>
        <c:crosses val="max"/>
        <c:crossBetween val="between"/>
        <c:majorUnit val="0.2"/>
      </c:valAx>
      <c:catAx>
        <c:axId val="91053462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17399199"/>
        <c:crosses val="autoZero"/>
        <c:auto val="1"/>
        <c:lblAlgn val="ctr"/>
        <c:lblOffset val="100"/>
        <c:noMultiLvlLbl val="0"/>
      </c:cat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7.3961917954700099E-2"/>
          <c:y val="0.7552324379499723"/>
          <c:w val="0.84833805517623539"/>
          <c:h val="0.11494613651133859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 b="0">
          <a:latin typeface="Garamond" panose="02020404030301010803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454182690045214E-2"/>
          <c:y val="0.18340698182631321"/>
          <c:w val="0.89214250996403222"/>
          <c:h val="0.67342854275085384"/>
        </c:manualLayout>
      </c:layout>
      <c:lineChart>
        <c:grouping val="standard"/>
        <c:varyColors val="0"/>
        <c:ser>
          <c:idx val="0"/>
          <c:order val="0"/>
          <c:tx>
            <c:strRef>
              <c:f>Chart!$B$1</c:f>
              <c:strCache>
                <c:ptCount val="1"/>
                <c:pt idx="0">
                  <c:v>U.S.</c:v>
                </c:pt>
              </c:strCache>
            </c:strRef>
          </c:tx>
          <c:spPr>
            <a:ln w="44450">
              <a:solidFill>
                <a:srgbClr val="205D79"/>
              </a:solidFill>
            </a:ln>
          </c:spPr>
          <c:marker>
            <c:symbol val="none"/>
          </c:marker>
          <c:cat>
            <c:numRef>
              <c:f>Chart!$A$2:$A$181</c:f>
              <c:numCache>
                <c:formatCode>General</c:formatCode>
                <c:ptCount val="168"/>
                <c:pt idx="0">
                  <c:v>1980</c:v>
                </c:pt>
                <c:pt idx="4">
                  <c:v>1981</c:v>
                </c:pt>
                <c:pt idx="8">
                  <c:v>1982</c:v>
                </c:pt>
                <c:pt idx="12">
                  <c:v>1983</c:v>
                </c:pt>
                <c:pt idx="16">
                  <c:v>1984</c:v>
                </c:pt>
                <c:pt idx="20">
                  <c:v>1985</c:v>
                </c:pt>
                <c:pt idx="24">
                  <c:v>1986</c:v>
                </c:pt>
                <c:pt idx="28">
                  <c:v>1987</c:v>
                </c:pt>
                <c:pt idx="32">
                  <c:v>1988</c:v>
                </c:pt>
                <c:pt idx="36">
                  <c:v>1989</c:v>
                </c:pt>
                <c:pt idx="40">
                  <c:v>1990</c:v>
                </c:pt>
                <c:pt idx="44">
                  <c:v>1991</c:v>
                </c:pt>
                <c:pt idx="48">
                  <c:v>1992</c:v>
                </c:pt>
                <c:pt idx="52">
                  <c:v>1993</c:v>
                </c:pt>
                <c:pt idx="56">
                  <c:v>1994</c:v>
                </c:pt>
                <c:pt idx="60">
                  <c:v>1995</c:v>
                </c:pt>
                <c:pt idx="64">
                  <c:v>1996</c:v>
                </c:pt>
                <c:pt idx="68">
                  <c:v>1997</c:v>
                </c:pt>
                <c:pt idx="72">
                  <c:v>1998</c:v>
                </c:pt>
                <c:pt idx="76">
                  <c:v>1999</c:v>
                </c:pt>
                <c:pt idx="80">
                  <c:v>2000</c:v>
                </c:pt>
                <c:pt idx="84">
                  <c:v>2001</c:v>
                </c:pt>
                <c:pt idx="88">
                  <c:v>2002</c:v>
                </c:pt>
                <c:pt idx="92">
                  <c:v>2003</c:v>
                </c:pt>
                <c:pt idx="96">
                  <c:v>2004</c:v>
                </c:pt>
                <c:pt idx="100">
                  <c:v>2005</c:v>
                </c:pt>
                <c:pt idx="104">
                  <c:v>2006</c:v>
                </c:pt>
                <c:pt idx="108">
                  <c:v>2007</c:v>
                </c:pt>
                <c:pt idx="112">
                  <c:v>2008</c:v>
                </c:pt>
                <c:pt idx="116">
                  <c:v>2009</c:v>
                </c:pt>
                <c:pt idx="120">
                  <c:v>2010</c:v>
                </c:pt>
                <c:pt idx="124">
                  <c:v>2011</c:v>
                </c:pt>
                <c:pt idx="128">
                  <c:v>2012</c:v>
                </c:pt>
                <c:pt idx="132">
                  <c:v>2013</c:v>
                </c:pt>
                <c:pt idx="136">
                  <c:v>2014</c:v>
                </c:pt>
                <c:pt idx="140">
                  <c:v>2015</c:v>
                </c:pt>
                <c:pt idx="144">
                  <c:v>2016</c:v>
                </c:pt>
                <c:pt idx="148">
                  <c:v>2017</c:v>
                </c:pt>
                <c:pt idx="152">
                  <c:v>2018</c:v>
                </c:pt>
                <c:pt idx="156">
                  <c:v>2019</c:v>
                </c:pt>
                <c:pt idx="160">
                  <c:v>2020</c:v>
                </c:pt>
                <c:pt idx="164">
                  <c:v>2021</c:v>
                </c:pt>
              </c:numCache>
            </c:numRef>
          </c:cat>
          <c:val>
            <c:numRef>
              <c:f>Chart!$B$2:$B$181</c:f>
              <c:numCache>
                <c:formatCode>0.00</c:formatCode>
                <c:ptCount val="168"/>
                <c:pt idx="0">
                  <c:v>14.1</c:v>
                </c:pt>
                <c:pt idx="1">
                  <c:v>17.399999999999999</c:v>
                </c:pt>
                <c:pt idx="2">
                  <c:v>13.5</c:v>
                </c:pt>
                <c:pt idx="3">
                  <c:v>15.5</c:v>
                </c:pt>
                <c:pt idx="4">
                  <c:v>17.899999999999999</c:v>
                </c:pt>
                <c:pt idx="5">
                  <c:v>17.899999999999999</c:v>
                </c:pt>
                <c:pt idx="6">
                  <c:v>19.600000000000001</c:v>
                </c:pt>
                <c:pt idx="7">
                  <c:v>18.8</c:v>
                </c:pt>
                <c:pt idx="8">
                  <c:v>17.7</c:v>
                </c:pt>
                <c:pt idx="9">
                  <c:v>17.8</c:v>
                </c:pt>
                <c:pt idx="10">
                  <c:v>16.7</c:v>
                </c:pt>
                <c:pt idx="11">
                  <c:v>14.7</c:v>
                </c:pt>
                <c:pt idx="12">
                  <c:v>13.8</c:v>
                </c:pt>
                <c:pt idx="13">
                  <c:v>13.2</c:v>
                </c:pt>
                <c:pt idx="14">
                  <c:v>13.6</c:v>
                </c:pt>
                <c:pt idx="15">
                  <c:v>13.6</c:v>
                </c:pt>
                <c:pt idx="16">
                  <c:v>13.5</c:v>
                </c:pt>
                <c:pt idx="17">
                  <c:v>14.2</c:v>
                </c:pt>
                <c:pt idx="18">
                  <c:v>14.8</c:v>
                </c:pt>
                <c:pt idx="19">
                  <c:v>14.2</c:v>
                </c:pt>
                <c:pt idx="20">
                  <c:v>13.2</c:v>
                </c:pt>
                <c:pt idx="21">
                  <c:v>13</c:v>
                </c:pt>
                <c:pt idx="22">
                  <c:v>12.3</c:v>
                </c:pt>
                <c:pt idx="23">
                  <c:v>12.3</c:v>
                </c:pt>
                <c:pt idx="24">
                  <c:v>12</c:v>
                </c:pt>
                <c:pt idx="25">
                  <c:v>11.5</c:v>
                </c:pt>
                <c:pt idx="26">
                  <c:v>11.4</c:v>
                </c:pt>
                <c:pt idx="27">
                  <c:v>10.8</c:v>
                </c:pt>
                <c:pt idx="28">
                  <c:v>10.1</c:v>
                </c:pt>
                <c:pt idx="29">
                  <c:v>10.7</c:v>
                </c:pt>
                <c:pt idx="30">
                  <c:v>10.4</c:v>
                </c:pt>
                <c:pt idx="31">
                  <c:v>11</c:v>
                </c:pt>
                <c:pt idx="32">
                  <c:v>11</c:v>
                </c:pt>
                <c:pt idx="33">
                  <c:v>10.7</c:v>
                </c:pt>
                <c:pt idx="34">
                  <c:v>11.5</c:v>
                </c:pt>
                <c:pt idx="35">
                  <c:v>11.6</c:v>
                </c:pt>
                <c:pt idx="36">
                  <c:v>12.3</c:v>
                </c:pt>
                <c:pt idx="37">
                  <c:v>12.9</c:v>
                </c:pt>
                <c:pt idx="38">
                  <c:v>12.5</c:v>
                </c:pt>
                <c:pt idx="39">
                  <c:v>12.1</c:v>
                </c:pt>
                <c:pt idx="40">
                  <c:v>11.7</c:v>
                </c:pt>
                <c:pt idx="41">
                  <c:v>11.8</c:v>
                </c:pt>
                <c:pt idx="42">
                  <c:v>10.9</c:v>
                </c:pt>
                <c:pt idx="43">
                  <c:v>11.5</c:v>
                </c:pt>
                <c:pt idx="44">
                  <c:v>10.4</c:v>
                </c:pt>
                <c:pt idx="45">
                  <c:v>9.8000000000000007</c:v>
                </c:pt>
                <c:pt idx="46">
                  <c:v>10.1</c:v>
                </c:pt>
                <c:pt idx="47">
                  <c:v>9</c:v>
                </c:pt>
                <c:pt idx="48">
                  <c:v>8</c:v>
                </c:pt>
                <c:pt idx="49">
                  <c:v>8.3000000000000007</c:v>
                </c:pt>
                <c:pt idx="50">
                  <c:v>7.8</c:v>
                </c:pt>
                <c:pt idx="51">
                  <c:v>7.4</c:v>
                </c:pt>
                <c:pt idx="52">
                  <c:v>7.6</c:v>
                </c:pt>
                <c:pt idx="53">
                  <c:v>7.5</c:v>
                </c:pt>
                <c:pt idx="54">
                  <c:v>7.5</c:v>
                </c:pt>
                <c:pt idx="55">
                  <c:v>7.3</c:v>
                </c:pt>
                <c:pt idx="56">
                  <c:v>7.3</c:v>
                </c:pt>
                <c:pt idx="57">
                  <c:v>7.8</c:v>
                </c:pt>
                <c:pt idx="58">
                  <c:v>7.9</c:v>
                </c:pt>
                <c:pt idx="59">
                  <c:v>8.3000000000000007</c:v>
                </c:pt>
                <c:pt idx="60">
                  <c:v>10</c:v>
                </c:pt>
                <c:pt idx="61">
                  <c:v>9.4</c:v>
                </c:pt>
                <c:pt idx="62">
                  <c:v>9.5</c:v>
                </c:pt>
                <c:pt idx="63">
                  <c:v>9.1999999999999993</c:v>
                </c:pt>
                <c:pt idx="64">
                  <c:v>8.5</c:v>
                </c:pt>
                <c:pt idx="65">
                  <c:v>8.1</c:v>
                </c:pt>
                <c:pt idx="66">
                  <c:v>8.6</c:v>
                </c:pt>
                <c:pt idx="67">
                  <c:v>8.6999999999999993</c:v>
                </c:pt>
                <c:pt idx="68">
                  <c:v>9.1</c:v>
                </c:pt>
                <c:pt idx="69">
                  <c:v>9.3000000000000007</c:v>
                </c:pt>
                <c:pt idx="70">
                  <c:v>9.4</c:v>
                </c:pt>
                <c:pt idx="71">
                  <c:v>9.1999999999999993</c:v>
                </c:pt>
                <c:pt idx="72">
                  <c:v>9.1</c:v>
                </c:pt>
                <c:pt idx="73">
                  <c:v>9.1999999999999993</c:v>
                </c:pt>
                <c:pt idx="74">
                  <c:v>9</c:v>
                </c:pt>
                <c:pt idx="75">
                  <c:v>8.5</c:v>
                </c:pt>
                <c:pt idx="76">
                  <c:v>8.1999999999999993</c:v>
                </c:pt>
                <c:pt idx="77">
                  <c:v>8.8000000000000007</c:v>
                </c:pt>
                <c:pt idx="78">
                  <c:v>9</c:v>
                </c:pt>
                <c:pt idx="79">
                  <c:v>9.1999999999999993</c:v>
                </c:pt>
                <c:pt idx="80">
                  <c:v>9.1999999999999993</c:v>
                </c:pt>
                <c:pt idx="81">
                  <c:v>9.6999999999999993</c:v>
                </c:pt>
                <c:pt idx="82">
                  <c:v>10.199999999999999</c:v>
                </c:pt>
                <c:pt idx="83">
                  <c:v>10</c:v>
                </c:pt>
                <c:pt idx="84">
                  <c:v>9.1</c:v>
                </c:pt>
                <c:pt idx="85">
                  <c:v>8.3000000000000007</c:v>
                </c:pt>
                <c:pt idx="86">
                  <c:v>7.7</c:v>
                </c:pt>
                <c:pt idx="87">
                  <c:v>6.2</c:v>
                </c:pt>
                <c:pt idx="88">
                  <c:v>6.3</c:v>
                </c:pt>
                <c:pt idx="89">
                  <c:v>6.2</c:v>
                </c:pt>
                <c:pt idx="90">
                  <c:v>5.7</c:v>
                </c:pt>
                <c:pt idx="91">
                  <c:v>5.5</c:v>
                </c:pt>
                <c:pt idx="92">
                  <c:v>5.6</c:v>
                </c:pt>
                <c:pt idx="93">
                  <c:v>5.9</c:v>
                </c:pt>
                <c:pt idx="94">
                  <c:v>5.2</c:v>
                </c:pt>
                <c:pt idx="95">
                  <c:v>5</c:v>
                </c:pt>
                <c:pt idx="96">
                  <c:v>5.3</c:v>
                </c:pt>
                <c:pt idx="97">
                  <c:v>5.2</c:v>
                </c:pt>
                <c:pt idx="98">
                  <c:v>5.5</c:v>
                </c:pt>
                <c:pt idx="99">
                  <c:v>5.5</c:v>
                </c:pt>
                <c:pt idx="100">
                  <c:v>6.6</c:v>
                </c:pt>
                <c:pt idx="101">
                  <c:v>6.5</c:v>
                </c:pt>
                <c:pt idx="102">
                  <c:v>6.7</c:v>
                </c:pt>
                <c:pt idx="103">
                  <c:v>7.4</c:v>
                </c:pt>
                <c:pt idx="104">
                  <c:v>8</c:v>
                </c:pt>
                <c:pt idx="105">
                  <c:v>8.1</c:v>
                </c:pt>
                <c:pt idx="106">
                  <c:v>8.6</c:v>
                </c:pt>
                <c:pt idx="107">
                  <c:v>8.4</c:v>
                </c:pt>
                <c:pt idx="108">
                  <c:v>8.5</c:v>
                </c:pt>
                <c:pt idx="109">
                  <c:v>8.6</c:v>
                </c:pt>
                <c:pt idx="110">
                  <c:v>8.5</c:v>
                </c:pt>
                <c:pt idx="111">
                  <c:v>7.7</c:v>
                </c:pt>
                <c:pt idx="112">
                  <c:v>6.5</c:v>
                </c:pt>
                <c:pt idx="113">
                  <c:v>5.7</c:v>
                </c:pt>
                <c:pt idx="114">
                  <c:v>5.3</c:v>
                </c:pt>
                <c:pt idx="115">
                  <c:v>4.8</c:v>
                </c:pt>
                <c:pt idx="116">
                  <c:v>5.0999999999999996</c:v>
                </c:pt>
                <c:pt idx="117">
                  <c:v>4.7</c:v>
                </c:pt>
                <c:pt idx="118">
                  <c:v>4.7</c:v>
                </c:pt>
                <c:pt idx="119">
                  <c:v>4.5</c:v>
                </c:pt>
                <c:pt idx="120">
                  <c:v>5</c:v>
                </c:pt>
                <c:pt idx="121">
                  <c:v>5.2</c:v>
                </c:pt>
                <c:pt idx="122">
                  <c:v>4.76</c:v>
                </c:pt>
                <c:pt idx="123">
                  <c:v>4.7</c:v>
                </c:pt>
                <c:pt idx="124">
                  <c:v>4.66</c:v>
                </c:pt>
                <c:pt idx="125">
                  <c:v>4.51</c:v>
                </c:pt>
                <c:pt idx="126">
                  <c:v>4.25</c:v>
                </c:pt>
                <c:pt idx="127">
                  <c:v>4.34</c:v>
                </c:pt>
                <c:pt idx="128">
                  <c:v>4.32</c:v>
                </c:pt>
                <c:pt idx="129">
                  <c:v>4.49</c:v>
                </c:pt>
                <c:pt idx="130">
                  <c:v>4.2699999999999996</c:v>
                </c:pt>
                <c:pt idx="131">
                  <c:v>4</c:v>
                </c:pt>
                <c:pt idx="132">
                  <c:v>4.21</c:v>
                </c:pt>
                <c:pt idx="133">
                  <c:v>4.07</c:v>
                </c:pt>
                <c:pt idx="134">
                  <c:v>4.04</c:v>
                </c:pt>
                <c:pt idx="135">
                  <c:v>3.92</c:v>
                </c:pt>
                <c:pt idx="136">
                  <c:v>3.92</c:v>
                </c:pt>
                <c:pt idx="137">
                  <c:v>3.78</c:v>
                </c:pt>
                <c:pt idx="138">
                  <c:v>3.72</c:v>
                </c:pt>
                <c:pt idx="139">
                  <c:v>3.72</c:v>
                </c:pt>
                <c:pt idx="140">
                  <c:v>4.05</c:v>
                </c:pt>
                <c:pt idx="141">
                  <c:v>4.1015158634000004</c:v>
                </c:pt>
                <c:pt idx="142">
                  <c:v>3.65</c:v>
                </c:pt>
                <c:pt idx="143">
                  <c:v>3.6</c:v>
                </c:pt>
                <c:pt idx="144">
                  <c:v>4.2</c:v>
                </c:pt>
                <c:pt idx="145">
                  <c:v>4.16</c:v>
                </c:pt>
                <c:pt idx="146">
                  <c:v>4</c:v>
                </c:pt>
                <c:pt idx="147">
                  <c:v>3.9</c:v>
                </c:pt>
                <c:pt idx="148">
                  <c:v>4.3</c:v>
                </c:pt>
                <c:pt idx="149">
                  <c:v>4.3</c:v>
                </c:pt>
                <c:pt idx="150">
                  <c:v>4.5</c:v>
                </c:pt>
                <c:pt idx="151">
                  <c:v>4.4370067860000004</c:v>
                </c:pt>
                <c:pt idx="152">
                  <c:v>4.746048917547264</c:v>
                </c:pt>
                <c:pt idx="153">
                  <c:v>5.0306960573136825</c:v>
                </c:pt>
                <c:pt idx="154">
                  <c:v>4.7613487882384966</c:v>
                </c:pt>
                <c:pt idx="155">
                  <c:v>5.0189631480887194</c:v>
                </c:pt>
                <c:pt idx="156">
                  <c:v>5.4616530000000001</c:v>
                </c:pt>
                <c:pt idx="157">
                  <c:v>5.2372459999999998</c:v>
                </c:pt>
                <c:pt idx="158">
                  <c:v>5.0780120000000002</c:v>
                </c:pt>
                <c:pt idx="159">
                  <c:v>4.6088049999999994</c:v>
                </c:pt>
                <c:pt idx="160">
                  <c:v>4.7822999999999993</c:v>
                </c:pt>
                <c:pt idx="161">
                  <c:v>3.7068280000000002</c:v>
                </c:pt>
                <c:pt idx="162">
                  <c:v>3.2568205999999997</c:v>
                </c:pt>
                <c:pt idx="163">
                  <c:v>3.1</c:v>
                </c:pt>
                <c:pt idx="164">
                  <c:v>3.3</c:v>
                </c:pt>
                <c:pt idx="165">
                  <c:v>3.43</c:v>
                </c:pt>
                <c:pt idx="166">
                  <c:v>3.1906583999999998</c:v>
                </c:pt>
                <c:pt idx="167">
                  <c:v>3.0488143999999999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C4-4674-BAA1-5D923E2446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8310528"/>
        <c:axId val="218312064"/>
      </c:lineChart>
      <c:lineChart>
        <c:grouping val="standard"/>
        <c:varyColors val="0"/>
        <c:ser>
          <c:idx val="1"/>
          <c:order val="1"/>
          <c:tx>
            <c:strRef>
              <c:f>Chart!$C$1</c:f>
              <c:strCache>
                <c:ptCount val="1"/>
                <c:pt idx="0">
                  <c:v>Column2</c:v>
                </c:pt>
              </c:strCache>
            </c:strRef>
          </c:tx>
          <c:spPr>
            <a:ln w="25400">
              <a:noFill/>
              <a:prstDash val="solid"/>
            </a:ln>
          </c:spPr>
          <c:marker>
            <c:symbol val="none"/>
          </c:marker>
          <c:cat>
            <c:numRef>
              <c:f>Chart!$A$2:$A$181</c:f>
              <c:numCache>
                <c:formatCode>General</c:formatCode>
                <c:ptCount val="168"/>
                <c:pt idx="0">
                  <c:v>1980</c:v>
                </c:pt>
                <c:pt idx="4">
                  <c:v>1981</c:v>
                </c:pt>
                <c:pt idx="8">
                  <c:v>1982</c:v>
                </c:pt>
                <c:pt idx="12">
                  <c:v>1983</c:v>
                </c:pt>
                <c:pt idx="16">
                  <c:v>1984</c:v>
                </c:pt>
                <c:pt idx="20">
                  <c:v>1985</c:v>
                </c:pt>
                <c:pt idx="24">
                  <c:v>1986</c:v>
                </c:pt>
                <c:pt idx="28">
                  <c:v>1987</c:v>
                </c:pt>
                <c:pt idx="32">
                  <c:v>1988</c:v>
                </c:pt>
                <c:pt idx="36">
                  <c:v>1989</c:v>
                </c:pt>
                <c:pt idx="40">
                  <c:v>1990</c:v>
                </c:pt>
                <c:pt idx="44">
                  <c:v>1991</c:v>
                </c:pt>
                <c:pt idx="48">
                  <c:v>1992</c:v>
                </c:pt>
                <c:pt idx="52">
                  <c:v>1993</c:v>
                </c:pt>
                <c:pt idx="56">
                  <c:v>1994</c:v>
                </c:pt>
                <c:pt idx="60">
                  <c:v>1995</c:v>
                </c:pt>
                <c:pt idx="64">
                  <c:v>1996</c:v>
                </c:pt>
                <c:pt idx="68">
                  <c:v>1997</c:v>
                </c:pt>
                <c:pt idx="72">
                  <c:v>1998</c:v>
                </c:pt>
                <c:pt idx="76">
                  <c:v>1999</c:v>
                </c:pt>
                <c:pt idx="80">
                  <c:v>2000</c:v>
                </c:pt>
                <c:pt idx="84">
                  <c:v>2001</c:v>
                </c:pt>
                <c:pt idx="88">
                  <c:v>2002</c:v>
                </c:pt>
                <c:pt idx="92">
                  <c:v>2003</c:v>
                </c:pt>
                <c:pt idx="96">
                  <c:v>2004</c:v>
                </c:pt>
                <c:pt idx="100">
                  <c:v>2005</c:v>
                </c:pt>
                <c:pt idx="104">
                  <c:v>2006</c:v>
                </c:pt>
                <c:pt idx="108">
                  <c:v>2007</c:v>
                </c:pt>
                <c:pt idx="112">
                  <c:v>2008</c:v>
                </c:pt>
                <c:pt idx="116">
                  <c:v>2009</c:v>
                </c:pt>
                <c:pt idx="120">
                  <c:v>2010</c:v>
                </c:pt>
                <c:pt idx="124">
                  <c:v>2011</c:v>
                </c:pt>
                <c:pt idx="128">
                  <c:v>2012</c:v>
                </c:pt>
                <c:pt idx="132">
                  <c:v>2013</c:v>
                </c:pt>
                <c:pt idx="136">
                  <c:v>2014</c:v>
                </c:pt>
                <c:pt idx="140">
                  <c:v>2015</c:v>
                </c:pt>
                <c:pt idx="144">
                  <c:v>2016</c:v>
                </c:pt>
                <c:pt idx="148">
                  <c:v>2017</c:v>
                </c:pt>
                <c:pt idx="152">
                  <c:v>2018</c:v>
                </c:pt>
                <c:pt idx="156">
                  <c:v>2019</c:v>
                </c:pt>
                <c:pt idx="160">
                  <c:v>2020</c:v>
                </c:pt>
                <c:pt idx="164">
                  <c:v>2021</c:v>
                </c:pt>
              </c:numCache>
            </c:numRef>
          </c:cat>
          <c:val>
            <c:numRef>
              <c:f>Chart!$C$2:$C$181</c:f>
              <c:numCache>
                <c:formatCode>0.00</c:formatCode>
                <c:ptCount val="16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5C4-4674-BAA1-5D923E2446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068624"/>
        <c:axId val="29088176"/>
      </c:lineChart>
      <c:catAx>
        <c:axId val="218310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chemeClr val="tx1"/>
            </a:solidFill>
          </a:ln>
        </c:spPr>
        <c:txPr>
          <a:bodyPr rot="0"/>
          <a:lstStyle/>
          <a:p>
            <a:pPr>
              <a:defRPr sz="1800"/>
            </a:pPr>
            <a:endParaRPr lang="en-US"/>
          </a:p>
        </c:txPr>
        <c:crossAx val="218312064"/>
        <c:crosses val="autoZero"/>
        <c:auto val="1"/>
        <c:lblAlgn val="ctr"/>
        <c:lblOffset val="100"/>
        <c:tickLblSkip val="16"/>
        <c:tickMarkSkip val="4"/>
        <c:noMultiLvlLbl val="0"/>
      </c:catAx>
      <c:valAx>
        <c:axId val="218312064"/>
        <c:scaling>
          <c:orientation val="minMax"/>
          <c:max val="2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18310528"/>
        <c:crosses val="autoZero"/>
        <c:crossBetween val="between"/>
        <c:majorUnit val="2"/>
      </c:valAx>
      <c:valAx>
        <c:axId val="29088176"/>
        <c:scaling>
          <c:orientation val="minMax"/>
          <c:max val="20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29068624"/>
        <c:crosses val="max"/>
        <c:crossBetween val="between"/>
        <c:majorUnit val="2"/>
      </c:valAx>
      <c:catAx>
        <c:axId val="290686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9088176"/>
        <c:crosses val="autoZero"/>
        <c:auto val="1"/>
        <c:lblAlgn val="ctr"/>
        <c:lblOffset val="100"/>
        <c:noMultiLvlLbl val="0"/>
      </c:catAx>
      <c:spPr>
        <a:ln>
          <a:solidFill>
            <a:schemeClr val="tx1"/>
          </a:solidFill>
        </a:ln>
      </c:spPr>
    </c:plotArea>
    <c:plotVisOnly val="1"/>
    <c:dispBlanksAs val="zero"/>
    <c:showDLblsOverMax val="0"/>
  </c:chart>
  <c:txPr>
    <a:bodyPr/>
    <a:lstStyle/>
    <a:p>
      <a:pPr>
        <a:defRPr sz="1800" b="0">
          <a:latin typeface="Garamond" panose="02020404030301010803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r>
              <a:rPr lang="en-US" sz="2400" dirty="0"/>
              <a:t>Median Federal Funds Rate, December</a:t>
            </a:r>
            <a:endParaRPr lang="en-US" sz="1800" dirty="0"/>
          </a:p>
        </c:rich>
      </c:tx>
      <c:layout>
        <c:manualLayout>
          <c:xMode val="edge"/>
          <c:yMode val="edge"/>
          <c:x val="0.25809796344901331"/>
          <c:y val="4.61897899581550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766501409546027E-2"/>
          <c:y val="0.26700949297225696"/>
          <c:w val="0.86846699718090792"/>
          <c:h val="0.59432364412392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Current</c:v>
                </c:pt>
              </c:strCache>
            </c:strRef>
          </c:tx>
          <c:spPr>
            <a:solidFill>
              <a:srgbClr val="205D79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2016</c:v>
                </c:pt>
                <c:pt idx="1">
                  <c:v>2020</c:v>
                </c:pt>
                <c:pt idx="2">
                  <c:v>2021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0.6</c:v>
                </c:pt>
                <c:pt idx="1">
                  <c:v>0.1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10-4ACD-B919-64BADF7F3ADA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3-Year Projection</c:v>
                </c:pt>
              </c:strCache>
            </c:strRef>
          </c:tx>
          <c:spPr>
            <a:solidFill>
              <a:srgbClr val="19C3FF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2016</c:v>
                </c:pt>
                <c:pt idx="1">
                  <c:v>2020</c:v>
                </c:pt>
                <c:pt idx="2">
                  <c:v>2021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2.9</c:v>
                </c:pt>
                <c:pt idx="1">
                  <c:v>0.1</c:v>
                </c:pt>
                <c:pt idx="2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10-4ACD-B919-64BADF7F3A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5217040"/>
        <c:axId val="1364571824"/>
      </c:barChart>
      <c:barChart>
        <c:barDir val="col"/>
        <c:grouping val="clustere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Category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2016</c:v>
                </c:pt>
                <c:pt idx="1">
                  <c:v>2020</c:v>
                </c:pt>
                <c:pt idx="2">
                  <c:v>2021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1-38CE-41A6-8F7D-40350EE038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0771727"/>
        <c:axId val="900783375"/>
      </c:barChart>
      <c:catAx>
        <c:axId val="141521704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364571824"/>
        <c:crosses val="autoZero"/>
        <c:auto val="1"/>
        <c:lblAlgn val="ctr"/>
        <c:lblOffset val="100"/>
        <c:noMultiLvlLbl val="0"/>
      </c:catAx>
      <c:valAx>
        <c:axId val="1364571824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415217040"/>
        <c:crosses val="autoZero"/>
        <c:crossBetween val="between"/>
      </c:valAx>
      <c:valAx>
        <c:axId val="900783375"/>
        <c:scaling>
          <c:orientation val="minMax"/>
          <c:max val="3.5"/>
          <c:min val="0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900771727"/>
        <c:crosses val="max"/>
        <c:crossBetween val="between"/>
      </c:valAx>
      <c:catAx>
        <c:axId val="90077172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00783375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50352532322348598"/>
          <c:y val="0.37645801751416585"/>
          <c:w val="0.22774776416836787"/>
          <c:h val="0.194747516373537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Garamond" panose="02020404030301010803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98658260172623"/>
          <c:y val="0.13260638057441443"/>
          <c:w val="0.86108038812815924"/>
          <c:h val="0.680753229612084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2015-2019 Avg</c:v>
                </c:pt>
              </c:strCache>
            </c:strRef>
          </c:tx>
          <c:spPr>
            <a:ln w="28575" cap="rnd">
              <a:solidFill>
                <a:srgbClr val="205D79"/>
              </a:solidFill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#,##0.00</c:formatCode>
                <c:ptCount val="12"/>
                <c:pt idx="0">
                  <c:v>4461473.2</c:v>
                </c:pt>
                <c:pt idx="1">
                  <c:v>4102965.8</c:v>
                </c:pt>
                <c:pt idx="2">
                  <c:v>3991148.6</c:v>
                </c:pt>
                <c:pt idx="3">
                  <c:v>3452811</c:v>
                </c:pt>
                <c:pt idx="4">
                  <c:v>3252654.6</c:v>
                </c:pt>
                <c:pt idx="5">
                  <c:v>3083964.8</c:v>
                </c:pt>
                <c:pt idx="6">
                  <c:v>3234185.8</c:v>
                </c:pt>
                <c:pt idx="7">
                  <c:v>3344184</c:v>
                </c:pt>
                <c:pt idx="8">
                  <c:v>3235547.4</c:v>
                </c:pt>
                <c:pt idx="9">
                  <c:v>4747336.2</c:v>
                </c:pt>
                <c:pt idx="10">
                  <c:v>4743705.2</c:v>
                </c:pt>
                <c:pt idx="11">
                  <c:v>4348777.8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63-4B17-975C-A513CDAB4E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rgbClr val="19C3FF"/>
              </a:solidFill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#,##0.00</c:formatCode>
                <c:ptCount val="12"/>
                <c:pt idx="0">
                  <c:v>3792347</c:v>
                </c:pt>
                <c:pt idx="1">
                  <c:v>3454413</c:v>
                </c:pt>
                <c:pt idx="2">
                  <c:v>3391697</c:v>
                </c:pt>
                <c:pt idx="3">
                  <c:v>3262436</c:v>
                </c:pt>
                <c:pt idx="4">
                  <c:v>3187998</c:v>
                </c:pt>
                <c:pt idx="5">
                  <c:v>2939468</c:v>
                </c:pt>
                <c:pt idx="6">
                  <c:v>2993448</c:v>
                </c:pt>
                <c:pt idx="7">
                  <c:v>3856731</c:v>
                </c:pt>
                <c:pt idx="8">
                  <c:v>4691182</c:v>
                </c:pt>
                <c:pt idx="9">
                  <c:v>6813854</c:v>
                </c:pt>
                <c:pt idx="10">
                  <c:v>6986815</c:v>
                </c:pt>
                <c:pt idx="11">
                  <c:v>7395389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263-4B17-975C-A513CDAB4E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2874079"/>
        <c:axId val="1262884895"/>
      </c:line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rgbClr val="C2441F"/>
              </a:solidFill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Sheet1!$D$2:$D$13</c:f>
              <c:numCache>
                <c:formatCode>#,##0.00</c:formatCode>
                <c:ptCount val="12"/>
                <c:pt idx="0">
                  <c:v>7172706</c:v>
                </c:pt>
                <c:pt idx="1">
                  <c:v>5568673</c:v>
                </c:pt>
                <c:pt idx="2">
                  <c:v>5529310</c:v>
                </c:pt>
                <c:pt idx="3">
                  <c:v>5163576</c:v>
                </c:pt>
                <c:pt idx="4">
                  <c:v>5066458</c:v>
                </c:pt>
                <c:pt idx="5">
                  <c:v>3942252</c:v>
                </c:pt>
                <c:pt idx="6">
                  <c:v>3725743</c:v>
                </c:pt>
                <c:pt idx="7">
                  <c:v>3409333</c:v>
                </c:pt>
                <c:pt idx="8">
                  <c:v>3290839</c:v>
                </c:pt>
                <c:pt idx="9" formatCode="General">
                  <c:v>7496759</c:v>
                </c:pt>
                <c:pt idx="10" formatCode="General">
                  <c:v>8031551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263-4B17-975C-A513CDAB4E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7253999"/>
        <c:axId val="417243599"/>
      </c:lineChart>
      <c:catAx>
        <c:axId val="1262874079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262884895"/>
        <c:crosses val="autoZero"/>
        <c:auto val="1"/>
        <c:lblAlgn val="ctr"/>
        <c:lblOffset val="100"/>
        <c:noMultiLvlLbl val="0"/>
      </c:catAx>
      <c:valAx>
        <c:axId val="1262884895"/>
        <c:scaling>
          <c:orientation val="minMax"/>
          <c:max val="100000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262874079"/>
        <c:crosses val="autoZero"/>
        <c:crossBetween val="between"/>
        <c:dispUnits>
          <c:builtInUnit val="millions"/>
        </c:dispUnits>
      </c:valAx>
      <c:valAx>
        <c:axId val="417243599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417253999"/>
        <c:crosses val="max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catAx>
        <c:axId val="4172539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17243599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9.3831248000148151E-2"/>
          <c:y val="0.65743963405263217"/>
          <c:w val="0.81233750399970373"/>
          <c:h val="9.91619732952439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Garamond" panose="02020404030301010803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08466997180908E-2"/>
          <c:y val="0.13480007447082748"/>
          <c:w val="0.93594002138621557"/>
          <c:h val="0.7324485255213801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Ethanol Production</c:v>
                </c:pt>
              </c:strCache>
            </c:strRef>
          </c:tx>
          <c:spPr>
            <a:ln w="28575" cap="rnd">
              <a:solidFill>
                <a:srgbClr val="205D79"/>
              </a:solidFill>
              <a:round/>
            </a:ln>
            <a:effectLst/>
          </c:spPr>
          <c:marker>
            <c:symbol val="none"/>
          </c:marker>
          <c:cat>
            <c:numRef>
              <c:f>Sheet1!$A$2:$A$86</c:f>
              <c:numCache>
                <c:formatCode>m/d/yyyy</c:formatCode>
                <c:ptCount val="85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</c:numCache>
            </c:numRef>
          </c:cat>
          <c:val>
            <c:numRef>
              <c:f>Sheet1!$B$2:$B$86</c:f>
              <c:numCache>
                <c:formatCode>0.00000</c:formatCode>
                <c:ptCount val="85"/>
                <c:pt idx="0">
                  <c:v>0.98</c:v>
                </c:pt>
                <c:pt idx="1">
                  <c:v>0.99</c:v>
                </c:pt>
                <c:pt idx="2">
                  <c:v>1</c:v>
                </c:pt>
                <c:pt idx="3">
                  <c:v>0.94</c:v>
                </c:pt>
                <c:pt idx="4">
                  <c:v>0.98</c:v>
                </c:pt>
                <c:pt idx="5">
                  <c:v>1.01</c:v>
                </c:pt>
                <c:pt idx="6">
                  <c:v>1.02</c:v>
                </c:pt>
                <c:pt idx="7">
                  <c:v>1.03</c:v>
                </c:pt>
                <c:pt idx="8">
                  <c:v>1</c:v>
                </c:pt>
                <c:pt idx="9">
                  <c:v>1</c:v>
                </c:pt>
                <c:pt idx="10">
                  <c:v>1.02</c:v>
                </c:pt>
                <c:pt idx="11">
                  <c:v>1.05</c:v>
                </c:pt>
                <c:pt idx="12">
                  <c:v>1.06</c:v>
                </c:pt>
                <c:pt idx="13">
                  <c:v>1.05</c:v>
                </c:pt>
                <c:pt idx="14">
                  <c:v>1.04</c:v>
                </c:pt>
                <c:pt idx="15">
                  <c:v>0.99</c:v>
                </c:pt>
                <c:pt idx="16">
                  <c:v>1.03</c:v>
                </c:pt>
                <c:pt idx="17">
                  <c:v>1.03</c:v>
                </c:pt>
                <c:pt idx="18">
                  <c:v>1.01</c:v>
                </c:pt>
                <c:pt idx="19">
                  <c:v>1.05</c:v>
                </c:pt>
                <c:pt idx="20">
                  <c:v>1.02</c:v>
                </c:pt>
                <c:pt idx="21">
                  <c:v>1.04</c:v>
                </c:pt>
                <c:pt idx="22">
                  <c:v>1.0900000000000001</c:v>
                </c:pt>
                <c:pt idx="23">
                  <c:v>1.06</c:v>
                </c:pt>
                <c:pt idx="24">
                  <c:v>1.05</c:v>
                </c:pt>
                <c:pt idx="25">
                  <c:v>1.06</c:v>
                </c:pt>
                <c:pt idx="26">
                  <c:v>1.04</c:v>
                </c:pt>
                <c:pt idx="27">
                  <c:v>1.02</c:v>
                </c:pt>
                <c:pt idx="28">
                  <c:v>1.04</c:v>
                </c:pt>
                <c:pt idx="29">
                  <c:v>1.06</c:v>
                </c:pt>
                <c:pt idx="30">
                  <c:v>1.08</c:v>
                </c:pt>
                <c:pt idx="31">
                  <c:v>1.0900000000000001</c:v>
                </c:pt>
                <c:pt idx="32">
                  <c:v>1.02</c:v>
                </c:pt>
                <c:pt idx="33">
                  <c:v>1.04</c:v>
                </c:pt>
                <c:pt idx="34">
                  <c:v>1.05</c:v>
                </c:pt>
                <c:pt idx="35">
                  <c:v>1.02</c:v>
                </c:pt>
                <c:pt idx="36">
                  <c:v>1.02</c:v>
                </c:pt>
                <c:pt idx="37">
                  <c:v>1.02</c:v>
                </c:pt>
                <c:pt idx="38">
                  <c:v>1</c:v>
                </c:pt>
                <c:pt idx="39">
                  <c:v>1.03</c:v>
                </c:pt>
                <c:pt idx="40">
                  <c:v>1.05</c:v>
                </c:pt>
                <c:pt idx="41">
                  <c:v>1.06</c:v>
                </c:pt>
                <c:pt idx="42">
                  <c:v>1.05</c:v>
                </c:pt>
                <c:pt idx="43">
                  <c:v>1.03</c:v>
                </c:pt>
                <c:pt idx="44">
                  <c:v>0.97</c:v>
                </c:pt>
                <c:pt idx="45">
                  <c:v>1</c:v>
                </c:pt>
                <c:pt idx="46">
                  <c:v>1.05</c:v>
                </c:pt>
                <c:pt idx="47">
                  <c:v>1.07</c:v>
                </c:pt>
                <c:pt idx="48" formatCode="0.0000">
                  <c:v>1.08</c:v>
                </c:pt>
                <c:pt idx="49" formatCode="0.0000">
                  <c:v>1.05</c:v>
                </c:pt>
                <c:pt idx="50" formatCode="0.0000">
                  <c:v>0.95</c:v>
                </c:pt>
                <c:pt idx="51" formatCode="0.0000">
                  <c:v>0.56000000000000005</c:v>
                </c:pt>
                <c:pt idx="52" formatCode="0.0000">
                  <c:v>0.68</c:v>
                </c:pt>
                <c:pt idx="53" formatCode="0.0000">
                  <c:v>0.87</c:v>
                </c:pt>
                <c:pt idx="54" formatCode="General">
                  <c:v>0.93</c:v>
                </c:pt>
                <c:pt idx="55" formatCode="General">
                  <c:v>0.92</c:v>
                </c:pt>
                <c:pt idx="56" formatCode="General">
                  <c:v>0.93</c:v>
                </c:pt>
                <c:pt idx="57" formatCode="General">
                  <c:v>0.95</c:v>
                </c:pt>
                <c:pt idx="58" formatCode="General">
                  <c:v>1</c:v>
                </c:pt>
                <c:pt idx="59" formatCode="General">
                  <c:v>0.97</c:v>
                </c:pt>
                <c:pt idx="60" formatCode="General">
                  <c:v>0.93</c:v>
                </c:pt>
                <c:pt idx="61" formatCode="General">
                  <c:v>0.84</c:v>
                </c:pt>
                <c:pt idx="62" formatCode="General">
                  <c:v>0.94</c:v>
                </c:pt>
                <c:pt idx="63" formatCode="General">
                  <c:v>0.94</c:v>
                </c:pt>
                <c:pt idx="64" formatCode="General">
                  <c:v>1.01</c:v>
                </c:pt>
                <c:pt idx="65" formatCode="General">
                  <c:v>1.02</c:v>
                </c:pt>
                <c:pt idx="66" formatCode="General">
                  <c:v>1.01</c:v>
                </c:pt>
                <c:pt idx="67" formatCode="General">
                  <c:v>0.94</c:v>
                </c:pt>
                <c:pt idx="68" formatCode="General">
                  <c:v>0.94</c:v>
                </c:pt>
                <c:pt idx="69" formatCode="General">
                  <c:v>1.07</c:v>
                </c:pt>
                <c:pt idx="70" formatCode="General">
                  <c:v>0.99</c:v>
                </c:pt>
                <c:pt idx="71" formatCode="General">
                  <c:v>1.06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97-4C45-9BD1-BA22710C0B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2020 Forecast</c:v>
                </c:pt>
              </c:strCache>
            </c:strRef>
          </c:tx>
          <c:spPr>
            <a:ln w="28575" cap="rnd">
              <a:solidFill>
                <a:srgbClr val="19C3FF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Sheet1!$A$2:$A$86</c:f>
              <c:numCache>
                <c:formatCode>m/d/yyyy</c:formatCode>
                <c:ptCount val="85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</c:numCache>
            </c:numRef>
          </c:cat>
          <c:val>
            <c:numRef>
              <c:f>Sheet1!$C$2:$C$86</c:f>
              <c:numCache>
                <c:formatCode>General</c:formatCode>
                <c:ptCount val="85"/>
                <c:pt idx="50" formatCode="0.000">
                  <c:v>1.03</c:v>
                </c:pt>
                <c:pt idx="51" formatCode="0.000">
                  <c:v>1.03</c:v>
                </c:pt>
                <c:pt idx="52" formatCode="0.000">
                  <c:v>1.03</c:v>
                </c:pt>
                <c:pt idx="53" formatCode="0.000">
                  <c:v>1.07</c:v>
                </c:pt>
                <c:pt idx="54" formatCode="0.000">
                  <c:v>1.03</c:v>
                </c:pt>
                <c:pt idx="55" formatCode="0.000">
                  <c:v>1.07</c:v>
                </c:pt>
                <c:pt idx="56" formatCode="0.000">
                  <c:v>0.98</c:v>
                </c:pt>
                <c:pt idx="57" formatCode="0.000">
                  <c:v>1.01</c:v>
                </c:pt>
                <c:pt idx="58" formatCode="0.000">
                  <c:v>1.05</c:v>
                </c:pt>
                <c:pt idx="59" formatCode="0.000">
                  <c:v>1.04</c:v>
                </c:pt>
                <c:pt idx="60" formatCode="0.000">
                  <c:v>1.02</c:v>
                </c:pt>
                <c:pt idx="61" formatCode="0.000">
                  <c:v>1.01</c:v>
                </c:pt>
                <c:pt idx="62" formatCode="0.000">
                  <c:v>1.02</c:v>
                </c:pt>
                <c:pt idx="63" formatCode="0.000">
                  <c:v>1.01</c:v>
                </c:pt>
                <c:pt idx="64" formatCode="0.000">
                  <c:v>1.03</c:v>
                </c:pt>
                <c:pt idx="65" formatCode="0.000">
                  <c:v>1.06</c:v>
                </c:pt>
                <c:pt idx="66" formatCode="0.000">
                  <c:v>1.03</c:v>
                </c:pt>
                <c:pt idx="67" formatCode="0.000">
                  <c:v>1.05</c:v>
                </c:pt>
                <c:pt idx="68" formatCode="0.000">
                  <c:v>1.01</c:v>
                </c:pt>
                <c:pt idx="69" formatCode="0.000">
                  <c:v>1.01</c:v>
                </c:pt>
                <c:pt idx="70" formatCode="0.000">
                  <c:v>1.04</c:v>
                </c:pt>
                <c:pt idx="71" formatCode="0.000">
                  <c:v>1.05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97-4C45-9BD1-BA22710C0B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6262944"/>
        <c:axId val="1966260032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April 2020 Forecast</c:v>
                      </c:pt>
                    </c:strCache>
                  </c:strRef>
                </c:tx>
                <c:spPr>
                  <a:ln w="28575" cap="rnd">
                    <a:solidFill>
                      <a:srgbClr val="19C3FF"/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Sheet1!$A$2:$A$86</c15:sqref>
                        </c15:formulaRef>
                      </c:ext>
                    </c:extLst>
                    <c:numCache>
                      <c:formatCode>m/d/yyyy</c:formatCode>
                      <c:ptCount val="85"/>
                      <c:pt idx="0">
                        <c:v>42370</c:v>
                      </c:pt>
                      <c:pt idx="1">
                        <c:v>42401</c:v>
                      </c:pt>
                      <c:pt idx="2">
                        <c:v>42430</c:v>
                      </c:pt>
                      <c:pt idx="3">
                        <c:v>42461</c:v>
                      </c:pt>
                      <c:pt idx="4">
                        <c:v>42491</c:v>
                      </c:pt>
                      <c:pt idx="5">
                        <c:v>42522</c:v>
                      </c:pt>
                      <c:pt idx="6">
                        <c:v>42552</c:v>
                      </c:pt>
                      <c:pt idx="7">
                        <c:v>42583</c:v>
                      </c:pt>
                      <c:pt idx="8">
                        <c:v>42614</c:v>
                      </c:pt>
                      <c:pt idx="9">
                        <c:v>42644</c:v>
                      </c:pt>
                      <c:pt idx="10">
                        <c:v>42675</c:v>
                      </c:pt>
                      <c:pt idx="11">
                        <c:v>42705</c:v>
                      </c:pt>
                      <c:pt idx="12">
                        <c:v>42736</c:v>
                      </c:pt>
                      <c:pt idx="13">
                        <c:v>42767</c:v>
                      </c:pt>
                      <c:pt idx="14">
                        <c:v>42795</c:v>
                      </c:pt>
                      <c:pt idx="15">
                        <c:v>42826</c:v>
                      </c:pt>
                      <c:pt idx="16">
                        <c:v>42856</c:v>
                      </c:pt>
                      <c:pt idx="17">
                        <c:v>42887</c:v>
                      </c:pt>
                      <c:pt idx="18">
                        <c:v>42917</c:v>
                      </c:pt>
                      <c:pt idx="19">
                        <c:v>42948</c:v>
                      </c:pt>
                      <c:pt idx="20">
                        <c:v>42979</c:v>
                      </c:pt>
                      <c:pt idx="21">
                        <c:v>43009</c:v>
                      </c:pt>
                      <c:pt idx="22">
                        <c:v>43040</c:v>
                      </c:pt>
                      <c:pt idx="23">
                        <c:v>43070</c:v>
                      </c:pt>
                      <c:pt idx="24">
                        <c:v>43101</c:v>
                      </c:pt>
                      <c:pt idx="25">
                        <c:v>43132</c:v>
                      </c:pt>
                      <c:pt idx="26">
                        <c:v>43160</c:v>
                      </c:pt>
                      <c:pt idx="27">
                        <c:v>43191</c:v>
                      </c:pt>
                      <c:pt idx="28">
                        <c:v>43221</c:v>
                      </c:pt>
                      <c:pt idx="29">
                        <c:v>43252</c:v>
                      </c:pt>
                      <c:pt idx="30">
                        <c:v>43282</c:v>
                      </c:pt>
                      <c:pt idx="31">
                        <c:v>43313</c:v>
                      </c:pt>
                      <c:pt idx="32">
                        <c:v>43344</c:v>
                      </c:pt>
                      <c:pt idx="33">
                        <c:v>43374</c:v>
                      </c:pt>
                      <c:pt idx="34">
                        <c:v>43405</c:v>
                      </c:pt>
                      <c:pt idx="35">
                        <c:v>43435</c:v>
                      </c:pt>
                      <c:pt idx="36">
                        <c:v>43466</c:v>
                      </c:pt>
                      <c:pt idx="37">
                        <c:v>43497</c:v>
                      </c:pt>
                      <c:pt idx="38">
                        <c:v>43525</c:v>
                      </c:pt>
                      <c:pt idx="39">
                        <c:v>43556</c:v>
                      </c:pt>
                      <c:pt idx="40">
                        <c:v>43586</c:v>
                      </c:pt>
                      <c:pt idx="41">
                        <c:v>43617</c:v>
                      </c:pt>
                      <c:pt idx="42">
                        <c:v>43647</c:v>
                      </c:pt>
                      <c:pt idx="43">
                        <c:v>43678</c:v>
                      </c:pt>
                      <c:pt idx="44">
                        <c:v>43709</c:v>
                      </c:pt>
                      <c:pt idx="45">
                        <c:v>43739</c:v>
                      </c:pt>
                      <c:pt idx="46">
                        <c:v>43770</c:v>
                      </c:pt>
                      <c:pt idx="47">
                        <c:v>43800</c:v>
                      </c:pt>
                      <c:pt idx="48">
                        <c:v>43831</c:v>
                      </c:pt>
                      <c:pt idx="49">
                        <c:v>43862</c:v>
                      </c:pt>
                      <c:pt idx="50">
                        <c:v>43891</c:v>
                      </c:pt>
                      <c:pt idx="51">
                        <c:v>43922</c:v>
                      </c:pt>
                      <c:pt idx="52">
                        <c:v>43952</c:v>
                      </c:pt>
                      <c:pt idx="53">
                        <c:v>43983</c:v>
                      </c:pt>
                      <c:pt idx="54">
                        <c:v>44013</c:v>
                      </c:pt>
                      <c:pt idx="55">
                        <c:v>44044</c:v>
                      </c:pt>
                      <c:pt idx="56">
                        <c:v>44075</c:v>
                      </c:pt>
                      <c:pt idx="57">
                        <c:v>44105</c:v>
                      </c:pt>
                      <c:pt idx="58">
                        <c:v>44136</c:v>
                      </c:pt>
                      <c:pt idx="59">
                        <c:v>44166</c:v>
                      </c:pt>
                      <c:pt idx="60">
                        <c:v>44197</c:v>
                      </c:pt>
                      <c:pt idx="61">
                        <c:v>44228</c:v>
                      </c:pt>
                      <c:pt idx="62">
                        <c:v>44256</c:v>
                      </c:pt>
                      <c:pt idx="63">
                        <c:v>44287</c:v>
                      </c:pt>
                      <c:pt idx="64">
                        <c:v>44317</c:v>
                      </c:pt>
                      <c:pt idx="65">
                        <c:v>44348</c:v>
                      </c:pt>
                      <c:pt idx="66">
                        <c:v>44378</c:v>
                      </c:pt>
                      <c:pt idx="67">
                        <c:v>44409</c:v>
                      </c:pt>
                      <c:pt idx="68">
                        <c:v>44440</c:v>
                      </c:pt>
                      <c:pt idx="69">
                        <c:v>44470</c:v>
                      </c:pt>
                      <c:pt idx="70">
                        <c:v>44501</c:v>
                      </c:pt>
                      <c:pt idx="71">
                        <c:v>44531</c:v>
                      </c:pt>
                      <c:pt idx="72">
                        <c:v>44562</c:v>
                      </c:pt>
                      <c:pt idx="73">
                        <c:v>44593</c:v>
                      </c:pt>
                      <c:pt idx="74">
                        <c:v>44621</c:v>
                      </c:pt>
                      <c:pt idx="75">
                        <c:v>44652</c:v>
                      </c:pt>
                      <c:pt idx="76">
                        <c:v>44682</c:v>
                      </c:pt>
                      <c:pt idx="77">
                        <c:v>44713</c:v>
                      </c:pt>
                      <c:pt idx="78">
                        <c:v>44743</c:v>
                      </c:pt>
                      <c:pt idx="79">
                        <c:v>44774</c:v>
                      </c:pt>
                      <c:pt idx="80">
                        <c:v>44805</c:v>
                      </c:pt>
                      <c:pt idx="81">
                        <c:v>44835</c:v>
                      </c:pt>
                      <c:pt idx="82">
                        <c:v>44866</c:v>
                      </c:pt>
                      <c:pt idx="83">
                        <c:v>44896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Sheet1!$D$2:$D$86</c15:sqref>
                        </c15:formulaRef>
                      </c:ext>
                    </c:extLst>
                    <c:numCache>
                      <c:formatCode>General</c:formatCode>
                      <c:ptCount val="85"/>
                      <c:pt idx="51" formatCode="0.000">
                        <c:v>0.59384630000000005</c:v>
                      </c:pt>
                      <c:pt idx="52" formatCode="0.000">
                        <c:v>0.63642639999999995</c:v>
                      </c:pt>
                      <c:pt idx="53" formatCode="0.000">
                        <c:v>0.67169719999999999</c:v>
                      </c:pt>
                      <c:pt idx="54" formatCode="0.000">
                        <c:v>0.70656350000000001</c:v>
                      </c:pt>
                      <c:pt idx="55" formatCode="0.000">
                        <c:v>0.76398909999999998</c:v>
                      </c:pt>
                      <c:pt idx="56" formatCode="0.000">
                        <c:v>0.75197970000000003</c:v>
                      </c:pt>
                      <c:pt idx="57" formatCode="0.000">
                        <c:v>0.85964890000000005</c:v>
                      </c:pt>
                      <c:pt idx="58" formatCode="0.000">
                        <c:v>0.84893130000000006</c:v>
                      </c:pt>
                      <c:pt idx="59" formatCode="0.000">
                        <c:v>0.88183339999999999</c:v>
                      </c:pt>
                      <c:pt idx="60" formatCode="0.000">
                        <c:v>0.96363359999999998</c:v>
                      </c:pt>
                      <c:pt idx="61" formatCode="0.000">
                        <c:v>0.95677469999999998</c:v>
                      </c:pt>
                      <c:pt idx="62" formatCode="0.000">
                        <c:v>0.96656600000000004</c:v>
                      </c:pt>
                      <c:pt idx="63" formatCode="0.000">
                        <c:v>0.96725539999999999</c:v>
                      </c:pt>
                      <c:pt idx="64" formatCode="0.000">
                        <c:v>0.98631230000000003</c:v>
                      </c:pt>
                      <c:pt idx="65" formatCode="0.000">
                        <c:v>1.0140210000000001</c:v>
                      </c:pt>
                      <c:pt idx="66" formatCode="0.000">
                        <c:v>0.99468719999999999</c:v>
                      </c:pt>
                      <c:pt idx="67" formatCode="0.000">
                        <c:v>1.0178039999999999</c:v>
                      </c:pt>
                      <c:pt idx="68" formatCode="0.000">
                        <c:v>0.96672440000000004</c:v>
                      </c:pt>
                      <c:pt idx="69" formatCode="0.000">
                        <c:v>0.98763900000000004</c:v>
                      </c:pt>
                      <c:pt idx="70" formatCode="0.000">
                        <c:v>1.014313</c:v>
                      </c:pt>
                      <c:pt idx="71" formatCode="0.000">
                        <c:v>1.011101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9F97-4C45-9BD1-BA22710C0BF6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May 2020 Forecast</c:v>
                </c:pt>
              </c:strCache>
            </c:strRef>
          </c:tx>
          <c:spPr>
            <a:ln w="28575" cap="rnd">
              <a:solidFill>
                <a:srgbClr val="C2441F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Sheet1!$A$2:$A$86</c:f>
              <c:numCache>
                <c:formatCode>m/d/yyyy</c:formatCode>
                <c:ptCount val="85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</c:numCache>
            </c:numRef>
          </c:cat>
          <c:val>
            <c:numRef>
              <c:f>Sheet1!$E$2:$E$86</c:f>
              <c:numCache>
                <c:formatCode>General</c:formatCode>
                <c:ptCount val="85"/>
                <c:pt idx="52" formatCode="0.000">
                  <c:v>0.71</c:v>
                </c:pt>
                <c:pt idx="53" formatCode="0.000">
                  <c:v>0.78</c:v>
                </c:pt>
                <c:pt idx="54" formatCode="0.000">
                  <c:v>0.82</c:v>
                </c:pt>
                <c:pt idx="55" formatCode="0.000">
                  <c:v>0.85</c:v>
                </c:pt>
                <c:pt idx="56" formatCode="0.000">
                  <c:v>0.87</c:v>
                </c:pt>
                <c:pt idx="57" formatCode="0.000">
                  <c:v>0.88</c:v>
                </c:pt>
                <c:pt idx="58" formatCode="0.000">
                  <c:v>0.87</c:v>
                </c:pt>
                <c:pt idx="59" formatCode="0.000">
                  <c:v>0.88</c:v>
                </c:pt>
                <c:pt idx="60" formatCode="0.000">
                  <c:v>0.83</c:v>
                </c:pt>
                <c:pt idx="61" formatCode="0.000">
                  <c:v>0.85</c:v>
                </c:pt>
                <c:pt idx="62" formatCode="0.000">
                  <c:v>0.86</c:v>
                </c:pt>
                <c:pt idx="63" formatCode="0.000">
                  <c:v>0.89</c:v>
                </c:pt>
                <c:pt idx="64" formatCode="0.000">
                  <c:v>0.91</c:v>
                </c:pt>
                <c:pt idx="65" formatCode="0.000">
                  <c:v>0.94</c:v>
                </c:pt>
                <c:pt idx="66" formatCode="0.000">
                  <c:v>0.92</c:v>
                </c:pt>
                <c:pt idx="67" formatCode="0.000">
                  <c:v>0.95</c:v>
                </c:pt>
                <c:pt idx="68" formatCode="0.000">
                  <c:v>0.87</c:v>
                </c:pt>
                <c:pt idx="69" formatCode="0.000">
                  <c:v>0.91</c:v>
                </c:pt>
                <c:pt idx="70" formatCode="0.000">
                  <c:v>0.9</c:v>
                </c:pt>
                <c:pt idx="71" formatCode="0.000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F97-4C45-9BD1-BA22710C0BF6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Jan 2022 Forecast</c:v>
                </c:pt>
              </c:strCache>
            </c:strRef>
          </c:tx>
          <c:spPr>
            <a:ln w="28575" cap="rnd">
              <a:solidFill>
                <a:srgbClr val="205D79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Sheet1!$A$2:$A$86</c:f>
              <c:numCache>
                <c:formatCode>m/d/yyyy</c:formatCode>
                <c:ptCount val="85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</c:numCache>
            </c:numRef>
          </c:cat>
          <c:val>
            <c:numRef>
              <c:f>Sheet1!$I$2:$I$86</c:f>
              <c:numCache>
                <c:formatCode>General</c:formatCode>
                <c:ptCount val="85"/>
                <c:pt idx="72">
                  <c:v>1.01</c:v>
                </c:pt>
                <c:pt idx="73">
                  <c:v>0.98</c:v>
                </c:pt>
                <c:pt idx="74">
                  <c:v>0.98</c:v>
                </c:pt>
                <c:pt idx="75">
                  <c:v>0.99</c:v>
                </c:pt>
                <c:pt idx="76">
                  <c:v>1.04</c:v>
                </c:pt>
                <c:pt idx="77">
                  <c:v>1.04</c:v>
                </c:pt>
                <c:pt idx="78">
                  <c:v>1.03</c:v>
                </c:pt>
                <c:pt idx="79">
                  <c:v>1.05</c:v>
                </c:pt>
                <c:pt idx="80">
                  <c:v>1.01</c:v>
                </c:pt>
                <c:pt idx="81">
                  <c:v>1.03</c:v>
                </c:pt>
                <c:pt idx="82">
                  <c:v>1.05</c:v>
                </c:pt>
                <c:pt idx="83">
                  <c:v>1.04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F97-4C45-9BD1-BA22710C0B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9898736"/>
        <c:axId val="2059899984"/>
        <c:extLst>
          <c:ext xmlns:c15="http://schemas.microsoft.com/office/drawing/2012/chart" uri="{02D57815-91ED-43cb-92C2-25804820EDAC}">
            <c15:filteredLine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Sheet1!$F$1</c15:sqref>
                        </c15:formulaRef>
                      </c:ext>
                    </c:extLst>
                    <c:strCache>
                      <c:ptCount val="1"/>
                      <c:pt idx="0">
                        <c:v>June 2020 Forecast</c:v>
                      </c:pt>
                    </c:strCache>
                  </c:strRef>
                </c:tx>
                <c:spPr>
                  <a:ln w="28575" cap="rnd">
                    <a:solidFill>
                      <a:srgbClr val="C6441F"/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Sheet1!$A$2:$A$86</c15:sqref>
                        </c15:formulaRef>
                      </c:ext>
                    </c:extLst>
                    <c:numCache>
                      <c:formatCode>m/d/yyyy</c:formatCode>
                      <c:ptCount val="85"/>
                      <c:pt idx="0">
                        <c:v>42370</c:v>
                      </c:pt>
                      <c:pt idx="1">
                        <c:v>42401</c:v>
                      </c:pt>
                      <c:pt idx="2">
                        <c:v>42430</c:v>
                      </c:pt>
                      <c:pt idx="3">
                        <c:v>42461</c:v>
                      </c:pt>
                      <c:pt idx="4">
                        <c:v>42491</c:v>
                      </c:pt>
                      <c:pt idx="5">
                        <c:v>42522</c:v>
                      </c:pt>
                      <c:pt idx="6">
                        <c:v>42552</c:v>
                      </c:pt>
                      <c:pt idx="7">
                        <c:v>42583</c:v>
                      </c:pt>
                      <c:pt idx="8">
                        <c:v>42614</c:v>
                      </c:pt>
                      <c:pt idx="9">
                        <c:v>42644</c:v>
                      </c:pt>
                      <c:pt idx="10">
                        <c:v>42675</c:v>
                      </c:pt>
                      <c:pt idx="11">
                        <c:v>42705</c:v>
                      </c:pt>
                      <c:pt idx="12">
                        <c:v>42736</c:v>
                      </c:pt>
                      <c:pt idx="13">
                        <c:v>42767</c:v>
                      </c:pt>
                      <c:pt idx="14">
                        <c:v>42795</c:v>
                      </c:pt>
                      <c:pt idx="15">
                        <c:v>42826</c:v>
                      </c:pt>
                      <c:pt idx="16">
                        <c:v>42856</c:v>
                      </c:pt>
                      <c:pt idx="17">
                        <c:v>42887</c:v>
                      </c:pt>
                      <c:pt idx="18">
                        <c:v>42917</c:v>
                      </c:pt>
                      <c:pt idx="19">
                        <c:v>42948</c:v>
                      </c:pt>
                      <c:pt idx="20">
                        <c:v>42979</c:v>
                      </c:pt>
                      <c:pt idx="21">
                        <c:v>43009</c:v>
                      </c:pt>
                      <c:pt idx="22">
                        <c:v>43040</c:v>
                      </c:pt>
                      <c:pt idx="23">
                        <c:v>43070</c:v>
                      </c:pt>
                      <c:pt idx="24">
                        <c:v>43101</c:v>
                      </c:pt>
                      <c:pt idx="25">
                        <c:v>43132</c:v>
                      </c:pt>
                      <c:pt idx="26">
                        <c:v>43160</c:v>
                      </c:pt>
                      <c:pt idx="27">
                        <c:v>43191</c:v>
                      </c:pt>
                      <c:pt idx="28">
                        <c:v>43221</c:v>
                      </c:pt>
                      <c:pt idx="29">
                        <c:v>43252</c:v>
                      </c:pt>
                      <c:pt idx="30">
                        <c:v>43282</c:v>
                      </c:pt>
                      <c:pt idx="31">
                        <c:v>43313</c:v>
                      </c:pt>
                      <c:pt idx="32">
                        <c:v>43344</c:v>
                      </c:pt>
                      <c:pt idx="33">
                        <c:v>43374</c:v>
                      </c:pt>
                      <c:pt idx="34">
                        <c:v>43405</c:v>
                      </c:pt>
                      <c:pt idx="35">
                        <c:v>43435</c:v>
                      </c:pt>
                      <c:pt idx="36">
                        <c:v>43466</c:v>
                      </c:pt>
                      <c:pt idx="37">
                        <c:v>43497</c:v>
                      </c:pt>
                      <c:pt idx="38">
                        <c:v>43525</c:v>
                      </c:pt>
                      <c:pt idx="39">
                        <c:v>43556</c:v>
                      </c:pt>
                      <c:pt idx="40">
                        <c:v>43586</c:v>
                      </c:pt>
                      <c:pt idx="41">
                        <c:v>43617</c:v>
                      </c:pt>
                      <c:pt idx="42">
                        <c:v>43647</c:v>
                      </c:pt>
                      <c:pt idx="43">
                        <c:v>43678</c:v>
                      </c:pt>
                      <c:pt idx="44">
                        <c:v>43709</c:v>
                      </c:pt>
                      <c:pt idx="45">
                        <c:v>43739</c:v>
                      </c:pt>
                      <c:pt idx="46">
                        <c:v>43770</c:v>
                      </c:pt>
                      <c:pt idx="47">
                        <c:v>43800</c:v>
                      </c:pt>
                      <c:pt idx="48">
                        <c:v>43831</c:v>
                      </c:pt>
                      <c:pt idx="49">
                        <c:v>43862</c:v>
                      </c:pt>
                      <c:pt idx="50">
                        <c:v>43891</c:v>
                      </c:pt>
                      <c:pt idx="51">
                        <c:v>43922</c:v>
                      </c:pt>
                      <c:pt idx="52">
                        <c:v>43952</c:v>
                      </c:pt>
                      <c:pt idx="53">
                        <c:v>43983</c:v>
                      </c:pt>
                      <c:pt idx="54">
                        <c:v>44013</c:v>
                      </c:pt>
                      <c:pt idx="55">
                        <c:v>44044</c:v>
                      </c:pt>
                      <c:pt idx="56">
                        <c:v>44075</c:v>
                      </c:pt>
                      <c:pt idx="57">
                        <c:v>44105</c:v>
                      </c:pt>
                      <c:pt idx="58">
                        <c:v>44136</c:v>
                      </c:pt>
                      <c:pt idx="59">
                        <c:v>44166</c:v>
                      </c:pt>
                      <c:pt idx="60">
                        <c:v>44197</c:v>
                      </c:pt>
                      <c:pt idx="61">
                        <c:v>44228</c:v>
                      </c:pt>
                      <c:pt idx="62">
                        <c:v>44256</c:v>
                      </c:pt>
                      <c:pt idx="63">
                        <c:v>44287</c:v>
                      </c:pt>
                      <c:pt idx="64">
                        <c:v>44317</c:v>
                      </c:pt>
                      <c:pt idx="65">
                        <c:v>44348</c:v>
                      </c:pt>
                      <c:pt idx="66">
                        <c:v>44378</c:v>
                      </c:pt>
                      <c:pt idx="67">
                        <c:v>44409</c:v>
                      </c:pt>
                      <c:pt idx="68">
                        <c:v>44440</c:v>
                      </c:pt>
                      <c:pt idx="69">
                        <c:v>44470</c:v>
                      </c:pt>
                      <c:pt idx="70">
                        <c:v>44501</c:v>
                      </c:pt>
                      <c:pt idx="71">
                        <c:v>44531</c:v>
                      </c:pt>
                      <c:pt idx="72">
                        <c:v>44562</c:v>
                      </c:pt>
                      <c:pt idx="73">
                        <c:v>44593</c:v>
                      </c:pt>
                      <c:pt idx="74">
                        <c:v>44621</c:v>
                      </c:pt>
                      <c:pt idx="75">
                        <c:v>44652</c:v>
                      </c:pt>
                      <c:pt idx="76">
                        <c:v>44682</c:v>
                      </c:pt>
                      <c:pt idx="77">
                        <c:v>44713</c:v>
                      </c:pt>
                      <c:pt idx="78">
                        <c:v>44743</c:v>
                      </c:pt>
                      <c:pt idx="79">
                        <c:v>44774</c:v>
                      </c:pt>
                      <c:pt idx="80">
                        <c:v>44805</c:v>
                      </c:pt>
                      <c:pt idx="81">
                        <c:v>44835</c:v>
                      </c:pt>
                      <c:pt idx="82">
                        <c:v>44866</c:v>
                      </c:pt>
                      <c:pt idx="83">
                        <c:v>44896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Sheet1!$F$2:$F$86</c15:sqref>
                        </c15:formulaRef>
                      </c:ext>
                    </c:extLst>
                    <c:numCache>
                      <c:formatCode>General</c:formatCode>
                      <c:ptCount val="85"/>
                      <c:pt idx="52" formatCode="0.000">
                        <c:v>0.69</c:v>
                      </c:pt>
                      <c:pt idx="53" formatCode="0.000">
                        <c:v>0.74</c:v>
                      </c:pt>
                      <c:pt idx="54" formatCode="0.000">
                        <c:v>0.79</c:v>
                      </c:pt>
                      <c:pt idx="55" formatCode="0.000">
                        <c:v>0.81</c:v>
                      </c:pt>
                      <c:pt idx="56" formatCode="0.000">
                        <c:v>0.87</c:v>
                      </c:pt>
                      <c:pt idx="57" formatCode="0.000">
                        <c:v>0.87</c:v>
                      </c:pt>
                      <c:pt idx="58" formatCode="0.000">
                        <c:v>0.89</c:v>
                      </c:pt>
                      <c:pt idx="59" formatCode="0.000">
                        <c:v>0.92</c:v>
                      </c:pt>
                      <c:pt idx="60" formatCode="0.000">
                        <c:v>0.89</c:v>
                      </c:pt>
                      <c:pt idx="61" formatCode="0.000">
                        <c:v>0.93</c:v>
                      </c:pt>
                      <c:pt idx="62" formatCode="0.000">
                        <c:v>0.93</c:v>
                      </c:pt>
                      <c:pt idx="63" formatCode="0.000">
                        <c:v>0.94</c:v>
                      </c:pt>
                      <c:pt idx="64" formatCode="0.000">
                        <c:v>0.96</c:v>
                      </c:pt>
                      <c:pt idx="65" formatCode="0.000">
                        <c:v>0.99</c:v>
                      </c:pt>
                      <c:pt idx="66" formatCode="0.000">
                        <c:v>0.97</c:v>
                      </c:pt>
                      <c:pt idx="67" formatCode="0.000">
                        <c:v>1</c:v>
                      </c:pt>
                      <c:pt idx="68" formatCode="0.000">
                        <c:v>0.93</c:v>
                      </c:pt>
                      <c:pt idx="69" formatCode="0.000">
                        <c:v>0.96</c:v>
                      </c:pt>
                      <c:pt idx="70" formatCode="0.000">
                        <c:v>0.99</c:v>
                      </c:pt>
                      <c:pt idx="71" formatCode="0.000">
                        <c:v>0.99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9F97-4C45-9BD1-BA22710C0BF6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Sheet1!$G$1</c15:sqref>
                        </c15:formulaRef>
                      </c:ext>
                    </c:extLst>
                    <c:strCache>
                      <c:ptCount val="1"/>
                      <c:pt idx="0">
                        <c:v>July 2020 Forecast</c:v>
                      </c:pt>
                    </c:strCache>
                  </c:strRef>
                </c:tx>
                <c:spPr>
                  <a:ln w="28575" cap="rnd">
                    <a:solidFill>
                      <a:srgbClr val="87AA45"/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Sheet1!$A$2:$A$86</c15:sqref>
                        </c15:formulaRef>
                      </c:ext>
                    </c:extLst>
                    <c:numCache>
                      <c:formatCode>m/d/yyyy</c:formatCode>
                      <c:ptCount val="85"/>
                      <c:pt idx="0">
                        <c:v>42370</c:v>
                      </c:pt>
                      <c:pt idx="1">
                        <c:v>42401</c:v>
                      </c:pt>
                      <c:pt idx="2">
                        <c:v>42430</c:v>
                      </c:pt>
                      <c:pt idx="3">
                        <c:v>42461</c:v>
                      </c:pt>
                      <c:pt idx="4">
                        <c:v>42491</c:v>
                      </c:pt>
                      <c:pt idx="5">
                        <c:v>42522</c:v>
                      </c:pt>
                      <c:pt idx="6">
                        <c:v>42552</c:v>
                      </c:pt>
                      <c:pt idx="7">
                        <c:v>42583</c:v>
                      </c:pt>
                      <c:pt idx="8">
                        <c:v>42614</c:v>
                      </c:pt>
                      <c:pt idx="9">
                        <c:v>42644</c:v>
                      </c:pt>
                      <c:pt idx="10">
                        <c:v>42675</c:v>
                      </c:pt>
                      <c:pt idx="11">
                        <c:v>42705</c:v>
                      </c:pt>
                      <c:pt idx="12">
                        <c:v>42736</c:v>
                      </c:pt>
                      <c:pt idx="13">
                        <c:v>42767</c:v>
                      </c:pt>
                      <c:pt idx="14">
                        <c:v>42795</c:v>
                      </c:pt>
                      <c:pt idx="15">
                        <c:v>42826</c:v>
                      </c:pt>
                      <c:pt idx="16">
                        <c:v>42856</c:v>
                      </c:pt>
                      <c:pt idx="17">
                        <c:v>42887</c:v>
                      </c:pt>
                      <c:pt idx="18">
                        <c:v>42917</c:v>
                      </c:pt>
                      <c:pt idx="19">
                        <c:v>42948</c:v>
                      </c:pt>
                      <c:pt idx="20">
                        <c:v>42979</c:v>
                      </c:pt>
                      <c:pt idx="21">
                        <c:v>43009</c:v>
                      </c:pt>
                      <c:pt idx="22">
                        <c:v>43040</c:v>
                      </c:pt>
                      <c:pt idx="23">
                        <c:v>43070</c:v>
                      </c:pt>
                      <c:pt idx="24">
                        <c:v>43101</c:v>
                      </c:pt>
                      <c:pt idx="25">
                        <c:v>43132</c:v>
                      </c:pt>
                      <c:pt idx="26">
                        <c:v>43160</c:v>
                      </c:pt>
                      <c:pt idx="27">
                        <c:v>43191</c:v>
                      </c:pt>
                      <c:pt idx="28">
                        <c:v>43221</c:v>
                      </c:pt>
                      <c:pt idx="29">
                        <c:v>43252</c:v>
                      </c:pt>
                      <c:pt idx="30">
                        <c:v>43282</c:v>
                      </c:pt>
                      <c:pt idx="31">
                        <c:v>43313</c:v>
                      </c:pt>
                      <c:pt idx="32">
                        <c:v>43344</c:v>
                      </c:pt>
                      <c:pt idx="33">
                        <c:v>43374</c:v>
                      </c:pt>
                      <c:pt idx="34">
                        <c:v>43405</c:v>
                      </c:pt>
                      <c:pt idx="35">
                        <c:v>43435</c:v>
                      </c:pt>
                      <c:pt idx="36">
                        <c:v>43466</c:v>
                      </c:pt>
                      <c:pt idx="37">
                        <c:v>43497</c:v>
                      </c:pt>
                      <c:pt idx="38">
                        <c:v>43525</c:v>
                      </c:pt>
                      <c:pt idx="39">
                        <c:v>43556</c:v>
                      </c:pt>
                      <c:pt idx="40">
                        <c:v>43586</c:v>
                      </c:pt>
                      <c:pt idx="41">
                        <c:v>43617</c:v>
                      </c:pt>
                      <c:pt idx="42">
                        <c:v>43647</c:v>
                      </c:pt>
                      <c:pt idx="43">
                        <c:v>43678</c:v>
                      </c:pt>
                      <c:pt idx="44">
                        <c:v>43709</c:v>
                      </c:pt>
                      <c:pt idx="45">
                        <c:v>43739</c:v>
                      </c:pt>
                      <c:pt idx="46">
                        <c:v>43770</c:v>
                      </c:pt>
                      <c:pt idx="47">
                        <c:v>43800</c:v>
                      </c:pt>
                      <c:pt idx="48">
                        <c:v>43831</c:v>
                      </c:pt>
                      <c:pt idx="49">
                        <c:v>43862</c:v>
                      </c:pt>
                      <c:pt idx="50">
                        <c:v>43891</c:v>
                      </c:pt>
                      <c:pt idx="51">
                        <c:v>43922</c:v>
                      </c:pt>
                      <c:pt idx="52">
                        <c:v>43952</c:v>
                      </c:pt>
                      <c:pt idx="53">
                        <c:v>43983</c:v>
                      </c:pt>
                      <c:pt idx="54">
                        <c:v>44013</c:v>
                      </c:pt>
                      <c:pt idx="55">
                        <c:v>44044</c:v>
                      </c:pt>
                      <c:pt idx="56">
                        <c:v>44075</c:v>
                      </c:pt>
                      <c:pt idx="57">
                        <c:v>44105</c:v>
                      </c:pt>
                      <c:pt idx="58">
                        <c:v>44136</c:v>
                      </c:pt>
                      <c:pt idx="59">
                        <c:v>44166</c:v>
                      </c:pt>
                      <c:pt idx="60">
                        <c:v>44197</c:v>
                      </c:pt>
                      <c:pt idx="61">
                        <c:v>44228</c:v>
                      </c:pt>
                      <c:pt idx="62">
                        <c:v>44256</c:v>
                      </c:pt>
                      <c:pt idx="63">
                        <c:v>44287</c:v>
                      </c:pt>
                      <c:pt idx="64">
                        <c:v>44317</c:v>
                      </c:pt>
                      <c:pt idx="65">
                        <c:v>44348</c:v>
                      </c:pt>
                      <c:pt idx="66">
                        <c:v>44378</c:v>
                      </c:pt>
                      <c:pt idx="67">
                        <c:v>44409</c:v>
                      </c:pt>
                      <c:pt idx="68">
                        <c:v>44440</c:v>
                      </c:pt>
                      <c:pt idx="69">
                        <c:v>44470</c:v>
                      </c:pt>
                      <c:pt idx="70">
                        <c:v>44501</c:v>
                      </c:pt>
                      <c:pt idx="71">
                        <c:v>44531</c:v>
                      </c:pt>
                      <c:pt idx="72">
                        <c:v>44562</c:v>
                      </c:pt>
                      <c:pt idx="73">
                        <c:v>44593</c:v>
                      </c:pt>
                      <c:pt idx="74">
                        <c:v>44621</c:v>
                      </c:pt>
                      <c:pt idx="75">
                        <c:v>44652</c:v>
                      </c:pt>
                      <c:pt idx="76">
                        <c:v>44682</c:v>
                      </c:pt>
                      <c:pt idx="77">
                        <c:v>44713</c:v>
                      </c:pt>
                      <c:pt idx="78">
                        <c:v>44743</c:v>
                      </c:pt>
                      <c:pt idx="79">
                        <c:v>44774</c:v>
                      </c:pt>
                      <c:pt idx="80">
                        <c:v>44805</c:v>
                      </c:pt>
                      <c:pt idx="81">
                        <c:v>44835</c:v>
                      </c:pt>
                      <c:pt idx="82">
                        <c:v>44866</c:v>
                      </c:pt>
                      <c:pt idx="83">
                        <c:v>44896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Sheet1!$G$2:$G$86</c15:sqref>
                        </c15:formulaRef>
                      </c:ext>
                    </c:extLst>
                    <c:numCache>
                      <c:formatCode>General</c:formatCode>
                      <c:ptCount val="85"/>
                      <c:pt idx="53">
                        <c:v>0.84967360000000003</c:v>
                      </c:pt>
                      <c:pt idx="54" formatCode="0.000">
                        <c:v>0.89548669999999997</c:v>
                      </c:pt>
                      <c:pt idx="55" formatCode="0.000">
                        <c:v>0.90305219999999997</c:v>
                      </c:pt>
                      <c:pt idx="56" formatCode="0.000">
                        <c:v>0.952677</c:v>
                      </c:pt>
                      <c:pt idx="57" formatCode="0.000">
                        <c:v>0.92622309999999997</c:v>
                      </c:pt>
                      <c:pt idx="58" formatCode="0.000">
                        <c:v>0.95946100000000001</c:v>
                      </c:pt>
                      <c:pt idx="59" formatCode="0.000">
                        <c:v>0.98543709999999995</c:v>
                      </c:pt>
                      <c:pt idx="60" formatCode="0.000">
                        <c:v>0.98655610000000005</c:v>
                      </c:pt>
                      <c:pt idx="61" formatCode="0.000">
                        <c:v>0.97434929999999997</c:v>
                      </c:pt>
                      <c:pt idx="62" formatCode="0.000">
                        <c:v>0.98569229999999997</c:v>
                      </c:pt>
                      <c:pt idx="63" formatCode="0.000">
                        <c:v>0.97974839999999996</c:v>
                      </c:pt>
                      <c:pt idx="64" formatCode="0.000">
                        <c:v>1.0009049999999999</c:v>
                      </c:pt>
                      <c:pt idx="65" formatCode="0.000">
                        <c:v>1.032626</c:v>
                      </c:pt>
                      <c:pt idx="66" formatCode="0.000">
                        <c:v>1.0106900000000001</c:v>
                      </c:pt>
                      <c:pt idx="67" formatCode="0.000">
                        <c:v>1.04647</c:v>
                      </c:pt>
                      <c:pt idx="68" formatCode="0.000">
                        <c:v>0.96620640000000002</c:v>
                      </c:pt>
                      <c:pt idx="69" formatCode="0.000">
                        <c:v>1.0107120000000001</c:v>
                      </c:pt>
                      <c:pt idx="70" formatCode="0.000">
                        <c:v>1.0329569999999999</c:v>
                      </c:pt>
                      <c:pt idx="71" formatCode="0.000">
                        <c:v>1.017504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9F97-4C45-9BD1-BA22710C0BF6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Sheet1!$H$1</c15:sqref>
                        </c15:formulaRef>
                      </c:ext>
                    </c:extLst>
                    <c:strCache>
                      <c:ptCount val="1"/>
                      <c:pt idx="0">
                        <c:v>April 2021 Forecast</c:v>
                      </c:pt>
                    </c:strCache>
                  </c:strRef>
                </c:tx>
                <c:spPr>
                  <a:ln w="28575" cap="rnd">
                    <a:solidFill>
                      <a:srgbClr val="91235A"/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Sheet1!$A$2:$A$86</c15:sqref>
                        </c15:formulaRef>
                      </c:ext>
                    </c:extLst>
                    <c:numCache>
                      <c:formatCode>m/d/yyyy</c:formatCode>
                      <c:ptCount val="85"/>
                      <c:pt idx="0">
                        <c:v>42370</c:v>
                      </c:pt>
                      <c:pt idx="1">
                        <c:v>42401</c:v>
                      </c:pt>
                      <c:pt idx="2">
                        <c:v>42430</c:v>
                      </c:pt>
                      <c:pt idx="3">
                        <c:v>42461</c:v>
                      </c:pt>
                      <c:pt idx="4">
                        <c:v>42491</c:v>
                      </c:pt>
                      <c:pt idx="5">
                        <c:v>42522</c:v>
                      </c:pt>
                      <c:pt idx="6">
                        <c:v>42552</c:v>
                      </c:pt>
                      <c:pt idx="7">
                        <c:v>42583</c:v>
                      </c:pt>
                      <c:pt idx="8">
                        <c:v>42614</c:v>
                      </c:pt>
                      <c:pt idx="9">
                        <c:v>42644</c:v>
                      </c:pt>
                      <c:pt idx="10">
                        <c:v>42675</c:v>
                      </c:pt>
                      <c:pt idx="11">
                        <c:v>42705</c:v>
                      </c:pt>
                      <c:pt idx="12">
                        <c:v>42736</c:v>
                      </c:pt>
                      <c:pt idx="13">
                        <c:v>42767</c:v>
                      </c:pt>
                      <c:pt idx="14">
                        <c:v>42795</c:v>
                      </c:pt>
                      <c:pt idx="15">
                        <c:v>42826</c:v>
                      </c:pt>
                      <c:pt idx="16">
                        <c:v>42856</c:v>
                      </c:pt>
                      <c:pt idx="17">
                        <c:v>42887</c:v>
                      </c:pt>
                      <c:pt idx="18">
                        <c:v>42917</c:v>
                      </c:pt>
                      <c:pt idx="19">
                        <c:v>42948</c:v>
                      </c:pt>
                      <c:pt idx="20">
                        <c:v>42979</c:v>
                      </c:pt>
                      <c:pt idx="21">
                        <c:v>43009</c:v>
                      </c:pt>
                      <c:pt idx="22">
                        <c:v>43040</c:v>
                      </c:pt>
                      <c:pt idx="23">
                        <c:v>43070</c:v>
                      </c:pt>
                      <c:pt idx="24">
                        <c:v>43101</c:v>
                      </c:pt>
                      <c:pt idx="25">
                        <c:v>43132</c:v>
                      </c:pt>
                      <c:pt idx="26">
                        <c:v>43160</c:v>
                      </c:pt>
                      <c:pt idx="27">
                        <c:v>43191</c:v>
                      </c:pt>
                      <c:pt idx="28">
                        <c:v>43221</c:v>
                      </c:pt>
                      <c:pt idx="29">
                        <c:v>43252</c:v>
                      </c:pt>
                      <c:pt idx="30">
                        <c:v>43282</c:v>
                      </c:pt>
                      <c:pt idx="31">
                        <c:v>43313</c:v>
                      </c:pt>
                      <c:pt idx="32">
                        <c:v>43344</c:v>
                      </c:pt>
                      <c:pt idx="33">
                        <c:v>43374</c:v>
                      </c:pt>
                      <c:pt idx="34">
                        <c:v>43405</c:v>
                      </c:pt>
                      <c:pt idx="35">
                        <c:v>43435</c:v>
                      </c:pt>
                      <c:pt idx="36">
                        <c:v>43466</c:v>
                      </c:pt>
                      <c:pt idx="37">
                        <c:v>43497</c:v>
                      </c:pt>
                      <c:pt idx="38">
                        <c:v>43525</c:v>
                      </c:pt>
                      <c:pt idx="39">
                        <c:v>43556</c:v>
                      </c:pt>
                      <c:pt idx="40">
                        <c:v>43586</c:v>
                      </c:pt>
                      <c:pt idx="41">
                        <c:v>43617</c:v>
                      </c:pt>
                      <c:pt idx="42">
                        <c:v>43647</c:v>
                      </c:pt>
                      <c:pt idx="43">
                        <c:v>43678</c:v>
                      </c:pt>
                      <c:pt idx="44">
                        <c:v>43709</c:v>
                      </c:pt>
                      <c:pt idx="45">
                        <c:v>43739</c:v>
                      </c:pt>
                      <c:pt idx="46">
                        <c:v>43770</c:v>
                      </c:pt>
                      <c:pt idx="47">
                        <c:v>43800</c:v>
                      </c:pt>
                      <c:pt idx="48">
                        <c:v>43831</c:v>
                      </c:pt>
                      <c:pt idx="49">
                        <c:v>43862</c:v>
                      </c:pt>
                      <c:pt idx="50">
                        <c:v>43891</c:v>
                      </c:pt>
                      <c:pt idx="51">
                        <c:v>43922</c:v>
                      </c:pt>
                      <c:pt idx="52">
                        <c:v>43952</c:v>
                      </c:pt>
                      <c:pt idx="53">
                        <c:v>43983</c:v>
                      </c:pt>
                      <c:pt idx="54">
                        <c:v>44013</c:v>
                      </c:pt>
                      <c:pt idx="55">
                        <c:v>44044</c:v>
                      </c:pt>
                      <c:pt idx="56">
                        <c:v>44075</c:v>
                      </c:pt>
                      <c:pt idx="57">
                        <c:v>44105</c:v>
                      </c:pt>
                      <c:pt idx="58">
                        <c:v>44136</c:v>
                      </c:pt>
                      <c:pt idx="59">
                        <c:v>44166</c:v>
                      </c:pt>
                      <c:pt idx="60">
                        <c:v>44197</c:v>
                      </c:pt>
                      <c:pt idx="61">
                        <c:v>44228</c:v>
                      </c:pt>
                      <c:pt idx="62">
                        <c:v>44256</c:v>
                      </c:pt>
                      <c:pt idx="63">
                        <c:v>44287</c:v>
                      </c:pt>
                      <c:pt idx="64">
                        <c:v>44317</c:v>
                      </c:pt>
                      <c:pt idx="65">
                        <c:v>44348</c:v>
                      </c:pt>
                      <c:pt idx="66">
                        <c:v>44378</c:v>
                      </c:pt>
                      <c:pt idx="67">
                        <c:v>44409</c:v>
                      </c:pt>
                      <c:pt idx="68">
                        <c:v>44440</c:v>
                      </c:pt>
                      <c:pt idx="69">
                        <c:v>44470</c:v>
                      </c:pt>
                      <c:pt idx="70">
                        <c:v>44501</c:v>
                      </c:pt>
                      <c:pt idx="71">
                        <c:v>44531</c:v>
                      </c:pt>
                      <c:pt idx="72">
                        <c:v>44562</c:v>
                      </c:pt>
                      <c:pt idx="73">
                        <c:v>44593</c:v>
                      </c:pt>
                      <c:pt idx="74">
                        <c:v>44621</c:v>
                      </c:pt>
                      <c:pt idx="75">
                        <c:v>44652</c:v>
                      </c:pt>
                      <c:pt idx="76">
                        <c:v>44682</c:v>
                      </c:pt>
                      <c:pt idx="77">
                        <c:v>44713</c:v>
                      </c:pt>
                      <c:pt idx="78">
                        <c:v>44743</c:v>
                      </c:pt>
                      <c:pt idx="79">
                        <c:v>44774</c:v>
                      </c:pt>
                      <c:pt idx="80">
                        <c:v>44805</c:v>
                      </c:pt>
                      <c:pt idx="81">
                        <c:v>44835</c:v>
                      </c:pt>
                      <c:pt idx="82">
                        <c:v>44866</c:v>
                      </c:pt>
                      <c:pt idx="83">
                        <c:v>44896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Sheet1!$H$2:$H$86</c15:sqref>
                        </c15:formulaRef>
                      </c:ext>
                    </c:extLst>
                    <c:numCache>
                      <c:formatCode>General</c:formatCode>
                      <c:ptCount val="85"/>
                      <c:pt idx="40">
                        <c:v>-0.34285714285714292</c:v>
                      </c:pt>
                      <c:pt idx="64">
                        <c:v>0.95</c:v>
                      </c:pt>
                      <c:pt idx="65">
                        <c:v>0.96</c:v>
                      </c:pt>
                      <c:pt idx="66">
                        <c:v>0.98</c:v>
                      </c:pt>
                      <c:pt idx="67">
                        <c:v>1</c:v>
                      </c:pt>
                      <c:pt idx="68">
                        <c:v>0.97</c:v>
                      </c:pt>
                      <c:pt idx="69">
                        <c:v>0.96</c:v>
                      </c:pt>
                      <c:pt idx="70">
                        <c:v>1</c:v>
                      </c:pt>
                      <c:pt idx="71">
                        <c:v>0.99</c:v>
                      </c:pt>
                      <c:pt idx="72">
                        <c:v>0.99</c:v>
                      </c:pt>
                      <c:pt idx="73">
                        <c:v>0.96</c:v>
                      </c:pt>
                      <c:pt idx="74">
                        <c:v>0.97</c:v>
                      </c:pt>
                      <c:pt idx="75">
                        <c:v>0.96</c:v>
                      </c:pt>
                      <c:pt idx="76">
                        <c:v>0.99</c:v>
                      </c:pt>
                      <c:pt idx="77">
                        <c:v>1.01</c:v>
                      </c:pt>
                      <c:pt idx="78">
                        <c:v>0.98</c:v>
                      </c:pt>
                      <c:pt idx="79">
                        <c:v>1</c:v>
                      </c:pt>
                      <c:pt idx="80">
                        <c:v>0.98</c:v>
                      </c:pt>
                      <c:pt idx="81">
                        <c:v>0.98</c:v>
                      </c:pt>
                      <c:pt idx="82">
                        <c:v>1.01</c:v>
                      </c:pt>
                      <c:pt idx="83">
                        <c:v>1.01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9F97-4C45-9BD1-BA22710C0BF6}"/>
                  </c:ext>
                </c:extLst>
              </c15:ser>
            </c15:filteredLineSeries>
          </c:ext>
        </c:extLst>
      </c:lineChart>
      <c:dateAx>
        <c:axId val="1966262944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966260032"/>
        <c:crossesAt val="1"/>
        <c:auto val="1"/>
        <c:lblOffset val="100"/>
        <c:baseTimeUnit val="months"/>
        <c:majorUnit val="24"/>
        <c:majorTimeUnit val="months"/>
      </c:dateAx>
      <c:valAx>
        <c:axId val="1966260032"/>
        <c:scaling>
          <c:orientation val="minMax"/>
          <c:max val="1.2"/>
          <c:min val="0.5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966262944"/>
        <c:crosses val="autoZero"/>
        <c:crossBetween val="between"/>
        <c:majorUnit val="0.1"/>
      </c:valAx>
      <c:valAx>
        <c:axId val="2059899984"/>
        <c:scaling>
          <c:orientation val="minMax"/>
          <c:max val="1.2"/>
          <c:min val="0.5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2059898736"/>
        <c:crosses val="max"/>
        <c:crossBetween val="between"/>
        <c:majorUnit val="0.1"/>
      </c:valAx>
      <c:dateAx>
        <c:axId val="2059898736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059899984"/>
        <c:crossesAt val="1"/>
        <c:auto val="1"/>
        <c:lblOffset val="100"/>
        <c:baseTimeUnit val="months"/>
      </c:date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9.8028891599506507E-2"/>
          <c:y val="0.46704105155627074"/>
          <c:w val="0.47292359237653014"/>
          <c:h val="0.367778551217263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Garamond" panose="02020404030301010803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55540580814875"/>
          <c:y val="0.13137667868297984"/>
          <c:w val="0.7398484311546637"/>
          <c:h val="0.678649069600272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2016-2019 Avg.</c:v>
                </c:pt>
              </c:strCache>
            </c:strRef>
          </c:tx>
          <c:spPr>
            <a:solidFill>
              <a:srgbClr val="205D79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Ag chemicals</c:v>
                </c:pt>
                <c:pt idx="1">
                  <c:v>Ag machinery</c:v>
                </c:pt>
                <c:pt idx="2">
                  <c:v>Diesel price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96.744908655286039</c:v>
                </c:pt>
                <c:pt idx="1">
                  <c:v>102.81632348552669</c:v>
                </c:pt>
                <c:pt idx="2">
                  <c:v>130.60120367129471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59-417B-A2AC-F55CD553092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C2441F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Ag chemicals</c:v>
                </c:pt>
                <c:pt idx="1">
                  <c:v>Ag machinery</c:v>
                </c:pt>
                <c:pt idx="2">
                  <c:v>Diesel price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93.912848158131183</c:v>
                </c:pt>
                <c:pt idx="1">
                  <c:v>108.65786332438078</c:v>
                </c:pt>
                <c:pt idx="2">
                  <c:v>119.24337883560845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59-417B-A2AC-F55CD5530925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19C3FF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Ag chemicals</c:v>
                </c:pt>
                <c:pt idx="1">
                  <c:v>Ag machinery</c:v>
                </c:pt>
                <c:pt idx="2">
                  <c:v>Diesel price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120.7500374363582</c:v>
                </c:pt>
                <c:pt idx="1">
                  <c:v>115.31997911071322</c:v>
                </c:pt>
                <c:pt idx="2">
                  <c:v>153.09843269941274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8859-417B-A2AC-F55CD5530925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Jan-22</c:v>
                </c:pt>
              </c:strCache>
            </c:strRef>
          </c:tx>
          <c:spPr>
            <a:solidFill>
              <a:srgbClr val="7C7C7C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Ag chemicals</c:v>
                </c:pt>
                <c:pt idx="1">
                  <c:v>Ag machinery</c:v>
                </c:pt>
                <c:pt idx="2">
                  <c:v>Diesel price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2">
                  <c:v>173.80469023451175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1D-49F3-9FB6-6E59C98ABD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06756256"/>
        <c:axId val="1121308496"/>
      </c:barChart>
      <c:barChart>
        <c:barDir val="col"/>
        <c:grouping val="clustered"/>
        <c:varyColors val="0"/>
        <c:ser>
          <c:idx val="4"/>
          <c:order val="4"/>
          <c:tx>
            <c:strRef>
              <c:f>Sheet1!$A$6</c:f>
              <c:strCache>
                <c:ptCount val="1"/>
                <c:pt idx="0">
                  <c:v>sec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Ag chemicals</c:v>
                </c:pt>
                <c:pt idx="1">
                  <c:v>Ag machinery</c:v>
                </c:pt>
                <c:pt idx="2">
                  <c:v>Diesel price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2-F41D-49F3-9FB6-6E59C98ABD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5947424"/>
        <c:axId val="574163440"/>
      </c:barChart>
      <c:catAx>
        <c:axId val="1606756256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121308496"/>
        <c:crossesAt val="100"/>
        <c:auto val="1"/>
        <c:lblAlgn val="ctr"/>
        <c:lblOffset val="100"/>
        <c:noMultiLvlLbl val="1"/>
      </c:catAx>
      <c:valAx>
        <c:axId val="1121308496"/>
        <c:scaling>
          <c:orientation val="minMax"/>
          <c:max val="180"/>
          <c:min val="8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606756256"/>
        <c:crosses val="autoZero"/>
        <c:crossBetween val="between"/>
        <c:majorUnit val="20"/>
      </c:valAx>
      <c:valAx>
        <c:axId val="574163440"/>
        <c:scaling>
          <c:orientation val="minMax"/>
          <c:max val="180"/>
          <c:min val="8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675947424"/>
        <c:crosses val="max"/>
        <c:crossBetween val="between"/>
        <c:majorUnit val="20"/>
      </c:valAx>
      <c:catAx>
        <c:axId val="6759474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416344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.1373008813987614"/>
          <c:y val="0.13488890701911832"/>
          <c:w val="0.38670398117008209"/>
          <c:h val="0.356435274577288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Garamond" panose="02020404030301010803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43219640577109"/>
          <c:y val="0.13161505762559128"/>
          <c:w val="0.75113560718845784"/>
          <c:h val="0.72220392412028933"/>
        </c:manualLayout>
      </c:layout>
      <c:lineChart>
        <c:grouping val="standard"/>
        <c:varyColors val="0"/>
        <c:ser>
          <c:idx val="0"/>
          <c:order val="0"/>
          <c:tx>
            <c:strRef>
              <c:f>Vessel_Rates!$D$1</c:f>
              <c:strCache>
                <c:ptCount val="1"/>
                <c:pt idx="0">
                  <c:v>Gulf to Japan</c:v>
                </c:pt>
              </c:strCache>
            </c:strRef>
          </c:tx>
          <c:spPr>
            <a:ln w="28575" cap="rnd">
              <a:solidFill>
                <a:srgbClr val="205D79"/>
              </a:solidFill>
              <a:round/>
            </a:ln>
            <a:effectLst/>
          </c:spPr>
          <c:marker>
            <c:symbol val="none"/>
          </c:marker>
          <c:cat>
            <c:numRef>
              <c:f>Vessel_Rates!$A$278:$A$314</c:f>
              <c:numCache>
                <c:formatCode>mmm\-yy</c:formatCode>
                <c:ptCount val="37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</c:numCache>
            </c:numRef>
          </c:cat>
          <c:val>
            <c:numRef>
              <c:f>Vessel_Rates!$D$278:$D$314</c:f>
              <c:numCache>
                <c:formatCode>General</c:formatCode>
                <c:ptCount val="37"/>
                <c:pt idx="0">
                  <c:v>43</c:v>
                </c:pt>
                <c:pt idx="1">
                  <c:v>38.94</c:v>
                </c:pt>
                <c:pt idx="2">
                  <c:v>40.630000000000003</c:v>
                </c:pt>
                <c:pt idx="3">
                  <c:v>42.06</c:v>
                </c:pt>
                <c:pt idx="4">
                  <c:v>43.1</c:v>
                </c:pt>
                <c:pt idx="5">
                  <c:v>43.19</c:v>
                </c:pt>
                <c:pt idx="6">
                  <c:v>47.75</c:v>
                </c:pt>
                <c:pt idx="7">
                  <c:v>50.35</c:v>
                </c:pt>
                <c:pt idx="8">
                  <c:v>52.06</c:v>
                </c:pt>
                <c:pt idx="9">
                  <c:v>50.85</c:v>
                </c:pt>
                <c:pt idx="10">
                  <c:v>47.08</c:v>
                </c:pt>
                <c:pt idx="11">
                  <c:v>46.83</c:v>
                </c:pt>
                <c:pt idx="12">
                  <c:v>45.45</c:v>
                </c:pt>
                <c:pt idx="13">
                  <c:v>42.88</c:v>
                </c:pt>
                <c:pt idx="14">
                  <c:v>41.81</c:v>
                </c:pt>
                <c:pt idx="15">
                  <c:v>37.799999999999997</c:v>
                </c:pt>
                <c:pt idx="16">
                  <c:v>34.31</c:v>
                </c:pt>
                <c:pt idx="17">
                  <c:v>36.880000000000003</c:v>
                </c:pt>
                <c:pt idx="18">
                  <c:v>40.9</c:v>
                </c:pt>
                <c:pt idx="19">
                  <c:v>44.13</c:v>
                </c:pt>
                <c:pt idx="20">
                  <c:v>43.94</c:v>
                </c:pt>
                <c:pt idx="21">
                  <c:v>42.9</c:v>
                </c:pt>
                <c:pt idx="22">
                  <c:v>41.67</c:v>
                </c:pt>
                <c:pt idx="23">
                  <c:v>41.75</c:v>
                </c:pt>
                <c:pt idx="24">
                  <c:v>45.5</c:v>
                </c:pt>
                <c:pt idx="25">
                  <c:v>51.81</c:v>
                </c:pt>
                <c:pt idx="26">
                  <c:v>59.25</c:v>
                </c:pt>
                <c:pt idx="27">
                  <c:v>61.2</c:v>
                </c:pt>
                <c:pt idx="28">
                  <c:v>66</c:v>
                </c:pt>
                <c:pt idx="29">
                  <c:v>70.63</c:v>
                </c:pt>
                <c:pt idx="30">
                  <c:v>82.6</c:v>
                </c:pt>
                <c:pt idx="31">
                  <c:v>80.38</c:v>
                </c:pt>
                <c:pt idx="32">
                  <c:v>82.15</c:v>
                </c:pt>
                <c:pt idx="33">
                  <c:v>87.38</c:v>
                </c:pt>
                <c:pt idx="34">
                  <c:v>77.5</c:v>
                </c:pt>
                <c:pt idx="35">
                  <c:v>70.63</c:v>
                </c:pt>
                <c:pt idx="36">
                  <c:v>66.5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11-473B-B043-6A919F4E78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5705792"/>
        <c:axId val="675706624"/>
      </c:lineChart>
      <c:lineChart>
        <c:grouping val="standard"/>
        <c:varyColors val="0"/>
        <c:ser>
          <c:idx val="1"/>
          <c:order val="1"/>
          <c:tx>
            <c:strRef>
              <c:f>Vessel_Rates!$E$1</c:f>
              <c:strCache>
                <c:ptCount val="1"/>
                <c:pt idx="0">
                  <c:v>PNW to Japan</c:v>
                </c:pt>
              </c:strCache>
            </c:strRef>
          </c:tx>
          <c:spPr>
            <a:ln w="28575" cap="rnd">
              <a:solidFill>
                <a:srgbClr val="19C3FF"/>
              </a:solidFill>
              <a:round/>
            </a:ln>
            <a:effectLst/>
          </c:spPr>
          <c:marker>
            <c:symbol val="none"/>
          </c:marker>
          <c:cat>
            <c:numRef>
              <c:f>Vessel_Rates!$A$278:$A$314</c:f>
              <c:numCache>
                <c:formatCode>mmm\-yy</c:formatCode>
                <c:ptCount val="37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</c:numCache>
            </c:numRef>
          </c:cat>
          <c:val>
            <c:numRef>
              <c:f>Vessel_Rates!$E$278:$E$314</c:f>
              <c:numCache>
                <c:formatCode>General</c:formatCode>
                <c:ptCount val="37"/>
                <c:pt idx="0">
                  <c:v>23.5</c:v>
                </c:pt>
                <c:pt idx="1">
                  <c:v>22.13</c:v>
                </c:pt>
                <c:pt idx="2">
                  <c:v>23.31</c:v>
                </c:pt>
                <c:pt idx="3">
                  <c:v>23.31</c:v>
                </c:pt>
                <c:pt idx="4">
                  <c:v>23.55</c:v>
                </c:pt>
                <c:pt idx="5">
                  <c:v>23.81</c:v>
                </c:pt>
                <c:pt idx="6">
                  <c:v>26.19</c:v>
                </c:pt>
                <c:pt idx="7">
                  <c:v>28</c:v>
                </c:pt>
                <c:pt idx="8">
                  <c:v>29.5</c:v>
                </c:pt>
                <c:pt idx="9">
                  <c:v>28.1</c:v>
                </c:pt>
                <c:pt idx="10">
                  <c:v>25.25</c:v>
                </c:pt>
                <c:pt idx="11">
                  <c:v>25.5</c:v>
                </c:pt>
                <c:pt idx="12">
                  <c:v>24.6</c:v>
                </c:pt>
                <c:pt idx="13">
                  <c:v>22.63</c:v>
                </c:pt>
                <c:pt idx="14">
                  <c:v>22.06</c:v>
                </c:pt>
                <c:pt idx="15">
                  <c:v>19.45</c:v>
                </c:pt>
                <c:pt idx="16">
                  <c:v>17.940000000000001</c:v>
                </c:pt>
                <c:pt idx="17">
                  <c:v>19.440000000000001</c:v>
                </c:pt>
                <c:pt idx="18">
                  <c:v>21.1</c:v>
                </c:pt>
                <c:pt idx="19">
                  <c:v>24</c:v>
                </c:pt>
                <c:pt idx="20">
                  <c:v>24.06</c:v>
                </c:pt>
                <c:pt idx="21">
                  <c:v>23.7</c:v>
                </c:pt>
                <c:pt idx="22">
                  <c:v>23</c:v>
                </c:pt>
                <c:pt idx="23">
                  <c:v>23.5</c:v>
                </c:pt>
                <c:pt idx="24">
                  <c:v>26.06</c:v>
                </c:pt>
                <c:pt idx="25">
                  <c:v>29.56</c:v>
                </c:pt>
                <c:pt idx="26">
                  <c:v>33.94</c:v>
                </c:pt>
                <c:pt idx="27">
                  <c:v>35.700000000000003</c:v>
                </c:pt>
                <c:pt idx="28">
                  <c:v>38.630000000000003</c:v>
                </c:pt>
                <c:pt idx="29">
                  <c:v>40.69</c:v>
                </c:pt>
                <c:pt idx="30">
                  <c:v>44.85</c:v>
                </c:pt>
                <c:pt idx="31">
                  <c:v>43.63</c:v>
                </c:pt>
                <c:pt idx="32">
                  <c:v>45.2</c:v>
                </c:pt>
                <c:pt idx="33">
                  <c:v>48.13</c:v>
                </c:pt>
                <c:pt idx="34">
                  <c:v>41.58</c:v>
                </c:pt>
                <c:pt idx="35">
                  <c:v>37.75</c:v>
                </c:pt>
                <c:pt idx="36">
                  <c:v>36.44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11-473B-B043-6A919F4E78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2130511"/>
        <c:axId val="992111375"/>
      </c:lineChart>
      <c:dateAx>
        <c:axId val="67570579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Gadugi" panose="020B0502040204020203" pitchFamily="34" charset="0"/>
                <a:cs typeface="+mn-cs"/>
              </a:defRPr>
            </a:pPr>
            <a:endParaRPr lang="en-US"/>
          </a:p>
        </c:txPr>
        <c:crossAx val="675706624"/>
        <c:crosses val="autoZero"/>
        <c:auto val="1"/>
        <c:lblOffset val="100"/>
        <c:baseTimeUnit val="months"/>
        <c:majorUnit val="12"/>
        <c:majorTimeUnit val="months"/>
      </c:dateAx>
      <c:valAx>
        <c:axId val="675706624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Gadugi" panose="020B0502040204020203" pitchFamily="34" charset="0"/>
                <a:cs typeface="+mn-cs"/>
              </a:defRPr>
            </a:pPr>
            <a:endParaRPr lang="en-US"/>
          </a:p>
        </c:txPr>
        <c:crossAx val="675705792"/>
        <c:crosses val="autoZero"/>
        <c:crossBetween val="between"/>
      </c:valAx>
      <c:valAx>
        <c:axId val="992111375"/>
        <c:scaling>
          <c:orientation val="minMax"/>
          <c:max val="10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Gadugi" panose="020B0502040204020203" pitchFamily="34" charset="0"/>
                <a:cs typeface="+mn-cs"/>
              </a:defRPr>
            </a:pPr>
            <a:endParaRPr lang="en-US"/>
          </a:p>
        </c:txPr>
        <c:crossAx val="992130511"/>
        <c:crosses val="max"/>
        <c:crossBetween val="between"/>
      </c:valAx>
      <c:dateAx>
        <c:axId val="99213051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992111375"/>
        <c:crosses val="autoZero"/>
        <c:auto val="1"/>
        <c:lblOffset val="100"/>
        <c:baseTimeUnit val="months"/>
      </c:dateAx>
      <c:spPr>
        <a:noFill/>
        <a:ln>
          <a:solidFill>
            <a:srgbClr val="000000"/>
          </a:solidFill>
        </a:ln>
        <a:effectLst/>
      </c:spPr>
    </c:plotArea>
    <c:legend>
      <c:legendPos val="b"/>
      <c:layout>
        <c:manualLayout>
          <c:xMode val="edge"/>
          <c:yMode val="edge"/>
          <c:x val="0.12452505126308328"/>
          <c:y val="0.19457832275904488"/>
          <c:w val="0.50268533160758766"/>
          <c:h val="0.213972535867000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Garamond" panose="02020404030301010803" pitchFamily="18" charset="0"/>
              <a:ea typeface="Gadugi" panose="020B0502040204020203" pitchFamily="34" charset="0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Garamond" panose="02020404030301010803" pitchFamily="18" charset="0"/>
          <a:ea typeface="Gadugi" panose="020B0502040204020203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r>
              <a:rPr lang="en-US" sz="2000" dirty="0"/>
              <a:t>Farm Income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56731797414212"/>
          <c:y val="0.19583162002206272"/>
          <c:w val="0.76486536405171579"/>
          <c:h val="0.6929328391434672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Kansas City</c:v>
                </c:pt>
              </c:strCache>
            </c:strRef>
          </c:tx>
          <c:spPr>
            <a:ln w="28575" cap="rnd">
              <a:solidFill>
                <a:srgbClr val="205D79"/>
              </a:solidFill>
              <a:round/>
            </a:ln>
            <a:effectLst/>
          </c:spPr>
          <c:marker>
            <c:symbol val="none"/>
          </c:marker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Sheet1!$B$2:$B$51</c:f>
              <c:numCache>
                <c:formatCode>General</c:formatCode>
                <c:ptCount val="50"/>
                <c:pt idx="0">
                  <c:v>81</c:v>
                </c:pt>
                <c:pt idx="1">
                  <c:v>68</c:v>
                </c:pt>
                <c:pt idx="2">
                  <c:v>118</c:v>
                </c:pt>
                <c:pt idx="3">
                  <c:v>158</c:v>
                </c:pt>
                <c:pt idx="4">
                  <c:v>166</c:v>
                </c:pt>
                <c:pt idx="5">
                  <c:v>141</c:v>
                </c:pt>
                <c:pt idx="6">
                  <c:v>123</c:v>
                </c:pt>
                <c:pt idx="7">
                  <c:v>130</c:v>
                </c:pt>
                <c:pt idx="8">
                  <c:v>152</c:v>
                </c:pt>
                <c:pt idx="9">
                  <c:v>126</c:v>
                </c:pt>
                <c:pt idx="10">
                  <c:v>97</c:v>
                </c:pt>
                <c:pt idx="11">
                  <c:v>118</c:v>
                </c:pt>
                <c:pt idx="12">
                  <c:v>107</c:v>
                </c:pt>
                <c:pt idx="13">
                  <c:v>85</c:v>
                </c:pt>
                <c:pt idx="14">
                  <c:v>81</c:v>
                </c:pt>
                <c:pt idx="15">
                  <c:v>83</c:v>
                </c:pt>
                <c:pt idx="16">
                  <c:v>77</c:v>
                </c:pt>
                <c:pt idx="17">
                  <c:v>83</c:v>
                </c:pt>
                <c:pt idx="18">
                  <c:v>67</c:v>
                </c:pt>
                <c:pt idx="19">
                  <c:v>65</c:v>
                </c:pt>
                <c:pt idx="20">
                  <c:v>53</c:v>
                </c:pt>
                <c:pt idx="21">
                  <c:v>55</c:v>
                </c:pt>
                <c:pt idx="22">
                  <c:v>33.69</c:v>
                </c:pt>
                <c:pt idx="23">
                  <c:v>14.21</c:v>
                </c:pt>
                <c:pt idx="24">
                  <c:v>14.08</c:v>
                </c:pt>
                <c:pt idx="25">
                  <c:v>27.92</c:v>
                </c:pt>
                <c:pt idx="26">
                  <c:v>13.45</c:v>
                </c:pt>
                <c:pt idx="27">
                  <c:v>23.68</c:v>
                </c:pt>
                <c:pt idx="28">
                  <c:v>29.53</c:v>
                </c:pt>
                <c:pt idx="29">
                  <c:v>45.16</c:v>
                </c:pt>
                <c:pt idx="30">
                  <c:v>53.4</c:v>
                </c:pt>
                <c:pt idx="31">
                  <c:v>63.32</c:v>
                </c:pt>
                <c:pt idx="32">
                  <c:v>69.27</c:v>
                </c:pt>
                <c:pt idx="33">
                  <c:v>64.25</c:v>
                </c:pt>
                <c:pt idx="34">
                  <c:v>52.38</c:v>
                </c:pt>
                <c:pt idx="35">
                  <c:v>62.57</c:v>
                </c:pt>
                <c:pt idx="36">
                  <c:v>55.69</c:v>
                </c:pt>
                <c:pt idx="37">
                  <c:v>65.900000000000006</c:v>
                </c:pt>
                <c:pt idx="38">
                  <c:v>50.85</c:v>
                </c:pt>
                <c:pt idx="39">
                  <c:v>77.06</c:v>
                </c:pt>
                <c:pt idx="40">
                  <c:v>51.62</c:v>
                </c:pt>
                <c:pt idx="41">
                  <c:v>27.68</c:v>
                </c:pt>
                <c:pt idx="42">
                  <c:v>57.48</c:v>
                </c:pt>
                <c:pt idx="43">
                  <c:v>142.33000000000001</c:v>
                </c:pt>
                <c:pt idx="44">
                  <c:v>161.85</c:v>
                </c:pt>
                <c:pt idx="45">
                  <c:v>172.37</c:v>
                </c:pt>
                <c:pt idx="46">
                  <c:v>162.22999999999999</c:v>
                </c:pt>
                <c:pt idx="47">
                  <c:v>177.19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350-4463-9E11-68E26D841A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Minneapolis</c:v>
                </c:pt>
              </c:strCache>
            </c:strRef>
          </c:tx>
          <c:spPr>
            <a:ln w="28575" cap="rnd">
              <a:solidFill>
                <a:srgbClr val="19C3FF"/>
              </a:solidFill>
              <a:round/>
            </a:ln>
            <a:effectLst/>
          </c:spPr>
          <c:marker>
            <c:symbol val="none"/>
          </c:marker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Sheet1!$C$2:$C$51</c:f>
              <c:numCache>
                <c:formatCode>General</c:formatCode>
                <c:ptCount val="50"/>
                <c:pt idx="0">
                  <c:v>67.819999999999993</c:v>
                </c:pt>
                <c:pt idx="1">
                  <c:v>70</c:v>
                </c:pt>
                <c:pt idx="2">
                  <c:v>125.21000000000001</c:v>
                </c:pt>
                <c:pt idx="3">
                  <c:v>176</c:v>
                </c:pt>
                <c:pt idx="4">
                  <c:v>181.6</c:v>
                </c:pt>
                <c:pt idx="5">
                  <c:v>155.45999999999998</c:v>
                </c:pt>
                <c:pt idx="6">
                  <c:v>145.77000000000001</c:v>
                </c:pt>
                <c:pt idx="7">
                  <c:v>156.67000000000002</c:v>
                </c:pt>
                <c:pt idx="8">
                  <c:v>145</c:v>
                </c:pt>
                <c:pt idx="9">
                  <c:v>129</c:v>
                </c:pt>
                <c:pt idx="10">
                  <c:v>154.80000000000001</c:v>
                </c:pt>
                <c:pt idx="11">
                  <c:v>155.6</c:v>
                </c:pt>
                <c:pt idx="12">
                  <c:v>143.69999999999999</c:v>
                </c:pt>
                <c:pt idx="13">
                  <c:v>116.5</c:v>
                </c:pt>
                <c:pt idx="14">
                  <c:v>88.3</c:v>
                </c:pt>
                <c:pt idx="15">
                  <c:v>57.94</c:v>
                </c:pt>
                <c:pt idx="16">
                  <c:v>50.94</c:v>
                </c:pt>
                <c:pt idx="17">
                  <c:v>56.5</c:v>
                </c:pt>
                <c:pt idx="18">
                  <c:v>39.299999999999997</c:v>
                </c:pt>
                <c:pt idx="19">
                  <c:v>46.2</c:v>
                </c:pt>
                <c:pt idx="20">
                  <c:v>29</c:v>
                </c:pt>
                <c:pt idx="21">
                  <c:v>27.17</c:v>
                </c:pt>
                <c:pt idx="22">
                  <c:v>22</c:v>
                </c:pt>
                <c:pt idx="23">
                  <c:v>11</c:v>
                </c:pt>
                <c:pt idx="24">
                  <c:v>6.3299999999999983</c:v>
                </c:pt>
                <c:pt idx="25">
                  <c:v>27</c:v>
                </c:pt>
                <c:pt idx="26">
                  <c:v>15</c:v>
                </c:pt>
                <c:pt idx="27">
                  <c:v>28</c:v>
                </c:pt>
                <c:pt idx="28">
                  <c:v>33</c:v>
                </c:pt>
                <c:pt idx="29">
                  <c:v>36</c:v>
                </c:pt>
                <c:pt idx="30">
                  <c:v>41</c:v>
                </c:pt>
                <c:pt idx="31">
                  <c:v>41.430000000000007</c:v>
                </c:pt>
                <c:pt idx="32">
                  <c:v>60.24</c:v>
                </c:pt>
                <c:pt idx="33">
                  <c:v>58.44</c:v>
                </c:pt>
                <c:pt idx="34">
                  <c:v>39.44</c:v>
                </c:pt>
                <c:pt idx="35">
                  <c:v>52.11</c:v>
                </c:pt>
                <c:pt idx="36">
                  <c:v>37.679999999999993</c:v>
                </c:pt>
                <c:pt idx="37">
                  <c:v>45.449999999999996</c:v>
                </c:pt>
                <c:pt idx="38">
                  <c:v>46.58</c:v>
                </c:pt>
                <c:pt idx="39">
                  <c:v>59.15</c:v>
                </c:pt>
                <c:pt idx="40">
                  <c:v>40.630000000000003</c:v>
                </c:pt>
                <c:pt idx="41">
                  <c:v>16.21</c:v>
                </c:pt>
                <c:pt idx="42">
                  <c:v>72.58</c:v>
                </c:pt>
                <c:pt idx="43">
                  <c:v>170.97</c:v>
                </c:pt>
                <c:pt idx="44">
                  <c:v>183.58</c:v>
                </c:pt>
                <c:pt idx="45">
                  <c:v>174.2</c:v>
                </c:pt>
                <c:pt idx="46">
                  <c:v>163.46</c:v>
                </c:pt>
                <c:pt idx="47">
                  <c:v>184.61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50-4463-9E11-68E26D841AE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St. Louis</c:v>
                </c:pt>
              </c:strCache>
            </c:strRef>
          </c:tx>
          <c:spPr>
            <a:ln w="28575" cap="rnd">
              <a:solidFill>
                <a:srgbClr val="C6441F"/>
              </a:solidFill>
              <a:round/>
            </a:ln>
            <a:effectLst/>
          </c:spPr>
          <c:marker>
            <c:symbol val="none"/>
          </c:marker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Sheet1!$D$2:$D$51</c:f>
              <c:numCache>
                <c:formatCode>General</c:formatCode>
                <c:ptCount val="50"/>
                <c:pt idx="9">
                  <c:v>140.24</c:v>
                </c:pt>
                <c:pt idx="10">
                  <c:v>79.699999999999989</c:v>
                </c:pt>
                <c:pt idx="11">
                  <c:v>116</c:v>
                </c:pt>
                <c:pt idx="12">
                  <c:v>118.4</c:v>
                </c:pt>
                <c:pt idx="13">
                  <c:v>108.3</c:v>
                </c:pt>
                <c:pt idx="14">
                  <c:v>106.97999999999999</c:v>
                </c:pt>
                <c:pt idx="15">
                  <c:v>106.98</c:v>
                </c:pt>
                <c:pt idx="16">
                  <c:v>90.69</c:v>
                </c:pt>
                <c:pt idx="17">
                  <c:v>97.6</c:v>
                </c:pt>
                <c:pt idx="18">
                  <c:v>100</c:v>
                </c:pt>
                <c:pt idx="19">
                  <c:v>77.8</c:v>
                </c:pt>
                <c:pt idx="20">
                  <c:v>48.699999999999996</c:v>
                </c:pt>
                <c:pt idx="21">
                  <c:v>32.349999999999994</c:v>
                </c:pt>
                <c:pt idx="22">
                  <c:v>63</c:v>
                </c:pt>
                <c:pt idx="23">
                  <c:v>28</c:v>
                </c:pt>
                <c:pt idx="24">
                  <c:v>20</c:v>
                </c:pt>
                <c:pt idx="25">
                  <c:v>24</c:v>
                </c:pt>
                <c:pt idx="26">
                  <c:v>42</c:v>
                </c:pt>
                <c:pt idx="27">
                  <c:v>40</c:v>
                </c:pt>
                <c:pt idx="28">
                  <c:v>57</c:v>
                </c:pt>
                <c:pt idx="29">
                  <c:v>50</c:v>
                </c:pt>
                <c:pt idx="30">
                  <c:v>60</c:v>
                </c:pt>
                <c:pt idx="31">
                  <c:v>59.09</c:v>
                </c:pt>
                <c:pt idx="32">
                  <c:v>68.760000000000005</c:v>
                </c:pt>
                <c:pt idx="33">
                  <c:v>58.34</c:v>
                </c:pt>
                <c:pt idx="34">
                  <c:v>45.45</c:v>
                </c:pt>
                <c:pt idx="35">
                  <c:v>38.089999999999996</c:v>
                </c:pt>
                <c:pt idx="36">
                  <c:v>46.160000000000004</c:v>
                </c:pt>
                <c:pt idx="37">
                  <c:v>28.569999999999993</c:v>
                </c:pt>
                <c:pt idx="38">
                  <c:v>52.629999999999995</c:v>
                </c:pt>
                <c:pt idx="39">
                  <c:v>64.7</c:v>
                </c:pt>
                <c:pt idx="40">
                  <c:v>62.07</c:v>
                </c:pt>
                <c:pt idx="41">
                  <c:v>39.47</c:v>
                </c:pt>
                <c:pt idx="42">
                  <c:v>58.07</c:v>
                </c:pt>
                <c:pt idx="43">
                  <c:v>134.78</c:v>
                </c:pt>
                <c:pt idx="44">
                  <c:v>162.97</c:v>
                </c:pt>
                <c:pt idx="45">
                  <c:v>157.69</c:v>
                </c:pt>
                <c:pt idx="46">
                  <c:v>165</c:v>
                </c:pt>
                <c:pt idx="47">
                  <c:v>175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350-4463-9E11-68E26D841AE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KC4</c:v>
                </c:pt>
              </c:strCache>
            </c:strRef>
          </c:tx>
          <c:spPr>
            <a:ln w="28575" cap="rnd">
              <a:solidFill>
                <a:srgbClr val="205D79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48"/>
            <c:marker>
              <c:symbol val="square"/>
              <c:size val="5"/>
              <c:spPr>
                <a:solidFill>
                  <a:srgbClr val="205D79"/>
                </a:solidFill>
                <a:ln w="9525">
                  <a:solidFill>
                    <a:srgbClr val="205D79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4-5350-4463-9E11-68E26D841AE2}"/>
              </c:ext>
            </c:extLst>
          </c:dPt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Sheet1!$E$2:$E$51</c:f>
              <c:numCache>
                <c:formatCode>General</c:formatCode>
                <c:ptCount val="50"/>
                <c:pt idx="47">
                  <c:v>177.19</c:v>
                </c:pt>
                <c:pt idx="48">
                  <c:v>149.34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350-4463-9E11-68E26D841AE2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STL6</c:v>
                </c:pt>
              </c:strCache>
            </c:strRef>
          </c:tx>
          <c:spPr>
            <a:ln w="28575" cap="rnd">
              <a:solidFill>
                <a:srgbClr val="C6441F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48"/>
            <c:marker>
              <c:symbol val="square"/>
              <c:size val="5"/>
              <c:spPr>
                <a:solidFill>
                  <a:srgbClr val="C6441F"/>
                </a:solidFill>
                <a:ln w="9525">
                  <a:solidFill>
                    <a:srgbClr val="C6441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3-5350-4463-9E11-68E26D841AE2}"/>
              </c:ext>
            </c:extLst>
          </c:dPt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Sheet1!$G$2:$G$51</c:f>
              <c:numCache>
                <c:formatCode>General</c:formatCode>
                <c:ptCount val="50"/>
                <c:pt idx="47">
                  <c:v>175</c:v>
                </c:pt>
                <c:pt idx="48">
                  <c:v>115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5350-4463-9E11-68E26D841A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229728"/>
        <c:axId val="135234304"/>
      </c:lineChart>
      <c:lineChart>
        <c:grouping val="standard"/>
        <c:varyColors val="0"/>
        <c:ser>
          <c:idx val="4"/>
          <c:order val="4"/>
          <c:tx>
            <c:strRef>
              <c:f>Sheet1!$F$1</c:f>
              <c:strCache>
                <c:ptCount val="1"/>
                <c:pt idx="0">
                  <c:v>Mnpls5</c:v>
                </c:pt>
              </c:strCache>
            </c:strRef>
          </c:tx>
          <c:spPr>
            <a:ln w="28575" cap="rnd">
              <a:solidFill>
                <a:srgbClr val="19C3FF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48"/>
            <c:marker>
              <c:symbol val="square"/>
              <c:size val="5"/>
              <c:spPr>
                <a:solidFill>
                  <a:srgbClr val="19C3FF"/>
                </a:solidFill>
                <a:ln w="9525">
                  <a:solidFill>
                    <a:srgbClr val="19C3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5350-4463-9E11-68E26D841AE2}"/>
              </c:ext>
            </c:extLst>
          </c:dPt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Sheet1!$F$2:$F$51</c:f>
              <c:numCache>
                <c:formatCode>General</c:formatCode>
                <c:ptCount val="50"/>
                <c:pt idx="47">
                  <c:v>184.61</c:v>
                </c:pt>
                <c:pt idx="48">
                  <c:v>155.76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350-4463-9E11-68E26D841A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3820559"/>
        <c:axId val="1093836367"/>
      </c:lineChart>
      <c:catAx>
        <c:axId val="135229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35234304"/>
        <c:crossesAt val="100"/>
        <c:auto val="1"/>
        <c:lblAlgn val="ctr"/>
        <c:lblOffset val="100"/>
        <c:tickLblSkip val="8"/>
        <c:tickMarkSkip val="8"/>
        <c:noMultiLvlLbl val="0"/>
      </c:catAx>
      <c:valAx>
        <c:axId val="135234304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35229728"/>
        <c:crosses val="autoZero"/>
        <c:crossBetween val="between"/>
      </c:valAx>
      <c:valAx>
        <c:axId val="1093836367"/>
        <c:scaling>
          <c:orientation val="minMax"/>
          <c:max val="20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093820559"/>
        <c:crosses val="max"/>
        <c:crossBetween val="between"/>
      </c:valAx>
      <c:catAx>
        <c:axId val="109382055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93836367"/>
        <c:crossesAt val="100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40432098765432101"/>
          <c:y val="0.20957941871247848"/>
          <c:w val="0.30555555555555558"/>
          <c:h val="0.233296278546128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Garamond" panose="02020404030301010803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r>
              <a:rPr lang="en-US" sz="2000" dirty="0"/>
              <a:t>Demand for Farm Loans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56731797414212"/>
          <c:y val="0.19583162002206272"/>
          <c:w val="0.76486536405171579"/>
          <c:h val="0.69293283914346726"/>
        </c:manualLayout>
      </c:layou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Kansas City</c:v>
                </c:pt>
              </c:strCache>
            </c:strRef>
          </c:tx>
          <c:spPr>
            <a:ln w="28575" cap="rnd">
              <a:solidFill>
                <a:srgbClr val="205D79"/>
              </a:solidFill>
              <a:round/>
            </a:ln>
            <a:effectLst/>
          </c:spPr>
          <c:marker>
            <c:symbol val="none"/>
          </c:marker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Sheet1!$D$2:$D$51</c:f>
              <c:numCache>
                <c:formatCode>General</c:formatCode>
                <c:ptCount val="50"/>
                <c:pt idx="0">
                  <c:v>104</c:v>
                </c:pt>
                <c:pt idx="1">
                  <c:v>99</c:v>
                </c:pt>
                <c:pt idx="2">
                  <c:v>100</c:v>
                </c:pt>
                <c:pt idx="3">
                  <c:v>91</c:v>
                </c:pt>
                <c:pt idx="4">
                  <c:v>90</c:v>
                </c:pt>
                <c:pt idx="5">
                  <c:v>88</c:v>
                </c:pt>
                <c:pt idx="6">
                  <c:v>91</c:v>
                </c:pt>
                <c:pt idx="7">
                  <c:v>95</c:v>
                </c:pt>
                <c:pt idx="8">
                  <c:v>86</c:v>
                </c:pt>
                <c:pt idx="9">
                  <c:v>86</c:v>
                </c:pt>
                <c:pt idx="10">
                  <c:v>96</c:v>
                </c:pt>
                <c:pt idx="11">
                  <c:v>90</c:v>
                </c:pt>
                <c:pt idx="12">
                  <c:v>88</c:v>
                </c:pt>
                <c:pt idx="13">
                  <c:v>103</c:v>
                </c:pt>
                <c:pt idx="14">
                  <c:v>110</c:v>
                </c:pt>
                <c:pt idx="15">
                  <c:v>110</c:v>
                </c:pt>
                <c:pt idx="16">
                  <c:v>119</c:v>
                </c:pt>
                <c:pt idx="17">
                  <c:v>133</c:v>
                </c:pt>
                <c:pt idx="18">
                  <c:v>136</c:v>
                </c:pt>
                <c:pt idx="19">
                  <c:v>133</c:v>
                </c:pt>
                <c:pt idx="20">
                  <c:v>129</c:v>
                </c:pt>
                <c:pt idx="21">
                  <c:v>135</c:v>
                </c:pt>
                <c:pt idx="22">
                  <c:v>128</c:v>
                </c:pt>
                <c:pt idx="23">
                  <c:v>128</c:v>
                </c:pt>
                <c:pt idx="24">
                  <c:v>137</c:v>
                </c:pt>
                <c:pt idx="25">
                  <c:v>132</c:v>
                </c:pt>
                <c:pt idx="26">
                  <c:v>126</c:v>
                </c:pt>
                <c:pt idx="27">
                  <c:v>130</c:v>
                </c:pt>
                <c:pt idx="28">
                  <c:v>131</c:v>
                </c:pt>
                <c:pt idx="29">
                  <c:v>132</c:v>
                </c:pt>
                <c:pt idx="30">
                  <c:v>121</c:v>
                </c:pt>
                <c:pt idx="31">
                  <c:v>117</c:v>
                </c:pt>
                <c:pt idx="32">
                  <c:v>118</c:v>
                </c:pt>
                <c:pt idx="33">
                  <c:v>124</c:v>
                </c:pt>
                <c:pt idx="34">
                  <c:v>129</c:v>
                </c:pt>
                <c:pt idx="35">
                  <c:v>127</c:v>
                </c:pt>
                <c:pt idx="36">
                  <c:v>127</c:v>
                </c:pt>
                <c:pt idx="37">
                  <c:v>130</c:v>
                </c:pt>
                <c:pt idx="38">
                  <c:v>116</c:v>
                </c:pt>
                <c:pt idx="39">
                  <c:v>115</c:v>
                </c:pt>
                <c:pt idx="40">
                  <c:v>118</c:v>
                </c:pt>
                <c:pt idx="41">
                  <c:v>113</c:v>
                </c:pt>
                <c:pt idx="42">
                  <c:v>98</c:v>
                </c:pt>
                <c:pt idx="43">
                  <c:v>91</c:v>
                </c:pt>
                <c:pt idx="44">
                  <c:v>95</c:v>
                </c:pt>
                <c:pt idx="45">
                  <c:v>83</c:v>
                </c:pt>
                <c:pt idx="46">
                  <c:v>93</c:v>
                </c:pt>
                <c:pt idx="47">
                  <c:v>102.65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E58-411C-83DF-EBCC3634910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Minneapolis</c:v>
                </c:pt>
              </c:strCache>
            </c:strRef>
          </c:tx>
          <c:spPr>
            <a:ln w="28575" cap="rnd">
              <a:solidFill>
                <a:srgbClr val="19C3FF"/>
              </a:solidFill>
              <a:round/>
            </a:ln>
            <a:effectLst/>
          </c:spPr>
          <c:marker>
            <c:symbol val="none"/>
          </c:marker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Sheet1!$E$2:$E$51</c:f>
              <c:numCache>
                <c:formatCode>General</c:formatCode>
                <c:ptCount val="50"/>
                <c:pt idx="0">
                  <c:v>100</c:v>
                </c:pt>
                <c:pt idx="1">
                  <c:v>105</c:v>
                </c:pt>
                <c:pt idx="2">
                  <c:v>93</c:v>
                </c:pt>
                <c:pt idx="3">
                  <c:v>94</c:v>
                </c:pt>
                <c:pt idx="4">
                  <c:v>85</c:v>
                </c:pt>
                <c:pt idx="5">
                  <c:v>79</c:v>
                </c:pt>
                <c:pt idx="6">
                  <c:v>81</c:v>
                </c:pt>
                <c:pt idx="7">
                  <c:v>98</c:v>
                </c:pt>
                <c:pt idx="8">
                  <c:v>82</c:v>
                </c:pt>
                <c:pt idx="9">
                  <c:v>101</c:v>
                </c:pt>
                <c:pt idx="10">
                  <c:v>88</c:v>
                </c:pt>
                <c:pt idx="11">
                  <c:v>100</c:v>
                </c:pt>
                <c:pt idx="12">
                  <c:v>79</c:v>
                </c:pt>
                <c:pt idx="13">
                  <c:v>99</c:v>
                </c:pt>
                <c:pt idx="14">
                  <c:v>100</c:v>
                </c:pt>
                <c:pt idx="15">
                  <c:v>108</c:v>
                </c:pt>
                <c:pt idx="16">
                  <c:v>111</c:v>
                </c:pt>
                <c:pt idx="17">
                  <c:v>125</c:v>
                </c:pt>
                <c:pt idx="18">
                  <c:v>114</c:v>
                </c:pt>
                <c:pt idx="19">
                  <c:v>119</c:v>
                </c:pt>
                <c:pt idx="20">
                  <c:v>134</c:v>
                </c:pt>
                <c:pt idx="21">
                  <c:v>130</c:v>
                </c:pt>
                <c:pt idx="22">
                  <c:v>133</c:v>
                </c:pt>
                <c:pt idx="23">
                  <c:v>131</c:v>
                </c:pt>
                <c:pt idx="24">
                  <c:v>146</c:v>
                </c:pt>
                <c:pt idx="25">
                  <c:v>134</c:v>
                </c:pt>
                <c:pt idx="26">
                  <c:v>128</c:v>
                </c:pt>
                <c:pt idx="27">
                  <c:v>139</c:v>
                </c:pt>
                <c:pt idx="28">
                  <c:v>135</c:v>
                </c:pt>
                <c:pt idx="29">
                  <c:v>127</c:v>
                </c:pt>
                <c:pt idx="30">
                  <c:v>127</c:v>
                </c:pt>
                <c:pt idx="31">
                  <c:v>124</c:v>
                </c:pt>
                <c:pt idx="32">
                  <c:v>128</c:v>
                </c:pt>
                <c:pt idx="33">
                  <c:v>122</c:v>
                </c:pt>
                <c:pt idx="34">
                  <c:v>137</c:v>
                </c:pt>
                <c:pt idx="35">
                  <c:v>132</c:v>
                </c:pt>
                <c:pt idx="36">
                  <c:v>129</c:v>
                </c:pt>
                <c:pt idx="37">
                  <c:v>122</c:v>
                </c:pt>
                <c:pt idx="38">
                  <c:v>108</c:v>
                </c:pt>
                <c:pt idx="39">
                  <c:v>122</c:v>
                </c:pt>
                <c:pt idx="40">
                  <c:v>129</c:v>
                </c:pt>
                <c:pt idx="41">
                  <c:v>111</c:v>
                </c:pt>
                <c:pt idx="42">
                  <c:v>92</c:v>
                </c:pt>
                <c:pt idx="43">
                  <c:v>90</c:v>
                </c:pt>
                <c:pt idx="44">
                  <c:v>80</c:v>
                </c:pt>
                <c:pt idx="45">
                  <c:v>67</c:v>
                </c:pt>
                <c:pt idx="46">
                  <c:v>74</c:v>
                </c:pt>
                <c:pt idx="47">
                  <c:v>84.61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E58-411C-83DF-EBCC36349104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Chicago2</c:v>
                </c:pt>
              </c:strCache>
            </c:strRef>
          </c:tx>
          <c:spPr>
            <a:ln w="28575" cap="rnd">
              <a:solidFill>
                <a:srgbClr val="205D79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Sheet1!$G$2:$G$51</c:f>
              <c:numCache>
                <c:formatCode>General</c:formatCode>
                <c:ptCount val="5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E58-411C-83DF-EBCC36349104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Dallas3</c:v>
                </c:pt>
              </c:strCache>
            </c:strRef>
          </c:tx>
          <c:spPr>
            <a:ln w="28575" cap="rnd">
              <a:solidFill>
                <a:srgbClr val="19C3FF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Sheet1!$H$2:$H$51</c:f>
              <c:numCache>
                <c:formatCode>General</c:formatCode>
                <c:ptCount val="5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E58-411C-83DF-EBCC36349104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KC4</c:v>
                </c:pt>
              </c:strCache>
            </c:strRef>
          </c:tx>
          <c:spPr>
            <a:ln w="28575" cap="rnd">
              <a:solidFill>
                <a:srgbClr val="205D79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48"/>
            <c:marker>
              <c:symbol val="square"/>
              <c:size val="5"/>
              <c:spPr>
                <a:solidFill>
                  <a:srgbClr val="205D79"/>
                </a:solidFill>
                <a:ln w="9525">
                  <a:solidFill>
                    <a:srgbClr val="205D79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5E58-411C-83DF-EBCC36349104}"/>
              </c:ext>
            </c:extLst>
          </c:dPt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Sheet1!$I$2:$I$51</c:f>
              <c:numCache>
                <c:formatCode>General</c:formatCode>
                <c:ptCount val="50"/>
                <c:pt idx="47">
                  <c:v>102.65</c:v>
                </c:pt>
                <c:pt idx="48">
                  <c:v>123.17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E58-411C-83DF-EBCC36349104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Mnpls5</c:v>
                </c:pt>
              </c:strCache>
            </c:strRef>
          </c:tx>
          <c:spPr>
            <a:ln w="28575" cap="rnd">
              <a:solidFill>
                <a:srgbClr val="19C3FF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48"/>
            <c:marker>
              <c:symbol val="square"/>
              <c:size val="5"/>
              <c:spPr>
                <a:solidFill>
                  <a:srgbClr val="19C3FF"/>
                </a:solidFill>
                <a:ln w="9525">
                  <a:solidFill>
                    <a:srgbClr val="19C3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5E58-411C-83DF-EBCC36349104}"/>
              </c:ext>
            </c:extLst>
          </c:dPt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Sheet1!$J$2:$J$51</c:f>
              <c:numCache>
                <c:formatCode>General</c:formatCode>
                <c:ptCount val="50"/>
                <c:pt idx="47">
                  <c:v>84.61</c:v>
                </c:pt>
                <c:pt idx="48">
                  <c:v>117.31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E58-411C-83DF-EBCC363491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229728"/>
        <c:axId val="13523430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Chicago</c:v>
                      </c:pt>
                    </c:strCache>
                  </c:strRef>
                </c:tx>
                <c:spPr>
                  <a:ln w="28575" cap="rnd">
                    <a:solidFill>
                      <a:srgbClr val="205D79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Sheet1!$A$2:$A$51</c15:sqref>
                        </c15:formulaRef>
                      </c:ext>
                    </c:extLst>
                    <c:numCache>
                      <c:formatCode>General</c:formatCode>
                      <c:ptCount val="50"/>
                      <c:pt idx="0">
                        <c:v>2010</c:v>
                      </c:pt>
                      <c:pt idx="1">
                        <c:v>2010</c:v>
                      </c:pt>
                      <c:pt idx="2">
                        <c:v>2010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2011</c:v>
                      </c:pt>
                      <c:pt idx="6">
                        <c:v>2011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2012</c:v>
                      </c:pt>
                      <c:pt idx="10">
                        <c:v>2012</c:v>
                      </c:pt>
                      <c:pt idx="11">
                        <c:v>2012</c:v>
                      </c:pt>
                      <c:pt idx="12">
                        <c:v>2013</c:v>
                      </c:pt>
                      <c:pt idx="13">
                        <c:v>2013</c:v>
                      </c:pt>
                      <c:pt idx="14">
                        <c:v>2013</c:v>
                      </c:pt>
                      <c:pt idx="15">
                        <c:v>2013</c:v>
                      </c:pt>
                      <c:pt idx="16">
                        <c:v>2014</c:v>
                      </c:pt>
                      <c:pt idx="17">
                        <c:v>2014</c:v>
                      </c:pt>
                      <c:pt idx="18">
                        <c:v>2014</c:v>
                      </c:pt>
                      <c:pt idx="19">
                        <c:v>2014</c:v>
                      </c:pt>
                      <c:pt idx="20">
                        <c:v>2015</c:v>
                      </c:pt>
                      <c:pt idx="21">
                        <c:v>2015</c:v>
                      </c:pt>
                      <c:pt idx="22">
                        <c:v>2015</c:v>
                      </c:pt>
                      <c:pt idx="23">
                        <c:v>2015</c:v>
                      </c:pt>
                      <c:pt idx="24">
                        <c:v>2016</c:v>
                      </c:pt>
                      <c:pt idx="25">
                        <c:v>2016</c:v>
                      </c:pt>
                      <c:pt idx="26">
                        <c:v>2016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2017</c:v>
                      </c:pt>
                      <c:pt idx="30">
                        <c:v>2017</c:v>
                      </c:pt>
                      <c:pt idx="31">
                        <c:v>2017</c:v>
                      </c:pt>
                      <c:pt idx="32">
                        <c:v>2018</c:v>
                      </c:pt>
                      <c:pt idx="33">
                        <c:v>2018</c:v>
                      </c:pt>
                      <c:pt idx="34">
                        <c:v>2018</c:v>
                      </c:pt>
                      <c:pt idx="35">
                        <c:v>2018</c:v>
                      </c:pt>
                      <c:pt idx="36">
                        <c:v>2019</c:v>
                      </c:pt>
                      <c:pt idx="37">
                        <c:v>2019</c:v>
                      </c:pt>
                      <c:pt idx="38">
                        <c:v>2019</c:v>
                      </c:pt>
                      <c:pt idx="39">
                        <c:v>2019</c:v>
                      </c:pt>
                      <c:pt idx="40">
                        <c:v>2020</c:v>
                      </c:pt>
                      <c:pt idx="41">
                        <c:v>2020</c:v>
                      </c:pt>
                      <c:pt idx="42">
                        <c:v>2020</c:v>
                      </c:pt>
                      <c:pt idx="43">
                        <c:v>2020</c:v>
                      </c:pt>
                      <c:pt idx="44">
                        <c:v>2021</c:v>
                      </c:pt>
                      <c:pt idx="45">
                        <c:v>2021</c:v>
                      </c:pt>
                      <c:pt idx="46">
                        <c:v>2021</c:v>
                      </c:pt>
                      <c:pt idx="47">
                        <c:v>2021</c:v>
                      </c:pt>
                      <c:pt idx="48">
                        <c:v>2022</c:v>
                      </c:pt>
                      <c:pt idx="49">
                        <c:v>2022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Sheet1!$B$2:$B$51</c15:sqref>
                        </c15:formulaRef>
                      </c:ext>
                    </c:extLst>
                    <c:numCache>
                      <c:formatCode>General</c:formatCode>
                      <c:ptCount val="50"/>
                      <c:pt idx="0">
                        <c:v>109</c:v>
                      </c:pt>
                      <c:pt idx="1">
                        <c:v>105</c:v>
                      </c:pt>
                      <c:pt idx="2">
                        <c:v>90</c:v>
                      </c:pt>
                      <c:pt idx="3">
                        <c:v>101</c:v>
                      </c:pt>
                      <c:pt idx="4">
                        <c:v>81</c:v>
                      </c:pt>
                      <c:pt idx="5">
                        <c:v>79</c:v>
                      </c:pt>
                      <c:pt idx="6">
                        <c:v>81</c:v>
                      </c:pt>
                      <c:pt idx="7">
                        <c:v>87</c:v>
                      </c:pt>
                      <c:pt idx="8">
                        <c:v>72</c:v>
                      </c:pt>
                      <c:pt idx="9">
                        <c:v>69</c:v>
                      </c:pt>
                      <c:pt idx="10">
                        <c:v>81</c:v>
                      </c:pt>
                      <c:pt idx="11">
                        <c:v>96</c:v>
                      </c:pt>
                      <c:pt idx="12">
                        <c:v>67</c:v>
                      </c:pt>
                      <c:pt idx="13">
                        <c:v>87</c:v>
                      </c:pt>
                      <c:pt idx="14">
                        <c:v>91</c:v>
                      </c:pt>
                      <c:pt idx="15">
                        <c:v>120</c:v>
                      </c:pt>
                      <c:pt idx="16">
                        <c:v>114</c:v>
                      </c:pt>
                      <c:pt idx="17">
                        <c:v>110</c:v>
                      </c:pt>
                      <c:pt idx="18">
                        <c:v>123</c:v>
                      </c:pt>
                      <c:pt idx="19">
                        <c:v>137</c:v>
                      </c:pt>
                      <c:pt idx="20">
                        <c:v>141</c:v>
                      </c:pt>
                      <c:pt idx="21">
                        <c:v>140</c:v>
                      </c:pt>
                      <c:pt idx="22">
                        <c:v>125</c:v>
                      </c:pt>
                      <c:pt idx="23">
                        <c:v>134</c:v>
                      </c:pt>
                      <c:pt idx="24">
                        <c:v>156</c:v>
                      </c:pt>
                      <c:pt idx="25">
                        <c:v>126</c:v>
                      </c:pt>
                      <c:pt idx="26">
                        <c:v>132</c:v>
                      </c:pt>
                      <c:pt idx="27">
                        <c:v>114</c:v>
                      </c:pt>
                      <c:pt idx="28">
                        <c:v>129</c:v>
                      </c:pt>
                      <c:pt idx="29">
                        <c:v>119</c:v>
                      </c:pt>
                      <c:pt idx="30">
                        <c:v>120</c:v>
                      </c:pt>
                      <c:pt idx="31">
                        <c:v>128</c:v>
                      </c:pt>
                      <c:pt idx="32">
                        <c:v>130</c:v>
                      </c:pt>
                      <c:pt idx="33">
                        <c:v>123</c:v>
                      </c:pt>
                      <c:pt idx="34">
                        <c:v>128</c:v>
                      </c:pt>
                      <c:pt idx="35">
                        <c:v>135</c:v>
                      </c:pt>
                      <c:pt idx="36">
                        <c:v>141</c:v>
                      </c:pt>
                      <c:pt idx="37">
                        <c:v>119</c:v>
                      </c:pt>
                      <c:pt idx="38">
                        <c:v>115</c:v>
                      </c:pt>
                      <c:pt idx="39">
                        <c:v>117</c:v>
                      </c:pt>
                      <c:pt idx="40">
                        <c:v>117</c:v>
                      </c:pt>
                      <c:pt idx="41">
                        <c:v>103</c:v>
                      </c:pt>
                      <c:pt idx="42">
                        <c:v>85</c:v>
                      </c:pt>
                      <c:pt idx="43">
                        <c:v>91</c:v>
                      </c:pt>
                      <c:pt idx="44">
                        <c:v>79</c:v>
                      </c:pt>
                      <c:pt idx="45">
                        <c:v>63</c:v>
                      </c:pt>
                      <c:pt idx="46">
                        <c:v>78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0-5E58-411C-83DF-EBCC36349104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Dallas</c:v>
                      </c:pt>
                    </c:strCache>
                  </c:strRef>
                </c:tx>
                <c:spPr>
                  <a:ln w="28575" cap="rnd">
                    <a:solidFill>
                      <a:srgbClr val="19C3FF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Sheet1!$A$2:$A$51</c15:sqref>
                        </c15:formulaRef>
                      </c:ext>
                    </c:extLst>
                    <c:numCache>
                      <c:formatCode>General</c:formatCode>
                      <c:ptCount val="50"/>
                      <c:pt idx="0">
                        <c:v>2010</c:v>
                      </c:pt>
                      <c:pt idx="1">
                        <c:v>2010</c:v>
                      </c:pt>
                      <c:pt idx="2">
                        <c:v>2010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2011</c:v>
                      </c:pt>
                      <c:pt idx="6">
                        <c:v>2011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2012</c:v>
                      </c:pt>
                      <c:pt idx="10">
                        <c:v>2012</c:v>
                      </c:pt>
                      <c:pt idx="11">
                        <c:v>2012</c:v>
                      </c:pt>
                      <c:pt idx="12">
                        <c:v>2013</c:v>
                      </c:pt>
                      <c:pt idx="13">
                        <c:v>2013</c:v>
                      </c:pt>
                      <c:pt idx="14">
                        <c:v>2013</c:v>
                      </c:pt>
                      <c:pt idx="15">
                        <c:v>2013</c:v>
                      </c:pt>
                      <c:pt idx="16">
                        <c:v>2014</c:v>
                      </c:pt>
                      <c:pt idx="17">
                        <c:v>2014</c:v>
                      </c:pt>
                      <c:pt idx="18">
                        <c:v>2014</c:v>
                      </c:pt>
                      <c:pt idx="19">
                        <c:v>2014</c:v>
                      </c:pt>
                      <c:pt idx="20">
                        <c:v>2015</c:v>
                      </c:pt>
                      <c:pt idx="21">
                        <c:v>2015</c:v>
                      </c:pt>
                      <c:pt idx="22">
                        <c:v>2015</c:v>
                      </c:pt>
                      <c:pt idx="23">
                        <c:v>2015</c:v>
                      </c:pt>
                      <c:pt idx="24">
                        <c:v>2016</c:v>
                      </c:pt>
                      <c:pt idx="25">
                        <c:v>2016</c:v>
                      </c:pt>
                      <c:pt idx="26">
                        <c:v>2016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2017</c:v>
                      </c:pt>
                      <c:pt idx="30">
                        <c:v>2017</c:v>
                      </c:pt>
                      <c:pt idx="31">
                        <c:v>2017</c:v>
                      </c:pt>
                      <c:pt idx="32">
                        <c:v>2018</c:v>
                      </c:pt>
                      <c:pt idx="33">
                        <c:v>2018</c:v>
                      </c:pt>
                      <c:pt idx="34">
                        <c:v>2018</c:v>
                      </c:pt>
                      <c:pt idx="35">
                        <c:v>2018</c:v>
                      </c:pt>
                      <c:pt idx="36">
                        <c:v>2019</c:v>
                      </c:pt>
                      <c:pt idx="37">
                        <c:v>2019</c:v>
                      </c:pt>
                      <c:pt idx="38">
                        <c:v>2019</c:v>
                      </c:pt>
                      <c:pt idx="39">
                        <c:v>2019</c:v>
                      </c:pt>
                      <c:pt idx="40">
                        <c:v>2020</c:v>
                      </c:pt>
                      <c:pt idx="41">
                        <c:v>2020</c:v>
                      </c:pt>
                      <c:pt idx="42">
                        <c:v>2020</c:v>
                      </c:pt>
                      <c:pt idx="43">
                        <c:v>2020</c:v>
                      </c:pt>
                      <c:pt idx="44">
                        <c:v>2021</c:v>
                      </c:pt>
                      <c:pt idx="45">
                        <c:v>2021</c:v>
                      </c:pt>
                      <c:pt idx="46">
                        <c:v>2021</c:v>
                      </c:pt>
                      <c:pt idx="47">
                        <c:v>2021</c:v>
                      </c:pt>
                      <c:pt idx="48">
                        <c:v>2022</c:v>
                      </c:pt>
                      <c:pt idx="49">
                        <c:v>2022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Sheet1!$C$2:$C$51</c15:sqref>
                        </c15:formulaRef>
                      </c:ext>
                    </c:extLst>
                    <c:numCache>
                      <c:formatCode>General</c:formatCode>
                      <c:ptCount val="50"/>
                      <c:pt idx="0">
                        <c:v>100</c:v>
                      </c:pt>
                      <c:pt idx="1">
                        <c:v>88</c:v>
                      </c:pt>
                      <c:pt idx="2">
                        <c:v>92</c:v>
                      </c:pt>
                      <c:pt idx="3">
                        <c:v>100</c:v>
                      </c:pt>
                      <c:pt idx="4">
                        <c:v>105</c:v>
                      </c:pt>
                      <c:pt idx="5">
                        <c:v>81</c:v>
                      </c:pt>
                      <c:pt idx="6">
                        <c:v>64</c:v>
                      </c:pt>
                      <c:pt idx="7">
                        <c:v>65</c:v>
                      </c:pt>
                      <c:pt idx="8">
                        <c:v>79</c:v>
                      </c:pt>
                      <c:pt idx="9">
                        <c:v>85</c:v>
                      </c:pt>
                      <c:pt idx="10">
                        <c:v>107</c:v>
                      </c:pt>
                      <c:pt idx="11">
                        <c:v>88</c:v>
                      </c:pt>
                      <c:pt idx="12">
                        <c:v>86</c:v>
                      </c:pt>
                      <c:pt idx="13">
                        <c:v>81</c:v>
                      </c:pt>
                      <c:pt idx="14">
                        <c:v>96</c:v>
                      </c:pt>
                      <c:pt idx="15">
                        <c:v>96</c:v>
                      </c:pt>
                      <c:pt idx="16">
                        <c:v>100</c:v>
                      </c:pt>
                      <c:pt idx="17">
                        <c:v>98</c:v>
                      </c:pt>
                      <c:pt idx="18">
                        <c:v>114</c:v>
                      </c:pt>
                      <c:pt idx="19">
                        <c:v>106</c:v>
                      </c:pt>
                      <c:pt idx="20">
                        <c:v>108</c:v>
                      </c:pt>
                      <c:pt idx="21">
                        <c:v>114</c:v>
                      </c:pt>
                      <c:pt idx="22">
                        <c:v>103</c:v>
                      </c:pt>
                      <c:pt idx="23">
                        <c:v>89</c:v>
                      </c:pt>
                      <c:pt idx="24">
                        <c:v>99</c:v>
                      </c:pt>
                      <c:pt idx="25">
                        <c:v>96</c:v>
                      </c:pt>
                      <c:pt idx="26">
                        <c:v>89</c:v>
                      </c:pt>
                      <c:pt idx="27">
                        <c:v>94</c:v>
                      </c:pt>
                      <c:pt idx="28">
                        <c:v>94</c:v>
                      </c:pt>
                      <c:pt idx="29">
                        <c:v>96</c:v>
                      </c:pt>
                      <c:pt idx="30">
                        <c:v>89</c:v>
                      </c:pt>
                      <c:pt idx="31">
                        <c:v>95</c:v>
                      </c:pt>
                      <c:pt idx="32">
                        <c:v>96</c:v>
                      </c:pt>
                      <c:pt idx="33">
                        <c:v>93</c:v>
                      </c:pt>
                      <c:pt idx="34">
                        <c:v>93</c:v>
                      </c:pt>
                      <c:pt idx="35">
                        <c:v>89</c:v>
                      </c:pt>
                      <c:pt idx="36">
                        <c:v>94</c:v>
                      </c:pt>
                      <c:pt idx="37">
                        <c:v>86</c:v>
                      </c:pt>
                      <c:pt idx="38">
                        <c:v>92</c:v>
                      </c:pt>
                      <c:pt idx="39">
                        <c:v>97</c:v>
                      </c:pt>
                      <c:pt idx="40">
                        <c:v>86</c:v>
                      </c:pt>
                      <c:pt idx="41">
                        <c:v>80</c:v>
                      </c:pt>
                      <c:pt idx="42">
                        <c:v>77</c:v>
                      </c:pt>
                      <c:pt idx="43">
                        <c:v>75</c:v>
                      </c:pt>
                      <c:pt idx="44">
                        <c:v>93</c:v>
                      </c:pt>
                      <c:pt idx="45">
                        <c:v>89</c:v>
                      </c:pt>
                      <c:pt idx="46">
                        <c:v>99</c:v>
                      </c:pt>
                      <c:pt idx="47">
                        <c:v>103.1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1-5E58-411C-83DF-EBCC36349104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4"/>
          <c:order val="4"/>
          <c:tx>
            <c:strRef>
              <c:f>Sheet1!$F$1</c:f>
              <c:strCache>
                <c:ptCount val="1"/>
                <c:pt idx="0">
                  <c:v>St. Louis</c:v>
                </c:pt>
              </c:strCache>
            </c:strRef>
          </c:tx>
          <c:spPr>
            <a:ln w="28575" cap="rnd">
              <a:solidFill>
                <a:srgbClr val="C6441F"/>
              </a:solidFill>
              <a:round/>
            </a:ln>
            <a:effectLst/>
          </c:spPr>
          <c:marker>
            <c:symbol val="none"/>
          </c:marker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Sheet1!$F$2:$F$51</c:f>
              <c:numCache>
                <c:formatCode>General</c:formatCode>
                <c:ptCount val="50"/>
                <c:pt idx="9">
                  <c:v>101</c:v>
                </c:pt>
                <c:pt idx="10">
                  <c:v>102</c:v>
                </c:pt>
                <c:pt idx="11">
                  <c:v>107</c:v>
                </c:pt>
                <c:pt idx="12">
                  <c:v>96</c:v>
                </c:pt>
                <c:pt idx="13">
                  <c:v>96</c:v>
                </c:pt>
                <c:pt idx="14">
                  <c:v>105</c:v>
                </c:pt>
                <c:pt idx="15">
                  <c:v>93</c:v>
                </c:pt>
                <c:pt idx="16">
                  <c:v>122</c:v>
                </c:pt>
                <c:pt idx="17">
                  <c:v>95</c:v>
                </c:pt>
                <c:pt idx="18">
                  <c:v>103</c:v>
                </c:pt>
                <c:pt idx="19">
                  <c:v>114</c:v>
                </c:pt>
                <c:pt idx="20">
                  <c:v>137</c:v>
                </c:pt>
                <c:pt idx="21">
                  <c:v>115</c:v>
                </c:pt>
                <c:pt idx="22">
                  <c:v>100</c:v>
                </c:pt>
                <c:pt idx="23">
                  <c:v>112</c:v>
                </c:pt>
                <c:pt idx="24">
                  <c:v>113</c:v>
                </c:pt>
                <c:pt idx="25">
                  <c:v>130</c:v>
                </c:pt>
                <c:pt idx="26">
                  <c:v>100</c:v>
                </c:pt>
                <c:pt idx="27">
                  <c:v>106</c:v>
                </c:pt>
                <c:pt idx="28">
                  <c:v>107</c:v>
                </c:pt>
                <c:pt idx="29">
                  <c:v>109</c:v>
                </c:pt>
                <c:pt idx="30">
                  <c:v>115</c:v>
                </c:pt>
                <c:pt idx="31">
                  <c:v>123</c:v>
                </c:pt>
                <c:pt idx="32">
                  <c:v>110</c:v>
                </c:pt>
                <c:pt idx="33">
                  <c:v>126</c:v>
                </c:pt>
                <c:pt idx="34">
                  <c:v>117</c:v>
                </c:pt>
                <c:pt idx="35">
                  <c:v>124</c:v>
                </c:pt>
                <c:pt idx="36">
                  <c:v>115</c:v>
                </c:pt>
                <c:pt idx="37">
                  <c:v>119</c:v>
                </c:pt>
                <c:pt idx="38">
                  <c:v>110</c:v>
                </c:pt>
                <c:pt idx="39">
                  <c:v>106</c:v>
                </c:pt>
                <c:pt idx="40">
                  <c:v>114</c:v>
                </c:pt>
                <c:pt idx="41">
                  <c:v>87</c:v>
                </c:pt>
                <c:pt idx="42">
                  <c:v>97</c:v>
                </c:pt>
                <c:pt idx="43">
                  <c:v>87</c:v>
                </c:pt>
                <c:pt idx="44">
                  <c:v>104</c:v>
                </c:pt>
                <c:pt idx="45">
                  <c:v>92</c:v>
                </c:pt>
                <c:pt idx="46">
                  <c:v>105</c:v>
                </c:pt>
                <c:pt idx="47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5E58-411C-83DF-EBCC36349104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STL6</c:v>
                </c:pt>
              </c:strCache>
            </c:strRef>
          </c:tx>
          <c:spPr>
            <a:ln w="28575" cap="rnd">
              <a:solidFill>
                <a:srgbClr val="C6441F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48"/>
            <c:marker>
              <c:symbol val="square"/>
              <c:size val="5"/>
              <c:spPr>
                <a:solidFill>
                  <a:srgbClr val="C6441F"/>
                </a:solidFill>
                <a:ln w="9525">
                  <a:solidFill>
                    <a:srgbClr val="C6441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5E58-411C-83DF-EBCC36349104}"/>
              </c:ext>
            </c:extLst>
          </c:dPt>
          <c:cat>
            <c:numRef>
              <c:f>Sheet1!$A$2:$A$51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Sheet1!$K$2:$K$51</c:f>
              <c:numCache>
                <c:formatCode>General</c:formatCode>
                <c:ptCount val="50"/>
                <c:pt idx="47">
                  <c:v>90</c:v>
                </c:pt>
                <c:pt idx="48">
                  <c:v>125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5E58-411C-83DF-EBCC363491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3820559"/>
        <c:axId val="1093836367"/>
      </c:lineChart>
      <c:catAx>
        <c:axId val="135229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35234304"/>
        <c:crossesAt val="100"/>
        <c:auto val="1"/>
        <c:lblAlgn val="ctr"/>
        <c:lblOffset val="100"/>
        <c:tickLblSkip val="8"/>
        <c:tickMarkSkip val="8"/>
        <c:noMultiLvlLbl val="0"/>
      </c:catAx>
      <c:valAx>
        <c:axId val="135234304"/>
        <c:scaling>
          <c:orientation val="minMax"/>
          <c:min val="4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35229728"/>
        <c:crosses val="autoZero"/>
        <c:crossBetween val="between"/>
      </c:valAx>
      <c:valAx>
        <c:axId val="1093836367"/>
        <c:scaling>
          <c:orientation val="minMax"/>
          <c:max val="180"/>
          <c:min val="4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093820559"/>
        <c:crosses val="max"/>
        <c:crossBetween val="between"/>
      </c:valAx>
      <c:catAx>
        <c:axId val="109382055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93836367"/>
        <c:crossesAt val="100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37570939049285507"/>
          <c:y val="0.63095473738837493"/>
          <c:w val="0.32182147370467579"/>
          <c:h val="0.2332962785461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Garamond" panose="02020404030301010803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2000" b="0" dirty="0"/>
              <a:t>Loan Volume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7.1349871955005972E-2"/>
          <c:y val="0.20253154146969496"/>
          <c:w val="0.88402284643861728"/>
          <c:h val="0.66879769504099185"/>
        </c:manualLayout>
      </c:layout>
      <c:lineChart>
        <c:grouping val="standard"/>
        <c:varyColors val="0"/>
        <c:ser>
          <c:idx val="3"/>
          <c:order val="0"/>
          <c:tx>
            <c:strRef>
              <c:f>Chart!$B$1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>
              <a:solidFill>
                <a:srgbClr val="205D79"/>
              </a:solidFill>
              <a:prstDash val="solid"/>
            </a:ln>
          </c:spPr>
          <c:marker>
            <c:symbol val="none"/>
          </c:marker>
          <c:cat>
            <c:numRef>
              <c:f>Chart!$A$2:$A$181</c:f>
              <c:numCache>
                <c:formatCode>General</c:formatCode>
                <c:ptCount val="48"/>
                <c:pt idx="0">
                  <c:v>2010</c:v>
                </c:pt>
                <c:pt idx="4">
                  <c:v>2011</c:v>
                </c:pt>
                <c:pt idx="8">
                  <c:v>2012</c:v>
                </c:pt>
                <c:pt idx="12">
                  <c:v>2013</c:v>
                </c:pt>
                <c:pt idx="16">
                  <c:v>2014</c:v>
                </c:pt>
                <c:pt idx="20">
                  <c:v>2015</c:v>
                </c:pt>
                <c:pt idx="24">
                  <c:v>2016</c:v>
                </c:pt>
                <c:pt idx="28">
                  <c:v>2017</c:v>
                </c:pt>
                <c:pt idx="32">
                  <c:v>2018</c:v>
                </c:pt>
                <c:pt idx="36">
                  <c:v>2019</c:v>
                </c:pt>
                <c:pt idx="40">
                  <c:v>2020</c:v>
                </c:pt>
                <c:pt idx="44">
                  <c:v>2021</c:v>
                </c:pt>
              </c:numCache>
            </c:numRef>
          </c:cat>
          <c:val>
            <c:numRef>
              <c:f>Chart!$B$2:$B$181</c:f>
              <c:numCache>
                <c:formatCode>0.00</c:formatCode>
                <c:ptCount val="48"/>
                <c:pt idx="0">
                  <c:v>81.163685253325767</c:v>
                </c:pt>
                <c:pt idx="1">
                  <c:v>84.121883635247158</c:v>
                </c:pt>
                <c:pt idx="2">
                  <c:v>82.667252906824899</c:v>
                </c:pt>
                <c:pt idx="3">
                  <c:v>85.860205842765041</c:v>
                </c:pt>
                <c:pt idx="4">
                  <c:v>76.155830508241948</c:v>
                </c:pt>
                <c:pt idx="5">
                  <c:v>93.529622629969396</c:v>
                </c:pt>
                <c:pt idx="6">
                  <c:v>78.882189440573626</c:v>
                </c:pt>
                <c:pt idx="7">
                  <c:v>64.356658137723883</c:v>
                </c:pt>
                <c:pt idx="8">
                  <c:v>93.673588276072238</c:v>
                </c:pt>
                <c:pt idx="9">
                  <c:v>94.664475117264217</c:v>
                </c:pt>
                <c:pt idx="10">
                  <c:v>77.525913475952208</c:v>
                </c:pt>
                <c:pt idx="11">
                  <c:v>110.85585661804893</c:v>
                </c:pt>
                <c:pt idx="12">
                  <c:v>100.63287946502246</c:v>
                </c:pt>
                <c:pt idx="13">
                  <c:v>98.835412524490224</c:v>
                </c:pt>
                <c:pt idx="14">
                  <c:v>75.905363879453631</c:v>
                </c:pt>
                <c:pt idx="15">
                  <c:v>85.199833260819076</c:v>
                </c:pt>
                <c:pt idx="16">
                  <c:v>121.89861404028531</c:v>
                </c:pt>
                <c:pt idx="17">
                  <c:v>101.83416267136599</c:v>
                </c:pt>
                <c:pt idx="18">
                  <c:v>89.749795232096119</c:v>
                </c:pt>
                <c:pt idx="19">
                  <c:v>127.66213844735861</c:v>
                </c:pt>
                <c:pt idx="20">
                  <c:v>130.90435027441302</c:v>
                </c:pt>
                <c:pt idx="21">
                  <c:v>106.7485056300992</c:v>
                </c:pt>
                <c:pt idx="22">
                  <c:v>101.12161278258513</c:v>
                </c:pt>
                <c:pt idx="23">
                  <c:v>115.68894934551932</c:v>
                </c:pt>
                <c:pt idx="24">
                  <c:v>112.77660509178173</c:v>
                </c:pt>
                <c:pt idx="25">
                  <c:v>105.23996547800303</c:v>
                </c:pt>
                <c:pt idx="26">
                  <c:v>80.833207407383739</c:v>
                </c:pt>
                <c:pt idx="27">
                  <c:v>67.755352176690636</c:v>
                </c:pt>
                <c:pt idx="28">
                  <c:v>92.192889429763568</c:v>
                </c:pt>
                <c:pt idx="29">
                  <c:v>107.19989976454124</c:v>
                </c:pt>
                <c:pt idx="30">
                  <c:v>81.377460290543198</c:v>
                </c:pt>
                <c:pt idx="31">
                  <c:v>100.61698353770113</c:v>
                </c:pt>
                <c:pt idx="32">
                  <c:v>97.387255952743288</c:v>
                </c:pt>
                <c:pt idx="33">
                  <c:v>107.21398389088891</c:v>
                </c:pt>
                <c:pt idx="34">
                  <c:v>104.05254251169025</c:v>
                </c:pt>
                <c:pt idx="35">
                  <c:v>106.28516321412104</c:v>
                </c:pt>
                <c:pt idx="36">
                  <c:v>105.0780642743392</c:v>
                </c:pt>
                <c:pt idx="37">
                  <c:v>117.4770090471377</c:v>
                </c:pt>
                <c:pt idx="38">
                  <c:v>73.470012607236598</c:v>
                </c:pt>
                <c:pt idx="39">
                  <c:v>92.390527468692071</c:v>
                </c:pt>
                <c:pt idx="40">
                  <c:v>93.649416728743461</c:v>
                </c:pt>
                <c:pt idx="41">
                  <c:v>101.78979425687137</c:v>
                </c:pt>
                <c:pt idx="42">
                  <c:v>83.269800456533318</c:v>
                </c:pt>
                <c:pt idx="43">
                  <c:v>90.495761934192402</c:v>
                </c:pt>
                <c:pt idx="44">
                  <c:v>83.016758428735429</c:v>
                </c:pt>
                <c:pt idx="45">
                  <c:v>91.801012097423438</c:v>
                </c:pt>
                <c:pt idx="46">
                  <c:v>86.352978522390501</c:v>
                </c:pt>
                <c:pt idx="47">
                  <c:v>74.464966737499992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21-4490-BE68-A612CC1F5C2E}"/>
            </c:ext>
          </c:extLst>
        </c:ser>
        <c:ser>
          <c:idx val="1"/>
          <c:order val="1"/>
          <c:tx>
            <c:strRef>
              <c:f>Chart!$C$1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>
              <a:solidFill>
                <a:srgbClr val="19C3FF"/>
              </a:solidFill>
              <a:prstDash val="solid"/>
            </a:ln>
          </c:spPr>
          <c:marker>
            <c:symbol val="none"/>
          </c:marker>
          <c:cat>
            <c:numRef>
              <c:f>Chart!$A$2:$A$181</c:f>
              <c:numCache>
                <c:formatCode>General</c:formatCode>
                <c:ptCount val="48"/>
                <c:pt idx="0">
                  <c:v>2010</c:v>
                </c:pt>
                <c:pt idx="4">
                  <c:v>2011</c:v>
                </c:pt>
                <c:pt idx="8">
                  <c:v>2012</c:v>
                </c:pt>
                <c:pt idx="12">
                  <c:v>2013</c:v>
                </c:pt>
                <c:pt idx="16">
                  <c:v>2014</c:v>
                </c:pt>
                <c:pt idx="20">
                  <c:v>2015</c:v>
                </c:pt>
                <c:pt idx="24">
                  <c:v>2016</c:v>
                </c:pt>
                <c:pt idx="28">
                  <c:v>2017</c:v>
                </c:pt>
                <c:pt idx="32">
                  <c:v>2018</c:v>
                </c:pt>
                <c:pt idx="36">
                  <c:v>2019</c:v>
                </c:pt>
                <c:pt idx="40">
                  <c:v>2020</c:v>
                </c:pt>
                <c:pt idx="44">
                  <c:v>2021</c:v>
                </c:pt>
              </c:numCache>
            </c:numRef>
          </c:cat>
          <c:val>
            <c:numRef>
              <c:f>Chart!$C$2:$C$181</c:f>
              <c:numCache>
                <c:formatCode>0.00</c:formatCode>
                <c:ptCount val="48"/>
                <c:pt idx="0">
                  <c:v>78.744746210835643</c:v>
                </c:pt>
                <c:pt idx="1">
                  <c:v>80.302633635635942</c:v>
                </c:pt>
                <c:pt idx="2">
                  <c:v>83.504698357633586</c:v>
                </c:pt>
                <c:pt idx="3">
                  <c:v>83.453256909540713</c:v>
                </c:pt>
                <c:pt idx="4">
                  <c:v>82.201293223269758</c:v>
                </c:pt>
                <c:pt idx="5">
                  <c:v>84.553227971950321</c:v>
                </c:pt>
                <c:pt idx="6">
                  <c:v>83.60696210538751</c:v>
                </c:pt>
                <c:pt idx="7">
                  <c:v>78.231075179127217</c:v>
                </c:pt>
                <c:pt idx="8">
                  <c:v>82.610514621084789</c:v>
                </c:pt>
                <c:pt idx="9">
                  <c:v>82.894227742908484</c:v>
                </c:pt>
                <c:pt idx="10">
                  <c:v>82.55515875175314</c:v>
                </c:pt>
                <c:pt idx="11">
                  <c:v>94.179958371834402</c:v>
                </c:pt>
                <c:pt idx="12">
                  <c:v>95.919781169071967</c:v>
                </c:pt>
                <c:pt idx="13">
                  <c:v>96.962515520878455</c:v>
                </c:pt>
                <c:pt idx="14">
                  <c:v>96.5573781217538</c:v>
                </c:pt>
                <c:pt idx="15">
                  <c:v>90.143372282446364</c:v>
                </c:pt>
                <c:pt idx="16">
                  <c:v>95.459805926262078</c:v>
                </c:pt>
                <c:pt idx="17">
                  <c:v>96.209493462981015</c:v>
                </c:pt>
                <c:pt idx="18">
                  <c:v>99.670601301141616</c:v>
                </c:pt>
                <c:pt idx="19">
                  <c:v>110.28617759777651</c:v>
                </c:pt>
                <c:pt idx="20">
                  <c:v>112.53761165630843</c:v>
                </c:pt>
                <c:pt idx="21">
                  <c:v>113.76619739599174</c:v>
                </c:pt>
                <c:pt idx="22">
                  <c:v>116.609151783614</c:v>
                </c:pt>
                <c:pt idx="23">
                  <c:v>113.61585450815417</c:v>
                </c:pt>
                <c:pt idx="24">
                  <c:v>109.08391821249636</c:v>
                </c:pt>
                <c:pt idx="25">
                  <c:v>108.70678317447229</c:v>
                </c:pt>
                <c:pt idx="26">
                  <c:v>103.63468183067195</c:v>
                </c:pt>
                <c:pt idx="27">
                  <c:v>91.651282538464784</c:v>
                </c:pt>
                <c:pt idx="28">
                  <c:v>86.505353622960243</c:v>
                </c:pt>
                <c:pt idx="29">
                  <c:v>86.995337194594796</c:v>
                </c:pt>
                <c:pt idx="30">
                  <c:v>87.131400415384647</c:v>
                </c:pt>
                <c:pt idx="31">
                  <c:v>95.346808255637285</c:v>
                </c:pt>
                <c:pt idx="32">
                  <c:v>96.645399886382222</c:v>
                </c:pt>
                <c:pt idx="33">
                  <c:v>96.648920917969136</c:v>
                </c:pt>
                <c:pt idx="34">
                  <c:v>102.31769147325591</c:v>
                </c:pt>
                <c:pt idx="35">
                  <c:v>103.73473639236087</c:v>
                </c:pt>
                <c:pt idx="36">
                  <c:v>105.65743847275985</c:v>
                </c:pt>
                <c:pt idx="37">
                  <c:v>108.22319476182204</c:v>
                </c:pt>
                <c:pt idx="38">
                  <c:v>100.57756228570862</c:v>
                </c:pt>
                <c:pt idx="39">
                  <c:v>97.103903349351398</c:v>
                </c:pt>
                <c:pt idx="40">
                  <c:v>94.246741462952457</c:v>
                </c:pt>
                <c:pt idx="41">
                  <c:v>90.324937765385869</c:v>
                </c:pt>
                <c:pt idx="42">
                  <c:v>92.774884727710059</c:v>
                </c:pt>
                <c:pt idx="43">
                  <c:v>92.301193344085135</c:v>
                </c:pt>
                <c:pt idx="44">
                  <c:v>89.643028769083131</c:v>
                </c:pt>
                <c:pt idx="45">
                  <c:v>87.145833229221154</c:v>
                </c:pt>
                <c:pt idx="46">
                  <c:v>87.916627745685446</c:v>
                </c:pt>
                <c:pt idx="47">
                  <c:v>83.908928946512347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21-4490-BE68-A612CC1F5C2E}"/>
            </c:ext>
          </c:extLst>
        </c:ser>
        <c:ser>
          <c:idx val="4"/>
          <c:order val="2"/>
          <c:tx>
            <c:strRef>
              <c:f>Chart!$D$1</c:f>
              <c:strCache>
                <c:ptCount val="1"/>
                <c:pt idx="0">
                  <c:v>Column2</c:v>
                </c:pt>
              </c:strCache>
            </c:strRef>
          </c:tx>
          <c:spPr>
            <a:ln w="31750">
              <a:solidFill>
                <a:schemeClr val="tx1"/>
              </a:solidFill>
              <a:prstDash val="sysDot"/>
            </a:ln>
          </c:spPr>
          <c:marker>
            <c:symbol val="none"/>
          </c:marker>
          <c:cat>
            <c:numRef>
              <c:f>Chart!$A$2:$A$181</c:f>
              <c:numCache>
                <c:formatCode>General</c:formatCode>
                <c:ptCount val="48"/>
                <c:pt idx="0">
                  <c:v>2010</c:v>
                </c:pt>
                <c:pt idx="4">
                  <c:v>2011</c:v>
                </c:pt>
                <c:pt idx="8">
                  <c:v>2012</c:v>
                </c:pt>
                <c:pt idx="12">
                  <c:v>2013</c:v>
                </c:pt>
                <c:pt idx="16">
                  <c:v>2014</c:v>
                </c:pt>
                <c:pt idx="20">
                  <c:v>2015</c:v>
                </c:pt>
                <c:pt idx="24">
                  <c:v>2016</c:v>
                </c:pt>
                <c:pt idx="28">
                  <c:v>2017</c:v>
                </c:pt>
                <c:pt idx="32">
                  <c:v>2018</c:v>
                </c:pt>
                <c:pt idx="36">
                  <c:v>2019</c:v>
                </c:pt>
                <c:pt idx="40">
                  <c:v>2020</c:v>
                </c:pt>
                <c:pt idx="44">
                  <c:v>2021</c:v>
                </c:pt>
              </c:numCache>
            </c:numRef>
          </c:cat>
          <c:val>
            <c:numRef>
              <c:f>Chart!$D$2:$D$181</c:f>
              <c:numCache>
                <c:formatCode>0.00</c:formatCode>
                <c:ptCount val="48"/>
                <c:pt idx="0">
                  <c:v>95.458874429888979</c:v>
                </c:pt>
                <c:pt idx="1">
                  <c:v>95.458874429888979</c:v>
                </c:pt>
                <c:pt idx="2">
                  <c:v>95.458874429888979</c:v>
                </c:pt>
                <c:pt idx="3">
                  <c:v>95.458874429888979</c:v>
                </c:pt>
                <c:pt idx="4">
                  <c:v>95.458874429888979</c:v>
                </c:pt>
                <c:pt idx="5">
                  <c:v>95.458874429888979</c:v>
                </c:pt>
                <c:pt idx="6">
                  <c:v>95.458874429888979</c:v>
                </c:pt>
                <c:pt idx="7">
                  <c:v>95.458874429888979</c:v>
                </c:pt>
                <c:pt idx="8">
                  <c:v>95.458874429888979</c:v>
                </c:pt>
                <c:pt idx="9">
                  <c:v>95.458874429888979</c:v>
                </c:pt>
                <c:pt idx="10">
                  <c:v>95.458874429888979</c:v>
                </c:pt>
                <c:pt idx="11">
                  <c:v>95.458874429888979</c:v>
                </c:pt>
                <c:pt idx="12">
                  <c:v>95.458874429888979</c:v>
                </c:pt>
                <c:pt idx="13">
                  <c:v>95.458874429888979</c:v>
                </c:pt>
                <c:pt idx="14">
                  <c:v>95.458874429888979</c:v>
                </c:pt>
                <c:pt idx="15">
                  <c:v>95.458874429888979</c:v>
                </c:pt>
                <c:pt idx="16">
                  <c:v>95.458874429888979</c:v>
                </c:pt>
                <c:pt idx="17">
                  <c:v>95.458874429888979</c:v>
                </c:pt>
                <c:pt idx="18">
                  <c:v>95.458874429888979</c:v>
                </c:pt>
                <c:pt idx="19">
                  <c:v>95.458874429888979</c:v>
                </c:pt>
                <c:pt idx="20">
                  <c:v>95.458874429888979</c:v>
                </c:pt>
                <c:pt idx="21">
                  <c:v>95.458874429888979</c:v>
                </c:pt>
                <c:pt idx="22">
                  <c:v>95.458874429888979</c:v>
                </c:pt>
                <c:pt idx="23">
                  <c:v>95.458874429888979</c:v>
                </c:pt>
                <c:pt idx="24">
                  <c:v>95.458874429888979</c:v>
                </c:pt>
                <c:pt idx="25">
                  <c:v>95.458874429888979</c:v>
                </c:pt>
                <c:pt idx="26">
                  <c:v>95.458874429888979</c:v>
                </c:pt>
                <c:pt idx="27">
                  <c:v>95.458874429888979</c:v>
                </c:pt>
                <c:pt idx="28">
                  <c:v>95.458874429888979</c:v>
                </c:pt>
                <c:pt idx="29">
                  <c:v>95.458874429888979</c:v>
                </c:pt>
                <c:pt idx="30">
                  <c:v>95.458874429888979</c:v>
                </c:pt>
                <c:pt idx="31">
                  <c:v>95.458874429888979</c:v>
                </c:pt>
                <c:pt idx="32">
                  <c:v>95.458874429888979</c:v>
                </c:pt>
                <c:pt idx="33">
                  <c:v>95.458874429888979</c:v>
                </c:pt>
                <c:pt idx="34">
                  <c:v>95.458874429888979</c:v>
                </c:pt>
                <c:pt idx="35">
                  <c:v>95.458874429888979</c:v>
                </c:pt>
                <c:pt idx="36">
                  <c:v>95.458874429888979</c:v>
                </c:pt>
                <c:pt idx="37">
                  <c:v>95.458874429888979</c:v>
                </c:pt>
                <c:pt idx="38">
                  <c:v>95.458874429888979</c:v>
                </c:pt>
                <c:pt idx="39">
                  <c:v>95.458874429888979</c:v>
                </c:pt>
                <c:pt idx="40">
                  <c:v>95.458874429888979</c:v>
                </c:pt>
                <c:pt idx="41">
                  <c:v>95.458874429888979</c:v>
                </c:pt>
                <c:pt idx="42">
                  <c:v>95.458874429888979</c:v>
                </c:pt>
                <c:pt idx="43">
                  <c:v>95.458874429888979</c:v>
                </c:pt>
                <c:pt idx="44">
                  <c:v>95.458874429888979</c:v>
                </c:pt>
                <c:pt idx="45">
                  <c:v>95.458874429888979</c:v>
                </c:pt>
                <c:pt idx="46">
                  <c:v>95.458874429888979</c:v>
                </c:pt>
                <c:pt idx="47">
                  <c:v>95.458874429888979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621-4490-BE68-A612CC1F5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8310528"/>
        <c:axId val="218312064"/>
      </c:lineChart>
      <c:lineChart>
        <c:grouping val="standard"/>
        <c:varyColors val="0"/>
        <c:ser>
          <c:idx val="5"/>
          <c:order val="3"/>
          <c:tx>
            <c:strRef>
              <c:f>Chart!$E$1</c:f>
              <c:strCache>
                <c:ptCount val="1"/>
                <c:pt idx="0">
                  <c:v>Column4</c:v>
                </c:pt>
              </c:strCache>
            </c:strRef>
          </c:tx>
          <c:spPr>
            <a:ln w="41275">
              <a:noFill/>
              <a:prstDash val="solid"/>
            </a:ln>
          </c:spPr>
          <c:marker>
            <c:symbol val="none"/>
          </c:marker>
          <c:cat>
            <c:numRef>
              <c:f>Chart!$A$2:$A$181</c:f>
              <c:numCache>
                <c:formatCode>General</c:formatCode>
                <c:ptCount val="48"/>
                <c:pt idx="0">
                  <c:v>2010</c:v>
                </c:pt>
                <c:pt idx="4">
                  <c:v>2011</c:v>
                </c:pt>
                <c:pt idx="8">
                  <c:v>2012</c:v>
                </c:pt>
                <c:pt idx="12">
                  <c:v>2013</c:v>
                </c:pt>
                <c:pt idx="16">
                  <c:v>2014</c:v>
                </c:pt>
                <c:pt idx="20">
                  <c:v>2015</c:v>
                </c:pt>
                <c:pt idx="24">
                  <c:v>2016</c:v>
                </c:pt>
                <c:pt idx="28">
                  <c:v>2017</c:v>
                </c:pt>
                <c:pt idx="32">
                  <c:v>2018</c:v>
                </c:pt>
                <c:pt idx="36">
                  <c:v>2019</c:v>
                </c:pt>
                <c:pt idx="40">
                  <c:v>2020</c:v>
                </c:pt>
                <c:pt idx="44">
                  <c:v>2021</c:v>
                </c:pt>
              </c:numCache>
            </c:numRef>
          </c:cat>
          <c:val>
            <c:numRef>
              <c:f>Chart!$E$2:$E$181</c:f>
              <c:numCache>
                <c:formatCode>General</c:formatCode>
                <c:ptCount val="4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621-4490-BE68-A612CC1F5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017888"/>
        <c:axId val="1944015808"/>
      </c:lineChart>
      <c:catAx>
        <c:axId val="218310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b="0"/>
            </a:pPr>
            <a:endParaRPr lang="en-US"/>
          </a:p>
        </c:txPr>
        <c:crossAx val="218312064"/>
        <c:crosses val="autoZero"/>
        <c:auto val="1"/>
        <c:lblAlgn val="ctr"/>
        <c:lblOffset val="100"/>
        <c:tickLblSkip val="8"/>
        <c:tickMarkSkip val="4"/>
        <c:noMultiLvlLbl val="0"/>
      </c:catAx>
      <c:valAx>
        <c:axId val="218312064"/>
        <c:scaling>
          <c:orientation val="minMax"/>
          <c:min val="60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b="0"/>
            </a:pPr>
            <a:endParaRPr lang="en-US"/>
          </a:p>
        </c:txPr>
        <c:crossAx val="218310528"/>
        <c:crosses val="autoZero"/>
        <c:crossBetween val="between"/>
        <c:majorUnit val="10"/>
      </c:valAx>
      <c:valAx>
        <c:axId val="1944015808"/>
        <c:scaling>
          <c:orientation val="minMax"/>
          <c:max val="140"/>
          <c:min val="60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944017888"/>
        <c:crosses val="max"/>
        <c:crossBetween val="between"/>
        <c:majorUnit val="10"/>
      </c:valAx>
      <c:catAx>
        <c:axId val="1944017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44015808"/>
        <c:crosses val="autoZero"/>
        <c:auto val="1"/>
        <c:lblAlgn val="ctr"/>
        <c:lblOffset val="100"/>
        <c:noMultiLvlLbl val="0"/>
      </c:catAx>
      <c:spPr>
        <a:ln>
          <a:solidFill>
            <a:schemeClr val="tx1"/>
          </a:solidFill>
        </a:ln>
      </c:spPr>
    </c:plotArea>
    <c:plotVisOnly val="1"/>
    <c:dispBlanksAs val="zero"/>
    <c:showDLblsOverMax val="0"/>
  </c:chart>
  <c:txPr>
    <a:bodyPr/>
    <a:lstStyle/>
    <a:p>
      <a:pPr>
        <a:defRPr sz="1400" b="1">
          <a:latin typeface="Garamond" panose="02020404030301010803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/>
              <a:t>Farm Loan Delinquency</a:t>
            </a:r>
            <a:r>
              <a:rPr lang="en-US" sz="2000" baseline="0" dirty="0"/>
              <a:t> Rate, Q3</a:t>
            </a:r>
            <a:endParaRPr lang="en-US" sz="2000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1949984634369804"/>
          <c:y val="0.27230867305105294"/>
          <c:w val="0.85010396931086341"/>
          <c:h val="0.56195369165602593"/>
        </c:manualLayout>
      </c:layout>
      <c:lineChart>
        <c:grouping val="standard"/>
        <c:varyColors val="0"/>
        <c:ser>
          <c:idx val="2"/>
          <c:order val="0"/>
          <c:tx>
            <c:strRef>
              <c:f>Chart!$B$1</c:f>
              <c:strCache>
                <c:ptCount val="1"/>
                <c:pt idx="0">
                  <c:v>Total</c:v>
                </c:pt>
              </c:strCache>
            </c:strRef>
          </c:tx>
          <c:spPr>
            <a:ln w="38100">
              <a:solidFill>
                <a:schemeClr val="tx1"/>
              </a:solidFill>
              <a:prstDash val="solid"/>
            </a:ln>
          </c:spPr>
          <c:marker>
            <c:symbol val="none"/>
          </c:marker>
          <c:dPt>
            <c:idx val="85"/>
            <c:bubble3D val="0"/>
            <c:extLst>
              <c:ext xmlns:c16="http://schemas.microsoft.com/office/drawing/2014/chart" uri="{C3380CC4-5D6E-409C-BE32-E72D297353CC}">
                <c16:uniqueId val="{00000000-5B61-43C8-B5A4-2175EFAE60A7}"/>
              </c:ext>
            </c:extLst>
          </c:dPt>
          <c:dPt>
            <c:idx val="86"/>
            <c:bubble3D val="0"/>
            <c:extLst>
              <c:ext xmlns:c16="http://schemas.microsoft.com/office/drawing/2014/chart" uri="{C3380CC4-5D6E-409C-BE32-E72D297353CC}">
                <c16:uniqueId val="{00000001-5B61-43C8-B5A4-2175EFAE60A7}"/>
              </c:ext>
            </c:extLst>
          </c:dPt>
          <c:cat>
            <c:numRef>
              <c:f>Chart!$A$2:$A$252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Chart!$B$2:$B$252</c:f>
            </c:numRef>
          </c:val>
          <c:smooth val="0"/>
          <c:extLst>
            <c:ext xmlns:c16="http://schemas.microsoft.com/office/drawing/2014/chart" uri="{C3380CC4-5D6E-409C-BE32-E72D297353CC}">
              <c16:uniqueId val="{00000002-5B61-43C8-B5A4-2175EFAE60A7}"/>
            </c:ext>
          </c:extLst>
        </c:ser>
        <c:ser>
          <c:idx val="3"/>
          <c:order val="1"/>
          <c:tx>
            <c:strRef>
              <c:f>Chart!$C$1</c:f>
              <c:strCache>
                <c:ptCount val="1"/>
                <c:pt idx="0">
                  <c:v>Real Estate</c:v>
                </c:pt>
              </c:strCache>
            </c:strRef>
          </c:tx>
          <c:spPr>
            <a:ln w="28575">
              <a:solidFill>
                <a:srgbClr val="205D79"/>
              </a:solidFill>
              <a:prstDash val="solid"/>
            </a:ln>
          </c:spPr>
          <c:marker>
            <c:symbol val="none"/>
          </c:marker>
          <c:dPt>
            <c:idx val="85"/>
            <c:bubble3D val="0"/>
            <c:extLst>
              <c:ext xmlns:c16="http://schemas.microsoft.com/office/drawing/2014/chart" uri="{C3380CC4-5D6E-409C-BE32-E72D297353CC}">
                <c16:uniqueId val="{00000003-5B61-43C8-B5A4-2175EFAE60A7}"/>
              </c:ext>
            </c:extLst>
          </c:dPt>
          <c:cat>
            <c:numRef>
              <c:f>Chart!$A$2:$A$252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Chart!$C$2:$C$252</c:f>
              <c:numCache>
                <c:formatCode>0.00</c:formatCode>
                <c:ptCount val="22"/>
                <c:pt idx="0">
                  <c:v>2.12</c:v>
                </c:pt>
                <c:pt idx="1">
                  <c:v>2.5423353462219218</c:v>
                </c:pt>
                <c:pt idx="2">
                  <c:v>2.4293489647532982</c:v>
                </c:pt>
                <c:pt idx="3">
                  <c:v>2.2574513113030643</c:v>
                </c:pt>
                <c:pt idx="4">
                  <c:v>1.6805547576858975</c:v>
                </c:pt>
                <c:pt idx="5">
                  <c:v>1.4205208098740534</c:v>
                </c:pt>
                <c:pt idx="6">
                  <c:v>1.3267435591795056</c:v>
                </c:pt>
                <c:pt idx="7">
                  <c:v>1.359582222214782</c:v>
                </c:pt>
                <c:pt idx="8">
                  <c:v>1.6149769397544778</c:v>
                </c:pt>
                <c:pt idx="9">
                  <c:v>2.8665166158325075</c:v>
                </c:pt>
                <c:pt idx="10">
                  <c:v>3.608636945447123</c:v>
                </c:pt>
                <c:pt idx="11">
                  <c:v>3.4504712039410936</c:v>
                </c:pt>
                <c:pt idx="12">
                  <c:v>2.8893641310861695</c:v>
                </c:pt>
                <c:pt idx="13">
                  <c:v>2.1379341608169509</c:v>
                </c:pt>
                <c:pt idx="14">
                  <c:v>1.5755891658348409</c:v>
                </c:pt>
                <c:pt idx="15">
                  <c:v>1.4342502851000001</c:v>
                </c:pt>
                <c:pt idx="16">
                  <c:v>1.7131770668999999</c:v>
                </c:pt>
                <c:pt idx="17">
                  <c:v>1.9672578012999999</c:v>
                </c:pt>
                <c:pt idx="18">
                  <c:v>2.0945403307000001</c:v>
                </c:pt>
                <c:pt idx="19">
                  <c:v>2.1112854999000001</c:v>
                </c:pt>
                <c:pt idx="20">
                  <c:v>2.3155405241999998</c:v>
                </c:pt>
                <c:pt idx="21">
                  <c:v>1.6151107913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B61-43C8-B5A4-2175EFAE6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8310528"/>
        <c:axId val="218312064"/>
      </c:lineChart>
      <c:lineChart>
        <c:grouping val="standard"/>
        <c:varyColors val="0"/>
        <c:ser>
          <c:idx val="1"/>
          <c:order val="2"/>
          <c:tx>
            <c:strRef>
              <c:f>Chart!$D$1</c:f>
              <c:strCache>
                <c:ptCount val="1"/>
                <c:pt idx="0">
                  <c:v>Non-Real Estate</c:v>
                </c:pt>
              </c:strCache>
            </c:strRef>
          </c:tx>
          <c:spPr>
            <a:ln w="28575">
              <a:solidFill>
                <a:srgbClr val="19C3FF"/>
              </a:solidFill>
              <a:prstDash val="solid"/>
            </a:ln>
          </c:spPr>
          <c:marker>
            <c:symbol val="none"/>
          </c:marker>
          <c:dPt>
            <c:idx val="85"/>
            <c:bubble3D val="0"/>
            <c:extLst>
              <c:ext xmlns:c16="http://schemas.microsoft.com/office/drawing/2014/chart" uri="{C3380CC4-5D6E-409C-BE32-E72D297353CC}">
                <c16:uniqueId val="{00000005-5B61-43C8-B5A4-2175EFAE60A7}"/>
              </c:ext>
            </c:extLst>
          </c:dPt>
          <c:dPt>
            <c:idx val="86"/>
            <c:bubble3D val="0"/>
            <c:extLst>
              <c:ext xmlns:c16="http://schemas.microsoft.com/office/drawing/2014/chart" uri="{C3380CC4-5D6E-409C-BE32-E72D297353CC}">
                <c16:uniqueId val="{00000006-5B61-43C8-B5A4-2175EFAE60A7}"/>
              </c:ext>
            </c:extLst>
          </c:dPt>
          <c:cat>
            <c:numRef>
              <c:f>Chart!$A$2:$A$252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Chart!$D$2:$D$252</c:f>
              <c:numCache>
                <c:formatCode>0.00</c:formatCode>
                <c:ptCount val="22"/>
                <c:pt idx="0">
                  <c:v>1.92</c:v>
                </c:pt>
                <c:pt idx="1">
                  <c:v>2.4744600000000001</c:v>
                </c:pt>
                <c:pt idx="2">
                  <c:v>2.30464</c:v>
                </c:pt>
                <c:pt idx="3">
                  <c:v>2.29792</c:v>
                </c:pt>
                <c:pt idx="4">
                  <c:v>1.3769199999999999</c:v>
                </c:pt>
                <c:pt idx="5">
                  <c:v>1.07497</c:v>
                </c:pt>
                <c:pt idx="6">
                  <c:v>0.93263000000000007</c:v>
                </c:pt>
                <c:pt idx="7">
                  <c:v>0.99218000000000006</c:v>
                </c:pt>
                <c:pt idx="8">
                  <c:v>1.04504</c:v>
                </c:pt>
                <c:pt idx="9">
                  <c:v>2.2415799999999999</c:v>
                </c:pt>
                <c:pt idx="10">
                  <c:v>2.9188299999999998</c:v>
                </c:pt>
                <c:pt idx="11">
                  <c:v>1.86781</c:v>
                </c:pt>
                <c:pt idx="12">
                  <c:v>1.6217800000000002</c:v>
                </c:pt>
                <c:pt idx="13">
                  <c:v>1.0828799999999998</c:v>
                </c:pt>
                <c:pt idx="14">
                  <c:v>0.78998999999999997</c:v>
                </c:pt>
                <c:pt idx="15">
                  <c:v>0.67426527920000001</c:v>
                </c:pt>
                <c:pt idx="16">
                  <c:v>1.1537329752000001</c:v>
                </c:pt>
                <c:pt idx="17">
                  <c:v>1.4021273103</c:v>
                </c:pt>
                <c:pt idx="18">
                  <c:v>1.5537525249999999</c:v>
                </c:pt>
                <c:pt idx="19">
                  <c:v>1.7036054895999999</c:v>
                </c:pt>
                <c:pt idx="20">
                  <c:v>1.8570197113</c:v>
                </c:pt>
                <c:pt idx="21">
                  <c:v>1.1621603879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B61-43C8-B5A4-2175EFAE60A7}"/>
            </c:ext>
          </c:extLst>
        </c:ser>
        <c:ser>
          <c:idx val="4"/>
          <c:order val="3"/>
          <c:tx>
            <c:strRef>
              <c:f>Chart!$E$1</c:f>
              <c:strCache>
                <c:ptCount val="1"/>
                <c:pt idx="0">
                  <c:v>Column2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numRef>
              <c:f>Chart!$A$2:$A$252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Chart!$E$2:$E$252</c:f>
              <c:numCache>
                <c:formatCode>General</c:formatCode>
                <c:ptCount val="2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B61-43C8-B5A4-2175EFAE6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017888"/>
        <c:axId val="1944015808"/>
      </c:lineChart>
      <c:catAx>
        <c:axId val="218310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chemeClr val="tx1"/>
            </a:solidFill>
          </a:ln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218312064"/>
        <c:crosses val="autoZero"/>
        <c:auto val="1"/>
        <c:lblAlgn val="ctr"/>
        <c:lblOffset val="100"/>
        <c:tickLblSkip val="3"/>
        <c:tickMarkSkip val="1"/>
        <c:noMultiLvlLbl val="0"/>
      </c:catAx>
      <c:valAx>
        <c:axId val="218312064"/>
        <c:scaling>
          <c:orientation val="minMax"/>
          <c:max val="4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18310528"/>
        <c:crosses val="autoZero"/>
        <c:crossBetween val="between"/>
        <c:majorUnit val="0.5"/>
      </c:valAx>
      <c:valAx>
        <c:axId val="1944015808"/>
        <c:scaling>
          <c:orientation val="minMax"/>
          <c:max val="4"/>
          <c:min val="0"/>
        </c:scaling>
        <c:delete val="0"/>
        <c:axPos val="r"/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944017888"/>
        <c:crosses val="max"/>
        <c:crossBetween val="between"/>
      </c:valAx>
      <c:catAx>
        <c:axId val="1944017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44015808"/>
        <c:crossesAt val="0"/>
        <c:auto val="1"/>
        <c:lblAlgn val="ctr"/>
        <c:lblOffset val="100"/>
        <c:noMultiLvlLbl val="0"/>
      </c:catAx>
      <c:spPr>
        <a:ln>
          <a:solidFill>
            <a:schemeClr val="tx1"/>
          </a:solidFill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10619102043080139"/>
          <c:y val="0.76557320707509868"/>
          <c:w val="0.79610179888729204"/>
          <c:h val="7.129999991731735E-2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400" b="0">
          <a:latin typeface="Garamond" panose="02020404030301010803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0.0465</cdr:x>
      <cdr:y>0.13543</cdr:y>
    </cdr:from>
    <cdr:to>
      <cdr:x>0.45651</cdr:x>
      <cdr:y>0.22537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870022F-947F-481A-AD1B-A60C41DC2F26}"/>
            </a:ext>
          </a:extLst>
        </cdr:cNvPr>
        <cdr:cNvSpPr txBox="1"/>
      </cdr:nvSpPr>
      <cdr:spPr>
        <a:xfrm xmlns:a="http://schemas.openxmlformats.org/drawingml/2006/main">
          <a:off x="382666" y="499860"/>
          <a:ext cx="3374218" cy="331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Garamond" panose="02020404030301010803" pitchFamily="18" charset="0"/>
            </a:rPr>
            <a:t>% change from Jan-2019</a:t>
          </a:r>
        </a:p>
      </cdr:txBody>
    </cdr:sp>
  </cdr:relSizeAnchor>
  <cdr:relSizeAnchor xmlns:cdr="http://schemas.openxmlformats.org/drawingml/2006/chartDrawing">
    <cdr:from>
      <cdr:x>0.54719</cdr:x>
      <cdr:y>0.14243</cdr:y>
    </cdr:from>
    <cdr:to>
      <cdr:x>0.95721</cdr:x>
      <cdr:y>0.23237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625D5B39-9EB1-4CA0-B693-D5A68E22B4EE}"/>
            </a:ext>
          </a:extLst>
        </cdr:cNvPr>
        <cdr:cNvSpPr txBox="1"/>
      </cdr:nvSpPr>
      <cdr:spPr>
        <a:xfrm xmlns:a="http://schemas.openxmlformats.org/drawingml/2006/main">
          <a:off x="4503144" y="525696"/>
          <a:ext cx="3374301" cy="3319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800" dirty="0">
              <a:latin typeface="Garamond" panose="02020404030301010803" pitchFamily="18" charset="0"/>
            </a:rPr>
            <a:t>% change from Jan-2019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0.07323</cdr:x>
      <cdr:y>0.17894</cdr:y>
    </cdr:from>
    <cdr:to>
      <cdr:x>0.5</cdr:x>
      <cdr:y>0.26953</cdr:y>
    </cdr:to>
    <cdr:sp macro="" textlink="">
      <cdr:nvSpPr>
        <cdr:cNvPr id="2" name="TextBox 4">
          <a:extLst xmlns:a="http://schemas.openxmlformats.org/drawingml/2006/main">
            <a:ext uri="{FF2B5EF4-FFF2-40B4-BE49-F238E27FC236}">
              <a16:creationId xmlns:a16="http://schemas.microsoft.com/office/drawing/2014/main" id="{EEC71ABC-6431-4117-A94A-CF5B6C9506A0}"/>
            </a:ext>
          </a:extLst>
        </cdr:cNvPr>
        <cdr:cNvSpPr txBox="1"/>
      </cdr:nvSpPr>
      <cdr:spPr>
        <a:xfrm xmlns:a="http://schemas.openxmlformats.org/drawingml/2006/main">
          <a:off x="285184" y="607888"/>
          <a:ext cx="1662047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0" dirty="0">
              <a:latin typeface="Garamond" panose="02020404030301010803" pitchFamily="18" charset="0"/>
              <a:cs typeface="Times New Roman" panose="02020603050405020304" pitchFamily="18" charset="0"/>
            </a:rPr>
            <a:t>Diffusion Index</a:t>
          </a:r>
        </a:p>
      </cdr:txBody>
    </cdr:sp>
  </cdr:relSizeAnchor>
  <cdr:relSizeAnchor xmlns:cdr="http://schemas.openxmlformats.org/drawingml/2006/chartDrawing">
    <cdr:from>
      <cdr:x>0.58699</cdr:x>
      <cdr:y>0.18257</cdr:y>
    </cdr:from>
    <cdr:to>
      <cdr:x>0.96164</cdr:x>
      <cdr:y>0.27317</cdr:y>
    </cdr:to>
    <cdr:sp macro="" textlink="">
      <cdr:nvSpPr>
        <cdr:cNvPr id="3" name="TextBox 4">
          <a:extLst xmlns:a="http://schemas.openxmlformats.org/drawingml/2006/main">
            <a:ext uri="{FF2B5EF4-FFF2-40B4-BE49-F238E27FC236}">
              <a16:creationId xmlns:a16="http://schemas.microsoft.com/office/drawing/2014/main" id="{B639B89D-6149-4931-9B64-D28D02947BDA}"/>
            </a:ext>
          </a:extLst>
        </cdr:cNvPr>
        <cdr:cNvSpPr txBox="1"/>
      </cdr:nvSpPr>
      <cdr:spPr>
        <a:xfrm xmlns:a="http://schemas.openxmlformats.org/drawingml/2006/main">
          <a:off x="2286000" y="620244"/>
          <a:ext cx="145905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0" dirty="0">
              <a:latin typeface="Garamond" panose="02020404030301010803" pitchFamily="18" charset="0"/>
              <a:cs typeface="Times New Roman" panose="02020603050405020304" pitchFamily="18" charset="0"/>
            </a:rPr>
            <a:t>Diffusion Index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0.05608</cdr:x>
      <cdr:y>0.11026</cdr:y>
    </cdr:from>
    <cdr:to>
      <cdr:x>0.3218</cdr:x>
      <cdr:y>0.20085</cdr:y>
    </cdr:to>
    <cdr:sp macro="" textlink="">
      <cdr:nvSpPr>
        <cdr:cNvPr id="8" name="Text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61512" y="374574"/>
          <a:ext cx="2186770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en-US" altLang="en-US" sz="1400" b="0" i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Percent</a:t>
          </a:r>
          <a:endParaRPr kumimoji="0" lang="en-US" altLang="en-US" sz="14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0.7173</cdr:x>
      <cdr:y>0.11026</cdr:y>
    </cdr:from>
    <cdr:to>
      <cdr:x>0.96319</cdr:x>
      <cdr:y>0.20085</cdr:y>
    </cdr:to>
    <cdr:sp macro="" textlink="">
      <cdr:nvSpPr>
        <cdr:cNvPr id="3" name="TextBox 5">
          <a:extLst xmlns:a="http://schemas.openxmlformats.org/drawingml/2006/main">
            <a:ext uri="{FF2B5EF4-FFF2-40B4-BE49-F238E27FC236}">
              <a16:creationId xmlns:a16="http://schemas.microsoft.com/office/drawing/2014/main" id="{6404346D-8604-4E41-B8A0-78224187952C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03103" y="374573"/>
          <a:ext cx="2023533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en-US" altLang="en-US" sz="1400" b="0" i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Percent</a:t>
          </a:r>
          <a:endParaRPr kumimoji="0" lang="en-US" altLang="en-US" sz="14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0.0426</cdr:x>
      <cdr:y>0.07966</cdr:y>
    </cdr:from>
    <cdr:to>
      <cdr:x>0.29367</cdr:x>
      <cdr:y>0.19697</cdr:y>
    </cdr:to>
    <cdr:sp macro="" textlink="">
      <cdr:nvSpPr>
        <cdr:cNvPr id="2" name="Text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3042" y="250805"/>
          <a:ext cx="2080715" cy="36932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en-US" altLang="en-US" noProof="0" dirty="0">
              <a:solidFill>
                <a:srgbClr val="000000"/>
              </a:solidFill>
              <a:latin typeface="Garamond" panose="02020404030301010803" pitchFamily="18" charset="0"/>
              <a:cs typeface="Times New Roman" panose="02020603050405020304" pitchFamily="18" charset="0"/>
            </a:rPr>
            <a:t>Percent</a:t>
          </a:r>
          <a:endParaRPr kumimoji="0" lang="en-US" altLang="en-US" sz="18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Garamond" panose="02020404030301010803" pitchFamily="18" charset="0"/>
            <a:ea typeface="+mn-ea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0.85465</cdr:x>
      <cdr:y>0.07649</cdr:y>
    </cdr:from>
    <cdr:to>
      <cdr:x>0.9594</cdr:x>
      <cdr:y>0.1938</cdr:y>
    </cdr:to>
    <cdr:sp macro="" textlink="">
      <cdr:nvSpPr>
        <cdr:cNvPr id="3" name="Text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082824" y="240828"/>
          <a:ext cx="868091" cy="3693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en-US" altLang="en-US" sz="1800" noProof="0" dirty="0">
              <a:solidFill>
                <a:srgbClr val="000000"/>
              </a:solidFill>
              <a:latin typeface="Garamond" panose="02020404030301010803" pitchFamily="18" charset="0"/>
              <a:cs typeface="Times New Roman" panose="02020603050405020304" pitchFamily="18" charset="0"/>
            </a:rPr>
            <a:t>Percent</a:t>
          </a:r>
          <a:endParaRPr kumimoji="0" lang="en-US" altLang="en-US" sz="32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Garamond" panose="02020404030301010803" pitchFamily="18" charset="0"/>
            <a:ea typeface="+mn-ea"/>
            <a:cs typeface="Times New Roman" panose="02020603050405020304" pitchFamily="18" charset="0"/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0.84182</cdr:x>
      <cdr:y>0.1639</cdr:y>
    </cdr:from>
    <cdr:to>
      <cdr:x>0.95942</cdr:x>
      <cdr:y>0.27875</cdr:y>
    </cdr:to>
    <cdr:sp macro="" textlink="">
      <cdr:nvSpPr>
        <cdr:cNvPr id="2" name="TextBox 6"/>
        <cdr:cNvSpPr txBox="1"/>
      </cdr:nvSpPr>
      <cdr:spPr>
        <a:xfrm xmlns:a="http://schemas.openxmlformats.org/drawingml/2006/main">
          <a:off x="6927836" y="556817"/>
          <a:ext cx="967810" cy="39018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29" tIns="45714" rIns="91429" bIns="45714" rtlCol="0">
          <a:spAutoFit/>
        </a:bodyPr>
        <a:lstStyle xmlns:a="http://schemas.openxmlformats.org/drawingml/2006/main">
          <a:defPPr>
            <a:defRPr lang="en-US"/>
          </a:defPPr>
          <a:lvl1pPr algn="l" defTabSz="457200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defRPr>
          </a:lvl1pPr>
          <a:lvl2pPr marL="457200" algn="l" defTabSz="457200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defRPr>
          </a:lvl2pPr>
          <a:lvl3pPr marL="914400" algn="l" defTabSz="457200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defRPr>
          </a:lvl3pPr>
          <a:lvl4pPr marL="1371600" algn="l" defTabSz="457200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defRPr>
          </a:lvl4pPr>
          <a:lvl5pPr marL="1828800" algn="l" defTabSz="457200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defRPr>
          </a:lvl5pPr>
          <a:lvl6pPr marL="2286000" algn="l" defTabSz="457200" rtl="0" eaLnBrk="1" latinLnBrk="0" hangingPunct="1">
            <a:defRPr kern="12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defRPr>
          </a:lvl6pPr>
          <a:lvl7pPr marL="2743200" algn="l" defTabSz="457200" rtl="0" eaLnBrk="1" latinLnBrk="0" hangingPunct="1">
            <a:defRPr kern="12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defRPr>
          </a:lvl7pPr>
          <a:lvl8pPr marL="3200400" algn="l" defTabSz="457200" rtl="0" eaLnBrk="1" latinLnBrk="0" hangingPunct="1">
            <a:defRPr kern="12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defRPr>
          </a:lvl8pPr>
          <a:lvl9pPr marL="3657600" algn="l" defTabSz="457200" rtl="0" eaLnBrk="1" latinLnBrk="0" hangingPunct="1">
            <a:defRPr kern="12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defRPr>
          </a:lvl9pPr>
        </a:lstStyle>
        <a:p xmlns:a="http://schemas.openxmlformats.org/drawingml/2006/main">
          <a:r>
            <a:rPr lang="en-US" sz="1800" dirty="0">
              <a:solidFill>
                <a:srgbClr val="000000"/>
              </a:solidFill>
              <a:latin typeface="Garamond" panose="02020404030301010803" pitchFamily="18" charset="0"/>
              <a:cs typeface="Times New Roman" panose="02020603050405020304" pitchFamily="18" charset="0"/>
            </a:rPr>
            <a:t>Percent</a:t>
          </a:r>
          <a:endParaRPr lang="en-US" sz="1800" b="0" i="0" dirty="0">
            <a:solidFill>
              <a:srgbClr val="000000"/>
            </a:solidFill>
            <a:latin typeface="Garamond" panose="02020404030301010803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0.05378</cdr:x>
      <cdr:y>0.0287</cdr:y>
    </cdr:from>
    <cdr:to>
      <cdr:x>0.5599</cdr:x>
      <cdr:y>0.13951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D633AC2-48F3-4B5A-BF61-F92C882A2E3D}"/>
            </a:ext>
          </a:extLst>
        </cdr:cNvPr>
        <cdr:cNvSpPr txBox="1"/>
      </cdr:nvSpPr>
      <cdr:spPr>
        <a:xfrm xmlns:a="http://schemas.openxmlformats.org/drawingml/2006/main">
          <a:off x="209068" y="79380"/>
          <a:ext cx="1967696" cy="3064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>
              <a:latin typeface="Garamond" panose="02020404030301010803" pitchFamily="18" charset="0"/>
            </a:rPr>
            <a:t>Billion dollars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0.07517</cdr:x>
      <cdr:y>0.02912</cdr:y>
    </cdr:from>
    <cdr:to>
      <cdr:x>0.63692</cdr:x>
      <cdr:y>0.18912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90801" y="80529"/>
          <a:ext cx="2173291" cy="4424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>
              <a:latin typeface="Garamond" panose="02020404030301010803" pitchFamily="18" charset="0"/>
            </a:rPr>
            <a:t>Million barrels per day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0.09476</cdr:x>
      <cdr:y>0.00214</cdr:y>
    </cdr:from>
    <cdr:to>
      <cdr:x>0.80892</cdr:x>
      <cdr:y>0.09685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3F11F95-AA19-4FBD-B7E2-77A98FDFDF5B}"/>
            </a:ext>
          </a:extLst>
        </cdr:cNvPr>
        <cdr:cNvSpPr txBox="1"/>
      </cdr:nvSpPr>
      <cdr:spPr>
        <a:xfrm xmlns:a="http://schemas.openxmlformats.org/drawingml/2006/main">
          <a:off x="366611" y="6379"/>
          <a:ext cx="2762897" cy="282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>
              <a:latin typeface="Garamond" panose="02020404030301010803" pitchFamily="18" charset="0"/>
            </a:rPr>
            <a:t>Index, Jan 2016 = 100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0.09716</cdr:x>
      <cdr:y>0.0008</cdr:y>
    </cdr:from>
    <cdr:to>
      <cdr:x>0.60198</cdr:x>
      <cdr:y>0.09819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EB6BDE3-ED05-4DC5-A807-2780615874D1}"/>
            </a:ext>
          </a:extLst>
        </cdr:cNvPr>
        <cdr:cNvSpPr txBox="1"/>
      </cdr:nvSpPr>
      <cdr:spPr>
        <a:xfrm xmlns:a="http://schemas.openxmlformats.org/drawingml/2006/main">
          <a:off x="377748" y="2374"/>
          <a:ext cx="1962615" cy="2900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>
              <a:latin typeface="Garamond" panose="02020404030301010803" pitchFamily="18" charset="0"/>
            </a:rPr>
            <a:t>Dollars per metric ton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0.08796</cdr:x>
      <cdr:y>0.1157</cdr:y>
    </cdr:from>
    <cdr:to>
      <cdr:x>0.52546</cdr:x>
      <cdr:y>0.19943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D358A1B-CE46-457E-9451-A3AADEBD6F81}"/>
            </a:ext>
          </a:extLst>
        </cdr:cNvPr>
        <cdr:cNvSpPr txBox="1"/>
      </cdr:nvSpPr>
      <cdr:spPr>
        <a:xfrm xmlns:a="http://schemas.openxmlformats.org/drawingml/2006/main">
          <a:off x="361950" y="407987"/>
          <a:ext cx="18002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>
              <a:latin typeface="Garamond" panose="02020404030301010803" pitchFamily="18" charset="0"/>
            </a:rPr>
            <a:t>Diffusion Index</a:t>
          </a:r>
        </a:p>
      </cdr:txBody>
    </cdr:sp>
  </cdr:relSizeAnchor>
  <cdr:relSizeAnchor xmlns:cdr="http://schemas.openxmlformats.org/drawingml/2006/chartDrawing">
    <cdr:from>
      <cdr:x>0.18596</cdr:x>
      <cdr:y>0.82699</cdr:y>
    </cdr:from>
    <cdr:to>
      <cdr:x>0.8966</cdr:x>
      <cdr:y>0.90533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C7A53FEC-3937-4699-BC2F-D8CE5845475B}"/>
            </a:ext>
          </a:extLst>
        </cdr:cNvPr>
        <cdr:cNvSpPr txBox="1"/>
      </cdr:nvSpPr>
      <cdr:spPr>
        <a:xfrm xmlns:a="http://schemas.openxmlformats.org/drawingml/2006/main">
          <a:off x="765175" y="2916237"/>
          <a:ext cx="292417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200" dirty="0">
              <a:solidFill>
                <a:schemeClr val="tx1"/>
              </a:solidFill>
              <a:latin typeface="Garamond" panose="02020404030301010803" pitchFamily="18" charset="0"/>
            </a:rPr>
            <a:t>Expectations for the next three months</a:t>
          </a:r>
        </a:p>
      </cdr:txBody>
    </cdr:sp>
  </cdr:relSizeAnchor>
  <cdr:relSizeAnchor xmlns:cdr="http://schemas.openxmlformats.org/drawingml/2006/chartDrawing">
    <cdr:from>
      <cdr:x>0.82407</cdr:x>
      <cdr:y>0.5</cdr:y>
    </cdr:from>
    <cdr:to>
      <cdr:x>0.84491</cdr:x>
      <cdr:y>0.81259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E498CDBF-D06F-45CA-8D41-60FCEB3AAFE8}"/>
            </a:ext>
          </a:extLst>
        </cdr:cNvPr>
        <cdr:cNvCxnSpPr/>
      </cdr:nvCxnSpPr>
      <cdr:spPr>
        <a:xfrm xmlns:a="http://schemas.openxmlformats.org/drawingml/2006/main" flipV="1">
          <a:off x="3390900" y="1763155"/>
          <a:ext cx="85725" cy="110228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0.08796</cdr:x>
      <cdr:y>0.1157</cdr:y>
    </cdr:from>
    <cdr:to>
      <cdr:x>0.52546</cdr:x>
      <cdr:y>0.19943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D358A1B-CE46-457E-9451-A3AADEBD6F81}"/>
            </a:ext>
          </a:extLst>
        </cdr:cNvPr>
        <cdr:cNvSpPr txBox="1"/>
      </cdr:nvSpPr>
      <cdr:spPr>
        <a:xfrm xmlns:a="http://schemas.openxmlformats.org/drawingml/2006/main">
          <a:off x="361950" y="407987"/>
          <a:ext cx="18002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>
              <a:latin typeface="Garamond" panose="02020404030301010803" pitchFamily="18" charset="0"/>
            </a:rPr>
            <a:t>Diffusion Index</a:t>
          </a:r>
        </a:p>
      </cdr:txBody>
    </cdr:sp>
  </cdr:relSizeAnchor>
  <cdr:relSizeAnchor xmlns:cdr="http://schemas.openxmlformats.org/drawingml/2006/chartDrawing">
    <cdr:from>
      <cdr:x>0.15509</cdr:x>
      <cdr:y>0.20213</cdr:y>
    </cdr:from>
    <cdr:to>
      <cdr:x>0.86574</cdr:x>
      <cdr:y>0.28047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B0AA48F-0745-4FB3-AD90-CD8AC7CAA7DA}"/>
            </a:ext>
          </a:extLst>
        </cdr:cNvPr>
        <cdr:cNvSpPr txBox="1"/>
      </cdr:nvSpPr>
      <cdr:spPr>
        <a:xfrm xmlns:a="http://schemas.openxmlformats.org/drawingml/2006/main">
          <a:off x="638175" y="712787"/>
          <a:ext cx="292417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dirty="0">
              <a:solidFill>
                <a:schemeClr val="tx1"/>
              </a:solidFill>
              <a:latin typeface="Garamond" panose="02020404030301010803" pitchFamily="18" charset="0"/>
            </a:rPr>
            <a:t>Expectations for the next three months</a:t>
          </a:r>
        </a:p>
      </cdr:txBody>
    </cdr:sp>
  </cdr:relSizeAnchor>
  <cdr:relSizeAnchor xmlns:cdr="http://schemas.openxmlformats.org/drawingml/2006/chartDrawing">
    <cdr:from>
      <cdr:x>0.78704</cdr:x>
      <cdr:y>0.28986</cdr:y>
    </cdr:from>
    <cdr:to>
      <cdr:x>0.83565</cdr:x>
      <cdr:y>0.40601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1767D958-1AF9-40F4-A67D-F609669F901C}"/>
            </a:ext>
          </a:extLst>
        </cdr:cNvPr>
        <cdr:cNvCxnSpPr/>
      </cdr:nvCxnSpPr>
      <cdr:spPr>
        <a:xfrm xmlns:a="http://schemas.openxmlformats.org/drawingml/2006/main">
          <a:off x="3238500" y="1022126"/>
          <a:ext cx="200025" cy="409575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0.06125</cdr:x>
      <cdr:y>0.12016</cdr:y>
    </cdr:from>
    <cdr:to>
      <cdr:x>0.9425</cdr:x>
      <cdr:y>0.1827</cdr:y>
    </cdr:to>
    <cdr:sp macro="" textlink="">
      <cdr:nvSpPr>
        <cdr:cNvPr id="8" name="Text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9356" y="423714"/>
          <a:ext cx="3875699" cy="22053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en-US" altLang="en-US" sz="1400" b="0" i="0" dirty="0">
              <a:solidFill>
                <a:srgbClr val="000000"/>
              </a:solidFill>
              <a:latin typeface="Garamond" panose="02020404030301010803" pitchFamily="18" charset="0"/>
              <a:cs typeface="Times New Roman" panose="02020603050405020304" pitchFamily="18" charset="0"/>
            </a:rPr>
            <a:t>Billion dollars, 2021$</a:t>
          </a:r>
          <a:endParaRPr kumimoji="0" lang="en-US" altLang="en-US" sz="14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Garamond" panose="02020404030301010803" pitchFamily="18" charset="0"/>
            <a:ea typeface="+mn-ea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0.26092</cdr:x>
      <cdr:y>0.78597</cdr:y>
    </cdr:from>
    <cdr:to>
      <cdr:x>0.75865</cdr:x>
      <cdr:y>0.87082</cdr:y>
    </cdr:to>
    <cdr:sp macro="" textlink="">
      <cdr:nvSpPr>
        <cdr:cNvPr id="7" name="TextBox 5">
          <a:extLst xmlns:a="http://schemas.openxmlformats.org/drawingml/2006/main">
            <a:ext uri="{FF2B5EF4-FFF2-40B4-BE49-F238E27FC236}">
              <a16:creationId xmlns:a16="http://schemas.microsoft.com/office/drawing/2014/main" id="{43135020-A188-422F-B1E3-F0643AEAF66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47515" y="2850805"/>
          <a:ext cx="2188994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en-US" altLang="en-US" sz="1400" b="0" i="0" dirty="0">
              <a:solidFill>
                <a:srgbClr val="19C3FF"/>
              </a:solidFill>
              <a:latin typeface="Garamond" panose="02020404030301010803" pitchFamily="18" charset="0"/>
              <a:cs typeface="Times New Roman" panose="02020603050405020304" pitchFamily="18" charset="0"/>
            </a:rPr>
            <a:t>Four Quarter Average</a:t>
          </a:r>
          <a:endParaRPr kumimoji="0" lang="en-US" altLang="en-US" sz="1400" b="0" i="0" u="none" strike="noStrike" kern="1200" cap="none" spc="0" normalizeH="0" baseline="0" noProof="0" dirty="0">
            <a:ln>
              <a:noFill/>
            </a:ln>
            <a:solidFill>
              <a:srgbClr val="19C3FF"/>
            </a:solidFill>
            <a:effectLst/>
            <a:uLnTx/>
            <a:uFillTx/>
            <a:latin typeface="Garamond" panose="02020404030301010803" pitchFamily="18" charset="0"/>
            <a:ea typeface="+mn-ea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0.30067</cdr:x>
      <cdr:y>0.6247</cdr:y>
    </cdr:from>
    <cdr:to>
      <cdr:x>0.32116</cdr:x>
      <cdr:y>0.79233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7386ABFD-2D1B-4CB3-8237-9AD24F668805}"/>
            </a:ext>
          </a:extLst>
        </cdr:cNvPr>
        <cdr:cNvCxnSpPr/>
      </cdr:nvCxnSpPr>
      <cdr:spPr>
        <a:xfrm xmlns:a="http://schemas.openxmlformats.org/drawingml/2006/main" flipH="1" flipV="1">
          <a:off x="1322312" y="2202886"/>
          <a:ext cx="90114" cy="591115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rgbClr val="19C3FF"/>
          </a:solidFill>
          <a:prstDash val="solid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0.11972</cdr:x>
      <cdr:y>0.25847</cdr:y>
    </cdr:from>
    <cdr:to>
      <cdr:x>0.37685</cdr:x>
      <cdr:y>0.36479</cdr:y>
    </cdr:to>
    <cdr:sp macro="" textlink="">
      <cdr:nvSpPr>
        <cdr:cNvPr id="5" name="TextBox 5">
          <a:extLst xmlns:a="http://schemas.openxmlformats.org/drawingml/2006/main">
            <a:ext uri="{FF2B5EF4-FFF2-40B4-BE49-F238E27FC236}">
              <a16:creationId xmlns:a16="http://schemas.microsoft.com/office/drawing/2014/main" id="{6B915E6B-2E43-4FFB-94C5-197C0AA0DCD6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26523" y="1272019"/>
          <a:ext cx="1130847" cy="52322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en-US" altLang="en-US" sz="1400" b="0" i="0" dirty="0">
              <a:solidFill>
                <a:schemeClr val="tx1"/>
              </a:solidFill>
              <a:latin typeface="Garamond" panose="02020404030301010803" pitchFamily="18" charset="0"/>
              <a:cs typeface="Times New Roman" panose="02020603050405020304" pitchFamily="18" charset="0"/>
            </a:rPr>
            <a:t>10-Year Average</a:t>
          </a:r>
          <a:endParaRPr kumimoji="0" lang="en-US" altLang="en-US" sz="1400" b="0" i="0" u="none" strike="noStrike" kern="1200" cap="none" spc="0" normalizeH="0" baseline="0" noProof="0" dirty="0">
            <a:ln>
              <a:noFill/>
            </a:ln>
            <a:solidFill>
              <a:schemeClr val="tx1"/>
            </a:solidFill>
            <a:effectLst/>
            <a:uLnTx/>
            <a:uFillTx/>
            <a:latin typeface="Garamond" panose="02020404030301010803" pitchFamily="18" charset="0"/>
            <a:ea typeface="+mn-ea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0.19821</cdr:x>
      <cdr:y>0.39616</cdr:y>
    </cdr:from>
    <cdr:to>
      <cdr:x>0.19821</cdr:x>
      <cdr:y>0.54847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EB968DB8-2CA4-42FE-8D68-6648B05567D1}"/>
            </a:ext>
          </a:extLst>
        </cdr:cNvPr>
        <cdr:cNvCxnSpPr/>
      </cdr:nvCxnSpPr>
      <cdr:spPr>
        <a:xfrm xmlns:a="http://schemas.openxmlformats.org/drawingml/2006/main">
          <a:off x="871718" y="1397000"/>
          <a:ext cx="0" cy="537092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chemeClr val="tx1"/>
          </a:solidFill>
          <a:prstDash val="sysDot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0.10582</cdr:x>
      <cdr:y>0.18389</cdr:y>
    </cdr:from>
    <cdr:to>
      <cdr:x>0.36204</cdr:x>
      <cdr:y>0.26871</cdr:y>
    </cdr:to>
    <cdr:sp macro="" textlink="">
      <cdr:nvSpPr>
        <cdr:cNvPr id="8" name="Text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12095" y="667196"/>
          <a:ext cx="997839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en-US" altLang="en-US" sz="1400" b="0" i="0" dirty="0">
              <a:solidFill>
                <a:srgbClr val="000000"/>
              </a:solidFill>
              <a:latin typeface="Garamond" panose="02020404030301010803" pitchFamily="18" charset="0"/>
              <a:cs typeface="Times New Roman" panose="02020603050405020304" pitchFamily="18" charset="0"/>
            </a:rPr>
            <a:t>Percent</a:t>
          </a:r>
          <a:endParaRPr kumimoji="0" lang="en-US" altLang="en-US" sz="12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Garamond" panose="02020404030301010803" pitchFamily="18" charset="0"/>
            <a:ea typeface="+mn-ea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0.67897</cdr:x>
      <cdr:y>0.18878</cdr:y>
    </cdr:from>
    <cdr:to>
      <cdr:x>0.93519</cdr:x>
      <cdr:y>0.2736</cdr:y>
    </cdr:to>
    <cdr:sp macro="" textlink="">
      <cdr:nvSpPr>
        <cdr:cNvPr id="3" name="TextBox 5">
          <a:extLst xmlns:a="http://schemas.openxmlformats.org/drawingml/2006/main">
            <a:ext uri="{FF2B5EF4-FFF2-40B4-BE49-F238E27FC236}">
              <a16:creationId xmlns:a16="http://schemas.microsoft.com/office/drawing/2014/main" id="{27B946FD-2713-4FBD-AE43-9BBDB37E0561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44234" y="684945"/>
          <a:ext cx="997839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en-US" altLang="en-US" sz="1400" b="0" i="0" dirty="0">
              <a:solidFill>
                <a:srgbClr val="000000"/>
              </a:solidFill>
              <a:latin typeface="Garamond" panose="02020404030301010803" pitchFamily="18" charset="0"/>
              <a:cs typeface="Times New Roman" panose="02020603050405020304" pitchFamily="18" charset="0"/>
            </a:rPr>
            <a:t>Percent</a:t>
          </a:r>
          <a:endParaRPr kumimoji="0" lang="en-US" altLang="en-US" sz="12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Garamond" panose="02020404030301010803" pitchFamily="18" charset="0"/>
            <a:ea typeface="+mn-ea"/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5036A33-6541-9C48-A3F0-778E7E41E928}" type="datetimeFigureOut">
              <a:rPr lang="en-US" smtClean="0"/>
              <a:t>2/7/2022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6B45DF00-CFF0-FD4D-B7C3-7A4F72431E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404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C02D182B-A898-B648-85D8-90D017141CEB}" type="datetimeFigureOut">
              <a:rPr lang="en-US" smtClean="0"/>
              <a:t>2/7/2022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31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274CD240-6D37-9D4D-BC14-DB5B239CE0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8869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2458">
              <a:defRPr/>
            </a:pPr>
            <a:fld id="{274CD240-6D37-9D4D-BC14-DB5B239CE0FE}" type="slidenum">
              <a:rPr lang="en-US">
                <a:solidFill>
                  <a:prstClr val="black"/>
                </a:solidFill>
              </a:rPr>
              <a:pPr defTabSz="462458"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468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4CD240-6D37-9D4D-BC14-DB5B239CE0F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096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4CD240-6D37-9D4D-BC14-DB5B239CE0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charset="0"/>
                <a:ea typeface="ＭＳ Ｐゴシック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005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2150"/>
            <a:ext cx="615315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baseline="0" dirty="0"/>
              <a:t>Done</a:t>
            </a:r>
          </a:p>
          <a:p>
            <a:pPr lvl="1"/>
            <a:endParaRPr lang="en-US" baseline="0" dirty="0"/>
          </a:p>
          <a:p>
            <a:pPr lvl="1"/>
            <a:endParaRPr lang="en-US" baseline="0" dirty="0"/>
          </a:p>
          <a:p>
            <a:pPr lvl="1"/>
            <a:r>
              <a:rPr lang="en-US" baseline="0" dirty="0"/>
              <a:t>***added Q3 data 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2458">
              <a:defRPr/>
            </a:pPr>
            <a:fld id="{274CD240-6D37-9D4D-BC14-DB5B239CE0FE}" type="slidenum">
              <a:rPr lang="en-US">
                <a:solidFill>
                  <a:prstClr val="black"/>
                </a:solidFill>
              </a:rPr>
              <a:pPr defTabSz="462458">
                <a:defRPr/>
              </a:pPr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64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Slight change on this one. Let’s show the median fed funds rate 3 years into the future for 1) 2015 and 2) 2020, along with whatever the current fed funds rate was/is in those years. For example, in Sept. 2015, the median Fed Funds rate for 2015 was 0.4%. Looking 3 years forward at the time, the median rate was 3.4%. We were expecting to lift off of zero and “return to normal”. In Sept. 2020, the median Fed Funds rate for 2020 is 0.1% and 3 years forward is 0.1%.</a:t>
            </a:r>
          </a:p>
          <a:p>
            <a:endParaRPr lang="en-US" baseline="0" dirty="0"/>
          </a:p>
          <a:p>
            <a:r>
              <a:rPr lang="en-US" baseline="0" dirty="0"/>
              <a:t>**Updated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4CD240-6D37-9D4D-BC14-DB5B239CE0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charset="0"/>
                <a:ea typeface="ＭＳ Ｐゴシック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052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4CD240-6D37-9D4D-BC14-DB5B239CE0F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316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2150"/>
            <a:ext cx="615315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4CD240-6D37-9D4D-BC14-DB5B239CE0F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891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985948" y="802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itle Placeholder 4"/>
          <p:cNvSpPr>
            <a:spLocks noGrp="1"/>
          </p:cNvSpPr>
          <p:nvPr>
            <p:ph type="title"/>
          </p:nvPr>
        </p:nvSpPr>
        <p:spPr>
          <a:xfrm>
            <a:off x="457200" y="301057"/>
            <a:ext cx="8229600" cy="10562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idx="1"/>
          </p:nvPr>
        </p:nvSpPr>
        <p:spPr>
          <a:xfrm>
            <a:off x="457200" y="1360237"/>
            <a:ext cx="8229600" cy="775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2200" i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idx="11" hasCustomPrompt="1"/>
          </p:nvPr>
        </p:nvSpPr>
        <p:spPr>
          <a:xfrm>
            <a:off x="3391781" y="4229994"/>
            <a:ext cx="3865051" cy="878789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80000"/>
              </a:lnSpc>
              <a:defRPr sz="1500" baseline="0"/>
            </a:lvl1pPr>
          </a:lstStyle>
          <a:p>
            <a:r>
              <a:rPr lang="en-US" dirty="0"/>
              <a:t>NAME</a:t>
            </a:r>
          </a:p>
          <a:p>
            <a:r>
              <a:rPr lang="en-US" dirty="0"/>
              <a:t>TITLE, DEPARTMENT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2300" y="4771680"/>
            <a:ext cx="764708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E102857-3DC0-6146-9B89-1A0079A6A8A9}" type="datetime1">
              <a:rPr lang="en-US" smtClean="0"/>
              <a:pPr>
                <a:defRPr/>
              </a:pPr>
              <a:t>2/7/2022</a:t>
            </a:fld>
            <a:endParaRPr lang="en-US" dirty="0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1387008" y="4770077"/>
            <a:ext cx="2067876" cy="2764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|    FR Designation (if any)</a:t>
            </a:r>
          </a:p>
        </p:txBody>
      </p:sp>
    </p:spTree>
    <p:extLst>
      <p:ext uri="{BB962C8B-B14F-4D97-AF65-F5344CB8AC3E}">
        <p14:creationId xmlns:p14="http://schemas.microsoft.com/office/powerpoint/2010/main" val="2292806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9B0C9-66DC-45B0-92FE-56025F132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DC1FF3-0463-4FEB-94A2-D8158DFDB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F39AC-5973-4A34-B729-606379710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0D2BA-3523-4B95-B4B5-F3D73E65A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48F61-D3E6-4074-904C-604B5D5CB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67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EEBC7-20B9-42A9-A92F-437D473DF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693CE-4247-4733-A384-8F5DEC20A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1A94FE-1816-4BEB-BD5D-2E1A8DFFC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873A4C-4E04-4801-B5F5-3609DBFAF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3F8528-BC52-4DA9-BD2C-9855DCDA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71483B-D9AE-44EB-A864-CE82B30A2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48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2F197-C3CD-4AD4-A725-A9A93AA4E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E865F-0BDF-4BAE-94D1-77610588F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4DAF3-98B4-452B-BC93-2D0DDFB82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5C16DD-887C-4958-9CE3-02775C3C1F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C7367-F0E0-4677-A5A5-A252B33D6D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C1888C-4D5A-4C8F-BB04-342CCE91A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508B56-B161-494B-97E3-78998B388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FFC88-BED3-4D9C-9D86-D880D25D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F59937-77D9-4643-BE1B-2BBF95938633}"/>
              </a:ext>
            </a:extLst>
          </p:cNvPr>
          <p:cNvCxnSpPr/>
          <p:nvPr userDrawn="1"/>
        </p:nvCxnSpPr>
        <p:spPr>
          <a:xfrm>
            <a:off x="0" y="1081741"/>
            <a:ext cx="9144000" cy="11953"/>
          </a:xfrm>
          <a:prstGeom prst="line">
            <a:avLst/>
          </a:prstGeom>
          <a:ln w="22225"/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7215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36691-2A53-4A50-A4B3-8CB8E91B8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1FDA01-E44E-4FF2-A72F-BF0B30A6F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B887D-6B34-4DD6-A97C-2E4C53075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CCD876-78CD-4753-970E-4F1602789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084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C13EF8-C403-492A-AFA7-01AEA4286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C74DDB-6FE9-4EAE-AD59-ECCB17A5E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45CC6-2628-44C0-A151-4CBFBA54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06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97F3A-768D-43CE-9137-EFD791E5D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707A1-9A58-4607-9267-0E7407F6F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E06782-FB34-4FE7-97A9-890668B4D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449D69-ADE3-43F6-A9D5-89F5E84A9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D7351D-E18D-45DF-9B85-B3CD3A703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97E0FF-AA85-4E01-97F1-4C5BF980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87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A7D43-E00D-4D54-9CBF-0E387D84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86AF01-03B7-432A-B646-4FC00041D5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805432-C058-4FFC-9D27-3A64EA551B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7AD5AC-B74D-49A1-9F3E-30F559D04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1877E-068D-48E3-9A3B-2C700239C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35874E-4DCF-4E09-B3F0-01E7F76C5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60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B1D18-C8F4-4A5E-A2F0-DB2994CA2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860D2-73AE-4544-9819-72D0790EC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506B2-4EFA-4909-8BBA-64D3B7DCC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7B216-9E8E-4762-B04E-D6CEEAF95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58178-1F02-4513-A387-6FB4A5F8A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955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7B96AF-B219-46C3-831D-465A393411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70F07-307D-403D-BE0E-63E75B9E64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C6D2C6-8F3F-48F3-9A76-41C0A23BE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BC305-FEA7-4B2F-9F41-DDFE3D6A7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5F995-05B7-4829-98D8-635EB119E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95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985948" y="802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idx="1"/>
          </p:nvPr>
        </p:nvSpPr>
        <p:spPr>
          <a:xfrm>
            <a:off x="457200" y="363223"/>
            <a:ext cx="8229600" cy="38848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2200" i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75" y="4771680"/>
            <a:ext cx="504825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5B1A0FD-05CC-1141-8FC9-66EE5DE212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454884" y="4771680"/>
            <a:ext cx="4117493" cy="274892"/>
          </a:xfrm>
          <a:prstGeom prst="rect">
            <a:avLst/>
          </a:prstGeom>
        </p:spPr>
        <p:txBody>
          <a:bodyPr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>
              <a:defRPr/>
            </a:pPr>
            <a:r>
              <a:rPr lang="en-US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1268519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159956" y="90311"/>
            <a:ext cx="4481688" cy="2088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569"/>
            <a:ext cx="8229600" cy="81803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1265"/>
            <a:ext cx="8229600" cy="339721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454884" y="4771680"/>
            <a:ext cx="4117493" cy="274892"/>
          </a:xfrm>
          <a:prstGeom prst="rect">
            <a:avLst/>
          </a:prstGeom>
        </p:spPr>
        <p:txBody>
          <a:bodyPr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Source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1081741"/>
            <a:ext cx="9144000" cy="11953"/>
          </a:xfrm>
          <a:prstGeom prst="line">
            <a:avLst/>
          </a:prstGeom>
          <a:ln w="22225"/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83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985950" y="802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idx="1"/>
          </p:nvPr>
        </p:nvSpPr>
        <p:spPr>
          <a:xfrm>
            <a:off x="457200" y="363224"/>
            <a:ext cx="8229600" cy="38848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2198" i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77" y="4771680"/>
            <a:ext cx="504825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99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5B1A0FD-05CC-1141-8FC9-66EE5DE212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454886" y="4771680"/>
            <a:ext cx="4117493" cy="274892"/>
          </a:xfrm>
          <a:prstGeom prst="rect">
            <a:avLst/>
          </a:prstGeom>
        </p:spPr>
        <p:txBody>
          <a:bodyPr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99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>
              <a:defRPr/>
            </a:pPr>
            <a:r>
              <a:rPr lang="en-US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1677417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985948" y="802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idx="1"/>
          </p:nvPr>
        </p:nvSpPr>
        <p:spPr>
          <a:xfrm>
            <a:off x="457200" y="363223"/>
            <a:ext cx="8229600" cy="38848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2200" i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75" y="4771680"/>
            <a:ext cx="504825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5B1A0FD-05CC-1141-8FC9-66EE5DE212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454884" y="4771680"/>
            <a:ext cx="4117493" cy="274892"/>
          </a:xfrm>
          <a:prstGeom prst="rect">
            <a:avLst/>
          </a:prstGeom>
        </p:spPr>
        <p:txBody>
          <a:bodyPr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>
              <a:defRPr/>
            </a:pPr>
            <a:r>
              <a:rPr lang="en-US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553377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985948" y="802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idx="1"/>
          </p:nvPr>
        </p:nvSpPr>
        <p:spPr>
          <a:xfrm>
            <a:off x="457200" y="363223"/>
            <a:ext cx="8229600" cy="38848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2200" i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75" y="4771680"/>
            <a:ext cx="504825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5B1A0FD-05CC-1141-8FC9-66EE5DE212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454884" y="4771680"/>
            <a:ext cx="4117493" cy="274892"/>
          </a:xfrm>
          <a:prstGeom prst="rect">
            <a:avLst/>
          </a:prstGeom>
        </p:spPr>
        <p:txBody>
          <a:bodyPr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>
              <a:defRPr/>
            </a:pPr>
            <a:r>
              <a:rPr lang="en-US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3294045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159956" y="90311"/>
            <a:ext cx="4481688" cy="2088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569"/>
            <a:ext cx="8229600" cy="81803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1265"/>
            <a:ext cx="8229600" cy="339721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454884" y="4771680"/>
            <a:ext cx="4117493" cy="274892"/>
          </a:xfrm>
          <a:prstGeom prst="rect">
            <a:avLst/>
          </a:prstGeom>
        </p:spPr>
        <p:txBody>
          <a:bodyPr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Source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1081741"/>
            <a:ext cx="9144000" cy="11953"/>
          </a:xfrm>
          <a:prstGeom prst="line">
            <a:avLst/>
          </a:prstGeom>
          <a:ln w="22225"/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59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43911-7780-435E-8BE4-167C99F95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CDDFE3-09D9-4C8E-9C33-D28ADA4EC1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B0ACF-9CA5-4AEB-BDF3-9D7422E6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8142A-73FD-4829-947F-763C6605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93CEA-0640-4DC6-B094-713FF2378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2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46458-27AC-4B54-B45C-0D53D27BC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C8552-AF93-444D-98C1-DE204473B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ABBC7-561F-4695-BF56-EC847E2BC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DDE55-3FDF-47FF-9F16-A8FCEFFEC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9F8E6-2993-487C-B5DE-8BCD9B5C7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19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tock-845955970.jp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5148265"/>
          </a:xfrm>
          <a:prstGeom prst="rect">
            <a:avLst/>
          </a:prstGeom>
        </p:spPr>
      </p:pic>
      <p:sp>
        <p:nvSpPr>
          <p:cNvPr id="30" name="Rectangle 29"/>
          <p:cNvSpPr/>
          <p:nvPr userDrawn="1"/>
        </p:nvSpPr>
        <p:spPr>
          <a:xfrm>
            <a:off x="0" y="299229"/>
            <a:ext cx="9144000" cy="1063020"/>
          </a:xfrm>
          <a:prstGeom prst="rect">
            <a:avLst/>
          </a:prstGeom>
          <a:solidFill>
            <a:srgbClr val="595959">
              <a:alpha val="80000"/>
            </a:srgb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18DB3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0" y="1362249"/>
            <a:ext cx="9144000" cy="775417"/>
          </a:xfrm>
          <a:prstGeom prst="rect">
            <a:avLst/>
          </a:prstGeom>
          <a:solidFill>
            <a:sysClr val="window" lastClr="FFFFFF">
              <a:lumMod val="65000"/>
              <a:alpha val="56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18DB3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0" y="4288631"/>
            <a:ext cx="9144000" cy="859633"/>
          </a:xfrm>
          <a:prstGeom prst="rect">
            <a:avLst/>
          </a:prstGeom>
          <a:solidFill>
            <a:sysClr val="window" lastClr="FFFFFF">
              <a:lumMod val="65000"/>
              <a:alpha val="8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18DB3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33" name="Picture 32" descr="eagle logo.png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2210" y="4342574"/>
            <a:ext cx="3218688" cy="805693"/>
          </a:xfrm>
          <a:prstGeom prst="rect">
            <a:avLst/>
          </a:prstGeom>
        </p:spPr>
      </p:pic>
      <p:sp>
        <p:nvSpPr>
          <p:cNvPr id="34" name="Date Placeholder 3"/>
          <p:cNvSpPr txBox="1">
            <a:spLocks/>
          </p:cNvSpPr>
          <p:nvPr userDrawn="1"/>
        </p:nvSpPr>
        <p:spPr>
          <a:xfrm>
            <a:off x="2299731" y="50179"/>
            <a:ext cx="6387070" cy="274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9pPr>
          </a:lstStyle>
          <a:p>
            <a:pPr algn="r">
              <a:defRPr/>
            </a:pPr>
            <a:r>
              <a:rPr lang="en-US" sz="1400" dirty="0">
                <a:solidFill>
                  <a:schemeClr val="bg1"/>
                </a:solidFill>
              </a:rPr>
              <a:t>FEDERAL RESERVE BANK OF KANSAS CITY 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622300" y="4771680"/>
            <a:ext cx="764708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E102857-3DC0-6146-9B89-1A0079A6A8A9}" type="datetime1">
              <a:rPr lang="en-US" smtClean="0"/>
              <a:pPr>
                <a:defRPr/>
              </a:pPr>
              <a:t>2/7/2022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73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9pPr>
    </p:titleStyle>
    <p:bodyStyle>
      <a:lvl1pPr marL="0" indent="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None/>
        <a:defRPr sz="2200" i="1" kern="1200">
          <a:solidFill>
            <a:srgbClr val="FFFFFF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ate Placeholder 3"/>
          <p:cNvSpPr txBox="1">
            <a:spLocks/>
          </p:cNvSpPr>
          <p:nvPr userDrawn="1"/>
        </p:nvSpPr>
        <p:spPr>
          <a:xfrm>
            <a:off x="4729186" y="50179"/>
            <a:ext cx="3957614" cy="274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9pPr>
          </a:lstStyle>
          <a:p>
            <a:pPr algn="r">
              <a:defRPr/>
            </a:pPr>
            <a:r>
              <a:rPr lang="en-US" sz="1400" dirty="0">
                <a:solidFill>
                  <a:schemeClr val="bg1"/>
                </a:solidFill>
              </a:rPr>
              <a:t>FEDERAL RESERVE BANK OF KANSAS CITY</a:t>
            </a: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2807731" y="50811"/>
            <a:ext cx="5879070" cy="274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9pPr>
          </a:lstStyle>
          <a:p>
            <a:pPr algn="r">
              <a:defRPr/>
            </a:pPr>
            <a:r>
              <a:rPr lang="en-US" sz="1400" dirty="0">
                <a:solidFill>
                  <a:srgbClr val="BFBFBF"/>
                </a:solidFill>
              </a:rPr>
              <a:t>FEDERAL RESERVE BANK OF KANSAS CITY</a:t>
            </a:r>
          </a:p>
        </p:txBody>
      </p:sp>
      <p:pic>
        <p:nvPicPr>
          <p:cNvPr id="33" name="Picture 32" descr="eagle logo.png"/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2210" y="4342574"/>
            <a:ext cx="3218688" cy="805693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75" y="4771680"/>
            <a:ext cx="504825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5B1A0FD-05CC-1141-8FC9-66EE5DE212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2300" y="4771680"/>
            <a:ext cx="764708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E102857-3DC0-6146-9B89-1A0079A6A8A9}" type="datetime1">
              <a:rPr lang="en-US" smtClean="0"/>
              <a:pPr>
                <a:defRPr/>
              </a:pPr>
              <a:t>2/7/2022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0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919" r:id="rId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9pPr>
    </p:titleStyle>
    <p:bodyStyle>
      <a:lvl1pPr marL="0" indent="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None/>
        <a:defRPr sz="2200" i="1" kern="1200">
          <a:solidFill>
            <a:srgbClr val="FFFFFF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ate Placeholder 3"/>
          <p:cNvSpPr txBox="1">
            <a:spLocks/>
          </p:cNvSpPr>
          <p:nvPr userDrawn="1"/>
        </p:nvSpPr>
        <p:spPr>
          <a:xfrm>
            <a:off x="4729186" y="50179"/>
            <a:ext cx="3957614" cy="274892"/>
          </a:xfrm>
          <a:prstGeom prst="rect">
            <a:avLst/>
          </a:prstGeom>
        </p:spPr>
        <p:txBody>
          <a:bodyPr vert="horz" lIns="91355" tIns="45678" rIns="91355" bIns="45678" rtlCol="0" anchor="ctr"/>
          <a:lstStyle>
            <a:defPPr>
              <a:defRPr lang="en-US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9pPr>
          </a:lstStyle>
          <a:p>
            <a:pPr algn="r">
              <a:defRPr/>
            </a:pPr>
            <a:r>
              <a:rPr lang="en-US" sz="1399" dirty="0">
                <a:solidFill>
                  <a:schemeClr val="bg1"/>
                </a:solidFill>
              </a:rPr>
              <a:t>FEDERAL RESERVE BANK OF KANSAS CITY</a:t>
            </a: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2807731" y="50811"/>
            <a:ext cx="5879070" cy="274892"/>
          </a:xfrm>
          <a:prstGeom prst="rect">
            <a:avLst/>
          </a:prstGeom>
        </p:spPr>
        <p:txBody>
          <a:bodyPr vert="horz" lIns="91355" tIns="45678" rIns="91355" bIns="45678" rtlCol="0" anchor="ctr"/>
          <a:lstStyle>
            <a:defPPr>
              <a:defRPr lang="en-US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9pPr>
          </a:lstStyle>
          <a:p>
            <a:pPr algn="r">
              <a:defRPr/>
            </a:pPr>
            <a:r>
              <a:rPr lang="en-US" sz="1399" dirty="0">
                <a:solidFill>
                  <a:srgbClr val="BFBFBF"/>
                </a:solidFill>
              </a:rPr>
              <a:t>FEDERAL RESERVE BANK OF KANSAS CITY</a:t>
            </a:r>
          </a:p>
        </p:txBody>
      </p:sp>
      <p:pic>
        <p:nvPicPr>
          <p:cNvPr id="33" name="Picture 32" descr="eagle logo.png"/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2210" y="4342575"/>
            <a:ext cx="3218688" cy="805693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77" y="4771680"/>
            <a:ext cx="504825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99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5B1A0FD-05CC-1141-8FC9-66EE5DE212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2300" y="4771680"/>
            <a:ext cx="764708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99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E102857-3DC0-6146-9B89-1A0079A6A8A9}" type="datetime1">
              <a:rPr lang="en-US" smtClean="0"/>
              <a:pPr>
                <a:defRPr/>
              </a:pPr>
              <a:t>2/7/2022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28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</p:sldLayoutIdLst>
  <p:hf hdr="0"/>
  <p:txStyles>
    <p:titleStyle>
      <a:lvl1pPr algn="l" defTabSz="456789" rtl="0" eaLnBrk="0" fontAlgn="base" hangingPunct="0">
        <a:spcBef>
          <a:spcPct val="0"/>
        </a:spcBef>
        <a:spcAft>
          <a:spcPct val="0"/>
        </a:spcAft>
        <a:defRPr sz="4396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456789" rtl="0" eaLnBrk="0" fontAlgn="base" hangingPunct="0">
        <a:spcBef>
          <a:spcPct val="0"/>
        </a:spcBef>
        <a:spcAft>
          <a:spcPct val="0"/>
        </a:spcAft>
        <a:defRPr sz="4396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2pPr>
      <a:lvl3pPr algn="l" defTabSz="456789" rtl="0" eaLnBrk="0" fontAlgn="base" hangingPunct="0">
        <a:spcBef>
          <a:spcPct val="0"/>
        </a:spcBef>
        <a:spcAft>
          <a:spcPct val="0"/>
        </a:spcAft>
        <a:defRPr sz="4396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3pPr>
      <a:lvl4pPr algn="l" defTabSz="456789" rtl="0" eaLnBrk="0" fontAlgn="base" hangingPunct="0">
        <a:spcBef>
          <a:spcPct val="0"/>
        </a:spcBef>
        <a:spcAft>
          <a:spcPct val="0"/>
        </a:spcAft>
        <a:defRPr sz="4396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4pPr>
      <a:lvl5pPr algn="l" defTabSz="456789" rtl="0" eaLnBrk="0" fontAlgn="base" hangingPunct="0">
        <a:spcBef>
          <a:spcPct val="0"/>
        </a:spcBef>
        <a:spcAft>
          <a:spcPct val="0"/>
        </a:spcAft>
        <a:defRPr sz="4396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5pPr>
      <a:lvl6pPr marL="456789" algn="l" defTabSz="456789" rtl="0" fontAlgn="base">
        <a:spcBef>
          <a:spcPct val="0"/>
        </a:spcBef>
        <a:spcAft>
          <a:spcPct val="0"/>
        </a:spcAft>
        <a:defRPr sz="4396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6pPr>
      <a:lvl7pPr marL="913577" algn="l" defTabSz="456789" rtl="0" fontAlgn="base">
        <a:spcBef>
          <a:spcPct val="0"/>
        </a:spcBef>
        <a:spcAft>
          <a:spcPct val="0"/>
        </a:spcAft>
        <a:defRPr sz="4396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7pPr>
      <a:lvl8pPr marL="1370366" algn="l" defTabSz="456789" rtl="0" fontAlgn="base">
        <a:spcBef>
          <a:spcPct val="0"/>
        </a:spcBef>
        <a:spcAft>
          <a:spcPct val="0"/>
        </a:spcAft>
        <a:defRPr sz="4396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8pPr>
      <a:lvl9pPr marL="1827154" algn="l" defTabSz="456789" rtl="0" fontAlgn="base">
        <a:spcBef>
          <a:spcPct val="0"/>
        </a:spcBef>
        <a:spcAft>
          <a:spcPct val="0"/>
        </a:spcAft>
        <a:defRPr sz="4396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9pPr>
    </p:titleStyle>
    <p:bodyStyle>
      <a:lvl1pPr marL="0" indent="0" algn="l" defTabSz="456789" rtl="0" eaLnBrk="0" fontAlgn="base" hangingPunct="0">
        <a:spcBef>
          <a:spcPct val="20000"/>
        </a:spcBef>
        <a:spcAft>
          <a:spcPct val="0"/>
        </a:spcAft>
        <a:buFont typeface="Arial" charset="0"/>
        <a:buNone/>
        <a:defRPr sz="2198" i="1" kern="1200">
          <a:solidFill>
            <a:srgbClr val="FFFFFF"/>
          </a:solidFill>
          <a:latin typeface="+mn-lt"/>
          <a:ea typeface="ＭＳ Ｐゴシック" charset="0"/>
          <a:cs typeface="ＭＳ Ｐゴシック" charset="0"/>
        </a:defRPr>
      </a:lvl1pPr>
      <a:lvl2pPr marL="742281" indent="-285493" algn="l" defTabSz="456789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797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971" indent="-228394" algn="l" defTabSz="456789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398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760" indent="-228394" algn="l" defTabSz="456789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98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548" indent="-228394" algn="l" defTabSz="456789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98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2337" indent="-228394" algn="l" defTabSz="456789" rtl="0" eaLnBrk="1" latinLnBrk="0" hangingPunct="1">
        <a:spcBef>
          <a:spcPct val="20000"/>
        </a:spcBef>
        <a:buFont typeface="Arial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6pPr>
      <a:lvl7pPr marL="2969125" indent="-228394" algn="l" defTabSz="456789" rtl="0" eaLnBrk="1" latinLnBrk="0" hangingPunct="1">
        <a:spcBef>
          <a:spcPct val="20000"/>
        </a:spcBef>
        <a:buFont typeface="Arial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7pPr>
      <a:lvl8pPr marL="3425914" indent="-228394" algn="l" defTabSz="456789" rtl="0" eaLnBrk="1" latinLnBrk="0" hangingPunct="1">
        <a:spcBef>
          <a:spcPct val="20000"/>
        </a:spcBef>
        <a:buFont typeface="Arial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8pPr>
      <a:lvl9pPr marL="3882702" indent="-228394" algn="l" defTabSz="456789" rtl="0" eaLnBrk="1" latinLnBrk="0" hangingPunct="1">
        <a:spcBef>
          <a:spcPct val="20000"/>
        </a:spcBef>
        <a:buFont typeface="Arial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678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789" algn="l" defTabSz="45678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577" algn="l" defTabSz="45678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366" algn="l" defTabSz="45678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154" algn="l" defTabSz="45678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943" algn="l" defTabSz="45678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731" algn="l" defTabSz="45678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520" algn="l" defTabSz="45678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4308" algn="l" defTabSz="45678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ate Placeholder 3"/>
          <p:cNvSpPr txBox="1">
            <a:spLocks/>
          </p:cNvSpPr>
          <p:nvPr userDrawn="1"/>
        </p:nvSpPr>
        <p:spPr>
          <a:xfrm>
            <a:off x="4729186" y="50179"/>
            <a:ext cx="3957614" cy="274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9pPr>
          </a:lstStyle>
          <a:p>
            <a:pPr algn="r">
              <a:defRPr/>
            </a:pPr>
            <a:r>
              <a:rPr lang="en-US" sz="1400" dirty="0">
                <a:solidFill>
                  <a:schemeClr val="bg1"/>
                </a:solidFill>
              </a:rPr>
              <a:t>FEDERAL RESERVE BANK OF KANSAS CITY</a:t>
            </a: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2807731" y="50811"/>
            <a:ext cx="5879070" cy="274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9pPr>
          </a:lstStyle>
          <a:p>
            <a:pPr algn="r">
              <a:defRPr/>
            </a:pPr>
            <a:r>
              <a:rPr lang="en-US" sz="1400" dirty="0">
                <a:solidFill>
                  <a:srgbClr val="BFBFBF"/>
                </a:solidFill>
              </a:rPr>
              <a:t>FEDERAL RESERVE BANK OF KANSAS CITY – OMAHA BRANCH</a:t>
            </a:r>
          </a:p>
        </p:txBody>
      </p:sp>
      <p:pic>
        <p:nvPicPr>
          <p:cNvPr id="33" name="Picture 32" descr="eagle logo.png"/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2210" y="4342574"/>
            <a:ext cx="3218688" cy="805693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75" y="4771680"/>
            <a:ext cx="504825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5B1A0FD-05CC-1141-8FC9-66EE5DE212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2300" y="4771680"/>
            <a:ext cx="764708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E102857-3DC0-6146-9B89-1A0079A6A8A9}" type="datetime1">
              <a:rPr lang="en-US" smtClean="0"/>
              <a:pPr>
                <a:defRPr/>
              </a:pPr>
              <a:t>2/7/2022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89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9pPr>
    </p:titleStyle>
    <p:bodyStyle>
      <a:lvl1pPr marL="0" indent="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None/>
        <a:defRPr sz="2200" i="1" kern="1200">
          <a:solidFill>
            <a:srgbClr val="FFFFFF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ate Placeholder 3"/>
          <p:cNvSpPr txBox="1">
            <a:spLocks/>
          </p:cNvSpPr>
          <p:nvPr userDrawn="1"/>
        </p:nvSpPr>
        <p:spPr>
          <a:xfrm>
            <a:off x="4729186" y="50179"/>
            <a:ext cx="3957614" cy="274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9pPr>
          </a:lstStyle>
          <a:p>
            <a:pPr algn="r">
              <a:defRPr/>
            </a:pPr>
            <a:r>
              <a:rPr lang="en-US" sz="1400" dirty="0">
                <a:solidFill>
                  <a:schemeClr val="bg1"/>
                </a:solidFill>
              </a:rPr>
              <a:t>FEDERAL RESERVE BANK OF KANSAS CITY</a:t>
            </a: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2807731" y="50811"/>
            <a:ext cx="5879070" cy="274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9pPr>
          </a:lstStyle>
          <a:p>
            <a:pPr algn="r">
              <a:defRPr/>
            </a:pPr>
            <a:r>
              <a:rPr lang="en-US" sz="1400" dirty="0">
                <a:solidFill>
                  <a:srgbClr val="BFBFBF"/>
                </a:solidFill>
              </a:rPr>
              <a:t>FEDERAL RESERVE BANK OF KANSAS CITY – OMAHA BRANCH</a:t>
            </a:r>
          </a:p>
        </p:txBody>
      </p:sp>
      <p:pic>
        <p:nvPicPr>
          <p:cNvPr id="33" name="Picture 32" descr="eagle logo.png"/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2210" y="4342574"/>
            <a:ext cx="3218688" cy="805693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75" y="4771680"/>
            <a:ext cx="504825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5B1A0FD-05CC-1141-8FC9-66EE5DE212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2300" y="4771680"/>
            <a:ext cx="764708" cy="2748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E102857-3DC0-6146-9B89-1A0079A6A8A9}" type="datetime1">
              <a:rPr lang="en-US" smtClean="0"/>
              <a:pPr>
                <a:defRPr/>
              </a:pPr>
              <a:t>2/7/2022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90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" charset="0"/>
          <a:ea typeface="ＭＳ Ｐゴシック" charset="0"/>
          <a:cs typeface="ＭＳ Ｐゴシック" charset="0"/>
        </a:defRPr>
      </a:lvl9pPr>
    </p:titleStyle>
    <p:bodyStyle>
      <a:lvl1pPr marL="0" indent="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None/>
        <a:defRPr sz="2200" i="1" kern="1200">
          <a:solidFill>
            <a:srgbClr val="FFFFFF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ACA514-5B7D-41DE-A90B-2CBEFF9FE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B0FA3-408B-4E9D-BD57-077FE5E15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82C8B-FC7E-4178-BA01-7A96E99686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7C9C9-C524-455C-A649-35DAE5164140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FAC84-ADE1-48A6-8BCE-50E2A7C86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37982-6093-4ECD-A076-42E27CE38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CB505-F8AC-4070-99F1-5528EB1FA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65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nsascityfed.org/research/agriculture" TargetMode="External"/><Relationship Id="rId2" Type="http://schemas.openxmlformats.org/officeDocument/2006/relationships/hyperlink" Target="mailto:Cortney.Cowley@kc.frb.or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7917"/>
            <a:ext cx="8229600" cy="93232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Garamond" panose="02020404030301010803" pitchFamily="18" charset="0"/>
              </a:rPr>
              <a:t>Agricultural Credit Conditions</a:t>
            </a:r>
            <a:br>
              <a:rPr lang="en-US" sz="1400" b="1" dirty="0">
                <a:latin typeface="Garamond" panose="02020404030301010803" pitchFamily="18" charset="0"/>
              </a:rPr>
            </a:br>
            <a:endParaRPr lang="en-US" sz="1400" b="1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0" dirty="0">
                <a:latin typeface="Garamond" panose="02020404030301010803" pitchFamily="18" charset="0"/>
              </a:rPr>
              <a:t>USDA Agricultural Outlook Forum - The State of the Farm Economy</a:t>
            </a:r>
          </a:p>
          <a:p>
            <a:r>
              <a:rPr lang="en-US" sz="2000" i="0" dirty="0">
                <a:latin typeface="Garamond" panose="02020404030301010803" pitchFamily="18" charset="0"/>
              </a:rPr>
              <a:t>February 24, 2022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BAA213-D965-436A-B277-9C4E026A844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391781" y="4302621"/>
            <a:ext cx="3865051" cy="775417"/>
          </a:xfrm>
        </p:spPr>
        <p:txBody>
          <a:bodyPr/>
          <a:lstStyle/>
          <a:p>
            <a:r>
              <a:rPr lang="en-US" dirty="0"/>
              <a:t>Cortney Cowley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616373"/>
            <a:ext cx="4986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+mj-lt"/>
              </a:rPr>
              <a:t>The views expressed here are those of the speaker and do not necessarily reflect the opinions of the Federal Reserve Bank of Kansas City or the Federal Reserve System.</a:t>
            </a:r>
          </a:p>
        </p:txBody>
      </p:sp>
    </p:spTree>
    <p:extLst>
      <p:ext uri="{BB962C8B-B14F-4D97-AF65-F5344CB8AC3E}">
        <p14:creationId xmlns:p14="http://schemas.microsoft.com/office/powerpoint/2010/main" val="3167079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452" y="86556"/>
            <a:ext cx="8531125" cy="994610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Historically low interest rates also have supported farm finances and farmland values.</a:t>
            </a: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-1" y="1261444"/>
            <a:ext cx="9143999" cy="4778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en-US" sz="2400" noProof="0" dirty="0">
                <a:solidFill>
                  <a:prstClr val="black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Interest Rates on Non-Real Estate Farm Loans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7452" y="4787810"/>
            <a:ext cx="5737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Garamond" panose="02020404030301010803" pitchFamily="18" charset="0"/>
              </a:rPr>
              <a:t>Sources: </a:t>
            </a:r>
            <a:r>
              <a:rPr lang="en-US" sz="1100" dirty="0">
                <a:solidFill>
                  <a:prstClr val="black"/>
                </a:solidFill>
                <a:latin typeface="Garamond" panose="02020404030301010803" pitchFamily="18" charset="0"/>
              </a:rPr>
              <a:t>Federal Reserve Bank of Kansas City.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aphicFrame>
        <p:nvGraphicFramePr>
          <p:cNvPr id="6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513531"/>
              </p:ext>
            </p:extLst>
          </p:nvPr>
        </p:nvGraphicFramePr>
        <p:xfrm>
          <a:off x="428314" y="1500359"/>
          <a:ext cx="8287370" cy="3148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5558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19"/>
            <a:ext cx="8229600" cy="972566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Expectations of long-term interest rates declined in the aftermath of the pandemic but have risen in 2021.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8752418"/>
              </p:ext>
            </p:extLst>
          </p:nvPr>
        </p:nvGraphicFramePr>
        <p:xfrm>
          <a:off x="457200" y="1201737"/>
          <a:ext cx="8229600" cy="3574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6"/>
          <p:cNvSpPr txBox="1"/>
          <p:nvPr/>
        </p:nvSpPr>
        <p:spPr>
          <a:xfrm>
            <a:off x="869120" y="1758555"/>
            <a:ext cx="967810" cy="390180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Percent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4776121"/>
            <a:ext cx="8573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</a:rPr>
              <a:t>Source: Federal Open Market Committee Summary of Economic Projections (Board of Governors).</a:t>
            </a:r>
          </a:p>
        </p:txBody>
      </p:sp>
    </p:spTree>
    <p:extLst>
      <p:ext uri="{BB962C8B-B14F-4D97-AF65-F5344CB8AC3E}">
        <p14:creationId xmlns:p14="http://schemas.microsoft.com/office/powerpoint/2010/main" val="894967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4A51B-E9C9-4510-831B-31A9FD87E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621" y="99564"/>
            <a:ext cx="8782755" cy="952442"/>
          </a:xfrm>
        </p:spPr>
        <p:txBody>
          <a:bodyPr/>
          <a:lstStyle/>
          <a:p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</a:rPr>
              <a:t>In conclusion, recent ag banker anecdotes have continued to focused on higher input costs, supply chain issues, and drought.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0CCEED-DF95-4623-AE48-C1B5E5F8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622" y="1199089"/>
            <a:ext cx="8782756" cy="364448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dirty="0">
                <a:solidFill>
                  <a:schemeClr val="tx1"/>
                </a:solidFill>
                <a:latin typeface="Garamond" panose="02020404030301010803" pitchFamily="18" charset="0"/>
              </a:rPr>
              <a:t>Unprecedented improvement in farm financial conditions</a:t>
            </a: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…beyond any I have seen in my ag banking experience of over 40 years. – Kansas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dirty="0">
                <a:solidFill>
                  <a:schemeClr val="tx1"/>
                </a:solidFill>
                <a:latin typeface="Garamond" panose="02020404030301010803" pitchFamily="18" charset="0"/>
              </a:rPr>
              <a:t>Farm balance sheets </a:t>
            </a: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so far look to be the </a:t>
            </a:r>
            <a:r>
              <a:rPr lang="en-US" sz="1800" b="1" i="0" dirty="0">
                <a:solidFill>
                  <a:schemeClr val="tx1"/>
                </a:solidFill>
                <a:latin typeface="Garamond" panose="02020404030301010803" pitchFamily="18" charset="0"/>
              </a:rPr>
              <a:t>strongest in several years </a:t>
            </a: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as of Dec 2021. However, with </a:t>
            </a:r>
            <a:r>
              <a:rPr lang="en-US" sz="1800" b="1" i="0" dirty="0">
                <a:solidFill>
                  <a:schemeClr val="tx1"/>
                </a:solidFill>
                <a:latin typeface="Garamond" panose="02020404030301010803" pitchFamily="18" charset="0"/>
              </a:rPr>
              <a:t>much higher input costs for 2022</a:t>
            </a: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, these strong balance sheets will not look near as strong a year from now it would appear. – Nebraska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Farmer capital spending may be limited in the short term only by the </a:t>
            </a:r>
            <a:r>
              <a:rPr lang="en-US" sz="1800" b="1" i="0" dirty="0">
                <a:solidFill>
                  <a:schemeClr val="tx1"/>
                </a:solidFill>
                <a:latin typeface="Garamond" panose="02020404030301010803" pitchFamily="18" charset="0"/>
              </a:rPr>
              <a:t>lack of available things to buy</a:t>
            </a: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. – Minnesota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dirty="0">
                <a:solidFill>
                  <a:schemeClr val="tx1"/>
                </a:solidFill>
                <a:latin typeface="Garamond" panose="02020404030301010803" pitchFamily="18" charset="0"/>
              </a:rPr>
              <a:t>Much greater fertilizer cost </a:t>
            </a: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has some producers converting corn acres to beans. – Missouri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Drought and </a:t>
            </a:r>
            <a:r>
              <a:rPr lang="en-US" sz="1800" b="1" i="0" dirty="0">
                <a:solidFill>
                  <a:schemeClr val="tx1"/>
                </a:solidFill>
                <a:latin typeface="Garamond" panose="02020404030301010803" pitchFamily="18" charset="0"/>
              </a:rPr>
              <a:t>significant lack of subsoil moisture</a:t>
            </a: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 are still major concerns. – North Dakota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dirty="0">
                <a:solidFill>
                  <a:schemeClr val="tx1"/>
                </a:solidFill>
                <a:latin typeface="Garamond" panose="02020404030301010803" pitchFamily="18" charset="0"/>
              </a:rPr>
              <a:t>Severe drought </a:t>
            </a: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causing very high feed prices. Many producers have </a:t>
            </a:r>
            <a:r>
              <a:rPr lang="en-US" sz="1800" b="1" i="0" dirty="0">
                <a:solidFill>
                  <a:schemeClr val="tx1"/>
                </a:solidFill>
                <a:latin typeface="Garamond" panose="02020404030301010803" pitchFamily="18" charset="0"/>
              </a:rPr>
              <a:t>reduced cow herds</a:t>
            </a: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. – Wyoming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The </a:t>
            </a:r>
            <a:r>
              <a:rPr lang="en-US" sz="1800" b="1" i="0" dirty="0">
                <a:solidFill>
                  <a:schemeClr val="tx1"/>
                </a:solidFill>
                <a:latin typeface="Garamond" panose="02020404030301010803" pitchFamily="18" charset="0"/>
              </a:rPr>
              <a:t>latest snowstorms </a:t>
            </a:r>
            <a:r>
              <a:rPr lang="en-US" sz="1800" i="0" dirty="0">
                <a:solidFill>
                  <a:schemeClr val="tx1"/>
                </a:solidFill>
                <a:latin typeface="Garamond" panose="02020404030301010803" pitchFamily="18" charset="0"/>
              </a:rPr>
              <a:t>have helped our past drought situation. – Idaho </a:t>
            </a:r>
          </a:p>
        </p:txBody>
      </p:sp>
    </p:spTree>
    <p:extLst>
      <p:ext uri="{BB962C8B-B14F-4D97-AF65-F5344CB8AC3E}">
        <p14:creationId xmlns:p14="http://schemas.microsoft.com/office/powerpoint/2010/main" val="3077728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F5AB3-C1C2-4E29-82A8-628999B21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  <a:latin typeface="Garamond" panose="02020404030301010803" pitchFamily="18" charset="0"/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0DD73-42A0-4E51-9799-B30BEF5FC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74520"/>
            <a:ext cx="8229600" cy="2723962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sz="2400" b="1" i="0" dirty="0">
                <a:solidFill>
                  <a:schemeClr val="tx1"/>
                </a:solidFill>
                <a:latin typeface="Garamond" panose="02020404030301010803" pitchFamily="18" charset="0"/>
              </a:rPr>
              <a:t>Cortney Cowley</a:t>
            </a:r>
          </a:p>
          <a:p>
            <a:pPr algn="ctr">
              <a:spcBef>
                <a:spcPts val="0"/>
              </a:spcBef>
            </a:pPr>
            <a:r>
              <a:rPr lang="en-US" sz="2000" i="0" dirty="0">
                <a:solidFill>
                  <a:schemeClr val="tx1"/>
                </a:solidFill>
                <a:latin typeface="Garamond" panose="02020404030301010803" pitchFamily="18" charset="0"/>
              </a:rPr>
              <a:t>Senior Economist</a:t>
            </a:r>
          </a:p>
          <a:p>
            <a:pPr algn="ctr">
              <a:spcBef>
                <a:spcPts val="0"/>
              </a:spcBef>
            </a:pPr>
            <a:r>
              <a:rPr lang="en-US" sz="2000" i="0" dirty="0">
                <a:solidFill>
                  <a:schemeClr val="tx1"/>
                </a:solidFill>
                <a:latin typeface="Garamond" panose="02020404030301010803" pitchFamily="18" charset="0"/>
              </a:rPr>
              <a:t>Federal Reserve Bank of Kansas City</a:t>
            </a:r>
          </a:p>
          <a:p>
            <a:pPr algn="ctr">
              <a:spcBef>
                <a:spcPts val="0"/>
              </a:spcBef>
            </a:pPr>
            <a:r>
              <a:rPr lang="en-US" sz="2000" i="0" dirty="0">
                <a:solidFill>
                  <a:schemeClr val="tx1"/>
                </a:solidFill>
                <a:latin typeface="Garamond" panose="02020404030301010803" pitchFamily="18" charset="0"/>
                <a:hlinkClick r:id="rId2"/>
              </a:rPr>
              <a:t>Cortney.Cowley@kc.frb.org</a:t>
            </a:r>
            <a:endParaRPr lang="en-US" sz="2000" i="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ctr">
              <a:spcBef>
                <a:spcPts val="0"/>
              </a:spcBef>
            </a:pPr>
            <a:r>
              <a:rPr lang="en-US" sz="2000" i="0" dirty="0">
                <a:solidFill>
                  <a:schemeClr val="tx1"/>
                </a:solidFill>
                <a:latin typeface="Garamond" panose="02020404030301010803" pitchFamily="18" charset="0"/>
              </a:rPr>
              <a:t>Twitter: @</a:t>
            </a:r>
            <a:r>
              <a:rPr lang="en-US" sz="2000" i="0" dirty="0" err="1">
                <a:solidFill>
                  <a:schemeClr val="tx1"/>
                </a:solidFill>
                <a:latin typeface="Garamond" panose="02020404030301010803" pitchFamily="18" charset="0"/>
              </a:rPr>
              <a:t>CortneyCowley</a:t>
            </a:r>
            <a:r>
              <a:rPr lang="en-US" sz="2000" i="0" dirty="0">
                <a:solidFill>
                  <a:schemeClr val="tx1"/>
                </a:solidFill>
                <a:latin typeface="Garamond" panose="02020404030301010803" pitchFamily="18" charset="0"/>
              </a:rPr>
              <a:t>  </a:t>
            </a:r>
          </a:p>
          <a:p>
            <a:pPr algn="ctr">
              <a:spcBef>
                <a:spcPts val="0"/>
              </a:spcBef>
            </a:pPr>
            <a:r>
              <a:rPr lang="en-US" sz="2000" i="0" dirty="0">
                <a:solidFill>
                  <a:schemeClr val="tx1"/>
                </a:solidFill>
                <a:latin typeface="Garamond" panose="02020404030301010803" pitchFamily="18" charset="0"/>
              </a:rPr>
              <a:t>For more information:</a:t>
            </a:r>
          </a:p>
          <a:p>
            <a:pPr algn="ctr">
              <a:spcBef>
                <a:spcPts val="0"/>
              </a:spcBef>
            </a:pPr>
            <a:r>
              <a:rPr lang="en-US" sz="2000" i="0" dirty="0">
                <a:solidFill>
                  <a:schemeClr val="tx1"/>
                </a:solidFill>
                <a:latin typeface="Garamond" panose="02020404030301010803" pitchFamily="18" charset="0"/>
                <a:hlinkClick r:id="rId3"/>
              </a:rPr>
              <a:t>https://www.kansascityfed.org/research/agriculture</a:t>
            </a:r>
            <a:r>
              <a:rPr lang="en-US" sz="2000" i="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</a:p>
          <a:p>
            <a:pPr algn="ctr">
              <a:spcBef>
                <a:spcPts val="0"/>
              </a:spcBef>
            </a:pPr>
            <a:endParaRPr lang="en-US" sz="2400" i="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826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900222"/>
            <a:ext cx="9144000" cy="39904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2pPr>
            <a:lvl3pPr algn="l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3pPr>
            <a:lvl4pPr algn="l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4pPr>
            <a:lvl5pPr algn="l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5pPr>
            <a:lvl6pPr marL="457189" algn="l" defTabSz="457189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6pPr>
            <a:lvl7pPr marL="914377" algn="l" defTabSz="457189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7pPr>
            <a:lvl8pPr marL="1371566" algn="l" defTabSz="457189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8pPr>
            <a:lvl9pPr marL="1828754" algn="l" defTabSz="457189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endParaRPr lang="en-US" sz="3197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450" t="21136" r="15192" b="18622"/>
          <a:stretch/>
        </p:blipFill>
        <p:spPr>
          <a:xfrm>
            <a:off x="0" y="773088"/>
            <a:ext cx="9144000" cy="341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39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66" y="176270"/>
            <a:ext cx="8229600" cy="830778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Garamond" panose="02020404030301010803" pitchFamily="18" charset="0"/>
              </a:rPr>
              <a:t>Themes in Ag Credit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064" y="1201265"/>
            <a:ext cx="8229600" cy="3397218"/>
          </a:xfrm>
        </p:spPr>
        <p:txBody>
          <a:bodyPr/>
          <a:lstStyle/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1" y="1516111"/>
            <a:ext cx="8125326" cy="290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</a:rPr>
              <a:t>The outlook for the agricultural economy in the United States remains solid, but sharp increases in production costs are weighing on expectations for 2022.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</a:rPr>
              <a:t>Agricultural credit conditions remain strong and have been supported by high commodity prices and strong demand for U.S. ag products. 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</a:rPr>
              <a:t>However, ag lenders continue to express concerns related to higher input costs, weak loan demand, and severe drought.</a:t>
            </a:r>
          </a:p>
        </p:txBody>
      </p:sp>
    </p:spTree>
    <p:extLst>
      <p:ext uri="{BB962C8B-B14F-4D97-AF65-F5344CB8AC3E}">
        <p14:creationId xmlns:p14="http://schemas.microsoft.com/office/powerpoint/2010/main" val="2393336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B3C63-359E-4179-A385-90E45663A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139" y="91730"/>
            <a:ext cx="8739963" cy="998939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Prices for most farm commodities remain strong heading into 2022.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C043414-05AF-40F4-A3D8-579D03B763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856469"/>
              </p:ext>
            </p:extLst>
          </p:nvPr>
        </p:nvGraphicFramePr>
        <p:xfrm>
          <a:off x="457200" y="1090670"/>
          <a:ext cx="8229600" cy="3690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ECF115-A2A9-492E-8900-98A30BB9A6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81640"/>
            <a:ext cx="4117493" cy="274892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Source: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The Wall Street Journal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(Haver)</a:t>
            </a:r>
          </a:p>
        </p:txBody>
      </p:sp>
    </p:spTree>
    <p:extLst>
      <p:ext uri="{BB962C8B-B14F-4D97-AF65-F5344CB8AC3E}">
        <p14:creationId xmlns:p14="http://schemas.microsoft.com/office/powerpoint/2010/main" val="247439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7B740-479E-4BA8-B768-C4D67CB5D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69" y="64711"/>
            <a:ext cx="8750461" cy="995093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Garamond" panose="02020404030301010803" pitchFamily="18" charset="0"/>
              </a:rPr>
              <a:t>Farm </a:t>
            </a:r>
            <a:r>
              <a:rPr lang="en-US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revenues continue to be supported by strong demand, both in the U.S. and internationally.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5A867D-364C-457D-B8BF-F126F11A1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157865"/>
            <a:ext cx="3868340" cy="618506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000" b="0" dirty="0">
                <a:latin typeface="Garamond" panose="02020404030301010803" pitchFamily="18" charset="0"/>
              </a:rPr>
              <a:t>Ethanol Production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F6684AB-D684-4C1D-8F2E-41ED87C3F1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820" y="1262682"/>
            <a:ext cx="3887391" cy="618506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000" b="0" dirty="0">
                <a:latin typeface="Garamond" panose="02020404030301010803" pitchFamily="18" charset="0"/>
              </a:rPr>
              <a:t>U.S. Exports of Bulk Ag Commodities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463DC4C-5A89-4B46-9E4D-FD8ABB2CA9D5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24088181"/>
              </p:ext>
            </p:extLst>
          </p:nvPr>
        </p:nvGraphicFramePr>
        <p:xfrm>
          <a:off x="4629150" y="1881188"/>
          <a:ext cx="3887788" cy="2765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CBDA011-AA89-43ED-A0F0-416D0AD48E03}"/>
              </a:ext>
            </a:extLst>
          </p:cNvPr>
          <p:cNvSpPr txBox="1"/>
          <p:nvPr/>
        </p:nvSpPr>
        <p:spPr>
          <a:xfrm>
            <a:off x="96397" y="4830810"/>
            <a:ext cx="53753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</a:rPr>
              <a:t>Source: EIA Short-Term Energy Outlook as of November 9, 2021 and USDA.</a:t>
            </a:r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3E11EF47-3CF9-4FCA-835F-6A4198F3169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55482203"/>
              </p:ext>
            </p:extLst>
          </p:nvPr>
        </p:nvGraphicFramePr>
        <p:xfrm>
          <a:off x="630238" y="1881188"/>
          <a:ext cx="3868737" cy="2765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35533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B7D48-FC7F-4F0F-93E1-6ED2F6BF1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11" y="1"/>
            <a:ext cx="8410073" cy="111462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Garamond" panose="02020404030301010803" pitchFamily="18" charset="0"/>
              </a:rPr>
              <a:t>Production costs have continued to increase, but transportation costs have eased slightly.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A0B01A-A9EF-481C-92AA-D3F3DB825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1707" y="1262040"/>
            <a:ext cx="3868340" cy="406122"/>
          </a:xfrm>
        </p:spPr>
        <p:txBody>
          <a:bodyPr>
            <a:normAutofit fontScale="92500"/>
          </a:bodyPr>
          <a:lstStyle/>
          <a:p>
            <a:pPr algn="ctr"/>
            <a:r>
              <a:rPr lang="en-US" sz="2000" b="0" dirty="0">
                <a:latin typeface="Garamond" panose="02020404030301010803" pitchFamily="18" charset="0"/>
              </a:rPr>
              <a:t>Farm Production and Machinery Costs</a:t>
            </a:r>
          </a:p>
        </p:txBody>
      </p:sp>
      <p:graphicFrame>
        <p:nvGraphicFramePr>
          <p:cNvPr id="19" name="Content Placeholder 18">
            <a:extLst>
              <a:ext uri="{FF2B5EF4-FFF2-40B4-BE49-F238E27FC236}">
                <a16:creationId xmlns:a16="http://schemas.microsoft.com/office/drawing/2014/main" id="{D13163FB-9671-4014-A766-277CE917154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50461840"/>
              </p:ext>
            </p:extLst>
          </p:nvPr>
        </p:nvGraphicFramePr>
        <p:xfrm>
          <a:off x="630238" y="1668162"/>
          <a:ext cx="3868737" cy="2978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FC755E-B103-4F88-ABC0-D05E0E01A7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08836" y="1262040"/>
            <a:ext cx="3887391" cy="406122"/>
          </a:xfrm>
        </p:spPr>
        <p:txBody>
          <a:bodyPr>
            <a:normAutofit fontScale="92500"/>
          </a:bodyPr>
          <a:lstStyle/>
          <a:p>
            <a:pPr algn="ctr"/>
            <a:r>
              <a:rPr lang="en-US" sz="2000" b="0" dirty="0">
                <a:latin typeface="Garamond" panose="02020404030301010803" pitchFamily="18" charset="0"/>
              </a:rPr>
              <a:t>Ocean Freight Rates for U.S. Grain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5C5468-783E-4D5F-9D88-DDB270F55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9841" y="4765295"/>
            <a:ext cx="3885010" cy="263442"/>
          </a:xfrm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</a:rPr>
              <a:t>Sources: USDA,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</a:rPr>
              <a:t>Drewry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</a:rPr>
              <a:t> (Bloomberg), and FRB St. Louis (FRED)</a:t>
            </a: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426BEA83-3CC2-440D-91D2-F745D10DB284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7853540"/>
              </p:ext>
            </p:extLst>
          </p:nvPr>
        </p:nvGraphicFramePr>
        <p:xfrm>
          <a:off x="4629150" y="1668162"/>
          <a:ext cx="3887788" cy="2978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9408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9A41C-4E67-4296-8393-696CA2428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75" y="75667"/>
            <a:ext cx="8696325" cy="1000658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Higher costs have weighed on expectations for farm income this year.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C8FBFBE-5518-4933-91E2-A8975B85A4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0258777"/>
              </p:ext>
            </p:extLst>
          </p:nvPr>
        </p:nvGraphicFramePr>
        <p:xfrm>
          <a:off x="219075" y="1277938"/>
          <a:ext cx="8696325" cy="3526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CC8F4-C845-42C9-8F6C-A73500FDC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507" y="4804248"/>
            <a:ext cx="6270143" cy="274892"/>
          </a:xfrm>
        </p:spPr>
        <p:txBody>
          <a:bodyPr/>
          <a:lstStyle/>
          <a:p>
            <a:pPr>
              <a:defRPr/>
            </a:pPr>
            <a:r>
              <a:rPr lang="en-US" sz="1100" dirty="0">
                <a:solidFill>
                  <a:schemeClr val="tx1"/>
                </a:solidFill>
                <a:latin typeface="Garamond" panose="02020404030301010803" pitchFamily="18" charset="0"/>
              </a:rPr>
              <a:t>Sources: Federal Reserve Banks of Kansas City, Minneapolis, and St. Louis.</a:t>
            </a:r>
          </a:p>
        </p:txBody>
      </p:sp>
    </p:spTree>
    <p:extLst>
      <p:ext uri="{BB962C8B-B14F-4D97-AF65-F5344CB8AC3E}">
        <p14:creationId xmlns:p14="http://schemas.microsoft.com/office/powerpoint/2010/main" val="2564832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9A41C-4E67-4296-8393-696CA2428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75" y="75667"/>
            <a:ext cx="8696325" cy="1000658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Higher input costs also could support a rebound in demand for loans.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CC8F4-C845-42C9-8F6C-A73500FDC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507" y="4804248"/>
            <a:ext cx="6270143" cy="274892"/>
          </a:xfrm>
        </p:spPr>
        <p:txBody>
          <a:bodyPr/>
          <a:lstStyle/>
          <a:p>
            <a:pPr>
              <a:defRPr/>
            </a:pPr>
            <a:r>
              <a:rPr lang="en-US" sz="1100" dirty="0">
                <a:solidFill>
                  <a:schemeClr val="tx1"/>
                </a:solidFill>
                <a:latin typeface="Garamond" panose="02020404030301010803" pitchFamily="18" charset="0"/>
              </a:rPr>
              <a:t>Sources: Federal Reserve Banks of Kansas City, Minneapolis, and St. Louis.</a:t>
            </a:r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FC3C4AD4-C176-4775-9A33-30D2D10812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1065993"/>
              </p:ext>
            </p:extLst>
          </p:nvPr>
        </p:nvGraphicFramePr>
        <p:xfrm>
          <a:off x="4800600" y="1177132"/>
          <a:ext cx="4114800" cy="3526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3674853F-F13F-42D9-BDCA-591D9CE670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5618226"/>
              </p:ext>
            </p:extLst>
          </p:nvPr>
        </p:nvGraphicFramePr>
        <p:xfrm>
          <a:off x="219075" y="1177131"/>
          <a:ext cx="4124326" cy="3627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2737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2F649-B5EF-43D3-82A0-0AD5E6996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182"/>
            <a:ext cx="8229600" cy="972514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Loan performance continued to improve alongside strong farm finances and subdued lending activity.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55F2C2-F19E-4CC1-A6D7-84C8C20D875A}"/>
              </a:ext>
            </a:extLst>
          </p:cNvPr>
          <p:cNvSpPr txBox="1"/>
          <p:nvPr/>
        </p:nvSpPr>
        <p:spPr>
          <a:xfrm>
            <a:off x="457200" y="4791165"/>
            <a:ext cx="48892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Garamond" panose="02020404030301010803" pitchFamily="18" charset="0"/>
              </a:rPr>
              <a:t>Source: Federal Reserve Bank of Kansas City.</a:t>
            </a:r>
          </a:p>
        </p:txBody>
      </p:sp>
      <p:graphicFrame>
        <p:nvGraphicFramePr>
          <p:cNvPr id="11" name="Content Placeholder 7">
            <a:extLst>
              <a:ext uri="{FF2B5EF4-FFF2-40B4-BE49-F238E27FC236}">
                <a16:creationId xmlns:a16="http://schemas.microsoft.com/office/drawing/2014/main" id="{1BB5D302-C155-4124-ABDC-3098CCC8F7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403509"/>
              </p:ext>
            </p:extLst>
          </p:nvPr>
        </p:nvGraphicFramePr>
        <p:xfrm>
          <a:off x="457201" y="1246223"/>
          <a:ext cx="3894463" cy="3628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ontent Placeholder 3">
            <a:extLst>
              <a:ext uri="{FF2B5EF4-FFF2-40B4-BE49-F238E27FC236}">
                <a16:creationId xmlns:a16="http://schemas.microsoft.com/office/drawing/2014/main" id="{798436F6-24D2-4F09-B40E-CC95DE7D9B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111508"/>
              </p:ext>
            </p:extLst>
          </p:nvPr>
        </p:nvGraphicFramePr>
        <p:xfrm>
          <a:off x="4792336" y="1361763"/>
          <a:ext cx="3894463" cy="339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4788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A774F-483E-483D-926F-748CDDCF4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8809"/>
            <a:ext cx="8229600" cy="915759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Alongside strong loan performance, the financial performance of agricultural banks remained sound.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1A9FA9-5F3B-4E00-80C6-9E316E5457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5583" y="4771680"/>
            <a:ext cx="4829800" cy="274892"/>
          </a:xfrm>
        </p:spPr>
        <p:txBody>
          <a:bodyPr/>
          <a:lstStyle/>
          <a:p>
            <a:pPr>
              <a:defRPr/>
            </a:pPr>
            <a:r>
              <a:rPr kumimoji="0" lang="en-US" altLang="en-US" sz="1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cs typeface="Times New Roman" panose="02020603050405020304" pitchFamily="18" charset="0"/>
              </a:rPr>
              <a:t>Source</a:t>
            </a:r>
            <a:r>
              <a:rPr kumimoji="0" lang="en-US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cs typeface="Times New Roman" panose="02020603050405020304" pitchFamily="18" charset="0"/>
              </a:rPr>
              <a:t>Reports of Condition and Income and Federal Reserve Board of Governors.</a:t>
            </a: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F9DDA613-46B0-4BAE-B2FB-223E881F84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8371126"/>
              </p:ext>
            </p:extLst>
          </p:nvPr>
        </p:nvGraphicFramePr>
        <p:xfrm>
          <a:off x="457200" y="1201738"/>
          <a:ext cx="8229600" cy="3569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8154996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: Windmill 2">
  <a:themeElements>
    <a:clrScheme name="Background Aqua #ASC6B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lank Background">
  <a:themeElements>
    <a:clrScheme name="Background Aqua #ASC6B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Blank Background">
  <a:themeElements>
    <a:clrScheme name="Background Aqua #ASC6B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Blank Background">
  <a:themeElements>
    <a:clrScheme name="Background Aqua #ASC6B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Blank Background">
  <a:themeElements>
    <a:clrScheme name="Background Aqua #ASC6B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EXTERNAL PPT_GRAY_WIDE_OMAHA</Template>
  <TotalTime>29091</TotalTime>
  <Words>855</Words>
  <Application>Microsoft Office PowerPoint</Application>
  <PresentationFormat>Custom</PresentationFormat>
  <Paragraphs>99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Garamond</vt:lpstr>
      <vt:lpstr>Times New Roman</vt:lpstr>
      <vt:lpstr>Title Slide: Windmill 2</vt:lpstr>
      <vt:lpstr>Blank Background</vt:lpstr>
      <vt:lpstr>1_Blank Background</vt:lpstr>
      <vt:lpstr>2_Blank Background</vt:lpstr>
      <vt:lpstr>3_Blank Background</vt:lpstr>
      <vt:lpstr>Office Theme</vt:lpstr>
      <vt:lpstr>Agricultural Credit Conditions </vt:lpstr>
      <vt:lpstr>Themes in Ag Credit</vt:lpstr>
      <vt:lpstr>Prices for most farm commodities remain strong heading into 2022.</vt:lpstr>
      <vt:lpstr>Farm revenues continue to be supported by strong demand, both in the U.S. and internationally.</vt:lpstr>
      <vt:lpstr>Production costs have continued to increase, but transportation costs have eased slightly.</vt:lpstr>
      <vt:lpstr>Higher costs have weighed on expectations for farm income this year.</vt:lpstr>
      <vt:lpstr>Higher input costs also could support a rebound in demand for loans.</vt:lpstr>
      <vt:lpstr>Loan performance continued to improve alongside strong farm finances and subdued lending activity.</vt:lpstr>
      <vt:lpstr>Alongside strong loan performance, the financial performance of agricultural banks remained sound.</vt:lpstr>
      <vt:lpstr>Historically low interest rates also have supported farm finances and farmland values.</vt:lpstr>
      <vt:lpstr>Expectations of long-term interest rates declined in the aftermath of the pandemic but have risen in 2021.</vt:lpstr>
      <vt:lpstr>In conclusion, recent ag banker anecdotes have continued to focused on higher input costs, supply chain issues, and drought.</vt:lpstr>
      <vt:lpstr>Questions?</vt:lpstr>
      <vt:lpstr>PowerPoint Presentation</vt:lpstr>
    </vt:vector>
  </TitlesOfParts>
  <Company>Federal Reserve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Economic Update</dc:title>
  <dc:creator>Kreitman, Ty;Cowley, Cortney</dc:creator>
  <cp:lastModifiedBy>Cowley, Cortney</cp:lastModifiedBy>
  <cp:revision>1202</cp:revision>
  <cp:lastPrinted>2020-02-20T17:02:41Z</cp:lastPrinted>
  <dcterms:created xsi:type="dcterms:W3CDTF">2018-06-12T15:46:42Z</dcterms:created>
  <dcterms:modified xsi:type="dcterms:W3CDTF">2022-02-08T04:02:22Z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bbbe14e7-1952-48b8-9486-68b6df859a0c</vt:lpwstr>
  </property>
</Properties>
</file>