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vml" ContentType="application/vnd.openxmlformats-officedocument.vmlDrawing"/>
  <Default Extension="xlsb" ContentType="application/vnd.ms-excel.sheet.binary.macroEnabled.12"/>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6" r:id="rId2"/>
  </p:sldMasterIdLst>
  <p:notesMasterIdLst>
    <p:notesMasterId r:id="rId42"/>
  </p:notesMasterIdLst>
  <p:sldIdLst>
    <p:sldId id="264" r:id="rId3"/>
    <p:sldId id="293" r:id="rId4"/>
    <p:sldId id="323" r:id="rId5"/>
    <p:sldId id="322" r:id="rId6"/>
    <p:sldId id="301" r:id="rId7"/>
    <p:sldId id="302" r:id="rId8"/>
    <p:sldId id="303" r:id="rId9"/>
    <p:sldId id="325" r:id="rId10"/>
    <p:sldId id="304" r:id="rId11"/>
    <p:sldId id="321" r:id="rId12"/>
    <p:sldId id="308" r:id="rId13"/>
    <p:sldId id="310" r:id="rId14"/>
    <p:sldId id="324" r:id="rId15"/>
    <p:sldId id="330" r:id="rId16"/>
    <p:sldId id="329" r:id="rId17"/>
    <p:sldId id="326" r:id="rId18"/>
    <p:sldId id="288" r:id="rId19"/>
    <p:sldId id="277" r:id="rId20"/>
    <p:sldId id="314" r:id="rId21"/>
    <p:sldId id="315" r:id="rId22"/>
    <p:sldId id="316" r:id="rId23"/>
    <p:sldId id="327" r:id="rId24"/>
    <p:sldId id="294" r:id="rId25"/>
    <p:sldId id="295" r:id="rId26"/>
    <p:sldId id="292" r:id="rId27"/>
    <p:sldId id="291" r:id="rId28"/>
    <p:sldId id="320" r:id="rId29"/>
    <p:sldId id="298" r:id="rId30"/>
    <p:sldId id="280" r:id="rId31"/>
    <p:sldId id="281" r:id="rId32"/>
    <p:sldId id="282" r:id="rId33"/>
    <p:sldId id="283" r:id="rId34"/>
    <p:sldId id="285" r:id="rId35"/>
    <p:sldId id="284" r:id="rId36"/>
    <p:sldId id="286" r:id="rId37"/>
    <p:sldId id="290" r:id="rId38"/>
    <p:sldId id="289" r:id="rId39"/>
    <p:sldId id="299" r:id="rId40"/>
    <p:sldId id="300" r:id="rId4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kerson, Cynthia - ERS" initials="NC-E" lastIdx="11" clrIdx="0">
    <p:extLst>
      <p:ext uri="{19B8F6BF-5375-455C-9EA6-DF929625EA0E}">
        <p15:presenceInfo xmlns:p15="http://schemas.microsoft.com/office/powerpoint/2012/main" userId="S-1-5-21-2443529608-3098792306-3041422421-1176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8" autoAdjust="0"/>
    <p:restoredTop sz="94660"/>
  </p:normalViewPr>
  <p:slideViewPr>
    <p:cSldViewPr>
      <p:cViewPr varScale="1">
        <p:scale>
          <a:sx n="73" d="100"/>
          <a:sy n="73" d="100"/>
        </p:scale>
        <p:origin x="1116"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37840" cy="464820"/>
          </a:xfrm>
          <a:prstGeom prst="rect">
            <a:avLst/>
          </a:prstGeom>
        </p:spPr>
        <p:txBody>
          <a:bodyPr vert="horz" lIns="93167" tIns="46584" rIns="93167" bIns="46584" rtlCol="0"/>
          <a:lstStyle>
            <a:lvl1pPr algn="l">
              <a:defRPr sz="1200"/>
            </a:lvl1pPr>
          </a:lstStyle>
          <a:p>
            <a:endParaRPr lang="en-US"/>
          </a:p>
        </p:txBody>
      </p:sp>
      <p:sp>
        <p:nvSpPr>
          <p:cNvPr id="3" name="Date Placeholder 2"/>
          <p:cNvSpPr>
            <a:spLocks noGrp="1"/>
          </p:cNvSpPr>
          <p:nvPr>
            <p:ph type="dt" idx="1"/>
          </p:nvPr>
        </p:nvSpPr>
        <p:spPr>
          <a:xfrm>
            <a:off x="3970939" y="3"/>
            <a:ext cx="3037840" cy="464820"/>
          </a:xfrm>
          <a:prstGeom prst="rect">
            <a:avLst/>
          </a:prstGeom>
        </p:spPr>
        <p:txBody>
          <a:bodyPr vert="horz" lIns="93167" tIns="46584" rIns="93167" bIns="46584" rtlCol="0"/>
          <a:lstStyle>
            <a:lvl1pPr algn="r">
              <a:defRPr sz="1200"/>
            </a:lvl1pPr>
          </a:lstStyle>
          <a:p>
            <a:fld id="{B30E274A-31FB-4EFE-B77D-DFEB496C4D94}" type="datetimeFigureOut">
              <a:rPr lang="en-US" smtClean="0"/>
              <a:t>2/23/2020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7" tIns="46584" rIns="93167" bIns="46584" rtlCol="0" anchor="ctr"/>
          <a:lstStyle/>
          <a:p>
            <a:endParaRPr lang="en-US"/>
          </a:p>
        </p:txBody>
      </p:sp>
      <p:sp>
        <p:nvSpPr>
          <p:cNvPr id="5" name="Notes Placeholder 4"/>
          <p:cNvSpPr>
            <a:spLocks noGrp="1"/>
          </p:cNvSpPr>
          <p:nvPr>
            <p:ph type="body" sz="quarter" idx="3"/>
          </p:nvPr>
        </p:nvSpPr>
        <p:spPr>
          <a:xfrm>
            <a:off x="701040" y="4415793"/>
            <a:ext cx="5608320" cy="4183380"/>
          </a:xfrm>
          <a:prstGeom prst="rect">
            <a:avLst/>
          </a:prstGeom>
        </p:spPr>
        <p:txBody>
          <a:bodyPr vert="horz" lIns="93167" tIns="46584" rIns="93167" bIns="4658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9"/>
            <a:ext cx="3037840" cy="464820"/>
          </a:xfrm>
          <a:prstGeom prst="rect">
            <a:avLst/>
          </a:prstGeom>
        </p:spPr>
        <p:txBody>
          <a:bodyPr vert="horz" lIns="93167" tIns="46584" rIns="93167" bIns="46584"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9"/>
            <a:ext cx="3037840" cy="464820"/>
          </a:xfrm>
          <a:prstGeom prst="rect">
            <a:avLst/>
          </a:prstGeom>
        </p:spPr>
        <p:txBody>
          <a:bodyPr vert="horz" lIns="93167" tIns="46584" rIns="93167" bIns="46584" rtlCol="0" anchor="b"/>
          <a:lstStyle>
            <a:lvl1pPr algn="r">
              <a:defRPr sz="1200"/>
            </a:lvl1pPr>
          </a:lstStyle>
          <a:p>
            <a:fld id="{5D62FD9E-0548-417A-B2C8-9EC4D87D517F}" type="slidenum">
              <a:rPr lang="en-US" smtClean="0"/>
              <a:t>‹#›</a:t>
            </a:fld>
            <a:endParaRPr lang="en-US"/>
          </a:p>
        </p:txBody>
      </p:sp>
    </p:spTree>
    <p:extLst>
      <p:ext uri="{BB962C8B-B14F-4D97-AF65-F5344CB8AC3E}">
        <p14:creationId xmlns:p14="http://schemas.microsoft.com/office/powerpoint/2010/main" val="1976755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77838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28956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451005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4111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70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8751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5194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61079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932797"/>
            <a:ext cx="9144000" cy="925203"/>
          </a:xfrm>
          <a:prstGeom prst="rect">
            <a:avLst/>
          </a:prstGeom>
        </p:spPr>
      </p:pic>
      <p:pic>
        <p:nvPicPr>
          <p:cNvPr id="9" name="Picture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9144000" cy="1180050"/>
          </a:xfrm>
          <a:prstGeom prst="rect">
            <a:avLst/>
          </a:prstGeom>
        </p:spPr>
      </p:pic>
    </p:spTree>
    <p:extLst>
      <p:ext uri="{BB962C8B-B14F-4D97-AF65-F5344CB8AC3E}">
        <p14:creationId xmlns:p14="http://schemas.microsoft.com/office/powerpoint/2010/main" val="320841970"/>
      </p:ext>
    </p:extLst>
  </p:cSld>
  <p:clrMap bg1="lt1" tx1="dk1" bg2="lt2" tx2="dk2" accent1="accent1" accent2="accent2" accent3="accent3" accent4="accent4" accent5="accent5" accent6="accent6" hlink="hlink" folHlink="folHlink"/>
  <p:sldLayoutIdLst>
    <p:sldLayoutId id="2147483667" r:id="rId1"/>
    <p:sldLayoutId id="2147483650"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5946574"/>
            <a:ext cx="9144000" cy="914123"/>
          </a:xfrm>
          <a:prstGeom prst="rect">
            <a:avLst/>
          </a:prstGeom>
        </p:spPr>
      </p:pic>
      <p:sp>
        <p:nvSpPr>
          <p:cNvPr id="5" name="Title Placeholder 4"/>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6" name="Text Placeholder 5"/>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p:cNvSpPr txBox="1">
            <a:spLocks/>
          </p:cNvSpPr>
          <p:nvPr userDrawn="1"/>
        </p:nvSpPr>
        <p:spPr>
          <a:xfrm>
            <a:off x="8305800" y="6549154"/>
            <a:ext cx="762000" cy="30749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BA3FA7-BEB2-4323-A93B-546EB2C33319}" type="slidenum">
              <a:rPr lang="en-US" smtClean="0">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3365754007"/>
      </p:ext>
    </p:extLst>
  </p:cSld>
  <p:clrMap bg1="lt1" tx1="dk1" bg2="lt2" tx2="dk2" accent1="accent1" accent2="accent2" accent3="accent3" accent4="accent4" accent5="accent5" accent6="accent6" hlink="hlink" folHlink="folHlink"/>
  <p:sldLayoutIdLst>
    <p:sldLayoutId id="2147483668" r:id="rId1"/>
    <p:sldLayoutId id="2147483670" r:id="rId2"/>
    <p:sldLayoutId id="2147483671" r:id="rId3"/>
    <p:sldLayoutId id="2147483672" r:id="rId4"/>
    <p:sldLayoutId id="2147483673"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4.emf"/></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16.emf"/></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17.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20.emf"/></Relationships>
</file>

<file path=ppt/slides/_rels/slide26.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21.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22.emf"/></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30.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image" Target="../media/image23.emf"/></Relationships>
</file>

<file path=ppt/slides/_rels/slide31.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openxmlformats.org/officeDocument/2006/relationships/slideLayout" Target="../slideLayouts/slideLayout7.xml"/><Relationship Id="rId1" Type="http://schemas.openxmlformats.org/officeDocument/2006/relationships/vmlDrawing" Target="../drawings/vmlDrawing15.vml"/><Relationship Id="rId4" Type="http://schemas.openxmlformats.org/officeDocument/2006/relationships/image" Target="../media/image24.emf"/></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openxmlformats.org/officeDocument/2006/relationships/slideLayout" Target="../slideLayouts/slideLayout7.xml"/><Relationship Id="rId1" Type="http://schemas.openxmlformats.org/officeDocument/2006/relationships/vmlDrawing" Target="../drawings/vmlDrawing16.vml"/><Relationship Id="rId4" Type="http://schemas.openxmlformats.org/officeDocument/2006/relationships/image" Target="../media/image25.emf"/></Relationships>
</file>

<file path=ppt/slides/_rels/slide33.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openxmlformats.org/officeDocument/2006/relationships/slideLayout" Target="../slideLayouts/slideLayout7.xml"/><Relationship Id="rId1" Type="http://schemas.openxmlformats.org/officeDocument/2006/relationships/vmlDrawing" Target="../drawings/vmlDrawing17.vml"/><Relationship Id="rId4" Type="http://schemas.openxmlformats.org/officeDocument/2006/relationships/image" Target="../media/image26.emf"/></Relationships>
</file>

<file path=ppt/slides/_rels/slide34.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openxmlformats.org/officeDocument/2006/relationships/slideLayout" Target="../slideLayouts/slideLayout7.xml"/><Relationship Id="rId1" Type="http://schemas.openxmlformats.org/officeDocument/2006/relationships/vmlDrawing" Target="../drawings/vmlDrawing18.vml"/><Relationship Id="rId4" Type="http://schemas.openxmlformats.org/officeDocument/2006/relationships/image" Target="../media/image27.emf"/></Relationships>
</file>

<file path=ppt/slides/_rels/slide35.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openxmlformats.org/officeDocument/2006/relationships/slideLayout" Target="../slideLayouts/slideLayout7.xml"/><Relationship Id="rId1" Type="http://schemas.openxmlformats.org/officeDocument/2006/relationships/vmlDrawing" Target="../drawings/vmlDrawing19.vml"/><Relationship Id="rId4" Type="http://schemas.openxmlformats.org/officeDocument/2006/relationships/image" Target="../media/image28.emf"/></Relationships>
</file>

<file path=ppt/slides/_rels/slide36.xml.rels><?xml version="1.0" encoding="UTF-8" standalone="yes"?>
<Relationships xmlns="http://schemas.openxmlformats.org/package/2006/relationships"><Relationship Id="rId3" Type="http://schemas.openxmlformats.org/officeDocument/2006/relationships/package" Target="../embeddings/Microsoft_Excel_Binary_Worksheet.xlsb"/><Relationship Id="rId2" Type="http://schemas.openxmlformats.org/officeDocument/2006/relationships/slideLayout" Target="../slideLayouts/slideLayout7.xml"/><Relationship Id="rId1" Type="http://schemas.openxmlformats.org/officeDocument/2006/relationships/vmlDrawing" Target="../drawings/vmlDrawing20.vml"/><Relationship Id="rId4" Type="http://schemas.openxmlformats.org/officeDocument/2006/relationships/image" Target="../media/image29.emf"/></Relationships>
</file>

<file path=ppt/slides/_rels/slide37.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openxmlformats.org/officeDocument/2006/relationships/slideLayout" Target="../slideLayouts/slideLayout7.xml"/><Relationship Id="rId1" Type="http://schemas.openxmlformats.org/officeDocument/2006/relationships/vmlDrawing" Target="../drawings/vmlDrawing21.vml"/><Relationship Id="rId4" Type="http://schemas.openxmlformats.org/officeDocument/2006/relationships/image" Target="../media/image30.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447800"/>
            <a:ext cx="7772400" cy="1470025"/>
          </a:xfrm>
        </p:spPr>
        <p:txBody>
          <a:bodyPr/>
          <a:lstStyle/>
          <a:p>
            <a:r>
              <a:rPr lang="en-US" sz="3600" dirty="0"/>
              <a:t>Situation and Outlook</a:t>
            </a:r>
            <a:br>
              <a:rPr lang="en-US" sz="3600" dirty="0"/>
            </a:br>
            <a:r>
              <a:rPr lang="en-US" sz="3600" dirty="0"/>
              <a:t>for the</a:t>
            </a:r>
            <a:br>
              <a:rPr lang="en-US" sz="3600" dirty="0"/>
            </a:br>
            <a:r>
              <a:rPr lang="en-US" sz="3600" dirty="0"/>
              <a:t>U.S. Dairy Industry</a:t>
            </a:r>
            <a:br>
              <a:rPr lang="en-US" sz="3600" dirty="0"/>
            </a:br>
            <a:br>
              <a:rPr lang="en-US" dirty="0"/>
            </a:br>
            <a:endParaRPr lang="en-US" dirty="0"/>
          </a:p>
        </p:txBody>
      </p:sp>
      <p:sp>
        <p:nvSpPr>
          <p:cNvPr id="3" name="Subtitle 2"/>
          <p:cNvSpPr>
            <a:spLocks noGrp="1"/>
          </p:cNvSpPr>
          <p:nvPr>
            <p:ph type="subTitle" idx="1"/>
          </p:nvPr>
        </p:nvSpPr>
        <p:spPr>
          <a:xfrm>
            <a:off x="190500" y="3810000"/>
            <a:ext cx="8686800" cy="1981200"/>
          </a:xfrm>
        </p:spPr>
        <p:txBody>
          <a:bodyPr/>
          <a:lstStyle/>
          <a:p>
            <a:r>
              <a:rPr lang="en-US" sz="2000" dirty="0">
                <a:solidFill>
                  <a:schemeClr val="tx1"/>
                </a:solidFill>
              </a:rPr>
              <a:t>Jerry Cessna</a:t>
            </a:r>
          </a:p>
          <a:p>
            <a:r>
              <a:rPr lang="en-US" sz="2000" dirty="0">
                <a:solidFill>
                  <a:schemeClr val="tx1"/>
                </a:solidFill>
              </a:rPr>
              <a:t>Market and Trade Economics Division</a:t>
            </a:r>
          </a:p>
          <a:p>
            <a:r>
              <a:rPr lang="en-US" sz="2000" dirty="0">
                <a:solidFill>
                  <a:schemeClr val="tx1"/>
                </a:solidFill>
              </a:rPr>
              <a:t>Economic Research Service</a:t>
            </a:r>
          </a:p>
          <a:p>
            <a:r>
              <a:rPr lang="en-US" sz="2000" dirty="0">
                <a:solidFill>
                  <a:schemeClr val="tx1"/>
                </a:solidFill>
              </a:rPr>
              <a:t>February 21, 2020</a:t>
            </a:r>
          </a:p>
          <a:p>
            <a:endParaRPr lang="en-US" sz="2000" dirty="0">
              <a:solidFill>
                <a:schemeClr val="tx1"/>
              </a:solidFill>
            </a:endParaRPr>
          </a:p>
          <a:p>
            <a:endParaRPr lang="en-US" sz="2000" dirty="0">
              <a:solidFill>
                <a:schemeClr val="tx1"/>
              </a:solidFill>
            </a:endParaRPr>
          </a:p>
          <a:p>
            <a:endParaRPr lang="en-US" dirty="0"/>
          </a:p>
        </p:txBody>
      </p:sp>
    </p:spTree>
    <p:extLst>
      <p:ext uri="{BB962C8B-B14F-4D97-AF65-F5344CB8AC3E}">
        <p14:creationId xmlns:p14="http://schemas.microsoft.com/office/powerpoint/2010/main" val="2337638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2659176517"/>
              </p:ext>
            </p:extLst>
          </p:nvPr>
        </p:nvGraphicFramePr>
        <p:xfrm>
          <a:off x="685800" y="228600"/>
          <a:ext cx="7805757" cy="5667422"/>
        </p:xfrm>
        <a:graphic>
          <a:graphicData uri="http://schemas.openxmlformats.org/presentationml/2006/ole">
            <mc:AlternateContent xmlns:mc="http://schemas.openxmlformats.org/markup-compatibility/2006">
              <mc:Choice xmlns:v="urn:schemas-microsoft-com:vml" Requires="v">
                <p:oleObj spid="_x0000_s34862" name="Worksheet" r:id="rId3" imgW="8673063" imgH="6297135" progId="Excel.Sheet.12">
                  <p:embed/>
                </p:oleObj>
              </mc:Choice>
              <mc:Fallback>
                <p:oleObj name="Worksheet" r:id="rId3" imgW="8673063" imgH="6297135" progId="Excel.Sheet.12">
                  <p:embed/>
                  <p:pic>
                    <p:nvPicPr>
                      <p:cNvPr id="0" name=""/>
                      <p:cNvPicPr/>
                      <p:nvPr/>
                    </p:nvPicPr>
                    <p:blipFill>
                      <a:blip r:embed="rId4"/>
                      <a:stretch>
                        <a:fillRect/>
                      </a:stretch>
                    </p:blipFill>
                    <p:spPr>
                      <a:xfrm>
                        <a:off x="685800" y="228600"/>
                        <a:ext cx="7805757" cy="5667422"/>
                      </a:xfrm>
                      <a:prstGeom prst="rect">
                        <a:avLst/>
                      </a:prstGeom>
                    </p:spPr>
                  </p:pic>
                </p:oleObj>
              </mc:Fallback>
            </mc:AlternateContent>
          </a:graphicData>
        </a:graphic>
      </p:graphicFrame>
    </p:spTree>
    <p:extLst>
      <p:ext uri="{BB962C8B-B14F-4D97-AF65-F5344CB8AC3E}">
        <p14:creationId xmlns:p14="http://schemas.microsoft.com/office/powerpoint/2010/main" val="1231777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032"/>
            <a:ext cx="8229600" cy="1143000"/>
          </a:xfrm>
        </p:spPr>
        <p:txBody>
          <a:bodyPr>
            <a:normAutofit/>
          </a:bodyPr>
          <a:lstStyle/>
          <a:p>
            <a:r>
              <a:rPr lang="en-US" sz="2400" b="1" dirty="0"/>
              <a:t>Additional tariffs on U.S. imports from the European Union</a:t>
            </a:r>
          </a:p>
        </p:txBody>
      </p:sp>
      <p:sp>
        <p:nvSpPr>
          <p:cNvPr id="3" name="Content Placeholder 2"/>
          <p:cNvSpPr>
            <a:spLocks noGrp="1"/>
          </p:cNvSpPr>
          <p:nvPr>
            <p:ph idx="1"/>
          </p:nvPr>
        </p:nvSpPr>
        <p:spPr>
          <a:xfrm>
            <a:off x="476839" y="1130968"/>
            <a:ext cx="8229600" cy="4525963"/>
          </a:xfrm>
        </p:spPr>
        <p:txBody>
          <a:bodyPr>
            <a:normAutofit fontScale="77500" lnSpcReduction="20000"/>
          </a:bodyPr>
          <a:lstStyle/>
          <a:p>
            <a:pPr lvl="0"/>
            <a:r>
              <a:rPr lang="en-US" sz="2600" dirty="0"/>
              <a:t>After finding the EU failed to implement WTO Dispute Settlement Body regulations, the United States began applying tariffs of 25 percent on certain goods from the EU beginning October 18, 2019, including many dairy products. </a:t>
            </a:r>
          </a:p>
          <a:p>
            <a:pPr marL="0" indent="0">
              <a:buNone/>
            </a:pPr>
            <a:endParaRPr lang="en-US" sz="2600" dirty="0"/>
          </a:p>
          <a:p>
            <a:pPr lvl="0"/>
            <a:r>
              <a:rPr lang="en-US" sz="2600" dirty="0"/>
              <a:t>These tariffs are in addition to the tariffs already in place for imported goods from most WTO members.</a:t>
            </a:r>
          </a:p>
          <a:p>
            <a:endParaRPr lang="en-US" sz="2600" dirty="0"/>
          </a:p>
          <a:p>
            <a:pPr lvl="0"/>
            <a:r>
              <a:rPr lang="en-US" sz="2600" dirty="0"/>
              <a:t>These tariffs were applied to a complex list of dairy products </a:t>
            </a:r>
          </a:p>
          <a:p>
            <a:pPr lvl="1"/>
            <a:r>
              <a:rPr lang="en-US" sz="2600" dirty="0"/>
              <a:t>Includes cheese, butter, butterfat products, whey protein concentrate, yogurt, and fermented products.</a:t>
            </a:r>
          </a:p>
          <a:p>
            <a:pPr lvl="1"/>
            <a:r>
              <a:rPr lang="en-US" sz="2600" dirty="0"/>
              <a:t>Not all products within the categories are assessed.</a:t>
            </a:r>
          </a:p>
          <a:p>
            <a:pPr lvl="1"/>
            <a:r>
              <a:rPr lang="en-US" sz="2600" dirty="0"/>
              <a:t>Does not apply uniformly to countries within the EU. For example, some apply to only imports from Germany, Spain, and the United Kingdom.</a:t>
            </a:r>
          </a:p>
          <a:p>
            <a:endParaRPr lang="en-US" dirty="0"/>
          </a:p>
        </p:txBody>
      </p:sp>
    </p:spTree>
    <p:extLst>
      <p:ext uri="{BB962C8B-B14F-4D97-AF65-F5344CB8AC3E}">
        <p14:creationId xmlns:p14="http://schemas.microsoft.com/office/powerpoint/2010/main" val="3299191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81000" y="228600"/>
            <a:ext cx="8445714" cy="5577143"/>
          </a:xfrm>
          <a:prstGeom prst="rect">
            <a:avLst/>
          </a:prstGeom>
        </p:spPr>
      </p:pic>
    </p:spTree>
    <p:extLst>
      <p:ext uri="{BB962C8B-B14F-4D97-AF65-F5344CB8AC3E}">
        <p14:creationId xmlns:p14="http://schemas.microsoft.com/office/powerpoint/2010/main" val="2560929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708821235"/>
              </p:ext>
            </p:extLst>
          </p:nvPr>
        </p:nvGraphicFramePr>
        <p:xfrm>
          <a:off x="609600" y="228600"/>
          <a:ext cx="7805757" cy="5667422"/>
        </p:xfrm>
        <a:graphic>
          <a:graphicData uri="http://schemas.openxmlformats.org/presentationml/2006/ole">
            <mc:AlternateContent xmlns:mc="http://schemas.openxmlformats.org/markup-compatibility/2006">
              <mc:Choice xmlns:v="urn:schemas-microsoft-com:vml" Requires="v">
                <p:oleObj spid="_x0000_s37922" name="Worksheet" r:id="rId3" imgW="8673063" imgH="6297135" progId="Excel.Sheet.12">
                  <p:embed/>
                </p:oleObj>
              </mc:Choice>
              <mc:Fallback>
                <p:oleObj name="Worksheet" r:id="rId3" imgW="8673063" imgH="6297135" progId="Excel.Sheet.12">
                  <p:embed/>
                  <p:pic>
                    <p:nvPicPr>
                      <p:cNvPr id="0" name=""/>
                      <p:cNvPicPr/>
                      <p:nvPr/>
                    </p:nvPicPr>
                    <p:blipFill>
                      <a:blip r:embed="rId4"/>
                      <a:stretch>
                        <a:fillRect/>
                      </a:stretch>
                    </p:blipFill>
                    <p:spPr>
                      <a:xfrm>
                        <a:off x="609600" y="228600"/>
                        <a:ext cx="7805757" cy="5667422"/>
                      </a:xfrm>
                      <a:prstGeom prst="rect">
                        <a:avLst/>
                      </a:prstGeom>
                    </p:spPr>
                  </p:pic>
                </p:oleObj>
              </mc:Fallback>
            </mc:AlternateContent>
          </a:graphicData>
        </a:graphic>
      </p:graphicFrame>
    </p:spTree>
    <p:extLst>
      <p:ext uri="{BB962C8B-B14F-4D97-AF65-F5344CB8AC3E}">
        <p14:creationId xmlns:p14="http://schemas.microsoft.com/office/powerpoint/2010/main" val="1085280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44153083"/>
              </p:ext>
            </p:extLst>
          </p:nvPr>
        </p:nvGraphicFramePr>
        <p:xfrm>
          <a:off x="609600" y="304800"/>
          <a:ext cx="7807052" cy="5660608"/>
        </p:xfrm>
        <a:graphic>
          <a:graphicData uri="http://schemas.openxmlformats.org/presentationml/2006/ole">
            <mc:AlternateContent xmlns:mc="http://schemas.openxmlformats.org/markup-compatibility/2006">
              <mc:Choice xmlns:v="urn:schemas-microsoft-com:vml" Requires="v">
                <p:oleObj spid="_x0000_s42000" name="Worksheet" r:id="rId3" imgW="8674502" imgH="6289564" progId="Excel.Sheet.12">
                  <p:embed/>
                </p:oleObj>
              </mc:Choice>
              <mc:Fallback>
                <p:oleObj name="Worksheet" r:id="rId3" imgW="8674502" imgH="6289564" progId="Excel.Sheet.12">
                  <p:embed/>
                  <p:pic>
                    <p:nvPicPr>
                      <p:cNvPr id="0" name=""/>
                      <p:cNvPicPr/>
                      <p:nvPr/>
                    </p:nvPicPr>
                    <p:blipFill>
                      <a:blip r:embed="rId4"/>
                      <a:stretch>
                        <a:fillRect/>
                      </a:stretch>
                    </p:blipFill>
                    <p:spPr>
                      <a:xfrm>
                        <a:off x="609600" y="304800"/>
                        <a:ext cx="7807052" cy="5660608"/>
                      </a:xfrm>
                      <a:prstGeom prst="rect">
                        <a:avLst/>
                      </a:prstGeom>
                    </p:spPr>
                  </p:pic>
                </p:oleObj>
              </mc:Fallback>
            </mc:AlternateContent>
          </a:graphicData>
        </a:graphic>
      </p:graphicFrame>
    </p:spTree>
    <p:extLst>
      <p:ext uri="{BB962C8B-B14F-4D97-AF65-F5344CB8AC3E}">
        <p14:creationId xmlns:p14="http://schemas.microsoft.com/office/powerpoint/2010/main" val="2648918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315096081"/>
              </p:ext>
            </p:extLst>
          </p:nvPr>
        </p:nvGraphicFramePr>
        <p:xfrm>
          <a:off x="609600" y="228600"/>
          <a:ext cx="7805757" cy="5667422"/>
        </p:xfrm>
        <a:graphic>
          <a:graphicData uri="http://schemas.openxmlformats.org/presentationml/2006/ole">
            <mc:AlternateContent xmlns:mc="http://schemas.openxmlformats.org/markup-compatibility/2006">
              <mc:Choice xmlns:v="urn:schemas-microsoft-com:vml" Requires="v">
                <p:oleObj spid="_x0000_s43025" name="Worksheet" r:id="rId3" imgW="8673063" imgH="6297135" progId="Excel.Sheet.12">
                  <p:embed/>
                </p:oleObj>
              </mc:Choice>
              <mc:Fallback>
                <p:oleObj name="Worksheet" r:id="rId3" imgW="8673063" imgH="6297135" progId="Excel.Sheet.12">
                  <p:embed/>
                  <p:pic>
                    <p:nvPicPr>
                      <p:cNvPr id="0" name=""/>
                      <p:cNvPicPr/>
                      <p:nvPr/>
                    </p:nvPicPr>
                    <p:blipFill>
                      <a:blip r:embed="rId4"/>
                      <a:stretch>
                        <a:fillRect/>
                      </a:stretch>
                    </p:blipFill>
                    <p:spPr>
                      <a:xfrm>
                        <a:off x="609600" y="228600"/>
                        <a:ext cx="7805757" cy="5667422"/>
                      </a:xfrm>
                      <a:prstGeom prst="rect">
                        <a:avLst/>
                      </a:prstGeom>
                    </p:spPr>
                  </p:pic>
                </p:oleObj>
              </mc:Fallback>
            </mc:AlternateContent>
          </a:graphicData>
        </a:graphic>
      </p:graphicFrame>
    </p:spTree>
    <p:extLst>
      <p:ext uri="{BB962C8B-B14F-4D97-AF65-F5344CB8AC3E}">
        <p14:creationId xmlns:p14="http://schemas.microsoft.com/office/powerpoint/2010/main" val="4287755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While 2019 ending stocks for cheese and nonfat dry milk where lower than 2018, ending stocks for butter were higher.</a:t>
            </a:r>
          </a:p>
        </p:txBody>
      </p:sp>
      <p:pic>
        <p:nvPicPr>
          <p:cNvPr id="5" name="Picture 4"/>
          <p:cNvPicPr>
            <a:picLocks noChangeAspect="1"/>
          </p:cNvPicPr>
          <p:nvPr/>
        </p:nvPicPr>
        <p:blipFill>
          <a:blip r:embed="rId2"/>
          <a:stretch>
            <a:fillRect/>
          </a:stretch>
        </p:blipFill>
        <p:spPr>
          <a:xfrm>
            <a:off x="317985" y="2209800"/>
            <a:ext cx="8388571" cy="2217143"/>
          </a:xfrm>
          <a:prstGeom prst="rect">
            <a:avLst/>
          </a:prstGeom>
        </p:spPr>
      </p:pic>
    </p:spTree>
    <p:extLst>
      <p:ext uri="{BB962C8B-B14F-4D97-AF65-F5344CB8AC3E}">
        <p14:creationId xmlns:p14="http://schemas.microsoft.com/office/powerpoint/2010/main" val="172658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841570844"/>
              </p:ext>
            </p:extLst>
          </p:nvPr>
        </p:nvGraphicFramePr>
        <p:xfrm>
          <a:off x="457200" y="14111"/>
          <a:ext cx="8239410" cy="5982278"/>
        </p:xfrm>
        <a:graphic>
          <a:graphicData uri="http://schemas.openxmlformats.org/presentationml/2006/ole">
            <mc:AlternateContent xmlns:mc="http://schemas.openxmlformats.org/markup-compatibility/2006">
              <mc:Choice xmlns:v="urn:schemas-microsoft-com:vml" Requires="v">
                <p:oleObj spid="_x0000_s13392" name="Worksheet" r:id="rId3" imgW="8673063" imgH="6297135" progId="Excel.Sheet.12">
                  <p:embed/>
                </p:oleObj>
              </mc:Choice>
              <mc:Fallback>
                <p:oleObj name="Worksheet" r:id="rId3" imgW="8673063" imgH="6297135" progId="Excel.Sheet.12">
                  <p:embed/>
                  <p:pic>
                    <p:nvPicPr>
                      <p:cNvPr id="0" name=""/>
                      <p:cNvPicPr/>
                      <p:nvPr/>
                    </p:nvPicPr>
                    <p:blipFill>
                      <a:blip r:embed="rId4"/>
                      <a:stretch>
                        <a:fillRect/>
                      </a:stretch>
                    </p:blipFill>
                    <p:spPr>
                      <a:xfrm>
                        <a:off x="457200" y="14111"/>
                        <a:ext cx="8239410" cy="5982278"/>
                      </a:xfrm>
                      <a:prstGeom prst="rect">
                        <a:avLst/>
                      </a:prstGeom>
                    </p:spPr>
                  </p:pic>
                </p:oleObj>
              </mc:Fallback>
            </mc:AlternateContent>
          </a:graphicData>
        </a:graphic>
      </p:graphicFrame>
    </p:spTree>
    <p:extLst>
      <p:ext uri="{BB962C8B-B14F-4D97-AF65-F5344CB8AC3E}">
        <p14:creationId xmlns:p14="http://schemas.microsoft.com/office/powerpoint/2010/main" val="818599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393" y="-13138"/>
            <a:ext cx="2395939" cy="6417141"/>
          </a:xfrm>
          <a:prstGeom prst="rect">
            <a:avLst/>
          </a:prstGeom>
          <a:noFill/>
          <a:ln>
            <a:noFill/>
          </a:ln>
        </p:spPr>
        <p:txBody>
          <a:bodyPr wrap="square" rtlCol="0">
            <a:spAutoFit/>
          </a:bodyPr>
          <a:lstStyle/>
          <a:p>
            <a:endParaRPr lang="en-US" sz="1400" b="1" dirty="0">
              <a:solidFill>
                <a:schemeClr val="accent1"/>
              </a:solidFill>
            </a:endParaRPr>
          </a:p>
          <a:p>
            <a:r>
              <a:rPr lang="en-US" sz="1400" b="1" dirty="0">
                <a:solidFill>
                  <a:schemeClr val="accent1"/>
                </a:solidFill>
              </a:rPr>
              <a:t>Butter price: Declined last 5 months of 2019. Year-over-year stocks increased as production and imports rose, and exports declined.</a:t>
            </a:r>
          </a:p>
          <a:p>
            <a:endParaRPr lang="en-US" sz="1400" b="1" dirty="0">
              <a:solidFill>
                <a:schemeClr val="accent1"/>
              </a:solidFill>
            </a:endParaRPr>
          </a:p>
          <a:p>
            <a:r>
              <a:rPr lang="en-US" sz="1400" b="1" dirty="0">
                <a:solidFill>
                  <a:schemeClr val="accent6"/>
                </a:solidFill>
              </a:rPr>
              <a:t>Cheese price: increased for most of 2019 before falling in December. Year-over-year stocks declined as total commercial use increased and milk flowed toward butter/powder production.</a:t>
            </a:r>
          </a:p>
          <a:p>
            <a:pPr marL="285750" indent="-285750">
              <a:buFont typeface="Arial" panose="020B0604020202020204" pitchFamily="34" charset="0"/>
              <a:buChar char="•"/>
            </a:pPr>
            <a:endParaRPr lang="en-US" sz="1400" b="1" dirty="0">
              <a:solidFill>
                <a:schemeClr val="accent6"/>
              </a:solidFill>
            </a:endParaRPr>
          </a:p>
          <a:p>
            <a:r>
              <a:rPr lang="en-US" sz="1400" b="1" dirty="0">
                <a:solidFill>
                  <a:srgbClr val="00B050"/>
                </a:solidFill>
              </a:rPr>
              <a:t>NDM price: Increased through 2019 as international export prices rose and stock levels declined.</a:t>
            </a:r>
          </a:p>
          <a:p>
            <a:endParaRPr lang="en-US" sz="1400" b="1" dirty="0">
              <a:solidFill>
                <a:srgbClr val="00B050"/>
              </a:solidFill>
            </a:endParaRPr>
          </a:p>
          <a:p>
            <a:r>
              <a:rPr lang="en-US" sz="1400" b="1" dirty="0">
                <a:solidFill>
                  <a:srgbClr val="7030A0"/>
                </a:solidFill>
              </a:rPr>
              <a:t>Dry whey price: Averaged higher than 2018, but declined through most of the year as exports of whey products to China fell due to tariffs and African Swine Fever.</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1032150543"/>
              </p:ext>
            </p:extLst>
          </p:nvPr>
        </p:nvGraphicFramePr>
        <p:xfrm>
          <a:off x="2514600" y="685800"/>
          <a:ext cx="6504797" cy="4722851"/>
        </p:xfrm>
        <a:graphic>
          <a:graphicData uri="http://schemas.openxmlformats.org/presentationml/2006/ole">
            <mc:AlternateContent xmlns:mc="http://schemas.openxmlformats.org/markup-compatibility/2006">
              <mc:Choice xmlns:v="urn:schemas-microsoft-com:vml" Requires="v">
                <p:oleObj spid="_x0000_s30788" name="Worksheet" r:id="rId3" imgW="8673063" imgH="6297135" progId="Excel.Sheet.12">
                  <p:embed/>
                </p:oleObj>
              </mc:Choice>
              <mc:Fallback>
                <p:oleObj name="Worksheet" r:id="rId3" imgW="8673063" imgH="6297135" progId="Excel.Sheet.12">
                  <p:embed/>
                  <p:pic>
                    <p:nvPicPr>
                      <p:cNvPr id="0" name=""/>
                      <p:cNvPicPr/>
                      <p:nvPr/>
                    </p:nvPicPr>
                    <p:blipFill>
                      <a:blip r:embed="rId4"/>
                      <a:stretch>
                        <a:fillRect/>
                      </a:stretch>
                    </p:blipFill>
                    <p:spPr>
                      <a:xfrm>
                        <a:off x="2514600" y="685800"/>
                        <a:ext cx="6504797" cy="4722851"/>
                      </a:xfrm>
                      <a:prstGeom prst="rect">
                        <a:avLst/>
                      </a:prstGeom>
                    </p:spPr>
                  </p:pic>
                </p:oleObj>
              </mc:Fallback>
            </mc:AlternateContent>
          </a:graphicData>
        </a:graphic>
      </p:graphicFrame>
    </p:spTree>
    <p:extLst>
      <p:ext uri="{BB962C8B-B14F-4D97-AF65-F5344CB8AC3E}">
        <p14:creationId xmlns:p14="http://schemas.microsoft.com/office/powerpoint/2010/main" val="4035547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905000"/>
            <a:ext cx="8229600" cy="1143000"/>
          </a:xfrm>
        </p:spPr>
        <p:txBody>
          <a:bodyPr>
            <a:normAutofit fontScale="90000"/>
          </a:bodyPr>
          <a:lstStyle/>
          <a:p>
            <a:r>
              <a:rPr lang="en-US" dirty="0"/>
              <a:t>Federal Government Assistance to the Dairy Industry in 2019 and 2020</a:t>
            </a:r>
          </a:p>
        </p:txBody>
      </p:sp>
    </p:spTree>
    <p:extLst>
      <p:ext uri="{BB962C8B-B14F-4D97-AF65-F5344CB8AC3E}">
        <p14:creationId xmlns:p14="http://schemas.microsoft.com/office/powerpoint/2010/main" val="3905842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33600"/>
            <a:ext cx="8229600" cy="1143000"/>
          </a:xfrm>
        </p:spPr>
        <p:txBody>
          <a:bodyPr>
            <a:normAutofit fontScale="90000"/>
          </a:bodyPr>
          <a:lstStyle/>
          <a:p>
            <a:r>
              <a:rPr lang="en-US" dirty="0"/>
              <a:t>A Perspective on the </a:t>
            </a:r>
            <a:br>
              <a:rPr lang="en-US" dirty="0"/>
            </a:br>
            <a:r>
              <a:rPr lang="en-US" dirty="0"/>
              <a:t>2019 Dairy Situation</a:t>
            </a:r>
            <a:br>
              <a:rPr lang="en-US" dirty="0"/>
            </a:br>
            <a:br>
              <a:rPr lang="en-US" dirty="0"/>
            </a:br>
            <a:endParaRPr lang="en-US" sz="2200" dirty="0"/>
          </a:p>
        </p:txBody>
      </p:sp>
      <p:sp>
        <p:nvSpPr>
          <p:cNvPr id="5" name="TextBox 4"/>
          <p:cNvSpPr txBox="1"/>
          <p:nvPr/>
        </p:nvSpPr>
        <p:spPr>
          <a:xfrm>
            <a:off x="152400" y="4191000"/>
            <a:ext cx="8686800" cy="646331"/>
          </a:xfrm>
          <a:prstGeom prst="rect">
            <a:avLst/>
          </a:prstGeom>
          <a:noFill/>
        </p:spPr>
        <p:txBody>
          <a:bodyPr wrap="square" rtlCol="0">
            <a:spAutoFit/>
          </a:bodyPr>
          <a:lstStyle/>
          <a:p>
            <a:r>
              <a:rPr lang="en-US" dirty="0"/>
              <a:t>Note: The data and forecasts do not reflect the latest </a:t>
            </a:r>
            <a:r>
              <a:rPr lang="en-US" i="1" dirty="0"/>
              <a:t>Milk Production </a:t>
            </a:r>
            <a:r>
              <a:rPr lang="en-US" dirty="0"/>
              <a:t>report, published by USDA, National Agricultural Statistics Service, on February 20, 2020.</a:t>
            </a:r>
          </a:p>
        </p:txBody>
      </p:sp>
    </p:spTree>
    <p:extLst>
      <p:ext uri="{BB962C8B-B14F-4D97-AF65-F5344CB8AC3E}">
        <p14:creationId xmlns:p14="http://schemas.microsoft.com/office/powerpoint/2010/main" val="1916816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88"/>
            <a:ext cx="8229600" cy="667512"/>
          </a:xfrm>
        </p:spPr>
        <p:txBody>
          <a:bodyPr>
            <a:normAutofit/>
          </a:bodyPr>
          <a:lstStyle/>
          <a:p>
            <a:r>
              <a:rPr lang="en-US" sz="2400" b="1" dirty="0"/>
              <a:t>Dairy Margin Coverage (DMC)</a:t>
            </a:r>
          </a:p>
        </p:txBody>
      </p:sp>
      <p:sp>
        <p:nvSpPr>
          <p:cNvPr id="3" name="Content Placeholder 2"/>
          <p:cNvSpPr>
            <a:spLocks noGrp="1"/>
          </p:cNvSpPr>
          <p:nvPr>
            <p:ph idx="1"/>
          </p:nvPr>
        </p:nvSpPr>
        <p:spPr>
          <a:xfrm>
            <a:off x="457200" y="914400"/>
            <a:ext cx="8229600" cy="5181600"/>
          </a:xfrm>
        </p:spPr>
        <p:txBody>
          <a:bodyPr>
            <a:normAutofit fontScale="62500" lnSpcReduction="20000"/>
          </a:bodyPr>
          <a:lstStyle/>
          <a:p>
            <a:r>
              <a:rPr lang="en-US" sz="3500" dirty="0"/>
              <a:t>Administered by USDA Farm Service Agency.</a:t>
            </a:r>
          </a:p>
          <a:p>
            <a:pPr marL="0" indent="0">
              <a:buNone/>
            </a:pPr>
            <a:endParaRPr lang="en-US" sz="3500" dirty="0"/>
          </a:p>
          <a:p>
            <a:r>
              <a:rPr lang="en-US" sz="3500" dirty="0"/>
              <a:t>Offers protection to dairy producers when the difference between the all milk price and the average feed price (the margin) falls below a certain dollar amount selected by the producer.</a:t>
            </a:r>
          </a:p>
          <a:p>
            <a:pPr marL="0" indent="0">
              <a:buNone/>
            </a:pPr>
            <a:endParaRPr lang="en-US" sz="3500" dirty="0"/>
          </a:p>
          <a:p>
            <a:r>
              <a:rPr lang="en-US" sz="3500" dirty="0"/>
              <a:t>About 82 percent of dairy operations participated in the DMC program for 2019. </a:t>
            </a:r>
          </a:p>
          <a:p>
            <a:endParaRPr lang="en-US" sz="3500" dirty="0"/>
          </a:p>
          <a:p>
            <a:r>
              <a:rPr lang="en-US" sz="3500" dirty="0"/>
              <a:t>Estimated indemnity payments are $312 million for 2019. </a:t>
            </a:r>
          </a:p>
          <a:p>
            <a:endParaRPr lang="en-US" sz="3500" dirty="0">
              <a:solidFill>
                <a:srgbClr val="FF0000"/>
              </a:solidFill>
            </a:endParaRPr>
          </a:p>
          <a:p>
            <a:r>
              <a:rPr lang="en-US" sz="3500" dirty="0"/>
              <a:t>At the time of signup for the 2020 program in late 2019, it appeared that 2020 margins for dairy operations would be higher than they were in 2019. Only about 43 percent of dairy operations enrolled in the 2020 program.</a:t>
            </a:r>
          </a:p>
          <a:p>
            <a:endParaRPr lang="en-US" dirty="0"/>
          </a:p>
        </p:txBody>
      </p:sp>
    </p:spTree>
    <p:extLst>
      <p:ext uri="{BB962C8B-B14F-4D97-AF65-F5344CB8AC3E}">
        <p14:creationId xmlns:p14="http://schemas.microsoft.com/office/powerpoint/2010/main" val="1354194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98"/>
            <a:ext cx="8229600" cy="903402"/>
          </a:xfrm>
        </p:spPr>
        <p:txBody>
          <a:bodyPr>
            <a:normAutofit/>
          </a:bodyPr>
          <a:lstStyle/>
          <a:p>
            <a:r>
              <a:rPr lang="en-US" sz="2400" b="1" dirty="0"/>
              <a:t>Dairy Revenue Protection (Dairy-RP) and </a:t>
            </a:r>
            <a:br>
              <a:rPr lang="en-US" sz="2400" b="1" dirty="0"/>
            </a:br>
            <a:r>
              <a:rPr lang="en-US" sz="2400" b="1" dirty="0"/>
              <a:t>Livestock Gross Margin for Dairy (LGM-Dairy)</a:t>
            </a:r>
          </a:p>
        </p:txBody>
      </p:sp>
      <p:sp>
        <p:nvSpPr>
          <p:cNvPr id="3" name="Content Placeholder 2"/>
          <p:cNvSpPr>
            <a:spLocks noGrp="1"/>
          </p:cNvSpPr>
          <p:nvPr>
            <p:ph idx="1"/>
          </p:nvPr>
        </p:nvSpPr>
        <p:spPr>
          <a:xfrm>
            <a:off x="457200" y="838200"/>
            <a:ext cx="8229600" cy="4525963"/>
          </a:xfrm>
        </p:spPr>
        <p:txBody>
          <a:bodyPr>
            <a:noAutofit/>
          </a:bodyPr>
          <a:lstStyle/>
          <a:p>
            <a:r>
              <a:rPr lang="en-US" sz="1800" dirty="0"/>
              <a:t>Both programs administered by USDA, Risk Management Agency.</a:t>
            </a:r>
          </a:p>
          <a:p>
            <a:pPr marL="0" indent="0">
              <a:buNone/>
            </a:pPr>
            <a:endParaRPr lang="en-US" sz="800" dirty="0"/>
          </a:p>
          <a:p>
            <a:r>
              <a:rPr lang="en-US" sz="1800" dirty="0"/>
              <a:t>Dairy-RP</a:t>
            </a:r>
          </a:p>
          <a:p>
            <a:pPr lvl="1"/>
            <a:r>
              <a:rPr lang="en-US" sz="1800" dirty="0"/>
              <a:t>Designed to insure against unexpected declines in the quarterly revenue from milk sales relative to a guaranteed coverage level. </a:t>
            </a:r>
          </a:p>
          <a:p>
            <a:pPr lvl="1"/>
            <a:r>
              <a:rPr lang="en-US" sz="1800" dirty="0"/>
              <a:t>2019:</a:t>
            </a:r>
          </a:p>
          <a:p>
            <a:pPr lvl="2"/>
            <a:r>
              <a:rPr lang="en-US" sz="1800" dirty="0"/>
              <a:t>Total premiums $95.1 million</a:t>
            </a:r>
          </a:p>
          <a:p>
            <a:pPr lvl="2"/>
            <a:r>
              <a:rPr lang="en-US" sz="1800" dirty="0"/>
              <a:t>Government subsidies: $41.8 million</a:t>
            </a:r>
          </a:p>
          <a:p>
            <a:pPr lvl="2"/>
            <a:r>
              <a:rPr lang="en-US" sz="1800" dirty="0"/>
              <a:t>Indemnity payments: $5.7 million</a:t>
            </a:r>
          </a:p>
          <a:p>
            <a:pPr marL="0" indent="0">
              <a:buNone/>
            </a:pPr>
            <a:endParaRPr lang="en-US" sz="800" dirty="0"/>
          </a:p>
          <a:p>
            <a:r>
              <a:rPr lang="en-US" sz="1800" dirty="0"/>
              <a:t>LGM-Dairy</a:t>
            </a:r>
          </a:p>
          <a:p>
            <a:pPr lvl="1"/>
            <a:r>
              <a:rPr lang="en-US" sz="1800" dirty="0"/>
              <a:t>Provides protection when feed costs rise or milk prices drop.</a:t>
            </a:r>
          </a:p>
          <a:p>
            <a:pPr lvl="1"/>
            <a:r>
              <a:rPr lang="en-US" sz="1800" dirty="0"/>
              <a:t>Can be tailored to any size farm.</a:t>
            </a:r>
          </a:p>
          <a:p>
            <a:pPr lvl="1"/>
            <a:r>
              <a:rPr lang="en-US" sz="1800" dirty="0"/>
              <a:t>2019: </a:t>
            </a:r>
          </a:p>
          <a:p>
            <a:pPr lvl="2"/>
            <a:r>
              <a:rPr lang="en-US" sz="1800" dirty="0"/>
              <a:t>Total premiums: $6.1 million</a:t>
            </a:r>
          </a:p>
          <a:p>
            <a:pPr lvl="2"/>
            <a:r>
              <a:rPr lang="en-US" sz="1800" dirty="0"/>
              <a:t>Government subsidies: $2.5 million</a:t>
            </a:r>
          </a:p>
          <a:p>
            <a:pPr lvl="2"/>
            <a:r>
              <a:rPr lang="en-US" sz="1800" dirty="0"/>
              <a:t>Indemnity payments: $5.4 million </a:t>
            </a:r>
          </a:p>
        </p:txBody>
      </p:sp>
    </p:spTree>
    <p:extLst>
      <p:ext uri="{BB962C8B-B14F-4D97-AF65-F5344CB8AC3E}">
        <p14:creationId xmlns:p14="http://schemas.microsoft.com/office/powerpoint/2010/main" val="1813790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208" y="0"/>
            <a:ext cx="8229600" cy="531043"/>
          </a:xfrm>
        </p:spPr>
        <p:txBody>
          <a:bodyPr>
            <a:normAutofit/>
          </a:bodyPr>
          <a:lstStyle/>
          <a:p>
            <a:r>
              <a:rPr lang="en-US" sz="2400" b="1" dirty="0"/>
              <a:t>Trade Mitigation Programs</a:t>
            </a:r>
          </a:p>
        </p:txBody>
      </p:sp>
      <p:sp>
        <p:nvSpPr>
          <p:cNvPr id="3" name="Content Placeholder 2"/>
          <p:cNvSpPr>
            <a:spLocks noGrp="1"/>
          </p:cNvSpPr>
          <p:nvPr>
            <p:ph idx="1"/>
          </p:nvPr>
        </p:nvSpPr>
        <p:spPr>
          <a:xfrm>
            <a:off x="413208" y="457200"/>
            <a:ext cx="8229600" cy="6248400"/>
          </a:xfrm>
        </p:spPr>
        <p:txBody>
          <a:bodyPr>
            <a:noAutofit/>
          </a:bodyPr>
          <a:lstStyle/>
          <a:p>
            <a:pPr marL="0" indent="0">
              <a:buNone/>
            </a:pPr>
            <a:r>
              <a:rPr lang="en-US" sz="1800" dirty="0"/>
              <a:t>Food Purchase and Distribution Program (FPDP).</a:t>
            </a:r>
          </a:p>
          <a:p>
            <a:r>
              <a:rPr lang="en-US" sz="1800" dirty="0"/>
              <a:t>Administered by USDA Agricultural Marketing Service using Commodity Credit Corporation (CCC) funds. </a:t>
            </a:r>
          </a:p>
          <a:p>
            <a:r>
              <a:rPr lang="en-US" sz="1800" dirty="0"/>
              <a:t>CCC is a Government-owned and operated entity that supports farm income.</a:t>
            </a:r>
          </a:p>
          <a:p>
            <a:r>
              <a:rPr lang="en-US" sz="1800" dirty="0"/>
              <a:t>Most purchased food is provided to States for food banks and pantries.</a:t>
            </a:r>
          </a:p>
          <a:p>
            <a:r>
              <a:rPr lang="en-US" sz="1800" dirty="0"/>
              <a:t>$78 million in contracts for 2019; $68 million target for 2020. </a:t>
            </a:r>
          </a:p>
          <a:p>
            <a:r>
              <a:rPr lang="en-US" sz="1800" dirty="0"/>
              <a:t>Shown as CCC donations in USDA </a:t>
            </a:r>
            <a:r>
              <a:rPr lang="en-US" sz="1800" i="1" dirty="0"/>
              <a:t>World Agricultural Supply and Demand Estimates</a:t>
            </a:r>
            <a:r>
              <a:rPr lang="en-US" sz="1800" dirty="0"/>
              <a:t> (WASDE). </a:t>
            </a:r>
          </a:p>
          <a:p>
            <a:endParaRPr lang="en-US" sz="1600" dirty="0"/>
          </a:p>
          <a:p>
            <a:endParaRPr lang="en-US" sz="800" dirty="0"/>
          </a:p>
          <a:p>
            <a:pPr marL="457200" lvl="1" indent="0">
              <a:buNone/>
            </a:pPr>
            <a:endParaRPr lang="en-US" sz="800" dirty="0"/>
          </a:p>
          <a:p>
            <a:pPr marL="457200" lvl="1" indent="0">
              <a:buNone/>
            </a:pPr>
            <a:endParaRPr lang="en-US" sz="800" dirty="0"/>
          </a:p>
          <a:p>
            <a:pPr marL="0" indent="0">
              <a:buNone/>
            </a:pPr>
            <a:endParaRPr lang="en-US" sz="1600" dirty="0"/>
          </a:p>
          <a:p>
            <a:pPr marL="0" indent="0">
              <a:buNone/>
            </a:pPr>
            <a:endParaRPr lang="en-US" sz="1000" dirty="0"/>
          </a:p>
          <a:p>
            <a:pPr marL="0" indent="0">
              <a:buNone/>
            </a:pPr>
            <a:r>
              <a:rPr lang="en-US" sz="1800" dirty="0"/>
              <a:t>Market Facilitation Payments (MFP)</a:t>
            </a:r>
          </a:p>
          <a:p>
            <a:r>
              <a:rPr lang="en-US" sz="1800" dirty="0"/>
              <a:t>May 23, 2019, announcement: USDA would again provide aid of $14.5 billion in direct payments to farmers for 2019.</a:t>
            </a:r>
          </a:p>
          <a:p>
            <a:r>
              <a:rPr lang="en-US" sz="1800" dirty="0"/>
              <a:t>Dairy producers were included in the aid package; payment rates are per cwt on production history as calculated for DMC.</a:t>
            </a:r>
          </a:p>
          <a:p>
            <a:r>
              <a:rPr lang="en-US" sz="1800" dirty="0"/>
              <a:t>Payments made in 3 tranches with last tranche in February 2020.</a:t>
            </a:r>
          </a:p>
          <a:p>
            <a:pPr marL="0" indent="0">
              <a:buNone/>
            </a:pPr>
            <a:endParaRPr lang="en-US" sz="1600" dirty="0"/>
          </a:p>
        </p:txBody>
      </p:sp>
      <p:pic>
        <p:nvPicPr>
          <p:cNvPr id="7" name="Picture 6"/>
          <p:cNvPicPr>
            <a:picLocks noChangeAspect="1"/>
          </p:cNvPicPr>
          <p:nvPr/>
        </p:nvPicPr>
        <p:blipFill>
          <a:blip r:embed="rId2"/>
          <a:stretch>
            <a:fillRect/>
          </a:stretch>
        </p:blipFill>
        <p:spPr>
          <a:xfrm>
            <a:off x="2286000" y="2895600"/>
            <a:ext cx="3937143" cy="1114286"/>
          </a:xfrm>
          <a:prstGeom prst="rect">
            <a:avLst/>
          </a:prstGeom>
        </p:spPr>
      </p:pic>
    </p:spTree>
    <p:extLst>
      <p:ext uri="{BB962C8B-B14F-4D97-AF65-F5344CB8AC3E}">
        <p14:creationId xmlns:p14="http://schemas.microsoft.com/office/powerpoint/2010/main" val="39433020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Recent Developments</a:t>
            </a:r>
            <a:br>
              <a:rPr lang="en-US" dirty="0"/>
            </a:br>
            <a:r>
              <a:rPr lang="en-US" dirty="0"/>
              <a:t>in Dairy Markets</a:t>
            </a:r>
          </a:p>
        </p:txBody>
      </p:sp>
    </p:spTree>
    <p:extLst>
      <p:ext uri="{BB962C8B-B14F-4D97-AF65-F5344CB8AC3E}">
        <p14:creationId xmlns:p14="http://schemas.microsoft.com/office/powerpoint/2010/main" val="2845074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81000" y="914400"/>
            <a:ext cx="8380953" cy="4190476"/>
          </a:xfrm>
          <a:prstGeom prst="rect">
            <a:avLst/>
          </a:prstGeom>
        </p:spPr>
      </p:pic>
    </p:spTree>
    <p:extLst>
      <p:ext uri="{BB962C8B-B14F-4D97-AF65-F5344CB8AC3E}">
        <p14:creationId xmlns:p14="http://schemas.microsoft.com/office/powerpoint/2010/main" val="2100003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47905832"/>
              </p:ext>
            </p:extLst>
          </p:nvPr>
        </p:nvGraphicFramePr>
        <p:xfrm>
          <a:off x="533400" y="228600"/>
          <a:ext cx="7805757" cy="5667422"/>
        </p:xfrm>
        <a:graphic>
          <a:graphicData uri="http://schemas.openxmlformats.org/presentationml/2006/ole">
            <mc:AlternateContent xmlns:mc="http://schemas.openxmlformats.org/markup-compatibility/2006">
              <mc:Choice xmlns:v="urn:schemas-microsoft-com:vml" Requires="v">
                <p:oleObj spid="_x0000_s44045" name="Worksheet" r:id="rId3" imgW="8673063" imgH="6297135" progId="Excel.Sheet.12">
                  <p:embed/>
                </p:oleObj>
              </mc:Choice>
              <mc:Fallback>
                <p:oleObj name="Worksheet" r:id="rId3" imgW="8673063" imgH="6297135" progId="Excel.Sheet.12">
                  <p:embed/>
                  <p:pic>
                    <p:nvPicPr>
                      <p:cNvPr id="0" name=""/>
                      <p:cNvPicPr/>
                      <p:nvPr/>
                    </p:nvPicPr>
                    <p:blipFill>
                      <a:blip r:embed="rId4"/>
                      <a:stretch>
                        <a:fillRect/>
                      </a:stretch>
                    </p:blipFill>
                    <p:spPr>
                      <a:xfrm>
                        <a:off x="533400" y="228600"/>
                        <a:ext cx="7805757" cy="5667422"/>
                      </a:xfrm>
                      <a:prstGeom prst="rect">
                        <a:avLst/>
                      </a:prstGeom>
                    </p:spPr>
                  </p:pic>
                </p:oleObj>
              </mc:Fallback>
            </mc:AlternateContent>
          </a:graphicData>
        </a:graphic>
      </p:graphicFrame>
    </p:spTree>
    <p:extLst>
      <p:ext uri="{BB962C8B-B14F-4D97-AF65-F5344CB8AC3E}">
        <p14:creationId xmlns:p14="http://schemas.microsoft.com/office/powerpoint/2010/main" val="19589203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724549168"/>
              </p:ext>
            </p:extLst>
          </p:nvPr>
        </p:nvGraphicFramePr>
        <p:xfrm>
          <a:off x="533400" y="228600"/>
          <a:ext cx="7804462" cy="5667422"/>
        </p:xfrm>
        <a:graphic>
          <a:graphicData uri="http://schemas.openxmlformats.org/presentationml/2006/ole">
            <mc:AlternateContent xmlns:mc="http://schemas.openxmlformats.org/markup-compatibility/2006">
              <mc:Choice xmlns:v="urn:schemas-microsoft-com:vml" Requires="v">
                <p:oleObj spid="_x0000_s21586" name="Worksheet" r:id="rId3" imgW="8671624" imgH="6297135" progId="Excel.Sheet.12">
                  <p:embed/>
                </p:oleObj>
              </mc:Choice>
              <mc:Fallback>
                <p:oleObj name="Worksheet" r:id="rId3" imgW="8671624" imgH="6297135" progId="Excel.Sheet.12">
                  <p:embed/>
                  <p:pic>
                    <p:nvPicPr>
                      <p:cNvPr id="0" name=""/>
                      <p:cNvPicPr/>
                      <p:nvPr/>
                    </p:nvPicPr>
                    <p:blipFill>
                      <a:blip r:embed="rId4"/>
                      <a:stretch>
                        <a:fillRect/>
                      </a:stretch>
                    </p:blipFill>
                    <p:spPr>
                      <a:xfrm>
                        <a:off x="533400" y="228600"/>
                        <a:ext cx="7804462" cy="5667422"/>
                      </a:xfrm>
                      <a:prstGeom prst="rect">
                        <a:avLst/>
                      </a:prstGeom>
                    </p:spPr>
                  </p:pic>
                </p:oleObj>
              </mc:Fallback>
            </mc:AlternateContent>
          </a:graphicData>
        </a:graphic>
      </p:graphicFrame>
    </p:spTree>
    <p:extLst>
      <p:ext uri="{BB962C8B-B14F-4D97-AF65-F5344CB8AC3E}">
        <p14:creationId xmlns:p14="http://schemas.microsoft.com/office/powerpoint/2010/main" val="4193495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410" y="0"/>
            <a:ext cx="8229600" cy="457200"/>
          </a:xfrm>
        </p:spPr>
        <p:txBody>
          <a:bodyPr>
            <a:noAutofit/>
          </a:bodyPr>
          <a:lstStyle/>
          <a:p>
            <a:r>
              <a:rPr lang="en-US" sz="2400" b="1" dirty="0"/>
              <a:t>Recent trade policy developments</a:t>
            </a:r>
          </a:p>
        </p:txBody>
      </p:sp>
      <p:sp>
        <p:nvSpPr>
          <p:cNvPr id="3" name="Content Placeholder 2"/>
          <p:cNvSpPr>
            <a:spLocks noGrp="1"/>
          </p:cNvSpPr>
          <p:nvPr>
            <p:ph idx="1"/>
          </p:nvPr>
        </p:nvSpPr>
        <p:spPr>
          <a:xfrm>
            <a:off x="450410" y="609600"/>
            <a:ext cx="8229600" cy="5272238"/>
          </a:xfrm>
        </p:spPr>
        <p:txBody>
          <a:bodyPr>
            <a:noAutofit/>
          </a:bodyPr>
          <a:lstStyle/>
          <a:p>
            <a:r>
              <a:rPr lang="en-US" sz="1700" dirty="0"/>
              <a:t>U.S.-Japan Trade Agreement, effective January 1, 2020.</a:t>
            </a:r>
          </a:p>
          <a:p>
            <a:pPr lvl="1"/>
            <a:r>
              <a:rPr lang="en-US" sz="1700" dirty="0"/>
              <a:t>Similar to Comprehensive and Progressive Agreement for Trans-Pacific Partnership (TPP) and the EU-Japan Economic Partnership Agreement.</a:t>
            </a:r>
          </a:p>
          <a:p>
            <a:pPr lvl="1"/>
            <a:r>
              <a:rPr lang="en-US" sz="1700" dirty="0"/>
              <a:t>Tariff reductions for most dairy products phased in over several years.</a:t>
            </a:r>
          </a:p>
          <a:p>
            <a:pPr marL="457200" lvl="1" indent="0">
              <a:buNone/>
            </a:pPr>
            <a:endParaRPr lang="en-US" sz="1700" dirty="0"/>
          </a:p>
          <a:p>
            <a:r>
              <a:rPr lang="en-US" sz="1700" dirty="0"/>
              <a:t>Phase One trade deal with China</a:t>
            </a:r>
          </a:p>
          <a:p>
            <a:pPr lvl="1"/>
            <a:r>
              <a:rPr lang="en-US" sz="1700" dirty="0"/>
              <a:t>Deals with mostly nontariff issues.</a:t>
            </a:r>
          </a:p>
          <a:p>
            <a:pPr lvl="1"/>
            <a:r>
              <a:rPr lang="en-US" sz="1700" dirty="0"/>
              <a:t>Includes provisions to increase imports of agricultural products, but no specific allocation for dairy.</a:t>
            </a:r>
          </a:p>
          <a:p>
            <a:pPr marL="457200" lvl="1" indent="0">
              <a:buNone/>
            </a:pPr>
            <a:endParaRPr lang="en-US" sz="1700" dirty="0"/>
          </a:p>
          <a:p>
            <a:r>
              <a:rPr lang="en-US" sz="1700" dirty="0"/>
              <a:t>February 14, 2020: China’s reduced tariffs by 2.5 percentage points on some U.S. dairy products. (Note: Tariffs on these products were 38 to 50 percent.)</a:t>
            </a:r>
          </a:p>
          <a:p>
            <a:endParaRPr lang="en-US" sz="1700" dirty="0"/>
          </a:p>
          <a:p>
            <a:r>
              <a:rPr lang="en-US" sz="1700" dirty="0"/>
              <a:t>U.S.-Mexico-Canada Agreement (USMCA) signed by President Trump on January 29.</a:t>
            </a:r>
          </a:p>
          <a:p>
            <a:pPr lvl="1"/>
            <a:r>
              <a:rPr lang="en-US" sz="1700" dirty="0"/>
              <a:t>Phased-in access of dairy product trade between the U.S. and Canada.</a:t>
            </a:r>
          </a:p>
          <a:p>
            <a:pPr lvl="1"/>
            <a:r>
              <a:rPr lang="en-US" sz="1700" dirty="0"/>
              <a:t>Changes to Canada’s classified pricing system for ingredient milk class.</a:t>
            </a:r>
          </a:p>
          <a:p>
            <a:pPr lvl="1"/>
            <a:r>
              <a:rPr lang="en-US" sz="1700" dirty="0"/>
              <a:t>Not figured into USDA forecasts: Canada has not yet ratified the agreement.</a:t>
            </a:r>
          </a:p>
        </p:txBody>
      </p:sp>
    </p:spTree>
    <p:extLst>
      <p:ext uri="{BB962C8B-B14F-4D97-AF65-F5344CB8AC3E}">
        <p14:creationId xmlns:p14="http://schemas.microsoft.com/office/powerpoint/2010/main" val="33713611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Forecasts for 2020</a:t>
            </a:r>
          </a:p>
        </p:txBody>
      </p:sp>
    </p:spTree>
    <p:extLst>
      <p:ext uri="{BB962C8B-B14F-4D97-AF65-F5344CB8AC3E}">
        <p14:creationId xmlns:p14="http://schemas.microsoft.com/office/powerpoint/2010/main" val="541120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963168"/>
            <a:ext cx="2395939" cy="4524315"/>
          </a:xfrm>
          <a:prstGeom prst="rect">
            <a:avLst/>
          </a:prstGeom>
          <a:noFill/>
          <a:ln>
            <a:solidFill>
              <a:schemeClr val="tx1"/>
            </a:solidFill>
          </a:ln>
        </p:spPr>
        <p:txBody>
          <a:bodyPr wrap="square" rtlCol="0">
            <a:spAutoFit/>
          </a:bodyPr>
          <a:lstStyle/>
          <a:p>
            <a:r>
              <a:rPr lang="en-US" dirty="0"/>
              <a:t>Inventory falling slightly in the first quarter of 2020, expansion in the second quarter, flat the last two quarters:</a:t>
            </a:r>
          </a:p>
          <a:p>
            <a:endParaRPr lang="en-US" dirty="0"/>
          </a:p>
          <a:p>
            <a:pPr marL="285750" indent="-285750">
              <a:buFont typeface="Arial" panose="020B0604020202020204" pitchFamily="34" charset="0"/>
              <a:buChar char="•"/>
            </a:pPr>
            <a:r>
              <a:rPr lang="en-US" dirty="0"/>
              <a:t>Rising milk-feed ratio signals expansion.</a:t>
            </a:r>
          </a:p>
          <a:p>
            <a:pPr marL="285750" indent="-285750">
              <a:buFont typeface="Arial" panose="020B0604020202020204" pitchFamily="34" charset="0"/>
              <a:buChar char="•"/>
            </a:pPr>
            <a:endParaRPr lang="en-US" dirty="0"/>
          </a:p>
          <a:p>
            <a:r>
              <a:rPr lang="en-US" dirty="0"/>
              <a:t>However:</a:t>
            </a:r>
          </a:p>
          <a:p>
            <a:pPr marL="285750" indent="-285750">
              <a:buFont typeface="Arial" panose="020B0604020202020204" pitchFamily="34" charset="0"/>
              <a:buChar char="•"/>
            </a:pPr>
            <a:r>
              <a:rPr lang="en-US" dirty="0"/>
              <a:t>High slaughter rates continue.</a:t>
            </a:r>
          </a:p>
          <a:p>
            <a:pPr marL="285750" indent="-285750">
              <a:buFont typeface="Arial" panose="020B0604020202020204" pitchFamily="34" charset="0"/>
              <a:buChar char="•"/>
            </a:pPr>
            <a:r>
              <a:rPr lang="en-US" dirty="0"/>
              <a:t>Low inventory of milk replacement heifers on January 1.</a:t>
            </a:r>
          </a:p>
        </p:txBody>
      </p:sp>
      <p:graphicFrame>
        <p:nvGraphicFramePr>
          <p:cNvPr id="4" name="Object 3"/>
          <p:cNvGraphicFramePr>
            <a:graphicFrameLocks noChangeAspect="1"/>
          </p:cNvGraphicFramePr>
          <p:nvPr>
            <p:extLst>
              <p:ext uri="{D42A27DB-BD31-4B8C-83A1-F6EECF244321}">
                <p14:modId xmlns:p14="http://schemas.microsoft.com/office/powerpoint/2010/main" val="3855277443"/>
              </p:ext>
            </p:extLst>
          </p:nvPr>
        </p:nvGraphicFramePr>
        <p:xfrm>
          <a:off x="2639226" y="866738"/>
          <a:ext cx="6499130" cy="4717173"/>
        </p:xfrm>
        <a:graphic>
          <a:graphicData uri="http://schemas.openxmlformats.org/presentationml/2006/ole">
            <mc:AlternateContent xmlns:mc="http://schemas.openxmlformats.org/markup-compatibility/2006">
              <mc:Choice xmlns:v="urn:schemas-microsoft-com:vml" Requires="v">
                <p:oleObj spid="_x0000_s11348" name="Worksheet" r:id="rId3" imgW="8665506" imgH="6289564" progId="Excel.Sheet.12">
                  <p:embed/>
                </p:oleObj>
              </mc:Choice>
              <mc:Fallback>
                <p:oleObj name="Worksheet" r:id="rId3" imgW="8665506" imgH="6289564" progId="Excel.Sheet.12">
                  <p:embed/>
                  <p:pic>
                    <p:nvPicPr>
                      <p:cNvPr id="0" name=""/>
                      <p:cNvPicPr/>
                      <p:nvPr/>
                    </p:nvPicPr>
                    <p:blipFill>
                      <a:blip r:embed="rId4"/>
                      <a:stretch>
                        <a:fillRect/>
                      </a:stretch>
                    </p:blipFill>
                    <p:spPr>
                      <a:xfrm>
                        <a:off x="2639226" y="866738"/>
                        <a:ext cx="6499130" cy="4717173"/>
                      </a:xfrm>
                      <a:prstGeom prst="rect">
                        <a:avLst/>
                      </a:prstGeom>
                    </p:spPr>
                  </p:pic>
                </p:oleObj>
              </mc:Fallback>
            </mc:AlternateContent>
          </a:graphicData>
        </a:graphic>
      </p:graphicFrame>
    </p:spTree>
    <p:extLst>
      <p:ext uri="{BB962C8B-B14F-4D97-AF65-F5344CB8AC3E}">
        <p14:creationId xmlns:p14="http://schemas.microsoft.com/office/powerpoint/2010/main" val="334309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4182977232"/>
              </p:ext>
            </p:extLst>
          </p:nvPr>
        </p:nvGraphicFramePr>
        <p:xfrm>
          <a:off x="685800" y="228600"/>
          <a:ext cx="7804462" cy="5666124"/>
        </p:xfrm>
        <a:graphic>
          <a:graphicData uri="http://schemas.openxmlformats.org/presentationml/2006/ole">
            <mc:AlternateContent xmlns:mc="http://schemas.openxmlformats.org/markup-compatibility/2006">
              <mc:Choice xmlns:v="urn:schemas-microsoft-com:vml" Requires="v">
                <p:oleObj spid="_x0000_s36900" name="Worksheet" r:id="rId3" imgW="8671624" imgH="6295693" progId="Excel.Sheet.12">
                  <p:embed/>
                </p:oleObj>
              </mc:Choice>
              <mc:Fallback>
                <p:oleObj name="Worksheet" r:id="rId3" imgW="8671624" imgH="6295693" progId="Excel.Sheet.12">
                  <p:embed/>
                  <p:pic>
                    <p:nvPicPr>
                      <p:cNvPr id="0" name=""/>
                      <p:cNvPicPr/>
                      <p:nvPr/>
                    </p:nvPicPr>
                    <p:blipFill>
                      <a:blip r:embed="rId4"/>
                      <a:stretch>
                        <a:fillRect/>
                      </a:stretch>
                    </p:blipFill>
                    <p:spPr>
                      <a:xfrm>
                        <a:off x="685800" y="228600"/>
                        <a:ext cx="7804462" cy="5666124"/>
                      </a:xfrm>
                      <a:prstGeom prst="rect">
                        <a:avLst/>
                      </a:prstGeom>
                    </p:spPr>
                  </p:pic>
                </p:oleObj>
              </mc:Fallback>
            </mc:AlternateContent>
          </a:graphicData>
        </a:graphic>
      </p:graphicFrame>
    </p:spTree>
    <p:extLst>
      <p:ext uri="{BB962C8B-B14F-4D97-AF65-F5344CB8AC3E}">
        <p14:creationId xmlns:p14="http://schemas.microsoft.com/office/powerpoint/2010/main" val="1529137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401" y="842229"/>
            <a:ext cx="2395939" cy="4247317"/>
          </a:xfrm>
          <a:prstGeom prst="rect">
            <a:avLst/>
          </a:prstGeom>
          <a:noFill/>
          <a:ln>
            <a:solidFill>
              <a:schemeClr val="tx1"/>
            </a:solidFill>
          </a:ln>
        </p:spPr>
        <p:txBody>
          <a:bodyPr wrap="square" rtlCol="0">
            <a:spAutoFit/>
          </a:bodyPr>
          <a:lstStyle/>
          <a:p>
            <a:r>
              <a:rPr lang="en-US" dirty="0"/>
              <a:t>Relatively strong growth of yields in 2020:</a:t>
            </a:r>
          </a:p>
          <a:p>
            <a:endParaRPr lang="en-US" dirty="0"/>
          </a:p>
          <a:p>
            <a:pPr marL="285750" indent="-285750">
              <a:buFont typeface="Arial" panose="020B0604020202020204" pitchFamily="34" charset="0"/>
              <a:buChar char="•"/>
            </a:pPr>
            <a:r>
              <a:rPr lang="en-US" dirty="0"/>
              <a:t>Compared to 2019, higher milk prices relative to feed costs promote higher yields.</a:t>
            </a:r>
          </a:p>
          <a:p>
            <a:pPr marL="285750" indent="-285750">
              <a:buFont typeface="Arial" panose="020B0604020202020204" pitchFamily="34" charset="0"/>
              <a:buChar char="•"/>
            </a:pPr>
            <a:r>
              <a:rPr lang="en-US" dirty="0"/>
              <a:t>With high slaughter rates, lower performing cows culled.</a:t>
            </a:r>
          </a:p>
          <a:p>
            <a:pPr marL="285750" indent="-285750">
              <a:buFont typeface="Arial" panose="020B0604020202020204" pitchFamily="34" charset="0"/>
              <a:buChar char="•"/>
            </a:pPr>
            <a:r>
              <a:rPr lang="en-US" dirty="0"/>
              <a:t>We assume normal weather.</a:t>
            </a:r>
          </a:p>
        </p:txBody>
      </p:sp>
      <p:graphicFrame>
        <p:nvGraphicFramePr>
          <p:cNvPr id="5" name="Object 4"/>
          <p:cNvGraphicFramePr>
            <a:graphicFrameLocks noChangeAspect="1"/>
          </p:cNvGraphicFramePr>
          <p:nvPr>
            <p:extLst>
              <p:ext uri="{D42A27DB-BD31-4B8C-83A1-F6EECF244321}">
                <p14:modId xmlns:p14="http://schemas.microsoft.com/office/powerpoint/2010/main" val="1524712795"/>
              </p:ext>
            </p:extLst>
          </p:nvPr>
        </p:nvGraphicFramePr>
        <p:xfrm>
          <a:off x="2475273" y="685800"/>
          <a:ext cx="6499130" cy="4717173"/>
        </p:xfrm>
        <a:graphic>
          <a:graphicData uri="http://schemas.openxmlformats.org/presentationml/2006/ole">
            <mc:AlternateContent xmlns:mc="http://schemas.openxmlformats.org/markup-compatibility/2006">
              <mc:Choice xmlns:v="urn:schemas-microsoft-com:vml" Requires="v">
                <p:oleObj spid="_x0000_s12372" name="Worksheet" r:id="rId3" imgW="8665506" imgH="6289564" progId="Excel.Sheet.12">
                  <p:embed/>
                </p:oleObj>
              </mc:Choice>
              <mc:Fallback>
                <p:oleObj name="Worksheet" r:id="rId3" imgW="8665506" imgH="6289564" progId="Excel.Sheet.12">
                  <p:embed/>
                  <p:pic>
                    <p:nvPicPr>
                      <p:cNvPr id="0" name=""/>
                      <p:cNvPicPr/>
                      <p:nvPr/>
                    </p:nvPicPr>
                    <p:blipFill>
                      <a:blip r:embed="rId4"/>
                      <a:stretch>
                        <a:fillRect/>
                      </a:stretch>
                    </p:blipFill>
                    <p:spPr>
                      <a:xfrm>
                        <a:off x="2475273" y="685800"/>
                        <a:ext cx="6499130" cy="4717173"/>
                      </a:xfrm>
                      <a:prstGeom prst="rect">
                        <a:avLst/>
                      </a:prstGeom>
                    </p:spPr>
                  </p:pic>
                </p:oleObj>
              </mc:Fallback>
            </mc:AlternateContent>
          </a:graphicData>
        </a:graphic>
      </p:graphicFrame>
    </p:spTree>
    <p:extLst>
      <p:ext uri="{BB962C8B-B14F-4D97-AF65-F5344CB8AC3E}">
        <p14:creationId xmlns:p14="http://schemas.microsoft.com/office/powerpoint/2010/main" val="1909075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2057400"/>
            <a:ext cx="2395939" cy="2862322"/>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dirty="0"/>
              <a:t>Higher milk production growth in 2020 than 2019.</a:t>
            </a:r>
          </a:p>
          <a:p>
            <a:endParaRPr lang="en-US" dirty="0"/>
          </a:p>
          <a:p>
            <a:pPr marL="285750" indent="-285750">
              <a:buFont typeface="Arial" panose="020B0604020202020204" pitchFamily="34" charset="0"/>
              <a:buChar char="•"/>
            </a:pPr>
            <a:r>
              <a:rPr lang="en-US" dirty="0"/>
              <a:t>1.4 percent growth for 2020 is same as the annual compound average growth rate for the last 10 years.</a:t>
            </a:r>
          </a:p>
        </p:txBody>
      </p:sp>
      <p:graphicFrame>
        <p:nvGraphicFramePr>
          <p:cNvPr id="4" name="Object 3"/>
          <p:cNvGraphicFramePr>
            <a:graphicFrameLocks noChangeAspect="1"/>
          </p:cNvGraphicFramePr>
          <p:nvPr>
            <p:extLst>
              <p:ext uri="{D42A27DB-BD31-4B8C-83A1-F6EECF244321}">
                <p14:modId xmlns:p14="http://schemas.microsoft.com/office/powerpoint/2010/main" val="2009945376"/>
              </p:ext>
            </p:extLst>
          </p:nvPr>
        </p:nvGraphicFramePr>
        <p:xfrm>
          <a:off x="2644870" y="852975"/>
          <a:ext cx="6499130" cy="4717173"/>
        </p:xfrm>
        <a:graphic>
          <a:graphicData uri="http://schemas.openxmlformats.org/presentationml/2006/ole">
            <mc:AlternateContent xmlns:mc="http://schemas.openxmlformats.org/markup-compatibility/2006">
              <mc:Choice xmlns:v="urn:schemas-microsoft-com:vml" Requires="v">
                <p:oleObj spid="_x0000_s14422" name="Worksheet" r:id="rId3" imgW="8665506" imgH="6289564" progId="Excel.Sheet.12">
                  <p:embed/>
                </p:oleObj>
              </mc:Choice>
              <mc:Fallback>
                <p:oleObj name="Worksheet" r:id="rId3" imgW="8665506" imgH="6289564" progId="Excel.Sheet.12">
                  <p:embed/>
                  <p:pic>
                    <p:nvPicPr>
                      <p:cNvPr id="0" name=""/>
                      <p:cNvPicPr/>
                      <p:nvPr/>
                    </p:nvPicPr>
                    <p:blipFill>
                      <a:blip r:embed="rId4"/>
                      <a:stretch>
                        <a:fillRect/>
                      </a:stretch>
                    </p:blipFill>
                    <p:spPr>
                      <a:xfrm>
                        <a:off x="2644870" y="852975"/>
                        <a:ext cx="6499130" cy="4717173"/>
                      </a:xfrm>
                      <a:prstGeom prst="rect">
                        <a:avLst/>
                      </a:prstGeom>
                    </p:spPr>
                  </p:pic>
                </p:oleObj>
              </mc:Fallback>
            </mc:AlternateContent>
          </a:graphicData>
        </a:graphic>
      </p:graphicFrame>
    </p:spTree>
    <p:extLst>
      <p:ext uri="{BB962C8B-B14F-4D97-AF65-F5344CB8AC3E}">
        <p14:creationId xmlns:p14="http://schemas.microsoft.com/office/powerpoint/2010/main" val="21742828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304800"/>
            <a:ext cx="2395939" cy="5632311"/>
          </a:xfrm>
          <a:prstGeom prst="rect">
            <a:avLst/>
          </a:prstGeom>
          <a:noFill/>
          <a:ln>
            <a:solidFill>
              <a:schemeClr val="tx1"/>
            </a:solidFill>
          </a:ln>
        </p:spPr>
        <p:txBody>
          <a:bodyPr wrap="square" rtlCol="0">
            <a:spAutoFit/>
          </a:bodyPr>
          <a:lstStyle/>
          <a:p>
            <a:r>
              <a:rPr lang="en-US" dirty="0"/>
              <a:t>Domestic use continues to grow in 2020:</a:t>
            </a:r>
          </a:p>
          <a:p>
            <a:endParaRPr lang="en-US" dirty="0"/>
          </a:p>
          <a:p>
            <a:pPr marL="285750" indent="-285750">
              <a:buFont typeface="Arial" panose="020B0604020202020204" pitchFamily="34" charset="0"/>
              <a:buChar char="•"/>
            </a:pPr>
            <a:r>
              <a:rPr lang="en-US" dirty="0"/>
              <a:t>Continued economic growth supports demand.</a:t>
            </a:r>
          </a:p>
          <a:p>
            <a:pPr marL="285750" indent="-285750">
              <a:buFont typeface="Arial" panose="020B0604020202020204" pitchFamily="34" charset="0"/>
              <a:buChar char="•"/>
            </a:pPr>
            <a:r>
              <a:rPr lang="en-US" dirty="0"/>
              <a:t>Growth rate not as high in 2020.</a:t>
            </a:r>
          </a:p>
          <a:p>
            <a:pPr marL="742950" lvl="1" indent="-285750">
              <a:buFont typeface="Arial" panose="020B0604020202020204" pitchFamily="34" charset="0"/>
              <a:buChar char="•"/>
            </a:pPr>
            <a:r>
              <a:rPr lang="en-US" dirty="0"/>
              <a:t>Quantity demanded to be affected by higher prices for some dairy products.</a:t>
            </a:r>
          </a:p>
          <a:p>
            <a:pPr marL="742950" lvl="1" indent="-285750">
              <a:buFont typeface="Arial" panose="020B0604020202020204" pitchFamily="34" charset="0"/>
              <a:buChar char="•"/>
            </a:pPr>
            <a:r>
              <a:rPr lang="en-US" dirty="0"/>
              <a:t>Deceleration from relatively large growth rate in 2019 on skim- solids basis.</a:t>
            </a:r>
          </a:p>
        </p:txBody>
      </p:sp>
      <p:graphicFrame>
        <p:nvGraphicFramePr>
          <p:cNvPr id="2" name="Object 1"/>
          <p:cNvGraphicFramePr>
            <a:graphicFrameLocks noChangeAspect="1"/>
          </p:cNvGraphicFramePr>
          <p:nvPr>
            <p:extLst>
              <p:ext uri="{D42A27DB-BD31-4B8C-83A1-F6EECF244321}">
                <p14:modId xmlns:p14="http://schemas.microsoft.com/office/powerpoint/2010/main" val="904342659"/>
              </p:ext>
            </p:extLst>
          </p:nvPr>
        </p:nvGraphicFramePr>
        <p:xfrm>
          <a:off x="2622270" y="759529"/>
          <a:ext cx="6504797" cy="4722851"/>
        </p:xfrm>
        <a:graphic>
          <a:graphicData uri="http://schemas.openxmlformats.org/presentationml/2006/ole">
            <mc:AlternateContent xmlns:mc="http://schemas.openxmlformats.org/markup-compatibility/2006">
              <mc:Choice xmlns:v="urn:schemas-microsoft-com:vml" Requires="v">
                <p:oleObj spid="_x0000_s15447" name="Worksheet" r:id="rId3" imgW="8673063" imgH="6297135" progId="Excel.Sheet.12">
                  <p:embed/>
                </p:oleObj>
              </mc:Choice>
              <mc:Fallback>
                <p:oleObj name="Worksheet" r:id="rId3" imgW="8673063" imgH="6297135" progId="Excel.Sheet.12">
                  <p:embed/>
                  <p:pic>
                    <p:nvPicPr>
                      <p:cNvPr id="0" name=""/>
                      <p:cNvPicPr/>
                      <p:nvPr/>
                    </p:nvPicPr>
                    <p:blipFill>
                      <a:blip r:embed="rId4"/>
                      <a:stretch>
                        <a:fillRect/>
                      </a:stretch>
                    </p:blipFill>
                    <p:spPr>
                      <a:xfrm>
                        <a:off x="2622270" y="759529"/>
                        <a:ext cx="6504797" cy="4722851"/>
                      </a:xfrm>
                      <a:prstGeom prst="rect">
                        <a:avLst/>
                      </a:prstGeom>
                    </p:spPr>
                  </p:pic>
                </p:oleObj>
              </mc:Fallback>
            </mc:AlternateContent>
          </a:graphicData>
        </a:graphic>
      </p:graphicFrame>
    </p:spTree>
    <p:extLst>
      <p:ext uri="{BB962C8B-B14F-4D97-AF65-F5344CB8AC3E}">
        <p14:creationId xmlns:p14="http://schemas.microsoft.com/office/powerpoint/2010/main" val="7403724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374272"/>
            <a:ext cx="2395939" cy="5509200"/>
          </a:xfrm>
          <a:prstGeom prst="rect">
            <a:avLst/>
          </a:prstGeom>
          <a:noFill/>
          <a:ln>
            <a:solidFill>
              <a:schemeClr val="tx1"/>
            </a:solidFill>
          </a:ln>
        </p:spPr>
        <p:txBody>
          <a:bodyPr wrap="square" rtlCol="0">
            <a:spAutoFit/>
          </a:bodyPr>
          <a:lstStyle/>
          <a:p>
            <a:r>
              <a:rPr lang="en-US" sz="1600" dirty="0"/>
              <a:t>Exports up in 2020 from 2019: </a:t>
            </a:r>
          </a:p>
          <a:p>
            <a:endParaRPr lang="en-US" sz="1600" dirty="0"/>
          </a:p>
          <a:p>
            <a:pPr marL="285750" indent="-285750">
              <a:buFont typeface="Arial" panose="020B0604020202020204" pitchFamily="34" charset="0"/>
              <a:buChar char="•"/>
            </a:pPr>
            <a:r>
              <a:rPr lang="en-US" sz="1600" dirty="0"/>
              <a:t>Currently, U.S. prices competitive with international export prices.</a:t>
            </a:r>
          </a:p>
          <a:p>
            <a:pPr marL="285750" indent="-285750">
              <a:buFont typeface="Arial" panose="020B0604020202020204" pitchFamily="34" charset="0"/>
              <a:buChar char="•"/>
            </a:pPr>
            <a:r>
              <a:rPr lang="en-US" sz="1600" dirty="0"/>
              <a:t>Strong NDM/SMP exports of recent months are expected to continue.</a:t>
            </a:r>
          </a:p>
          <a:p>
            <a:pPr marL="285750" indent="-285750">
              <a:buFont typeface="Arial" panose="020B0604020202020204" pitchFamily="34" charset="0"/>
              <a:buChar char="•"/>
            </a:pPr>
            <a:r>
              <a:rPr lang="en-US" sz="1600" dirty="0"/>
              <a:t>No tariffs on U.S. cheese to Mexico.</a:t>
            </a:r>
          </a:p>
          <a:p>
            <a:pPr marL="285750" indent="-285750">
              <a:buFont typeface="Arial" panose="020B0604020202020204" pitchFamily="34" charset="0"/>
              <a:buChar char="•"/>
            </a:pPr>
            <a:r>
              <a:rPr lang="en-US" sz="1600" dirty="0"/>
              <a:t>Tariffs from China in 2018 and 2019 assumed to continue, but U.S. exporters are finding alternative markets.</a:t>
            </a:r>
          </a:p>
          <a:p>
            <a:pPr marL="285750" indent="-285750">
              <a:buFont typeface="Arial" panose="020B0604020202020204" pitchFamily="34" charset="0"/>
              <a:buChar char="•"/>
            </a:pPr>
            <a:r>
              <a:rPr lang="en-US" sz="1600" dirty="0"/>
              <a:t>Exports of whey permeate to China may increase. </a:t>
            </a:r>
          </a:p>
        </p:txBody>
      </p:sp>
      <p:graphicFrame>
        <p:nvGraphicFramePr>
          <p:cNvPr id="3" name="Object 2"/>
          <p:cNvGraphicFramePr>
            <a:graphicFrameLocks noChangeAspect="1"/>
          </p:cNvGraphicFramePr>
          <p:nvPr>
            <p:extLst>
              <p:ext uri="{D42A27DB-BD31-4B8C-83A1-F6EECF244321}">
                <p14:modId xmlns:p14="http://schemas.microsoft.com/office/powerpoint/2010/main" val="753049295"/>
              </p:ext>
            </p:extLst>
          </p:nvPr>
        </p:nvGraphicFramePr>
        <p:xfrm>
          <a:off x="2640282" y="990600"/>
          <a:ext cx="6503718" cy="4722851"/>
        </p:xfrm>
        <a:graphic>
          <a:graphicData uri="http://schemas.openxmlformats.org/presentationml/2006/ole">
            <mc:AlternateContent xmlns:mc="http://schemas.openxmlformats.org/markup-compatibility/2006">
              <mc:Choice xmlns:v="urn:schemas-microsoft-com:vml" Requires="v">
                <p:oleObj spid="_x0000_s17495" name="Worksheet" r:id="rId3" imgW="8671624" imgH="6297135" progId="Excel.Sheet.12">
                  <p:embed/>
                </p:oleObj>
              </mc:Choice>
              <mc:Fallback>
                <p:oleObj name="Worksheet" r:id="rId3" imgW="8671624" imgH="6297135" progId="Excel.Sheet.12">
                  <p:embed/>
                  <p:pic>
                    <p:nvPicPr>
                      <p:cNvPr id="0" name=""/>
                      <p:cNvPicPr/>
                      <p:nvPr/>
                    </p:nvPicPr>
                    <p:blipFill>
                      <a:blip r:embed="rId4"/>
                      <a:stretch>
                        <a:fillRect/>
                      </a:stretch>
                    </p:blipFill>
                    <p:spPr>
                      <a:xfrm>
                        <a:off x="2640282" y="990600"/>
                        <a:ext cx="6503718" cy="4722851"/>
                      </a:xfrm>
                      <a:prstGeom prst="rect">
                        <a:avLst/>
                      </a:prstGeom>
                    </p:spPr>
                  </p:pic>
                </p:oleObj>
              </mc:Fallback>
            </mc:AlternateContent>
          </a:graphicData>
        </a:graphic>
      </p:graphicFrame>
    </p:spTree>
    <p:extLst>
      <p:ext uri="{BB962C8B-B14F-4D97-AF65-F5344CB8AC3E}">
        <p14:creationId xmlns:p14="http://schemas.microsoft.com/office/powerpoint/2010/main" val="1431758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846260"/>
            <a:ext cx="2395939" cy="3970318"/>
          </a:xfrm>
          <a:prstGeom prst="rect">
            <a:avLst/>
          </a:prstGeom>
          <a:noFill/>
          <a:ln>
            <a:solidFill>
              <a:schemeClr val="tx1"/>
            </a:solidFill>
          </a:ln>
        </p:spPr>
        <p:txBody>
          <a:bodyPr wrap="square" rtlCol="0">
            <a:spAutoFit/>
          </a:bodyPr>
          <a:lstStyle/>
          <a:p>
            <a:r>
              <a:rPr lang="en-US" dirty="0"/>
              <a:t>Imports down in 2020: </a:t>
            </a:r>
          </a:p>
          <a:p>
            <a:endParaRPr lang="en-US" dirty="0"/>
          </a:p>
          <a:p>
            <a:pPr marL="285750" indent="-285750">
              <a:buFont typeface="Arial" panose="020B0604020202020204" pitchFamily="34" charset="0"/>
              <a:buChar char="•"/>
            </a:pPr>
            <a:r>
              <a:rPr lang="en-US" dirty="0"/>
              <a:t>Additional 25-percent tariffs on many dairy products imported from the EU are assumed to continue.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Currently, U.S. domestic prices are competitive with most international export prices.</a:t>
            </a:r>
          </a:p>
        </p:txBody>
      </p:sp>
      <p:graphicFrame>
        <p:nvGraphicFramePr>
          <p:cNvPr id="4" name="Object 3"/>
          <p:cNvGraphicFramePr>
            <a:graphicFrameLocks noChangeAspect="1"/>
          </p:cNvGraphicFramePr>
          <p:nvPr>
            <p:extLst>
              <p:ext uri="{D42A27DB-BD31-4B8C-83A1-F6EECF244321}">
                <p14:modId xmlns:p14="http://schemas.microsoft.com/office/powerpoint/2010/main" val="2533162564"/>
              </p:ext>
            </p:extLst>
          </p:nvPr>
        </p:nvGraphicFramePr>
        <p:xfrm>
          <a:off x="2590800" y="762000"/>
          <a:ext cx="6499130" cy="4717173"/>
        </p:xfrm>
        <a:graphic>
          <a:graphicData uri="http://schemas.openxmlformats.org/presentationml/2006/ole">
            <mc:AlternateContent xmlns:mc="http://schemas.openxmlformats.org/markup-compatibility/2006">
              <mc:Choice xmlns:v="urn:schemas-microsoft-com:vml" Requires="v">
                <p:oleObj spid="_x0000_s16467" name="Worksheet" r:id="rId3" imgW="8665506" imgH="6289564" progId="Excel.Sheet.12">
                  <p:embed/>
                </p:oleObj>
              </mc:Choice>
              <mc:Fallback>
                <p:oleObj name="Worksheet" r:id="rId3" imgW="8665506" imgH="6289564" progId="Excel.Sheet.12">
                  <p:embed/>
                  <p:pic>
                    <p:nvPicPr>
                      <p:cNvPr id="0" name=""/>
                      <p:cNvPicPr/>
                      <p:nvPr/>
                    </p:nvPicPr>
                    <p:blipFill>
                      <a:blip r:embed="rId4"/>
                      <a:stretch>
                        <a:fillRect/>
                      </a:stretch>
                    </p:blipFill>
                    <p:spPr>
                      <a:xfrm>
                        <a:off x="2590800" y="762000"/>
                        <a:ext cx="6499130" cy="4717173"/>
                      </a:xfrm>
                      <a:prstGeom prst="rect">
                        <a:avLst/>
                      </a:prstGeom>
                    </p:spPr>
                  </p:pic>
                </p:oleObj>
              </mc:Fallback>
            </mc:AlternateContent>
          </a:graphicData>
        </a:graphic>
      </p:graphicFrame>
    </p:spTree>
    <p:extLst>
      <p:ext uri="{BB962C8B-B14F-4D97-AF65-F5344CB8AC3E}">
        <p14:creationId xmlns:p14="http://schemas.microsoft.com/office/powerpoint/2010/main" val="19977793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609600"/>
            <a:ext cx="2395939" cy="5078313"/>
          </a:xfrm>
          <a:prstGeom prst="rect">
            <a:avLst/>
          </a:prstGeom>
          <a:noFill/>
          <a:ln>
            <a:solidFill>
              <a:schemeClr val="tx1"/>
            </a:solidFill>
          </a:ln>
        </p:spPr>
        <p:txBody>
          <a:bodyPr wrap="square" rtlCol="0">
            <a:spAutoFit/>
          </a:bodyPr>
          <a:lstStyle/>
          <a:p>
            <a:r>
              <a:rPr lang="en-US" b="1" dirty="0"/>
              <a:t>Ending stocks for 2020 compared to 2019:</a:t>
            </a:r>
          </a:p>
          <a:p>
            <a:endParaRPr lang="en-US" b="1" dirty="0"/>
          </a:p>
          <a:p>
            <a:pPr marL="285750" indent="-285750">
              <a:buFont typeface="Arial" panose="020B0604020202020204" pitchFamily="34" charset="0"/>
              <a:buChar char="•"/>
            </a:pPr>
            <a:r>
              <a:rPr lang="en-US" b="1" dirty="0">
                <a:solidFill>
                  <a:srgbClr val="0070C0"/>
                </a:solidFill>
              </a:rPr>
              <a:t>Down on a milk-fat basis: Growth in domestic use plus exports more than offsets growth in total supply.</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solidFill>
                  <a:srgbClr val="FF0000"/>
                </a:solidFill>
              </a:rPr>
              <a:t>Up on a skim-solids basis: Relatively slow growth in domestic use plus growth in exports is not as great as the increase in total supply.</a:t>
            </a:r>
          </a:p>
        </p:txBody>
      </p:sp>
      <p:graphicFrame>
        <p:nvGraphicFramePr>
          <p:cNvPr id="4" name="Object 3"/>
          <p:cNvGraphicFramePr>
            <a:graphicFrameLocks noChangeAspect="1"/>
          </p:cNvGraphicFramePr>
          <p:nvPr>
            <p:extLst>
              <p:ext uri="{D42A27DB-BD31-4B8C-83A1-F6EECF244321}">
                <p14:modId xmlns:p14="http://schemas.microsoft.com/office/powerpoint/2010/main" val="1753838923"/>
              </p:ext>
            </p:extLst>
          </p:nvPr>
        </p:nvGraphicFramePr>
        <p:xfrm>
          <a:off x="2590800" y="987640"/>
          <a:ext cx="6504797" cy="4722851"/>
        </p:xfrm>
        <a:graphic>
          <a:graphicData uri="http://schemas.openxmlformats.org/presentationml/2006/ole">
            <mc:AlternateContent xmlns:mc="http://schemas.openxmlformats.org/markup-compatibility/2006">
              <mc:Choice xmlns:v="urn:schemas-microsoft-com:vml" Requires="v">
                <p:oleObj spid="_x0000_s18516" name="Worksheet" r:id="rId3" imgW="8673063" imgH="6297135" progId="Excel.Sheet.12">
                  <p:embed/>
                </p:oleObj>
              </mc:Choice>
              <mc:Fallback>
                <p:oleObj name="Worksheet" r:id="rId3" imgW="8673063" imgH="6297135" progId="Excel.Sheet.12">
                  <p:embed/>
                  <p:pic>
                    <p:nvPicPr>
                      <p:cNvPr id="0" name=""/>
                      <p:cNvPicPr/>
                      <p:nvPr/>
                    </p:nvPicPr>
                    <p:blipFill>
                      <a:blip r:embed="rId4"/>
                      <a:stretch>
                        <a:fillRect/>
                      </a:stretch>
                    </p:blipFill>
                    <p:spPr>
                      <a:xfrm>
                        <a:off x="2590800" y="987640"/>
                        <a:ext cx="6504797" cy="4722851"/>
                      </a:xfrm>
                      <a:prstGeom prst="rect">
                        <a:avLst/>
                      </a:prstGeom>
                    </p:spPr>
                  </p:pic>
                </p:oleObj>
              </mc:Fallback>
            </mc:AlternateContent>
          </a:graphicData>
        </a:graphic>
      </p:graphicFrame>
    </p:spTree>
    <p:extLst>
      <p:ext uri="{BB962C8B-B14F-4D97-AF65-F5344CB8AC3E}">
        <p14:creationId xmlns:p14="http://schemas.microsoft.com/office/powerpoint/2010/main" val="12882111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867" y="0"/>
            <a:ext cx="2590800" cy="6340197"/>
          </a:xfrm>
          <a:prstGeom prst="rect">
            <a:avLst/>
          </a:prstGeom>
          <a:noFill/>
          <a:ln>
            <a:noFill/>
          </a:ln>
        </p:spPr>
        <p:txBody>
          <a:bodyPr wrap="square" rtlCol="0">
            <a:spAutoFit/>
          </a:bodyPr>
          <a:lstStyle/>
          <a:p>
            <a:r>
              <a:rPr lang="en-US" sz="1400" b="1" dirty="0"/>
              <a:t>Dairy product prices in</a:t>
            </a:r>
          </a:p>
          <a:p>
            <a:r>
              <a:rPr lang="en-US" sz="1400" b="1" dirty="0"/>
              <a:t>2020 compared to 2019:</a:t>
            </a:r>
          </a:p>
          <a:p>
            <a:endParaRPr lang="en-US" sz="1400" b="1" dirty="0"/>
          </a:p>
          <a:p>
            <a:r>
              <a:rPr lang="en-US" sz="1400" b="1" dirty="0">
                <a:solidFill>
                  <a:schemeClr val="accent1"/>
                </a:solidFill>
              </a:rPr>
              <a:t>Butter price down:</a:t>
            </a:r>
          </a:p>
          <a:p>
            <a:pPr marL="285750" indent="-285750">
              <a:buFont typeface="Arial" panose="020B0604020202020204" pitchFamily="34" charset="0"/>
              <a:buChar char="•"/>
            </a:pPr>
            <a:r>
              <a:rPr lang="en-US" sz="1400" b="1" dirty="0">
                <a:solidFill>
                  <a:schemeClr val="accent1"/>
                </a:solidFill>
              </a:rPr>
              <a:t>Price decline in recent months.</a:t>
            </a:r>
          </a:p>
          <a:p>
            <a:pPr marL="285750" indent="-285750">
              <a:buFont typeface="Arial" panose="020B0604020202020204" pitchFamily="34" charset="0"/>
              <a:buChar char="•"/>
            </a:pPr>
            <a:r>
              <a:rPr lang="en-US" sz="1400" b="1" dirty="0">
                <a:solidFill>
                  <a:schemeClr val="accent1"/>
                </a:solidFill>
              </a:rPr>
              <a:t>More milk fat as NDM&amp;SMP production goes up with higher NDM price.</a:t>
            </a:r>
          </a:p>
          <a:p>
            <a:r>
              <a:rPr lang="en-US" sz="1400" b="1" dirty="0">
                <a:solidFill>
                  <a:srgbClr val="FF0000"/>
                </a:solidFill>
              </a:rPr>
              <a:t>Cheese price up:</a:t>
            </a:r>
          </a:p>
          <a:p>
            <a:pPr marL="285750" indent="-285750">
              <a:buFont typeface="Arial" panose="020B0604020202020204" pitchFamily="34" charset="0"/>
              <a:buChar char="•"/>
            </a:pPr>
            <a:r>
              <a:rPr lang="en-US" sz="1400" b="1" dirty="0">
                <a:solidFill>
                  <a:srgbClr val="FF0000"/>
                </a:solidFill>
              </a:rPr>
              <a:t>Lower beginning stocks.</a:t>
            </a:r>
          </a:p>
          <a:p>
            <a:pPr marL="285750" indent="-285750">
              <a:buFont typeface="Arial" panose="020B0604020202020204" pitchFamily="34" charset="0"/>
              <a:buChar char="•"/>
            </a:pPr>
            <a:r>
              <a:rPr lang="en-US" sz="1400" b="1" dirty="0">
                <a:solidFill>
                  <a:srgbClr val="FF0000"/>
                </a:solidFill>
              </a:rPr>
              <a:t>Growth of domestic and export demand.</a:t>
            </a:r>
          </a:p>
          <a:p>
            <a:pPr marL="285750" indent="-285750">
              <a:buFont typeface="Arial" panose="020B0604020202020204" pitchFamily="34" charset="0"/>
              <a:buChar char="•"/>
            </a:pPr>
            <a:r>
              <a:rPr lang="en-US" sz="1400" b="1" dirty="0">
                <a:solidFill>
                  <a:srgbClr val="FF0000"/>
                </a:solidFill>
              </a:rPr>
              <a:t>No tariffs from Mexico.</a:t>
            </a:r>
          </a:p>
          <a:p>
            <a:pPr marL="285750" indent="-285750">
              <a:buFont typeface="Arial" panose="020B0604020202020204" pitchFamily="34" charset="0"/>
              <a:buChar char="•"/>
            </a:pPr>
            <a:r>
              <a:rPr lang="en-US" sz="1400" b="1" dirty="0">
                <a:solidFill>
                  <a:srgbClr val="FF0000"/>
                </a:solidFill>
              </a:rPr>
              <a:t>However, price decline since fourth quarter 2019</a:t>
            </a:r>
            <a:r>
              <a:rPr lang="en-US" sz="1400" b="1" dirty="0">
                <a:solidFill>
                  <a:schemeClr val="accent2"/>
                </a:solidFill>
              </a:rPr>
              <a:t>.</a:t>
            </a:r>
          </a:p>
          <a:p>
            <a:r>
              <a:rPr lang="en-US" sz="1400" b="1" dirty="0">
                <a:solidFill>
                  <a:srgbClr val="00B050"/>
                </a:solidFill>
              </a:rPr>
              <a:t>NDM price up:</a:t>
            </a:r>
          </a:p>
          <a:p>
            <a:pPr marL="285750" indent="-285750">
              <a:buFont typeface="Arial" panose="020B0604020202020204" pitchFamily="34" charset="0"/>
              <a:buChar char="•"/>
            </a:pPr>
            <a:r>
              <a:rPr lang="en-US" sz="1400" b="1" dirty="0">
                <a:solidFill>
                  <a:srgbClr val="00B050"/>
                </a:solidFill>
              </a:rPr>
              <a:t>Relatively strong exports.</a:t>
            </a:r>
          </a:p>
          <a:p>
            <a:pPr marL="285750" indent="-285750">
              <a:buFont typeface="Arial" panose="020B0604020202020204" pitchFamily="34" charset="0"/>
              <a:buChar char="•"/>
            </a:pPr>
            <a:r>
              <a:rPr lang="en-US" sz="1400" b="1" dirty="0">
                <a:solidFill>
                  <a:srgbClr val="00B050"/>
                </a:solidFill>
              </a:rPr>
              <a:t>U.S. domestic price competitive with international export prices.</a:t>
            </a:r>
          </a:p>
          <a:p>
            <a:r>
              <a:rPr lang="en-US" sz="1400" b="1" dirty="0">
                <a:solidFill>
                  <a:srgbClr val="7030A0"/>
                </a:solidFill>
              </a:rPr>
              <a:t>Dry whey price down:</a:t>
            </a:r>
          </a:p>
          <a:p>
            <a:pPr marL="285750" indent="-285750">
              <a:buFont typeface="Arial" panose="020B0604020202020204" pitchFamily="34" charset="0"/>
              <a:buChar char="•"/>
            </a:pPr>
            <a:r>
              <a:rPr lang="en-US" sz="1400" b="1" dirty="0">
                <a:solidFill>
                  <a:srgbClr val="7030A0"/>
                </a:solidFill>
              </a:rPr>
              <a:t>Weak exports expected as tariffs from China (added in 2018 and 2019) assumed to continue.</a:t>
            </a:r>
          </a:p>
          <a:p>
            <a:pPr marL="285750" indent="-285750">
              <a:buFont typeface="Arial" panose="020B0604020202020204" pitchFamily="34" charset="0"/>
              <a:buChar char="•"/>
            </a:pPr>
            <a:r>
              <a:rPr lang="en-US" sz="1400" b="1" dirty="0">
                <a:solidFill>
                  <a:srgbClr val="7030A0"/>
                </a:solidFill>
              </a:rPr>
              <a:t>China hog inventory down due to ASF.</a:t>
            </a:r>
          </a:p>
        </p:txBody>
      </p:sp>
      <p:graphicFrame>
        <p:nvGraphicFramePr>
          <p:cNvPr id="7" name="Object 6"/>
          <p:cNvGraphicFramePr>
            <a:graphicFrameLocks noChangeAspect="1"/>
          </p:cNvGraphicFramePr>
          <p:nvPr>
            <p:extLst>
              <p:ext uri="{D42A27DB-BD31-4B8C-83A1-F6EECF244321}">
                <p14:modId xmlns:p14="http://schemas.microsoft.com/office/powerpoint/2010/main" val="1697557176"/>
              </p:ext>
            </p:extLst>
          </p:nvPr>
        </p:nvGraphicFramePr>
        <p:xfrm>
          <a:off x="2590800" y="914400"/>
          <a:ext cx="6499130" cy="4719337"/>
        </p:xfrm>
        <a:graphic>
          <a:graphicData uri="http://schemas.openxmlformats.org/presentationml/2006/ole">
            <mc:AlternateContent xmlns:mc="http://schemas.openxmlformats.org/markup-compatibility/2006">
              <mc:Choice xmlns:v="urn:schemas-microsoft-com:vml" Requires="v">
                <p:oleObj spid="_x0000_s20571" name="Binary Worksheet" r:id="rId3" imgW="8665506" imgH="6292449" progId="Excel.SheetBinaryMacroEnabled.12">
                  <p:embed/>
                </p:oleObj>
              </mc:Choice>
              <mc:Fallback>
                <p:oleObj name="Binary Worksheet" r:id="rId3" imgW="8665506" imgH="6292449" progId="Excel.SheetBinaryMacroEnabled.12">
                  <p:embed/>
                  <p:pic>
                    <p:nvPicPr>
                      <p:cNvPr id="0" name=""/>
                      <p:cNvPicPr/>
                      <p:nvPr/>
                    </p:nvPicPr>
                    <p:blipFill>
                      <a:blip r:embed="rId4"/>
                      <a:stretch>
                        <a:fillRect/>
                      </a:stretch>
                    </p:blipFill>
                    <p:spPr>
                      <a:xfrm>
                        <a:off x="2590800" y="914400"/>
                        <a:ext cx="6499130" cy="4719337"/>
                      </a:xfrm>
                      <a:prstGeom prst="rect">
                        <a:avLst/>
                      </a:prstGeom>
                    </p:spPr>
                  </p:pic>
                </p:oleObj>
              </mc:Fallback>
            </mc:AlternateContent>
          </a:graphicData>
        </a:graphic>
      </p:graphicFrame>
    </p:spTree>
    <p:extLst>
      <p:ext uri="{BB962C8B-B14F-4D97-AF65-F5344CB8AC3E}">
        <p14:creationId xmlns:p14="http://schemas.microsoft.com/office/powerpoint/2010/main" val="2027267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381000"/>
            <a:ext cx="2438400" cy="5632311"/>
          </a:xfrm>
          <a:prstGeom prst="rect">
            <a:avLst/>
          </a:prstGeom>
          <a:noFill/>
          <a:ln>
            <a:solidFill>
              <a:schemeClr val="tx1"/>
            </a:solidFill>
          </a:ln>
        </p:spPr>
        <p:txBody>
          <a:bodyPr wrap="square" rtlCol="0">
            <a:spAutoFit/>
          </a:bodyPr>
          <a:lstStyle/>
          <a:p>
            <a:r>
              <a:rPr lang="en-US" dirty="0"/>
              <a:t>Milk prices in</a:t>
            </a:r>
          </a:p>
          <a:p>
            <a:r>
              <a:rPr lang="en-US" dirty="0"/>
              <a:t>2020 compared to 2019:</a:t>
            </a:r>
          </a:p>
          <a:p>
            <a:endParaRPr lang="en-US" dirty="0"/>
          </a:p>
          <a:p>
            <a:r>
              <a:rPr lang="en-US" dirty="0">
                <a:solidFill>
                  <a:srgbClr val="FF0000"/>
                </a:solidFill>
              </a:rPr>
              <a:t>Class III price about the same as higher cheese price is offset by lower dry whey price</a:t>
            </a:r>
            <a:r>
              <a:rPr lang="en-US" dirty="0">
                <a:solidFill>
                  <a:srgbClr val="0070C0"/>
                </a:solidFill>
              </a:rPr>
              <a:t>.</a:t>
            </a:r>
          </a:p>
          <a:p>
            <a:endParaRPr lang="en-US" dirty="0"/>
          </a:p>
          <a:p>
            <a:r>
              <a:rPr lang="en-US" dirty="0">
                <a:solidFill>
                  <a:srgbClr val="00B050"/>
                </a:solidFill>
              </a:rPr>
              <a:t>Class IV price higher as higher NDM price more than offsets lower butter price.</a:t>
            </a:r>
          </a:p>
          <a:p>
            <a:endParaRPr lang="en-US" dirty="0"/>
          </a:p>
          <a:p>
            <a:r>
              <a:rPr lang="en-US" dirty="0">
                <a:solidFill>
                  <a:srgbClr val="0070C0"/>
                </a:solidFill>
              </a:rPr>
              <a:t>All milk price higher due to higher Class IV price and higher component values (milk fat, protein, and other solids).</a:t>
            </a:r>
          </a:p>
          <a:p>
            <a:endParaRPr lang="en-US" dirty="0"/>
          </a:p>
        </p:txBody>
      </p:sp>
      <p:graphicFrame>
        <p:nvGraphicFramePr>
          <p:cNvPr id="2" name="Object 1"/>
          <p:cNvGraphicFramePr>
            <a:graphicFrameLocks noChangeAspect="1"/>
          </p:cNvGraphicFramePr>
          <p:nvPr>
            <p:extLst>
              <p:ext uri="{D42A27DB-BD31-4B8C-83A1-F6EECF244321}">
                <p14:modId xmlns:p14="http://schemas.microsoft.com/office/powerpoint/2010/main" val="653635715"/>
              </p:ext>
            </p:extLst>
          </p:nvPr>
        </p:nvGraphicFramePr>
        <p:xfrm>
          <a:off x="2590800" y="1066800"/>
          <a:ext cx="6504797" cy="4722851"/>
        </p:xfrm>
        <a:graphic>
          <a:graphicData uri="http://schemas.openxmlformats.org/presentationml/2006/ole">
            <mc:AlternateContent xmlns:mc="http://schemas.openxmlformats.org/markup-compatibility/2006">
              <mc:Choice xmlns:v="urn:schemas-microsoft-com:vml" Requires="v">
                <p:oleObj spid="_x0000_s19540" name="Worksheet" r:id="rId3" imgW="8673063" imgH="6297135" progId="Excel.Sheet.12">
                  <p:embed/>
                </p:oleObj>
              </mc:Choice>
              <mc:Fallback>
                <p:oleObj name="Worksheet" r:id="rId3" imgW="8673063" imgH="6297135" progId="Excel.Sheet.12">
                  <p:embed/>
                  <p:pic>
                    <p:nvPicPr>
                      <p:cNvPr id="0" name=""/>
                      <p:cNvPicPr/>
                      <p:nvPr/>
                    </p:nvPicPr>
                    <p:blipFill>
                      <a:blip r:embed="rId4"/>
                      <a:stretch>
                        <a:fillRect/>
                      </a:stretch>
                    </p:blipFill>
                    <p:spPr>
                      <a:xfrm>
                        <a:off x="2590800" y="1066800"/>
                        <a:ext cx="6504797" cy="4722851"/>
                      </a:xfrm>
                      <a:prstGeom prst="rect">
                        <a:avLst/>
                      </a:prstGeom>
                    </p:spPr>
                  </p:pic>
                </p:oleObj>
              </mc:Fallback>
            </mc:AlternateContent>
          </a:graphicData>
        </a:graphic>
      </p:graphicFrame>
    </p:spTree>
    <p:extLst>
      <p:ext uri="{BB962C8B-B14F-4D97-AF65-F5344CB8AC3E}">
        <p14:creationId xmlns:p14="http://schemas.microsoft.com/office/powerpoint/2010/main" val="20681592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130" y="0"/>
            <a:ext cx="8229600" cy="533400"/>
          </a:xfrm>
        </p:spPr>
        <p:txBody>
          <a:bodyPr>
            <a:normAutofit fontScale="90000"/>
          </a:bodyPr>
          <a:lstStyle/>
          <a:p>
            <a:r>
              <a:rPr lang="en-US" sz="3200" dirty="0"/>
              <a:t>Forecast in a Nutshell and Factors on the Horizon</a:t>
            </a:r>
          </a:p>
        </p:txBody>
      </p:sp>
      <p:sp>
        <p:nvSpPr>
          <p:cNvPr id="3" name="Content Placeholder 2"/>
          <p:cNvSpPr>
            <a:spLocks noGrp="1"/>
          </p:cNvSpPr>
          <p:nvPr>
            <p:ph idx="1"/>
          </p:nvPr>
        </p:nvSpPr>
        <p:spPr>
          <a:xfrm>
            <a:off x="450130" y="533400"/>
            <a:ext cx="8229600" cy="5287963"/>
          </a:xfrm>
        </p:spPr>
        <p:txBody>
          <a:bodyPr>
            <a:noAutofit/>
          </a:bodyPr>
          <a:lstStyle/>
          <a:p>
            <a:pPr marL="0" lvl="0" indent="0">
              <a:buNone/>
            </a:pPr>
            <a:r>
              <a:rPr lang="en-US" sz="1800" dirty="0"/>
              <a:t>Forecast in a nutshell: </a:t>
            </a:r>
          </a:p>
          <a:p>
            <a:r>
              <a:rPr lang="en-US" sz="1800" dirty="0"/>
              <a:t>2020 milk prices should be higher than 2019 due to:</a:t>
            </a:r>
          </a:p>
          <a:p>
            <a:pPr lvl="1"/>
            <a:r>
              <a:rPr lang="en-US" sz="1800" dirty="0"/>
              <a:t>Slow growth in milk production.</a:t>
            </a:r>
          </a:p>
          <a:p>
            <a:pPr lvl="1"/>
            <a:r>
              <a:rPr lang="en-US" sz="1800" dirty="0"/>
              <a:t>Continued growth in domestic consumption.</a:t>
            </a:r>
          </a:p>
          <a:p>
            <a:pPr lvl="1"/>
            <a:r>
              <a:rPr lang="en-US" sz="1800" dirty="0"/>
              <a:t>Relatively low beginning stocks.</a:t>
            </a:r>
          </a:p>
          <a:p>
            <a:pPr lvl="1"/>
            <a:r>
              <a:rPr lang="en-US" sz="1800" dirty="0"/>
              <a:t>Lower imports due to U.S. tariffs added on dairy product imports from the EU.</a:t>
            </a:r>
          </a:p>
          <a:p>
            <a:pPr lvl="1"/>
            <a:r>
              <a:rPr lang="en-US" sz="1800" dirty="0"/>
              <a:t>Stronger expected exports. </a:t>
            </a:r>
          </a:p>
          <a:p>
            <a:r>
              <a:rPr lang="en-US" sz="1800" dirty="0"/>
              <a:t>However, milk prices are not expected to be very much higher: </a:t>
            </a:r>
          </a:p>
          <a:p>
            <a:pPr lvl="1"/>
            <a:r>
              <a:rPr lang="en-US" sz="1800" dirty="0"/>
              <a:t>Cheese and butter prices have declined since Q4 2019.</a:t>
            </a:r>
          </a:p>
          <a:p>
            <a:pPr lvl="1"/>
            <a:r>
              <a:rPr lang="en-US" sz="1800" dirty="0"/>
              <a:t>Exports continue to be constrained by China’s tariffs.</a:t>
            </a:r>
          </a:p>
          <a:p>
            <a:pPr lvl="1"/>
            <a:r>
              <a:rPr lang="en-US" sz="1800" dirty="0"/>
              <a:t>China’s hog inventories down due to ASF: Exports of whey products expected to continue being affected.</a:t>
            </a:r>
          </a:p>
          <a:p>
            <a:pPr marL="457200" lvl="1" indent="0">
              <a:buNone/>
            </a:pPr>
            <a:endParaRPr lang="en-US" sz="1000" dirty="0"/>
          </a:p>
          <a:p>
            <a:pPr marL="0" indent="0">
              <a:buNone/>
            </a:pPr>
            <a:r>
              <a:rPr lang="en-US" sz="1800" dirty="0"/>
              <a:t>Factors on the horizon:</a:t>
            </a:r>
          </a:p>
          <a:p>
            <a:r>
              <a:rPr lang="en-US" sz="1800" dirty="0"/>
              <a:t>Coronavirus: At this time, impacts are uncertain.</a:t>
            </a:r>
          </a:p>
          <a:p>
            <a:r>
              <a:rPr lang="en-US" sz="1800" dirty="0"/>
              <a:t>Trade negotiations with China.</a:t>
            </a:r>
          </a:p>
          <a:p>
            <a:r>
              <a:rPr lang="en-US" sz="1800" dirty="0"/>
              <a:t>Ratification, implementation, and timing of USMCA.</a:t>
            </a:r>
          </a:p>
        </p:txBody>
      </p:sp>
    </p:spTree>
    <p:extLst>
      <p:ext uri="{BB962C8B-B14F-4D97-AF65-F5344CB8AC3E}">
        <p14:creationId xmlns:p14="http://schemas.microsoft.com/office/powerpoint/2010/main" val="15472975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1163222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279035707"/>
              </p:ext>
            </p:extLst>
          </p:nvPr>
        </p:nvGraphicFramePr>
        <p:xfrm>
          <a:off x="685800" y="228600"/>
          <a:ext cx="7804462" cy="5666124"/>
        </p:xfrm>
        <a:graphic>
          <a:graphicData uri="http://schemas.openxmlformats.org/presentationml/2006/ole">
            <mc:AlternateContent xmlns:mc="http://schemas.openxmlformats.org/markup-compatibility/2006">
              <mc:Choice xmlns:v="urn:schemas-microsoft-com:vml" Requires="v">
                <p:oleObj spid="_x0000_s35877" name="Worksheet" r:id="rId3" imgW="8671624" imgH="6295693" progId="Excel.Sheet.12">
                  <p:embed/>
                </p:oleObj>
              </mc:Choice>
              <mc:Fallback>
                <p:oleObj name="Worksheet" r:id="rId3" imgW="8671624" imgH="6295693" progId="Excel.Sheet.12">
                  <p:embed/>
                  <p:pic>
                    <p:nvPicPr>
                      <p:cNvPr id="0" name=""/>
                      <p:cNvPicPr/>
                      <p:nvPr/>
                    </p:nvPicPr>
                    <p:blipFill>
                      <a:blip r:embed="rId4"/>
                      <a:stretch>
                        <a:fillRect/>
                      </a:stretch>
                    </p:blipFill>
                    <p:spPr>
                      <a:xfrm>
                        <a:off x="685800" y="228600"/>
                        <a:ext cx="7804462" cy="5666124"/>
                      </a:xfrm>
                      <a:prstGeom prst="rect">
                        <a:avLst/>
                      </a:prstGeom>
                    </p:spPr>
                  </p:pic>
                </p:oleObj>
              </mc:Fallback>
            </mc:AlternateContent>
          </a:graphicData>
        </a:graphic>
      </p:graphicFrame>
    </p:spTree>
    <p:extLst>
      <p:ext uri="{BB962C8B-B14F-4D97-AF65-F5344CB8AC3E}">
        <p14:creationId xmlns:p14="http://schemas.microsoft.com/office/powerpoint/2010/main" val="3969718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088"/>
            <a:ext cx="8229600" cy="1143000"/>
          </a:xfrm>
        </p:spPr>
        <p:txBody>
          <a:bodyPr>
            <a:noAutofit/>
          </a:bodyPr>
          <a:lstStyle/>
          <a:p>
            <a:r>
              <a:rPr lang="en-US" sz="2400" b="1" dirty="0"/>
              <a:t>A basic understanding of milk equivalence of dairy products is helpful in understanding USDA data and projections.</a:t>
            </a:r>
          </a:p>
        </p:txBody>
      </p:sp>
      <p:graphicFrame>
        <p:nvGraphicFramePr>
          <p:cNvPr id="3" name="Object 2"/>
          <p:cNvGraphicFramePr>
            <a:graphicFrameLocks noChangeAspect="1"/>
          </p:cNvGraphicFramePr>
          <p:nvPr>
            <p:extLst>
              <p:ext uri="{D42A27DB-BD31-4B8C-83A1-F6EECF244321}">
                <p14:modId xmlns:p14="http://schemas.microsoft.com/office/powerpoint/2010/main" val="764585769"/>
              </p:ext>
            </p:extLst>
          </p:nvPr>
        </p:nvGraphicFramePr>
        <p:xfrm>
          <a:off x="1333500" y="1295400"/>
          <a:ext cx="6477000" cy="4416136"/>
        </p:xfrm>
        <a:graphic>
          <a:graphicData uri="http://schemas.openxmlformats.org/presentationml/2006/ole">
            <mc:AlternateContent xmlns:mc="http://schemas.openxmlformats.org/markup-compatibility/2006">
              <mc:Choice xmlns:v="urn:schemas-microsoft-com:vml" Requires="v">
                <p:oleObj spid="_x0000_s25680" name="Worksheet" r:id="rId3" imgW="3352800" imgH="2286132" progId="Excel.Sheet.12">
                  <p:embed/>
                </p:oleObj>
              </mc:Choice>
              <mc:Fallback>
                <p:oleObj name="Worksheet" r:id="rId3" imgW="3352800" imgH="2286132" progId="Excel.Sheet.12">
                  <p:embed/>
                  <p:pic>
                    <p:nvPicPr>
                      <p:cNvPr id="0" name=""/>
                      <p:cNvPicPr/>
                      <p:nvPr/>
                    </p:nvPicPr>
                    <p:blipFill>
                      <a:blip r:embed="rId4"/>
                      <a:stretch>
                        <a:fillRect/>
                      </a:stretch>
                    </p:blipFill>
                    <p:spPr>
                      <a:xfrm>
                        <a:off x="1333500" y="1295400"/>
                        <a:ext cx="6477000" cy="4416136"/>
                      </a:xfrm>
                      <a:prstGeom prst="rect">
                        <a:avLst/>
                      </a:prstGeom>
                    </p:spPr>
                  </p:pic>
                </p:oleObj>
              </mc:Fallback>
            </mc:AlternateContent>
          </a:graphicData>
        </a:graphic>
      </p:graphicFrame>
    </p:spTree>
    <p:extLst>
      <p:ext uri="{BB962C8B-B14F-4D97-AF65-F5344CB8AC3E}">
        <p14:creationId xmlns:p14="http://schemas.microsoft.com/office/powerpoint/2010/main" val="460210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1002089"/>
          </a:xfrm>
        </p:spPr>
        <p:txBody>
          <a:bodyPr>
            <a:normAutofit fontScale="25000" lnSpcReduction="20000"/>
          </a:bodyPr>
          <a:lstStyle/>
          <a:p>
            <a:pPr marL="0" indent="0">
              <a:buNone/>
            </a:pPr>
            <a:endParaRPr lang="en-US" sz="4000" dirty="0"/>
          </a:p>
          <a:p>
            <a:pPr marL="0" indent="0">
              <a:buNone/>
            </a:pPr>
            <a:r>
              <a:rPr lang="en-US" sz="9600" b="1" dirty="0"/>
              <a:t>For milk in all products, the increase in domestic use in 2019 was greater than the decline in exports on both milk-fat and skim-solids bases.</a:t>
            </a:r>
            <a:endParaRPr lang="en-US" sz="9600"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2" name="Picture 1"/>
          <p:cNvPicPr>
            <a:picLocks noChangeAspect="1"/>
          </p:cNvPicPr>
          <p:nvPr/>
        </p:nvPicPr>
        <p:blipFill>
          <a:blip r:embed="rId2"/>
          <a:stretch>
            <a:fillRect/>
          </a:stretch>
        </p:blipFill>
        <p:spPr>
          <a:xfrm>
            <a:off x="762000" y="1219200"/>
            <a:ext cx="7677618" cy="4709524"/>
          </a:xfrm>
          <a:prstGeom prst="rect">
            <a:avLst/>
          </a:prstGeom>
        </p:spPr>
      </p:pic>
    </p:spTree>
    <p:extLst>
      <p:ext uri="{BB962C8B-B14F-4D97-AF65-F5344CB8AC3E}">
        <p14:creationId xmlns:p14="http://schemas.microsoft.com/office/powerpoint/2010/main" val="2593426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836295"/>
          </a:xfrm>
        </p:spPr>
        <p:txBody>
          <a:bodyPr>
            <a:noAutofit/>
          </a:bodyPr>
          <a:lstStyle/>
          <a:p>
            <a:pPr marL="0" indent="0">
              <a:buNone/>
            </a:pPr>
            <a:r>
              <a:rPr lang="en-US" sz="2200" b="1" dirty="0"/>
              <a:t>Most major dairy products had a year-over-year decline in exports. For most, the increase in domestic use was greater than the decrease in exports.</a:t>
            </a:r>
          </a:p>
        </p:txBody>
      </p:sp>
      <p:sp>
        <p:nvSpPr>
          <p:cNvPr id="5" name="TextBox 4"/>
          <p:cNvSpPr txBox="1"/>
          <p:nvPr/>
        </p:nvSpPr>
        <p:spPr>
          <a:xfrm>
            <a:off x="218993" y="5257800"/>
            <a:ext cx="8925007" cy="646331"/>
          </a:xfrm>
          <a:prstGeom prst="rect">
            <a:avLst/>
          </a:prstGeom>
          <a:noFill/>
        </p:spPr>
        <p:txBody>
          <a:bodyPr wrap="none" rtlCol="0">
            <a:spAutoFit/>
          </a:bodyPr>
          <a:lstStyle/>
          <a:p>
            <a:r>
              <a:rPr lang="en-US" dirty="0"/>
              <a:t>Note: Complete 2019 data are not yet available for fluid beverage milk sales. However, partial</a:t>
            </a:r>
          </a:p>
          <a:p>
            <a:r>
              <a:rPr lang="en-US" dirty="0"/>
              <a:t>2019 data indicate that the long-term decline in fluid milk sales has continued. </a:t>
            </a:r>
          </a:p>
        </p:txBody>
      </p:sp>
      <p:pic>
        <p:nvPicPr>
          <p:cNvPr id="8" name="Picture 7"/>
          <p:cNvPicPr>
            <a:picLocks noChangeAspect="1"/>
          </p:cNvPicPr>
          <p:nvPr/>
        </p:nvPicPr>
        <p:blipFill>
          <a:blip r:embed="rId2"/>
          <a:stretch>
            <a:fillRect/>
          </a:stretch>
        </p:blipFill>
        <p:spPr>
          <a:xfrm>
            <a:off x="106286" y="1374288"/>
            <a:ext cx="8931428" cy="3394286"/>
          </a:xfrm>
          <a:prstGeom prst="rect">
            <a:avLst/>
          </a:prstGeom>
        </p:spPr>
      </p:pic>
    </p:spTree>
    <p:extLst>
      <p:ext uri="{BB962C8B-B14F-4D97-AF65-F5344CB8AC3E}">
        <p14:creationId xmlns:p14="http://schemas.microsoft.com/office/powerpoint/2010/main" val="1003675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955307"/>
          </a:xfrm>
        </p:spPr>
        <p:txBody>
          <a:bodyPr>
            <a:normAutofit/>
          </a:bodyPr>
          <a:lstStyle/>
          <a:p>
            <a:r>
              <a:rPr lang="en-US" sz="2400" b="1" dirty="0"/>
              <a:t>Tariffs Added to Dairy Imports </a:t>
            </a:r>
            <a:br>
              <a:rPr lang="en-US" sz="2400" b="1" dirty="0"/>
            </a:br>
            <a:r>
              <a:rPr lang="en-US" sz="2400" b="1" dirty="0"/>
              <a:t>by Major Trading Partners in 2018 and 2019</a:t>
            </a:r>
          </a:p>
        </p:txBody>
      </p:sp>
      <p:sp>
        <p:nvSpPr>
          <p:cNvPr id="3" name="Content Placeholder 2"/>
          <p:cNvSpPr>
            <a:spLocks noGrp="1"/>
          </p:cNvSpPr>
          <p:nvPr>
            <p:ph idx="1"/>
          </p:nvPr>
        </p:nvSpPr>
        <p:spPr>
          <a:xfrm>
            <a:off x="533400" y="1066800"/>
            <a:ext cx="8229600" cy="4953000"/>
          </a:xfrm>
        </p:spPr>
        <p:txBody>
          <a:bodyPr>
            <a:normAutofit fontScale="77500" lnSpcReduction="20000"/>
          </a:bodyPr>
          <a:lstStyle/>
          <a:p>
            <a:r>
              <a:rPr lang="en-US" sz="2300" dirty="0"/>
              <a:t>Summer of 2018: Mexico, Canada, and China added import tariffs to many products from the United States in response to tariffs added by the U.S. on imports of certain products from those countries. </a:t>
            </a:r>
          </a:p>
          <a:p>
            <a:endParaRPr lang="en-US" sz="2300" dirty="0"/>
          </a:p>
          <a:p>
            <a:r>
              <a:rPr lang="en-US" sz="2300" dirty="0"/>
              <a:t>Tariffs relevant to U.S. dairy imports:</a:t>
            </a:r>
          </a:p>
          <a:p>
            <a:pPr lvl="1"/>
            <a:r>
              <a:rPr lang="en-US" sz="2300" dirty="0"/>
              <a:t>Mexico added tariffs on cheese.</a:t>
            </a:r>
          </a:p>
          <a:p>
            <a:pPr lvl="1"/>
            <a:r>
              <a:rPr lang="en-US" sz="2300" dirty="0"/>
              <a:t>Canada added tariffs on yogurt.</a:t>
            </a:r>
          </a:p>
          <a:p>
            <a:pPr lvl="1"/>
            <a:r>
              <a:rPr lang="en-US" sz="2300" dirty="0"/>
              <a:t>China added tariffs on a wide variety of dairy products.</a:t>
            </a:r>
          </a:p>
          <a:p>
            <a:pPr lvl="1"/>
            <a:endParaRPr lang="en-US" sz="2300" dirty="0"/>
          </a:p>
          <a:p>
            <a:r>
              <a:rPr lang="en-US" sz="2300" dirty="0"/>
              <a:t>May 2019: Canada and Mexico lifted tariffs in response to the United States’ agreement to lift tariffs on steel and aluminum.</a:t>
            </a:r>
          </a:p>
          <a:p>
            <a:endParaRPr lang="en-US" sz="2300" dirty="0"/>
          </a:p>
          <a:p>
            <a:r>
              <a:rPr lang="en-US" sz="2300" dirty="0"/>
              <a:t>As trade tensions increased, China added more tariffs in June and Sept. 2019.</a:t>
            </a:r>
          </a:p>
          <a:p>
            <a:endParaRPr lang="en-US" sz="2300" dirty="0"/>
          </a:p>
          <a:p>
            <a:r>
              <a:rPr lang="en-US" sz="2300" dirty="0"/>
              <a:t>Sept. 2019: China exempted some products from tariffs that had previously been imposed. The only dairy product included in this exemption was modified whey for animal use with a lactose content of 76-88 percent. Whey permeate meets this criteria. China is likely trying to rebuild its swine inventory after losses due to African Swine Fever.</a:t>
            </a:r>
          </a:p>
          <a:p>
            <a:pPr marL="0" indent="0">
              <a:buNone/>
            </a:pPr>
            <a:endParaRPr lang="en-US" sz="2400" dirty="0"/>
          </a:p>
          <a:p>
            <a:pPr lvl="1"/>
            <a:endParaRPr lang="en-US" sz="2000" dirty="0"/>
          </a:p>
          <a:p>
            <a:pPr marL="457200" lvl="1" indent="0">
              <a:buNone/>
            </a:pPr>
            <a:endParaRPr lang="en-US" dirty="0"/>
          </a:p>
          <a:p>
            <a:endParaRPr lang="en-US" dirty="0"/>
          </a:p>
        </p:txBody>
      </p:sp>
    </p:spTree>
    <p:extLst>
      <p:ext uri="{BB962C8B-B14F-4D97-AF65-F5344CB8AC3E}">
        <p14:creationId xmlns:p14="http://schemas.microsoft.com/office/powerpoint/2010/main" val="365818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3011491248"/>
              </p:ext>
            </p:extLst>
          </p:nvPr>
        </p:nvGraphicFramePr>
        <p:xfrm>
          <a:off x="914400" y="152400"/>
          <a:ext cx="7804462" cy="5666124"/>
        </p:xfrm>
        <a:graphic>
          <a:graphicData uri="http://schemas.openxmlformats.org/presentationml/2006/ole">
            <mc:AlternateContent xmlns:mc="http://schemas.openxmlformats.org/markup-compatibility/2006">
              <mc:Choice xmlns:v="urn:schemas-microsoft-com:vml" Requires="v">
                <p:oleObj spid="_x0000_s40978" name="Worksheet" r:id="rId3" imgW="8671624" imgH="6295693" progId="Excel.Sheet.12">
                  <p:embed/>
                </p:oleObj>
              </mc:Choice>
              <mc:Fallback>
                <p:oleObj name="Worksheet" r:id="rId3" imgW="8671624" imgH="6295693" progId="Excel.Sheet.12">
                  <p:embed/>
                  <p:pic>
                    <p:nvPicPr>
                      <p:cNvPr id="0" name=""/>
                      <p:cNvPicPr/>
                      <p:nvPr/>
                    </p:nvPicPr>
                    <p:blipFill>
                      <a:blip r:embed="rId4"/>
                      <a:stretch>
                        <a:fillRect/>
                      </a:stretch>
                    </p:blipFill>
                    <p:spPr>
                      <a:xfrm>
                        <a:off x="914400" y="152400"/>
                        <a:ext cx="7804462" cy="5666124"/>
                      </a:xfrm>
                      <a:prstGeom prst="rect">
                        <a:avLst/>
                      </a:prstGeom>
                    </p:spPr>
                  </p:pic>
                </p:oleObj>
              </mc:Fallback>
            </mc:AlternateContent>
          </a:graphicData>
        </a:graphic>
      </p:graphicFrame>
    </p:spTree>
    <p:extLst>
      <p:ext uri="{BB962C8B-B14F-4D97-AF65-F5344CB8AC3E}">
        <p14:creationId xmlns:p14="http://schemas.microsoft.com/office/powerpoint/2010/main" val="120369037"/>
      </p:ext>
    </p:extLst>
  </p:cSld>
  <p:clrMapOvr>
    <a:masterClrMapping/>
  </p:clrMapOvr>
</p:sld>
</file>

<file path=ppt/theme/theme1.xml><?xml version="1.0" encoding="utf-8"?>
<a:theme xmlns:a="http://schemas.openxmlformats.org/drawingml/2006/main" name="ERS 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4397</TotalTime>
  <Words>1824</Words>
  <Application>Microsoft Office PowerPoint</Application>
  <PresentationFormat>On-screen Show (4:3)</PresentationFormat>
  <Paragraphs>196</Paragraphs>
  <Slides>39</Slides>
  <Notes>0</Notes>
  <HiddenSlides>0</HiddenSlides>
  <MMClips>0</MMClips>
  <ScaleCrop>false</ScaleCrop>
  <HeadingPairs>
    <vt:vector size="8" baseType="variant">
      <vt:variant>
        <vt:lpstr>Fonts Used</vt:lpstr>
      </vt:variant>
      <vt:variant>
        <vt:i4>2</vt:i4>
      </vt:variant>
      <vt:variant>
        <vt:lpstr>Theme</vt:lpstr>
      </vt:variant>
      <vt:variant>
        <vt:i4>2</vt:i4>
      </vt:variant>
      <vt:variant>
        <vt:lpstr>Embedded OLE Servers</vt:lpstr>
      </vt:variant>
      <vt:variant>
        <vt:i4>2</vt:i4>
      </vt:variant>
      <vt:variant>
        <vt:lpstr>Slide Titles</vt:lpstr>
      </vt:variant>
      <vt:variant>
        <vt:i4>39</vt:i4>
      </vt:variant>
    </vt:vector>
  </HeadingPairs>
  <TitlesOfParts>
    <vt:vector size="45" baseType="lpstr">
      <vt:lpstr>Arial</vt:lpstr>
      <vt:lpstr>Calibri</vt:lpstr>
      <vt:lpstr>ERS Title Page</vt:lpstr>
      <vt:lpstr>Custom Design</vt:lpstr>
      <vt:lpstr>Worksheet</vt:lpstr>
      <vt:lpstr>Binary Worksheet</vt:lpstr>
      <vt:lpstr>Situation and Outlook for the U.S. Dairy Industry  </vt:lpstr>
      <vt:lpstr>A Perspective on the  2019 Dairy Situation  </vt:lpstr>
      <vt:lpstr>PowerPoint Presentation</vt:lpstr>
      <vt:lpstr>PowerPoint Presentation</vt:lpstr>
      <vt:lpstr>A basic understanding of milk equivalence of dairy products is helpful in understanding USDA data and projections.</vt:lpstr>
      <vt:lpstr>PowerPoint Presentation</vt:lpstr>
      <vt:lpstr>PowerPoint Presentation</vt:lpstr>
      <vt:lpstr>Tariffs Added to Dairy Imports  by Major Trading Partners in 2018 and 2019</vt:lpstr>
      <vt:lpstr>PowerPoint Presentation</vt:lpstr>
      <vt:lpstr>PowerPoint Presentation</vt:lpstr>
      <vt:lpstr>Additional tariffs on U.S. imports from the European Union</vt:lpstr>
      <vt:lpstr>PowerPoint Presentation</vt:lpstr>
      <vt:lpstr>PowerPoint Presentation</vt:lpstr>
      <vt:lpstr>PowerPoint Presentation</vt:lpstr>
      <vt:lpstr>PowerPoint Presentation</vt:lpstr>
      <vt:lpstr>While 2019 ending stocks for cheese and nonfat dry milk where lower than 2018, ending stocks for butter were higher.</vt:lpstr>
      <vt:lpstr>PowerPoint Presentation</vt:lpstr>
      <vt:lpstr>PowerPoint Presentation</vt:lpstr>
      <vt:lpstr>Federal Government Assistance to the Dairy Industry in 2019 and 2020</vt:lpstr>
      <vt:lpstr>Dairy Margin Coverage (DMC)</vt:lpstr>
      <vt:lpstr>Dairy Revenue Protection (Dairy-RP) and  Livestock Gross Margin for Dairy (LGM-Dairy)</vt:lpstr>
      <vt:lpstr>Trade Mitigation Programs</vt:lpstr>
      <vt:lpstr>Recent Developments in Dairy Markets</vt:lpstr>
      <vt:lpstr>PowerPoint Presentation</vt:lpstr>
      <vt:lpstr>PowerPoint Presentation</vt:lpstr>
      <vt:lpstr>PowerPoint Presentation</vt:lpstr>
      <vt:lpstr>Recent trade policy developments</vt:lpstr>
      <vt:lpstr>Forecasts for 2020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Forecast in a Nutshell and Factors on the Horizon</vt:lpstr>
      <vt:lpstr>Thank you.</vt:lpstr>
    </vt:vector>
  </TitlesOfParts>
  <Company>USDA-ERS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ctaylor</dc:creator>
  <cp:lastModifiedBy>Priscilla Cessna</cp:lastModifiedBy>
  <cp:revision>311</cp:revision>
  <cp:lastPrinted>2019-11-21T15:01:15Z</cp:lastPrinted>
  <dcterms:created xsi:type="dcterms:W3CDTF">2014-04-29T12:26:48Z</dcterms:created>
  <dcterms:modified xsi:type="dcterms:W3CDTF">2020-02-24T01:15:02Z</dcterms:modified>
</cp:coreProperties>
</file>