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3.xml" ContentType="application/vnd.openxmlformats-officedocument.drawingml.chartshapes+xml"/>
  <Override PartName="/ppt/notesSlides/notesSlide13.xml" ContentType="application/vnd.openxmlformats-officedocument.presentationml.notesSlid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4.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 id="2147483666" r:id="rId5"/>
  </p:sldMasterIdLst>
  <p:notesMasterIdLst>
    <p:notesMasterId r:id="rId39"/>
  </p:notesMasterIdLst>
  <p:handoutMasterIdLst>
    <p:handoutMasterId r:id="rId40"/>
  </p:handoutMasterIdLst>
  <p:sldIdLst>
    <p:sldId id="262" r:id="rId6"/>
    <p:sldId id="16930" r:id="rId7"/>
    <p:sldId id="16950" r:id="rId8"/>
    <p:sldId id="16887" r:id="rId9"/>
    <p:sldId id="16893" r:id="rId10"/>
    <p:sldId id="306" r:id="rId11"/>
    <p:sldId id="307" r:id="rId12"/>
    <p:sldId id="309" r:id="rId13"/>
    <p:sldId id="16942" r:id="rId14"/>
    <p:sldId id="16820" r:id="rId15"/>
    <p:sldId id="16933" r:id="rId16"/>
    <p:sldId id="256" r:id="rId17"/>
    <p:sldId id="16949" r:id="rId18"/>
    <p:sldId id="16815" r:id="rId19"/>
    <p:sldId id="16943" r:id="rId20"/>
    <p:sldId id="16945" r:id="rId21"/>
    <p:sldId id="16947" r:id="rId22"/>
    <p:sldId id="275" r:id="rId23"/>
    <p:sldId id="16926" r:id="rId24"/>
    <p:sldId id="16925" r:id="rId25"/>
    <p:sldId id="16821" r:id="rId26"/>
    <p:sldId id="16948" r:id="rId27"/>
    <p:sldId id="16819" r:id="rId28"/>
    <p:sldId id="16940" r:id="rId29"/>
    <p:sldId id="16939" r:id="rId30"/>
    <p:sldId id="16938" r:id="rId31"/>
    <p:sldId id="16932" r:id="rId32"/>
    <p:sldId id="16937" r:id="rId33"/>
    <p:sldId id="16951" r:id="rId34"/>
    <p:sldId id="16952" r:id="rId35"/>
    <p:sldId id="16929" r:id="rId36"/>
    <p:sldId id="16936" r:id="rId37"/>
    <p:sldId id="1673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rror, Erin" initials="BE" lastIdx="3" clrIdx="0">
    <p:extLst>
      <p:ext uri="{19B8F6BF-5375-455C-9EA6-DF929625EA0E}">
        <p15:presenceInfo xmlns:p15="http://schemas.microsoft.com/office/powerpoint/2012/main" userId="S::eborror@usmef.org::42a56ff1-c022-46e1-a337-3255f23380a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0033"/>
    <a:srgbClr val="993366"/>
    <a:srgbClr val="660066"/>
    <a:srgbClr val="FF00FF"/>
    <a:srgbClr val="00FFFF"/>
    <a:srgbClr val="CCCCFF"/>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134" autoAdjust="0"/>
  </p:normalViewPr>
  <p:slideViewPr>
    <p:cSldViewPr snapToGrid="0">
      <p:cViewPr varScale="1">
        <p:scale>
          <a:sx n="99" d="100"/>
          <a:sy n="99" d="100"/>
        </p:scale>
        <p:origin x="420" y="84"/>
      </p:cViewPr>
      <p:guideLst/>
    </p:cSldViewPr>
  </p:slideViewPr>
  <p:outlineViewPr>
    <p:cViewPr>
      <p:scale>
        <a:sx n="33" d="100"/>
        <a:sy n="33" d="100"/>
      </p:scale>
      <p:origin x="0" y="-4638"/>
    </p:cViewPr>
  </p:outlineViewPr>
  <p:notesTextViewPr>
    <p:cViewPr>
      <p:scale>
        <a:sx n="3" d="2"/>
        <a:sy n="3" d="2"/>
      </p:scale>
      <p:origin x="0" y="0"/>
    </p:cViewPr>
  </p:notesTextViewPr>
  <p:sorterViewPr>
    <p:cViewPr varScale="1">
      <p:scale>
        <a:sx n="100" d="100"/>
        <a:sy n="100" d="100"/>
      </p:scale>
      <p:origin x="0" y="-4194"/>
    </p:cViewPr>
  </p:sorterViewPr>
  <p:notesViewPr>
    <p:cSldViewPr snapToGrid="0">
      <p:cViewPr varScale="1">
        <p:scale>
          <a:sx n="84" d="100"/>
          <a:sy n="84" d="100"/>
        </p:scale>
        <p:origin x="3192"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4.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U.S. Pork &amp; Variety Meat Exports</a:t>
            </a:r>
          </a:p>
        </c:rich>
      </c:tx>
      <c:layout>
        <c:manualLayout>
          <c:xMode val="edge"/>
          <c:yMode val="edge"/>
          <c:x val="0.20402895846015795"/>
          <c:y val="5.5944055944055944E-3"/>
        </c:manualLayout>
      </c:layout>
      <c:overlay val="0"/>
    </c:title>
    <c:autoTitleDeleted val="0"/>
    <c:plotArea>
      <c:layout>
        <c:manualLayout>
          <c:layoutTarget val="inner"/>
          <c:xMode val="edge"/>
          <c:yMode val="edge"/>
          <c:x val="0.16143035696677793"/>
          <c:y val="8.0968889378338196E-2"/>
          <c:w val="0.79961502425705044"/>
          <c:h val="0.66581553879191679"/>
        </c:manualLayout>
      </c:layout>
      <c:barChart>
        <c:barDir val="col"/>
        <c:grouping val="stacked"/>
        <c:varyColors val="0"/>
        <c:ser>
          <c:idx val="0"/>
          <c:order val="0"/>
          <c:tx>
            <c:strRef>
              <c:f>Sheet1!$A$2</c:f>
              <c:strCache>
                <c:ptCount val="1"/>
                <c:pt idx="0">
                  <c:v>Pork</c:v>
                </c:pt>
              </c:strCache>
            </c:strRef>
          </c:tx>
          <c:spPr>
            <a:solidFill>
              <a:srgbClr val="FF0000"/>
            </a:solidFill>
          </c:spPr>
          <c:invertIfNegative val="0"/>
          <c:cat>
            <c:strRef>
              <c:f>Sheet1!$B$1:$Y$1</c:f>
              <c:strCache>
                <c:ptCount val="19"/>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strCache>
            </c:strRef>
          </c:cat>
          <c:val>
            <c:numRef>
              <c:f>Sheet1!$B$2:$Y$2</c:f>
              <c:numCache>
                <c:formatCode>General</c:formatCode>
                <c:ptCount val="19"/>
                <c:pt idx="0">
                  <c:v>1392843000</c:v>
                </c:pt>
                <c:pt idx="1">
                  <c:v>1877887000</c:v>
                </c:pt>
                <c:pt idx="2">
                  <c:v>2279522000</c:v>
                </c:pt>
                <c:pt idx="3">
                  <c:v>2510275000</c:v>
                </c:pt>
                <c:pt idx="4">
                  <c:v>2751910000</c:v>
                </c:pt>
                <c:pt idx="5">
                  <c:v>4116377000</c:v>
                </c:pt>
                <c:pt idx="6">
                  <c:v>3606642000</c:v>
                </c:pt>
                <c:pt idx="7">
                  <c:v>4081630000</c:v>
                </c:pt>
                <c:pt idx="8">
                  <c:v>5320661000</c:v>
                </c:pt>
                <c:pt idx="9">
                  <c:v>5455447000</c:v>
                </c:pt>
                <c:pt idx="10">
                  <c:v>5136377000</c:v>
                </c:pt>
                <c:pt idx="11">
                  <c:v>5718894000</c:v>
                </c:pt>
                <c:pt idx="12">
                  <c:v>4777810000</c:v>
                </c:pt>
                <c:pt idx="13">
                  <c:v>4941899000</c:v>
                </c:pt>
                <c:pt idx="14">
                  <c:v>5313390680</c:v>
                </c:pt>
                <c:pt idx="15" formatCode="#,##0">
                  <c:v>5333996960</c:v>
                </c:pt>
                <c:pt idx="16" formatCode="#,##0">
                  <c:v>5946651007</c:v>
                </c:pt>
                <c:pt idx="17">
                  <c:v>6674258413</c:v>
                </c:pt>
                <c:pt idx="18">
                  <c:v>6871527496</c:v>
                </c:pt>
              </c:numCache>
            </c:numRef>
          </c:val>
          <c:extLst>
            <c:ext xmlns:c16="http://schemas.microsoft.com/office/drawing/2014/chart" uri="{C3380CC4-5D6E-409C-BE32-E72D297353CC}">
              <c16:uniqueId val="{00000000-EADB-4ADC-B94F-F725AD2D889C}"/>
            </c:ext>
          </c:extLst>
        </c:ser>
        <c:ser>
          <c:idx val="1"/>
          <c:order val="1"/>
          <c:tx>
            <c:strRef>
              <c:f>Sheet1!$A$3</c:f>
              <c:strCache>
                <c:ptCount val="1"/>
                <c:pt idx="0">
                  <c:v>Variety Meats</c:v>
                </c:pt>
              </c:strCache>
            </c:strRef>
          </c:tx>
          <c:invertIfNegative val="0"/>
          <c:cat>
            <c:strRef>
              <c:f>Sheet1!$B$1:$Y$1</c:f>
              <c:strCache>
                <c:ptCount val="19"/>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strCache>
            </c:strRef>
          </c:cat>
          <c:val>
            <c:numRef>
              <c:f>Sheet1!$B$3:$Y$3</c:f>
              <c:numCache>
                <c:formatCode>General</c:formatCode>
                <c:ptCount val="19"/>
                <c:pt idx="0">
                  <c:v>188829000</c:v>
                </c:pt>
                <c:pt idx="1">
                  <c:v>349197000</c:v>
                </c:pt>
                <c:pt idx="2">
                  <c:v>355178000</c:v>
                </c:pt>
                <c:pt idx="3">
                  <c:v>353687000</c:v>
                </c:pt>
                <c:pt idx="4">
                  <c:v>401690000</c:v>
                </c:pt>
                <c:pt idx="5">
                  <c:v>767477000</c:v>
                </c:pt>
                <c:pt idx="6">
                  <c:v>722282000</c:v>
                </c:pt>
                <c:pt idx="7">
                  <c:v>699976000</c:v>
                </c:pt>
                <c:pt idx="8">
                  <c:v>787646000</c:v>
                </c:pt>
                <c:pt idx="9">
                  <c:v>866842000</c:v>
                </c:pt>
                <c:pt idx="10">
                  <c:v>912718000</c:v>
                </c:pt>
                <c:pt idx="11">
                  <c:v>929901989</c:v>
                </c:pt>
                <c:pt idx="12">
                  <c:v>785877046</c:v>
                </c:pt>
                <c:pt idx="13">
                  <c:v>999008000</c:v>
                </c:pt>
                <c:pt idx="14">
                  <c:v>1172771201</c:v>
                </c:pt>
                <c:pt idx="15" formatCode="#,##0">
                  <c:v>1058273504</c:v>
                </c:pt>
                <c:pt idx="16" formatCode="#,##0">
                  <c:v>1005272222</c:v>
                </c:pt>
                <c:pt idx="17">
                  <c:v>1040506941</c:v>
                </c:pt>
                <c:pt idx="18">
                  <c:v>1235528791</c:v>
                </c:pt>
              </c:numCache>
            </c:numRef>
          </c:val>
          <c:extLst>
            <c:ext xmlns:c16="http://schemas.microsoft.com/office/drawing/2014/chart" uri="{C3380CC4-5D6E-409C-BE32-E72D297353CC}">
              <c16:uniqueId val="{00000001-EADB-4ADC-B94F-F725AD2D889C}"/>
            </c:ext>
          </c:extLst>
        </c:ser>
        <c:dLbls>
          <c:showLegendKey val="0"/>
          <c:showVal val="0"/>
          <c:showCatName val="0"/>
          <c:showSerName val="0"/>
          <c:showPercent val="0"/>
          <c:showBubbleSize val="0"/>
        </c:dLbls>
        <c:gapWidth val="150"/>
        <c:overlap val="100"/>
        <c:axId val="406000104"/>
        <c:axId val="405997752"/>
      </c:barChart>
      <c:catAx>
        <c:axId val="406000104"/>
        <c:scaling>
          <c:orientation val="minMax"/>
        </c:scaling>
        <c:delete val="0"/>
        <c:axPos val="b"/>
        <c:numFmt formatCode="General" sourceLinked="0"/>
        <c:majorTickMark val="out"/>
        <c:minorTickMark val="none"/>
        <c:tickLblPos val="nextTo"/>
        <c:txPr>
          <a:bodyPr/>
          <a:lstStyle/>
          <a:p>
            <a:pPr>
              <a:defRPr b="1">
                <a:latin typeface="Segoe UI Semibold" panose="020B0702040204020203" pitchFamily="34" charset="0"/>
                <a:cs typeface="Segoe UI Semibold" panose="020B0702040204020203" pitchFamily="34" charset="0"/>
              </a:defRPr>
            </a:pPr>
            <a:endParaRPr lang="en-US"/>
          </a:p>
        </c:txPr>
        <c:crossAx val="405997752"/>
        <c:crosses val="autoZero"/>
        <c:auto val="1"/>
        <c:lblAlgn val="ctr"/>
        <c:lblOffset val="100"/>
        <c:noMultiLvlLbl val="0"/>
      </c:catAx>
      <c:valAx>
        <c:axId val="405997752"/>
        <c:scaling>
          <c:orientation val="minMax"/>
        </c:scaling>
        <c:delete val="0"/>
        <c:axPos val="l"/>
        <c:majorGridlines/>
        <c:numFmt formatCode="&quot;$&quot;#,##0" sourceLinked="0"/>
        <c:majorTickMark val="out"/>
        <c:minorTickMark val="none"/>
        <c:tickLblPos val="nextTo"/>
        <c:txPr>
          <a:bodyPr/>
          <a:lstStyle/>
          <a:p>
            <a:pPr>
              <a:defRPr b="1">
                <a:latin typeface="Segoe UI Semibold" panose="020B0702040204020203" pitchFamily="34" charset="0"/>
                <a:cs typeface="Segoe UI Semibold" panose="020B0702040204020203" pitchFamily="34" charset="0"/>
              </a:defRPr>
            </a:pPr>
            <a:endParaRPr lang="en-US"/>
          </a:p>
        </c:txPr>
        <c:crossAx val="406000104"/>
        <c:crosses val="autoZero"/>
        <c:crossBetween val="between"/>
        <c:dispUnits>
          <c:builtInUnit val="billions"/>
          <c:dispUnitsLbl>
            <c:layout>
              <c:manualLayout>
                <c:xMode val="edge"/>
                <c:yMode val="edge"/>
                <c:x val="0"/>
                <c:y val="0.20671929991220558"/>
              </c:manualLayout>
            </c:layout>
            <c:tx>
              <c:rich>
                <a:bodyPr/>
                <a:lstStyle/>
                <a:p>
                  <a:pPr>
                    <a:defRPr>
                      <a:latin typeface="Segoe UI Semibold" panose="020B0702040204020203" pitchFamily="34" charset="0"/>
                      <a:cs typeface="Segoe UI Semibold" panose="020B0702040204020203" pitchFamily="34" charset="0"/>
                    </a:defRPr>
                  </a:pPr>
                  <a:r>
                    <a:rPr lang="en-US" dirty="0">
                      <a:latin typeface="Segoe UI Semibold" panose="020B0702040204020203" pitchFamily="34" charset="0"/>
                      <a:cs typeface="Segoe UI Semibold" panose="020B0702040204020203" pitchFamily="34" charset="0"/>
                    </a:rPr>
                    <a:t>Billion</a:t>
                  </a:r>
                  <a:r>
                    <a:rPr lang="en-US" baseline="0" dirty="0">
                      <a:latin typeface="Segoe UI Semibold" panose="020B0702040204020203" pitchFamily="34" charset="0"/>
                      <a:cs typeface="Segoe UI Semibold" panose="020B0702040204020203" pitchFamily="34" charset="0"/>
                    </a:rPr>
                    <a:t> USD</a:t>
                  </a:r>
                  <a:endParaRPr lang="en-US" dirty="0">
                    <a:latin typeface="Segoe UI Semibold" panose="020B0702040204020203" pitchFamily="34" charset="0"/>
                    <a:cs typeface="Segoe UI Semibold" panose="020B0702040204020203" pitchFamily="34" charset="0"/>
                  </a:endParaRPr>
                </a:p>
              </c:rich>
            </c:tx>
          </c:dispUnitsLbl>
        </c:dispUnits>
      </c:valAx>
    </c:plotArea>
    <c:legend>
      <c:legendPos val="b"/>
      <c:overlay val="0"/>
      <c:txPr>
        <a:bodyPr/>
        <a:lstStyle/>
        <a:p>
          <a:pPr>
            <a:defRPr b="1" i="0" u="none">
              <a:latin typeface="Segoe UI Semibold" panose="020B0702040204020203" pitchFamily="34" charset="0"/>
              <a:cs typeface="Segoe UI Semibold" panose="020B0702040204020203"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b="1"/>
              <a:t>Chilled U.S. Beef Exports- Waterborne</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barChart>
        <c:barDir val="col"/>
        <c:grouping val="stacked"/>
        <c:varyColors val="0"/>
        <c:ser>
          <c:idx val="0"/>
          <c:order val="0"/>
          <c:tx>
            <c:strRef>
              <c:f>Sheet1!$A$2</c:f>
              <c:strCache>
                <c:ptCount val="1"/>
                <c:pt idx="0">
                  <c:v>Japan</c:v>
                </c:pt>
              </c:strCache>
            </c:strRef>
          </c:tx>
          <c:spPr>
            <a:solidFill>
              <a:schemeClr val="accent1"/>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Sheet1!$B$2:$M$2</c:f>
              <c:numCache>
                <c:formatCode>_(* #,##0_);_(* \(#,##0\);_(* "-"??_);_(@_)</c:formatCode>
                <c:ptCount val="12"/>
                <c:pt idx="0">
                  <c:v>63556</c:v>
                </c:pt>
                <c:pt idx="1">
                  <c:v>77292</c:v>
                </c:pt>
                <c:pt idx="2">
                  <c:v>85751</c:v>
                </c:pt>
                <c:pt idx="3">
                  <c:v>107754</c:v>
                </c:pt>
                <c:pt idx="4">
                  <c:v>108995</c:v>
                </c:pt>
                <c:pt idx="5">
                  <c:v>96363</c:v>
                </c:pt>
                <c:pt idx="6">
                  <c:v>142434</c:v>
                </c:pt>
                <c:pt idx="7">
                  <c:v>172796</c:v>
                </c:pt>
                <c:pt idx="8">
                  <c:v>175662</c:v>
                </c:pt>
                <c:pt idx="9">
                  <c:v>172137</c:v>
                </c:pt>
                <c:pt idx="10">
                  <c:v>155856</c:v>
                </c:pt>
                <c:pt idx="11">
                  <c:v>171711</c:v>
                </c:pt>
              </c:numCache>
            </c:numRef>
          </c:val>
          <c:extLst>
            <c:ext xmlns:c16="http://schemas.microsoft.com/office/drawing/2014/chart" uri="{C3380CC4-5D6E-409C-BE32-E72D297353CC}">
              <c16:uniqueId val="{00000000-5014-495C-8E19-6CEEB3CE7E1C}"/>
            </c:ext>
          </c:extLst>
        </c:ser>
        <c:ser>
          <c:idx val="1"/>
          <c:order val="1"/>
          <c:tx>
            <c:strRef>
              <c:f>Sheet1!$A$3</c:f>
              <c:strCache>
                <c:ptCount val="1"/>
                <c:pt idx="0">
                  <c:v>South Korea</c:v>
                </c:pt>
              </c:strCache>
            </c:strRef>
          </c:tx>
          <c:spPr>
            <a:solidFill>
              <a:schemeClr val="accent2"/>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Sheet1!$B$3:$M$3</c:f>
              <c:numCache>
                <c:formatCode>_(* #,##0_);_(* \(#,##0\);_(* "-"??_);_(@_)</c:formatCode>
                <c:ptCount val="12"/>
                <c:pt idx="0">
                  <c:v>8449</c:v>
                </c:pt>
                <c:pt idx="1">
                  <c:v>9908</c:v>
                </c:pt>
                <c:pt idx="2">
                  <c:v>8573</c:v>
                </c:pt>
                <c:pt idx="3">
                  <c:v>9497</c:v>
                </c:pt>
                <c:pt idx="4">
                  <c:v>12192</c:v>
                </c:pt>
                <c:pt idx="5">
                  <c:v>16680</c:v>
                </c:pt>
                <c:pt idx="6">
                  <c:v>26119</c:v>
                </c:pt>
                <c:pt idx="7">
                  <c:v>45114</c:v>
                </c:pt>
                <c:pt idx="8">
                  <c:v>53875</c:v>
                </c:pt>
                <c:pt idx="9">
                  <c:v>56821</c:v>
                </c:pt>
                <c:pt idx="10">
                  <c:v>69395</c:v>
                </c:pt>
                <c:pt idx="11">
                  <c:v>84725</c:v>
                </c:pt>
              </c:numCache>
            </c:numRef>
          </c:val>
          <c:extLst>
            <c:ext xmlns:c16="http://schemas.microsoft.com/office/drawing/2014/chart" uri="{C3380CC4-5D6E-409C-BE32-E72D297353CC}">
              <c16:uniqueId val="{00000001-5014-495C-8E19-6CEEB3CE7E1C}"/>
            </c:ext>
          </c:extLst>
        </c:ser>
        <c:ser>
          <c:idx val="2"/>
          <c:order val="2"/>
          <c:tx>
            <c:strRef>
              <c:f>Sheet1!$A$4</c:f>
              <c:strCache>
                <c:ptCount val="1"/>
                <c:pt idx="0">
                  <c:v>Taiwan</c:v>
                </c:pt>
              </c:strCache>
            </c:strRef>
          </c:tx>
          <c:spPr>
            <a:solidFill>
              <a:schemeClr val="accent3"/>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Sheet1!$B$4:$M$4</c:f>
              <c:numCache>
                <c:formatCode>_(* #,##0_);_(* \(#,##0\);_(* "-"??_);_(@_)</c:formatCode>
                <c:ptCount val="12"/>
                <c:pt idx="0">
                  <c:v>12924</c:v>
                </c:pt>
                <c:pt idx="1">
                  <c:v>10915</c:v>
                </c:pt>
                <c:pt idx="2">
                  <c:v>4526</c:v>
                </c:pt>
                <c:pt idx="3">
                  <c:v>11646</c:v>
                </c:pt>
                <c:pt idx="4">
                  <c:v>11753</c:v>
                </c:pt>
                <c:pt idx="5">
                  <c:v>14387</c:v>
                </c:pt>
                <c:pt idx="6">
                  <c:v>16324</c:v>
                </c:pt>
                <c:pt idx="7">
                  <c:v>18524</c:v>
                </c:pt>
                <c:pt idx="8">
                  <c:v>24314</c:v>
                </c:pt>
                <c:pt idx="9">
                  <c:v>23350</c:v>
                </c:pt>
                <c:pt idx="10">
                  <c:v>27095</c:v>
                </c:pt>
                <c:pt idx="11">
                  <c:v>33304</c:v>
                </c:pt>
              </c:numCache>
            </c:numRef>
          </c:val>
          <c:extLst>
            <c:ext xmlns:c16="http://schemas.microsoft.com/office/drawing/2014/chart" uri="{C3380CC4-5D6E-409C-BE32-E72D297353CC}">
              <c16:uniqueId val="{00000002-5014-495C-8E19-6CEEB3CE7E1C}"/>
            </c:ext>
          </c:extLst>
        </c:ser>
        <c:ser>
          <c:idx val="3"/>
          <c:order val="3"/>
          <c:tx>
            <c:strRef>
              <c:f>Sheet1!$A$5</c:f>
              <c:strCache>
                <c:ptCount val="1"/>
                <c:pt idx="0">
                  <c:v>China</c:v>
                </c:pt>
              </c:strCache>
            </c:strRef>
          </c:tx>
          <c:spPr>
            <a:solidFill>
              <a:srgbClr val="FF0000"/>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Sheet1!$B$5:$M$5</c:f>
              <c:numCache>
                <c:formatCode>_(* #,##0_);_(* \(#,##0\);_(* "-"??_);_(@_)</c:formatCode>
                <c:ptCount val="12"/>
                <c:pt idx="0">
                  <c:v>0</c:v>
                </c:pt>
                <c:pt idx="1">
                  <c:v>0</c:v>
                </c:pt>
                <c:pt idx="2">
                  <c:v>0</c:v>
                </c:pt>
                <c:pt idx="3">
                  <c:v>0</c:v>
                </c:pt>
                <c:pt idx="4">
                  <c:v>11</c:v>
                </c:pt>
                <c:pt idx="5">
                  <c:v>0</c:v>
                </c:pt>
                <c:pt idx="6">
                  <c:v>0</c:v>
                </c:pt>
                <c:pt idx="7">
                  <c:v>452</c:v>
                </c:pt>
                <c:pt idx="8">
                  <c:v>559</c:v>
                </c:pt>
                <c:pt idx="9">
                  <c:v>1184</c:v>
                </c:pt>
                <c:pt idx="10">
                  <c:v>5634</c:v>
                </c:pt>
                <c:pt idx="11">
                  <c:v>18792</c:v>
                </c:pt>
              </c:numCache>
            </c:numRef>
          </c:val>
          <c:extLst>
            <c:ext xmlns:c16="http://schemas.microsoft.com/office/drawing/2014/chart" uri="{C3380CC4-5D6E-409C-BE32-E72D297353CC}">
              <c16:uniqueId val="{00000004-5014-495C-8E19-6CEEB3CE7E1C}"/>
            </c:ext>
          </c:extLst>
        </c:ser>
        <c:ser>
          <c:idx val="4"/>
          <c:order val="4"/>
          <c:tx>
            <c:strRef>
              <c:f>Sheet1!$A$6</c:f>
              <c:strCache>
                <c:ptCount val="1"/>
                <c:pt idx="0">
                  <c:v>Europe</c:v>
                </c:pt>
              </c:strCache>
            </c:strRef>
          </c:tx>
          <c:spPr>
            <a:solidFill>
              <a:schemeClr val="bg1">
                <a:lumMod val="85000"/>
              </a:schemeClr>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Sheet1!$B$6:$M$6</c:f>
              <c:numCache>
                <c:formatCode>_(* #,##0_);_(* \(#,##0\);_(* "-"??_);_(@_)</c:formatCode>
                <c:ptCount val="12"/>
                <c:pt idx="0">
                  <c:v>11626</c:v>
                </c:pt>
                <c:pt idx="1">
                  <c:v>18149</c:v>
                </c:pt>
                <c:pt idx="2">
                  <c:v>14106</c:v>
                </c:pt>
                <c:pt idx="3">
                  <c:v>16551</c:v>
                </c:pt>
                <c:pt idx="4">
                  <c:v>17615</c:v>
                </c:pt>
                <c:pt idx="5">
                  <c:v>18741</c:v>
                </c:pt>
                <c:pt idx="6">
                  <c:v>15151</c:v>
                </c:pt>
                <c:pt idx="7">
                  <c:v>16510</c:v>
                </c:pt>
                <c:pt idx="8">
                  <c:v>14784</c:v>
                </c:pt>
                <c:pt idx="9">
                  <c:v>12640</c:v>
                </c:pt>
                <c:pt idx="10">
                  <c:v>11980</c:v>
                </c:pt>
                <c:pt idx="11">
                  <c:v>12195</c:v>
                </c:pt>
              </c:numCache>
            </c:numRef>
          </c:val>
          <c:extLst>
            <c:ext xmlns:c16="http://schemas.microsoft.com/office/drawing/2014/chart" uri="{C3380CC4-5D6E-409C-BE32-E72D297353CC}">
              <c16:uniqueId val="{00000005-5014-495C-8E19-6CEEB3CE7E1C}"/>
            </c:ext>
          </c:extLst>
        </c:ser>
        <c:ser>
          <c:idx val="5"/>
          <c:order val="5"/>
          <c:tx>
            <c:strRef>
              <c:f>Sheet1!$A$7</c:f>
              <c:strCache>
                <c:ptCount val="1"/>
                <c:pt idx="0">
                  <c:v>Hong Kong</c:v>
                </c:pt>
              </c:strCache>
            </c:strRef>
          </c:tx>
          <c:spPr>
            <a:solidFill>
              <a:schemeClr val="accent4">
                <a:lumMod val="20000"/>
                <a:lumOff val="80000"/>
              </a:schemeClr>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Sheet1!$B$7:$M$7</c:f>
              <c:numCache>
                <c:formatCode>_(* #,##0_);_(* \(#,##0\);_(* "-"??_);_(@_)</c:formatCode>
                <c:ptCount val="12"/>
                <c:pt idx="0">
                  <c:v>2754</c:v>
                </c:pt>
                <c:pt idx="1">
                  <c:v>5044</c:v>
                </c:pt>
                <c:pt idx="2">
                  <c:v>4303</c:v>
                </c:pt>
                <c:pt idx="3">
                  <c:v>6842</c:v>
                </c:pt>
                <c:pt idx="4">
                  <c:v>2821</c:v>
                </c:pt>
                <c:pt idx="5">
                  <c:v>2478</c:v>
                </c:pt>
                <c:pt idx="6">
                  <c:v>2672</c:v>
                </c:pt>
                <c:pt idx="7">
                  <c:v>2902</c:v>
                </c:pt>
                <c:pt idx="8">
                  <c:v>3538</c:v>
                </c:pt>
                <c:pt idx="9">
                  <c:v>3168</c:v>
                </c:pt>
                <c:pt idx="10">
                  <c:v>2862</c:v>
                </c:pt>
                <c:pt idx="11">
                  <c:v>4354</c:v>
                </c:pt>
              </c:numCache>
            </c:numRef>
          </c:val>
          <c:extLst>
            <c:ext xmlns:c16="http://schemas.microsoft.com/office/drawing/2014/chart" uri="{C3380CC4-5D6E-409C-BE32-E72D297353CC}">
              <c16:uniqueId val="{00000006-5014-495C-8E19-6CEEB3CE7E1C}"/>
            </c:ext>
          </c:extLst>
        </c:ser>
        <c:ser>
          <c:idx val="6"/>
          <c:order val="6"/>
          <c:tx>
            <c:strRef>
              <c:f>Sheet1!$A$8</c:f>
              <c:strCache>
                <c:ptCount val="1"/>
                <c:pt idx="0">
                  <c:v>Chile</c:v>
                </c:pt>
              </c:strCache>
            </c:strRef>
          </c:tx>
          <c:spPr>
            <a:solidFill>
              <a:schemeClr val="accent1">
                <a:lumMod val="60000"/>
              </a:schemeClr>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Sheet1!$B$8:$M$8</c:f>
              <c:numCache>
                <c:formatCode>_(* #,##0_);_(* \(#,##0\);_(* "-"??_);_(@_)</c:formatCode>
                <c:ptCount val="12"/>
                <c:pt idx="0">
                  <c:v>1334</c:v>
                </c:pt>
                <c:pt idx="1">
                  <c:v>3216</c:v>
                </c:pt>
                <c:pt idx="2">
                  <c:v>7736</c:v>
                </c:pt>
                <c:pt idx="3">
                  <c:v>8880</c:v>
                </c:pt>
                <c:pt idx="4">
                  <c:v>8207</c:v>
                </c:pt>
                <c:pt idx="5">
                  <c:v>5730</c:v>
                </c:pt>
                <c:pt idx="6">
                  <c:v>5742</c:v>
                </c:pt>
                <c:pt idx="7">
                  <c:v>6221</c:v>
                </c:pt>
                <c:pt idx="8">
                  <c:v>3768</c:v>
                </c:pt>
                <c:pt idx="9">
                  <c:v>3941</c:v>
                </c:pt>
                <c:pt idx="10">
                  <c:v>3374</c:v>
                </c:pt>
                <c:pt idx="11">
                  <c:v>4327</c:v>
                </c:pt>
              </c:numCache>
            </c:numRef>
          </c:val>
          <c:extLst>
            <c:ext xmlns:c16="http://schemas.microsoft.com/office/drawing/2014/chart" uri="{C3380CC4-5D6E-409C-BE32-E72D297353CC}">
              <c16:uniqueId val="{00000007-5014-495C-8E19-6CEEB3CE7E1C}"/>
            </c:ext>
          </c:extLst>
        </c:ser>
        <c:ser>
          <c:idx val="7"/>
          <c:order val="7"/>
          <c:tx>
            <c:strRef>
              <c:f>Sheet1!$A$9</c:f>
              <c:strCache>
                <c:ptCount val="1"/>
                <c:pt idx="0">
                  <c:v>UAE</c:v>
                </c:pt>
              </c:strCache>
            </c:strRef>
          </c:tx>
          <c:spPr>
            <a:solidFill>
              <a:schemeClr val="accent2">
                <a:lumMod val="60000"/>
              </a:schemeClr>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Sheet1!$B$9:$M$9</c:f>
              <c:numCache>
                <c:formatCode>_(* #,##0_);_(* \(#,##0\);_(* "-"??_);_(@_)</c:formatCode>
                <c:ptCount val="12"/>
                <c:pt idx="0">
                  <c:v>1444</c:v>
                </c:pt>
                <c:pt idx="1">
                  <c:v>2308</c:v>
                </c:pt>
                <c:pt idx="2">
                  <c:v>2106</c:v>
                </c:pt>
                <c:pt idx="3">
                  <c:v>1458</c:v>
                </c:pt>
                <c:pt idx="4">
                  <c:v>1999</c:v>
                </c:pt>
                <c:pt idx="5">
                  <c:v>1816</c:v>
                </c:pt>
                <c:pt idx="6">
                  <c:v>1414</c:v>
                </c:pt>
                <c:pt idx="7">
                  <c:v>1591</c:v>
                </c:pt>
                <c:pt idx="8">
                  <c:v>1849</c:v>
                </c:pt>
                <c:pt idx="9">
                  <c:v>2059</c:v>
                </c:pt>
                <c:pt idx="10">
                  <c:v>1482</c:v>
                </c:pt>
                <c:pt idx="11">
                  <c:v>2222</c:v>
                </c:pt>
              </c:numCache>
            </c:numRef>
          </c:val>
          <c:extLst>
            <c:ext xmlns:c16="http://schemas.microsoft.com/office/drawing/2014/chart" uri="{C3380CC4-5D6E-409C-BE32-E72D297353CC}">
              <c16:uniqueId val="{00000008-5014-495C-8E19-6CEEB3CE7E1C}"/>
            </c:ext>
          </c:extLst>
        </c:ser>
        <c:ser>
          <c:idx val="8"/>
          <c:order val="8"/>
          <c:tx>
            <c:strRef>
              <c:f>Sheet1!$A$10</c:f>
              <c:strCache>
                <c:ptCount val="1"/>
                <c:pt idx="0">
                  <c:v>Guatemala</c:v>
                </c:pt>
              </c:strCache>
            </c:strRef>
          </c:tx>
          <c:spPr>
            <a:solidFill>
              <a:schemeClr val="accent3">
                <a:lumMod val="60000"/>
              </a:schemeClr>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Sheet1!$B$10:$M$10</c:f>
              <c:numCache>
                <c:formatCode>_(* #,##0_);_(* \(#,##0\);_(* "-"??_);_(@_)</c:formatCode>
                <c:ptCount val="12"/>
                <c:pt idx="0">
                  <c:v>218</c:v>
                </c:pt>
                <c:pt idx="1">
                  <c:v>798</c:v>
                </c:pt>
                <c:pt idx="2">
                  <c:v>513</c:v>
                </c:pt>
                <c:pt idx="3">
                  <c:v>294</c:v>
                </c:pt>
                <c:pt idx="4">
                  <c:v>684</c:v>
                </c:pt>
                <c:pt idx="5">
                  <c:v>613</c:v>
                </c:pt>
                <c:pt idx="6">
                  <c:v>393</c:v>
                </c:pt>
                <c:pt idx="7">
                  <c:v>736</c:v>
                </c:pt>
                <c:pt idx="8">
                  <c:v>1226</c:v>
                </c:pt>
                <c:pt idx="9">
                  <c:v>1109</c:v>
                </c:pt>
                <c:pt idx="10">
                  <c:v>796</c:v>
                </c:pt>
                <c:pt idx="11">
                  <c:v>1539</c:v>
                </c:pt>
              </c:numCache>
            </c:numRef>
          </c:val>
          <c:extLst>
            <c:ext xmlns:c16="http://schemas.microsoft.com/office/drawing/2014/chart" uri="{C3380CC4-5D6E-409C-BE32-E72D297353CC}">
              <c16:uniqueId val="{00000009-5014-495C-8E19-6CEEB3CE7E1C}"/>
            </c:ext>
          </c:extLst>
        </c:ser>
        <c:ser>
          <c:idx val="9"/>
          <c:order val="9"/>
          <c:tx>
            <c:strRef>
              <c:f>Sheet1!$A$11</c:f>
              <c:strCache>
                <c:ptCount val="1"/>
                <c:pt idx="0">
                  <c:v>Others</c:v>
                </c:pt>
              </c:strCache>
            </c:strRef>
          </c:tx>
          <c:spPr>
            <a:solidFill>
              <a:schemeClr val="accent4">
                <a:lumMod val="60000"/>
              </a:schemeClr>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Sheet1!$B$11:$M$11</c:f>
              <c:numCache>
                <c:formatCode>_(* #,##0_);_(* \(#,##0\);_(* "-"??_);_(@_)</c:formatCode>
                <c:ptCount val="12"/>
                <c:pt idx="0">
                  <c:v>24111</c:v>
                </c:pt>
                <c:pt idx="1">
                  <c:v>18796</c:v>
                </c:pt>
                <c:pt idx="2">
                  <c:v>14290</c:v>
                </c:pt>
                <c:pt idx="3">
                  <c:v>8716</c:v>
                </c:pt>
                <c:pt idx="4">
                  <c:v>9191</c:v>
                </c:pt>
                <c:pt idx="5">
                  <c:v>8954</c:v>
                </c:pt>
                <c:pt idx="6">
                  <c:v>9552</c:v>
                </c:pt>
                <c:pt idx="7">
                  <c:v>10012</c:v>
                </c:pt>
                <c:pt idx="8">
                  <c:v>9966</c:v>
                </c:pt>
                <c:pt idx="9">
                  <c:v>11427</c:v>
                </c:pt>
                <c:pt idx="10">
                  <c:v>8485</c:v>
                </c:pt>
                <c:pt idx="11">
                  <c:v>9083</c:v>
                </c:pt>
              </c:numCache>
            </c:numRef>
          </c:val>
          <c:extLst>
            <c:ext xmlns:c16="http://schemas.microsoft.com/office/drawing/2014/chart" uri="{C3380CC4-5D6E-409C-BE32-E72D297353CC}">
              <c16:uniqueId val="{0000000A-5014-495C-8E19-6CEEB3CE7E1C}"/>
            </c:ext>
          </c:extLst>
        </c:ser>
        <c:dLbls>
          <c:showLegendKey val="0"/>
          <c:showVal val="0"/>
          <c:showCatName val="0"/>
          <c:showSerName val="0"/>
          <c:showPercent val="0"/>
          <c:showBubbleSize val="0"/>
        </c:dLbls>
        <c:gapWidth val="150"/>
        <c:overlap val="100"/>
        <c:axId val="1019014880"/>
        <c:axId val="1018995744"/>
      </c:barChart>
      <c:catAx>
        <c:axId val="1019014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018995744"/>
        <c:crosses val="autoZero"/>
        <c:auto val="1"/>
        <c:lblAlgn val="ctr"/>
        <c:lblOffset val="100"/>
        <c:noMultiLvlLbl val="0"/>
      </c:catAx>
      <c:valAx>
        <c:axId val="1018995744"/>
        <c:scaling>
          <c:orientation val="minMax"/>
          <c:max val="35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a:t>Metric  tons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0190148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b="1" dirty="0"/>
              <a:t>Chilled U.S. Pork Exports- Waterborne</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barChart>
        <c:barDir val="col"/>
        <c:grouping val="stacked"/>
        <c:varyColors val="0"/>
        <c:ser>
          <c:idx val="0"/>
          <c:order val="0"/>
          <c:tx>
            <c:strRef>
              <c:f>Sheet1!$A$2</c:f>
              <c:strCache>
                <c:ptCount val="1"/>
                <c:pt idx="0">
                  <c:v>Japan</c:v>
                </c:pt>
              </c:strCache>
            </c:strRef>
          </c:tx>
          <c:spPr>
            <a:solidFill>
              <a:schemeClr val="accent1"/>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Sheet1!$B$2:$M$2</c:f>
              <c:numCache>
                <c:formatCode>_(* #,##0_);_(* \(#,##0\);_(* "-"??_);_(@_)</c:formatCode>
                <c:ptCount val="12"/>
                <c:pt idx="0">
                  <c:v>167908</c:v>
                </c:pt>
                <c:pt idx="1">
                  <c:v>188205</c:v>
                </c:pt>
                <c:pt idx="2">
                  <c:v>193502</c:v>
                </c:pt>
                <c:pt idx="3">
                  <c:v>206120</c:v>
                </c:pt>
                <c:pt idx="4">
                  <c:v>189764</c:v>
                </c:pt>
                <c:pt idx="5">
                  <c:v>201512</c:v>
                </c:pt>
                <c:pt idx="6">
                  <c:v>218564</c:v>
                </c:pt>
                <c:pt idx="7">
                  <c:v>217857</c:v>
                </c:pt>
                <c:pt idx="8">
                  <c:v>211851</c:v>
                </c:pt>
                <c:pt idx="9">
                  <c:v>203025</c:v>
                </c:pt>
                <c:pt idx="10">
                  <c:v>207364</c:v>
                </c:pt>
                <c:pt idx="11">
                  <c:v>216892</c:v>
                </c:pt>
              </c:numCache>
            </c:numRef>
          </c:val>
          <c:extLst>
            <c:ext xmlns:c16="http://schemas.microsoft.com/office/drawing/2014/chart" uri="{C3380CC4-5D6E-409C-BE32-E72D297353CC}">
              <c16:uniqueId val="{00000000-0872-4118-B70C-81D3655AD113}"/>
            </c:ext>
          </c:extLst>
        </c:ser>
        <c:ser>
          <c:idx val="1"/>
          <c:order val="1"/>
          <c:tx>
            <c:strRef>
              <c:f>Sheet1!$A$3</c:f>
              <c:strCache>
                <c:ptCount val="1"/>
                <c:pt idx="0">
                  <c:v>South Korea</c:v>
                </c:pt>
              </c:strCache>
            </c:strRef>
          </c:tx>
          <c:spPr>
            <a:solidFill>
              <a:schemeClr val="accent2"/>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Sheet1!$B$3:$M$3</c:f>
              <c:numCache>
                <c:formatCode>_(* #,##0_);_(* \(#,##0\);_(* "-"??_);_(@_)</c:formatCode>
                <c:ptCount val="12"/>
                <c:pt idx="0">
                  <c:v>10178</c:v>
                </c:pt>
                <c:pt idx="1">
                  <c:v>15796</c:v>
                </c:pt>
                <c:pt idx="2">
                  <c:v>13044</c:v>
                </c:pt>
                <c:pt idx="3">
                  <c:v>9625</c:v>
                </c:pt>
                <c:pt idx="4">
                  <c:v>6246</c:v>
                </c:pt>
                <c:pt idx="5">
                  <c:v>5453</c:v>
                </c:pt>
                <c:pt idx="6">
                  <c:v>3581</c:v>
                </c:pt>
                <c:pt idx="7">
                  <c:v>2711</c:v>
                </c:pt>
                <c:pt idx="8">
                  <c:v>3731</c:v>
                </c:pt>
                <c:pt idx="9">
                  <c:v>5209</c:v>
                </c:pt>
                <c:pt idx="10">
                  <c:v>5553</c:v>
                </c:pt>
                <c:pt idx="11">
                  <c:v>10417</c:v>
                </c:pt>
              </c:numCache>
            </c:numRef>
          </c:val>
          <c:extLst>
            <c:ext xmlns:c16="http://schemas.microsoft.com/office/drawing/2014/chart" uri="{C3380CC4-5D6E-409C-BE32-E72D297353CC}">
              <c16:uniqueId val="{00000001-0872-4118-B70C-81D3655AD113}"/>
            </c:ext>
          </c:extLst>
        </c:ser>
        <c:ser>
          <c:idx val="2"/>
          <c:order val="2"/>
          <c:tx>
            <c:strRef>
              <c:f>Sheet1!$A$4</c:f>
              <c:strCache>
                <c:ptCount val="1"/>
                <c:pt idx="0">
                  <c:v>Colombia</c:v>
                </c:pt>
              </c:strCache>
            </c:strRef>
          </c:tx>
          <c:spPr>
            <a:solidFill>
              <a:schemeClr val="accent3"/>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Sheet1!$B$4:$M$4</c:f>
              <c:numCache>
                <c:formatCode>_(* #,##0_);_(* \(#,##0\);_(* "-"??_);_(@_)</c:formatCode>
                <c:ptCount val="12"/>
                <c:pt idx="0">
                  <c:v>1575</c:v>
                </c:pt>
                <c:pt idx="1">
                  <c:v>2098</c:v>
                </c:pt>
                <c:pt idx="2">
                  <c:v>2240</c:v>
                </c:pt>
                <c:pt idx="3">
                  <c:v>3210</c:v>
                </c:pt>
                <c:pt idx="4">
                  <c:v>3228</c:v>
                </c:pt>
                <c:pt idx="5">
                  <c:v>4028</c:v>
                </c:pt>
                <c:pt idx="6">
                  <c:v>2594</c:v>
                </c:pt>
                <c:pt idx="7">
                  <c:v>552</c:v>
                </c:pt>
                <c:pt idx="8">
                  <c:v>1898</c:v>
                </c:pt>
                <c:pt idx="9">
                  <c:v>5645</c:v>
                </c:pt>
                <c:pt idx="10">
                  <c:v>2205</c:v>
                </c:pt>
                <c:pt idx="11">
                  <c:v>2374</c:v>
                </c:pt>
              </c:numCache>
            </c:numRef>
          </c:val>
          <c:extLst>
            <c:ext xmlns:c16="http://schemas.microsoft.com/office/drawing/2014/chart" uri="{C3380CC4-5D6E-409C-BE32-E72D297353CC}">
              <c16:uniqueId val="{00000002-0872-4118-B70C-81D3655AD113}"/>
            </c:ext>
          </c:extLst>
        </c:ser>
        <c:ser>
          <c:idx val="3"/>
          <c:order val="3"/>
          <c:tx>
            <c:strRef>
              <c:f>Sheet1!$A$5</c:f>
              <c:strCache>
                <c:ptCount val="1"/>
                <c:pt idx="0">
                  <c:v>DR</c:v>
                </c:pt>
              </c:strCache>
            </c:strRef>
          </c:tx>
          <c:spPr>
            <a:solidFill>
              <a:srgbClr val="FF0000"/>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Sheet1!$B$5:$M$5</c:f>
              <c:numCache>
                <c:formatCode>_(* #,##0_);_(* \(#,##0\);_(* "-"??_);_(@_)</c:formatCode>
                <c:ptCount val="12"/>
                <c:pt idx="0">
                  <c:v>1353</c:v>
                </c:pt>
                <c:pt idx="1">
                  <c:v>921</c:v>
                </c:pt>
                <c:pt idx="2">
                  <c:v>839</c:v>
                </c:pt>
                <c:pt idx="3">
                  <c:v>1312</c:v>
                </c:pt>
                <c:pt idx="4">
                  <c:v>446</c:v>
                </c:pt>
                <c:pt idx="5">
                  <c:v>388</c:v>
                </c:pt>
                <c:pt idx="6">
                  <c:v>269</c:v>
                </c:pt>
                <c:pt idx="7">
                  <c:v>424</c:v>
                </c:pt>
                <c:pt idx="8">
                  <c:v>2567</c:v>
                </c:pt>
                <c:pt idx="9">
                  <c:v>899</c:v>
                </c:pt>
                <c:pt idx="10">
                  <c:v>1255</c:v>
                </c:pt>
                <c:pt idx="11">
                  <c:v>2067</c:v>
                </c:pt>
              </c:numCache>
            </c:numRef>
          </c:val>
          <c:extLst>
            <c:ext xmlns:c16="http://schemas.microsoft.com/office/drawing/2014/chart" uri="{C3380CC4-5D6E-409C-BE32-E72D297353CC}">
              <c16:uniqueId val="{00000003-0872-4118-B70C-81D3655AD113}"/>
            </c:ext>
          </c:extLst>
        </c:ser>
        <c:ser>
          <c:idx val="4"/>
          <c:order val="4"/>
          <c:tx>
            <c:strRef>
              <c:f>Sheet1!$A$6</c:f>
              <c:strCache>
                <c:ptCount val="1"/>
                <c:pt idx="0">
                  <c:v>Guatemala</c:v>
                </c:pt>
              </c:strCache>
            </c:strRef>
          </c:tx>
          <c:spPr>
            <a:solidFill>
              <a:schemeClr val="bg1">
                <a:lumMod val="85000"/>
              </a:schemeClr>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Sheet1!$B$6:$M$6</c:f>
              <c:numCache>
                <c:formatCode>_(* #,##0_);_(* \(#,##0\);_(* "-"??_);_(@_)</c:formatCode>
                <c:ptCount val="12"/>
                <c:pt idx="0">
                  <c:v>1687</c:v>
                </c:pt>
                <c:pt idx="1">
                  <c:v>1453</c:v>
                </c:pt>
                <c:pt idx="2">
                  <c:v>1347</c:v>
                </c:pt>
                <c:pt idx="3">
                  <c:v>1477</c:v>
                </c:pt>
                <c:pt idx="4">
                  <c:v>1816</c:v>
                </c:pt>
                <c:pt idx="5">
                  <c:v>1521</c:v>
                </c:pt>
                <c:pt idx="6">
                  <c:v>1322</c:v>
                </c:pt>
                <c:pt idx="7">
                  <c:v>1555</c:v>
                </c:pt>
                <c:pt idx="8">
                  <c:v>1383</c:v>
                </c:pt>
                <c:pt idx="9">
                  <c:v>1310</c:v>
                </c:pt>
                <c:pt idx="10">
                  <c:v>1246</c:v>
                </c:pt>
                <c:pt idx="11">
                  <c:v>1523</c:v>
                </c:pt>
              </c:numCache>
            </c:numRef>
          </c:val>
          <c:extLst>
            <c:ext xmlns:c16="http://schemas.microsoft.com/office/drawing/2014/chart" uri="{C3380CC4-5D6E-409C-BE32-E72D297353CC}">
              <c16:uniqueId val="{00000004-0872-4118-B70C-81D3655AD113}"/>
            </c:ext>
          </c:extLst>
        </c:ser>
        <c:ser>
          <c:idx val="5"/>
          <c:order val="5"/>
          <c:tx>
            <c:strRef>
              <c:f>Sheet1!$A$7</c:f>
              <c:strCache>
                <c:ptCount val="1"/>
                <c:pt idx="0">
                  <c:v>UK</c:v>
                </c:pt>
              </c:strCache>
            </c:strRef>
          </c:tx>
          <c:spPr>
            <a:solidFill>
              <a:schemeClr val="accent4">
                <a:lumMod val="20000"/>
                <a:lumOff val="80000"/>
              </a:schemeClr>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Sheet1!$B$7:$M$7</c:f>
              <c:numCache>
                <c:formatCode>_(* #,##0_);_(* \(#,##0\);_(* "-"??_);_(@_)</c:formatCode>
                <c:ptCount val="12"/>
                <c:pt idx="0">
                  <c:v>1998</c:v>
                </c:pt>
                <c:pt idx="1">
                  <c:v>853</c:v>
                </c:pt>
                <c:pt idx="2">
                  <c:v>712</c:v>
                </c:pt>
                <c:pt idx="3">
                  <c:v>794</c:v>
                </c:pt>
                <c:pt idx="4">
                  <c:v>850</c:v>
                </c:pt>
                <c:pt idx="5">
                  <c:v>924</c:v>
                </c:pt>
                <c:pt idx="6">
                  <c:v>967</c:v>
                </c:pt>
                <c:pt idx="7">
                  <c:v>904</c:v>
                </c:pt>
                <c:pt idx="8">
                  <c:v>891</c:v>
                </c:pt>
                <c:pt idx="9">
                  <c:v>872</c:v>
                </c:pt>
                <c:pt idx="10">
                  <c:v>770</c:v>
                </c:pt>
                <c:pt idx="11">
                  <c:v>963</c:v>
                </c:pt>
              </c:numCache>
            </c:numRef>
          </c:val>
          <c:extLst>
            <c:ext xmlns:c16="http://schemas.microsoft.com/office/drawing/2014/chart" uri="{C3380CC4-5D6E-409C-BE32-E72D297353CC}">
              <c16:uniqueId val="{00000005-0872-4118-B70C-81D3655AD113}"/>
            </c:ext>
          </c:extLst>
        </c:ser>
        <c:ser>
          <c:idx val="6"/>
          <c:order val="6"/>
          <c:tx>
            <c:strRef>
              <c:f>Sheet1!$A$8</c:f>
              <c:strCache>
                <c:ptCount val="1"/>
                <c:pt idx="0">
                  <c:v>Others</c:v>
                </c:pt>
              </c:strCache>
            </c:strRef>
          </c:tx>
          <c:spPr>
            <a:solidFill>
              <a:schemeClr val="accent1">
                <a:lumMod val="60000"/>
              </a:schemeClr>
            </a:solidFill>
            <a:ln>
              <a:noFill/>
            </a:ln>
            <a:effectLst/>
          </c:spPr>
          <c:invertIfNegative val="0"/>
          <c:cat>
            <c:strRef>
              <c:f>Sheet1!$B$1:$M$1</c:f>
              <c:strCach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strCache>
            </c:strRef>
          </c:cat>
          <c:val>
            <c:numRef>
              <c:f>Sheet1!$B$8:$M$8</c:f>
              <c:numCache>
                <c:formatCode>_(* #,##0_);_(* \(#,##0\);_(* "-"??_);_(@_)</c:formatCode>
                <c:ptCount val="12"/>
                <c:pt idx="0">
                  <c:v>13028</c:v>
                </c:pt>
                <c:pt idx="1">
                  <c:v>15765</c:v>
                </c:pt>
                <c:pt idx="2">
                  <c:v>18357</c:v>
                </c:pt>
                <c:pt idx="3">
                  <c:v>15961</c:v>
                </c:pt>
                <c:pt idx="4">
                  <c:v>11037</c:v>
                </c:pt>
                <c:pt idx="5">
                  <c:v>6162</c:v>
                </c:pt>
                <c:pt idx="6">
                  <c:v>6950</c:v>
                </c:pt>
                <c:pt idx="7">
                  <c:v>7481</c:v>
                </c:pt>
                <c:pt idx="8">
                  <c:v>9493</c:v>
                </c:pt>
                <c:pt idx="9">
                  <c:v>10712</c:v>
                </c:pt>
                <c:pt idx="10">
                  <c:v>9046</c:v>
                </c:pt>
                <c:pt idx="11">
                  <c:v>4815</c:v>
                </c:pt>
              </c:numCache>
            </c:numRef>
          </c:val>
          <c:extLst>
            <c:ext xmlns:c16="http://schemas.microsoft.com/office/drawing/2014/chart" uri="{C3380CC4-5D6E-409C-BE32-E72D297353CC}">
              <c16:uniqueId val="{00000006-0872-4118-B70C-81D3655AD113}"/>
            </c:ext>
          </c:extLst>
        </c:ser>
        <c:dLbls>
          <c:showLegendKey val="0"/>
          <c:showVal val="0"/>
          <c:showCatName val="0"/>
          <c:showSerName val="0"/>
          <c:showPercent val="0"/>
          <c:showBubbleSize val="0"/>
        </c:dLbls>
        <c:gapWidth val="150"/>
        <c:overlap val="100"/>
        <c:axId val="1019014880"/>
        <c:axId val="1018995744"/>
      </c:barChart>
      <c:catAx>
        <c:axId val="1019014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018995744"/>
        <c:crosses val="autoZero"/>
        <c:auto val="1"/>
        <c:lblAlgn val="ctr"/>
        <c:lblOffset val="100"/>
        <c:noMultiLvlLbl val="0"/>
      </c:catAx>
      <c:valAx>
        <c:axId val="1018995744"/>
        <c:scaling>
          <c:orientation val="minMax"/>
          <c:max val="25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a:t>Metric  tons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0190148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U.S.</a:t>
            </a:r>
            <a:r>
              <a:rPr lang="en-US" baseline="0" dirty="0">
                <a:solidFill>
                  <a:schemeClr val="tx1"/>
                </a:solidFill>
              </a:rPr>
              <a:t> Pork &amp; Variety Meat Export Volume </a:t>
            </a:r>
            <a:r>
              <a:rPr lang="en-US" u="sng" baseline="0" dirty="0">
                <a:solidFill>
                  <a:schemeClr val="tx1"/>
                </a:solidFill>
              </a:rPr>
              <a:t>Growth</a:t>
            </a:r>
            <a:r>
              <a:rPr lang="en-US" baseline="0" dirty="0">
                <a:solidFill>
                  <a:schemeClr val="tx1"/>
                </a:solidFill>
              </a:rPr>
              <a:t> 2021-2021</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2020-2021</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5-A62E-4ACF-A1C9-E15091F99010}"/>
              </c:ext>
            </c:extLst>
          </c:dPt>
          <c:dPt>
            <c:idx val="1"/>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01-A62E-4ACF-A1C9-E15091F99010}"/>
              </c:ext>
            </c:extLst>
          </c:dPt>
          <c:dPt>
            <c:idx val="2"/>
            <c:invertIfNegative val="0"/>
            <c:bubble3D val="0"/>
            <c:spPr>
              <a:solidFill>
                <a:srgbClr val="00B050"/>
              </a:solidFill>
              <a:ln>
                <a:noFill/>
              </a:ln>
              <a:effectLst/>
            </c:spPr>
            <c:extLst>
              <c:ext xmlns:c16="http://schemas.microsoft.com/office/drawing/2014/chart" uri="{C3380CC4-5D6E-409C-BE32-E72D297353CC}">
                <c16:uniqueId val="{00000006-A62E-4ACF-A1C9-E15091F99010}"/>
              </c:ext>
            </c:extLst>
          </c:dPt>
          <c:dPt>
            <c:idx val="3"/>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04-A62E-4ACF-A1C9-E15091F99010}"/>
              </c:ext>
            </c:extLst>
          </c:dPt>
          <c:dPt>
            <c:idx val="4"/>
            <c:invertIfNegative val="0"/>
            <c:bubble3D val="0"/>
            <c:spPr>
              <a:solidFill>
                <a:srgbClr val="00B050"/>
              </a:solidFill>
              <a:ln>
                <a:noFill/>
              </a:ln>
              <a:effectLst/>
            </c:spPr>
            <c:extLst>
              <c:ext xmlns:c16="http://schemas.microsoft.com/office/drawing/2014/chart" uri="{C3380CC4-5D6E-409C-BE32-E72D297353CC}">
                <c16:uniqueId val="{00000007-A62E-4ACF-A1C9-E15091F99010}"/>
              </c:ext>
            </c:extLst>
          </c:dPt>
          <c:dPt>
            <c:idx val="5"/>
            <c:invertIfNegative val="0"/>
            <c:bubble3D val="0"/>
            <c:spPr>
              <a:solidFill>
                <a:srgbClr val="00B050"/>
              </a:solidFill>
              <a:ln>
                <a:noFill/>
              </a:ln>
              <a:effectLst/>
            </c:spPr>
            <c:extLst>
              <c:ext xmlns:c16="http://schemas.microsoft.com/office/drawing/2014/chart" uri="{C3380CC4-5D6E-409C-BE32-E72D297353CC}">
                <c16:uniqueId val="{0000000B-A62E-4ACF-A1C9-E15091F99010}"/>
              </c:ext>
            </c:extLst>
          </c:dPt>
          <c:dPt>
            <c:idx val="6"/>
            <c:invertIfNegative val="0"/>
            <c:bubble3D val="0"/>
            <c:spPr>
              <a:solidFill>
                <a:srgbClr val="00B050"/>
              </a:solidFill>
              <a:ln>
                <a:noFill/>
              </a:ln>
              <a:effectLst/>
            </c:spPr>
            <c:extLst>
              <c:ext xmlns:c16="http://schemas.microsoft.com/office/drawing/2014/chart" uri="{C3380CC4-5D6E-409C-BE32-E72D297353CC}">
                <c16:uniqueId val="{0000000A-A62E-4ACF-A1C9-E15091F99010}"/>
              </c:ext>
            </c:extLst>
          </c:dPt>
          <c:dPt>
            <c:idx val="7"/>
            <c:invertIfNegative val="0"/>
            <c:bubble3D val="0"/>
            <c:spPr>
              <a:solidFill>
                <a:srgbClr val="00B050"/>
              </a:solidFill>
              <a:ln>
                <a:noFill/>
              </a:ln>
              <a:effectLst/>
            </c:spPr>
            <c:extLst>
              <c:ext xmlns:c16="http://schemas.microsoft.com/office/drawing/2014/chart" uri="{C3380CC4-5D6E-409C-BE32-E72D297353CC}">
                <c16:uniqueId val="{00000009-A62E-4ACF-A1C9-E15091F99010}"/>
              </c:ext>
            </c:extLst>
          </c:dPt>
          <c:dPt>
            <c:idx val="8"/>
            <c:invertIfNegative val="0"/>
            <c:bubble3D val="0"/>
            <c:spPr>
              <a:solidFill>
                <a:srgbClr val="00B050"/>
              </a:solidFill>
              <a:ln>
                <a:noFill/>
              </a:ln>
              <a:effectLst/>
            </c:spPr>
            <c:extLst>
              <c:ext xmlns:c16="http://schemas.microsoft.com/office/drawing/2014/chart" uri="{C3380CC4-5D6E-409C-BE32-E72D297353CC}">
                <c16:uniqueId val="{00000008-A62E-4ACF-A1C9-E15091F99010}"/>
              </c:ext>
            </c:extLst>
          </c:dPt>
          <c:dPt>
            <c:idx val="9"/>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03-A62E-4ACF-A1C9-E15091F99010}"/>
              </c:ext>
            </c:extLst>
          </c:dPt>
          <c:dPt>
            <c:idx val="10"/>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02-A62E-4ACF-A1C9-E15091F99010}"/>
              </c:ext>
            </c:extLst>
          </c:dPt>
          <c:dLbls>
            <c:dLbl>
              <c:idx val="0"/>
              <c:tx>
                <c:rich>
                  <a:bodyPr/>
                  <a:lstStyle/>
                  <a:p>
                    <a:fld id="{C9E0CC00-18D6-4568-BC4E-DA86CB95723F}" type="CELLRANGE">
                      <a:rPr lang="en-US"/>
                      <a:pPr/>
                      <a:t>[CELLRANGE]</a:t>
                    </a:fld>
                    <a:r>
                      <a:rPr lang="en-US" baseline="0"/>
                      <a:t>, </a:t>
                    </a:r>
                    <a:fld id="{02045F73-861B-41DC-805B-E67ED1083A41}"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A62E-4ACF-A1C9-E15091F99010}"/>
                </c:ext>
              </c:extLst>
            </c:dLbl>
            <c:dLbl>
              <c:idx val="1"/>
              <c:tx>
                <c:rich>
                  <a:bodyPr/>
                  <a:lstStyle/>
                  <a:p>
                    <a:fld id="{AC12A9CE-E294-4207-8635-F66ABC4828FA}" type="CELLRANGE">
                      <a:rPr lang="en-US"/>
                      <a:pPr/>
                      <a:t>[CELLRANGE]</a:t>
                    </a:fld>
                    <a:r>
                      <a:rPr lang="en-US" baseline="0"/>
                      <a:t>, </a:t>
                    </a:r>
                    <a:fld id="{A89EC06C-1718-4835-9D46-0EBA0746DBCD}"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A62E-4ACF-A1C9-E15091F99010}"/>
                </c:ext>
              </c:extLst>
            </c:dLbl>
            <c:dLbl>
              <c:idx val="2"/>
              <c:tx>
                <c:rich>
                  <a:bodyPr/>
                  <a:lstStyle/>
                  <a:p>
                    <a:fld id="{5472D703-58B8-422F-8F11-6E6218C0EF64}" type="CELLRANGE">
                      <a:rPr lang="en-US"/>
                      <a:pPr/>
                      <a:t>[CELLRANGE]</a:t>
                    </a:fld>
                    <a:r>
                      <a:rPr lang="en-US" baseline="0"/>
                      <a:t>, </a:t>
                    </a:r>
                    <a:fld id="{EF74E5A1-4D3E-493B-8499-33EF3B6374F4}"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A62E-4ACF-A1C9-E15091F99010}"/>
                </c:ext>
              </c:extLst>
            </c:dLbl>
            <c:dLbl>
              <c:idx val="3"/>
              <c:delete val="1"/>
              <c:extLst>
                <c:ext xmlns:c15="http://schemas.microsoft.com/office/drawing/2012/chart" uri="{CE6537A1-D6FC-4f65-9D91-7224C49458BB}"/>
                <c:ext xmlns:c16="http://schemas.microsoft.com/office/drawing/2014/chart" uri="{C3380CC4-5D6E-409C-BE32-E72D297353CC}">
                  <c16:uniqueId val="{00000004-A62E-4ACF-A1C9-E15091F99010}"/>
                </c:ext>
              </c:extLst>
            </c:dLbl>
            <c:dLbl>
              <c:idx val="4"/>
              <c:tx>
                <c:rich>
                  <a:bodyPr/>
                  <a:lstStyle/>
                  <a:p>
                    <a:fld id="{38977231-2C4E-4880-ADC4-8FDC5744BC19}" type="CELLRANGE">
                      <a:rPr lang="en-US"/>
                      <a:pPr/>
                      <a:t>[CELLRANGE]</a:t>
                    </a:fld>
                    <a:r>
                      <a:rPr lang="en-US" baseline="0"/>
                      <a:t>, </a:t>
                    </a:r>
                    <a:fld id="{FAC7BFFA-3DB7-4611-86C5-47FF582F385C}"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A62E-4ACF-A1C9-E15091F99010}"/>
                </c:ext>
              </c:extLst>
            </c:dLbl>
            <c:dLbl>
              <c:idx val="5"/>
              <c:tx>
                <c:rich>
                  <a:bodyPr/>
                  <a:lstStyle/>
                  <a:p>
                    <a:fld id="{2EC0B7E1-6DDC-43B7-A2E3-82A1CC655C4E}" type="CELLRANGE">
                      <a:rPr lang="en-US"/>
                      <a:pPr/>
                      <a:t>[CELLRANGE]</a:t>
                    </a:fld>
                    <a:r>
                      <a:rPr lang="en-US" baseline="0"/>
                      <a:t>, </a:t>
                    </a:r>
                    <a:fld id="{322761DA-E3A1-4D1E-A3D9-931342E92CA4}"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A62E-4ACF-A1C9-E15091F99010}"/>
                </c:ext>
              </c:extLst>
            </c:dLbl>
            <c:dLbl>
              <c:idx val="6"/>
              <c:tx>
                <c:rich>
                  <a:bodyPr/>
                  <a:lstStyle/>
                  <a:p>
                    <a:fld id="{BEE0475D-760F-4B35-B345-19451C2A975D}" type="CELLRANGE">
                      <a:rPr lang="en-US"/>
                      <a:pPr/>
                      <a:t>[CELLRANGE]</a:t>
                    </a:fld>
                    <a:r>
                      <a:rPr lang="en-US" baseline="0"/>
                      <a:t>, </a:t>
                    </a:r>
                    <a:fld id="{D77D29B6-1B62-4F18-9C81-24BB6BB6BD7D}"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A62E-4ACF-A1C9-E15091F99010}"/>
                </c:ext>
              </c:extLst>
            </c:dLbl>
            <c:dLbl>
              <c:idx val="7"/>
              <c:tx>
                <c:rich>
                  <a:bodyPr/>
                  <a:lstStyle/>
                  <a:p>
                    <a:fld id="{6DDD6136-E307-4C37-BD6F-6CFABAE4E06C}" type="CELLRANGE">
                      <a:rPr lang="en-US"/>
                      <a:pPr/>
                      <a:t>[CELLRANGE]</a:t>
                    </a:fld>
                    <a:r>
                      <a:rPr lang="en-US" baseline="0"/>
                      <a:t>, </a:t>
                    </a:r>
                    <a:fld id="{44DC4B73-B36D-4CCE-8E63-8D36AA0C0564}"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A62E-4ACF-A1C9-E15091F99010}"/>
                </c:ext>
              </c:extLst>
            </c:dLbl>
            <c:dLbl>
              <c:idx val="8"/>
              <c:tx>
                <c:rich>
                  <a:bodyPr/>
                  <a:lstStyle/>
                  <a:p>
                    <a:fld id="{40F67C1D-DBA2-4EDD-BC97-1B60BB108A75}" type="CELLRANGE">
                      <a:rPr lang="en-US"/>
                      <a:pPr/>
                      <a:t>[CELLRANGE]</a:t>
                    </a:fld>
                    <a:r>
                      <a:rPr lang="en-US" baseline="0"/>
                      <a:t>, </a:t>
                    </a:r>
                    <a:fld id="{8968F976-BB0C-40F8-B406-8FAB2676E6ED}"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A62E-4ACF-A1C9-E15091F99010}"/>
                </c:ext>
              </c:extLst>
            </c:dLbl>
            <c:dLbl>
              <c:idx val="9"/>
              <c:delete val="1"/>
              <c:extLst>
                <c:ext xmlns:c15="http://schemas.microsoft.com/office/drawing/2012/chart" uri="{CE6537A1-D6FC-4f65-9D91-7224C49458BB}"/>
                <c:ext xmlns:c16="http://schemas.microsoft.com/office/drawing/2014/chart" uri="{C3380CC4-5D6E-409C-BE32-E72D297353CC}">
                  <c16:uniqueId val="{00000003-A62E-4ACF-A1C9-E15091F99010}"/>
                </c:ext>
              </c:extLst>
            </c:dLbl>
            <c:dLbl>
              <c:idx val="10"/>
              <c:delete val="1"/>
              <c:extLst>
                <c:ext xmlns:c15="http://schemas.microsoft.com/office/drawing/2012/chart" uri="{CE6537A1-D6FC-4f65-9D91-7224C49458BB}"/>
                <c:ext xmlns:c16="http://schemas.microsoft.com/office/drawing/2014/chart" uri="{C3380CC4-5D6E-409C-BE32-E72D297353CC}">
                  <c16:uniqueId val="{00000002-A62E-4ACF-A1C9-E15091F99010}"/>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 Mexico </c:v>
                </c:pt>
                <c:pt idx="1">
                  <c:v> China/HK </c:v>
                </c:pt>
                <c:pt idx="2">
                  <c:v> Japan </c:v>
                </c:pt>
                <c:pt idx="3">
                  <c:v> Canada </c:v>
                </c:pt>
                <c:pt idx="4">
                  <c:v> Korea </c:v>
                </c:pt>
                <c:pt idx="5">
                  <c:v> S Am </c:v>
                </c:pt>
                <c:pt idx="6">
                  <c:v> C Am </c:v>
                </c:pt>
                <c:pt idx="7">
                  <c:v> ASEAN </c:v>
                </c:pt>
                <c:pt idx="8">
                  <c:v> Carib/DR </c:v>
                </c:pt>
                <c:pt idx="9">
                  <c:v> Aus/NZ </c:v>
                </c:pt>
                <c:pt idx="10">
                  <c:v> Taiwan </c:v>
                </c:pt>
              </c:strCache>
            </c:strRef>
          </c:cat>
          <c:val>
            <c:numRef>
              <c:f>Sheet1!$B$2:$B$12</c:f>
              <c:numCache>
                <c:formatCode>_(* #,##0_);_(* \(#,##0\);_(* "-"??_);_(@_)</c:formatCode>
                <c:ptCount val="11"/>
                <c:pt idx="0">
                  <c:v>186336</c:v>
                </c:pt>
                <c:pt idx="1">
                  <c:v>-301021</c:v>
                </c:pt>
                <c:pt idx="2">
                  <c:v>7792</c:v>
                </c:pt>
                <c:pt idx="3">
                  <c:v>-5602</c:v>
                </c:pt>
                <c:pt idx="4">
                  <c:v>9978</c:v>
                </c:pt>
                <c:pt idx="5">
                  <c:v>19660</c:v>
                </c:pt>
                <c:pt idx="6">
                  <c:v>40519</c:v>
                </c:pt>
                <c:pt idx="7">
                  <c:v>11722</c:v>
                </c:pt>
                <c:pt idx="8">
                  <c:v>18127</c:v>
                </c:pt>
                <c:pt idx="9">
                  <c:v>-21620</c:v>
                </c:pt>
                <c:pt idx="10">
                  <c:v>-15526</c:v>
                </c:pt>
              </c:numCache>
            </c:numRef>
          </c:val>
          <c:extLst>
            <c:ext xmlns:c15="http://schemas.microsoft.com/office/drawing/2012/chart" uri="{02D57815-91ED-43cb-92C2-25804820EDAC}">
              <c15:datalabelsRange>
                <c15:f>Sheet1!$C$2:$C$12</c15:f>
                <c15:dlblRangeCache>
                  <c:ptCount val="11"/>
                  <c:pt idx="0">
                    <c:v>27%</c:v>
                  </c:pt>
                  <c:pt idx="1">
                    <c:v>-29%</c:v>
                  </c:pt>
                  <c:pt idx="2">
                    <c:v>2%</c:v>
                  </c:pt>
                  <c:pt idx="3">
                    <c:v>-2%</c:v>
                  </c:pt>
                  <c:pt idx="4">
                    <c:v>6%</c:v>
                  </c:pt>
                  <c:pt idx="5">
                    <c:v>16%</c:v>
                  </c:pt>
                  <c:pt idx="6">
                    <c:v>41%</c:v>
                  </c:pt>
                  <c:pt idx="7">
                    <c:v>15%</c:v>
                  </c:pt>
                  <c:pt idx="8">
                    <c:v>32%</c:v>
                  </c:pt>
                  <c:pt idx="9">
                    <c:v>-24%</c:v>
                  </c:pt>
                  <c:pt idx="10">
                    <c:v>-75%</c:v>
                  </c:pt>
                </c15:dlblRangeCache>
              </c15:datalabelsRange>
            </c:ext>
            <c:ext xmlns:c16="http://schemas.microsoft.com/office/drawing/2014/chart" uri="{C3380CC4-5D6E-409C-BE32-E72D297353CC}">
              <c16:uniqueId val="{00000000-01A7-4DF9-BD18-D850ECD5C557}"/>
            </c:ext>
          </c:extLst>
        </c:ser>
        <c:dLbls>
          <c:showLegendKey val="0"/>
          <c:showVal val="0"/>
          <c:showCatName val="0"/>
          <c:showSerName val="0"/>
          <c:showPercent val="0"/>
          <c:showBubbleSize val="0"/>
        </c:dLbls>
        <c:gapWidth val="182"/>
        <c:axId val="467920399"/>
        <c:axId val="467918735"/>
      </c:barChart>
      <c:catAx>
        <c:axId val="4679203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467918735"/>
        <c:crosses val="autoZero"/>
        <c:auto val="1"/>
        <c:lblAlgn val="ctr"/>
        <c:lblOffset val="100"/>
        <c:noMultiLvlLbl val="0"/>
      </c:catAx>
      <c:valAx>
        <c:axId val="467918735"/>
        <c:scaling>
          <c:orientation val="minMax"/>
          <c:max val="200000"/>
          <c:min val="-3200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dirty="0">
                    <a:solidFill>
                      <a:schemeClr val="tx1"/>
                    </a:solidFill>
                  </a:rPr>
                  <a:t>Annual</a:t>
                </a:r>
                <a:r>
                  <a:rPr lang="en-US" baseline="0" dirty="0">
                    <a:solidFill>
                      <a:schemeClr val="tx1"/>
                    </a:solidFill>
                  </a:rPr>
                  <a:t> change in metric tons</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67920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Unit Export Value for U.S. pork &amp; variety meat exports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9.4899193818830566E-2"/>
          <c:y val="0.12876934089532516"/>
          <c:w val="0.8948793411045084"/>
          <c:h val="0.72250140410770336"/>
        </c:manualLayout>
      </c:layout>
      <c:barChart>
        <c:barDir val="col"/>
        <c:grouping val="clustered"/>
        <c:varyColors val="0"/>
        <c:ser>
          <c:idx val="0"/>
          <c:order val="0"/>
          <c:tx>
            <c:strRef>
              <c:f>Sheet1!$B$1</c:f>
              <c:strCache>
                <c:ptCount val="1"/>
                <c:pt idx="0">
                  <c:v>2018</c:v>
                </c:pt>
              </c:strCache>
            </c:strRef>
          </c:tx>
          <c:spPr>
            <a:solidFill>
              <a:schemeClr val="accent1"/>
            </a:solidFill>
            <a:ln>
              <a:noFill/>
            </a:ln>
            <a:effectLst/>
          </c:spPr>
          <c:invertIfNegative val="0"/>
          <c:cat>
            <c:strRef>
              <c:f>Sheet1!$A$2:$A$11</c:f>
              <c:strCache>
                <c:ptCount val="10"/>
                <c:pt idx="0">
                  <c:v> Mexico </c:v>
                </c:pt>
                <c:pt idx="1">
                  <c:v> China/HK </c:v>
                </c:pt>
                <c:pt idx="2">
                  <c:v> Japan </c:v>
                </c:pt>
                <c:pt idx="3">
                  <c:v> Canada </c:v>
                </c:pt>
                <c:pt idx="4">
                  <c:v> Korea </c:v>
                </c:pt>
                <c:pt idx="5">
                  <c:v> S Am </c:v>
                </c:pt>
                <c:pt idx="6">
                  <c:v> C Am </c:v>
                </c:pt>
                <c:pt idx="7">
                  <c:v> ASEAN </c:v>
                </c:pt>
                <c:pt idx="8">
                  <c:v> Carib/DR </c:v>
                </c:pt>
                <c:pt idx="9">
                  <c:v> Aus/NZ </c:v>
                </c:pt>
              </c:strCache>
            </c:strRef>
          </c:cat>
          <c:val>
            <c:numRef>
              <c:f>Sheet1!$B$2:$B$11</c:f>
              <c:numCache>
                <c:formatCode>_(* #,##0_);_(* \(#,##0\);_(* "-"??_);_(@_)</c:formatCode>
                <c:ptCount val="10"/>
                <c:pt idx="0">
                  <c:v>1686.6773489563698</c:v>
                </c:pt>
                <c:pt idx="1">
                  <c:v>2421.1870490712786</c:v>
                </c:pt>
                <c:pt idx="2">
                  <c:v>4109.6497489221401</c:v>
                </c:pt>
                <c:pt idx="3">
                  <c:v>3719.415706724782</c:v>
                </c:pt>
                <c:pt idx="4">
                  <c:v>2765.6392281286617</c:v>
                </c:pt>
                <c:pt idx="5">
                  <c:v>2430.2725908734792</c:v>
                </c:pt>
                <c:pt idx="6">
                  <c:v>2344.9725331566528</c:v>
                </c:pt>
                <c:pt idx="7">
                  <c:v>2465.9847495828822</c:v>
                </c:pt>
                <c:pt idx="8">
                  <c:v>2359.3842316378468</c:v>
                </c:pt>
                <c:pt idx="9">
                  <c:v>2863.8885630830541</c:v>
                </c:pt>
              </c:numCache>
            </c:numRef>
          </c:val>
          <c:extLst>
            <c:ext xmlns:c16="http://schemas.microsoft.com/office/drawing/2014/chart" uri="{C3380CC4-5D6E-409C-BE32-E72D297353CC}">
              <c16:uniqueId val="{00000000-00C5-474F-AA38-EACCDF853272}"/>
            </c:ext>
          </c:extLst>
        </c:ser>
        <c:ser>
          <c:idx val="1"/>
          <c:order val="1"/>
          <c:tx>
            <c:strRef>
              <c:f>Sheet1!$C$1</c:f>
              <c:strCache>
                <c:ptCount val="1"/>
                <c:pt idx="0">
                  <c:v>2019</c:v>
                </c:pt>
              </c:strCache>
            </c:strRef>
          </c:tx>
          <c:spPr>
            <a:solidFill>
              <a:schemeClr val="accent2"/>
            </a:solidFill>
            <a:ln>
              <a:noFill/>
            </a:ln>
            <a:effectLst/>
          </c:spPr>
          <c:invertIfNegative val="0"/>
          <c:cat>
            <c:strRef>
              <c:f>Sheet1!$A$2:$A$11</c:f>
              <c:strCache>
                <c:ptCount val="10"/>
                <c:pt idx="0">
                  <c:v> Mexico </c:v>
                </c:pt>
                <c:pt idx="1">
                  <c:v> China/HK </c:v>
                </c:pt>
                <c:pt idx="2">
                  <c:v> Japan </c:v>
                </c:pt>
                <c:pt idx="3">
                  <c:v> Canada </c:v>
                </c:pt>
                <c:pt idx="4">
                  <c:v> Korea </c:v>
                </c:pt>
                <c:pt idx="5">
                  <c:v> S Am </c:v>
                </c:pt>
                <c:pt idx="6">
                  <c:v> C Am </c:v>
                </c:pt>
                <c:pt idx="7">
                  <c:v> ASEAN </c:v>
                </c:pt>
                <c:pt idx="8">
                  <c:v> Carib/DR </c:v>
                </c:pt>
                <c:pt idx="9">
                  <c:v> Aus/NZ </c:v>
                </c:pt>
              </c:strCache>
            </c:strRef>
          </c:cat>
          <c:val>
            <c:numRef>
              <c:f>Sheet1!$C$2:$C$11</c:f>
              <c:numCache>
                <c:formatCode>_(* #,##0_);_(* \(#,##0\);_(* "-"??_);_(@_)</c:formatCode>
                <c:ptCount val="10"/>
                <c:pt idx="0">
                  <c:v>1805.3704784270751</c:v>
                </c:pt>
                <c:pt idx="1">
                  <c:v>2185.1024178828688</c:v>
                </c:pt>
                <c:pt idx="2">
                  <c:v>4118.6180496416509</c:v>
                </c:pt>
                <c:pt idx="3">
                  <c:v>3734.1477389696465</c:v>
                </c:pt>
                <c:pt idx="4">
                  <c:v>2855.8551697568023</c:v>
                </c:pt>
                <c:pt idx="5">
                  <c:v>2513.1346524239934</c:v>
                </c:pt>
                <c:pt idx="6">
                  <c:v>2439.226375506712</c:v>
                </c:pt>
                <c:pt idx="7">
                  <c:v>2169.177640329875</c:v>
                </c:pt>
                <c:pt idx="8">
                  <c:v>2490.3640595368083</c:v>
                </c:pt>
                <c:pt idx="9">
                  <c:v>2921.6219372507817</c:v>
                </c:pt>
              </c:numCache>
            </c:numRef>
          </c:val>
          <c:extLst>
            <c:ext xmlns:c16="http://schemas.microsoft.com/office/drawing/2014/chart" uri="{C3380CC4-5D6E-409C-BE32-E72D297353CC}">
              <c16:uniqueId val="{00000001-00C5-474F-AA38-EACCDF853272}"/>
            </c:ext>
          </c:extLst>
        </c:ser>
        <c:ser>
          <c:idx val="2"/>
          <c:order val="2"/>
          <c:tx>
            <c:strRef>
              <c:f>Sheet1!$D$1</c:f>
              <c:strCache>
                <c:ptCount val="1"/>
                <c:pt idx="0">
                  <c:v>2020</c:v>
                </c:pt>
              </c:strCache>
            </c:strRef>
          </c:tx>
          <c:spPr>
            <a:solidFill>
              <a:schemeClr val="accent3"/>
            </a:solidFill>
            <a:ln>
              <a:noFill/>
            </a:ln>
            <a:effectLst/>
          </c:spPr>
          <c:invertIfNegative val="0"/>
          <c:cat>
            <c:strRef>
              <c:f>Sheet1!$A$2:$A$11</c:f>
              <c:strCache>
                <c:ptCount val="10"/>
                <c:pt idx="0">
                  <c:v> Mexico </c:v>
                </c:pt>
                <c:pt idx="1">
                  <c:v> China/HK </c:v>
                </c:pt>
                <c:pt idx="2">
                  <c:v> Japan </c:v>
                </c:pt>
                <c:pt idx="3">
                  <c:v> Canada </c:v>
                </c:pt>
                <c:pt idx="4">
                  <c:v> Korea </c:v>
                </c:pt>
                <c:pt idx="5">
                  <c:v> S Am </c:v>
                </c:pt>
                <c:pt idx="6">
                  <c:v> C Am </c:v>
                </c:pt>
                <c:pt idx="7">
                  <c:v> ASEAN </c:v>
                </c:pt>
                <c:pt idx="8">
                  <c:v> Carib/DR </c:v>
                </c:pt>
                <c:pt idx="9">
                  <c:v> Aus/NZ </c:v>
                </c:pt>
              </c:strCache>
            </c:strRef>
          </c:cat>
          <c:val>
            <c:numRef>
              <c:f>Sheet1!$D$2:$D$11</c:f>
              <c:numCache>
                <c:formatCode>_(* #,##0_);_(* \(#,##0\);_(* "-"??_);_(@_)</c:formatCode>
                <c:ptCount val="10"/>
                <c:pt idx="0">
                  <c:v>1675.8970073504947</c:v>
                </c:pt>
                <c:pt idx="1">
                  <c:v>2290.001562317444</c:v>
                </c:pt>
                <c:pt idx="2">
                  <c:v>4203.6102870442201</c:v>
                </c:pt>
                <c:pt idx="3">
                  <c:v>3774.8826610512906</c:v>
                </c:pt>
                <c:pt idx="4">
                  <c:v>2883.0403097418393</c:v>
                </c:pt>
                <c:pt idx="5">
                  <c:v>2484.491112659397</c:v>
                </c:pt>
                <c:pt idx="6">
                  <c:v>2430.3333434117435</c:v>
                </c:pt>
                <c:pt idx="7">
                  <c:v>2415.4489753593693</c:v>
                </c:pt>
                <c:pt idx="8">
                  <c:v>2385.4653287535089</c:v>
                </c:pt>
                <c:pt idx="9">
                  <c:v>3175.9236480243489</c:v>
                </c:pt>
              </c:numCache>
            </c:numRef>
          </c:val>
          <c:extLst>
            <c:ext xmlns:c16="http://schemas.microsoft.com/office/drawing/2014/chart" uri="{C3380CC4-5D6E-409C-BE32-E72D297353CC}">
              <c16:uniqueId val="{00000002-00C5-474F-AA38-EACCDF853272}"/>
            </c:ext>
          </c:extLst>
        </c:ser>
        <c:ser>
          <c:idx val="3"/>
          <c:order val="3"/>
          <c:tx>
            <c:strRef>
              <c:f>Sheet1!$E$1</c:f>
              <c:strCache>
                <c:ptCount val="1"/>
                <c:pt idx="0">
                  <c:v>2021</c:v>
                </c:pt>
              </c:strCache>
            </c:strRef>
          </c:tx>
          <c:spPr>
            <a:solidFill>
              <a:schemeClr val="accent4"/>
            </a:solidFill>
            <a:ln>
              <a:noFill/>
            </a:ln>
            <a:effectLst/>
          </c:spPr>
          <c:invertIfNegative val="0"/>
          <c:dLbls>
            <c:dLbl>
              <c:idx val="0"/>
              <c:tx>
                <c:rich>
                  <a:bodyPr/>
                  <a:lstStyle/>
                  <a:p>
                    <a:fld id="{B7DA4FAC-5E85-4190-9960-538D2AFEBEC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00C5-474F-AA38-EACCDF853272}"/>
                </c:ext>
              </c:extLst>
            </c:dLbl>
            <c:dLbl>
              <c:idx val="1"/>
              <c:tx>
                <c:rich>
                  <a:bodyPr/>
                  <a:lstStyle/>
                  <a:p>
                    <a:fld id="{DE2E5E92-C1E3-4A04-AC7F-E8909714F74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00C5-474F-AA38-EACCDF853272}"/>
                </c:ext>
              </c:extLst>
            </c:dLbl>
            <c:dLbl>
              <c:idx val="2"/>
              <c:tx>
                <c:rich>
                  <a:bodyPr/>
                  <a:lstStyle/>
                  <a:p>
                    <a:fld id="{0DA675DB-E6C3-41D1-B8D8-35B51AE4C2C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00C5-474F-AA38-EACCDF853272}"/>
                </c:ext>
              </c:extLst>
            </c:dLbl>
            <c:dLbl>
              <c:idx val="3"/>
              <c:tx>
                <c:rich>
                  <a:bodyPr/>
                  <a:lstStyle/>
                  <a:p>
                    <a:fld id="{85544444-F21F-423C-959C-02DEA724C23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00C5-474F-AA38-EACCDF853272}"/>
                </c:ext>
              </c:extLst>
            </c:dLbl>
            <c:dLbl>
              <c:idx val="4"/>
              <c:tx>
                <c:rich>
                  <a:bodyPr/>
                  <a:lstStyle/>
                  <a:p>
                    <a:fld id="{4684ED05-C323-4DB3-84E1-E15F5662D3B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00C5-474F-AA38-EACCDF853272}"/>
                </c:ext>
              </c:extLst>
            </c:dLbl>
            <c:dLbl>
              <c:idx val="5"/>
              <c:tx>
                <c:rich>
                  <a:bodyPr/>
                  <a:lstStyle/>
                  <a:p>
                    <a:fld id="{76D9D442-6987-4B11-9CFD-35E54E01493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00C5-474F-AA38-EACCDF853272}"/>
                </c:ext>
              </c:extLst>
            </c:dLbl>
            <c:dLbl>
              <c:idx val="6"/>
              <c:tx>
                <c:rich>
                  <a:bodyPr/>
                  <a:lstStyle/>
                  <a:p>
                    <a:fld id="{9C7ED553-C4F2-4F14-9413-C8446A43B40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00C5-474F-AA38-EACCDF853272}"/>
                </c:ext>
              </c:extLst>
            </c:dLbl>
            <c:dLbl>
              <c:idx val="7"/>
              <c:tx>
                <c:rich>
                  <a:bodyPr/>
                  <a:lstStyle/>
                  <a:p>
                    <a:fld id="{5C82AE9B-E371-4E75-92A8-6FBBAFE63EE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00C5-474F-AA38-EACCDF853272}"/>
                </c:ext>
              </c:extLst>
            </c:dLbl>
            <c:dLbl>
              <c:idx val="8"/>
              <c:tx>
                <c:rich>
                  <a:bodyPr/>
                  <a:lstStyle/>
                  <a:p>
                    <a:fld id="{B792417A-4121-43C8-A6F5-3643BAE2B97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00C5-474F-AA38-EACCDF853272}"/>
                </c:ext>
              </c:extLst>
            </c:dLbl>
            <c:dLbl>
              <c:idx val="9"/>
              <c:tx>
                <c:rich>
                  <a:bodyPr/>
                  <a:lstStyle/>
                  <a:p>
                    <a:fld id="{79801F1F-13A2-4F5C-883E-5063BC8FA02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00C5-474F-AA38-EACCDF85327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 Mexico </c:v>
                </c:pt>
                <c:pt idx="1">
                  <c:v> China/HK </c:v>
                </c:pt>
                <c:pt idx="2">
                  <c:v> Japan </c:v>
                </c:pt>
                <c:pt idx="3">
                  <c:v> Canada </c:v>
                </c:pt>
                <c:pt idx="4">
                  <c:v> Korea </c:v>
                </c:pt>
                <c:pt idx="5">
                  <c:v> S Am </c:v>
                </c:pt>
                <c:pt idx="6">
                  <c:v> C Am </c:v>
                </c:pt>
                <c:pt idx="7">
                  <c:v> ASEAN </c:v>
                </c:pt>
                <c:pt idx="8">
                  <c:v> Carib/DR </c:v>
                </c:pt>
                <c:pt idx="9">
                  <c:v> Aus/NZ </c:v>
                </c:pt>
              </c:strCache>
            </c:strRef>
          </c:cat>
          <c:val>
            <c:numRef>
              <c:f>Sheet1!$E$2:$E$11</c:f>
              <c:numCache>
                <c:formatCode>_(* #,##0_);_(* \(#,##0\);_(* "-"??_);_(@_)</c:formatCode>
                <c:ptCount val="10"/>
                <c:pt idx="0">
                  <c:v>1915.4396350743034</c:v>
                </c:pt>
                <c:pt idx="1">
                  <c:v>2366.2655985407423</c:v>
                </c:pt>
                <c:pt idx="2">
                  <c:v>4293.6406745890918</c:v>
                </c:pt>
                <c:pt idx="3">
                  <c:v>4319.9447206546783</c:v>
                </c:pt>
                <c:pt idx="4">
                  <c:v>3332.2283308983788</c:v>
                </c:pt>
                <c:pt idx="5">
                  <c:v>2707.4109955693461</c:v>
                </c:pt>
                <c:pt idx="6">
                  <c:v>2691.6049477247193</c:v>
                </c:pt>
                <c:pt idx="7">
                  <c:v>2645.7580875651224</c:v>
                </c:pt>
                <c:pt idx="8">
                  <c:v>2728.3795177530474</c:v>
                </c:pt>
                <c:pt idx="9">
                  <c:v>3368.7643055062167</c:v>
                </c:pt>
              </c:numCache>
            </c:numRef>
          </c:val>
          <c:extLst>
            <c:ext xmlns:c15="http://schemas.microsoft.com/office/drawing/2012/chart" uri="{02D57815-91ED-43cb-92C2-25804820EDAC}">
              <c15:datalabelsRange>
                <c15:f>Sheet1!$F$2:$F$11</c15:f>
                <c15:dlblRangeCache>
                  <c:ptCount val="10"/>
                  <c:pt idx="0">
                    <c:v>14%</c:v>
                  </c:pt>
                  <c:pt idx="1">
                    <c:v>3%</c:v>
                  </c:pt>
                  <c:pt idx="2">
                    <c:v>2%</c:v>
                  </c:pt>
                  <c:pt idx="3">
                    <c:v>14%</c:v>
                  </c:pt>
                  <c:pt idx="4">
                    <c:v>16%</c:v>
                  </c:pt>
                  <c:pt idx="5">
                    <c:v>9%</c:v>
                  </c:pt>
                  <c:pt idx="6">
                    <c:v>11%</c:v>
                  </c:pt>
                  <c:pt idx="7">
                    <c:v>10%</c:v>
                  </c:pt>
                  <c:pt idx="8">
                    <c:v>14%</c:v>
                  </c:pt>
                  <c:pt idx="9">
                    <c:v>6%</c:v>
                  </c:pt>
                </c15:dlblRangeCache>
              </c15:datalabelsRange>
            </c:ext>
            <c:ext xmlns:c16="http://schemas.microsoft.com/office/drawing/2014/chart" uri="{C3380CC4-5D6E-409C-BE32-E72D297353CC}">
              <c16:uniqueId val="{00000004-00C5-474F-AA38-EACCDF853272}"/>
            </c:ext>
          </c:extLst>
        </c:ser>
        <c:dLbls>
          <c:showLegendKey val="0"/>
          <c:showVal val="0"/>
          <c:showCatName val="0"/>
          <c:showSerName val="0"/>
          <c:showPercent val="0"/>
          <c:showBubbleSize val="0"/>
        </c:dLbls>
        <c:gapWidth val="219"/>
        <c:overlap val="-27"/>
        <c:axId val="1643870159"/>
        <c:axId val="1643889711"/>
      </c:barChart>
      <c:catAx>
        <c:axId val="1643870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643889711"/>
        <c:crosses val="autoZero"/>
        <c:auto val="1"/>
        <c:lblAlgn val="ctr"/>
        <c:lblOffset val="100"/>
        <c:noMultiLvlLbl val="0"/>
      </c:catAx>
      <c:valAx>
        <c:axId val="1643889711"/>
        <c:scaling>
          <c:orientation val="minMax"/>
          <c:max val="5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US $/mt</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43870159"/>
        <c:crosses val="autoZero"/>
        <c:crossBetween val="between"/>
      </c:valAx>
      <c:spPr>
        <a:noFill/>
        <a:ln>
          <a:noFill/>
        </a:ln>
        <a:effectLst/>
      </c:spPr>
    </c:plotArea>
    <c:legend>
      <c:legendPos val="b"/>
      <c:layout>
        <c:manualLayout>
          <c:xMode val="edge"/>
          <c:yMode val="edge"/>
          <c:x val="0.39803279274928793"/>
          <c:y val="0.93996101536259014"/>
          <c:w val="0.20393432507478304"/>
          <c:h val="5.724178184020703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U.S.</a:t>
            </a:r>
            <a:r>
              <a:rPr lang="en-US" baseline="0" dirty="0">
                <a:solidFill>
                  <a:schemeClr val="tx1"/>
                </a:solidFill>
              </a:rPr>
              <a:t> Beef &amp; Variety Meat Export Volume </a:t>
            </a:r>
            <a:r>
              <a:rPr lang="en-US" u="sng" baseline="0" dirty="0">
                <a:solidFill>
                  <a:schemeClr val="tx1"/>
                </a:solidFill>
              </a:rPr>
              <a:t>Growth</a:t>
            </a:r>
            <a:r>
              <a:rPr lang="en-US" baseline="0" dirty="0">
                <a:solidFill>
                  <a:schemeClr val="tx1"/>
                </a:solidFill>
              </a:rPr>
              <a:t> 2021-2020</a:t>
            </a:r>
            <a:endParaRPr lang="en-US"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2020-2021</c:v>
                </c:pt>
              </c:strCache>
            </c:strRef>
          </c:tx>
          <c:spPr>
            <a:solidFill>
              <a:srgbClr val="00B050"/>
            </a:solidFill>
            <a:ln>
              <a:noFill/>
            </a:ln>
            <a:effectLst/>
          </c:spPr>
          <c:invertIfNegative val="0"/>
          <c:dPt>
            <c:idx val="4"/>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05-01A7-4DF9-BD18-D850ECD5C557}"/>
              </c:ext>
            </c:extLst>
          </c:dPt>
          <c:dPt>
            <c:idx val="11"/>
            <c:invertIfNegative val="0"/>
            <c:bubble3D val="0"/>
            <c:spPr>
              <a:solidFill>
                <a:schemeClr val="accent4">
                  <a:lumMod val="40000"/>
                  <a:lumOff val="60000"/>
                </a:schemeClr>
              </a:solidFill>
              <a:ln>
                <a:noFill/>
              </a:ln>
              <a:effectLst/>
            </c:spPr>
            <c:extLst>
              <c:ext xmlns:c16="http://schemas.microsoft.com/office/drawing/2014/chart" uri="{C3380CC4-5D6E-409C-BE32-E72D297353CC}">
                <c16:uniqueId val="{00000004-01A7-4DF9-BD18-D850ECD5C557}"/>
              </c:ext>
            </c:extLst>
          </c:dPt>
          <c:dLbls>
            <c:dLbl>
              <c:idx val="0"/>
              <c:tx>
                <c:rich>
                  <a:bodyPr/>
                  <a:lstStyle/>
                  <a:p>
                    <a:fld id="{7DBF4132-8A04-4655-AAF2-7AB46ABA1DD7}" type="CELLRANGE">
                      <a:rPr lang="en-US"/>
                      <a:pPr/>
                      <a:t>[CELLRANGE]</a:t>
                    </a:fld>
                    <a:r>
                      <a:rPr lang="en-US" baseline="0"/>
                      <a:t>, </a:t>
                    </a:r>
                    <a:fld id="{7797D23C-D8F0-499C-9D4B-5E47E4A5D1FD}"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01A7-4DF9-BD18-D850ECD5C557}"/>
                </c:ext>
              </c:extLst>
            </c:dLbl>
            <c:dLbl>
              <c:idx val="1"/>
              <c:tx>
                <c:rich>
                  <a:bodyPr/>
                  <a:lstStyle/>
                  <a:p>
                    <a:fld id="{D00833F9-2BA3-44CD-8D9D-A7698873D0B1}" type="CELLRANGE">
                      <a:rPr lang="en-US"/>
                      <a:pPr/>
                      <a:t>[CELLRANGE]</a:t>
                    </a:fld>
                    <a:r>
                      <a:rPr lang="en-US" baseline="0"/>
                      <a:t>, </a:t>
                    </a:r>
                    <a:fld id="{57B00141-E4C2-4BEA-9A64-C0E1DE14F9C4}"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01A7-4DF9-BD18-D850ECD5C557}"/>
                </c:ext>
              </c:extLst>
            </c:dLbl>
            <c:dLbl>
              <c:idx val="2"/>
              <c:tx>
                <c:rich>
                  <a:bodyPr/>
                  <a:lstStyle/>
                  <a:p>
                    <a:fld id="{E4E7E939-785B-42FD-9F85-6AD210522F8A}" type="CELLRANGE">
                      <a:rPr lang="en-US"/>
                      <a:pPr/>
                      <a:t>[CELLRANGE]</a:t>
                    </a:fld>
                    <a:r>
                      <a:rPr lang="en-US" baseline="0"/>
                      <a:t>, </a:t>
                    </a:r>
                    <a:fld id="{76E49B4E-026A-469A-9479-2C3CF8337573}"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01A7-4DF9-BD18-D850ECD5C557}"/>
                </c:ext>
              </c:extLst>
            </c:dLbl>
            <c:dLbl>
              <c:idx val="3"/>
              <c:tx>
                <c:rich>
                  <a:bodyPr/>
                  <a:lstStyle/>
                  <a:p>
                    <a:fld id="{2B7168C5-AF1B-4544-87A1-C7BA22BC2339}" type="CELLRANGE">
                      <a:rPr lang="en-US"/>
                      <a:pPr/>
                      <a:t>[CELLRANGE]</a:t>
                    </a:fld>
                    <a:r>
                      <a:rPr lang="en-US" baseline="0"/>
                      <a:t>, </a:t>
                    </a:r>
                    <a:fld id="{17A39724-F90B-4F5E-9F54-566F6CB9336A}"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01A7-4DF9-BD18-D850ECD5C557}"/>
                </c:ext>
              </c:extLst>
            </c:dLbl>
            <c:dLbl>
              <c:idx val="4"/>
              <c:delete val="1"/>
              <c:extLst>
                <c:ext xmlns:c15="http://schemas.microsoft.com/office/drawing/2012/chart" uri="{CE6537A1-D6FC-4f65-9D91-7224C49458BB}"/>
                <c:ext xmlns:c16="http://schemas.microsoft.com/office/drawing/2014/chart" uri="{C3380CC4-5D6E-409C-BE32-E72D297353CC}">
                  <c16:uniqueId val="{00000005-01A7-4DF9-BD18-D850ECD5C557}"/>
                </c:ext>
              </c:extLst>
            </c:dLbl>
            <c:dLbl>
              <c:idx val="5"/>
              <c:tx>
                <c:rich>
                  <a:bodyPr/>
                  <a:lstStyle/>
                  <a:p>
                    <a:fld id="{A58A2A1D-E3E8-436B-89FD-7C8941F66B15}" type="CELLRANGE">
                      <a:rPr lang="en-US"/>
                      <a:pPr/>
                      <a:t>[CELLRANGE]</a:t>
                    </a:fld>
                    <a:r>
                      <a:rPr lang="en-US" baseline="0"/>
                      <a:t>, </a:t>
                    </a:r>
                    <a:fld id="{FA4903E0-790A-46BF-A73D-6E7E06466910}"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01A7-4DF9-BD18-D850ECD5C557}"/>
                </c:ext>
              </c:extLst>
            </c:dLbl>
            <c:dLbl>
              <c:idx val="6"/>
              <c:delete val="1"/>
              <c:extLst>
                <c:ext xmlns:c15="http://schemas.microsoft.com/office/drawing/2012/chart" uri="{CE6537A1-D6FC-4f65-9D91-7224C49458BB}"/>
                <c:ext xmlns:c16="http://schemas.microsoft.com/office/drawing/2014/chart" uri="{C3380CC4-5D6E-409C-BE32-E72D297353CC}">
                  <c16:uniqueId val="{00000006-01A7-4DF9-BD18-D850ECD5C557}"/>
                </c:ext>
              </c:extLst>
            </c:dLbl>
            <c:dLbl>
              <c:idx val="7"/>
              <c:tx>
                <c:rich>
                  <a:bodyPr/>
                  <a:lstStyle/>
                  <a:p>
                    <a:fld id="{33C285FB-96D0-4858-AC76-837D37D0AF66}" type="CELLRANGE">
                      <a:rPr lang="en-US"/>
                      <a:pPr/>
                      <a:t>[CELLRANGE]</a:t>
                    </a:fld>
                    <a:r>
                      <a:rPr lang="en-US" baseline="0"/>
                      <a:t>, </a:t>
                    </a:r>
                    <a:fld id="{59CDE971-3A2D-492D-9D18-37D078A0B53D}"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01A7-4DF9-BD18-D850ECD5C557}"/>
                </c:ext>
              </c:extLst>
            </c:dLbl>
            <c:dLbl>
              <c:idx val="8"/>
              <c:tx>
                <c:rich>
                  <a:bodyPr/>
                  <a:lstStyle/>
                  <a:p>
                    <a:fld id="{C337DFB6-BA73-44CA-8EE5-DBB3105CCD78}" type="CELLRANGE">
                      <a:rPr lang="en-US"/>
                      <a:pPr/>
                      <a:t>[CELLRANGE]</a:t>
                    </a:fld>
                    <a:r>
                      <a:rPr lang="en-US" baseline="0"/>
                      <a:t>, </a:t>
                    </a:r>
                    <a:fld id="{24FA6017-A061-460D-863A-F9A1F96D2210}"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01A7-4DF9-BD18-D850ECD5C557}"/>
                </c:ext>
              </c:extLst>
            </c:dLbl>
            <c:dLbl>
              <c:idx val="9"/>
              <c:tx>
                <c:rich>
                  <a:bodyPr/>
                  <a:lstStyle/>
                  <a:p>
                    <a:fld id="{2A76D37A-AC6E-4FDE-8772-D62E4DCB096F}" type="CELLRANGE">
                      <a:rPr lang="en-US"/>
                      <a:pPr/>
                      <a:t>[CELLRANGE]</a:t>
                    </a:fld>
                    <a:r>
                      <a:rPr lang="en-US" baseline="0"/>
                      <a:t>, </a:t>
                    </a:r>
                    <a:fld id="{5F8E6F39-1D4D-4EBA-A08B-D71DF33896CB}"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01A7-4DF9-BD18-D850ECD5C557}"/>
                </c:ext>
              </c:extLst>
            </c:dLbl>
            <c:dLbl>
              <c:idx val="10"/>
              <c:tx>
                <c:rich>
                  <a:bodyPr/>
                  <a:lstStyle/>
                  <a:p>
                    <a:fld id="{BB8D24DB-D117-4537-909E-13D0CBDC69D7}" type="CELLRANGE">
                      <a:rPr lang="en-US"/>
                      <a:pPr/>
                      <a:t>[CELLRANGE]</a:t>
                    </a:fld>
                    <a:r>
                      <a:rPr lang="en-US" baseline="0"/>
                      <a:t>, </a:t>
                    </a:r>
                    <a:fld id="{F03227EA-6579-4BBE-BC32-39B89F47D6C9}"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01A7-4DF9-BD18-D850ECD5C557}"/>
                </c:ext>
              </c:extLst>
            </c:dLbl>
            <c:dLbl>
              <c:idx val="11"/>
              <c:delete val="1"/>
              <c:extLst>
                <c:ext xmlns:c15="http://schemas.microsoft.com/office/drawing/2012/chart" uri="{CE6537A1-D6FC-4f65-9D91-7224C49458BB}"/>
                <c:ext xmlns:c16="http://schemas.microsoft.com/office/drawing/2014/chart" uri="{C3380CC4-5D6E-409C-BE32-E72D297353CC}">
                  <c16:uniqueId val="{00000004-01A7-4DF9-BD18-D850ECD5C557}"/>
                </c:ext>
              </c:extLst>
            </c:dLbl>
            <c:dLbl>
              <c:idx val="12"/>
              <c:tx>
                <c:rich>
                  <a:bodyPr/>
                  <a:lstStyle/>
                  <a:p>
                    <a:fld id="{A441B06F-9E97-4E91-A515-1912E38D9A56}" type="CELLRANGE">
                      <a:rPr lang="en-US"/>
                      <a:pPr/>
                      <a:t>[CELLRANGE]</a:t>
                    </a:fld>
                    <a:r>
                      <a:rPr lang="en-US" baseline="0"/>
                      <a:t>, </a:t>
                    </a:r>
                    <a:fld id="{8A36869E-5317-42AA-B851-720517E22077}"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01A7-4DF9-BD18-D850ECD5C557}"/>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 Japan </c:v>
                </c:pt>
                <c:pt idx="1">
                  <c:v> Korea </c:v>
                </c:pt>
                <c:pt idx="2">
                  <c:v> China/HK </c:v>
                </c:pt>
                <c:pt idx="3">
                  <c:v> Mexico </c:v>
                </c:pt>
                <c:pt idx="4">
                  <c:v> Canada </c:v>
                </c:pt>
                <c:pt idx="5">
                  <c:v> Mid East </c:v>
                </c:pt>
                <c:pt idx="6">
                  <c:v> Taiwan </c:v>
                </c:pt>
                <c:pt idx="7">
                  <c:v> ASEAN </c:v>
                </c:pt>
                <c:pt idx="8">
                  <c:v> S Am </c:v>
                </c:pt>
                <c:pt idx="9">
                  <c:v> Carib/DR </c:v>
                </c:pt>
                <c:pt idx="10">
                  <c:v> C Am </c:v>
                </c:pt>
                <c:pt idx="11">
                  <c:v> Africa </c:v>
                </c:pt>
                <c:pt idx="12">
                  <c:v> Europe </c:v>
                </c:pt>
              </c:strCache>
            </c:strRef>
          </c:cat>
          <c:val>
            <c:numRef>
              <c:f>Sheet1!$B$2:$B$14</c:f>
              <c:numCache>
                <c:formatCode>_(* #,##0_);_(* \(#,##0\);_(* "-"??_);_(@_)</c:formatCode>
                <c:ptCount val="13"/>
                <c:pt idx="0">
                  <c:v>14596</c:v>
                </c:pt>
                <c:pt idx="1">
                  <c:v>33912</c:v>
                </c:pt>
                <c:pt idx="2">
                  <c:v>112024</c:v>
                </c:pt>
                <c:pt idx="3">
                  <c:v>7677</c:v>
                </c:pt>
                <c:pt idx="4">
                  <c:v>-3950</c:v>
                </c:pt>
                <c:pt idx="5">
                  <c:v>3625</c:v>
                </c:pt>
                <c:pt idx="6">
                  <c:v>-657</c:v>
                </c:pt>
                <c:pt idx="7">
                  <c:v>4500</c:v>
                </c:pt>
                <c:pt idx="8">
                  <c:v>7788</c:v>
                </c:pt>
                <c:pt idx="9">
                  <c:v>5934</c:v>
                </c:pt>
                <c:pt idx="10">
                  <c:v>7219</c:v>
                </c:pt>
                <c:pt idx="11">
                  <c:v>-7900</c:v>
                </c:pt>
                <c:pt idx="12">
                  <c:v>461</c:v>
                </c:pt>
              </c:numCache>
            </c:numRef>
          </c:val>
          <c:extLst>
            <c:ext xmlns:c15="http://schemas.microsoft.com/office/drawing/2012/chart" uri="{02D57815-91ED-43cb-92C2-25804820EDAC}">
              <c15:datalabelsRange>
                <c15:f>Sheet1!$C$2:$C$14</c15:f>
                <c15:dlblRangeCache>
                  <c:ptCount val="13"/>
                  <c:pt idx="0">
                    <c:v>5%</c:v>
                  </c:pt>
                  <c:pt idx="1">
                    <c:v>14%</c:v>
                  </c:pt>
                  <c:pt idx="2">
                    <c:v>87%</c:v>
                  </c:pt>
                  <c:pt idx="3">
                    <c:v>4%</c:v>
                  </c:pt>
                  <c:pt idx="4">
                    <c:v>-4%</c:v>
                  </c:pt>
                  <c:pt idx="5">
                    <c:v>6%</c:v>
                  </c:pt>
                  <c:pt idx="6">
                    <c:v>-1%</c:v>
                  </c:pt>
                  <c:pt idx="7">
                    <c:v>9%</c:v>
                  </c:pt>
                  <c:pt idx="8">
                    <c:v>32%</c:v>
                  </c:pt>
                  <c:pt idx="9">
                    <c:v>31%</c:v>
                  </c:pt>
                  <c:pt idx="10">
                    <c:v>52%</c:v>
                  </c:pt>
                  <c:pt idx="11">
                    <c:v>-29%</c:v>
                  </c:pt>
                  <c:pt idx="12">
                    <c:v>3%</c:v>
                  </c:pt>
                </c15:dlblRangeCache>
              </c15:datalabelsRange>
            </c:ext>
            <c:ext xmlns:c16="http://schemas.microsoft.com/office/drawing/2014/chart" uri="{C3380CC4-5D6E-409C-BE32-E72D297353CC}">
              <c16:uniqueId val="{00000000-01A7-4DF9-BD18-D850ECD5C557}"/>
            </c:ext>
          </c:extLst>
        </c:ser>
        <c:dLbls>
          <c:showLegendKey val="0"/>
          <c:showVal val="0"/>
          <c:showCatName val="0"/>
          <c:showSerName val="0"/>
          <c:showPercent val="0"/>
          <c:showBubbleSize val="0"/>
        </c:dLbls>
        <c:gapWidth val="182"/>
        <c:axId val="467920399"/>
        <c:axId val="467918735"/>
      </c:barChart>
      <c:catAx>
        <c:axId val="4679203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467918735"/>
        <c:crosses val="autoZero"/>
        <c:auto val="1"/>
        <c:lblAlgn val="ctr"/>
        <c:lblOffset val="100"/>
        <c:noMultiLvlLbl val="0"/>
      </c:catAx>
      <c:valAx>
        <c:axId val="46791873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dirty="0">
                    <a:solidFill>
                      <a:schemeClr val="tx1"/>
                    </a:solidFill>
                  </a:rPr>
                  <a:t>Annual change in metric tons</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67920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Unit Export Value for U.S. beef &amp; variety meat exports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9.4899193818830566E-2"/>
          <c:y val="0.12876934089532516"/>
          <c:w val="0.8948793411045084"/>
          <c:h val="0.72250140410770336"/>
        </c:manualLayout>
      </c:layout>
      <c:barChart>
        <c:barDir val="col"/>
        <c:grouping val="clustered"/>
        <c:varyColors val="0"/>
        <c:ser>
          <c:idx val="0"/>
          <c:order val="0"/>
          <c:tx>
            <c:strRef>
              <c:f>Sheet1!$B$1</c:f>
              <c:strCache>
                <c:ptCount val="1"/>
                <c:pt idx="0">
                  <c:v>2018</c:v>
                </c:pt>
              </c:strCache>
            </c:strRef>
          </c:tx>
          <c:spPr>
            <a:solidFill>
              <a:schemeClr val="accent1"/>
            </a:solidFill>
            <a:ln>
              <a:noFill/>
            </a:ln>
            <a:effectLst/>
          </c:spPr>
          <c:invertIfNegative val="0"/>
          <c:cat>
            <c:strRef>
              <c:f>Sheet1!$A$2:$A$14</c:f>
              <c:strCache>
                <c:ptCount val="13"/>
                <c:pt idx="0">
                  <c:v> Japan </c:v>
                </c:pt>
                <c:pt idx="1">
                  <c:v> Korea </c:v>
                </c:pt>
                <c:pt idx="2">
                  <c:v> China/HK </c:v>
                </c:pt>
                <c:pt idx="3">
                  <c:v> Mexico </c:v>
                </c:pt>
                <c:pt idx="4">
                  <c:v> Canada </c:v>
                </c:pt>
                <c:pt idx="5">
                  <c:v> Mid East </c:v>
                </c:pt>
                <c:pt idx="6">
                  <c:v> Taiwan </c:v>
                </c:pt>
                <c:pt idx="7">
                  <c:v> ASEAN </c:v>
                </c:pt>
                <c:pt idx="8">
                  <c:v> S Am </c:v>
                </c:pt>
                <c:pt idx="9">
                  <c:v> Carib/DR </c:v>
                </c:pt>
                <c:pt idx="10">
                  <c:v> C Am </c:v>
                </c:pt>
                <c:pt idx="11">
                  <c:v> Africa </c:v>
                </c:pt>
                <c:pt idx="12">
                  <c:v> Europe </c:v>
                </c:pt>
              </c:strCache>
            </c:strRef>
          </c:cat>
          <c:val>
            <c:numRef>
              <c:f>Sheet1!$B$2:$B$14</c:f>
              <c:numCache>
                <c:formatCode>_(* #,##0_);_(* \(#,##0\);_(* "-"??_);_(@_)</c:formatCode>
                <c:ptCount val="13"/>
                <c:pt idx="0">
                  <c:v>6289.8154001762477</c:v>
                </c:pt>
                <c:pt idx="1">
                  <c:v>7287.096521971328</c:v>
                </c:pt>
                <c:pt idx="2">
                  <c:v>7888.3965142281886</c:v>
                </c:pt>
                <c:pt idx="3">
                  <c:v>4426.3112918740326</c:v>
                </c:pt>
                <c:pt idx="4">
                  <c:v>6535.7139662746958</c:v>
                </c:pt>
                <c:pt idx="5">
                  <c:v>2664.5196230056445</c:v>
                </c:pt>
                <c:pt idx="6">
                  <c:v>9219.8155761048019</c:v>
                </c:pt>
                <c:pt idx="7">
                  <c:v>5578.6886604639822</c:v>
                </c:pt>
                <c:pt idx="8">
                  <c:v>4454.0080118589631</c:v>
                </c:pt>
                <c:pt idx="9">
                  <c:v>6409.4949767866656</c:v>
                </c:pt>
                <c:pt idx="10">
                  <c:v>5430.6555397245402</c:v>
                </c:pt>
                <c:pt idx="11">
                  <c:v>1086.983148837001</c:v>
                </c:pt>
                <c:pt idx="12">
                  <c:v>10850.277534903398</c:v>
                </c:pt>
              </c:numCache>
            </c:numRef>
          </c:val>
          <c:extLst>
            <c:ext xmlns:c16="http://schemas.microsoft.com/office/drawing/2014/chart" uri="{C3380CC4-5D6E-409C-BE32-E72D297353CC}">
              <c16:uniqueId val="{00000000-00C5-474F-AA38-EACCDF853272}"/>
            </c:ext>
          </c:extLst>
        </c:ser>
        <c:ser>
          <c:idx val="1"/>
          <c:order val="1"/>
          <c:tx>
            <c:strRef>
              <c:f>Sheet1!$C$1</c:f>
              <c:strCache>
                <c:ptCount val="1"/>
                <c:pt idx="0">
                  <c:v>2019</c:v>
                </c:pt>
              </c:strCache>
            </c:strRef>
          </c:tx>
          <c:spPr>
            <a:solidFill>
              <a:schemeClr val="accent2"/>
            </a:solidFill>
            <a:ln>
              <a:noFill/>
            </a:ln>
            <a:effectLst/>
          </c:spPr>
          <c:invertIfNegative val="0"/>
          <c:cat>
            <c:strRef>
              <c:f>Sheet1!$A$2:$A$14</c:f>
              <c:strCache>
                <c:ptCount val="13"/>
                <c:pt idx="0">
                  <c:v> Japan </c:v>
                </c:pt>
                <c:pt idx="1">
                  <c:v> Korea </c:v>
                </c:pt>
                <c:pt idx="2">
                  <c:v> China/HK </c:v>
                </c:pt>
                <c:pt idx="3">
                  <c:v> Mexico </c:v>
                </c:pt>
                <c:pt idx="4">
                  <c:v> Canada </c:v>
                </c:pt>
                <c:pt idx="5">
                  <c:v> Mid East </c:v>
                </c:pt>
                <c:pt idx="6">
                  <c:v> Taiwan </c:v>
                </c:pt>
                <c:pt idx="7">
                  <c:v> ASEAN </c:v>
                </c:pt>
                <c:pt idx="8">
                  <c:v> S Am </c:v>
                </c:pt>
                <c:pt idx="9">
                  <c:v> Carib/DR </c:v>
                </c:pt>
                <c:pt idx="10">
                  <c:v> C Am </c:v>
                </c:pt>
                <c:pt idx="11">
                  <c:v> Africa </c:v>
                </c:pt>
                <c:pt idx="12">
                  <c:v> Europe </c:v>
                </c:pt>
              </c:strCache>
            </c:strRef>
          </c:cat>
          <c:val>
            <c:numRef>
              <c:f>Sheet1!$C$2:$C$14</c:f>
              <c:numCache>
                <c:formatCode>_(* #,##0_);_(* \(#,##0\);_(* "-"??_);_(@_)</c:formatCode>
                <c:ptCount val="13"/>
                <c:pt idx="0">
                  <c:v>6267.6362865021565</c:v>
                </c:pt>
                <c:pt idx="1">
                  <c:v>7201.0848458308246</c:v>
                </c:pt>
                <c:pt idx="2">
                  <c:v>8039.3553478008134</c:v>
                </c:pt>
                <c:pt idx="3">
                  <c:v>4675.2323294199159</c:v>
                </c:pt>
                <c:pt idx="4">
                  <c:v>6551.902727555017</c:v>
                </c:pt>
                <c:pt idx="5">
                  <c:v>2786.335456231217</c:v>
                </c:pt>
                <c:pt idx="6">
                  <c:v>8926.1404671220371</c:v>
                </c:pt>
                <c:pt idx="7">
                  <c:v>4861.051554531995</c:v>
                </c:pt>
                <c:pt idx="8">
                  <c:v>4597.5982799634039</c:v>
                </c:pt>
                <c:pt idx="9">
                  <c:v>6684.04552561725</c:v>
                </c:pt>
                <c:pt idx="10">
                  <c:v>5676.3131433095805</c:v>
                </c:pt>
                <c:pt idx="11">
                  <c:v>980.21215868618913</c:v>
                </c:pt>
                <c:pt idx="12">
                  <c:v>10819.138284753364</c:v>
                </c:pt>
              </c:numCache>
            </c:numRef>
          </c:val>
          <c:extLst>
            <c:ext xmlns:c16="http://schemas.microsoft.com/office/drawing/2014/chart" uri="{C3380CC4-5D6E-409C-BE32-E72D297353CC}">
              <c16:uniqueId val="{00000001-00C5-474F-AA38-EACCDF853272}"/>
            </c:ext>
          </c:extLst>
        </c:ser>
        <c:ser>
          <c:idx val="2"/>
          <c:order val="2"/>
          <c:tx>
            <c:strRef>
              <c:f>Sheet1!$D$1</c:f>
              <c:strCache>
                <c:ptCount val="1"/>
                <c:pt idx="0">
                  <c:v>2020</c:v>
                </c:pt>
              </c:strCache>
            </c:strRef>
          </c:tx>
          <c:spPr>
            <a:solidFill>
              <a:schemeClr val="accent3"/>
            </a:solidFill>
            <a:ln>
              <a:noFill/>
            </a:ln>
            <a:effectLst/>
          </c:spPr>
          <c:invertIfNegative val="0"/>
          <c:cat>
            <c:strRef>
              <c:f>Sheet1!$A$2:$A$14</c:f>
              <c:strCache>
                <c:ptCount val="13"/>
                <c:pt idx="0">
                  <c:v> Japan </c:v>
                </c:pt>
                <c:pt idx="1">
                  <c:v> Korea </c:v>
                </c:pt>
                <c:pt idx="2">
                  <c:v> China/HK </c:v>
                </c:pt>
                <c:pt idx="3">
                  <c:v> Mexico </c:v>
                </c:pt>
                <c:pt idx="4">
                  <c:v> Canada </c:v>
                </c:pt>
                <c:pt idx="5">
                  <c:v> Mid East </c:v>
                </c:pt>
                <c:pt idx="6">
                  <c:v> Taiwan </c:v>
                </c:pt>
                <c:pt idx="7">
                  <c:v> ASEAN </c:v>
                </c:pt>
                <c:pt idx="8">
                  <c:v> S Am </c:v>
                </c:pt>
                <c:pt idx="9">
                  <c:v> Carib/DR </c:v>
                </c:pt>
                <c:pt idx="10">
                  <c:v> C Am </c:v>
                </c:pt>
                <c:pt idx="11">
                  <c:v> Africa </c:v>
                </c:pt>
                <c:pt idx="12">
                  <c:v> Europe </c:v>
                </c:pt>
              </c:strCache>
            </c:strRef>
          </c:cat>
          <c:val>
            <c:numRef>
              <c:f>Sheet1!$D$2:$D$14</c:f>
              <c:numCache>
                <c:formatCode>_(* #,##0_);_(* \(#,##0\);_(* "-"??_);_(@_)</c:formatCode>
                <c:ptCount val="13"/>
                <c:pt idx="0">
                  <c:v>6349.3425317092451</c:v>
                </c:pt>
                <c:pt idx="1">
                  <c:v>6993.2998119651875</c:v>
                </c:pt>
                <c:pt idx="2">
                  <c:v>7576.4481494996235</c:v>
                </c:pt>
                <c:pt idx="3">
                  <c:v>4418.950972008437</c:v>
                </c:pt>
                <c:pt idx="4">
                  <c:v>6722.222356713205</c:v>
                </c:pt>
                <c:pt idx="5">
                  <c:v>2640.5050265725522</c:v>
                </c:pt>
                <c:pt idx="6">
                  <c:v>8653.4912630191993</c:v>
                </c:pt>
                <c:pt idx="7">
                  <c:v>4890.1066804979255</c:v>
                </c:pt>
                <c:pt idx="8">
                  <c:v>4064.0640876155576</c:v>
                </c:pt>
                <c:pt idx="9">
                  <c:v>5920.150490503027</c:v>
                </c:pt>
                <c:pt idx="10">
                  <c:v>5497.0349259366831</c:v>
                </c:pt>
                <c:pt idx="11">
                  <c:v>872.04511362364269</c:v>
                </c:pt>
                <c:pt idx="12">
                  <c:v>11118.795127999416</c:v>
                </c:pt>
              </c:numCache>
            </c:numRef>
          </c:val>
          <c:extLst>
            <c:ext xmlns:c16="http://schemas.microsoft.com/office/drawing/2014/chart" uri="{C3380CC4-5D6E-409C-BE32-E72D297353CC}">
              <c16:uniqueId val="{00000002-00C5-474F-AA38-EACCDF853272}"/>
            </c:ext>
          </c:extLst>
        </c:ser>
        <c:ser>
          <c:idx val="3"/>
          <c:order val="3"/>
          <c:tx>
            <c:strRef>
              <c:f>Sheet1!$E$1</c:f>
              <c:strCache>
                <c:ptCount val="1"/>
                <c:pt idx="0">
                  <c:v>2021</c:v>
                </c:pt>
              </c:strCache>
            </c:strRef>
          </c:tx>
          <c:spPr>
            <a:solidFill>
              <a:schemeClr val="accent4"/>
            </a:solidFill>
            <a:ln>
              <a:noFill/>
            </a:ln>
            <a:effectLst/>
          </c:spPr>
          <c:invertIfNegative val="0"/>
          <c:dLbls>
            <c:dLbl>
              <c:idx val="0"/>
              <c:tx>
                <c:rich>
                  <a:bodyPr/>
                  <a:lstStyle/>
                  <a:p>
                    <a:fld id="{BCCDD475-1511-4803-A179-14115344ABF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00C5-474F-AA38-EACCDF853272}"/>
                </c:ext>
              </c:extLst>
            </c:dLbl>
            <c:dLbl>
              <c:idx val="1"/>
              <c:tx>
                <c:rich>
                  <a:bodyPr/>
                  <a:lstStyle/>
                  <a:p>
                    <a:fld id="{CBF957B6-9F64-44FB-931A-49AE704EB34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00C5-474F-AA38-EACCDF853272}"/>
                </c:ext>
              </c:extLst>
            </c:dLbl>
            <c:dLbl>
              <c:idx val="2"/>
              <c:tx>
                <c:rich>
                  <a:bodyPr/>
                  <a:lstStyle/>
                  <a:p>
                    <a:fld id="{4B9DEE15-F342-45A8-9E6F-6E206D43FD0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00C5-474F-AA38-EACCDF853272}"/>
                </c:ext>
              </c:extLst>
            </c:dLbl>
            <c:dLbl>
              <c:idx val="3"/>
              <c:tx>
                <c:rich>
                  <a:bodyPr/>
                  <a:lstStyle/>
                  <a:p>
                    <a:fld id="{68F5B40B-6A5A-4201-AE4E-708D06FB145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00C5-474F-AA38-EACCDF853272}"/>
                </c:ext>
              </c:extLst>
            </c:dLbl>
            <c:dLbl>
              <c:idx val="4"/>
              <c:tx>
                <c:rich>
                  <a:bodyPr/>
                  <a:lstStyle/>
                  <a:p>
                    <a:fld id="{3A2FAB76-3F18-4DE6-9EDB-C127C65E314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00C5-474F-AA38-EACCDF853272}"/>
                </c:ext>
              </c:extLst>
            </c:dLbl>
            <c:dLbl>
              <c:idx val="5"/>
              <c:tx>
                <c:rich>
                  <a:bodyPr/>
                  <a:lstStyle/>
                  <a:p>
                    <a:fld id="{22B702AC-99F4-43A7-BA3C-3D7528C7825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00C5-474F-AA38-EACCDF853272}"/>
                </c:ext>
              </c:extLst>
            </c:dLbl>
            <c:dLbl>
              <c:idx val="6"/>
              <c:tx>
                <c:rich>
                  <a:bodyPr/>
                  <a:lstStyle/>
                  <a:p>
                    <a:fld id="{DD455021-2F9B-4F28-B8A0-108231663E2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00C5-474F-AA38-EACCDF853272}"/>
                </c:ext>
              </c:extLst>
            </c:dLbl>
            <c:dLbl>
              <c:idx val="7"/>
              <c:tx>
                <c:rich>
                  <a:bodyPr/>
                  <a:lstStyle/>
                  <a:p>
                    <a:fld id="{51307068-6060-41D6-BB73-E2ABB7252DF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00C5-474F-AA38-EACCDF853272}"/>
                </c:ext>
              </c:extLst>
            </c:dLbl>
            <c:dLbl>
              <c:idx val="8"/>
              <c:tx>
                <c:rich>
                  <a:bodyPr/>
                  <a:lstStyle/>
                  <a:p>
                    <a:fld id="{08880C58-536E-4E3C-B0C3-510962820E6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00C5-474F-AA38-EACCDF853272}"/>
                </c:ext>
              </c:extLst>
            </c:dLbl>
            <c:dLbl>
              <c:idx val="9"/>
              <c:tx>
                <c:rich>
                  <a:bodyPr/>
                  <a:lstStyle/>
                  <a:p>
                    <a:fld id="{A0761CAA-D96C-4B4E-AA87-719BEBD4ABD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00C5-474F-AA38-EACCDF853272}"/>
                </c:ext>
              </c:extLst>
            </c:dLbl>
            <c:dLbl>
              <c:idx val="10"/>
              <c:tx>
                <c:rich>
                  <a:bodyPr/>
                  <a:lstStyle/>
                  <a:p>
                    <a:fld id="{77F0776B-F5AF-472B-989B-C788AB8D408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00C5-474F-AA38-EACCDF853272}"/>
                </c:ext>
              </c:extLst>
            </c:dLbl>
            <c:dLbl>
              <c:idx val="11"/>
              <c:tx>
                <c:rich>
                  <a:bodyPr/>
                  <a:lstStyle/>
                  <a:p>
                    <a:fld id="{C23D2FFA-5F80-4F34-8D90-A29CA3D7665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00C5-474F-AA38-EACCDF853272}"/>
                </c:ext>
              </c:extLst>
            </c:dLbl>
            <c:dLbl>
              <c:idx val="12"/>
              <c:tx>
                <c:rich>
                  <a:bodyPr/>
                  <a:lstStyle/>
                  <a:p>
                    <a:fld id="{63C47DF2-A9FB-4165-B1EB-F9FB4539F31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00C5-474F-AA38-EACCDF85327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 Japan </c:v>
                </c:pt>
                <c:pt idx="1">
                  <c:v> Korea </c:v>
                </c:pt>
                <c:pt idx="2">
                  <c:v> China/HK </c:v>
                </c:pt>
                <c:pt idx="3">
                  <c:v> Mexico </c:v>
                </c:pt>
                <c:pt idx="4">
                  <c:v> Canada </c:v>
                </c:pt>
                <c:pt idx="5">
                  <c:v> Mid East </c:v>
                </c:pt>
                <c:pt idx="6">
                  <c:v> Taiwan </c:v>
                </c:pt>
                <c:pt idx="7">
                  <c:v> ASEAN </c:v>
                </c:pt>
                <c:pt idx="8">
                  <c:v> S Am </c:v>
                </c:pt>
                <c:pt idx="9">
                  <c:v> Carib/DR </c:v>
                </c:pt>
                <c:pt idx="10">
                  <c:v> C Am </c:v>
                </c:pt>
                <c:pt idx="11">
                  <c:v> Africa </c:v>
                </c:pt>
                <c:pt idx="12">
                  <c:v> Europe </c:v>
                </c:pt>
              </c:strCache>
            </c:strRef>
          </c:cat>
          <c:val>
            <c:numRef>
              <c:f>Sheet1!$E$2:$E$14</c:f>
              <c:numCache>
                <c:formatCode>_(* #,##0_);_(* \(#,##0\);_(* "-"??_);_(@_)</c:formatCode>
                <c:ptCount val="13"/>
                <c:pt idx="0">
                  <c:v>7408.2047409559855</c:v>
                </c:pt>
                <c:pt idx="1">
                  <c:v>8505.4917809832841</c:v>
                </c:pt>
                <c:pt idx="2">
                  <c:v>8685.3436616326235</c:v>
                </c:pt>
                <c:pt idx="3">
                  <c:v>5273.6369998205637</c:v>
                </c:pt>
                <c:pt idx="4">
                  <c:v>7410.8727332009939</c:v>
                </c:pt>
                <c:pt idx="5">
                  <c:v>3449.2698518679545</c:v>
                </c:pt>
                <c:pt idx="6">
                  <c:v>10587.918218559314</c:v>
                </c:pt>
                <c:pt idx="7">
                  <c:v>5458.1768500948765</c:v>
                </c:pt>
                <c:pt idx="8">
                  <c:v>5585.8874913527452</c:v>
                </c:pt>
                <c:pt idx="9">
                  <c:v>7628.8534146147103</c:v>
                </c:pt>
                <c:pt idx="10">
                  <c:v>6541.8829498356436</c:v>
                </c:pt>
                <c:pt idx="11">
                  <c:v>1211.802317582941</c:v>
                </c:pt>
                <c:pt idx="12">
                  <c:v>11974.916948913351</c:v>
                </c:pt>
              </c:numCache>
            </c:numRef>
          </c:val>
          <c:extLst>
            <c:ext xmlns:c15="http://schemas.microsoft.com/office/drawing/2012/chart" uri="{02D57815-91ED-43cb-92C2-25804820EDAC}">
              <c15:datalabelsRange>
                <c15:f>Sheet1!$F$2:$F$14</c15:f>
                <c15:dlblRangeCache>
                  <c:ptCount val="13"/>
                  <c:pt idx="0">
                    <c:v>17%</c:v>
                  </c:pt>
                  <c:pt idx="1">
                    <c:v>22%</c:v>
                  </c:pt>
                  <c:pt idx="2">
                    <c:v>15%</c:v>
                  </c:pt>
                  <c:pt idx="3">
                    <c:v>19%</c:v>
                  </c:pt>
                  <c:pt idx="4">
                    <c:v>10%</c:v>
                  </c:pt>
                  <c:pt idx="5">
                    <c:v>31%</c:v>
                  </c:pt>
                  <c:pt idx="6">
                    <c:v>22%</c:v>
                  </c:pt>
                  <c:pt idx="7">
                    <c:v>12%</c:v>
                  </c:pt>
                  <c:pt idx="8">
                    <c:v>37%</c:v>
                  </c:pt>
                  <c:pt idx="9">
                    <c:v>29%</c:v>
                  </c:pt>
                  <c:pt idx="10">
                    <c:v>19%</c:v>
                  </c:pt>
                  <c:pt idx="11">
                    <c:v>39%</c:v>
                  </c:pt>
                  <c:pt idx="12">
                    <c:v>8%</c:v>
                  </c:pt>
                </c15:dlblRangeCache>
              </c15:datalabelsRange>
            </c:ext>
            <c:ext xmlns:c16="http://schemas.microsoft.com/office/drawing/2014/chart" uri="{C3380CC4-5D6E-409C-BE32-E72D297353CC}">
              <c16:uniqueId val="{00000004-00C5-474F-AA38-EACCDF853272}"/>
            </c:ext>
          </c:extLst>
        </c:ser>
        <c:dLbls>
          <c:showLegendKey val="0"/>
          <c:showVal val="0"/>
          <c:showCatName val="0"/>
          <c:showSerName val="0"/>
          <c:showPercent val="0"/>
          <c:showBubbleSize val="0"/>
        </c:dLbls>
        <c:gapWidth val="219"/>
        <c:overlap val="-27"/>
        <c:axId val="1643870159"/>
        <c:axId val="1643889711"/>
      </c:barChart>
      <c:catAx>
        <c:axId val="1643870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643889711"/>
        <c:crosses val="autoZero"/>
        <c:auto val="1"/>
        <c:lblAlgn val="ctr"/>
        <c:lblOffset val="100"/>
        <c:noMultiLvlLbl val="0"/>
      </c:catAx>
      <c:valAx>
        <c:axId val="1643889711"/>
        <c:scaling>
          <c:orientation val="minMax"/>
          <c:max val="12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US $/mt</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43870159"/>
        <c:crosses val="autoZero"/>
        <c:crossBetween val="between"/>
      </c:valAx>
      <c:spPr>
        <a:noFill/>
        <a:ln>
          <a:noFill/>
        </a:ln>
        <a:effectLst/>
      </c:spPr>
    </c:plotArea>
    <c:legend>
      <c:legendPos val="b"/>
      <c:layout>
        <c:manualLayout>
          <c:xMode val="edge"/>
          <c:yMode val="edge"/>
          <c:x val="0.40149945995564407"/>
          <c:y val="0.93716381256538739"/>
          <c:w val="0.19412590924761755"/>
          <c:h val="5.724178184020703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U.S. Beef &amp; Variety Meat Exports</a:t>
            </a:r>
          </a:p>
        </c:rich>
      </c:tx>
      <c:layout>
        <c:manualLayout>
          <c:xMode val="edge"/>
          <c:yMode val="edge"/>
          <c:x val="0.21455701244657718"/>
          <c:y val="2.3090563898640708E-2"/>
        </c:manualLayout>
      </c:layout>
      <c:overlay val="0"/>
    </c:title>
    <c:autoTitleDeleted val="0"/>
    <c:plotArea>
      <c:layout>
        <c:manualLayout>
          <c:layoutTarget val="inner"/>
          <c:xMode val="edge"/>
          <c:yMode val="edge"/>
          <c:x val="0.19253449720969587"/>
          <c:y val="0.10085808818211607"/>
          <c:w val="0.7123062921089558"/>
          <c:h val="0.66718335927907335"/>
        </c:manualLayout>
      </c:layout>
      <c:barChart>
        <c:barDir val="col"/>
        <c:grouping val="stacked"/>
        <c:varyColors val="0"/>
        <c:ser>
          <c:idx val="0"/>
          <c:order val="0"/>
          <c:tx>
            <c:strRef>
              <c:f>Sheet1!$A$2</c:f>
              <c:strCache>
                <c:ptCount val="1"/>
                <c:pt idx="0">
                  <c:v>Beef</c:v>
                </c:pt>
              </c:strCache>
            </c:strRef>
          </c:tx>
          <c:spPr>
            <a:solidFill>
              <a:srgbClr val="FF0000"/>
            </a:solidFill>
          </c:spPr>
          <c:invertIfNegative val="0"/>
          <c:cat>
            <c:strRef>
              <c:f>Sheet1!$B$1:$T$1</c:f>
              <c:strCache>
                <c:ptCount val="19"/>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strCache>
            </c:strRef>
          </c:cat>
          <c:val>
            <c:numRef>
              <c:f>Sheet1!$B$2:$T$2</c:f>
              <c:numCache>
                <c:formatCode>General</c:formatCode>
                <c:ptCount val="19"/>
                <c:pt idx="0">
                  <c:v>3144939000</c:v>
                </c:pt>
                <c:pt idx="1">
                  <c:v>552414000</c:v>
                </c:pt>
                <c:pt idx="2">
                  <c:v>918547000</c:v>
                </c:pt>
                <c:pt idx="3">
                  <c:v>1522385000</c:v>
                </c:pt>
                <c:pt idx="4">
                  <c:v>2004652000</c:v>
                </c:pt>
                <c:pt idx="5">
                  <c:v>2819946000</c:v>
                </c:pt>
                <c:pt idx="6">
                  <c:v>2599820000</c:v>
                </c:pt>
                <c:pt idx="7">
                  <c:v>3538359000</c:v>
                </c:pt>
                <c:pt idx="8">
                  <c:v>4734676000</c:v>
                </c:pt>
                <c:pt idx="9">
                  <c:v>4807490000</c:v>
                </c:pt>
                <c:pt idx="10">
                  <c:v>5427233836</c:v>
                </c:pt>
                <c:pt idx="11">
                  <c:v>6294667708</c:v>
                </c:pt>
                <c:pt idx="12">
                  <c:v>5430964315</c:v>
                </c:pt>
                <c:pt idx="13">
                  <c:v>5440408143</c:v>
                </c:pt>
                <c:pt idx="14">
                  <c:v>6393758805</c:v>
                </c:pt>
                <c:pt idx="15" formatCode="#,##0">
                  <c:v>7442174657</c:v>
                </c:pt>
                <c:pt idx="16" formatCode="#,##0">
                  <c:v>7116701239</c:v>
                </c:pt>
                <c:pt idx="17" formatCode="#,##0">
                  <c:v>6773813415</c:v>
                </c:pt>
                <c:pt idx="18" formatCode="#,##0">
                  <c:v>9490117578</c:v>
                </c:pt>
              </c:numCache>
            </c:numRef>
          </c:val>
          <c:extLst>
            <c:ext xmlns:c16="http://schemas.microsoft.com/office/drawing/2014/chart" uri="{C3380CC4-5D6E-409C-BE32-E72D297353CC}">
              <c16:uniqueId val="{00000000-01CB-4CE2-9D7A-5D96878DA6F2}"/>
            </c:ext>
          </c:extLst>
        </c:ser>
        <c:ser>
          <c:idx val="1"/>
          <c:order val="1"/>
          <c:tx>
            <c:strRef>
              <c:f>Sheet1!$A$3</c:f>
              <c:strCache>
                <c:ptCount val="1"/>
                <c:pt idx="0">
                  <c:v>Variety Meats</c:v>
                </c:pt>
              </c:strCache>
            </c:strRef>
          </c:tx>
          <c:invertIfNegative val="0"/>
          <c:cat>
            <c:strRef>
              <c:f>Sheet1!$B$1:$T$1</c:f>
              <c:strCache>
                <c:ptCount val="19"/>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pt idx="17">
                  <c:v>2020</c:v>
                </c:pt>
                <c:pt idx="18">
                  <c:v>2021</c:v>
                </c:pt>
              </c:strCache>
            </c:strRef>
          </c:cat>
          <c:val>
            <c:numRef>
              <c:f>Sheet1!$B$3:$T$3</c:f>
              <c:numCache>
                <c:formatCode>General</c:formatCode>
                <c:ptCount val="19"/>
                <c:pt idx="0">
                  <c:v>710704000</c:v>
                </c:pt>
                <c:pt idx="1">
                  <c:v>256796000</c:v>
                </c:pt>
                <c:pt idx="2">
                  <c:v>446876000</c:v>
                </c:pt>
                <c:pt idx="3">
                  <c:v>519077000</c:v>
                </c:pt>
                <c:pt idx="4">
                  <c:v>612896000</c:v>
                </c:pt>
                <c:pt idx="5">
                  <c:v>799555000</c:v>
                </c:pt>
                <c:pt idx="6">
                  <c:v>481693000</c:v>
                </c:pt>
                <c:pt idx="7">
                  <c:v>540537000</c:v>
                </c:pt>
                <c:pt idx="8">
                  <c:v>686047000</c:v>
                </c:pt>
                <c:pt idx="9">
                  <c:v>703122000</c:v>
                </c:pt>
                <c:pt idx="10">
                  <c:v>729658000</c:v>
                </c:pt>
                <c:pt idx="11">
                  <c:v>838873838</c:v>
                </c:pt>
                <c:pt idx="12">
                  <c:v>871221094</c:v>
                </c:pt>
                <c:pt idx="13">
                  <c:v>902212000</c:v>
                </c:pt>
                <c:pt idx="14">
                  <c:v>875015499</c:v>
                </c:pt>
                <c:pt idx="15" formatCode="#,##0">
                  <c:v>890033050</c:v>
                </c:pt>
                <c:pt idx="16" formatCode="#,##0">
                  <c:v>972941144</c:v>
                </c:pt>
                <c:pt idx="17" formatCode="#,##0">
                  <c:v>875158134</c:v>
                </c:pt>
                <c:pt idx="18" formatCode="#,##0">
                  <c:v>1086248236</c:v>
                </c:pt>
              </c:numCache>
            </c:numRef>
          </c:val>
          <c:extLst>
            <c:ext xmlns:c16="http://schemas.microsoft.com/office/drawing/2014/chart" uri="{C3380CC4-5D6E-409C-BE32-E72D297353CC}">
              <c16:uniqueId val="{00000001-01CB-4CE2-9D7A-5D96878DA6F2}"/>
            </c:ext>
          </c:extLst>
        </c:ser>
        <c:dLbls>
          <c:showLegendKey val="0"/>
          <c:showVal val="0"/>
          <c:showCatName val="0"/>
          <c:showSerName val="0"/>
          <c:showPercent val="0"/>
          <c:showBubbleSize val="0"/>
        </c:dLbls>
        <c:gapWidth val="150"/>
        <c:overlap val="100"/>
        <c:axId val="404873504"/>
        <c:axId val="404874288"/>
      </c:barChart>
      <c:catAx>
        <c:axId val="404873504"/>
        <c:scaling>
          <c:orientation val="minMax"/>
        </c:scaling>
        <c:delete val="0"/>
        <c:axPos val="b"/>
        <c:numFmt formatCode="General" sourceLinked="0"/>
        <c:majorTickMark val="out"/>
        <c:minorTickMark val="none"/>
        <c:tickLblPos val="nextTo"/>
        <c:txPr>
          <a:bodyPr/>
          <a:lstStyle/>
          <a:p>
            <a:pPr>
              <a:defRPr b="1">
                <a:latin typeface="Segoe UI Semibold" panose="020B0702040204020203" pitchFamily="34" charset="0"/>
                <a:cs typeface="Segoe UI Semibold" panose="020B0702040204020203" pitchFamily="34" charset="0"/>
              </a:defRPr>
            </a:pPr>
            <a:endParaRPr lang="en-US"/>
          </a:p>
        </c:txPr>
        <c:crossAx val="404874288"/>
        <c:crosses val="autoZero"/>
        <c:auto val="1"/>
        <c:lblAlgn val="ctr"/>
        <c:lblOffset val="100"/>
        <c:noMultiLvlLbl val="0"/>
      </c:catAx>
      <c:valAx>
        <c:axId val="404874288"/>
        <c:scaling>
          <c:orientation val="minMax"/>
        </c:scaling>
        <c:delete val="0"/>
        <c:axPos val="l"/>
        <c:majorGridlines/>
        <c:numFmt formatCode="&quot;$&quot;#,##0" sourceLinked="0"/>
        <c:majorTickMark val="out"/>
        <c:minorTickMark val="none"/>
        <c:tickLblPos val="nextTo"/>
        <c:txPr>
          <a:bodyPr/>
          <a:lstStyle/>
          <a:p>
            <a:pPr>
              <a:defRPr b="1">
                <a:latin typeface="Segoe UI Semibold" panose="020B0702040204020203" pitchFamily="34" charset="0"/>
                <a:cs typeface="Segoe UI Semibold" panose="020B0702040204020203" pitchFamily="34" charset="0"/>
              </a:defRPr>
            </a:pPr>
            <a:endParaRPr lang="en-US"/>
          </a:p>
        </c:txPr>
        <c:crossAx val="404873504"/>
        <c:crosses val="autoZero"/>
        <c:crossBetween val="between"/>
        <c:dispUnits>
          <c:builtInUnit val="billions"/>
          <c:dispUnitsLbl>
            <c:layout>
              <c:manualLayout>
                <c:xMode val="edge"/>
                <c:yMode val="edge"/>
                <c:x val="0"/>
                <c:y val="0.20671929991220558"/>
              </c:manualLayout>
            </c:layout>
            <c:tx>
              <c:rich>
                <a:bodyPr/>
                <a:lstStyle/>
                <a:p>
                  <a:pPr>
                    <a:defRPr>
                      <a:latin typeface="Segoe UI Semibold" panose="020B0702040204020203" pitchFamily="34" charset="0"/>
                      <a:cs typeface="Segoe UI Semibold" panose="020B0702040204020203" pitchFamily="34" charset="0"/>
                    </a:defRPr>
                  </a:pPr>
                  <a:r>
                    <a:rPr lang="en-US" dirty="0">
                      <a:latin typeface="Segoe UI Semibold" panose="020B0702040204020203" pitchFamily="34" charset="0"/>
                      <a:cs typeface="Segoe UI Semibold" panose="020B0702040204020203" pitchFamily="34" charset="0"/>
                    </a:rPr>
                    <a:t>Billion</a:t>
                  </a:r>
                  <a:r>
                    <a:rPr lang="en-US" baseline="0" dirty="0">
                      <a:latin typeface="Segoe UI Semibold" panose="020B0702040204020203" pitchFamily="34" charset="0"/>
                      <a:cs typeface="Segoe UI Semibold" panose="020B0702040204020203" pitchFamily="34" charset="0"/>
                    </a:rPr>
                    <a:t> USD</a:t>
                  </a:r>
                  <a:endParaRPr lang="en-US" dirty="0">
                    <a:latin typeface="Segoe UI Semibold" panose="020B0702040204020203" pitchFamily="34" charset="0"/>
                    <a:cs typeface="Segoe UI Semibold" panose="020B0702040204020203" pitchFamily="34" charset="0"/>
                  </a:endParaRPr>
                </a:p>
              </c:rich>
            </c:tx>
          </c:dispUnitsLbl>
        </c:dispUnits>
      </c:valAx>
    </c:plotArea>
    <c:legend>
      <c:legendPos val="b"/>
      <c:overlay val="0"/>
      <c:txPr>
        <a:bodyPr/>
        <a:lstStyle/>
        <a:p>
          <a:pPr>
            <a:defRPr b="1" i="0" u="none">
              <a:latin typeface="Segoe UI Semibold" panose="020B0702040204020203" pitchFamily="34" charset="0"/>
              <a:cs typeface="Segoe UI Semibold" panose="020B0702040204020203"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a:t>U.S. Beef &amp; Variety Meat Exports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Jan-Nov 2019 </c:v>
                </c:pt>
              </c:strCache>
            </c:strRef>
          </c:tx>
          <c:spPr>
            <a:solidFill>
              <a:schemeClr val="accent1"/>
            </a:solidFill>
            <a:ln>
              <a:noFill/>
            </a:ln>
            <a:effectLst/>
          </c:spPr>
          <c:invertIfNegative val="0"/>
          <c:cat>
            <c:strRef>
              <c:f>Sheet1!$A$2:$A$5</c:f>
              <c:strCache>
                <c:ptCount val="3"/>
                <c:pt idx="0">
                  <c:v>West Coast</c:v>
                </c:pt>
                <c:pt idx="1">
                  <c:v>East &amp; Gulf Coast</c:v>
                </c:pt>
                <c:pt idx="2">
                  <c:v>Mex&amp;Can</c:v>
                </c:pt>
              </c:strCache>
            </c:strRef>
          </c:cat>
          <c:val>
            <c:numRef>
              <c:f>Sheet1!$B$2:$B$5</c:f>
              <c:numCache>
                <c:formatCode>_(* #,##0_);_(* \(#,##0\);_(* "-"??_);_(@_)</c:formatCode>
                <c:ptCount val="3"/>
                <c:pt idx="0">
                  <c:v>522027.26000000077</c:v>
                </c:pt>
                <c:pt idx="1">
                  <c:v>175549.15999999963</c:v>
                </c:pt>
                <c:pt idx="2">
                  <c:v>266272</c:v>
                </c:pt>
              </c:numCache>
            </c:numRef>
          </c:val>
          <c:extLst>
            <c:ext xmlns:c16="http://schemas.microsoft.com/office/drawing/2014/chart" uri="{C3380CC4-5D6E-409C-BE32-E72D297353CC}">
              <c16:uniqueId val="{00000000-0B8F-44C7-B478-EC63E1B13F65}"/>
            </c:ext>
          </c:extLst>
        </c:ser>
        <c:ser>
          <c:idx val="1"/>
          <c:order val="1"/>
          <c:tx>
            <c:strRef>
              <c:f>Sheet1!$C$1</c:f>
              <c:strCache>
                <c:ptCount val="1"/>
                <c:pt idx="0">
                  <c:v>Jan - Nov 2020</c:v>
                </c:pt>
              </c:strCache>
            </c:strRef>
          </c:tx>
          <c:spPr>
            <a:solidFill>
              <a:schemeClr val="accent2"/>
            </a:solidFill>
            <a:ln>
              <a:noFill/>
            </a:ln>
            <a:effectLst/>
          </c:spPr>
          <c:invertIfNegative val="0"/>
          <c:cat>
            <c:strRef>
              <c:f>Sheet1!$A$2:$A$5</c:f>
              <c:strCache>
                <c:ptCount val="3"/>
                <c:pt idx="0">
                  <c:v>West Coast</c:v>
                </c:pt>
                <c:pt idx="1">
                  <c:v>East &amp; Gulf Coast</c:v>
                </c:pt>
                <c:pt idx="2">
                  <c:v>Mex&amp;Can</c:v>
                </c:pt>
              </c:strCache>
            </c:strRef>
          </c:cat>
          <c:val>
            <c:numRef>
              <c:f>Sheet1!$C$2:$C$5</c:f>
              <c:numCache>
                <c:formatCode>_(* #,##0_);_(* \(#,##0\);_(* "-"??_);_(@_)</c:formatCode>
                <c:ptCount val="3"/>
                <c:pt idx="0">
                  <c:v>515658.81000000052</c:v>
                </c:pt>
                <c:pt idx="1">
                  <c:v>188017.88999999966</c:v>
                </c:pt>
                <c:pt idx="2">
                  <c:v>228196</c:v>
                </c:pt>
              </c:numCache>
            </c:numRef>
          </c:val>
          <c:extLst>
            <c:ext xmlns:c16="http://schemas.microsoft.com/office/drawing/2014/chart" uri="{C3380CC4-5D6E-409C-BE32-E72D297353CC}">
              <c16:uniqueId val="{00000001-0B8F-44C7-B478-EC63E1B13F65}"/>
            </c:ext>
          </c:extLst>
        </c:ser>
        <c:ser>
          <c:idx val="2"/>
          <c:order val="2"/>
          <c:tx>
            <c:strRef>
              <c:f>Sheet1!$D$1</c:f>
              <c:strCache>
                <c:ptCount val="1"/>
                <c:pt idx="0">
                  <c:v>Jan - Nov 2021</c:v>
                </c:pt>
              </c:strCache>
            </c:strRef>
          </c:tx>
          <c:spPr>
            <a:solidFill>
              <a:schemeClr val="accent3"/>
            </a:solidFill>
            <a:ln>
              <a:noFill/>
            </a:ln>
            <a:effectLst/>
          </c:spPr>
          <c:invertIfNegative val="0"/>
          <c:dLbls>
            <c:dLbl>
              <c:idx val="0"/>
              <c:tx>
                <c:rich>
                  <a:bodyPr/>
                  <a:lstStyle/>
                  <a:p>
                    <a:fld id="{11301770-9B3A-46A0-9C68-B70864EDA9AF}" type="CELLRANGE">
                      <a:rPr lang="en-US"/>
                      <a:pPr/>
                      <a:t>[CELLRANGE]</a:t>
                    </a:fld>
                    <a:r>
                      <a:rPr lang="en-US" baseline="0"/>
                      <a:t>, </a:t>
                    </a:r>
                    <a:fld id="{D30C2FE5-32A6-437E-AE36-AE5133106819}"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4158-498B-A621-AFEB181CF5D5}"/>
                </c:ext>
              </c:extLst>
            </c:dLbl>
            <c:dLbl>
              <c:idx val="1"/>
              <c:tx>
                <c:rich>
                  <a:bodyPr/>
                  <a:lstStyle/>
                  <a:p>
                    <a:fld id="{9DFAC9E4-259A-4D45-B40E-33243E84B201}" type="CELLRANGE">
                      <a:rPr lang="en-US"/>
                      <a:pPr/>
                      <a:t>[CELLRANGE]</a:t>
                    </a:fld>
                    <a:r>
                      <a:rPr lang="en-US" baseline="0"/>
                      <a:t>, </a:t>
                    </a:r>
                    <a:fld id="{7AE80989-7732-467B-8C0B-F0E0F9C280AA}"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4158-498B-A621-AFEB181CF5D5}"/>
                </c:ext>
              </c:extLst>
            </c:dLbl>
            <c:dLbl>
              <c:idx val="2"/>
              <c:tx>
                <c:rich>
                  <a:bodyPr/>
                  <a:lstStyle/>
                  <a:p>
                    <a:fld id="{62C62C31-5484-4B67-B1E7-F168AB6FC5EC}" type="CELLRANGE">
                      <a:rPr lang="en-US"/>
                      <a:pPr/>
                      <a:t>[CELLRANGE]</a:t>
                    </a:fld>
                    <a:r>
                      <a:rPr lang="en-US" baseline="0"/>
                      <a:t>, </a:t>
                    </a:r>
                    <a:fld id="{838D983E-7EE3-4E86-BE0B-36C8634C0EB7}"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4158-498B-A621-AFEB181CF5D5}"/>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West Coast</c:v>
                </c:pt>
                <c:pt idx="1">
                  <c:v>East &amp; Gulf Coast</c:v>
                </c:pt>
                <c:pt idx="2">
                  <c:v>Mex&amp;Can</c:v>
                </c:pt>
              </c:strCache>
            </c:strRef>
          </c:cat>
          <c:val>
            <c:numRef>
              <c:f>Sheet1!$D$2:$D$5</c:f>
              <c:numCache>
                <c:formatCode>_(* #,##0_);_(* \(#,##0\);_(* "-"??_);_(@_)</c:formatCode>
                <c:ptCount val="3"/>
                <c:pt idx="0">
                  <c:v>657268.05999999854</c:v>
                </c:pt>
                <c:pt idx="1">
                  <c:v>231506.25000000047</c:v>
                </c:pt>
                <c:pt idx="2">
                  <c:v>242360</c:v>
                </c:pt>
              </c:numCache>
            </c:numRef>
          </c:val>
          <c:extLst>
            <c:ext xmlns:c15="http://schemas.microsoft.com/office/drawing/2012/chart" uri="{02D57815-91ED-43cb-92C2-25804820EDAC}">
              <c15:datalabelsRange>
                <c15:f>Sheet1!$E$2:$E$5</c15:f>
                <c15:dlblRangeCache>
                  <c:ptCount val="3"/>
                  <c:pt idx="0">
                    <c:v>27%</c:v>
                  </c:pt>
                  <c:pt idx="1">
                    <c:v>23%</c:v>
                  </c:pt>
                  <c:pt idx="2">
                    <c:v>6%</c:v>
                  </c:pt>
                </c15:dlblRangeCache>
              </c15:datalabelsRange>
            </c:ext>
            <c:ext xmlns:c16="http://schemas.microsoft.com/office/drawing/2014/chart" uri="{C3380CC4-5D6E-409C-BE32-E72D297353CC}">
              <c16:uniqueId val="{00000002-0B8F-44C7-B478-EC63E1B13F65}"/>
            </c:ext>
          </c:extLst>
        </c:ser>
        <c:dLbls>
          <c:showLegendKey val="0"/>
          <c:showVal val="0"/>
          <c:showCatName val="0"/>
          <c:showSerName val="0"/>
          <c:showPercent val="0"/>
          <c:showBubbleSize val="0"/>
        </c:dLbls>
        <c:gapWidth val="219"/>
        <c:overlap val="-27"/>
        <c:axId val="434988255"/>
        <c:axId val="434974527"/>
      </c:barChart>
      <c:catAx>
        <c:axId val="434988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434974527"/>
        <c:crosses val="autoZero"/>
        <c:auto val="1"/>
        <c:lblAlgn val="ctr"/>
        <c:lblOffset val="100"/>
        <c:noMultiLvlLbl val="0"/>
      </c:catAx>
      <c:valAx>
        <c:axId val="4349745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a:t>Metric tons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349882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a:t>U.S. Pork &amp; Variety Meat Exports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Jan-Nov 2019 </c:v>
                </c:pt>
              </c:strCache>
            </c:strRef>
          </c:tx>
          <c:spPr>
            <a:solidFill>
              <a:schemeClr val="accent1"/>
            </a:solidFill>
            <a:ln>
              <a:noFill/>
            </a:ln>
            <a:effectLst/>
          </c:spPr>
          <c:invertIfNegative val="0"/>
          <c:cat>
            <c:strRef>
              <c:f>Sheet1!$A$2:$A$5</c:f>
              <c:strCache>
                <c:ptCount val="3"/>
                <c:pt idx="0">
                  <c:v>West Coast</c:v>
                </c:pt>
                <c:pt idx="1">
                  <c:v>East &amp; Gulf Coast</c:v>
                </c:pt>
                <c:pt idx="2">
                  <c:v>Mex&amp;Can</c:v>
                </c:pt>
              </c:strCache>
            </c:strRef>
          </c:cat>
          <c:val>
            <c:numRef>
              <c:f>Sheet1!$B$2:$B$5</c:f>
              <c:numCache>
                <c:formatCode>_(* #,##0_);_(* \(#,##0\);_(* "-"??_);_(@_)</c:formatCode>
                <c:ptCount val="3"/>
                <c:pt idx="0">
                  <c:v>778913.37999999791</c:v>
                </c:pt>
                <c:pt idx="1">
                  <c:v>636095.13999999815</c:v>
                </c:pt>
                <c:pt idx="2">
                  <c:v>821922</c:v>
                </c:pt>
              </c:numCache>
            </c:numRef>
          </c:val>
          <c:extLst>
            <c:ext xmlns:c16="http://schemas.microsoft.com/office/drawing/2014/chart" uri="{C3380CC4-5D6E-409C-BE32-E72D297353CC}">
              <c16:uniqueId val="{00000000-EE3F-4189-91A8-A8BB534FF9BD}"/>
            </c:ext>
          </c:extLst>
        </c:ser>
        <c:ser>
          <c:idx val="1"/>
          <c:order val="1"/>
          <c:tx>
            <c:strRef>
              <c:f>Sheet1!$C$1</c:f>
              <c:strCache>
                <c:ptCount val="1"/>
                <c:pt idx="0">
                  <c:v>Jan - Nov 2020</c:v>
                </c:pt>
              </c:strCache>
            </c:strRef>
          </c:tx>
          <c:spPr>
            <a:solidFill>
              <a:schemeClr val="accent2"/>
            </a:solidFill>
            <a:ln>
              <a:noFill/>
            </a:ln>
            <a:effectLst/>
          </c:spPr>
          <c:invertIfNegative val="0"/>
          <c:cat>
            <c:strRef>
              <c:f>Sheet1!$A$2:$A$5</c:f>
              <c:strCache>
                <c:ptCount val="3"/>
                <c:pt idx="0">
                  <c:v>West Coast</c:v>
                </c:pt>
                <c:pt idx="1">
                  <c:v>East &amp; Gulf Coast</c:v>
                </c:pt>
                <c:pt idx="2">
                  <c:v>Mex&amp;Can</c:v>
                </c:pt>
              </c:strCache>
            </c:strRef>
          </c:cat>
          <c:val>
            <c:numRef>
              <c:f>Sheet1!$C$2:$C$5</c:f>
              <c:numCache>
                <c:formatCode>_(* #,##0_);_(* \(#,##0\);_(* "-"??_);_(@_)</c:formatCode>
                <c:ptCount val="3"/>
                <c:pt idx="0">
                  <c:v>1061434.6599999964</c:v>
                </c:pt>
                <c:pt idx="1">
                  <c:v>688882.58999999799</c:v>
                </c:pt>
                <c:pt idx="2">
                  <c:v>808578</c:v>
                </c:pt>
              </c:numCache>
            </c:numRef>
          </c:val>
          <c:extLst>
            <c:ext xmlns:c16="http://schemas.microsoft.com/office/drawing/2014/chart" uri="{C3380CC4-5D6E-409C-BE32-E72D297353CC}">
              <c16:uniqueId val="{00000001-EE3F-4189-91A8-A8BB534FF9BD}"/>
            </c:ext>
          </c:extLst>
        </c:ser>
        <c:ser>
          <c:idx val="2"/>
          <c:order val="2"/>
          <c:tx>
            <c:strRef>
              <c:f>Sheet1!$D$1</c:f>
              <c:strCache>
                <c:ptCount val="1"/>
                <c:pt idx="0">
                  <c:v>Jan - Nov 2021</c:v>
                </c:pt>
              </c:strCache>
            </c:strRef>
          </c:tx>
          <c:spPr>
            <a:solidFill>
              <a:schemeClr val="accent3"/>
            </a:solidFill>
            <a:ln>
              <a:noFill/>
            </a:ln>
            <a:effectLst/>
          </c:spPr>
          <c:invertIfNegative val="0"/>
          <c:dLbls>
            <c:dLbl>
              <c:idx val="0"/>
              <c:tx>
                <c:rich>
                  <a:bodyPr/>
                  <a:lstStyle/>
                  <a:p>
                    <a:fld id="{30B0F6F1-94BA-4D6D-A69F-97EDC6DFC1EF}" type="CELLRANGE">
                      <a:rPr lang="en-US"/>
                      <a:pPr/>
                      <a:t>[CELLRANGE]</a:t>
                    </a:fld>
                    <a:r>
                      <a:rPr lang="en-US" baseline="0"/>
                      <a:t>, </a:t>
                    </a:r>
                    <a:fld id="{643A70F0-A13C-4F7C-AF56-7575CC4FAB61}"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FB82-4C39-BE2C-12C29BF6652D}"/>
                </c:ext>
              </c:extLst>
            </c:dLbl>
            <c:dLbl>
              <c:idx val="1"/>
              <c:tx>
                <c:rich>
                  <a:bodyPr/>
                  <a:lstStyle/>
                  <a:p>
                    <a:fld id="{B3DADC0F-C143-4C94-817C-6D8CF6ABA0A3}" type="CELLRANGE">
                      <a:rPr lang="en-US"/>
                      <a:pPr/>
                      <a:t>[CELLRANGE]</a:t>
                    </a:fld>
                    <a:r>
                      <a:rPr lang="en-US" baseline="0"/>
                      <a:t>, </a:t>
                    </a:r>
                    <a:fld id="{5A649FFA-2E0C-42C7-8F03-5580ABA46CB1}"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FB82-4C39-BE2C-12C29BF6652D}"/>
                </c:ext>
              </c:extLst>
            </c:dLbl>
            <c:dLbl>
              <c:idx val="2"/>
              <c:tx>
                <c:rich>
                  <a:bodyPr/>
                  <a:lstStyle/>
                  <a:p>
                    <a:fld id="{54DDBC99-49C9-4BF3-A2D2-DC49A8D0E646}" type="CELLRANGE">
                      <a:rPr lang="en-US"/>
                      <a:pPr/>
                      <a:t>[CELLRANGE]</a:t>
                    </a:fld>
                    <a:r>
                      <a:rPr lang="en-US" baseline="0"/>
                      <a:t>, </a:t>
                    </a:r>
                    <a:fld id="{A3B45382-265E-48F6-B250-E740D3F3C5A7}"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FB82-4C39-BE2C-12C29BF6652D}"/>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West Coast</c:v>
                </c:pt>
                <c:pt idx="1">
                  <c:v>East &amp; Gulf Coast</c:v>
                </c:pt>
                <c:pt idx="2">
                  <c:v>Mex&amp;Can</c:v>
                </c:pt>
              </c:strCache>
            </c:strRef>
          </c:cat>
          <c:val>
            <c:numRef>
              <c:f>Sheet1!$D$2:$D$5</c:f>
              <c:numCache>
                <c:formatCode>_(* #,##0_);_(* \(#,##0\);_(* "-"??_);_(@_)</c:formatCode>
                <c:ptCount val="3"/>
                <c:pt idx="0">
                  <c:v>847427.60999999405</c:v>
                </c:pt>
                <c:pt idx="1">
                  <c:v>730050.90999999759</c:v>
                </c:pt>
                <c:pt idx="2">
                  <c:v>977702</c:v>
                </c:pt>
              </c:numCache>
            </c:numRef>
          </c:val>
          <c:extLst>
            <c:ext xmlns:c15="http://schemas.microsoft.com/office/drawing/2012/chart" uri="{02D57815-91ED-43cb-92C2-25804820EDAC}">
              <c15:datalabelsRange>
                <c15:f>Sheet1!$E$2:$E$5</c15:f>
                <c15:dlblRangeCache>
                  <c:ptCount val="3"/>
                  <c:pt idx="0">
                    <c:v>-20%</c:v>
                  </c:pt>
                  <c:pt idx="1">
                    <c:v>6%</c:v>
                  </c:pt>
                  <c:pt idx="2">
                    <c:v>21%</c:v>
                  </c:pt>
                </c15:dlblRangeCache>
              </c15:datalabelsRange>
            </c:ext>
            <c:ext xmlns:c16="http://schemas.microsoft.com/office/drawing/2014/chart" uri="{C3380CC4-5D6E-409C-BE32-E72D297353CC}">
              <c16:uniqueId val="{00000002-EE3F-4189-91A8-A8BB534FF9BD}"/>
            </c:ext>
          </c:extLst>
        </c:ser>
        <c:dLbls>
          <c:showLegendKey val="0"/>
          <c:showVal val="0"/>
          <c:showCatName val="0"/>
          <c:showSerName val="0"/>
          <c:showPercent val="0"/>
          <c:showBubbleSize val="0"/>
        </c:dLbls>
        <c:gapWidth val="219"/>
        <c:overlap val="-27"/>
        <c:axId val="434988255"/>
        <c:axId val="434974527"/>
      </c:barChart>
      <c:catAx>
        <c:axId val="434988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434974527"/>
        <c:crosses val="autoZero"/>
        <c:auto val="1"/>
        <c:lblAlgn val="ctr"/>
        <c:lblOffset val="100"/>
        <c:noMultiLvlLbl val="0"/>
      </c:catAx>
      <c:valAx>
        <c:axId val="434974527"/>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349882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sng" strike="noStrike" kern="1200" spc="0" baseline="0">
                <a:solidFill>
                  <a:schemeClr val="tx1">
                    <a:lumMod val="65000"/>
                    <a:lumOff val="35000"/>
                  </a:schemeClr>
                </a:solidFill>
                <a:latin typeface="+mn-lt"/>
                <a:ea typeface="+mn-ea"/>
                <a:cs typeface="+mn-cs"/>
              </a:defRPr>
            </a:pPr>
            <a:r>
              <a:rPr lang="en-US" u="sng" dirty="0"/>
              <a:t>Beef </a:t>
            </a:r>
          </a:p>
        </c:rich>
      </c:tx>
      <c:layout>
        <c:manualLayout>
          <c:xMode val="edge"/>
          <c:yMode val="edge"/>
          <c:x val="0.71382378285864723"/>
          <c:y val="1.1188811188811189E-2"/>
        </c:manualLayout>
      </c:layout>
      <c:overlay val="0"/>
      <c:spPr>
        <a:noFill/>
        <a:ln>
          <a:noFill/>
        </a:ln>
        <a:effectLst/>
      </c:spPr>
      <c:txPr>
        <a:bodyPr rot="0" spcFirstLastPara="1" vertOverflow="ellipsis" vert="horz" wrap="square" anchor="ctr" anchorCtr="1"/>
        <a:lstStyle/>
        <a:p>
          <a:pPr>
            <a:defRPr sz="1862" b="0" i="0" u="sng"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902092562390112"/>
          <c:y val="7.2980562744342267E-2"/>
          <c:w val="0.69774736137806159"/>
          <c:h val="0.92701943725565772"/>
        </c:manualLayout>
      </c:layout>
      <c:pieChart>
        <c:varyColors val="1"/>
        <c:ser>
          <c:idx val="0"/>
          <c:order val="0"/>
          <c:tx>
            <c:strRef>
              <c:f>Sheet1!$B$1</c:f>
              <c:strCache>
                <c:ptCount val="1"/>
                <c:pt idx="0">
                  <c:v>Jan - Nov 2021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702C-4A33-9927-DCF66A04BA4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02C-4A33-9927-DCF66A04BA4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4-702C-4A33-9927-DCF66A04BA4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5-702C-4A33-9927-DCF66A04BA4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361-400A-9106-5042864504C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361-400A-9106-5042864504C6}"/>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1361-400A-9106-5042864504C6}"/>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1361-400A-9106-5042864504C6}"/>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1361-400A-9106-5042864504C6}"/>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1361-400A-9106-5042864504C6}"/>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1361-400A-9106-5042864504C6}"/>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1361-400A-9106-5042864504C6}"/>
              </c:ext>
            </c:extLst>
          </c:dPt>
          <c:dLbls>
            <c:dLbl>
              <c:idx val="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2-702C-4A33-9927-DCF66A04BA43}"/>
                </c:ext>
              </c:extLst>
            </c:dLbl>
            <c:dLbl>
              <c:idx val="1"/>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3-702C-4A33-9927-DCF66A04BA43}"/>
                </c:ext>
              </c:extLst>
            </c:dLbl>
            <c:dLbl>
              <c:idx val="2"/>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4-702C-4A33-9927-DCF66A04BA43}"/>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5-702C-4A33-9927-DCF66A04BA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Sheet1!$A$2:$A$13</c:f>
              <c:strCache>
                <c:ptCount val="12"/>
                <c:pt idx="0">
                  <c:v>Oakland</c:v>
                </c:pt>
                <c:pt idx="1">
                  <c:v>LA</c:v>
                </c:pt>
                <c:pt idx="2">
                  <c:v>Long Beach</c:v>
                </c:pt>
                <c:pt idx="3">
                  <c:v>HOUSTON</c:v>
                </c:pt>
                <c:pt idx="4">
                  <c:v>CHARLESTON</c:v>
                </c:pt>
                <c:pt idx="5">
                  <c:v>SAVANNAH</c:v>
                </c:pt>
                <c:pt idx="6">
                  <c:v>JACKSONVILLE</c:v>
                </c:pt>
                <c:pt idx="7">
                  <c:v>PHILADELPHIA</c:v>
                </c:pt>
                <c:pt idx="8">
                  <c:v>NORFOLK</c:v>
                </c:pt>
                <c:pt idx="9">
                  <c:v>Seattle</c:v>
                </c:pt>
                <c:pt idx="10">
                  <c:v>Tacoma</c:v>
                </c:pt>
                <c:pt idx="11">
                  <c:v>Others</c:v>
                </c:pt>
              </c:strCache>
            </c:strRef>
          </c:cat>
          <c:val>
            <c:numRef>
              <c:f>Sheet1!$B$2:$B$13</c:f>
              <c:numCache>
                <c:formatCode>#,##0</c:formatCode>
                <c:ptCount val="12"/>
                <c:pt idx="0">
                  <c:v>332824</c:v>
                </c:pt>
                <c:pt idx="1">
                  <c:v>169825</c:v>
                </c:pt>
                <c:pt idx="2">
                  <c:v>121134</c:v>
                </c:pt>
                <c:pt idx="3">
                  <c:v>85818</c:v>
                </c:pt>
                <c:pt idx="4">
                  <c:v>40778</c:v>
                </c:pt>
                <c:pt idx="5">
                  <c:v>22424</c:v>
                </c:pt>
                <c:pt idx="6">
                  <c:v>21570</c:v>
                </c:pt>
                <c:pt idx="7">
                  <c:v>18603</c:v>
                </c:pt>
                <c:pt idx="8">
                  <c:v>17352</c:v>
                </c:pt>
                <c:pt idx="9">
                  <c:v>16965</c:v>
                </c:pt>
                <c:pt idx="10">
                  <c:v>16520</c:v>
                </c:pt>
                <c:pt idx="11" formatCode="General">
                  <c:v>22596</c:v>
                </c:pt>
              </c:numCache>
            </c:numRef>
          </c:val>
          <c:extLst>
            <c:ext xmlns:c16="http://schemas.microsoft.com/office/drawing/2014/chart" uri="{C3380CC4-5D6E-409C-BE32-E72D297353CC}">
              <c16:uniqueId val="{00000000-702C-4A33-9927-DCF66A04BA4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sng" strike="noStrike" kern="1200" spc="0" baseline="0">
                <a:solidFill>
                  <a:schemeClr val="tx1">
                    <a:lumMod val="65000"/>
                    <a:lumOff val="35000"/>
                  </a:schemeClr>
                </a:solidFill>
                <a:latin typeface="+mn-lt"/>
                <a:ea typeface="+mn-ea"/>
                <a:cs typeface="+mn-cs"/>
              </a:defRPr>
            </a:pPr>
            <a:r>
              <a:rPr lang="en-US" u="sng" dirty="0"/>
              <a:t>Pork</a:t>
            </a:r>
          </a:p>
        </c:rich>
      </c:tx>
      <c:layout>
        <c:manualLayout>
          <c:xMode val="edge"/>
          <c:yMode val="edge"/>
          <c:x val="0.71382378285864723"/>
          <c:y val="1.1188811188811189E-2"/>
        </c:manualLayout>
      </c:layout>
      <c:overlay val="0"/>
      <c:spPr>
        <a:noFill/>
        <a:ln>
          <a:noFill/>
        </a:ln>
        <a:effectLst/>
      </c:spPr>
      <c:txPr>
        <a:bodyPr rot="0" spcFirstLastPara="1" vertOverflow="ellipsis" vert="horz" wrap="square" anchor="ctr" anchorCtr="1"/>
        <a:lstStyle/>
        <a:p>
          <a:pPr>
            <a:defRPr sz="1862" b="0" i="0" u="sng"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902092562390112"/>
          <c:y val="7.2980562744342267E-2"/>
          <c:w val="0.69774736137806159"/>
          <c:h val="0.92701943725565772"/>
        </c:manualLayout>
      </c:layout>
      <c:pieChart>
        <c:varyColors val="1"/>
        <c:ser>
          <c:idx val="0"/>
          <c:order val="0"/>
          <c:tx>
            <c:strRef>
              <c:f>Sheet1!$B$1</c:f>
              <c:strCache>
                <c:ptCount val="1"/>
                <c:pt idx="0">
                  <c:v>Jan - Nov 2021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D63-41B8-9AB1-77DFF615097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D63-41B8-9AB1-77DFF615097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D63-41B8-9AB1-77DFF615097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D63-41B8-9AB1-77DFF615097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D63-41B8-9AB1-77DFF615097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D63-41B8-9AB1-77DFF615097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D63-41B8-9AB1-77DFF6150971}"/>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D63-41B8-9AB1-77DFF6150971}"/>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D63-41B8-9AB1-77DFF6150971}"/>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D63-41B8-9AB1-77DFF6150971}"/>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BD63-41B8-9AB1-77DFF6150971}"/>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BD63-41B8-9AB1-77DFF6150971}"/>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5BFB-4CBA-97B1-E1A564D57F73}"/>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5BFB-4CBA-97B1-E1A564D57F73}"/>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5BFB-4CBA-97B1-E1A564D57F73}"/>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5BFB-4CBA-97B1-E1A564D57F73}"/>
              </c:ext>
            </c:extLst>
          </c:dPt>
          <c:dLbls>
            <c:dLbl>
              <c:idx val="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1-BD63-41B8-9AB1-77DFF6150971}"/>
                </c:ext>
              </c:extLst>
            </c:dLbl>
            <c:dLbl>
              <c:idx val="1"/>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3-BD63-41B8-9AB1-77DFF6150971}"/>
                </c:ext>
              </c:extLst>
            </c:dLbl>
            <c:dLbl>
              <c:idx val="2"/>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5-BD63-41B8-9AB1-77DFF6150971}"/>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7-BD63-41B8-9AB1-77DFF6150971}"/>
                </c:ext>
              </c:extLst>
            </c:dLbl>
            <c:dLbl>
              <c:idx val="4"/>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9-BD63-41B8-9AB1-77DFF6150971}"/>
                </c:ext>
              </c:extLst>
            </c:dLbl>
            <c:dLbl>
              <c:idx val="6"/>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D-BD63-41B8-9AB1-77DFF6150971}"/>
                </c:ext>
              </c:extLst>
            </c:dLbl>
            <c:dLbl>
              <c:idx val="7"/>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extLst>
                <c:ext xmlns:c16="http://schemas.microsoft.com/office/drawing/2014/chart" uri="{C3380CC4-5D6E-409C-BE32-E72D297353CC}">
                  <c16:uniqueId val="{0000000F-BD63-41B8-9AB1-77DFF615097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Sheet1!$A$2:$A$17</c:f>
              <c:strCache>
                <c:ptCount val="16"/>
                <c:pt idx="0">
                  <c:v>Oakland</c:v>
                </c:pt>
                <c:pt idx="1">
                  <c:v>Long Beach</c:v>
                </c:pt>
                <c:pt idx="2">
                  <c:v>LA</c:v>
                </c:pt>
                <c:pt idx="3">
                  <c:v>Charleston</c:v>
                </c:pt>
                <c:pt idx="4">
                  <c:v>Wilmington</c:v>
                </c:pt>
                <c:pt idx="5">
                  <c:v>Norfolk</c:v>
                </c:pt>
                <c:pt idx="6">
                  <c:v>New York</c:v>
                </c:pt>
                <c:pt idx="7">
                  <c:v>Tacoma</c:v>
                </c:pt>
                <c:pt idx="8">
                  <c:v>Jacksonville</c:v>
                </c:pt>
                <c:pt idx="9">
                  <c:v>Philadelphia</c:v>
                </c:pt>
                <c:pt idx="10">
                  <c:v>Gulfport</c:v>
                </c:pt>
                <c:pt idx="11">
                  <c:v>Seattle</c:v>
                </c:pt>
                <c:pt idx="12">
                  <c:v>Baltimore</c:v>
                </c:pt>
                <c:pt idx="13">
                  <c:v>Savannah</c:v>
                </c:pt>
                <c:pt idx="14">
                  <c:v>Houston</c:v>
                </c:pt>
                <c:pt idx="15">
                  <c:v>Others</c:v>
                </c:pt>
              </c:strCache>
            </c:strRef>
          </c:cat>
          <c:val>
            <c:numRef>
              <c:f>Sheet1!$B$2:$B$17</c:f>
              <c:numCache>
                <c:formatCode>#,##0</c:formatCode>
                <c:ptCount val="16"/>
                <c:pt idx="0">
                  <c:v>342266</c:v>
                </c:pt>
                <c:pt idx="1">
                  <c:v>203404</c:v>
                </c:pt>
                <c:pt idx="2">
                  <c:v>200534</c:v>
                </c:pt>
                <c:pt idx="3">
                  <c:v>141295</c:v>
                </c:pt>
                <c:pt idx="4">
                  <c:v>110320</c:v>
                </c:pt>
                <c:pt idx="5">
                  <c:v>92028</c:v>
                </c:pt>
                <c:pt idx="6">
                  <c:v>89752</c:v>
                </c:pt>
                <c:pt idx="7">
                  <c:v>65961</c:v>
                </c:pt>
                <c:pt idx="8">
                  <c:v>56708</c:v>
                </c:pt>
                <c:pt idx="9">
                  <c:v>51319</c:v>
                </c:pt>
                <c:pt idx="10">
                  <c:v>35314</c:v>
                </c:pt>
                <c:pt idx="11">
                  <c:v>35262</c:v>
                </c:pt>
                <c:pt idx="12">
                  <c:v>32469</c:v>
                </c:pt>
                <c:pt idx="13">
                  <c:v>21281</c:v>
                </c:pt>
                <c:pt idx="14">
                  <c:v>18706</c:v>
                </c:pt>
                <c:pt idx="15" formatCode="General">
                  <c:v>15227</c:v>
                </c:pt>
              </c:numCache>
            </c:numRef>
          </c:val>
          <c:extLst>
            <c:ext xmlns:c16="http://schemas.microsoft.com/office/drawing/2014/chart" uri="{C3380CC4-5D6E-409C-BE32-E72D297353CC}">
              <c16:uniqueId val="{00000018-BD63-41B8-9AB1-77DFF615097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U.S. Beef Exports to Central &amp; South America via East &amp; Gulf Coast Ports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2959403723351601"/>
          <c:y val="0.12317493530091955"/>
          <c:w val="0.7290918953665626"/>
          <c:h val="0.77694598315070751"/>
        </c:manualLayout>
      </c:layout>
      <c:barChart>
        <c:barDir val="col"/>
        <c:grouping val="stacked"/>
        <c:varyColors val="0"/>
        <c:ser>
          <c:idx val="0"/>
          <c:order val="0"/>
          <c:tx>
            <c:strRef>
              <c:f>Sheet1!$A$2</c:f>
              <c:strCache>
                <c:ptCount val="1"/>
                <c:pt idx="0">
                  <c:v>CHARLESTON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Jan - Nov 2019</c:v>
                </c:pt>
                <c:pt idx="1">
                  <c:v>Jan - Nov 2020</c:v>
                </c:pt>
                <c:pt idx="2">
                  <c:v>Jan - Nov 2021</c:v>
                </c:pt>
              </c:strCache>
            </c:strRef>
          </c:cat>
          <c:val>
            <c:numRef>
              <c:f>Sheet1!$B$2:$D$2</c:f>
              <c:numCache>
                <c:formatCode>_(* #,##0_);_(* \(#,##0\);_(* "-"??_);_(@_)</c:formatCode>
                <c:ptCount val="3"/>
                <c:pt idx="0">
                  <c:v>3504.41</c:v>
                </c:pt>
                <c:pt idx="1">
                  <c:v>15313.399999999987</c:v>
                </c:pt>
                <c:pt idx="2">
                  <c:v>19666.200000000044</c:v>
                </c:pt>
              </c:numCache>
            </c:numRef>
          </c:val>
          <c:extLst>
            <c:ext xmlns:c16="http://schemas.microsoft.com/office/drawing/2014/chart" uri="{C3380CC4-5D6E-409C-BE32-E72D297353CC}">
              <c16:uniqueId val="{00000000-3A71-43E4-B0E3-A3EFEE95CDC7}"/>
            </c:ext>
          </c:extLst>
        </c:ser>
        <c:ser>
          <c:idx val="1"/>
          <c:order val="1"/>
          <c:tx>
            <c:strRef>
              <c:f>Sheet1!$A$3</c:f>
              <c:strCache>
                <c:ptCount val="1"/>
                <c:pt idx="0">
                  <c:v>HOUSTON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Jan - Nov 2019</c:v>
                </c:pt>
                <c:pt idx="1">
                  <c:v>Jan - Nov 2020</c:v>
                </c:pt>
                <c:pt idx="2">
                  <c:v>Jan - Nov 2021</c:v>
                </c:pt>
              </c:strCache>
            </c:strRef>
          </c:cat>
          <c:val>
            <c:numRef>
              <c:f>Sheet1!$B$3:$D$3</c:f>
              <c:numCache>
                <c:formatCode>_(* #,##0_);_(* \(#,##0\);_(* "-"??_);_(@_)</c:formatCode>
                <c:ptCount val="3"/>
                <c:pt idx="0">
                  <c:v>8107.7500000000027</c:v>
                </c:pt>
                <c:pt idx="1">
                  <c:v>7895.2800000000088</c:v>
                </c:pt>
                <c:pt idx="2">
                  <c:v>15275.270000000004</c:v>
                </c:pt>
              </c:numCache>
            </c:numRef>
          </c:val>
          <c:extLst>
            <c:ext xmlns:c16="http://schemas.microsoft.com/office/drawing/2014/chart" uri="{C3380CC4-5D6E-409C-BE32-E72D297353CC}">
              <c16:uniqueId val="{00000001-3A71-43E4-B0E3-A3EFEE95CDC7}"/>
            </c:ext>
          </c:extLst>
        </c:ser>
        <c:ser>
          <c:idx val="2"/>
          <c:order val="2"/>
          <c:tx>
            <c:strRef>
              <c:f>Sheet1!$A$4</c:f>
              <c:strCache>
                <c:ptCount val="1"/>
                <c:pt idx="0">
                  <c:v>SAVANNAH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Jan - Nov 2019</c:v>
                </c:pt>
                <c:pt idx="1">
                  <c:v>Jan - Nov 2020</c:v>
                </c:pt>
                <c:pt idx="2">
                  <c:v>Jan - Nov 2021</c:v>
                </c:pt>
              </c:strCache>
            </c:strRef>
          </c:cat>
          <c:val>
            <c:numRef>
              <c:f>Sheet1!$B$4:$D$4</c:f>
              <c:numCache>
                <c:formatCode>_(* #,##0_);_(* \(#,##0\);_(* "-"??_);_(@_)</c:formatCode>
                <c:ptCount val="3"/>
                <c:pt idx="0">
                  <c:v>893.83999999999992</c:v>
                </c:pt>
                <c:pt idx="1">
                  <c:v>1908.7099999999998</c:v>
                </c:pt>
                <c:pt idx="2">
                  <c:v>5834.689999999996</c:v>
                </c:pt>
              </c:numCache>
            </c:numRef>
          </c:val>
          <c:extLst>
            <c:ext xmlns:c16="http://schemas.microsoft.com/office/drawing/2014/chart" uri="{C3380CC4-5D6E-409C-BE32-E72D297353CC}">
              <c16:uniqueId val="{00000002-3A71-43E4-B0E3-A3EFEE95CDC7}"/>
            </c:ext>
          </c:extLst>
        </c:ser>
        <c:ser>
          <c:idx val="3"/>
          <c:order val="3"/>
          <c:tx>
            <c:strRef>
              <c:f>Sheet1!$A$5</c:f>
              <c:strCache>
                <c:ptCount val="1"/>
                <c:pt idx="0">
                  <c:v>BALTIMORE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Jan - Nov 2019</c:v>
                </c:pt>
                <c:pt idx="1">
                  <c:v>Jan - Nov 2020</c:v>
                </c:pt>
                <c:pt idx="2">
                  <c:v>Jan - Nov 2021</c:v>
                </c:pt>
              </c:strCache>
            </c:strRef>
          </c:cat>
          <c:val>
            <c:numRef>
              <c:f>Sheet1!$B$5:$D$5</c:f>
              <c:numCache>
                <c:formatCode>_(* #,##0_);_(* \(#,##0\);_(* "-"??_);_(@_)</c:formatCode>
                <c:ptCount val="3"/>
                <c:pt idx="0">
                  <c:v>2661.18</c:v>
                </c:pt>
                <c:pt idx="1">
                  <c:v>1491.26</c:v>
                </c:pt>
                <c:pt idx="2">
                  <c:v>2829.7700000000009</c:v>
                </c:pt>
              </c:numCache>
            </c:numRef>
          </c:val>
          <c:extLst>
            <c:ext xmlns:c16="http://schemas.microsoft.com/office/drawing/2014/chart" uri="{C3380CC4-5D6E-409C-BE32-E72D297353CC}">
              <c16:uniqueId val="{00000004-3A71-43E4-B0E3-A3EFEE95CDC7}"/>
            </c:ext>
          </c:extLst>
        </c:ser>
        <c:ser>
          <c:idx val="4"/>
          <c:order val="4"/>
          <c:tx>
            <c:strRef>
              <c:f>Sheet1!$A$6</c:f>
              <c:strCache>
                <c:ptCount val="1"/>
                <c:pt idx="0">
                  <c:v>PHILADELPHIA</c:v>
                </c:pt>
              </c:strCache>
            </c:strRef>
          </c:tx>
          <c:spPr>
            <a:solidFill>
              <a:schemeClr val="accent5"/>
            </a:solidFill>
            <a:ln>
              <a:noFill/>
            </a:ln>
            <a:effectLst/>
          </c:spPr>
          <c:invertIfNegative val="0"/>
          <c:dLbls>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609-426C-B631-173BB0B716E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Jan - Nov 2019</c:v>
                </c:pt>
                <c:pt idx="1">
                  <c:v>Jan - Nov 2020</c:v>
                </c:pt>
                <c:pt idx="2">
                  <c:v>Jan - Nov 2021</c:v>
                </c:pt>
              </c:strCache>
            </c:strRef>
          </c:cat>
          <c:val>
            <c:numRef>
              <c:f>Sheet1!$B$6:$D$6</c:f>
              <c:numCache>
                <c:formatCode>_(* #,##0_);_(* \(#,##0\);_(* "-"??_);_(@_)</c:formatCode>
                <c:ptCount val="3"/>
                <c:pt idx="0">
                  <c:v>713.55000000000007</c:v>
                </c:pt>
                <c:pt idx="1">
                  <c:v>642.68000000000006</c:v>
                </c:pt>
                <c:pt idx="2">
                  <c:v>2599.6400000000008</c:v>
                </c:pt>
              </c:numCache>
            </c:numRef>
          </c:val>
          <c:extLst>
            <c:ext xmlns:c16="http://schemas.microsoft.com/office/drawing/2014/chart" uri="{C3380CC4-5D6E-409C-BE32-E72D297353CC}">
              <c16:uniqueId val="{00000005-3A71-43E4-B0E3-A3EFEE95CDC7}"/>
            </c:ext>
          </c:extLst>
        </c:ser>
        <c:ser>
          <c:idx val="5"/>
          <c:order val="5"/>
          <c:tx>
            <c:strRef>
              <c:f>Sheet1!$A$7</c:f>
              <c:strCache>
                <c:ptCount val="1"/>
                <c:pt idx="0">
                  <c:v>GULFPORT</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Jan - Nov 2019</c:v>
                </c:pt>
                <c:pt idx="1">
                  <c:v>Jan - Nov 2020</c:v>
                </c:pt>
                <c:pt idx="2">
                  <c:v>Jan - Nov 2021</c:v>
                </c:pt>
              </c:strCache>
            </c:strRef>
          </c:cat>
          <c:val>
            <c:numRef>
              <c:f>Sheet1!$B$7:$D$7</c:f>
              <c:numCache>
                <c:formatCode>_(* #,##0_);_(* \(#,##0\);_(* "-"??_);_(@_)</c:formatCode>
                <c:ptCount val="3"/>
                <c:pt idx="0">
                  <c:v>610.87000000000023</c:v>
                </c:pt>
                <c:pt idx="1">
                  <c:v>323.48999999999995</c:v>
                </c:pt>
                <c:pt idx="2">
                  <c:v>1965.9999999999991</c:v>
                </c:pt>
              </c:numCache>
            </c:numRef>
          </c:val>
          <c:extLst>
            <c:ext xmlns:c16="http://schemas.microsoft.com/office/drawing/2014/chart" uri="{C3380CC4-5D6E-409C-BE32-E72D297353CC}">
              <c16:uniqueId val="{00000006-3A71-43E4-B0E3-A3EFEE95CDC7}"/>
            </c:ext>
          </c:extLst>
        </c:ser>
        <c:ser>
          <c:idx val="6"/>
          <c:order val="6"/>
          <c:tx>
            <c:strRef>
              <c:f>Sheet1!$A$8</c:f>
              <c:strCache>
                <c:ptCount val="1"/>
                <c:pt idx="0">
                  <c:v>WILMINGTON NC</c:v>
                </c:pt>
              </c:strCache>
            </c:strRef>
          </c:tx>
          <c:spPr>
            <a:solidFill>
              <a:schemeClr val="accent1">
                <a:lumMod val="60000"/>
              </a:schemeClr>
            </a:solidFill>
            <a:ln>
              <a:noFill/>
            </a:ln>
            <a:effectLst/>
          </c:spPr>
          <c:invertIfNegative val="0"/>
          <c:cat>
            <c:strRef>
              <c:f>Sheet1!$B$1:$D$1</c:f>
              <c:strCache>
                <c:ptCount val="3"/>
                <c:pt idx="0">
                  <c:v>Jan - Nov 2019</c:v>
                </c:pt>
                <c:pt idx="1">
                  <c:v>Jan - Nov 2020</c:v>
                </c:pt>
                <c:pt idx="2">
                  <c:v>Jan - Nov 2021</c:v>
                </c:pt>
              </c:strCache>
            </c:strRef>
          </c:cat>
          <c:val>
            <c:numRef>
              <c:f>Sheet1!$B$8:$D$8</c:f>
              <c:numCache>
                <c:formatCode>_(* #,##0_);_(* \(#,##0\);_(* "-"??_);_(@_)</c:formatCode>
                <c:ptCount val="3"/>
                <c:pt idx="0">
                  <c:v>376.56</c:v>
                </c:pt>
                <c:pt idx="1">
                  <c:v>123.5</c:v>
                </c:pt>
                <c:pt idx="2">
                  <c:v>1962.2999999999997</c:v>
                </c:pt>
              </c:numCache>
            </c:numRef>
          </c:val>
          <c:extLst>
            <c:ext xmlns:c16="http://schemas.microsoft.com/office/drawing/2014/chart" uri="{C3380CC4-5D6E-409C-BE32-E72D297353CC}">
              <c16:uniqueId val="{00000007-3A71-43E4-B0E3-A3EFEE95CDC7}"/>
            </c:ext>
          </c:extLst>
        </c:ser>
        <c:ser>
          <c:idx val="7"/>
          <c:order val="7"/>
          <c:tx>
            <c:strRef>
              <c:f>Sheet1!$A$9</c:f>
              <c:strCache>
                <c:ptCount val="1"/>
                <c:pt idx="0">
                  <c:v>NORFOLK</c:v>
                </c:pt>
              </c:strCache>
            </c:strRef>
          </c:tx>
          <c:spPr>
            <a:solidFill>
              <a:schemeClr val="accent2">
                <a:lumMod val="60000"/>
              </a:schemeClr>
            </a:solidFill>
            <a:ln>
              <a:noFill/>
            </a:ln>
            <a:effectLst/>
          </c:spPr>
          <c:invertIfNegative val="0"/>
          <c:cat>
            <c:strRef>
              <c:f>Sheet1!$B$1:$D$1</c:f>
              <c:strCache>
                <c:ptCount val="3"/>
                <c:pt idx="0">
                  <c:v>Jan - Nov 2019</c:v>
                </c:pt>
                <c:pt idx="1">
                  <c:v>Jan - Nov 2020</c:v>
                </c:pt>
                <c:pt idx="2">
                  <c:v>Jan - Nov 2021</c:v>
                </c:pt>
              </c:strCache>
            </c:strRef>
          </c:cat>
          <c:val>
            <c:numRef>
              <c:f>Sheet1!$B$9:$D$9</c:f>
              <c:numCache>
                <c:formatCode>_(* #,##0_);_(* \(#,##0\);_(* "-"??_);_(@_)</c:formatCode>
                <c:ptCount val="3"/>
                <c:pt idx="0">
                  <c:v>1950.8200000000006</c:v>
                </c:pt>
                <c:pt idx="1">
                  <c:v>929.27</c:v>
                </c:pt>
                <c:pt idx="2">
                  <c:v>1903.7499999999995</c:v>
                </c:pt>
              </c:numCache>
            </c:numRef>
          </c:val>
          <c:extLst>
            <c:ext xmlns:c16="http://schemas.microsoft.com/office/drawing/2014/chart" uri="{C3380CC4-5D6E-409C-BE32-E72D297353CC}">
              <c16:uniqueId val="{00000008-3A71-43E4-B0E3-A3EFEE95CDC7}"/>
            </c:ext>
          </c:extLst>
        </c:ser>
        <c:ser>
          <c:idx val="8"/>
          <c:order val="8"/>
          <c:tx>
            <c:strRef>
              <c:f>Sheet1!$A$10</c:f>
              <c:strCache>
                <c:ptCount val="1"/>
                <c:pt idx="0">
                  <c:v>FREEPORT TX</c:v>
                </c:pt>
              </c:strCache>
            </c:strRef>
          </c:tx>
          <c:spPr>
            <a:solidFill>
              <a:schemeClr val="accent3">
                <a:lumMod val="60000"/>
              </a:schemeClr>
            </a:solidFill>
            <a:ln>
              <a:noFill/>
            </a:ln>
            <a:effectLst/>
          </c:spPr>
          <c:invertIfNegative val="0"/>
          <c:cat>
            <c:strRef>
              <c:f>Sheet1!$B$1:$D$1</c:f>
              <c:strCache>
                <c:ptCount val="3"/>
                <c:pt idx="0">
                  <c:v>Jan - Nov 2019</c:v>
                </c:pt>
                <c:pt idx="1">
                  <c:v>Jan - Nov 2020</c:v>
                </c:pt>
                <c:pt idx="2">
                  <c:v>Jan - Nov 2021</c:v>
                </c:pt>
              </c:strCache>
            </c:strRef>
          </c:cat>
          <c:val>
            <c:numRef>
              <c:f>Sheet1!$B$10:$D$10</c:f>
              <c:numCache>
                <c:formatCode>_(* #,##0_);_(* \(#,##0\);_(* "-"??_);_(@_)</c:formatCode>
                <c:ptCount val="3"/>
                <c:pt idx="0">
                  <c:v>977.69999999999948</c:v>
                </c:pt>
                <c:pt idx="1">
                  <c:v>527.8900000000001</c:v>
                </c:pt>
                <c:pt idx="2">
                  <c:v>1423.6100000000001</c:v>
                </c:pt>
              </c:numCache>
            </c:numRef>
          </c:val>
          <c:extLst>
            <c:ext xmlns:c16="http://schemas.microsoft.com/office/drawing/2014/chart" uri="{C3380CC4-5D6E-409C-BE32-E72D297353CC}">
              <c16:uniqueId val="{00000009-3A71-43E4-B0E3-A3EFEE95CDC7}"/>
            </c:ext>
          </c:extLst>
        </c:ser>
        <c:ser>
          <c:idx val="9"/>
          <c:order val="9"/>
          <c:tx>
            <c:strRef>
              <c:f>Sheet1!$A$11</c:f>
              <c:strCache>
                <c:ptCount val="1"/>
                <c:pt idx="0">
                  <c:v>NEW ORLEANS</c:v>
                </c:pt>
              </c:strCache>
            </c:strRef>
          </c:tx>
          <c:spPr>
            <a:solidFill>
              <a:schemeClr val="accent4">
                <a:lumMod val="60000"/>
              </a:schemeClr>
            </a:solidFill>
            <a:ln>
              <a:noFill/>
            </a:ln>
            <a:effectLst/>
          </c:spPr>
          <c:invertIfNegative val="0"/>
          <c:cat>
            <c:strRef>
              <c:f>Sheet1!$B$1:$D$1</c:f>
              <c:strCache>
                <c:ptCount val="3"/>
                <c:pt idx="0">
                  <c:v>Jan - Nov 2019</c:v>
                </c:pt>
                <c:pt idx="1">
                  <c:v>Jan - Nov 2020</c:v>
                </c:pt>
                <c:pt idx="2">
                  <c:v>Jan - Nov 2021</c:v>
                </c:pt>
              </c:strCache>
            </c:strRef>
          </c:cat>
          <c:val>
            <c:numRef>
              <c:f>Sheet1!$B$11:$D$11</c:f>
              <c:numCache>
                <c:formatCode>_(* #,##0_);_(* \(#,##0\);_(* "-"??_);_(@_)</c:formatCode>
                <c:ptCount val="3"/>
                <c:pt idx="0">
                  <c:v>782.54000000000008</c:v>
                </c:pt>
                <c:pt idx="1">
                  <c:v>623.40000000000009</c:v>
                </c:pt>
                <c:pt idx="2">
                  <c:v>607.31999999999982</c:v>
                </c:pt>
              </c:numCache>
            </c:numRef>
          </c:val>
          <c:extLst>
            <c:ext xmlns:c16="http://schemas.microsoft.com/office/drawing/2014/chart" uri="{C3380CC4-5D6E-409C-BE32-E72D297353CC}">
              <c16:uniqueId val="{0000000A-3A71-43E4-B0E3-A3EFEE95CDC7}"/>
            </c:ext>
          </c:extLst>
        </c:ser>
        <c:ser>
          <c:idx val="10"/>
          <c:order val="10"/>
          <c:tx>
            <c:strRef>
              <c:f>Sheet1!$A$12</c:f>
              <c:strCache>
                <c:ptCount val="1"/>
                <c:pt idx="0">
                  <c:v>NEW YORK</c:v>
                </c:pt>
              </c:strCache>
            </c:strRef>
          </c:tx>
          <c:spPr>
            <a:solidFill>
              <a:schemeClr val="accent5">
                <a:lumMod val="60000"/>
              </a:schemeClr>
            </a:solidFill>
            <a:ln>
              <a:noFill/>
            </a:ln>
            <a:effectLst/>
          </c:spPr>
          <c:invertIfNegative val="0"/>
          <c:cat>
            <c:strRef>
              <c:f>Sheet1!$B$1:$D$1</c:f>
              <c:strCache>
                <c:ptCount val="3"/>
                <c:pt idx="0">
                  <c:v>Jan - Nov 2019</c:v>
                </c:pt>
                <c:pt idx="1">
                  <c:v>Jan - Nov 2020</c:v>
                </c:pt>
                <c:pt idx="2">
                  <c:v>Jan - Nov 2021</c:v>
                </c:pt>
              </c:strCache>
            </c:strRef>
          </c:cat>
          <c:val>
            <c:numRef>
              <c:f>Sheet1!$B$12:$D$12</c:f>
              <c:numCache>
                <c:formatCode>_(* #,##0_);_(* \(#,##0\);_(* "-"??_);_(@_)</c:formatCode>
                <c:ptCount val="3"/>
                <c:pt idx="0">
                  <c:v>1905.3600000000001</c:v>
                </c:pt>
                <c:pt idx="1">
                  <c:v>670.05</c:v>
                </c:pt>
                <c:pt idx="2">
                  <c:v>552.16000000000008</c:v>
                </c:pt>
              </c:numCache>
            </c:numRef>
          </c:val>
          <c:extLst>
            <c:ext xmlns:c16="http://schemas.microsoft.com/office/drawing/2014/chart" uri="{C3380CC4-5D6E-409C-BE32-E72D297353CC}">
              <c16:uniqueId val="{0000000B-3A71-43E4-B0E3-A3EFEE95CDC7}"/>
            </c:ext>
          </c:extLst>
        </c:ser>
        <c:ser>
          <c:idx val="11"/>
          <c:order val="11"/>
          <c:tx>
            <c:strRef>
              <c:f>Sheet1!$A$13</c:f>
              <c:strCache>
                <c:ptCount val="1"/>
                <c:pt idx="0">
                  <c:v>JACKSONVILLE</c:v>
                </c:pt>
              </c:strCache>
            </c:strRef>
          </c:tx>
          <c:spPr>
            <a:solidFill>
              <a:schemeClr val="accent6">
                <a:lumMod val="60000"/>
              </a:schemeClr>
            </a:solidFill>
            <a:ln>
              <a:noFill/>
            </a:ln>
            <a:effectLst/>
          </c:spPr>
          <c:invertIfNegative val="0"/>
          <c:cat>
            <c:strRef>
              <c:f>Sheet1!$B$1:$D$1</c:f>
              <c:strCache>
                <c:ptCount val="3"/>
                <c:pt idx="0">
                  <c:v>Jan - Nov 2019</c:v>
                </c:pt>
                <c:pt idx="1">
                  <c:v>Jan - Nov 2020</c:v>
                </c:pt>
                <c:pt idx="2">
                  <c:v>Jan - Nov 2021</c:v>
                </c:pt>
              </c:strCache>
            </c:strRef>
          </c:cat>
          <c:val>
            <c:numRef>
              <c:f>Sheet1!$B$13:$D$13</c:f>
              <c:numCache>
                <c:formatCode>_(* #,##0_);_(* \(#,##0\);_(* "-"??_);_(@_)</c:formatCode>
                <c:ptCount val="3"/>
                <c:pt idx="1">
                  <c:v>180.85</c:v>
                </c:pt>
                <c:pt idx="2">
                  <c:v>494.93000000000006</c:v>
                </c:pt>
              </c:numCache>
            </c:numRef>
          </c:val>
          <c:extLst>
            <c:ext xmlns:c16="http://schemas.microsoft.com/office/drawing/2014/chart" uri="{C3380CC4-5D6E-409C-BE32-E72D297353CC}">
              <c16:uniqueId val="{0000000C-3A71-43E4-B0E3-A3EFEE95CDC7}"/>
            </c:ext>
          </c:extLst>
        </c:ser>
        <c:dLbls>
          <c:showLegendKey val="0"/>
          <c:showVal val="0"/>
          <c:showCatName val="0"/>
          <c:showSerName val="0"/>
          <c:showPercent val="0"/>
          <c:showBubbleSize val="0"/>
        </c:dLbls>
        <c:gapWidth val="150"/>
        <c:overlap val="100"/>
        <c:axId val="380232271"/>
        <c:axId val="380227695"/>
      </c:barChart>
      <c:catAx>
        <c:axId val="380232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380227695"/>
        <c:crosses val="autoZero"/>
        <c:auto val="1"/>
        <c:lblAlgn val="ctr"/>
        <c:lblOffset val="100"/>
        <c:noMultiLvlLbl val="0"/>
      </c:catAx>
      <c:valAx>
        <c:axId val="38022769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dirty="0">
                    <a:solidFill>
                      <a:schemeClr val="tx1"/>
                    </a:solidFill>
                  </a:rPr>
                  <a:t>Metric tons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8023227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Personal</a:t>
            </a:r>
            <a:r>
              <a:rPr lang="en-US" baseline="0" dirty="0"/>
              <a:t> Consumption Expenditures on </a:t>
            </a:r>
            <a:r>
              <a:rPr lang="en-US" baseline="0" dirty="0">
                <a:solidFill>
                  <a:schemeClr val="accent6">
                    <a:lumMod val="75000"/>
                  </a:schemeClr>
                </a:solidFill>
              </a:rPr>
              <a:t>Services </a:t>
            </a:r>
            <a:r>
              <a:rPr lang="en-US" baseline="0" dirty="0"/>
              <a:t>&amp; </a:t>
            </a:r>
            <a:r>
              <a:rPr lang="en-US" baseline="0" dirty="0">
                <a:solidFill>
                  <a:srgbClr val="00B050"/>
                </a:solidFill>
              </a:rPr>
              <a:t>Durable Goods</a:t>
            </a:r>
            <a:endParaRPr lang="en-US" dirty="0">
              <a:solidFill>
                <a:srgbClr val="00B050"/>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65640213261397"/>
          <c:y val="0.18043963962123499"/>
          <c:w val="0.68701691135991971"/>
          <c:h val="0.62926705945968719"/>
        </c:manualLayout>
      </c:layout>
      <c:lineChart>
        <c:grouping val="standard"/>
        <c:varyColors val="0"/>
        <c:ser>
          <c:idx val="0"/>
          <c:order val="0"/>
          <c:tx>
            <c:strRef>
              <c:f>Sheet1!$B$1</c:f>
              <c:strCache>
                <c:ptCount val="1"/>
                <c:pt idx="0">
                  <c:v>PCES</c:v>
                </c:pt>
              </c:strCache>
            </c:strRef>
          </c:tx>
          <c:spPr>
            <a:ln w="28575" cap="rnd">
              <a:solidFill>
                <a:schemeClr val="accent1"/>
              </a:solidFill>
              <a:round/>
            </a:ln>
            <a:effectLst/>
          </c:spPr>
          <c:marker>
            <c:symbol val="none"/>
          </c:marker>
          <c:cat>
            <c:strRef>
              <c:f>Sheet1!$A$2:$A$757</c:f>
              <c:strCache>
                <c:ptCount val="264"/>
                <c:pt idx="0">
                  <c:v>2000-01-01</c:v>
                </c:pt>
                <c:pt idx="1">
                  <c:v>2000-02-01</c:v>
                </c:pt>
                <c:pt idx="2">
                  <c:v>2000-03-01</c:v>
                </c:pt>
                <c:pt idx="3">
                  <c:v>2000-04-01</c:v>
                </c:pt>
                <c:pt idx="4">
                  <c:v>2000-05-01</c:v>
                </c:pt>
                <c:pt idx="5">
                  <c:v>2000-06-01</c:v>
                </c:pt>
                <c:pt idx="6">
                  <c:v>2000-07-01</c:v>
                </c:pt>
                <c:pt idx="7">
                  <c:v>2000-08-01</c:v>
                </c:pt>
                <c:pt idx="8">
                  <c:v>2000-09-01</c:v>
                </c:pt>
                <c:pt idx="9">
                  <c:v>2000-10-01</c:v>
                </c:pt>
                <c:pt idx="10">
                  <c:v>2000-11-01</c:v>
                </c:pt>
                <c:pt idx="11">
                  <c:v>2000-12-01</c:v>
                </c:pt>
                <c:pt idx="12">
                  <c:v>2001-01-01</c:v>
                </c:pt>
                <c:pt idx="13">
                  <c:v>2001-02-01</c:v>
                </c:pt>
                <c:pt idx="14">
                  <c:v>2001-03-01</c:v>
                </c:pt>
                <c:pt idx="15">
                  <c:v>2001-04-01</c:v>
                </c:pt>
                <c:pt idx="16">
                  <c:v>2001-05-01</c:v>
                </c:pt>
                <c:pt idx="17">
                  <c:v>2001-06-01</c:v>
                </c:pt>
                <c:pt idx="18">
                  <c:v>2001-07-01</c:v>
                </c:pt>
                <c:pt idx="19">
                  <c:v>2001-08-01</c:v>
                </c:pt>
                <c:pt idx="20">
                  <c:v>2001-09-01</c:v>
                </c:pt>
                <c:pt idx="21">
                  <c:v>2001-10-01</c:v>
                </c:pt>
                <c:pt idx="22">
                  <c:v>2001-11-01</c:v>
                </c:pt>
                <c:pt idx="23">
                  <c:v>2001-12-01</c:v>
                </c:pt>
                <c:pt idx="24">
                  <c:v>2002-01-01</c:v>
                </c:pt>
                <c:pt idx="25">
                  <c:v>2002-02-01</c:v>
                </c:pt>
                <c:pt idx="26">
                  <c:v>2002-03-01</c:v>
                </c:pt>
                <c:pt idx="27">
                  <c:v>2002-04-01</c:v>
                </c:pt>
                <c:pt idx="28">
                  <c:v>2002-05-01</c:v>
                </c:pt>
                <c:pt idx="29">
                  <c:v>2002-06-01</c:v>
                </c:pt>
                <c:pt idx="30">
                  <c:v>2002-07-01</c:v>
                </c:pt>
                <c:pt idx="31">
                  <c:v>2002-08-01</c:v>
                </c:pt>
                <c:pt idx="32">
                  <c:v>2002-09-01</c:v>
                </c:pt>
                <c:pt idx="33">
                  <c:v>2002-10-01</c:v>
                </c:pt>
                <c:pt idx="34">
                  <c:v>2002-11-01</c:v>
                </c:pt>
                <c:pt idx="35">
                  <c:v>2002-12-01</c:v>
                </c:pt>
                <c:pt idx="36">
                  <c:v>2003-01-01</c:v>
                </c:pt>
                <c:pt idx="37">
                  <c:v>2003-02-01</c:v>
                </c:pt>
                <c:pt idx="38">
                  <c:v>2003-03-01</c:v>
                </c:pt>
                <c:pt idx="39">
                  <c:v>2003-04-01</c:v>
                </c:pt>
                <c:pt idx="40">
                  <c:v>2003-05-01</c:v>
                </c:pt>
                <c:pt idx="41">
                  <c:v>2003-06-01</c:v>
                </c:pt>
                <c:pt idx="42">
                  <c:v>2003-07-01</c:v>
                </c:pt>
                <c:pt idx="43">
                  <c:v>2003-08-01</c:v>
                </c:pt>
                <c:pt idx="44">
                  <c:v>2003-09-01</c:v>
                </c:pt>
                <c:pt idx="45">
                  <c:v>2003-10-01</c:v>
                </c:pt>
                <c:pt idx="46">
                  <c:v>2003-11-01</c:v>
                </c:pt>
                <c:pt idx="47">
                  <c:v>2003-12-01</c:v>
                </c:pt>
                <c:pt idx="48">
                  <c:v>2004-01-01</c:v>
                </c:pt>
                <c:pt idx="49">
                  <c:v>2004-02-01</c:v>
                </c:pt>
                <c:pt idx="50">
                  <c:v>2004-03-01</c:v>
                </c:pt>
                <c:pt idx="51">
                  <c:v>2004-04-01</c:v>
                </c:pt>
                <c:pt idx="52">
                  <c:v>2004-05-01</c:v>
                </c:pt>
                <c:pt idx="53">
                  <c:v>2004-06-01</c:v>
                </c:pt>
                <c:pt idx="54">
                  <c:v>2004-07-01</c:v>
                </c:pt>
                <c:pt idx="55">
                  <c:v>2004-08-01</c:v>
                </c:pt>
                <c:pt idx="56">
                  <c:v>2004-09-01</c:v>
                </c:pt>
                <c:pt idx="57">
                  <c:v>2004-10-01</c:v>
                </c:pt>
                <c:pt idx="58">
                  <c:v>2004-11-01</c:v>
                </c:pt>
                <c:pt idx="59">
                  <c:v>2004-12-01</c:v>
                </c:pt>
                <c:pt idx="60">
                  <c:v>2005-01-01</c:v>
                </c:pt>
                <c:pt idx="61">
                  <c:v>2005-02-01</c:v>
                </c:pt>
                <c:pt idx="62">
                  <c:v>2005-03-01</c:v>
                </c:pt>
                <c:pt idx="63">
                  <c:v>2005-04-01</c:v>
                </c:pt>
                <c:pt idx="64">
                  <c:v>2005-05-01</c:v>
                </c:pt>
                <c:pt idx="65">
                  <c:v>2005-06-01</c:v>
                </c:pt>
                <c:pt idx="66">
                  <c:v>2005-07-01</c:v>
                </c:pt>
                <c:pt idx="67">
                  <c:v>2005-08-01</c:v>
                </c:pt>
                <c:pt idx="68">
                  <c:v>2005-09-01</c:v>
                </c:pt>
                <c:pt idx="69">
                  <c:v>2005-10-01</c:v>
                </c:pt>
                <c:pt idx="70">
                  <c:v>2005-11-01</c:v>
                </c:pt>
                <c:pt idx="71">
                  <c:v>2005-12-01</c:v>
                </c:pt>
                <c:pt idx="72">
                  <c:v>2006-01-01</c:v>
                </c:pt>
                <c:pt idx="73">
                  <c:v>2006-02-01</c:v>
                </c:pt>
                <c:pt idx="74">
                  <c:v>2006-03-01</c:v>
                </c:pt>
                <c:pt idx="75">
                  <c:v>2006-04-01</c:v>
                </c:pt>
                <c:pt idx="76">
                  <c:v>2006-05-01</c:v>
                </c:pt>
                <c:pt idx="77">
                  <c:v>2006-06-01</c:v>
                </c:pt>
                <c:pt idx="78">
                  <c:v>2006-07-01</c:v>
                </c:pt>
                <c:pt idx="79">
                  <c:v>2006-08-01</c:v>
                </c:pt>
                <c:pt idx="80">
                  <c:v>2006-09-01</c:v>
                </c:pt>
                <c:pt idx="81">
                  <c:v>2006-10-01</c:v>
                </c:pt>
                <c:pt idx="82">
                  <c:v>2006-11-01</c:v>
                </c:pt>
                <c:pt idx="83">
                  <c:v>2006-12-01</c:v>
                </c:pt>
                <c:pt idx="84">
                  <c:v>2007-01-01</c:v>
                </c:pt>
                <c:pt idx="85">
                  <c:v>2007-02-01</c:v>
                </c:pt>
                <c:pt idx="86">
                  <c:v>2007-03-01</c:v>
                </c:pt>
                <c:pt idx="87">
                  <c:v>2007-04-01</c:v>
                </c:pt>
                <c:pt idx="88">
                  <c:v>2007-05-01</c:v>
                </c:pt>
                <c:pt idx="89">
                  <c:v>2007-06-01</c:v>
                </c:pt>
                <c:pt idx="90">
                  <c:v>2007-07-01</c:v>
                </c:pt>
                <c:pt idx="91">
                  <c:v>2007-08-01</c:v>
                </c:pt>
                <c:pt idx="92">
                  <c:v>2007-09-01</c:v>
                </c:pt>
                <c:pt idx="93">
                  <c:v>2007-10-01</c:v>
                </c:pt>
                <c:pt idx="94">
                  <c:v>2007-11-01</c:v>
                </c:pt>
                <c:pt idx="95">
                  <c:v>2007-12-01</c:v>
                </c:pt>
                <c:pt idx="96">
                  <c:v>2008-01-01</c:v>
                </c:pt>
                <c:pt idx="97">
                  <c:v>2008-02-01</c:v>
                </c:pt>
                <c:pt idx="98">
                  <c:v>2008-03-01</c:v>
                </c:pt>
                <c:pt idx="99">
                  <c:v>2008-04-01</c:v>
                </c:pt>
                <c:pt idx="100">
                  <c:v>2008-05-01</c:v>
                </c:pt>
                <c:pt idx="101">
                  <c:v>2008-06-01</c:v>
                </c:pt>
                <c:pt idx="102">
                  <c:v>2008-07-01</c:v>
                </c:pt>
                <c:pt idx="103">
                  <c:v>2008-08-01</c:v>
                </c:pt>
                <c:pt idx="104">
                  <c:v>2008-09-01</c:v>
                </c:pt>
                <c:pt idx="105">
                  <c:v>2008-10-01</c:v>
                </c:pt>
                <c:pt idx="106">
                  <c:v>2008-11-01</c:v>
                </c:pt>
                <c:pt idx="107">
                  <c:v>2008-12-01</c:v>
                </c:pt>
                <c:pt idx="108">
                  <c:v>2009-01-01</c:v>
                </c:pt>
                <c:pt idx="109">
                  <c:v>2009-02-01</c:v>
                </c:pt>
                <c:pt idx="110">
                  <c:v>2009-03-01</c:v>
                </c:pt>
                <c:pt idx="111">
                  <c:v>2009-04-01</c:v>
                </c:pt>
                <c:pt idx="112">
                  <c:v>2009-05-01</c:v>
                </c:pt>
                <c:pt idx="113">
                  <c:v>2009-06-01</c:v>
                </c:pt>
                <c:pt idx="114">
                  <c:v>2009-07-01</c:v>
                </c:pt>
                <c:pt idx="115">
                  <c:v>2009-08-01</c:v>
                </c:pt>
                <c:pt idx="116">
                  <c:v>2009-09-01</c:v>
                </c:pt>
                <c:pt idx="117">
                  <c:v>2009-10-01</c:v>
                </c:pt>
                <c:pt idx="118">
                  <c:v>2009-11-01</c:v>
                </c:pt>
                <c:pt idx="119">
                  <c:v>2009-12-01</c:v>
                </c:pt>
                <c:pt idx="120">
                  <c:v>2010-01-01</c:v>
                </c:pt>
                <c:pt idx="121">
                  <c:v>2010-02-01</c:v>
                </c:pt>
                <c:pt idx="122">
                  <c:v>2010-03-01</c:v>
                </c:pt>
                <c:pt idx="123">
                  <c:v>2010-04-01</c:v>
                </c:pt>
                <c:pt idx="124">
                  <c:v>2010-05-01</c:v>
                </c:pt>
                <c:pt idx="125">
                  <c:v>2010-06-01</c:v>
                </c:pt>
                <c:pt idx="126">
                  <c:v>2010-07-01</c:v>
                </c:pt>
                <c:pt idx="127">
                  <c:v>2010-08-01</c:v>
                </c:pt>
                <c:pt idx="128">
                  <c:v>2010-09-01</c:v>
                </c:pt>
                <c:pt idx="129">
                  <c:v>2010-10-01</c:v>
                </c:pt>
                <c:pt idx="130">
                  <c:v>2010-11-01</c:v>
                </c:pt>
                <c:pt idx="131">
                  <c:v>2010-12-01</c:v>
                </c:pt>
                <c:pt idx="132">
                  <c:v>2011-01-01</c:v>
                </c:pt>
                <c:pt idx="133">
                  <c:v>2011-02-01</c:v>
                </c:pt>
                <c:pt idx="134">
                  <c:v>2011-03-01</c:v>
                </c:pt>
                <c:pt idx="135">
                  <c:v>2011-04-01</c:v>
                </c:pt>
                <c:pt idx="136">
                  <c:v>2011-05-01</c:v>
                </c:pt>
                <c:pt idx="137">
                  <c:v>2011-06-01</c:v>
                </c:pt>
                <c:pt idx="138">
                  <c:v>2011-07-01</c:v>
                </c:pt>
                <c:pt idx="139">
                  <c:v>2011-08-01</c:v>
                </c:pt>
                <c:pt idx="140">
                  <c:v>2011-09-01</c:v>
                </c:pt>
                <c:pt idx="141">
                  <c:v>2011-10-01</c:v>
                </c:pt>
                <c:pt idx="142">
                  <c:v>2011-11-01</c:v>
                </c:pt>
                <c:pt idx="143">
                  <c:v>2011-12-01</c:v>
                </c:pt>
                <c:pt idx="144">
                  <c:v>2012-01-01</c:v>
                </c:pt>
                <c:pt idx="145">
                  <c:v>2012-02-01</c:v>
                </c:pt>
                <c:pt idx="146">
                  <c:v>2012-03-01</c:v>
                </c:pt>
                <c:pt idx="147">
                  <c:v>2012-04-01</c:v>
                </c:pt>
                <c:pt idx="148">
                  <c:v>2012-05-01</c:v>
                </c:pt>
                <c:pt idx="149">
                  <c:v>2012-06-01</c:v>
                </c:pt>
                <c:pt idx="150">
                  <c:v>2012-07-01</c:v>
                </c:pt>
                <c:pt idx="151">
                  <c:v>2012-08-01</c:v>
                </c:pt>
                <c:pt idx="152">
                  <c:v>2012-09-01</c:v>
                </c:pt>
                <c:pt idx="153">
                  <c:v>2012-10-01</c:v>
                </c:pt>
                <c:pt idx="154">
                  <c:v>2012-11-01</c:v>
                </c:pt>
                <c:pt idx="155">
                  <c:v>2012-12-01</c:v>
                </c:pt>
                <c:pt idx="156">
                  <c:v>2013-01-01</c:v>
                </c:pt>
                <c:pt idx="157">
                  <c:v>2013-02-01</c:v>
                </c:pt>
                <c:pt idx="158">
                  <c:v>2013-03-01</c:v>
                </c:pt>
                <c:pt idx="159">
                  <c:v>2013-04-01</c:v>
                </c:pt>
                <c:pt idx="160">
                  <c:v>2013-05-01</c:v>
                </c:pt>
                <c:pt idx="161">
                  <c:v>2013-06-01</c:v>
                </c:pt>
                <c:pt idx="162">
                  <c:v>2013-07-01</c:v>
                </c:pt>
                <c:pt idx="163">
                  <c:v>2013-08-01</c:v>
                </c:pt>
                <c:pt idx="164">
                  <c:v>2013-09-01</c:v>
                </c:pt>
                <c:pt idx="165">
                  <c:v>2013-10-01</c:v>
                </c:pt>
                <c:pt idx="166">
                  <c:v>2013-11-01</c:v>
                </c:pt>
                <c:pt idx="167">
                  <c:v>2013-12-01</c:v>
                </c:pt>
                <c:pt idx="168">
                  <c:v>2014-01-01</c:v>
                </c:pt>
                <c:pt idx="169">
                  <c:v>2014-02-01</c:v>
                </c:pt>
                <c:pt idx="170">
                  <c:v>2014-03-01</c:v>
                </c:pt>
                <c:pt idx="171">
                  <c:v>2014-04-01</c:v>
                </c:pt>
                <c:pt idx="172">
                  <c:v>2014-05-01</c:v>
                </c:pt>
                <c:pt idx="173">
                  <c:v>2014-06-01</c:v>
                </c:pt>
                <c:pt idx="174">
                  <c:v>2014-07-01</c:v>
                </c:pt>
                <c:pt idx="175">
                  <c:v>2014-08-01</c:v>
                </c:pt>
                <c:pt idx="176">
                  <c:v>2014-09-01</c:v>
                </c:pt>
                <c:pt idx="177">
                  <c:v>2014-10-01</c:v>
                </c:pt>
                <c:pt idx="178">
                  <c:v>2014-11-01</c:v>
                </c:pt>
                <c:pt idx="179">
                  <c:v>2014-12-01</c:v>
                </c:pt>
                <c:pt idx="180">
                  <c:v>2015-01-01</c:v>
                </c:pt>
                <c:pt idx="181">
                  <c:v>2015-02-01</c:v>
                </c:pt>
                <c:pt idx="182">
                  <c:v>2015-03-01</c:v>
                </c:pt>
                <c:pt idx="183">
                  <c:v>2015-04-01</c:v>
                </c:pt>
                <c:pt idx="184">
                  <c:v>2015-05-01</c:v>
                </c:pt>
                <c:pt idx="185">
                  <c:v>2015-06-01</c:v>
                </c:pt>
                <c:pt idx="186">
                  <c:v>2015-07-01</c:v>
                </c:pt>
                <c:pt idx="187">
                  <c:v>2015-08-01</c:v>
                </c:pt>
                <c:pt idx="188">
                  <c:v>2015-09-01</c:v>
                </c:pt>
                <c:pt idx="189">
                  <c:v>2015-10-01</c:v>
                </c:pt>
                <c:pt idx="190">
                  <c:v>2015-11-01</c:v>
                </c:pt>
                <c:pt idx="191">
                  <c:v>2015-12-01</c:v>
                </c:pt>
                <c:pt idx="192">
                  <c:v>2016-01-01</c:v>
                </c:pt>
                <c:pt idx="193">
                  <c:v>2016-02-01</c:v>
                </c:pt>
                <c:pt idx="194">
                  <c:v>2016-03-01</c:v>
                </c:pt>
                <c:pt idx="195">
                  <c:v>2016-04-01</c:v>
                </c:pt>
                <c:pt idx="196">
                  <c:v>2016-05-01</c:v>
                </c:pt>
                <c:pt idx="197">
                  <c:v>2016-06-01</c:v>
                </c:pt>
                <c:pt idx="198">
                  <c:v>2016-07-01</c:v>
                </c:pt>
                <c:pt idx="199">
                  <c:v>2016-08-01</c:v>
                </c:pt>
                <c:pt idx="200">
                  <c:v>2016-09-01</c:v>
                </c:pt>
                <c:pt idx="201">
                  <c:v>2016-10-01</c:v>
                </c:pt>
                <c:pt idx="202">
                  <c:v>2016-11-01</c:v>
                </c:pt>
                <c:pt idx="203">
                  <c:v>2016-12-01</c:v>
                </c:pt>
                <c:pt idx="204">
                  <c:v>2017-01-01</c:v>
                </c:pt>
                <c:pt idx="205">
                  <c:v>2017-02-01</c:v>
                </c:pt>
                <c:pt idx="206">
                  <c:v>2017-03-01</c:v>
                </c:pt>
                <c:pt idx="207">
                  <c:v>2017-04-01</c:v>
                </c:pt>
                <c:pt idx="208">
                  <c:v>2017-05-01</c:v>
                </c:pt>
                <c:pt idx="209">
                  <c:v>2017-06-01</c:v>
                </c:pt>
                <c:pt idx="210">
                  <c:v>2017-07-01</c:v>
                </c:pt>
                <c:pt idx="211">
                  <c:v>2017-08-01</c:v>
                </c:pt>
                <c:pt idx="212">
                  <c:v>2017-09-01</c:v>
                </c:pt>
                <c:pt idx="213">
                  <c:v>2017-10-01</c:v>
                </c:pt>
                <c:pt idx="214">
                  <c:v>2017-11-01</c:v>
                </c:pt>
                <c:pt idx="215">
                  <c:v>2017-12-01</c:v>
                </c:pt>
                <c:pt idx="216">
                  <c:v>2018-01-01</c:v>
                </c:pt>
                <c:pt idx="217">
                  <c:v>2018-02-01</c:v>
                </c:pt>
                <c:pt idx="218">
                  <c:v>2018-03-01</c:v>
                </c:pt>
                <c:pt idx="219">
                  <c:v>2018-04-01</c:v>
                </c:pt>
                <c:pt idx="220">
                  <c:v>2018-05-01</c:v>
                </c:pt>
                <c:pt idx="221">
                  <c:v>2018-06-01</c:v>
                </c:pt>
                <c:pt idx="222">
                  <c:v>2018-07-01</c:v>
                </c:pt>
                <c:pt idx="223">
                  <c:v>2018-08-01</c:v>
                </c:pt>
                <c:pt idx="224">
                  <c:v>2018-09-01</c:v>
                </c:pt>
                <c:pt idx="225">
                  <c:v>2018-10-01</c:v>
                </c:pt>
                <c:pt idx="226">
                  <c:v>2018-11-01</c:v>
                </c:pt>
                <c:pt idx="227">
                  <c:v>2018-12-01</c:v>
                </c:pt>
                <c:pt idx="228">
                  <c:v>2019-01-01</c:v>
                </c:pt>
                <c:pt idx="229">
                  <c:v>2019-02-01</c:v>
                </c:pt>
                <c:pt idx="230">
                  <c:v>2019-03-01</c:v>
                </c:pt>
                <c:pt idx="231">
                  <c:v>2019-04-01</c:v>
                </c:pt>
                <c:pt idx="232">
                  <c:v>2019-05-01</c:v>
                </c:pt>
                <c:pt idx="233">
                  <c:v>2019-06-01</c:v>
                </c:pt>
                <c:pt idx="234">
                  <c:v>2019-07-01</c:v>
                </c:pt>
                <c:pt idx="235">
                  <c:v>2019-08-01</c:v>
                </c:pt>
                <c:pt idx="236">
                  <c:v>2019-09-01</c:v>
                </c:pt>
                <c:pt idx="237">
                  <c:v>2019-10-01</c:v>
                </c:pt>
                <c:pt idx="238">
                  <c:v>2019-11-01</c:v>
                </c:pt>
                <c:pt idx="239">
                  <c:v>2019-12-01</c:v>
                </c:pt>
                <c:pt idx="240">
                  <c:v>2020-01-01</c:v>
                </c:pt>
                <c:pt idx="241">
                  <c:v>2020-02-01</c:v>
                </c:pt>
                <c:pt idx="242">
                  <c:v>2020-03-01</c:v>
                </c:pt>
                <c:pt idx="243">
                  <c:v>2020-04-01</c:v>
                </c:pt>
                <c:pt idx="244">
                  <c:v>2020-05-01</c:v>
                </c:pt>
                <c:pt idx="245">
                  <c:v>2020-06-01</c:v>
                </c:pt>
                <c:pt idx="246">
                  <c:v>2020-07-01</c:v>
                </c:pt>
                <c:pt idx="247">
                  <c:v>2020-08-01</c:v>
                </c:pt>
                <c:pt idx="248">
                  <c:v>2020-09-01</c:v>
                </c:pt>
                <c:pt idx="249">
                  <c:v>2020-10-01</c:v>
                </c:pt>
                <c:pt idx="250">
                  <c:v>2020-11-01</c:v>
                </c:pt>
                <c:pt idx="251">
                  <c:v>2020-12-01</c:v>
                </c:pt>
                <c:pt idx="252">
                  <c:v>2021-01-01</c:v>
                </c:pt>
                <c:pt idx="253">
                  <c:v>2021-02-01</c:v>
                </c:pt>
                <c:pt idx="254">
                  <c:v>2021-03-01</c:v>
                </c:pt>
                <c:pt idx="255">
                  <c:v>2021-04-01</c:v>
                </c:pt>
                <c:pt idx="256">
                  <c:v>2021-05-01</c:v>
                </c:pt>
                <c:pt idx="257">
                  <c:v>2021-06-01</c:v>
                </c:pt>
                <c:pt idx="258">
                  <c:v>2021-07-01</c:v>
                </c:pt>
                <c:pt idx="259">
                  <c:v>2021-08-01</c:v>
                </c:pt>
                <c:pt idx="260">
                  <c:v>2021-09-01</c:v>
                </c:pt>
                <c:pt idx="261">
                  <c:v>2021-10-01</c:v>
                </c:pt>
                <c:pt idx="262">
                  <c:v>2021-11-01</c:v>
                </c:pt>
                <c:pt idx="263">
                  <c:v> 2021-12-01</c:v>
                </c:pt>
              </c:strCache>
            </c:strRef>
          </c:cat>
          <c:val>
            <c:numRef>
              <c:f>Sheet1!$B$2:$B$757</c:f>
              <c:numCache>
                <c:formatCode>0.0</c:formatCode>
                <c:ptCount val="264"/>
                <c:pt idx="0">
                  <c:v>4170.6000000000004</c:v>
                </c:pt>
                <c:pt idx="1">
                  <c:v>4209.1000000000004</c:v>
                </c:pt>
                <c:pt idx="2">
                  <c:v>4235.7</c:v>
                </c:pt>
                <c:pt idx="3">
                  <c:v>4250.2</c:v>
                </c:pt>
                <c:pt idx="4">
                  <c:v>4270.7</c:v>
                </c:pt>
                <c:pt idx="5">
                  <c:v>4303.6000000000004</c:v>
                </c:pt>
                <c:pt idx="6">
                  <c:v>4323.3999999999996</c:v>
                </c:pt>
                <c:pt idx="7">
                  <c:v>4347.6000000000004</c:v>
                </c:pt>
                <c:pt idx="8">
                  <c:v>4381.5</c:v>
                </c:pt>
                <c:pt idx="9">
                  <c:v>4400.6000000000004</c:v>
                </c:pt>
                <c:pt idx="10">
                  <c:v>4424</c:v>
                </c:pt>
                <c:pt idx="11">
                  <c:v>4451</c:v>
                </c:pt>
                <c:pt idx="12">
                  <c:v>4488.8999999999996</c:v>
                </c:pt>
                <c:pt idx="13">
                  <c:v>4488</c:v>
                </c:pt>
                <c:pt idx="14">
                  <c:v>4511.3</c:v>
                </c:pt>
                <c:pt idx="15">
                  <c:v>4513.8</c:v>
                </c:pt>
                <c:pt idx="16">
                  <c:v>4533.8</c:v>
                </c:pt>
                <c:pt idx="17">
                  <c:v>4548.8</c:v>
                </c:pt>
                <c:pt idx="18">
                  <c:v>4565.3</c:v>
                </c:pt>
                <c:pt idx="19">
                  <c:v>4589</c:v>
                </c:pt>
                <c:pt idx="20">
                  <c:v>4511</c:v>
                </c:pt>
                <c:pt idx="21">
                  <c:v>4585.8</c:v>
                </c:pt>
                <c:pt idx="22">
                  <c:v>4604.8</c:v>
                </c:pt>
                <c:pt idx="23">
                  <c:v>4638.1000000000004</c:v>
                </c:pt>
                <c:pt idx="24">
                  <c:v>4635.3</c:v>
                </c:pt>
                <c:pt idx="25">
                  <c:v>4657.5</c:v>
                </c:pt>
                <c:pt idx="26">
                  <c:v>4674.7</c:v>
                </c:pt>
                <c:pt idx="27">
                  <c:v>4703.6000000000004</c:v>
                </c:pt>
                <c:pt idx="28">
                  <c:v>4723.7</c:v>
                </c:pt>
                <c:pt idx="29">
                  <c:v>4735.8</c:v>
                </c:pt>
                <c:pt idx="30">
                  <c:v>4768.2</c:v>
                </c:pt>
                <c:pt idx="31">
                  <c:v>4776.6000000000004</c:v>
                </c:pt>
                <c:pt idx="32">
                  <c:v>4791.3</c:v>
                </c:pt>
                <c:pt idx="33">
                  <c:v>4830.3999999999996</c:v>
                </c:pt>
                <c:pt idx="34">
                  <c:v>4840.3</c:v>
                </c:pt>
                <c:pt idx="35">
                  <c:v>4864.3</c:v>
                </c:pt>
                <c:pt idx="36">
                  <c:v>4891.6000000000004</c:v>
                </c:pt>
                <c:pt idx="37">
                  <c:v>4905.3</c:v>
                </c:pt>
                <c:pt idx="38">
                  <c:v>4932.6000000000004</c:v>
                </c:pt>
                <c:pt idx="39">
                  <c:v>4954.3999999999996</c:v>
                </c:pt>
                <c:pt idx="40">
                  <c:v>4991.7</c:v>
                </c:pt>
                <c:pt idx="41">
                  <c:v>5004.6000000000004</c:v>
                </c:pt>
                <c:pt idx="42">
                  <c:v>5035.3</c:v>
                </c:pt>
                <c:pt idx="43">
                  <c:v>5059.7</c:v>
                </c:pt>
                <c:pt idx="44">
                  <c:v>5069</c:v>
                </c:pt>
                <c:pt idx="45">
                  <c:v>5101.2</c:v>
                </c:pt>
                <c:pt idx="46">
                  <c:v>5123</c:v>
                </c:pt>
                <c:pt idx="47">
                  <c:v>5149.3999999999996</c:v>
                </c:pt>
                <c:pt idx="48">
                  <c:v>5183.7</c:v>
                </c:pt>
                <c:pt idx="49">
                  <c:v>5210.3999999999996</c:v>
                </c:pt>
                <c:pt idx="50">
                  <c:v>5222.5</c:v>
                </c:pt>
                <c:pt idx="51">
                  <c:v>5256.3</c:v>
                </c:pt>
                <c:pt idx="52">
                  <c:v>5274.9</c:v>
                </c:pt>
                <c:pt idx="53">
                  <c:v>5303.1</c:v>
                </c:pt>
                <c:pt idx="54">
                  <c:v>5345</c:v>
                </c:pt>
                <c:pt idx="55">
                  <c:v>5367.5</c:v>
                </c:pt>
                <c:pt idx="56">
                  <c:v>5403.5</c:v>
                </c:pt>
                <c:pt idx="57">
                  <c:v>5430.4</c:v>
                </c:pt>
                <c:pt idx="58">
                  <c:v>5463.9</c:v>
                </c:pt>
                <c:pt idx="59">
                  <c:v>5498</c:v>
                </c:pt>
                <c:pt idx="60">
                  <c:v>5515.2</c:v>
                </c:pt>
                <c:pt idx="61">
                  <c:v>5548.7</c:v>
                </c:pt>
                <c:pt idx="62">
                  <c:v>5585.5</c:v>
                </c:pt>
                <c:pt idx="63">
                  <c:v>5613.2</c:v>
                </c:pt>
                <c:pt idx="64">
                  <c:v>5641.9</c:v>
                </c:pt>
                <c:pt idx="65">
                  <c:v>5676.1</c:v>
                </c:pt>
                <c:pt idx="66">
                  <c:v>5704.3</c:v>
                </c:pt>
                <c:pt idx="67">
                  <c:v>5726.2</c:v>
                </c:pt>
                <c:pt idx="68">
                  <c:v>5760.3</c:v>
                </c:pt>
                <c:pt idx="69">
                  <c:v>5787.1</c:v>
                </c:pt>
                <c:pt idx="70">
                  <c:v>5826.5</c:v>
                </c:pt>
                <c:pt idx="71">
                  <c:v>5848.8</c:v>
                </c:pt>
                <c:pt idx="72">
                  <c:v>5861.9</c:v>
                </c:pt>
                <c:pt idx="73">
                  <c:v>5904.6</c:v>
                </c:pt>
                <c:pt idx="74">
                  <c:v>5943.4</c:v>
                </c:pt>
                <c:pt idx="75">
                  <c:v>5968.5</c:v>
                </c:pt>
                <c:pt idx="76">
                  <c:v>6008.5</c:v>
                </c:pt>
                <c:pt idx="77">
                  <c:v>6027.8</c:v>
                </c:pt>
                <c:pt idx="78">
                  <c:v>6058.3</c:v>
                </c:pt>
                <c:pt idx="79">
                  <c:v>6073.2</c:v>
                </c:pt>
                <c:pt idx="80">
                  <c:v>6109.5</c:v>
                </c:pt>
                <c:pt idx="81">
                  <c:v>6142.2</c:v>
                </c:pt>
                <c:pt idx="82">
                  <c:v>6163.8</c:v>
                </c:pt>
                <c:pt idx="83">
                  <c:v>6189.3</c:v>
                </c:pt>
                <c:pt idx="84">
                  <c:v>6239</c:v>
                </c:pt>
                <c:pt idx="85">
                  <c:v>6269.9</c:v>
                </c:pt>
                <c:pt idx="86">
                  <c:v>6283.1</c:v>
                </c:pt>
                <c:pt idx="87">
                  <c:v>6311.3</c:v>
                </c:pt>
                <c:pt idx="88">
                  <c:v>6317.8</c:v>
                </c:pt>
                <c:pt idx="89">
                  <c:v>6351.6</c:v>
                </c:pt>
                <c:pt idx="90">
                  <c:v>6375.7</c:v>
                </c:pt>
                <c:pt idx="91">
                  <c:v>6432</c:v>
                </c:pt>
                <c:pt idx="92">
                  <c:v>6447.4</c:v>
                </c:pt>
                <c:pt idx="93">
                  <c:v>6476.7</c:v>
                </c:pt>
                <c:pt idx="94">
                  <c:v>6513.2</c:v>
                </c:pt>
                <c:pt idx="95">
                  <c:v>6536.9</c:v>
                </c:pt>
                <c:pt idx="96">
                  <c:v>6575.4</c:v>
                </c:pt>
                <c:pt idx="97">
                  <c:v>6594.9</c:v>
                </c:pt>
                <c:pt idx="98">
                  <c:v>6623.9</c:v>
                </c:pt>
                <c:pt idx="99">
                  <c:v>6655</c:v>
                </c:pt>
                <c:pt idx="100">
                  <c:v>6687.9</c:v>
                </c:pt>
                <c:pt idx="101">
                  <c:v>6716.1</c:v>
                </c:pt>
                <c:pt idx="102">
                  <c:v>6728.9</c:v>
                </c:pt>
                <c:pt idx="103">
                  <c:v>6724.6</c:v>
                </c:pt>
                <c:pt idx="104">
                  <c:v>6740.1</c:v>
                </c:pt>
                <c:pt idx="105">
                  <c:v>6744.6</c:v>
                </c:pt>
                <c:pt idx="106">
                  <c:v>6729.8</c:v>
                </c:pt>
                <c:pt idx="107">
                  <c:v>6721.2</c:v>
                </c:pt>
                <c:pt idx="108">
                  <c:v>6714</c:v>
                </c:pt>
                <c:pt idx="109">
                  <c:v>6688.1</c:v>
                </c:pt>
                <c:pt idx="110">
                  <c:v>6682.8</c:v>
                </c:pt>
                <c:pt idx="111">
                  <c:v>6674.1</c:v>
                </c:pt>
                <c:pt idx="112">
                  <c:v>6661</c:v>
                </c:pt>
                <c:pt idx="113">
                  <c:v>6678</c:v>
                </c:pt>
                <c:pt idx="114">
                  <c:v>6690.4</c:v>
                </c:pt>
                <c:pt idx="115">
                  <c:v>6717.2</c:v>
                </c:pt>
                <c:pt idx="116">
                  <c:v>6725.2</c:v>
                </c:pt>
                <c:pt idx="117">
                  <c:v>6754.3</c:v>
                </c:pt>
                <c:pt idx="118">
                  <c:v>6748.6</c:v>
                </c:pt>
                <c:pt idx="119">
                  <c:v>6800.8</c:v>
                </c:pt>
                <c:pt idx="120">
                  <c:v>6808.5</c:v>
                </c:pt>
                <c:pt idx="121">
                  <c:v>6841.7</c:v>
                </c:pt>
                <c:pt idx="122">
                  <c:v>6856.9</c:v>
                </c:pt>
                <c:pt idx="123">
                  <c:v>6879.3</c:v>
                </c:pt>
                <c:pt idx="124">
                  <c:v>6927.9</c:v>
                </c:pt>
                <c:pt idx="125">
                  <c:v>6943.5</c:v>
                </c:pt>
                <c:pt idx="126">
                  <c:v>6974.5</c:v>
                </c:pt>
                <c:pt idx="127">
                  <c:v>6991.2</c:v>
                </c:pt>
                <c:pt idx="128">
                  <c:v>6991.3</c:v>
                </c:pt>
                <c:pt idx="129">
                  <c:v>7009.3</c:v>
                </c:pt>
                <c:pt idx="130">
                  <c:v>7032.7</c:v>
                </c:pt>
                <c:pt idx="131">
                  <c:v>7052.5</c:v>
                </c:pt>
                <c:pt idx="132">
                  <c:v>7063.8</c:v>
                </c:pt>
                <c:pt idx="133">
                  <c:v>7083.4</c:v>
                </c:pt>
                <c:pt idx="134">
                  <c:v>7120.3</c:v>
                </c:pt>
                <c:pt idx="135">
                  <c:v>7130.8</c:v>
                </c:pt>
                <c:pt idx="136">
                  <c:v>7165.9</c:v>
                </c:pt>
                <c:pt idx="137">
                  <c:v>7179</c:v>
                </c:pt>
                <c:pt idx="138">
                  <c:v>7215.4</c:v>
                </c:pt>
                <c:pt idx="139">
                  <c:v>7231.2</c:v>
                </c:pt>
                <c:pt idx="140">
                  <c:v>7235.2</c:v>
                </c:pt>
                <c:pt idx="141">
                  <c:v>7241.6</c:v>
                </c:pt>
                <c:pt idx="142">
                  <c:v>7244.2</c:v>
                </c:pt>
                <c:pt idx="143">
                  <c:v>7258.1</c:v>
                </c:pt>
                <c:pt idx="144">
                  <c:v>7296.4</c:v>
                </c:pt>
                <c:pt idx="145">
                  <c:v>7340</c:v>
                </c:pt>
                <c:pt idx="146">
                  <c:v>7355.4</c:v>
                </c:pt>
                <c:pt idx="147">
                  <c:v>7380.5</c:v>
                </c:pt>
                <c:pt idx="148">
                  <c:v>7386.8</c:v>
                </c:pt>
                <c:pt idx="149">
                  <c:v>7398.8</c:v>
                </c:pt>
                <c:pt idx="150">
                  <c:v>7421.8</c:v>
                </c:pt>
                <c:pt idx="151">
                  <c:v>7419.1</c:v>
                </c:pt>
                <c:pt idx="152">
                  <c:v>7441.8</c:v>
                </c:pt>
                <c:pt idx="153">
                  <c:v>7471.9</c:v>
                </c:pt>
                <c:pt idx="154">
                  <c:v>7499.1</c:v>
                </c:pt>
                <c:pt idx="155">
                  <c:v>7503.9</c:v>
                </c:pt>
                <c:pt idx="156">
                  <c:v>7511.9</c:v>
                </c:pt>
                <c:pt idx="157">
                  <c:v>7531.4</c:v>
                </c:pt>
                <c:pt idx="158">
                  <c:v>7558.7</c:v>
                </c:pt>
                <c:pt idx="159">
                  <c:v>7572.7</c:v>
                </c:pt>
                <c:pt idx="160">
                  <c:v>7590.2</c:v>
                </c:pt>
                <c:pt idx="161">
                  <c:v>7612</c:v>
                </c:pt>
                <c:pt idx="162">
                  <c:v>7618</c:v>
                </c:pt>
                <c:pt idx="163">
                  <c:v>7650.8</c:v>
                </c:pt>
                <c:pt idx="164">
                  <c:v>7677.8</c:v>
                </c:pt>
                <c:pt idx="165">
                  <c:v>7721.5</c:v>
                </c:pt>
                <c:pt idx="166">
                  <c:v>7766.2</c:v>
                </c:pt>
                <c:pt idx="167">
                  <c:v>7791.6</c:v>
                </c:pt>
                <c:pt idx="168">
                  <c:v>7802.1</c:v>
                </c:pt>
                <c:pt idx="169">
                  <c:v>7812.5</c:v>
                </c:pt>
                <c:pt idx="170">
                  <c:v>7871.1</c:v>
                </c:pt>
                <c:pt idx="171">
                  <c:v>7886.5</c:v>
                </c:pt>
                <c:pt idx="172">
                  <c:v>7922.6</c:v>
                </c:pt>
                <c:pt idx="173">
                  <c:v>7956.1</c:v>
                </c:pt>
                <c:pt idx="174">
                  <c:v>7988.8</c:v>
                </c:pt>
                <c:pt idx="175">
                  <c:v>8048.5</c:v>
                </c:pt>
                <c:pt idx="176">
                  <c:v>8071.9</c:v>
                </c:pt>
                <c:pt idx="177">
                  <c:v>8126.7</c:v>
                </c:pt>
                <c:pt idx="178">
                  <c:v>8150.4</c:v>
                </c:pt>
                <c:pt idx="179">
                  <c:v>8180</c:v>
                </c:pt>
                <c:pt idx="180">
                  <c:v>8196.7999999999993</c:v>
                </c:pt>
                <c:pt idx="181">
                  <c:v>8223.1</c:v>
                </c:pt>
                <c:pt idx="182">
                  <c:v>8228.1</c:v>
                </c:pt>
                <c:pt idx="183">
                  <c:v>8267.5</c:v>
                </c:pt>
                <c:pt idx="184">
                  <c:v>8297.7999999999993</c:v>
                </c:pt>
                <c:pt idx="185">
                  <c:v>8326.7000000000007</c:v>
                </c:pt>
                <c:pt idx="186">
                  <c:v>8358.7999999999993</c:v>
                </c:pt>
                <c:pt idx="187">
                  <c:v>8390.2999999999993</c:v>
                </c:pt>
                <c:pt idx="188">
                  <c:v>8412.9</c:v>
                </c:pt>
                <c:pt idx="189">
                  <c:v>8442.1</c:v>
                </c:pt>
                <c:pt idx="190">
                  <c:v>8451.4</c:v>
                </c:pt>
                <c:pt idx="191">
                  <c:v>8490.2999999999993</c:v>
                </c:pt>
                <c:pt idx="192">
                  <c:v>8527.9</c:v>
                </c:pt>
                <c:pt idx="193">
                  <c:v>8579</c:v>
                </c:pt>
                <c:pt idx="194">
                  <c:v>8575.1</c:v>
                </c:pt>
                <c:pt idx="195">
                  <c:v>8625.1</c:v>
                </c:pt>
                <c:pt idx="196">
                  <c:v>8651</c:v>
                </c:pt>
                <c:pt idx="197">
                  <c:v>8681.9</c:v>
                </c:pt>
                <c:pt idx="198">
                  <c:v>8720.4</c:v>
                </c:pt>
                <c:pt idx="199">
                  <c:v>8746.5</c:v>
                </c:pt>
                <c:pt idx="200">
                  <c:v>8785.1</c:v>
                </c:pt>
                <c:pt idx="201">
                  <c:v>8796</c:v>
                </c:pt>
                <c:pt idx="202">
                  <c:v>8840.2999999999993</c:v>
                </c:pt>
                <c:pt idx="203">
                  <c:v>8888.5</c:v>
                </c:pt>
                <c:pt idx="204">
                  <c:v>8925.2999999999993</c:v>
                </c:pt>
                <c:pt idx="205">
                  <c:v>8938.1</c:v>
                </c:pt>
                <c:pt idx="206">
                  <c:v>8989.7999999999993</c:v>
                </c:pt>
                <c:pt idx="207">
                  <c:v>9002.2000000000007</c:v>
                </c:pt>
                <c:pt idx="208">
                  <c:v>9029.5</c:v>
                </c:pt>
                <c:pt idx="209">
                  <c:v>9054</c:v>
                </c:pt>
                <c:pt idx="210">
                  <c:v>9078.2000000000007</c:v>
                </c:pt>
                <c:pt idx="211">
                  <c:v>9102.2999999999993</c:v>
                </c:pt>
                <c:pt idx="212">
                  <c:v>9144.2999999999993</c:v>
                </c:pt>
                <c:pt idx="213">
                  <c:v>9179.1</c:v>
                </c:pt>
                <c:pt idx="214">
                  <c:v>9224.7999999999993</c:v>
                </c:pt>
                <c:pt idx="215">
                  <c:v>9299.2000000000007</c:v>
                </c:pt>
                <c:pt idx="216">
                  <c:v>9330</c:v>
                </c:pt>
                <c:pt idx="217">
                  <c:v>9352.1</c:v>
                </c:pt>
                <c:pt idx="218">
                  <c:v>9424.9</c:v>
                </c:pt>
                <c:pt idx="219">
                  <c:v>9472.6</c:v>
                </c:pt>
                <c:pt idx="220">
                  <c:v>9494.7000000000007</c:v>
                </c:pt>
                <c:pt idx="221">
                  <c:v>9563.7000000000007</c:v>
                </c:pt>
                <c:pt idx="222">
                  <c:v>9596.4</c:v>
                </c:pt>
                <c:pt idx="223">
                  <c:v>9637.6</c:v>
                </c:pt>
                <c:pt idx="224">
                  <c:v>9654.1</c:v>
                </c:pt>
                <c:pt idx="225">
                  <c:v>9710.1</c:v>
                </c:pt>
                <c:pt idx="226">
                  <c:v>9737.1</c:v>
                </c:pt>
                <c:pt idx="227">
                  <c:v>9744.5</c:v>
                </c:pt>
                <c:pt idx="228">
                  <c:v>9740</c:v>
                </c:pt>
                <c:pt idx="229">
                  <c:v>9761.2000000000007</c:v>
                </c:pt>
                <c:pt idx="230">
                  <c:v>9817.1</c:v>
                </c:pt>
                <c:pt idx="231">
                  <c:v>9861.7999999999993</c:v>
                </c:pt>
                <c:pt idx="232">
                  <c:v>9891.9</c:v>
                </c:pt>
                <c:pt idx="233">
                  <c:v>9935.2999999999993</c:v>
                </c:pt>
                <c:pt idx="234">
                  <c:v>9981.2999999999993</c:v>
                </c:pt>
                <c:pt idx="235">
                  <c:v>10017.5</c:v>
                </c:pt>
                <c:pt idx="236">
                  <c:v>10051.5</c:v>
                </c:pt>
                <c:pt idx="237">
                  <c:v>10078.6</c:v>
                </c:pt>
                <c:pt idx="238">
                  <c:v>10119.700000000001</c:v>
                </c:pt>
                <c:pt idx="239">
                  <c:v>10141.200000000001</c:v>
                </c:pt>
                <c:pt idx="240">
                  <c:v>10204.5</c:v>
                </c:pt>
                <c:pt idx="241">
                  <c:v>10230.6</c:v>
                </c:pt>
                <c:pt idx="242">
                  <c:v>9289.4</c:v>
                </c:pt>
                <c:pt idx="243">
                  <c:v>8134.6</c:v>
                </c:pt>
                <c:pt idx="244">
                  <c:v>8625.4</c:v>
                </c:pt>
                <c:pt idx="245">
                  <c:v>9159.5</c:v>
                </c:pt>
                <c:pt idx="246">
                  <c:v>9302.6</c:v>
                </c:pt>
                <c:pt idx="247">
                  <c:v>9427</c:v>
                </c:pt>
                <c:pt idx="248">
                  <c:v>9550.4</c:v>
                </c:pt>
                <c:pt idx="249">
                  <c:v>9608.9</c:v>
                </c:pt>
                <c:pt idx="250">
                  <c:v>9588.1</c:v>
                </c:pt>
                <c:pt idx="251">
                  <c:v>9604.2000000000007</c:v>
                </c:pt>
                <c:pt idx="252">
                  <c:v>9692.5</c:v>
                </c:pt>
                <c:pt idx="253">
                  <c:v>9684.2000000000007</c:v>
                </c:pt>
                <c:pt idx="254">
                  <c:v>9904.6</c:v>
                </c:pt>
                <c:pt idx="255">
                  <c:v>10042.700000000001</c:v>
                </c:pt>
                <c:pt idx="256">
                  <c:v>10149.1</c:v>
                </c:pt>
                <c:pt idx="257">
                  <c:v>10263.9</c:v>
                </c:pt>
                <c:pt idx="258">
                  <c:v>10389.5</c:v>
                </c:pt>
                <c:pt idx="259">
                  <c:v>10469.4</c:v>
                </c:pt>
                <c:pt idx="260">
                  <c:v>10535.5</c:v>
                </c:pt>
                <c:pt idx="261">
                  <c:v>10630</c:v>
                </c:pt>
                <c:pt idx="262">
                  <c:v>10706.6</c:v>
                </c:pt>
                <c:pt idx="263" formatCode="General">
                  <c:v>10758.6</c:v>
                </c:pt>
              </c:numCache>
            </c:numRef>
          </c:val>
          <c:smooth val="0"/>
          <c:extLst>
            <c:ext xmlns:c16="http://schemas.microsoft.com/office/drawing/2014/chart" uri="{C3380CC4-5D6E-409C-BE32-E72D297353CC}">
              <c16:uniqueId val="{00000000-9368-4FC9-A5FA-53C8D2AA0C97}"/>
            </c:ext>
          </c:extLst>
        </c:ser>
        <c:dLbls>
          <c:showLegendKey val="0"/>
          <c:showVal val="0"/>
          <c:showCatName val="0"/>
          <c:showSerName val="0"/>
          <c:showPercent val="0"/>
          <c:showBubbleSize val="0"/>
        </c:dLbls>
        <c:marker val="1"/>
        <c:smooth val="0"/>
        <c:axId val="1412758767"/>
        <c:axId val="1412751279"/>
      </c:lineChart>
      <c:lineChart>
        <c:grouping val="standard"/>
        <c:varyColors val="0"/>
        <c:ser>
          <c:idx val="1"/>
          <c:order val="1"/>
          <c:tx>
            <c:strRef>
              <c:f>Sheet1!$C$1</c:f>
              <c:strCache>
                <c:ptCount val="1"/>
                <c:pt idx="0">
                  <c:v>PCEDG</c:v>
                </c:pt>
              </c:strCache>
            </c:strRef>
          </c:tx>
          <c:spPr>
            <a:ln w="57150" cap="rnd">
              <a:solidFill>
                <a:schemeClr val="accent3">
                  <a:lumMod val="60000"/>
                  <a:lumOff val="40000"/>
                </a:schemeClr>
              </a:solidFill>
              <a:round/>
            </a:ln>
            <a:effectLst/>
          </c:spPr>
          <c:marker>
            <c:symbol val="none"/>
          </c:marker>
          <c:cat>
            <c:strRef>
              <c:f>Sheet1!$A$2:$A$757</c:f>
              <c:strCache>
                <c:ptCount val="264"/>
                <c:pt idx="0">
                  <c:v>2000-01-01</c:v>
                </c:pt>
                <c:pt idx="1">
                  <c:v>2000-02-01</c:v>
                </c:pt>
                <c:pt idx="2">
                  <c:v>2000-03-01</c:v>
                </c:pt>
                <c:pt idx="3">
                  <c:v>2000-04-01</c:v>
                </c:pt>
                <c:pt idx="4">
                  <c:v>2000-05-01</c:v>
                </c:pt>
                <c:pt idx="5">
                  <c:v>2000-06-01</c:v>
                </c:pt>
                <c:pt idx="6">
                  <c:v>2000-07-01</c:v>
                </c:pt>
                <c:pt idx="7">
                  <c:v>2000-08-01</c:v>
                </c:pt>
                <c:pt idx="8">
                  <c:v>2000-09-01</c:v>
                </c:pt>
                <c:pt idx="9">
                  <c:v>2000-10-01</c:v>
                </c:pt>
                <c:pt idx="10">
                  <c:v>2000-11-01</c:v>
                </c:pt>
                <c:pt idx="11">
                  <c:v>2000-12-01</c:v>
                </c:pt>
                <c:pt idx="12">
                  <c:v>2001-01-01</c:v>
                </c:pt>
                <c:pt idx="13">
                  <c:v>2001-02-01</c:v>
                </c:pt>
                <c:pt idx="14">
                  <c:v>2001-03-01</c:v>
                </c:pt>
                <c:pt idx="15">
                  <c:v>2001-04-01</c:v>
                </c:pt>
                <c:pt idx="16">
                  <c:v>2001-05-01</c:v>
                </c:pt>
                <c:pt idx="17">
                  <c:v>2001-06-01</c:v>
                </c:pt>
                <c:pt idx="18">
                  <c:v>2001-07-01</c:v>
                </c:pt>
                <c:pt idx="19">
                  <c:v>2001-08-01</c:v>
                </c:pt>
                <c:pt idx="20">
                  <c:v>2001-09-01</c:v>
                </c:pt>
                <c:pt idx="21">
                  <c:v>2001-10-01</c:v>
                </c:pt>
                <c:pt idx="22">
                  <c:v>2001-11-01</c:v>
                </c:pt>
                <c:pt idx="23">
                  <c:v>2001-12-01</c:v>
                </c:pt>
                <c:pt idx="24">
                  <c:v>2002-01-01</c:v>
                </c:pt>
                <c:pt idx="25">
                  <c:v>2002-02-01</c:v>
                </c:pt>
                <c:pt idx="26">
                  <c:v>2002-03-01</c:v>
                </c:pt>
                <c:pt idx="27">
                  <c:v>2002-04-01</c:v>
                </c:pt>
                <c:pt idx="28">
                  <c:v>2002-05-01</c:v>
                </c:pt>
                <c:pt idx="29">
                  <c:v>2002-06-01</c:v>
                </c:pt>
                <c:pt idx="30">
                  <c:v>2002-07-01</c:v>
                </c:pt>
                <c:pt idx="31">
                  <c:v>2002-08-01</c:v>
                </c:pt>
                <c:pt idx="32">
                  <c:v>2002-09-01</c:v>
                </c:pt>
                <c:pt idx="33">
                  <c:v>2002-10-01</c:v>
                </c:pt>
                <c:pt idx="34">
                  <c:v>2002-11-01</c:v>
                </c:pt>
                <c:pt idx="35">
                  <c:v>2002-12-01</c:v>
                </c:pt>
                <c:pt idx="36">
                  <c:v>2003-01-01</c:v>
                </c:pt>
                <c:pt idx="37">
                  <c:v>2003-02-01</c:v>
                </c:pt>
                <c:pt idx="38">
                  <c:v>2003-03-01</c:v>
                </c:pt>
                <c:pt idx="39">
                  <c:v>2003-04-01</c:v>
                </c:pt>
                <c:pt idx="40">
                  <c:v>2003-05-01</c:v>
                </c:pt>
                <c:pt idx="41">
                  <c:v>2003-06-01</c:v>
                </c:pt>
                <c:pt idx="42">
                  <c:v>2003-07-01</c:v>
                </c:pt>
                <c:pt idx="43">
                  <c:v>2003-08-01</c:v>
                </c:pt>
                <c:pt idx="44">
                  <c:v>2003-09-01</c:v>
                </c:pt>
                <c:pt idx="45">
                  <c:v>2003-10-01</c:v>
                </c:pt>
                <c:pt idx="46">
                  <c:v>2003-11-01</c:v>
                </c:pt>
                <c:pt idx="47">
                  <c:v>2003-12-01</c:v>
                </c:pt>
                <c:pt idx="48">
                  <c:v>2004-01-01</c:v>
                </c:pt>
                <c:pt idx="49">
                  <c:v>2004-02-01</c:v>
                </c:pt>
                <c:pt idx="50">
                  <c:v>2004-03-01</c:v>
                </c:pt>
                <c:pt idx="51">
                  <c:v>2004-04-01</c:v>
                </c:pt>
                <c:pt idx="52">
                  <c:v>2004-05-01</c:v>
                </c:pt>
                <c:pt idx="53">
                  <c:v>2004-06-01</c:v>
                </c:pt>
                <c:pt idx="54">
                  <c:v>2004-07-01</c:v>
                </c:pt>
                <c:pt idx="55">
                  <c:v>2004-08-01</c:v>
                </c:pt>
                <c:pt idx="56">
                  <c:v>2004-09-01</c:v>
                </c:pt>
                <c:pt idx="57">
                  <c:v>2004-10-01</c:v>
                </c:pt>
                <c:pt idx="58">
                  <c:v>2004-11-01</c:v>
                </c:pt>
                <c:pt idx="59">
                  <c:v>2004-12-01</c:v>
                </c:pt>
                <c:pt idx="60">
                  <c:v>2005-01-01</c:v>
                </c:pt>
                <c:pt idx="61">
                  <c:v>2005-02-01</c:v>
                </c:pt>
                <c:pt idx="62">
                  <c:v>2005-03-01</c:v>
                </c:pt>
                <c:pt idx="63">
                  <c:v>2005-04-01</c:v>
                </c:pt>
                <c:pt idx="64">
                  <c:v>2005-05-01</c:v>
                </c:pt>
                <c:pt idx="65">
                  <c:v>2005-06-01</c:v>
                </c:pt>
                <c:pt idx="66">
                  <c:v>2005-07-01</c:v>
                </c:pt>
                <c:pt idx="67">
                  <c:v>2005-08-01</c:v>
                </c:pt>
                <c:pt idx="68">
                  <c:v>2005-09-01</c:v>
                </c:pt>
                <c:pt idx="69">
                  <c:v>2005-10-01</c:v>
                </c:pt>
                <c:pt idx="70">
                  <c:v>2005-11-01</c:v>
                </c:pt>
                <c:pt idx="71">
                  <c:v>2005-12-01</c:v>
                </c:pt>
                <c:pt idx="72">
                  <c:v>2006-01-01</c:v>
                </c:pt>
                <c:pt idx="73">
                  <c:v>2006-02-01</c:v>
                </c:pt>
                <c:pt idx="74">
                  <c:v>2006-03-01</c:v>
                </c:pt>
                <c:pt idx="75">
                  <c:v>2006-04-01</c:v>
                </c:pt>
                <c:pt idx="76">
                  <c:v>2006-05-01</c:v>
                </c:pt>
                <c:pt idx="77">
                  <c:v>2006-06-01</c:v>
                </c:pt>
                <c:pt idx="78">
                  <c:v>2006-07-01</c:v>
                </c:pt>
                <c:pt idx="79">
                  <c:v>2006-08-01</c:v>
                </c:pt>
                <c:pt idx="80">
                  <c:v>2006-09-01</c:v>
                </c:pt>
                <c:pt idx="81">
                  <c:v>2006-10-01</c:v>
                </c:pt>
                <c:pt idx="82">
                  <c:v>2006-11-01</c:v>
                </c:pt>
                <c:pt idx="83">
                  <c:v>2006-12-01</c:v>
                </c:pt>
                <c:pt idx="84">
                  <c:v>2007-01-01</c:v>
                </c:pt>
                <c:pt idx="85">
                  <c:v>2007-02-01</c:v>
                </c:pt>
                <c:pt idx="86">
                  <c:v>2007-03-01</c:v>
                </c:pt>
                <c:pt idx="87">
                  <c:v>2007-04-01</c:v>
                </c:pt>
                <c:pt idx="88">
                  <c:v>2007-05-01</c:v>
                </c:pt>
                <c:pt idx="89">
                  <c:v>2007-06-01</c:v>
                </c:pt>
                <c:pt idx="90">
                  <c:v>2007-07-01</c:v>
                </c:pt>
                <c:pt idx="91">
                  <c:v>2007-08-01</c:v>
                </c:pt>
                <c:pt idx="92">
                  <c:v>2007-09-01</c:v>
                </c:pt>
                <c:pt idx="93">
                  <c:v>2007-10-01</c:v>
                </c:pt>
                <c:pt idx="94">
                  <c:v>2007-11-01</c:v>
                </c:pt>
                <c:pt idx="95">
                  <c:v>2007-12-01</c:v>
                </c:pt>
                <c:pt idx="96">
                  <c:v>2008-01-01</c:v>
                </c:pt>
                <c:pt idx="97">
                  <c:v>2008-02-01</c:v>
                </c:pt>
                <c:pt idx="98">
                  <c:v>2008-03-01</c:v>
                </c:pt>
                <c:pt idx="99">
                  <c:v>2008-04-01</c:v>
                </c:pt>
                <c:pt idx="100">
                  <c:v>2008-05-01</c:v>
                </c:pt>
                <c:pt idx="101">
                  <c:v>2008-06-01</c:v>
                </c:pt>
                <c:pt idx="102">
                  <c:v>2008-07-01</c:v>
                </c:pt>
                <c:pt idx="103">
                  <c:v>2008-08-01</c:v>
                </c:pt>
                <c:pt idx="104">
                  <c:v>2008-09-01</c:v>
                </c:pt>
                <c:pt idx="105">
                  <c:v>2008-10-01</c:v>
                </c:pt>
                <c:pt idx="106">
                  <c:v>2008-11-01</c:v>
                </c:pt>
                <c:pt idx="107">
                  <c:v>2008-12-01</c:v>
                </c:pt>
                <c:pt idx="108">
                  <c:v>2009-01-01</c:v>
                </c:pt>
                <c:pt idx="109">
                  <c:v>2009-02-01</c:v>
                </c:pt>
                <c:pt idx="110">
                  <c:v>2009-03-01</c:v>
                </c:pt>
                <c:pt idx="111">
                  <c:v>2009-04-01</c:v>
                </c:pt>
                <c:pt idx="112">
                  <c:v>2009-05-01</c:v>
                </c:pt>
                <c:pt idx="113">
                  <c:v>2009-06-01</c:v>
                </c:pt>
                <c:pt idx="114">
                  <c:v>2009-07-01</c:v>
                </c:pt>
                <c:pt idx="115">
                  <c:v>2009-08-01</c:v>
                </c:pt>
                <c:pt idx="116">
                  <c:v>2009-09-01</c:v>
                </c:pt>
                <c:pt idx="117">
                  <c:v>2009-10-01</c:v>
                </c:pt>
                <c:pt idx="118">
                  <c:v>2009-11-01</c:v>
                </c:pt>
                <c:pt idx="119">
                  <c:v>2009-12-01</c:v>
                </c:pt>
                <c:pt idx="120">
                  <c:v>2010-01-01</c:v>
                </c:pt>
                <c:pt idx="121">
                  <c:v>2010-02-01</c:v>
                </c:pt>
                <c:pt idx="122">
                  <c:v>2010-03-01</c:v>
                </c:pt>
                <c:pt idx="123">
                  <c:v>2010-04-01</c:v>
                </c:pt>
                <c:pt idx="124">
                  <c:v>2010-05-01</c:v>
                </c:pt>
                <c:pt idx="125">
                  <c:v>2010-06-01</c:v>
                </c:pt>
                <c:pt idx="126">
                  <c:v>2010-07-01</c:v>
                </c:pt>
                <c:pt idx="127">
                  <c:v>2010-08-01</c:v>
                </c:pt>
                <c:pt idx="128">
                  <c:v>2010-09-01</c:v>
                </c:pt>
                <c:pt idx="129">
                  <c:v>2010-10-01</c:v>
                </c:pt>
                <c:pt idx="130">
                  <c:v>2010-11-01</c:v>
                </c:pt>
                <c:pt idx="131">
                  <c:v>2010-12-01</c:v>
                </c:pt>
                <c:pt idx="132">
                  <c:v>2011-01-01</c:v>
                </c:pt>
                <c:pt idx="133">
                  <c:v>2011-02-01</c:v>
                </c:pt>
                <c:pt idx="134">
                  <c:v>2011-03-01</c:v>
                </c:pt>
                <c:pt idx="135">
                  <c:v>2011-04-01</c:v>
                </c:pt>
                <c:pt idx="136">
                  <c:v>2011-05-01</c:v>
                </c:pt>
                <c:pt idx="137">
                  <c:v>2011-06-01</c:v>
                </c:pt>
                <c:pt idx="138">
                  <c:v>2011-07-01</c:v>
                </c:pt>
                <c:pt idx="139">
                  <c:v>2011-08-01</c:v>
                </c:pt>
                <c:pt idx="140">
                  <c:v>2011-09-01</c:v>
                </c:pt>
                <c:pt idx="141">
                  <c:v>2011-10-01</c:v>
                </c:pt>
                <c:pt idx="142">
                  <c:v>2011-11-01</c:v>
                </c:pt>
                <c:pt idx="143">
                  <c:v>2011-12-01</c:v>
                </c:pt>
                <c:pt idx="144">
                  <c:v>2012-01-01</c:v>
                </c:pt>
                <c:pt idx="145">
                  <c:v>2012-02-01</c:v>
                </c:pt>
                <c:pt idx="146">
                  <c:v>2012-03-01</c:v>
                </c:pt>
                <c:pt idx="147">
                  <c:v>2012-04-01</c:v>
                </c:pt>
                <c:pt idx="148">
                  <c:v>2012-05-01</c:v>
                </c:pt>
                <c:pt idx="149">
                  <c:v>2012-06-01</c:v>
                </c:pt>
                <c:pt idx="150">
                  <c:v>2012-07-01</c:v>
                </c:pt>
                <c:pt idx="151">
                  <c:v>2012-08-01</c:v>
                </c:pt>
                <c:pt idx="152">
                  <c:v>2012-09-01</c:v>
                </c:pt>
                <c:pt idx="153">
                  <c:v>2012-10-01</c:v>
                </c:pt>
                <c:pt idx="154">
                  <c:v>2012-11-01</c:v>
                </c:pt>
                <c:pt idx="155">
                  <c:v>2012-12-01</c:v>
                </c:pt>
                <c:pt idx="156">
                  <c:v>2013-01-01</c:v>
                </c:pt>
                <c:pt idx="157">
                  <c:v>2013-02-01</c:v>
                </c:pt>
                <c:pt idx="158">
                  <c:v>2013-03-01</c:v>
                </c:pt>
                <c:pt idx="159">
                  <c:v>2013-04-01</c:v>
                </c:pt>
                <c:pt idx="160">
                  <c:v>2013-05-01</c:v>
                </c:pt>
                <c:pt idx="161">
                  <c:v>2013-06-01</c:v>
                </c:pt>
                <c:pt idx="162">
                  <c:v>2013-07-01</c:v>
                </c:pt>
                <c:pt idx="163">
                  <c:v>2013-08-01</c:v>
                </c:pt>
                <c:pt idx="164">
                  <c:v>2013-09-01</c:v>
                </c:pt>
                <c:pt idx="165">
                  <c:v>2013-10-01</c:v>
                </c:pt>
                <c:pt idx="166">
                  <c:v>2013-11-01</c:v>
                </c:pt>
                <c:pt idx="167">
                  <c:v>2013-12-01</c:v>
                </c:pt>
                <c:pt idx="168">
                  <c:v>2014-01-01</c:v>
                </c:pt>
                <c:pt idx="169">
                  <c:v>2014-02-01</c:v>
                </c:pt>
                <c:pt idx="170">
                  <c:v>2014-03-01</c:v>
                </c:pt>
                <c:pt idx="171">
                  <c:v>2014-04-01</c:v>
                </c:pt>
                <c:pt idx="172">
                  <c:v>2014-05-01</c:v>
                </c:pt>
                <c:pt idx="173">
                  <c:v>2014-06-01</c:v>
                </c:pt>
                <c:pt idx="174">
                  <c:v>2014-07-01</c:v>
                </c:pt>
                <c:pt idx="175">
                  <c:v>2014-08-01</c:v>
                </c:pt>
                <c:pt idx="176">
                  <c:v>2014-09-01</c:v>
                </c:pt>
                <c:pt idx="177">
                  <c:v>2014-10-01</c:v>
                </c:pt>
                <c:pt idx="178">
                  <c:v>2014-11-01</c:v>
                </c:pt>
                <c:pt idx="179">
                  <c:v>2014-12-01</c:v>
                </c:pt>
                <c:pt idx="180">
                  <c:v>2015-01-01</c:v>
                </c:pt>
                <c:pt idx="181">
                  <c:v>2015-02-01</c:v>
                </c:pt>
                <c:pt idx="182">
                  <c:v>2015-03-01</c:v>
                </c:pt>
                <c:pt idx="183">
                  <c:v>2015-04-01</c:v>
                </c:pt>
                <c:pt idx="184">
                  <c:v>2015-05-01</c:v>
                </c:pt>
                <c:pt idx="185">
                  <c:v>2015-06-01</c:v>
                </c:pt>
                <c:pt idx="186">
                  <c:v>2015-07-01</c:v>
                </c:pt>
                <c:pt idx="187">
                  <c:v>2015-08-01</c:v>
                </c:pt>
                <c:pt idx="188">
                  <c:v>2015-09-01</c:v>
                </c:pt>
                <c:pt idx="189">
                  <c:v>2015-10-01</c:v>
                </c:pt>
                <c:pt idx="190">
                  <c:v>2015-11-01</c:v>
                </c:pt>
                <c:pt idx="191">
                  <c:v>2015-12-01</c:v>
                </c:pt>
                <c:pt idx="192">
                  <c:v>2016-01-01</c:v>
                </c:pt>
                <c:pt idx="193">
                  <c:v>2016-02-01</c:v>
                </c:pt>
                <c:pt idx="194">
                  <c:v>2016-03-01</c:v>
                </c:pt>
                <c:pt idx="195">
                  <c:v>2016-04-01</c:v>
                </c:pt>
                <c:pt idx="196">
                  <c:v>2016-05-01</c:v>
                </c:pt>
                <c:pt idx="197">
                  <c:v>2016-06-01</c:v>
                </c:pt>
                <c:pt idx="198">
                  <c:v>2016-07-01</c:v>
                </c:pt>
                <c:pt idx="199">
                  <c:v>2016-08-01</c:v>
                </c:pt>
                <c:pt idx="200">
                  <c:v>2016-09-01</c:v>
                </c:pt>
                <c:pt idx="201">
                  <c:v>2016-10-01</c:v>
                </c:pt>
                <c:pt idx="202">
                  <c:v>2016-11-01</c:v>
                </c:pt>
                <c:pt idx="203">
                  <c:v>2016-12-01</c:v>
                </c:pt>
                <c:pt idx="204">
                  <c:v>2017-01-01</c:v>
                </c:pt>
                <c:pt idx="205">
                  <c:v>2017-02-01</c:v>
                </c:pt>
                <c:pt idx="206">
                  <c:v>2017-03-01</c:v>
                </c:pt>
                <c:pt idx="207">
                  <c:v>2017-04-01</c:v>
                </c:pt>
                <c:pt idx="208">
                  <c:v>2017-05-01</c:v>
                </c:pt>
                <c:pt idx="209">
                  <c:v>2017-06-01</c:v>
                </c:pt>
                <c:pt idx="210">
                  <c:v>2017-07-01</c:v>
                </c:pt>
                <c:pt idx="211">
                  <c:v>2017-08-01</c:v>
                </c:pt>
                <c:pt idx="212">
                  <c:v>2017-09-01</c:v>
                </c:pt>
                <c:pt idx="213">
                  <c:v>2017-10-01</c:v>
                </c:pt>
                <c:pt idx="214">
                  <c:v>2017-11-01</c:v>
                </c:pt>
                <c:pt idx="215">
                  <c:v>2017-12-01</c:v>
                </c:pt>
                <c:pt idx="216">
                  <c:v>2018-01-01</c:v>
                </c:pt>
                <c:pt idx="217">
                  <c:v>2018-02-01</c:v>
                </c:pt>
                <c:pt idx="218">
                  <c:v>2018-03-01</c:v>
                </c:pt>
                <c:pt idx="219">
                  <c:v>2018-04-01</c:v>
                </c:pt>
                <c:pt idx="220">
                  <c:v>2018-05-01</c:v>
                </c:pt>
                <c:pt idx="221">
                  <c:v>2018-06-01</c:v>
                </c:pt>
                <c:pt idx="222">
                  <c:v>2018-07-01</c:v>
                </c:pt>
                <c:pt idx="223">
                  <c:v>2018-08-01</c:v>
                </c:pt>
                <c:pt idx="224">
                  <c:v>2018-09-01</c:v>
                </c:pt>
                <c:pt idx="225">
                  <c:v>2018-10-01</c:v>
                </c:pt>
                <c:pt idx="226">
                  <c:v>2018-11-01</c:v>
                </c:pt>
                <c:pt idx="227">
                  <c:v>2018-12-01</c:v>
                </c:pt>
                <c:pt idx="228">
                  <c:v>2019-01-01</c:v>
                </c:pt>
                <c:pt idx="229">
                  <c:v>2019-02-01</c:v>
                </c:pt>
                <c:pt idx="230">
                  <c:v>2019-03-01</c:v>
                </c:pt>
                <c:pt idx="231">
                  <c:v>2019-04-01</c:v>
                </c:pt>
                <c:pt idx="232">
                  <c:v>2019-05-01</c:v>
                </c:pt>
                <c:pt idx="233">
                  <c:v>2019-06-01</c:v>
                </c:pt>
                <c:pt idx="234">
                  <c:v>2019-07-01</c:v>
                </c:pt>
                <c:pt idx="235">
                  <c:v>2019-08-01</c:v>
                </c:pt>
                <c:pt idx="236">
                  <c:v>2019-09-01</c:v>
                </c:pt>
                <c:pt idx="237">
                  <c:v>2019-10-01</c:v>
                </c:pt>
                <c:pt idx="238">
                  <c:v>2019-11-01</c:v>
                </c:pt>
                <c:pt idx="239">
                  <c:v>2019-12-01</c:v>
                </c:pt>
                <c:pt idx="240">
                  <c:v>2020-01-01</c:v>
                </c:pt>
                <c:pt idx="241">
                  <c:v>2020-02-01</c:v>
                </c:pt>
                <c:pt idx="242">
                  <c:v>2020-03-01</c:v>
                </c:pt>
                <c:pt idx="243">
                  <c:v>2020-04-01</c:v>
                </c:pt>
                <c:pt idx="244">
                  <c:v>2020-05-01</c:v>
                </c:pt>
                <c:pt idx="245">
                  <c:v>2020-06-01</c:v>
                </c:pt>
                <c:pt idx="246">
                  <c:v>2020-07-01</c:v>
                </c:pt>
                <c:pt idx="247">
                  <c:v>2020-08-01</c:v>
                </c:pt>
                <c:pt idx="248">
                  <c:v>2020-09-01</c:v>
                </c:pt>
                <c:pt idx="249">
                  <c:v>2020-10-01</c:v>
                </c:pt>
                <c:pt idx="250">
                  <c:v>2020-11-01</c:v>
                </c:pt>
                <c:pt idx="251">
                  <c:v>2020-12-01</c:v>
                </c:pt>
                <c:pt idx="252">
                  <c:v>2021-01-01</c:v>
                </c:pt>
                <c:pt idx="253">
                  <c:v>2021-02-01</c:v>
                </c:pt>
                <c:pt idx="254">
                  <c:v>2021-03-01</c:v>
                </c:pt>
                <c:pt idx="255">
                  <c:v>2021-04-01</c:v>
                </c:pt>
                <c:pt idx="256">
                  <c:v>2021-05-01</c:v>
                </c:pt>
                <c:pt idx="257">
                  <c:v>2021-06-01</c:v>
                </c:pt>
                <c:pt idx="258">
                  <c:v>2021-07-01</c:v>
                </c:pt>
                <c:pt idx="259">
                  <c:v>2021-08-01</c:v>
                </c:pt>
                <c:pt idx="260">
                  <c:v>2021-09-01</c:v>
                </c:pt>
                <c:pt idx="261">
                  <c:v>2021-10-01</c:v>
                </c:pt>
                <c:pt idx="262">
                  <c:v>2021-11-01</c:v>
                </c:pt>
                <c:pt idx="263">
                  <c:v> 2021-12-01</c:v>
                </c:pt>
              </c:strCache>
            </c:strRef>
          </c:cat>
          <c:val>
            <c:numRef>
              <c:f>Sheet1!$C$2:$C$757</c:f>
              <c:numCache>
                <c:formatCode>0.0</c:formatCode>
                <c:ptCount val="264"/>
                <c:pt idx="0">
                  <c:v>908.6</c:v>
                </c:pt>
                <c:pt idx="1">
                  <c:v>930.7</c:v>
                </c:pt>
                <c:pt idx="2">
                  <c:v>923.3</c:v>
                </c:pt>
                <c:pt idx="3">
                  <c:v>900.6</c:v>
                </c:pt>
                <c:pt idx="4">
                  <c:v>907</c:v>
                </c:pt>
                <c:pt idx="5">
                  <c:v>898.2</c:v>
                </c:pt>
                <c:pt idx="6">
                  <c:v>897.3</c:v>
                </c:pt>
                <c:pt idx="7">
                  <c:v>906.4</c:v>
                </c:pt>
                <c:pt idx="8">
                  <c:v>931.3</c:v>
                </c:pt>
                <c:pt idx="9">
                  <c:v>920.6</c:v>
                </c:pt>
                <c:pt idx="10">
                  <c:v>913.4</c:v>
                </c:pt>
                <c:pt idx="11">
                  <c:v>913.5</c:v>
                </c:pt>
                <c:pt idx="12">
                  <c:v>916.5</c:v>
                </c:pt>
                <c:pt idx="13">
                  <c:v>938.9</c:v>
                </c:pt>
                <c:pt idx="14">
                  <c:v>925.1</c:v>
                </c:pt>
                <c:pt idx="15">
                  <c:v>908.3</c:v>
                </c:pt>
                <c:pt idx="16">
                  <c:v>916</c:v>
                </c:pt>
                <c:pt idx="17">
                  <c:v>934.1</c:v>
                </c:pt>
                <c:pt idx="18">
                  <c:v>925</c:v>
                </c:pt>
                <c:pt idx="19">
                  <c:v>942.5</c:v>
                </c:pt>
                <c:pt idx="20">
                  <c:v>904.1</c:v>
                </c:pt>
                <c:pt idx="21">
                  <c:v>1035.0999999999999</c:v>
                </c:pt>
                <c:pt idx="22">
                  <c:v>997</c:v>
                </c:pt>
                <c:pt idx="23">
                  <c:v>955.6</c:v>
                </c:pt>
                <c:pt idx="24">
                  <c:v>970.7</c:v>
                </c:pt>
                <c:pt idx="25">
                  <c:v>983.2</c:v>
                </c:pt>
                <c:pt idx="26">
                  <c:v>974.9</c:v>
                </c:pt>
                <c:pt idx="27">
                  <c:v>1001.5</c:v>
                </c:pt>
                <c:pt idx="28">
                  <c:v>962.7</c:v>
                </c:pt>
                <c:pt idx="29">
                  <c:v>968</c:v>
                </c:pt>
                <c:pt idx="30">
                  <c:v>1001.6</c:v>
                </c:pt>
                <c:pt idx="31">
                  <c:v>1019.7</c:v>
                </c:pt>
                <c:pt idx="32">
                  <c:v>983.9</c:v>
                </c:pt>
                <c:pt idx="33">
                  <c:v>969.9</c:v>
                </c:pt>
                <c:pt idx="34">
                  <c:v>978.5</c:v>
                </c:pt>
                <c:pt idx="35">
                  <c:v>1009.9</c:v>
                </c:pt>
                <c:pt idx="36">
                  <c:v>982.6</c:v>
                </c:pt>
                <c:pt idx="37">
                  <c:v>956.4</c:v>
                </c:pt>
                <c:pt idx="38">
                  <c:v>984.6</c:v>
                </c:pt>
                <c:pt idx="39">
                  <c:v>1003.9</c:v>
                </c:pt>
                <c:pt idx="40">
                  <c:v>1005.7</c:v>
                </c:pt>
                <c:pt idx="41">
                  <c:v>1013.9</c:v>
                </c:pt>
                <c:pt idx="42">
                  <c:v>1024.9000000000001</c:v>
                </c:pt>
                <c:pt idx="43">
                  <c:v>1059.3</c:v>
                </c:pt>
                <c:pt idx="44">
                  <c:v>1041.0999999999999</c:v>
                </c:pt>
                <c:pt idx="45">
                  <c:v>1036.2</c:v>
                </c:pt>
                <c:pt idx="46">
                  <c:v>1053.5</c:v>
                </c:pt>
                <c:pt idx="47">
                  <c:v>1051.5</c:v>
                </c:pt>
                <c:pt idx="48">
                  <c:v>1048.0999999999999</c:v>
                </c:pt>
                <c:pt idx="49">
                  <c:v>1065.2</c:v>
                </c:pt>
                <c:pt idx="50">
                  <c:v>1079.4000000000001</c:v>
                </c:pt>
                <c:pt idx="51">
                  <c:v>1062.8</c:v>
                </c:pt>
                <c:pt idx="52">
                  <c:v>1091.5</c:v>
                </c:pt>
                <c:pt idx="53">
                  <c:v>1043.5999999999999</c:v>
                </c:pt>
                <c:pt idx="54">
                  <c:v>1076.9000000000001</c:v>
                </c:pt>
                <c:pt idx="55">
                  <c:v>1079</c:v>
                </c:pt>
                <c:pt idx="56">
                  <c:v>1099.3</c:v>
                </c:pt>
                <c:pt idx="57">
                  <c:v>1098.5999999999999</c:v>
                </c:pt>
                <c:pt idx="58">
                  <c:v>1099.9000000000001</c:v>
                </c:pt>
                <c:pt idx="59">
                  <c:v>1122.5999999999999</c:v>
                </c:pt>
                <c:pt idx="60">
                  <c:v>1096.4000000000001</c:v>
                </c:pt>
                <c:pt idx="61">
                  <c:v>1113.2</c:v>
                </c:pt>
                <c:pt idx="62">
                  <c:v>1120.2</c:v>
                </c:pt>
                <c:pt idx="63">
                  <c:v>1142.8</c:v>
                </c:pt>
                <c:pt idx="64">
                  <c:v>1116.4000000000001</c:v>
                </c:pt>
                <c:pt idx="65">
                  <c:v>1154.5999999999999</c:v>
                </c:pt>
                <c:pt idx="66">
                  <c:v>1202.2</c:v>
                </c:pt>
                <c:pt idx="67">
                  <c:v>1139.5</c:v>
                </c:pt>
                <c:pt idx="68">
                  <c:v>1113.8</c:v>
                </c:pt>
                <c:pt idx="69">
                  <c:v>1099.5999999999999</c:v>
                </c:pt>
                <c:pt idx="70">
                  <c:v>1116.4000000000001</c:v>
                </c:pt>
                <c:pt idx="71">
                  <c:v>1128.2</c:v>
                </c:pt>
                <c:pt idx="72">
                  <c:v>1167.9000000000001</c:v>
                </c:pt>
                <c:pt idx="73">
                  <c:v>1143.5</c:v>
                </c:pt>
                <c:pt idx="74">
                  <c:v>1151</c:v>
                </c:pt>
                <c:pt idx="75">
                  <c:v>1151</c:v>
                </c:pt>
                <c:pt idx="76">
                  <c:v>1147.2</c:v>
                </c:pt>
                <c:pt idx="77">
                  <c:v>1149.5</c:v>
                </c:pt>
                <c:pt idx="78">
                  <c:v>1168.7</c:v>
                </c:pt>
                <c:pt idx="79">
                  <c:v>1146</c:v>
                </c:pt>
                <c:pt idx="80">
                  <c:v>1166.9000000000001</c:v>
                </c:pt>
                <c:pt idx="81">
                  <c:v>1168.3</c:v>
                </c:pt>
                <c:pt idx="82">
                  <c:v>1164.4000000000001</c:v>
                </c:pt>
                <c:pt idx="83">
                  <c:v>1175.5</c:v>
                </c:pt>
                <c:pt idx="84">
                  <c:v>1183.5</c:v>
                </c:pt>
                <c:pt idx="85">
                  <c:v>1175.0999999999999</c:v>
                </c:pt>
                <c:pt idx="86">
                  <c:v>1178.5</c:v>
                </c:pt>
                <c:pt idx="87">
                  <c:v>1181.2</c:v>
                </c:pt>
                <c:pt idx="88">
                  <c:v>1197.7</c:v>
                </c:pt>
                <c:pt idx="89">
                  <c:v>1178.2</c:v>
                </c:pt>
                <c:pt idx="90">
                  <c:v>1180.7</c:v>
                </c:pt>
                <c:pt idx="91">
                  <c:v>1192.4000000000001</c:v>
                </c:pt>
                <c:pt idx="92">
                  <c:v>1202.5999999999999</c:v>
                </c:pt>
                <c:pt idx="93">
                  <c:v>1209</c:v>
                </c:pt>
                <c:pt idx="94">
                  <c:v>1197.7</c:v>
                </c:pt>
                <c:pt idx="95">
                  <c:v>1180</c:v>
                </c:pt>
                <c:pt idx="96">
                  <c:v>1168.4000000000001</c:v>
                </c:pt>
                <c:pt idx="97">
                  <c:v>1148.4000000000001</c:v>
                </c:pt>
                <c:pt idx="98">
                  <c:v>1143.7</c:v>
                </c:pt>
                <c:pt idx="99">
                  <c:v>1139.0999999999999</c:v>
                </c:pt>
                <c:pt idx="100">
                  <c:v>1143.7</c:v>
                </c:pt>
                <c:pt idx="101">
                  <c:v>1130.4000000000001</c:v>
                </c:pt>
                <c:pt idx="102">
                  <c:v>1100</c:v>
                </c:pt>
                <c:pt idx="103">
                  <c:v>1114.3</c:v>
                </c:pt>
                <c:pt idx="104">
                  <c:v>1073.2</c:v>
                </c:pt>
                <c:pt idx="105">
                  <c:v>1026.5999999999999</c:v>
                </c:pt>
                <c:pt idx="106">
                  <c:v>1002.4</c:v>
                </c:pt>
                <c:pt idx="107">
                  <c:v>995</c:v>
                </c:pt>
                <c:pt idx="108">
                  <c:v>1023</c:v>
                </c:pt>
                <c:pt idx="109">
                  <c:v>1006.2</c:v>
                </c:pt>
                <c:pt idx="110">
                  <c:v>984.2</c:v>
                </c:pt>
                <c:pt idx="111">
                  <c:v>978.8</c:v>
                </c:pt>
                <c:pt idx="112">
                  <c:v>998.9</c:v>
                </c:pt>
                <c:pt idx="113">
                  <c:v>1006.4</c:v>
                </c:pt>
                <c:pt idx="114">
                  <c:v>1020.8</c:v>
                </c:pt>
                <c:pt idx="115">
                  <c:v>1089.0999999999999</c:v>
                </c:pt>
                <c:pt idx="116">
                  <c:v>995.4</c:v>
                </c:pt>
                <c:pt idx="117">
                  <c:v>1003.6</c:v>
                </c:pt>
                <c:pt idx="118">
                  <c:v>1017.4</c:v>
                </c:pt>
                <c:pt idx="119">
                  <c:v>1021.6</c:v>
                </c:pt>
                <c:pt idx="120">
                  <c:v>1006.1</c:v>
                </c:pt>
                <c:pt idx="121">
                  <c:v>1005.2</c:v>
                </c:pt>
                <c:pt idx="122">
                  <c:v>1052</c:v>
                </c:pt>
                <c:pt idx="123">
                  <c:v>1046</c:v>
                </c:pt>
                <c:pt idx="124">
                  <c:v>1041.7</c:v>
                </c:pt>
                <c:pt idx="125">
                  <c:v>1044.0999999999999</c:v>
                </c:pt>
                <c:pt idx="126">
                  <c:v>1047.5</c:v>
                </c:pt>
                <c:pt idx="127">
                  <c:v>1053.7</c:v>
                </c:pt>
                <c:pt idx="128">
                  <c:v>1056.0999999999999</c:v>
                </c:pt>
                <c:pt idx="129">
                  <c:v>1079.2</c:v>
                </c:pt>
                <c:pt idx="130">
                  <c:v>1077.5</c:v>
                </c:pt>
                <c:pt idx="131">
                  <c:v>1078.7</c:v>
                </c:pt>
                <c:pt idx="132">
                  <c:v>1085</c:v>
                </c:pt>
                <c:pt idx="133">
                  <c:v>1083.8</c:v>
                </c:pt>
                <c:pt idx="134">
                  <c:v>1095</c:v>
                </c:pt>
                <c:pt idx="135">
                  <c:v>1090.9000000000001</c:v>
                </c:pt>
                <c:pt idx="136">
                  <c:v>1081.2</c:v>
                </c:pt>
                <c:pt idx="137">
                  <c:v>1076.5999999999999</c:v>
                </c:pt>
                <c:pt idx="138">
                  <c:v>1085.7</c:v>
                </c:pt>
                <c:pt idx="139">
                  <c:v>1085.2</c:v>
                </c:pt>
                <c:pt idx="140">
                  <c:v>1101.3</c:v>
                </c:pt>
                <c:pt idx="141">
                  <c:v>1114.4000000000001</c:v>
                </c:pt>
                <c:pt idx="142">
                  <c:v>1107.9000000000001</c:v>
                </c:pt>
                <c:pt idx="143">
                  <c:v>1114.9000000000001</c:v>
                </c:pt>
                <c:pt idx="144">
                  <c:v>1130.4000000000001</c:v>
                </c:pt>
                <c:pt idx="145">
                  <c:v>1145.9000000000001</c:v>
                </c:pt>
                <c:pt idx="146">
                  <c:v>1138</c:v>
                </c:pt>
                <c:pt idx="147">
                  <c:v>1137.4000000000001</c:v>
                </c:pt>
                <c:pt idx="148">
                  <c:v>1133.4000000000001</c:v>
                </c:pt>
                <c:pt idx="149">
                  <c:v>1129.9000000000001</c:v>
                </c:pt>
                <c:pt idx="150">
                  <c:v>1134.7</c:v>
                </c:pt>
                <c:pt idx="151">
                  <c:v>1138.4000000000001</c:v>
                </c:pt>
                <c:pt idx="152">
                  <c:v>1151.9000000000001</c:v>
                </c:pt>
                <c:pt idx="153">
                  <c:v>1141.2</c:v>
                </c:pt>
                <c:pt idx="154">
                  <c:v>1169.4000000000001</c:v>
                </c:pt>
                <c:pt idx="155">
                  <c:v>1180.0999999999999</c:v>
                </c:pt>
                <c:pt idx="156">
                  <c:v>1192.5999999999999</c:v>
                </c:pt>
                <c:pt idx="157">
                  <c:v>1193.2</c:v>
                </c:pt>
                <c:pt idx="158">
                  <c:v>1180.5</c:v>
                </c:pt>
                <c:pt idx="159">
                  <c:v>1182.3</c:v>
                </c:pt>
                <c:pt idx="160">
                  <c:v>1187.0999999999999</c:v>
                </c:pt>
                <c:pt idx="161">
                  <c:v>1186.9000000000001</c:v>
                </c:pt>
                <c:pt idx="162">
                  <c:v>1190.8</c:v>
                </c:pt>
                <c:pt idx="163">
                  <c:v>1187.7</c:v>
                </c:pt>
                <c:pt idx="164">
                  <c:v>1188.3</c:v>
                </c:pt>
                <c:pt idx="165">
                  <c:v>1191.4000000000001</c:v>
                </c:pt>
                <c:pt idx="166">
                  <c:v>1201.7</c:v>
                </c:pt>
                <c:pt idx="167">
                  <c:v>1190.4000000000001</c:v>
                </c:pt>
                <c:pt idx="168">
                  <c:v>1173.9000000000001</c:v>
                </c:pt>
                <c:pt idx="169">
                  <c:v>1204.7</c:v>
                </c:pt>
                <c:pt idx="170">
                  <c:v>1231.9000000000001</c:v>
                </c:pt>
                <c:pt idx="171">
                  <c:v>1230.3</c:v>
                </c:pt>
                <c:pt idx="172">
                  <c:v>1238.5999999999999</c:v>
                </c:pt>
                <c:pt idx="173">
                  <c:v>1249.4000000000001</c:v>
                </c:pt>
                <c:pt idx="174">
                  <c:v>1248.4000000000001</c:v>
                </c:pt>
                <c:pt idx="175">
                  <c:v>1258.5999999999999</c:v>
                </c:pt>
                <c:pt idx="176">
                  <c:v>1259.8</c:v>
                </c:pt>
                <c:pt idx="177">
                  <c:v>1263.7</c:v>
                </c:pt>
                <c:pt idx="178">
                  <c:v>1272.8</c:v>
                </c:pt>
                <c:pt idx="179">
                  <c:v>1272.7</c:v>
                </c:pt>
                <c:pt idx="180">
                  <c:v>1273.3</c:v>
                </c:pt>
                <c:pt idx="181">
                  <c:v>1276.7</c:v>
                </c:pt>
                <c:pt idx="182">
                  <c:v>1301.4000000000001</c:v>
                </c:pt>
                <c:pt idx="183">
                  <c:v>1307.8</c:v>
                </c:pt>
                <c:pt idx="184">
                  <c:v>1311.3</c:v>
                </c:pt>
                <c:pt idx="185">
                  <c:v>1309.8</c:v>
                </c:pt>
                <c:pt idx="186">
                  <c:v>1316.5</c:v>
                </c:pt>
                <c:pt idx="187">
                  <c:v>1322.5</c:v>
                </c:pt>
                <c:pt idx="188">
                  <c:v>1316.6</c:v>
                </c:pt>
                <c:pt idx="189">
                  <c:v>1308.8</c:v>
                </c:pt>
                <c:pt idx="190">
                  <c:v>1323</c:v>
                </c:pt>
                <c:pt idx="191">
                  <c:v>1323.7</c:v>
                </c:pt>
                <c:pt idx="192">
                  <c:v>1320.2</c:v>
                </c:pt>
                <c:pt idx="193">
                  <c:v>1342.7</c:v>
                </c:pt>
                <c:pt idx="194">
                  <c:v>1323.3</c:v>
                </c:pt>
                <c:pt idx="195">
                  <c:v>1329.1</c:v>
                </c:pt>
                <c:pt idx="196">
                  <c:v>1330.7</c:v>
                </c:pt>
                <c:pt idx="197">
                  <c:v>1347.9</c:v>
                </c:pt>
                <c:pt idx="198">
                  <c:v>1354.5</c:v>
                </c:pt>
                <c:pt idx="199">
                  <c:v>1351.6</c:v>
                </c:pt>
                <c:pt idx="200">
                  <c:v>1358</c:v>
                </c:pt>
                <c:pt idx="201">
                  <c:v>1362.6</c:v>
                </c:pt>
                <c:pt idx="202">
                  <c:v>1344.7</c:v>
                </c:pt>
                <c:pt idx="203">
                  <c:v>1377</c:v>
                </c:pt>
                <c:pt idx="204">
                  <c:v>1370.5</c:v>
                </c:pt>
                <c:pt idx="205">
                  <c:v>1375</c:v>
                </c:pt>
                <c:pt idx="206">
                  <c:v>1366.5</c:v>
                </c:pt>
                <c:pt idx="207">
                  <c:v>1374.4</c:v>
                </c:pt>
                <c:pt idx="208">
                  <c:v>1372.3</c:v>
                </c:pt>
                <c:pt idx="209">
                  <c:v>1384.3</c:v>
                </c:pt>
                <c:pt idx="210">
                  <c:v>1391.1</c:v>
                </c:pt>
                <c:pt idx="211">
                  <c:v>1384.8</c:v>
                </c:pt>
                <c:pt idx="212">
                  <c:v>1417.3</c:v>
                </c:pt>
                <c:pt idx="213">
                  <c:v>1425.5</c:v>
                </c:pt>
                <c:pt idx="214">
                  <c:v>1443.8</c:v>
                </c:pt>
                <c:pt idx="215">
                  <c:v>1454.1</c:v>
                </c:pt>
                <c:pt idx="216">
                  <c:v>1442.4</c:v>
                </c:pt>
                <c:pt idx="217">
                  <c:v>1453</c:v>
                </c:pt>
                <c:pt idx="218">
                  <c:v>1452.7</c:v>
                </c:pt>
                <c:pt idx="219">
                  <c:v>1466.7</c:v>
                </c:pt>
                <c:pt idx="220">
                  <c:v>1475.8</c:v>
                </c:pt>
                <c:pt idx="221">
                  <c:v>1471.2</c:v>
                </c:pt>
                <c:pt idx="222">
                  <c:v>1477.1</c:v>
                </c:pt>
                <c:pt idx="223">
                  <c:v>1482.6</c:v>
                </c:pt>
                <c:pt idx="224">
                  <c:v>1475</c:v>
                </c:pt>
                <c:pt idx="225">
                  <c:v>1480.8</c:v>
                </c:pt>
                <c:pt idx="226">
                  <c:v>1505</c:v>
                </c:pt>
                <c:pt idx="227">
                  <c:v>1447.6</c:v>
                </c:pt>
                <c:pt idx="228">
                  <c:v>1463.4</c:v>
                </c:pt>
                <c:pt idx="229">
                  <c:v>1462.2</c:v>
                </c:pt>
                <c:pt idx="230">
                  <c:v>1494.3</c:v>
                </c:pt>
                <c:pt idx="231">
                  <c:v>1496.9</c:v>
                </c:pt>
                <c:pt idx="232">
                  <c:v>1510.3</c:v>
                </c:pt>
                <c:pt idx="233">
                  <c:v>1520.6</c:v>
                </c:pt>
                <c:pt idx="234">
                  <c:v>1523.4</c:v>
                </c:pt>
                <c:pt idx="235">
                  <c:v>1528.4</c:v>
                </c:pt>
                <c:pt idx="236">
                  <c:v>1542.5</c:v>
                </c:pt>
                <c:pt idx="237">
                  <c:v>1529.9</c:v>
                </c:pt>
                <c:pt idx="238">
                  <c:v>1547.1</c:v>
                </c:pt>
                <c:pt idx="239">
                  <c:v>1540.6</c:v>
                </c:pt>
                <c:pt idx="240">
                  <c:v>1550.8</c:v>
                </c:pt>
                <c:pt idx="241">
                  <c:v>1550</c:v>
                </c:pt>
                <c:pt idx="242">
                  <c:v>1353.9</c:v>
                </c:pt>
                <c:pt idx="243">
                  <c:v>1195.4000000000001</c:v>
                </c:pt>
                <c:pt idx="244">
                  <c:v>1532.5</c:v>
                </c:pt>
                <c:pt idx="245">
                  <c:v>1676.9</c:v>
                </c:pt>
                <c:pt idx="246">
                  <c:v>1730.9</c:v>
                </c:pt>
                <c:pt idx="247">
                  <c:v>1754.4</c:v>
                </c:pt>
                <c:pt idx="248">
                  <c:v>1774.6</c:v>
                </c:pt>
                <c:pt idx="249">
                  <c:v>1794</c:v>
                </c:pt>
                <c:pt idx="250">
                  <c:v>1763.7</c:v>
                </c:pt>
                <c:pt idx="251">
                  <c:v>1719.9</c:v>
                </c:pt>
                <c:pt idx="252">
                  <c:v>1912.6</c:v>
                </c:pt>
                <c:pt idx="253">
                  <c:v>1836.9</c:v>
                </c:pt>
                <c:pt idx="254">
                  <c:v>2124</c:v>
                </c:pt>
                <c:pt idx="255">
                  <c:v>2150.3000000000002</c:v>
                </c:pt>
                <c:pt idx="256">
                  <c:v>2065.6999999999998</c:v>
                </c:pt>
                <c:pt idx="257">
                  <c:v>2060.5</c:v>
                </c:pt>
                <c:pt idx="258">
                  <c:v>1979.8</c:v>
                </c:pt>
                <c:pt idx="259">
                  <c:v>1997.1</c:v>
                </c:pt>
                <c:pt idx="260">
                  <c:v>2008.5</c:v>
                </c:pt>
                <c:pt idx="261">
                  <c:v>2098</c:v>
                </c:pt>
                <c:pt idx="262">
                  <c:v>2072</c:v>
                </c:pt>
                <c:pt idx="263" formatCode="General">
                  <c:v>1988.2</c:v>
                </c:pt>
              </c:numCache>
            </c:numRef>
          </c:val>
          <c:smooth val="0"/>
          <c:extLst>
            <c:ext xmlns:c16="http://schemas.microsoft.com/office/drawing/2014/chart" uri="{C3380CC4-5D6E-409C-BE32-E72D297353CC}">
              <c16:uniqueId val="{00000001-9368-4FC9-A5FA-53C8D2AA0C97}"/>
            </c:ext>
          </c:extLst>
        </c:ser>
        <c:dLbls>
          <c:showLegendKey val="0"/>
          <c:showVal val="0"/>
          <c:showCatName val="0"/>
          <c:showSerName val="0"/>
          <c:showPercent val="0"/>
          <c:showBubbleSize val="0"/>
        </c:dLbls>
        <c:marker val="1"/>
        <c:smooth val="0"/>
        <c:axId val="1633957871"/>
        <c:axId val="1633949551"/>
      </c:lineChart>
      <c:catAx>
        <c:axId val="1412758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12751279"/>
        <c:crosses val="autoZero"/>
        <c:auto val="1"/>
        <c:lblAlgn val="ctr"/>
        <c:lblOffset val="100"/>
        <c:noMultiLvlLbl val="0"/>
      </c:catAx>
      <c:valAx>
        <c:axId val="1412751279"/>
        <c:scaling>
          <c:orientation val="minMax"/>
          <c:min val="4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accent1"/>
                    </a:solidFill>
                    <a:latin typeface="+mn-lt"/>
                    <a:ea typeface="+mn-ea"/>
                    <a:cs typeface="+mn-cs"/>
                  </a:defRPr>
                </a:pPr>
                <a:r>
                  <a:rPr lang="en-US" b="1" dirty="0">
                    <a:solidFill>
                      <a:schemeClr val="accent1"/>
                    </a:solidFill>
                  </a:rPr>
                  <a:t>Billions USD Services</a:t>
                </a:r>
              </a:p>
            </c:rich>
          </c:tx>
          <c:overlay val="0"/>
          <c:spPr>
            <a:noFill/>
            <a:ln>
              <a:noFill/>
            </a:ln>
            <a:effectLst/>
          </c:spPr>
          <c:txPr>
            <a:bodyPr rot="-5400000" spcFirstLastPara="1" vertOverflow="ellipsis" vert="horz" wrap="square" anchor="ctr" anchorCtr="1"/>
            <a:lstStyle/>
            <a:p>
              <a:pPr>
                <a:defRPr sz="1330" b="1" i="0" u="none" strike="noStrike" kern="1200" baseline="0">
                  <a:solidFill>
                    <a:schemeClr val="accent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accent1"/>
                </a:solidFill>
                <a:latin typeface="+mn-lt"/>
                <a:ea typeface="+mn-ea"/>
                <a:cs typeface="+mn-cs"/>
              </a:defRPr>
            </a:pPr>
            <a:endParaRPr lang="en-US"/>
          </a:p>
        </c:txPr>
        <c:crossAx val="1412758767"/>
        <c:crosses val="autoZero"/>
        <c:crossBetween val="between"/>
      </c:valAx>
      <c:valAx>
        <c:axId val="1633949551"/>
        <c:scaling>
          <c:orientation val="minMax"/>
          <c:min val="800"/>
        </c:scaling>
        <c:delete val="0"/>
        <c:axPos val="r"/>
        <c:title>
          <c:tx>
            <c:rich>
              <a:bodyPr rot="-5400000" spcFirstLastPara="1" vertOverflow="ellipsis" vert="horz" wrap="square" anchor="ctr" anchorCtr="1"/>
              <a:lstStyle/>
              <a:p>
                <a:pPr>
                  <a:defRPr sz="1330" b="0" i="0" u="none" strike="noStrike" kern="1200" baseline="0">
                    <a:solidFill>
                      <a:schemeClr val="accent3">
                        <a:lumMod val="60000"/>
                        <a:lumOff val="40000"/>
                      </a:schemeClr>
                    </a:solidFill>
                    <a:latin typeface="+mn-lt"/>
                    <a:ea typeface="+mn-ea"/>
                    <a:cs typeface="+mn-cs"/>
                  </a:defRPr>
                </a:pPr>
                <a:r>
                  <a:rPr lang="en-US" dirty="0">
                    <a:solidFill>
                      <a:schemeClr val="accent3">
                        <a:lumMod val="60000"/>
                        <a:lumOff val="40000"/>
                      </a:schemeClr>
                    </a:solidFill>
                  </a:rPr>
                  <a:t>Billions USD Durable</a:t>
                </a:r>
                <a:r>
                  <a:rPr lang="en-US" baseline="0" dirty="0">
                    <a:solidFill>
                      <a:schemeClr val="accent3">
                        <a:lumMod val="60000"/>
                        <a:lumOff val="40000"/>
                      </a:schemeClr>
                    </a:solidFill>
                  </a:rPr>
                  <a:t> Goods</a:t>
                </a:r>
                <a:endParaRPr lang="en-US" dirty="0">
                  <a:solidFill>
                    <a:schemeClr val="accent3">
                      <a:lumMod val="60000"/>
                      <a:lumOff val="40000"/>
                    </a:schemeClr>
                  </a:solidFill>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accent3">
                      <a:lumMod val="60000"/>
                      <a:lumOff val="40000"/>
                    </a:schemeClr>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accent3">
                    <a:lumMod val="60000"/>
                    <a:lumOff val="40000"/>
                  </a:schemeClr>
                </a:solidFill>
                <a:latin typeface="+mn-lt"/>
                <a:ea typeface="+mn-ea"/>
                <a:cs typeface="+mn-cs"/>
              </a:defRPr>
            </a:pPr>
            <a:endParaRPr lang="en-US"/>
          </a:p>
        </c:txPr>
        <c:crossAx val="1633957871"/>
        <c:crosses val="max"/>
        <c:crossBetween val="between"/>
      </c:valAx>
      <c:catAx>
        <c:axId val="1633957871"/>
        <c:scaling>
          <c:orientation val="minMax"/>
        </c:scaling>
        <c:delete val="1"/>
        <c:axPos val="b"/>
        <c:numFmt formatCode="General" sourceLinked="1"/>
        <c:majorTickMark val="out"/>
        <c:minorTickMark val="none"/>
        <c:tickLblPos val="nextTo"/>
        <c:crossAx val="1633949551"/>
        <c:crosses val="autoZero"/>
        <c:auto val="1"/>
        <c:lblAlgn val="ctr"/>
        <c:lblOffset val="100"/>
        <c:noMultiLvlLbl val="0"/>
      </c:catAx>
      <c:spPr>
        <a:noFill/>
        <a:ln>
          <a:noFill/>
        </a:ln>
        <a:effectLst/>
      </c:spPr>
    </c:plotArea>
    <c:legend>
      <c:legendPos val="b"/>
      <c:layout>
        <c:manualLayout>
          <c:xMode val="edge"/>
          <c:yMode val="edge"/>
          <c:x val="0.34144689725585908"/>
          <c:y val="0.18796416471259692"/>
          <c:w val="0.28144664104174555"/>
          <c:h val="5.530597231381646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b="1" dirty="0"/>
              <a:t>Shipping Costs Example</a:t>
            </a:r>
          </a:p>
        </c:rich>
      </c:tx>
      <c:layout>
        <c:manualLayout>
          <c:xMode val="edge"/>
          <c:yMode val="edge"/>
          <c:x val="0.38519135972825336"/>
          <c:y val="0.11249999307947878"/>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Sheet1!$A$2</c:f>
              <c:strCache>
                <c:ptCount val="1"/>
                <c:pt idx="0">
                  <c:v>Rail</c:v>
                </c:pt>
              </c:strCache>
            </c:strRef>
          </c:tx>
          <c:spPr>
            <a:solidFill>
              <a:schemeClr val="accent1"/>
            </a:solidFill>
            <a:ln>
              <a:noFill/>
            </a:ln>
            <a:effectLst/>
          </c:spPr>
          <c:invertIfNegative val="0"/>
          <c:dLbls>
            <c:numFmt formatCode="&quot;$&quot;#,##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2020</c:v>
                </c:pt>
                <c:pt idx="1">
                  <c:v>2021</c:v>
                </c:pt>
                <c:pt idx="2">
                  <c:v>late 2021</c:v>
                </c:pt>
              </c:strCache>
            </c:strRef>
          </c:cat>
          <c:val>
            <c:numRef>
              <c:f>Sheet1!$B$2:$D$2</c:f>
              <c:numCache>
                <c:formatCode>General</c:formatCode>
                <c:ptCount val="3"/>
                <c:pt idx="0">
                  <c:v>7.0000000000000007E-2</c:v>
                </c:pt>
                <c:pt idx="1">
                  <c:v>7.0000000000000007E-2</c:v>
                </c:pt>
                <c:pt idx="2">
                  <c:v>0.15</c:v>
                </c:pt>
              </c:numCache>
            </c:numRef>
          </c:val>
          <c:extLst>
            <c:ext xmlns:c16="http://schemas.microsoft.com/office/drawing/2014/chart" uri="{C3380CC4-5D6E-409C-BE32-E72D297353CC}">
              <c16:uniqueId val="{00000000-9E58-46FF-9920-8B0697DEF414}"/>
            </c:ext>
          </c:extLst>
        </c:ser>
        <c:ser>
          <c:idx val="1"/>
          <c:order val="1"/>
          <c:tx>
            <c:strRef>
              <c:f>Sheet1!$A$3</c:f>
              <c:strCache>
                <c:ptCount val="1"/>
                <c:pt idx="0">
                  <c:v>Ocean</c:v>
                </c:pt>
              </c:strCache>
            </c:strRef>
          </c:tx>
          <c:spPr>
            <a:solidFill>
              <a:schemeClr val="accent2"/>
            </a:solidFill>
            <a:ln>
              <a:noFill/>
            </a:ln>
            <a:effectLst/>
          </c:spPr>
          <c:invertIfNegative val="0"/>
          <c:dLbls>
            <c:numFmt formatCode="&quot;$&quot;#,##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2020</c:v>
                </c:pt>
                <c:pt idx="1">
                  <c:v>2021</c:v>
                </c:pt>
                <c:pt idx="2">
                  <c:v>late 2021</c:v>
                </c:pt>
              </c:strCache>
            </c:strRef>
          </c:cat>
          <c:val>
            <c:numRef>
              <c:f>Sheet1!$B$3:$D$3</c:f>
              <c:numCache>
                <c:formatCode>General</c:formatCode>
                <c:ptCount val="3"/>
                <c:pt idx="0">
                  <c:v>0.08</c:v>
                </c:pt>
                <c:pt idx="1">
                  <c:v>0.1</c:v>
                </c:pt>
                <c:pt idx="2">
                  <c:v>0.12</c:v>
                </c:pt>
              </c:numCache>
            </c:numRef>
          </c:val>
          <c:extLst>
            <c:ext xmlns:c16="http://schemas.microsoft.com/office/drawing/2014/chart" uri="{C3380CC4-5D6E-409C-BE32-E72D297353CC}">
              <c16:uniqueId val="{00000001-9E58-46FF-9920-8B0697DEF414}"/>
            </c:ext>
          </c:extLst>
        </c:ser>
        <c:ser>
          <c:idx val="2"/>
          <c:order val="2"/>
          <c:tx>
            <c:strRef>
              <c:f>Sheet1!$A$4</c:f>
              <c:strCache>
                <c:ptCount val="1"/>
                <c:pt idx="0">
                  <c:v>Fees</c:v>
                </c:pt>
              </c:strCache>
            </c:strRef>
          </c:tx>
          <c:spPr>
            <a:solidFill>
              <a:schemeClr val="accent3"/>
            </a:solidFill>
            <a:ln>
              <a:noFill/>
            </a:ln>
            <a:effectLst/>
          </c:spPr>
          <c:invertIfNegative val="0"/>
          <c:dLbls>
            <c:dLbl>
              <c:idx val="1"/>
              <c:numFmt formatCode="&quot;$&quot;#,##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9E58-46FF-9920-8B0697DEF414}"/>
                </c:ext>
              </c:extLst>
            </c:dLbl>
            <c:dLbl>
              <c:idx val="2"/>
              <c:numFmt formatCode="&quot;$&quot;#,##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6-9E58-46FF-9920-8B0697DEF414}"/>
                </c:ext>
              </c:extLst>
            </c:dLbl>
            <c:numFmt formatCode="&quot;$&quot;#,##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2020</c:v>
                </c:pt>
                <c:pt idx="1">
                  <c:v>2021</c:v>
                </c:pt>
                <c:pt idx="2">
                  <c:v>late 2021</c:v>
                </c:pt>
              </c:strCache>
            </c:strRef>
          </c:cat>
          <c:val>
            <c:numRef>
              <c:f>Sheet1!$B$4:$D$4</c:f>
              <c:numCache>
                <c:formatCode>General</c:formatCode>
                <c:ptCount val="3"/>
                <c:pt idx="0">
                  <c:v>0</c:v>
                </c:pt>
                <c:pt idx="1">
                  <c:v>0.1</c:v>
                </c:pt>
                <c:pt idx="2">
                  <c:v>0.1</c:v>
                </c:pt>
              </c:numCache>
            </c:numRef>
          </c:val>
          <c:extLst>
            <c:ext xmlns:c16="http://schemas.microsoft.com/office/drawing/2014/chart" uri="{C3380CC4-5D6E-409C-BE32-E72D297353CC}">
              <c16:uniqueId val="{00000004-9E58-46FF-9920-8B0697DEF414}"/>
            </c:ext>
          </c:extLst>
        </c:ser>
        <c:dLbls>
          <c:showLegendKey val="0"/>
          <c:showVal val="0"/>
          <c:showCatName val="0"/>
          <c:showSerName val="0"/>
          <c:showPercent val="0"/>
          <c:showBubbleSize val="0"/>
        </c:dLbls>
        <c:gapWidth val="150"/>
        <c:overlap val="100"/>
        <c:axId val="1049897056"/>
        <c:axId val="1049879584"/>
      </c:barChart>
      <c:catAx>
        <c:axId val="1049897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49879584"/>
        <c:crosses val="autoZero"/>
        <c:auto val="1"/>
        <c:lblAlgn val="ctr"/>
        <c:lblOffset val="100"/>
        <c:noMultiLvlLbl val="0"/>
      </c:catAx>
      <c:valAx>
        <c:axId val="1049879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$/pound</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quot;$&quot;#,##0.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49897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9E4EED-06EA-48D8-989F-0D01D1EF38A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952F1213-6F6D-45D9-8F93-7170CCFF7884}">
      <dgm:prSet phldrT="[Text]"/>
      <dgm:spPr/>
      <dgm:t>
        <a:bodyPr/>
        <a:lstStyle/>
        <a:p>
          <a:r>
            <a:rPr lang="en-US" dirty="0"/>
            <a:t>Beef &amp; pork exports are essential and rely on complex supply chains </a:t>
          </a:r>
        </a:p>
      </dgm:t>
    </dgm:pt>
    <dgm:pt modelId="{95672A65-E640-4919-B7DA-A64E5D86B66F}" type="parTrans" cxnId="{D3BFE912-059F-4B84-AF7A-D634CC032C85}">
      <dgm:prSet/>
      <dgm:spPr/>
      <dgm:t>
        <a:bodyPr/>
        <a:lstStyle/>
        <a:p>
          <a:endParaRPr lang="en-US"/>
        </a:p>
      </dgm:t>
    </dgm:pt>
    <dgm:pt modelId="{2D49AAC9-438F-464D-95DE-D94F48EAB8B3}" type="sibTrans" cxnId="{D3BFE912-059F-4B84-AF7A-D634CC032C85}">
      <dgm:prSet/>
      <dgm:spPr/>
      <dgm:t>
        <a:bodyPr/>
        <a:lstStyle/>
        <a:p>
          <a:endParaRPr lang="en-US"/>
        </a:p>
      </dgm:t>
    </dgm:pt>
    <dgm:pt modelId="{DFF54F74-130E-4764-927E-5D47C09238CE}">
      <dgm:prSet phldrT="[Text]"/>
      <dgm:spPr/>
      <dgm:t>
        <a:bodyPr/>
        <a:lstStyle/>
        <a:p>
          <a:r>
            <a:rPr lang="en-US" dirty="0"/>
            <a:t>Exports were record-large but could have been even larger </a:t>
          </a:r>
        </a:p>
      </dgm:t>
    </dgm:pt>
    <dgm:pt modelId="{FA44E84F-FD2C-4EF5-AC7F-5DD7EB9FDEE1}" type="parTrans" cxnId="{AEA60638-65A6-4447-AB4D-99EE76914F97}">
      <dgm:prSet/>
      <dgm:spPr/>
      <dgm:t>
        <a:bodyPr/>
        <a:lstStyle/>
        <a:p>
          <a:endParaRPr lang="en-US"/>
        </a:p>
      </dgm:t>
    </dgm:pt>
    <dgm:pt modelId="{BCC9F532-B33E-402D-BE20-649909E60566}" type="sibTrans" cxnId="{AEA60638-65A6-4447-AB4D-99EE76914F97}">
      <dgm:prSet/>
      <dgm:spPr/>
      <dgm:t>
        <a:bodyPr/>
        <a:lstStyle/>
        <a:p>
          <a:endParaRPr lang="en-US"/>
        </a:p>
      </dgm:t>
    </dgm:pt>
    <dgm:pt modelId="{DE0D4AEE-688A-472F-95CF-4536A0B55BA0}">
      <dgm:prSet phldrT="[Text]"/>
      <dgm:spPr/>
      <dgm:t>
        <a:bodyPr/>
        <a:lstStyle/>
        <a:p>
          <a:r>
            <a:rPr lang="en-US" dirty="0"/>
            <a:t>Maintaining the momentum could be more challenging </a:t>
          </a:r>
        </a:p>
      </dgm:t>
    </dgm:pt>
    <dgm:pt modelId="{49D5AE52-9699-45B7-A35D-71FC565E9AB2}" type="parTrans" cxnId="{1B52D798-CB11-4439-843A-60BDBB082E15}">
      <dgm:prSet/>
      <dgm:spPr/>
      <dgm:t>
        <a:bodyPr/>
        <a:lstStyle/>
        <a:p>
          <a:endParaRPr lang="en-US"/>
        </a:p>
      </dgm:t>
    </dgm:pt>
    <dgm:pt modelId="{73B11B22-12B1-4B8C-86D9-C62A8C1F3312}" type="sibTrans" cxnId="{1B52D798-CB11-4439-843A-60BDBB082E15}">
      <dgm:prSet/>
      <dgm:spPr/>
      <dgm:t>
        <a:bodyPr/>
        <a:lstStyle/>
        <a:p>
          <a:endParaRPr lang="en-US"/>
        </a:p>
      </dgm:t>
    </dgm:pt>
    <dgm:pt modelId="{8ACC9F58-B7AA-44A0-8CCF-BC1BED974D72}" type="pres">
      <dgm:prSet presAssocID="{2D9E4EED-06EA-48D8-989F-0D01D1EF38A3}" presName="linear" presStyleCnt="0">
        <dgm:presLayoutVars>
          <dgm:dir/>
          <dgm:animLvl val="lvl"/>
          <dgm:resizeHandles val="exact"/>
        </dgm:presLayoutVars>
      </dgm:prSet>
      <dgm:spPr/>
    </dgm:pt>
    <dgm:pt modelId="{F59650A0-513B-4BEA-986E-DB257D4A1EE5}" type="pres">
      <dgm:prSet presAssocID="{952F1213-6F6D-45D9-8F93-7170CCFF7884}" presName="parentLin" presStyleCnt="0"/>
      <dgm:spPr/>
    </dgm:pt>
    <dgm:pt modelId="{EA5BC303-228B-4506-8E9D-D308FD0D981F}" type="pres">
      <dgm:prSet presAssocID="{952F1213-6F6D-45D9-8F93-7170CCFF7884}" presName="parentLeftMargin" presStyleLbl="node1" presStyleIdx="0" presStyleCnt="3"/>
      <dgm:spPr/>
    </dgm:pt>
    <dgm:pt modelId="{7AB8BE50-8035-4587-8E3A-C432143AC3C7}" type="pres">
      <dgm:prSet presAssocID="{952F1213-6F6D-45D9-8F93-7170CCFF7884}" presName="parentText" presStyleLbl="node1" presStyleIdx="0" presStyleCnt="3">
        <dgm:presLayoutVars>
          <dgm:chMax val="0"/>
          <dgm:bulletEnabled val="1"/>
        </dgm:presLayoutVars>
      </dgm:prSet>
      <dgm:spPr/>
    </dgm:pt>
    <dgm:pt modelId="{2BECC695-7DD9-412C-8EF5-98C7217CA476}" type="pres">
      <dgm:prSet presAssocID="{952F1213-6F6D-45D9-8F93-7170CCFF7884}" presName="negativeSpace" presStyleCnt="0"/>
      <dgm:spPr/>
    </dgm:pt>
    <dgm:pt modelId="{D9AA10B0-AC94-47F9-A42E-AF7C5C6E187F}" type="pres">
      <dgm:prSet presAssocID="{952F1213-6F6D-45D9-8F93-7170CCFF7884}" presName="childText" presStyleLbl="conFgAcc1" presStyleIdx="0" presStyleCnt="3">
        <dgm:presLayoutVars>
          <dgm:bulletEnabled val="1"/>
        </dgm:presLayoutVars>
      </dgm:prSet>
      <dgm:spPr/>
    </dgm:pt>
    <dgm:pt modelId="{F80B53EA-901F-4FA2-8DD8-5DB49F61D79A}" type="pres">
      <dgm:prSet presAssocID="{2D49AAC9-438F-464D-95DE-D94F48EAB8B3}" presName="spaceBetweenRectangles" presStyleCnt="0"/>
      <dgm:spPr/>
    </dgm:pt>
    <dgm:pt modelId="{8B49FA9B-1822-4F84-99E0-03FBC08391D4}" type="pres">
      <dgm:prSet presAssocID="{DFF54F74-130E-4764-927E-5D47C09238CE}" presName="parentLin" presStyleCnt="0"/>
      <dgm:spPr/>
    </dgm:pt>
    <dgm:pt modelId="{E5A0E30C-6646-4992-A0DF-DDD58F7237D9}" type="pres">
      <dgm:prSet presAssocID="{DFF54F74-130E-4764-927E-5D47C09238CE}" presName="parentLeftMargin" presStyleLbl="node1" presStyleIdx="0" presStyleCnt="3"/>
      <dgm:spPr/>
    </dgm:pt>
    <dgm:pt modelId="{4B09C0C8-BE1B-437E-9E89-51A106F0C4A7}" type="pres">
      <dgm:prSet presAssocID="{DFF54F74-130E-4764-927E-5D47C09238CE}" presName="parentText" presStyleLbl="node1" presStyleIdx="1" presStyleCnt="3">
        <dgm:presLayoutVars>
          <dgm:chMax val="0"/>
          <dgm:bulletEnabled val="1"/>
        </dgm:presLayoutVars>
      </dgm:prSet>
      <dgm:spPr/>
    </dgm:pt>
    <dgm:pt modelId="{6F194E51-D816-456B-9A3C-F75DE4F04DA1}" type="pres">
      <dgm:prSet presAssocID="{DFF54F74-130E-4764-927E-5D47C09238CE}" presName="negativeSpace" presStyleCnt="0"/>
      <dgm:spPr/>
    </dgm:pt>
    <dgm:pt modelId="{193FB77B-23DD-40E4-8819-2228C95B9E44}" type="pres">
      <dgm:prSet presAssocID="{DFF54F74-130E-4764-927E-5D47C09238CE}" presName="childText" presStyleLbl="conFgAcc1" presStyleIdx="1" presStyleCnt="3">
        <dgm:presLayoutVars>
          <dgm:bulletEnabled val="1"/>
        </dgm:presLayoutVars>
      </dgm:prSet>
      <dgm:spPr/>
    </dgm:pt>
    <dgm:pt modelId="{CE1BE98E-A1F0-4533-B4F7-66FB1F966C83}" type="pres">
      <dgm:prSet presAssocID="{BCC9F532-B33E-402D-BE20-649909E60566}" presName="spaceBetweenRectangles" presStyleCnt="0"/>
      <dgm:spPr/>
    </dgm:pt>
    <dgm:pt modelId="{39E1279F-6806-46CF-A523-DA98B07E11C9}" type="pres">
      <dgm:prSet presAssocID="{DE0D4AEE-688A-472F-95CF-4536A0B55BA0}" presName="parentLin" presStyleCnt="0"/>
      <dgm:spPr/>
    </dgm:pt>
    <dgm:pt modelId="{2A0DC907-EF94-4BD0-A47B-AC5CEE871C95}" type="pres">
      <dgm:prSet presAssocID="{DE0D4AEE-688A-472F-95CF-4536A0B55BA0}" presName="parentLeftMargin" presStyleLbl="node1" presStyleIdx="1" presStyleCnt="3"/>
      <dgm:spPr/>
    </dgm:pt>
    <dgm:pt modelId="{2DDD779B-59D8-4864-B984-6E222BCD3697}" type="pres">
      <dgm:prSet presAssocID="{DE0D4AEE-688A-472F-95CF-4536A0B55BA0}" presName="parentText" presStyleLbl="node1" presStyleIdx="2" presStyleCnt="3">
        <dgm:presLayoutVars>
          <dgm:chMax val="0"/>
          <dgm:bulletEnabled val="1"/>
        </dgm:presLayoutVars>
      </dgm:prSet>
      <dgm:spPr/>
    </dgm:pt>
    <dgm:pt modelId="{CA0AD8B5-752E-4022-8D5A-7F1E165733EA}" type="pres">
      <dgm:prSet presAssocID="{DE0D4AEE-688A-472F-95CF-4536A0B55BA0}" presName="negativeSpace" presStyleCnt="0"/>
      <dgm:spPr/>
    </dgm:pt>
    <dgm:pt modelId="{CA2CF1BE-91D1-4377-84ED-2DB4ADE4107B}" type="pres">
      <dgm:prSet presAssocID="{DE0D4AEE-688A-472F-95CF-4536A0B55BA0}" presName="childText" presStyleLbl="conFgAcc1" presStyleIdx="2" presStyleCnt="3">
        <dgm:presLayoutVars>
          <dgm:bulletEnabled val="1"/>
        </dgm:presLayoutVars>
      </dgm:prSet>
      <dgm:spPr/>
    </dgm:pt>
  </dgm:ptLst>
  <dgm:cxnLst>
    <dgm:cxn modelId="{D3BFE912-059F-4B84-AF7A-D634CC032C85}" srcId="{2D9E4EED-06EA-48D8-989F-0D01D1EF38A3}" destId="{952F1213-6F6D-45D9-8F93-7170CCFF7884}" srcOrd="0" destOrd="0" parTransId="{95672A65-E640-4919-B7DA-A64E5D86B66F}" sibTransId="{2D49AAC9-438F-464D-95DE-D94F48EAB8B3}"/>
    <dgm:cxn modelId="{725F5A1F-7CB4-4D1B-B9C3-5E59FFD8BC4C}" type="presOf" srcId="{DFF54F74-130E-4764-927E-5D47C09238CE}" destId="{4B09C0C8-BE1B-437E-9E89-51A106F0C4A7}" srcOrd="1" destOrd="0" presId="urn:microsoft.com/office/officeart/2005/8/layout/list1"/>
    <dgm:cxn modelId="{AEA60638-65A6-4447-AB4D-99EE76914F97}" srcId="{2D9E4EED-06EA-48D8-989F-0D01D1EF38A3}" destId="{DFF54F74-130E-4764-927E-5D47C09238CE}" srcOrd="1" destOrd="0" parTransId="{FA44E84F-FD2C-4EF5-AC7F-5DD7EB9FDEE1}" sibTransId="{BCC9F532-B33E-402D-BE20-649909E60566}"/>
    <dgm:cxn modelId="{4F170B5F-4307-4FE8-8B3D-8139174AD1FE}" type="presOf" srcId="{952F1213-6F6D-45D9-8F93-7170CCFF7884}" destId="{7AB8BE50-8035-4587-8E3A-C432143AC3C7}" srcOrd="1" destOrd="0" presId="urn:microsoft.com/office/officeart/2005/8/layout/list1"/>
    <dgm:cxn modelId="{E3685958-176D-430C-9D6E-F22D40AA6AFE}" type="presOf" srcId="{DE0D4AEE-688A-472F-95CF-4536A0B55BA0}" destId="{2DDD779B-59D8-4864-B984-6E222BCD3697}" srcOrd="1" destOrd="0" presId="urn:microsoft.com/office/officeart/2005/8/layout/list1"/>
    <dgm:cxn modelId="{D921867C-C606-451A-AF13-084B14F1CBC9}" type="presOf" srcId="{DE0D4AEE-688A-472F-95CF-4536A0B55BA0}" destId="{2A0DC907-EF94-4BD0-A47B-AC5CEE871C95}" srcOrd="0" destOrd="0" presId="urn:microsoft.com/office/officeart/2005/8/layout/list1"/>
    <dgm:cxn modelId="{1B52D798-CB11-4439-843A-60BDBB082E15}" srcId="{2D9E4EED-06EA-48D8-989F-0D01D1EF38A3}" destId="{DE0D4AEE-688A-472F-95CF-4536A0B55BA0}" srcOrd="2" destOrd="0" parTransId="{49D5AE52-9699-45B7-A35D-71FC565E9AB2}" sibTransId="{73B11B22-12B1-4B8C-86D9-C62A8C1F3312}"/>
    <dgm:cxn modelId="{9AC8749C-C9E1-422C-867D-794F8D3F6B01}" type="presOf" srcId="{2D9E4EED-06EA-48D8-989F-0D01D1EF38A3}" destId="{8ACC9F58-B7AA-44A0-8CCF-BC1BED974D72}" srcOrd="0" destOrd="0" presId="urn:microsoft.com/office/officeart/2005/8/layout/list1"/>
    <dgm:cxn modelId="{8D23779C-5A62-4046-BF26-6E6157B874B6}" type="presOf" srcId="{952F1213-6F6D-45D9-8F93-7170CCFF7884}" destId="{EA5BC303-228B-4506-8E9D-D308FD0D981F}" srcOrd="0" destOrd="0" presId="urn:microsoft.com/office/officeart/2005/8/layout/list1"/>
    <dgm:cxn modelId="{928CEEA0-5D9C-4DA2-A38D-0B503301A017}" type="presOf" srcId="{DFF54F74-130E-4764-927E-5D47C09238CE}" destId="{E5A0E30C-6646-4992-A0DF-DDD58F7237D9}" srcOrd="0" destOrd="0" presId="urn:microsoft.com/office/officeart/2005/8/layout/list1"/>
    <dgm:cxn modelId="{C9911D48-B3D4-40A4-BE4B-DC96B44F5C2D}" type="presParOf" srcId="{8ACC9F58-B7AA-44A0-8CCF-BC1BED974D72}" destId="{F59650A0-513B-4BEA-986E-DB257D4A1EE5}" srcOrd="0" destOrd="0" presId="urn:microsoft.com/office/officeart/2005/8/layout/list1"/>
    <dgm:cxn modelId="{47FD5F5A-D863-46B8-B827-792C9EF8B174}" type="presParOf" srcId="{F59650A0-513B-4BEA-986E-DB257D4A1EE5}" destId="{EA5BC303-228B-4506-8E9D-D308FD0D981F}" srcOrd="0" destOrd="0" presId="urn:microsoft.com/office/officeart/2005/8/layout/list1"/>
    <dgm:cxn modelId="{E4B78F99-E817-4515-8703-80D343483A1B}" type="presParOf" srcId="{F59650A0-513B-4BEA-986E-DB257D4A1EE5}" destId="{7AB8BE50-8035-4587-8E3A-C432143AC3C7}" srcOrd="1" destOrd="0" presId="urn:microsoft.com/office/officeart/2005/8/layout/list1"/>
    <dgm:cxn modelId="{7E7C1570-8D58-473C-8D33-6BB91A53DAFE}" type="presParOf" srcId="{8ACC9F58-B7AA-44A0-8CCF-BC1BED974D72}" destId="{2BECC695-7DD9-412C-8EF5-98C7217CA476}" srcOrd="1" destOrd="0" presId="urn:microsoft.com/office/officeart/2005/8/layout/list1"/>
    <dgm:cxn modelId="{48727819-84CD-496D-93F6-9A4FC0DC54E2}" type="presParOf" srcId="{8ACC9F58-B7AA-44A0-8CCF-BC1BED974D72}" destId="{D9AA10B0-AC94-47F9-A42E-AF7C5C6E187F}" srcOrd="2" destOrd="0" presId="urn:microsoft.com/office/officeart/2005/8/layout/list1"/>
    <dgm:cxn modelId="{00DD9EE6-7467-42FD-A535-7F5138D0C2C7}" type="presParOf" srcId="{8ACC9F58-B7AA-44A0-8CCF-BC1BED974D72}" destId="{F80B53EA-901F-4FA2-8DD8-5DB49F61D79A}" srcOrd="3" destOrd="0" presId="urn:microsoft.com/office/officeart/2005/8/layout/list1"/>
    <dgm:cxn modelId="{F168424C-E3B4-4DAF-B7DA-CCE5529337B4}" type="presParOf" srcId="{8ACC9F58-B7AA-44A0-8CCF-BC1BED974D72}" destId="{8B49FA9B-1822-4F84-99E0-03FBC08391D4}" srcOrd="4" destOrd="0" presId="urn:microsoft.com/office/officeart/2005/8/layout/list1"/>
    <dgm:cxn modelId="{61730B6A-6059-47DC-8716-8EDE2AE7B630}" type="presParOf" srcId="{8B49FA9B-1822-4F84-99E0-03FBC08391D4}" destId="{E5A0E30C-6646-4992-A0DF-DDD58F7237D9}" srcOrd="0" destOrd="0" presId="urn:microsoft.com/office/officeart/2005/8/layout/list1"/>
    <dgm:cxn modelId="{636DEC81-A6F8-462C-A09C-8630C62D6C76}" type="presParOf" srcId="{8B49FA9B-1822-4F84-99E0-03FBC08391D4}" destId="{4B09C0C8-BE1B-437E-9E89-51A106F0C4A7}" srcOrd="1" destOrd="0" presId="urn:microsoft.com/office/officeart/2005/8/layout/list1"/>
    <dgm:cxn modelId="{C76E7EA9-E070-46A3-971E-2E097B80C876}" type="presParOf" srcId="{8ACC9F58-B7AA-44A0-8CCF-BC1BED974D72}" destId="{6F194E51-D816-456B-9A3C-F75DE4F04DA1}" srcOrd="5" destOrd="0" presId="urn:microsoft.com/office/officeart/2005/8/layout/list1"/>
    <dgm:cxn modelId="{862C1027-0C63-40A8-B98A-917520159EBD}" type="presParOf" srcId="{8ACC9F58-B7AA-44A0-8CCF-BC1BED974D72}" destId="{193FB77B-23DD-40E4-8819-2228C95B9E44}" srcOrd="6" destOrd="0" presId="urn:microsoft.com/office/officeart/2005/8/layout/list1"/>
    <dgm:cxn modelId="{715D1E68-4F28-43A6-B56C-07C1C4612610}" type="presParOf" srcId="{8ACC9F58-B7AA-44A0-8CCF-BC1BED974D72}" destId="{CE1BE98E-A1F0-4533-B4F7-66FB1F966C83}" srcOrd="7" destOrd="0" presId="urn:microsoft.com/office/officeart/2005/8/layout/list1"/>
    <dgm:cxn modelId="{416F310D-0BED-436D-8CF9-AE90A398A363}" type="presParOf" srcId="{8ACC9F58-B7AA-44A0-8CCF-BC1BED974D72}" destId="{39E1279F-6806-46CF-A523-DA98B07E11C9}" srcOrd="8" destOrd="0" presId="urn:microsoft.com/office/officeart/2005/8/layout/list1"/>
    <dgm:cxn modelId="{BBB10508-A620-440E-A70F-84C6975FA383}" type="presParOf" srcId="{39E1279F-6806-46CF-A523-DA98B07E11C9}" destId="{2A0DC907-EF94-4BD0-A47B-AC5CEE871C95}" srcOrd="0" destOrd="0" presId="urn:microsoft.com/office/officeart/2005/8/layout/list1"/>
    <dgm:cxn modelId="{80176B64-8EF0-40A7-971B-7043F6275C5B}" type="presParOf" srcId="{39E1279F-6806-46CF-A523-DA98B07E11C9}" destId="{2DDD779B-59D8-4864-B984-6E222BCD3697}" srcOrd="1" destOrd="0" presId="urn:microsoft.com/office/officeart/2005/8/layout/list1"/>
    <dgm:cxn modelId="{00B99C34-73B9-4BCB-BB78-ADFF251DFAF3}" type="presParOf" srcId="{8ACC9F58-B7AA-44A0-8CCF-BC1BED974D72}" destId="{CA0AD8B5-752E-4022-8D5A-7F1E165733EA}" srcOrd="9" destOrd="0" presId="urn:microsoft.com/office/officeart/2005/8/layout/list1"/>
    <dgm:cxn modelId="{2DEBFB36-93F6-4574-AC2E-B8062FF453A6}" type="presParOf" srcId="{8ACC9F58-B7AA-44A0-8CCF-BC1BED974D72}" destId="{CA2CF1BE-91D1-4377-84ED-2DB4ADE4107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A10B0-AC94-47F9-A42E-AF7C5C6E187F}">
      <dsp:nvSpPr>
        <dsp:cNvPr id="0" name=""/>
        <dsp:cNvSpPr/>
      </dsp:nvSpPr>
      <dsp:spPr>
        <a:xfrm>
          <a:off x="0" y="1700319"/>
          <a:ext cx="11494368" cy="52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B8BE50-8035-4587-8E3A-C432143AC3C7}">
      <dsp:nvSpPr>
        <dsp:cNvPr id="0" name=""/>
        <dsp:cNvSpPr/>
      </dsp:nvSpPr>
      <dsp:spPr>
        <a:xfrm>
          <a:off x="574718" y="1390359"/>
          <a:ext cx="8046058" cy="6199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122" tIns="0" rIns="304122" bIns="0" numCol="1" spcCol="1270" anchor="ctr" anchorCtr="0">
          <a:noAutofit/>
        </a:bodyPr>
        <a:lstStyle/>
        <a:p>
          <a:pPr marL="0" lvl="0" indent="0" algn="l" defTabSz="933450">
            <a:lnSpc>
              <a:spcPct val="90000"/>
            </a:lnSpc>
            <a:spcBef>
              <a:spcPct val="0"/>
            </a:spcBef>
            <a:spcAft>
              <a:spcPct val="35000"/>
            </a:spcAft>
            <a:buNone/>
          </a:pPr>
          <a:r>
            <a:rPr lang="en-US" sz="2100" kern="1200" dirty="0"/>
            <a:t>Beef &amp; pork exports are essential and rely on complex supply chains </a:t>
          </a:r>
        </a:p>
      </dsp:txBody>
      <dsp:txXfrm>
        <a:off x="604980" y="1420621"/>
        <a:ext cx="7985534" cy="559396"/>
      </dsp:txXfrm>
    </dsp:sp>
    <dsp:sp modelId="{193FB77B-23DD-40E4-8819-2228C95B9E44}">
      <dsp:nvSpPr>
        <dsp:cNvPr id="0" name=""/>
        <dsp:cNvSpPr/>
      </dsp:nvSpPr>
      <dsp:spPr>
        <a:xfrm>
          <a:off x="0" y="2652880"/>
          <a:ext cx="11494368" cy="529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09C0C8-BE1B-437E-9E89-51A106F0C4A7}">
      <dsp:nvSpPr>
        <dsp:cNvPr id="0" name=""/>
        <dsp:cNvSpPr/>
      </dsp:nvSpPr>
      <dsp:spPr>
        <a:xfrm>
          <a:off x="574718" y="2342920"/>
          <a:ext cx="8046058" cy="619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122" tIns="0" rIns="304122" bIns="0" numCol="1" spcCol="1270" anchor="ctr" anchorCtr="0">
          <a:noAutofit/>
        </a:bodyPr>
        <a:lstStyle/>
        <a:p>
          <a:pPr marL="0" lvl="0" indent="0" algn="l" defTabSz="933450">
            <a:lnSpc>
              <a:spcPct val="90000"/>
            </a:lnSpc>
            <a:spcBef>
              <a:spcPct val="0"/>
            </a:spcBef>
            <a:spcAft>
              <a:spcPct val="35000"/>
            </a:spcAft>
            <a:buNone/>
          </a:pPr>
          <a:r>
            <a:rPr lang="en-US" sz="2100" kern="1200" dirty="0"/>
            <a:t>Exports were record-large but could have been even larger </a:t>
          </a:r>
        </a:p>
      </dsp:txBody>
      <dsp:txXfrm>
        <a:off x="604980" y="2373182"/>
        <a:ext cx="7985534" cy="559396"/>
      </dsp:txXfrm>
    </dsp:sp>
    <dsp:sp modelId="{CA2CF1BE-91D1-4377-84ED-2DB4ADE4107B}">
      <dsp:nvSpPr>
        <dsp:cNvPr id="0" name=""/>
        <dsp:cNvSpPr/>
      </dsp:nvSpPr>
      <dsp:spPr>
        <a:xfrm>
          <a:off x="0" y="3605440"/>
          <a:ext cx="11494368" cy="529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DD779B-59D8-4864-B984-6E222BCD3697}">
      <dsp:nvSpPr>
        <dsp:cNvPr id="0" name=""/>
        <dsp:cNvSpPr/>
      </dsp:nvSpPr>
      <dsp:spPr>
        <a:xfrm>
          <a:off x="574718" y="3295480"/>
          <a:ext cx="8046058" cy="6199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122" tIns="0" rIns="304122" bIns="0" numCol="1" spcCol="1270" anchor="ctr" anchorCtr="0">
          <a:noAutofit/>
        </a:bodyPr>
        <a:lstStyle/>
        <a:p>
          <a:pPr marL="0" lvl="0" indent="0" algn="l" defTabSz="933450">
            <a:lnSpc>
              <a:spcPct val="90000"/>
            </a:lnSpc>
            <a:spcBef>
              <a:spcPct val="0"/>
            </a:spcBef>
            <a:spcAft>
              <a:spcPct val="35000"/>
            </a:spcAft>
            <a:buNone/>
          </a:pPr>
          <a:r>
            <a:rPr lang="en-US" sz="2100" kern="1200" dirty="0"/>
            <a:t>Maintaining the momentum could be more challenging </a:t>
          </a:r>
        </a:p>
      </dsp:txBody>
      <dsp:txXfrm>
        <a:off x="604980" y="3325742"/>
        <a:ext cx="7985534"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0.62074</cdr:x>
      <cdr:y>0.12478</cdr:y>
    </cdr:from>
    <cdr:to>
      <cdr:x>0.94828</cdr:x>
      <cdr:y>0.19823</cdr:y>
    </cdr:to>
    <cdr:sp macro="" textlink="">
      <cdr:nvSpPr>
        <cdr:cNvPr id="2" name="TextBox 1">
          <a:extLst xmlns:a="http://schemas.openxmlformats.org/drawingml/2006/main">
            <a:ext uri="{FF2B5EF4-FFF2-40B4-BE49-F238E27FC236}">
              <a16:creationId xmlns:a16="http://schemas.microsoft.com/office/drawing/2014/main" id="{944A4CF1-66F2-407D-AF18-4801A2C26D76}"/>
            </a:ext>
          </a:extLst>
        </cdr:cNvPr>
        <cdr:cNvSpPr txBox="1"/>
      </cdr:nvSpPr>
      <cdr:spPr>
        <a:xfrm xmlns:a="http://schemas.openxmlformats.org/drawingml/2006/main">
          <a:off x="3486150" y="566532"/>
          <a:ext cx="1839558" cy="3334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Year/year change is noted</a:t>
          </a:r>
        </a:p>
      </cdr:txBody>
    </cdr:sp>
  </cdr:relSizeAnchor>
</c:userShapes>
</file>

<file path=ppt/drawings/drawing2.xml><?xml version="1.0" encoding="utf-8"?>
<c:userShapes xmlns:c="http://schemas.openxmlformats.org/drawingml/2006/chart">
  <cdr:relSizeAnchor xmlns:cdr="http://schemas.openxmlformats.org/drawingml/2006/chartDrawing">
    <cdr:from>
      <cdr:x>0.62978</cdr:x>
      <cdr:y>0.13597</cdr:y>
    </cdr:from>
    <cdr:to>
      <cdr:x>0.95733</cdr:x>
      <cdr:y>0.20942</cdr:y>
    </cdr:to>
    <cdr:sp macro="" textlink="">
      <cdr:nvSpPr>
        <cdr:cNvPr id="2" name="TextBox 1">
          <a:extLst xmlns:a="http://schemas.openxmlformats.org/drawingml/2006/main">
            <a:ext uri="{FF2B5EF4-FFF2-40B4-BE49-F238E27FC236}">
              <a16:creationId xmlns:a16="http://schemas.microsoft.com/office/drawing/2014/main" id="{387944AE-F1B9-4DA6-A4FF-1F33F5A25693}"/>
            </a:ext>
          </a:extLst>
        </cdr:cNvPr>
        <cdr:cNvSpPr txBox="1"/>
      </cdr:nvSpPr>
      <cdr:spPr>
        <a:xfrm xmlns:a="http://schemas.openxmlformats.org/drawingml/2006/main">
          <a:off x="3536950" y="617332"/>
          <a:ext cx="1839558" cy="33348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Year/year change is noted</a:t>
          </a:r>
        </a:p>
      </cdr:txBody>
    </cdr:sp>
  </cdr:relSizeAnchor>
</c:userShapes>
</file>

<file path=ppt/drawings/drawing3.xml><?xml version="1.0" encoding="utf-8"?>
<c:userShapes xmlns:c="http://schemas.openxmlformats.org/drawingml/2006/chart">
  <cdr:relSizeAnchor xmlns:cdr="http://schemas.openxmlformats.org/drawingml/2006/chartDrawing">
    <cdr:from>
      <cdr:x>0.74707</cdr:x>
      <cdr:y>0.01658</cdr:y>
    </cdr:from>
    <cdr:to>
      <cdr:x>0.94037</cdr:x>
      <cdr:y>0.09556</cdr:y>
    </cdr:to>
    <cdr:sp macro="" textlink="">
      <cdr:nvSpPr>
        <cdr:cNvPr id="3" name="TextBox 2">
          <a:extLst xmlns:a="http://schemas.openxmlformats.org/drawingml/2006/main">
            <a:ext uri="{FF2B5EF4-FFF2-40B4-BE49-F238E27FC236}">
              <a16:creationId xmlns:a16="http://schemas.microsoft.com/office/drawing/2014/main" id="{805C834B-507A-46B0-AE0F-4F63EF14E866}"/>
            </a:ext>
          </a:extLst>
        </cdr:cNvPr>
        <cdr:cNvSpPr txBox="1"/>
      </cdr:nvSpPr>
      <cdr:spPr>
        <a:xfrm xmlns:a="http://schemas.openxmlformats.org/drawingml/2006/main">
          <a:off x="8353985" y="75266"/>
          <a:ext cx="2161615" cy="3585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Year/year change is noted:</a:t>
          </a:r>
        </a:p>
      </cdr:txBody>
    </cdr:sp>
  </cdr:relSizeAnchor>
</c:userShapes>
</file>

<file path=ppt/drawings/drawing4.xml><?xml version="1.0" encoding="utf-8"?>
<c:userShapes xmlns:c="http://schemas.openxmlformats.org/drawingml/2006/chart">
  <cdr:relSizeAnchor xmlns:cdr="http://schemas.openxmlformats.org/drawingml/2006/chartDrawing">
    <cdr:from>
      <cdr:x>0.74707</cdr:x>
      <cdr:y>0.01658</cdr:y>
    </cdr:from>
    <cdr:to>
      <cdr:x>0.94037</cdr:x>
      <cdr:y>0.09556</cdr:y>
    </cdr:to>
    <cdr:sp macro="" textlink="">
      <cdr:nvSpPr>
        <cdr:cNvPr id="3" name="TextBox 2">
          <a:extLst xmlns:a="http://schemas.openxmlformats.org/drawingml/2006/main">
            <a:ext uri="{FF2B5EF4-FFF2-40B4-BE49-F238E27FC236}">
              <a16:creationId xmlns:a16="http://schemas.microsoft.com/office/drawing/2014/main" id="{805C834B-507A-46B0-AE0F-4F63EF14E866}"/>
            </a:ext>
          </a:extLst>
        </cdr:cNvPr>
        <cdr:cNvSpPr txBox="1"/>
      </cdr:nvSpPr>
      <cdr:spPr>
        <a:xfrm xmlns:a="http://schemas.openxmlformats.org/drawingml/2006/main">
          <a:off x="8353985" y="75266"/>
          <a:ext cx="2161615" cy="3585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Year/year change is noted:</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BC1B7D-B3D0-4559-8DB2-ADDC7D158D6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4FF5B5F-8F31-4EA5-9669-74537834ECB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DA6282-89BD-42F8-9052-6E242ADB2AF9}" type="datetimeFigureOut">
              <a:rPr lang="en-US" smtClean="0"/>
              <a:t>2/22/2022</a:t>
            </a:fld>
            <a:endParaRPr lang="en-US"/>
          </a:p>
        </p:txBody>
      </p:sp>
      <p:sp>
        <p:nvSpPr>
          <p:cNvPr id="4" name="Footer Placeholder 3">
            <a:extLst>
              <a:ext uri="{FF2B5EF4-FFF2-40B4-BE49-F238E27FC236}">
                <a16:creationId xmlns:a16="http://schemas.microsoft.com/office/drawing/2014/main" id="{33D2F02E-873F-499C-9C1D-05F8BAC699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019105A-9399-4FFF-BB16-588492FE56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836519-EA0F-4A1F-824D-EB96E70C73DC}" type="slidenum">
              <a:rPr lang="en-US" smtClean="0"/>
              <a:t>‹#›</a:t>
            </a:fld>
            <a:endParaRPr lang="en-US"/>
          </a:p>
        </p:txBody>
      </p:sp>
    </p:spTree>
    <p:extLst>
      <p:ext uri="{BB962C8B-B14F-4D97-AF65-F5344CB8AC3E}">
        <p14:creationId xmlns:p14="http://schemas.microsoft.com/office/powerpoint/2010/main" val="21405872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FB2B1A-5B59-47FA-BE07-10D77329D86E}" type="datetimeFigureOut">
              <a:rPr lang="en-US" smtClean="0"/>
              <a:t>2/22/2022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229F9F-6AC8-483D-AC42-8F4E774EF553}" type="slidenum">
              <a:rPr lang="en-US" smtClean="0"/>
              <a:t>‹#›</a:t>
            </a:fld>
            <a:endParaRPr lang="en-US"/>
          </a:p>
        </p:txBody>
      </p:sp>
    </p:spTree>
    <p:extLst>
      <p:ext uri="{BB962C8B-B14F-4D97-AF65-F5344CB8AC3E}">
        <p14:creationId xmlns:p14="http://schemas.microsoft.com/office/powerpoint/2010/main" val="3866509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Based on USDA/ERS trade multipliers, U.S. beef and pork exports of $18.7 billion in 2021 contributed additional export activity of $33.9 billion for combined total economic output of $52.6 billion. Total jobs related to meat exports are estimated at about 204,000. </a:t>
            </a:r>
            <a:endParaRPr lang="en-US" dirty="0"/>
          </a:p>
          <a:p>
            <a:endParaRPr lang="en-US" dirty="0"/>
          </a:p>
        </p:txBody>
      </p:sp>
      <p:sp>
        <p:nvSpPr>
          <p:cNvPr id="4" name="Slide Number Placeholder 3"/>
          <p:cNvSpPr>
            <a:spLocks noGrp="1"/>
          </p:cNvSpPr>
          <p:nvPr>
            <p:ph type="sldNum" sz="quarter" idx="5"/>
          </p:nvPr>
        </p:nvSpPr>
        <p:spPr/>
        <p:txBody>
          <a:bodyPr/>
          <a:lstStyle/>
          <a:p>
            <a:fld id="{66229F9F-6AC8-483D-AC42-8F4E774EF553}" type="slidenum">
              <a:rPr lang="en-US" smtClean="0"/>
              <a:t>4</a:t>
            </a:fld>
            <a:endParaRPr lang="en-US"/>
          </a:p>
        </p:txBody>
      </p:sp>
    </p:spTree>
    <p:extLst>
      <p:ext uri="{BB962C8B-B14F-4D97-AF65-F5344CB8AC3E}">
        <p14:creationId xmlns:p14="http://schemas.microsoft.com/office/powerpoint/2010/main" val="790060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Chilled waterborne pork exports $1.17 billion and 240,000 mt </a:t>
            </a:r>
          </a:p>
        </p:txBody>
      </p:sp>
      <p:sp>
        <p:nvSpPr>
          <p:cNvPr id="4" name="Slide Number Placeholder 3"/>
          <p:cNvSpPr>
            <a:spLocks noGrp="1"/>
          </p:cNvSpPr>
          <p:nvPr>
            <p:ph type="sldNum" sz="quarter" idx="5"/>
          </p:nvPr>
        </p:nvSpPr>
        <p:spPr/>
        <p:txBody>
          <a:bodyPr/>
          <a:lstStyle/>
          <a:p>
            <a:fld id="{66229F9F-6AC8-483D-AC42-8F4E774EF553}" type="slidenum">
              <a:rPr lang="en-US" smtClean="0"/>
              <a:t>21</a:t>
            </a:fld>
            <a:endParaRPr lang="en-US"/>
          </a:p>
        </p:txBody>
      </p:sp>
    </p:spTree>
    <p:extLst>
      <p:ext uri="{BB962C8B-B14F-4D97-AF65-F5344CB8AC3E}">
        <p14:creationId xmlns:p14="http://schemas.microsoft.com/office/powerpoint/2010/main" val="3806466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2008, West Coast terminal operators secured the right to automate in the Pacific Coast Labor Contract Document, which ILWU rank-and-file members overwhelmingly ratified and ILWU leaders do not dispute. The right to automate remains part of the current agreement between the ILWU and the PMA. (Three terminal operators have moved forward with automation projects in Southern California, with a fourth announcing plans to modernize operations, including through the introduction of low emission automated equipment.) However, modernizing terminals through automation will likely be a key issue in the negotiations. • The PMA recently proposed a 1-year extension of its current agreement with the ILWU, responding to ongoing supply-chain disruptions and their effects on the national economy. The union declined that offer in November, setting the stage for contract negotiations to begin in the spring of 2022. The current contract dates back to 2014 and was later extended through July 1, 2022. </a:t>
            </a:r>
          </a:p>
        </p:txBody>
      </p:sp>
      <p:sp>
        <p:nvSpPr>
          <p:cNvPr id="4" name="Slide Number Placeholder 3"/>
          <p:cNvSpPr>
            <a:spLocks noGrp="1"/>
          </p:cNvSpPr>
          <p:nvPr>
            <p:ph type="sldNum" sz="quarter" idx="5"/>
          </p:nvPr>
        </p:nvSpPr>
        <p:spPr/>
        <p:txBody>
          <a:bodyPr/>
          <a:lstStyle/>
          <a:p>
            <a:fld id="{66229F9F-6AC8-483D-AC42-8F4E774EF553}" type="slidenum">
              <a:rPr lang="en-US" smtClean="0"/>
              <a:t>23</a:t>
            </a:fld>
            <a:endParaRPr lang="en-US"/>
          </a:p>
        </p:txBody>
      </p:sp>
    </p:spTree>
    <p:extLst>
      <p:ext uri="{BB962C8B-B14F-4D97-AF65-F5344CB8AC3E}">
        <p14:creationId xmlns:p14="http://schemas.microsoft.com/office/powerpoint/2010/main" val="2473152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U.S. exported more pork, beef and cattle to Mexico and imported fewer Mexican cattle and more beef and pork. U.S. exported more cattle to Canada, imported more beef, hogs, pork from Canada</a:t>
            </a:r>
            <a:endParaRPr lang="en-US" dirty="0"/>
          </a:p>
          <a:p>
            <a:endParaRPr lang="en-US" dirty="0"/>
          </a:p>
        </p:txBody>
      </p:sp>
      <p:sp>
        <p:nvSpPr>
          <p:cNvPr id="4" name="Slide Number Placeholder 3"/>
          <p:cNvSpPr>
            <a:spLocks noGrp="1"/>
          </p:cNvSpPr>
          <p:nvPr>
            <p:ph type="sldNum" sz="quarter" idx="5"/>
          </p:nvPr>
        </p:nvSpPr>
        <p:spPr/>
        <p:txBody>
          <a:bodyPr/>
          <a:lstStyle/>
          <a:p>
            <a:fld id="{66229F9F-6AC8-483D-AC42-8F4E774EF553}" type="slidenum">
              <a:rPr lang="en-US" smtClean="0"/>
              <a:t>24</a:t>
            </a:fld>
            <a:endParaRPr lang="en-US"/>
          </a:p>
        </p:txBody>
      </p:sp>
    </p:spTree>
    <p:extLst>
      <p:ext uri="{BB962C8B-B14F-4D97-AF65-F5344CB8AC3E}">
        <p14:creationId xmlns:p14="http://schemas.microsoft.com/office/powerpoint/2010/main" val="3116024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China Phase 1 </a:t>
            </a:r>
          </a:p>
          <a:p>
            <a:r>
              <a:rPr lang="en-US" dirty="0"/>
              <a:t>KORUS</a:t>
            </a:r>
          </a:p>
          <a:p>
            <a:r>
              <a:rPr lang="en-US" dirty="0"/>
              <a:t>Japan US </a:t>
            </a:r>
          </a:p>
          <a:p>
            <a:r>
              <a:rPr lang="en-US" dirty="0"/>
              <a:t>CAFTA –DR </a:t>
            </a:r>
          </a:p>
          <a:p>
            <a:endParaRPr lang="en-US" dirty="0"/>
          </a:p>
        </p:txBody>
      </p:sp>
      <p:sp>
        <p:nvSpPr>
          <p:cNvPr id="4" name="Slide Number Placeholder 3"/>
          <p:cNvSpPr>
            <a:spLocks noGrp="1"/>
          </p:cNvSpPr>
          <p:nvPr>
            <p:ph type="sldNum" sz="quarter" idx="5"/>
          </p:nvPr>
        </p:nvSpPr>
        <p:spPr/>
        <p:txBody>
          <a:bodyPr/>
          <a:lstStyle/>
          <a:p>
            <a:fld id="{66229F9F-6AC8-483D-AC42-8F4E774EF553}" type="slidenum">
              <a:rPr lang="en-US" smtClean="0"/>
              <a:t>27</a:t>
            </a:fld>
            <a:endParaRPr lang="en-US"/>
          </a:p>
        </p:txBody>
      </p:sp>
    </p:spTree>
    <p:extLst>
      <p:ext uri="{BB962C8B-B14F-4D97-AF65-F5344CB8AC3E}">
        <p14:creationId xmlns:p14="http://schemas.microsoft.com/office/powerpoint/2010/main" val="3988622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rPr>
              <a:t>Due to the global shipping chain gridlock, the US meat importers have a hard time to handle chilled meat. </a:t>
            </a:r>
          </a:p>
          <a:p>
            <a:r>
              <a:rPr lang="en-US" b="0" i="0" dirty="0">
                <a:solidFill>
                  <a:srgbClr val="000000"/>
                </a:solidFill>
                <a:effectLst/>
              </a:rPr>
              <a:t>Especially, by the soaring numbers of reefer container cargo ahead of the year-end holiday season, most containers were delayed; as a result, importers frequently freeze the chilled meat at substantial loss of premium once landing. </a:t>
            </a:r>
          </a:p>
          <a:p>
            <a:r>
              <a:rPr lang="en-US" b="0" i="0" dirty="0">
                <a:solidFill>
                  <a:srgbClr val="000000"/>
                </a:solidFill>
                <a:effectLst/>
              </a:rPr>
              <a:t>It also brought a shortage of chilled meat products at the retail sector including the hypermarkets and e-commerce platforms which are the largest destination of the U.S. chilled meat. </a:t>
            </a:r>
          </a:p>
          <a:p>
            <a:r>
              <a:rPr lang="en-US" b="0" i="0" dirty="0">
                <a:solidFill>
                  <a:srgbClr val="000000"/>
                </a:solidFill>
                <a:effectLst/>
              </a:rPr>
              <a:t>A few retailers prepared some main product volume for the year-end holiday season by airfreight to avoid the shipping congestion. </a:t>
            </a:r>
          </a:p>
          <a:p>
            <a:r>
              <a:rPr lang="en-US" b="0" i="0" dirty="0">
                <a:solidFill>
                  <a:srgbClr val="000000"/>
                </a:solidFill>
                <a:effectLst/>
              </a:rPr>
              <a:t>Korea office is also planning on holding promotions with the retailers and importers to react to changing market conditions.</a:t>
            </a:r>
          </a:p>
          <a:p>
            <a:r>
              <a:rPr lang="en-US" sz="1100" dirty="0">
                <a:effectLst/>
                <a:latin typeface="Calibri" panose="020F0502020204030204" pitchFamily="34" charset="0"/>
                <a:ea typeface="Calibri" panose="020F0502020204030204" pitchFamily="34" charset="0"/>
              </a:rPr>
              <a:t>Due to the logistics disruption and unexperienced staff throughout the supply chain, we are dealing with more quarantine issues derived from documentation errors, labeling/shelf life discrepancy, converting chilled to frozen products, sending products that are originally for domestic market, etc. – all these issues add further costs – and require constant support from USDA Post and DC </a:t>
            </a:r>
          </a:p>
          <a:p>
            <a:endParaRPr lang="en-US" dirty="0"/>
          </a:p>
        </p:txBody>
      </p:sp>
      <p:sp>
        <p:nvSpPr>
          <p:cNvPr id="4" name="Slide Number Placeholder 3"/>
          <p:cNvSpPr>
            <a:spLocks noGrp="1"/>
          </p:cNvSpPr>
          <p:nvPr>
            <p:ph type="sldNum" sz="quarter" idx="5"/>
          </p:nvPr>
        </p:nvSpPr>
        <p:spPr/>
        <p:txBody>
          <a:bodyPr/>
          <a:lstStyle/>
          <a:p>
            <a:fld id="{66229F9F-6AC8-483D-AC42-8F4E774EF553}" type="slidenum">
              <a:rPr lang="en-US" smtClean="0"/>
              <a:t>29</a:t>
            </a:fld>
            <a:endParaRPr lang="en-US"/>
          </a:p>
        </p:txBody>
      </p:sp>
    </p:spTree>
    <p:extLst>
      <p:ext uri="{BB962C8B-B14F-4D97-AF65-F5344CB8AC3E}">
        <p14:creationId xmlns:p14="http://schemas.microsoft.com/office/powerpoint/2010/main" val="1513271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0" i="0" u="none" strike="noStrike" baseline="0" dirty="0">
              <a:solidFill>
                <a:srgbClr val="000000"/>
              </a:solidFill>
              <a:latin typeface="Lucida Sans" panose="020B0602030504020204" pitchFamily="34" charset="0"/>
            </a:endParaRPr>
          </a:p>
          <a:p>
            <a:r>
              <a:rPr lang="en-US" sz="1800" b="0" i="0" u="none" strike="noStrike" baseline="0" dirty="0">
                <a:solidFill>
                  <a:srgbClr val="000000"/>
                </a:solidFill>
              </a:rPr>
              <a:t>As the shipping situation continues to deteriorate, we understand that due to the container shortage and the holidays, it will take at up least 55 to 60 days for the containers from the U.S. to arrive in Taiwan </a:t>
            </a:r>
          </a:p>
          <a:p>
            <a:r>
              <a:rPr lang="en-US" sz="1800" b="0" i="0" u="none" strike="noStrike" baseline="0" dirty="0">
                <a:solidFill>
                  <a:srgbClr val="000000"/>
                </a:solidFill>
              </a:rPr>
              <a:t>For the importers to maintain the demand of their customers before the Chinese Lunar New Year, some switched to air freight and absorbed the increased freight with their customers. </a:t>
            </a:r>
          </a:p>
          <a:p>
            <a:r>
              <a:rPr lang="en-US" sz="1800" b="0" i="0" u="none" strike="noStrike" baseline="0" dirty="0">
                <a:solidFill>
                  <a:srgbClr val="000000"/>
                </a:solidFill>
              </a:rPr>
              <a:t>However, this will cause retailers and foodservice operators to increase their selling price to reflect the costs, and will also indirectly affect the sales, therefore, the market is expecting that beef sales in the first quarter are not optimistic due to the shortage of goods and price factors.</a:t>
            </a:r>
          </a:p>
          <a:p>
            <a:r>
              <a:rPr lang="en-US" sz="1800" b="0" i="0" u="none" strike="noStrike" baseline="0" dirty="0">
                <a:solidFill>
                  <a:srgbClr val="000000"/>
                </a:solidFill>
              </a:rPr>
              <a:t>Particularly chilled beef was hit the hardest, with some retailers refusing to accept shipments close to the pull date due to the increased delivery time, which reduces the </a:t>
            </a:r>
            <a:r>
              <a:rPr lang="en-US" sz="1800" b="0" i="0" u="none" strike="noStrike" baseline="0" dirty="0" err="1">
                <a:solidFill>
                  <a:srgbClr val="000000"/>
                </a:solidFill>
              </a:rPr>
              <a:t>saleability</a:t>
            </a:r>
            <a:r>
              <a:rPr lang="en-US" sz="1800" b="0" i="0" u="none" strike="noStrike" baseline="0" dirty="0">
                <a:solidFill>
                  <a:srgbClr val="000000"/>
                </a:solidFill>
              </a:rPr>
              <a:t> of meat. </a:t>
            </a:r>
          </a:p>
          <a:p>
            <a:pPr lvl="1"/>
            <a:r>
              <a:rPr lang="en-US" sz="1400" b="0" i="0" u="none" strike="noStrike" baseline="0" dirty="0">
                <a:solidFill>
                  <a:srgbClr val="000000"/>
                </a:solidFill>
              </a:rPr>
              <a:t>This will also either make it necessary for importers and packers to find other customers to buy the products mentioned above, or to convert chilled beef to frozen and then sell it, or to lower the price and sell it to customers and then have the customers sell frozen products, which correspondingly will affect the sales of U.S. chilled beef in retail outlets. </a:t>
            </a:r>
          </a:p>
          <a:p>
            <a:r>
              <a:rPr lang="en-US" sz="1800" b="0" i="0" u="none" strike="noStrike" baseline="0" dirty="0">
                <a:solidFill>
                  <a:srgbClr val="000000"/>
                </a:solidFill>
              </a:rPr>
              <a:t>According to the importer's response, the shipping problem of the Australian line is less problematic compared to the U.S. line, but the high price of Australian beef and the lack of supply will also affect its sales of it.</a:t>
            </a:r>
          </a:p>
          <a:p>
            <a:r>
              <a:rPr lang="en-US" sz="1800" b="0" i="0" u="none" strike="noStrike" baseline="0" dirty="0">
                <a:solidFill>
                  <a:srgbClr val="000000"/>
                </a:solidFill>
              </a:rPr>
              <a:t>According to the current market situation, the beef stocks are relatively low, and several items commonly used in the Taiwanese market are out of stock, such as short plate, chuck flap tail, and rib fingers. </a:t>
            </a:r>
          </a:p>
          <a:p>
            <a:r>
              <a:rPr lang="en-US" sz="1800" b="0" i="0" u="none" strike="noStrike" baseline="0" dirty="0">
                <a:solidFill>
                  <a:srgbClr val="000000"/>
                </a:solidFill>
              </a:rPr>
              <a:t>Increasing demand, unstable supplies, and rising prices are the main reasons for the shortage of some items, such as boneless short ribs. Therefore, operators turned to use chuck flap as a substitute product, which caused it to be out of stock. However, some importers said that due to the low domestic inventory, the pressure on the importer to increase the price to its customers was reduced to reflect the cost of imports.</a:t>
            </a:r>
          </a:p>
          <a:p>
            <a:endParaRPr lang="en-US" sz="1200" b="0" i="0" u="none" strike="noStrike" baseline="0" dirty="0">
              <a:solidFill>
                <a:srgbClr val="000000"/>
              </a:solidFill>
            </a:endParaRPr>
          </a:p>
          <a:p>
            <a:endParaRPr lang="en-US" sz="1200" b="0" i="0" u="none" strike="noStrike" baseline="0" dirty="0">
              <a:solidFill>
                <a:srgbClr val="000000"/>
              </a:solidFill>
            </a:endParaRPr>
          </a:p>
          <a:p>
            <a:endParaRPr lang="en-US" sz="1200" b="0" i="0" u="none" strike="noStrike" baseline="0" dirty="0">
              <a:solidFill>
                <a:srgbClr val="000000"/>
              </a:solidFill>
            </a:endParaRPr>
          </a:p>
          <a:p>
            <a:r>
              <a:rPr lang="en-US" sz="1200" b="0" i="0" u="none" strike="noStrike" baseline="0" dirty="0">
                <a:solidFill>
                  <a:srgbClr val="000000"/>
                </a:solidFill>
              </a:rPr>
              <a:t>The market share of U.S. chilled beef has also reached a record high of 81%, with imports increasing by 13% year-over-year, indicating that there is a strong demand for U.S. beef in the Taiwan market. </a:t>
            </a:r>
          </a:p>
          <a:p>
            <a:r>
              <a:rPr lang="en-US" sz="1200" b="0" i="0" u="none" strike="noStrike" baseline="0" dirty="0">
                <a:solidFill>
                  <a:srgbClr val="000000"/>
                </a:solidFill>
              </a:rPr>
              <a:t>The increase in U.S. chilled beef imports made up for some of the decline in U.S. frozen beef imports (a decline of 28% in U.S. frozen beef imports year-over-year). </a:t>
            </a:r>
          </a:p>
          <a:p>
            <a:r>
              <a:rPr lang="en-US" sz="1200" b="0" i="0" u="none" strike="noStrike" baseline="0" dirty="0">
                <a:solidFill>
                  <a:srgbClr val="000000"/>
                </a:solidFill>
              </a:rPr>
              <a:t>Mainly because U.S. beef exporters advised Taiwanese importers to increase their purchases of chilled beef due to insufficient frozen beef supplies. </a:t>
            </a:r>
          </a:p>
          <a:p>
            <a:r>
              <a:rPr lang="en-US" sz="1200" b="0" i="0" u="none" strike="noStrike" baseline="0" dirty="0">
                <a:solidFill>
                  <a:srgbClr val="000000"/>
                </a:solidFill>
              </a:rPr>
              <a:t>In addition, the strong demand for U.S. chilled beef in retail outlets, which was affected by the pandemic, was also one of the reasons for the increase in U.S. chilled beef imports.</a:t>
            </a:r>
          </a:p>
          <a:p>
            <a:r>
              <a:rPr lang="en-US" sz="1200" b="0" i="0" u="none" strike="noStrike" baseline="0" dirty="0">
                <a:solidFill>
                  <a:srgbClr val="000000"/>
                </a:solidFill>
              </a:rPr>
              <a:t>Consumers are also feeling the pressure of rising beef prices, as retailers and foodservice operators have been raising the prices of beef products since November, and some have even stopped selling some beef products due to the shortage of beef supply and higher prices or have developed new menus using beef from different countries or cuts. </a:t>
            </a:r>
          </a:p>
          <a:p>
            <a:r>
              <a:rPr lang="en-US" sz="1200" b="0" i="0" u="none" strike="noStrike" baseline="0" dirty="0">
                <a:solidFill>
                  <a:srgbClr val="000000"/>
                </a:solidFill>
              </a:rPr>
              <a:t>The market has also predicted that the instability of shipping will continue to the end of 2022, while packers are not optimistic about the shipping situation in the first quarter of the year. </a:t>
            </a:r>
          </a:p>
          <a:p>
            <a:r>
              <a:rPr lang="en-US" sz="1200" b="0" i="0" u="none" strike="noStrike" baseline="0" dirty="0">
                <a:solidFill>
                  <a:srgbClr val="000000"/>
                </a:solidFill>
              </a:rPr>
              <a:t>Therefore, price and unstable supply are the two major factors that concern us when it comes to the effectiveness of our product promotion in the Taiwan market.</a:t>
            </a:r>
            <a:endParaRPr lang="en-US" dirty="0"/>
          </a:p>
          <a:p>
            <a:endParaRPr lang="en-US" dirty="0"/>
          </a:p>
        </p:txBody>
      </p:sp>
      <p:sp>
        <p:nvSpPr>
          <p:cNvPr id="4" name="Slide Number Placeholder 3"/>
          <p:cNvSpPr>
            <a:spLocks noGrp="1"/>
          </p:cNvSpPr>
          <p:nvPr>
            <p:ph type="sldNum" sz="quarter" idx="5"/>
          </p:nvPr>
        </p:nvSpPr>
        <p:spPr/>
        <p:txBody>
          <a:bodyPr/>
          <a:lstStyle/>
          <a:p>
            <a:fld id="{66229F9F-6AC8-483D-AC42-8F4E774EF553}" type="slidenum">
              <a:rPr lang="en-US" smtClean="0"/>
              <a:t>30</a:t>
            </a:fld>
            <a:endParaRPr lang="en-US"/>
          </a:p>
        </p:txBody>
      </p:sp>
    </p:spTree>
    <p:extLst>
      <p:ext uri="{BB962C8B-B14F-4D97-AF65-F5344CB8AC3E}">
        <p14:creationId xmlns:p14="http://schemas.microsoft.com/office/powerpoint/2010/main" val="1026167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229F9F-6AC8-483D-AC42-8F4E774EF553}" type="slidenum">
              <a:rPr lang="en-US" smtClean="0"/>
              <a:t>32</a:t>
            </a:fld>
            <a:endParaRPr lang="en-US"/>
          </a:p>
        </p:txBody>
      </p:sp>
    </p:spTree>
    <p:extLst>
      <p:ext uri="{BB962C8B-B14F-4D97-AF65-F5344CB8AC3E}">
        <p14:creationId xmlns:p14="http://schemas.microsoft.com/office/powerpoint/2010/main" val="3308256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Egypt main market for livers with 4.04 pounds and $2.59  </a:t>
            </a:r>
          </a:p>
        </p:txBody>
      </p:sp>
      <p:sp>
        <p:nvSpPr>
          <p:cNvPr id="4" name="Slide Number Placeholder 3"/>
          <p:cNvSpPr>
            <a:spLocks noGrp="1"/>
          </p:cNvSpPr>
          <p:nvPr>
            <p:ph type="sldNum" sz="quarter" idx="5"/>
          </p:nvPr>
        </p:nvSpPr>
        <p:spPr/>
        <p:txBody>
          <a:bodyPr/>
          <a:lstStyle/>
          <a:p>
            <a:fld id="{5FF091B5-C5BA-384D-869F-597D552DCCDB}" type="slidenum">
              <a:rPr lang="en-US" smtClean="0"/>
              <a:t>6</a:t>
            </a:fld>
            <a:endParaRPr lang="en-US"/>
          </a:p>
        </p:txBody>
      </p:sp>
    </p:spTree>
    <p:extLst>
      <p:ext uri="{BB962C8B-B14F-4D97-AF65-F5344CB8AC3E}">
        <p14:creationId xmlns:p14="http://schemas.microsoft.com/office/powerpoint/2010/main" val="22392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F091B5-C5BA-384D-869F-597D552DCCDB}" type="slidenum">
              <a:rPr lang="en-US" smtClean="0"/>
              <a:t>7</a:t>
            </a:fld>
            <a:endParaRPr lang="en-US"/>
          </a:p>
        </p:txBody>
      </p:sp>
    </p:spTree>
    <p:extLst>
      <p:ext uri="{BB962C8B-B14F-4D97-AF65-F5344CB8AC3E}">
        <p14:creationId xmlns:p14="http://schemas.microsoft.com/office/powerpoint/2010/main" val="3055776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229F9F-6AC8-483D-AC42-8F4E774EF553}" type="slidenum">
              <a:rPr lang="en-US" smtClean="0"/>
              <a:t>8</a:t>
            </a:fld>
            <a:endParaRPr lang="en-US"/>
          </a:p>
        </p:txBody>
      </p:sp>
    </p:spTree>
    <p:extLst>
      <p:ext uri="{BB962C8B-B14F-4D97-AF65-F5344CB8AC3E}">
        <p14:creationId xmlns:p14="http://schemas.microsoft.com/office/powerpoint/2010/main" val="1713794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2020 Early Pandemic</a:t>
            </a:r>
          </a:p>
          <a:p>
            <a:pPr lvl="1"/>
            <a:r>
              <a:rPr lang="en-US" dirty="0"/>
              <a:t>Manufacturing in Asia impacted due to COVID lockdowns</a:t>
            </a:r>
          </a:p>
          <a:p>
            <a:pPr lvl="1"/>
            <a:r>
              <a:rPr lang="en-US" dirty="0"/>
              <a:t>Imports from Asia to U.S. slow significantly</a:t>
            </a:r>
          </a:p>
          <a:p>
            <a:r>
              <a:rPr lang="en-US" dirty="0"/>
              <a:t>Mid-2020</a:t>
            </a:r>
          </a:p>
          <a:p>
            <a:pPr lvl="1"/>
            <a:r>
              <a:rPr lang="en-US" dirty="0"/>
              <a:t>Asia manufacturing regains stability, combined with beginning of COVID stimulus and stay at home orders in the U.S.</a:t>
            </a:r>
          </a:p>
          <a:p>
            <a:pPr lvl="1"/>
            <a:r>
              <a:rPr lang="en-US" dirty="0"/>
              <a:t>U.S. consumers start buying – A LOT – especially via ecommerce</a:t>
            </a:r>
          </a:p>
          <a:p>
            <a:pPr lvl="2"/>
            <a:r>
              <a:rPr lang="en-US" dirty="0"/>
              <a:t>Office equipment, workout equipment, things we all needed to shelter in place</a:t>
            </a:r>
          </a:p>
          <a:p>
            <a:pPr lvl="1"/>
            <a:r>
              <a:rPr lang="en-US" dirty="0"/>
              <a:t>Coincided with U.S. port labor shortages due to COVID restrictions and increased people out sick</a:t>
            </a:r>
          </a:p>
          <a:p>
            <a:r>
              <a:rPr lang="en-US" dirty="0"/>
              <a:t>End of 2020</a:t>
            </a:r>
          </a:p>
          <a:p>
            <a:pPr lvl="1"/>
            <a:r>
              <a:rPr lang="en-US" dirty="0"/>
              <a:t>By year end, imported container volume through LA and Long Beach was up almost 30% year on year</a:t>
            </a:r>
          </a:p>
          <a:p>
            <a:pPr lvl="1"/>
            <a:r>
              <a:rPr lang="en-US" dirty="0"/>
              <a:t>Export containers down about 5%</a:t>
            </a:r>
          </a:p>
        </p:txBody>
      </p:sp>
      <p:sp>
        <p:nvSpPr>
          <p:cNvPr id="4" name="Slide Number Placeholder 3"/>
          <p:cNvSpPr>
            <a:spLocks noGrp="1"/>
          </p:cNvSpPr>
          <p:nvPr>
            <p:ph type="sldNum" sz="quarter" idx="5"/>
          </p:nvPr>
        </p:nvSpPr>
        <p:spPr/>
        <p:txBody>
          <a:bodyPr/>
          <a:lstStyle/>
          <a:p>
            <a:fld id="{66229F9F-6AC8-483D-AC42-8F4E774EF553}" type="slidenum">
              <a:rPr lang="en-US" smtClean="0"/>
              <a:t>16</a:t>
            </a:fld>
            <a:endParaRPr lang="en-US"/>
          </a:p>
        </p:txBody>
      </p:sp>
    </p:spTree>
    <p:extLst>
      <p:ext uri="{BB962C8B-B14F-4D97-AF65-F5344CB8AC3E}">
        <p14:creationId xmlns:p14="http://schemas.microsoft.com/office/powerpoint/2010/main" val="4013678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2020 Early Pandemic</a:t>
            </a:r>
          </a:p>
          <a:p>
            <a:pPr lvl="1"/>
            <a:r>
              <a:rPr lang="en-US" dirty="0"/>
              <a:t>Manufacturing in Asia impacted due to COVID lockdowns</a:t>
            </a:r>
          </a:p>
          <a:p>
            <a:pPr lvl="1"/>
            <a:r>
              <a:rPr lang="en-US" dirty="0"/>
              <a:t>Imports from Asia to U.S. slow significantly</a:t>
            </a:r>
          </a:p>
          <a:p>
            <a:r>
              <a:rPr lang="en-US" dirty="0"/>
              <a:t>Mid-2020</a:t>
            </a:r>
          </a:p>
          <a:p>
            <a:pPr lvl="1"/>
            <a:r>
              <a:rPr lang="en-US" dirty="0"/>
              <a:t>Asia manufacturing regains stability, combined with beginning of COVID stimulus and stay at home orders in the U.S.</a:t>
            </a:r>
          </a:p>
          <a:p>
            <a:pPr lvl="1"/>
            <a:r>
              <a:rPr lang="en-US" dirty="0"/>
              <a:t>U.S. consumers start buying – A LOT – especially via ecommerce</a:t>
            </a:r>
          </a:p>
          <a:p>
            <a:pPr lvl="2"/>
            <a:r>
              <a:rPr lang="en-US" dirty="0"/>
              <a:t>Office equipment, workout equipment, things we all needed to shelter in place</a:t>
            </a:r>
          </a:p>
          <a:p>
            <a:pPr lvl="1"/>
            <a:r>
              <a:rPr lang="en-US" dirty="0"/>
              <a:t>Coincided with U.S. port labor shortages due to COVID restrictions and increased people out sick</a:t>
            </a:r>
          </a:p>
          <a:p>
            <a:r>
              <a:rPr lang="en-US" dirty="0"/>
              <a:t>End of 2020</a:t>
            </a:r>
          </a:p>
          <a:p>
            <a:pPr lvl="1"/>
            <a:r>
              <a:rPr lang="en-US" dirty="0"/>
              <a:t>By year end, imported container volume through LA and Long Beach was up almost 30% year on year</a:t>
            </a:r>
          </a:p>
          <a:p>
            <a:pPr lvl="1"/>
            <a:r>
              <a:rPr lang="en-US" dirty="0"/>
              <a:t>Export containers down about 5%</a:t>
            </a:r>
          </a:p>
        </p:txBody>
      </p:sp>
      <p:sp>
        <p:nvSpPr>
          <p:cNvPr id="4" name="Slide Number Placeholder 3"/>
          <p:cNvSpPr>
            <a:spLocks noGrp="1"/>
          </p:cNvSpPr>
          <p:nvPr>
            <p:ph type="sldNum" sz="quarter" idx="5"/>
          </p:nvPr>
        </p:nvSpPr>
        <p:spPr/>
        <p:txBody>
          <a:bodyPr/>
          <a:lstStyle/>
          <a:p>
            <a:fld id="{66229F9F-6AC8-483D-AC42-8F4E774EF553}" type="slidenum">
              <a:rPr lang="en-US" smtClean="0"/>
              <a:t>17</a:t>
            </a:fld>
            <a:endParaRPr lang="en-US"/>
          </a:p>
        </p:txBody>
      </p:sp>
    </p:spTree>
    <p:extLst>
      <p:ext uri="{BB962C8B-B14F-4D97-AF65-F5344CB8AC3E}">
        <p14:creationId xmlns:p14="http://schemas.microsoft.com/office/powerpoint/2010/main" val="2274375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The PMA has expanded hiring efforts in response to the unprecedented demands for labor. But even as ILWU labor hours have reached historic levels in recent months, production per hour has fallen due to terminal congestion caused by supply chain disruptions. With nowhere for containers to go, ships at the San Pedro Bay Port Complex declined or canceled labor more than 1,000 times between October 2020 and March 2021.</a:t>
            </a:r>
          </a:p>
          <a:p>
            <a:endParaRPr lang="en-US" dirty="0"/>
          </a:p>
        </p:txBody>
      </p:sp>
      <p:sp>
        <p:nvSpPr>
          <p:cNvPr id="4" name="Slide Number Placeholder 3"/>
          <p:cNvSpPr>
            <a:spLocks noGrp="1"/>
          </p:cNvSpPr>
          <p:nvPr>
            <p:ph type="sldNum" sz="quarter" idx="5"/>
          </p:nvPr>
        </p:nvSpPr>
        <p:spPr/>
        <p:txBody>
          <a:bodyPr/>
          <a:lstStyle/>
          <a:p>
            <a:fld id="{66229F9F-6AC8-483D-AC42-8F4E774EF553}" type="slidenum">
              <a:rPr lang="en-US" smtClean="0"/>
              <a:t>18</a:t>
            </a:fld>
            <a:endParaRPr lang="en-US"/>
          </a:p>
        </p:txBody>
      </p:sp>
    </p:spTree>
    <p:extLst>
      <p:ext uri="{BB962C8B-B14F-4D97-AF65-F5344CB8AC3E}">
        <p14:creationId xmlns:p14="http://schemas.microsoft.com/office/powerpoint/2010/main" val="4277485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HK, Shanghai, Tokyo to feeder vessel into SE Asia –access to feeder vessels limited/expensive </a:t>
            </a:r>
          </a:p>
          <a:p>
            <a:r>
              <a:rPr lang="en-US" dirty="0"/>
              <a:t>LA/LB first for Oakland in a lot of cases (unless direct call)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one trader in Atlanta had to resell many loads of MSC at a loss since the product past the importers shelf life requirements while being held up at port. It exceed the customer’s 90 days requirement. I am sure others also faced this.</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66229F9F-6AC8-483D-AC42-8F4E774EF553}" type="slidenum">
              <a:rPr lang="en-US" smtClean="0"/>
              <a:t>19</a:t>
            </a:fld>
            <a:endParaRPr lang="en-US"/>
          </a:p>
        </p:txBody>
      </p:sp>
    </p:spTree>
    <p:extLst>
      <p:ext uri="{BB962C8B-B14F-4D97-AF65-F5344CB8AC3E}">
        <p14:creationId xmlns:p14="http://schemas.microsoft.com/office/powerpoint/2010/main" val="207216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Convert to container basis would be additional $6,000 per frozen rail container and – Australia pork example </a:t>
            </a:r>
          </a:p>
        </p:txBody>
      </p:sp>
      <p:sp>
        <p:nvSpPr>
          <p:cNvPr id="4" name="Slide Number Placeholder 3"/>
          <p:cNvSpPr>
            <a:spLocks noGrp="1"/>
          </p:cNvSpPr>
          <p:nvPr>
            <p:ph type="sldNum" sz="quarter" idx="5"/>
          </p:nvPr>
        </p:nvSpPr>
        <p:spPr/>
        <p:txBody>
          <a:bodyPr/>
          <a:lstStyle/>
          <a:p>
            <a:fld id="{66229F9F-6AC8-483D-AC42-8F4E774EF553}" type="slidenum">
              <a:rPr lang="en-US" smtClean="0"/>
              <a:t>20</a:t>
            </a:fld>
            <a:endParaRPr lang="en-US"/>
          </a:p>
        </p:txBody>
      </p:sp>
    </p:spTree>
    <p:extLst>
      <p:ext uri="{BB962C8B-B14F-4D97-AF65-F5344CB8AC3E}">
        <p14:creationId xmlns:p14="http://schemas.microsoft.com/office/powerpoint/2010/main" val="23430520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gif"/><Relationship Id="rId4" Type="http://schemas.openxmlformats.org/officeDocument/2006/relationships/image" Target="../media/image15.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7.png"/><Relationship Id="rId4" Type="http://schemas.openxmlformats.org/officeDocument/2006/relationships/image" Target="../media/image15.sv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ed Meat Title Slide">
    <p:spTree>
      <p:nvGrpSpPr>
        <p:cNvPr id="1" name=""/>
        <p:cNvGrpSpPr/>
        <p:nvPr/>
      </p:nvGrpSpPr>
      <p:grpSpPr>
        <a:xfrm>
          <a:off x="0" y="0"/>
          <a:ext cx="0" cy="0"/>
          <a:chOff x="0" y="0"/>
          <a:chExt cx="0" cy="0"/>
        </a:xfrm>
      </p:grpSpPr>
      <p:pic>
        <p:nvPicPr>
          <p:cNvPr id="8" name="Picture 7" descr="A picture containing photo, different, cake, food&#10;&#10;Description automatically generated">
            <a:extLst>
              <a:ext uri="{FF2B5EF4-FFF2-40B4-BE49-F238E27FC236}">
                <a16:creationId xmlns:a16="http://schemas.microsoft.com/office/drawing/2014/main" id="{C1E7AD93-C7C2-46E4-BDAF-E66CF8C085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
        <p:nvSpPr>
          <p:cNvPr id="2" name="Title 1">
            <a:extLst>
              <a:ext uri="{FF2B5EF4-FFF2-40B4-BE49-F238E27FC236}">
                <a16:creationId xmlns:a16="http://schemas.microsoft.com/office/drawing/2014/main" id="{CC452A4F-6CF5-48F9-8345-669265A182AC}"/>
              </a:ext>
            </a:extLst>
          </p:cNvPr>
          <p:cNvSpPr>
            <a:spLocks noGrp="1"/>
          </p:cNvSpPr>
          <p:nvPr>
            <p:ph type="ctrTitle" hasCustomPrompt="1"/>
          </p:nvPr>
        </p:nvSpPr>
        <p:spPr>
          <a:xfrm>
            <a:off x="5378334" y="2419003"/>
            <a:ext cx="6813666" cy="1090959"/>
          </a:xfrm>
        </p:spPr>
        <p:txBody>
          <a:bodyPr anchor="b"/>
          <a:lstStyle>
            <a:lvl1pPr algn="ctr">
              <a:defRPr sz="6000"/>
            </a:lvl1pPr>
          </a:lstStyle>
          <a:p>
            <a:r>
              <a:rPr lang="en-US" dirty="0"/>
              <a:t>Title</a:t>
            </a:r>
          </a:p>
        </p:txBody>
      </p:sp>
      <p:sp>
        <p:nvSpPr>
          <p:cNvPr id="3" name="Subtitle 2">
            <a:extLst>
              <a:ext uri="{FF2B5EF4-FFF2-40B4-BE49-F238E27FC236}">
                <a16:creationId xmlns:a16="http://schemas.microsoft.com/office/drawing/2014/main" id="{E71C4C7B-7179-4C6F-99C2-F16EFB94E0A5}"/>
              </a:ext>
            </a:extLst>
          </p:cNvPr>
          <p:cNvSpPr>
            <a:spLocks noGrp="1"/>
          </p:cNvSpPr>
          <p:nvPr>
            <p:ph type="subTitle" idx="1"/>
          </p:nvPr>
        </p:nvSpPr>
        <p:spPr>
          <a:xfrm>
            <a:off x="5378334" y="3509962"/>
            <a:ext cx="6702830" cy="6214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A047FB61-D607-4274-B2B7-37766AD72EDB}"/>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5" name="Footer Placeholder 4">
            <a:extLst>
              <a:ext uri="{FF2B5EF4-FFF2-40B4-BE49-F238E27FC236}">
                <a16:creationId xmlns:a16="http://schemas.microsoft.com/office/drawing/2014/main" id="{F57D4D4F-853B-4E32-B9CD-C40BAD384E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29E11A-A6AB-4086-9C6B-C9E2B6863579}"/>
              </a:ext>
            </a:extLst>
          </p:cNvPr>
          <p:cNvSpPr>
            <a:spLocks noGrp="1"/>
          </p:cNvSpPr>
          <p:nvPr>
            <p:ph type="sldNum" sz="quarter" idx="12"/>
          </p:nvPr>
        </p:nvSpPr>
        <p:spPr/>
        <p:txBody>
          <a:bodyPr/>
          <a:lstStyle/>
          <a:p>
            <a:fld id="{B90239E5-17F0-4DFA-9AFF-54C07FDBBCAC}" type="slidenum">
              <a:rPr lang="en-US" smtClean="0"/>
              <a:t>‹#›</a:t>
            </a:fld>
            <a:endParaRPr lang="en-US"/>
          </a:p>
        </p:txBody>
      </p:sp>
    </p:spTree>
    <p:extLst>
      <p:ext uri="{BB962C8B-B14F-4D97-AF65-F5344CB8AC3E}">
        <p14:creationId xmlns:p14="http://schemas.microsoft.com/office/powerpoint/2010/main" val="1861286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Generic Title Slide 45th Anniversary and Map">
    <p:spTree>
      <p:nvGrpSpPr>
        <p:cNvPr id="1" name=""/>
        <p:cNvGrpSpPr/>
        <p:nvPr/>
      </p:nvGrpSpPr>
      <p:grpSpPr>
        <a:xfrm>
          <a:off x="0" y="0"/>
          <a:ext cx="0" cy="0"/>
          <a:chOff x="0" y="0"/>
          <a:chExt cx="0" cy="0"/>
        </a:xfrm>
      </p:grpSpPr>
      <p:pic>
        <p:nvPicPr>
          <p:cNvPr id="7" name="Picture 6" descr="Map&#10;&#10;Description automatically generated with low confidence">
            <a:extLst>
              <a:ext uri="{FF2B5EF4-FFF2-40B4-BE49-F238E27FC236}">
                <a16:creationId xmlns:a16="http://schemas.microsoft.com/office/drawing/2014/main" id="{EB5B93A9-F861-46B1-9405-EAA53231FC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63" y="0"/>
            <a:ext cx="12218125" cy="6872696"/>
          </a:xfrm>
          <a:prstGeom prst="rect">
            <a:avLst/>
          </a:prstGeom>
        </p:spPr>
      </p:pic>
      <p:sp>
        <p:nvSpPr>
          <p:cNvPr id="2" name="Title 1">
            <a:extLst>
              <a:ext uri="{FF2B5EF4-FFF2-40B4-BE49-F238E27FC236}">
                <a16:creationId xmlns:a16="http://schemas.microsoft.com/office/drawing/2014/main" id="{CC452A4F-6CF5-48F9-8345-669265A182AC}"/>
              </a:ext>
            </a:extLst>
          </p:cNvPr>
          <p:cNvSpPr>
            <a:spLocks noGrp="1"/>
          </p:cNvSpPr>
          <p:nvPr>
            <p:ph type="ctrTitle" hasCustomPrompt="1"/>
          </p:nvPr>
        </p:nvSpPr>
        <p:spPr>
          <a:xfrm>
            <a:off x="110836" y="3940827"/>
            <a:ext cx="4258690" cy="908078"/>
          </a:xfrm>
        </p:spPr>
        <p:txBody>
          <a:bodyPr anchor="b"/>
          <a:lstStyle>
            <a:lvl1pPr algn="l">
              <a:defRPr sz="6000">
                <a:solidFill>
                  <a:schemeClr val="bg1"/>
                </a:solidFill>
              </a:defRPr>
            </a:lvl1pPr>
          </a:lstStyle>
          <a:p>
            <a:r>
              <a:rPr lang="en-US" dirty="0"/>
              <a:t>Title</a:t>
            </a:r>
          </a:p>
        </p:txBody>
      </p:sp>
      <p:sp>
        <p:nvSpPr>
          <p:cNvPr id="3" name="Subtitle 2">
            <a:extLst>
              <a:ext uri="{FF2B5EF4-FFF2-40B4-BE49-F238E27FC236}">
                <a16:creationId xmlns:a16="http://schemas.microsoft.com/office/drawing/2014/main" id="{E71C4C7B-7179-4C6F-99C2-F16EFB94E0A5}"/>
              </a:ext>
            </a:extLst>
          </p:cNvPr>
          <p:cNvSpPr>
            <a:spLocks noGrp="1"/>
          </p:cNvSpPr>
          <p:nvPr>
            <p:ph type="subTitle" idx="1"/>
          </p:nvPr>
        </p:nvSpPr>
        <p:spPr>
          <a:xfrm>
            <a:off x="110836" y="5110162"/>
            <a:ext cx="6701444" cy="62146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344873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Beef Title Slide">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07A3C50A-996D-4F14-86F6-16DE245845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CC452A4F-6CF5-48F9-8345-669265A182AC}"/>
              </a:ext>
            </a:extLst>
          </p:cNvPr>
          <p:cNvSpPr>
            <a:spLocks noGrp="1"/>
          </p:cNvSpPr>
          <p:nvPr>
            <p:ph type="ctrTitle" hasCustomPrompt="1"/>
          </p:nvPr>
        </p:nvSpPr>
        <p:spPr>
          <a:xfrm>
            <a:off x="110836" y="3940827"/>
            <a:ext cx="4258690" cy="908078"/>
          </a:xfrm>
        </p:spPr>
        <p:txBody>
          <a:bodyPr anchor="b"/>
          <a:lstStyle>
            <a:lvl1pPr algn="l">
              <a:defRPr sz="6000">
                <a:solidFill>
                  <a:schemeClr val="bg1"/>
                </a:solidFill>
              </a:defRPr>
            </a:lvl1pPr>
          </a:lstStyle>
          <a:p>
            <a:r>
              <a:rPr lang="en-US" dirty="0"/>
              <a:t>Title</a:t>
            </a:r>
          </a:p>
        </p:txBody>
      </p:sp>
      <p:sp>
        <p:nvSpPr>
          <p:cNvPr id="3" name="Subtitle 2">
            <a:extLst>
              <a:ext uri="{FF2B5EF4-FFF2-40B4-BE49-F238E27FC236}">
                <a16:creationId xmlns:a16="http://schemas.microsoft.com/office/drawing/2014/main" id="{E71C4C7B-7179-4C6F-99C2-F16EFB94E0A5}"/>
              </a:ext>
            </a:extLst>
          </p:cNvPr>
          <p:cNvSpPr>
            <a:spLocks noGrp="1"/>
          </p:cNvSpPr>
          <p:nvPr>
            <p:ph type="subTitle" idx="1"/>
          </p:nvPr>
        </p:nvSpPr>
        <p:spPr>
          <a:xfrm>
            <a:off x="110836" y="5110162"/>
            <a:ext cx="6701444" cy="62146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859458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ork Title Slide">
    <p:spTree>
      <p:nvGrpSpPr>
        <p:cNvPr id="1" name=""/>
        <p:cNvGrpSpPr/>
        <p:nvPr/>
      </p:nvGrpSpPr>
      <p:grpSpPr>
        <a:xfrm>
          <a:off x="0" y="0"/>
          <a:ext cx="0" cy="0"/>
          <a:chOff x="0" y="0"/>
          <a:chExt cx="0" cy="0"/>
        </a:xfrm>
      </p:grpSpPr>
      <p:pic>
        <p:nvPicPr>
          <p:cNvPr id="6" name="Picture 5" descr="A picture containing text, sign&#10;&#10;Description automatically generated">
            <a:extLst>
              <a:ext uri="{FF2B5EF4-FFF2-40B4-BE49-F238E27FC236}">
                <a16:creationId xmlns:a16="http://schemas.microsoft.com/office/drawing/2014/main" id="{1A4A8F97-E81A-4925-A270-B0EEE77879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CC452A4F-6CF5-48F9-8345-669265A182AC}"/>
              </a:ext>
            </a:extLst>
          </p:cNvPr>
          <p:cNvSpPr>
            <a:spLocks noGrp="1"/>
          </p:cNvSpPr>
          <p:nvPr>
            <p:ph type="ctrTitle" hasCustomPrompt="1"/>
          </p:nvPr>
        </p:nvSpPr>
        <p:spPr>
          <a:xfrm>
            <a:off x="110836" y="3940827"/>
            <a:ext cx="4258690" cy="908078"/>
          </a:xfrm>
        </p:spPr>
        <p:txBody>
          <a:bodyPr anchor="b"/>
          <a:lstStyle>
            <a:lvl1pPr algn="l">
              <a:defRPr sz="6000">
                <a:solidFill>
                  <a:schemeClr val="bg1"/>
                </a:solidFill>
              </a:defRPr>
            </a:lvl1pPr>
          </a:lstStyle>
          <a:p>
            <a:r>
              <a:rPr lang="en-US" dirty="0"/>
              <a:t>Title</a:t>
            </a:r>
          </a:p>
        </p:txBody>
      </p:sp>
      <p:sp>
        <p:nvSpPr>
          <p:cNvPr id="3" name="Subtitle 2">
            <a:extLst>
              <a:ext uri="{FF2B5EF4-FFF2-40B4-BE49-F238E27FC236}">
                <a16:creationId xmlns:a16="http://schemas.microsoft.com/office/drawing/2014/main" id="{E71C4C7B-7179-4C6F-99C2-F16EFB94E0A5}"/>
              </a:ext>
            </a:extLst>
          </p:cNvPr>
          <p:cNvSpPr>
            <a:spLocks noGrp="1"/>
          </p:cNvSpPr>
          <p:nvPr>
            <p:ph type="subTitle" idx="1"/>
          </p:nvPr>
        </p:nvSpPr>
        <p:spPr>
          <a:xfrm>
            <a:off x="110836" y="5110162"/>
            <a:ext cx="6701444" cy="62146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28498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4B55A8-1C92-4F20-ADF0-DB7313A944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171450" y="303097"/>
            <a:ext cx="10515600" cy="80697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171450" y="1413164"/>
            <a:ext cx="11182350" cy="4539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49308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EEF - Title and Conten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4B55A8-1C92-4F20-ADF0-DB7313A944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171450" y="303097"/>
            <a:ext cx="10515600" cy="80697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171450" y="1413164"/>
            <a:ext cx="11182350" cy="4539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Graphic 5">
            <a:extLst>
              <a:ext uri="{FF2B5EF4-FFF2-40B4-BE49-F238E27FC236}">
                <a16:creationId xmlns:a16="http://schemas.microsoft.com/office/drawing/2014/main" id="{55DD298C-E740-4E4B-9928-A5813D877DE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714750" y="1047750"/>
            <a:ext cx="4762500" cy="476250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D8931697-E09D-4F1A-8E69-EA4C8C17D9C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942832" y="182707"/>
            <a:ext cx="993385" cy="1047749"/>
          </a:xfrm>
          <a:prstGeom prst="rect">
            <a:avLst/>
          </a:prstGeom>
        </p:spPr>
      </p:pic>
    </p:spTree>
    <p:extLst>
      <p:ext uri="{BB962C8B-B14F-4D97-AF65-F5344CB8AC3E}">
        <p14:creationId xmlns:p14="http://schemas.microsoft.com/office/powerpoint/2010/main" val="3134160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PORK - Title and Conten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4B55A8-1C92-4F20-ADF0-DB7313A944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171450" y="303097"/>
            <a:ext cx="10515600" cy="80697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171450" y="1413164"/>
            <a:ext cx="11182350" cy="4539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Graphic 5">
            <a:extLst>
              <a:ext uri="{FF2B5EF4-FFF2-40B4-BE49-F238E27FC236}">
                <a16:creationId xmlns:a16="http://schemas.microsoft.com/office/drawing/2014/main" id="{55DD298C-E740-4E4B-9928-A5813D877DE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714750" y="1047750"/>
            <a:ext cx="4762500" cy="4762500"/>
          </a:xfrm>
          <a:prstGeom prst="rect">
            <a:avLst/>
          </a:prstGeom>
        </p:spPr>
      </p:pic>
      <p:pic>
        <p:nvPicPr>
          <p:cNvPr id="7" name="Picture 6" descr="Logo&#10;&#10;Description automatically generated">
            <a:extLst>
              <a:ext uri="{FF2B5EF4-FFF2-40B4-BE49-F238E27FC236}">
                <a16:creationId xmlns:a16="http://schemas.microsoft.com/office/drawing/2014/main" id="{475B84E2-990B-4E90-ACA7-ADE2DB2E675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58500" y="338494"/>
            <a:ext cx="1158189" cy="736176"/>
          </a:xfrm>
          <a:prstGeom prst="rect">
            <a:avLst/>
          </a:prstGeom>
        </p:spPr>
      </p:pic>
    </p:spTree>
    <p:extLst>
      <p:ext uri="{BB962C8B-B14F-4D97-AF65-F5344CB8AC3E}">
        <p14:creationId xmlns:p14="http://schemas.microsoft.com/office/powerpoint/2010/main" val="1081329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2C89D2-8B0B-4479-949B-C6A9461746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104775" y="303618"/>
            <a:ext cx="10515600" cy="80697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228600" y="1413164"/>
            <a:ext cx="11125200" cy="48066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6229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EEF - Title and Conten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2C89D2-8B0B-4479-949B-C6A9461746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104775" y="303618"/>
            <a:ext cx="9418048" cy="80697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228600" y="1413164"/>
            <a:ext cx="11125200" cy="48066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picture containing text&#10;&#10;Description automatically generated">
            <a:extLst>
              <a:ext uri="{FF2B5EF4-FFF2-40B4-BE49-F238E27FC236}">
                <a16:creationId xmlns:a16="http://schemas.microsoft.com/office/drawing/2014/main" id="{E19D7D1D-17CC-4455-841F-B0E40CF3F8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19426" y="183228"/>
            <a:ext cx="993385" cy="1047749"/>
          </a:xfrm>
          <a:prstGeom prst="rect">
            <a:avLst/>
          </a:prstGeom>
        </p:spPr>
      </p:pic>
    </p:spTree>
    <p:extLst>
      <p:ext uri="{BB962C8B-B14F-4D97-AF65-F5344CB8AC3E}">
        <p14:creationId xmlns:p14="http://schemas.microsoft.com/office/powerpoint/2010/main" val="2240408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PORK - Title and Conten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2C89D2-8B0B-4479-949B-C6A9461746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104775" y="303618"/>
            <a:ext cx="9418048" cy="80697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228600" y="1413164"/>
            <a:ext cx="11125200" cy="48066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Logo&#10;&#10;Description automatically generated">
            <a:extLst>
              <a:ext uri="{FF2B5EF4-FFF2-40B4-BE49-F238E27FC236}">
                <a16:creationId xmlns:a16="http://schemas.microsoft.com/office/drawing/2014/main" id="{4A1C5881-0118-44E2-8829-D5E0956DA1D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9221" y="406901"/>
            <a:ext cx="1158189" cy="736176"/>
          </a:xfrm>
          <a:prstGeom prst="rect">
            <a:avLst/>
          </a:prstGeom>
        </p:spPr>
      </p:pic>
    </p:spTree>
    <p:extLst>
      <p:ext uri="{BB962C8B-B14F-4D97-AF65-F5344CB8AC3E}">
        <p14:creationId xmlns:p14="http://schemas.microsoft.com/office/powerpoint/2010/main" val="1501975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with Map Backgroun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6F2B32-65F9-435F-B754-0374E8967B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54" y="-1"/>
            <a:ext cx="12246753" cy="6888799"/>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228600" y="296748"/>
            <a:ext cx="10515600" cy="80697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228600" y="1375756"/>
            <a:ext cx="10515600" cy="4701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A238045-4184-458A-8CB3-6D938FD487ED}"/>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5" name="Footer Placeholder 4">
            <a:extLst>
              <a:ext uri="{FF2B5EF4-FFF2-40B4-BE49-F238E27FC236}">
                <a16:creationId xmlns:a16="http://schemas.microsoft.com/office/drawing/2014/main" id="{8F5611E3-EA7E-4C11-B001-2DFFAE26A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80604B-9611-43E3-BE5C-FE9337269D35}"/>
              </a:ext>
            </a:extLst>
          </p:cNvPr>
          <p:cNvSpPr>
            <a:spLocks noGrp="1"/>
          </p:cNvSpPr>
          <p:nvPr>
            <p:ph type="sldNum" sz="quarter" idx="12"/>
          </p:nvPr>
        </p:nvSpPr>
        <p:spPr/>
        <p:txBody>
          <a:bodyPr/>
          <a:lstStyle/>
          <a:p>
            <a:fld id="{B90239E5-17F0-4DFA-9AFF-54C07FDBBCAC}" type="slidenum">
              <a:rPr lang="en-US" smtClean="0"/>
              <a:t>‹#›</a:t>
            </a:fld>
            <a:endParaRPr lang="en-US"/>
          </a:p>
        </p:txBody>
      </p:sp>
    </p:spTree>
    <p:extLst>
      <p:ext uri="{BB962C8B-B14F-4D97-AF65-F5344CB8AC3E}">
        <p14:creationId xmlns:p14="http://schemas.microsoft.com/office/powerpoint/2010/main" val="877750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Generic Title Slide">
    <p:spTree>
      <p:nvGrpSpPr>
        <p:cNvPr id="1" name=""/>
        <p:cNvGrpSpPr/>
        <p:nvPr/>
      </p:nvGrpSpPr>
      <p:grpSpPr>
        <a:xfrm>
          <a:off x="0" y="0"/>
          <a:ext cx="0" cy="0"/>
          <a:chOff x="0" y="0"/>
          <a:chExt cx="0" cy="0"/>
        </a:xfrm>
      </p:grpSpPr>
      <p:pic>
        <p:nvPicPr>
          <p:cNvPr id="8" name="Picture 7" descr="A picture containing photo, computer, different, colorful&#10;&#10;Description automatically generated">
            <a:extLst>
              <a:ext uri="{FF2B5EF4-FFF2-40B4-BE49-F238E27FC236}">
                <a16:creationId xmlns:a16="http://schemas.microsoft.com/office/drawing/2014/main" id="{D7B5EEA2-DE2C-4373-BE5F-69AE4BB6EF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
        <p:nvSpPr>
          <p:cNvPr id="2" name="Title 1">
            <a:extLst>
              <a:ext uri="{FF2B5EF4-FFF2-40B4-BE49-F238E27FC236}">
                <a16:creationId xmlns:a16="http://schemas.microsoft.com/office/drawing/2014/main" id="{CC452A4F-6CF5-48F9-8345-669265A182AC}"/>
              </a:ext>
            </a:extLst>
          </p:cNvPr>
          <p:cNvSpPr>
            <a:spLocks noGrp="1"/>
          </p:cNvSpPr>
          <p:nvPr>
            <p:ph type="ctrTitle" hasCustomPrompt="1"/>
          </p:nvPr>
        </p:nvSpPr>
        <p:spPr>
          <a:xfrm>
            <a:off x="4148051" y="2601884"/>
            <a:ext cx="8043949" cy="908078"/>
          </a:xfrm>
        </p:spPr>
        <p:txBody>
          <a:bodyPr anchor="b"/>
          <a:lstStyle>
            <a:lvl1pPr algn="ctr">
              <a:defRPr sz="6000"/>
            </a:lvl1pPr>
          </a:lstStyle>
          <a:p>
            <a:r>
              <a:rPr lang="en-US" dirty="0"/>
              <a:t>Title</a:t>
            </a:r>
          </a:p>
        </p:txBody>
      </p:sp>
      <p:sp>
        <p:nvSpPr>
          <p:cNvPr id="3" name="Subtitle 2">
            <a:extLst>
              <a:ext uri="{FF2B5EF4-FFF2-40B4-BE49-F238E27FC236}">
                <a16:creationId xmlns:a16="http://schemas.microsoft.com/office/drawing/2014/main" id="{E71C4C7B-7179-4C6F-99C2-F16EFB94E0A5}"/>
              </a:ext>
            </a:extLst>
          </p:cNvPr>
          <p:cNvSpPr>
            <a:spLocks noGrp="1"/>
          </p:cNvSpPr>
          <p:nvPr>
            <p:ph type="subTitle" idx="1"/>
          </p:nvPr>
        </p:nvSpPr>
        <p:spPr>
          <a:xfrm>
            <a:off x="4148051" y="3509962"/>
            <a:ext cx="7933113" cy="6214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A047FB61-D607-4274-B2B7-37766AD72EDB}"/>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5" name="Footer Placeholder 4">
            <a:extLst>
              <a:ext uri="{FF2B5EF4-FFF2-40B4-BE49-F238E27FC236}">
                <a16:creationId xmlns:a16="http://schemas.microsoft.com/office/drawing/2014/main" id="{F57D4D4F-853B-4E32-B9CD-C40BAD384E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29E11A-A6AB-4086-9C6B-C9E2B6863579}"/>
              </a:ext>
            </a:extLst>
          </p:cNvPr>
          <p:cNvSpPr>
            <a:spLocks noGrp="1"/>
          </p:cNvSpPr>
          <p:nvPr>
            <p:ph type="sldNum" sz="quarter" idx="12"/>
          </p:nvPr>
        </p:nvSpPr>
        <p:spPr/>
        <p:txBody>
          <a:bodyPr/>
          <a:lstStyle/>
          <a:p>
            <a:fld id="{B90239E5-17F0-4DFA-9AFF-54C07FDBBCAC}" type="slidenum">
              <a:rPr lang="en-US" smtClean="0"/>
              <a:t>‹#›</a:t>
            </a:fld>
            <a:endParaRPr lang="en-US"/>
          </a:p>
        </p:txBody>
      </p:sp>
    </p:spTree>
    <p:extLst>
      <p:ext uri="{BB962C8B-B14F-4D97-AF65-F5344CB8AC3E}">
        <p14:creationId xmlns:p14="http://schemas.microsoft.com/office/powerpoint/2010/main" val="8830065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BEEF - Title and Content with Map Backgroun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6F2B32-65F9-435F-B754-0374E8967B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54" y="-1"/>
            <a:ext cx="12246753" cy="6888799"/>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228600" y="296748"/>
            <a:ext cx="9516291" cy="80697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228600" y="1375756"/>
            <a:ext cx="10515600" cy="4701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A238045-4184-458A-8CB3-6D938FD487ED}"/>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5" name="Footer Placeholder 4">
            <a:extLst>
              <a:ext uri="{FF2B5EF4-FFF2-40B4-BE49-F238E27FC236}">
                <a16:creationId xmlns:a16="http://schemas.microsoft.com/office/drawing/2014/main" id="{8F5611E3-EA7E-4C11-B001-2DFFAE26A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80604B-9611-43E3-BE5C-FE9337269D35}"/>
              </a:ext>
            </a:extLst>
          </p:cNvPr>
          <p:cNvSpPr>
            <a:spLocks noGrp="1"/>
          </p:cNvSpPr>
          <p:nvPr>
            <p:ph type="sldNum" sz="quarter" idx="12"/>
          </p:nvPr>
        </p:nvSpPr>
        <p:spPr/>
        <p:txBody>
          <a:bodyPr/>
          <a:lstStyle/>
          <a:p>
            <a:fld id="{B90239E5-17F0-4DFA-9AFF-54C07FDBBCAC}" type="slidenum">
              <a:rPr lang="en-US" smtClean="0"/>
              <a:t>‹#›</a:t>
            </a:fld>
            <a:endParaRPr lang="en-US"/>
          </a:p>
        </p:txBody>
      </p:sp>
      <p:pic>
        <p:nvPicPr>
          <p:cNvPr id="9" name="Picture 8" descr="A picture containing text&#10;&#10;Description automatically generated">
            <a:extLst>
              <a:ext uri="{FF2B5EF4-FFF2-40B4-BE49-F238E27FC236}">
                <a16:creationId xmlns:a16="http://schemas.microsoft.com/office/drawing/2014/main" id="{3C8825BC-B88B-4F26-BCF7-581F66CE6B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99832" y="257175"/>
            <a:ext cx="993385" cy="1047749"/>
          </a:xfrm>
          <a:prstGeom prst="rect">
            <a:avLst/>
          </a:prstGeom>
        </p:spPr>
      </p:pic>
    </p:spTree>
    <p:extLst>
      <p:ext uri="{BB962C8B-B14F-4D97-AF65-F5344CB8AC3E}">
        <p14:creationId xmlns:p14="http://schemas.microsoft.com/office/powerpoint/2010/main" val="33681340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PORK - Title and Content with Map Backgroun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6F2B32-65F9-435F-B754-0374E8967B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54" y="-1"/>
            <a:ext cx="12246753" cy="6888799"/>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228600" y="296748"/>
            <a:ext cx="9320349" cy="80697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228600" y="1375756"/>
            <a:ext cx="10515600" cy="4701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A238045-4184-458A-8CB3-6D938FD487ED}"/>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5" name="Footer Placeholder 4">
            <a:extLst>
              <a:ext uri="{FF2B5EF4-FFF2-40B4-BE49-F238E27FC236}">
                <a16:creationId xmlns:a16="http://schemas.microsoft.com/office/drawing/2014/main" id="{8F5611E3-EA7E-4C11-B001-2DFFAE26A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80604B-9611-43E3-BE5C-FE9337269D35}"/>
              </a:ext>
            </a:extLst>
          </p:cNvPr>
          <p:cNvSpPr>
            <a:spLocks noGrp="1"/>
          </p:cNvSpPr>
          <p:nvPr>
            <p:ph type="sldNum" sz="quarter" idx="12"/>
          </p:nvPr>
        </p:nvSpPr>
        <p:spPr/>
        <p:txBody>
          <a:bodyPr/>
          <a:lstStyle/>
          <a:p>
            <a:fld id="{B90239E5-17F0-4DFA-9AFF-54C07FDBBCAC}" type="slidenum">
              <a:rPr lang="en-US" smtClean="0"/>
              <a:t>‹#›</a:t>
            </a:fld>
            <a:endParaRPr lang="en-US"/>
          </a:p>
        </p:txBody>
      </p:sp>
      <p:pic>
        <p:nvPicPr>
          <p:cNvPr id="10" name="Picture 9" descr="Logo&#10;&#10;Description automatically generated">
            <a:extLst>
              <a:ext uri="{FF2B5EF4-FFF2-40B4-BE49-F238E27FC236}">
                <a16:creationId xmlns:a16="http://schemas.microsoft.com/office/drawing/2014/main" id="{C3E9DAA4-4CC5-44A9-9E46-A27FA0CD9B1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56717" y="405378"/>
            <a:ext cx="1158189" cy="736176"/>
          </a:xfrm>
          <a:prstGeom prst="rect">
            <a:avLst/>
          </a:prstGeom>
        </p:spPr>
      </p:pic>
    </p:spTree>
    <p:extLst>
      <p:ext uri="{BB962C8B-B14F-4D97-AF65-F5344CB8AC3E}">
        <p14:creationId xmlns:p14="http://schemas.microsoft.com/office/powerpoint/2010/main" val="4008037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ntent ">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EA22E1F-3491-4E62-9CFD-19D4A6882C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19454E66-073B-46EF-848C-2B9D6A22896A}"/>
              </a:ext>
            </a:extLst>
          </p:cNvPr>
          <p:cNvSpPr>
            <a:spLocks noGrp="1"/>
          </p:cNvSpPr>
          <p:nvPr>
            <p:ph type="title" hasCustomPrompt="1"/>
          </p:nvPr>
        </p:nvSpPr>
        <p:spPr>
          <a:xfrm>
            <a:off x="322811" y="1701887"/>
            <a:ext cx="3467793" cy="742056"/>
          </a:xfrm>
        </p:spPr>
        <p:txBody>
          <a:bodyPr/>
          <a:lstStyle>
            <a:lvl1pPr>
              <a:defRPr>
                <a:solidFill>
                  <a:schemeClr val="bg1"/>
                </a:solidFill>
              </a:defRPr>
            </a:lvl1pPr>
          </a:lstStyle>
          <a:p>
            <a:r>
              <a:rPr lang="en-US" dirty="0"/>
              <a:t>Header</a:t>
            </a:r>
          </a:p>
        </p:txBody>
      </p:sp>
      <p:sp>
        <p:nvSpPr>
          <p:cNvPr id="3" name="Content Placeholder 2">
            <a:extLst>
              <a:ext uri="{FF2B5EF4-FFF2-40B4-BE49-F238E27FC236}">
                <a16:creationId xmlns:a16="http://schemas.microsoft.com/office/drawing/2014/main" id="{79B7C0C1-8D29-4DCD-AE42-8A19B69C261D}"/>
              </a:ext>
            </a:extLst>
          </p:cNvPr>
          <p:cNvSpPr>
            <a:spLocks noGrp="1"/>
          </p:cNvSpPr>
          <p:nvPr>
            <p:ph sz="half" idx="1"/>
          </p:nvPr>
        </p:nvSpPr>
        <p:spPr>
          <a:xfrm>
            <a:off x="322811" y="2709949"/>
            <a:ext cx="3467793" cy="3646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A7EA719-DF99-4602-988A-6D7589EE2D84}"/>
              </a:ext>
            </a:extLst>
          </p:cNvPr>
          <p:cNvSpPr>
            <a:spLocks noGrp="1"/>
          </p:cNvSpPr>
          <p:nvPr>
            <p:ph sz="half" idx="2"/>
          </p:nvPr>
        </p:nvSpPr>
        <p:spPr>
          <a:xfrm>
            <a:off x="4362103" y="245817"/>
            <a:ext cx="3467793" cy="2912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37B6C518-EE61-43AF-8957-5BE146084024}"/>
              </a:ext>
            </a:extLst>
          </p:cNvPr>
          <p:cNvSpPr>
            <a:spLocks noGrp="1"/>
          </p:cNvSpPr>
          <p:nvPr>
            <p:ph sz="half" idx="13"/>
          </p:nvPr>
        </p:nvSpPr>
        <p:spPr>
          <a:xfrm>
            <a:off x="8487986" y="266036"/>
            <a:ext cx="3467793" cy="2912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a:extLst>
              <a:ext uri="{FF2B5EF4-FFF2-40B4-BE49-F238E27FC236}">
                <a16:creationId xmlns:a16="http://schemas.microsoft.com/office/drawing/2014/main" id="{A0D7573F-DAF1-4DC1-8FE4-5078F1823D19}"/>
              </a:ext>
            </a:extLst>
          </p:cNvPr>
          <p:cNvSpPr>
            <a:spLocks noGrp="1"/>
          </p:cNvSpPr>
          <p:nvPr>
            <p:ph sz="half" idx="14"/>
          </p:nvPr>
        </p:nvSpPr>
        <p:spPr>
          <a:xfrm>
            <a:off x="4360141" y="3629501"/>
            <a:ext cx="3467793" cy="2912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a:extLst>
              <a:ext uri="{FF2B5EF4-FFF2-40B4-BE49-F238E27FC236}">
                <a16:creationId xmlns:a16="http://schemas.microsoft.com/office/drawing/2014/main" id="{DBF630E3-D8E2-4DEB-A9B1-7AEDA3DEED36}"/>
              </a:ext>
            </a:extLst>
          </p:cNvPr>
          <p:cNvSpPr>
            <a:spLocks noGrp="1"/>
          </p:cNvSpPr>
          <p:nvPr>
            <p:ph sz="half" idx="15"/>
          </p:nvPr>
        </p:nvSpPr>
        <p:spPr>
          <a:xfrm>
            <a:off x="8487986" y="3679826"/>
            <a:ext cx="3467793" cy="291213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69021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Photo/Graph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46A1BCC-037E-47B2-9942-11E0BDEDC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804" y="0"/>
            <a:ext cx="12191999" cy="6858000"/>
          </a:xfrm>
          <a:prstGeom prst="rect">
            <a:avLst/>
          </a:prstGeom>
        </p:spPr>
      </p:pic>
      <p:sp>
        <p:nvSpPr>
          <p:cNvPr id="2" name="Title 1">
            <a:extLst>
              <a:ext uri="{FF2B5EF4-FFF2-40B4-BE49-F238E27FC236}">
                <a16:creationId xmlns:a16="http://schemas.microsoft.com/office/drawing/2014/main" id="{19454E66-073B-46EF-848C-2B9D6A22896A}"/>
              </a:ext>
            </a:extLst>
          </p:cNvPr>
          <p:cNvSpPr>
            <a:spLocks noGrp="1"/>
          </p:cNvSpPr>
          <p:nvPr>
            <p:ph type="title" hasCustomPrompt="1"/>
          </p:nvPr>
        </p:nvSpPr>
        <p:spPr>
          <a:xfrm>
            <a:off x="322811" y="64280"/>
            <a:ext cx="4473633" cy="742056"/>
          </a:xfrm>
        </p:spPr>
        <p:txBody>
          <a:bodyPr/>
          <a:lstStyle>
            <a:lvl1pPr>
              <a:defRPr>
                <a:solidFill>
                  <a:schemeClr val="bg1"/>
                </a:solidFill>
              </a:defRPr>
            </a:lvl1pPr>
          </a:lstStyle>
          <a:p>
            <a:r>
              <a:rPr lang="en-US" dirty="0"/>
              <a:t>Header</a:t>
            </a:r>
          </a:p>
        </p:txBody>
      </p:sp>
      <p:sp>
        <p:nvSpPr>
          <p:cNvPr id="3" name="Content Placeholder 2">
            <a:extLst>
              <a:ext uri="{FF2B5EF4-FFF2-40B4-BE49-F238E27FC236}">
                <a16:creationId xmlns:a16="http://schemas.microsoft.com/office/drawing/2014/main" id="{79B7C0C1-8D29-4DCD-AE42-8A19B69C261D}"/>
              </a:ext>
            </a:extLst>
          </p:cNvPr>
          <p:cNvSpPr>
            <a:spLocks noGrp="1"/>
          </p:cNvSpPr>
          <p:nvPr>
            <p:ph sz="half" idx="1"/>
          </p:nvPr>
        </p:nvSpPr>
        <p:spPr>
          <a:xfrm>
            <a:off x="322812" y="985723"/>
            <a:ext cx="4698076" cy="51912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A7EA719-DF99-4602-988A-6D7589EE2D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BF5D5-200F-4AF4-96A9-87D2DC4D0E9C}"/>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6" name="Footer Placeholder 5">
            <a:extLst>
              <a:ext uri="{FF2B5EF4-FFF2-40B4-BE49-F238E27FC236}">
                <a16:creationId xmlns:a16="http://schemas.microsoft.com/office/drawing/2014/main" id="{7257DF98-251F-4CD1-BA87-0FEE816448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0688D4-514F-486C-BF4D-4B88F9D7AECB}"/>
              </a:ext>
            </a:extLst>
          </p:cNvPr>
          <p:cNvSpPr>
            <a:spLocks noGrp="1"/>
          </p:cNvSpPr>
          <p:nvPr>
            <p:ph type="sldNum" sz="quarter" idx="12"/>
          </p:nvPr>
        </p:nvSpPr>
        <p:spPr/>
        <p:txBody>
          <a:bodyPr/>
          <a:lstStyle/>
          <a:p>
            <a:fld id="{B90239E5-17F0-4DFA-9AFF-54C07FDBBCAC}" type="slidenum">
              <a:rPr lang="en-US" smtClean="0"/>
              <a:t>‹#›</a:t>
            </a:fld>
            <a:endParaRPr lang="en-US"/>
          </a:p>
        </p:txBody>
      </p:sp>
    </p:spTree>
    <p:extLst>
      <p:ext uri="{BB962C8B-B14F-4D97-AF65-F5344CB8AC3E}">
        <p14:creationId xmlns:p14="http://schemas.microsoft.com/office/powerpoint/2010/main" val="3169328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BEEF - Photo/Graph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46A1BCC-037E-47B2-9942-11E0BDEDC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804" y="0"/>
            <a:ext cx="12191999" cy="6858000"/>
          </a:xfrm>
          <a:prstGeom prst="rect">
            <a:avLst/>
          </a:prstGeom>
        </p:spPr>
      </p:pic>
      <p:sp>
        <p:nvSpPr>
          <p:cNvPr id="2" name="Title 1">
            <a:extLst>
              <a:ext uri="{FF2B5EF4-FFF2-40B4-BE49-F238E27FC236}">
                <a16:creationId xmlns:a16="http://schemas.microsoft.com/office/drawing/2014/main" id="{19454E66-073B-46EF-848C-2B9D6A22896A}"/>
              </a:ext>
            </a:extLst>
          </p:cNvPr>
          <p:cNvSpPr>
            <a:spLocks noGrp="1"/>
          </p:cNvSpPr>
          <p:nvPr>
            <p:ph type="title" hasCustomPrompt="1"/>
          </p:nvPr>
        </p:nvSpPr>
        <p:spPr>
          <a:xfrm>
            <a:off x="322811" y="64280"/>
            <a:ext cx="4473633" cy="742056"/>
          </a:xfrm>
        </p:spPr>
        <p:txBody>
          <a:bodyPr/>
          <a:lstStyle>
            <a:lvl1pPr>
              <a:defRPr>
                <a:solidFill>
                  <a:schemeClr val="bg1"/>
                </a:solidFill>
              </a:defRPr>
            </a:lvl1pPr>
          </a:lstStyle>
          <a:p>
            <a:r>
              <a:rPr lang="en-US" dirty="0"/>
              <a:t>Header</a:t>
            </a:r>
          </a:p>
        </p:txBody>
      </p:sp>
      <p:sp>
        <p:nvSpPr>
          <p:cNvPr id="3" name="Content Placeholder 2">
            <a:extLst>
              <a:ext uri="{FF2B5EF4-FFF2-40B4-BE49-F238E27FC236}">
                <a16:creationId xmlns:a16="http://schemas.microsoft.com/office/drawing/2014/main" id="{79B7C0C1-8D29-4DCD-AE42-8A19B69C261D}"/>
              </a:ext>
            </a:extLst>
          </p:cNvPr>
          <p:cNvSpPr>
            <a:spLocks noGrp="1"/>
          </p:cNvSpPr>
          <p:nvPr>
            <p:ph sz="half" idx="1"/>
          </p:nvPr>
        </p:nvSpPr>
        <p:spPr>
          <a:xfrm>
            <a:off x="322812" y="985723"/>
            <a:ext cx="4698076" cy="51912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A7EA719-DF99-4602-988A-6D7589EE2D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BF5D5-200F-4AF4-96A9-87D2DC4D0E9C}"/>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6" name="Footer Placeholder 5">
            <a:extLst>
              <a:ext uri="{FF2B5EF4-FFF2-40B4-BE49-F238E27FC236}">
                <a16:creationId xmlns:a16="http://schemas.microsoft.com/office/drawing/2014/main" id="{7257DF98-251F-4CD1-BA87-0FEE816448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0688D4-514F-486C-BF4D-4B88F9D7AECB}"/>
              </a:ext>
            </a:extLst>
          </p:cNvPr>
          <p:cNvSpPr>
            <a:spLocks noGrp="1"/>
          </p:cNvSpPr>
          <p:nvPr>
            <p:ph type="sldNum" sz="quarter" idx="12"/>
          </p:nvPr>
        </p:nvSpPr>
        <p:spPr/>
        <p:txBody>
          <a:bodyPr/>
          <a:lstStyle/>
          <a:p>
            <a:fld id="{B90239E5-17F0-4DFA-9AFF-54C07FDBBCAC}" type="slidenum">
              <a:rPr lang="en-US" smtClean="0"/>
              <a:t>‹#›</a:t>
            </a:fld>
            <a:endParaRPr lang="en-US"/>
          </a:p>
        </p:txBody>
      </p:sp>
      <p:pic>
        <p:nvPicPr>
          <p:cNvPr id="9" name="Picture 8" descr="A picture containing text&#10;&#10;Description automatically generated">
            <a:extLst>
              <a:ext uri="{FF2B5EF4-FFF2-40B4-BE49-F238E27FC236}">
                <a16:creationId xmlns:a16="http://schemas.microsoft.com/office/drawing/2014/main" id="{B74ADC42-B9BA-4FF9-9F5C-9503A84214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80237" y="282461"/>
            <a:ext cx="993385" cy="1047749"/>
          </a:xfrm>
          <a:prstGeom prst="rect">
            <a:avLst/>
          </a:prstGeom>
        </p:spPr>
      </p:pic>
    </p:spTree>
    <p:extLst>
      <p:ext uri="{BB962C8B-B14F-4D97-AF65-F5344CB8AC3E}">
        <p14:creationId xmlns:p14="http://schemas.microsoft.com/office/powerpoint/2010/main" val="5953484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PORK - Photo/Graph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46A1BCC-037E-47B2-9942-11E0BDEDC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804" y="0"/>
            <a:ext cx="12191999" cy="6858000"/>
          </a:xfrm>
          <a:prstGeom prst="rect">
            <a:avLst/>
          </a:prstGeom>
        </p:spPr>
      </p:pic>
      <p:sp>
        <p:nvSpPr>
          <p:cNvPr id="2" name="Title 1">
            <a:extLst>
              <a:ext uri="{FF2B5EF4-FFF2-40B4-BE49-F238E27FC236}">
                <a16:creationId xmlns:a16="http://schemas.microsoft.com/office/drawing/2014/main" id="{19454E66-073B-46EF-848C-2B9D6A22896A}"/>
              </a:ext>
            </a:extLst>
          </p:cNvPr>
          <p:cNvSpPr>
            <a:spLocks noGrp="1"/>
          </p:cNvSpPr>
          <p:nvPr>
            <p:ph type="title" hasCustomPrompt="1"/>
          </p:nvPr>
        </p:nvSpPr>
        <p:spPr>
          <a:xfrm>
            <a:off x="322811" y="64280"/>
            <a:ext cx="4473633" cy="742056"/>
          </a:xfrm>
        </p:spPr>
        <p:txBody>
          <a:bodyPr/>
          <a:lstStyle>
            <a:lvl1pPr>
              <a:defRPr>
                <a:solidFill>
                  <a:schemeClr val="bg1"/>
                </a:solidFill>
              </a:defRPr>
            </a:lvl1pPr>
          </a:lstStyle>
          <a:p>
            <a:r>
              <a:rPr lang="en-US" dirty="0"/>
              <a:t>Header</a:t>
            </a:r>
          </a:p>
        </p:txBody>
      </p:sp>
      <p:sp>
        <p:nvSpPr>
          <p:cNvPr id="3" name="Content Placeholder 2">
            <a:extLst>
              <a:ext uri="{FF2B5EF4-FFF2-40B4-BE49-F238E27FC236}">
                <a16:creationId xmlns:a16="http://schemas.microsoft.com/office/drawing/2014/main" id="{79B7C0C1-8D29-4DCD-AE42-8A19B69C261D}"/>
              </a:ext>
            </a:extLst>
          </p:cNvPr>
          <p:cNvSpPr>
            <a:spLocks noGrp="1"/>
          </p:cNvSpPr>
          <p:nvPr>
            <p:ph sz="half" idx="1"/>
          </p:nvPr>
        </p:nvSpPr>
        <p:spPr>
          <a:xfrm>
            <a:off x="322812" y="985723"/>
            <a:ext cx="4698076" cy="51912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A7EA719-DF99-4602-988A-6D7589EE2D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BF5D5-200F-4AF4-96A9-87D2DC4D0E9C}"/>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6" name="Footer Placeholder 5">
            <a:extLst>
              <a:ext uri="{FF2B5EF4-FFF2-40B4-BE49-F238E27FC236}">
                <a16:creationId xmlns:a16="http://schemas.microsoft.com/office/drawing/2014/main" id="{7257DF98-251F-4CD1-BA87-0FEE816448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0688D4-514F-486C-BF4D-4B88F9D7AECB}"/>
              </a:ext>
            </a:extLst>
          </p:cNvPr>
          <p:cNvSpPr>
            <a:spLocks noGrp="1"/>
          </p:cNvSpPr>
          <p:nvPr>
            <p:ph type="sldNum" sz="quarter" idx="12"/>
          </p:nvPr>
        </p:nvSpPr>
        <p:spPr/>
        <p:txBody>
          <a:bodyPr/>
          <a:lstStyle/>
          <a:p>
            <a:fld id="{B90239E5-17F0-4DFA-9AFF-54C07FDBBCAC}" type="slidenum">
              <a:rPr lang="en-US" smtClean="0"/>
              <a:t>‹#›</a:t>
            </a:fld>
            <a:endParaRPr lang="en-US"/>
          </a:p>
        </p:txBody>
      </p:sp>
      <p:pic>
        <p:nvPicPr>
          <p:cNvPr id="11" name="Picture 10" descr="Logo&#10;&#10;Description automatically generated">
            <a:extLst>
              <a:ext uri="{FF2B5EF4-FFF2-40B4-BE49-F238E27FC236}">
                <a16:creationId xmlns:a16="http://schemas.microsoft.com/office/drawing/2014/main" id="{52581714-D3E2-4F78-9E00-0DDFCC9B653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0368" y="450139"/>
            <a:ext cx="1158189" cy="736176"/>
          </a:xfrm>
          <a:prstGeom prst="rect">
            <a:avLst/>
          </a:prstGeom>
        </p:spPr>
      </p:pic>
    </p:spTree>
    <p:extLst>
      <p:ext uri="{BB962C8B-B14F-4D97-AF65-F5344CB8AC3E}">
        <p14:creationId xmlns:p14="http://schemas.microsoft.com/office/powerpoint/2010/main" val="55825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Reverse Photo/Graph Slide">
    <p:spTree>
      <p:nvGrpSpPr>
        <p:cNvPr id="1" name=""/>
        <p:cNvGrpSpPr/>
        <p:nvPr/>
      </p:nvGrpSpPr>
      <p:grpSpPr>
        <a:xfrm>
          <a:off x="0" y="0"/>
          <a:ext cx="0" cy="0"/>
          <a:chOff x="0" y="0"/>
          <a:chExt cx="0" cy="0"/>
        </a:xfrm>
      </p:grpSpPr>
      <p:pic>
        <p:nvPicPr>
          <p:cNvPr id="12" name="Picture 11" descr="Shape, arrow&#10;&#10;Description automatically generated">
            <a:extLst>
              <a:ext uri="{FF2B5EF4-FFF2-40B4-BE49-F238E27FC236}">
                <a16:creationId xmlns:a16="http://schemas.microsoft.com/office/drawing/2014/main" id="{B0975E2F-FAEC-440E-8159-ADFAE13A40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19454E66-073B-46EF-848C-2B9D6A22896A}"/>
              </a:ext>
            </a:extLst>
          </p:cNvPr>
          <p:cNvSpPr>
            <a:spLocks noGrp="1"/>
          </p:cNvSpPr>
          <p:nvPr>
            <p:ph type="title" hasCustomPrompt="1"/>
          </p:nvPr>
        </p:nvSpPr>
        <p:spPr>
          <a:xfrm>
            <a:off x="7139247" y="121834"/>
            <a:ext cx="4473633" cy="742056"/>
          </a:xfrm>
        </p:spPr>
        <p:txBody>
          <a:bodyPr/>
          <a:lstStyle>
            <a:lvl1pPr algn="r">
              <a:defRPr>
                <a:solidFill>
                  <a:schemeClr val="bg1"/>
                </a:solidFill>
              </a:defRPr>
            </a:lvl1pPr>
          </a:lstStyle>
          <a:p>
            <a:r>
              <a:rPr lang="en-US" dirty="0"/>
              <a:t>Header</a:t>
            </a:r>
          </a:p>
        </p:txBody>
      </p:sp>
      <p:sp>
        <p:nvSpPr>
          <p:cNvPr id="3" name="Content Placeholder 2">
            <a:extLst>
              <a:ext uri="{FF2B5EF4-FFF2-40B4-BE49-F238E27FC236}">
                <a16:creationId xmlns:a16="http://schemas.microsoft.com/office/drawing/2014/main" id="{79B7C0C1-8D29-4DCD-AE42-8A19B69C261D}"/>
              </a:ext>
            </a:extLst>
          </p:cNvPr>
          <p:cNvSpPr>
            <a:spLocks noGrp="1"/>
          </p:cNvSpPr>
          <p:nvPr>
            <p:ph sz="half" idx="1"/>
          </p:nvPr>
        </p:nvSpPr>
        <p:spPr>
          <a:xfrm>
            <a:off x="7139248" y="1043277"/>
            <a:ext cx="4698076" cy="51912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A7EA719-DF99-4602-988A-6D7589EE2D84}"/>
              </a:ext>
            </a:extLst>
          </p:cNvPr>
          <p:cNvSpPr>
            <a:spLocks noGrp="1"/>
          </p:cNvSpPr>
          <p:nvPr>
            <p:ph sz="half" idx="2"/>
          </p:nvPr>
        </p:nvSpPr>
        <p:spPr>
          <a:xfrm>
            <a:off x="527858" y="1784062"/>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BF5D5-200F-4AF4-96A9-87D2DC4D0E9C}"/>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6" name="Footer Placeholder 5">
            <a:extLst>
              <a:ext uri="{FF2B5EF4-FFF2-40B4-BE49-F238E27FC236}">
                <a16:creationId xmlns:a16="http://schemas.microsoft.com/office/drawing/2014/main" id="{7257DF98-251F-4CD1-BA87-0FEE816448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0688D4-514F-486C-BF4D-4B88F9D7AECB}"/>
              </a:ext>
            </a:extLst>
          </p:cNvPr>
          <p:cNvSpPr>
            <a:spLocks noGrp="1"/>
          </p:cNvSpPr>
          <p:nvPr>
            <p:ph type="sldNum" sz="quarter" idx="12"/>
          </p:nvPr>
        </p:nvSpPr>
        <p:spPr/>
        <p:txBody>
          <a:bodyPr/>
          <a:lstStyle/>
          <a:p>
            <a:fld id="{B90239E5-17F0-4DFA-9AFF-54C07FDBBCAC}" type="slidenum">
              <a:rPr lang="en-US" smtClean="0"/>
              <a:t>‹#›</a:t>
            </a:fld>
            <a:endParaRPr lang="en-US"/>
          </a:p>
        </p:txBody>
      </p:sp>
    </p:spTree>
    <p:extLst>
      <p:ext uri="{BB962C8B-B14F-4D97-AF65-F5344CB8AC3E}">
        <p14:creationId xmlns:p14="http://schemas.microsoft.com/office/powerpoint/2010/main" val="3197274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BEEF - Reverse Photo/Graph Slide">
    <p:spTree>
      <p:nvGrpSpPr>
        <p:cNvPr id="1" name=""/>
        <p:cNvGrpSpPr/>
        <p:nvPr/>
      </p:nvGrpSpPr>
      <p:grpSpPr>
        <a:xfrm>
          <a:off x="0" y="0"/>
          <a:ext cx="0" cy="0"/>
          <a:chOff x="0" y="0"/>
          <a:chExt cx="0" cy="0"/>
        </a:xfrm>
      </p:grpSpPr>
      <p:pic>
        <p:nvPicPr>
          <p:cNvPr id="12" name="Picture 11" descr="Shape, arrow&#10;&#10;Description automatically generated">
            <a:extLst>
              <a:ext uri="{FF2B5EF4-FFF2-40B4-BE49-F238E27FC236}">
                <a16:creationId xmlns:a16="http://schemas.microsoft.com/office/drawing/2014/main" id="{B0975E2F-FAEC-440E-8159-ADFAE13A40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19454E66-073B-46EF-848C-2B9D6A22896A}"/>
              </a:ext>
            </a:extLst>
          </p:cNvPr>
          <p:cNvSpPr>
            <a:spLocks noGrp="1"/>
          </p:cNvSpPr>
          <p:nvPr>
            <p:ph type="title" hasCustomPrompt="1"/>
          </p:nvPr>
        </p:nvSpPr>
        <p:spPr>
          <a:xfrm>
            <a:off x="7139247" y="121834"/>
            <a:ext cx="4473633" cy="742056"/>
          </a:xfrm>
        </p:spPr>
        <p:txBody>
          <a:bodyPr/>
          <a:lstStyle>
            <a:lvl1pPr algn="r">
              <a:defRPr>
                <a:solidFill>
                  <a:schemeClr val="bg1"/>
                </a:solidFill>
              </a:defRPr>
            </a:lvl1pPr>
          </a:lstStyle>
          <a:p>
            <a:r>
              <a:rPr lang="en-US" dirty="0"/>
              <a:t>Header</a:t>
            </a:r>
          </a:p>
        </p:txBody>
      </p:sp>
      <p:sp>
        <p:nvSpPr>
          <p:cNvPr id="3" name="Content Placeholder 2">
            <a:extLst>
              <a:ext uri="{FF2B5EF4-FFF2-40B4-BE49-F238E27FC236}">
                <a16:creationId xmlns:a16="http://schemas.microsoft.com/office/drawing/2014/main" id="{79B7C0C1-8D29-4DCD-AE42-8A19B69C261D}"/>
              </a:ext>
            </a:extLst>
          </p:cNvPr>
          <p:cNvSpPr>
            <a:spLocks noGrp="1"/>
          </p:cNvSpPr>
          <p:nvPr>
            <p:ph sz="half" idx="1"/>
          </p:nvPr>
        </p:nvSpPr>
        <p:spPr>
          <a:xfrm>
            <a:off x="7139248" y="1043277"/>
            <a:ext cx="4698076" cy="51912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A7EA719-DF99-4602-988A-6D7589EE2D84}"/>
              </a:ext>
            </a:extLst>
          </p:cNvPr>
          <p:cNvSpPr>
            <a:spLocks noGrp="1"/>
          </p:cNvSpPr>
          <p:nvPr>
            <p:ph sz="half" idx="2"/>
          </p:nvPr>
        </p:nvSpPr>
        <p:spPr>
          <a:xfrm>
            <a:off x="527858" y="1784062"/>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BF5D5-200F-4AF4-96A9-87D2DC4D0E9C}"/>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6" name="Footer Placeholder 5">
            <a:extLst>
              <a:ext uri="{FF2B5EF4-FFF2-40B4-BE49-F238E27FC236}">
                <a16:creationId xmlns:a16="http://schemas.microsoft.com/office/drawing/2014/main" id="{7257DF98-251F-4CD1-BA87-0FEE816448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0688D4-514F-486C-BF4D-4B88F9D7AECB}"/>
              </a:ext>
            </a:extLst>
          </p:cNvPr>
          <p:cNvSpPr>
            <a:spLocks noGrp="1"/>
          </p:cNvSpPr>
          <p:nvPr>
            <p:ph type="sldNum" sz="quarter" idx="12"/>
          </p:nvPr>
        </p:nvSpPr>
        <p:spPr/>
        <p:txBody>
          <a:bodyPr/>
          <a:lstStyle/>
          <a:p>
            <a:fld id="{B90239E5-17F0-4DFA-9AFF-54C07FDBBCAC}" type="slidenum">
              <a:rPr lang="en-US" smtClean="0"/>
              <a:t>‹#›</a:t>
            </a:fld>
            <a:endParaRPr lang="en-US"/>
          </a:p>
        </p:txBody>
      </p:sp>
      <p:pic>
        <p:nvPicPr>
          <p:cNvPr id="9" name="Picture 8" descr="A picture containing text&#10;&#10;Description automatically generated">
            <a:extLst>
              <a:ext uri="{FF2B5EF4-FFF2-40B4-BE49-F238E27FC236}">
                <a16:creationId xmlns:a16="http://schemas.microsoft.com/office/drawing/2014/main" id="{344D2102-D10A-4E75-B253-BD562A3EF1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76764" y="198725"/>
            <a:ext cx="993385" cy="1047749"/>
          </a:xfrm>
          <a:prstGeom prst="rect">
            <a:avLst/>
          </a:prstGeom>
        </p:spPr>
      </p:pic>
    </p:spTree>
    <p:extLst>
      <p:ext uri="{BB962C8B-B14F-4D97-AF65-F5344CB8AC3E}">
        <p14:creationId xmlns:p14="http://schemas.microsoft.com/office/powerpoint/2010/main" val="2029343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PORK - Reverse Photo/Graph Slide">
    <p:spTree>
      <p:nvGrpSpPr>
        <p:cNvPr id="1" name=""/>
        <p:cNvGrpSpPr/>
        <p:nvPr/>
      </p:nvGrpSpPr>
      <p:grpSpPr>
        <a:xfrm>
          <a:off x="0" y="0"/>
          <a:ext cx="0" cy="0"/>
          <a:chOff x="0" y="0"/>
          <a:chExt cx="0" cy="0"/>
        </a:xfrm>
      </p:grpSpPr>
      <p:pic>
        <p:nvPicPr>
          <p:cNvPr id="12" name="Picture 11" descr="Shape, arrow&#10;&#10;Description automatically generated">
            <a:extLst>
              <a:ext uri="{FF2B5EF4-FFF2-40B4-BE49-F238E27FC236}">
                <a16:creationId xmlns:a16="http://schemas.microsoft.com/office/drawing/2014/main" id="{B0975E2F-FAEC-440E-8159-ADFAE13A40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19454E66-073B-46EF-848C-2B9D6A22896A}"/>
              </a:ext>
            </a:extLst>
          </p:cNvPr>
          <p:cNvSpPr>
            <a:spLocks noGrp="1"/>
          </p:cNvSpPr>
          <p:nvPr>
            <p:ph type="title" hasCustomPrompt="1"/>
          </p:nvPr>
        </p:nvSpPr>
        <p:spPr>
          <a:xfrm>
            <a:off x="7139247" y="121834"/>
            <a:ext cx="4473633" cy="742056"/>
          </a:xfrm>
        </p:spPr>
        <p:txBody>
          <a:bodyPr/>
          <a:lstStyle>
            <a:lvl1pPr algn="r">
              <a:defRPr>
                <a:solidFill>
                  <a:schemeClr val="bg1"/>
                </a:solidFill>
              </a:defRPr>
            </a:lvl1pPr>
          </a:lstStyle>
          <a:p>
            <a:r>
              <a:rPr lang="en-US" dirty="0"/>
              <a:t>Header</a:t>
            </a:r>
          </a:p>
        </p:txBody>
      </p:sp>
      <p:sp>
        <p:nvSpPr>
          <p:cNvPr id="3" name="Content Placeholder 2">
            <a:extLst>
              <a:ext uri="{FF2B5EF4-FFF2-40B4-BE49-F238E27FC236}">
                <a16:creationId xmlns:a16="http://schemas.microsoft.com/office/drawing/2014/main" id="{79B7C0C1-8D29-4DCD-AE42-8A19B69C261D}"/>
              </a:ext>
            </a:extLst>
          </p:cNvPr>
          <p:cNvSpPr>
            <a:spLocks noGrp="1"/>
          </p:cNvSpPr>
          <p:nvPr>
            <p:ph sz="half" idx="1"/>
          </p:nvPr>
        </p:nvSpPr>
        <p:spPr>
          <a:xfrm>
            <a:off x="7139248" y="1043277"/>
            <a:ext cx="4698076" cy="51912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A7EA719-DF99-4602-988A-6D7589EE2D84}"/>
              </a:ext>
            </a:extLst>
          </p:cNvPr>
          <p:cNvSpPr>
            <a:spLocks noGrp="1"/>
          </p:cNvSpPr>
          <p:nvPr>
            <p:ph sz="half" idx="2"/>
          </p:nvPr>
        </p:nvSpPr>
        <p:spPr>
          <a:xfrm>
            <a:off x="527858" y="1784062"/>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BF5D5-200F-4AF4-96A9-87D2DC4D0E9C}"/>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6" name="Footer Placeholder 5">
            <a:extLst>
              <a:ext uri="{FF2B5EF4-FFF2-40B4-BE49-F238E27FC236}">
                <a16:creationId xmlns:a16="http://schemas.microsoft.com/office/drawing/2014/main" id="{7257DF98-251F-4CD1-BA87-0FEE816448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0688D4-514F-486C-BF4D-4B88F9D7AECB}"/>
              </a:ext>
            </a:extLst>
          </p:cNvPr>
          <p:cNvSpPr>
            <a:spLocks noGrp="1"/>
          </p:cNvSpPr>
          <p:nvPr>
            <p:ph type="sldNum" sz="quarter" idx="12"/>
          </p:nvPr>
        </p:nvSpPr>
        <p:spPr/>
        <p:txBody>
          <a:bodyPr/>
          <a:lstStyle/>
          <a:p>
            <a:fld id="{B90239E5-17F0-4DFA-9AFF-54C07FDBBCAC}" type="slidenum">
              <a:rPr lang="en-US" smtClean="0"/>
              <a:t>‹#›</a:t>
            </a:fld>
            <a:endParaRPr lang="en-US"/>
          </a:p>
        </p:txBody>
      </p:sp>
      <p:pic>
        <p:nvPicPr>
          <p:cNvPr id="10" name="Picture 9" descr="Logo&#10;&#10;Description automatically generated">
            <a:extLst>
              <a:ext uri="{FF2B5EF4-FFF2-40B4-BE49-F238E27FC236}">
                <a16:creationId xmlns:a16="http://schemas.microsoft.com/office/drawing/2014/main" id="{C9D63F35-0C77-43F2-B4F3-A7DB2CA5B6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5089" y="354512"/>
            <a:ext cx="1158189" cy="736176"/>
          </a:xfrm>
          <a:prstGeom prst="rect">
            <a:avLst/>
          </a:prstGeom>
        </p:spPr>
      </p:pic>
    </p:spTree>
    <p:extLst>
      <p:ext uri="{BB962C8B-B14F-4D97-AF65-F5344CB8AC3E}">
        <p14:creationId xmlns:p14="http://schemas.microsoft.com/office/powerpoint/2010/main" val="21972752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Final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D455ABB-176A-4F9E-843B-F821E60CCE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Date Placeholder 1">
            <a:extLst>
              <a:ext uri="{FF2B5EF4-FFF2-40B4-BE49-F238E27FC236}">
                <a16:creationId xmlns:a16="http://schemas.microsoft.com/office/drawing/2014/main" id="{89A45E3D-F51B-498E-8C27-04E5D12E0E39}"/>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3" name="Footer Placeholder 2">
            <a:extLst>
              <a:ext uri="{FF2B5EF4-FFF2-40B4-BE49-F238E27FC236}">
                <a16:creationId xmlns:a16="http://schemas.microsoft.com/office/drawing/2014/main" id="{8C4D1123-CF71-4425-A03C-08CF3417C9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A49CD3-9BF9-4C37-9346-15A5804E6EA2}"/>
              </a:ext>
            </a:extLst>
          </p:cNvPr>
          <p:cNvSpPr>
            <a:spLocks noGrp="1"/>
          </p:cNvSpPr>
          <p:nvPr>
            <p:ph type="sldNum" sz="quarter" idx="12"/>
          </p:nvPr>
        </p:nvSpPr>
        <p:spPr/>
        <p:txBody>
          <a:bodyPr/>
          <a:lstStyle/>
          <a:p>
            <a:fld id="{B90239E5-17F0-4DFA-9AFF-54C07FDBBCAC}" type="slidenum">
              <a:rPr lang="en-US" smtClean="0"/>
              <a:t>‹#›</a:t>
            </a:fld>
            <a:endParaRPr lang="en-US"/>
          </a:p>
        </p:txBody>
      </p:sp>
    </p:spTree>
    <p:extLst>
      <p:ext uri="{BB962C8B-B14F-4D97-AF65-F5344CB8AC3E}">
        <p14:creationId xmlns:p14="http://schemas.microsoft.com/office/powerpoint/2010/main" val="571704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B335AE3A-4077-416C-B1F4-07596FB734F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 y="0"/>
            <a:ext cx="12189460" cy="6858000"/>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171450" y="303097"/>
            <a:ext cx="10515600" cy="80697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171450" y="1413164"/>
            <a:ext cx="11182350" cy="45399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61453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627FDD47-A882-40E2-AEAB-A332B869812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 y="0"/>
            <a:ext cx="12189460" cy="6858000"/>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104775" y="303618"/>
            <a:ext cx="10515600" cy="80697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228600" y="1413164"/>
            <a:ext cx="11125200" cy="48066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5038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with Map Background">
    <p:spTree>
      <p:nvGrpSpPr>
        <p:cNvPr id="1" name=""/>
        <p:cNvGrpSpPr/>
        <p:nvPr/>
      </p:nvGrpSpPr>
      <p:grpSpPr>
        <a:xfrm>
          <a:off x="0" y="0"/>
          <a:ext cx="0" cy="0"/>
          <a:chOff x="0" y="0"/>
          <a:chExt cx="0" cy="0"/>
        </a:xfrm>
      </p:grpSpPr>
      <p:pic>
        <p:nvPicPr>
          <p:cNvPr id="11" name="Picture 10" descr="A picture containing photo, sitting&#10;&#10;Description automatically generated">
            <a:extLst>
              <a:ext uri="{FF2B5EF4-FFF2-40B4-BE49-F238E27FC236}">
                <a16:creationId xmlns:a16="http://schemas.microsoft.com/office/drawing/2014/main" id="{458E5D46-4AEB-49E1-BBE3-1C415A10D44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600" y="0"/>
            <a:ext cx="12292330" cy="6915876"/>
          </a:xfrm>
          <a:prstGeom prst="rect">
            <a:avLst/>
          </a:prstGeom>
        </p:spPr>
      </p:pic>
      <p:sp>
        <p:nvSpPr>
          <p:cNvPr id="2" name="Title 1">
            <a:extLst>
              <a:ext uri="{FF2B5EF4-FFF2-40B4-BE49-F238E27FC236}">
                <a16:creationId xmlns:a16="http://schemas.microsoft.com/office/drawing/2014/main" id="{D8A08180-DAF9-4D09-AA86-C57F4E5C7754}"/>
              </a:ext>
            </a:extLst>
          </p:cNvPr>
          <p:cNvSpPr>
            <a:spLocks noGrp="1"/>
          </p:cNvSpPr>
          <p:nvPr>
            <p:ph type="title"/>
          </p:nvPr>
        </p:nvSpPr>
        <p:spPr>
          <a:xfrm>
            <a:off x="228600" y="296748"/>
            <a:ext cx="10515600" cy="80697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72E34BF-29BF-4A76-9DDC-302DDCA8A501}"/>
              </a:ext>
            </a:extLst>
          </p:cNvPr>
          <p:cNvSpPr>
            <a:spLocks noGrp="1"/>
          </p:cNvSpPr>
          <p:nvPr>
            <p:ph idx="1"/>
          </p:nvPr>
        </p:nvSpPr>
        <p:spPr>
          <a:xfrm>
            <a:off x="228600" y="1375756"/>
            <a:ext cx="10515600" cy="4701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A238045-4184-458A-8CB3-6D938FD487ED}"/>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5" name="Footer Placeholder 4">
            <a:extLst>
              <a:ext uri="{FF2B5EF4-FFF2-40B4-BE49-F238E27FC236}">
                <a16:creationId xmlns:a16="http://schemas.microsoft.com/office/drawing/2014/main" id="{8F5611E3-EA7E-4C11-B001-2DFFAE26A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80604B-9611-43E3-BE5C-FE9337269D35}"/>
              </a:ext>
            </a:extLst>
          </p:cNvPr>
          <p:cNvSpPr>
            <a:spLocks noGrp="1"/>
          </p:cNvSpPr>
          <p:nvPr>
            <p:ph type="sldNum" sz="quarter" idx="12"/>
          </p:nvPr>
        </p:nvSpPr>
        <p:spPr/>
        <p:txBody>
          <a:bodyPr/>
          <a:lstStyle/>
          <a:p>
            <a:fld id="{B90239E5-17F0-4DFA-9AFF-54C07FDBBCAC}" type="slidenum">
              <a:rPr lang="en-US" smtClean="0"/>
              <a:t>‹#›</a:t>
            </a:fld>
            <a:endParaRPr lang="en-US"/>
          </a:p>
        </p:txBody>
      </p:sp>
    </p:spTree>
    <p:extLst>
      <p:ext uri="{BB962C8B-B14F-4D97-AF65-F5344CB8AC3E}">
        <p14:creationId xmlns:p14="http://schemas.microsoft.com/office/powerpoint/2010/main" val="811356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Photo/Graph Slide">
    <p:spTree>
      <p:nvGrpSpPr>
        <p:cNvPr id="1" name=""/>
        <p:cNvGrpSpPr/>
        <p:nvPr/>
      </p:nvGrpSpPr>
      <p:grpSpPr>
        <a:xfrm>
          <a:off x="0" y="0"/>
          <a:ext cx="0" cy="0"/>
          <a:chOff x="0" y="0"/>
          <a:chExt cx="0" cy="0"/>
        </a:xfrm>
      </p:grpSpPr>
      <p:pic>
        <p:nvPicPr>
          <p:cNvPr id="9" name="Picture 8" descr="A picture containing dark, television, room, clock&#10;&#10;Description automatically generated">
            <a:extLst>
              <a:ext uri="{FF2B5EF4-FFF2-40B4-BE49-F238E27FC236}">
                <a16:creationId xmlns:a16="http://schemas.microsoft.com/office/drawing/2014/main" id="{491DB352-B142-43C5-A1CD-151204D0237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930" y="0"/>
            <a:ext cx="12266930" cy="6858000"/>
          </a:xfrm>
          <a:prstGeom prst="rect">
            <a:avLst/>
          </a:prstGeom>
        </p:spPr>
      </p:pic>
      <p:sp>
        <p:nvSpPr>
          <p:cNvPr id="2" name="Title 1">
            <a:extLst>
              <a:ext uri="{FF2B5EF4-FFF2-40B4-BE49-F238E27FC236}">
                <a16:creationId xmlns:a16="http://schemas.microsoft.com/office/drawing/2014/main" id="{19454E66-073B-46EF-848C-2B9D6A22896A}"/>
              </a:ext>
            </a:extLst>
          </p:cNvPr>
          <p:cNvSpPr>
            <a:spLocks noGrp="1"/>
          </p:cNvSpPr>
          <p:nvPr>
            <p:ph type="title" hasCustomPrompt="1"/>
          </p:nvPr>
        </p:nvSpPr>
        <p:spPr>
          <a:xfrm>
            <a:off x="322811" y="64280"/>
            <a:ext cx="4473633" cy="742056"/>
          </a:xfrm>
        </p:spPr>
        <p:txBody>
          <a:bodyPr/>
          <a:lstStyle>
            <a:lvl1pPr>
              <a:defRPr>
                <a:solidFill>
                  <a:schemeClr val="bg1"/>
                </a:solidFill>
              </a:defRPr>
            </a:lvl1pPr>
          </a:lstStyle>
          <a:p>
            <a:r>
              <a:rPr lang="en-US" dirty="0"/>
              <a:t>Header</a:t>
            </a:r>
          </a:p>
        </p:txBody>
      </p:sp>
      <p:sp>
        <p:nvSpPr>
          <p:cNvPr id="3" name="Content Placeholder 2">
            <a:extLst>
              <a:ext uri="{FF2B5EF4-FFF2-40B4-BE49-F238E27FC236}">
                <a16:creationId xmlns:a16="http://schemas.microsoft.com/office/drawing/2014/main" id="{79B7C0C1-8D29-4DCD-AE42-8A19B69C261D}"/>
              </a:ext>
            </a:extLst>
          </p:cNvPr>
          <p:cNvSpPr>
            <a:spLocks noGrp="1"/>
          </p:cNvSpPr>
          <p:nvPr>
            <p:ph sz="half" idx="1"/>
          </p:nvPr>
        </p:nvSpPr>
        <p:spPr>
          <a:xfrm>
            <a:off x="322812" y="985723"/>
            <a:ext cx="4698076" cy="51912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A7EA719-DF99-4602-988A-6D7589EE2D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BF5D5-200F-4AF4-96A9-87D2DC4D0E9C}"/>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6" name="Footer Placeholder 5">
            <a:extLst>
              <a:ext uri="{FF2B5EF4-FFF2-40B4-BE49-F238E27FC236}">
                <a16:creationId xmlns:a16="http://schemas.microsoft.com/office/drawing/2014/main" id="{7257DF98-251F-4CD1-BA87-0FEE816448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0688D4-514F-486C-BF4D-4B88F9D7AECB}"/>
              </a:ext>
            </a:extLst>
          </p:cNvPr>
          <p:cNvSpPr>
            <a:spLocks noGrp="1"/>
          </p:cNvSpPr>
          <p:nvPr>
            <p:ph type="sldNum" sz="quarter" idx="12"/>
          </p:nvPr>
        </p:nvSpPr>
        <p:spPr/>
        <p:txBody>
          <a:bodyPr/>
          <a:lstStyle/>
          <a:p>
            <a:fld id="{B90239E5-17F0-4DFA-9AFF-54C07FDBBCAC}" type="slidenum">
              <a:rPr lang="en-US" smtClean="0"/>
              <a:t>‹#›</a:t>
            </a:fld>
            <a:endParaRPr lang="en-US"/>
          </a:p>
        </p:txBody>
      </p:sp>
    </p:spTree>
    <p:extLst>
      <p:ext uri="{BB962C8B-B14F-4D97-AF65-F5344CB8AC3E}">
        <p14:creationId xmlns:p14="http://schemas.microsoft.com/office/powerpoint/2010/main" val="1662394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Reverse Photo/Graph Slide">
    <p:spTree>
      <p:nvGrpSpPr>
        <p:cNvPr id="1" name=""/>
        <p:cNvGrpSpPr/>
        <p:nvPr/>
      </p:nvGrpSpPr>
      <p:grpSpPr>
        <a:xfrm>
          <a:off x="0" y="0"/>
          <a:ext cx="0" cy="0"/>
          <a:chOff x="0" y="0"/>
          <a:chExt cx="0" cy="0"/>
        </a:xfrm>
      </p:grpSpPr>
      <p:pic>
        <p:nvPicPr>
          <p:cNvPr id="10" name="Picture 9" descr="A very dark room&#10;&#10;Description automatically generated">
            <a:extLst>
              <a:ext uri="{FF2B5EF4-FFF2-40B4-BE49-F238E27FC236}">
                <a16:creationId xmlns:a16="http://schemas.microsoft.com/office/drawing/2014/main" id="{8102F117-A6EF-4C72-B86A-4BBEDAAC21E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 y="0"/>
            <a:ext cx="12189460" cy="6858000"/>
          </a:xfrm>
          <a:prstGeom prst="rect">
            <a:avLst/>
          </a:prstGeom>
        </p:spPr>
      </p:pic>
      <p:sp>
        <p:nvSpPr>
          <p:cNvPr id="2" name="Title 1">
            <a:extLst>
              <a:ext uri="{FF2B5EF4-FFF2-40B4-BE49-F238E27FC236}">
                <a16:creationId xmlns:a16="http://schemas.microsoft.com/office/drawing/2014/main" id="{19454E66-073B-46EF-848C-2B9D6A22896A}"/>
              </a:ext>
            </a:extLst>
          </p:cNvPr>
          <p:cNvSpPr>
            <a:spLocks noGrp="1"/>
          </p:cNvSpPr>
          <p:nvPr>
            <p:ph type="title" hasCustomPrompt="1"/>
          </p:nvPr>
        </p:nvSpPr>
        <p:spPr>
          <a:xfrm>
            <a:off x="7139247" y="121834"/>
            <a:ext cx="4473633" cy="742056"/>
          </a:xfrm>
        </p:spPr>
        <p:txBody>
          <a:bodyPr/>
          <a:lstStyle>
            <a:lvl1pPr algn="r">
              <a:defRPr>
                <a:solidFill>
                  <a:schemeClr val="bg1"/>
                </a:solidFill>
              </a:defRPr>
            </a:lvl1pPr>
          </a:lstStyle>
          <a:p>
            <a:r>
              <a:rPr lang="en-US" dirty="0"/>
              <a:t>Header</a:t>
            </a:r>
          </a:p>
        </p:txBody>
      </p:sp>
      <p:sp>
        <p:nvSpPr>
          <p:cNvPr id="3" name="Content Placeholder 2">
            <a:extLst>
              <a:ext uri="{FF2B5EF4-FFF2-40B4-BE49-F238E27FC236}">
                <a16:creationId xmlns:a16="http://schemas.microsoft.com/office/drawing/2014/main" id="{79B7C0C1-8D29-4DCD-AE42-8A19B69C261D}"/>
              </a:ext>
            </a:extLst>
          </p:cNvPr>
          <p:cNvSpPr>
            <a:spLocks noGrp="1"/>
          </p:cNvSpPr>
          <p:nvPr>
            <p:ph sz="half" idx="1"/>
          </p:nvPr>
        </p:nvSpPr>
        <p:spPr>
          <a:xfrm>
            <a:off x="7139248" y="1043277"/>
            <a:ext cx="4698076" cy="519124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A7EA719-DF99-4602-988A-6D7589EE2D84}"/>
              </a:ext>
            </a:extLst>
          </p:cNvPr>
          <p:cNvSpPr>
            <a:spLocks noGrp="1"/>
          </p:cNvSpPr>
          <p:nvPr>
            <p:ph sz="half" idx="2"/>
          </p:nvPr>
        </p:nvSpPr>
        <p:spPr>
          <a:xfrm>
            <a:off x="527858" y="1784062"/>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BF5D5-200F-4AF4-96A9-87D2DC4D0E9C}"/>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6" name="Footer Placeholder 5">
            <a:extLst>
              <a:ext uri="{FF2B5EF4-FFF2-40B4-BE49-F238E27FC236}">
                <a16:creationId xmlns:a16="http://schemas.microsoft.com/office/drawing/2014/main" id="{7257DF98-251F-4CD1-BA87-0FEE816448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0688D4-514F-486C-BF4D-4B88F9D7AECB}"/>
              </a:ext>
            </a:extLst>
          </p:cNvPr>
          <p:cNvSpPr>
            <a:spLocks noGrp="1"/>
          </p:cNvSpPr>
          <p:nvPr>
            <p:ph type="sldNum" sz="quarter" idx="12"/>
          </p:nvPr>
        </p:nvSpPr>
        <p:spPr/>
        <p:txBody>
          <a:bodyPr/>
          <a:lstStyle/>
          <a:p>
            <a:fld id="{B90239E5-17F0-4DFA-9AFF-54C07FDBBCAC}" type="slidenum">
              <a:rPr lang="en-US" smtClean="0"/>
              <a:t>‹#›</a:t>
            </a:fld>
            <a:endParaRPr lang="en-US"/>
          </a:p>
        </p:txBody>
      </p:sp>
    </p:spTree>
    <p:extLst>
      <p:ext uri="{BB962C8B-B14F-4D97-AF65-F5344CB8AC3E}">
        <p14:creationId xmlns:p14="http://schemas.microsoft.com/office/powerpoint/2010/main" val="2967441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Final Slide">
    <p:spTree>
      <p:nvGrpSpPr>
        <p:cNvPr id="1" name=""/>
        <p:cNvGrpSpPr/>
        <p:nvPr/>
      </p:nvGrpSpPr>
      <p:grpSpPr>
        <a:xfrm>
          <a:off x="0" y="0"/>
          <a:ext cx="0" cy="0"/>
          <a:chOff x="0" y="0"/>
          <a:chExt cx="0" cy="0"/>
        </a:xfrm>
      </p:grpSpPr>
      <p:pic>
        <p:nvPicPr>
          <p:cNvPr id="6" name="Picture 5" descr="A close up of a map&#10;&#10;Description automatically generated">
            <a:extLst>
              <a:ext uri="{FF2B5EF4-FFF2-40B4-BE49-F238E27FC236}">
                <a16:creationId xmlns:a16="http://schemas.microsoft.com/office/drawing/2014/main" id="{F8EF63E6-A02C-4831-BEE8-3AB84779B84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 y="0"/>
            <a:ext cx="12189460" cy="6858000"/>
          </a:xfrm>
          <a:prstGeom prst="rect">
            <a:avLst/>
          </a:prstGeom>
        </p:spPr>
      </p:pic>
      <p:sp>
        <p:nvSpPr>
          <p:cNvPr id="2" name="Date Placeholder 1">
            <a:extLst>
              <a:ext uri="{FF2B5EF4-FFF2-40B4-BE49-F238E27FC236}">
                <a16:creationId xmlns:a16="http://schemas.microsoft.com/office/drawing/2014/main" id="{89A45E3D-F51B-498E-8C27-04E5D12E0E39}"/>
              </a:ext>
            </a:extLst>
          </p:cNvPr>
          <p:cNvSpPr>
            <a:spLocks noGrp="1"/>
          </p:cNvSpPr>
          <p:nvPr>
            <p:ph type="dt" sz="half" idx="10"/>
          </p:nvPr>
        </p:nvSpPr>
        <p:spPr/>
        <p:txBody>
          <a:bodyPr/>
          <a:lstStyle/>
          <a:p>
            <a:fld id="{6AECB0D8-1EB8-4586-BBE1-ABD0BE939173}" type="datetimeFigureOut">
              <a:rPr lang="en-US" smtClean="0"/>
              <a:t>2/22/2022</a:t>
            </a:fld>
            <a:endParaRPr lang="en-US"/>
          </a:p>
        </p:txBody>
      </p:sp>
      <p:sp>
        <p:nvSpPr>
          <p:cNvPr id="3" name="Footer Placeholder 2">
            <a:extLst>
              <a:ext uri="{FF2B5EF4-FFF2-40B4-BE49-F238E27FC236}">
                <a16:creationId xmlns:a16="http://schemas.microsoft.com/office/drawing/2014/main" id="{8C4D1123-CF71-4425-A03C-08CF3417C9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A49CD3-9BF9-4C37-9346-15A5804E6EA2}"/>
              </a:ext>
            </a:extLst>
          </p:cNvPr>
          <p:cNvSpPr>
            <a:spLocks noGrp="1"/>
          </p:cNvSpPr>
          <p:nvPr>
            <p:ph type="sldNum" sz="quarter" idx="12"/>
          </p:nvPr>
        </p:nvSpPr>
        <p:spPr/>
        <p:txBody>
          <a:bodyPr/>
          <a:lstStyle/>
          <a:p>
            <a:fld id="{B90239E5-17F0-4DFA-9AFF-54C07FDBBCAC}" type="slidenum">
              <a:rPr lang="en-US" smtClean="0"/>
              <a:t>‹#›</a:t>
            </a:fld>
            <a:endParaRPr lang="en-US"/>
          </a:p>
        </p:txBody>
      </p:sp>
    </p:spTree>
    <p:extLst>
      <p:ext uri="{BB962C8B-B14F-4D97-AF65-F5344CB8AC3E}">
        <p14:creationId xmlns:p14="http://schemas.microsoft.com/office/powerpoint/2010/main" val="3644332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Generic Title Slide">
    <p:spTree>
      <p:nvGrpSpPr>
        <p:cNvPr id="1" name=""/>
        <p:cNvGrpSpPr/>
        <p:nvPr/>
      </p:nvGrpSpPr>
      <p:grpSpPr>
        <a:xfrm>
          <a:off x="0" y="0"/>
          <a:ext cx="0" cy="0"/>
          <a:chOff x="0" y="0"/>
          <a:chExt cx="0" cy="0"/>
        </a:xfrm>
      </p:grpSpPr>
      <p:pic>
        <p:nvPicPr>
          <p:cNvPr id="8" name="Picture 7" descr="Map&#10;&#10;Description automatically generated">
            <a:extLst>
              <a:ext uri="{FF2B5EF4-FFF2-40B4-BE49-F238E27FC236}">
                <a16:creationId xmlns:a16="http://schemas.microsoft.com/office/drawing/2014/main" id="{5BB1A3E3-38B1-486F-A3B4-5F21447740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5617"/>
            <a:ext cx="12215948" cy="6922805"/>
          </a:xfrm>
          <a:prstGeom prst="rect">
            <a:avLst/>
          </a:prstGeom>
        </p:spPr>
      </p:pic>
      <p:sp>
        <p:nvSpPr>
          <p:cNvPr id="2" name="Title 1">
            <a:extLst>
              <a:ext uri="{FF2B5EF4-FFF2-40B4-BE49-F238E27FC236}">
                <a16:creationId xmlns:a16="http://schemas.microsoft.com/office/drawing/2014/main" id="{CC452A4F-6CF5-48F9-8345-669265A182AC}"/>
              </a:ext>
            </a:extLst>
          </p:cNvPr>
          <p:cNvSpPr>
            <a:spLocks noGrp="1"/>
          </p:cNvSpPr>
          <p:nvPr>
            <p:ph type="ctrTitle" hasCustomPrompt="1"/>
          </p:nvPr>
        </p:nvSpPr>
        <p:spPr>
          <a:xfrm>
            <a:off x="110836" y="3940827"/>
            <a:ext cx="4258690" cy="908078"/>
          </a:xfrm>
        </p:spPr>
        <p:txBody>
          <a:bodyPr anchor="b"/>
          <a:lstStyle>
            <a:lvl1pPr algn="l">
              <a:defRPr sz="6000">
                <a:solidFill>
                  <a:schemeClr val="bg1"/>
                </a:solidFill>
              </a:defRPr>
            </a:lvl1pPr>
          </a:lstStyle>
          <a:p>
            <a:r>
              <a:rPr lang="en-US" dirty="0"/>
              <a:t>Title</a:t>
            </a:r>
          </a:p>
        </p:txBody>
      </p:sp>
      <p:sp>
        <p:nvSpPr>
          <p:cNvPr id="3" name="Subtitle 2">
            <a:extLst>
              <a:ext uri="{FF2B5EF4-FFF2-40B4-BE49-F238E27FC236}">
                <a16:creationId xmlns:a16="http://schemas.microsoft.com/office/drawing/2014/main" id="{E71C4C7B-7179-4C6F-99C2-F16EFB94E0A5}"/>
              </a:ext>
            </a:extLst>
          </p:cNvPr>
          <p:cNvSpPr>
            <a:spLocks noGrp="1"/>
          </p:cNvSpPr>
          <p:nvPr>
            <p:ph type="subTitle" idx="1"/>
          </p:nvPr>
        </p:nvSpPr>
        <p:spPr>
          <a:xfrm>
            <a:off x="110836" y="5110162"/>
            <a:ext cx="6701444" cy="62146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079347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C00AA2-F210-48E5-8D31-9C756DD2A3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E57F54-D897-47E2-B4F8-6595C7D49A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090794E-9E38-43D7-93F6-1F2F03D7F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CB0D8-1EB8-4586-BBE1-ABD0BE939173}" type="datetimeFigureOut">
              <a:rPr lang="en-US" smtClean="0"/>
              <a:t>2/22/2022</a:t>
            </a:fld>
            <a:endParaRPr lang="en-US"/>
          </a:p>
        </p:txBody>
      </p:sp>
      <p:sp>
        <p:nvSpPr>
          <p:cNvPr id="5" name="Footer Placeholder 4">
            <a:extLst>
              <a:ext uri="{FF2B5EF4-FFF2-40B4-BE49-F238E27FC236}">
                <a16:creationId xmlns:a16="http://schemas.microsoft.com/office/drawing/2014/main" id="{1AA4657A-F4B7-4113-B230-DE86BEFE3D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EDC52DF-4F6A-432C-ABBD-5A79916046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239E5-17F0-4DFA-9AFF-54C07FDBBCAC}" type="slidenum">
              <a:rPr lang="en-US" smtClean="0"/>
              <a:t>‹#›</a:t>
            </a:fld>
            <a:endParaRPr lang="en-US"/>
          </a:p>
        </p:txBody>
      </p:sp>
    </p:spTree>
    <p:extLst>
      <p:ext uri="{BB962C8B-B14F-4D97-AF65-F5344CB8AC3E}">
        <p14:creationId xmlns:p14="http://schemas.microsoft.com/office/powerpoint/2010/main" val="2551704412"/>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3" r:id="rId4"/>
    <p:sldLayoutId id="2147483664" r:id="rId5"/>
    <p:sldLayoutId id="2147483652" r:id="rId6"/>
    <p:sldLayoutId id="2147483665" r:id="rId7"/>
    <p:sldLayoutId id="2147483655" r:id="rId8"/>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C00AA2-F210-48E5-8D31-9C756DD2A3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E57F54-D897-47E2-B4F8-6595C7D49A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090794E-9E38-43D7-93F6-1F2F03D7F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CB0D8-1EB8-4586-BBE1-ABD0BE939173}" type="datetimeFigureOut">
              <a:rPr lang="en-US" smtClean="0"/>
              <a:t>2/22/2022</a:t>
            </a:fld>
            <a:endParaRPr lang="en-US"/>
          </a:p>
        </p:txBody>
      </p:sp>
      <p:sp>
        <p:nvSpPr>
          <p:cNvPr id="5" name="Footer Placeholder 4">
            <a:extLst>
              <a:ext uri="{FF2B5EF4-FFF2-40B4-BE49-F238E27FC236}">
                <a16:creationId xmlns:a16="http://schemas.microsoft.com/office/drawing/2014/main" id="{1AA4657A-F4B7-4113-B230-DE86BEFE3D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EDC52DF-4F6A-432C-ABBD-5A79916046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239E5-17F0-4DFA-9AFF-54C07FDBBCAC}" type="slidenum">
              <a:rPr lang="en-US" smtClean="0"/>
              <a:t>‹#›</a:t>
            </a:fld>
            <a:endParaRPr lang="en-US"/>
          </a:p>
        </p:txBody>
      </p:sp>
    </p:spTree>
    <p:extLst>
      <p:ext uri="{BB962C8B-B14F-4D97-AF65-F5344CB8AC3E}">
        <p14:creationId xmlns:p14="http://schemas.microsoft.com/office/powerpoint/2010/main" val="9569909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4" r:id="rId15"/>
    <p:sldLayoutId id="2147483685" r:id="rId16"/>
    <p:sldLayoutId id="2147483686" r:id="rId17"/>
    <p:sldLayoutId id="2147483687" r:id="rId18"/>
    <p:sldLayoutId id="2147483688" r:id="rId19"/>
    <p:sldLayoutId id="2147483689" r:id="rId20"/>
    <p:sldLayoutId id="2147483691" r:id="rId21"/>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53.jpeg"/><Relationship Id="rId4" Type="http://schemas.openxmlformats.org/officeDocument/2006/relationships/image" Target="../media/image52.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chart" Target="../charts/chart9.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hyperlink" Target="mailto:eborror@usmef.org" TargetMode="External"/><Relationship Id="rId1" Type="http://schemas.openxmlformats.org/officeDocument/2006/relationships/slideLayout" Target="../slideLayouts/slideLayout7.xml"/><Relationship Id="rId5" Type="http://schemas.openxmlformats.org/officeDocument/2006/relationships/image" Target="../media/image63.jpeg"/><Relationship Id="rId4" Type="http://schemas.openxmlformats.org/officeDocument/2006/relationships/image" Target="../media/image62.jp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image" Target="../media/image26.ti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tif"/><Relationship Id="rId7"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jpeg"/><Relationship Id="rId12" Type="http://schemas.openxmlformats.org/officeDocument/2006/relationships/image" Target="../media/image44.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38.jpeg"/><Relationship Id="rId11" Type="http://schemas.openxmlformats.org/officeDocument/2006/relationships/image" Target="../media/image43.jpe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jpeg"/><Relationship Id="rId14" Type="http://schemas.openxmlformats.org/officeDocument/2006/relationships/image" Target="../media/image46.jpe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C404C-AA74-4399-B8FE-1CEFEC358F1B}"/>
              </a:ext>
            </a:extLst>
          </p:cNvPr>
          <p:cNvSpPr>
            <a:spLocks noGrp="1"/>
          </p:cNvSpPr>
          <p:nvPr>
            <p:ph type="ctrTitle"/>
          </p:nvPr>
        </p:nvSpPr>
        <p:spPr>
          <a:xfrm>
            <a:off x="110835" y="3940827"/>
            <a:ext cx="4790773" cy="908078"/>
          </a:xfrm>
        </p:spPr>
        <p:txBody>
          <a:bodyPr>
            <a:noAutofit/>
          </a:bodyPr>
          <a:lstStyle/>
          <a:p>
            <a:r>
              <a:rPr lang="en-US" sz="2400" b="1" i="0" dirty="0">
                <a:effectLst/>
                <a:latin typeface="Source Sans Pro" panose="020B0503030403020204" pitchFamily="34" charset="0"/>
              </a:rPr>
              <a:t>Record U.S. Red Meat Exports Through the Logistical Logjam</a:t>
            </a:r>
            <a:endParaRPr lang="en-US" sz="2400" dirty="0"/>
          </a:p>
        </p:txBody>
      </p:sp>
      <p:sp>
        <p:nvSpPr>
          <p:cNvPr id="3" name="Subtitle 2">
            <a:extLst>
              <a:ext uri="{FF2B5EF4-FFF2-40B4-BE49-F238E27FC236}">
                <a16:creationId xmlns:a16="http://schemas.microsoft.com/office/drawing/2014/main" id="{292B453A-9DB6-4F95-A7E6-8D60E71AF0A5}"/>
              </a:ext>
            </a:extLst>
          </p:cNvPr>
          <p:cNvSpPr>
            <a:spLocks noGrp="1"/>
          </p:cNvSpPr>
          <p:nvPr>
            <p:ph type="subTitle" idx="1"/>
          </p:nvPr>
        </p:nvSpPr>
        <p:spPr/>
        <p:txBody>
          <a:bodyPr>
            <a:noAutofit/>
          </a:bodyPr>
          <a:lstStyle/>
          <a:p>
            <a:r>
              <a:rPr lang="en-US" dirty="0"/>
              <a:t>Erin Borror, USMEF Economist </a:t>
            </a:r>
          </a:p>
          <a:p>
            <a:r>
              <a:rPr lang="en-US" dirty="0"/>
              <a:t>February 25, 2022 USDA Agricultural Outlook Forum</a:t>
            </a:r>
          </a:p>
        </p:txBody>
      </p:sp>
    </p:spTree>
    <p:extLst>
      <p:ext uri="{BB962C8B-B14F-4D97-AF65-F5344CB8AC3E}">
        <p14:creationId xmlns:p14="http://schemas.microsoft.com/office/powerpoint/2010/main" val="2749630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5EE0-9CEB-41D1-A9F7-D26B789DE0F4}"/>
              </a:ext>
            </a:extLst>
          </p:cNvPr>
          <p:cNvSpPr>
            <a:spLocks noGrp="1"/>
          </p:cNvSpPr>
          <p:nvPr>
            <p:ph type="title"/>
          </p:nvPr>
        </p:nvSpPr>
        <p:spPr>
          <a:xfrm>
            <a:off x="171450" y="367643"/>
            <a:ext cx="10994988" cy="806970"/>
          </a:xfrm>
        </p:spPr>
        <p:txBody>
          <a:bodyPr>
            <a:noAutofit/>
          </a:bodyPr>
          <a:lstStyle/>
          <a:p>
            <a:r>
              <a:rPr lang="en-US" sz="2800" dirty="0"/>
              <a:t>More U.S. beef was exported out of the main ports in 2021 </a:t>
            </a:r>
            <a:br>
              <a:rPr lang="en-US" sz="2800" dirty="0"/>
            </a:br>
            <a:r>
              <a:rPr lang="en-US" sz="2800" dirty="0"/>
              <a:t>Pork export growth was mainly in Latin America, so more East &amp; Gulf port shipments and more trucks to Mexico </a:t>
            </a:r>
            <a:br>
              <a:rPr lang="en-US" sz="2800" dirty="0"/>
            </a:br>
            <a:endParaRPr lang="en-US" sz="2800" dirty="0"/>
          </a:p>
        </p:txBody>
      </p:sp>
      <p:graphicFrame>
        <p:nvGraphicFramePr>
          <p:cNvPr id="6" name="Content Placeholder 5">
            <a:extLst>
              <a:ext uri="{FF2B5EF4-FFF2-40B4-BE49-F238E27FC236}">
                <a16:creationId xmlns:a16="http://schemas.microsoft.com/office/drawing/2014/main" id="{D4353C3D-3D40-40C5-A870-329D34F2684C}"/>
              </a:ext>
            </a:extLst>
          </p:cNvPr>
          <p:cNvGraphicFramePr>
            <a:graphicFrameLocks noGrp="1"/>
          </p:cNvGraphicFramePr>
          <p:nvPr>
            <p:ph idx="1"/>
            <p:extLst>
              <p:ext uri="{D42A27DB-BD31-4B8C-83A1-F6EECF244321}">
                <p14:modId xmlns:p14="http://schemas.microsoft.com/office/powerpoint/2010/main" val="2519045896"/>
              </p:ext>
            </p:extLst>
          </p:nvPr>
        </p:nvGraphicFramePr>
        <p:xfrm>
          <a:off x="171450" y="1412875"/>
          <a:ext cx="5616164" cy="45402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5">
            <a:extLst>
              <a:ext uri="{FF2B5EF4-FFF2-40B4-BE49-F238E27FC236}">
                <a16:creationId xmlns:a16="http://schemas.microsoft.com/office/drawing/2014/main" id="{DA2ED59B-6FA7-46CC-8CDC-94E9EC291568}"/>
              </a:ext>
            </a:extLst>
          </p:cNvPr>
          <p:cNvGraphicFramePr>
            <a:graphicFrameLocks/>
          </p:cNvGraphicFramePr>
          <p:nvPr>
            <p:extLst>
              <p:ext uri="{D42A27DB-BD31-4B8C-83A1-F6EECF244321}">
                <p14:modId xmlns:p14="http://schemas.microsoft.com/office/powerpoint/2010/main" val="285519023"/>
              </p:ext>
            </p:extLst>
          </p:nvPr>
        </p:nvGraphicFramePr>
        <p:xfrm>
          <a:off x="6096000" y="1418291"/>
          <a:ext cx="5616164" cy="454025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E528E394-F0E1-44E0-AC35-03A0D9D9F344}"/>
              </a:ext>
            </a:extLst>
          </p:cNvPr>
          <p:cNvSpPr txBox="1"/>
          <p:nvPr/>
        </p:nvSpPr>
        <p:spPr>
          <a:xfrm>
            <a:off x="171448" y="6421582"/>
            <a:ext cx="719753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Source: PIERS, USDA FAS, USMEF, excludes HS 0504 variety meats</a:t>
            </a:r>
          </a:p>
        </p:txBody>
      </p:sp>
    </p:spTree>
    <p:extLst>
      <p:ext uri="{BB962C8B-B14F-4D97-AF65-F5344CB8AC3E}">
        <p14:creationId xmlns:p14="http://schemas.microsoft.com/office/powerpoint/2010/main" val="1590849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87587-8456-4683-85F2-DDD532960E71}"/>
              </a:ext>
            </a:extLst>
          </p:cNvPr>
          <p:cNvSpPr>
            <a:spLocks noGrp="1"/>
          </p:cNvSpPr>
          <p:nvPr>
            <p:ph type="title"/>
          </p:nvPr>
        </p:nvSpPr>
        <p:spPr>
          <a:xfrm>
            <a:off x="171450" y="258544"/>
            <a:ext cx="5046009" cy="806970"/>
          </a:xfrm>
        </p:spPr>
        <p:txBody>
          <a:bodyPr>
            <a:noAutofit/>
          </a:bodyPr>
          <a:lstStyle/>
          <a:p>
            <a:r>
              <a:rPr lang="en-US" sz="2400" dirty="0"/>
              <a:t>74% of U.S. waterborne beef exports went via the west coast ports, down from 75% in 2019 but up from 73% in 2020.</a:t>
            </a:r>
          </a:p>
        </p:txBody>
      </p:sp>
      <p:graphicFrame>
        <p:nvGraphicFramePr>
          <p:cNvPr id="6" name="Content Placeholder 5">
            <a:extLst>
              <a:ext uri="{FF2B5EF4-FFF2-40B4-BE49-F238E27FC236}">
                <a16:creationId xmlns:a16="http://schemas.microsoft.com/office/drawing/2014/main" id="{5C920DF5-9F9B-4903-A3FC-37EB5F47E6DB}"/>
              </a:ext>
            </a:extLst>
          </p:cNvPr>
          <p:cNvGraphicFramePr>
            <a:graphicFrameLocks noGrp="1"/>
          </p:cNvGraphicFramePr>
          <p:nvPr>
            <p:ph idx="1"/>
            <p:extLst>
              <p:ext uri="{D42A27DB-BD31-4B8C-83A1-F6EECF244321}">
                <p14:modId xmlns:p14="http://schemas.microsoft.com/office/powerpoint/2010/main" val="2015886977"/>
              </p:ext>
            </p:extLst>
          </p:nvPr>
        </p:nvGraphicFramePr>
        <p:xfrm>
          <a:off x="171450" y="1412875"/>
          <a:ext cx="6032126" cy="45402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ontent Placeholder 5">
            <a:extLst>
              <a:ext uri="{FF2B5EF4-FFF2-40B4-BE49-F238E27FC236}">
                <a16:creationId xmlns:a16="http://schemas.microsoft.com/office/drawing/2014/main" id="{B6F4B0EB-1E90-435E-89E4-30211743C311}"/>
              </a:ext>
            </a:extLst>
          </p:cNvPr>
          <p:cNvGraphicFramePr>
            <a:graphicFrameLocks/>
          </p:cNvGraphicFramePr>
          <p:nvPr>
            <p:extLst>
              <p:ext uri="{D42A27DB-BD31-4B8C-83A1-F6EECF244321}">
                <p14:modId xmlns:p14="http://schemas.microsoft.com/office/powerpoint/2010/main" val="2887498228"/>
              </p:ext>
            </p:extLst>
          </p:nvPr>
        </p:nvGraphicFramePr>
        <p:xfrm>
          <a:off x="6159874" y="1412875"/>
          <a:ext cx="6032126" cy="454025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290FF21-3E9E-491E-AB3F-797A5AE6CCD8}"/>
              </a:ext>
            </a:extLst>
          </p:cNvPr>
          <p:cNvSpPr txBox="1"/>
          <p:nvPr/>
        </p:nvSpPr>
        <p:spPr>
          <a:xfrm>
            <a:off x="5818755" y="135129"/>
            <a:ext cx="6096000" cy="830997"/>
          </a:xfrm>
          <a:prstGeom prst="rect">
            <a:avLst/>
          </a:prstGeom>
          <a:noFill/>
        </p:spPr>
        <p:txBody>
          <a:bodyPr wrap="square">
            <a:spAutoFit/>
          </a:bodyPr>
          <a:lstStyle/>
          <a:p>
            <a:r>
              <a:rPr lang="en-US" sz="2400" dirty="0"/>
              <a:t>For pork, the share through WC was 54%, down from 61% in 2020 and 55% in 2019 </a:t>
            </a:r>
          </a:p>
        </p:txBody>
      </p:sp>
      <p:sp>
        <p:nvSpPr>
          <p:cNvPr id="10" name="TextBox 9">
            <a:extLst>
              <a:ext uri="{FF2B5EF4-FFF2-40B4-BE49-F238E27FC236}">
                <a16:creationId xmlns:a16="http://schemas.microsoft.com/office/drawing/2014/main" id="{517FF400-3830-495D-9510-855BC081F397}"/>
              </a:ext>
            </a:extLst>
          </p:cNvPr>
          <p:cNvSpPr txBox="1"/>
          <p:nvPr/>
        </p:nvSpPr>
        <p:spPr>
          <a:xfrm>
            <a:off x="171450" y="6379285"/>
            <a:ext cx="6648898" cy="365760"/>
          </a:xfrm>
          <a:prstGeom prst="rect">
            <a:avLst/>
          </a:prstGeom>
          <a:noFill/>
        </p:spPr>
        <p:txBody>
          <a:bodyPr wrap="square" rtlCol="0">
            <a:spAutoFit/>
          </a:bodyPr>
          <a:lstStyle/>
          <a:p>
            <a:r>
              <a:rPr lang="en-US" dirty="0">
                <a:solidFill>
                  <a:schemeClr val="bg1"/>
                </a:solidFill>
              </a:rPr>
              <a:t>Source: PIERS, USMEF, Jan-Nov 2021, includes HS0206 variety meats </a:t>
            </a:r>
          </a:p>
        </p:txBody>
      </p:sp>
    </p:spTree>
    <p:extLst>
      <p:ext uri="{BB962C8B-B14F-4D97-AF65-F5344CB8AC3E}">
        <p14:creationId xmlns:p14="http://schemas.microsoft.com/office/powerpoint/2010/main" val="716892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 map&#10;&#10;Description automatically generated">
            <a:extLst>
              <a:ext uri="{FF2B5EF4-FFF2-40B4-BE49-F238E27FC236}">
                <a16:creationId xmlns:a16="http://schemas.microsoft.com/office/drawing/2014/main" id="{B2EC3388-B342-4C5A-9C45-9877A4F8F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866" y="0"/>
            <a:ext cx="12558699" cy="7072658"/>
          </a:xfrm>
          <a:prstGeom prst="rect">
            <a:avLst/>
          </a:prstGeom>
        </p:spPr>
      </p:pic>
    </p:spTree>
    <p:extLst>
      <p:ext uri="{BB962C8B-B14F-4D97-AF65-F5344CB8AC3E}">
        <p14:creationId xmlns:p14="http://schemas.microsoft.com/office/powerpoint/2010/main" val="448869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map&#10;&#10;Description automatically generated">
            <a:extLst>
              <a:ext uri="{FF2B5EF4-FFF2-40B4-BE49-F238E27FC236}">
                <a16:creationId xmlns:a16="http://schemas.microsoft.com/office/drawing/2014/main" id="{295E9615-F773-46F4-9343-00EE19186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098" y="0"/>
            <a:ext cx="12437097" cy="6863424"/>
          </a:xfrm>
          <a:prstGeom prst="rect">
            <a:avLst/>
          </a:prstGeom>
        </p:spPr>
      </p:pic>
    </p:spTree>
    <p:extLst>
      <p:ext uri="{BB962C8B-B14F-4D97-AF65-F5344CB8AC3E}">
        <p14:creationId xmlns:p14="http://schemas.microsoft.com/office/powerpoint/2010/main" val="1307689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77611-438E-4F96-AC5A-E7994DE9E21C}"/>
              </a:ext>
            </a:extLst>
          </p:cNvPr>
          <p:cNvSpPr>
            <a:spLocks noGrp="1"/>
          </p:cNvSpPr>
          <p:nvPr>
            <p:ph type="title"/>
          </p:nvPr>
        </p:nvSpPr>
        <p:spPr>
          <a:xfrm>
            <a:off x="171450" y="227794"/>
            <a:ext cx="11349990" cy="806970"/>
          </a:xfrm>
        </p:spPr>
        <p:txBody>
          <a:bodyPr>
            <a:noAutofit/>
          </a:bodyPr>
          <a:lstStyle/>
          <a:p>
            <a:r>
              <a:rPr lang="en-US" sz="3200" dirty="0"/>
              <a:t>Meeting the growing demand in Central and South America has meant more U.S. beef through Charleston, Houston, Savannah and other East Coast and Gulf ports </a:t>
            </a:r>
          </a:p>
        </p:txBody>
      </p:sp>
      <p:graphicFrame>
        <p:nvGraphicFramePr>
          <p:cNvPr id="6" name="Content Placeholder 5">
            <a:extLst>
              <a:ext uri="{FF2B5EF4-FFF2-40B4-BE49-F238E27FC236}">
                <a16:creationId xmlns:a16="http://schemas.microsoft.com/office/drawing/2014/main" id="{A0CD0281-0D26-48B1-A1A7-1C23FE0EC005}"/>
              </a:ext>
            </a:extLst>
          </p:cNvPr>
          <p:cNvGraphicFramePr>
            <a:graphicFrameLocks noGrp="1"/>
          </p:cNvGraphicFramePr>
          <p:nvPr>
            <p:ph idx="1"/>
            <p:extLst>
              <p:ext uri="{D42A27DB-BD31-4B8C-83A1-F6EECF244321}">
                <p14:modId xmlns:p14="http://schemas.microsoft.com/office/powerpoint/2010/main" val="1718158178"/>
              </p:ext>
            </p:extLst>
          </p:nvPr>
        </p:nvGraphicFramePr>
        <p:xfrm>
          <a:off x="171450" y="1412875"/>
          <a:ext cx="11188625" cy="454025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270992E4-5125-43C8-8633-A6773E5FC70A}"/>
              </a:ext>
            </a:extLst>
          </p:cNvPr>
          <p:cNvSpPr txBox="1"/>
          <p:nvPr/>
        </p:nvSpPr>
        <p:spPr>
          <a:xfrm>
            <a:off x="171450" y="6379285"/>
            <a:ext cx="6648898" cy="365760"/>
          </a:xfrm>
          <a:prstGeom prst="rect">
            <a:avLst/>
          </a:prstGeom>
          <a:noFill/>
        </p:spPr>
        <p:txBody>
          <a:bodyPr wrap="square" rtlCol="0">
            <a:spAutoFit/>
          </a:bodyPr>
          <a:lstStyle/>
          <a:p>
            <a:r>
              <a:rPr lang="en-US" dirty="0">
                <a:solidFill>
                  <a:schemeClr val="bg1"/>
                </a:solidFill>
              </a:rPr>
              <a:t>Source: PIERS, USMEF, Jan-Nov 2021, includes HS0206 variety meats </a:t>
            </a:r>
          </a:p>
        </p:txBody>
      </p:sp>
    </p:spTree>
    <p:extLst>
      <p:ext uri="{BB962C8B-B14F-4D97-AF65-F5344CB8AC3E}">
        <p14:creationId xmlns:p14="http://schemas.microsoft.com/office/powerpoint/2010/main" val="3374142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728DC-CB29-443C-AFC7-E6AC15C77B76}"/>
              </a:ext>
            </a:extLst>
          </p:cNvPr>
          <p:cNvSpPr>
            <a:spLocks noGrp="1"/>
          </p:cNvSpPr>
          <p:nvPr>
            <p:ph type="title"/>
          </p:nvPr>
        </p:nvSpPr>
        <p:spPr>
          <a:xfrm>
            <a:off x="322810" y="1701887"/>
            <a:ext cx="3467793" cy="3515006"/>
          </a:xfrm>
        </p:spPr>
        <p:txBody>
          <a:bodyPr>
            <a:normAutofit/>
          </a:bodyPr>
          <a:lstStyle/>
          <a:p>
            <a:r>
              <a:rPr lang="en-US" dirty="0"/>
              <a:t>The logistical challenges are taking a toll </a:t>
            </a:r>
          </a:p>
        </p:txBody>
      </p:sp>
      <p:sp>
        <p:nvSpPr>
          <p:cNvPr id="10" name="Content Placeholder 9">
            <a:extLst>
              <a:ext uri="{FF2B5EF4-FFF2-40B4-BE49-F238E27FC236}">
                <a16:creationId xmlns:a16="http://schemas.microsoft.com/office/drawing/2014/main" id="{BD0700A7-2225-4DEB-9ED0-AF7A86FFE9D4}"/>
              </a:ext>
            </a:extLst>
          </p:cNvPr>
          <p:cNvSpPr>
            <a:spLocks noGrp="1"/>
          </p:cNvSpPr>
          <p:nvPr>
            <p:ph sz="half" idx="2"/>
          </p:nvPr>
        </p:nvSpPr>
        <p:spPr>
          <a:xfrm>
            <a:off x="4362103" y="1289785"/>
            <a:ext cx="3467793" cy="1868171"/>
          </a:xfrm>
        </p:spPr>
        <p:txBody>
          <a:bodyPr/>
          <a:lstStyle/>
          <a:p>
            <a:r>
              <a:rPr lang="en-US" dirty="0"/>
              <a:t>Lost opportunities</a:t>
            </a:r>
          </a:p>
        </p:txBody>
      </p:sp>
      <p:sp>
        <p:nvSpPr>
          <p:cNvPr id="11" name="Content Placeholder 10">
            <a:extLst>
              <a:ext uri="{FF2B5EF4-FFF2-40B4-BE49-F238E27FC236}">
                <a16:creationId xmlns:a16="http://schemas.microsoft.com/office/drawing/2014/main" id="{C58993EF-63F8-49B6-A1D9-88361D6235B4}"/>
              </a:ext>
            </a:extLst>
          </p:cNvPr>
          <p:cNvSpPr>
            <a:spLocks noGrp="1"/>
          </p:cNvSpPr>
          <p:nvPr>
            <p:ph sz="half" idx="13"/>
          </p:nvPr>
        </p:nvSpPr>
        <p:spPr>
          <a:xfrm>
            <a:off x="8487986" y="1126156"/>
            <a:ext cx="3467793" cy="2052019"/>
          </a:xfrm>
        </p:spPr>
        <p:txBody>
          <a:bodyPr/>
          <a:lstStyle/>
          <a:p>
            <a:r>
              <a:rPr lang="en-US" dirty="0"/>
              <a:t>Added costs &amp; uncertainty </a:t>
            </a:r>
          </a:p>
        </p:txBody>
      </p:sp>
      <p:sp>
        <p:nvSpPr>
          <p:cNvPr id="13" name="Content Placeholder 12">
            <a:extLst>
              <a:ext uri="{FF2B5EF4-FFF2-40B4-BE49-F238E27FC236}">
                <a16:creationId xmlns:a16="http://schemas.microsoft.com/office/drawing/2014/main" id="{9837E0B4-68B4-4828-8221-389270EDDABE}"/>
              </a:ext>
            </a:extLst>
          </p:cNvPr>
          <p:cNvSpPr>
            <a:spLocks noGrp="1"/>
          </p:cNvSpPr>
          <p:nvPr>
            <p:ph sz="half" idx="15"/>
          </p:nvPr>
        </p:nvSpPr>
        <p:spPr>
          <a:xfrm>
            <a:off x="8487986" y="4360244"/>
            <a:ext cx="3467793" cy="2231721"/>
          </a:xfrm>
        </p:spPr>
        <p:txBody>
          <a:bodyPr/>
          <a:lstStyle/>
          <a:p>
            <a:r>
              <a:rPr lang="en-US" dirty="0"/>
              <a:t>Damage to the chilled business </a:t>
            </a:r>
          </a:p>
        </p:txBody>
      </p:sp>
      <p:sp>
        <p:nvSpPr>
          <p:cNvPr id="14" name="Content Placeholder 12">
            <a:extLst>
              <a:ext uri="{FF2B5EF4-FFF2-40B4-BE49-F238E27FC236}">
                <a16:creationId xmlns:a16="http://schemas.microsoft.com/office/drawing/2014/main" id="{8A02FA70-2605-4BC9-B355-AF37BDB84ED1}"/>
              </a:ext>
            </a:extLst>
          </p:cNvPr>
          <p:cNvSpPr txBox="1">
            <a:spLocks/>
          </p:cNvSpPr>
          <p:nvPr/>
        </p:nvSpPr>
        <p:spPr>
          <a:xfrm>
            <a:off x="4289767" y="4254366"/>
            <a:ext cx="3467793" cy="23375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Market access issues, risks, costs </a:t>
            </a:r>
          </a:p>
        </p:txBody>
      </p:sp>
    </p:spTree>
    <p:extLst>
      <p:ext uri="{BB962C8B-B14F-4D97-AF65-F5344CB8AC3E}">
        <p14:creationId xmlns:p14="http://schemas.microsoft.com/office/powerpoint/2010/main" val="2359770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DA5B8-7DC2-4AF3-90B6-2E6B77773F8C}"/>
              </a:ext>
            </a:extLst>
          </p:cNvPr>
          <p:cNvSpPr>
            <a:spLocks noGrp="1"/>
          </p:cNvSpPr>
          <p:nvPr>
            <p:ph type="title"/>
          </p:nvPr>
        </p:nvSpPr>
        <p:spPr/>
        <p:txBody>
          <a:bodyPr>
            <a:normAutofit fontScale="90000"/>
          </a:bodyPr>
          <a:lstStyle/>
          <a:p>
            <a:r>
              <a:rPr lang="en-US" dirty="0"/>
              <a:t>U.S. consumer demand for stuff surged </a:t>
            </a:r>
            <a:br>
              <a:rPr lang="en-US" dirty="0"/>
            </a:br>
            <a:r>
              <a:rPr lang="en-US" dirty="0"/>
              <a:t>Driving larger imports and higher shipping costs </a:t>
            </a:r>
          </a:p>
        </p:txBody>
      </p:sp>
      <p:graphicFrame>
        <p:nvGraphicFramePr>
          <p:cNvPr id="4" name="Content Placeholder 5">
            <a:extLst>
              <a:ext uri="{FF2B5EF4-FFF2-40B4-BE49-F238E27FC236}">
                <a16:creationId xmlns:a16="http://schemas.microsoft.com/office/drawing/2014/main" id="{FDEA7629-D3A0-4556-8C18-6C1DC8C13F95}"/>
              </a:ext>
            </a:extLst>
          </p:cNvPr>
          <p:cNvGraphicFramePr>
            <a:graphicFrameLocks noGrp="1"/>
          </p:cNvGraphicFramePr>
          <p:nvPr>
            <p:ph idx="1"/>
            <p:extLst>
              <p:ext uri="{D42A27DB-BD31-4B8C-83A1-F6EECF244321}">
                <p14:modId xmlns:p14="http://schemas.microsoft.com/office/powerpoint/2010/main" val="2092722620"/>
              </p:ext>
            </p:extLst>
          </p:nvPr>
        </p:nvGraphicFramePr>
        <p:xfrm>
          <a:off x="27274" y="1412874"/>
          <a:ext cx="5959639" cy="469916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F35C99BE-0B6C-400D-9A38-031F40613906}"/>
              </a:ext>
            </a:extLst>
          </p:cNvPr>
          <p:cNvSpPr txBox="1"/>
          <p:nvPr/>
        </p:nvSpPr>
        <p:spPr>
          <a:xfrm>
            <a:off x="433137" y="6367210"/>
            <a:ext cx="6343048" cy="375385"/>
          </a:xfrm>
          <a:prstGeom prst="rect">
            <a:avLst/>
          </a:prstGeom>
          <a:noFill/>
        </p:spPr>
        <p:txBody>
          <a:bodyPr wrap="square" rtlCol="0">
            <a:spAutoFit/>
          </a:bodyPr>
          <a:lstStyle/>
          <a:p>
            <a:r>
              <a:rPr lang="en-US" dirty="0">
                <a:solidFill>
                  <a:schemeClr val="bg1"/>
                </a:solidFill>
              </a:rPr>
              <a:t>Source: FRED, Pacific Maritime Association  </a:t>
            </a:r>
          </a:p>
        </p:txBody>
      </p:sp>
      <p:sp>
        <p:nvSpPr>
          <p:cNvPr id="3" name="TextBox 2">
            <a:extLst>
              <a:ext uri="{FF2B5EF4-FFF2-40B4-BE49-F238E27FC236}">
                <a16:creationId xmlns:a16="http://schemas.microsoft.com/office/drawing/2014/main" id="{8D843DD9-3058-40EB-934D-9FFC61373453}"/>
              </a:ext>
            </a:extLst>
          </p:cNvPr>
          <p:cNvSpPr txBox="1"/>
          <p:nvPr/>
        </p:nvSpPr>
        <p:spPr>
          <a:xfrm>
            <a:off x="6322192" y="1338201"/>
            <a:ext cx="5111015" cy="923330"/>
          </a:xfrm>
          <a:prstGeom prst="rect">
            <a:avLst/>
          </a:prstGeom>
          <a:noFill/>
        </p:spPr>
        <p:txBody>
          <a:bodyPr wrap="square" rtlCol="0">
            <a:spAutoFit/>
          </a:bodyPr>
          <a:lstStyle/>
          <a:p>
            <a:r>
              <a:rPr lang="en-US" dirty="0"/>
              <a:t>But container throughput at Sen Pedro Bay complex dropped below year-ago from Sept-Dec, even as 2021 totals were sharply higher year/year: </a:t>
            </a:r>
          </a:p>
        </p:txBody>
      </p:sp>
      <p:graphicFrame>
        <p:nvGraphicFramePr>
          <p:cNvPr id="12" name="Table 5">
            <a:extLst>
              <a:ext uri="{FF2B5EF4-FFF2-40B4-BE49-F238E27FC236}">
                <a16:creationId xmlns:a16="http://schemas.microsoft.com/office/drawing/2014/main" id="{E6D1E857-67B4-48AC-AF18-BA21981D3E33}"/>
              </a:ext>
            </a:extLst>
          </p:cNvPr>
          <p:cNvGraphicFramePr>
            <a:graphicFrameLocks noGrp="1"/>
          </p:cNvGraphicFramePr>
          <p:nvPr>
            <p:extLst>
              <p:ext uri="{D42A27DB-BD31-4B8C-83A1-F6EECF244321}">
                <p14:modId xmlns:p14="http://schemas.microsoft.com/office/powerpoint/2010/main" val="1998699800"/>
              </p:ext>
            </p:extLst>
          </p:nvPr>
        </p:nvGraphicFramePr>
        <p:xfrm>
          <a:off x="6096000" y="2425263"/>
          <a:ext cx="5842534" cy="2270760"/>
        </p:xfrm>
        <a:graphic>
          <a:graphicData uri="http://schemas.openxmlformats.org/drawingml/2006/table">
            <a:tbl>
              <a:tblPr firstRow="1" bandRow="1">
                <a:tableStyleId>{5C22544A-7EE6-4342-B048-85BDC9FD1C3A}</a:tableStyleId>
              </a:tblPr>
              <a:tblGrid>
                <a:gridCol w="1174332">
                  <a:extLst>
                    <a:ext uri="{9D8B030D-6E8A-4147-A177-3AD203B41FA5}">
                      <a16:colId xmlns:a16="http://schemas.microsoft.com/office/drawing/2014/main" val="2340208579"/>
                    </a:ext>
                  </a:extLst>
                </a:gridCol>
                <a:gridCol w="1182988">
                  <a:extLst>
                    <a:ext uri="{9D8B030D-6E8A-4147-A177-3AD203B41FA5}">
                      <a16:colId xmlns:a16="http://schemas.microsoft.com/office/drawing/2014/main" val="3556813391"/>
                    </a:ext>
                  </a:extLst>
                </a:gridCol>
                <a:gridCol w="1161738">
                  <a:extLst>
                    <a:ext uri="{9D8B030D-6E8A-4147-A177-3AD203B41FA5}">
                      <a16:colId xmlns:a16="http://schemas.microsoft.com/office/drawing/2014/main" val="175736420"/>
                    </a:ext>
                  </a:extLst>
                </a:gridCol>
                <a:gridCol w="1161738">
                  <a:extLst>
                    <a:ext uri="{9D8B030D-6E8A-4147-A177-3AD203B41FA5}">
                      <a16:colId xmlns:a16="http://schemas.microsoft.com/office/drawing/2014/main" val="713085431"/>
                    </a:ext>
                  </a:extLst>
                </a:gridCol>
                <a:gridCol w="1161738">
                  <a:extLst>
                    <a:ext uri="{9D8B030D-6E8A-4147-A177-3AD203B41FA5}">
                      <a16:colId xmlns:a16="http://schemas.microsoft.com/office/drawing/2014/main" val="622709160"/>
                    </a:ext>
                  </a:extLst>
                </a:gridCol>
              </a:tblGrid>
              <a:tr h="370840">
                <a:tc>
                  <a:txBody>
                    <a:bodyPr/>
                    <a:lstStyle/>
                    <a:p>
                      <a:r>
                        <a:rPr lang="en-US" sz="1600" dirty="0"/>
                        <a:t>Port</a:t>
                      </a:r>
                    </a:p>
                  </a:txBody>
                  <a:tcPr/>
                </a:tc>
                <a:tc>
                  <a:txBody>
                    <a:bodyPr/>
                    <a:lstStyle/>
                    <a:p>
                      <a:r>
                        <a:rPr lang="en-US" sz="1600" dirty="0"/>
                        <a:t>Inbound </a:t>
                      </a:r>
                    </a:p>
                  </a:txBody>
                  <a:tcPr/>
                </a:tc>
                <a:tc>
                  <a:txBody>
                    <a:bodyPr/>
                    <a:lstStyle/>
                    <a:p>
                      <a:r>
                        <a:rPr lang="en-US" sz="1600" dirty="0"/>
                        <a:t>YOY/ vs. ’19</a:t>
                      </a:r>
                    </a:p>
                  </a:txBody>
                  <a:tcPr/>
                </a:tc>
                <a:tc>
                  <a:txBody>
                    <a:bodyPr/>
                    <a:lstStyle/>
                    <a:p>
                      <a:r>
                        <a:rPr lang="en-US" sz="1600" dirty="0"/>
                        <a:t>Outbound loaded</a:t>
                      </a:r>
                    </a:p>
                  </a:txBody>
                  <a:tcPr/>
                </a:tc>
                <a:tc>
                  <a:txBody>
                    <a:bodyPr/>
                    <a:lstStyle/>
                    <a:p>
                      <a:r>
                        <a:rPr lang="en-US" sz="1600" dirty="0"/>
                        <a:t>YOY/ vs. ‘19</a:t>
                      </a:r>
                    </a:p>
                  </a:txBody>
                  <a:tcPr/>
                </a:tc>
                <a:extLst>
                  <a:ext uri="{0D108BD9-81ED-4DB2-BD59-A6C34878D82A}">
                    <a16:rowId xmlns:a16="http://schemas.microsoft.com/office/drawing/2014/main" val="3931376781"/>
                  </a:ext>
                </a:extLst>
              </a:tr>
              <a:tr h="370840">
                <a:tc>
                  <a:txBody>
                    <a:bodyPr/>
                    <a:lstStyle/>
                    <a:p>
                      <a:r>
                        <a:rPr lang="en-US" sz="1600" dirty="0"/>
                        <a:t>Los Angles</a:t>
                      </a:r>
                    </a:p>
                  </a:txBody>
                  <a:tcPr/>
                </a:tc>
                <a:tc>
                  <a:txBody>
                    <a:bodyPr/>
                    <a:lstStyle/>
                    <a:p>
                      <a:r>
                        <a:rPr lang="en-US" sz="1600" dirty="0"/>
                        <a:t>5,513,286</a:t>
                      </a:r>
                    </a:p>
                  </a:txBody>
                  <a:tcPr/>
                </a:tc>
                <a:tc>
                  <a:txBody>
                    <a:bodyPr/>
                    <a:lstStyle/>
                    <a:p>
                      <a:r>
                        <a:rPr lang="en-US" sz="1600" dirty="0"/>
                        <a:t>14% / 17%</a:t>
                      </a:r>
                    </a:p>
                  </a:txBody>
                  <a:tcPr/>
                </a:tc>
                <a:tc>
                  <a:txBody>
                    <a:bodyPr/>
                    <a:lstStyle/>
                    <a:p>
                      <a:r>
                        <a:rPr lang="en-US" sz="1600" dirty="0"/>
                        <a:t>1,184,145</a:t>
                      </a:r>
                    </a:p>
                  </a:txBody>
                  <a:tcPr/>
                </a:tc>
                <a:tc>
                  <a:txBody>
                    <a:bodyPr/>
                    <a:lstStyle/>
                    <a:p>
                      <a:r>
                        <a:rPr lang="en-US" sz="1600" dirty="0"/>
                        <a:t>-23%/ -33%</a:t>
                      </a:r>
                    </a:p>
                  </a:txBody>
                  <a:tcPr/>
                </a:tc>
                <a:extLst>
                  <a:ext uri="{0D108BD9-81ED-4DB2-BD59-A6C34878D82A}">
                    <a16:rowId xmlns:a16="http://schemas.microsoft.com/office/drawing/2014/main" val="2098938633"/>
                  </a:ext>
                </a:extLst>
              </a:tr>
              <a:tr h="370840">
                <a:tc>
                  <a:txBody>
                    <a:bodyPr/>
                    <a:lstStyle/>
                    <a:p>
                      <a:r>
                        <a:rPr lang="en-US" sz="1600" dirty="0"/>
                        <a:t>Long Beach</a:t>
                      </a:r>
                    </a:p>
                  </a:txBody>
                  <a:tcPr/>
                </a:tc>
                <a:tc>
                  <a:txBody>
                    <a:bodyPr/>
                    <a:lstStyle/>
                    <a:p>
                      <a:r>
                        <a:rPr lang="en-US" sz="1600" dirty="0"/>
                        <a:t>4,581,848</a:t>
                      </a:r>
                    </a:p>
                  </a:txBody>
                  <a:tcPr/>
                </a:tc>
                <a:tc>
                  <a:txBody>
                    <a:bodyPr/>
                    <a:lstStyle/>
                    <a:p>
                      <a:r>
                        <a:rPr lang="en-US" sz="1600" dirty="0"/>
                        <a:t>15% / 22%</a:t>
                      </a:r>
                    </a:p>
                  </a:txBody>
                  <a:tcPr/>
                </a:tc>
                <a:tc>
                  <a:txBody>
                    <a:bodyPr/>
                    <a:lstStyle/>
                    <a:p>
                      <a:r>
                        <a:rPr lang="en-US" sz="1600" dirty="0"/>
                        <a:t>1,437,917</a:t>
                      </a:r>
                    </a:p>
                  </a:txBody>
                  <a:tcPr/>
                </a:tc>
                <a:tc>
                  <a:txBody>
                    <a:bodyPr/>
                    <a:lstStyle/>
                    <a:p>
                      <a:r>
                        <a:rPr lang="en-US" sz="1600" dirty="0"/>
                        <a:t>-3%/ -2%</a:t>
                      </a:r>
                    </a:p>
                  </a:txBody>
                  <a:tcPr/>
                </a:tc>
                <a:extLst>
                  <a:ext uri="{0D108BD9-81ED-4DB2-BD59-A6C34878D82A}">
                    <a16:rowId xmlns:a16="http://schemas.microsoft.com/office/drawing/2014/main" val="1344314231"/>
                  </a:ext>
                </a:extLst>
              </a:tr>
              <a:tr h="370840">
                <a:tc>
                  <a:txBody>
                    <a:bodyPr/>
                    <a:lstStyle/>
                    <a:p>
                      <a:r>
                        <a:rPr lang="en-US" sz="1600" dirty="0"/>
                        <a:t>Oakland</a:t>
                      </a:r>
                    </a:p>
                  </a:txBody>
                  <a:tcPr/>
                </a:tc>
                <a:tc>
                  <a:txBody>
                    <a:bodyPr/>
                    <a:lstStyle/>
                    <a:p>
                      <a:r>
                        <a:rPr lang="en-US" sz="1600" dirty="0"/>
                        <a:t>1,055,614</a:t>
                      </a:r>
                    </a:p>
                  </a:txBody>
                  <a:tcPr/>
                </a:tc>
                <a:tc>
                  <a:txBody>
                    <a:bodyPr/>
                    <a:lstStyle/>
                    <a:p>
                      <a:r>
                        <a:rPr lang="en-US" sz="1600" dirty="0"/>
                        <a:t>6%/ 8%</a:t>
                      </a:r>
                    </a:p>
                  </a:txBody>
                  <a:tcPr/>
                </a:tc>
                <a:tc>
                  <a:txBody>
                    <a:bodyPr/>
                    <a:lstStyle/>
                    <a:p>
                      <a:r>
                        <a:rPr lang="en-US" sz="1600" dirty="0"/>
                        <a:t>852,374</a:t>
                      </a:r>
                    </a:p>
                  </a:txBody>
                  <a:tcPr/>
                </a:tc>
                <a:tc>
                  <a:txBody>
                    <a:bodyPr/>
                    <a:lstStyle/>
                    <a:p>
                      <a:r>
                        <a:rPr lang="en-US" sz="1600" dirty="0"/>
                        <a:t>-8%</a:t>
                      </a:r>
                    </a:p>
                  </a:txBody>
                  <a:tcPr/>
                </a:tc>
                <a:extLst>
                  <a:ext uri="{0D108BD9-81ED-4DB2-BD59-A6C34878D82A}">
                    <a16:rowId xmlns:a16="http://schemas.microsoft.com/office/drawing/2014/main" val="1741730377"/>
                  </a:ext>
                </a:extLst>
              </a:tr>
              <a:tr h="370840">
                <a:tc>
                  <a:txBody>
                    <a:bodyPr/>
                    <a:lstStyle/>
                    <a:p>
                      <a:r>
                        <a:rPr lang="en-US" sz="1600" dirty="0" err="1"/>
                        <a:t>NWSeaportAlliance</a:t>
                      </a:r>
                      <a:endParaRPr lang="en-US" sz="1600" dirty="0"/>
                    </a:p>
                  </a:txBody>
                  <a:tcPr/>
                </a:tc>
                <a:tc>
                  <a:txBody>
                    <a:bodyPr/>
                    <a:lstStyle/>
                    <a:p>
                      <a:r>
                        <a:rPr lang="en-US" sz="1600" dirty="0"/>
                        <a:t>1,464,662</a:t>
                      </a:r>
                    </a:p>
                  </a:txBody>
                  <a:tcPr/>
                </a:tc>
                <a:tc>
                  <a:txBody>
                    <a:bodyPr/>
                    <a:lstStyle/>
                    <a:p>
                      <a:r>
                        <a:rPr lang="en-US" sz="1600" dirty="0"/>
                        <a:t>17% / 7%</a:t>
                      </a:r>
                    </a:p>
                  </a:txBody>
                  <a:tcPr/>
                </a:tc>
                <a:tc>
                  <a:txBody>
                    <a:bodyPr/>
                    <a:lstStyle/>
                    <a:p>
                      <a:r>
                        <a:rPr lang="en-US" sz="1600" dirty="0"/>
                        <a:t>691,446</a:t>
                      </a:r>
                    </a:p>
                  </a:txBody>
                  <a:tcPr/>
                </a:tc>
                <a:tc>
                  <a:txBody>
                    <a:bodyPr/>
                    <a:lstStyle/>
                    <a:p>
                      <a:r>
                        <a:rPr lang="en-US" sz="1600" dirty="0"/>
                        <a:t>-12.5% / -25%</a:t>
                      </a:r>
                    </a:p>
                  </a:txBody>
                  <a:tcPr/>
                </a:tc>
                <a:extLst>
                  <a:ext uri="{0D108BD9-81ED-4DB2-BD59-A6C34878D82A}">
                    <a16:rowId xmlns:a16="http://schemas.microsoft.com/office/drawing/2014/main" val="1587902166"/>
                  </a:ext>
                </a:extLst>
              </a:tr>
            </a:tbl>
          </a:graphicData>
        </a:graphic>
      </p:graphicFrame>
      <p:sp>
        <p:nvSpPr>
          <p:cNvPr id="13" name="TextBox 12">
            <a:extLst>
              <a:ext uri="{FF2B5EF4-FFF2-40B4-BE49-F238E27FC236}">
                <a16:creationId xmlns:a16="http://schemas.microsoft.com/office/drawing/2014/main" id="{A0DA2947-10C6-48EB-A492-1EF1B49EB84E}"/>
              </a:ext>
            </a:extLst>
          </p:cNvPr>
          <p:cNvSpPr txBox="1"/>
          <p:nvPr/>
        </p:nvSpPr>
        <p:spPr>
          <a:xfrm>
            <a:off x="6322192" y="4859755"/>
            <a:ext cx="5372502" cy="923330"/>
          </a:xfrm>
          <a:prstGeom prst="rect">
            <a:avLst/>
          </a:prstGeom>
          <a:noFill/>
        </p:spPr>
        <p:txBody>
          <a:bodyPr wrap="square" rtlCol="0">
            <a:spAutoFit/>
          </a:bodyPr>
          <a:lstStyle/>
          <a:p>
            <a:r>
              <a:rPr lang="en-US" dirty="0"/>
              <a:t>&gt;70% of containers returned to Asia from LA/LB empty </a:t>
            </a:r>
          </a:p>
          <a:p>
            <a:r>
              <a:rPr lang="en-US" dirty="0"/>
              <a:t>Even sharper decreases in loaded exports were reported for the month of December</a:t>
            </a:r>
          </a:p>
        </p:txBody>
      </p:sp>
    </p:spTree>
    <p:extLst>
      <p:ext uri="{BB962C8B-B14F-4D97-AF65-F5344CB8AC3E}">
        <p14:creationId xmlns:p14="http://schemas.microsoft.com/office/powerpoint/2010/main" val="1162876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DA5B8-7DC2-4AF3-90B6-2E6B77773F8C}"/>
              </a:ext>
            </a:extLst>
          </p:cNvPr>
          <p:cNvSpPr>
            <a:spLocks noGrp="1"/>
          </p:cNvSpPr>
          <p:nvPr>
            <p:ph type="title"/>
          </p:nvPr>
        </p:nvSpPr>
        <p:spPr/>
        <p:txBody>
          <a:bodyPr>
            <a:normAutofit/>
          </a:bodyPr>
          <a:lstStyle/>
          <a:p>
            <a:r>
              <a:rPr lang="en-US" dirty="0"/>
              <a:t>The import surge</a:t>
            </a:r>
          </a:p>
        </p:txBody>
      </p:sp>
      <p:pic>
        <p:nvPicPr>
          <p:cNvPr id="6" name="Content Placeholder 3" descr="A picture containing text, boat&#10;&#10;Description automatically generated">
            <a:extLst>
              <a:ext uri="{FF2B5EF4-FFF2-40B4-BE49-F238E27FC236}">
                <a16:creationId xmlns:a16="http://schemas.microsoft.com/office/drawing/2014/main" id="{C30D2561-CC14-4C0A-BEA6-9629FB0F33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54589" y="1667990"/>
            <a:ext cx="3467834" cy="2261631"/>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2396D0AA-76DA-4D60-8EFC-4F25FAF6B8C1}"/>
              </a:ext>
            </a:extLst>
          </p:cNvPr>
          <p:cNvSpPr txBox="1"/>
          <p:nvPr/>
        </p:nvSpPr>
        <p:spPr>
          <a:xfrm>
            <a:off x="1751701" y="3200102"/>
            <a:ext cx="2283195" cy="1200329"/>
          </a:xfrm>
          <a:prstGeom prst="rect">
            <a:avLst/>
          </a:prstGeom>
          <a:noFill/>
        </p:spPr>
        <p:txBody>
          <a:bodyPr wrap="square" rtlCol="0">
            <a:spAutoFit/>
          </a:bodyPr>
          <a:lstStyle/>
          <a:p>
            <a:pPr algn="ctr"/>
            <a:r>
              <a:rPr lang="en-US" sz="2400" b="1" dirty="0"/>
              <a:t>Asian exporters paying premium shipping rates</a:t>
            </a:r>
          </a:p>
        </p:txBody>
      </p:sp>
      <p:sp>
        <p:nvSpPr>
          <p:cNvPr id="8" name="TextBox 7">
            <a:extLst>
              <a:ext uri="{FF2B5EF4-FFF2-40B4-BE49-F238E27FC236}">
                <a16:creationId xmlns:a16="http://schemas.microsoft.com/office/drawing/2014/main" id="{DE332184-419F-4915-958D-1122D77CA0D4}"/>
              </a:ext>
            </a:extLst>
          </p:cNvPr>
          <p:cNvSpPr txBox="1"/>
          <p:nvPr/>
        </p:nvSpPr>
        <p:spPr>
          <a:xfrm>
            <a:off x="4554589" y="4342041"/>
            <a:ext cx="4004121" cy="1200329"/>
          </a:xfrm>
          <a:prstGeom prst="rect">
            <a:avLst/>
          </a:prstGeom>
          <a:noFill/>
        </p:spPr>
        <p:txBody>
          <a:bodyPr wrap="square" rtlCol="0">
            <a:spAutoFit/>
          </a:bodyPr>
          <a:lstStyle/>
          <a:p>
            <a:pPr algn="ctr"/>
            <a:r>
              <a:rPr lang="en-US" sz="2400" b="1" dirty="0"/>
              <a:t>Shipping rate disparity incentivizes sending back empty containers</a:t>
            </a:r>
          </a:p>
        </p:txBody>
      </p:sp>
      <p:sp>
        <p:nvSpPr>
          <p:cNvPr id="9" name="TextBox 8">
            <a:extLst>
              <a:ext uri="{FF2B5EF4-FFF2-40B4-BE49-F238E27FC236}">
                <a16:creationId xmlns:a16="http://schemas.microsoft.com/office/drawing/2014/main" id="{07890E4B-0E91-4883-9640-3A08EEA61CDA}"/>
              </a:ext>
            </a:extLst>
          </p:cNvPr>
          <p:cNvSpPr txBox="1"/>
          <p:nvPr/>
        </p:nvSpPr>
        <p:spPr>
          <a:xfrm>
            <a:off x="8482442" y="1896102"/>
            <a:ext cx="2777796" cy="1569660"/>
          </a:xfrm>
          <a:prstGeom prst="rect">
            <a:avLst/>
          </a:prstGeom>
          <a:noFill/>
        </p:spPr>
        <p:txBody>
          <a:bodyPr wrap="square" rtlCol="0">
            <a:spAutoFit/>
          </a:bodyPr>
          <a:lstStyle/>
          <a:p>
            <a:pPr algn="ctr"/>
            <a:r>
              <a:rPr lang="en-US" sz="2400" b="1" dirty="0"/>
              <a:t>Export containers denied shipping space, empties go back to Asia</a:t>
            </a:r>
          </a:p>
        </p:txBody>
      </p:sp>
      <p:sp>
        <p:nvSpPr>
          <p:cNvPr id="10" name="TextBox 9">
            <a:extLst>
              <a:ext uri="{FF2B5EF4-FFF2-40B4-BE49-F238E27FC236}">
                <a16:creationId xmlns:a16="http://schemas.microsoft.com/office/drawing/2014/main" id="{6EB1F28F-1DFA-4562-B68A-E3F64215D3C3}"/>
              </a:ext>
            </a:extLst>
          </p:cNvPr>
          <p:cNvSpPr txBox="1"/>
          <p:nvPr/>
        </p:nvSpPr>
        <p:spPr>
          <a:xfrm>
            <a:off x="0" y="1394504"/>
            <a:ext cx="2777796" cy="1569660"/>
          </a:xfrm>
          <a:prstGeom prst="rect">
            <a:avLst/>
          </a:prstGeom>
          <a:solidFill>
            <a:schemeClr val="bg1"/>
          </a:solidFill>
        </p:spPr>
        <p:txBody>
          <a:bodyPr wrap="square" rtlCol="0">
            <a:spAutoFit/>
          </a:bodyPr>
          <a:lstStyle/>
          <a:p>
            <a:pPr algn="ctr"/>
            <a:r>
              <a:rPr lang="en-US" sz="2400" b="1" dirty="0"/>
              <a:t>Shortages &amp; delays as ports and inland supply chains are overwhelmed </a:t>
            </a:r>
          </a:p>
        </p:txBody>
      </p:sp>
    </p:spTree>
    <p:extLst>
      <p:ext uri="{BB962C8B-B14F-4D97-AF65-F5344CB8AC3E}">
        <p14:creationId xmlns:p14="http://schemas.microsoft.com/office/powerpoint/2010/main" val="606154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195B0-B666-4918-9982-5A49C8B6E6EB}"/>
              </a:ext>
            </a:extLst>
          </p:cNvPr>
          <p:cNvSpPr>
            <a:spLocks noGrp="1"/>
          </p:cNvSpPr>
          <p:nvPr>
            <p:ph type="title"/>
          </p:nvPr>
        </p:nvSpPr>
        <p:spPr/>
        <p:txBody>
          <a:bodyPr/>
          <a:lstStyle/>
          <a:p>
            <a:r>
              <a:rPr lang="en-US" dirty="0"/>
              <a:t>Cost to U.S. Exporters</a:t>
            </a:r>
          </a:p>
        </p:txBody>
      </p:sp>
      <p:pic>
        <p:nvPicPr>
          <p:cNvPr id="5" name="Picture 4">
            <a:extLst>
              <a:ext uri="{FF2B5EF4-FFF2-40B4-BE49-F238E27FC236}">
                <a16:creationId xmlns:a16="http://schemas.microsoft.com/office/drawing/2014/main" id="{AFF4F801-8F7F-4353-9CF6-46380A1CDB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8832" y="1466470"/>
            <a:ext cx="3450759" cy="2448701"/>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F9D8410B-347D-473F-9D2B-FEE98BA49D13}"/>
              </a:ext>
            </a:extLst>
          </p:cNvPr>
          <p:cNvSpPr txBox="1"/>
          <p:nvPr/>
        </p:nvSpPr>
        <p:spPr>
          <a:xfrm>
            <a:off x="228600" y="1478085"/>
            <a:ext cx="3332963" cy="523220"/>
          </a:xfrm>
          <a:prstGeom prst="rect">
            <a:avLst/>
          </a:prstGeom>
          <a:noFill/>
        </p:spPr>
        <p:txBody>
          <a:bodyPr wrap="square" rtlCol="0">
            <a:spAutoFit/>
          </a:bodyPr>
          <a:lstStyle/>
          <a:p>
            <a:pPr algn="ctr"/>
            <a:r>
              <a:rPr lang="en-US" sz="2800" b="1" dirty="0">
                <a:solidFill>
                  <a:srgbClr val="FF0000"/>
                </a:solidFill>
              </a:rPr>
              <a:t>Equipment Shortages</a:t>
            </a:r>
          </a:p>
        </p:txBody>
      </p:sp>
      <p:pic>
        <p:nvPicPr>
          <p:cNvPr id="7" name="Picture 6">
            <a:extLst>
              <a:ext uri="{FF2B5EF4-FFF2-40B4-BE49-F238E27FC236}">
                <a16:creationId xmlns:a16="http://schemas.microsoft.com/office/drawing/2014/main" id="{C6FFB0D5-8C6C-4C06-854B-3DD2D67FEF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84569" y="1415278"/>
            <a:ext cx="3450759" cy="2481542"/>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F6BC81F8-765E-4B04-A155-5ED0728A5475}"/>
              </a:ext>
            </a:extLst>
          </p:cNvPr>
          <p:cNvSpPr txBox="1"/>
          <p:nvPr/>
        </p:nvSpPr>
        <p:spPr>
          <a:xfrm>
            <a:off x="4370619" y="1534506"/>
            <a:ext cx="3450759" cy="461665"/>
          </a:xfrm>
          <a:prstGeom prst="rect">
            <a:avLst/>
          </a:prstGeom>
          <a:noFill/>
        </p:spPr>
        <p:txBody>
          <a:bodyPr wrap="square" rtlCol="0">
            <a:spAutoFit/>
          </a:bodyPr>
          <a:lstStyle/>
          <a:p>
            <a:pPr algn="ctr"/>
            <a:r>
              <a:rPr lang="en-US" sz="2400" b="1" dirty="0">
                <a:solidFill>
                  <a:schemeClr val="bg1"/>
                </a:solidFill>
              </a:rPr>
              <a:t>Shipment Delays</a:t>
            </a:r>
          </a:p>
        </p:txBody>
      </p:sp>
      <p:pic>
        <p:nvPicPr>
          <p:cNvPr id="10" name="Picture 9" descr="A picture containing text, sky, outdoor, cargo container&#10;&#10;Description automatically generated">
            <a:extLst>
              <a:ext uri="{FF2B5EF4-FFF2-40B4-BE49-F238E27FC236}">
                <a16:creationId xmlns:a16="http://schemas.microsoft.com/office/drawing/2014/main" id="{5A50697F-4D0C-4BE2-A3DD-E8594E5843E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90306" y="1422014"/>
            <a:ext cx="3505066" cy="2437086"/>
          </a:xfrm>
          <a:prstGeom prst="rect">
            <a:avLst/>
          </a:prstGeom>
          <a:ln>
            <a:noFill/>
          </a:ln>
          <a:effectLst>
            <a:outerShdw blurRad="190500" algn="tl" rotWithShape="0">
              <a:srgbClr val="000000">
                <a:alpha val="70000"/>
              </a:srgbClr>
            </a:outerShdw>
          </a:effectLst>
        </p:spPr>
      </p:pic>
      <p:sp>
        <p:nvSpPr>
          <p:cNvPr id="13" name="TextBox 12">
            <a:extLst>
              <a:ext uri="{FF2B5EF4-FFF2-40B4-BE49-F238E27FC236}">
                <a16:creationId xmlns:a16="http://schemas.microsoft.com/office/drawing/2014/main" id="{9DE16A46-DB0E-46B9-A1F6-4598C619DAE4}"/>
              </a:ext>
            </a:extLst>
          </p:cNvPr>
          <p:cNvSpPr txBox="1"/>
          <p:nvPr/>
        </p:nvSpPr>
        <p:spPr>
          <a:xfrm>
            <a:off x="8417459" y="1422014"/>
            <a:ext cx="3450759" cy="830997"/>
          </a:xfrm>
          <a:prstGeom prst="rect">
            <a:avLst/>
          </a:prstGeom>
          <a:solidFill>
            <a:schemeClr val="bg2">
              <a:alpha val="82000"/>
            </a:schemeClr>
          </a:solidFill>
        </p:spPr>
        <p:txBody>
          <a:bodyPr wrap="square" rtlCol="0">
            <a:spAutoFit/>
          </a:bodyPr>
          <a:lstStyle/>
          <a:p>
            <a:pPr algn="ctr"/>
            <a:r>
              <a:rPr lang="en-US" sz="2400" b="1" dirty="0"/>
              <a:t>Detention &amp; Demurrage Fees</a:t>
            </a:r>
          </a:p>
        </p:txBody>
      </p:sp>
      <p:sp>
        <p:nvSpPr>
          <p:cNvPr id="16" name="TextBox 15">
            <a:extLst>
              <a:ext uri="{FF2B5EF4-FFF2-40B4-BE49-F238E27FC236}">
                <a16:creationId xmlns:a16="http://schemas.microsoft.com/office/drawing/2014/main" id="{3FEF953D-FA69-4DC9-80E1-63D1BBB5FED3}"/>
              </a:ext>
            </a:extLst>
          </p:cNvPr>
          <p:cNvSpPr txBox="1"/>
          <p:nvPr/>
        </p:nvSpPr>
        <p:spPr>
          <a:xfrm>
            <a:off x="169701" y="3926786"/>
            <a:ext cx="3450759" cy="1200329"/>
          </a:xfrm>
          <a:prstGeom prst="rect">
            <a:avLst/>
          </a:prstGeom>
          <a:solidFill>
            <a:schemeClr val="bg2">
              <a:alpha val="82000"/>
            </a:schemeClr>
          </a:solidFill>
        </p:spPr>
        <p:txBody>
          <a:bodyPr wrap="square" rtlCol="0">
            <a:spAutoFit/>
          </a:bodyPr>
          <a:lstStyle/>
          <a:p>
            <a:pPr algn="ctr"/>
            <a:r>
              <a:rPr lang="en-US" sz="2400" dirty="0"/>
              <a:t>Lack of containers/chassis due to congested terminals and dislocations</a:t>
            </a:r>
          </a:p>
        </p:txBody>
      </p:sp>
      <p:sp>
        <p:nvSpPr>
          <p:cNvPr id="17" name="TextBox 16">
            <a:extLst>
              <a:ext uri="{FF2B5EF4-FFF2-40B4-BE49-F238E27FC236}">
                <a16:creationId xmlns:a16="http://schemas.microsoft.com/office/drawing/2014/main" id="{C4A67C85-A074-4079-9081-93A920DFEC4F}"/>
              </a:ext>
            </a:extLst>
          </p:cNvPr>
          <p:cNvSpPr txBox="1"/>
          <p:nvPr/>
        </p:nvSpPr>
        <p:spPr>
          <a:xfrm>
            <a:off x="4284569" y="3926786"/>
            <a:ext cx="3450759" cy="1938992"/>
          </a:xfrm>
          <a:prstGeom prst="rect">
            <a:avLst/>
          </a:prstGeom>
          <a:solidFill>
            <a:schemeClr val="bg2">
              <a:alpha val="82000"/>
            </a:schemeClr>
          </a:solidFill>
        </p:spPr>
        <p:txBody>
          <a:bodyPr wrap="square" rtlCol="0">
            <a:spAutoFit/>
          </a:bodyPr>
          <a:lstStyle/>
          <a:p>
            <a:pPr algn="ctr"/>
            <a:r>
              <a:rPr lang="en-US" sz="2400" dirty="0"/>
              <a:t>As exports get bumped for empty containers on ships, cargo is delayed weeks or months waiting for shipment space</a:t>
            </a:r>
          </a:p>
        </p:txBody>
      </p:sp>
      <p:sp>
        <p:nvSpPr>
          <p:cNvPr id="18" name="TextBox 17">
            <a:extLst>
              <a:ext uri="{FF2B5EF4-FFF2-40B4-BE49-F238E27FC236}">
                <a16:creationId xmlns:a16="http://schemas.microsoft.com/office/drawing/2014/main" id="{4577999E-CF49-468F-8882-10976C95C38E}"/>
              </a:ext>
            </a:extLst>
          </p:cNvPr>
          <p:cNvSpPr txBox="1"/>
          <p:nvPr/>
        </p:nvSpPr>
        <p:spPr>
          <a:xfrm>
            <a:off x="8348540" y="3876726"/>
            <a:ext cx="3664628" cy="2677656"/>
          </a:xfrm>
          <a:prstGeom prst="rect">
            <a:avLst/>
          </a:prstGeom>
          <a:solidFill>
            <a:schemeClr val="bg2">
              <a:alpha val="82000"/>
            </a:schemeClr>
          </a:solidFill>
        </p:spPr>
        <p:txBody>
          <a:bodyPr wrap="square" rtlCol="0">
            <a:spAutoFit/>
          </a:bodyPr>
          <a:lstStyle/>
          <a:p>
            <a:pPr algn="ctr"/>
            <a:r>
              <a:rPr lang="en-US" sz="2400" dirty="0"/>
              <a:t>Containers that are held on the terminal, on rail or on trucks charged daily D&amp;D fees by shippers, sometimes exceed value of cargo &amp; difficult to price products, pass on costs</a:t>
            </a:r>
          </a:p>
        </p:txBody>
      </p:sp>
    </p:spTree>
    <p:extLst>
      <p:ext uri="{BB962C8B-B14F-4D97-AF65-F5344CB8AC3E}">
        <p14:creationId xmlns:p14="http://schemas.microsoft.com/office/powerpoint/2010/main" val="4950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9D19D-56DA-4085-9EAA-B4B2CE21DD23}"/>
              </a:ext>
            </a:extLst>
          </p:cNvPr>
          <p:cNvSpPr>
            <a:spLocks noGrp="1"/>
          </p:cNvSpPr>
          <p:nvPr>
            <p:ph type="title"/>
          </p:nvPr>
        </p:nvSpPr>
        <p:spPr/>
        <p:txBody>
          <a:bodyPr/>
          <a:lstStyle/>
          <a:p>
            <a:r>
              <a:rPr lang="en-US" dirty="0"/>
              <a:t>Added costs and uncertainty </a:t>
            </a:r>
          </a:p>
        </p:txBody>
      </p:sp>
      <p:sp>
        <p:nvSpPr>
          <p:cNvPr id="3" name="Content Placeholder 2">
            <a:extLst>
              <a:ext uri="{FF2B5EF4-FFF2-40B4-BE49-F238E27FC236}">
                <a16:creationId xmlns:a16="http://schemas.microsoft.com/office/drawing/2014/main" id="{B2F2C9BC-0BF4-496B-8D5C-FF7BD75E9540}"/>
              </a:ext>
            </a:extLst>
          </p:cNvPr>
          <p:cNvSpPr>
            <a:spLocks noGrp="1"/>
          </p:cNvSpPr>
          <p:nvPr>
            <p:ph idx="1"/>
          </p:nvPr>
        </p:nvSpPr>
        <p:spPr>
          <a:xfrm>
            <a:off x="75756" y="1317471"/>
            <a:ext cx="12034728" cy="4689253"/>
          </a:xfrm>
        </p:spPr>
        <p:txBody>
          <a:bodyPr>
            <a:normAutofit fontScale="77500" lnSpcReduction="20000"/>
          </a:bodyPr>
          <a:lstStyle/>
          <a:p>
            <a:r>
              <a:rPr lang="en-US" dirty="0"/>
              <a:t>Added costs are mostly from </a:t>
            </a:r>
            <a:r>
              <a:rPr lang="en-US" b="1" dirty="0">
                <a:solidFill>
                  <a:schemeClr val="accent4">
                    <a:lumMod val="75000"/>
                  </a:schemeClr>
                </a:solidFill>
                <a:effectLst>
                  <a:outerShdw blurRad="38100" dist="38100" dir="2700000" algn="tl">
                    <a:srgbClr val="000000">
                      <a:alpha val="43137"/>
                    </a:srgbClr>
                  </a:outerShdw>
                </a:effectLst>
              </a:rPr>
              <a:t>demurrage and other fees- </a:t>
            </a:r>
            <a:r>
              <a:rPr lang="en-US" dirty="0"/>
              <a:t>hard to price &amp; pass on</a:t>
            </a:r>
          </a:p>
          <a:p>
            <a:r>
              <a:rPr lang="en-US" dirty="0"/>
              <a:t>Delays and shifting schedules and lack of containers/ ships to load</a:t>
            </a:r>
          </a:p>
          <a:p>
            <a:pPr lvl="1"/>
            <a:r>
              <a:rPr lang="en-US" b="1" dirty="0">
                <a:solidFill>
                  <a:schemeClr val="accent4">
                    <a:lumMod val="75000"/>
                  </a:schemeClr>
                </a:solidFill>
                <a:effectLst>
                  <a:outerShdw blurRad="38100" dist="38100" dir="2700000" algn="tl">
                    <a:srgbClr val="000000">
                      <a:alpha val="43137"/>
                    </a:srgbClr>
                  </a:outerShdw>
                </a:effectLst>
              </a:rPr>
              <a:t>Loss of spot sales opportunities for U.S. exporters </a:t>
            </a:r>
          </a:p>
          <a:p>
            <a:pPr lvl="1"/>
            <a:r>
              <a:rPr lang="en-US" b="1" dirty="0">
                <a:solidFill>
                  <a:schemeClr val="accent4">
                    <a:lumMod val="75000"/>
                  </a:schemeClr>
                </a:solidFill>
                <a:effectLst>
                  <a:outerShdw blurRad="38100" dist="38100" dir="2700000" algn="tl">
                    <a:srgbClr val="000000">
                      <a:alpha val="43137"/>
                    </a:srgbClr>
                  </a:outerShdw>
                </a:effectLst>
              </a:rPr>
              <a:t>Loss of market opportunities for importers as well (timing the market)  </a:t>
            </a:r>
          </a:p>
          <a:p>
            <a:r>
              <a:rPr lang="en-US" b="1" dirty="0">
                <a:solidFill>
                  <a:schemeClr val="accent4">
                    <a:lumMod val="75000"/>
                  </a:schemeClr>
                </a:solidFill>
                <a:effectLst>
                  <a:outerShdw blurRad="38100" dist="38100" dir="2700000" algn="tl">
                    <a:srgbClr val="000000">
                      <a:alpha val="43137"/>
                    </a:srgbClr>
                  </a:outerShdw>
                </a:effectLst>
              </a:rPr>
              <a:t>Challenges for smaller markets</a:t>
            </a:r>
            <a:r>
              <a:rPr lang="en-US" dirty="0"/>
              <a:t>, off the beaten path, price sensitive  </a:t>
            </a:r>
          </a:p>
          <a:p>
            <a:r>
              <a:rPr lang="en-US" dirty="0"/>
              <a:t>Ships </a:t>
            </a:r>
            <a:r>
              <a:rPr lang="en-US" b="1" dirty="0">
                <a:solidFill>
                  <a:schemeClr val="accent4">
                    <a:lumMod val="75000"/>
                  </a:schemeClr>
                </a:solidFill>
                <a:effectLst>
                  <a:outerShdw blurRad="38100" dist="38100" dir="2700000" algn="tl">
                    <a:srgbClr val="000000">
                      <a:alpha val="43137"/>
                    </a:srgbClr>
                  </a:outerShdw>
                </a:effectLst>
              </a:rPr>
              <a:t>changing course </a:t>
            </a:r>
            <a:r>
              <a:rPr lang="en-US" dirty="0"/>
              <a:t>once they have sailed, added uncertainty, especially for feeder vessels </a:t>
            </a:r>
          </a:p>
          <a:p>
            <a:pPr lvl="1"/>
            <a:r>
              <a:rPr lang="en-US" dirty="0"/>
              <a:t>If third country stop is added in route and no USDA seal, product can be rejected (Japan)</a:t>
            </a:r>
          </a:p>
          <a:p>
            <a:pPr lvl="1"/>
            <a:r>
              <a:rPr lang="en-US" dirty="0"/>
              <a:t>Seal/container numbers on certificates </a:t>
            </a:r>
          </a:p>
          <a:p>
            <a:r>
              <a:rPr lang="en-US" b="1" dirty="0">
                <a:solidFill>
                  <a:schemeClr val="accent4">
                    <a:lumMod val="75000"/>
                  </a:schemeClr>
                </a:solidFill>
                <a:effectLst>
                  <a:outerShdw blurRad="38100" dist="38100" dir="2700000" algn="tl">
                    <a:srgbClr val="000000">
                      <a:alpha val="43137"/>
                    </a:srgbClr>
                  </a:outerShdw>
                </a:effectLst>
              </a:rPr>
              <a:t>Shelf life issues</a:t>
            </a:r>
            <a:r>
              <a:rPr lang="en-US" dirty="0"/>
              <a:t>- resell loads at loss, freeze chilled product at loss</a:t>
            </a:r>
          </a:p>
          <a:p>
            <a:r>
              <a:rPr lang="en-US" dirty="0"/>
              <a:t>Meet customer needs for chilled or processed products = </a:t>
            </a:r>
            <a:r>
              <a:rPr lang="en-US" b="1" dirty="0">
                <a:solidFill>
                  <a:schemeClr val="accent4">
                    <a:lumMod val="75000"/>
                  </a:schemeClr>
                </a:solidFill>
                <a:effectLst>
                  <a:outerShdw blurRad="38100" dist="38100" dir="2700000" algn="tl">
                    <a:srgbClr val="000000">
                      <a:alpha val="43137"/>
                    </a:srgbClr>
                  </a:outerShdw>
                </a:effectLst>
              </a:rPr>
              <a:t>air freight </a:t>
            </a:r>
            <a:r>
              <a:rPr lang="en-US" dirty="0"/>
              <a:t>at significant added cost (prices also up, to $1.20-$1.25/lb), with limited availability, especially for volume, depending on routes and passenger flight status  </a:t>
            </a:r>
          </a:p>
          <a:p>
            <a:r>
              <a:rPr lang="en-US" b="1" dirty="0">
                <a:solidFill>
                  <a:schemeClr val="accent4">
                    <a:lumMod val="75000"/>
                  </a:schemeClr>
                </a:solidFill>
                <a:effectLst>
                  <a:outerShdw blurRad="38100" dist="38100" dir="2700000" algn="tl">
                    <a:srgbClr val="000000">
                      <a:alpha val="43137"/>
                    </a:srgbClr>
                  </a:outerShdw>
                </a:effectLst>
              </a:rPr>
              <a:t>Forgone export opportunities </a:t>
            </a:r>
            <a:r>
              <a:rPr lang="en-US" dirty="0"/>
              <a:t>to Asia at higher value and shift to Latin America to reduce logistical risks </a:t>
            </a:r>
          </a:p>
          <a:p>
            <a:r>
              <a:rPr lang="en-US" dirty="0"/>
              <a:t>Fortunately competitors have also faced issues &amp; tight supplies in the case of beef </a:t>
            </a:r>
          </a:p>
          <a:p>
            <a:endParaRPr lang="en-US" dirty="0"/>
          </a:p>
        </p:txBody>
      </p:sp>
    </p:spTree>
    <p:extLst>
      <p:ext uri="{BB962C8B-B14F-4D97-AF65-F5344CB8AC3E}">
        <p14:creationId xmlns:p14="http://schemas.microsoft.com/office/powerpoint/2010/main" val="3496208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4DC6B-6CA1-42CA-B2CF-579F6848D601}"/>
              </a:ext>
            </a:extLst>
          </p:cNvPr>
          <p:cNvSpPr>
            <a:spLocks noGrp="1"/>
          </p:cNvSpPr>
          <p:nvPr>
            <p:ph type="title"/>
          </p:nvPr>
        </p:nvSpPr>
        <p:spPr/>
        <p:txBody>
          <a:bodyPr/>
          <a:lstStyle/>
          <a:p>
            <a:r>
              <a:rPr lang="en-US" dirty="0"/>
              <a:t>Today’s discussion </a:t>
            </a:r>
          </a:p>
        </p:txBody>
      </p:sp>
      <p:graphicFrame>
        <p:nvGraphicFramePr>
          <p:cNvPr id="4" name="Content Placeholder 3">
            <a:extLst>
              <a:ext uri="{FF2B5EF4-FFF2-40B4-BE49-F238E27FC236}">
                <a16:creationId xmlns:a16="http://schemas.microsoft.com/office/drawing/2014/main" id="{2F51D684-060A-4916-A31F-3FB4187C9A66}"/>
              </a:ext>
            </a:extLst>
          </p:cNvPr>
          <p:cNvGraphicFramePr>
            <a:graphicFrameLocks noGrp="1"/>
          </p:cNvGraphicFramePr>
          <p:nvPr>
            <p:ph idx="1"/>
            <p:extLst>
              <p:ext uri="{D42A27DB-BD31-4B8C-83A1-F6EECF244321}">
                <p14:modId xmlns:p14="http://schemas.microsoft.com/office/powerpoint/2010/main" val="2197530363"/>
              </p:ext>
            </p:extLst>
          </p:nvPr>
        </p:nvGraphicFramePr>
        <p:xfrm>
          <a:off x="171449" y="1029903"/>
          <a:ext cx="11494369" cy="552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3668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AAEC-ACCD-4690-8D12-2E3FCF05A8D3}"/>
              </a:ext>
            </a:extLst>
          </p:cNvPr>
          <p:cNvSpPr>
            <a:spLocks noGrp="1"/>
          </p:cNvSpPr>
          <p:nvPr>
            <p:ph type="title"/>
          </p:nvPr>
        </p:nvSpPr>
        <p:spPr>
          <a:xfrm>
            <a:off x="171450" y="204486"/>
            <a:ext cx="10515600" cy="806970"/>
          </a:xfrm>
        </p:spPr>
        <p:txBody>
          <a:bodyPr>
            <a:normAutofit fontScale="90000"/>
          </a:bodyPr>
          <a:lstStyle/>
          <a:p>
            <a:r>
              <a:rPr lang="en-US" dirty="0"/>
              <a:t>Higher costs of shipping are mainly in demurrage and other fees, also higher trucking costs </a:t>
            </a:r>
          </a:p>
        </p:txBody>
      </p:sp>
      <p:pic>
        <p:nvPicPr>
          <p:cNvPr id="5" name="Content Placeholder 4">
            <a:extLst>
              <a:ext uri="{FF2B5EF4-FFF2-40B4-BE49-F238E27FC236}">
                <a16:creationId xmlns:a16="http://schemas.microsoft.com/office/drawing/2014/main" id="{362CB249-58A0-4DA3-BB7D-9B0BB3888AE8}"/>
              </a:ext>
            </a:extLst>
          </p:cNvPr>
          <p:cNvPicPr>
            <a:picLocks noGrp="1" noChangeAspect="1"/>
          </p:cNvPicPr>
          <p:nvPr>
            <p:ph idx="1"/>
          </p:nvPr>
        </p:nvPicPr>
        <p:blipFill>
          <a:blip r:embed="rId3"/>
          <a:stretch>
            <a:fillRect/>
          </a:stretch>
        </p:blipFill>
        <p:spPr>
          <a:xfrm>
            <a:off x="64465" y="1502522"/>
            <a:ext cx="6031535" cy="4540250"/>
          </a:xfrm>
        </p:spPr>
      </p:pic>
      <p:graphicFrame>
        <p:nvGraphicFramePr>
          <p:cNvPr id="8" name="Chart 7">
            <a:extLst>
              <a:ext uri="{FF2B5EF4-FFF2-40B4-BE49-F238E27FC236}">
                <a16:creationId xmlns:a16="http://schemas.microsoft.com/office/drawing/2014/main" id="{D5BF4BD3-F363-4B85-B81E-99B2F90BDFC0}"/>
              </a:ext>
            </a:extLst>
          </p:cNvPr>
          <p:cNvGraphicFramePr/>
          <p:nvPr>
            <p:extLst>
              <p:ext uri="{D42A27DB-BD31-4B8C-83A1-F6EECF244321}">
                <p14:modId xmlns:p14="http://schemas.microsoft.com/office/powerpoint/2010/main" val="2673118318"/>
              </p:ext>
            </p:extLst>
          </p:nvPr>
        </p:nvGraphicFramePr>
        <p:xfrm>
          <a:off x="5934635" y="719666"/>
          <a:ext cx="6391836" cy="5418667"/>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823231A2-FD89-4891-8E98-200B061C0D4B}"/>
              </a:ext>
            </a:extLst>
          </p:cNvPr>
          <p:cNvSpPr txBox="1"/>
          <p:nvPr/>
        </p:nvSpPr>
        <p:spPr>
          <a:xfrm>
            <a:off x="10945906" y="4105835"/>
            <a:ext cx="697535" cy="369332"/>
          </a:xfrm>
          <a:prstGeom prst="rect">
            <a:avLst/>
          </a:prstGeom>
          <a:noFill/>
        </p:spPr>
        <p:txBody>
          <a:bodyPr wrap="square" rtlCol="0">
            <a:spAutoFit/>
          </a:bodyPr>
          <a:lstStyle/>
          <a:p>
            <a:r>
              <a:rPr lang="en-US" dirty="0">
                <a:solidFill>
                  <a:schemeClr val="bg1"/>
                </a:solidFill>
              </a:rPr>
              <a:t>Truck</a:t>
            </a:r>
          </a:p>
        </p:txBody>
      </p:sp>
      <p:sp>
        <p:nvSpPr>
          <p:cNvPr id="10" name="TextBox 9">
            <a:extLst>
              <a:ext uri="{FF2B5EF4-FFF2-40B4-BE49-F238E27FC236}">
                <a16:creationId xmlns:a16="http://schemas.microsoft.com/office/drawing/2014/main" id="{310ABBB1-10A7-4D33-A9C1-7C37FDFFBD1A}"/>
              </a:ext>
            </a:extLst>
          </p:cNvPr>
          <p:cNvSpPr txBox="1"/>
          <p:nvPr/>
        </p:nvSpPr>
        <p:spPr>
          <a:xfrm>
            <a:off x="4500282" y="2312894"/>
            <a:ext cx="1595718" cy="1792941"/>
          </a:xfrm>
          <a:prstGeom prst="rect">
            <a:avLst/>
          </a:prstGeom>
          <a:solidFill>
            <a:schemeClr val="bg1"/>
          </a:solidFill>
        </p:spPr>
        <p:txBody>
          <a:bodyPr wrap="square" rtlCol="0">
            <a:spAutoFit/>
          </a:bodyPr>
          <a:lstStyle/>
          <a:p>
            <a:endParaRPr lang="en-US" dirty="0"/>
          </a:p>
        </p:txBody>
      </p:sp>
      <p:sp>
        <p:nvSpPr>
          <p:cNvPr id="7" name="TextBox 6">
            <a:extLst>
              <a:ext uri="{FF2B5EF4-FFF2-40B4-BE49-F238E27FC236}">
                <a16:creationId xmlns:a16="http://schemas.microsoft.com/office/drawing/2014/main" id="{EEBA7DFF-5CE9-4E76-961E-1C6AFC692E6B}"/>
              </a:ext>
            </a:extLst>
          </p:cNvPr>
          <p:cNvSpPr txBox="1"/>
          <p:nvPr/>
        </p:nvSpPr>
        <p:spPr>
          <a:xfrm>
            <a:off x="9182427" y="4475167"/>
            <a:ext cx="697535" cy="369332"/>
          </a:xfrm>
          <a:prstGeom prst="rect">
            <a:avLst/>
          </a:prstGeom>
          <a:noFill/>
        </p:spPr>
        <p:txBody>
          <a:bodyPr wrap="square" rtlCol="0">
            <a:spAutoFit/>
          </a:bodyPr>
          <a:lstStyle/>
          <a:p>
            <a:r>
              <a:rPr lang="en-US" dirty="0">
                <a:solidFill>
                  <a:schemeClr val="bg1"/>
                </a:solidFill>
              </a:rPr>
              <a:t>Rail</a:t>
            </a:r>
          </a:p>
        </p:txBody>
      </p:sp>
      <p:sp>
        <p:nvSpPr>
          <p:cNvPr id="11" name="TextBox 10">
            <a:extLst>
              <a:ext uri="{FF2B5EF4-FFF2-40B4-BE49-F238E27FC236}">
                <a16:creationId xmlns:a16="http://schemas.microsoft.com/office/drawing/2014/main" id="{808ACF11-02E6-417C-B0AD-9EC007728310}"/>
              </a:ext>
            </a:extLst>
          </p:cNvPr>
          <p:cNvSpPr txBox="1"/>
          <p:nvPr/>
        </p:nvSpPr>
        <p:spPr>
          <a:xfrm>
            <a:off x="7461891" y="4475167"/>
            <a:ext cx="697535" cy="369332"/>
          </a:xfrm>
          <a:prstGeom prst="rect">
            <a:avLst/>
          </a:prstGeom>
          <a:noFill/>
        </p:spPr>
        <p:txBody>
          <a:bodyPr wrap="square" rtlCol="0">
            <a:spAutoFit/>
          </a:bodyPr>
          <a:lstStyle/>
          <a:p>
            <a:r>
              <a:rPr lang="en-US" dirty="0">
                <a:solidFill>
                  <a:schemeClr val="bg1"/>
                </a:solidFill>
              </a:rPr>
              <a:t>Rail</a:t>
            </a:r>
          </a:p>
        </p:txBody>
      </p:sp>
      <p:sp>
        <p:nvSpPr>
          <p:cNvPr id="3" name="TextBox 2">
            <a:extLst>
              <a:ext uri="{FF2B5EF4-FFF2-40B4-BE49-F238E27FC236}">
                <a16:creationId xmlns:a16="http://schemas.microsoft.com/office/drawing/2014/main" id="{87FA60BD-90D1-4456-B553-3643F8301AD2}"/>
              </a:ext>
            </a:extLst>
          </p:cNvPr>
          <p:cNvSpPr txBox="1"/>
          <p:nvPr/>
        </p:nvSpPr>
        <p:spPr>
          <a:xfrm>
            <a:off x="64464" y="6400799"/>
            <a:ext cx="8482769" cy="369332"/>
          </a:xfrm>
          <a:prstGeom prst="rect">
            <a:avLst/>
          </a:prstGeom>
          <a:noFill/>
        </p:spPr>
        <p:txBody>
          <a:bodyPr wrap="square" rtlCol="0">
            <a:spAutoFit/>
          </a:bodyPr>
          <a:lstStyle/>
          <a:p>
            <a:r>
              <a:rPr lang="en-US" dirty="0">
                <a:solidFill>
                  <a:schemeClr val="bg1"/>
                </a:solidFill>
              </a:rPr>
              <a:t>Wall Street Journal image, shipping cost quotes from exporters, USMEF</a:t>
            </a:r>
          </a:p>
        </p:txBody>
      </p:sp>
    </p:spTree>
    <p:extLst>
      <p:ext uri="{BB962C8B-B14F-4D97-AF65-F5344CB8AC3E}">
        <p14:creationId xmlns:p14="http://schemas.microsoft.com/office/powerpoint/2010/main" val="2405713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CAAE7-A905-4538-B976-F2F3961C3FA2}"/>
              </a:ext>
            </a:extLst>
          </p:cNvPr>
          <p:cNvSpPr>
            <a:spLocks noGrp="1"/>
          </p:cNvSpPr>
          <p:nvPr>
            <p:ph type="title"/>
          </p:nvPr>
        </p:nvSpPr>
        <p:spPr>
          <a:xfrm>
            <a:off x="171449" y="364490"/>
            <a:ext cx="11791054" cy="806970"/>
          </a:xfrm>
        </p:spPr>
        <p:txBody>
          <a:bodyPr>
            <a:noAutofit/>
          </a:bodyPr>
          <a:lstStyle/>
          <a:p>
            <a:r>
              <a:rPr lang="en-US" sz="2800" dirty="0"/>
              <a:t>Chilled is a big part of U.S. red meat export portfolio and competitive advantage</a:t>
            </a:r>
            <a:br>
              <a:rPr lang="en-US" sz="2800" dirty="0"/>
            </a:br>
            <a:r>
              <a:rPr lang="en-US" sz="2800" dirty="0"/>
              <a:t>$3.73 Billion in waterborne chilled beef exports, up 38% or +$1 Billion over 2020</a:t>
            </a:r>
            <a:br>
              <a:rPr lang="en-US" sz="2800" dirty="0"/>
            </a:br>
            <a:r>
              <a:rPr lang="en-US" sz="2800" dirty="0"/>
              <a:t>Export volume has doubled since 2015</a:t>
            </a:r>
            <a:br>
              <a:rPr lang="en-US" sz="2800" dirty="0"/>
            </a:br>
            <a:endParaRPr lang="en-US" sz="2800" dirty="0"/>
          </a:p>
        </p:txBody>
      </p:sp>
      <p:graphicFrame>
        <p:nvGraphicFramePr>
          <p:cNvPr id="6" name="Content Placeholder 5">
            <a:extLst>
              <a:ext uri="{FF2B5EF4-FFF2-40B4-BE49-F238E27FC236}">
                <a16:creationId xmlns:a16="http://schemas.microsoft.com/office/drawing/2014/main" id="{AAFC1920-D08F-49A4-AD6B-0751467AFD67}"/>
              </a:ext>
            </a:extLst>
          </p:cNvPr>
          <p:cNvGraphicFramePr>
            <a:graphicFrameLocks noGrp="1"/>
          </p:cNvGraphicFramePr>
          <p:nvPr>
            <p:ph idx="1"/>
            <p:extLst>
              <p:ext uri="{D42A27DB-BD31-4B8C-83A1-F6EECF244321}">
                <p14:modId xmlns:p14="http://schemas.microsoft.com/office/powerpoint/2010/main" val="3787407132"/>
              </p:ext>
            </p:extLst>
          </p:nvPr>
        </p:nvGraphicFramePr>
        <p:xfrm>
          <a:off x="0" y="1412875"/>
          <a:ext cx="5924550" cy="454025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3983503-3A37-4808-A819-18C78E69F055}"/>
              </a:ext>
            </a:extLst>
          </p:cNvPr>
          <p:cNvSpPr txBox="1"/>
          <p:nvPr/>
        </p:nvSpPr>
        <p:spPr>
          <a:xfrm>
            <a:off x="171449" y="6302188"/>
            <a:ext cx="5924551" cy="369332"/>
          </a:xfrm>
          <a:prstGeom prst="rect">
            <a:avLst/>
          </a:prstGeom>
          <a:noFill/>
        </p:spPr>
        <p:txBody>
          <a:bodyPr wrap="square" rtlCol="0">
            <a:spAutoFit/>
          </a:bodyPr>
          <a:lstStyle/>
          <a:p>
            <a:r>
              <a:rPr lang="en-US" dirty="0">
                <a:solidFill>
                  <a:schemeClr val="bg1"/>
                </a:solidFill>
              </a:rPr>
              <a:t>Source: TDM, USMEF, Japan includes chilled variety meats</a:t>
            </a:r>
          </a:p>
        </p:txBody>
      </p:sp>
      <p:sp>
        <p:nvSpPr>
          <p:cNvPr id="9" name="TextBox 8">
            <a:extLst>
              <a:ext uri="{FF2B5EF4-FFF2-40B4-BE49-F238E27FC236}">
                <a16:creationId xmlns:a16="http://schemas.microsoft.com/office/drawing/2014/main" id="{D1A744C3-4B19-4185-B06A-A54355FAE921}"/>
              </a:ext>
            </a:extLst>
          </p:cNvPr>
          <p:cNvSpPr txBox="1"/>
          <p:nvPr/>
        </p:nvSpPr>
        <p:spPr>
          <a:xfrm>
            <a:off x="5526104" y="1209450"/>
            <a:ext cx="6665896" cy="5016758"/>
          </a:xfrm>
          <a:prstGeom prst="rect">
            <a:avLst/>
          </a:prstGeom>
          <a:noFill/>
        </p:spPr>
        <p:txBody>
          <a:bodyPr wrap="square">
            <a:spAutoFit/>
          </a:bodyPr>
          <a:lstStyle/>
          <a:p>
            <a:pPr marL="742950" lvl="1" indent="-285750">
              <a:buFont typeface="Arial" panose="020B0604020202020204" pitchFamily="34" charset="0"/>
              <a:buChar char="•"/>
            </a:pPr>
            <a:r>
              <a:rPr lang="en-US" sz="2400" dirty="0"/>
              <a:t>Chilled </a:t>
            </a:r>
            <a:r>
              <a:rPr lang="en-US" sz="2400" u="sng" dirty="0"/>
              <a:t>premiums</a:t>
            </a:r>
            <a:r>
              <a:rPr lang="en-US" sz="2400" dirty="0"/>
              <a:t> over frozen: </a:t>
            </a:r>
          </a:p>
          <a:p>
            <a:pPr marL="1200150" lvl="2" indent="-285750">
              <a:buFont typeface="Arial" panose="020B0604020202020204" pitchFamily="34" charset="0"/>
              <a:buChar char="•"/>
            </a:pPr>
            <a:r>
              <a:rPr lang="en-US" sz="2400" dirty="0"/>
              <a:t>Japan $1.77/lb</a:t>
            </a:r>
          </a:p>
          <a:p>
            <a:pPr marL="1200150" lvl="2" indent="-285750">
              <a:buFont typeface="Arial" panose="020B0604020202020204" pitchFamily="34" charset="0"/>
              <a:buChar char="•"/>
            </a:pPr>
            <a:r>
              <a:rPr lang="en-US" sz="2400" dirty="0"/>
              <a:t>Korea $2.20/lb</a:t>
            </a:r>
          </a:p>
          <a:p>
            <a:pPr marL="1200150" lvl="2" indent="-285750">
              <a:buFont typeface="Arial" panose="020B0604020202020204" pitchFamily="34" charset="0"/>
              <a:buChar char="•"/>
            </a:pPr>
            <a:r>
              <a:rPr lang="en-US" sz="2400" dirty="0"/>
              <a:t>Taiwan $2.54/lb </a:t>
            </a:r>
          </a:p>
          <a:p>
            <a:pPr marL="742950" lvl="1" indent="-285750">
              <a:buFont typeface="Arial" panose="020B0604020202020204" pitchFamily="34" charset="0"/>
              <a:buChar char="•"/>
            </a:pPr>
            <a:r>
              <a:rPr lang="en-US" sz="2000" dirty="0"/>
              <a:t>Allows U.S. to capture high quality advantage while minimizing the “commodity” price volatility and competition from lower cost suppliers </a:t>
            </a:r>
          </a:p>
          <a:p>
            <a:pPr marL="742950" lvl="1" indent="-285750">
              <a:buFont typeface="Arial" panose="020B0604020202020204" pitchFamily="34" charset="0"/>
              <a:buChar char="•"/>
            </a:pPr>
            <a:r>
              <a:rPr lang="en-US" sz="2000" dirty="0"/>
              <a:t>Consistent business benefits exporters and importers </a:t>
            </a:r>
          </a:p>
          <a:p>
            <a:pPr marL="742950" lvl="1" indent="-285750">
              <a:buFont typeface="Arial" panose="020B0604020202020204" pitchFamily="34" charset="0"/>
              <a:buChar char="•"/>
            </a:pPr>
            <a:r>
              <a:rPr lang="en-US" sz="2000" dirty="0"/>
              <a:t>Just in time supply chain </a:t>
            </a:r>
          </a:p>
          <a:p>
            <a:pPr marL="742950" lvl="1" indent="-285750">
              <a:buFont typeface="Arial" panose="020B0604020202020204" pitchFamily="34" charset="0"/>
              <a:buChar char="•"/>
            </a:pPr>
            <a:r>
              <a:rPr lang="en-US" sz="2000" dirty="0"/>
              <a:t>Disruption causes retailers to purchase from competitors or attempt to add frozen</a:t>
            </a:r>
          </a:p>
          <a:p>
            <a:pPr marL="742950" lvl="1" indent="-285750">
              <a:buFont typeface="Arial" panose="020B0604020202020204" pitchFamily="34" charset="0"/>
              <a:buChar char="•"/>
            </a:pPr>
            <a:r>
              <a:rPr lang="en-US" sz="2000" dirty="0"/>
              <a:t>Some importers have been forced to freeze product on arrival at a huge cost = reducing chilled business</a:t>
            </a:r>
          </a:p>
          <a:p>
            <a:pPr marL="742950" lvl="1" indent="-285750">
              <a:buFont typeface="Arial" panose="020B0604020202020204" pitchFamily="34" charset="0"/>
              <a:buChar char="•"/>
            </a:pPr>
            <a:r>
              <a:rPr lang="en-US" sz="2000" dirty="0"/>
              <a:t>Shelf life issues damage product quality and image  </a:t>
            </a:r>
          </a:p>
          <a:p>
            <a:pPr marL="742950" lvl="1" indent="-285750">
              <a:buFont typeface="Arial" panose="020B0604020202020204" pitchFamily="34" charset="0"/>
              <a:buChar char="•"/>
            </a:pPr>
            <a:endParaRPr lang="en-US" sz="2400" dirty="0"/>
          </a:p>
        </p:txBody>
      </p:sp>
      <p:cxnSp>
        <p:nvCxnSpPr>
          <p:cNvPr id="10" name="Straight Arrow Connector 9">
            <a:extLst>
              <a:ext uri="{FF2B5EF4-FFF2-40B4-BE49-F238E27FC236}">
                <a16:creationId xmlns:a16="http://schemas.microsoft.com/office/drawing/2014/main" id="{1351E2A9-F599-4D9E-B0D9-10AD36C7B786}"/>
              </a:ext>
            </a:extLst>
          </p:cNvPr>
          <p:cNvCxnSpPr/>
          <p:nvPr/>
        </p:nvCxnSpPr>
        <p:spPr>
          <a:xfrm flipV="1">
            <a:off x="1128713" y="2100263"/>
            <a:ext cx="2828925" cy="1814512"/>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291451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320F1-D5E2-4B95-A747-AF6430DDDAD5}"/>
              </a:ext>
            </a:extLst>
          </p:cNvPr>
          <p:cNvSpPr>
            <a:spLocks noGrp="1"/>
          </p:cNvSpPr>
          <p:nvPr>
            <p:ph type="title"/>
          </p:nvPr>
        </p:nvSpPr>
        <p:spPr>
          <a:xfrm>
            <a:off x="171450" y="251134"/>
            <a:ext cx="11542495" cy="806970"/>
          </a:xfrm>
        </p:spPr>
        <p:txBody>
          <a:bodyPr>
            <a:normAutofit/>
          </a:bodyPr>
          <a:lstStyle/>
          <a:p>
            <a:r>
              <a:rPr lang="en-US" dirty="0"/>
              <a:t>Chilled waterborne pork exports $1.17 billion</a:t>
            </a:r>
          </a:p>
        </p:txBody>
      </p:sp>
      <p:graphicFrame>
        <p:nvGraphicFramePr>
          <p:cNvPr id="4" name="Content Placeholder 5">
            <a:extLst>
              <a:ext uri="{FF2B5EF4-FFF2-40B4-BE49-F238E27FC236}">
                <a16:creationId xmlns:a16="http://schemas.microsoft.com/office/drawing/2014/main" id="{FFF9D490-4F5C-4FC6-A0B9-27793DAD9002}"/>
              </a:ext>
            </a:extLst>
          </p:cNvPr>
          <p:cNvGraphicFramePr>
            <a:graphicFrameLocks noGrp="1"/>
          </p:cNvGraphicFramePr>
          <p:nvPr>
            <p:ph idx="1"/>
            <p:extLst>
              <p:ext uri="{D42A27DB-BD31-4B8C-83A1-F6EECF244321}">
                <p14:modId xmlns:p14="http://schemas.microsoft.com/office/powerpoint/2010/main" val="2640398713"/>
              </p:ext>
            </p:extLst>
          </p:nvPr>
        </p:nvGraphicFramePr>
        <p:xfrm>
          <a:off x="171450" y="1412875"/>
          <a:ext cx="7240003" cy="454025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90E9BA04-03FD-4290-A158-73E65958ECCC}"/>
              </a:ext>
            </a:extLst>
          </p:cNvPr>
          <p:cNvSpPr txBox="1"/>
          <p:nvPr/>
        </p:nvSpPr>
        <p:spPr>
          <a:xfrm>
            <a:off x="7719460" y="1536174"/>
            <a:ext cx="3994485" cy="3785652"/>
          </a:xfrm>
          <a:prstGeom prst="rect">
            <a:avLst/>
          </a:prstGeom>
          <a:noFill/>
        </p:spPr>
        <p:txBody>
          <a:bodyPr wrap="square" rtlCol="0">
            <a:spAutoFit/>
          </a:bodyPr>
          <a:lstStyle/>
          <a:p>
            <a:pPr marL="285750" indent="-285750">
              <a:buFont typeface="Arial" panose="020B0604020202020204" pitchFamily="34" charset="0"/>
              <a:buChar char="•"/>
            </a:pPr>
            <a:r>
              <a:rPr lang="en-US" sz="2000" dirty="0"/>
              <a:t>Chilled </a:t>
            </a:r>
            <a:r>
              <a:rPr lang="en-US" sz="2000" u="sng" dirty="0"/>
              <a:t>premiums</a:t>
            </a:r>
            <a:r>
              <a:rPr lang="en-US" sz="2000" dirty="0"/>
              <a:t> over frozen: </a:t>
            </a:r>
          </a:p>
          <a:p>
            <a:pPr marL="742950" lvl="1" indent="-285750">
              <a:buFont typeface="Arial" panose="020B0604020202020204" pitchFamily="34" charset="0"/>
              <a:buChar char="•"/>
            </a:pPr>
            <a:r>
              <a:rPr lang="en-US" sz="2000" dirty="0"/>
              <a:t>Japan: $0.59/lb </a:t>
            </a:r>
          </a:p>
          <a:p>
            <a:pPr marL="742950" lvl="1" indent="-285750">
              <a:buFont typeface="Arial" panose="020B0604020202020204" pitchFamily="34" charset="0"/>
              <a:buChar char="•"/>
            </a:pPr>
            <a:r>
              <a:rPr lang="en-US" sz="2000" dirty="0"/>
              <a:t>Korea: $1.36/lb</a:t>
            </a:r>
          </a:p>
          <a:p>
            <a:pPr marL="285750" indent="-285750">
              <a:buFont typeface="Arial" panose="020B0604020202020204" pitchFamily="34" charset="0"/>
              <a:buChar char="•"/>
            </a:pPr>
            <a:r>
              <a:rPr lang="en-US" sz="2000" dirty="0"/>
              <a:t>Differentiating factor against EU </a:t>
            </a:r>
          </a:p>
          <a:p>
            <a:pPr marL="285750" indent="-285750">
              <a:buFont typeface="Arial" panose="020B0604020202020204" pitchFamily="34" charset="0"/>
              <a:buChar char="•"/>
            </a:pPr>
            <a:r>
              <a:rPr lang="en-US" sz="2000" dirty="0"/>
              <a:t>Retail penetration in Japan, potential future growth in Korea after doubling last year </a:t>
            </a:r>
          </a:p>
          <a:p>
            <a:pPr marL="285750" indent="-285750">
              <a:buFont typeface="Arial" panose="020B0604020202020204" pitchFamily="34" charset="0"/>
              <a:buChar char="•"/>
            </a:pPr>
            <a:r>
              <a:rPr lang="en-US" sz="2000" dirty="0"/>
              <a:t>But Japanese retailers are selling some defrosted European product due to shipping issues and inconsistency of U.S. supplies</a:t>
            </a:r>
          </a:p>
          <a:p>
            <a:pPr marL="285750" indent="-285750">
              <a:buFont typeface="Arial" panose="020B0604020202020204" pitchFamily="34" charset="0"/>
              <a:buChar char="•"/>
            </a:pPr>
            <a:r>
              <a:rPr lang="en-US" sz="2000" dirty="0"/>
              <a:t>Canada has faced challenges too  </a:t>
            </a:r>
          </a:p>
        </p:txBody>
      </p:sp>
      <p:sp>
        <p:nvSpPr>
          <p:cNvPr id="6" name="TextBox 5">
            <a:extLst>
              <a:ext uri="{FF2B5EF4-FFF2-40B4-BE49-F238E27FC236}">
                <a16:creationId xmlns:a16="http://schemas.microsoft.com/office/drawing/2014/main" id="{1A5D5C8C-3FBF-46BD-9572-44BFBEF8108A}"/>
              </a:ext>
            </a:extLst>
          </p:cNvPr>
          <p:cNvSpPr txBox="1"/>
          <p:nvPr/>
        </p:nvSpPr>
        <p:spPr>
          <a:xfrm>
            <a:off x="171449" y="6422200"/>
            <a:ext cx="5924551" cy="369332"/>
          </a:xfrm>
          <a:prstGeom prst="rect">
            <a:avLst/>
          </a:prstGeom>
          <a:noFill/>
        </p:spPr>
        <p:txBody>
          <a:bodyPr wrap="square" rtlCol="0">
            <a:spAutoFit/>
          </a:bodyPr>
          <a:lstStyle/>
          <a:p>
            <a:r>
              <a:rPr lang="en-US" dirty="0">
                <a:solidFill>
                  <a:schemeClr val="bg1"/>
                </a:solidFill>
              </a:rPr>
              <a:t>Source: TDM, USMEF</a:t>
            </a:r>
          </a:p>
        </p:txBody>
      </p:sp>
    </p:spTree>
    <p:extLst>
      <p:ext uri="{BB962C8B-B14F-4D97-AF65-F5344CB8AC3E}">
        <p14:creationId xmlns:p14="http://schemas.microsoft.com/office/powerpoint/2010/main" val="259410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8275E-B471-4715-9761-82DCD7D17658}"/>
              </a:ext>
            </a:extLst>
          </p:cNvPr>
          <p:cNvSpPr>
            <a:spLocks noGrp="1"/>
          </p:cNvSpPr>
          <p:nvPr>
            <p:ph type="title"/>
          </p:nvPr>
        </p:nvSpPr>
        <p:spPr>
          <a:xfrm>
            <a:off x="171450" y="303097"/>
            <a:ext cx="11661962" cy="806970"/>
          </a:xfrm>
        </p:spPr>
        <p:txBody>
          <a:bodyPr>
            <a:normAutofit fontScale="90000"/>
          </a:bodyPr>
          <a:lstStyle/>
          <a:p>
            <a:r>
              <a:rPr lang="en-US" dirty="0"/>
              <a:t>Chilled U.S. red meat exports are reliant on consistent shipping out of Oakland</a:t>
            </a:r>
            <a:endParaRPr lang="en-US" sz="3600" dirty="0"/>
          </a:p>
        </p:txBody>
      </p:sp>
      <p:sp>
        <p:nvSpPr>
          <p:cNvPr id="3" name="Content Placeholder 2">
            <a:extLst>
              <a:ext uri="{FF2B5EF4-FFF2-40B4-BE49-F238E27FC236}">
                <a16:creationId xmlns:a16="http://schemas.microsoft.com/office/drawing/2014/main" id="{D4F07F2B-90E1-477E-ABBE-584B38264A3C}"/>
              </a:ext>
            </a:extLst>
          </p:cNvPr>
          <p:cNvSpPr>
            <a:spLocks noGrp="1"/>
          </p:cNvSpPr>
          <p:nvPr>
            <p:ph idx="1"/>
          </p:nvPr>
        </p:nvSpPr>
        <p:spPr>
          <a:xfrm>
            <a:off x="171450" y="1347332"/>
            <a:ext cx="11182350" cy="4539961"/>
          </a:xfrm>
        </p:spPr>
        <p:txBody>
          <a:bodyPr/>
          <a:lstStyle/>
          <a:p>
            <a:r>
              <a:rPr lang="en-US" dirty="0"/>
              <a:t>Japan is the largest destination for U.S. waterborne chilled beef and pork</a:t>
            </a:r>
          </a:p>
        </p:txBody>
      </p:sp>
      <p:pic>
        <p:nvPicPr>
          <p:cNvPr id="5" name="Picture 4">
            <a:extLst>
              <a:ext uri="{FF2B5EF4-FFF2-40B4-BE49-F238E27FC236}">
                <a16:creationId xmlns:a16="http://schemas.microsoft.com/office/drawing/2014/main" id="{7DEFA022-1835-4361-936C-46BB6A438FDA}"/>
              </a:ext>
            </a:extLst>
          </p:cNvPr>
          <p:cNvPicPr>
            <a:picLocks noChangeAspect="1"/>
          </p:cNvPicPr>
          <p:nvPr/>
        </p:nvPicPr>
        <p:blipFill>
          <a:blip r:embed="rId3"/>
          <a:stretch>
            <a:fillRect/>
          </a:stretch>
        </p:blipFill>
        <p:spPr>
          <a:xfrm>
            <a:off x="24509" y="1872558"/>
            <a:ext cx="6048660" cy="2957715"/>
          </a:xfrm>
          <a:prstGeom prst="rect">
            <a:avLst/>
          </a:prstGeom>
        </p:spPr>
      </p:pic>
      <p:pic>
        <p:nvPicPr>
          <p:cNvPr id="7" name="Picture 6">
            <a:extLst>
              <a:ext uri="{FF2B5EF4-FFF2-40B4-BE49-F238E27FC236}">
                <a16:creationId xmlns:a16="http://schemas.microsoft.com/office/drawing/2014/main" id="{C85C48A2-DE30-4D5D-A665-12ADAD825C93}"/>
              </a:ext>
            </a:extLst>
          </p:cNvPr>
          <p:cNvPicPr>
            <a:picLocks noChangeAspect="1"/>
          </p:cNvPicPr>
          <p:nvPr/>
        </p:nvPicPr>
        <p:blipFill>
          <a:blip r:embed="rId4"/>
          <a:stretch>
            <a:fillRect/>
          </a:stretch>
        </p:blipFill>
        <p:spPr>
          <a:xfrm>
            <a:off x="6220110" y="1867134"/>
            <a:ext cx="5932727" cy="2957715"/>
          </a:xfrm>
          <a:prstGeom prst="rect">
            <a:avLst/>
          </a:prstGeom>
        </p:spPr>
      </p:pic>
      <p:sp>
        <p:nvSpPr>
          <p:cNvPr id="8" name="TextBox 7">
            <a:extLst>
              <a:ext uri="{FF2B5EF4-FFF2-40B4-BE49-F238E27FC236}">
                <a16:creationId xmlns:a16="http://schemas.microsoft.com/office/drawing/2014/main" id="{21F5CDD6-2030-4186-BEA4-165B5D043DB7}"/>
              </a:ext>
            </a:extLst>
          </p:cNvPr>
          <p:cNvSpPr txBox="1"/>
          <p:nvPr/>
        </p:nvSpPr>
        <p:spPr>
          <a:xfrm>
            <a:off x="171450" y="6379285"/>
            <a:ext cx="8731918" cy="369332"/>
          </a:xfrm>
          <a:prstGeom prst="rect">
            <a:avLst/>
          </a:prstGeom>
          <a:noFill/>
        </p:spPr>
        <p:txBody>
          <a:bodyPr wrap="square" rtlCol="0">
            <a:spAutoFit/>
          </a:bodyPr>
          <a:lstStyle/>
          <a:p>
            <a:r>
              <a:rPr lang="en-US" dirty="0">
                <a:solidFill>
                  <a:schemeClr val="bg1"/>
                </a:solidFill>
              </a:rPr>
              <a:t>Source: PIERS, USMEF, Jan-Nov 2021, metric tons, includes HS0206 variety meats </a:t>
            </a:r>
          </a:p>
        </p:txBody>
      </p:sp>
      <p:sp>
        <p:nvSpPr>
          <p:cNvPr id="4" name="TextBox 3">
            <a:extLst>
              <a:ext uri="{FF2B5EF4-FFF2-40B4-BE49-F238E27FC236}">
                <a16:creationId xmlns:a16="http://schemas.microsoft.com/office/drawing/2014/main" id="{BE989BB0-2178-44AF-9785-9EBF30DF1D8A}"/>
              </a:ext>
            </a:extLst>
          </p:cNvPr>
          <p:cNvSpPr txBox="1"/>
          <p:nvPr/>
        </p:nvSpPr>
        <p:spPr>
          <a:xfrm>
            <a:off x="312926" y="5010116"/>
            <a:ext cx="11520486" cy="707886"/>
          </a:xfrm>
          <a:prstGeom prst="rect">
            <a:avLst/>
          </a:prstGeom>
          <a:noFill/>
        </p:spPr>
        <p:txBody>
          <a:bodyPr wrap="square" rtlCol="0">
            <a:spAutoFit/>
          </a:bodyPr>
          <a:lstStyle/>
          <a:p>
            <a:r>
              <a:rPr lang="en-US" sz="2000" dirty="0"/>
              <a:t>Japan’s safeguard on U.S. beef would have triggered again this March, without the shipping issues </a:t>
            </a:r>
          </a:p>
          <a:p>
            <a:r>
              <a:rPr lang="en-US" sz="2000" dirty="0"/>
              <a:t>Concern again this year with the upcoming ILWU labor contract negotiations</a:t>
            </a:r>
          </a:p>
        </p:txBody>
      </p:sp>
    </p:spTree>
    <p:extLst>
      <p:ext uri="{BB962C8B-B14F-4D97-AF65-F5344CB8AC3E}">
        <p14:creationId xmlns:p14="http://schemas.microsoft.com/office/powerpoint/2010/main" val="542295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03C71-93FE-4133-B9B1-5C65DB7A1771}"/>
              </a:ext>
            </a:extLst>
          </p:cNvPr>
          <p:cNvSpPr>
            <a:spLocks noGrp="1"/>
          </p:cNvSpPr>
          <p:nvPr>
            <p:ph type="title"/>
          </p:nvPr>
        </p:nvSpPr>
        <p:spPr>
          <a:xfrm>
            <a:off x="171449" y="251234"/>
            <a:ext cx="11869755" cy="806970"/>
          </a:xfrm>
        </p:spPr>
        <p:txBody>
          <a:bodyPr>
            <a:noAutofit/>
          </a:bodyPr>
          <a:lstStyle/>
          <a:p>
            <a:r>
              <a:rPr lang="en-US" sz="3200" dirty="0"/>
              <a:t>The U.S. relies on live animal and meat trade with Canada and Mexico </a:t>
            </a:r>
          </a:p>
        </p:txBody>
      </p:sp>
      <p:sp>
        <p:nvSpPr>
          <p:cNvPr id="3" name="Content Placeholder 2">
            <a:extLst>
              <a:ext uri="{FF2B5EF4-FFF2-40B4-BE49-F238E27FC236}">
                <a16:creationId xmlns:a16="http://schemas.microsoft.com/office/drawing/2014/main" id="{93466C68-1C72-49B1-A0B3-708953F230D6}"/>
              </a:ext>
            </a:extLst>
          </p:cNvPr>
          <p:cNvSpPr>
            <a:spLocks noGrp="1"/>
          </p:cNvSpPr>
          <p:nvPr>
            <p:ph idx="1"/>
          </p:nvPr>
        </p:nvSpPr>
        <p:spPr>
          <a:xfrm>
            <a:off x="3593077" y="1413162"/>
            <a:ext cx="4397348" cy="4539961"/>
          </a:xfrm>
        </p:spPr>
        <p:txBody>
          <a:bodyPr>
            <a:normAutofit/>
          </a:bodyPr>
          <a:lstStyle/>
          <a:p>
            <a:pPr marL="0" indent="0">
              <a:buNone/>
            </a:pPr>
            <a:r>
              <a:rPr lang="en-US" sz="2000" b="1" dirty="0"/>
              <a:t>Cattle </a:t>
            </a:r>
          </a:p>
          <a:p>
            <a:pPr marL="457200" lvl="1" indent="0">
              <a:buNone/>
            </a:pPr>
            <a:r>
              <a:rPr lang="en-US" sz="2000" u="sng" dirty="0"/>
              <a:t>Imports from:</a:t>
            </a:r>
            <a:r>
              <a:rPr lang="en-US" sz="2000" dirty="0"/>
              <a:t> </a:t>
            </a:r>
          </a:p>
          <a:p>
            <a:pPr marL="457200" lvl="1" indent="0">
              <a:buNone/>
            </a:pPr>
            <a:r>
              <a:rPr lang="en-US" sz="2000" dirty="0"/>
              <a:t>Mexico 1.128 million head, -22%</a:t>
            </a:r>
          </a:p>
          <a:p>
            <a:pPr marL="457200" lvl="1" indent="0">
              <a:buNone/>
            </a:pPr>
            <a:r>
              <a:rPr lang="en-US" sz="2000" dirty="0"/>
              <a:t>Canada 676,742 head, -3% </a:t>
            </a:r>
          </a:p>
          <a:p>
            <a:pPr marL="457200" lvl="1" indent="0">
              <a:buNone/>
            </a:pPr>
            <a:r>
              <a:rPr lang="en-US" sz="2000" u="sng" dirty="0"/>
              <a:t>Exports to:</a:t>
            </a:r>
            <a:r>
              <a:rPr lang="en-US" sz="2000" dirty="0"/>
              <a:t> </a:t>
            </a:r>
          </a:p>
          <a:p>
            <a:pPr marL="0" indent="0">
              <a:buNone/>
            </a:pPr>
            <a:r>
              <a:rPr lang="en-US" sz="2000" dirty="0"/>
              <a:t>	Canada 392,830 head, +45%</a:t>
            </a:r>
          </a:p>
          <a:p>
            <a:pPr marL="0" indent="0">
              <a:buNone/>
            </a:pPr>
            <a:r>
              <a:rPr lang="en-US" sz="2000" dirty="0"/>
              <a:t>	Mexico  93,710 head, +181%</a:t>
            </a:r>
          </a:p>
          <a:p>
            <a:pPr marL="0" indent="0">
              <a:buNone/>
            </a:pPr>
            <a:r>
              <a:rPr lang="en-US" sz="2000" b="1" dirty="0"/>
              <a:t>Hogs </a:t>
            </a:r>
          </a:p>
          <a:p>
            <a:pPr marL="0" indent="0">
              <a:buNone/>
            </a:pPr>
            <a:r>
              <a:rPr lang="en-US" sz="2000" u="sng" dirty="0"/>
              <a:t>Imports </a:t>
            </a:r>
          </a:p>
          <a:p>
            <a:pPr marL="0" indent="0">
              <a:buNone/>
            </a:pPr>
            <a:r>
              <a:rPr lang="en-US" sz="2000" dirty="0"/>
              <a:t>Canada 6.665 mil head, +26%</a:t>
            </a:r>
          </a:p>
          <a:p>
            <a:endParaRPr lang="en-US" sz="2000" dirty="0"/>
          </a:p>
        </p:txBody>
      </p:sp>
      <p:pic>
        <p:nvPicPr>
          <p:cNvPr id="5" name="Picture 4">
            <a:extLst>
              <a:ext uri="{FF2B5EF4-FFF2-40B4-BE49-F238E27FC236}">
                <a16:creationId xmlns:a16="http://schemas.microsoft.com/office/drawing/2014/main" id="{2484A678-B241-4660-9672-6AC0321237BB}"/>
              </a:ext>
            </a:extLst>
          </p:cNvPr>
          <p:cNvPicPr>
            <a:picLocks noChangeAspect="1"/>
          </p:cNvPicPr>
          <p:nvPr/>
        </p:nvPicPr>
        <p:blipFill>
          <a:blip r:embed="rId3"/>
          <a:stretch>
            <a:fillRect/>
          </a:stretch>
        </p:blipFill>
        <p:spPr>
          <a:xfrm>
            <a:off x="7794652" y="1510215"/>
            <a:ext cx="4397348" cy="4345857"/>
          </a:xfrm>
          <a:prstGeom prst="rect">
            <a:avLst/>
          </a:prstGeom>
        </p:spPr>
      </p:pic>
      <p:sp>
        <p:nvSpPr>
          <p:cNvPr id="6" name="TextBox 5">
            <a:extLst>
              <a:ext uri="{FF2B5EF4-FFF2-40B4-BE49-F238E27FC236}">
                <a16:creationId xmlns:a16="http://schemas.microsoft.com/office/drawing/2014/main" id="{8447314C-E699-4841-9342-42C0C2F5E715}"/>
              </a:ext>
            </a:extLst>
          </p:cNvPr>
          <p:cNvSpPr txBox="1"/>
          <p:nvPr/>
        </p:nvSpPr>
        <p:spPr>
          <a:xfrm>
            <a:off x="0" y="1288026"/>
            <a:ext cx="3441291" cy="4247317"/>
          </a:xfrm>
          <a:prstGeom prst="rect">
            <a:avLst/>
          </a:prstGeom>
          <a:noFill/>
        </p:spPr>
        <p:txBody>
          <a:bodyPr wrap="square" rtlCol="0">
            <a:spAutoFit/>
          </a:bodyPr>
          <a:lstStyle/>
          <a:p>
            <a:r>
              <a:rPr lang="en-US" b="1" dirty="0"/>
              <a:t>Beef </a:t>
            </a:r>
          </a:p>
          <a:p>
            <a:pPr lvl="1"/>
            <a:r>
              <a:rPr lang="en-US" u="sng" dirty="0"/>
              <a:t>Exports to: </a:t>
            </a:r>
          </a:p>
          <a:p>
            <a:pPr lvl="1"/>
            <a:r>
              <a:rPr lang="en-US" dirty="0"/>
              <a:t>Mexico 200,628 mt, +4%</a:t>
            </a:r>
          </a:p>
          <a:p>
            <a:pPr lvl="1"/>
            <a:r>
              <a:rPr lang="en-US" dirty="0"/>
              <a:t>Canada 104,277 mt, -4% </a:t>
            </a:r>
          </a:p>
          <a:p>
            <a:pPr lvl="1"/>
            <a:r>
              <a:rPr lang="en-US" u="sng" dirty="0"/>
              <a:t>Imports from: </a:t>
            </a:r>
          </a:p>
          <a:p>
            <a:pPr lvl="1"/>
            <a:r>
              <a:rPr lang="en-US" dirty="0"/>
              <a:t>Canada 351,461, +14% </a:t>
            </a:r>
          </a:p>
          <a:p>
            <a:pPr lvl="1"/>
            <a:r>
              <a:rPr lang="en-US" dirty="0"/>
              <a:t>Mexico 271,902, +5% </a:t>
            </a:r>
          </a:p>
          <a:p>
            <a:endParaRPr lang="en-US" b="1" dirty="0"/>
          </a:p>
          <a:p>
            <a:r>
              <a:rPr lang="en-US" b="1" dirty="0"/>
              <a:t>Pork </a:t>
            </a:r>
          </a:p>
          <a:p>
            <a:pPr lvl="1"/>
            <a:r>
              <a:rPr lang="en-US" u="sng" dirty="0"/>
              <a:t>Exports to: </a:t>
            </a:r>
          </a:p>
          <a:p>
            <a:pPr lvl="1"/>
            <a:r>
              <a:rPr lang="en-US" dirty="0"/>
              <a:t>Mexico 874,589 mt, +27%</a:t>
            </a:r>
          </a:p>
          <a:p>
            <a:pPr lvl="1"/>
            <a:r>
              <a:rPr lang="en-US" dirty="0"/>
              <a:t>Canada 220,444 mt, -2.5%</a:t>
            </a:r>
          </a:p>
          <a:p>
            <a:pPr lvl="1"/>
            <a:r>
              <a:rPr lang="en-US" u="sng" dirty="0"/>
              <a:t>Imports from:</a:t>
            </a:r>
          </a:p>
          <a:p>
            <a:pPr lvl="1"/>
            <a:r>
              <a:rPr lang="en-US" dirty="0"/>
              <a:t>Canada 343,243, +29% </a:t>
            </a:r>
          </a:p>
          <a:p>
            <a:pPr lvl="1"/>
            <a:r>
              <a:rPr lang="en-US" dirty="0"/>
              <a:t>Mexico 45,670 mt, +38%</a:t>
            </a:r>
          </a:p>
        </p:txBody>
      </p:sp>
      <p:sp>
        <p:nvSpPr>
          <p:cNvPr id="7" name="TextBox 6">
            <a:extLst>
              <a:ext uri="{FF2B5EF4-FFF2-40B4-BE49-F238E27FC236}">
                <a16:creationId xmlns:a16="http://schemas.microsoft.com/office/drawing/2014/main" id="{174CAB1E-CF5A-491A-BFD4-E9F1696ABD20}"/>
              </a:ext>
            </a:extLst>
          </p:cNvPr>
          <p:cNvSpPr txBox="1"/>
          <p:nvPr/>
        </p:nvSpPr>
        <p:spPr>
          <a:xfrm>
            <a:off x="570270" y="6351639"/>
            <a:ext cx="9704439" cy="369332"/>
          </a:xfrm>
          <a:prstGeom prst="rect">
            <a:avLst/>
          </a:prstGeom>
          <a:noFill/>
        </p:spPr>
        <p:txBody>
          <a:bodyPr wrap="square" rtlCol="0">
            <a:spAutoFit/>
          </a:bodyPr>
          <a:lstStyle/>
          <a:p>
            <a:r>
              <a:rPr lang="en-US" dirty="0">
                <a:solidFill>
                  <a:schemeClr val="bg1"/>
                </a:solidFill>
              </a:rPr>
              <a:t>Source: TDM, USMEF, volumes for 2021, change from 2020, includes variety meats </a:t>
            </a:r>
          </a:p>
        </p:txBody>
      </p:sp>
    </p:spTree>
    <p:extLst>
      <p:ext uri="{BB962C8B-B14F-4D97-AF65-F5344CB8AC3E}">
        <p14:creationId xmlns:p14="http://schemas.microsoft.com/office/powerpoint/2010/main" val="2461559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9AD74-BD99-48E1-BB6E-9BA34B876ED9}"/>
              </a:ext>
            </a:extLst>
          </p:cNvPr>
          <p:cNvSpPr>
            <a:spLocks noGrp="1"/>
          </p:cNvSpPr>
          <p:nvPr>
            <p:ph type="title"/>
          </p:nvPr>
        </p:nvSpPr>
        <p:spPr>
          <a:xfrm>
            <a:off x="171449" y="303097"/>
            <a:ext cx="11629690" cy="806970"/>
          </a:xfrm>
        </p:spPr>
        <p:txBody>
          <a:bodyPr>
            <a:noAutofit/>
          </a:bodyPr>
          <a:lstStyle/>
          <a:p>
            <a:r>
              <a:rPr lang="en-US" sz="2800" dirty="0"/>
              <a:t>Growth in U.S. pork to Mexico and most other markets nearly offset the drop in volume to China</a:t>
            </a:r>
          </a:p>
        </p:txBody>
      </p:sp>
      <p:graphicFrame>
        <p:nvGraphicFramePr>
          <p:cNvPr id="6" name="Content Placeholder 5">
            <a:extLst>
              <a:ext uri="{FF2B5EF4-FFF2-40B4-BE49-F238E27FC236}">
                <a16:creationId xmlns:a16="http://schemas.microsoft.com/office/drawing/2014/main" id="{2EE154F9-A177-4289-B537-C29FD5FD73FB}"/>
              </a:ext>
            </a:extLst>
          </p:cNvPr>
          <p:cNvGraphicFramePr>
            <a:graphicFrameLocks noGrp="1"/>
          </p:cNvGraphicFramePr>
          <p:nvPr>
            <p:ph idx="1"/>
            <p:extLst>
              <p:ext uri="{D42A27DB-BD31-4B8C-83A1-F6EECF244321}">
                <p14:modId xmlns:p14="http://schemas.microsoft.com/office/powerpoint/2010/main" val="4020287104"/>
              </p:ext>
            </p:extLst>
          </p:nvPr>
        </p:nvGraphicFramePr>
        <p:xfrm>
          <a:off x="171450" y="1412875"/>
          <a:ext cx="11182350" cy="454025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C758890-DDC8-4D37-B788-BA12A50643A7}"/>
              </a:ext>
            </a:extLst>
          </p:cNvPr>
          <p:cNvSpPr txBox="1"/>
          <p:nvPr/>
        </p:nvSpPr>
        <p:spPr>
          <a:xfrm>
            <a:off x="546847" y="6364941"/>
            <a:ext cx="6122894" cy="369332"/>
          </a:xfrm>
          <a:prstGeom prst="rect">
            <a:avLst/>
          </a:prstGeom>
          <a:noFill/>
        </p:spPr>
        <p:txBody>
          <a:bodyPr wrap="square" rtlCol="0">
            <a:spAutoFit/>
          </a:bodyPr>
          <a:lstStyle/>
          <a:p>
            <a:r>
              <a:rPr lang="en-US" dirty="0">
                <a:solidFill>
                  <a:schemeClr val="bg1"/>
                </a:solidFill>
              </a:rPr>
              <a:t>Source: USDA/FAS, USMEF </a:t>
            </a:r>
          </a:p>
        </p:txBody>
      </p:sp>
    </p:spTree>
    <p:extLst>
      <p:ext uri="{BB962C8B-B14F-4D97-AF65-F5344CB8AC3E}">
        <p14:creationId xmlns:p14="http://schemas.microsoft.com/office/powerpoint/2010/main" val="952730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A4ED-E1F0-4C06-B32B-F64CDBBEE546}"/>
              </a:ext>
            </a:extLst>
          </p:cNvPr>
          <p:cNvSpPr>
            <a:spLocks noGrp="1"/>
          </p:cNvSpPr>
          <p:nvPr>
            <p:ph type="title"/>
          </p:nvPr>
        </p:nvSpPr>
        <p:spPr>
          <a:xfrm>
            <a:off x="148478" y="303097"/>
            <a:ext cx="11895044" cy="806970"/>
          </a:xfrm>
        </p:spPr>
        <p:txBody>
          <a:bodyPr>
            <a:normAutofit fontScale="90000"/>
          </a:bodyPr>
          <a:lstStyle/>
          <a:p>
            <a:r>
              <a:rPr lang="en-US" dirty="0"/>
              <a:t>Higher export prices for pork as well, even with a major drop in volume to China</a:t>
            </a:r>
          </a:p>
        </p:txBody>
      </p:sp>
      <p:graphicFrame>
        <p:nvGraphicFramePr>
          <p:cNvPr id="6" name="Content Placeholder 5">
            <a:extLst>
              <a:ext uri="{FF2B5EF4-FFF2-40B4-BE49-F238E27FC236}">
                <a16:creationId xmlns:a16="http://schemas.microsoft.com/office/drawing/2014/main" id="{B289BF6E-D0B6-4D61-B237-A8643FE68F0E}"/>
              </a:ext>
            </a:extLst>
          </p:cNvPr>
          <p:cNvGraphicFramePr>
            <a:graphicFrameLocks noGrp="1"/>
          </p:cNvGraphicFramePr>
          <p:nvPr>
            <p:ph idx="1"/>
          </p:nvPr>
        </p:nvGraphicFramePr>
        <p:xfrm>
          <a:off x="148478" y="1359086"/>
          <a:ext cx="11182350" cy="454025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346A7C2-51F1-44C9-BDB6-814D3765A4A9}"/>
              </a:ext>
            </a:extLst>
          </p:cNvPr>
          <p:cNvSpPr txBox="1"/>
          <p:nvPr/>
        </p:nvSpPr>
        <p:spPr>
          <a:xfrm>
            <a:off x="546847" y="6364941"/>
            <a:ext cx="6122894" cy="369332"/>
          </a:xfrm>
          <a:prstGeom prst="rect">
            <a:avLst/>
          </a:prstGeom>
          <a:noFill/>
        </p:spPr>
        <p:txBody>
          <a:bodyPr wrap="square" rtlCol="0">
            <a:spAutoFit/>
          </a:bodyPr>
          <a:lstStyle/>
          <a:p>
            <a:r>
              <a:rPr lang="en-US" dirty="0">
                <a:solidFill>
                  <a:schemeClr val="bg1"/>
                </a:solidFill>
              </a:rPr>
              <a:t>Source: USDA/FAS, USMEF </a:t>
            </a:r>
          </a:p>
        </p:txBody>
      </p:sp>
    </p:spTree>
    <p:extLst>
      <p:ext uri="{BB962C8B-B14F-4D97-AF65-F5344CB8AC3E}">
        <p14:creationId xmlns:p14="http://schemas.microsoft.com/office/powerpoint/2010/main" val="941397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9AD74-BD99-48E1-BB6E-9BA34B876ED9}"/>
              </a:ext>
            </a:extLst>
          </p:cNvPr>
          <p:cNvSpPr>
            <a:spLocks noGrp="1"/>
          </p:cNvSpPr>
          <p:nvPr>
            <p:ph type="title"/>
          </p:nvPr>
        </p:nvSpPr>
        <p:spPr>
          <a:xfrm>
            <a:off x="171450" y="194089"/>
            <a:ext cx="10962715" cy="806970"/>
          </a:xfrm>
        </p:spPr>
        <p:txBody>
          <a:bodyPr>
            <a:noAutofit/>
          </a:bodyPr>
          <a:lstStyle/>
          <a:p>
            <a:r>
              <a:rPr lang="en-US" sz="2800" dirty="0"/>
              <a:t>Broad based beef export growth</a:t>
            </a:r>
            <a:br>
              <a:rPr lang="en-US" sz="2800" dirty="0"/>
            </a:br>
            <a:r>
              <a:rPr lang="en-US" sz="2800" dirty="0"/>
              <a:t>And complaints everywhere about the “shortage” of U.S. beef International demand exceeded supply due mainly to shipping constraints   </a:t>
            </a:r>
          </a:p>
        </p:txBody>
      </p:sp>
      <p:graphicFrame>
        <p:nvGraphicFramePr>
          <p:cNvPr id="6" name="Content Placeholder 5">
            <a:extLst>
              <a:ext uri="{FF2B5EF4-FFF2-40B4-BE49-F238E27FC236}">
                <a16:creationId xmlns:a16="http://schemas.microsoft.com/office/drawing/2014/main" id="{2EE154F9-A177-4289-B537-C29FD5FD73FB}"/>
              </a:ext>
            </a:extLst>
          </p:cNvPr>
          <p:cNvGraphicFramePr>
            <a:graphicFrameLocks noGrp="1"/>
          </p:cNvGraphicFramePr>
          <p:nvPr>
            <p:ph idx="1"/>
            <p:extLst>
              <p:ext uri="{D42A27DB-BD31-4B8C-83A1-F6EECF244321}">
                <p14:modId xmlns:p14="http://schemas.microsoft.com/office/powerpoint/2010/main" val="1930907243"/>
              </p:ext>
            </p:extLst>
          </p:nvPr>
        </p:nvGraphicFramePr>
        <p:xfrm>
          <a:off x="171450" y="1412875"/>
          <a:ext cx="11182350" cy="454025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7C758890-DDC8-4D37-B788-BA12A50643A7}"/>
              </a:ext>
            </a:extLst>
          </p:cNvPr>
          <p:cNvSpPr txBox="1"/>
          <p:nvPr/>
        </p:nvSpPr>
        <p:spPr>
          <a:xfrm>
            <a:off x="546847" y="6364941"/>
            <a:ext cx="6122894" cy="369332"/>
          </a:xfrm>
          <a:prstGeom prst="rect">
            <a:avLst/>
          </a:prstGeom>
          <a:noFill/>
        </p:spPr>
        <p:txBody>
          <a:bodyPr wrap="square" rtlCol="0">
            <a:spAutoFit/>
          </a:bodyPr>
          <a:lstStyle/>
          <a:p>
            <a:r>
              <a:rPr lang="en-US" dirty="0">
                <a:solidFill>
                  <a:schemeClr val="bg1"/>
                </a:solidFill>
              </a:rPr>
              <a:t>Source: USDA/FAS, USMEF </a:t>
            </a:r>
          </a:p>
        </p:txBody>
      </p:sp>
    </p:spTree>
    <p:extLst>
      <p:ext uri="{BB962C8B-B14F-4D97-AF65-F5344CB8AC3E}">
        <p14:creationId xmlns:p14="http://schemas.microsoft.com/office/powerpoint/2010/main" val="1626441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A4ED-E1F0-4C06-B32B-F64CDBBEE546}"/>
              </a:ext>
            </a:extLst>
          </p:cNvPr>
          <p:cNvSpPr>
            <a:spLocks noGrp="1"/>
          </p:cNvSpPr>
          <p:nvPr>
            <p:ph type="title"/>
          </p:nvPr>
        </p:nvSpPr>
        <p:spPr>
          <a:xfrm>
            <a:off x="148478" y="303097"/>
            <a:ext cx="11895044" cy="806970"/>
          </a:xfrm>
        </p:spPr>
        <p:txBody>
          <a:bodyPr>
            <a:noAutofit/>
          </a:bodyPr>
          <a:lstStyle/>
          <a:p>
            <a:r>
              <a:rPr lang="en-US" sz="3200" dirty="0"/>
              <a:t>And record U.S. beef export volumes went at sharply higher prices</a:t>
            </a:r>
            <a:br>
              <a:rPr lang="en-US" sz="3200" dirty="0"/>
            </a:br>
            <a:r>
              <a:rPr lang="en-US" sz="3200" dirty="0"/>
              <a:t>Another sign of strong demand and perceived shortages</a:t>
            </a:r>
          </a:p>
        </p:txBody>
      </p:sp>
      <p:graphicFrame>
        <p:nvGraphicFramePr>
          <p:cNvPr id="6" name="Content Placeholder 5">
            <a:extLst>
              <a:ext uri="{FF2B5EF4-FFF2-40B4-BE49-F238E27FC236}">
                <a16:creationId xmlns:a16="http://schemas.microsoft.com/office/drawing/2014/main" id="{B289BF6E-D0B6-4D61-B237-A8643FE68F0E}"/>
              </a:ext>
            </a:extLst>
          </p:cNvPr>
          <p:cNvGraphicFramePr>
            <a:graphicFrameLocks noGrp="1"/>
          </p:cNvGraphicFramePr>
          <p:nvPr>
            <p:ph idx="1"/>
          </p:nvPr>
        </p:nvGraphicFramePr>
        <p:xfrm>
          <a:off x="1" y="1412875"/>
          <a:ext cx="11747350" cy="454025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346A7C2-51F1-44C9-BDB6-814D3765A4A9}"/>
              </a:ext>
            </a:extLst>
          </p:cNvPr>
          <p:cNvSpPr txBox="1"/>
          <p:nvPr/>
        </p:nvSpPr>
        <p:spPr>
          <a:xfrm>
            <a:off x="546847" y="6364941"/>
            <a:ext cx="6122894" cy="369332"/>
          </a:xfrm>
          <a:prstGeom prst="rect">
            <a:avLst/>
          </a:prstGeom>
          <a:noFill/>
        </p:spPr>
        <p:txBody>
          <a:bodyPr wrap="square" rtlCol="0">
            <a:spAutoFit/>
          </a:bodyPr>
          <a:lstStyle/>
          <a:p>
            <a:r>
              <a:rPr lang="en-US" dirty="0">
                <a:solidFill>
                  <a:schemeClr val="bg1"/>
                </a:solidFill>
              </a:rPr>
              <a:t>Source: USDA/FAS, USMEF </a:t>
            </a:r>
          </a:p>
        </p:txBody>
      </p:sp>
    </p:spTree>
    <p:extLst>
      <p:ext uri="{BB962C8B-B14F-4D97-AF65-F5344CB8AC3E}">
        <p14:creationId xmlns:p14="http://schemas.microsoft.com/office/powerpoint/2010/main" val="21430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0A27-7712-46D2-92C5-CC50784EF3C9}"/>
              </a:ext>
            </a:extLst>
          </p:cNvPr>
          <p:cNvSpPr>
            <a:spLocks noGrp="1"/>
          </p:cNvSpPr>
          <p:nvPr>
            <p:ph type="title"/>
          </p:nvPr>
        </p:nvSpPr>
        <p:spPr/>
        <p:txBody>
          <a:bodyPr>
            <a:normAutofit/>
          </a:bodyPr>
          <a:lstStyle/>
          <a:p>
            <a:r>
              <a:rPr lang="en-US" dirty="0"/>
              <a:t>Shortage of chilled U.S. meat in Korea</a:t>
            </a:r>
          </a:p>
        </p:txBody>
      </p:sp>
      <p:sp>
        <p:nvSpPr>
          <p:cNvPr id="3" name="Content Placeholder 2">
            <a:extLst>
              <a:ext uri="{FF2B5EF4-FFF2-40B4-BE49-F238E27FC236}">
                <a16:creationId xmlns:a16="http://schemas.microsoft.com/office/drawing/2014/main" id="{5A24D635-FDA2-4332-AE67-04622B2E1B23}"/>
              </a:ext>
            </a:extLst>
          </p:cNvPr>
          <p:cNvSpPr>
            <a:spLocks noGrp="1"/>
          </p:cNvSpPr>
          <p:nvPr>
            <p:ph idx="1"/>
          </p:nvPr>
        </p:nvSpPr>
        <p:spPr>
          <a:xfrm>
            <a:off x="171450" y="1326776"/>
            <a:ext cx="11787468" cy="4589930"/>
          </a:xfrm>
        </p:spPr>
        <p:txBody>
          <a:bodyPr>
            <a:normAutofit fontScale="92500" lnSpcReduction="10000"/>
          </a:bodyPr>
          <a:lstStyle/>
          <a:p>
            <a:r>
              <a:rPr lang="en-US" dirty="0">
                <a:solidFill>
                  <a:srgbClr val="000000"/>
                </a:solidFill>
              </a:rPr>
              <a:t>With</a:t>
            </a:r>
            <a:r>
              <a:rPr lang="en-US" b="0" i="0" dirty="0">
                <a:solidFill>
                  <a:srgbClr val="000000"/>
                </a:solidFill>
                <a:effectLst/>
              </a:rPr>
              <a:t> soaring numbers of reefer container cargo ahead of the year-end holiday season, most containers were delayed</a:t>
            </a:r>
          </a:p>
          <a:p>
            <a:r>
              <a:rPr lang="en-US" dirty="0">
                <a:solidFill>
                  <a:srgbClr val="000000"/>
                </a:solidFill>
              </a:rPr>
              <a:t>Because of the delays,</a:t>
            </a:r>
            <a:r>
              <a:rPr lang="en-US" b="0" i="0" dirty="0">
                <a:solidFill>
                  <a:srgbClr val="000000"/>
                </a:solidFill>
                <a:effectLst/>
              </a:rPr>
              <a:t> importers frequently freeze the chilled meat at substantial loss of premium once landing – importers are now reducing chilled orders to limit financial loss risk </a:t>
            </a:r>
          </a:p>
          <a:p>
            <a:r>
              <a:rPr lang="en-US" b="0" i="0" dirty="0">
                <a:solidFill>
                  <a:srgbClr val="000000"/>
                </a:solidFill>
                <a:effectLst/>
              </a:rPr>
              <a:t>The delays also caused a shortage of chilled meat products at the retail sector (including e-commerce) </a:t>
            </a:r>
          </a:p>
          <a:p>
            <a:r>
              <a:rPr lang="en-US" b="0" i="0" dirty="0">
                <a:solidFill>
                  <a:srgbClr val="000000"/>
                </a:solidFill>
                <a:effectLst/>
              </a:rPr>
              <a:t>A few retailers prepared some main product volume for the year-end holiday season by airfreight to avoid the shipping congestion. </a:t>
            </a:r>
          </a:p>
          <a:p>
            <a:r>
              <a:rPr lang="en-US" dirty="0">
                <a:effectLst/>
                <a:latin typeface="Calibri" panose="020F0502020204030204" pitchFamily="34" charset="0"/>
                <a:ea typeface="Calibri" panose="020F0502020204030204" pitchFamily="34" charset="0"/>
              </a:rPr>
              <a:t>Due to the logistics disruption and unexperienced staff throughout the supply chain, we are dealing with more quarantine issues (documentation errors etc.) - these issues add further costs – and require constant support from USDA Post and DC </a:t>
            </a:r>
          </a:p>
          <a:p>
            <a:endParaRPr lang="en-US" dirty="0">
              <a:effectLst/>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1006618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48CED11-75FF-4B67-B25D-9076BD7135CC}"/>
              </a:ext>
            </a:extLst>
          </p:cNvPr>
          <p:cNvSpPr/>
          <p:nvPr/>
        </p:nvSpPr>
        <p:spPr>
          <a:xfrm>
            <a:off x="0" y="0"/>
            <a:ext cx="12192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2411A2-301C-46FC-8615-1E03DA4FC1F2}"/>
              </a:ext>
            </a:extLst>
          </p:cNvPr>
          <p:cNvSpPr>
            <a:spLocks noGrp="1"/>
          </p:cNvSpPr>
          <p:nvPr>
            <p:ph type="title"/>
          </p:nvPr>
        </p:nvSpPr>
        <p:spPr/>
        <p:txBody>
          <a:bodyPr/>
          <a:lstStyle/>
          <a:p>
            <a:r>
              <a:rPr lang="en-US" dirty="0">
                <a:solidFill>
                  <a:schemeClr val="bg1"/>
                </a:solidFill>
                <a:effectLst>
                  <a:outerShdw blurRad="38100" dist="38100" dir="2700000" algn="tl">
                    <a:srgbClr val="000000">
                      <a:alpha val="43137"/>
                    </a:srgbClr>
                  </a:outerShdw>
                </a:effectLst>
              </a:rPr>
              <a:t>Exports are essential</a:t>
            </a:r>
          </a:p>
        </p:txBody>
      </p:sp>
      <p:pic>
        <p:nvPicPr>
          <p:cNvPr id="6" name="Content Placeholder 5" descr="A picture containing text, ship, watercraft&#10;&#10;Description automatically generated">
            <a:extLst>
              <a:ext uri="{FF2B5EF4-FFF2-40B4-BE49-F238E27FC236}">
                <a16:creationId xmlns:a16="http://schemas.microsoft.com/office/drawing/2014/main" id="{79BEA97E-74E6-4BF1-8B31-FC511230FB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7300" y="1412875"/>
            <a:ext cx="6470650" cy="4852988"/>
          </a:xfrm>
        </p:spPr>
      </p:pic>
      <p:pic>
        <p:nvPicPr>
          <p:cNvPr id="8" name="Picture 7">
            <a:extLst>
              <a:ext uri="{FF2B5EF4-FFF2-40B4-BE49-F238E27FC236}">
                <a16:creationId xmlns:a16="http://schemas.microsoft.com/office/drawing/2014/main" id="{C394F989-79F1-4298-933F-FA034A704937}"/>
              </a:ext>
            </a:extLst>
          </p:cNvPr>
          <p:cNvPicPr>
            <a:picLocks noChangeAspect="1"/>
          </p:cNvPicPr>
          <p:nvPr/>
        </p:nvPicPr>
        <p:blipFill>
          <a:blip r:embed="rId3"/>
          <a:stretch>
            <a:fillRect/>
          </a:stretch>
        </p:blipFill>
        <p:spPr>
          <a:xfrm>
            <a:off x="10909333" y="7769"/>
            <a:ext cx="1285875" cy="1200150"/>
          </a:xfrm>
          <a:prstGeom prst="rect">
            <a:avLst/>
          </a:prstGeom>
        </p:spPr>
      </p:pic>
    </p:spTree>
    <p:extLst>
      <p:ext uri="{BB962C8B-B14F-4D97-AF65-F5344CB8AC3E}">
        <p14:creationId xmlns:p14="http://schemas.microsoft.com/office/powerpoint/2010/main" val="3625409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DD4CD-31D7-417F-803F-B2CC1DF9311F}"/>
              </a:ext>
            </a:extLst>
          </p:cNvPr>
          <p:cNvSpPr>
            <a:spLocks noGrp="1"/>
          </p:cNvSpPr>
          <p:nvPr>
            <p:ph type="title"/>
          </p:nvPr>
        </p:nvSpPr>
        <p:spPr/>
        <p:txBody>
          <a:bodyPr>
            <a:normAutofit fontScale="90000"/>
          </a:bodyPr>
          <a:lstStyle/>
          <a:p>
            <a:r>
              <a:rPr lang="en-US" dirty="0"/>
              <a:t>Shortages of U.S. beef in Taiwan, risk of eroding this chilled market worth $440 million </a:t>
            </a:r>
          </a:p>
        </p:txBody>
      </p:sp>
      <p:sp>
        <p:nvSpPr>
          <p:cNvPr id="3" name="Content Placeholder 2">
            <a:extLst>
              <a:ext uri="{FF2B5EF4-FFF2-40B4-BE49-F238E27FC236}">
                <a16:creationId xmlns:a16="http://schemas.microsoft.com/office/drawing/2014/main" id="{32D315FA-D843-4623-A2D8-085FF9FC04A8}"/>
              </a:ext>
            </a:extLst>
          </p:cNvPr>
          <p:cNvSpPr>
            <a:spLocks noGrp="1"/>
          </p:cNvSpPr>
          <p:nvPr>
            <p:ph idx="1"/>
          </p:nvPr>
        </p:nvSpPr>
        <p:spPr>
          <a:xfrm>
            <a:off x="171450" y="1312613"/>
            <a:ext cx="10012456" cy="4944751"/>
          </a:xfrm>
        </p:spPr>
        <p:txBody>
          <a:bodyPr>
            <a:normAutofit lnSpcReduction="10000"/>
          </a:bodyPr>
          <a:lstStyle/>
          <a:p>
            <a:r>
              <a:rPr lang="en-US" sz="1800" b="0" i="0" u="none" strike="noStrike" baseline="0" dirty="0">
                <a:solidFill>
                  <a:srgbClr val="000000"/>
                </a:solidFill>
              </a:rPr>
              <a:t>As the shipping situation continues to deteriorate, it will take at up least 55 to 60 days for the containers from the U.S. to arrive in Taiwan because of the container shortage and the holidays</a:t>
            </a:r>
          </a:p>
          <a:p>
            <a:r>
              <a:rPr lang="en-US" sz="1800" b="0" i="0" u="none" strike="noStrike" baseline="0" dirty="0">
                <a:solidFill>
                  <a:srgbClr val="000000"/>
                </a:solidFill>
              </a:rPr>
              <a:t>For the importers to maintain the demand of their customers before the Chinese Lunar New Year, some switched to air freight and absorbed the increased freight with their customers. </a:t>
            </a:r>
          </a:p>
          <a:p>
            <a:r>
              <a:rPr lang="en-US" sz="1800" dirty="0">
                <a:solidFill>
                  <a:srgbClr val="000000"/>
                </a:solidFill>
              </a:rPr>
              <a:t>But increased freight</a:t>
            </a:r>
            <a:r>
              <a:rPr lang="en-US" sz="1800" b="0" i="0" u="none" strike="noStrike" baseline="0" dirty="0">
                <a:solidFill>
                  <a:srgbClr val="000000"/>
                </a:solidFill>
              </a:rPr>
              <a:t> cost will cause retailers and foodservice operators to increase their selling price, and will also indirectly affect the sales, therefore, the market is expecting that beef sales in the first quarter are not optimistic due to the shortage of goods and price factors.</a:t>
            </a:r>
          </a:p>
          <a:p>
            <a:r>
              <a:rPr lang="en-US" sz="1800" dirty="0">
                <a:solidFill>
                  <a:srgbClr val="000000"/>
                </a:solidFill>
              </a:rPr>
              <a:t>C</a:t>
            </a:r>
            <a:r>
              <a:rPr lang="en-US" sz="1800" b="0" i="0" u="none" strike="noStrike" baseline="0" dirty="0">
                <a:solidFill>
                  <a:srgbClr val="000000"/>
                </a:solidFill>
              </a:rPr>
              <a:t>hilled beef was hit the hardest, with some retailers refusing to accept shipments close to the pull date due to the increased delivery time, which reduces the </a:t>
            </a:r>
            <a:r>
              <a:rPr lang="en-US" sz="1800" dirty="0">
                <a:solidFill>
                  <a:srgbClr val="000000"/>
                </a:solidFill>
              </a:rPr>
              <a:t>ability to sell</a:t>
            </a:r>
            <a:r>
              <a:rPr lang="en-US" sz="1800" b="0" i="0" u="none" strike="noStrike" baseline="0" dirty="0">
                <a:solidFill>
                  <a:srgbClr val="000000"/>
                </a:solidFill>
              </a:rPr>
              <a:t> meat. </a:t>
            </a:r>
          </a:p>
          <a:p>
            <a:r>
              <a:rPr lang="en-US" sz="1800" dirty="0">
                <a:solidFill>
                  <a:srgbClr val="000000"/>
                </a:solidFill>
              </a:rPr>
              <a:t>When shipments are refused it </a:t>
            </a:r>
            <a:r>
              <a:rPr lang="en-US" sz="1800" b="0" i="0" u="none" strike="noStrike" baseline="0" dirty="0">
                <a:solidFill>
                  <a:srgbClr val="000000"/>
                </a:solidFill>
              </a:rPr>
              <a:t>makes it necessary for importers and packers to find other customers to buy the products, or to convert chilled beef to frozen and then sell it, or to lower the price and sell it to customers and then have the customers sell frozen products</a:t>
            </a:r>
          </a:p>
          <a:p>
            <a:r>
              <a:rPr lang="en-US" sz="1800" b="0" i="0" u="none" strike="noStrike" baseline="0" dirty="0">
                <a:solidFill>
                  <a:srgbClr val="000000"/>
                </a:solidFill>
              </a:rPr>
              <a:t>According to the current market situation, the beef stocks are relatively low, and several items commonly used in the Taiwanese market are out of stock, such as short plate, chuck flap tail, and rib fingers. </a:t>
            </a:r>
          </a:p>
          <a:p>
            <a:r>
              <a:rPr lang="en-US" sz="1800" b="0" i="0" u="none" strike="noStrike" baseline="0" dirty="0">
                <a:solidFill>
                  <a:srgbClr val="000000"/>
                </a:solidFill>
              </a:rPr>
              <a:t>Increasing demand, unstable supplies, and rising prices are the main reasons for the shortage of some items, such as boneless short ribs. Therefore, operators turned to use chuck flap as a substitute product, which caused it to be out of stock. </a:t>
            </a:r>
          </a:p>
        </p:txBody>
      </p:sp>
      <p:sp>
        <p:nvSpPr>
          <p:cNvPr id="4" name="TextBox 3">
            <a:extLst>
              <a:ext uri="{FF2B5EF4-FFF2-40B4-BE49-F238E27FC236}">
                <a16:creationId xmlns:a16="http://schemas.microsoft.com/office/drawing/2014/main" id="{B937DDBF-55A1-4F2D-B111-C985FFCB2C88}"/>
              </a:ext>
            </a:extLst>
          </p:cNvPr>
          <p:cNvSpPr txBox="1"/>
          <p:nvPr/>
        </p:nvSpPr>
        <p:spPr>
          <a:xfrm>
            <a:off x="10345270" y="1028343"/>
            <a:ext cx="1675280" cy="4801314"/>
          </a:xfrm>
          <a:prstGeom prst="rect">
            <a:avLst/>
          </a:prstGeom>
          <a:solidFill>
            <a:schemeClr val="accent1">
              <a:lumMod val="50000"/>
            </a:schemeClr>
          </a:solidFill>
        </p:spPr>
        <p:txBody>
          <a:bodyPr wrap="square" rtlCol="0">
            <a:spAutoFit/>
          </a:bodyPr>
          <a:lstStyle/>
          <a:p>
            <a:r>
              <a:rPr lang="en-US" sz="1800" b="0" i="1" u="none" strike="noStrike" baseline="0" dirty="0">
                <a:solidFill>
                  <a:schemeClr val="bg1"/>
                </a:solidFill>
              </a:rPr>
              <a:t>According to the importer's response, the shipping problem of the Australian line is less problematic compared to the U.S. line, but the high price of Australian beef and the lack of supply will also affect its sales of it.</a:t>
            </a:r>
          </a:p>
        </p:txBody>
      </p:sp>
    </p:spTree>
    <p:extLst>
      <p:ext uri="{BB962C8B-B14F-4D97-AF65-F5344CB8AC3E}">
        <p14:creationId xmlns:p14="http://schemas.microsoft.com/office/powerpoint/2010/main" val="3057976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EA1CE-361E-4F91-AA00-2F564438433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4E5D899-A38C-450D-8F6E-9FAA625B881B}"/>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1AD77CF6-D80C-4DDD-90F3-8C5B12E22718}"/>
              </a:ext>
            </a:extLst>
          </p:cNvPr>
          <p:cNvPicPr>
            <a:picLocks noChangeAspect="1"/>
          </p:cNvPicPr>
          <p:nvPr/>
        </p:nvPicPr>
        <p:blipFill>
          <a:blip r:embed="rId2"/>
          <a:stretch>
            <a:fillRect/>
          </a:stretch>
        </p:blipFill>
        <p:spPr>
          <a:xfrm>
            <a:off x="75562" y="0"/>
            <a:ext cx="12098027" cy="6858000"/>
          </a:xfrm>
          <a:prstGeom prst="rect">
            <a:avLst/>
          </a:prstGeom>
        </p:spPr>
      </p:pic>
      <p:sp>
        <p:nvSpPr>
          <p:cNvPr id="6" name="TextBox 5">
            <a:extLst>
              <a:ext uri="{FF2B5EF4-FFF2-40B4-BE49-F238E27FC236}">
                <a16:creationId xmlns:a16="http://schemas.microsoft.com/office/drawing/2014/main" id="{F9BB7D2E-EAEA-45F2-8821-9CC113338027}"/>
              </a:ext>
            </a:extLst>
          </p:cNvPr>
          <p:cNvSpPr txBox="1"/>
          <p:nvPr/>
        </p:nvSpPr>
        <p:spPr>
          <a:xfrm>
            <a:off x="171450" y="1265437"/>
            <a:ext cx="3746125" cy="1200329"/>
          </a:xfrm>
          <a:prstGeom prst="rect">
            <a:avLst/>
          </a:prstGeom>
          <a:noFill/>
        </p:spPr>
        <p:txBody>
          <a:bodyPr wrap="square" rtlCol="0">
            <a:spAutoFit/>
          </a:bodyPr>
          <a:lstStyle/>
          <a:p>
            <a:r>
              <a:rPr lang="en-US" dirty="0"/>
              <a:t>USMEF ASEAN focused on processed because of shipping issues for frozen cuts (and strong demand for these products elsewhere)  </a:t>
            </a:r>
          </a:p>
        </p:txBody>
      </p:sp>
      <p:sp>
        <p:nvSpPr>
          <p:cNvPr id="4" name="TextBox 3">
            <a:extLst>
              <a:ext uri="{FF2B5EF4-FFF2-40B4-BE49-F238E27FC236}">
                <a16:creationId xmlns:a16="http://schemas.microsoft.com/office/drawing/2014/main" id="{B28F28D5-9636-41C0-BC04-D18749E0C97C}"/>
              </a:ext>
            </a:extLst>
          </p:cNvPr>
          <p:cNvSpPr txBox="1"/>
          <p:nvPr/>
        </p:nvSpPr>
        <p:spPr>
          <a:xfrm>
            <a:off x="46986" y="0"/>
            <a:ext cx="4096389" cy="1200329"/>
          </a:xfrm>
          <a:prstGeom prst="rect">
            <a:avLst/>
          </a:prstGeom>
          <a:solidFill>
            <a:schemeClr val="bg1"/>
          </a:solidFill>
        </p:spPr>
        <p:txBody>
          <a:bodyPr wrap="square" rtlCol="0">
            <a:spAutoFit/>
          </a:bodyPr>
          <a:lstStyle/>
          <a:p>
            <a:r>
              <a:rPr lang="en-US" sz="2400" b="1" dirty="0"/>
              <a:t>The future growth will be in value added and further processed products </a:t>
            </a:r>
          </a:p>
        </p:txBody>
      </p:sp>
    </p:spTree>
    <p:extLst>
      <p:ext uri="{BB962C8B-B14F-4D97-AF65-F5344CB8AC3E}">
        <p14:creationId xmlns:p14="http://schemas.microsoft.com/office/powerpoint/2010/main" val="3534633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4DD3E-36B5-48A7-B671-9B6EFC9DB9DD}"/>
              </a:ext>
            </a:extLst>
          </p:cNvPr>
          <p:cNvSpPr>
            <a:spLocks noGrp="1"/>
          </p:cNvSpPr>
          <p:nvPr>
            <p:ph type="title"/>
          </p:nvPr>
        </p:nvSpPr>
        <p:spPr>
          <a:xfrm>
            <a:off x="171449" y="303097"/>
            <a:ext cx="11294645" cy="806970"/>
          </a:xfrm>
        </p:spPr>
        <p:txBody>
          <a:bodyPr>
            <a:noAutofit/>
          </a:bodyPr>
          <a:lstStyle/>
          <a:p>
            <a:r>
              <a:rPr lang="en-US" sz="3600" dirty="0"/>
              <a:t>Maintaining the momentum will be a challenge partly due to the worsening logistics situation, since at least Q4 2021  </a:t>
            </a:r>
          </a:p>
        </p:txBody>
      </p:sp>
      <p:sp>
        <p:nvSpPr>
          <p:cNvPr id="9" name="Content Placeholder 8">
            <a:extLst>
              <a:ext uri="{FF2B5EF4-FFF2-40B4-BE49-F238E27FC236}">
                <a16:creationId xmlns:a16="http://schemas.microsoft.com/office/drawing/2014/main" id="{84B41303-B6D5-4B93-B3F9-B9DF2F4091ED}"/>
              </a:ext>
            </a:extLst>
          </p:cNvPr>
          <p:cNvSpPr>
            <a:spLocks noGrp="1"/>
          </p:cNvSpPr>
          <p:nvPr>
            <p:ph idx="1"/>
          </p:nvPr>
        </p:nvSpPr>
        <p:spPr>
          <a:xfrm>
            <a:off x="85604" y="5211789"/>
            <a:ext cx="11580996" cy="936493"/>
          </a:xfrm>
        </p:spPr>
        <p:txBody>
          <a:bodyPr>
            <a:normAutofit fontScale="77500" lnSpcReduction="20000"/>
          </a:bodyPr>
          <a:lstStyle/>
          <a:p>
            <a:r>
              <a:rPr lang="en-US" dirty="0"/>
              <a:t>Strong international demand for U.S. red meat continues…</a:t>
            </a:r>
          </a:p>
          <a:p>
            <a:r>
              <a:rPr lang="en-US" dirty="0"/>
              <a:t>Urgency of enabling timely exports of U.S. red meat before there is significant demand destruction </a:t>
            </a:r>
          </a:p>
        </p:txBody>
      </p:sp>
      <p:pic>
        <p:nvPicPr>
          <p:cNvPr id="3" name="Picture 2">
            <a:extLst>
              <a:ext uri="{FF2B5EF4-FFF2-40B4-BE49-F238E27FC236}">
                <a16:creationId xmlns:a16="http://schemas.microsoft.com/office/drawing/2014/main" id="{C24CD3A3-6B75-48BB-82E3-0C06615FAE1B}"/>
              </a:ext>
            </a:extLst>
          </p:cNvPr>
          <p:cNvPicPr>
            <a:picLocks noChangeAspect="1"/>
          </p:cNvPicPr>
          <p:nvPr/>
        </p:nvPicPr>
        <p:blipFill>
          <a:blip r:embed="rId3"/>
          <a:stretch>
            <a:fillRect/>
          </a:stretch>
        </p:blipFill>
        <p:spPr>
          <a:xfrm>
            <a:off x="5497048" y="1595533"/>
            <a:ext cx="6609348" cy="3315934"/>
          </a:xfrm>
          <a:prstGeom prst="rect">
            <a:avLst/>
          </a:prstGeom>
        </p:spPr>
      </p:pic>
      <p:pic>
        <p:nvPicPr>
          <p:cNvPr id="4" name="Picture 3">
            <a:extLst>
              <a:ext uri="{FF2B5EF4-FFF2-40B4-BE49-F238E27FC236}">
                <a16:creationId xmlns:a16="http://schemas.microsoft.com/office/drawing/2014/main" id="{49A37CFC-D123-4002-8A87-7C14828DF494}"/>
              </a:ext>
            </a:extLst>
          </p:cNvPr>
          <p:cNvPicPr>
            <a:picLocks noChangeAspect="1"/>
          </p:cNvPicPr>
          <p:nvPr/>
        </p:nvPicPr>
        <p:blipFill>
          <a:blip r:embed="rId4"/>
          <a:stretch>
            <a:fillRect/>
          </a:stretch>
        </p:blipFill>
        <p:spPr>
          <a:xfrm>
            <a:off x="85604" y="1595533"/>
            <a:ext cx="5356509" cy="3315934"/>
          </a:xfrm>
          <a:prstGeom prst="rect">
            <a:avLst/>
          </a:prstGeom>
        </p:spPr>
      </p:pic>
    </p:spTree>
    <p:extLst>
      <p:ext uri="{BB962C8B-B14F-4D97-AF65-F5344CB8AC3E}">
        <p14:creationId xmlns:p14="http://schemas.microsoft.com/office/powerpoint/2010/main" val="6714503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A9A8FB1-0DE2-4A32-9C0E-219254841046}"/>
              </a:ext>
            </a:extLst>
          </p:cNvPr>
          <p:cNvSpPr>
            <a:spLocks noGrp="1"/>
          </p:cNvSpPr>
          <p:nvPr>
            <p:ph sz="half" idx="1"/>
          </p:nvPr>
        </p:nvSpPr>
        <p:spPr>
          <a:xfrm>
            <a:off x="7139248" y="418671"/>
            <a:ext cx="4698076" cy="5191240"/>
          </a:xfrm>
        </p:spPr>
        <p:txBody>
          <a:bodyPr>
            <a:normAutofit/>
          </a:bodyPr>
          <a:lstStyle/>
          <a:p>
            <a:r>
              <a:rPr lang="en-US" dirty="0"/>
              <a:t>Erin Borror</a:t>
            </a:r>
          </a:p>
          <a:p>
            <a:r>
              <a:rPr lang="en-US" dirty="0">
                <a:hlinkClick r:id="rId2">
                  <a:extLst>
                    <a:ext uri="{A12FA001-AC4F-418D-AE19-62706E023703}">
                      <ahyp:hlinkClr xmlns:ahyp="http://schemas.microsoft.com/office/drawing/2018/hyperlinkcolor" val="tx"/>
                    </a:ext>
                  </a:extLst>
                </a:hlinkClick>
              </a:rPr>
              <a:t>eborror@usmef.org</a:t>
            </a:r>
            <a:endParaRPr lang="en-US" dirty="0"/>
          </a:p>
          <a:p>
            <a:r>
              <a:rPr lang="en-US" dirty="0"/>
              <a:t>www.usmef.org</a:t>
            </a:r>
          </a:p>
        </p:txBody>
      </p:sp>
      <p:sp>
        <p:nvSpPr>
          <p:cNvPr id="2" name="Title 1">
            <a:extLst>
              <a:ext uri="{FF2B5EF4-FFF2-40B4-BE49-F238E27FC236}">
                <a16:creationId xmlns:a16="http://schemas.microsoft.com/office/drawing/2014/main" id="{A0FB55D0-8B2F-4BD9-9A6C-796A7D69C98F}"/>
              </a:ext>
            </a:extLst>
          </p:cNvPr>
          <p:cNvSpPr>
            <a:spLocks noGrp="1"/>
          </p:cNvSpPr>
          <p:nvPr>
            <p:ph type="title"/>
          </p:nvPr>
        </p:nvSpPr>
        <p:spPr>
          <a:xfrm>
            <a:off x="1486978" y="418671"/>
            <a:ext cx="4473633" cy="372451"/>
          </a:xfrm>
        </p:spPr>
        <p:txBody>
          <a:bodyPr anchor="ctr">
            <a:normAutofit fontScale="90000"/>
          </a:bodyPr>
          <a:lstStyle/>
          <a:p>
            <a:br>
              <a:rPr lang="en-US" dirty="0">
                <a:solidFill>
                  <a:schemeClr val="accent1">
                    <a:lumMod val="50000"/>
                  </a:schemeClr>
                </a:solidFill>
              </a:rPr>
            </a:br>
            <a:r>
              <a:rPr lang="en-US" dirty="0">
                <a:solidFill>
                  <a:schemeClr val="accent1">
                    <a:lumMod val="50000"/>
                  </a:schemeClr>
                </a:solidFill>
              </a:rPr>
              <a:t>Thank you! </a:t>
            </a:r>
          </a:p>
        </p:txBody>
      </p:sp>
      <p:pic>
        <p:nvPicPr>
          <p:cNvPr id="6" name="Picture 5" descr="A herd of cattle in a field&#10;&#10;Description automatically generated with medium confidence">
            <a:extLst>
              <a:ext uri="{FF2B5EF4-FFF2-40B4-BE49-F238E27FC236}">
                <a16:creationId xmlns:a16="http://schemas.microsoft.com/office/drawing/2014/main" id="{BB0C5D60-B233-4177-92C7-ED614E70FA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005" y="1918010"/>
            <a:ext cx="6185209" cy="4638907"/>
          </a:xfrm>
          <a:prstGeom prst="rect">
            <a:avLst/>
          </a:prstGeom>
        </p:spPr>
      </p:pic>
      <p:pic>
        <p:nvPicPr>
          <p:cNvPr id="8" name="Picture 7" descr="A picture containing grass, outdoor&#10;&#10;Description automatically generated">
            <a:extLst>
              <a:ext uri="{FF2B5EF4-FFF2-40B4-BE49-F238E27FC236}">
                <a16:creationId xmlns:a16="http://schemas.microsoft.com/office/drawing/2014/main" id="{D77E63F6-956D-411B-9471-622A896EE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0581" y="2330605"/>
            <a:ext cx="2545387" cy="4527395"/>
          </a:xfrm>
          <a:prstGeom prst="rect">
            <a:avLst/>
          </a:prstGeom>
        </p:spPr>
      </p:pic>
      <p:pic>
        <p:nvPicPr>
          <p:cNvPr id="7" name="Picture 6" descr="A group of cows in a field&#10;&#10;Description automatically generated with low confidence">
            <a:extLst>
              <a:ext uri="{FF2B5EF4-FFF2-40B4-BE49-F238E27FC236}">
                <a16:creationId xmlns:a16="http://schemas.microsoft.com/office/drawing/2014/main" id="{260E9FBC-AF7E-4617-9E9C-202A107030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788458"/>
            <a:ext cx="6759388" cy="5069541"/>
          </a:xfrm>
          <a:prstGeom prst="rect">
            <a:avLst/>
          </a:prstGeom>
        </p:spPr>
      </p:pic>
    </p:spTree>
    <p:extLst>
      <p:ext uri="{BB962C8B-B14F-4D97-AF65-F5344CB8AC3E}">
        <p14:creationId xmlns:p14="http://schemas.microsoft.com/office/powerpoint/2010/main" val="1246787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CF114-A86B-4821-92A0-4ECD0E1894D0}"/>
              </a:ext>
            </a:extLst>
          </p:cNvPr>
          <p:cNvSpPr>
            <a:spLocks noGrp="1"/>
          </p:cNvSpPr>
          <p:nvPr>
            <p:ph type="title"/>
          </p:nvPr>
        </p:nvSpPr>
        <p:spPr>
          <a:xfrm>
            <a:off x="171449" y="303097"/>
            <a:ext cx="11348197" cy="806970"/>
          </a:xfrm>
        </p:spPr>
        <p:txBody>
          <a:bodyPr>
            <a:normAutofit fontScale="90000"/>
          </a:bodyPr>
          <a:lstStyle/>
          <a:p>
            <a:r>
              <a:rPr lang="en-US" dirty="0"/>
              <a:t>Record U.S. beef and pork exports in 2021</a:t>
            </a:r>
            <a:br>
              <a:rPr lang="en-US" dirty="0"/>
            </a:br>
            <a:r>
              <a:rPr lang="en-US" dirty="0"/>
              <a:t>$18.7 billion, a $3.3 billion or 22% increase over 2020 </a:t>
            </a:r>
          </a:p>
        </p:txBody>
      </p:sp>
      <p:graphicFrame>
        <p:nvGraphicFramePr>
          <p:cNvPr id="4" name="Content Placeholder 2">
            <a:extLst>
              <a:ext uri="{FF2B5EF4-FFF2-40B4-BE49-F238E27FC236}">
                <a16:creationId xmlns:a16="http://schemas.microsoft.com/office/drawing/2014/main" id="{C78EB8D1-E234-4340-9DB0-D649C6A0489D}"/>
              </a:ext>
            </a:extLst>
          </p:cNvPr>
          <p:cNvGraphicFramePr>
            <a:graphicFrameLocks noGrp="1"/>
          </p:cNvGraphicFramePr>
          <p:nvPr>
            <p:ph idx="1"/>
            <p:extLst>
              <p:ext uri="{D42A27DB-BD31-4B8C-83A1-F6EECF244321}">
                <p14:modId xmlns:p14="http://schemas.microsoft.com/office/powerpoint/2010/main" val="3356869348"/>
              </p:ext>
            </p:extLst>
          </p:nvPr>
        </p:nvGraphicFramePr>
        <p:xfrm>
          <a:off x="0" y="1412875"/>
          <a:ext cx="5253318" cy="45402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ontent Placeholder 2">
            <a:extLst>
              <a:ext uri="{FF2B5EF4-FFF2-40B4-BE49-F238E27FC236}">
                <a16:creationId xmlns:a16="http://schemas.microsoft.com/office/drawing/2014/main" id="{5A101E54-D20F-4B76-988C-56E5C79F12C1}"/>
              </a:ext>
            </a:extLst>
          </p:cNvPr>
          <p:cNvGraphicFramePr>
            <a:graphicFrameLocks/>
          </p:cNvGraphicFramePr>
          <p:nvPr>
            <p:extLst>
              <p:ext uri="{D42A27DB-BD31-4B8C-83A1-F6EECF244321}">
                <p14:modId xmlns:p14="http://schemas.microsoft.com/office/powerpoint/2010/main" val="2322357098"/>
              </p:ext>
            </p:extLst>
          </p:nvPr>
        </p:nvGraphicFramePr>
        <p:xfrm>
          <a:off x="6217024" y="1110067"/>
          <a:ext cx="5974976" cy="4950074"/>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D6CAED23-51BF-4ADF-ACAB-893033199617}"/>
              </a:ext>
            </a:extLst>
          </p:cNvPr>
          <p:cNvSpPr txBox="1"/>
          <p:nvPr/>
        </p:nvSpPr>
        <p:spPr>
          <a:xfrm>
            <a:off x="10908254" y="1613647"/>
            <a:ext cx="1097280" cy="369332"/>
          </a:xfrm>
          <a:prstGeom prst="rect">
            <a:avLst/>
          </a:prstGeom>
          <a:noFill/>
        </p:spPr>
        <p:txBody>
          <a:bodyPr wrap="square" rtlCol="0">
            <a:spAutoFit/>
          </a:bodyPr>
          <a:lstStyle/>
          <a:p>
            <a:r>
              <a:rPr lang="en-US" dirty="0"/>
              <a:t>$10.6B</a:t>
            </a:r>
          </a:p>
        </p:txBody>
      </p:sp>
      <p:sp>
        <p:nvSpPr>
          <p:cNvPr id="7" name="TextBox 6">
            <a:extLst>
              <a:ext uri="{FF2B5EF4-FFF2-40B4-BE49-F238E27FC236}">
                <a16:creationId xmlns:a16="http://schemas.microsoft.com/office/drawing/2014/main" id="{253B0023-8FCE-4C2C-98AB-6B5D935FB4AF}"/>
              </a:ext>
            </a:extLst>
          </p:cNvPr>
          <p:cNvSpPr txBox="1"/>
          <p:nvPr/>
        </p:nvSpPr>
        <p:spPr>
          <a:xfrm>
            <a:off x="4423070" y="1798313"/>
            <a:ext cx="1097280" cy="369332"/>
          </a:xfrm>
          <a:prstGeom prst="rect">
            <a:avLst/>
          </a:prstGeom>
          <a:noFill/>
        </p:spPr>
        <p:txBody>
          <a:bodyPr wrap="square" rtlCol="0">
            <a:spAutoFit/>
          </a:bodyPr>
          <a:lstStyle/>
          <a:p>
            <a:r>
              <a:rPr lang="en-US" dirty="0"/>
              <a:t>$8.1B</a:t>
            </a:r>
          </a:p>
        </p:txBody>
      </p:sp>
      <p:sp>
        <p:nvSpPr>
          <p:cNvPr id="8" name="TextBox 7">
            <a:extLst>
              <a:ext uri="{FF2B5EF4-FFF2-40B4-BE49-F238E27FC236}">
                <a16:creationId xmlns:a16="http://schemas.microsoft.com/office/drawing/2014/main" id="{97359DB3-391F-4581-8B06-7896EE808AA1}"/>
              </a:ext>
            </a:extLst>
          </p:cNvPr>
          <p:cNvSpPr txBox="1"/>
          <p:nvPr/>
        </p:nvSpPr>
        <p:spPr>
          <a:xfrm>
            <a:off x="419548" y="6347013"/>
            <a:ext cx="5974976" cy="369332"/>
          </a:xfrm>
          <a:prstGeom prst="rect">
            <a:avLst/>
          </a:prstGeom>
          <a:noFill/>
        </p:spPr>
        <p:txBody>
          <a:bodyPr wrap="square" rtlCol="0">
            <a:spAutoFit/>
          </a:bodyPr>
          <a:lstStyle/>
          <a:p>
            <a:r>
              <a:rPr lang="en-US" dirty="0">
                <a:solidFill>
                  <a:schemeClr val="bg1"/>
                </a:solidFill>
              </a:rPr>
              <a:t>Source: USDA/FAS, USMEF</a:t>
            </a:r>
          </a:p>
        </p:txBody>
      </p:sp>
    </p:spTree>
    <p:extLst>
      <p:ext uri="{BB962C8B-B14F-4D97-AF65-F5344CB8AC3E}">
        <p14:creationId xmlns:p14="http://schemas.microsoft.com/office/powerpoint/2010/main" val="4103723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D201E-13D2-4DF5-B9C1-8ACBC92213D2}"/>
              </a:ext>
            </a:extLst>
          </p:cNvPr>
          <p:cNvSpPr>
            <a:spLocks noGrp="1"/>
          </p:cNvSpPr>
          <p:nvPr>
            <p:ph type="title"/>
          </p:nvPr>
        </p:nvSpPr>
        <p:spPr>
          <a:xfrm>
            <a:off x="165847" y="236100"/>
            <a:ext cx="10515600" cy="806970"/>
          </a:xfrm>
        </p:spPr>
        <p:txBody>
          <a:bodyPr>
            <a:noAutofit/>
          </a:bodyPr>
          <a:lstStyle/>
          <a:p>
            <a:r>
              <a:rPr lang="en-US" sz="3200" dirty="0"/>
              <a:t>Beef is complex </a:t>
            </a:r>
            <a:r>
              <a:rPr lang="en-US" sz="2000" dirty="0"/>
              <a:t>and each part of the animal has unique attributes, desired by different customers at different times of the year. Exports enable maximization of value of every animal produced, keeping the U.S. industry competitive, while also enabling U.S. consumers affordable access to their preferred steaks and burgers </a:t>
            </a:r>
          </a:p>
        </p:txBody>
      </p:sp>
      <p:pic>
        <p:nvPicPr>
          <p:cNvPr id="4" name="Picture 3">
            <a:extLst>
              <a:ext uri="{FF2B5EF4-FFF2-40B4-BE49-F238E27FC236}">
                <a16:creationId xmlns:a16="http://schemas.microsoft.com/office/drawing/2014/main" id="{790466D5-690F-4703-90D1-1CFD05C66F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8383" y="1429584"/>
            <a:ext cx="7262967" cy="4860540"/>
          </a:xfrm>
          <a:prstGeom prst="rect">
            <a:avLst/>
          </a:prstGeom>
        </p:spPr>
      </p:pic>
      <p:sp>
        <p:nvSpPr>
          <p:cNvPr id="5" name="TextBox 4">
            <a:extLst>
              <a:ext uri="{FF2B5EF4-FFF2-40B4-BE49-F238E27FC236}">
                <a16:creationId xmlns:a16="http://schemas.microsoft.com/office/drawing/2014/main" id="{54E0B03F-6D7A-46B0-8304-8DF81410D515}"/>
              </a:ext>
            </a:extLst>
          </p:cNvPr>
          <p:cNvSpPr txBox="1"/>
          <p:nvPr/>
        </p:nvSpPr>
        <p:spPr>
          <a:xfrm>
            <a:off x="99356" y="2200448"/>
            <a:ext cx="3253654" cy="4308872"/>
          </a:xfrm>
          <a:prstGeom prst="rect">
            <a:avLst/>
          </a:prstGeom>
          <a:noFill/>
        </p:spPr>
        <p:txBody>
          <a:bodyPr wrap="square" rtlCol="0">
            <a:spAutoFit/>
          </a:bodyPr>
          <a:lstStyle/>
          <a:p>
            <a:r>
              <a:rPr lang="en-US" sz="2200" b="1" u="sng" dirty="0"/>
              <a:t>Top Export Cuts: </a:t>
            </a:r>
          </a:p>
          <a:p>
            <a:pPr marL="285750" indent="-285750">
              <a:buFont typeface="Wingdings" panose="05000000000000000000" pitchFamily="2" charset="2"/>
              <a:buChar char="§"/>
            </a:pPr>
            <a:r>
              <a:rPr lang="en-US" b="1" dirty="0"/>
              <a:t>Short plate cut: </a:t>
            </a:r>
            <a:r>
              <a:rPr lang="en-US" b="1" dirty="0">
                <a:solidFill>
                  <a:srgbClr val="3159A1"/>
                </a:solidFill>
              </a:rPr>
              <a:t>95%</a:t>
            </a:r>
          </a:p>
          <a:p>
            <a:pPr marL="285750" indent="-285750">
              <a:buFont typeface="Wingdings" panose="05000000000000000000" pitchFamily="2" charset="2"/>
              <a:buChar char="§"/>
            </a:pPr>
            <a:r>
              <a:rPr lang="en-US" b="1" dirty="0"/>
              <a:t>Short rib/chuck short rib/rib finger: </a:t>
            </a:r>
            <a:r>
              <a:rPr lang="en-US" b="1" dirty="0">
                <a:solidFill>
                  <a:srgbClr val="3159A1"/>
                </a:solidFill>
              </a:rPr>
              <a:t>85%</a:t>
            </a:r>
          </a:p>
          <a:p>
            <a:pPr marL="285750" indent="-285750">
              <a:buFont typeface="Wingdings" panose="05000000000000000000" pitchFamily="2" charset="2"/>
              <a:buChar char="§"/>
            </a:pPr>
            <a:r>
              <a:rPr lang="en-US" b="1" dirty="0"/>
              <a:t>Gooseneck round: </a:t>
            </a:r>
            <a:r>
              <a:rPr lang="en-US" b="1" dirty="0">
                <a:solidFill>
                  <a:srgbClr val="3159A1"/>
                </a:solidFill>
              </a:rPr>
              <a:t>42%</a:t>
            </a:r>
          </a:p>
          <a:p>
            <a:pPr marL="285750" indent="-285750">
              <a:buFont typeface="Wingdings" panose="05000000000000000000" pitchFamily="2" charset="2"/>
              <a:buChar char="§"/>
            </a:pPr>
            <a:r>
              <a:rPr lang="en-US" b="1" dirty="0"/>
              <a:t>Outside skirt: </a:t>
            </a:r>
            <a:r>
              <a:rPr lang="en-US" b="1" dirty="0">
                <a:solidFill>
                  <a:srgbClr val="3159A1"/>
                </a:solidFill>
              </a:rPr>
              <a:t>31%</a:t>
            </a:r>
          </a:p>
          <a:p>
            <a:pPr marL="285750" indent="-285750">
              <a:buFont typeface="Wingdings" panose="05000000000000000000" pitchFamily="2" charset="2"/>
              <a:buChar char="§"/>
            </a:pPr>
            <a:r>
              <a:rPr lang="en-US" b="1" dirty="0"/>
              <a:t>Chuck shoulder clod: </a:t>
            </a:r>
            <a:r>
              <a:rPr lang="en-US" b="1" dirty="0">
                <a:solidFill>
                  <a:srgbClr val="3159A1"/>
                </a:solidFill>
              </a:rPr>
              <a:t>21%</a:t>
            </a:r>
          </a:p>
          <a:p>
            <a:pPr marL="285750" indent="-285750">
              <a:buFont typeface="Wingdings" panose="05000000000000000000" pitchFamily="2" charset="2"/>
              <a:buChar char="§"/>
            </a:pPr>
            <a:r>
              <a:rPr lang="en-US" b="1" dirty="0"/>
              <a:t>Chuck roll: </a:t>
            </a:r>
            <a:r>
              <a:rPr lang="en-US" b="1" dirty="0">
                <a:solidFill>
                  <a:srgbClr val="3159A1"/>
                </a:solidFill>
              </a:rPr>
              <a:t>17%</a:t>
            </a:r>
          </a:p>
          <a:p>
            <a:pPr marL="285750" indent="-285750">
              <a:buFont typeface="Wingdings" panose="05000000000000000000" pitchFamily="2" charset="2"/>
              <a:buChar char="§"/>
            </a:pPr>
            <a:r>
              <a:rPr lang="en-US" b="1" dirty="0"/>
              <a:t>Top inside round: </a:t>
            </a:r>
            <a:r>
              <a:rPr lang="en-US" b="1" dirty="0">
                <a:solidFill>
                  <a:srgbClr val="3159A1"/>
                </a:solidFill>
              </a:rPr>
              <a:t>16%</a:t>
            </a:r>
          </a:p>
          <a:p>
            <a:pPr marL="285750" indent="-285750">
              <a:buFont typeface="Wingdings" panose="05000000000000000000" pitchFamily="2" charset="2"/>
              <a:buChar char="§"/>
            </a:pPr>
            <a:r>
              <a:rPr lang="en-US" b="1" dirty="0"/>
              <a:t>Inside skirt: </a:t>
            </a:r>
            <a:r>
              <a:rPr lang="en-US" b="1" dirty="0">
                <a:solidFill>
                  <a:schemeClr val="accent1"/>
                </a:solidFill>
              </a:rPr>
              <a:t>&gt;</a:t>
            </a:r>
            <a:r>
              <a:rPr lang="en-US" b="1" dirty="0">
                <a:solidFill>
                  <a:srgbClr val="3159A1"/>
                </a:solidFill>
              </a:rPr>
              <a:t>10%</a:t>
            </a:r>
          </a:p>
          <a:p>
            <a:pPr marL="285750" indent="-285750">
              <a:buFont typeface="Wingdings" panose="05000000000000000000" pitchFamily="2" charset="2"/>
              <a:buChar char="§"/>
            </a:pPr>
            <a:r>
              <a:rPr lang="en-US" b="1" dirty="0"/>
              <a:t>Top butt: </a:t>
            </a:r>
            <a:r>
              <a:rPr lang="en-US" b="1" dirty="0">
                <a:solidFill>
                  <a:srgbClr val="3159A1"/>
                </a:solidFill>
              </a:rPr>
              <a:t>8%</a:t>
            </a:r>
          </a:p>
          <a:p>
            <a:pPr marL="285750" indent="-285750">
              <a:buFont typeface="Wingdings" panose="05000000000000000000" pitchFamily="2" charset="2"/>
              <a:buChar char="§"/>
            </a:pPr>
            <a:r>
              <a:rPr lang="en-US" b="1" dirty="0"/>
              <a:t>Striploin: </a:t>
            </a:r>
            <a:r>
              <a:rPr lang="en-US" b="1" dirty="0">
                <a:solidFill>
                  <a:srgbClr val="3159A1"/>
                </a:solidFill>
              </a:rPr>
              <a:t>7% </a:t>
            </a:r>
          </a:p>
          <a:p>
            <a:pPr marL="285750" indent="-285750">
              <a:buFont typeface="Wingdings" panose="05000000000000000000" pitchFamily="2" charset="2"/>
              <a:buChar char="§"/>
            </a:pPr>
            <a:r>
              <a:rPr lang="en-US" b="1" dirty="0"/>
              <a:t>Heavy boneless ribeye: </a:t>
            </a:r>
            <a:r>
              <a:rPr lang="en-US" b="1" dirty="0">
                <a:solidFill>
                  <a:srgbClr val="3159A1"/>
                </a:solidFill>
              </a:rPr>
              <a:t>6%</a:t>
            </a:r>
          </a:p>
          <a:p>
            <a:pPr marL="285750" indent="-285750">
              <a:buFont typeface="Wingdings" panose="05000000000000000000" pitchFamily="2" charset="2"/>
              <a:buChar char="§"/>
            </a:pPr>
            <a:r>
              <a:rPr lang="en-US" b="1" dirty="0"/>
              <a:t>Brisket: </a:t>
            </a:r>
            <a:r>
              <a:rPr lang="en-US" b="1" dirty="0">
                <a:solidFill>
                  <a:srgbClr val="3159A1"/>
                </a:solidFill>
              </a:rPr>
              <a:t>4%</a:t>
            </a:r>
          </a:p>
          <a:p>
            <a:pPr marL="285750" indent="-285750">
              <a:buFont typeface="Wingdings" panose="05000000000000000000" pitchFamily="2" charset="2"/>
              <a:buChar char="§"/>
            </a:pPr>
            <a:r>
              <a:rPr lang="en-US" b="1" dirty="0"/>
              <a:t>Tenderloin: </a:t>
            </a:r>
            <a:r>
              <a:rPr lang="en-US" b="1" dirty="0">
                <a:solidFill>
                  <a:srgbClr val="3159A1"/>
                </a:solidFill>
              </a:rPr>
              <a:t>3%</a:t>
            </a:r>
          </a:p>
        </p:txBody>
      </p:sp>
      <p:sp>
        <p:nvSpPr>
          <p:cNvPr id="6" name="TextBox 5">
            <a:extLst>
              <a:ext uri="{FF2B5EF4-FFF2-40B4-BE49-F238E27FC236}">
                <a16:creationId xmlns:a16="http://schemas.microsoft.com/office/drawing/2014/main" id="{C40FB2F0-B54A-4904-8F38-64A087AB4238}"/>
              </a:ext>
            </a:extLst>
          </p:cNvPr>
          <p:cNvSpPr txBox="1"/>
          <p:nvPr/>
        </p:nvSpPr>
        <p:spPr>
          <a:xfrm>
            <a:off x="3879793" y="2734063"/>
            <a:ext cx="1447800" cy="400110"/>
          </a:xfrm>
          <a:prstGeom prst="rect">
            <a:avLst/>
          </a:prstGeom>
          <a:noFill/>
        </p:spPr>
        <p:txBody>
          <a:bodyPr wrap="square" rtlCol="0">
            <a:spAutoFit/>
          </a:bodyPr>
          <a:lstStyle/>
          <a:p>
            <a:pPr algn="ctr" fontAlgn="base">
              <a:spcBef>
                <a:spcPct val="0"/>
              </a:spcBef>
              <a:spcAft>
                <a:spcPct val="0"/>
              </a:spcAft>
            </a:pPr>
            <a:r>
              <a:rPr lang="en-US" sz="2000" b="1" dirty="0">
                <a:solidFill>
                  <a:srgbClr val="3159A1"/>
                </a:solidFill>
              </a:rPr>
              <a:t>Worldwide</a:t>
            </a:r>
          </a:p>
        </p:txBody>
      </p:sp>
      <p:sp>
        <p:nvSpPr>
          <p:cNvPr id="7" name="TextBox 6">
            <a:extLst>
              <a:ext uri="{FF2B5EF4-FFF2-40B4-BE49-F238E27FC236}">
                <a16:creationId xmlns:a16="http://schemas.microsoft.com/office/drawing/2014/main" id="{AE775ECA-1380-4B29-9797-FC089EFA8E95}"/>
              </a:ext>
            </a:extLst>
          </p:cNvPr>
          <p:cNvSpPr txBox="1"/>
          <p:nvPr/>
        </p:nvSpPr>
        <p:spPr>
          <a:xfrm>
            <a:off x="3790938" y="2207005"/>
            <a:ext cx="1524000" cy="615553"/>
          </a:xfrm>
          <a:prstGeom prst="rect">
            <a:avLst/>
          </a:prstGeom>
          <a:noFill/>
        </p:spPr>
        <p:txBody>
          <a:bodyPr wrap="square" rtlCol="0">
            <a:spAutoFit/>
          </a:bodyPr>
          <a:lstStyle/>
          <a:p>
            <a:pPr algn="ctr" fontAlgn="base">
              <a:spcBef>
                <a:spcPct val="0"/>
              </a:spcBef>
              <a:spcAft>
                <a:spcPct val="0"/>
              </a:spcAft>
            </a:pPr>
            <a:r>
              <a:rPr lang="en-US" sz="2000" b="1" dirty="0">
                <a:solidFill>
                  <a:srgbClr val="000000"/>
                </a:solidFill>
              </a:rPr>
              <a:t>Chuck &gt;14%</a:t>
            </a:r>
          </a:p>
          <a:p>
            <a:pPr algn="ctr" fontAlgn="base">
              <a:spcBef>
                <a:spcPct val="0"/>
              </a:spcBef>
              <a:spcAft>
                <a:spcPct val="0"/>
              </a:spcAft>
            </a:pPr>
            <a:r>
              <a:rPr lang="en-US" sz="1400" b="1" dirty="0">
                <a:solidFill>
                  <a:srgbClr val="000000"/>
                </a:solidFill>
              </a:rPr>
              <a:t>Chuck Rolls, Clods</a:t>
            </a:r>
          </a:p>
        </p:txBody>
      </p:sp>
      <p:sp>
        <p:nvSpPr>
          <p:cNvPr id="8" name="TextBox 7">
            <a:extLst>
              <a:ext uri="{FF2B5EF4-FFF2-40B4-BE49-F238E27FC236}">
                <a16:creationId xmlns:a16="http://schemas.microsoft.com/office/drawing/2014/main" id="{FF5207E3-0F3C-4FC9-8797-81D6413819B6}"/>
              </a:ext>
            </a:extLst>
          </p:cNvPr>
          <p:cNvSpPr txBox="1"/>
          <p:nvPr/>
        </p:nvSpPr>
        <p:spPr>
          <a:xfrm>
            <a:off x="5327260" y="2275809"/>
            <a:ext cx="1177180" cy="400110"/>
          </a:xfrm>
          <a:prstGeom prst="rect">
            <a:avLst/>
          </a:prstGeom>
          <a:noFill/>
        </p:spPr>
        <p:txBody>
          <a:bodyPr wrap="square" rtlCol="0">
            <a:spAutoFit/>
          </a:bodyPr>
          <a:lstStyle/>
          <a:p>
            <a:pPr algn="ctr" fontAlgn="base">
              <a:spcBef>
                <a:spcPct val="0"/>
              </a:spcBef>
              <a:spcAft>
                <a:spcPct val="0"/>
              </a:spcAft>
            </a:pPr>
            <a:r>
              <a:rPr lang="en-US" sz="2000" b="1" dirty="0"/>
              <a:t>Rib 20%</a:t>
            </a:r>
          </a:p>
        </p:txBody>
      </p:sp>
      <p:sp>
        <p:nvSpPr>
          <p:cNvPr id="9" name="TextBox 8">
            <a:extLst>
              <a:ext uri="{FF2B5EF4-FFF2-40B4-BE49-F238E27FC236}">
                <a16:creationId xmlns:a16="http://schemas.microsoft.com/office/drawing/2014/main" id="{D8B309CC-47FF-42D8-B0E8-75D75C22DB63}"/>
              </a:ext>
            </a:extLst>
          </p:cNvPr>
          <p:cNvSpPr txBox="1"/>
          <p:nvPr/>
        </p:nvSpPr>
        <p:spPr>
          <a:xfrm>
            <a:off x="5310609" y="3092996"/>
            <a:ext cx="1587753" cy="369332"/>
          </a:xfrm>
          <a:prstGeom prst="rect">
            <a:avLst/>
          </a:prstGeom>
          <a:noFill/>
        </p:spPr>
        <p:txBody>
          <a:bodyPr wrap="square" rtlCol="0">
            <a:spAutoFit/>
          </a:bodyPr>
          <a:lstStyle/>
          <a:p>
            <a:pPr algn="ctr" fontAlgn="base">
              <a:spcBef>
                <a:spcPct val="0"/>
              </a:spcBef>
              <a:spcAft>
                <a:spcPct val="0"/>
              </a:spcAft>
            </a:pPr>
            <a:r>
              <a:rPr lang="en-US" b="1" dirty="0">
                <a:solidFill>
                  <a:srgbClr val="3159A1"/>
                </a:solidFill>
              </a:rPr>
              <a:t>Worldwide</a:t>
            </a:r>
          </a:p>
        </p:txBody>
      </p:sp>
      <p:sp>
        <p:nvSpPr>
          <p:cNvPr id="11" name="TextBox 10">
            <a:extLst>
              <a:ext uri="{FF2B5EF4-FFF2-40B4-BE49-F238E27FC236}">
                <a16:creationId xmlns:a16="http://schemas.microsoft.com/office/drawing/2014/main" id="{A4A759B0-051C-450E-8055-6460F7C65ABC}"/>
              </a:ext>
            </a:extLst>
          </p:cNvPr>
          <p:cNvSpPr txBox="1"/>
          <p:nvPr/>
        </p:nvSpPr>
        <p:spPr>
          <a:xfrm>
            <a:off x="6847568" y="2178638"/>
            <a:ext cx="1120914" cy="400110"/>
          </a:xfrm>
          <a:prstGeom prst="rect">
            <a:avLst/>
          </a:prstGeom>
          <a:noFill/>
        </p:spPr>
        <p:txBody>
          <a:bodyPr wrap="square" rtlCol="0">
            <a:spAutoFit/>
          </a:bodyPr>
          <a:lstStyle/>
          <a:p>
            <a:r>
              <a:rPr lang="en-US" sz="2000" b="1" dirty="0"/>
              <a:t>Loin 3%</a:t>
            </a:r>
          </a:p>
        </p:txBody>
      </p:sp>
      <p:sp>
        <p:nvSpPr>
          <p:cNvPr id="12" name="TextBox 11">
            <a:extLst>
              <a:ext uri="{FF2B5EF4-FFF2-40B4-BE49-F238E27FC236}">
                <a16:creationId xmlns:a16="http://schemas.microsoft.com/office/drawing/2014/main" id="{EDA484DE-40EB-4631-B860-D09B7B982472}"/>
              </a:ext>
            </a:extLst>
          </p:cNvPr>
          <p:cNvSpPr txBox="1"/>
          <p:nvPr/>
        </p:nvSpPr>
        <p:spPr>
          <a:xfrm>
            <a:off x="6379861" y="2433173"/>
            <a:ext cx="1817779" cy="738664"/>
          </a:xfrm>
          <a:prstGeom prst="rect">
            <a:avLst/>
          </a:prstGeom>
          <a:noFill/>
        </p:spPr>
        <p:txBody>
          <a:bodyPr wrap="square" rtlCol="0">
            <a:spAutoFit/>
          </a:bodyPr>
          <a:lstStyle/>
          <a:p>
            <a:pPr algn="ctr" fontAlgn="base">
              <a:spcBef>
                <a:spcPct val="0"/>
              </a:spcBef>
              <a:spcAft>
                <a:spcPct val="0"/>
              </a:spcAft>
            </a:pPr>
            <a:r>
              <a:rPr lang="en-US" sz="1400" b="1" dirty="0">
                <a:solidFill>
                  <a:srgbClr val="000000"/>
                </a:solidFill>
              </a:rPr>
              <a:t>      Striploin, Top Butt, </a:t>
            </a:r>
          </a:p>
          <a:p>
            <a:pPr algn="ctr" fontAlgn="base">
              <a:spcBef>
                <a:spcPct val="0"/>
              </a:spcBef>
              <a:spcAft>
                <a:spcPct val="0"/>
              </a:spcAft>
            </a:pPr>
            <a:r>
              <a:rPr lang="en-US" sz="1400" b="1" dirty="0">
                <a:solidFill>
                  <a:srgbClr val="000000"/>
                </a:solidFill>
              </a:rPr>
              <a:t>        Tri tip, Hanging tender</a:t>
            </a:r>
          </a:p>
        </p:txBody>
      </p:sp>
      <p:sp>
        <p:nvSpPr>
          <p:cNvPr id="13" name="TextBox 12">
            <a:extLst>
              <a:ext uri="{FF2B5EF4-FFF2-40B4-BE49-F238E27FC236}">
                <a16:creationId xmlns:a16="http://schemas.microsoft.com/office/drawing/2014/main" id="{64EE4A1A-19AC-415F-A817-AD0B9AEAC20D}"/>
              </a:ext>
            </a:extLst>
          </p:cNvPr>
          <p:cNvSpPr txBox="1"/>
          <p:nvPr/>
        </p:nvSpPr>
        <p:spPr>
          <a:xfrm>
            <a:off x="6755603" y="2980248"/>
            <a:ext cx="1722108" cy="646331"/>
          </a:xfrm>
          <a:prstGeom prst="rect">
            <a:avLst/>
          </a:prstGeom>
          <a:noFill/>
        </p:spPr>
        <p:txBody>
          <a:bodyPr wrap="square" rtlCol="0">
            <a:spAutoFit/>
          </a:bodyPr>
          <a:lstStyle/>
          <a:p>
            <a:pPr algn="ctr" fontAlgn="base">
              <a:spcBef>
                <a:spcPct val="0"/>
              </a:spcBef>
              <a:spcAft>
                <a:spcPct val="0"/>
              </a:spcAft>
            </a:pPr>
            <a:r>
              <a:rPr lang="en-US" b="1" dirty="0">
                <a:solidFill>
                  <a:srgbClr val="3159A1"/>
                </a:solidFill>
              </a:rPr>
              <a:t>Korea, Japan, EU</a:t>
            </a:r>
          </a:p>
        </p:txBody>
      </p:sp>
      <p:sp>
        <p:nvSpPr>
          <p:cNvPr id="14" name="TextBox 13">
            <a:extLst>
              <a:ext uri="{FF2B5EF4-FFF2-40B4-BE49-F238E27FC236}">
                <a16:creationId xmlns:a16="http://schemas.microsoft.com/office/drawing/2014/main" id="{0D29D5D4-D38B-42AA-8676-8946CAEF124E}"/>
              </a:ext>
            </a:extLst>
          </p:cNvPr>
          <p:cNvSpPr txBox="1"/>
          <p:nvPr/>
        </p:nvSpPr>
        <p:spPr>
          <a:xfrm>
            <a:off x="8349452" y="3197802"/>
            <a:ext cx="1142163" cy="707886"/>
          </a:xfrm>
          <a:prstGeom prst="rect">
            <a:avLst/>
          </a:prstGeom>
          <a:noFill/>
        </p:spPr>
        <p:txBody>
          <a:bodyPr wrap="square" rtlCol="0">
            <a:spAutoFit/>
          </a:bodyPr>
          <a:lstStyle/>
          <a:p>
            <a:pPr algn="ctr" fontAlgn="base">
              <a:spcBef>
                <a:spcPct val="0"/>
              </a:spcBef>
              <a:spcAft>
                <a:spcPct val="0"/>
              </a:spcAft>
            </a:pPr>
            <a:r>
              <a:rPr lang="en-US" sz="2000" b="1" dirty="0">
                <a:solidFill>
                  <a:srgbClr val="3159A1"/>
                </a:solidFill>
              </a:rPr>
              <a:t>Mexico,</a:t>
            </a:r>
          </a:p>
          <a:p>
            <a:pPr algn="ctr" fontAlgn="base">
              <a:spcBef>
                <a:spcPct val="0"/>
              </a:spcBef>
              <a:spcAft>
                <a:spcPct val="0"/>
              </a:spcAft>
            </a:pPr>
            <a:r>
              <a:rPr lang="en-US" sz="2000" b="1" dirty="0">
                <a:solidFill>
                  <a:srgbClr val="3159A1"/>
                </a:solidFill>
              </a:rPr>
              <a:t>Canada </a:t>
            </a:r>
          </a:p>
        </p:txBody>
      </p:sp>
      <p:sp>
        <p:nvSpPr>
          <p:cNvPr id="15" name="TextBox 14">
            <a:extLst>
              <a:ext uri="{FF2B5EF4-FFF2-40B4-BE49-F238E27FC236}">
                <a16:creationId xmlns:a16="http://schemas.microsoft.com/office/drawing/2014/main" id="{E67603EF-BB85-4687-8D06-7B51C8048D07}"/>
              </a:ext>
            </a:extLst>
          </p:cNvPr>
          <p:cNvSpPr txBox="1"/>
          <p:nvPr/>
        </p:nvSpPr>
        <p:spPr>
          <a:xfrm>
            <a:off x="-35346" y="6483113"/>
            <a:ext cx="12192000" cy="307777"/>
          </a:xfrm>
          <a:prstGeom prst="rect">
            <a:avLst/>
          </a:prstGeom>
          <a:noFill/>
        </p:spPr>
        <p:txBody>
          <a:bodyPr wrap="square" rtlCol="0">
            <a:spAutoFit/>
          </a:bodyPr>
          <a:lstStyle/>
          <a:p>
            <a:r>
              <a:rPr lang="en-US" sz="1400" dirty="0">
                <a:solidFill>
                  <a:schemeClr val="bg1"/>
                </a:solidFill>
              </a:rPr>
              <a:t>Source: USDA/AMS, USMEF 2021 estimates for export volume as a share of total primal beef production</a:t>
            </a:r>
          </a:p>
        </p:txBody>
      </p:sp>
      <p:sp>
        <p:nvSpPr>
          <p:cNvPr id="16" name="TextBox 15">
            <a:extLst>
              <a:ext uri="{FF2B5EF4-FFF2-40B4-BE49-F238E27FC236}">
                <a16:creationId xmlns:a16="http://schemas.microsoft.com/office/drawing/2014/main" id="{A100A033-A198-49E8-AACF-F1B8C42AF986}"/>
              </a:ext>
            </a:extLst>
          </p:cNvPr>
          <p:cNvSpPr txBox="1"/>
          <p:nvPr/>
        </p:nvSpPr>
        <p:spPr>
          <a:xfrm>
            <a:off x="8169588" y="2544694"/>
            <a:ext cx="1447800" cy="707886"/>
          </a:xfrm>
          <a:prstGeom prst="rect">
            <a:avLst/>
          </a:prstGeom>
          <a:noFill/>
        </p:spPr>
        <p:txBody>
          <a:bodyPr wrap="square" rtlCol="0">
            <a:spAutoFit/>
          </a:bodyPr>
          <a:lstStyle/>
          <a:p>
            <a:pPr algn="ctr" fontAlgn="base">
              <a:spcBef>
                <a:spcPct val="0"/>
              </a:spcBef>
              <a:spcAft>
                <a:spcPct val="0"/>
              </a:spcAft>
            </a:pPr>
            <a:r>
              <a:rPr lang="en-US" sz="2000" b="1" dirty="0">
                <a:solidFill>
                  <a:srgbClr val="000000"/>
                </a:solidFill>
              </a:rPr>
              <a:t>Round </a:t>
            </a:r>
          </a:p>
          <a:p>
            <a:pPr algn="ctr" fontAlgn="base">
              <a:spcBef>
                <a:spcPct val="0"/>
              </a:spcBef>
              <a:spcAft>
                <a:spcPct val="0"/>
              </a:spcAft>
            </a:pPr>
            <a:r>
              <a:rPr lang="en-US" sz="2000" b="1" dirty="0">
                <a:solidFill>
                  <a:srgbClr val="000000"/>
                </a:solidFill>
              </a:rPr>
              <a:t>&gt;7% </a:t>
            </a:r>
          </a:p>
        </p:txBody>
      </p:sp>
      <p:sp>
        <p:nvSpPr>
          <p:cNvPr id="17" name="TextBox 16">
            <a:extLst>
              <a:ext uri="{FF2B5EF4-FFF2-40B4-BE49-F238E27FC236}">
                <a16:creationId xmlns:a16="http://schemas.microsoft.com/office/drawing/2014/main" id="{E0DD375D-9D15-4215-B60C-3582216815DD}"/>
              </a:ext>
            </a:extLst>
          </p:cNvPr>
          <p:cNvSpPr txBox="1"/>
          <p:nvPr/>
        </p:nvSpPr>
        <p:spPr>
          <a:xfrm>
            <a:off x="5184273" y="3437307"/>
            <a:ext cx="2089997" cy="400110"/>
          </a:xfrm>
          <a:prstGeom prst="rect">
            <a:avLst/>
          </a:prstGeom>
          <a:noFill/>
          <a:ln>
            <a:noFill/>
          </a:ln>
        </p:spPr>
        <p:txBody>
          <a:bodyPr wrap="square" rtlCol="0">
            <a:spAutoFit/>
          </a:bodyPr>
          <a:lstStyle/>
          <a:p>
            <a:pPr algn="ctr" fontAlgn="base">
              <a:spcBef>
                <a:spcPct val="0"/>
              </a:spcBef>
              <a:spcAft>
                <a:spcPct val="0"/>
              </a:spcAft>
            </a:pPr>
            <a:r>
              <a:rPr lang="en-US" sz="2000" b="1" dirty="0">
                <a:solidFill>
                  <a:srgbClr val="000000"/>
                </a:solidFill>
              </a:rPr>
              <a:t>Short Plate 53% </a:t>
            </a:r>
          </a:p>
        </p:txBody>
      </p:sp>
      <p:sp>
        <p:nvSpPr>
          <p:cNvPr id="18" name="TextBox 17">
            <a:extLst>
              <a:ext uri="{FF2B5EF4-FFF2-40B4-BE49-F238E27FC236}">
                <a16:creationId xmlns:a16="http://schemas.microsoft.com/office/drawing/2014/main" id="{08078F30-9946-43FE-86A3-2A86ED5FBD15}"/>
              </a:ext>
            </a:extLst>
          </p:cNvPr>
          <p:cNvSpPr txBox="1"/>
          <p:nvPr/>
        </p:nvSpPr>
        <p:spPr>
          <a:xfrm>
            <a:off x="4187951" y="3983519"/>
            <a:ext cx="1447800" cy="400110"/>
          </a:xfrm>
          <a:prstGeom prst="rect">
            <a:avLst/>
          </a:prstGeom>
          <a:noFill/>
        </p:spPr>
        <p:txBody>
          <a:bodyPr wrap="square" rtlCol="0">
            <a:spAutoFit/>
          </a:bodyPr>
          <a:lstStyle/>
          <a:p>
            <a:r>
              <a:rPr lang="en-US" sz="2000" b="1" dirty="0"/>
              <a:t>Brisket 2%</a:t>
            </a:r>
          </a:p>
        </p:txBody>
      </p:sp>
      <p:sp>
        <p:nvSpPr>
          <p:cNvPr id="19" name="TextBox 18">
            <a:extLst>
              <a:ext uri="{FF2B5EF4-FFF2-40B4-BE49-F238E27FC236}">
                <a16:creationId xmlns:a16="http://schemas.microsoft.com/office/drawing/2014/main" id="{2BADF9A9-1DF3-4D99-B1CE-55A38686A249}"/>
              </a:ext>
            </a:extLst>
          </p:cNvPr>
          <p:cNvSpPr txBox="1"/>
          <p:nvPr/>
        </p:nvSpPr>
        <p:spPr>
          <a:xfrm>
            <a:off x="7007728" y="3682437"/>
            <a:ext cx="1246338" cy="400110"/>
          </a:xfrm>
          <a:prstGeom prst="rect">
            <a:avLst/>
          </a:prstGeom>
          <a:noFill/>
        </p:spPr>
        <p:txBody>
          <a:bodyPr wrap="square" rtlCol="0">
            <a:spAutoFit/>
          </a:bodyPr>
          <a:lstStyle/>
          <a:p>
            <a:r>
              <a:rPr lang="en-US" sz="2000" b="1" dirty="0"/>
              <a:t>Flank 2%</a:t>
            </a:r>
          </a:p>
        </p:txBody>
      </p:sp>
      <p:sp>
        <p:nvSpPr>
          <p:cNvPr id="20" name="TextBox 19">
            <a:extLst>
              <a:ext uri="{FF2B5EF4-FFF2-40B4-BE49-F238E27FC236}">
                <a16:creationId xmlns:a16="http://schemas.microsoft.com/office/drawing/2014/main" id="{6EB9270C-BD06-4733-8A97-B6B906A17A08}"/>
              </a:ext>
            </a:extLst>
          </p:cNvPr>
          <p:cNvSpPr txBox="1"/>
          <p:nvPr/>
        </p:nvSpPr>
        <p:spPr>
          <a:xfrm>
            <a:off x="5102837" y="4354380"/>
            <a:ext cx="1986325" cy="1015663"/>
          </a:xfrm>
          <a:prstGeom prst="rect">
            <a:avLst/>
          </a:prstGeom>
          <a:noFill/>
        </p:spPr>
        <p:txBody>
          <a:bodyPr wrap="square" rtlCol="0">
            <a:spAutoFit/>
          </a:bodyPr>
          <a:lstStyle/>
          <a:p>
            <a:pPr algn="ctr" fontAlgn="base">
              <a:spcBef>
                <a:spcPct val="0"/>
              </a:spcBef>
              <a:spcAft>
                <a:spcPct val="0"/>
              </a:spcAft>
            </a:pPr>
            <a:r>
              <a:rPr lang="en-US" sz="2000" b="1" dirty="0">
                <a:solidFill>
                  <a:srgbClr val="3159A1"/>
                </a:solidFill>
              </a:rPr>
              <a:t>Japan, China, Korea, Taiwan, ASEAN</a:t>
            </a:r>
          </a:p>
        </p:txBody>
      </p:sp>
      <p:sp>
        <p:nvSpPr>
          <p:cNvPr id="22" name="TextBox 21">
            <a:extLst>
              <a:ext uri="{FF2B5EF4-FFF2-40B4-BE49-F238E27FC236}">
                <a16:creationId xmlns:a16="http://schemas.microsoft.com/office/drawing/2014/main" id="{9C04AFF2-5406-48C3-A408-B40BA602F5C2}"/>
              </a:ext>
            </a:extLst>
          </p:cNvPr>
          <p:cNvSpPr txBox="1"/>
          <p:nvPr/>
        </p:nvSpPr>
        <p:spPr>
          <a:xfrm>
            <a:off x="5501361" y="2538998"/>
            <a:ext cx="1118587" cy="738664"/>
          </a:xfrm>
          <a:prstGeom prst="rect">
            <a:avLst/>
          </a:prstGeom>
          <a:noFill/>
        </p:spPr>
        <p:txBody>
          <a:bodyPr wrap="square" rtlCol="0">
            <a:spAutoFit/>
          </a:bodyPr>
          <a:lstStyle/>
          <a:p>
            <a:pPr algn="ctr" fontAlgn="base">
              <a:spcBef>
                <a:spcPct val="0"/>
              </a:spcBef>
              <a:spcAft>
                <a:spcPct val="0"/>
              </a:spcAft>
            </a:pPr>
            <a:r>
              <a:rPr lang="en-US" sz="1400" b="1" dirty="0">
                <a:solidFill>
                  <a:srgbClr val="000000"/>
                </a:solidFill>
              </a:rPr>
              <a:t>Ribeye, Cap,          Wedge, Short rib</a:t>
            </a:r>
          </a:p>
        </p:txBody>
      </p:sp>
      <p:sp>
        <p:nvSpPr>
          <p:cNvPr id="23" name="TextBox 22">
            <a:extLst>
              <a:ext uri="{FF2B5EF4-FFF2-40B4-BE49-F238E27FC236}">
                <a16:creationId xmlns:a16="http://schemas.microsoft.com/office/drawing/2014/main" id="{3F4DC6FA-E940-43A1-B238-6CC8243E47CE}"/>
              </a:ext>
            </a:extLst>
          </p:cNvPr>
          <p:cNvSpPr txBox="1"/>
          <p:nvPr/>
        </p:nvSpPr>
        <p:spPr>
          <a:xfrm>
            <a:off x="5251248" y="3697470"/>
            <a:ext cx="1775688" cy="523220"/>
          </a:xfrm>
          <a:prstGeom prst="rect">
            <a:avLst/>
          </a:prstGeom>
          <a:noFill/>
        </p:spPr>
        <p:txBody>
          <a:bodyPr wrap="square" rtlCol="0">
            <a:spAutoFit/>
          </a:bodyPr>
          <a:lstStyle/>
          <a:p>
            <a:pPr algn="ctr" fontAlgn="base">
              <a:spcBef>
                <a:spcPct val="0"/>
              </a:spcBef>
              <a:spcAft>
                <a:spcPct val="0"/>
              </a:spcAft>
            </a:pPr>
            <a:r>
              <a:rPr lang="en-US" sz="1400" b="1" dirty="0">
                <a:solidFill>
                  <a:srgbClr val="000000"/>
                </a:solidFill>
              </a:rPr>
              <a:t>Short plate, Short rib,  </a:t>
            </a:r>
          </a:p>
          <a:p>
            <a:pPr algn="ctr" fontAlgn="base">
              <a:spcBef>
                <a:spcPct val="0"/>
              </a:spcBef>
              <a:spcAft>
                <a:spcPct val="0"/>
              </a:spcAft>
            </a:pPr>
            <a:r>
              <a:rPr lang="en-US" sz="1400" b="1" dirty="0">
                <a:solidFill>
                  <a:srgbClr val="000000"/>
                </a:solidFill>
              </a:rPr>
              <a:t>Rib Finger, Skirt</a:t>
            </a:r>
          </a:p>
        </p:txBody>
      </p:sp>
      <p:sp>
        <p:nvSpPr>
          <p:cNvPr id="3" name="TextBox 2">
            <a:extLst>
              <a:ext uri="{FF2B5EF4-FFF2-40B4-BE49-F238E27FC236}">
                <a16:creationId xmlns:a16="http://schemas.microsoft.com/office/drawing/2014/main" id="{E9503C73-5EFE-4CB4-B7A9-817FDC957DFD}"/>
              </a:ext>
            </a:extLst>
          </p:cNvPr>
          <p:cNvSpPr txBox="1"/>
          <p:nvPr/>
        </p:nvSpPr>
        <p:spPr>
          <a:xfrm>
            <a:off x="9922706" y="1820389"/>
            <a:ext cx="2253164" cy="4524315"/>
          </a:xfrm>
          <a:prstGeom prst="rect">
            <a:avLst/>
          </a:prstGeom>
          <a:noFill/>
        </p:spPr>
        <p:txBody>
          <a:bodyPr wrap="square" rtlCol="0">
            <a:spAutoFit/>
          </a:bodyPr>
          <a:lstStyle/>
          <a:p>
            <a:r>
              <a:rPr lang="en-US" b="1" dirty="0"/>
              <a:t>Average fed cattle dressed weight 2021: 878 lbs.  Convert to product wt. 627 lbs.</a:t>
            </a:r>
          </a:p>
          <a:p>
            <a:r>
              <a:rPr lang="en-US" b="1" dirty="0">
                <a:solidFill>
                  <a:schemeClr val="accent1"/>
                </a:solidFill>
              </a:rPr>
              <a:t>Export pounds per fed head: 96.7 or 15% </a:t>
            </a:r>
          </a:p>
          <a:p>
            <a:r>
              <a:rPr lang="en-US" b="1" dirty="0"/>
              <a:t>Export $/head: $365.40 and for beef/</a:t>
            </a:r>
            <a:r>
              <a:rPr lang="en-US" b="1" dirty="0" err="1"/>
              <a:t>bvm</a:t>
            </a:r>
            <a:r>
              <a:rPr lang="en-US" b="1" dirty="0"/>
              <a:t>: $407.22 </a:t>
            </a:r>
          </a:p>
          <a:p>
            <a:r>
              <a:rPr lang="en-US" b="1" dirty="0"/>
              <a:t>Choice carcass $/head: $2,458 </a:t>
            </a:r>
          </a:p>
          <a:p>
            <a:r>
              <a:rPr lang="en-US" b="1" dirty="0">
                <a:solidFill>
                  <a:schemeClr val="accent1"/>
                </a:solidFill>
              </a:rPr>
              <a:t>Export share of value: 17% </a:t>
            </a:r>
          </a:p>
          <a:p>
            <a:r>
              <a:rPr lang="en-US" b="1" dirty="0"/>
              <a:t>Live steer $/head: $1,789 </a:t>
            </a:r>
          </a:p>
          <a:p>
            <a:r>
              <a:rPr lang="en-US" b="1" dirty="0"/>
              <a:t>Export share: 23%</a:t>
            </a:r>
          </a:p>
        </p:txBody>
      </p:sp>
    </p:spTree>
    <p:extLst>
      <p:ext uri="{BB962C8B-B14F-4D97-AF65-F5344CB8AC3E}">
        <p14:creationId xmlns:p14="http://schemas.microsoft.com/office/powerpoint/2010/main" val="311784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E3C9F-DC37-44DB-8FF7-71A6192B4C05}"/>
              </a:ext>
            </a:extLst>
          </p:cNvPr>
          <p:cNvSpPr>
            <a:spLocks noGrp="1"/>
          </p:cNvSpPr>
          <p:nvPr>
            <p:ph type="title"/>
          </p:nvPr>
        </p:nvSpPr>
        <p:spPr/>
        <p:txBody>
          <a:bodyPr>
            <a:noAutofit/>
          </a:bodyPr>
          <a:lstStyle/>
          <a:p>
            <a:r>
              <a:rPr lang="en-US" sz="3600" dirty="0"/>
              <a:t>The majority of edible beef variety meats are exported…exports surpassed record $1 billion in 2021</a:t>
            </a:r>
          </a:p>
        </p:txBody>
      </p:sp>
      <p:pic>
        <p:nvPicPr>
          <p:cNvPr id="4" name="Content Placeholder 3">
            <a:extLst>
              <a:ext uri="{FF2B5EF4-FFF2-40B4-BE49-F238E27FC236}">
                <a16:creationId xmlns:a16="http://schemas.microsoft.com/office/drawing/2014/main" id="{88F943EF-F456-4CD8-A719-21F41BA2579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55469" y="1486890"/>
            <a:ext cx="6707579" cy="4893002"/>
          </a:xfrm>
          <a:prstGeom prst="rect">
            <a:avLst/>
          </a:prstGeom>
        </p:spPr>
      </p:pic>
      <p:sp>
        <p:nvSpPr>
          <p:cNvPr id="5" name="TextBox 4">
            <a:extLst>
              <a:ext uri="{FF2B5EF4-FFF2-40B4-BE49-F238E27FC236}">
                <a16:creationId xmlns:a16="http://schemas.microsoft.com/office/drawing/2014/main" id="{121F1E5B-73E4-4134-94B9-A446B5E12DDC}"/>
              </a:ext>
            </a:extLst>
          </p:cNvPr>
          <p:cNvSpPr txBox="1"/>
          <p:nvPr/>
        </p:nvSpPr>
        <p:spPr>
          <a:xfrm>
            <a:off x="2942046" y="1934780"/>
            <a:ext cx="1808893" cy="369332"/>
          </a:xfrm>
          <a:prstGeom prst="rect">
            <a:avLst/>
          </a:prstGeom>
          <a:noFill/>
        </p:spPr>
        <p:txBody>
          <a:bodyPr wrap="square" rtlCol="0">
            <a:spAutoFit/>
          </a:bodyPr>
          <a:lstStyle/>
          <a:p>
            <a:pPr algn="ctr"/>
            <a:r>
              <a:rPr lang="en-US" b="1" dirty="0">
                <a:solidFill>
                  <a:schemeClr val="bg1"/>
                </a:solidFill>
              </a:rPr>
              <a:t>Tongues, Lips</a:t>
            </a:r>
          </a:p>
        </p:txBody>
      </p:sp>
      <p:pic>
        <p:nvPicPr>
          <p:cNvPr id="6" name="Picture 5">
            <a:extLst>
              <a:ext uri="{FF2B5EF4-FFF2-40B4-BE49-F238E27FC236}">
                <a16:creationId xmlns:a16="http://schemas.microsoft.com/office/drawing/2014/main" id="{763E947E-A2CC-479B-9ECE-57823A73AE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3409615" y="2231843"/>
            <a:ext cx="873756" cy="370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E06ACAA1-DC88-4E9F-B565-650B600BD399}"/>
              </a:ext>
            </a:extLst>
          </p:cNvPr>
          <p:cNvSpPr txBox="1"/>
          <p:nvPr/>
        </p:nvSpPr>
        <p:spPr>
          <a:xfrm>
            <a:off x="3094763" y="2555008"/>
            <a:ext cx="1742921" cy="646331"/>
          </a:xfrm>
          <a:prstGeom prst="rect">
            <a:avLst/>
          </a:prstGeom>
          <a:noFill/>
          <a:ln>
            <a:noFill/>
          </a:ln>
        </p:spPr>
        <p:txBody>
          <a:bodyPr wrap="square" rtlCol="0">
            <a:spAutoFit/>
          </a:bodyPr>
          <a:lstStyle/>
          <a:p>
            <a:pPr algn="ctr"/>
            <a:r>
              <a:rPr lang="en-US" b="1" dirty="0">
                <a:solidFill>
                  <a:schemeClr val="accent6">
                    <a:lumMod val="60000"/>
                    <a:lumOff val="40000"/>
                  </a:schemeClr>
                </a:solidFill>
              </a:rPr>
              <a:t>Japan, Mexico</a:t>
            </a:r>
          </a:p>
          <a:p>
            <a:pPr algn="ctr"/>
            <a:endParaRPr lang="en-US" b="1" dirty="0">
              <a:solidFill>
                <a:schemeClr val="accent6">
                  <a:lumMod val="60000"/>
                  <a:lumOff val="40000"/>
                </a:schemeClr>
              </a:solidFill>
            </a:endParaRPr>
          </a:p>
        </p:txBody>
      </p:sp>
      <p:sp>
        <p:nvSpPr>
          <p:cNvPr id="8" name="TextBox 7">
            <a:extLst>
              <a:ext uri="{FF2B5EF4-FFF2-40B4-BE49-F238E27FC236}">
                <a16:creationId xmlns:a16="http://schemas.microsoft.com/office/drawing/2014/main" id="{7F289D7A-6C7E-45EB-8A9F-56E1F0F19B0C}"/>
              </a:ext>
            </a:extLst>
          </p:cNvPr>
          <p:cNvSpPr txBox="1"/>
          <p:nvPr/>
        </p:nvSpPr>
        <p:spPr>
          <a:xfrm>
            <a:off x="5080287" y="2390531"/>
            <a:ext cx="2351343" cy="369332"/>
          </a:xfrm>
          <a:prstGeom prst="rect">
            <a:avLst/>
          </a:prstGeom>
          <a:noFill/>
        </p:spPr>
        <p:txBody>
          <a:bodyPr wrap="square" rtlCol="0">
            <a:spAutoFit/>
          </a:bodyPr>
          <a:lstStyle/>
          <a:p>
            <a:pPr algn="ctr"/>
            <a:r>
              <a:rPr lang="en-US" b="1" dirty="0">
                <a:solidFill>
                  <a:schemeClr val="bg1"/>
                </a:solidFill>
              </a:rPr>
              <a:t>Liver, Heart, Kidney</a:t>
            </a:r>
          </a:p>
        </p:txBody>
      </p:sp>
      <p:pic>
        <p:nvPicPr>
          <p:cNvPr id="9" name="Picture 6">
            <a:extLst>
              <a:ext uri="{FF2B5EF4-FFF2-40B4-BE49-F238E27FC236}">
                <a16:creationId xmlns:a16="http://schemas.microsoft.com/office/drawing/2014/main" id="{DD8EA7BB-1606-4552-AC0D-653DEAE899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4955118" y="2780271"/>
            <a:ext cx="940183" cy="813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a:extLst>
              <a:ext uri="{FF2B5EF4-FFF2-40B4-BE49-F238E27FC236}">
                <a16:creationId xmlns:a16="http://schemas.microsoft.com/office/drawing/2014/main" id="{D17E76FF-DF9A-468E-A885-45E9A04518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846937" y="2738398"/>
            <a:ext cx="641143" cy="673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a:extLst>
              <a:ext uri="{FF2B5EF4-FFF2-40B4-BE49-F238E27FC236}">
                <a16:creationId xmlns:a16="http://schemas.microsoft.com/office/drawing/2014/main" id="{D8E2100D-3693-43DF-8F26-C66056885E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6373366" y="2918828"/>
            <a:ext cx="971912" cy="557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a:extLst>
              <a:ext uri="{FF2B5EF4-FFF2-40B4-BE49-F238E27FC236}">
                <a16:creationId xmlns:a16="http://schemas.microsoft.com/office/drawing/2014/main" id="{6D185155-F671-4FC2-8F0C-27CCBA4AF18D}"/>
              </a:ext>
            </a:extLst>
          </p:cNvPr>
          <p:cNvSpPr txBox="1"/>
          <p:nvPr/>
        </p:nvSpPr>
        <p:spPr>
          <a:xfrm>
            <a:off x="7379899" y="2171153"/>
            <a:ext cx="1637381" cy="646331"/>
          </a:xfrm>
          <a:prstGeom prst="rect">
            <a:avLst/>
          </a:prstGeom>
          <a:noFill/>
        </p:spPr>
        <p:txBody>
          <a:bodyPr wrap="square" rtlCol="0">
            <a:spAutoFit/>
          </a:bodyPr>
          <a:lstStyle/>
          <a:p>
            <a:pPr algn="ctr"/>
            <a:r>
              <a:rPr lang="en-US" b="1" dirty="0">
                <a:solidFill>
                  <a:schemeClr val="bg1"/>
                </a:solidFill>
              </a:rPr>
              <a:t>Stomach, Intestine</a:t>
            </a:r>
          </a:p>
        </p:txBody>
      </p:sp>
      <p:pic>
        <p:nvPicPr>
          <p:cNvPr id="13" name="Picture 2">
            <a:extLst>
              <a:ext uri="{FF2B5EF4-FFF2-40B4-BE49-F238E27FC236}">
                <a16:creationId xmlns:a16="http://schemas.microsoft.com/office/drawing/2014/main" id="{385FCDC3-3D79-43BF-A23D-BE2F5E23D9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7905595" y="2688822"/>
            <a:ext cx="1111686" cy="706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a:extLst>
              <a:ext uri="{FF2B5EF4-FFF2-40B4-BE49-F238E27FC236}">
                <a16:creationId xmlns:a16="http://schemas.microsoft.com/office/drawing/2014/main" id="{20D72322-C867-4852-8639-B292A214084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7366628" y="2725602"/>
            <a:ext cx="640102" cy="626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a:extLst>
              <a:ext uri="{FF2B5EF4-FFF2-40B4-BE49-F238E27FC236}">
                <a16:creationId xmlns:a16="http://schemas.microsoft.com/office/drawing/2014/main" id="{C4EDEA34-7617-4A91-B51E-30D61E32A92C}"/>
              </a:ext>
            </a:extLst>
          </p:cNvPr>
          <p:cNvSpPr txBox="1"/>
          <p:nvPr/>
        </p:nvSpPr>
        <p:spPr>
          <a:xfrm>
            <a:off x="7592805" y="3335153"/>
            <a:ext cx="1447800" cy="1015663"/>
          </a:xfrm>
          <a:prstGeom prst="rect">
            <a:avLst/>
          </a:prstGeom>
          <a:noFill/>
        </p:spPr>
        <p:txBody>
          <a:bodyPr wrap="square" rtlCol="0">
            <a:spAutoFit/>
          </a:bodyPr>
          <a:lstStyle/>
          <a:p>
            <a:pPr algn="ctr"/>
            <a:r>
              <a:rPr lang="en-US" sz="2000" b="1" dirty="0">
                <a:solidFill>
                  <a:schemeClr val="accent6">
                    <a:lumMod val="60000"/>
                    <a:lumOff val="40000"/>
                  </a:schemeClr>
                </a:solidFill>
              </a:rPr>
              <a:t>Mexico, Japan, China</a:t>
            </a:r>
          </a:p>
        </p:txBody>
      </p:sp>
      <p:sp>
        <p:nvSpPr>
          <p:cNvPr id="16" name="TextBox 15">
            <a:extLst>
              <a:ext uri="{FF2B5EF4-FFF2-40B4-BE49-F238E27FC236}">
                <a16:creationId xmlns:a16="http://schemas.microsoft.com/office/drawing/2014/main" id="{2BE95162-30A2-412C-8C9F-014F4B888717}"/>
              </a:ext>
            </a:extLst>
          </p:cNvPr>
          <p:cNvSpPr txBox="1"/>
          <p:nvPr/>
        </p:nvSpPr>
        <p:spPr>
          <a:xfrm>
            <a:off x="-1" y="6507678"/>
            <a:ext cx="9017281" cy="369332"/>
          </a:xfrm>
          <a:prstGeom prst="rect">
            <a:avLst/>
          </a:prstGeom>
          <a:noFill/>
        </p:spPr>
        <p:txBody>
          <a:bodyPr wrap="square" rtlCol="0">
            <a:spAutoFit/>
          </a:bodyPr>
          <a:lstStyle/>
          <a:p>
            <a:r>
              <a:rPr lang="en-US" dirty="0">
                <a:solidFill>
                  <a:schemeClr val="bg1"/>
                </a:solidFill>
              </a:rPr>
              <a:t>Source: USMEF 2021 estimates, *using NASS fed slaughter for per head conversions</a:t>
            </a:r>
          </a:p>
        </p:txBody>
      </p:sp>
      <p:sp>
        <p:nvSpPr>
          <p:cNvPr id="17" name="TextBox 16">
            <a:extLst>
              <a:ext uri="{FF2B5EF4-FFF2-40B4-BE49-F238E27FC236}">
                <a16:creationId xmlns:a16="http://schemas.microsoft.com/office/drawing/2014/main" id="{B8B2460B-0B0C-4A29-BC2D-F8E67A3A64B8}"/>
              </a:ext>
            </a:extLst>
          </p:cNvPr>
          <p:cNvSpPr txBox="1"/>
          <p:nvPr/>
        </p:nvSpPr>
        <p:spPr>
          <a:xfrm>
            <a:off x="4969065" y="3394688"/>
            <a:ext cx="2871406" cy="646331"/>
          </a:xfrm>
          <a:prstGeom prst="rect">
            <a:avLst/>
          </a:prstGeom>
          <a:noFill/>
        </p:spPr>
        <p:txBody>
          <a:bodyPr wrap="square" rtlCol="0">
            <a:spAutoFit/>
          </a:bodyPr>
          <a:lstStyle/>
          <a:p>
            <a:pPr algn="ctr"/>
            <a:r>
              <a:rPr lang="en-US" b="1" dirty="0">
                <a:solidFill>
                  <a:schemeClr val="accent6">
                    <a:lumMod val="60000"/>
                    <a:lumOff val="40000"/>
                  </a:schemeClr>
                </a:solidFill>
              </a:rPr>
              <a:t>Egypt, S. Africa, S. America, Mexico, Indonesia</a:t>
            </a:r>
          </a:p>
        </p:txBody>
      </p:sp>
      <p:sp>
        <p:nvSpPr>
          <p:cNvPr id="3" name="TextBox 2">
            <a:extLst>
              <a:ext uri="{FF2B5EF4-FFF2-40B4-BE49-F238E27FC236}">
                <a16:creationId xmlns:a16="http://schemas.microsoft.com/office/drawing/2014/main" id="{D0A22998-F25F-4AE7-9812-AF5E93DAB7CE}"/>
              </a:ext>
            </a:extLst>
          </p:cNvPr>
          <p:cNvSpPr txBox="1"/>
          <p:nvPr/>
        </p:nvSpPr>
        <p:spPr>
          <a:xfrm>
            <a:off x="347692" y="2454301"/>
            <a:ext cx="2036633" cy="1631216"/>
          </a:xfrm>
          <a:prstGeom prst="rect">
            <a:avLst/>
          </a:prstGeom>
          <a:noFill/>
        </p:spPr>
        <p:txBody>
          <a:bodyPr wrap="square" rtlCol="0">
            <a:spAutoFit/>
          </a:bodyPr>
          <a:lstStyle/>
          <a:p>
            <a:r>
              <a:rPr lang="en-US" sz="2000" dirty="0"/>
              <a:t>Variety meat exports equated to </a:t>
            </a:r>
            <a:r>
              <a:rPr lang="en-US" sz="2000" b="1" dirty="0"/>
              <a:t>25.5 pounds</a:t>
            </a:r>
            <a:r>
              <a:rPr lang="en-US" sz="2000" dirty="0"/>
              <a:t> per head of fed slaughter</a:t>
            </a:r>
          </a:p>
        </p:txBody>
      </p:sp>
      <p:sp>
        <p:nvSpPr>
          <p:cNvPr id="18" name="TextBox 17">
            <a:extLst>
              <a:ext uri="{FF2B5EF4-FFF2-40B4-BE49-F238E27FC236}">
                <a16:creationId xmlns:a16="http://schemas.microsoft.com/office/drawing/2014/main" id="{BDEFDDE8-BA14-44DC-8E8F-9734B6199816}"/>
              </a:ext>
            </a:extLst>
          </p:cNvPr>
          <p:cNvSpPr txBox="1"/>
          <p:nvPr/>
        </p:nvSpPr>
        <p:spPr>
          <a:xfrm>
            <a:off x="1058130" y="4404813"/>
            <a:ext cx="2351485" cy="707886"/>
          </a:xfrm>
          <a:prstGeom prst="rect">
            <a:avLst/>
          </a:prstGeom>
          <a:noFill/>
        </p:spPr>
        <p:txBody>
          <a:bodyPr wrap="square" rtlCol="0">
            <a:spAutoFit/>
          </a:bodyPr>
          <a:lstStyle/>
          <a:p>
            <a:r>
              <a:rPr lang="en-US" sz="2000" b="1" dirty="0"/>
              <a:t>And value of $41.82</a:t>
            </a:r>
            <a:r>
              <a:rPr lang="en-US" sz="2000" dirty="0"/>
              <a:t> per fed head</a:t>
            </a:r>
          </a:p>
        </p:txBody>
      </p:sp>
      <p:sp>
        <p:nvSpPr>
          <p:cNvPr id="20" name="TextBox 19">
            <a:extLst>
              <a:ext uri="{FF2B5EF4-FFF2-40B4-BE49-F238E27FC236}">
                <a16:creationId xmlns:a16="http://schemas.microsoft.com/office/drawing/2014/main" id="{76FCE08F-67DC-4344-B426-C4142297A8F9}"/>
              </a:ext>
            </a:extLst>
          </p:cNvPr>
          <p:cNvSpPr txBox="1"/>
          <p:nvPr/>
        </p:nvSpPr>
        <p:spPr>
          <a:xfrm>
            <a:off x="9243457" y="1294318"/>
            <a:ext cx="2949642" cy="5755422"/>
          </a:xfrm>
          <a:prstGeom prst="rect">
            <a:avLst/>
          </a:prstGeom>
          <a:solidFill>
            <a:srgbClr val="3159A1">
              <a:alpha val="30196"/>
            </a:srgbClr>
          </a:solidFill>
        </p:spPr>
        <p:txBody>
          <a:bodyPr wrap="square" rtlCol="0">
            <a:spAutoFit/>
          </a:bodyPr>
          <a:lstStyle/>
          <a:p>
            <a:r>
              <a:rPr lang="en-US" sz="2000" b="1" u="sng" dirty="0"/>
              <a:t>Average Per Head* Examples:</a:t>
            </a:r>
          </a:p>
          <a:p>
            <a:pPr marL="342900" indent="-342900">
              <a:buFont typeface="Arial" panose="020B0604020202020204" pitchFamily="34" charset="0"/>
              <a:buChar char="•"/>
            </a:pPr>
            <a:r>
              <a:rPr lang="en-US" sz="2000" b="1" dirty="0"/>
              <a:t>Tongues to Japan: </a:t>
            </a:r>
            <a:r>
              <a:rPr lang="en-US" sz="2000" b="1" dirty="0">
                <a:solidFill>
                  <a:srgbClr val="3159A1"/>
                </a:solidFill>
              </a:rPr>
              <a:t>1.81 lbs. &amp; $17.58 </a:t>
            </a:r>
          </a:p>
          <a:p>
            <a:pPr marL="342900" indent="-342900">
              <a:buFont typeface="Arial" panose="020B0604020202020204" pitchFamily="34" charset="0"/>
              <a:buChar char="•"/>
            </a:pPr>
            <a:r>
              <a:rPr lang="en-US" sz="2000" b="1" dirty="0"/>
              <a:t>Tripe total: </a:t>
            </a:r>
          </a:p>
          <a:p>
            <a:r>
              <a:rPr lang="en-US" sz="2000" b="1" dirty="0">
                <a:solidFill>
                  <a:srgbClr val="3159A1"/>
                </a:solidFill>
              </a:rPr>
              <a:t>	3.73 lbs. &amp; $5.33</a:t>
            </a:r>
          </a:p>
          <a:p>
            <a:pPr marL="342900" indent="-342900">
              <a:buFont typeface="Arial" panose="020B0604020202020204" pitchFamily="34" charset="0"/>
              <a:buChar char="•"/>
            </a:pPr>
            <a:r>
              <a:rPr lang="en-US" sz="2000" b="1" dirty="0"/>
              <a:t>Tripe Mexico: </a:t>
            </a:r>
          </a:p>
          <a:p>
            <a:r>
              <a:rPr lang="en-US" sz="2000" b="1" dirty="0">
                <a:solidFill>
                  <a:srgbClr val="3159A1"/>
                </a:solidFill>
              </a:rPr>
              <a:t>	2.71 lbs. &amp; $3.25</a:t>
            </a:r>
          </a:p>
          <a:p>
            <a:pPr marL="342900" indent="-342900">
              <a:buFont typeface="Arial" panose="020B0604020202020204" pitchFamily="34" charset="0"/>
              <a:buChar char="•"/>
            </a:pPr>
            <a:r>
              <a:rPr lang="en-US" sz="2000" b="1" dirty="0"/>
              <a:t>Livers total:        </a:t>
            </a:r>
          </a:p>
          <a:p>
            <a:r>
              <a:rPr lang="en-US" sz="2000" b="1" dirty="0">
                <a:solidFill>
                  <a:srgbClr val="3159A1"/>
                </a:solidFill>
              </a:rPr>
              <a:t>      6.6 lbs. &amp; $4.07</a:t>
            </a:r>
          </a:p>
          <a:p>
            <a:pPr marL="342900" indent="-342900">
              <a:buFont typeface="Arial" panose="020B0604020202020204" pitchFamily="34" charset="0"/>
              <a:buChar char="•"/>
            </a:pPr>
            <a:r>
              <a:rPr lang="en-US" sz="2000" b="1" dirty="0"/>
              <a:t>Lips to Mexico: </a:t>
            </a:r>
          </a:p>
          <a:p>
            <a:r>
              <a:rPr lang="en-US" sz="2000" b="1" dirty="0">
                <a:solidFill>
                  <a:srgbClr val="3159A1"/>
                </a:solidFill>
              </a:rPr>
              <a:t>	2.05 lbs. &amp; $2.15</a:t>
            </a:r>
          </a:p>
          <a:p>
            <a:pPr marL="342900" indent="-342900">
              <a:buFont typeface="Arial" panose="020B0604020202020204" pitchFamily="34" charset="0"/>
              <a:buChar char="•"/>
            </a:pPr>
            <a:r>
              <a:rPr lang="en-US" sz="2000" b="1" dirty="0"/>
              <a:t>Hearts to Mexico: </a:t>
            </a:r>
          </a:p>
          <a:p>
            <a:r>
              <a:rPr lang="en-US" sz="2000" b="1" dirty="0">
                <a:solidFill>
                  <a:srgbClr val="3159A1"/>
                </a:solidFill>
              </a:rPr>
              <a:t>	1.76 lbs. &amp; $1.85</a:t>
            </a:r>
          </a:p>
          <a:p>
            <a:pPr marL="342900" indent="-342900">
              <a:buFont typeface="Arial" panose="020B0604020202020204" pitchFamily="34" charset="0"/>
              <a:buChar char="•"/>
            </a:pPr>
            <a:r>
              <a:rPr lang="en-US" sz="2000" b="1" dirty="0"/>
              <a:t>Tripe &amp; intestines to Japan: </a:t>
            </a:r>
          </a:p>
          <a:p>
            <a:r>
              <a:rPr lang="en-US" sz="2000" b="1" dirty="0">
                <a:solidFill>
                  <a:srgbClr val="3159A1"/>
                </a:solidFill>
              </a:rPr>
              <a:t>	0.89 lb. &amp; $1.59</a:t>
            </a:r>
          </a:p>
          <a:p>
            <a:endParaRPr lang="en-US" sz="2000" b="1" dirty="0">
              <a:solidFill>
                <a:srgbClr val="3159A1"/>
              </a:solidFill>
            </a:endParaRPr>
          </a:p>
        </p:txBody>
      </p:sp>
    </p:spTree>
    <p:extLst>
      <p:ext uri="{BB962C8B-B14F-4D97-AF65-F5344CB8AC3E}">
        <p14:creationId xmlns:p14="http://schemas.microsoft.com/office/powerpoint/2010/main" val="1637872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game, soccer, umbrella&#10;&#10;Description automatically generated">
            <a:extLst>
              <a:ext uri="{FF2B5EF4-FFF2-40B4-BE49-F238E27FC236}">
                <a16:creationId xmlns:a16="http://schemas.microsoft.com/office/drawing/2014/main" id="{9A1E3D5C-B333-458D-9FBC-56D1470C761F}"/>
              </a:ext>
            </a:extLst>
          </p:cNvPr>
          <p:cNvPicPr>
            <a:picLocks noChangeAspect="1"/>
          </p:cNvPicPr>
          <p:nvPr/>
        </p:nvPicPr>
        <p:blipFill>
          <a:blip r:embed="rId3"/>
          <a:stretch>
            <a:fillRect/>
          </a:stretch>
        </p:blipFill>
        <p:spPr>
          <a:xfrm>
            <a:off x="541257" y="-1805889"/>
            <a:ext cx="11821886" cy="11821886"/>
          </a:xfrm>
          <a:prstGeom prst="rect">
            <a:avLst/>
          </a:prstGeom>
        </p:spPr>
      </p:pic>
      <p:sp>
        <p:nvSpPr>
          <p:cNvPr id="2" name="Title 1">
            <a:extLst>
              <a:ext uri="{FF2B5EF4-FFF2-40B4-BE49-F238E27FC236}">
                <a16:creationId xmlns:a16="http://schemas.microsoft.com/office/drawing/2014/main" id="{B4628CFB-773F-4624-B68A-AE67750A3626}"/>
              </a:ext>
            </a:extLst>
          </p:cNvPr>
          <p:cNvSpPr>
            <a:spLocks noGrp="1"/>
          </p:cNvSpPr>
          <p:nvPr>
            <p:ph type="title"/>
          </p:nvPr>
        </p:nvSpPr>
        <p:spPr>
          <a:xfrm>
            <a:off x="155523" y="255805"/>
            <a:ext cx="10515600" cy="806970"/>
          </a:xfrm>
        </p:spPr>
        <p:txBody>
          <a:bodyPr>
            <a:normAutofit fontScale="90000"/>
          </a:bodyPr>
          <a:lstStyle/>
          <a:p>
            <a:r>
              <a:rPr lang="en-US" sz="4400" dirty="0"/>
              <a:t>Pork is complex, </a:t>
            </a:r>
            <a:r>
              <a:rPr lang="en-US" sz="2700" dirty="0"/>
              <a:t>exports of end meats allow Americans affordable access to favorite middle cuts and exports optimize overall value of each animal produced </a:t>
            </a:r>
          </a:p>
        </p:txBody>
      </p:sp>
      <p:sp>
        <p:nvSpPr>
          <p:cNvPr id="9" name="TextBox 8">
            <a:extLst>
              <a:ext uri="{FF2B5EF4-FFF2-40B4-BE49-F238E27FC236}">
                <a16:creationId xmlns:a16="http://schemas.microsoft.com/office/drawing/2014/main" id="{32459E16-BC1B-49A8-895F-601DD55E00B5}"/>
              </a:ext>
            </a:extLst>
          </p:cNvPr>
          <p:cNvSpPr txBox="1"/>
          <p:nvPr/>
        </p:nvSpPr>
        <p:spPr>
          <a:xfrm>
            <a:off x="-2" y="6507678"/>
            <a:ext cx="9914563" cy="369332"/>
          </a:xfrm>
          <a:prstGeom prst="rect">
            <a:avLst/>
          </a:prstGeom>
          <a:noFill/>
        </p:spPr>
        <p:txBody>
          <a:bodyPr wrap="square" rtlCol="0">
            <a:spAutoFit/>
          </a:bodyPr>
          <a:lstStyle/>
          <a:p>
            <a:r>
              <a:rPr lang="en-US" dirty="0">
                <a:solidFill>
                  <a:schemeClr val="bg1"/>
                </a:solidFill>
              </a:rPr>
              <a:t>Source: USMEF 2021 estimates for export volume as a share of total U.S. pork production</a:t>
            </a:r>
          </a:p>
        </p:txBody>
      </p:sp>
      <p:sp>
        <p:nvSpPr>
          <p:cNvPr id="10" name="TextBox 9">
            <a:extLst>
              <a:ext uri="{FF2B5EF4-FFF2-40B4-BE49-F238E27FC236}">
                <a16:creationId xmlns:a16="http://schemas.microsoft.com/office/drawing/2014/main" id="{B80E8B35-54EF-485E-B756-0672003D972D}"/>
              </a:ext>
            </a:extLst>
          </p:cNvPr>
          <p:cNvSpPr txBox="1"/>
          <p:nvPr/>
        </p:nvSpPr>
        <p:spPr>
          <a:xfrm>
            <a:off x="3951147" y="2546528"/>
            <a:ext cx="1309599" cy="707886"/>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3159A1"/>
                </a:solidFill>
                <a:effectLst/>
                <a:uLnTx/>
                <a:uFillTx/>
              </a:rPr>
              <a:t>Northern Asia</a:t>
            </a:r>
          </a:p>
        </p:txBody>
      </p:sp>
      <p:sp>
        <p:nvSpPr>
          <p:cNvPr id="11" name="TextBox 10">
            <a:extLst>
              <a:ext uri="{FF2B5EF4-FFF2-40B4-BE49-F238E27FC236}">
                <a16:creationId xmlns:a16="http://schemas.microsoft.com/office/drawing/2014/main" id="{270805C8-8A22-44C9-A1F2-9DBA7DA35E05}"/>
              </a:ext>
            </a:extLst>
          </p:cNvPr>
          <p:cNvSpPr txBox="1"/>
          <p:nvPr/>
        </p:nvSpPr>
        <p:spPr>
          <a:xfrm>
            <a:off x="3998482" y="2263831"/>
            <a:ext cx="1476361" cy="400110"/>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000000"/>
                </a:solidFill>
                <a:effectLst/>
                <a:uLnTx/>
                <a:uFillTx/>
              </a:rPr>
              <a:t>35% Butt</a:t>
            </a:r>
            <a:endParaRPr kumimoji="0" lang="en-US" sz="1600" b="1" i="0" u="none" strike="noStrike" kern="0" cap="none" spc="0" normalizeH="0" baseline="0" noProof="0" dirty="0">
              <a:ln>
                <a:noFill/>
              </a:ln>
              <a:solidFill>
                <a:srgbClr val="000000"/>
              </a:solidFill>
              <a:effectLst/>
              <a:uLnTx/>
              <a:uFillTx/>
            </a:endParaRPr>
          </a:p>
        </p:txBody>
      </p:sp>
      <p:sp>
        <p:nvSpPr>
          <p:cNvPr id="12" name="TextBox 11">
            <a:extLst>
              <a:ext uri="{FF2B5EF4-FFF2-40B4-BE49-F238E27FC236}">
                <a16:creationId xmlns:a16="http://schemas.microsoft.com/office/drawing/2014/main" id="{6C86F868-32A4-4670-B887-55F7A990C22F}"/>
              </a:ext>
            </a:extLst>
          </p:cNvPr>
          <p:cNvSpPr txBox="1"/>
          <p:nvPr/>
        </p:nvSpPr>
        <p:spPr>
          <a:xfrm>
            <a:off x="6211370" y="1936982"/>
            <a:ext cx="1524000" cy="400110"/>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lang="en-US" sz="2000" b="1" kern="0" dirty="0">
                <a:solidFill>
                  <a:srgbClr val="000000"/>
                </a:solidFill>
              </a:rPr>
              <a:t>12</a:t>
            </a:r>
            <a:r>
              <a:rPr kumimoji="0" lang="en-US" sz="2000" b="1" i="0" u="none" strike="noStrike" kern="0" cap="none" spc="0" normalizeH="0" baseline="0" noProof="0" dirty="0">
                <a:ln>
                  <a:noFill/>
                </a:ln>
                <a:solidFill>
                  <a:srgbClr val="000000"/>
                </a:solidFill>
                <a:effectLst/>
                <a:uLnTx/>
                <a:uFillTx/>
              </a:rPr>
              <a:t>% Loin</a:t>
            </a:r>
          </a:p>
        </p:txBody>
      </p:sp>
      <p:sp>
        <p:nvSpPr>
          <p:cNvPr id="13" name="TextBox 12">
            <a:extLst>
              <a:ext uri="{FF2B5EF4-FFF2-40B4-BE49-F238E27FC236}">
                <a16:creationId xmlns:a16="http://schemas.microsoft.com/office/drawing/2014/main" id="{599692B1-562B-40C5-8C2B-CBFD1736CFC5}"/>
              </a:ext>
            </a:extLst>
          </p:cNvPr>
          <p:cNvSpPr txBox="1"/>
          <p:nvPr/>
        </p:nvSpPr>
        <p:spPr>
          <a:xfrm>
            <a:off x="6044385" y="2263831"/>
            <a:ext cx="1906220" cy="707886"/>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3159A1"/>
                </a:solidFill>
                <a:effectLst/>
                <a:uLnTx/>
                <a:uFillTx/>
              </a:rPr>
              <a:t>Japan, Canada, Mexico </a:t>
            </a:r>
          </a:p>
        </p:txBody>
      </p:sp>
      <p:sp>
        <p:nvSpPr>
          <p:cNvPr id="14" name="TextBox 13">
            <a:extLst>
              <a:ext uri="{FF2B5EF4-FFF2-40B4-BE49-F238E27FC236}">
                <a16:creationId xmlns:a16="http://schemas.microsoft.com/office/drawing/2014/main" id="{0BCA5739-7156-48FB-A219-830AF57D99F3}"/>
              </a:ext>
            </a:extLst>
          </p:cNvPr>
          <p:cNvSpPr txBox="1"/>
          <p:nvPr/>
        </p:nvSpPr>
        <p:spPr>
          <a:xfrm>
            <a:off x="8571568" y="2392640"/>
            <a:ext cx="1524000" cy="707886"/>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lang="en-US" sz="2000" b="1" kern="0" dirty="0">
                <a:solidFill>
                  <a:srgbClr val="000000"/>
                </a:solidFill>
              </a:rPr>
              <a:t>46</a:t>
            </a:r>
            <a:r>
              <a:rPr kumimoji="0" lang="en-US" sz="2000" b="1" i="0" u="none" strike="noStrike" kern="0" cap="none" spc="0" normalizeH="0" baseline="0" noProof="0" dirty="0">
                <a:ln>
                  <a:noFill/>
                </a:ln>
                <a:solidFill>
                  <a:srgbClr val="000000"/>
                </a:solidFill>
                <a:effectLst/>
                <a:uLnTx/>
                <a:uFillTx/>
              </a:rPr>
              <a:t>%</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000000"/>
                </a:solidFill>
                <a:effectLst/>
                <a:uLnTx/>
                <a:uFillTx/>
              </a:rPr>
              <a:t>Leg/Ham</a:t>
            </a:r>
          </a:p>
        </p:txBody>
      </p:sp>
      <p:sp>
        <p:nvSpPr>
          <p:cNvPr id="15" name="TextBox 14">
            <a:extLst>
              <a:ext uri="{FF2B5EF4-FFF2-40B4-BE49-F238E27FC236}">
                <a16:creationId xmlns:a16="http://schemas.microsoft.com/office/drawing/2014/main" id="{F38212B8-32D2-4DF0-B3AA-8C125D63A036}"/>
              </a:ext>
            </a:extLst>
          </p:cNvPr>
          <p:cNvSpPr txBox="1"/>
          <p:nvPr/>
        </p:nvSpPr>
        <p:spPr>
          <a:xfrm>
            <a:off x="8636150" y="3035809"/>
            <a:ext cx="1783743" cy="1631216"/>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3159A1"/>
                </a:solidFill>
                <a:effectLst/>
                <a:uLnTx/>
                <a:uFillTx/>
              </a:rPr>
              <a:t>Mexico, China, Colombia, Australia, Canada,</a:t>
            </a:r>
            <a:r>
              <a:rPr kumimoji="0" lang="en-US" sz="2000" b="1" i="0" u="none" strike="noStrike" kern="0" cap="none" spc="0" normalizeH="0" noProof="0" dirty="0">
                <a:ln>
                  <a:noFill/>
                </a:ln>
                <a:solidFill>
                  <a:srgbClr val="3159A1"/>
                </a:solidFill>
                <a:effectLst/>
                <a:uLnTx/>
                <a:uFillTx/>
              </a:rPr>
              <a:t>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3159A1"/>
                </a:solidFill>
                <a:effectLst/>
                <a:uLnTx/>
                <a:uFillTx/>
              </a:rPr>
              <a:t>DR</a:t>
            </a:r>
          </a:p>
        </p:txBody>
      </p:sp>
      <p:sp>
        <p:nvSpPr>
          <p:cNvPr id="16" name="TextBox 15">
            <a:extLst>
              <a:ext uri="{FF2B5EF4-FFF2-40B4-BE49-F238E27FC236}">
                <a16:creationId xmlns:a16="http://schemas.microsoft.com/office/drawing/2014/main" id="{FAC7FC26-EA59-4627-A4F4-6903D695A1C4}"/>
              </a:ext>
            </a:extLst>
          </p:cNvPr>
          <p:cNvSpPr txBox="1"/>
          <p:nvPr/>
        </p:nvSpPr>
        <p:spPr>
          <a:xfrm>
            <a:off x="5833325" y="2952875"/>
            <a:ext cx="1524001" cy="400110"/>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lang="en-US" sz="2000" b="1" kern="0" noProof="0" dirty="0">
                <a:solidFill>
                  <a:srgbClr val="000000"/>
                </a:solidFill>
              </a:rPr>
              <a:t>14</a:t>
            </a:r>
            <a:r>
              <a:rPr kumimoji="0" lang="en-US" sz="2000" b="1" i="0" u="none" strike="noStrike" kern="0" cap="none" spc="0" normalizeH="0" baseline="0" noProof="0" dirty="0">
                <a:ln>
                  <a:noFill/>
                </a:ln>
                <a:solidFill>
                  <a:srgbClr val="000000"/>
                </a:solidFill>
                <a:effectLst/>
                <a:uLnTx/>
                <a:uFillTx/>
              </a:rPr>
              <a:t>% Rib</a:t>
            </a:r>
          </a:p>
        </p:txBody>
      </p:sp>
      <p:sp>
        <p:nvSpPr>
          <p:cNvPr id="17" name="TextBox 16">
            <a:extLst>
              <a:ext uri="{FF2B5EF4-FFF2-40B4-BE49-F238E27FC236}">
                <a16:creationId xmlns:a16="http://schemas.microsoft.com/office/drawing/2014/main" id="{F9C709F4-4D2A-43BC-A97C-E7BB0DC40F96}"/>
              </a:ext>
            </a:extLst>
          </p:cNvPr>
          <p:cNvSpPr txBox="1"/>
          <p:nvPr/>
        </p:nvSpPr>
        <p:spPr>
          <a:xfrm>
            <a:off x="7207356" y="3224018"/>
            <a:ext cx="1524000" cy="400110"/>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dirty="0">
                <a:ln>
                  <a:noFill/>
                </a:ln>
                <a:solidFill>
                  <a:srgbClr val="000000"/>
                </a:solidFill>
                <a:effectLst/>
                <a:uLnTx/>
                <a:uFillTx/>
              </a:rPr>
              <a:t>10</a:t>
            </a:r>
            <a:r>
              <a:rPr kumimoji="0" lang="en-US" sz="2000" b="1" i="0" u="none" strike="noStrike" kern="0" cap="none" spc="0" normalizeH="0" baseline="0" noProof="0" dirty="0">
                <a:ln>
                  <a:noFill/>
                </a:ln>
                <a:solidFill>
                  <a:srgbClr val="000000"/>
                </a:solidFill>
                <a:effectLst/>
                <a:uLnTx/>
                <a:uFillTx/>
              </a:rPr>
              <a:t>% </a:t>
            </a:r>
            <a:r>
              <a:rPr lang="en-US" sz="2000" b="1" kern="0" dirty="0">
                <a:solidFill>
                  <a:srgbClr val="000000"/>
                </a:solidFill>
              </a:rPr>
              <a:t>Belly</a:t>
            </a:r>
            <a:endParaRPr kumimoji="0" lang="en-US" sz="2000" b="1" i="0" u="none" strike="noStrike" kern="0" cap="none" spc="0" normalizeH="0" baseline="0" noProof="0" dirty="0">
              <a:ln>
                <a:noFill/>
              </a:ln>
              <a:solidFill>
                <a:srgbClr val="000000"/>
              </a:solidFill>
              <a:effectLst/>
              <a:uLnTx/>
              <a:uFillTx/>
            </a:endParaRPr>
          </a:p>
        </p:txBody>
      </p:sp>
      <p:sp>
        <p:nvSpPr>
          <p:cNvPr id="18" name="TextBox 17">
            <a:extLst>
              <a:ext uri="{FF2B5EF4-FFF2-40B4-BE49-F238E27FC236}">
                <a16:creationId xmlns:a16="http://schemas.microsoft.com/office/drawing/2014/main" id="{8D647548-11B7-454B-9F9E-6E0F9AEB9E9C}"/>
              </a:ext>
            </a:extLst>
          </p:cNvPr>
          <p:cNvSpPr txBox="1"/>
          <p:nvPr/>
        </p:nvSpPr>
        <p:spPr>
          <a:xfrm>
            <a:off x="5541089" y="3156161"/>
            <a:ext cx="1715911" cy="584775"/>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3159A1"/>
                </a:solidFill>
                <a:effectLst/>
                <a:uLnTx/>
                <a:uFillTx/>
              </a:rPr>
              <a:t>Latin America, China</a:t>
            </a:r>
          </a:p>
        </p:txBody>
      </p:sp>
      <p:sp>
        <p:nvSpPr>
          <p:cNvPr id="19" name="TextBox 18">
            <a:extLst>
              <a:ext uri="{FF2B5EF4-FFF2-40B4-BE49-F238E27FC236}">
                <a16:creationId xmlns:a16="http://schemas.microsoft.com/office/drawing/2014/main" id="{542BE0DB-950C-4F4C-95BC-13EE96217268}"/>
              </a:ext>
            </a:extLst>
          </p:cNvPr>
          <p:cNvSpPr txBox="1"/>
          <p:nvPr/>
        </p:nvSpPr>
        <p:spPr>
          <a:xfrm>
            <a:off x="7040973" y="3525939"/>
            <a:ext cx="1684775" cy="369332"/>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b="1" i="0" u="none" strike="noStrike" kern="0" cap="none" spc="0" normalizeH="0" baseline="0" noProof="0" dirty="0">
                <a:ln>
                  <a:noFill/>
                </a:ln>
                <a:solidFill>
                  <a:srgbClr val="3159A1"/>
                </a:solidFill>
                <a:effectLst/>
                <a:uLnTx/>
                <a:uFillTx/>
              </a:rPr>
              <a:t>Northern Asia</a:t>
            </a:r>
          </a:p>
        </p:txBody>
      </p:sp>
      <p:sp>
        <p:nvSpPr>
          <p:cNvPr id="20" name="TextBox 19">
            <a:extLst>
              <a:ext uri="{FF2B5EF4-FFF2-40B4-BE49-F238E27FC236}">
                <a16:creationId xmlns:a16="http://schemas.microsoft.com/office/drawing/2014/main" id="{BE15E5FE-ED6D-4756-9D6D-9EBDF9D09437}"/>
              </a:ext>
            </a:extLst>
          </p:cNvPr>
          <p:cNvSpPr txBox="1"/>
          <p:nvPr/>
        </p:nvSpPr>
        <p:spPr>
          <a:xfrm>
            <a:off x="4066733" y="3313574"/>
            <a:ext cx="1537908" cy="707886"/>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lang="en-US" sz="2000" b="1" kern="0" noProof="0" dirty="0">
                <a:solidFill>
                  <a:srgbClr val="000000"/>
                </a:solidFill>
              </a:rPr>
              <a:t>54</a:t>
            </a:r>
            <a:r>
              <a:rPr kumimoji="0" lang="en-US" sz="2000" b="1" i="0" u="none" strike="noStrike" kern="0" cap="none" spc="0" normalizeH="0" baseline="0" noProof="0" dirty="0">
                <a:ln>
                  <a:noFill/>
                </a:ln>
                <a:solidFill>
                  <a:srgbClr val="000000"/>
                </a:solidFill>
                <a:effectLst/>
                <a:uLnTx/>
                <a:uFillTx/>
              </a:rPr>
              <a:t>%</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000000"/>
                </a:solidFill>
                <a:effectLst/>
                <a:uLnTx/>
                <a:uFillTx/>
              </a:rPr>
              <a:t>Picnic</a:t>
            </a:r>
          </a:p>
        </p:txBody>
      </p:sp>
      <p:sp>
        <p:nvSpPr>
          <p:cNvPr id="21" name="TextBox 20">
            <a:extLst>
              <a:ext uri="{FF2B5EF4-FFF2-40B4-BE49-F238E27FC236}">
                <a16:creationId xmlns:a16="http://schemas.microsoft.com/office/drawing/2014/main" id="{9E04C55B-F175-4CE7-A646-E9738AB436E5}"/>
              </a:ext>
            </a:extLst>
          </p:cNvPr>
          <p:cNvSpPr txBox="1"/>
          <p:nvPr/>
        </p:nvSpPr>
        <p:spPr>
          <a:xfrm>
            <a:off x="5486400" y="4389083"/>
            <a:ext cx="1931600" cy="1323439"/>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lang="en-US" sz="2000" b="1" kern="0" dirty="0">
                <a:solidFill>
                  <a:srgbClr val="3159A1"/>
                </a:solidFill>
              </a:rPr>
              <a:t>Northern Asia, </a:t>
            </a:r>
            <a:endParaRPr kumimoji="0" lang="en-US" sz="2000" b="1" i="0" u="none" strike="noStrike" kern="0" cap="none" spc="0" normalizeH="0" noProof="0" dirty="0">
              <a:ln>
                <a:noFill/>
              </a:ln>
              <a:solidFill>
                <a:srgbClr val="3159A1"/>
              </a:solidFill>
              <a:effectLst/>
              <a:uLnTx/>
              <a:uFillTx/>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noProof="0" dirty="0">
                <a:ln>
                  <a:noFill/>
                </a:ln>
                <a:solidFill>
                  <a:srgbClr val="3159A1"/>
                </a:solidFill>
                <a:effectLst/>
                <a:uLnTx/>
                <a:uFillTx/>
              </a:rPr>
              <a:t>South America, Mexico,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noProof="0" dirty="0">
                <a:ln>
                  <a:noFill/>
                </a:ln>
                <a:solidFill>
                  <a:srgbClr val="3159A1"/>
                </a:solidFill>
                <a:effectLst/>
                <a:uLnTx/>
                <a:uFillTx/>
              </a:rPr>
              <a:t>Canada</a:t>
            </a:r>
            <a:endParaRPr kumimoji="0" lang="en-US" sz="2000" b="1" i="0" u="none" strike="noStrike" kern="0" cap="none" spc="0" normalizeH="0" baseline="0" noProof="0" dirty="0">
              <a:ln>
                <a:noFill/>
              </a:ln>
              <a:solidFill>
                <a:srgbClr val="3159A1"/>
              </a:solidFill>
              <a:effectLst/>
              <a:uLnTx/>
              <a:uFillTx/>
            </a:endParaRPr>
          </a:p>
        </p:txBody>
      </p:sp>
      <p:cxnSp>
        <p:nvCxnSpPr>
          <p:cNvPr id="22" name="Straight Arrow Connector 21">
            <a:extLst>
              <a:ext uri="{FF2B5EF4-FFF2-40B4-BE49-F238E27FC236}">
                <a16:creationId xmlns:a16="http://schemas.microsoft.com/office/drawing/2014/main" id="{1C39DBEA-6A5C-4A45-9CB9-108F32482B70}"/>
              </a:ext>
            </a:extLst>
          </p:cNvPr>
          <p:cNvCxnSpPr>
            <a:cxnSpLocks/>
          </p:cNvCxnSpPr>
          <p:nvPr/>
        </p:nvCxnSpPr>
        <p:spPr>
          <a:xfrm>
            <a:off x="4892322" y="4045187"/>
            <a:ext cx="664070" cy="543319"/>
          </a:xfrm>
          <a:prstGeom prst="straightConnector1">
            <a:avLst/>
          </a:prstGeom>
          <a:ln w="57150">
            <a:solidFill>
              <a:srgbClr val="3159A1"/>
            </a:solidFill>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F17D52A7-7C7D-4379-8F57-3CDC014F3B7A}"/>
              </a:ext>
            </a:extLst>
          </p:cNvPr>
          <p:cNvSpPr txBox="1"/>
          <p:nvPr/>
        </p:nvSpPr>
        <p:spPr>
          <a:xfrm>
            <a:off x="155523" y="2105672"/>
            <a:ext cx="2067011" cy="3970318"/>
          </a:xfrm>
          <a:prstGeom prst="rect">
            <a:avLst/>
          </a:prstGeom>
          <a:noFill/>
        </p:spPr>
        <p:txBody>
          <a:bodyPr wrap="square" rtlCol="0">
            <a:spAutoFit/>
          </a:bodyPr>
          <a:lstStyle/>
          <a:p>
            <a:r>
              <a:rPr lang="en-US" dirty="0"/>
              <a:t>2021: </a:t>
            </a:r>
          </a:p>
          <a:p>
            <a:r>
              <a:rPr lang="en-US" dirty="0"/>
              <a:t>41 lbs. per head exported, </a:t>
            </a:r>
            <a:r>
              <a:rPr lang="en-US" b="1" dirty="0">
                <a:solidFill>
                  <a:schemeClr val="accent1"/>
                </a:solidFill>
              </a:rPr>
              <a:t>26% of production  </a:t>
            </a:r>
          </a:p>
          <a:p>
            <a:r>
              <a:rPr lang="en-US" dirty="0"/>
              <a:t>At average of $53.28 per head</a:t>
            </a:r>
          </a:p>
          <a:p>
            <a:r>
              <a:rPr lang="en-US" dirty="0"/>
              <a:t>Pork/</a:t>
            </a:r>
            <a:r>
              <a:rPr lang="en-US" dirty="0" err="1"/>
              <a:t>pvm</a:t>
            </a:r>
            <a:r>
              <a:rPr lang="en-US" dirty="0"/>
              <a:t> export averaged $62.86/head, which </a:t>
            </a:r>
            <a:r>
              <a:rPr lang="en-US" b="1" dirty="0">
                <a:solidFill>
                  <a:schemeClr val="accent1"/>
                </a:solidFill>
              </a:rPr>
              <a:t>was 32% of the hog value</a:t>
            </a:r>
            <a:r>
              <a:rPr lang="en-US" dirty="0"/>
              <a:t> of $194.50 and </a:t>
            </a:r>
            <a:r>
              <a:rPr lang="en-US" b="1" dirty="0">
                <a:solidFill>
                  <a:schemeClr val="accent1"/>
                </a:solidFill>
              </a:rPr>
              <a:t>28% of the per head cutout value </a:t>
            </a:r>
            <a:r>
              <a:rPr lang="en-US" dirty="0"/>
              <a:t>of $220.80 </a:t>
            </a:r>
          </a:p>
        </p:txBody>
      </p:sp>
    </p:spTree>
    <p:extLst>
      <p:ext uri="{BB962C8B-B14F-4D97-AF65-F5344CB8AC3E}">
        <p14:creationId xmlns:p14="http://schemas.microsoft.com/office/powerpoint/2010/main" val="2160356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Content Placeholder 27" descr="A picture containing laptop, cat&#10;&#10;Description automatically generated">
            <a:extLst>
              <a:ext uri="{FF2B5EF4-FFF2-40B4-BE49-F238E27FC236}">
                <a16:creationId xmlns:a16="http://schemas.microsoft.com/office/drawing/2014/main" id="{07EE2788-9649-459F-A5D4-5FB94D65038F}"/>
              </a:ext>
            </a:extLst>
          </p:cNvPr>
          <p:cNvPicPr>
            <a:picLocks noGrp="1" noChangeAspect="1"/>
          </p:cNvPicPr>
          <p:nvPr>
            <p:ph idx="1"/>
          </p:nvPr>
        </p:nvPicPr>
        <p:blipFill>
          <a:blip r:embed="rId3"/>
          <a:stretch>
            <a:fillRect/>
          </a:stretch>
        </p:blipFill>
        <p:spPr>
          <a:xfrm>
            <a:off x="313294" y="-2122574"/>
            <a:ext cx="12009727" cy="12009727"/>
          </a:xfrm>
        </p:spPr>
      </p:pic>
      <p:sp>
        <p:nvSpPr>
          <p:cNvPr id="2" name="Title 1">
            <a:extLst>
              <a:ext uri="{FF2B5EF4-FFF2-40B4-BE49-F238E27FC236}">
                <a16:creationId xmlns:a16="http://schemas.microsoft.com/office/drawing/2014/main" id="{A3212DBA-F0D9-4069-8375-147107FB7C45}"/>
              </a:ext>
            </a:extLst>
          </p:cNvPr>
          <p:cNvSpPr>
            <a:spLocks noGrp="1"/>
          </p:cNvSpPr>
          <p:nvPr>
            <p:ph type="title"/>
          </p:nvPr>
        </p:nvSpPr>
        <p:spPr/>
        <p:txBody>
          <a:bodyPr>
            <a:normAutofit fontScale="90000"/>
          </a:bodyPr>
          <a:lstStyle/>
          <a:p>
            <a:r>
              <a:rPr lang="en-US" sz="4400" dirty="0"/>
              <a:t>The majority of edible pork variety meats are exported, and reached a record $1.2 billion</a:t>
            </a:r>
          </a:p>
        </p:txBody>
      </p:sp>
      <p:sp>
        <p:nvSpPr>
          <p:cNvPr id="4" name="TextBox 3">
            <a:extLst>
              <a:ext uri="{FF2B5EF4-FFF2-40B4-BE49-F238E27FC236}">
                <a16:creationId xmlns:a16="http://schemas.microsoft.com/office/drawing/2014/main" id="{E7345631-B8DD-4BBE-9B74-A845C3F7393F}"/>
              </a:ext>
            </a:extLst>
          </p:cNvPr>
          <p:cNvSpPr txBox="1"/>
          <p:nvPr/>
        </p:nvSpPr>
        <p:spPr>
          <a:xfrm>
            <a:off x="-2" y="6507678"/>
            <a:ext cx="9388783" cy="369332"/>
          </a:xfrm>
          <a:prstGeom prst="rect">
            <a:avLst/>
          </a:prstGeom>
          <a:noFill/>
        </p:spPr>
        <p:txBody>
          <a:bodyPr wrap="square" rtlCol="0">
            <a:spAutoFit/>
          </a:bodyPr>
          <a:lstStyle/>
          <a:p>
            <a:r>
              <a:rPr lang="en-US" dirty="0">
                <a:solidFill>
                  <a:schemeClr val="bg1"/>
                </a:solidFill>
              </a:rPr>
              <a:t>Source: USMEF 2021 estimates, using NASS commercial slaughter for per head conversions</a:t>
            </a:r>
          </a:p>
        </p:txBody>
      </p:sp>
      <p:sp>
        <p:nvSpPr>
          <p:cNvPr id="6" name="TextBox 5">
            <a:extLst>
              <a:ext uri="{FF2B5EF4-FFF2-40B4-BE49-F238E27FC236}">
                <a16:creationId xmlns:a16="http://schemas.microsoft.com/office/drawing/2014/main" id="{442EA374-265E-47EB-818F-4A1595ADAA5B}"/>
              </a:ext>
            </a:extLst>
          </p:cNvPr>
          <p:cNvSpPr txBox="1"/>
          <p:nvPr/>
        </p:nvSpPr>
        <p:spPr>
          <a:xfrm>
            <a:off x="3667655" y="3358181"/>
            <a:ext cx="2194411" cy="369332"/>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b="1" i="0" u="none" strike="noStrike" kern="0" cap="none" spc="0" normalizeH="0" baseline="0" noProof="0" dirty="0">
                <a:ln>
                  <a:noFill/>
                </a:ln>
                <a:solidFill>
                  <a:schemeClr val="accent1">
                    <a:lumMod val="60000"/>
                    <a:lumOff val="40000"/>
                  </a:schemeClr>
                </a:solidFill>
                <a:effectLst/>
                <a:uLnTx/>
                <a:uFillTx/>
              </a:rPr>
              <a:t>China</a:t>
            </a:r>
          </a:p>
        </p:txBody>
      </p:sp>
      <p:sp>
        <p:nvSpPr>
          <p:cNvPr id="7" name="TextBox 6">
            <a:extLst>
              <a:ext uri="{FF2B5EF4-FFF2-40B4-BE49-F238E27FC236}">
                <a16:creationId xmlns:a16="http://schemas.microsoft.com/office/drawing/2014/main" id="{5123363F-E266-4045-B6DF-728ACE9E9491}"/>
              </a:ext>
            </a:extLst>
          </p:cNvPr>
          <p:cNvSpPr txBox="1"/>
          <p:nvPr/>
        </p:nvSpPr>
        <p:spPr>
          <a:xfrm>
            <a:off x="3757973" y="2164109"/>
            <a:ext cx="1643608" cy="646331"/>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b="1" i="0" u="none" strike="noStrike" kern="0" cap="none" spc="0" normalizeH="0" baseline="0" dirty="0">
                <a:ln>
                  <a:noFill/>
                </a:ln>
                <a:solidFill>
                  <a:schemeClr val="bg1"/>
                </a:solidFill>
                <a:effectLst/>
                <a:uLnTx/>
                <a:uFillTx/>
              </a:rPr>
              <a:t>Feet, Snout</a:t>
            </a:r>
            <a:r>
              <a:rPr lang="en-US" b="1" kern="0" dirty="0">
                <a:solidFill>
                  <a:schemeClr val="bg1"/>
                </a:solidFill>
              </a:rPr>
              <a:t>, Ears, Tail</a:t>
            </a:r>
            <a:endParaRPr kumimoji="0" lang="en-US" b="1" i="0" u="none" strike="noStrike" kern="0" cap="none" spc="0" normalizeH="0" baseline="0" noProof="0" dirty="0">
              <a:ln>
                <a:noFill/>
              </a:ln>
              <a:solidFill>
                <a:schemeClr val="bg1"/>
              </a:solidFill>
              <a:effectLst/>
              <a:uLnTx/>
              <a:uFillTx/>
            </a:endParaRPr>
          </a:p>
        </p:txBody>
      </p:sp>
      <p:sp>
        <p:nvSpPr>
          <p:cNvPr id="8" name="TextBox 7">
            <a:extLst>
              <a:ext uri="{FF2B5EF4-FFF2-40B4-BE49-F238E27FC236}">
                <a16:creationId xmlns:a16="http://schemas.microsoft.com/office/drawing/2014/main" id="{CC901E1D-CB74-4D54-BC9B-871A98BA625C}"/>
              </a:ext>
            </a:extLst>
          </p:cNvPr>
          <p:cNvSpPr txBox="1"/>
          <p:nvPr/>
        </p:nvSpPr>
        <p:spPr>
          <a:xfrm>
            <a:off x="5514656" y="2130109"/>
            <a:ext cx="2106141" cy="369332"/>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b="1" i="0" u="none" strike="noStrike" kern="0" cap="none" spc="0" normalizeH="0" noProof="0" dirty="0">
                <a:ln>
                  <a:noFill/>
                </a:ln>
                <a:solidFill>
                  <a:schemeClr val="bg1"/>
                </a:solidFill>
                <a:effectLst/>
                <a:uLnTx/>
                <a:uFillTx/>
              </a:rPr>
              <a:t>Heart, Liver, Kidney</a:t>
            </a:r>
            <a:endParaRPr kumimoji="0" lang="en-US" b="1" i="0" u="none" strike="noStrike" kern="0" cap="none" spc="0" normalizeH="0" baseline="0" noProof="0" dirty="0">
              <a:ln>
                <a:noFill/>
              </a:ln>
              <a:solidFill>
                <a:schemeClr val="bg1"/>
              </a:solidFill>
              <a:effectLst/>
              <a:uLnTx/>
              <a:uFillTx/>
            </a:endParaRPr>
          </a:p>
        </p:txBody>
      </p:sp>
      <p:sp>
        <p:nvSpPr>
          <p:cNvPr id="9" name="TextBox 8">
            <a:extLst>
              <a:ext uri="{FF2B5EF4-FFF2-40B4-BE49-F238E27FC236}">
                <a16:creationId xmlns:a16="http://schemas.microsoft.com/office/drawing/2014/main" id="{D18B4BA9-A9B9-490B-B146-AFFC00497C22}"/>
              </a:ext>
            </a:extLst>
          </p:cNvPr>
          <p:cNvSpPr txBox="1"/>
          <p:nvPr/>
        </p:nvSpPr>
        <p:spPr>
          <a:xfrm>
            <a:off x="7796858" y="3711061"/>
            <a:ext cx="2156136" cy="369332"/>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b="1" i="0" u="none" strike="noStrike" kern="0" cap="none" spc="0" normalizeH="0" baseline="0" noProof="0" dirty="0">
                <a:ln>
                  <a:noFill/>
                </a:ln>
                <a:solidFill>
                  <a:schemeClr val="accent1">
                    <a:lumMod val="60000"/>
                    <a:lumOff val="40000"/>
                  </a:schemeClr>
                </a:solidFill>
                <a:effectLst/>
                <a:uLnTx/>
                <a:uFillTx/>
              </a:rPr>
              <a:t>China, Mexico</a:t>
            </a:r>
          </a:p>
        </p:txBody>
      </p:sp>
      <p:sp>
        <p:nvSpPr>
          <p:cNvPr id="10" name="TextBox 9">
            <a:extLst>
              <a:ext uri="{FF2B5EF4-FFF2-40B4-BE49-F238E27FC236}">
                <a16:creationId xmlns:a16="http://schemas.microsoft.com/office/drawing/2014/main" id="{5BA66BE8-4FB0-4087-9BC7-7259E71DA19F}"/>
              </a:ext>
            </a:extLst>
          </p:cNvPr>
          <p:cNvSpPr txBox="1"/>
          <p:nvPr/>
        </p:nvSpPr>
        <p:spPr>
          <a:xfrm>
            <a:off x="7663144" y="2223929"/>
            <a:ext cx="1896369" cy="646331"/>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b="1" i="0" u="none" strike="noStrike" kern="0" cap="none" spc="0" normalizeH="0" baseline="0" noProof="0" dirty="0">
                <a:ln>
                  <a:noFill/>
                </a:ln>
                <a:solidFill>
                  <a:schemeClr val="bg1"/>
                </a:solidFill>
                <a:effectLst/>
                <a:uLnTx/>
                <a:uFillTx/>
              </a:rPr>
              <a:t>Stomach,</a:t>
            </a:r>
            <a:r>
              <a:rPr kumimoji="0" lang="en-US" b="1" i="0" u="none" strike="noStrike" kern="0" cap="none" spc="0" normalizeH="0" noProof="0" dirty="0">
                <a:ln>
                  <a:noFill/>
                </a:ln>
                <a:solidFill>
                  <a:schemeClr val="bg1"/>
                </a:solidFill>
                <a:effectLst/>
                <a:uLnTx/>
                <a:uFillTx/>
              </a:rPr>
              <a:t> Bladder, Uterus</a:t>
            </a:r>
            <a:endParaRPr kumimoji="0" lang="en-US" b="1" i="0" u="none" strike="noStrike" kern="0" cap="none" spc="0" normalizeH="0" baseline="0" noProof="0" dirty="0">
              <a:ln>
                <a:noFill/>
              </a:ln>
              <a:solidFill>
                <a:schemeClr val="bg1"/>
              </a:solidFill>
              <a:effectLst/>
              <a:uLnTx/>
              <a:uFillTx/>
            </a:endParaRPr>
          </a:p>
        </p:txBody>
      </p:sp>
      <p:pic>
        <p:nvPicPr>
          <p:cNvPr id="11" name="Picture 4" descr="G:\VMGuides\PorkVMPictures\AnSci_Pork_47.jpg">
            <a:extLst>
              <a:ext uri="{FF2B5EF4-FFF2-40B4-BE49-F238E27FC236}">
                <a16:creationId xmlns:a16="http://schemas.microsoft.com/office/drawing/2014/main" id="{B6987089-6DB7-4B43-AAA4-9C4A4A7F2376}"/>
              </a:ext>
            </a:extLst>
          </p:cNvPr>
          <p:cNvPicPr>
            <a:picLocks noChangeAspect="1" noChangeArrowheads="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859113" y="2787283"/>
            <a:ext cx="1106268" cy="7461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G:\VMGuides\PorkVMPictures\AnSci_Pork_W104.jpg">
            <a:extLst>
              <a:ext uri="{FF2B5EF4-FFF2-40B4-BE49-F238E27FC236}">
                <a16:creationId xmlns:a16="http://schemas.microsoft.com/office/drawing/2014/main" id="{26E72890-36D3-473F-866D-5F8E4C81FB8D}"/>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8080" t="7292"/>
          <a:stretch/>
        </p:blipFill>
        <p:spPr bwMode="auto">
          <a:xfrm>
            <a:off x="9019533" y="2783703"/>
            <a:ext cx="933461" cy="62636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G:\VMGuides\PorkVMPictures\AnSci_Pork_49.jpg">
            <a:extLst>
              <a:ext uri="{FF2B5EF4-FFF2-40B4-BE49-F238E27FC236}">
                <a16:creationId xmlns:a16="http://schemas.microsoft.com/office/drawing/2014/main" id="{68D6D51B-AB58-48D7-A76E-41E0F3F188AB}"/>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rot="5400000">
            <a:off x="8714534" y="3149634"/>
            <a:ext cx="501693" cy="84680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9C682721-6E11-4314-A2BE-AE6AE22443EA}"/>
              </a:ext>
            </a:extLst>
          </p:cNvPr>
          <p:cNvSpPr txBox="1"/>
          <p:nvPr/>
        </p:nvSpPr>
        <p:spPr>
          <a:xfrm>
            <a:off x="5606497" y="3328314"/>
            <a:ext cx="1754924" cy="369332"/>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lang="en-US" b="1" kern="0" dirty="0">
                <a:solidFill>
                  <a:schemeClr val="accent1">
                    <a:lumMod val="60000"/>
                    <a:lumOff val="40000"/>
                  </a:schemeClr>
                </a:solidFill>
              </a:rPr>
              <a:t>China, Mexico</a:t>
            </a:r>
            <a:endParaRPr kumimoji="0" lang="en-US" b="1" i="0" u="none" strike="noStrike" kern="0" cap="none" spc="0" normalizeH="0" baseline="0" noProof="0" dirty="0">
              <a:ln>
                <a:noFill/>
              </a:ln>
              <a:solidFill>
                <a:schemeClr val="accent1">
                  <a:lumMod val="60000"/>
                  <a:lumOff val="40000"/>
                </a:schemeClr>
              </a:solidFill>
              <a:effectLst/>
              <a:uLnTx/>
              <a:uFillTx/>
            </a:endParaRPr>
          </a:p>
        </p:txBody>
      </p:sp>
      <p:pic>
        <p:nvPicPr>
          <p:cNvPr id="15" name="Picture 6" descr="G:\VMGuides\PorkVMPictures\AnSci_Pork_55.jpg">
            <a:extLst>
              <a:ext uri="{FF2B5EF4-FFF2-40B4-BE49-F238E27FC236}">
                <a16:creationId xmlns:a16="http://schemas.microsoft.com/office/drawing/2014/main" id="{57BAB0A9-169A-45DC-B479-0472C5317139}"/>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5282" t="6692"/>
          <a:stretch/>
        </p:blipFill>
        <p:spPr bwMode="auto">
          <a:xfrm>
            <a:off x="6575386" y="2405686"/>
            <a:ext cx="590526" cy="9777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7" descr="G:\VMGuides\PorkVMPictures\AnSci_Pork_61.jpg">
            <a:extLst>
              <a:ext uri="{FF2B5EF4-FFF2-40B4-BE49-F238E27FC236}">
                <a16:creationId xmlns:a16="http://schemas.microsoft.com/office/drawing/2014/main" id="{636E28DA-BB64-4AFC-BA7B-6953D352217D}"/>
              </a:ext>
            </a:extLst>
          </p:cNvPr>
          <p:cNvPicPr>
            <a:picLocks noChangeAspect="1" noChangeArrowheads="1"/>
          </p:cNvPicPr>
          <p:nvPr/>
        </p:nvPicPr>
        <p:blipFill rotWithShape="1">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068101" y="2809920"/>
            <a:ext cx="851431" cy="59968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G:\VMGuides\PorkVMPictures\AnSci_Pork_33.jpg">
            <a:extLst>
              <a:ext uri="{FF2B5EF4-FFF2-40B4-BE49-F238E27FC236}">
                <a16:creationId xmlns:a16="http://schemas.microsoft.com/office/drawing/2014/main" id="{B0B4E322-4674-4C9A-A0DF-5ED8281167B8}"/>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9315" t="18749"/>
          <a:stretch/>
        </p:blipFill>
        <p:spPr bwMode="auto">
          <a:xfrm rot="10800000">
            <a:off x="2523738" y="3794795"/>
            <a:ext cx="990600" cy="59041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G:\VMGuides\PorkVMPictures\AnSci_Pork_43.jpg">
            <a:extLst>
              <a:ext uri="{FF2B5EF4-FFF2-40B4-BE49-F238E27FC236}">
                <a16:creationId xmlns:a16="http://schemas.microsoft.com/office/drawing/2014/main" id="{4FAB2380-D4BB-44ED-BA92-8C19B7739588}"/>
              </a:ext>
            </a:extLst>
          </p:cNvPr>
          <p:cNvPicPr>
            <a:picLocks noChangeAspect="1" noChangeArrowheads="1"/>
          </p:cNvPicPr>
          <p:nvPr/>
        </p:nvPicPr>
        <p:blipFill rotWithShape="1">
          <a:blip r:embed="rId10"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5606497" y="2593319"/>
            <a:ext cx="941813" cy="6463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N:\Jessica\Pork Variety Meats\PVM Pics\Ear Square Cut (White).jpg">
            <a:extLst>
              <a:ext uri="{FF2B5EF4-FFF2-40B4-BE49-F238E27FC236}">
                <a16:creationId xmlns:a16="http://schemas.microsoft.com/office/drawing/2014/main" id="{A48391BC-BFB7-4E70-8E7C-BB5D477A2DCB}"/>
              </a:ext>
            </a:extLst>
          </p:cNvPr>
          <p:cNvPicPr>
            <a:picLocks noChangeAspect="1" noChangeArrowheads="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80435" y="2579947"/>
            <a:ext cx="1180123" cy="78512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N:\Jessica\Pork Variety Meats\PVM Pics\Snout (White).jpg">
            <a:extLst>
              <a:ext uri="{FF2B5EF4-FFF2-40B4-BE49-F238E27FC236}">
                <a16:creationId xmlns:a16="http://schemas.microsoft.com/office/drawing/2014/main" id="{C0101354-24CB-426D-9BB4-6C214496C577}"/>
              </a:ext>
            </a:extLst>
          </p:cNvPr>
          <p:cNvPicPr>
            <a:picLocks noChangeAspect="1" noChangeArrowheads="1"/>
          </p:cNvPicPr>
          <p:nvPr/>
        </p:nvPicPr>
        <p:blipFill rotWithShape="1">
          <a:blip r:embed="rId12" cstate="screen">
            <a:clrChange>
              <a:clrFrom>
                <a:srgbClr val="FFFFFF"/>
              </a:clrFrom>
              <a:clrTo>
                <a:srgbClr val="FFFFFF">
                  <a:alpha val="0"/>
                </a:srgbClr>
              </a:clrTo>
            </a:clrChange>
            <a:extLst>
              <a:ext uri="{28A0092B-C50C-407E-A947-70E740481C1C}">
                <a14:useLocalDpi xmlns:a14="http://schemas.microsoft.com/office/drawing/2010/main"/>
              </a:ext>
            </a:extLst>
          </a:blip>
          <a:srcRect r="-1"/>
          <a:stretch/>
        </p:blipFill>
        <p:spPr bwMode="auto">
          <a:xfrm>
            <a:off x="2109727" y="3288600"/>
            <a:ext cx="1236433" cy="79012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08A244D6-A543-48F1-9648-7AA1C8EB0AD1}"/>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rot="10800000">
            <a:off x="4187857" y="2735983"/>
            <a:ext cx="1255147" cy="835307"/>
          </a:xfrm>
          <a:prstGeom prst="rect">
            <a:avLst/>
          </a:prstGeom>
        </p:spPr>
      </p:pic>
      <p:pic>
        <p:nvPicPr>
          <p:cNvPr id="23" name="Picture 2" descr="N:\Jessica\Pork Variety Meats\PVM Pics\Back Feet (White).jpg">
            <a:extLst>
              <a:ext uri="{FF2B5EF4-FFF2-40B4-BE49-F238E27FC236}">
                <a16:creationId xmlns:a16="http://schemas.microsoft.com/office/drawing/2014/main" id="{85F24BB6-9DD9-4134-B113-B92CC4BDFD32}"/>
              </a:ext>
            </a:extLst>
          </p:cNvPr>
          <p:cNvPicPr>
            <a:picLocks noChangeAspect="1" noChangeArrowheads="1"/>
          </p:cNvPicPr>
          <p:nvPr/>
        </p:nvPicPr>
        <p:blipFill>
          <a:blip r:embed="rId1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164524" y="2736159"/>
            <a:ext cx="1326648" cy="882682"/>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958253E6-86B8-4789-B446-F1544E961740}"/>
              </a:ext>
            </a:extLst>
          </p:cNvPr>
          <p:cNvSpPr txBox="1"/>
          <p:nvPr/>
        </p:nvSpPr>
        <p:spPr>
          <a:xfrm>
            <a:off x="172659" y="1544228"/>
            <a:ext cx="2194701" cy="1323439"/>
          </a:xfrm>
          <a:prstGeom prst="rect">
            <a:avLst/>
          </a:prstGeom>
          <a:noFill/>
        </p:spPr>
        <p:txBody>
          <a:bodyPr wrap="square" rtlCol="0">
            <a:spAutoFit/>
          </a:bodyPr>
          <a:lstStyle/>
          <a:p>
            <a:r>
              <a:rPr lang="en-US" sz="2000" dirty="0"/>
              <a:t>Edible variety meat exports equated to </a:t>
            </a:r>
            <a:r>
              <a:rPr lang="en-US" sz="2000" b="1" dirty="0"/>
              <a:t>8.9 pounds</a:t>
            </a:r>
            <a:r>
              <a:rPr lang="en-US" sz="2000" dirty="0"/>
              <a:t> per head in 2021</a:t>
            </a:r>
          </a:p>
        </p:txBody>
      </p:sp>
      <p:sp>
        <p:nvSpPr>
          <p:cNvPr id="25" name="TextBox 24">
            <a:extLst>
              <a:ext uri="{FF2B5EF4-FFF2-40B4-BE49-F238E27FC236}">
                <a16:creationId xmlns:a16="http://schemas.microsoft.com/office/drawing/2014/main" id="{BC912EEE-4A46-470A-987B-6052FCDC7932}"/>
              </a:ext>
            </a:extLst>
          </p:cNvPr>
          <p:cNvSpPr txBox="1"/>
          <p:nvPr/>
        </p:nvSpPr>
        <p:spPr>
          <a:xfrm>
            <a:off x="87142" y="3011129"/>
            <a:ext cx="2036633" cy="707886"/>
          </a:xfrm>
          <a:prstGeom prst="rect">
            <a:avLst/>
          </a:prstGeom>
          <a:noFill/>
        </p:spPr>
        <p:txBody>
          <a:bodyPr wrap="square" rtlCol="0">
            <a:spAutoFit/>
          </a:bodyPr>
          <a:lstStyle/>
          <a:p>
            <a:r>
              <a:rPr lang="en-US" sz="2000" b="1" dirty="0"/>
              <a:t>And value of $9.58 </a:t>
            </a:r>
            <a:r>
              <a:rPr lang="en-US" sz="2000" dirty="0"/>
              <a:t>per head</a:t>
            </a:r>
          </a:p>
        </p:txBody>
      </p:sp>
      <p:sp>
        <p:nvSpPr>
          <p:cNvPr id="27" name="TextBox 26">
            <a:extLst>
              <a:ext uri="{FF2B5EF4-FFF2-40B4-BE49-F238E27FC236}">
                <a16:creationId xmlns:a16="http://schemas.microsoft.com/office/drawing/2014/main" id="{0A07710F-AC14-4847-9A74-424086C986DE}"/>
              </a:ext>
            </a:extLst>
          </p:cNvPr>
          <p:cNvSpPr txBox="1"/>
          <p:nvPr/>
        </p:nvSpPr>
        <p:spPr>
          <a:xfrm>
            <a:off x="2523737" y="4190279"/>
            <a:ext cx="1754924" cy="923330"/>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lang="en-US" b="1" kern="0" dirty="0">
                <a:solidFill>
                  <a:schemeClr val="accent1"/>
                </a:solidFill>
              </a:rPr>
              <a:t>Tongues to Mexico, Japan, China </a:t>
            </a:r>
            <a:endParaRPr kumimoji="0" lang="en-US" b="1" i="0" u="none" strike="noStrike" kern="0" cap="none" spc="0" normalizeH="0" baseline="0" noProof="0" dirty="0">
              <a:ln>
                <a:noFill/>
              </a:ln>
              <a:solidFill>
                <a:schemeClr val="accent1"/>
              </a:solidFill>
              <a:effectLst/>
              <a:uLnTx/>
              <a:uFillTx/>
            </a:endParaRPr>
          </a:p>
        </p:txBody>
      </p:sp>
      <p:sp>
        <p:nvSpPr>
          <p:cNvPr id="26" name="TextBox 25">
            <a:extLst>
              <a:ext uri="{FF2B5EF4-FFF2-40B4-BE49-F238E27FC236}">
                <a16:creationId xmlns:a16="http://schemas.microsoft.com/office/drawing/2014/main" id="{7438697C-0779-4958-AC88-F67C83F0B0C6}"/>
              </a:ext>
            </a:extLst>
          </p:cNvPr>
          <p:cNvSpPr txBox="1"/>
          <p:nvPr/>
        </p:nvSpPr>
        <p:spPr>
          <a:xfrm>
            <a:off x="9940055" y="1253140"/>
            <a:ext cx="2261997" cy="5247590"/>
          </a:xfrm>
          <a:prstGeom prst="rect">
            <a:avLst/>
          </a:prstGeom>
          <a:solidFill>
            <a:srgbClr val="3159A1">
              <a:alpha val="30196"/>
            </a:srgbClr>
          </a:solidFill>
        </p:spPr>
        <p:txBody>
          <a:bodyPr wrap="square" rtlCol="0">
            <a:spAutoFit/>
          </a:bodyPr>
          <a:lstStyle/>
          <a:p>
            <a:r>
              <a:rPr lang="en-US" sz="2400" b="1" dirty="0">
                <a:solidFill>
                  <a:srgbClr val="3159A1"/>
                </a:solidFill>
              </a:rPr>
              <a:t>China &amp; Mexico </a:t>
            </a:r>
            <a:r>
              <a:rPr lang="en-US" sz="2000" dirty="0"/>
              <a:t>accounted for </a:t>
            </a:r>
            <a:r>
              <a:rPr lang="en-US" sz="2000" b="1" dirty="0"/>
              <a:t>86% </a:t>
            </a:r>
            <a:r>
              <a:rPr lang="en-US" sz="2000" dirty="0"/>
              <a:t>of total U.S. pork variety meat export volume in 2021</a:t>
            </a:r>
          </a:p>
          <a:p>
            <a:endParaRPr lang="en-US" sz="1100" dirty="0"/>
          </a:p>
          <a:p>
            <a:r>
              <a:rPr lang="en-US" sz="2000" b="1" dirty="0"/>
              <a:t>Feet</a:t>
            </a:r>
            <a:r>
              <a:rPr lang="en-US" sz="2000" dirty="0"/>
              <a:t> exports to </a:t>
            </a:r>
            <a:r>
              <a:rPr lang="en-US" sz="2000" b="1" dirty="0"/>
              <a:t>China</a:t>
            </a:r>
            <a:r>
              <a:rPr lang="en-US" sz="2000" dirty="0"/>
              <a:t> averaged </a:t>
            </a:r>
            <a:r>
              <a:rPr lang="en-US" sz="2000" b="1" dirty="0">
                <a:solidFill>
                  <a:srgbClr val="0070C0"/>
                </a:solidFill>
              </a:rPr>
              <a:t>$3.28 </a:t>
            </a:r>
            <a:r>
              <a:rPr lang="en-US" sz="2000" dirty="0"/>
              <a:t>and </a:t>
            </a:r>
            <a:r>
              <a:rPr lang="en-US" sz="2000" b="1" dirty="0">
                <a:solidFill>
                  <a:srgbClr val="0070C0"/>
                </a:solidFill>
              </a:rPr>
              <a:t>2.99 </a:t>
            </a:r>
            <a:r>
              <a:rPr lang="en-US" sz="2000" dirty="0"/>
              <a:t>pounds per head </a:t>
            </a:r>
          </a:p>
          <a:p>
            <a:r>
              <a:rPr lang="en-US" sz="2000" b="1" dirty="0"/>
              <a:t>Stomachs</a:t>
            </a:r>
            <a:r>
              <a:rPr lang="en-US" sz="2000" dirty="0"/>
              <a:t> to </a:t>
            </a:r>
            <a:r>
              <a:rPr lang="en-US" sz="2000" b="1" dirty="0"/>
              <a:t>China</a:t>
            </a:r>
            <a:r>
              <a:rPr lang="en-US" sz="2000" dirty="0"/>
              <a:t> averaged </a:t>
            </a:r>
            <a:r>
              <a:rPr lang="en-US" sz="2000" b="1" dirty="0">
                <a:solidFill>
                  <a:srgbClr val="0070C0"/>
                </a:solidFill>
              </a:rPr>
              <a:t>$1.28 </a:t>
            </a:r>
            <a:r>
              <a:rPr lang="en-US" sz="2000" dirty="0"/>
              <a:t>per head and </a:t>
            </a:r>
            <a:r>
              <a:rPr lang="en-US" sz="2000" b="1" dirty="0">
                <a:solidFill>
                  <a:srgbClr val="0070C0"/>
                </a:solidFill>
              </a:rPr>
              <a:t>0.65</a:t>
            </a:r>
            <a:r>
              <a:rPr lang="en-US" sz="2000" dirty="0"/>
              <a:t> pounds &amp; </a:t>
            </a:r>
            <a:r>
              <a:rPr lang="en-US" sz="2000" b="1" dirty="0"/>
              <a:t>Stomach</a:t>
            </a:r>
            <a:r>
              <a:rPr lang="en-US" sz="2000" dirty="0"/>
              <a:t> exports to </a:t>
            </a:r>
            <a:r>
              <a:rPr lang="en-US" sz="2000" b="1" dirty="0"/>
              <a:t>Mexico</a:t>
            </a:r>
            <a:r>
              <a:rPr lang="en-US" sz="2000" dirty="0"/>
              <a:t> of </a:t>
            </a:r>
            <a:r>
              <a:rPr lang="en-US" sz="2000" b="1" dirty="0">
                <a:solidFill>
                  <a:srgbClr val="0070C0"/>
                </a:solidFill>
              </a:rPr>
              <a:t>$0.45 </a:t>
            </a:r>
            <a:r>
              <a:rPr lang="en-US" sz="2000" dirty="0"/>
              <a:t>per head and </a:t>
            </a:r>
            <a:r>
              <a:rPr lang="en-US" sz="2000" b="1" dirty="0">
                <a:solidFill>
                  <a:srgbClr val="0070C0"/>
                </a:solidFill>
              </a:rPr>
              <a:t>0.32</a:t>
            </a:r>
            <a:r>
              <a:rPr lang="en-US" sz="2000" dirty="0"/>
              <a:t> pounds</a:t>
            </a:r>
            <a:endParaRPr lang="en-US" dirty="0"/>
          </a:p>
        </p:txBody>
      </p:sp>
      <p:sp>
        <p:nvSpPr>
          <p:cNvPr id="3" name="TextBox 2">
            <a:extLst>
              <a:ext uri="{FF2B5EF4-FFF2-40B4-BE49-F238E27FC236}">
                <a16:creationId xmlns:a16="http://schemas.microsoft.com/office/drawing/2014/main" id="{80823C07-F1F0-4919-AA25-F6C7DB8235D1}"/>
              </a:ext>
            </a:extLst>
          </p:cNvPr>
          <p:cNvSpPr txBox="1"/>
          <p:nvPr/>
        </p:nvSpPr>
        <p:spPr>
          <a:xfrm>
            <a:off x="-2" y="4364231"/>
            <a:ext cx="2592147" cy="1754326"/>
          </a:xfrm>
          <a:prstGeom prst="rect">
            <a:avLst/>
          </a:prstGeom>
          <a:noFill/>
        </p:spPr>
        <p:txBody>
          <a:bodyPr wrap="square" rtlCol="0">
            <a:spAutoFit/>
          </a:bodyPr>
          <a:lstStyle/>
          <a:p>
            <a:r>
              <a:rPr lang="en-US" b="1" dirty="0"/>
              <a:t>Head </a:t>
            </a:r>
            <a:r>
              <a:rPr lang="en-US" dirty="0"/>
              <a:t>exports to China averaged $0.84/head and 1.39 pounds </a:t>
            </a:r>
          </a:p>
          <a:p>
            <a:r>
              <a:rPr lang="en-US" b="1" dirty="0"/>
              <a:t>Frozen Tongues</a:t>
            </a:r>
            <a:r>
              <a:rPr lang="en-US" dirty="0"/>
              <a:t> $0.39 and 0.36 pounds per head </a:t>
            </a:r>
          </a:p>
        </p:txBody>
      </p:sp>
      <p:sp>
        <p:nvSpPr>
          <p:cNvPr id="30" name="TextBox 29">
            <a:extLst>
              <a:ext uri="{FF2B5EF4-FFF2-40B4-BE49-F238E27FC236}">
                <a16:creationId xmlns:a16="http://schemas.microsoft.com/office/drawing/2014/main" id="{9F5ECAF1-C490-48DE-996D-D4D73F21FBFE}"/>
              </a:ext>
            </a:extLst>
          </p:cNvPr>
          <p:cNvSpPr txBox="1"/>
          <p:nvPr/>
        </p:nvSpPr>
        <p:spPr>
          <a:xfrm>
            <a:off x="5657535" y="3717131"/>
            <a:ext cx="1754924" cy="369332"/>
          </a:xfrm>
          <a:prstGeom prst="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lang="en-US" b="1" kern="0" dirty="0">
                <a:solidFill>
                  <a:schemeClr val="accent1">
                    <a:lumMod val="60000"/>
                    <a:lumOff val="40000"/>
                  </a:schemeClr>
                </a:solidFill>
              </a:rPr>
              <a:t>Philippines</a:t>
            </a:r>
            <a:endParaRPr kumimoji="0" lang="en-US" b="1" i="0" u="none" strike="noStrike" kern="0" cap="none" spc="0" normalizeH="0" baseline="0" noProof="0" dirty="0">
              <a:ln>
                <a:noFill/>
              </a:ln>
              <a:solidFill>
                <a:schemeClr val="accent1">
                  <a:lumMod val="60000"/>
                  <a:lumOff val="40000"/>
                </a:schemeClr>
              </a:solidFill>
              <a:effectLst/>
              <a:uLnTx/>
              <a:uFillTx/>
            </a:endParaRPr>
          </a:p>
        </p:txBody>
      </p:sp>
      <p:sp>
        <p:nvSpPr>
          <p:cNvPr id="5" name="TextBox 4">
            <a:extLst>
              <a:ext uri="{FF2B5EF4-FFF2-40B4-BE49-F238E27FC236}">
                <a16:creationId xmlns:a16="http://schemas.microsoft.com/office/drawing/2014/main" id="{AC0D3A30-DE5C-4AF4-9D4D-2AE6F7D84B28}"/>
              </a:ext>
            </a:extLst>
          </p:cNvPr>
          <p:cNvSpPr txBox="1"/>
          <p:nvPr/>
        </p:nvSpPr>
        <p:spPr>
          <a:xfrm>
            <a:off x="5732206" y="4385211"/>
            <a:ext cx="2064652" cy="646331"/>
          </a:xfrm>
          <a:prstGeom prst="rect">
            <a:avLst/>
          </a:prstGeom>
          <a:noFill/>
        </p:spPr>
        <p:txBody>
          <a:bodyPr wrap="square" rtlCol="0">
            <a:spAutoFit/>
          </a:bodyPr>
          <a:lstStyle/>
          <a:p>
            <a:r>
              <a:rPr lang="en-US" dirty="0"/>
              <a:t>South America </a:t>
            </a:r>
          </a:p>
          <a:p>
            <a:r>
              <a:rPr lang="en-US" dirty="0"/>
              <a:t>Korea </a:t>
            </a:r>
          </a:p>
        </p:txBody>
      </p:sp>
      <p:sp>
        <p:nvSpPr>
          <p:cNvPr id="31" name="TextBox 30">
            <a:extLst>
              <a:ext uri="{FF2B5EF4-FFF2-40B4-BE49-F238E27FC236}">
                <a16:creationId xmlns:a16="http://schemas.microsoft.com/office/drawing/2014/main" id="{4848DF32-3E68-441C-9037-B586455226A7}"/>
              </a:ext>
            </a:extLst>
          </p:cNvPr>
          <p:cNvSpPr txBox="1"/>
          <p:nvPr/>
        </p:nvSpPr>
        <p:spPr>
          <a:xfrm>
            <a:off x="4579777" y="5776032"/>
            <a:ext cx="6246796" cy="369332"/>
          </a:xfrm>
          <a:prstGeom prst="rect">
            <a:avLst/>
          </a:prstGeom>
          <a:noFill/>
        </p:spPr>
        <p:txBody>
          <a:bodyPr wrap="square">
            <a:spAutoFit/>
          </a:bodyPr>
          <a:lstStyle/>
          <a:p>
            <a:r>
              <a:rPr lang="en-US" b="1" dirty="0"/>
              <a:t>Stomachs</a:t>
            </a:r>
            <a:r>
              <a:rPr lang="en-US" dirty="0"/>
              <a:t> $2.22/head and 1.08 lbs.</a:t>
            </a:r>
          </a:p>
        </p:txBody>
      </p:sp>
    </p:spTree>
    <p:extLst>
      <p:ext uri="{BB962C8B-B14F-4D97-AF65-F5344CB8AC3E}">
        <p14:creationId xmlns:p14="http://schemas.microsoft.com/office/powerpoint/2010/main" val="3352164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48CED11-75FF-4B67-B25D-9076BD7135CC}"/>
              </a:ext>
            </a:extLst>
          </p:cNvPr>
          <p:cNvSpPr/>
          <p:nvPr/>
        </p:nvSpPr>
        <p:spPr>
          <a:xfrm>
            <a:off x="0" y="0"/>
            <a:ext cx="12192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2411A2-301C-46FC-8615-1E03DA4FC1F2}"/>
              </a:ext>
            </a:extLst>
          </p:cNvPr>
          <p:cNvSpPr>
            <a:spLocks noGrp="1"/>
          </p:cNvSpPr>
          <p:nvPr>
            <p:ph type="title"/>
          </p:nvPr>
        </p:nvSpPr>
        <p:spPr/>
        <p:txBody>
          <a:bodyPr/>
          <a:lstStyle/>
          <a:p>
            <a:r>
              <a:rPr lang="en-US" dirty="0">
                <a:solidFill>
                  <a:schemeClr val="bg1"/>
                </a:solidFill>
                <a:effectLst>
                  <a:outerShdw blurRad="38100" dist="38100" dir="2700000" algn="tl">
                    <a:srgbClr val="000000">
                      <a:alpha val="43137"/>
                    </a:srgbClr>
                  </a:outerShdw>
                </a:effectLst>
              </a:rPr>
              <a:t>Exports rely on a complex supply chain </a:t>
            </a:r>
          </a:p>
        </p:txBody>
      </p:sp>
      <p:sp>
        <p:nvSpPr>
          <p:cNvPr id="3" name="Content Placeholder 2">
            <a:extLst>
              <a:ext uri="{FF2B5EF4-FFF2-40B4-BE49-F238E27FC236}">
                <a16:creationId xmlns:a16="http://schemas.microsoft.com/office/drawing/2014/main" id="{73969BC7-8161-4906-B29D-DE505E3ED908}"/>
              </a:ext>
            </a:extLst>
          </p:cNvPr>
          <p:cNvSpPr>
            <a:spLocks noGrp="1"/>
          </p:cNvSpPr>
          <p:nvPr>
            <p:ph idx="1"/>
          </p:nvPr>
        </p:nvSpPr>
        <p:spPr>
          <a:xfrm>
            <a:off x="171450" y="1413164"/>
            <a:ext cx="11182350" cy="4852882"/>
          </a:xfrm>
        </p:spPr>
        <p:txBody>
          <a:bodyPr>
            <a:normAutofit fontScale="92500" lnSpcReduction="10000"/>
          </a:bodyPr>
          <a:lstStyle/>
          <a:p>
            <a:pPr marL="0" indent="0">
              <a:buNone/>
            </a:pPr>
            <a:r>
              <a:rPr lang="en-US" sz="4000" u="sng" dirty="0">
                <a:solidFill>
                  <a:schemeClr val="bg1"/>
                </a:solidFill>
              </a:rPr>
              <a:t>Waterborne </a:t>
            </a:r>
          </a:p>
          <a:p>
            <a:r>
              <a:rPr lang="en-US" dirty="0">
                <a:solidFill>
                  <a:schemeClr val="bg1"/>
                </a:solidFill>
              </a:rPr>
              <a:t>Beef exports: $8.75 Billion</a:t>
            </a:r>
          </a:p>
          <a:p>
            <a:r>
              <a:rPr lang="en-US" dirty="0">
                <a:solidFill>
                  <a:schemeClr val="bg1"/>
                </a:solidFill>
              </a:rPr>
              <a:t>Pork: $5.5 Billion </a:t>
            </a:r>
          </a:p>
          <a:p>
            <a:pPr marL="0" indent="0">
              <a:buNone/>
            </a:pPr>
            <a:r>
              <a:rPr lang="en-US" sz="4800" dirty="0">
                <a:solidFill>
                  <a:schemeClr val="bg1"/>
                </a:solidFill>
              </a:rPr>
              <a:t>	</a:t>
            </a:r>
            <a:r>
              <a:rPr lang="en-US" sz="4800" u="sng" dirty="0">
                <a:solidFill>
                  <a:schemeClr val="bg1"/>
                </a:solidFill>
              </a:rPr>
              <a:t>Total: $14.2 Billion </a:t>
            </a:r>
          </a:p>
          <a:p>
            <a:endParaRPr lang="en-US" dirty="0">
              <a:solidFill>
                <a:schemeClr val="bg1"/>
              </a:solidFill>
            </a:endParaRPr>
          </a:p>
          <a:p>
            <a:pPr marL="0" indent="0">
              <a:buNone/>
            </a:pPr>
            <a:r>
              <a:rPr lang="en-US" sz="3900" u="sng" dirty="0">
                <a:solidFill>
                  <a:schemeClr val="bg1"/>
                </a:solidFill>
              </a:rPr>
              <a:t>Truck (and rail) to Mexico and Canada </a:t>
            </a:r>
          </a:p>
          <a:p>
            <a:r>
              <a:rPr lang="en-US" dirty="0">
                <a:solidFill>
                  <a:schemeClr val="bg1"/>
                </a:solidFill>
              </a:rPr>
              <a:t>Beef:$1.8 Billion</a:t>
            </a:r>
          </a:p>
          <a:p>
            <a:r>
              <a:rPr lang="en-US" dirty="0">
                <a:solidFill>
                  <a:schemeClr val="bg1"/>
                </a:solidFill>
              </a:rPr>
              <a:t>Pork $2.6 Billion</a:t>
            </a:r>
          </a:p>
          <a:p>
            <a:pPr marL="0" indent="0">
              <a:buNone/>
            </a:pPr>
            <a:r>
              <a:rPr lang="en-US" sz="4300" dirty="0">
                <a:solidFill>
                  <a:schemeClr val="bg1"/>
                </a:solidFill>
              </a:rPr>
              <a:t>	</a:t>
            </a:r>
            <a:r>
              <a:rPr lang="en-US" sz="4300" u="sng" dirty="0">
                <a:solidFill>
                  <a:schemeClr val="bg1"/>
                </a:solidFill>
              </a:rPr>
              <a:t>Total: $4.46 Billion  </a:t>
            </a:r>
          </a:p>
        </p:txBody>
      </p:sp>
      <p:pic>
        <p:nvPicPr>
          <p:cNvPr id="1026" name="25DB2B9D-5064-4FB1-82CF-BD900D763DFE">
            <a:extLst>
              <a:ext uri="{FF2B5EF4-FFF2-40B4-BE49-F238E27FC236}">
                <a16:creationId xmlns:a16="http://schemas.microsoft.com/office/drawing/2014/main" id="{D344C0FF-6074-43CA-AE29-21DA6F117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8546" y="1511016"/>
            <a:ext cx="3354354" cy="4472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C394F989-79F1-4298-933F-FA034A704937}"/>
              </a:ext>
            </a:extLst>
          </p:cNvPr>
          <p:cNvPicPr>
            <a:picLocks noChangeAspect="1"/>
          </p:cNvPicPr>
          <p:nvPr/>
        </p:nvPicPr>
        <p:blipFill>
          <a:blip r:embed="rId3"/>
          <a:stretch>
            <a:fillRect/>
          </a:stretch>
        </p:blipFill>
        <p:spPr>
          <a:xfrm>
            <a:off x="10909333" y="7769"/>
            <a:ext cx="1285875" cy="1200150"/>
          </a:xfrm>
          <a:prstGeom prst="rect">
            <a:avLst/>
          </a:prstGeom>
        </p:spPr>
      </p:pic>
    </p:spTree>
    <p:extLst>
      <p:ext uri="{BB962C8B-B14F-4D97-AF65-F5344CB8AC3E}">
        <p14:creationId xmlns:p14="http://schemas.microsoft.com/office/powerpoint/2010/main" val="771306696"/>
      </p:ext>
    </p:extLst>
  </p:cSld>
  <p:clrMapOvr>
    <a:masterClrMapping/>
  </p:clrMapOvr>
</p:sld>
</file>

<file path=ppt/theme/theme1.xml><?xml version="1.0" encoding="utf-8"?>
<a:theme xmlns:a="http://schemas.openxmlformats.org/drawingml/2006/main" name="Office Theme">
  <a:themeElements>
    <a:clrScheme name="Custom 1">
      <a:dk1>
        <a:srgbClr val="000000"/>
      </a:dk1>
      <a:lt1>
        <a:sysClr val="window" lastClr="FFFFFF"/>
      </a:lt1>
      <a:dk2>
        <a:srgbClr val="44546A"/>
      </a:dk2>
      <a:lt2>
        <a:srgbClr val="E7E6E6"/>
      </a:lt2>
      <a:accent1>
        <a:srgbClr val="2F5496"/>
      </a:accent1>
      <a:accent2>
        <a:srgbClr val="59B1ED"/>
      </a:accent2>
      <a:accent3>
        <a:srgbClr val="339933"/>
      </a:accent3>
      <a:accent4>
        <a:srgbClr val="A50021"/>
      </a:accent4>
      <a:accent5>
        <a:srgbClr val="5C5C5C"/>
      </a:accent5>
      <a:accent6>
        <a:srgbClr val="86A2E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Powerpoint Template 2020 - Widescreen" id="{2CF19BFD-70FE-4E89-ACBA-9BA40CC014BC}" vid="{27D7D31C-1AB6-43C1-BA6E-939C89A174F1}"/>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898FE3F-ADF1-4C42-93A9-EF0F6E7CD4AE}" vid="{D0F3BC06-1541-4A80-B26E-CCE1C81B73D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FD93E308B55B547A449396DE5093EF9" ma:contentTypeVersion="10" ma:contentTypeDescription="Create a new document." ma:contentTypeScope="" ma:versionID="083795bb7dc602536a188bc0b5d62412">
  <xsd:schema xmlns:xsd="http://www.w3.org/2001/XMLSchema" xmlns:xs="http://www.w3.org/2001/XMLSchema" xmlns:p="http://schemas.microsoft.com/office/2006/metadata/properties" xmlns:ns3="8fc0cb96-06e4-4b7b-a19e-d36d19ed357a" xmlns:ns4="c5e48929-cab5-405d-b677-af6f02fda24c" targetNamespace="http://schemas.microsoft.com/office/2006/metadata/properties" ma:root="true" ma:fieldsID="22190c27a0fa2307a6c5025f345b2edc" ns3:_="" ns4:_="">
    <xsd:import namespace="8fc0cb96-06e4-4b7b-a19e-d36d19ed357a"/>
    <xsd:import namespace="c5e48929-cab5-405d-b677-af6f02fda24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c0cb96-06e4-4b7b-a19e-d36d19ed357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e48929-cab5-405d-b677-af6f02fda24c"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B738F1D-D876-4CB3-B5B0-59C1F0B18E1F}">
  <ds:schemaRefs>
    <ds:schemaRef ds:uri="http://schemas.microsoft.com/sharepoint/v3/contenttype/forms"/>
  </ds:schemaRefs>
</ds:datastoreItem>
</file>

<file path=customXml/itemProps2.xml><?xml version="1.0" encoding="utf-8"?>
<ds:datastoreItem xmlns:ds="http://schemas.openxmlformats.org/officeDocument/2006/customXml" ds:itemID="{0D2FA665-7924-47DD-805E-4C3B74D3D0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c0cb96-06e4-4b7b-a19e-d36d19ed357a"/>
    <ds:schemaRef ds:uri="c5e48929-cab5-405d-b677-af6f02fda2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60EC87A-0382-4C05-AD0C-7C4C90A2B6E0}">
  <ds:schemaRefs>
    <ds:schemaRef ds:uri="http://schemas.microsoft.com/office/2006/metadata/properties"/>
    <ds:schemaRef ds:uri="http://purl.org/dc/dcmitype/"/>
    <ds:schemaRef ds:uri="http://purl.org/dc/terms/"/>
    <ds:schemaRef ds:uri="c5e48929-cab5-405d-b677-af6f02fda24c"/>
    <ds:schemaRef ds:uri="8fc0cb96-06e4-4b7b-a19e-d36d19ed357a"/>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New Powerpoint Template 2020 - Widescreen</Template>
  <TotalTime>545568</TotalTime>
  <Words>4592</Words>
  <Application>Microsoft Office PowerPoint</Application>
  <PresentationFormat>Widescreen</PresentationFormat>
  <Paragraphs>411</Paragraphs>
  <Slides>33</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Arial</vt:lpstr>
      <vt:lpstr>Calibri</vt:lpstr>
      <vt:lpstr>Lucida Sans</vt:lpstr>
      <vt:lpstr>Source Sans Pro</vt:lpstr>
      <vt:lpstr>Wingdings</vt:lpstr>
      <vt:lpstr>Office Theme</vt:lpstr>
      <vt:lpstr>1_Office Theme</vt:lpstr>
      <vt:lpstr>Record U.S. Red Meat Exports Through the Logistical Logjam</vt:lpstr>
      <vt:lpstr>Today’s discussion </vt:lpstr>
      <vt:lpstr>Exports are essential</vt:lpstr>
      <vt:lpstr>Record U.S. beef and pork exports in 2021 $18.7 billion, a $3.3 billion or 22% increase over 2020 </vt:lpstr>
      <vt:lpstr>Beef is complex and each part of the animal has unique attributes, desired by different customers at different times of the year. Exports enable maximization of value of every animal produced, keeping the U.S. industry competitive, while also enabling U.S. consumers affordable access to their preferred steaks and burgers </vt:lpstr>
      <vt:lpstr>The majority of edible beef variety meats are exported…exports surpassed record $1 billion in 2021</vt:lpstr>
      <vt:lpstr>Pork is complex, exports of end meats allow Americans affordable access to favorite middle cuts and exports optimize overall value of each animal produced </vt:lpstr>
      <vt:lpstr>The majority of edible pork variety meats are exported, and reached a record $1.2 billion</vt:lpstr>
      <vt:lpstr>Exports rely on a complex supply chain </vt:lpstr>
      <vt:lpstr>More U.S. beef was exported out of the main ports in 2021  Pork export growth was mainly in Latin America, so more East &amp; Gulf port shipments and more trucks to Mexico  </vt:lpstr>
      <vt:lpstr>74% of U.S. waterborne beef exports went via the west coast ports, down from 75% in 2019 but up from 73% in 2020.</vt:lpstr>
      <vt:lpstr>PowerPoint Presentation</vt:lpstr>
      <vt:lpstr>PowerPoint Presentation</vt:lpstr>
      <vt:lpstr>Meeting the growing demand in Central and South America has meant more U.S. beef through Charleston, Houston, Savannah and other East Coast and Gulf ports </vt:lpstr>
      <vt:lpstr>The logistical challenges are taking a toll </vt:lpstr>
      <vt:lpstr>U.S. consumer demand for stuff surged  Driving larger imports and higher shipping costs </vt:lpstr>
      <vt:lpstr>The import surge</vt:lpstr>
      <vt:lpstr>Cost to U.S. Exporters</vt:lpstr>
      <vt:lpstr>Added costs and uncertainty </vt:lpstr>
      <vt:lpstr>Higher costs of shipping are mainly in demurrage and other fees, also higher trucking costs </vt:lpstr>
      <vt:lpstr>Chilled is a big part of U.S. red meat export portfolio and competitive advantage $3.73 Billion in waterborne chilled beef exports, up 38% or +$1 Billion over 2020 Export volume has doubled since 2015 </vt:lpstr>
      <vt:lpstr>Chilled waterborne pork exports $1.17 billion</vt:lpstr>
      <vt:lpstr>Chilled U.S. red meat exports are reliant on consistent shipping out of Oakland</vt:lpstr>
      <vt:lpstr>The U.S. relies on live animal and meat trade with Canada and Mexico </vt:lpstr>
      <vt:lpstr>Growth in U.S. pork to Mexico and most other markets nearly offset the drop in volume to China</vt:lpstr>
      <vt:lpstr>Higher export prices for pork as well, even with a major drop in volume to China</vt:lpstr>
      <vt:lpstr>Broad based beef export growth And complaints everywhere about the “shortage” of U.S. beef International demand exceeded supply due mainly to shipping constraints   </vt:lpstr>
      <vt:lpstr>And record U.S. beef export volumes went at sharply higher prices Another sign of strong demand and perceived shortages</vt:lpstr>
      <vt:lpstr>Shortage of chilled U.S. meat in Korea</vt:lpstr>
      <vt:lpstr>Shortages of U.S. beef in Taiwan, risk of eroding this chilled market worth $440 million </vt:lpstr>
      <vt:lpstr>PowerPoint Presentation</vt:lpstr>
      <vt:lpstr>Maintaining the momentum will be a challenge partly due to the worsening logistics situation, since at least Q4 2021  </vt:lpstr>
      <vt:lpstr>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Spreitzer, Jessica</dc:creator>
  <cp:lastModifiedBy>Borror, Erin</cp:lastModifiedBy>
  <cp:revision>6741</cp:revision>
  <dcterms:created xsi:type="dcterms:W3CDTF">2020-04-14T17:22:20Z</dcterms:created>
  <dcterms:modified xsi:type="dcterms:W3CDTF">2022-02-24T17:15:55Z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0x010100FFD93E308B55B547A449396DE5093EF9</vt:lpwstr>
  </property>
</Properties>
</file>