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58" r:id="rId3"/>
    <p:sldId id="259" r:id="rId4"/>
    <p:sldId id="267" r:id="rId5"/>
    <p:sldId id="268" r:id="rId6"/>
    <p:sldId id="261" r:id="rId7"/>
    <p:sldId id="262" r:id="rId8"/>
    <p:sldId id="260" r:id="rId9"/>
    <p:sldId id="263" r:id="rId10"/>
    <p:sldId id="264" r:id="rId11"/>
    <p:sldId id="274" r:id="rId12"/>
    <p:sldId id="269" r:id="rId13"/>
    <p:sldId id="270" r:id="rId14"/>
    <p:sldId id="271" r:id="rId15"/>
    <p:sldId id="265" r:id="rId16"/>
    <p:sldId id="272" r:id="rId17"/>
    <p:sldId id="273" r:id="rId18"/>
    <p:sldId id="26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3C3F39-625B-47AA-8DFA-C046408438D2}" type="datetimeFigureOut">
              <a:rPr lang="en-US" smtClean="0"/>
              <a:t>2/2/2022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E98D86-EBA7-41CB-8D90-B85E4EA2A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159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93072-3164-4E12-AAA5-CF06E5635F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394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755D5-CBBB-4DE8-8D3D-FF499BFC7CC5}" type="datetimeFigureOut">
              <a:rPr lang="en-US" smtClean="0"/>
              <a:t>2/2/2022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85E0F-76A2-4135-A665-E759DD8C0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569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755D5-CBBB-4DE8-8D3D-FF499BFC7CC5}" type="datetimeFigureOut">
              <a:rPr lang="en-US" smtClean="0"/>
              <a:t>2/2/2022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85E0F-76A2-4135-A665-E759DD8C0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6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755D5-CBBB-4DE8-8D3D-FF499BFC7CC5}" type="datetimeFigureOut">
              <a:rPr lang="en-US" smtClean="0"/>
              <a:t>2/2/2022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85E0F-76A2-4135-A665-E759DD8C0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436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755D5-CBBB-4DE8-8D3D-FF499BFC7CC5}" type="datetimeFigureOut">
              <a:rPr lang="en-US" smtClean="0"/>
              <a:t>2/2/2022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85E0F-76A2-4135-A665-E759DD8C0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377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755D5-CBBB-4DE8-8D3D-FF499BFC7CC5}" type="datetimeFigureOut">
              <a:rPr lang="en-US" smtClean="0"/>
              <a:t>2/2/2022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85E0F-76A2-4135-A665-E759DD8C0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683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755D5-CBBB-4DE8-8D3D-FF499BFC7CC5}" type="datetimeFigureOut">
              <a:rPr lang="en-US" smtClean="0"/>
              <a:t>2/2/2022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85E0F-76A2-4135-A665-E759DD8C0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76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755D5-CBBB-4DE8-8D3D-FF499BFC7CC5}" type="datetimeFigureOut">
              <a:rPr lang="en-US" smtClean="0"/>
              <a:t>2/2/2022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85E0F-76A2-4135-A665-E759DD8C0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074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755D5-CBBB-4DE8-8D3D-FF499BFC7CC5}" type="datetimeFigureOut">
              <a:rPr lang="en-US" smtClean="0"/>
              <a:t>2/2/2022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85E0F-76A2-4135-A665-E759DD8C0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562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755D5-CBBB-4DE8-8D3D-FF499BFC7CC5}" type="datetimeFigureOut">
              <a:rPr lang="en-US" smtClean="0"/>
              <a:t>2/2/2022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85E0F-76A2-4135-A665-E759DD8C0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420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755D5-CBBB-4DE8-8D3D-FF499BFC7CC5}" type="datetimeFigureOut">
              <a:rPr lang="en-US" smtClean="0"/>
              <a:t>2/2/2022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85E0F-76A2-4135-A665-E759DD8C0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331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755D5-CBBB-4DE8-8D3D-FF499BFC7CC5}" type="datetimeFigureOut">
              <a:rPr lang="en-US" smtClean="0"/>
              <a:t>2/2/2022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85E0F-76A2-4135-A665-E759DD8C0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215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755D5-CBBB-4DE8-8D3D-FF499BFC7CC5}" type="datetimeFigureOut">
              <a:rPr lang="en-US" smtClean="0"/>
              <a:t>2/2/2022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85E0F-76A2-4135-A665-E759DD8C0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83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3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10299" cy="69342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8299" y="-79513"/>
            <a:ext cx="12192000" cy="5138057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3000"/>
                </a:schemeClr>
              </a:gs>
              <a:gs pos="74000">
                <a:schemeClr val="tx1">
                  <a:alpha val="64000"/>
                </a:schemeClr>
              </a:gs>
              <a:gs pos="48000">
                <a:schemeClr val="tx1">
                  <a:alpha val="29000"/>
                </a:schemeClr>
              </a:gs>
              <a:gs pos="100000">
                <a:schemeClr val="tx1">
                  <a:alpha val="26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08447" y="2343606"/>
            <a:ext cx="18184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 smtClean="0">
                <a:solidFill>
                  <a:schemeClr val="bg1"/>
                </a:solidFill>
                <a:latin typeface="Corbel" panose="020B0503020204020204" pitchFamily="34" charset="0"/>
              </a:rPr>
              <a:t>Washington</a:t>
            </a:r>
          </a:p>
          <a:p>
            <a:pPr algn="r"/>
            <a:r>
              <a:rPr lang="en-US" sz="2000" b="1" dirty="0" smtClean="0">
                <a:solidFill>
                  <a:schemeClr val="bg1"/>
                </a:solidFill>
                <a:latin typeface="Corbel" panose="020B0503020204020204" pitchFamily="34" charset="0"/>
              </a:rPr>
              <a:t>Department of </a:t>
            </a:r>
          </a:p>
          <a:p>
            <a:pPr algn="r"/>
            <a:r>
              <a:rPr lang="en-US" sz="2000" b="1" dirty="0" smtClean="0">
                <a:solidFill>
                  <a:schemeClr val="bg1"/>
                </a:solidFill>
                <a:latin typeface="Corbel" panose="020B0503020204020204" pitchFamily="34" charset="0"/>
              </a:rPr>
              <a:t>Natural </a:t>
            </a:r>
          </a:p>
          <a:p>
            <a:pPr algn="r"/>
            <a:r>
              <a:rPr lang="en-US" sz="2000" b="1" dirty="0" smtClean="0">
                <a:solidFill>
                  <a:schemeClr val="bg1"/>
                </a:solidFill>
                <a:latin typeface="Corbel" panose="020B0503020204020204" pitchFamily="34" charset="0"/>
              </a:rPr>
              <a:t>Resources</a:t>
            </a:r>
            <a:endParaRPr lang="en-US" sz="200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2304077" y="2289403"/>
            <a:ext cx="0" cy="152439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564686" y="2156056"/>
            <a:ext cx="96273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Corbel" panose="020B0503020204020204" pitchFamily="34" charset="0"/>
              </a:rPr>
              <a:t>Forests, Fire </a:t>
            </a:r>
            <a:r>
              <a:rPr lang="en-US" sz="6000" b="1" dirty="0" smtClean="0">
                <a:solidFill>
                  <a:schemeClr val="bg1"/>
                </a:solidFill>
                <a:latin typeface="Corbel" panose="020B0503020204020204" pitchFamily="34" charset="0"/>
              </a:rPr>
              <a:t>and</a:t>
            </a:r>
            <a:r>
              <a:rPr lang="en-US" sz="5400" b="1" dirty="0" smtClean="0">
                <a:solidFill>
                  <a:schemeClr val="bg1"/>
                </a:solidFill>
                <a:latin typeface="Corbel" panose="020B0503020204020204" pitchFamily="34" charset="0"/>
              </a:rPr>
              <a:t> Washington</a:t>
            </a:r>
            <a:endParaRPr lang="en-US" sz="5400" dirty="0" smtClean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42619" y="3173830"/>
            <a:ext cx="7444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Corbel" panose="020B0503020204020204" pitchFamily="34" charset="0"/>
              </a:rPr>
              <a:t>O</a:t>
            </a:r>
            <a:r>
              <a:rPr lang="en-US" sz="2000" b="1" dirty="0" smtClean="0">
                <a:solidFill>
                  <a:schemeClr val="bg1"/>
                </a:solidFill>
                <a:latin typeface="Corbel" panose="020B0503020204020204" pitchFamily="34" charset="0"/>
              </a:rPr>
              <a:t>pportunities and planning efforts in Washington State to achieve cross-boundary fuels and fire management in the northwest. </a:t>
            </a:r>
            <a:endParaRPr lang="en-US" sz="2000" b="1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43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-1" y="-13326"/>
            <a:ext cx="12192000" cy="6857999"/>
          </a:xfrm>
          <a:prstGeom prst="rect">
            <a:avLst/>
          </a:prstGeom>
          <a:gradFill>
            <a:gsLst>
              <a:gs pos="0">
                <a:schemeClr val="accent1">
                  <a:lumMod val="0"/>
                  <a:lumOff val="100000"/>
                  <a:alpha val="0"/>
                </a:schemeClr>
              </a:gs>
              <a:gs pos="45000">
                <a:schemeClr val="tx1">
                  <a:lumMod val="95000"/>
                  <a:lumOff val="5000"/>
                  <a:alpha val="50000"/>
                </a:schemeClr>
              </a:gs>
              <a:gs pos="93000">
                <a:schemeClr val="tx1">
                  <a:lumMod val="95000"/>
                  <a:lumOff val="5000"/>
                  <a:alpha val="73000"/>
                </a:schemeClr>
              </a:gs>
            </a:gsLst>
            <a:lin ang="10800000" scaled="1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ABA37F2-1089-4A3F-BDA8-AE00D3BC4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459" y="1062266"/>
            <a:ext cx="8822492" cy="4133783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FFC000"/>
                </a:solidFill>
              </a:rPr>
              <a:t>Eastern Washington  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Primarily fuels/wildfire reduction projects 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Contribute to </a:t>
            </a:r>
            <a:r>
              <a:rPr lang="en-US" u="sng" dirty="0" smtClean="0">
                <a:solidFill>
                  <a:schemeClr val="bg1"/>
                </a:solidFill>
              </a:rPr>
              <a:t>DNR’s Forest Health 20 Year Strategic Plan 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NEPA Planning Support, increasing scale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sz="2400" b="1" dirty="0" smtClean="0">
                <a:solidFill>
                  <a:srgbClr val="00B0F0"/>
                </a:solidFill>
              </a:rPr>
              <a:t>Western </a:t>
            </a:r>
            <a:r>
              <a:rPr lang="en-US" sz="2400" b="1" dirty="0">
                <a:solidFill>
                  <a:srgbClr val="00B0F0"/>
                </a:solidFill>
              </a:rPr>
              <a:t>Washington</a:t>
            </a:r>
            <a:r>
              <a:rPr lang="en-US" sz="2400" b="1" dirty="0">
                <a:solidFill>
                  <a:schemeClr val="bg1"/>
                </a:solidFill>
              </a:rPr>
              <a:t>  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Watershed and Forest Restoration</a:t>
            </a:r>
          </a:p>
          <a:p>
            <a:pPr lvl="1"/>
            <a:r>
              <a:rPr lang="en-US" u="sng" dirty="0" smtClean="0">
                <a:solidFill>
                  <a:schemeClr val="bg1"/>
                </a:solidFill>
              </a:rPr>
              <a:t>Salmon recovery</a:t>
            </a:r>
            <a:r>
              <a:rPr lang="en-US" dirty="0" smtClean="0">
                <a:solidFill>
                  <a:schemeClr val="bg1"/>
                </a:solidFill>
              </a:rPr>
              <a:t>, fish passage and habitat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Coordination at watershed level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Forest Roads, and recreation benefits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Complex social, economic, and political factors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2459" y="146413"/>
            <a:ext cx="89613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Non-Commercial Restoration Projects</a:t>
            </a:r>
            <a:endParaRPr lang="en-US" sz="4400" b="1" dirty="0">
              <a:solidFill>
                <a:schemeClr val="bg1"/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" y="6426382"/>
            <a:ext cx="12191999" cy="444946"/>
            <a:chOff x="1" y="6420971"/>
            <a:chExt cx="12191999" cy="444946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90800" y="6420971"/>
              <a:ext cx="9601200" cy="437028"/>
            </a:xfrm>
            <a:prstGeom prst="rect">
              <a:avLst/>
            </a:prstGeom>
            <a:solidFill>
              <a:srgbClr val="003865"/>
            </a:solidFill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" y="6420971"/>
              <a:ext cx="5714999" cy="444946"/>
            </a:xfrm>
            <a:prstGeom prst="rect">
              <a:avLst/>
            </a:prstGeom>
            <a:solidFill>
              <a:srgbClr val="003865"/>
            </a:solidFill>
          </p:spPr>
        </p:pic>
        <p:sp>
          <p:nvSpPr>
            <p:cNvPr id="20" name="Rectangle 19"/>
            <p:cNvSpPr/>
            <p:nvPr/>
          </p:nvSpPr>
          <p:spPr>
            <a:xfrm>
              <a:off x="2484120" y="6420971"/>
              <a:ext cx="8412480" cy="43702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0794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Picture 6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7544"/>
            <a:ext cx="12192000" cy="6925615"/>
          </a:xfrm>
          <a:prstGeom prst="rect">
            <a:avLst/>
          </a:prstGeom>
        </p:spPr>
      </p:pic>
      <p:sp>
        <p:nvSpPr>
          <p:cNvPr id="69" name="Rectangle 68"/>
          <p:cNvSpPr/>
          <p:nvPr/>
        </p:nvSpPr>
        <p:spPr>
          <a:xfrm>
            <a:off x="0" y="-37544"/>
            <a:ext cx="12192000" cy="6877050"/>
          </a:xfrm>
          <a:prstGeom prst="rect">
            <a:avLst/>
          </a:prstGeom>
          <a:solidFill>
            <a:schemeClr val="tx1"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087" y="2851116"/>
            <a:ext cx="10515600" cy="1099730"/>
          </a:xfrm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+mn-lt"/>
              </a:rPr>
              <a:t>An Example of How it Works</a:t>
            </a:r>
            <a:endParaRPr lang="en-US" b="1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64" name="Group 63"/>
          <p:cNvGrpSpPr/>
          <p:nvPr/>
        </p:nvGrpSpPr>
        <p:grpSpPr>
          <a:xfrm>
            <a:off x="1" y="6426382"/>
            <a:ext cx="12191999" cy="444946"/>
            <a:chOff x="1" y="6420971"/>
            <a:chExt cx="12191999" cy="444946"/>
          </a:xfrm>
        </p:grpSpPr>
        <p:pic>
          <p:nvPicPr>
            <p:cNvPr id="65" name="Picture 6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90800" y="6420971"/>
              <a:ext cx="9601200" cy="437028"/>
            </a:xfrm>
            <a:prstGeom prst="rect">
              <a:avLst/>
            </a:prstGeom>
            <a:solidFill>
              <a:srgbClr val="003865"/>
            </a:solidFill>
          </p:spPr>
        </p:pic>
        <p:pic>
          <p:nvPicPr>
            <p:cNvPr id="66" name="Picture 6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" y="6420971"/>
              <a:ext cx="5714999" cy="444946"/>
            </a:xfrm>
            <a:prstGeom prst="rect">
              <a:avLst/>
            </a:prstGeom>
            <a:solidFill>
              <a:srgbClr val="003865"/>
            </a:solidFill>
          </p:spPr>
        </p:pic>
        <p:sp>
          <p:nvSpPr>
            <p:cNvPr id="67" name="Rectangle 66"/>
            <p:cNvSpPr/>
            <p:nvPr/>
          </p:nvSpPr>
          <p:spPr>
            <a:xfrm>
              <a:off x="2484120" y="6420971"/>
              <a:ext cx="8412480" cy="43702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4180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512" y="0"/>
            <a:ext cx="12374216" cy="68580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" y="6426382"/>
            <a:ext cx="12191999" cy="444946"/>
            <a:chOff x="1" y="6420971"/>
            <a:chExt cx="12191999" cy="44494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90800" y="6420971"/>
              <a:ext cx="9601200" cy="437028"/>
            </a:xfrm>
            <a:prstGeom prst="rect">
              <a:avLst/>
            </a:prstGeom>
            <a:solidFill>
              <a:srgbClr val="003865"/>
            </a:solidFill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" y="6420971"/>
              <a:ext cx="5714999" cy="444946"/>
            </a:xfrm>
            <a:prstGeom prst="rect">
              <a:avLst/>
            </a:prstGeom>
            <a:solidFill>
              <a:srgbClr val="003865"/>
            </a:solidFill>
          </p:spPr>
        </p:pic>
        <p:sp>
          <p:nvSpPr>
            <p:cNvPr id="8" name="Rectangle 7"/>
            <p:cNvSpPr/>
            <p:nvPr/>
          </p:nvSpPr>
          <p:spPr>
            <a:xfrm>
              <a:off x="2484120" y="6420971"/>
              <a:ext cx="8412480" cy="43702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791110" y="410965"/>
            <a:ext cx="96842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Projects on the Landscape - All Partners Working Together</a:t>
            </a:r>
            <a:endParaRPr lang="en-US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89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37279" cy="6634669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" y="6426382"/>
            <a:ext cx="12191999" cy="444946"/>
            <a:chOff x="1" y="6420971"/>
            <a:chExt cx="12191999" cy="44494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90800" y="6420971"/>
              <a:ext cx="9601200" cy="437028"/>
            </a:xfrm>
            <a:prstGeom prst="rect">
              <a:avLst/>
            </a:prstGeom>
            <a:solidFill>
              <a:srgbClr val="003865"/>
            </a:solidFill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" y="6420971"/>
              <a:ext cx="5714999" cy="444946"/>
            </a:xfrm>
            <a:prstGeom prst="rect">
              <a:avLst/>
            </a:prstGeom>
            <a:solidFill>
              <a:srgbClr val="003865"/>
            </a:solidFill>
          </p:spPr>
        </p:pic>
        <p:sp>
          <p:nvSpPr>
            <p:cNvPr id="8" name="Rectangle 7"/>
            <p:cNvSpPr/>
            <p:nvPr/>
          </p:nvSpPr>
          <p:spPr>
            <a:xfrm>
              <a:off x="2484120" y="6420971"/>
              <a:ext cx="8412480" cy="43702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4314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" y="6426382"/>
            <a:ext cx="12191999" cy="444946"/>
            <a:chOff x="1" y="6420971"/>
            <a:chExt cx="12191999" cy="44494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90800" y="6420971"/>
              <a:ext cx="9601200" cy="437028"/>
            </a:xfrm>
            <a:prstGeom prst="rect">
              <a:avLst/>
            </a:prstGeom>
            <a:solidFill>
              <a:srgbClr val="003865"/>
            </a:solidFill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" y="6420971"/>
              <a:ext cx="5714999" cy="444946"/>
            </a:xfrm>
            <a:prstGeom prst="rect">
              <a:avLst/>
            </a:prstGeom>
            <a:solidFill>
              <a:srgbClr val="003865"/>
            </a:solidFill>
          </p:spPr>
        </p:pic>
        <p:sp>
          <p:nvSpPr>
            <p:cNvPr id="8" name="Rectangle 7"/>
            <p:cNvSpPr/>
            <p:nvPr/>
          </p:nvSpPr>
          <p:spPr>
            <a:xfrm>
              <a:off x="2484120" y="6420971"/>
              <a:ext cx="8412480" cy="43702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487" y="238539"/>
            <a:ext cx="12376313" cy="601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079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749" y="-13328"/>
            <a:ext cx="9650894" cy="6816209"/>
          </a:xfrm>
        </p:spPr>
      </p:pic>
      <p:grpSp>
        <p:nvGrpSpPr>
          <p:cNvPr id="5" name="Group 4"/>
          <p:cNvGrpSpPr/>
          <p:nvPr/>
        </p:nvGrpSpPr>
        <p:grpSpPr>
          <a:xfrm>
            <a:off x="1" y="6426382"/>
            <a:ext cx="12191999" cy="444946"/>
            <a:chOff x="1" y="6420971"/>
            <a:chExt cx="12191999" cy="44494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90800" y="6420971"/>
              <a:ext cx="9601200" cy="437028"/>
            </a:xfrm>
            <a:prstGeom prst="rect">
              <a:avLst/>
            </a:prstGeom>
            <a:solidFill>
              <a:srgbClr val="003865"/>
            </a:solidFill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" y="6420971"/>
              <a:ext cx="5714999" cy="444946"/>
            </a:xfrm>
            <a:prstGeom prst="rect">
              <a:avLst/>
            </a:prstGeom>
            <a:solidFill>
              <a:srgbClr val="003865"/>
            </a:solidFill>
          </p:spPr>
        </p:pic>
        <p:sp>
          <p:nvSpPr>
            <p:cNvPr id="8" name="Rectangle 7"/>
            <p:cNvSpPr/>
            <p:nvPr/>
          </p:nvSpPr>
          <p:spPr>
            <a:xfrm>
              <a:off x="2484120" y="6420971"/>
              <a:ext cx="8412480" cy="43702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125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" y="6426382"/>
            <a:ext cx="12191999" cy="444946"/>
            <a:chOff x="1" y="6420971"/>
            <a:chExt cx="12191999" cy="44494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90800" y="6420971"/>
              <a:ext cx="9601200" cy="437028"/>
            </a:xfrm>
            <a:prstGeom prst="rect">
              <a:avLst/>
            </a:prstGeom>
            <a:solidFill>
              <a:srgbClr val="003865"/>
            </a:solidFill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" y="6420971"/>
              <a:ext cx="5714999" cy="444946"/>
            </a:xfrm>
            <a:prstGeom prst="rect">
              <a:avLst/>
            </a:prstGeom>
            <a:solidFill>
              <a:srgbClr val="003865"/>
            </a:solidFill>
          </p:spPr>
        </p:pic>
        <p:sp>
          <p:nvSpPr>
            <p:cNvPr id="8" name="Rectangle 7"/>
            <p:cNvSpPr/>
            <p:nvPr/>
          </p:nvSpPr>
          <p:spPr>
            <a:xfrm>
              <a:off x="2484120" y="6420971"/>
              <a:ext cx="8412480" cy="43702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4935719"/>
              </p:ext>
            </p:extLst>
          </p:nvPr>
        </p:nvGraphicFramePr>
        <p:xfrm>
          <a:off x="2691008" y="781501"/>
          <a:ext cx="7089096" cy="5477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Acrobat Document" r:id="rId5" imgW="5028993" imgH="3886200" progId="Acrobat.Document.DC">
                  <p:embed/>
                </p:oleObj>
              </mc:Choice>
              <mc:Fallback>
                <p:oleObj name="Acrobat Document" r:id="rId5" imgW="5028993" imgH="3886200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91008" y="781501"/>
                        <a:ext cx="7089096" cy="54779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33301" y="174810"/>
            <a:ext cx="96842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Shared Priorities</a:t>
            </a:r>
            <a:endParaRPr lang="en-US" sz="2800" b="1" dirty="0">
              <a:solidFill>
                <a:schemeClr val="bg1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5943600" y="2246243"/>
            <a:ext cx="2107096" cy="815009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506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" y="6426382"/>
            <a:ext cx="12191999" cy="444946"/>
            <a:chOff x="1" y="6420971"/>
            <a:chExt cx="12191999" cy="44494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90800" y="6420971"/>
              <a:ext cx="9601200" cy="437028"/>
            </a:xfrm>
            <a:prstGeom prst="rect">
              <a:avLst/>
            </a:prstGeom>
            <a:solidFill>
              <a:srgbClr val="003865"/>
            </a:solidFill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" y="6420971"/>
              <a:ext cx="5714999" cy="444946"/>
            </a:xfrm>
            <a:prstGeom prst="rect">
              <a:avLst/>
            </a:prstGeom>
            <a:solidFill>
              <a:srgbClr val="003865"/>
            </a:solidFill>
          </p:spPr>
        </p:pic>
        <p:sp>
          <p:nvSpPr>
            <p:cNvPr id="8" name="Rectangle 7"/>
            <p:cNvSpPr/>
            <p:nvPr/>
          </p:nvSpPr>
          <p:spPr>
            <a:xfrm>
              <a:off x="2484120" y="6420971"/>
              <a:ext cx="8412480" cy="43702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0" y="-37544"/>
            <a:ext cx="12192000" cy="6463926"/>
          </a:xfrm>
          <a:prstGeom prst="rect">
            <a:avLst/>
          </a:prstGeom>
          <a:solidFill>
            <a:schemeClr val="tx1"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985162" y="340242"/>
            <a:ext cx="9911438" cy="556534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n-US" sz="1600" dirty="0" smtClean="0">
              <a:solidFill>
                <a:schemeClr val="bg1"/>
              </a:solidFill>
            </a:endParaRPr>
          </a:p>
          <a:p>
            <a:pPr marL="457200" lvl="1" indent="0" algn="ctr">
              <a:buNone/>
            </a:pPr>
            <a:r>
              <a:rPr lang="en-US" sz="9600" b="1" dirty="0" smtClean="0">
                <a:solidFill>
                  <a:schemeClr val="bg1"/>
                </a:solidFill>
              </a:rPr>
              <a:t>COMMITMENT</a:t>
            </a:r>
            <a:r>
              <a:rPr lang="en-US" sz="4400" b="1" dirty="0" smtClean="0">
                <a:solidFill>
                  <a:schemeClr val="bg1"/>
                </a:solidFill>
              </a:rPr>
              <a:t/>
            </a:r>
            <a:br>
              <a:rPr lang="en-US" sz="4400" b="1" dirty="0" smtClean="0">
                <a:solidFill>
                  <a:schemeClr val="bg1"/>
                </a:solidFill>
              </a:rPr>
            </a:br>
            <a:endParaRPr lang="en-US" sz="1600" b="1" dirty="0" smtClean="0">
              <a:solidFill>
                <a:schemeClr val="bg1"/>
              </a:solidFill>
            </a:endParaRPr>
          </a:p>
          <a:p>
            <a:pPr lvl="1"/>
            <a:r>
              <a:rPr lang="en-US" sz="2800" dirty="0" smtClean="0">
                <a:solidFill>
                  <a:schemeClr val="bg1"/>
                </a:solidFill>
              </a:rPr>
              <a:t>Work across boundaries</a:t>
            </a:r>
          </a:p>
          <a:p>
            <a:pPr lvl="1"/>
            <a:r>
              <a:rPr lang="en-US" sz="2800" dirty="0" smtClean="0">
                <a:solidFill>
                  <a:schemeClr val="bg1"/>
                </a:solidFill>
              </a:rPr>
              <a:t>Collaboration, Strong State/Federal/Tribal/Stakeholder Partnerships</a:t>
            </a:r>
          </a:p>
          <a:p>
            <a:pPr lvl="1"/>
            <a:r>
              <a:rPr lang="en-US" sz="2800" dirty="0" smtClean="0">
                <a:solidFill>
                  <a:schemeClr val="bg1"/>
                </a:solidFill>
              </a:rPr>
              <a:t>Recognized shared goals and mission</a:t>
            </a:r>
          </a:p>
          <a:p>
            <a:pPr lvl="1"/>
            <a:r>
              <a:rPr lang="en-US" sz="2800" dirty="0" smtClean="0">
                <a:solidFill>
                  <a:schemeClr val="bg1"/>
                </a:solidFill>
              </a:rPr>
              <a:t>Interagency working environment (wildland fire suppression, program development, etc.)</a:t>
            </a:r>
          </a:p>
          <a:p>
            <a:pPr lvl="1"/>
            <a:r>
              <a:rPr lang="en-US" sz="2800" dirty="0" smtClean="0">
                <a:solidFill>
                  <a:schemeClr val="bg1"/>
                </a:solidFill>
              </a:rPr>
              <a:t>State, Federal and Private support and funding for implementation of all programs</a:t>
            </a:r>
          </a:p>
          <a:p>
            <a:pPr lvl="1"/>
            <a:r>
              <a:rPr lang="en-US" sz="2800" dirty="0" smtClean="0">
                <a:solidFill>
                  <a:schemeClr val="bg1"/>
                </a:solidFill>
              </a:rPr>
              <a:t>Use of best available science</a:t>
            </a:r>
          </a:p>
          <a:p>
            <a:pPr lvl="1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43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" y="6426382"/>
            <a:ext cx="12191999" cy="444946"/>
            <a:chOff x="1" y="6420971"/>
            <a:chExt cx="12191999" cy="44494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90800" y="6420971"/>
              <a:ext cx="9601200" cy="437028"/>
            </a:xfrm>
            <a:prstGeom prst="rect">
              <a:avLst/>
            </a:prstGeom>
            <a:solidFill>
              <a:srgbClr val="003865"/>
            </a:solidFill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" y="6420971"/>
              <a:ext cx="5714999" cy="444946"/>
            </a:xfrm>
            <a:prstGeom prst="rect">
              <a:avLst/>
            </a:prstGeom>
            <a:solidFill>
              <a:srgbClr val="003865"/>
            </a:solidFill>
          </p:spPr>
        </p:pic>
        <p:sp>
          <p:nvSpPr>
            <p:cNvPr id="8" name="Rectangle 7"/>
            <p:cNvSpPr/>
            <p:nvPr/>
          </p:nvSpPr>
          <p:spPr>
            <a:xfrm>
              <a:off x="2484120" y="6420971"/>
              <a:ext cx="8412480" cy="43702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518" y="521901"/>
            <a:ext cx="3164961" cy="316496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 flipH="1">
            <a:off x="337125" y="3778915"/>
            <a:ext cx="11517745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George L. Geissler</a:t>
            </a:r>
          </a:p>
          <a:p>
            <a:pPr algn="ctr"/>
            <a:endParaRPr lang="en-US" sz="2000" dirty="0">
              <a:solidFill>
                <a:schemeClr val="bg1"/>
              </a:solidFill>
            </a:endParaRPr>
          </a:p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State Forester | Deputy, Wildland Fire and Forest Resiliency</a:t>
            </a:r>
          </a:p>
          <a:p>
            <a:pPr algn="ctr"/>
            <a:endParaRPr lang="en-US" sz="2400" dirty="0" smtClean="0">
              <a:solidFill>
                <a:schemeClr val="bg1"/>
              </a:solidFill>
            </a:endParaRPr>
          </a:p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Department of Natural Resources</a:t>
            </a:r>
          </a:p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george.geissler@dnr.wa.gov</a:t>
            </a:r>
          </a:p>
          <a:p>
            <a:pPr algn="ctr"/>
            <a:endParaRPr lang="en-US" sz="2400" dirty="0">
              <a:solidFill>
                <a:schemeClr val="bg1"/>
              </a:solidFill>
            </a:endParaRPr>
          </a:p>
          <a:p>
            <a:pPr algn="ctr"/>
            <a:endParaRPr lang="en-US" sz="2400" dirty="0" smtClean="0">
              <a:solidFill>
                <a:schemeClr val="bg1"/>
              </a:solidFill>
            </a:endParaRPr>
          </a:p>
          <a:p>
            <a:pPr algn="ctr"/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00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9050"/>
            <a:ext cx="12192000" cy="68770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-26968"/>
            <a:ext cx="12192000" cy="6877050"/>
          </a:xfrm>
          <a:prstGeom prst="rect">
            <a:avLst/>
          </a:prstGeom>
          <a:solidFill>
            <a:schemeClr val="tx1"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62526" y="164874"/>
            <a:ext cx="644317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Washington’s Forest-scape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18" y="897310"/>
            <a:ext cx="904650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7.5 Million people, 4.5 million in the greater Seattle area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Federal lands equal 12.2 million acres (28% of total lands).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DNR manages 5.6 million acres state lands (13% of total lands)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Private landowners own approximately 9.4 million acres (21% of total lands)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FFC000"/>
                </a:solidFill>
              </a:rPr>
              <a:t>Eastern</a:t>
            </a:r>
            <a:r>
              <a:rPr lang="en-US" sz="2800" dirty="0" smtClean="0">
                <a:solidFill>
                  <a:schemeClr val="bg1"/>
                </a:solidFill>
              </a:rPr>
              <a:t> and </a:t>
            </a:r>
            <a:r>
              <a:rPr lang="en-US" sz="2800" dirty="0" smtClean="0">
                <a:solidFill>
                  <a:srgbClr val="00B0F0"/>
                </a:solidFill>
              </a:rPr>
              <a:t>Western</a:t>
            </a:r>
            <a:r>
              <a:rPr lang="en-US" sz="2800" dirty="0" smtClean="0">
                <a:solidFill>
                  <a:schemeClr val="bg1"/>
                </a:solidFill>
              </a:rPr>
              <a:t> Washington, two distinct ecological and political landscapes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7755" y="255669"/>
            <a:ext cx="2671930" cy="26531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6492" y="3364119"/>
            <a:ext cx="2690336" cy="344722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0" y="4566442"/>
            <a:ext cx="3056012" cy="186244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7535" y="4566442"/>
            <a:ext cx="4746530" cy="2119232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1" y="6426382"/>
            <a:ext cx="12191999" cy="444946"/>
            <a:chOff x="1" y="6420971"/>
            <a:chExt cx="12191999" cy="444946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90800" y="6420971"/>
              <a:ext cx="9601200" cy="437028"/>
            </a:xfrm>
            <a:prstGeom prst="rect">
              <a:avLst/>
            </a:prstGeom>
            <a:solidFill>
              <a:srgbClr val="003865"/>
            </a:solidFill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" y="6420971"/>
              <a:ext cx="5714999" cy="444946"/>
            </a:xfrm>
            <a:prstGeom prst="rect">
              <a:avLst/>
            </a:prstGeom>
            <a:solidFill>
              <a:srgbClr val="003865"/>
            </a:solidFill>
          </p:spPr>
        </p:pic>
        <p:sp>
          <p:nvSpPr>
            <p:cNvPr id="20" name="Rectangle 19"/>
            <p:cNvSpPr/>
            <p:nvPr/>
          </p:nvSpPr>
          <p:spPr>
            <a:xfrm>
              <a:off x="2484120" y="6420971"/>
              <a:ext cx="8412480" cy="43702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3197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7705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chemeClr val="tx1"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" y="6426382"/>
            <a:ext cx="12191999" cy="444946"/>
            <a:chOff x="1" y="6420971"/>
            <a:chExt cx="12191999" cy="444946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90800" y="6420971"/>
              <a:ext cx="9601200" cy="437028"/>
            </a:xfrm>
            <a:prstGeom prst="rect">
              <a:avLst/>
            </a:prstGeom>
            <a:solidFill>
              <a:srgbClr val="003865"/>
            </a:solidFill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" y="6420971"/>
              <a:ext cx="5714999" cy="444946"/>
            </a:xfrm>
            <a:prstGeom prst="rect">
              <a:avLst/>
            </a:prstGeom>
            <a:solidFill>
              <a:srgbClr val="003865"/>
            </a:solidFill>
          </p:spPr>
        </p:pic>
        <p:sp>
          <p:nvSpPr>
            <p:cNvPr id="16" name="Rectangle 15"/>
            <p:cNvSpPr/>
            <p:nvPr/>
          </p:nvSpPr>
          <p:spPr>
            <a:xfrm>
              <a:off x="2484120" y="6420971"/>
              <a:ext cx="8412480" cy="43702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964" y="618674"/>
            <a:ext cx="2926496" cy="355444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720" y="618674"/>
            <a:ext cx="4000721" cy="35636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80214" y="4706441"/>
            <a:ext cx="103454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Nearly 2.7 million acres in eastern Washington alone need treatment to be more resilient against insects, diseases and wildfires. </a:t>
            </a:r>
          </a:p>
        </p:txBody>
      </p:sp>
    </p:spTree>
    <p:extLst>
      <p:ext uri="{BB962C8B-B14F-4D97-AF65-F5344CB8AC3E}">
        <p14:creationId xmlns:p14="http://schemas.microsoft.com/office/powerpoint/2010/main" val="208287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7705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-13639"/>
            <a:ext cx="11988801" cy="6871639"/>
          </a:xfrm>
          <a:prstGeom prst="rect">
            <a:avLst/>
          </a:prstGeom>
          <a:solidFill>
            <a:schemeClr val="tx1"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" y="6426382"/>
            <a:ext cx="12191999" cy="444946"/>
            <a:chOff x="1" y="6420971"/>
            <a:chExt cx="12191999" cy="444946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90800" y="6420971"/>
              <a:ext cx="9601200" cy="437028"/>
            </a:xfrm>
            <a:prstGeom prst="rect">
              <a:avLst/>
            </a:prstGeom>
            <a:solidFill>
              <a:srgbClr val="003865"/>
            </a:solidFill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" y="6420971"/>
              <a:ext cx="5714999" cy="444946"/>
            </a:xfrm>
            <a:prstGeom prst="rect">
              <a:avLst/>
            </a:prstGeom>
            <a:solidFill>
              <a:srgbClr val="003865"/>
            </a:solidFill>
          </p:spPr>
        </p:pic>
        <p:sp>
          <p:nvSpPr>
            <p:cNvPr id="16" name="Rectangle 15"/>
            <p:cNvSpPr/>
            <p:nvPr/>
          </p:nvSpPr>
          <p:spPr>
            <a:xfrm>
              <a:off x="2484120" y="6420971"/>
              <a:ext cx="8412480" cy="43702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896916" y="3340389"/>
            <a:ext cx="8398165" cy="10838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146" y="3438525"/>
            <a:ext cx="3629191" cy="27291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594" y="2602633"/>
            <a:ext cx="5981700" cy="24765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23258" y="1276516"/>
            <a:ext cx="103454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Wildland fire suppression costs have continued to increase due to wildland fire complexity and climatic conditions.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32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9133" y="538597"/>
            <a:ext cx="58199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Washington’s Fire-scape</a:t>
            </a:r>
            <a:endParaRPr lang="en-US" sz="4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04817" y="2616077"/>
            <a:ext cx="1111455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Suppression in the state is fully interagency.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All IMTs are staffed by federal, state and local fire service personnel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Initial attack is coordinated using all partners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Heavy use of IA aviation (DNR, Federal and Contract)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Wildland fire suppression contactors are fully utilized for suppression and support services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Over $1 Billion spent on wildland fire suppression since 2010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75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Picture 6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7544"/>
            <a:ext cx="12192000" cy="6925615"/>
          </a:xfrm>
          <a:prstGeom prst="rect">
            <a:avLst/>
          </a:prstGeom>
        </p:spPr>
      </p:pic>
      <p:sp>
        <p:nvSpPr>
          <p:cNvPr id="69" name="Rectangle 68"/>
          <p:cNvSpPr/>
          <p:nvPr/>
        </p:nvSpPr>
        <p:spPr>
          <a:xfrm>
            <a:off x="0" y="-37544"/>
            <a:ext cx="12192000" cy="6877050"/>
          </a:xfrm>
          <a:prstGeom prst="rect">
            <a:avLst/>
          </a:prstGeom>
          <a:solidFill>
            <a:schemeClr val="tx1"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10515600" cy="1325563"/>
          </a:xfrm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+mn-lt"/>
              </a:rPr>
              <a:t>Washington’s Path Forward</a:t>
            </a:r>
            <a:endParaRPr lang="en-US" b="1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64" name="Group 63"/>
          <p:cNvGrpSpPr/>
          <p:nvPr/>
        </p:nvGrpSpPr>
        <p:grpSpPr>
          <a:xfrm>
            <a:off x="1" y="6426382"/>
            <a:ext cx="12191999" cy="444946"/>
            <a:chOff x="1" y="6420971"/>
            <a:chExt cx="12191999" cy="444946"/>
          </a:xfrm>
        </p:grpSpPr>
        <p:pic>
          <p:nvPicPr>
            <p:cNvPr id="65" name="Picture 6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90800" y="6420971"/>
              <a:ext cx="9601200" cy="437028"/>
            </a:xfrm>
            <a:prstGeom prst="rect">
              <a:avLst/>
            </a:prstGeom>
            <a:solidFill>
              <a:srgbClr val="003865"/>
            </a:solidFill>
          </p:spPr>
        </p:pic>
        <p:pic>
          <p:nvPicPr>
            <p:cNvPr id="66" name="Picture 6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" y="6420971"/>
              <a:ext cx="5714999" cy="444946"/>
            </a:xfrm>
            <a:prstGeom prst="rect">
              <a:avLst/>
            </a:prstGeom>
            <a:solidFill>
              <a:srgbClr val="003865"/>
            </a:solidFill>
          </p:spPr>
        </p:pic>
        <p:sp>
          <p:nvSpPr>
            <p:cNvPr id="67" name="Rectangle 66"/>
            <p:cNvSpPr/>
            <p:nvPr/>
          </p:nvSpPr>
          <p:spPr>
            <a:xfrm>
              <a:off x="2484120" y="6420971"/>
              <a:ext cx="8412480" cy="43702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43907" y="1034498"/>
            <a:ext cx="8986285" cy="5228079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State Forest Action Plan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Provides comprehensive analysis of issues faced </a:t>
            </a:r>
            <a:r>
              <a:rPr lang="en-US" dirty="0" smtClean="0">
                <a:solidFill>
                  <a:schemeClr val="bg1"/>
                </a:solidFill>
              </a:rPr>
              <a:t>statewide.  Complete analysis of western forest health and establish strategy.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b="1" dirty="0" smtClean="0">
                <a:solidFill>
                  <a:srgbClr val="FFFF00"/>
                </a:solidFill>
              </a:rPr>
              <a:t>Forest </a:t>
            </a:r>
            <a:r>
              <a:rPr lang="en-US" b="1" dirty="0">
                <a:solidFill>
                  <a:srgbClr val="FFFF00"/>
                </a:solidFill>
              </a:rPr>
              <a:t>Health Treatments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Priority watersheds designated by 20 Year Strategic Plan to manage for resilient landscapes and mitigate risks from wildfire, insect, disease and climate change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Improve the health of our forests and communities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Working directly with all partners to establish defined goals and outcomes, establish roles, report achievements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Forest Health Commitment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State investment in forest health on all lands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Increased staffing for forest health division, federal lands management, </a:t>
            </a:r>
            <a:r>
              <a:rPr lang="en-US" dirty="0" err="1" smtClean="0">
                <a:solidFill>
                  <a:schemeClr val="bg1"/>
                </a:solidFill>
              </a:rPr>
              <a:t>RxB</a:t>
            </a:r>
            <a:r>
              <a:rPr lang="en-US" dirty="0" smtClean="0">
                <a:solidFill>
                  <a:schemeClr val="bg1"/>
                </a:solidFill>
              </a:rPr>
              <a:t>, etc.</a:t>
            </a:r>
          </a:p>
          <a:p>
            <a:pPr lvl="1"/>
            <a:endParaRPr lang="en-US" dirty="0" smtClean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/>
          <a:srcRect t="764"/>
          <a:stretch/>
        </p:blipFill>
        <p:spPr>
          <a:xfrm>
            <a:off x="9493099" y="2361576"/>
            <a:ext cx="2218055" cy="286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40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Picture 6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7544"/>
            <a:ext cx="12192000" cy="6925615"/>
          </a:xfrm>
          <a:prstGeom prst="rect">
            <a:avLst/>
          </a:prstGeom>
        </p:spPr>
      </p:pic>
      <p:sp>
        <p:nvSpPr>
          <p:cNvPr id="69" name="Rectangle 68"/>
          <p:cNvSpPr/>
          <p:nvPr/>
        </p:nvSpPr>
        <p:spPr>
          <a:xfrm>
            <a:off x="0" y="-37544"/>
            <a:ext cx="12192000" cy="6877050"/>
          </a:xfrm>
          <a:prstGeom prst="rect">
            <a:avLst/>
          </a:prstGeom>
          <a:solidFill>
            <a:schemeClr val="tx1"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grpSp>
        <p:nvGrpSpPr>
          <p:cNvPr id="64" name="Group 63"/>
          <p:cNvGrpSpPr/>
          <p:nvPr/>
        </p:nvGrpSpPr>
        <p:grpSpPr>
          <a:xfrm>
            <a:off x="1" y="6426382"/>
            <a:ext cx="12191999" cy="444946"/>
            <a:chOff x="1" y="6420971"/>
            <a:chExt cx="12191999" cy="444946"/>
          </a:xfrm>
        </p:grpSpPr>
        <p:pic>
          <p:nvPicPr>
            <p:cNvPr id="65" name="Picture 6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90800" y="6420971"/>
              <a:ext cx="9601200" cy="437028"/>
            </a:xfrm>
            <a:prstGeom prst="rect">
              <a:avLst/>
            </a:prstGeom>
            <a:solidFill>
              <a:srgbClr val="003865"/>
            </a:solidFill>
          </p:spPr>
        </p:pic>
        <p:pic>
          <p:nvPicPr>
            <p:cNvPr id="66" name="Picture 6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" y="6420971"/>
              <a:ext cx="5714999" cy="444946"/>
            </a:xfrm>
            <a:prstGeom prst="rect">
              <a:avLst/>
            </a:prstGeom>
            <a:solidFill>
              <a:srgbClr val="003865"/>
            </a:solidFill>
          </p:spPr>
        </p:pic>
        <p:sp>
          <p:nvSpPr>
            <p:cNvPr id="67" name="Rectangle 66"/>
            <p:cNvSpPr/>
            <p:nvPr/>
          </p:nvSpPr>
          <p:spPr>
            <a:xfrm>
              <a:off x="2484120" y="6420971"/>
              <a:ext cx="8412480" cy="43702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4753" y="1816397"/>
            <a:ext cx="2571307" cy="3169167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10515600" cy="1325563"/>
          </a:xfrm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+mn-lt"/>
              </a:rPr>
              <a:t>Washington’s Path Forward</a:t>
            </a:r>
            <a:endParaRPr lang="en-US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539600" y="1325563"/>
            <a:ext cx="8986285" cy="5228079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Focus on Suppression Preparedness and Safety</a:t>
            </a:r>
          </a:p>
          <a:p>
            <a:pPr lvl="1"/>
            <a:r>
              <a:rPr lang="en-US" sz="2600" dirty="0" smtClean="0">
                <a:solidFill>
                  <a:schemeClr val="bg1"/>
                </a:solidFill>
              </a:rPr>
              <a:t>Interagency Training </a:t>
            </a:r>
          </a:p>
          <a:p>
            <a:pPr lvl="1"/>
            <a:r>
              <a:rPr lang="en-US" sz="2600" dirty="0" smtClean="0">
                <a:solidFill>
                  <a:schemeClr val="bg1"/>
                </a:solidFill>
              </a:rPr>
              <a:t>Increase numbers of firefighters available (DNR and Local Resources)</a:t>
            </a:r>
          </a:p>
          <a:p>
            <a:pPr lvl="1"/>
            <a:r>
              <a:rPr lang="en-US" sz="2600" dirty="0" smtClean="0">
                <a:solidFill>
                  <a:schemeClr val="bg1"/>
                </a:solidFill>
              </a:rPr>
              <a:t>Increase aviation resources and improve availability</a:t>
            </a:r>
          </a:p>
          <a:p>
            <a:pPr lvl="1"/>
            <a:r>
              <a:rPr lang="en-US" sz="2600" dirty="0" smtClean="0">
                <a:solidFill>
                  <a:schemeClr val="bg1"/>
                </a:solidFill>
              </a:rPr>
              <a:t>Improved coordination of federal, state and local resources</a:t>
            </a:r>
          </a:p>
          <a:p>
            <a:r>
              <a:rPr lang="en-US" sz="3000" b="1" dirty="0" smtClean="0">
                <a:solidFill>
                  <a:srgbClr val="FFFF00"/>
                </a:solidFill>
              </a:rPr>
              <a:t>Community Preparedness</a:t>
            </a:r>
            <a:endParaRPr lang="en-US" sz="3000" dirty="0" smtClean="0">
              <a:solidFill>
                <a:schemeClr val="bg1"/>
              </a:solidFill>
            </a:endParaRPr>
          </a:p>
          <a:p>
            <a:pPr lvl="1"/>
            <a:r>
              <a:rPr lang="en-US" sz="2600" dirty="0" smtClean="0">
                <a:solidFill>
                  <a:schemeClr val="bg1"/>
                </a:solidFill>
              </a:rPr>
              <a:t>Planning</a:t>
            </a:r>
          </a:p>
          <a:p>
            <a:pPr lvl="1"/>
            <a:r>
              <a:rPr lang="en-US" sz="3000" dirty="0" smtClean="0">
                <a:solidFill>
                  <a:schemeClr val="bg1"/>
                </a:solidFill>
              </a:rPr>
              <a:t>Partners involved</a:t>
            </a:r>
          </a:p>
          <a:p>
            <a:pPr lvl="1"/>
            <a:r>
              <a:rPr lang="en-US" sz="3000" dirty="0">
                <a:solidFill>
                  <a:schemeClr val="bg1"/>
                </a:solidFill>
              </a:rPr>
              <a:t>E</a:t>
            </a:r>
            <a:r>
              <a:rPr lang="en-US" sz="3000" dirty="0" smtClean="0">
                <a:solidFill>
                  <a:schemeClr val="bg1"/>
                </a:solidFill>
              </a:rPr>
              <a:t>ducation and outreach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Wildland Fire Commitment</a:t>
            </a:r>
          </a:p>
          <a:p>
            <a:pPr lvl="1"/>
            <a:r>
              <a:rPr lang="en-US" sz="2600" dirty="0" smtClean="0">
                <a:solidFill>
                  <a:schemeClr val="bg1"/>
                </a:solidFill>
              </a:rPr>
              <a:t>State Funding for increase capacity, outreach</a:t>
            </a:r>
          </a:p>
          <a:p>
            <a:pPr lvl="1"/>
            <a:r>
              <a:rPr lang="en-US" sz="2600" dirty="0" smtClean="0">
                <a:solidFill>
                  <a:schemeClr val="bg1"/>
                </a:solidFill>
              </a:rPr>
              <a:t>Increased staffing for state agency and cooperators</a:t>
            </a:r>
          </a:p>
          <a:p>
            <a:pPr lvl="1"/>
            <a:r>
              <a:rPr lang="en-US" sz="2600" dirty="0" smtClean="0">
                <a:solidFill>
                  <a:schemeClr val="bg1"/>
                </a:solidFill>
              </a:rPr>
              <a:t>Engagement of all partners to implement strategy</a:t>
            </a:r>
          </a:p>
          <a:p>
            <a:pPr lvl="1"/>
            <a:endParaRPr lang="en-US" dirty="0" smtClean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43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7705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4091" y="1105785"/>
            <a:ext cx="11020744" cy="5176807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Employ </a:t>
            </a:r>
            <a:r>
              <a:rPr lang="en-US" dirty="0">
                <a:solidFill>
                  <a:schemeClr val="bg1"/>
                </a:solidFill>
              </a:rPr>
              <a:t>“All Lands. All Hands” mindset.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USFS, State Agencies, Tribes and Collaboratives </a:t>
            </a:r>
            <a:r>
              <a:rPr lang="en-US" dirty="0">
                <a:solidFill>
                  <a:schemeClr val="bg1"/>
                </a:solidFill>
              </a:rPr>
              <a:t>are embracing the concept of Shared Stewardship</a:t>
            </a:r>
          </a:p>
          <a:p>
            <a:r>
              <a:rPr lang="en-US" dirty="0">
                <a:solidFill>
                  <a:schemeClr val="bg1"/>
                </a:solidFill>
              </a:rPr>
              <a:t>Use all the tools - all existing authorities and programs (USDA State and Private Forestry Programs, Cooperative Forestry, GNA, LSR, 2 Chiefs, etc.) and implement on the ground work using the best techniques and science (thinning, </a:t>
            </a:r>
            <a:r>
              <a:rPr lang="en-US" dirty="0" err="1">
                <a:solidFill>
                  <a:schemeClr val="bg1"/>
                </a:solidFill>
              </a:rPr>
              <a:t>RxB</a:t>
            </a:r>
            <a:r>
              <a:rPr lang="en-US" dirty="0">
                <a:solidFill>
                  <a:schemeClr val="bg1"/>
                </a:solidFill>
              </a:rPr>
              <a:t>, harvesting, etc.)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Work </a:t>
            </a:r>
            <a:r>
              <a:rPr lang="en-US" dirty="0">
                <a:solidFill>
                  <a:schemeClr val="bg1"/>
                </a:solidFill>
              </a:rPr>
              <a:t>together as equal partners with shared decision-making and priority </a:t>
            </a:r>
            <a:r>
              <a:rPr lang="en-US" dirty="0" smtClean="0">
                <a:solidFill>
                  <a:schemeClr val="bg1"/>
                </a:solidFill>
              </a:rPr>
              <a:t>setting while using unique strengths appropriately.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Co-managing wildfire and forest health risk</a:t>
            </a:r>
          </a:p>
          <a:p>
            <a:r>
              <a:rPr lang="en-US" dirty="0">
                <a:solidFill>
                  <a:schemeClr val="bg1"/>
                </a:solidFill>
              </a:rPr>
              <a:t>Targeting resources based on outcomes and performance measures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Use the best available science alongside </a:t>
            </a:r>
            <a:r>
              <a:rPr lang="en-US" dirty="0">
                <a:solidFill>
                  <a:schemeClr val="bg1"/>
                </a:solidFill>
              </a:rPr>
              <a:t>existing Forest Action Plans and strategies.</a:t>
            </a:r>
          </a:p>
          <a:p>
            <a:endParaRPr lang="en-US" sz="1600" dirty="0">
              <a:solidFill>
                <a:schemeClr val="bg1"/>
              </a:solidFill>
            </a:endParaRPr>
          </a:p>
          <a:p>
            <a:endParaRPr lang="en-US" sz="3200" dirty="0">
              <a:solidFill>
                <a:schemeClr val="bg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" y="6426382"/>
            <a:ext cx="12191999" cy="444946"/>
            <a:chOff x="1" y="6420971"/>
            <a:chExt cx="12191999" cy="444946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90800" y="6420971"/>
              <a:ext cx="9601200" cy="437028"/>
            </a:xfrm>
            <a:prstGeom prst="rect">
              <a:avLst/>
            </a:prstGeom>
            <a:solidFill>
              <a:srgbClr val="003865"/>
            </a:solidFill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" y="6420971"/>
              <a:ext cx="5714999" cy="444946"/>
            </a:xfrm>
            <a:prstGeom prst="rect">
              <a:avLst/>
            </a:prstGeom>
            <a:solidFill>
              <a:srgbClr val="003865"/>
            </a:solidFill>
          </p:spPr>
        </p:pic>
        <p:sp>
          <p:nvSpPr>
            <p:cNvPr id="16" name="Rectangle 15"/>
            <p:cNvSpPr/>
            <p:nvPr/>
          </p:nvSpPr>
          <p:spPr>
            <a:xfrm>
              <a:off x="2484120" y="6420971"/>
              <a:ext cx="8412480" cy="43702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itle 1"/>
          <p:cNvSpPr txBox="1">
            <a:spLocks/>
          </p:cNvSpPr>
          <p:nvPr/>
        </p:nvSpPr>
        <p:spPr>
          <a:xfrm>
            <a:off x="289560" y="3278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smtClean="0">
                <a:solidFill>
                  <a:schemeClr val="bg1"/>
                </a:solidFill>
                <a:latin typeface="+mn-lt"/>
              </a:rPr>
              <a:t>How</a:t>
            </a:r>
            <a:endParaRPr lang="en-US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298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Picture 6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7544"/>
            <a:ext cx="12192000" cy="6925615"/>
          </a:xfrm>
          <a:prstGeom prst="rect">
            <a:avLst/>
          </a:prstGeom>
        </p:spPr>
      </p:pic>
      <p:sp>
        <p:nvSpPr>
          <p:cNvPr id="69" name="Rectangle 68"/>
          <p:cNvSpPr/>
          <p:nvPr/>
        </p:nvSpPr>
        <p:spPr>
          <a:xfrm>
            <a:off x="0" y="-37544"/>
            <a:ext cx="12192000" cy="6877050"/>
          </a:xfrm>
          <a:prstGeom prst="rect">
            <a:avLst/>
          </a:prstGeom>
          <a:solidFill>
            <a:schemeClr val="tx1"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" y="64655"/>
            <a:ext cx="10515600" cy="1099730"/>
          </a:xfrm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+mn-lt"/>
              </a:rPr>
              <a:t>What do we mean by all of this?</a:t>
            </a:r>
            <a:endParaRPr lang="en-US" b="1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64" name="Group 63"/>
          <p:cNvGrpSpPr/>
          <p:nvPr/>
        </p:nvGrpSpPr>
        <p:grpSpPr>
          <a:xfrm>
            <a:off x="1" y="6426382"/>
            <a:ext cx="12191999" cy="444946"/>
            <a:chOff x="1" y="6420971"/>
            <a:chExt cx="12191999" cy="444946"/>
          </a:xfrm>
        </p:grpSpPr>
        <p:pic>
          <p:nvPicPr>
            <p:cNvPr id="65" name="Picture 6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90800" y="6420971"/>
              <a:ext cx="9601200" cy="437028"/>
            </a:xfrm>
            <a:prstGeom prst="rect">
              <a:avLst/>
            </a:prstGeom>
            <a:solidFill>
              <a:srgbClr val="003865"/>
            </a:solidFill>
          </p:spPr>
        </p:pic>
        <p:pic>
          <p:nvPicPr>
            <p:cNvPr id="66" name="Picture 6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" y="6420971"/>
              <a:ext cx="5714999" cy="444946"/>
            </a:xfrm>
            <a:prstGeom prst="rect">
              <a:avLst/>
            </a:prstGeom>
            <a:solidFill>
              <a:srgbClr val="003865"/>
            </a:solidFill>
          </p:spPr>
        </p:pic>
        <p:sp>
          <p:nvSpPr>
            <p:cNvPr id="67" name="Rectangle 66"/>
            <p:cNvSpPr/>
            <p:nvPr/>
          </p:nvSpPr>
          <p:spPr>
            <a:xfrm>
              <a:off x="2484120" y="6420971"/>
              <a:ext cx="8412480" cy="43702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764838" y="1041275"/>
            <a:ext cx="10962874" cy="5702181"/>
          </a:xfrm>
        </p:spPr>
        <p:txBody>
          <a:bodyPr>
            <a:normAutofit lnSpcReduction="10000"/>
          </a:bodyPr>
          <a:lstStyle/>
          <a:p>
            <a:r>
              <a:rPr lang="en-US" u="sng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Use of </a:t>
            </a:r>
            <a:r>
              <a:rPr lang="en-US" u="sng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Tribal Forest Protection Act of </a:t>
            </a:r>
            <a:r>
              <a:rPr lang="en-US" u="sng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2004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Olympic NF - In </a:t>
            </a:r>
            <a:r>
              <a:rPr lang="en-US" dirty="0">
                <a:solidFill>
                  <a:schemeClr val="bg1"/>
                </a:solidFill>
              </a:rPr>
              <a:t>the interest of protecting water quality, a wastewater treatment plant was constructed on the NF; the Forest entered into a service contract with the Quinault Nation to run the plant.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u="sng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Use of Joint Chiefs Landscape Restoration Partnership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Mitigate </a:t>
            </a:r>
            <a:r>
              <a:rPr lang="en-US" dirty="0">
                <a:solidFill>
                  <a:schemeClr val="bg1"/>
                </a:solidFill>
              </a:rPr>
              <a:t>wildfire threats to Colville National Forest land and adjacent private property in Ferry, Stevens and Pend Oreille counties. Project completed over a three-year period with $</a:t>
            </a:r>
            <a:r>
              <a:rPr lang="en-US" dirty="0" smtClean="0">
                <a:solidFill>
                  <a:schemeClr val="bg1"/>
                </a:solidFill>
              </a:rPr>
              <a:t>2.2 million </a:t>
            </a:r>
            <a:r>
              <a:rPr lang="en-US" dirty="0">
                <a:solidFill>
                  <a:schemeClr val="bg1"/>
                </a:solidFill>
              </a:rPr>
              <a:t>of </a:t>
            </a:r>
            <a:r>
              <a:rPr lang="en-US" dirty="0" smtClean="0">
                <a:solidFill>
                  <a:schemeClr val="bg1"/>
                </a:solidFill>
              </a:rPr>
              <a:t>USDA FS funds</a:t>
            </a:r>
            <a:r>
              <a:rPr lang="en-US" dirty="0">
                <a:solidFill>
                  <a:schemeClr val="bg1"/>
                </a:solidFill>
              </a:rPr>
              <a:t>, and $</a:t>
            </a:r>
            <a:r>
              <a:rPr lang="en-US" dirty="0" smtClean="0">
                <a:solidFill>
                  <a:schemeClr val="bg1"/>
                </a:solidFill>
              </a:rPr>
              <a:t>1.5 million </a:t>
            </a:r>
            <a:r>
              <a:rPr lang="en-US" dirty="0">
                <a:solidFill>
                  <a:schemeClr val="bg1"/>
                </a:solidFill>
              </a:rPr>
              <a:t>of NRCS funds, leveraged with state agency and private landowner </a:t>
            </a:r>
            <a:r>
              <a:rPr lang="en-US" dirty="0" smtClean="0">
                <a:solidFill>
                  <a:schemeClr val="bg1"/>
                </a:solidFill>
              </a:rPr>
              <a:t>contributions.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And </a:t>
            </a:r>
            <a:r>
              <a:rPr lang="en-US" u="sng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Other Grants and Programs used 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such as</a:t>
            </a:r>
            <a:r>
              <a:rPr lang="en-US" dirty="0" smtClean="0">
                <a:solidFill>
                  <a:schemeClr val="bg1"/>
                </a:solidFill>
              </a:rPr>
              <a:t>: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USDA State and Private Forestry (Forest Stewardship, Forest Health, SFA/VFA, Community Forestry, etc.)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Washington’s </a:t>
            </a:r>
            <a:r>
              <a:rPr lang="en-US" dirty="0">
                <a:solidFill>
                  <a:schemeClr val="bg1"/>
                </a:solidFill>
              </a:rPr>
              <a:t>All Lands Forest Restoration and Building Forest Partnerships </a:t>
            </a:r>
            <a:r>
              <a:rPr lang="en-US" dirty="0" smtClean="0">
                <a:solidFill>
                  <a:schemeClr val="bg1"/>
                </a:solidFill>
              </a:rPr>
              <a:t>Grant Programs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USDA Regional Conservation Partnership Program </a:t>
            </a:r>
            <a:r>
              <a:rPr lang="en-US" dirty="0" smtClean="0">
                <a:solidFill>
                  <a:schemeClr val="bg1"/>
                </a:solidFill>
              </a:rPr>
              <a:t>(with state match)</a:t>
            </a:r>
          </a:p>
        </p:txBody>
      </p:sp>
    </p:spTree>
    <p:extLst>
      <p:ext uri="{BB962C8B-B14F-4D97-AF65-F5344CB8AC3E}">
        <p14:creationId xmlns:p14="http://schemas.microsoft.com/office/powerpoint/2010/main" val="2607539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792</Words>
  <Application>Microsoft Office PowerPoint</Application>
  <PresentationFormat>Widescreen</PresentationFormat>
  <Paragraphs>97</Paragraphs>
  <Slides>18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Corbel</vt:lpstr>
      <vt:lpstr>Office Theme</vt:lpstr>
      <vt:lpstr>Acrobat 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Washington’s Path Forward</vt:lpstr>
      <vt:lpstr>Washington’s Path Forward</vt:lpstr>
      <vt:lpstr>PowerPoint Presentation</vt:lpstr>
      <vt:lpstr>What do we mean by all of this?</vt:lpstr>
      <vt:lpstr>PowerPoint Presentation</vt:lpstr>
      <vt:lpstr>An Example of How it Works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DNR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George Geissler</dc:creator>
  <cp:lastModifiedBy>Messegee, Kelli (DNR)</cp:lastModifiedBy>
  <cp:revision>6</cp:revision>
  <dcterms:created xsi:type="dcterms:W3CDTF">2022-02-01T14:06:38Z</dcterms:created>
  <dcterms:modified xsi:type="dcterms:W3CDTF">2022-02-02T20:59:42Z</dcterms:modified>
</cp:coreProperties>
</file>