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1"/>
  </p:notesMasterIdLst>
  <p:sldIdLst>
    <p:sldId id="256" r:id="rId2"/>
    <p:sldId id="264" r:id="rId3"/>
    <p:sldId id="271" r:id="rId4"/>
    <p:sldId id="275" r:id="rId5"/>
    <p:sldId id="272" r:id="rId6"/>
    <p:sldId id="263" r:id="rId7"/>
    <p:sldId id="273" r:id="rId8"/>
    <p:sldId id="274" r:id="rId9"/>
    <p:sldId id="258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103" autoAdjust="0"/>
  </p:normalViewPr>
  <p:slideViewPr>
    <p:cSldViewPr>
      <p:cViewPr varScale="1">
        <p:scale>
          <a:sx n="85" d="100"/>
          <a:sy n="85" d="100"/>
        </p:scale>
        <p:origin x="158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2298A3-BDF4-487E-93AA-1A2EA64CD211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059BF-F4AF-465B-AA1E-C1B2968D0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608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059BF-F4AF-465B-AA1E-C1B2968D0B2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2601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NASDA is a non-profit, non-partisan association which represents the elected and appointed commissioners, secretaries, and directors of the departments of agriculture in all fifty states and four U.S. territories.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12 are elected, all others are appointed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059BF-F4AF-465B-AA1E-C1B2968D0B2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07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Introduce the idea of the rural opportunity gap – how climate resilient practices also present an opportunity for rural communities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059BF-F4AF-465B-AA1E-C1B2968D0B2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87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A246802-1D85-44F8-9AE1-9CDD7978DF50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B0B6DCB-66F3-421C-B4B6-354C636DFF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46802-1D85-44F8-9AE1-9CDD7978DF50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B6DCB-66F3-421C-B4B6-354C636DFF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46802-1D85-44F8-9AE1-9CDD7978DF50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B6DCB-66F3-421C-B4B6-354C636DFF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46802-1D85-44F8-9AE1-9CDD7978DF50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B6DCB-66F3-421C-B4B6-354C636DFF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46802-1D85-44F8-9AE1-9CDD7978DF50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B6DCB-66F3-421C-B4B6-354C636DFF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46802-1D85-44F8-9AE1-9CDD7978DF50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B6DCB-66F3-421C-B4B6-354C636DFF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A246802-1D85-44F8-9AE1-9CDD7978DF50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B0B6DCB-66F3-421C-B4B6-354C636DFF52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A246802-1D85-44F8-9AE1-9CDD7978DF50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B0B6DCB-66F3-421C-B4B6-354C636DFF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46802-1D85-44F8-9AE1-9CDD7978DF50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B6DCB-66F3-421C-B4B6-354C636DFF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46802-1D85-44F8-9AE1-9CDD7978DF50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B6DCB-66F3-421C-B4B6-354C636DFF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46802-1D85-44F8-9AE1-9CDD7978DF50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B6DCB-66F3-421C-B4B6-354C636DFF5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A246802-1D85-44F8-9AE1-9CDD7978DF50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B0B6DCB-66F3-421C-B4B6-354C636DFF5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The Path Forward: Growing Resilience in Rural Communities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976138"/>
            <a:ext cx="4876800" cy="595862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Dr. Barb Glenn</a:t>
            </a:r>
          </a:p>
          <a:p>
            <a:r>
              <a:rPr lang="en-US" dirty="0"/>
              <a:t>Chief Executive Officer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4572000"/>
            <a:ext cx="5553075" cy="206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610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438086"/>
                </a:solidFill>
              </a:rPr>
              <a:t>Who is NASDA?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410200" y="3581399"/>
            <a:ext cx="3352800" cy="152447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65760" indent="-256032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58368" indent="-246888" algn="l" rtl="0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23544" indent="-219456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9576" indent="-201168" algn="l" rtl="0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38988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1609344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l" rtl="0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6" name="Picture 5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id="{52FA2D47-F406-45DD-B891-10DCFD2E4C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71600"/>
            <a:ext cx="7547499" cy="459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647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438086"/>
                </a:solidFill>
              </a:rPr>
              <a:t>The Climate Resiliency Opportunity in Rural America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82072B-5F03-4594-8997-80D3EE7F23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990" y="1905000"/>
            <a:ext cx="8364585" cy="445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27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438086"/>
                </a:solidFill>
              </a:rPr>
              <a:t>The Climate Resiliency Opportunity in Rural America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981200"/>
            <a:ext cx="3962401" cy="4343400"/>
          </a:xfrm>
        </p:spPr>
        <p:txBody>
          <a:bodyPr>
            <a:normAutofit fontScale="92500"/>
          </a:bodyPr>
          <a:lstStyle/>
          <a:p>
            <a:r>
              <a:rPr lang="en-US" dirty="0"/>
              <a:t>Time of major disruption across the agriculture value chain</a:t>
            </a:r>
          </a:p>
          <a:p>
            <a:endParaRPr lang="en-US" dirty="0"/>
          </a:p>
          <a:p>
            <a:r>
              <a:rPr lang="en-US" dirty="0"/>
              <a:t>Multiple climate policy efforts in D.C. and beyond </a:t>
            </a:r>
          </a:p>
          <a:p>
            <a:endParaRPr lang="en-US" dirty="0"/>
          </a:p>
          <a:p>
            <a:r>
              <a:rPr lang="en-US" dirty="0"/>
              <a:t>What is our path forward?</a:t>
            </a:r>
          </a:p>
          <a:p>
            <a:endParaRPr lang="en-US" dirty="0"/>
          </a:p>
        </p:txBody>
      </p:sp>
      <p:pic>
        <p:nvPicPr>
          <p:cNvPr id="6" name="Picture 5" descr="A person standing next to a lake&#10;&#10;Description automatically generated">
            <a:extLst>
              <a:ext uri="{FF2B5EF4-FFF2-40B4-BE49-F238E27FC236}">
                <a16:creationId xmlns:a16="http://schemas.microsoft.com/office/drawing/2014/main" id="{1E2AA357-CBA5-4B35-AE0C-424490E61B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0"/>
          <a:stretch/>
        </p:blipFill>
        <p:spPr>
          <a:xfrm>
            <a:off x="4800601" y="1905000"/>
            <a:ext cx="3629024" cy="469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317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438086"/>
                </a:solidFill>
              </a:rPr>
              <a:t>The Value of America’s Conservation Framework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1" y="1905000"/>
            <a:ext cx="3352800" cy="43434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Voluntary, incentive-based program models</a:t>
            </a:r>
          </a:p>
          <a:p>
            <a:endParaRPr lang="en-US" dirty="0"/>
          </a:p>
          <a:p>
            <a:r>
              <a:rPr lang="en-US" dirty="0"/>
              <a:t>All climate is local</a:t>
            </a:r>
          </a:p>
          <a:p>
            <a:endParaRPr lang="en-US" dirty="0"/>
          </a:p>
          <a:p>
            <a:r>
              <a:rPr lang="en-US" dirty="0"/>
              <a:t>Progress in the 2018 Farm Bill (e.g., soil health)</a:t>
            </a:r>
          </a:p>
          <a:p>
            <a:endParaRPr lang="en-US" dirty="0"/>
          </a:p>
        </p:txBody>
      </p:sp>
      <p:pic>
        <p:nvPicPr>
          <p:cNvPr id="5" name="Picture 4" descr="Share of conservation spending by major programs and predecessors in the 2018 and previous farm acts">
            <a:extLst>
              <a:ext uri="{FF2B5EF4-FFF2-40B4-BE49-F238E27FC236}">
                <a16:creationId xmlns:a16="http://schemas.microsoft.com/office/drawing/2014/main" id="{91545228-D9C9-4BC7-A85F-BC9BDFF241D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750060"/>
            <a:ext cx="5181599" cy="4955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435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438086"/>
                </a:solidFill>
              </a:rPr>
              <a:t>Strengthening Partnerships Across the Public and Private Sector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1" y="1905000"/>
            <a:ext cx="3276600" cy="38100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Why partnerships matter</a:t>
            </a:r>
          </a:p>
          <a:p>
            <a:endParaRPr lang="en-US" dirty="0"/>
          </a:p>
          <a:p>
            <a:r>
              <a:rPr lang="en-US" dirty="0"/>
              <a:t>States are leading the way</a:t>
            </a:r>
          </a:p>
          <a:p>
            <a:endParaRPr lang="en-US" dirty="0"/>
          </a:p>
          <a:p>
            <a:r>
              <a:rPr lang="en-US" dirty="0"/>
              <a:t>We cannot do it alone</a:t>
            </a:r>
          </a:p>
          <a:p>
            <a:endParaRPr lang="en-US" dirty="0"/>
          </a:p>
        </p:txBody>
      </p:sp>
      <p:pic>
        <p:nvPicPr>
          <p:cNvPr id="5" name="Picture 4" descr="U.S. greenhouse gas emissions by economic sector, 2017">
            <a:extLst>
              <a:ext uri="{FF2B5EF4-FFF2-40B4-BE49-F238E27FC236}">
                <a16:creationId xmlns:a16="http://schemas.microsoft.com/office/drawing/2014/main" id="{242F265F-4B02-41CD-9266-C27987CA8D9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905000"/>
            <a:ext cx="5410199" cy="4648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0813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438086"/>
                </a:solidFill>
              </a:rPr>
              <a:t>Investing in Foundational Research, Knowledge, and Tools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3962401" cy="41148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 range of climate solutions remain unknown</a:t>
            </a:r>
          </a:p>
          <a:p>
            <a:endParaRPr lang="en-US" dirty="0"/>
          </a:p>
          <a:p>
            <a:r>
              <a:rPr lang="en-US" dirty="0"/>
              <a:t>Research/data enables important actions</a:t>
            </a:r>
          </a:p>
          <a:p>
            <a:endParaRPr lang="en-US" dirty="0"/>
          </a:p>
          <a:p>
            <a:r>
              <a:rPr lang="en-US" dirty="0"/>
              <a:t>How can expanded partnerships help achieve our goal?</a:t>
            </a:r>
          </a:p>
        </p:txBody>
      </p:sp>
      <p:pic>
        <p:nvPicPr>
          <p:cNvPr id="5" name="Picture 4" descr="A person that is standing in the grass&#10;&#10;Description automatically generated">
            <a:extLst>
              <a:ext uri="{FF2B5EF4-FFF2-40B4-BE49-F238E27FC236}">
                <a16:creationId xmlns:a16="http://schemas.microsoft.com/office/drawing/2014/main" id="{E550B892-9911-4ACD-9228-D24A4AC64F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6" b="12338"/>
          <a:stretch/>
        </p:blipFill>
        <p:spPr>
          <a:xfrm>
            <a:off x="4953000" y="1905000"/>
            <a:ext cx="3154680" cy="448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796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066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438086"/>
                </a:solidFill>
              </a:rPr>
              <a:t>Prioritizing Rural Communities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3962401" cy="4114800"/>
          </a:xfrm>
        </p:spPr>
        <p:txBody>
          <a:bodyPr>
            <a:normAutofit/>
          </a:bodyPr>
          <a:lstStyle/>
          <a:p>
            <a:r>
              <a:rPr lang="en-US" dirty="0"/>
              <a:t>Rural communities need business success – and quality of life</a:t>
            </a:r>
          </a:p>
          <a:p>
            <a:endParaRPr lang="en-US" dirty="0"/>
          </a:p>
          <a:p>
            <a:r>
              <a:rPr lang="en-US" dirty="0"/>
              <a:t>Prioritize rural communities through investments such as broadband</a:t>
            </a:r>
          </a:p>
          <a:p>
            <a:endParaRPr lang="en-US" dirty="0"/>
          </a:p>
        </p:txBody>
      </p:sp>
      <p:pic>
        <p:nvPicPr>
          <p:cNvPr id="9" name="Picture 8" descr="A picture containing grass, outdoor, field, grazing&#10;&#10;Description automatically generated">
            <a:extLst>
              <a:ext uri="{FF2B5EF4-FFF2-40B4-BE49-F238E27FC236}">
                <a16:creationId xmlns:a16="http://schemas.microsoft.com/office/drawing/2014/main" id="{731DCCA4-027C-483C-BEE6-50D68ECFAA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972"/>
          <a:stretch/>
        </p:blipFill>
        <p:spPr>
          <a:xfrm>
            <a:off x="4419600" y="1905000"/>
            <a:ext cx="4399279" cy="396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1781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143000"/>
            <a:ext cx="5410200" cy="1066800"/>
          </a:xfrm>
        </p:spPr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249424"/>
            <a:ext cx="5105400" cy="4325112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2400" dirty="0"/>
              <a:t>Dr. Barb Glenn</a:t>
            </a:r>
            <a:br>
              <a:rPr lang="en-US" sz="2400" dirty="0"/>
            </a:br>
            <a:r>
              <a:rPr lang="en-US" sz="2400" dirty="0"/>
              <a:t>Chief Executive Officer</a:t>
            </a:r>
            <a:br>
              <a:rPr lang="en-US" sz="2400" dirty="0"/>
            </a:br>
            <a:endParaRPr lang="en-US" sz="2400" dirty="0"/>
          </a:p>
          <a:p>
            <a:pPr marL="109728" indent="0">
              <a:buNone/>
            </a:pPr>
            <a:r>
              <a:rPr lang="en-US" sz="2400" dirty="0"/>
              <a:t>(202) 296-9680</a:t>
            </a:r>
            <a:br>
              <a:rPr lang="en-US" sz="2400" dirty="0"/>
            </a:br>
            <a:r>
              <a:rPr lang="en-US" sz="2400" dirty="0"/>
              <a:t>4350 N. Fairfax Drive</a:t>
            </a:r>
            <a:br>
              <a:rPr lang="en-US" sz="2400" dirty="0"/>
            </a:br>
            <a:r>
              <a:rPr lang="en-US" sz="2400" dirty="0"/>
              <a:t>Suite 910</a:t>
            </a:r>
            <a:br>
              <a:rPr lang="en-US" sz="2400" dirty="0"/>
            </a:br>
            <a:r>
              <a:rPr lang="en-US" sz="2400" dirty="0"/>
              <a:t>Arlington, VA 22203</a:t>
            </a:r>
            <a:br>
              <a:rPr lang="en-US" sz="2400" dirty="0"/>
            </a:br>
            <a:r>
              <a:rPr lang="en-US" sz="2400" dirty="0"/>
              <a:t>Twitter: @</a:t>
            </a:r>
            <a:r>
              <a:rPr lang="en-US" sz="2400" dirty="0" err="1"/>
              <a:t>NASDANews</a:t>
            </a:r>
            <a:br>
              <a:rPr lang="en-US" sz="2400" dirty="0"/>
            </a:br>
            <a:r>
              <a:rPr lang="en-US" sz="2400" dirty="0"/>
              <a:t>Instagram: @</a:t>
            </a:r>
            <a:r>
              <a:rPr lang="en-US" sz="2400" dirty="0" err="1"/>
              <a:t>NASDANews</a:t>
            </a:r>
            <a:br>
              <a:rPr lang="en-US" sz="2400" dirty="0"/>
            </a:br>
            <a:r>
              <a:rPr lang="en-US" sz="2400" dirty="0"/>
              <a:t>www.nasda.org</a:t>
            </a:r>
          </a:p>
          <a:p>
            <a:endParaRPr lang="en-US" dirty="0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0361F7B8-5CCC-4653-AEA5-8E89E9C61F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120" y="1371600"/>
            <a:ext cx="38862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0599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Custom 12">
      <a:dk1>
        <a:sysClr val="windowText" lastClr="000000"/>
      </a:dk1>
      <a:lt1>
        <a:sysClr val="window" lastClr="FFFFFF"/>
      </a:lt1>
      <a:dk2>
        <a:srgbClr val="6D9C9D"/>
      </a:dk2>
      <a:lt2>
        <a:srgbClr val="C6E7FC"/>
      </a:lt2>
      <a:accent1>
        <a:srgbClr val="F5C040"/>
      </a:accent1>
      <a:accent2>
        <a:srgbClr val="C8D252"/>
      </a:accent2>
      <a:accent3>
        <a:srgbClr val="259781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NASDA PowerPoint Template 2</Template>
  <TotalTime>2306</TotalTime>
  <Words>235</Words>
  <Application>Microsoft Office PowerPoint</Application>
  <PresentationFormat>On-screen Show (4:3)</PresentationFormat>
  <Paragraphs>42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Calibri</vt:lpstr>
      <vt:lpstr>Georgia</vt:lpstr>
      <vt:lpstr>Trebuchet MS</vt:lpstr>
      <vt:lpstr>Wingdings 2</vt:lpstr>
      <vt:lpstr>Urban</vt:lpstr>
      <vt:lpstr>The Path Forward: Growing Resilience in Rural Communities </vt:lpstr>
      <vt:lpstr>Who is NASDA?</vt:lpstr>
      <vt:lpstr>The Climate Resiliency Opportunity in Rural America</vt:lpstr>
      <vt:lpstr>The Climate Resiliency Opportunity in Rural America</vt:lpstr>
      <vt:lpstr>The Value of America’s Conservation Framework</vt:lpstr>
      <vt:lpstr>Strengthening Partnerships Across the Public and Private Sector</vt:lpstr>
      <vt:lpstr>Investing in Foundational Research, Knowledge, and Tools </vt:lpstr>
      <vt:lpstr>Prioritizing Rural Communities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Max Moncaster</dc:creator>
  <cp:lastModifiedBy>Barb Glenn</cp:lastModifiedBy>
  <cp:revision>35</cp:revision>
  <dcterms:created xsi:type="dcterms:W3CDTF">2019-10-15T21:32:06Z</dcterms:created>
  <dcterms:modified xsi:type="dcterms:W3CDTF">2020-02-19T17:09:43Z</dcterms:modified>
</cp:coreProperties>
</file>