
<file path=[Content_Types].xml><?xml version="1.0" encoding="utf-8"?>
<Types xmlns="http://schemas.openxmlformats.org/package/2006/content-types">
  <Default Extension="bin" ContentType="application/vnd.openxmlformats-officedocument.oleObject"/>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6" r:id="rId2"/>
    <p:sldMasterId id="2147483662" r:id="rId3"/>
  </p:sldMasterIdLst>
  <p:notesMasterIdLst>
    <p:notesMasterId r:id="rId23"/>
  </p:notesMasterIdLst>
  <p:handoutMasterIdLst>
    <p:handoutMasterId r:id="rId24"/>
  </p:handoutMasterIdLst>
  <p:sldIdLst>
    <p:sldId id="256" r:id="rId4"/>
    <p:sldId id="309" r:id="rId5"/>
    <p:sldId id="267" r:id="rId6"/>
    <p:sldId id="281" r:id="rId7"/>
    <p:sldId id="316" r:id="rId8"/>
    <p:sldId id="295" r:id="rId9"/>
    <p:sldId id="288" r:id="rId10"/>
    <p:sldId id="331" r:id="rId11"/>
    <p:sldId id="332" r:id="rId12"/>
    <p:sldId id="336" r:id="rId13"/>
    <p:sldId id="325" r:id="rId14"/>
    <p:sldId id="326" r:id="rId15"/>
    <p:sldId id="324" r:id="rId16"/>
    <p:sldId id="323" r:id="rId17"/>
    <p:sldId id="327" r:id="rId18"/>
    <p:sldId id="333" r:id="rId19"/>
    <p:sldId id="334" r:id="rId20"/>
    <p:sldId id="292" r:id="rId21"/>
    <p:sldId id="315" r:id="rId22"/>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cdaniel, Jody - NASS" initials="MJ-N" lastIdx="1" clrIdx="0">
    <p:extLst>
      <p:ext uri="{19B8F6BF-5375-455C-9EA6-DF929625EA0E}">
        <p15:presenceInfo xmlns:p15="http://schemas.microsoft.com/office/powerpoint/2012/main" userId="S-1-5-21-2443529608-3098792306-3041422421-844076" providerId="AD"/>
      </p:ext>
    </p:extLst>
  </p:cmAuthor>
  <p:cmAuthor id="2" name="Harris, Virginia - NASS" initials="HV-N" lastIdx="80" clrIdx="1">
    <p:extLst>
      <p:ext uri="{19B8F6BF-5375-455C-9EA6-DF929625EA0E}">
        <p15:presenceInfo xmlns:p15="http://schemas.microsoft.com/office/powerpoint/2012/main" userId="S-1-5-21-2443529608-3098792306-3041422421-843662" providerId="AD"/>
      </p:ext>
    </p:extLst>
  </p:cmAuthor>
  <p:cmAuthor id="3" name="Shimmin, Scott - NASS" initials="SS-N" lastIdx="2" clrIdx="2">
    <p:extLst>
      <p:ext uri="{19B8F6BF-5375-455C-9EA6-DF929625EA0E}">
        <p15:presenceInfo xmlns:p15="http://schemas.microsoft.com/office/powerpoint/2012/main" userId="S-1-5-21-2443529608-3098792306-3041422421-844531" providerId="AD"/>
      </p:ext>
    </p:extLst>
  </p:cmAuthor>
  <p:cmAuthor id="4" name="Salmon, Miste - NASS" initials="SM-N" lastIdx="1" clrIdx="3">
    <p:extLst>
      <p:ext uri="{19B8F6BF-5375-455C-9EA6-DF929625EA0E}">
        <p15:presenceInfo xmlns:p15="http://schemas.microsoft.com/office/powerpoint/2012/main" userId="S-1-5-21-2443529608-3098792306-3041422421-84444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A5540"/>
    <a:srgbClr val="A7B5DB"/>
    <a:srgbClr val="709687"/>
    <a:srgbClr val="CCD1CE"/>
    <a:srgbClr val="42756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637" autoAdjust="0"/>
    <p:restoredTop sz="53367" autoAdjust="0"/>
  </p:normalViewPr>
  <p:slideViewPr>
    <p:cSldViewPr snapToGrid="0">
      <p:cViewPr varScale="1">
        <p:scale>
          <a:sx n="40" d="100"/>
          <a:sy n="40" d="100"/>
        </p:scale>
        <p:origin x="1668" y="54"/>
      </p:cViewPr>
      <p:guideLst>
        <p:guide orient="horz" pos="2160"/>
        <p:guide pos="3840"/>
      </p:guideLst>
    </p:cSldViewPr>
  </p:slideViewPr>
  <p:outlineViewPr>
    <p:cViewPr>
      <p:scale>
        <a:sx n="33" d="100"/>
        <a:sy n="33" d="100"/>
      </p:scale>
      <p:origin x="0" y="-4338"/>
    </p:cViewPr>
  </p:outlineViewPr>
  <p:notesTextViewPr>
    <p:cViewPr>
      <p:scale>
        <a:sx n="1" d="1"/>
        <a:sy n="1" d="1"/>
      </p:scale>
      <p:origin x="0" y="0"/>
    </p:cViewPr>
  </p:notesTextViewPr>
  <p:sorterViewPr>
    <p:cViewPr varScale="1">
      <p:scale>
        <a:sx n="1" d="1"/>
        <a:sy n="1" d="1"/>
      </p:scale>
      <p:origin x="0" y="-5592"/>
    </p:cViewPr>
  </p:sorterViewPr>
  <p:notesViewPr>
    <p:cSldViewPr snapToGrid="0">
      <p:cViewPr varScale="1">
        <p:scale>
          <a:sx n="85" d="100"/>
          <a:sy n="85" d="100"/>
        </p:scale>
        <p:origin x="3768" y="10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commentAuthors" Target="commentAuthor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handoutMaster" Target="handoutMasters/handoutMaster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notesMaster" Target="notesMasters/notesMaster1.xml"/><Relationship Id="rId28"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oleObject" Target="../embeddings/oleObject1.bin"/><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kcfsn01\COMM\ALL\Census\2017\Presentations\Data%20files\Charts%20for%20PPT.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kcfsn01\COMM\ALL\Census\2017\Presentations\Data%20files\Charts%20for%20PPT.xlsx" TargetMode="External"/><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rgbClr val="0A5540"/>
            </a:solidFill>
            <a:ln>
              <a:noFill/>
            </a:ln>
            <a:effectLst/>
          </c:spPr>
          <c:invertIfNegative val="0"/>
          <c:dLbls>
            <c:dLbl>
              <c:idx val="0"/>
              <c:layout/>
              <c:tx>
                <c:rich>
                  <a:bodyPr/>
                  <a:lstStyle/>
                  <a:p>
                    <a:r>
                      <a:rPr lang="en-US"/>
                      <a:t>2.22</a:t>
                    </a:r>
                  </a:p>
                </c:rich>
              </c:tx>
              <c:dLblPos val="inEnd"/>
              <c:showLegendKey val="0"/>
              <c:showVal val="1"/>
              <c:showCatName val="0"/>
              <c:showSerName val="0"/>
              <c:showPercent val="0"/>
              <c:showBubbleSize val="0"/>
              <c:extLst>
                <c:ext xmlns:c15="http://schemas.microsoft.com/office/drawing/2012/chart" uri="{CE6537A1-D6FC-4f65-9D91-7224C49458BB}">
                  <c15:layout/>
                </c:ext>
              </c:extLst>
            </c:dLbl>
            <c:dLbl>
              <c:idx val="1"/>
              <c:layout/>
              <c:tx>
                <c:rich>
                  <a:bodyPr/>
                  <a:lstStyle/>
                  <a:p>
                    <a:r>
                      <a:rPr lang="en-US"/>
                      <a:t>2.13</a:t>
                    </a:r>
                  </a:p>
                </c:rich>
              </c:tx>
              <c:dLblPos val="inEnd"/>
              <c:showLegendKey val="0"/>
              <c:showVal val="1"/>
              <c:showCatName val="0"/>
              <c:showSerName val="0"/>
              <c:showPercent val="0"/>
              <c:showBubbleSize val="0"/>
              <c:extLst>
                <c:ext xmlns:c15="http://schemas.microsoft.com/office/drawing/2012/chart" uri="{CE6537A1-D6FC-4f65-9D91-7224C49458BB}">
                  <c15:layout/>
                </c:ext>
              </c:extLst>
            </c:dLbl>
            <c:dLbl>
              <c:idx val="2"/>
              <c:layout/>
              <c:tx>
                <c:rich>
                  <a:bodyPr/>
                  <a:lstStyle/>
                  <a:p>
                    <a:r>
                      <a:rPr lang="en-US"/>
                      <a:t>2.20</a:t>
                    </a:r>
                  </a:p>
                </c:rich>
              </c:tx>
              <c:dLblPos val="inEnd"/>
              <c:showLegendKey val="0"/>
              <c:showVal val="1"/>
              <c:showCatName val="0"/>
              <c:showSerName val="0"/>
              <c:showPercent val="0"/>
              <c:showBubbleSize val="0"/>
              <c:extLst>
                <c:ext xmlns:c15="http://schemas.microsoft.com/office/drawing/2012/chart" uri="{CE6537A1-D6FC-4f65-9D91-7224C49458BB}">
                  <c15:layout/>
                </c:ext>
              </c:extLst>
            </c:dLbl>
            <c:dLbl>
              <c:idx val="3"/>
              <c:layout/>
              <c:tx>
                <c:rich>
                  <a:bodyPr/>
                  <a:lstStyle/>
                  <a:p>
                    <a:r>
                      <a:rPr lang="en-US"/>
                      <a:t>2.11</a:t>
                    </a:r>
                  </a:p>
                </c:rich>
              </c:tx>
              <c:dLblPos val="inEnd"/>
              <c:showLegendKey val="0"/>
              <c:showVal val="1"/>
              <c:showCatName val="0"/>
              <c:showSerName val="0"/>
              <c:showPercent val="0"/>
              <c:showBubbleSize val="0"/>
              <c:extLst>
                <c:ext xmlns:c15="http://schemas.microsoft.com/office/drawing/2012/chart" uri="{CE6537A1-D6FC-4f65-9D91-7224C49458BB}">
                  <c15:layout/>
                </c:ext>
              </c:extLst>
            </c:dLbl>
            <c:dLbl>
              <c:idx val="4"/>
              <c:layout/>
              <c:tx>
                <c:rich>
                  <a:bodyPr/>
                  <a:lstStyle/>
                  <a:p>
                    <a:r>
                      <a:rPr lang="en-US"/>
                      <a:t>2.04</a:t>
                    </a:r>
                  </a:p>
                </c:rich>
              </c:tx>
              <c:dLblPos val="inEnd"/>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0" spcFirstLastPara="1" vertOverflow="ellipsis" vert="horz" wrap="square" anchor="ctr" anchorCtr="1"/>
              <a:lstStyle/>
              <a:p>
                <a:pPr>
                  <a:defRPr sz="1600" b="0"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'Farm Numbers'!$A$5:$A$9</c:f>
              <c:numCache>
                <c:formatCode>General</c:formatCode>
                <c:ptCount val="5"/>
                <c:pt idx="0">
                  <c:v>1997</c:v>
                </c:pt>
                <c:pt idx="1">
                  <c:v>2002</c:v>
                </c:pt>
                <c:pt idx="2">
                  <c:v>2007</c:v>
                </c:pt>
                <c:pt idx="3">
                  <c:v>2012</c:v>
                </c:pt>
                <c:pt idx="4">
                  <c:v>2017</c:v>
                </c:pt>
              </c:numCache>
            </c:numRef>
          </c:cat>
          <c:val>
            <c:numRef>
              <c:f>'Farm Numbers'!$B$5:$B$9</c:f>
              <c:numCache>
                <c:formatCode>_(* #,##0_);_(* \(#,##0\);_(* "-"??_);_(@_)</c:formatCode>
                <c:ptCount val="5"/>
                <c:pt idx="0">
                  <c:v>2215876</c:v>
                </c:pt>
                <c:pt idx="1">
                  <c:v>2128982</c:v>
                </c:pt>
                <c:pt idx="2">
                  <c:v>2204792</c:v>
                </c:pt>
                <c:pt idx="3">
                  <c:v>2109303</c:v>
                </c:pt>
                <c:pt idx="4">
                  <c:v>2042221</c:v>
                </c:pt>
              </c:numCache>
            </c:numRef>
          </c:val>
        </c:ser>
        <c:dLbls>
          <c:showLegendKey val="0"/>
          <c:showVal val="0"/>
          <c:showCatName val="0"/>
          <c:showSerName val="0"/>
          <c:showPercent val="0"/>
          <c:showBubbleSize val="0"/>
        </c:dLbls>
        <c:gapWidth val="50"/>
        <c:overlap val="-27"/>
        <c:axId val="356523872"/>
        <c:axId val="356523480"/>
      </c:barChart>
      <c:catAx>
        <c:axId val="356523872"/>
        <c:scaling>
          <c:orientation val="minMax"/>
        </c:scaling>
        <c:delete val="1"/>
        <c:axPos val="b"/>
        <c:numFmt formatCode="General" sourceLinked="1"/>
        <c:majorTickMark val="none"/>
        <c:minorTickMark val="none"/>
        <c:tickLblPos val="nextTo"/>
        <c:crossAx val="356523480"/>
        <c:crosses val="autoZero"/>
        <c:auto val="1"/>
        <c:lblAlgn val="ctr"/>
        <c:lblOffset val="100"/>
        <c:noMultiLvlLbl val="0"/>
      </c:catAx>
      <c:valAx>
        <c:axId val="356523480"/>
        <c:scaling>
          <c:orientation val="minMax"/>
          <c:min val="0"/>
        </c:scaling>
        <c:delete val="1"/>
        <c:axPos val="l"/>
        <c:majorGridlines>
          <c:spPr>
            <a:ln w="9525" cap="flat" cmpd="sng" algn="ctr">
              <a:solidFill>
                <a:schemeClr val="tx1">
                  <a:lumMod val="15000"/>
                  <a:lumOff val="85000"/>
                </a:schemeClr>
              </a:solidFill>
              <a:round/>
            </a:ln>
            <a:effectLst/>
          </c:spPr>
        </c:majorGridlines>
        <c:numFmt formatCode="_(* #,##0_);_(* \(#,##0\);_(* &quot;-&quot;??_);_(@_)" sourceLinked="1"/>
        <c:majorTickMark val="none"/>
        <c:minorTickMark val="none"/>
        <c:tickLblPos val="nextTo"/>
        <c:crossAx val="356523872"/>
        <c:crosses val="autoZero"/>
        <c:crossBetween val="between"/>
      </c:valAx>
      <c:spPr>
        <a:noFill/>
        <a:ln>
          <a:noFill/>
        </a:ln>
        <a:effectLst/>
      </c:spPr>
    </c:plotArea>
    <c:plotVisOnly val="1"/>
    <c:dispBlanksAs val="gap"/>
    <c:showDLblsOverMax val="0"/>
  </c:chart>
  <c:spPr>
    <a:noFill/>
    <a:ln>
      <a:noFill/>
    </a:ln>
    <a:effectLst/>
  </c:spPr>
  <c:txPr>
    <a:bodyPr/>
    <a:lstStyle/>
    <a:p>
      <a:pPr>
        <a:defRPr>
          <a:latin typeface="Arial" panose="020B0604020202020204" pitchFamily="34" charset="0"/>
          <a:cs typeface="Arial" panose="020B0604020202020204" pitchFamily="34" charset="0"/>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0257826887661142E-2"/>
          <c:y val="3.2569969334219816E-2"/>
          <c:w val="0.95948434622467771"/>
          <c:h val="0.81666473255759531"/>
        </c:manualLayout>
      </c:layout>
      <c:barChart>
        <c:barDir val="col"/>
        <c:grouping val="clustered"/>
        <c:varyColors val="0"/>
        <c:ser>
          <c:idx val="0"/>
          <c:order val="0"/>
          <c:spPr>
            <a:solidFill>
              <a:srgbClr val="A7B5DB"/>
            </a:solidFill>
            <a:ln>
              <a:noFill/>
            </a:ln>
            <a:effectLst/>
          </c:spPr>
          <c:invertIfNegative val="0"/>
          <c:dLbls>
            <c:dLbl>
              <c:idx val="0"/>
              <c:layout/>
              <c:tx>
                <c:rich>
                  <a:bodyPr/>
                  <a:lstStyle/>
                  <a:p>
                    <a:fld id="{3CC556DC-F4AE-408C-ACE0-CFEAA0D6494E}" type="CELLRANGE">
                      <a:rPr lang="en-US"/>
                      <a:pPr/>
                      <a:t>[CELLRANGE]</a:t>
                    </a:fld>
                    <a:endParaRPr lang="en-US"/>
                  </a:p>
                </c:rich>
              </c:tx>
              <c:dLblPos val="inEnd"/>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
              <c:layout/>
              <c:tx>
                <c:rich>
                  <a:bodyPr/>
                  <a:lstStyle/>
                  <a:p>
                    <a:fld id="{CE451299-8B39-4D82-83E0-56BA48495C6C}" type="CELLRANGE">
                      <a:rPr lang="en-US"/>
                      <a:pPr/>
                      <a:t>[CELLRANGE]</a:t>
                    </a:fld>
                    <a:endParaRPr lang="en-US"/>
                  </a:p>
                </c:rich>
              </c:tx>
              <c:dLblPos val="inEnd"/>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2"/>
              <c:layout/>
              <c:tx>
                <c:rich>
                  <a:bodyPr/>
                  <a:lstStyle/>
                  <a:p>
                    <a:fld id="{0D43E328-A2C6-4502-B0B5-B49D1927310F}" type="CELLRANGE">
                      <a:rPr lang="en-US"/>
                      <a:pPr/>
                      <a:t>[CELLRANGE]</a:t>
                    </a:fld>
                    <a:endParaRPr lang="en-US"/>
                  </a:p>
                </c:rich>
              </c:tx>
              <c:dLblPos val="inEnd"/>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3"/>
              <c:layout/>
              <c:tx>
                <c:rich>
                  <a:bodyPr/>
                  <a:lstStyle/>
                  <a:p>
                    <a:fld id="{1D37DD90-BD07-4C8C-897F-49FAB4A89F8C}" type="CELLRANGE">
                      <a:rPr lang="en-US"/>
                      <a:pPr/>
                      <a:t>[CELLRANGE]</a:t>
                    </a:fld>
                    <a:endParaRPr lang="en-US"/>
                  </a:p>
                </c:rich>
              </c:tx>
              <c:dLblPos val="inEnd"/>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4"/>
              <c:layout/>
              <c:tx>
                <c:rich>
                  <a:bodyPr/>
                  <a:lstStyle/>
                  <a:p>
                    <a:fld id="{B1EF18E9-2B44-449D-9B64-B834D79ECA5C}" type="CELLRANGE">
                      <a:rPr lang="en-US"/>
                      <a:pPr/>
                      <a:t>[CELLRANGE]</a:t>
                    </a:fld>
                    <a:endParaRPr lang="en-US"/>
                  </a:p>
                </c:rich>
              </c:tx>
              <c:dLblPos val="inEnd"/>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inEnd"/>
            <c:showLegendKey val="0"/>
            <c:showVal val="0"/>
            <c:showCatName val="0"/>
            <c:showSerName val="0"/>
            <c:showPercent val="0"/>
            <c:showBubbleSize val="0"/>
            <c:showLeaderLines val="0"/>
            <c:extLst>
              <c:ext xmlns:c15="http://schemas.microsoft.com/office/drawing/2012/chart" uri="{CE6537A1-D6FC-4f65-9D91-7224C49458BB}">
                <c15:layout/>
                <c15:showDataLabelsRange val="1"/>
                <c15:showLeaderLines val="1"/>
                <c15:leaderLines>
                  <c:spPr>
                    <a:ln w="9525" cap="flat" cmpd="sng" algn="ctr">
                      <a:solidFill>
                        <a:schemeClr val="tx1">
                          <a:lumMod val="35000"/>
                          <a:lumOff val="65000"/>
                        </a:schemeClr>
                      </a:solidFill>
                      <a:round/>
                    </a:ln>
                    <a:effectLst/>
                  </c:spPr>
                </c15:leaderLines>
              </c:ext>
            </c:extLst>
          </c:dLbls>
          <c:cat>
            <c:numRef>
              <c:f>'Farm Numbers'!$A$5:$A$9</c:f>
              <c:numCache>
                <c:formatCode>General</c:formatCode>
                <c:ptCount val="5"/>
                <c:pt idx="0">
                  <c:v>1997</c:v>
                </c:pt>
                <c:pt idx="1">
                  <c:v>2002</c:v>
                </c:pt>
                <c:pt idx="2">
                  <c:v>2007</c:v>
                </c:pt>
                <c:pt idx="3">
                  <c:v>2012</c:v>
                </c:pt>
                <c:pt idx="4">
                  <c:v>2017</c:v>
                </c:pt>
              </c:numCache>
            </c:numRef>
          </c:cat>
          <c:val>
            <c:numRef>
              <c:f>'Farm Numbers'!$D$5:$D$9</c:f>
              <c:numCache>
                <c:formatCode>_(* #,##0_);_(* \(#,##0\);_(* "-"??_);_(@_)</c:formatCode>
                <c:ptCount val="5"/>
                <c:pt idx="0">
                  <c:v>954752502</c:v>
                </c:pt>
                <c:pt idx="1">
                  <c:v>938279056</c:v>
                </c:pt>
                <c:pt idx="2">
                  <c:v>922095840</c:v>
                </c:pt>
                <c:pt idx="3">
                  <c:v>914527657</c:v>
                </c:pt>
                <c:pt idx="4">
                  <c:v>900217891</c:v>
                </c:pt>
              </c:numCache>
            </c:numRef>
          </c:val>
          <c:extLst>
            <c:ext xmlns:c15="http://schemas.microsoft.com/office/drawing/2012/chart" uri="{02D57815-91ED-43cb-92C2-25804820EDAC}">
              <c15:datalabelsRange>
                <c15:f>'Farm Numbers'!$J$5:$J$9</c15:f>
                <c15:dlblRangeCache>
                  <c:ptCount val="5"/>
                  <c:pt idx="0">
                    <c:v> 955 </c:v>
                  </c:pt>
                  <c:pt idx="1">
                    <c:v> 938 </c:v>
                  </c:pt>
                  <c:pt idx="2">
                    <c:v> 922 </c:v>
                  </c:pt>
                  <c:pt idx="3">
                    <c:v> 915 </c:v>
                  </c:pt>
                  <c:pt idx="4">
                    <c:v> 900 </c:v>
                  </c:pt>
                </c15:dlblRangeCache>
              </c15:datalabelsRange>
            </c:ext>
          </c:extLst>
        </c:ser>
        <c:dLbls>
          <c:showLegendKey val="0"/>
          <c:showVal val="0"/>
          <c:showCatName val="0"/>
          <c:showSerName val="0"/>
          <c:showPercent val="0"/>
          <c:showBubbleSize val="0"/>
        </c:dLbls>
        <c:gapWidth val="50"/>
        <c:overlap val="-27"/>
        <c:axId val="356526616"/>
        <c:axId val="356527008"/>
      </c:barChart>
      <c:catAx>
        <c:axId val="3565266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356527008"/>
        <c:crosses val="autoZero"/>
        <c:auto val="1"/>
        <c:lblAlgn val="ctr"/>
        <c:lblOffset val="100"/>
        <c:noMultiLvlLbl val="0"/>
      </c:catAx>
      <c:valAx>
        <c:axId val="356527008"/>
        <c:scaling>
          <c:orientation val="minMax"/>
          <c:max val="1000000000"/>
          <c:min val="0"/>
        </c:scaling>
        <c:delete val="1"/>
        <c:axPos val="l"/>
        <c:majorGridlines>
          <c:spPr>
            <a:ln w="9525" cap="flat" cmpd="sng" algn="ctr">
              <a:solidFill>
                <a:schemeClr val="tx1">
                  <a:lumMod val="15000"/>
                  <a:lumOff val="85000"/>
                </a:schemeClr>
              </a:solidFill>
              <a:round/>
            </a:ln>
            <a:effectLst/>
          </c:spPr>
        </c:majorGridlines>
        <c:numFmt formatCode="_(* #,##0_);_(* \(#,##0\);_(* &quot;-&quot;??_);_(@_)" sourceLinked="1"/>
        <c:majorTickMark val="out"/>
        <c:minorTickMark val="none"/>
        <c:tickLblPos val="nextTo"/>
        <c:crossAx val="356526616"/>
        <c:crosses val="autoZero"/>
        <c:crossBetween val="between"/>
      </c:valAx>
      <c:spPr>
        <a:noFill/>
        <a:ln w="25400">
          <a:noFill/>
        </a:ln>
        <a:effectLst/>
      </c:spPr>
    </c:plotArea>
    <c:plotVisOnly val="1"/>
    <c:dispBlanksAs val="gap"/>
    <c:showDLblsOverMax val="0"/>
  </c:chart>
  <c:spPr>
    <a:noFill/>
    <a:ln>
      <a:noFill/>
    </a:ln>
    <a:effectLst/>
  </c:spPr>
  <c:txPr>
    <a:bodyPr/>
    <a:lstStyle/>
    <a:p>
      <a:pPr>
        <a:defRPr>
          <a:latin typeface="Arial" panose="020B0604020202020204" pitchFamily="34" charset="0"/>
          <a:cs typeface="Arial" panose="020B0604020202020204" pitchFamily="34" charset="0"/>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576226764227269E-2"/>
          <c:y val="2.9216381253169166E-2"/>
          <c:w val="0.96519339074631894"/>
          <c:h val="0.87346111616526023"/>
        </c:manualLayout>
      </c:layout>
      <c:barChart>
        <c:barDir val="col"/>
        <c:grouping val="clustered"/>
        <c:varyColors val="0"/>
        <c:ser>
          <c:idx val="1"/>
          <c:order val="0"/>
          <c:tx>
            <c:strRef>
              <c:f>'Producers per Farm'!$C$1</c:f>
              <c:strCache>
                <c:ptCount val="1"/>
                <c:pt idx="0">
                  <c:v>2012</c:v>
                </c:pt>
              </c:strCache>
            </c:strRef>
          </c:tx>
          <c:spPr>
            <a:solidFill>
              <a:srgbClr val="A7B5DB"/>
            </a:solidFill>
            <a:ln>
              <a:solidFill>
                <a:schemeClr val="accent2"/>
              </a:solidFill>
            </a:ln>
            <a:effectLst/>
          </c:spPr>
          <c:invertIfNegative val="0"/>
          <c:dLbls>
            <c:dLbl>
              <c:idx val="0"/>
              <c:layout/>
              <c:tx>
                <c:rich>
                  <a:bodyPr/>
                  <a:lstStyle/>
                  <a:p>
                    <a:fld id="{B9A8133C-C50B-481B-836A-DE043F1C6D69}"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
              <c:layout/>
              <c:tx>
                <c:rich>
                  <a:bodyPr/>
                  <a:lstStyle/>
                  <a:p>
                    <a:fld id="{E0920BDC-9E32-44D7-A965-D9DAED5C7037}"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2"/>
              <c:layout/>
              <c:tx>
                <c:rich>
                  <a:bodyPr/>
                  <a:lstStyle/>
                  <a:p>
                    <a:fld id="{8A2E0B0A-A5B4-4DF0-AB98-6D43E5685930}"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3"/>
              <c:layout/>
              <c:tx>
                <c:rich>
                  <a:bodyPr/>
                  <a:lstStyle/>
                  <a:p>
                    <a:fld id="{EC273F16-96D7-4D92-90AC-40C9D7724176}"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4"/>
              <c:layout/>
              <c:tx>
                <c:rich>
                  <a:bodyPr/>
                  <a:lstStyle/>
                  <a:p>
                    <a:fld id="{FCA8D72E-31F7-4021-83E1-629F2A3F84BD}"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showLeaderLines val="0"/>
            <c:extLst>
              <c:ext xmlns:c15="http://schemas.microsoft.com/office/drawing/2012/chart" uri="{CE6537A1-D6FC-4f65-9D91-7224C49458BB}">
                <c15:layout/>
                <c15:showDataLabelsRange val="1"/>
                <c15:showLeaderLines val="1"/>
                <c15:leaderLines>
                  <c:spPr>
                    <a:ln w="9525" cap="flat" cmpd="sng" algn="ctr">
                      <a:solidFill>
                        <a:schemeClr val="tx1">
                          <a:lumMod val="35000"/>
                          <a:lumOff val="65000"/>
                        </a:schemeClr>
                      </a:solidFill>
                      <a:round/>
                    </a:ln>
                    <a:effectLst/>
                  </c:spPr>
                </c15:leaderLines>
              </c:ext>
            </c:extLst>
          </c:dLbls>
          <c:cat>
            <c:strRef>
              <c:f>'Producers per Farm'!$A$2:$A$6</c:f>
              <c:strCache>
                <c:ptCount val="5"/>
                <c:pt idx="0">
                  <c:v>1 producer</c:v>
                </c:pt>
                <c:pt idx="1">
                  <c:v>2 producers</c:v>
                </c:pt>
                <c:pt idx="2">
                  <c:v>3 producers</c:v>
                </c:pt>
                <c:pt idx="3">
                  <c:v>4 producers</c:v>
                </c:pt>
                <c:pt idx="4">
                  <c:v>5 or more producers</c:v>
                </c:pt>
              </c:strCache>
            </c:strRef>
          </c:cat>
          <c:val>
            <c:numRef>
              <c:f>'Producers per Farm'!$C$2:$C$6</c:f>
              <c:numCache>
                <c:formatCode>#,##0</c:formatCode>
                <c:ptCount val="5"/>
                <c:pt idx="0">
                  <c:v>1181152</c:v>
                </c:pt>
                <c:pt idx="1">
                  <c:v>785531</c:v>
                </c:pt>
                <c:pt idx="2">
                  <c:v>111495</c:v>
                </c:pt>
                <c:pt idx="3">
                  <c:v>21118</c:v>
                </c:pt>
                <c:pt idx="4">
                  <c:v>10007</c:v>
                </c:pt>
              </c:numCache>
            </c:numRef>
          </c:val>
          <c:extLst>
            <c:ext xmlns:c15="http://schemas.microsoft.com/office/drawing/2012/chart" uri="{02D57815-91ED-43cb-92C2-25804820EDAC}">
              <c15:datalabelsRange>
                <c15:f>'Producers per Farm'!$F$2:$F$6</c15:f>
                <c15:dlblRangeCache>
                  <c:ptCount val="5"/>
                  <c:pt idx="0">
                    <c:v>1,181</c:v>
                  </c:pt>
                  <c:pt idx="1">
                    <c:v>786</c:v>
                  </c:pt>
                  <c:pt idx="2">
                    <c:v>111</c:v>
                  </c:pt>
                  <c:pt idx="3">
                    <c:v>21</c:v>
                  </c:pt>
                  <c:pt idx="4">
                    <c:v>10</c:v>
                  </c:pt>
                </c15:dlblRangeCache>
              </c15:datalabelsRange>
            </c:ext>
          </c:extLst>
        </c:ser>
        <c:ser>
          <c:idx val="0"/>
          <c:order val="1"/>
          <c:tx>
            <c:strRef>
              <c:f>'Producers per Farm'!$B$1</c:f>
              <c:strCache>
                <c:ptCount val="1"/>
                <c:pt idx="0">
                  <c:v>2017</c:v>
                </c:pt>
              </c:strCache>
            </c:strRef>
          </c:tx>
          <c:spPr>
            <a:solidFill>
              <a:schemeClr val="accent1"/>
            </a:solidFill>
            <a:ln>
              <a:solidFill>
                <a:schemeClr val="accent1"/>
              </a:solidFill>
            </a:ln>
            <a:effectLst/>
          </c:spPr>
          <c:invertIfNegative val="0"/>
          <c:dLbls>
            <c:dLbl>
              <c:idx val="0"/>
              <c:layout/>
              <c:tx>
                <c:rich>
                  <a:bodyPr/>
                  <a:lstStyle/>
                  <a:p>
                    <a:fld id="{D2913663-0230-43EB-B530-3D35A24AEC7E}"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
              <c:layout/>
              <c:tx>
                <c:rich>
                  <a:bodyPr/>
                  <a:lstStyle/>
                  <a:p>
                    <a:fld id="{0E18D67B-7D1F-4409-B25D-D6B274C7B2EB}"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2"/>
              <c:layout/>
              <c:tx>
                <c:rich>
                  <a:bodyPr/>
                  <a:lstStyle/>
                  <a:p>
                    <a:fld id="{78F713B4-10BF-4D76-87EA-2B5D5AE195E9}"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3"/>
              <c:layout/>
              <c:tx>
                <c:rich>
                  <a:bodyPr/>
                  <a:lstStyle/>
                  <a:p>
                    <a:fld id="{D28DD9EC-1267-4406-B1A7-13E55948E07D}"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4"/>
              <c:layout/>
              <c:tx>
                <c:rich>
                  <a:bodyPr/>
                  <a:lstStyle/>
                  <a:p>
                    <a:fld id="{9A7F4246-9916-4C40-81F2-A419B3092265}"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showLeaderLines val="0"/>
            <c:extLst>
              <c:ext xmlns:c15="http://schemas.microsoft.com/office/drawing/2012/chart" uri="{CE6537A1-D6FC-4f65-9D91-7224C49458BB}">
                <c15:layout/>
                <c15:showDataLabelsRange val="1"/>
                <c15:showLeaderLines val="1"/>
                <c15:leaderLines>
                  <c:spPr>
                    <a:ln w="9525" cap="flat" cmpd="sng" algn="ctr">
                      <a:solidFill>
                        <a:schemeClr val="tx1">
                          <a:lumMod val="35000"/>
                          <a:lumOff val="65000"/>
                        </a:schemeClr>
                      </a:solidFill>
                      <a:round/>
                    </a:ln>
                    <a:effectLst/>
                  </c:spPr>
                </c15:leaderLines>
              </c:ext>
            </c:extLst>
          </c:dLbls>
          <c:cat>
            <c:strRef>
              <c:f>'Producers per Farm'!$A$2:$A$6</c:f>
              <c:strCache>
                <c:ptCount val="5"/>
                <c:pt idx="0">
                  <c:v>1 producer</c:v>
                </c:pt>
                <c:pt idx="1">
                  <c:v>2 producers</c:v>
                </c:pt>
                <c:pt idx="2">
                  <c:v>3 producers</c:v>
                </c:pt>
                <c:pt idx="3">
                  <c:v>4 producers</c:v>
                </c:pt>
                <c:pt idx="4">
                  <c:v>5 or more producers</c:v>
                </c:pt>
              </c:strCache>
            </c:strRef>
          </c:cat>
          <c:val>
            <c:numRef>
              <c:f>'Producers per Farm'!$B$2:$B$6</c:f>
              <c:numCache>
                <c:formatCode>_(* #,##0_);_(* \(#,##0\);_(* "-"??_);_(@_)</c:formatCode>
                <c:ptCount val="5"/>
                <c:pt idx="0">
                  <c:v>931799</c:v>
                </c:pt>
                <c:pt idx="1">
                  <c:v>930783</c:v>
                </c:pt>
                <c:pt idx="2">
                  <c:v>112085</c:v>
                </c:pt>
                <c:pt idx="3">
                  <c:v>47674</c:v>
                </c:pt>
                <c:pt idx="4">
                  <c:v>19880</c:v>
                </c:pt>
              </c:numCache>
            </c:numRef>
          </c:val>
          <c:extLst>
            <c:ext xmlns:c15="http://schemas.microsoft.com/office/drawing/2012/chart" uri="{02D57815-91ED-43cb-92C2-25804820EDAC}">
              <c15:datalabelsRange>
                <c15:f>'Producers per Farm'!$E$2:$E$6</c15:f>
                <c15:dlblRangeCache>
                  <c:ptCount val="5"/>
                  <c:pt idx="0">
                    <c:v>932</c:v>
                  </c:pt>
                  <c:pt idx="1">
                    <c:v>931</c:v>
                  </c:pt>
                  <c:pt idx="2">
                    <c:v>112</c:v>
                  </c:pt>
                  <c:pt idx="3">
                    <c:v>48</c:v>
                  </c:pt>
                  <c:pt idx="4">
                    <c:v>20</c:v>
                  </c:pt>
                </c15:dlblRangeCache>
              </c15:datalabelsRange>
            </c:ext>
          </c:extLst>
        </c:ser>
        <c:dLbls>
          <c:showLegendKey val="0"/>
          <c:showVal val="0"/>
          <c:showCatName val="0"/>
          <c:showSerName val="0"/>
          <c:showPercent val="0"/>
          <c:showBubbleSize val="0"/>
        </c:dLbls>
        <c:gapWidth val="100"/>
        <c:axId val="352839688"/>
        <c:axId val="352840080"/>
      </c:barChart>
      <c:catAx>
        <c:axId val="3528396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crossAx val="352840080"/>
        <c:crosses val="autoZero"/>
        <c:auto val="1"/>
        <c:lblAlgn val="ctr"/>
        <c:lblOffset val="100"/>
        <c:noMultiLvlLbl val="0"/>
      </c:catAx>
      <c:valAx>
        <c:axId val="352840080"/>
        <c:scaling>
          <c:orientation val="minMax"/>
        </c:scaling>
        <c:delete val="1"/>
        <c:axPos val="l"/>
        <c:numFmt formatCode="#,##0" sourceLinked="1"/>
        <c:majorTickMark val="none"/>
        <c:minorTickMark val="none"/>
        <c:tickLblPos val="nextTo"/>
        <c:crossAx val="352839688"/>
        <c:crosses val="autoZero"/>
        <c:crossBetween val="between"/>
      </c:valAx>
      <c:spPr>
        <a:noFill/>
        <a:ln>
          <a:noFill/>
        </a:ln>
        <a:effectLst/>
      </c:spPr>
    </c:plotArea>
    <c:legend>
      <c:legendPos val="r"/>
      <c:layout>
        <c:manualLayout>
          <c:xMode val="edge"/>
          <c:yMode val="edge"/>
          <c:x val="0.72569618601622865"/>
          <c:y val="0.53589198255420301"/>
          <c:w val="0.21365185450567553"/>
          <c:h val="0.11412282628018111"/>
        </c:manualLayout>
      </c:layout>
      <c:overlay val="0"/>
      <c:spPr>
        <a:noFill/>
        <a:ln>
          <a:noFill/>
        </a:ln>
        <a:effectLst/>
      </c:spPr>
      <c:txPr>
        <a:bodyPr rot="0" spcFirstLastPara="1" vertOverflow="ellipsis" vert="horz" wrap="square" anchor="ctr" anchorCtr="1"/>
        <a:lstStyle/>
        <a:p>
          <a:pPr>
            <a:defRPr sz="18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solidFill>
      <a:schemeClr val="bg1"/>
    </a:solidFill>
    <a:ln w="9525" cap="flat" cmpd="sng" algn="ctr">
      <a:solidFill>
        <a:schemeClr val="bg1"/>
      </a:solidFill>
      <a:round/>
    </a:ln>
    <a:effectLst/>
  </c:spPr>
  <c:txPr>
    <a:bodyPr/>
    <a:lstStyle/>
    <a:p>
      <a:pPr>
        <a:defRPr>
          <a:latin typeface="Arial" panose="020B0604020202020204" pitchFamily="34" charset="0"/>
          <a:cs typeface="Arial" panose="020B0604020202020204" pitchFamily="34" charset="0"/>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fld id="{07385FC9-90B2-4492-BB90-74D39A155384}" type="datetimeFigureOut">
              <a:rPr lang="en-US" smtClean="0"/>
              <a:t>2/19/2020</a:t>
            </a:fld>
            <a:endParaRPr lang="en-US"/>
          </a:p>
        </p:txBody>
      </p:sp>
      <p:sp>
        <p:nvSpPr>
          <p:cNvPr id="4" name="Footer Placeholder 3"/>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fld id="{AF0FAC35-FBC8-4BBF-A24A-005F47D87518}" type="slidenum">
              <a:rPr lang="en-US" smtClean="0"/>
              <a:t>‹#›</a:t>
            </a:fld>
            <a:endParaRPr lang="en-US"/>
          </a:p>
        </p:txBody>
      </p:sp>
    </p:spTree>
    <p:extLst>
      <p:ext uri="{BB962C8B-B14F-4D97-AF65-F5344CB8AC3E}">
        <p14:creationId xmlns:p14="http://schemas.microsoft.com/office/powerpoint/2010/main" val="56354450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15FE4781-B16D-4D34-BACA-18D3EA21D8F8}" type="datetimeFigureOut">
              <a:rPr lang="en-US" smtClean="0"/>
              <a:t>2/19/2020</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3C5AF1C8-F4E6-4FCB-8550-7107E4966263}" type="slidenum">
              <a:rPr lang="en-US" smtClean="0"/>
              <a:t>‹#›</a:t>
            </a:fld>
            <a:endParaRPr lang="en-US"/>
          </a:p>
        </p:txBody>
      </p:sp>
    </p:spTree>
    <p:extLst>
      <p:ext uri="{BB962C8B-B14F-4D97-AF65-F5344CB8AC3E}">
        <p14:creationId xmlns:p14="http://schemas.microsoft.com/office/powerpoint/2010/main" val="16403422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Thanks </a:t>
            </a:r>
            <a:r>
              <a:rPr lang="en-US" sz="1200" kern="1200" dirty="0" smtClean="0">
                <a:solidFill>
                  <a:schemeClr val="tx1"/>
                </a:solidFill>
                <a:effectLst/>
                <a:latin typeface="+mn-lt"/>
                <a:ea typeface="+mn-ea"/>
                <a:cs typeface="+mn-cs"/>
              </a:rPr>
              <a:t>for the opportunity to talk to you about demographic</a:t>
            </a:r>
            <a:r>
              <a:rPr lang="en-US" sz="1200" kern="1200" baseline="0" dirty="0" smtClean="0">
                <a:solidFill>
                  <a:schemeClr val="tx1"/>
                </a:solidFill>
                <a:effectLst/>
                <a:latin typeface="+mn-lt"/>
                <a:ea typeface="+mn-ea"/>
                <a:cs typeface="+mn-cs"/>
              </a:rPr>
              <a:t> data from the census today. </a:t>
            </a:r>
            <a:r>
              <a:rPr lang="en-US" sz="1200" kern="1200" dirty="0" smtClean="0">
                <a:solidFill>
                  <a:schemeClr val="tx1"/>
                </a:solidFill>
                <a:effectLst/>
                <a:latin typeface="+mn-lt"/>
                <a:ea typeface="+mn-ea"/>
                <a:cs typeface="+mn-cs"/>
              </a:rPr>
              <a:t>The census contains nearly 6.4 million distinct data points released </a:t>
            </a:r>
            <a:r>
              <a:rPr lang="en-US" sz="1200" kern="1200" dirty="0" smtClean="0">
                <a:solidFill>
                  <a:schemeClr val="tx1"/>
                </a:solidFill>
                <a:effectLst/>
                <a:latin typeface="+mn-lt"/>
                <a:ea typeface="+mn-ea"/>
                <a:cs typeface="+mn-cs"/>
              </a:rPr>
              <a:t>on</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April 11, 2019. </a:t>
            </a:r>
            <a:r>
              <a:rPr lang="en-US" sz="1200" kern="1200" dirty="0" smtClean="0">
                <a:solidFill>
                  <a:schemeClr val="tx1"/>
                </a:solidFill>
                <a:effectLst/>
                <a:latin typeface="+mn-lt"/>
                <a:ea typeface="+mn-ea"/>
                <a:cs typeface="+mn-cs"/>
              </a:rPr>
              <a:t>Only a few are highlighted today.  We are excited to work with </a:t>
            </a:r>
            <a:r>
              <a:rPr lang="en-US" sz="1200" kern="1200" dirty="0" smtClean="0">
                <a:solidFill>
                  <a:schemeClr val="tx1"/>
                </a:solidFill>
                <a:effectLst/>
                <a:latin typeface="+mn-lt"/>
                <a:ea typeface="+mn-ea"/>
                <a:cs typeface="+mn-cs"/>
              </a:rPr>
              <a:t>you and </a:t>
            </a:r>
            <a:r>
              <a:rPr lang="en-US" sz="1200" kern="1200" dirty="0" smtClean="0">
                <a:solidFill>
                  <a:schemeClr val="tx1"/>
                </a:solidFill>
                <a:effectLst/>
                <a:latin typeface="+mn-lt"/>
                <a:ea typeface="+mn-ea"/>
                <a:cs typeface="+mn-cs"/>
              </a:rPr>
              <a:t>all data users to further explain and explore this valuable public resource. </a:t>
            </a:r>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r>
              <a:rPr lang="en-US" dirty="0" smtClean="0"/>
              <a:t>Add background</a:t>
            </a:r>
            <a:r>
              <a:rPr lang="en-US" baseline="0" dirty="0" smtClean="0"/>
              <a:t> notes below this line.</a:t>
            </a:r>
            <a:endParaRPr lang="en-US" dirty="0" smtClean="0"/>
          </a:p>
          <a:p>
            <a:endParaRPr lang="en-US" dirty="0"/>
          </a:p>
        </p:txBody>
      </p:sp>
      <p:sp>
        <p:nvSpPr>
          <p:cNvPr id="4" name="Slide Number Placeholder 3"/>
          <p:cNvSpPr>
            <a:spLocks noGrp="1"/>
          </p:cNvSpPr>
          <p:nvPr>
            <p:ph type="sldNum" sz="quarter" idx="10"/>
          </p:nvPr>
        </p:nvSpPr>
        <p:spPr/>
        <p:txBody>
          <a:bodyPr/>
          <a:lstStyle/>
          <a:p>
            <a:fld id="{3C5AF1C8-F4E6-4FCB-8550-7107E4966263}" type="slidenum">
              <a:rPr lang="en-US" smtClean="0"/>
              <a:t>1</a:t>
            </a:fld>
            <a:endParaRPr lang="en-US"/>
          </a:p>
        </p:txBody>
      </p:sp>
    </p:spTree>
    <p:extLst>
      <p:ext uri="{BB962C8B-B14F-4D97-AF65-F5344CB8AC3E}">
        <p14:creationId xmlns:p14="http://schemas.microsoft.com/office/powerpoint/2010/main" val="34818790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One of the items of interest when looking at census data is always how the numbers have changed over</a:t>
            </a:r>
            <a:r>
              <a:rPr lang="en-US" baseline="0" dirty="0" smtClean="0"/>
              <a:t> time. When looking at trends, it’s important to remember the general trend in the number of farms since 2012- a 3% decrease in the number of farms overall. This slide shows how the number of farms have changed where at least one producer is of the specified race/ethnicity. The 2017 Census showed an increase in the number of farms with Hispanic, American Indian, Asian, and Native Hawaiian producers, and a decline in the number of farms with a Black producer. </a:t>
            </a:r>
            <a:endParaRPr lang="en-US" dirty="0"/>
          </a:p>
        </p:txBody>
      </p:sp>
      <p:sp>
        <p:nvSpPr>
          <p:cNvPr id="4" name="Slide Number Placeholder 3"/>
          <p:cNvSpPr>
            <a:spLocks noGrp="1"/>
          </p:cNvSpPr>
          <p:nvPr>
            <p:ph type="sldNum" sz="quarter" idx="10"/>
          </p:nvPr>
        </p:nvSpPr>
        <p:spPr/>
        <p:txBody>
          <a:bodyPr/>
          <a:lstStyle/>
          <a:p>
            <a:fld id="{3C5AF1C8-F4E6-4FCB-8550-7107E4966263}" type="slidenum">
              <a:rPr lang="en-US" smtClean="0"/>
              <a:t>10</a:t>
            </a:fld>
            <a:endParaRPr lang="en-US"/>
          </a:p>
        </p:txBody>
      </p:sp>
    </p:spTree>
    <p:extLst>
      <p:ext uri="{BB962C8B-B14F-4D97-AF65-F5344CB8AC3E}">
        <p14:creationId xmlns:p14="http://schemas.microsoft.com/office/powerpoint/2010/main" val="14126717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 The next set of slides looks</a:t>
            </a:r>
            <a:r>
              <a:rPr lang="en-US" baseline="0" dirty="0" smtClean="0"/>
              <a:t> at some geographic trends, with maps that show regions where the share of producers of the specified group is highest, along side some of the data you saw earlier with a few selected characteristics. </a:t>
            </a:r>
            <a:endParaRPr 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Overall,</a:t>
            </a:r>
            <a:r>
              <a:rPr lang="en-US" baseline="0" dirty="0" smtClean="0"/>
              <a:t> 2.3 of producers are American Indian or Alaska Native. The share of American Indian producers is highest in the Western US, particularly in Oklahoma, New Mexico and Arizona, and the Northern Plains. </a:t>
            </a:r>
            <a:endParaRPr 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3C5AF1C8-F4E6-4FCB-8550-7107E4966263}" type="slidenum">
              <a:rPr lang="en-US" smtClean="0"/>
              <a:t>11</a:t>
            </a:fld>
            <a:endParaRPr lang="en-US"/>
          </a:p>
        </p:txBody>
      </p:sp>
    </p:spTree>
    <p:extLst>
      <p:ext uri="{BB962C8B-B14F-4D97-AF65-F5344CB8AC3E}">
        <p14:creationId xmlns:p14="http://schemas.microsoft.com/office/powerpoint/2010/main" val="28412180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Overall,</a:t>
            </a:r>
            <a:r>
              <a:rPr lang="en-US" baseline="0" dirty="0" smtClean="0"/>
              <a:t> 0.7 percent of producers are Asian. The share of Asian producers is highest in the Western US, particularly in California and Hawaii. </a:t>
            </a:r>
            <a:endParaRPr 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3C5AF1C8-F4E6-4FCB-8550-7107E4966263}" type="slidenum">
              <a:rPr lang="en-US" smtClean="0"/>
              <a:t>12</a:t>
            </a:fld>
            <a:endParaRPr lang="en-US"/>
          </a:p>
        </p:txBody>
      </p:sp>
    </p:spTree>
    <p:extLst>
      <p:ext uri="{BB962C8B-B14F-4D97-AF65-F5344CB8AC3E}">
        <p14:creationId xmlns:p14="http://schemas.microsoft.com/office/powerpoint/2010/main" val="6080201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Overall,</a:t>
            </a:r>
            <a:r>
              <a:rPr lang="en-US" baseline="0" dirty="0" smtClean="0"/>
              <a:t> 1.4 percent of producers are Black. The share of Black producers is highest in the Southern US and in Texas, particularly in east Texas, Louisiana, Mississippi , Alabama, Georgia and North and South Carolina and Virginia. </a:t>
            </a:r>
            <a:endParaRPr 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3C5AF1C8-F4E6-4FCB-8550-7107E4966263}" type="slidenum">
              <a:rPr lang="en-US" smtClean="0"/>
              <a:t>13</a:t>
            </a:fld>
            <a:endParaRPr lang="en-US"/>
          </a:p>
        </p:txBody>
      </p:sp>
    </p:spTree>
    <p:extLst>
      <p:ext uri="{BB962C8B-B14F-4D97-AF65-F5344CB8AC3E}">
        <p14:creationId xmlns:p14="http://schemas.microsoft.com/office/powerpoint/2010/main" val="27142866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Overall,</a:t>
            </a:r>
            <a:r>
              <a:rPr lang="en-US" baseline="0" dirty="0" smtClean="0"/>
              <a:t> 0.2 percent of producers are Native Hawaiian/Pacific Islander. The share of Native Hawaiian/Pacific Islander producers is highest in Hawaii and California. </a:t>
            </a:r>
            <a:endParaRPr 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3C5AF1C8-F4E6-4FCB-8550-7107E4966263}" type="slidenum">
              <a:rPr lang="en-US" smtClean="0"/>
              <a:t>14</a:t>
            </a:fld>
            <a:endParaRPr lang="en-US"/>
          </a:p>
        </p:txBody>
      </p:sp>
    </p:spTree>
    <p:extLst>
      <p:ext uri="{BB962C8B-B14F-4D97-AF65-F5344CB8AC3E}">
        <p14:creationId xmlns:p14="http://schemas.microsoft.com/office/powerpoint/2010/main" val="4071718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Overall,</a:t>
            </a:r>
            <a:r>
              <a:rPr lang="en-US" baseline="0" dirty="0" smtClean="0"/>
              <a:t> 3.3 percent of producers are Hispanic. The share of Hispanic producers is highest in the Western US, Texas and Florida</a:t>
            </a:r>
            <a:endParaRPr 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3C5AF1C8-F4E6-4FCB-8550-7107E4966263}" type="slidenum">
              <a:rPr lang="en-US" smtClean="0"/>
              <a:t>15</a:t>
            </a:fld>
            <a:endParaRPr lang="en-US"/>
          </a:p>
        </p:txBody>
      </p:sp>
    </p:spTree>
    <p:extLst>
      <p:ext uri="{BB962C8B-B14F-4D97-AF65-F5344CB8AC3E}">
        <p14:creationId xmlns:p14="http://schemas.microsoft.com/office/powerpoint/2010/main" val="41346570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357">
              <a:defRPr/>
            </a:pPr>
            <a:r>
              <a:rPr lang="en-US" dirty="0" smtClean="0"/>
              <a:t>Now let’s look at some</a:t>
            </a:r>
            <a:r>
              <a:rPr lang="en-US" baseline="0" dirty="0" smtClean="0"/>
              <a:t> census data for new and beginning producers. </a:t>
            </a:r>
            <a:endParaRPr lang="en-US" dirty="0" smtClean="0"/>
          </a:p>
          <a:p>
            <a:pPr defTabSz="914357">
              <a:defRPr/>
            </a:pPr>
            <a:endParaRPr lang="en-US" dirty="0" smtClean="0"/>
          </a:p>
          <a:p>
            <a:pPr defTabSz="914357">
              <a:defRPr/>
            </a:pPr>
            <a:r>
              <a:rPr lang="en-US" dirty="0" smtClean="0"/>
              <a:t>A </a:t>
            </a:r>
            <a:r>
              <a:rPr lang="en-US" dirty="0"/>
              <a:t>new or beginning producer is anyone who has operated any farm for 10 years or less, including the census year. </a:t>
            </a:r>
          </a:p>
          <a:p>
            <a:endParaRPr lang="en-US" dirty="0"/>
          </a:p>
          <a:p>
            <a:r>
              <a:rPr lang="en-US" dirty="0"/>
              <a:t>Overall, 27% of producers are new or beginning. 29% of all farms have a new or beginning producer. As you can tell from the numbers, not all new or beginning producers are young. In fact, the average age of a new or beginning producer is 46.3. However, this average is much lower than the average age of all producers. </a:t>
            </a:r>
          </a:p>
          <a:p>
            <a:endParaRPr lang="en-US" dirty="0"/>
          </a:p>
          <a:p>
            <a:r>
              <a:rPr lang="en-US" dirty="0"/>
              <a:t>Farms with a new or beginning producer participating in decisions for the farm are smaller than average in terms of both acres and sales. </a:t>
            </a:r>
          </a:p>
          <a:p>
            <a:endParaRPr lang="en-US" dirty="0"/>
          </a:p>
          <a:p>
            <a:r>
              <a:rPr lang="en-US" dirty="0"/>
              <a:t>Most farms are operated by producers with many years of experience. On average, producers have over 23 years of experience operating a farm</a:t>
            </a:r>
            <a:r>
              <a:rPr lang="en-US" dirty="0" smtClean="0"/>
              <a:t>.</a:t>
            </a:r>
            <a:endParaRPr lang="en-US" dirty="0"/>
          </a:p>
        </p:txBody>
      </p:sp>
      <p:sp>
        <p:nvSpPr>
          <p:cNvPr id="4" name="Slide Number Placeholder 3"/>
          <p:cNvSpPr>
            <a:spLocks noGrp="1"/>
          </p:cNvSpPr>
          <p:nvPr>
            <p:ph type="sldNum" sz="quarter" idx="10"/>
          </p:nvPr>
        </p:nvSpPr>
        <p:spPr/>
        <p:txBody>
          <a:bodyPr/>
          <a:lstStyle/>
          <a:p>
            <a:fld id="{3C5AF1C8-F4E6-4FCB-8550-7107E4966263}" type="slidenum">
              <a:rPr lang="en-US" smtClean="0"/>
              <a:t>16</a:t>
            </a:fld>
            <a:endParaRPr lang="en-US"/>
          </a:p>
        </p:txBody>
      </p:sp>
    </p:spTree>
    <p:extLst>
      <p:ext uri="{BB962C8B-B14F-4D97-AF65-F5344CB8AC3E}">
        <p14:creationId xmlns:p14="http://schemas.microsoft.com/office/powerpoint/2010/main" val="40838519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When we look at the detailed data on when producers started farming on their current</a:t>
            </a:r>
            <a:r>
              <a:rPr lang="en-US" baseline="0" dirty="0" smtClean="0"/>
              <a:t>, and changes from 2012, a few trends are apparent. Compared to 2012, the census shows a large increase in the number of producers who have been farming 4 years or less . Those are producers who have started farming since the last census of agriculture. The category of producers who have been on their current farm 5-9 years fell from 2012 to 2017, compared to the overall increase of almost 7% in the number of producers. </a:t>
            </a:r>
          </a:p>
          <a:p>
            <a:endParaRPr lang="en-US" dirty="0"/>
          </a:p>
        </p:txBody>
      </p:sp>
      <p:sp>
        <p:nvSpPr>
          <p:cNvPr id="4" name="Slide Number Placeholder 3"/>
          <p:cNvSpPr>
            <a:spLocks noGrp="1"/>
          </p:cNvSpPr>
          <p:nvPr>
            <p:ph type="sldNum" sz="quarter" idx="10"/>
          </p:nvPr>
        </p:nvSpPr>
        <p:spPr/>
        <p:txBody>
          <a:bodyPr/>
          <a:lstStyle/>
          <a:p>
            <a:fld id="{3C5AF1C8-F4E6-4FCB-8550-7107E4966263}" type="slidenum">
              <a:rPr lang="en-US" smtClean="0"/>
              <a:t>17</a:t>
            </a:fld>
            <a:endParaRPr lang="en-US"/>
          </a:p>
        </p:txBody>
      </p:sp>
    </p:spTree>
    <p:extLst>
      <p:ext uri="{BB962C8B-B14F-4D97-AF65-F5344CB8AC3E}">
        <p14:creationId xmlns:p14="http://schemas.microsoft.com/office/powerpoint/2010/main" val="13159548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The </a:t>
            </a:r>
            <a:r>
              <a:rPr lang="en-US" sz="1200" kern="1200" dirty="0" smtClean="0">
                <a:solidFill>
                  <a:schemeClr val="tx1"/>
                </a:solidFill>
                <a:effectLst/>
                <a:latin typeface="+mn-lt"/>
                <a:ea typeface="+mn-ea"/>
                <a:cs typeface="+mn-cs"/>
              </a:rPr>
              <a:t>2017 Census of Agriculture included a new question to identify producers who have served or are serving in the U.S. Armed Forces. </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Overall, 11% of producers have military service. 17% of all farms have a producer who has served in the armed forces. The average age of a producer with military service is almost 68 years old. This average is much higher than the average age of all producers. </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Farms with a producer with military service participating in decisions for the farm are smaller than average in terms of both acres and sales. </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The share of farms with producers who have served in the military is highest in the Southeast. </a:t>
            </a:r>
          </a:p>
          <a:p>
            <a:endParaRPr lang="en-US" baseline="0" dirty="0" smtClean="0"/>
          </a:p>
          <a:p>
            <a:endParaRPr lang="en-US" baseline="0" dirty="0" smtClean="0"/>
          </a:p>
        </p:txBody>
      </p:sp>
      <p:sp>
        <p:nvSpPr>
          <p:cNvPr id="4" name="Slide Number Placeholder 3"/>
          <p:cNvSpPr>
            <a:spLocks noGrp="1"/>
          </p:cNvSpPr>
          <p:nvPr>
            <p:ph type="sldNum" sz="quarter" idx="10"/>
          </p:nvPr>
        </p:nvSpPr>
        <p:spPr/>
        <p:txBody>
          <a:bodyPr/>
          <a:lstStyle/>
          <a:p>
            <a:fld id="{3C5AF1C8-F4E6-4FCB-8550-7107E4966263}" type="slidenum">
              <a:rPr lang="en-US" smtClean="0"/>
              <a:t>18</a:t>
            </a:fld>
            <a:endParaRPr lang="en-US"/>
          </a:p>
        </p:txBody>
      </p:sp>
    </p:spTree>
    <p:extLst>
      <p:ext uri="{BB962C8B-B14F-4D97-AF65-F5344CB8AC3E}">
        <p14:creationId xmlns:p14="http://schemas.microsoft.com/office/powerpoint/2010/main" val="23656993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Slide 35</a:t>
            </a:r>
          </a:p>
          <a:p>
            <a:endParaRPr lang="en-US" dirty="0" smtClean="0"/>
          </a:p>
          <a:p>
            <a:r>
              <a:rPr lang="en-US" dirty="0" smtClean="0"/>
              <a:t>NO SPEAKER NOTES</a:t>
            </a:r>
            <a:endParaRPr lang="en-US" dirty="0"/>
          </a:p>
        </p:txBody>
      </p:sp>
      <p:sp>
        <p:nvSpPr>
          <p:cNvPr id="4" name="Slide Number Placeholder 3"/>
          <p:cNvSpPr>
            <a:spLocks noGrp="1"/>
          </p:cNvSpPr>
          <p:nvPr>
            <p:ph type="sldNum" sz="quarter" idx="10"/>
          </p:nvPr>
        </p:nvSpPr>
        <p:spPr/>
        <p:txBody>
          <a:bodyPr/>
          <a:lstStyle/>
          <a:p>
            <a:fld id="{3C5AF1C8-F4E6-4FCB-8550-7107E4966263}" type="slidenum">
              <a:rPr lang="en-US" smtClean="0"/>
              <a:t>19</a:t>
            </a:fld>
            <a:endParaRPr lang="en-US"/>
          </a:p>
        </p:txBody>
      </p:sp>
    </p:spTree>
    <p:extLst>
      <p:ext uri="{BB962C8B-B14F-4D97-AF65-F5344CB8AC3E}">
        <p14:creationId xmlns:p14="http://schemas.microsoft.com/office/powerpoint/2010/main" val="14797274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Slide 3 – History of the Census of Agriculture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Just a few comments regarding the Census.</a:t>
            </a:r>
            <a:r>
              <a:rPr lang="en-US" sz="1200" kern="1200" baseline="0" dirty="0" smtClean="0">
                <a:solidFill>
                  <a:schemeClr val="tx1"/>
                </a:solidFill>
                <a:effectLst/>
                <a:latin typeface="+mn-lt"/>
                <a:ea typeface="+mn-ea"/>
                <a:cs typeface="+mn-cs"/>
              </a:rPr>
              <a:t> C</a:t>
            </a:r>
            <a:r>
              <a:rPr lang="en-US" sz="1200" kern="1200" dirty="0" smtClean="0">
                <a:solidFill>
                  <a:schemeClr val="tx1"/>
                </a:solidFill>
                <a:effectLst/>
                <a:latin typeface="+mn-lt"/>
                <a:ea typeface="+mn-ea"/>
                <a:cs typeface="+mn-cs"/>
              </a:rPr>
              <a:t>onducted once every five years, the census covers virtually every aspect of U.S. agriculture, providing a complete count of the nation’s farms and ranches and the people who operate them. It looks at land use and ownership, production practices, expenditures and other factors that affect the way farmers do business and succeed in the 21st century. The first census of agriculture occurred in 1840. The 2017 Census of Agriculture is the 29</a:t>
            </a:r>
            <a:r>
              <a:rPr lang="en-US" sz="1200" kern="1200" baseline="30000" dirty="0" smtClean="0">
                <a:solidFill>
                  <a:schemeClr val="tx1"/>
                </a:solidFill>
                <a:effectLst/>
                <a:latin typeface="+mn-lt"/>
                <a:ea typeface="+mn-ea"/>
                <a:cs typeface="+mn-cs"/>
              </a:rPr>
              <a:t>th</a:t>
            </a:r>
            <a:r>
              <a:rPr lang="en-US" sz="1200" kern="1200" dirty="0" smtClean="0">
                <a:solidFill>
                  <a:schemeClr val="tx1"/>
                </a:solidFill>
                <a:effectLst/>
                <a:latin typeface="+mn-lt"/>
                <a:ea typeface="+mn-ea"/>
                <a:cs typeface="+mn-cs"/>
              </a:rPr>
              <a:t> in the series and the 5</a:t>
            </a:r>
            <a:r>
              <a:rPr lang="en-US" sz="1200" kern="1200" baseline="30000" dirty="0" smtClean="0">
                <a:solidFill>
                  <a:schemeClr val="tx1"/>
                </a:solidFill>
                <a:effectLst/>
                <a:latin typeface="+mn-lt"/>
                <a:ea typeface="+mn-ea"/>
                <a:cs typeface="+mn-cs"/>
              </a:rPr>
              <a:t>th</a:t>
            </a:r>
            <a:r>
              <a:rPr lang="en-US" sz="1200" kern="1200" dirty="0" smtClean="0">
                <a:solidFill>
                  <a:schemeClr val="tx1"/>
                </a:solidFill>
                <a:effectLst/>
                <a:latin typeface="+mn-lt"/>
                <a:ea typeface="+mn-ea"/>
                <a:cs typeface="+mn-cs"/>
              </a:rPr>
              <a:t> census conducted by NASS.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The power of the Census is the ability to visualize and understand important change for key topics in agriculture at National, State, and County levels.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Add background</a:t>
            </a:r>
            <a:r>
              <a:rPr lang="en-US" baseline="0" dirty="0" smtClean="0"/>
              <a:t> notes below this line.</a:t>
            </a:r>
            <a:endParaRPr 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The censuses of agriculture, which began in 1840, were originally conducted every 10 years in conjunction with the censuses of population. In that first 1840 census, about 70 percent of the population reported that they were engaged in agriculture. Sixty years later, in 1900, over 60 percent of the U.S. population still lived in rural areas.</a:t>
            </a:r>
            <a:endParaRPr lang="en-US" sz="2200" dirty="0" smtClean="0">
              <a:solidFill>
                <a:srgbClr val="FFFFFF"/>
              </a:solidFill>
              <a:latin typeface="Helvetica"/>
              <a:cs typeface="Helvetica"/>
            </a:endParaRPr>
          </a:p>
          <a:p>
            <a:endParaRPr lang="en-US" dirty="0" smtClean="0"/>
          </a:p>
          <a:p>
            <a:pPr>
              <a:defRPr/>
            </a:pPr>
            <a:r>
              <a:rPr lang="en-US" sz="1200" kern="1200" dirty="0" smtClean="0">
                <a:solidFill>
                  <a:schemeClr val="tx1"/>
                </a:solidFill>
                <a:latin typeface="+mn-lt"/>
                <a:ea typeface="+mn-ea"/>
                <a:cs typeface="+mn-cs"/>
              </a:rPr>
              <a:t>The census, c</a:t>
            </a:r>
            <a:r>
              <a:rPr lang="en-US" sz="1200" dirty="0" smtClean="0"/>
              <a:t>onducted once every five years, covers virtually every aspect of U.S. agriculture, providing a complete count of the nation’s farms and ranches and the people who operate them. It looks at land use and ownership, production practices, expenditures and other factors that affect the way farmers do business and succeed in the 21st century.</a:t>
            </a:r>
          </a:p>
          <a:p>
            <a:pPr>
              <a:defRPr/>
            </a:pPr>
            <a:endParaRPr lang="en-US" sz="1200" dirty="0" smtClean="0"/>
          </a:p>
          <a:p>
            <a:pPr>
              <a:defRPr/>
            </a:pPr>
            <a:r>
              <a:rPr lang="en-US" sz="1200" dirty="0" smtClean="0"/>
              <a:t>For the 1997 census of agriculture, the responsibility of the conduct of the census moved from the Census Bureau to the National Agricultural Statistics Service (NASS). NASS has</a:t>
            </a:r>
            <a:r>
              <a:rPr lang="en-US" sz="1200" baseline="0" dirty="0" smtClean="0"/>
              <a:t> conducted the Census of Agriculture since the 1997 transfer of authority from the Census </a:t>
            </a:r>
            <a:r>
              <a:rPr lang="en-US" sz="1200" dirty="0" smtClean="0"/>
              <a:t>B</a:t>
            </a:r>
            <a:r>
              <a:rPr lang="en-US" sz="1200" baseline="0" dirty="0" smtClean="0"/>
              <a:t>ureau.</a:t>
            </a:r>
          </a:p>
          <a:p>
            <a:pPr>
              <a:defRPr/>
            </a:pPr>
            <a:endParaRPr lang="en-US" sz="1200" dirty="0" smtClean="0"/>
          </a:p>
          <a:p>
            <a:pPr>
              <a:defRPr/>
            </a:pPr>
            <a:r>
              <a:rPr lang="en-US" sz="1200" dirty="0" smtClean="0"/>
              <a:t>The census reports on agriculture in all 50 states and Puerto Rico and</a:t>
            </a:r>
            <a:r>
              <a:rPr lang="en-US" sz="1200" baseline="0" dirty="0" smtClean="0"/>
              <a:t> the outlying areas. </a:t>
            </a:r>
            <a:r>
              <a:rPr lang="en-US" sz="1200" dirty="0" smtClean="0"/>
              <a:t>In addition to reporting agricultural information at the national, state, and county levels, the census also summarizes information for other geographic areas of interest, such as congressional districts,</a:t>
            </a:r>
            <a:r>
              <a:rPr lang="en-US" sz="1200" baseline="0" dirty="0" smtClean="0"/>
              <a:t> </a:t>
            </a:r>
            <a:r>
              <a:rPr lang="en-US" sz="1200" dirty="0" smtClean="0"/>
              <a:t>watersheds and </a:t>
            </a:r>
            <a:r>
              <a:rPr lang="en-US" sz="1200" dirty="0" err="1" smtClean="0"/>
              <a:t>zipcodes</a:t>
            </a:r>
            <a:r>
              <a:rPr lang="en-US" sz="1200" dirty="0" smtClean="0"/>
              <a:t>.</a:t>
            </a:r>
          </a:p>
          <a:p>
            <a:pPr>
              <a:defRPr/>
            </a:pPr>
            <a:endParaRPr lang="en-US" sz="120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This is the most complete agricultural data resource available. It  provides comprehensive and objective information for every state and county in the nation.  </a:t>
            </a:r>
            <a:endParaRPr lang="en-US" sz="1200" dirty="0" smtClean="0"/>
          </a:p>
          <a:p>
            <a:pPr>
              <a:defRPr/>
            </a:pPr>
            <a:endParaRPr lang="en-US" sz="1200" baseline="0" dirty="0" smtClean="0"/>
          </a:p>
          <a:p>
            <a:pPr>
              <a:defRPr/>
            </a:pPr>
            <a:r>
              <a:rPr lang="en-US" sz="1200" dirty="0" smtClean="0"/>
              <a:t>The census also includes a number of follow-on surveys. For example, currently an irrigation and aquaculture survey are underway. The survey is based on those who responded that they had irrigated acres or aquaculture</a:t>
            </a:r>
            <a:r>
              <a:rPr lang="en-US" sz="1200" baseline="0" dirty="0" smtClean="0"/>
              <a:t> </a:t>
            </a:r>
            <a:r>
              <a:rPr lang="en-US" sz="1200" dirty="0" smtClean="0"/>
              <a:t>on the 2017 census. Other follow-on surveys will include organics, horticulture, and local</a:t>
            </a:r>
            <a:r>
              <a:rPr lang="en-US" sz="1200" baseline="0" dirty="0" smtClean="0"/>
              <a:t> foods</a:t>
            </a:r>
            <a:r>
              <a:rPr lang="en-US" sz="1200" dirty="0" smtClean="0"/>
              <a:t>.</a:t>
            </a:r>
          </a:p>
          <a:p>
            <a:pPr>
              <a:defRPr/>
            </a:pPr>
            <a:endParaRPr lang="en-US" sz="1200" dirty="0" smtClean="0"/>
          </a:p>
          <a:p>
            <a:pPr>
              <a:defRPr/>
            </a:pPr>
            <a:r>
              <a:rPr lang="en-US" sz="1200" dirty="0" smtClean="0"/>
              <a:t>Consistent with federal law, NASS is committed to keeping all individual information confidential. Processes are in place to ensure that when data are reported at the county level, for example, the information cannot be linked to any individual producer.</a:t>
            </a:r>
          </a:p>
          <a:p>
            <a:endParaRPr 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3C5AF1C8-F4E6-4FCB-8550-7107E4966263}" type="slidenum">
              <a:rPr lang="en-US" smtClean="0"/>
              <a:t>2</a:t>
            </a:fld>
            <a:endParaRPr lang="en-US"/>
          </a:p>
        </p:txBody>
      </p:sp>
    </p:spTree>
    <p:extLst>
      <p:ext uri="{BB962C8B-B14F-4D97-AF65-F5344CB8AC3E}">
        <p14:creationId xmlns:p14="http://schemas.microsoft.com/office/powerpoint/2010/main" val="39197587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Just a few comments regarding the Census.</a:t>
            </a:r>
            <a:r>
              <a:rPr lang="en-US" sz="1200" kern="1200" baseline="0" dirty="0" smtClean="0">
                <a:solidFill>
                  <a:schemeClr val="tx1"/>
                </a:solidFill>
                <a:effectLst/>
                <a:latin typeface="+mn-lt"/>
                <a:ea typeface="+mn-ea"/>
                <a:cs typeface="+mn-cs"/>
              </a:rPr>
              <a:t> C</a:t>
            </a:r>
            <a:r>
              <a:rPr lang="en-US" sz="1200" kern="1200" dirty="0" smtClean="0">
                <a:solidFill>
                  <a:schemeClr val="tx1"/>
                </a:solidFill>
                <a:effectLst/>
                <a:latin typeface="+mn-lt"/>
                <a:ea typeface="+mn-ea"/>
                <a:cs typeface="+mn-cs"/>
              </a:rPr>
              <a:t>onducted once every five years, the census covers virtually every aspect of U.S. agriculture, providing a complete count of the nation’s farms and ranches and the people who operate them. It looks at land use and ownership, production practices, expenditures and other factors that affect the way farmers do business and succeed in the 21st century. The first census of agriculture occurred in 1840. The 2017 Census of Agriculture is the 29</a:t>
            </a:r>
            <a:r>
              <a:rPr lang="en-US" sz="1200" kern="1200" baseline="30000" dirty="0" smtClean="0">
                <a:solidFill>
                  <a:schemeClr val="tx1"/>
                </a:solidFill>
                <a:effectLst/>
                <a:latin typeface="+mn-lt"/>
                <a:ea typeface="+mn-ea"/>
                <a:cs typeface="+mn-cs"/>
              </a:rPr>
              <a:t>th</a:t>
            </a:r>
            <a:r>
              <a:rPr lang="en-US" sz="1200" kern="1200" dirty="0" smtClean="0">
                <a:solidFill>
                  <a:schemeClr val="tx1"/>
                </a:solidFill>
                <a:effectLst/>
                <a:latin typeface="+mn-lt"/>
                <a:ea typeface="+mn-ea"/>
                <a:cs typeface="+mn-cs"/>
              </a:rPr>
              <a:t> in the series and the 5</a:t>
            </a:r>
            <a:r>
              <a:rPr lang="en-US" sz="1200" kern="1200" baseline="30000" dirty="0" smtClean="0">
                <a:solidFill>
                  <a:schemeClr val="tx1"/>
                </a:solidFill>
                <a:effectLst/>
                <a:latin typeface="+mn-lt"/>
                <a:ea typeface="+mn-ea"/>
                <a:cs typeface="+mn-cs"/>
              </a:rPr>
              <a:t>th</a:t>
            </a:r>
            <a:r>
              <a:rPr lang="en-US" sz="1200" kern="1200" dirty="0" smtClean="0">
                <a:solidFill>
                  <a:schemeClr val="tx1"/>
                </a:solidFill>
                <a:effectLst/>
                <a:latin typeface="+mn-lt"/>
                <a:ea typeface="+mn-ea"/>
                <a:cs typeface="+mn-cs"/>
              </a:rPr>
              <a:t> census conducted by NASS.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The power of the Census is the ability to visualize and understand important change for key topics in agriculture at National, State, and County levels.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A farm, by definition, is </a:t>
            </a:r>
            <a:r>
              <a:rPr lang="en-US" sz="1200" i="0" dirty="0" smtClean="0"/>
              <a:t>any place from which $1,000 or more of agricultural products were produced and sold, or normally would have been sold, during the census year. </a:t>
            </a:r>
            <a:r>
              <a:rPr lang="en-US" sz="1200" kern="1200" dirty="0" smtClean="0">
                <a:solidFill>
                  <a:schemeClr val="tx1"/>
                </a:solidFill>
                <a:effectLst/>
                <a:latin typeface="+mn-lt"/>
                <a:ea typeface="+mn-ea"/>
                <a:cs typeface="+mn-cs"/>
              </a:rPr>
              <a:t>The census is the only source of demographic data on</a:t>
            </a:r>
            <a:r>
              <a:rPr lang="en-US" sz="1200" kern="1200" baseline="0" dirty="0" smtClean="0">
                <a:solidFill>
                  <a:schemeClr val="tx1"/>
                </a:solidFill>
                <a:effectLst/>
                <a:latin typeface="+mn-lt"/>
                <a:ea typeface="+mn-ea"/>
                <a:cs typeface="+mn-cs"/>
              </a:rPr>
              <a:t> farm </a:t>
            </a:r>
            <a:r>
              <a:rPr lang="en-US" sz="1200" kern="1200" baseline="0" dirty="0" smtClean="0">
                <a:solidFill>
                  <a:schemeClr val="tx1"/>
                </a:solidFill>
                <a:effectLst/>
                <a:latin typeface="+mn-lt"/>
                <a:ea typeface="+mn-ea"/>
                <a:cs typeface="+mn-cs"/>
              </a:rPr>
              <a:t>producers that is available at the county level.</a:t>
            </a:r>
            <a:endParaRPr lang="en-US" dirty="0"/>
          </a:p>
        </p:txBody>
      </p:sp>
      <p:sp>
        <p:nvSpPr>
          <p:cNvPr id="4" name="Slide Number Placeholder 3"/>
          <p:cNvSpPr>
            <a:spLocks noGrp="1"/>
          </p:cNvSpPr>
          <p:nvPr>
            <p:ph type="sldNum" sz="quarter" idx="10"/>
          </p:nvPr>
        </p:nvSpPr>
        <p:spPr/>
        <p:txBody>
          <a:bodyPr/>
          <a:lstStyle/>
          <a:p>
            <a:fld id="{3C5AF1C8-F4E6-4FCB-8550-7107E4966263}" type="slidenum">
              <a:rPr lang="en-US" smtClean="0"/>
              <a:t>3</a:t>
            </a:fld>
            <a:endParaRPr lang="en-US"/>
          </a:p>
        </p:txBody>
      </p:sp>
    </p:spTree>
    <p:extLst>
      <p:ext uri="{BB962C8B-B14F-4D97-AF65-F5344CB8AC3E}">
        <p14:creationId xmlns:p14="http://schemas.microsoft.com/office/powerpoint/2010/main" val="22370506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Number of Farms and Land in Farms, 1997-2017</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A</a:t>
            </a:r>
            <a:r>
              <a:rPr lang="en-US" sz="1200" kern="1200" baseline="0" dirty="0" smtClean="0">
                <a:solidFill>
                  <a:schemeClr val="tx1"/>
                </a:solidFill>
                <a:effectLst/>
                <a:latin typeface="+mn-lt"/>
                <a:ea typeface="+mn-ea"/>
                <a:cs typeface="+mn-cs"/>
              </a:rPr>
              <a:t> brief look at the big picture  numbers from the census, in order to provide perspective for the other numbers you will be seeing. </a:t>
            </a:r>
            <a:r>
              <a:rPr lang="en-US" sz="1200" kern="1200" dirty="0" smtClean="0">
                <a:solidFill>
                  <a:schemeClr val="tx1"/>
                </a:solidFill>
                <a:effectLst/>
                <a:latin typeface="+mn-lt"/>
                <a:ea typeface="+mn-ea"/>
                <a:cs typeface="+mn-cs"/>
              </a:rPr>
              <a:t>The number of farms at 2.04 million decreased 3.2% from 2012 to 2017, or about 67,000 farms, while land in farms was down 1.6%, or 14.3 million acres. The average size of farm increased 1.6% from the previous census. The last 20 years has seen a gradual decline in total farms and land devoted to agriculture.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baseline="0" dirty="0" smtClean="0"/>
          </a:p>
          <a:p>
            <a:endParaRPr lang="en-US" dirty="0"/>
          </a:p>
        </p:txBody>
      </p:sp>
      <p:sp>
        <p:nvSpPr>
          <p:cNvPr id="4" name="Slide Number Placeholder 3"/>
          <p:cNvSpPr>
            <a:spLocks noGrp="1"/>
          </p:cNvSpPr>
          <p:nvPr>
            <p:ph type="sldNum" sz="quarter" idx="10"/>
          </p:nvPr>
        </p:nvSpPr>
        <p:spPr/>
        <p:txBody>
          <a:bodyPr/>
          <a:lstStyle/>
          <a:p>
            <a:fld id="{3C5AF1C8-F4E6-4FCB-8550-7107E4966263}" type="slidenum">
              <a:rPr lang="en-US" smtClean="0"/>
              <a:t>4</a:t>
            </a:fld>
            <a:endParaRPr lang="en-US"/>
          </a:p>
        </p:txBody>
      </p:sp>
    </p:spTree>
    <p:extLst>
      <p:ext uri="{BB962C8B-B14F-4D97-AF65-F5344CB8AC3E}">
        <p14:creationId xmlns:p14="http://schemas.microsoft.com/office/powerpoint/2010/main" val="29000133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As we</a:t>
            </a:r>
            <a:r>
              <a:rPr lang="en-US" baseline="0" dirty="0" smtClean="0"/>
              <a:t> focus on the demographics of US producers, I am going to briefly discuss a few terms and definitions relating to the demographic data collected on the census.</a:t>
            </a:r>
          </a:p>
          <a:p>
            <a:endParaRPr lang="en-US" dirty="0"/>
          </a:p>
        </p:txBody>
      </p:sp>
      <p:sp>
        <p:nvSpPr>
          <p:cNvPr id="4" name="Slide Number Placeholder 3"/>
          <p:cNvSpPr>
            <a:spLocks noGrp="1"/>
          </p:cNvSpPr>
          <p:nvPr>
            <p:ph type="sldNum" sz="quarter" idx="10"/>
          </p:nvPr>
        </p:nvSpPr>
        <p:spPr/>
        <p:txBody>
          <a:bodyPr/>
          <a:lstStyle/>
          <a:p>
            <a:fld id="{3C5AF1C8-F4E6-4FCB-8550-7107E4966263}" type="slidenum">
              <a:rPr lang="en-US" smtClean="0"/>
              <a:t>5</a:t>
            </a:fld>
            <a:endParaRPr lang="en-US"/>
          </a:p>
        </p:txBody>
      </p:sp>
    </p:spTree>
    <p:extLst>
      <p:ext uri="{BB962C8B-B14F-4D97-AF65-F5344CB8AC3E}">
        <p14:creationId xmlns:p14="http://schemas.microsoft.com/office/powerpoint/2010/main" val="40382627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Farm Structure, 2012-2017</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In response to feedback</a:t>
            </a:r>
            <a:r>
              <a:rPr lang="en-US" sz="1200" kern="1200" baseline="0" dirty="0" smtClean="0">
                <a:solidFill>
                  <a:schemeClr val="tx1"/>
                </a:solidFill>
                <a:effectLst/>
                <a:latin typeface="+mn-lt"/>
                <a:ea typeface="+mn-ea"/>
                <a:cs typeface="+mn-cs"/>
              </a:rPr>
              <a:t> from data users after the 2012 Census, c</a:t>
            </a:r>
            <a:r>
              <a:rPr lang="en-US" sz="1200" kern="1200" dirty="0" smtClean="0">
                <a:solidFill>
                  <a:schemeClr val="tx1"/>
                </a:solidFill>
                <a:effectLst/>
                <a:latin typeface="+mn-lt"/>
                <a:ea typeface="+mn-ea"/>
                <a:cs typeface="+mn-cs"/>
              </a:rPr>
              <a:t>hanges were made to the demographic questions on the census in order to enhance collection of data from all persons involved in making decisions for the farm or ranch. The new questions, which identify a producer as someone involved in decisions for the farm, led to more people identifying as producers. While the number of farms was down 3.2%, the number of producers was up by nearl</a:t>
            </a:r>
            <a:r>
              <a:rPr lang="en-US" sz="1200" kern="1200" baseline="0" dirty="0" smtClean="0">
                <a:solidFill>
                  <a:schemeClr val="tx1"/>
                </a:solidFill>
                <a:effectLst/>
                <a:latin typeface="+mn-lt"/>
                <a:ea typeface="+mn-ea"/>
                <a:cs typeface="+mn-cs"/>
              </a:rPr>
              <a:t>y </a:t>
            </a:r>
            <a:r>
              <a:rPr lang="en-US" sz="1200" kern="1200" dirty="0" smtClean="0">
                <a:solidFill>
                  <a:schemeClr val="tx1"/>
                </a:solidFill>
                <a:effectLst/>
                <a:latin typeface="+mn-lt"/>
                <a:ea typeface="+mn-ea"/>
                <a:cs typeface="+mn-cs"/>
              </a:rPr>
              <a:t>7%. The main change was that more farms reported multiple producers. In 2017, the majority of farms (54%) reported more than one person. In 2012, 56% of all farms identified only one operator. </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Most of these newly identified producers were female. While the number of male producers fell by 1.7%, the number of female producers increased by nearly</a:t>
            </a:r>
            <a:r>
              <a:rPr lang="en-US" sz="1200" kern="1200" baseline="0" dirty="0" smtClean="0">
                <a:solidFill>
                  <a:schemeClr val="tx1"/>
                </a:solidFill>
                <a:effectLst/>
                <a:latin typeface="+mn-lt"/>
                <a:ea typeface="+mn-ea"/>
                <a:cs typeface="+mn-cs"/>
              </a:rPr>
              <a:t> 27%, which underscores the effectiveness of the changes made to better represent all people involved in farm decision making. </a:t>
            </a:r>
            <a:endParaRPr lang="en-US"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When comparing numbers from</a:t>
            </a:r>
            <a:r>
              <a:rPr lang="en-US" sz="1200" kern="1200" baseline="0" dirty="0" smtClean="0">
                <a:solidFill>
                  <a:schemeClr val="tx1"/>
                </a:solidFill>
                <a:effectLst/>
                <a:latin typeface="+mn-lt"/>
                <a:ea typeface="+mn-ea"/>
                <a:cs typeface="+mn-cs"/>
              </a:rPr>
              <a:t> 2012 to 2017 for any demographic group, this overall trend needs to be taken into account. </a:t>
            </a:r>
            <a:endParaRPr 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smtClean="0"/>
          </a:p>
        </p:txBody>
      </p:sp>
      <p:sp>
        <p:nvSpPr>
          <p:cNvPr id="4" name="Slide Number Placeholder 3"/>
          <p:cNvSpPr>
            <a:spLocks noGrp="1"/>
          </p:cNvSpPr>
          <p:nvPr>
            <p:ph type="sldNum" sz="quarter" idx="10"/>
          </p:nvPr>
        </p:nvSpPr>
        <p:spPr/>
        <p:txBody>
          <a:bodyPr/>
          <a:lstStyle/>
          <a:p>
            <a:fld id="{3C5AF1C8-F4E6-4FCB-8550-7107E4966263}" type="slidenum">
              <a:rPr lang="en-US" smtClean="0"/>
              <a:t>6</a:t>
            </a:fld>
            <a:endParaRPr lang="en-US"/>
          </a:p>
        </p:txBody>
      </p:sp>
    </p:spTree>
    <p:extLst>
      <p:ext uri="{BB962C8B-B14F-4D97-AF65-F5344CB8AC3E}">
        <p14:creationId xmlns:p14="http://schemas.microsoft.com/office/powerpoint/2010/main" val="19433143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Producers by Sex, 2017</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Let’s take</a:t>
            </a:r>
            <a:r>
              <a:rPr lang="en-US" sz="1200" kern="1200" baseline="0" dirty="0" smtClean="0">
                <a:solidFill>
                  <a:schemeClr val="tx1"/>
                </a:solidFill>
                <a:effectLst/>
                <a:latin typeface="+mn-lt"/>
                <a:ea typeface="+mn-ea"/>
                <a:cs typeface="+mn-cs"/>
              </a:rPr>
              <a:t> a quick look at some of data on female producers.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36%</a:t>
            </a:r>
            <a:r>
              <a:rPr lang="en-US" sz="1200" kern="1200" baseline="0" dirty="0" smtClean="0">
                <a:solidFill>
                  <a:schemeClr val="tx1"/>
                </a:solidFill>
                <a:effectLst/>
                <a:latin typeface="+mn-lt"/>
                <a:ea typeface="+mn-ea"/>
                <a:cs typeface="+mn-cs"/>
              </a:rPr>
              <a:t> of all producers are female and </a:t>
            </a:r>
            <a:r>
              <a:rPr lang="en-US" sz="1200" kern="1200" baseline="0" dirty="0" smtClean="0">
                <a:solidFill>
                  <a:srgbClr val="FF0000"/>
                </a:solidFill>
                <a:effectLst/>
                <a:latin typeface="+mn-lt"/>
                <a:ea typeface="+mn-ea"/>
                <a:cs typeface="+mn-cs"/>
              </a:rPr>
              <a:t>56</a:t>
            </a:r>
            <a:r>
              <a:rPr lang="en-US" sz="1200" kern="1200" baseline="0" dirty="0" smtClean="0">
                <a:solidFill>
                  <a:schemeClr val="tx1"/>
                </a:solidFill>
                <a:effectLst/>
                <a:latin typeface="+mn-lt"/>
                <a:ea typeface="+mn-ea"/>
                <a:cs typeface="+mn-cs"/>
              </a:rPr>
              <a:t>% of all farms have at least one female decision maker. </a:t>
            </a:r>
            <a:r>
              <a:rPr lang="en-US" sz="1200" kern="1200" dirty="0" smtClean="0">
                <a:solidFill>
                  <a:schemeClr val="tx1"/>
                </a:solidFill>
                <a:effectLst/>
                <a:latin typeface="+mn-lt"/>
                <a:ea typeface="+mn-ea"/>
                <a:cs typeface="+mn-cs"/>
              </a:rPr>
              <a:t>On average, farms with a female producer are smaller in terms of both acres and dollars.  Similar to 2012, the map shows distinct regional differences in the tendency for farms to have a female producer.   </a:t>
            </a:r>
          </a:p>
          <a:p>
            <a:endParaRPr lang="en-US" dirty="0" smtClean="0"/>
          </a:p>
        </p:txBody>
      </p:sp>
      <p:sp>
        <p:nvSpPr>
          <p:cNvPr id="4" name="Slide Number Placeholder 3"/>
          <p:cNvSpPr>
            <a:spLocks noGrp="1"/>
          </p:cNvSpPr>
          <p:nvPr>
            <p:ph type="sldNum" sz="quarter" idx="10"/>
          </p:nvPr>
        </p:nvSpPr>
        <p:spPr/>
        <p:txBody>
          <a:bodyPr/>
          <a:lstStyle/>
          <a:p>
            <a:fld id="{3C5AF1C8-F4E6-4FCB-8550-7107E4966263}" type="slidenum">
              <a:rPr lang="en-US" smtClean="0"/>
              <a:t>7</a:t>
            </a:fld>
            <a:endParaRPr lang="en-US"/>
          </a:p>
        </p:txBody>
      </p:sp>
    </p:spTree>
    <p:extLst>
      <p:ext uri="{BB962C8B-B14F-4D97-AF65-F5344CB8AC3E}">
        <p14:creationId xmlns:p14="http://schemas.microsoft.com/office/powerpoint/2010/main" val="11419132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Slide 31 – Characteristics by Race and Ethnicity</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The Census of Agriculture also collects data on the race and ethnicity of farm producers. The census uses the categories identified by OMB for federal statistical agencies, which also specify that race and ethnicity are two separate questions. Producers who are identified as Hispanic can be of any race. Producers may also select multiple race categories.</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Since</a:t>
            </a:r>
            <a:r>
              <a:rPr lang="en-US" sz="1200" kern="1200" baseline="0" dirty="0" smtClean="0">
                <a:solidFill>
                  <a:schemeClr val="tx1"/>
                </a:solidFill>
                <a:effectLst/>
                <a:latin typeface="+mn-lt"/>
                <a:ea typeface="+mn-ea"/>
                <a:cs typeface="+mn-cs"/>
              </a:rPr>
              <a:t> we want to discuss a variety of topics in the panel today, I am going to focus on only a few data points available from the census about the characteristics of producers by race and ethnicity</a:t>
            </a:r>
            <a:r>
              <a:rPr lang="en-US" sz="1200" kern="1200" baseline="0" dirty="0" smtClean="0">
                <a:solidFill>
                  <a:schemeClr val="tx1"/>
                </a:solidFill>
                <a:effectLst/>
                <a:latin typeface="+mn-lt"/>
                <a:ea typeface="+mn-ea"/>
                <a:cs typeface="+mn-cs"/>
              </a:rPr>
              <a:t>. Many other statistics are available, and I hope you fully explore the data on our website. In addition, I have brought some material to this session, which you can find on a table in the back of the room. Highlights are available for each race group as well as for Hispanic and female producers. </a:t>
            </a:r>
            <a:endParaRPr lang="en-US" sz="1200" kern="1200" baseline="0" dirty="0" smtClean="0">
              <a:solidFill>
                <a:schemeClr val="tx1"/>
              </a:solidFill>
              <a:effectLst/>
              <a:latin typeface="+mn-lt"/>
              <a:ea typeface="+mn-ea"/>
              <a:cs typeface="+mn-cs"/>
            </a:endParaRPr>
          </a:p>
          <a:p>
            <a:endParaRPr lang="en-US" sz="1200" kern="1200" baseline="0" dirty="0" smtClean="0">
              <a:solidFill>
                <a:schemeClr val="tx1"/>
              </a:solidFill>
              <a:effectLst/>
              <a:latin typeface="+mn-lt"/>
              <a:ea typeface="+mn-ea"/>
              <a:cs typeface="+mn-cs"/>
            </a:endParaRPr>
          </a:p>
          <a:p>
            <a:endParaRPr lang="en-US"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C5AF1C8-F4E6-4FCB-8550-7107E4966263}" type="slidenum">
              <a:rPr lang="en-US" smtClean="0"/>
              <a:t>8</a:t>
            </a:fld>
            <a:endParaRPr lang="en-US"/>
          </a:p>
        </p:txBody>
      </p:sp>
    </p:spTree>
    <p:extLst>
      <p:ext uri="{BB962C8B-B14F-4D97-AF65-F5344CB8AC3E}">
        <p14:creationId xmlns:p14="http://schemas.microsoft.com/office/powerpoint/2010/main" val="26819477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Farm Characteristics by Race and Ethnicity</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The previous</a:t>
            </a:r>
            <a:r>
              <a:rPr lang="en-US" sz="1200" kern="1200" baseline="0" dirty="0" smtClean="0">
                <a:solidFill>
                  <a:schemeClr val="tx1"/>
                </a:solidFill>
                <a:effectLst/>
                <a:latin typeface="+mn-lt"/>
                <a:ea typeface="+mn-ea"/>
                <a:cs typeface="+mn-cs"/>
              </a:rPr>
              <a:t> slide focused on the demographic characteristics of producers. This slide highlights characteristics of farms where at least one of the 4 producers reports the specified race or ethnicity. </a:t>
            </a:r>
            <a:endParaRPr lang="en-US" sz="1200" kern="1200" dirty="0" smtClean="0">
              <a:solidFill>
                <a:schemeClr val="tx1"/>
              </a:solidFill>
              <a:effectLst/>
              <a:latin typeface="+mn-lt"/>
              <a:ea typeface="+mn-ea"/>
              <a:cs typeface="+mn-cs"/>
            </a:endParaRP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Again,</a:t>
            </a:r>
            <a:r>
              <a:rPr lang="en-US" sz="1200" kern="1200" baseline="0" dirty="0" smtClean="0">
                <a:solidFill>
                  <a:schemeClr val="tx1"/>
                </a:solidFill>
                <a:effectLst/>
                <a:latin typeface="+mn-lt"/>
                <a:ea typeface="+mn-ea"/>
                <a:cs typeface="+mn-cs"/>
              </a:rPr>
              <a:t> this is just a few statistics at the national level- I encourage you to explore similar data available for your state and county. </a:t>
            </a:r>
            <a:endParaRPr lang="en-US" dirty="0" smtClean="0"/>
          </a:p>
          <a:p>
            <a:endParaRPr lang="en-US" dirty="0" smtClean="0"/>
          </a:p>
          <a:p>
            <a:r>
              <a:rPr lang="en-US" dirty="0" smtClean="0"/>
              <a:t>-----------------------------------------------------------------------------------------</a:t>
            </a:r>
          </a:p>
          <a:p>
            <a:endParaRPr lang="en-US" dirty="0" smtClean="0"/>
          </a:p>
          <a:p>
            <a:endParaRPr lang="en-US" dirty="0" smtClean="0"/>
          </a:p>
          <a:p>
            <a:endParaRPr lang="en-US" dirty="0" smtClean="0"/>
          </a:p>
          <a:p>
            <a:endParaRPr lang="en-US" dirty="0" smtClean="0"/>
          </a:p>
          <a:p>
            <a:endParaRPr lang="en-US" dirty="0" smtClean="0"/>
          </a:p>
          <a:p>
            <a:endParaRPr lang="en-US" dirty="0" smtClean="0"/>
          </a:p>
          <a:p>
            <a:r>
              <a:rPr lang="en-US" dirty="0" smtClean="0"/>
              <a:t>The Census</a:t>
            </a:r>
            <a:r>
              <a:rPr lang="en-US" baseline="0" dirty="0" smtClean="0"/>
              <a:t> of Agriculture also collects data on the race and ethnicity of farm producers. The census uses the categories identified by OMB for federal statistical agencies, which also specify that race and ethnicity are two separate questions. Producers who are identified as Hispanic can be of any race. </a:t>
            </a:r>
            <a:endParaRPr lang="en-US" dirty="0"/>
          </a:p>
        </p:txBody>
      </p:sp>
      <p:sp>
        <p:nvSpPr>
          <p:cNvPr id="4" name="Slide Number Placeholder 3"/>
          <p:cNvSpPr>
            <a:spLocks noGrp="1"/>
          </p:cNvSpPr>
          <p:nvPr>
            <p:ph type="sldNum" sz="quarter" idx="10"/>
          </p:nvPr>
        </p:nvSpPr>
        <p:spPr/>
        <p:txBody>
          <a:bodyPr/>
          <a:lstStyle/>
          <a:p>
            <a:fld id="{3C5AF1C8-F4E6-4FCB-8550-7107E4966263}" type="slidenum">
              <a:rPr lang="en-US" smtClean="0"/>
              <a:t>9</a:t>
            </a:fld>
            <a:endParaRPr lang="en-US"/>
          </a:p>
        </p:txBody>
      </p:sp>
    </p:spTree>
    <p:extLst>
      <p:ext uri="{BB962C8B-B14F-4D97-AF65-F5344CB8AC3E}">
        <p14:creationId xmlns:p14="http://schemas.microsoft.com/office/powerpoint/2010/main" val="33193016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xmlns="" id="{CF724BB7-5CC3-4214-9AFE-CEB58A86F1C5}"/>
              </a:ext>
            </a:extLst>
          </p:cNvPr>
          <p:cNvSpPr>
            <a:spLocks noGrp="1"/>
          </p:cNvSpPr>
          <p:nvPr>
            <p:ph type="body" sz="quarter" idx="10" hasCustomPrompt="1"/>
          </p:nvPr>
        </p:nvSpPr>
        <p:spPr>
          <a:xfrm>
            <a:off x="408565" y="4065588"/>
            <a:ext cx="11400817" cy="2062162"/>
          </a:xfrm>
          <a:prstGeom prst="rect">
            <a:avLst/>
          </a:prstGeom>
        </p:spPr>
        <p:txBody>
          <a:bodyPr/>
          <a:lstStyle>
            <a:lvl1pPr marL="0" indent="0">
              <a:buNone/>
              <a:defRPr sz="3600" b="1" baseline="0">
                <a:solidFill>
                  <a:schemeClr val="bg1"/>
                </a:solidFill>
                <a:latin typeface="Arial" panose="020B0604020202020204" pitchFamily="34" charset="0"/>
                <a:cs typeface="Arial" panose="020B0604020202020204" pitchFamily="34" charset="0"/>
              </a:defRPr>
            </a:lvl1pPr>
            <a:lvl2pPr marL="457189" indent="0">
              <a:buNone/>
              <a:defRPr/>
            </a:lvl2pPr>
            <a:lvl3pPr marL="914377" indent="0" algn="ctr">
              <a:buNone/>
              <a:defRPr sz="3600" b="1">
                <a:solidFill>
                  <a:srgbClr val="FF0000"/>
                </a:solidFill>
                <a:latin typeface="Arial" panose="020B0604020202020204" pitchFamily="34" charset="0"/>
                <a:cs typeface="Arial" panose="020B0604020202020204" pitchFamily="34" charset="0"/>
              </a:defRPr>
            </a:lvl3pPr>
            <a:lvl4pPr marL="1371566" indent="0">
              <a:buNone/>
              <a:defRPr/>
            </a:lvl4pPr>
            <a:lvl5pPr marL="1828754" indent="0">
              <a:buNone/>
              <a:defRPr/>
            </a:lvl5pPr>
          </a:lstStyle>
          <a:p>
            <a:r>
              <a:rPr lang="en-US" sz="3600" b="1" dirty="0">
                <a:solidFill>
                  <a:schemeClr val="bg1"/>
                </a:solidFill>
                <a:latin typeface="Arial" panose="020B0604020202020204" pitchFamily="34" charset="0"/>
                <a:cs typeface="Arial" panose="020B0604020202020204" pitchFamily="34" charset="0"/>
              </a:rPr>
              <a:t>2017 Census of Agriculture </a:t>
            </a:r>
          </a:p>
          <a:p>
            <a:r>
              <a:rPr lang="en-US" sz="3600" b="1" dirty="0">
                <a:solidFill>
                  <a:schemeClr val="bg1"/>
                </a:solidFill>
                <a:latin typeface="Arial" panose="020B0604020202020204" pitchFamily="34" charset="0"/>
                <a:cs typeface="Arial" panose="020B0604020202020204" pitchFamily="34" charset="0"/>
              </a:rPr>
              <a:t>Data Release </a:t>
            </a:r>
          </a:p>
          <a:p>
            <a:pPr algn="ctr"/>
            <a:r>
              <a:rPr lang="en-US" sz="3600" b="1" dirty="0">
                <a:solidFill>
                  <a:srgbClr val="FF0000"/>
                </a:solidFill>
                <a:latin typeface="Arial" panose="020B0604020202020204" pitchFamily="34" charset="0"/>
                <a:cs typeface="Arial" panose="020B0604020202020204" pitchFamily="34" charset="0"/>
              </a:rPr>
              <a:t>EMBARGOED </a:t>
            </a:r>
            <a:r>
              <a:rPr lang="en-US" sz="3600" b="1" dirty="0" smtClean="0">
                <a:solidFill>
                  <a:srgbClr val="FF0000"/>
                </a:solidFill>
                <a:latin typeface="Arial" panose="020B0604020202020204" pitchFamily="34" charset="0"/>
                <a:cs typeface="Arial" panose="020B0604020202020204" pitchFamily="34" charset="0"/>
              </a:rPr>
              <a:t>until April 11, </a:t>
            </a:r>
            <a:r>
              <a:rPr lang="en-US" sz="3600" b="1" dirty="0">
                <a:solidFill>
                  <a:srgbClr val="FF0000"/>
                </a:solidFill>
                <a:latin typeface="Arial" panose="020B0604020202020204" pitchFamily="34" charset="0"/>
                <a:cs typeface="Arial" panose="020B0604020202020204" pitchFamily="34" charset="0"/>
              </a:rPr>
              <a:t>at noon ET</a:t>
            </a:r>
            <a:endParaRPr lang="en-US" sz="3600"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797223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Map plu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BFE43BE-BC88-4058-8822-6E4CA5655D1C}"/>
              </a:ext>
            </a:extLst>
          </p:cNvPr>
          <p:cNvSpPr>
            <a:spLocks noGrp="1"/>
          </p:cNvSpPr>
          <p:nvPr>
            <p:ph type="title"/>
          </p:nvPr>
        </p:nvSpPr>
        <p:spPr>
          <a:xfrm>
            <a:off x="231005" y="365127"/>
            <a:ext cx="11665819" cy="478022"/>
          </a:xfrm>
          <a:prstGeom prst="rect">
            <a:avLst/>
          </a:prstGeom>
        </p:spPr>
        <p:txBody>
          <a:bodyPr/>
          <a:lstStyle>
            <a:lvl1pPr>
              <a:defRPr sz="3200" b="1" baseline="0">
                <a:latin typeface="+mj-lt"/>
                <a:cs typeface="Arial" panose="020B0604020202020204" pitchFamily="34" charset="0"/>
              </a:defRPr>
            </a:lvl1pPr>
          </a:lstStyle>
          <a:p>
            <a:r>
              <a:rPr lang="en-US" dirty="0" smtClean="0"/>
              <a:t>Click </a:t>
            </a:r>
            <a:r>
              <a:rPr lang="en-US" dirty="0"/>
              <a:t>to edit Master title style</a:t>
            </a:r>
          </a:p>
        </p:txBody>
      </p:sp>
      <p:sp>
        <p:nvSpPr>
          <p:cNvPr id="3" name="Text Placeholder 2">
            <a:extLst>
              <a:ext uri="{FF2B5EF4-FFF2-40B4-BE49-F238E27FC236}">
                <a16:creationId xmlns:a16="http://schemas.microsoft.com/office/drawing/2014/main" xmlns="" id="{9653E4D2-DCF2-4164-9BAE-EBB9C322EA46}"/>
              </a:ext>
            </a:extLst>
          </p:cNvPr>
          <p:cNvSpPr>
            <a:spLocks noGrp="1"/>
          </p:cNvSpPr>
          <p:nvPr>
            <p:ph type="body" idx="1" hasCustomPrompt="1"/>
          </p:nvPr>
        </p:nvSpPr>
        <p:spPr>
          <a:xfrm>
            <a:off x="231006" y="957029"/>
            <a:ext cx="7036068" cy="446322"/>
          </a:xfrm>
          <a:prstGeom prst="rect">
            <a:avLst/>
          </a:prstGeom>
        </p:spPr>
        <p:txBody>
          <a:bodyPr anchor="b"/>
          <a:lstStyle>
            <a:lvl1pPr marL="0" indent="0">
              <a:buNone/>
              <a:defRPr sz="2200" b="1">
                <a:latin typeface="+mj-lt"/>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a:t>
            </a:r>
            <a:r>
              <a:rPr lang="en-US" dirty="0" smtClean="0"/>
              <a:t>styles</a:t>
            </a:r>
            <a:endParaRPr lang="en-US" dirty="0"/>
          </a:p>
        </p:txBody>
      </p:sp>
      <p:sp>
        <p:nvSpPr>
          <p:cNvPr id="4" name="Content Placeholder 3">
            <a:extLst>
              <a:ext uri="{FF2B5EF4-FFF2-40B4-BE49-F238E27FC236}">
                <a16:creationId xmlns:a16="http://schemas.microsoft.com/office/drawing/2014/main" xmlns="" id="{5DD253B1-68FA-467F-B08E-FD6DC2E4F8CE}"/>
              </a:ext>
            </a:extLst>
          </p:cNvPr>
          <p:cNvSpPr>
            <a:spLocks noGrp="1"/>
          </p:cNvSpPr>
          <p:nvPr>
            <p:ph sz="half" idx="2"/>
          </p:nvPr>
        </p:nvSpPr>
        <p:spPr>
          <a:xfrm>
            <a:off x="231005" y="1517232"/>
            <a:ext cx="8354855" cy="4922070"/>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xmlns="" id="{7BB85929-26FD-4B65-BA05-D2A88ED65C98}"/>
              </a:ext>
            </a:extLst>
          </p:cNvPr>
          <p:cNvSpPr>
            <a:spLocks noGrp="1"/>
          </p:cNvSpPr>
          <p:nvPr>
            <p:ph type="body" sz="quarter" idx="3" hasCustomPrompt="1"/>
          </p:nvPr>
        </p:nvSpPr>
        <p:spPr>
          <a:xfrm>
            <a:off x="7379368" y="957029"/>
            <a:ext cx="4517455" cy="466097"/>
          </a:xfrm>
          <a:prstGeom prst="rect">
            <a:avLst/>
          </a:prstGeom>
        </p:spPr>
        <p:txBody>
          <a:bodyPr anchor="b"/>
          <a:lstStyle>
            <a:lvl1pPr marL="0" indent="0">
              <a:buNone/>
              <a:defRPr sz="2200" b="1" baseline="0">
                <a:latin typeface="+mj-lt"/>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a:t>
            </a:r>
            <a:r>
              <a:rPr lang="en-US" dirty="0" smtClean="0"/>
              <a:t>styles</a:t>
            </a:r>
            <a:endParaRPr lang="en-US" dirty="0"/>
          </a:p>
        </p:txBody>
      </p:sp>
      <p:sp>
        <p:nvSpPr>
          <p:cNvPr id="6" name="Content Placeholder 5">
            <a:extLst>
              <a:ext uri="{FF2B5EF4-FFF2-40B4-BE49-F238E27FC236}">
                <a16:creationId xmlns:a16="http://schemas.microsoft.com/office/drawing/2014/main" xmlns="" id="{6E9CD863-442F-46A3-9F2F-C7E8648ADCAE}"/>
              </a:ext>
            </a:extLst>
          </p:cNvPr>
          <p:cNvSpPr>
            <a:spLocks noGrp="1"/>
          </p:cNvSpPr>
          <p:nvPr>
            <p:ph sz="quarter" idx="4"/>
          </p:nvPr>
        </p:nvSpPr>
        <p:spPr>
          <a:xfrm>
            <a:off x="7379369" y="1517232"/>
            <a:ext cx="4517455" cy="4732113"/>
          </a:xfrm>
          <a:prstGeom prst="rect">
            <a:avLst/>
          </a:prstGeom>
        </p:spPr>
        <p:txBody>
          <a:bodyPr/>
          <a:lstStyle>
            <a:lvl1pPr marL="0" indent="0">
              <a:buNone/>
              <a:defRPr>
                <a:latin typeface="Arial" panose="020B0604020202020204" pitchFamily="34" charset="0"/>
                <a:cs typeface="Arial" panose="020B0604020202020204" pitchFamily="34" charset="0"/>
              </a:defRPr>
            </a:lvl1pPr>
            <a:lvl2pPr algn="r">
              <a:defRPr>
                <a:latin typeface="Arial" panose="020B0604020202020204" pitchFamily="34" charset="0"/>
                <a:cs typeface="Arial" panose="020B0604020202020204" pitchFamily="34" charset="0"/>
              </a:defRPr>
            </a:lvl2pPr>
            <a:lvl3pPr algn="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endParaRPr lang="en-US" dirty="0"/>
          </a:p>
        </p:txBody>
      </p:sp>
      <p:sp>
        <p:nvSpPr>
          <p:cNvPr id="10" name="Slide Number Placeholder 5">
            <a:extLst>
              <a:ext uri="{FF2B5EF4-FFF2-40B4-BE49-F238E27FC236}">
                <a16:creationId xmlns:a16="http://schemas.microsoft.com/office/drawing/2014/main" xmlns="" id="{1A0C054D-8534-42BF-803C-A22EDB83F06B}"/>
              </a:ext>
            </a:extLst>
          </p:cNvPr>
          <p:cNvSpPr>
            <a:spLocks noGrp="1"/>
          </p:cNvSpPr>
          <p:nvPr>
            <p:ph type="sldNum" sz="quarter" idx="10"/>
          </p:nvPr>
        </p:nvSpPr>
        <p:spPr>
          <a:xfrm>
            <a:off x="9349905" y="6249344"/>
            <a:ext cx="2743200" cy="365125"/>
          </a:xfrm>
          <a:prstGeom prst="rect">
            <a:avLst/>
          </a:prstGeom>
        </p:spPr>
        <p:txBody>
          <a:bodyPr vert="horz" lIns="91440" tIns="45720" rIns="91440" bIns="45720" rtlCol="0" anchor="ctr"/>
          <a:lstStyle>
            <a:lvl1pPr algn="r">
              <a:defRPr sz="1000">
                <a:solidFill>
                  <a:schemeClr val="tx1">
                    <a:tint val="75000"/>
                  </a:schemeClr>
                </a:solidFill>
                <a:latin typeface="Arial" panose="020B0604020202020204" pitchFamily="34" charset="0"/>
                <a:cs typeface="Arial" panose="020B0604020202020204" pitchFamily="34" charset="0"/>
              </a:defRPr>
            </a:lvl1pPr>
          </a:lstStyle>
          <a:p>
            <a:fld id="{08B1EFE8-A2EC-4AF9-B0EC-DE5C4DA80949}" type="slidenum">
              <a:rPr lang="en-US" smtClean="0"/>
              <a:pPr/>
              <a:t>‹#›</a:t>
            </a:fld>
            <a:endParaRPr lang="en-US" dirty="0"/>
          </a:p>
        </p:txBody>
      </p:sp>
    </p:spTree>
    <p:extLst>
      <p:ext uri="{BB962C8B-B14F-4D97-AF65-F5344CB8AC3E}">
        <p14:creationId xmlns:p14="http://schemas.microsoft.com/office/powerpoint/2010/main" val="2415722559"/>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xmlns="" id="{1C1F2555-DEBD-4440-9C01-5841861042B2}"/>
              </a:ext>
            </a:extLst>
          </p:cNvPr>
          <p:cNvSpPr>
            <a:spLocks noGrp="1"/>
          </p:cNvSpPr>
          <p:nvPr>
            <p:ph type="sldNum" sz="quarter" idx="4"/>
          </p:nvPr>
        </p:nvSpPr>
        <p:spPr>
          <a:xfrm>
            <a:off x="9349905" y="6249344"/>
            <a:ext cx="2743200" cy="365125"/>
          </a:xfrm>
          <a:prstGeom prst="rect">
            <a:avLst/>
          </a:prstGeom>
        </p:spPr>
        <p:txBody>
          <a:bodyPr vert="horz" lIns="91440" tIns="45720" rIns="91440" bIns="45720" rtlCol="0" anchor="ctr"/>
          <a:lstStyle>
            <a:lvl1pPr algn="r">
              <a:defRPr sz="1000">
                <a:solidFill>
                  <a:schemeClr val="tx1">
                    <a:tint val="75000"/>
                  </a:schemeClr>
                </a:solidFill>
                <a:latin typeface="Arial" panose="020B0604020202020204" pitchFamily="34" charset="0"/>
                <a:cs typeface="Arial" panose="020B0604020202020204" pitchFamily="34" charset="0"/>
              </a:defRPr>
            </a:lvl1pPr>
          </a:lstStyle>
          <a:p>
            <a:fld id="{DD95F43D-C05A-43B1-8627-AAB33B48D7D0}" type="slidenum">
              <a:rPr lang="en-US" smtClean="0"/>
              <a:pPr/>
              <a:t>‹#›</a:t>
            </a:fld>
            <a:endParaRPr lang="en-US" dirty="0"/>
          </a:p>
        </p:txBody>
      </p:sp>
    </p:spTree>
    <p:extLst>
      <p:ext uri="{BB962C8B-B14F-4D97-AF65-F5344CB8AC3E}">
        <p14:creationId xmlns:p14="http://schemas.microsoft.com/office/powerpoint/2010/main" val="28292856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20322B4-2688-4464-9B90-A03F746AA528}"/>
              </a:ext>
            </a:extLst>
          </p:cNvPr>
          <p:cNvSpPr>
            <a:spLocks noGrp="1"/>
          </p:cNvSpPr>
          <p:nvPr>
            <p:ph type="title"/>
          </p:nvPr>
        </p:nvSpPr>
        <p:spPr>
          <a:xfrm>
            <a:off x="839788" y="457200"/>
            <a:ext cx="3932237" cy="1600200"/>
          </a:xfrm>
          <a:prstGeom prst="rect">
            <a:avLst/>
          </a:prstGeom>
        </p:spPr>
        <p:txBody>
          <a:bodyPr anchor="b"/>
          <a:lstStyle>
            <a:lvl1pPr>
              <a:defRPr sz="3200" b="1">
                <a:latin typeface="+mj-lt"/>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xmlns="" id="{AA002562-0870-41EA-BB88-D648A40DC11D}"/>
              </a:ext>
            </a:extLst>
          </p:cNvPr>
          <p:cNvSpPr>
            <a:spLocks noGrp="1"/>
          </p:cNvSpPr>
          <p:nvPr>
            <p:ph idx="1"/>
          </p:nvPr>
        </p:nvSpPr>
        <p:spPr>
          <a:xfrm>
            <a:off x="5183188" y="987425"/>
            <a:ext cx="6172200" cy="4873625"/>
          </a:xfrm>
          <a:prstGeom prst="rect">
            <a:avLst/>
          </a:prstGeom>
        </p:spPr>
        <p:txBody>
          <a:bodyPr/>
          <a:lstStyle>
            <a:lvl1pPr>
              <a:defRPr sz="3200">
                <a:latin typeface="Arial" panose="020B0604020202020204" pitchFamily="34" charset="0"/>
                <a:cs typeface="Arial" panose="020B0604020202020204" pitchFamily="34" charset="0"/>
              </a:defRPr>
            </a:lvl1pPr>
            <a:lvl2pPr>
              <a:defRPr sz="2800">
                <a:latin typeface="Arial" panose="020B0604020202020204" pitchFamily="34" charset="0"/>
                <a:cs typeface="Arial" panose="020B0604020202020204" pitchFamily="34" charset="0"/>
              </a:defRPr>
            </a:lvl2pPr>
            <a:lvl3pPr>
              <a:defRPr sz="2400">
                <a:latin typeface="Arial" panose="020B0604020202020204" pitchFamily="34" charset="0"/>
                <a:cs typeface="Arial" panose="020B0604020202020204" pitchFamily="34" charset="0"/>
              </a:defRPr>
            </a:lvl3pPr>
            <a:lvl4pPr>
              <a:defRPr sz="2000">
                <a:latin typeface="Arial" panose="020B0604020202020204" pitchFamily="34" charset="0"/>
                <a:cs typeface="Arial" panose="020B0604020202020204" pitchFamily="34" charset="0"/>
              </a:defRPr>
            </a:lvl4pPr>
            <a:lvl5pPr>
              <a:defRPr sz="200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xmlns="" id="{5F1F079F-A2CA-49B7-9B51-DDF724837C3F}"/>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8" name="Slide Number Placeholder 5">
            <a:extLst>
              <a:ext uri="{FF2B5EF4-FFF2-40B4-BE49-F238E27FC236}">
                <a16:creationId xmlns:a16="http://schemas.microsoft.com/office/drawing/2014/main" xmlns="" id="{51270B2B-FEA2-49D3-9BB3-236849F4E45A}"/>
              </a:ext>
            </a:extLst>
          </p:cNvPr>
          <p:cNvSpPr>
            <a:spLocks noGrp="1"/>
          </p:cNvSpPr>
          <p:nvPr>
            <p:ph type="sldNum" sz="quarter" idx="4"/>
          </p:nvPr>
        </p:nvSpPr>
        <p:spPr>
          <a:xfrm>
            <a:off x="9349905" y="6249344"/>
            <a:ext cx="2743200" cy="365125"/>
          </a:xfrm>
          <a:prstGeom prst="rect">
            <a:avLst/>
          </a:prstGeom>
        </p:spPr>
        <p:txBody>
          <a:bodyPr vert="horz" lIns="91440" tIns="45720" rIns="91440" bIns="45720" rtlCol="0" anchor="ctr"/>
          <a:lstStyle>
            <a:lvl1pPr algn="r">
              <a:defRPr sz="1000">
                <a:solidFill>
                  <a:schemeClr val="tx1">
                    <a:tint val="75000"/>
                  </a:schemeClr>
                </a:solidFill>
                <a:latin typeface="Arial" panose="020B0604020202020204" pitchFamily="34" charset="0"/>
                <a:cs typeface="Arial" panose="020B0604020202020204" pitchFamily="34" charset="0"/>
              </a:defRPr>
            </a:lvl1pPr>
          </a:lstStyle>
          <a:p>
            <a:fld id="{4F504EAA-F366-40F1-958D-9DC321AEA4D8}" type="slidenum">
              <a:rPr lang="en-US" smtClean="0"/>
              <a:pPr/>
              <a:t>‹#›</a:t>
            </a:fld>
            <a:endParaRPr lang="en-US" dirty="0"/>
          </a:p>
        </p:txBody>
      </p:sp>
    </p:spTree>
    <p:extLst>
      <p:ext uri="{BB962C8B-B14F-4D97-AF65-F5344CB8AC3E}">
        <p14:creationId xmlns:p14="http://schemas.microsoft.com/office/powerpoint/2010/main" val="3844486384"/>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88C2A0F-526C-41BD-9049-E117874003F7}"/>
              </a:ext>
            </a:extLst>
          </p:cNvPr>
          <p:cNvSpPr>
            <a:spLocks noGrp="1"/>
          </p:cNvSpPr>
          <p:nvPr>
            <p:ph type="title"/>
          </p:nvPr>
        </p:nvSpPr>
        <p:spPr>
          <a:xfrm>
            <a:off x="839788" y="457200"/>
            <a:ext cx="3932237" cy="1600200"/>
          </a:xfrm>
          <a:prstGeom prst="rect">
            <a:avLst/>
          </a:prstGeom>
        </p:spPr>
        <p:txBody>
          <a:bodyPr anchor="b"/>
          <a:lstStyle>
            <a:lvl1pPr>
              <a:defRPr sz="3200" b="1">
                <a:latin typeface="+mj-lt"/>
                <a:cs typeface="Arial" panose="020B0604020202020204" pitchFamily="34" charset="0"/>
              </a:defRPr>
            </a:lvl1pPr>
          </a:lstStyle>
          <a:p>
            <a:r>
              <a:rPr lang="en-US" dirty="0"/>
              <a:t>Click to edit Master title style</a:t>
            </a:r>
          </a:p>
        </p:txBody>
      </p:sp>
      <p:sp>
        <p:nvSpPr>
          <p:cNvPr id="3" name="Picture Placeholder 2">
            <a:extLst>
              <a:ext uri="{FF2B5EF4-FFF2-40B4-BE49-F238E27FC236}">
                <a16:creationId xmlns:a16="http://schemas.microsoft.com/office/drawing/2014/main" xmlns="" id="{79C5675A-2B58-4F48-9AA5-AF1B28F2D9EE}"/>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xmlns="" id="{EF7AEEA3-5F5E-45D2-ABC5-F9C1E6118706}"/>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8" name="Slide Number Placeholder 5">
            <a:extLst>
              <a:ext uri="{FF2B5EF4-FFF2-40B4-BE49-F238E27FC236}">
                <a16:creationId xmlns:a16="http://schemas.microsoft.com/office/drawing/2014/main" xmlns="" id="{6F63A4F4-32FB-47FF-BAF4-B8156BCA4A8E}"/>
              </a:ext>
            </a:extLst>
          </p:cNvPr>
          <p:cNvSpPr>
            <a:spLocks noGrp="1"/>
          </p:cNvSpPr>
          <p:nvPr>
            <p:ph type="sldNum" sz="quarter" idx="4"/>
          </p:nvPr>
        </p:nvSpPr>
        <p:spPr>
          <a:xfrm>
            <a:off x="9349905" y="6249344"/>
            <a:ext cx="2743200" cy="365125"/>
          </a:xfrm>
          <a:prstGeom prst="rect">
            <a:avLst/>
          </a:prstGeom>
        </p:spPr>
        <p:txBody>
          <a:bodyPr vert="horz" lIns="91440" tIns="45720" rIns="91440" bIns="45720" rtlCol="0" anchor="ctr"/>
          <a:lstStyle>
            <a:lvl1pPr algn="r">
              <a:defRPr sz="1000">
                <a:solidFill>
                  <a:schemeClr val="tx1">
                    <a:tint val="75000"/>
                  </a:schemeClr>
                </a:solidFill>
                <a:latin typeface="Arial" panose="020B0604020202020204" pitchFamily="34" charset="0"/>
                <a:cs typeface="Arial" panose="020B0604020202020204" pitchFamily="34" charset="0"/>
              </a:defRPr>
            </a:lvl1pPr>
          </a:lstStyle>
          <a:p>
            <a:fld id="{4FBF6929-FE95-4288-ABA8-61A3FFEA5668}" type="slidenum">
              <a:rPr lang="en-US" smtClean="0"/>
              <a:pPr/>
              <a:t>‹#›</a:t>
            </a:fld>
            <a:endParaRPr lang="en-US" dirty="0"/>
          </a:p>
        </p:txBody>
      </p:sp>
    </p:spTree>
    <p:extLst>
      <p:ext uri="{BB962C8B-B14F-4D97-AF65-F5344CB8AC3E}">
        <p14:creationId xmlns:p14="http://schemas.microsoft.com/office/powerpoint/2010/main" val="352964317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xmlns="" id="{502734D8-EC4D-441A-9660-D5C54A1F5BA1}"/>
              </a:ext>
            </a:extLst>
          </p:cNvPr>
          <p:cNvSpPr>
            <a:spLocks/>
          </p:cNvSpPr>
          <p:nvPr userDrawn="1"/>
        </p:nvSpPr>
        <p:spPr>
          <a:xfrm>
            <a:off x="646178" y="2120253"/>
            <a:ext cx="11555060" cy="45719"/>
          </a:xfrm>
          <a:prstGeom prst="rect">
            <a:avLst/>
          </a:prstGeom>
          <a:solidFill>
            <a:srgbClr val="0568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1" name="Text Placeholder 10">
            <a:extLst>
              <a:ext uri="{FF2B5EF4-FFF2-40B4-BE49-F238E27FC236}">
                <a16:creationId xmlns:a16="http://schemas.microsoft.com/office/drawing/2014/main" xmlns="" id="{CDD54C8E-C941-471A-8F6A-3D8908080A1F}"/>
              </a:ext>
            </a:extLst>
          </p:cNvPr>
          <p:cNvSpPr>
            <a:spLocks noGrp="1"/>
          </p:cNvSpPr>
          <p:nvPr>
            <p:ph type="body" sz="quarter" idx="10" hasCustomPrompt="1"/>
          </p:nvPr>
        </p:nvSpPr>
        <p:spPr>
          <a:xfrm>
            <a:off x="646115" y="1166813"/>
            <a:ext cx="11368087" cy="862012"/>
          </a:xfrm>
          <a:prstGeom prst="rect">
            <a:avLst/>
          </a:prstGeom>
        </p:spPr>
        <p:txBody>
          <a:bodyPr/>
          <a:lstStyle>
            <a:lvl1pPr marL="0" indent="0">
              <a:buNone/>
              <a:defRPr sz="6000" b="0">
                <a:solidFill>
                  <a:srgbClr val="427562"/>
                </a:solidFill>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stStyle>
          <a:p>
            <a:pPr lvl="0"/>
            <a:r>
              <a:rPr lang="en-US" dirty="0"/>
              <a:t>Section Title</a:t>
            </a:r>
          </a:p>
          <a:p>
            <a:pPr lvl="1"/>
            <a:endParaRPr lang="en-US" dirty="0"/>
          </a:p>
        </p:txBody>
      </p:sp>
      <p:sp>
        <p:nvSpPr>
          <p:cNvPr id="3" name="Text Placeholder 2"/>
          <p:cNvSpPr>
            <a:spLocks noGrp="1"/>
          </p:cNvSpPr>
          <p:nvPr>
            <p:ph type="body" sz="quarter" idx="11" hasCustomPrompt="1"/>
          </p:nvPr>
        </p:nvSpPr>
        <p:spPr>
          <a:xfrm>
            <a:off x="996950" y="2487613"/>
            <a:ext cx="4860925" cy="1722437"/>
          </a:xfrm>
          <a:prstGeom prst="rect">
            <a:avLst/>
          </a:prstGeom>
        </p:spPr>
        <p:txBody>
          <a:bodyPr/>
          <a:lstStyle>
            <a:lvl1pPr>
              <a:defRPr>
                <a:latin typeface="Arial" panose="020B0604020202020204" pitchFamily="34" charset="0"/>
                <a:cs typeface="Arial" panose="020B0604020202020204" pitchFamily="34" charset="0"/>
              </a:defRPr>
            </a:lvl1pPr>
          </a:lstStyle>
          <a:p>
            <a:pPr lvl="0"/>
            <a:r>
              <a:rPr lang="en-US" dirty="0"/>
              <a:t>Topics</a:t>
            </a:r>
          </a:p>
        </p:txBody>
      </p:sp>
    </p:spTree>
    <p:extLst>
      <p:ext uri="{BB962C8B-B14F-4D97-AF65-F5344CB8AC3E}">
        <p14:creationId xmlns:p14="http://schemas.microsoft.com/office/powerpoint/2010/main" val="11737406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xmlns="" id="{502734D8-EC4D-441A-9660-D5C54A1F5BA1}"/>
              </a:ext>
            </a:extLst>
          </p:cNvPr>
          <p:cNvSpPr>
            <a:spLocks/>
          </p:cNvSpPr>
          <p:nvPr userDrawn="1"/>
        </p:nvSpPr>
        <p:spPr>
          <a:xfrm>
            <a:off x="646178" y="2120253"/>
            <a:ext cx="11555060" cy="45719"/>
          </a:xfrm>
          <a:prstGeom prst="rect">
            <a:avLst/>
          </a:prstGeom>
          <a:solidFill>
            <a:srgbClr val="0568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1" name="Text Placeholder 10">
            <a:extLst>
              <a:ext uri="{FF2B5EF4-FFF2-40B4-BE49-F238E27FC236}">
                <a16:creationId xmlns:a16="http://schemas.microsoft.com/office/drawing/2014/main" xmlns="" id="{CDD54C8E-C941-471A-8F6A-3D8908080A1F}"/>
              </a:ext>
            </a:extLst>
          </p:cNvPr>
          <p:cNvSpPr>
            <a:spLocks noGrp="1"/>
          </p:cNvSpPr>
          <p:nvPr>
            <p:ph type="body" sz="quarter" idx="10" hasCustomPrompt="1"/>
          </p:nvPr>
        </p:nvSpPr>
        <p:spPr>
          <a:xfrm>
            <a:off x="646115" y="1166813"/>
            <a:ext cx="11368087" cy="862012"/>
          </a:xfrm>
          <a:prstGeom prst="rect">
            <a:avLst/>
          </a:prstGeom>
        </p:spPr>
        <p:txBody>
          <a:bodyPr/>
          <a:lstStyle>
            <a:lvl1pPr marL="0" indent="0">
              <a:buNone/>
              <a:defRPr sz="6000" b="0">
                <a:solidFill>
                  <a:srgbClr val="427562"/>
                </a:solidFill>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stStyle>
          <a:p>
            <a:pPr lvl="0"/>
            <a:r>
              <a:rPr lang="en-US" dirty="0"/>
              <a:t>Section Title</a:t>
            </a:r>
          </a:p>
          <a:p>
            <a:pPr lvl="1"/>
            <a:endParaRPr lang="en-US" dirty="0"/>
          </a:p>
        </p:txBody>
      </p:sp>
      <p:sp>
        <p:nvSpPr>
          <p:cNvPr id="3" name="Text Placeholder 2"/>
          <p:cNvSpPr>
            <a:spLocks noGrp="1"/>
          </p:cNvSpPr>
          <p:nvPr>
            <p:ph type="body" sz="quarter" idx="11" hasCustomPrompt="1"/>
          </p:nvPr>
        </p:nvSpPr>
        <p:spPr>
          <a:xfrm>
            <a:off x="996950" y="2487613"/>
            <a:ext cx="4860925" cy="1722437"/>
          </a:xfrm>
          <a:prstGeom prst="rect">
            <a:avLst/>
          </a:prstGeom>
        </p:spPr>
        <p:txBody>
          <a:bodyPr/>
          <a:lstStyle>
            <a:lvl1pPr>
              <a:defRPr>
                <a:latin typeface="Arial" panose="020B0604020202020204" pitchFamily="34" charset="0"/>
                <a:cs typeface="Arial" panose="020B0604020202020204" pitchFamily="34" charset="0"/>
              </a:defRPr>
            </a:lvl1pPr>
          </a:lstStyle>
          <a:p>
            <a:pPr lvl="0"/>
            <a:r>
              <a:rPr lang="en-US" dirty="0"/>
              <a:t>Topics</a:t>
            </a:r>
          </a:p>
        </p:txBody>
      </p:sp>
    </p:spTree>
    <p:extLst>
      <p:ext uri="{BB962C8B-B14F-4D97-AF65-F5344CB8AC3E}">
        <p14:creationId xmlns:p14="http://schemas.microsoft.com/office/powerpoint/2010/main" val="14933892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1DD77C0-4E34-47B3-8606-59EC4EAD0ED0}"/>
              </a:ext>
            </a:extLst>
          </p:cNvPr>
          <p:cNvSpPr>
            <a:spLocks noGrp="1"/>
          </p:cNvSpPr>
          <p:nvPr>
            <p:ph type="title"/>
          </p:nvPr>
        </p:nvSpPr>
        <p:spPr>
          <a:xfrm>
            <a:off x="838200" y="365125"/>
            <a:ext cx="10515600" cy="1325563"/>
          </a:xfrm>
          <a:prstGeom prst="rect">
            <a:avLst/>
          </a:prstGeom>
        </p:spPr>
        <p:txBody>
          <a:bodyPr/>
          <a:lstStyle>
            <a:lvl1pPr>
              <a:defRPr sz="3200" b="1">
                <a:latin typeface="Arial Narrow" panose="020B060602020203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xmlns="" id="{E6F6BEF5-70DF-4B82-AD58-D14A3BB06EF5}"/>
              </a:ext>
            </a:extLst>
          </p:cNvPr>
          <p:cNvSpPr>
            <a:spLocks noGrp="1"/>
          </p:cNvSpPr>
          <p:nvPr>
            <p:ph idx="1"/>
          </p:nvPr>
        </p:nvSpPr>
        <p:spPr>
          <a:xfrm>
            <a:off x="838200" y="1825625"/>
            <a:ext cx="10515600" cy="435133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5">
            <a:extLst>
              <a:ext uri="{FF2B5EF4-FFF2-40B4-BE49-F238E27FC236}">
                <a16:creationId xmlns:a16="http://schemas.microsoft.com/office/drawing/2014/main" xmlns="" id="{00F55BF6-B7C0-4378-AA4A-92C8E137CCC5}"/>
              </a:ext>
            </a:extLst>
          </p:cNvPr>
          <p:cNvSpPr>
            <a:spLocks noGrp="1"/>
          </p:cNvSpPr>
          <p:nvPr>
            <p:ph type="sldNum" sz="quarter" idx="4"/>
          </p:nvPr>
        </p:nvSpPr>
        <p:spPr>
          <a:xfrm>
            <a:off x="9349905" y="6249344"/>
            <a:ext cx="2743200" cy="365125"/>
          </a:xfrm>
          <a:prstGeom prst="rect">
            <a:avLst/>
          </a:prstGeom>
        </p:spPr>
        <p:txBody>
          <a:bodyPr vert="horz" lIns="91440" tIns="45720" rIns="91440" bIns="45720" rtlCol="0" anchor="ctr"/>
          <a:lstStyle>
            <a:lvl1pPr algn="r">
              <a:defRPr sz="1000">
                <a:solidFill>
                  <a:schemeClr val="tx1">
                    <a:tint val="75000"/>
                  </a:schemeClr>
                </a:solidFill>
                <a:latin typeface="Arial" panose="020B0604020202020204" pitchFamily="34" charset="0"/>
                <a:cs typeface="Arial" panose="020B0604020202020204" pitchFamily="34" charset="0"/>
              </a:defRPr>
            </a:lvl1pPr>
          </a:lstStyle>
          <a:p>
            <a:fld id="{43835934-7406-4918-9312-CEAF894A9188}" type="slidenum">
              <a:rPr lang="en-US" smtClean="0"/>
              <a:pPr/>
              <a:t>‹#›</a:t>
            </a:fld>
            <a:endParaRPr lang="en-US" dirty="0"/>
          </a:p>
        </p:txBody>
      </p:sp>
    </p:spTree>
    <p:extLst>
      <p:ext uri="{BB962C8B-B14F-4D97-AF65-F5344CB8AC3E}">
        <p14:creationId xmlns:p14="http://schemas.microsoft.com/office/powerpoint/2010/main" val="3213284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E85B63A-D4DC-4224-B987-0C5A2DFFE201}"/>
              </a:ext>
            </a:extLst>
          </p:cNvPr>
          <p:cNvSpPr>
            <a:spLocks noGrp="1"/>
          </p:cNvSpPr>
          <p:nvPr>
            <p:ph type="title"/>
          </p:nvPr>
        </p:nvSpPr>
        <p:spPr>
          <a:xfrm>
            <a:off x="838200" y="365125"/>
            <a:ext cx="10515600" cy="1325563"/>
          </a:xfrm>
          <a:prstGeom prst="rect">
            <a:avLst/>
          </a:prstGeom>
        </p:spPr>
        <p:txBody>
          <a:bodyPr/>
          <a:lstStyle>
            <a:lvl1pPr>
              <a:defRPr sz="3200" b="1">
                <a:latin typeface="Arial Narrow" panose="020B060602020203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xmlns="" id="{0F809E6D-A632-43FC-AF30-D887A76BBEA6}"/>
              </a:ext>
            </a:extLst>
          </p:cNvPr>
          <p:cNvSpPr>
            <a:spLocks noGrp="1"/>
          </p:cNvSpPr>
          <p:nvPr>
            <p:ph sz="half" idx="1"/>
          </p:nvPr>
        </p:nvSpPr>
        <p:spPr>
          <a:xfrm>
            <a:off x="838200" y="1825625"/>
            <a:ext cx="5181600" cy="435133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xmlns="" id="{5D8CADBF-1179-4EF1-8971-88F912AFD0FB}"/>
              </a:ext>
            </a:extLst>
          </p:cNvPr>
          <p:cNvSpPr>
            <a:spLocks noGrp="1"/>
          </p:cNvSpPr>
          <p:nvPr>
            <p:ph sz="half" idx="2"/>
          </p:nvPr>
        </p:nvSpPr>
        <p:spPr>
          <a:xfrm>
            <a:off x="6172200" y="1825625"/>
            <a:ext cx="5181600" cy="435133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5">
            <a:extLst>
              <a:ext uri="{FF2B5EF4-FFF2-40B4-BE49-F238E27FC236}">
                <a16:creationId xmlns:a16="http://schemas.microsoft.com/office/drawing/2014/main" xmlns="" id="{FE4E525D-7929-4BC7-8955-29EB94133E40}"/>
              </a:ext>
            </a:extLst>
          </p:cNvPr>
          <p:cNvSpPr>
            <a:spLocks noGrp="1"/>
          </p:cNvSpPr>
          <p:nvPr>
            <p:ph type="sldNum" sz="quarter" idx="4"/>
          </p:nvPr>
        </p:nvSpPr>
        <p:spPr>
          <a:xfrm>
            <a:off x="9349905" y="6249344"/>
            <a:ext cx="2743200" cy="365125"/>
          </a:xfrm>
          <a:prstGeom prst="rect">
            <a:avLst/>
          </a:prstGeom>
        </p:spPr>
        <p:txBody>
          <a:bodyPr vert="horz" lIns="91440" tIns="45720" rIns="91440" bIns="45720" rtlCol="0" anchor="ctr"/>
          <a:lstStyle>
            <a:lvl1pPr algn="r">
              <a:defRPr sz="1000">
                <a:solidFill>
                  <a:schemeClr val="tx1">
                    <a:tint val="75000"/>
                  </a:schemeClr>
                </a:solidFill>
                <a:latin typeface="Arial" panose="020B0604020202020204" pitchFamily="34" charset="0"/>
                <a:cs typeface="Arial" panose="020B0604020202020204" pitchFamily="34" charset="0"/>
              </a:defRPr>
            </a:lvl1pPr>
          </a:lstStyle>
          <a:p>
            <a:fld id="{34951298-165D-4834-9795-A6EDCEB91DD4}" type="slidenum">
              <a:rPr lang="en-US" smtClean="0"/>
              <a:pPr/>
              <a:t>‹#›</a:t>
            </a:fld>
            <a:endParaRPr lang="en-US" dirty="0"/>
          </a:p>
        </p:txBody>
      </p:sp>
    </p:spTree>
    <p:extLst>
      <p:ext uri="{BB962C8B-B14F-4D97-AF65-F5344CB8AC3E}">
        <p14:creationId xmlns:p14="http://schemas.microsoft.com/office/powerpoint/2010/main" val="23691077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A7B83C8-31F1-4FAF-BC68-C0729C72F5C7}"/>
              </a:ext>
            </a:extLst>
          </p:cNvPr>
          <p:cNvSpPr>
            <a:spLocks noGrp="1"/>
          </p:cNvSpPr>
          <p:nvPr>
            <p:ph type="ctrTitle"/>
          </p:nvPr>
        </p:nvSpPr>
        <p:spPr>
          <a:xfrm>
            <a:off x="1524000" y="1122363"/>
            <a:ext cx="9144000" cy="2387600"/>
          </a:xfrm>
          <a:prstGeom prst="rect">
            <a:avLst/>
          </a:prstGeom>
        </p:spPr>
        <p:txBody>
          <a:bodyPr anchor="b"/>
          <a:lstStyle>
            <a:lvl1pPr algn="ctr">
              <a:defRPr sz="3600">
                <a:latin typeface="Arial" panose="020B0604020202020204" pitchFamily="34" charset="0"/>
                <a:cs typeface="Arial" panose="020B0604020202020204" pitchFamily="34" charset="0"/>
              </a:defRPr>
            </a:lvl1pPr>
          </a:lstStyle>
          <a:p>
            <a:r>
              <a:rPr lang="en-US" dirty="0"/>
              <a:t>Click to edit Master title style</a:t>
            </a:r>
          </a:p>
        </p:txBody>
      </p:sp>
      <p:sp>
        <p:nvSpPr>
          <p:cNvPr id="3" name="Subtitle 2">
            <a:extLst>
              <a:ext uri="{FF2B5EF4-FFF2-40B4-BE49-F238E27FC236}">
                <a16:creationId xmlns:a16="http://schemas.microsoft.com/office/drawing/2014/main" xmlns="" id="{1BA6D746-8846-44B8-BFF7-0D6993A86DC6}"/>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7" name="Slide Number Placeholder 5">
            <a:extLst>
              <a:ext uri="{FF2B5EF4-FFF2-40B4-BE49-F238E27FC236}">
                <a16:creationId xmlns:a16="http://schemas.microsoft.com/office/drawing/2014/main" xmlns="" id="{698D68A2-343A-47E8-8D61-3CF5E645E93F}"/>
              </a:ext>
            </a:extLst>
          </p:cNvPr>
          <p:cNvSpPr>
            <a:spLocks noGrp="1"/>
          </p:cNvSpPr>
          <p:nvPr>
            <p:ph type="sldNum" sz="quarter" idx="4"/>
          </p:nvPr>
        </p:nvSpPr>
        <p:spPr>
          <a:xfrm>
            <a:off x="9349905" y="6249344"/>
            <a:ext cx="2743200" cy="365125"/>
          </a:xfrm>
          <a:prstGeom prst="rect">
            <a:avLst/>
          </a:prstGeom>
        </p:spPr>
        <p:txBody>
          <a:bodyPr vert="horz" lIns="91440" tIns="45720" rIns="91440" bIns="45720" rtlCol="0" anchor="ctr"/>
          <a:lstStyle>
            <a:lvl1pPr algn="r">
              <a:defRPr sz="1000">
                <a:solidFill>
                  <a:schemeClr val="tx1">
                    <a:tint val="75000"/>
                  </a:schemeClr>
                </a:solidFill>
                <a:latin typeface="Arial" panose="020B0604020202020204" pitchFamily="34" charset="0"/>
                <a:cs typeface="Arial" panose="020B0604020202020204" pitchFamily="34" charset="0"/>
              </a:defRPr>
            </a:lvl1pPr>
          </a:lstStyle>
          <a:p>
            <a:fld id="{78513864-4D2B-4325-BD4A-342E738E2EE6}" type="slidenum">
              <a:rPr lang="en-US" smtClean="0"/>
              <a:pPr/>
              <a:t>‹#›</a:t>
            </a:fld>
            <a:endParaRPr lang="en-US" dirty="0"/>
          </a:p>
        </p:txBody>
      </p:sp>
    </p:spTree>
    <p:extLst>
      <p:ext uri="{BB962C8B-B14F-4D97-AF65-F5344CB8AC3E}">
        <p14:creationId xmlns:p14="http://schemas.microsoft.com/office/powerpoint/2010/main" val="1213685776"/>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1DD77C0-4E34-47B3-8606-59EC4EAD0ED0}"/>
              </a:ext>
            </a:extLst>
          </p:cNvPr>
          <p:cNvSpPr>
            <a:spLocks noGrp="1"/>
          </p:cNvSpPr>
          <p:nvPr>
            <p:ph type="title"/>
          </p:nvPr>
        </p:nvSpPr>
        <p:spPr>
          <a:xfrm>
            <a:off x="838200" y="365125"/>
            <a:ext cx="10515600" cy="1325563"/>
          </a:xfrm>
          <a:prstGeom prst="rect">
            <a:avLst/>
          </a:prstGeom>
        </p:spPr>
        <p:txBody>
          <a:bodyPr/>
          <a:lstStyle>
            <a:lvl1pPr>
              <a:defRPr sz="3200" b="1">
                <a:latin typeface="Arial Narrow" panose="020B060602020203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xmlns="" id="{E6F6BEF5-70DF-4B82-AD58-D14A3BB06EF5}"/>
              </a:ext>
            </a:extLst>
          </p:cNvPr>
          <p:cNvSpPr>
            <a:spLocks noGrp="1"/>
          </p:cNvSpPr>
          <p:nvPr>
            <p:ph idx="1"/>
          </p:nvPr>
        </p:nvSpPr>
        <p:spPr>
          <a:xfrm>
            <a:off x="838200" y="1825625"/>
            <a:ext cx="10515600" cy="435133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5">
            <a:extLst>
              <a:ext uri="{FF2B5EF4-FFF2-40B4-BE49-F238E27FC236}">
                <a16:creationId xmlns:a16="http://schemas.microsoft.com/office/drawing/2014/main" xmlns="" id="{00F55BF6-B7C0-4378-AA4A-92C8E137CCC5}"/>
              </a:ext>
            </a:extLst>
          </p:cNvPr>
          <p:cNvSpPr>
            <a:spLocks noGrp="1"/>
          </p:cNvSpPr>
          <p:nvPr>
            <p:ph type="sldNum" sz="quarter" idx="4"/>
          </p:nvPr>
        </p:nvSpPr>
        <p:spPr>
          <a:xfrm>
            <a:off x="9349905" y="6249344"/>
            <a:ext cx="2743200" cy="365125"/>
          </a:xfrm>
          <a:prstGeom prst="rect">
            <a:avLst/>
          </a:prstGeom>
        </p:spPr>
        <p:txBody>
          <a:bodyPr vert="horz" lIns="91440" tIns="45720" rIns="91440" bIns="45720" rtlCol="0" anchor="ctr"/>
          <a:lstStyle>
            <a:lvl1pPr algn="r">
              <a:defRPr sz="1000">
                <a:solidFill>
                  <a:schemeClr val="tx1">
                    <a:tint val="75000"/>
                  </a:schemeClr>
                </a:solidFill>
                <a:latin typeface="Arial" panose="020B0604020202020204" pitchFamily="34" charset="0"/>
                <a:cs typeface="Arial" panose="020B0604020202020204" pitchFamily="34" charset="0"/>
              </a:defRPr>
            </a:lvl1pPr>
          </a:lstStyle>
          <a:p>
            <a:fld id="{43835934-7406-4918-9312-CEAF894A9188}" type="slidenum">
              <a:rPr lang="en-US" smtClean="0"/>
              <a:pPr/>
              <a:t>‹#›</a:t>
            </a:fld>
            <a:endParaRPr lang="en-US" dirty="0"/>
          </a:p>
        </p:txBody>
      </p:sp>
    </p:spTree>
    <p:extLst>
      <p:ext uri="{BB962C8B-B14F-4D97-AF65-F5344CB8AC3E}">
        <p14:creationId xmlns:p14="http://schemas.microsoft.com/office/powerpoint/2010/main" val="1101655351"/>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1C69642-665E-4FC3-94AF-86A5B09C500C}"/>
              </a:ext>
            </a:extLst>
          </p:cNvPr>
          <p:cNvSpPr>
            <a:spLocks noGrp="1"/>
          </p:cNvSpPr>
          <p:nvPr>
            <p:ph type="title"/>
          </p:nvPr>
        </p:nvSpPr>
        <p:spPr>
          <a:xfrm>
            <a:off x="831850" y="1709738"/>
            <a:ext cx="10515600" cy="2852737"/>
          </a:xfrm>
          <a:prstGeom prst="rect">
            <a:avLst/>
          </a:prstGeom>
        </p:spPr>
        <p:txBody>
          <a:bodyPr anchor="b"/>
          <a:lstStyle>
            <a:lvl1pPr>
              <a:defRPr sz="6000">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xmlns="" id="{813CBF0D-55F7-4A20-9D6E-DF691CACDD81}"/>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7" name="Slide Number Placeholder 5">
            <a:extLst>
              <a:ext uri="{FF2B5EF4-FFF2-40B4-BE49-F238E27FC236}">
                <a16:creationId xmlns:a16="http://schemas.microsoft.com/office/drawing/2014/main" xmlns="" id="{E7A1B715-AE0B-4047-BD51-452BD279CD13}"/>
              </a:ext>
            </a:extLst>
          </p:cNvPr>
          <p:cNvSpPr>
            <a:spLocks noGrp="1"/>
          </p:cNvSpPr>
          <p:nvPr>
            <p:ph type="sldNum" sz="quarter" idx="4"/>
          </p:nvPr>
        </p:nvSpPr>
        <p:spPr>
          <a:xfrm>
            <a:off x="9349905" y="6249344"/>
            <a:ext cx="2743200" cy="365125"/>
          </a:xfrm>
          <a:prstGeom prst="rect">
            <a:avLst/>
          </a:prstGeom>
        </p:spPr>
        <p:txBody>
          <a:bodyPr vert="horz" lIns="91440" tIns="45720" rIns="91440" bIns="45720" rtlCol="0" anchor="ctr"/>
          <a:lstStyle>
            <a:lvl1pPr algn="r">
              <a:defRPr sz="1000">
                <a:solidFill>
                  <a:schemeClr val="tx1">
                    <a:tint val="75000"/>
                  </a:schemeClr>
                </a:solidFill>
                <a:latin typeface="Arial" panose="020B0604020202020204" pitchFamily="34" charset="0"/>
                <a:cs typeface="Arial" panose="020B0604020202020204" pitchFamily="34" charset="0"/>
              </a:defRPr>
            </a:lvl1pPr>
          </a:lstStyle>
          <a:p>
            <a:fld id="{DD66C49D-3548-40DD-B531-3F309C3FC664}" type="slidenum">
              <a:rPr lang="en-US" smtClean="0"/>
              <a:pPr/>
              <a:t>‹#›</a:t>
            </a:fld>
            <a:endParaRPr lang="en-US" dirty="0"/>
          </a:p>
        </p:txBody>
      </p:sp>
    </p:spTree>
    <p:extLst>
      <p:ext uri="{BB962C8B-B14F-4D97-AF65-F5344CB8AC3E}">
        <p14:creationId xmlns:p14="http://schemas.microsoft.com/office/powerpoint/2010/main" val="3595271428"/>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E85B63A-D4DC-4224-B987-0C5A2DFFE201}"/>
              </a:ext>
            </a:extLst>
          </p:cNvPr>
          <p:cNvSpPr>
            <a:spLocks noGrp="1"/>
          </p:cNvSpPr>
          <p:nvPr>
            <p:ph type="title"/>
          </p:nvPr>
        </p:nvSpPr>
        <p:spPr>
          <a:xfrm>
            <a:off x="838200" y="365125"/>
            <a:ext cx="10515600" cy="1325563"/>
          </a:xfrm>
          <a:prstGeom prst="rect">
            <a:avLst/>
          </a:prstGeom>
        </p:spPr>
        <p:txBody>
          <a:bodyPr/>
          <a:lstStyle>
            <a:lvl1pPr>
              <a:defRPr sz="3200" b="1">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xmlns="" id="{0F809E6D-A632-43FC-AF30-D887A76BBEA6}"/>
              </a:ext>
            </a:extLst>
          </p:cNvPr>
          <p:cNvSpPr>
            <a:spLocks noGrp="1"/>
          </p:cNvSpPr>
          <p:nvPr>
            <p:ph sz="half" idx="1"/>
          </p:nvPr>
        </p:nvSpPr>
        <p:spPr>
          <a:xfrm>
            <a:off x="838200" y="1825625"/>
            <a:ext cx="5181600" cy="435133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xmlns="" id="{5D8CADBF-1179-4EF1-8971-88F912AFD0FB}"/>
              </a:ext>
            </a:extLst>
          </p:cNvPr>
          <p:cNvSpPr>
            <a:spLocks noGrp="1"/>
          </p:cNvSpPr>
          <p:nvPr>
            <p:ph sz="half" idx="2"/>
          </p:nvPr>
        </p:nvSpPr>
        <p:spPr>
          <a:xfrm>
            <a:off x="6172200" y="1825625"/>
            <a:ext cx="5181600" cy="435133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5">
            <a:extLst>
              <a:ext uri="{FF2B5EF4-FFF2-40B4-BE49-F238E27FC236}">
                <a16:creationId xmlns:a16="http://schemas.microsoft.com/office/drawing/2014/main" xmlns="" id="{FE4E525D-7929-4BC7-8955-29EB94133E40}"/>
              </a:ext>
            </a:extLst>
          </p:cNvPr>
          <p:cNvSpPr>
            <a:spLocks noGrp="1"/>
          </p:cNvSpPr>
          <p:nvPr>
            <p:ph type="sldNum" sz="quarter" idx="4"/>
          </p:nvPr>
        </p:nvSpPr>
        <p:spPr>
          <a:xfrm>
            <a:off x="9349905" y="6249344"/>
            <a:ext cx="2743200" cy="365125"/>
          </a:xfrm>
          <a:prstGeom prst="rect">
            <a:avLst/>
          </a:prstGeom>
        </p:spPr>
        <p:txBody>
          <a:bodyPr vert="horz" lIns="91440" tIns="45720" rIns="91440" bIns="45720" rtlCol="0" anchor="ctr"/>
          <a:lstStyle>
            <a:lvl1pPr algn="r">
              <a:defRPr sz="1000">
                <a:solidFill>
                  <a:schemeClr val="tx1">
                    <a:tint val="75000"/>
                  </a:schemeClr>
                </a:solidFill>
                <a:latin typeface="Arial" panose="020B0604020202020204" pitchFamily="34" charset="0"/>
                <a:cs typeface="Arial" panose="020B0604020202020204" pitchFamily="34" charset="0"/>
              </a:defRPr>
            </a:lvl1pPr>
          </a:lstStyle>
          <a:p>
            <a:fld id="{34951298-165D-4834-9795-A6EDCEB91DD4}" type="slidenum">
              <a:rPr lang="en-US" smtClean="0"/>
              <a:pPr/>
              <a:t>‹#›</a:t>
            </a:fld>
            <a:endParaRPr lang="en-US" dirty="0"/>
          </a:p>
        </p:txBody>
      </p:sp>
    </p:spTree>
    <p:extLst>
      <p:ext uri="{BB962C8B-B14F-4D97-AF65-F5344CB8AC3E}">
        <p14:creationId xmlns:p14="http://schemas.microsoft.com/office/powerpoint/2010/main" val="3162027629"/>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BFE43BE-BC88-4058-8822-6E4CA5655D1C}"/>
              </a:ext>
            </a:extLst>
          </p:cNvPr>
          <p:cNvSpPr>
            <a:spLocks noGrp="1"/>
          </p:cNvSpPr>
          <p:nvPr>
            <p:ph type="title"/>
          </p:nvPr>
        </p:nvSpPr>
        <p:spPr>
          <a:xfrm>
            <a:off x="178130" y="365125"/>
            <a:ext cx="11709070" cy="656153"/>
          </a:xfrm>
          <a:prstGeom prst="rect">
            <a:avLst/>
          </a:prstGeom>
        </p:spPr>
        <p:txBody>
          <a:bodyPr/>
          <a:lstStyle>
            <a:lvl1pPr>
              <a:defRPr sz="3200" b="1">
                <a:latin typeface="+mj-lt"/>
                <a:cs typeface="Arial" panose="020B060402020202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xmlns="" id="{9653E4D2-DCF2-4164-9BAE-EBB9C322EA46}"/>
              </a:ext>
            </a:extLst>
          </p:cNvPr>
          <p:cNvSpPr>
            <a:spLocks noGrp="1"/>
          </p:cNvSpPr>
          <p:nvPr>
            <p:ph type="body" idx="1"/>
          </p:nvPr>
        </p:nvSpPr>
        <p:spPr>
          <a:xfrm>
            <a:off x="178130" y="1101838"/>
            <a:ext cx="5819445" cy="489456"/>
          </a:xfrm>
          <a:prstGeom prst="rect">
            <a:avLst/>
          </a:prstGeom>
        </p:spPr>
        <p:txBody>
          <a:bodyPr anchor="b"/>
          <a:lstStyle>
            <a:lvl1pPr marL="0" indent="0">
              <a:buNone/>
              <a:defRPr sz="2200" b="1">
                <a:latin typeface="+mj-lt"/>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xmlns="" id="{5DD253B1-68FA-467F-B08E-FD6DC2E4F8CE}"/>
              </a:ext>
            </a:extLst>
          </p:cNvPr>
          <p:cNvSpPr>
            <a:spLocks noGrp="1"/>
          </p:cNvSpPr>
          <p:nvPr>
            <p:ph sz="half" idx="2"/>
          </p:nvPr>
        </p:nvSpPr>
        <p:spPr>
          <a:xfrm>
            <a:off x="178130" y="1671854"/>
            <a:ext cx="5819445" cy="4728946"/>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xmlns="" id="{7BB85929-26FD-4B65-BA05-D2A88ED65C98}"/>
              </a:ext>
            </a:extLst>
          </p:cNvPr>
          <p:cNvSpPr>
            <a:spLocks noGrp="1"/>
          </p:cNvSpPr>
          <p:nvPr>
            <p:ph type="body" sz="quarter" idx="3"/>
          </p:nvPr>
        </p:nvSpPr>
        <p:spPr>
          <a:xfrm>
            <a:off x="6172200" y="1080959"/>
            <a:ext cx="5715000" cy="510335"/>
          </a:xfrm>
          <a:prstGeom prst="rect">
            <a:avLst/>
          </a:prstGeom>
        </p:spPr>
        <p:txBody>
          <a:bodyPr anchor="b"/>
          <a:lstStyle>
            <a:lvl1pPr marL="0" indent="0">
              <a:buNone/>
              <a:defRPr sz="2200" b="1">
                <a:latin typeface="+mj-lt"/>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6" name="Content Placeholder 5">
            <a:extLst>
              <a:ext uri="{FF2B5EF4-FFF2-40B4-BE49-F238E27FC236}">
                <a16:creationId xmlns:a16="http://schemas.microsoft.com/office/drawing/2014/main" xmlns="" id="{6E9CD863-442F-46A3-9F2F-C7E8648ADCAE}"/>
              </a:ext>
            </a:extLst>
          </p:cNvPr>
          <p:cNvSpPr>
            <a:spLocks noGrp="1"/>
          </p:cNvSpPr>
          <p:nvPr>
            <p:ph sz="quarter" idx="4"/>
          </p:nvPr>
        </p:nvSpPr>
        <p:spPr>
          <a:xfrm>
            <a:off x="6172200" y="1683572"/>
            <a:ext cx="5715000" cy="4432220"/>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Slide Number Placeholder 5">
            <a:extLst>
              <a:ext uri="{FF2B5EF4-FFF2-40B4-BE49-F238E27FC236}">
                <a16:creationId xmlns:a16="http://schemas.microsoft.com/office/drawing/2014/main" xmlns="" id="{1A0C054D-8534-42BF-803C-A22EDB83F06B}"/>
              </a:ext>
            </a:extLst>
          </p:cNvPr>
          <p:cNvSpPr>
            <a:spLocks noGrp="1"/>
          </p:cNvSpPr>
          <p:nvPr>
            <p:ph type="sldNum" sz="quarter" idx="10"/>
          </p:nvPr>
        </p:nvSpPr>
        <p:spPr>
          <a:xfrm>
            <a:off x="9349905" y="6249344"/>
            <a:ext cx="2743200" cy="365125"/>
          </a:xfrm>
          <a:prstGeom prst="rect">
            <a:avLst/>
          </a:prstGeom>
        </p:spPr>
        <p:txBody>
          <a:bodyPr vert="horz" lIns="91440" tIns="45720" rIns="91440" bIns="45720" rtlCol="0" anchor="ctr"/>
          <a:lstStyle>
            <a:lvl1pPr algn="r">
              <a:defRPr sz="1000">
                <a:solidFill>
                  <a:schemeClr val="tx1">
                    <a:tint val="75000"/>
                  </a:schemeClr>
                </a:solidFill>
                <a:latin typeface="Arial" panose="020B0604020202020204" pitchFamily="34" charset="0"/>
                <a:cs typeface="Arial" panose="020B0604020202020204" pitchFamily="34" charset="0"/>
              </a:defRPr>
            </a:lvl1pPr>
          </a:lstStyle>
          <a:p>
            <a:fld id="{08B1EFE8-A2EC-4AF9-B0EC-DE5C4DA80949}" type="slidenum">
              <a:rPr lang="en-US" smtClean="0"/>
              <a:pPr/>
              <a:t>‹#›</a:t>
            </a:fld>
            <a:endParaRPr lang="en-US" dirty="0"/>
          </a:p>
        </p:txBody>
      </p:sp>
    </p:spTree>
    <p:extLst>
      <p:ext uri="{BB962C8B-B14F-4D97-AF65-F5344CB8AC3E}">
        <p14:creationId xmlns:p14="http://schemas.microsoft.com/office/powerpoint/2010/main" val="2378657648"/>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slideLayout" Target="../slideLayouts/slideLayout3.xml"/><Relationship Id="rId1" Type="http://schemas.openxmlformats.org/officeDocument/2006/relationships/slideLayout" Target="../slideLayouts/slideLayout2.xml"/><Relationship Id="rId5" Type="http://schemas.openxmlformats.org/officeDocument/2006/relationships/image" Target="../media/image2.jpg"/><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2.xml"/><Relationship Id="rId3" Type="http://schemas.openxmlformats.org/officeDocument/2006/relationships/slideLayout" Target="../slideLayouts/slideLayout7.xml"/><Relationship Id="rId7" Type="http://schemas.openxmlformats.org/officeDocument/2006/relationships/slideLayout" Target="../slideLayouts/slideLayout11.xml"/><Relationship Id="rId12" Type="http://schemas.openxmlformats.org/officeDocument/2006/relationships/image" Target="../media/image3.jpg"/><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slideLayout" Target="../slideLayouts/slideLayout10.xml"/><Relationship Id="rId11" Type="http://schemas.openxmlformats.org/officeDocument/2006/relationships/theme" Target="../theme/theme3.xml"/><Relationship Id="rId5" Type="http://schemas.openxmlformats.org/officeDocument/2006/relationships/slideLayout" Target="../slideLayouts/slideLayout9.xml"/><Relationship Id="rId10" Type="http://schemas.openxmlformats.org/officeDocument/2006/relationships/slideLayout" Target="../slideLayouts/slideLayout14.xml"/><Relationship Id="rId4" Type="http://schemas.openxmlformats.org/officeDocument/2006/relationships/slideLayout" Target="../slideLayouts/slideLayout8.xml"/><Relationship Id="rId9"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72543594"/>
      </p:ext>
    </p:extLst>
  </p:cSld>
  <p:clrMap bg1="lt1" tx1="dk1" bg2="lt2" tx2="dk2" accent1="accent1" accent2="accent2" accent3="accent3" accent4="accent4" accent5="accent5" accent6="accent6" hlink="hlink" folHlink="folHlink"/>
  <p:sldLayoutIdLst>
    <p:sldLayoutId id="2147483649" r:id="rId1"/>
  </p:sldLayoutIdLst>
  <p:hf hdr="0"/>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15854301"/>
      </p:ext>
    </p:extLst>
  </p:cSld>
  <p:clrMap bg1="lt1" tx1="dk1" bg2="lt2" tx2="dk2" accent1="accent1" accent2="accent2" accent3="accent3" accent4="accent4" accent5="accent5" accent6="accent6" hlink="hlink" folHlink="folHlink"/>
  <p:sldLayoutIdLst>
    <p:sldLayoutId id="2147483657" r:id="rId1"/>
    <p:sldLayoutId id="2147483673" r:id="rId2"/>
    <p:sldLayoutId id="2147483674" r:id="rId3"/>
  </p:sldLayoutIdLst>
  <p:hf hdr="0"/>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2">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xmlns="" id="{0535A39F-CBF2-4766-8907-7BE972133FB7}"/>
              </a:ext>
            </a:extLst>
          </p:cNvPr>
          <p:cNvSpPr>
            <a:spLocks noGrp="1"/>
          </p:cNvSpPr>
          <p:nvPr>
            <p:ph type="sldNum" sz="quarter" idx="4"/>
          </p:nvPr>
        </p:nvSpPr>
        <p:spPr>
          <a:xfrm>
            <a:off x="9349905" y="6249344"/>
            <a:ext cx="2743200" cy="365125"/>
          </a:xfrm>
          <a:prstGeom prst="rect">
            <a:avLst/>
          </a:prstGeom>
        </p:spPr>
        <p:txBody>
          <a:bodyPr vert="horz" lIns="91440" tIns="45720" rIns="91440" bIns="45720" rtlCol="0" anchor="ctr"/>
          <a:lstStyle>
            <a:lvl1pPr algn="r">
              <a:defRPr sz="1000">
                <a:solidFill>
                  <a:schemeClr val="tx1">
                    <a:tint val="75000"/>
                  </a:schemeClr>
                </a:solidFill>
                <a:latin typeface="Arial" panose="020B0604020202020204" pitchFamily="34" charset="0"/>
                <a:cs typeface="Arial" panose="020B0604020202020204" pitchFamily="34" charset="0"/>
              </a:defRPr>
            </a:lvl1pPr>
          </a:lstStyle>
          <a:p>
            <a:fld id="{FC9F4656-B7AD-47D6-BFD5-CF21A70EBC89}" type="slidenum">
              <a:rPr lang="en-US" smtClean="0"/>
              <a:pPr/>
              <a:t>‹#›</a:t>
            </a:fld>
            <a:endParaRPr lang="en-US" dirty="0"/>
          </a:p>
        </p:txBody>
      </p:sp>
    </p:spTree>
    <p:extLst>
      <p:ext uri="{BB962C8B-B14F-4D97-AF65-F5344CB8AC3E}">
        <p14:creationId xmlns:p14="http://schemas.microsoft.com/office/powerpoint/2010/main" val="3410101351"/>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77" r:id="rId6"/>
    <p:sldLayoutId id="2147483669" r:id="rId7"/>
    <p:sldLayoutId id="2147483670" r:id="rId8"/>
    <p:sldLayoutId id="2147483671" r:id="rId9"/>
    <p:sldLayoutId id="2147483678" r:id="rId10"/>
  </p:sldLayoutIdLst>
  <p:timing>
    <p:tnLst>
      <p:par>
        <p:cTn id="1" dur="indefinite" restart="never" nodeType="tmRoot"/>
      </p:par>
    </p:tnLst>
  </p:timing>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6.xml"/><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8.xml"/><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8.xml"/><Relationship Id="rId4" Type="http://schemas.openxmlformats.org/officeDocument/2006/relationships/chart" Target="../charts/char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xmlns="" id="{D037FC70-ACBB-4E9E-963D-53A1444B73AB}"/>
              </a:ext>
            </a:extLst>
          </p:cNvPr>
          <p:cNvSpPr>
            <a:spLocks noGrp="1"/>
          </p:cNvSpPr>
          <p:nvPr>
            <p:ph type="body" sz="quarter" idx="10"/>
          </p:nvPr>
        </p:nvSpPr>
        <p:spPr/>
        <p:txBody>
          <a:bodyPr/>
          <a:lstStyle/>
          <a:p>
            <a:r>
              <a:rPr lang="en-US" dirty="0" smtClean="0"/>
              <a:t>Characteristics of Socially Disadvantaged and New/Beginning Farmers </a:t>
            </a:r>
            <a:r>
              <a:rPr lang="en-US" dirty="0"/>
              <a:t>and Ranchers in the 2017 Census of </a:t>
            </a:r>
            <a:r>
              <a:rPr lang="en-US" dirty="0" smtClean="0"/>
              <a:t>Agriculture</a:t>
            </a:r>
          </a:p>
          <a:p>
            <a:r>
              <a:rPr lang="en-US" dirty="0" smtClean="0"/>
              <a:t>2020 Agricultural Outlook Forum, 2/20/2020</a:t>
            </a:r>
          </a:p>
        </p:txBody>
      </p:sp>
    </p:spTree>
    <p:extLst>
      <p:ext uri="{BB962C8B-B14F-4D97-AF65-F5344CB8AC3E}">
        <p14:creationId xmlns:p14="http://schemas.microsoft.com/office/powerpoint/2010/main" val="255870325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Number of Farms by Race and Ethnicity: Changes from 2012 to 2017</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4158065350"/>
              </p:ext>
            </p:extLst>
          </p:nvPr>
        </p:nvGraphicFramePr>
        <p:xfrm>
          <a:off x="603503" y="1690686"/>
          <a:ext cx="11173968" cy="4225780"/>
        </p:xfrm>
        <a:graphic>
          <a:graphicData uri="http://schemas.openxmlformats.org/drawingml/2006/table">
            <a:tbl>
              <a:tblPr firstRow="1" bandRow="1">
                <a:tableStyleId>{5C22544A-7EE6-4342-B048-85BDC9FD1C3A}</a:tableStyleId>
              </a:tblPr>
              <a:tblGrid>
                <a:gridCol w="2793492">
                  <a:extLst>
                    <a:ext uri="{9D8B030D-6E8A-4147-A177-3AD203B41FA5}">
                      <a16:colId xmlns="" xmlns:a16="http://schemas.microsoft.com/office/drawing/2014/main" val="20000"/>
                    </a:ext>
                  </a:extLst>
                </a:gridCol>
                <a:gridCol w="2793492">
                  <a:extLst>
                    <a:ext uri="{9D8B030D-6E8A-4147-A177-3AD203B41FA5}">
                      <a16:colId xmlns="" xmlns:a16="http://schemas.microsoft.com/office/drawing/2014/main" val="20001"/>
                    </a:ext>
                  </a:extLst>
                </a:gridCol>
                <a:gridCol w="2793492">
                  <a:extLst>
                    <a:ext uri="{9D8B030D-6E8A-4147-A177-3AD203B41FA5}">
                      <a16:colId xmlns="" xmlns:a16="http://schemas.microsoft.com/office/drawing/2014/main" val="20002"/>
                    </a:ext>
                  </a:extLst>
                </a:gridCol>
                <a:gridCol w="2793492">
                  <a:extLst>
                    <a:ext uri="{9D8B030D-6E8A-4147-A177-3AD203B41FA5}">
                      <a16:colId xmlns="" xmlns:a16="http://schemas.microsoft.com/office/drawing/2014/main" val="20003"/>
                    </a:ext>
                  </a:extLst>
                </a:gridCol>
              </a:tblGrid>
              <a:tr h="42813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p>
                  </a:txBody>
                  <a:tcPr marL="91416" marR="91416" marT="45708" marB="45708"/>
                </a:tc>
                <a:tc>
                  <a:txBody>
                    <a:bodyPr/>
                    <a:lstStyle/>
                    <a:p>
                      <a:pPr algn="ctr"/>
                      <a:r>
                        <a:rPr lang="en-US" sz="1800" dirty="0" smtClean="0"/>
                        <a:t>2012</a:t>
                      </a:r>
                      <a:endParaRPr lang="en-US" sz="1800" dirty="0"/>
                    </a:p>
                  </a:txBody>
                  <a:tcPr marL="91416" marR="91416" marT="45708" marB="45708"/>
                </a:tc>
                <a:tc>
                  <a:txBody>
                    <a:bodyPr/>
                    <a:lstStyle/>
                    <a:p>
                      <a:pPr algn="ctr"/>
                      <a:r>
                        <a:rPr lang="en-US" sz="1800" dirty="0" smtClean="0"/>
                        <a:t>2017</a:t>
                      </a:r>
                      <a:endParaRPr lang="en-US" sz="1800" dirty="0"/>
                    </a:p>
                  </a:txBody>
                  <a:tcPr marL="91416" marR="91416" marT="45708" marB="45708"/>
                </a:tc>
                <a:tc>
                  <a:txBody>
                    <a:bodyPr/>
                    <a:lstStyle/>
                    <a:p>
                      <a:pPr algn="ctr"/>
                      <a:r>
                        <a:rPr lang="en-US" sz="1800" dirty="0" smtClean="0"/>
                        <a:t>%</a:t>
                      </a:r>
                      <a:r>
                        <a:rPr lang="en-US" sz="1800" baseline="0" dirty="0" smtClean="0"/>
                        <a:t> change</a:t>
                      </a:r>
                      <a:endParaRPr lang="en-US" sz="1800" dirty="0"/>
                    </a:p>
                  </a:txBody>
                  <a:tcPr marL="91416" marR="91416" marT="45708" marB="45708"/>
                </a:tc>
                <a:extLst>
                  <a:ext uri="{0D108BD9-81ED-4DB2-BD59-A6C34878D82A}">
                    <a16:rowId xmlns="" xmlns:a16="http://schemas.microsoft.com/office/drawing/2014/main" val="10000"/>
                  </a:ext>
                </a:extLst>
              </a:tr>
              <a:tr h="428132">
                <a:tc>
                  <a:txBody>
                    <a:bodyPr/>
                    <a:lstStyle/>
                    <a:p>
                      <a:pPr algn="l"/>
                      <a:r>
                        <a:rPr lang="en-US" dirty="0" smtClean="0">
                          <a:latin typeface="Arial" panose="020B0604020202020204" pitchFamily="34" charset="0"/>
                          <a:cs typeface="Arial" panose="020B0604020202020204" pitchFamily="34" charset="0"/>
                        </a:rPr>
                        <a:t>All farms</a:t>
                      </a:r>
                      <a:endParaRPr lang="en-US" dirty="0">
                        <a:latin typeface="Arial" panose="020B0604020202020204" pitchFamily="34" charset="0"/>
                        <a:cs typeface="Arial" panose="020B0604020202020204" pitchFamily="34" charset="0"/>
                      </a:endParaRPr>
                    </a:p>
                  </a:txBody>
                  <a:tcPr anchor="b"/>
                </a:tc>
                <a:tc>
                  <a:txBody>
                    <a:bodyPr/>
                    <a:lstStyle/>
                    <a:p>
                      <a:pPr algn="r"/>
                      <a:r>
                        <a:rPr lang="en-US" sz="1800" dirty="0" smtClean="0">
                          <a:latin typeface="+mn-lt"/>
                        </a:rPr>
                        <a:t>2,109,303</a:t>
                      </a:r>
                      <a:endParaRPr lang="en-US" sz="1800" dirty="0">
                        <a:latin typeface="+mn-lt"/>
                      </a:endParaRPr>
                    </a:p>
                  </a:txBody>
                  <a:tcPr anchor="ctr"/>
                </a:tc>
                <a:tc>
                  <a:txBody>
                    <a:bodyPr/>
                    <a:lstStyle/>
                    <a:p>
                      <a:pPr algn="r"/>
                      <a:r>
                        <a:rPr lang="en-US" sz="1800" dirty="0" smtClean="0">
                          <a:latin typeface="+mn-lt"/>
                        </a:rPr>
                        <a:t>2,042,220</a:t>
                      </a:r>
                      <a:endParaRPr lang="en-US" sz="1800" dirty="0">
                        <a:latin typeface="+mn-lt"/>
                      </a:endParaRPr>
                    </a:p>
                  </a:txBody>
                  <a:tcPr anchor="ctr"/>
                </a:tc>
                <a:tc>
                  <a:txBody>
                    <a:bodyPr/>
                    <a:lstStyle/>
                    <a:p>
                      <a:pPr algn="r"/>
                      <a:r>
                        <a:rPr lang="en-US" sz="1800" dirty="0" smtClean="0">
                          <a:latin typeface="+mn-lt"/>
                        </a:rPr>
                        <a:t>-3%</a:t>
                      </a:r>
                      <a:endParaRPr lang="en-US" sz="1800" dirty="0">
                        <a:latin typeface="+mn-lt"/>
                      </a:endParaRPr>
                    </a:p>
                  </a:txBody>
                  <a:tcPr anchor="ctr"/>
                </a:tc>
              </a:tr>
              <a:tr h="85540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i="1" dirty="0" smtClean="0"/>
                        <a:t>Any farm with a</a:t>
                      </a:r>
                      <a:r>
                        <a:rPr lang="en-US" sz="1800" i="1" baseline="0" dirty="0" smtClean="0"/>
                        <a:t> producer reporting as:</a:t>
                      </a:r>
                      <a:endParaRPr lang="en-US" sz="1800" i="1" dirty="0" smtClean="0"/>
                    </a:p>
                  </a:txBody>
                  <a:tcPr anchor="b"/>
                </a:tc>
                <a:tc>
                  <a:txBody>
                    <a:bodyPr/>
                    <a:lstStyle/>
                    <a:p>
                      <a:pPr algn="r"/>
                      <a:endParaRPr lang="en-US" sz="1800" dirty="0">
                        <a:latin typeface="+mn-lt"/>
                      </a:endParaRPr>
                    </a:p>
                  </a:txBody>
                  <a:tcPr anchor="ctr"/>
                </a:tc>
                <a:tc>
                  <a:txBody>
                    <a:bodyPr/>
                    <a:lstStyle/>
                    <a:p>
                      <a:pPr algn="r"/>
                      <a:endParaRPr lang="en-US" sz="1800" dirty="0">
                        <a:latin typeface="+mn-lt"/>
                      </a:endParaRPr>
                    </a:p>
                  </a:txBody>
                  <a:tcPr anchor="ctr"/>
                </a:tc>
                <a:tc>
                  <a:txBody>
                    <a:bodyPr/>
                    <a:lstStyle/>
                    <a:p>
                      <a:pPr algn="r"/>
                      <a:endParaRPr lang="en-US" sz="1800" dirty="0">
                        <a:latin typeface="+mn-lt"/>
                      </a:endParaRPr>
                    </a:p>
                  </a:txBody>
                  <a:tcPr anchor="ctr"/>
                </a:tc>
              </a:tr>
              <a:tr h="428132">
                <a:tc>
                  <a:txBody>
                    <a:bodyPr/>
                    <a:lstStyle/>
                    <a:p>
                      <a:pPr algn="l"/>
                      <a:r>
                        <a:rPr lang="en-US" dirty="0" smtClean="0">
                          <a:latin typeface="Arial" panose="020B0604020202020204" pitchFamily="34" charset="0"/>
                          <a:cs typeface="Arial" panose="020B0604020202020204" pitchFamily="34" charset="0"/>
                        </a:rPr>
                        <a:t>Hispanic</a:t>
                      </a:r>
                      <a:endParaRPr lang="en-US" dirty="0">
                        <a:latin typeface="Arial" panose="020B0604020202020204" pitchFamily="34" charset="0"/>
                        <a:cs typeface="Arial" panose="020B0604020202020204" pitchFamily="34" charset="0"/>
                      </a:endParaRPr>
                    </a:p>
                  </a:txBody>
                  <a:tcPr anchor="b"/>
                </a:tc>
                <a:tc>
                  <a:txBody>
                    <a:bodyPr/>
                    <a:lstStyle/>
                    <a:p>
                      <a:pPr algn="r"/>
                      <a:r>
                        <a:rPr lang="en-US" sz="1800" dirty="0" smtClean="0">
                          <a:latin typeface="+mn-lt"/>
                        </a:rPr>
                        <a:t>79,807</a:t>
                      </a:r>
                      <a:endParaRPr lang="en-US" sz="1800" dirty="0">
                        <a:latin typeface="+mn-lt"/>
                      </a:endParaRPr>
                    </a:p>
                  </a:txBody>
                  <a:tcPr anchor="ctr"/>
                </a:tc>
                <a:tc>
                  <a:txBody>
                    <a:bodyPr/>
                    <a:lstStyle/>
                    <a:p>
                      <a:pPr algn="r"/>
                      <a:r>
                        <a:rPr lang="en-US" sz="1800" dirty="0" smtClean="0">
                          <a:latin typeface="+mn-lt"/>
                        </a:rPr>
                        <a:t>86,278</a:t>
                      </a:r>
                      <a:endParaRPr lang="en-US" sz="1800" dirty="0">
                        <a:latin typeface="+mn-lt"/>
                      </a:endParaRPr>
                    </a:p>
                  </a:txBody>
                  <a:tcPr anchor="ctr"/>
                </a:tc>
                <a:tc>
                  <a:txBody>
                    <a:bodyPr/>
                    <a:lstStyle/>
                    <a:p>
                      <a:pPr algn="r"/>
                      <a:r>
                        <a:rPr lang="en-US" sz="1800" dirty="0" smtClean="0">
                          <a:latin typeface="+mn-lt"/>
                        </a:rPr>
                        <a:t>8%</a:t>
                      </a:r>
                      <a:endParaRPr lang="en-US" sz="1800" dirty="0">
                        <a:latin typeface="+mn-lt"/>
                      </a:endParaRPr>
                    </a:p>
                  </a:txBody>
                  <a:tcPr anchor="ctr"/>
                </a:tc>
                <a:extLst>
                  <a:ext uri="{0D108BD9-81ED-4DB2-BD59-A6C34878D82A}">
                    <a16:rowId xmlns="" xmlns:a16="http://schemas.microsoft.com/office/drawing/2014/main" val="10001"/>
                  </a:ext>
                </a:extLst>
              </a:tr>
              <a:tr h="598783">
                <a:tc>
                  <a:txBody>
                    <a:bodyPr/>
                    <a:lstStyle/>
                    <a:p>
                      <a:pPr algn="l"/>
                      <a:r>
                        <a:rPr lang="en-US" dirty="0" smtClean="0">
                          <a:latin typeface="Arial" panose="020B0604020202020204" pitchFamily="34" charset="0"/>
                          <a:cs typeface="Arial" panose="020B0604020202020204" pitchFamily="34" charset="0"/>
                        </a:rPr>
                        <a:t>American Indian or Alaska</a:t>
                      </a:r>
                      <a:r>
                        <a:rPr lang="en-US" baseline="0" dirty="0" smtClean="0">
                          <a:latin typeface="Arial" panose="020B0604020202020204" pitchFamily="34" charset="0"/>
                          <a:cs typeface="Arial" panose="020B0604020202020204" pitchFamily="34" charset="0"/>
                        </a:rPr>
                        <a:t> Native</a:t>
                      </a:r>
                      <a:endParaRPr lang="en-US" dirty="0">
                        <a:latin typeface="Arial" panose="020B0604020202020204" pitchFamily="34" charset="0"/>
                        <a:cs typeface="Arial" panose="020B0604020202020204" pitchFamily="34" charset="0"/>
                      </a:endParaRPr>
                    </a:p>
                  </a:txBody>
                  <a:tcPr anchor="b"/>
                </a:tc>
                <a:tc>
                  <a:txBody>
                    <a:bodyPr/>
                    <a:lstStyle/>
                    <a:p>
                      <a:pPr algn="r" fontAlgn="ctr"/>
                      <a:r>
                        <a:rPr lang="en-US" sz="1800" b="0" i="0" u="none" strike="noStrike" dirty="0" smtClean="0">
                          <a:solidFill>
                            <a:srgbClr val="000000"/>
                          </a:solidFill>
                          <a:effectLst/>
                          <a:latin typeface="+mn-lt"/>
                        </a:rPr>
                        <a:t>56,092</a:t>
                      </a:r>
                      <a:endParaRPr lang="en-US" sz="1800" b="0" i="0" u="none" strike="noStrike" dirty="0">
                        <a:solidFill>
                          <a:srgbClr val="000000"/>
                        </a:solidFill>
                        <a:effectLst/>
                        <a:latin typeface="+mn-lt"/>
                      </a:endParaRPr>
                    </a:p>
                  </a:txBody>
                  <a:tcPr anchor="ctr"/>
                </a:tc>
                <a:tc>
                  <a:txBody>
                    <a:bodyPr/>
                    <a:lstStyle/>
                    <a:p>
                      <a:pPr algn="r" fontAlgn="ctr"/>
                      <a:r>
                        <a:rPr lang="en-US" sz="1800" b="0" i="0" u="none" strike="noStrike" dirty="0" smtClean="0">
                          <a:solidFill>
                            <a:srgbClr val="000000"/>
                          </a:solidFill>
                          <a:effectLst/>
                          <a:latin typeface="+mn-lt"/>
                        </a:rPr>
                        <a:t>60,083</a:t>
                      </a:r>
                      <a:endParaRPr lang="en-US" sz="1800" b="0" i="0" u="none" strike="noStrike" dirty="0">
                        <a:solidFill>
                          <a:srgbClr val="000000"/>
                        </a:solidFill>
                        <a:effectLst/>
                        <a:latin typeface="+mn-lt"/>
                      </a:endParaRPr>
                    </a:p>
                  </a:txBody>
                  <a:tcPr anchor="ctr"/>
                </a:tc>
                <a:tc>
                  <a:txBody>
                    <a:bodyPr/>
                    <a:lstStyle/>
                    <a:p>
                      <a:pPr algn="r" fontAlgn="b"/>
                      <a:r>
                        <a:rPr lang="en-US" sz="1800" b="0" i="0" u="none" strike="noStrike" dirty="0" smtClean="0">
                          <a:solidFill>
                            <a:srgbClr val="000000"/>
                          </a:solidFill>
                          <a:effectLst/>
                          <a:latin typeface="+mn-lt"/>
                        </a:rPr>
                        <a:t>7%</a:t>
                      </a:r>
                      <a:endParaRPr lang="en-US" sz="1800" b="0" i="0" u="none" strike="noStrike" dirty="0">
                        <a:solidFill>
                          <a:srgbClr val="000000"/>
                        </a:solidFill>
                        <a:effectLst/>
                        <a:latin typeface="+mn-lt"/>
                      </a:endParaRPr>
                    </a:p>
                  </a:txBody>
                  <a:tcPr anchor="ctr"/>
                </a:tc>
                <a:extLst>
                  <a:ext uri="{0D108BD9-81ED-4DB2-BD59-A6C34878D82A}">
                    <a16:rowId xmlns="" xmlns:a16="http://schemas.microsoft.com/office/drawing/2014/main" val="10002"/>
                  </a:ext>
                </a:extLst>
              </a:tr>
              <a:tr h="428132">
                <a:tc>
                  <a:txBody>
                    <a:bodyPr/>
                    <a:lstStyle/>
                    <a:p>
                      <a:pPr algn="l"/>
                      <a:r>
                        <a:rPr lang="en-US" dirty="0" smtClean="0">
                          <a:latin typeface="Arial" panose="020B0604020202020204" pitchFamily="34" charset="0"/>
                          <a:cs typeface="Arial" panose="020B0604020202020204" pitchFamily="34" charset="0"/>
                        </a:rPr>
                        <a:t>Asian</a:t>
                      </a:r>
                      <a:endParaRPr lang="en-US" dirty="0">
                        <a:latin typeface="Arial" panose="020B0604020202020204" pitchFamily="34" charset="0"/>
                        <a:cs typeface="Arial" panose="020B0604020202020204" pitchFamily="34" charset="0"/>
                      </a:endParaRPr>
                    </a:p>
                  </a:txBody>
                  <a:tcPr anchor="b"/>
                </a:tc>
                <a:tc>
                  <a:txBody>
                    <a:bodyPr/>
                    <a:lstStyle/>
                    <a:p>
                      <a:pPr algn="r" fontAlgn="ctr"/>
                      <a:r>
                        <a:rPr lang="en-US" sz="1800" b="0" i="0" u="none" strike="noStrike" dirty="0" smtClean="0">
                          <a:solidFill>
                            <a:srgbClr val="000000"/>
                          </a:solidFill>
                          <a:effectLst/>
                          <a:latin typeface="+mn-lt"/>
                        </a:rPr>
                        <a:t>18,007</a:t>
                      </a:r>
                      <a:endParaRPr lang="en-US" sz="1800" b="0" i="0" u="none" strike="noStrike" dirty="0">
                        <a:solidFill>
                          <a:srgbClr val="000000"/>
                        </a:solidFill>
                        <a:effectLst/>
                        <a:latin typeface="+mn-lt"/>
                      </a:endParaRPr>
                    </a:p>
                  </a:txBody>
                  <a:tcPr anchor="ctr"/>
                </a:tc>
                <a:tc>
                  <a:txBody>
                    <a:bodyPr/>
                    <a:lstStyle/>
                    <a:p>
                      <a:pPr algn="r" fontAlgn="ctr"/>
                      <a:r>
                        <a:rPr lang="en-US" sz="1800" b="0" i="0" u="none" strike="noStrike" dirty="0" smtClean="0">
                          <a:solidFill>
                            <a:srgbClr val="000000"/>
                          </a:solidFill>
                          <a:effectLst/>
                          <a:latin typeface="+mn-lt"/>
                        </a:rPr>
                        <a:t>18,338</a:t>
                      </a:r>
                      <a:endParaRPr lang="en-US" sz="1800" b="0" i="0" u="none" strike="noStrike" dirty="0">
                        <a:solidFill>
                          <a:srgbClr val="000000"/>
                        </a:solidFill>
                        <a:effectLst/>
                        <a:latin typeface="+mn-lt"/>
                      </a:endParaRPr>
                    </a:p>
                  </a:txBody>
                  <a:tcPr anchor="ctr"/>
                </a:tc>
                <a:tc>
                  <a:txBody>
                    <a:bodyPr/>
                    <a:lstStyle/>
                    <a:p>
                      <a:pPr algn="r" fontAlgn="b"/>
                      <a:r>
                        <a:rPr lang="en-US" sz="1800" b="0" i="0" u="none" strike="noStrike" dirty="0" smtClean="0">
                          <a:solidFill>
                            <a:srgbClr val="000000"/>
                          </a:solidFill>
                          <a:effectLst/>
                          <a:latin typeface="+mn-lt"/>
                        </a:rPr>
                        <a:t>2%</a:t>
                      </a:r>
                      <a:endParaRPr lang="en-US" sz="1800" b="0" i="0" u="none" strike="noStrike" dirty="0">
                        <a:solidFill>
                          <a:srgbClr val="000000"/>
                        </a:solidFill>
                        <a:effectLst/>
                        <a:latin typeface="+mn-lt"/>
                      </a:endParaRPr>
                    </a:p>
                  </a:txBody>
                  <a:tcPr anchor="ctr"/>
                </a:tc>
                <a:extLst>
                  <a:ext uri="{0D108BD9-81ED-4DB2-BD59-A6C34878D82A}">
                    <a16:rowId xmlns="" xmlns:a16="http://schemas.microsoft.com/office/drawing/2014/main" val="10003"/>
                  </a:ext>
                </a:extLst>
              </a:tr>
              <a:tr h="377689">
                <a:tc>
                  <a:txBody>
                    <a:bodyPr/>
                    <a:lstStyle/>
                    <a:p>
                      <a:pPr algn="l"/>
                      <a:r>
                        <a:rPr lang="en-US" dirty="0" smtClean="0">
                          <a:latin typeface="Arial" panose="020B0604020202020204" pitchFamily="34" charset="0"/>
                          <a:cs typeface="Arial" panose="020B0604020202020204" pitchFamily="34" charset="0"/>
                        </a:rPr>
                        <a:t>Black</a:t>
                      </a:r>
                      <a:endParaRPr lang="en-US" dirty="0">
                        <a:latin typeface="Arial" panose="020B0604020202020204" pitchFamily="34" charset="0"/>
                        <a:cs typeface="Arial" panose="020B0604020202020204" pitchFamily="34" charset="0"/>
                      </a:endParaRPr>
                    </a:p>
                  </a:txBody>
                  <a:tcPr anchor="b"/>
                </a:tc>
                <a:tc>
                  <a:txBody>
                    <a:bodyPr/>
                    <a:lstStyle/>
                    <a:p>
                      <a:pPr algn="r" fontAlgn="ctr"/>
                      <a:r>
                        <a:rPr lang="en-US" sz="1800" b="0" i="0" u="none" strike="noStrike" dirty="0" smtClean="0">
                          <a:solidFill>
                            <a:srgbClr val="000000"/>
                          </a:solidFill>
                          <a:effectLst/>
                          <a:latin typeface="+mn-lt"/>
                        </a:rPr>
                        <a:t>36,382</a:t>
                      </a:r>
                      <a:endParaRPr lang="en-US" sz="1800" b="0" i="0" u="none" strike="noStrike" dirty="0">
                        <a:solidFill>
                          <a:srgbClr val="000000"/>
                        </a:solidFill>
                        <a:effectLst/>
                        <a:latin typeface="+mn-lt"/>
                      </a:endParaRPr>
                    </a:p>
                  </a:txBody>
                  <a:tcPr anchor="ctr"/>
                </a:tc>
                <a:tc>
                  <a:txBody>
                    <a:bodyPr/>
                    <a:lstStyle/>
                    <a:p>
                      <a:pPr algn="r" fontAlgn="ctr"/>
                      <a:r>
                        <a:rPr lang="en-US" sz="1800" b="0" i="0" u="none" strike="noStrike" dirty="0" smtClean="0">
                          <a:solidFill>
                            <a:srgbClr val="000000"/>
                          </a:solidFill>
                          <a:effectLst/>
                          <a:latin typeface="+mn-lt"/>
                        </a:rPr>
                        <a:t>35,470</a:t>
                      </a:r>
                      <a:endParaRPr lang="en-US" sz="1800" b="0" i="0" u="none" strike="noStrike" dirty="0">
                        <a:solidFill>
                          <a:srgbClr val="000000"/>
                        </a:solidFill>
                        <a:effectLst/>
                        <a:latin typeface="+mn-lt"/>
                      </a:endParaRPr>
                    </a:p>
                  </a:txBody>
                  <a:tcPr anchor="ctr"/>
                </a:tc>
                <a:tc>
                  <a:txBody>
                    <a:bodyPr/>
                    <a:lstStyle/>
                    <a:p>
                      <a:pPr algn="r" fontAlgn="b"/>
                      <a:r>
                        <a:rPr lang="en-US" sz="1800" b="0" i="0" u="none" strike="noStrike" dirty="0" smtClean="0">
                          <a:solidFill>
                            <a:srgbClr val="000000"/>
                          </a:solidFill>
                          <a:effectLst/>
                          <a:latin typeface="+mn-lt"/>
                        </a:rPr>
                        <a:t>-3%</a:t>
                      </a:r>
                      <a:endParaRPr lang="en-US" sz="1800" b="0" i="0" u="none" strike="noStrike" dirty="0">
                        <a:solidFill>
                          <a:srgbClr val="000000"/>
                        </a:solidFill>
                        <a:effectLst/>
                        <a:latin typeface="+mn-lt"/>
                      </a:endParaRPr>
                    </a:p>
                  </a:txBody>
                  <a:tcPr anchor="ctr"/>
                </a:tc>
                <a:extLst>
                  <a:ext uri="{0D108BD9-81ED-4DB2-BD59-A6C34878D82A}">
                    <a16:rowId xmlns="" xmlns:a16="http://schemas.microsoft.com/office/drawing/2014/main" val="10004"/>
                  </a:ext>
                </a:extLst>
              </a:tr>
              <a:tr h="598783">
                <a:tc>
                  <a:txBody>
                    <a:bodyPr/>
                    <a:lstStyle/>
                    <a:p>
                      <a:pPr algn="l"/>
                      <a:r>
                        <a:rPr lang="en-US" dirty="0" smtClean="0">
                          <a:latin typeface="Arial" panose="020B0604020202020204" pitchFamily="34" charset="0"/>
                          <a:cs typeface="Arial" panose="020B0604020202020204" pitchFamily="34" charset="0"/>
                        </a:rPr>
                        <a:t>Native Hawaiian</a:t>
                      </a:r>
                      <a:r>
                        <a:rPr lang="en-US" baseline="0" dirty="0" smtClean="0">
                          <a:latin typeface="Arial" panose="020B0604020202020204" pitchFamily="34" charset="0"/>
                          <a:cs typeface="Arial" panose="020B0604020202020204" pitchFamily="34" charset="0"/>
                        </a:rPr>
                        <a:t> or Pacific Islander</a:t>
                      </a:r>
                      <a:endParaRPr lang="en-US" dirty="0">
                        <a:latin typeface="Arial" panose="020B0604020202020204" pitchFamily="34" charset="0"/>
                        <a:cs typeface="Arial" panose="020B0604020202020204" pitchFamily="34" charset="0"/>
                      </a:endParaRPr>
                    </a:p>
                  </a:txBody>
                  <a:tcPr anchor="b"/>
                </a:tc>
                <a:tc>
                  <a:txBody>
                    <a:bodyPr/>
                    <a:lstStyle/>
                    <a:p>
                      <a:pPr algn="r" fontAlgn="ctr"/>
                      <a:r>
                        <a:rPr lang="en-US" sz="1800" b="0" i="0" u="none" strike="noStrike" dirty="0" smtClean="0">
                          <a:solidFill>
                            <a:srgbClr val="000000"/>
                          </a:solidFill>
                          <a:effectLst/>
                          <a:latin typeface="+mn-lt"/>
                        </a:rPr>
                        <a:t>3,236</a:t>
                      </a:r>
                      <a:endParaRPr lang="en-US" sz="1800" b="0" i="0" u="none" strike="noStrike" dirty="0">
                        <a:solidFill>
                          <a:srgbClr val="000000"/>
                        </a:solidFill>
                        <a:effectLst/>
                        <a:latin typeface="+mn-lt"/>
                      </a:endParaRPr>
                    </a:p>
                  </a:txBody>
                  <a:tcPr anchor="ctr"/>
                </a:tc>
                <a:tc>
                  <a:txBody>
                    <a:bodyPr/>
                    <a:lstStyle/>
                    <a:p>
                      <a:pPr algn="r" fontAlgn="ctr"/>
                      <a:r>
                        <a:rPr lang="en-US" sz="1800" b="0" i="0" u="none" strike="noStrike" dirty="0" smtClean="0">
                          <a:solidFill>
                            <a:srgbClr val="000000"/>
                          </a:solidFill>
                          <a:effectLst/>
                          <a:latin typeface="+mn-lt"/>
                        </a:rPr>
                        <a:t>4,341</a:t>
                      </a:r>
                      <a:endParaRPr lang="en-US" sz="1800" b="0" i="0" u="none" strike="noStrike" dirty="0">
                        <a:solidFill>
                          <a:srgbClr val="000000"/>
                        </a:solidFill>
                        <a:effectLst/>
                        <a:latin typeface="+mn-lt"/>
                      </a:endParaRPr>
                    </a:p>
                  </a:txBody>
                  <a:tcPr anchor="ctr"/>
                </a:tc>
                <a:tc>
                  <a:txBody>
                    <a:bodyPr/>
                    <a:lstStyle/>
                    <a:p>
                      <a:pPr algn="r" fontAlgn="b"/>
                      <a:r>
                        <a:rPr lang="en-US" sz="1800" b="0" i="0" u="none" strike="noStrike" dirty="0" smtClean="0">
                          <a:solidFill>
                            <a:srgbClr val="000000"/>
                          </a:solidFill>
                          <a:effectLst/>
                          <a:latin typeface="+mn-lt"/>
                        </a:rPr>
                        <a:t>34%</a:t>
                      </a:r>
                      <a:endParaRPr lang="en-US" sz="1800" b="0" i="0" u="none" strike="noStrike" dirty="0">
                        <a:solidFill>
                          <a:srgbClr val="000000"/>
                        </a:solidFill>
                        <a:effectLst/>
                        <a:latin typeface="+mn-lt"/>
                      </a:endParaRPr>
                    </a:p>
                  </a:txBody>
                  <a:tcPr anchor="ctr"/>
                </a:tc>
                <a:extLst>
                  <a:ext uri="{0D108BD9-81ED-4DB2-BD59-A6C34878D82A}">
                    <a16:rowId xmlns="" xmlns:a16="http://schemas.microsoft.com/office/drawing/2014/main" val="10005"/>
                  </a:ext>
                </a:extLst>
              </a:tr>
            </a:tbl>
          </a:graphicData>
        </a:graphic>
      </p:graphicFrame>
      <p:sp>
        <p:nvSpPr>
          <p:cNvPr id="4" name="Slide Number Placeholder 3"/>
          <p:cNvSpPr>
            <a:spLocks noGrp="1"/>
          </p:cNvSpPr>
          <p:nvPr>
            <p:ph type="sldNum" sz="quarter" idx="4"/>
          </p:nvPr>
        </p:nvSpPr>
        <p:spPr/>
        <p:txBody>
          <a:bodyPr/>
          <a:lstStyle/>
          <a:p>
            <a:fld id="{43835934-7406-4918-9312-CEAF894A9188}" type="slidenum">
              <a:rPr lang="en-US" smtClean="0"/>
              <a:pPr/>
              <a:t>10</a:t>
            </a:fld>
            <a:endParaRPr lang="en-US" dirty="0"/>
          </a:p>
        </p:txBody>
      </p:sp>
    </p:spTree>
    <p:extLst>
      <p:ext uri="{BB962C8B-B14F-4D97-AF65-F5344CB8AC3E}">
        <p14:creationId xmlns:p14="http://schemas.microsoft.com/office/powerpoint/2010/main" val="383375589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Content Placeholder 7"/>
          <p:cNvPicPr>
            <a:picLocks noGrp="1" noChangeAspect="1"/>
          </p:cNvPicPr>
          <p:nvPr>
            <p:ph sz="half" idx="2"/>
          </p:nvPr>
        </p:nvPicPr>
        <p:blipFill rotWithShape="1">
          <a:blip r:embed="rId3" cstate="print">
            <a:extLst>
              <a:ext uri="{28A0092B-C50C-407E-A947-70E740481C1C}">
                <a14:useLocalDpi xmlns:a14="http://schemas.microsoft.com/office/drawing/2010/main" val="0"/>
              </a:ext>
            </a:extLst>
          </a:blip>
          <a:srcRect l="1573" t="19457" r="1"/>
          <a:stretch/>
        </p:blipFill>
        <p:spPr>
          <a:xfrm>
            <a:off x="8941" y="1627862"/>
            <a:ext cx="7697893" cy="4867535"/>
          </a:xfrm>
        </p:spPr>
      </p:pic>
      <p:sp>
        <p:nvSpPr>
          <p:cNvPr id="4" name="Title 3"/>
          <p:cNvSpPr>
            <a:spLocks noGrp="1"/>
          </p:cNvSpPr>
          <p:nvPr>
            <p:ph type="title"/>
          </p:nvPr>
        </p:nvSpPr>
        <p:spPr>
          <a:xfrm>
            <a:off x="231006" y="479007"/>
            <a:ext cx="11665819" cy="478022"/>
          </a:xfrm>
        </p:spPr>
        <p:txBody>
          <a:bodyPr/>
          <a:lstStyle/>
          <a:p>
            <a:r>
              <a:rPr lang="en-US" dirty="0" smtClean="0"/>
              <a:t>American Indian or Alaska Native Producers, 2017</a:t>
            </a:r>
            <a:endParaRPr lang="en-US" dirty="0"/>
          </a:p>
        </p:txBody>
      </p:sp>
      <p:sp>
        <p:nvSpPr>
          <p:cNvPr id="7" name="Text Placeholder 6"/>
          <p:cNvSpPr>
            <a:spLocks noGrp="1"/>
          </p:cNvSpPr>
          <p:nvPr>
            <p:ph type="body" idx="1"/>
          </p:nvPr>
        </p:nvSpPr>
        <p:spPr/>
        <p:txBody>
          <a:bodyPr/>
          <a:lstStyle/>
          <a:p>
            <a:r>
              <a:rPr lang="en-US" dirty="0" smtClean="0"/>
              <a:t>American Indian Producers as a Percent of Total</a:t>
            </a:r>
            <a:endParaRPr lang="en-US" dirty="0"/>
          </a:p>
        </p:txBody>
      </p:sp>
      <p:graphicFrame>
        <p:nvGraphicFramePr>
          <p:cNvPr id="6" name="Content Placeholder 5"/>
          <p:cNvGraphicFramePr>
            <a:graphicFrameLocks noGrp="1"/>
          </p:cNvGraphicFramePr>
          <p:nvPr>
            <p:ph sz="half" idx="2"/>
            <p:extLst>
              <p:ext uri="{D42A27DB-BD31-4B8C-83A1-F6EECF244321}">
                <p14:modId xmlns:p14="http://schemas.microsoft.com/office/powerpoint/2010/main" val="3259072393"/>
              </p:ext>
            </p:extLst>
          </p:nvPr>
        </p:nvGraphicFramePr>
        <p:xfrm>
          <a:off x="7252137" y="1481959"/>
          <a:ext cx="4644683" cy="4603477"/>
        </p:xfrm>
        <a:graphic>
          <a:graphicData uri="http://schemas.openxmlformats.org/drawingml/2006/table">
            <a:tbl>
              <a:tblPr firstRow="1" bandRow="1">
                <a:tableStyleId>{5C22544A-7EE6-4342-B048-85BDC9FD1C3A}</a:tableStyleId>
              </a:tblPr>
              <a:tblGrid>
                <a:gridCol w="1909571"/>
                <a:gridCol w="1369378"/>
                <a:gridCol w="1365734"/>
              </a:tblGrid>
              <a:tr h="366811">
                <a:tc gridSpan="3">
                  <a:txBody>
                    <a:bodyPr/>
                    <a:lstStyle/>
                    <a:p>
                      <a:r>
                        <a:rPr lang="en-US" sz="1800" dirty="0" smtClean="0">
                          <a:latin typeface="Arial" panose="020B0604020202020204" pitchFamily="34" charset="0"/>
                          <a:cs typeface="Arial" panose="020B0604020202020204" pitchFamily="34" charset="0"/>
                        </a:rPr>
                        <a:t>Producers</a:t>
                      </a:r>
                      <a:endParaRPr lang="en-US" sz="1800" dirty="0">
                        <a:latin typeface="Arial" panose="020B0604020202020204" pitchFamily="34" charset="0"/>
                        <a:cs typeface="Arial" panose="020B0604020202020204" pitchFamily="34" charset="0"/>
                      </a:endParaRPr>
                    </a:p>
                  </a:txBody>
                  <a:tcPr marL="149800" marR="149800"/>
                </a:tc>
                <a:tc hMerge="1">
                  <a:txBody>
                    <a:bodyPr/>
                    <a:lstStyle/>
                    <a:p>
                      <a:pPr algn="ctr"/>
                      <a:endParaRPr lang="en-US" sz="1800" dirty="0">
                        <a:latin typeface="Arial" panose="020B0604020202020204" pitchFamily="34" charset="0"/>
                        <a:cs typeface="Arial" panose="020B0604020202020204" pitchFamily="34" charset="0"/>
                      </a:endParaRPr>
                    </a:p>
                  </a:txBody>
                  <a:tcPr marL="149800" marR="149800"/>
                </a:tc>
                <a:tc hMerge="1">
                  <a:txBody>
                    <a:bodyPr/>
                    <a:lstStyle/>
                    <a:p>
                      <a:pPr algn="ctr"/>
                      <a:endParaRPr lang="en-US" sz="1800" dirty="0">
                        <a:latin typeface="Arial" panose="020B0604020202020204" pitchFamily="34" charset="0"/>
                        <a:cs typeface="Arial" panose="020B0604020202020204" pitchFamily="34" charset="0"/>
                      </a:endParaRPr>
                    </a:p>
                  </a:txBody>
                  <a:tcPr marL="149800" marR="149800"/>
                </a:tc>
              </a:tr>
              <a:tr h="641919">
                <a:tc>
                  <a:txBody>
                    <a:bodyPr/>
                    <a:lstStyle/>
                    <a:p>
                      <a:endParaRPr lang="en-US" sz="1800" dirty="0">
                        <a:latin typeface="Arial" panose="020B0604020202020204" pitchFamily="34" charset="0"/>
                        <a:cs typeface="Arial" panose="020B0604020202020204" pitchFamily="34" charset="0"/>
                      </a:endParaRPr>
                    </a:p>
                  </a:txBody>
                  <a:tcPr marL="149800" marR="149800"/>
                </a:tc>
                <a:tc>
                  <a:txBody>
                    <a:bodyPr/>
                    <a:lstStyle/>
                    <a:p>
                      <a:pPr algn="ctr"/>
                      <a:r>
                        <a:rPr lang="en-US" sz="1800" dirty="0" smtClean="0">
                          <a:latin typeface="Arial" panose="020B0604020202020204" pitchFamily="34" charset="0"/>
                          <a:cs typeface="Arial" panose="020B0604020202020204" pitchFamily="34" charset="0"/>
                        </a:rPr>
                        <a:t>American Indian</a:t>
                      </a:r>
                      <a:endParaRPr lang="en-US" sz="1800" dirty="0">
                        <a:latin typeface="Arial" panose="020B0604020202020204" pitchFamily="34" charset="0"/>
                        <a:cs typeface="Arial" panose="020B0604020202020204" pitchFamily="34" charset="0"/>
                      </a:endParaRPr>
                    </a:p>
                  </a:txBody>
                  <a:tcPr marL="149800" marR="149800" anchor="b"/>
                </a:tc>
                <a:tc>
                  <a:txBody>
                    <a:bodyPr/>
                    <a:lstStyle/>
                    <a:p>
                      <a:pPr algn="ctr"/>
                      <a:r>
                        <a:rPr lang="en-US" sz="1800" dirty="0" smtClean="0">
                          <a:latin typeface="Arial" panose="020B0604020202020204" pitchFamily="34" charset="0"/>
                          <a:cs typeface="Arial" panose="020B0604020202020204" pitchFamily="34" charset="0"/>
                        </a:rPr>
                        <a:t>All</a:t>
                      </a:r>
                      <a:endParaRPr lang="en-US" sz="1800" b="1" dirty="0">
                        <a:latin typeface="Arial" panose="020B0604020202020204" pitchFamily="34" charset="0"/>
                        <a:cs typeface="Arial" panose="020B0604020202020204" pitchFamily="34" charset="0"/>
                      </a:endParaRPr>
                    </a:p>
                  </a:txBody>
                  <a:tcPr anchor="b"/>
                </a:tc>
              </a:tr>
              <a:tr h="641919">
                <a:tc>
                  <a:txBody>
                    <a:bodyPr/>
                    <a:lstStyle/>
                    <a:p>
                      <a:endParaRPr lang="en-US" sz="1800" dirty="0" smtClean="0">
                        <a:latin typeface="Arial" panose="020B0604020202020204" pitchFamily="34" charset="0"/>
                        <a:cs typeface="Arial" panose="020B0604020202020204" pitchFamily="34" charset="0"/>
                      </a:endParaRPr>
                    </a:p>
                    <a:p>
                      <a:r>
                        <a:rPr lang="en-US" sz="1800" dirty="0" smtClean="0">
                          <a:latin typeface="Arial" panose="020B0604020202020204" pitchFamily="34" charset="0"/>
                          <a:cs typeface="Arial" panose="020B0604020202020204" pitchFamily="34" charset="0"/>
                        </a:rPr>
                        <a:t>Number </a:t>
                      </a:r>
                      <a:endParaRPr lang="en-US" sz="1800" dirty="0">
                        <a:latin typeface="Arial" panose="020B0604020202020204" pitchFamily="34" charset="0"/>
                        <a:cs typeface="Arial" panose="020B0604020202020204" pitchFamily="34" charset="0"/>
                      </a:endParaRPr>
                    </a:p>
                  </a:txBody>
                  <a:tcPr marL="149800" marR="149800"/>
                </a:tc>
                <a:tc>
                  <a:txBody>
                    <a:bodyPr/>
                    <a:lstStyle/>
                    <a:p>
                      <a:pPr algn="r"/>
                      <a:r>
                        <a:rPr lang="en-US" dirty="0" smtClean="0">
                          <a:latin typeface="Arial" panose="020B0604020202020204" pitchFamily="34" charset="0"/>
                          <a:cs typeface="Arial" panose="020B0604020202020204" pitchFamily="34" charset="0"/>
                        </a:rPr>
                        <a:t>79,198</a:t>
                      </a:r>
                      <a:endParaRPr lang="en-US" dirty="0">
                        <a:latin typeface="Arial" panose="020B0604020202020204" pitchFamily="34" charset="0"/>
                        <a:cs typeface="Arial" panose="020B0604020202020204" pitchFamily="34" charset="0"/>
                      </a:endParaRPr>
                    </a:p>
                  </a:txBody>
                  <a:tcPr anchor="b"/>
                </a:tc>
                <a:tc>
                  <a:txBody>
                    <a:bodyPr/>
                    <a:lstStyle/>
                    <a:p>
                      <a:pPr algn="r"/>
                      <a:r>
                        <a:rPr lang="en-US" sz="1800" dirty="0" smtClean="0">
                          <a:latin typeface="Arial" panose="020B0604020202020204" pitchFamily="34" charset="0"/>
                          <a:cs typeface="Arial" panose="020B0604020202020204" pitchFamily="34" charset="0"/>
                        </a:rPr>
                        <a:t>3,399,834</a:t>
                      </a:r>
                      <a:endParaRPr lang="en-US" sz="1800" dirty="0">
                        <a:latin typeface="Arial" panose="020B0604020202020204" pitchFamily="34" charset="0"/>
                        <a:cs typeface="Arial" panose="020B0604020202020204" pitchFamily="34" charset="0"/>
                      </a:endParaRPr>
                    </a:p>
                  </a:txBody>
                  <a:tcPr anchor="b"/>
                </a:tc>
              </a:tr>
              <a:tr h="641919">
                <a:tc>
                  <a:txBody>
                    <a:bodyPr/>
                    <a:lstStyle/>
                    <a:p>
                      <a:endParaRPr lang="en-US" sz="1800" dirty="0" smtClean="0">
                        <a:latin typeface="Arial" panose="020B0604020202020204" pitchFamily="34" charset="0"/>
                        <a:cs typeface="Arial" panose="020B0604020202020204" pitchFamily="34" charset="0"/>
                      </a:endParaRPr>
                    </a:p>
                    <a:p>
                      <a:r>
                        <a:rPr lang="en-US" sz="1800" dirty="0" smtClean="0">
                          <a:latin typeface="Arial" panose="020B0604020202020204" pitchFamily="34" charset="0"/>
                          <a:cs typeface="Arial" panose="020B0604020202020204" pitchFamily="34" charset="0"/>
                        </a:rPr>
                        <a:t>Average</a:t>
                      </a:r>
                      <a:r>
                        <a:rPr lang="en-US" sz="1800" baseline="0" dirty="0" smtClean="0">
                          <a:latin typeface="Arial" panose="020B0604020202020204" pitchFamily="34" charset="0"/>
                          <a:cs typeface="Arial" panose="020B0604020202020204" pitchFamily="34" charset="0"/>
                        </a:rPr>
                        <a:t> </a:t>
                      </a:r>
                      <a:r>
                        <a:rPr lang="en-US" sz="1800" dirty="0" smtClean="0">
                          <a:latin typeface="Arial" panose="020B0604020202020204" pitchFamily="34" charset="0"/>
                          <a:cs typeface="Arial" panose="020B0604020202020204" pitchFamily="34" charset="0"/>
                        </a:rPr>
                        <a:t>age</a:t>
                      </a:r>
                      <a:endParaRPr lang="en-US" sz="1800" dirty="0">
                        <a:latin typeface="Arial" panose="020B0604020202020204" pitchFamily="34" charset="0"/>
                        <a:cs typeface="Arial" panose="020B0604020202020204" pitchFamily="34" charset="0"/>
                      </a:endParaRPr>
                    </a:p>
                  </a:txBody>
                  <a:tcPr marL="149800" marR="149800"/>
                </a:tc>
                <a:tc>
                  <a:txBody>
                    <a:bodyPr/>
                    <a:lstStyle/>
                    <a:p>
                      <a:pPr algn="r"/>
                      <a:r>
                        <a:rPr lang="en-US" dirty="0" smtClean="0">
                          <a:latin typeface="Arial" panose="020B0604020202020204" pitchFamily="34" charset="0"/>
                          <a:cs typeface="Arial" panose="020B0604020202020204" pitchFamily="34" charset="0"/>
                        </a:rPr>
                        <a:t>56.6</a:t>
                      </a:r>
                      <a:endParaRPr lang="en-US" dirty="0">
                        <a:latin typeface="Arial" panose="020B0604020202020204" pitchFamily="34" charset="0"/>
                        <a:cs typeface="Arial" panose="020B0604020202020204" pitchFamily="34" charset="0"/>
                      </a:endParaRPr>
                    </a:p>
                  </a:txBody>
                  <a:tcPr anchor="b"/>
                </a:tc>
                <a:tc>
                  <a:txBody>
                    <a:bodyPr/>
                    <a:lstStyle/>
                    <a:p>
                      <a:pPr algn="r"/>
                      <a:r>
                        <a:rPr lang="en-US" sz="1800" dirty="0" smtClean="0">
                          <a:latin typeface="Arial" panose="020B0604020202020204" pitchFamily="34" charset="0"/>
                          <a:cs typeface="Arial" panose="020B0604020202020204" pitchFamily="34" charset="0"/>
                        </a:rPr>
                        <a:t>57.5</a:t>
                      </a:r>
                      <a:endParaRPr lang="en-US" sz="1800" dirty="0">
                        <a:latin typeface="Arial" panose="020B0604020202020204" pitchFamily="34" charset="0"/>
                        <a:cs typeface="Arial" panose="020B0604020202020204" pitchFamily="34" charset="0"/>
                      </a:endParaRPr>
                    </a:p>
                  </a:txBody>
                  <a:tcPr anchor="b"/>
                </a:tc>
              </a:tr>
              <a:tr h="366811">
                <a:tc gridSpan="3">
                  <a:txBody>
                    <a:bodyPr/>
                    <a:lstStyle/>
                    <a:p>
                      <a:r>
                        <a:rPr lang="en-US" sz="1800" b="1" dirty="0" smtClean="0">
                          <a:solidFill>
                            <a:schemeClr val="bg1"/>
                          </a:solidFill>
                          <a:latin typeface="Arial" panose="020B0604020202020204" pitchFamily="34" charset="0"/>
                          <a:cs typeface="Arial" panose="020B0604020202020204" pitchFamily="34" charset="0"/>
                        </a:rPr>
                        <a:t>Farms</a:t>
                      </a:r>
                      <a:endParaRPr lang="en-US" sz="1800" b="1" dirty="0">
                        <a:solidFill>
                          <a:schemeClr val="bg1"/>
                        </a:solidFill>
                        <a:latin typeface="Arial" panose="020B0604020202020204" pitchFamily="34" charset="0"/>
                        <a:cs typeface="Arial" panose="020B0604020202020204" pitchFamily="34" charset="0"/>
                      </a:endParaRPr>
                    </a:p>
                  </a:txBody>
                  <a:tcPr marL="149800" marR="149800">
                    <a:solidFill>
                      <a:srgbClr val="0A5540"/>
                    </a:solidFill>
                  </a:tcPr>
                </a:tc>
                <a:tc hMerge="1">
                  <a:txBody>
                    <a:bodyPr/>
                    <a:lstStyle/>
                    <a:p>
                      <a:pPr algn="r"/>
                      <a:endParaRPr lang="en-US" sz="1800" dirty="0">
                        <a:latin typeface="Arial" panose="020B0604020202020204" pitchFamily="34" charset="0"/>
                        <a:cs typeface="Arial" panose="020B0604020202020204" pitchFamily="34" charset="0"/>
                      </a:endParaRPr>
                    </a:p>
                  </a:txBody>
                  <a:tcPr marL="149800" marR="149800" anchor="b"/>
                </a:tc>
                <a:tc hMerge="1">
                  <a:txBody>
                    <a:bodyPr/>
                    <a:lstStyle/>
                    <a:p>
                      <a:pPr algn="r"/>
                      <a:endParaRPr lang="en-US" sz="1800" dirty="0">
                        <a:latin typeface="Arial" panose="020B0604020202020204" pitchFamily="34" charset="0"/>
                        <a:cs typeface="Arial" panose="020B0604020202020204" pitchFamily="34" charset="0"/>
                      </a:endParaRPr>
                    </a:p>
                  </a:txBody>
                  <a:tcPr marL="149800" marR="149800" anchor="b"/>
                </a:tc>
              </a:tr>
              <a:tr h="660260">
                <a:tc>
                  <a:txBody>
                    <a:bodyPr/>
                    <a:lstStyle/>
                    <a:p>
                      <a:pPr algn="l"/>
                      <a:endParaRPr lang="en-US" sz="1800" dirty="0" smtClean="0">
                        <a:latin typeface="Arial" panose="020B0604020202020204" pitchFamily="34" charset="0"/>
                        <a:cs typeface="Arial" panose="020B0604020202020204" pitchFamily="34" charset="0"/>
                      </a:endParaRPr>
                    </a:p>
                    <a:p>
                      <a:pPr algn="l"/>
                      <a:r>
                        <a:rPr lang="en-US" sz="1800" dirty="0" smtClean="0">
                          <a:latin typeface="Arial" panose="020B0604020202020204" pitchFamily="34" charset="0"/>
                          <a:cs typeface="Arial" panose="020B0604020202020204" pitchFamily="34" charset="0"/>
                        </a:rPr>
                        <a:t>Number</a:t>
                      </a:r>
                      <a:endParaRPr lang="en-US" sz="1800" dirty="0">
                        <a:latin typeface="Arial" panose="020B0604020202020204" pitchFamily="34" charset="0"/>
                        <a:cs typeface="Arial" panose="020B0604020202020204" pitchFamily="34" charset="0"/>
                      </a:endParaRPr>
                    </a:p>
                  </a:txBody>
                  <a:tcPr marL="151949" marR="151949" anchor="b"/>
                </a:tc>
                <a:tc>
                  <a:txBody>
                    <a:bodyPr/>
                    <a:lstStyle/>
                    <a:p>
                      <a:pPr algn="r"/>
                      <a:r>
                        <a:rPr lang="en-US" dirty="0" smtClean="0">
                          <a:latin typeface="Arial" panose="020B0604020202020204" pitchFamily="34" charset="0"/>
                          <a:cs typeface="Arial" panose="020B0604020202020204" pitchFamily="34" charset="0"/>
                        </a:rPr>
                        <a:t>60,083</a:t>
                      </a:r>
                      <a:endParaRPr lang="en-US" dirty="0">
                        <a:latin typeface="Arial" panose="020B0604020202020204" pitchFamily="34" charset="0"/>
                        <a:cs typeface="Arial" panose="020B0604020202020204" pitchFamily="34" charset="0"/>
                      </a:endParaRPr>
                    </a:p>
                  </a:txBody>
                  <a:tcPr anchor="b"/>
                </a:tc>
                <a:tc>
                  <a:txBody>
                    <a:bodyPr/>
                    <a:lstStyle/>
                    <a:p>
                      <a:pPr algn="r"/>
                      <a:r>
                        <a:rPr lang="en-US" sz="1800" dirty="0" smtClean="0">
                          <a:latin typeface="Arial" panose="020B0604020202020204" pitchFamily="34" charset="0"/>
                          <a:cs typeface="Arial" panose="020B0604020202020204" pitchFamily="34" charset="0"/>
                        </a:rPr>
                        <a:t>2,042,220</a:t>
                      </a:r>
                      <a:endParaRPr lang="en-US" sz="1800" dirty="0">
                        <a:latin typeface="Arial" panose="020B0604020202020204" pitchFamily="34" charset="0"/>
                        <a:cs typeface="Arial" panose="020B0604020202020204" pitchFamily="34" charset="0"/>
                      </a:endParaRPr>
                    </a:p>
                  </a:txBody>
                  <a:tcPr marL="151949" marR="151949" anchor="b"/>
                </a:tc>
              </a:tr>
              <a:tr h="641919">
                <a:tc>
                  <a:txBody>
                    <a:bodyPr/>
                    <a:lstStyle/>
                    <a:p>
                      <a:pPr algn="l"/>
                      <a:r>
                        <a:rPr lang="en-US" sz="1800" dirty="0" smtClean="0">
                          <a:latin typeface="Arial" panose="020B0604020202020204" pitchFamily="34" charset="0"/>
                          <a:cs typeface="Arial" panose="020B0604020202020204" pitchFamily="34" charset="0"/>
                        </a:rPr>
                        <a:t>Average f</a:t>
                      </a:r>
                      <a:r>
                        <a:rPr lang="en-US" sz="1800" baseline="0" dirty="0" smtClean="0">
                          <a:latin typeface="Arial" panose="020B0604020202020204" pitchFamily="34" charset="0"/>
                          <a:cs typeface="Arial" panose="020B0604020202020204" pitchFamily="34" charset="0"/>
                        </a:rPr>
                        <a:t>arm size (acres)</a:t>
                      </a:r>
                      <a:endParaRPr lang="en-US" sz="1800" dirty="0">
                        <a:latin typeface="Arial" panose="020B0604020202020204" pitchFamily="34" charset="0"/>
                        <a:cs typeface="Arial" panose="020B0604020202020204" pitchFamily="34" charset="0"/>
                      </a:endParaRPr>
                    </a:p>
                  </a:txBody>
                  <a:tcPr marL="151949" marR="151949" anchor="b"/>
                </a:tc>
                <a:tc>
                  <a:txBody>
                    <a:bodyPr/>
                    <a:lstStyle/>
                    <a:p>
                      <a:pPr algn="r"/>
                      <a:r>
                        <a:rPr lang="en-US" dirty="0" smtClean="0">
                          <a:latin typeface="Arial" panose="020B0604020202020204" pitchFamily="34" charset="0"/>
                          <a:cs typeface="Arial" panose="020B0604020202020204" pitchFamily="34" charset="0"/>
                        </a:rPr>
                        <a:t>978</a:t>
                      </a:r>
                      <a:endParaRPr lang="en-US" dirty="0">
                        <a:latin typeface="Arial" panose="020B0604020202020204" pitchFamily="34" charset="0"/>
                        <a:cs typeface="Arial" panose="020B0604020202020204" pitchFamily="34" charset="0"/>
                      </a:endParaRPr>
                    </a:p>
                  </a:txBody>
                  <a:tcPr anchor="b"/>
                </a:tc>
                <a:tc>
                  <a:txBody>
                    <a:bodyPr/>
                    <a:lstStyle/>
                    <a:p>
                      <a:pPr algn="r"/>
                      <a:r>
                        <a:rPr lang="en-US" sz="1800" dirty="0" smtClean="0">
                          <a:latin typeface="Arial" panose="020B0604020202020204" pitchFamily="34" charset="0"/>
                          <a:cs typeface="Arial" panose="020B0604020202020204" pitchFamily="34" charset="0"/>
                        </a:rPr>
                        <a:t>441</a:t>
                      </a:r>
                      <a:endParaRPr lang="en-US" sz="1800" dirty="0">
                        <a:latin typeface="Arial" panose="020B0604020202020204" pitchFamily="34" charset="0"/>
                        <a:cs typeface="Arial" panose="020B0604020202020204" pitchFamily="34" charset="0"/>
                      </a:endParaRPr>
                    </a:p>
                  </a:txBody>
                  <a:tcPr marL="151949" marR="151949" anchor="b"/>
                </a:tc>
              </a:tr>
              <a:tr h="641919">
                <a:tc>
                  <a:txBody>
                    <a:bodyPr/>
                    <a:lstStyle/>
                    <a:p>
                      <a:pPr algn="l"/>
                      <a:endParaRPr lang="en-US" sz="1800" dirty="0" smtClean="0">
                        <a:latin typeface="Arial" panose="020B0604020202020204" pitchFamily="34" charset="0"/>
                        <a:cs typeface="Arial" panose="020B0604020202020204" pitchFamily="34" charset="0"/>
                      </a:endParaRPr>
                    </a:p>
                    <a:p>
                      <a:pPr algn="l"/>
                      <a:r>
                        <a:rPr lang="en-US" sz="1800" dirty="0" smtClean="0">
                          <a:latin typeface="Arial" panose="020B0604020202020204" pitchFamily="34" charset="0"/>
                          <a:cs typeface="Arial" panose="020B0604020202020204" pitchFamily="34" charset="0"/>
                        </a:rPr>
                        <a:t>Average</a:t>
                      </a:r>
                      <a:r>
                        <a:rPr lang="en-US" sz="1800" baseline="0" dirty="0" smtClean="0">
                          <a:latin typeface="Arial" panose="020B0604020202020204" pitchFamily="34" charset="0"/>
                          <a:cs typeface="Arial" panose="020B0604020202020204" pitchFamily="34" charset="0"/>
                        </a:rPr>
                        <a:t> </a:t>
                      </a:r>
                      <a:r>
                        <a:rPr lang="en-US" sz="1800" dirty="0" smtClean="0">
                          <a:latin typeface="Arial" panose="020B0604020202020204" pitchFamily="34" charset="0"/>
                          <a:cs typeface="Arial" panose="020B0604020202020204" pitchFamily="34" charset="0"/>
                        </a:rPr>
                        <a:t>TVP </a:t>
                      </a:r>
                      <a:endParaRPr lang="en-US" sz="1800" dirty="0">
                        <a:latin typeface="Arial" panose="020B0604020202020204" pitchFamily="34" charset="0"/>
                        <a:cs typeface="Arial" panose="020B0604020202020204" pitchFamily="34" charset="0"/>
                      </a:endParaRPr>
                    </a:p>
                  </a:txBody>
                  <a:tcPr marL="151949" marR="151949" anchor="b"/>
                </a:tc>
                <a:tc>
                  <a:txBody>
                    <a:bodyPr/>
                    <a:lstStyle/>
                    <a:p>
                      <a:pPr algn="r"/>
                      <a:r>
                        <a:rPr lang="en-US" dirty="0" smtClean="0">
                          <a:latin typeface="Arial" panose="020B0604020202020204" pitchFamily="34" charset="0"/>
                          <a:cs typeface="Arial" panose="020B0604020202020204" pitchFamily="34" charset="0"/>
                        </a:rPr>
                        <a:t>$58,885</a:t>
                      </a:r>
                      <a:endParaRPr lang="en-US" dirty="0">
                        <a:latin typeface="Arial" panose="020B0604020202020204" pitchFamily="34" charset="0"/>
                        <a:cs typeface="Arial" panose="020B0604020202020204" pitchFamily="34" charset="0"/>
                      </a:endParaRPr>
                    </a:p>
                  </a:txBody>
                  <a:tcPr anchor="b"/>
                </a:tc>
                <a:tc>
                  <a:txBody>
                    <a:bodyPr/>
                    <a:lstStyle/>
                    <a:p>
                      <a:pPr algn="r"/>
                      <a:r>
                        <a:rPr lang="en-US" sz="1800" dirty="0" smtClean="0">
                          <a:latin typeface="Arial" panose="020B0604020202020204" pitchFamily="34" charset="0"/>
                          <a:cs typeface="Arial" panose="020B0604020202020204" pitchFamily="34" charset="0"/>
                        </a:rPr>
                        <a:t>$190,245</a:t>
                      </a:r>
                      <a:endParaRPr lang="en-US" sz="1800" dirty="0">
                        <a:latin typeface="Arial" panose="020B0604020202020204" pitchFamily="34" charset="0"/>
                        <a:cs typeface="Arial" panose="020B0604020202020204" pitchFamily="34" charset="0"/>
                      </a:endParaRPr>
                    </a:p>
                  </a:txBody>
                  <a:tcPr marL="151949" marR="151949" anchor="b"/>
                </a:tc>
              </a:tr>
            </a:tbl>
          </a:graphicData>
        </a:graphic>
      </p:graphicFrame>
      <p:sp>
        <p:nvSpPr>
          <p:cNvPr id="2" name="Slide Number Placeholder 1"/>
          <p:cNvSpPr>
            <a:spLocks noGrp="1"/>
          </p:cNvSpPr>
          <p:nvPr>
            <p:ph type="sldNum" sz="quarter" idx="10"/>
          </p:nvPr>
        </p:nvSpPr>
        <p:spPr/>
        <p:txBody>
          <a:bodyPr/>
          <a:lstStyle/>
          <a:p>
            <a:fld id="{DD95F43D-C05A-43B1-8627-AAB33B48D7D0}" type="slidenum">
              <a:rPr lang="en-US" smtClean="0"/>
              <a:pPr/>
              <a:t>11</a:t>
            </a:fld>
            <a:endParaRPr lang="en-US" dirty="0"/>
          </a:p>
        </p:txBody>
      </p:sp>
      <p:sp>
        <p:nvSpPr>
          <p:cNvPr id="9" name="TextBox 8"/>
          <p:cNvSpPr txBox="1"/>
          <p:nvPr/>
        </p:nvSpPr>
        <p:spPr>
          <a:xfrm>
            <a:off x="3988904" y="5440698"/>
            <a:ext cx="1126435" cy="730873"/>
          </a:xfrm>
          <a:prstGeom prst="rect">
            <a:avLst/>
          </a:prstGeom>
          <a:solidFill>
            <a:schemeClr val="bg1"/>
          </a:solidFill>
        </p:spPr>
        <p:txBody>
          <a:bodyPr wrap="square" rtlCol="0">
            <a:spAutoFit/>
          </a:bodyPr>
          <a:lstStyle/>
          <a:p>
            <a:endParaRPr lang="en-US" dirty="0"/>
          </a:p>
        </p:txBody>
      </p:sp>
      <p:sp>
        <p:nvSpPr>
          <p:cNvPr id="10" name="TextBox 9"/>
          <p:cNvSpPr txBox="1"/>
          <p:nvPr/>
        </p:nvSpPr>
        <p:spPr>
          <a:xfrm>
            <a:off x="4044419" y="5246144"/>
            <a:ext cx="1568105" cy="369927"/>
          </a:xfrm>
          <a:prstGeom prst="rect">
            <a:avLst/>
          </a:prstGeom>
          <a:solidFill>
            <a:schemeClr val="bg1"/>
          </a:solidFill>
        </p:spPr>
        <p:txBody>
          <a:bodyPr wrap="square" rtlCol="0">
            <a:spAutoFit/>
          </a:bodyPr>
          <a:lstStyle/>
          <a:p>
            <a:r>
              <a:rPr lang="en-US" b="1" dirty="0" smtClean="0">
                <a:latin typeface="Arial" panose="020B0604020202020204" pitchFamily="34" charset="0"/>
                <a:cs typeface="Arial" panose="020B0604020202020204" pitchFamily="34" charset="0"/>
              </a:rPr>
              <a:t>U.S. = 2.3%</a:t>
            </a:r>
            <a:endParaRPr lang="en-US" b="1" dirty="0">
              <a:latin typeface="Arial" panose="020B0604020202020204" pitchFamily="34" charset="0"/>
              <a:cs typeface="Arial" panose="020B0604020202020204" pitchFamily="34" charset="0"/>
            </a:endParaRPr>
          </a:p>
        </p:txBody>
      </p:sp>
      <p:sp>
        <p:nvSpPr>
          <p:cNvPr id="3" name="Text Placeholder 2"/>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127453295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Content Placeholder 9"/>
          <p:cNvPicPr>
            <a:picLocks noGrp="1" noChangeAspect="1"/>
          </p:cNvPicPr>
          <p:nvPr>
            <p:ph sz="half" idx="2"/>
          </p:nvPr>
        </p:nvPicPr>
        <p:blipFill rotWithShape="1">
          <a:blip r:embed="rId3" cstate="print">
            <a:extLst>
              <a:ext uri="{28A0092B-C50C-407E-A947-70E740481C1C}">
                <a14:useLocalDpi xmlns:a14="http://schemas.microsoft.com/office/drawing/2010/main" val="0"/>
              </a:ext>
            </a:extLst>
          </a:blip>
          <a:srcRect l="250" t="17574"/>
          <a:stretch/>
        </p:blipFill>
        <p:spPr>
          <a:xfrm>
            <a:off x="35624" y="1391257"/>
            <a:ext cx="7591911" cy="4845211"/>
          </a:xfrm>
        </p:spPr>
      </p:pic>
      <p:sp>
        <p:nvSpPr>
          <p:cNvPr id="4" name="Title 3"/>
          <p:cNvSpPr>
            <a:spLocks noGrp="1"/>
          </p:cNvSpPr>
          <p:nvPr>
            <p:ph type="title"/>
          </p:nvPr>
        </p:nvSpPr>
        <p:spPr>
          <a:xfrm>
            <a:off x="231006" y="479007"/>
            <a:ext cx="11665819" cy="478022"/>
          </a:xfrm>
        </p:spPr>
        <p:txBody>
          <a:bodyPr/>
          <a:lstStyle/>
          <a:p>
            <a:r>
              <a:rPr lang="en-US" dirty="0" smtClean="0"/>
              <a:t>Asian Producers, 2017</a:t>
            </a:r>
            <a:endParaRPr lang="en-US" dirty="0"/>
          </a:p>
        </p:txBody>
      </p:sp>
      <p:sp>
        <p:nvSpPr>
          <p:cNvPr id="7" name="Text Placeholder 6"/>
          <p:cNvSpPr>
            <a:spLocks noGrp="1"/>
          </p:cNvSpPr>
          <p:nvPr>
            <p:ph type="body" idx="1"/>
          </p:nvPr>
        </p:nvSpPr>
        <p:spPr/>
        <p:txBody>
          <a:bodyPr/>
          <a:lstStyle/>
          <a:p>
            <a:r>
              <a:rPr lang="en-US" dirty="0" smtClean="0"/>
              <a:t>Asian Producers as a Percent of Total</a:t>
            </a:r>
            <a:endParaRPr lang="en-US" dirty="0"/>
          </a:p>
        </p:txBody>
      </p:sp>
      <p:graphicFrame>
        <p:nvGraphicFramePr>
          <p:cNvPr id="6" name="Content Placeholder 5"/>
          <p:cNvGraphicFramePr>
            <a:graphicFrameLocks noGrp="1"/>
          </p:cNvGraphicFramePr>
          <p:nvPr>
            <p:ph sz="half" idx="2"/>
            <p:extLst>
              <p:ext uri="{D42A27DB-BD31-4B8C-83A1-F6EECF244321}">
                <p14:modId xmlns:p14="http://schemas.microsoft.com/office/powerpoint/2010/main" val="383763437"/>
              </p:ext>
            </p:extLst>
          </p:nvPr>
        </p:nvGraphicFramePr>
        <p:xfrm>
          <a:off x="7252137" y="1481959"/>
          <a:ext cx="4644683" cy="4603477"/>
        </p:xfrm>
        <a:graphic>
          <a:graphicData uri="http://schemas.openxmlformats.org/drawingml/2006/table">
            <a:tbl>
              <a:tblPr firstRow="1" bandRow="1">
                <a:tableStyleId>{5C22544A-7EE6-4342-B048-85BDC9FD1C3A}</a:tableStyleId>
              </a:tblPr>
              <a:tblGrid>
                <a:gridCol w="1909571"/>
                <a:gridCol w="1369378"/>
                <a:gridCol w="1365734"/>
              </a:tblGrid>
              <a:tr h="366811">
                <a:tc gridSpan="3">
                  <a:txBody>
                    <a:bodyPr/>
                    <a:lstStyle/>
                    <a:p>
                      <a:r>
                        <a:rPr lang="en-US" sz="1800" dirty="0" smtClean="0">
                          <a:latin typeface="Arial" panose="020B0604020202020204" pitchFamily="34" charset="0"/>
                          <a:cs typeface="Arial" panose="020B0604020202020204" pitchFamily="34" charset="0"/>
                        </a:rPr>
                        <a:t>Producers</a:t>
                      </a:r>
                      <a:endParaRPr lang="en-US" sz="1800" dirty="0">
                        <a:latin typeface="Arial" panose="020B0604020202020204" pitchFamily="34" charset="0"/>
                        <a:cs typeface="Arial" panose="020B0604020202020204" pitchFamily="34" charset="0"/>
                      </a:endParaRPr>
                    </a:p>
                  </a:txBody>
                  <a:tcPr marL="149800" marR="149800"/>
                </a:tc>
                <a:tc hMerge="1">
                  <a:txBody>
                    <a:bodyPr/>
                    <a:lstStyle/>
                    <a:p>
                      <a:pPr algn="ctr"/>
                      <a:endParaRPr lang="en-US" sz="1800" dirty="0">
                        <a:latin typeface="Arial" panose="020B0604020202020204" pitchFamily="34" charset="0"/>
                        <a:cs typeface="Arial" panose="020B0604020202020204" pitchFamily="34" charset="0"/>
                      </a:endParaRPr>
                    </a:p>
                  </a:txBody>
                  <a:tcPr marL="149800" marR="149800"/>
                </a:tc>
                <a:tc hMerge="1">
                  <a:txBody>
                    <a:bodyPr/>
                    <a:lstStyle/>
                    <a:p>
                      <a:pPr algn="ctr"/>
                      <a:endParaRPr lang="en-US" sz="1800" dirty="0">
                        <a:latin typeface="Arial" panose="020B0604020202020204" pitchFamily="34" charset="0"/>
                        <a:cs typeface="Arial" panose="020B0604020202020204" pitchFamily="34" charset="0"/>
                      </a:endParaRPr>
                    </a:p>
                  </a:txBody>
                  <a:tcPr marL="149800" marR="149800"/>
                </a:tc>
              </a:tr>
              <a:tr h="641919">
                <a:tc>
                  <a:txBody>
                    <a:bodyPr/>
                    <a:lstStyle/>
                    <a:p>
                      <a:endParaRPr lang="en-US" sz="1800" dirty="0">
                        <a:latin typeface="Arial" panose="020B0604020202020204" pitchFamily="34" charset="0"/>
                        <a:cs typeface="Arial" panose="020B0604020202020204" pitchFamily="34" charset="0"/>
                      </a:endParaRPr>
                    </a:p>
                  </a:txBody>
                  <a:tcPr marL="149800" marR="149800"/>
                </a:tc>
                <a:tc>
                  <a:txBody>
                    <a:bodyPr/>
                    <a:lstStyle/>
                    <a:p>
                      <a:pPr algn="ctr"/>
                      <a:r>
                        <a:rPr lang="en-US" sz="1800" dirty="0" smtClean="0">
                          <a:latin typeface="Arial" panose="020B0604020202020204" pitchFamily="34" charset="0"/>
                          <a:cs typeface="Arial" panose="020B0604020202020204" pitchFamily="34" charset="0"/>
                        </a:rPr>
                        <a:t>Asian</a:t>
                      </a:r>
                      <a:endParaRPr lang="en-US" sz="1800" dirty="0">
                        <a:latin typeface="Arial" panose="020B0604020202020204" pitchFamily="34" charset="0"/>
                        <a:cs typeface="Arial" panose="020B0604020202020204" pitchFamily="34" charset="0"/>
                      </a:endParaRPr>
                    </a:p>
                  </a:txBody>
                  <a:tcPr marL="149800" marR="149800" anchor="b"/>
                </a:tc>
                <a:tc>
                  <a:txBody>
                    <a:bodyPr/>
                    <a:lstStyle/>
                    <a:p>
                      <a:pPr algn="ctr"/>
                      <a:r>
                        <a:rPr lang="en-US" sz="1800" dirty="0" smtClean="0">
                          <a:latin typeface="Arial" panose="020B0604020202020204" pitchFamily="34" charset="0"/>
                          <a:cs typeface="Arial" panose="020B0604020202020204" pitchFamily="34" charset="0"/>
                        </a:rPr>
                        <a:t>All</a:t>
                      </a:r>
                      <a:endParaRPr lang="en-US" sz="1800" b="1" dirty="0">
                        <a:latin typeface="Arial" panose="020B0604020202020204" pitchFamily="34" charset="0"/>
                        <a:cs typeface="Arial" panose="020B0604020202020204" pitchFamily="34" charset="0"/>
                      </a:endParaRPr>
                    </a:p>
                  </a:txBody>
                  <a:tcPr anchor="b"/>
                </a:tc>
              </a:tr>
              <a:tr h="641919">
                <a:tc>
                  <a:txBody>
                    <a:bodyPr/>
                    <a:lstStyle/>
                    <a:p>
                      <a:endParaRPr lang="en-US" sz="1800" dirty="0" smtClean="0">
                        <a:latin typeface="Arial" panose="020B0604020202020204" pitchFamily="34" charset="0"/>
                        <a:cs typeface="Arial" panose="020B0604020202020204" pitchFamily="34" charset="0"/>
                      </a:endParaRPr>
                    </a:p>
                    <a:p>
                      <a:r>
                        <a:rPr lang="en-US" sz="1800" dirty="0" smtClean="0">
                          <a:latin typeface="Arial" panose="020B0604020202020204" pitchFamily="34" charset="0"/>
                          <a:cs typeface="Arial" panose="020B0604020202020204" pitchFamily="34" charset="0"/>
                        </a:rPr>
                        <a:t>Number </a:t>
                      </a:r>
                      <a:endParaRPr lang="en-US" sz="1800" dirty="0">
                        <a:latin typeface="Arial" panose="020B0604020202020204" pitchFamily="34" charset="0"/>
                        <a:cs typeface="Arial" panose="020B0604020202020204" pitchFamily="34" charset="0"/>
                      </a:endParaRPr>
                    </a:p>
                  </a:txBody>
                  <a:tcPr marL="149800" marR="149800"/>
                </a:tc>
                <a:tc>
                  <a:txBody>
                    <a:bodyPr/>
                    <a:lstStyle/>
                    <a:p>
                      <a:pPr algn="r"/>
                      <a:r>
                        <a:rPr lang="en-US" dirty="0" smtClean="0">
                          <a:latin typeface="Arial" panose="020B0604020202020204" pitchFamily="34" charset="0"/>
                          <a:cs typeface="Arial" panose="020B0604020202020204" pitchFamily="34" charset="0"/>
                        </a:rPr>
                        <a:t>25,310</a:t>
                      </a:r>
                      <a:endParaRPr lang="en-US" dirty="0">
                        <a:latin typeface="Arial" panose="020B0604020202020204" pitchFamily="34" charset="0"/>
                        <a:cs typeface="Arial" panose="020B0604020202020204" pitchFamily="34" charset="0"/>
                      </a:endParaRPr>
                    </a:p>
                  </a:txBody>
                  <a:tcPr anchor="b"/>
                </a:tc>
                <a:tc>
                  <a:txBody>
                    <a:bodyPr/>
                    <a:lstStyle/>
                    <a:p>
                      <a:pPr algn="r"/>
                      <a:r>
                        <a:rPr lang="en-US" sz="1800" dirty="0" smtClean="0">
                          <a:latin typeface="Arial" panose="020B0604020202020204" pitchFamily="34" charset="0"/>
                          <a:cs typeface="Arial" panose="020B0604020202020204" pitchFamily="34" charset="0"/>
                        </a:rPr>
                        <a:t>3,399,834</a:t>
                      </a:r>
                      <a:endParaRPr lang="en-US" sz="1800" dirty="0">
                        <a:latin typeface="Arial" panose="020B0604020202020204" pitchFamily="34" charset="0"/>
                        <a:cs typeface="Arial" panose="020B0604020202020204" pitchFamily="34" charset="0"/>
                      </a:endParaRPr>
                    </a:p>
                  </a:txBody>
                  <a:tcPr anchor="b"/>
                </a:tc>
              </a:tr>
              <a:tr h="641919">
                <a:tc>
                  <a:txBody>
                    <a:bodyPr/>
                    <a:lstStyle/>
                    <a:p>
                      <a:endParaRPr lang="en-US" sz="1800" dirty="0" smtClean="0">
                        <a:latin typeface="Arial" panose="020B0604020202020204" pitchFamily="34" charset="0"/>
                        <a:cs typeface="Arial" panose="020B0604020202020204" pitchFamily="34" charset="0"/>
                      </a:endParaRPr>
                    </a:p>
                    <a:p>
                      <a:r>
                        <a:rPr lang="en-US" sz="1800" dirty="0" smtClean="0">
                          <a:latin typeface="Arial" panose="020B0604020202020204" pitchFamily="34" charset="0"/>
                          <a:cs typeface="Arial" panose="020B0604020202020204" pitchFamily="34" charset="0"/>
                        </a:rPr>
                        <a:t>Average</a:t>
                      </a:r>
                      <a:r>
                        <a:rPr lang="en-US" sz="1800" baseline="0" dirty="0" smtClean="0">
                          <a:latin typeface="Arial" panose="020B0604020202020204" pitchFamily="34" charset="0"/>
                          <a:cs typeface="Arial" panose="020B0604020202020204" pitchFamily="34" charset="0"/>
                        </a:rPr>
                        <a:t> </a:t>
                      </a:r>
                      <a:r>
                        <a:rPr lang="en-US" sz="1800" dirty="0" smtClean="0">
                          <a:latin typeface="Arial" panose="020B0604020202020204" pitchFamily="34" charset="0"/>
                          <a:cs typeface="Arial" panose="020B0604020202020204" pitchFamily="34" charset="0"/>
                        </a:rPr>
                        <a:t>age</a:t>
                      </a:r>
                      <a:endParaRPr lang="en-US" sz="1800" dirty="0">
                        <a:latin typeface="Arial" panose="020B0604020202020204" pitchFamily="34" charset="0"/>
                        <a:cs typeface="Arial" panose="020B0604020202020204" pitchFamily="34" charset="0"/>
                      </a:endParaRPr>
                    </a:p>
                  </a:txBody>
                  <a:tcPr marL="149800" marR="149800"/>
                </a:tc>
                <a:tc>
                  <a:txBody>
                    <a:bodyPr/>
                    <a:lstStyle/>
                    <a:p>
                      <a:pPr algn="r"/>
                      <a:r>
                        <a:rPr lang="en-US" dirty="0" smtClean="0">
                          <a:latin typeface="Arial" panose="020B0604020202020204" pitchFamily="34" charset="0"/>
                          <a:cs typeface="Arial" panose="020B0604020202020204" pitchFamily="34" charset="0"/>
                        </a:rPr>
                        <a:t>54.9</a:t>
                      </a:r>
                      <a:endParaRPr lang="en-US" dirty="0">
                        <a:latin typeface="Arial" panose="020B0604020202020204" pitchFamily="34" charset="0"/>
                        <a:cs typeface="Arial" panose="020B0604020202020204" pitchFamily="34" charset="0"/>
                      </a:endParaRPr>
                    </a:p>
                  </a:txBody>
                  <a:tcPr anchor="b"/>
                </a:tc>
                <a:tc>
                  <a:txBody>
                    <a:bodyPr/>
                    <a:lstStyle/>
                    <a:p>
                      <a:pPr algn="r"/>
                      <a:r>
                        <a:rPr lang="en-US" sz="1800" dirty="0" smtClean="0">
                          <a:latin typeface="Arial" panose="020B0604020202020204" pitchFamily="34" charset="0"/>
                          <a:cs typeface="Arial" panose="020B0604020202020204" pitchFamily="34" charset="0"/>
                        </a:rPr>
                        <a:t>57.5</a:t>
                      </a:r>
                      <a:endParaRPr lang="en-US" sz="1800" dirty="0">
                        <a:latin typeface="Arial" panose="020B0604020202020204" pitchFamily="34" charset="0"/>
                        <a:cs typeface="Arial" panose="020B0604020202020204" pitchFamily="34" charset="0"/>
                      </a:endParaRPr>
                    </a:p>
                  </a:txBody>
                  <a:tcPr anchor="b"/>
                </a:tc>
              </a:tr>
              <a:tr h="366811">
                <a:tc gridSpan="3">
                  <a:txBody>
                    <a:bodyPr/>
                    <a:lstStyle/>
                    <a:p>
                      <a:r>
                        <a:rPr lang="en-US" sz="1800" b="1" dirty="0" smtClean="0">
                          <a:solidFill>
                            <a:schemeClr val="bg1"/>
                          </a:solidFill>
                          <a:latin typeface="Arial" panose="020B0604020202020204" pitchFamily="34" charset="0"/>
                          <a:cs typeface="Arial" panose="020B0604020202020204" pitchFamily="34" charset="0"/>
                        </a:rPr>
                        <a:t>Farms</a:t>
                      </a:r>
                      <a:endParaRPr lang="en-US" sz="1800" b="1" dirty="0">
                        <a:solidFill>
                          <a:schemeClr val="bg1"/>
                        </a:solidFill>
                        <a:latin typeface="Arial" panose="020B0604020202020204" pitchFamily="34" charset="0"/>
                        <a:cs typeface="Arial" panose="020B0604020202020204" pitchFamily="34" charset="0"/>
                      </a:endParaRPr>
                    </a:p>
                  </a:txBody>
                  <a:tcPr marL="149800" marR="149800">
                    <a:solidFill>
                      <a:srgbClr val="0A5540"/>
                    </a:solidFill>
                  </a:tcPr>
                </a:tc>
                <a:tc hMerge="1">
                  <a:txBody>
                    <a:bodyPr/>
                    <a:lstStyle/>
                    <a:p>
                      <a:pPr algn="r"/>
                      <a:endParaRPr lang="en-US" sz="1800" dirty="0">
                        <a:latin typeface="Arial" panose="020B0604020202020204" pitchFamily="34" charset="0"/>
                        <a:cs typeface="Arial" panose="020B0604020202020204" pitchFamily="34" charset="0"/>
                      </a:endParaRPr>
                    </a:p>
                  </a:txBody>
                  <a:tcPr marL="149800" marR="149800" anchor="b"/>
                </a:tc>
                <a:tc hMerge="1">
                  <a:txBody>
                    <a:bodyPr/>
                    <a:lstStyle/>
                    <a:p>
                      <a:pPr algn="r"/>
                      <a:endParaRPr lang="en-US" sz="1800" dirty="0">
                        <a:latin typeface="Arial" panose="020B0604020202020204" pitchFamily="34" charset="0"/>
                        <a:cs typeface="Arial" panose="020B0604020202020204" pitchFamily="34" charset="0"/>
                      </a:endParaRPr>
                    </a:p>
                  </a:txBody>
                  <a:tcPr marL="149800" marR="149800" anchor="b"/>
                </a:tc>
              </a:tr>
              <a:tr h="660260">
                <a:tc>
                  <a:txBody>
                    <a:bodyPr/>
                    <a:lstStyle/>
                    <a:p>
                      <a:pPr algn="l"/>
                      <a:endParaRPr lang="en-US" sz="1800" dirty="0" smtClean="0">
                        <a:latin typeface="Arial" panose="020B0604020202020204" pitchFamily="34" charset="0"/>
                        <a:cs typeface="Arial" panose="020B0604020202020204" pitchFamily="34" charset="0"/>
                      </a:endParaRPr>
                    </a:p>
                    <a:p>
                      <a:pPr algn="l"/>
                      <a:r>
                        <a:rPr lang="en-US" sz="1800" dirty="0" smtClean="0">
                          <a:latin typeface="Arial" panose="020B0604020202020204" pitchFamily="34" charset="0"/>
                          <a:cs typeface="Arial" panose="020B0604020202020204" pitchFamily="34" charset="0"/>
                        </a:rPr>
                        <a:t>Number</a:t>
                      </a:r>
                      <a:endParaRPr lang="en-US" sz="1800" dirty="0">
                        <a:latin typeface="Arial" panose="020B0604020202020204" pitchFamily="34" charset="0"/>
                        <a:cs typeface="Arial" panose="020B0604020202020204" pitchFamily="34" charset="0"/>
                      </a:endParaRPr>
                    </a:p>
                  </a:txBody>
                  <a:tcPr marL="151949" marR="151949" anchor="b"/>
                </a:tc>
                <a:tc>
                  <a:txBody>
                    <a:bodyPr/>
                    <a:lstStyle/>
                    <a:p>
                      <a:pPr algn="r"/>
                      <a:r>
                        <a:rPr lang="en-US" dirty="0" smtClean="0">
                          <a:latin typeface="Arial" panose="020B0604020202020204" pitchFamily="34" charset="0"/>
                          <a:cs typeface="Arial" panose="020B0604020202020204" pitchFamily="34" charset="0"/>
                        </a:rPr>
                        <a:t>18,338</a:t>
                      </a:r>
                      <a:endParaRPr lang="en-US" dirty="0">
                        <a:latin typeface="Arial" panose="020B0604020202020204" pitchFamily="34" charset="0"/>
                        <a:cs typeface="Arial" panose="020B0604020202020204" pitchFamily="34" charset="0"/>
                      </a:endParaRPr>
                    </a:p>
                  </a:txBody>
                  <a:tcPr anchor="b"/>
                </a:tc>
                <a:tc>
                  <a:txBody>
                    <a:bodyPr/>
                    <a:lstStyle/>
                    <a:p>
                      <a:pPr algn="r"/>
                      <a:r>
                        <a:rPr lang="en-US" sz="1800" dirty="0" smtClean="0">
                          <a:latin typeface="Arial" panose="020B0604020202020204" pitchFamily="34" charset="0"/>
                          <a:cs typeface="Arial" panose="020B0604020202020204" pitchFamily="34" charset="0"/>
                        </a:rPr>
                        <a:t>2,042,220</a:t>
                      </a:r>
                      <a:endParaRPr lang="en-US" sz="1800" dirty="0">
                        <a:latin typeface="Arial" panose="020B0604020202020204" pitchFamily="34" charset="0"/>
                        <a:cs typeface="Arial" panose="020B0604020202020204" pitchFamily="34" charset="0"/>
                      </a:endParaRPr>
                    </a:p>
                  </a:txBody>
                  <a:tcPr marL="151949" marR="151949" anchor="b"/>
                </a:tc>
              </a:tr>
              <a:tr h="641919">
                <a:tc>
                  <a:txBody>
                    <a:bodyPr/>
                    <a:lstStyle/>
                    <a:p>
                      <a:pPr algn="l"/>
                      <a:r>
                        <a:rPr lang="en-US" sz="1800" dirty="0" smtClean="0">
                          <a:latin typeface="Arial" panose="020B0604020202020204" pitchFamily="34" charset="0"/>
                          <a:cs typeface="Arial" panose="020B0604020202020204" pitchFamily="34" charset="0"/>
                        </a:rPr>
                        <a:t>Average f</a:t>
                      </a:r>
                      <a:r>
                        <a:rPr lang="en-US" sz="1800" baseline="0" dirty="0" smtClean="0">
                          <a:latin typeface="Arial" panose="020B0604020202020204" pitchFamily="34" charset="0"/>
                          <a:cs typeface="Arial" panose="020B0604020202020204" pitchFamily="34" charset="0"/>
                        </a:rPr>
                        <a:t>arm size (acres)</a:t>
                      </a:r>
                      <a:endParaRPr lang="en-US" sz="1800" dirty="0">
                        <a:latin typeface="Arial" panose="020B0604020202020204" pitchFamily="34" charset="0"/>
                        <a:cs typeface="Arial" panose="020B0604020202020204" pitchFamily="34" charset="0"/>
                      </a:endParaRPr>
                    </a:p>
                  </a:txBody>
                  <a:tcPr marL="151949" marR="151949" anchor="b"/>
                </a:tc>
                <a:tc>
                  <a:txBody>
                    <a:bodyPr/>
                    <a:lstStyle/>
                    <a:p>
                      <a:pPr algn="r"/>
                      <a:r>
                        <a:rPr lang="en-US" dirty="0" smtClean="0">
                          <a:latin typeface="Arial" panose="020B0604020202020204" pitchFamily="34" charset="0"/>
                          <a:cs typeface="Arial" panose="020B0604020202020204" pitchFamily="34" charset="0"/>
                        </a:rPr>
                        <a:t>160</a:t>
                      </a:r>
                      <a:endParaRPr lang="en-US" dirty="0">
                        <a:latin typeface="Arial" panose="020B0604020202020204" pitchFamily="34" charset="0"/>
                        <a:cs typeface="Arial" panose="020B0604020202020204" pitchFamily="34" charset="0"/>
                      </a:endParaRPr>
                    </a:p>
                  </a:txBody>
                  <a:tcPr anchor="b"/>
                </a:tc>
                <a:tc>
                  <a:txBody>
                    <a:bodyPr/>
                    <a:lstStyle/>
                    <a:p>
                      <a:pPr algn="r"/>
                      <a:r>
                        <a:rPr lang="en-US" sz="1800" dirty="0" smtClean="0">
                          <a:latin typeface="Arial" panose="020B0604020202020204" pitchFamily="34" charset="0"/>
                          <a:cs typeface="Arial" panose="020B0604020202020204" pitchFamily="34" charset="0"/>
                        </a:rPr>
                        <a:t>441</a:t>
                      </a:r>
                      <a:endParaRPr lang="en-US" sz="1800" dirty="0">
                        <a:latin typeface="Arial" panose="020B0604020202020204" pitchFamily="34" charset="0"/>
                        <a:cs typeface="Arial" panose="020B0604020202020204" pitchFamily="34" charset="0"/>
                      </a:endParaRPr>
                    </a:p>
                  </a:txBody>
                  <a:tcPr marL="151949" marR="151949" anchor="b"/>
                </a:tc>
              </a:tr>
              <a:tr h="641919">
                <a:tc>
                  <a:txBody>
                    <a:bodyPr/>
                    <a:lstStyle/>
                    <a:p>
                      <a:pPr algn="l"/>
                      <a:endParaRPr lang="en-US" sz="1800" dirty="0" smtClean="0">
                        <a:latin typeface="Arial" panose="020B0604020202020204" pitchFamily="34" charset="0"/>
                        <a:cs typeface="Arial" panose="020B0604020202020204" pitchFamily="34" charset="0"/>
                      </a:endParaRPr>
                    </a:p>
                    <a:p>
                      <a:pPr algn="l"/>
                      <a:r>
                        <a:rPr lang="en-US" sz="1800" dirty="0" smtClean="0">
                          <a:latin typeface="Arial" panose="020B0604020202020204" pitchFamily="34" charset="0"/>
                          <a:cs typeface="Arial" panose="020B0604020202020204" pitchFamily="34" charset="0"/>
                        </a:rPr>
                        <a:t>Average</a:t>
                      </a:r>
                      <a:r>
                        <a:rPr lang="en-US" sz="1800" baseline="0" dirty="0" smtClean="0">
                          <a:latin typeface="Arial" panose="020B0604020202020204" pitchFamily="34" charset="0"/>
                          <a:cs typeface="Arial" panose="020B0604020202020204" pitchFamily="34" charset="0"/>
                        </a:rPr>
                        <a:t> </a:t>
                      </a:r>
                      <a:r>
                        <a:rPr lang="en-US" sz="1800" dirty="0" smtClean="0">
                          <a:latin typeface="Arial" panose="020B0604020202020204" pitchFamily="34" charset="0"/>
                          <a:cs typeface="Arial" panose="020B0604020202020204" pitchFamily="34" charset="0"/>
                        </a:rPr>
                        <a:t>TVP </a:t>
                      </a:r>
                      <a:endParaRPr lang="en-US" sz="1800" dirty="0">
                        <a:latin typeface="Arial" panose="020B0604020202020204" pitchFamily="34" charset="0"/>
                        <a:cs typeface="Arial" panose="020B0604020202020204" pitchFamily="34" charset="0"/>
                      </a:endParaRPr>
                    </a:p>
                  </a:txBody>
                  <a:tcPr marL="151949" marR="151949" anchor="b"/>
                </a:tc>
                <a:tc>
                  <a:txBody>
                    <a:bodyPr/>
                    <a:lstStyle/>
                    <a:p>
                      <a:pPr algn="r"/>
                      <a:r>
                        <a:rPr lang="en-US" dirty="0" smtClean="0">
                          <a:latin typeface="Arial" panose="020B0604020202020204" pitchFamily="34" charset="0"/>
                          <a:cs typeface="Arial" panose="020B0604020202020204" pitchFamily="34" charset="0"/>
                        </a:rPr>
                        <a:t>$406,669</a:t>
                      </a:r>
                      <a:endParaRPr lang="en-US" dirty="0">
                        <a:latin typeface="Arial" panose="020B0604020202020204" pitchFamily="34" charset="0"/>
                        <a:cs typeface="Arial" panose="020B0604020202020204" pitchFamily="34" charset="0"/>
                      </a:endParaRPr>
                    </a:p>
                  </a:txBody>
                  <a:tcPr anchor="b"/>
                </a:tc>
                <a:tc>
                  <a:txBody>
                    <a:bodyPr/>
                    <a:lstStyle/>
                    <a:p>
                      <a:pPr algn="r"/>
                      <a:r>
                        <a:rPr lang="en-US" sz="1800" dirty="0" smtClean="0">
                          <a:latin typeface="Arial" panose="020B0604020202020204" pitchFamily="34" charset="0"/>
                          <a:cs typeface="Arial" panose="020B0604020202020204" pitchFamily="34" charset="0"/>
                        </a:rPr>
                        <a:t>$190,245</a:t>
                      </a:r>
                      <a:endParaRPr lang="en-US" sz="1800" dirty="0">
                        <a:latin typeface="Arial" panose="020B0604020202020204" pitchFamily="34" charset="0"/>
                        <a:cs typeface="Arial" panose="020B0604020202020204" pitchFamily="34" charset="0"/>
                      </a:endParaRPr>
                    </a:p>
                  </a:txBody>
                  <a:tcPr marL="151949" marR="151949" anchor="b"/>
                </a:tc>
              </a:tr>
            </a:tbl>
          </a:graphicData>
        </a:graphic>
      </p:graphicFrame>
      <p:sp>
        <p:nvSpPr>
          <p:cNvPr id="2" name="Slide Number Placeholder 1"/>
          <p:cNvSpPr>
            <a:spLocks noGrp="1"/>
          </p:cNvSpPr>
          <p:nvPr>
            <p:ph type="sldNum" sz="quarter" idx="10"/>
          </p:nvPr>
        </p:nvSpPr>
        <p:spPr/>
        <p:txBody>
          <a:bodyPr/>
          <a:lstStyle/>
          <a:p>
            <a:fld id="{DD95F43D-C05A-43B1-8627-AAB33B48D7D0}" type="slidenum">
              <a:rPr lang="en-US" smtClean="0"/>
              <a:pPr/>
              <a:t>12</a:t>
            </a:fld>
            <a:endParaRPr lang="en-US" dirty="0"/>
          </a:p>
        </p:txBody>
      </p:sp>
      <p:sp>
        <p:nvSpPr>
          <p:cNvPr id="9" name="TextBox 8"/>
          <p:cNvSpPr txBox="1"/>
          <p:nvPr/>
        </p:nvSpPr>
        <p:spPr>
          <a:xfrm>
            <a:off x="3988904" y="5440698"/>
            <a:ext cx="1126435" cy="730873"/>
          </a:xfrm>
          <a:prstGeom prst="rect">
            <a:avLst/>
          </a:prstGeom>
          <a:solidFill>
            <a:schemeClr val="bg1"/>
          </a:solidFill>
        </p:spPr>
        <p:txBody>
          <a:bodyPr wrap="square" rtlCol="0">
            <a:spAutoFit/>
          </a:bodyPr>
          <a:lstStyle/>
          <a:p>
            <a:endParaRPr lang="en-US" dirty="0"/>
          </a:p>
        </p:txBody>
      </p:sp>
      <p:sp>
        <p:nvSpPr>
          <p:cNvPr id="10" name="TextBox 9"/>
          <p:cNvSpPr txBox="1"/>
          <p:nvPr/>
        </p:nvSpPr>
        <p:spPr>
          <a:xfrm>
            <a:off x="3831580" y="5000285"/>
            <a:ext cx="1568105" cy="369927"/>
          </a:xfrm>
          <a:prstGeom prst="rect">
            <a:avLst/>
          </a:prstGeom>
          <a:solidFill>
            <a:schemeClr val="bg1"/>
          </a:solidFill>
        </p:spPr>
        <p:txBody>
          <a:bodyPr wrap="square" rtlCol="0">
            <a:spAutoFit/>
          </a:bodyPr>
          <a:lstStyle/>
          <a:p>
            <a:r>
              <a:rPr lang="en-US" b="1" dirty="0" smtClean="0">
                <a:latin typeface="Arial" panose="020B0604020202020204" pitchFamily="34" charset="0"/>
                <a:cs typeface="Arial" panose="020B0604020202020204" pitchFamily="34" charset="0"/>
              </a:rPr>
              <a:t>U.S. = 0.7%</a:t>
            </a:r>
            <a:endParaRPr lang="en-US"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7792726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Content Placeholder 10"/>
          <p:cNvPicPr>
            <a:picLocks noGrp="1" noChangeAspect="1"/>
          </p:cNvPicPr>
          <p:nvPr>
            <p:ph sz="half" idx="2"/>
          </p:nvPr>
        </p:nvPicPr>
        <p:blipFill rotWithShape="1">
          <a:blip r:embed="rId3" cstate="print">
            <a:extLst>
              <a:ext uri="{28A0092B-C50C-407E-A947-70E740481C1C}">
                <a14:useLocalDpi xmlns:a14="http://schemas.microsoft.com/office/drawing/2010/main" val="0"/>
              </a:ext>
            </a:extLst>
          </a:blip>
          <a:srcRect l="-136" t="17855"/>
          <a:stretch/>
        </p:blipFill>
        <p:spPr>
          <a:xfrm>
            <a:off x="1" y="1810357"/>
            <a:ext cx="7220378" cy="4574678"/>
          </a:xfrm>
        </p:spPr>
      </p:pic>
      <p:sp>
        <p:nvSpPr>
          <p:cNvPr id="4" name="Title 3"/>
          <p:cNvSpPr>
            <a:spLocks noGrp="1"/>
          </p:cNvSpPr>
          <p:nvPr>
            <p:ph type="title"/>
          </p:nvPr>
        </p:nvSpPr>
        <p:spPr>
          <a:xfrm>
            <a:off x="231006" y="479007"/>
            <a:ext cx="11665819" cy="478022"/>
          </a:xfrm>
        </p:spPr>
        <p:txBody>
          <a:bodyPr/>
          <a:lstStyle/>
          <a:p>
            <a:r>
              <a:rPr lang="en-US" dirty="0" smtClean="0"/>
              <a:t>Black Producers, 2017</a:t>
            </a:r>
            <a:endParaRPr lang="en-US" dirty="0"/>
          </a:p>
        </p:txBody>
      </p:sp>
      <p:sp>
        <p:nvSpPr>
          <p:cNvPr id="7" name="Text Placeholder 6"/>
          <p:cNvSpPr>
            <a:spLocks noGrp="1"/>
          </p:cNvSpPr>
          <p:nvPr>
            <p:ph type="body" idx="1"/>
          </p:nvPr>
        </p:nvSpPr>
        <p:spPr/>
        <p:txBody>
          <a:bodyPr/>
          <a:lstStyle/>
          <a:p>
            <a:r>
              <a:rPr lang="en-US" dirty="0" smtClean="0"/>
              <a:t>Black Producers as a Percent of Total</a:t>
            </a:r>
            <a:endParaRPr lang="en-US" dirty="0"/>
          </a:p>
        </p:txBody>
      </p:sp>
      <p:graphicFrame>
        <p:nvGraphicFramePr>
          <p:cNvPr id="6" name="Content Placeholder 5"/>
          <p:cNvGraphicFramePr>
            <a:graphicFrameLocks noGrp="1"/>
          </p:cNvGraphicFramePr>
          <p:nvPr>
            <p:ph sz="half" idx="2"/>
            <p:extLst>
              <p:ext uri="{D42A27DB-BD31-4B8C-83A1-F6EECF244321}">
                <p14:modId xmlns:p14="http://schemas.microsoft.com/office/powerpoint/2010/main" val="3867727532"/>
              </p:ext>
            </p:extLst>
          </p:nvPr>
        </p:nvGraphicFramePr>
        <p:xfrm>
          <a:off x="7252137" y="1481959"/>
          <a:ext cx="4644683" cy="4603477"/>
        </p:xfrm>
        <a:graphic>
          <a:graphicData uri="http://schemas.openxmlformats.org/drawingml/2006/table">
            <a:tbl>
              <a:tblPr firstRow="1" bandRow="1">
                <a:tableStyleId>{5C22544A-7EE6-4342-B048-85BDC9FD1C3A}</a:tableStyleId>
              </a:tblPr>
              <a:tblGrid>
                <a:gridCol w="1909571"/>
                <a:gridCol w="1369378"/>
                <a:gridCol w="1365734"/>
              </a:tblGrid>
              <a:tr h="366811">
                <a:tc gridSpan="3">
                  <a:txBody>
                    <a:bodyPr/>
                    <a:lstStyle/>
                    <a:p>
                      <a:r>
                        <a:rPr lang="en-US" sz="1800" dirty="0" smtClean="0">
                          <a:latin typeface="Arial" panose="020B0604020202020204" pitchFamily="34" charset="0"/>
                          <a:cs typeface="Arial" panose="020B0604020202020204" pitchFamily="34" charset="0"/>
                        </a:rPr>
                        <a:t>Producers</a:t>
                      </a:r>
                      <a:endParaRPr lang="en-US" sz="1800" dirty="0">
                        <a:latin typeface="Arial" panose="020B0604020202020204" pitchFamily="34" charset="0"/>
                        <a:cs typeface="Arial" panose="020B0604020202020204" pitchFamily="34" charset="0"/>
                      </a:endParaRPr>
                    </a:p>
                  </a:txBody>
                  <a:tcPr marL="149800" marR="149800"/>
                </a:tc>
                <a:tc hMerge="1">
                  <a:txBody>
                    <a:bodyPr/>
                    <a:lstStyle/>
                    <a:p>
                      <a:pPr algn="ctr"/>
                      <a:endParaRPr lang="en-US" sz="1800" dirty="0">
                        <a:latin typeface="Arial" panose="020B0604020202020204" pitchFamily="34" charset="0"/>
                        <a:cs typeface="Arial" panose="020B0604020202020204" pitchFamily="34" charset="0"/>
                      </a:endParaRPr>
                    </a:p>
                  </a:txBody>
                  <a:tcPr marL="149800" marR="149800"/>
                </a:tc>
                <a:tc hMerge="1">
                  <a:txBody>
                    <a:bodyPr/>
                    <a:lstStyle/>
                    <a:p>
                      <a:pPr algn="ctr"/>
                      <a:endParaRPr lang="en-US" sz="1800" dirty="0">
                        <a:latin typeface="Arial" panose="020B0604020202020204" pitchFamily="34" charset="0"/>
                        <a:cs typeface="Arial" panose="020B0604020202020204" pitchFamily="34" charset="0"/>
                      </a:endParaRPr>
                    </a:p>
                  </a:txBody>
                  <a:tcPr marL="149800" marR="149800"/>
                </a:tc>
              </a:tr>
              <a:tr h="641919">
                <a:tc>
                  <a:txBody>
                    <a:bodyPr/>
                    <a:lstStyle/>
                    <a:p>
                      <a:endParaRPr lang="en-US" sz="1800" dirty="0">
                        <a:latin typeface="Arial" panose="020B0604020202020204" pitchFamily="34" charset="0"/>
                        <a:cs typeface="Arial" panose="020B0604020202020204" pitchFamily="34" charset="0"/>
                      </a:endParaRPr>
                    </a:p>
                  </a:txBody>
                  <a:tcPr marL="149800" marR="149800"/>
                </a:tc>
                <a:tc>
                  <a:txBody>
                    <a:bodyPr/>
                    <a:lstStyle/>
                    <a:p>
                      <a:pPr algn="ctr"/>
                      <a:r>
                        <a:rPr lang="en-US" sz="1800" dirty="0" smtClean="0">
                          <a:latin typeface="Arial" panose="020B0604020202020204" pitchFamily="34" charset="0"/>
                          <a:cs typeface="Arial" panose="020B0604020202020204" pitchFamily="34" charset="0"/>
                        </a:rPr>
                        <a:t>Black</a:t>
                      </a:r>
                      <a:endParaRPr lang="en-US" sz="1800" dirty="0">
                        <a:latin typeface="Arial" panose="020B0604020202020204" pitchFamily="34" charset="0"/>
                        <a:cs typeface="Arial" panose="020B0604020202020204" pitchFamily="34" charset="0"/>
                      </a:endParaRPr>
                    </a:p>
                  </a:txBody>
                  <a:tcPr marL="149800" marR="149800" anchor="b"/>
                </a:tc>
                <a:tc>
                  <a:txBody>
                    <a:bodyPr/>
                    <a:lstStyle/>
                    <a:p>
                      <a:pPr algn="ctr"/>
                      <a:r>
                        <a:rPr lang="en-US" sz="1800" dirty="0" smtClean="0">
                          <a:latin typeface="Arial" panose="020B0604020202020204" pitchFamily="34" charset="0"/>
                          <a:cs typeface="Arial" panose="020B0604020202020204" pitchFamily="34" charset="0"/>
                        </a:rPr>
                        <a:t>All</a:t>
                      </a:r>
                      <a:endParaRPr lang="en-US" sz="1800" b="1" dirty="0">
                        <a:latin typeface="Arial" panose="020B0604020202020204" pitchFamily="34" charset="0"/>
                        <a:cs typeface="Arial" panose="020B0604020202020204" pitchFamily="34" charset="0"/>
                      </a:endParaRPr>
                    </a:p>
                  </a:txBody>
                  <a:tcPr anchor="b"/>
                </a:tc>
              </a:tr>
              <a:tr h="641919">
                <a:tc>
                  <a:txBody>
                    <a:bodyPr/>
                    <a:lstStyle/>
                    <a:p>
                      <a:endParaRPr lang="en-US" sz="1800" dirty="0" smtClean="0">
                        <a:latin typeface="Arial" panose="020B0604020202020204" pitchFamily="34" charset="0"/>
                        <a:cs typeface="Arial" panose="020B0604020202020204" pitchFamily="34" charset="0"/>
                      </a:endParaRPr>
                    </a:p>
                    <a:p>
                      <a:r>
                        <a:rPr lang="en-US" sz="1800" dirty="0" smtClean="0">
                          <a:latin typeface="Arial" panose="020B0604020202020204" pitchFamily="34" charset="0"/>
                          <a:cs typeface="Arial" panose="020B0604020202020204" pitchFamily="34" charset="0"/>
                        </a:rPr>
                        <a:t>Number </a:t>
                      </a:r>
                      <a:endParaRPr lang="en-US" sz="1800" dirty="0">
                        <a:latin typeface="Arial" panose="020B0604020202020204" pitchFamily="34" charset="0"/>
                        <a:cs typeface="Arial" panose="020B0604020202020204" pitchFamily="34" charset="0"/>
                      </a:endParaRPr>
                    </a:p>
                  </a:txBody>
                  <a:tcPr marL="149800" marR="149800"/>
                </a:tc>
                <a:tc>
                  <a:txBody>
                    <a:bodyPr/>
                    <a:lstStyle/>
                    <a:p>
                      <a:pPr algn="r"/>
                      <a:r>
                        <a:rPr lang="en-US" dirty="0" smtClean="0">
                          <a:latin typeface="Arial" panose="020B0604020202020204" pitchFamily="34" charset="0"/>
                          <a:cs typeface="Arial" panose="020B0604020202020204" pitchFamily="34" charset="0"/>
                        </a:rPr>
                        <a:t>48,697</a:t>
                      </a:r>
                      <a:endParaRPr lang="en-US" dirty="0">
                        <a:latin typeface="Arial" panose="020B0604020202020204" pitchFamily="34" charset="0"/>
                        <a:cs typeface="Arial" panose="020B0604020202020204" pitchFamily="34" charset="0"/>
                      </a:endParaRPr>
                    </a:p>
                  </a:txBody>
                  <a:tcPr anchor="b"/>
                </a:tc>
                <a:tc>
                  <a:txBody>
                    <a:bodyPr/>
                    <a:lstStyle/>
                    <a:p>
                      <a:pPr algn="r"/>
                      <a:r>
                        <a:rPr lang="en-US" sz="1800" dirty="0" smtClean="0">
                          <a:latin typeface="Arial" panose="020B0604020202020204" pitchFamily="34" charset="0"/>
                          <a:cs typeface="Arial" panose="020B0604020202020204" pitchFamily="34" charset="0"/>
                        </a:rPr>
                        <a:t>3,399,834</a:t>
                      </a:r>
                      <a:endParaRPr lang="en-US" sz="1800" dirty="0">
                        <a:latin typeface="Arial" panose="020B0604020202020204" pitchFamily="34" charset="0"/>
                        <a:cs typeface="Arial" panose="020B0604020202020204" pitchFamily="34" charset="0"/>
                      </a:endParaRPr>
                    </a:p>
                  </a:txBody>
                  <a:tcPr anchor="b"/>
                </a:tc>
              </a:tr>
              <a:tr h="641919">
                <a:tc>
                  <a:txBody>
                    <a:bodyPr/>
                    <a:lstStyle/>
                    <a:p>
                      <a:endParaRPr lang="en-US" sz="1800" dirty="0" smtClean="0">
                        <a:latin typeface="Arial" panose="020B0604020202020204" pitchFamily="34" charset="0"/>
                        <a:cs typeface="Arial" panose="020B0604020202020204" pitchFamily="34" charset="0"/>
                      </a:endParaRPr>
                    </a:p>
                    <a:p>
                      <a:r>
                        <a:rPr lang="en-US" sz="1800" dirty="0" smtClean="0">
                          <a:latin typeface="Arial" panose="020B0604020202020204" pitchFamily="34" charset="0"/>
                          <a:cs typeface="Arial" panose="020B0604020202020204" pitchFamily="34" charset="0"/>
                        </a:rPr>
                        <a:t>Average</a:t>
                      </a:r>
                      <a:r>
                        <a:rPr lang="en-US" sz="1800" baseline="0" dirty="0" smtClean="0">
                          <a:latin typeface="Arial" panose="020B0604020202020204" pitchFamily="34" charset="0"/>
                          <a:cs typeface="Arial" panose="020B0604020202020204" pitchFamily="34" charset="0"/>
                        </a:rPr>
                        <a:t> </a:t>
                      </a:r>
                      <a:r>
                        <a:rPr lang="en-US" sz="1800" dirty="0" smtClean="0">
                          <a:latin typeface="Arial" panose="020B0604020202020204" pitchFamily="34" charset="0"/>
                          <a:cs typeface="Arial" panose="020B0604020202020204" pitchFamily="34" charset="0"/>
                        </a:rPr>
                        <a:t>age</a:t>
                      </a:r>
                      <a:endParaRPr lang="en-US" sz="1800" dirty="0">
                        <a:latin typeface="Arial" panose="020B0604020202020204" pitchFamily="34" charset="0"/>
                        <a:cs typeface="Arial" panose="020B0604020202020204" pitchFamily="34" charset="0"/>
                      </a:endParaRPr>
                    </a:p>
                  </a:txBody>
                  <a:tcPr marL="149800" marR="149800"/>
                </a:tc>
                <a:tc>
                  <a:txBody>
                    <a:bodyPr/>
                    <a:lstStyle/>
                    <a:p>
                      <a:pPr algn="r"/>
                      <a:r>
                        <a:rPr lang="en-US" dirty="0" smtClean="0">
                          <a:latin typeface="Arial" panose="020B0604020202020204" pitchFamily="34" charset="0"/>
                          <a:cs typeface="Arial" panose="020B0604020202020204" pitchFamily="34" charset="0"/>
                        </a:rPr>
                        <a:t>60.8</a:t>
                      </a:r>
                      <a:endParaRPr lang="en-US" dirty="0">
                        <a:latin typeface="Arial" panose="020B0604020202020204" pitchFamily="34" charset="0"/>
                        <a:cs typeface="Arial" panose="020B0604020202020204" pitchFamily="34" charset="0"/>
                      </a:endParaRPr>
                    </a:p>
                  </a:txBody>
                  <a:tcPr anchor="b"/>
                </a:tc>
                <a:tc>
                  <a:txBody>
                    <a:bodyPr/>
                    <a:lstStyle/>
                    <a:p>
                      <a:pPr algn="r"/>
                      <a:r>
                        <a:rPr lang="en-US" sz="1800" dirty="0" smtClean="0">
                          <a:latin typeface="Arial" panose="020B0604020202020204" pitchFamily="34" charset="0"/>
                          <a:cs typeface="Arial" panose="020B0604020202020204" pitchFamily="34" charset="0"/>
                        </a:rPr>
                        <a:t>57.5</a:t>
                      </a:r>
                      <a:endParaRPr lang="en-US" sz="1800" dirty="0">
                        <a:latin typeface="Arial" panose="020B0604020202020204" pitchFamily="34" charset="0"/>
                        <a:cs typeface="Arial" panose="020B0604020202020204" pitchFamily="34" charset="0"/>
                      </a:endParaRPr>
                    </a:p>
                  </a:txBody>
                  <a:tcPr anchor="b"/>
                </a:tc>
              </a:tr>
              <a:tr h="366811">
                <a:tc gridSpan="3">
                  <a:txBody>
                    <a:bodyPr/>
                    <a:lstStyle/>
                    <a:p>
                      <a:r>
                        <a:rPr lang="en-US" sz="1800" b="1" dirty="0" smtClean="0">
                          <a:solidFill>
                            <a:schemeClr val="bg1"/>
                          </a:solidFill>
                          <a:latin typeface="Arial" panose="020B0604020202020204" pitchFamily="34" charset="0"/>
                          <a:cs typeface="Arial" panose="020B0604020202020204" pitchFamily="34" charset="0"/>
                        </a:rPr>
                        <a:t>Farms</a:t>
                      </a:r>
                      <a:endParaRPr lang="en-US" sz="1800" b="1" dirty="0">
                        <a:solidFill>
                          <a:schemeClr val="bg1"/>
                        </a:solidFill>
                        <a:latin typeface="Arial" panose="020B0604020202020204" pitchFamily="34" charset="0"/>
                        <a:cs typeface="Arial" panose="020B0604020202020204" pitchFamily="34" charset="0"/>
                      </a:endParaRPr>
                    </a:p>
                  </a:txBody>
                  <a:tcPr marL="149800" marR="149800">
                    <a:solidFill>
                      <a:srgbClr val="0A5540"/>
                    </a:solidFill>
                  </a:tcPr>
                </a:tc>
                <a:tc hMerge="1">
                  <a:txBody>
                    <a:bodyPr/>
                    <a:lstStyle/>
                    <a:p>
                      <a:pPr algn="r"/>
                      <a:endParaRPr lang="en-US" sz="1800" dirty="0">
                        <a:latin typeface="Arial" panose="020B0604020202020204" pitchFamily="34" charset="0"/>
                        <a:cs typeface="Arial" panose="020B0604020202020204" pitchFamily="34" charset="0"/>
                      </a:endParaRPr>
                    </a:p>
                  </a:txBody>
                  <a:tcPr marL="149800" marR="149800" anchor="b"/>
                </a:tc>
                <a:tc hMerge="1">
                  <a:txBody>
                    <a:bodyPr/>
                    <a:lstStyle/>
                    <a:p>
                      <a:pPr algn="r"/>
                      <a:endParaRPr lang="en-US" sz="1800" dirty="0">
                        <a:latin typeface="Arial" panose="020B0604020202020204" pitchFamily="34" charset="0"/>
                        <a:cs typeface="Arial" panose="020B0604020202020204" pitchFamily="34" charset="0"/>
                      </a:endParaRPr>
                    </a:p>
                  </a:txBody>
                  <a:tcPr marL="149800" marR="149800" anchor="b"/>
                </a:tc>
              </a:tr>
              <a:tr h="660260">
                <a:tc>
                  <a:txBody>
                    <a:bodyPr/>
                    <a:lstStyle/>
                    <a:p>
                      <a:pPr algn="l"/>
                      <a:endParaRPr lang="en-US" sz="1800" dirty="0" smtClean="0">
                        <a:latin typeface="Arial" panose="020B0604020202020204" pitchFamily="34" charset="0"/>
                        <a:cs typeface="Arial" panose="020B0604020202020204" pitchFamily="34" charset="0"/>
                      </a:endParaRPr>
                    </a:p>
                    <a:p>
                      <a:pPr algn="l"/>
                      <a:r>
                        <a:rPr lang="en-US" sz="1800" dirty="0" smtClean="0">
                          <a:latin typeface="Arial" panose="020B0604020202020204" pitchFamily="34" charset="0"/>
                          <a:cs typeface="Arial" panose="020B0604020202020204" pitchFamily="34" charset="0"/>
                        </a:rPr>
                        <a:t>Number</a:t>
                      </a:r>
                      <a:endParaRPr lang="en-US" sz="1800" dirty="0">
                        <a:latin typeface="Arial" panose="020B0604020202020204" pitchFamily="34" charset="0"/>
                        <a:cs typeface="Arial" panose="020B0604020202020204" pitchFamily="34" charset="0"/>
                      </a:endParaRPr>
                    </a:p>
                  </a:txBody>
                  <a:tcPr marL="151949" marR="151949" anchor="b"/>
                </a:tc>
                <a:tc>
                  <a:txBody>
                    <a:bodyPr/>
                    <a:lstStyle/>
                    <a:p>
                      <a:pPr algn="r"/>
                      <a:r>
                        <a:rPr lang="en-US" dirty="0" smtClean="0">
                          <a:latin typeface="Arial" panose="020B0604020202020204" pitchFamily="34" charset="0"/>
                          <a:cs typeface="Arial" panose="020B0604020202020204" pitchFamily="34" charset="0"/>
                        </a:rPr>
                        <a:t>35,470</a:t>
                      </a:r>
                      <a:endParaRPr lang="en-US" dirty="0">
                        <a:latin typeface="Arial" panose="020B0604020202020204" pitchFamily="34" charset="0"/>
                        <a:cs typeface="Arial" panose="020B0604020202020204" pitchFamily="34" charset="0"/>
                      </a:endParaRPr>
                    </a:p>
                  </a:txBody>
                  <a:tcPr anchor="b"/>
                </a:tc>
                <a:tc>
                  <a:txBody>
                    <a:bodyPr/>
                    <a:lstStyle/>
                    <a:p>
                      <a:pPr algn="r"/>
                      <a:r>
                        <a:rPr lang="en-US" sz="1800" dirty="0" smtClean="0">
                          <a:latin typeface="Arial" panose="020B0604020202020204" pitchFamily="34" charset="0"/>
                          <a:cs typeface="Arial" panose="020B0604020202020204" pitchFamily="34" charset="0"/>
                        </a:rPr>
                        <a:t>2,042,220</a:t>
                      </a:r>
                      <a:endParaRPr lang="en-US" sz="1800" dirty="0">
                        <a:latin typeface="Arial" panose="020B0604020202020204" pitchFamily="34" charset="0"/>
                        <a:cs typeface="Arial" panose="020B0604020202020204" pitchFamily="34" charset="0"/>
                      </a:endParaRPr>
                    </a:p>
                  </a:txBody>
                  <a:tcPr marL="151949" marR="151949" anchor="b"/>
                </a:tc>
              </a:tr>
              <a:tr h="641919">
                <a:tc>
                  <a:txBody>
                    <a:bodyPr/>
                    <a:lstStyle/>
                    <a:p>
                      <a:pPr algn="l"/>
                      <a:r>
                        <a:rPr lang="en-US" sz="1800" dirty="0" smtClean="0">
                          <a:latin typeface="Arial" panose="020B0604020202020204" pitchFamily="34" charset="0"/>
                          <a:cs typeface="Arial" panose="020B0604020202020204" pitchFamily="34" charset="0"/>
                        </a:rPr>
                        <a:t>Average f</a:t>
                      </a:r>
                      <a:r>
                        <a:rPr lang="en-US" sz="1800" baseline="0" dirty="0" smtClean="0">
                          <a:latin typeface="Arial" panose="020B0604020202020204" pitchFamily="34" charset="0"/>
                          <a:cs typeface="Arial" panose="020B0604020202020204" pitchFamily="34" charset="0"/>
                        </a:rPr>
                        <a:t>arm size (acres)</a:t>
                      </a:r>
                      <a:endParaRPr lang="en-US" sz="1800" dirty="0">
                        <a:latin typeface="Arial" panose="020B0604020202020204" pitchFamily="34" charset="0"/>
                        <a:cs typeface="Arial" panose="020B0604020202020204" pitchFamily="34" charset="0"/>
                      </a:endParaRPr>
                    </a:p>
                  </a:txBody>
                  <a:tcPr marL="151949" marR="151949" anchor="b"/>
                </a:tc>
                <a:tc>
                  <a:txBody>
                    <a:bodyPr/>
                    <a:lstStyle/>
                    <a:p>
                      <a:pPr algn="r"/>
                      <a:r>
                        <a:rPr lang="en-US" dirty="0" smtClean="0">
                          <a:latin typeface="Arial" panose="020B0604020202020204" pitchFamily="34" charset="0"/>
                          <a:cs typeface="Arial" panose="020B0604020202020204" pitchFamily="34" charset="0"/>
                        </a:rPr>
                        <a:t>132</a:t>
                      </a:r>
                      <a:endParaRPr lang="en-US" dirty="0">
                        <a:latin typeface="Arial" panose="020B0604020202020204" pitchFamily="34" charset="0"/>
                        <a:cs typeface="Arial" panose="020B0604020202020204" pitchFamily="34" charset="0"/>
                      </a:endParaRPr>
                    </a:p>
                  </a:txBody>
                  <a:tcPr anchor="b"/>
                </a:tc>
                <a:tc>
                  <a:txBody>
                    <a:bodyPr/>
                    <a:lstStyle/>
                    <a:p>
                      <a:pPr algn="r"/>
                      <a:r>
                        <a:rPr lang="en-US" sz="1800" dirty="0" smtClean="0">
                          <a:latin typeface="Arial" panose="020B0604020202020204" pitchFamily="34" charset="0"/>
                          <a:cs typeface="Arial" panose="020B0604020202020204" pitchFamily="34" charset="0"/>
                        </a:rPr>
                        <a:t>441</a:t>
                      </a:r>
                      <a:endParaRPr lang="en-US" sz="1800" dirty="0">
                        <a:latin typeface="Arial" panose="020B0604020202020204" pitchFamily="34" charset="0"/>
                        <a:cs typeface="Arial" panose="020B0604020202020204" pitchFamily="34" charset="0"/>
                      </a:endParaRPr>
                    </a:p>
                  </a:txBody>
                  <a:tcPr marL="151949" marR="151949" anchor="b"/>
                </a:tc>
              </a:tr>
              <a:tr h="641919">
                <a:tc>
                  <a:txBody>
                    <a:bodyPr/>
                    <a:lstStyle/>
                    <a:p>
                      <a:pPr algn="l"/>
                      <a:endParaRPr lang="en-US" sz="1800" dirty="0" smtClean="0">
                        <a:latin typeface="Arial" panose="020B0604020202020204" pitchFamily="34" charset="0"/>
                        <a:cs typeface="Arial" panose="020B0604020202020204" pitchFamily="34" charset="0"/>
                      </a:endParaRPr>
                    </a:p>
                    <a:p>
                      <a:pPr algn="l"/>
                      <a:r>
                        <a:rPr lang="en-US" sz="1800" dirty="0" smtClean="0">
                          <a:latin typeface="Arial" panose="020B0604020202020204" pitchFamily="34" charset="0"/>
                          <a:cs typeface="Arial" panose="020B0604020202020204" pitchFamily="34" charset="0"/>
                        </a:rPr>
                        <a:t>Average</a:t>
                      </a:r>
                      <a:r>
                        <a:rPr lang="en-US" sz="1800" baseline="0" dirty="0" smtClean="0">
                          <a:latin typeface="Arial" panose="020B0604020202020204" pitchFamily="34" charset="0"/>
                          <a:cs typeface="Arial" panose="020B0604020202020204" pitchFamily="34" charset="0"/>
                        </a:rPr>
                        <a:t> </a:t>
                      </a:r>
                      <a:r>
                        <a:rPr lang="en-US" sz="1800" dirty="0" smtClean="0">
                          <a:latin typeface="Arial" panose="020B0604020202020204" pitchFamily="34" charset="0"/>
                          <a:cs typeface="Arial" panose="020B0604020202020204" pitchFamily="34" charset="0"/>
                        </a:rPr>
                        <a:t>TVP </a:t>
                      </a:r>
                      <a:endParaRPr lang="en-US" sz="1800" dirty="0">
                        <a:latin typeface="Arial" panose="020B0604020202020204" pitchFamily="34" charset="0"/>
                        <a:cs typeface="Arial" panose="020B0604020202020204" pitchFamily="34" charset="0"/>
                      </a:endParaRPr>
                    </a:p>
                  </a:txBody>
                  <a:tcPr marL="151949" marR="151949" anchor="b"/>
                </a:tc>
                <a:tc>
                  <a:txBody>
                    <a:bodyPr/>
                    <a:lstStyle/>
                    <a:p>
                      <a:pPr algn="r"/>
                      <a:r>
                        <a:rPr lang="en-US" dirty="0" smtClean="0">
                          <a:latin typeface="Arial" panose="020B0604020202020204" pitchFamily="34" charset="0"/>
                          <a:cs typeface="Arial" panose="020B0604020202020204" pitchFamily="34" charset="0"/>
                        </a:rPr>
                        <a:t>$39,928</a:t>
                      </a:r>
                      <a:endParaRPr lang="en-US" dirty="0">
                        <a:latin typeface="Arial" panose="020B0604020202020204" pitchFamily="34" charset="0"/>
                        <a:cs typeface="Arial" panose="020B0604020202020204" pitchFamily="34" charset="0"/>
                      </a:endParaRPr>
                    </a:p>
                  </a:txBody>
                  <a:tcPr anchor="b"/>
                </a:tc>
                <a:tc>
                  <a:txBody>
                    <a:bodyPr/>
                    <a:lstStyle/>
                    <a:p>
                      <a:pPr algn="r"/>
                      <a:r>
                        <a:rPr lang="en-US" sz="1800" dirty="0" smtClean="0">
                          <a:latin typeface="Arial" panose="020B0604020202020204" pitchFamily="34" charset="0"/>
                          <a:cs typeface="Arial" panose="020B0604020202020204" pitchFamily="34" charset="0"/>
                        </a:rPr>
                        <a:t>$190,245</a:t>
                      </a:r>
                      <a:endParaRPr lang="en-US" sz="1800" dirty="0">
                        <a:latin typeface="Arial" panose="020B0604020202020204" pitchFamily="34" charset="0"/>
                        <a:cs typeface="Arial" panose="020B0604020202020204" pitchFamily="34" charset="0"/>
                      </a:endParaRPr>
                    </a:p>
                  </a:txBody>
                  <a:tcPr marL="151949" marR="151949" anchor="b"/>
                </a:tc>
              </a:tr>
            </a:tbl>
          </a:graphicData>
        </a:graphic>
      </p:graphicFrame>
      <p:sp>
        <p:nvSpPr>
          <p:cNvPr id="2" name="Slide Number Placeholder 1"/>
          <p:cNvSpPr>
            <a:spLocks noGrp="1"/>
          </p:cNvSpPr>
          <p:nvPr>
            <p:ph type="sldNum" sz="quarter" idx="10"/>
          </p:nvPr>
        </p:nvSpPr>
        <p:spPr/>
        <p:txBody>
          <a:bodyPr/>
          <a:lstStyle/>
          <a:p>
            <a:fld id="{DD95F43D-C05A-43B1-8627-AAB33B48D7D0}" type="slidenum">
              <a:rPr lang="en-US" smtClean="0"/>
              <a:pPr/>
              <a:t>13</a:t>
            </a:fld>
            <a:endParaRPr lang="en-US" dirty="0"/>
          </a:p>
        </p:txBody>
      </p:sp>
      <p:sp>
        <p:nvSpPr>
          <p:cNvPr id="9" name="TextBox 8"/>
          <p:cNvSpPr txBox="1"/>
          <p:nvPr/>
        </p:nvSpPr>
        <p:spPr>
          <a:xfrm>
            <a:off x="3988904" y="5314122"/>
            <a:ext cx="1126435" cy="730873"/>
          </a:xfrm>
          <a:prstGeom prst="rect">
            <a:avLst/>
          </a:prstGeom>
          <a:solidFill>
            <a:schemeClr val="bg1"/>
          </a:solidFill>
        </p:spPr>
        <p:txBody>
          <a:bodyPr wrap="square" rtlCol="0">
            <a:spAutoFit/>
          </a:bodyPr>
          <a:lstStyle/>
          <a:p>
            <a:endParaRPr lang="en-US" dirty="0"/>
          </a:p>
        </p:txBody>
      </p:sp>
      <p:sp>
        <p:nvSpPr>
          <p:cNvPr id="10" name="TextBox 9"/>
          <p:cNvSpPr txBox="1"/>
          <p:nvPr/>
        </p:nvSpPr>
        <p:spPr>
          <a:xfrm>
            <a:off x="3749040" y="5494892"/>
            <a:ext cx="2071114" cy="369332"/>
          </a:xfrm>
          <a:prstGeom prst="rect">
            <a:avLst/>
          </a:prstGeom>
          <a:solidFill>
            <a:schemeClr val="bg1"/>
          </a:solidFill>
        </p:spPr>
        <p:txBody>
          <a:bodyPr wrap="square" rtlCol="0">
            <a:spAutoFit/>
          </a:bodyPr>
          <a:lstStyle/>
          <a:p>
            <a:r>
              <a:rPr lang="en-US" b="1" dirty="0" smtClean="0">
                <a:latin typeface="Arial" panose="020B0604020202020204" pitchFamily="34" charset="0"/>
                <a:cs typeface="Arial" panose="020B0604020202020204" pitchFamily="34" charset="0"/>
              </a:rPr>
              <a:t>U.S. = 1.4%</a:t>
            </a:r>
            <a:endParaRPr lang="en-US"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8815629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31006" y="479007"/>
            <a:ext cx="11665819" cy="478022"/>
          </a:xfrm>
        </p:spPr>
        <p:txBody>
          <a:bodyPr/>
          <a:lstStyle/>
          <a:p>
            <a:r>
              <a:rPr lang="en-US" dirty="0" smtClean="0"/>
              <a:t>Native Hawaiian or Pacific Islander Producers, 2017</a:t>
            </a:r>
            <a:endParaRPr lang="en-US" dirty="0"/>
          </a:p>
        </p:txBody>
      </p:sp>
      <p:sp>
        <p:nvSpPr>
          <p:cNvPr id="7" name="Text Placeholder 6"/>
          <p:cNvSpPr>
            <a:spLocks noGrp="1"/>
          </p:cNvSpPr>
          <p:nvPr>
            <p:ph type="body" idx="1"/>
          </p:nvPr>
        </p:nvSpPr>
        <p:spPr/>
        <p:txBody>
          <a:bodyPr/>
          <a:lstStyle/>
          <a:p>
            <a:r>
              <a:rPr lang="en-US" dirty="0" smtClean="0"/>
              <a:t>Native Hawaiian Producers as a Percent of Total</a:t>
            </a:r>
            <a:endParaRPr lang="en-US" dirty="0"/>
          </a:p>
        </p:txBody>
      </p:sp>
      <p:graphicFrame>
        <p:nvGraphicFramePr>
          <p:cNvPr id="6" name="Content Placeholder 5"/>
          <p:cNvGraphicFramePr>
            <a:graphicFrameLocks noGrp="1"/>
          </p:cNvGraphicFramePr>
          <p:nvPr>
            <p:ph sz="half" idx="2"/>
            <p:extLst>
              <p:ext uri="{D42A27DB-BD31-4B8C-83A1-F6EECF244321}">
                <p14:modId xmlns:p14="http://schemas.microsoft.com/office/powerpoint/2010/main" val="3523597304"/>
              </p:ext>
            </p:extLst>
          </p:nvPr>
        </p:nvGraphicFramePr>
        <p:xfrm>
          <a:off x="7252137" y="1481959"/>
          <a:ext cx="4644683" cy="4603477"/>
        </p:xfrm>
        <a:graphic>
          <a:graphicData uri="http://schemas.openxmlformats.org/drawingml/2006/table">
            <a:tbl>
              <a:tblPr firstRow="1" bandRow="1">
                <a:tableStyleId>{5C22544A-7EE6-4342-B048-85BDC9FD1C3A}</a:tableStyleId>
              </a:tblPr>
              <a:tblGrid>
                <a:gridCol w="1909571"/>
                <a:gridCol w="1369378"/>
                <a:gridCol w="1365734"/>
              </a:tblGrid>
              <a:tr h="366811">
                <a:tc gridSpan="3">
                  <a:txBody>
                    <a:bodyPr/>
                    <a:lstStyle/>
                    <a:p>
                      <a:r>
                        <a:rPr lang="en-US" sz="1800" dirty="0" smtClean="0">
                          <a:latin typeface="Arial" panose="020B0604020202020204" pitchFamily="34" charset="0"/>
                          <a:cs typeface="Arial" panose="020B0604020202020204" pitchFamily="34" charset="0"/>
                        </a:rPr>
                        <a:t>Producers</a:t>
                      </a:r>
                      <a:endParaRPr lang="en-US" sz="1800" dirty="0">
                        <a:latin typeface="Arial" panose="020B0604020202020204" pitchFamily="34" charset="0"/>
                        <a:cs typeface="Arial" panose="020B0604020202020204" pitchFamily="34" charset="0"/>
                      </a:endParaRPr>
                    </a:p>
                  </a:txBody>
                  <a:tcPr marL="149800" marR="149800"/>
                </a:tc>
                <a:tc hMerge="1">
                  <a:txBody>
                    <a:bodyPr/>
                    <a:lstStyle/>
                    <a:p>
                      <a:pPr algn="ctr"/>
                      <a:endParaRPr lang="en-US" sz="1800" dirty="0">
                        <a:latin typeface="Arial" panose="020B0604020202020204" pitchFamily="34" charset="0"/>
                        <a:cs typeface="Arial" panose="020B0604020202020204" pitchFamily="34" charset="0"/>
                      </a:endParaRPr>
                    </a:p>
                  </a:txBody>
                  <a:tcPr marL="149800" marR="149800"/>
                </a:tc>
                <a:tc hMerge="1">
                  <a:txBody>
                    <a:bodyPr/>
                    <a:lstStyle/>
                    <a:p>
                      <a:pPr algn="ctr"/>
                      <a:endParaRPr lang="en-US" sz="1800" dirty="0">
                        <a:latin typeface="Arial" panose="020B0604020202020204" pitchFamily="34" charset="0"/>
                        <a:cs typeface="Arial" panose="020B0604020202020204" pitchFamily="34" charset="0"/>
                      </a:endParaRPr>
                    </a:p>
                  </a:txBody>
                  <a:tcPr marL="149800" marR="149800"/>
                </a:tc>
              </a:tr>
              <a:tr h="641919">
                <a:tc>
                  <a:txBody>
                    <a:bodyPr/>
                    <a:lstStyle/>
                    <a:p>
                      <a:endParaRPr lang="en-US" sz="1800" dirty="0">
                        <a:latin typeface="Arial" panose="020B0604020202020204" pitchFamily="34" charset="0"/>
                        <a:cs typeface="Arial" panose="020B0604020202020204" pitchFamily="34" charset="0"/>
                      </a:endParaRPr>
                    </a:p>
                  </a:txBody>
                  <a:tcPr marL="149800" marR="149800"/>
                </a:tc>
                <a:tc>
                  <a:txBody>
                    <a:bodyPr/>
                    <a:lstStyle/>
                    <a:p>
                      <a:pPr algn="ctr"/>
                      <a:r>
                        <a:rPr lang="en-US" sz="1800" dirty="0" smtClean="0">
                          <a:latin typeface="Arial" panose="020B0604020202020204" pitchFamily="34" charset="0"/>
                          <a:cs typeface="Arial" panose="020B0604020202020204" pitchFamily="34" charset="0"/>
                        </a:rPr>
                        <a:t>Native Hawaiian</a:t>
                      </a:r>
                      <a:endParaRPr lang="en-US" sz="1800" dirty="0">
                        <a:latin typeface="Arial" panose="020B0604020202020204" pitchFamily="34" charset="0"/>
                        <a:cs typeface="Arial" panose="020B0604020202020204" pitchFamily="34" charset="0"/>
                      </a:endParaRPr>
                    </a:p>
                  </a:txBody>
                  <a:tcPr marL="149800" marR="149800" anchor="b"/>
                </a:tc>
                <a:tc>
                  <a:txBody>
                    <a:bodyPr/>
                    <a:lstStyle/>
                    <a:p>
                      <a:pPr algn="ctr"/>
                      <a:r>
                        <a:rPr lang="en-US" sz="1800" dirty="0" smtClean="0">
                          <a:latin typeface="Arial" panose="020B0604020202020204" pitchFamily="34" charset="0"/>
                          <a:cs typeface="Arial" panose="020B0604020202020204" pitchFamily="34" charset="0"/>
                        </a:rPr>
                        <a:t>All</a:t>
                      </a:r>
                      <a:endParaRPr lang="en-US" sz="1800" b="1" dirty="0">
                        <a:latin typeface="Arial" panose="020B0604020202020204" pitchFamily="34" charset="0"/>
                        <a:cs typeface="Arial" panose="020B0604020202020204" pitchFamily="34" charset="0"/>
                      </a:endParaRPr>
                    </a:p>
                  </a:txBody>
                  <a:tcPr anchor="b"/>
                </a:tc>
              </a:tr>
              <a:tr h="641919">
                <a:tc>
                  <a:txBody>
                    <a:bodyPr/>
                    <a:lstStyle/>
                    <a:p>
                      <a:endParaRPr lang="en-US" sz="1800" dirty="0" smtClean="0">
                        <a:latin typeface="Arial" panose="020B0604020202020204" pitchFamily="34" charset="0"/>
                        <a:cs typeface="Arial" panose="020B0604020202020204" pitchFamily="34" charset="0"/>
                      </a:endParaRPr>
                    </a:p>
                    <a:p>
                      <a:r>
                        <a:rPr lang="en-US" sz="1800" dirty="0" smtClean="0">
                          <a:latin typeface="Arial" panose="020B0604020202020204" pitchFamily="34" charset="0"/>
                          <a:cs typeface="Arial" panose="020B0604020202020204" pitchFamily="34" charset="0"/>
                        </a:rPr>
                        <a:t>Number </a:t>
                      </a:r>
                      <a:endParaRPr lang="en-US" sz="1800" dirty="0">
                        <a:latin typeface="Arial" panose="020B0604020202020204" pitchFamily="34" charset="0"/>
                        <a:cs typeface="Arial" panose="020B0604020202020204" pitchFamily="34" charset="0"/>
                      </a:endParaRPr>
                    </a:p>
                  </a:txBody>
                  <a:tcPr marL="149800" marR="149800"/>
                </a:tc>
                <a:tc>
                  <a:txBody>
                    <a:bodyPr/>
                    <a:lstStyle/>
                    <a:p>
                      <a:pPr algn="r"/>
                      <a:r>
                        <a:rPr lang="en-US" sz="1800" dirty="0" smtClean="0">
                          <a:latin typeface="Arial" panose="020B0604020202020204" pitchFamily="34" charset="0"/>
                          <a:cs typeface="Arial" panose="020B0604020202020204" pitchFamily="34" charset="0"/>
                        </a:rPr>
                        <a:t>5,296</a:t>
                      </a:r>
                      <a:endParaRPr lang="en-US" sz="1800" dirty="0">
                        <a:latin typeface="Arial" panose="020B0604020202020204" pitchFamily="34" charset="0"/>
                        <a:cs typeface="Arial" panose="020B0604020202020204" pitchFamily="34" charset="0"/>
                      </a:endParaRPr>
                    </a:p>
                  </a:txBody>
                  <a:tcPr marL="149800" marR="149800" anchor="b"/>
                </a:tc>
                <a:tc>
                  <a:txBody>
                    <a:bodyPr/>
                    <a:lstStyle/>
                    <a:p>
                      <a:pPr algn="r"/>
                      <a:r>
                        <a:rPr lang="en-US" sz="1800" dirty="0" smtClean="0">
                          <a:latin typeface="Arial" panose="020B0604020202020204" pitchFamily="34" charset="0"/>
                          <a:cs typeface="Arial" panose="020B0604020202020204" pitchFamily="34" charset="0"/>
                        </a:rPr>
                        <a:t>3,399,834</a:t>
                      </a:r>
                      <a:endParaRPr lang="en-US" sz="1800" dirty="0">
                        <a:latin typeface="Arial" panose="020B0604020202020204" pitchFamily="34" charset="0"/>
                        <a:cs typeface="Arial" panose="020B0604020202020204" pitchFamily="34" charset="0"/>
                      </a:endParaRPr>
                    </a:p>
                  </a:txBody>
                  <a:tcPr anchor="b"/>
                </a:tc>
              </a:tr>
              <a:tr h="641919">
                <a:tc>
                  <a:txBody>
                    <a:bodyPr/>
                    <a:lstStyle/>
                    <a:p>
                      <a:endParaRPr lang="en-US" sz="1800" dirty="0" smtClean="0">
                        <a:latin typeface="Arial" panose="020B0604020202020204" pitchFamily="34" charset="0"/>
                        <a:cs typeface="Arial" panose="020B0604020202020204" pitchFamily="34" charset="0"/>
                      </a:endParaRPr>
                    </a:p>
                    <a:p>
                      <a:r>
                        <a:rPr lang="en-US" sz="1800" dirty="0" smtClean="0">
                          <a:latin typeface="Arial" panose="020B0604020202020204" pitchFamily="34" charset="0"/>
                          <a:cs typeface="Arial" panose="020B0604020202020204" pitchFamily="34" charset="0"/>
                        </a:rPr>
                        <a:t>Average</a:t>
                      </a:r>
                      <a:r>
                        <a:rPr lang="en-US" sz="1800" baseline="0" dirty="0" smtClean="0">
                          <a:latin typeface="Arial" panose="020B0604020202020204" pitchFamily="34" charset="0"/>
                          <a:cs typeface="Arial" panose="020B0604020202020204" pitchFamily="34" charset="0"/>
                        </a:rPr>
                        <a:t> </a:t>
                      </a:r>
                      <a:r>
                        <a:rPr lang="en-US" sz="1800" dirty="0" smtClean="0">
                          <a:latin typeface="Arial" panose="020B0604020202020204" pitchFamily="34" charset="0"/>
                          <a:cs typeface="Arial" panose="020B0604020202020204" pitchFamily="34" charset="0"/>
                        </a:rPr>
                        <a:t>age</a:t>
                      </a:r>
                      <a:endParaRPr lang="en-US" sz="1800" dirty="0">
                        <a:latin typeface="Arial" panose="020B0604020202020204" pitchFamily="34" charset="0"/>
                        <a:cs typeface="Arial" panose="020B0604020202020204" pitchFamily="34" charset="0"/>
                      </a:endParaRPr>
                    </a:p>
                  </a:txBody>
                  <a:tcPr marL="149800" marR="149800"/>
                </a:tc>
                <a:tc>
                  <a:txBody>
                    <a:bodyPr/>
                    <a:lstStyle/>
                    <a:p>
                      <a:pPr algn="r"/>
                      <a:r>
                        <a:rPr lang="en-US" sz="1800" dirty="0" smtClean="0">
                          <a:latin typeface="Arial" panose="020B0604020202020204" pitchFamily="34" charset="0"/>
                          <a:cs typeface="Arial" panose="020B0604020202020204" pitchFamily="34" charset="0"/>
                        </a:rPr>
                        <a:t>54.9</a:t>
                      </a:r>
                      <a:endParaRPr lang="en-US" sz="1800" dirty="0">
                        <a:latin typeface="Arial" panose="020B0604020202020204" pitchFamily="34" charset="0"/>
                        <a:cs typeface="Arial" panose="020B0604020202020204" pitchFamily="34" charset="0"/>
                      </a:endParaRPr>
                    </a:p>
                  </a:txBody>
                  <a:tcPr marL="149800" marR="149800" anchor="b"/>
                </a:tc>
                <a:tc>
                  <a:txBody>
                    <a:bodyPr/>
                    <a:lstStyle/>
                    <a:p>
                      <a:pPr algn="r"/>
                      <a:r>
                        <a:rPr lang="en-US" sz="1800" dirty="0" smtClean="0">
                          <a:latin typeface="Arial" panose="020B0604020202020204" pitchFamily="34" charset="0"/>
                          <a:cs typeface="Arial" panose="020B0604020202020204" pitchFamily="34" charset="0"/>
                        </a:rPr>
                        <a:t>57.5</a:t>
                      </a:r>
                      <a:endParaRPr lang="en-US" sz="1800" dirty="0">
                        <a:latin typeface="Arial" panose="020B0604020202020204" pitchFamily="34" charset="0"/>
                        <a:cs typeface="Arial" panose="020B0604020202020204" pitchFamily="34" charset="0"/>
                      </a:endParaRPr>
                    </a:p>
                  </a:txBody>
                  <a:tcPr anchor="b"/>
                </a:tc>
              </a:tr>
              <a:tr h="366811">
                <a:tc gridSpan="3">
                  <a:txBody>
                    <a:bodyPr/>
                    <a:lstStyle/>
                    <a:p>
                      <a:r>
                        <a:rPr lang="en-US" sz="1800" b="1" dirty="0" smtClean="0">
                          <a:solidFill>
                            <a:schemeClr val="bg1"/>
                          </a:solidFill>
                          <a:latin typeface="Arial" panose="020B0604020202020204" pitchFamily="34" charset="0"/>
                          <a:cs typeface="Arial" panose="020B0604020202020204" pitchFamily="34" charset="0"/>
                        </a:rPr>
                        <a:t>Farms</a:t>
                      </a:r>
                      <a:endParaRPr lang="en-US" sz="1800" b="1" dirty="0">
                        <a:solidFill>
                          <a:schemeClr val="bg1"/>
                        </a:solidFill>
                        <a:latin typeface="Arial" panose="020B0604020202020204" pitchFamily="34" charset="0"/>
                        <a:cs typeface="Arial" panose="020B0604020202020204" pitchFamily="34" charset="0"/>
                      </a:endParaRPr>
                    </a:p>
                  </a:txBody>
                  <a:tcPr marL="149800" marR="149800">
                    <a:solidFill>
                      <a:srgbClr val="0A5540"/>
                    </a:solidFill>
                  </a:tcPr>
                </a:tc>
                <a:tc hMerge="1">
                  <a:txBody>
                    <a:bodyPr/>
                    <a:lstStyle/>
                    <a:p>
                      <a:pPr algn="r"/>
                      <a:endParaRPr lang="en-US" sz="1800" dirty="0">
                        <a:latin typeface="Arial" panose="020B0604020202020204" pitchFamily="34" charset="0"/>
                        <a:cs typeface="Arial" panose="020B0604020202020204" pitchFamily="34" charset="0"/>
                      </a:endParaRPr>
                    </a:p>
                  </a:txBody>
                  <a:tcPr marL="149800" marR="149800" anchor="b"/>
                </a:tc>
                <a:tc hMerge="1">
                  <a:txBody>
                    <a:bodyPr/>
                    <a:lstStyle/>
                    <a:p>
                      <a:pPr algn="r"/>
                      <a:endParaRPr lang="en-US" sz="1800" dirty="0">
                        <a:latin typeface="Arial" panose="020B0604020202020204" pitchFamily="34" charset="0"/>
                        <a:cs typeface="Arial" panose="020B0604020202020204" pitchFamily="34" charset="0"/>
                      </a:endParaRPr>
                    </a:p>
                  </a:txBody>
                  <a:tcPr marL="149800" marR="149800" anchor="b"/>
                </a:tc>
              </a:tr>
              <a:tr h="660260">
                <a:tc>
                  <a:txBody>
                    <a:bodyPr/>
                    <a:lstStyle/>
                    <a:p>
                      <a:pPr algn="l"/>
                      <a:endParaRPr lang="en-US" sz="1800" dirty="0" smtClean="0">
                        <a:latin typeface="Arial" panose="020B0604020202020204" pitchFamily="34" charset="0"/>
                        <a:cs typeface="Arial" panose="020B0604020202020204" pitchFamily="34" charset="0"/>
                      </a:endParaRPr>
                    </a:p>
                    <a:p>
                      <a:pPr algn="l"/>
                      <a:r>
                        <a:rPr lang="en-US" sz="1800" dirty="0" smtClean="0">
                          <a:latin typeface="Arial" panose="020B0604020202020204" pitchFamily="34" charset="0"/>
                          <a:cs typeface="Arial" panose="020B0604020202020204" pitchFamily="34" charset="0"/>
                        </a:rPr>
                        <a:t>Number</a:t>
                      </a:r>
                      <a:endParaRPr lang="en-US" sz="1800" dirty="0">
                        <a:latin typeface="Arial" panose="020B0604020202020204" pitchFamily="34" charset="0"/>
                        <a:cs typeface="Arial" panose="020B0604020202020204" pitchFamily="34" charset="0"/>
                      </a:endParaRPr>
                    </a:p>
                  </a:txBody>
                  <a:tcPr marL="151949" marR="151949" anchor="b"/>
                </a:tc>
                <a:tc>
                  <a:txBody>
                    <a:bodyPr/>
                    <a:lstStyle/>
                    <a:p>
                      <a:pPr algn="r"/>
                      <a:r>
                        <a:rPr lang="en-US" dirty="0" smtClean="0">
                          <a:latin typeface="Arial" panose="020B0604020202020204" pitchFamily="34" charset="0"/>
                          <a:cs typeface="Arial" panose="020B0604020202020204" pitchFamily="34" charset="0"/>
                        </a:rPr>
                        <a:t>4,341</a:t>
                      </a:r>
                      <a:endParaRPr lang="en-US" dirty="0">
                        <a:latin typeface="Arial" panose="020B0604020202020204" pitchFamily="34" charset="0"/>
                        <a:cs typeface="Arial" panose="020B0604020202020204" pitchFamily="34" charset="0"/>
                      </a:endParaRPr>
                    </a:p>
                  </a:txBody>
                  <a:tcPr anchor="b"/>
                </a:tc>
                <a:tc>
                  <a:txBody>
                    <a:bodyPr/>
                    <a:lstStyle/>
                    <a:p>
                      <a:pPr algn="r"/>
                      <a:r>
                        <a:rPr lang="en-US" sz="1800" dirty="0" smtClean="0">
                          <a:latin typeface="Arial" panose="020B0604020202020204" pitchFamily="34" charset="0"/>
                          <a:cs typeface="Arial" panose="020B0604020202020204" pitchFamily="34" charset="0"/>
                        </a:rPr>
                        <a:t>2,042,220</a:t>
                      </a:r>
                      <a:endParaRPr lang="en-US" sz="1800" dirty="0">
                        <a:latin typeface="Arial" panose="020B0604020202020204" pitchFamily="34" charset="0"/>
                        <a:cs typeface="Arial" panose="020B0604020202020204" pitchFamily="34" charset="0"/>
                      </a:endParaRPr>
                    </a:p>
                  </a:txBody>
                  <a:tcPr marL="151949" marR="151949" anchor="b"/>
                </a:tc>
              </a:tr>
              <a:tr h="641919">
                <a:tc>
                  <a:txBody>
                    <a:bodyPr/>
                    <a:lstStyle/>
                    <a:p>
                      <a:pPr algn="l"/>
                      <a:r>
                        <a:rPr lang="en-US" sz="1800" dirty="0" smtClean="0">
                          <a:latin typeface="Arial" panose="020B0604020202020204" pitchFamily="34" charset="0"/>
                          <a:cs typeface="Arial" panose="020B0604020202020204" pitchFamily="34" charset="0"/>
                        </a:rPr>
                        <a:t>Average f</a:t>
                      </a:r>
                      <a:r>
                        <a:rPr lang="en-US" sz="1800" baseline="0" dirty="0" smtClean="0">
                          <a:latin typeface="Arial" panose="020B0604020202020204" pitchFamily="34" charset="0"/>
                          <a:cs typeface="Arial" panose="020B0604020202020204" pitchFamily="34" charset="0"/>
                        </a:rPr>
                        <a:t>arm size (acres)</a:t>
                      </a:r>
                      <a:endParaRPr lang="en-US" sz="1800" dirty="0">
                        <a:latin typeface="Arial" panose="020B0604020202020204" pitchFamily="34" charset="0"/>
                        <a:cs typeface="Arial" panose="020B0604020202020204" pitchFamily="34" charset="0"/>
                      </a:endParaRPr>
                    </a:p>
                  </a:txBody>
                  <a:tcPr marL="151949" marR="151949" anchor="b"/>
                </a:tc>
                <a:tc>
                  <a:txBody>
                    <a:bodyPr/>
                    <a:lstStyle/>
                    <a:p>
                      <a:pPr algn="r"/>
                      <a:r>
                        <a:rPr lang="en-US" dirty="0" smtClean="0">
                          <a:latin typeface="Arial" panose="020B0604020202020204" pitchFamily="34" charset="0"/>
                          <a:cs typeface="Arial" panose="020B0604020202020204" pitchFamily="34" charset="0"/>
                        </a:rPr>
                        <a:t>240</a:t>
                      </a:r>
                      <a:endParaRPr lang="en-US" dirty="0">
                        <a:latin typeface="Arial" panose="020B0604020202020204" pitchFamily="34" charset="0"/>
                        <a:cs typeface="Arial" panose="020B0604020202020204" pitchFamily="34" charset="0"/>
                      </a:endParaRPr>
                    </a:p>
                  </a:txBody>
                  <a:tcPr anchor="b"/>
                </a:tc>
                <a:tc>
                  <a:txBody>
                    <a:bodyPr/>
                    <a:lstStyle/>
                    <a:p>
                      <a:pPr algn="r"/>
                      <a:r>
                        <a:rPr lang="en-US" sz="1800" dirty="0" smtClean="0">
                          <a:latin typeface="Arial" panose="020B0604020202020204" pitchFamily="34" charset="0"/>
                          <a:cs typeface="Arial" panose="020B0604020202020204" pitchFamily="34" charset="0"/>
                        </a:rPr>
                        <a:t>441</a:t>
                      </a:r>
                      <a:endParaRPr lang="en-US" sz="1800" dirty="0">
                        <a:latin typeface="Arial" panose="020B0604020202020204" pitchFamily="34" charset="0"/>
                        <a:cs typeface="Arial" panose="020B0604020202020204" pitchFamily="34" charset="0"/>
                      </a:endParaRPr>
                    </a:p>
                  </a:txBody>
                  <a:tcPr marL="151949" marR="151949" anchor="b"/>
                </a:tc>
              </a:tr>
              <a:tr h="641919">
                <a:tc>
                  <a:txBody>
                    <a:bodyPr/>
                    <a:lstStyle/>
                    <a:p>
                      <a:pPr algn="l"/>
                      <a:endParaRPr lang="en-US" sz="1800" dirty="0" smtClean="0">
                        <a:latin typeface="Arial" panose="020B0604020202020204" pitchFamily="34" charset="0"/>
                        <a:cs typeface="Arial" panose="020B0604020202020204" pitchFamily="34" charset="0"/>
                      </a:endParaRPr>
                    </a:p>
                    <a:p>
                      <a:pPr algn="l"/>
                      <a:r>
                        <a:rPr lang="en-US" sz="1800" dirty="0" smtClean="0">
                          <a:latin typeface="Arial" panose="020B0604020202020204" pitchFamily="34" charset="0"/>
                          <a:cs typeface="Arial" panose="020B0604020202020204" pitchFamily="34" charset="0"/>
                        </a:rPr>
                        <a:t>Average</a:t>
                      </a:r>
                      <a:r>
                        <a:rPr lang="en-US" sz="1800" baseline="0" dirty="0" smtClean="0">
                          <a:latin typeface="Arial" panose="020B0604020202020204" pitchFamily="34" charset="0"/>
                          <a:cs typeface="Arial" panose="020B0604020202020204" pitchFamily="34" charset="0"/>
                        </a:rPr>
                        <a:t> </a:t>
                      </a:r>
                      <a:r>
                        <a:rPr lang="en-US" sz="1800" dirty="0" smtClean="0">
                          <a:latin typeface="Arial" panose="020B0604020202020204" pitchFamily="34" charset="0"/>
                          <a:cs typeface="Arial" panose="020B0604020202020204" pitchFamily="34" charset="0"/>
                        </a:rPr>
                        <a:t>TVP </a:t>
                      </a:r>
                      <a:endParaRPr lang="en-US" sz="1800" dirty="0">
                        <a:latin typeface="Arial" panose="020B0604020202020204" pitchFamily="34" charset="0"/>
                        <a:cs typeface="Arial" panose="020B0604020202020204" pitchFamily="34" charset="0"/>
                      </a:endParaRPr>
                    </a:p>
                  </a:txBody>
                  <a:tcPr marL="151949" marR="151949" anchor="b"/>
                </a:tc>
                <a:tc>
                  <a:txBody>
                    <a:bodyPr/>
                    <a:lstStyle/>
                    <a:p>
                      <a:pPr algn="r"/>
                      <a:r>
                        <a:rPr lang="en-US" dirty="0" smtClean="0">
                          <a:latin typeface="Arial" panose="020B0604020202020204" pitchFamily="34" charset="0"/>
                          <a:cs typeface="Arial" panose="020B0604020202020204" pitchFamily="34" charset="0"/>
                        </a:rPr>
                        <a:t>$163,776</a:t>
                      </a:r>
                      <a:endParaRPr lang="en-US" dirty="0">
                        <a:latin typeface="Arial" panose="020B0604020202020204" pitchFamily="34" charset="0"/>
                        <a:cs typeface="Arial" panose="020B0604020202020204" pitchFamily="34" charset="0"/>
                      </a:endParaRPr>
                    </a:p>
                  </a:txBody>
                  <a:tcPr anchor="b"/>
                </a:tc>
                <a:tc>
                  <a:txBody>
                    <a:bodyPr/>
                    <a:lstStyle/>
                    <a:p>
                      <a:pPr algn="r"/>
                      <a:r>
                        <a:rPr lang="en-US" sz="1800" dirty="0" smtClean="0">
                          <a:latin typeface="Arial" panose="020B0604020202020204" pitchFamily="34" charset="0"/>
                          <a:cs typeface="Arial" panose="020B0604020202020204" pitchFamily="34" charset="0"/>
                        </a:rPr>
                        <a:t>$190,245</a:t>
                      </a:r>
                      <a:endParaRPr lang="en-US" sz="1800" dirty="0">
                        <a:latin typeface="Arial" panose="020B0604020202020204" pitchFamily="34" charset="0"/>
                        <a:cs typeface="Arial" panose="020B0604020202020204" pitchFamily="34" charset="0"/>
                      </a:endParaRPr>
                    </a:p>
                  </a:txBody>
                  <a:tcPr marL="151949" marR="151949" anchor="b"/>
                </a:tc>
              </a:tr>
            </a:tbl>
          </a:graphicData>
        </a:graphic>
      </p:graphicFrame>
      <p:sp>
        <p:nvSpPr>
          <p:cNvPr id="2" name="Slide Number Placeholder 1"/>
          <p:cNvSpPr>
            <a:spLocks noGrp="1"/>
          </p:cNvSpPr>
          <p:nvPr>
            <p:ph type="sldNum" sz="quarter" idx="10"/>
          </p:nvPr>
        </p:nvSpPr>
        <p:spPr/>
        <p:txBody>
          <a:bodyPr/>
          <a:lstStyle/>
          <a:p>
            <a:fld id="{DD95F43D-C05A-43B1-8627-AAB33B48D7D0}" type="slidenum">
              <a:rPr lang="en-US" smtClean="0"/>
              <a:pPr/>
              <a:t>14</a:t>
            </a:fld>
            <a:endParaRPr lang="en-US" dirty="0"/>
          </a:p>
        </p:txBody>
      </p:sp>
      <p:sp>
        <p:nvSpPr>
          <p:cNvPr id="9" name="TextBox 8"/>
          <p:cNvSpPr txBox="1"/>
          <p:nvPr/>
        </p:nvSpPr>
        <p:spPr>
          <a:xfrm>
            <a:off x="3988904" y="5314122"/>
            <a:ext cx="1126435" cy="730873"/>
          </a:xfrm>
          <a:prstGeom prst="rect">
            <a:avLst/>
          </a:prstGeom>
          <a:solidFill>
            <a:schemeClr val="bg1"/>
          </a:solidFill>
        </p:spPr>
        <p:txBody>
          <a:bodyPr wrap="square" rtlCol="0">
            <a:spAutoFit/>
          </a:bodyPr>
          <a:lstStyle/>
          <a:p>
            <a:endParaRPr lang="en-US" dirty="0"/>
          </a:p>
        </p:txBody>
      </p:sp>
      <p:sp>
        <p:nvSpPr>
          <p:cNvPr id="10" name="TextBox 9"/>
          <p:cNvSpPr txBox="1"/>
          <p:nvPr/>
        </p:nvSpPr>
        <p:spPr>
          <a:xfrm>
            <a:off x="3429801" y="5489105"/>
            <a:ext cx="2071114" cy="369332"/>
          </a:xfrm>
          <a:prstGeom prst="rect">
            <a:avLst/>
          </a:prstGeom>
          <a:solidFill>
            <a:schemeClr val="bg1"/>
          </a:solidFill>
        </p:spPr>
        <p:txBody>
          <a:bodyPr wrap="square" rtlCol="0">
            <a:spAutoFit/>
          </a:bodyPr>
          <a:lstStyle/>
          <a:p>
            <a:r>
              <a:rPr lang="en-US" b="1" dirty="0" smtClean="0">
                <a:latin typeface="Arial" panose="020B0604020202020204" pitchFamily="34" charset="0"/>
                <a:cs typeface="Arial" panose="020B0604020202020204" pitchFamily="34" charset="0"/>
              </a:rPr>
              <a:t>U.S. = 36%</a:t>
            </a:r>
            <a:endParaRPr lang="en-US" b="1" dirty="0">
              <a:latin typeface="Arial" panose="020B0604020202020204" pitchFamily="34" charset="0"/>
              <a:cs typeface="Arial" panose="020B0604020202020204" pitchFamily="34" charset="0"/>
            </a:endParaRPr>
          </a:p>
        </p:txBody>
      </p:sp>
      <p:pic>
        <p:nvPicPr>
          <p:cNvPr id="11" name="Content Placeholder 7"/>
          <p:cNvPicPr>
            <a:picLocks noGrp="1" noChangeAspect="1"/>
          </p:cNvPicPr>
          <p:nvPr>
            <p:ph sz="half" idx="2"/>
          </p:nvPr>
        </p:nvPicPr>
        <p:blipFill rotWithShape="1">
          <a:blip r:embed="rId3" cstate="print">
            <a:extLst>
              <a:ext uri="{28A0092B-C50C-407E-A947-70E740481C1C}">
                <a14:useLocalDpi xmlns:a14="http://schemas.microsoft.com/office/drawing/2010/main" val="0"/>
              </a:ext>
            </a:extLst>
          </a:blip>
          <a:srcRect l="87" t="19600" r="-1"/>
          <a:stretch/>
        </p:blipFill>
        <p:spPr>
          <a:xfrm>
            <a:off x="0" y="1734207"/>
            <a:ext cx="7261148" cy="4515136"/>
          </a:xfrm>
        </p:spPr>
      </p:pic>
      <p:sp>
        <p:nvSpPr>
          <p:cNvPr id="12" name="TextBox 11"/>
          <p:cNvSpPr txBox="1"/>
          <p:nvPr/>
        </p:nvSpPr>
        <p:spPr>
          <a:xfrm>
            <a:off x="3516564" y="5470210"/>
            <a:ext cx="2071114" cy="369332"/>
          </a:xfrm>
          <a:prstGeom prst="rect">
            <a:avLst/>
          </a:prstGeom>
          <a:solidFill>
            <a:schemeClr val="bg1"/>
          </a:solidFill>
        </p:spPr>
        <p:txBody>
          <a:bodyPr wrap="square" rtlCol="0">
            <a:spAutoFit/>
          </a:bodyPr>
          <a:lstStyle/>
          <a:p>
            <a:r>
              <a:rPr lang="en-US" b="1" dirty="0" smtClean="0">
                <a:latin typeface="Arial" panose="020B0604020202020204" pitchFamily="34" charset="0"/>
                <a:cs typeface="Arial" panose="020B0604020202020204" pitchFamily="34" charset="0"/>
              </a:rPr>
              <a:t>U.S. = 0.2%</a:t>
            </a:r>
            <a:endParaRPr lang="en-US"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5779876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Content Placeholder 7"/>
          <p:cNvPicPr>
            <a:picLocks noGrp="1" noChangeAspect="1"/>
          </p:cNvPicPr>
          <p:nvPr>
            <p:ph sz="half" idx="2"/>
          </p:nvPr>
        </p:nvPicPr>
        <p:blipFill rotWithShape="1">
          <a:blip r:embed="rId3" cstate="print">
            <a:extLst>
              <a:ext uri="{28A0092B-C50C-407E-A947-70E740481C1C}">
                <a14:useLocalDpi xmlns:a14="http://schemas.microsoft.com/office/drawing/2010/main" val="0"/>
              </a:ext>
            </a:extLst>
          </a:blip>
          <a:srcRect l="2915" t="17801"/>
          <a:stretch/>
        </p:blipFill>
        <p:spPr>
          <a:xfrm>
            <a:off x="0" y="1497494"/>
            <a:ext cx="7266754" cy="4751849"/>
          </a:xfrm>
        </p:spPr>
      </p:pic>
      <p:sp>
        <p:nvSpPr>
          <p:cNvPr id="4" name="Title 3"/>
          <p:cNvSpPr>
            <a:spLocks noGrp="1"/>
          </p:cNvSpPr>
          <p:nvPr>
            <p:ph type="title"/>
          </p:nvPr>
        </p:nvSpPr>
        <p:spPr>
          <a:xfrm>
            <a:off x="231006" y="479007"/>
            <a:ext cx="11665819" cy="478022"/>
          </a:xfrm>
        </p:spPr>
        <p:txBody>
          <a:bodyPr/>
          <a:lstStyle/>
          <a:p>
            <a:r>
              <a:rPr lang="en-US" dirty="0" smtClean="0"/>
              <a:t>Hispanic Producers, 2017</a:t>
            </a:r>
            <a:endParaRPr lang="en-US" dirty="0"/>
          </a:p>
        </p:txBody>
      </p:sp>
      <p:sp>
        <p:nvSpPr>
          <p:cNvPr id="7" name="Text Placeholder 6"/>
          <p:cNvSpPr>
            <a:spLocks noGrp="1"/>
          </p:cNvSpPr>
          <p:nvPr>
            <p:ph type="body" idx="1"/>
          </p:nvPr>
        </p:nvSpPr>
        <p:spPr/>
        <p:txBody>
          <a:bodyPr/>
          <a:lstStyle/>
          <a:p>
            <a:r>
              <a:rPr lang="en-US" dirty="0" smtClean="0"/>
              <a:t>Hispanic Producers as a Percent of Total</a:t>
            </a:r>
            <a:endParaRPr lang="en-US" dirty="0"/>
          </a:p>
        </p:txBody>
      </p:sp>
      <p:graphicFrame>
        <p:nvGraphicFramePr>
          <p:cNvPr id="6" name="Content Placeholder 5"/>
          <p:cNvGraphicFramePr>
            <a:graphicFrameLocks noGrp="1"/>
          </p:cNvGraphicFramePr>
          <p:nvPr>
            <p:ph sz="half" idx="2"/>
            <p:extLst>
              <p:ext uri="{D42A27DB-BD31-4B8C-83A1-F6EECF244321}">
                <p14:modId xmlns:p14="http://schemas.microsoft.com/office/powerpoint/2010/main" val="3202273471"/>
              </p:ext>
            </p:extLst>
          </p:nvPr>
        </p:nvGraphicFramePr>
        <p:xfrm>
          <a:off x="7252137" y="1481959"/>
          <a:ext cx="4644683" cy="4603477"/>
        </p:xfrm>
        <a:graphic>
          <a:graphicData uri="http://schemas.openxmlformats.org/drawingml/2006/table">
            <a:tbl>
              <a:tblPr firstRow="1" bandRow="1">
                <a:tableStyleId>{5C22544A-7EE6-4342-B048-85BDC9FD1C3A}</a:tableStyleId>
              </a:tblPr>
              <a:tblGrid>
                <a:gridCol w="1909571"/>
                <a:gridCol w="1369378"/>
                <a:gridCol w="1365734"/>
              </a:tblGrid>
              <a:tr h="366811">
                <a:tc gridSpan="3">
                  <a:txBody>
                    <a:bodyPr/>
                    <a:lstStyle/>
                    <a:p>
                      <a:r>
                        <a:rPr lang="en-US" sz="1800" dirty="0" smtClean="0">
                          <a:latin typeface="Arial" panose="020B0604020202020204" pitchFamily="34" charset="0"/>
                          <a:cs typeface="Arial" panose="020B0604020202020204" pitchFamily="34" charset="0"/>
                        </a:rPr>
                        <a:t>Producers</a:t>
                      </a:r>
                      <a:endParaRPr lang="en-US" sz="1800" dirty="0">
                        <a:latin typeface="Arial" panose="020B0604020202020204" pitchFamily="34" charset="0"/>
                        <a:cs typeface="Arial" panose="020B0604020202020204" pitchFamily="34" charset="0"/>
                      </a:endParaRPr>
                    </a:p>
                  </a:txBody>
                  <a:tcPr marL="149800" marR="149800"/>
                </a:tc>
                <a:tc hMerge="1">
                  <a:txBody>
                    <a:bodyPr/>
                    <a:lstStyle/>
                    <a:p>
                      <a:pPr algn="ctr"/>
                      <a:endParaRPr lang="en-US" sz="1800" dirty="0">
                        <a:latin typeface="Arial" panose="020B0604020202020204" pitchFamily="34" charset="0"/>
                        <a:cs typeface="Arial" panose="020B0604020202020204" pitchFamily="34" charset="0"/>
                      </a:endParaRPr>
                    </a:p>
                  </a:txBody>
                  <a:tcPr marL="149800" marR="149800"/>
                </a:tc>
                <a:tc hMerge="1">
                  <a:txBody>
                    <a:bodyPr/>
                    <a:lstStyle/>
                    <a:p>
                      <a:pPr algn="ctr"/>
                      <a:endParaRPr lang="en-US" sz="1800" dirty="0">
                        <a:latin typeface="Arial" panose="020B0604020202020204" pitchFamily="34" charset="0"/>
                        <a:cs typeface="Arial" panose="020B0604020202020204" pitchFamily="34" charset="0"/>
                      </a:endParaRPr>
                    </a:p>
                  </a:txBody>
                  <a:tcPr marL="149800" marR="149800"/>
                </a:tc>
              </a:tr>
              <a:tr h="641919">
                <a:tc>
                  <a:txBody>
                    <a:bodyPr/>
                    <a:lstStyle/>
                    <a:p>
                      <a:endParaRPr lang="en-US" sz="1800" dirty="0">
                        <a:latin typeface="Arial" panose="020B0604020202020204" pitchFamily="34" charset="0"/>
                        <a:cs typeface="Arial" panose="020B0604020202020204" pitchFamily="34" charset="0"/>
                      </a:endParaRPr>
                    </a:p>
                  </a:txBody>
                  <a:tcPr marL="149800" marR="149800"/>
                </a:tc>
                <a:tc>
                  <a:txBody>
                    <a:bodyPr/>
                    <a:lstStyle/>
                    <a:p>
                      <a:pPr algn="ctr"/>
                      <a:r>
                        <a:rPr lang="en-US" sz="1800" dirty="0" smtClean="0">
                          <a:latin typeface="Arial" panose="020B0604020202020204" pitchFamily="34" charset="0"/>
                          <a:cs typeface="Arial" panose="020B0604020202020204" pitchFamily="34" charset="0"/>
                        </a:rPr>
                        <a:t>Hispanic</a:t>
                      </a:r>
                      <a:endParaRPr lang="en-US" sz="1800" dirty="0">
                        <a:latin typeface="Arial" panose="020B0604020202020204" pitchFamily="34" charset="0"/>
                        <a:cs typeface="Arial" panose="020B0604020202020204" pitchFamily="34" charset="0"/>
                      </a:endParaRPr>
                    </a:p>
                  </a:txBody>
                  <a:tcPr marL="149800" marR="149800" anchor="b"/>
                </a:tc>
                <a:tc>
                  <a:txBody>
                    <a:bodyPr/>
                    <a:lstStyle/>
                    <a:p>
                      <a:pPr algn="ctr"/>
                      <a:r>
                        <a:rPr lang="en-US" sz="1800" dirty="0" smtClean="0">
                          <a:latin typeface="Arial" panose="020B0604020202020204" pitchFamily="34" charset="0"/>
                          <a:cs typeface="Arial" panose="020B0604020202020204" pitchFamily="34" charset="0"/>
                        </a:rPr>
                        <a:t>All</a:t>
                      </a:r>
                      <a:endParaRPr lang="en-US" sz="1800" b="1" dirty="0">
                        <a:latin typeface="Arial" panose="020B0604020202020204" pitchFamily="34" charset="0"/>
                        <a:cs typeface="Arial" panose="020B0604020202020204" pitchFamily="34" charset="0"/>
                      </a:endParaRPr>
                    </a:p>
                  </a:txBody>
                  <a:tcPr anchor="b"/>
                </a:tc>
              </a:tr>
              <a:tr h="641919">
                <a:tc>
                  <a:txBody>
                    <a:bodyPr/>
                    <a:lstStyle/>
                    <a:p>
                      <a:endParaRPr lang="en-US" sz="1800" dirty="0" smtClean="0">
                        <a:latin typeface="Arial" panose="020B0604020202020204" pitchFamily="34" charset="0"/>
                        <a:cs typeface="Arial" panose="020B0604020202020204" pitchFamily="34" charset="0"/>
                      </a:endParaRPr>
                    </a:p>
                    <a:p>
                      <a:r>
                        <a:rPr lang="en-US" sz="1800" dirty="0" smtClean="0">
                          <a:latin typeface="Arial" panose="020B0604020202020204" pitchFamily="34" charset="0"/>
                          <a:cs typeface="Arial" panose="020B0604020202020204" pitchFamily="34" charset="0"/>
                        </a:rPr>
                        <a:t>Number </a:t>
                      </a:r>
                      <a:endParaRPr lang="en-US" sz="1800" dirty="0">
                        <a:latin typeface="Arial" panose="020B0604020202020204" pitchFamily="34" charset="0"/>
                        <a:cs typeface="Arial" panose="020B0604020202020204" pitchFamily="34" charset="0"/>
                      </a:endParaRPr>
                    </a:p>
                  </a:txBody>
                  <a:tcPr marL="149800" marR="149800"/>
                </a:tc>
                <a:tc>
                  <a:txBody>
                    <a:bodyPr/>
                    <a:lstStyle/>
                    <a:p>
                      <a:pPr algn="r"/>
                      <a:r>
                        <a:rPr lang="en-US" dirty="0" smtClean="0">
                          <a:latin typeface="Arial" panose="020B0604020202020204" pitchFamily="34" charset="0"/>
                          <a:cs typeface="Arial" panose="020B0604020202020204" pitchFamily="34" charset="0"/>
                        </a:rPr>
                        <a:t>112,451</a:t>
                      </a:r>
                      <a:endParaRPr lang="en-US" dirty="0">
                        <a:latin typeface="Arial" panose="020B0604020202020204" pitchFamily="34" charset="0"/>
                        <a:cs typeface="Arial" panose="020B0604020202020204" pitchFamily="34" charset="0"/>
                      </a:endParaRPr>
                    </a:p>
                  </a:txBody>
                  <a:tcPr anchor="b"/>
                </a:tc>
                <a:tc>
                  <a:txBody>
                    <a:bodyPr/>
                    <a:lstStyle/>
                    <a:p>
                      <a:pPr algn="r"/>
                      <a:r>
                        <a:rPr lang="en-US" sz="1800" dirty="0" smtClean="0">
                          <a:latin typeface="Arial" panose="020B0604020202020204" pitchFamily="34" charset="0"/>
                          <a:cs typeface="Arial" panose="020B0604020202020204" pitchFamily="34" charset="0"/>
                        </a:rPr>
                        <a:t>3,399,834</a:t>
                      </a:r>
                      <a:endParaRPr lang="en-US" sz="1800" dirty="0">
                        <a:latin typeface="Arial" panose="020B0604020202020204" pitchFamily="34" charset="0"/>
                        <a:cs typeface="Arial" panose="020B0604020202020204" pitchFamily="34" charset="0"/>
                      </a:endParaRPr>
                    </a:p>
                  </a:txBody>
                  <a:tcPr anchor="b"/>
                </a:tc>
              </a:tr>
              <a:tr h="641919">
                <a:tc>
                  <a:txBody>
                    <a:bodyPr/>
                    <a:lstStyle/>
                    <a:p>
                      <a:endParaRPr lang="en-US" sz="1800" dirty="0" smtClean="0">
                        <a:latin typeface="Arial" panose="020B0604020202020204" pitchFamily="34" charset="0"/>
                        <a:cs typeface="Arial" panose="020B0604020202020204" pitchFamily="34" charset="0"/>
                      </a:endParaRPr>
                    </a:p>
                    <a:p>
                      <a:r>
                        <a:rPr lang="en-US" sz="1800" dirty="0" smtClean="0">
                          <a:latin typeface="Arial" panose="020B0604020202020204" pitchFamily="34" charset="0"/>
                          <a:cs typeface="Arial" panose="020B0604020202020204" pitchFamily="34" charset="0"/>
                        </a:rPr>
                        <a:t>Average</a:t>
                      </a:r>
                      <a:r>
                        <a:rPr lang="en-US" sz="1800" baseline="0" dirty="0" smtClean="0">
                          <a:latin typeface="Arial" panose="020B0604020202020204" pitchFamily="34" charset="0"/>
                          <a:cs typeface="Arial" panose="020B0604020202020204" pitchFamily="34" charset="0"/>
                        </a:rPr>
                        <a:t> </a:t>
                      </a:r>
                      <a:r>
                        <a:rPr lang="en-US" sz="1800" dirty="0" smtClean="0">
                          <a:latin typeface="Arial" panose="020B0604020202020204" pitchFamily="34" charset="0"/>
                          <a:cs typeface="Arial" panose="020B0604020202020204" pitchFamily="34" charset="0"/>
                        </a:rPr>
                        <a:t>age</a:t>
                      </a:r>
                      <a:endParaRPr lang="en-US" sz="1800" dirty="0">
                        <a:latin typeface="Arial" panose="020B0604020202020204" pitchFamily="34" charset="0"/>
                        <a:cs typeface="Arial" panose="020B0604020202020204" pitchFamily="34" charset="0"/>
                      </a:endParaRPr>
                    </a:p>
                  </a:txBody>
                  <a:tcPr marL="149800" marR="149800"/>
                </a:tc>
                <a:tc>
                  <a:txBody>
                    <a:bodyPr/>
                    <a:lstStyle/>
                    <a:p>
                      <a:pPr algn="r"/>
                      <a:r>
                        <a:rPr lang="en-US" dirty="0" smtClean="0">
                          <a:latin typeface="Arial" panose="020B0604020202020204" pitchFamily="34" charset="0"/>
                          <a:cs typeface="Arial" panose="020B0604020202020204" pitchFamily="34" charset="0"/>
                        </a:rPr>
                        <a:t>55.0</a:t>
                      </a:r>
                      <a:endParaRPr lang="en-US" dirty="0">
                        <a:latin typeface="Arial" panose="020B0604020202020204" pitchFamily="34" charset="0"/>
                        <a:cs typeface="Arial" panose="020B0604020202020204" pitchFamily="34" charset="0"/>
                      </a:endParaRPr>
                    </a:p>
                  </a:txBody>
                  <a:tcPr anchor="b"/>
                </a:tc>
                <a:tc>
                  <a:txBody>
                    <a:bodyPr/>
                    <a:lstStyle/>
                    <a:p>
                      <a:pPr algn="r"/>
                      <a:r>
                        <a:rPr lang="en-US" sz="1800" dirty="0" smtClean="0">
                          <a:latin typeface="Arial" panose="020B0604020202020204" pitchFamily="34" charset="0"/>
                          <a:cs typeface="Arial" panose="020B0604020202020204" pitchFamily="34" charset="0"/>
                        </a:rPr>
                        <a:t>57.5</a:t>
                      </a:r>
                      <a:endParaRPr lang="en-US" sz="1800" dirty="0">
                        <a:latin typeface="Arial" panose="020B0604020202020204" pitchFamily="34" charset="0"/>
                        <a:cs typeface="Arial" panose="020B0604020202020204" pitchFamily="34" charset="0"/>
                      </a:endParaRPr>
                    </a:p>
                  </a:txBody>
                  <a:tcPr anchor="b"/>
                </a:tc>
              </a:tr>
              <a:tr h="366811">
                <a:tc gridSpan="3">
                  <a:txBody>
                    <a:bodyPr/>
                    <a:lstStyle/>
                    <a:p>
                      <a:r>
                        <a:rPr lang="en-US" sz="1800" b="1" dirty="0" smtClean="0">
                          <a:solidFill>
                            <a:schemeClr val="bg1"/>
                          </a:solidFill>
                          <a:latin typeface="Arial" panose="020B0604020202020204" pitchFamily="34" charset="0"/>
                          <a:cs typeface="Arial" panose="020B0604020202020204" pitchFamily="34" charset="0"/>
                        </a:rPr>
                        <a:t>Farms</a:t>
                      </a:r>
                      <a:endParaRPr lang="en-US" sz="1800" b="1" dirty="0">
                        <a:solidFill>
                          <a:schemeClr val="bg1"/>
                        </a:solidFill>
                        <a:latin typeface="Arial" panose="020B0604020202020204" pitchFamily="34" charset="0"/>
                        <a:cs typeface="Arial" panose="020B0604020202020204" pitchFamily="34" charset="0"/>
                      </a:endParaRPr>
                    </a:p>
                  </a:txBody>
                  <a:tcPr marL="149800" marR="149800">
                    <a:solidFill>
                      <a:srgbClr val="0A5540"/>
                    </a:solidFill>
                  </a:tcPr>
                </a:tc>
                <a:tc hMerge="1">
                  <a:txBody>
                    <a:bodyPr/>
                    <a:lstStyle/>
                    <a:p>
                      <a:pPr algn="r"/>
                      <a:endParaRPr lang="en-US" sz="1800" dirty="0">
                        <a:latin typeface="Arial" panose="020B0604020202020204" pitchFamily="34" charset="0"/>
                        <a:cs typeface="Arial" panose="020B0604020202020204" pitchFamily="34" charset="0"/>
                      </a:endParaRPr>
                    </a:p>
                  </a:txBody>
                  <a:tcPr marL="149800" marR="149800" anchor="b"/>
                </a:tc>
                <a:tc hMerge="1">
                  <a:txBody>
                    <a:bodyPr/>
                    <a:lstStyle/>
                    <a:p>
                      <a:pPr algn="r"/>
                      <a:endParaRPr lang="en-US" sz="1800" dirty="0">
                        <a:latin typeface="Arial" panose="020B0604020202020204" pitchFamily="34" charset="0"/>
                        <a:cs typeface="Arial" panose="020B0604020202020204" pitchFamily="34" charset="0"/>
                      </a:endParaRPr>
                    </a:p>
                  </a:txBody>
                  <a:tcPr marL="149800" marR="149800" anchor="b"/>
                </a:tc>
              </a:tr>
              <a:tr h="660260">
                <a:tc>
                  <a:txBody>
                    <a:bodyPr/>
                    <a:lstStyle/>
                    <a:p>
                      <a:pPr algn="l"/>
                      <a:endParaRPr lang="en-US" sz="1800" dirty="0" smtClean="0">
                        <a:latin typeface="Arial" panose="020B0604020202020204" pitchFamily="34" charset="0"/>
                        <a:cs typeface="Arial" panose="020B0604020202020204" pitchFamily="34" charset="0"/>
                      </a:endParaRPr>
                    </a:p>
                    <a:p>
                      <a:pPr algn="l"/>
                      <a:r>
                        <a:rPr lang="en-US" sz="1800" dirty="0" smtClean="0">
                          <a:latin typeface="Arial" panose="020B0604020202020204" pitchFamily="34" charset="0"/>
                          <a:cs typeface="Arial" panose="020B0604020202020204" pitchFamily="34" charset="0"/>
                        </a:rPr>
                        <a:t>Number</a:t>
                      </a:r>
                      <a:endParaRPr lang="en-US" sz="1800" dirty="0">
                        <a:latin typeface="Arial" panose="020B0604020202020204" pitchFamily="34" charset="0"/>
                        <a:cs typeface="Arial" panose="020B0604020202020204" pitchFamily="34" charset="0"/>
                      </a:endParaRPr>
                    </a:p>
                  </a:txBody>
                  <a:tcPr marL="151949" marR="151949" anchor="b"/>
                </a:tc>
                <a:tc>
                  <a:txBody>
                    <a:bodyPr/>
                    <a:lstStyle/>
                    <a:p>
                      <a:pPr algn="r"/>
                      <a:r>
                        <a:rPr lang="en-US" dirty="0" smtClean="0">
                          <a:latin typeface="Arial" panose="020B0604020202020204" pitchFamily="34" charset="0"/>
                          <a:cs typeface="Arial" panose="020B0604020202020204" pitchFamily="34" charset="0"/>
                        </a:rPr>
                        <a:t>86,278</a:t>
                      </a:r>
                      <a:endParaRPr lang="en-US" dirty="0">
                        <a:latin typeface="Arial" panose="020B0604020202020204" pitchFamily="34" charset="0"/>
                        <a:cs typeface="Arial" panose="020B0604020202020204" pitchFamily="34" charset="0"/>
                      </a:endParaRPr>
                    </a:p>
                  </a:txBody>
                  <a:tcPr anchor="b"/>
                </a:tc>
                <a:tc>
                  <a:txBody>
                    <a:bodyPr/>
                    <a:lstStyle/>
                    <a:p>
                      <a:pPr algn="r"/>
                      <a:r>
                        <a:rPr lang="en-US" sz="1800" dirty="0" smtClean="0">
                          <a:latin typeface="Arial" panose="020B0604020202020204" pitchFamily="34" charset="0"/>
                          <a:cs typeface="Arial" panose="020B0604020202020204" pitchFamily="34" charset="0"/>
                        </a:rPr>
                        <a:t>2,042,220</a:t>
                      </a:r>
                      <a:endParaRPr lang="en-US" sz="1800" dirty="0">
                        <a:latin typeface="Arial" panose="020B0604020202020204" pitchFamily="34" charset="0"/>
                        <a:cs typeface="Arial" panose="020B0604020202020204" pitchFamily="34" charset="0"/>
                      </a:endParaRPr>
                    </a:p>
                  </a:txBody>
                  <a:tcPr marL="151949" marR="151949" anchor="b"/>
                </a:tc>
              </a:tr>
              <a:tr h="641919">
                <a:tc>
                  <a:txBody>
                    <a:bodyPr/>
                    <a:lstStyle/>
                    <a:p>
                      <a:pPr algn="l"/>
                      <a:r>
                        <a:rPr lang="en-US" sz="1800" dirty="0" smtClean="0">
                          <a:latin typeface="Arial" panose="020B0604020202020204" pitchFamily="34" charset="0"/>
                          <a:cs typeface="Arial" panose="020B0604020202020204" pitchFamily="34" charset="0"/>
                        </a:rPr>
                        <a:t>Average f</a:t>
                      </a:r>
                      <a:r>
                        <a:rPr lang="en-US" sz="1800" baseline="0" dirty="0" smtClean="0">
                          <a:latin typeface="Arial" panose="020B0604020202020204" pitchFamily="34" charset="0"/>
                          <a:cs typeface="Arial" panose="020B0604020202020204" pitchFamily="34" charset="0"/>
                        </a:rPr>
                        <a:t>arm size (acres)</a:t>
                      </a:r>
                      <a:endParaRPr lang="en-US" sz="1800" dirty="0">
                        <a:latin typeface="Arial" panose="020B0604020202020204" pitchFamily="34" charset="0"/>
                        <a:cs typeface="Arial" panose="020B0604020202020204" pitchFamily="34" charset="0"/>
                      </a:endParaRPr>
                    </a:p>
                  </a:txBody>
                  <a:tcPr marL="151949" marR="151949" anchor="b"/>
                </a:tc>
                <a:tc>
                  <a:txBody>
                    <a:bodyPr/>
                    <a:lstStyle/>
                    <a:p>
                      <a:pPr algn="r"/>
                      <a:r>
                        <a:rPr lang="en-US" dirty="0" smtClean="0">
                          <a:latin typeface="Arial" panose="020B0604020202020204" pitchFamily="34" charset="0"/>
                          <a:cs typeface="Arial" panose="020B0604020202020204" pitchFamily="34" charset="0"/>
                        </a:rPr>
                        <a:t>372</a:t>
                      </a:r>
                      <a:endParaRPr lang="en-US" dirty="0">
                        <a:latin typeface="Arial" panose="020B0604020202020204" pitchFamily="34" charset="0"/>
                        <a:cs typeface="Arial" panose="020B0604020202020204" pitchFamily="34" charset="0"/>
                      </a:endParaRPr>
                    </a:p>
                  </a:txBody>
                  <a:tcPr anchor="b"/>
                </a:tc>
                <a:tc>
                  <a:txBody>
                    <a:bodyPr/>
                    <a:lstStyle/>
                    <a:p>
                      <a:pPr algn="r"/>
                      <a:r>
                        <a:rPr lang="en-US" sz="1800" dirty="0" smtClean="0">
                          <a:latin typeface="Arial" panose="020B0604020202020204" pitchFamily="34" charset="0"/>
                          <a:cs typeface="Arial" panose="020B0604020202020204" pitchFamily="34" charset="0"/>
                        </a:rPr>
                        <a:t>441</a:t>
                      </a:r>
                      <a:endParaRPr lang="en-US" sz="1800" dirty="0">
                        <a:latin typeface="Arial" panose="020B0604020202020204" pitchFamily="34" charset="0"/>
                        <a:cs typeface="Arial" panose="020B0604020202020204" pitchFamily="34" charset="0"/>
                      </a:endParaRPr>
                    </a:p>
                  </a:txBody>
                  <a:tcPr marL="151949" marR="151949" anchor="b"/>
                </a:tc>
              </a:tr>
              <a:tr h="641919">
                <a:tc>
                  <a:txBody>
                    <a:bodyPr/>
                    <a:lstStyle/>
                    <a:p>
                      <a:pPr algn="l"/>
                      <a:endParaRPr lang="en-US" sz="1800" dirty="0" smtClean="0">
                        <a:latin typeface="Arial" panose="020B0604020202020204" pitchFamily="34" charset="0"/>
                        <a:cs typeface="Arial" panose="020B0604020202020204" pitchFamily="34" charset="0"/>
                      </a:endParaRPr>
                    </a:p>
                    <a:p>
                      <a:pPr algn="l"/>
                      <a:r>
                        <a:rPr lang="en-US" sz="1800" dirty="0" smtClean="0">
                          <a:latin typeface="Arial" panose="020B0604020202020204" pitchFamily="34" charset="0"/>
                          <a:cs typeface="Arial" panose="020B0604020202020204" pitchFamily="34" charset="0"/>
                        </a:rPr>
                        <a:t>Average</a:t>
                      </a:r>
                      <a:r>
                        <a:rPr lang="en-US" sz="1800" baseline="0" dirty="0" smtClean="0">
                          <a:latin typeface="Arial" panose="020B0604020202020204" pitchFamily="34" charset="0"/>
                          <a:cs typeface="Arial" panose="020B0604020202020204" pitchFamily="34" charset="0"/>
                        </a:rPr>
                        <a:t> </a:t>
                      </a:r>
                      <a:r>
                        <a:rPr lang="en-US" sz="1800" dirty="0" smtClean="0">
                          <a:latin typeface="Arial" panose="020B0604020202020204" pitchFamily="34" charset="0"/>
                          <a:cs typeface="Arial" panose="020B0604020202020204" pitchFamily="34" charset="0"/>
                        </a:rPr>
                        <a:t>TVP </a:t>
                      </a:r>
                      <a:endParaRPr lang="en-US" sz="1800" dirty="0">
                        <a:latin typeface="Arial" panose="020B0604020202020204" pitchFamily="34" charset="0"/>
                        <a:cs typeface="Arial" panose="020B0604020202020204" pitchFamily="34" charset="0"/>
                      </a:endParaRPr>
                    </a:p>
                  </a:txBody>
                  <a:tcPr marL="151949" marR="151949" anchor="b"/>
                </a:tc>
                <a:tc>
                  <a:txBody>
                    <a:bodyPr/>
                    <a:lstStyle/>
                    <a:p>
                      <a:pPr algn="r"/>
                      <a:r>
                        <a:rPr lang="en-US" dirty="0" smtClean="0">
                          <a:latin typeface="Arial" panose="020B0604020202020204" pitchFamily="34" charset="0"/>
                          <a:cs typeface="Arial" panose="020B0604020202020204" pitchFamily="34" charset="0"/>
                        </a:rPr>
                        <a:t>$252,267</a:t>
                      </a:r>
                      <a:endParaRPr lang="en-US" dirty="0">
                        <a:latin typeface="Arial" panose="020B0604020202020204" pitchFamily="34" charset="0"/>
                        <a:cs typeface="Arial" panose="020B0604020202020204" pitchFamily="34" charset="0"/>
                      </a:endParaRPr>
                    </a:p>
                  </a:txBody>
                  <a:tcPr anchor="b"/>
                </a:tc>
                <a:tc>
                  <a:txBody>
                    <a:bodyPr/>
                    <a:lstStyle/>
                    <a:p>
                      <a:pPr algn="r"/>
                      <a:r>
                        <a:rPr lang="en-US" sz="1800" dirty="0" smtClean="0">
                          <a:latin typeface="Arial" panose="020B0604020202020204" pitchFamily="34" charset="0"/>
                          <a:cs typeface="Arial" panose="020B0604020202020204" pitchFamily="34" charset="0"/>
                        </a:rPr>
                        <a:t>$190,245</a:t>
                      </a:r>
                      <a:endParaRPr lang="en-US" sz="1800" dirty="0">
                        <a:latin typeface="Arial" panose="020B0604020202020204" pitchFamily="34" charset="0"/>
                        <a:cs typeface="Arial" panose="020B0604020202020204" pitchFamily="34" charset="0"/>
                      </a:endParaRPr>
                    </a:p>
                  </a:txBody>
                  <a:tcPr marL="151949" marR="151949" anchor="b"/>
                </a:tc>
              </a:tr>
            </a:tbl>
          </a:graphicData>
        </a:graphic>
      </p:graphicFrame>
      <p:sp>
        <p:nvSpPr>
          <p:cNvPr id="2" name="Slide Number Placeholder 1"/>
          <p:cNvSpPr>
            <a:spLocks noGrp="1"/>
          </p:cNvSpPr>
          <p:nvPr>
            <p:ph type="sldNum" sz="quarter" idx="10"/>
          </p:nvPr>
        </p:nvSpPr>
        <p:spPr/>
        <p:txBody>
          <a:bodyPr/>
          <a:lstStyle/>
          <a:p>
            <a:fld id="{DD95F43D-C05A-43B1-8627-AAB33B48D7D0}" type="slidenum">
              <a:rPr lang="en-US" smtClean="0"/>
              <a:pPr/>
              <a:t>15</a:t>
            </a:fld>
            <a:endParaRPr lang="en-US" dirty="0"/>
          </a:p>
        </p:txBody>
      </p:sp>
      <p:sp>
        <p:nvSpPr>
          <p:cNvPr id="9" name="TextBox 8"/>
          <p:cNvSpPr txBox="1"/>
          <p:nvPr/>
        </p:nvSpPr>
        <p:spPr>
          <a:xfrm>
            <a:off x="3988904" y="5440698"/>
            <a:ext cx="1126435" cy="730873"/>
          </a:xfrm>
          <a:prstGeom prst="rect">
            <a:avLst/>
          </a:prstGeom>
          <a:solidFill>
            <a:schemeClr val="bg1"/>
          </a:solidFill>
        </p:spPr>
        <p:txBody>
          <a:bodyPr wrap="square" rtlCol="0">
            <a:spAutoFit/>
          </a:bodyPr>
          <a:lstStyle/>
          <a:p>
            <a:endParaRPr lang="en-US" dirty="0"/>
          </a:p>
        </p:txBody>
      </p:sp>
      <p:sp>
        <p:nvSpPr>
          <p:cNvPr id="10" name="TextBox 9"/>
          <p:cNvSpPr txBox="1"/>
          <p:nvPr/>
        </p:nvSpPr>
        <p:spPr>
          <a:xfrm>
            <a:off x="3601844" y="5070771"/>
            <a:ext cx="1568105" cy="369927"/>
          </a:xfrm>
          <a:prstGeom prst="rect">
            <a:avLst/>
          </a:prstGeom>
          <a:solidFill>
            <a:schemeClr val="bg1"/>
          </a:solidFill>
        </p:spPr>
        <p:txBody>
          <a:bodyPr wrap="square" rtlCol="0">
            <a:spAutoFit/>
          </a:bodyPr>
          <a:lstStyle/>
          <a:p>
            <a:r>
              <a:rPr lang="en-US" b="1" dirty="0" smtClean="0">
                <a:latin typeface="Arial" panose="020B0604020202020204" pitchFamily="34" charset="0"/>
                <a:cs typeface="Arial" panose="020B0604020202020204" pitchFamily="34" charset="0"/>
              </a:rPr>
              <a:t>U.S. = 3.3%</a:t>
            </a:r>
            <a:endParaRPr lang="en-US"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0794404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New and Beginning Producers (10 years or less on any farm), 2017</a:t>
            </a:r>
            <a:endParaRPr lang="en-US" dirty="0"/>
          </a:p>
        </p:txBody>
      </p:sp>
      <p:sp>
        <p:nvSpPr>
          <p:cNvPr id="3" name="Text Placeholder 2"/>
          <p:cNvSpPr>
            <a:spLocks noGrp="1"/>
          </p:cNvSpPr>
          <p:nvPr>
            <p:ph type="body" idx="1"/>
          </p:nvPr>
        </p:nvSpPr>
        <p:spPr/>
        <p:txBody>
          <a:bodyPr/>
          <a:lstStyle/>
          <a:p>
            <a:r>
              <a:rPr lang="en-US" dirty="0"/>
              <a:t>A</a:t>
            </a:r>
            <a:r>
              <a:rPr lang="en-US" dirty="0" smtClean="0"/>
              <a:t>s a Percent of All, by County</a:t>
            </a:r>
            <a:endParaRPr lang="en-US" dirty="0"/>
          </a:p>
        </p:txBody>
      </p:sp>
      <p:sp>
        <p:nvSpPr>
          <p:cNvPr id="7" name="Slide Number Placeholder 6"/>
          <p:cNvSpPr>
            <a:spLocks noGrp="1"/>
          </p:cNvSpPr>
          <p:nvPr>
            <p:ph type="sldNum" sz="quarter" idx="10"/>
          </p:nvPr>
        </p:nvSpPr>
        <p:spPr/>
        <p:txBody>
          <a:bodyPr/>
          <a:lstStyle/>
          <a:p>
            <a:fld id="{08B1EFE8-A2EC-4AF9-B0EC-DE5C4DA80949}" type="slidenum">
              <a:rPr lang="en-US" smtClean="0"/>
              <a:pPr/>
              <a:t>16</a:t>
            </a:fld>
            <a:endParaRPr lang="en-US" dirty="0"/>
          </a:p>
        </p:txBody>
      </p:sp>
      <p:sp>
        <p:nvSpPr>
          <p:cNvPr id="6" name="Content Placeholder 5"/>
          <p:cNvSpPr>
            <a:spLocks noGrp="1"/>
          </p:cNvSpPr>
          <p:nvPr>
            <p:ph sz="quarter" idx="4"/>
          </p:nvPr>
        </p:nvSpPr>
        <p:spPr/>
        <p:txBody>
          <a:bodyPr/>
          <a:lstStyle/>
          <a:p>
            <a:endParaRPr lang="en-US" dirty="0"/>
          </a:p>
        </p:txBody>
      </p:sp>
      <p:graphicFrame>
        <p:nvGraphicFramePr>
          <p:cNvPr id="13" name="Content Placeholder 4"/>
          <p:cNvGraphicFramePr>
            <a:graphicFrameLocks/>
          </p:cNvGraphicFramePr>
          <p:nvPr>
            <p:extLst/>
          </p:nvPr>
        </p:nvGraphicFramePr>
        <p:xfrm>
          <a:off x="7266770" y="1408414"/>
          <a:ext cx="4717120" cy="4554205"/>
        </p:xfrm>
        <a:graphic>
          <a:graphicData uri="http://schemas.openxmlformats.org/drawingml/2006/table">
            <a:tbl>
              <a:tblPr firstRow="1" bandRow="1">
                <a:tableStyleId>{5C22544A-7EE6-4342-B048-85BDC9FD1C3A}</a:tableStyleId>
              </a:tblPr>
              <a:tblGrid>
                <a:gridCol w="1729613">
                  <a:extLst>
                    <a:ext uri="{9D8B030D-6E8A-4147-A177-3AD203B41FA5}">
                      <a16:colId xmlns="" xmlns:a16="http://schemas.microsoft.com/office/drawing/2014/main" val="20000"/>
                    </a:ext>
                  </a:extLst>
                </a:gridCol>
                <a:gridCol w="1494844">
                  <a:extLst>
                    <a:ext uri="{9D8B030D-6E8A-4147-A177-3AD203B41FA5}">
                      <a16:colId xmlns="" xmlns:a16="http://schemas.microsoft.com/office/drawing/2014/main" val="20001"/>
                    </a:ext>
                  </a:extLst>
                </a:gridCol>
                <a:gridCol w="1492663">
                  <a:extLst>
                    <a:ext uri="{9D8B030D-6E8A-4147-A177-3AD203B41FA5}">
                      <a16:colId xmlns="" xmlns:a16="http://schemas.microsoft.com/office/drawing/2014/main" val="20002"/>
                    </a:ext>
                  </a:extLst>
                </a:gridCol>
              </a:tblGrid>
              <a:tr h="365665">
                <a:tc gridSpan="3">
                  <a:txBody>
                    <a:bodyPr/>
                    <a:lstStyle/>
                    <a:p>
                      <a:pPr algn="l"/>
                      <a:r>
                        <a:rPr lang="en-US" sz="1800" dirty="0" smtClean="0">
                          <a:latin typeface="Arial" panose="020B0604020202020204" pitchFamily="34" charset="0"/>
                          <a:cs typeface="Arial" panose="020B0604020202020204" pitchFamily="34" charset="0"/>
                        </a:rPr>
                        <a:t>Producers </a:t>
                      </a:r>
                      <a:endParaRPr lang="en-US" sz="1800" dirty="0">
                        <a:latin typeface="Arial" panose="020B0604020202020204" pitchFamily="34" charset="0"/>
                        <a:cs typeface="Arial" panose="020B0604020202020204" pitchFamily="34" charset="0"/>
                      </a:endParaRPr>
                    </a:p>
                  </a:txBody>
                  <a:tcPr marL="91416" marR="91416" marT="45708" marB="45708" anchor="b"/>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0"/>
                  </a:ext>
                </a:extLst>
              </a:tr>
              <a:tr h="639913">
                <a:tc>
                  <a:txBody>
                    <a:bodyPr/>
                    <a:lstStyle/>
                    <a:p>
                      <a:pPr algn="l"/>
                      <a:endParaRPr lang="en-US" sz="1800" b="1" dirty="0">
                        <a:latin typeface="Arial" panose="020B0604020202020204" pitchFamily="34" charset="0"/>
                        <a:cs typeface="Arial" panose="020B0604020202020204" pitchFamily="34" charset="0"/>
                      </a:endParaRPr>
                    </a:p>
                  </a:txBody>
                  <a:tcPr marL="91416" marR="91416" marT="45708" marB="45708" anchor="b">
                    <a:solidFill>
                      <a:srgbClr val="CCD1CE"/>
                    </a:solidFill>
                  </a:tcPr>
                </a:tc>
                <a:tc>
                  <a:txBody>
                    <a:bodyPr/>
                    <a:lstStyle/>
                    <a:p>
                      <a:pPr algn="ctr"/>
                      <a:r>
                        <a:rPr lang="en-US" sz="1800" dirty="0" smtClean="0">
                          <a:latin typeface="Arial" panose="020B0604020202020204" pitchFamily="34" charset="0"/>
                          <a:cs typeface="Arial" panose="020B0604020202020204" pitchFamily="34" charset="0"/>
                        </a:rPr>
                        <a:t>New and Beginning</a:t>
                      </a:r>
                      <a:endParaRPr lang="en-US" sz="1800" b="1" dirty="0">
                        <a:latin typeface="Arial" panose="020B0604020202020204" pitchFamily="34" charset="0"/>
                        <a:cs typeface="Arial" panose="020B0604020202020204" pitchFamily="34" charset="0"/>
                      </a:endParaRPr>
                    </a:p>
                  </a:txBody>
                  <a:tcPr marL="91416" marR="91416" marT="45708" marB="45708" anchor="b">
                    <a:solidFill>
                      <a:srgbClr val="CCD1CE"/>
                    </a:solidFill>
                  </a:tcPr>
                </a:tc>
                <a:tc>
                  <a:txBody>
                    <a:bodyPr/>
                    <a:lstStyle/>
                    <a:p>
                      <a:pPr algn="ctr"/>
                      <a:r>
                        <a:rPr lang="en-US" sz="1800" dirty="0" smtClean="0">
                          <a:latin typeface="Arial" panose="020B0604020202020204" pitchFamily="34" charset="0"/>
                          <a:cs typeface="Arial" panose="020B0604020202020204" pitchFamily="34" charset="0"/>
                        </a:rPr>
                        <a:t>All</a:t>
                      </a:r>
                      <a:endParaRPr lang="en-US" sz="1800" b="1" dirty="0">
                        <a:latin typeface="Arial" panose="020B0604020202020204" pitchFamily="34" charset="0"/>
                        <a:cs typeface="Arial" panose="020B0604020202020204" pitchFamily="34" charset="0"/>
                      </a:endParaRPr>
                    </a:p>
                  </a:txBody>
                  <a:tcPr marL="91416" marR="91416" marT="45708" marB="45708" anchor="b">
                    <a:solidFill>
                      <a:srgbClr val="CCD1CE"/>
                    </a:solidFill>
                  </a:tcPr>
                </a:tc>
                <a:extLst>
                  <a:ext uri="{0D108BD9-81ED-4DB2-BD59-A6C34878D82A}">
                    <a16:rowId xmlns="" xmlns:a16="http://schemas.microsoft.com/office/drawing/2014/main" val="10001"/>
                  </a:ext>
                </a:extLst>
              </a:tr>
              <a:tr h="639913">
                <a:tc>
                  <a:txBody>
                    <a:bodyPr/>
                    <a:lstStyle/>
                    <a:p>
                      <a:pPr algn="l"/>
                      <a:endParaRPr lang="en-US" sz="1800" dirty="0" smtClean="0">
                        <a:latin typeface="Arial" panose="020B0604020202020204" pitchFamily="34" charset="0"/>
                        <a:cs typeface="Arial" panose="020B0604020202020204" pitchFamily="34" charset="0"/>
                      </a:endParaRPr>
                    </a:p>
                    <a:p>
                      <a:pPr algn="l"/>
                      <a:r>
                        <a:rPr lang="en-US" sz="1800" dirty="0" smtClean="0">
                          <a:latin typeface="Arial" panose="020B0604020202020204" pitchFamily="34" charset="0"/>
                          <a:cs typeface="Arial" panose="020B0604020202020204" pitchFamily="34" charset="0"/>
                        </a:rPr>
                        <a:t>Number</a:t>
                      </a:r>
                      <a:endParaRPr lang="en-US" sz="1800" dirty="0">
                        <a:latin typeface="Arial" panose="020B0604020202020204" pitchFamily="34" charset="0"/>
                        <a:cs typeface="Arial" panose="020B0604020202020204" pitchFamily="34" charset="0"/>
                      </a:endParaRPr>
                    </a:p>
                  </a:txBody>
                  <a:tcPr marL="91416" marR="91416" marT="45708" marB="45708" anchor="b"/>
                </a:tc>
                <a:tc>
                  <a:txBody>
                    <a:bodyPr/>
                    <a:lstStyle/>
                    <a:p>
                      <a:pPr algn="r"/>
                      <a:r>
                        <a:rPr lang="en-US" sz="1800" dirty="0" smtClean="0">
                          <a:latin typeface="Arial" panose="020B0604020202020204" pitchFamily="34" charset="0"/>
                          <a:cs typeface="Arial" panose="020B0604020202020204" pitchFamily="34" charset="0"/>
                        </a:rPr>
                        <a:t>908,274</a:t>
                      </a:r>
                      <a:endParaRPr lang="en-US" sz="1800" dirty="0">
                        <a:latin typeface="Arial" panose="020B0604020202020204" pitchFamily="34" charset="0"/>
                        <a:cs typeface="Arial" panose="020B0604020202020204" pitchFamily="34" charset="0"/>
                      </a:endParaRPr>
                    </a:p>
                  </a:txBody>
                  <a:tcPr marL="91416" marR="91416" marT="45708" marB="45708" anchor="b"/>
                </a:tc>
                <a:tc>
                  <a:txBody>
                    <a:bodyPr/>
                    <a:lstStyle/>
                    <a:p>
                      <a:pPr algn="r"/>
                      <a:r>
                        <a:rPr lang="en-US" sz="1800" dirty="0" smtClean="0">
                          <a:latin typeface="Arial" panose="020B0604020202020204" pitchFamily="34" charset="0"/>
                          <a:cs typeface="Arial" panose="020B0604020202020204" pitchFamily="34" charset="0"/>
                        </a:rPr>
                        <a:t>3,399,834</a:t>
                      </a:r>
                      <a:endParaRPr lang="en-US" sz="1800" dirty="0">
                        <a:latin typeface="Arial" panose="020B0604020202020204" pitchFamily="34" charset="0"/>
                        <a:cs typeface="Arial" panose="020B0604020202020204" pitchFamily="34" charset="0"/>
                      </a:endParaRPr>
                    </a:p>
                  </a:txBody>
                  <a:tcPr marL="91416" marR="91416" marT="45708" marB="45708" anchor="b"/>
                </a:tc>
                <a:extLst>
                  <a:ext uri="{0D108BD9-81ED-4DB2-BD59-A6C34878D82A}">
                    <a16:rowId xmlns="" xmlns:a16="http://schemas.microsoft.com/office/drawing/2014/main" val="10002"/>
                  </a:ext>
                </a:extLst>
              </a:tr>
              <a:tr h="622453">
                <a:tc>
                  <a:txBody>
                    <a:bodyPr/>
                    <a:lstStyle/>
                    <a:p>
                      <a:pPr algn="l"/>
                      <a:r>
                        <a:rPr lang="en-US" sz="1800" dirty="0" smtClean="0">
                          <a:latin typeface="Arial" panose="020B0604020202020204" pitchFamily="34" charset="0"/>
                          <a:cs typeface="Arial" panose="020B0604020202020204" pitchFamily="34" charset="0"/>
                        </a:rPr>
                        <a:t>Average </a:t>
                      </a:r>
                      <a:r>
                        <a:rPr lang="en-US" sz="1800" baseline="0" dirty="0" smtClean="0">
                          <a:latin typeface="Arial" panose="020B0604020202020204" pitchFamily="34" charset="0"/>
                          <a:cs typeface="Arial" panose="020B0604020202020204" pitchFamily="34" charset="0"/>
                        </a:rPr>
                        <a:t>age</a:t>
                      </a:r>
                      <a:endParaRPr lang="en-US" sz="1800" dirty="0">
                        <a:latin typeface="Arial" panose="020B0604020202020204" pitchFamily="34" charset="0"/>
                        <a:cs typeface="Arial" panose="020B0604020202020204" pitchFamily="34" charset="0"/>
                      </a:endParaRPr>
                    </a:p>
                  </a:txBody>
                  <a:tcPr marL="91416" marR="91416" marT="45708" marB="45708" anchor="b"/>
                </a:tc>
                <a:tc>
                  <a:txBody>
                    <a:bodyPr/>
                    <a:lstStyle/>
                    <a:p>
                      <a:pPr algn="r"/>
                      <a:r>
                        <a:rPr lang="en-US" sz="1800" dirty="0" smtClean="0">
                          <a:latin typeface="Arial" panose="020B0604020202020204" pitchFamily="34" charset="0"/>
                          <a:cs typeface="Arial" panose="020B0604020202020204" pitchFamily="34" charset="0"/>
                        </a:rPr>
                        <a:t>46.3</a:t>
                      </a:r>
                      <a:endParaRPr lang="en-US" sz="1800" dirty="0">
                        <a:latin typeface="Arial" panose="020B0604020202020204" pitchFamily="34" charset="0"/>
                        <a:cs typeface="Arial" panose="020B0604020202020204" pitchFamily="34" charset="0"/>
                      </a:endParaRPr>
                    </a:p>
                  </a:txBody>
                  <a:tcPr marL="91416" marR="91416" marT="45708" marB="45708" anchor="b"/>
                </a:tc>
                <a:tc>
                  <a:txBody>
                    <a:bodyPr/>
                    <a:lstStyle/>
                    <a:p>
                      <a:pPr algn="r"/>
                      <a:r>
                        <a:rPr lang="en-US" sz="1800" dirty="0" smtClean="0">
                          <a:latin typeface="Arial" panose="020B0604020202020204" pitchFamily="34" charset="0"/>
                          <a:cs typeface="Arial" panose="020B0604020202020204" pitchFamily="34" charset="0"/>
                        </a:rPr>
                        <a:t>57.5</a:t>
                      </a:r>
                      <a:endParaRPr lang="en-US" sz="1800" dirty="0">
                        <a:latin typeface="Arial" panose="020B0604020202020204" pitchFamily="34" charset="0"/>
                        <a:cs typeface="Arial" panose="020B0604020202020204" pitchFamily="34" charset="0"/>
                      </a:endParaRPr>
                    </a:p>
                  </a:txBody>
                  <a:tcPr marL="91416" marR="91416" marT="45708" marB="45708" anchor="b"/>
                </a:tc>
                <a:extLst>
                  <a:ext uri="{0D108BD9-81ED-4DB2-BD59-A6C34878D82A}">
                    <a16:rowId xmlns="" xmlns:a16="http://schemas.microsoft.com/office/drawing/2014/main" val="10003"/>
                  </a:ext>
                </a:extLst>
              </a:tr>
              <a:tr h="365665">
                <a:tc gridSpan="3">
                  <a:txBody>
                    <a:bodyPr/>
                    <a:lstStyle/>
                    <a:p>
                      <a:pPr algn="l"/>
                      <a:r>
                        <a:rPr lang="en-US" sz="1800" b="1" dirty="0" smtClean="0">
                          <a:solidFill>
                            <a:schemeClr val="bg1"/>
                          </a:solidFill>
                          <a:latin typeface="Arial" panose="020B0604020202020204" pitchFamily="34" charset="0"/>
                          <a:cs typeface="Arial" panose="020B0604020202020204" pitchFamily="34" charset="0"/>
                        </a:rPr>
                        <a:t>Farms</a:t>
                      </a:r>
                      <a:endParaRPr lang="en-US" sz="1800" b="1" dirty="0">
                        <a:solidFill>
                          <a:schemeClr val="bg1"/>
                        </a:solidFill>
                        <a:latin typeface="Arial" panose="020B0604020202020204" pitchFamily="34" charset="0"/>
                        <a:cs typeface="Arial" panose="020B0604020202020204" pitchFamily="34" charset="0"/>
                      </a:endParaRPr>
                    </a:p>
                  </a:txBody>
                  <a:tcPr marL="91416" marR="91416" marT="45708" marB="45708" anchor="b">
                    <a:solidFill>
                      <a:srgbClr val="0A5540"/>
                    </a:solidFill>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4"/>
                  </a:ext>
                </a:extLst>
              </a:tr>
              <a:tr h="639913">
                <a:tc>
                  <a:txBody>
                    <a:bodyPr/>
                    <a:lstStyle/>
                    <a:p>
                      <a:pPr algn="l"/>
                      <a:endParaRPr lang="en-US" sz="1800" dirty="0" smtClean="0">
                        <a:latin typeface="Arial" panose="020B0604020202020204" pitchFamily="34" charset="0"/>
                        <a:cs typeface="Arial" panose="020B0604020202020204" pitchFamily="34" charset="0"/>
                      </a:endParaRPr>
                    </a:p>
                    <a:p>
                      <a:pPr algn="l"/>
                      <a:r>
                        <a:rPr lang="en-US" sz="1800" dirty="0" smtClean="0">
                          <a:latin typeface="Arial" panose="020B0604020202020204" pitchFamily="34" charset="0"/>
                          <a:cs typeface="Arial" panose="020B0604020202020204" pitchFamily="34" charset="0"/>
                        </a:rPr>
                        <a:t>Number</a:t>
                      </a:r>
                      <a:endParaRPr lang="en-US" sz="1800" dirty="0">
                        <a:latin typeface="Arial" panose="020B0604020202020204" pitchFamily="34" charset="0"/>
                        <a:cs typeface="Arial" panose="020B0604020202020204" pitchFamily="34" charset="0"/>
                      </a:endParaRPr>
                    </a:p>
                  </a:txBody>
                  <a:tcPr marL="151909" marR="151909" marT="45708" marB="45708" anchor="b"/>
                </a:tc>
                <a:tc>
                  <a:txBody>
                    <a:bodyPr/>
                    <a:lstStyle/>
                    <a:p>
                      <a:pPr algn="r"/>
                      <a:r>
                        <a:rPr lang="en-US" sz="1800" dirty="0" smtClean="0">
                          <a:latin typeface="Arial" panose="020B0604020202020204" pitchFamily="34" charset="0"/>
                          <a:cs typeface="Arial" panose="020B0604020202020204" pitchFamily="34" charset="0"/>
                        </a:rPr>
                        <a:t>597,377</a:t>
                      </a:r>
                      <a:endParaRPr lang="en-US" sz="1800" dirty="0">
                        <a:latin typeface="Arial" panose="020B0604020202020204" pitchFamily="34" charset="0"/>
                        <a:cs typeface="Arial" panose="020B0604020202020204" pitchFamily="34" charset="0"/>
                      </a:endParaRPr>
                    </a:p>
                  </a:txBody>
                  <a:tcPr marL="151909" marR="151909" marT="45708" marB="45708" anchor="b"/>
                </a:tc>
                <a:tc>
                  <a:txBody>
                    <a:bodyPr/>
                    <a:lstStyle/>
                    <a:p>
                      <a:pPr algn="r"/>
                      <a:r>
                        <a:rPr lang="en-US" sz="1800" dirty="0" smtClean="0">
                          <a:latin typeface="Arial" panose="020B0604020202020204" pitchFamily="34" charset="0"/>
                          <a:cs typeface="Arial" panose="020B0604020202020204" pitchFamily="34" charset="0"/>
                        </a:rPr>
                        <a:t>2,042,220</a:t>
                      </a:r>
                      <a:endParaRPr lang="en-US" sz="1800" dirty="0">
                        <a:latin typeface="Arial" panose="020B0604020202020204" pitchFamily="34" charset="0"/>
                        <a:cs typeface="Arial" panose="020B0604020202020204" pitchFamily="34" charset="0"/>
                      </a:endParaRPr>
                    </a:p>
                  </a:txBody>
                  <a:tcPr marL="151909" marR="151909" marT="45708" marB="45708" anchor="b"/>
                </a:tc>
                <a:extLst>
                  <a:ext uri="{0D108BD9-81ED-4DB2-BD59-A6C34878D82A}">
                    <a16:rowId xmlns="" xmlns:a16="http://schemas.microsoft.com/office/drawing/2014/main" val="10005"/>
                  </a:ext>
                </a:extLst>
              </a:tr>
              <a:tr h="639913">
                <a:tc>
                  <a:txBody>
                    <a:bodyPr/>
                    <a:lstStyle/>
                    <a:p>
                      <a:pPr algn="l"/>
                      <a:r>
                        <a:rPr lang="en-US" sz="1800" dirty="0" smtClean="0">
                          <a:latin typeface="Arial" panose="020B0604020202020204" pitchFamily="34" charset="0"/>
                          <a:cs typeface="Arial" panose="020B0604020202020204" pitchFamily="34" charset="0"/>
                        </a:rPr>
                        <a:t>Average</a:t>
                      </a:r>
                      <a:r>
                        <a:rPr lang="en-US" sz="1800" baseline="0" dirty="0" smtClean="0">
                          <a:latin typeface="Arial" panose="020B0604020202020204" pitchFamily="34" charset="0"/>
                          <a:cs typeface="Arial" panose="020B0604020202020204" pitchFamily="34" charset="0"/>
                        </a:rPr>
                        <a:t> </a:t>
                      </a:r>
                      <a:r>
                        <a:rPr lang="en-US" sz="1800" dirty="0" smtClean="0">
                          <a:latin typeface="Arial" panose="020B0604020202020204" pitchFamily="34" charset="0"/>
                          <a:cs typeface="Arial" panose="020B0604020202020204" pitchFamily="34" charset="0"/>
                        </a:rPr>
                        <a:t>f</a:t>
                      </a:r>
                      <a:r>
                        <a:rPr lang="en-US" sz="1800" baseline="0" dirty="0" smtClean="0">
                          <a:latin typeface="Arial" panose="020B0604020202020204" pitchFamily="34" charset="0"/>
                          <a:cs typeface="Arial" panose="020B0604020202020204" pitchFamily="34" charset="0"/>
                        </a:rPr>
                        <a:t>arm size (acres)</a:t>
                      </a:r>
                      <a:endParaRPr lang="en-US" sz="1800" dirty="0">
                        <a:latin typeface="Arial" panose="020B0604020202020204" pitchFamily="34" charset="0"/>
                        <a:cs typeface="Arial" panose="020B0604020202020204" pitchFamily="34" charset="0"/>
                      </a:endParaRPr>
                    </a:p>
                  </a:txBody>
                  <a:tcPr marL="151909" marR="151909" marT="45708" marB="45708" anchor="b"/>
                </a:tc>
                <a:tc>
                  <a:txBody>
                    <a:bodyPr/>
                    <a:lstStyle/>
                    <a:p>
                      <a:pPr algn="r"/>
                      <a:r>
                        <a:rPr lang="en-US" sz="1800" dirty="0" smtClean="0">
                          <a:latin typeface="Arial" panose="020B0604020202020204" pitchFamily="34" charset="0"/>
                          <a:cs typeface="Arial" panose="020B0604020202020204" pitchFamily="34" charset="0"/>
                        </a:rPr>
                        <a:t>324</a:t>
                      </a:r>
                      <a:endParaRPr lang="en-US" sz="1800" dirty="0">
                        <a:latin typeface="Arial" panose="020B0604020202020204" pitchFamily="34" charset="0"/>
                        <a:cs typeface="Arial" panose="020B0604020202020204" pitchFamily="34" charset="0"/>
                      </a:endParaRPr>
                    </a:p>
                  </a:txBody>
                  <a:tcPr marL="151909" marR="151909" marT="45708" marB="45708" anchor="b"/>
                </a:tc>
                <a:tc>
                  <a:txBody>
                    <a:bodyPr/>
                    <a:lstStyle/>
                    <a:p>
                      <a:pPr algn="r"/>
                      <a:r>
                        <a:rPr lang="en-US" sz="1800" dirty="0" smtClean="0">
                          <a:latin typeface="Arial" panose="020B0604020202020204" pitchFamily="34" charset="0"/>
                          <a:cs typeface="Arial" panose="020B0604020202020204" pitchFamily="34" charset="0"/>
                        </a:rPr>
                        <a:t>441</a:t>
                      </a:r>
                      <a:endParaRPr lang="en-US" sz="1800" dirty="0">
                        <a:latin typeface="Arial" panose="020B0604020202020204" pitchFamily="34" charset="0"/>
                        <a:cs typeface="Arial" panose="020B0604020202020204" pitchFamily="34" charset="0"/>
                      </a:endParaRPr>
                    </a:p>
                  </a:txBody>
                  <a:tcPr marL="151909" marR="151909" marT="45708" marB="45708" anchor="b"/>
                </a:tc>
                <a:extLst>
                  <a:ext uri="{0D108BD9-81ED-4DB2-BD59-A6C34878D82A}">
                    <a16:rowId xmlns="" xmlns:a16="http://schemas.microsoft.com/office/drawing/2014/main" val="10006"/>
                  </a:ext>
                </a:extLst>
              </a:tr>
              <a:tr h="639913">
                <a:tc>
                  <a:txBody>
                    <a:bodyPr/>
                    <a:lstStyle/>
                    <a:p>
                      <a:pPr algn="l"/>
                      <a:endParaRPr lang="en-US" sz="1800" dirty="0" smtClean="0">
                        <a:latin typeface="Arial" panose="020B0604020202020204" pitchFamily="34" charset="0"/>
                        <a:cs typeface="Arial" panose="020B0604020202020204" pitchFamily="34" charset="0"/>
                      </a:endParaRPr>
                    </a:p>
                    <a:p>
                      <a:pPr algn="l"/>
                      <a:r>
                        <a:rPr lang="en-US" sz="1800" dirty="0" smtClean="0">
                          <a:latin typeface="Arial" panose="020B0604020202020204" pitchFamily="34" charset="0"/>
                          <a:cs typeface="Arial" panose="020B0604020202020204" pitchFamily="34" charset="0"/>
                        </a:rPr>
                        <a:t>Average</a:t>
                      </a:r>
                      <a:r>
                        <a:rPr lang="en-US" sz="1800" baseline="0" dirty="0" smtClean="0">
                          <a:latin typeface="Arial" panose="020B0604020202020204" pitchFamily="34" charset="0"/>
                          <a:cs typeface="Arial" panose="020B0604020202020204" pitchFamily="34" charset="0"/>
                        </a:rPr>
                        <a:t> </a:t>
                      </a:r>
                      <a:r>
                        <a:rPr lang="en-US" sz="1800" dirty="0" smtClean="0">
                          <a:latin typeface="Arial" panose="020B0604020202020204" pitchFamily="34" charset="0"/>
                          <a:cs typeface="Arial" panose="020B0604020202020204" pitchFamily="34" charset="0"/>
                        </a:rPr>
                        <a:t>TVP </a:t>
                      </a:r>
                      <a:endParaRPr lang="en-US" sz="1800" dirty="0">
                        <a:latin typeface="Arial" panose="020B0604020202020204" pitchFamily="34" charset="0"/>
                        <a:cs typeface="Arial" panose="020B0604020202020204" pitchFamily="34" charset="0"/>
                      </a:endParaRPr>
                    </a:p>
                  </a:txBody>
                  <a:tcPr marL="151909" marR="151909" marT="45708" marB="45708" anchor="b"/>
                </a:tc>
                <a:tc>
                  <a:txBody>
                    <a:bodyPr/>
                    <a:lstStyle/>
                    <a:p>
                      <a:pPr algn="r"/>
                      <a:r>
                        <a:rPr lang="en-US" sz="1800" dirty="0" smtClean="0">
                          <a:latin typeface="Arial" panose="020B0604020202020204" pitchFamily="34" charset="0"/>
                          <a:cs typeface="Arial" panose="020B0604020202020204" pitchFamily="34" charset="0"/>
                        </a:rPr>
                        <a:t>$147,408</a:t>
                      </a:r>
                      <a:endParaRPr lang="en-US" sz="1800" dirty="0">
                        <a:latin typeface="Arial" panose="020B0604020202020204" pitchFamily="34" charset="0"/>
                        <a:cs typeface="Arial" panose="020B0604020202020204" pitchFamily="34" charset="0"/>
                      </a:endParaRPr>
                    </a:p>
                  </a:txBody>
                  <a:tcPr marL="151909" marR="151909" marT="45708" marB="45708" anchor="b"/>
                </a:tc>
                <a:tc>
                  <a:txBody>
                    <a:bodyPr/>
                    <a:lstStyle/>
                    <a:p>
                      <a:pPr algn="r"/>
                      <a:r>
                        <a:rPr lang="en-US" sz="1800" dirty="0" smtClean="0">
                          <a:latin typeface="Arial" panose="020B0604020202020204" pitchFamily="34" charset="0"/>
                          <a:cs typeface="Arial" panose="020B0604020202020204" pitchFamily="34" charset="0"/>
                        </a:rPr>
                        <a:t>$190,245</a:t>
                      </a:r>
                      <a:endParaRPr lang="en-US" sz="1800" dirty="0">
                        <a:latin typeface="Arial" panose="020B0604020202020204" pitchFamily="34" charset="0"/>
                        <a:cs typeface="Arial" panose="020B0604020202020204" pitchFamily="34" charset="0"/>
                      </a:endParaRPr>
                    </a:p>
                  </a:txBody>
                  <a:tcPr marL="151909" marR="151909" marT="45708" marB="45708" anchor="b"/>
                </a:tc>
                <a:extLst>
                  <a:ext uri="{0D108BD9-81ED-4DB2-BD59-A6C34878D82A}">
                    <a16:rowId xmlns="" xmlns:a16="http://schemas.microsoft.com/office/drawing/2014/main" val="10007"/>
                  </a:ext>
                </a:extLst>
              </a:tr>
            </a:tbl>
          </a:graphicData>
        </a:graphic>
      </p:graphicFrame>
      <p:pic>
        <p:nvPicPr>
          <p:cNvPr id="11" name="Content Placeholder 10"/>
          <p:cNvPicPr>
            <a:picLocks noGrp="1" noChangeAspect="1"/>
          </p:cNvPicPr>
          <p:nvPr>
            <p:ph sz="half" idx="2"/>
          </p:nvPr>
        </p:nvPicPr>
        <p:blipFill rotWithShape="1">
          <a:blip r:embed="rId3" cstate="print">
            <a:extLst>
              <a:ext uri="{28A0092B-C50C-407E-A947-70E740481C1C}">
                <a14:useLocalDpi xmlns:a14="http://schemas.microsoft.com/office/drawing/2010/main" val="0"/>
              </a:ext>
            </a:extLst>
          </a:blip>
          <a:srcRect t="15775" r="4525" b="400"/>
          <a:stretch/>
        </p:blipFill>
        <p:spPr>
          <a:xfrm>
            <a:off x="141999" y="1482333"/>
            <a:ext cx="7013269" cy="4758078"/>
          </a:xfrm>
          <a:prstGeom prst="rect">
            <a:avLst/>
          </a:prstGeom>
        </p:spPr>
      </p:pic>
      <p:sp>
        <p:nvSpPr>
          <p:cNvPr id="9" name="TextBox 8"/>
          <p:cNvSpPr txBox="1"/>
          <p:nvPr/>
        </p:nvSpPr>
        <p:spPr>
          <a:xfrm>
            <a:off x="3749651" y="5492804"/>
            <a:ext cx="1357710" cy="369236"/>
          </a:xfrm>
          <a:prstGeom prst="rect">
            <a:avLst/>
          </a:prstGeom>
          <a:solidFill>
            <a:schemeClr val="bg1"/>
          </a:solidFill>
        </p:spPr>
        <p:txBody>
          <a:bodyPr wrap="none" rtlCol="0">
            <a:spAutoFit/>
          </a:bodyPr>
          <a:lstStyle/>
          <a:p>
            <a:r>
              <a:rPr lang="en-US" sz="1799" b="1" dirty="0">
                <a:latin typeface="Arial" panose="020B0604020202020204" pitchFamily="34" charset="0"/>
                <a:cs typeface="Arial" panose="020B0604020202020204" pitchFamily="34" charset="0"/>
              </a:rPr>
              <a:t>U.S. = 27%</a:t>
            </a:r>
          </a:p>
        </p:txBody>
      </p:sp>
      <p:sp>
        <p:nvSpPr>
          <p:cNvPr id="4" name="Text Placeholder 3"/>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323917984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Producers by Years on Present Farm: Changes from 2012 to 2017</a:t>
            </a:r>
            <a:endParaRPr lang="en-US" dirty="0"/>
          </a:p>
        </p:txBody>
      </p:sp>
      <p:graphicFrame>
        <p:nvGraphicFramePr>
          <p:cNvPr id="5" name="Content Placeholder 4"/>
          <p:cNvGraphicFramePr>
            <a:graphicFrameLocks noGrp="1"/>
          </p:cNvGraphicFramePr>
          <p:nvPr>
            <p:ph idx="1"/>
            <p:extLst/>
          </p:nvPr>
        </p:nvGraphicFramePr>
        <p:xfrm>
          <a:off x="839567" y="1826042"/>
          <a:ext cx="10573232" cy="2745960"/>
        </p:xfrm>
        <a:graphic>
          <a:graphicData uri="http://schemas.openxmlformats.org/drawingml/2006/table">
            <a:tbl>
              <a:tblPr firstRow="1" bandRow="1">
                <a:tableStyleId>{5C22544A-7EE6-4342-B048-85BDC9FD1C3A}</a:tableStyleId>
              </a:tblPr>
              <a:tblGrid>
                <a:gridCol w="2643308">
                  <a:extLst>
                    <a:ext uri="{9D8B030D-6E8A-4147-A177-3AD203B41FA5}">
                      <a16:colId xmlns="" xmlns:a16="http://schemas.microsoft.com/office/drawing/2014/main" val="20000"/>
                    </a:ext>
                  </a:extLst>
                </a:gridCol>
                <a:gridCol w="2643308">
                  <a:extLst>
                    <a:ext uri="{9D8B030D-6E8A-4147-A177-3AD203B41FA5}">
                      <a16:colId xmlns="" xmlns:a16="http://schemas.microsoft.com/office/drawing/2014/main" val="20001"/>
                    </a:ext>
                  </a:extLst>
                </a:gridCol>
                <a:gridCol w="2643308">
                  <a:extLst>
                    <a:ext uri="{9D8B030D-6E8A-4147-A177-3AD203B41FA5}">
                      <a16:colId xmlns="" xmlns:a16="http://schemas.microsoft.com/office/drawing/2014/main" val="20002"/>
                    </a:ext>
                  </a:extLst>
                </a:gridCol>
                <a:gridCol w="2643308">
                  <a:extLst>
                    <a:ext uri="{9D8B030D-6E8A-4147-A177-3AD203B41FA5}">
                      <a16:colId xmlns="" xmlns:a16="http://schemas.microsoft.com/office/drawing/2014/main" val="20003"/>
                    </a:ext>
                  </a:extLst>
                </a:gridCol>
              </a:tblGrid>
              <a:tr h="457660">
                <a:tc>
                  <a:txBody>
                    <a:bodyPr/>
                    <a:lstStyle/>
                    <a:p>
                      <a:r>
                        <a:rPr lang="en-US" sz="1800" dirty="0" smtClean="0"/>
                        <a:t>Years on present farm</a:t>
                      </a:r>
                      <a:endParaRPr lang="en-US" sz="1800" dirty="0"/>
                    </a:p>
                  </a:txBody>
                  <a:tcPr marL="91416" marR="91416" marT="45708" marB="45708"/>
                </a:tc>
                <a:tc>
                  <a:txBody>
                    <a:bodyPr/>
                    <a:lstStyle/>
                    <a:p>
                      <a:pPr algn="ctr"/>
                      <a:r>
                        <a:rPr lang="en-US" sz="1800" dirty="0" smtClean="0"/>
                        <a:t>2012</a:t>
                      </a:r>
                      <a:endParaRPr lang="en-US" sz="1800" dirty="0"/>
                    </a:p>
                  </a:txBody>
                  <a:tcPr marL="91416" marR="91416" marT="45708" marB="45708"/>
                </a:tc>
                <a:tc>
                  <a:txBody>
                    <a:bodyPr/>
                    <a:lstStyle/>
                    <a:p>
                      <a:pPr algn="ctr"/>
                      <a:r>
                        <a:rPr lang="en-US" sz="1800" dirty="0" smtClean="0"/>
                        <a:t>2017</a:t>
                      </a:r>
                      <a:endParaRPr lang="en-US" sz="1800" dirty="0"/>
                    </a:p>
                  </a:txBody>
                  <a:tcPr marL="91416" marR="91416" marT="45708" marB="45708"/>
                </a:tc>
                <a:tc>
                  <a:txBody>
                    <a:bodyPr/>
                    <a:lstStyle/>
                    <a:p>
                      <a:pPr algn="ctr"/>
                      <a:r>
                        <a:rPr lang="en-US" sz="1800" dirty="0" smtClean="0"/>
                        <a:t>%</a:t>
                      </a:r>
                      <a:r>
                        <a:rPr lang="en-US" sz="1800" baseline="0" dirty="0" smtClean="0"/>
                        <a:t> change</a:t>
                      </a:r>
                      <a:endParaRPr lang="en-US" sz="1800" dirty="0"/>
                    </a:p>
                  </a:txBody>
                  <a:tcPr marL="91416" marR="91416" marT="45708" marB="45708"/>
                </a:tc>
                <a:extLst>
                  <a:ext uri="{0D108BD9-81ED-4DB2-BD59-A6C34878D82A}">
                    <a16:rowId xmlns="" xmlns:a16="http://schemas.microsoft.com/office/drawing/2014/main" val="10000"/>
                  </a:ext>
                </a:extLst>
              </a:tr>
              <a:tr h="457660">
                <a:tc>
                  <a:txBody>
                    <a:bodyPr/>
                    <a:lstStyle/>
                    <a:p>
                      <a:r>
                        <a:rPr lang="en-US" sz="1800" dirty="0" smtClean="0"/>
                        <a:t>All producers</a:t>
                      </a:r>
                      <a:endParaRPr lang="en-US" sz="1800" dirty="0"/>
                    </a:p>
                  </a:txBody>
                  <a:tcPr marL="91416" marR="91416" marT="45708" marB="45708"/>
                </a:tc>
                <a:tc>
                  <a:txBody>
                    <a:bodyPr/>
                    <a:lstStyle/>
                    <a:p>
                      <a:endParaRPr lang="en-US" sz="1800" dirty="0"/>
                    </a:p>
                  </a:txBody>
                  <a:tcPr marL="91416" marR="91416" marT="45708" marB="45708"/>
                </a:tc>
                <a:tc>
                  <a:txBody>
                    <a:bodyPr/>
                    <a:lstStyle/>
                    <a:p>
                      <a:endParaRPr lang="en-US" sz="1800" dirty="0"/>
                    </a:p>
                  </a:txBody>
                  <a:tcPr marL="91416" marR="91416" marT="45708" marB="45708"/>
                </a:tc>
                <a:tc>
                  <a:txBody>
                    <a:bodyPr/>
                    <a:lstStyle/>
                    <a:p>
                      <a:endParaRPr lang="en-US" sz="1800" dirty="0"/>
                    </a:p>
                  </a:txBody>
                  <a:tcPr marL="91416" marR="91416" marT="45708" marB="45708"/>
                </a:tc>
                <a:extLst>
                  <a:ext uri="{0D108BD9-81ED-4DB2-BD59-A6C34878D82A}">
                    <a16:rowId xmlns="" xmlns:a16="http://schemas.microsoft.com/office/drawing/2014/main" val="10001"/>
                  </a:ext>
                </a:extLst>
              </a:tr>
              <a:tr h="457660">
                <a:tc>
                  <a:txBody>
                    <a:bodyPr/>
                    <a:lstStyle/>
                    <a:p>
                      <a:pPr algn="r"/>
                      <a:r>
                        <a:rPr lang="en-US" sz="1800" dirty="0" smtClean="0"/>
                        <a:t>2 years or less</a:t>
                      </a:r>
                      <a:endParaRPr lang="en-US" sz="1800" dirty="0"/>
                    </a:p>
                  </a:txBody>
                  <a:tcPr marL="91416" marR="91416" marT="45708" marB="45708"/>
                </a:tc>
                <a:tc>
                  <a:txBody>
                    <a:bodyPr/>
                    <a:lstStyle/>
                    <a:p>
                      <a:pPr algn="r" fontAlgn="ctr"/>
                      <a:r>
                        <a:rPr lang="en-US" sz="1800" b="0" i="0" u="none" strike="noStrike" dirty="0">
                          <a:solidFill>
                            <a:srgbClr val="000000"/>
                          </a:solidFill>
                          <a:effectLst/>
                          <a:latin typeface="Arial" panose="020B0604020202020204" pitchFamily="34" charset="0"/>
                        </a:rPr>
                        <a:t>132,528</a:t>
                      </a:r>
                    </a:p>
                  </a:txBody>
                  <a:tcPr marL="9523" marR="9523" marT="9523" marB="0" anchor="ctr"/>
                </a:tc>
                <a:tc>
                  <a:txBody>
                    <a:bodyPr/>
                    <a:lstStyle/>
                    <a:p>
                      <a:pPr algn="r" fontAlgn="ctr"/>
                      <a:r>
                        <a:rPr lang="en-US" sz="1800" b="0" i="0" u="none" strike="noStrike">
                          <a:solidFill>
                            <a:srgbClr val="000000"/>
                          </a:solidFill>
                          <a:effectLst/>
                          <a:latin typeface="Arial" panose="020B0604020202020204" pitchFamily="34" charset="0"/>
                        </a:rPr>
                        <a:t>201,061</a:t>
                      </a:r>
                    </a:p>
                  </a:txBody>
                  <a:tcPr marL="9523" marR="9523" marT="9523" marB="0" anchor="ctr"/>
                </a:tc>
                <a:tc>
                  <a:txBody>
                    <a:bodyPr/>
                    <a:lstStyle/>
                    <a:p>
                      <a:pPr algn="r" fontAlgn="b"/>
                      <a:r>
                        <a:rPr lang="en-US" sz="1800" b="0" i="0" u="none" strike="noStrike">
                          <a:solidFill>
                            <a:srgbClr val="000000"/>
                          </a:solidFill>
                          <a:effectLst/>
                          <a:latin typeface="Calibri" panose="020F0502020204030204" pitchFamily="34" charset="0"/>
                        </a:rPr>
                        <a:t>51.7%</a:t>
                      </a:r>
                    </a:p>
                  </a:txBody>
                  <a:tcPr marL="9523" marR="9523" marT="9523" marB="0" anchor="b"/>
                </a:tc>
                <a:extLst>
                  <a:ext uri="{0D108BD9-81ED-4DB2-BD59-A6C34878D82A}">
                    <a16:rowId xmlns="" xmlns:a16="http://schemas.microsoft.com/office/drawing/2014/main" val="10002"/>
                  </a:ext>
                </a:extLst>
              </a:tr>
              <a:tr h="457660">
                <a:tc>
                  <a:txBody>
                    <a:bodyPr/>
                    <a:lstStyle/>
                    <a:p>
                      <a:pPr algn="r"/>
                      <a:r>
                        <a:rPr lang="en-US" sz="1800" dirty="0" smtClean="0"/>
                        <a:t>3 or 4 years</a:t>
                      </a:r>
                      <a:endParaRPr lang="en-US" sz="1800" dirty="0"/>
                    </a:p>
                  </a:txBody>
                  <a:tcPr marL="91416" marR="91416" marT="45708" marB="45708"/>
                </a:tc>
                <a:tc>
                  <a:txBody>
                    <a:bodyPr/>
                    <a:lstStyle/>
                    <a:p>
                      <a:pPr algn="r" fontAlgn="ctr"/>
                      <a:r>
                        <a:rPr lang="en-US" sz="1800" b="0" i="0" u="none" strike="noStrike" dirty="0">
                          <a:solidFill>
                            <a:srgbClr val="000000"/>
                          </a:solidFill>
                          <a:effectLst/>
                          <a:latin typeface="Arial" panose="020B0604020202020204" pitchFamily="34" charset="0"/>
                        </a:rPr>
                        <a:t>186,511</a:t>
                      </a:r>
                    </a:p>
                  </a:txBody>
                  <a:tcPr marL="9523" marR="9523" marT="9523" marB="0" anchor="ctr"/>
                </a:tc>
                <a:tc>
                  <a:txBody>
                    <a:bodyPr/>
                    <a:lstStyle/>
                    <a:p>
                      <a:pPr algn="r" fontAlgn="ctr"/>
                      <a:r>
                        <a:rPr lang="en-US" sz="1800" b="0" i="0" u="none" strike="noStrike" dirty="0">
                          <a:solidFill>
                            <a:srgbClr val="000000"/>
                          </a:solidFill>
                          <a:effectLst/>
                          <a:latin typeface="Arial" panose="020B0604020202020204" pitchFamily="34" charset="0"/>
                        </a:rPr>
                        <a:t>268,316</a:t>
                      </a:r>
                    </a:p>
                  </a:txBody>
                  <a:tcPr marL="9523" marR="9523" marT="9523" marB="0" anchor="ctr"/>
                </a:tc>
                <a:tc>
                  <a:txBody>
                    <a:bodyPr/>
                    <a:lstStyle/>
                    <a:p>
                      <a:pPr algn="r" fontAlgn="b"/>
                      <a:r>
                        <a:rPr lang="en-US" sz="1800" b="0" i="0" u="none" strike="noStrike">
                          <a:solidFill>
                            <a:srgbClr val="000000"/>
                          </a:solidFill>
                          <a:effectLst/>
                          <a:latin typeface="Calibri" panose="020F0502020204030204" pitchFamily="34" charset="0"/>
                        </a:rPr>
                        <a:t>43.9%</a:t>
                      </a:r>
                    </a:p>
                  </a:txBody>
                  <a:tcPr marL="9523" marR="9523" marT="9523" marB="0" anchor="b"/>
                </a:tc>
                <a:extLst>
                  <a:ext uri="{0D108BD9-81ED-4DB2-BD59-A6C34878D82A}">
                    <a16:rowId xmlns="" xmlns:a16="http://schemas.microsoft.com/office/drawing/2014/main" val="10003"/>
                  </a:ext>
                </a:extLst>
              </a:tr>
              <a:tr h="457660">
                <a:tc>
                  <a:txBody>
                    <a:bodyPr/>
                    <a:lstStyle/>
                    <a:p>
                      <a:pPr algn="r"/>
                      <a:r>
                        <a:rPr lang="en-US" sz="1800" dirty="0" smtClean="0"/>
                        <a:t>5 to 9 years</a:t>
                      </a:r>
                      <a:endParaRPr lang="en-US" sz="1800" dirty="0"/>
                    </a:p>
                  </a:txBody>
                  <a:tcPr marL="91416" marR="91416" marT="45708" marB="45708"/>
                </a:tc>
                <a:tc>
                  <a:txBody>
                    <a:bodyPr/>
                    <a:lstStyle/>
                    <a:p>
                      <a:pPr algn="r" fontAlgn="ctr"/>
                      <a:r>
                        <a:rPr lang="en-US" sz="1800" b="0" i="0" u="none" strike="noStrike" dirty="0">
                          <a:solidFill>
                            <a:srgbClr val="000000"/>
                          </a:solidFill>
                          <a:effectLst/>
                          <a:latin typeface="Arial" panose="020B0604020202020204" pitchFamily="34" charset="0"/>
                        </a:rPr>
                        <a:t>501,875</a:t>
                      </a:r>
                    </a:p>
                  </a:txBody>
                  <a:tcPr marL="9523" marR="9523" marT="9523" marB="0" anchor="ctr"/>
                </a:tc>
                <a:tc>
                  <a:txBody>
                    <a:bodyPr/>
                    <a:lstStyle/>
                    <a:p>
                      <a:pPr algn="r" fontAlgn="ctr"/>
                      <a:r>
                        <a:rPr lang="en-US" sz="1800" b="0" i="0" u="none" strike="noStrike" dirty="0">
                          <a:solidFill>
                            <a:srgbClr val="000000"/>
                          </a:solidFill>
                          <a:effectLst/>
                          <a:latin typeface="Arial" panose="020B0604020202020204" pitchFamily="34" charset="0"/>
                        </a:rPr>
                        <a:t>495,022</a:t>
                      </a:r>
                    </a:p>
                  </a:txBody>
                  <a:tcPr marL="9523" marR="9523" marT="9523" marB="0" anchor="ctr"/>
                </a:tc>
                <a:tc>
                  <a:txBody>
                    <a:bodyPr/>
                    <a:lstStyle/>
                    <a:p>
                      <a:pPr algn="r" fontAlgn="b"/>
                      <a:r>
                        <a:rPr lang="en-US" sz="1800" b="0" i="0" u="none" strike="noStrike" dirty="0">
                          <a:solidFill>
                            <a:srgbClr val="000000"/>
                          </a:solidFill>
                          <a:effectLst/>
                          <a:latin typeface="Calibri" panose="020F0502020204030204" pitchFamily="34" charset="0"/>
                        </a:rPr>
                        <a:t>-1.4%</a:t>
                      </a:r>
                    </a:p>
                  </a:txBody>
                  <a:tcPr marL="9523" marR="9523" marT="9523" marB="0" anchor="b"/>
                </a:tc>
                <a:extLst>
                  <a:ext uri="{0D108BD9-81ED-4DB2-BD59-A6C34878D82A}">
                    <a16:rowId xmlns="" xmlns:a16="http://schemas.microsoft.com/office/drawing/2014/main" val="10004"/>
                  </a:ext>
                </a:extLst>
              </a:tr>
              <a:tr h="457660">
                <a:tc>
                  <a:txBody>
                    <a:bodyPr/>
                    <a:lstStyle/>
                    <a:p>
                      <a:pPr algn="r"/>
                      <a:r>
                        <a:rPr lang="en-US" sz="1800" dirty="0" smtClean="0"/>
                        <a:t>10 years or more</a:t>
                      </a:r>
                      <a:endParaRPr lang="en-US" sz="1800" dirty="0"/>
                    </a:p>
                  </a:txBody>
                  <a:tcPr marL="91416" marR="91416" marT="45708" marB="45708"/>
                </a:tc>
                <a:tc>
                  <a:txBody>
                    <a:bodyPr/>
                    <a:lstStyle/>
                    <a:p>
                      <a:pPr algn="r" fontAlgn="ctr"/>
                      <a:r>
                        <a:rPr lang="en-US" sz="1800" b="0" i="0" u="none" strike="noStrike" dirty="0">
                          <a:solidFill>
                            <a:srgbClr val="000000"/>
                          </a:solidFill>
                          <a:effectLst/>
                          <a:latin typeface="Arial" panose="020B0604020202020204" pitchFamily="34" charset="0"/>
                        </a:rPr>
                        <a:t>2,359,160</a:t>
                      </a:r>
                    </a:p>
                  </a:txBody>
                  <a:tcPr marL="9523" marR="9523" marT="9523" marB="0" anchor="ctr"/>
                </a:tc>
                <a:tc>
                  <a:txBody>
                    <a:bodyPr/>
                    <a:lstStyle/>
                    <a:p>
                      <a:pPr algn="r" fontAlgn="ctr"/>
                      <a:r>
                        <a:rPr lang="en-US" sz="1800" b="0" i="0" u="none" strike="noStrike" dirty="0">
                          <a:solidFill>
                            <a:srgbClr val="000000"/>
                          </a:solidFill>
                          <a:effectLst/>
                          <a:latin typeface="Arial" panose="020B0604020202020204" pitchFamily="34" charset="0"/>
                        </a:rPr>
                        <a:t>2,435,435</a:t>
                      </a:r>
                    </a:p>
                  </a:txBody>
                  <a:tcPr marL="9523" marR="9523" marT="9523" marB="0" anchor="ctr"/>
                </a:tc>
                <a:tc>
                  <a:txBody>
                    <a:bodyPr/>
                    <a:lstStyle/>
                    <a:p>
                      <a:pPr algn="r" fontAlgn="b"/>
                      <a:r>
                        <a:rPr lang="en-US" sz="1800" b="0" i="0" u="none" strike="noStrike" dirty="0">
                          <a:solidFill>
                            <a:srgbClr val="000000"/>
                          </a:solidFill>
                          <a:effectLst/>
                          <a:latin typeface="Calibri" panose="020F0502020204030204" pitchFamily="34" charset="0"/>
                        </a:rPr>
                        <a:t>3.2%</a:t>
                      </a:r>
                    </a:p>
                  </a:txBody>
                  <a:tcPr marL="9523" marR="9523" marT="9523" marB="0" anchor="b"/>
                </a:tc>
                <a:extLst>
                  <a:ext uri="{0D108BD9-81ED-4DB2-BD59-A6C34878D82A}">
                    <a16:rowId xmlns="" xmlns:a16="http://schemas.microsoft.com/office/drawing/2014/main" val="10005"/>
                  </a:ext>
                </a:extLst>
              </a:tr>
            </a:tbl>
          </a:graphicData>
        </a:graphic>
      </p:graphicFrame>
      <p:sp>
        <p:nvSpPr>
          <p:cNvPr id="4" name="Slide Number Placeholder 3"/>
          <p:cNvSpPr>
            <a:spLocks noGrp="1"/>
          </p:cNvSpPr>
          <p:nvPr>
            <p:ph type="sldNum" sz="quarter" idx="4"/>
          </p:nvPr>
        </p:nvSpPr>
        <p:spPr/>
        <p:txBody>
          <a:bodyPr/>
          <a:lstStyle/>
          <a:p>
            <a:fld id="{43835934-7406-4918-9312-CEAF894A9188}" type="slidenum">
              <a:rPr lang="en-US" smtClean="0"/>
              <a:pPr/>
              <a:t>17</a:t>
            </a:fld>
            <a:endParaRPr lang="en-US" dirty="0"/>
          </a:p>
        </p:txBody>
      </p:sp>
    </p:spTree>
    <p:extLst>
      <p:ext uri="{BB962C8B-B14F-4D97-AF65-F5344CB8AC3E}">
        <p14:creationId xmlns:p14="http://schemas.microsoft.com/office/powerpoint/2010/main" val="190884334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p:cNvPicPr>
            <a:picLocks noGrp="1" noChangeAspect="1"/>
          </p:cNvPicPr>
          <p:nvPr>
            <p:ph sz="half" idx="2"/>
          </p:nvPr>
        </p:nvPicPr>
        <p:blipFill rotWithShape="1">
          <a:blip r:embed="rId3" cstate="print">
            <a:extLst>
              <a:ext uri="{28A0092B-C50C-407E-A947-70E740481C1C}">
                <a14:useLocalDpi xmlns:a14="http://schemas.microsoft.com/office/drawing/2010/main" val="0"/>
              </a:ext>
            </a:extLst>
          </a:blip>
          <a:srcRect l="1289" t="17644" r="3795" b="-596"/>
          <a:stretch/>
        </p:blipFill>
        <p:spPr>
          <a:xfrm>
            <a:off x="32406" y="1403351"/>
            <a:ext cx="7288907" cy="4922367"/>
          </a:xfrm>
        </p:spPr>
      </p:pic>
      <p:sp>
        <p:nvSpPr>
          <p:cNvPr id="2" name="Title 1"/>
          <p:cNvSpPr>
            <a:spLocks noGrp="1"/>
          </p:cNvSpPr>
          <p:nvPr>
            <p:ph type="title"/>
          </p:nvPr>
        </p:nvSpPr>
        <p:spPr/>
        <p:txBody>
          <a:bodyPr/>
          <a:lstStyle/>
          <a:p>
            <a:r>
              <a:rPr lang="en-US" dirty="0" smtClean="0"/>
              <a:t>Producers with Military Service, 2017</a:t>
            </a:r>
            <a:endParaRPr lang="en-US" dirty="0"/>
          </a:p>
        </p:txBody>
      </p:sp>
      <p:sp>
        <p:nvSpPr>
          <p:cNvPr id="3" name="Text Placeholder 2"/>
          <p:cNvSpPr>
            <a:spLocks noGrp="1"/>
          </p:cNvSpPr>
          <p:nvPr>
            <p:ph type="body" idx="1"/>
          </p:nvPr>
        </p:nvSpPr>
        <p:spPr/>
        <p:txBody>
          <a:bodyPr/>
          <a:lstStyle/>
          <a:p>
            <a:r>
              <a:rPr lang="en-US" dirty="0"/>
              <a:t>A</a:t>
            </a:r>
            <a:r>
              <a:rPr lang="en-US" dirty="0" smtClean="0"/>
              <a:t>s a Percent of All, by County</a:t>
            </a:r>
            <a:endParaRPr lang="en-US" dirty="0"/>
          </a:p>
        </p:txBody>
      </p:sp>
      <p:sp>
        <p:nvSpPr>
          <p:cNvPr id="7" name="Slide Number Placeholder 6"/>
          <p:cNvSpPr>
            <a:spLocks noGrp="1"/>
          </p:cNvSpPr>
          <p:nvPr>
            <p:ph type="sldNum" sz="quarter" idx="10"/>
          </p:nvPr>
        </p:nvSpPr>
        <p:spPr/>
        <p:txBody>
          <a:bodyPr/>
          <a:lstStyle/>
          <a:p>
            <a:fld id="{08B1EFE8-A2EC-4AF9-B0EC-DE5C4DA80949}" type="slidenum">
              <a:rPr lang="en-US" smtClean="0"/>
              <a:pPr/>
              <a:t>18</a:t>
            </a:fld>
            <a:endParaRPr lang="en-US" dirty="0"/>
          </a:p>
        </p:txBody>
      </p:sp>
      <p:sp>
        <p:nvSpPr>
          <p:cNvPr id="6" name="Content Placeholder 5"/>
          <p:cNvSpPr>
            <a:spLocks noGrp="1"/>
          </p:cNvSpPr>
          <p:nvPr>
            <p:ph sz="quarter" idx="4"/>
          </p:nvPr>
        </p:nvSpPr>
        <p:spPr/>
        <p:txBody>
          <a:bodyPr/>
          <a:lstStyle/>
          <a:p>
            <a:endParaRPr lang="en-US" dirty="0"/>
          </a:p>
        </p:txBody>
      </p:sp>
      <p:graphicFrame>
        <p:nvGraphicFramePr>
          <p:cNvPr id="13" name="Content Placeholder 4"/>
          <p:cNvGraphicFramePr>
            <a:graphicFrameLocks/>
          </p:cNvGraphicFramePr>
          <p:nvPr>
            <p:extLst>
              <p:ext uri="{D42A27DB-BD31-4B8C-83A1-F6EECF244321}">
                <p14:modId xmlns:p14="http://schemas.microsoft.com/office/powerpoint/2010/main" val="3928621072"/>
              </p:ext>
            </p:extLst>
          </p:nvPr>
        </p:nvGraphicFramePr>
        <p:xfrm>
          <a:off x="7267074" y="1378857"/>
          <a:ext cx="4718349" cy="4681728"/>
        </p:xfrm>
        <a:graphic>
          <a:graphicData uri="http://schemas.openxmlformats.org/drawingml/2006/table">
            <a:tbl>
              <a:tblPr firstRow="1" bandRow="1">
                <a:tableStyleId>{5C22544A-7EE6-4342-B048-85BDC9FD1C3A}</a:tableStyleId>
              </a:tblPr>
              <a:tblGrid>
                <a:gridCol w="1730064"/>
                <a:gridCol w="1495233"/>
                <a:gridCol w="1493052"/>
              </a:tblGrid>
              <a:tr h="274320">
                <a:tc gridSpan="3">
                  <a:txBody>
                    <a:bodyPr/>
                    <a:lstStyle/>
                    <a:p>
                      <a:pPr algn="l"/>
                      <a:r>
                        <a:rPr lang="en-US" sz="1800" dirty="0" smtClean="0">
                          <a:latin typeface="Arial" panose="020B0604020202020204" pitchFamily="34" charset="0"/>
                          <a:cs typeface="Arial" panose="020B0604020202020204" pitchFamily="34" charset="0"/>
                        </a:rPr>
                        <a:t>Producers</a:t>
                      </a:r>
                      <a:endParaRPr lang="en-US" sz="1800" dirty="0">
                        <a:latin typeface="Arial" panose="020B0604020202020204" pitchFamily="34" charset="0"/>
                        <a:cs typeface="Arial" panose="020B0604020202020204" pitchFamily="34" charset="0"/>
                      </a:endParaRPr>
                    </a:p>
                  </a:txBody>
                  <a:tcPr anchor="b"/>
                </a:tc>
                <a:tc hMerge="1">
                  <a:txBody>
                    <a:bodyPr/>
                    <a:lstStyle/>
                    <a:p>
                      <a:endParaRPr lang="en-US"/>
                    </a:p>
                  </a:txBody>
                  <a:tcPr/>
                </a:tc>
                <a:tc hMerge="1">
                  <a:txBody>
                    <a:bodyPr/>
                    <a:lstStyle/>
                    <a:p>
                      <a:endParaRPr lang="en-US"/>
                    </a:p>
                  </a:txBody>
                  <a:tcPr/>
                </a:tc>
              </a:tr>
              <a:tr h="658368">
                <a:tc>
                  <a:txBody>
                    <a:bodyPr/>
                    <a:lstStyle/>
                    <a:p>
                      <a:pPr algn="l"/>
                      <a:endParaRPr lang="en-US" sz="1800" b="1" dirty="0">
                        <a:latin typeface="Arial" panose="020B0604020202020204" pitchFamily="34" charset="0"/>
                        <a:cs typeface="Arial" panose="020B0604020202020204" pitchFamily="34" charset="0"/>
                      </a:endParaRPr>
                    </a:p>
                  </a:txBody>
                  <a:tcPr anchor="b">
                    <a:solidFill>
                      <a:srgbClr val="CCD1CE"/>
                    </a:solidFill>
                  </a:tcPr>
                </a:tc>
                <a:tc>
                  <a:txBody>
                    <a:bodyPr/>
                    <a:lstStyle/>
                    <a:p>
                      <a:pPr algn="ctr"/>
                      <a:r>
                        <a:rPr lang="en-US" sz="1800" dirty="0" smtClean="0">
                          <a:latin typeface="Arial" panose="020B0604020202020204" pitchFamily="34" charset="0"/>
                          <a:cs typeface="Arial" panose="020B0604020202020204" pitchFamily="34" charset="0"/>
                        </a:rPr>
                        <a:t>With Military Service</a:t>
                      </a:r>
                      <a:endParaRPr lang="en-US" sz="1800" b="1" dirty="0">
                        <a:latin typeface="Arial" panose="020B0604020202020204" pitchFamily="34" charset="0"/>
                        <a:cs typeface="Arial" panose="020B0604020202020204" pitchFamily="34" charset="0"/>
                      </a:endParaRPr>
                    </a:p>
                  </a:txBody>
                  <a:tcPr anchor="b">
                    <a:solidFill>
                      <a:srgbClr val="CCD1CE"/>
                    </a:solidFill>
                  </a:tcPr>
                </a:tc>
                <a:tc>
                  <a:txBody>
                    <a:bodyPr/>
                    <a:lstStyle/>
                    <a:p>
                      <a:pPr algn="ctr"/>
                      <a:r>
                        <a:rPr lang="en-US" sz="1800" dirty="0" smtClean="0">
                          <a:latin typeface="Arial" panose="020B0604020202020204" pitchFamily="34" charset="0"/>
                          <a:cs typeface="Arial" panose="020B0604020202020204" pitchFamily="34" charset="0"/>
                        </a:rPr>
                        <a:t>All</a:t>
                      </a:r>
                      <a:endParaRPr lang="en-US" sz="1800" b="1" dirty="0">
                        <a:latin typeface="Arial" panose="020B0604020202020204" pitchFamily="34" charset="0"/>
                        <a:cs typeface="Arial" panose="020B0604020202020204" pitchFamily="34" charset="0"/>
                      </a:endParaRPr>
                    </a:p>
                  </a:txBody>
                  <a:tcPr anchor="b">
                    <a:solidFill>
                      <a:srgbClr val="CCD1CE"/>
                    </a:solidFill>
                  </a:tcPr>
                </a:tc>
              </a:tr>
              <a:tr h="658368">
                <a:tc>
                  <a:txBody>
                    <a:bodyPr/>
                    <a:lstStyle/>
                    <a:p>
                      <a:pPr algn="l"/>
                      <a:r>
                        <a:rPr lang="en-US" sz="1800" dirty="0" smtClean="0">
                          <a:latin typeface="Arial" panose="020B0604020202020204" pitchFamily="34" charset="0"/>
                          <a:cs typeface="Arial" panose="020B0604020202020204" pitchFamily="34" charset="0"/>
                        </a:rPr>
                        <a:t>Number</a:t>
                      </a:r>
                      <a:endParaRPr lang="en-US" sz="1800" dirty="0">
                        <a:latin typeface="Arial" panose="020B0604020202020204" pitchFamily="34" charset="0"/>
                        <a:cs typeface="Arial" panose="020B0604020202020204" pitchFamily="34" charset="0"/>
                      </a:endParaRPr>
                    </a:p>
                  </a:txBody>
                  <a:tcPr anchor="b"/>
                </a:tc>
                <a:tc>
                  <a:txBody>
                    <a:bodyPr/>
                    <a:lstStyle/>
                    <a:p>
                      <a:pPr algn="r"/>
                      <a:r>
                        <a:rPr lang="en-US" sz="1800" dirty="0" smtClean="0">
                          <a:latin typeface="Arial" panose="020B0604020202020204" pitchFamily="34" charset="0"/>
                          <a:cs typeface="Arial" panose="020B0604020202020204" pitchFamily="34" charset="0"/>
                        </a:rPr>
                        <a:t>370,619</a:t>
                      </a:r>
                      <a:endParaRPr lang="en-US" sz="1800" dirty="0">
                        <a:latin typeface="Arial" panose="020B0604020202020204" pitchFamily="34" charset="0"/>
                        <a:cs typeface="Arial" panose="020B0604020202020204" pitchFamily="34" charset="0"/>
                      </a:endParaRPr>
                    </a:p>
                  </a:txBody>
                  <a:tcPr anchor="b"/>
                </a:tc>
                <a:tc>
                  <a:txBody>
                    <a:bodyPr/>
                    <a:lstStyle/>
                    <a:p>
                      <a:pPr algn="r"/>
                      <a:r>
                        <a:rPr lang="en-US" sz="1800" dirty="0" smtClean="0">
                          <a:latin typeface="Arial" panose="020B0604020202020204" pitchFamily="34" charset="0"/>
                          <a:cs typeface="Arial" panose="020B0604020202020204" pitchFamily="34" charset="0"/>
                        </a:rPr>
                        <a:t>3,399,834</a:t>
                      </a:r>
                      <a:endParaRPr lang="en-US" sz="1800" dirty="0">
                        <a:latin typeface="Arial" panose="020B0604020202020204" pitchFamily="34" charset="0"/>
                        <a:cs typeface="Arial" panose="020B0604020202020204" pitchFamily="34" charset="0"/>
                      </a:endParaRPr>
                    </a:p>
                  </a:txBody>
                  <a:tcPr anchor="b"/>
                </a:tc>
              </a:tr>
              <a:tr h="658368">
                <a:tc>
                  <a:txBody>
                    <a:bodyPr/>
                    <a:lstStyle/>
                    <a:p>
                      <a:pPr algn="l"/>
                      <a:r>
                        <a:rPr lang="en-US" sz="1800" dirty="0" smtClean="0">
                          <a:latin typeface="Arial" panose="020B0604020202020204" pitchFamily="34" charset="0"/>
                          <a:cs typeface="Arial" panose="020B0604020202020204" pitchFamily="34" charset="0"/>
                        </a:rPr>
                        <a:t>Average </a:t>
                      </a:r>
                      <a:r>
                        <a:rPr lang="en-US" sz="1800" baseline="0" dirty="0" smtClean="0">
                          <a:latin typeface="Arial" panose="020B0604020202020204" pitchFamily="34" charset="0"/>
                          <a:cs typeface="Arial" panose="020B0604020202020204" pitchFamily="34" charset="0"/>
                        </a:rPr>
                        <a:t>age</a:t>
                      </a:r>
                      <a:endParaRPr lang="en-US" sz="1800" dirty="0">
                        <a:latin typeface="Arial" panose="020B0604020202020204" pitchFamily="34" charset="0"/>
                        <a:cs typeface="Arial" panose="020B0604020202020204" pitchFamily="34" charset="0"/>
                      </a:endParaRPr>
                    </a:p>
                  </a:txBody>
                  <a:tcPr anchor="b"/>
                </a:tc>
                <a:tc>
                  <a:txBody>
                    <a:bodyPr/>
                    <a:lstStyle/>
                    <a:p>
                      <a:pPr algn="r"/>
                      <a:r>
                        <a:rPr lang="en-US" sz="1800" dirty="0" smtClean="0">
                          <a:latin typeface="Arial" panose="020B0604020202020204" pitchFamily="34" charset="0"/>
                          <a:cs typeface="Arial" panose="020B0604020202020204" pitchFamily="34" charset="0"/>
                        </a:rPr>
                        <a:t>67.9</a:t>
                      </a:r>
                      <a:endParaRPr lang="en-US" sz="1800" dirty="0">
                        <a:latin typeface="Arial" panose="020B0604020202020204" pitchFamily="34" charset="0"/>
                        <a:cs typeface="Arial" panose="020B0604020202020204" pitchFamily="34" charset="0"/>
                      </a:endParaRPr>
                    </a:p>
                  </a:txBody>
                  <a:tcPr anchor="b"/>
                </a:tc>
                <a:tc>
                  <a:txBody>
                    <a:bodyPr/>
                    <a:lstStyle/>
                    <a:p>
                      <a:pPr algn="r"/>
                      <a:r>
                        <a:rPr lang="en-US" sz="1800" dirty="0" smtClean="0">
                          <a:latin typeface="Arial" panose="020B0604020202020204" pitchFamily="34" charset="0"/>
                          <a:cs typeface="Arial" panose="020B0604020202020204" pitchFamily="34" charset="0"/>
                        </a:rPr>
                        <a:t>57.5</a:t>
                      </a:r>
                      <a:endParaRPr lang="en-US" sz="1800" dirty="0">
                        <a:latin typeface="Arial" panose="020B0604020202020204" pitchFamily="34" charset="0"/>
                        <a:cs typeface="Arial" panose="020B0604020202020204" pitchFamily="34" charset="0"/>
                      </a:endParaRPr>
                    </a:p>
                  </a:txBody>
                  <a:tcPr anchor="b"/>
                </a:tc>
              </a:tr>
              <a:tr h="365760">
                <a:tc gridSpan="3">
                  <a:txBody>
                    <a:bodyPr/>
                    <a:lstStyle/>
                    <a:p>
                      <a:pPr algn="l"/>
                      <a:r>
                        <a:rPr lang="en-US" sz="1800" b="1" dirty="0" smtClean="0">
                          <a:solidFill>
                            <a:schemeClr val="bg1"/>
                          </a:solidFill>
                          <a:latin typeface="Arial" panose="020B0604020202020204" pitchFamily="34" charset="0"/>
                          <a:cs typeface="Arial" panose="020B0604020202020204" pitchFamily="34" charset="0"/>
                        </a:rPr>
                        <a:t>Farms</a:t>
                      </a:r>
                      <a:endParaRPr lang="en-US" sz="1800" b="1" dirty="0">
                        <a:solidFill>
                          <a:schemeClr val="bg1"/>
                        </a:solidFill>
                        <a:latin typeface="Arial" panose="020B0604020202020204" pitchFamily="34" charset="0"/>
                        <a:cs typeface="Arial" panose="020B0604020202020204" pitchFamily="34" charset="0"/>
                      </a:endParaRPr>
                    </a:p>
                  </a:txBody>
                  <a:tcPr anchor="b">
                    <a:solidFill>
                      <a:srgbClr val="0A5540"/>
                    </a:solidFill>
                  </a:tcPr>
                </a:tc>
                <a:tc hMerge="1">
                  <a:txBody>
                    <a:bodyPr/>
                    <a:lstStyle/>
                    <a:p>
                      <a:endParaRPr lang="en-US"/>
                    </a:p>
                  </a:txBody>
                  <a:tcPr/>
                </a:tc>
                <a:tc hMerge="1">
                  <a:txBody>
                    <a:bodyPr/>
                    <a:lstStyle/>
                    <a:p>
                      <a:endParaRPr lang="en-US"/>
                    </a:p>
                  </a:txBody>
                  <a:tcPr/>
                </a:tc>
              </a:tr>
              <a:tr h="658368">
                <a:tc>
                  <a:txBody>
                    <a:bodyPr/>
                    <a:lstStyle/>
                    <a:p>
                      <a:pPr algn="l"/>
                      <a:r>
                        <a:rPr lang="en-US" sz="1800" dirty="0" smtClean="0">
                          <a:latin typeface="Arial" panose="020B0604020202020204" pitchFamily="34" charset="0"/>
                          <a:cs typeface="Arial" panose="020B0604020202020204" pitchFamily="34" charset="0"/>
                        </a:rPr>
                        <a:t>Number</a:t>
                      </a:r>
                      <a:endParaRPr lang="en-US" sz="1800" dirty="0">
                        <a:latin typeface="Arial" panose="020B0604020202020204" pitchFamily="34" charset="0"/>
                        <a:cs typeface="Arial" panose="020B0604020202020204" pitchFamily="34" charset="0"/>
                      </a:endParaRPr>
                    </a:p>
                  </a:txBody>
                  <a:tcPr marL="151949" marR="151949" anchor="b"/>
                </a:tc>
                <a:tc>
                  <a:txBody>
                    <a:bodyPr/>
                    <a:lstStyle/>
                    <a:p>
                      <a:pPr algn="r"/>
                      <a:r>
                        <a:rPr lang="en-US" sz="1800" dirty="0" smtClean="0">
                          <a:latin typeface="Arial" panose="020B0604020202020204" pitchFamily="34" charset="0"/>
                          <a:cs typeface="Arial" panose="020B0604020202020204" pitchFamily="34" charset="0"/>
                        </a:rPr>
                        <a:t>355,393</a:t>
                      </a:r>
                      <a:endParaRPr lang="en-US" sz="1800" dirty="0">
                        <a:latin typeface="Arial" panose="020B0604020202020204" pitchFamily="34" charset="0"/>
                        <a:cs typeface="Arial" panose="020B0604020202020204" pitchFamily="34" charset="0"/>
                      </a:endParaRPr>
                    </a:p>
                  </a:txBody>
                  <a:tcPr marL="151949" marR="151949" anchor="b"/>
                </a:tc>
                <a:tc>
                  <a:txBody>
                    <a:bodyPr/>
                    <a:lstStyle/>
                    <a:p>
                      <a:pPr algn="r"/>
                      <a:r>
                        <a:rPr lang="en-US" sz="1800" dirty="0" smtClean="0">
                          <a:latin typeface="Arial" panose="020B0604020202020204" pitchFamily="34" charset="0"/>
                          <a:cs typeface="Arial" panose="020B0604020202020204" pitchFamily="34" charset="0"/>
                        </a:rPr>
                        <a:t>2,042,220</a:t>
                      </a:r>
                      <a:endParaRPr lang="en-US" sz="1800" dirty="0">
                        <a:latin typeface="Arial" panose="020B0604020202020204" pitchFamily="34" charset="0"/>
                        <a:cs typeface="Arial" panose="020B0604020202020204" pitchFamily="34" charset="0"/>
                      </a:endParaRPr>
                    </a:p>
                  </a:txBody>
                  <a:tcPr marL="151949" marR="151949" anchor="b"/>
                </a:tc>
              </a:tr>
              <a:tr h="658368">
                <a:tc>
                  <a:txBody>
                    <a:bodyPr/>
                    <a:lstStyle/>
                    <a:p>
                      <a:pPr algn="l"/>
                      <a:r>
                        <a:rPr lang="en-US" sz="1800" dirty="0" smtClean="0">
                          <a:latin typeface="Arial" panose="020B0604020202020204" pitchFamily="34" charset="0"/>
                          <a:cs typeface="Arial" panose="020B0604020202020204" pitchFamily="34" charset="0"/>
                        </a:rPr>
                        <a:t>Average</a:t>
                      </a:r>
                      <a:r>
                        <a:rPr lang="en-US" sz="1800" baseline="0" dirty="0" smtClean="0">
                          <a:latin typeface="Arial" panose="020B0604020202020204" pitchFamily="34" charset="0"/>
                          <a:cs typeface="Arial" panose="020B0604020202020204" pitchFamily="34" charset="0"/>
                        </a:rPr>
                        <a:t> </a:t>
                      </a:r>
                      <a:r>
                        <a:rPr lang="en-US" sz="1800" dirty="0" smtClean="0">
                          <a:latin typeface="Arial" panose="020B0604020202020204" pitchFamily="34" charset="0"/>
                          <a:cs typeface="Arial" panose="020B0604020202020204" pitchFamily="34" charset="0"/>
                        </a:rPr>
                        <a:t>f</a:t>
                      </a:r>
                      <a:r>
                        <a:rPr lang="en-US" sz="1800" baseline="0" dirty="0" smtClean="0">
                          <a:latin typeface="Arial" panose="020B0604020202020204" pitchFamily="34" charset="0"/>
                          <a:cs typeface="Arial" panose="020B0604020202020204" pitchFamily="34" charset="0"/>
                        </a:rPr>
                        <a:t>arm size (acres)</a:t>
                      </a:r>
                      <a:endParaRPr lang="en-US" sz="1800" dirty="0">
                        <a:latin typeface="Arial" panose="020B0604020202020204" pitchFamily="34" charset="0"/>
                        <a:cs typeface="Arial" panose="020B0604020202020204" pitchFamily="34" charset="0"/>
                      </a:endParaRPr>
                    </a:p>
                  </a:txBody>
                  <a:tcPr marL="151949" marR="151949" anchor="b"/>
                </a:tc>
                <a:tc>
                  <a:txBody>
                    <a:bodyPr/>
                    <a:lstStyle/>
                    <a:p>
                      <a:pPr algn="r"/>
                      <a:r>
                        <a:rPr lang="en-US" sz="1800" dirty="0" smtClean="0">
                          <a:latin typeface="Arial" panose="020B0604020202020204" pitchFamily="34" charset="0"/>
                          <a:cs typeface="Arial" panose="020B0604020202020204" pitchFamily="34" charset="0"/>
                        </a:rPr>
                        <a:t>363</a:t>
                      </a:r>
                      <a:endParaRPr lang="en-US" sz="1800" dirty="0">
                        <a:latin typeface="Arial" panose="020B0604020202020204" pitchFamily="34" charset="0"/>
                        <a:cs typeface="Arial" panose="020B0604020202020204" pitchFamily="34" charset="0"/>
                      </a:endParaRPr>
                    </a:p>
                  </a:txBody>
                  <a:tcPr marL="151949" marR="151949" anchor="b"/>
                </a:tc>
                <a:tc>
                  <a:txBody>
                    <a:bodyPr/>
                    <a:lstStyle/>
                    <a:p>
                      <a:pPr algn="r"/>
                      <a:r>
                        <a:rPr lang="en-US" sz="1800" dirty="0" smtClean="0">
                          <a:latin typeface="Arial" panose="020B0604020202020204" pitchFamily="34" charset="0"/>
                          <a:cs typeface="Arial" panose="020B0604020202020204" pitchFamily="34" charset="0"/>
                        </a:rPr>
                        <a:t>441</a:t>
                      </a:r>
                      <a:endParaRPr lang="en-US" sz="1800" dirty="0">
                        <a:latin typeface="Arial" panose="020B0604020202020204" pitchFamily="34" charset="0"/>
                        <a:cs typeface="Arial" panose="020B0604020202020204" pitchFamily="34" charset="0"/>
                      </a:endParaRPr>
                    </a:p>
                  </a:txBody>
                  <a:tcPr marL="151949" marR="151949" anchor="b"/>
                </a:tc>
              </a:tr>
              <a:tr h="658368">
                <a:tc>
                  <a:txBody>
                    <a:bodyPr/>
                    <a:lstStyle/>
                    <a:p>
                      <a:pPr algn="l"/>
                      <a:r>
                        <a:rPr lang="en-US" sz="1800" dirty="0" smtClean="0">
                          <a:latin typeface="Arial" panose="020B0604020202020204" pitchFamily="34" charset="0"/>
                          <a:cs typeface="Arial" panose="020B0604020202020204" pitchFamily="34" charset="0"/>
                        </a:rPr>
                        <a:t>Average</a:t>
                      </a:r>
                      <a:r>
                        <a:rPr lang="en-US" sz="1800" baseline="0" dirty="0" smtClean="0">
                          <a:latin typeface="Arial" panose="020B0604020202020204" pitchFamily="34" charset="0"/>
                          <a:cs typeface="Arial" panose="020B0604020202020204" pitchFamily="34" charset="0"/>
                        </a:rPr>
                        <a:t> </a:t>
                      </a:r>
                      <a:r>
                        <a:rPr lang="en-US" sz="1800" dirty="0" smtClean="0">
                          <a:latin typeface="Arial" panose="020B0604020202020204" pitchFamily="34" charset="0"/>
                          <a:cs typeface="Arial" panose="020B0604020202020204" pitchFamily="34" charset="0"/>
                        </a:rPr>
                        <a:t>TVP </a:t>
                      </a:r>
                      <a:endParaRPr lang="en-US" sz="1800" dirty="0">
                        <a:latin typeface="Arial" panose="020B0604020202020204" pitchFamily="34" charset="0"/>
                        <a:cs typeface="Arial" panose="020B0604020202020204" pitchFamily="34" charset="0"/>
                      </a:endParaRPr>
                    </a:p>
                  </a:txBody>
                  <a:tcPr marL="151949" marR="151949" anchor="b"/>
                </a:tc>
                <a:tc>
                  <a:txBody>
                    <a:bodyPr/>
                    <a:lstStyle/>
                    <a:p>
                      <a:pPr algn="r"/>
                      <a:r>
                        <a:rPr lang="en-US" sz="1800" dirty="0" smtClean="0">
                          <a:latin typeface="Arial" panose="020B0604020202020204" pitchFamily="34" charset="0"/>
                          <a:cs typeface="Arial" panose="020B0604020202020204" pitchFamily="34" charset="0"/>
                        </a:rPr>
                        <a:t>$114,876</a:t>
                      </a:r>
                      <a:endParaRPr lang="en-US" sz="1800" dirty="0">
                        <a:latin typeface="Arial" panose="020B0604020202020204" pitchFamily="34" charset="0"/>
                        <a:cs typeface="Arial" panose="020B0604020202020204" pitchFamily="34" charset="0"/>
                      </a:endParaRPr>
                    </a:p>
                  </a:txBody>
                  <a:tcPr marL="151949" marR="151949" anchor="b"/>
                </a:tc>
                <a:tc>
                  <a:txBody>
                    <a:bodyPr/>
                    <a:lstStyle/>
                    <a:p>
                      <a:pPr algn="r"/>
                      <a:r>
                        <a:rPr lang="en-US" sz="1800" dirty="0" smtClean="0">
                          <a:latin typeface="Arial" panose="020B0604020202020204" pitchFamily="34" charset="0"/>
                          <a:cs typeface="Arial" panose="020B0604020202020204" pitchFamily="34" charset="0"/>
                        </a:rPr>
                        <a:t>$190,245</a:t>
                      </a:r>
                      <a:endParaRPr lang="en-US" sz="1800" dirty="0">
                        <a:latin typeface="Arial" panose="020B0604020202020204" pitchFamily="34" charset="0"/>
                        <a:cs typeface="Arial" panose="020B0604020202020204" pitchFamily="34" charset="0"/>
                      </a:endParaRPr>
                    </a:p>
                  </a:txBody>
                  <a:tcPr marL="151949" marR="151949" anchor="b"/>
                </a:tc>
              </a:tr>
            </a:tbl>
          </a:graphicData>
        </a:graphic>
      </p:graphicFrame>
      <p:sp>
        <p:nvSpPr>
          <p:cNvPr id="9" name="TextBox 8"/>
          <p:cNvSpPr txBox="1"/>
          <p:nvPr/>
        </p:nvSpPr>
        <p:spPr>
          <a:xfrm>
            <a:off x="3429801" y="5489105"/>
            <a:ext cx="2071114" cy="369332"/>
          </a:xfrm>
          <a:prstGeom prst="rect">
            <a:avLst/>
          </a:prstGeom>
          <a:solidFill>
            <a:schemeClr val="bg1"/>
          </a:solidFill>
        </p:spPr>
        <p:txBody>
          <a:bodyPr wrap="square" rtlCol="0">
            <a:spAutoFit/>
          </a:bodyPr>
          <a:lstStyle/>
          <a:p>
            <a:r>
              <a:rPr lang="en-US" b="1" dirty="0" smtClean="0">
                <a:latin typeface="Arial" panose="020B0604020202020204" pitchFamily="34" charset="0"/>
                <a:cs typeface="Arial" panose="020B0604020202020204" pitchFamily="34" charset="0"/>
              </a:rPr>
              <a:t>U.S. = 11%</a:t>
            </a:r>
            <a:endParaRPr lang="en-US" b="1" dirty="0">
              <a:latin typeface="Arial" panose="020B0604020202020204" pitchFamily="34" charset="0"/>
              <a:cs typeface="Arial" panose="020B0604020202020204" pitchFamily="34" charset="0"/>
            </a:endParaRPr>
          </a:p>
        </p:txBody>
      </p:sp>
      <p:sp>
        <p:nvSpPr>
          <p:cNvPr id="4" name="Text Placeholder 3"/>
          <p:cNvSpPr>
            <a:spLocks noGrp="1"/>
          </p:cNvSpPr>
          <p:nvPr>
            <p:ph type="body" sz="quarter" idx="3"/>
          </p:nvPr>
        </p:nvSpPr>
        <p:spPr/>
        <p:txBody>
          <a:bodyPr/>
          <a:lstStyle/>
          <a:p>
            <a:endParaRPr lang="en-US" dirty="0"/>
          </a:p>
        </p:txBody>
      </p:sp>
    </p:spTree>
    <p:extLst>
      <p:ext uri="{BB962C8B-B14F-4D97-AF65-F5344CB8AC3E}">
        <p14:creationId xmlns:p14="http://schemas.microsoft.com/office/powerpoint/2010/main" val="51749157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8130" y="210001"/>
            <a:ext cx="11709070" cy="656153"/>
          </a:xfrm>
        </p:spPr>
        <p:txBody>
          <a:bodyPr/>
          <a:lstStyle/>
          <a:p>
            <a:endParaRPr lang="en-US" dirty="0"/>
          </a:p>
        </p:txBody>
      </p:sp>
      <p:sp>
        <p:nvSpPr>
          <p:cNvPr id="4" name="Slide Number Placeholder 3"/>
          <p:cNvSpPr>
            <a:spLocks noGrp="1"/>
          </p:cNvSpPr>
          <p:nvPr>
            <p:ph type="sldNum" sz="quarter" idx="10"/>
          </p:nvPr>
        </p:nvSpPr>
        <p:spPr/>
        <p:txBody>
          <a:bodyPr/>
          <a:lstStyle/>
          <a:p>
            <a:fld id="{43835934-7406-4918-9312-CEAF894A9188}" type="slidenum">
              <a:rPr lang="en-US" smtClean="0"/>
              <a:pPr/>
              <a:t>19</a:t>
            </a:fld>
            <a:endParaRPr lang="en-US" dirty="0"/>
          </a:p>
        </p:txBody>
      </p:sp>
      <p:pic>
        <p:nvPicPr>
          <p:cNvPr id="5" name="Picture 4"/>
          <p:cNvPicPr>
            <a:picLocks noChangeAspect="1"/>
          </p:cNvPicPr>
          <p:nvPr/>
        </p:nvPicPr>
        <p:blipFill rotWithShape="1">
          <a:blip r:embed="rId3" cstate="print">
            <a:extLst>
              <a:ext uri="{28A0092B-C50C-407E-A947-70E740481C1C}">
                <a14:useLocalDpi xmlns:a14="http://schemas.microsoft.com/office/drawing/2010/main" val="0"/>
              </a:ext>
            </a:extLst>
          </a:blip>
          <a:srcRect l="29905" t="1044" r="35168" b="43222"/>
          <a:stretch/>
        </p:blipFill>
        <p:spPr>
          <a:xfrm>
            <a:off x="550798" y="866154"/>
            <a:ext cx="5621402" cy="5045600"/>
          </a:xfrm>
          <a:prstGeom prst="rect">
            <a:avLst/>
          </a:prstGeom>
          <a:ln>
            <a:solidFill>
              <a:srgbClr val="0A5540"/>
            </a:solidFill>
          </a:ln>
        </p:spPr>
      </p:pic>
      <p:sp>
        <p:nvSpPr>
          <p:cNvPr id="9" name="Text Placeholder 8"/>
          <p:cNvSpPr>
            <a:spLocks noGrp="1"/>
          </p:cNvSpPr>
          <p:nvPr>
            <p:ph type="body" idx="1"/>
          </p:nvPr>
        </p:nvSpPr>
        <p:spPr/>
        <p:txBody>
          <a:bodyPr/>
          <a:lstStyle/>
          <a:p>
            <a:endParaRPr lang="en-US"/>
          </a:p>
        </p:txBody>
      </p:sp>
      <p:sp>
        <p:nvSpPr>
          <p:cNvPr id="10" name="Text Placeholder 9"/>
          <p:cNvSpPr>
            <a:spLocks noGrp="1"/>
          </p:cNvSpPr>
          <p:nvPr>
            <p:ph type="body" sz="quarter" idx="3"/>
          </p:nvPr>
        </p:nvSpPr>
        <p:spPr/>
        <p:txBody>
          <a:bodyPr/>
          <a:lstStyle/>
          <a:p>
            <a:endParaRPr lang="en-US"/>
          </a:p>
        </p:txBody>
      </p:sp>
      <p:sp>
        <p:nvSpPr>
          <p:cNvPr id="12" name="Content Placeholder 11"/>
          <p:cNvSpPr>
            <a:spLocks noGrp="1"/>
          </p:cNvSpPr>
          <p:nvPr>
            <p:ph sz="quarter" idx="4"/>
          </p:nvPr>
        </p:nvSpPr>
        <p:spPr>
          <a:xfrm>
            <a:off x="6078602" y="866154"/>
            <a:ext cx="5715000" cy="5242816"/>
          </a:xfrm>
        </p:spPr>
        <p:txBody>
          <a:bodyPr/>
          <a:lstStyle/>
          <a:p>
            <a:pPr marL="0" indent="0">
              <a:buNone/>
            </a:pPr>
            <a:endParaRPr lang="en-US" dirty="0"/>
          </a:p>
          <a:p>
            <a:pPr marL="0" indent="0" algn="ctr">
              <a:buNone/>
            </a:pPr>
            <a:r>
              <a:rPr lang="en-US" dirty="0" smtClean="0"/>
              <a:t>All </a:t>
            </a:r>
            <a:r>
              <a:rPr lang="en-US" dirty="0"/>
              <a:t>Reports Available At www.nass.usda.gov </a:t>
            </a:r>
            <a:endParaRPr lang="en-US" dirty="0" smtClean="0"/>
          </a:p>
          <a:p>
            <a:pPr marL="0" indent="0" algn="ctr">
              <a:buNone/>
            </a:pPr>
            <a:endParaRPr lang="en-US" dirty="0"/>
          </a:p>
          <a:p>
            <a:pPr marL="0" indent="0" algn="ctr">
              <a:buNone/>
            </a:pPr>
            <a:r>
              <a:rPr lang="en-US" dirty="0" smtClean="0"/>
              <a:t>For </a:t>
            </a:r>
            <a:r>
              <a:rPr lang="en-US" dirty="0"/>
              <a:t>Questions </a:t>
            </a:r>
            <a:endParaRPr lang="en-US" dirty="0" smtClean="0"/>
          </a:p>
          <a:p>
            <a:pPr marL="457200" lvl="1" indent="0">
              <a:buNone/>
            </a:pPr>
            <a:endParaRPr lang="en-US" sz="2000" dirty="0"/>
          </a:p>
          <a:p>
            <a:r>
              <a:rPr lang="en-US" sz="2000" dirty="0" smtClean="0"/>
              <a:t>Virginia Harris, Demographics</a:t>
            </a:r>
          </a:p>
          <a:p>
            <a:pPr lvl="1"/>
            <a:r>
              <a:rPr lang="en-US" sz="2000" dirty="0"/>
              <a:t>v</a:t>
            </a:r>
            <a:r>
              <a:rPr lang="en-US" sz="2000" dirty="0" smtClean="0"/>
              <a:t>irginia.harris@usda.gov</a:t>
            </a:r>
          </a:p>
          <a:p>
            <a:pPr lvl="1"/>
            <a:r>
              <a:rPr lang="en-US" sz="2000" dirty="0" smtClean="0"/>
              <a:t>Telephone 502-907-3211</a:t>
            </a:r>
            <a:endParaRPr lang="en-US" sz="2000" dirty="0"/>
          </a:p>
        </p:txBody>
      </p:sp>
    </p:spTree>
    <p:extLst>
      <p:ext uri="{BB962C8B-B14F-4D97-AF65-F5344CB8AC3E}">
        <p14:creationId xmlns:p14="http://schemas.microsoft.com/office/powerpoint/2010/main" val="269738465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History of the Census of Agriculture	</a:t>
            </a:r>
            <a:endParaRPr lang="en-US" dirty="0"/>
          </a:p>
        </p:txBody>
      </p:sp>
      <p:sp>
        <p:nvSpPr>
          <p:cNvPr id="3" name="Content Placeholder 2"/>
          <p:cNvSpPr>
            <a:spLocks noGrp="1"/>
          </p:cNvSpPr>
          <p:nvPr>
            <p:ph idx="1"/>
          </p:nvPr>
        </p:nvSpPr>
        <p:spPr/>
        <p:txBody>
          <a:bodyPr/>
          <a:lstStyle/>
          <a:p>
            <a:r>
              <a:rPr lang="en-US" dirty="0" smtClean="0"/>
              <a:t>The first Census of Agriculture was conducted in 1840 in 26 states and the District of Columbia</a:t>
            </a:r>
          </a:p>
          <a:p>
            <a:r>
              <a:rPr lang="en-US" dirty="0" smtClean="0"/>
              <a:t>175 years later:</a:t>
            </a:r>
          </a:p>
          <a:p>
            <a:pPr lvl="1"/>
            <a:r>
              <a:rPr lang="en-US" dirty="0" smtClean="0"/>
              <a:t>The 2017 Census of Agriculture is the 29</a:t>
            </a:r>
            <a:r>
              <a:rPr lang="en-US" baseline="30000" dirty="0" smtClean="0"/>
              <a:t>th</a:t>
            </a:r>
            <a:r>
              <a:rPr lang="en-US" dirty="0" smtClean="0"/>
              <a:t> in the series, and the 5</a:t>
            </a:r>
            <a:r>
              <a:rPr lang="en-US" baseline="30000" dirty="0" smtClean="0"/>
              <a:t>th</a:t>
            </a:r>
            <a:r>
              <a:rPr lang="en-US" dirty="0" smtClean="0"/>
              <a:t> conducted by NASS</a:t>
            </a:r>
          </a:p>
          <a:p>
            <a:pPr lvl="1"/>
            <a:r>
              <a:rPr lang="en-US" dirty="0" smtClean="0"/>
              <a:t>In 1997 the Census was transferred from the Census Bureau to NASS</a:t>
            </a:r>
          </a:p>
          <a:p>
            <a:pPr lvl="1"/>
            <a:r>
              <a:rPr lang="en-US" dirty="0" smtClean="0"/>
              <a:t>The Census encompasses 50 states, Puerto Rico, and outlying areas</a:t>
            </a:r>
          </a:p>
          <a:p>
            <a:r>
              <a:rPr lang="en-US" dirty="0" smtClean="0"/>
              <a:t>Data are available for:</a:t>
            </a:r>
          </a:p>
          <a:p>
            <a:pPr lvl="1"/>
            <a:r>
              <a:rPr lang="en-US" dirty="0" smtClean="0"/>
              <a:t>National, state, and county levels</a:t>
            </a:r>
          </a:p>
          <a:p>
            <a:pPr lvl="1"/>
            <a:r>
              <a:rPr lang="en-US" dirty="0" smtClean="0"/>
              <a:t>Congressional districts, watersheds, and zip codes</a:t>
            </a:r>
          </a:p>
          <a:p>
            <a:pPr marL="457200" lvl="1" indent="0">
              <a:buNone/>
            </a:pPr>
            <a:r>
              <a:rPr lang="en-US" dirty="0"/>
              <a:t>	</a:t>
            </a:r>
            <a:r>
              <a:rPr lang="en-US" dirty="0" smtClean="0"/>
              <a:t>	</a:t>
            </a:r>
            <a:endParaRPr lang="en-US" dirty="0"/>
          </a:p>
        </p:txBody>
      </p:sp>
      <p:sp>
        <p:nvSpPr>
          <p:cNvPr id="4" name="Slide Number Placeholder 3"/>
          <p:cNvSpPr>
            <a:spLocks noGrp="1"/>
          </p:cNvSpPr>
          <p:nvPr>
            <p:ph type="sldNum" sz="quarter" idx="4"/>
          </p:nvPr>
        </p:nvSpPr>
        <p:spPr/>
        <p:txBody>
          <a:bodyPr/>
          <a:lstStyle/>
          <a:p>
            <a:fld id="{43835934-7406-4918-9312-CEAF894A9188}" type="slidenum">
              <a:rPr lang="en-US" smtClean="0"/>
              <a:pPr/>
              <a:t>2</a:t>
            </a:fld>
            <a:endParaRPr lang="en-US" dirty="0"/>
          </a:p>
        </p:txBody>
      </p:sp>
    </p:spTree>
    <p:extLst>
      <p:ext uri="{BB962C8B-B14F-4D97-AF65-F5344CB8AC3E}">
        <p14:creationId xmlns:p14="http://schemas.microsoft.com/office/powerpoint/2010/main" val="147548361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smtClean="0"/>
              <a:t>Farm Definition</a:t>
            </a:r>
          </a:p>
          <a:p>
            <a:endParaRPr lang="en-US" dirty="0"/>
          </a:p>
        </p:txBody>
      </p:sp>
      <p:sp>
        <p:nvSpPr>
          <p:cNvPr id="3" name="Text Placeholder 2"/>
          <p:cNvSpPr>
            <a:spLocks noGrp="1"/>
          </p:cNvSpPr>
          <p:nvPr>
            <p:ph type="body" sz="quarter" idx="11"/>
          </p:nvPr>
        </p:nvSpPr>
        <p:spPr>
          <a:xfrm>
            <a:off x="996950" y="2487613"/>
            <a:ext cx="10207670" cy="3088939"/>
          </a:xfrm>
        </p:spPr>
        <p:txBody>
          <a:bodyPr/>
          <a:lstStyle/>
          <a:p>
            <a:pPr marL="457189" lvl="1" indent="0">
              <a:buNone/>
            </a:pPr>
            <a:r>
              <a:rPr lang="en-US" sz="2800" dirty="0"/>
              <a:t>Since 1974, the Census of Agriculture has defined a farm as </a:t>
            </a:r>
          </a:p>
          <a:p>
            <a:pPr marL="457189" lvl="1" indent="0">
              <a:buNone/>
            </a:pPr>
            <a:endParaRPr lang="en-US" sz="2800" dirty="0"/>
          </a:p>
          <a:p>
            <a:pPr marL="457189" lvl="1" indent="0">
              <a:buNone/>
            </a:pPr>
            <a:r>
              <a:rPr lang="en-US" sz="2800" i="1" dirty="0"/>
              <a:t>“any place from which $1,000 or more of agricultural products were produced and sold, or normally would have been sold, during the census year.” </a:t>
            </a:r>
          </a:p>
          <a:p>
            <a:pPr lvl="2"/>
            <a:endParaRPr lang="en-US" dirty="0"/>
          </a:p>
          <a:p>
            <a:endParaRPr lang="en-US" dirty="0"/>
          </a:p>
        </p:txBody>
      </p:sp>
    </p:spTree>
    <p:extLst>
      <p:ext uri="{BB962C8B-B14F-4D97-AF65-F5344CB8AC3E}">
        <p14:creationId xmlns:p14="http://schemas.microsoft.com/office/powerpoint/2010/main" val="6320030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3755" y="365125"/>
            <a:ext cx="11661569" cy="727405"/>
          </a:xfrm>
        </p:spPr>
        <p:txBody>
          <a:bodyPr/>
          <a:lstStyle/>
          <a:p>
            <a:r>
              <a:rPr lang="en-US" dirty="0" smtClean="0">
                <a:latin typeface="Arial Narrow" panose="020B0606020202030204" pitchFamily="34" charset="0"/>
              </a:rPr>
              <a:t>Number of Farms and Land in Farms, 1997-2017</a:t>
            </a:r>
            <a:endParaRPr lang="en-US" dirty="0">
              <a:latin typeface="Arial Narrow" panose="020B0606020202030204" pitchFamily="34" charset="0"/>
            </a:endParaRPr>
          </a:p>
        </p:txBody>
      </p:sp>
      <p:sp>
        <p:nvSpPr>
          <p:cNvPr id="5" name="Slide Number Placeholder 4"/>
          <p:cNvSpPr>
            <a:spLocks noGrp="1"/>
          </p:cNvSpPr>
          <p:nvPr>
            <p:ph type="sldNum" sz="quarter" idx="4"/>
          </p:nvPr>
        </p:nvSpPr>
        <p:spPr/>
        <p:txBody>
          <a:bodyPr/>
          <a:lstStyle/>
          <a:p>
            <a:fld id="{34951298-165D-4834-9795-A6EDCEB91DD4}" type="slidenum">
              <a:rPr lang="en-US" smtClean="0"/>
              <a:pPr/>
              <a:t>4</a:t>
            </a:fld>
            <a:endParaRPr lang="en-US" dirty="0"/>
          </a:p>
        </p:txBody>
      </p:sp>
      <p:graphicFrame>
        <p:nvGraphicFramePr>
          <p:cNvPr id="6" name="Content Placeholder 5"/>
          <p:cNvGraphicFramePr>
            <a:graphicFrameLocks noGrp="1"/>
          </p:cNvGraphicFramePr>
          <p:nvPr>
            <p:ph sz="half" idx="1"/>
            <p:extLst>
              <p:ext uri="{D42A27DB-BD31-4B8C-83A1-F6EECF244321}">
                <p14:modId xmlns:p14="http://schemas.microsoft.com/office/powerpoint/2010/main" val="3907824616"/>
              </p:ext>
            </p:extLst>
          </p:nvPr>
        </p:nvGraphicFramePr>
        <p:xfrm>
          <a:off x="214313" y="712519"/>
          <a:ext cx="6895542" cy="305144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 7"/>
          <p:cNvGraphicFramePr>
            <a:graphicFrameLocks/>
          </p:cNvGraphicFramePr>
          <p:nvPr>
            <p:extLst>
              <p:ext uri="{D42A27DB-BD31-4B8C-83A1-F6EECF244321}">
                <p14:modId xmlns:p14="http://schemas.microsoft.com/office/powerpoint/2010/main" val="183525068"/>
              </p:ext>
            </p:extLst>
          </p:nvPr>
        </p:nvGraphicFramePr>
        <p:xfrm>
          <a:off x="213755" y="3763963"/>
          <a:ext cx="6896100" cy="280496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9" name="Content Placeholder 7"/>
          <p:cNvGraphicFramePr>
            <a:graphicFrameLocks noGrp="1"/>
          </p:cNvGraphicFramePr>
          <p:nvPr>
            <p:ph sz="half" idx="2"/>
            <p:extLst>
              <p:ext uri="{D42A27DB-BD31-4B8C-83A1-F6EECF244321}">
                <p14:modId xmlns:p14="http://schemas.microsoft.com/office/powerpoint/2010/main" val="2035447651"/>
              </p:ext>
            </p:extLst>
          </p:nvPr>
        </p:nvGraphicFramePr>
        <p:xfrm>
          <a:off x="7612380" y="1241743"/>
          <a:ext cx="4163945" cy="4394200"/>
        </p:xfrm>
        <a:graphic>
          <a:graphicData uri="http://schemas.openxmlformats.org/drawingml/2006/table">
            <a:tbl>
              <a:tblPr firstRow="1">
                <a:tableStyleId>{5C22544A-7EE6-4342-B048-85BDC9FD1C3A}</a:tableStyleId>
              </a:tblPr>
              <a:tblGrid>
                <a:gridCol w="1507577"/>
                <a:gridCol w="1540480"/>
                <a:gridCol w="1115888"/>
              </a:tblGrid>
              <a:tr h="399213">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gn="ctr"/>
                      <a:r>
                        <a:rPr lang="en-US" sz="1800" dirty="0" smtClean="0">
                          <a:latin typeface="Arial" panose="020B0604020202020204" pitchFamily="34" charset="0"/>
                          <a:cs typeface="Arial" panose="020B0604020202020204" pitchFamily="34" charset="0"/>
                        </a:rPr>
                        <a:t>2012</a:t>
                      </a:r>
                      <a:endParaRPr lang="en-US" sz="1800" b="0" dirty="0">
                        <a:solidFill>
                          <a:schemeClr val="bg1"/>
                        </a:solidFill>
                        <a:latin typeface="Arial" panose="020B0604020202020204" pitchFamily="34" charset="0"/>
                        <a:cs typeface="Arial" panose="020B0604020202020204" pitchFamily="34" charset="0"/>
                      </a:endParaRPr>
                    </a:p>
                  </a:txBody>
                  <a:tcPr anchor="b">
                    <a:lnR w="12700" cap="flat" cmpd="sng" algn="ctr">
                      <a:solidFill>
                        <a:schemeClr val="tx1"/>
                      </a:solidFill>
                      <a:prstDash val="solid"/>
                      <a:round/>
                      <a:headEnd type="none" w="med" len="med"/>
                      <a:tailEnd type="none" w="med" len="med"/>
                    </a:lnR>
                  </a:tcPr>
                </a:tc>
                <a:tc>
                  <a:txBody>
                    <a:bodyPr/>
                    <a:lstStyle/>
                    <a:p>
                      <a:pPr algn="ctr"/>
                      <a:r>
                        <a:rPr lang="en-US" sz="1800" dirty="0" smtClean="0">
                          <a:latin typeface="Arial" panose="020B0604020202020204" pitchFamily="34" charset="0"/>
                          <a:cs typeface="Arial" panose="020B0604020202020204" pitchFamily="34" charset="0"/>
                        </a:rPr>
                        <a:t>2017</a:t>
                      </a:r>
                      <a:endParaRPr lang="en-US" sz="1800" b="0" dirty="0">
                        <a:solidFill>
                          <a:schemeClr val="bg1"/>
                        </a:solidFill>
                        <a:latin typeface="Arial" panose="020B0604020202020204" pitchFamily="34" charset="0"/>
                        <a:cs typeface="Arial" panose="020B0604020202020204" pitchFamily="34"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a:r>
                        <a:rPr lang="en-US" sz="1800" dirty="0" smtClean="0">
                          <a:latin typeface="Arial" panose="020B0604020202020204" pitchFamily="34" charset="0"/>
                          <a:cs typeface="Arial" panose="020B0604020202020204" pitchFamily="34" charset="0"/>
                        </a:rPr>
                        <a:t>% </a:t>
                      </a:r>
                    </a:p>
                    <a:p>
                      <a:pPr algn="ctr"/>
                      <a:r>
                        <a:rPr lang="en-US" sz="1800" dirty="0" smtClean="0">
                          <a:latin typeface="Arial" panose="020B0604020202020204" pitchFamily="34" charset="0"/>
                          <a:cs typeface="Arial" panose="020B0604020202020204" pitchFamily="34" charset="0"/>
                        </a:rPr>
                        <a:t>change</a:t>
                      </a:r>
                      <a:endParaRPr lang="en-US" sz="1800" b="0" dirty="0">
                        <a:solidFill>
                          <a:schemeClr val="bg1"/>
                        </a:solidFill>
                        <a:latin typeface="Arial" panose="020B0604020202020204" pitchFamily="34" charset="0"/>
                        <a:cs typeface="Arial" panose="020B0604020202020204" pitchFamily="34" charset="0"/>
                      </a:endParaRPr>
                    </a:p>
                  </a:txBody>
                  <a:tcPr anchor="b">
                    <a:lnL w="12700" cap="flat" cmpd="sng" algn="ctr">
                      <a:solidFill>
                        <a:schemeClr val="tx1"/>
                      </a:solidFill>
                      <a:prstDash val="solid"/>
                      <a:round/>
                      <a:headEnd type="none" w="med" len="med"/>
                      <a:tailEnd type="none" w="med" len="med"/>
                    </a:lnL>
                  </a:tcPr>
                </a:tc>
              </a:tr>
              <a:tr h="370840">
                <a:tc gridSpan="3">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l"/>
                      <a:endParaRPr lang="en-US" sz="1800" dirty="0" smtClean="0">
                        <a:latin typeface="Arial" panose="020B0604020202020204" pitchFamily="34" charset="0"/>
                        <a:cs typeface="Arial" panose="020B0604020202020204" pitchFamily="34" charset="0"/>
                      </a:endParaRPr>
                    </a:p>
                    <a:p>
                      <a:pPr algn="l"/>
                      <a:r>
                        <a:rPr lang="en-US" sz="1800" dirty="0" smtClean="0">
                          <a:latin typeface="Arial" panose="020B0604020202020204" pitchFamily="34" charset="0"/>
                          <a:cs typeface="Arial" panose="020B0604020202020204" pitchFamily="34" charset="0"/>
                        </a:rPr>
                        <a:t>Number of</a:t>
                      </a:r>
                      <a:r>
                        <a:rPr lang="en-US" sz="1800" baseline="0" dirty="0" smtClean="0">
                          <a:latin typeface="Arial" panose="020B0604020202020204" pitchFamily="34" charset="0"/>
                          <a:cs typeface="Arial" panose="020B0604020202020204" pitchFamily="34" charset="0"/>
                        </a:rPr>
                        <a:t> farms</a:t>
                      </a:r>
                      <a:endParaRPr lang="en-US" sz="1800" b="0" dirty="0">
                        <a:solidFill>
                          <a:schemeClr val="tx1"/>
                        </a:solidFill>
                        <a:latin typeface="Arial" panose="020B0604020202020204" pitchFamily="34" charset="0"/>
                        <a:cs typeface="Arial" panose="020B0604020202020204" pitchFamily="34" charset="0"/>
                      </a:endParaRPr>
                    </a:p>
                  </a:txBody>
                  <a:tcPr anchor="b">
                    <a:solidFill>
                      <a:srgbClr val="CCD1CE"/>
                    </a:solidFill>
                  </a:tcPr>
                </a:tc>
                <a:tc hMerge="1">
                  <a:txBody>
                    <a:bodyPr/>
                    <a:lstStyle/>
                    <a:p>
                      <a:endParaRPr lang="en-US"/>
                    </a:p>
                  </a:txBody>
                  <a:tcPr/>
                </a:tc>
                <a:tc hMerge="1">
                  <a:txBody>
                    <a:bodyPr/>
                    <a:lstStyle/>
                    <a:p>
                      <a:endParaRPr lang="en-US"/>
                    </a:p>
                  </a:txBody>
                  <a:tcPr/>
                </a:tc>
              </a:tr>
              <a:tr h="370840">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r"/>
                      <a:r>
                        <a:rPr lang="en-US" sz="1800" dirty="0" smtClean="0">
                          <a:latin typeface="Arial" panose="020B0604020202020204" pitchFamily="34" charset="0"/>
                          <a:cs typeface="Arial" panose="020B0604020202020204" pitchFamily="34" charset="0"/>
                        </a:rPr>
                        <a:t>2,109,303</a:t>
                      </a:r>
                      <a:endParaRPr lang="en-US" sz="1800" dirty="0">
                        <a:solidFill>
                          <a:schemeClr val="tx1"/>
                        </a:solidFill>
                        <a:latin typeface="Arial" panose="020B0604020202020204" pitchFamily="34" charset="0"/>
                        <a:cs typeface="Arial" panose="020B0604020202020204" pitchFamily="34" charset="0"/>
                      </a:endParaRPr>
                    </a:p>
                  </a:txBody>
                  <a:tcPr anchor="b">
                    <a:lnR w="12700" cap="flat" cmpd="sng" algn="ctr">
                      <a:solidFill>
                        <a:schemeClr val="tx1"/>
                      </a:solidFill>
                      <a:prstDash val="solid"/>
                      <a:round/>
                      <a:headEnd type="none" w="med" len="med"/>
                      <a:tailEnd type="none" w="med" len="med"/>
                    </a:lnR>
                    <a:solidFill>
                      <a:srgbClr val="CCD1CE"/>
                    </a:solidFill>
                  </a:tcPr>
                </a:tc>
                <a:tc>
                  <a:txBody>
                    <a:bodyPr/>
                    <a:lstStyle/>
                    <a:p>
                      <a:pPr algn="r"/>
                      <a:r>
                        <a:rPr lang="en-US" sz="1800" dirty="0" smtClean="0">
                          <a:latin typeface="Arial" panose="020B0604020202020204" pitchFamily="34" charset="0"/>
                          <a:cs typeface="Arial" panose="020B0604020202020204" pitchFamily="34" charset="0"/>
                        </a:rPr>
                        <a:t>2,042,220</a:t>
                      </a:r>
                      <a:endParaRPr lang="en-US" sz="1800" dirty="0">
                        <a:solidFill>
                          <a:schemeClr val="tx1"/>
                        </a:solidFill>
                        <a:latin typeface="Arial" panose="020B0604020202020204" pitchFamily="34" charset="0"/>
                        <a:cs typeface="Arial" panose="020B0604020202020204" pitchFamily="34"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CCD1CE"/>
                    </a:solidFill>
                  </a:tcPr>
                </a:tc>
                <a:tc>
                  <a:txBody>
                    <a:bodyPr/>
                    <a:lstStyle/>
                    <a:p>
                      <a:pPr algn="r"/>
                      <a:r>
                        <a:rPr lang="en-US" sz="1800" dirty="0" smtClean="0">
                          <a:latin typeface="Arial" panose="020B0604020202020204" pitchFamily="34" charset="0"/>
                          <a:cs typeface="Arial" panose="020B0604020202020204" pitchFamily="34" charset="0"/>
                        </a:rPr>
                        <a:t>-3.2</a:t>
                      </a:r>
                      <a:endParaRPr lang="en-US" sz="1800" dirty="0">
                        <a:solidFill>
                          <a:schemeClr val="tx1"/>
                        </a:solidFill>
                        <a:latin typeface="Arial" panose="020B0604020202020204" pitchFamily="34" charset="0"/>
                        <a:cs typeface="Arial" panose="020B0604020202020204" pitchFamily="34" charset="0"/>
                      </a:endParaRPr>
                    </a:p>
                  </a:txBody>
                  <a:tcPr anchor="b">
                    <a:lnL w="12700" cap="flat" cmpd="sng" algn="ctr">
                      <a:solidFill>
                        <a:schemeClr val="tx1"/>
                      </a:solidFill>
                      <a:prstDash val="solid"/>
                      <a:round/>
                      <a:headEnd type="none" w="med" len="med"/>
                      <a:tailEnd type="none" w="med" len="med"/>
                    </a:lnL>
                    <a:solidFill>
                      <a:srgbClr val="CCD1CE"/>
                    </a:solidFill>
                  </a:tcPr>
                </a:tc>
              </a:tr>
              <a:tr h="0">
                <a:tc gridSpan="3">
                  <a:txBody>
                    <a:bodyPr/>
                    <a:lstStyle/>
                    <a:p>
                      <a:pPr algn="r"/>
                      <a:endParaRPr lang="en-US" sz="1800" dirty="0" smtClean="0">
                        <a:solidFill>
                          <a:schemeClr val="tx1"/>
                        </a:solidFill>
                        <a:latin typeface="Arial" panose="020B0604020202020204" pitchFamily="34" charset="0"/>
                        <a:cs typeface="Arial" panose="020B0604020202020204" pitchFamily="34" charset="0"/>
                      </a:endParaRPr>
                    </a:p>
                  </a:txBody>
                  <a:tcPr anchor="b"/>
                </a:tc>
                <a:tc hMerge="1">
                  <a:txBody>
                    <a:bodyPr/>
                    <a:lstStyle/>
                    <a:p>
                      <a:endParaRPr lang="en-US"/>
                    </a:p>
                  </a:txBody>
                  <a:tcPr/>
                </a:tc>
                <a:tc hMerge="1">
                  <a:txBody>
                    <a:bodyPr/>
                    <a:lstStyle/>
                    <a:p>
                      <a:endParaRPr lang="en-US"/>
                    </a:p>
                  </a:txBody>
                  <a:tcPr/>
                </a:tc>
              </a:tr>
              <a:tr h="242570">
                <a:tc grid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smtClean="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smtClean="0">
                          <a:latin typeface="Arial" panose="020B0604020202020204" pitchFamily="34" charset="0"/>
                          <a:cs typeface="Arial" panose="020B0604020202020204" pitchFamily="34" charset="0"/>
                        </a:rPr>
                        <a:t>Land in farms (acres)</a:t>
                      </a:r>
                      <a:endParaRPr lang="en-US" sz="1800" b="0" dirty="0" smtClean="0">
                        <a:solidFill>
                          <a:schemeClr val="tx1"/>
                        </a:solidFill>
                        <a:latin typeface="Arial" panose="020B0604020202020204" pitchFamily="34" charset="0"/>
                        <a:cs typeface="Arial" panose="020B0604020202020204" pitchFamily="34" charset="0"/>
                      </a:endParaRPr>
                    </a:p>
                  </a:txBody>
                  <a:tcPr anchor="b">
                    <a:solidFill>
                      <a:srgbClr val="CCD1CE"/>
                    </a:solidFill>
                  </a:tcPr>
                </a:tc>
                <a:tc hMerge="1">
                  <a:txBody>
                    <a:bodyPr/>
                    <a:lstStyle/>
                    <a:p>
                      <a:endParaRPr lang="en-US"/>
                    </a:p>
                  </a:txBody>
                  <a:tcPr/>
                </a:tc>
                <a:tc hMerge="1">
                  <a:txBody>
                    <a:bodyPr/>
                    <a:lstStyle/>
                    <a:p>
                      <a:endParaRPr lang="en-US"/>
                    </a:p>
                  </a:txBody>
                  <a:tcPr/>
                </a:tc>
              </a:tr>
              <a:tr h="149860">
                <a:tc>
                  <a:txBody>
                    <a:bodyPr/>
                    <a:lstStyle/>
                    <a:p>
                      <a:pPr algn="r"/>
                      <a:r>
                        <a:rPr lang="en-US" sz="1800" dirty="0" smtClean="0">
                          <a:latin typeface="Arial" panose="020B0604020202020204" pitchFamily="34" charset="0"/>
                          <a:cs typeface="Arial" panose="020B0604020202020204" pitchFamily="34" charset="0"/>
                        </a:rPr>
                        <a:t>914,527,657</a:t>
                      </a:r>
                      <a:endParaRPr lang="en-US" sz="1800" dirty="0" smtClean="0">
                        <a:solidFill>
                          <a:schemeClr val="tx1"/>
                        </a:solidFill>
                        <a:latin typeface="Arial" panose="020B0604020202020204" pitchFamily="34" charset="0"/>
                        <a:cs typeface="Arial" panose="020B0604020202020204" pitchFamily="34" charset="0"/>
                      </a:endParaRPr>
                    </a:p>
                  </a:txBody>
                  <a:tcPr anchor="b">
                    <a:lnR w="12700" cap="flat" cmpd="sng" algn="ctr">
                      <a:solidFill>
                        <a:schemeClr val="tx1"/>
                      </a:solidFill>
                      <a:prstDash val="solid"/>
                      <a:round/>
                      <a:headEnd type="none" w="med" len="med"/>
                      <a:tailEnd type="none" w="med" len="med"/>
                    </a:lnR>
                    <a:solidFill>
                      <a:srgbClr val="CCD1CE"/>
                    </a:solidFill>
                  </a:tcPr>
                </a:tc>
                <a:tc>
                  <a:txBody>
                    <a:bodyPr/>
                    <a:lstStyle/>
                    <a:p>
                      <a:pPr algn="r"/>
                      <a:r>
                        <a:rPr lang="en-US" sz="1800" dirty="0" smtClean="0">
                          <a:latin typeface="Arial" panose="020B0604020202020204" pitchFamily="34" charset="0"/>
                          <a:cs typeface="Arial" panose="020B0604020202020204" pitchFamily="34" charset="0"/>
                        </a:rPr>
                        <a:t>900,217,576</a:t>
                      </a:r>
                      <a:endParaRPr lang="en-US" sz="1800" dirty="0" smtClean="0">
                        <a:solidFill>
                          <a:schemeClr val="tx1"/>
                        </a:solidFill>
                        <a:latin typeface="Arial" panose="020B0604020202020204" pitchFamily="34" charset="0"/>
                        <a:cs typeface="Arial" panose="020B0604020202020204" pitchFamily="34"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CCD1CE"/>
                    </a:solidFill>
                  </a:tcPr>
                </a:tc>
                <a:tc>
                  <a:txBody>
                    <a:bodyPr/>
                    <a:lstStyle/>
                    <a:p>
                      <a:pPr algn="r"/>
                      <a:r>
                        <a:rPr lang="en-US" sz="1800" dirty="0" smtClean="0">
                          <a:latin typeface="Arial" panose="020B0604020202020204" pitchFamily="34" charset="0"/>
                          <a:cs typeface="Arial" panose="020B0604020202020204" pitchFamily="34" charset="0"/>
                        </a:rPr>
                        <a:t>-1.6</a:t>
                      </a:r>
                      <a:endParaRPr lang="en-US" sz="1800" dirty="0" smtClean="0">
                        <a:solidFill>
                          <a:schemeClr val="tx1"/>
                        </a:solidFill>
                        <a:latin typeface="Arial" panose="020B0604020202020204" pitchFamily="34" charset="0"/>
                        <a:cs typeface="Arial" panose="020B0604020202020204" pitchFamily="34" charset="0"/>
                      </a:endParaRPr>
                    </a:p>
                  </a:txBody>
                  <a:tcPr anchor="b">
                    <a:lnL w="12700" cap="flat" cmpd="sng" algn="ctr">
                      <a:solidFill>
                        <a:schemeClr val="tx1"/>
                      </a:solidFill>
                      <a:prstDash val="solid"/>
                      <a:round/>
                      <a:headEnd type="none" w="med" len="med"/>
                      <a:tailEnd type="none" w="med" len="med"/>
                    </a:lnL>
                    <a:solidFill>
                      <a:srgbClr val="CCD1CE"/>
                    </a:solidFill>
                  </a:tcPr>
                </a:tc>
              </a:tr>
              <a:tr h="167640">
                <a:tc gridSpan="3">
                  <a:txBody>
                    <a:bodyPr/>
                    <a:lstStyle/>
                    <a:p>
                      <a:pPr algn="r"/>
                      <a:endParaRPr lang="en-US" sz="1800" dirty="0" smtClean="0">
                        <a:solidFill>
                          <a:schemeClr val="tx1"/>
                        </a:solidFill>
                        <a:latin typeface="Arial" panose="020B0604020202020204" pitchFamily="34" charset="0"/>
                        <a:cs typeface="Arial" panose="020B0604020202020204" pitchFamily="34" charset="0"/>
                      </a:endParaRPr>
                    </a:p>
                  </a:txBody>
                  <a:tcPr anchor="b"/>
                </a:tc>
                <a:tc hMerge="1">
                  <a:txBody>
                    <a:bodyPr/>
                    <a:lstStyle/>
                    <a:p>
                      <a:endParaRPr lang="en-US"/>
                    </a:p>
                  </a:txBody>
                  <a:tcPr/>
                </a:tc>
                <a:tc hMerge="1">
                  <a:txBody>
                    <a:bodyPr/>
                    <a:lstStyle/>
                    <a:p>
                      <a:endParaRPr lang="en-US"/>
                    </a:p>
                  </a:txBody>
                  <a:tcPr/>
                </a:tc>
              </a:tr>
              <a:tr h="167640">
                <a:tc gridSpan="3">
                  <a:txBody>
                    <a:bodyPr/>
                    <a:lstStyle/>
                    <a:p>
                      <a:pPr algn="l"/>
                      <a:endParaRPr lang="en-US" sz="1800" dirty="0" smtClean="0">
                        <a:latin typeface="Arial" panose="020B0604020202020204" pitchFamily="34" charset="0"/>
                        <a:cs typeface="Arial" panose="020B0604020202020204" pitchFamily="34" charset="0"/>
                      </a:endParaRPr>
                    </a:p>
                    <a:p>
                      <a:pPr algn="l"/>
                      <a:r>
                        <a:rPr lang="en-US" sz="1800" dirty="0" smtClean="0">
                          <a:latin typeface="Arial" panose="020B0604020202020204" pitchFamily="34" charset="0"/>
                          <a:cs typeface="Arial" panose="020B0604020202020204" pitchFamily="34" charset="0"/>
                        </a:rPr>
                        <a:t>Average farm size (acres)</a:t>
                      </a:r>
                      <a:endParaRPr lang="en-US" sz="1800" dirty="0" smtClean="0">
                        <a:solidFill>
                          <a:schemeClr val="tx1"/>
                        </a:solidFill>
                        <a:latin typeface="Arial" panose="020B0604020202020204" pitchFamily="34" charset="0"/>
                        <a:cs typeface="Arial" panose="020B0604020202020204" pitchFamily="34" charset="0"/>
                      </a:endParaRPr>
                    </a:p>
                  </a:txBody>
                  <a:tcPr anchor="b">
                    <a:solidFill>
                      <a:srgbClr val="CCD1CE"/>
                    </a:solidFill>
                  </a:tcPr>
                </a:tc>
                <a:tc hMerge="1">
                  <a:txBody>
                    <a:bodyPr/>
                    <a:lstStyle/>
                    <a:p>
                      <a:endParaRPr lang="en-US"/>
                    </a:p>
                  </a:txBody>
                  <a:tcPr/>
                </a:tc>
                <a:tc hMerge="1">
                  <a:txBody>
                    <a:bodyPr/>
                    <a:lstStyle/>
                    <a:p>
                      <a:endParaRPr lang="en-US"/>
                    </a:p>
                  </a:txBody>
                  <a:tcPr/>
                </a:tc>
              </a:tr>
              <a:tr h="167640">
                <a:tc>
                  <a:txBody>
                    <a:bodyPr/>
                    <a:lstStyle/>
                    <a:p>
                      <a:pPr algn="r"/>
                      <a:r>
                        <a:rPr lang="en-US" sz="1800" dirty="0" smtClean="0">
                          <a:latin typeface="Arial" panose="020B0604020202020204" pitchFamily="34" charset="0"/>
                          <a:cs typeface="Arial" panose="020B0604020202020204" pitchFamily="34" charset="0"/>
                        </a:rPr>
                        <a:t>434</a:t>
                      </a:r>
                      <a:endParaRPr lang="en-US" sz="1800" dirty="0" smtClean="0">
                        <a:solidFill>
                          <a:schemeClr val="tx1"/>
                        </a:solidFill>
                        <a:latin typeface="Arial" panose="020B0604020202020204" pitchFamily="34" charset="0"/>
                        <a:cs typeface="Arial" panose="020B0604020202020204" pitchFamily="34" charset="0"/>
                      </a:endParaRPr>
                    </a:p>
                  </a:txBody>
                  <a:tcPr anchor="b">
                    <a:lnR w="12700" cap="flat" cmpd="sng" algn="ctr">
                      <a:solidFill>
                        <a:schemeClr val="tx1"/>
                      </a:solidFill>
                      <a:prstDash val="solid"/>
                      <a:round/>
                      <a:headEnd type="none" w="med" len="med"/>
                      <a:tailEnd type="none" w="med" len="med"/>
                    </a:lnR>
                    <a:solidFill>
                      <a:srgbClr val="CCD1CE"/>
                    </a:solidFill>
                  </a:tcPr>
                </a:tc>
                <a:tc>
                  <a:txBody>
                    <a:bodyPr/>
                    <a:lstStyle/>
                    <a:p>
                      <a:pPr algn="r"/>
                      <a:r>
                        <a:rPr lang="en-US" sz="1800" dirty="0" smtClean="0">
                          <a:latin typeface="Arial" panose="020B0604020202020204" pitchFamily="34" charset="0"/>
                          <a:cs typeface="Arial" panose="020B0604020202020204" pitchFamily="34" charset="0"/>
                        </a:rPr>
                        <a:t>441</a:t>
                      </a:r>
                      <a:endParaRPr lang="en-US" sz="1800" dirty="0" smtClean="0">
                        <a:solidFill>
                          <a:schemeClr val="tx1"/>
                        </a:solidFill>
                        <a:latin typeface="Arial" panose="020B0604020202020204" pitchFamily="34" charset="0"/>
                        <a:cs typeface="Arial" panose="020B0604020202020204" pitchFamily="34"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CCD1CE"/>
                    </a:solidFill>
                  </a:tcPr>
                </a:tc>
                <a:tc>
                  <a:txBody>
                    <a:bodyPr/>
                    <a:lstStyle/>
                    <a:p>
                      <a:pPr algn="r"/>
                      <a:r>
                        <a:rPr lang="en-US" sz="1800" dirty="0" smtClean="0">
                          <a:latin typeface="Arial" panose="020B0604020202020204" pitchFamily="34" charset="0"/>
                          <a:cs typeface="Arial" panose="020B0604020202020204" pitchFamily="34" charset="0"/>
                        </a:rPr>
                        <a:t>+1.6</a:t>
                      </a:r>
                      <a:endParaRPr lang="en-US" sz="1800" dirty="0" smtClean="0">
                        <a:solidFill>
                          <a:schemeClr val="tx1"/>
                        </a:solidFill>
                        <a:latin typeface="Arial" panose="020B0604020202020204" pitchFamily="34" charset="0"/>
                        <a:cs typeface="Arial" panose="020B0604020202020204" pitchFamily="34" charset="0"/>
                      </a:endParaRPr>
                    </a:p>
                  </a:txBody>
                  <a:tcPr anchor="b">
                    <a:lnL w="12700" cap="flat" cmpd="sng" algn="ctr">
                      <a:solidFill>
                        <a:schemeClr val="tx1"/>
                      </a:solidFill>
                      <a:prstDash val="solid"/>
                      <a:round/>
                      <a:headEnd type="none" w="med" len="med"/>
                      <a:tailEnd type="none" w="med" len="med"/>
                    </a:lnL>
                    <a:solidFill>
                      <a:srgbClr val="CCD1CE"/>
                    </a:solidFill>
                  </a:tcPr>
                </a:tc>
              </a:tr>
            </a:tbl>
          </a:graphicData>
        </a:graphic>
      </p:graphicFrame>
      <p:sp>
        <p:nvSpPr>
          <p:cNvPr id="10" name="TextBox 9"/>
          <p:cNvSpPr txBox="1"/>
          <p:nvPr/>
        </p:nvSpPr>
        <p:spPr>
          <a:xfrm>
            <a:off x="2085884" y="2371448"/>
            <a:ext cx="3092530" cy="369332"/>
          </a:xfrm>
          <a:prstGeom prst="rect">
            <a:avLst/>
          </a:prstGeom>
          <a:solidFill>
            <a:schemeClr val="bg2"/>
          </a:solidFill>
          <a:ln>
            <a:solidFill>
              <a:schemeClr val="tx2">
                <a:lumMod val="75000"/>
              </a:schemeClr>
            </a:solidFill>
          </a:ln>
        </p:spPr>
        <p:txBody>
          <a:bodyPr wrap="square" rtlCol="0">
            <a:spAutoFit/>
          </a:bodyPr>
          <a:lstStyle/>
          <a:p>
            <a:pPr algn="ctr"/>
            <a:r>
              <a:rPr lang="en-US" dirty="0" smtClean="0">
                <a:latin typeface="Arial" panose="020B0604020202020204" pitchFamily="34" charset="0"/>
                <a:cs typeface="Arial" panose="020B0604020202020204" pitchFamily="34" charset="0"/>
              </a:rPr>
              <a:t>Number of Farms (millions)</a:t>
            </a:r>
            <a:endParaRPr lang="en-US" dirty="0">
              <a:latin typeface="Arial" panose="020B0604020202020204" pitchFamily="34" charset="0"/>
              <a:cs typeface="Arial" panose="020B0604020202020204" pitchFamily="34" charset="0"/>
            </a:endParaRPr>
          </a:p>
        </p:txBody>
      </p:sp>
      <p:sp>
        <p:nvSpPr>
          <p:cNvPr id="11" name="TextBox 10"/>
          <p:cNvSpPr txBox="1"/>
          <p:nvPr/>
        </p:nvSpPr>
        <p:spPr>
          <a:xfrm>
            <a:off x="2085884" y="4815275"/>
            <a:ext cx="3387816" cy="369332"/>
          </a:xfrm>
          <a:prstGeom prst="rect">
            <a:avLst/>
          </a:prstGeom>
          <a:solidFill>
            <a:schemeClr val="bg2"/>
          </a:solidFill>
          <a:ln>
            <a:solidFill>
              <a:schemeClr val="tx2">
                <a:lumMod val="75000"/>
              </a:schemeClr>
            </a:solidFill>
          </a:ln>
        </p:spPr>
        <p:txBody>
          <a:bodyPr wrap="square" rtlCol="0">
            <a:spAutoFit/>
          </a:bodyPr>
          <a:lstStyle/>
          <a:p>
            <a:pPr algn="ctr"/>
            <a:r>
              <a:rPr lang="en-US" dirty="0" smtClean="0">
                <a:latin typeface="Arial" panose="020B0604020202020204" pitchFamily="34" charset="0"/>
                <a:cs typeface="Arial" panose="020B0604020202020204" pitchFamily="34" charset="0"/>
              </a:rPr>
              <a:t>Land in Farms (million </a:t>
            </a:r>
            <a:r>
              <a:rPr lang="en-US" dirty="0">
                <a:latin typeface="Arial" panose="020B0604020202020204" pitchFamily="34" charset="0"/>
                <a:cs typeface="Arial" panose="020B0604020202020204" pitchFamily="34" charset="0"/>
              </a:rPr>
              <a:t>a</a:t>
            </a:r>
            <a:r>
              <a:rPr lang="en-US" dirty="0" smtClean="0">
                <a:latin typeface="Arial" panose="020B0604020202020204" pitchFamily="34" charset="0"/>
                <a:cs typeface="Arial" panose="020B0604020202020204" pitchFamily="34" charset="0"/>
              </a:rPr>
              <a:t>cres)</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7006001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71728" y="365125"/>
            <a:ext cx="10515600" cy="1325563"/>
          </a:xfrm>
        </p:spPr>
        <p:txBody>
          <a:bodyPr/>
          <a:lstStyle/>
          <a:p>
            <a:r>
              <a:rPr lang="en-US" sz="3600" dirty="0" smtClean="0">
                <a:latin typeface="+mn-lt"/>
              </a:rPr>
              <a:t>Census of Agriculture Terms and Definitions</a:t>
            </a:r>
            <a:r>
              <a:rPr lang="en-US" dirty="0" smtClean="0"/>
              <a:t/>
            </a:r>
            <a:br>
              <a:rPr lang="en-US" dirty="0" smtClean="0"/>
            </a:br>
            <a:endParaRPr lang="en-US" dirty="0"/>
          </a:p>
        </p:txBody>
      </p:sp>
      <p:sp>
        <p:nvSpPr>
          <p:cNvPr id="3" name="Content Placeholder 2"/>
          <p:cNvSpPr>
            <a:spLocks noGrp="1"/>
          </p:cNvSpPr>
          <p:nvPr>
            <p:ph idx="1"/>
          </p:nvPr>
        </p:nvSpPr>
        <p:spPr/>
        <p:txBody>
          <a:bodyPr/>
          <a:lstStyle/>
          <a:p>
            <a:r>
              <a:rPr lang="en-US" dirty="0"/>
              <a:t>Producer: a person involved in decision making for the farm or </a:t>
            </a:r>
            <a:r>
              <a:rPr lang="en-US" dirty="0" smtClean="0"/>
              <a:t>ranch</a:t>
            </a:r>
          </a:p>
          <a:p>
            <a:r>
              <a:rPr lang="en-US" dirty="0"/>
              <a:t>Detailed data for up to 4 persons per farm</a:t>
            </a:r>
          </a:p>
          <a:p>
            <a:r>
              <a:rPr lang="en-US" dirty="0" smtClean="0"/>
              <a:t>Census </a:t>
            </a:r>
            <a:r>
              <a:rPr lang="en-US" dirty="0" smtClean="0"/>
              <a:t>of Agriculture uses Office of Management and Budget (OMB) race and ethnicity categories</a:t>
            </a:r>
          </a:p>
          <a:p>
            <a:r>
              <a:rPr lang="en-US" dirty="0" smtClean="0"/>
              <a:t>New/Beginning </a:t>
            </a:r>
            <a:r>
              <a:rPr lang="en-US" dirty="0"/>
              <a:t>Producer: a producer who has been farming on any farm for 10 years or less</a:t>
            </a:r>
          </a:p>
          <a:p>
            <a:r>
              <a:rPr lang="en-US" dirty="0" smtClean="0"/>
              <a:t>The census is the only </a:t>
            </a:r>
            <a:r>
              <a:rPr lang="en-US" dirty="0"/>
              <a:t>source of demographic data down to the county level</a:t>
            </a:r>
          </a:p>
          <a:p>
            <a:endParaRPr lang="en-US" sz="3600" dirty="0" smtClean="0"/>
          </a:p>
        </p:txBody>
      </p:sp>
      <p:sp>
        <p:nvSpPr>
          <p:cNvPr id="4" name="Slide Number Placeholder 3"/>
          <p:cNvSpPr>
            <a:spLocks noGrp="1"/>
          </p:cNvSpPr>
          <p:nvPr>
            <p:ph type="sldNum" sz="quarter" idx="4"/>
          </p:nvPr>
        </p:nvSpPr>
        <p:spPr/>
        <p:txBody>
          <a:bodyPr/>
          <a:lstStyle/>
          <a:p>
            <a:fld id="{43835934-7406-4918-9312-CEAF894A9188}" type="slidenum">
              <a:rPr lang="en-US" smtClean="0"/>
              <a:pPr/>
              <a:t>5</a:t>
            </a:fld>
            <a:endParaRPr lang="en-US" dirty="0"/>
          </a:p>
        </p:txBody>
      </p:sp>
    </p:spTree>
    <p:extLst>
      <p:ext uri="{BB962C8B-B14F-4D97-AF65-F5344CB8AC3E}">
        <p14:creationId xmlns:p14="http://schemas.microsoft.com/office/powerpoint/2010/main" val="412126408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Content Placeholder 10"/>
          <p:cNvGraphicFramePr>
            <a:graphicFrameLocks noGrp="1"/>
          </p:cNvGraphicFramePr>
          <p:nvPr>
            <p:extLst>
              <p:ext uri="{D42A27DB-BD31-4B8C-83A1-F6EECF244321}">
                <p14:modId xmlns:p14="http://schemas.microsoft.com/office/powerpoint/2010/main" val="2574336370"/>
              </p:ext>
            </p:extLst>
          </p:nvPr>
        </p:nvGraphicFramePr>
        <p:xfrm>
          <a:off x="150167" y="1724165"/>
          <a:ext cx="11764995" cy="4729162"/>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p:txBody>
          <a:bodyPr/>
          <a:lstStyle/>
          <a:p>
            <a:r>
              <a:rPr lang="en-US" dirty="0" smtClean="0"/>
              <a:t>Farm Structure, 2012 and 2017</a:t>
            </a:r>
            <a:endParaRPr lang="en-US" dirty="0"/>
          </a:p>
        </p:txBody>
      </p:sp>
      <p:sp>
        <p:nvSpPr>
          <p:cNvPr id="3" name="Text Placeholder 2"/>
          <p:cNvSpPr>
            <a:spLocks noGrp="1"/>
          </p:cNvSpPr>
          <p:nvPr>
            <p:ph type="body" idx="1"/>
          </p:nvPr>
        </p:nvSpPr>
        <p:spPr>
          <a:xfrm>
            <a:off x="178130" y="1101838"/>
            <a:ext cx="6836819" cy="489456"/>
          </a:xfrm>
        </p:spPr>
        <p:txBody>
          <a:bodyPr/>
          <a:lstStyle/>
          <a:p>
            <a:r>
              <a:rPr lang="en-US" dirty="0" smtClean="0"/>
              <a:t>Farms by Number of Producers</a:t>
            </a:r>
            <a:r>
              <a:rPr lang="en-US" b="0" i="1" dirty="0" smtClean="0"/>
              <a:t> (thousands)</a:t>
            </a:r>
            <a:endParaRPr lang="en-US" b="0" i="1" dirty="0"/>
          </a:p>
        </p:txBody>
      </p:sp>
      <p:sp>
        <p:nvSpPr>
          <p:cNvPr id="8" name="Text Placeholder 7"/>
          <p:cNvSpPr>
            <a:spLocks noGrp="1"/>
          </p:cNvSpPr>
          <p:nvPr>
            <p:ph type="body" sz="quarter" idx="3"/>
          </p:nvPr>
        </p:nvSpPr>
        <p:spPr>
          <a:xfrm>
            <a:off x="6485559" y="1091398"/>
            <a:ext cx="4572000" cy="510335"/>
          </a:xfrm>
        </p:spPr>
        <p:txBody>
          <a:bodyPr/>
          <a:lstStyle/>
          <a:p>
            <a:r>
              <a:rPr lang="en-US" dirty="0" smtClean="0"/>
              <a:t>Producers by Sex </a:t>
            </a:r>
            <a:r>
              <a:rPr lang="en-US" b="0" i="1" dirty="0" smtClean="0"/>
              <a:t>(millions)</a:t>
            </a:r>
            <a:endParaRPr lang="en-US" b="0" i="1" dirty="0"/>
          </a:p>
        </p:txBody>
      </p:sp>
      <p:graphicFrame>
        <p:nvGraphicFramePr>
          <p:cNvPr id="12" name="Content Placeholder 11"/>
          <p:cNvGraphicFramePr>
            <a:graphicFrameLocks noGrp="1"/>
          </p:cNvGraphicFramePr>
          <p:nvPr>
            <p:ph sz="quarter" idx="4"/>
            <p:extLst>
              <p:ext uri="{D42A27DB-BD31-4B8C-83A1-F6EECF244321}">
                <p14:modId xmlns:p14="http://schemas.microsoft.com/office/powerpoint/2010/main" val="1756862411"/>
              </p:ext>
            </p:extLst>
          </p:nvPr>
        </p:nvGraphicFramePr>
        <p:xfrm>
          <a:off x="6485559" y="1613681"/>
          <a:ext cx="4927846" cy="1463040"/>
        </p:xfrm>
        <a:graphic>
          <a:graphicData uri="http://schemas.openxmlformats.org/drawingml/2006/table">
            <a:tbl>
              <a:tblPr firstRow="1" bandRow="1">
                <a:tableStyleId>{5C22544A-7EE6-4342-B048-85BDC9FD1C3A}</a:tableStyleId>
              </a:tblPr>
              <a:tblGrid>
                <a:gridCol w="2130452"/>
                <a:gridCol w="742107"/>
                <a:gridCol w="742107"/>
                <a:gridCol w="1313180"/>
              </a:tblGrid>
              <a:tr h="365760">
                <a:tc>
                  <a:txBody>
                    <a:bodyPr/>
                    <a:lstStyle/>
                    <a:p>
                      <a:endParaRPr lang="en-US" dirty="0">
                        <a:latin typeface="Arial" panose="020B0604020202020204" pitchFamily="34" charset="0"/>
                        <a:cs typeface="Arial" panose="020B0604020202020204" pitchFamily="34" charset="0"/>
                      </a:endParaRPr>
                    </a:p>
                  </a:txBody>
                  <a:tcPr anchor="b"/>
                </a:tc>
                <a:tc>
                  <a:txBody>
                    <a:bodyPr/>
                    <a:lstStyle/>
                    <a:p>
                      <a:r>
                        <a:rPr lang="en-US" dirty="0" smtClean="0">
                          <a:latin typeface="Arial" panose="020B0604020202020204" pitchFamily="34" charset="0"/>
                          <a:cs typeface="Arial" panose="020B0604020202020204" pitchFamily="34" charset="0"/>
                        </a:rPr>
                        <a:t>2012</a:t>
                      </a:r>
                      <a:endParaRPr lang="en-US" dirty="0">
                        <a:latin typeface="Arial" panose="020B0604020202020204" pitchFamily="34" charset="0"/>
                        <a:cs typeface="Arial" panose="020B0604020202020204" pitchFamily="34" charset="0"/>
                      </a:endParaRPr>
                    </a:p>
                  </a:txBody>
                  <a:tcPr anchor="b"/>
                </a:tc>
                <a:tc>
                  <a:txBody>
                    <a:bodyPr/>
                    <a:lstStyle/>
                    <a:p>
                      <a:r>
                        <a:rPr lang="en-US" dirty="0" smtClean="0">
                          <a:latin typeface="Arial" panose="020B0604020202020204" pitchFamily="34" charset="0"/>
                          <a:cs typeface="Arial" panose="020B0604020202020204" pitchFamily="34" charset="0"/>
                        </a:rPr>
                        <a:t>2017</a:t>
                      </a:r>
                      <a:endParaRPr lang="en-US" dirty="0">
                        <a:latin typeface="Arial" panose="020B0604020202020204" pitchFamily="34" charset="0"/>
                        <a:cs typeface="Arial" panose="020B0604020202020204" pitchFamily="34" charset="0"/>
                      </a:endParaRPr>
                    </a:p>
                  </a:txBody>
                  <a:tcPr anchor="b"/>
                </a:tc>
                <a:tc>
                  <a:txBody>
                    <a:bodyPr/>
                    <a:lstStyle/>
                    <a:p>
                      <a:r>
                        <a:rPr lang="en-US" dirty="0" smtClean="0">
                          <a:latin typeface="Arial" panose="020B0604020202020204" pitchFamily="34" charset="0"/>
                          <a:cs typeface="Arial" panose="020B0604020202020204" pitchFamily="34" charset="0"/>
                        </a:rPr>
                        <a:t>% change</a:t>
                      </a:r>
                      <a:endParaRPr lang="en-US" dirty="0">
                        <a:latin typeface="Arial" panose="020B0604020202020204" pitchFamily="34" charset="0"/>
                        <a:cs typeface="Arial" panose="020B0604020202020204" pitchFamily="34" charset="0"/>
                      </a:endParaRPr>
                    </a:p>
                  </a:txBody>
                  <a:tcPr anchor="b"/>
                </a:tc>
              </a:tr>
              <a:tr h="329921">
                <a:tc>
                  <a:txBody>
                    <a:bodyPr/>
                    <a:lstStyle/>
                    <a:p>
                      <a:r>
                        <a:rPr lang="en-US" dirty="0" smtClean="0">
                          <a:latin typeface="Arial" panose="020B0604020202020204" pitchFamily="34" charset="0"/>
                          <a:cs typeface="Arial" panose="020B0604020202020204" pitchFamily="34" charset="0"/>
                        </a:rPr>
                        <a:t>All producers</a:t>
                      </a:r>
                      <a:endParaRPr lang="en-US" dirty="0">
                        <a:latin typeface="Arial" panose="020B0604020202020204" pitchFamily="34" charset="0"/>
                        <a:cs typeface="Arial" panose="020B0604020202020204" pitchFamily="34" charset="0"/>
                      </a:endParaRPr>
                    </a:p>
                  </a:txBody>
                  <a:tcPr anchor="b"/>
                </a:tc>
                <a:tc>
                  <a:txBody>
                    <a:bodyPr/>
                    <a:lstStyle/>
                    <a:p>
                      <a:pPr algn="r"/>
                      <a:r>
                        <a:rPr lang="en-US" dirty="0" smtClean="0">
                          <a:latin typeface="Arial" panose="020B0604020202020204" pitchFamily="34" charset="0"/>
                          <a:cs typeface="Arial" panose="020B0604020202020204" pitchFamily="34" charset="0"/>
                        </a:rPr>
                        <a:t>3.18</a:t>
                      </a:r>
                      <a:endParaRPr lang="en-US" dirty="0">
                        <a:latin typeface="Arial" panose="020B0604020202020204" pitchFamily="34" charset="0"/>
                        <a:cs typeface="Arial" panose="020B0604020202020204" pitchFamily="34" charset="0"/>
                      </a:endParaRPr>
                    </a:p>
                  </a:txBody>
                  <a:tcPr anchor="b"/>
                </a:tc>
                <a:tc>
                  <a:txBody>
                    <a:bodyPr/>
                    <a:lstStyle/>
                    <a:p>
                      <a:pPr algn="r"/>
                      <a:r>
                        <a:rPr lang="en-US" dirty="0" smtClean="0">
                          <a:latin typeface="Arial" panose="020B0604020202020204" pitchFamily="34" charset="0"/>
                          <a:cs typeface="Arial" panose="020B0604020202020204" pitchFamily="34" charset="0"/>
                        </a:rPr>
                        <a:t>3.40</a:t>
                      </a:r>
                      <a:endParaRPr lang="en-US" dirty="0">
                        <a:latin typeface="Arial" panose="020B0604020202020204" pitchFamily="34" charset="0"/>
                        <a:cs typeface="Arial" panose="020B0604020202020204" pitchFamily="34" charset="0"/>
                      </a:endParaRPr>
                    </a:p>
                  </a:txBody>
                  <a:tcPr anchor="b"/>
                </a:tc>
                <a:tc>
                  <a:txBody>
                    <a:bodyPr/>
                    <a:lstStyle/>
                    <a:p>
                      <a:pPr algn="r"/>
                      <a:r>
                        <a:rPr lang="en-US" dirty="0" smtClean="0">
                          <a:latin typeface="Arial" panose="020B0604020202020204" pitchFamily="34" charset="0"/>
                          <a:cs typeface="Arial" panose="020B0604020202020204" pitchFamily="34" charset="0"/>
                        </a:rPr>
                        <a:t>+6.9</a:t>
                      </a:r>
                      <a:endParaRPr lang="en-US" dirty="0">
                        <a:latin typeface="Arial" panose="020B0604020202020204" pitchFamily="34" charset="0"/>
                        <a:cs typeface="Arial" panose="020B0604020202020204" pitchFamily="34" charset="0"/>
                      </a:endParaRPr>
                    </a:p>
                  </a:txBody>
                  <a:tcPr anchor="b"/>
                </a:tc>
              </a:tr>
              <a:tr h="329921">
                <a:tc>
                  <a:txBody>
                    <a:bodyPr/>
                    <a:lstStyle/>
                    <a:p>
                      <a:r>
                        <a:rPr lang="en-US" dirty="0" smtClean="0">
                          <a:latin typeface="Arial" panose="020B0604020202020204" pitchFamily="34" charset="0"/>
                          <a:cs typeface="Arial" panose="020B0604020202020204" pitchFamily="34" charset="0"/>
                        </a:rPr>
                        <a:t>Male producers</a:t>
                      </a:r>
                      <a:endParaRPr lang="en-US" dirty="0">
                        <a:latin typeface="Arial" panose="020B0604020202020204" pitchFamily="34" charset="0"/>
                        <a:cs typeface="Arial" panose="020B0604020202020204" pitchFamily="34" charset="0"/>
                      </a:endParaRPr>
                    </a:p>
                  </a:txBody>
                  <a:tcPr anchor="b"/>
                </a:tc>
                <a:tc>
                  <a:txBody>
                    <a:bodyPr/>
                    <a:lstStyle/>
                    <a:p>
                      <a:pPr algn="r"/>
                      <a:r>
                        <a:rPr lang="en-US" dirty="0" smtClean="0">
                          <a:latin typeface="Arial" panose="020B0604020202020204" pitchFamily="34" charset="0"/>
                          <a:cs typeface="Arial" panose="020B0604020202020204" pitchFamily="34" charset="0"/>
                        </a:rPr>
                        <a:t>2.21</a:t>
                      </a:r>
                      <a:endParaRPr lang="en-US" dirty="0">
                        <a:latin typeface="Arial" panose="020B0604020202020204" pitchFamily="34" charset="0"/>
                        <a:cs typeface="Arial" panose="020B0604020202020204" pitchFamily="34" charset="0"/>
                      </a:endParaRPr>
                    </a:p>
                  </a:txBody>
                  <a:tcPr anchor="b"/>
                </a:tc>
                <a:tc>
                  <a:txBody>
                    <a:bodyPr/>
                    <a:lstStyle/>
                    <a:p>
                      <a:pPr algn="r"/>
                      <a:r>
                        <a:rPr lang="en-US" dirty="0" smtClean="0">
                          <a:latin typeface="Arial" panose="020B0604020202020204" pitchFamily="34" charset="0"/>
                          <a:cs typeface="Arial" panose="020B0604020202020204" pitchFamily="34" charset="0"/>
                        </a:rPr>
                        <a:t>2.17</a:t>
                      </a:r>
                    </a:p>
                  </a:txBody>
                  <a:tcPr anchor="b"/>
                </a:tc>
                <a:tc>
                  <a:txBody>
                    <a:bodyPr/>
                    <a:lstStyle/>
                    <a:p>
                      <a:pPr algn="r"/>
                      <a:r>
                        <a:rPr lang="en-US" dirty="0" smtClean="0">
                          <a:latin typeface="Arial" panose="020B0604020202020204" pitchFamily="34" charset="0"/>
                          <a:cs typeface="Arial" panose="020B0604020202020204" pitchFamily="34" charset="0"/>
                        </a:rPr>
                        <a:t>-1.7</a:t>
                      </a:r>
                      <a:endParaRPr lang="en-US" dirty="0">
                        <a:latin typeface="Arial" panose="020B0604020202020204" pitchFamily="34" charset="0"/>
                        <a:cs typeface="Arial" panose="020B0604020202020204" pitchFamily="34" charset="0"/>
                      </a:endParaRPr>
                    </a:p>
                  </a:txBody>
                  <a:tcPr anchor="b"/>
                </a:tc>
              </a:tr>
              <a:tr h="329921">
                <a:tc>
                  <a:txBody>
                    <a:bodyPr/>
                    <a:lstStyle/>
                    <a:p>
                      <a:r>
                        <a:rPr lang="en-US" dirty="0" smtClean="0">
                          <a:latin typeface="Arial" panose="020B0604020202020204" pitchFamily="34" charset="0"/>
                          <a:cs typeface="Arial" panose="020B0604020202020204" pitchFamily="34" charset="0"/>
                        </a:rPr>
                        <a:t>Female producers</a:t>
                      </a:r>
                      <a:endParaRPr lang="en-US" dirty="0">
                        <a:latin typeface="Arial" panose="020B0604020202020204" pitchFamily="34" charset="0"/>
                        <a:cs typeface="Arial" panose="020B0604020202020204" pitchFamily="34" charset="0"/>
                      </a:endParaRPr>
                    </a:p>
                  </a:txBody>
                  <a:tcPr anchor="b"/>
                </a:tc>
                <a:tc>
                  <a:txBody>
                    <a:bodyPr/>
                    <a:lstStyle/>
                    <a:p>
                      <a:pPr algn="r"/>
                      <a:r>
                        <a:rPr lang="en-US" dirty="0" smtClean="0">
                          <a:latin typeface="Arial" panose="020B0604020202020204" pitchFamily="34" charset="0"/>
                          <a:cs typeface="Arial" panose="020B0604020202020204" pitchFamily="34" charset="0"/>
                        </a:rPr>
                        <a:t>0.97</a:t>
                      </a:r>
                      <a:endParaRPr lang="en-US" dirty="0">
                        <a:latin typeface="Arial" panose="020B0604020202020204" pitchFamily="34" charset="0"/>
                        <a:cs typeface="Arial" panose="020B0604020202020204" pitchFamily="34" charset="0"/>
                      </a:endParaRPr>
                    </a:p>
                  </a:txBody>
                  <a:tcPr anchor="b"/>
                </a:tc>
                <a:tc>
                  <a:txBody>
                    <a:bodyPr/>
                    <a:lstStyle/>
                    <a:p>
                      <a:pPr algn="r"/>
                      <a:r>
                        <a:rPr lang="en-US" dirty="0" smtClean="0">
                          <a:latin typeface="Arial" panose="020B0604020202020204" pitchFamily="34" charset="0"/>
                          <a:cs typeface="Arial" panose="020B0604020202020204" pitchFamily="34" charset="0"/>
                        </a:rPr>
                        <a:t>1.23</a:t>
                      </a:r>
                      <a:endParaRPr lang="en-US" dirty="0">
                        <a:latin typeface="Arial" panose="020B0604020202020204" pitchFamily="34" charset="0"/>
                        <a:cs typeface="Arial" panose="020B0604020202020204" pitchFamily="34" charset="0"/>
                      </a:endParaRPr>
                    </a:p>
                  </a:txBody>
                  <a:tcPr anchor="b"/>
                </a:tc>
                <a:tc>
                  <a:txBody>
                    <a:bodyPr/>
                    <a:lstStyle/>
                    <a:p>
                      <a:pPr algn="r"/>
                      <a:r>
                        <a:rPr lang="en-US" dirty="0" smtClean="0">
                          <a:latin typeface="Arial" panose="020B0604020202020204" pitchFamily="34" charset="0"/>
                          <a:cs typeface="Arial" panose="020B0604020202020204" pitchFamily="34" charset="0"/>
                        </a:rPr>
                        <a:t>+26.6</a:t>
                      </a:r>
                      <a:endParaRPr lang="en-US" dirty="0">
                        <a:latin typeface="Arial" panose="020B0604020202020204" pitchFamily="34" charset="0"/>
                        <a:cs typeface="Arial" panose="020B0604020202020204" pitchFamily="34" charset="0"/>
                      </a:endParaRPr>
                    </a:p>
                  </a:txBody>
                  <a:tcPr anchor="b"/>
                </a:tc>
              </a:tr>
            </a:tbl>
          </a:graphicData>
        </a:graphic>
      </p:graphicFrame>
      <p:sp>
        <p:nvSpPr>
          <p:cNvPr id="4" name="Slide Number Placeholder 3"/>
          <p:cNvSpPr>
            <a:spLocks noGrp="1"/>
          </p:cNvSpPr>
          <p:nvPr>
            <p:ph type="sldNum" sz="quarter" idx="10"/>
          </p:nvPr>
        </p:nvSpPr>
        <p:spPr/>
        <p:txBody>
          <a:bodyPr/>
          <a:lstStyle/>
          <a:p>
            <a:fld id="{43835934-7406-4918-9312-CEAF894A9188}" type="slidenum">
              <a:rPr lang="en-US" smtClean="0"/>
              <a:pPr/>
              <a:t>6</a:t>
            </a:fld>
            <a:endParaRPr lang="en-US" dirty="0"/>
          </a:p>
        </p:txBody>
      </p:sp>
      <p:sp>
        <p:nvSpPr>
          <p:cNvPr id="7" name="Text Placeholder 4"/>
          <p:cNvSpPr txBox="1">
            <a:spLocks/>
          </p:cNvSpPr>
          <p:nvPr/>
        </p:nvSpPr>
        <p:spPr>
          <a:xfrm>
            <a:off x="353318" y="704249"/>
            <a:ext cx="6661631" cy="46609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dirty="0" smtClean="0">
              <a:latin typeface="Arial" panose="020B0604020202020204" pitchFamily="34" charset="0"/>
              <a:cs typeface="Arial" panose="020B0604020202020204" pitchFamily="34" charset="0"/>
            </a:endParaRPr>
          </a:p>
        </p:txBody>
      </p:sp>
      <p:sp>
        <p:nvSpPr>
          <p:cNvPr id="13" name="TextBox 12"/>
          <p:cNvSpPr txBox="1"/>
          <p:nvPr/>
        </p:nvSpPr>
        <p:spPr>
          <a:xfrm>
            <a:off x="7014949" y="3657600"/>
            <a:ext cx="4927846" cy="369332"/>
          </a:xfrm>
          <a:prstGeom prst="rect">
            <a:avLst/>
          </a:prstGeom>
          <a:noFill/>
        </p:spPr>
        <p:txBody>
          <a:bodyPr wrap="square" rtlCol="0">
            <a:spAutoFit/>
          </a:bodyPr>
          <a:lstStyle/>
          <a:p>
            <a:r>
              <a:rPr lang="en-US" dirty="0" smtClean="0"/>
              <a:t> </a:t>
            </a:r>
            <a:endParaRPr lang="en-US" dirty="0"/>
          </a:p>
        </p:txBody>
      </p:sp>
    </p:spTree>
    <p:extLst>
      <p:ext uri="{BB962C8B-B14F-4D97-AF65-F5344CB8AC3E}">
        <p14:creationId xmlns:p14="http://schemas.microsoft.com/office/powerpoint/2010/main" val="15326137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31006" y="479007"/>
            <a:ext cx="11665819" cy="478022"/>
          </a:xfrm>
        </p:spPr>
        <p:txBody>
          <a:bodyPr/>
          <a:lstStyle/>
          <a:p>
            <a:r>
              <a:rPr lang="en-US" dirty="0" smtClean="0"/>
              <a:t>Producers by Sex, 2017</a:t>
            </a:r>
            <a:endParaRPr lang="en-US" dirty="0"/>
          </a:p>
        </p:txBody>
      </p:sp>
      <p:sp>
        <p:nvSpPr>
          <p:cNvPr id="7" name="Text Placeholder 6"/>
          <p:cNvSpPr>
            <a:spLocks noGrp="1"/>
          </p:cNvSpPr>
          <p:nvPr>
            <p:ph type="body" idx="1"/>
          </p:nvPr>
        </p:nvSpPr>
        <p:spPr/>
        <p:txBody>
          <a:bodyPr/>
          <a:lstStyle/>
          <a:p>
            <a:r>
              <a:rPr lang="en-US" dirty="0" smtClean="0"/>
              <a:t>Female Producers as a Percent of Total</a:t>
            </a:r>
            <a:endParaRPr lang="en-US" dirty="0"/>
          </a:p>
        </p:txBody>
      </p:sp>
      <p:graphicFrame>
        <p:nvGraphicFramePr>
          <p:cNvPr id="6" name="Content Placeholder 5"/>
          <p:cNvGraphicFramePr>
            <a:graphicFrameLocks noGrp="1"/>
          </p:cNvGraphicFramePr>
          <p:nvPr>
            <p:ph sz="half" idx="2"/>
            <p:extLst>
              <p:ext uri="{D42A27DB-BD31-4B8C-83A1-F6EECF244321}">
                <p14:modId xmlns:p14="http://schemas.microsoft.com/office/powerpoint/2010/main" val="909425812"/>
              </p:ext>
            </p:extLst>
          </p:nvPr>
        </p:nvGraphicFramePr>
        <p:xfrm>
          <a:off x="7267074" y="1495148"/>
          <a:ext cx="4629746" cy="4407408"/>
        </p:xfrm>
        <a:graphic>
          <a:graphicData uri="http://schemas.openxmlformats.org/drawingml/2006/table">
            <a:tbl>
              <a:tblPr firstRow="1" bandRow="1">
                <a:tableStyleId>{5C22544A-7EE6-4342-B048-85BDC9FD1C3A}</a:tableStyleId>
              </a:tblPr>
              <a:tblGrid>
                <a:gridCol w="1903430"/>
                <a:gridCol w="1364974"/>
                <a:gridCol w="1361342"/>
              </a:tblGrid>
              <a:tr h="316450">
                <a:tc gridSpan="3">
                  <a:txBody>
                    <a:bodyPr/>
                    <a:lstStyle/>
                    <a:p>
                      <a:r>
                        <a:rPr lang="en-US" sz="1800" dirty="0" smtClean="0">
                          <a:latin typeface="Arial" panose="020B0604020202020204" pitchFamily="34" charset="0"/>
                          <a:cs typeface="Arial" panose="020B0604020202020204" pitchFamily="34" charset="0"/>
                        </a:rPr>
                        <a:t>Producers</a:t>
                      </a:r>
                      <a:endParaRPr lang="en-US" sz="1800" dirty="0">
                        <a:latin typeface="Arial" panose="020B0604020202020204" pitchFamily="34" charset="0"/>
                        <a:cs typeface="Arial" panose="020B0604020202020204" pitchFamily="34" charset="0"/>
                      </a:endParaRPr>
                    </a:p>
                  </a:txBody>
                  <a:tcPr marL="149800" marR="149800"/>
                </a:tc>
                <a:tc hMerge="1">
                  <a:txBody>
                    <a:bodyPr/>
                    <a:lstStyle/>
                    <a:p>
                      <a:pPr algn="ctr"/>
                      <a:endParaRPr lang="en-US" sz="1800" dirty="0">
                        <a:latin typeface="Arial" panose="020B0604020202020204" pitchFamily="34" charset="0"/>
                        <a:cs typeface="Arial" panose="020B0604020202020204" pitchFamily="34" charset="0"/>
                      </a:endParaRPr>
                    </a:p>
                  </a:txBody>
                  <a:tcPr marL="149800" marR="149800"/>
                </a:tc>
                <a:tc hMerge="1">
                  <a:txBody>
                    <a:bodyPr/>
                    <a:lstStyle/>
                    <a:p>
                      <a:pPr algn="ctr"/>
                      <a:endParaRPr lang="en-US" sz="1800" dirty="0">
                        <a:latin typeface="Arial" panose="020B0604020202020204" pitchFamily="34" charset="0"/>
                        <a:cs typeface="Arial" panose="020B0604020202020204" pitchFamily="34" charset="0"/>
                      </a:endParaRPr>
                    </a:p>
                  </a:txBody>
                  <a:tcPr marL="149800" marR="149800"/>
                </a:tc>
              </a:tr>
              <a:tr h="457200">
                <a:tc>
                  <a:txBody>
                    <a:bodyPr/>
                    <a:lstStyle/>
                    <a:p>
                      <a:endParaRPr lang="en-US" sz="1800" dirty="0">
                        <a:latin typeface="Arial" panose="020B0604020202020204" pitchFamily="34" charset="0"/>
                        <a:cs typeface="Arial" panose="020B0604020202020204" pitchFamily="34" charset="0"/>
                      </a:endParaRPr>
                    </a:p>
                  </a:txBody>
                  <a:tcPr marL="149800" marR="149800"/>
                </a:tc>
                <a:tc>
                  <a:txBody>
                    <a:bodyPr/>
                    <a:lstStyle/>
                    <a:p>
                      <a:pPr algn="ctr"/>
                      <a:r>
                        <a:rPr lang="en-US" sz="1800" dirty="0" smtClean="0">
                          <a:latin typeface="Arial" panose="020B0604020202020204" pitchFamily="34" charset="0"/>
                          <a:cs typeface="Arial" panose="020B0604020202020204" pitchFamily="34" charset="0"/>
                        </a:rPr>
                        <a:t>Female</a:t>
                      </a:r>
                      <a:endParaRPr lang="en-US" sz="1800" dirty="0">
                        <a:latin typeface="Arial" panose="020B0604020202020204" pitchFamily="34" charset="0"/>
                        <a:cs typeface="Arial" panose="020B0604020202020204" pitchFamily="34" charset="0"/>
                      </a:endParaRPr>
                    </a:p>
                  </a:txBody>
                  <a:tcPr marL="149800" marR="149800" anchor="b"/>
                </a:tc>
                <a:tc>
                  <a:txBody>
                    <a:bodyPr/>
                    <a:lstStyle/>
                    <a:p>
                      <a:pPr algn="ctr"/>
                      <a:r>
                        <a:rPr lang="en-US" sz="1800" dirty="0" smtClean="0">
                          <a:latin typeface="Arial" panose="020B0604020202020204" pitchFamily="34" charset="0"/>
                          <a:cs typeface="Arial" panose="020B0604020202020204" pitchFamily="34" charset="0"/>
                        </a:rPr>
                        <a:t>Male</a:t>
                      </a:r>
                      <a:endParaRPr lang="en-US" sz="1800" dirty="0">
                        <a:latin typeface="Arial" panose="020B0604020202020204" pitchFamily="34" charset="0"/>
                        <a:cs typeface="Arial" panose="020B0604020202020204" pitchFamily="34" charset="0"/>
                      </a:endParaRPr>
                    </a:p>
                  </a:txBody>
                  <a:tcPr marL="149800" marR="149800" anchor="b"/>
                </a:tc>
              </a:tr>
              <a:tr h="640080">
                <a:tc>
                  <a:txBody>
                    <a:bodyPr/>
                    <a:lstStyle/>
                    <a:p>
                      <a:endParaRPr lang="en-US" sz="1800" dirty="0" smtClean="0">
                        <a:latin typeface="Arial" panose="020B0604020202020204" pitchFamily="34" charset="0"/>
                        <a:cs typeface="Arial" panose="020B0604020202020204" pitchFamily="34" charset="0"/>
                      </a:endParaRPr>
                    </a:p>
                    <a:p>
                      <a:r>
                        <a:rPr lang="en-US" sz="1800" dirty="0" smtClean="0">
                          <a:latin typeface="Arial" panose="020B0604020202020204" pitchFamily="34" charset="0"/>
                          <a:cs typeface="Arial" panose="020B0604020202020204" pitchFamily="34" charset="0"/>
                        </a:rPr>
                        <a:t>Number </a:t>
                      </a:r>
                      <a:endParaRPr lang="en-US" sz="1800" dirty="0">
                        <a:latin typeface="Arial" panose="020B0604020202020204" pitchFamily="34" charset="0"/>
                        <a:cs typeface="Arial" panose="020B0604020202020204" pitchFamily="34" charset="0"/>
                      </a:endParaRPr>
                    </a:p>
                  </a:txBody>
                  <a:tcPr marL="149800" marR="149800"/>
                </a:tc>
                <a:tc>
                  <a:txBody>
                    <a:bodyPr/>
                    <a:lstStyle/>
                    <a:p>
                      <a:pPr algn="r"/>
                      <a:r>
                        <a:rPr lang="en-US" sz="1800" dirty="0" smtClean="0">
                          <a:latin typeface="Arial" panose="020B0604020202020204" pitchFamily="34" charset="0"/>
                          <a:cs typeface="Arial" panose="020B0604020202020204" pitchFamily="34" charset="0"/>
                        </a:rPr>
                        <a:t>1,227,461</a:t>
                      </a:r>
                      <a:endParaRPr lang="en-US" sz="1800" dirty="0">
                        <a:latin typeface="Arial" panose="020B0604020202020204" pitchFamily="34" charset="0"/>
                        <a:cs typeface="Arial" panose="020B0604020202020204" pitchFamily="34" charset="0"/>
                      </a:endParaRPr>
                    </a:p>
                  </a:txBody>
                  <a:tcPr marL="149800" marR="149800" anchor="b"/>
                </a:tc>
                <a:tc>
                  <a:txBody>
                    <a:bodyPr/>
                    <a:lstStyle/>
                    <a:p>
                      <a:pPr algn="r"/>
                      <a:r>
                        <a:rPr lang="en-US" sz="1800" dirty="0" smtClean="0">
                          <a:latin typeface="Arial" panose="020B0604020202020204" pitchFamily="34" charset="0"/>
                          <a:cs typeface="Arial" panose="020B0604020202020204" pitchFamily="34" charset="0"/>
                        </a:rPr>
                        <a:t>2,172,373</a:t>
                      </a:r>
                      <a:endParaRPr lang="en-US" sz="1800" dirty="0">
                        <a:latin typeface="Arial" panose="020B0604020202020204" pitchFamily="34" charset="0"/>
                        <a:cs typeface="Arial" panose="020B0604020202020204" pitchFamily="34" charset="0"/>
                      </a:endParaRPr>
                    </a:p>
                  </a:txBody>
                  <a:tcPr marL="149800" marR="149800" anchor="b"/>
                </a:tc>
              </a:tr>
              <a:tr h="640080">
                <a:tc>
                  <a:txBody>
                    <a:bodyPr/>
                    <a:lstStyle/>
                    <a:p>
                      <a:endParaRPr lang="en-US" sz="1800" dirty="0" smtClean="0">
                        <a:latin typeface="Arial" panose="020B0604020202020204" pitchFamily="34" charset="0"/>
                        <a:cs typeface="Arial" panose="020B0604020202020204" pitchFamily="34" charset="0"/>
                      </a:endParaRPr>
                    </a:p>
                    <a:p>
                      <a:r>
                        <a:rPr lang="en-US" sz="1800" dirty="0" smtClean="0">
                          <a:latin typeface="Arial" panose="020B0604020202020204" pitchFamily="34" charset="0"/>
                          <a:cs typeface="Arial" panose="020B0604020202020204" pitchFamily="34" charset="0"/>
                        </a:rPr>
                        <a:t>Average</a:t>
                      </a:r>
                      <a:r>
                        <a:rPr lang="en-US" sz="1800" baseline="0" dirty="0" smtClean="0">
                          <a:latin typeface="Arial" panose="020B0604020202020204" pitchFamily="34" charset="0"/>
                          <a:cs typeface="Arial" panose="020B0604020202020204" pitchFamily="34" charset="0"/>
                        </a:rPr>
                        <a:t> </a:t>
                      </a:r>
                      <a:r>
                        <a:rPr lang="en-US" sz="1800" dirty="0" smtClean="0">
                          <a:latin typeface="Arial" panose="020B0604020202020204" pitchFamily="34" charset="0"/>
                          <a:cs typeface="Arial" panose="020B0604020202020204" pitchFamily="34" charset="0"/>
                        </a:rPr>
                        <a:t>age</a:t>
                      </a:r>
                      <a:endParaRPr lang="en-US" sz="1800" dirty="0">
                        <a:latin typeface="Arial" panose="020B0604020202020204" pitchFamily="34" charset="0"/>
                        <a:cs typeface="Arial" panose="020B0604020202020204" pitchFamily="34" charset="0"/>
                      </a:endParaRPr>
                    </a:p>
                  </a:txBody>
                  <a:tcPr marL="149800" marR="149800"/>
                </a:tc>
                <a:tc>
                  <a:txBody>
                    <a:bodyPr/>
                    <a:lstStyle/>
                    <a:p>
                      <a:pPr algn="r"/>
                      <a:r>
                        <a:rPr lang="en-US" sz="1800" dirty="0" smtClean="0">
                          <a:latin typeface="Arial" panose="020B0604020202020204" pitchFamily="34" charset="0"/>
                          <a:cs typeface="Arial" panose="020B0604020202020204" pitchFamily="34" charset="0"/>
                        </a:rPr>
                        <a:t>57.1</a:t>
                      </a:r>
                      <a:endParaRPr lang="en-US" sz="1800" dirty="0">
                        <a:latin typeface="Arial" panose="020B0604020202020204" pitchFamily="34" charset="0"/>
                        <a:cs typeface="Arial" panose="020B0604020202020204" pitchFamily="34" charset="0"/>
                      </a:endParaRPr>
                    </a:p>
                  </a:txBody>
                  <a:tcPr marL="149800" marR="149800" anchor="b"/>
                </a:tc>
                <a:tc>
                  <a:txBody>
                    <a:bodyPr/>
                    <a:lstStyle/>
                    <a:p>
                      <a:pPr algn="r"/>
                      <a:r>
                        <a:rPr lang="en-US" sz="1800" dirty="0" smtClean="0">
                          <a:latin typeface="Arial" panose="020B0604020202020204" pitchFamily="34" charset="0"/>
                          <a:cs typeface="Arial" panose="020B0604020202020204" pitchFamily="34" charset="0"/>
                        </a:rPr>
                        <a:t>57.7</a:t>
                      </a:r>
                      <a:endParaRPr lang="en-US" sz="1800" dirty="0">
                        <a:latin typeface="Arial" panose="020B0604020202020204" pitchFamily="34" charset="0"/>
                        <a:cs typeface="Arial" panose="020B0604020202020204" pitchFamily="34" charset="0"/>
                      </a:endParaRPr>
                    </a:p>
                  </a:txBody>
                  <a:tcPr marL="149800" marR="149800" anchor="b"/>
                </a:tc>
              </a:tr>
              <a:tr h="365760">
                <a:tc gridSpan="3">
                  <a:txBody>
                    <a:bodyPr/>
                    <a:lstStyle/>
                    <a:p>
                      <a:r>
                        <a:rPr lang="en-US" sz="1800" b="1" dirty="0" smtClean="0">
                          <a:solidFill>
                            <a:schemeClr val="bg1"/>
                          </a:solidFill>
                          <a:latin typeface="Arial" panose="020B0604020202020204" pitchFamily="34" charset="0"/>
                          <a:cs typeface="Arial" panose="020B0604020202020204" pitchFamily="34" charset="0"/>
                        </a:rPr>
                        <a:t>Farms</a:t>
                      </a:r>
                      <a:endParaRPr lang="en-US" sz="1800" b="1" dirty="0">
                        <a:solidFill>
                          <a:schemeClr val="bg1"/>
                        </a:solidFill>
                        <a:latin typeface="Arial" panose="020B0604020202020204" pitchFamily="34" charset="0"/>
                        <a:cs typeface="Arial" panose="020B0604020202020204" pitchFamily="34" charset="0"/>
                      </a:endParaRPr>
                    </a:p>
                  </a:txBody>
                  <a:tcPr marL="149800" marR="149800">
                    <a:solidFill>
                      <a:srgbClr val="0A5540"/>
                    </a:solidFill>
                  </a:tcPr>
                </a:tc>
                <a:tc hMerge="1">
                  <a:txBody>
                    <a:bodyPr/>
                    <a:lstStyle/>
                    <a:p>
                      <a:pPr algn="r"/>
                      <a:endParaRPr lang="en-US" sz="1800" dirty="0">
                        <a:latin typeface="Arial" panose="020B0604020202020204" pitchFamily="34" charset="0"/>
                        <a:cs typeface="Arial" panose="020B0604020202020204" pitchFamily="34" charset="0"/>
                      </a:endParaRPr>
                    </a:p>
                  </a:txBody>
                  <a:tcPr marL="149800" marR="149800" anchor="b"/>
                </a:tc>
                <a:tc hMerge="1">
                  <a:txBody>
                    <a:bodyPr/>
                    <a:lstStyle/>
                    <a:p>
                      <a:pPr algn="r"/>
                      <a:endParaRPr lang="en-US" sz="1800" dirty="0">
                        <a:latin typeface="Arial" panose="020B0604020202020204" pitchFamily="34" charset="0"/>
                        <a:cs typeface="Arial" panose="020B0604020202020204" pitchFamily="34" charset="0"/>
                      </a:endParaRPr>
                    </a:p>
                  </a:txBody>
                  <a:tcPr marL="149800" marR="149800" anchor="b"/>
                </a:tc>
              </a:tr>
              <a:tr h="658368">
                <a:tc>
                  <a:txBody>
                    <a:bodyPr/>
                    <a:lstStyle/>
                    <a:p>
                      <a:pPr algn="l"/>
                      <a:endParaRPr lang="en-US" sz="1800" dirty="0" smtClean="0">
                        <a:latin typeface="Arial" panose="020B0604020202020204" pitchFamily="34" charset="0"/>
                        <a:cs typeface="Arial" panose="020B0604020202020204" pitchFamily="34" charset="0"/>
                      </a:endParaRPr>
                    </a:p>
                    <a:p>
                      <a:pPr algn="l"/>
                      <a:r>
                        <a:rPr lang="en-US" sz="1800" dirty="0" smtClean="0">
                          <a:latin typeface="Arial" panose="020B0604020202020204" pitchFamily="34" charset="0"/>
                          <a:cs typeface="Arial" panose="020B0604020202020204" pitchFamily="34" charset="0"/>
                        </a:rPr>
                        <a:t>Number</a:t>
                      </a:r>
                      <a:endParaRPr lang="en-US" sz="1800" dirty="0">
                        <a:latin typeface="Arial" panose="020B0604020202020204" pitchFamily="34" charset="0"/>
                        <a:cs typeface="Arial" panose="020B0604020202020204" pitchFamily="34" charset="0"/>
                      </a:endParaRPr>
                    </a:p>
                  </a:txBody>
                  <a:tcPr marL="151949" marR="151949" anchor="b"/>
                </a:tc>
                <a:tc>
                  <a:txBody>
                    <a:bodyPr/>
                    <a:lstStyle/>
                    <a:p>
                      <a:pPr algn="r"/>
                      <a:r>
                        <a:rPr lang="en-US" dirty="0" smtClean="0">
                          <a:latin typeface="Arial" panose="020B0604020202020204" pitchFamily="34" charset="0"/>
                          <a:cs typeface="Arial" panose="020B0604020202020204" pitchFamily="34" charset="0"/>
                        </a:rPr>
                        <a:t>1,139,675</a:t>
                      </a:r>
                      <a:endParaRPr lang="en-US" dirty="0">
                        <a:latin typeface="Arial" panose="020B0604020202020204" pitchFamily="34" charset="0"/>
                        <a:cs typeface="Arial" panose="020B0604020202020204" pitchFamily="34" charset="0"/>
                      </a:endParaRPr>
                    </a:p>
                  </a:txBody>
                  <a:tcPr anchor="b"/>
                </a:tc>
                <a:tc>
                  <a:txBody>
                    <a:bodyPr/>
                    <a:lstStyle/>
                    <a:p>
                      <a:pPr algn="r"/>
                      <a:r>
                        <a:rPr lang="en-US" dirty="0" smtClean="0">
                          <a:latin typeface="Arial" panose="020B0604020202020204" pitchFamily="34" charset="0"/>
                          <a:cs typeface="Arial" panose="020B0604020202020204" pitchFamily="34" charset="0"/>
                        </a:rPr>
                        <a:t>1,867,308</a:t>
                      </a:r>
                      <a:endParaRPr lang="en-US" dirty="0">
                        <a:latin typeface="Arial" panose="020B0604020202020204" pitchFamily="34" charset="0"/>
                        <a:cs typeface="Arial" panose="020B0604020202020204" pitchFamily="34" charset="0"/>
                      </a:endParaRPr>
                    </a:p>
                  </a:txBody>
                  <a:tcPr anchor="b"/>
                </a:tc>
              </a:tr>
              <a:tr h="370840">
                <a:tc>
                  <a:txBody>
                    <a:bodyPr/>
                    <a:lstStyle/>
                    <a:p>
                      <a:pPr algn="l"/>
                      <a:r>
                        <a:rPr lang="en-US" sz="1800" dirty="0" smtClean="0">
                          <a:latin typeface="Arial" panose="020B0604020202020204" pitchFamily="34" charset="0"/>
                          <a:cs typeface="Arial" panose="020B0604020202020204" pitchFamily="34" charset="0"/>
                        </a:rPr>
                        <a:t>Average f</a:t>
                      </a:r>
                      <a:r>
                        <a:rPr lang="en-US" sz="1800" baseline="0" dirty="0" smtClean="0">
                          <a:latin typeface="Arial" panose="020B0604020202020204" pitchFamily="34" charset="0"/>
                          <a:cs typeface="Arial" panose="020B0604020202020204" pitchFamily="34" charset="0"/>
                        </a:rPr>
                        <a:t>arm size (acres)</a:t>
                      </a:r>
                      <a:endParaRPr lang="en-US" sz="1800" dirty="0">
                        <a:latin typeface="Arial" panose="020B0604020202020204" pitchFamily="34" charset="0"/>
                        <a:cs typeface="Arial" panose="020B0604020202020204" pitchFamily="34" charset="0"/>
                      </a:endParaRPr>
                    </a:p>
                  </a:txBody>
                  <a:tcPr marL="151949" marR="151949" anchor="b"/>
                </a:tc>
                <a:tc>
                  <a:txBody>
                    <a:bodyPr/>
                    <a:lstStyle/>
                    <a:p>
                      <a:pPr algn="r"/>
                      <a:r>
                        <a:rPr lang="en-US" dirty="0" smtClean="0">
                          <a:latin typeface="Arial" panose="020B0604020202020204" pitchFamily="34" charset="0"/>
                          <a:cs typeface="Arial" panose="020B0604020202020204" pitchFamily="34" charset="0"/>
                        </a:rPr>
                        <a:t>340</a:t>
                      </a:r>
                      <a:endParaRPr lang="en-US" dirty="0">
                        <a:latin typeface="Arial" panose="020B0604020202020204" pitchFamily="34" charset="0"/>
                        <a:cs typeface="Arial" panose="020B0604020202020204" pitchFamily="34" charset="0"/>
                      </a:endParaRPr>
                    </a:p>
                  </a:txBody>
                  <a:tcPr anchor="b"/>
                </a:tc>
                <a:tc>
                  <a:txBody>
                    <a:bodyPr/>
                    <a:lstStyle/>
                    <a:p>
                      <a:pPr algn="r"/>
                      <a:r>
                        <a:rPr lang="en-US" dirty="0" smtClean="0">
                          <a:latin typeface="Arial" panose="020B0604020202020204" pitchFamily="34" charset="0"/>
                          <a:cs typeface="Arial" panose="020B0604020202020204" pitchFamily="34" charset="0"/>
                        </a:rPr>
                        <a:t>463</a:t>
                      </a:r>
                      <a:endParaRPr lang="en-US" dirty="0">
                        <a:latin typeface="Arial" panose="020B0604020202020204" pitchFamily="34" charset="0"/>
                        <a:cs typeface="Arial" panose="020B0604020202020204" pitchFamily="34" charset="0"/>
                      </a:endParaRPr>
                    </a:p>
                  </a:txBody>
                  <a:tcPr anchor="b"/>
                </a:tc>
              </a:tr>
              <a:tr h="370840">
                <a:tc>
                  <a:txBody>
                    <a:bodyPr/>
                    <a:lstStyle/>
                    <a:p>
                      <a:pPr algn="l"/>
                      <a:endParaRPr lang="en-US" sz="1800" dirty="0" smtClean="0">
                        <a:latin typeface="Arial" panose="020B0604020202020204" pitchFamily="34" charset="0"/>
                        <a:cs typeface="Arial" panose="020B0604020202020204" pitchFamily="34" charset="0"/>
                      </a:endParaRPr>
                    </a:p>
                    <a:p>
                      <a:pPr algn="l"/>
                      <a:r>
                        <a:rPr lang="en-US" sz="1800" dirty="0" smtClean="0">
                          <a:latin typeface="Arial" panose="020B0604020202020204" pitchFamily="34" charset="0"/>
                          <a:cs typeface="Arial" panose="020B0604020202020204" pitchFamily="34" charset="0"/>
                        </a:rPr>
                        <a:t>Average</a:t>
                      </a:r>
                      <a:r>
                        <a:rPr lang="en-US" sz="1800" baseline="0" dirty="0" smtClean="0">
                          <a:latin typeface="Arial" panose="020B0604020202020204" pitchFamily="34" charset="0"/>
                          <a:cs typeface="Arial" panose="020B0604020202020204" pitchFamily="34" charset="0"/>
                        </a:rPr>
                        <a:t> </a:t>
                      </a:r>
                      <a:r>
                        <a:rPr lang="en-US" sz="1800" dirty="0" smtClean="0">
                          <a:latin typeface="Arial" panose="020B0604020202020204" pitchFamily="34" charset="0"/>
                          <a:cs typeface="Arial" panose="020B0604020202020204" pitchFamily="34" charset="0"/>
                        </a:rPr>
                        <a:t>TVP </a:t>
                      </a:r>
                      <a:endParaRPr lang="en-US" sz="1800" dirty="0">
                        <a:latin typeface="Arial" panose="020B0604020202020204" pitchFamily="34" charset="0"/>
                        <a:cs typeface="Arial" panose="020B0604020202020204" pitchFamily="34" charset="0"/>
                      </a:endParaRPr>
                    </a:p>
                  </a:txBody>
                  <a:tcPr marL="151949" marR="151949" anchor="b"/>
                </a:tc>
                <a:tc>
                  <a:txBody>
                    <a:bodyPr/>
                    <a:lstStyle/>
                    <a:p>
                      <a:pPr algn="r"/>
                      <a:r>
                        <a:rPr lang="en-US" dirty="0" smtClean="0">
                          <a:latin typeface="Arial" panose="020B0604020202020204" pitchFamily="34" charset="0"/>
                          <a:cs typeface="Arial" panose="020B0604020202020204" pitchFamily="34" charset="0"/>
                        </a:rPr>
                        <a:t>$129,792</a:t>
                      </a:r>
                      <a:endParaRPr lang="en-US" dirty="0">
                        <a:latin typeface="Arial" panose="020B0604020202020204" pitchFamily="34" charset="0"/>
                        <a:cs typeface="Arial" panose="020B0604020202020204" pitchFamily="34" charset="0"/>
                      </a:endParaRPr>
                    </a:p>
                  </a:txBody>
                  <a:tcPr anchor="b"/>
                </a:tc>
                <a:tc>
                  <a:txBody>
                    <a:bodyPr/>
                    <a:lstStyle/>
                    <a:p>
                      <a:pPr algn="r"/>
                      <a:r>
                        <a:rPr lang="en-US" dirty="0" smtClean="0">
                          <a:latin typeface="Arial" panose="020B0604020202020204" pitchFamily="34" charset="0"/>
                          <a:cs typeface="Arial" panose="020B0604020202020204" pitchFamily="34" charset="0"/>
                        </a:rPr>
                        <a:t>$204,513</a:t>
                      </a:r>
                      <a:endParaRPr lang="en-US" dirty="0">
                        <a:latin typeface="Arial" panose="020B0604020202020204" pitchFamily="34" charset="0"/>
                        <a:cs typeface="Arial" panose="020B0604020202020204" pitchFamily="34" charset="0"/>
                      </a:endParaRPr>
                    </a:p>
                  </a:txBody>
                  <a:tcPr anchor="b"/>
                </a:tc>
              </a:tr>
            </a:tbl>
          </a:graphicData>
        </a:graphic>
      </p:graphicFrame>
      <p:sp>
        <p:nvSpPr>
          <p:cNvPr id="2" name="Slide Number Placeholder 1"/>
          <p:cNvSpPr>
            <a:spLocks noGrp="1"/>
          </p:cNvSpPr>
          <p:nvPr>
            <p:ph type="sldNum" sz="quarter" idx="10"/>
          </p:nvPr>
        </p:nvSpPr>
        <p:spPr/>
        <p:txBody>
          <a:bodyPr/>
          <a:lstStyle/>
          <a:p>
            <a:fld id="{DD95F43D-C05A-43B1-8627-AAB33B48D7D0}" type="slidenum">
              <a:rPr lang="en-US" smtClean="0"/>
              <a:pPr/>
              <a:t>7</a:t>
            </a:fld>
            <a:endParaRPr lang="en-US" dirty="0"/>
          </a:p>
        </p:txBody>
      </p:sp>
      <p:pic>
        <p:nvPicPr>
          <p:cNvPr id="5" name="Picture 4"/>
          <p:cNvPicPr>
            <a:picLocks noChangeAspect="1"/>
          </p:cNvPicPr>
          <p:nvPr/>
        </p:nvPicPr>
        <p:blipFill rotWithShape="1">
          <a:blip r:embed="rId3" cstate="print">
            <a:extLst>
              <a:ext uri="{28A0092B-C50C-407E-A947-70E740481C1C}">
                <a14:useLocalDpi xmlns:a14="http://schemas.microsoft.com/office/drawing/2010/main" val="0"/>
              </a:ext>
            </a:extLst>
          </a:blip>
          <a:srcRect l="4540" t="17853" r="4307" b="4874"/>
          <a:stretch/>
        </p:blipFill>
        <p:spPr>
          <a:xfrm>
            <a:off x="217129" y="1426891"/>
            <a:ext cx="7049945" cy="4618104"/>
          </a:xfrm>
          <a:prstGeom prst="rect">
            <a:avLst/>
          </a:prstGeom>
        </p:spPr>
      </p:pic>
      <p:sp>
        <p:nvSpPr>
          <p:cNvPr id="9" name="TextBox 8"/>
          <p:cNvSpPr txBox="1"/>
          <p:nvPr/>
        </p:nvSpPr>
        <p:spPr>
          <a:xfrm>
            <a:off x="3988904" y="5314122"/>
            <a:ext cx="1126435" cy="730873"/>
          </a:xfrm>
          <a:prstGeom prst="rect">
            <a:avLst/>
          </a:prstGeom>
          <a:solidFill>
            <a:schemeClr val="bg1"/>
          </a:solidFill>
        </p:spPr>
        <p:txBody>
          <a:bodyPr wrap="square" rtlCol="0">
            <a:spAutoFit/>
          </a:bodyPr>
          <a:lstStyle/>
          <a:p>
            <a:endParaRPr lang="en-US" dirty="0"/>
          </a:p>
        </p:txBody>
      </p:sp>
      <p:sp>
        <p:nvSpPr>
          <p:cNvPr id="10" name="TextBox 9"/>
          <p:cNvSpPr txBox="1"/>
          <p:nvPr/>
        </p:nvSpPr>
        <p:spPr>
          <a:xfrm>
            <a:off x="3429801" y="5489105"/>
            <a:ext cx="2071114" cy="369332"/>
          </a:xfrm>
          <a:prstGeom prst="rect">
            <a:avLst/>
          </a:prstGeom>
          <a:solidFill>
            <a:schemeClr val="bg1"/>
          </a:solidFill>
        </p:spPr>
        <p:txBody>
          <a:bodyPr wrap="square" rtlCol="0">
            <a:spAutoFit/>
          </a:bodyPr>
          <a:lstStyle/>
          <a:p>
            <a:r>
              <a:rPr lang="en-US" b="1" dirty="0" smtClean="0">
                <a:latin typeface="Arial" panose="020B0604020202020204" pitchFamily="34" charset="0"/>
                <a:cs typeface="Arial" panose="020B0604020202020204" pitchFamily="34" charset="0"/>
              </a:rPr>
              <a:t>U.S. = 36%</a:t>
            </a:r>
            <a:endParaRPr lang="en-US"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4579308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2800" dirty="0" smtClean="0"/>
              <a:t>Demographic Characteristics of Producers by Ethnicity and Race, 2017</a:t>
            </a:r>
            <a:endParaRPr lang="en-US" sz="2800"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77516213"/>
              </p:ext>
            </p:extLst>
          </p:nvPr>
        </p:nvGraphicFramePr>
        <p:xfrm>
          <a:off x="838196" y="925504"/>
          <a:ext cx="10079739" cy="4981520"/>
        </p:xfrm>
        <a:graphic>
          <a:graphicData uri="http://schemas.openxmlformats.org/drawingml/2006/table">
            <a:tbl>
              <a:tblPr firstRow="1" bandRow="1">
                <a:tableStyleId>{5C22544A-7EE6-4342-B048-85BDC9FD1C3A}</a:tableStyleId>
              </a:tblPr>
              <a:tblGrid>
                <a:gridCol w="2291415"/>
                <a:gridCol w="1298054"/>
                <a:gridCol w="1298054"/>
                <a:gridCol w="1298054"/>
                <a:gridCol w="1298054"/>
                <a:gridCol w="1298054"/>
                <a:gridCol w="1298054"/>
              </a:tblGrid>
              <a:tr h="360744">
                <a:tc gridSpan="7">
                  <a:txBody>
                    <a:bodyPr/>
                    <a:lstStyle/>
                    <a:p>
                      <a:r>
                        <a:rPr lang="en-US" sz="1800" dirty="0" smtClean="0">
                          <a:latin typeface="Arial" panose="020B0604020202020204" pitchFamily="34" charset="0"/>
                          <a:cs typeface="Arial" panose="020B0604020202020204" pitchFamily="34" charset="0"/>
                        </a:rPr>
                        <a:t>Producers</a:t>
                      </a:r>
                      <a:endParaRPr lang="en-US" sz="1800" dirty="0">
                        <a:latin typeface="Arial" panose="020B0604020202020204" pitchFamily="34" charset="0"/>
                        <a:cs typeface="Arial" panose="020B0604020202020204" pitchFamily="34" charset="0"/>
                      </a:endParaRPr>
                    </a:p>
                  </a:txBody>
                  <a:tcPr/>
                </a:tc>
                <a:tc hMerge="1">
                  <a:txBody>
                    <a:bodyPr/>
                    <a:lstStyle/>
                    <a:p>
                      <a:endParaRPr lang="en-US"/>
                    </a:p>
                  </a:txBody>
                  <a:tcPr/>
                </a:tc>
                <a:tc hMerge="1">
                  <a:txBody>
                    <a:bodyPr/>
                    <a:lstStyle/>
                    <a:p>
                      <a:pPr algn="ctr"/>
                      <a:endParaRPr lang="en-US" dirty="0">
                        <a:latin typeface="Arial" panose="020B0604020202020204" pitchFamily="34" charset="0"/>
                        <a:cs typeface="Arial" panose="020B0604020202020204" pitchFamily="34" charset="0"/>
                      </a:endParaRPr>
                    </a:p>
                  </a:txBody>
                  <a:tcPr/>
                </a:tc>
                <a:tc hMerge="1">
                  <a:txBody>
                    <a:bodyPr/>
                    <a:lstStyle/>
                    <a:p>
                      <a:pPr algn="ctr"/>
                      <a:endParaRPr lang="en-US" dirty="0">
                        <a:latin typeface="Arial" panose="020B0604020202020204" pitchFamily="34" charset="0"/>
                        <a:cs typeface="Arial" panose="020B0604020202020204" pitchFamily="34" charset="0"/>
                      </a:endParaRPr>
                    </a:p>
                  </a:txBody>
                  <a:tcPr/>
                </a:tc>
                <a:tc hMerge="1">
                  <a:txBody>
                    <a:bodyPr/>
                    <a:lstStyle/>
                    <a:p>
                      <a:pPr algn="ctr"/>
                      <a:endParaRPr lang="en-US" dirty="0">
                        <a:latin typeface="Arial" panose="020B0604020202020204" pitchFamily="34" charset="0"/>
                        <a:cs typeface="Arial" panose="020B0604020202020204" pitchFamily="34" charset="0"/>
                      </a:endParaRPr>
                    </a:p>
                  </a:txBody>
                  <a:tcPr/>
                </a:tc>
                <a:tc hMerge="1">
                  <a:txBody>
                    <a:bodyPr/>
                    <a:lstStyle/>
                    <a:p>
                      <a:pPr algn="ctr"/>
                      <a:endParaRPr lang="en-US" dirty="0">
                        <a:latin typeface="Arial" panose="020B0604020202020204" pitchFamily="34" charset="0"/>
                        <a:cs typeface="Arial" panose="020B0604020202020204" pitchFamily="34" charset="0"/>
                      </a:endParaRPr>
                    </a:p>
                  </a:txBody>
                  <a:tcPr/>
                </a:tc>
                <a:tc hMerge="1">
                  <a:txBody>
                    <a:bodyPr/>
                    <a:lstStyle/>
                    <a:p>
                      <a:pPr algn="ctr"/>
                      <a:endParaRPr lang="en-US" dirty="0">
                        <a:latin typeface="Arial" panose="020B0604020202020204" pitchFamily="34" charset="0"/>
                        <a:cs typeface="Arial" panose="020B0604020202020204" pitchFamily="34" charset="0"/>
                      </a:endParaRPr>
                    </a:p>
                  </a:txBody>
                  <a:tcPr/>
                </a:tc>
              </a:tr>
              <a:tr h="1172417">
                <a:tc>
                  <a:txBody>
                    <a:bodyPr/>
                    <a:lstStyle/>
                    <a:p>
                      <a:endParaRPr lang="en-US" sz="1800" dirty="0">
                        <a:latin typeface="Arial" panose="020B0604020202020204" pitchFamily="34" charset="0"/>
                        <a:cs typeface="Arial" panose="020B0604020202020204" pitchFamily="34" charset="0"/>
                      </a:endParaRPr>
                    </a:p>
                  </a:txBody>
                  <a:tcPr/>
                </a:tc>
                <a:tc>
                  <a:txBody>
                    <a:bodyPr/>
                    <a:lstStyle/>
                    <a:p>
                      <a:pPr algn="ctr"/>
                      <a:r>
                        <a:rPr lang="en-US" dirty="0" smtClean="0">
                          <a:latin typeface="Arial" panose="020B0604020202020204" pitchFamily="34" charset="0"/>
                          <a:cs typeface="Arial" panose="020B0604020202020204" pitchFamily="34" charset="0"/>
                        </a:rPr>
                        <a:t>All Producers</a:t>
                      </a:r>
                      <a:endParaRPr lang="en-US" dirty="0">
                        <a:latin typeface="Arial" panose="020B0604020202020204" pitchFamily="34" charset="0"/>
                        <a:cs typeface="Arial" panose="020B0604020202020204" pitchFamily="34" charset="0"/>
                      </a:endParaRPr>
                    </a:p>
                  </a:txBody>
                  <a:tcPr anchor="b"/>
                </a:tc>
                <a:tc>
                  <a:txBody>
                    <a:bodyPr/>
                    <a:lstStyle/>
                    <a:p>
                      <a:pPr algn="ctr"/>
                      <a:r>
                        <a:rPr lang="en-US" dirty="0" smtClean="0">
                          <a:latin typeface="Arial" panose="020B0604020202020204" pitchFamily="34" charset="0"/>
                          <a:cs typeface="Arial" panose="020B0604020202020204" pitchFamily="34" charset="0"/>
                        </a:rPr>
                        <a:t>Hispanic</a:t>
                      </a:r>
                      <a:endParaRPr lang="en-US" dirty="0">
                        <a:latin typeface="Arial" panose="020B0604020202020204" pitchFamily="34" charset="0"/>
                        <a:cs typeface="Arial" panose="020B0604020202020204" pitchFamily="34" charset="0"/>
                      </a:endParaRPr>
                    </a:p>
                  </a:txBody>
                  <a:tcPr anchor="b"/>
                </a:tc>
                <a:tc>
                  <a:txBody>
                    <a:bodyPr/>
                    <a:lstStyle/>
                    <a:p>
                      <a:pPr algn="ctr"/>
                      <a:r>
                        <a:rPr lang="en-US" dirty="0" smtClean="0">
                          <a:latin typeface="Arial" panose="020B0604020202020204" pitchFamily="34" charset="0"/>
                          <a:cs typeface="Arial" panose="020B0604020202020204" pitchFamily="34" charset="0"/>
                        </a:rPr>
                        <a:t>American Indian or Alaska</a:t>
                      </a:r>
                      <a:r>
                        <a:rPr lang="en-US" baseline="0" dirty="0" smtClean="0">
                          <a:latin typeface="Arial" panose="020B0604020202020204" pitchFamily="34" charset="0"/>
                          <a:cs typeface="Arial" panose="020B0604020202020204" pitchFamily="34" charset="0"/>
                        </a:rPr>
                        <a:t> Native</a:t>
                      </a:r>
                      <a:endParaRPr lang="en-US" dirty="0">
                        <a:latin typeface="Arial" panose="020B0604020202020204" pitchFamily="34" charset="0"/>
                        <a:cs typeface="Arial" panose="020B0604020202020204" pitchFamily="34" charset="0"/>
                      </a:endParaRPr>
                    </a:p>
                  </a:txBody>
                  <a:tcPr anchor="b"/>
                </a:tc>
                <a:tc>
                  <a:txBody>
                    <a:bodyPr/>
                    <a:lstStyle/>
                    <a:p>
                      <a:pPr algn="ctr"/>
                      <a:r>
                        <a:rPr lang="en-US" dirty="0" smtClean="0">
                          <a:latin typeface="Arial" panose="020B0604020202020204" pitchFamily="34" charset="0"/>
                          <a:cs typeface="Arial" panose="020B0604020202020204" pitchFamily="34" charset="0"/>
                        </a:rPr>
                        <a:t>Asian</a:t>
                      </a:r>
                      <a:endParaRPr lang="en-US" dirty="0">
                        <a:latin typeface="Arial" panose="020B0604020202020204" pitchFamily="34" charset="0"/>
                        <a:cs typeface="Arial" panose="020B0604020202020204" pitchFamily="34" charset="0"/>
                      </a:endParaRPr>
                    </a:p>
                  </a:txBody>
                  <a:tcPr anchor="b"/>
                </a:tc>
                <a:tc>
                  <a:txBody>
                    <a:bodyPr/>
                    <a:lstStyle/>
                    <a:p>
                      <a:pPr algn="ctr"/>
                      <a:r>
                        <a:rPr lang="en-US" dirty="0" smtClean="0">
                          <a:latin typeface="Arial" panose="020B0604020202020204" pitchFamily="34" charset="0"/>
                          <a:cs typeface="Arial" panose="020B0604020202020204" pitchFamily="34" charset="0"/>
                        </a:rPr>
                        <a:t>Black</a:t>
                      </a:r>
                      <a:endParaRPr lang="en-US" dirty="0">
                        <a:latin typeface="Arial" panose="020B0604020202020204" pitchFamily="34" charset="0"/>
                        <a:cs typeface="Arial" panose="020B0604020202020204" pitchFamily="34" charset="0"/>
                      </a:endParaRPr>
                    </a:p>
                  </a:txBody>
                  <a:tcPr anchor="b"/>
                </a:tc>
                <a:tc>
                  <a:txBody>
                    <a:bodyPr/>
                    <a:lstStyle/>
                    <a:p>
                      <a:pPr algn="ctr"/>
                      <a:r>
                        <a:rPr lang="en-US" dirty="0" smtClean="0">
                          <a:latin typeface="Arial" panose="020B0604020202020204" pitchFamily="34" charset="0"/>
                          <a:cs typeface="Arial" panose="020B0604020202020204" pitchFamily="34" charset="0"/>
                        </a:rPr>
                        <a:t>Native Hawaiian or Pacific Islander</a:t>
                      </a:r>
                      <a:endParaRPr lang="en-US" dirty="0">
                        <a:latin typeface="Arial" panose="020B0604020202020204" pitchFamily="34" charset="0"/>
                        <a:cs typeface="Arial" panose="020B0604020202020204" pitchFamily="34" charset="0"/>
                      </a:endParaRPr>
                    </a:p>
                  </a:txBody>
                  <a:tcPr anchor="b"/>
                </a:tc>
              </a:tr>
              <a:tr h="631301">
                <a:tc>
                  <a:txBody>
                    <a:bodyPr/>
                    <a:lstStyle/>
                    <a:p>
                      <a:r>
                        <a:rPr lang="en-US" sz="1800" dirty="0" smtClean="0">
                          <a:latin typeface="Arial" panose="020B0604020202020204" pitchFamily="34" charset="0"/>
                          <a:cs typeface="Arial" panose="020B0604020202020204" pitchFamily="34" charset="0"/>
                        </a:rPr>
                        <a:t>Number of producers</a:t>
                      </a:r>
                      <a:endParaRPr lang="en-US" sz="1800" dirty="0">
                        <a:latin typeface="Arial" panose="020B0604020202020204" pitchFamily="34" charset="0"/>
                        <a:cs typeface="Arial" panose="020B0604020202020204" pitchFamily="34" charset="0"/>
                      </a:endParaRPr>
                    </a:p>
                  </a:txBody>
                  <a:tcPr anchor="b"/>
                </a:tc>
                <a:tc>
                  <a:txBody>
                    <a:bodyPr/>
                    <a:lstStyle/>
                    <a:p>
                      <a:pPr algn="r"/>
                      <a:r>
                        <a:rPr lang="en-US" dirty="0" smtClean="0">
                          <a:latin typeface="Arial" panose="020B0604020202020204" pitchFamily="34" charset="0"/>
                          <a:cs typeface="Arial" panose="020B0604020202020204" pitchFamily="34" charset="0"/>
                        </a:rPr>
                        <a:t>3,399,834</a:t>
                      </a:r>
                      <a:endParaRPr lang="en-US" dirty="0">
                        <a:latin typeface="Arial" panose="020B0604020202020204" pitchFamily="34" charset="0"/>
                        <a:cs typeface="Arial" panose="020B0604020202020204" pitchFamily="34" charset="0"/>
                      </a:endParaRPr>
                    </a:p>
                  </a:txBody>
                  <a:tcPr anchor="b"/>
                </a:tc>
                <a:tc>
                  <a:txBody>
                    <a:bodyPr/>
                    <a:lstStyle/>
                    <a:p>
                      <a:pPr algn="r"/>
                      <a:r>
                        <a:rPr lang="en-US" dirty="0" smtClean="0">
                          <a:latin typeface="Arial" panose="020B0604020202020204" pitchFamily="34" charset="0"/>
                          <a:cs typeface="Arial" panose="020B0604020202020204" pitchFamily="34" charset="0"/>
                        </a:rPr>
                        <a:t>112,451</a:t>
                      </a:r>
                      <a:endParaRPr lang="en-US" dirty="0">
                        <a:latin typeface="Arial" panose="020B0604020202020204" pitchFamily="34" charset="0"/>
                        <a:cs typeface="Arial" panose="020B0604020202020204" pitchFamily="34" charset="0"/>
                      </a:endParaRPr>
                    </a:p>
                  </a:txBody>
                  <a:tcPr anchor="b"/>
                </a:tc>
                <a:tc>
                  <a:txBody>
                    <a:bodyPr/>
                    <a:lstStyle/>
                    <a:p>
                      <a:pPr algn="r"/>
                      <a:r>
                        <a:rPr lang="en-US" dirty="0" smtClean="0">
                          <a:latin typeface="Arial" panose="020B0604020202020204" pitchFamily="34" charset="0"/>
                          <a:cs typeface="Arial" panose="020B0604020202020204" pitchFamily="34" charset="0"/>
                        </a:rPr>
                        <a:t>79,198</a:t>
                      </a:r>
                      <a:endParaRPr lang="en-US" dirty="0">
                        <a:latin typeface="Arial" panose="020B0604020202020204" pitchFamily="34" charset="0"/>
                        <a:cs typeface="Arial" panose="020B0604020202020204" pitchFamily="34" charset="0"/>
                      </a:endParaRPr>
                    </a:p>
                  </a:txBody>
                  <a:tcPr anchor="b"/>
                </a:tc>
                <a:tc>
                  <a:txBody>
                    <a:bodyPr/>
                    <a:lstStyle/>
                    <a:p>
                      <a:pPr algn="r"/>
                      <a:r>
                        <a:rPr lang="en-US" dirty="0" smtClean="0">
                          <a:latin typeface="Arial" panose="020B0604020202020204" pitchFamily="34" charset="0"/>
                          <a:cs typeface="Arial" panose="020B0604020202020204" pitchFamily="34" charset="0"/>
                        </a:rPr>
                        <a:t>25,310</a:t>
                      </a:r>
                      <a:endParaRPr lang="en-US" dirty="0">
                        <a:latin typeface="Arial" panose="020B0604020202020204" pitchFamily="34" charset="0"/>
                        <a:cs typeface="Arial" panose="020B0604020202020204" pitchFamily="34" charset="0"/>
                      </a:endParaRPr>
                    </a:p>
                  </a:txBody>
                  <a:tcPr anchor="b"/>
                </a:tc>
                <a:tc>
                  <a:txBody>
                    <a:bodyPr/>
                    <a:lstStyle/>
                    <a:p>
                      <a:pPr algn="r"/>
                      <a:r>
                        <a:rPr lang="en-US" dirty="0" smtClean="0">
                          <a:latin typeface="Arial" panose="020B0604020202020204" pitchFamily="34" charset="0"/>
                          <a:cs typeface="Arial" panose="020B0604020202020204" pitchFamily="34" charset="0"/>
                        </a:rPr>
                        <a:t>48,697</a:t>
                      </a:r>
                      <a:endParaRPr lang="en-US" dirty="0">
                        <a:latin typeface="Arial" panose="020B0604020202020204" pitchFamily="34" charset="0"/>
                        <a:cs typeface="Arial" panose="020B0604020202020204" pitchFamily="34" charset="0"/>
                      </a:endParaRPr>
                    </a:p>
                  </a:txBody>
                  <a:tcPr anchor="b"/>
                </a:tc>
                <a:tc>
                  <a:txBody>
                    <a:bodyPr/>
                    <a:lstStyle/>
                    <a:p>
                      <a:pPr algn="r"/>
                      <a:r>
                        <a:rPr lang="en-US" dirty="0" smtClean="0">
                          <a:latin typeface="Arial" panose="020B0604020202020204" pitchFamily="34" charset="0"/>
                          <a:cs typeface="Arial" panose="020B0604020202020204" pitchFamily="34" charset="0"/>
                        </a:rPr>
                        <a:t>5,296</a:t>
                      </a:r>
                      <a:endParaRPr lang="en-US" dirty="0">
                        <a:latin typeface="Arial" panose="020B0604020202020204" pitchFamily="34" charset="0"/>
                        <a:cs typeface="Arial" panose="020B0604020202020204" pitchFamily="34" charset="0"/>
                      </a:endParaRPr>
                    </a:p>
                  </a:txBody>
                  <a:tcPr anchor="b"/>
                </a:tc>
              </a:tr>
              <a:tr h="365754">
                <a:tc>
                  <a:txBody>
                    <a:bodyPr/>
                    <a:lstStyle/>
                    <a:p>
                      <a:endParaRPr lang="en-US" sz="1800" dirty="0">
                        <a:latin typeface="Arial" panose="020B0604020202020204" pitchFamily="34" charset="0"/>
                        <a:cs typeface="Arial" panose="020B0604020202020204" pitchFamily="34" charset="0"/>
                      </a:endParaRPr>
                    </a:p>
                  </a:txBody>
                  <a:tcPr anchor="b"/>
                </a:tc>
                <a:tc>
                  <a:txBody>
                    <a:bodyPr/>
                    <a:lstStyle/>
                    <a:p>
                      <a:pPr algn="r"/>
                      <a:endParaRPr lang="en-US" dirty="0">
                        <a:latin typeface="Arial" panose="020B0604020202020204" pitchFamily="34" charset="0"/>
                        <a:cs typeface="Arial" panose="020B0604020202020204" pitchFamily="34" charset="0"/>
                      </a:endParaRPr>
                    </a:p>
                  </a:txBody>
                  <a:tcPr anchor="b"/>
                </a:tc>
                <a:tc>
                  <a:txBody>
                    <a:bodyPr/>
                    <a:lstStyle/>
                    <a:p>
                      <a:pPr algn="r"/>
                      <a:endParaRPr lang="en-US" dirty="0">
                        <a:latin typeface="Arial" panose="020B0604020202020204" pitchFamily="34" charset="0"/>
                        <a:cs typeface="Arial" panose="020B0604020202020204" pitchFamily="34" charset="0"/>
                      </a:endParaRPr>
                    </a:p>
                  </a:txBody>
                  <a:tcPr anchor="b"/>
                </a:tc>
                <a:tc>
                  <a:txBody>
                    <a:bodyPr/>
                    <a:lstStyle/>
                    <a:p>
                      <a:pPr algn="r"/>
                      <a:endParaRPr lang="en-US" dirty="0">
                        <a:latin typeface="Arial" panose="020B0604020202020204" pitchFamily="34" charset="0"/>
                        <a:cs typeface="Arial" panose="020B0604020202020204" pitchFamily="34" charset="0"/>
                      </a:endParaRPr>
                    </a:p>
                  </a:txBody>
                  <a:tcPr anchor="b"/>
                </a:tc>
                <a:tc>
                  <a:txBody>
                    <a:bodyPr/>
                    <a:lstStyle/>
                    <a:p>
                      <a:pPr algn="r"/>
                      <a:endParaRPr lang="en-US" dirty="0">
                        <a:latin typeface="Arial" panose="020B0604020202020204" pitchFamily="34" charset="0"/>
                        <a:cs typeface="Arial" panose="020B0604020202020204" pitchFamily="34" charset="0"/>
                      </a:endParaRPr>
                    </a:p>
                  </a:txBody>
                  <a:tcPr anchor="b"/>
                </a:tc>
                <a:tc>
                  <a:txBody>
                    <a:bodyPr/>
                    <a:lstStyle/>
                    <a:p>
                      <a:pPr algn="r"/>
                      <a:endParaRPr lang="en-US" dirty="0">
                        <a:latin typeface="Arial" panose="020B0604020202020204" pitchFamily="34" charset="0"/>
                        <a:cs typeface="Arial" panose="020B0604020202020204" pitchFamily="34" charset="0"/>
                      </a:endParaRPr>
                    </a:p>
                  </a:txBody>
                  <a:tcPr anchor="b"/>
                </a:tc>
                <a:tc>
                  <a:txBody>
                    <a:bodyPr/>
                    <a:lstStyle/>
                    <a:p>
                      <a:pPr algn="r"/>
                      <a:endParaRPr lang="en-US" dirty="0">
                        <a:latin typeface="Arial" panose="020B0604020202020204" pitchFamily="34" charset="0"/>
                        <a:cs typeface="Arial" panose="020B0604020202020204" pitchFamily="34" charset="0"/>
                      </a:endParaRPr>
                    </a:p>
                  </a:txBody>
                  <a:tcPr anchor="b"/>
                </a:tc>
              </a:tr>
              <a:tr h="365754">
                <a:tc>
                  <a:txBody>
                    <a:bodyPr/>
                    <a:lstStyle/>
                    <a:p>
                      <a:r>
                        <a:rPr lang="en-US" sz="1800" dirty="0" smtClean="0">
                          <a:latin typeface="Arial" panose="020B0604020202020204" pitchFamily="34" charset="0"/>
                          <a:cs typeface="Arial" panose="020B0604020202020204" pitchFamily="34" charset="0"/>
                        </a:rPr>
                        <a:t>Average</a:t>
                      </a:r>
                      <a:r>
                        <a:rPr lang="en-US" sz="1800" baseline="0" dirty="0" smtClean="0">
                          <a:latin typeface="Arial" panose="020B0604020202020204" pitchFamily="34" charset="0"/>
                          <a:cs typeface="Arial" panose="020B0604020202020204" pitchFamily="34" charset="0"/>
                        </a:rPr>
                        <a:t> age</a:t>
                      </a:r>
                      <a:endParaRPr lang="en-US" sz="1800" dirty="0">
                        <a:latin typeface="Arial" panose="020B0604020202020204" pitchFamily="34" charset="0"/>
                        <a:cs typeface="Arial" panose="020B0604020202020204" pitchFamily="34" charset="0"/>
                      </a:endParaRPr>
                    </a:p>
                  </a:txBody>
                  <a:tcPr anchor="b"/>
                </a:tc>
                <a:tc>
                  <a:txBody>
                    <a:bodyPr/>
                    <a:lstStyle/>
                    <a:p>
                      <a:pPr algn="r"/>
                      <a:r>
                        <a:rPr lang="en-US" dirty="0" smtClean="0">
                          <a:latin typeface="Arial" panose="020B0604020202020204" pitchFamily="34" charset="0"/>
                          <a:cs typeface="Arial" panose="020B0604020202020204" pitchFamily="34" charset="0"/>
                        </a:rPr>
                        <a:t>57.5</a:t>
                      </a:r>
                      <a:endParaRPr lang="en-US" dirty="0">
                        <a:latin typeface="Arial" panose="020B0604020202020204" pitchFamily="34" charset="0"/>
                        <a:cs typeface="Arial" panose="020B0604020202020204" pitchFamily="34" charset="0"/>
                      </a:endParaRPr>
                    </a:p>
                  </a:txBody>
                  <a:tcPr anchor="b"/>
                </a:tc>
                <a:tc>
                  <a:txBody>
                    <a:bodyPr/>
                    <a:lstStyle/>
                    <a:p>
                      <a:pPr algn="r"/>
                      <a:r>
                        <a:rPr lang="en-US" dirty="0" smtClean="0">
                          <a:latin typeface="Arial" panose="020B0604020202020204" pitchFamily="34" charset="0"/>
                          <a:cs typeface="Arial" panose="020B0604020202020204" pitchFamily="34" charset="0"/>
                        </a:rPr>
                        <a:t>55.0</a:t>
                      </a:r>
                      <a:endParaRPr lang="en-US" dirty="0">
                        <a:latin typeface="Arial" panose="020B0604020202020204" pitchFamily="34" charset="0"/>
                        <a:cs typeface="Arial" panose="020B0604020202020204" pitchFamily="34" charset="0"/>
                      </a:endParaRPr>
                    </a:p>
                  </a:txBody>
                  <a:tcPr anchor="b"/>
                </a:tc>
                <a:tc>
                  <a:txBody>
                    <a:bodyPr/>
                    <a:lstStyle/>
                    <a:p>
                      <a:pPr algn="r"/>
                      <a:r>
                        <a:rPr lang="en-US" dirty="0" smtClean="0">
                          <a:latin typeface="Arial" panose="020B0604020202020204" pitchFamily="34" charset="0"/>
                          <a:cs typeface="Arial" panose="020B0604020202020204" pitchFamily="34" charset="0"/>
                        </a:rPr>
                        <a:t>56.6</a:t>
                      </a:r>
                      <a:endParaRPr lang="en-US" dirty="0">
                        <a:latin typeface="Arial" panose="020B0604020202020204" pitchFamily="34" charset="0"/>
                        <a:cs typeface="Arial" panose="020B0604020202020204" pitchFamily="34" charset="0"/>
                      </a:endParaRPr>
                    </a:p>
                  </a:txBody>
                  <a:tcPr anchor="b"/>
                </a:tc>
                <a:tc>
                  <a:txBody>
                    <a:bodyPr/>
                    <a:lstStyle/>
                    <a:p>
                      <a:pPr algn="r"/>
                      <a:r>
                        <a:rPr lang="en-US" dirty="0" smtClean="0">
                          <a:latin typeface="Arial" panose="020B0604020202020204" pitchFamily="34" charset="0"/>
                          <a:cs typeface="Arial" panose="020B0604020202020204" pitchFamily="34" charset="0"/>
                        </a:rPr>
                        <a:t>54.9</a:t>
                      </a:r>
                      <a:endParaRPr lang="en-US" dirty="0">
                        <a:latin typeface="Arial" panose="020B0604020202020204" pitchFamily="34" charset="0"/>
                        <a:cs typeface="Arial" panose="020B0604020202020204" pitchFamily="34" charset="0"/>
                      </a:endParaRPr>
                    </a:p>
                  </a:txBody>
                  <a:tcPr anchor="b"/>
                </a:tc>
                <a:tc>
                  <a:txBody>
                    <a:bodyPr/>
                    <a:lstStyle/>
                    <a:p>
                      <a:pPr algn="r"/>
                      <a:r>
                        <a:rPr lang="en-US" dirty="0" smtClean="0">
                          <a:latin typeface="Arial" panose="020B0604020202020204" pitchFamily="34" charset="0"/>
                          <a:cs typeface="Arial" panose="020B0604020202020204" pitchFamily="34" charset="0"/>
                        </a:rPr>
                        <a:t>60.8</a:t>
                      </a:r>
                      <a:endParaRPr lang="en-US" dirty="0">
                        <a:latin typeface="Arial" panose="020B0604020202020204" pitchFamily="34" charset="0"/>
                        <a:cs typeface="Arial" panose="020B0604020202020204" pitchFamily="34" charset="0"/>
                      </a:endParaRPr>
                    </a:p>
                  </a:txBody>
                  <a:tcPr anchor="b"/>
                </a:tc>
                <a:tc>
                  <a:txBody>
                    <a:bodyPr/>
                    <a:lstStyle/>
                    <a:p>
                      <a:pPr algn="r"/>
                      <a:r>
                        <a:rPr lang="en-US" dirty="0" smtClean="0">
                          <a:latin typeface="Arial" panose="020B0604020202020204" pitchFamily="34" charset="0"/>
                          <a:cs typeface="Arial" panose="020B0604020202020204" pitchFamily="34" charset="0"/>
                        </a:rPr>
                        <a:t>54.9</a:t>
                      </a:r>
                      <a:endParaRPr lang="en-US" dirty="0">
                        <a:latin typeface="Arial" panose="020B0604020202020204" pitchFamily="34" charset="0"/>
                        <a:cs typeface="Arial" panose="020B0604020202020204" pitchFamily="34" charset="0"/>
                      </a:endParaRPr>
                    </a:p>
                  </a:txBody>
                  <a:tcPr anchor="b"/>
                </a:tc>
              </a:tr>
              <a:tr h="631301">
                <a:tc>
                  <a:txBody>
                    <a:bodyPr/>
                    <a:lstStyle/>
                    <a:p>
                      <a:r>
                        <a:rPr lang="en-US" sz="1800" dirty="0" smtClean="0">
                          <a:latin typeface="Arial" panose="020B0604020202020204" pitchFamily="34" charset="0"/>
                          <a:cs typeface="Arial" panose="020B0604020202020204" pitchFamily="34" charset="0"/>
                        </a:rPr>
                        <a:t>% less than 35 years</a:t>
                      </a:r>
                      <a:endParaRPr lang="en-US" sz="1800" dirty="0">
                        <a:latin typeface="Arial" panose="020B0604020202020204" pitchFamily="34" charset="0"/>
                        <a:cs typeface="Arial" panose="020B0604020202020204" pitchFamily="34" charset="0"/>
                      </a:endParaRPr>
                    </a:p>
                  </a:txBody>
                  <a:tcPr anchor="b"/>
                </a:tc>
                <a:tc>
                  <a:txBody>
                    <a:bodyPr/>
                    <a:lstStyle/>
                    <a:p>
                      <a:pPr algn="r"/>
                      <a:r>
                        <a:rPr lang="en-US" dirty="0" smtClean="0">
                          <a:latin typeface="Arial" panose="020B0604020202020204" pitchFamily="34" charset="0"/>
                          <a:cs typeface="Arial" panose="020B0604020202020204" pitchFamily="34" charset="0"/>
                        </a:rPr>
                        <a:t>8</a:t>
                      </a:r>
                      <a:endParaRPr lang="en-US" dirty="0">
                        <a:latin typeface="Arial" panose="020B0604020202020204" pitchFamily="34" charset="0"/>
                        <a:cs typeface="Arial" panose="020B0604020202020204" pitchFamily="34" charset="0"/>
                      </a:endParaRPr>
                    </a:p>
                  </a:txBody>
                  <a:tcPr anchor="b"/>
                </a:tc>
                <a:tc>
                  <a:txBody>
                    <a:bodyPr/>
                    <a:lstStyle/>
                    <a:p>
                      <a:pPr algn="r"/>
                      <a:r>
                        <a:rPr lang="en-US" dirty="0" smtClean="0">
                          <a:latin typeface="Arial" panose="020B0604020202020204" pitchFamily="34" charset="0"/>
                          <a:cs typeface="Arial" panose="020B0604020202020204" pitchFamily="34" charset="0"/>
                        </a:rPr>
                        <a:t>9</a:t>
                      </a:r>
                      <a:endParaRPr lang="en-US" dirty="0">
                        <a:latin typeface="Arial" panose="020B0604020202020204" pitchFamily="34" charset="0"/>
                        <a:cs typeface="Arial" panose="020B0604020202020204" pitchFamily="34" charset="0"/>
                      </a:endParaRPr>
                    </a:p>
                  </a:txBody>
                  <a:tcPr anchor="b"/>
                </a:tc>
                <a:tc>
                  <a:txBody>
                    <a:bodyPr/>
                    <a:lstStyle/>
                    <a:p>
                      <a:pPr algn="r"/>
                      <a:r>
                        <a:rPr lang="en-US" dirty="0" smtClean="0">
                          <a:latin typeface="Arial" panose="020B0604020202020204" pitchFamily="34" charset="0"/>
                          <a:cs typeface="Arial" panose="020B0604020202020204" pitchFamily="34" charset="0"/>
                        </a:rPr>
                        <a:t>10</a:t>
                      </a:r>
                      <a:endParaRPr lang="en-US" dirty="0">
                        <a:latin typeface="Arial" panose="020B0604020202020204" pitchFamily="34" charset="0"/>
                        <a:cs typeface="Arial" panose="020B0604020202020204" pitchFamily="34" charset="0"/>
                      </a:endParaRPr>
                    </a:p>
                  </a:txBody>
                  <a:tcPr anchor="b"/>
                </a:tc>
                <a:tc>
                  <a:txBody>
                    <a:bodyPr/>
                    <a:lstStyle/>
                    <a:p>
                      <a:pPr algn="r"/>
                      <a:r>
                        <a:rPr lang="en-US" dirty="0" smtClean="0">
                          <a:latin typeface="Arial" panose="020B0604020202020204" pitchFamily="34" charset="0"/>
                          <a:cs typeface="Arial" panose="020B0604020202020204" pitchFamily="34" charset="0"/>
                        </a:rPr>
                        <a:t>9</a:t>
                      </a:r>
                      <a:endParaRPr lang="en-US" dirty="0">
                        <a:latin typeface="Arial" panose="020B0604020202020204" pitchFamily="34" charset="0"/>
                        <a:cs typeface="Arial" panose="020B0604020202020204" pitchFamily="34" charset="0"/>
                      </a:endParaRPr>
                    </a:p>
                  </a:txBody>
                  <a:tcPr anchor="b"/>
                </a:tc>
                <a:tc>
                  <a:txBody>
                    <a:bodyPr/>
                    <a:lstStyle/>
                    <a:p>
                      <a:pPr algn="r"/>
                      <a:r>
                        <a:rPr lang="en-US" dirty="0" smtClean="0">
                          <a:latin typeface="Arial" panose="020B0604020202020204" pitchFamily="34" charset="0"/>
                          <a:cs typeface="Arial" panose="020B0604020202020204" pitchFamily="34" charset="0"/>
                        </a:rPr>
                        <a:t>6</a:t>
                      </a:r>
                      <a:endParaRPr lang="en-US" dirty="0">
                        <a:latin typeface="Arial" panose="020B0604020202020204" pitchFamily="34" charset="0"/>
                        <a:cs typeface="Arial" panose="020B0604020202020204" pitchFamily="34" charset="0"/>
                      </a:endParaRPr>
                    </a:p>
                  </a:txBody>
                  <a:tcPr anchor="b"/>
                </a:tc>
                <a:tc>
                  <a:txBody>
                    <a:bodyPr/>
                    <a:lstStyle/>
                    <a:p>
                      <a:pPr algn="r"/>
                      <a:r>
                        <a:rPr lang="en-US" dirty="0" smtClean="0">
                          <a:latin typeface="Arial" panose="020B0604020202020204" pitchFamily="34" charset="0"/>
                          <a:cs typeface="Arial" panose="020B0604020202020204" pitchFamily="34" charset="0"/>
                        </a:rPr>
                        <a:t>11</a:t>
                      </a:r>
                      <a:endParaRPr lang="en-US" dirty="0">
                        <a:latin typeface="Arial" panose="020B0604020202020204" pitchFamily="34" charset="0"/>
                        <a:cs typeface="Arial" panose="020B0604020202020204" pitchFamily="34" charset="0"/>
                      </a:endParaRPr>
                    </a:p>
                  </a:txBody>
                  <a:tcPr anchor="b"/>
                </a:tc>
              </a:tr>
              <a:tr h="365754">
                <a:tc>
                  <a:txBody>
                    <a:bodyPr/>
                    <a:lstStyle/>
                    <a:p>
                      <a:endParaRPr lang="en-US" sz="1800" dirty="0">
                        <a:latin typeface="Arial" panose="020B0604020202020204" pitchFamily="34" charset="0"/>
                        <a:cs typeface="Arial" panose="020B0604020202020204" pitchFamily="34" charset="0"/>
                      </a:endParaRPr>
                    </a:p>
                  </a:txBody>
                  <a:tcPr anchor="b"/>
                </a:tc>
                <a:tc>
                  <a:txBody>
                    <a:bodyPr/>
                    <a:lstStyle/>
                    <a:p>
                      <a:pPr algn="r"/>
                      <a:endParaRPr lang="en-US" dirty="0">
                        <a:latin typeface="Arial" panose="020B0604020202020204" pitchFamily="34" charset="0"/>
                        <a:cs typeface="Arial" panose="020B0604020202020204" pitchFamily="34" charset="0"/>
                      </a:endParaRPr>
                    </a:p>
                  </a:txBody>
                  <a:tcPr anchor="b"/>
                </a:tc>
                <a:tc>
                  <a:txBody>
                    <a:bodyPr/>
                    <a:lstStyle/>
                    <a:p>
                      <a:pPr algn="r"/>
                      <a:endParaRPr lang="en-US" dirty="0">
                        <a:latin typeface="Arial" panose="020B0604020202020204" pitchFamily="34" charset="0"/>
                        <a:cs typeface="Arial" panose="020B0604020202020204" pitchFamily="34" charset="0"/>
                      </a:endParaRPr>
                    </a:p>
                  </a:txBody>
                  <a:tcPr anchor="b"/>
                </a:tc>
                <a:tc>
                  <a:txBody>
                    <a:bodyPr/>
                    <a:lstStyle/>
                    <a:p>
                      <a:pPr algn="r"/>
                      <a:endParaRPr lang="en-US" dirty="0">
                        <a:latin typeface="Arial" panose="020B0604020202020204" pitchFamily="34" charset="0"/>
                        <a:cs typeface="Arial" panose="020B0604020202020204" pitchFamily="34" charset="0"/>
                      </a:endParaRPr>
                    </a:p>
                  </a:txBody>
                  <a:tcPr anchor="b"/>
                </a:tc>
                <a:tc>
                  <a:txBody>
                    <a:bodyPr/>
                    <a:lstStyle/>
                    <a:p>
                      <a:pPr algn="r"/>
                      <a:endParaRPr lang="en-US" dirty="0">
                        <a:latin typeface="Arial" panose="020B0604020202020204" pitchFamily="34" charset="0"/>
                        <a:cs typeface="Arial" panose="020B0604020202020204" pitchFamily="34" charset="0"/>
                      </a:endParaRPr>
                    </a:p>
                  </a:txBody>
                  <a:tcPr anchor="b"/>
                </a:tc>
                <a:tc>
                  <a:txBody>
                    <a:bodyPr/>
                    <a:lstStyle/>
                    <a:p>
                      <a:pPr algn="r"/>
                      <a:endParaRPr lang="en-US" dirty="0">
                        <a:latin typeface="Arial" panose="020B0604020202020204" pitchFamily="34" charset="0"/>
                        <a:cs typeface="Arial" panose="020B0604020202020204" pitchFamily="34" charset="0"/>
                      </a:endParaRPr>
                    </a:p>
                  </a:txBody>
                  <a:tcPr anchor="b"/>
                </a:tc>
                <a:tc>
                  <a:txBody>
                    <a:bodyPr/>
                    <a:lstStyle/>
                    <a:p>
                      <a:pPr algn="r"/>
                      <a:endParaRPr lang="en-US" dirty="0">
                        <a:latin typeface="Arial" panose="020B0604020202020204" pitchFamily="34" charset="0"/>
                        <a:cs typeface="Arial" panose="020B0604020202020204" pitchFamily="34" charset="0"/>
                      </a:endParaRPr>
                    </a:p>
                  </a:txBody>
                  <a:tcPr anchor="b"/>
                </a:tc>
              </a:tr>
              <a:tr h="409520">
                <a:tc>
                  <a:txBody>
                    <a:bodyPr/>
                    <a:lstStyle/>
                    <a:p>
                      <a:r>
                        <a:rPr lang="en-US" sz="1800" dirty="0" smtClean="0">
                          <a:latin typeface="Arial" panose="020B0604020202020204" pitchFamily="34" charset="0"/>
                          <a:cs typeface="Arial" panose="020B0604020202020204" pitchFamily="34" charset="0"/>
                        </a:rPr>
                        <a:t>%</a:t>
                      </a:r>
                      <a:r>
                        <a:rPr lang="en-US" sz="1800" baseline="0" dirty="0" smtClean="0">
                          <a:latin typeface="Arial" panose="020B0604020202020204" pitchFamily="34" charset="0"/>
                          <a:cs typeface="Arial" panose="020B0604020202020204" pitchFamily="34" charset="0"/>
                        </a:rPr>
                        <a:t> New/beginning</a:t>
                      </a:r>
                      <a:endParaRPr lang="en-US" sz="1800" dirty="0">
                        <a:latin typeface="Arial" panose="020B0604020202020204" pitchFamily="34" charset="0"/>
                        <a:cs typeface="Arial" panose="020B0604020202020204" pitchFamily="34" charset="0"/>
                      </a:endParaRPr>
                    </a:p>
                  </a:txBody>
                  <a:tcPr anchor="b"/>
                </a:tc>
                <a:tc>
                  <a:txBody>
                    <a:bodyPr/>
                    <a:lstStyle/>
                    <a:p>
                      <a:pPr algn="r"/>
                      <a:r>
                        <a:rPr lang="en-US" dirty="0" smtClean="0">
                          <a:latin typeface="Arial" panose="020B0604020202020204" pitchFamily="34" charset="0"/>
                          <a:cs typeface="Arial" panose="020B0604020202020204" pitchFamily="34" charset="0"/>
                        </a:rPr>
                        <a:t>27</a:t>
                      </a:r>
                      <a:endParaRPr lang="en-US" dirty="0">
                        <a:latin typeface="Arial" panose="020B0604020202020204" pitchFamily="34" charset="0"/>
                        <a:cs typeface="Arial" panose="020B0604020202020204" pitchFamily="34" charset="0"/>
                      </a:endParaRPr>
                    </a:p>
                  </a:txBody>
                  <a:tcPr anchor="b"/>
                </a:tc>
                <a:tc>
                  <a:txBody>
                    <a:bodyPr/>
                    <a:lstStyle/>
                    <a:p>
                      <a:pPr algn="r"/>
                      <a:r>
                        <a:rPr lang="en-US" dirty="0" smtClean="0">
                          <a:latin typeface="Arial" panose="020B0604020202020204" pitchFamily="34" charset="0"/>
                          <a:cs typeface="Arial" panose="020B0604020202020204" pitchFamily="34" charset="0"/>
                        </a:rPr>
                        <a:t>36</a:t>
                      </a:r>
                      <a:endParaRPr lang="en-US" dirty="0">
                        <a:latin typeface="Arial" panose="020B0604020202020204" pitchFamily="34" charset="0"/>
                        <a:cs typeface="Arial" panose="020B0604020202020204" pitchFamily="34" charset="0"/>
                      </a:endParaRPr>
                    </a:p>
                  </a:txBody>
                  <a:tcPr anchor="b"/>
                </a:tc>
                <a:tc>
                  <a:txBody>
                    <a:bodyPr/>
                    <a:lstStyle/>
                    <a:p>
                      <a:pPr algn="r"/>
                      <a:r>
                        <a:rPr lang="en-US" dirty="0" smtClean="0">
                          <a:latin typeface="Arial" panose="020B0604020202020204" pitchFamily="34" charset="0"/>
                          <a:cs typeface="Arial" panose="020B0604020202020204" pitchFamily="34" charset="0"/>
                        </a:rPr>
                        <a:t>28</a:t>
                      </a:r>
                      <a:endParaRPr lang="en-US" dirty="0">
                        <a:latin typeface="Arial" panose="020B0604020202020204" pitchFamily="34" charset="0"/>
                        <a:cs typeface="Arial" panose="020B0604020202020204" pitchFamily="34" charset="0"/>
                      </a:endParaRPr>
                    </a:p>
                  </a:txBody>
                  <a:tcPr anchor="b"/>
                </a:tc>
                <a:tc>
                  <a:txBody>
                    <a:bodyPr/>
                    <a:lstStyle/>
                    <a:p>
                      <a:pPr algn="r"/>
                      <a:r>
                        <a:rPr lang="en-US" dirty="0" smtClean="0">
                          <a:latin typeface="Arial" panose="020B0604020202020204" pitchFamily="34" charset="0"/>
                          <a:cs typeface="Arial" panose="020B0604020202020204" pitchFamily="34" charset="0"/>
                        </a:rPr>
                        <a:t>40</a:t>
                      </a:r>
                      <a:endParaRPr lang="en-US" dirty="0">
                        <a:latin typeface="Arial" panose="020B0604020202020204" pitchFamily="34" charset="0"/>
                        <a:cs typeface="Arial" panose="020B0604020202020204" pitchFamily="34" charset="0"/>
                      </a:endParaRPr>
                    </a:p>
                  </a:txBody>
                  <a:tcPr anchor="b"/>
                </a:tc>
                <a:tc>
                  <a:txBody>
                    <a:bodyPr/>
                    <a:lstStyle/>
                    <a:p>
                      <a:pPr algn="r"/>
                      <a:r>
                        <a:rPr lang="en-US" dirty="0" smtClean="0">
                          <a:latin typeface="Arial" panose="020B0604020202020204" pitchFamily="34" charset="0"/>
                          <a:cs typeface="Arial" panose="020B0604020202020204" pitchFamily="34" charset="0"/>
                        </a:rPr>
                        <a:t>29</a:t>
                      </a:r>
                      <a:endParaRPr lang="en-US" dirty="0">
                        <a:latin typeface="Arial" panose="020B0604020202020204" pitchFamily="34" charset="0"/>
                        <a:cs typeface="Arial" panose="020B0604020202020204" pitchFamily="34" charset="0"/>
                      </a:endParaRPr>
                    </a:p>
                  </a:txBody>
                  <a:tcPr anchor="b"/>
                </a:tc>
                <a:tc>
                  <a:txBody>
                    <a:bodyPr/>
                    <a:lstStyle/>
                    <a:p>
                      <a:pPr algn="r"/>
                      <a:r>
                        <a:rPr lang="en-US" dirty="0" smtClean="0">
                          <a:latin typeface="Arial" panose="020B0604020202020204" pitchFamily="34" charset="0"/>
                          <a:cs typeface="Arial" panose="020B0604020202020204" pitchFamily="34" charset="0"/>
                        </a:rPr>
                        <a:t>35</a:t>
                      </a:r>
                      <a:endParaRPr lang="en-US" dirty="0">
                        <a:latin typeface="Arial" panose="020B0604020202020204" pitchFamily="34" charset="0"/>
                        <a:cs typeface="Arial" panose="020B0604020202020204" pitchFamily="34" charset="0"/>
                      </a:endParaRPr>
                    </a:p>
                  </a:txBody>
                  <a:tcPr anchor="b"/>
                </a:tc>
              </a:tr>
              <a:tr h="631301">
                <a:tc>
                  <a:txBody>
                    <a:bodyPr/>
                    <a:lstStyle/>
                    <a:p>
                      <a:r>
                        <a:rPr lang="en-US" sz="1800" dirty="0" smtClean="0">
                          <a:latin typeface="Arial" panose="020B0604020202020204" pitchFamily="34" charset="0"/>
                          <a:cs typeface="Arial" panose="020B0604020202020204" pitchFamily="34" charset="0"/>
                        </a:rPr>
                        <a:t>% Primary occupation farming</a:t>
                      </a:r>
                      <a:endParaRPr lang="en-US" sz="1800" dirty="0">
                        <a:latin typeface="Arial" panose="020B0604020202020204" pitchFamily="34" charset="0"/>
                        <a:cs typeface="Arial" panose="020B0604020202020204" pitchFamily="34" charset="0"/>
                      </a:endParaRPr>
                    </a:p>
                  </a:txBody>
                  <a:tcPr anchor="b"/>
                </a:tc>
                <a:tc>
                  <a:txBody>
                    <a:bodyPr/>
                    <a:lstStyle/>
                    <a:p>
                      <a:pPr algn="r"/>
                      <a:r>
                        <a:rPr lang="en-US" dirty="0" smtClean="0">
                          <a:latin typeface="Arial" panose="020B0604020202020204" pitchFamily="34" charset="0"/>
                          <a:cs typeface="Arial" panose="020B0604020202020204" pitchFamily="34" charset="0"/>
                        </a:rPr>
                        <a:t>42</a:t>
                      </a:r>
                      <a:endParaRPr lang="en-US" dirty="0">
                        <a:latin typeface="Arial" panose="020B0604020202020204" pitchFamily="34" charset="0"/>
                        <a:cs typeface="Arial" panose="020B0604020202020204" pitchFamily="34" charset="0"/>
                      </a:endParaRPr>
                    </a:p>
                  </a:txBody>
                  <a:tcPr anchor="b"/>
                </a:tc>
                <a:tc>
                  <a:txBody>
                    <a:bodyPr/>
                    <a:lstStyle/>
                    <a:p>
                      <a:pPr algn="r"/>
                      <a:r>
                        <a:rPr lang="en-US" dirty="0" smtClean="0">
                          <a:latin typeface="Arial" panose="020B0604020202020204" pitchFamily="34" charset="0"/>
                          <a:cs typeface="Arial" panose="020B0604020202020204" pitchFamily="34" charset="0"/>
                        </a:rPr>
                        <a:t>40</a:t>
                      </a:r>
                      <a:endParaRPr lang="en-US" dirty="0">
                        <a:latin typeface="Arial" panose="020B0604020202020204" pitchFamily="34" charset="0"/>
                        <a:cs typeface="Arial" panose="020B0604020202020204" pitchFamily="34" charset="0"/>
                      </a:endParaRPr>
                    </a:p>
                  </a:txBody>
                  <a:tcPr anchor="b"/>
                </a:tc>
                <a:tc>
                  <a:txBody>
                    <a:bodyPr/>
                    <a:lstStyle/>
                    <a:p>
                      <a:pPr algn="r"/>
                      <a:r>
                        <a:rPr lang="en-US" dirty="0" smtClean="0">
                          <a:latin typeface="Arial" panose="020B0604020202020204" pitchFamily="34" charset="0"/>
                          <a:cs typeface="Arial" panose="020B0604020202020204" pitchFamily="34" charset="0"/>
                        </a:rPr>
                        <a:t>47</a:t>
                      </a:r>
                      <a:endParaRPr lang="en-US" dirty="0">
                        <a:latin typeface="Arial" panose="020B0604020202020204" pitchFamily="34" charset="0"/>
                        <a:cs typeface="Arial" panose="020B0604020202020204" pitchFamily="34" charset="0"/>
                      </a:endParaRPr>
                    </a:p>
                  </a:txBody>
                  <a:tcPr anchor="b"/>
                </a:tc>
                <a:tc>
                  <a:txBody>
                    <a:bodyPr/>
                    <a:lstStyle/>
                    <a:p>
                      <a:pPr algn="r"/>
                      <a:r>
                        <a:rPr lang="en-US" dirty="0" smtClean="0">
                          <a:latin typeface="Arial" panose="020B0604020202020204" pitchFamily="34" charset="0"/>
                          <a:cs typeface="Arial" panose="020B0604020202020204" pitchFamily="34" charset="0"/>
                        </a:rPr>
                        <a:t>48</a:t>
                      </a:r>
                      <a:endParaRPr lang="en-US" dirty="0">
                        <a:latin typeface="Arial" panose="020B0604020202020204" pitchFamily="34" charset="0"/>
                        <a:cs typeface="Arial" panose="020B0604020202020204" pitchFamily="34" charset="0"/>
                      </a:endParaRPr>
                    </a:p>
                  </a:txBody>
                  <a:tcPr anchor="b"/>
                </a:tc>
                <a:tc>
                  <a:txBody>
                    <a:bodyPr/>
                    <a:lstStyle/>
                    <a:p>
                      <a:pPr algn="r"/>
                      <a:r>
                        <a:rPr lang="en-US" dirty="0" smtClean="0">
                          <a:latin typeface="Arial" panose="020B0604020202020204" pitchFamily="34" charset="0"/>
                          <a:cs typeface="Arial" panose="020B0604020202020204" pitchFamily="34" charset="0"/>
                        </a:rPr>
                        <a:t>44</a:t>
                      </a:r>
                      <a:endParaRPr lang="en-US" dirty="0">
                        <a:latin typeface="Arial" panose="020B0604020202020204" pitchFamily="34" charset="0"/>
                        <a:cs typeface="Arial" panose="020B0604020202020204" pitchFamily="34" charset="0"/>
                      </a:endParaRPr>
                    </a:p>
                  </a:txBody>
                  <a:tcPr anchor="b"/>
                </a:tc>
                <a:tc>
                  <a:txBody>
                    <a:bodyPr/>
                    <a:lstStyle/>
                    <a:p>
                      <a:pPr algn="r"/>
                      <a:r>
                        <a:rPr lang="en-US" dirty="0" smtClean="0">
                          <a:latin typeface="Arial" panose="020B0604020202020204" pitchFamily="34" charset="0"/>
                          <a:cs typeface="Arial" panose="020B0604020202020204" pitchFamily="34" charset="0"/>
                        </a:rPr>
                        <a:t>39</a:t>
                      </a:r>
                      <a:endParaRPr lang="en-US" dirty="0">
                        <a:latin typeface="Arial" panose="020B0604020202020204" pitchFamily="34" charset="0"/>
                        <a:cs typeface="Arial" panose="020B0604020202020204" pitchFamily="34" charset="0"/>
                      </a:endParaRPr>
                    </a:p>
                  </a:txBody>
                  <a:tcPr anchor="b"/>
                </a:tc>
              </a:tr>
            </a:tbl>
          </a:graphicData>
        </a:graphic>
      </p:graphicFrame>
      <p:sp>
        <p:nvSpPr>
          <p:cNvPr id="2" name="Slide Number Placeholder 1"/>
          <p:cNvSpPr>
            <a:spLocks noGrp="1"/>
          </p:cNvSpPr>
          <p:nvPr>
            <p:ph type="sldNum" sz="quarter" idx="4"/>
          </p:nvPr>
        </p:nvSpPr>
        <p:spPr/>
        <p:txBody>
          <a:bodyPr/>
          <a:lstStyle/>
          <a:p>
            <a:fld id="{DD95F43D-C05A-43B1-8627-AAB33B48D7D0}" type="slidenum">
              <a:rPr lang="en-US" smtClean="0"/>
              <a:pPr/>
              <a:t>8</a:t>
            </a:fld>
            <a:endParaRPr lang="en-US" dirty="0"/>
          </a:p>
        </p:txBody>
      </p:sp>
    </p:spTree>
    <p:extLst>
      <p:ext uri="{BB962C8B-B14F-4D97-AF65-F5344CB8AC3E}">
        <p14:creationId xmlns:p14="http://schemas.microsoft.com/office/powerpoint/2010/main" val="131517902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latin typeface="Arial Narrow" panose="020B0606020202030204" pitchFamily="34" charset="0"/>
              </a:rPr>
              <a:t>Farm Characteristics by Ethnicity and Race, 2017</a:t>
            </a:r>
            <a:endParaRPr lang="en-US" dirty="0">
              <a:latin typeface="Arial Narrow" panose="020B0606020202030204" pitchFamily="34" charset="0"/>
            </a:endParaRPr>
          </a:p>
        </p:txBody>
      </p:sp>
      <p:sp>
        <p:nvSpPr>
          <p:cNvPr id="2" name="Slide Number Placeholder 1"/>
          <p:cNvSpPr>
            <a:spLocks noGrp="1"/>
          </p:cNvSpPr>
          <p:nvPr>
            <p:ph type="sldNum" sz="quarter" idx="4"/>
          </p:nvPr>
        </p:nvSpPr>
        <p:spPr/>
        <p:txBody>
          <a:bodyPr/>
          <a:lstStyle/>
          <a:p>
            <a:fld id="{DD95F43D-C05A-43B1-8627-AAB33B48D7D0}" type="slidenum">
              <a:rPr lang="en-US" smtClean="0"/>
              <a:pPr/>
              <a:t>9</a:t>
            </a:fld>
            <a:endParaRPr lang="en-US" dirty="0"/>
          </a:p>
        </p:txBody>
      </p:sp>
      <p:graphicFrame>
        <p:nvGraphicFramePr>
          <p:cNvPr id="3" name="Table 2"/>
          <p:cNvGraphicFramePr>
            <a:graphicFrameLocks noGrp="1"/>
          </p:cNvGraphicFramePr>
          <p:nvPr>
            <p:extLst>
              <p:ext uri="{D42A27DB-BD31-4B8C-83A1-F6EECF244321}">
                <p14:modId xmlns:p14="http://schemas.microsoft.com/office/powerpoint/2010/main" val="915705070"/>
              </p:ext>
            </p:extLst>
          </p:nvPr>
        </p:nvGraphicFramePr>
        <p:xfrm>
          <a:off x="490721" y="987553"/>
          <a:ext cx="11268463" cy="5295947"/>
        </p:xfrm>
        <a:graphic>
          <a:graphicData uri="http://schemas.openxmlformats.org/drawingml/2006/table">
            <a:tbl>
              <a:tblPr firstRow="1" bandRow="1">
                <a:tableStyleId>{5C22544A-7EE6-4342-B048-85BDC9FD1C3A}</a:tableStyleId>
              </a:tblPr>
              <a:tblGrid>
                <a:gridCol w="2547649"/>
                <a:gridCol w="1453469"/>
                <a:gridCol w="1453469"/>
                <a:gridCol w="1453469"/>
                <a:gridCol w="1453469"/>
                <a:gridCol w="1453469"/>
                <a:gridCol w="1453469"/>
              </a:tblGrid>
              <a:tr h="378666">
                <a:tc gridSpan="7">
                  <a:txBody>
                    <a:bodyPr/>
                    <a:lstStyle/>
                    <a:p>
                      <a:r>
                        <a:rPr lang="en-US" dirty="0" smtClean="0">
                          <a:latin typeface="Arial" panose="020B0604020202020204" pitchFamily="34" charset="0"/>
                          <a:cs typeface="Arial" panose="020B0604020202020204" pitchFamily="34" charset="0"/>
                        </a:rPr>
                        <a:t>Farms</a:t>
                      </a:r>
                      <a:endParaRPr lang="en-US" dirty="0">
                        <a:latin typeface="Arial" panose="020B0604020202020204" pitchFamily="34" charset="0"/>
                        <a:cs typeface="Arial" panose="020B0604020202020204" pitchFamily="34" charset="0"/>
                      </a:endParaRPr>
                    </a:p>
                  </a:txBody>
                  <a:tcPr anchor="b"/>
                </a:tc>
                <a:tc hMerge="1">
                  <a:txBody>
                    <a:bodyPr/>
                    <a:lstStyle/>
                    <a:p>
                      <a:endParaRPr lang="en-US"/>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r>
              <a:tr h="1046181">
                <a:tc>
                  <a:txBody>
                    <a:bodyPr/>
                    <a:lstStyle/>
                    <a:p>
                      <a:endParaRPr lang="en-US" sz="1800" dirty="0">
                        <a:latin typeface="Arial" panose="020B0604020202020204" pitchFamily="34" charset="0"/>
                        <a:cs typeface="Arial" panose="020B0604020202020204" pitchFamily="34" charset="0"/>
                      </a:endParaRPr>
                    </a:p>
                  </a:txBody>
                  <a:tcPr/>
                </a:tc>
                <a:tc>
                  <a:txBody>
                    <a:bodyPr/>
                    <a:lstStyle/>
                    <a:p>
                      <a:pPr algn="ctr"/>
                      <a:r>
                        <a:rPr lang="en-US" dirty="0" smtClean="0">
                          <a:latin typeface="Arial" panose="020B0604020202020204" pitchFamily="34" charset="0"/>
                          <a:cs typeface="Arial" panose="020B0604020202020204" pitchFamily="34" charset="0"/>
                        </a:rPr>
                        <a:t>All farms</a:t>
                      </a:r>
                      <a:endParaRPr lang="en-US" dirty="0">
                        <a:latin typeface="Arial" panose="020B0604020202020204" pitchFamily="34" charset="0"/>
                        <a:cs typeface="Arial" panose="020B0604020202020204" pitchFamily="34" charset="0"/>
                      </a:endParaRPr>
                    </a:p>
                  </a:txBody>
                  <a:tcPr anchor="b"/>
                </a:tc>
                <a:tc>
                  <a:txBody>
                    <a:bodyPr/>
                    <a:lstStyle/>
                    <a:p>
                      <a:pPr algn="ctr"/>
                      <a:r>
                        <a:rPr lang="en-US" dirty="0" smtClean="0">
                          <a:latin typeface="Arial" panose="020B0604020202020204" pitchFamily="34" charset="0"/>
                          <a:cs typeface="Arial" panose="020B0604020202020204" pitchFamily="34" charset="0"/>
                        </a:rPr>
                        <a:t>Hispanic</a:t>
                      </a:r>
                      <a:endParaRPr lang="en-US" dirty="0">
                        <a:latin typeface="Arial" panose="020B0604020202020204" pitchFamily="34" charset="0"/>
                        <a:cs typeface="Arial" panose="020B0604020202020204" pitchFamily="34" charset="0"/>
                      </a:endParaRPr>
                    </a:p>
                  </a:txBody>
                  <a:tcPr anchor="b"/>
                </a:tc>
                <a:tc>
                  <a:txBody>
                    <a:bodyPr/>
                    <a:lstStyle/>
                    <a:p>
                      <a:pPr algn="ctr"/>
                      <a:r>
                        <a:rPr lang="en-US" dirty="0" smtClean="0">
                          <a:latin typeface="Arial" panose="020B0604020202020204" pitchFamily="34" charset="0"/>
                          <a:cs typeface="Arial" panose="020B0604020202020204" pitchFamily="34" charset="0"/>
                        </a:rPr>
                        <a:t>American Indian or Alaska</a:t>
                      </a:r>
                      <a:r>
                        <a:rPr lang="en-US" baseline="0" dirty="0" smtClean="0">
                          <a:latin typeface="Arial" panose="020B0604020202020204" pitchFamily="34" charset="0"/>
                          <a:cs typeface="Arial" panose="020B0604020202020204" pitchFamily="34" charset="0"/>
                        </a:rPr>
                        <a:t> Native</a:t>
                      </a:r>
                      <a:endParaRPr lang="en-US" dirty="0">
                        <a:latin typeface="Arial" panose="020B0604020202020204" pitchFamily="34" charset="0"/>
                        <a:cs typeface="Arial" panose="020B0604020202020204" pitchFamily="34" charset="0"/>
                      </a:endParaRPr>
                    </a:p>
                  </a:txBody>
                  <a:tcPr anchor="b"/>
                </a:tc>
                <a:tc>
                  <a:txBody>
                    <a:bodyPr/>
                    <a:lstStyle/>
                    <a:p>
                      <a:pPr algn="ctr"/>
                      <a:r>
                        <a:rPr lang="en-US" dirty="0" smtClean="0">
                          <a:latin typeface="Arial" panose="020B0604020202020204" pitchFamily="34" charset="0"/>
                          <a:cs typeface="Arial" panose="020B0604020202020204" pitchFamily="34" charset="0"/>
                        </a:rPr>
                        <a:t>Asian</a:t>
                      </a:r>
                      <a:endParaRPr lang="en-US" dirty="0">
                        <a:latin typeface="Arial" panose="020B0604020202020204" pitchFamily="34" charset="0"/>
                        <a:cs typeface="Arial" panose="020B0604020202020204" pitchFamily="34" charset="0"/>
                      </a:endParaRPr>
                    </a:p>
                  </a:txBody>
                  <a:tcPr anchor="b"/>
                </a:tc>
                <a:tc>
                  <a:txBody>
                    <a:bodyPr/>
                    <a:lstStyle/>
                    <a:p>
                      <a:pPr algn="ctr"/>
                      <a:r>
                        <a:rPr lang="en-US" dirty="0" smtClean="0">
                          <a:latin typeface="Arial" panose="020B0604020202020204" pitchFamily="34" charset="0"/>
                          <a:cs typeface="Arial" panose="020B0604020202020204" pitchFamily="34" charset="0"/>
                        </a:rPr>
                        <a:t>Black</a:t>
                      </a:r>
                      <a:endParaRPr lang="en-US" dirty="0">
                        <a:latin typeface="Arial" panose="020B0604020202020204" pitchFamily="34" charset="0"/>
                        <a:cs typeface="Arial" panose="020B0604020202020204" pitchFamily="34" charset="0"/>
                      </a:endParaRPr>
                    </a:p>
                  </a:txBody>
                  <a:tcPr anchor="b"/>
                </a:tc>
                <a:tc>
                  <a:txBody>
                    <a:bodyPr/>
                    <a:lstStyle/>
                    <a:p>
                      <a:pPr algn="ctr"/>
                      <a:r>
                        <a:rPr lang="en-US" dirty="0" smtClean="0">
                          <a:latin typeface="Arial" panose="020B0604020202020204" pitchFamily="34" charset="0"/>
                          <a:cs typeface="Arial" panose="020B0604020202020204" pitchFamily="34" charset="0"/>
                        </a:rPr>
                        <a:t>Native Hawaiian or Pacific Islander</a:t>
                      </a:r>
                      <a:endParaRPr lang="en-US" dirty="0">
                        <a:latin typeface="Arial" panose="020B0604020202020204" pitchFamily="34" charset="0"/>
                        <a:cs typeface="Arial" panose="020B0604020202020204" pitchFamily="34" charset="0"/>
                      </a:endParaRPr>
                    </a:p>
                  </a:txBody>
                  <a:tcPr anchor="b"/>
                </a:tc>
              </a:tr>
              <a:tr h="321902">
                <a:tc>
                  <a:txBody>
                    <a:bodyPr/>
                    <a:lstStyle/>
                    <a:p>
                      <a:pPr algn="l"/>
                      <a:r>
                        <a:rPr lang="en-US" sz="1800" dirty="0" smtClean="0">
                          <a:latin typeface="Arial" panose="020B0604020202020204" pitchFamily="34" charset="0"/>
                          <a:cs typeface="Arial" panose="020B0604020202020204" pitchFamily="34" charset="0"/>
                        </a:rPr>
                        <a:t>Number</a:t>
                      </a:r>
                      <a:endParaRPr lang="en-US" sz="1800" dirty="0">
                        <a:latin typeface="Arial" panose="020B0604020202020204" pitchFamily="34" charset="0"/>
                        <a:cs typeface="Arial" panose="020B0604020202020204" pitchFamily="34" charset="0"/>
                      </a:endParaRPr>
                    </a:p>
                  </a:txBody>
                  <a:tcPr marL="151949" marR="151949" anchor="b"/>
                </a:tc>
                <a:tc>
                  <a:txBody>
                    <a:bodyPr/>
                    <a:lstStyle/>
                    <a:p>
                      <a:pPr algn="r"/>
                      <a:r>
                        <a:rPr lang="en-US" dirty="0" smtClean="0">
                          <a:latin typeface="Arial" panose="020B0604020202020204" pitchFamily="34" charset="0"/>
                          <a:cs typeface="Arial" panose="020B0604020202020204" pitchFamily="34" charset="0"/>
                        </a:rPr>
                        <a:t>2,042,220</a:t>
                      </a:r>
                      <a:endParaRPr lang="en-US" dirty="0">
                        <a:latin typeface="Arial" panose="020B0604020202020204" pitchFamily="34" charset="0"/>
                        <a:cs typeface="Arial" panose="020B0604020202020204" pitchFamily="34" charset="0"/>
                      </a:endParaRPr>
                    </a:p>
                  </a:txBody>
                  <a:tcPr anchor="b"/>
                </a:tc>
                <a:tc>
                  <a:txBody>
                    <a:bodyPr/>
                    <a:lstStyle/>
                    <a:p>
                      <a:pPr algn="r"/>
                      <a:r>
                        <a:rPr lang="en-US" dirty="0" smtClean="0">
                          <a:latin typeface="Arial" panose="020B0604020202020204" pitchFamily="34" charset="0"/>
                          <a:cs typeface="Arial" panose="020B0604020202020204" pitchFamily="34" charset="0"/>
                        </a:rPr>
                        <a:t>86,278</a:t>
                      </a:r>
                      <a:endParaRPr lang="en-US" dirty="0">
                        <a:latin typeface="Arial" panose="020B0604020202020204" pitchFamily="34" charset="0"/>
                        <a:cs typeface="Arial" panose="020B0604020202020204" pitchFamily="34" charset="0"/>
                      </a:endParaRPr>
                    </a:p>
                  </a:txBody>
                  <a:tcPr anchor="b"/>
                </a:tc>
                <a:tc>
                  <a:txBody>
                    <a:bodyPr/>
                    <a:lstStyle/>
                    <a:p>
                      <a:pPr algn="r"/>
                      <a:r>
                        <a:rPr lang="en-US" dirty="0" smtClean="0">
                          <a:latin typeface="Arial" panose="020B0604020202020204" pitchFamily="34" charset="0"/>
                          <a:cs typeface="Arial" panose="020B0604020202020204" pitchFamily="34" charset="0"/>
                        </a:rPr>
                        <a:t>60,083</a:t>
                      </a:r>
                      <a:endParaRPr lang="en-US" dirty="0">
                        <a:latin typeface="Arial" panose="020B0604020202020204" pitchFamily="34" charset="0"/>
                        <a:cs typeface="Arial" panose="020B0604020202020204" pitchFamily="34" charset="0"/>
                      </a:endParaRPr>
                    </a:p>
                  </a:txBody>
                  <a:tcPr anchor="b"/>
                </a:tc>
                <a:tc>
                  <a:txBody>
                    <a:bodyPr/>
                    <a:lstStyle/>
                    <a:p>
                      <a:pPr algn="r"/>
                      <a:r>
                        <a:rPr lang="en-US" dirty="0" smtClean="0">
                          <a:latin typeface="Arial" panose="020B0604020202020204" pitchFamily="34" charset="0"/>
                          <a:cs typeface="Arial" panose="020B0604020202020204" pitchFamily="34" charset="0"/>
                        </a:rPr>
                        <a:t>18,338</a:t>
                      </a:r>
                      <a:endParaRPr lang="en-US" dirty="0">
                        <a:latin typeface="Arial" panose="020B0604020202020204" pitchFamily="34" charset="0"/>
                        <a:cs typeface="Arial" panose="020B0604020202020204" pitchFamily="34" charset="0"/>
                      </a:endParaRPr>
                    </a:p>
                  </a:txBody>
                  <a:tcPr anchor="b"/>
                </a:tc>
                <a:tc>
                  <a:txBody>
                    <a:bodyPr/>
                    <a:lstStyle/>
                    <a:p>
                      <a:pPr algn="r"/>
                      <a:r>
                        <a:rPr lang="en-US" dirty="0" smtClean="0">
                          <a:latin typeface="Arial" panose="020B0604020202020204" pitchFamily="34" charset="0"/>
                          <a:cs typeface="Arial" panose="020B0604020202020204" pitchFamily="34" charset="0"/>
                        </a:rPr>
                        <a:t>35,470</a:t>
                      </a:r>
                      <a:endParaRPr lang="en-US" dirty="0">
                        <a:latin typeface="Arial" panose="020B0604020202020204" pitchFamily="34" charset="0"/>
                        <a:cs typeface="Arial" panose="020B0604020202020204" pitchFamily="34" charset="0"/>
                      </a:endParaRPr>
                    </a:p>
                  </a:txBody>
                  <a:tcPr anchor="b"/>
                </a:tc>
                <a:tc>
                  <a:txBody>
                    <a:bodyPr/>
                    <a:lstStyle/>
                    <a:p>
                      <a:pPr algn="r"/>
                      <a:r>
                        <a:rPr lang="en-US" dirty="0" smtClean="0">
                          <a:latin typeface="Arial" panose="020B0604020202020204" pitchFamily="34" charset="0"/>
                          <a:cs typeface="Arial" panose="020B0604020202020204" pitchFamily="34" charset="0"/>
                        </a:rPr>
                        <a:t>4,341</a:t>
                      </a:r>
                      <a:endParaRPr lang="en-US" dirty="0">
                        <a:latin typeface="Arial" panose="020B0604020202020204" pitchFamily="34" charset="0"/>
                        <a:cs typeface="Arial" panose="020B0604020202020204" pitchFamily="34" charset="0"/>
                      </a:endParaRPr>
                    </a:p>
                  </a:txBody>
                  <a:tcPr anchor="b"/>
                </a:tc>
              </a:tr>
              <a:tr h="563328">
                <a:tc>
                  <a:txBody>
                    <a:bodyPr/>
                    <a:lstStyle/>
                    <a:p>
                      <a:pPr algn="l"/>
                      <a:r>
                        <a:rPr lang="en-US" sz="1800" dirty="0" smtClean="0">
                          <a:latin typeface="Arial" panose="020B0604020202020204" pitchFamily="34" charset="0"/>
                          <a:cs typeface="Arial" panose="020B0604020202020204" pitchFamily="34" charset="0"/>
                        </a:rPr>
                        <a:t>Average</a:t>
                      </a:r>
                      <a:r>
                        <a:rPr lang="en-US" sz="1800" baseline="0" dirty="0" smtClean="0">
                          <a:latin typeface="Arial" panose="020B0604020202020204" pitchFamily="34" charset="0"/>
                          <a:cs typeface="Arial" panose="020B0604020202020204" pitchFamily="34" charset="0"/>
                        </a:rPr>
                        <a:t> </a:t>
                      </a:r>
                      <a:r>
                        <a:rPr lang="en-US" sz="1800" dirty="0" smtClean="0">
                          <a:latin typeface="Arial" panose="020B0604020202020204" pitchFamily="34" charset="0"/>
                          <a:cs typeface="Arial" panose="020B0604020202020204" pitchFamily="34" charset="0"/>
                        </a:rPr>
                        <a:t>f</a:t>
                      </a:r>
                      <a:r>
                        <a:rPr lang="en-US" sz="1800" baseline="0" dirty="0" smtClean="0">
                          <a:latin typeface="Arial" panose="020B0604020202020204" pitchFamily="34" charset="0"/>
                          <a:cs typeface="Arial" panose="020B0604020202020204" pitchFamily="34" charset="0"/>
                        </a:rPr>
                        <a:t>arm size (acres)</a:t>
                      </a:r>
                      <a:endParaRPr lang="en-US" sz="1800" dirty="0">
                        <a:latin typeface="Arial" panose="020B0604020202020204" pitchFamily="34" charset="0"/>
                        <a:cs typeface="Arial" panose="020B0604020202020204" pitchFamily="34" charset="0"/>
                      </a:endParaRPr>
                    </a:p>
                  </a:txBody>
                  <a:tcPr marL="151949" marR="151949" anchor="b"/>
                </a:tc>
                <a:tc>
                  <a:txBody>
                    <a:bodyPr/>
                    <a:lstStyle/>
                    <a:p>
                      <a:pPr algn="r"/>
                      <a:r>
                        <a:rPr lang="en-US" dirty="0" smtClean="0">
                          <a:latin typeface="Arial" panose="020B0604020202020204" pitchFamily="34" charset="0"/>
                          <a:cs typeface="Arial" panose="020B0604020202020204" pitchFamily="34" charset="0"/>
                        </a:rPr>
                        <a:t>441</a:t>
                      </a:r>
                      <a:endParaRPr lang="en-US" dirty="0">
                        <a:latin typeface="Arial" panose="020B0604020202020204" pitchFamily="34" charset="0"/>
                        <a:cs typeface="Arial" panose="020B0604020202020204" pitchFamily="34" charset="0"/>
                      </a:endParaRPr>
                    </a:p>
                  </a:txBody>
                  <a:tcPr anchor="b"/>
                </a:tc>
                <a:tc>
                  <a:txBody>
                    <a:bodyPr/>
                    <a:lstStyle/>
                    <a:p>
                      <a:pPr algn="r"/>
                      <a:r>
                        <a:rPr lang="en-US" dirty="0" smtClean="0">
                          <a:latin typeface="Arial" panose="020B0604020202020204" pitchFamily="34" charset="0"/>
                          <a:cs typeface="Arial" panose="020B0604020202020204" pitchFamily="34" charset="0"/>
                        </a:rPr>
                        <a:t>372</a:t>
                      </a:r>
                      <a:endParaRPr lang="en-US" dirty="0">
                        <a:latin typeface="Arial" panose="020B0604020202020204" pitchFamily="34" charset="0"/>
                        <a:cs typeface="Arial" panose="020B0604020202020204" pitchFamily="34" charset="0"/>
                      </a:endParaRPr>
                    </a:p>
                  </a:txBody>
                  <a:tcPr anchor="b"/>
                </a:tc>
                <a:tc>
                  <a:txBody>
                    <a:bodyPr/>
                    <a:lstStyle/>
                    <a:p>
                      <a:pPr algn="r"/>
                      <a:r>
                        <a:rPr lang="en-US" dirty="0" smtClean="0">
                          <a:latin typeface="Arial" panose="020B0604020202020204" pitchFamily="34" charset="0"/>
                          <a:cs typeface="Arial" panose="020B0604020202020204" pitchFamily="34" charset="0"/>
                        </a:rPr>
                        <a:t>978</a:t>
                      </a:r>
                      <a:endParaRPr lang="en-US" dirty="0">
                        <a:latin typeface="Arial" panose="020B0604020202020204" pitchFamily="34" charset="0"/>
                        <a:cs typeface="Arial" panose="020B0604020202020204" pitchFamily="34" charset="0"/>
                      </a:endParaRPr>
                    </a:p>
                  </a:txBody>
                  <a:tcPr anchor="b"/>
                </a:tc>
                <a:tc>
                  <a:txBody>
                    <a:bodyPr/>
                    <a:lstStyle/>
                    <a:p>
                      <a:pPr algn="r"/>
                      <a:r>
                        <a:rPr lang="en-US" dirty="0" smtClean="0">
                          <a:latin typeface="Arial" panose="020B0604020202020204" pitchFamily="34" charset="0"/>
                          <a:cs typeface="Arial" panose="020B0604020202020204" pitchFamily="34" charset="0"/>
                        </a:rPr>
                        <a:t>160</a:t>
                      </a:r>
                      <a:endParaRPr lang="en-US" dirty="0">
                        <a:latin typeface="Arial" panose="020B0604020202020204" pitchFamily="34" charset="0"/>
                        <a:cs typeface="Arial" panose="020B0604020202020204" pitchFamily="34" charset="0"/>
                      </a:endParaRPr>
                    </a:p>
                  </a:txBody>
                  <a:tcPr anchor="b"/>
                </a:tc>
                <a:tc>
                  <a:txBody>
                    <a:bodyPr/>
                    <a:lstStyle/>
                    <a:p>
                      <a:pPr algn="r"/>
                      <a:r>
                        <a:rPr lang="en-US" dirty="0" smtClean="0">
                          <a:latin typeface="Arial" panose="020B0604020202020204" pitchFamily="34" charset="0"/>
                          <a:cs typeface="Arial" panose="020B0604020202020204" pitchFamily="34" charset="0"/>
                        </a:rPr>
                        <a:t>132</a:t>
                      </a:r>
                      <a:endParaRPr lang="en-US" dirty="0">
                        <a:latin typeface="Arial" panose="020B0604020202020204" pitchFamily="34" charset="0"/>
                        <a:cs typeface="Arial" panose="020B0604020202020204" pitchFamily="34" charset="0"/>
                      </a:endParaRPr>
                    </a:p>
                  </a:txBody>
                  <a:tcPr anchor="b"/>
                </a:tc>
                <a:tc>
                  <a:txBody>
                    <a:bodyPr/>
                    <a:lstStyle/>
                    <a:p>
                      <a:pPr algn="r"/>
                      <a:r>
                        <a:rPr lang="en-US" dirty="0" smtClean="0">
                          <a:latin typeface="Arial" panose="020B0604020202020204" pitchFamily="34" charset="0"/>
                          <a:cs typeface="Arial" panose="020B0604020202020204" pitchFamily="34" charset="0"/>
                        </a:rPr>
                        <a:t>240</a:t>
                      </a:r>
                      <a:endParaRPr lang="en-US" dirty="0">
                        <a:latin typeface="Arial" panose="020B0604020202020204" pitchFamily="34" charset="0"/>
                        <a:cs typeface="Arial" panose="020B0604020202020204" pitchFamily="34" charset="0"/>
                      </a:endParaRPr>
                    </a:p>
                  </a:txBody>
                  <a:tcPr anchor="b"/>
                </a:tc>
              </a:tr>
              <a:tr h="425962">
                <a:tc>
                  <a:txBody>
                    <a:bodyPr/>
                    <a:lstStyle/>
                    <a:p>
                      <a:pPr algn="l"/>
                      <a:endParaRPr lang="en-US" sz="1800" dirty="0">
                        <a:latin typeface="Arial" panose="020B0604020202020204" pitchFamily="34" charset="0"/>
                        <a:cs typeface="Arial" panose="020B0604020202020204" pitchFamily="34" charset="0"/>
                      </a:endParaRPr>
                    </a:p>
                  </a:txBody>
                  <a:tcPr marL="151949" marR="151949" anchor="b"/>
                </a:tc>
                <a:tc>
                  <a:txBody>
                    <a:bodyPr/>
                    <a:lstStyle/>
                    <a:p>
                      <a:pPr algn="r"/>
                      <a:endParaRPr lang="en-US" dirty="0">
                        <a:latin typeface="Arial" panose="020B0604020202020204" pitchFamily="34" charset="0"/>
                        <a:cs typeface="Arial" panose="020B0604020202020204" pitchFamily="34" charset="0"/>
                      </a:endParaRPr>
                    </a:p>
                  </a:txBody>
                  <a:tcPr anchor="b"/>
                </a:tc>
                <a:tc>
                  <a:txBody>
                    <a:bodyPr/>
                    <a:lstStyle/>
                    <a:p>
                      <a:pPr algn="r"/>
                      <a:endParaRPr lang="en-US" dirty="0">
                        <a:latin typeface="Arial" panose="020B0604020202020204" pitchFamily="34" charset="0"/>
                        <a:cs typeface="Arial" panose="020B0604020202020204" pitchFamily="34" charset="0"/>
                      </a:endParaRPr>
                    </a:p>
                  </a:txBody>
                  <a:tcPr anchor="b"/>
                </a:tc>
                <a:tc>
                  <a:txBody>
                    <a:bodyPr/>
                    <a:lstStyle/>
                    <a:p>
                      <a:pPr algn="r"/>
                      <a:endParaRPr lang="en-US" dirty="0">
                        <a:latin typeface="Arial" panose="020B0604020202020204" pitchFamily="34" charset="0"/>
                        <a:cs typeface="Arial" panose="020B0604020202020204" pitchFamily="34" charset="0"/>
                      </a:endParaRPr>
                    </a:p>
                  </a:txBody>
                  <a:tcPr anchor="b"/>
                </a:tc>
                <a:tc>
                  <a:txBody>
                    <a:bodyPr/>
                    <a:lstStyle/>
                    <a:p>
                      <a:pPr algn="r"/>
                      <a:endParaRPr lang="en-US" dirty="0">
                        <a:latin typeface="Arial" panose="020B0604020202020204" pitchFamily="34" charset="0"/>
                        <a:cs typeface="Arial" panose="020B0604020202020204" pitchFamily="34" charset="0"/>
                      </a:endParaRPr>
                    </a:p>
                  </a:txBody>
                  <a:tcPr anchor="b"/>
                </a:tc>
                <a:tc>
                  <a:txBody>
                    <a:bodyPr/>
                    <a:lstStyle/>
                    <a:p>
                      <a:pPr algn="r"/>
                      <a:endParaRPr lang="en-US" dirty="0">
                        <a:latin typeface="Arial" panose="020B0604020202020204" pitchFamily="34" charset="0"/>
                        <a:cs typeface="Arial" panose="020B0604020202020204" pitchFamily="34" charset="0"/>
                      </a:endParaRPr>
                    </a:p>
                  </a:txBody>
                  <a:tcPr anchor="b"/>
                </a:tc>
                <a:tc>
                  <a:txBody>
                    <a:bodyPr/>
                    <a:lstStyle/>
                    <a:p>
                      <a:pPr algn="r"/>
                      <a:endParaRPr lang="en-US" dirty="0">
                        <a:latin typeface="Arial" panose="020B0604020202020204" pitchFamily="34" charset="0"/>
                        <a:cs typeface="Arial" panose="020B0604020202020204" pitchFamily="34" charset="0"/>
                      </a:endParaRPr>
                    </a:p>
                  </a:txBody>
                  <a:tcPr anchor="b"/>
                </a:tc>
              </a:tr>
              <a:tr h="425962">
                <a:tc>
                  <a:txBody>
                    <a:bodyPr/>
                    <a:lstStyle/>
                    <a:p>
                      <a:pPr algn="l"/>
                      <a:r>
                        <a:rPr lang="en-US" sz="1800" dirty="0" smtClean="0">
                          <a:latin typeface="Arial" panose="020B0604020202020204" pitchFamily="34" charset="0"/>
                          <a:cs typeface="Arial" panose="020B0604020202020204" pitchFamily="34" charset="0"/>
                        </a:rPr>
                        <a:t>Average</a:t>
                      </a:r>
                      <a:r>
                        <a:rPr lang="en-US" sz="1800" baseline="0" dirty="0" smtClean="0">
                          <a:latin typeface="Arial" panose="020B0604020202020204" pitchFamily="34" charset="0"/>
                          <a:cs typeface="Arial" panose="020B0604020202020204" pitchFamily="34" charset="0"/>
                        </a:rPr>
                        <a:t> TVP</a:t>
                      </a:r>
                      <a:endParaRPr lang="en-US" sz="1800" dirty="0">
                        <a:latin typeface="Arial" panose="020B0604020202020204" pitchFamily="34" charset="0"/>
                        <a:cs typeface="Arial" panose="020B0604020202020204" pitchFamily="34" charset="0"/>
                      </a:endParaRPr>
                    </a:p>
                  </a:txBody>
                  <a:tcPr marL="151949" marR="151949" anchor="b"/>
                </a:tc>
                <a:tc>
                  <a:txBody>
                    <a:bodyPr/>
                    <a:lstStyle/>
                    <a:p>
                      <a:pPr algn="r"/>
                      <a:r>
                        <a:rPr lang="en-US" dirty="0" smtClean="0">
                          <a:latin typeface="Arial" panose="020B0604020202020204" pitchFamily="34" charset="0"/>
                          <a:cs typeface="Arial" panose="020B0604020202020204" pitchFamily="34" charset="0"/>
                        </a:rPr>
                        <a:t>$190,245</a:t>
                      </a:r>
                      <a:endParaRPr lang="en-US" dirty="0">
                        <a:latin typeface="Arial" panose="020B0604020202020204" pitchFamily="34" charset="0"/>
                        <a:cs typeface="Arial" panose="020B0604020202020204" pitchFamily="34" charset="0"/>
                      </a:endParaRPr>
                    </a:p>
                  </a:txBody>
                  <a:tcPr anchor="b"/>
                </a:tc>
                <a:tc>
                  <a:txBody>
                    <a:bodyPr/>
                    <a:lstStyle/>
                    <a:p>
                      <a:pPr algn="r"/>
                      <a:r>
                        <a:rPr lang="en-US" dirty="0" smtClean="0">
                          <a:latin typeface="Arial" panose="020B0604020202020204" pitchFamily="34" charset="0"/>
                          <a:cs typeface="Arial" panose="020B0604020202020204" pitchFamily="34" charset="0"/>
                        </a:rPr>
                        <a:t>$252,267</a:t>
                      </a:r>
                      <a:endParaRPr lang="en-US" dirty="0">
                        <a:latin typeface="Arial" panose="020B0604020202020204" pitchFamily="34" charset="0"/>
                        <a:cs typeface="Arial" panose="020B0604020202020204" pitchFamily="34" charset="0"/>
                      </a:endParaRPr>
                    </a:p>
                  </a:txBody>
                  <a:tcPr anchor="b"/>
                </a:tc>
                <a:tc>
                  <a:txBody>
                    <a:bodyPr/>
                    <a:lstStyle/>
                    <a:p>
                      <a:pPr algn="r"/>
                      <a:r>
                        <a:rPr lang="en-US" dirty="0" smtClean="0">
                          <a:latin typeface="Arial" panose="020B0604020202020204" pitchFamily="34" charset="0"/>
                          <a:cs typeface="Arial" panose="020B0604020202020204" pitchFamily="34" charset="0"/>
                        </a:rPr>
                        <a:t>$58,885</a:t>
                      </a:r>
                      <a:endParaRPr lang="en-US" dirty="0">
                        <a:latin typeface="Arial" panose="020B0604020202020204" pitchFamily="34" charset="0"/>
                        <a:cs typeface="Arial" panose="020B0604020202020204" pitchFamily="34" charset="0"/>
                      </a:endParaRPr>
                    </a:p>
                  </a:txBody>
                  <a:tcPr anchor="b"/>
                </a:tc>
                <a:tc>
                  <a:txBody>
                    <a:bodyPr/>
                    <a:lstStyle/>
                    <a:p>
                      <a:pPr algn="r"/>
                      <a:r>
                        <a:rPr lang="en-US" dirty="0" smtClean="0">
                          <a:latin typeface="Arial" panose="020B0604020202020204" pitchFamily="34" charset="0"/>
                          <a:cs typeface="Arial" panose="020B0604020202020204" pitchFamily="34" charset="0"/>
                        </a:rPr>
                        <a:t>$406,669</a:t>
                      </a:r>
                      <a:endParaRPr lang="en-US" dirty="0">
                        <a:latin typeface="Arial" panose="020B0604020202020204" pitchFamily="34" charset="0"/>
                        <a:cs typeface="Arial" panose="020B0604020202020204" pitchFamily="34" charset="0"/>
                      </a:endParaRPr>
                    </a:p>
                  </a:txBody>
                  <a:tcPr anchor="b"/>
                </a:tc>
                <a:tc>
                  <a:txBody>
                    <a:bodyPr/>
                    <a:lstStyle/>
                    <a:p>
                      <a:pPr algn="r"/>
                      <a:r>
                        <a:rPr lang="en-US" dirty="0" smtClean="0">
                          <a:latin typeface="Arial" panose="020B0604020202020204" pitchFamily="34" charset="0"/>
                          <a:cs typeface="Arial" panose="020B0604020202020204" pitchFamily="34" charset="0"/>
                        </a:rPr>
                        <a:t>$39,928</a:t>
                      </a:r>
                      <a:endParaRPr lang="en-US" dirty="0">
                        <a:latin typeface="Arial" panose="020B0604020202020204" pitchFamily="34" charset="0"/>
                        <a:cs typeface="Arial" panose="020B0604020202020204" pitchFamily="34" charset="0"/>
                      </a:endParaRPr>
                    </a:p>
                  </a:txBody>
                  <a:tcPr anchor="b"/>
                </a:tc>
                <a:tc>
                  <a:txBody>
                    <a:bodyPr/>
                    <a:lstStyle/>
                    <a:p>
                      <a:pPr algn="r"/>
                      <a:r>
                        <a:rPr lang="en-US" dirty="0" smtClean="0">
                          <a:latin typeface="Arial" panose="020B0604020202020204" pitchFamily="34" charset="0"/>
                          <a:cs typeface="Arial" panose="020B0604020202020204" pitchFamily="34" charset="0"/>
                        </a:rPr>
                        <a:t>$163,776</a:t>
                      </a:r>
                      <a:endParaRPr lang="en-US" dirty="0">
                        <a:latin typeface="Arial" panose="020B0604020202020204" pitchFamily="34" charset="0"/>
                        <a:cs typeface="Arial" panose="020B0604020202020204" pitchFamily="34" charset="0"/>
                      </a:endParaRPr>
                    </a:p>
                  </a:txBody>
                  <a:tcPr anchor="b"/>
                </a:tc>
              </a:tr>
              <a:tr h="804755">
                <a:tc>
                  <a:txBody>
                    <a:bodyPr/>
                    <a:lstStyle/>
                    <a:p>
                      <a:pPr algn="l"/>
                      <a:r>
                        <a:rPr lang="en-US" sz="1800" dirty="0" smtClean="0">
                          <a:latin typeface="Arial" panose="020B0604020202020204" pitchFamily="34" charset="0"/>
                          <a:cs typeface="Arial" panose="020B0604020202020204" pitchFamily="34" charset="0"/>
                        </a:rPr>
                        <a:t>Average</a:t>
                      </a:r>
                      <a:r>
                        <a:rPr lang="en-US" sz="1800" baseline="0" dirty="0" smtClean="0">
                          <a:latin typeface="Arial" panose="020B0604020202020204" pitchFamily="34" charset="0"/>
                          <a:cs typeface="Arial" panose="020B0604020202020204" pitchFamily="34" charset="0"/>
                        </a:rPr>
                        <a:t> Net Income of Operation</a:t>
                      </a:r>
                      <a:endParaRPr lang="en-US" sz="1800" dirty="0">
                        <a:latin typeface="Arial" panose="020B0604020202020204" pitchFamily="34" charset="0"/>
                        <a:cs typeface="Arial" panose="020B0604020202020204" pitchFamily="34" charset="0"/>
                      </a:endParaRPr>
                    </a:p>
                  </a:txBody>
                  <a:tcPr marL="151949" marR="151949" anchor="b"/>
                </a:tc>
                <a:tc>
                  <a:txBody>
                    <a:bodyPr/>
                    <a:lstStyle/>
                    <a:p>
                      <a:pPr algn="r"/>
                      <a:r>
                        <a:rPr lang="en-US" dirty="0" smtClean="0">
                          <a:latin typeface="Arial" panose="020B0604020202020204" pitchFamily="34" charset="0"/>
                          <a:cs typeface="Arial" panose="020B0604020202020204" pitchFamily="34" charset="0"/>
                        </a:rPr>
                        <a:t>$43,053</a:t>
                      </a:r>
                      <a:endParaRPr lang="en-US" dirty="0">
                        <a:latin typeface="Arial" panose="020B0604020202020204" pitchFamily="34" charset="0"/>
                        <a:cs typeface="Arial" panose="020B0604020202020204" pitchFamily="34" charset="0"/>
                      </a:endParaRPr>
                    </a:p>
                  </a:txBody>
                  <a:tcPr anchor="b"/>
                </a:tc>
                <a:tc>
                  <a:txBody>
                    <a:bodyPr/>
                    <a:lstStyle/>
                    <a:p>
                      <a:pPr algn="r"/>
                      <a:r>
                        <a:rPr lang="en-US" dirty="0" smtClean="0">
                          <a:latin typeface="Arial" panose="020B0604020202020204" pitchFamily="34" charset="0"/>
                          <a:cs typeface="Arial" panose="020B0604020202020204" pitchFamily="34" charset="0"/>
                        </a:rPr>
                        <a:t>$45,226</a:t>
                      </a:r>
                      <a:endParaRPr lang="en-US" dirty="0">
                        <a:latin typeface="Arial" panose="020B0604020202020204" pitchFamily="34" charset="0"/>
                        <a:cs typeface="Arial" panose="020B0604020202020204" pitchFamily="34" charset="0"/>
                      </a:endParaRPr>
                    </a:p>
                  </a:txBody>
                  <a:tcPr anchor="b"/>
                </a:tc>
                <a:tc>
                  <a:txBody>
                    <a:bodyPr/>
                    <a:lstStyle/>
                    <a:p>
                      <a:pPr algn="r"/>
                      <a:r>
                        <a:rPr lang="en-US" dirty="0" smtClean="0">
                          <a:latin typeface="Arial" panose="020B0604020202020204" pitchFamily="34" charset="0"/>
                          <a:cs typeface="Arial" panose="020B0604020202020204" pitchFamily="34" charset="0"/>
                        </a:rPr>
                        <a:t>$8,577</a:t>
                      </a:r>
                      <a:endParaRPr lang="en-US" dirty="0">
                        <a:latin typeface="Arial" panose="020B0604020202020204" pitchFamily="34" charset="0"/>
                        <a:cs typeface="Arial" panose="020B0604020202020204" pitchFamily="34" charset="0"/>
                      </a:endParaRPr>
                    </a:p>
                  </a:txBody>
                  <a:tcPr anchor="b"/>
                </a:tc>
                <a:tc>
                  <a:txBody>
                    <a:bodyPr/>
                    <a:lstStyle/>
                    <a:p>
                      <a:pPr algn="r"/>
                      <a:r>
                        <a:rPr lang="en-US" dirty="0" smtClean="0">
                          <a:latin typeface="Arial" panose="020B0604020202020204" pitchFamily="34" charset="0"/>
                          <a:cs typeface="Arial" panose="020B0604020202020204" pitchFamily="34" charset="0"/>
                        </a:rPr>
                        <a:t>$111,319</a:t>
                      </a:r>
                      <a:endParaRPr lang="en-US" dirty="0">
                        <a:latin typeface="Arial" panose="020B0604020202020204" pitchFamily="34" charset="0"/>
                        <a:cs typeface="Arial" panose="020B0604020202020204" pitchFamily="34" charset="0"/>
                      </a:endParaRPr>
                    </a:p>
                  </a:txBody>
                  <a:tcPr anchor="b"/>
                </a:tc>
                <a:tc>
                  <a:txBody>
                    <a:bodyPr/>
                    <a:lstStyle/>
                    <a:p>
                      <a:pPr algn="r"/>
                      <a:r>
                        <a:rPr lang="en-US" dirty="0" smtClean="0">
                          <a:latin typeface="Arial" panose="020B0604020202020204" pitchFamily="34" charset="0"/>
                          <a:cs typeface="Arial" panose="020B0604020202020204" pitchFamily="34" charset="0"/>
                        </a:rPr>
                        <a:t>$3,509</a:t>
                      </a:r>
                      <a:endParaRPr lang="en-US" dirty="0">
                        <a:latin typeface="Arial" panose="020B0604020202020204" pitchFamily="34" charset="0"/>
                        <a:cs typeface="Arial" panose="020B0604020202020204" pitchFamily="34" charset="0"/>
                      </a:endParaRPr>
                    </a:p>
                  </a:txBody>
                  <a:tcPr anchor="b"/>
                </a:tc>
                <a:tc>
                  <a:txBody>
                    <a:bodyPr/>
                    <a:lstStyle/>
                    <a:p>
                      <a:pPr algn="r"/>
                      <a:r>
                        <a:rPr lang="en-US" dirty="0" smtClean="0">
                          <a:latin typeface="Arial" panose="020B0604020202020204" pitchFamily="34" charset="0"/>
                          <a:cs typeface="Arial" panose="020B0604020202020204" pitchFamily="34" charset="0"/>
                        </a:rPr>
                        <a:t>$24,867</a:t>
                      </a:r>
                      <a:endParaRPr lang="en-US" dirty="0">
                        <a:latin typeface="Arial" panose="020B0604020202020204" pitchFamily="34" charset="0"/>
                        <a:cs typeface="Arial" panose="020B0604020202020204" pitchFamily="34" charset="0"/>
                      </a:endParaRPr>
                    </a:p>
                  </a:txBody>
                  <a:tcPr anchor="b"/>
                </a:tc>
              </a:tr>
              <a:tr h="425962">
                <a:tc>
                  <a:txBody>
                    <a:bodyPr/>
                    <a:lstStyle/>
                    <a:p>
                      <a:pPr algn="l"/>
                      <a:endParaRPr lang="en-US" sz="1800" dirty="0">
                        <a:latin typeface="Arial" panose="020B0604020202020204" pitchFamily="34" charset="0"/>
                        <a:cs typeface="Arial" panose="020B0604020202020204" pitchFamily="34" charset="0"/>
                      </a:endParaRPr>
                    </a:p>
                  </a:txBody>
                  <a:tcPr marL="151949" marR="151949" anchor="b"/>
                </a:tc>
                <a:tc>
                  <a:txBody>
                    <a:bodyPr/>
                    <a:lstStyle/>
                    <a:p>
                      <a:pPr algn="r"/>
                      <a:endParaRPr lang="en-US" dirty="0">
                        <a:latin typeface="Arial" panose="020B0604020202020204" pitchFamily="34" charset="0"/>
                        <a:cs typeface="Arial" panose="020B0604020202020204" pitchFamily="34" charset="0"/>
                      </a:endParaRPr>
                    </a:p>
                  </a:txBody>
                  <a:tcPr anchor="b"/>
                </a:tc>
                <a:tc>
                  <a:txBody>
                    <a:bodyPr/>
                    <a:lstStyle/>
                    <a:p>
                      <a:pPr algn="r"/>
                      <a:endParaRPr lang="en-US" dirty="0">
                        <a:latin typeface="Arial" panose="020B0604020202020204" pitchFamily="34" charset="0"/>
                        <a:cs typeface="Arial" panose="020B0604020202020204" pitchFamily="34" charset="0"/>
                      </a:endParaRPr>
                    </a:p>
                  </a:txBody>
                  <a:tcPr anchor="b"/>
                </a:tc>
                <a:tc>
                  <a:txBody>
                    <a:bodyPr/>
                    <a:lstStyle/>
                    <a:p>
                      <a:pPr algn="r"/>
                      <a:endParaRPr lang="en-US" dirty="0">
                        <a:latin typeface="Arial" panose="020B0604020202020204" pitchFamily="34" charset="0"/>
                        <a:cs typeface="Arial" panose="020B0604020202020204" pitchFamily="34" charset="0"/>
                      </a:endParaRPr>
                    </a:p>
                  </a:txBody>
                  <a:tcPr anchor="b"/>
                </a:tc>
                <a:tc>
                  <a:txBody>
                    <a:bodyPr/>
                    <a:lstStyle/>
                    <a:p>
                      <a:pPr algn="r"/>
                      <a:endParaRPr lang="en-US" dirty="0">
                        <a:latin typeface="Arial" panose="020B0604020202020204" pitchFamily="34" charset="0"/>
                        <a:cs typeface="Arial" panose="020B0604020202020204" pitchFamily="34" charset="0"/>
                      </a:endParaRPr>
                    </a:p>
                  </a:txBody>
                  <a:tcPr anchor="b"/>
                </a:tc>
                <a:tc>
                  <a:txBody>
                    <a:bodyPr/>
                    <a:lstStyle/>
                    <a:p>
                      <a:pPr algn="r"/>
                      <a:endParaRPr lang="en-US" dirty="0">
                        <a:latin typeface="Arial" panose="020B0604020202020204" pitchFamily="34" charset="0"/>
                        <a:cs typeface="Arial" panose="020B0604020202020204" pitchFamily="34" charset="0"/>
                      </a:endParaRPr>
                    </a:p>
                  </a:txBody>
                  <a:tcPr anchor="b"/>
                </a:tc>
                <a:tc>
                  <a:txBody>
                    <a:bodyPr/>
                    <a:lstStyle/>
                    <a:p>
                      <a:pPr algn="r"/>
                      <a:endParaRPr lang="en-US" dirty="0">
                        <a:latin typeface="Arial" panose="020B0604020202020204" pitchFamily="34" charset="0"/>
                        <a:cs typeface="Arial" panose="020B0604020202020204" pitchFamily="34" charset="0"/>
                      </a:endParaRPr>
                    </a:p>
                  </a:txBody>
                  <a:tcPr anchor="b"/>
                </a:tc>
              </a:tr>
              <a:tr h="563328">
                <a:tc>
                  <a:txBody>
                    <a:bodyPr/>
                    <a:lstStyle/>
                    <a:p>
                      <a:pPr algn="l"/>
                      <a:r>
                        <a:rPr lang="en-US" sz="1800" dirty="0" smtClean="0">
                          <a:latin typeface="Arial" panose="020B0604020202020204" pitchFamily="34" charset="0"/>
                          <a:cs typeface="Arial" panose="020B0604020202020204" pitchFamily="34" charset="0"/>
                        </a:rPr>
                        <a:t>% with</a:t>
                      </a:r>
                      <a:r>
                        <a:rPr lang="en-US" sz="1800" baseline="0" dirty="0" smtClean="0">
                          <a:latin typeface="Arial" panose="020B0604020202020204" pitchFamily="34" charset="0"/>
                          <a:cs typeface="Arial" panose="020B0604020202020204" pitchFamily="34" charset="0"/>
                        </a:rPr>
                        <a:t> internet access</a:t>
                      </a:r>
                      <a:endParaRPr lang="en-US" sz="1800" dirty="0">
                        <a:latin typeface="Arial" panose="020B0604020202020204" pitchFamily="34" charset="0"/>
                        <a:cs typeface="Arial" panose="020B0604020202020204" pitchFamily="34" charset="0"/>
                      </a:endParaRPr>
                    </a:p>
                  </a:txBody>
                  <a:tcPr marL="151949" marR="151949" anchor="b"/>
                </a:tc>
                <a:tc>
                  <a:txBody>
                    <a:bodyPr/>
                    <a:lstStyle/>
                    <a:p>
                      <a:pPr algn="r"/>
                      <a:r>
                        <a:rPr lang="en-US" dirty="0" smtClean="0">
                          <a:latin typeface="Arial" panose="020B0604020202020204" pitchFamily="34" charset="0"/>
                          <a:cs typeface="Arial" panose="020B0604020202020204" pitchFamily="34" charset="0"/>
                        </a:rPr>
                        <a:t>75</a:t>
                      </a:r>
                      <a:endParaRPr lang="en-US" dirty="0">
                        <a:latin typeface="Arial" panose="020B0604020202020204" pitchFamily="34" charset="0"/>
                        <a:cs typeface="Arial" panose="020B0604020202020204" pitchFamily="34" charset="0"/>
                      </a:endParaRPr>
                    </a:p>
                  </a:txBody>
                  <a:tcPr anchor="b"/>
                </a:tc>
                <a:tc>
                  <a:txBody>
                    <a:bodyPr/>
                    <a:lstStyle/>
                    <a:p>
                      <a:pPr algn="r"/>
                      <a:r>
                        <a:rPr lang="en-US" dirty="0" smtClean="0">
                          <a:latin typeface="Arial" panose="020B0604020202020204" pitchFamily="34" charset="0"/>
                          <a:cs typeface="Arial" panose="020B0604020202020204" pitchFamily="34" charset="0"/>
                        </a:rPr>
                        <a:t>70</a:t>
                      </a:r>
                      <a:endParaRPr lang="en-US" dirty="0">
                        <a:latin typeface="Arial" panose="020B0604020202020204" pitchFamily="34" charset="0"/>
                        <a:cs typeface="Arial" panose="020B0604020202020204" pitchFamily="34" charset="0"/>
                      </a:endParaRPr>
                    </a:p>
                  </a:txBody>
                  <a:tcPr anchor="b"/>
                </a:tc>
                <a:tc>
                  <a:txBody>
                    <a:bodyPr/>
                    <a:lstStyle/>
                    <a:p>
                      <a:pPr algn="r"/>
                      <a:r>
                        <a:rPr lang="en-US" dirty="0" smtClean="0">
                          <a:latin typeface="Arial" panose="020B0604020202020204" pitchFamily="34" charset="0"/>
                          <a:cs typeface="Arial" panose="020B0604020202020204" pitchFamily="34" charset="0"/>
                        </a:rPr>
                        <a:t>66</a:t>
                      </a:r>
                      <a:endParaRPr lang="en-US" dirty="0">
                        <a:latin typeface="Arial" panose="020B0604020202020204" pitchFamily="34" charset="0"/>
                        <a:cs typeface="Arial" panose="020B0604020202020204" pitchFamily="34" charset="0"/>
                      </a:endParaRPr>
                    </a:p>
                  </a:txBody>
                  <a:tcPr anchor="b"/>
                </a:tc>
                <a:tc>
                  <a:txBody>
                    <a:bodyPr/>
                    <a:lstStyle/>
                    <a:p>
                      <a:pPr algn="r"/>
                      <a:r>
                        <a:rPr lang="en-US" dirty="0" smtClean="0">
                          <a:latin typeface="Arial" panose="020B0604020202020204" pitchFamily="34" charset="0"/>
                          <a:cs typeface="Arial" panose="020B0604020202020204" pitchFamily="34" charset="0"/>
                        </a:rPr>
                        <a:t>74</a:t>
                      </a:r>
                      <a:endParaRPr lang="en-US" dirty="0">
                        <a:latin typeface="Arial" panose="020B0604020202020204" pitchFamily="34" charset="0"/>
                        <a:cs typeface="Arial" panose="020B0604020202020204" pitchFamily="34" charset="0"/>
                      </a:endParaRPr>
                    </a:p>
                  </a:txBody>
                  <a:tcPr anchor="b"/>
                </a:tc>
                <a:tc>
                  <a:txBody>
                    <a:bodyPr/>
                    <a:lstStyle/>
                    <a:p>
                      <a:pPr algn="r"/>
                      <a:r>
                        <a:rPr lang="en-US" dirty="0" smtClean="0">
                          <a:latin typeface="Arial" panose="020B0604020202020204" pitchFamily="34" charset="0"/>
                          <a:cs typeface="Arial" panose="020B0604020202020204" pitchFamily="34" charset="0"/>
                        </a:rPr>
                        <a:t>62</a:t>
                      </a:r>
                      <a:endParaRPr lang="en-US" dirty="0">
                        <a:latin typeface="Arial" panose="020B0604020202020204" pitchFamily="34" charset="0"/>
                        <a:cs typeface="Arial" panose="020B0604020202020204" pitchFamily="34" charset="0"/>
                      </a:endParaRPr>
                    </a:p>
                  </a:txBody>
                  <a:tcPr anchor="b"/>
                </a:tc>
                <a:tc>
                  <a:txBody>
                    <a:bodyPr/>
                    <a:lstStyle/>
                    <a:p>
                      <a:pPr algn="r"/>
                      <a:r>
                        <a:rPr lang="en-US" dirty="0" smtClean="0">
                          <a:latin typeface="Arial" panose="020B0604020202020204" pitchFamily="34" charset="0"/>
                          <a:cs typeface="Arial" panose="020B0604020202020204" pitchFamily="34" charset="0"/>
                        </a:rPr>
                        <a:t>79</a:t>
                      </a:r>
                      <a:endParaRPr lang="en-US" dirty="0">
                        <a:latin typeface="Arial" panose="020B0604020202020204" pitchFamily="34" charset="0"/>
                        <a:cs typeface="Arial" panose="020B0604020202020204" pitchFamily="34" charset="0"/>
                      </a:endParaRPr>
                    </a:p>
                  </a:txBody>
                  <a:tcPr anchor="b"/>
                </a:tc>
              </a:tr>
            </a:tbl>
          </a:graphicData>
        </a:graphic>
      </p:graphicFrame>
    </p:spTree>
    <p:extLst>
      <p:ext uri="{BB962C8B-B14F-4D97-AF65-F5344CB8AC3E}">
        <p14:creationId xmlns:p14="http://schemas.microsoft.com/office/powerpoint/2010/main" val="3539347792"/>
      </p:ext>
    </p:extLst>
  </p:cSld>
  <p:clrMapOvr>
    <a:masterClrMapping/>
  </p:clrMapOvr>
  <p:timing>
    <p:tnLst>
      <p:par>
        <p:cTn id="1" dur="indefinite" restart="never" nodeType="tmRoot"/>
      </p:par>
    </p:tnLst>
  </p:timing>
</p:sld>
</file>

<file path=ppt/theme/theme1.xml><?xml version="1.0" encoding="utf-8"?>
<a:theme xmlns:a="http://schemas.openxmlformats.org/drawingml/2006/main" name="Title Slide Layout">
  <a:themeElements>
    <a:clrScheme name="Custom 1">
      <a:dk1>
        <a:sysClr val="windowText" lastClr="000000"/>
      </a:dk1>
      <a:lt1>
        <a:sysClr val="window" lastClr="FFFFFF"/>
      </a:lt1>
      <a:dk2>
        <a:srgbClr val="3A518F"/>
      </a:dk2>
      <a:lt2>
        <a:srgbClr val="E7E6E6"/>
      </a:lt2>
      <a:accent1>
        <a:srgbClr val="A7B5DB"/>
      </a:accent1>
      <a:accent2>
        <a:srgbClr val="0A5540"/>
      </a:accent2>
      <a:accent3>
        <a:srgbClr val="D26127"/>
      </a:accent3>
      <a:accent4>
        <a:srgbClr val="7F2629"/>
      </a:accent4>
      <a:accent5>
        <a:srgbClr val="CEB52C"/>
      </a:accent5>
      <a:accent6>
        <a:srgbClr val="7FBB42"/>
      </a:accent6>
      <a:hlink>
        <a:srgbClr val="E7E6E6"/>
      </a:hlink>
      <a:folHlink>
        <a:srgbClr val="9F7D2D"/>
      </a:folHlink>
    </a:clrScheme>
    <a:fontScheme name="Arial - AgCensu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jody_presentation_workfile_031319.potx" id="{FFE0F694-24B5-4633-B45B-39C3A1376EF0}" vid="{B15E0EC5-69C3-43C1-A8D6-1A170D0496DD}"/>
    </a:ext>
  </a:extLst>
</a:theme>
</file>

<file path=ppt/theme/theme2.xml><?xml version="1.0" encoding="utf-8"?>
<a:theme xmlns:a="http://schemas.openxmlformats.org/drawingml/2006/main" name="Section Title Layout">
  <a:themeElements>
    <a:clrScheme name="17 NASS Census">
      <a:dk1>
        <a:sysClr val="windowText" lastClr="000000"/>
      </a:dk1>
      <a:lt1>
        <a:sysClr val="window" lastClr="FFFFFF"/>
      </a:lt1>
      <a:dk2>
        <a:srgbClr val="44546A"/>
      </a:dk2>
      <a:lt2>
        <a:srgbClr val="E7E6E6"/>
      </a:lt2>
      <a:accent1>
        <a:srgbClr val="3A518F"/>
      </a:accent1>
      <a:accent2>
        <a:srgbClr val="0A5540"/>
      </a:accent2>
      <a:accent3>
        <a:srgbClr val="D26127"/>
      </a:accent3>
      <a:accent4>
        <a:srgbClr val="7F2629"/>
      </a:accent4>
      <a:accent5>
        <a:srgbClr val="CEB52C"/>
      </a:accent5>
      <a:accent6>
        <a:srgbClr val="7FBB42"/>
      </a:accent6>
      <a:hlink>
        <a:srgbClr val="009FCA"/>
      </a:hlink>
      <a:folHlink>
        <a:srgbClr val="9F7D2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jody_presentation_workfile_031319.potx" id="{FFE0F694-24B5-4633-B45B-39C3A1376EF0}" vid="{D247E116-FEC0-45AC-8747-9B02833CE996}"/>
    </a:ext>
  </a:extLst>
</a:theme>
</file>

<file path=ppt/theme/theme3.xml><?xml version="1.0" encoding="utf-8"?>
<a:theme xmlns:a="http://schemas.openxmlformats.org/drawingml/2006/main" name="Content Slide Layout">
  <a:themeElements>
    <a:clrScheme name="17Census updated">
      <a:dk1>
        <a:sysClr val="windowText" lastClr="000000"/>
      </a:dk1>
      <a:lt1>
        <a:sysClr val="window" lastClr="FFFFFF"/>
      </a:lt1>
      <a:dk2>
        <a:srgbClr val="3A518F"/>
      </a:dk2>
      <a:lt2>
        <a:srgbClr val="E7E6E6"/>
      </a:lt2>
      <a:accent1>
        <a:srgbClr val="0A5540"/>
      </a:accent1>
      <a:accent2>
        <a:srgbClr val="A7B5DB"/>
      </a:accent2>
      <a:accent3>
        <a:srgbClr val="D26127"/>
      </a:accent3>
      <a:accent4>
        <a:srgbClr val="7F2629"/>
      </a:accent4>
      <a:accent5>
        <a:srgbClr val="CEB52C"/>
      </a:accent5>
      <a:accent6>
        <a:srgbClr val="7FBB42"/>
      </a:accent6>
      <a:hlink>
        <a:srgbClr val="E7E6E6"/>
      </a:hlink>
      <a:folHlink>
        <a:srgbClr val="9F7D2D"/>
      </a:folHlink>
    </a:clrScheme>
    <a:fontScheme name="Title Arial Narrow Bold">
      <a:majorFont>
        <a:latin typeface="Arial Narrow"/>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jody_presentation_workfile_031319.potx" id="{FFE0F694-24B5-4633-B45B-39C3A1376EF0}" vid="{6C0CA1AF-B1E7-4A83-8E41-FDF27FD0A415}"/>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8780</TotalTime>
  <Words>3180</Words>
  <Application>Microsoft Office PowerPoint</Application>
  <PresentationFormat>Widescreen</PresentationFormat>
  <Paragraphs>561</Paragraphs>
  <Slides>19</Slides>
  <Notes>19</Notes>
  <HiddenSlides>0</HiddenSlides>
  <MMClips>0</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19</vt:i4>
      </vt:variant>
    </vt:vector>
  </HeadingPairs>
  <TitlesOfParts>
    <vt:vector size="26" baseType="lpstr">
      <vt:lpstr>Arial</vt:lpstr>
      <vt:lpstr>Arial Narrow</vt:lpstr>
      <vt:lpstr>Calibri</vt:lpstr>
      <vt:lpstr>Helvetica</vt:lpstr>
      <vt:lpstr>Title Slide Layout</vt:lpstr>
      <vt:lpstr>Section Title Layout</vt:lpstr>
      <vt:lpstr>Content Slide Layout</vt:lpstr>
      <vt:lpstr>PowerPoint Presentation</vt:lpstr>
      <vt:lpstr>History of the Census of Agriculture </vt:lpstr>
      <vt:lpstr>PowerPoint Presentation</vt:lpstr>
      <vt:lpstr>Number of Farms and Land in Farms, 1997-2017</vt:lpstr>
      <vt:lpstr>Census of Agriculture Terms and Definitions </vt:lpstr>
      <vt:lpstr>Farm Structure, 2012 and 2017</vt:lpstr>
      <vt:lpstr>Producers by Sex, 2017</vt:lpstr>
      <vt:lpstr>Demographic Characteristics of Producers by Ethnicity and Race, 2017</vt:lpstr>
      <vt:lpstr>Farm Characteristics by Ethnicity and Race, 2017</vt:lpstr>
      <vt:lpstr>Number of Farms by Race and Ethnicity: Changes from 2012 to 2017</vt:lpstr>
      <vt:lpstr>American Indian or Alaska Native Producers, 2017</vt:lpstr>
      <vt:lpstr>Asian Producers, 2017</vt:lpstr>
      <vt:lpstr>Black Producers, 2017</vt:lpstr>
      <vt:lpstr>Native Hawaiian or Pacific Islander Producers, 2017</vt:lpstr>
      <vt:lpstr>Hispanic Producers, 2017</vt:lpstr>
      <vt:lpstr>New and Beginning Producers (10 years or less on any farm), 2017</vt:lpstr>
      <vt:lpstr>Producers by Years on Present Farm: Changes from 2012 to 2017</vt:lpstr>
      <vt:lpstr>Producers with Military Service, 2017</vt:lpstr>
      <vt:lpstr>PowerPoint Presentation</vt:lpstr>
    </vt:vector>
  </TitlesOfParts>
  <Company>NASS</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Philips, Rosemarie - NASS</dc:creator>
  <dc:description>Version includes EEDB/MD/PAO Feedback.  Final review occuring with broader audience 3 weeks from release.</dc:description>
  <cp:lastModifiedBy>Harris, Virginia - NASS</cp:lastModifiedBy>
  <cp:revision>623</cp:revision>
  <cp:lastPrinted>2020-02-19T17:49:36Z</cp:lastPrinted>
  <dcterms:created xsi:type="dcterms:W3CDTF">2019-02-12T14:53:41Z</dcterms:created>
  <dcterms:modified xsi:type="dcterms:W3CDTF">2020-02-20T02:26:37Z</dcterms:modified>
</cp:coreProperties>
</file>