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1"/>
  </p:notesMasterIdLst>
  <p:sldIdLst>
    <p:sldId id="256" r:id="rId2"/>
    <p:sldId id="258" r:id="rId3"/>
    <p:sldId id="259" r:id="rId4"/>
    <p:sldId id="257" r:id="rId5"/>
    <p:sldId id="260" r:id="rId6"/>
    <p:sldId id="261" r:id="rId7"/>
    <p:sldId id="262" r:id="rId8"/>
    <p:sldId id="263" r:id="rId9"/>
    <p:sldId id="267" r:id="rId10"/>
    <p:sldId id="268" r:id="rId11"/>
    <p:sldId id="269" r:id="rId12"/>
    <p:sldId id="270" r:id="rId13"/>
    <p:sldId id="271" r:id="rId14"/>
    <p:sldId id="272" r:id="rId15"/>
    <p:sldId id="273" r:id="rId16"/>
    <p:sldId id="264" r:id="rId17"/>
    <p:sldId id="265" r:id="rId18"/>
    <p:sldId id="266"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nce Griff" initials="LG" lastIdx="1" clrIdx="0">
    <p:extLst>
      <p:ext uri="{19B8F6BF-5375-455C-9EA6-DF929625EA0E}">
        <p15:presenceInfo xmlns:p15="http://schemas.microsoft.com/office/powerpoint/2012/main" userId="77c27ea7180fa7b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B9D96C-0E89-4F4D-8BC8-28CAB1389163}" v="201" dt="2022-01-31T18:10:09.0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92"/>
    <p:restoredTop sz="96327"/>
  </p:normalViewPr>
  <p:slideViewPr>
    <p:cSldViewPr snapToGrid="0" snapToObjects="1">
      <p:cViewPr varScale="1">
        <p:scale>
          <a:sx n="123" d="100"/>
          <a:sy n="123" d="100"/>
        </p:scale>
        <p:origin x="84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5/10/relationships/revisionInfo" Target="revisionInfo.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1-31T09:07:15.120" idx="1">
    <p:pos x="10" y="10"/>
    <p:text/>
    <p:extLst>
      <p:ext uri="{C676402C-5697-4E1C-873F-D02D1690AC5C}">
        <p15:threadingInfo xmlns:p15="http://schemas.microsoft.com/office/powerpoint/2012/main" timeZoneBias="420"/>
      </p:ext>
    </p:extLst>
  </p:cm>
</p:cmLst>
</file>

<file path=ppt/diagrams/_rels/data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hyperlink" Target="https://everydaypower.com/thomas-jefferson-quotes/" TargetMode="Externa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 Id="rId9" Type="http://schemas.openxmlformats.org/officeDocument/2006/relationships/hyperlink" Target="https://everydaypower.com/thomas-jefferson-quote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A64526-AE7F-4D97-983D-86E2D638136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329C1E3-8833-4D0A-953A-C55DADE96EBD}">
      <dgm:prSet/>
      <dgm:spPr/>
      <dgm:t>
        <a:bodyPr/>
        <a:lstStyle/>
        <a:p>
          <a:pPr>
            <a:lnSpc>
              <a:spcPct val="100000"/>
            </a:lnSpc>
          </a:pPr>
          <a:r>
            <a:rPr lang="en-US" dirty="0"/>
            <a:t>No-till and cover crops have helped us to conserve irrigation water and improve soil health.</a:t>
          </a:r>
        </a:p>
      </dgm:t>
    </dgm:pt>
    <dgm:pt modelId="{208A4EA1-6C7C-4376-9C39-7824F9873BB3}" type="parTrans" cxnId="{B8B2455D-8C7E-49B2-AF5A-3DD86E317498}">
      <dgm:prSet/>
      <dgm:spPr/>
      <dgm:t>
        <a:bodyPr/>
        <a:lstStyle/>
        <a:p>
          <a:endParaRPr lang="en-US"/>
        </a:p>
      </dgm:t>
    </dgm:pt>
    <dgm:pt modelId="{1079977A-48EE-4401-B884-85049ECDF73A}" type="sibTrans" cxnId="{B8B2455D-8C7E-49B2-AF5A-3DD86E317498}">
      <dgm:prSet/>
      <dgm:spPr/>
      <dgm:t>
        <a:bodyPr/>
        <a:lstStyle/>
        <a:p>
          <a:endParaRPr lang="en-US"/>
        </a:p>
      </dgm:t>
    </dgm:pt>
    <dgm:pt modelId="{1C075D8B-EDAC-43E3-8D68-2CB3B824DEDC}">
      <dgm:prSet/>
      <dgm:spPr/>
      <dgm:t>
        <a:bodyPr/>
        <a:lstStyle/>
        <a:p>
          <a:pPr>
            <a:lnSpc>
              <a:spcPct val="100000"/>
            </a:lnSpc>
          </a:pPr>
          <a:r>
            <a:rPr lang="en-US" dirty="0"/>
            <a:t>Crop insurance is a vital tool we employ to help us plan for the upcoming year and mitigate crop production risks that are inherent to farming.</a:t>
          </a:r>
        </a:p>
      </dgm:t>
    </dgm:pt>
    <dgm:pt modelId="{11E1EBEA-ECE0-489E-B179-E40A7F079608}" type="parTrans" cxnId="{6861E9C7-FF90-4A86-9011-B5442D9E95F4}">
      <dgm:prSet/>
      <dgm:spPr/>
      <dgm:t>
        <a:bodyPr/>
        <a:lstStyle/>
        <a:p>
          <a:endParaRPr lang="en-US"/>
        </a:p>
      </dgm:t>
    </dgm:pt>
    <dgm:pt modelId="{3570FC97-2BE0-4036-AB21-CA96328B0E93}" type="sibTrans" cxnId="{6861E9C7-FF90-4A86-9011-B5442D9E95F4}">
      <dgm:prSet/>
      <dgm:spPr/>
      <dgm:t>
        <a:bodyPr/>
        <a:lstStyle/>
        <a:p>
          <a:endParaRPr lang="en-US"/>
        </a:p>
      </dgm:t>
    </dgm:pt>
    <dgm:pt modelId="{B031D1E6-7DE7-42CF-9EAE-2628D791B0C6}">
      <dgm:prSet/>
      <dgm:spPr/>
      <dgm:t>
        <a:bodyPr/>
        <a:lstStyle/>
        <a:p>
          <a:pPr>
            <a:lnSpc>
              <a:spcPct val="100000"/>
            </a:lnSpc>
          </a:pPr>
          <a:r>
            <a:rPr lang="en-US" dirty="0"/>
            <a:t>These tools help us be optimistic and resilient in confronting the challenges that face farmers in the 21</a:t>
          </a:r>
          <a:r>
            <a:rPr lang="en-US" baseline="30000" dirty="0"/>
            <a:t>st</a:t>
          </a:r>
          <a:r>
            <a:rPr lang="en-US" dirty="0"/>
            <a:t> century.</a:t>
          </a:r>
        </a:p>
      </dgm:t>
    </dgm:pt>
    <dgm:pt modelId="{2B1C79B5-AA0B-402E-9844-42DCB27D9AA2}" type="parTrans" cxnId="{ED5C793D-A745-40B8-8372-952C5E1612B9}">
      <dgm:prSet/>
      <dgm:spPr/>
      <dgm:t>
        <a:bodyPr/>
        <a:lstStyle/>
        <a:p>
          <a:endParaRPr lang="en-US"/>
        </a:p>
      </dgm:t>
    </dgm:pt>
    <dgm:pt modelId="{5FD40825-5CE1-451E-87BD-DEFF717D1C8A}" type="sibTrans" cxnId="{ED5C793D-A745-40B8-8372-952C5E1612B9}">
      <dgm:prSet/>
      <dgm:spPr/>
      <dgm:t>
        <a:bodyPr/>
        <a:lstStyle/>
        <a:p>
          <a:endParaRPr lang="en-US"/>
        </a:p>
      </dgm:t>
    </dgm:pt>
    <dgm:pt modelId="{26CDA573-DAED-48B8-9765-944ECA7D1261}">
      <dgm:prSet/>
      <dgm:spPr/>
      <dgm:t>
        <a:bodyPr/>
        <a:lstStyle/>
        <a:p>
          <a:pPr>
            <a:lnSpc>
              <a:spcPct val="100000"/>
            </a:lnSpc>
          </a:pPr>
          <a:r>
            <a:rPr lang="en-US"/>
            <a:t>“Agriculture is our wisest pursuit, because it will in the end contribute most to real wealth, good morals, and happiness.” – </a:t>
          </a:r>
          <a:r>
            <a:rPr lang="en-US" b="1">
              <a:hlinkClick xmlns:r="http://schemas.openxmlformats.org/officeDocument/2006/relationships" r:id="rId1"/>
            </a:rPr>
            <a:t>Thomas Jefferson</a:t>
          </a:r>
          <a:endParaRPr lang="en-US"/>
        </a:p>
      </dgm:t>
    </dgm:pt>
    <dgm:pt modelId="{80DC75A3-009F-48E7-9268-AF891791B3B3}" type="parTrans" cxnId="{F9D98779-0A7F-48BE-927E-8779260359E2}">
      <dgm:prSet/>
      <dgm:spPr/>
      <dgm:t>
        <a:bodyPr/>
        <a:lstStyle/>
        <a:p>
          <a:endParaRPr lang="en-US"/>
        </a:p>
      </dgm:t>
    </dgm:pt>
    <dgm:pt modelId="{4A9D4FFC-46E0-4B35-8615-7F22A94F56A0}" type="sibTrans" cxnId="{F9D98779-0A7F-48BE-927E-8779260359E2}">
      <dgm:prSet/>
      <dgm:spPr/>
      <dgm:t>
        <a:bodyPr/>
        <a:lstStyle/>
        <a:p>
          <a:endParaRPr lang="en-US"/>
        </a:p>
      </dgm:t>
    </dgm:pt>
    <dgm:pt modelId="{7A3B7441-5DBB-4954-94FF-05B6499EE5B9}" type="pres">
      <dgm:prSet presAssocID="{A9A64526-AE7F-4D97-983D-86E2D6381361}" presName="root" presStyleCnt="0">
        <dgm:presLayoutVars>
          <dgm:dir/>
          <dgm:resizeHandles val="exact"/>
        </dgm:presLayoutVars>
      </dgm:prSet>
      <dgm:spPr/>
    </dgm:pt>
    <dgm:pt modelId="{2318A30F-24A5-45F0-8FA4-4EB59BC0B723}" type="pres">
      <dgm:prSet presAssocID="{E329C1E3-8833-4D0A-953A-C55DADE96EBD}" presName="compNode" presStyleCnt="0"/>
      <dgm:spPr/>
    </dgm:pt>
    <dgm:pt modelId="{961F8448-707B-47F5-A207-8121AFF1D195}" type="pres">
      <dgm:prSet presAssocID="{E329C1E3-8833-4D0A-953A-C55DADE96EBD}" presName="bgRect" presStyleLbl="bgShp" presStyleIdx="0" presStyleCnt="4"/>
      <dgm:spPr/>
    </dgm:pt>
    <dgm:pt modelId="{450A02A9-494E-4AC4-8DCF-82A8D530BF76}" type="pres">
      <dgm:prSet presAssocID="{E329C1E3-8833-4D0A-953A-C55DADE96EBD}"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Farm scene"/>
        </a:ext>
      </dgm:extLst>
    </dgm:pt>
    <dgm:pt modelId="{C5011353-4F9E-43D2-B473-DB15D21E8C61}" type="pres">
      <dgm:prSet presAssocID="{E329C1E3-8833-4D0A-953A-C55DADE96EBD}" presName="spaceRect" presStyleCnt="0"/>
      <dgm:spPr/>
    </dgm:pt>
    <dgm:pt modelId="{5C7682C3-7658-47E2-B747-1ACAA6DD1DA8}" type="pres">
      <dgm:prSet presAssocID="{E329C1E3-8833-4D0A-953A-C55DADE96EBD}" presName="parTx" presStyleLbl="revTx" presStyleIdx="0" presStyleCnt="4">
        <dgm:presLayoutVars>
          <dgm:chMax val="0"/>
          <dgm:chPref val="0"/>
        </dgm:presLayoutVars>
      </dgm:prSet>
      <dgm:spPr/>
    </dgm:pt>
    <dgm:pt modelId="{BB823C59-20C6-4528-90E7-392324955707}" type="pres">
      <dgm:prSet presAssocID="{1079977A-48EE-4401-B884-85049ECDF73A}" presName="sibTrans" presStyleCnt="0"/>
      <dgm:spPr/>
    </dgm:pt>
    <dgm:pt modelId="{1EC21125-2759-41D6-B363-8A952AEC81EE}" type="pres">
      <dgm:prSet presAssocID="{1C075D8B-EDAC-43E3-8D68-2CB3B824DEDC}" presName="compNode" presStyleCnt="0"/>
      <dgm:spPr/>
    </dgm:pt>
    <dgm:pt modelId="{98579E14-5C85-4E45-A24F-4FEED4BD7076}" type="pres">
      <dgm:prSet presAssocID="{1C075D8B-EDAC-43E3-8D68-2CB3B824DEDC}" presName="bgRect" presStyleLbl="bgShp" presStyleIdx="1" presStyleCnt="4"/>
      <dgm:spPr/>
    </dgm:pt>
    <dgm:pt modelId="{107FD9EA-C9D1-4C47-80F2-7A69FED1208C}" type="pres">
      <dgm:prSet presAssocID="{1C075D8B-EDAC-43E3-8D68-2CB3B824DEDC}"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Tractor"/>
        </a:ext>
      </dgm:extLst>
    </dgm:pt>
    <dgm:pt modelId="{CA9A8EBF-C88A-4149-BBD7-583A9A75B5AB}" type="pres">
      <dgm:prSet presAssocID="{1C075D8B-EDAC-43E3-8D68-2CB3B824DEDC}" presName="spaceRect" presStyleCnt="0"/>
      <dgm:spPr/>
    </dgm:pt>
    <dgm:pt modelId="{D2867F4D-355B-48FB-B57F-354988035F8E}" type="pres">
      <dgm:prSet presAssocID="{1C075D8B-EDAC-43E3-8D68-2CB3B824DEDC}" presName="parTx" presStyleLbl="revTx" presStyleIdx="1" presStyleCnt="4">
        <dgm:presLayoutVars>
          <dgm:chMax val="0"/>
          <dgm:chPref val="0"/>
        </dgm:presLayoutVars>
      </dgm:prSet>
      <dgm:spPr/>
    </dgm:pt>
    <dgm:pt modelId="{F497C20A-5EF8-4596-8EDD-22FAB83C2AD1}" type="pres">
      <dgm:prSet presAssocID="{3570FC97-2BE0-4036-AB21-CA96328B0E93}" presName="sibTrans" presStyleCnt="0"/>
      <dgm:spPr/>
    </dgm:pt>
    <dgm:pt modelId="{56D73EEF-DCE7-4C6D-866F-E73D44245F1A}" type="pres">
      <dgm:prSet presAssocID="{B031D1E6-7DE7-42CF-9EAE-2628D791B0C6}" presName="compNode" presStyleCnt="0"/>
      <dgm:spPr/>
    </dgm:pt>
    <dgm:pt modelId="{152BA6F8-8279-4191-8386-46E3E2A1ECE1}" type="pres">
      <dgm:prSet presAssocID="{B031D1E6-7DE7-42CF-9EAE-2628D791B0C6}" presName="bgRect" presStyleLbl="bgShp" presStyleIdx="2" presStyleCnt="4"/>
      <dgm:spPr/>
    </dgm:pt>
    <dgm:pt modelId="{8D76414D-63BB-4DE4-AD76-CEF1F9349A09}" type="pres">
      <dgm:prSet presAssocID="{B031D1E6-7DE7-42CF-9EAE-2628D791B0C6}"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Seeds"/>
        </a:ext>
      </dgm:extLst>
    </dgm:pt>
    <dgm:pt modelId="{B42F6109-05EA-4153-ADD9-123382001DA7}" type="pres">
      <dgm:prSet presAssocID="{B031D1E6-7DE7-42CF-9EAE-2628D791B0C6}" presName="spaceRect" presStyleCnt="0"/>
      <dgm:spPr/>
    </dgm:pt>
    <dgm:pt modelId="{497B47F8-3A58-46E5-AD61-0BF4C884680A}" type="pres">
      <dgm:prSet presAssocID="{B031D1E6-7DE7-42CF-9EAE-2628D791B0C6}" presName="parTx" presStyleLbl="revTx" presStyleIdx="2" presStyleCnt="4">
        <dgm:presLayoutVars>
          <dgm:chMax val="0"/>
          <dgm:chPref val="0"/>
        </dgm:presLayoutVars>
      </dgm:prSet>
      <dgm:spPr/>
    </dgm:pt>
    <dgm:pt modelId="{7F3A7228-88A6-4BDE-AC70-3F970395A2E4}" type="pres">
      <dgm:prSet presAssocID="{5FD40825-5CE1-451E-87BD-DEFF717D1C8A}" presName="sibTrans" presStyleCnt="0"/>
      <dgm:spPr/>
    </dgm:pt>
    <dgm:pt modelId="{2C813692-BFD3-47CC-98C0-3AF63BABC5F8}" type="pres">
      <dgm:prSet presAssocID="{26CDA573-DAED-48B8-9765-944ECA7D1261}" presName="compNode" presStyleCnt="0"/>
      <dgm:spPr/>
    </dgm:pt>
    <dgm:pt modelId="{09B08412-7120-4144-B930-101614C66BEF}" type="pres">
      <dgm:prSet presAssocID="{26CDA573-DAED-48B8-9765-944ECA7D1261}" presName="bgRect" presStyleLbl="bgShp" presStyleIdx="3" presStyleCnt="4"/>
      <dgm:spPr/>
    </dgm:pt>
    <dgm:pt modelId="{8B2A685D-F98B-4A6A-8169-6B30D7309DF6}" type="pres">
      <dgm:prSet presAssocID="{26CDA573-DAED-48B8-9765-944ECA7D1261}"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dgm:spPr>
      <dgm:extLst>
        <a:ext uri="{E40237B7-FDA0-4F09-8148-C483321AD2D9}">
          <dgm14:cNvPr xmlns:dgm14="http://schemas.microsoft.com/office/drawing/2010/diagram" id="0" name="" descr="Open Hand with Plant"/>
        </a:ext>
      </dgm:extLst>
    </dgm:pt>
    <dgm:pt modelId="{E661F9A0-8D8D-4C33-8EE3-06A448307165}" type="pres">
      <dgm:prSet presAssocID="{26CDA573-DAED-48B8-9765-944ECA7D1261}" presName="spaceRect" presStyleCnt="0"/>
      <dgm:spPr/>
    </dgm:pt>
    <dgm:pt modelId="{0DF3A024-6AB1-4D85-8794-D6BD2F832E57}" type="pres">
      <dgm:prSet presAssocID="{26CDA573-DAED-48B8-9765-944ECA7D1261}" presName="parTx" presStyleLbl="revTx" presStyleIdx="3" presStyleCnt="4">
        <dgm:presLayoutVars>
          <dgm:chMax val="0"/>
          <dgm:chPref val="0"/>
        </dgm:presLayoutVars>
      </dgm:prSet>
      <dgm:spPr/>
    </dgm:pt>
  </dgm:ptLst>
  <dgm:cxnLst>
    <dgm:cxn modelId="{4054B610-48EB-4FE3-8AFD-DE3CF1C25F1B}" type="presOf" srcId="{A9A64526-AE7F-4D97-983D-86E2D6381361}" destId="{7A3B7441-5DBB-4954-94FF-05B6499EE5B9}" srcOrd="0" destOrd="0" presId="urn:microsoft.com/office/officeart/2018/2/layout/IconVerticalSolidList"/>
    <dgm:cxn modelId="{ED5C793D-A745-40B8-8372-952C5E1612B9}" srcId="{A9A64526-AE7F-4D97-983D-86E2D6381361}" destId="{B031D1E6-7DE7-42CF-9EAE-2628D791B0C6}" srcOrd="2" destOrd="0" parTransId="{2B1C79B5-AA0B-402E-9844-42DCB27D9AA2}" sibTransId="{5FD40825-5CE1-451E-87BD-DEFF717D1C8A}"/>
    <dgm:cxn modelId="{B8B2455D-8C7E-49B2-AF5A-3DD86E317498}" srcId="{A9A64526-AE7F-4D97-983D-86E2D6381361}" destId="{E329C1E3-8833-4D0A-953A-C55DADE96EBD}" srcOrd="0" destOrd="0" parTransId="{208A4EA1-6C7C-4376-9C39-7824F9873BB3}" sibTransId="{1079977A-48EE-4401-B884-85049ECDF73A}"/>
    <dgm:cxn modelId="{F9D98779-0A7F-48BE-927E-8779260359E2}" srcId="{A9A64526-AE7F-4D97-983D-86E2D6381361}" destId="{26CDA573-DAED-48B8-9765-944ECA7D1261}" srcOrd="3" destOrd="0" parTransId="{80DC75A3-009F-48E7-9268-AF891791B3B3}" sibTransId="{4A9D4FFC-46E0-4B35-8615-7F22A94F56A0}"/>
    <dgm:cxn modelId="{37D62285-C2C1-475B-9284-CAB740E4FA8A}" type="presOf" srcId="{E329C1E3-8833-4D0A-953A-C55DADE96EBD}" destId="{5C7682C3-7658-47E2-B747-1ACAA6DD1DA8}" srcOrd="0" destOrd="0" presId="urn:microsoft.com/office/officeart/2018/2/layout/IconVerticalSolidList"/>
    <dgm:cxn modelId="{B0DAC9A8-4563-4C5B-8771-D670EEE74A87}" type="presOf" srcId="{1C075D8B-EDAC-43E3-8D68-2CB3B824DEDC}" destId="{D2867F4D-355B-48FB-B57F-354988035F8E}" srcOrd="0" destOrd="0" presId="urn:microsoft.com/office/officeart/2018/2/layout/IconVerticalSolidList"/>
    <dgm:cxn modelId="{755DB0AD-54C8-473C-BC6C-1033A9BEA4A3}" type="presOf" srcId="{26CDA573-DAED-48B8-9765-944ECA7D1261}" destId="{0DF3A024-6AB1-4D85-8794-D6BD2F832E57}" srcOrd="0" destOrd="0" presId="urn:microsoft.com/office/officeart/2018/2/layout/IconVerticalSolidList"/>
    <dgm:cxn modelId="{6861E9C7-FF90-4A86-9011-B5442D9E95F4}" srcId="{A9A64526-AE7F-4D97-983D-86E2D6381361}" destId="{1C075D8B-EDAC-43E3-8D68-2CB3B824DEDC}" srcOrd="1" destOrd="0" parTransId="{11E1EBEA-ECE0-489E-B179-E40A7F079608}" sibTransId="{3570FC97-2BE0-4036-AB21-CA96328B0E93}"/>
    <dgm:cxn modelId="{908E28FA-AE73-426A-8EA6-E5131DDC0C1A}" type="presOf" srcId="{B031D1E6-7DE7-42CF-9EAE-2628D791B0C6}" destId="{497B47F8-3A58-46E5-AD61-0BF4C884680A}" srcOrd="0" destOrd="0" presId="urn:microsoft.com/office/officeart/2018/2/layout/IconVerticalSolidList"/>
    <dgm:cxn modelId="{37161201-8356-4EF2-BEC4-A1D537E45126}" type="presParOf" srcId="{7A3B7441-5DBB-4954-94FF-05B6499EE5B9}" destId="{2318A30F-24A5-45F0-8FA4-4EB59BC0B723}" srcOrd="0" destOrd="0" presId="urn:microsoft.com/office/officeart/2018/2/layout/IconVerticalSolidList"/>
    <dgm:cxn modelId="{C1A93866-13AD-43D3-A2E9-FAB422AC72CB}" type="presParOf" srcId="{2318A30F-24A5-45F0-8FA4-4EB59BC0B723}" destId="{961F8448-707B-47F5-A207-8121AFF1D195}" srcOrd="0" destOrd="0" presId="urn:microsoft.com/office/officeart/2018/2/layout/IconVerticalSolidList"/>
    <dgm:cxn modelId="{84CB92FB-E5DF-41B1-AFC6-24669DC6EE39}" type="presParOf" srcId="{2318A30F-24A5-45F0-8FA4-4EB59BC0B723}" destId="{450A02A9-494E-4AC4-8DCF-82A8D530BF76}" srcOrd="1" destOrd="0" presId="urn:microsoft.com/office/officeart/2018/2/layout/IconVerticalSolidList"/>
    <dgm:cxn modelId="{F0C9725E-D6D2-4744-B530-F0BB67B3E9E9}" type="presParOf" srcId="{2318A30F-24A5-45F0-8FA4-4EB59BC0B723}" destId="{C5011353-4F9E-43D2-B473-DB15D21E8C61}" srcOrd="2" destOrd="0" presId="urn:microsoft.com/office/officeart/2018/2/layout/IconVerticalSolidList"/>
    <dgm:cxn modelId="{E1772ED6-BAA0-40F5-96C2-1226654F428E}" type="presParOf" srcId="{2318A30F-24A5-45F0-8FA4-4EB59BC0B723}" destId="{5C7682C3-7658-47E2-B747-1ACAA6DD1DA8}" srcOrd="3" destOrd="0" presId="urn:microsoft.com/office/officeart/2018/2/layout/IconVerticalSolidList"/>
    <dgm:cxn modelId="{E93021BB-3B38-4817-A39A-D60621176889}" type="presParOf" srcId="{7A3B7441-5DBB-4954-94FF-05B6499EE5B9}" destId="{BB823C59-20C6-4528-90E7-392324955707}" srcOrd="1" destOrd="0" presId="urn:microsoft.com/office/officeart/2018/2/layout/IconVerticalSolidList"/>
    <dgm:cxn modelId="{79FB9190-32AD-418A-809D-214DDBB73805}" type="presParOf" srcId="{7A3B7441-5DBB-4954-94FF-05B6499EE5B9}" destId="{1EC21125-2759-41D6-B363-8A952AEC81EE}" srcOrd="2" destOrd="0" presId="urn:microsoft.com/office/officeart/2018/2/layout/IconVerticalSolidList"/>
    <dgm:cxn modelId="{187369F7-E5FD-4FC0-B535-364F29A55A7C}" type="presParOf" srcId="{1EC21125-2759-41D6-B363-8A952AEC81EE}" destId="{98579E14-5C85-4E45-A24F-4FEED4BD7076}" srcOrd="0" destOrd="0" presId="urn:microsoft.com/office/officeart/2018/2/layout/IconVerticalSolidList"/>
    <dgm:cxn modelId="{54636EBE-C35D-486D-B5AC-4A06A034FC4F}" type="presParOf" srcId="{1EC21125-2759-41D6-B363-8A952AEC81EE}" destId="{107FD9EA-C9D1-4C47-80F2-7A69FED1208C}" srcOrd="1" destOrd="0" presId="urn:microsoft.com/office/officeart/2018/2/layout/IconVerticalSolidList"/>
    <dgm:cxn modelId="{4E419544-35B5-4267-B23F-17165FA22750}" type="presParOf" srcId="{1EC21125-2759-41D6-B363-8A952AEC81EE}" destId="{CA9A8EBF-C88A-4149-BBD7-583A9A75B5AB}" srcOrd="2" destOrd="0" presId="urn:microsoft.com/office/officeart/2018/2/layout/IconVerticalSolidList"/>
    <dgm:cxn modelId="{85EC0A16-9538-4E22-ABFD-993BF9BB8B9A}" type="presParOf" srcId="{1EC21125-2759-41D6-B363-8A952AEC81EE}" destId="{D2867F4D-355B-48FB-B57F-354988035F8E}" srcOrd="3" destOrd="0" presId="urn:microsoft.com/office/officeart/2018/2/layout/IconVerticalSolidList"/>
    <dgm:cxn modelId="{CC2D22F2-E8E9-4B92-A42F-8E48B207EFF6}" type="presParOf" srcId="{7A3B7441-5DBB-4954-94FF-05B6499EE5B9}" destId="{F497C20A-5EF8-4596-8EDD-22FAB83C2AD1}" srcOrd="3" destOrd="0" presId="urn:microsoft.com/office/officeart/2018/2/layout/IconVerticalSolidList"/>
    <dgm:cxn modelId="{3A3B299B-883E-4AF4-8D65-BBB34D25DA2C}" type="presParOf" srcId="{7A3B7441-5DBB-4954-94FF-05B6499EE5B9}" destId="{56D73EEF-DCE7-4C6D-866F-E73D44245F1A}" srcOrd="4" destOrd="0" presId="urn:microsoft.com/office/officeart/2018/2/layout/IconVerticalSolidList"/>
    <dgm:cxn modelId="{C1940ECE-A39C-4A39-B78F-FABB8523257F}" type="presParOf" srcId="{56D73EEF-DCE7-4C6D-866F-E73D44245F1A}" destId="{152BA6F8-8279-4191-8386-46E3E2A1ECE1}" srcOrd="0" destOrd="0" presId="urn:microsoft.com/office/officeart/2018/2/layout/IconVerticalSolidList"/>
    <dgm:cxn modelId="{30195571-7D82-41F0-A8A3-466811837DB3}" type="presParOf" srcId="{56D73EEF-DCE7-4C6D-866F-E73D44245F1A}" destId="{8D76414D-63BB-4DE4-AD76-CEF1F9349A09}" srcOrd="1" destOrd="0" presId="urn:microsoft.com/office/officeart/2018/2/layout/IconVerticalSolidList"/>
    <dgm:cxn modelId="{18DC72D0-090A-424B-8553-E10BE8DFAAA1}" type="presParOf" srcId="{56D73EEF-DCE7-4C6D-866F-E73D44245F1A}" destId="{B42F6109-05EA-4153-ADD9-123382001DA7}" srcOrd="2" destOrd="0" presId="urn:microsoft.com/office/officeart/2018/2/layout/IconVerticalSolidList"/>
    <dgm:cxn modelId="{462C7227-3077-4FD2-BA42-1744A51CDE74}" type="presParOf" srcId="{56D73EEF-DCE7-4C6D-866F-E73D44245F1A}" destId="{497B47F8-3A58-46E5-AD61-0BF4C884680A}" srcOrd="3" destOrd="0" presId="urn:microsoft.com/office/officeart/2018/2/layout/IconVerticalSolidList"/>
    <dgm:cxn modelId="{168B5F37-BD99-45D1-9407-6FA259FA5640}" type="presParOf" srcId="{7A3B7441-5DBB-4954-94FF-05B6499EE5B9}" destId="{7F3A7228-88A6-4BDE-AC70-3F970395A2E4}" srcOrd="5" destOrd="0" presId="urn:microsoft.com/office/officeart/2018/2/layout/IconVerticalSolidList"/>
    <dgm:cxn modelId="{59276454-18CA-4556-AD8A-C3932FCBF594}" type="presParOf" srcId="{7A3B7441-5DBB-4954-94FF-05B6499EE5B9}" destId="{2C813692-BFD3-47CC-98C0-3AF63BABC5F8}" srcOrd="6" destOrd="0" presId="urn:microsoft.com/office/officeart/2018/2/layout/IconVerticalSolidList"/>
    <dgm:cxn modelId="{2534F14E-258A-439A-870E-E2C69BEDCF6E}" type="presParOf" srcId="{2C813692-BFD3-47CC-98C0-3AF63BABC5F8}" destId="{09B08412-7120-4144-B930-101614C66BEF}" srcOrd="0" destOrd="0" presId="urn:microsoft.com/office/officeart/2018/2/layout/IconVerticalSolidList"/>
    <dgm:cxn modelId="{38273922-A410-46A7-B2A6-6CBA5D1A666F}" type="presParOf" srcId="{2C813692-BFD3-47CC-98C0-3AF63BABC5F8}" destId="{8B2A685D-F98B-4A6A-8169-6B30D7309DF6}" srcOrd="1" destOrd="0" presId="urn:microsoft.com/office/officeart/2018/2/layout/IconVerticalSolidList"/>
    <dgm:cxn modelId="{87B5CBAC-AC4C-4F23-A719-F0A497B86187}" type="presParOf" srcId="{2C813692-BFD3-47CC-98C0-3AF63BABC5F8}" destId="{E661F9A0-8D8D-4C33-8EE3-06A448307165}" srcOrd="2" destOrd="0" presId="urn:microsoft.com/office/officeart/2018/2/layout/IconVerticalSolidList"/>
    <dgm:cxn modelId="{94A4E4BD-5F46-4FEB-BC69-7A99E43CB60D}" type="presParOf" srcId="{2C813692-BFD3-47CC-98C0-3AF63BABC5F8}" destId="{0DF3A024-6AB1-4D85-8794-D6BD2F832E5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1F8448-707B-47F5-A207-8121AFF1D195}">
      <dsp:nvSpPr>
        <dsp:cNvPr id="0" name=""/>
        <dsp:cNvSpPr/>
      </dsp:nvSpPr>
      <dsp:spPr>
        <a:xfrm>
          <a:off x="0" y="2178"/>
          <a:ext cx="6612051" cy="11043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0A02A9-494E-4AC4-8DCF-82A8D530BF76}">
      <dsp:nvSpPr>
        <dsp:cNvPr id="0" name=""/>
        <dsp:cNvSpPr/>
      </dsp:nvSpPr>
      <dsp:spPr>
        <a:xfrm>
          <a:off x="334060" y="250653"/>
          <a:ext cx="607383" cy="6073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7682C3-7658-47E2-B747-1ACAA6DD1DA8}">
      <dsp:nvSpPr>
        <dsp:cNvPr id="0" name=""/>
        <dsp:cNvSpPr/>
      </dsp:nvSpPr>
      <dsp:spPr>
        <a:xfrm>
          <a:off x="1275504" y="2178"/>
          <a:ext cx="5336546" cy="1104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75" tIns="116875" rIns="116875" bIns="116875" numCol="1" spcCol="1270" anchor="ctr" anchorCtr="0">
          <a:noAutofit/>
        </a:bodyPr>
        <a:lstStyle/>
        <a:p>
          <a:pPr marL="0" lvl="0" indent="0" algn="l" defTabSz="800100">
            <a:lnSpc>
              <a:spcPct val="100000"/>
            </a:lnSpc>
            <a:spcBef>
              <a:spcPct val="0"/>
            </a:spcBef>
            <a:spcAft>
              <a:spcPct val="35000"/>
            </a:spcAft>
            <a:buNone/>
          </a:pPr>
          <a:r>
            <a:rPr lang="en-US" sz="1800" kern="1200" dirty="0"/>
            <a:t>No-till and cover crops have helped us to conserve irrigation water and improve soil health.</a:t>
          </a:r>
        </a:p>
      </dsp:txBody>
      <dsp:txXfrm>
        <a:off x="1275504" y="2178"/>
        <a:ext cx="5336546" cy="1104333"/>
      </dsp:txXfrm>
    </dsp:sp>
    <dsp:sp modelId="{98579E14-5C85-4E45-A24F-4FEED4BD7076}">
      <dsp:nvSpPr>
        <dsp:cNvPr id="0" name=""/>
        <dsp:cNvSpPr/>
      </dsp:nvSpPr>
      <dsp:spPr>
        <a:xfrm>
          <a:off x="0" y="1382595"/>
          <a:ext cx="6612051" cy="11043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7FD9EA-C9D1-4C47-80F2-7A69FED1208C}">
      <dsp:nvSpPr>
        <dsp:cNvPr id="0" name=""/>
        <dsp:cNvSpPr/>
      </dsp:nvSpPr>
      <dsp:spPr>
        <a:xfrm>
          <a:off x="334060" y="1631070"/>
          <a:ext cx="607383" cy="6073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867F4D-355B-48FB-B57F-354988035F8E}">
      <dsp:nvSpPr>
        <dsp:cNvPr id="0" name=""/>
        <dsp:cNvSpPr/>
      </dsp:nvSpPr>
      <dsp:spPr>
        <a:xfrm>
          <a:off x="1275504" y="1382595"/>
          <a:ext cx="5336546" cy="1104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75" tIns="116875" rIns="116875" bIns="116875" numCol="1" spcCol="1270" anchor="ctr" anchorCtr="0">
          <a:noAutofit/>
        </a:bodyPr>
        <a:lstStyle/>
        <a:p>
          <a:pPr marL="0" lvl="0" indent="0" algn="l" defTabSz="800100">
            <a:lnSpc>
              <a:spcPct val="100000"/>
            </a:lnSpc>
            <a:spcBef>
              <a:spcPct val="0"/>
            </a:spcBef>
            <a:spcAft>
              <a:spcPct val="35000"/>
            </a:spcAft>
            <a:buNone/>
          </a:pPr>
          <a:r>
            <a:rPr lang="en-US" sz="1800" kern="1200" dirty="0"/>
            <a:t>Crop insurance is a vital tool we employ to help us plan for the upcoming year and mitigate crop production risks that are inherent to farming.</a:t>
          </a:r>
        </a:p>
      </dsp:txBody>
      <dsp:txXfrm>
        <a:off x="1275504" y="1382595"/>
        <a:ext cx="5336546" cy="1104333"/>
      </dsp:txXfrm>
    </dsp:sp>
    <dsp:sp modelId="{152BA6F8-8279-4191-8386-46E3E2A1ECE1}">
      <dsp:nvSpPr>
        <dsp:cNvPr id="0" name=""/>
        <dsp:cNvSpPr/>
      </dsp:nvSpPr>
      <dsp:spPr>
        <a:xfrm>
          <a:off x="0" y="2763011"/>
          <a:ext cx="6612051" cy="11043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76414D-63BB-4DE4-AD76-CEF1F9349A09}">
      <dsp:nvSpPr>
        <dsp:cNvPr id="0" name=""/>
        <dsp:cNvSpPr/>
      </dsp:nvSpPr>
      <dsp:spPr>
        <a:xfrm>
          <a:off x="334060" y="3011486"/>
          <a:ext cx="607383" cy="60738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7B47F8-3A58-46E5-AD61-0BF4C884680A}">
      <dsp:nvSpPr>
        <dsp:cNvPr id="0" name=""/>
        <dsp:cNvSpPr/>
      </dsp:nvSpPr>
      <dsp:spPr>
        <a:xfrm>
          <a:off x="1275504" y="2763011"/>
          <a:ext cx="5336546" cy="1104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75" tIns="116875" rIns="116875" bIns="116875" numCol="1" spcCol="1270" anchor="ctr" anchorCtr="0">
          <a:noAutofit/>
        </a:bodyPr>
        <a:lstStyle/>
        <a:p>
          <a:pPr marL="0" lvl="0" indent="0" algn="l" defTabSz="800100">
            <a:lnSpc>
              <a:spcPct val="100000"/>
            </a:lnSpc>
            <a:spcBef>
              <a:spcPct val="0"/>
            </a:spcBef>
            <a:spcAft>
              <a:spcPct val="35000"/>
            </a:spcAft>
            <a:buNone/>
          </a:pPr>
          <a:r>
            <a:rPr lang="en-US" sz="1800" kern="1200" dirty="0"/>
            <a:t>These tools help us be optimistic and resilient in confronting the challenges that face farmers in the 21</a:t>
          </a:r>
          <a:r>
            <a:rPr lang="en-US" sz="1800" kern="1200" baseline="30000" dirty="0"/>
            <a:t>st</a:t>
          </a:r>
          <a:r>
            <a:rPr lang="en-US" sz="1800" kern="1200" dirty="0"/>
            <a:t> century.</a:t>
          </a:r>
        </a:p>
      </dsp:txBody>
      <dsp:txXfrm>
        <a:off x="1275504" y="2763011"/>
        <a:ext cx="5336546" cy="1104333"/>
      </dsp:txXfrm>
    </dsp:sp>
    <dsp:sp modelId="{09B08412-7120-4144-B930-101614C66BEF}">
      <dsp:nvSpPr>
        <dsp:cNvPr id="0" name=""/>
        <dsp:cNvSpPr/>
      </dsp:nvSpPr>
      <dsp:spPr>
        <a:xfrm>
          <a:off x="0" y="4143427"/>
          <a:ext cx="6612051" cy="11043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2A685D-F98B-4A6A-8169-6B30D7309DF6}">
      <dsp:nvSpPr>
        <dsp:cNvPr id="0" name=""/>
        <dsp:cNvSpPr/>
      </dsp:nvSpPr>
      <dsp:spPr>
        <a:xfrm>
          <a:off x="334060" y="4391902"/>
          <a:ext cx="607383" cy="60738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F3A024-6AB1-4D85-8794-D6BD2F832E57}">
      <dsp:nvSpPr>
        <dsp:cNvPr id="0" name=""/>
        <dsp:cNvSpPr/>
      </dsp:nvSpPr>
      <dsp:spPr>
        <a:xfrm>
          <a:off x="1275504" y="4143427"/>
          <a:ext cx="5336546" cy="1104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75" tIns="116875" rIns="116875" bIns="116875" numCol="1" spcCol="1270" anchor="ctr" anchorCtr="0">
          <a:noAutofit/>
        </a:bodyPr>
        <a:lstStyle/>
        <a:p>
          <a:pPr marL="0" lvl="0" indent="0" algn="l" defTabSz="800100">
            <a:lnSpc>
              <a:spcPct val="100000"/>
            </a:lnSpc>
            <a:spcBef>
              <a:spcPct val="0"/>
            </a:spcBef>
            <a:spcAft>
              <a:spcPct val="35000"/>
            </a:spcAft>
            <a:buNone/>
          </a:pPr>
          <a:r>
            <a:rPr lang="en-US" sz="1800" kern="1200"/>
            <a:t>“Agriculture is our wisest pursuit, because it will in the end contribute most to real wealth, good morals, and happiness.” – </a:t>
          </a:r>
          <a:r>
            <a:rPr lang="en-US" sz="1800" b="1" kern="1200">
              <a:hlinkClick xmlns:r="http://schemas.openxmlformats.org/officeDocument/2006/relationships" r:id="rId9"/>
            </a:rPr>
            <a:t>Thomas Jefferson</a:t>
          </a:r>
          <a:endParaRPr lang="en-US" sz="1800" kern="1200"/>
        </a:p>
      </dsp:txBody>
      <dsp:txXfrm>
        <a:off x="1275504" y="4143427"/>
        <a:ext cx="5336546" cy="110433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28F48D-1CD5-204D-8CBA-32421EA5D218}" type="datetimeFigureOut">
              <a:rPr lang="en-US" smtClean="0"/>
              <a:t>1/31/22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7C4629-2E88-6348-BC31-7DBBC80E68EB}" type="slidenum">
              <a:rPr lang="en-US" smtClean="0"/>
              <a:t>‹#›</a:t>
            </a:fld>
            <a:endParaRPr lang="en-US"/>
          </a:p>
        </p:txBody>
      </p:sp>
    </p:spTree>
    <p:extLst>
      <p:ext uri="{BB962C8B-B14F-4D97-AF65-F5344CB8AC3E}">
        <p14:creationId xmlns:p14="http://schemas.microsoft.com/office/powerpoint/2010/main" val="1054222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was getting frustrated and I’m sure I was frustrating my dad with all of my soil health talk and new things I wanted to try.  I’m sure I’m the only one who has ever been frustrated with their Dad or business partners and vice versa!</a:t>
            </a:r>
          </a:p>
        </p:txBody>
      </p:sp>
      <p:sp>
        <p:nvSpPr>
          <p:cNvPr id="4" name="Slide Number Placeholder 3"/>
          <p:cNvSpPr>
            <a:spLocks noGrp="1"/>
          </p:cNvSpPr>
          <p:nvPr>
            <p:ph type="sldNum" sz="quarter" idx="5"/>
          </p:nvPr>
        </p:nvSpPr>
        <p:spPr/>
        <p:txBody>
          <a:bodyPr/>
          <a:lstStyle/>
          <a:p>
            <a:fld id="{687C4629-2E88-6348-BC31-7DBBC80E68EB}" type="slidenum">
              <a:rPr lang="en-US" smtClean="0"/>
              <a:t>5</a:t>
            </a:fld>
            <a:endParaRPr lang="en-US"/>
          </a:p>
        </p:txBody>
      </p:sp>
    </p:spTree>
    <p:extLst>
      <p:ext uri="{BB962C8B-B14F-4D97-AF65-F5344CB8AC3E}">
        <p14:creationId xmlns:p14="http://schemas.microsoft.com/office/powerpoint/2010/main" val="159682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think one of the barriers to more soil health practices here in southern Idaho is the number of crops that can be grown.  Another reason there hasn't been widespread adoption is some the main crops grown in my area such as beets and potatoes are very disruptive to the soil when they are dug out of the ground and growers aren't sure how to deal with this challenge.  However, many farmers are now planting beets into a cover crop of wheat or other grass species to hold the soil from blowing when the beets are emerging and are most susceptible to being cut off by blowing sand.</a:t>
            </a:r>
          </a:p>
        </p:txBody>
      </p:sp>
      <p:sp>
        <p:nvSpPr>
          <p:cNvPr id="4" name="Slide Number Placeholder 3"/>
          <p:cNvSpPr>
            <a:spLocks noGrp="1"/>
          </p:cNvSpPr>
          <p:nvPr>
            <p:ph type="sldNum" sz="quarter" idx="5"/>
          </p:nvPr>
        </p:nvSpPr>
        <p:spPr/>
        <p:txBody>
          <a:bodyPr/>
          <a:lstStyle/>
          <a:p>
            <a:fld id="{687C4629-2E88-6348-BC31-7DBBC80E68EB}" type="slidenum">
              <a:rPr lang="en-US" smtClean="0"/>
              <a:t>6</a:t>
            </a:fld>
            <a:endParaRPr lang="en-US"/>
          </a:p>
        </p:txBody>
      </p:sp>
    </p:spTree>
    <p:extLst>
      <p:ext uri="{BB962C8B-B14F-4D97-AF65-F5344CB8AC3E}">
        <p14:creationId xmlns:p14="http://schemas.microsoft.com/office/powerpoint/2010/main" val="3849199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can't make money and stay in business doing soil health practices, then what is the point?</a:t>
            </a:r>
          </a:p>
        </p:txBody>
      </p:sp>
      <p:sp>
        <p:nvSpPr>
          <p:cNvPr id="4" name="Slide Number Placeholder 3"/>
          <p:cNvSpPr>
            <a:spLocks noGrp="1"/>
          </p:cNvSpPr>
          <p:nvPr>
            <p:ph type="sldNum" sz="quarter" idx="5"/>
          </p:nvPr>
        </p:nvSpPr>
        <p:spPr/>
        <p:txBody>
          <a:bodyPr/>
          <a:lstStyle/>
          <a:p>
            <a:fld id="{687C4629-2E88-6348-BC31-7DBBC80E68EB}" type="slidenum">
              <a:rPr lang="en-US" smtClean="0"/>
              <a:t>7</a:t>
            </a:fld>
            <a:endParaRPr lang="en-US"/>
          </a:p>
        </p:txBody>
      </p:sp>
    </p:spTree>
    <p:extLst>
      <p:ext uri="{BB962C8B-B14F-4D97-AF65-F5344CB8AC3E}">
        <p14:creationId xmlns:p14="http://schemas.microsoft.com/office/powerpoint/2010/main" val="538210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spread 30 tons/acre of dairy manure on this field in the previous fall after the wheat crop was off.  In the spring, we simply sprayed the cover crop out and planted the corn.</a:t>
            </a:r>
          </a:p>
        </p:txBody>
      </p:sp>
      <p:sp>
        <p:nvSpPr>
          <p:cNvPr id="4" name="Slide Number Placeholder 3"/>
          <p:cNvSpPr>
            <a:spLocks noGrp="1"/>
          </p:cNvSpPr>
          <p:nvPr>
            <p:ph type="sldNum" sz="quarter" idx="5"/>
          </p:nvPr>
        </p:nvSpPr>
        <p:spPr/>
        <p:txBody>
          <a:bodyPr/>
          <a:lstStyle/>
          <a:p>
            <a:fld id="{687C4629-2E88-6348-BC31-7DBBC80E68EB}" type="slidenum">
              <a:rPr lang="en-US" smtClean="0"/>
              <a:t>10</a:t>
            </a:fld>
            <a:endParaRPr lang="en-US"/>
          </a:p>
        </p:txBody>
      </p:sp>
    </p:spTree>
    <p:extLst>
      <p:ext uri="{BB962C8B-B14F-4D97-AF65-F5344CB8AC3E}">
        <p14:creationId xmlns:p14="http://schemas.microsoft.com/office/powerpoint/2010/main" val="2632347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1/31/22</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1/31/22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1/31/22</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1/31/22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1/31/22</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1/31/22</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1/31/22</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1/31/22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1/31/22</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1/31/22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1/31/22</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1/31/22</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comments" Target="../comments/comment1.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www.flickr.com/photos/locosteve/6184818781"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8">
            <a:extLst>
              <a:ext uri="{FF2B5EF4-FFF2-40B4-BE49-F238E27FC236}">
                <a16:creationId xmlns:a16="http://schemas.microsoft.com/office/drawing/2014/main" id="{DA04DBF5-8916-4A95-8F12-870B9CFB9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10">
            <a:extLst>
              <a:ext uri="{FF2B5EF4-FFF2-40B4-BE49-F238E27FC236}">
                <a16:creationId xmlns:a16="http://schemas.microsoft.com/office/drawing/2014/main" id="{073762E0-2DD8-45BD-9EB6-CA5154A510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2" name="Freeform 5">
              <a:extLst>
                <a:ext uri="{FF2B5EF4-FFF2-40B4-BE49-F238E27FC236}">
                  <a16:creationId xmlns:a16="http://schemas.microsoft.com/office/drawing/2014/main" id="{B9FD3837-AEE7-4B5B-82B3-3951DE1B680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F778B3BD-7B76-4989-BB6C-F50B089C34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DC77AAC1-76D2-46B0-AE46-91C8C3AC578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1BB54049-1401-43CD-A970-1E026BD5CB5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55EDB9E9-84DE-4BC8-9D3C-A02B90B962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10">
              <a:extLst>
                <a:ext uri="{FF2B5EF4-FFF2-40B4-BE49-F238E27FC236}">
                  <a16:creationId xmlns:a16="http://schemas.microsoft.com/office/drawing/2014/main" id="{2C96582F-8723-44BC-BDC1-62D8FBDE3DD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1">
              <a:extLst>
                <a:ext uri="{FF2B5EF4-FFF2-40B4-BE49-F238E27FC236}">
                  <a16:creationId xmlns:a16="http://schemas.microsoft.com/office/drawing/2014/main" id="{DC381B08-A485-45D0-8C29-C2AB10B04B4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2">
              <a:extLst>
                <a:ext uri="{FF2B5EF4-FFF2-40B4-BE49-F238E27FC236}">
                  <a16:creationId xmlns:a16="http://schemas.microsoft.com/office/drawing/2014/main" id="{DBB2158D-DAF7-4689-A44E-3E5032B886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3">
              <a:extLst>
                <a:ext uri="{FF2B5EF4-FFF2-40B4-BE49-F238E27FC236}">
                  <a16:creationId xmlns:a16="http://schemas.microsoft.com/office/drawing/2014/main" id="{5AC96EEC-F774-41C8-8679-C1217EC5E16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4">
              <a:extLst>
                <a:ext uri="{FF2B5EF4-FFF2-40B4-BE49-F238E27FC236}">
                  <a16:creationId xmlns:a16="http://schemas.microsoft.com/office/drawing/2014/main" id="{ED08285C-CDBB-4DD6-A69D-4432B668AE4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5">
              <a:extLst>
                <a:ext uri="{FF2B5EF4-FFF2-40B4-BE49-F238E27FC236}">
                  <a16:creationId xmlns:a16="http://schemas.microsoft.com/office/drawing/2014/main" id="{87BB7B9B-327A-4D4D-AB93-11CB044ACA8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6">
              <a:extLst>
                <a:ext uri="{FF2B5EF4-FFF2-40B4-BE49-F238E27FC236}">
                  <a16:creationId xmlns:a16="http://schemas.microsoft.com/office/drawing/2014/main" id="{360F57D7-4501-41A6-BA54-99E121136F5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7">
              <a:extLst>
                <a:ext uri="{FF2B5EF4-FFF2-40B4-BE49-F238E27FC236}">
                  <a16:creationId xmlns:a16="http://schemas.microsoft.com/office/drawing/2014/main" id="{C37AD4AC-CE9F-4C58-A4E2-D48E2FA821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8">
              <a:extLst>
                <a:ext uri="{FF2B5EF4-FFF2-40B4-BE49-F238E27FC236}">
                  <a16:creationId xmlns:a16="http://schemas.microsoft.com/office/drawing/2014/main" id="{15EE3167-7FBB-48A3-8450-E72B525E8B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9">
              <a:extLst>
                <a:ext uri="{FF2B5EF4-FFF2-40B4-BE49-F238E27FC236}">
                  <a16:creationId xmlns:a16="http://schemas.microsoft.com/office/drawing/2014/main" id="{C23095D8-5DD6-4F0A-BD74-ED5FB47F933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20">
              <a:extLst>
                <a:ext uri="{FF2B5EF4-FFF2-40B4-BE49-F238E27FC236}">
                  <a16:creationId xmlns:a16="http://schemas.microsoft.com/office/drawing/2014/main" id="{2A1F0E1B-819A-4255-B8AF-081106162B8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21">
              <a:extLst>
                <a:ext uri="{FF2B5EF4-FFF2-40B4-BE49-F238E27FC236}">
                  <a16:creationId xmlns:a16="http://schemas.microsoft.com/office/drawing/2014/main" id="{B167A410-29E3-4850-BEDC-B1362187FB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2">
              <a:extLst>
                <a:ext uri="{FF2B5EF4-FFF2-40B4-BE49-F238E27FC236}">
                  <a16:creationId xmlns:a16="http://schemas.microsoft.com/office/drawing/2014/main" id="{C809901A-3E02-4D2E-93C9-3F527EE975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3">
              <a:extLst>
                <a:ext uri="{FF2B5EF4-FFF2-40B4-BE49-F238E27FC236}">
                  <a16:creationId xmlns:a16="http://schemas.microsoft.com/office/drawing/2014/main" id="{6CD60056-ABC2-4076-B99B-A10B08D5F0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pic>
        <p:nvPicPr>
          <p:cNvPr id="61" name="Picture 4" descr="Fields of wheat">
            <a:extLst>
              <a:ext uri="{FF2B5EF4-FFF2-40B4-BE49-F238E27FC236}">
                <a16:creationId xmlns:a16="http://schemas.microsoft.com/office/drawing/2014/main" id="{36CD6E42-C5B7-4324-BD74-6A4C0BF4E4F7}"/>
              </a:ext>
            </a:extLst>
          </p:cNvPr>
          <p:cNvPicPr>
            <a:picLocks noChangeAspect="1"/>
          </p:cNvPicPr>
          <p:nvPr/>
        </p:nvPicPr>
        <p:blipFill rotWithShape="1">
          <a:blip r:embed="rId2"/>
          <a:srcRect t="26828" r="-1" b="13080"/>
          <a:stretch/>
        </p:blipFill>
        <p:spPr>
          <a:xfrm>
            <a:off x="1" y="10"/>
            <a:ext cx="12191695" cy="4120995"/>
          </a:xfrm>
          <a:prstGeom prst="rect">
            <a:avLst/>
          </a:prstGeom>
          <a:ln w="12700">
            <a:noFill/>
          </a:ln>
        </p:spPr>
      </p:pic>
      <p:grpSp>
        <p:nvGrpSpPr>
          <p:cNvPr id="62" name="Group 31">
            <a:extLst>
              <a:ext uri="{FF2B5EF4-FFF2-40B4-BE49-F238E27FC236}">
                <a16:creationId xmlns:a16="http://schemas.microsoft.com/office/drawing/2014/main" id="{D47EAB90-DF6D-419E-92FC-8F9B900DA3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4206292"/>
            <a:ext cx="12192755" cy="1771275"/>
            <a:chOff x="1" y="3893141"/>
            <a:chExt cx="12192755" cy="1771275"/>
          </a:xfrm>
        </p:grpSpPr>
        <p:sp>
          <p:nvSpPr>
            <p:cNvPr id="33" name="Isosceles Triangle 39">
              <a:extLst>
                <a:ext uri="{FF2B5EF4-FFF2-40B4-BE49-F238E27FC236}">
                  <a16:creationId xmlns:a16="http://schemas.microsoft.com/office/drawing/2014/main" id="{631BC384-797E-4F79-A628-36053708B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91972066-EBE9-40A7-9650-AF6A838AC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3893141"/>
              <a:ext cx="12192755" cy="1420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58AAF9F0-C6E7-8F49-8D30-39C156F231C5}"/>
              </a:ext>
            </a:extLst>
          </p:cNvPr>
          <p:cNvSpPr>
            <a:spLocks noGrp="1"/>
          </p:cNvSpPr>
          <p:nvPr>
            <p:ph type="ctrTitle"/>
          </p:nvPr>
        </p:nvSpPr>
        <p:spPr>
          <a:xfrm>
            <a:off x="599014" y="4293388"/>
            <a:ext cx="10922535" cy="727748"/>
          </a:xfrm>
        </p:spPr>
        <p:txBody>
          <a:bodyPr>
            <a:noAutofit/>
          </a:bodyPr>
          <a:lstStyle/>
          <a:p>
            <a:r>
              <a:rPr lang="en-US" sz="3200" dirty="0"/>
              <a:t>Managing Weather Risks Using Regenerative Ag and Crop Insurance</a:t>
            </a:r>
          </a:p>
        </p:txBody>
      </p:sp>
      <p:sp>
        <p:nvSpPr>
          <p:cNvPr id="3" name="Subtitle 2">
            <a:extLst>
              <a:ext uri="{FF2B5EF4-FFF2-40B4-BE49-F238E27FC236}">
                <a16:creationId xmlns:a16="http://schemas.microsoft.com/office/drawing/2014/main" id="{49566F63-118B-A94B-A298-B78A56940986}"/>
              </a:ext>
            </a:extLst>
          </p:cNvPr>
          <p:cNvSpPr>
            <a:spLocks noGrp="1"/>
          </p:cNvSpPr>
          <p:nvPr>
            <p:ph type="subTitle" idx="1"/>
          </p:nvPr>
        </p:nvSpPr>
        <p:spPr>
          <a:xfrm>
            <a:off x="1683983" y="5021136"/>
            <a:ext cx="8833654" cy="1550246"/>
          </a:xfrm>
        </p:spPr>
        <p:txBody>
          <a:bodyPr>
            <a:normAutofit/>
          </a:bodyPr>
          <a:lstStyle/>
          <a:p>
            <a:pPr>
              <a:lnSpc>
                <a:spcPct val="90000"/>
              </a:lnSpc>
            </a:pPr>
            <a:endParaRPr lang="en-US" sz="400" dirty="0"/>
          </a:p>
          <a:p>
            <a:pPr>
              <a:lnSpc>
                <a:spcPct val="90000"/>
              </a:lnSpc>
            </a:pPr>
            <a:r>
              <a:rPr lang="en-US" sz="2000" dirty="0"/>
              <a:t>Lance Griff</a:t>
            </a:r>
          </a:p>
          <a:p>
            <a:pPr>
              <a:lnSpc>
                <a:spcPct val="90000"/>
              </a:lnSpc>
            </a:pPr>
            <a:endParaRPr lang="en-US" sz="400" dirty="0"/>
          </a:p>
          <a:p>
            <a:pPr>
              <a:lnSpc>
                <a:spcPct val="90000"/>
              </a:lnSpc>
            </a:pPr>
            <a:endParaRPr lang="en-US" sz="2000" dirty="0">
              <a:solidFill>
                <a:srgbClr val="FF0000"/>
              </a:solidFill>
            </a:endParaRPr>
          </a:p>
          <a:p>
            <a:pPr>
              <a:lnSpc>
                <a:spcPct val="90000"/>
              </a:lnSpc>
            </a:pPr>
            <a:r>
              <a:rPr lang="en-US" sz="2000" dirty="0">
                <a:solidFill>
                  <a:srgbClr val="FF0000"/>
                </a:solidFill>
              </a:rPr>
              <a:t>Twin Falls, Idaho</a:t>
            </a:r>
          </a:p>
        </p:txBody>
      </p:sp>
    </p:spTree>
    <p:extLst>
      <p:ext uri="{BB962C8B-B14F-4D97-AF65-F5344CB8AC3E}">
        <p14:creationId xmlns:p14="http://schemas.microsoft.com/office/powerpoint/2010/main" val="2966164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7" name="Group 9">
            <a:extLst>
              <a:ext uri="{FF2B5EF4-FFF2-40B4-BE49-F238E27FC236}">
                <a16:creationId xmlns:a16="http://schemas.microsoft.com/office/drawing/2014/main" id="{02809643-1A52-4ED2-AA8C-EEF67E9272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F59BE78A-E3EA-4451-96B5-6FAFD246E2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CFD751E0-7430-4ACA-A679-ECB74EA589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A4098D72-B456-40CC-8C9F-D08B9DD25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77F4ACE6-DDA3-4ED6-8FEE-78FFB08E9A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4337B0AD-9A1D-4899-8791-EDEB9B5A1D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BCA1A530-E6F6-465D-BCD0-371D816CCC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E004A844-7D04-43E1-A29A-F8191791D9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20EE4868-1730-433B-AA39-A91305A49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5AB5DD23-5ECB-4E0C-AC9B-C384785BAE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30DF27FE-32C5-40E3-88CF-16228DBBC3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7DA4BF21-FA96-43DB-A077-173C5F4333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79FB98CB-1E06-4CC6-B67C-4CE3403E87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BF956BA4-7CC2-4E13-9E1D-0854EF4CB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E6C08EBB-2C97-4884-9312-EA0A6A62A2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3262514D-691E-4344-8751-4E80F046A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17406E40-244E-4DD6-94A4-E739602419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9E621646-8902-4518-ADFE-798B8AF7F1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BC03DD73-798C-403F-B9AC-BFF84A0B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6756FE0C-DC81-49BD-AD76-1E223B6863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89921AE2-097C-4DEE-A398-FCB910D60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FEEAE74D-A8B8-4601-84C4-7F01DFF419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pic>
        <p:nvPicPr>
          <p:cNvPr id="5" name="Picture 4" descr="A picture containing plant, green, grass, garden&#10;&#10;Description automatically generated">
            <a:extLst>
              <a:ext uri="{FF2B5EF4-FFF2-40B4-BE49-F238E27FC236}">
                <a16:creationId xmlns:a16="http://schemas.microsoft.com/office/drawing/2014/main" id="{FC896B02-CF8E-F648-941A-D2055DFF41A3}"/>
              </a:ext>
            </a:extLst>
          </p:cNvPr>
          <p:cNvPicPr>
            <a:picLocks noChangeAspect="1"/>
          </p:cNvPicPr>
          <p:nvPr/>
        </p:nvPicPr>
        <p:blipFill rotWithShape="1">
          <a:blip r:embed="rId3"/>
          <a:srcRect l="3440" r="18782"/>
          <a:stretch/>
        </p:blipFill>
        <p:spPr>
          <a:xfrm rot="5400000">
            <a:off x="543984" y="742950"/>
            <a:ext cx="5571066" cy="5372100"/>
          </a:xfrm>
          <a:prstGeom prst="rect">
            <a:avLst/>
          </a:prstGeom>
        </p:spPr>
      </p:pic>
      <p:pic>
        <p:nvPicPr>
          <p:cNvPr id="3" name="Picture 2">
            <a:extLst>
              <a:ext uri="{FF2B5EF4-FFF2-40B4-BE49-F238E27FC236}">
                <a16:creationId xmlns:a16="http://schemas.microsoft.com/office/drawing/2014/main" id="{E402E6C4-B743-F54A-B7D4-F0E66C00D42A}"/>
              </a:ext>
            </a:extLst>
          </p:cNvPr>
          <p:cNvPicPr>
            <a:picLocks noChangeAspect="1"/>
          </p:cNvPicPr>
          <p:nvPr/>
        </p:nvPicPr>
        <p:blipFill rotWithShape="1">
          <a:blip r:embed="rId4"/>
          <a:srcRect l="954" r="21708" b="2"/>
          <a:stretch/>
        </p:blipFill>
        <p:spPr>
          <a:xfrm rot="5400000">
            <a:off x="6086533" y="724343"/>
            <a:ext cx="5568696" cy="5400167"/>
          </a:xfrm>
          <a:prstGeom prst="rect">
            <a:avLst/>
          </a:prstGeom>
        </p:spPr>
      </p:pic>
    </p:spTree>
    <p:extLst>
      <p:ext uri="{BB962C8B-B14F-4D97-AF65-F5344CB8AC3E}">
        <p14:creationId xmlns:p14="http://schemas.microsoft.com/office/powerpoint/2010/main" val="24375548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5" name="Group 64">
            <a:extLst>
              <a:ext uri="{FF2B5EF4-FFF2-40B4-BE49-F238E27FC236}">
                <a16:creationId xmlns:a16="http://schemas.microsoft.com/office/drawing/2014/main" id="{AE19E2D2-078B-459F-A431-2037B063FD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6" name="Freeform 5">
              <a:extLst>
                <a:ext uri="{FF2B5EF4-FFF2-40B4-BE49-F238E27FC236}">
                  <a16:creationId xmlns:a16="http://schemas.microsoft.com/office/drawing/2014/main" id="{14035B44-9204-427C-98D0-75678B980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7" name="Freeform 6">
              <a:extLst>
                <a:ext uri="{FF2B5EF4-FFF2-40B4-BE49-F238E27FC236}">
                  <a16:creationId xmlns:a16="http://schemas.microsoft.com/office/drawing/2014/main" id="{755FDC7E-5938-4B4B-8877-06EE01FCD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8" name="Freeform 7">
              <a:extLst>
                <a:ext uri="{FF2B5EF4-FFF2-40B4-BE49-F238E27FC236}">
                  <a16:creationId xmlns:a16="http://schemas.microsoft.com/office/drawing/2014/main" id="{F0437E65-E6AA-41CB-8690-97980FE0D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9" name="Freeform 8">
              <a:extLst>
                <a:ext uri="{FF2B5EF4-FFF2-40B4-BE49-F238E27FC236}">
                  <a16:creationId xmlns:a16="http://schemas.microsoft.com/office/drawing/2014/main" id="{3F0EF991-E8E2-4486-80F2-A9E03DA18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0" name="Freeform 9">
              <a:extLst>
                <a:ext uri="{FF2B5EF4-FFF2-40B4-BE49-F238E27FC236}">
                  <a16:creationId xmlns:a16="http://schemas.microsoft.com/office/drawing/2014/main" id="{FB081D04-EE00-42EF-BBFB-684673613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1" name="Freeform 10">
              <a:extLst>
                <a:ext uri="{FF2B5EF4-FFF2-40B4-BE49-F238E27FC236}">
                  <a16:creationId xmlns:a16="http://schemas.microsoft.com/office/drawing/2014/main" id="{12B7F571-868C-421B-8A57-6196C8124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2" name="Freeform 11">
              <a:extLst>
                <a:ext uri="{FF2B5EF4-FFF2-40B4-BE49-F238E27FC236}">
                  <a16:creationId xmlns:a16="http://schemas.microsoft.com/office/drawing/2014/main" id="{7E4953C7-80FE-46D4-A354-20321F421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3" name="Freeform 12">
              <a:extLst>
                <a:ext uri="{FF2B5EF4-FFF2-40B4-BE49-F238E27FC236}">
                  <a16:creationId xmlns:a16="http://schemas.microsoft.com/office/drawing/2014/main" id="{C60293D3-71F6-45CD-890F-E68F81CDD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4" name="Freeform 13">
              <a:extLst>
                <a:ext uri="{FF2B5EF4-FFF2-40B4-BE49-F238E27FC236}">
                  <a16:creationId xmlns:a16="http://schemas.microsoft.com/office/drawing/2014/main" id="{940865AC-2494-4A34-80AC-0D78FE9C5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5" name="Freeform 14">
              <a:extLst>
                <a:ext uri="{FF2B5EF4-FFF2-40B4-BE49-F238E27FC236}">
                  <a16:creationId xmlns:a16="http://schemas.microsoft.com/office/drawing/2014/main" id="{E8206DC4-8F5A-4192-BB5B-39A4A2CDDD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15">
              <a:extLst>
                <a:ext uri="{FF2B5EF4-FFF2-40B4-BE49-F238E27FC236}">
                  <a16:creationId xmlns:a16="http://schemas.microsoft.com/office/drawing/2014/main" id="{1851F69F-8755-4226-9A81-C27799E32B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16">
              <a:extLst>
                <a:ext uri="{FF2B5EF4-FFF2-40B4-BE49-F238E27FC236}">
                  <a16:creationId xmlns:a16="http://schemas.microsoft.com/office/drawing/2014/main" id="{D85B97EF-28BC-441A-9EBB-81EF34094A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17">
              <a:extLst>
                <a:ext uri="{FF2B5EF4-FFF2-40B4-BE49-F238E27FC236}">
                  <a16:creationId xmlns:a16="http://schemas.microsoft.com/office/drawing/2014/main" id="{7C68D975-1EC2-4BFA-811D-0454109E3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18">
              <a:extLst>
                <a:ext uri="{FF2B5EF4-FFF2-40B4-BE49-F238E27FC236}">
                  <a16:creationId xmlns:a16="http://schemas.microsoft.com/office/drawing/2014/main" id="{251959DD-2AB4-4342-8A28-A252939263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19">
              <a:extLst>
                <a:ext uri="{FF2B5EF4-FFF2-40B4-BE49-F238E27FC236}">
                  <a16:creationId xmlns:a16="http://schemas.microsoft.com/office/drawing/2014/main" id="{785D37AB-3782-4D04-A998-0C126E1BD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20">
              <a:extLst>
                <a:ext uri="{FF2B5EF4-FFF2-40B4-BE49-F238E27FC236}">
                  <a16:creationId xmlns:a16="http://schemas.microsoft.com/office/drawing/2014/main" id="{9313ACA4-E3EA-43A3-822B-DD5DF119D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2" name="Freeform 21">
              <a:extLst>
                <a:ext uri="{FF2B5EF4-FFF2-40B4-BE49-F238E27FC236}">
                  <a16:creationId xmlns:a16="http://schemas.microsoft.com/office/drawing/2014/main" id="{5A98D1AB-DF34-414B-9696-4B671EC20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83" name="Freeform 22">
              <a:extLst>
                <a:ext uri="{FF2B5EF4-FFF2-40B4-BE49-F238E27FC236}">
                  <a16:creationId xmlns:a16="http://schemas.microsoft.com/office/drawing/2014/main" id="{8153A7D0-F980-48CC-B318-806C679F4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23">
              <a:extLst>
                <a:ext uri="{FF2B5EF4-FFF2-40B4-BE49-F238E27FC236}">
                  <a16:creationId xmlns:a16="http://schemas.microsoft.com/office/drawing/2014/main" id="{96E44097-7726-43F7-9E27-8BD5BCF89A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24">
              <a:extLst>
                <a:ext uri="{FF2B5EF4-FFF2-40B4-BE49-F238E27FC236}">
                  <a16:creationId xmlns:a16="http://schemas.microsoft.com/office/drawing/2014/main" id="{65B28630-DA3C-4E4C-94ED-0ED8F353C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25">
              <a:extLst>
                <a:ext uri="{FF2B5EF4-FFF2-40B4-BE49-F238E27FC236}">
                  <a16:creationId xmlns:a16="http://schemas.microsoft.com/office/drawing/2014/main" id="{1686151F-4919-4A15-9EC3-0329453ED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88" name="Group 87">
            <a:extLst>
              <a:ext uri="{FF2B5EF4-FFF2-40B4-BE49-F238E27FC236}">
                <a16:creationId xmlns:a16="http://schemas.microsoft.com/office/drawing/2014/main" id="{E10C7CFA-FC7F-479C-9026-39109C0B59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89" name="Rectangle 88">
              <a:extLst>
                <a:ext uri="{FF2B5EF4-FFF2-40B4-BE49-F238E27FC236}">
                  <a16:creationId xmlns:a16="http://schemas.microsoft.com/office/drawing/2014/main" id="{9971A5E3-BBAD-4023-B07C-7FBC4202D8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 name="Isosceles Triangle 22">
              <a:extLst>
                <a:ext uri="{FF2B5EF4-FFF2-40B4-BE49-F238E27FC236}">
                  <a16:creationId xmlns:a16="http://schemas.microsoft.com/office/drawing/2014/main" id="{FC05BA5F-5BBE-4BFA-A313-155476233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1" name="Rectangle 90">
              <a:extLst>
                <a:ext uri="{FF2B5EF4-FFF2-40B4-BE49-F238E27FC236}">
                  <a16:creationId xmlns:a16="http://schemas.microsoft.com/office/drawing/2014/main" id="{5275B948-0170-4286-84CE-04CA461F27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useBgFill="1">
        <p:nvSpPr>
          <p:cNvPr id="93" name="Rectangle 92">
            <a:extLst>
              <a:ext uri="{FF2B5EF4-FFF2-40B4-BE49-F238E27FC236}">
                <a16:creationId xmlns:a16="http://schemas.microsoft.com/office/drawing/2014/main" id="{48CAE4AE-A9DF-45AF-9A9C-1712BC634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id="{6C272060-BC98-4C91-A58F-4DFEC566CF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96" name="Freeform 5">
              <a:extLst>
                <a:ext uri="{FF2B5EF4-FFF2-40B4-BE49-F238E27FC236}">
                  <a16:creationId xmlns:a16="http://schemas.microsoft.com/office/drawing/2014/main" id="{8BA2DCB9-0DC0-4109-B2A2-56896E35E6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Freeform 6">
              <a:extLst>
                <a:ext uri="{FF2B5EF4-FFF2-40B4-BE49-F238E27FC236}">
                  <a16:creationId xmlns:a16="http://schemas.microsoft.com/office/drawing/2014/main" id="{64A33555-1142-4AD7-8084-1A99422A11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 name="Freeform 7">
              <a:extLst>
                <a:ext uri="{FF2B5EF4-FFF2-40B4-BE49-F238E27FC236}">
                  <a16:creationId xmlns:a16="http://schemas.microsoft.com/office/drawing/2014/main" id="{BC6E4081-1A88-453E-8CCF-B97B0CE20D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 name="Freeform 8">
              <a:extLst>
                <a:ext uri="{FF2B5EF4-FFF2-40B4-BE49-F238E27FC236}">
                  <a16:creationId xmlns:a16="http://schemas.microsoft.com/office/drawing/2014/main" id="{5B7E0935-6EE8-4C61-AED5-09B9A2A99A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Freeform 9">
              <a:extLst>
                <a:ext uri="{FF2B5EF4-FFF2-40B4-BE49-F238E27FC236}">
                  <a16:creationId xmlns:a16="http://schemas.microsoft.com/office/drawing/2014/main" id="{EB962BD6-C878-48FF-A75E-DCC7BDA3C3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Freeform 10">
              <a:extLst>
                <a:ext uri="{FF2B5EF4-FFF2-40B4-BE49-F238E27FC236}">
                  <a16:creationId xmlns:a16="http://schemas.microsoft.com/office/drawing/2014/main" id="{CABF3786-BDE1-4FE5-9967-F6B6131A2C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Freeform 11">
              <a:extLst>
                <a:ext uri="{FF2B5EF4-FFF2-40B4-BE49-F238E27FC236}">
                  <a16:creationId xmlns:a16="http://schemas.microsoft.com/office/drawing/2014/main" id="{4969707A-C75E-4F7F-A5C2-2991C65475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Freeform 12">
              <a:extLst>
                <a:ext uri="{FF2B5EF4-FFF2-40B4-BE49-F238E27FC236}">
                  <a16:creationId xmlns:a16="http://schemas.microsoft.com/office/drawing/2014/main" id="{0E293989-8389-48CD-85D3-CAEFD5E9637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Freeform 13">
              <a:extLst>
                <a:ext uri="{FF2B5EF4-FFF2-40B4-BE49-F238E27FC236}">
                  <a16:creationId xmlns:a16="http://schemas.microsoft.com/office/drawing/2014/main" id="{8DCF1E8B-9247-45E2-8641-90DA9F7D52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Freeform 14">
              <a:extLst>
                <a:ext uri="{FF2B5EF4-FFF2-40B4-BE49-F238E27FC236}">
                  <a16:creationId xmlns:a16="http://schemas.microsoft.com/office/drawing/2014/main" id="{48DF418F-91AD-4E55-AF3B-F28FF45961B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Freeform 15">
              <a:extLst>
                <a:ext uri="{FF2B5EF4-FFF2-40B4-BE49-F238E27FC236}">
                  <a16:creationId xmlns:a16="http://schemas.microsoft.com/office/drawing/2014/main" id="{EDBF35BD-D1DA-49B1-AE30-289189DACD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Freeform 16">
              <a:extLst>
                <a:ext uri="{FF2B5EF4-FFF2-40B4-BE49-F238E27FC236}">
                  <a16:creationId xmlns:a16="http://schemas.microsoft.com/office/drawing/2014/main" id="{69198BEC-A3B6-4562-AB0F-3E7760026C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Freeform 17">
              <a:extLst>
                <a:ext uri="{FF2B5EF4-FFF2-40B4-BE49-F238E27FC236}">
                  <a16:creationId xmlns:a16="http://schemas.microsoft.com/office/drawing/2014/main" id="{9AB30D45-77AB-4323-83A2-1A637D07D5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 name="Freeform 18">
              <a:extLst>
                <a:ext uri="{FF2B5EF4-FFF2-40B4-BE49-F238E27FC236}">
                  <a16:creationId xmlns:a16="http://schemas.microsoft.com/office/drawing/2014/main" id="{D1AD137E-7B63-434C-9D0D-5A64BB4968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 name="Freeform 19">
              <a:extLst>
                <a:ext uri="{FF2B5EF4-FFF2-40B4-BE49-F238E27FC236}">
                  <a16:creationId xmlns:a16="http://schemas.microsoft.com/office/drawing/2014/main" id="{8B32BE2D-36DC-4BD0-952E-8FE32A70DB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Freeform 20">
              <a:extLst>
                <a:ext uri="{FF2B5EF4-FFF2-40B4-BE49-F238E27FC236}">
                  <a16:creationId xmlns:a16="http://schemas.microsoft.com/office/drawing/2014/main" id="{930295E0-AD01-4DB0-9829-AD91BED608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Freeform 21">
              <a:extLst>
                <a:ext uri="{FF2B5EF4-FFF2-40B4-BE49-F238E27FC236}">
                  <a16:creationId xmlns:a16="http://schemas.microsoft.com/office/drawing/2014/main" id="{29807E74-6BFD-4EA7-B3F3-92C0728A7D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 name="Freeform 22">
              <a:extLst>
                <a:ext uri="{FF2B5EF4-FFF2-40B4-BE49-F238E27FC236}">
                  <a16:creationId xmlns:a16="http://schemas.microsoft.com/office/drawing/2014/main" id="{C9EDBF49-4B87-4B6F-BEE6-DDC4A63CE60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Freeform 23">
              <a:extLst>
                <a:ext uri="{FF2B5EF4-FFF2-40B4-BE49-F238E27FC236}">
                  <a16:creationId xmlns:a16="http://schemas.microsoft.com/office/drawing/2014/main" id="{7738C468-1405-4ED9-8392-F93FA995EE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 name="Freeform 24">
              <a:extLst>
                <a:ext uri="{FF2B5EF4-FFF2-40B4-BE49-F238E27FC236}">
                  <a16:creationId xmlns:a16="http://schemas.microsoft.com/office/drawing/2014/main" id="{F16402CF-F511-450A-8584-8C8A5B7E9D9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 name="Freeform 25">
              <a:extLst>
                <a:ext uri="{FF2B5EF4-FFF2-40B4-BE49-F238E27FC236}">
                  <a16:creationId xmlns:a16="http://schemas.microsoft.com/office/drawing/2014/main" id="{85E5B49A-CFC2-4019-9BA6-528095F788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 name="Title 2">
            <a:extLst>
              <a:ext uri="{FF2B5EF4-FFF2-40B4-BE49-F238E27FC236}">
                <a16:creationId xmlns:a16="http://schemas.microsoft.com/office/drawing/2014/main" id="{DEFB2F25-F423-F545-8842-8916713DDA17}"/>
              </a:ext>
            </a:extLst>
          </p:cNvPr>
          <p:cNvSpPr>
            <a:spLocks noGrp="1"/>
          </p:cNvSpPr>
          <p:nvPr>
            <p:ph type="title"/>
          </p:nvPr>
        </p:nvSpPr>
        <p:spPr>
          <a:xfrm>
            <a:off x="7269686" y="795527"/>
            <a:ext cx="4123738" cy="1433323"/>
          </a:xfrm>
        </p:spPr>
        <p:txBody>
          <a:bodyPr vert="horz" lIns="228600" tIns="228600" rIns="228600" bIns="228600" rtlCol="0" anchor="ctr">
            <a:normAutofit/>
          </a:bodyPr>
          <a:lstStyle/>
          <a:p>
            <a:pPr algn="l"/>
            <a:r>
              <a:rPr lang="en-US" sz="3200">
                <a:solidFill>
                  <a:schemeClr val="tx2"/>
                </a:solidFill>
              </a:rPr>
              <a:t>Planting ”Green”</a:t>
            </a:r>
          </a:p>
        </p:txBody>
      </p:sp>
      <p:sp>
        <p:nvSpPr>
          <p:cNvPr id="118" name="Rectangle 117">
            <a:extLst>
              <a:ext uri="{FF2B5EF4-FFF2-40B4-BE49-F238E27FC236}">
                <a16:creationId xmlns:a16="http://schemas.microsoft.com/office/drawing/2014/main" id="{E972DE0D-2E53-4159-ABD3-C60152426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720" y="795527"/>
            <a:ext cx="5970638" cy="5248847"/>
          </a:xfrm>
          <a:prstGeom prst="rect">
            <a:avLst/>
          </a:prstGeom>
          <a:solidFill>
            <a:schemeClr val="bg1"/>
          </a:solidFill>
          <a:ln w="19050">
            <a:solidFill>
              <a:srgbClr val="52ACFE"/>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A tractor in a field&#10;&#10;Description automatically generated with low confidence">
            <a:extLst>
              <a:ext uri="{FF2B5EF4-FFF2-40B4-BE49-F238E27FC236}">
                <a16:creationId xmlns:a16="http://schemas.microsoft.com/office/drawing/2014/main" id="{ED407E58-3DD5-054E-9D12-6E7C7121395E}"/>
              </a:ext>
            </a:extLst>
          </p:cNvPr>
          <p:cNvPicPr>
            <a:picLocks noGrp="1" noChangeAspect="1"/>
          </p:cNvPicPr>
          <p:nvPr>
            <p:ph type="pic" idx="1"/>
          </p:nvPr>
        </p:nvPicPr>
        <p:blipFill rotWithShape="1">
          <a:blip r:embed="rId2"/>
          <a:srcRect r="13986" b="-1"/>
          <a:stretch/>
        </p:blipFill>
        <p:spPr>
          <a:xfrm>
            <a:off x="777863" y="960214"/>
            <a:ext cx="5836100" cy="4919472"/>
          </a:xfrm>
          <a:prstGeom prst="rect">
            <a:avLst/>
          </a:prstGeom>
          <a:ln w="12700">
            <a:noFill/>
          </a:ln>
        </p:spPr>
      </p:pic>
      <p:sp>
        <p:nvSpPr>
          <p:cNvPr id="4" name="Text Placeholder 3">
            <a:extLst>
              <a:ext uri="{FF2B5EF4-FFF2-40B4-BE49-F238E27FC236}">
                <a16:creationId xmlns:a16="http://schemas.microsoft.com/office/drawing/2014/main" id="{E8B06E62-AA58-314A-80B5-710761F2924C}"/>
              </a:ext>
            </a:extLst>
          </p:cNvPr>
          <p:cNvSpPr>
            <a:spLocks noGrp="1"/>
          </p:cNvSpPr>
          <p:nvPr>
            <p:ph type="body" sz="half" idx="2"/>
          </p:nvPr>
        </p:nvSpPr>
        <p:spPr>
          <a:xfrm>
            <a:off x="7293817" y="2338388"/>
            <a:ext cx="4099607" cy="3678237"/>
          </a:xfrm>
        </p:spPr>
        <p:txBody>
          <a:bodyPr vert="horz" lIns="91440" tIns="45720" rIns="91440" bIns="45720" rtlCol="0" anchor="ctr">
            <a:normAutofit/>
          </a:bodyPr>
          <a:lstStyle/>
          <a:p>
            <a:pPr indent="-228600" algn="l">
              <a:buClr>
                <a:srgbClr val="52ACFE"/>
              </a:buClr>
              <a:buFont typeface="Wingdings" panose="05000000000000000000" pitchFamily="2" charset="2"/>
              <a:buChar char="§"/>
            </a:pPr>
            <a:endParaRPr lang="en-US">
              <a:solidFill>
                <a:schemeClr val="tx1"/>
              </a:solidFill>
            </a:endParaRPr>
          </a:p>
        </p:txBody>
      </p:sp>
    </p:spTree>
    <p:extLst>
      <p:ext uri="{BB962C8B-B14F-4D97-AF65-F5344CB8AC3E}">
        <p14:creationId xmlns:p14="http://schemas.microsoft.com/office/powerpoint/2010/main" val="3769584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tractor in a field&#10;&#10;Description automatically generated with medium confidence">
            <a:extLst>
              <a:ext uri="{FF2B5EF4-FFF2-40B4-BE49-F238E27FC236}">
                <a16:creationId xmlns:a16="http://schemas.microsoft.com/office/drawing/2014/main" id="{39F156EA-1077-A249-8867-EA288D5A262D}"/>
              </a:ext>
            </a:extLst>
          </p:cNvPr>
          <p:cNvPicPr>
            <a:picLocks noChangeAspect="1"/>
          </p:cNvPicPr>
          <p:nvPr/>
        </p:nvPicPr>
        <p:blipFill rotWithShape="1">
          <a:blip r:embed="rId2"/>
          <a:srcRect t="12172" b="12828"/>
          <a:stretch/>
        </p:blipFill>
        <p:spPr>
          <a:xfrm>
            <a:off x="20" y="10"/>
            <a:ext cx="12191980" cy="6857990"/>
          </a:xfrm>
          <a:prstGeom prst="rect">
            <a:avLst/>
          </a:prstGeom>
        </p:spPr>
      </p:pic>
    </p:spTree>
    <p:extLst>
      <p:ext uri="{BB962C8B-B14F-4D97-AF65-F5344CB8AC3E}">
        <p14:creationId xmlns:p14="http://schemas.microsoft.com/office/powerpoint/2010/main" val="520856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tractor in a field&#10;&#10;Description automatically generated with low confidence">
            <a:extLst>
              <a:ext uri="{FF2B5EF4-FFF2-40B4-BE49-F238E27FC236}">
                <a16:creationId xmlns:a16="http://schemas.microsoft.com/office/drawing/2014/main" id="{BC1A7EB0-EFAA-1341-8F63-B2BE48EA68E8}"/>
              </a:ext>
            </a:extLst>
          </p:cNvPr>
          <p:cNvPicPr>
            <a:picLocks noChangeAspect="1"/>
          </p:cNvPicPr>
          <p:nvPr/>
        </p:nvPicPr>
        <p:blipFill rotWithShape="1">
          <a:blip r:embed="rId2"/>
          <a:srcRect t="2300" b="22700"/>
          <a:stretch/>
        </p:blipFill>
        <p:spPr>
          <a:xfrm>
            <a:off x="20" y="10"/>
            <a:ext cx="12191980" cy="6857990"/>
          </a:xfrm>
          <a:prstGeom prst="rect">
            <a:avLst/>
          </a:prstGeom>
        </p:spPr>
      </p:pic>
    </p:spTree>
    <p:extLst>
      <p:ext uri="{BB962C8B-B14F-4D97-AF65-F5344CB8AC3E}">
        <p14:creationId xmlns:p14="http://schemas.microsoft.com/office/powerpoint/2010/main" val="731709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grass, outdoor, hay, pile&#10;&#10;Description automatically generated">
            <a:extLst>
              <a:ext uri="{FF2B5EF4-FFF2-40B4-BE49-F238E27FC236}">
                <a16:creationId xmlns:a16="http://schemas.microsoft.com/office/drawing/2014/main" id="{BE0CD64D-591C-5F46-8633-D9D6E02B2629}"/>
              </a:ext>
            </a:extLst>
          </p:cNvPr>
          <p:cNvPicPr>
            <a:picLocks noChangeAspect="1"/>
          </p:cNvPicPr>
          <p:nvPr/>
        </p:nvPicPr>
        <p:blipFill rotWithShape="1">
          <a:blip r:embed="rId2"/>
          <a:srcRect l="2223" r="13402"/>
          <a:stretch/>
        </p:blipFill>
        <p:spPr>
          <a:xfrm rot="5400000">
            <a:off x="-381001" y="381000"/>
            <a:ext cx="6858000" cy="6095999"/>
          </a:xfrm>
          <a:prstGeom prst="rect">
            <a:avLst/>
          </a:prstGeom>
        </p:spPr>
      </p:pic>
      <p:pic>
        <p:nvPicPr>
          <p:cNvPr id="5" name="Picture 4" descr="A picture containing outdoor, plant, green, tree&#10;&#10;Description automatically generated">
            <a:extLst>
              <a:ext uri="{FF2B5EF4-FFF2-40B4-BE49-F238E27FC236}">
                <a16:creationId xmlns:a16="http://schemas.microsoft.com/office/drawing/2014/main" id="{6F9DF76C-B695-9C4E-AAC3-CD4C980075AE}"/>
              </a:ext>
            </a:extLst>
          </p:cNvPr>
          <p:cNvPicPr>
            <a:picLocks noChangeAspect="1"/>
          </p:cNvPicPr>
          <p:nvPr/>
        </p:nvPicPr>
        <p:blipFill rotWithShape="1">
          <a:blip r:embed="rId3"/>
          <a:srcRect r="15625"/>
          <a:stretch/>
        </p:blipFill>
        <p:spPr>
          <a:xfrm rot="5400000">
            <a:off x="5714997" y="381000"/>
            <a:ext cx="6858000" cy="6095999"/>
          </a:xfrm>
          <a:prstGeom prst="rect">
            <a:avLst/>
          </a:prstGeom>
        </p:spPr>
      </p:pic>
    </p:spTree>
    <p:extLst>
      <p:ext uri="{BB962C8B-B14F-4D97-AF65-F5344CB8AC3E}">
        <p14:creationId xmlns:p14="http://schemas.microsoft.com/office/powerpoint/2010/main" val="1686351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EA06921-3C0C-4126-AF75-9499D48390C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B8087084-CC7C-4D37-B821-F12CD3D29F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A27EF3C6-8AF8-41C0-B4DF-664F240872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46AD5CB4-13ED-4F2B-BA75-CA731F668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6C2FD3B8-D702-4F83-BA99-D239212113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1AF0D977-DBC6-44B7-93FB-3F76406CF0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B3ED27DF-D17E-4922-8394-821ED9253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800084EB-3C31-445C-8B2E-F43BA7ED36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5EE7F4D6-BE2E-41A9-A417-BA1AE4583D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8805A789-4E10-46CF-A22B-8841C1CDFA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9BD0D630-7987-48B7-A636-0ED234E22E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F4E7D46D-851A-4DA9-B24D-19DAE1FCF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BA38A754-A53E-469C-B89B-6C7FF96079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CAC17457-E557-440A-B5E0-40DFEEC89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4D697814-F310-40D2-8E79-93C1881074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0CA691A3-EEBB-46A7-A973-B1E2DD112C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B7361B78-110B-4437-8058-4E05A4234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97B9FFE1-BC8C-4C55-AE5D-8FDD780018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6F87417E-9520-42E0-84D2-0C0225481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1235F6B6-5324-426D-84BE-EF96FD4303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093C61D3-C80D-4599-8280-763868B242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D6D942F2-89B9-4755-89D9-4365831760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C40B6375-7479-45C4-8B99-EA1CF75F31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387390" cy="5897880"/>
          </a:xfrm>
          <a:prstGeom prst="rect">
            <a:avLst/>
          </a:prstGeom>
          <a:solidFill>
            <a:srgbClr val="FFFFFF"/>
          </a:solidFill>
          <a:ln w="22225">
            <a:solidFill>
              <a:srgbClr val="6F5A37"/>
            </a:solidFill>
          </a:ln>
          <a:effectLst>
            <a:outerShdw blurRad="762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up of some grass&#10;&#10;Description automatically generated with low confidence">
            <a:extLst>
              <a:ext uri="{FF2B5EF4-FFF2-40B4-BE49-F238E27FC236}">
                <a16:creationId xmlns:a16="http://schemas.microsoft.com/office/drawing/2014/main" id="{FD4BBCD7-F1EA-C04C-BD56-52CDF46F60A5}"/>
              </a:ext>
            </a:extLst>
          </p:cNvPr>
          <p:cNvPicPr>
            <a:picLocks noChangeAspect="1"/>
          </p:cNvPicPr>
          <p:nvPr/>
        </p:nvPicPr>
        <p:blipFill rotWithShape="1">
          <a:blip r:embed="rId2"/>
          <a:srcRect r="17456"/>
          <a:stretch/>
        </p:blipFill>
        <p:spPr>
          <a:xfrm rot="5400000">
            <a:off x="388889" y="898044"/>
            <a:ext cx="5571066" cy="5061911"/>
          </a:xfrm>
          <a:prstGeom prst="rect">
            <a:avLst/>
          </a:prstGeom>
        </p:spPr>
      </p:pic>
      <p:sp>
        <p:nvSpPr>
          <p:cNvPr id="35" name="Rectangle 34">
            <a:extLst>
              <a:ext uri="{FF2B5EF4-FFF2-40B4-BE49-F238E27FC236}">
                <a16:creationId xmlns:a16="http://schemas.microsoft.com/office/drawing/2014/main" id="{BECECF94-D01C-459E-AF55-CEE99A077F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7873" y="480060"/>
            <a:ext cx="5387116" cy="5897880"/>
          </a:xfrm>
          <a:prstGeom prst="rect">
            <a:avLst/>
          </a:prstGeom>
          <a:solidFill>
            <a:srgbClr val="FFFFFF"/>
          </a:solidFill>
          <a:ln w="22225">
            <a:solidFill>
              <a:srgbClr val="6F5A37"/>
            </a:solidFill>
          </a:ln>
          <a:effectLst>
            <a:outerShdw blurRad="762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some grass&#10;&#10;Description automatically generated with low confidence">
            <a:extLst>
              <a:ext uri="{FF2B5EF4-FFF2-40B4-BE49-F238E27FC236}">
                <a16:creationId xmlns:a16="http://schemas.microsoft.com/office/drawing/2014/main" id="{DA0E1FBD-14D8-CD49-A765-DE25B5324499}"/>
              </a:ext>
            </a:extLst>
          </p:cNvPr>
          <p:cNvPicPr>
            <a:picLocks noChangeAspect="1"/>
          </p:cNvPicPr>
          <p:nvPr/>
        </p:nvPicPr>
        <p:blipFill rotWithShape="1">
          <a:blip r:embed="rId3"/>
          <a:srcRect r="16989" b="2"/>
          <a:stretch/>
        </p:blipFill>
        <p:spPr>
          <a:xfrm rot="5400000">
            <a:off x="6242113" y="912345"/>
            <a:ext cx="5571066" cy="5033309"/>
          </a:xfrm>
          <a:prstGeom prst="rect">
            <a:avLst/>
          </a:prstGeom>
        </p:spPr>
      </p:pic>
    </p:spTree>
    <p:extLst>
      <p:ext uri="{BB962C8B-B14F-4D97-AF65-F5344CB8AC3E}">
        <p14:creationId xmlns:p14="http://schemas.microsoft.com/office/powerpoint/2010/main" val="254619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3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3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useBgFill="1">
        <p:nvSpPr>
          <p:cNvPr id="37" name="Rectangle 3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6255A7-89AC-3342-9896-08BE7D17215D}"/>
              </a:ext>
            </a:extLst>
          </p:cNvPr>
          <p:cNvSpPr>
            <a:spLocks noGrp="1"/>
          </p:cNvSpPr>
          <p:nvPr>
            <p:ph type="title"/>
          </p:nvPr>
        </p:nvSpPr>
        <p:spPr>
          <a:xfrm>
            <a:off x="2853822" y="246164"/>
            <a:ext cx="6230857" cy="779072"/>
          </a:xfrm>
        </p:spPr>
        <p:txBody>
          <a:bodyPr anchor="t">
            <a:normAutofit fontScale="90000"/>
          </a:bodyPr>
          <a:lstStyle/>
          <a:p>
            <a:pPr algn="l"/>
            <a:r>
              <a:rPr lang="en-US" sz="3100" dirty="0">
                <a:solidFill>
                  <a:schemeClr val="accent1"/>
                </a:solidFill>
              </a:rPr>
              <a:t>Federal Crop Insurance to Mitigate Risk</a:t>
            </a:r>
          </a:p>
        </p:txBody>
      </p:sp>
      <p:sp>
        <p:nvSpPr>
          <p:cNvPr id="39" name="Isosceles Triangle 3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7" name="Content Placeholder 6">
            <a:extLst>
              <a:ext uri="{FF2B5EF4-FFF2-40B4-BE49-F238E27FC236}">
                <a16:creationId xmlns:a16="http://schemas.microsoft.com/office/drawing/2014/main" id="{D729DB56-46DC-2743-A5D8-04243B96076A}"/>
              </a:ext>
            </a:extLst>
          </p:cNvPr>
          <p:cNvSpPr>
            <a:spLocks noGrp="1"/>
          </p:cNvSpPr>
          <p:nvPr>
            <p:ph idx="1"/>
          </p:nvPr>
        </p:nvSpPr>
        <p:spPr>
          <a:xfrm>
            <a:off x="2028824" y="1502229"/>
            <a:ext cx="10133013" cy="5341484"/>
          </a:xfrm>
        </p:spPr>
        <p:txBody>
          <a:bodyPr anchor="t">
            <a:normAutofit/>
          </a:bodyPr>
          <a:lstStyle/>
          <a:p>
            <a:pPr>
              <a:lnSpc>
                <a:spcPct val="110000"/>
              </a:lnSpc>
            </a:pPr>
            <a:r>
              <a:rPr lang="en-US" sz="1400" dirty="0"/>
              <a:t>As I stated before, we can have droughts that prevent us from planting our later planted crops such as corn and dry beans.  Some farmers listening to this will be prevented from planting due to too much moisture.  Our problem is the opposite.</a:t>
            </a:r>
          </a:p>
          <a:p>
            <a:pPr>
              <a:lnSpc>
                <a:spcPct val="110000"/>
              </a:lnSpc>
            </a:pPr>
            <a:r>
              <a:rPr lang="en-US" sz="1400" dirty="0"/>
              <a:t>A very important tool that we use is the federal crop insurance program.  We use multi-peril crop insurance and have used both the yield and revenue-based policies depending on risks, market conditions, etc.  Multi-peril crop insurance covers losses such as drought, excess moisture, freeze, disease, and more.</a:t>
            </a:r>
          </a:p>
          <a:p>
            <a:pPr>
              <a:lnSpc>
                <a:spcPct val="110000"/>
              </a:lnSpc>
            </a:pPr>
            <a:r>
              <a:rPr lang="en-US" sz="1400" dirty="0"/>
              <a:t>By far the biggest risk for us is the failure of our irrigation water supply because of lack of precipitation.</a:t>
            </a:r>
          </a:p>
          <a:p>
            <a:pPr>
              <a:lnSpc>
                <a:spcPct val="110000"/>
              </a:lnSpc>
            </a:pPr>
            <a:r>
              <a:rPr lang="en-US" sz="1400" dirty="0"/>
              <a:t>Using NRCS SNOTEL sites located in our snow basin, we can gauge and calculate how much water will run into the reservoir once it starts melting in the spring.  We can get on the internet and monitor each site throughout the snow season and get an idea of how much snow is in the mountains.  In early April, we have an annual forecast meeting where an NRCS hydrologist presents the NRCS predictions of how much water will be available for use.  Each farmer then uses that information and makes a crop plan to maximize profit given the amount of water each farmer expects to receive.</a:t>
            </a:r>
          </a:p>
          <a:p>
            <a:pPr>
              <a:lnSpc>
                <a:spcPct val="110000"/>
              </a:lnSpc>
            </a:pPr>
            <a:r>
              <a:rPr lang="en-US" sz="1400" dirty="0"/>
              <a:t>Based on the SNOTEL site information, experience, and discussions with other area farmers, we decide on what percentage level of crop insurance to carry.  We must make this decision by March 15</a:t>
            </a:r>
            <a:r>
              <a:rPr lang="en-US" sz="1400" baseline="30000" dirty="0"/>
              <a:t>th</a:t>
            </a:r>
            <a:r>
              <a:rPr lang="en-US" sz="1400" dirty="0"/>
              <a:t> for our spring/summer planted crops.  For us, this affects our corn and dry edible beans if we decide to grow either of them.</a:t>
            </a:r>
          </a:p>
          <a:p>
            <a:pPr>
              <a:lnSpc>
                <a:spcPct val="110000"/>
              </a:lnSpc>
            </a:pPr>
            <a:r>
              <a:rPr lang="en-US" sz="1400" dirty="0"/>
              <a:t>If we think there is a good chance of being short of water for the upcoming season, we will raise the percentage level of coverage in order to cover ourselves in case of a prevent-plant situation on our corn.  We will then use all our water on the crops already in the ground such as the winter wheat, barley, and alfalfa and prevent-plant our corn or a portion of our corn acres.</a:t>
            </a:r>
          </a:p>
        </p:txBody>
      </p:sp>
    </p:spTree>
    <p:extLst>
      <p:ext uri="{BB962C8B-B14F-4D97-AF65-F5344CB8AC3E}">
        <p14:creationId xmlns:p14="http://schemas.microsoft.com/office/powerpoint/2010/main" val="3319090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dissolv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dissolv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dissolv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dissolv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dissolv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dissolve">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6" name="Group 65">
            <a:extLst>
              <a:ext uri="{FF2B5EF4-FFF2-40B4-BE49-F238E27FC236}">
                <a16:creationId xmlns:a16="http://schemas.microsoft.com/office/drawing/2014/main" id="{2DAE3342-9DFC-49D4-B09C-25E3107693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67" name="Freeform 5">
              <a:extLst>
                <a:ext uri="{FF2B5EF4-FFF2-40B4-BE49-F238E27FC236}">
                  <a16:creationId xmlns:a16="http://schemas.microsoft.com/office/drawing/2014/main" id="{E49E0D20-8423-4612-99A5-14AEF8F6B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8" name="Freeform 6">
              <a:extLst>
                <a:ext uri="{FF2B5EF4-FFF2-40B4-BE49-F238E27FC236}">
                  <a16:creationId xmlns:a16="http://schemas.microsoft.com/office/drawing/2014/main" id="{57C2C108-5A30-48CA-9203-56747AEB7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9" name="Freeform 7">
              <a:extLst>
                <a:ext uri="{FF2B5EF4-FFF2-40B4-BE49-F238E27FC236}">
                  <a16:creationId xmlns:a16="http://schemas.microsoft.com/office/drawing/2014/main" id="{1A343912-2EFC-408E-A862-5C9BF108DC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0" name="Freeform 8">
              <a:extLst>
                <a:ext uri="{FF2B5EF4-FFF2-40B4-BE49-F238E27FC236}">
                  <a16:creationId xmlns:a16="http://schemas.microsoft.com/office/drawing/2014/main" id="{AA50D1CF-9DAE-4CF6-B829-E66CEE9D5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1" name="Freeform 9">
              <a:extLst>
                <a:ext uri="{FF2B5EF4-FFF2-40B4-BE49-F238E27FC236}">
                  <a16:creationId xmlns:a16="http://schemas.microsoft.com/office/drawing/2014/main" id="{FE5799A4-0568-433E-BF41-752CF516A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2" name="Freeform 10">
              <a:extLst>
                <a:ext uri="{FF2B5EF4-FFF2-40B4-BE49-F238E27FC236}">
                  <a16:creationId xmlns:a16="http://schemas.microsoft.com/office/drawing/2014/main" id="{CDBB86ED-F16F-4C28-BDD5-72D771176F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3" name="Freeform 11">
              <a:extLst>
                <a:ext uri="{FF2B5EF4-FFF2-40B4-BE49-F238E27FC236}">
                  <a16:creationId xmlns:a16="http://schemas.microsoft.com/office/drawing/2014/main" id="{3347939E-8B76-4CFC-B2EC-63A7E2278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4" name="Freeform 12">
              <a:extLst>
                <a:ext uri="{FF2B5EF4-FFF2-40B4-BE49-F238E27FC236}">
                  <a16:creationId xmlns:a16="http://schemas.microsoft.com/office/drawing/2014/main" id="{FA1DD132-02E4-4CD3-B496-BFF924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5" name="Freeform 13">
              <a:extLst>
                <a:ext uri="{FF2B5EF4-FFF2-40B4-BE49-F238E27FC236}">
                  <a16:creationId xmlns:a16="http://schemas.microsoft.com/office/drawing/2014/main" id="{710BDA52-A7D7-4E4E-9F36-EC8F983EAF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6" name="Freeform 14">
              <a:extLst>
                <a:ext uri="{FF2B5EF4-FFF2-40B4-BE49-F238E27FC236}">
                  <a16:creationId xmlns:a16="http://schemas.microsoft.com/office/drawing/2014/main" id="{B1BDF852-319F-42B8-9A50-7C9A9387CD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7" name="Freeform 15">
              <a:extLst>
                <a:ext uri="{FF2B5EF4-FFF2-40B4-BE49-F238E27FC236}">
                  <a16:creationId xmlns:a16="http://schemas.microsoft.com/office/drawing/2014/main" id="{3AACE376-C01E-4F1F-91B7-39D0274BFE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78" name="Freeform 16">
              <a:extLst>
                <a:ext uri="{FF2B5EF4-FFF2-40B4-BE49-F238E27FC236}">
                  <a16:creationId xmlns:a16="http://schemas.microsoft.com/office/drawing/2014/main" id="{7F612F4C-050E-459D-9771-ED088374A5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79" name="Freeform 17">
              <a:extLst>
                <a:ext uri="{FF2B5EF4-FFF2-40B4-BE49-F238E27FC236}">
                  <a16:creationId xmlns:a16="http://schemas.microsoft.com/office/drawing/2014/main" id="{94E4211B-3E41-4905-8F4E-76811B9E5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18">
              <a:extLst>
                <a:ext uri="{FF2B5EF4-FFF2-40B4-BE49-F238E27FC236}">
                  <a16:creationId xmlns:a16="http://schemas.microsoft.com/office/drawing/2014/main" id="{6AEC87EE-0CB8-43DE-8FEB-4586A92E80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19">
              <a:extLst>
                <a:ext uri="{FF2B5EF4-FFF2-40B4-BE49-F238E27FC236}">
                  <a16:creationId xmlns:a16="http://schemas.microsoft.com/office/drawing/2014/main" id="{277C1C5D-7BDC-47E4-8B81-C3C4AE949B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20">
              <a:extLst>
                <a:ext uri="{FF2B5EF4-FFF2-40B4-BE49-F238E27FC236}">
                  <a16:creationId xmlns:a16="http://schemas.microsoft.com/office/drawing/2014/main" id="{7A2A6EF8-9768-4478-9CD3-DFA547CEFC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21">
              <a:extLst>
                <a:ext uri="{FF2B5EF4-FFF2-40B4-BE49-F238E27FC236}">
                  <a16:creationId xmlns:a16="http://schemas.microsoft.com/office/drawing/2014/main" id="{1FD9091C-E8FA-4ADA-937F-A74426ED1B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22">
              <a:extLst>
                <a:ext uri="{FF2B5EF4-FFF2-40B4-BE49-F238E27FC236}">
                  <a16:creationId xmlns:a16="http://schemas.microsoft.com/office/drawing/2014/main" id="{B69923E7-63C4-47CE-956E-09D384D4FE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23">
              <a:extLst>
                <a:ext uri="{FF2B5EF4-FFF2-40B4-BE49-F238E27FC236}">
                  <a16:creationId xmlns:a16="http://schemas.microsoft.com/office/drawing/2014/main" id="{A2576784-872E-494C-A041-0E346226B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87" name="Group 86">
            <a:extLst>
              <a:ext uri="{FF2B5EF4-FFF2-40B4-BE49-F238E27FC236}">
                <a16:creationId xmlns:a16="http://schemas.microsoft.com/office/drawing/2014/main" id="{B54F73D8-62C2-4127-9D19-01219BBB99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69293" y="1186483"/>
            <a:ext cx="8848345" cy="4477933"/>
            <a:chOff x="1669293" y="1186483"/>
            <a:chExt cx="8848345" cy="4477933"/>
          </a:xfrm>
        </p:grpSpPr>
        <p:sp>
          <p:nvSpPr>
            <p:cNvPr id="88" name="Rectangle 87">
              <a:extLst>
                <a:ext uri="{FF2B5EF4-FFF2-40B4-BE49-F238E27FC236}">
                  <a16:creationId xmlns:a16="http://schemas.microsoft.com/office/drawing/2014/main" id="{CFD8CA02-9BE5-4B82-8129-6EF618402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 name="Isosceles Triangle 88">
              <a:extLst>
                <a:ext uri="{FF2B5EF4-FFF2-40B4-BE49-F238E27FC236}">
                  <a16:creationId xmlns:a16="http://schemas.microsoft.com/office/drawing/2014/main" id="{01515E68-030C-4313-B300-35253163D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 name="Rectangle 89">
              <a:extLst>
                <a:ext uri="{FF2B5EF4-FFF2-40B4-BE49-F238E27FC236}">
                  <a16:creationId xmlns:a16="http://schemas.microsoft.com/office/drawing/2014/main" id="{1937725F-1DDF-4225-937E-106DBB047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92" name="Rectangle 91">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06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4" name="Group 93">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95"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8"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2"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4"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5"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6"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7"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8"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9"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0"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1"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2"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13"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2" name="Title 1">
            <a:extLst>
              <a:ext uri="{FF2B5EF4-FFF2-40B4-BE49-F238E27FC236}">
                <a16:creationId xmlns:a16="http://schemas.microsoft.com/office/drawing/2014/main" id="{A11C08E3-5437-FC4F-9807-69CADEB1C7B7}"/>
              </a:ext>
            </a:extLst>
          </p:cNvPr>
          <p:cNvSpPr>
            <a:spLocks noGrp="1"/>
          </p:cNvSpPr>
          <p:nvPr>
            <p:ph type="title"/>
          </p:nvPr>
        </p:nvSpPr>
        <p:spPr>
          <a:xfrm>
            <a:off x="1378425" y="5199797"/>
            <a:ext cx="9435152" cy="789673"/>
          </a:xfrm>
        </p:spPr>
        <p:txBody>
          <a:bodyPr vert="horz" lIns="228600" tIns="228600" rIns="228600" bIns="0" rtlCol="0" anchor="ctr">
            <a:normAutofit/>
          </a:bodyPr>
          <a:lstStyle/>
          <a:p>
            <a:pPr>
              <a:lnSpc>
                <a:spcPct val="80000"/>
              </a:lnSpc>
            </a:pPr>
            <a:r>
              <a:rPr lang="en-US" sz="3100">
                <a:solidFill>
                  <a:schemeClr val="bg1"/>
                </a:solidFill>
              </a:rPr>
              <a:t>How Crop Insurance and Regenerative Ag Work Together Now</a:t>
            </a:r>
          </a:p>
        </p:txBody>
      </p:sp>
      <p:pic>
        <p:nvPicPr>
          <p:cNvPr id="5" name="Picture 4" descr="Plants in a field">
            <a:extLst>
              <a:ext uri="{FF2B5EF4-FFF2-40B4-BE49-F238E27FC236}">
                <a16:creationId xmlns:a16="http://schemas.microsoft.com/office/drawing/2014/main" id="{1E073112-1032-447C-973D-1AB10F57B02B}"/>
              </a:ext>
            </a:extLst>
          </p:cNvPr>
          <p:cNvPicPr>
            <a:picLocks noChangeAspect="1"/>
          </p:cNvPicPr>
          <p:nvPr/>
        </p:nvPicPr>
        <p:blipFill rotWithShape="1">
          <a:blip r:embed="rId2"/>
          <a:srcRect t="18918" b="18918"/>
          <a:stretch/>
        </p:blipFill>
        <p:spPr>
          <a:xfrm>
            <a:off x="20" y="10"/>
            <a:ext cx="12191980" cy="5058947"/>
          </a:xfrm>
          <a:custGeom>
            <a:avLst/>
            <a:gdLst/>
            <a:ahLst/>
            <a:cxnLst/>
            <a:rect l="l" t="t" r="r" b="b"/>
            <a:pathLst>
              <a:path w="12192000" h="5058957">
                <a:moveTo>
                  <a:pt x="0" y="0"/>
                </a:moveTo>
                <a:lnTo>
                  <a:pt x="12192000" y="0"/>
                </a:lnTo>
                <a:lnTo>
                  <a:pt x="12192000" y="259692"/>
                </a:lnTo>
                <a:lnTo>
                  <a:pt x="12192000" y="3542069"/>
                </a:lnTo>
                <a:lnTo>
                  <a:pt x="12192000" y="3734194"/>
                </a:lnTo>
                <a:lnTo>
                  <a:pt x="12192000" y="4710012"/>
                </a:lnTo>
                <a:lnTo>
                  <a:pt x="12113803" y="4718295"/>
                </a:lnTo>
                <a:cubicBezTo>
                  <a:pt x="10139508" y="4916244"/>
                  <a:pt x="8237152" y="5009247"/>
                  <a:pt x="6753597" y="5041852"/>
                </a:cubicBezTo>
                <a:cubicBezTo>
                  <a:pt x="4940362" y="5081701"/>
                  <a:pt x="2657278" y="5062371"/>
                  <a:pt x="400746" y="4870509"/>
                </a:cubicBezTo>
                <a:lnTo>
                  <a:pt x="0" y="4833533"/>
                </a:lnTo>
                <a:lnTo>
                  <a:pt x="0" y="3734194"/>
                </a:lnTo>
                <a:lnTo>
                  <a:pt x="0" y="3542069"/>
                </a:lnTo>
                <a:lnTo>
                  <a:pt x="0" y="259692"/>
                </a:lnTo>
                <a:close/>
              </a:path>
            </a:pathLst>
          </a:custGeom>
        </p:spPr>
      </p:pic>
    </p:spTree>
    <p:extLst>
      <p:ext uri="{BB962C8B-B14F-4D97-AF65-F5344CB8AC3E}">
        <p14:creationId xmlns:p14="http://schemas.microsoft.com/office/powerpoint/2010/main" val="2818609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7" name="Rectangle 7">
            <a:extLst>
              <a:ext uri="{FF2B5EF4-FFF2-40B4-BE49-F238E27FC236}">
                <a16:creationId xmlns:a16="http://schemas.microsoft.com/office/drawing/2014/main" id="{29831267-5CAE-41B8-A1CC-66FE1628A6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437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9">
            <a:extLst>
              <a:ext uri="{FF2B5EF4-FFF2-40B4-BE49-F238E27FC236}">
                <a16:creationId xmlns:a16="http://schemas.microsoft.com/office/drawing/2014/main" id="{379EE808-85F9-455B-B8F9-FBE90075FB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39" name="Freeform 5">
              <a:extLst>
                <a:ext uri="{FF2B5EF4-FFF2-40B4-BE49-F238E27FC236}">
                  <a16:creationId xmlns:a16="http://schemas.microsoft.com/office/drawing/2014/main" id="{C89DCC09-ED44-478A-8F79-A02EBAF7A5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8E2E2454-5C03-4173-B8FE-1AB94658D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2E8C684E-09F3-4317-A7D3-3D18C3593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C5505EC4-4943-4963-98E8-69AF3FDF0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4562C7B8-8AFB-4DDB-B72F-284990D5C4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C3443E48-282C-4250-A466-0EC71FB9E1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E1DA5A47-4EF3-4987-A0B2-0D48C03004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B97C0249-6965-4479-85DD-65D339807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593CC77F-968A-4E39-A274-8278279149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1238E5CF-CAEC-4B5C-9DB6-A40F03FB3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BBD96636-6E63-4D65-A35C-92653FC48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8D56D53D-1432-4D95-B0DD-3799916FD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415107AD-3A21-4847-8F6C-C40629276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74B4AC16-93AF-4037-B469-BD1BAB95C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57AEC385-0F84-4743-A483-0E9711446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90B47478-85F0-4BCA-9C98-48B633FD5A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C8F8E9C6-76DE-42DF-9CD7-B9789CDE1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660FFC41-5F89-4B42-913F-7FB178063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1B956442-7A16-4B5B-908F-D69FC0A93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B54D797E-632B-4287-907B-A96D2CCBF4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BF7D9703-D82B-498D-AA68-475F298FA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a:ext uri="{FF2B5EF4-FFF2-40B4-BE49-F238E27FC236}">
                <a16:creationId xmlns:a16="http://schemas.microsoft.com/office/drawing/2014/main" id="{F8D580F2-1EDA-4B5F-98EB-EF8F18E9B7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a:ext uri="{FF2B5EF4-FFF2-40B4-BE49-F238E27FC236}">
                  <a16:creationId xmlns:a16="http://schemas.microsoft.com/office/drawing/2014/main" id="{E0F2EADF-2A67-482F-B290-DED5172BB6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5" name="Isosceles Triangle 22">
              <a:extLst>
                <a:ext uri="{FF2B5EF4-FFF2-40B4-BE49-F238E27FC236}">
                  <a16:creationId xmlns:a16="http://schemas.microsoft.com/office/drawing/2014/main" id="{39BCFDA0-B04D-4835-A135-02F8969F3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a:ext uri="{FF2B5EF4-FFF2-40B4-BE49-F238E27FC236}">
                  <a16:creationId xmlns:a16="http://schemas.microsoft.com/office/drawing/2014/main" id="{6DD3C0B8-C176-40C2-93F5-670E2BAC7D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a:extLst>
              <a:ext uri="{FF2B5EF4-FFF2-40B4-BE49-F238E27FC236}">
                <a16:creationId xmlns:a16="http://schemas.microsoft.com/office/drawing/2014/main" id="{A6D46297-7EF0-D441-A8FF-F17ACEFCFEC1}"/>
              </a:ext>
            </a:extLst>
          </p:cNvPr>
          <p:cNvSpPr>
            <a:spLocks noGrp="1"/>
          </p:cNvSpPr>
          <p:nvPr>
            <p:ph type="title"/>
          </p:nvPr>
        </p:nvSpPr>
        <p:spPr>
          <a:xfrm>
            <a:off x="888631" y="2349925"/>
            <a:ext cx="3498979" cy="2456442"/>
          </a:xfrm>
        </p:spPr>
        <p:txBody>
          <a:bodyPr>
            <a:normAutofit/>
          </a:bodyPr>
          <a:lstStyle/>
          <a:p>
            <a:r>
              <a:rPr lang="en-US" dirty="0"/>
              <a:t>Changes</a:t>
            </a:r>
          </a:p>
        </p:txBody>
      </p:sp>
      <p:sp>
        <p:nvSpPr>
          <p:cNvPr id="3" name="Content Placeholder 2">
            <a:extLst>
              <a:ext uri="{FF2B5EF4-FFF2-40B4-BE49-F238E27FC236}">
                <a16:creationId xmlns:a16="http://schemas.microsoft.com/office/drawing/2014/main" id="{4638C183-04CD-8843-A7C3-F1F6B04ED300}"/>
              </a:ext>
            </a:extLst>
          </p:cNvPr>
          <p:cNvSpPr>
            <a:spLocks noGrp="1"/>
          </p:cNvSpPr>
          <p:nvPr>
            <p:ph idx="1"/>
          </p:nvPr>
        </p:nvSpPr>
        <p:spPr>
          <a:xfrm>
            <a:off x="4533660" y="87087"/>
            <a:ext cx="7628177" cy="6756626"/>
          </a:xfrm>
        </p:spPr>
        <p:txBody>
          <a:bodyPr>
            <a:normAutofit/>
          </a:bodyPr>
          <a:lstStyle/>
          <a:p>
            <a:pPr>
              <a:lnSpc>
                <a:spcPct val="110000"/>
              </a:lnSpc>
            </a:pPr>
            <a:r>
              <a:rPr lang="en-US" sz="1500" dirty="0"/>
              <a:t>When we were conventionally tilling everything and had a prevent plant situation, to keep weeds down we would till the soil which would increase the risk of wind erosion and we weren’t keeping a living root in the soil.</a:t>
            </a:r>
          </a:p>
          <a:p>
            <a:pPr>
              <a:lnSpc>
                <a:spcPct val="110000"/>
              </a:lnSpc>
            </a:pPr>
            <a:r>
              <a:rPr lang="en-US" sz="1500" dirty="0"/>
              <a:t>Now, if we have a prevent plant situation, we either plant a cover crop or leave the volunteer crop growing from the previous year.  This allows us to keep a living root in the soil to  feed the biology, build soil structure, and keep the soil anchored.</a:t>
            </a:r>
          </a:p>
          <a:p>
            <a:pPr>
              <a:lnSpc>
                <a:spcPct val="110000"/>
              </a:lnSpc>
            </a:pPr>
            <a:r>
              <a:rPr lang="en-US" sz="1500" dirty="0"/>
              <a:t>Thankfully, the NRCS and the Risk Management Agency (RMA) have been responsive to grower concerns, and they updated their rules to allow for cover crops and other conservation practices in prevent-plant years.  For example, this past year in 2021, the RMA allowed producers to hay, graze, or chop their cover crops as of July without penalty to their prevent-plant payment as opposed to November 1</a:t>
            </a:r>
            <a:r>
              <a:rPr lang="en-US" sz="1500" baseline="30000" dirty="0"/>
              <a:t>st</a:t>
            </a:r>
            <a:r>
              <a:rPr lang="en-US" sz="1500" dirty="0"/>
              <a:t> under the old rules.</a:t>
            </a:r>
          </a:p>
          <a:p>
            <a:pPr>
              <a:lnSpc>
                <a:spcPct val="110000"/>
              </a:lnSpc>
            </a:pPr>
            <a:r>
              <a:rPr lang="en-US" sz="1500" dirty="0"/>
              <a:t>In the past, the crop insurance adjusters wanted to see a clean-tilled field when they were looking at prevent-plant acres.  Now, having a cover crop out there is accepted and promoted.</a:t>
            </a:r>
          </a:p>
        </p:txBody>
      </p:sp>
    </p:spTree>
    <p:extLst>
      <p:ext uri="{BB962C8B-B14F-4D97-AF65-F5344CB8AC3E}">
        <p14:creationId xmlns:p14="http://schemas.microsoft.com/office/powerpoint/2010/main" val="3332398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5A245-4092-A444-9F01-3521AC5DF4AB}"/>
              </a:ext>
            </a:extLst>
          </p:cNvPr>
          <p:cNvSpPr>
            <a:spLocks noGrp="1"/>
          </p:cNvSpPr>
          <p:nvPr>
            <p:ph type="title"/>
          </p:nvPr>
        </p:nvSpPr>
        <p:spPr/>
        <p:txBody>
          <a:bodyPr/>
          <a:lstStyle/>
          <a:p>
            <a:r>
              <a:rPr lang="en-US" dirty="0"/>
              <a:t>Summary</a:t>
            </a:r>
          </a:p>
        </p:txBody>
      </p:sp>
      <p:graphicFrame>
        <p:nvGraphicFramePr>
          <p:cNvPr id="6" name="Content Placeholder 2">
            <a:extLst>
              <a:ext uri="{FF2B5EF4-FFF2-40B4-BE49-F238E27FC236}">
                <a16:creationId xmlns:a16="http://schemas.microsoft.com/office/drawing/2014/main" id="{3DB8C629-CE89-42CB-BF0A-ED68F193D0B0}"/>
              </a:ext>
            </a:extLst>
          </p:cNvPr>
          <p:cNvGraphicFramePr>
            <a:graphicFrameLocks noGrp="1"/>
          </p:cNvGraphicFramePr>
          <p:nvPr>
            <p:ph idx="1"/>
            <p:extLst>
              <p:ext uri="{D42A27DB-BD31-4B8C-83A1-F6EECF244321}">
                <p14:modId xmlns:p14="http://schemas.microsoft.com/office/powerpoint/2010/main" val="1177245616"/>
              </p:ext>
            </p:extLst>
          </p:nvPr>
        </p:nvGraphicFramePr>
        <p:xfrm>
          <a:off x="4772967" y="802809"/>
          <a:ext cx="6612051" cy="5249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7F8ED7C0-5E2B-7D4B-8E40-5EA72C7D8198}"/>
              </a:ext>
            </a:extLst>
          </p:cNvPr>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2448222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53BB5D57-6178-4F62-B472-0312F6D95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4800B320-C486-4967-AFB8-58E3EBDA9E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0624" y="0"/>
            <a:ext cx="12584114" cy="6853238"/>
            <a:chOff x="-417513" y="0"/>
            <a:chExt cx="12584114" cy="6853238"/>
          </a:xfrm>
        </p:grpSpPr>
        <p:sp>
          <p:nvSpPr>
            <p:cNvPr id="74" name="Freeform 5">
              <a:extLst>
                <a:ext uri="{FF2B5EF4-FFF2-40B4-BE49-F238E27FC236}">
                  <a16:creationId xmlns:a16="http://schemas.microsoft.com/office/drawing/2014/main" id="{B6E6BEB2-753A-4253-9BE2-9E569A8A5E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5" name="Freeform 6">
              <a:extLst>
                <a:ext uri="{FF2B5EF4-FFF2-40B4-BE49-F238E27FC236}">
                  <a16:creationId xmlns:a16="http://schemas.microsoft.com/office/drawing/2014/main" id="{196A6026-E2E2-4401-BB72-F8314907A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7">
              <a:extLst>
                <a:ext uri="{FF2B5EF4-FFF2-40B4-BE49-F238E27FC236}">
                  <a16:creationId xmlns:a16="http://schemas.microsoft.com/office/drawing/2014/main" id="{C852B828-3E4B-4404-AEE7-815B0B6EE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8">
              <a:extLst>
                <a:ext uri="{FF2B5EF4-FFF2-40B4-BE49-F238E27FC236}">
                  <a16:creationId xmlns:a16="http://schemas.microsoft.com/office/drawing/2014/main" id="{B2BAC571-023A-4027-9689-5A7375FE53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8" name="Freeform 9">
              <a:extLst>
                <a:ext uri="{FF2B5EF4-FFF2-40B4-BE49-F238E27FC236}">
                  <a16:creationId xmlns:a16="http://schemas.microsoft.com/office/drawing/2014/main" id="{6BB424FB-2158-48AB-9A28-A11889AA5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10">
              <a:extLst>
                <a:ext uri="{FF2B5EF4-FFF2-40B4-BE49-F238E27FC236}">
                  <a16:creationId xmlns:a16="http://schemas.microsoft.com/office/drawing/2014/main" id="{BE5FA512-D3FE-4F91-AE23-51DAAAA74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1">
              <a:extLst>
                <a:ext uri="{FF2B5EF4-FFF2-40B4-BE49-F238E27FC236}">
                  <a16:creationId xmlns:a16="http://schemas.microsoft.com/office/drawing/2014/main" id="{83CF3A0A-06AA-4987-8182-4F86E662EC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12">
              <a:extLst>
                <a:ext uri="{FF2B5EF4-FFF2-40B4-BE49-F238E27FC236}">
                  <a16:creationId xmlns:a16="http://schemas.microsoft.com/office/drawing/2014/main" id="{969C6F15-1F6D-46D5-8C47-3FBC312536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3">
              <a:extLst>
                <a:ext uri="{FF2B5EF4-FFF2-40B4-BE49-F238E27FC236}">
                  <a16:creationId xmlns:a16="http://schemas.microsoft.com/office/drawing/2014/main" id="{01E2B94D-4E93-4C11-A1FC-B3A6E8CC5F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4">
              <a:extLst>
                <a:ext uri="{FF2B5EF4-FFF2-40B4-BE49-F238E27FC236}">
                  <a16:creationId xmlns:a16="http://schemas.microsoft.com/office/drawing/2014/main" id="{F47C1110-8C08-4C26-BD0D-3083BFAC1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5">
              <a:extLst>
                <a:ext uri="{FF2B5EF4-FFF2-40B4-BE49-F238E27FC236}">
                  <a16:creationId xmlns:a16="http://schemas.microsoft.com/office/drawing/2014/main" id="{3085CEBC-D1F5-4F82-93C8-8ED38B7CBE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6">
              <a:extLst>
                <a:ext uri="{FF2B5EF4-FFF2-40B4-BE49-F238E27FC236}">
                  <a16:creationId xmlns:a16="http://schemas.microsoft.com/office/drawing/2014/main" id="{3ED8F25D-E867-46B6-A62D-3B21147680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7">
              <a:extLst>
                <a:ext uri="{FF2B5EF4-FFF2-40B4-BE49-F238E27FC236}">
                  <a16:creationId xmlns:a16="http://schemas.microsoft.com/office/drawing/2014/main" id="{6BB81545-0C01-4B56-BADD-6B7D5B72AF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8">
              <a:extLst>
                <a:ext uri="{FF2B5EF4-FFF2-40B4-BE49-F238E27FC236}">
                  <a16:creationId xmlns:a16="http://schemas.microsoft.com/office/drawing/2014/main" id="{A1574FCC-646A-4771-AB54-A44212F198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9">
              <a:extLst>
                <a:ext uri="{FF2B5EF4-FFF2-40B4-BE49-F238E27FC236}">
                  <a16:creationId xmlns:a16="http://schemas.microsoft.com/office/drawing/2014/main" id="{A56CC2BC-E51D-4A79-AA80-770FAA7844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20">
              <a:extLst>
                <a:ext uri="{FF2B5EF4-FFF2-40B4-BE49-F238E27FC236}">
                  <a16:creationId xmlns:a16="http://schemas.microsoft.com/office/drawing/2014/main" id="{C95E0495-B7F8-44C5-AD1F-5F3C8633E3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21">
              <a:extLst>
                <a:ext uri="{FF2B5EF4-FFF2-40B4-BE49-F238E27FC236}">
                  <a16:creationId xmlns:a16="http://schemas.microsoft.com/office/drawing/2014/main" id="{28C1E7AA-A198-498A-9426-7632D7AA3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1" name="Freeform 22">
              <a:extLst>
                <a:ext uri="{FF2B5EF4-FFF2-40B4-BE49-F238E27FC236}">
                  <a16:creationId xmlns:a16="http://schemas.microsoft.com/office/drawing/2014/main" id="{96410611-0DF8-42D3-91B1-B87AE692EB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23">
              <a:extLst>
                <a:ext uri="{FF2B5EF4-FFF2-40B4-BE49-F238E27FC236}">
                  <a16:creationId xmlns:a16="http://schemas.microsoft.com/office/drawing/2014/main" id="{EACF821F-24B2-49B5-8688-744B0EADF0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4">
              <a:extLst>
                <a:ext uri="{FF2B5EF4-FFF2-40B4-BE49-F238E27FC236}">
                  <a16:creationId xmlns:a16="http://schemas.microsoft.com/office/drawing/2014/main" id="{418BD791-FEEE-4A18-A5EF-F3815F184C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5">
              <a:extLst>
                <a:ext uri="{FF2B5EF4-FFF2-40B4-BE49-F238E27FC236}">
                  <a16:creationId xmlns:a16="http://schemas.microsoft.com/office/drawing/2014/main" id="{D5D16C8F-EA4F-447C-934A-06E7BFAE92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pic>
        <p:nvPicPr>
          <p:cNvPr id="1026" name="Picture 2" descr="Twin Falls, Idaho (ID 83301) profile: population, maps, real estate,  averages, homes, statistics, relocation, travel, jobs, hospitals, schools,  crime, moving, houses, news, sex offenders">
            <a:extLst>
              <a:ext uri="{FF2B5EF4-FFF2-40B4-BE49-F238E27FC236}">
                <a16:creationId xmlns:a16="http://schemas.microsoft.com/office/drawing/2014/main" id="{617C733E-57EA-7744-BC2A-257B228D427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821641" y="643467"/>
            <a:ext cx="6548718"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1065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B5ED9-0A41-574D-95BF-85493A085291}"/>
              </a:ext>
            </a:extLst>
          </p:cNvPr>
          <p:cNvSpPr>
            <a:spLocks noGrp="1"/>
          </p:cNvSpPr>
          <p:nvPr>
            <p:ph type="title"/>
          </p:nvPr>
        </p:nvSpPr>
        <p:spPr>
          <a:xfrm>
            <a:off x="888631" y="2349925"/>
            <a:ext cx="3498979" cy="1406529"/>
          </a:xfrm>
        </p:spPr>
        <p:txBody>
          <a:bodyPr/>
          <a:lstStyle/>
          <a:p>
            <a:r>
              <a:rPr lang="en-US" dirty="0"/>
              <a:t>Idaho Statistics</a:t>
            </a:r>
          </a:p>
        </p:txBody>
      </p:sp>
      <p:sp>
        <p:nvSpPr>
          <p:cNvPr id="3" name="Content Placeholder 2">
            <a:extLst>
              <a:ext uri="{FF2B5EF4-FFF2-40B4-BE49-F238E27FC236}">
                <a16:creationId xmlns:a16="http://schemas.microsoft.com/office/drawing/2014/main" id="{761667D4-7A32-D048-ADC4-450214C55C0F}"/>
              </a:ext>
            </a:extLst>
          </p:cNvPr>
          <p:cNvSpPr>
            <a:spLocks noGrp="1"/>
          </p:cNvSpPr>
          <p:nvPr>
            <p:ph idx="1"/>
          </p:nvPr>
        </p:nvSpPr>
        <p:spPr>
          <a:xfrm>
            <a:off x="4633784" y="803186"/>
            <a:ext cx="7463481" cy="5248622"/>
          </a:xfrm>
        </p:spPr>
        <p:txBody>
          <a:bodyPr>
            <a:normAutofit/>
          </a:bodyPr>
          <a:lstStyle/>
          <a:p>
            <a:r>
              <a:rPr lang="en-US" sz="2000" dirty="0"/>
              <a:t>Many of you might only know Idaho for it’s “</a:t>
            </a:r>
            <a:r>
              <a:rPr lang="en-US" sz="2000"/>
              <a:t>famous potatoes”</a:t>
            </a:r>
          </a:p>
          <a:p>
            <a:r>
              <a:rPr lang="en-US" sz="2000" dirty="0"/>
              <a:t>Idaho produces more than 185 commodities</a:t>
            </a:r>
          </a:p>
          <a:p>
            <a:r>
              <a:rPr lang="en-US" sz="2000" dirty="0"/>
              <a:t>Idaho has the 5</a:t>
            </a:r>
            <a:r>
              <a:rPr lang="en-US" sz="2000" baseline="30000" dirty="0"/>
              <a:t>th</a:t>
            </a:r>
            <a:r>
              <a:rPr lang="en-US" sz="2000" dirty="0"/>
              <a:t> largest state ag economy as a percent of GDP</a:t>
            </a:r>
          </a:p>
          <a:p>
            <a:r>
              <a:rPr lang="en-US" sz="2000" dirty="0"/>
              <a:t>We are the #1 producer of potatoes, barley, peppermint, and trout nationally</a:t>
            </a:r>
          </a:p>
          <a:p>
            <a:r>
              <a:rPr lang="en-US" sz="2000" dirty="0"/>
              <a:t>We are the 2</a:t>
            </a:r>
            <a:r>
              <a:rPr lang="en-US" sz="2000" baseline="30000" dirty="0"/>
              <a:t>nd</a:t>
            </a:r>
            <a:r>
              <a:rPr lang="en-US" sz="2000" dirty="0"/>
              <a:t> largest grower of </a:t>
            </a:r>
            <a:r>
              <a:rPr lang="en-US" sz="2000" dirty="0" err="1"/>
              <a:t>sugarbeets</a:t>
            </a:r>
            <a:r>
              <a:rPr lang="en-US" sz="2000" dirty="0"/>
              <a:t> and hops</a:t>
            </a:r>
          </a:p>
          <a:p>
            <a:r>
              <a:rPr lang="en-US" sz="2000" dirty="0"/>
              <a:t>Idaho is 3</a:t>
            </a:r>
            <a:r>
              <a:rPr lang="en-US" sz="2000" baseline="30000" dirty="0"/>
              <a:t>rd</a:t>
            </a:r>
            <a:r>
              <a:rPr lang="en-US" sz="2000" dirty="0"/>
              <a:t> in the country for alfalfa production as well as the 3</a:t>
            </a:r>
            <a:r>
              <a:rPr lang="en-US" sz="2000" baseline="30000" dirty="0"/>
              <a:t>rd</a:t>
            </a:r>
            <a:r>
              <a:rPr lang="en-US" sz="2000" dirty="0"/>
              <a:t> largest milk producer.</a:t>
            </a:r>
          </a:p>
        </p:txBody>
      </p:sp>
    </p:spTree>
    <p:extLst>
      <p:ext uri="{BB962C8B-B14F-4D97-AF65-F5344CB8AC3E}">
        <p14:creationId xmlns:p14="http://schemas.microsoft.com/office/powerpoint/2010/main" val="3765187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A156F-BD06-D84F-8547-7F5A4320F614}"/>
              </a:ext>
            </a:extLst>
          </p:cNvPr>
          <p:cNvSpPr>
            <a:spLocks noGrp="1"/>
          </p:cNvSpPr>
          <p:nvPr>
            <p:ph type="title"/>
          </p:nvPr>
        </p:nvSpPr>
        <p:spPr>
          <a:xfrm>
            <a:off x="852055" y="2362117"/>
            <a:ext cx="3498979" cy="2456442"/>
          </a:xfrm>
        </p:spPr>
        <p:txBody>
          <a:bodyPr/>
          <a:lstStyle/>
          <a:p>
            <a:r>
              <a:rPr lang="en-US" dirty="0"/>
              <a:t>Background</a:t>
            </a:r>
          </a:p>
        </p:txBody>
      </p:sp>
      <p:sp>
        <p:nvSpPr>
          <p:cNvPr id="3" name="Content Placeholder 2">
            <a:extLst>
              <a:ext uri="{FF2B5EF4-FFF2-40B4-BE49-F238E27FC236}">
                <a16:creationId xmlns:a16="http://schemas.microsoft.com/office/drawing/2014/main" id="{6F4CAEC2-1321-364B-803F-1064AE502C19}"/>
              </a:ext>
            </a:extLst>
          </p:cNvPr>
          <p:cNvSpPr>
            <a:spLocks noGrp="1"/>
          </p:cNvSpPr>
          <p:nvPr>
            <p:ph idx="1"/>
          </p:nvPr>
        </p:nvSpPr>
        <p:spPr>
          <a:xfrm>
            <a:off x="4532243" y="0"/>
            <a:ext cx="7659757" cy="6858000"/>
          </a:xfrm>
        </p:spPr>
        <p:txBody>
          <a:bodyPr/>
          <a:lstStyle/>
          <a:p>
            <a:r>
              <a:rPr lang="en-US" dirty="0"/>
              <a:t>3</a:t>
            </a:r>
            <a:r>
              <a:rPr lang="en-US" baseline="30000" dirty="0"/>
              <a:t>rd</a:t>
            </a:r>
            <a:r>
              <a:rPr lang="en-US" dirty="0"/>
              <a:t> Generation farmer</a:t>
            </a:r>
          </a:p>
          <a:p>
            <a:r>
              <a:rPr lang="en-US" dirty="0"/>
              <a:t>Farm 4,000 irrigated acres with my dad</a:t>
            </a:r>
          </a:p>
          <a:p>
            <a:r>
              <a:rPr lang="en-US" dirty="0"/>
              <a:t>Located in Twin Falls County, Idaho</a:t>
            </a:r>
          </a:p>
          <a:p>
            <a:r>
              <a:rPr lang="en-US" dirty="0"/>
              <a:t>Grow conventional soft white wheat, corn, alfalfa, barley and organic corn, alfalfa, and barley</a:t>
            </a:r>
          </a:p>
          <a:p>
            <a:r>
              <a:rPr lang="en-US" dirty="0"/>
              <a:t>Our irrigation water comes from a shareholder owned reservoir that irrigates 25,000 acres</a:t>
            </a:r>
          </a:p>
          <a:p>
            <a:r>
              <a:rPr lang="en-US" dirty="0"/>
              <a:t>Our farms range from 4,000-4,800 feet elevation</a:t>
            </a:r>
          </a:p>
          <a:p>
            <a:r>
              <a:rPr lang="en-US" dirty="0"/>
              <a:t>We average around 10 inches of precipitation/year</a:t>
            </a:r>
          </a:p>
          <a:p>
            <a:r>
              <a:rPr lang="en-US" dirty="0"/>
              <a:t>We have a moderate number of prevent-plant situations due to lack of water</a:t>
            </a:r>
          </a:p>
          <a:p>
            <a:r>
              <a:rPr lang="en-US" dirty="0"/>
              <a:t>With many large dairies locally, we have access to and apply a lot of manure and compost.</a:t>
            </a:r>
          </a:p>
          <a:p>
            <a:r>
              <a:rPr lang="en-US" dirty="0"/>
              <a:t>Began transitioning to no-till and cover crops on our conventional acres in 2013.</a:t>
            </a:r>
          </a:p>
        </p:txBody>
      </p:sp>
    </p:spTree>
    <p:extLst>
      <p:ext uri="{BB962C8B-B14F-4D97-AF65-F5344CB8AC3E}">
        <p14:creationId xmlns:p14="http://schemas.microsoft.com/office/powerpoint/2010/main" val="4259406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2DAE3342-9DFC-49D4-B09C-25E3107693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47" name="Freeform 5">
              <a:extLst>
                <a:ext uri="{FF2B5EF4-FFF2-40B4-BE49-F238E27FC236}">
                  <a16:creationId xmlns:a16="http://schemas.microsoft.com/office/drawing/2014/main" id="{E49E0D20-8423-4612-99A5-14AEF8F6B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6">
              <a:extLst>
                <a:ext uri="{FF2B5EF4-FFF2-40B4-BE49-F238E27FC236}">
                  <a16:creationId xmlns:a16="http://schemas.microsoft.com/office/drawing/2014/main" id="{57C2C108-5A30-48CA-9203-56747AEB7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7">
              <a:extLst>
                <a:ext uri="{FF2B5EF4-FFF2-40B4-BE49-F238E27FC236}">
                  <a16:creationId xmlns:a16="http://schemas.microsoft.com/office/drawing/2014/main" id="{1A343912-2EFC-408E-A862-5C9BF108DC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0" name="Freeform 8">
              <a:extLst>
                <a:ext uri="{FF2B5EF4-FFF2-40B4-BE49-F238E27FC236}">
                  <a16:creationId xmlns:a16="http://schemas.microsoft.com/office/drawing/2014/main" id="{AA50D1CF-9DAE-4CF6-B829-E66CEE9D5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9">
              <a:extLst>
                <a:ext uri="{FF2B5EF4-FFF2-40B4-BE49-F238E27FC236}">
                  <a16:creationId xmlns:a16="http://schemas.microsoft.com/office/drawing/2014/main" id="{FE5799A4-0568-433E-BF41-752CF516A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0">
              <a:extLst>
                <a:ext uri="{FF2B5EF4-FFF2-40B4-BE49-F238E27FC236}">
                  <a16:creationId xmlns:a16="http://schemas.microsoft.com/office/drawing/2014/main" id="{CDBB86ED-F16F-4C28-BDD5-72D771176F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1">
              <a:extLst>
                <a:ext uri="{FF2B5EF4-FFF2-40B4-BE49-F238E27FC236}">
                  <a16:creationId xmlns:a16="http://schemas.microsoft.com/office/drawing/2014/main" id="{3347939E-8B76-4CFC-B2EC-63A7E2278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2">
              <a:extLst>
                <a:ext uri="{FF2B5EF4-FFF2-40B4-BE49-F238E27FC236}">
                  <a16:creationId xmlns:a16="http://schemas.microsoft.com/office/drawing/2014/main" id="{FA1DD132-02E4-4CD3-B496-BFF924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13">
              <a:extLst>
                <a:ext uri="{FF2B5EF4-FFF2-40B4-BE49-F238E27FC236}">
                  <a16:creationId xmlns:a16="http://schemas.microsoft.com/office/drawing/2014/main" id="{710BDA52-A7D7-4E4E-9F36-EC8F983EAF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6" name="Freeform 14">
              <a:extLst>
                <a:ext uri="{FF2B5EF4-FFF2-40B4-BE49-F238E27FC236}">
                  <a16:creationId xmlns:a16="http://schemas.microsoft.com/office/drawing/2014/main" id="{B1BDF852-319F-42B8-9A50-7C9A9387CD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7" name="Freeform 15">
              <a:extLst>
                <a:ext uri="{FF2B5EF4-FFF2-40B4-BE49-F238E27FC236}">
                  <a16:creationId xmlns:a16="http://schemas.microsoft.com/office/drawing/2014/main" id="{3AACE376-C01E-4F1F-91B7-39D0274BFE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8" name="Freeform 16">
              <a:extLst>
                <a:ext uri="{FF2B5EF4-FFF2-40B4-BE49-F238E27FC236}">
                  <a16:creationId xmlns:a16="http://schemas.microsoft.com/office/drawing/2014/main" id="{7F612F4C-050E-459D-9771-ED088374A5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9" name="Freeform 17">
              <a:extLst>
                <a:ext uri="{FF2B5EF4-FFF2-40B4-BE49-F238E27FC236}">
                  <a16:creationId xmlns:a16="http://schemas.microsoft.com/office/drawing/2014/main" id="{94E4211B-3E41-4905-8F4E-76811B9E5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18">
              <a:extLst>
                <a:ext uri="{FF2B5EF4-FFF2-40B4-BE49-F238E27FC236}">
                  <a16:creationId xmlns:a16="http://schemas.microsoft.com/office/drawing/2014/main" id="{6AEC87EE-0CB8-43DE-8FEB-4586A92E80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1" name="Freeform 19">
              <a:extLst>
                <a:ext uri="{FF2B5EF4-FFF2-40B4-BE49-F238E27FC236}">
                  <a16:creationId xmlns:a16="http://schemas.microsoft.com/office/drawing/2014/main" id="{277C1C5D-7BDC-47E4-8B81-C3C4AE949B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2" name="Freeform 20">
              <a:extLst>
                <a:ext uri="{FF2B5EF4-FFF2-40B4-BE49-F238E27FC236}">
                  <a16:creationId xmlns:a16="http://schemas.microsoft.com/office/drawing/2014/main" id="{7A2A6EF8-9768-4478-9CD3-DFA547CEFC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3" name="Freeform 21">
              <a:extLst>
                <a:ext uri="{FF2B5EF4-FFF2-40B4-BE49-F238E27FC236}">
                  <a16:creationId xmlns:a16="http://schemas.microsoft.com/office/drawing/2014/main" id="{1FD9091C-E8FA-4ADA-937F-A74426ED1B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4" name="Freeform 22">
              <a:extLst>
                <a:ext uri="{FF2B5EF4-FFF2-40B4-BE49-F238E27FC236}">
                  <a16:creationId xmlns:a16="http://schemas.microsoft.com/office/drawing/2014/main" id="{B69923E7-63C4-47CE-956E-09D384D4FE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65" name="Freeform 23">
              <a:extLst>
                <a:ext uri="{FF2B5EF4-FFF2-40B4-BE49-F238E27FC236}">
                  <a16:creationId xmlns:a16="http://schemas.microsoft.com/office/drawing/2014/main" id="{A2576784-872E-494C-A041-0E346226B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7" name="Group 66">
            <a:extLst>
              <a:ext uri="{FF2B5EF4-FFF2-40B4-BE49-F238E27FC236}">
                <a16:creationId xmlns:a16="http://schemas.microsoft.com/office/drawing/2014/main" id="{B54F73D8-62C2-4127-9D19-01219BBB99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69293" y="1186483"/>
            <a:ext cx="8848345" cy="4477933"/>
            <a:chOff x="1669293" y="1186483"/>
            <a:chExt cx="8848345" cy="4477933"/>
          </a:xfrm>
        </p:grpSpPr>
        <p:sp>
          <p:nvSpPr>
            <p:cNvPr id="68" name="Rectangle 67">
              <a:extLst>
                <a:ext uri="{FF2B5EF4-FFF2-40B4-BE49-F238E27FC236}">
                  <a16:creationId xmlns:a16="http://schemas.microsoft.com/office/drawing/2014/main" id="{CFD8CA02-9BE5-4B82-8129-6EF618402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 name="Isosceles Triangle 68">
              <a:extLst>
                <a:ext uri="{FF2B5EF4-FFF2-40B4-BE49-F238E27FC236}">
                  <a16:creationId xmlns:a16="http://schemas.microsoft.com/office/drawing/2014/main" id="{01515E68-030C-4313-B300-35253163D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 name="Rectangle 69">
              <a:extLst>
                <a:ext uri="{FF2B5EF4-FFF2-40B4-BE49-F238E27FC236}">
                  <a16:creationId xmlns:a16="http://schemas.microsoft.com/office/drawing/2014/main" id="{1937725F-1DDF-4225-937E-106DBB047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72" name="Rectangle 71">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06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4" name="Group 73">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75"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8"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6"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7"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2" name="Title 1">
            <a:extLst>
              <a:ext uri="{FF2B5EF4-FFF2-40B4-BE49-F238E27FC236}">
                <a16:creationId xmlns:a16="http://schemas.microsoft.com/office/drawing/2014/main" id="{D727C56C-3E0D-F846-9C54-3CA3B35710CC}"/>
              </a:ext>
            </a:extLst>
          </p:cNvPr>
          <p:cNvSpPr>
            <a:spLocks noGrp="1"/>
          </p:cNvSpPr>
          <p:nvPr>
            <p:ph type="title"/>
          </p:nvPr>
        </p:nvSpPr>
        <p:spPr>
          <a:xfrm>
            <a:off x="1378425" y="5199797"/>
            <a:ext cx="9435152" cy="789673"/>
          </a:xfrm>
        </p:spPr>
        <p:txBody>
          <a:bodyPr vert="horz" lIns="228600" tIns="228600" rIns="228600" bIns="0" rtlCol="0" anchor="ctr">
            <a:normAutofit/>
          </a:bodyPr>
          <a:lstStyle/>
          <a:p>
            <a:pPr>
              <a:lnSpc>
                <a:spcPct val="80000"/>
              </a:lnSpc>
            </a:pPr>
            <a:r>
              <a:rPr lang="en-US" dirty="0">
                <a:solidFill>
                  <a:schemeClr val="bg1"/>
                </a:solidFill>
              </a:rPr>
              <a:t>My Frustration Before our Soil Health Transition</a:t>
            </a:r>
          </a:p>
        </p:txBody>
      </p:sp>
      <p:pic>
        <p:nvPicPr>
          <p:cNvPr id="40" name="Content Placeholder 39" descr="A picture containing grass, outdoor, power shovel, outdoor object&#10;&#10;Description automatically generated">
            <a:extLst>
              <a:ext uri="{FF2B5EF4-FFF2-40B4-BE49-F238E27FC236}">
                <a16:creationId xmlns:a16="http://schemas.microsoft.com/office/drawing/2014/main" id="{30A0544D-F23E-AE45-B6A6-BF9D54DCE9FA}"/>
              </a:ext>
            </a:extLst>
          </p:cNvPr>
          <p:cNvPicPr>
            <a:picLocks noGrp="1" noChangeAspect="1"/>
          </p:cNvPicPr>
          <p:nvPr>
            <p:ph idx="1"/>
          </p:nvPr>
        </p:nvPicPr>
        <p:blipFill rotWithShape="1">
          <a:blip r:embed="rId3">
            <a:extLst>
              <a:ext uri="{837473B0-CC2E-450A-ABE3-18F120FF3D39}">
                <a1611:picAttrSrcUrl xmlns:a1611="http://schemas.microsoft.com/office/drawing/2016/11/main" r:id="rId4"/>
              </a:ext>
            </a:extLst>
          </a:blip>
          <a:srcRect t="23941" b="14358"/>
          <a:stretch/>
        </p:blipFill>
        <p:spPr>
          <a:xfrm>
            <a:off x="20" y="10"/>
            <a:ext cx="12191980" cy="5058947"/>
          </a:xfrm>
          <a:custGeom>
            <a:avLst/>
            <a:gdLst/>
            <a:ahLst/>
            <a:cxnLst/>
            <a:rect l="l" t="t" r="r" b="b"/>
            <a:pathLst>
              <a:path w="12192000" h="5058957">
                <a:moveTo>
                  <a:pt x="0" y="0"/>
                </a:moveTo>
                <a:lnTo>
                  <a:pt x="12192000" y="0"/>
                </a:lnTo>
                <a:lnTo>
                  <a:pt x="12192000" y="259692"/>
                </a:lnTo>
                <a:lnTo>
                  <a:pt x="12192000" y="3542069"/>
                </a:lnTo>
                <a:lnTo>
                  <a:pt x="12192000" y="3734194"/>
                </a:lnTo>
                <a:lnTo>
                  <a:pt x="12192000" y="4710012"/>
                </a:lnTo>
                <a:lnTo>
                  <a:pt x="12113803" y="4718295"/>
                </a:lnTo>
                <a:cubicBezTo>
                  <a:pt x="10139508" y="4916244"/>
                  <a:pt x="8237152" y="5009247"/>
                  <a:pt x="6753597" y="5041852"/>
                </a:cubicBezTo>
                <a:cubicBezTo>
                  <a:pt x="4940362" y="5081701"/>
                  <a:pt x="2657278" y="5062371"/>
                  <a:pt x="400746" y="4870509"/>
                </a:cubicBezTo>
                <a:lnTo>
                  <a:pt x="0" y="4833533"/>
                </a:lnTo>
                <a:lnTo>
                  <a:pt x="0" y="3734194"/>
                </a:lnTo>
                <a:lnTo>
                  <a:pt x="0" y="3542069"/>
                </a:lnTo>
                <a:lnTo>
                  <a:pt x="0" y="259692"/>
                </a:lnTo>
                <a:close/>
              </a:path>
            </a:pathLst>
          </a:custGeom>
        </p:spPr>
      </p:pic>
      <p:sp>
        <p:nvSpPr>
          <p:cNvPr id="41" name="TextBox 40">
            <a:extLst>
              <a:ext uri="{FF2B5EF4-FFF2-40B4-BE49-F238E27FC236}">
                <a16:creationId xmlns:a16="http://schemas.microsoft.com/office/drawing/2014/main" id="{8C80B1E5-90F4-8542-94EB-BDC67D9BC59D}"/>
              </a:ext>
            </a:extLst>
          </p:cNvPr>
          <p:cNvSpPr txBox="1"/>
          <p:nvPr/>
        </p:nvSpPr>
        <p:spPr>
          <a:xfrm>
            <a:off x="9715040" y="6657945"/>
            <a:ext cx="247696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www.flickr.com/photos/locosteve/6184818781">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2095998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3C5918A-1DC5-4CF3-AA27-00AA3088A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B786683A-6FD6-4BF7-B3B0-DC3976773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274788" y="-15796"/>
            <a:ext cx="7911916" cy="6889592"/>
          </a:xfrm>
          <a:custGeom>
            <a:avLst/>
            <a:gdLst>
              <a:gd name="connsiteX0" fmla="*/ 1144064 w 7911916"/>
              <a:gd name="connsiteY0" fmla="*/ 0 h 6889592"/>
              <a:gd name="connsiteX1" fmla="*/ 7911916 w 7911916"/>
              <a:gd name="connsiteY1" fmla="*/ 0 h 6889592"/>
              <a:gd name="connsiteX2" fmla="*/ 7911916 w 7911916"/>
              <a:gd name="connsiteY2" fmla="*/ 6889592 h 6889592"/>
              <a:gd name="connsiteX3" fmla="*/ 1282780 w 7911916"/>
              <a:gd name="connsiteY3" fmla="*/ 6889592 h 6889592"/>
              <a:gd name="connsiteX4" fmla="*/ 1021588 w 7911916"/>
              <a:gd name="connsiteY4" fmla="*/ 6461391 h 6889592"/>
              <a:gd name="connsiteX5" fmla="*/ 841264 w 7911916"/>
              <a:gd name="connsiteY5" fmla="*/ 370936 h 6889592"/>
              <a:gd name="connsiteX6" fmla="*/ 1119707 w 7911916"/>
              <a:gd name="connsiteY6" fmla="*/ 26053 h 6889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1916" h="6889592">
                <a:moveTo>
                  <a:pt x="1144064" y="0"/>
                </a:moveTo>
                <a:lnTo>
                  <a:pt x="7911916" y="0"/>
                </a:lnTo>
                <a:lnTo>
                  <a:pt x="7911916" y="6889592"/>
                </a:lnTo>
                <a:lnTo>
                  <a:pt x="1282780" y="6889592"/>
                </a:lnTo>
                <a:lnTo>
                  <a:pt x="1021588" y="6461391"/>
                </a:lnTo>
                <a:cubicBezTo>
                  <a:pt x="-73086" y="4533675"/>
                  <a:pt x="-509682" y="2192905"/>
                  <a:pt x="841264" y="370936"/>
                </a:cubicBezTo>
                <a:cubicBezTo>
                  <a:pt x="928899" y="253509"/>
                  <a:pt x="1021859" y="138477"/>
                  <a:pt x="1119707" y="26053"/>
                </a:cubicBezTo>
                <a:close/>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Shape 20">
            <a:extLst>
              <a:ext uri="{FF2B5EF4-FFF2-40B4-BE49-F238E27FC236}">
                <a16:creationId xmlns:a16="http://schemas.microsoft.com/office/drawing/2014/main" id="{05169E50-59FB-4AEE-B61D-44A882A4C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49750" y="-6726"/>
            <a:ext cx="5931659" cy="6871452"/>
          </a:xfrm>
          <a:custGeom>
            <a:avLst/>
            <a:gdLst>
              <a:gd name="connsiteX0" fmla="*/ 2429503 w 5931659"/>
              <a:gd name="connsiteY0" fmla="*/ 0 h 6871452"/>
              <a:gd name="connsiteX1" fmla="*/ 5931659 w 5931659"/>
              <a:gd name="connsiteY1" fmla="*/ 0 h 6871452"/>
              <a:gd name="connsiteX2" fmla="*/ 5931659 w 5931659"/>
              <a:gd name="connsiteY2" fmla="*/ 6871452 h 6871452"/>
              <a:gd name="connsiteX3" fmla="*/ 1302090 w 5931659"/>
              <a:gd name="connsiteY3" fmla="*/ 6871452 h 6871452"/>
              <a:gd name="connsiteX4" fmla="*/ 1257860 w 5931659"/>
              <a:gd name="connsiteY4" fmla="*/ 6820098 h 6871452"/>
              <a:gd name="connsiteX5" fmla="*/ 456609 w 5931659"/>
              <a:gd name="connsiteY5" fmla="*/ 1965059 h 6871452"/>
              <a:gd name="connsiteX6" fmla="*/ 2356353 w 5931659"/>
              <a:gd name="connsiteY6" fmla="*/ 42030 h 687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1659" h="6871452">
                <a:moveTo>
                  <a:pt x="2429503" y="0"/>
                </a:moveTo>
                <a:lnTo>
                  <a:pt x="5931659" y="0"/>
                </a:lnTo>
                <a:lnTo>
                  <a:pt x="5931659" y="6871452"/>
                </a:lnTo>
                <a:lnTo>
                  <a:pt x="1302090" y="6871452"/>
                </a:lnTo>
                <a:lnTo>
                  <a:pt x="1257860" y="6820098"/>
                </a:lnTo>
                <a:cubicBezTo>
                  <a:pt x="121068" y="5395213"/>
                  <a:pt x="-469022" y="3541076"/>
                  <a:pt x="456609" y="1965059"/>
                </a:cubicBezTo>
                <a:cubicBezTo>
                  <a:pt x="919425" y="1178905"/>
                  <a:pt x="1583566" y="524859"/>
                  <a:pt x="2356353" y="42030"/>
                </a:cubicBezTo>
                <a:close/>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Shape 22">
            <a:extLst>
              <a:ext uri="{FF2B5EF4-FFF2-40B4-BE49-F238E27FC236}">
                <a16:creationId xmlns:a16="http://schemas.microsoft.com/office/drawing/2014/main" id="{117C30F0-5A38-4B60-B632-3AF7C2780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33528" y="-3116"/>
            <a:ext cx="6766974" cy="6864232"/>
          </a:xfrm>
          <a:custGeom>
            <a:avLst/>
            <a:gdLst>
              <a:gd name="connsiteX0" fmla="*/ 2135088 w 6766974"/>
              <a:gd name="connsiteY0" fmla="*/ 0 h 6864232"/>
              <a:gd name="connsiteX1" fmla="*/ 6766974 w 6766974"/>
              <a:gd name="connsiteY1" fmla="*/ 0 h 6864232"/>
              <a:gd name="connsiteX2" fmla="*/ 6766974 w 6766974"/>
              <a:gd name="connsiteY2" fmla="*/ 6864232 h 6864232"/>
              <a:gd name="connsiteX3" fmla="*/ 1128977 w 6766974"/>
              <a:gd name="connsiteY3" fmla="*/ 6864232 h 6864232"/>
              <a:gd name="connsiteX4" fmla="*/ 1004776 w 6766974"/>
              <a:gd name="connsiteY4" fmla="*/ 6687663 h 6864232"/>
              <a:gd name="connsiteX5" fmla="*/ 709736 w 6766974"/>
              <a:gd name="connsiteY5" fmla="*/ 1521351 h 6864232"/>
              <a:gd name="connsiteX6" fmla="*/ 1896284 w 6766974"/>
              <a:gd name="connsiteY6" fmla="*/ 197391 h 686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6974" h="6864232">
                <a:moveTo>
                  <a:pt x="2135088" y="0"/>
                </a:moveTo>
                <a:lnTo>
                  <a:pt x="6766974" y="0"/>
                </a:lnTo>
                <a:lnTo>
                  <a:pt x="6766974" y="6864232"/>
                </a:lnTo>
                <a:lnTo>
                  <a:pt x="1128977" y="6864232"/>
                </a:lnTo>
                <a:lnTo>
                  <a:pt x="1004776" y="6687663"/>
                </a:lnTo>
                <a:cubicBezTo>
                  <a:pt x="-54053" y="5122098"/>
                  <a:pt x="-463081" y="3202457"/>
                  <a:pt x="709736" y="1521351"/>
                </a:cubicBezTo>
                <a:cubicBezTo>
                  <a:pt x="1045443" y="1039181"/>
                  <a:pt x="1446565" y="592246"/>
                  <a:pt x="1896284" y="197391"/>
                </a:cubicBezTo>
                <a:close/>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5" name="Freeform: Shape 24">
            <a:extLst>
              <a:ext uri="{FF2B5EF4-FFF2-40B4-BE49-F238E27FC236}">
                <a16:creationId xmlns:a16="http://schemas.microsoft.com/office/drawing/2014/main" id="{A200CBA5-3F2B-4AAC-9F86-99AFECC19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3136" y="0"/>
            <a:ext cx="5238864" cy="6858000"/>
          </a:xfrm>
          <a:custGeom>
            <a:avLst/>
            <a:gdLst>
              <a:gd name="connsiteX0" fmla="*/ 2829115 w 5238864"/>
              <a:gd name="connsiteY0" fmla="*/ 0 h 6864726"/>
              <a:gd name="connsiteX1" fmla="*/ 5238864 w 5238864"/>
              <a:gd name="connsiteY1" fmla="*/ 0 h 6864726"/>
              <a:gd name="connsiteX2" fmla="*/ 5238864 w 5238864"/>
              <a:gd name="connsiteY2" fmla="*/ 6864726 h 6864726"/>
              <a:gd name="connsiteX3" fmla="*/ 1518091 w 5238864"/>
              <a:gd name="connsiteY3" fmla="*/ 6864726 h 6864726"/>
              <a:gd name="connsiteX4" fmla="*/ 1435414 w 5238864"/>
              <a:gd name="connsiteY4" fmla="*/ 6778879 h 6864726"/>
              <a:gd name="connsiteX5" fmla="*/ 406006 w 5238864"/>
              <a:gd name="connsiteY5" fmla="*/ 2093910 h 6864726"/>
              <a:gd name="connsiteX6" fmla="*/ 2559142 w 5238864"/>
              <a:gd name="connsiteY6" fmla="*/ 124487 h 6864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8864" h="6864726">
                <a:moveTo>
                  <a:pt x="2829115" y="0"/>
                </a:moveTo>
                <a:lnTo>
                  <a:pt x="5238864" y="0"/>
                </a:lnTo>
                <a:lnTo>
                  <a:pt x="5238864" y="6864726"/>
                </a:lnTo>
                <a:lnTo>
                  <a:pt x="1518091" y="6864726"/>
                </a:lnTo>
                <a:lnTo>
                  <a:pt x="1435414" y="6778879"/>
                </a:lnTo>
                <a:cubicBezTo>
                  <a:pt x="226066" y="5476104"/>
                  <a:pt x="-499346" y="3635393"/>
                  <a:pt x="406006" y="2093910"/>
                </a:cubicBezTo>
                <a:cubicBezTo>
                  <a:pt x="907547" y="1241972"/>
                  <a:pt x="1674986" y="564513"/>
                  <a:pt x="2559142" y="12448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48FE56B-88B2-634A-9B9E-C2F9778CDD87}"/>
              </a:ext>
            </a:extLst>
          </p:cNvPr>
          <p:cNvSpPr>
            <a:spLocks noGrp="1"/>
          </p:cNvSpPr>
          <p:nvPr>
            <p:ph type="title"/>
          </p:nvPr>
        </p:nvSpPr>
        <p:spPr>
          <a:xfrm>
            <a:off x="7874928" y="1124998"/>
            <a:ext cx="3456122" cy="4589717"/>
          </a:xfrm>
        </p:spPr>
        <p:txBody>
          <a:bodyPr>
            <a:normAutofit/>
          </a:bodyPr>
          <a:lstStyle/>
          <a:p>
            <a:pPr algn="l"/>
            <a:r>
              <a:rPr lang="en-US" sz="4800"/>
              <a:t>Our Journey	</a:t>
            </a:r>
          </a:p>
        </p:txBody>
      </p:sp>
      <p:sp>
        <p:nvSpPr>
          <p:cNvPr id="3" name="Content Placeholder 2">
            <a:extLst>
              <a:ext uri="{FF2B5EF4-FFF2-40B4-BE49-F238E27FC236}">
                <a16:creationId xmlns:a16="http://schemas.microsoft.com/office/drawing/2014/main" id="{3957A75A-384A-B146-B955-8D8EB22AE457}"/>
              </a:ext>
            </a:extLst>
          </p:cNvPr>
          <p:cNvSpPr>
            <a:spLocks noGrp="1"/>
          </p:cNvSpPr>
          <p:nvPr>
            <p:ph idx="1"/>
          </p:nvPr>
        </p:nvSpPr>
        <p:spPr>
          <a:xfrm>
            <a:off x="120474" y="157672"/>
            <a:ext cx="6766973" cy="6524368"/>
          </a:xfrm>
        </p:spPr>
        <p:txBody>
          <a:bodyPr>
            <a:normAutofit/>
          </a:bodyPr>
          <a:lstStyle/>
          <a:p>
            <a:r>
              <a:rPr lang="en-US" dirty="0"/>
              <a:t>I kept trying to convince my dad of the benefits of soil health practices from things I had learned from presentations, YouTube videos, and magazine articles.</a:t>
            </a:r>
          </a:p>
          <a:p>
            <a:r>
              <a:rPr lang="en-US" dirty="0"/>
              <a:t>In 2012 I was able to purchase 70 acres of my own to try whatever I wanted without trying to convince my dad it was a good idea.</a:t>
            </a:r>
          </a:p>
          <a:p>
            <a:r>
              <a:rPr lang="en-US" dirty="0"/>
              <a:t>I began no-tilling and planting cover crops.</a:t>
            </a:r>
          </a:p>
          <a:p>
            <a:r>
              <a:rPr lang="en-US" dirty="0"/>
              <a:t>I had enough successes that my dad could see the benefits, so we began implementing soil health practices on our whole farm.</a:t>
            </a:r>
          </a:p>
          <a:p>
            <a:r>
              <a:rPr lang="en-US" dirty="0"/>
              <a:t>Our first no-till crop was corn planted into the previous year’s wheat stubble.</a:t>
            </a:r>
          </a:p>
          <a:p>
            <a:r>
              <a:rPr lang="en-US" dirty="0"/>
              <a:t>I realize that many of you have been using soil health practices for many years already.  However, here in Southern Idaho there are very few people who have implemented soil health practices.  Our challenge was adapting principles of soil health to our local conditions and crops grown.</a:t>
            </a:r>
          </a:p>
          <a:p>
            <a:endParaRPr lang="en-US" sz="1600" dirty="0"/>
          </a:p>
        </p:txBody>
      </p:sp>
    </p:spTree>
    <p:extLst>
      <p:ext uri="{BB962C8B-B14F-4D97-AF65-F5344CB8AC3E}">
        <p14:creationId xmlns:p14="http://schemas.microsoft.com/office/powerpoint/2010/main" val="3530785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01A11-6404-7647-B4F7-B842B15267E1}"/>
              </a:ext>
            </a:extLst>
          </p:cNvPr>
          <p:cNvSpPr>
            <a:spLocks noGrp="1"/>
          </p:cNvSpPr>
          <p:nvPr>
            <p:ph type="title"/>
          </p:nvPr>
        </p:nvSpPr>
        <p:spPr>
          <a:xfrm>
            <a:off x="888631" y="2352026"/>
            <a:ext cx="3501197" cy="1861628"/>
          </a:xfrm>
        </p:spPr>
        <p:txBody>
          <a:bodyPr/>
          <a:lstStyle/>
          <a:p>
            <a:r>
              <a:rPr lang="en-US" sz="3600" dirty="0"/>
              <a:t>Why Change to Regenerative Model</a:t>
            </a:r>
            <a:r>
              <a:rPr lang="en-US" dirty="0"/>
              <a:t>?</a:t>
            </a:r>
          </a:p>
        </p:txBody>
      </p:sp>
      <p:sp>
        <p:nvSpPr>
          <p:cNvPr id="3" name="Content Placeholder 2">
            <a:extLst>
              <a:ext uri="{FF2B5EF4-FFF2-40B4-BE49-F238E27FC236}">
                <a16:creationId xmlns:a16="http://schemas.microsoft.com/office/drawing/2014/main" id="{63DBCE2C-7352-B644-B2B8-36DCAD7ED09A}"/>
              </a:ext>
            </a:extLst>
          </p:cNvPr>
          <p:cNvSpPr>
            <a:spLocks noGrp="1"/>
          </p:cNvSpPr>
          <p:nvPr>
            <p:ph idx="1"/>
          </p:nvPr>
        </p:nvSpPr>
        <p:spPr>
          <a:xfrm>
            <a:off x="4510216" y="0"/>
            <a:ext cx="7681783" cy="6759145"/>
          </a:xfrm>
        </p:spPr>
        <p:txBody>
          <a:bodyPr/>
          <a:lstStyle/>
          <a:p>
            <a:r>
              <a:rPr lang="en-US" dirty="0"/>
              <a:t>Economically made sense.  For example, we saved 4 tillage passes in our corn crop moving from a tillage model to no-till.</a:t>
            </a:r>
          </a:p>
          <a:p>
            <a:r>
              <a:rPr lang="en-US" dirty="0"/>
              <a:t>Wanted to be more efficient with our irrigation water.  We save about 2” of precious irrigation water per year on corn.</a:t>
            </a:r>
          </a:p>
          <a:p>
            <a:r>
              <a:rPr lang="en-US" dirty="0"/>
              <a:t>Saw a way of improving soil and plant health with the expectation of using less fertilizer since our soil would be more healthy.</a:t>
            </a:r>
          </a:p>
          <a:p>
            <a:r>
              <a:rPr lang="en-US" dirty="0"/>
              <a:t>Work with the soil, not against it; we were looking at the soil like a chemistry set and fighting against the biological processes in the soil by tilling and using a lot of inorganic fertilizers.</a:t>
            </a:r>
          </a:p>
          <a:p>
            <a:r>
              <a:rPr lang="en-US" dirty="0"/>
              <a:t>If we wanted different results than what we’d been getting, we’d have to change our approach.</a:t>
            </a:r>
          </a:p>
          <a:p>
            <a:r>
              <a:rPr lang="en-US" dirty="0"/>
              <a:t>Leave healthier soils for my kids.</a:t>
            </a:r>
          </a:p>
          <a:p>
            <a:r>
              <a:rPr lang="en-US" dirty="0"/>
              <a:t>I believe I’m a steward of the land God loans me, so I want to take care of it and work within the biological systems He designed.</a:t>
            </a:r>
          </a:p>
          <a:p>
            <a:r>
              <a:rPr lang="en-US" dirty="0"/>
              <a:t>Have more resiliency in the soil to endure weather challenges.</a:t>
            </a:r>
          </a:p>
        </p:txBody>
      </p:sp>
      <p:sp>
        <p:nvSpPr>
          <p:cNvPr id="4" name="Text Placeholder 3">
            <a:extLst>
              <a:ext uri="{FF2B5EF4-FFF2-40B4-BE49-F238E27FC236}">
                <a16:creationId xmlns:a16="http://schemas.microsoft.com/office/drawing/2014/main" id="{0D2114B1-80B4-654A-A35B-8234D28AD7F2}"/>
              </a:ext>
            </a:extLst>
          </p:cNvPr>
          <p:cNvSpPr>
            <a:spLocks noGrp="1"/>
          </p:cNvSpPr>
          <p:nvPr>
            <p:ph type="body" sz="half" idx="2"/>
          </p:nvPr>
        </p:nvSpPr>
        <p:spPr>
          <a:xfrm flipV="1">
            <a:off x="888631" y="4801349"/>
            <a:ext cx="3501197" cy="54855"/>
          </a:xfrm>
        </p:spPr>
        <p:txBody>
          <a:bodyPr>
            <a:normAutofit fontScale="25000" lnSpcReduction="20000"/>
          </a:bodyPr>
          <a:lstStyle/>
          <a:p>
            <a:endParaRPr lang="en-US" dirty="0"/>
          </a:p>
        </p:txBody>
      </p:sp>
    </p:spTree>
    <p:extLst>
      <p:ext uri="{BB962C8B-B14F-4D97-AF65-F5344CB8AC3E}">
        <p14:creationId xmlns:p14="http://schemas.microsoft.com/office/powerpoint/2010/main" val="412830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dissolv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75627FE-0AC5-4349-AC08-45A58BEC9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F87AAF7B-2090-475D-9C3E-FDC03DD87A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34" name="Freeform 5">
              <a:extLst>
                <a:ext uri="{FF2B5EF4-FFF2-40B4-BE49-F238E27FC236}">
                  <a16:creationId xmlns:a16="http://schemas.microsoft.com/office/drawing/2014/main" id="{F2DCEC33-4B31-44BC-99CB-9E4845DC4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204E0A10-D288-4B22-87A1-737B0A37D1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7">
              <a:extLst>
                <a:ext uri="{FF2B5EF4-FFF2-40B4-BE49-F238E27FC236}">
                  <a16:creationId xmlns:a16="http://schemas.microsoft.com/office/drawing/2014/main" id="{9A3E042E-4911-425A-84BB-04BF90D07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8" name="Freeform 8">
              <a:extLst>
                <a:ext uri="{FF2B5EF4-FFF2-40B4-BE49-F238E27FC236}">
                  <a16:creationId xmlns:a16="http://schemas.microsoft.com/office/drawing/2014/main" id="{3A49226D-3129-4C5A-9641-3D03BEEA79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9" name="Freeform 9">
              <a:extLst>
                <a:ext uri="{FF2B5EF4-FFF2-40B4-BE49-F238E27FC236}">
                  <a16:creationId xmlns:a16="http://schemas.microsoft.com/office/drawing/2014/main" id="{9CC3C315-B515-4DD8-AC22-9D8417B37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0" name="Freeform 10">
              <a:extLst>
                <a:ext uri="{FF2B5EF4-FFF2-40B4-BE49-F238E27FC236}">
                  <a16:creationId xmlns:a16="http://schemas.microsoft.com/office/drawing/2014/main" id="{1A961828-F78F-4D56-A98E-037806C63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1" name="Freeform 11">
              <a:extLst>
                <a:ext uri="{FF2B5EF4-FFF2-40B4-BE49-F238E27FC236}">
                  <a16:creationId xmlns:a16="http://schemas.microsoft.com/office/drawing/2014/main" id="{739D4F9D-3728-42C1-8302-452D51321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12">
              <a:extLst>
                <a:ext uri="{FF2B5EF4-FFF2-40B4-BE49-F238E27FC236}">
                  <a16:creationId xmlns:a16="http://schemas.microsoft.com/office/drawing/2014/main" id="{B4D9647E-354D-4CA8-B4A7-39172E5EA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13">
              <a:extLst>
                <a:ext uri="{FF2B5EF4-FFF2-40B4-BE49-F238E27FC236}">
                  <a16:creationId xmlns:a16="http://schemas.microsoft.com/office/drawing/2014/main" id="{A3EC74E0-5222-4ACC-BCEC-1AA189D3B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 name="Freeform 14">
              <a:extLst>
                <a:ext uri="{FF2B5EF4-FFF2-40B4-BE49-F238E27FC236}">
                  <a16:creationId xmlns:a16="http://schemas.microsoft.com/office/drawing/2014/main" id="{C0AE72B4-084D-42E6-ABED-5FD4650D4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5">
              <a:extLst>
                <a:ext uri="{FF2B5EF4-FFF2-40B4-BE49-F238E27FC236}">
                  <a16:creationId xmlns:a16="http://schemas.microsoft.com/office/drawing/2014/main" id="{C9D1F5DD-8D50-4098-8D2B-10E284752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6">
              <a:extLst>
                <a:ext uri="{FF2B5EF4-FFF2-40B4-BE49-F238E27FC236}">
                  <a16:creationId xmlns:a16="http://schemas.microsoft.com/office/drawing/2014/main" id="{D48F3941-C3C7-4589-AA46-067F6BB2D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7">
              <a:extLst>
                <a:ext uri="{FF2B5EF4-FFF2-40B4-BE49-F238E27FC236}">
                  <a16:creationId xmlns:a16="http://schemas.microsoft.com/office/drawing/2014/main" id="{C16BBE9A-4BE3-4401-82C5-8041DB14E5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8">
              <a:extLst>
                <a:ext uri="{FF2B5EF4-FFF2-40B4-BE49-F238E27FC236}">
                  <a16:creationId xmlns:a16="http://schemas.microsoft.com/office/drawing/2014/main" id="{06180330-CCD3-4D14-A652-D60C28252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9">
              <a:extLst>
                <a:ext uri="{FF2B5EF4-FFF2-40B4-BE49-F238E27FC236}">
                  <a16:creationId xmlns:a16="http://schemas.microsoft.com/office/drawing/2014/main" id="{616C90F6-4133-43A5-B47C-7750FE28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20">
              <a:extLst>
                <a:ext uri="{FF2B5EF4-FFF2-40B4-BE49-F238E27FC236}">
                  <a16:creationId xmlns:a16="http://schemas.microsoft.com/office/drawing/2014/main" id="{D7C03F90-E828-4414-8A53-92069FFB6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1" name="Freeform 21">
              <a:extLst>
                <a:ext uri="{FF2B5EF4-FFF2-40B4-BE49-F238E27FC236}">
                  <a16:creationId xmlns:a16="http://schemas.microsoft.com/office/drawing/2014/main" id="{6ADDE443-75AA-4F32-A2EE-272C4347C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2" name="Freeform 22">
              <a:extLst>
                <a:ext uri="{FF2B5EF4-FFF2-40B4-BE49-F238E27FC236}">
                  <a16:creationId xmlns:a16="http://schemas.microsoft.com/office/drawing/2014/main" id="{ACD281C1-1D59-453F-A33A-D83E39EB0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3">
              <a:extLst>
                <a:ext uri="{FF2B5EF4-FFF2-40B4-BE49-F238E27FC236}">
                  <a16:creationId xmlns:a16="http://schemas.microsoft.com/office/drawing/2014/main" id="{60217FAC-29FE-4D6B-9BB4-FF41AA756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24">
              <a:extLst>
                <a:ext uri="{FF2B5EF4-FFF2-40B4-BE49-F238E27FC236}">
                  <a16:creationId xmlns:a16="http://schemas.microsoft.com/office/drawing/2014/main" id="{0D3CC33A-6E36-4A72-9965-8E20FB05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5">
              <a:extLst>
                <a:ext uri="{FF2B5EF4-FFF2-40B4-BE49-F238E27FC236}">
                  <a16:creationId xmlns:a16="http://schemas.microsoft.com/office/drawing/2014/main" id="{F128F04E-05CD-4035-A32B-6E9ABAB9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BC2574CF-1D35-4994-87BD-5A3378E1A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B80D02-5607-6341-8C9D-BD81B7EBC009}"/>
              </a:ext>
            </a:extLst>
          </p:cNvPr>
          <p:cNvSpPr>
            <a:spLocks noGrp="1"/>
          </p:cNvSpPr>
          <p:nvPr>
            <p:ph type="title"/>
          </p:nvPr>
        </p:nvSpPr>
        <p:spPr>
          <a:xfrm>
            <a:off x="645459" y="960120"/>
            <a:ext cx="3865695" cy="4171278"/>
          </a:xfrm>
        </p:spPr>
        <p:txBody>
          <a:bodyPr>
            <a:normAutofit/>
          </a:bodyPr>
          <a:lstStyle/>
          <a:p>
            <a:pPr algn="r"/>
            <a:r>
              <a:rPr lang="en-US" sz="4400" dirty="0">
                <a:solidFill>
                  <a:schemeClr val="tx1"/>
                </a:solidFill>
              </a:rPr>
              <a:t>What Did We Change?</a:t>
            </a:r>
          </a:p>
        </p:txBody>
      </p:sp>
      <p:cxnSp>
        <p:nvCxnSpPr>
          <p:cNvPr id="35" name="Straight Connector 34">
            <a:extLst>
              <a:ext uri="{FF2B5EF4-FFF2-40B4-BE49-F238E27FC236}">
                <a16:creationId xmlns:a16="http://schemas.microsoft.com/office/drawing/2014/main" id="{68B6AB33-DFE6-4FE4-94FE-C9E25424AD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6" name="Content Placeholder 2">
            <a:extLst>
              <a:ext uri="{FF2B5EF4-FFF2-40B4-BE49-F238E27FC236}">
                <a16:creationId xmlns:a16="http://schemas.microsoft.com/office/drawing/2014/main" id="{4F77AAAC-304C-1B48-A17E-110E0E43063A}"/>
              </a:ext>
            </a:extLst>
          </p:cNvPr>
          <p:cNvSpPr>
            <a:spLocks noGrp="1"/>
          </p:cNvSpPr>
          <p:nvPr>
            <p:ph idx="1"/>
          </p:nvPr>
        </p:nvSpPr>
        <p:spPr>
          <a:xfrm>
            <a:off x="4983164" y="14287"/>
            <a:ext cx="7178674" cy="5774085"/>
          </a:xfrm>
        </p:spPr>
        <p:txBody>
          <a:bodyPr>
            <a:normAutofit lnSpcReduction="10000"/>
          </a:bodyPr>
          <a:lstStyle/>
          <a:p>
            <a:pPr>
              <a:lnSpc>
                <a:spcPct val="110000"/>
              </a:lnSpc>
            </a:pPr>
            <a:r>
              <a:rPr lang="en-US" sz="2000" dirty="0"/>
              <a:t>Moved to much less tillage</a:t>
            </a:r>
          </a:p>
          <a:p>
            <a:pPr>
              <a:lnSpc>
                <a:spcPct val="110000"/>
              </a:lnSpc>
            </a:pPr>
            <a:r>
              <a:rPr lang="en-US" sz="2000" dirty="0"/>
              <a:t>Plant no-till as much as possible</a:t>
            </a:r>
          </a:p>
          <a:p>
            <a:pPr>
              <a:lnSpc>
                <a:spcPct val="110000"/>
              </a:lnSpc>
            </a:pPr>
            <a:r>
              <a:rPr lang="en-US" sz="2000" dirty="0"/>
              <a:t>Use cover crops between cash crops in order to keep a living root in the soil as much as possible to feed the microbes that make fertilizer available.</a:t>
            </a:r>
          </a:p>
          <a:p>
            <a:pPr>
              <a:lnSpc>
                <a:spcPct val="110000"/>
              </a:lnSpc>
            </a:pPr>
            <a:r>
              <a:rPr lang="en-US" sz="2000" dirty="0"/>
              <a:t>Leave residue on soil surface to armor the soil from wind and water erosion and prevent as much evaporation in the summer</a:t>
            </a:r>
          </a:p>
          <a:p>
            <a:pPr>
              <a:lnSpc>
                <a:spcPct val="110000"/>
              </a:lnSpc>
            </a:pPr>
            <a:r>
              <a:rPr lang="en-US" sz="2000" dirty="0"/>
              <a:t>Use manure and compost rather than commercial fertilizer when possible</a:t>
            </a:r>
          </a:p>
          <a:p>
            <a:pPr>
              <a:lnSpc>
                <a:spcPct val="110000"/>
              </a:lnSpc>
            </a:pPr>
            <a:r>
              <a:rPr lang="en-US" sz="2000" dirty="0"/>
              <a:t>Spread harvest residue more evenly to enable better no-till stands</a:t>
            </a:r>
          </a:p>
          <a:p>
            <a:pPr>
              <a:lnSpc>
                <a:spcPct val="110000"/>
              </a:lnSpc>
            </a:pPr>
            <a:r>
              <a:rPr lang="en-US" sz="2000" dirty="0"/>
              <a:t>In drought years, leave cover crop growing in fields or volunteer crop to compete with weeds  instead of tilling them to control weeds</a:t>
            </a:r>
          </a:p>
        </p:txBody>
      </p:sp>
    </p:spTree>
    <p:extLst>
      <p:ext uri="{BB962C8B-B14F-4D97-AF65-F5344CB8AC3E}">
        <p14:creationId xmlns:p14="http://schemas.microsoft.com/office/powerpoint/2010/main" val="3939327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
                                            <p:txEl>
                                              <p:pRg st="0" end="0"/>
                                            </p:txEl>
                                          </p:spTgt>
                                        </p:tgtEl>
                                        <p:attrNameLst>
                                          <p:attrName>style.visibility</p:attrName>
                                        </p:attrNameLst>
                                      </p:cBhvr>
                                      <p:to>
                                        <p:strVal val="visible"/>
                                      </p:to>
                                    </p:set>
                                    <p:anim calcmode="lin" valueType="num">
                                      <p:cBhvr additive="base">
                                        <p:cTn id="7" dur="500" fill="hold"/>
                                        <p:tgtEl>
                                          <p:spTgt spid="5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6">
                                            <p:txEl>
                                              <p:pRg st="1" end="1"/>
                                            </p:txEl>
                                          </p:spTgt>
                                        </p:tgtEl>
                                        <p:attrNameLst>
                                          <p:attrName>style.visibility</p:attrName>
                                        </p:attrNameLst>
                                      </p:cBhvr>
                                      <p:to>
                                        <p:strVal val="visible"/>
                                      </p:to>
                                    </p:set>
                                    <p:anim calcmode="lin" valueType="num">
                                      <p:cBhvr additive="base">
                                        <p:cTn id="13" dur="500" fill="hold"/>
                                        <p:tgtEl>
                                          <p:spTgt spid="5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6">
                                            <p:txEl>
                                              <p:pRg st="2" end="2"/>
                                            </p:txEl>
                                          </p:spTgt>
                                        </p:tgtEl>
                                        <p:attrNameLst>
                                          <p:attrName>style.visibility</p:attrName>
                                        </p:attrNameLst>
                                      </p:cBhvr>
                                      <p:to>
                                        <p:strVal val="visible"/>
                                      </p:to>
                                    </p:set>
                                    <p:anim calcmode="lin" valueType="num">
                                      <p:cBhvr additive="base">
                                        <p:cTn id="19" dur="500" fill="hold"/>
                                        <p:tgtEl>
                                          <p:spTgt spid="5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6">
                                            <p:txEl>
                                              <p:pRg st="3" end="3"/>
                                            </p:txEl>
                                          </p:spTgt>
                                        </p:tgtEl>
                                        <p:attrNameLst>
                                          <p:attrName>style.visibility</p:attrName>
                                        </p:attrNameLst>
                                      </p:cBhvr>
                                      <p:to>
                                        <p:strVal val="visible"/>
                                      </p:to>
                                    </p:set>
                                    <p:anim calcmode="lin" valueType="num">
                                      <p:cBhvr additive="base">
                                        <p:cTn id="25" dur="500" fill="hold"/>
                                        <p:tgtEl>
                                          <p:spTgt spid="5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6">
                                            <p:txEl>
                                              <p:pRg st="4" end="4"/>
                                            </p:txEl>
                                          </p:spTgt>
                                        </p:tgtEl>
                                        <p:attrNameLst>
                                          <p:attrName>style.visibility</p:attrName>
                                        </p:attrNameLst>
                                      </p:cBhvr>
                                      <p:to>
                                        <p:strVal val="visible"/>
                                      </p:to>
                                    </p:set>
                                    <p:anim calcmode="lin" valueType="num">
                                      <p:cBhvr additive="base">
                                        <p:cTn id="31" dur="500" fill="hold"/>
                                        <p:tgtEl>
                                          <p:spTgt spid="5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6">
                                            <p:txEl>
                                              <p:pRg st="5" end="5"/>
                                            </p:txEl>
                                          </p:spTgt>
                                        </p:tgtEl>
                                        <p:attrNameLst>
                                          <p:attrName>style.visibility</p:attrName>
                                        </p:attrNameLst>
                                      </p:cBhvr>
                                      <p:to>
                                        <p:strVal val="visible"/>
                                      </p:to>
                                    </p:set>
                                    <p:anim calcmode="lin" valueType="num">
                                      <p:cBhvr additive="base">
                                        <p:cTn id="37" dur="500" fill="hold"/>
                                        <p:tgtEl>
                                          <p:spTgt spid="5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6">
                                            <p:txEl>
                                              <p:pRg st="6" end="6"/>
                                            </p:txEl>
                                          </p:spTgt>
                                        </p:tgtEl>
                                        <p:attrNameLst>
                                          <p:attrName>style.visibility</p:attrName>
                                        </p:attrNameLst>
                                      </p:cBhvr>
                                      <p:to>
                                        <p:strVal val="visible"/>
                                      </p:to>
                                    </p:set>
                                    <p:anim calcmode="lin" valueType="num">
                                      <p:cBhvr additive="base">
                                        <p:cTn id="43" dur="500" fill="hold"/>
                                        <p:tgtEl>
                                          <p:spTgt spid="5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E19E2D2-078B-459F-A431-2037B063FD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6" name="Freeform 5">
              <a:extLst>
                <a:ext uri="{FF2B5EF4-FFF2-40B4-BE49-F238E27FC236}">
                  <a16:creationId xmlns:a16="http://schemas.microsoft.com/office/drawing/2014/main" id="{14035B44-9204-427C-98D0-75678B980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6">
              <a:extLst>
                <a:ext uri="{FF2B5EF4-FFF2-40B4-BE49-F238E27FC236}">
                  <a16:creationId xmlns:a16="http://schemas.microsoft.com/office/drawing/2014/main" id="{755FDC7E-5938-4B4B-8877-06EE01FCD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7">
              <a:extLst>
                <a:ext uri="{FF2B5EF4-FFF2-40B4-BE49-F238E27FC236}">
                  <a16:creationId xmlns:a16="http://schemas.microsoft.com/office/drawing/2014/main" id="{F0437E65-E6AA-41CB-8690-97980FE0D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8">
              <a:extLst>
                <a:ext uri="{FF2B5EF4-FFF2-40B4-BE49-F238E27FC236}">
                  <a16:creationId xmlns:a16="http://schemas.microsoft.com/office/drawing/2014/main" id="{3F0EF991-E8E2-4486-80F2-A9E03DA18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0" name="Freeform 9">
              <a:extLst>
                <a:ext uri="{FF2B5EF4-FFF2-40B4-BE49-F238E27FC236}">
                  <a16:creationId xmlns:a16="http://schemas.microsoft.com/office/drawing/2014/main" id="{FB081D04-EE00-42EF-BBFB-684673613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1" name="Freeform 10">
              <a:extLst>
                <a:ext uri="{FF2B5EF4-FFF2-40B4-BE49-F238E27FC236}">
                  <a16:creationId xmlns:a16="http://schemas.microsoft.com/office/drawing/2014/main" id="{12B7F571-868C-421B-8A57-6196C8124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2" name="Freeform 11">
              <a:extLst>
                <a:ext uri="{FF2B5EF4-FFF2-40B4-BE49-F238E27FC236}">
                  <a16:creationId xmlns:a16="http://schemas.microsoft.com/office/drawing/2014/main" id="{7E4953C7-80FE-46D4-A354-20321F421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2">
              <a:extLst>
                <a:ext uri="{FF2B5EF4-FFF2-40B4-BE49-F238E27FC236}">
                  <a16:creationId xmlns:a16="http://schemas.microsoft.com/office/drawing/2014/main" id="{C60293D3-71F6-45CD-890F-E68F81CDD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3">
              <a:extLst>
                <a:ext uri="{FF2B5EF4-FFF2-40B4-BE49-F238E27FC236}">
                  <a16:creationId xmlns:a16="http://schemas.microsoft.com/office/drawing/2014/main" id="{940865AC-2494-4A34-80AC-0D78FE9C5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4">
              <a:extLst>
                <a:ext uri="{FF2B5EF4-FFF2-40B4-BE49-F238E27FC236}">
                  <a16:creationId xmlns:a16="http://schemas.microsoft.com/office/drawing/2014/main" id="{E8206DC4-8F5A-4192-BB5B-39A4A2CDDD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15">
              <a:extLst>
                <a:ext uri="{FF2B5EF4-FFF2-40B4-BE49-F238E27FC236}">
                  <a16:creationId xmlns:a16="http://schemas.microsoft.com/office/drawing/2014/main" id="{1851F69F-8755-4226-9A81-C27799E32B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16">
              <a:extLst>
                <a:ext uri="{FF2B5EF4-FFF2-40B4-BE49-F238E27FC236}">
                  <a16:creationId xmlns:a16="http://schemas.microsoft.com/office/drawing/2014/main" id="{D85B97EF-28BC-441A-9EBB-81EF34094A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17">
              <a:extLst>
                <a:ext uri="{FF2B5EF4-FFF2-40B4-BE49-F238E27FC236}">
                  <a16:creationId xmlns:a16="http://schemas.microsoft.com/office/drawing/2014/main" id="{7C68D975-1EC2-4BFA-811D-0454109E3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18">
              <a:extLst>
                <a:ext uri="{FF2B5EF4-FFF2-40B4-BE49-F238E27FC236}">
                  <a16:creationId xmlns:a16="http://schemas.microsoft.com/office/drawing/2014/main" id="{251959DD-2AB4-4342-8A28-A252939263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19">
              <a:extLst>
                <a:ext uri="{FF2B5EF4-FFF2-40B4-BE49-F238E27FC236}">
                  <a16:creationId xmlns:a16="http://schemas.microsoft.com/office/drawing/2014/main" id="{785D37AB-3782-4D04-A998-0C126E1BD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0">
              <a:extLst>
                <a:ext uri="{FF2B5EF4-FFF2-40B4-BE49-F238E27FC236}">
                  <a16:creationId xmlns:a16="http://schemas.microsoft.com/office/drawing/2014/main" id="{9313ACA4-E3EA-43A3-822B-DD5DF119D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32" name="Freeform 21">
              <a:extLst>
                <a:ext uri="{FF2B5EF4-FFF2-40B4-BE49-F238E27FC236}">
                  <a16:creationId xmlns:a16="http://schemas.microsoft.com/office/drawing/2014/main" id="{5A98D1AB-DF34-414B-9696-4B671EC20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33" name="Freeform 22">
              <a:extLst>
                <a:ext uri="{FF2B5EF4-FFF2-40B4-BE49-F238E27FC236}">
                  <a16:creationId xmlns:a16="http://schemas.microsoft.com/office/drawing/2014/main" id="{8153A7D0-F980-48CC-B318-806C679F4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4" name="Freeform 23">
              <a:extLst>
                <a:ext uri="{FF2B5EF4-FFF2-40B4-BE49-F238E27FC236}">
                  <a16:creationId xmlns:a16="http://schemas.microsoft.com/office/drawing/2014/main" id="{96E44097-7726-43F7-9E27-8BD5BCF89A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5" name="Freeform 24">
              <a:extLst>
                <a:ext uri="{FF2B5EF4-FFF2-40B4-BE49-F238E27FC236}">
                  <a16:creationId xmlns:a16="http://schemas.microsoft.com/office/drawing/2014/main" id="{65B28630-DA3C-4E4C-94ED-0ED8F353C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6" name="Freeform 25">
              <a:extLst>
                <a:ext uri="{FF2B5EF4-FFF2-40B4-BE49-F238E27FC236}">
                  <a16:creationId xmlns:a16="http://schemas.microsoft.com/office/drawing/2014/main" id="{1686151F-4919-4A15-9EC3-0329453ED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8" name="Group 37">
            <a:extLst>
              <a:ext uri="{FF2B5EF4-FFF2-40B4-BE49-F238E27FC236}">
                <a16:creationId xmlns:a16="http://schemas.microsoft.com/office/drawing/2014/main" id="{E10C7CFA-FC7F-479C-9026-39109C0B59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9" name="Rectangle 38">
              <a:extLst>
                <a:ext uri="{FF2B5EF4-FFF2-40B4-BE49-F238E27FC236}">
                  <a16:creationId xmlns:a16="http://schemas.microsoft.com/office/drawing/2014/main" id="{9971A5E3-BBAD-4023-B07C-7FBC4202D8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22">
              <a:extLst>
                <a:ext uri="{FF2B5EF4-FFF2-40B4-BE49-F238E27FC236}">
                  <a16:creationId xmlns:a16="http://schemas.microsoft.com/office/drawing/2014/main" id="{FC05BA5F-5BBE-4BFA-A313-155476233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a:extLst>
                <a:ext uri="{FF2B5EF4-FFF2-40B4-BE49-F238E27FC236}">
                  <a16:creationId xmlns:a16="http://schemas.microsoft.com/office/drawing/2014/main" id="{5275B948-0170-4286-84CE-04CA461F27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useBgFill="1">
        <p:nvSpPr>
          <p:cNvPr id="43" name="Rectangle 42">
            <a:extLst>
              <a:ext uri="{FF2B5EF4-FFF2-40B4-BE49-F238E27FC236}">
                <a16:creationId xmlns:a16="http://schemas.microsoft.com/office/drawing/2014/main" id="{48CAE4AE-A9DF-45AF-9A9C-1712BC634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6C272060-BC98-4C91-A58F-4DFEC566CF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46" name="Freeform 5">
              <a:extLst>
                <a:ext uri="{FF2B5EF4-FFF2-40B4-BE49-F238E27FC236}">
                  <a16:creationId xmlns:a16="http://schemas.microsoft.com/office/drawing/2014/main" id="{8BA2DCB9-0DC0-4109-B2A2-56896E35E6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6">
              <a:extLst>
                <a:ext uri="{FF2B5EF4-FFF2-40B4-BE49-F238E27FC236}">
                  <a16:creationId xmlns:a16="http://schemas.microsoft.com/office/drawing/2014/main" id="{64A33555-1142-4AD7-8084-1A99422A11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7">
              <a:extLst>
                <a:ext uri="{FF2B5EF4-FFF2-40B4-BE49-F238E27FC236}">
                  <a16:creationId xmlns:a16="http://schemas.microsoft.com/office/drawing/2014/main" id="{BC6E4081-1A88-453E-8CCF-B97B0CE20D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8">
              <a:extLst>
                <a:ext uri="{FF2B5EF4-FFF2-40B4-BE49-F238E27FC236}">
                  <a16:creationId xmlns:a16="http://schemas.microsoft.com/office/drawing/2014/main" id="{5B7E0935-6EE8-4C61-AED5-09B9A2A99A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9">
              <a:extLst>
                <a:ext uri="{FF2B5EF4-FFF2-40B4-BE49-F238E27FC236}">
                  <a16:creationId xmlns:a16="http://schemas.microsoft.com/office/drawing/2014/main" id="{EB962BD6-C878-48FF-A75E-DCC7BDA3C3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10">
              <a:extLst>
                <a:ext uri="{FF2B5EF4-FFF2-40B4-BE49-F238E27FC236}">
                  <a16:creationId xmlns:a16="http://schemas.microsoft.com/office/drawing/2014/main" id="{CABF3786-BDE1-4FE5-9967-F6B6131A2C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11">
              <a:extLst>
                <a:ext uri="{FF2B5EF4-FFF2-40B4-BE49-F238E27FC236}">
                  <a16:creationId xmlns:a16="http://schemas.microsoft.com/office/drawing/2014/main" id="{4969707A-C75E-4F7F-A5C2-2991C65475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12">
              <a:extLst>
                <a:ext uri="{FF2B5EF4-FFF2-40B4-BE49-F238E27FC236}">
                  <a16:creationId xmlns:a16="http://schemas.microsoft.com/office/drawing/2014/main" id="{0E293989-8389-48CD-85D3-CAEFD5E9637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13">
              <a:extLst>
                <a:ext uri="{FF2B5EF4-FFF2-40B4-BE49-F238E27FC236}">
                  <a16:creationId xmlns:a16="http://schemas.microsoft.com/office/drawing/2014/main" id="{8DCF1E8B-9247-45E2-8641-90DA9F7D52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14">
              <a:extLst>
                <a:ext uri="{FF2B5EF4-FFF2-40B4-BE49-F238E27FC236}">
                  <a16:creationId xmlns:a16="http://schemas.microsoft.com/office/drawing/2014/main" id="{48DF418F-91AD-4E55-AF3B-F28FF45961B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15">
              <a:extLst>
                <a:ext uri="{FF2B5EF4-FFF2-40B4-BE49-F238E27FC236}">
                  <a16:creationId xmlns:a16="http://schemas.microsoft.com/office/drawing/2014/main" id="{EDBF35BD-D1DA-49B1-AE30-289189DACD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Freeform 16">
              <a:extLst>
                <a:ext uri="{FF2B5EF4-FFF2-40B4-BE49-F238E27FC236}">
                  <a16:creationId xmlns:a16="http://schemas.microsoft.com/office/drawing/2014/main" id="{69198BEC-A3B6-4562-AB0F-3E7760026C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17">
              <a:extLst>
                <a:ext uri="{FF2B5EF4-FFF2-40B4-BE49-F238E27FC236}">
                  <a16:creationId xmlns:a16="http://schemas.microsoft.com/office/drawing/2014/main" id="{9AB30D45-77AB-4323-83A2-1A637D07D5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18">
              <a:extLst>
                <a:ext uri="{FF2B5EF4-FFF2-40B4-BE49-F238E27FC236}">
                  <a16:creationId xmlns:a16="http://schemas.microsoft.com/office/drawing/2014/main" id="{D1AD137E-7B63-434C-9D0D-5A64BB4968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19">
              <a:extLst>
                <a:ext uri="{FF2B5EF4-FFF2-40B4-BE49-F238E27FC236}">
                  <a16:creationId xmlns:a16="http://schemas.microsoft.com/office/drawing/2014/main" id="{8B32BE2D-36DC-4BD0-952E-8FE32A70DB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20">
              <a:extLst>
                <a:ext uri="{FF2B5EF4-FFF2-40B4-BE49-F238E27FC236}">
                  <a16:creationId xmlns:a16="http://schemas.microsoft.com/office/drawing/2014/main" id="{930295E0-AD01-4DB0-9829-AD91BED608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21">
              <a:extLst>
                <a:ext uri="{FF2B5EF4-FFF2-40B4-BE49-F238E27FC236}">
                  <a16:creationId xmlns:a16="http://schemas.microsoft.com/office/drawing/2014/main" id="{29807E74-6BFD-4EA7-B3F3-92C0728A7D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22">
              <a:extLst>
                <a:ext uri="{FF2B5EF4-FFF2-40B4-BE49-F238E27FC236}">
                  <a16:creationId xmlns:a16="http://schemas.microsoft.com/office/drawing/2014/main" id="{C9EDBF49-4B87-4B6F-BEE6-DDC4A63CE60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Freeform 23">
              <a:extLst>
                <a:ext uri="{FF2B5EF4-FFF2-40B4-BE49-F238E27FC236}">
                  <a16:creationId xmlns:a16="http://schemas.microsoft.com/office/drawing/2014/main" id="{7738C468-1405-4ED9-8392-F93FA995EE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Freeform 24">
              <a:extLst>
                <a:ext uri="{FF2B5EF4-FFF2-40B4-BE49-F238E27FC236}">
                  <a16:creationId xmlns:a16="http://schemas.microsoft.com/office/drawing/2014/main" id="{F16402CF-F511-450A-8584-8C8A5B7E9D9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Freeform 25">
              <a:extLst>
                <a:ext uri="{FF2B5EF4-FFF2-40B4-BE49-F238E27FC236}">
                  <a16:creationId xmlns:a16="http://schemas.microsoft.com/office/drawing/2014/main" id="{85E5B49A-CFC2-4019-9BA6-528095F788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 name="Title 2">
            <a:extLst>
              <a:ext uri="{FF2B5EF4-FFF2-40B4-BE49-F238E27FC236}">
                <a16:creationId xmlns:a16="http://schemas.microsoft.com/office/drawing/2014/main" id="{03F26AEC-BBB4-134B-BC9A-5CE71531B3AB}"/>
              </a:ext>
            </a:extLst>
          </p:cNvPr>
          <p:cNvSpPr>
            <a:spLocks noGrp="1"/>
          </p:cNvSpPr>
          <p:nvPr>
            <p:ph type="title"/>
          </p:nvPr>
        </p:nvSpPr>
        <p:spPr>
          <a:xfrm>
            <a:off x="7397090" y="796727"/>
            <a:ext cx="2566416" cy="1433323"/>
          </a:xfrm>
        </p:spPr>
        <p:txBody>
          <a:bodyPr vert="horz" lIns="228600" tIns="228600" rIns="228600" bIns="228600" rtlCol="0" anchor="ctr">
            <a:normAutofit/>
          </a:bodyPr>
          <a:lstStyle/>
          <a:p>
            <a:pPr algn="l"/>
            <a:r>
              <a:rPr lang="en-US" sz="3200" dirty="0">
                <a:solidFill>
                  <a:schemeClr val="tx2"/>
                </a:solidFill>
              </a:rPr>
              <a:t>Planting Corn</a:t>
            </a:r>
          </a:p>
        </p:txBody>
      </p:sp>
      <p:sp>
        <p:nvSpPr>
          <p:cNvPr id="68" name="Rectangle 67">
            <a:extLst>
              <a:ext uri="{FF2B5EF4-FFF2-40B4-BE49-F238E27FC236}">
                <a16:creationId xmlns:a16="http://schemas.microsoft.com/office/drawing/2014/main" id="{E972DE0D-2E53-4159-ABD3-C60152426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720" y="795527"/>
            <a:ext cx="5970638" cy="5248847"/>
          </a:xfrm>
          <a:prstGeom prst="rect">
            <a:avLst/>
          </a:prstGeom>
          <a:solidFill>
            <a:schemeClr val="bg1"/>
          </a:solidFill>
          <a:ln w="19050">
            <a:solidFill>
              <a:srgbClr val="61A0E7"/>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Placeholder 9">
            <a:extLst>
              <a:ext uri="{FF2B5EF4-FFF2-40B4-BE49-F238E27FC236}">
                <a16:creationId xmlns:a16="http://schemas.microsoft.com/office/drawing/2014/main" id="{A0F34D13-86D4-4446-8740-E71A8B5D072B}"/>
              </a:ext>
            </a:extLst>
          </p:cNvPr>
          <p:cNvPicPr>
            <a:picLocks noGrp="1" noChangeAspect="1"/>
          </p:cNvPicPr>
          <p:nvPr>
            <p:ph type="pic" idx="1"/>
          </p:nvPr>
        </p:nvPicPr>
        <p:blipFill rotWithShape="1">
          <a:blip r:embed="rId2"/>
          <a:srcRect r="34602" b="-1"/>
          <a:stretch/>
        </p:blipFill>
        <p:spPr>
          <a:xfrm rot="5400000">
            <a:off x="1333303" y="599026"/>
            <a:ext cx="4919472" cy="5641848"/>
          </a:xfrm>
          <a:prstGeom prst="rect">
            <a:avLst/>
          </a:prstGeom>
          <a:ln w="12700">
            <a:noFill/>
          </a:ln>
        </p:spPr>
      </p:pic>
      <p:sp>
        <p:nvSpPr>
          <p:cNvPr id="4" name="Text Placeholder 3">
            <a:extLst>
              <a:ext uri="{FF2B5EF4-FFF2-40B4-BE49-F238E27FC236}">
                <a16:creationId xmlns:a16="http://schemas.microsoft.com/office/drawing/2014/main" id="{31AA75ED-DFE6-7441-9FAA-A07A5093915A}"/>
              </a:ext>
            </a:extLst>
          </p:cNvPr>
          <p:cNvSpPr>
            <a:spLocks noGrp="1"/>
          </p:cNvSpPr>
          <p:nvPr>
            <p:ph type="body" sz="half" idx="2"/>
          </p:nvPr>
        </p:nvSpPr>
        <p:spPr>
          <a:xfrm>
            <a:off x="7293817" y="2338388"/>
            <a:ext cx="4099607" cy="3678237"/>
          </a:xfrm>
        </p:spPr>
        <p:txBody>
          <a:bodyPr vert="horz" lIns="91440" tIns="45720" rIns="91440" bIns="45720" rtlCol="0" anchor="ctr">
            <a:normAutofit/>
          </a:bodyPr>
          <a:lstStyle/>
          <a:p>
            <a:pPr indent="-228600" algn="l">
              <a:buClr>
                <a:srgbClr val="61A0E7"/>
              </a:buClr>
              <a:buFont typeface="Wingdings" panose="05000000000000000000" pitchFamily="2" charset="2"/>
              <a:buChar char="§"/>
            </a:pPr>
            <a:endParaRPr lang="en-US" dirty="0">
              <a:solidFill>
                <a:schemeClr val="tx1"/>
              </a:solidFill>
            </a:endParaRPr>
          </a:p>
        </p:txBody>
      </p:sp>
    </p:spTree>
    <p:extLst>
      <p:ext uri="{BB962C8B-B14F-4D97-AF65-F5344CB8AC3E}">
        <p14:creationId xmlns:p14="http://schemas.microsoft.com/office/powerpoint/2010/main" val="3999798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539</TotalTime>
  <Words>1593</Words>
  <Application>Microsoft Macintosh PowerPoint</Application>
  <PresentationFormat>Widescreen</PresentationFormat>
  <Paragraphs>78</Paragraphs>
  <Slides>19</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Calibri</vt:lpstr>
      <vt:lpstr>Calibri Light</vt:lpstr>
      <vt:lpstr>Rockwell</vt:lpstr>
      <vt:lpstr>Wingdings</vt:lpstr>
      <vt:lpstr>Atlas</vt:lpstr>
      <vt:lpstr>Managing Weather Risks Using Regenerative Ag and Crop Insurance</vt:lpstr>
      <vt:lpstr>PowerPoint Presentation</vt:lpstr>
      <vt:lpstr>Idaho Statistics</vt:lpstr>
      <vt:lpstr>Background</vt:lpstr>
      <vt:lpstr>My Frustration Before our Soil Health Transition</vt:lpstr>
      <vt:lpstr>Our Journey </vt:lpstr>
      <vt:lpstr>Why Change to Regenerative Model?</vt:lpstr>
      <vt:lpstr>What Did We Change?</vt:lpstr>
      <vt:lpstr>Planting Corn</vt:lpstr>
      <vt:lpstr>PowerPoint Presentation</vt:lpstr>
      <vt:lpstr>Planting ”Green”</vt:lpstr>
      <vt:lpstr>PowerPoint Presentation</vt:lpstr>
      <vt:lpstr>PowerPoint Presentation</vt:lpstr>
      <vt:lpstr>PowerPoint Presentation</vt:lpstr>
      <vt:lpstr>PowerPoint Presentation</vt:lpstr>
      <vt:lpstr>Federal Crop Insurance to Mitigate Risk</vt:lpstr>
      <vt:lpstr>How Crop Insurance and Regenerative Ag Work Together Now</vt:lpstr>
      <vt:lpstr>Changes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Weather Risks Using Regnerative Ag and Crop Insurance</dc:title>
  <dc:creator>Lance Griff</dc:creator>
  <cp:lastModifiedBy>Lance Griff</cp:lastModifiedBy>
  <cp:revision>3</cp:revision>
  <dcterms:created xsi:type="dcterms:W3CDTF">2022-01-26T16:31:36Z</dcterms:created>
  <dcterms:modified xsi:type="dcterms:W3CDTF">2022-01-31T18:28:22Z</dcterms:modified>
</cp:coreProperties>
</file>