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1598" r:id="rId2"/>
    <p:sldId id="1619" r:id="rId3"/>
    <p:sldId id="1616" r:id="rId4"/>
    <p:sldId id="1605" r:id="rId5"/>
    <p:sldId id="1617" r:id="rId6"/>
    <p:sldId id="1621" r:id="rId7"/>
    <p:sldId id="1607" r:id="rId8"/>
    <p:sldId id="1608" r:id="rId9"/>
    <p:sldId id="1622" r:id="rId10"/>
    <p:sldId id="1624" r:id="rId11"/>
    <p:sldId id="1609" r:id="rId12"/>
    <p:sldId id="1614" r:id="rId13"/>
    <p:sldId id="1603" r:id="rId14"/>
    <p:sldId id="1627" r:id="rId15"/>
    <p:sldId id="162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sley Atwood" initials="LA" lastIdx="1" clrIdx="0">
    <p:extLst>
      <p:ext uri="{19B8F6BF-5375-455C-9EA6-DF929625EA0E}">
        <p15:presenceInfo xmlns:p15="http://schemas.microsoft.com/office/powerpoint/2012/main" userId="S::lesley.atwood@TNC.ORG::616d2f0e-309e-4f37-b904-a53c9de7e35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86D78"/>
    <a:srgbClr val="3A7E32"/>
    <a:srgbClr val="A88C3D"/>
    <a:srgbClr val="25262B"/>
    <a:srgbClr val="A292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5" autoAdjust="0"/>
    <p:restoredTop sz="58989" autoAdjust="0"/>
  </p:normalViewPr>
  <p:slideViewPr>
    <p:cSldViewPr snapToGrid="0">
      <p:cViewPr varScale="1">
        <p:scale>
          <a:sx n="67" d="100"/>
          <a:sy n="67" d="100"/>
        </p:scale>
        <p:origin x="2160" y="66"/>
      </p:cViewPr>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450333-4B8C-44B5-9C99-06701D1E8126}" type="datetimeFigureOut">
              <a:rPr lang="en-US" smtClean="0"/>
              <a:t>2/1/2022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BD9A1E-F1C1-4F47-91DF-61E8BED4C1AD}" type="slidenum">
              <a:rPr lang="en-US" smtClean="0"/>
              <a:t>‹#›</a:t>
            </a:fld>
            <a:endParaRPr lang="en-US"/>
          </a:p>
        </p:txBody>
      </p:sp>
    </p:spTree>
    <p:extLst>
      <p:ext uri="{BB962C8B-B14F-4D97-AF65-F5344CB8AC3E}">
        <p14:creationId xmlns:p14="http://schemas.microsoft.com/office/powerpoint/2010/main" val="3419538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3691A3-0374-4787-A36B-4E25E9CA09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02668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58BD9A1E-F1C1-4F47-91DF-61E8BED4C1AD}" type="slidenum">
              <a:rPr lang="en-US" smtClean="0"/>
              <a:t>10</a:t>
            </a:fld>
            <a:endParaRPr lang="en-US"/>
          </a:p>
        </p:txBody>
      </p:sp>
    </p:spTree>
    <p:extLst>
      <p:ext uri="{BB962C8B-B14F-4D97-AF65-F5344CB8AC3E}">
        <p14:creationId xmlns:p14="http://schemas.microsoft.com/office/powerpoint/2010/main" val="10019834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BD9A1E-F1C1-4F47-91DF-61E8BED4C1AD}" type="slidenum">
              <a:rPr lang="en-US" smtClean="0"/>
              <a:t>11</a:t>
            </a:fld>
            <a:endParaRPr lang="en-US"/>
          </a:p>
        </p:txBody>
      </p:sp>
    </p:spTree>
    <p:extLst>
      <p:ext uri="{BB962C8B-B14F-4D97-AF65-F5344CB8AC3E}">
        <p14:creationId xmlns:p14="http://schemas.microsoft.com/office/powerpoint/2010/main" val="1665657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BD9A1E-F1C1-4F47-91DF-61E8BED4C1AD}" type="slidenum">
              <a:rPr lang="en-US" smtClean="0"/>
              <a:t>12</a:t>
            </a:fld>
            <a:endParaRPr lang="en-US"/>
          </a:p>
        </p:txBody>
      </p:sp>
    </p:spTree>
    <p:extLst>
      <p:ext uri="{BB962C8B-B14F-4D97-AF65-F5344CB8AC3E}">
        <p14:creationId xmlns:p14="http://schemas.microsoft.com/office/powerpoint/2010/main" val="19025573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BD9A1E-F1C1-4F47-91DF-61E8BED4C1AD}" type="slidenum">
              <a:rPr lang="en-US" smtClean="0"/>
              <a:t>13</a:t>
            </a:fld>
            <a:endParaRPr lang="en-US"/>
          </a:p>
        </p:txBody>
      </p:sp>
    </p:spTree>
    <p:extLst>
      <p:ext uri="{BB962C8B-B14F-4D97-AF65-F5344CB8AC3E}">
        <p14:creationId xmlns:p14="http://schemas.microsoft.com/office/powerpoint/2010/main" val="36435184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BD9A1E-F1C1-4F47-91DF-61E8BED4C1AD}" type="slidenum">
              <a:rPr lang="en-US" smtClean="0"/>
              <a:t>14</a:t>
            </a:fld>
            <a:endParaRPr lang="en-US"/>
          </a:p>
        </p:txBody>
      </p:sp>
    </p:spTree>
    <p:extLst>
      <p:ext uri="{BB962C8B-B14F-4D97-AF65-F5344CB8AC3E}">
        <p14:creationId xmlns:p14="http://schemas.microsoft.com/office/powerpoint/2010/main" val="3570051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a:p>
            <a:endParaRPr lang="en-US" dirty="0"/>
          </a:p>
        </p:txBody>
      </p:sp>
      <p:sp>
        <p:nvSpPr>
          <p:cNvPr id="4" name="Slide Number Placeholder 3"/>
          <p:cNvSpPr>
            <a:spLocks noGrp="1"/>
          </p:cNvSpPr>
          <p:nvPr>
            <p:ph type="sldNum" sz="quarter" idx="5"/>
          </p:nvPr>
        </p:nvSpPr>
        <p:spPr/>
        <p:txBody>
          <a:bodyPr/>
          <a:lstStyle/>
          <a:p>
            <a:fld id="{58BD9A1E-F1C1-4F47-91DF-61E8BED4C1AD}" type="slidenum">
              <a:rPr lang="en-US" smtClean="0"/>
              <a:t>2</a:t>
            </a:fld>
            <a:endParaRPr lang="en-US"/>
          </a:p>
        </p:txBody>
      </p:sp>
    </p:spTree>
    <p:extLst>
      <p:ext uri="{BB962C8B-B14F-4D97-AF65-F5344CB8AC3E}">
        <p14:creationId xmlns:p14="http://schemas.microsoft.com/office/powerpoint/2010/main" val="1940699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a:p>
            <a:endParaRPr lang="en-US" dirty="0"/>
          </a:p>
        </p:txBody>
      </p:sp>
      <p:sp>
        <p:nvSpPr>
          <p:cNvPr id="4" name="Slide Number Placeholder 3"/>
          <p:cNvSpPr>
            <a:spLocks noGrp="1"/>
          </p:cNvSpPr>
          <p:nvPr>
            <p:ph type="sldNum" sz="quarter" idx="5"/>
          </p:nvPr>
        </p:nvSpPr>
        <p:spPr/>
        <p:txBody>
          <a:bodyPr/>
          <a:lstStyle/>
          <a:p>
            <a:fld id="{58BD9A1E-F1C1-4F47-91DF-61E8BED4C1AD}" type="slidenum">
              <a:rPr lang="en-US" smtClean="0"/>
              <a:t>3</a:t>
            </a:fld>
            <a:endParaRPr lang="en-US"/>
          </a:p>
        </p:txBody>
      </p:sp>
    </p:spTree>
    <p:extLst>
      <p:ext uri="{BB962C8B-B14F-4D97-AF65-F5344CB8AC3E}">
        <p14:creationId xmlns:p14="http://schemas.microsoft.com/office/powerpoint/2010/main" val="42774232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BD9A1E-F1C1-4F47-91DF-61E8BED4C1AD}" type="slidenum">
              <a:rPr lang="en-US" smtClean="0"/>
              <a:t>4</a:t>
            </a:fld>
            <a:endParaRPr lang="en-US"/>
          </a:p>
        </p:txBody>
      </p:sp>
    </p:spTree>
    <p:extLst>
      <p:ext uri="{BB962C8B-B14F-4D97-AF65-F5344CB8AC3E}">
        <p14:creationId xmlns:p14="http://schemas.microsoft.com/office/powerpoint/2010/main" val="3314315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BD9A1E-F1C1-4F47-91DF-61E8BED4C1AD}" type="slidenum">
              <a:rPr lang="en-US" smtClean="0"/>
              <a:t>5</a:t>
            </a:fld>
            <a:endParaRPr lang="en-US"/>
          </a:p>
        </p:txBody>
      </p:sp>
    </p:spTree>
    <p:extLst>
      <p:ext uri="{BB962C8B-B14F-4D97-AF65-F5344CB8AC3E}">
        <p14:creationId xmlns:p14="http://schemas.microsoft.com/office/powerpoint/2010/main" val="134797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BD9A1E-F1C1-4F47-91DF-61E8BED4C1AD}" type="slidenum">
              <a:rPr lang="en-US" smtClean="0"/>
              <a:t>6</a:t>
            </a:fld>
            <a:endParaRPr lang="en-US"/>
          </a:p>
        </p:txBody>
      </p:sp>
    </p:spTree>
    <p:extLst>
      <p:ext uri="{BB962C8B-B14F-4D97-AF65-F5344CB8AC3E}">
        <p14:creationId xmlns:p14="http://schemas.microsoft.com/office/powerpoint/2010/main" val="14242113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BD9A1E-F1C1-4F47-91DF-61E8BED4C1AD}" type="slidenum">
              <a:rPr lang="en-US" smtClean="0"/>
              <a:t>7</a:t>
            </a:fld>
            <a:endParaRPr lang="en-US"/>
          </a:p>
        </p:txBody>
      </p:sp>
    </p:spTree>
    <p:extLst>
      <p:ext uri="{BB962C8B-B14F-4D97-AF65-F5344CB8AC3E}">
        <p14:creationId xmlns:p14="http://schemas.microsoft.com/office/powerpoint/2010/main" val="28776116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BD9A1E-F1C1-4F47-91DF-61E8BED4C1AD}" type="slidenum">
              <a:rPr lang="en-US" smtClean="0"/>
              <a:t>8</a:t>
            </a:fld>
            <a:endParaRPr lang="en-US"/>
          </a:p>
        </p:txBody>
      </p:sp>
    </p:spTree>
    <p:extLst>
      <p:ext uri="{BB962C8B-B14F-4D97-AF65-F5344CB8AC3E}">
        <p14:creationId xmlns:p14="http://schemas.microsoft.com/office/powerpoint/2010/main" val="6882809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BD9A1E-F1C1-4F47-91DF-61E8BED4C1AD}" type="slidenum">
              <a:rPr lang="en-US" smtClean="0"/>
              <a:t>9</a:t>
            </a:fld>
            <a:endParaRPr lang="en-US"/>
          </a:p>
        </p:txBody>
      </p:sp>
    </p:spTree>
    <p:extLst>
      <p:ext uri="{BB962C8B-B14F-4D97-AF65-F5344CB8AC3E}">
        <p14:creationId xmlns:p14="http://schemas.microsoft.com/office/powerpoint/2010/main" val="851416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E2FAE-064C-854B-8256-9F31AA24E75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E096347-ECD1-2445-9865-A032C8EFBE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6784C9E-F7DC-E34D-9B27-E0F4DA355B6F}"/>
              </a:ext>
            </a:extLst>
          </p:cNvPr>
          <p:cNvSpPr>
            <a:spLocks noGrp="1"/>
          </p:cNvSpPr>
          <p:nvPr>
            <p:ph type="dt" sz="half" idx="10"/>
          </p:nvPr>
        </p:nvSpPr>
        <p:spPr/>
        <p:txBody>
          <a:bodyPr/>
          <a:lstStyle/>
          <a:p>
            <a:fld id="{7AA00AC2-DC76-194E-920F-3579BE7CB811}" type="datetimeFigureOut">
              <a:rPr lang="en-US" smtClean="0"/>
              <a:t>2/1/2022</a:t>
            </a:fld>
            <a:endParaRPr lang="en-US"/>
          </a:p>
        </p:txBody>
      </p:sp>
      <p:sp>
        <p:nvSpPr>
          <p:cNvPr id="5" name="Footer Placeholder 4">
            <a:extLst>
              <a:ext uri="{FF2B5EF4-FFF2-40B4-BE49-F238E27FC236}">
                <a16:creationId xmlns:a16="http://schemas.microsoft.com/office/drawing/2014/main" id="{AD2F2E74-A6FD-A242-AC15-31C7BFC36B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600710-4B48-E04B-A5AD-0DDAD1DA5451}"/>
              </a:ext>
            </a:extLst>
          </p:cNvPr>
          <p:cNvSpPr>
            <a:spLocks noGrp="1"/>
          </p:cNvSpPr>
          <p:nvPr>
            <p:ph type="sldNum" sz="quarter" idx="12"/>
          </p:nvPr>
        </p:nvSpPr>
        <p:spPr/>
        <p:txBody>
          <a:bodyPr/>
          <a:lstStyle/>
          <a:p>
            <a:fld id="{2159570A-7BED-D54D-A9F7-1DA2B50C1882}" type="slidenum">
              <a:rPr lang="en-US" smtClean="0"/>
              <a:t>‹#›</a:t>
            </a:fld>
            <a:endParaRPr lang="en-US"/>
          </a:p>
        </p:txBody>
      </p:sp>
    </p:spTree>
    <p:extLst>
      <p:ext uri="{BB962C8B-B14F-4D97-AF65-F5344CB8AC3E}">
        <p14:creationId xmlns:p14="http://schemas.microsoft.com/office/powerpoint/2010/main" val="15855935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314F2-A294-4345-94FC-04A7F1E265C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ED68908-7E7E-0D4B-ADB5-002FE429B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3B0D5A-89B7-B849-A61B-F839EF4887F7}"/>
              </a:ext>
            </a:extLst>
          </p:cNvPr>
          <p:cNvSpPr>
            <a:spLocks noGrp="1"/>
          </p:cNvSpPr>
          <p:nvPr>
            <p:ph type="dt" sz="half" idx="10"/>
          </p:nvPr>
        </p:nvSpPr>
        <p:spPr/>
        <p:txBody>
          <a:bodyPr/>
          <a:lstStyle/>
          <a:p>
            <a:fld id="{7AA00AC2-DC76-194E-920F-3579BE7CB811}" type="datetimeFigureOut">
              <a:rPr lang="en-US" smtClean="0"/>
              <a:t>2/1/2022</a:t>
            </a:fld>
            <a:endParaRPr lang="en-US"/>
          </a:p>
        </p:txBody>
      </p:sp>
      <p:sp>
        <p:nvSpPr>
          <p:cNvPr id="5" name="Footer Placeholder 4">
            <a:extLst>
              <a:ext uri="{FF2B5EF4-FFF2-40B4-BE49-F238E27FC236}">
                <a16:creationId xmlns:a16="http://schemas.microsoft.com/office/drawing/2014/main" id="{F474DE3C-F399-9447-993F-E196913A5B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25381D-D6F3-5644-B5F0-542C93B3FF52}"/>
              </a:ext>
            </a:extLst>
          </p:cNvPr>
          <p:cNvSpPr>
            <a:spLocks noGrp="1"/>
          </p:cNvSpPr>
          <p:nvPr>
            <p:ph type="sldNum" sz="quarter" idx="12"/>
          </p:nvPr>
        </p:nvSpPr>
        <p:spPr/>
        <p:txBody>
          <a:bodyPr/>
          <a:lstStyle/>
          <a:p>
            <a:fld id="{2159570A-7BED-D54D-A9F7-1DA2B50C1882}" type="slidenum">
              <a:rPr lang="en-US" smtClean="0"/>
              <a:t>‹#›</a:t>
            </a:fld>
            <a:endParaRPr lang="en-US"/>
          </a:p>
        </p:txBody>
      </p:sp>
    </p:spTree>
    <p:extLst>
      <p:ext uri="{BB962C8B-B14F-4D97-AF65-F5344CB8AC3E}">
        <p14:creationId xmlns:p14="http://schemas.microsoft.com/office/powerpoint/2010/main" val="319028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7FCD7CE-1AB9-C742-886D-D02C7414670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494E407-DEB8-004E-8A71-D7049FD18FA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69DA21-FD53-DE4C-B661-CAFB975F6186}"/>
              </a:ext>
            </a:extLst>
          </p:cNvPr>
          <p:cNvSpPr>
            <a:spLocks noGrp="1"/>
          </p:cNvSpPr>
          <p:nvPr>
            <p:ph type="dt" sz="half" idx="10"/>
          </p:nvPr>
        </p:nvSpPr>
        <p:spPr/>
        <p:txBody>
          <a:bodyPr/>
          <a:lstStyle/>
          <a:p>
            <a:fld id="{7AA00AC2-DC76-194E-920F-3579BE7CB811}" type="datetimeFigureOut">
              <a:rPr lang="en-US" smtClean="0"/>
              <a:t>2/1/2022</a:t>
            </a:fld>
            <a:endParaRPr lang="en-US"/>
          </a:p>
        </p:txBody>
      </p:sp>
      <p:sp>
        <p:nvSpPr>
          <p:cNvPr id="5" name="Footer Placeholder 4">
            <a:extLst>
              <a:ext uri="{FF2B5EF4-FFF2-40B4-BE49-F238E27FC236}">
                <a16:creationId xmlns:a16="http://schemas.microsoft.com/office/drawing/2014/main" id="{B7C7A74C-D68C-8B48-9CAD-84B19D650C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30954B-D645-B24E-AD7B-E515FDA68DA1}"/>
              </a:ext>
            </a:extLst>
          </p:cNvPr>
          <p:cNvSpPr>
            <a:spLocks noGrp="1"/>
          </p:cNvSpPr>
          <p:nvPr>
            <p:ph type="sldNum" sz="quarter" idx="12"/>
          </p:nvPr>
        </p:nvSpPr>
        <p:spPr/>
        <p:txBody>
          <a:bodyPr/>
          <a:lstStyle/>
          <a:p>
            <a:fld id="{2159570A-7BED-D54D-A9F7-1DA2B50C1882}" type="slidenum">
              <a:rPr lang="en-US" smtClean="0"/>
              <a:t>‹#›</a:t>
            </a:fld>
            <a:endParaRPr lang="en-US"/>
          </a:p>
        </p:txBody>
      </p:sp>
    </p:spTree>
    <p:extLst>
      <p:ext uri="{BB962C8B-B14F-4D97-AF65-F5344CB8AC3E}">
        <p14:creationId xmlns:p14="http://schemas.microsoft.com/office/powerpoint/2010/main" val="35978052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Quote_Statement_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A4BEF-4BDA-3443-83E6-0F9D25CB15E0}"/>
              </a:ext>
            </a:extLst>
          </p:cNvPr>
          <p:cNvSpPr>
            <a:spLocks noGrp="1"/>
          </p:cNvSpPr>
          <p:nvPr>
            <p:ph type="title" hasCustomPrompt="1"/>
          </p:nvPr>
        </p:nvSpPr>
        <p:spPr>
          <a:xfrm>
            <a:off x="1661160" y="2011680"/>
            <a:ext cx="8869680" cy="2834640"/>
          </a:xfrm>
        </p:spPr>
        <p:txBody>
          <a:bodyPr anchor="ctr"/>
          <a:lstStyle/>
          <a:p>
            <a:r>
              <a:rPr lang="en-US" dirty="0"/>
              <a:t>Statement or quote here. Lorem ipsum dolor sit amet, consectetuer adipiscing elit. Maecenas porttitor congue massa. Fusce posuere, magna sed pulvinar ultricies, purus lectus malesuada libero, sit amet commodo magna eros quis </a:t>
            </a:r>
            <a:r>
              <a:rPr lang="en-US" dirty="0" err="1"/>
              <a:t>urna</a:t>
            </a:r>
            <a:r>
              <a:rPr lang="en-US" dirty="0"/>
              <a:t>. Nunc viverra imperdiet enim. Fusce est. Vivamus a </a:t>
            </a:r>
            <a:r>
              <a:rPr lang="en-US" dirty="0" err="1"/>
              <a:t>tellus</a:t>
            </a:r>
            <a:r>
              <a:rPr lang="en-US" dirty="0"/>
              <a:t>.</a:t>
            </a:r>
          </a:p>
        </p:txBody>
      </p:sp>
      <p:pic>
        <p:nvPicPr>
          <p:cNvPr id="6" name="Picture 5">
            <a:extLst>
              <a:ext uri="{FF2B5EF4-FFF2-40B4-BE49-F238E27FC236}">
                <a16:creationId xmlns:a16="http://schemas.microsoft.com/office/drawing/2014/main" id="{65476278-3005-E146-AFD4-A6E2C758D25B}"/>
              </a:ext>
            </a:extLst>
          </p:cNvPr>
          <p:cNvPicPr>
            <a:picLocks noChangeAspect="1"/>
          </p:cNvPicPr>
          <p:nvPr userDrawn="1"/>
        </p:nvPicPr>
        <p:blipFill>
          <a:blip r:embed="rId2"/>
          <a:stretch>
            <a:fillRect/>
          </a:stretch>
        </p:blipFill>
        <p:spPr>
          <a:xfrm>
            <a:off x="11013259" y="201062"/>
            <a:ext cx="941291" cy="271470"/>
          </a:xfrm>
          <a:prstGeom prst="rect">
            <a:avLst/>
          </a:prstGeom>
        </p:spPr>
      </p:pic>
      <p:sp>
        <p:nvSpPr>
          <p:cNvPr id="5" name="Slide Number Placeholder 5">
            <a:extLst>
              <a:ext uri="{FF2B5EF4-FFF2-40B4-BE49-F238E27FC236}">
                <a16:creationId xmlns:a16="http://schemas.microsoft.com/office/drawing/2014/main" id="{4A40FC50-7C75-5445-AD64-5FD5AF9B5225}"/>
              </a:ext>
            </a:extLst>
          </p:cNvPr>
          <p:cNvSpPr>
            <a:spLocks noGrp="1"/>
          </p:cNvSpPr>
          <p:nvPr>
            <p:ph type="sldNum" sz="quarter" idx="4"/>
          </p:nvPr>
        </p:nvSpPr>
        <p:spPr>
          <a:xfrm>
            <a:off x="8724900" y="6356350"/>
            <a:ext cx="2743200" cy="365125"/>
          </a:xfrm>
          <a:prstGeom prst="rect">
            <a:avLst/>
          </a:prstGeom>
        </p:spPr>
        <p:txBody>
          <a:bodyPr vert="horz" lIns="91440" tIns="45720" rIns="91440" bIns="45720" rtlCol="0" anchor="ctr"/>
          <a:lstStyle>
            <a:lvl1pPr algn="r">
              <a:defRPr sz="900">
                <a:solidFill>
                  <a:schemeClr val="bg1">
                    <a:lumMod val="50000"/>
                  </a:schemeClr>
                </a:solidFill>
                <a:latin typeface="Arial" panose="020B0604020202020204" pitchFamily="34" charset="0"/>
                <a:cs typeface="Arial" panose="020B0604020202020204" pitchFamily="34" charset="0"/>
              </a:defRPr>
            </a:lvl1pPr>
          </a:lstStyle>
          <a:p>
            <a:fld id="{7E2AD35A-8ED0-CC42-B428-9C2976FC2AC1}" type="slidenum">
              <a:rPr lang="en-US" smtClean="0"/>
              <a:pPr/>
              <a:t>‹#›</a:t>
            </a:fld>
            <a:endParaRPr lang="en-US" dirty="0"/>
          </a:p>
        </p:txBody>
      </p:sp>
    </p:spTree>
    <p:extLst>
      <p:ext uri="{BB962C8B-B14F-4D97-AF65-F5344CB8AC3E}">
        <p14:creationId xmlns:p14="http://schemas.microsoft.com/office/powerpoint/2010/main" val="3519008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Slide Tag Layout_3">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150B257-A870-4246-B064-E82E8B159F78}"/>
              </a:ext>
            </a:extLst>
          </p:cNvPr>
          <p:cNvSpPr>
            <a:spLocks noGrp="1"/>
          </p:cNvSpPr>
          <p:nvPr>
            <p:ph type="title" hasCustomPrompt="1"/>
          </p:nvPr>
        </p:nvSpPr>
        <p:spPr>
          <a:xfrm>
            <a:off x="730881" y="961360"/>
            <a:ext cx="3760651" cy="538256"/>
          </a:xfrm>
        </p:spPr>
        <p:txBody>
          <a:bodyPr>
            <a:normAutofit/>
          </a:bodyPr>
          <a:lstStyle>
            <a:lvl1pPr>
              <a:defRPr sz="2400">
                <a:solidFill>
                  <a:schemeClr val="tx1"/>
                </a:solidFill>
              </a:defRPr>
            </a:lvl1pPr>
          </a:lstStyle>
          <a:p>
            <a:r>
              <a:rPr lang="en-US" dirty="0"/>
              <a:t>Single-line Title</a:t>
            </a:r>
          </a:p>
        </p:txBody>
      </p:sp>
      <p:sp>
        <p:nvSpPr>
          <p:cNvPr id="3" name="Text Placeholder 2">
            <a:extLst>
              <a:ext uri="{FF2B5EF4-FFF2-40B4-BE49-F238E27FC236}">
                <a16:creationId xmlns:a16="http://schemas.microsoft.com/office/drawing/2014/main" id="{44047403-5872-B841-ABD5-EA7704F9FA59}"/>
              </a:ext>
            </a:extLst>
          </p:cNvPr>
          <p:cNvSpPr>
            <a:spLocks noGrp="1"/>
          </p:cNvSpPr>
          <p:nvPr>
            <p:ph type="body" sz="quarter" idx="14" hasCustomPrompt="1"/>
          </p:nvPr>
        </p:nvSpPr>
        <p:spPr>
          <a:xfrm>
            <a:off x="737860" y="691564"/>
            <a:ext cx="3753672" cy="269796"/>
          </a:xfrm>
        </p:spPr>
        <p:txBody>
          <a:bodyPr>
            <a:noAutofit/>
          </a:bodyPr>
          <a:lstStyle>
            <a:lvl1pPr marL="0" indent="0" algn="l">
              <a:lnSpc>
                <a:spcPct val="100000"/>
              </a:lnSpc>
              <a:spcBef>
                <a:spcPts val="500"/>
              </a:spcBef>
              <a:buFont typeface="Arial" panose="020B0604020202020204" pitchFamily="34" charset="0"/>
              <a:buNone/>
              <a:defRPr sz="1400" b="0" cap="all" baseline="0">
                <a:solidFill>
                  <a:schemeClr val="bg1">
                    <a:lumMod val="65000"/>
                  </a:schemeClr>
                </a:solidFill>
              </a:defRPr>
            </a:lvl1pPr>
            <a:lvl2pPr marL="0" indent="0" algn="l">
              <a:lnSpc>
                <a:spcPct val="100000"/>
              </a:lnSpc>
              <a:spcBef>
                <a:spcPts val="500"/>
              </a:spcBef>
              <a:buFont typeface="Arial" panose="020B0604020202020204" pitchFamily="34" charset="0"/>
              <a:buNone/>
              <a:defRPr sz="1400" b="1" cap="all" baseline="0">
                <a:solidFill>
                  <a:schemeClr val="accent1"/>
                </a:solidFill>
              </a:defRPr>
            </a:lvl2pPr>
            <a:lvl3pPr marL="0" indent="0" algn="l">
              <a:lnSpc>
                <a:spcPct val="100000"/>
              </a:lnSpc>
              <a:spcBef>
                <a:spcPts val="500"/>
              </a:spcBef>
              <a:buNone/>
              <a:defRPr sz="1400" b="1" cap="all" baseline="0">
                <a:solidFill>
                  <a:schemeClr val="accent1"/>
                </a:solidFill>
              </a:defRPr>
            </a:lvl3pPr>
            <a:lvl4pPr marL="0" indent="0" algn="l">
              <a:lnSpc>
                <a:spcPct val="100000"/>
              </a:lnSpc>
              <a:spcBef>
                <a:spcPts val="500"/>
              </a:spcBef>
              <a:buNone/>
              <a:defRPr sz="1400" b="1" cap="all" baseline="0">
                <a:solidFill>
                  <a:schemeClr val="accent1"/>
                </a:solidFill>
              </a:defRPr>
            </a:lvl4pPr>
            <a:lvl5pPr marL="0" indent="0" algn="l">
              <a:lnSpc>
                <a:spcPct val="100000"/>
              </a:lnSpc>
              <a:spcBef>
                <a:spcPts val="500"/>
              </a:spcBef>
              <a:buNone/>
              <a:defRPr sz="1400" b="1" cap="all" baseline="0">
                <a:solidFill>
                  <a:schemeClr val="accent1"/>
                </a:solidFill>
              </a:defRPr>
            </a:lvl5pPr>
          </a:lstStyle>
          <a:p>
            <a:pPr lvl="0"/>
            <a:r>
              <a:rPr lang="en-US" dirty="0"/>
              <a:t>Slide Tag</a:t>
            </a:r>
          </a:p>
        </p:txBody>
      </p:sp>
      <p:pic>
        <p:nvPicPr>
          <p:cNvPr id="9" name="Picture 8">
            <a:extLst>
              <a:ext uri="{FF2B5EF4-FFF2-40B4-BE49-F238E27FC236}">
                <a16:creationId xmlns:a16="http://schemas.microsoft.com/office/drawing/2014/main" id="{8E4828FF-1422-AB48-BED3-13EADE63E261}"/>
              </a:ext>
            </a:extLst>
          </p:cNvPr>
          <p:cNvPicPr>
            <a:picLocks noChangeAspect="1"/>
          </p:cNvPicPr>
          <p:nvPr userDrawn="1"/>
        </p:nvPicPr>
        <p:blipFill>
          <a:blip r:embed="rId2"/>
          <a:stretch>
            <a:fillRect/>
          </a:stretch>
        </p:blipFill>
        <p:spPr>
          <a:xfrm>
            <a:off x="11013259" y="201062"/>
            <a:ext cx="941291" cy="271470"/>
          </a:xfrm>
          <a:prstGeom prst="rect">
            <a:avLst/>
          </a:prstGeom>
        </p:spPr>
      </p:pic>
    </p:spTree>
    <p:extLst>
      <p:ext uri="{BB962C8B-B14F-4D97-AF65-F5344CB8AC3E}">
        <p14:creationId xmlns:p14="http://schemas.microsoft.com/office/powerpoint/2010/main" val="493236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52C5F-B035-8640-9F66-51CDD9DD33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3D6F6E-0B32-D442-90E6-5071DAD26A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D1039E-AEC3-F047-ACAF-1DD6B772381A}"/>
              </a:ext>
            </a:extLst>
          </p:cNvPr>
          <p:cNvSpPr>
            <a:spLocks noGrp="1"/>
          </p:cNvSpPr>
          <p:nvPr>
            <p:ph type="dt" sz="half" idx="10"/>
          </p:nvPr>
        </p:nvSpPr>
        <p:spPr/>
        <p:txBody>
          <a:bodyPr/>
          <a:lstStyle/>
          <a:p>
            <a:fld id="{7AA00AC2-DC76-194E-920F-3579BE7CB811}" type="datetimeFigureOut">
              <a:rPr lang="en-US" smtClean="0"/>
              <a:t>2/1/2022</a:t>
            </a:fld>
            <a:endParaRPr lang="en-US"/>
          </a:p>
        </p:txBody>
      </p:sp>
      <p:sp>
        <p:nvSpPr>
          <p:cNvPr id="5" name="Footer Placeholder 4">
            <a:extLst>
              <a:ext uri="{FF2B5EF4-FFF2-40B4-BE49-F238E27FC236}">
                <a16:creationId xmlns:a16="http://schemas.microsoft.com/office/drawing/2014/main" id="{DDB0F065-BB68-2946-A20A-8DF8F1C04B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2EDF06-9146-8F45-ACFA-43DBD5449389}"/>
              </a:ext>
            </a:extLst>
          </p:cNvPr>
          <p:cNvSpPr>
            <a:spLocks noGrp="1"/>
          </p:cNvSpPr>
          <p:nvPr>
            <p:ph type="sldNum" sz="quarter" idx="12"/>
          </p:nvPr>
        </p:nvSpPr>
        <p:spPr/>
        <p:txBody>
          <a:bodyPr/>
          <a:lstStyle/>
          <a:p>
            <a:fld id="{2159570A-7BED-D54D-A9F7-1DA2B50C1882}" type="slidenum">
              <a:rPr lang="en-US" smtClean="0"/>
              <a:t>‹#›</a:t>
            </a:fld>
            <a:endParaRPr lang="en-US"/>
          </a:p>
        </p:txBody>
      </p:sp>
    </p:spTree>
    <p:extLst>
      <p:ext uri="{BB962C8B-B14F-4D97-AF65-F5344CB8AC3E}">
        <p14:creationId xmlns:p14="http://schemas.microsoft.com/office/powerpoint/2010/main" val="1543802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E53A8-2625-6F4D-B166-B756062E4B2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1283738-C471-4142-96FC-B05EE04460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63B449-55D4-4D43-AD9A-5EB204D88FD8}"/>
              </a:ext>
            </a:extLst>
          </p:cNvPr>
          <p:cNvSpPr>
            <a:spLocks noGrp="1"/>
          </p:cNvSpPr>
          <p:nvPr>
            <p:ph type="dt" sz="half" idx="10"/>
          </p:nvPr>
        </p:nvSpPr>
        <p:spPr/>
        <p:txBody>
          <a:bodyPr/>
          <a:lstStyle/>
          <a:p>
            <a:fld id="{7AA00AC2-DC76-194E-920F-3579BE7CB811}" type="datetimeFigureOut">
              <a:rPr lang="en-US" smtClean="0"/>
              <a:t>2/1/2022</a:t>
            </a:fld>
            <a:endParaRPr lang="en-US"/>
          </a:p>
        </p:txBody>
      </p:sp>
      <p:sp>
        <p:nvSpPr>
          <p:cNvPr id="5" name="Footer Placeholder 4">
            <a:extLst>
              <a:ext uri="{FF2B5EF4-FFF2-40B4-BE49-F238E27FC236}">
                <a16:creationId xmlns:a16="http://schemas.microsoft.com/office/drawing/2014/main" id="{0DE4F59D-DFC7-324E-809C-059A8BB31B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02059E-2D17-ED4E-B6C8-5FE08F7343DB}"/>
              </a:ext>
            </a:extLst>
          </p:cNvPr>
          <p:cNvSpPr>
            <a:spLocks noGrp="1"/>
          </p:cNvSpPr>
          <p:nvPr>
            <p:ph type="sldNum" sz="quarter" idx="12"/>
          </p:nvPr>
        </p:nvSpPr>
        <p:spPr/>
        <p:txBody>
          <a:bodyPr/>
          <a:lstStyle/>
          <a:p>
            <a:fld id="{2159570A-7BED-D54D-A9F7-1DA2B50C1882}" type="slidenum">
              <a:rPr lang="en-US" smtClean="0"/>
              <a:t>‹#›</a:t>
            </a:fld>
            <a:endParaRPr lang="en-US"/>
          </a:p>
        </p:txBody>
      </p:sp>
    </p:spTree>
    <p:extLst>
      <p:ext uri="{BB962C8B-B14F-4D97-AF65-F5344CB8AC3E}">
        <p14:creationId xmlns:p14="http://schemas.microsoft.com/office/powerpoint/2010/main" val="1896046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E3F2F-748F-C64C-AF14-D9E3FA6574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82820F-FE98-8346-B9A8-F403C78063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15AAA54-C3B1-1542-8120-3BD7051173A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93061B1-20A6-3F4D-8BA1-D8CFA09FC8C7}"/>
              </a:ext>
            </a:extLst>
          </p:cNvPr>
          <p:cNvSpPr>
            <a:spLocks noGrp="1"/>
          </p:cNvSpPr>
          <p:nvPr>
            <p:ph type="dt" sz="half" idx="10"/>
          </p:nvPr>
        </p:nvSpPr>
        <p:spPr/>
        <p:txBody>
          <a:bodyPr/>
          <a:lstStyle/>
          <a:p>
            <a:fld id="{7AA00AC2-DC76-194E-920F-3579BE7CB811}" type="datetimeFigureOut">
              <a:rPr lang="en-US" smtClean="0"/>
              <a:t>2/1/2022</a:t>
            </a:fld>
            <a:endParaRPr lang="en-US"/>
          </a:p>
        </p:txBody>
      </p:sp>
      <p:sp>
        <p:nvSpPr>
          <p:cNvPr id="6" name="Footer Placeholder 5">
            <a:extLst>
              <a:ext uri="{FF2B5EF4-FFF2-40B4-BE49-F238E27FC236}">
                <a16:creationId xmlns:a16="http://schemas.microsoft.com/office/drawing/2014/main" id="{2817C49C-BDF4-E649-A6E0-238AAD2D9E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82EA72-82B9-F242-A487-4306A3047512}"/>
              </a:ext>
            </a:extLst>
          </p:cNvPr>
          <p:cNvSpPr>
            <a:spLocks noGrp="1"/>
          </p:cNvSpPr>
          <p:nvPr>
            <p:ph type="sldNum" sz="quarter" idx="12"/>
          </p:nvPr>
        </p:nvSpPr>
        <p:spPr/>
        <p:txBody>
          <a:bodyPr/>
          <a:lstStyle/>
          <a:p>
            <a:fld id="{2159570A-7BED-D54D-A9F7-1DA2B50C1882}" type="slidenum">
              <a:rPr lang="en-US" smtClean="0"/>
              <a:t>‹#›</a:t>
            </a:fld>
            <a:endParaRPr lang="en-US"/>
          </a:p>
        </p:txBody>
      </p:sp>
    </p:spTree>
    <p:extLst>
      <p:ext uri="{BB962C8B-B14F-4D97-AF65-F5344CB8AC3E}">
        <p14:creationId xmlns:p14="http://schemas.microsoft.com/office/powerpoint/2010/main" val="3792296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FC460-E281-8149-849C-34CA9388A32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D4BB4B-04B8-754D-9E53-19CF63174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DFDEE66-1E3A-C241-8229-C0298B60109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EF4F40-8A2C-9346-9E4E-1DE29C7747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85F34BE-E4EC-0B4C-B388-19CF7E4C97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7E794B9-4AD9-9E40-9127-93CCD26A4B05}"/>
              </a:ext>
            </a:extLst>
          </p:cNvPr>
          <p:cNvSpPr>
            <a:spLocks noGrp="1"/>
          </p:cNvSpPr>
          <p:nvPr>
            <p:ph type="dt" sz="half" idx="10"/>
          </p:nvPr>
        </p:nvSpPr>
        <p:spPr/>
        <p:txBody>
          <a:bodyPr/>
          <a:lstStyle/>
          <a:p>
            <a:fld id="{7AA00AC2-DC76-194E-920F-3579BE7CB811}" type="datetimeFigureOut">
              <a:rPr lang="en-US" smtClean="0"/>
              <a:t>2/1/2022</a:t>
            </a:fld>
            <a:endParaRPr lang="en-US"/>
          </a:p>
        </p:txBody>
      </p:sp>
      <p:sp>
        <p:nvSpPr>
          <p:cNvPr id="8" name="Footer Placeholder 7">
            <a:extLst>
              <a:ext uri="{FF2B5EF4-FFF2-40B4-BE49-F238E27FC236}">
                <a16:creationId xmlns:a16="http://schemas.microsoft.com/office/drawing/2014/main" id="{FD1EE78F-960F-1C4E-ABFD-7C49EE71088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D28F4AC-5866-B34C-A4A1-B8ED86D64F2B}"/>
              </a:ext>
            </a:extLst>
          </p:cNvPr>
          <p:cNvSpPr>
            <a:spLocks noGrp="1"/>
          </p:cNvSpPr>
          <p:nvPr>
            <p:ph type="sldNum" sz="quarter" idx="12"/>
          </p:nvPr>
        </p:nvSpPr>
        <p:spPr/>
        <p:txBody>
          <a:bodyPr/>
          <a:lstStyle/>
          <a:p>
            <a:fld id="{2159570A-7BED-D54D-A9F7-1DA2B50C1882}" type="slidenum">
              <a:rPr lang="en-US" smtClean="0"/>
              <a:t>‹#›</a:t>
            </a:fld>
            <a:endParaRPr lang="en-US"/>
          </a:p>
        </p:txBody>
      </p:sp>
    </p:spTree>
    <p:extLst>
      <p:ext uri="{BB962C8B-B14F-4D97-AF65-F5344CB8AC3E}">
        <p14:creationId xmlns:p14="http://schemas.microsoft.com/office/powerpoint/2010/main" val="2282819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5455B-D6EC-9941-8D3A-DD05086312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286C8DD-FF55-3B46-97BC-1A7B380A622F}"/>
              </a:ext>
            </a:extLst>
          </p:cNvPr>
          <p:cNvSpPr>
            <a:spLocks noGrp="1"/>
          </p:cNvSpPr>
          <p:nvPr>
            <p:ph type="dt" sz="half" idx="10"/>
          </p:nvPr>
        </p:nvSpPr>
        <p:spPr/>
        <p:txBody>
          <a:bodyPr/>
          <a:lstStyle/>
          <a:p>
            <a:fld id="{7AA00AC2-DC76-194E-920F-3579BE7CB811}" type="datetimeFigureOut">
              <a:rPr lang="en-US" smtClean="0"/>
              <a:t>2/1/2022</a:t>
            </a:fld>
            <a:endParaRPr lang="en-US"/>
          </a:p>
        </p:txBody>
      </p:sp>
      <p:sp>
        <p:nvSpPr>
          <p:cNvPr id="4" name="Footer Placeholder 3">
            <a:extLst>
              <a:ext uri="{FF2B5EF4-FFF2-40B4-BE49-F238E27FC236}">
                <a16:creationId xmlns:a16="http://schemas.microsoft.com/office/drawing/2014/main" id="{A9BE01C3-80C1-284F-ADBC-748253593A6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42DE203-09AB-DE45-ACFA-55013909D678}"/>
              </a:ext>
            </a:extLst>
          </p:cNvPr>
          <p:cNvSpPr>
            <a:spLocks noGrp="1"/>
          </p:cNvSpPr>
          <p:nvPr>
            <p:ph type="sldNum" sz="quarter" idx="12"/>
          </p:nvPr>
        </p:nvSpPr>
        <p:spPr/>
        <p:txBody>
          <a:bodyPr/>
          <a:lstStyle/>
          <a:p>
            <a:fld id="{2159570A-7BED-D54D-A9F7-1DA2B50C1882}" type="slidenum">
              <a:rPr lang="en-US" smtClean="0"/>
              <a:t>‹#›</a:t>
            </a:fld>
            <a:endParaRPr lang="en-US"/>
          </a:p>
        </p:txBody>
      </p:sp>
    </p:spTree>
    <p:extLst>
      <p:ext uri="{BB962C8B-B14F-4D97-AF65-F5344CB8AC3E}">
        <p14:creationId xmlns:p14="http://schemas.microsoft.com/office/powerpoint/2010/main" val="1368608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544CD5-852E-0345-A456-857892B91334}"/>
              </a:ext>
            </a:extLst>
          </p:cNvPr>
          <p:cNvSpPr>
            <a:spLocks noGrp="1"/>
          </p:cNvSpPr>
          <p:nvPr>
            <p:ph type="dt" sz="half" idx="10"/>
          </p:nvPr>
        </p:nvSpPr>
        <p:spPr/>
        <p:txBody>
          <a:bodyPr/>
          <a:lstStyle/>
          <a:p>
            <a:fld id="{7AA00AC2-DC76-194E-920F-3579BE7CB811}" type="datetimeFigureOut">
              <a:rPr lang="en-US" smtClean="0"/>
              <a:t>2/1/2022</a:t>
            </a:fld>
            <a:endParaRPr lang="en-US"/>
          </a:p>
        </p:txBody>
      </p:sp>
      <p:sp>
        <p:nvSpPr>
          <p:cNvPr id="3" name="Footer Placeholder 2">
            <a:extLst>
              <a:ext uri="{FF2B5EF4-FFF2-40B4-BE49-F238E27FC236}">
                <a16:creationId xmlns:a16="http://schemas.microsoft.com/office/drawing/2014/main" id="{49D12C34-6398-2B40-A058-9EB698F01D2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9E3A367-C0DD-8B4A-A707-013356FE8462}"/>
              </a:ext>
            </a:extLst>
          </p:cNvPr>
          <p:cNvSpPr>
            <a:spLocks noGrp="1"/>
          </p:cNvSpPr>
          <p:nvPr>
            <p:ph type="sldNum" sz="quarter" idx="12"/>
          </p:nvPr>
        </p:nvSpPr>
        <p:spPr/>
        <p:txBody>
          <a:bodyPr/>
          <a:lstStyle/>
          <a:p>
            <a:fld id="{2159570A-7BED-D54D-A9F7-1DA2B50C1882}" type="slidenum">
              <a:rPr lang="en-US" smtClean="0"/>
              <a:t>‹#›</a:t>
            </a:fld>
            <a:endParaRPr lang="en-US"/>
          </a:p>
        </p:txBody>
      </p:sp>
    </p:spTree>
    <p:extLst>
      <p:ext uri="{BB962C8B-B14F-4D97-AF65-F5344CB8AC3E}">
        <p14:creationId xmlns:p14="http://schemas.microsoft.com/office/powerpoint/2010/main" val="3931696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8C559-5267-3F4B-A988-A3DFAF0534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DAA3966-92BF-D84E-ADC6-FCF914D5B61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C95747-439D-F849-A209-7F85B3FC73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867186-EA49-E543-8695-2643450F9358}"/>
              </a:ext>
            </a:extLst>
          </p:cNvPr>
          <p:cNvSpPr>
            <a:spLocks noGrp="1"/>
          </p:cNvSpPr>
          <p:nvPr>
            <p:ph type="dt" sz="half" idx="10"/>
          </p:nvPr>
        </p:nvSpPr>
        <p:spPr/>
        <p:txBody>
          <a:bodyPr/>
          <a:lstStyle/>
          <a:p>
            <a:fld id="{7AA00AC2-DC76-194E-920F-3579BE7CB811}" type="datetimeFigureOut">
              <a:rPr lang="en-US" smtClean="0"/>
              <a:t>2/1/2022</a:t>
            </a:fld>
            <a:endParaRPr lang="en-US"/>
          </a:p>
        </p:txBody>
      </p:sp>
      <p:sp>
        <p:nvSpPr>
          <p:cNvPr id="6" name="Footer Placeholder 5">
            <a:extLst>
              <a:ext uri="{FF2B5EF4-FFF2-40B4-BE49-F238E27FC236}">
                <a16:creationId xmlns:a16="http://schemas.microsoft.com/office/drawing/2014/main" id="{DDFCA929-4E8F-4943-AF07-B462D76DE2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6A7074-B292-1B43-A295-E0D92FDFF7C0}"/>
              </a:ext>
            </a:extLst>
          </p:cNvPr>
          <p:cNvSpPr>
            <a:spLocks noGrp="1"/>
          </p:cNvSpPr>
          <p:nvPr>
            <p:ph type="sldNum" sz="quarter" idx="12"/>
          </p:nvPr>
        </p:nvSpPr>
        <p:spPr/>
        <p:txBody>
          <a:bodyPr/>
          <a:lstStyle/>
          <a:p>
            <a:fld id="{2159570A-7BED-D54D-A9F7-1DA2B50C1882}" type="slidenum">
              <a:rPr lang="en-US" smtClean="0"/>
              <a:t>‹#›</a:t>
            </a:fld>
            <a:endParaRPr lang="en-US"/>
          </a:p>
        </p:txBody>
      </p:sp>
    </p:spTree>
    <p:extLst>
      <p:ext uri="{BB962C8B-B14F-4D97-AF65-F5344CB8AC3E}">
        <p14:creationId xmlns:p14="http://schemas.microsoft.com/office/powerpoint/2010/main" val="2311059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3D762-350B-4B4B-9EB0-C80C0B42C8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99AF522-540D-3A44-B5B3-72990E05D2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4BE34F0-F270-9C40-AF4D-1F62E59A5A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B6D922-F956-824B-A8B3-A83E278C54A7}"/>
              </a:ext>
            </a:extLst>
          </p:cNvPr>
          <p:cNvSpPr>
            <a:spLocks noGrp="1"/>
          </p:cNvSpPr>
          <p:nvPr>
            <p:ph type="dt" sz="half" idx="10"/>
          </p:nvPr>
        </p:nvSpPr>
        <p:spPr/>
        <p:txBody>
          <a:bodyPr/>
          <a:lstStyle/>
          <a:p>
            <a:fld id="{7AA00AC2-DC76-194E-920F-3579BE7CB811}" type="datetimeFigureOut">
              <a:rPr lang="en-US" smtClean="0"/>
              <a:t>2/1/2022</a:t>
            </a:fld>
            <a:endParaRPr lang="en-US"/>
          </a:p>
        </p:txBody>
      </p:sp>
      <p:sp>
        <p:nvSpPr>
          <p:cNvPr id="6" name="Footer Placeholder 5">
            <a:extLst>
              <a:ext uri="{FF2B5EF4-FFF2-40B4-BE49-F238E27FC236}">
                <a16:creationId xmlns:a16="http://schemas.microsoft.com/office/drawing/2014/main" id="{6614C4B8-7C5E-0D42-B6A2-F099EE0E65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B30CB5-876B-2A47-8EA0-7BB984BCB7A4}"/>
              </a:ext>
            </a:extLst>
          </p:cNvPr>
          <p:cNvSpPr>
            <a:spLocks noGrp="1"/>
          </p:cNvSpPr>
          <p:nvPr>
            <p:ph type="sldNum" sz="quarter" idx="12"/>
          </p:nvPr>
        </p:nvSpPr>
        <p:spPr/>
        <p:txBody>
          <a:bodyPr/>
          <a:lstStyle/>
          <a:p>
            <a:fld id="{2159570A-7BED-D54D-A9F7-1DA2B50C1882}" type="slidenum">
              <a:rPr lang="en-US" smtClean="0"/>
              <a:t>‹#›</a:t>
            </a:fld>
            <a:endParaRPr lang="en-US"/>
          </a:p>
        </p:txBody>
      </p:sp>
    </p:spTree>
    <p:extLst>
      <p:ext uri="{BB962C8B-B14F-4D97-AF65-F5344CB8AC3E}">
        <p14:creationId xmlns:p14="http://schemas.microsoft.com/office/powerpoint/2010/main" val="440984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E485A5-C486-B547-A708-C9D0BBC6B4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D133DA1-90A0-F644-8B11-794A3B614F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D0F7A6-DDBE-1248-B5A9-1C3C2EFFF2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A00AC2-DC76-194E-920F-3579BE7CB811}" type="datetimeFigureOut">
              <a:rPr lang="en-US" smtClean="0"/>
              <a:t>2/1/2022</a:t>
            </a:fld>
            <a:endParaRPr lang="en-US"/>
          </a:p>
        </p:txBody>
      </p:sp>
      <p:sp>
        <p:nvSpPr>
          <p:cNvPr id="5" name="Footer Placeholder 4">
            <a:extLst>
              <a:ext uri="{FF2B5EF4-FFF2-40B4-BE49-F238E27FC236}">
                <a16:creationId xmlns:a16="http://schemas.microsoft.com/office/drawing/2014/main" id="{0FD64CD0-2D28-0245-AE18-69019AC477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9DD7B79-8D1C-5441-824F-2DCA737DD3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59570A-7BED-D54D-A9F7-1DA2B50C1882}" type="slidenum">
              <a:rPr lang="en-US" smtClean="0"/>
              <a:t>‹#›</a:t>
            </a:fld>
            <a:endParaRPr lang="en-US"/>
          </a:p>
        </p:txBody>
      </p:sp>
    </p:spTree>
    <p:extLst>
      <p:ext uri="{BB962C8B-B14F-4D97-AF65-F5344CB8AC3E}">
        <p14:creationId xmlns:p14="http://schemas.microsoft.com/office/powerpoint/2010/main" val="5761793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grass, field&#10;&#10;Description automatically generated">
            <a:extLst>
              <a:ext uri="{FF2B5EF4-FFF2-40B4-BE49-F238E27FC236}">
                <a16:creationId xmlns:a16="http://schemas.microsoft.com/office/drawing/2014/main" id="{6B765B34-C386-43D3-880B-F10EB6A46352}"/>
              </a:ext>
            </a:extLst>
          </p:cNvPr>
          <p:cNvPicPr>
            <a:picLocks noChangeAspect="1"/>
          </p:cNvPicPr>
          <p:nvPr/>
        </p:nvPicPr>
        <p:blipFill rotWithShape="1">
          <a:blip r:embed="rId3">
            <a:extLst>
              <a:ext uri="{28A0092B-C50C-407E-A947-70E740481C1C}">
                <a14:useLocalDpi xmlns:a14="http://schemas.microsoft.com/office/drawing/2010/main" val="0"/>
              </a:ext>
            </a:extLst>
          </a:blip>
          <a:srcRect t="15429"/>
          <a:stretch/>
        </p:blipFill>
        <p:spPr>
          <a:xfrm>
            <a:off x="20" y="1282"/>
            <a:ext cx="12191980" cy="6856718"/>
          </a:xfrm>
          <a:prstGeom prst="rect">
            <a:avLst/>
          </a:prstGeom>
        </p:spPr>
      </p:pic>
      <p:sp>
        <p:nvSpPr>
          <p:cNvPr id="6" name="TextBox 5">
            <a:extLst>
              <a:ext uri="{FF2B5EF4-FFF2-40B4-BE49-F238E27FC236}">
                <a16:creationId xmlns:a16="http://schemas.microsoft.com/office/drawing/2014/main" id="{2B4DCACB-BAB4-0443-AF25-61B5509BB7B6}"/>
              </a:ext>
            </a:extLst>
          </p:cNvPr>
          <p:cNvSpPr txBox="1"/>
          <p:nvPr/>
        </p:nvSpPr>
        <p:spPr>
          <a:xfrm>
            <a:off x="1760011" y="3105004"/>
            <a:ext cx="3130612" cy="6104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Lesley Atwood, PhD</a:t>
            </a:r>
          </a:p>
          <a:p>
            <a:pPr marL="0" marR="0" lvl="0" indent="0" algn="ctr" defTabSz="914400" rtl="0" eaLnBrk="1" fontAlgn="auto" latinLnBrk="0" hangingPunct="1">
              <a:lnSpc>
                <a:spcPct val="100000"/>
              </a:lnSpc>
              <a:spcBef>
                <a:spcPts val="0"/>
              </a:spcBef>
              <a:spcAft>
                <a:spcPts val="20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Agriculture &amp; Climate Scientist</a:t>
            </a:r>
          </a:p>
        </p:txBody>
      </p:sp>
      <p:sp>
        <p:nvSpPr>
          <p:cNvPr id="7" name="Rectangle 6">
            <a:extLst>
              <a:ext uri="{FF2B5EF4-FFF2-40B4-BE49-F238E27FC236}">
                <a16:creationId xmlns:a16="http://schemas.microsoft.com/office/drawing/2014/main" id="{11818A04-E041-C744-B5B1-B17FE9BB3635}"/>
              </a:ext>
            </a:extLst>
          </p:cNvPr>
          <p:cNvSpPr/>
          <p:nvPr/>
        </p:nvSpPr>
        <p:spPr>
          <a:xfrm>
            <a:off x="791703" y="1309914"/>
            <a:ext cx="5067229" cy="95410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effectLst/>
                <a:latin typeface="Georgia" panose="02040502050405020303" pitchFamily="18" charset="0"/>
                <a:ea typeface="Calibri" panose="020F0502020204030204" pitchFamily="34" charset="0"/>
              </a:rPr>
              <a:t>Soil carbon and soil health </a:t>
            </a:r>
            <a:br>
              <a:rPr lang="en-US" sz="2800" b="1" dirty="0">
                <a:effectLst/>
                <a:latin typeface="Georgia" panose="02040502050405020303" pitchFamily="18" charset="0"/>
                <a:ea typeface="Calibri" panose="020F0502020204030204" pitchFamily="34" charset="0"/>
              </a:rPr>
            </a:br>
            <a:r>
              <a:rPr lang="en-US" sz="2800" b="1" dirty="0">
                <a:effectLst/>
                <a:latin typeface="Georgia" panose="02040502050405020303" pitchFamily="18" charset="0"/>
                <a:ea typeface="Calibri" panose="020F0502020204030204" pitchFamily="34" charset="0"/>
              </a:rPr>
              <a:t>in agricultural systems</a:t>
            </a:r>
            <a:endParaRPr kumimoji="0" lang="en-US" sz="2800" b="1" i="1" u="none" strike="noStrike" kern="1200" cap="none" spc="0" normalizeH="0" baseline="0" noProof="0" dirty="0">
              <a:ln>
                <a:noFill/>
              </a:ln>
              <a:solidFill>
                <a:srgbClr val="FFC000"/>
              </a:solidFill>
              <a:effectLst/>
              <a:uLnTx/>
              <a:uFillTx/>
              <a:latin typeface="Georgia" panose="02040502050405020303" pitchFamily="18" charset="0"/>
            </a:endParaRPr>
          </a:p>
        </p:txBody>
      </p:sp>
      <p:sp>
        <p:nvSpPr>
          <p:cNvPr id="16" name="Rectangle 15">
            <a:extLst>
              <a:ext uri="{FF2B5EF4-FFF2-40B4-BE49-F238E27FC236}">
                <a16:creationId xmlns:a16="http://schemas.microsoft.com/office/drawing/2014/main" id="{4CB1790C-76AA-5948-BF17-21387D13B969}"/>
              </a:ext>
            </a:extLst>
          </p:cNvPr>
          <p:cNvSpPr/>
          <p:nvPr/>
        </p:nvSpPr>
        <p:spPr>
          <a:xfrm>
            <a:off x="311972" y="282164"/>
            <a:ext cx="11507096" cy="6293672"/>
          </a:xfrm>
          <a:prstGeom prst="rect">
            <a:avLst/>
          </a:prstGeom>
          <a:noFill/>
          <a:ln w="1206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Google Shape;232;p45">
            <a:extLst>
              <a:ext uri="{FF2B5EF4-FFF2-40B4-BE49-F238E27FC236}">
                <a16:creationId xmlns:a16="http://schemas.microsoft.com/office/drawing/2014/main" id="{0D104748-6F4C-443B-B12B-7F4A0EAFE187}"/>
              </a:ext>
            </a:extLst>
          </p:cNvPr>
          <p:cNvPicPr preferRelativeResize="0"/>
          <p:nvPr/>
        </p:nvPicPr>
        <p:blipFill rotWithShape="1">
          <a:blip r:embed="rId4">
            <a:alphaModFix/>
          </a:blip>
          <a:srcRect b="19283"/>
          <a:stretch/>
        </p:blipFill>
        <p:spPr>
          <a:xfrm>
            <a:off x="2323455" y="4437746"/>
            <a:ext cx="2003724" cy="610424"/>
          </a:xfrm>
          <a:prstGeom prst="rect">
            <a:avLst/>
          </a:prstGeom>
          <a:noFill/>
          <a:ln>
            <a:noFill/>
          </a:ln>
        </p:spPr>
      </p:pic>
    </p:spTree>
    <p:extLst>
      <p:ext uri="{BB962C8B-B14F-4D97-AF65-F5344CB8AC3E}">
        <p14:creationId xmlns:p14="http://schemas.microsoft.com/office/powerpoint/2010/main" val="2287519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7CE64499-AD39-475D-8C12-6CB49057DC42}"/>
              </a:ext>
            </a:extLst>
          </p:cNvPr>
          <p:cNvSpPr txBox="1"/>
          <p:nvPr/>
        </p:nvSpPr>
        <p:spPr>
          <a:xfrm>
            <a:off x="0" y="6488668"/>
            <a:ext cx="3554178" cy="369332"/>
          </a:xfrm>
          <a:prstGeom prst="rect">
            <a:avLst/>
          </a:prstGeom>
          <a:noFill/>
        </p:spPr>
        <p:txBody>
          <a:bodyPr wrap="none" rtlCol="0">
            <a:spAutoFit/>
          </a:bodyPr>
          <a:lstStyle/>
          <a:p>
            <a:r>
              <a:rPr lang="en-US" dirty="0">
                <a:latin typeface="Georgia" panose="02040502050405020303" pitchFamily="18" charset="0"/>
              </a:rPr>
              <a:t>McClelland et al. 2021, </a:t>
            </a:r>
            <a:r>
              <a:rPr lang="en-US" dirty="0" err="1">
                <a:latin typeface="Georgia" panose="02040502050405020303" pitchFamily="18" charset="0"/>
              </a:rPr>
              <a:t>Ecol</a:t>
            </a:r>
            <a:r>
              <a:rPr lang="en-US" dirty="0">
                <a:latin typeface="Georgia" panose="02040502050405020303" pitchFamily="18" charset="0"/>
              </a:rPr>
              <a:t> Appl</a:t>
            </a:r>
          </a:p>
        </p:txBody>
      </p:sp>
      <p:sp>
        <p:nvSpPr>
          <p:cNvPr id="2" name="TextBox 1">
            <a:extLst>
              <a:ext uri="{FF2B5EF4-FFF2-40B4-BE49-F238E27FC236}">
                <a16:creationId xmlns:a16="http://schemas.microsoft.com/office/drawing/2014/main" id="{518898CC-C287-4DCF-A5DB-04A7F8144D8F}"/>
              </a:ext>
            </a:extLst>
          </p:cNvPr>
          <p:cNvSpPr txBox="1"/>
          <p:nvPr/>
        </p:nvSpPr>
        <p:spPr>
          <a:xfrm>
            <a:off x="171826" y="2951947"/>
            <a:ext cx="3754548" cy="1384995"/>
          </a:xfrm>
          <a:prstGeom prst="rect">
            <a:avLst/>
          </a:prstGeom>
          <a:noFill/>
        </p:spPr>
        <p:txBody>
          <a:bodyPr wrap="square" rtlCol="0">
            <a:spAutoFit/>
          </a:bodyPr>
          <a:lstStyle/>
          <a:p>
            <a:pPr algn="ctr"/>
            <a:r>
              <a:rPr lang="en-US" sz="2800" dirty="0">
                <a:latin typeface="Georgia" panose="02040502050405020303" pitchFamily="18" charset="0"/>
              </a:rPr>
              <a:t>How cover crops are managed affects soil carbon stocks</a:t>
            </a:r>
          </a:p>
        </p:txBody>
      </p:sp>
      <p:sp>
        <p:nvSpPr>
          <p:cNvPr id="6" name="TextBox 5">
            <a:extLst>
              <a:ext uri="{FF2B5EF4-FFF2-40B4-BE49-F238E27FC236}">
                <a16:creationId xmlns:a16="http://schemas.microsoft.com/office/drawing/2014/main" id="{5CEF495B-0446-4EB9-B7AA-BDB1B5891B70}"/>
              </a:ext>
            </a:extLst>
          </p:cNvPr>
          <p:cNvSpPr txBox="1"/>
          <p:nvPr/>
        </p:nvSpPr>
        <p:spPr>
          <a:xfrm>
            <a:off x="-26568" y="0"/>
            <a:ext cx="10234862" cy="338554"/>
          </a:xfrm>
          <a:prstGeom prst="rect">
            <a:avLst/>
          </a:prstGeom>
          <a:noFill/>
        </p:spPr>
        <p:txBody>
          <a:bodyPr wrap="square" rtlCol="0">
            <a:spAutoFit/>
          </a:bodyPr>
          <a:lstStyle/>
          <a:p>
            <a:r>
              <a:rPr lang="en-US" sz="1600" i="1" dirty="0">
                <a:latin typeface="Georgia" panose="02040502050405020303" pitchFamily="18" charset="0"/>
              </a:rPr>
              <a:t>How do we rebuild carbon stock in agricultural soils?</a:t>
            </a:r>
          </a:p>
        </p:txBody>
      </p:sp>
      <p:grpSp>
        <p:nvGrpSpPr>
          <p:cNvPr id="13" name="Group 12">
            <a:extLst>
              <a:ext uri="{FF2B5EF4-FFF2-40B4-BE49-F238E27FC236}">
                <a16:creationId xmlns:a16="http://schemas.microsoft.com/office/drawing/2014/main" id="{E724B2BF-C333-45C5-8D69-E523906BA12B}"/>
              </a:ext>
            </a:extLst>
          </p:cNvPr>
          <p:cNvGrpSpPr/>
          <p:nvPr/>
        </p:nvGrpSpPr>
        <p:grpSpPr>
          <a:xfrm>
            <a:off x="4400550" y="886527"/>
            <a:ext cx="7619625" cy="5602121"/>
            <a:chOff x="5090863" y="886528"/>
            <a:chExt cx="6929312" cy="5421684"/>
          </a:xfrm>
        </p:grpSpPr>
        <p:pic>
          <p:nvPicPr>
            <p:cNvPr id="4" name="Picture 3" descr="Chart, box and whisker chart&#10;&#10;Description automatically generated">
              <a:extLst>
                <a:ext uri="{FF2B5EF4-FFF2-40B4-BE49-F238E27FC236}">
                  <a16:creationId xmlns:a16="http://schemas.microsoft.com/office/drawing/2014/main" id="{1BB07B7D-94FB-46E5-A61C-4CC5CCC6A727}"/>
                </a:ext>
              </a:extLst>
            </p:cNvPr>
            <p:cNvPicPr>
              <a:picLocks noChangeAspect="1"/>
            </p:cNvPicPr>
            <p:nvPr/>
          </p:nvPicPr>
          <p:blipFill rotWithShape="1">
            <a:blip r:embed="rId3">
              <a:extLst>
                <a:ext uri="{28A0092B-C50C-407E-A947-70E740481C1C}">
                  <a14:useLocalDpi xmlns:a14="http://schemas.microsoft.com/office/drawing/2010/main" val="0"/>
                </a:ext>
              </a:extLst>
            </a:blip>
            <a:srcRect t="66360"/>
            <a:stretch/>
          </p:blipFill>
          <p:spPr>
            <a:xfrm>
              <a:off x="5090863" y="3708791"/>
              <a:ext cx="6929312" cy="2599421"/>
            </a:xfrm>
            <a:prstGeom prst="rect">
              <a:avLst/>
            </a:prstGeom>
          </p:spPr>
        </p:pic>
        <p:pic>
          <p:nvPicPr>
            <p:cNvPr id="7" name="Picture 6" descr="Chart, box and whisker chart&#10;&#10;Description automatically generated">
              <a:extLst>
                <a:ext uri="{FF2B5EF4-FFF2-40B4-BE49-F238E27FC236}">
                  <a16:creationId xmlns:a16="http://schemas.microsoft.com/office/drawing/2014/main" id="{3CEB1C4C-3E97-4E86-B88A-B33874363AA9}"/>
                </a:ext>
              </a:extLst>
            </p:cNvPr>
            <p:cNvPicPr>
              <a:picLocks noChangeAspect="1"/>
            </p:cNvPicPr>
            <p:nvPr/>
          </p:nvPicPr>
          <p:blipFill rotWithShape="1">
            <a:blip r:embed="rId3">
              <a:extLst>
                <a:ext uri="{28A0092B-C50C-407E-A947-70E740481C1C}">
                  <a14:useLocalDpi xmlns:a14="http://schemas.microsoft.com/office/drawing/2010/main" val="0"/>
                </a:ext>
              </a:extLst>
            </a:blip>
            <a:srcRect b="66360"/>
            <a:stretch/>
          </p:blipFill>
          <p:spPr>
            <a:xfrm>
              <a:off x="5090863" y="924028"/>
              <a:ext cx="6929312" cy="2599421"/>
            </a:xfrm>
            <a:prstGeom prst="rect">
              <a:avLst/>
            </a:prstGeom>
          </p:spPr>
        </p:pic>
        <p:sp>
          <p:nvSpPr>
            <p:cNvPr id="3" name="Rectangle 2">
              <a:extLst>
                <a:ext uri="{FF2B5EF4-FFF2-40B4-BE49-F238E27FC236}">
                  <a16:creationId xmlns:a16="http://schemas.microsoft.com/office/drawing/2014/main" id="{BE9F1FEF-4545-4BFD-8ACB-369CF48CC82E}"/>
                </a:ext>
              </a:extLst>
            </p:cNvPr>
            <p:cNvSpPr/>
            <p:nvPr/>
          </p:nvSpPr>
          <p:spPr>
            <a:xfrm>
              <a:off x="5949845" y="1071194"/>
              <a:ext cx="401782" cy="2770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AEAF2D1-997F-491D-A9E1-1EAAE8178200}"/>
                </a:ext>
              </a:extLst>
            </p:cNvPr>
            <p:cNvSpPr/>
            <p:nvPr/>
          </p:nvSpPr>
          <p:spPr>
            <a:xfrm>
              <a:off x="6095316" y="3764211"/>
              <a:ext cx="401782" cy="2770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0CBE677-E47D-4088-A041-9D2D673B3980}"/>
                </a:ext>
              </a:extLst>
            </p:cNvPr>
            <p:cNvSpPr txBox="1"/>
            <p:nvPr/>
          </p:nvSpPr>
          <p:spPr>
            <a:xfrm>
              <a:off x="6497098" y="886528"/>
              <a:ext cx="3163045" cy="369332"/>
            </a:xfrm>
            <a:prstGeom prst="rect">
              <a:avLst/>
            </a:prstGeom>
            <a:noFill/>
          </p:spPr>
          <p:txBody>
            <a:bodyPr wrap="none" rtlCol="0">
              <a:spAutoFit/>
            </a:bodyPr>
            <a:lstStyle/>
            <a:p>
              <a:r>
                <a:rPr lang="en-US" dirty="0">
                  <a:latin typeface="Georgia" panose="02040502050405020303" pitchFamily="18" charset="0"/>
                </a:rPr>
                <a:t>Cover Crop Planting Window</a:t>
              </a:r>
            </a:p>
          </p:txBody>
        </p:sp>
        <p:sp>
          <p:nvSpPr>
            <p:cNvPr id="12" name="TextBox 11">
              <a:extLst>
                <a:ext uri="{FF2B5EF4-FFF2-40B4-BE49-F238E27FC236}">
                  <a16:creationId xmlns:a16="http://schemas.microsoft.com/office/drawing/2014/main" id="{74391A00-5536-4176-8F9A-9D845E90C472}"/>
                </a:ext>
              </a:extLst>
            </p:cNvPr>
            <p:cNvSpPr txBox="1"/>
            <p:nvPr/>
          </p:nvSpPr>
          <p:spPr>
            <a:xfrm>
              <a:off x="6497098" y="3612082"/>
              <a:ext cx="3685624" cy="369332"/>
            </a:xfrm>
            <a:prstGeom prst="rect">
              <a:avLst/>
            </a:prstGeom>
            <a:noFill/>
          </p:spPr>
          <p:txBody>
            <a:bodyPr wrap="none" rtlCol="0">
              <a:spAutoFit/>
            </a:bodyPr>
            <a:lstStyle/>
            <a:p>
              <a:r>
                <a:rPr lang="en-US" dirty="0">
                  <a:latin typeface="Georgia" panose="02040502050405020303" pitchFamily="18" charset="0"/>
                </a:rPr>
                <a:t>Cover Crop Aboveground Biomass</a:t>
              </a:r>
            </a:p>
          </p:txBody>
        </p:sp>
      </p:grpSp>
      <p:sp>
        <p:nvSpPr>
          <p:cNvPr id="14" name="TextBox 13">
            <a:extLst>
              <a:ext uri="{FF2B5EF4-FFF2-40B4-BE49-F238E27FC236}">
                <a16:creationId xmlns:a16="http://schemas.microsoft.com/office/drawing/2014/main" id="{B59340F6-C513-40F9-AB8A-C743F2A2B23B}"/>
              </a:ext>
            </a:extLst>
          </p:cNvPr>
          <p:cNvSpPr txBox="1"/>
          <p:nvPr/>
        </p:nvSpPr>
        <p:spPr>
          <a:xfrm>
            <a:off x="6977036" y="6400364"/>
            <a:ext cx="1101584" cy="369332"/>
          </a:xfrm>
          <a:prstGeom prst="rect">
            <a:avLst/>
          </a:prstGeom>
          <a:noFill/>
        </p:spPr>
        <p:txBody>
          <a:bodyPr wrap="none" rtlCol="0">
            <a:spAutoFit/>
          </a:bodyPr>
          <a:lstStyle/>
          <a:p>
            <a:r>
              <a:rPr lang="en-US" dirty="0">
                <a:latin typeface="Georgia" panose="02040502050405020303" pitchFamily="18" charset="0"/>
              </a:rPr>
              <a:t>No effect</a:t>
            </a:r>
          </a:p>
        </p:txBody>
      </p:sp>
      <p:cxnSp>
        <p:nvCxnSpPr>
          <p:cNvPr id="16" name="Straight Arrow Connector 15">
            <a:extLst>
              <a:ext uri="{FF2B5EF4-FFF2-40B4-BE49-F238E27FC236}">
                <a16:creationId xmlns:a16="http://schemas.microsoft.com/office/drawing/2014/main" id="{BE8C28A0-7248-498C-86D7-72A04014BAD8}"/>
              </a:ext>
            </a:extLst>
          </p:cNvPr>
          <p:cNvCxnSpPr>
            <a:cxnSpLocks/>
          </p:cNvCxnSpPr>
          <p:nvPr/>
        </p:nvCxnSpPr>
        <p:spPr>
          <a:xfrm>
            <a:off x="8187667" y="6585030"/>
            <a:ext cx="242491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C222997-3D64-404E-A122-F22756A88D6D}"/>
              </a:ext>
            </a:extLst>
          </p:cNvPr>
          <p:cNvSpPr txBox="1"/>
          <p:nvPr/>
        </p:nvSpPr>
        <p:spPr>
          <a:xfrm>
            <a:off x="10612582" y="6400364"/>
            <a:ext cx="1346844" cy="369332"/>
          </a:xfrm>
          <a:prstGeom prst="rect">
            <a:avLst/>
          </a:prstGeom>
          <a:noFill/>
        </p:spPr>
        <p:txBody>
          <a:bodyPr wrap="none" rtlCol="0">
            <a:spAutoFit/>
          </a:bodyPr>
          <a:lstStyle/>
          <a:p>
            <a:r>
              <a:rPr lang="en-US" dirty="0">
                <a:latin typeface="Georgia" panose="02040502050405020303" pitchFamily="18" charset="0"/>
              </a:rPr>
              <a:t>More effect</a:t>
            </a:r>
          </a:p>
        </p:txBody>
      </p:sp>
    </p:spTree>
    <p:extLst>
      <p:ext uri="{BB962C8B-B14F-4D97-AF65-F5344CB8AC3E}">
        <p14:creationId xmlns:p14="http://schemas.microsoft.com/office/powerpoint/2010/main" val="1479863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hart, box and whisker chart&#10;&#10;Description automatically generated">
            <a:extLst>
              <a:ext uri="{FF2B5EF4-FFF2-40B4-BE49-F238E27FC236}">
                <a16:creationId xmlns:a16="http://schemas.microsoft.com/office/drawing/2014/main" id="{CB7513AA-A60E-444E-ACE9-C6753BF8C3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071" y="184666"/>
            <a:ext cx="5246951" cy="6457788"/>
          </a:xfrm>
          <a:prstGeom prst="rect">
            <a:avLst/>
          </a:prstGeom>
        </p:spPr>
      </p:pic>
      <p:sp>
        <p:nvSpPr>
          <p:cNvPr id="11" name="TextBox 10">
            <a:extLst>
              <a:ext uri="{FF2B5EF4-FFF2-40B4-BE49-F238E27FC236}">
                <a16:creationId xmlns:a16="http://schemas.microsoft.com/office/drawing/2014/main" id="{7CE64499-AD39-475D-8C12-6CB49057DC42}"/>
              </a:ext>
            </a:extLst>
          </p:cNvPr>
          <p:cNvSpPr txBox="1"/>
          <p:nvPr/>
        </p:nvSpPr>
        <p:spPr>
          <a:xfrm>
            <a:off x="8599350" y="6457788"/>
            <a:ext cx="3592650" cy="369332"/>
          </a:xfrm>
          <a:prstGeom prst="rect">
            <a:avLst/>
          </a:prstGeom>
          <a:noFill/>
        </p:spPr>
        <p:txBody>
          <a:bodyPr wrap="none" rtlCol="0">
            <a:spAutoFit/>
          </a:bodyPr>
          <a:lstStyle/>
          <a:p>
            <a:r>
              <a:rPr lang="en-US" dirty="0">
                <a:latin typeface="Georgia" panose="02040502050405020303" pitchFamily="18" charset="0"/>
              </a:rPr>
              <a:t>Wood &amp; Bowman, 2021 Nat Food</a:t>
            </a:r>
          </a:p>
        </p:txBody>
      </p:sp>
      <p:sp>
        <p:nvSpPr>
          <p:cNvPr id="2" name="TextBox 1">
            <a:extLst>
              <a:ext uri="{FF2B5EF4-FFF2-40B4-BE49-F238E27FC236}">
                <a16:creationId xmlns:a16="http://schemas.microsoft.com/office/drawing/2014/main" id="{518898CC-C287-4DCF-A5DB-04A7F8144D8F}"/>
              </a:ext>
            </a:extLst>
          </p:cNvPr>
          <p:cNvSpPr txBox="1"/>
          <p:nvPr/>
        </p:nvSpPr>
        <p:spPr>
          <a:xfrm>
            <a:off x="625641" y="2951947"/>
            <a:ext cx="4411579" cy="1384995"/>
          </a:xfrm>
          <a:prstGeom prst="rect">
            <a:avLst/>
          </a:prstGeom>
          <a:noFill/>
        </p:spPr>
        <p:txBody>
          <a:bodyPr wrap="square" rtlCol="0">
            <a:spAutoFit/>
          </a:bodyPr>
          <a:lstStyle/>
          <a:p>
            <a:pPr algn="ctr"/>
            <a:r>
              <a:rPr lang="en-US" sz="2800" dirty="0">
                <a:latin typeface="Georgia" panose="02040502050405020303" pitchFamily="18" charset="0"/>
              </a:rPr>
              <a:t>Cover crops have a stronger effect after longer periods of use</a:t>
            </a:r>
          </a:p>
        </p:txBody>
      </p:sp>
      <p:sp>
        <p:nvSpPr>
          <p:cNvPr id="7" name="TextBox 6">
            <a:extLst>
              <a:ext uri="{FF2B5EF4-FFF2-40B4-BE49-F238E27FC236}">
                <a16:creationId xmlns:a16="http://schemas.microsoft.com/office/drawing/2014/main" id="{1C3B48A3-0A76-46E2-B08E-7BFEE64FAD89}"/>
              </a:ext>
            </a:extLst>
          </p:cNvPr>
          <p:cNvSpPr txBox="1"/>
          <p:nvPr/>
        </p:nvSpPr>
        <p:spPr>
          <a:xfrm>
            <a:off x="-26568" y="0"/>
            <a:ext cx="10234862" cy="338554"/>
          </a:xfrm>
          <a:prstGeom prst="rect">
            <a:avLst/>
          </a:prstGeom>
          <a:noFill/>
        </p:spPr>
        <p:txBody>
          <a:bodyPr wrap="square" rtlCol="0">
            <a:spAutoFit/>
          </a:bodyPr>
          <a:lstStyle/>
          <a:p>
            <a:r>
              <a:rPr lang="en-US" sz="1600" i="1" dirty="0">
                <a:latin typeface="Georgia" panose="02040502050405020303" pitchFamily="18" charset="0"/>
              </a:rPr>
              <a:t>How do we rebuild carbon stock in agricultural soils?</a:t>
            </a:r>
          </a:p>
        </p:txBody>
      </p:sp>
      <p:sp>
        <p:nvSpPr>
          <p:cNvPr id="3" name="Rectangle 2">
            <a:extLst>
              <a:ext uri="{FF2B5EF4-FFF2-40B4-BE49-F238E27FC236}">
                <a16:creationId xmlns:a16="http://schemas.microsoft.com/office/drawing/2014/main" id="{637E58AB-E575-4846-89A0-9E3AE0D86863}"/>
              </a:ext>
            </a:extLst>
          </p:cNvPr>
          <p:cNvSpPr/>
          <p:nvPr/>
        </p:nvSpPr>
        <p:spPr>
          <a:xfrm>
            <a:off x="5676071" y="184666"/>
            <a:ext cx="419929" cy="8609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50614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AD6CE2AF-CDD3-48EF-B6CC-F464AA3A40F3}"/>
              </a:ext>
            </a:extLst>
          </p:cNvPr>
          <p:cNvGrpSpPr/>
          <p:nvPr/>
        </p:nvGrpSpPr>
        <p:grpSpPr>
          <a:xfrm>
            <a:off x="3255817" y="900546"/>
            <a:ext cx="8936183" cy="5458691"/>
            <a:chOff x="1758657" y="914450"/>
            <a:chExt cx="8619296" cy="4898471"/>
          </a:xfrm>
        </p:grpSpPr>
        <p:pic>
          <p:nvPicPr>
            <p:cNvPr id="21" name="Picture 20">
              <a:extLst>
                <a:ext uri="{FF2B5EF4-FFF2-40B4-BE49-F238E27FC236}">
                  <a16:creationId xmlns:a16="http://schemas.microsoft.com/office/drawing/2014/main" id="{C1124D8E-08B0-4B2A-A809-1EC7C519A12F}"/>
                </a:ext>
              </a:extLst>
            </p:cNvPr>
            <p:cNvPicPr>
              <a:picLocks noChangeAspect="1"/>
            </p:cNvPicPr>
            <p:nvPr/>
          </p:nvPicPr>
          <p:blipFill rotWithShape="1">
            <a:blip r:embed="rId3"/>
            <a:srcRect r="67428" b="7556"/>
            <a:stretch/>
          </p:blipFill>
          <p:spPr>
            <a:xfrm>
              <a:off x="1758657" y="914450"/>
              <a:ext cx="3301033" cy="4563241"/>
            </a:xfrm>
            <a:prstGeom prst="rect">
              <a:avLst/>
            </a:prstGeom>
          </p:spPr>
        </p:pic>
        <p:pic>
          <p:nvPicPr>
            <p:cNvPr id="20" name="Picture 19">
              <a:extLst>
                <a:ext uri="{FF2B5EF4-FFF2-40B4-BE49-F238E27FC236}">
                  <a16:creationId xmlns:a16="http://schemas.microsoft.com/office/drawing/2014/main" id="{54493869-4A36-430C-89EC-1FF990BC477D}"/>
                </a:ext>
              </a:extLst>
            </p:cNvPr>
            <p:cNvPicPr>
              <a:picLocks noChangeAspect="1"/>
            </p:cNvPicPr>
            <p:nvPr/>
          </p:nvPicPr>
          <p:blipFill rotWithShape="1">
            <a:blip r:embed="rId3"/>
            <a:srcRect l="45375" b="7556"/>
            <a:stretch/>
          </p:blipFill>
          <p:spPr>
            <a:xfrm>
              <a:off x="4841963" y="914450"/>
              <a:ext cx="5535990" cy="4563241"/>
            </a:xfrm>
            <a:prstGeom prst="rect">
              <a:avLst/>
            </a:prstGeom>
          </p:spPr>
        </p:pic>
        <p:pic>
          <p:nvPicPr>
            <p:cNvPr id="22" name="Picture 21">
              <a:extLst>
                <a:ext uri="{FF2B5EF4-FFF2-40B4-BE49-F238E27FC236}">
                  <a16:creationId xmlns:a16="http://schemas.microsoft.com/office/drawing/2014/main" id="{F26323EB-9574-436F-9880-5B73E538B6DA}"/>
                </a:ext>
              </a:extLst>
            </p:cNvPr>
            <p:cNvPicPr>
              <a:picLocks noChangeAspect="1"/>
            </p:cNvPicPr>
            <p:nvPr/>
          </p:nvPicPr>
          <p:blipFill rotWithShape="1">
            <a:blip r:embed="rId3"/>
            <a:srcRect l="16803" t="93237" r="687" b="-29"/>
            <a:stretch/>
          </p:blipFill>
          <p:spPr>
            <a:xfrm>
              <a:off x="1915040" y="5477691"/>
              <a:ext cx="8361919" cy="335230"/>
            </a:xfrm>
            <a:prstGeom prst="rect">
              <a:avLst/>
            </a:prstGeom>
          </p:spPr>
        </p:pic>
      </p:grpSp>
      <p:sp>
        <p:nvSpPr>
          <p:cNvPr id="8" name="TextBox 7">
            <a:extLst>
              <a:ext uri="{FF2B5EF4-FFF2-40B4-BE49-F238E27FC236}">
                <a16:creationId xmlns:a16="http://schemas.microsoft.com/office/drawing/2014/main" id="{F17477C9-0145-4823-820C-33F54CC5045B}"/>
              </a:ext>
            </a:extLst>
          </p:cNvPr>
          <p:cNvSpPr txBox="1"/>
          <p:nvPr/>
        </p:nvSpPr>
        <p:spPr>
          <a:xfrm>
            <a:off x="9719235" y="498763"/>
            <a:ext cx="2359941" cy="369332"/>
          </a:xfrm>
          <a:prstGeom prst="rect">
            <a:avLst/>
          </a:prstGeom>
          <a:noFill/>
        </p:spPr>
        <p:txBody>
          <a:bodyPr wrap="none" rtlCol="0">
            <a:spAutoFit/>
          </a:bodyPr>
          <a:lstStyle/>
          <a:p>
            <a:r>
              <a:rPr lang="en-US" dirty="0">
                <a:latin typeface="Georgia" panose="02040502050405020303" pitchFamily="18" charset="0"/>
              </a:rPr>
              <a:t>www.AgEvidence.org</a:t>
            </a:r>
          </a:p>
        </p:txBody>
      </p:sp>
      <p:sp>
        <p:nvSpPr>
          <p:cNvPr id="9" name="TextBox 8">
            <a:extLst>
              <a:ext uri="{FF2B5EF4-FFF2-40B4-BE49-F238E27FC236}">
                <a16:creationId xmlns:a16="http://schemas.microsoft.com/office/drawing/2014/main" id="{4944F5FA-6525-4529-9CE8-F850D4F4428C}"/>
              </a:ext>
            </a:extLst>
          </p:cNvPr>
          <p:cNvSpPr txBox="1"/>
          <p:nvPr/>
        </p:nvSpPr>
        <p:spPr>
          <a:xfrm>
            <a:off x="-26568" y="0"/>
            <a:ext cx="10234862" cy="338554"/>
          </a:xfrm>
          <a:prstGeom prst="rect">
            <a:avLst/>
          </a:prstGeom>
          <a:noFill/>
        </p:spPr>
        <p:txBody>
          <a:bodyPr wrap="square" rtlCol="0">
            <a:spAutoFit/>
          </a:bodyPr>
          <a:lstStyle/>
          <a:p>
            <a:r>
              <a:rPr lang="en-US" sz="1600" i="1" dirty="0">
                <a:latin typeface="Georgia" panose="02040502050405020303" pitchFamily="18" charset="0"/>
              </a:rPr>
              <a:t>How do we rebuild carbon stock in agricultural soils?</a:t>
            </a:r>
          </a:p>
        </p:txBody>
      </p:sp>
      <p:sp>
        <p:nvSpPr>
          <p:cNvPr id="10" name="TextBox 9">
            <a:extLst>
              <a:ext uri="{FF2B5EF4-FFF2-40B4-BE49-F238E27FC236}">
                <a16:creationId xmlns:a16="http://schemas.microsoft.com/office/drawing/2014/main" id="{6CF6AF7A-E586-499A-98A7-0618144602C8}"/>
              </a:ext>
            </a:extLst>
          </p:cNvPr>
          <p:cNvSpPr txBox="1"/>
          <p:nvPr/>
        </p:nvSpPr>
        <p:spPr>
          <a:xfrm>
            <a:off x="0" y="2535166"/>
            <a:ext cx="3564290" cy="1815882"/>
          </a:xfrm>
          <a:prstGeom prst="rect">
            <a:avLst/>
          </a:prstGeom>
          <a:noFill/>
        </p:spPr>
        <p:txBody>
          <a:bodyPr wrap="square" rtlCol="0">
            <a:spAutoFit/>
          </a:bodyPr>
          <a:lstStyle/>
          <a:p>
            <a:pPr algn="ctr"/>
            <a:r>
              <a:rPr lang="en-US" sz="2800" dirty="0">
                <a:latin typeface="Georgia" panose="02040502050405020303" pitchFamily="18" charset="0"/>
              </a:rPr>
              <a:t>There is a lot of variability in the impact of practices on carbon stocks</a:t>
            </a:r>
          </a:p>
        </p:txBody>
      </p:sp>
      <p:sp>
        <p:nvSpPr>
          <p:cNvPr id="12" name="TextBox 11">
            <a:extLst>
              <a:ext uri="{FF2B5EF4-FFF2-40B4-BE49-F238E27FC236}">
                <a16:creationId xmlns:a16="http://schemas.microsoft.com/office/drawing/2014/main" id="{531DDC16-DAC1-415E-A1A0-3ECC42F47F1D}"/>
              </a:ext>
            </a:extLst>
          </p:cNvPr>
          <p:cNvSpPr txBox="1"/>
          <p:nvPr/>
        </p:nvSpPr>
        <p:spPr>
          <a:xfrm>
            <a:off x="9080451" y="6470073"/>
            <a:ext cx="3057247" cy="369332"/>
          </a:xfrm>
          <a:prstGeom prst="rect">
            <a:avLst/>
          </a:prstGeom>
          <a:noFill/>
        </p:spPr>
        <p:txBody>
          <a:bodyPr wrap="none" rtlCol="0">
            <a:spAutoFit/>
          </a:bodyPr>
          <a:lstStyle/>
          <a:p>
            <a:r>
              <a:rPr lang="en-US" dirty="0">
                <a:latin typeface="Georgia" panose="02040502050405020303" pitchFamily="18" charset="0"/>
              </a:rPr>
              <a:t>Atwood &amp; Wood, 2020 KNB</a:t>
            </a:r>
          </a:p>
        </p:txBody>
      </p:sp>
    </p:spTree>
    <p:extLst>
      <p:ext uri="{BB962C8B-B14F-4D97-AF65-F5344CB8AC3E}">
        <p14:creationId xmlns:p14="http://schemas.microsoft.com/office/powerpoint/2010/main" val="2165469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ebsite&#10;&#10;Description automatically generated with medium confidence">
            <a:extLst>
              <a:ext uri="{FF2B5EF4-FFF2-40B4-BE49-F238E27FC236}">
                <a16:creationId xmlns:a16="http://schemas.microsoft.com/office/drawing/2014/main" id="{9630AFF5-8DBB-465B-8CE9-A91E864160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629" y="296381"/>
            <a:ext cx="11654741" cy="6561619"/>
          </a:xfrm>
          <a:prstGeom prst="rect">
            <a:avLst/>
          </a:prstGeom>
        </p:spPr>
      </p:pic>
      <p:sp>
        <p:nvSpPr>
          <p:cNvPr id="4" name="Oval 3">
            <a:extLst>
              <a:ext uri="{FF2B5EF4-FFF2-40B4-BE49-F238E27FC236}">
                <a16:creationId xmlns:a16="http://schemas.microsoft.com/office/drawing/2014/main" id="{91812F0C-FDA6-4552-8C90-6884178B59F2}"/>
              </a:ext>
            </a:extLst>
          </p:cNvPr>
          <p:cNvSpPr/>
          <p:nvPr/>
        </p:nvSpPr>
        <p:spPr>
          <a:xfrm>
            <a:off x="800100" y="2014538"/>
            <a:ext cx="1176536" cy="1173905"/>
          </a:xfrm>
          <a:prstGeom prst="ellipse">
            <a:avLst/>
          </a:prstGeom>
          <a:no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F63A4042-3D92-48BA-B8E4-19674A322B0B}"/>
              </a:ext>
            </a:extLst>
          </p:cNvPr>
          <p:cNvSpPr/>
          <p:nvPr/>
        </p:nvSpPr>
        <p:spPr>
          <a:xfrm>
            <a:off x="1781175" y="2782466"/>
            <a:ext cx="1176536" cy="1173905"/>
          </a:xfrm>
          <a:prstGeom prst="ellipse">
            <a:avLst/>
          </a:prstGeom>
          <a:no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2F725214-884A-4C78-806C-0D75AF514048}"/>
              </a:ext>
            </a:extLst>
          </p:cNvPr>
          <p:cNvSpPr/>
          <p:nvPr/>
        </p:nvSpPr>
        <p:spPr>
          <a:xfrm>
            <a:off x="1766887" y="4376799"/>
            <a:ext cx="1176536" cy="1173905"/>
          </a:xfrm>
          <a:prstGeom prst="ellipse">
            <a:avLst/>
          </a:prstGeom>
          <a:no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788B0E9-144D-4B63-8946-3B0B52AEC583}"/>
              </a:ext>
            </a:extLst>
          </p:cNvPr>
          <p:cNvSpPr txBox="1"/>
          <p:nvPr/>
        </p:nvSpPr>
        <p:spPr>
          <a:xfrm>
            <a:off x="-26568" y="0"/>
            <a:ext cx="10234862" cy="338554"/>
          </a:xfrm>
          <a:prstGeom prst="rect">
            <a:avLst/>
          </a:prstGeom>
          <a:noFill/>
        </p:spPr>
        <p:txBody>
          <a:bodyPr wrap="square" rtlCol="0">
            <a:spAutoFit/>
          </a:bodyPr>
          <a:lstStyle/>
          <a:p>
            <a:r>
              <a:rPr lang="en-US" sz="1600" i="1" dirty="0">
                <a:latin typeface="Georgia" panose="02040502050405020303" pitchFamily="18" charset="0"/>
              </a:rPr>
              <a:t>Who can help facilitate the rebuilding of soils?</a:t>
            </a:r>
          </a:p>
        </p:txBody>
      </p:sp>
    </p:spTree>
    <p:extLst>
      <p:ext uri="{BB962C8B-B14F-4D97-AF65-F5344CB8AC3E}">
        <p14:creationId xmlns:p14="http://schemas.microsoft.com/office/powerpoint/2010/main" val="32738947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grass, field&#10;&#10;Description automatically generated">
            <a:extLst>
              <a:ext uri="{FF2B5EF4-FFF2-40B4-BE49-F238E27FC236}">
                <a16:creationId xmlns:a16="http://schemas.microsoft.com/office/drawing/2014/main" id="{EA27ED1D-6809-4ED0-AE37-0417BCDC7A94}"/>
              </a:ext>
            </a:extLst>
          </p:cNvPr>
          <p:cNvPicPr>
            <a:picLocks noChangeAspect="1"/>
          </p:cNvPicPr>
          <p:nvPr/>
        </p:nvPicPr>
        <p:blipFill rotWithShape="1">
          <a:blip r:embed="rId3">
            <a:extLst>
              <a:ext uri="{28A0092B-C50C-407E-A947-70E740481C1C}">
                <a14:useLocalDpi xmlns:a14="http://schemas.microsoft.com/office/drawing/2010/main" val="0"/>
              </a:ext>
            </a:extLst>
          </a:blip>
          <a:srcRect t="15429"/>
          <a:stretch/>
        </p:blipFill>
        <p:spPr>
          <a:xfrm>
            <a:off x="20" y="1282"/>
            <a:ext cx="12191980" cy="6856718"/>
          </a:xfrm>
          <a:prstGeom prst="rect">
            <a:avLst/>
          </a:prstGeom>
        </p:spPr>
      </p:pic>
      <p:pic>
        <p:nvPicPr>
          <p:cNvPr id="5" name="Google Shape;232;p45" descr="Graphical user interface&#10;&#10;Description automatically generated with medium confidence">
            <a:extLst>
              <a:ext uri="{FF2B5EF4-FFF2-40B4-BE49-F238E27FC236}">
                <a16:creationId xmlns:a16="http://schemas.microsoft.com/office/drawing/2014/main" id="{6FDB8C15-54CC-4BA4-8496-DB6604DF05AA}"/>
              </a:ext>
            </a:extLst>
          </p:cNvPr>
          <p:cNvPicPr preferRelativeResize="0"/>
          <p:nvPr/>
        </p:nvPicPr>
        <p:blipFill rotWithShape="1">
          <a:blip r:embed="rId4">
            <a:alphaModFix/>
          </a:blip>
          <a:srcRect b="19283"/>
          <a:stretch/>
        </p:blipFill>
        <p:spPr>
          <a:xfrm>
            <a:off x="10866184" y="147244"/>
            <a:ext cx="1197997" cy="344630"/>
          </a:xfrm>
          <a:prstGeom prst="rect">
            <a:avLst/>
          </a:prstGeom>
          <a:noFill/>
          <a:ln>
            <a:noFill/>
          </a:ln>
        </p:spPr>
      </p:pic>
      <p:sp>
        <p:nvSpPr>
          <p:cNvPr id="6" name="TextBox 5">
            <a:extLst>
              <a:ext uri="{FF2B5EF4-FFF2-40B4-BE49-F238E27FC236}">
                <a16:creationId xmlns:a16="http://schemas.microsoft.com/office/drawing/2014/main" id="{4DDA9B24-1C68-4602-BCA2-E42B14EB2447}"/>
              </a:ext>
            </a:extLst>
          </p:cNvPr>
          <p:cNvSpPr txBox="1"/>
          <p:nvPr/>
        </p:nvSpPr>
        <p:spPr>
          <a:xfrm>
            <a:off x="213415" y="1136064"/>
            <a:ext cx="5730186" cy="4585871"/>
          </a:xfrm>
          <a:prstGeom prst="rect">
            <a:avLst/>
          </a:prstGeom>
          <a:noFill/>
        </p:spPr>
        <p:txBody>
          <a:bodyPr wrap="square">
            <a:spAutoFit/>
          </a:bodyPr>
          <a:lstStyle/>
          <a:p>
            <a:pPr marL="514350" indent="-514350">
              <a:buAutoNum type="arabicPeriod"/>
            </a:pPr>
            <a:r>
              <a:rPr lang="en-US" sz="2400" dirty="0">
                <a:solidFill>
                  <a:schemeClr val="bg1"/>
                </a:solidFill>
                <a:latin typeface="Georgia" panose="02040502050405020303" pitchFamily="18" charset="0"/>
              </a:rPr>
              <a:t>Why would we want to rebuild soil carbon in croplands?</a:t>
            </a:r>
          </a:p>
          <a:p>
            <a:r>
              <a:rPr lang="en-US" sz="2000" dirty="0">
                <a:solidFill>
                  <a:schemeClr val="bg1"/>
                </a:solidFill>
                <a:latin typeface="Georgia" panose="02040502050405020303" pitchFamily="18" charset="0"/>
              </a:rPr>
              <a:t>Climate Benefits &amp; Improved Soil Health</a:t>
            </a:r>
          </a:p>
          <a:p>
            <a:pPr marL="514350" indent="-514350">
              <a:buAutoNum type="arabicPeriod"/>
            </a:pPr>
            <a:endParaRPr lang="en-US" sz="2800" dirty="0">
              <a:solidFill>
                <a:schemeClr val="bg1"/>
              </a:solidFill>
              <a:latin typeface="Georgia" panose="02040502050405020303" pitchFamily="18" charset="0"/>
            </a:endParaRPr>
          </a:p>
          <a:p>
            <a:r>
              <a:rPr lang="en-US" sz="2800" dirty="0">
                <a:solidFill>
                  <a:schemeClr val="bg1"/>
                </a:solidFill>
                <a:latin typeface="Georgia" panose="02040502050405020303" pitchFamily="18" charset="0"/>
              </a:rPr>
              <a:t>2. </a:t>
            </a:r>
            <a:r>
              <a:rPr lang="en-US" sz="2400" dirty="0">
                <a:solidFill>
                  <a:schemeClr val="bg1"/>
                </a:solidFill>
                <a:latin typeface="Georgia" panose="02040502050405020303" pitchFamily="18" charset="0"/>
              </a:rPr>
              <a:t>How do we rebuild carbon stocks in agricultural soils?</a:t>
            </a:r>
          </a:p>
          <a:p>
            <a:r>
              <a:rPr lang="en-US" sz="2000" dirty="0">
                <a:solidFill>
                  <a:schemeClr val="bg1"/>
                </a:solidFill>
                <a:latin typeface="Georgia" panose="02040502050405020303" pitchFamily="18" charset="0"/>
              </a:rPr>
              <a:t>Increase soil carbon inputs and protections</a:t>
            </a:r>
          </a:p>
          <a:p>
            <a:endParaRPr lang="en-US" sz="2800" dirty="0">
              <a:solidFill>
                <a:schemeClr val="bg1"/>
              </a:solidFill>
              <a:latin typeface="Georgia" panose="02040502050405020303" pitchFamily="18" charset="0"/>
            </a:endParaRPr>
          </a:p>
          <a:p>
            <a:r>
              <a:rPr lang="en-US" sz="2800" dirty="0">
                <a:solidFill>
                  <a:schemeClr val="bg1"/>
                </a:solidFill>
                <a:latin typeface="Georgia" panose="02040502050405020303" pitchFamily="18" charset="0"/>
              </a:rPr>
              <a:t>3. Who can help facilitate the rebuilding of soils?</a:t>
            </a:r>
          </a:p>
          <a:p>
            <a:r>
              <a:rPr lang="en-US" sz="2000" dirty="0">
                <a:solidFill>
                  <a:schemeClr val="bg1"/>
                </a:solidFill>
                <a:latin typeface="Georgia" panose="02040502050405020303" pitchFamily="18" charset="0"/>
              </a:rPr>
              <a:t>Farmers, Private Industry, Policy Makers, Researchers, &amp; Supply Chains </a:t>
            </a:r>
          </a:p>
        </p:txBody>
      </p:sp>
    </p:spTree>
    <p:extLst>
      <p:ext uri="{BB962C8B-B14F-4D97-AF65-F5344CB8AC3E}">
        <p14:creationId xmlns:p14="http://schemas.microsoft.com/office/powerpoint/2010/main" val="22058791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A picture containing grass, field&#10;&#10;Description automatically generated">
            <a:extLst>
              <a:ext uri="{FF2B5EF4-FFF2-40B4-BE49-F238E27FC236}">
                <a16:creationId xmlns:a16="http://schemas.microsoft.com/office/drawing/2014/main" id="{EA27ED1D-6809-4ED0-AE37-0417BCDC7A94}"/>
              </a:ext>
            </a:extLst>
          </p:cNvPr>
          <p:cNvPicPr>
            <a:picLocks noChangeAspect="1"/>
          </p:cNvPicPr>
          <p:nvPr/>
        </p:nvPicPr>
        <p:blipFill rotWithShape="1">
          <a:blip r:embed="rId2">
            <a:extLst>
              <a:ext uri="{28A0092B-C50C-407E-A947-70E740481C1C}">
                <a14:useLocalDpi xmlns:a14="http://schemas.microsoft.com/office/drawing/2010/main" val="0"/>
              </a:ext>
            </a:extLst>
          </a:blip>
          <a:srcRect t="15429"/>
          <a:stretch/>
        </p:blipFill>
        <p:spPr>
          <a:xfrm>
            <a:off x="20" y="1282"/>
            <a:ext cx="12191980" cy="6856718"/>
          </a:xfrm>
          <a:prstGeom prst="rect">
            <a:avLst/>
          </a:prstGeom>
        </p:spPr>
      </p:pic>
      <p:pic>
        <p:nvPicPr>
          <p:cNvPr id="5" name="Google Shape;232;p45" descr="Graphical user interface&#10;&#10;Description automatically generated with medium confidence">
            <a:extLst>
              <a:ext uri="{FF2B5EF4-FFF2-40B4-BE49-F238E27FC236}">
                <a16:creationId xmlns:a16="http://schemas.microsoft.com/office/drawing/2014/main" id="{6FDB8C15-54CC-4BA4-8496-DB6604DF05AA}"/>
              </a:ext>
            </a:extLst>
          </p:cNvPr>
          <p:cNvPicPr preferRelativeResize="0"/>
          <p:nvPr/>
        </p:nvPicPr>
        <p:blipFill rotWithShape="1">
          <a:blip r:embed="rId3">
            <a:alphaModFix/>
          </a:blip>
          <a:srcRect b="19283"/>
          <a:stretch/>
        </p:blipFill>
        <p:spPr>
          <a:xfrm>
            <a:off x="10866184" y="147244"/>
            <a:ext cx="1197997" cy="344630"/>
          </a:xfrm>
          <a:prstGeom prst="rect">
            <a:avLst/>
          </a:prstGeom>
          <a:noFill/>
          <a:ln>
            <a:noFill/>
          </a:ln>
        </p:spPr>
      </p:pic>
      <p:sp>
        <p:nvSpPr>
          <p:cNvPr id="8" name="TextBox 7">
            <a:extLst>
              <a:ext uri="{FF2B5EF4-FFF2-40B4-BE49-F238E27FC236}">
                <a16:creationId xmlns:a16="http://schemas.microsoft.com/office/drawing/2014/main" id="{D42D97DB-4F08-4AA0-86A3-8779C7C1DDA7}"/>
              </a:ext>
            </a:extLst>
          </p:cNvPr>
          <p:cNvSpPr txBox="1"/>
          <p:nvPr/>
        </p:nvSpPr>
        <p:spPr>
          <a:xfrm>
            <a:off x="213415" y="1510136"/>
            <a:ext cx="5730186" cy="3970318"/>
          </a:xfrm>
          <a:prstGeom prst="rect">
            <a:avLst/>
          </a:prstGeom>
          <a:noFill/>
        </p:spPr>
        <p:txBody>
          <a:bodyPr wrap="square">
            <a:spAutoFit/>
          </a:bodyPr>
          <a:lstStyle/>
          <a:p>
            <a:r>
              <a:rPr lang="en-US" sz="3200" dirty="0">
                <a:solidFill>
                  <a:schemeClr val="bg1"/>
                </a:solidFill>
                <a:latin typeface="Georgia" panose="02040502050405020303" pitchFamily="18" charset="0"/>
              </a:rPr>
              <a:t>Thank You</a:t>
            </a:r>
          </a:p>
          <a:p>
            <a:endParaRPr lang="en-US" sz="2000" dirty="0">
              <a:solidFill>
                <a:schemeClr val="bg1"/>
              </a:solidFill>
              <a:latin typeface="Georgia" panose="02040502050405020303" pitchFamily="18" charset="0"/>
            </a:endParaRPr>
          </a:p>
          <a:p>
            <a:endParaRPr lang="en-US" sz="2000" dirty="0">
              <a:solidFill>
                <a:schemeClr val="bg1"/>
              </a:solidFill>
              <a:latin typeface="Georgia" panose="02040502050405020303" pitchFamily="18" charset="0"/>
            </a:endParaRPr>
          </a:p>
          <a:p>
            <a:endParaRPr lang="en-US" sz="2000" dirty="0">
              <a:solidFill>
                <a:schemeClr val="bg1"/>
              </a:solidFill>
              <a:latin typeface="Georgia" panose="02040502050405020303" pitchFamily="18" charset="0"/>
            </a:endParaRPr>
          </a:p>
          <a:p>
            <a:endParaRPr lang="en-US" sz="2000" dirty="0">
              <a:solidFill>
                <a:schemeClr val="bg1"/>
              </a:solidFill>
              <a:latin typeface="Georgia" panose="02040502050405020303" pitchFamily="18" charset="0"/>
            </a:endParaRPr>
          </a:p>
          <a:p>
            <a:r>
              <a:rPr lang="en-US" sz="2800" dirty="0">
                <a:solidFill>
                  <a:schemeClr val="bg1"/>
                </a:solidFill>
                <a:latin typeface="Georgia" panose="02040502050405020303" pitchFamily="18" charset="0"/>
              </a:rPr>
              <a:t>Lesley Atwood, PhD</a:t>
            </a:r>
          </a:p>
          <a:p>
            <a:r>
              <a:rPr lang="en-US" sz="2800" dirty="0">
                <a:solidFill>
                  <a:schemeClr val="bg1"/>
                </a:solidFill>
                <a:latin typeface="Georgia" panose="02040502050405020303" pitchFamily="18" charset="0"/>
              </a:rPr>
              <a:t>Agriculture &amp; Climate Scientist</a:t>
            </a:r>
          </a:p>
          <a:p>
            <a:r>
              <a:rPr lang="en-US" sz="2800" dirty="0">
                <a:solidFill>
                  <a:schemeClr val="bg1"/>
                </a:solidFill>
                <a:latin typeface="Georgia" panose="02040502050405020303" pitchFamily="18" charset="0"/>
              </a:rPr>
              <a:t>The Nature Conservancy</a:t>
            </a:r>
          </a:p>
          <a:p>
            <a:endParaRPr lang="en-US" sz="2800" dirty="0">
              <a:solidFill>
                <a:schemeClr val="bg1"/>
              </a:solidFill>
              <a:latin typeface="Georgia" panose="02040502050405020303" pitchFamily="18" charset="0"/>
            </a:endParaRPr>
          </a:p>
          <a:p>
            <a:r>
              <a:rPr lang="en-US" sz="2800" dirty="0">
                <a:solidFill>
                  <a:schemeClr val="bg1"/>
                </a:solidFill>
                <a:latin typeface="Georgia" panose="02040502050405020303" pitchFamily="18" charset="0"/>
              </a:rPr>
              <a:t>Lesley.Atwood@tnc.org</a:t>
            </a:r>
          </a:p>
        </p:txBody>
      </p:sp>
    </p:spTree>
    <p:extLst>
      <p:ext uri="{BB962C8B-B14F-4D97-AF65-F5344CB8AC3E}">
        <p14:creationId xmlns:p14="http://schemas.microsoft.com/office/powerpoint/2010/main" val="547669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lose-up of a dirt road&#10;&#10;Description automatically generated with medium confidence">
            <a:extLst>
              <a:ext uri="{FF2B5EF4-FFF2-40B4-BE49-F238E27FC236}">
                <a16:creationId xmlns:a16="http://schemas.microsoft.com/office/drawing/2014/main" id="{DD2AE657-F7E0-49A4-8A83-0B8A7085F5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48215"/>
            <a:ext cx="12192904" cy="9144678"/>
          </a:xfrm>
          <a:prstGeom prst="rect">
            <a:avLst/>
          </a:prstGeom>
        </p:spPr>
      </p:pic>
      <p:sp>
        <p:nvSpPr>
          <p:cNvPr id="6" name="TextBox 5">
            <a:extLst>
              <a:ext uri="{FF2B5EF4-FFF2-40B4-BE49-F238E27FC236}">
                <a16:creationId xmlns:a16="http://schemas.microsoft.com/office/drawing/2014/main" id="{AF0A62EB-E713-4888-9688-2BB244DCA738}"/>
              </a:ext>
            </a:extLst>
          </p:cNvPr>
          <p:cNvSpPr txBox="1"/>
          <p:nvPr/>
        </p:nvSpPr>
        <p:spPr>
          <a:xfrm>
            <a:off x="396650" y="2872431"/>
            <a:ext cx="11795349" cy="2218684"/>
          </a:xfrm>
          <a:prstGeom prst="rect">
            <a:avLst/>
          </a:prstGeom>
          <a:noFill/>
        </p:spPr>
        <p:txBody>
          <a:bodyPr wrap="square">
            <a:spAutoFit/>
          </a:bodyPr>
          <a:lstStyle/>
          <a:p>
            <a:pPr>
              <a:lnSpc>
                <a:spcPct val="150000"/>
              </a:lnSpc>
            </a:pPr>
            <a:r>
              <a:rPr lang="en-US" sz="3200" dirty="0">
                <a:solidFill>
                  <a:schemeClr val="bg1"/>
                </a:solidFill>
                <a:latin typeface="Georgia" panose="02040502050405020303" pitchFamily="18" charset="0"/>
              </a:rPr>
              <a:t>1. Why should we rebuild soil carbon in croplands?</a:t>
            </a:r>
          </a:p>
          <a:p>
            <a:pPr>
              <a:lnSpc>
                <a:spcPct val="150000"/>
              </a:lnSpc>
            </a:pPr>
            <a:r>
              <a:rPr lang="en-US" sz="3200" dirty="0">
                <a:solidFill>
                  <a:schemeClr val="bg1"/>
                </a:solidFill>
                <a:latin typeface="Georgia" panose="02040502050405020303" pitchFamily="18" charset="0"/>
              </a:rPr>
              <a:t>2. How do we rebuild carbon stocks in agricultural soils?</a:t>
            </a:r>
          </a:p>
          <a:p>
            <a:pPr>
              <a:lnSpc>
                <a:spcPct val="150000"/>
              </a:lnSpc>
            </a:pPr>
            <a:r>
              <a:rPr lang="en-US" sz="3200" dirty="0">
                <a:solidFill>
                  <a:schemeClr val="bg1"/>
                </a:solidFill>
                <a:latin typeface="Georgia" panose="02040502050405020303" pitchFamily="18" charset="0"/>
              </a:rPr>
              <a:t>3. Who can help facilitate the rebuilding of soils?</a:t>
            </a:r>
          </a:p>
        </p:txBody>
      </p:sp>
      <p:pic>
        <p:nvPicPr>
          <p:cNvPr id="9" name="Google Shape;232;p45">
            <a:extLst>
              <a:ext uri="{FF2B5EF4-FFF2-40B4-BE49-F238E27FC236}">
                <a16:creationId xmlns:a16="http://schemas.microsoft.com/office/drawing/2014/main" id="{2B95B150-CA97-4988-A397-FFC8882B212A}"/>
              </a:ext>
            </a:extLst>
          </p:cNvPr>
          <p:cNvPicPr preferRelativeResize="0"/>
          <p:nvPr/>
        </p:nvPicPr>
        <p:blipFill rotWithShape="1">
          <a:blip r:embed="rId4">
            <a:alphaModFix/>
          </a:blip>
          <a:srcRect b="19283"/>
          <a:stretch/>
        </p:blipFill>
        <p:spPr>
          <a:xfrm>
            <a:off x="10866184" y="147244"/>
            <a:ext cx="1197997" cy="344630"/>
          </a:xfrm>
          <a:prstGeom prst="rect">
            <a:avLst/>
          </a:prstGeom>
          <a:noFill/>
          <a:ln>
            <a:noFill/>
          </a:ln>
        </p:spPr>
      </p:pic>
    </p:spTree>
    <p:extLst>
      <p:ext uri="{BB962C8B-B14F-4D97-AF65-F5344CB8AC3E}">
        <p14:creationId xmlns:p14="http://schemas.microsoft.com/office/powerpoint/2010/main" val="4094130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 line chart&#10;&#10;Description automatically generated">
            <a:extLst>
              <a:ext uri="{FF2B5EF4-FFF2-40B4-BE49-F238E27FC236}">
                <a16:creationId xmlns:a16="http://schemas.microsoft.com/office/drawing/2014/main" id="{D5B63F45-2C37-4B09-A3FD-3BAD97010F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68" y="1446370"/>
            <a:ext cx="12128275" cy="4937810"/>
          </a:xfrm>
          <a:prstGeom prst="rect">
            <a:avLst/>
          </a:prstGeom>
        </p:spPr>
      </p:pic>
      <p:sp>
        <p:nvSpPr>
          <p:cNvPr id="4" name="TextBox 3">
            <a:extLst>
              <a:ext uri="{FF2B5EF4-FFF2-40B4-BE49-F238E27FC236}">
                <a16:creationId xmlns:a16="http://schemas.microsoft.com/office/drawing/2014/main" id="{5E5B2D1C-85BC-4799-BDE1-0E109753C41A}"/>
              </a:ext>
            </a:extLst>
          </p:cNvPr>
          <p:cNvSpPr txBox="1"/>
          <p:nvPr/>
        </p:nvSpPr>
        <p:spPr>
          <a:xfrm>
            <a:off x="9016131" y="6410528"/>
            <a:ext cx="3175869" cy="369332"/>
          </a:xfrm>
          <a:prstGeom prst="rect">
            <a:avLst/>
          </a:prstGeom>
          <a:noFill/>
        </p:spPr>
        <p:txBody>
          <a:bodyPr wrap="none" rtlCol="0">
            <a:spAutoFit/>
          </a:bodyPr>
          <a:lstStyle/>
          <a:p>
            <a:r>
              <a:rPr lang="en-US" dirty="0" err="1">
                <a:latin typeface="Georgia" panose="02040502050405020303" pitchFamily="18" charset="0"/>
              </a:rPr>
              <a:t>Sanderman</a:t>
            </a:r>
            <a:r>
              <a:rPr lang="en-US" dirty="0">
                <a:latin typeface="Georgia" panose="02040502050405020303" pitchFamily="18" charset="0"/>
              </a:rPr>
              <a:t> et al. 2017, PNAS</a:t>
            </a:r>
          </a:p>
        </p:txBody>
      </p:sp>
      <p:sp>
        <p:nvSpPr>
          <p:cNvPr id="7" name="TextBox 6">
            <a:extLst>
              <a:ext uri="{FF2B5EF4-FFF2-40B4-BE49-F238E27FC236}">
                <a16:creationId xmlns:a16="http://schemas.microsoft.com/office/drawing/2014/main" id="{EB202B81-8C77-4DAD-B10F-7B4A59D4440E}"/>
              </a:ext>
            </a:extLst>
          </p:cNvPr>
          <p:cNvSpPr txBox="1"/>
          <p:nvPr/>
        </p:nvSpPr>
        <p:spPr>
          <a:xfrm>
            <a:off x="1529029" y="479628"/>
            <a:ext cx="9133941" cy="1077218"/>
          </a:xfrm>
          <a:prstGeom prst="rect">
            <a:avLst/>
          </a:prstGeom>
          <a:noFill/>
        </p:spPr>
        <p:txBody>
          <a:bodyPr wrap="square">
            <a:spAutoFit/>
          </a:bodyPr>
          <a:lstStyle/>
          <a:p>
            <a:pPr algn="ctr"/>
            <a:r>
              <a:rPr lang="en-US" sz="3200" dirty="0">
                <a:latin typeface="Georgia" panose="02040502050405020303" pitchFamily="18" charset="0"/>
              </a:rPr>
              <a:t>The rate of soil organic carbon loss has accelerated with the expansion of agriculture</a:t>
            </a:r>
          </a:p>
        </p:txBody>
      </p:sp>
      <p:sp>
        <p:nvSpPr>
          <p:cNvPr id="5" name="TextBox 4">
            <a:extLst>
              <a:ext uri="{FF2B5EF4-FFF2-40B4-BE49-F238E27FC236}">
                <a16:creationId xmlns:a16="http://schemas.microsoft.com/office/drawing/2014/main" id="{8DF1B5E3-D1D5-49A1-B556-039421798200}"/>
              </a:ext>
            </a:extLst>
          </p:cNvPr>
          <p:cNvSpPr txBox="1"/>
          <p:nvPr/>
        </p:nvSpPr>
        <p:spPr>
          <a:xfrm>
            <a:off x="-26568" y="0"/>
            <a:ext cx="10234862" cy="338554"/>
          </a:xfrm>
          <a:prstGeom prst="rect">
            <a:avLst/>
          </a:prstGeom>
          <a:noFill/>
        </p:spPr>
        <p:txBody>
          <a:bodyPr wrap="square" rtlCol="0">
            <a:spAutoFit/>
          </a:bodyPr>
          <a:lstStyle/>
          <a:p>
            <a:r>
              <a:rPr lang="en-US" sz="1600" i="1" dirty="0">
                <a:latin typeface="Georgia" panose="02040502050405020303" pitchFamily="18" charset="0"/>
              </a:rPr>
              <a:t>Why should we rebuild soil carbon in croplands?</a:t>
            </a:r>
          </a:p>
        </p:txBody>
      </p:sp>
    </p:spTree>
    <p:extLst>
      <p:ext uri="{BB962C8B-B14F-4D97-AF65-F5344CB8AC3E}">
        <p14:creationId xmlns:p14="http://schemas.microsoft.com/office/powerpoint/2010/main" val="991651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Map&#10;&#10;Description automatically generated">
            <a:extLst>
              <a:ext uri="{FF2B5EF4-FFF2-40B4-BE49-F238E27FC236}">
                <a16:creationId xmlns:a16="http://schemas.microsoft.com/office/drawing/2014/main" id="{4C403D7E-3761-4074-BAB4-44486E6DE0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312" y="962452"/>
            <a:ext cx="11227377" cy="5658141"/>
          </a:xfrm>
          <a:prstGeom prst="rect">
            <a:avLst/>
          </a:prstGeom>
        </p:spPr>
      </p:pic>
      <p:sp>
        <p:nvSpPr>
          <p:cNvPr id="2" name="TextBox 1">
            <a:extLst>
              <a:ext uri="{FF2B5EF4-FFF2-40B4-BE49-F238E27FC236}">
                <a16:creationId xmlns:a16="http://schemas.microsoft.com/office/drawing/2014/main" id="{2E9B46AD-426A-4066-9062-23F138403D30}"/>
              </a:ext>
            </a:extLst>
          </p:cNvPr>
          <p:cNvSpPr txBox="1"/>
          <p:nvPr/>
        </p:nvSpPr>
        <p:spPr>
          <a:xfrm>
            <a:off x="9234331" y="465837"/>
            <a:ext cx="2475358" cy="369332"/>
          </a:xfrm>
          <a:prstGeom prst="rect">
            <a:avLst/>
          </a:prstGeom>
          <a:noFill/>
        </p:spPr>
        <p:txBody>
          <a:bodyPr wrap="none" rtlCol="0">
            <a:spAutoFit/>
          </a:bodyPr>
          <a:lstStyle/>
          <a:p>
            <a:r>
              <a:rPr lang="en-US" dirty="0">
                <a:latin typeface="Georgia" panose="02040502050405020303" pitchFamily="18" charset="0"/>
              </a:rPr>
              <a:t>www.soilsrevealed.org</a:t>
            </a:r>
          </a:p>
        </p:txBody>
      </p:sp>
      <p:sp>
        <p:nvSpPr>
          <p:cNvPr id="10" name="TextBox 9">
            <a:extLst>
              <a:ext uri="{FF2B5EF4-FFF2-40B4-BE49-F238E27FC236}">
                <a16:creationId xmlns:a16="http://schemas.microsoft.com/office/drawing/2014/main" id="{D0875F7E-7F8D-4961-A4BF-C8DF956ADC1C}"/>
              </a:ext>
            </a:extLst>
          </p:cNvPr>
          <p:cNvSpPr txBox="1"/>
          <p:nvPr/>
        </p:nvSpPr>
        <p:spPr>
          <a:xfrm>
            <a:off x="482311" y="495861"/>
            <a:ext cx="7041895" cy="523220"/>
          </a:xfrm>
          <a:prstGeom prst="rect">
            <a:avLst/>
          </a:prstGeom>
          <a:noFill/>
        </p:spPr>
        <p:txBody>
          <a:bodyPr wrap="square" rtlCol="0">
            <a:spAutoFit/>
          </a:bodyPr>
          <a:lstStyle/>
          <a:p>
            <a:r>
              <a:rPr lang="en-US" sz="2800" dirty="0">
                <a:latin typeface="Georgia" panose="02040502050405020303" pitchFamily="18" charset="0"/>
              </a:rPr>
              <a:t>The potential to rebuild is substantial</a:t>
            </a:r>
          </a:p>
        </p:txBody>
      </p:sp>
      <p:sp>
        <p:nvSpPr>
          <p:cNvPr id="7" name="TextBox 6">
            <a:extLst>
              <a:ext uri="{FF2B5EF4-FFF2-40B4-BE49-F238E27FC236}">
                <a16:creationId xmlns:a16="http://schemas.microsoft.com/office/drawing/2014/main" id="{0BC7F5BA-EF15-4B00-85D8-B45ED920E487}"/>
              </a:ext>
            </a:extLst>
          </p:cNvPr>
          <p:cNvSpPr txBox="1"/>
          <p:nvPr/>
        </p:nvSpPr>
        <p:spPr>
          <a:xfrm>
            <a:off x="-26568" y="0"/>
            <a:ext cx="10234862" cy="338554"/>
          </a:xfrm>
          <a:prstGeom prst="rect">
            <a:avLst/>
          </a:prstGeom>
          <a:noFill/>
        </p:spPr>
        <p:txBody>
          <a:bodyPr wrap="square" rtlCol="0">
            <a:spAutoFit/>
          </a:bodyPr>
          <a:lstStyle/>
          <a:p>
            <a:r>
              <a:rPr lang="en-US" sz="1600" i="1" dirty="0">
                <a:latin typeface="Georgia" panose="02040502050405020303" pitchFamily="18" charset="0"/>
              </a:rPr>
              <a:t>Why should we rebuild soil carbon in croplands?</a:t>
            </a:r>
          </a:p>
        </p:txBody>
      </p:sp>
    </p:spTree>
    <p:extLst>
      <p:ext uri="{BB962C8B-B14F-4D97-AF65-F5344CB8AC3E}">
        <p14:creationId xmlns:p14="http://schemas.microsoft.com/office/powerpoint/2010/main" val="2811321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4BE10F3-3DF4-44B6-A902-E479CB4FEB59}"/>
              </a:ext>
            </a:extLst>
          </p:cNvPr>
          <p:cNvSpPr txBox="1"/>
          <p:nvPr/>
        </p:nvSpPr>
        <p:spPr>
          <a:xfrm>
            <a:off x="418463" y="846180"/>
            <a:ext cx="5805121" cy="954107"/>
          </a:xfrm>
          <a:prstGeom prst="rect">
            <a:avLst/>
          </a:prstGeom>
          <a:noFill/>
        </p:spPr>
        <p:txBody>
          <a:bodyPr wrap="square">
            <a:spAutoFit/>
          </a:bodyPr>
          <a:lstStyle/>
          <a:p>
            <a:pPr algn="ctr"/>
            <a:r>
              <a:rPr lang="en-US" sz="2800" dirty="0">
                <a:latin typeface="Georgia" panose="02040502050405020303" pitchFamily="18" charset="0"/>
              </a:rPr>
              <a:t>Benefits to Climate and Soil Health</a:t>
            </a:r>
            <a:br>
              <a:rPr lang="en-US" sz="2800" dirty="0">
                <a:latin typeface="Georgia" panose="02040502050405020303" pitchFamily="18" charset="0"/>
              </a:rPr>
            </a:br>
            <a:endParaRPr lang="en-US" sz="2800" dirty="0">
              <a:latin typeface="Georgia" panose="02040502050405020303" pitchFamily="18" charset="0"/>
            </a:endParaRPr>
          </a:p>
        </p:txBody>
      </p:sp>
      <p:sp>
        <p:nvSpPr>
          <p:cNvPr id="15" name="TextBox 14">
            <a:extLst>
              <a:ext uri="{FF2B5EF4-FFF2-40B4-BE49-F238E27FC236}">
                <a16:creationId xmlns:a16="http://schemas.microsoft.com/office/drawing/2014/main" id="{748437ED-89E8-469B-AE11-100E9726A6D8}"/>
              </a:ext>
            </a:extLst>
          </p:cNvPr>
          <p:cNvSpPr txBox="1"/>
          <p:nvPr/>
        </p:nvSpPr>
        <p:spPr>
          <a:xfrm>
            <a:off x="497306" y="1756403"/>
            <a:ext cx="5598694" cy="3046988"/>
          </a:xfrm>
          <a:prstGeom prst="rect">
            <a:avLst/>
          </a:prstGeom>
          <a:noFill/>
        </p:spPr>
        <p:txBody>
          <a:bodyPr wrap="square">
            <a:spAutoFit/>
          </a:bodyPr>
          <a:lstStyle/>
          <a:p>
            <a:pPr marL="342900" indent="-342900">
              <a:buFont typeface="Wingdings" panose="05000000000000000000" pitchFamily="2" charset="2"/>
              <a:buChar char="Ø"/>
            </a:pPr>
            <a:r>
              <a:rPr lang="en-US" sz="2400" dirty="0">
                <a:latin typeface="Georgia" panose="02040502050405020303" pitchFamily="18" charset="0"/>
              </a:rPr>
              <a:t>Emission reductions are not enough</a:t>
            </a:r>
          </a:p>
          <a:p>
            <a:pPr marL="342900" indent="-342900">
              <a:buFont typeface="Wingdings" panose="05000000000000000000" pitchFamily="2" charset="2"/>
              <a:buChar char="Ø"/>
            </a:pPr>
            <a:r>
              <a:rPr lang="en-US" sz="2400" dirty="0">
                <a:latin typeface="Georgia" panose="02040502050405020303" pitchFamily="18" charset="0"/>
              </a:rPr>
              <a:t>Sequestration of atmospheric carbon is essential </a:t>
            </a:r>
          </a:p>
          <a:p>
            <a:pPr marL="342900" indent="-342900">
              <a:buFont typeface="Wingdings" panose="05000000000000000000" pitchFamily="2" charset="2"/>
              <a:buChar char="Ø"/>
            </a:pPr>
            <a:endParaRPr lang="en-US" sz="2400" dirty="0">
              <a:latin typeface="Georgia" panose="02040502050405020303" pitchFamily="18" charset="0"/>
            </a:endParaRPr>
          </a:p>
          <a:p>
            <a:pPr marL="342900" indent="-342900">
              <a:buFont typeface="Wingdings" panose="05000000000000000000" pitchFamily="2" charset="2"/>
              <a:buChar char="Ø"/>
            </a:pPr>
            <a:r>
              <a:rPr lang="en-US" sz="2400" dirty="0">
                <a:latin typeface="Georgia" panose="02040502050405020303" pitchFamily="18" charset="0"/>
              </a:rPr>
              <a:t>Healthy soils contribute to key ecosystem functions</a:t>
            </a:r>
          </a:p>
          <a:p>
            <a:pPr marL="342900" indent="-342900">
              <a:buFont typeface="Wingdings" panose="05000000000000000000" pitchFamily="2" charset="2"/>
              <a:buChar char="Ø"/>
            </a:pPr>
            <a:r>
              <a:rPr lang="en-US" sz="2400" dirty="0">
                <a:latin typeface="Georgia" panose="02040502050405020303" pitchFamily="18" charset="0"/>
              </a:rPr>
              <a:t>Soil carbon is the building block of soil health</a:t>
            </a:r>
          </a:p>
        </p:txBody>
      </p:sp>
      <p:pic>
        <p:nvPicPr>
          <p:cNvPr id="18" name="Picture 17" descr="A picture containing person, chocolate, hand&#10;&#10;Description automatically generated">
            <a:extLst>
              <a:ext uri="{FF2B5EF4-FFF2-40B4-BE49-F238E27FC236}">
                <a16:creationId xmlns:a16="http://schemas.microsoft.com/office/drawing/2014/main" id="{AFA1578F-F0FE-459E-96EC-8531B9076E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7089" y="-1807754"/>
            <a:ext cx="5805121" cy="8697975"/>
          </a:xfrm>
          <a:prstGeom prst="rect">
            <a:avLst/>
          </a:prstGeom>
        </p:spPr>
      </p:pic>
      <p:pic>
        <p:nvPicPr>
          <p:cNvPr id="20" name="Google Shape;232;p45">
            <a:extLst>
              <a:ext uri="{FF2B5EF4-FFF2-40B4-BE49-F238E27FC236}">
                <a16:creationId xmlns:a16="http://schemas.microsoft.com/office/drawing/2014/main" id="{3BF542BC-3BC0-4587-80E4-A3C4364BA217}"/>
              </a:ext>
            </a:extLst>
          </p:cNvPr>
          <p:cNvPicPr preferRelativeResize="0"/>
          <p:nvPr/>
        </p:nvPicPr>
        <p:blipFill rotWithShape="1">
          <a:blip r:embed="rId4">
            <a:alphaModFix/>
          </a:blip>
          <a:srcRect b="19283"/>
          <a:stretch/>
        </p:blipFill>
        <p:spPr>
          <a:xfrm>
            <a:off x="10994003" y="36679"/>
            <a:ext cx="1197997" cy="344630"/>
          </a:xfrm>
          <a:prstGeom prst="rect">
            <a:avLst/>
          </a:prstGeom>
          <a:noFill/>
          <a:ln>
            <a:noFill/>
          </a:ln>
        </p:spPr>
      </p:pic>
      <p:sp>
        <p:nvSpPr>
          <p:cNvPr id="7" name="TextBox 6">
            <a:extLst>
              <a:ext uri="{FF2B5EF4-FFF2-40B4-BE49-F238E27FC236}">
                <a16:creationId xmlns:a16="http://schemas.microsoft.com/office/drawing/2014/main" id="{16F43DEA-42A3-4656-8A93-FD32F42021D3}"/>
              </a:ext>
            </a:extLst>
          </p:cNvPr>
          <p:cNvSpPr txBox="1"/>
          <p:nvPr/>
        </p:nvSpPr>
        <p:spPr>
          <a:xfrm>
            <a:off x="-26568" y="0"/>
            <a:ext cx="10234862" cy="338554"/>
          </a:xfrm>
          <a:prstGeom prst="rect">
            <a:avLst/>
          </a:prstGeom>
          <a:noFill/>
        </p:spPr>
        <p:txBody>
          <a:bodyPr wrap="square" rtlCol="0">
            <a:spAutoFit/>
          </a:bodyPr>
          <a:lstStyle/>
          <a:p>
            <a:r>
              <a:rPr lang="en-US" sz="1600" i="1" dirty="0">
                <a:latin typeface="Georgia" panose="02040502050405020303" pitchFamily="18" charset="0"/>
              </a:rPr>
              <a:t>Why should we rebuild soil carbon in croplands?</a:t>
            </a:r>
          </a:p>
        </p:txBody>
      </p:sp>
    </p:spTree>
    <p:extLst>
      <p:ext uri="{BB962C8B-B14F-4D97-AF65-F5344CB8AC3E}">
        <p14:creationId xmlns:p14="http://schemas.microsoft.com/office/powerpoint/2010/main" val="1555141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4BE10F3-3DF4-44B6-A902-E479CB4FEB59}"/>
              </a:ext>
            </a:extLst>
          </p:cNvPr>
          <p:cNvSpPr txBox="1"/>
          <p:nvPr/>
        </p:nvSpPr>
        <p:spPr>
          <a:xfrm>
            <a:off x="206360" y="2118586"/>
            <a:ext cx="4088549" cy="1384995"/>
          </a:xfrm>
          <a:prstGeom prst="rect">
            <a:avLst/>
          </a:prstGeom>
          <a:noFill/>
        </p:spPr>
        <p:txBody>
          <a:bodyPr wrap="square">
            <a:spAutoFit/>
          </a:bodyPr>
          <a:lstStyle/>
          <a:p>
            <a:pPr algn="ctr"/>
            <a:r>
              <a:rPr lang="en-US" sz="2800" dirty="0">
                <a:latin typeface="Georgia" panose="02040502050405020303" pitchFamily="18" charset="0"/>
              </a:rPr>
              <a:t>Multiple functional soil properties improve with organic matter</a:t>
            </a:r>
          </a:p>
        </p:txBody>
      </p:sp>
      <p:pic>
        <p:nvPicPr>
          <p:cNvPr id="8" name="Content Placeholder 4" descr="Chart, scatter chart&#10;&#10;Description automatically generated">
            <a:extLst>
              <a:ext uri="{FF2B5EF4-FFF2-40B4-BE49-F238E27FC236}">
                <a16:creationId xmlns:a16="http://schemas.microsoft.com/office/drawing/2014/main" id="{BC59A492-3989-4416-97C3-BDA2B87842E1}"/>
              </a:ext>
            </a:extLst>
          </p:cNvPr>
          <p:cNvPicPr>
            <a:picLocks noChangeAspect="1"/>
          </p:cNvPicPr>
          <p:nvPr/>
        </p:nvPicPr>
        <p:blipFill>
          <a:blip r:embed="rId3"/>
          <a:stretch>
            <a:fillRect/>
          </a:stretch>
        </p:blipFill>
        <p:spPr>
          <a:xfrm>
            <a:off x="4294909" y="149162"/>
            <a:ext cx="6571275" cy="6708839"/>
          </a:xfrm>
          <a:prstGeom prst="rect">
            <a:avLst/>
          </a:prstGeom>
        </p:spPr>
      </p:pic>
      <p:sp>
        <p:nvSpPr>
          <p:cNvPr id="9" name="TextBox 8">
            <a:extLst>
              <a:ext uri="{FF2B5EF4-FFF2-40B4-BE49-F238E27FC236}">
                <a16:creationId xmlns:a16="http://schemas.microsoft.com/office/drawing/2014/main" id="{D4FA0EE4-9DEE-4425-B591-434624B635D9}"/>
              </a:ext>
            </a:extLst>
          </p:cNvPr>
          <p:cNvSpPr txBox="1"/>
          <p:nvPr/>
        </p:nvSpPr>
        <p:spPr>
          <a:xfrm>
            <a:off x="0" y="6488668"/>
            <a:ext cx="3257623" cy="369332"/>
          </a:xfrm>
          <a:prstGeom prst="rect">
            <a:avLst/>
          </a:prstGeom>
          <a:noFill/>
        </p:spPr>
        <p:txBody>
          <a:bodyPr wrap="none" rtlCol="0">
            <a:spAutoFit/>
          </a:bodyPr>
          <a:lstStyle/>
          <a:p>
            <a:r>
              <a:rPr lang="en-US" dirty="0">
                <a:latin typeface="Georgia" panose="02040502050405020303" pitchFamily="18" charset="0"/>
              </a:rPr>
              <a:t>Oldfield et al. 2020, </a:t>
            </a:r>
            <a:r>
              <a:rPr lang="en-US" dirty="0" err="1">
                <a:latin typeface="Georgia" panose="02040502050405020303" pitchFamily="18" charset="0"/>
              </a:rPr>
              <a:t>Ecol</a:t>
            </a:r>
            <a:r>
              <a:rPr lang="en-US" dirty="0">
                <a:latin typeface="Georgia" panose="02040502050405020303" pitchFamily="18" charset="0"/>
              </a:rPr>
              <a:t> Appl</a:t>
            </a:r>
          </a:p>
        </p:txBody>
      </p:sp>
      <p:sp>
        <p:nvSpPr>
          <p:cNvPr id="6" name="TextBox 5">
            <a:extLst>
              <a:ext uri="{FF2B5EF4-FFF2-40B4-BE49-F238E27FC236}">
                <a16:creationId xmlns:a16="http://schemas.microsoft.com/office/drawing/2014/main" id="{F5ED0871-BE32-4682-8A73-1657FB2F97F9}"/>
              </a:ext>
            </a:extLst>
          </p:cNvPr>
          <p:cNvSpPr txBox="1"/>
          <p:nvPr/>
        </p:nvSpPr>
        <p:spPr>
          <a:xfrm>
            <a:off x="-26568" y="0"/>
            <a:ext cx="10234862" cy="338554"/>
          </a:xfrm>
          <a:prstGeom prst="rect">
            <a:avLst/>
          </a:prstGeom>
          <a:noFill/>
        </p:spPr>
        <p:txBody>
          <a:bodyPr wrap="square" rtlCol="0">
            <a:spAutoFit/>
          </a:bodyPr>
          <a:lstStyle/>
          <a:p>
            <a:r>
              <a:rPr lang="en-US" sz="1600" i="1" dirty="0">
                <a:latin typeface="Georgia" panose="02040502050405020303" pitchFamily="18" charset="0"/>
              </a:rPr>
              <a:t>Why should we rebuild soil carbon in croplands?</a:t>
            </a:r>
          </a:p>
        </p:txBody>
      </p:sp>
    </p:spTree>
    <p:extLst>
      <p:ext uri="{BB962C8B-B14F-4D97-AF65-F5344CB8AC3E}">
        <p14:creationId xmlns:p14="http://schemas.microsoft.com/office/powerpoint/2010/main" val="3312550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80AC515A-3CDF-4D5B-B9D8-B5E6BCFF92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875" y="1136073"/>
            <a:ext cx="11342250" cy="56711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A0998CB-28C7-489B-B559-3FB26387D403}"/>
              </a:ext>
            </a:extLst>
          </p:cNvPr>
          <p:cNvSpPr txBox="1"/>
          <p:nvPr/>
        </p:nvSpPr>
        <p:spPr>
          <a:xfrm>
            <a:off x="8534406" y="6488668"/>
            <a:ext cx="3655168" cy="369332"/>
          </a:xfrm>
          <a:prstGeom prst="rect">
            <a:avLst/>
          </a:prstGeom>
          <a:noFill/>
        </p:spPr>
        <p:txBody>
          <a:bodyPr wrap="none" rtlCol="0">
            <a:spAutoFit/>
          </a:bodyPr>
          <a:lstStyle/>
          <a:p>
            <a:r>
              <a:rPr lang="en-US" dirty="0">
                <a:latin typeface="Georgia" panose="02040502050405020303" pitchFamily="18" charset="0"/>
              </a:rPr>
              <a:t>Kane et al. 2021, Environ Res Lett</a:t>
            </a:r>
          </a:p>
        </p:txBody>
      </p:sp>
      <p:sp>
        <p:nvSpPr>
          <p:cNvPr id="3" name="Title 1">
            <a:extLst>
              <a:ext uri="{FF2B5EF4-FFF2-40B4-BE49-F238E27FC236}">
                <a16:creationId xmlns:a16="http://schemas.microsoft.com/office/drawing/2014/main" id="{3EF77E64-A164-4D51-9AC3-CA204F4112E8}"/>
              </a:ext>
            </a:extLst>
          </p:cNvPr>
          <p:cNvSpPr txBox="1">
            <a:spLocks/>
          </p:cNvSpPr>
          <p:nvPr/>
        </p:nvSpPr>
        <p:spPr>
          <a:xfrm>
            <a:off x="368429" y="251872"/>
            <a:ext cx="1145514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dirty="0">
                <a:latin typeface="Georgia" panose="02040502050405020303" pitchFamily="18" charset="0"/>
              </a:rPr>
              <a:t>The relationship between SOM and corn yield increases with drought conditions</a:t>
            </a:r>
          </a:p>
        </p:txBody>
      </p:sp>
      <p:sp>
        <p:nvSpPr>
          <p:cNvPr id="6" name="TextBox 5">
            <a:extLst>
              <a:ext uri="{FF2B5EF4-FFF2-40B4-BE49-F238E27FC236}">
                <a16:creationId xmlns:a16="http://schemas.microsoft.com/office/drawing/2014/main" id="{09649629-5241-4A6C-8D6B-EBF1F9E4F5A9}"/>
              </a:ext>
            </a:extLst>
          </p:cNvPr>
          <p:cNvSpPr txBox="1"/>
          <p:nvPr/>
        </p:nvSpPr>
        <p:spPr>
          <a:xfrm>
            <a:off x="-26568" y="0"/>
            <a:ext cx="10234862" cy="338554"/>
          </a:xfrm>
          <a:prstGeom prst="rect">
            <a:avLst/>
          </a:prstGeom>
          <a:noFill/>
        </p:spPr>
        <p:txBody>
          <a:bodyPr wrap="square" rtlCol="0">
            <a:spAutoFit/>
          </a:bodyPr>
          <a:lstStyle/>
          <a:p>
            <a:r>
              <a:rPr lang="en-US" sz="1600" i="1" dirty="0">
                <a:latin typeface="Georgia" panose="02040502050405020303" pitchFamily="18" charset="0"/>
              </a:rPr>
              <a:t>Why should we rebuild soil carbon in croplands?</a:t>
            </a:r>
          </a:p>
        </p:txBody>
      </p:sp>
    </p:spTree>
    <p:extLst>
      <p:ext uri="{BB962C8B-B14F-4D97-AF65-F5344CB8AC3E}">
        <p14:creationId xmlns:p14="http://schemas.microsoft.com/office/powerpoint/2010/main" val="1039347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47">
            <a:extLst>
              <a:ext uri="{FF2B5EF4-FFF2-40B4-BE49-F238E27FC236}">
                <a16:creationId xmlns:a16="http://schemas.microsoft.com/office/drawing/2014/main" id="{ACC03D77-2909-41B1-9808-14D7BE61D084}"/>
              </a:ext>
            </a:extLst>
          </p:cNvPr>
          <p:cNvPicPr>
            <a:picLocks noChangeAspect="1"/>
          </p:cNvPicPr>
          <p:nvPr/>
        </p:nvPicPr>
        <p:blipFill>
          <a:blip r:embed="rId3"/>
          <a:stretch>
            <a:fillRect/>
          </a:stretch>
        </p:blipFill>
        <p:spPr>
          <a:xfrm>
            <a:off x="4176576" y="2192362"/>
            <a:ext cx="3643884" cy="2781300"/>
          </a:xfrm>
          <a:prstGeom prst="rect">
            <a:avLst/>
          </a:prstGeom>
        </p:spPr>
      </p:pic>
      <p:cxnSp>
        <p:nvCxnSpPr>
          <p:cNvPr id="51" name="Straight Connector 50">
            <a:extLst>
              <a:ext uri="{FF2B5EF4-FFF2-40B4-BE49-F238E27FC236}">
                <a16:creationId xmlns:a16="http://schemas.microsoft.com/office/drawing/2014/main" id="{29C9AA9A-D536-444F-B8C8-D16DECEC9C91}"/>
              </a:ext>
            </a:extLst>
          </p:cNvPr>
          <p:cNvCxnSpPr/>
          <p:nvPr/>
        </p:nvCxnSpPr>
        <p:spPr>
          <a:xfrm>
            <a:off x="4825505" y="4844122"/>
            <a:ext cx="2113936"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191900F7-490C-4583-94F0-A0ADFD73B8C0}"/>
              </a:ext>
            </a:extLst>
          </p:cNvPr>
          <p:cNvSpPr txBox="1"/>
          <p:nvPr/>
        </p:nvSpPr>
        <p:spPr>
          <a:xfrm>
            <a:off x="5275132" y="4853766"/>
            <a:ext cx="1378904" cy="369332"/>
          </a:xfrm>
          <a:prstGeom prst="rect">
            <a:avLst/>
          </a:prstGeom>
          <a:noFill/>
        </p:spPr>
        <p:txBody>
          <a:bodyPr wrap="none" rtlCol="0">
            <a:spAutoFit/>
          </a:bodyPr>
          <a:lstStyle/>
          <a:p>
            <a:r>
              <a:rPr lang="en-US" dirty="0">
                <a:latin typeface="Georgia" panose="02040502050405020303" pitchFamily="18" charset="0"/>
              </a:rPr>
              <a:t>Soil Carbon</a:t>
            </a:r>
          </a:p>
        </p:txBody>
      </p:sp>
      <p:cxnSp>
        <p:nvCxnSpPr>
          <p:cNvPr id="55" name="Straight Arrow Connector 54">
            <a:extLst>
              <a:ext uri="{FF2B5EF4-FFF2-40B4-BE49-F238E27FC236}">
                <a16:creationId xmlns:a16="http://schemas.microsoft.com/office/drawing/2014/main" id="{1E768751-E3BB-4057-BB0C-5021606FC3F3}"/>
              </a:ext>
            </a:extLst>
          </p:cNvPr>
          <p:cNvCxnSpPr>
            <a:cxnSpLocks/>
          </p:cNvCxnSpPr>
          <p:nvPr/>
        </p:nvCxnSpPr>
        <p:spPr>
          <a:xfrm flipV="1">
            <a:off x="7615344" y="1948543"/>
            <a:ext cx="1391321" cy="522018"/>
          </a:xfrm>
          <a:prstGeom prst="straightConnector1">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542F83DA-3CA9-4AC8-BBA9-2262EBBA5354}"/>
              </a:ext>
            </a:extLst>
          </p:cNvPr>
          <p:cNvCxnSpPr>
            <a:cxnSpLocks/>
          </p:cNvCxnSpPr>
          <p:nvPr/>
        </p:nvCxnSpPr>
        <p:spPr>
          <a:xfrm>
            <a:off x="7624788" y="3056716"/>
            <a:ext cx="1360982" cy="762374"/>
          </a:xfrm>
          <a:prstGeom prst="straightConnector1">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9B36B3A1-978C-42B4-BDF4-7FCE5728F0E6}"/>
              </a:ext>
            </a:extLst>
          </p:cNvPr>
          <p:cNvCxnSpPr>
            <a:cxnSpLocks/>
          </p:cNvCxnSpPr>
          <p:nvPr/>
        </p:nvCxnSpPr>
        <p:spPr>
          <a:xfrm flipH="1" flipV="1">
            <a:off x="3121135" y="3591464"/>
            <a:ext cx="984080" cy="65964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62" name="Picture 61" descr="A picture containing outdoor, ground, rocky, rock&#10;&#10;Description automatically generated">
            <a:extLst>
              <a:ext uri="{FF2B5EF4-FFF2-40B4-BE49-F238E27FC236}">
                <a16:creationId xmlns:a16="http://schemas.microsoft.com/office/drawing/2014/main" id="{A3FD0538-DFE4-4785-B67A-EEE468DFB5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410" y="1168567"/>
            <a:ext cx="3437499" cy="2285571"/>
          </a:xfrm>
          <a:prstGeom prst="rect">
            <a:avLst/>
          </a:prstGeom>
        </p:spPr>
      </p:pic>
      <p:sp>
        <p:nvSpPr>
          <p:cNvPr id="65" name="TextBox 64">
            <a:extLst>
              <a:ext uri="{FF2B5EF4-FFF2-40B4-BE49-F238E27FC236}">
                <a16:creationId xmlns:a16="http://schemas.microsoft.com/office/drawing/2014/main" id="{C1A8D60C-E793-43C2-BD46-878066D6CFC2}"/>
              </a:ext>
            </a:extLst>
          </p:cNvPr>
          <p:cNvSpPr txBox="1"/>
          <p:nvPr/>
        </p:nvSpPr>
        <p:spPr>
          <a:xfrm>
            <a:off x="2111855" y="3829175"/>
            <a:ext cx="1875835" cy="646331"/>
          </a:xfrm>
          <a:prstGeom prst="rect">
            <a:avLst/>
          </a:prstGeom>
          <a:noFill/>
        </p:spPr>
        <p:txBody>
          <a:bodyPr wrap="none" rtlCol="0">
            <a:spAutoFit/>
          </a:bodyPr>
          <a:lstStyle/>
          <a:p>
            <a:pPr algn="ctr"/>
            <a:r>
              <a:rPr lang="en-US" dirty="0">
                <a:latin typeface="Georgia" panose="02040502050405020303" pitchFamily="18" charset="0"/>
              </a:rPr>
              <a:t>Intense </a:t>
            </a:r>
          </a:p>
          <a:p>
            <a:pPr algn="ctr"/>
            <a:r>
              <a:rPr lang="en-US" dirty="0">
                <a:latin typeface="Georgia" panose="02040502050405020303" pitchFamily="18" charset="0"/>
              </a:rPr>
              <a:t>Soil Disturbance</a:t>
            </a:r>
          </a:p>
        </p:txBody>
      </p:sp>
      <p:sp>
        <p:nvSpPr>
          <p:cNvPr id="66" name="TextBox 65">
            <a:extLst>
              <a:ext uri="{FF2B5EF4-FFF2-40B4-BE49-F238E27FC236}">
                <a16:creationId xmlns:a16="http://schemas.microsoft.com/office/drawing/2014/main" id="{E30EE562-EC7A-4A54-A55D-3317315F7F08}"/>
              </a:ext>
            </a:extLst>
          </p:cNvPr>
          <p:cNvSpPr txBox="1"/>
          <p:nvPr/>
        </p:nvSpPr>
        <p:spPr>
          <a:xfrm>
            <a:off x="7280446" y="1477493"/>
            <a:ext cx="1451039" cy="646331"/>
          </a:xfrm>
          <a:prstGeom prst="rect">
            <a:avLst/>
          </a:prstGeom>
          <a:noFill/>
        </p:spPr>
        <p:txBody>
          <a:bodyPr wrap="none" rtlCol="0">
            <a:spAutoFit/>
          </a:bodyPr>
          <a:lstStyle/>
          <a:p>
            <a:pPr algn="ctr"/>
            <a:r>
              <a:rPr lang="en-US" dirty="0">
                <a:latin typeface="Georgia" panose="02040502050405020303" pitchFamily="18" charset="0"/>
              </a:rPr>
              <a:t>Few</a:t>
            </a:r>
          </a:p>
          <a:p>
            <a:pPr algn="ctr"/>
            <a:r>
              <a:rPr lang="en-US" dirty="0">
                <a:latin typeface="Georgia" panose="02040502050405020303" pitchFamily="18" charset="0"/>
              </a:rPr>
              <a:t>Plant Inputs</a:t>
            </a:r>
          </a:p>
        </p:txBody>
      </p:sp>
      <p:sp>
        <p:nvSpPr>
          <p:cNvPr id="67" name="TextBox 66">
            <a:extLst>
              <a:ext uri="{FF2B5EF4-FFF2-40B4-BE49-F238E27FC236}">
                <a16:creationId xmlns:a16="http://schemas.microsoft.com/office/drawing/2014/main" id="{EC6E29DC-27EC-41D5-9B96-BD13A4BD8A82}"/>
              </a:ext>
            </a:extLst>
          </p:cNvPr>
          <p:cNvSpPr txBox="1"/>
          <p:nvPr/>
        </p:nvSpPr>
        <p:spPr>
          <a:xfrm>
            <a:off x="7175449" y="3661763"/>
            <a:ext cx="1661032" cy="646331"/>
          </a:xfrm>
          <a:prstGeom prst="rect">
            <a:avLst/>
          </a:prstGeom>
          <a:noFill/>
        </p:spPr>
        <p:txBody>
          <a:bodyPr wrap="none" rtlCol="0">
            <a:spAutoFit/>
          </a:bodyPr>
          <a:lstStyle/>
          <a:p>
            <a:pPr algn="ctr"/>
            <a:r>
              <a:rPr lang="en-US" dirty="0">
                <a:latin typeface="Georgia" panose="02040502050405020303" pitchFamily="18" charset="0"/>
              </a:rPr>
              <a:t>Simplified</a:t>
            </a:r>
          </a:p>
          <a:p>
            <a:pPr algn="ctr"/>
            <a:r>
              <a:rPr lang="en-US" dirty="0">
                <a:latin typeface="Georgia" panose="02040502050405020303" pitchFamily="18" charset="0"/>
              </a:rPr>
              <a:t>Carbon Inputs</a:t>
            </a:r>
          </a:p>
        </p:txBody>
      </p:sp>
      <p:sp>
        <p:nvSpPr>
          <p:cNvPr id="23" name="TextBox 22">
            <a:extLst>
              <a:ext uri="{FF2B5EF4-FFF2-40B4-BE49-F238E27FC236}">
                <a16:creationId xmlns:a16="http://schemas.microsoft.com/office/drawing/2014/main" id="{5FDBFB7B-5177-4690-8B3D-9842C469A302}"/>
              </a:ext>
            </a:extLst>
          </p:cNvPr>
          <p:cNvSpPr txBox="1"/>
          <p:nvPr/>
        </p:nvSpPr>
        <p:spPr>
          <a:xfrm>
            <a:off x="978569" y="15984"/>
            <a:ext cx="10234862" cy="741357"/>
          </a:xfrm>
          <a:prstGeom prst="rect">
            <a:avLst/>
          </a:prstGeom>
          <a:noFill/>
        </p:spPr>
        <p:txBody>
          <a:bodyPr wrap="square" rtlCol="0">
            <a:spAutoFit/>
          </a:bodyPr>
          <a:lstStyle/>
          <a:p>
            <a:pPr>
              <a:lnSpc>
                <a:spcPct val="150000"/>
              </a:lnSpc>
            </a:pPr>
            <a:r>
              <a:rPr lang="en-US" sz="3200" dirty="0">
                <a:latin typeface="Georgia" panose="02040502050405020303" pitchFamily="18" charset="0"/>
              </a:rPr>
              <a:t>How do we rebuild carbon stocks in agricultural soils?</a:t>
            </a:r>
          </a:p>
        </p:txBody>
      </p:sp>
      <p:pic>
        <p:nvPicPr>
          <p:cNvPr id="10" name="Picture 9" descr="A frozen lake with trees in the background&#10;&#10;Description automatically generated with low confidence">
            <a:extLst>
              <a:ext uri="{FF2B5EF4-FFF2-40B4-BE49-F238E27FC236}">
                <a16:creationId xmlns:a16="http://schemas.microsoft.com/office/drawing/2014/main" id="{55D85002-C899-4874-8CE7-E4781C0B0138}"/>
              </a:ext>
            </a:extLst>
          </p:cNvPr>
          <p:cNvPicPr>
            <a:picLocks noChangeAspect="1"/>
          </p:cNvPicPr>
          <p:nvPr/>
        </p:nvPicPr>
        <p:blipFill rotWithShape="1">
          <a:blip r:embed="rId5">
            <a:extLst>
              <a:ext uri="{28A0092B-C50C-407E-A947-70E740481C1C}">
                <a14:useLocalDpi xmlns:a14="http://schemas.microsoft.com/office/drawing/2010/main" val="0"/>
              </a:ext>
            </a:extLst>
          </a:blip>
          <a:srcRect l="19349" t="11280" r="10804" b="26956"/>
          <a:stretch/>
        </p:blipFill>
        <p:spPr>
          <a:xfrm>
            <a:off x="9149638" y="1120723"/>
            <a:ext cx="2985658" cy="1980108"/>
          </a:xfrm>
          <a:prstGeom prst="rect">
            <a:avLst/>
          </a:prstGeom>
        </p:spPr>
      </p:pic>
      <p:pic>
        <p:nvPicPr>
          <p:cNvPr id="12" name="Picture 11" descr="A picture containing grass, outdoor, tree, field&#10;&#10;Description automatically generated">
            <a:extLst>
              <a:ext uri="{FF2B5EF4-FFF2-40B4-BE49-F238E27FC236}">
                <a16:creationId xmlns:a16="http://schemas.microsoft.com/office/drawing/2014/main" id="{B1A7C12C-8ABF-4CE7-8D91-7B610F225CB9}"/>
              </a:ext>
            </a:extLst>
          </p:cNvPr>
          <p:cNvPicPr>
            <a:picLocks noChangeAspect="1"/>
          </p:cNvPicPr>
          <p:nvPr/>
        </p:nvPicPr>
        <p:blipFill rotWithShape="1">
          <a:blip r:embed="rId6">
            <a:extLst>
              <a:ext uri="{28A0092B-C50C-407E-A947-70E740481C1C}">
                <a14:useLocalDpi xmlns:a14="http://schemas.microsoft.com/office/drawing/2010/main" val="0"/>
              </a:ext>
            </a:extLst>
          </a:blip>
          <a:srcRect t="42180" r="34613"/>
          <a:stretch/>
        </p:blipFill>
        <p:spPr>
          <a:xfrm>
            <a:off x="9149638" y="3395968"/>
            <a:ext cx="2985659" cy="1980108"/>
          </a:xfrm>
          <a:prstGeom prst="rect">
            <a:avLst/>
          </a:prstGeom>
        </p:spPr>
      </p:pic>
    </p:spTree>
    <p:extLst>
      <p:ext uri="{BB962C8B-B14F-4D97-AF65-F5344CB8AC3E}">
        <p14:creationId xmlns:p14="http://schemas.microsoft.com/office/powerpoint/2010/main" val="776031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66" grpId="0"/>
      <p:bldP spid="6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48">
            <a:extLst>
              <a:ext uri="{FF2B5EF4-FFF2-40B4-BE49-F238E27FC236}">
                <a16:creationId xmlns:a16="http://schemas.microsoft.com/office/drawing/2014/main" id="{43293AF8-6BCB-436A-A2A0-21D0B158584F}"/>
              </a:ext>
            </a:extLst>
          </p:cNvPr>
          <p:cNvPicPr>
            <a:picLocks noChangeAspect="1"/>
          </p:cNvPicPr>
          <p:nvPr/>
        </p:nvPicPr>
        <p:blipFill>
          <a:blip r:embed="rId3"/>
          <a:stretch>
            <a:fillRect/>
          </a:stretch>
        </p:blipFill>
        <p:spPr>
          <a:xfrm>
            <a:off x="4176576" y="2192362"/>
            <a:ext cx="3624072" cy="2651760"/>
          </a:xfrm>
          <a:prstGeom prst="rect">
            <a:avLst/>
          </a:prstGeom>
        </p:spPr>
      </p:pic>
      <p:cxnSp>
        <p:nvCxnSpPr>
          <p:cNvPr id="51" name="Straight Connector 50">
            <a:extLst>
              <a:ext uri="{FF2B5EF4-FFF2-40B4-BE49-F238E27FC236}">
                <a16:creationId xmlns:a16="http://schemas.microsoft.com/office/drawing/2014/main" id="{29C9AA9A-D536-444F-B8C8-D16DECEC9C91}"/>
              </a:ext>
            </a:extLst>
          </p:cNvPr>
          <p:cNvCxnSpPr/>
          <p:nvPr/>
        </p:nvCxnSpPr>
        <p:spPr>
          <a:xfrm>
            <a:off x="4825505" y="4844122"/>
            <a:ext cx="2113936"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191900F7-490C-4583-94F0-A0ADFD73B8C0}"/>
              </a:ext>
            </a:extLst>
          </p:cNvPr>
          <p:cNvSpPr txBox="1"/>
          <p:nvPr/>
        </p:nvSpPr>
        <p:spPr>
          <a:xfrm>
            <a:off x="5275132" y="4853766"/>
            <a:ext cx="1378904" cy="369332"/>
          </a:xfrm>
          <a:prstGeom prst="rect">
            <a:avLst/>
          </a:prstGeom>
          <a:noFill/>
        </p:spPr>
        <p:txBody>
          <a:bodyPr wrap="none" rtlCol="0">
            <a:spAutoFit/>
          </a:bodyPr>
          <a:lstStyle/>
          <a:p>
            <a:r>
              <a:rPr lang="en-US" dirty="0">
                <a:latin typeface="Georgia" panose="02040502050405020303" pitchFamily="18" charset="0"/>
              </a:rPr>
              <a:t>Soil Carbon</a:t>
            </a:r>
          </a:p>
        </p:txBody>
      </p:sp>
      <p:cxnSp>
        <p:nvCxnSpPr>
          <p:cNvPr id="55" name="Straight Arrow Connector 54">
            <a:extLst>
              <a:ext uri="{FF2B5EF4-FFF2-40B4-BE49-F238E27FC236}">
                <a16:creationId xmlns:a16="http://schemas.microsoft.com/office/drawing/2014/main" id="{1E768751-E3BB-4057-BB0C-5021606FC3F3}"/>
              </a:ext>
            </a:extLst>
          </p:cNvPr>
          <p:cNvCxnSpPr>
            <a:cxnSpLocks/>
          </p:cNvCxnSpPr>
          <p:nvPr/>
        </p:nvCxnSpPr>
        <p:spPr>
          <a:xfrm flipV="1">
            <a:off x="7468861" y="2277110"/>
            <a:ext cx="1360982" cy="701617"/>
          </a:xfrm>
          <a:prstGeom prst="straightConnector1">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542F83DA-3CA9-4AC8-BBA9-2262EBBA5354}"/>
              </a:ext>
            </a:extLst>
          </p:cNvPr>
          <p:cNvCxnSpPr>
            <a:cxnSpLocks/>
          </p:cNvCxnSpPr>
          <p:nvPr/>
        </p:nvCxnSpPr>
        <p:spPr>
          <a:xfrm>
            <a:off x="7509667" y="3748705"/>
            <a:ext cx="1354170" cy="601771"/>
          </a:xfrm>
          <a:prstGeom prst="straightConnector1">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9B36B3A1-978C-42B4-BDF4-7FCE5728F0E6}"/>
              </a:ext>
            </a:extLst>
          </p:cNvPr>
          <p:cNvCxnSpPr>
            <a:cxnSpLocks/>
          </p:cNvCxnSpPr>
          <p:nvPr/>
        </p:nvCxnSpPr>
        <p:spPr>
          <a:xfrm flipH="1">
            <a:off x="3189913" y="2758282"/>
            <a:ext cx="1055441" cy="49962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7F1B93A5-9241-40E4-888C-5C7256F085B6}"/>
              </a:ext>
            </a:extLst>
          </p:cNvPr>
          <p:cNvSpPr txBox="1"/>
          <p:nvPr/>
        </p:nvSpPr>
        <p:spPr>
          <a:xfrm>
            <a:off x="2633916" y="2152797"/>
            <a:ext cx="1875835" cy="646331"/>
          </a:xfrm>
          <a:prstGeom prst="rect">
            <a:avLst/>
          </a:prstGeom>
          <a:noFill/>
        </p:spPr>
        <p:txBody>
          <a:bodyPr wrap="none" rtlCol="0">
            <a:spAutoFit/>
          </a:bodyPr>
          <a:lstStyle/>
          <a:p>
            <a:pPr algn="ctr"/>
            <a:r>
              <a:rPr lang="en-US" dirty="0">
                <a:latin typeface="Georgia" panose="02040502050405020303" pitchFamily="18" charset="0"/>
              </a:rPr>
              <a:t>Reduced </a:t>
            </a:r>
          </a:p>
          <a:p>
            <a:pPr algn="ctr"/>
            <a:r>
              <a:rPr lang="en-US" dirty="0">
                <a:latin typeface="Georgia" panose="02040502050405020303" pitchFamily="18" charset="0"/>
              </a:rPr>
              <a:t>Soil Disturbance</a:t>
            </a:r>
          </a:p>
        </p:txBody>
      </p:sp>
      <p:sp>
        <p:nvSpPr>
          <p:cNvPr id="17" name="TextBox 16">
            <a:extLst>
              <a:ext uri="{FF2B5EF4-FFF2-40B4-BE49-F238E27FC236}">
                <a16:creationId xmlns:a16="http://schemas.microsoft.com/office/drawing/2014/main" id="{B15CF220-2D5F-47B7-94E1-D56F52D19C9F}"/>
              </a:ext>
            </a:extLst>
          </p:cNvPr>
          <p:cNvSpPr txBox="1"/>
          <p:nvPr/>
        </p:nvSpPr>
        <p:spPr>
          <a:xfrm>
            <a:off x="7133033" y="1843856"/>
            <a:ext cx="1451039" cy="646331"/>
          </a:xfrm>
          <a:prstGeom prst="rect">
            <a:avLst/>
          </a:prstGeom>
          <a:noFill/>
        </p:spPr>
        <p:txBody>
          <a:bodyPr wrap="none" rtlCol="0">
            <a:spAutoFit/>
          </a:bodyPr>
          <a:lstStyle/>
          <a:p>
            <a:pPr algn="ctr"/>
            <a:r>
              <a:rPr lang="en-US" dirty="0">
                <a:latin typeface="Georgia" panose="02040502050405020303" pitchFamily="18" charset="0"/>
              </a:rPr>
              <a:t>Abundant</a:t>
            </a:r>
          </a:p>
          <a:p>
            <a:pPr algn="ctr"/>
            <a:r>
              <a:rPr lang="en-US" dirty="0">
                <a:latin typeface="Georgia" panose="02040502050405020303" pitchFamily="18" charset="0"/>
              </a:rPr>
              <a:t>Plant Inputs</a:t>
            </a:r>
          </a:p>
        </p:txBody>
      </p:sp>
      <p:sp>
        <p:nvSpPr>
          <p:cNvPr id="18" name="TextBox 17">
            <a:extLst>
              <a:ext uri="{FF2B5EF4-FFF2-40B4-BE49-F238E27FC236}">
                <a16:creationId xmlns:a16="http://schemas.microsoft.com/office/drawing/2014/main" id="{D4C462B6-6173-4E90-BF09-8E88DBF37343}"/>
              </a:ext>
            </a:extLst>
          </p:cNvPr>
          <p:cNvSpPr txBox="1"/>
          <p:nvPr/>
        </p:nvSpPr>
        <p:spPr>
          <a:xfrm>
            <a:off x="7421227" y="3168316"/>
            <a:ext cx="1661032" cy="646331"/>
          </a:xfrm>
          <a:prstGeom prst="rect">
            <a:avLst/>
          </a:prstGeom>
          <a:noFill/>
        </p:spPr>
        <p:txBody>
          <a:bodyPr wrap="none" rtlCol="0">
            <a:spAutoFit/>
          </a:bodyPr>
          <a:lstStyle/>
          <a:p>
            <a:pPr algn="ctr"/>
            <a:r>
              <a:rPr lang="en-US" dirty="0">
                <a:latin typeface="Georgia" panose="02040502050405020303" pitchFamily="18" charset="0"/>
              </a:rPr>
              <a:t>Diversified </a:t>
            </a:r>
          </a:p>
          <a:p>
            <a:pPr algn="ctr"/>
            <a:r>
              <a:rPr lang="en-US" dirty="0">
                <a:latin typeface="Georgia" panose="02040502050405020303" pitchFamily="18" charset="0"/>
              </a:rPr>
              <a:t>Carbon Inputs</a:t>
            </a:r>
          </a:p>
        </p:txBody>
      </p:sp>
      <p:sp>
        <p:nvSpPr>
          <p:cNvPr id="23" name="TextBox 22">
            <a:extLst>
              <a:ext uri="{FF2B5EF4-FFF2-40B4-BE49-F238E27FC236}">
                <a16:creationId xmlns:a16="http://schemas.microsoft.com/office/drawing/2014/main" id="{1424ED27-2C4C-4E2B-957E-EF503EE8C400}"/>
              </a:ext>
            </a:extLst>
          </p:cNvPr>
          <p:cNvSpPr txBox="1"/>
          <p:nvPr/>
        </p:nvSpPr>
        <p:spPr>
          <a:xfrm>
            <a:off x="2038143" y="5990770"/>
            <a:ext cx="8115713" cy="954107"/>
          </a:xfrm>
          <a:prstGeom prst="rect">
            <a:avLst/>
          </a:prstGeom>
          <a:noFill/>
        </p:spPr>
        <p:txBody>
          <a:bodyPr wrap="square">
            <a:spAutoFit/>
          </a:bodyPr>
          <a:lstStyle/>
          <a:p>
            <a:pPr algn="ctr"/>
            <a:r>
              <a:rPr lang="en-US" sz="2800" dirty="0">
                <a:latin typeface="Georgia" panose="02040502050405020303" pitchFamily="18" charset="0"/>
              </a:rPr>
              <a:t>Increase soil carbon inputs and protection</a:t>
            </a:r>
            <a:br>
              <a:rPr lang="en-US" sz="2800" dirty="0">
                <a:latin typeface="Georgia" panose="02040502050405020303" pitchFamily="18" charset="0"/>
              </a:rPr>
            </a:br>
            <a:endParaRPr lang="en-US" sz="2800" dirty="0">
              <a:latin typeface="Georgia" panose="02040502050405020303" pitchFamily="18" charset="0"/>
            </a:endParaRPr>
          </a:p>
        </p:txBody>
      </p:sp>
      <p:pic>
        <p:nvPicPr>
          <p:cNvPr id="7" name="Picture 6" descr="A picture containing ground, plant, outdoor, rock&#10;&#10;Description automatically generated">
            <a:extLst>
              <a:ext uri="{FF2B5EF4-FFF2-40B4-BE49-F238E27FC236}">
                <a16:creationId xmlns:a16="http://schemas.microsoft.com/office/drawing/2014/main" id="{0A18F8FC-59EA-439E-B4AF-C1D4B5F599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167" y="3353366"/>
            <a:ext cx="3169686" cy="2377264"/>
          </a:xfrm>
          <a:prstGeom prst="rect">
            <a:avLst/>
          </a:prstGeom>
        </p:spPr>
      </p:pic>
      <p:pic>
        <p:nvPicPr>
          <p:cNvPr id="11" name="Picture 10" descr="A field of tall grass&#10;&#10;Description automatically generated with low confidence">
            <a:extLst>
              <a:ext uri="{FF2B5EF4-FFF2-40B4-BE49-F238E27FC236}">
                <a16:creationId xmlns:a16="http://schemas.microsoft.com/office/drawing/2014/main" id="{6BC9FAAC-685B-4A07-99B0-EC4B878CB9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76755" y="1025236"/>
            <a:ext cx="3007338" cy="2255503"/>
          </a:xfrm>
          <a:prstGeom prst="rect">
            <a:avLst/>
          </a:prstGeom>
        </p:spPr>
      </p:pic>
      <p:pic>
        <p:nvPicPr>
          <p:cNvPr id="13" name="Picture 12" descr="A group of green leaves&#10;&#10;Description automatically generated with low confidence">
            <a:extLst>
              <a:ext uri="{FF2B5EF4-FFF2-40B4-BE49-F238E27FC236}">
                <a16:creationId xmlns:a16="http://schemas.microsoft.com/office/drawing/2014/main" id="{A30CF9A0-A0DB-472F-A347-3BEA41F6965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76755" y="3403990"/>
            <a:ext cx="3027889" cy="2026934"/>
          </a:xfrm>
          <a:prstGeom prst="rect">
            <a:avLst/>
          </a:prstGeom>
        </p:spPr>
      </p:pic>
      <p:sp>
        <p:nvSpPr>
          <p:cNvPr id="20" name="TextBox 19">
            <a:extLst>
              <a:ext uri="{FF2B5EF4-FFF2-40B4-BE49-F238E27FC236}">
                <a16:creationId xmlns:a16="http://schemas.microsoft.com/office/drawing/2014/main" id="{C466DB84-1B07-4AB3-ABD1-FBA4BCEF06A6}"/>
              </a:ext>
            </a:extLst>
          </p:cNvPr>
          <p:cNvSpPr txBox="1"/>
          <p:nvPr/>
        </p:nvSpPr>
        <p:spPr>
          <a:xfrm>
            <a:off x="978569" y="15984"/>
            <a:ext cx="10234862" cy="741357"/>
          </a:xfrm>
          <a:prstGeom prst="rect">
            <a:avLst/>
          </a:prstGeom>
          <a:noFill/>
        </p:spPr>
        <p:txBody>
          <a:bodyPr wrap="square" rtlCol="0">
            <a:spAutoFit/>
          </a:bodyPr>
          <a:lstStyle/>
          <a:p>
            <a:pPr>
              <a:lnSpc>
                <a:spcPct val="150000"/>
              </a:lnSpc>
            </a:pPr>
            <a:r>
              <a:rPr lang="en-US" sz="3200" dirty="0">
                <a:latin typeface="Georgia" panose="02040502050405020303" pitchFamily="18" charset="0"/>
              </a:rPr>
              <a:t>How do we rebuild carbon stocks in agricultural soils?</a:t>
            </a:r>
          </a:p>
        </p:txBody>
      </p:sp>
    </p:spTree>
    <p:extLst>
      <p:ext uri="{BB962C8B-B14F-4D97-AF65-F5344CB8AC3E}">
        <p14:creationId xmlns:p14="http://schemas.microsoft.com/office/powerpoint/2010/main" val="1555678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23"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2908</TotalTime>
  <Words>452</Words>
  <Application>Microsoft Office PowerPoint</Application>
  <PresentationFormat>Widescreen</PresentationFormat>
  <Paragraphs>89</Paragraphs>
  <Slides>15</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Georgia</vt:lpstr>
      <vt:lpstr>Wingdings</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Lesley Atwood</dc:creator>
  <cp:lastModifiedBy>Lesley Atwood</cp:lastModifiedBy>
  <cp:revision>166</cp:revision>
  <dcterms:created xsi:type="dcterms:W3CDTF">2022-01-24T15:40:33Z</dcterms:created>
  <dcterms:modified xsi:type="dcterms:W3CDTF">2022-02-02T00:36:34Z</dcterms:modified>
</cp:coreProperties>
</file>