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8" r:id="rId2"/>
    <p:sldId id="1142" r:id="rId3"/>
    <p:sldId id="318" r:id="rId4"/>
    <p:sldId id="909" r:id="rId5"/>
    <p:sldId id="1075" r:id="rId6"/>
    <p:sldId id="1076" r:id="rId7"/>
    <p:sldId id="257" r:id="rId8"/>
    <p:sldId id="1080" r:id="rId9"/>
    <p:sldId id="1138" r:id="rId10"/>
    <p:sldId id="1139" r:id="rId11"/>
    <p:sldId id="1140" r:id="rId12"/>
    <p:sldId id="266" r:id="rId13"/>
    <p:sldId id="1078" r:id="rId14"/>
    <p:sldId id="265" r:id="rId15"/>
    <p:sldId id="1129" r:id="rId16"/>
    <p:sldId id="387" r:id="rId17"/>
  </p:sldIdLst>
  <p:sldSz cx="9144000" cy="6858000" type="screen4x3"/>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78">
          <p15:clr>
            <a:srgbClr val="A4A3A4"/>
          </p15:clr>
        </p15:guide>
        <p15:guide id="2" orient="horz" pos="3490">
          <p15:clr>
            <a:srgbClr val="A4A3A4"/>
          </p15:clr>
        </p15:guide>
        <p15:guide id="3" orient="horz" pos="3379">
          <p15:clr>
            <a:srgbClr val="A4A3A4"/>
          </p15:clr>
        </p15:guide>
        <p15:guide id="4" orient="horz" pos="1964">
          <p15:clr>
            <a:srgbClr val="A4A3A4"/>
          </p15:clr>
        </p15:guide>
        <p15:guide id="5" orient="horz" pos="2099">
          <p15:clr>
            <a:srgbClr val="A4A3A4"/>
          </p15:clr>
        </p15:guide>
        <p15:guide id="6" orient="horz" pos="795">
          <p15:clr>
            <a:srgbClr val="A4A3A4"/>
          </p15:clr>
        </p15:guide>
        <p15:guide id="7" orient="horz" pos="666">
          <p15:clr>
            <a:srgbClr val="A4A3A4"/>
          </p15:clr>
        </p15:guide>
        <p15:guide id="8" pos="3403">
          <p15:clr>
            <a:srgbClr val="A4A3A4"/>
          </p15:clr>
        </p15:guide>
        <p15:guide id="9" pos="351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sher, Brad - FPAC-BC, Washington, DC" initials="FB-FWD" lastIdx="1" clrIdx="0">
    <p:extLst>
      <p:ext uri="{19B8F6BF-5375-455C-9EA6-DF929625EA0E}">
        <p15:presenceInfo xmlns:p15="http://schemas.microsoft.com/office/powerpoint/2012/main" userId="S::Brad.Fisher@wdc.usda.gov::268a065e-d903-41ae-8c40-925e6ca27b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3773"/>
    <a:srgbClr val="78BA22"/>
    <a:srgbClr val="89C32D"/>
    <a:srgbClr val="008AF2"/>
    <a:srgbClr val="139AB2"/>
    <a:srgbClr val="FEC20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78" autoAdjust="0"/>
    <p:restoredTop sz="84923" autoAdjust="0"/>
  </p:normalViewPr>
  <p:slideViewPr>
    <p:cSldViewPr snapToGrid="0" snapToObjects="1">
      <p:cViewPr varScale="1">
        <p:scale>
          <a:sx n="110" d="100"/>
          <a:sy n="110" d="100"/>
        </p:scale>
        <p:origin x="1788" y="114"/>
      </p:cViewPr>
      <p:guideLst>
        <p:guide orient="horz" pos="3378"/>
        <p:guide orient="horz" pos="3490"/>
        <p:guide orient="horz" pos="3379"/>
        <p:guide orient="horz" pos="1964"/>
        <p:guide orient="horz" pos="2099"/>
        <p:guide orient="horz" pos="795"/>
        <p:guide orient="horz" pos="666"/>
        <p:guide pos="3403"/>
        <p:guide pos="3514"/>
      </p:guideLst>
    </p:cSldViewPr>
  </p:slideViewPr>
  <p:outlineViewPr>
    <p:cViewPr>
      <p:scale>
        <a:sx n="33" d="100"/>
        <a:sy n="33" d="100"/>
      </p:scale>
      <p:origin x="0" y="-11478"/>
    </p:cViewPr>
  </p:outlineViewPr>
  <p:notesTextViewPr>
    <p:cViewPr>
      <p:scale>
        <a:sx n="3" d="2"/>
        <a:sy n="3" d="2"/>
      </p:scale>
      <p:origin x="0" y="0"/>
    </p:cViewPr>
  </p:notesTextViewPr>
  <p:sorterViewPr>
    <p:cViewPr>
      <p:scale>
        <a:sx n="100" d="100"/>
        <a:sy n="100" d="100"/>
      </p:scale>
      <p:origin x="0" y="-6918"/>
    </p:cViewPr>
  </p:sorterViewPr>
  <p:notesViewPr>
    <p:cSldViewPr snapToGrid="0" snapToObjects="1">
      <p:cViewPr varScale="1">
        <p:scale>
          <a:sx n="89" d="100"/>
          <a:sy n="89" d="100"/>
        </p:scale>
        <p:origin x="29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5A4643E8-7A84-1C46-BD5E-B291CD34BF80}" type="datetimeFigureOut">
              <a:rPr lang="en-US" smtClean="0"/>
              <a:t>2/21/2020</a:t>
            </a:fld>
            <a:endParaRPr lang="en-US" dirty="0"/>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57DC1755-625D-A742-ACDB-726AD4CDF29D}" type="slidenum">
              <a:rPr lang="en-US" smtClean="0"/>
              <a:t>‹#›</a:t>
            </a:fld>
            <a:endParaRPr lang="en-US" dirty="0"/>
          </a:p>
        </p:txBody>
      </p:sp>
    </p:spTree>
    <p:extLst>
      <p:ext uri="{BB962C8B-B14F-4D97-AF65-F5344CB8AC3E}">
        <p14:creationId xmlns:p14="http://schemas.microsoft.com/office/powerpoint/2010/main" val="38173928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7DC1755-625D-A742-ACDB-726AD4CDF29D}" type="slidenum">
              <a:rPr lang="en-US" smtClean="0"/>
              <a:t>1</a:t>
            </a:fld>
            <a:endParaRPr lang="en-US" dirty="0"/>
          </a:p>
        </p:txBody>
      </p:sp>
    </p:spTree>
    <p:extLst>
      <p:ext uri="{BB962C8B-B14F-4D97-AF65-F5344CB8AC3E}">
        <p14:creationId xmlns:p14="http://schemas.microsoft.com/office/powerpoint/2010/main" val="3179729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DC1755-625D-A742-ACDB-726AD4CDF29D}" type="slidenum">
              <a:rPr lang="en-US" smtClean="0"/>
              <a:t>2</a:t>
            </a:fld>
            <a:endParaRPr lang="en-US" dirty="0"/>
          </a:p>
        </p:txBody>
      </p:sp>
    </p:spTree>
    <p:extLst>
      <p:ext uri="{BB962C8B-B14F-4D97-AF65-F5344CB8AC3E}">
        <p14:creationId xmlns:p14="http://schemas.microsoft.com/office/powerpoint/2010/main" val="2555968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DC1755-625D-A742-ACDB-726AD4CDF29D}" type="slidenum">
              <a:rPr lang="en-US" smtClean="0"/>
              <a:t>4</a:t>
            </a:fld>
            <a:endParaRPr lang="en-US" dirty="0"/>
          </a:p>
        </p:txBody>
      </p:sp>
    </p:spTree>
    <p:extLst>
      <p:ext uri="{BB962C8B-B14F-4D97-AF65-F5344CB8AC3E}">
        <p14:creationId xmlns:p14="http://schemas.microsoft.com/office/powerpoint/2010/main" val="3235860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Located in West Virginia along the border with Virginia and Maryland.</a:t>
            </a:r>
          </a:p>
          <a:p>
            <a:endParaRPr lang="en-US" dirty="0"/>
          </a:p>
          <a:p>
            <a:r>
              <a:rPr lang="en-US" dirty="0"/>
              <a:t>Funded by Joint Chiefs’ FY17 – FY19.</a:t>
            </a:r>
          </a:p>
          <a:p>
            <a:endParaRPr lang="en-US" dirty="0"/>
          </a:p>
          <a:p>
            <a:r>
              <a:rPr lang="en-US" dirty="0"/>
              <a:t>Classic case of a highly interspersed landscape with federal lands and private ownership.</a:t>
            </a:r>
          </a:p>
          <a:p>
            <a:endParaRPr lang="en-US" dirty="0"/>
          </a:p>
          <a:p>
            <a:r>
              <a:rPr lang="en-US" dirty="0"/>
              <a:t>This is very detailed large map, but what I want to point out is how Joint Chiefs’ projects are designed to work across jurisdictional boundaries.  Here the Monongahela National Forest is in green (designated wilderness areas in dark green) and private lands in grey.  This area is also the headwaters of the Potomac and Ohio Rivers. </a:t>
            </a:r>
          </a:p>
          <a:p>
            <a:endParaRPr lang="en-US" dirty="0"/>
          </a:p>
          <a:p>
            <a:r>
              <a:rPr lang="en-US" dirty="0"/>
              <a:t>This project addressed water quality concerns and aquatic habitat issues across multiple watersheds.  Through EQIP the NRCS is capable of working with landowners on a range of projects.  Here practices on land and in water were completed to achieve the overall goals of the project.</a:t>
            </a:r>
          </a:p>
          <a:p>
            <a:endParaRPr lang="en-US" dirty="0"/>
          </a:p>
          <a:p>
            <a:r>
              <a:rPr lang="en-US" dirty="0"/>
              <a:t>Landscape-scale projects like these are very difficult to implement without a coordinated approach and dedicated funding.  In particular, for aquatic resources and migratory species, coordination across jurisdictions and ownerships is critical for beneficial landscape-scale outcomes.</a:t>
            </a:r>
          </a:p>
        </p:txBody>
      </p:sp>
      <p:sp>
        <p:nvSpPr>
          <p:cNvPr id="4" name="Slide Number Placeholder 3"/>
          <p:cNvSpPr>
            <a:spLocks noGrp="1"/>
          </p:cNvSpPr>
          <p:nvPr>
            <p:ph type="sldNum" sz="quarter" idx="5"/>
          </p:nvPr>
        </p:nvSpPr>
        <p:spPr/>
        <p:txBody>
          <a:bodyPr/>
          <a:lstStyle/>
          <a:p>
            <a:fld id="{1CBE61A6-0151-4ED9-8DCC-C1DF93987770}" type="slidenum">
              <a:rPr lang="en-US" smtClean="0"/>
              <a:t>7</a:t>
            </a:fld>
            <a:endParaRPr lang="en-US"/>
          </a:p>
        </p:txBody>
      </p:sp>
    </p:spTree>
    <p:extLst>
      <p:ext uri="{BB962C8B-B14F-4D97-AF65-F5344CB8AC3E}">
        <p14:creationId xmlns:p14="http://schemas.microsoft.com/office/powerpoint/2010/main" val="962431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first of two complementary projects undertaken for the Joint Chiefs’ Appalachian Ecosystem Restoration Initiative.</a:t>
            </a:r>
          </a:p>
          <a:p>
            <a:endParaRPr lang="en-US" dirty="0"/>
          </a:p>
          <a:p>
            <a:r>
              <a:rPr lang="en-US" dirty="0"/>
              <a:t>Located on a working family cattle farm, a perched and undersized culvert was a barrier to brook trout migration.  The culvert was replaced with a new low-water crossing and in-stream habitat structures to allow for fish passage.</a:t>
            </a:r>
          </a:p>
          <a:p>
            <a:endParaRPr lang="en-US" dirty="0"/>
          </a:p>
          <a:p>
            <a:r>
              <a:rPr lang="en-US" dirty="0"/>
              <a:t>Along with the culvert removal --  through EQIP -- the farm installed over one mile of fence to keep the cattle out of the creek and a wet meadow, restored almost a mile of creek habitat, installed an off-channel watering facility, and enhanced an existing woodland.</a:t>
            </a:r>
          </a:p>
          <a:p>
            <a:endParaRPr lang="en-US" dirty="0"/>
          </a:p>
        </p:txBody>
      </p:sp>
      <p:sp>
        <p:nvSpPr>
          <p:cNvPr id="4" name="Slide Number Placeholder 3"/>
          <p:cNvSpPr>
            <a:spLocks noGrp="1"/>
          </p:cNvSpPr>
          <p:nvPr>
            <p:ph type="sldNum" sz="quarter" idx="5"/>
          </p:nvPr>
        </p:nvSpPr>
        <p:spPr/>
        <p:txBody>
          <a:bodyPr/>
          <a:lstStyle/>
          <a:p>
            <a:fld id="{1CBE61A6-0151-4ED9-8DCC-C1DF93987770}" type="slidenum">
              <a:rPr lang="en-US" smtClean="0"/>
              <a:t>8</a:t>
            </a:fld>
            <a:endParaRPr lang="en-US"/>
          </a:p>
        </p:txBody>
      </p:sp>
    </p:spTree>
    <p:extLst>
      <p:ext uri="{BB962C8B-B14F-4D97-AF65-F5344CB8AC3E}">
        <p14:creationId xmlns:p14="http://schemas.microsoft.com/office/powerpoint/2010/main" val="265162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JCLRP funded FY14-16. This is also a good point water source story.</a:t>
            </a:r>
          </a:p>
          <a:p>
            <a:endParaRPr lang="en-US" dirty="0"/>
          </a:p>
          <a:p>
            <a:r>
              <a:rPr lang="en-US" dirty="0"/>
              <a:t>Montana</a:t>
            </a:r>
          </a:p>
          <a:p>
            <a:endParaRPr lang="en-US" dirty="0"/>
          </a:p>
          <a:p>
            <a:r>
              <a:rPr lang="en-US" dirty="0"/>
              <a:t>Municipal water supply for City of Helena</a:t>
            </a:r>
          </a:p>
          <a:p>
            <a:endParaRPr lang="en-US" dirty="0"/>
          </a:p>
          <a:p>
            <a:r>
              <a:rPr lang="en-US" dirty="0"/>
              <a:t>Helena National Forest </a:t>
            </a:r>
          </a:p>
          <a:p>
            <a:endParaRPr lang="en-US" dirty="0"/>
          </a:p>
        </p:txBody>
      </p:sp>
      <p:sp>
        <p:nvSpPr>
          <p:cNvPr id="4" name="Slide Number Placeholder 3"/>
          <p:cNvSpPr>
            <a:spLocks noGrp="1"/>
          </p:cNvSpPr>
          <p:nvPr>
            <p:ph type="sldNum" sz="quarter" idx="5"/>
          </p:nvPr>
        </p:nvSpPr>
        <p:spPr/>
        <p:txBody>
          <a:bodyPr/>
          <a:lstStyle/>
          <a:p>
            <a:fld id="{1CBE61A6-0151-4ED9-8DCC-C1DF93987770}" type="slidenum">
              <a:rPr lang="en-US" smtClean="0"/>
              <a:t>12</a:t>
            </a:fld>
            <a:endParaRPr lang="en-US"/>
          </a:p>
        </p:txBody>
      </p:sp>
    </p:spTree>
    <p:extLst>
      <p:ext uri="{BB962C8B-B14F-4D97-AF65-F5344CB8AC3E}">
        <p14:creationId xmlns:p14="http://schemas.microsoft.com/office/powerpoint/2010/main" val="2217783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JCLRP funded FY14-16. This is also a good point water source story.</a:t>
            </a:r>
          </a:p>
          <a:p>
            <a:endParaRPr lang="en-US" dirty="0"/>
          </a:p>
          <a:p>
            <a:r>
              <a:rPr lang="en-US" dirty="0"/>
              <a:t>Montana</a:t>
            </a:r>
          </a:p>
          <a:p>
            <a:endParaRPr lang="en-US" dirty="0"/>
          </a:p>
          <a:p>
            <a:r>
              <a:rPr lang="en-US" dirty="0"/>
              <a:t>Municipal water supply for City of Helena</a:t>
            </a:r>
          </a:p>
          <a:p>
            <a:endParaRPr lang="en-US" dirty="0"/>
          </a:p>
          <a:p>
            <a:r>
              <a:rPr lang="en-US" dirty="0"/>
              <a:t>Helena National Forest </a:t>
            </a:r>
          </a:p>
          <a:p>
            <a:endParaRPr lang="en-US" dirty="0"/>
          </a:p>
        </p:txBody>
      </p:sp>
      <p:sp>
        <p:nvSpPr>
          <p:cNvPr id="4" name="Slide Number Placeholder 3"/>
          <p:cNvSpPr>
            <a:spLocks noGrp="1"/>
          </p:cNvSpPr>
          <p:nvPr>
            <p:ph type="sldNum" sz="quarter" idx="5"/>
          </p:nvPr>
        </p:nvSpPr>
        <p:spPr/>
        <p:txBody>
          <a:bodyPr/>
          <a:lstStyle/>
          <a:p>
            <a:fld id="{1CBE61A6-0151-4ED9-8DCC-C1DF93987770}" type="slidenum">
              <a:rPr lang="en-US" smtClean="0"/>
              <a:t>14</a:t>
            </a:fld>
            <a:endParaRPr lang="en-US"/>
          </a:p>
        </p:txBody>
      </p:sp>
    </p:spTree>
    <p:extLst>
      <p:ext uri="{BB962C8B-B14F-4D97-AF65-F5344CB8AC3E}">
        <p14:creationId xmlns:p14="http://schemas.microsoft.com/office/powerpoint/2010/main" val="1006541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pPr>
            <a:r>
              <a:rPr lang="en-US" sz="1600" dirty="0"/>
              <a:t>The 2018 Farm Bill, like the others before it, demonstrates strong congressional support for private lands conservation. </a:t>
            </a:r>
          </a:p>
          <a:p>
            <a:pPr marL="342900" lvl="0" indent="-342900">
              <a:buFont typeface="Arial" panose="020B0604020202020204" pitchFamily="34" charset="0"/>
              <a:buChar char="•"/>
            </a:pPr>
            <a:r>
              <a:rPr lang="en-US" sz="1600" dirty="0"/>
              <a:t>It will help NRCS continue its work to streamline, target and simplify our programs, and will help us fulfill the Secretary’s additional goal of improving overall customer service. </a:t>
            </a:r>
          </a:p>
          <a:p>
            <a:pPr marL="342900" lvl="0" indent="-342900">
              <a:buFont typeface="Arial" panose="020B0604020202020204" pitchFamily="34" charset="0"/>
              <a:buChar char="•"/>
            </a:pPr>
            <a:r>
              <a:rPr lang="en-US" sz="1600" dirty="0"/>
              <a:t>No new NRCS programs were added, and none were eliminated. RCPP especially changed.</a:t>
            </a:r>
          </a:p>
          <a:p>
            <a:pPr marL="342900" lvl="0" indent="-342900">
              <a:buFont typeface="Arial" panose="020B0604020202020204" pitchFamily="34" charset="0"/>
              <a:buChar char="•"/>
            </a:pPr>
            <a:r>
              <a:rPr lang="en-US" sz="1600" dirty="0"/>
              <a:t>NRCS will continue to offer the programs and assistance producers and partners have come to expect.</a:t>
            </a:r>
          </a:p>
          <a:p>
            <a:pPr marL="342900" lvl="0" indent="-342900">
              <a:buFont typeface="Arial" panose="020B0604020202020204" pitchFamily="34" charset="0"/>
              <a:buChar char="•"/>
            </a:pPr>
            <a:r>
              <a:rPr lang="en-US" sz="1600" dirty="0"/>
              <a:t>NRCS developing Rules now</a:t>
            </a:r>
          </a:p>
          <a:p>
            <a:pPr marL="342900" lvl="0" indent="-342900">
              <a:buFont typeface="Arial" panose="020B0604020202020204" pitchFamily="34" charset="0"/>
              <a:buChar char="•"/>
            </a:pPr>
            <a:r>
              <a:rPr lang="en-US" sz="1600" dirty="0"/>
              <a:t>Rules will be ready for FY20 signups</a:t>
            </a:r>
          </a:p>
        </p:txBody>
      </p:sp>
      <p:sp>
        <p:nvSpPr>
          <p:cNvPr id="4" name="Slide Number Placeholder 3"/>
          <p:cNvSpPr>
            <a:spLocks noGrp="1"/>
          </p:cNvSpPr>
          <p:nvPr>
            <p:ph type="sldNum" sz="quarter" idx="5"/>
          </p:nvPr>
        </p:nvSpPr>
        <p:spPr/>
        <p:txBody>
          <a:bodyPr/>
          <a:lstStyle/>
          <a:p>
            <a:fld id="{57DC1755-625D-A742-ACDB-726AD4CDF29D}" type="slidenum">
              <a:rPr lang="en-US" smtClean="0"/>
              <a:t>15</a:t>
            </a:fld>
            <a:endParaRPr lang="en-US" dirty="0"/>
          </a:p>
        </p:txBody>
      </p:sp>
    </p:spTree>
    <p:extLst>
      <p:ext uri="{BB962C8B-B14F-4D97-AF65-F5344CB8AC3E}">
        <p14:creationId xmlns:p14="http://schemas.microsoft.com/office/powerpoint/2010/main" val="3267534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581898" y="3341077"/>
            <a:ext cx="3063874" cy="2027907"/>
          </a:xfrm>
          <a:prstGeom prst="rect">
            <a:avLst/>
          </a:prstGeom>
        </p:spPr>
      </p:pic>
      <p:pic>
        <p:nvPicPr>
          <p:cNvPr id="11" name="Picture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1231638"/>
            <a:ext cx="5402385" cy="4136630"/>
          </a:xfrm>
          <a:prstGeom prst="rect">
            <a:avLst/>
          </a:prstGeom>
        </p:spPr>
      </p:pic>
      <p:sp>
        <p:nvSpPr>
          <p:cNvPr id="2" name="Title 1"/>
          <p:cNvSpPr>
            <a:spLocks noGrp="1"/>
          </p:cNvSpPr>
          <p:nvPr>
            <p:ph type="ctrTitle"/>
          </p:nvPr>
        </p:nvSpPr>
        <p:spPr>
          <a:xfrm>
            <a:off x="470877" y="5600674"/>
            <a:ext cx="7070969" cy="649681"/>
          </a:xfrm>
        </p:spPr>
        <p:txBody>
          <a:bodyPr>
            <a:normAutofit/>
          </a:bodyPr>
          <a:lstStyle>
            <a:lvl1pPr algn="l">
              <a:defRPr sz="3000" b="1">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hasCustomPrompt="1"/>
          </p:nvPr>
        </p:nvSpPr>
        <p:spPr>
          <a:xfrm>
            <a:off x="470877" y="6250355"/>
            <a:ext cx="3143738" cy="412261"/>
          </a:xfrm>
        </p:spPr>
        <p:txBody>
          <a:bodyPr>
            <a:normAutofit/>
          </a:bodyPr>
          <a:lstStyle>
            <a:lvl1pPr marL="0" indent="0" algn="l">
              <a:buNone/>
              <a:defRPr sz="1500" b="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Date | Presenter</a:t>
            </a:r>
          </a:p>
        </p:txBody>
      </p:sp>
      <p:pic>
        <p:nvPicPr>
          <p:cNvPr id="16" name="Picture 15" descr="NRCS_Title-Raindrop1.pn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770076" y="1133231"/>
            <a:ext cx="2373924" cy="4261977"/>
          </a:xfrm>
          <a:prstGeom prst="rect">
            <a:avLst/>
          </a:prstGeom>
        </p:spPr>
      </p:pic>
      <p:pic>
        <p:nvPicPr>
          <p:cNvPr id="19" name="Picture 18" descr="NRCS_Title-Raindrop1.png"/>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5581898" y="3341076"/>
            <a:ext cx="445717" cy="468923"/>
          </a:xfrm>
          <a:prstGeom prst="rect">
            <a:avLst/>
          </a:prstGeom>
        </p:spPr>
      </p:pic>
      <p:sp>
        <p:nvSpPr>
          <p:cNvPr id="20" name="Content Placeholder 19"/>
          <p:cNvSpPr>
            <a:spLocks noGrp="1"/>
          </p:cNvSpPr>
          <p:nvPr>
            <p:ph sz="quarter" idx="10" hasCustomPrompt="1"/>
          </p:nvPr>
        </p:nvSpPr>
        <p:spPr>
          <a:xfrm>
            <a:off x="5616943" y="1249851"/>
            <a:ext cx="2266950" cy="342900"/>
          </a:xfrm>
        </p:spPr>
        <p:txBody>
          <a:bodyPr anchor="ctr">
            <a:normAutofit/>
          </a:bodyPr>
          <a:lstStyle>
            <a:lvl1pPr>
              <a:defRPr sz="1000" b="0" spc="300" baseline="0">
                <a:solidFill>
                  <a:srgbClr val="FEC20D"/>
                </a:solidFill>
              </a:defRPr>
            </a:lvl1pPr>
          </a:lstStyle>
          <a:p>
            <a:pPr lvl="0"/>
            <a:r>
              <a:rPr lang="en-US" dirty="0"/>
              <a:t>State Name</a:t>
            </a:r>
          </a:p>
        </p:txBody>
      </p:sp>
    </p:spTree>
    <p:extLst>
      <p:ext uri="{BB962C8B-B14F-4D97-AF65-F5344CB8AC3E}">
        <p14:creationId xmlns:p14="http://schemas.microsoft.com/office/powerpoint/2010/main" val="271478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433516"/>
            <a:ext cx="4367456" cy="2402254"/>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504462"/>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7895119" y="2031999"/>
            <a:ext cx="1258650" cy="2676770"/>
          </a:xfrm>
          <a:prstGeom prst="rect">
            <a:avLst/>
          </a:prstGeom>
        </p:spPr>
      </p:pic>
    </p:spTree>
    <p:extLst>
      <p:ext uri="{BB962C8B-B14F-4D97-AF65-F5344CB8AC3E}">
        <p14:creationId xmlns:p14="http://schemas.microsoft.com/office/powerpoint/2010/main" val="2807294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214" y="779400"/>
            <a:ext cx="888218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3175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5"/>
          <p:cNvSpPr>
            <a:spLocks noGrp="1"/>
          </p:cNvSpPr>
          <p:nvPr>
            <p:ph type="body" sz="quarter" idx="10" hasCustomPrompt="1"/>
          </p:nvPr>
        </p:nvSpPr>
        <p:spPr>
          <a:xfrm>
            <a:off x="7209694" y="2413000"/>
            <a:ext cx="1760413"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p:spPr>
        <p:txBody>
          <a:bodyPr>
            <a:noAutofit/>
          </a:bodyPr>
          <a:lstStyle>
            <a:lvl1pPr>
              <a:defRPr sz="1200">
                <a:solidFill>
                  <a:srgbClr val="139AB2"/>
                </a:solidFill>
              </a:defRPr>
            </a:lvl1pPr>
          </a:lstStyle>
          <a:p>
            <a:pPr lvl="0"/>
            <a:r>
              <a:rPr lang="en-US" dirty="0"/>
              <a:t>Click to edit Master text styles</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50252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A2F76-8B7E-4BEF-BDF7-D08E69F4479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BCEE810D-E0AC-4BEB-B7B6-4A7A8C7A29E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D999868-FDF7-43D0-B8CD-7E879E6DB52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343E479-C48E-4AA3-9758-1861CEFE8DA6}"/>
              </a:ext>
            </a:extLst>
          </p:cNvPr>
          <p:cNvSpPr>
            <a:spLocks noGrp="1"/>
          </p:cNvSpPr>
          <p:nvPr>
            <p:ph type="dt" sz="half" idx="10"/>
          </p:nvPr>
        </p:nvSpPr>
        <p:spPr/>
        <p:txBody>
          <a:bodyPr/>
          <a:lstStyle/>
          <a:p>
            <a:fld id="{7BD3F1D8-FD10-4560-B9A5-7502A1D1FAAF}" type="datetimeFigureOut">
              <a:rPr lang="en-US" smtClean="0"/>
              <a:t>2/21/2020</a:t>
            </a:fld>
            <a:endParaRPr lang="en-US"/>
          </a:p>
        </p:txBody>
      </p:sp>
      <p:sp>
        <p:nvSpPr>
          <p:cNvPr id="6" name="Footer Placeholder 5">
            <a:extLst>
              <a:ext uri="{FF2B5EF4-FFF2-40B4-BE49-F238E27FC236}">
                <a16:creationId xmlns:a16="http://schemas.microsoft.com/office/drawing/2014/main" id="{5AA448F0-DA38-41D3-9DB5-5637698D51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16CF99-DA66-4922-AFD4-C0B2AA1586C6}"/>
              </a:ext>
            </a:extLst>
          </p:cNvPr>
          <p:cNvSpPr>
            <a:spLocks noGrp="1"/>
          </p:cNvSpPr>
          <p:nvPr>
            <p:ph type="sldNum" sz="quarter" idx="12"/>
          </p:nvPr>
        </p:nvSpPr>
        <p:spPr/>
        <p:txBody>
          <a:bodyPr/>
          <a:lstStyle/>
          <a:p>
            <a:fld id="{11218C5A-9385-43A3-9CA8-10B7AD6E3C45}" type="slidenum">
              <a:rPr lang="en-US" smtClean="0"/>
              <a:t>‹#›</a:t>
            </a:fld>
            <a:endParaRPr lang="en-US"/>
          </a:p>
        </p:txBody>
      </p:sp>
    </p:spTree>
    <p:extLst>
      <p:ext uri="{BB962C8B-B14F-4D97-AF65-F5344CB8AC3E}">
        <p14:creationId xmlns:p14="http://schemas.microsoft.com/office/powerpoint/2010/main" val="794230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776A-7121-4700-A593-D9D0E2C9A65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97A429-8863-489B-87BD-42F58315A28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628B99D-CF31-4EF7-BE33-C94E0C01E8F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CB9AEF-F243-4043-8E00-D4CB654357A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D4F178F-4334-4BCF-83C5-BB8E7B8D33D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BA55A7-2EF2-4A5B-A552-89F698FBB2CD}"/>
              </a:ext>
            </a:extLst>
          </p:cNvPr>
          <p:cNvSpPr>
            <a:spLocks noGrp="1"/>
          </p:cNvSpPr>
          <p:nvPr>
            <p:ph type="dt" sz="half" idx="10"/>
          </p:nvPr>
        </p:nvSpPr>
        <p:spPr/>
        <p:txBody>
          <a:bodyPr/>
          <a:lstStyle/>
          <a:p>
            <a:fld id="{7BD3F1D8-FD10-4560-B9A5-7502A1D1FAAF}" type="datetimeFigureOut">
              <a:rPr lang="en-US" smtClean="0"/>
              <a:t>2/21/2020</a:t>
            </a:fld>
            <a:endParaRPr lang="en-US"/>
          </a:p>
        </p:txBody>
      </p:sp>
      <p:sp>
        <p:nvSpPr>
          <p:cNvPr id="8" name="Footer Placeholder 7">
            <a:extLst>
              <a:ext uri="{FF2B5EF4-FFF2-40B4-BE49-F238E27FC236}">
                <a16:creationId xmlns:a16="http://schemas.microsoft.com/office/drawing/2014/main" id="{72D337B1-DA0A-442D-A6EF-B3B0889339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884BC5-FDE3-497F-B821-85454BBBEB98}"/>
              </a:ext>
            </a:extLst>
          </p:cNvPr>
          <p:cNvSpPr>
            <a:spLocks noGrp="1"/>
          </p:cNvSpPr>
          <p:nvPr>
            <p:ph type="sldNum" sz="quarter" idx="12"/>
          </p:nvPr>
        </p:nvSpPr>
        <p:spPr/>
        <p:txBody>
          <a:bodyPr/>
          <a:lstStyle/>
          <a:p>
            <a:fld id="{11218C5A-9385-43A3-9CA8-10B7AD6E3C45}" type="slidenum">
              <a:rPr lang="en-US" smtClean="0"/>
              <a:t>‹#›</a:t>
            </a:fld>
            <a:endParaRPr lang="en-US"/>
          </a:p>
        </p:txBody>
      </p:sp>
    </p:spTree>
    <p:extLst>
      <p:ext uri="{BB962C8B-B14F-4D97-AF65-F5344CB8AC3E}">
        <p14:creationId xmlns:p14="http://schemas.microsoft.com/office/powerpoint/2010/main" val="207588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97B8CC5-FB4D-014F-94EE-76FB2FE2837D}" type="datetimeFigureOut">
              <a:rPr lang="en-US" smtClean="0"/>
              <a:t>2/21/2020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3A168ED-9535-7C4A-B9DD-011824888ABB}" type="slidenum">
              <a:rPr lang="en-US" smtClean="0"/>
              <a:t>‹#›</a:t>
            </a:fld>
            <a:endParaRPr lang="en-US" dirty="0"/>
          </a:p>
        </p:txBody>
      </p:sp>
    </p:spTree>
    <p:extLst>
      <p:ext uri="{BB962C8B-B14F-4D97-AF65-F5344CB8AC3E}">
        <p14:creationId xmlns:p14="http://schemas.microsoft.com/office/powerpoint/2010/main" val="12732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8674"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28675"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a:extLst>
              <a:ext uri="{FF2B5EF4-FFF2-40B4-BE49-F238E27FC236}">
                <a16:creationId xmlns:a16="http://schemas.microsoft.com/office/drawing/2014/main" id="{FB9B705D-5532-45BF-A01D-C9D1AC00293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2E58448-12DA-4C93-AAC0-6849A48BCA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6E7CB7F-4679-4D20-80BA-BEB25C396344}"/>
              </a:ext>
            </a:extLst>
          </p:cNvPr>
          <p:cNvSpPr>
            <a:spLocks noGrp="1" noChangeArrowheads="1"/>
          </p:cNvSpPr>
          <p:nvPr>
            <p:ph type="sldNum" sz="quarter" idx="12"/>
          </p:nvPr>
        </p:nvSpPr>
        <p:spPr>
          <a:ln/>
        </p:spPr>
        <p:txBody>
          <a:bodyPr/>
          <a:lstStyle>
            <a:lvl1pPr>
              <a:defRPr/>
            </a:lvl1pPr>
          </a:lstStyle>
          <a:p>
            <a:pPr>
              <a:defRPr/>
            </a:pPr>
            <a:fld id="{34AF834B-47AE-4AE1-B2C0-52C0042097DA}" type="slidenum">
              <a:rPr lang="en-US"/>
              <a:pPr>
                <a:defRPr/>
              </a:pPr>
              <a:t>‹#›</a:t>
            </a:fld>
            <a:endParaRPr lang="en-US"/>
          </a:p>
        </p:txBody>
      </p:sp>
    </p:spTree>
    <p:extLst>
      <p:ext uri="{BB962C8B-B14F-4D97-AF65-F5344CB8AC3E}">
        <p14:creationId xmlns:p14="http://schemas.microsoft.com/office/powerpoint/2010/main" val="2000187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1814" y="566615"/>
            <a:ext cx="82296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1814" y="1600200"/>
            <a:ext cx="7731369"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228687688"/>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7" r:id="rId5"/>
    <p:sldLayoutId id="2147483658" r:id="rId6"/>
    <p:sldLayoutId id="2147483659" r:id="rId7"/>
    <p:sldLayoutId id="2147483660" r:id="rId8"/>
  </p:sldLayoutIdLst>
  <p:txStyles>
    <p:titleStyle>
      <a:lvl1pPr algn="l" defTabSz="457200" rtl="0" eaLnBrk="1" latinLnBrk="0" hangingPunct="1">
        <a:spcBef>
          <a:spcPct val="0"/>
        </a:spcBef>
        <a:buNone/>
        <a:defRPr sz="3600" b="1" kern="1200">
          <a:solidFill>
            <a:srgbClr val="89C32D"/>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2742" y="1329179"/>
            <a:ext cx="4816047" cy="3726007"/>
          </a:xfrm>
        </p:spPr>
        <p:txBody>
          <a:bodyPr>
            <a:normAutofit/>
          </a:bodyPr>
          <a:lstStyle/>
          <a:p>
            <a:r>
              <a:rPr lang="en-US" sz="2400" b="0" dirty="0">
                <a:latin typeface="Gotham Medium" panose="02000604030000020004" pitchFamily="50" charset="0"/>
              </a:rPr>
              <a:t>Natural Resources </a:t>
            </a:r>
            <a:br>
              <a:rPr lang="en-US" sz="2400" b="0" dirty="0">
                <a:latin typeface="Gotham Medium" panose="02000604030000020004" pitchFamily="50" charset="0"/>
              </a:rPr>
            </a:br>
            <a:r>
              <a:rPr lang="en-US" sz="2400" b="0" dirty="0">
                <a:latin typeface="Gotham Medium" panose="02000604030000020004" pitchFamily="50" charset="0"/>
              </a:rPr>
              <a:t>Conservation Service</a:t>
            </a:r>
          </a:p>
        </p:txBody>
      </p:sp>
      <p:sp>
        <p:nvSpPr>
          <p:cNvPr id="5" name="Text Placeholder 4"/>
          <p:cNvSpPr>
            <a:spLocks noGrp="1"/>
          </p:cNvSpPr>
          <p:nvPr>
            <p:ph type="body" idx="1"/>
          </p:nvPr>
        </p:nvSpPr>
        <p:spPr>
          <a:xfrm>
            <a:off x="508237" y="2351315"/>
            <a:ext cx="4816047" cy="2821437"/>
          </a:xfrm>
        </p:spPr>
        <p:txBody>
          <a:bodyPr>
            <a:normAutofit lnSpcReduction="10000"/>
          </a:bodyPr>
          <a:lstStyle/>
          <a:p>
            <a:pPr algn="ctr"/>
            <a:r>
              <a:rPr lang="en-US" sz="2400" b="1" dirty="0">
                <a:latin typeface="Gotham Book" panose="02000604040000020004" pitchFamily="50" charset="0"/>
              </a:rPr>
              <a:t>USDA’s 96</a:t>
            </a:r>
            <a:r>
              <a:rPr lang="en-US" sz="2400" b="1" baseline="30000" dirty="0">
                <a:latin typeface="Gotham Book" panose="02000604040000020004" pitchFamily="50" charset="0"/>
              </a:rPr>
              <a:t>th</a:t>
            </a:r>
            <a:r>
              <a:rPr lang="en-US" sz="2400" b="1" dirty="0">
                <a:latin typeface="Gotham Book" panose="02000604040000020004" pitchFamily="50" charset="0"/>
              </a:rPr>
              <a:t> Annual Agricultural Outlook Forum</a:t>
            </a:r>
          </a:p>
          <a:p>
            <a:pPr algn="ctr"/>
            <a:endParaRPr lang="en-US" sz="2400" b="1" dirty="0">
              <a:latin typeface="Gotham Book" panose="02000604040000020004" pitchFamily="50" charset="0"/>
            </a:endParaRPr>
          </a:p>
          <a:p>
            <a:pPr algn="ctr"/>
            <a:r>
              <a:rPr lang="en-US" sz="2400" b="1" dirty="0">
                <a:latin typeface="Gotham Book" panose="02000604040000020004" pitchFamily="50" charset="0"/>
              </a:rPr>
              <a:t>Matthew Lohr</a:t>
            </a:r>
          </a:p>
          <a:p>
            <a:pPr algn="ctr"/>
            <a:r>
              <a:rPr lang="en-US" sz="2400" b="1" dirty="0">
                <a:latin typeface="Gotham Book" panose="02000604040000020004" pitchFamily="50" charset="0"/>
              </a:rPr>
              <a:t>Chief, NRCS</a:t>
            </a:r>
          </a:p>
          <a:p>
            <a:pPr algn="ctr"/>
            <a:endParaRPr lang="en-US" sz="2400" b="1" dirty="0">
              <a:latin typeface="Gotham Book" panose="02000604040000020004" pitchFamily="50" charset="0"/>
            </a:endParaRPr>
          </a:p>
          <a:p>
            <a:pPr algn="ctr"/>
            <a:r>
              <a:rPr lang="en-US" sz="2400" dirty="0">
                <a:latin typeface="Gotham Book" panose="02000604040000020004" pitchFamily="50" charset="0"/>
              </a:rPr>
              <a:t>February 21, 2020</a:t>
            </a:r>
          </a:p>
        </p:txBody>
      </p:sp>
    </p:spTree>
    <p:extLst>
      <p:ext uri="{BB962C8B-B14F-4D97-AF65-F5344CB8AC3E}">
        <p14:creationId xmlns:p14="http://schemas.microsoft.com/office/powerpoint/2010/main" val="1586602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9536A-439F-46E0-859A-3FB2CD7A0626}"/>
              </a:ext>
            </a:extLst>
          </p:cNvPr>
          <p:cNvSpPr>
            <a:spLocks noGrp="1"/>
          </p:cNvSpPr>
          <p:nvPr>
            <p:ph type="title"/>
          </p:nvPr>
        </p:nvSpPr>
        <p:spPr/>
        <p:txBody>
          <a:bodyPr/>
          <a:lstStyle/>
          <a:p>
            <a:pPr algn="ctr"/>
            <a:r>
              <a:rPr lang="en-US" u="sng" dirty="0"/>
              <a:t>MRBI investments</a:t>
            </a:r>
          </a:p>
        </p:txBody>
      </p:sp>
      <p:sp>
        <p:nvSpPr>
          <p:cNvPr id="3" name="Content Placeholder 2">
            <a:extLst>
              <a:ext uri="{FF2B5EF4-FFF2-40B4-BE49-F238E27FC236}">
                <a16:creationId xmlns:a16="http://schemas.microsoft.com/office/drawing/2014/main" id="{C2F6995B-A7D8-46E2-AE6A-D9C64A44B8D4}"/>
              </a:ext>
            </a:extLst>
          </p:cNvPr>
          <p:cNvSpPr>
            <a:spLocks noGrp="1"/>
          </p:cNvSpPr>
          <p:nvPr>
            <p:ph idx="1"/>
          </p:nvPr>
        </p:nvSpPr>
        <p:spPr>
          <a:xfrm>
            <a:off x="261813" y="1600200"/>
            <a:ext cx="8774032" cy="4948084"/>
          </a:xfrm>
        </p:spPr>
        <p:txBody>
          <a:bodyPr>
            <a:normAutofit/>
          </a:bodyPr>
          <a:lstStyle/>
          <a:p>
            <a:pPr marL="342900" indent="-342900">
              <a:buFont typeface="Arial" panose="020B0604020202020204" pitchFamily="34" charset="0"/>
              <a:buChar char="•"/>
            </a:pPr>
            <a:r>
              <a:rPr lang="en-US" b="0" dirty="0"/>
              <a:t>$17.5 M to producers in </a:t>
            </a:r>
            <a:r>
              <a:rPr lang="en-US" b="0" u="sng" dirty="0"/>
              <a:t>13 states</a:t>
            </a:r>
            <a:r>
              <a:rPr lang="en-US" b="0" dirty="0"/>
              <a:t>: </a:t>
            </a:r>
          </a:p>
          <a:p>
            <a:pPr algn="ctr"/>
            <a:r>
              <a:rPr lang="en-US" b="0" dirty="0"/>
              <a:t>	     Arkansas, Illinois, Indiana, Iowa, Kentucky, Louisiana, Minnesota,</a:t>
            </a:r>
          </a:p>
          <a:p>
            <a:pPr algn="ctr"/>
            <a:r>
              <a:rPr lang="en-US" b="0" dirty="0"/>
              <a:t>           Mississippi, Missouri, Ohio, South Dakota, Tennessee, Wisconsin</a:t>
            </a:r>
          </a:p>
          <a:p>
            <a:endParaRPr lang="en-US" b="0" dirty="0"/>
          </a:p>
          <a:p>
            <a:pPr marL="342900" indent="-342900">
              <a:buFont typeface="Arial" panose="020B0604020202020204" pitchFamily="34" charset="0"/>
              <a:buChar char="•"/>
            </a:pPr>
            <a:r>
              <a:rPr lang="en-US" b="0" dirty="0"/>
              <a:t>Utilizes Farm Bill programs such as EQIP and ACEP</a:t>
            </a:r>
          </a:p>
          <a:p>
            <a:pPr marL="342900" indent="-342900">
              <a:buFont typeface="Arial" panose="020B0604020202020204" pitchFamily="34" charset="0"/>
              <a:buChar char="•"/>
            </a:pPr>
            <a:endParaRPr lang="en-US" b="0" dirty="0"/>
          </a:p>
          <a:p>
            <a:pPr marL="342900" indent="-342900">
              <a:buFont typeface="Arial" panose="020B0604020202020204" pitchFamily="34" charset="0"/>
              <a:buChar char="•"/>
            </a:pPr>
            <a:r>
              <a:rPr lang="en-US" b="0" dirty="0"/>
              <a:t>Since its launch, MRBI has:</a:t>
            </a:r>
          </a:p>
          <a:p>
            <a:endParaRPr lang="en-US" sz="1100" b="0" dirty="0"/>
          </a:p>
          <a:p>
            <a:pPr marL="1085850" lvl="1" indent="-342900">
              <a:buFont typeface="Wingdings" panose="05000000000000000000" pitchFamily="2" charset="2"/>
              <a:buChar char="ü"/>
            </a:pPr>
            <a:r>
              <a:rPr lang="en-US" sz="1800" dirty="0">
                <a:solidFill>
                  <a:srgbClr val="053773"/>
                </a:solidFill>
              </a:rPr>
              <a:t>2010-2019, $307 M obligated to MRBI projects through contracts</a:t>
            </a:r>
          </a:p>
          <a:p>
            <a:pPr marL="1085850" lvl="1" indent="-342900">
              <a:buFont typeface="Wingdings" panose="05000000000000000000" pitchFamily="2" charset="2"/>
              <a:buChar char="ü"/>
            </a:pPr>
            <a:r>
              <a:rPr lang="en-US" sz="1800" dirty="0">
                <a:solidFill>
                  <a:srgbClr val="053773"/>
                </a:solidFill>
              </a:rPr>
              <a:t>Helped producers implement conservation on nearly 1.5 million acres</a:t>
            </a:r>
          </a:p>
          <a:p>
            <a:pPr marL="1085850" lvl="1" indent="-342900">
              <a:buFont typeface="Wingdings" panose="05000000000000000000" pitchFamily="2" charset="2"/>
              <a:buChar char="ü"/>
            </a:pPr>
            <a:r>
              <a:rPr lang="en-US" sz="1800" dirty="0">
                <a:solidFill>
                  <a:srgbClr val="053773"/>
                </a:solidFill>
              </a:rPr>
              <a:t>Reduced sediment loss by 2.1 million tons </a:t>
            </a:r>
          </a:p>
          <a:p>
            <a:pPr marL="1085850" lvl="1" indent="-342900">
              <a:buFont typeface="Wingdings" panose="05000000000000000000" pitchFamily="2" charset="2"/>
              <a:buChar char="ü"/>
            </a:pPr>
            <a:r>
              <a:rPr lang="en-US" sz="1800" dirty="0">
                <a:solidFill>
                  <a:srgbClr val="053773"/>
                </a:solidFill>
              </a:rPr>
              <a:t>Reduced phosphorous loss by 4.1 million pounds</a:t>
            </a:r>
          </a:p>
          <a:p>
            <a:pPr marL="1085850" lvl="1" indent="-342900">
              <a:buFont typeface="Wingdings" panose="05000000000000000000" pitchFamily="2" charset="2"/>
              <a:buChar char="ü"/>
            </a:pPr>
            <a:r>
              <a:rPr lang="en-US" sz="1800" dirty="0">
                <a:solidFill>
                  <a:srgbClr val="053773"/>
                </a:solidFill>
              </a:rPr>
              <a:t>Reduced nitrogen loss by 16 million pounds.</a:t>
            </a:r>
          </a:p>
        </p:txBody>
      </p:sp>
    </p:spTree>
    <p:extLst>
      <p:ext uri="{BB962C8B-B14F-4D97-AF65-F5344CB8AC3E}">
        <p14:creationId xmlns:p14="http://schemas.microsoft.com/office/powerpoint/2010/main" val="2521898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6CD03-790B-4C0D-952E-D0A3904EBB38}"/>
              </a:ext>
            </a:extLst>
          </p:cNvPr>
          <p:cNvSpPr>
            <a:spLocks noGrp="1"/>
          </p:cNvSpPr>
          <p:nvPr>
            <p:ph type="title"/>
          </p:nvPr>
        </p:nvSpPr>
        <p:spPr/>
        <p:txBody>
          <a:bodyPr/>
          <a:lstStyle/>
          <a:p>
            <a:pPr algn="ctr"/>
            <a:r>
              <a:rPr lang="en-US" u="sng" dirty="0"/>
              <a:t>NWQI Investments</a:t>
            </a:r>
          </a:p>
        </p:txBody>
      </p:sp>
      <p:sp>
        <p:nvSpPr>
          <p:cNvPr id="3" name="Content Placeholder 2">
            <a:extLst>
              <a:ext uri="{FF2B5EF4-FFF2-40B4-BE49-F238E27FC236}">
                <a16:creationId xmlns:a16="http://schemas.microsoft.com/office/drawing/2014/main" id="{81E0D11C-C5C4-4B39-817E-A1363C98EBF8}"/>
              </a:ext>
            </a:extLst>
          </p:cNvPr>
          <p:cNvSpPr>
            <a:spLocks noGrp="1"/>
          </p:cNvSpPr>
          <p:nvPr>
            <p:ph idx="1"/>
          </p:nvPr>
        </p:nvSpPr>
        <p:spPr>
          <a:xfrm>
            <a:off x="261814" y="1600200"/>
            <a:ext cx="8229600" cy="4525963"/>
          </a:xfrm>
        </p:spPr>
        <p:txBody>
          <a:bodyPr>
            <a:normAutofit/>
          </a:bodyPr>
          <a:lstStyle/>
          <a:p>
            <a:pPr marL="342900" indent="-342900">
              <a:buFont typeface="Arial" panose="020B0604020202020204" pitchFamily="34" charset="0"/>
              <a:buChar char="•"/>
            </a:pPr>
            <a:r>
              <a:rPr lang="en-US" b="0" dirty="0"/>
              <a:t>NRCS will make available $38.9 M to producers across the nation</a:t>
            </a:r>
          </a:p>
          <a:p>
            <a:pPr marL="342900" indent="-342900">
              <a:buFont typeface="Arial" panose="020B0604020202020204" pitchFamily="34" charset="0"/>
              <a:buChar char="•"/>
            </a:pPr>
            <a:r>
              <a:rPr lang="en-US" b="0" dirty="0"/>
              <a:t>Partnership with NRCS, EPA and state water quality agencies to address impaired water bodies</a:t>
            </a:r>
          </a:p>
          <a:p>
            <a:pPr marL="342900" indent="-342900">
              <a:buFont typeface="Arial" panose="020B0604020202020204" pitchFamily="34" charset="0"/>
              <a:buChar char="•"/>
            </a:pPr>
            <a:r>
              <a:rPr lang="en-US" b="0" dirty="0"/>
              <a:t>Targeted funding for financial and technical assistance in small watersheds</a:t>
            </a:r>
          </a:p>
          <a:p>
            <a:pPr marL="342900" indent="-342900">
              <a:buFont typeface="Arial" panose="020B0604020202020204" pitchFamily="34" charset="0"/>
              <a:buChar char="•"/>
            </a:pPr>
            <a:r>
              <a:rPr lang="en-US" b="0" dirty="0"/>
              <a:t>Also targets ground and surface sources of drinking water </a:t>
            </a:r>
          </a:p>
          <a:p>
            <a:endParaRPr lang="en-US" b="0" dirty="0"/>
          </a:p>
          <a:p>
            <a:pPr marL="342900" indent="-342900">
              <a:buFont typeface="Arial" panose="020B0604020202020204" pitchFamily="34" charset="0"/>
              <a:buChar char="•"/>
            </a:pPr>
            <a:r>
              <a:rPr lang="en-US" b="0" dirty="0"/>
              <a:t>Since its launch 8 years ago, NWQI has:</a:t>
            </a:r>
          </a:p>
          <a:p>
            <a:endParaRPr lang="en-US" b="0" dirty="0"/>
          </a:p>
          <a:p>
            <a:pPr marL="1085850" lvl="1" indent="-342900">
              <a:buFont typeface="Wingdings" panose="05000000000000000000" pitchFamily="2" charset="2"/>
              <a:buChar char="ü"/>
            </a:pPr>
            <a:r>
              <a:rPr lang="en-US" b="0" dirty="0">
                <a:solidFill>
                  <a:srgbClr val="053773"/>
                </a:solidFill>
              </a:rPr>
              <a:t>Helped producers implement conservation on 825,000 acres. </a:t>
            </a:r>
          </a:p>
          <a:p>
            <a:pPr marL="1085850" lvl="1" indent="-342900">
              <a:buFont typeface="Wingdings" panose="05000000000000000000" pitchFamily="2" charset="2"/>
              <a:buChar char="ü"/>
            </a:pPr>
            <a:r>
              <a:rPr lang="en-US" b="0" dirty="0">
                <a:solidFill>
                  <a:srgbClr val="053773"/>
                </a:solidFill>
              </a:rPr>
              <a:t>Reduced sediment loss by 850,000 tons.</a:t>
            </a:r>
          </a:p>
          <a:p>
            <a:pPr marL="1085850" lvl="1" indent="-342900">
              <a:buFont typeface="Wingdings" panose="05000000000000000000" pitchFamily="2" charset="2"/>
              <a:buChar char="ü"/>
            </a:pPr>
            <a:r>
              <a:rPr lang="en-US" b="0" dirty="0">
                <a:solidFill>
                  <a:srgbClr val="053773"/>
                </a:solidFill>
              </a:rPr>
              <a:t>Reduced phosphorous loss by 2 million pounds.</a:t>
            </a:r>
          </a:p>
          <a:p>
            <a:pPr marL="1085850" lvl="1" indent="-342900">
              <a:buFont typeface="Wingdings" panose="05000000000000000000" pitchFamily="2" charset="2"/>
              <a:buChar char="ü"/>
            </a:pPr>
            <a:r>
              <a:rPr lang="en-US" b="0" dirty="0">
                <a:solidFill>
                  <a:srgbClr val="053773"/>
                </a:solidFill>
              </a:rPr>
              <a:t>Reduced nitrogen loss by 9.6 million pounds.</a:t>
            </a:r>
          </a:p>
          <a:p>
            <a:endParaRPr lang="en-US" dirty="0"/>
          </a:p>
        </p:txBody>
      </p:sp>
    </p:spTree>
    <p:extLst>
      <p:ext uri="{BB962C8B-B14F-4D97-AF65-F5344CB8AC3E}">
        <p14:creationId xmlns:p14="http://schemas.microsoft.com/office/powerpoint/2010/main" val="9734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EEFC0-7D62-4EF5-917B-93407CFEC0ED}"/>
              </a:ext>
            </a:extLst>
          </p:cNvPr>
          <p:cNvSpPr>
            <a:spLocks noGrp="1"/>
          </p:cNvSpPr>
          <p:nvPr>
            <p:ph type="title"/>
          </p:nvPr>
        </p:nvSpPr>
        <p:spPr>
          <a:xfrm>
            <a:off x="1176038" y="590921"/>
            <a:ext cx="7840143" cy="1257452"/>
          </a:xfrm>
        </p:spPr>
        <p:txBody>
          <a:bodyPr vert="horz" lIns="68580" tIns="34290" rIns="68580" bIns="34290" rtlCol="0" anchor="ctr">
            <a:normAutofit/>
          </a:bodyPr>
          <a:lstStyle/>
          <a:p>
            <a:pPr lvl="0">
              <a:spcBef>
                <a:spcPts val="0"/>
              </a:spcBef>
            </a:pPr>
            <a:r>
              <a:rPr lang="en-US" sz="3200" u="sng" dirty="0">
                <a:ea typeface="+mn-ea"/>
                <a:cs typeface="+mn-cs"/>
              </a:rPr>
              <a:t>NWQI Success Stories </a:t>
            </a:r>
            <a:br>
              <a:rPr lang="en-US" sz="1800" b="0" dirty="0">
                <a:solidFill>
                  <a:prstClr val="black"/>
                </a:solidFill>
                <a:ea typeface="+mn-ea"/>
                <a:cs typeface="+mn-cs"/>
              </a:rPr>
            </a:br>
            <a:endParaRPr lang="en-US" sz="2325" dirty="0"/>
          </a:p>
        </p:txBody>
      </p:sp>
      <p:sp>
        <p:nvSpPr>
          <p:cNvPr id="4" name="Text Placeholder 3">
            <a:extLst>
              <a:ext uri="{FF2B5EF4-FFF2-40B4-BE49-F238E27FC236}">
                <a16:creationId xmlns:a16="http://schemas.microsoft.com/office/drawing/2014/main" id="{18787F98-2073-4445-83E5-438B5940911A}"/>
              </a:ext>
            </a:extLst>
          </p:cNvPr>
          <p:cNvSpPr>
            <a:spLocks noGrp="1"/>
          </p:cNvSpPr>
          <p:nvPr>
            <p:ph type="body" sz="half" idx="2"/>
          </p:nvPr>
        </p:nvSpPr>
        <p:spPr>
          <a:xfrm>
            <a:off x="250127" y="1592002"/>
            <a:ext cx="8559576" cy="3085483"/>
          </a:xfrm>
        </p:spPr>
        <p:txBody>
          <a:bodyPr vert="horz" lIns="68580" tIns="34290" rIns="68580" bIns="34290" rtlCol="0">
            <a:noAutofit/>
          </a:bodyPr>
          <a:lstStyle/>
          <a:p>
            <a:pPr indent="-171450" algn="ctr">
              <a:buFont typeface="Arial" panose="020B0604020202020204" pitchFamily="34" charset="0"/>
              <a:buChar char="•"/>
            </a:pPr>
            <a:r>
              <a:rPr lang="en-US" sz="1800" b="0" dirty="0" err="1"/>
              <a:t>Saucony</a:t>
            </a:r>
            <a:r>
              <a:rPr lang="en-US" sz="1800" b="0" dirty="0"/>
              <a:t> Creek feeds into Lake </a:t>
            </a:r>
            <a:r>
              <a:rPr lang="en-US" sz="1800" b="0" dirty="0" err="1"/>
              <a:t>Ontelaunee</a:t>
            </a:r>
            <a:r>
              <a:rPr lang="en-US" sz="1800" b="0" dirty="0"/>
              <a:t>, the water supply for Reading, PA. </a:t>
            </a:r>
          </a:p>
          <a:p>
            <a:pPr indent="-171450" algn="ctr">
              <a:buFont typeface="Arial" panose="020B0604020202020204" pitchFamily="34" charset="0"/>
              <a:buChar char="•"/>
            </a:pPr>
            <a:r>
              <a:rPr lang="en-US" sz="1800" b="0" dirty="0"/>
              <a:t>In the early 2000s, nitrates in Kutztown’s water supply approached unsafe</a:t>
            </a:r>
          </a:p>
          <a:p>
            <a:pPr algn="ctr"/>
            <a:r>
              <a:rPr lang="en-US" sz="1800" b="0" dirty="0"/>
              <a:t>   levels for drinking water, related in large part to farms in the area.</a:t>
            </a:r>
          </a:p>
          <a:p>
            <a:pPr indent="-171450" algn="ctr">
              <a:buFont typeface="Arial" panose="020B0604020202020204" pitchFamily="34" charset="0"/>
              <a:buChar char="•"/>
            </a:pPr>
            <a:r>
              <a:rPr lang="en-US" sz="1800" b="0" dirty="0"/>
              <a:t>Partnership of non-profit organizations, government agencies, and private entities</a:t>
            </a:r>
          </a:p>
          <a:p>
            <a:pPr algn="ctr"/>
            <a:r>
              <a:rPr lang="en-US" sz="1800" b="0" dirty="0"/>
              <a:t>   formed to ensure the safety of the city’s water supply, by helping farmers install conservation practices that protect and improve water quality.</a:t>
            </a:r>
          </a:p>
          <a:p>
            <a:pPr indent="-171450" algn="ctr">
              <a:buFont typeface="Arial" panose="020B0604020202020204" pitchFamily="34" charset="0"/>
              <a:buChar char="•"/>
            </a:pPr>
            <a:r>
              <a:rPr lang="en-US" sz="1800" b="0" dirty="0"/>
              <a:t>The NRCS has more than $2 M in funding to farmers through its                     National Water Quality Initiative </a:t>
            </a:r>
          </a:p>
          <a:p>
            <a:pPr indent="-171450">
              <a:buFont typeface="Arial" panose="020B0604020202020204" pitchFamily="34" charset="0"/>
              <a:buChar char="•"/>
            </a:pPr>
            <a:endParaRPr lang="en-US" sz="1600" dirty="0"/>
          </a:p>
        </p:txBody>
      </p:sp>
      <p:pic>
        <p:nvPicPr>
          <p:cNvPr id="8" name="Picture 7">
            <a:extLst>
              <a:ext uri="{FF2B5EF4-FFF2-40B4-BE49-F238E27FC236}">
                <a16:creationId xmlns:a16="http://schemas.microsoft.com/office/drawing/2014/main" id="{84A429B1-2CDB-4638-B15A-0F660269F415}"/>
              </a:ext>
            </a:extLst>
          </p:cNvPr>
          <p:cNvPicPr>
            <a:picLocks noChangeAspect="1"/>
          </p:cNvPicPr>
          <p:nvPr/>
        </p:nvPicPr>
        <p:blipFill>
          <a:blip r:embed="rId3"/>
          <a:stretch>
            <a:fillRect/>
          </a:stretch>
        </p:blipFill>
        <p:spPr>
          <a:xfrm>
            <a:off x="2089855" y="4509605"/>
            <a:ext cx="4330609" cy="21653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431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F02589-99E8-44BA-9CEF-0BA5D241D5FD}"/>
              </a:ext>
            </a:extLst>
          </p:cNvPr>
          <p:cNvSpPr>
            <a:spLocks noGrp="1"/>
          </p:cNvSpPr>
          <p:nvPr>
            <p:ph idx="1"/>
          </p:nvPr>
        </p:nvSpPr>
        <p:spPr>
          <a:xfrm>
            <a:off x="-141673" y="782500"/>
            <a:ext cx="8882185" cy="1676417"/>
          </a:xfrm>
        </p:spPr>
        <p:txBody>
          <a:bodyPr>
            <a:normAutofit/>
          </a:bodyPr>
          <a:lstStyle/>
          <a:p>
            <a:pPr algn="ctr"/>
            <a:r>
              <a:rPr lang="en-US" sz="2800" u="sng" dirty="0">
                <a:solidFill>
                  <a:srgbClr val="78BA22"/>
                </a:solidFill>
                <a:latin typeface="+mj-lt"/>
                <a:cs typeface="Calibri" panose="020F0502020204030204" pitchFamily="34" charset="0"/>
              </a:rPr>
              <a:t>Regional Conservation Partnership Program</a:t>
            </a:r>
          </a:p>
          <a:p>
            <a:pPr algn="ctr"/>
            <a:r>
              <a:rPr lang="en-US" sz="2800" dirty="0">
                <a:solidFill>
                  <a:srgbClr val="78BA22"/>
                </a:solidFill>
                <a:latin typeface="+mj-lt"/>
                <a:cs typeface="Calibri" panose="020F0502020204030204" pitchFamily="34" charset="0"/>
              </a:rPr>
              <a:t>(RCPP)</a:t>
            </a:r>
          </a:p>
        </p:txBody>
      </p:sp>
      <p:sp>
        <p:nvSpPr>
          <p:cNvPr id="4" name="Rectangle 3">
            <a:extLst>
              <a:ext uri="{FF2B5EF4-FFF2-40B4-BE49-F238E27FC236}">
                <a16:creationId xmlns:a16="http://schemas.microsoft.com/office/drawing/2014/main" id="{F3021E9A-3D46-430F-A303-5DAF8A397EA1}"/>
              </a:ext>
            </a:extLst>
          </p:cNvPr>
          <p:cNvSpPr/>
          <p:nvPr/>
        </p:nvSpPr>
        <p:spPr>
          <a:xfrm>
            <a:off x="403488" y="1962278"/>
            <a:ext cx="7845777" cy="3835602"/>
          </a:xfrm>
          <a:prstGeom prst="rect">
            <a:avLst/>
          </a:prstGeom>
        </p:spPr>
        <p:txBody>
          <a:bodyPr wrap="square">
            <a:spAutoFit/>
          </a:bodyPr>
          <a:lstStyle/>
          <a:p>
            <a:pPr marL="285750" marR="113030" indent="-285750" algn="ctr">
              <a:buFont typeface="Arial" panose="020B0604020202020204" pitchFamily="34" charset="0"/>
              <a:buChar char="•"/>
            </a:pPr>
            <a:r>
              <a:rPr lang="en-US" sz="2400" dirty="0">
                <a:solidFill>
                  <a:srgbClr val="053773"/>
                </a:solidFill>
                <a:latin typeface="Calibri" panose="020F0502020204030204" pitchFamily="34" charset="0"/>
                <a:ea typeface="Times New Roman" panose="02020603050405020304" pitchFamily="18" charset="0"/>
                <a:cs typeface="Calibri" panose="020F0502020204030204" pitchFamily="34" charset="0"/>
              </a:rPr>
              <a:t>Promotes coordination of conservation activities            with partners.</a:t>
            </a:r>
          </a:p>
          <a:p>
            <a:pPr marL="285750" marR="113030" indent="-285750" algn="ctr">
              <a:buFont typeface="Arial" panose="020B0604020202020204" pitchFamily="34" charset="0"/>
              <a:buChar char="•"/>
            </a:pPr>
            <a:r>
              <a:rPr lang="en-US" sz="2400" dirty="0">
                <a:solidFill>
                  <a:srgbClr val="053773"/>
                </a:solidFill>
                <a:latin typeface="Calibri" panose="020F0502020204030204" pitchFamily="34" charset="0"/>
                <a:ea typeface="Times New Roman" panose="02020603050405020304" pitchFamily="18" charset="0"/>
                <a:cs typeface="Calibri" panose="020F0502020204030204" pitchFamily="34" charset="0"/>
              </a:rPr>
              <a:t>Value added contributions expand ability to address on-farm, watershed and regional natural resource concerns. </a:t>
            </a:r>
          </a:p>
          <a:p>
            <a:pPr marL="285750" marR="113030" indent="-285750" algn="ctr">
              <a:buFont typeface="Arial" panose="020B0604020202020204" pitchFamily="34" charset="0"/>
              <a:buChar char="•"/>
            </a:pPr>
            <a:r>
              <a:rPr lang="en-US" sz="2400" dirty="0">
                <a:solidFill>
                  <a:srgbClr val="053773"/>
                </a:solidFill>
                <a:latin typeface="Calibri" panose="020F0502020204030204" pitchFamily="34" charset="0"/>
                <a:ea typeface="Times New Roman" panose="02020603050405020304" pitchFamily="18" charset="0"/>
                <a:cs typeface="Calibri" panose="020F0502020204030204" pitchFamily="34" charset="0"/>
              </a:rPr>
              <a:t>NRCS co-invest with partners to implement projects that demonstrate innovative solutions to                   conservation challenges.</a:t>
            </a:r>
          </a:p>
          <a:p>
            <a:pPr marL="285750" marR="0" lvl="0" indent="-285750" algn="ctr">
              <a:lnSpc>
                <a:spcPct val="106000"/>
              </a:lnSpc>
              <a:spcBef>
                <a:spcPts val="0"/>
              </a:spcBef>
              <a:spcAft>
                <a:spcPts val="0"/>
              </a:spcAft>
              <a:buFont typeface="Arial" panose="020B0604020202020204" pitchFamily="34" charset="0"/>
              <a:buChar char="•"/>
            </a:pPr>
            <a:r>
              <a:rPr lang="en-US" sz="2400" dirty="0">
                <a:solidFill>
                  <a:srgbClr val="053773"/>
                </a:solidFill>
                <a:latin typeface="Calibri" panose="020F0502020204030204" pitchFamily="34" charset="0"/>
                <a:ea typeface="Calibri" panose="020F0502020204030204" pitchFamily="34" charset="0"/>
                <a:cs typeface="Calibri" panose="020F0502020204030204" pitchFamily="34" charset="0"/>
              </a:rPr>
              <a:t>Allows partnership agreements to be longer than 5 years in select situations, as determined by NRCS.</a:t>
            </a:r>
          </a:p>
          <a:p>
            <a:pPr marL="285750" marR="0" lvl="0" indent="-285750" algn="ctr">
              <a:lnSpc>
                <a:spcPct val="106000"/>
              </a:lnSpc>
              <a:spcBef>
                <a:spcPts val="0"/>
              </a:spcBef>
              <a:spcAft>
                <a:spcPts val="0"/>
              </a:spcAft>
              <a:buFont typeface="Arial" panose="020B0604020202020204" pitchFamily="34" charset="0"/>
              <a:buChar char="•"/>
            </a:pPr>
            <a:r>
              <a:rPr lang="en-US" sz="2400" dirty="0">
                <a:solidFill>
                  <a:srgbClr val="053773"/>
                </a:solidFill>
                <a:latin typeface="Calibri" panose="020F0502020204030204" pitchFamily="34" charset="0"/>
                <a:ea typeface="Calibri" panose="020F0502020204030204" pitchFamily="34" charset="0"/>
                <a:cs typeface="Calibri" panose="020F0502020204030204" pitchFamily="34" charset="0"/>
              </a:rPr>
              <a:t>NRCS invests $300 million annually</a:t>
            </a:r>
          </a:p>
        </p:txBody>
      </p:sp>
    </p:spTree>
    <p:extLst>
      <p:ext uri="{BB962C8B-B14F-4D97-AF65-F5344CB8AC3E}">
        <p14:creationId xmlns:p14="http://schemas.microsoft.com/office/powerpoint/2010/main" val="1236964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EEFC0-7D62-4EF5-917B-93407CFEC0ED}"/>
              </a:ext>
            </a:extLst>
          </p:cNvPr>
          <p:cNvSpPr>
            <a:spLocks noGrp="1"/>
          </p:cNvSpPr>
          <p:nvPr>
            <p:ph type="title"/>
          </p:nvPr>
        </p:nvSpPr>
        <p:spPr>
          <a:xfrm>
            <a:off x="981347" y="469759"/>
            <a:ext cx="7644200" cy="1257452"/>
          </a:xfrm>
        </p:spPr>
        <p:txBody>
          <a:bodyPr vert="horz" lIns="68580" tIns="34290" rIns="68580" bIns="34290" rtlCol="0" anchor="ctr">
            <a:normAutofit/>
          </a:bodyPr>
          <a:lstStyle/>
          <a:p>
            <a:r>
              <a:rPr lang="en-US" sz="2800" u="sng" dirty="0"/>
              <a:t>Middle Cedar Watershed</a:t>
            </a:r>
          </a:p>
        </p:txBody>
      </p:sp>
      <p:sp>
        <p:nvSpPr>
          <p:cNvPr id="4" name="Text Placeholder 3">
            <a:extLst>
              <a:ext uri="{FF2B5EF4-FFF2-40B4-BE49-F238E27FC236}">
                <a16:creationId xmlns:a16="http://schemas.microsoft.com/office/drawing/2014/main" id="{18787F98-2073-4445-83E5-438B5940911A}"/>
              </a:ext>
            </a:extLst>
          </p:cNvPr>
          <p:cNvSpPr>
            <a:spLocks noGrp="1"/>
          </p:cNvSpPr>
          <p:nvPr>
            <p:ph type="body" sz="half" idx="2"/>
          </p:nvPr>
        </p:nvSpPr>
        <p:spPr>
          <a:xfrm>
            <a:off x="390634" y="1605963"/>
            <a:ext cx="4940188" cy="3085483"/>
          </a:xfrm>
        </p:spPr>
        <p:txBody>
          <a:bodyPr vert="horz" lIns="68580" tIns="34290" rIns="68580" bIns="34290" rtlCol="0">
            <a:noAutofit/>
          </a:bodyPr>
          <a:lstStyle/>
          <a:p>
            <a:pPr indent="-171450" algn="ctr">
              <a:buFont typeface="Arial" panose="020B0604020202020204" pitchFamily="34" charset="0"/>
              <a:buChar char="•"/>
            </a:pPr>
            <a:r>
              <a:rPr lang="en-US" sz="1700" b="0" dirty="0"/>
              <a:t>Middle Cedar watershed in east central Iowa designated priority watershed in Iowa’s Nutrient Reduction Strategy.</a:t>
            </a:r>
          </a:p>
          <a:p>
            <a:pPr indent="-171450" algn="ctr">
              <a:buFont typeface="Arial" panose="020B0604020202020204" pitchFamily="34" charset="0"/>
              <a:buChar char="•"/>
            </a:pPr>
            <a:r>
              <a:rPr lang="en-US" sz="1700" b="0" dirty="0"/>
              <a:t>City of Cedar Rapids draws drinking water from the shallow alluvial wells via the Cedar River.</a:t>
            </a:r>
          </a:p>
          <a:p>
            <a:pPr indent="-171450" algn="ctr">
              <a:buFont typeface="Arial" panose="020B0604020202020204" pitchFamily="34" charset="0"/>
              <a:buChar char="•"/>
            </a:pPr>
            <a:r>
              <a:rPr lang="en-US" sz="1700" b="0" dirty="0"/>
              <a:t>70% of drinking water produced goes to large industrial users like </a:t>
            </a:r>
            <a:r>
              <a:rPr lang="en-US" sz="1700" b="0" dirty="0" err="1"/>
              <a:t>Pepsico</a:t>
            </a:r>
            <a:r>
              <a:rPr lang="en-US" sz="1700" b="0" dirty="0"/>
              <a:t> and Cargill.</a:t>
            </a:r>
          </a:p>
          <a:p>
            <a:pPr indent="-171450" algn="ctr">
              <a:buFont typeface="Arial" panose="020B0604020202020204" pitchFamily="34" charset="0"/>
              <a:buChar char="•"/>
            </a:pPr>
            <a:r>
              <a:rPr lang="en-US" sz="1700" b="0" dirty="0"/>
              <a:t>To address nitrate levels in drinking water and frequency of flooding events the city led 15 partners in creating the Middle Cedar Partnership Project (MCPP).</a:t>
            </a:r>
          </a:p>
          <a:p>
            <a:pPr indent="-171450" algn="ctr">
              <a:buFont typeface="Arial" panose="020B0604020202020204" pitchFamily="34" charset="0"/>
              <a:buChar char="•"/>
            </a:pPr>
            <a:r>
              <a:rPr lang="en-US" sz="1700" b="0" dirty="0"/>
              <a:t>MCPP applied to RCPP and was awarded $1.6 M which was matched by project partners and focused on improve water quality, reducing flood risk and improving soil health.</a:t>
            </a:r>
          </a:p>
          <a:p>
            <a:pPr indent="-171450" algn="ctr">
              <a:buFont typeface="Arial" panose="020B0604020202020204" pitchFamily="34" charset="0"/>
              <a:buChar char="•"/>
            </a:pPr>
            <a:r>
              <a:rPr lang="en-US" sz="1700" b="0" dirty="0"/>
              <a:t>5 year project connects downstream water consumers with upstream ag producers</a:t>
            </a:r>
          </a:p>
          <a:p>
            <a:pPr indent="-171450">
              <a:buFont typeface="Arial" panose="020B0604020202020204" pitchFamily="34" charset="0"/>
              <a:buChar char="•"/>
            </a:pPr>
            <a:endParaRPr lang="en-US" sz="1700" b="0" dirty="0"/>
          </a:p>
          <a:p>
            <a:pPr indent="-171450">
              <a:buFont typeface="Arial" panose="020B0604020202020204" pitchFamily="34" charset="0"/>
              <a:buChar char="•"/>
            </a:pPr>
            <a:endParaRPr lang="en-US" sz="1700" b="0" dirty="0"/>
          </a:p>
        </p:txBody>
      </p:sp>
      <p:pic>
        <p:nvPicPr>
          <p:cNvPr id="8" name="Picture 7">
            <a:extLst>
              <a:ext uri="{FF2B5EF4-FFF2-40B4-BE49-F238E27FC236}">
                <a16:creationId xmlns:a16="http://schemas.microsoft.com/office/drawing/2014/main" id="{7404AC79-5683-4ACF-847E-29DC234CE5F8}"/>
              </a:ext>
            </a:extLst>
          </p:cNvPr>
          <p:cNvPicPr>
            <a:picLocks noChangeAspect="1"/>
          </p:cNvPicPr>
          <p:nvPr/>
        </p:nvPicPr>
        <p:blipFill>
          <a:blip r:embed="rId3"/>
          <a:stretch>
            <a:fillRect/>
          </a:stretch>
        </p:blipFill>
        <p:spPr>
          <a:xfrm>
            <a:off x="5852193" y="1866803"/>
            <a:ext cx="2847009" cy="28470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14919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1CFB847-62A3-4F18-972B-22533DDC3C39}"/>
              </a:ext>
            </a:extLst>
          </p:cNvPr>
          <p:cNvSpPr txBox="1"/>
          <p:nvPr/>
        </p:nvSpPr>
        <p:spPr>
          <a:xfrm>
            <a:off x="-1" y="947588"/>
            <a:ext cx="9144000" cy="954107"/>
          </a:xfrm>
          <a:prstGeom prst="rect">
            <a:avLst/>
          </a:prstGeom>
          <a:noFill/>
        </p:spPr>
        <p:txBody>
          <a:bodyPr wrap="square" rtlCol="0">
            <a:spAutoFit/>
          </a:bodyPr>
          <a:lstStyle/>
          <a:p>
            <a:pPr algn="ctr"/>
            <a:r>
              <a:rPr lang="en-US" sz="2800" b="1" u="sng" dirty="0">
                <a:solidFill>
                  <a:srgbClr val="78BA22"/>
                </a:solidFill>
              </a:rPr>
              <a:t>2018 Farm Bill </a:t>
            </a:r>
          </a:p>
          <a:p>
            <a:pPr algn="ctr"/>
            <a:r>
              <a:rPr lang="en-US" sz="2800" b="1" u="sng" dirty="0">
                <a:solidFill>
                  <a:srgbClr val="78BA22"/>
                </a:solidFill>
              </a:rPr>
              <a:t>NRCS Conservation Programs</a:t>
            </a:r>
          </a:p>
        </p:txBody>
      </p:sp>
      <p:sp>
        <p:nvSpPr>
          <p:cNvPr id="7" name="TextBox 6">
            <a:extLst>
              <a:ext uri="{FF2B5EF4-FFF2-40B4-BE49-F238E27FC236}">
                <a16:creationId xmlns:a16="http://schemas.microsoft.com/office/drawing/2014/main" id="{D8E43A7E-4393-4788-919A-917A5623B146}"/>
              </a:ext>
            </a:extLst>
          </p:cNvPr>
          <p:cNvSpPr txBox="1"/>
          <p:nvPr/>
        </p:nvSpPr>
        <p:spPr>
          <a:xfrm>
            <a:off x="733758" y="3956031"/>
            <a:ext cx="8410242" cy="400110"/>
          </a:xfrm>
          <a:prstGeom prst="rect">
            <a:avLst/>
          </a:prstGeom>
          <a:noFill/>
        </p:spPr>
        <p:txBody>
          <a:bodyPr wrap="square" rtlCol="0">
            <a:spAutoFit/>
          </a:bodyPr>
          <a:lstStyle/>
          <a:p>
            <a:pPr lvl="0"/>
            <a:endParaRPr lang="en-US" sz="1000" dirty="0">
              <a:solidFill>
                <a:srgbClr val="053773"/>
              </a:solidFill>
            </a:endParaRPr>
          </a:p>
          <a:p>
            <a:pPr marL="342900" indent="-342900">
              <a:buFont typeface="Arial" panose="020B0604020202020204" pitchFamily="34" charset="0"/>
              <a:buChar char="•"/>
            </a:pPr>
            <a:endParaRPr lang="en-US" sz="1000" dirty="0">
              <a:solidFill>
                <a:srgbClr val="053773"/>
              </a:solidFill>
            </a:endParaRPr>
          </a:p>
        </p:txBody>
      </p:sp>
      <p:sp>
        <p:nvSpPr>
          <p:cNvPr id="2" name="TextBox 1">
            <a:extLst>
              <a:ext uri="{FF2B5EF4-FFF2-40B4-BE49-F238E27FC236}">
                <a16:creationId xmlns:a16="http://schemas.microsoft.com/office/drawing/2014/main" id="{8D5E2DF9-8EFE-43A9-B46B-CC078DE30005}"/>
              </a:ext>
            </a:extLst>
          </p:cNvPr>
          <p:cNvSpPr txBox="1"/>
          <p:nvPr/>
        </p:nvSpPr>
        <p:spPr>
          <a:xfrm>
            <a:off x="631195" y="2401759"/>
            <a:ext cx="7881609" cy="3508653"/>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2"/>
                </a:solidFill>
              </a:rPr>
              <a:t>Demonstrates strong congressional support</a:t>
            </a:r>
          </a:p>
          <a:p>
            <a:endParaRPr lang="en-US" sz="1000" dirty="0">
              <a:solidFill>
                <a:schemeClr val="tx2"/>
              </a:solidFill>
            </a:endParaRPr>
          </a:p>
          <a:p>
            <a:pPr marL="285750" indent="-285750">
              <a:buFont typeface="Arial" panose="020B0604020202020204" pitchFamily="34" charset="0"/>
              <a:buChar char="•"/>
            </a:pPr>
            <a:r>
              <a:rPr lang="en-US" sz="2400" dirty="0">
                <a:solidFill>
                  <a:schemeClr val="tx2"/>
                </a:solidFill>
              </a:rPr>
              <a:t>$4.3 Billion annually for CTA and FB programs</a:t>
            </a:r>
          </a:p>
          <a:p>
            <a:endParaRPr lang="en-US" sz="1200" dirty="0">
              <a:solidFill>
                <a:schemeClr val="tx2"/>
              </a:solidFill>
            </a:endParaRPr>
          </a:p>
          <a:p>
            <a:pPr marL="285750" indent="-285750">
              <a:buFont typeface="Arial" panose="020B0604020202020204" pitchFamily="34" charset="0"/>
              <a:buChar char="•"/>
            </a:pPr>
            <a:r>
              <a:rPr lang="en-US" sz="2400" dirty="0">
                <a:solidFill>
                  <a:schemeClr val="tx2"/>
                </a:solidFill>
              </a:rPr>
              <a:t>EQIP, CSP, ACEP, RCPP</a:t>
            </a:r>
          </a:p>
          <a:p>
            <a:endParaRPr lang="en-US" sz="1200" dirty="0">
              <a:solidFill>
                <a:schemeClr val="tx2"/>
              </a:solidFill>
            </a:endParaRPr>
          </a:p>
          <a:p>
            <a:pPr marL="285750" indent="-285750">
              <a:buFont typeface="Arial" panose="020B0604020202020204" pitchFamily="34" charset="0"/>
              <a:buChar char="•"/>
            </a:pPr>
            <a:r>
              <a:rPr lang="en-US" sz="2400" dirty="0">
                <a:solidFill>
                  <a:schemeClr val="tx2"/>
                </a:solidFill>
              </a:rPr>
              <a:t>Helps streamline, target and simplify NRCS programs</a:t>
            </a:r>
          </a:p>
          <a:p>
            <a:endParaRPr lang="en-US" sz="1200" dirty="0">
              <a:solidFill>
                <a:schemeClr val="tx2"/>
              </a:solidFill>
            </a:endParaRPr>
          </a:p>
          <a:p>
            <a:pPr marL="285750" indent="-285750">
              <a:buFont typeface="Arial" panose="020B0604020202020204" pitchFamily="34" charset="0"/>
              <a:buChar char="•"/>
            </a:pPr>
            <a:r>
              <a:rPr lang="en-US" sz="2400" dirty="0">
                <a:solidFill>
                  <a:schemeClr val="tx2"/>
                </a:solidFill>
              </a:rPr>
              <a:t>Developing rules that will be ready for FY20 signups</a:t>
            </a:r>
          </a:p>
          <a:p>
            <a:endParaRPr lang="en-US" sz="1200" dirty="0">
              <a:solidFill>
                <a:schemeClr val="tx2"/>
              </a:solidFill>
            </a:endParaRPr>
          </a:p>
          <a:p>
            <a:pPr marL="285750" indent="-285750">
              <a:buFont typeface="Arial" panose="020B0604020202020204" pitchFamily="34" charset="0"/>
              <a:buChar char="•"/>
            </a:pPr>
            <a:r>
              <a:rPr lang="en-US" sz="2400" dirty="0">
                <a:solidFill>
                  <a:schemeClr val="tx2"/>
                </a:solidFill>
              </a:rPr>
              <a:t>10% source water protection </a:t>
            </a:r>
          </a:p>
          <a:p>
            <a:endParaRPr lang="en-US" sz="2000" dirty="0"/>
          </a:p>
        </p:txBody>
      </p:sp>
    </p:spTree>
    <p:extLst>
      <p:ext uri="{BB962C8B-B14F-4D97-AF65-F5344CB8AC3E}">
        <p14:creationId xmlns:p14="http://schemas.microsoft.com/office/powerpoint/2010/main" val="3852163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0FA9AA-1661-4277-B64F-610F6330AA0E}"/>
              </a:ext>
            </a:extLst>
          </p:cNvPr>
          <p:cNvSpPr txBox="1">
            <a:spLocks/>
          </p:cNvSpPr>
          <p:nvPr/>
        </p:nvSpPr>
        <p:spPr>
          <a:xfrm>
            <a:off x="1246317" y="1783386"/>
            <a:ext cx="6264826" cy="4069456"/>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Wingdings" pitchFamily="2" charset="2"/>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800" b="0" dirty="0">
                <a:cs typeface="Segoe UI" panose="020B0502040204020203" pitchFamily="34" charset="0"/>
              </a:rPr>
              <a:t>Thank You</a:t>
            </a:r>
          </a:p>
          <a:p>
            <a:endParaRPr lang="en-US" sz="4800" b="0" dirty="0">
              <a:cs typeface="Segoe UI" panose="020B0502040204020203" pitchFamily="34" charset="0"/>
            </a:endParaRPr>
          </a:p>
          <a:p>
            <a:r>
              <a:rPr lang="en-US" sz="2400" b="0" dirty="0">
                <a:cs typeface="Segoe UI" panose="020B0502040204020203" pitchFamily="34" charset="0"/>
              </a:rPr>
              <a:t>Contact: Matthew Lohr, Chief, NRCS at Matthew.Lohr@usda.gov</a:t>
            </a:r>
          </a:p>
        </p:txBody>
      </p:sp>
      <p:sp>
        <p:nvSpPr>
          <p:cNvPr id="2" name="TextBox 1">
            <a:extLst>
              <a:ext uri="{FF2B5EF4-FFF2-40B4-BE49-F238E27FC236}">
                <a16:creationId xmlns:a16="http://schemas.microsoft.com/office/drawing/2014/main" id="{4FBD4890-1741-4699-9A15-ED0F0CCABAA3}"/>
              </a:ext>
            </a:extLst>
          </p:cNvPr>
          <p:cNvSpPr txBox="1"/>
          <p:nvPr/>
        </p:nvSpPr>
        <p:spPr>
          <a:xfrm>
            <a:off x="1587137" y="6374674"/>
            <a:ext cx="5969725" cy="261610"/>
          </a:xfrm>
          <a:prstGeom prst="rect">
            <a:avLst/>
          </a:prstGeom>
          <a:noFill/>
        </p:spPr>
        <p:txBody>
          <a:bodyPr wrap="square" rtlCol="0">
            <a:spAutoFit/>
          </a:bodyPr>
          <a:lstStyle/>
          <a:p>
            <a:pPr algn="ctr"/>
            <a:r>
              <a:rPr lang="en-US" sz="1100" dirty="0"/>
              <a:t>The USDA is an equal opportunity employer, provider and lender.</a:t>
            </a:r>
          </a:p>
        </p:txBody>
      </p:sp>
    </p:spTree>
    <p:extLst>
      <p:ext uri="{BB962C8B-B14F-4D97-AF65-F5344CB8AC3E}">
        <p14:creationId xmlns:p14="http://schemas.microsoft.com/office/powerpoint/2010/main" val="321616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834F2F5-0437-46EE-B1CA-F083AEE05D20}"/>
              </a:ext>
            </a:extLst>
          </p:cNvPr>
          <p:cNvSpPr/>
          <p:nvPr/>
        </p:nvSpPr>
        <p:spPr>
          <a:xfrm>
            <a:off x="912852" y="736260"/>
            <a:ext cx="4467698" cy="584775"/>
          </a:xfrm>
          <a:prstGeom prst="rect">
            <a:avLst/>
          </a:prstGeom>
        </p:spPr>
        <p:txBody>
          <a:bodyPr wrap="none">
            <a:spAutoFit/>
          </a:bodyPr>
          <a:lstStyle/>
          <a:p>
            <a:r>
              <a:rPr lang="en-US" sz="3200" b="1" u="sng" dirty="0">
                <a:solidFill>
                  <a:srgbClr val="89C32D"/>
                </a:solidFill>
                <a:ea typeface="+mj-ea"/>
                <a:cs typeface="+mj-cs"/>
              </a:rPr>
              <a:t>Valley Pike Farm, Inc.</a:t>
            </a:r>
            <a:r>
              <a:rPr lang="en-US" sz="3200" b="1" dirty="0">
                <a:solidFill>
                  <a:srgbClr val="89C32D"/>
                </a:solidFill>
                <a:ea typeface="+mj-ea"/>
                <a:cs typeface="+mj-cs"/>
              </a:rPr>
              <a:t> </a:t>
            </a:r>
            <a:endParaRPr lang="en-US" sz="3200" dirty="0"/>
          </a:p>
        </p:txBody>
      </p:sp>
      <p:pic>
        <p:nvPicPr>
          <p:cNvPr id="5" name="Content Placeholder 4">
            <a:extLst>
              <a:ext uri="{FF2B5EF4-FFF2-40B4-BE49-F238E27FC236}">
                <a16:creationId xmlns:a16="http://schemas.microsoft.com/office/drawing/2014/main" id="{24E6100F-75A3-4E56-AF49-5EAF93B07A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1711" y="1557788"/>
            <a:ext cx="7923934" cy="24788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2C024AB2-F4A4-46C7-9302-D9FE6FAB39B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4554" y="3586199"/>
            <a:ext cx="2921059" cy="2053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horse grazing on a dry grass field&#10;&#10;Description automatically generated">
            <a:extLst>
              <a:ext uri="{FF2B5EF4-FFF2-40B4-BE49-F238E27FC236}">
                <a16:creationId xmlns:a16="http://schemas.microsoft.com/office/drawing/2014/main" id="{7080288B-B41B-4D6D-B084-E94CC7E2B9B5}"/>
              </a:ext>
            </a:extLst>
          </p:cNvPr>
          <p:cNvPicPr>
            <a:picLocks noChangeAspect="1"/>
          </p:cNvPicPr>
          <p:nvPr/>
        </p:nvPicPr>
        <p:blipFill>
          <a:blip r:embed="rId5"/>
          <a:stretch>
            <a:fillRect/>
          </a:stretch>
        </p:blipFill>
        <p:spPr>
          <a:xfrm>
            <a:off x="3432770" y="3842718"/>
            <a:ext cx="2710344" cy="20992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tree in front of a lush green field&#10;&#10;Description automatically generated">
            <a:extLst>
              <a:ext uri="{FF2B5EF4-FFF2-40B4-BE49-F238E27FC236}">
                <a16:creationId xmlns:a16="http://schemas.microsoft.com/office/drawing/2014/main" id="{9507753F-A8D8-410E-880C-1AC57F8A48EE}"/>
              </a:ext>
            </a:extLst>
          </p:cNvPr>
          <p:cNvPicPr>
            <a:picLocks noChangeAspect="1"/>
          </p:cNvPicPr>
          <p:nvPr/>
        </p:nvPicPr>
        <p:blipFill>
          <a:blip r:embed="rId6"/>
          <a:stretch>
            <a:fillRect/>
          </a:stretch>
        </p:blipFill>
        <p:spPr>
          <a:xfrm>
            <a:off x="6420271" y="4153427"/>
            <a:ext cx="2507093" cy="21216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89556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a:extLst>
              <a:ext uri="{FF2B5EF4-FFF2-40B4-BE49-F238E27FC236}">
                <a16:creationId xmlns:a16="http://schemas.microsoft.com/office/drawing/2014/main" id="{03E04B56-C873-4C46-891B-9C9EA9829EA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120878" y="2001266"/>
            <a:ext cx="6027174" cy="40177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9F91686C-80C0-4A70-ADB4-FF3D7C0727C5}"/>
              </a:ext>
            </a:extLst>
          </p:cNvPr>
          <p:cNvSpPr/>
          <p:nvPr/>
        </p:nvSpPr>
        <p:spPr>
          <a:xfrm>
            <a:off x="950163" y="871902"/>
            <a:ext cx="6600169" cy="523220"/>
          </a:xfrm>
          <a:prstGeom prst="rect">
            <a:avLst/>
          </a:prstGeom>
        </p:spPr>
        <p:txBody>
          <a:bodyPr wrap="square">
            <a:spAutoFit/>
          </a:bodyPr>
          <a:lstStyle/>
          <a:p>
            <a:r>
              <a:rPr lang="en-US" sz="2800" b="1" u="sng" dirty="0">
                <a:solidFill>
                  <a:srgbClr val="78BA22"/>
                </a:solidFill>
                <a:latin typeface="+mj-lt"/>
                <a:cs typeface="Segoe UI" panose="020B0502040204020203" pitchFamily="34" charset="0"/>
              </a:rPr>
              <a:t>This is why I believe in conservation</a:t>
            </a:r>
            <a:r>
              <a:rPr lang="en-US" sz="2800" b="1" dirty="0">
                <a:solidFill>
                  <a:srgbClr val="78BA22"/>
                </a:solidFill>
                <a:latin typeface="+mj-lt"/>
                <a:cs typeface="Segoe UI" panose="020B0502040204020203" pitchFamily="34" charset="0"/>
              </a:rPr>
              <a:t> </a:t>
            </a:r>
          </a:p>
        </p:txBody>
      </p:sp>
    </p:spTree>
    <p:extLst>
      <p:ext uri="{BB962C8B-B14F-4D97-AF65-F5344CB8AC3E}">
        <p14:creationId xmlns:p14="http://schemas.microsoft.com/office/powerpoint/2010/main" val="3072789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6B8454BF-F3D3-4425-9BF4-438941266D2F}"/>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0" y="0"/>
            <a:ext cx="9213523" cy="6858000"/>
          </a:xfrm>
        </p:spPr>
      </p:pic>
      <p:sp>
        <p:nvSpPr>
          <p:cNvPr id="4" name="Rectangle 3">
            <a:extLst>
              <a:ext uri="{FF2B5EF4-FFF2-40B4-BE49-F238E27FC236}">
                <a16:creationId xmlns:a16="http://schemas.microsoft.com/office/drawing/2014/main" id="{C1D9CDB0-6B98-466A-973B-5ADA9AD3BE05}"/>
              </a:ext>
            </a:extLst>
          </p:cNvPr>
          <p:cNvSpPr/>
          <p:nvPr/>
        </p:nvSpPr>
        <p:spPr>
          <a:xfrm>
            <a:off x="1132453" y="1896964"/>
            <a:ext cx="6678382" cy="3416320"/>
          </a:xfrm>
          <a:prstGeom prst="rect">
            <a:avLst/>
          </a:prstGeom>
        </p:spPr>
        <p:txBody>
          <a:bodyPr wrap="square">
            <a:spAutoFit/>
          </a:bodyPr>
          <a:lstStyle/>
          <a:p>
            <a:pPr algn="ctr"/>
            <a:endParaRPr lang="en-US" sz="5400" b="1" dirty="0">
              <a:solidFill>
                <a:schemeClr val="bg1"/>
              </a:solidFill>
              <a:latin typeface="Gotham Medium" panose="02000604030000020004" pitchFamily="50" charset="0"/>
            </a:endParaRPr>
          </a:p>
          <a:p>
            <a:pPr algn="ctr"/>
            <a:r>
              <a:rPr lang="en-US" sz="5400" b="1" dirty="0">
                <a:solidFill>
                  <a:schemeClr val="bg1"/>
                </a:solidFill>
                <a:latin typeface="Gotham Medium" panose="02000604030000020004" pitchFamily="50" charset="0"/>
              </a:rPr>
              <a:t>Shared Stewardship---</a:t>
            </a:r>
          </a:p>
          <a:p>
            <a:pPr algn="ctr"/>
            <a:r>
              <a:rPr lang="en-US" sz="5400" b="1" dirty="0">
                <a:solidFill>
                  <a:schemeClr val="bg1"/>
                </a:solidFill>
                <a:latin typeface="Gotham Medium" panose="02000604030000020004" pitchFamily="50" charset="0"/>
              </a:rPr>
              <a:t>We are all partners in conservation</a:t>
            </a:r>
          </a:p>
        </p:txBody>
      </p:sp>
    </p:spTree>
    <p:extLst>
      <p:ext uri="{BB962C8B-B14F-4D97-AF65-F5344CB8AC3E}">
        <p14:creationId xmlns:p14="http://schemas.microsoft.com/office/powerpoint/2010/main" val="2027845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F02589-99E8-44BA-9CEF-0BA5D241D5FD}"/>
              </a:ext>
            </a:extLst>
          </p:cNvPr>
          <p:cNvSpPr>
            <a:spLocks noGrp="1"/>
          </p:cNvSpPr>
          <p:nvPr>
            <p:ph idx="1"/>
          </p:nvPr>
        </p:nvSpPr>
        <p:spPr>
          <a:xfrm>
            <a:off x="262537" y="775881"/>
            <a:ext cx="8882185" cy="1676417"/>
          </a:xfrm>
        </p:spPr>
        <p:txBody>
          <a:bodyPr>
            <a:normAutofit/>
          </a:bodyPr>
          <a:lstStyle/>
          <a:p>
            <a:r>
              <a:rPr lang="en-US" sz="2800" u="sng" dirty="0">
                <a:solidFill>
                  <a:srgbClr val="78BA22"/>
                </a:solidFill>
                <a:latin typeface="+mj-lt"/>
                <a:cs typeface="Calibri" panose="020F0502020204030204" pitchFamily="34" charset="0"/>
              </a:rPr>
              <a:t>Joint Chief’s Landscape Restoration Partnership</a:t>
            </a:r>
          </a:p>
        </p:txBody>
      </p:sp>
      <p:sp>
        <p:nvSpPr>
          <p:cNvPr id="3" name="Rectangle 2">
            <a:extLst>
              <a:ext uri="{FF2B5EF4-FFF2-40B4-BE49-F238E27FC236}">
                <a16:creationId xmlns:a16="http://schemas.microsoft.com/office/drawing/2014/main" id="{B0BB2B4C-92F9-4DF7-B7B2-38A82667467C}"/>
              </a:ext>
            </a:extLst>
          </p:cNvPr>
          <p:cNvSpPr/>
          <p:nvPr/>
        </p:nvSpPr>
        <p:spPr>
          <a:xfrm>
            <a:off x="262537" y="1407471"/>
            <a:ext cx="8618926" cy="3604064"/>
          </a:xfrm>
          <a:prstGeom prst="rect">
            <a:avLst/>
          </a:prstGeom>
        </p:spPr>
        <p:txBody>
          <a:bodyPr wrap="square">
            <a:spAutoFit/>
          </a:bodyPr>
          <a:lstStyle/>
          <a:p>
            <a:pPr marL="285750" indent="-285750">
              <a:buFont typeface="Arial" panose="020B0604020202020204" pitchFamily="34" charset="0"/>
              <a:buChar char="•"/>
            </a:pPr>
            <a:r>
              <a:rPr lang="en-US" sz="2000" dirty="0">
                <a:solidFill>
                  <a:srgbClr val="053773"/>
                </a:solidFill>
                <a:latin typeface="Calibri" panose="020F0502020204030204" pitchFamily="34" charset="0"/>
                <a:ea typeface="Calibri" panose="020F0502020204030204" pitchFamily="34" charset="0"/>
                <a:cs typeface="Calibri" panose="020F0502020204030204" pitchFamily="34" charset="0"/>
              </a:rPr>
              <a:t>Partnership efforts aim to reduce wildfire threats to communities and landowners, </a:t>
            </a:r>
            <a:r>
              <a:rPr lang="en-US" sz="2400" b="1" dirty="0">
                <a:solidFill>
                  <a:srgbClr val="053773"/>
                </a:solidFill>
                <a:latin typeface="Calibri" panose="020F0502020204030204" pitchFamily="34" charset="0"/>
                <a:ea typeface="Calibri" panose="020F0502020204030204" pitchFamily="34" charset="0"/>
                <a:cs typeface="Calibri" panose="020F0502020204030204" pitchFamily="34" charset="0"/>
              </a:rPr>
              <a:t>protect water quality and supply</a:t>
            </a:r>
            <a:r>
              <a:rPr lang="en-US" sz="2000" dirty="0">
                <a:solidFill>
                  <a:srgbClr val="053773"/>
                </a:solidFill>
                <a:latin typeface="Calibri" panose="020F0502020204030204" pitchFamily="34" charset="0"/>
                <a:ea typeface="Calibri" panose="020F0502020204030204" pitchFamily="34" charset="0"/>
                <a:cs typeface="Calibri" panose="020F0502020204030204" pitchFamily="34" charset="0"/>
              </a:rPr>
              <a:t>, and improve wildlife habitat.  </a:t>
            </a:r>
          </a:p>
          <a:p>
            <a:pPr marL="285750" indent="-285750">
              <a:buFont typeface="Arial" panose="020B0604020202020204" pitchFamily="34" charset="0"/>
              <a:buChar char="•"/>
            </a:pPr>
            <a:r>
              <a:rPr lang="en-US" sz="2000" dirty="0">
                <a:solidFill>
                  <a:srgbClr val="053773"/>
                </a:solidFill>
                <a:latin typeface="Calibri" panose="020F0502020204030204" pitchFamily="34" charset="0"/>
                <a:ea typeface="Calibri" panose="020F0502020204030204" pitchFamily="34" charset="0"/>
                <a:cs typeface="Calibri" panose="020F0502020204030204" pitchFamily="34" charset="0"/>
              </a:rPr>
              <a:t>Multi-year partnership between the USDA Forest Service and NRCS directly funds outcomes by improving the health and resiliency of forest ecosystems where public and private lands meet across the nation.</a:t>
            </a:r>
          </a:p>
          <a:p>
            <a:pPr marL="342900" marR="0" lvl="0" indent="-342900">
              <a:lnSpc>
                <a:spcPct val="107000"/>
              </a:lnSpc>
              <a:spcBef>
                <a:spcPts val="0"/>
              </a:spcBef>
              <a:spcAft>
                <a:spcPts val="0"/>
              </a:spcAft>
              <a:buFont typeface="Arial" panose="020B0604020202020204" pitchFamily="34" charset="0"/>
              <a:buChar char="•"/>
            </a:pPr>
            <a:r>
              <a:rPr lang="en-US" sz="2000" dirty="0">
                <a:solidFill>
                  <a:srgbClr val="053773"/>
                </a:solidFill>
                <a:latin typeface="Calibri" panose="020F0502020204030204" pitchFamily="34" charset="0"/>
                <a:ea typeface="Calibri" panose="020F0502020204030204" pitchFamily="34" charset="0"/>
                <a:cs typeface="Calibri" panose="020F0502020204030204" pitchFamily="34" charset="0"/>
              </a:rPr>
              <a:t>NRCS and FS began the partnership in FY 2014. </a:t>
            </a:r>
          </a:p>
          <a:p>
            <a:pPr marL="342900" marR="0" lvl="0" indent="-342900">
              <a:lnSpc>
                <a:spcPct val="107000"/>
              </a:lnSpc>
              <a:spcBef>
                <a:spcPts val="0"/>
              </a:spcBef>
              <a:spcAft>
                <a:spcPts val="0"/>
              </a:spcAft>
              <a:buFont typeface="Arial" panose="020B0604020202020204" pitchFamily="34" charset="0"/>
              <a:buChar char="•"/>
            </a:pPr>
            <a:r>
              <a:rPr lang="en-US" sz="2000" dirty="0">
                <a:solidFill>
                  <a:srgbClr val="053773"/>
                </a:solidFill>
                <a:latin typeface="Calibri" panose="020F0502020204030204" pitchFamily="34" charset="0"/>
                <a:ea typeface="Calibri" panose="020F0502020204030204" pitchFamily="34" charset="0"/>
                <a:cs typeface="Calibri" panose="020F0502020204030204" pitchFamily="34" charset="0"/>
              </a:rPr>
              <a:t>Annual solicitation for projects is made to NRCS State Conservationists and Forest Service Regional Foresters. </a:t>
            </a:r>
          </a:p>
          <a:p>
            <a:endParaRPr lang="en-US" sz="2000" dirty="0">
              <a:solidFill>
                <a:srgbClr val="053773"/>
              </a:solidFill>
              <a:latin typeface="Calibri" panose="020F0502020204030204" pitchFamily="34" charset="0"/>
              <a:ea typeface="Calibri" panose="020F0502020204030204" pitchFamily="34" charset="0"/>
            </a:endParaRPr>
          </a:p>
          <a:p>
            <a:r>
              <a:rPr lang="en-US" sz="2000" dirty="0">
                <a:solidFill>
                  <a:srgbClr val="053773"/>
                </a:solidFill>
                <a:latin typeface="Calibri" panose="020F0502020204030204" pitchFamily="34" charset="0"/>
                <a:ea typeface="Calibri" panose="020F0502020204030204" pitchFamily="34" charset="0"/>
                <a:cs typeface="Calibri" panose="020F0502020204030204" pitchFamily="34" charset="0"/>
              </a:rPr>
              <a:t> </a:t>
            </a:r>
            <a:endParaRPr lang="en-US" sz="2000" dirty="0">
              <a:solidFill>
                <a:srgbClr val="053773"/>
              </a:solidFill>
              <a:latin typeface="Calibri" panose="020F0502020204030204" pitchFamily="34" charset="0"/>
              <a:ea typeface="Calibri" panose="020F0502020204030204" pitchFamily="34" charset="0"/>
            </a:endParaRPr>
          </a:p>
        </p:txBody>
      </p:sp>
      <p:pic>
        <p:nvPicPr>
          <p:cNvPr id="5" name="Picture Placeholder 6">
            <a:extLst>
              <a:ext uri="{FF2B5EF4-FFF2-40B4-BE49-F238E27FC236}">
                <a16:creationId xmlns:a16="http://schemas.microsoft.com/office/drawing/2014/main" id="{7830C2AD-4840-4062-BBAC-6837D881AC34}"/>
              </a:ext>
            </a:extLst>
          </p:cNvPr>
          <p:cNvPicPr>
            <a:picLocks noChangeAspect="1"/>
          </p:cNvPicPr>
          <p:nvPr/>
        </p:nvPicPr>
        <p:blipFill rotWithShape="1">
          <a:blip r:embed="rId2">
            <a:extLst>
              <a:ext uri="{28A0092B-C50C-407E-A947-70E740481C1C}">
                <a14:useLocalDpi xmlns:a14="http://schemas.microsoft.com/office/drawing/2010/main" val="0"/>
              </a:ext>
            </a:extLst>
          </a:blip>
          <a:srcRect t="494" r="-2" b="-2"/>
          <a:stretch/>
        </p:blipFill>
        <p:spPr>
          <a:xfrm>
            <a:off x="4703629" y="4164088"/>
            <a:ext cx="2833603" cy="2572881"/>
          </a:xfrm>
          <a:prstGeom prst="rect">
            <a:avLst/>
          </a:prstGeom>
          <a:effectLst/>
        </p:spPr>
      </p:pic>
    </p:spTree>
    <p:extLst>
      <p:ext uri="{BB962C8B-B14F-4D97-AF65-F5344CB8AC3E}">
        <p14:creationId xmlns:p14="http://schemas.microsoft.com/office/powerpoint/2010/main" val="2339508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F02589-99E8-44BA-9CEF-0BA5D241D5FD}"/>
              </a:ext>
            </a:extLst>
          </p:cNvPr>
          <p:cNvSpPr>
            <a:spLocks noGrp="1"/>
          </p:cNvSpPr>
          <p:nvPr>
            <p:ph idx="1"/>
          </p:nvPr>
        </p:nvSpPr>
        <p:spPr>
          <a:xfrm>
            <a:off x="-141673" y="939254"/>
            <a:ext cx="8882185" cy="1676417"/>
          </a:xfrm>
        </p:spPr>
        <p:txBody>
          <a:bodyPr>
            <a:normAutofit/>
          </a:bodyPr>
          <a:lstStyle/>
          <a:p>
            <a:pPr algn="ctr"/>
            <a:r>
              <a:rPr lang="en-US" sz="2800" u="sng" dirty="0">
                <a:solidFill>
                  <a:srgbClr val="78BA22"/>
                </a:solidFill>
                <a:latin typeface="+mj-lt"/>
                <a:cs typeface="Calibri" panose="020F0502020204030204" pitchFamily="34" charset="0"/>
              </a:rPr>
              <a:t> Joint Chief’s Stewardship Successes</a:t>
            </a:r>
          </a:p>
        </p:txBody>
      </p:sp>
      <p:sp>
        <p:nvSpPr>
          <p:cNvPr id="4" name="Rectangle 3">
            <a:extLst>
              <a:ext uri="{FF2B5EF4-FFF2-40B4-BE49-F238E27FC236}">
                <a16:creationId xmlns:a16="http://schemas.microsoft.com/office/drawing/2014/main" id="{0A5FD386-94DC-479C-B06B-1CC3B77D9ADD}"/>
              </a:ext>
            </a:extLst>
          </p:cNvPr>
          <p:cNvSpPr/>
          <p:nvPr/>
        </p:nvSpPr>
        <p:spPr>
          <a:xfrm>
            <a:off x="3424415" y="1777462"/>
            <a:ext cx="5293722" cy="4256486"/>
          </a:xfrm>
          <a:prstGeom prst="rect">
            <a:avLst/>
          </a:prstGeom>
        </p:spPr>
        <p:txBody>
          <a:bodyPr wrap="square">
            <a:spAutoFit/>
          </a:bodyPr>
          <a:lstStyle/>
          <a:p>
            <a:pPr marR="0" lvl="0">
              <a:lnSpc>
                <a:spcPct val="107000"/>
              </a:lnSpc>
              <a:spcBef>
                <a:spcPts val="0"/>
              </a:spcBef>
              <a:spcAft>
                <a:spcPts val="0"/>
              </a:spcAft>
            </a:pPr>
            <a:r>
              <a:rPr lang="en-US" sz="2400" b="1" dirty="0">
                <a:solidFill>
                  <a:srgbClr val="053773"/>
                </a:solidFill>
                <a:latin typeface="Calibri" panose="020F0502020204030204" pitchFamily="34" charset="0"/>
                <a:ea typeface="Times New Roman" panose="02020603050405020304" pitchFamily="18" charset="0"/>
                <a:cs typeface="Calibri" panose="020F0502020204030204" pitchFamily="34" charset="0"/>
              </a:rPr>
              <a:t>2014- 2020 by the numbers:</a:t>
            </a:r>
          </a:p>
          <a:p>
            <a:pPr marR="0" lvl="0">
              <a:lnSpc>
                <a:spcPct val="107000"/>
              </a:lnSpc>
              <a:spcBef>
                <a:spcPts val="0"/>
              </a:spcBef>
              <a:spcAft>
                <a:spcPts val="0"/>
              </a:spcAft>
            </a:pPr>
            <a:endParaRPr lang="en-US" sz="2000" b="1" dirty="0">
              <a:solidFill>
                <a:srgbClr val="053773"/>
              </a:solidFill>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nSpc>
                <a:spcPct val="105000"/>
              </a:lnSpc>
              <a:spcBef>
                <a:spcPts val="0"/>
              </a:spcBef>
              <a:spcAft>
                <a:spcPts val="800"/>
              </a:spcAft>
              <a:buSzPts val="1000"/>
              <a:buFont typeface="Wingdings" panose="05000000000000000000" pitchFamily="2" charset="2"/>
              <a:buChar char="ü"/>
              <a:tabLst>
                <a:tab pos="457200" algn="l"/>
              </a:tabLst>
            </a:pPr>
            <a:r>
              <a:rPr lang="en-US" sz="2400" dirty="0">
                <a:solidFill>
                  <a:srgbClr val="053773"/>
                </a:solidFill>
                <a:latin typeface="Calibri" panose="020F0502020204030204" pitchFamily="34" charset="0"/>
                <a:ea typeface="Times New Roman" panose="02020603050405020304" pitchFamily="18" charset="0"/>
                <a:cs typeface="Calibri" panose="020F0502020204030204" pitchFamily="34" charset="0"/>
              </a:rPr>
              <a:t>USDA has invested more than $225 million over 7 years.</a:t>
            </a:r>
            <a:endParaRPr lang="en-US" sz="2400" dirty="0">
              <a:solidFill>
                <a:srgbClr val="053773"/>
              </a:solidFill>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5000"/>
              </a:lnSpc>
              <a:spcBef>
                <a:spcPts val="0"/>
              </a:spcBef>
              <a:spcAft>
                <a:spcPts val="800"/>
              </a:spcAft>
              <a:buSzPts val="1000"/>
              <a:buFont typeface="Wingdings" panose="05000000000000000000" pitchFamily="2" charset="2"/>
              <a:buChar char="ü"/>
              <a:tabLst>
                <a:tab pos="457200" algn="l"/>
              </a:tabLst>
            </a:pPr>
            <a:r>
              <a:rPr lang="en-US" sz="2400" dirty="0">
                <a:solidFill>
                  <a:srgbClr val="053773"/>
                </a:solidFill>
                <a:latin typeface="Calibri" panose="020F0502020204030204" pitchFamily="34" charset="0"/>
                <a:ea typeface="Times New Roman" panose="02020603050405020304" pitchFamily="18" charset="0"/>
                <a:cs typeface="Calibri" panose="020F0502020204030204" pitchFamily="34" charset="0"/>
              </a:rPr>
              <a:t>85 Joint Chiefs’ Projects funded in 40 States plus Puerto Rico.</a:t>
            </a:r>
            <a:endParaRPr lang="en-US" sz="2400" dirty="0">
              <a:solidFill>
                <a:srgbClr val="053773"/>
              </a:solidFill>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5000"/>
              </a:lnSpc>
              <a:spcBef>
                <a:spcPts val="0"/>
              </a:spcBef>
              <a:spcAft>
                <a:spcPts val="800"/>
              </a:spcAft>
              <a:buSzPts val="1000"/>
              <a:buFont typeface="Wingdings" panose="05000000000000000000" pitchFamily="2" charset="2"/>
              <a:buChar char="ü"/>
              <a:tabLst>
                <a:tab pos="457200" algn="l"/>
              </a:tabLst>
            </a:pPr>
            <a:r>
              <a:rPr lang="en-US" sz="2400" dirty="0">
                <a:solidFill>
                  <a:srgbClr val="053773"/>
                </a:solidFill>
                <a:latin typeface="Calibri" panose="020F0502020204030204" pitchFamily="34" charset="0"/>
                <a:ea typeface="Times New Roman" panose="02020603050405020304" pitchFamily="18" charset="0"/>
                <a:cs typeface="Calibri" panose="020F0502020204030204" pitchFamily="34" charset="0"/>
              </a:rPr>
              <a:t>49 projects completed.</a:t>
            </a:r>
            <a:endParaRPr lang="en-US" sz="2400" dirty="0">
              <a:solidFill>
                <a:srgbClr val="053773"/>
              </a:solidFill>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5000"/>
              </a:lnSpc>
              <a:spcBef>
                <a:spcPts val="0"/>
              </a:spcBef>
              <a:spcAft>
                <a:spcPts val="800"/>
              </a:spcAft>
              <a:buSzPts val="1000"/>
              <a:buFont typeface="Wingdings" panose="05000000000000000000" pitchFamily="2" charset="2"/>
              <a:buChar char="ü"/>
              <a:tabLst>
                <a:tab pos="457200" algn="l"/>
              </a:tabLst>
            </a:pPr>
            <a:r>
              <a:rPr lang="en-US" sz="2400" dirty="0">
                <a:solidFill>
                  <a:srgbClr val="053773"/>
                </a:solidFill>
                <a:latin typeface="Calibri" panose="020F0502020204030204" pitchFamily="34" charset="0"/>
                <a:ea typeface="Times New Roman" panose="02020603050405020304" pitchFamily="18" charset="0"/>
                <a:cs typeface="Calibri" panose="020F0502020204030204" pitchFamily="34" charset="0"/>
              </a:rPr>
              <a:t>Average of 11 new projects funded each year (ranging between 7 and 16).</a:t>
            </a:r>
            <a:endParaRPr lang="en-US" sz="2400" dirty="0">
              <a:solidFill>
                <a:srgbClr val="053773"/>
              </a:solidFill>
              <a:latin typeface="Calibri" panose="020F0502020204030204" pitchFamily="34" charset="0"/>
              <a:ea typeface="Calibri" panose="020F0502020204030204" pitchFamily="34" charset="0"/>
              <a:cs typeface="Calibri" panose="020F0502020204030204" pitchFamily="34" charset="0"/>
            </a:endParaRPr>
          </a:p>
          <a:p>
            <a:pPr marL="457200" marR="0">
              <a:lnSpc>
                <a:spcPct val="107000"/>
              </a:lnSpc>
              <a:spcBef>
                <a:spcPts val="0"/>
              </a:spcBef>
              <a:spcAft>
                <a:spcPts val="800"/>
              </a:spcAft>
            </a:pPr>
            <a:r>
              <a:rPr lang="en-US" sz="2000" dirty="0">
                <a:latin typeface="Calibri" panose="020F0502020204030204" pitchFamily="34" charset="0"/>
                <a:ea typeface="Calibri" panose="020F0502020204030204" pitchFamily="34" charset="0"/>
                <a:cs typeface="Calibri" panose="020F0502020204030204" pitchFamily="34" charset="0"/>
              </a:rPr>
              <a:t> </a:t>
            </a:r>
            <a:endParaRPr lang="en-US" sz="2000" dirty="0">
              <a:solidFill>
                <a:srgbClr val="053773"/>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79B64A0-0912-42A3-8983-BEE9FA17360B}"/>
              </a:ext>
            </a:extLst>
          </p:cNvPr>
          <p:cNvPicPr>
            <a:picLocks noChangeAspect="1"/>
          </p:cNvPicPr>
          <p:nvPr/>
        </p:nvPicPr>
        <p:blipFill>
          <a:blip r:embed="rId2"/>
          <a:stretch>
            <a:fillRect/>
          </a:stretch>
        </p:blipFill>
        <p:spPr>
          <a:xfrm>
            <a:off x="252344" y="1870217"/>
            <a:ext cx="2778054" cy="35357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05693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EEFC0-7D62-4EF5-917B-93407CFEC0ED}"/>
              </a:ext>
            </a:extLst>
          </p:cNvPr>
          <p:cNvSpPr>
            <a:spLocks noGrp="1"/>
          </p:cNvSpPr>
          <p:nvPr>
            <p:ph type="title"/>
          </p:nvPr>
        </p:nvSpPr>
        <p:spPr>
          <a:xfrm>
            <a:off x="435962" y="880859"/>
            <a:ext cx="4588655" cy="1405307"/>
          </a:xfrm>
        </p:spPr>
        <p:txBody>
          <a:bodyPr vert="horz" lIns="68580" tIns="34290" rIns="68580" bIns="34290" rtlCol="0" anchor="b">
            <a:normAutofit/>
          </a:bodyPr>
          <a:lstStyle/>
          <a:p>
            <a:r>
              <a:rPr lang="en-US" sz="2800" u="sng" dirty="0"/>
              <a:t>Joint Chiefs’ Project:</a:t>
            </a:r>
            <a:br>
              <a:rPr lang="en-US" sz="2800" u="sng" dirty="0"/>
            </a:br>
            <a:r>
              <a:rPr lang="en-US" sz="2800" dirty="0"/>
              <a:t>Appalachian Ecosystem Restoration Initiative</a:t>
            </a:r>
          </a:p>
        </p:txBody>
      </p:sp>
      <p:sp>
        <p:nvSpPr>
          <p:cNvPr id="4" name="Text Placeholder 3">
            <a:extLst>
              <a:ext uri="{FF2B5EF4-FFF2-40B4-BE49-F238E27FC236}">
                <a16:creationId xmlns:a16="http://schemas.microsoft.com/office/drawing/2014/main" id="{18787F98-2073-4445-83E5-438B5940911A}"/>
              </a:ext>
            </a:extLst>
          </p:cNvPr>
          <p:cNvSpPr>
            <a:spLocks noGrp="1"/>
          </p:cNvSpPr>
          <p:nvPr>
            <p:ph type="body" sz="half" idx="2"/>
          </p:nvPr>
        </p:nvSpPr>
        <p:spPr>
          <a:xfrm>
            <a:off x="301454" y="2825394"/>
            <a:ext cx="4857670" cy="2229458"/>
          </a:xfrm>
        </p:spPr>
        <p:txBody>
          <a:bodyPr vert="horz" lIns="68580" tIns="34290" rIns="68580" bIns="34290" rtlCol="0">
            <a:normAutofit/>
          </a:bodyPr>
          <a:lstStyle/>
          <a:p>
            <a:pPr indent="-171450">
              <a:buFont typeface="Arial" panose="020B0604020202020204" pitchFamily="34" charset="0"/>
              <a:buChar char="•"/>
            </a:pPr>
            <a:r>
              <a:rPr lang="en-US" sz="2400" b="0" dirty="0"/>
              <a:t>Mixed ownership.</a:t>
            </a:r>
          </a:p>
          <a:p>
            <a:pPr indent="-171450">
              <a:buFont typeface="Arial" panose="020B0604020202020204" pitchFamily="34" charset="0"/>
              <a:buChar char="•"/>
            </a:pPr>
            <a:r>
              <a:rPr lang="en-US" sz="2400" b="0" dirty="0"/>
              <a:t>Potomac and Ohio Rivers</a:t>
            </a:r>
          </a:p>
          <a:p>
            <a:r>
              <a:rPr lang="en-US" sz="2400" b="0" dirty="0"/>
              <a:t>  headwaters.</a:t>
            </a:r>
          </a:p>
          <a:p>
            <a:pPr indent="-171450">
              <a:buFont typeface="Arial" panose="020B0604020202020204" pitchFamily="34" charset="0"/>
              <a:buChar char="•"/>
            </a:pPr>
            <a:r>
              <a:rPr lang="en-US" sz="2400" b="0" dirty="0"/>
              <a:t>Landscape-scale aquatic habitat</a:t>
            </a:r>
          </a:p>
          <a:p>
            <a:r>
              <a:rPr lang="en-US" sz="2400" b="0" dirty="0"/>
              <a:t>  needs across jurisdictions.</a:t>
            </a:r>
          </a:p>
          <a:p>
            <a:endParaRPr lang="en-US" sz="1500" b="0" dirty="0"/>
          </a:p>
          <a:p>
            <a:pPr indent="-171450">
              <a:buFont typeface="Arial" panose="020B0604020202020204" pitchFamily="34" charset="0"/>
              <a:buChar char="•"/>
            </a:pPr>
            <a:endParaRPr lang="en-US" sz="1500" b="0" dirty="0"/>
          </a:p>
          <a:p>
            <a:pPr indent="-171450">
              <a:buFont typeface="Arial" panose="020B0604020202020204" pitchFamily="34" charset="0"/>
              <a:buChar char="•"/>
            </a:pPr>
            <a:endParaRPr lang="en-US" sz="1500" b="0" dirty="0"/>
          </a:p>
          <a:p>
            <a:pPr indent="-171450">
              <a:buFont typeface="Arial" panose="020B0604020202020204" pitchFamily="34" charset="0"/>
              <a:buChar char="•"/>
            </a:pPr>
            <a:endParaRPr lang="en-US" sz="1500" b="0" dirty="0"/>
          </a:p>
        </p:txBody>
      </p:sp>
      <p:pic>
        <p:nvPicPr>
          <p:cNvPr id="8" name="Picture Placeholder 7">
            <a:extLst>
              <a:ext uri="{FF2B5EF4-FFF2-40B4-BE49-F238E27FC236}">
                <a16:creationId xmlns:a16="http://schemas.microsoft.com/office/drawing/2014/main" id="{8FC844E0-149E-45C3-89C0-902F5FDB4A39}"/>
              </a:ext>
            </a:extLst>
          </p:cNvPr>
          <p:cNvPicPr>
            <a:picLocks noGrp="1" noChangeAspect="1"/>
          </p:cNvPicPr>
          <p:nvPr>
            <p:ph type="pic" idx="1"/>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4529" t="9089" r="3997" b="11112"/>
          <a:stretch/>
        </p:blipFill>
        <p:spPr>
          <a:xfrm>
            <a:off x="5270507" y="890708"/>
            <a:ext cx="3406515" cy="4607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06045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E881A5E8-8236-4435-A3BF-44059FE19A48}"/>
              </a:ext>
            </a:extLst>
          </p:cNvPr>
          <p:cNvSpPr>
            <a:spLocks noGrp="1"/>
          </p:cNvSpPr>
          <p:nvPr>
            <p:ph type="title"/>
          </p:nvPr>
        </p:nvSpPr>
        <p:spPr>
          <a:xfrm>
            <a:off x="391886" y="775923"/>
            <a:ext cx="8621045" cy="1325563"/>
          </a:xfrm>
        </p:spPr>
        <p:txBody>
          <a:bodyPr>
            <a:normAutofit/>
          </a:bodyPr>
          <a:lstStyle/>
          <a:p>
            <a:pPr algn="ctr"/>
            <a:r>
              <a:rPr lang="en-US" sz="2800" u="sng" dirty="0"/>
              <a:t>Appalachian Ecosystem Restoration Initiative </a:t>
            </a:r>
            <a:r>
              <a:rPr lang="en-US" sz="2800" dirty="0"/>
              <a:t>Culvert Removal on Cattle Farm</a:t>
            </a:r>
          </a:p>
        </p:txBody>
      </p:sp>
      <p:sp>
        <p:nvSpPr>
          <p:cNvPr id="16" name="Text Placeholder 15">
            <a:extLst>
              <a:ext uri="{FF2B5EF4-FFF2-40B4-BE49-F238E27FC236}">
                <a16:creationId xmlns:a16="http://schemas.microsoft.com/office/drawing/2014/main" id="{3800E758-E458-483B-A4C4-B662FE740B13}"/>
              </a:ext>
            </a:extLst>
          </p:cNvPr>
          <p:cNvSpPr>
            <a:spLocks noGrp="1"/>
          </p:cNvSpPr>
          <p:nvPr>
            <p:ph type="body" idx="1"/>
          </p:nvPr>
        </p:nvSpPr>
        <p:spPr>
          <a:xfrm>
            <a:off x="1505054" y="1891325"/>
            <a:ext cx="3868340" cy="823912"/>
          </a:xfrm>
        </p:spPr>
        <p:txBody>
          <a:bodyPr>
            <a:normAutofit/>
          </a:bodyPr>
          <a:lstStyle/>
          <a:p>
            <a:r>
              <a:rPr lang="en-US" sz="2700" b="0" dirty="0"/>
              <a:t>Before</a:t>
            </a:r>
          </a:p>
        </p:txBody>
      </p:sp>
      <p:pic>
        <p:nvPicPr>
          <p:cNvPr id="13" name="Content Placeholder 12">
            <a:extLst>
              <a:ext uri="{FF2B5EF4-FFF2-40B4-BE49-F238E27FC236}">
                <a16:creationId xmlns:a16="http://schemas.microsoft.com/office/drawing/2014/main" id="{F80C6C9C-91DA-4BF6-9A68-ADB8E7D555E0}"/>
              </a:ext>
            </a:extLst>
          </p:cNvPr>
          <p:cNvPicPr>
            <a:picLocks noGrp="1" noChangeAspect="1"/>
          </p:cNvPicPr>
          <p:nvPr>
            <p:ph sz="half" idx="2"/>
          </p:nvPr>
        </p:nvPicPr>
        <p:blipFill rotWithShape="1">
          <a:blip r:embed="rId3"/>
          <a:stretch/>
        </p:blipFill>
        <p:spPr>
          <a:xfrm>
            <a:off x="249325" y="2820871"/>
            <a:ext cx="4265099" cy="26140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 Placeholder 16">
            <a:extLst>
              <a:ext uri="{FF2B5EF4-FFF2-40B4-BE49-F238E27FC236}">
                <a16:creationId xmlns:a16="http://schemas.microsoft.com/office/drawing/2014/main" id="{D7C51891-2466-4E9E-8B3E-858FF03B1413}"/>
              </a:ext>
            </a:extLst>
          </p:cNvPr>
          <p:cNvSpPr>
            <a:spLocks noGrp="1"/>
          </p:cNvSpPr>
          <p:nvPr>
            <p:ph type="body" sz="quarter" idx="3"/>
          </p:nvPr>
        </p:nvSpPr>
        <p:spPr>
          <a:xfrm>
            <a:off x="5935435" y="1891325"/>
            <a:ext cx="3887391" cy="823912"/>
          </a:xfrm>
        </p:spPr>
        <p:txBody>
          <a:bodyPr>
            <a:normAutofit/>
          </a:bodyPr>
          <a:lstStyle/>
          <a:p>
            <a:r>
              <a:rPr lang="en-US" sz="2700" b="0" dirty="0"/>
              <a:t>After</a:t>
            </a:r>
          </a:p>
        </p:txBody>
      </p:sp>
      <p:pic>
        <p:nvPicPr>
          <p:cNvPr id="14" name="Content Placeholder 13">
            <a:extLst>
              <a:ext uri="{FF2B5EF4-FFF2-40B4-BE49-F238E27FC236}">
                <a16:creationId xmlns:a16="http://schemas.microsoft.com/office/drawing/2014/main" id="{386F5283-E526-4961-94F4-DAA138269CF4}"/>
              </a:ext>
            </a:extLst>
          </p:cNvPr>
          <p:cNvPicPr>
            <a:picLocks noGrp="1" noChangeAspect="1"/>
          </p:cNvPicPr>
          <p:nvPr>
            <p:ph sz="quarter" idx="4"/>
          </p:nvPr>
        </p:nvPicPr>
        <p:blipFill>
          <a:blip r:embed="rId4"/>
          <a:stretch>
            <a:fillRect/>
          </a:stretch>
        </p:blipFill>
        <p:spPr>
          <a:xfrm>
            <a:off x="4629150" y="2820871"/>
            <a:ext cx="4088207" cy="26140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36176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A8B19-3685-432E-BCF0-CE2A848CB87A}"/>
              </a:ext>
            </a:extLst>
          </p:cNvPr>
          <p:cNvSpPr>
            <a:spLocks noGrp="1"/>
          </p:cNvSpPr>
          <p:nvPr>
            <p:ph type="title"/>
          </p:nvPr>
        </p:nvSpPr>
        <p:spPr>
          <a:xfrm>
            <a:off x="130629" y="853287"/>
            <a:ext cx="8751557" cy="943708"/>
          </a:xfrm>
        </p:spPr>
        <p:txBody>
          <a:bodyPr>
            <a:noAutofit/>
          </a:bodyPr>
          <a:lstStyle/>
          <a:p>
            <a:pPr algn="ctr"/>
            <a:r>
              <a:rPr lang="en-US" sz="2800" dirty="0"/>
              <a:t>USDA invests $56.4 million for </a:t>
            </a:r>
            <a:br>
              <a:rPr lang="en-US" sz="2800" dirty="0"/>
            </a:br>
            <a:r>
              <a:rPr lang="en-US" sz="2800" dirty="0"/>
              <a:t>improving water quality</a:t>
            </a:r>
          </a:p>
        </p:txBody>
      </p:sp>
      <p:sp>
        <p:nvSpPr>
          <p:cNvPr id="3" name="Content Placeholder 2">
            <a:extLst>
              <a:ext uri="{FF2B5EF4-FFF2-40B4-BE49-F238E27FC236}">
                <a16:creationId xmlns:a16="http://schemas.microsoft.com/office/drawing/2014/main" id="{A2308DD7-F4CE-437C-A693-AA22E0C6FFC2}"/>
              </a:ext>
            </a:extLst>
          </p:cNvPr>
          <p:cNvSpPr>
            <a:spLocks noGrp="1"/>
          </p:cNvSpPr>
          <p:nvPr>
            <p:ph idx="1"/>
          </p:nvPr>
        </p:nvSpPr>
        <p:spPr>
          <a:xfrm>
            <a:off x="404948" y="1955435"/>
            <a:ext cx="8202917" cy="4525963"/>
          </a:xfrm>
        </p:spPr>
        <p:txBody>
          <a:bodyPr/>
          <a:lstStyle/>
          <a:p>
            <a:pPr algn="ctr"/>
            <a:r>
              <a:rPr lang="en-US" sz="2200" b="0" dirty="0"/>
              <a:t>This year NRCS is continuing landscape level efforts through the Mississippi River Basin Healthy Water Initiative (MRBI) and the National Water Quality Initiative (NWQI).</a:t>
            </a:r>
          </a:p>
          <a:p>
            <a:endParaRPr lang="en-US" dirty="0"/>
          </a:p>
        </p:txBody>
      </p:sp>
      <p:pic>
        <p:nvPicPr>
          <p:cNvPr id="5" name="Picture 4">
            <a:extLst>
              <a:ext uri="{FF2B5EF4-FFF2-40B4-BE49-F238E27FC236}">
                <a16:creationId xmlns:a16="http://schemas.microsoft.com/office/drawing/2014/main" id="{B4837AB1-E779-49A2-A569-4C57E6F34E4C}"/>
              </a:ext>
            </a:extLst>
          </p:cNvPr>
          <p:cNvPicPr>
            <a:picLocks noChangeAspect="1"/>
          </p:cNvPicPr>
          <p:nvPr/>
        </p:nvPicPr>
        <p:blipFill>
          <a:blip r:embed="rId2"/>
          <a:stretch>
            <a:fillRect/>
          </a:stretch>
        </p:blipFill>
        <p:spPr>
          <a:xfrm>
            <a:off x="2155373" y="3358372"/>
            <a:ext cx="4503509" cy="30063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02583896"/>
      </p:ext>
    </p:extLst>
  </p:cSld>
  <p:clrMapOvr>
    <a:masterClrMapping/>
  </p:clrMapOvr>
</p:sld>
</file>

<file path=ppt/theme/theme1.xml><?xml version="1.0" encoding="utf-8"?>
<a:theme xmlns:a="http://schemas.openxmlformats.org/drawingml/2006/main" name="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5432</TotalTime>
  <Words>1163</Words>
  <Application>Microsoft Office PowerPoint</Application>
  <PresentationFormat>On-screen Show (4:3)</PresentationFormat>
  <Paragraphs>148</Paragraphs>
  <Slides>16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Gotham Book</vt:lpstr>
      <vt:lpstr>Gotham Medium</vt:lpstr>
      <vt:lpstr>Wingdings</vt:lpstr>
      <vt:lpstr>Office Theme</vt:lpstr>
      <vt:lpstr>Natural Resources  Conservation Service</vt:lpstr>
      <vt:lpstr>PowerPoint Presentation</vt:lpstr>
      <vt:lpstr>PowerPoint Presentation</vt:lpstr>
      <vt:lpstr>PowerPoint Presentation</vt:lpstr>
      <vt:lpstr>PowerPoint Presentation</vt:lpstr>
      <vt:lpstr>PowerPoint Presentation</vt:lpstr>
      <vt:lpstr>Joint Chiefs’ Project: Appalachian Ecosystem Restoration Initiative</vt:lpstr>
      <vt:lpstr>Appalachian Ecosystem Restoration Initiative Culvert Removal on Cattle Farm</vt:lpstr>
      <vt:lpstr>USDA invests $56.4 million for  improving water quality</vt:lpstr>
      <vt:lpstr>MRBI investments</vt:lpstr>
      <vt:lpstr>NWQI Investments</vt:lpstr>
      <vt:lpstr>NWQI Success Stories  </vt:lpstr>
      <vt:lpstr>PowerPoint Presentation</vt:lpstr>
      <vt:lpstr>Middle Cedar Watershed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Resources  Conservation Service</dc:title>
  <dc:creator>Lohr, Matthew - NRCS, Washington, DC</dc:creator>
  <cp:lastModifiedBy>Lohr, Matthew - NRCS, Washington, DC</cp:lastModifiedBy>
  <cp:revision>108</cp:revision>
  <cp:lastPrinted>2020-02-20T21:43:32Z</cp:lastPrinted>
  <dcterms:created xsi:type="dcterms:W3CDTF">2019-09-10T09:06:55Z</dcterms:created>
  <dcterms:modified xsi:type="dcterms:W3CDTF">2020-02-21T11:50:59Z</dcterms:modified>
</cp:coreProperties>
</file>