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61" r:id="rId2"/>
    <p:sldId id="591" r:id="rId3"/>
    <p:sldId id="338" r:id="rId4"/>
    <p:sldId id="487" r:id="rId5"/>
    <p:sldId id="299" r:id="rId6"/>
    <p:sldId id="289" r:id="rId7"/>
    <p:sldId id="504" r:id="rId8"/>
    <p:sldId id="506" r:id="rId9"/>
    <p:sldId id="269" r:id="rId10"/>
    <p:sldId id="507" r:id="rId11"/>
    <p:sldId id="333" r:id="rId12"/>
    <p:sldId id="286" r:id="rId13"/>
    <p:sldId id="264" r:id="rId14"/>
    <p:sldId id="595" r:id="rId15"/>
    <p:sldId id="596" r:id="rId16"/>
    <p:sldId id="593" r:id="rId17"/>
    <p:sldId id="272" r:id="rId18"/>
    <p:sldId id="508" r:id="rId19"/>
    <p:sldId id="597" r:id="rId20"/>
    <p:sldId id="502" r:id="rId21"/>
    <p:sldId id="509" r:id="rId22"/>
    <p:sldId id="258" r:id="rId23"/>
    <p:sldId id="592" r:id="rId24"/>
    <p:sldId id="26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1"/>
    <p:restoredTop sz="94671"/>
  </p:normalViewPr>
  <p:slideViewPr>
    <p:cSldViewPr snapToGrid="0" snapToObjects="1">
      <p:cViewPr varScale="1">
        <p:scale>
          <a:sx n="84" d="100"/>
          <a:sy n="84" d="100"/>
        </p:scale>
        <p:origin x="208" y="32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AA8CDB-50E3-8444-BE89-48AF071ADD47}" type="datetimeFigureOut">
              <a:rPr lang="en-US" smtClean="0"/>
              <a:t>2/21/20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7729F6-EA1D-9F48-B7A6-B815FA785BA1}" type="slidenum">
              <a:rPr lang="en-US" smtClean="0"/>
              <a:t>‹#›</a:t>
            </a:fld>
            <a:endParaRPr lang="en-US"/>
          </a:p>
        </p:txBody>
      </p:sp>
    </p:spTree>
    <p:extLst>
      <p:ext uri="{BB962C8B-B14F-4D97-AF65-F5344CB8AC3E}">
        <p14:creationId xmlns:p14="http://schemas.microsoft.com/office/powerpoint/2010/main" val="3011288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609B0C-3EA1-B34B-B0A8-E1BF7BFB1CBE}" type="slidenum">
              <a:rPr lang="en-US" smtClean="0"/>
              <a:t>1</a:t>
            </a:fld>
            <a:endParaRPr lang="en-US"/>
          </a:p>
        </p:txBody>
      </p:sp>
    </p:spTree>
    <p:extLst>
      <p:ext uri="{BB962C8B-B14F-4D97-AF65-F5344CB8AC3E}">
        <p14:creationId xmlns:p14="http://schemas.microsoft.com/office/powerpoint/2010/main" val="1270120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2000" dirty="0"/>
          </a:p>
        </p:txBody>
      </p:sp>
      <p:sp>
        <p:nvSpPr>
          <p:cNvPr id="4" name="Slide Number Placeholder 3"/>
          <p:cNvSpPr>
            <a:spLocks noGrp="1"/>
          </p:cNvSpPr>
          <p:nvPr>
            <p:ph type="sldNum" sz="quarter" idx="10"/>
          </p:nvPr>
        </p:nvSpPr>
        <p:spPr/>
        <p:txBody>
          <a:bodyPr/>
          <a:lstStyle/>
          <a:p>
            <a:fld id="{F2EE536A-16D0-1349-8A40-3B62D910B641}" type="slidenum">
              <a:rPr lang="en-US" smtClean="0"/>
              <a:t>5</a:t>
            </a:fld>
            <a:endParaRPr lang="en-US"/>
          </a:p>
        </p:txBody>
      </p:sp>
    </p:spTree>
    <p:extLst>
      <p:ext uri="{BB962C8B-B14F-4D97-AF65-F5344CB8AC3E}">
        <p14:creationId xmlns:p14="http://schemas.microsoft.com/office/powerpoint/2010/main" val="2374734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E609B0C-3EA1-B34B-B0A8-E1BF7BFB1CBE}" type="slidenum">
              <a:rPr lang="en-US" smtClean="0"/>
              <a:t>9</a:t>
            </a:fld>
            <a:endParaRPr lang="en-US"/>
          </a:p>
        </p:txBody>
      </p:sp>
    </p:spTree>
    <p:extLst>
      <p:ext uri="{BB962C8B-B14F-4D97-AF65-F5344CB8AC3E}">
        <p14:creationId xmlns:p14="http://schemas.microsoft.com/office/powerpoint/2010/main" val="3801871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Animals not showing the desired traits are culled.</a:t>
            </a:r>
          </a:p>
          <a:p>
            <a:endParaRPr lang="en-US" dirty="0"/>
          </a:p>
        </p:txBody>
      </p:sp>
      <p:sp>
        <p:nvSpPr>
          <p:cNvPr id="4" name="Slide Number Placeholder 3"/>
          <p:cNvSpPr>
            <a:spLocks noGrp="1"/>
          </p:cNvSpPr>
          <p:nvPr>
            <p:ph type="sldNum" sz="quarter" idx="5"/>
          </p:nvPr>
        </p:nvSpPr>
        <p:spPr/>
        <p:txBody>
          <a:bodyPr/>
          <a:lstStyle/>
          <a:p>
            <a:fld id="{1E609B0C-3EA1-B34B-B0A8-E1BF7BFB1CBE}" type="slidenum">
              <a:rPr lang="en-US" smtClean="0"/>
              <a:t>12</a:t>
            </a:fld>
            <a:endParaRPr lang="en-US"/>
          </a:p>
        </p:txBody>
      </p:sp>
    </p:spTree>
    <p:extLst>
      <p:ext uri="{BB962C8B-B14F-4D97-AF65-F5344CB8AC3E}">
        <p14:creationId xmlns:p14="http://schemas.microsoft.com/office/powerpoint/2010/main" val="3763062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7729F6-EA1D-9F48-B7A6-B815FA785BA1}" type="slidenum">
              <a:rPr lang="en-US" smtClean="0"/>
              <a:t>13</a:t>
            </a:fld>
            <a:endParaRPr lang="en-US"/>
          </a:p>
        </p:txBody>
      </p:sp>
    </p:spTree>
    <p:extLst>
      <p:ext uri="{BB962C8B-B14F-4D97-AF65-F5344CB8AC3E}">
        <p14:creationId xmlns:p14="http://schemas.microsoft.com/office/powerpoint/2010/main" val="2799996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7729F6-EA1D-9F48-B7A6-B815FA785BA1}" type="slidenum">
              <a:rPr lang="en-US" smtClean="0"/>
              <a:t>24</a:t>
            </a:fld>
            <a:endParaRPr lang="en-US"/>
          </a:p>
        </p:txBody>
      </p:sp>
    </p:spTree>
    <p:extLst>
      <p:ext uri="{BB962C8B-B14F-4D97-AF65-F5344CB8AC3E}">
        <p14:creationId xmlns:p14="http://schemas.microsoft.com/office/powerpoint/2010/main" val="413848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E0FC5-DD70-D649-A0B0-F8D164244A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78EE33-58F1-5B4A-94EE-68384DBC06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1771F9A-7B27-3A4F-A215-C5AA7F07A564}"/>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5" name="Footer Placeholder 4">
            <a:extLst>
              <a:ext uri="{FF2B5EF4-FFF2-40B4-BE49-F238E27FC236}">
                <a16:creationId xmlns:a16="http://schemas.microsoft.com/office/drawing/2014/main" id="{729F9D6D-2ED1-384B-B79F-3A55D1C1E5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039061-9726-9441-BB82-54ACEF0F7782}"/>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2112337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2BAF3-E348-6E4D-BE76-0FBC0C6306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25716E-08B5-DF48-BF61-138FABB5FA6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5D7854-6830-3441-A74A-ED1038EC044A}"/>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5" name="Footer Placeholder 4">
            <a:extLst>
              <a:ext uri="{FF2B5EF4-FFF2-40B4-BE49-F238E27FC236}">
                <a16:creationId xmlns:a16="http://schemas.microsoft.com/office/drawing/2014/main" id="{510E6077-89C3-3544-954A-628BCA2296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D00CFA-4789-A34E-8D67-66908CF29AA8}"/>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3655069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CF0091-D381-D34B-B240-B0CDA7C197C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1433DC-19DB-E44B-A680-95F846769E5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528C63-F5CA-9E42-885E-E0076E6F189D}"/>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5" name="Footer Placeholder 4">
            <a:extLst>
              <a:ext uri="{FF2B5EF4-FFF2-40B4-BE49-F238E27FC236}">
                <a16:creationId xmlns:a16="http://schemas.microsoft.com/office/drawing/2014/main" id="{DBD41BEC-F595-B44D-8609-E9150FA397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90B2C-E91C-6545-8DE4-73AE35152240}"/>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4270931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7F4CD-49DF-BD43-9D1E-037B303F6D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D87E32-11B7-DC4B-A16F-F2422A8698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37587A-2A94-4A45-897F-A04E4F4A312A}"/>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5" name="Footer Placeholder 4">
            <a:extLst>
              <a:ext uri="{FF2B5EF4-FFF2-40B4-BE49-F238E27FC236}">
                <a16:creationId xmlns:a16="http://schemas.microsoft.com/office/drawing/2014/main" id="{D605CA8C-EC14-4A48-9DB3-C6676DC08F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646C35-D7ED-234D-AF3F-D4754779014A}"/>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3739444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21FAB-873A-4D48-848E-DC0771BEB2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1C9367-DAD5-1743-8FC1-5D7D9DDC56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12E80EA-6B21-9142-8291-56BEEC9F987E}"/>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5" name="Footer Placeholder 4">
            <a:extLst>
              <a:ext uri="{FF2B5EF4-FFF2-40B4-BE49-F238E27FC236}">
                <a16:creationId xmlns:a16="http://schemas.microsoft.com/office/drawing/2014/main" id="{C4A1D88E-FA6E-6442-8BEB-F14238395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BC2F44-6A73-C941-8C80-C4EC5C092967}"/>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402662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EB12D-5E4C-EF49-ABDD-B71F612B27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FBD878-915E-184F-BB4D-C9D4E10F7EB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8E2FE0-2339-454A-99BA-DD9441600C5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4F5295-B688-3441-A2F6-DB073FEB8955}"/>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6" name="Footer Placeholder 5">
            <a:extLst>
              <a:ext uri="{FF2B5EF4-FFF2-40B4-BE49-F238E27FC236}">
                <a16:creationId xmlns:a16="http://schemas.microsoft.com/office/drawing/2014/main" id="{3B8F71A6-5B74-6F4D-9010-1B776DDDC5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08FCC6-664E-5643-B43C-1E5B16F7FD24}"/>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2602315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CF1AD-7318-9447-A848-0B496E6951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B8DF7F-24B0-B340-B48D-0FC67916E6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F93704B-6EB8-8044-93D5-D097FEEBDF0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490BE73-B60A-014F-B1FB-FC4EED42661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046943-7EFA-1042-92C5-2899E7C6DBB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E92742-9EEC-6F47-AFCA-791B2E0CDAE7}"/>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8" name="Footer Placeholder 7">
            <a:extLst>
              <a:ext uri="{FF2B5EF4-FFF2-40B4-BE49-F238E27FC236}">
                <a16:creationId xmlns:a16="http://schemas.microsoft.com/office/drawing/2014/main" id="{78943541-F975-E84D-B206-90AD1AE4D03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522076D-8565-054D-BC2D-D668227D20E4}"/>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3176267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DFF8F-138D-D242-B476-52500C22E61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468E8C-C39F-064B-AE04-16B13F0804DB}"/>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4" name="Footer Placeholder 3">
            <a:extLst>
              <a:ext uri="{FF2B5EF4-FFF2-40B4-BE49-F238E27FC236}">
                <a16:creationId xmlns:a16="http://schemas.microsoft.com/office/drawing/2014/main" id="{9EED7573-7829-744F-8083-06C52AA848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485DBD-39D7-F444-AD8C-489CD570F1E2}"/>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4044589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52EBE4-DE18-D942-81F1-F57F5EF58352}"/>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3" name="Footer Placeholder 2">
            <a:extLst>
              <a:ext uri="{FF2B5EF4-FFF2-40B4-BE49-F238E27FC236}">
                <a16:creationId xmlns:a16="http://schemas.microsoft.com/office/drawing/2014/main" id="{A546088E-D16A-D14E-AD72-E3A489B9C20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37501-69E8-B24B-A04F-76CFA72D21CF}"/>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221778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B491B-D91C-994B-B467-68D9D7945D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EFE18D4-0B61-B14A-BF73-EC257974C2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3FC810-B784-364F-85AB-AB4B549E85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F2FEF0E-95EE-3049-96E3-93AC7B74456B}"/>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6" name="Footer Placeholder 5">
            <a:extLst>
              <a:ext uri="{FF2B5EF4-FFF2-40B4-BE49-F238E27FC236}">
                <a16:creationId xmlns:a16="http://schemas.microsoft.com/office/drawing/2014/main" id="{F909923E-67D3-224E-BBB0-D32DB8BE8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1752DE-A7F0-934F-94B7-27E5B71F86E5}"/>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3311971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B5108-5C0A-724C-B18D-87E2A79EB2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BE80C6-97EF-9146-AD5D-2A5F4FAAE17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E43FA8-9FF6-D345-98AA-8D6789F03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B7F13FD-AB61-7E47-8BFD-18104575CE96}"/>
              </a:ext>
            </a:extLst>
          </p:cNvPr>
          <p:cNvSpPr>
            <a:spLocks noGrp="1"/>
          </p:cNvSpPr>
          <p:nvPr>
            <p:ph type="dt" sz="half" idx="10"/>
          </p:nvPr>
        </p:nvSpPr>
        <p:spPr/>
        <p:txBody>
          <a:bodyPr/>
          <a:lstStyle/>
          <a:p>
            <a:fld id="{A394BBFE-C689-ED4A-8C07-87A9E7773B89}" type="datetimeFigureOut">
              <a:rPr lang="en-US" smtClean="0"/>
              <a:t>2/21/20</a:t>
            </a:fld>
            <a:endParaRPr lang="en-US"/>
          </a:p>
        </p:txBody>
      </p:sp>
      <p:sp>
        <p:nvSpPr>
          <p:cNvPr id="6" name="Footer Placeholder 5">
            <a:extLst>
              <a:ext uri="{FF2B5EF4-FFF2-40B4-BE49-F238E27FC236}">
                <a16:creationId xmlns:a16="http://schemas.microsoft.com/office/drawing/2014/main" id="{C0E33849-067C-4A4B-B2EF-61715699A5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6FFAD1-1B49-6F4A-AA2D-CBB5F6DB88C9}"/>
              </a:ext>
            </a:extLst>
          </p:cNvPr>
          <p:cNvSpPr>
            <a:spLocks noGrp="1"/>
          </p:cNvSpPr>
          <p:nvPr>
            <p:ph type="sldNum" sz="quarter" idx="12"/>
          </p:nvPr>
        </p:nvSpPr>
        <p:spPr/>
        <p:txBody>
          <a:bodyPr/>
          <a:lstStyle/>
          <a:p>
            <a:fld id="{4157C4F7-6A26-044B-BE3B-E6A1DBF4799B}" type="slidenum">
              <a:rPr lang="en-US" smtClean="0"/>
              <a:t>‹#›</a:t>
            </a:fld>
            <a:endParaRPr lang="en-US"/>
          </a:p>
        </p:txBody>
      </p:sp>
    </p:spTree>
    <p:extLst>
      <p:ext uri="{BB962C8B-B14F-4D97-AF65-F5344CB8AC3E}">
        <p14:creationId xmlns:p14="http://schemas.microsoft.com/office/powerpoint/2010/main" val="7037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C57C88-2112-6C46-850B-1D34470B34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7F81ED-823B-6241-A3CE-E7E63E15AF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283693-75E3-A449-A56F-DDE6A1CB6B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94BBFE-C689-ED4A-8C07-87A9E7773B89}" type="datetimeFigureOut">
              <a:rPr lang="en-US" smtClean="0"/>
              <a:t>2/21/20</a:t>
            </a:fld>
            <a:endParaRPr lang="en-US"/>
          </a:p>
        </p:txBody>
      </p:sp>
      <p:sp>
        <p:nvSpPr>
          <p:cNvPr id="5" name="Footer Placeholder 4">
            <a:extLst>
              <a:ext uri="{FF2B5EF4-FFF2-40B4-BE49-F238E27FC236}">
                <a16:creationId xmlns:a16="http://schemas.microsoft.com/office/drawing/2014/main" id="{95DD2F63-FE71-2440-BC72-F84D1DBC0E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874CB3-FA47-9042-889F-E8CA88063D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7C4F7-6A26-044B-BE3B-E6A1DBF4799B}" type="slidenum">
              <a:rPr lang="en-US" smtClean="0"/>
              <a:t>‹#›</a:t>
            </a:fld>
            <a:endParaRPr lang="en-US"/>
          </a:p>
        </p:txBody>
      </p:sp>
    </p:spTree>
    <p:extLst>
      <p:ext uri="{BB962C8B-B14F-4D97-AF65-F5344CB8AC3E}">
        <p14:creationId xmlns:p14="http://schemas.microsoft.com/office/powerpoint/2010/main" val="344892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clong@cvm.tam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fda.gov/animal-veterinary/animals-intentional-genomic-alterations/vip-veterinary-innovation-program"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21.xml.rels><?xml version="1.0" encoding="UTF-8" standalone="yes"?>
<Relationships xmlns="http://schemas.openxmlformats.org/package/2006/relationships"><Relationship Id="rId2" Type="http://schemas.openxmlformats.org/officeDocument/2006/relationships/hyperlink" Target="https://geneticliteracyproject.org/writer/andre-heitz/"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hyperlink" Target="http://wwwuser.cnb.csic.es/~montoliu/CRISPR/" TargetMode="External"/><Relationship Id="rId2" Type="http://schemas.openxmlformats.org/officeDocument/2006/relationships/image" Target="../media/image29.tif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 Id="rId6" Type="http://schemas.openxmlformats.org/officeDocument/2006/relationships/image" Target="../media/image11.tiff"/><Relationship Id="rId5" Type="http://schemas.openxmlformats.org/officeDocument/2006/relationships/image" Target="../media/image10.tiff"/><Relationship Id="rId4" Type="http://schemas.openxmlformats.org/officeDocument/2006/relationships/image" Target="../media/image9.tiff"/></Relationships>
</file>

<file path=ppt/slides/_rels/slide9.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023925" y="4666209"/>
            <a:ext cx="8144145" cy="1655762"/>
          </a:xfrm>
        </p:spPr>
        <p:txBody>
          <a:bodyPr>
            <a:normAutofit lnSpcReduction="10000"/>
          </a:bodyPr>
          <a:lstStyle/>
          <a:p>
            <a:r>
              <a:rPr lang="en-US" dirty="0"/>
              <a:t>Charles R. Long, PhD</a:t>
            </a:r>
          </a:p>
          <a:p>
            <a:r>
              <a:rPr lang="en-US" dirty="0"/>
              <a:t>Department of Veterinary Physiology and Pharmacology</a:t>
            </a:r>
          </a:p>
          <a:p>
            <a:r>
              <a:rPr lang="en-US" dirty="0"/>
              <a:t>Texas A&amp;M University</a:t>
            </a:r>
          </a:p>
          <a:p>
            <a:r>
              <a:rPr lang="en-US" dirty="0">
                <a:hlinkClick r:id="rId3"/>
              </a:rPr>
              <a:t>clong@cvm.tamu.edu</a:t>
            </a:r>
            <a:endParaRPr lang="en-US" dirty="0"/>
          </a:p>
          <a:p>
            <a:endParaRPr lang="en-US" dirty="0"/>
          </a:p>
        </p:txBody>
      </p:sp>
      <p:sp>
        <p:nvSpPr>
          <p:cNvPr id="5" name="TextBox 4"/>
          <p:cNvSpPr txBox="1"/>
          <p:nvPr/>
        </p:nvSpPr>
        <p:spPr>
          <a:xfrm>
            <a:off x="2848216" y="6357442"/>
            <a:ext cx="6495561" cy="646331"/>
          </a:xfrm>
          <a:prstGeom prst="rect">
            <a:avLst/>
          </a:prstGeom>
          <a:noFill/>
        </p:spPr>
        <p:txBody>
          <a:bodyPr wrap="square" rtlCol="0">
            <a:spAutoFit/>
          </a:bodyPr>
          <a:lstStyle/>
          <a:p>
            <a:r>
              <a:rPr lang="en-US" dirty="0"/>
              <a:t>USDA Agricultural Outlook Forum, February 21, 2020, Arlington, VA</a:t>
            </a:r>
          </a:p>
          <a:p>
            <a:endParaRPr lang="en-US"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9946228" y="-416925"/>
            <a:ext cx="1890972" cy="2447140"/>
          </a:xfrm>
          <a:prstGeom prst="rect">
            <a:avLst/>
          </a:prstGeom>
        </p:spPr>
      </p:pic>
      <p:pic>
        <p:nvPicPr>
          <p:cNvPr id="9" name="Picture 8">
            <a:extLst>
              <a:ext uri="{FF2B5EF4-FFF2-40B4-BE49-F238E27FC236}">
                <a16:creationId xmlns:a16="http://schemas.microsoft.com/office/drawing/2014/main" id="{81731F8B-29A3-C843-B8C7-67D1541FF6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00" y="47111"/>
            <a:ext cx="4780300" cy="1307616"/>
          </a:xfrm>
          <a:prstGeom prst="rect">
            <a:avLst/>
          </a:prstGeom>
        </p:spPr>
      </p:pic>
      <p:sp>
        <p:nvSpPr>
          <p:cNvPr id="8" name="Title 1">
            <a:extLst>
              <a:ext uri="{FF2B5EF4-FFF2-40B4-BE49-F238E27FC236}">
                <a16:creationId xmlns:a16="http://schemas.microsoft.com/office/drawing/2014/main" id="{0DA40FF6-7675-7342-8D8A-A9BADA5A9E98}"/>
              </a:ext>
            </a:extLst>
          </p:cNvPr>
          <p:cNvSpPr txBox="1">
            <a:spLocks/>
          </p:cNvSpPr>
          <p:nvPr/>
        </p:nvSpPr>
        <p:spPr>
          <a:xfrm>
            <a:off x="1523997" y="1752131"/>
            <a:ext cx="9144000" cy="266745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i="1" dirty="0"/>
              <a:t> </a:t>
            </a:r>
            <a:r>
              <a:rPr lang="en-US" b="1" dirty="0"/>
              <a:t>Engineering Transformative and Sustainable Food Animal Agriculture</a:t>
            </a:r>
          </a:p>
        </p:txBody>
      </p:sp>
    </p:spTree>
    <p:extLst>
      <p:ext uri="{BB962C8B-B14F-4D97-AF65-F5344CB8AC3E}">
        <p14:creationId xmlns:p14="http://schemas.microsoft.com/office/powerpoint/2010/main" val="2857792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idx="4294967295"/>
          </p:nvPr>
        </p:nvSpPr>
        <p:spPr>
          <a:xfrm>
            <a:off x="1968139" y="144008"/>
            <a:ext cx="8229600" cy="1143000"/>
          </a:xfrm>
        </p:spPr>
        <p:txBody>
          <a:bodyPr/>
          <a:lstStyle/>
          <a:p>
            <a:pPr algn="ctr" eaLnBrk="1" hangingPunct="1">
              <a:defRPr/>
            </a:pPr>
            <a:r>
              <a:rPr lang="en-US" b="1" dirty="0">
                <a:effectLst/>
                <a:ea typeface="+mj-ea"/>
                <a:cs typeface="+mj-cs"/>
              </a:rPr>
              <a:t>Classic Genetic Selection</a:t>
            </a:r>
          </a:p>
        </p:txBody>
      </p:sp>
      <p:sp>
        <p:nvSpPr>
          <p:cNvPr id="39938" name="Rectangle 4"/>
          <p:cNvSpPr>
            <a:spLocks noChangeArrowheads="1"/>
          </p:cNvSpPr>
          <p:nvPr/>
        </p:nvSpPr>
        <p:spPr bwMode="auto">
          <a:xfrm>
            <a:off x="1433513" y="-163405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sp>
        <p:nvSpPr>
          <p:cNvPr id="39939" name="Rectangle 6"/>
          <p:cNvSpPr>
            <a:spLocks noChangeArrowheads="1"/>
          </p:cNvSpPr>
          <p:nvPr/>
        </p:nvSpPr>
        <p:spPr bwMode="auto">
          <a:xfrm>
            <a:off x="1433513" y="-1680220"/>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2400"/>
          </a:p>
        </p:txBody>
      </p:sp>
      <p:sp>
        <p:nvSpPr>
          <p:cNvPr id="39940" name="Rectangle 39"/>
          <p:cNvSpPr>
            <a:spLocks noChangeArrowheads="1"/>
          </p:cNvSpPr>
          <p:nvPr/>
        </p:nvSpPr>
        <p:spPr bwMode="auto">
          <a:xfrm>
            <a:off x="1433513" y="-1680220"/>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2400"/>
          </a:p>
        </p:txBody>
      </p:sp>
      <p:sp>
        <p:nvSpPr>
          <p:cNvPr id="39941" name="Rectangle 53"/>
          <p:cNvSpPr>
            <a:spLocks noChangeArrowheads="1"/>
          </p:cNvSpPr>
          <p:nvPr/>
        </p:nvSpPr>
        <p:spPr bwMode="auto">
          <a:xfrm>
            <a:off x="1433513" y="-1680220"/>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2400"/>
          </a:p>
        </p:txBody>
      </p:sp>
      <p:sp>
        <p:nvSpPr>
          <p:cNvPr id="39942" name="Rectangle 67"/>
          <p:cNvSpPr>
            <a:spLocks noChangeArrowheads="1"/>
          </p:cNvSpPr>
          <p:nvPr/>
        </p:nvSpPr>
        <p:spPr bwMode="auto">
          <a:xfrm>
            <a:off x="1433513" y="-1680220"/>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2400"/>
          </a:p>
        </p:txBody>
      </p:sp>
      <p:pic>
        <p:nvPicPr>
          <p:cNvPr id="39944" name="Picture 30" descr="Kahn Blackcap B035 Pedigree Inform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9925" y="1756649"/>
            <a:ext cx="5829812" cy="4237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Kahn Blackcap B035">
            <a:extLst>
              <a:ext uri="{FF2B5EF4-FFF2-40B4-BE49-F238E27FC236}">
                <a16:creationId xmlns:a16="http://schemas.microsoft.com/office/drawing/2014/main" id="{BF6A8DE7-141C-AC4F-AF2E-19D79D76F3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309" y="2339439"/>
            <a:ext cx="4153615" cy="2755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2898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title"/>
          </p:nvPr>
        </p:nvSpPr>
        <p:spPr bwMode="auto">
          <a:xfrm>
            <a:off x="842765" y="-78378"/>
            <a:ext cx="10515600" cy="1325563"/>
          </a:xfrm>
          <a:extLst/>
        </p:spPr>
        <p:txBody>
          <a:bodyPr/>
          <a:lstStyle/>
          <a:p>
            <a:pPr algn="ctr" eaLnBrk="1" hangingPunct="1">
              <a:defRPr/>
            </a:pPr>
            <a:r>
              <a:rPr lang="en-US" b="1" dirty="0">
                <a:effectLst/>
                <a:ea typeface="MS PGothic" panose="020B0600070205080204" pitchFamily="34" charset="-128"/>
                <a:cs typeface="+mj-cs"/>
              </a:rPr>
              <a:t>Limits to Classical Genetic Selection</a:t>
            </a:r>
            <a:r>
              <a:rPr lang="en-US" b="1" dirty="0">
                <a:effectLst/>
                <a:cs typeface="+mj-cs"/>
              </a:rPr>
              <a:t>	</a:t>
            </a:r>
          </a:p>
        </p:txBody>
      </p:sp>
      <p:sp>
        <p:nvSpPr>
          <p:cNvPr id="4" name="Text Box 200">
            <a:extLst>
              <a:ext uri="{FF2B5EF4-FFF2-40B4-BE49-F238E27FC236}">
                <a16:creationId xmlns:a16="http://schemas.microsoft.com/office/drawing/2014/main" id="{8EBF64E9-FE3B-814E-B68F-964CBDC10152}"/>
              </a:ext>
            </a:extLst>
          </p:cNvPr>
          <p:cNvSpPr txBox="1">
            <a:spLocks noChangeArrowheads="1"/>
          </p:cNvSpPr>
          <p:nvPr/>
        </p:nvSpPr>
        <p:spPr bwMode="auto">
          <a:xfrm>
            <a:off x="1188719" y="5900922"/>
            <a:ext cx="986245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en-US" sz="2800" b="1" dirty="0"/>
              <a:t>Slow, random, limited to traits already in the population</a:t>
            </a:r>
          </a:p>
        </p:txBody>
      </p:sp>
      <p:sp>
        <p:nvSpPr>
          <p:cNvPr id="26626" name="Rectangle 3"/>
          <p:cNvSpPr>
            <a:spLocks noGrp="1"/>
          </p:cNvSpPr>
          <p:nvPr>
            <p:ph type="body" idx="1"/>
          </p:nvPr>
        </p:nvSpPr>
        <p:spPr>
          <a:xfrm>
            <a:off x="1188718" y="1637213"/>
            <a:ext cx="9862457" cy="4019006"/>
          </a:xfrm>
        </p:spPr>
        <p:txBody>
          <a:bodyPr>
            <a:normAutofit fontScale="92500" lnSpcReduction="10000"/>
          </a:bodyPr>
          <a:lstStyle/>
          <a:p>
            <a:pPr eaLnBrk="1" hangingPunct="1"/>
            <a:r>
              <a:rPr lang="en-US" altLang="en-US" sz="3600" dirty="0">
                <a:ea typeface="ＭＳ Ｐゴシック" charset="-128"/>
                <a:cs typeface="MS PGothic" charset="-128"/>
              </a:rPr>
              <a:t>You can not select for a trait that does not exist in the population.</a:t>
            </a:r>
          </a:p>
          <a:p>
            <a:pPr eaLnBrk="1" hangingPunct="1"/>
            <a:endParaRPr lang="en-US" altLang="en-US" sz="3600" dirty="0">
              <a:ea typeface="ＭＳ Ｐゴシック" charset="-128"/>
              <a:cs typeface="MS PGothic" charset="-128"/>
            </a:endParaRPr>
          </a:p>
          <a:p>
            <a:pPr eaLnBrk="1" hangingPunct="1"/>
            <a:r>
              <a:rPr lang="en-US" altLang="en-US" sz="3600" dirty="0">
                <a:ea typeface="ＭＳ Ｐゴシック" charset="-128"/>
                <a:cs typeface="MS PGothic" charset="-128"/>
              </a:rPr>
              <a:t>Exposing a herd to a pathogen to discover individuals that are resistance is not practical.</a:t>
            </a:r>
          </a:p>
          <a:p>
            <a:pPr eaLnBrk="1" hangingPunct="1"/>
            <a:endParaRPr lang="en-US" altLang="en-US" sz="3600" dirty="0">
              <a:ea typeface="ＭＳ Ｐゴシック" charset="-128"/>
              <a:cs typeface="MS PGothic" charset="-128"/>
            </a:endParaRPr>
          </a:p>
          <a:p>
            <a:pPr eaLnBrk="1" hangingPunct="1"/>
            <a:r>
              <a:rPr lang="en-US" altLang="en-US" sz="3600" dirty="0">
                <a:ea typeface="ＭＳ Ｐゴシック" charset="-128"/>
                <a:cs typeface="MS PGothic" charset="-128"/>
              </a:rPr>
              <a:t>Breeding to introduce a desirable trait can lead to development of deleterious traits.</a:t>
            </a:r>
          </a:p>
          <a:p>
            <a:pPr marL="0" indent="0" eaLnBrk="1" hangingPunct="1">
              <a:buNone/>
            </a:pPr>
            <a:endParaRPr lang="en-US" altLang="en-US" sz="3600" dirty="0">
              <a:ea typeface="ＭＳ Ｐゴシック" charset="-128"/>
              <a:cs typeface="MS PGothic" charset="-128"/>
            </a:endParaRPr>
          </a:p>
        </p:txBody>
      </p:sp>
    </p:spTree>
    <p:extLst>
      <p:ext uri="{BB962C8B-B14F-4D97-AF65-F5344CB8AC3E}">
        <p14:creationId xmlns:p14="http://schemas.microsoft.com/office/powerpoint/2010/main" val="200710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26095" y="1327217"/>
            <a:ext cx="7527063" cy="5395024"/>
          </a:xfrm>
          <a:prstGeom prst="rect">
            <a:avLst/>
          </a:prstGeom>
        </p:spPr>
      </p:pic>
      <p:sp>
        <p:nvSpPr>
          <p:cNvPr id="5" name="TextBox 4">
            <a:extLst>
              <a:ext uri="{FF2B5EF4-FFF2-40B4-BE49-F238E27FC236}">
                <a16:creationId xmlns:a16="http://schemas.microsoft.com/office/drawing/2014/main" id="{FE408493-B3B5-4A4B-857D-628E4E4561AF}"/>
              </a:ext>
            </a:extLst>
          </p:cNvPr>
          <p:cNvSpPr txBox="1"/>
          <p:nvPr/>
        </p:nvSpPr>
        <p:spPr>
          <a:xfrm>
            <a:off x="8153158" y="5521912"/>
            <a:ext cx="3810240" cy="1200329"/>
          </a:xfrm>
          <a:prstGeom prst="rect">
            <a:avLst/>
          </a:prstGeom>
          <a:noFill/>
        </p:spPr>
        <p:txBody>
          <a:bodyPr wrap="square" rtlCol="0">
            <a:spAutoFit/>
          </a:bodyPr>
          <a:lstStyle/>
          <a:p>
            <a:pPr algn="ctr"/>
            <a:r>
              <a:rPr lang="en-US" sz="2400" dirty="0"/>
              <a:t>15 or more years and ~94 million residual DNA base pairs from Brahman</a:t>
            </a:r>
          </a:p>
        </p:txBody>
      </p:sp>
      <p:sp>
        <p:nvSpPr>
          <p:cNvPr id="9" name="TextBox 8">
            <a:extLst>
              <a:ext uri="{FF2B5EF4-FFF2-40B4-BE49-F238E27FC236}">
                <a16:creationId xmlns:a16="http://schemas.microsoft.com/office/drawing/2014/main" id="{9CDF102A-A8F0-E645-8329-0DD56BE9EF52}"/>
              </a:ext>
            </a:extLst>
          </p:cNvPr>
          <p:cNvSpPr txBox="1"/>
          <p:nvPr/>
        </p:nvSpPr>
        <p:spPr>
          <a:xfrm>
            <a:off x="1419566" y="154793"/>
            <a:ext cx="9986962" cy="1200329"/>
          </a:xfrm>
          <a:prstGeom prst="rect">
            <a:avLst/>
          </a:prstGeom>
          <a:noFill/>
        </p:spPr>
        <p:txBody>
          <a:bodyPr wrap="square" rtlCol="0">
            <a:spAutoFit/>
          </a:bodyPr>
          <a:lstStyle/>
          <a:p>
            <a:pPr algn="ctr"/>
            <a:r>
              <a:rPr lang="en-US" sz="3600" b="1" dirty="0">
                <a:latin typeface="+mj-lt"/>
              </a:rPr>
              <a:t>Traditional crossbreeding takes many years and leaves unwanted genetic elements</a:t>
            </a:r>
          </a:p>
        </p:txBody>
      </p:sp>
      <p:sp>
        <p:nvSpPr>
          <p:cNvPr id="10" name="TextBox 9">
            <a:extLst>
              <a:ext uri="{FF2B5EF4-FFF2-40B4-BE49-F238E27FC236}">
                <a16:creationId xmlns:a16="http://schemas.microsoft.com/office/drawing/2014/main" id="{DDBD8A80-FB40-4548-805D-CD8520819606}"/>
              </a:ext>
            </a:extLst>
          </p:cNvPr>
          <p:cNvSpPr txBox="1"/>
          <p:nvPr/>
        </p:nvSpPr>
        <p:spPr>
          <a:xfrm>
            <a:off x="1762806" y="2604778"/>
            <a:ext cx="1375682" cy="369332"/>
          </a:xfrm>
          <a:prstGeom prst="rect">
            <a:avLst/>
          </a:prstGeom>
          <a:solidFill>
            <a:schemeClr val="bg1"/>
          </a:solidFill>
        </p:spPr>
        <p:txBody>
          <a:bodyPr wrap="square" rtlCol="0">
            <a:spAutoFit/>
          </a:bodyPr>
          <a:lstStyle/>
          <a:p>
            <a:pPr algn="ctr"/>
            <a:r>
              <a:rPr lang="en-US" dirty="0"/>
              <a:t>Brahman</a:t>
            </a:r>
          </a:p>
        </p:txBody>
      </p:sp>
      <p:sp>
        <p:nvSpPr>
          <p:cNvPr id="12" name="TextBox 11">
            <a:extLst>
              <a:ext uri="{FF2B5EF4-FFF2-40B4-BE49-F238E27FC236}">
                <a16:creationId xmlns:a16="http://schemas.microsoft.com/office/drawing/2014/main" id="{55091C09-32B8-6C47-93CA-106D1067169F}"/>
              </a:ext>
            </a:extLst>
          </p:cNvPr>
          <p:cNvSpPr txBox="1"/>
          <p:nvPr/>
        </p:nvSpPr>
        <p:spPr>
          <a:xfrm>
            <a:off x="5748700" y="2580164"/>
            <a:ext cx="1312499" cy="369332"/>
          </a:xfrm>
          <a:prstGeom prst="rect">
            <a:avLst/>
          </a:prstGeom>
          <a:solidFill>
            <a:schemeClr val="bg1"/>
          </a:solidFill>
        </p:spPr>
        <p:txBody>
          <a:bodyPr wrap="square" rtlCol="0">
            <a:spAutoFit/>
          </a:bodyPr>
          <a:lstStyle/>
          <a:p>
            <a:pPr algn="ctr"/>
            <a:r>
              <a:rPr lang="en-US" dirty="0"/>
              <a:t>Angus</a:t>
            </a:r>
          </a:p>
        </p:txBody>
      </p:sp>
      <p:sp>
        <p:nvSpPr>
          <p:cNvPr id="11" name="Right Arrow 10">
            <a:extLst>
              <a:ext uri="{FF2B5EF4-FFF2-40B4-BE49-F238E27FC236}">
                <a16:creationId xmlns:a16="http://schemas.microsoft.com/office/drawing/2014/main" id="{1D9F041D-2C6C-A949-9717-9CEAB3E16ED4}"/>
              </a:ext>
            </a:extLst>
          </p:cNvPr>
          <p:cNvSpPr/>
          <p:nvPr/>
        </p:nvSpPr>
        <p:spPr>
          <a:xfrm>
            <a:off x="1936871" y="1950494"/>
            <a:ext cx="4558937" cy="7048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Genetic engineering</a:t>
            </a:r>
          </a:p>
        </p:txBody>
      </p:sp>
    </p:spTree>
    <p:extLst>
      <p:ext uri="{BB962C8B-B14F-4D97-AF65-F5344CB8AC3E}">
        <p14:creationId xmlns:p14="http://schemas.microsoft.com/office/powerpoint/2010/main" val="219672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crispr cas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8367" y="1485900"/>
            <a:ext cx="7351334" cy="411789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76CBED1-1634-E842-BB8D-11E1BEE9E502}"/>
              </a:ext>
            </a:extLst>
          </p:cNvPr>
          <p:cNvSpPr txBox="1"/>
          <p:nvPr/>
        </p:nvSpPr>
        <p:spPr>
          <a:xfrm>
            <a:off x="2291465" y="209199"/>
            <a:ext cx="7905137" cy="1200329"/>
          </a:xfrm>
          <a:prstGeom prst="rect">
            <a:avLst/>
          </a:prstGeom>
          <a:noFill/>
        </p:spPr>
        <p:txBody>
          <a:bodyPr wrap="square" rtlCol="0">
            <a:spAutoFit/>
          </a:bodyPr>
          <a:lstStyle/>
          <a:p>
            <a:pPr algn="ctr"/>
            <a:r>
              <a:rPr lang="en-US" sz="3600" b="1" dirty="0">
                <a:latin typeface="+mj-lt"/>
              </a:rPr>
              <a:t>CRISPR/Cas and Other Gene Editing Tools </a:t>
            </a:r>
          </a:p>
          <a:p>
            <a:pPr algn="ctr"/>
            <a:r>
              <a:rPr lang="en-US" sz="3600" b="1" dirty="0">
                <a:latin typeface="+mj-lt"/>
              </a:rPr>
              <a:t>Allow For Precise Genetic Changes</a:t>
            </a:r>
          </a:p>
        </p:txBody>
      </p:sp>
      <p:sp>
        <p:nvSpPr>
          <p:cNvPr id="3" name="TextBox 2">
            <a:extLst>
              <a:ext uri="{FF2B5EF4-FFF2-40B4-BE49-F238E27FC236}">
                <a16:creationId xmlns:a16="http://schemas.microsoft.com/office/drawing/2014/main" id="{52EA98CB-0EEF-9C4E-81E6-C56ABA073395}"/>
              </a:ext>
            </a:extLst>
          </p:cNvPr>
          <p:cNvSpPr txBox="1"/>
          <p:nvPr/>
        </p:nvSpPr>
        <p:spPr>
          <a:xfrm>
            <a:off x="1982804" y="5756538"/>
            <a:ext cx="8522461" cy="707886"/>
          </a:xfrm>
          <a:prstGeom prst="rect">
            <a:avLst/>
          </a:prstGeom>
          <a:noFill/>
        </p:spPr>
        <p:txBody>
          <a:bodyPr wrap="none" rtlCol="0">
            <a:spAutoFit/>
          </a:bodyPr>
          <a:lstStyle/>
          <a:p>
            <a:r>
              <a:rPr lang="en-US" sz="4000" dirty="0"/>
              <a:t>Technology is no longer a limiting factor.</a:t>
            </a:r>
          </a:p>
        </p:txBody>
      </p:sp>
    </p:spTree>
    <p:extLst>
      <p:ext uri="{BB962C8B-B14F-4D97-AF65-F5344CB8AC3E}">
        <p14:creationId xmlns:p14="http://schemas.microsoft.com/office/powerpoint/2010/main" val="3709058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BB74A-9BF0-1A4A-AE84-DB90ED85EB2A}"/>
              </a:ext>
            </a:extLst>
          </p:cNvPr>
          <p:cNvSpPr>
            <a:spLocks noGrp="1"/>
          </p:cNvSpPr>
          <p:nvPr>
            <p:ph type="title"/>
          </p:nvPr>
        </p:nvSpPr>
        <p:spPr/>
        <p:txBody>
          <a:bodyPr>
            <a:normAutofit fontScale="90000"/>
          </a:bodyPr>
          <a:lstStyle/>
          <a:p>
            <a:pPr algn="ctr"/>
            <a:r>
              <a:rPr lang="en-US" b="1" dirty="0"/>
              <a:t>Gene editing innovations that protect and improve performance in livestock production systems</a:t>
            </a:r>
          </a:p>
        </p:txBody>
      </p:sp>
      <p:sp>
        <p:nvSpPr>
          <p:cNvPr id="3" name="Content Placeholder 2">
            <a:extLst>
              <a:ext uri="{FF2B5EF4-FFF2-40B4-BE49-F238E27FC236}">
                <a16:creationId xmlns:a16="http://schemas.microsoft.com/office/drawing/2014/main" id="{ADDFD75E-C738-BA44-BCD7-59A8F3EE7D4F}"/>
              </a:ext>
            </a:extLst>
          </p:cNvPr>
          <p:cNvSpPr>
            <a:spLocks noGrp="1"/>
          </p:cNvSpPr>
          <p:nvPr>
            <p:ph idx="1"/>
          </p:nvPr>
        </p:nvSpPr>
        <p:spPr>
          <a:xfrm>
            <a:off x="838200" y="1825624"/>
            <a:ext cx="10515600" cy="4689475"/>
          </a:xfrm>
        </p:spPr>
        <p:txBody>
          <a:bodyPr>
            <a:normAutofit fontScale="92500" lnSpcReduction="20000"/>
          </a:bodyPr>
          <a:lstStyle/>
          <a:p>
            <a:r>
              <a:rPr lang="en-US" sz="3600" b="1" dirty="0"/>
              <a:t>Disease Resistance:</a:t>
            </a:r>
          </a:p>
          <a:p>
            <a:pPr lvl="1"/>
            <a:r>
              <a:rPr lang="en-US" sz="3200" b="1" dirty="0"/>
              <a:t>Pigs</a:t>
            </a:r>
          </a:p>
          <a:p>
            <a:pPr lvl="2"/>
            <a:r>
              <a:rPr lang="en-US" sz="2800" dirty="0"/>
              <a:t>Porcine reproductive and respiratory syndrome virus</a:t>
            </a:r>
          </a:p>
          <a:p>
            <a:pPr lvl="2"/>
            <a:r>
              <a:rPr lang="en-US" sz="2800" dirty="0"/>
              <a:t>Porcine epidemic diarrhea virus/transmissible gastroenteritis virus</a:t>
            </a:r>
          </a:p>
          <a:p>
            <a:pPr lvl="2"/>
            <a:r>
              <a:rPr lang="en-US" sz="2800" dirty="0"/>
              <a:t>African swine fever virus</a:t>
            </a:r>
          </a:p>
          <a:p>
            <a:pPr lvl="1"/>
            <a:r>
              <a:rPr lang="en-US" sz="3200" b="1" dirty="0"/>
              <a:t>Chicken</a:t>
            </a:r>
          </a:p>
          <a:p>
            <a:pPr lvl="2"/>
            <a:r>
              <a:rPr lang="en-US" sz="2800" dirty="0"/>
              <a:t>Avian leucosis virus</a:t>
            </a:r>
          </a:p>
          <a:p>
            <a:pPr lvl="2"/>
            <a:r>
              <a:rPr lang="en-US" sz="2800" dirty="0"/>
              <a:t>Avian influenza virus</a:t>
            </a:r>
          </a:p>
          <a:p>
            <a:pPr lvl="1"/>
            <a:r>
              <a:rPr lang="en-US" sz="3200" b="1" dirty="0"/>
              <a:t>Cattle</a:t>
            </a:r>
          </a:p>
          <a:p>
            <a:pPr lvl="2"/>
            <a:r>
              <a:rPr lang="en-US" sz="2800" dirty="0"/>
              <a:t>Bovine </a:t>
            </a:r>
            <a:r>
              <a:rPr lang="en-US" sz="2800" dirty="0" err="1"/>
              <a:t>spongioform</a:t>
            </a:r>
            <a:r>
              <a:rPr lang="en-US" sz="2800" dirty="0"/>
              <a:t> encephalopathy (BSE)</a:t>
            </a:r>
          </a:p>
          <a:p>
            <a:pPr lvl="2"/>
            <a:r>
              <a:rPr lang="en-US" sz="2800" dirty="0"/>
              <a:t>Tuberculosis</a:t>
            </a:r>
          </a:p>
          <a:p>
            <a:pPr lvl="2"/>
            <a:r>
              <a:rPr lang="en-US" sz="2800" dirty="0"/>
              <a:t>Bovine respiratory disease</a:t>
            </a:r>
          </a:p>
          <a:p>
            <a:pPr lvl="2"/>
            <a:r>
              <a:rPr lang="en-US" sz="2800" dirty="0"/>
              <a:t>Mastitis </a:t>
            </a:r>
          </a:p>
          <a:p>
            <a:pPr lvl="2"/>
            <a:endParaRPr lang="en-US" sz="3200" dirty="0"/>
          </a:p>
        </p:txBody>
      </p:sp>
      <p:pic>
        <p:nvPicPr>
          <p:cNvPr id="4" name="Picture 3">
            <a:extLst>
              <a:ext uri="{FF2B5EF4-FFF2-40B4-BE49-F238E27FC236}">
                <a16:creationId xmlns:a16="http://schemas.microsoft.com/office/drawing/2014/main" id="{F2BABA18-D3C9-F04E-8498-7413242C3458}"/>
              </a:ext>
            </a:extLst>
          </p:cNvPr>
          <p:cNvPicPr>
            <a:picLocks noChangeAspect="1"/>
          </p:cNvPicPr>
          <p:nvPr/>
        </p:nvPicPr>
        <p:blipFill>
          <a:blip r:embed="rId2"/>
          <a:stretch>
            <a:fillRect/>
          </a:stretch>
        </p:blipFill>
        <p:spPr>
          <a:xfrm>
            <a:off x="7968906" y="4314825"/>
            <a:ext cx="3913531" cy="2200274"/>
          </a:xfrm>
          <a:prstGeom prst="rect">
            <a:avLst/>
          </a:prstGeom>
        </p:spPr>
      </p:pic>
    </p:spTree>
    <p:extLst>
      <p:ext uri="{BB962C8B-B14F-4D97-AF65-F5344CB8AC3E}">
        <p14:creationId xmlns:p14="http://schemas.microsoft.com/office/powerpoint/2010/main" val="506365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BB74A-9BF0-1A4A-AE84-DB90ED85EB2A}"/>
              </a:ext>
            </a:extLst>
          </p:cNvPr>
          <p:cNvSpPr>
            <a:spLocks noGrp="1"/>
          </p:cNvSpPr>
          <p:nvPr>
            <p:ph type="title"/>
          </p:nvPr>
        </p:nvSpPr>
        <p:spPr/>
        <p:txBody>
          <a:bodyPr>
            <a:normAutofit fontScale="90000"/>
          </a:bodyPr>
          <a:lstStyle/>
          <a:p>
            <a:pPr algn="ctr"/>
            <a:r>
              <a:rPr lang="en-US" b="1" dirty="0"/>
              <a:t>Gene editing innovations that protect and improve performance in livestock production systems</a:t>
            </a:r>
          </a:p>
        </p:txBody>
      </p:sp>
      <p:sp>
        <p:nvSpPr>
          <p:cNvPr id="3" name="Content Placeholder 2">
            <a:extLst>
              <a:ext uri="{FF2B5EF4-FFF2-40B4-BE49-F238E27FC236}">
                <a16:creationId xmlns:a16="http://schemas.microsoft.com/office/drawing/2014/main" id="{ADDFD75E-C738-BA44-BCD7-59A8F3EE7D4F}"/>
              </a:ext>
            </a:extLst>
          </p:cNvPr>
          <p:cNvSpPr>
            <a:spLocks noGrp="1"/>
          </p:cNvSpPr>
          <p:nvPr>
            <p:ph idx="1"/>
          </p:nvPr>
        </p:nvSpPr>
        <p:spPr>
          <a:xfrm>
            <a:off x="838200" y="1825624"/>
            <a:ext cx="6448426" cy="4818063"/>
          </a:xfrm>
        </p:spPr>
        <p:txBody>
          <a:bodyPr>
            <a:normAutofit lnSpcReduction="10000"/>
          </a:bodyPr>
          <a:lstStyle/>
          <a:p>
            <a:r>
              <a:rPr lang="en-US" sz="3600" b="1" dirty="0"/>
              <a:t>Environment</a:t>
            </a:r>
          </a:p>
          <a:p>
            <a:pPr lvl="1"/>
            <a:r>
              <a:rPr lang="en-US" sz="3200" dirty="0"/>
              <a:t>Decreased phosphate </a:t>
            </a:r>
            <a:r>
              <a:rPr lang="en-US" sz="3200" dirty="0" err="1"/>
              <a:t>polluction</a:t>
            </a:r>
            <a:endParaRPr lang="en-US" sz="3200" dirty="0"/>
          </a:p>
          <a:p>
            <a:r>
              <a:rPr lang="en-US" sz="3600" b="1" dirty="0"/>
              <a:t>Enhanced Production</a:t>
            </a:r>
          </a:p>
          <a:p>
            <a:pPr lvl="1"/>
            <a:r>
              <a:rPr lang="en-US" sz="3200" dirty="0"/>
              <a:t>Heat tolerance</a:t>
            </a:r>
          </a:p>
          <a:p>
            <a:pPr lvl="1"/>
            <a:r>
              <a:rPr lang="en-US" sz="3200" dirty="0"/>
              <a:t>Polled (hornless) cattle</a:t>
            </a:r>
          </a:p>
          <a:p>
            <a:pPr lvl="1"/>
            <a:r>
              <a:rPr lang="en-US" sz="3200" dirty="0"/>
              <a:t>Reduction of milk allergens</a:t>
            </a:r>
          </a:p>
          <a:p>
            <a:pPr lvl="1"/>
            <a:r>
              <a:rPr lang="en-US" sz="3200" dirty="0"/>
              <a:t>Increase quantity and quality of meat</a:t>
            </a:r>
          </a:p>
          <a:p>
            <a:pPr lvl="2"/>
            <a:r>
              <a:rPr lang="en-US" sz="2800" dirty="0"/>
              <a:t>Increase growth rate of fish (</a:t>
            </a:r>
            <a:r>
              <a:rPr lang="en-US" sz="2800" dirty="0" err="1"/>
              <a:t>AquaBounty</a:t>
            </a:r>
            <a:r>
              <a:rPr lang="en-US" sz="2800" dirty="0"/>
              <a:t> salmon)</a:t>
            </a:r>
          </a:p>
          <a:p>
            <a:pPr marL="457200" lvl="1" indent="0">
              <a:buNone/>
            </a:pPr>
            <a:endParaRPr lang="en-US" sz="3200" dirty="0"/>
          </a:p>
        </p:txBody>
      </p:sp>
      <p:pic>
        <p:nvPicPr>
          <p:cNvPr id="5" name="Picture 4">
            <a:extLst>
              <a:ext uri="{FF2B5EF4-FFF2-40B4-BE49-F238E27FC236}">
                <a16:creationId xmlns:a16="http://schemas.microsoft.com/office/drawing/2014/main" id="{D10154AE-576E-8B47-9C8E-24C57DF433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13649" y="2782886"/>
            <a:ext cx="4976285" cy="373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277876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91B36B-C0F5-4645-A73C-A0D6696B5B26}"/>
              </a:ext>
            </a:extLst>
          </p:cNvPr>
          <p:cNvSpPr>
            <a:spLocks noGrp="1"/>
          </p:cNvSpPr>
          <p:nvPr>
            <p:ph idx="1"/>
          </p:nvPr>
        </p:nvSpPr>
        <p:spPr>
          <a:xfrm>
            <a:off x="822701" y="3910526"/>
            <a:ext cx="10172700" cy="2085975"/>
          </a:xfrm>
        </p:spPr>
        <p:txBody>
          <a:bodyPr/>
          <a:lstStyle/>
          <a:p>
            <a:pPr marL="0" indent="0">
              <a:buNone/>
            </a:pPr>
            <a:r>
              <a:rPr lang="en-US" sz="2400" b="1" dirty="0"/>
              <a:t>Gene-edited animal creators look beyond US market</a:t>
            </a:r>
          </a:p>
          <a:p>
            <a:pPr marL="0" indent="0">
              <a:buNone/>
            </a:pPr>
            <a:r>
              <a:rPr lang="en-US" sz="2400" dirty="0"/>
              <a:t>	Tired of regulatory confusion and a lack of funding, some US 	researchers are taking their gene-edited livestock abroad.</a:t>
            </a:r>
          </a:p>
          <a:p>
            <a:pPr marL="0" indent="0">
              <a:buNone/>
            </a:pPr>
            <a:r>
              <a:rPr lang="en-US" sz="2400" dirty="0"/>
              <a:t>	Nature, February 20, 2019</a:t>
            </a:r>
          </a:p>
        </p:txBody>
      </p:sp>
      <p:sp>
        <p:nvSpPr>
          <p:cNvPr id="4" name="TextBox 3">
            <a:extLst>
              <a:ext uri="{FF2B5EF4-FFF2-40B4-BE49-F238E27FC236}">
                <a16:creationId xmlns:a16="http://schemas.microsoft.com/office/drawing/2014/main" id="{713B8783-6636-5444-BB0B-A5C03DB2C2E8}"/>
              </a:ext>
            </a:extLst>
          </p:cNvPr>
          <p:cNvSpPr txBox="1"/>
          <p:nvPr/>
        </p:nvSpPr>
        <p:spPr>
          <a:xfrm>
            <a:off x="822701" y="2823936"/>
            <a:ext cx="9004300" cy="830997"/>
          </a:xfrm>
          <a:prstGeom prst="rect">
            <a:avLst/>
          </a:prstGeom>
          <a:noFill/>
        </p:spPr>
        <p:txBody>
          <a:bodyPr wrap="square" rtlCol="0">
            <a:spAutoFit/>
          </a:bodyPr>
          <a:lstStyle/>
          <a:p>
            <a:r>
              <a:rPr lang="en-US" sz="2400" b="1" dirty="0"/>
              <a:t>Gene-edited animals face US regulatory crackdown</a:t>
            </a:r>
          </a:p>
          <a:p>
            <a:r>
              <a:rPr lang="en-US" sz="2400" dirty="0"/>
              <a:t>	Nature, January 19, 2017</a:t>
            </a:r>
          </a:p>
        </p:txBody>
      </p:sp>
      <p:sp>
        <p:nvSpPr>
          <p:cNvPr id="5" name="TextBox 4">
            <a:extLst>
              <a:ext uri="{FF2B5EF4-FFF2-40B4-BE49-F238E27FC236}">
                <a16:creationId xmlns:a16="http://schemas.microsoft.com/office/drawing/2014/main" id="{430C63A8-9F69-4A4A-A74F-5C820A367FE1}"/>
              </a:ext>
            </a:extLst>
          </p:cNvPr>
          <p:cNvSpPr txBox="1"/>
          <p:nvPr/>
        </p:nvSpPr>
        <p:spPr>
          <a:xfrm>
            <a:off x="822701" y="1438941"/>
            <a:ext cx="7822654" cy="1200329"/>
          </a:xfrm>
          <a:prstGeom prst="rect">
            <a:avLst/>
          </a:prstGeom>
          <a:noFill/>
        </p:spPr>
        <p:txBody>
          <a:bodyPr wrap="none" rtlCol="0">
            <a:spAutoFit/>
          </a:bodyPr>
          <a:lstStyle/>
          <a:p>
            <a:r>
              <a:rPr lang="en-US" sz="2400" b="1" dirty="0"/>
              <a:t>Politics holds back animal engineers</a:t>
            </a:r>
            <a:endParaRPr lang="en-US" sz="2400" dirty="0"/>
          </a:p>
          <a:p>
            <a:r>
              <a:rPr lang="en-US" sz="2400" dirty="0"/>
              <a:t>	Funds and approvals lag for transgenic livestock in US.</a:t>
            </a:r>
          </a:p>
          <a:p>
            <a:r>
              <a:rPr lang="en-US" sz="2400" dirty="0"/>
              <a:t>	Nature, October 17, 2012</a:t>
            </a:r>
          </a:p>
        </p:txBody>
      </p:sp>
      <p:sp>
        <p:nvSpPr>
          <p:cNvPr id="6" name="TextBox 5">
            <a:extLst>
              <a:ext uri="{FF2B5EF4-FFF2-40B4-BE49-F238E27FC236}">
                <a16:creationId xmlns:a16="http://schemas.microsoft.com/office/drawing/2014/main" id="{7D0B2129-47DB-FD41-9726-7717BFE8103B}"/>
              </a:ext>
            </a:extLst>
          </p:cNvPr>
          <p:cNvSpPr txBox="1"/>
          <p:nvPr/>
        </p:nvSpPr>
        <p:spPr>
          <a:xfrm>
            <a:off x="822701" y="5717537"/>
            <a:ext cx="10172700" cy="707886"/>
          </a:xfrm>
          <a:prstGeom prst="rect">
            <a:avLst/>
          </a:prstGeom>
          <a:noFill/>
        </p:spPr>
        <p:txBody>
          <a:bodyPr wrap="square" rtlCol="0">
            <a:spAutoFit/>
          </a:bodyPr>
          <a:lstStyle/>
          <a:p>
            <a:r>
              <a:rPr lang="en-US" sz="2400" b="1" dirty="0"/>
              <a:t>Food and Drug Administration- Veterinary Innovation Program</a:t>
            </a:r>
            <a:endParaRPr lang="en-US" sz="1600" b="1" dirty="0"/>
          </a:p>
          <a:p>
            <a:r>
              <a:rPr lang="en-US" sz="1600" dirty="0">
                <a:hlinkClick r:id="rId2"/>
              </a:rPr>
              <a:t>https://www.fda.gov/animal-veterinary/animals-intentional-genomic-alterations/vip-veterinary-innovation-program</a:t>
            </a:r>
            <a:endParaRPr lang="en-US" sz="1600" dirty="0"/>
          </a:p>
        </p:txBody>
      </p:sp>
      <p:sp>
        <p:nvSpPr>
          <p:cNvPr id="7" name="TextBox 6">
            <a:extLst>
              <a:ext uri="{FF2B5EF4-FFF2-40B4-BE49-F238E27FC236}">
                <a16:creationId xmlns:a16="http://schemas.microsoft.com/office/drawing/2014/main" id="{8E464C3A-54ED-9C4D-A582-452C5D5A1DE0}"/>
              </a:ext>
            </a:extLst>
          </p:cNvPr>
          <p:cNvSpPr txBox="1"/>
          <p:nvPr/>
        </p:nvSpPr>
        <p:spPr>
          <a:xfrm>
            <a:off x="2306738" y="238612"/>
            <a:ext cx="7235635" cy="1200329"/>
          </a:xfrm>
          <a:prstGeom prst="rect">
            <a:avLst/>
          </a:prstGeom>
          <a:noFill/>
        </p:spPr>
        <p:txBody>
          <a:bodyPr wrap="none" rtlCol="0">
            <a:spAutoFit/>
          </a:bodyPr>
          <a:lstStyle/>
          <a:p>
            <a:pPr algn="ctr"/>
            <a:r>
              <a:rPr lang="en-US" sz="3600" b="1" dirty="0">
                <a:latin typeface="+mj-lt"/>
              </a:rPr>
              <a:t>A Failed Regulatory Framework Limits </a:t>
            </a:r>
          </a:p>
          <a:p>
            <a:pPr algn="ctr"/>
            <a:r>
              <a:rPr lang="en-US" sz="3600" b="1" dirty="0">
                <a:latin typeface="+mj-lt"/>
              </a:rPr>
              <a:t>Innovation In Animal Agriculture</a:t>
            </a:r>
          </a:p>
        </p:txBody>
      </p:sp>
    </p:spTree>
    <p:extLst>
      <p:ext uri="{BB962C8B-B14F-4D97-AF65-F5344CB8AC3E}">
        <p14:creationId xmlns:p14="http://schemas.microsoft.com/office/powerpoint/2010/main" val="645551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0621" y="706862"/>
            <a:ext cx="9004300" cy="2218259"/>
          </a:xfrm>
        </p:spPr>
        <p:txBody>
          <a:bodyPr>
            <a:normAutofit/>
          </a:bodyPr>
          <a:lstStyle/>
          <a:p>
            <a:pPr algn="ctr"/>
            <a:r>
              <a:rPr lang="en-US" sz="3600" b="1" dirty="0"/>
              <a:t>We must have clear risk based assessment of gene edited food, but only for those products that pose a reasonable risk</a:t>
            </a:r>
          </a:p>
        </p:txBody>
      </p:sp>
      <p:pic>
        <p:nvPicPr>
          <p:cNvPr id="6" name="Picture 5"/>
          <p:cNvPicPr>
            <a:picLocks noChangeAspect="1"/>
          </p:cNvPicPr>
          <p:nvPr/>
        </p:nvPicPr>
        <p:blipFill>
          <a:blip r:embed="rId2"/>
          <a:stretch>
            <a:fillRect/>
          </a:stretch>
        </p:blipFill>
        <p:spPr>
          <a:xfrm>
            <a:off x="3069304" y="2925121"/>
            <a:ext cx="5766935" cy="3476276"/>
          </a:xfrm>
          <a:prstGeom prst="rect">
            <a:avLst/>
          </a:prstGeom>
        </p:spPr>
      </p:pic>
    </p:spTree>
    <p:extLst>
      <p:ext uri="{BB962C8B-B14F-4D97-AF65-F5344CB8AC3E}">
        <p14:creationId xmlns:p14="http://schemas.microsoft.com/office/powerpoint/2010/main" val="397803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09800" y="1447800"/>
            <a:ext cx="7772400" cy="3939540"/>
          </a:xfrm>
          <a:prstGeom prst="rect">
            <a:avLst/>
          </a:prstGeom>
        </p:spPr>
        <p:txBody>
          <a:bodyPr wrap="square">
            <a:spAutoFit/>
          </a:bodyPr>
          <a:lstStyle/>
          <a:p>
            <a:pPr algn="ctr"/>
            <a:r>
              <a:rPr lang="en-US" sz="4000" dirty="0">
                <a:latin typeface="Lucida Calligraphy" panose="03010101010101010101" pitchFamily="66" charset="0"/>
                <a:ea typeface="MS Mincho" panose="02020609040205080304" pitchFamily="49" charset="-128"/>
                <a:cs typeface="Georgia" panose="02040502050405020303" pitchFamily="18" charset="0"/>
              </a:rPr>
              <a:t>“One of the wonderful things about </a:t>
            </a:r>
            <a:r>
              <a:rPr lang="en-US" sz="4000" dirty="0" err="1">
                <a:latin typeface="Lucida Calligraphy" panose="03010101010101010101" pitchFamily="66" charset="0"/>
                <a:ea typeface="MS Mincho" panose="02020609040205080304" pitchFamily="49" charset="-128"/>
                <a:cs typeface="Georgia" panose="02040502050405020303" pitchFamily="18" charset="0"/>
              </a:rPr>
              <a:t>transgenesis</a:t>
            </a:r>
            <a:r>
              <a:rPr lang="en-US" sz="4000" dirty="0">
                <a:latin typeface="Lucida Calligraphy" panose="03010101010101010101" pitchFamily="66" charset="0"/>
                <a:ea typeface="MS Mincho" panose="02020609040205080304" pitchFamily="49" charset="-128"/>
                <a:cs typeface="Georgia" panose="02040502050405020303" pitchFamily="18" charset="0"/>
              </a:rPr>
              <a:t> is that we can do all at once what evolution has taken millions of years to do.”</a:t>
            </a:r>
            <a:endParaRPr lang="en-US" sz="4000" dirty="0">
              <a:latin typeface="Cambria" panose="02040503050406030204" pitchFamily="18" charset="0"/>
              <a:ea typeface="MS Mincho" panose="02020609040205080304" pitchFamily="49" charset="-128"/>
              <a:cs typeface="Times New Roman" panose="02020603050405020304" pitchFamily="18" charset="0"/>
            </a:endParaRPr>
          </a:p>
          <a:p>
            <a:pPr algn="ctr"/>
            <a:r>
              <a:rPr lang="en-US" dirty="0">
                <a:latin typeface="Lucida Calligraphy" panose="03010101010101010101" pitchFamily="66" charset="0"/>
                <a:ea typeface="MS Mincho" panose="02020609040205080304" pitchFamily="49" charset="-128"/>
                <a:cs typeface="Georgia" panose="02040502050405020303" pitchFamily="18" charset="0"/>
              </a:rPr>
              <a:t> </a:t>
            </a:r>
            <a:endParaRPr lang="en-US" sz="800" dirty="0">
              <a:latin typeface="Cambria" panose="02040503050406030204" pitchFamily="18" charset="0"/>
              <a:ea typeface="MS Mincho" panose="02020609040205080304" pitchFamily="49" charset="-128"/>
              <a:cs typeface="Times New Roman" panose="02020603050405020304" pitchFamily="18" charset="0"/>
            </a:endParaRPr>
          </a:p>
          <a:p>
            <a:pPr algn="r"/>
            <a:r>
              <a:rPr lang="en-US" sz="3200" dirty="0">
                <a:latin typeface="Lucida Calligraphy" panose="03010101010101010101" pitchFamily="66" charset="0"/>
                <a:ea typeface="MS Mincho" panose="02020609040205080304" pitchFamily="49" charset="-128"/>
                <a:cs typeface="Georgia" panose="02040502050405020303" pitchFamily="18" charset="0"/>
              </a:rPr>
              <a:t>Francis </a:t>
            </a:r>
            <a:r>
              <a:rPr lang="en-US" sz="3200" dirty="0" err="1">
                <a:latin typeface="Lucida Calligraphy" panose="03010101010101010101" pitchFamily="66" charset="0"/>
                <a:ea typeface="MS Mincho" panose="02020609040205080304" pitchFamily="49" charset="-128"/>
                <a:cs typeface="Georgia" panose="02040502050405020303" pitchFamily="18" charset="0"/>
              </a:rPr>
              <a:t>Ruddle</a:t>
            </a:r>
            <a:endParaRPr lang="en-US" sz="32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668071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9853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ctrTitle"/>
          </p:nvPr>
        </p:nvSpPr>
        <p:spPr bwMode="auto">
          <a:xfrm>
            <a:off x="1274164" y="1925931"/>
            <a:ext cx="9523536" cy="3071100"/>
          </a:xfrm>
        </p:spPr>
        <p:txBody>
          <a:bodyPr>
            <a:normAutofit fontScale="90000"/>
          </a:bodyPr>
          <a:lstStyle/>
          <a:p>
            <a:pPr algn="ctr">
              <a:defRPr/>
            </a:pPr>
            <a:r>
              <a:rPr lang="en-US" b="1" dirty="0">
                <a:effectLst/>
                <a:ea typeface="ＭＳ Ｐゴシック" pitchFamily="34" charset="-128"/>
                <a:cs typeface="+mj-cs"/>
              </a:rPr>
              <a:t>How do you </a:t>
            </a:r>
            <a:r>
              <a:rPr lang="en-US" b="1" dirty="0">
                <a:solidFill>
                  <a:schemeClr val="accent1"/>
                </a:solidFill>
                <a:effectLst/>
                <a:ea typeface="ＭＳ Ｐゴシック" pitchFamily="34" charset="-128"/>
                <a:cs typeface="+mj-cs"/>
              </a:rPr>
              <a:t>sustainably</a:t>
            </a:r>
            <a:r>
              <a:rPr lang="en-US" b="1" dirty="0">
                <a:effectLst/>
                <a:ea typeface="ＭＳ Ｐゴシック" pitchFamily="34" charset="-128"/>
                <a:cs typeface="+mj-cs"/>
              </a:rPr>
              <a:t> feed 9 billion people in 2050 with </a:t>
            </a:r>
            <a:r>
              <a:rPr lang="en-US" b="1" dirty="0">
                <a:solidFill>
                  <a:schemeClr val="accent1"/>
                </a:solidFill>
                <a:effectLst/>
                <a:ea typeface="ＭＳ Ｐゴシック" pitchFamily="34" charset="-128"/>
                <a:cs typeface="+mj-cs"/>
              </a:rPr>
              <a:t>less resources </a:t>
            </a:r>
            <a:r>
              <a:rPr lang="en-US" b="1" dirty="0">
                <a:effectLst/>
                <a:ea typeface="ＭＳ Ｐゴシック" pitchFamily="34" charset="-128"/>
                <a:cs typeface="+mj-cs"/>
              </a:rPr>
              <a:t>in an </a:t>
            </a:r>
            <a:r>
              <a:rPr lang="en-US" b="1" dirty="0">
                <a:solidFill>
                  <a:schemeClr val="accent1"/>
                </a:solidFill>
                <a:effectLst/>
                <a:ea typeface="ＭＳ Ｐゴシック" pitchFamily="34" charset="-128"/>
                <a:cs typeface="+mj-cs"/>
              </a:rPr>
              <a:t>adverse environment</a:t>
            </a:r>
            <a:r>
              <a:rPr lang="en-US" b="1" dirty="0">
                <a:effectLst/>
                <a:ea typeface="ＭＳ Ｐゴシック" pitchFamily="34" charset="-128"/>
                <a:cs typeface="+mj-cs"/>
              </a:rPr>
              <a:t>?</a:t>
            </a:r>
          </a:p>
        </p:txBody>
      </p:sp>
    </p:spTree>
    <p:extLst>
      <p:ext uri="{BB962C8B-B14F-4D97-AF65-F5344CB8AC3E}">
        <p14:creationId xmlns:p14="http://schemas.microsoft.com/office/powerpoint/2010/main" val="4195844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orkflow 01.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3" name="Picture 2" descr="Workflow 0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4" name="Picture 3" descr="Workflow 03.p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5" name="Picture 4" descr="Workflow 04.png"/>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6" name="Picture 5" descr="Workflow 05.png"/>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7" name="Picture 6" descr="Workflow 06.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8" name="Picture 7" descr="Workflow 07.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pic>
        <p:nvPicPr>
          <p:cNvPr id="9" name="Picture 8" descr="Workflow 08.png"/>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
        <p:nvSpPr>
          <p:cNvPr id="11" name="Título 1"/>
          <p:cNvSpPr txBox="1">
            <a:spLocks/>
          </p:cNvSpPr>
          <p:nvPr/>
        </p:nvSpPr>
        <p:spPr>
          <a:xfrm>
            <a:off x="2186609" y="161841"/>
            <a:ext cx="7818781" cy="1282645"/>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a:t>Targeting Bovine Myostatin by Microinjection</a:t>
            </a:r>
          </a:p>
        </p:txBody>
      </p:sp>
    </p:spTree>
    <p:extLst>
      <p:ext uri="{BB962C8B-B14F-4D97-AF65-F5344CB8AC3E}">
        <p14:creationId xmlns:p14="http://schemas.microsoft.com/office/powerpoint/2010/main" val="3582549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D0D889-1806-3240-AB08-DC0300EE4C9D}"/>
              </a:ext>
            </a:extLst>
          </p:cNvPr>
          <p:cNvSpPr/>
          <p:nvPr/>
        </p:nvSpPr>
        <p:spPr>
          <a:xfrm>
            <a:off x="1234189" y="374756"/>
            <a:ext cx="10263267" cy="3416320"/>
          </a:xfrm>
          <a:prstGeom prst="rect">
            <a:avLst/>
          </a:prstGeom>
        </p:spPr>
        <p:txBody>
          <a:bodyPr wrap="square">
            <a:spAutoFit/>
          </a:bodyPr>
          <a:lstStyle/>
          <a:p>
            <a:r>
              <a:rPr lang="en-US" sz="3600" b="0" i="0" u="none" strike="noStrike" dirty="0">
                <a:solidFill>
                  <a:srgbClr val="3A3A3A"/>
                </a:solidFill>
                <a:effectLst/>
                <a:latin typeface="Merriweather"/>
              </a:rPr>
              <a:t>What is needed is legislation regulating varieties and their products based on their (new) characteristics and a reasonable a priori risk assessment, not the breeding methods that produced them. It is urgent legislation. We will sacrifice our agriculture and our food production if we fail to produce it.</a:t>
            </a:r>
            <a:endParaRPr lang="en-US" sz="3600" dirty="0"/>
          </a:p>
        </p:txBody>
      </p:sp>
      <p:sp>
        <p:nvSpPr>
          <p:cNvPr id="3" name="Rectangle 2">
            <a:extLst>
              <a:ext uri="{FF2B5EF4-FFF2-40B4-BE49-F238E27FC236}">
                <a16:creationId xmlns:a16="http://schemas.microsoft.com/office/drawing/2014/main" id="{CBC3D30C-7ABC-7548-8280-15B32F851DE5}"/>
              </a:ext>
            </a:extLst>
          </p:cNvPr>
          <p:cNvSpPr/>
          <p:nvPr/>
        </p:nvSpPr>
        <p:spPr>
          <a:xfrm>
            <a:off x="1391700" y="3791076"/>
            <a:ext cx="3202672" cy="369332"/>
          </a:xfrm>
          <a:prstGeom prst="rect">
            <a:avLst/>
          </a:prstGeom>
        </p:spPr>
        <p:txBody>
          <a:bodyPr wrap="none">
            <a:spAutoFit/>
          </a:bodyPr>
          <a:lstStyle/>
          <a:p>
            <a:r>
              <a:rPr lang="en-US" b="0" i="0" u="none" strike="noStrike" dirty="0">
                <a:solidFill>
                  <a:srgbClr val="087093"/>
                </a:solidFill>
                <a:effectLst/>
                <a:latin typeface="open sans"/>
                <a:hlinkClick r:id="rId2"/>
              </a:rPr>
              <a:t>André Heitz</a:t>
            </a:r>
            <a:r>
              <a:rPr lang="en-US" b="0" i="0" dirty="0">
                <a:solidFill>
                  <a:srgbClr val="3A3A3A"/>
                </a:solidFill>
                <a:effectLst/>
                <a:latin typeface="open sans"/>
              </a:rPr>
              <a:t> | February 14, 2020</a:t>
            </a:r>
            <a:endParaRPr lang="en-US" dirty="0"/>
          </a:p>
        </p:txBody>
      </p:sp>
      <p:sp>
        <p:nvSpPr>
          <p:cNvPr id="4" name="Rectangle 3">
            <a:extLst>
              <a:ext uri="{FF2B5EF4-FFF2-40B4-BE49-F238E27FC236}">
                <a16:creationId xmlns:a16="http://schemas.microsoft.com/office/drawing/2014/main" id="{D00DAEF1-E0E0-7E45-B8A2-D6972C7261F1}"/>
              </a:ext>
            </a:extLst>
          </p:cNvPr>
          <p:cNvSpPr/>
          <p:nvPr/>
        </p:nvSpPr>
        <p:spPr>
          <a:xfrm>
            <a:off x="1391700" y="4160408"/>
            <a:ext cx="2584747" cy="369332"/>
          </a:xfrm>
          <a:prstGeom prst="rect">
            <a:avLst/>
          </a:prstGeom>
        </p:spPr>
        <p:txBody>
          <a:bodyPr wrap="none">
            <a:spAutoFit/>
          </a:bodyPr>
          <a:lstStyle/>
          <a:p>
            <a:r>
              <a:rPr lang="en-US" dirty="0" err="1"/>
              <a:t>geneticliteracyproject.org</a:t>
            </a:r>
            <a:endParaRPr lang="en-US" dirty="0"/>
          </a:p>
        </p:txBody>
      </p:sp>
    </p:spTree>
    <p:extLst>
      <p:ext uri="{BB962C8B-B14F-4D97-AF65-F5344CB8AC3E}">
        <p14:creationId xmlns:p14="http://schemas.microsoft.com/office/powerpoint/2010/main" val="2306908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001" y="698500"/>
            <a:ext cx="10641225" cy="539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3326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5F025E4-DE82-F142-AD81-3FB5931065AD}"/>
              </a:ext>
            </a:extLst>
          </p:cNvPr>
          <p:cNvPicPr>
            <a:picLocks noChangeAspect="1"/>
          </p:cNvPicPr>
          <p:nvPr/>
        </p:nvPicPr>
        <p:blipFill>
          <a:blip r:embed="rId2"/>
          <a:stretch>
            <a:fillRect/>
          </a:stretch>
        </p:blipFill>
        <p:spPr>
          <a:xfrm>
            <a:off x="2305070" y="873941"/>
            <a:ext cx="8544376" cy="5024907"/>
          </a:xfrm>
          <a:prstGeom prst="rect">
            <a:avLst/>
          </a:prstGeom>
        </p:spPr>
      </p:pic>
      <p:sp>
        <p:nvSpPr>
          <p:cNvPr id="3" name="TextBox 2">
            <a:extLst>
              <a:ext uri="{FF2B5EF4-FFF2-40B4-BE49-F238E27FC236}">
                <a16:creationId xmlns:a16="http://schemas.microsoft.com/office/drawing/2014/main" id="{160E4829-580F-2B4C-BD5C-E2CE914593BB}"/>
              </a:ext>
            </a:extLst>
          </p:cNvPr>
          <p:cNvSpPr txBox="1"/>
          <p:nvPr/>
        </p:nvSpPr>
        <p:spPr>
          <a:xfrm>
            <a:off x="2005678" y="5715000"/>
            <a:ext cx="8843768" cy="584775"/>
          </a:xfrm>
          <a:prstGeom prst="rect">
            <a:avLst/>
          </a:prstGeom>
          <a:noFill/>
        </p:spPr>
        <p:txBody>
          <a:bodyPr wrap="none" rtlCol="0">
            <a:spAutoFit/>
          </a:bodyPr>
          <a:lstStyle/>
          <a:p>
            <a:r>
              <a:rPr lang="en-US" sz="3200" dirty="0"/>
              <a:t>Now approximately 100 new publications per week!</a:t>
            </a:r>
          </a:p>
        </p:txBody>
      </p:sp>
      <p:sp>
        <p:nvSpPr>
          <p:cNvPr id="4" name="TextBox 3">
            <a:extLst>
              <a:ext uri="{FF2B5EF4-FFF2-40B4-BE49-F238E27FC236}">
                <a16:creationId xmlns:a16="http://schemas.microsoft.com/office/drawing/2014/main" id="{9744981D-CF13-2A44-8543-9AF6C87E1C93}"/>
              </a:ext>
            </a:extLst>
          </p:cNvPr>
          <p:cNvSpPr txBox="1"/>
          <p:nvPr/>
        </p:nvSpPr>
        <p:spPr>
          <a:xfrm>
            <a:off x="8407400" y="6539586"/>
            <a:ext cx="3654911" cy="307777"/>
          </a:xfrm>
          <a:prstGeom prst="rect">
            <a:avLst/>
          </a:prstGeom>
          <a:noFill/>
        </p:spPr>
        <p:txBody>
          <a:bodyPr wrap="none" rtlCol="0">
            <a:spAutoFit/>
          </a:bodyPr>
          <a:lstStyle/>
          <a:p>
            <a:r>
              <a:rPr lang="en-US" sz="1400" dirty="0">
                <a:hlinkClick r:id="rId3"/>
              </a:rPr>
              <a:t>http://wwwuser.cnb.csic.es/~montoliu/CRISPR/</a:t>
            </a:r>
            <a:endParaRPr lang="en-US" sz="1400" dirty="0"/>
          </a:p>
        </p:txBody>
      </p:sp>
      <p:sp>
        <p:nvSpPr>
          <p:cNvPr id="5" name="TextBox 4">
            <a:extLst>
              <a:ext uri="{FF2B5EF4-FFF2-40B4-BE49-F238E27FC236}">
                <a16:creationId xmlns:a16="http://schemas.microsoft.com/office/drawing/2014/main" id="{85C1B5B2-A6B7-2A47-862C-35C085C1C642}"/>
              </a:ext>
            </a:extLst>
          </p:cNvPr>
          <p:cNvSpPr txBox="1"/>
          <p:nvPr/>
        </p:nvSpPr>
        <p:spPr>
          <a:xfrm>
            <a:off x="3101074" y="104500"/>
            <a:ext cx="6652975" cy="769441"/>
          </a:xfrm>
          <a:prstGeom prst="rect">
            <a:avLst/>
          </a:prstGeom>
          <a:noFill/>
        </p:spPr>
        <p:txBody>
          <a:bodyPr wrap="none" rtlCol="0">
            <a:spAutoFit/>
          </a:bodyPr>
          <a:lstStyle/>
          <a:p>
            <a:r>
              <a:rPr lang="en-US" sz="4400" dirty="0"/>
              <a:t>CRISPR is Not New Anymore</a:t>
            </a:r>
          </a:p>
        </p:txBody>
      </p:sp>
    </p:spTree>
    <p:extLst>
      <p:ext uri="{BB962C8B-B14F-4D97-AF65-F5344CB8AC3E}">
        <p14:creationId xmlns:p14="http://schemas.microsoft.com/office/powerpoint/2010/main" val="286744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381001"/>
            <a:ext cx="8382000" cy="61561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1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4">
            <a:extLst>
              <a:ext uri="{FF2B5EF4-FFF2-40B4-BE49-F238E27FC236}">
                <a16:creationId xmlns:a16="http://schemas.microsoft.com/office/drawing/2014/main" id="{DAC476BD-3100-E44B-B3FD-824D94AFB8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2524" y="990600"/>
            <a:ext cx="5791200" cy="5837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458" name="TextBox 2">
            <a:extLst>
              <a:ext uri="{FF2B5EF4-FFF2-40B4-BE49-F238E27FC236}">
                <a16:creationId xmlns:a16="http://schemas.microsoft.com/office/drawing/2014/main" id="{66479DF3-7210-CE4E-B743-66FDEBEEA7FE}"/>
              </a:ext>
            </a:extLst>
          </p:cNvPr>
          <p:cNvSpPr txBox="1">
            <a:spLocks noChangeArrowheads="1"/>
          </p:cNvSpPr>
          <p:nvPr/>
        </p:nvSpPr>
        <p:spPr bwMode="auto">
          <a:xfrm>
            <a:off x="1529501" y="204832"/>
            <a:ext cx="9137245" cy="7694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4400" b="1" dirty="0">
                <a:latin typeface="+mj-lt"/>
                <a:ea typeface="+mj-ea"/>
                <a:cs typeface="+mj-cs"/>
              </a:rPr>
              <a:t>World</a:t>
            </a:r>
            <a:r>
              <a:rPr lang="en-US" altLang="en-US" sz="4400" b="1" dirty="0"/>
              <a:t> </a:t>
            </a:r>
            <a:r>
              <a:rPr lang="en-US" altLang="en-US" sz="4400" b="1" dirty="0">
                <a:latin typeface="+mj-lt"/>
                <a:ea typeface="+mj-ea"/>
                <a:cs typeface="+mj-cs"/>
              </a:rPr>
              <a:t>Population Continues to Increase</a:t>
            </a:r>
          </a:p>
        </p:txBody>
      </p:sp>
    </p:spTree>
    <p:extLst>
      <p:ext uri="{BB962C8B-B14F-4D97-AF65-F5344CB8AC3E}">
        <p14:creationId xmlns:p14="http://schemas.microsoft.com/office/powerpoint/2010/main" val="1902256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ABA564-51BD-8B4E-B703-448675F0D747}"/>
              </a:ext>
            </a:extLst>
          </p:cNvPr>
          <p:cNvPicPr>
            <a:picLocks noChangeAspect="1"/>
          </p:cNvPicPr>
          <p:nvPr/>
        </p:nvPicPr>
        <p:blipFill>
          <a:blip r:embed="rId2"/>
          <a:stretch>
            <a:fillRect/>
          </a:stretch>
        </p:blipFill>
        <p:spPr>
          <a:xfrm>
            <a:off x="5345220" y="1690690"/>
            <a:ext cx="6621543" cy="4716199"/>
          </a:xfrm>
          <a:prstGeom prst="rect">
            <a:avLst/>
          </a:prstGeom>
        </p:spPr>
      </p:pic>
      <p:sp>
        <p:nvSpPr>
          <p:cNvPr id="3" name="Title 2">
            <a:extLst>
              <a:ext uri="{FF2B5EF4-FFF2-40B4-BE49-F238E27FC236}">
                <a16:creationId xmlns:a16="http://schemas.microsoft.com/office/drawing/2014/main" id="{C3748E32-E5BE-D549-9904-2F5E9F5CE346}"/>
              </a:ext>
            </a:extLst>
          </p:cNvPr>
          <p:cNvSpPr>
            <a:spLocks noGrp="1"/>
          </p:cNvSpPr>
          <p:nvPr>
            <p:ph type="title"/>
          </p:nvPr>
        </p:nvSpPr>
        <p:spPr>
          <a:xfrm>
            <a:off x="3185469" y="51442"/>
            <a:ext cx="5827642" cy="1325563"/>
          </a:xfrm>
        </p:spPr>
        <p:txBody>
          <a:bodyPr/>
          <a:lstStyle/>
          <a:p>
            <a:r>
              <a:rPr lang="en-US" b="1" dirty="0"/>
              <a:t>Climate Change is Real</a:t>
            </a:r>
            <a:endParaRPr lang="en-US" dirty="0"/>
          </a:p>
        </p:txBody>
      </p:sp>
      <p:sp>
        <p:nvSpPr>
          <p:cNvPr id="4" name="Content Placeholder 3">
            <a:extLst>
              <a:ext uri="{FF2B5EF4-FFF2-40B4-BE49-F238E27FC236}">
                <a16:creationId xmlns:a16="http://schemas.microsoft.com/office/drawing/2014/main" id="{745EA36E-E208-D24C-B1A0-5E4F9F20542A}"/>
              </a:ext>
            </a:extLst>
          </p:cNvPr>
          <p:cNvSpPr>
            <a:spLocks noGrp="1"/>
          </p:cNvSpPr>
          <p:nvPr>
            <p:ph idx="1"/>
          </p:nvPr>
        </p:nvSpPr>
        <p:spPr>
          <a:xfrm>
            <a:off x="838200" y="1690690"/>
            <a:ext cx="4507020" cy="4402514"/>
          </a:xfrm>
        </p:spPr>
        <p:txBody>
          <a:bodyPr>
            <a:normAutofit lnSpcReduction="10000"/>
          </a:bodyPr>
          <a:lstStyle/>
          <a:p>
            <a:r>
              <a:rPr lang="en-US" dirty="0"/>
              <a:t>Increased frequency and intensity of drought</a:t>
            </a:r>
          </a:p>
          <a:p>
            <a:r>
              <a:rPr lang="en-US" dirty="0"/>
              <a:t>Increased frequency and intensity of devastating storms</a:t>
            </a:r>
          </a:p>
          <a:p>
            <a:r>
              <a:rPr lang="en-US" dirty="0"/>
              <a:t>Rising sea levels</a:t>
            </a:r>
          </a:p>
          <a:p>
            <a:r>
              <a:rPr lang="en-US" dirty="0"/>
              <a:t>Water shortages</a:t>
            </a:r>
          </a:p>
          <a:p>
            <a:endParaRPr lang="en-US" dirty="0"/>
          </a:p>
          <a:p>
            <a:r>
              <a:rPr lang="en-US" dirty="0"/>
              <a:t>Increased stress on livestock and decreased production</a:t>
            </a:r>
          </a:p>
          <a:p>
            <a:endParaRPr lang="en-US" dirty="0"/>
          </a:p>
        </p:txBody>
      </p:sp>
      <p:sp>
        <p:nvSpPr>
          <p:cNvPr id="5" name="TextBox 4">
            <a:extLst>
              <a:ext uri="{FF2B5EF4-FFF2-40B4-BE49-F238E27FC236}">
                <a16:creationId xmlns:a16="http://schemas.microsoft.com/office/drawing/2014/main" id="{BA62A2A8-F6F3-6E43-82E8-0004EFA69E8F}"/>
              </a:ext>
            </a:extLst>
          </p:cNvPr>
          <p:cNvSpPr txBox="1"/>
          <p:nvPr/>
        </p:nvSpPr>
        <p:spPr>
          <a:xfrm>
            <a:off x="9344416" y="6406889"/>
            <a:ext cx="2009385" cy="369332"/>
          </a:xfrm>
          <a:prstGeom prst="rect">
            <a:avLst/>
          </a:prstGeom>
          <a:noFill/>
        </p:spPr>
        <p:txBody>
          <a:bodyPr wrap="square" rtlCol="0">
            <a:spAutoFit/>
          </a:bodyPr>
          <a:lstStyle/>
          <a:p>
            <a:r>
              <a:rPr lang="en-US" dirty="0"/>
              <a:t>USGCRP 2009</a:t>
            </a:r>
          </a:p>
        </p:txBody>
      </p:sp>
    </p:spTree>
    <p:extLst>
      <p:ext uri="{BB962C8B-B14F-4D97-AF65-F5344CB8AC3E}">
        <p14:creationId xmlns:p14="http://schemas.microsoft.com/office/powerpoint/2010/main" val="2925933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941926" y="6488668"/>
            <a:ext cx="4250074" cy="369332"/>
          </a:xfrm>
          <a:prstGeom prst="rect">
            <a:avLst/>
          </a:prstGeom>
          <a:noFill/>
        </p:spPr>
        <p:txBody>
          <a:bodyPr wrap="none" rtlCol="0">
            <a:spAutoFit/>
          </a:bodyPr>
          <a:lstStyle/>
          <a:p>
            <a:r>
              <a:rPr lang="en-US" dirty="0"/>
              <a:t> The World Bank, World Resources Institute</a:t>
            </a:r>
          </a:p>
        </p:txBody>
      </p:sp>
      <p:sp>
        <p:nvSpPr>
          <p:cNvPr id="2" name="Title 1"/>
          <p:cNvSpPr>
            <a:spLocks noGrp="1"/>
          </p:cNvSpPr>
          <p:nvPr>
            <p:ph type="title"/>
          </p:nvPr>
        </p:nvSpPr>
        <p:spPr>
          <a:xfrm>
            <a:off x="1886182" y="-61476"/>
            <a:ext cx="8386355" cy="1143000"/>
          </a:xfrm>
        </p:spPr>
        <p:txBody>
          <a:bodyPr>
            <a:normAutofit/>
          </a:bodyPr>
          <a:lstStyle/>
          <a:p>
            <a:r>
              <a:rPr lang="en-US" b="1" dirty="0"/>
              <a:t>We Need More Food With Less Land</a:t>
            </a:r>
          </a:p>
        </p:txBody>
      </p:sp>
      <p:pic>
        <p:nvPicPr>
          <p:cNvPr id="3" name="Picture 2">
            <a:extLst>
              <a:ext uri="{FF2B5EF4-FFF2-40B4-BE49-F238E27FC236}">
                <a16:creationId xmlns:a16="http://schemas.microsoft.com/office/drawing/2014/main" id="{B7A18AA8-ABBC-DE49-90F6-255DFF871814}"/>
              </a:ext>
            </a:extLst>
          </p:cNvPr>
          <p:cNvPicPr>
            <a:picLocks noChangeAspect="1"/>
          </p:cNvPicPr>
          <p:nvPr/>
        </p:nvPicPr>
        <p:blipFill>
          <a:blip r:embed="rId3"/>
          <a:stretch>
            <a:fillRect/>
          </a:stretch>
        </p:blipFill>
        <p:spPr>
          <a:xfrm>
            <a:off x="2249715" y="1130483"/>
            <a:ext cx="7744641" cy="5197746"/>
          </a:xfrm>
          <a:prstGeom prst="rect">
            <a:avLst/>
          </a:prstGeom>
        </p:spPr>
      </p:pic>
    </p:spTree>
    <p:extLst>
      <p:ext uri="{BB962C8B-B14F-4D97-AF65-F5344CB8AC3E}">
        <p14:creationId xmlns:p14="http://schemas.microsoft.com/office/powerpoint/2010/main" val="374267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bwMode="auto">
          <a:xfrm>
            <a:off x="838200" y="-118205"/>
            <a:ext cx="105156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r>
              <a:rPr lang="en-US" sz="4000" b="1" dirty="0"/>
              <a:t>The Potential Of Genetically Engineered Livestock</a:t>
            </a:r>
          </a:p>
        </p:txBody>
      </p:sp>
      <p:sp>
        <p:nvSpPr>
          <p:cNvPr id="12291" name="Rectangle 3"/>
          <p:cNvSpPr>
            <a:spLocks noGrp="1" noChangeArrowheads="1"/>
          </p:cNvSpPr>
          <p:nvPr>
            <p:ph type="body" sz="half" idx="4294967295"/>
          </p:nvPr>
        </p:nvSpPr>
        <p:spPr>
          <a:xfrm>
            <a:off x="838199" y="1207358"/>
            <a:ext cx="5682521" cy="5403304"/>
          </a:xfrm>
        </p:spPr>
        <p:txBody>
          <a:bodyPr>
            <a:normAutofit lnSpcReduction="10000"/>
          </a:bodyPr>
          <a:lstStyle/>
          <a:p>
            <a:pPr eaLnBrk="1" hangingPunct="1"/>
            <a:r>
              <a:rPr lang="en-US" dirty="0"/>
              <a:t>GE animals with new traits like:</a:t>
            </a:r>
          </a:p>
          <a:p>
            <a:pPr lvl="1" eaLnBrk="1" hangingPunct="1"/>
            <a:r>
              <a:rPr lang="en-US" dirty="0"/>
              <a:t>Enhanced growth and production</a:t>
            </a:r>
          </a:p>
          <a:p>
            <a:pPr lvl="1" eaLnBrk="1" hangingPunct="1"/>
            <a:r>
              <a:rPr lang="en-US" dirty="0"/>
              <a:t>Disease resistance</a:t>
            </a:r>
          </a:p>
          <a:p>
            <a:pPr lvl="1" eaLnBrk="1" hangingPunct="1"/>
            <a:r>
              <a:rPr lang="en-US" dirty="0"/>
              <a:t>Drought and heat tolerance</a:t>
            </a:r>
          </a:p>
          <a:p>
            <a:pPr lvl="1" eaLnBrk="1" hangingPunct="1"/>
            <a:r>
              <a:rPr lang="en-US" dirty="0"/>
              <a:t>Insect tolerance</a:t>
            </a:r>
          </a:p>
          <a:p>
            <a:pPr marL="457200" lvl="1" indent="0" eaLnBrk="1" hangingPunct="1">
              <a:buNone/>
            </a:pPr>
            <a:endParaRPr lang="en-US" dirty="0"/>
          </a:p>
          <a:p>
            <a:r>
              <a:rPr lang="en-US" dirty="0"/>
              <a:t>… will allow for high quality food to be produced in parts of the world where disease, climate, or accessibility of forage material have previously limited the ability to raise food animals.</a:t>
            </a:r>
            <a:br>
              <a:rPr lang="en-US" dirty="0"/>
            </a:br>
            <a:br>
              <a:rPr lang="en-US" dirty="0"/>
            </a:br>
            <a:r>
              <a:rPr lang="en-US" sz="2000" dirty="0"/>
              <a:t>FDA Guidance January 2009</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0720" y="1207358"/>
            <a:ext cx="5026849" cy="5026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3479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title"/>
          </p:nvPr>
        </p:nvSpPr>
        <p:spPr bwMode="auto">
          <a:xfrm>
            <a:off x="615082" y="78469"/>
            <a:ext cx="10924821" cy="1293132"/>
          </a:xfrm>
          <a:extLst/>
        </p:spPr>
        <p:txBody>
          <a:bodyPr>
            <a:normAutofit/>
          </a:bodyPr>
          <a:lstStyle/>
          <a:p>
            <a:pPr algn="ctr" eaLnBrk="1" hangingPunct="1">
              <a:defRPr/>
            </a:pPr>
            <a:r>
              <a:rPr lang="en-US" sz="4000" b="1" dirty="0">
                <a:effectLst/>
                <a:ea typeface="MS PGothic" panose="020B0600070205080204" pitchFamily="34" charset="-128"/>
                <a:cs typeface="+mj-cs"/>
              </a:rPr>
              <a:t>Goals of Genetic Engineering In Livestock Production</a:t>
            </a:r>
            <a:endParaRPr lang="en-US" sz="4000" b="1" dirty="0">
              <a:effectLst/>
              <a:cs typeface="+mj-cs"/>
            </a:endParaRPr>
          </a:p>
        </p:txBody>
      </p:sp>
      <p:sp>
        <p:nvSpPr>
          <p:cNvPr id="5" name="Content Placeholder 4">
            <a:extLst>
              <a:ext uri="{FF2B5EF4-FFF2-40B4-BE49-F238E27FC236}">
                <a16:creationId xmlns:a16="http://schemas.microsoft.com/office/drawing/2014/main" id="{15D7644E-476E-0D4F-AA4E-5D14456BE321}"/>
              </a:ext>
            </a:extLst>
          </p:cNvPr>
          <p:cNvSpPr>
            <a:spLocks noGrp="1"/>
          </p:cNvSpPr>
          <p:nvPr>
            <p:ph idx="1"/>
          </p:nvPr>
        </p:nvSpPr>
        <p:spPr>
          <a:xfrm>
            <a:off x="819692" y="1160215"/>
            <a:ext cx="10515600" cy="5651291"/>
          </a:xfrm>
        </p:spPr>
        <p:txBody>
          <a:bodyPr>
            <a:normAutofit fontScale="92500" lnSpcReduction="10000"/>
          </a:bodyPr>
          <a:lstStyle/>
          <a:p>
            <a:pPr>
              <a:lnSpc>
                <a:spcPct val="150000"/>
              </a:lnSpc>
            </a:pPr>
            <a:r>
              <a:rPr lang="en-US" sz="3600" dirty="0"/>
              <a:t>Produce regionally adapted, pest and disease resistant livestock with improved performance traits that meet consumer demands</a:t>
            </a:r>
          </a:p>
          <a:p>
            <a:pPr lvl="1">
              <a:lnSpc>
                <a:spcPct val="150000"/>
              </a:lnSpc>
            </a:pPr>
            <a:r>
              <a:rPr lang="en-US" sz="3200" dirty="0"/>
              <a:t>Efficiently convert grass to high value protein</a:t>
            </a:r>
          </a:p>
          <a:p>
            <a:pPr lvl="2">
              <a:lnSpc>
                <a:spcPct val="150000"/>
              </a:lnSpc>
            </a:pPr>
            <a:r>
              <a:rPr lang="en-US" sz="2800" dirty="0"/>
              <a:t>Increased product (meat and milk) per animal</a:t>
            </a:r>
          </a:p>
          <a:p>
            <a:pPr lvl="2">
              <a:lnSpc>
                <a:spcPct val="150000"/>
              </a:lnSpc>
            </a:pPr>
            <a:r>
              <a:rPr lang="en-US" sz="2800" dirty="0"/>
              <a:t>Improved quality and health benefits of products</a:t>
            </a:r>
          </a:p>
          <a:p>
            <a:pPr lvl="2">
              <a:lnSpc>
                <a:spcPct val="150000"/>
              </a:lnSpc>
            </a:pPr>
            <a:r>
              <a:rPr lang="en-US" sz="2800" dirty="0"/>
              <a:t>Decrease the current practice of feeding human foods to animals</a:t>
            </a:r>
          </a:p>
          <a:p>
            <a:pPr lvl="2">
              <a:lnSpc>
                <a:spcPct val="150000"/>
              </a:lnSpc>
            </a:pPr>
            <a:r>
              <a:rPr lang="en-US" sz="2800" dirty="0"/>
              <a:t>Reduce the environmental impact</a:t>
            </a:r>
          </a:p>
          <a:p>
            <a:pPr lvl="1"/>
            <a:endParaRPr lang="en-US" sz="3200" dirty="0"/>
          </a:p>
        </p:txBody>
      </p:sp>
    </p:spTree>
    <p:extLst>
      <p:ext uri="{BB962C8B-B14F-4D97-AF65-F5344CB8AC3E}">
        <p14:creationId xmlns:p14="http://schemas.microsoft.com/office/powerpoint/2010/main" val="3683803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13AC839-84A3-3E49-9210-222B3F7E6492}"/>
              </a:ext>
            </a:extLst>
          </p:cNvPr>
          <p:cNvPicPr>
            <a:picLocks noChangeAspect="1"/>
          </p:cNvPicPr>
          <p:nvPr/>
        </p:nvPicPr>
        <p:blipFill>
          <a:blip r:embed="rId2"/>
          <a:stretch>
            <a:fillRect/>
          </a:stretch>
        </p:blipFill>
        <p:spPr>
          <a:xfrm>
            <a:off x="7659229" y="315914"/>
            <a:ext cx="3524083" cy="2454272"/>
          </a:xfrm>
          <a:prstGeom prst="rect">
            <a:avLst/>
          </a:prstGeom>
        </p:spPr>
      </p:pic>
      <p:pic>
        <p:nvPicPr>
          <p:cNvPr id="4" name="Content Placeholder 3">
            <a:extLst>
              <a:ext uri="{FF2B5EF4-FFF2-40B4-BE49-F238E27FC236}">
                <a16:creationId xmlns:a16="http://schemas.microsoft.com/office/drawing/2014/main" id="{8539EF69-9B40-D944-B49A-5B2639183AFC}"/>
              </a:ext>
            </a:extLst>
          </p:cNvPr>
          <p:cNvPicPr>
            <a:picLocks noGrp="1" noChangeAspect="1"/>
          </p:cNvPicPr>
          <p:nvPr>
            <p:ph idx="1"/>
          </p:nvPr>
        </p:nvPicPr>
        <p:blipFill>
          <a:blip r:embed="rId3"/>
          <a:stretch>
            <a:fillRect/>
          </a:stretch>
        </p:blipFill>
        <p:spPr>
          <a:xfrm>
            <a:off x="4216400" y="2770188"/>
            <a:ext cx="6966911" cy="3779044"/>
          </a:xfrm>
          <a:prstGeom prst="rect">
            <a:avLst/>
          </a:prstGeom>
        </p:spPr>
      </p:pic>
      <p:pic>
        <p:nvPicPr>
          <p:cNvPr id="5" name="Picture 4">
            <a:extLst>
              <a:ext uri="{FF2B5EF4-FFF2-40B4-BE49-F238E27FC236}">
                <a16:creationId xmlns:a16="http://schemas.microsoft.com/office/drawing/2014/main" id="{1AE8FB98-8402-194F-A1B8-9BF7B43BEF3F}"/>
              </a:ext>
            </a:extLst>
          </p:cNvPr>
          <p:cNvPicPr>
            <a:picLocks noChangeAspect="1"/>
          </p:cNvPicPr>
          <p:nvPr/>
        </p:nvPicPr>
        <p:blipFill>
          <a:blip r:embed="rId4"/>
          <a:stretch>
            <a:fillRect/>
          </a:stretch>
        </p:blipFill>
        <p:spPr>
          <a:xfrm>
            <a:off x="3276600" y="315914"/>
            <a:ext cx="4382629" cy="2454272"/>
          </a:xfrm>
          <a:prstGeom prst="rect">
            <a:avLst/>
          </a:prstGeom>
        </p:spPr>
      </p:pic>
      <p:pic>
        <p:nvPicPr>
          <p:cNvPr id="6" name="Picture 5">
            <a:extLst>
              <a:ext uri="{FF2B5EF4-FFF2-40B4-BE49-F238E27FC236}">
                <a16:creationId xmlns:a16="http://schemas.microsoft.com/office/drawing/2014/main" id="{31A41DA2-E2CC-A447-AC16-C406F912065B}"/>
              </a:ext>
            </a:extLst>
          </p:cNvPr>
          <p:cNvPicPr>
            <a:picLocks noChangeAspect="1"/>
          </p:cNvPicPr>
          <p:nvPr/>
        </p:nvPicPr>
        <p:blipFill>
          <a:blip r:embed="rId5"/>
          <a:stretch>
            <a:fillRect/>
          </a:stretch>
        </p:blipFill>
        <p:spPr>
          <a:xfrm>
            <a:off x="444500" y="315914"/>
            <a:ext cx="3429000" cy="2509630"/>
          </a:xfrm>
          <a:prstGeom prst="rect">
            <a:avLst/>
          </a:prstGeom>
        </p:spPr>
      </p:pic>
      <p:pic>
        <p:nvPicPr>
          <p:cNvPr id="8" name="Picture 7">
            <a:extLst>
              <a:ext uri="{FF2B5EF4-FFF2-40B4-BE49-F238E27FC236}">
                <a16:creationId xmlns:a16="http://schemas.microsoft.com/office/drawing/2014/main" id="{694682D3-1D1D-EA4D-B230-579F44115127}"/>
              </a:ext>
            </a:extLst>
          </p:cNvPr>
          <p:cNvPicPr>
            <a:picLocks noChangeAspect="1"/>
          </p:cNvPicPr>
          <p:nvPr/>
        </p:nvPicPr>
        <p:blipFill>
          <a:blip r:embed="rId6"/>
          <a:stretch>
            <a:fillRect/>
          </a:stretch>
        </p:blipFill>
        <p:spPr>
          <a:xfrm>
            <a:off x="444500" y="2770187"/>
            <a:ext cx="3771900" cy="3771900"/>
          </a:xfrm>
          <a:prstGeom prst="rect">
            <a:avLst/>
          </a:prstGeom>
        </p:spPr>
      </p:pic>
    </p:spTree>
    <p:extLst>
      <p:ext uri="{BB962C8B-B14F-4D97-AF65-F5344CB8AC3E}">
        <p14:creationId xmlns:p14="http://schemas.microsoft.com/office/powerpoint/2010/main" val="23878358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394DD-01C6-F940-BE41-E9F277F73580}"/>
              </a:ext>
            </a:extLst>
          </p:cNvPr>
          <p:cNvSpPr>
            <a:spLocks noGrp="1"/>
          </p:cNvSpPr>
          <p:nvPr>
            <p:ph type="title"/>
          </p:nvPr>
        </p:nvSpPr>
        <p:spPr>
          <a:xfrm>
            <a:off x="838200" y="64677"/>
            <a:ext cx="10515600" cy="1325563"/>
          </a:xfrm>
        </p:spPr>
        <p:txBody>
          <a:bodyPr/>
          <a:lstStyle/>
          <a:p>
            <a:pPr algn="ctr"/>
            <a:r>
              <a:rPr lang="en-US" b="1" dirty="0"/>
              <a:t>Random Mutations Occur in Each New Offspring Produced from Natural </a:t>
            </a:r>
            <a:r>
              <a:rPr lang="en-US" b="1" dirty="0" err="1"/>
              <a:t>Matings</a:t>
            </a:r>
            <a:endParaRPr lang="en-US" b="1" dirty="0"/>
          </a:p>
        </p:txBody>
      </p:sp>
      <p:sp>
        <p:nvSpPr>
          <p:cNvPr id="3" name="Content Placeholder 2">
            <a:extLst>
              <a:ext uri="{FF2B5EF4-FFF2-40B4-BE49-F238E27FC236}">
                <a16:creationId xmlns:a16="http://schemas.microsoft.com/office/drawing/2014/main" id="{D3CB747B-841B-CA41-99C2-90720FFB436B}"/>
              </a:ext>
            </a:extLst>
          </p:cNvPr>
          <p:cNvSpPr>
            <a:spLocks noGrp="1"/>
          </p:cNvSpPr>
          <p:nvPr>
            <p:ph idx="1"/>
          </p:nvPr>
        </p:nvSpPr>
        <p:spPr>
          <a:xfrm>
            <a:off x="838200" y="1734184"/>
            <a:ext cx="10515600" cy="4351338"/>
          </a:xfrm>
        </p:spPr>
        <p:txBody>
          <a:bodyPr/>
          <a:lstStyle/>
          <a:p>
            <a:r>
              <a:rPr lang="en-US" dirty="0"/>
              <a:t>Approximately 44-83 random de novo mutations occur in the mammalian genome every generation.</a:t>
            </a:r>
          </a:p>
          <a:p>
            <a:r>
              <a:rPr lang="en-US" dirty="0"/>
              <a:t>This is the driving force behind evolution and the ability to select livestock for improved traits.</a:t>
            </a:r>
          </a:p>
          <a:p>
            <a:endParaRPr lang="en-US" dirty="0"/>
          </a:p>
        </p:txBody>
      </p:sp>
      <p:pic>
        <p:nvPicPr>
          <p:cNvPr id="4" name="Picture 3">
            <a:extLst>
              <a:ext uri="{FF2B5EF4-FFF2-40B4-BE49-F238E27FC236}">
                <a16:creationId xmlns:a16="http://schemas.microsoft.com/office/drawing/2014/main" id="{CB5B3A3C-6803-FB4A-97A9-E086F1E611C3}"/>
              </a:ext>
            </a:extLst>
          </p:cNvPr>
          <p:cNvPicPr>
            <a:picLocks noChangeAspect="1"/>
          </p:cNvPicPr>
          <p:nvPr/>
        </p:nvPicPr>
        <p:blipFill>
          <a:blip r:embed="rId3"/>
          <a:stretch>
            <a:fillRect/>
          </a:stretch>
        </p:blipFill>
        <p:spPr>
          <a:xfrm>
            <a:off x="961241" y="3902098"/>
            <a:ext cx="10516238" cy="2390054"/>
          </a:xfrm>
          <a:prstGeom prst="rect">
            <a:avLst/>
          </a:prstGeom>
        </p:spPr>
      </p:pic>
      <p:sp>
        <p:nvSpPr>
          <p:cNvPr id="5" name="TextBox 4">
            <a:extLst>
              <a:ext uri="{FF2B5EF4-FFF2-40B4-BE49-F238E27FC236}">
                <a16:creationId xmlns:a16="http://schemas.microsoft.com/office/drawing/2014/main" id="{5568421B-6D50-6347-A4D4-E4B3DAE63BA2}"/>
              </a:ext>
            </a:extLst>
          </p:cNvPr>
          <p:cNvSpPr txBox="1"/>
          <p:nvPr/>
        </p:nvSpPr>
        <p:spPr>
          <a:xfrm>
            <a:off x="9822619" y="6488638"/>
            <a:ext cx="2368662" cy="338554"/>
          </a:xfrm>
          <a:prstGeom prst="rect">
            <a:avLst/>
          </a:prstGeom>
          <a:noFill/>
        </p:spPr>
        <p:txBody>
          <a:bodyPr wrap="none" rtlCol="0">
            <a:spAutoFit/>
          </a:bodyPr>
          <a:lstStyle/>
          <a:p>
            <a:r>
              <a:rPr lang="en-US" sz="1600" dirty="0"/>
              <a:t>Acuna-</a:t>
            </a:r>
            <a:r>
              <a:rPr lang="en-US" sz="1600" dirty="0" err="1"/>
              <a:t>Hildago</a:t>
            </a:r>
            <a:r>
              <a:rPr lang="en-US" sz="1600" dirty="0"/>
              <a:t> et al., 2016</a:t>
            </a:r>
          </a:p>
        </p:txBody>
      </p:sp>
    </p:spTree>
    <p:extLst>
      <p:ext uri="{BB962C8B-B14F-4D97-AF65-F5344CB8AC3E}">
        <p14:creationId xmlns:p14="http://schemas.microsoft.com/office/powerpoint/2010/main" val="854426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10790</TotalTime>
  <Words>763</Words>
  <Application>Microsoft Macintosh PowerPoint</Application>
  <PresentationFormat>Widescreen</PresentationFormat>
  <Paragraphs>106</Paragraphs>
  <Slides>24</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MS Mincho</vt:lpstr>
      <vt:lpstr>MS PGothic</vt:lpstr>
      <vt:lpstr>MS PGothic</vt:lpstr>
      <vt:lpstr>Arial</vt:lpstr>
      <vt:lpstr>Calibri</vt:lpstr>
      <vt:lpstr>Calibri Light</vt:lpstr>
      <vt:lpstr>Cambria</vt:lpstr>
      <vt:lpstr>Georgia</vt:lpstr>
      <vt:lpstr>Lucida Calligraphy</vt:lpstr>
      <vt:lpstr>Merriweather</vt:lpstr>
      <vt:lpstr>open sans</vt:lpstr>
      <vt:lpstr>Times New Roman</vt:lpstr>
      <vt:lpstr>Office Theme</vt:lpstr>
      <vt:lpstr>PowerPoint Presentation</vt:lpstr>
      <vt:lpstr>How do you sustainably feed 9 billion people in 2050 with less resources in an adverse environment?</vt:lpstr>
      <vt:lpstr>PowerPoint Presentation</vt:lpstr>
      <vt:lpstr>Climate Change is Real</vt:lpstr>
      <vt:lpstr>We Need More Food With Less Land</vt:lpstr>
      <vt:lpstr>The Potential Of Genetically Engineered Livestock</vt:lpstr>
      <vt:lpstr>Goals of Genetic Engineering In Livestock Production</vt:lpstr>
      <vt:lpstr>PowerPoint Presentation</vt:lpstr>
      <vt:lpstr>Random Mutations Occur in Each New Offspring Produced from Natural Matings</vt:lpstr>
      <vt:lpstr>Classic Genetic Selection</vt:lpstr>
      <vt:lpstr>Limits to Classical Genetic Selection </vt:lpstr>
      <vt:lpstr>PowerPoint Presentation</vt:lpstr>
      <vt:lpstr>PowerPoint Presentation</vt:lpstr>
      <vt:lpstr>Gene editing innovations that protect and improve performance in livestock production systems</vt:lpstr>
      <vt:lpstr>Gene editing innovations that protect and improve performance in livestock production systems</vt:lpstr>
      <vt:lpstr>PowerPoint Presentation</vt:lpstr>
      <vt:lpstr>We must have clear risk based assessment of gene edited food, but only for those products that pose a reasonable risk</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R. Long</dc:creator>
  <cp:lastModifiedBy>Charles R. Long</cp:lastModifiedBy>
  <cp:revision>32</cp:revision>
  <dcterms:created xsi:type="dcterms:W3CDTF">2020-02-13T17:42:32Z</dcterms:created>
  <dcterms:modified xsi:type="dcterms:W3CDTF">2020-02-21T18:53:07Z</dcterms:modified>
</cp:coreProperties>
</file>