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4.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4" r:id="rId4"/>
    <p:sldMasterId id="2147483724" r:id="rId5"/>
    <p:sldMasterId id="2147483736" r:id="rId6"/>
    <p:sldMasterId id="2147483748" r:id="rId7"/>
    <p:sldMasterId id="2147483766" r:id="rId8"/>
  </p:sldMasterIdLst>
  <p:notesMasterIdLst>
    <p:notesMasterId r:id="rId22"/>
  </p:notesMasterIdLst>
  <p:handoutMasterIdLst>
    <p:handoutMasterId r:id="rId23"/>
  </p:handoutMasterIdLst>
  <p:sldIdLst>
    <p:sldId id="256" r:id="rId9"/>
    <p:sldId id="258" r:id="rId10"/>
    <p:sldId id="1800" r:id="rId11"/>
    <p:sldId id="1801" r:id="rId12"/>
    <p:sldId id="1802" r:id="rId13"/>
    <p:sldId id="1803" r:id="rId14"/>
    <p:sldId id="1804" r:id="rId15"/>
    <p:sldId id="1805" r:id="rId16"/>
    <p:sldId id="1806" r:id="rId17"/>
    <p:sldId id="1808" r:id="rId18"/>
    <p:sldId id="1807" r:id="rId19"/>
    <p:sldId id="1799" r:id="rId20"/>
    <p:sldId id="1756" r:id="rId2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guire, Kelly B. - ERS" initials="MKB-E" lastIdx="2" clrIdx="0">
    <p:extLst>
      <p:ext uri="{19B8F6BF-5375-455C-9EA6-DF929625EA0E}">
        <p15:presenceInfo xmlns:p15="http://schemas.microsoft.com/office/powerpoint/2012/main" userId="S-1-5-21-2443529608-3098792306-3041422421-926896" providerId="AD"/>
      </p:ext>
    </p:extLst>
  </p:cmAuthor>
  <p:cmAuthor id="2" name="Murdie, Ashley - REE-ERS, Kansas City, MO" initials="MA-RKCM" lastIdx="24" clrIdx="1">
    <p:extLst>
      <p:ext uri="{19B8F6BF-5375-455C-9EA6-DF929625EA0E}">
        <p15:presenceInfo xmlns:p15="http://schemas.microsoft.com/office/powerpoint/2012/main" userId="S::Ashley.Murdie@usda.gov::06f7e140-0b53-488f-9e77-5c35d8749157" providerId="AD"/>
      </p:ext>
    </p:extLst>
  </p:cmAuthor>
  <p:cmAuthor id="3" name="Bowman, Maria - REE-ERS, Washington, DC" initials="BM-RWD" lastIdx="5" clrIdx="2">
    <p:extLst>
      <p:ext uri="{19B8F6BF-5375-455C-9EA6-DF929625EA0E}">
        <p15:presenceInfo xmlns:p15="http://schemas.microsoft.com/office/powerpoint/2012/main" userId="S::Maria.Bowman@usda.gov::186c39c9-a680-4a28-999d-1cd8eb05f08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1616"/>
    <a:srgbClr val="E69800"/>
    <a:srgbClr val="9C9C9C"/>
    <a:srgbClr val="E6E604"/>
    <a:srgbClr val="CCCCCC"/>
    <a:srgbClr val="004B8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C5376CC-18D0-486B-88EC-F5133E136D8B}" v="6" dt="2022-02-02T13:44:11.4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04" autoAdjust="0"/>
    <p:restoredTop sz="72236" autoAdjust="0"/>
  </p:normalViewPr>
  <p:slideViewPr>
    <p:cSldViewPr>
      <p:cViewPr varScale="1">
        <p:scale>
          <a:sx n="58" d="100"/>
          <a:sy n="58" d="100"/>
        </p:scale>
        <p:origin x="1483" y="62"/>
      </p:cViewPr>
      <p:guideLst>
        <p:guide orient="horz" pos="2160"/>
        <p:guide pos="384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1" d="100"/>
          <a:sy n="51" d="100"/>
        </p:scale>
        <p:origin x="2862" y="9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3.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notesMaster" Target="notesMasters/notesMaster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owman, Maria - REE-ERS, Washington, DC" userId="186c39c9-a680-4a28-999d-1cd8eb05f08a" providerId="ADAL" clId="{AC5376CC-18D0-486B-88EC-F5133E136D8B}"/>
    <pc:docChg chg="undo custSel modSld">
      <pc:chgData name="Bowman, Maria - REE-ERS, Washington, DC" userId="186c39c9-a680-4a28-999d-1cd8eb05f08a" providerId="ADAL" clId="{AC5376CC-18D0-486B-88EC-F5133E136D8B}" dt="2022-02-02T13:44:17.930" v="5418" actId="20577"/>
      <pc:docMkLst>
        <pc:docMk/>
      </pc:docMkLst>
      <pc:sldChg chg="modNotesTx">
        <pc:chgData name="Bowman, Maria - REE-ERS, Washington, DC" userId="186c39c9-a680-4a28-999d-1cd8eb05f08a" providerId="ADAL" clId="{AC5376CC-18D0-486B-88EC-F5133E136D8B}" dt="2022-02-02T13:43:18.115" v="5377" actId="20577"/>
        <pc:sldMkLst>
          <pc:docMk/>
          <pc:sldMk cId="4244319345" sldId="256"/>
        </pc:sldMkLst>
      </pc:sldChg>
      <pc:sldChg chg="modNotesTx">
        <pc:chgData name="Bowman, Maria - REE-ERS, Washington, DC" userId="186c39c9-a680-4a28-999d-1cd8eb05f08a" providerId="ADAL" clId="{AC5376CC-18D0-486B-88EC-F5133E136D8B}" dt="2022-02-02T13:44:17.930" v="5418" actId="20577"/>
        <pc:sldMkLst>
          <pc:docMk/>
          <pc:sldMk cId="3206086709" sldId="258"/>
        </pc:sldMkLst>
      </pc:sldChg>
      <pc:sldChg chg="modNotesTx">
        <pc:chgData name="Bowman, Maria - REE-ERS, Washington, DC" userId="186c39c9-a680-4a28-999d-1cd8eb05f08a" providerId="ADAL" clId="{AC5376CC-18D0-486B-88EC-F5133E136D8B}" dt="2022-02-02T13:42:39.699" v="5361" actId="20577"/>
        <pc:sldMkLst>
          <pc:docMk/>
          <pc:sldMk cId="1573933229" sldId="1799"/>
        </pc:sldMkLst>
      </pc:sldChg>
      <pc:sldChg chg="modNotesTx">
        <pc:chgData name="Bowman, Maria - REE-ERS, Washington, DC" userId="186c39c9-a680-4a28-999d-1cd8eb05f08a" providerId="ADAL" clId="{AC5376CC-18D0-486B-88EC-F5133E136D8B}" dt="2022-02-02T13:10:30.087" v="1918" actId="20577"/>
        <pc:sldMkLst>
          <pc:docMk/>
          <pc:sldMk cId="731612820" sldId="1800"/>
        </pc:sldMkLst>
      </pc:sldChg>
      <pc:sldChg chg="modNotesTx">
        <pc:chgData name="Bowman, Maria - REE-ERS, Washington, DC" userId="186c39c9-a680-4a28-999d-1cd8eb05f08a" providerId="ADAL" clId="{AC5376CC-18D0-486B-88EC-F5133E136D8B}" dt="2022-02-02T13:09:22.350" v="1845" actId="20577"/>
        <pc:sldMkLst>
          <pc:docMk/>
          <pc:sldMk cId="1371870651" sldId="1801"/>
        </pc:sldMkLst>
      </pc:sldChg>
      <pc:sldChg chg="modNotesTx">
        <pc:chgData name="Bowman, Maria - REE-ERS, Washington, DC" userId="186c39c9-a680-4a28-999d-1cd8eb05f08a" providerId="ADAL" clId="{AC5376CC-18D0-486B-88EC-F5133E136D8B}" dt="2022-02-02T13:22:44.182" v="2111" actId="20577"/>
        <pc:sldMkLst>
          <pc:docMk/>
          <pc:sldMk cId="2179347408" sldId="1802"/>
        </pc:sldMkLst>
      </pc:sldChg>
      <pc:sldChg chg="modNotesTx">
        <pc:chgData name="Bowman, Maria - REE-ERS, Washington, DC" userId="186c39c9-a680-4a28-999d-1cd8eb05f08a" providerId="ADAL" clId="{AC5376CC-18D0-486B-88EC-F5133E136D8B}" dt="2022-02-02T13:02:21.384" v="1007" actId="20577"/>
        <pc:sldMkLst>
          <pc:docMk/>
          <pc:sldMk cId="1960358101" sldId="1805"/>
        </pc:sldMkLst>
      </pc:sldChg>
      <pc:sldChg chg="modNotesTx">
        <pc:chgData name="Bowman, Maria - REE-ERS, Washington, DC" userId="186c39c9-a680-4a28-999d-1cd8eb05f08a" providerId="ADAL" clId="{AC5376CC-18D0-486B-88EC-F5133E136D8B}" dt="2022-02-02T13:32:42.469" v="4503" actId="5793"/>
        <pc:sldMkLst>
          <pc:docMk/>
          <pc:sldMk cId="1238462671" sldId="1807"/>
        </pc:sldMkLst>
      </pc:sldChg>
      <pc:sldChg chg="modNotesTx">
        <pc:chgData name="Bowman, Maria - REE-ERS, Washington, DC" userId="186c39c9-a680-4a28-999d-1cd8eb05f08a" providerId="ADAL" clId="{AC5376CC-18D0-486B-88EC-F5133E136D8B}" dt="2022-02-02T13:32:02.049" v="4330" actId="20577"/>
        <pc:sldMkLst>
          <pc:docMk/>
          <pc:sldMk cId="2326181332" sldId="1808"/>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usda.net\ERS\Survdata\ARMS\ARMS%20Work%20Share\Bowman\AgOutlook2022\TillageChart20220124.xlsx"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embeddings/oleObject1.bin"/></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embeddings/oleObject2.bin"/></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embeddings/oleObject3.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Chart1!$C$1</c:f>
              <c:strCache>
                <c:ptCount val="1"/>
                <c:pt idx="0">
                  <c:v>Reduced Till</c:v>
                </c:pt>
              </c:strCache>
            </c:strRef>
          </c:tx>
          <c:spPr>
            <a:solidFill>
              <a:schemeClr val="accent4">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Chart1!$A$2:$B$17</c:f>
              <c:multiLvlStrCache>
                <c:ptCount val="16"/>
                <c:lvl>
                  <c:pt idx="0">
                    <c:v>1998</c:v>
                  </c:pt>
                  <c:pt idx="1">
                    <c:v>2004</c:v>
                  </c:pt>
                  <c:pt idx="2">
                    <c:v>2009</c:v>
                  </c:pt>
                  <c:pt idx="3">
                    <c:v>2017</c:v>
                  </c:pt>
                  <c:pt idx="4">
                    <c:v>2001</c:v>
                  </c:pt>
                  <c:pt idx="5">
                    <c:v>2005</c:v>
                  </c:pt>
                  <c:pt idx="6">
                    <c:v>2010</c:v>
                  </c:pt>
                  <c:pt idx="7">
                    <c:v>2016</c:v>
                  </c:pt>
                  <c:pt idx="8">
                    <c:v>2002</c:v>
                  </c:pt>
                  <c:pt idx="9">
                    <c:v>2006</c:v>
                  </c:pt>
                  <c:pt idx="10">
                    <c:v>2012</c:v>
                  </c:pt>
                  <c:pt idx="11">
                    <c:v>2018</c:v>
                  </c:pt>
                  <c:pt idx="12">
                    <c:v>2003</c:v>
                  </c:pt>
                  <c:pt idx="13">
                    <c:v>2007</c:v>
                  </c:pt>
                  <c:pt idx="14">
                    <c:v>2015</c:v>
                  </c:pt>
                  <c:pt idx="15">
                    <c:v>2019</c:v>
                  </c:pt>
                </c:lvl>
                <c:lvl>
                  <c:pt idx="0">
                    <c:v>Wheat</c:v>
                  </c:pt>
                  <c:pt idx="4">
                    <c:v>Corn</c:v>
                  </c:pt>
                  <c:pt idx="8">
                    <c:v>Soybeans</c:v>
                  </c:pt>
                  <c:pt idx="12">
                    <c:v>Cotton</c:v>
                  </c:pt>
                </c:lvl>
              </c:multiLvlStrCache>
            </c:multiLvlStrRef>
          </c:cat>
          <c:val>
            <c:numRef>
              <c:f>Chart1!$C$2:$C$17</c:f>
              <c:numCache>
                <c:formatCode>0</c:formatCode>
                <c:ptCount val="16"/>
                <c:pt idx="0">
                  <c:v>11.633942604064941</c:v>
                </c:pt>
                <c:pt idx="1">
                  <c:v>17.630624771118164</c:v>
                </c:pt>
                <c:pt idx="2">
                  <c:v>22.017210006713867</c:v>
                </c:pt>
                <c:pt idx="3">
                  <c:v>22.723094940185547</c:v>
                </c:pt>
                <c:pt idx="4">
                  <c:v>42.352275848388672</c:v>
                </c:pt>
                <c:pt idx="5">
                  <c:v>37.924659729003906</c:v>
                </c:pt>
                <c:pt idx="6">
                  <c:v>40.562053680419922</c:v>
                </c:pt>
                <c:pt idx="7">
                  <c:v>38.363124847412109</c:v>
                </c:pt>
                <c:pt idx="8">
                  <c:v>27.633798599243164</c:v>
                </c:pt>
                <c:pt idx="9">
                  <c:v>26.468217849731445</c:v>
                </c:pt>
                <c:pt idx="10">
                  <c:v>30.793575286865234</c:v>
                </c:pt>
                <c:pt idx="11">
                  <c:v>35.137893676757813</c:v>
                </c:pt>
                <c:pt idx="12">
                  <c:v>15.983869552612305</c:v>
                </c:pt>
                <c:pt idx="13">
                  <c:v>17.560611724853516</c:v>
                </c:pt>
                <c:pt idx="14">
                  <c:v>23.167963027954102</c:v>
                </c:pt>
                <c:pt idx="15">
                  <c:v>23.510847091674805</c:v>
                </c:pt>
              </c:numCache>
            </c:numRef>
          </c:val>
          <c:extLst>
            <c:ext xmlns:c16="http://schemas.microsoft.com/office/drawing/2014/chart" uri="{C3380CC4-5D6E-409C-BE32-E72D297353CC}">
              <c16:uniqueId val="{00000000-698C-4410-B571-D2A6B6E6FAA7}"/>
            </c:ext>
          </c:extLst>
        </c:ser>
        <c:ser>
          <c:idx val="1"/>
          <c:order val="1"/>
          <c:tx>
            <c:strRef>
              <c:f>Chart1!$D$1</c:f>
              <c:strCache>
                <c:ptCount val="1"/>
                <c:pt idx="0">
                  <c:v>No-Till</c:v>
                </c:pt>
              </c:strCache>
            </c:strRef>
          </c:tx>
          <c:spPr>
            <a:solidFill>
              <a:schemeClr val="accent4">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Chart1!$A$2:$B$17</c:f>
              <c:multiLvlStrCache>
                <c:ptCount val="16"/>
                <c:lvl>
                  <c:pt idx="0">
                    <c:v>1998</c:v>
                  </c:pt>
                  <c:pt idx="1">
                    <c:v>2004</c:v>
                  </c:pt>
                  <c:pt idx="2">
                    <c:v>2009</c:v>
                  </c:pt>
                  <c:pt idx="3">
                    <c:v>2017</c:v>
                  </c:pt>
                  <c:pt idx="4">
                    <c:v>2001</c:v>
                  </c:pt>
                  <c:pt idx="5">
                    <c:v>2005</c:v>
                  </c:pt>
                  <c:pt idx="6">
                    <c:v>2010</c:v>
                  </c:pt>
                  <c:pt idx="7">
                    <c:v>2016</c:v>
                  </c:pt>
                  <c:pt idx="8">
                    <c:v>2002</c:v>
                  </c:pt>
                  <c:pt idx="9">
                    <c:v>2006</c:v>
                  </c:pt>
                  <c:pt idx="10">
                    <c:v>2012</c:v>
                  </c:pt>
                  <c:pt idx="11">
                    <c:v>2018</c:v>
                  </c:pt>
                  <c:pt idx="12">
                    <c:v>2003</c:v>
                  </c:pt>
                  <c:pt idx="13">
                    <c:v>2007</c:v>
                  </c:pt>
                  <c:pt idx="14">
                    <c:v>2015</c:v>
                  </c:pt>
                  <c:pt idx="15">
                    <c:v>2019</c:v>
                  </c:pt>
                </c:lvl>
                <c:lvl>
                  <c:pt idx="0">
                    <c:v>Wheat</c:v>
                  </c:pt>
                  <c:pt idx="4">
                    <c:v>Corn</c:v>
                  </c:pt>
                  <c:pt idx="8">
                    <c:v>Soybeans</c:v>
                  </c:pt>
                  <c:pt idx="12">
                    <c:v>Cotton</c:v>
                  </c:pt>
                </c:lvl>
              </c:multiLvlStrCache>
            </c:multiLvlStrRef>
          </c:cat>
          <c:val>
            <c:numRef>
              <c:f>Chart1!$D$2:$D$17</c:f>
              <c:numCache>
                <c:formatCode>0</c:formatCode>
                <c:ptCount val="16"/>
                <c:pt idx="0">
                  <c:v>8.5821332931518555</c:v>
                </c:pt>
                <c:pt idx="1">
                  <c:v>20.208688735961914</c:v>
                </c:pt>
                <c:pt idx="2">
                  <c:v>39.356212615966797</c:v>
                </c:pt>
                <c:pt idx="3">
                  <c:v>45.18280029296875</c:v>
                </c:pt>
                <c:pt idx="4">
                  <c:v>15.581764221191406</c:v>
                </c:pt>
                <c:pt idx="5">
                  <c:v>23.33984375</c:v>
                </c:pt>
                <c:pt idx="6">
                  <c:v>24.908519744873047</c:v>
                </c:pt>
                <c:pt idx="7">
                  <c:v>28.127235412597656</c:v>
                </c:pt>
                <c:pt idx="8">
                  <c:v>34.946453094482422</c:v>
                </c:pt>
                <c:pt idx="9">
                  <c:v>44.917636871337891</c:v>
                </c:pt>
                <c:pt idx="10">
                  <c:v>40.246425628662109</c:v>
                </c:pt>
                <c:pt idx="11">
                  <c:v>38.730945587158203</c:v>
                </c:pt>
                <c:pt idx="12">
                  <c:v>15.715472221374512</c:v>
                </c:pt>
                <c:pt idx="13">
                  <c:v>20.913372039794922</c:v>
                </c:pt>
                <c:pt idx="14">
                  <c:v>18.708009719848633</c:v>
                </c:pt>
                <c:pt idx="15">
                  <c:v>19.440252304077148</c:v>
                </c:pt>
              </c:numCache>
            </c:numRef>
          </c:val>
          <c:extLst>
            <c:ext xmlns:c16="http://schemas.microsoft.com/office/drawing/2014/chart" uri="{C3380CC4-5D6E-409C-BE32-E72D297353CC}">
              <c16:uniqueId val="{00000001-698C-4410-B571-D2A6B6E6FAA7}"/>
            </c:ext>
          </c:extLst>
        </c:ser>
        <c:dLbls>
          <c:showLegendKey val="0"/>
          <c:showVal val="0"/>
          <c:showCatName val="0"/>
          <c:showSerName val="0"/>
          <c:showPercent val="0"/>
          <c:showBubbleSize val="0"/>
        </c:dLbls>
        <c:gapWidth val="150"/>
        <c:overlap val="100"/>
        <c:axId val="112615104"/>
        <c:axId val="112612384"/>
      </c:barChart>
      <c:catAx>
        <c:axId val="1126151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112612384"/>
        <c:crosses val="autoZero"/>
        <c:auto val="1"/>
        <c:lblAlgn val="ctr"/>
        <c:lblOffset val="100"/>
        <c:noMultiLvlLbl val="0"/>
      </c:catAx>
      <c:valAx>
        <c:axId val="112612384"/>
        <c:scaling>
          <c:orientation val="minMax"/>
          <c:max val="9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en-US" sz="1400" b="1">
                    <a:solidFill>
                      <a:schemeClr val="tx1"/>
                    </a:solidFill>
                  </a:rPr>
                  <a:t>Percent of planted acres</a:t>
                </a:r>
              </a:p>
            </c:rich>
          </c:tx>
          <c:layout>
            <c:manualLayout>
              <c:xMode val="edge"/>
              <c:yMode val="edge"/>
              <c:x val="1.2464566929133856E-2"/>
              <c:y val="0.17255610639969818"/>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11261510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2"/>
          <c:order val="2"/>
          <c:tx>
            <c:strRef>
              <c:f>'[1 - Top Practices - Cropland - EQIP RCA.xlsx]Sheet 1 (2)'!$A$4</c:f>
              <c:strCache>
                <c:ptCount val="1"/>
                <c:pt idx="0">
                  <c:v>Conservation Crop Rotation</c:v>
                </c:pt>
              </c:strCache>
            </c:strRef>
          </c:tx>
          <c:spPr>
            <a:ln w="28575" cap="rnd">
              <a:solidFill>
                <a:schemeClr val="accent3"/>
              </a:solidFill>
              <a:round/>
            </a:ln>
            <a:effectLst/>
          </c:spPr>
          <c:marker>
            <c:symbol val="none"/>
          </c:marker>
          <c:cat>
            <c:numRef>
              <c:f>'[1 - Top Practices - Cropland - EQIP RCA.xlsx]Sheet 1 (2)'!$D$1:$S$1</c:f>
              <c:numCache>
                <c:formatCode>General</c:formatCode>
                <c:ptCount val="16"/>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pt idx="15">
                  <c:v>2020</c:v>
                </c:pt>
              </c:numCache>
            </c:numRef>
          </c:cat>
          <c:val>
            <c:numRef>
              <c:f>'[1 - Top Practices - Cropland - EQIP RCA.xlsx]Sheet 1 (2)'!$D$4:$S$4</c:f>
              <c:numCache>
                <c:formatCode>General</c:formatCode>
                <c:ptCount val="16"/>
                <c:pt idx="0">
                  <c:v>656310</c:v>
                </c:pt>
                <c:pt idx="1">
                  <c:v>967623</c:v>
                </c:pt>
                <c:pt idx="2">
                  <c:v>1038390</c:v>
                </c:pt>
                <c:pt idx="3">
                  <c:v>1057029</c:v>
                </c:pt>
                <c:pt idx="4">
                  <c:v>860735</c:v>
                </c:pt>
                <c:pt idx="5">
                  <c:v>896219</c:v>
                </c:pt>
                <c:pt idx="6">
                  <c:v>889588</c:v>
                </c:pt>
                <c:pt idx="7">
                  <c:v>986964</c:v>
                </c:pt>
                <c:pt idx="8">
                  <c:v>930637</c:v>
                </c:pt>
                <c:pt idx="9">
                  <c:v>167694</c:v>
                </c:pt>
                <c:pt idx="10">
                  <c:v>182370</c:v>
                </c:pt>
                <c:pt idx="11">
                  <c:v>186788</c:v>
                </c:pt>
                <c:pt idx="12">
                  <c:v>185164</c:v>
                </c:pt>
                <c:pt idx="13">
                  <c:v>191438</c:v>
                </c:pt>
                <c:pt idx="14">
                  <c:v>136351</c:v>
                </c:pt>
                <c:pt idx="15">
                  <c:v>151363</c:v>
                </c:pt>
              </c:numCache>
            </c:numRef>
          </c:val>
          <c:smooth val="0"/>
          <c:extLst>
            <c:ext xmlns:c16="http://schemas.microsoft.com/office/drawing/2014/chart" uri="{C3380CC4-5D6E-409C-BE32-E72D297353CC}">
              <c16:uniqueId val="{00000000-C575-4824-A3F3-59765461EE0A}"/>
            </c:ext>
          </c:extLst>
        </c:ser>
        <c:ser>
          <c:idx val="3"/>
          <c:order val="3"/>
          <c:tx>
            <c:strRef>
              <c:f>'[1 - Top Practices - Cropland - EQIP RCA.xlsx]Sheet 1 (2)'!$A$5</c:f>
              <c:strCache>
                <c:ptCount val="1"/>
                <c:pt idx="0">
                  <c:v>Cover Crop</c:v>
                </c:pt>
              </c:strCache>
            </c:strRef>
          </c:tx>
          <c:spPr>
            <a:ln w="28575" cap="rnd">
              <a:solidFill>
                <a:schemeClr val="accent4"/>
              </a:solidFill>
              <a:round/>
            </a:ln>
            <a:effectLst/>
          </c:spPr>
          <c:marker>
            <c:symbol val="none"/>
          </c:marker>
          <c:cat>
            <c:numRef>
              <c:f>'[1 - Top Practices - Cropland - EQIP RCA.xlsx]Sheet 1 (2)'!$D$1:$S$1</c:f>
              <c:numCache>
                <c:formatCode>General</c:formatCode>
                <c:ptCount val="16"/>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pt idx="15">
                  <c:v>2020</c:v>
                </c:pt>
              </c:numCache>
            </c:numRef>
          </c:cat>
          <c:val>
            <c:numRef>
              <c:f>'[1 - Top Practices - Cropland - EQIP RCA.xlsx]Sheet 1 (2)'!$D$5:$S$5</c:f>
              <c:numCache>
                <c:formatCode>General</c:formatCode>
                <c:ptCount val="16"/>
                <c:pt idx="0">
                  <c:v>135206</c:v>
                </c:pt>
                <c:pt idx="1">
                  <c:v>234002</c:v>
                </c:pt>
                <c:pt idx="2">
                  <c:v>209069</c:v>
                </c:pt>
                <c:pt idx="3">
                  <c:v>309439</c:v>
                </c:pt>
                <c:pt idx="4">
                  <c:v>312554</c:v>
                </c:pt>
                <c:pt idx="5">
                  <c:v>417612</c:v>
                </c:pt>
                <c:pt idx="6">
                  <c:v>477294</c:v>
                </c:pt>
                <c:pt idx="7">
                  <c:v>542129</c:v>
                </c:pt>
                <c:pt idx="8">
                  <c:v>648987</c:v>
                </c:pt>
                <c:pt idx="9">
                  <c:v>825814</c:v>
                </c:pt>
                <c:pt idx="10">
                  <c:v>999532</c:v>
                </c:pt>
                <c:pt idx="11">
                  <c:v>964289</c:v>
                </c:pt>
                <c:pt idx="12">
                  <c:v>1201672</c:v>
                </c:pt>
                <c:pt idx="13">
                  <c:v>1519616</c:v>
                </c:pt>
                <c:pt idx="14">
                  <c:v>1950573</c:v>
                </c:pt>
                <c:pt idx="15">
                  <c:v>2443123</c:v>
                </c:pt>
              </c:numCache>
            </c:numRef>
          </c:val>
          <c:smooth val="0"/>
          <c:extLst>
            <c:ext xmlns:c16="http://schemas.microsoft.com/office/drawing/2014/chart" uri="{C3380CC4-5D6E-409C-BE32-E72D297353CC}">
              <c16:uniqueId val="{00000001-C575-4824-A3F3-59765461EE0A}"/>
            </c:ext>
          </c:extLst>
        </c:ser>
        <c:ser>
          <c:idx val="8"/>
          <c:order val="8"/>
          <c:tx>
            <c:strRef>
              <c:f>'[1 - Top Practices - Cropland - EQIP RCA.xlsx]Sheet 1 (2)'!$A$10</c:f>
              <c:strCache>
                <c:ptCount val="1"/>
                <c:pt idx="0">
                  <c:v>Nutrient Management</c:v>
                </c:pt>
              </c:strCache>
            </c:strRef>
          </c:tx>
          <c:spPr>
            <a:ln w="28575" cap="rnd">
              <a:solidFill>
                <a:schemeClr val="accent6"/>
              </a:solidFill>
              <a:round/>
            </a:ln>
            <a:effectLst/>
          </c:spPr>
          <c:marker>
            <c:symbol val="none"/>
          </c:marker>
          <c:cat>
            <c:numRef>
              <c:f>'[1 - Top Practices - Cropland - EQIP RCA.xlsx]Sheet 1 (2)'!$D$1:$S$1</c:f>
              <c:numCache>
                <c:formatCode>General</c:formatCode>
                <c:ptCount val="16"/>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pt idx="15">
                  <c:v>2020</c:v>
                </c:pt>
              </c:numCache>
            </c:numRef>
          </c:cat>
          <c:val>
            <c:numRef>
              <c:f>'[1 - Top Practices - Cropland - EQIP RCA.xlsx]Sheet 1 (2)'!$D$10:$S$10</c:f>
              <c:numCache>
                <c:formatCode>General</c:formatCode>
                <c:ptCount val="16"/>
                <c:pt idx="0">
                  <c:v>1197803</c:v>
                </c:pt>
                <c:pt idx="1">
                  <c:v>1739481</c:v>
                </c:pt>
                <c:pt idx="2">
                  <c:v>2465403</c:v>
                </c:pt>
                <c:pt idx="3">
                  <c:v>2371389</c:v>
                </c:pt>
                <c:pt idx="4">
                  <c:v>1796737</c:v>
                </c:pt>
                <c:pt idx="5">
                  <c:v>1728342</c:v>
                </c:pt>
                <c:pt idx="6">
                  <c:v>1502867</c:v>
                </c:pt>
                <c:pt idx="7">
                  <c:v>1474974</c:v>
                </c:pt>
                <c:pt idx="8">
                  <c:v>1269519</c:v>
                </c:pt>
                <c:pt idx="9">
                  <c:v>1117470</c:v>
                </c:pt>
                <c:pt idx="10">
                  <c:v>979642</c:v>
                </c:pt>
                <c:pt idx="11">
                  <c:v>717414</c:v>
                </c:pt>
                <c:pt idx="12">
                  <c:v>641703</c:v>
                </c:pt>
                <c:pt idx="13">
                  <c:v>654384</c:v>
                </c:pt>
                <c:pt idx="14">
                  <c:v>654584</c:v>
                </c:pt>
                <c:pt idx="15">
                  <c:v>608928</c:v>
                </c:pt>
              </c:numCache>
            </c:numRef>
          </c:val>
          <c:smooth val="0"/>
          <c:extLst>
            <c:ext xmlns:c16="http://schemas.microsoft.com/office/drawing/2014/chart" uri="{C3380CC4-5D6E-409C-BE32-E72D297353CC}">
              <c16:uniqueId val="{00000002-C575-4824-A3F3-59765461EE0A}"/>
            </c:ext>
          </c:extLst>
        </c:ser>
        <c:ser>
          <c:idx val="11"/>
          <c:order val="11"/>
          <c:tx>
            <c:v>Mulch Till</c:v>
          </c:tx>
          <c:spPr>
            <a:ln w="28575" cap="rnd">
              <a:solidFill>
                <a:schemeClr val="accent6">
                  <a:lumMod val="60000"/>
                </a:schemeClr>
              </a:solidFill>
              <a:round/>
            </a:ln>
            <a:effectLst/>
          </c:spPr>
          <c:marker>
            <c:symbol val="none"/>
          </c:marker>
          <c:cat>
            <c:numRef>
              <c:f>'[1 - Top Practices - Cropland - EQIP RCA.xlsx]Sheet 1 (2)'!$D$1:$S$1</c:f>
              <c:numCache>
                <c:formatCode>General</c:formatCode>
                <c:ptCount val="16"/>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pt idx="15">
                  <c:v>2020</c:v>
                </c:pt>
              </c:numCache>
            </c:numRef>
          </c:cat>
          <c:val>
            <c:numRef>
              <c:f>'[1 - Top Practices - Cropland - EQIP RCA.xlsx]Sheet 1 (2)'!$D$13:$S$13</c:f>
              <c:numCache>
                <c:formatCode>General</c:formatCode>
                <c:ptCount val="16"/>
                <c:pt idx="0">
                  <c:v>502828</c:v>
                </c:pt>
                <c:pt idx="1">
                  <c:v>660168</c:v>
                </c:pt>
                <c:pt idx="2">
                  <c:v>680607</c:v>
                </c:pt>
                <c:pt idx="3">
                  <c:v>620525</c:v>
                </c:pt>
                <c:pt idx="4">
                  <c:v>488662</c:v>
                </c:pt>
                <c:pt idx="5">
                  <c:v>424111</c:v>
                </c:pt>
                <c:pt idx="6">
                  <c:v>351711</c:v>
                </c:pt>
                <c:pt idx="7">
                  <c:v>344656</c:v>
                </c:pt>
                <c:pt idx="8">
                  <c:v>313291</c:v>
                </c:pt>
                <c:pt idx="9">
                  <c:v>167800</c:v>
                </c:pt>
                <c:pt idx="10">
                  <c:v>157835</c:v>
                </c:pt>
                <c:pt idx="11">
                  <c:v>191215</c:v>
                </c:pt>
                <c:pt idx="12">
                  <c:v>190166</c:v>
                </c:pt>
                <c:pt idx="13">
                  <c:v>264178</c:v>
                </c:pt>
                <c:pt idx="14">
                  <c:v>241138</c:v>
                </c:pt>
                <c:pt idx="15">
                  <c:v>227954</c:v>
                </c:pt>
              </c:numCache>
            </c:numRef>
          </c:val>
          <c:smooth val="0"/>
          <c:extLst>
            <c:ext xmlns:c16="http://schemas.microsoft.com/office/drawing/2014/chart" uri="{C3380CC4-5D6E-409C-BE32-E72D297353CC}">
              <c16:uniqueId val="{00000003-C575-4824-A3F3-59765461EE0A}"/>
            </c:ext>
          </c:extLst>
        </c:ser>
        <c:ser>
          <c:idx val="12"/>
          <c:order val="12"/>
          <c:tx>
            <c:v>No-Till/Strip Till/Direct Seed</c:v>
          </c:tx>
          <c:spPr>
            <a:ln w="28575" cap="rnd">
              <a:solidFill>
                <a:schemeClr val="accent1">
                  <a:lumMod val="80000"/>
                  <a:lumOff val="20000"/>
                </a:schemeClr>
              </a:solidFill>
              <a:round/>
            </a:ln>
            <a:effectLst/>
          </c:spPr>
          <c:marker>
            <c:symbol val="none"/>
          </c:marker>
          <c:cat>
            <c:numRef>
              <c:f>'[1 - Top Practices - Cropland - EQIP RCA.xlsx]Sheet 1 (2)'!$D$1:$S$1</c:f>
              <c:numCache>
                <c:formatCode>General</c:formatCode>
                <c:ptCount val="16"/>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pt idx="15">
                  <c:v>2020</c:v>
                </c:pt>
              </c:numCache>
            </c:numRef>
          </c:cat>
          <c:val>
            <c:numRef>
              <c:f>'[1 - Top Practices - Cropland - EQIP RCA.xlsx]Sheet 1 (2)'!$D$14:$S$14</c:f>
              <c:numCache>
                <c:formatCode>General</c:formatCode>
                <c:ptCount val="16"/>
                <c:pt idx="0">
                  <c:v>806441</c:v>
                </c:pt>
                <c:pt idx="1">
                  <c:v>1252298</c:v>
                </c:pt>
                <c:pt idx="2">
                  <c:v>1352344</c:v>
                </c:pt>
                <c:pt idx="3">
                  <c:v>1308845</c:v>
                </c:pt>
                <c:pt idx="4">
                  <c:v>1012822</c:v>
                </c:pt>
                <c:pt idx="5">
                  <c:v>1031734</c:v>
                </c:pt>
                <c:pt idx="6">
                  <c:v>890035</c:v>
                </c:pt>
                <c:pt idx="7">
                  <c:v>812226</c:v>
                </c:pt>
                <c:pt idx="8">
                  <c:v>669942</c:v>
                </c:pt>
                <c:pt idx="9">
                  <c:v>564994</c:v>
                </c:pt>
                <c:pt idx="10">
                  <c:v>506530</c:v>
                </c:pt>
                <c:pt idx="11">
                  <c:v>370379</c:v>
                </c:pt>
                <c:pt idx="12">
                  <c:v>331371</c:v>
                </c:pt>
                <c:pt idx="13">
                  <c:v>353638</c:v>
                </c:pt>
                <c:pt idx="14">
                  <c:v>348452</c:v>
                </c:pt>
                <c:pt idx="15">
                  <c:v>396724</c:v>
                </c:pt>
              </c:numCache>
            </c:numRef>
          </c:val>
          <c:smooth val="0"/>
          <c:extLst>
            <c:ext xmlns:c16="http://schemas.microsoft.com/office/drawing/2014/chart" uri="{C3380CC4-5D6E-409C-BE32-E72D297353CC}">
              <c16:uniqueId val="{00000004-C575-4824-A3F3-59765461EE0A}"/>
            </c:ext>
          </c:extLst>
        </c:ser>
        <c:dLbls>
          <c:showLegendKey val="0"/>
          <c:showVal val="0"/>
          <c:showCatName val="0"/>
          <c:showSerName val="0"/>
          <c:showPercent val="0"/>
          <c:showBubbleSize val="0"/>
        </c:dLbls>
        <c:smooth val="0"/>
        <c:axId val="1735448864"/>
        <c:axId val="1574679856"/>
        <c:extLst>
          <c:ext xmlns:c15="http://schemas.microsoft.com/office/drawing/2012/chart" uri="{02D57815-91ED-43cb-92C2-25804820EDAC}">
            <c15:filteredLineSeries>
              <c15:ser>
                <c:idx val="0"/>
                <c:order val="0"/>
                <c:tx>
                  <c:strRef>
                    <c:extLst>
                      <c:ext uri="{02D57815-91ED-43cb-92C2-25804820EDAC}">
                        <c15:formulaRef>
                          <c15:sqref>'[1 - Top Practices - Cropland - EQIP RCA.xlsx]Sheet 1 (2)'!$A$2</c15:sqref>
                        </c15:formulaRef>
                      </c:ext>
                    </c:extLst>
                    <c:strCache>
                      <c:ptCount val="1"/>
                      <c:pt idx="0">
                        <c:v>Brush Management</c:v>
                      </c:pt>
                    </c:strCache>
                  </c:strRef>
                </c:tx>
                <c:spPr>
                  <a:ln w="28575" cap="rnd">
                    <a:solidFill>
                      <a:schemeClr val="accent1"/>
                    </a:solidFill>
                    <a:round/>
                  </a:ln>
                  <a:effectLst/>
                </c:spPr>
                <c:marker>
                  <c:symbol val="none"/>
                </c:marker>
                <c:cat>
                  <c:numRef>
                    <c:extLst>
                      <c:ext uri="{02D57815-91ED-43cb-92C2-25804820EDAC}">
                        <c15:formulaRef>
                          <c15:sqref>'[1 - Top Practices - Cropland - EQIP RCA.xlsx]Sheet 1 (2)'!$D$1:$S$1</c15:sqref>
                        </c15:formulaRef>
                      </c:ext>
                    </c:extLst>
                    <c:numCache>
                      <c:formatCode>General</c:formatCode>
                      <c:ptCount val="16"/>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pt idx="15">
                        <c:v>2020</c:v>
                      </c:pt>
                    </c:numCache>
                  </c:numRef>
                </c:cat>
                <c:val>
                  <c:numRef>
                    <c:extLst>
                      <c:ext uri="{02D57815-91ED-43cb-92C2-25804820EDAC}">
                        <c15:formulaRef>
                          <c15:sqref>'[1 - Top Practices - Cropland - EQIP RCA.xlsx]Sheet 1 (2)'!$D$2:$S$2</c15:sqref>
                        </c15:formulaRef>
                      </c:ext>
                    </c:extLst>
                    <c:numCache>
                      <c:formatCode>General</c:formatCode>
                      <c:ptCount val="16"/>
                      <c:pt idx="0">
                        <c:v>2854</c:v>
                      </c:pt>
                      <c:pt idx="1">
                        <c:v>7532</c:v>
                      </c:pt>
                      <c:pt idx="2">
                        <c:v>8066</c:v>
                      </c:pt>
                      <c:pt idx="3">
                        <c:v>9776</c:v>
                      </c:pt>
                      <c:pt idx="4">
                        <c:v>11233</c:v>
                      </c:pt>
                      <c:pt idx="5">
                        <c:v>11500</c:v>
                      </c:pt>
                      <c:pt idx="6">
                        <c:v>11626</c:v>
                      </c:pt>
                      <c:pt idx="7">
                        <c:v>7687</c:v>
                      </c:pt>
                      <c:pt idx="8">
                        <c:v>14648</c:v>
                      </c:pt>
                      <c:pt idx="9">
                        <c:v>6057</c:v>
                      </c:pt>
                      <c:pt idx="10">
                        <c:v>8952</c:v>
                      </c:pt>
                      <c:pt idx="11">
                        <c:v>9853</c:v>
                      </c:pt>
                      <c:pt idx="12">
                        <c:v>7226</c:v>
                      </c:pt>
                      <c:pt idx="13">
                        <c:v>9353</c:v>
                      </c:pt>
                      <c:pt idx="14">
                        <c:v>9167</c:v>
                      </c:pt>
                      <c:pt idx="15">
                        <c:v>12092</c:v>
                      </c:pt>
                    </c:numCache>
                  </c:numRef>
                </c:val>
                <c:smooth val="0"/>
                <c:extLst>
                  <c:ext xmlns:c16="http://schemas.microsoft.com/office/drawing/2014/chart" uri="{C3380CC4-5D6E-409C-BE32-E72D297353CC}">
                    <c16:uniqueId val="{00000005-C575-4824-A3F3-59765461EE0A}"/>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'[1 - Top Practices - Cropland - EQIP RCA.xlsx]Sheet 1 (2)'!$A$3</c15:sqref>
                        </c15:formulaRef>
                      </c:ext>
                    </c:extLst>
                    <c:strCache>
                      <c:ptCount val="1"/>
                      <c:pt idx="0">
                        <c:v>Conservation Cover</c:v>
                      </c:pt>
                    </c:strCache>
                  </c:strRef>
                </c:tx>
                <c:spPr>
                  <a:ln w="28575" cap="rnd">
                    <a:solidFill>
                      <a:schemeClr val="accent2"/>
                    </a:solidFill>
                    <a:round/>
                  </a:ln>
                  <a:effectLst/>
                </c:spPr>
                <c:marker>
                  <c:symbol val="none"/>
                </c:marker>
                <c:cat>
                  <c:numRef>
                    <c:extLst xmlns:c15="http://schemas.microsoft.com/office/drawing/2012/chart">
                      <c:ext xmlns:c15="http://schemas.microsoft.com/office/drawing/2012/chart" uri="{02D57815-91ED-43cb-92C2-25804820EDAC}">
                        <c15:formulaRef>
                          <c15:sqref>'[1 - Top Practices - Cropland - EQIP RCA.xlsx]Sheet 1 (2)'!$D$1:$S$1</c15:sqref>
                        </c15:formulaRef>
                      </c:ext>
                    </c:extLst>
                    <c:numCache>
                      <c:formatCode>General</c:formatCode>
                      <c:ptCount val="16"/>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pt idx="15">
                        <c:v>2020</c:v>
                      </c:pt>
                    </c:numCache>
                  </c:numRef>
                </c:cat>
                <c:val>
                  <c:numRef>
                    <c:extLst xmlns:c15="http://schemas.microsoft.com/office/drawing/2012/chart">
                      <c:ext xmlns:c15="http://schemas.microsoft.com/office/drawing/2012/chart" uri="{02D57815-91ED-43cb-92C2-25804820EDAC}">
                        <c15:formulaRef>
                          <c15:sqref>'[1 - Top Practices - Cropland - EQIP RCA.xlsx]Sheet 1 (2)'!$D$3:$S$3</c15:sqref>
                        </c15:formulaRef>
                      </c:ext>
                    </c:extLst>
                    <c:numCache>
                      <c:formatCode>General</c:formatCode>
                      <c:ptCount val="16"/>
                      <c:pt idx="0">
                        <c:v>12857</c:v>
                      </c:pt>
                      <c:pt idx="1">
                        <c:v>27210</c:v>
                      </c:pt>
                      <c:pt idx="2">
                        <c:v>29790</c:v>
                      </c:pt>
                      <c:pt idx="3">
                        <c:v>42747</c:v>
                      </c:pt>
                      <c:pt idx="4">
                        <c:v>28489</c:v>
                      </c:pt>
                      <c:pt idx="5">
                        <c:v>26639</c:v>
                      </c:pt>
                      <c:pt idx="6">
                        <c:v>61112</c:v>
                      </c:pt>
                      <c:pt idx="7">
                        <c:v>32402</c:v>
                      </c:pt>
                      <c:pt idx="8">
                        <c:v>43908</c:v>
                      </c:pt>
                      <c:pt idx="9">
                        <c:v>20447</c:v>
                      </c:pt>
                      <c:pt idx="10">
                        <c:v>18029</c:v>
                      </c:pt>
                      <c:pt idx="11">
                        <c:v>19126</c:v>
                      </c:pt>
                      <c:pt idx="12">
                        <c:v>27907</c:v>
                      </c:pt>
                      <c:pt idx="13">
                        <c:v>35740</c:v>
                      </c:pt>
                      <c:pt idx="14">
                        <c:v>37774</c:v>
                      </c:pt>
                      <c:pt idx="15">
                        <c:v>40366</c:v>
                      </c:pt>
                    </c:numCache>
                  </c:numRef>
                </c:val>
                <c:smooth val="0"/>
                <c:extLst xmlns:c15="http://schemas.microsoft.com/office/drawing/2012/chart">
                  <c:ext xmlns:c16="http://schemas.microsoft.com/office/drawing/2014/chart" uri="{C3380CC4-5D6E-409C-BE32-E72D297353CC}">
                    <c16:uniqueId val="{00000006-C575-4824-A3F3-59765461EE0A}"/>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'[1 - Top Practices - Cropland - EQIP RCA.xlsx]Sheet 1 (2)'!$A$6</c15:sqref>
                        </c15:formulaRef>
                      </c:ext>
                    </c:extLst>
                    <c:strCache>
                      <c:ptCount val="1"/>
                      <c:pt idx="0">
                        <c:v>Fence</c:v>
                      </c:pt>
                    </c:strCache>
                  </c:strRef>
                </c:tx>
                <c:spPr>
                  <a:ln w="28575" cap="rnd">
                    <a:solidFill>
                      <a:schemeClr val="accent5"/>
                    </a:solidFill>
                    <a:round/>
                  </a:ln>
                  <a:effectLst/>
                </c:spPr>
                <c:marker>
                  <c:symbol val="none"/>
                </c:marker>
                <c:cat>
                  <c:numRef>
                    <c:extLst xmlns:c15="http://schemas.microsoft.com/office/drawing/2012/chart">
                      <c:ext xmlns:c15="http://schemas.microsoft.com/office/drawing/2012/chart" uri="{02D57815-91ED-43cb-92C2-25804820EDAC}">
                        <c15:formulaRef>
                          <c15:sqref>'[1 - Top Practices - Cropland - EQIP RCA.xlsx]Sheet 1 (2)'!$D$1:$S$1</c15:sqref>
                        </c15:formulaRef>
                      </c:ext>
                    </c:extLst>
                    <c:numCache>
                      <c:formatCode>General</c:formatCode>
                      <c:ptCount val="16"/>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pt idx="15">
                        <c:v>2020</c:v>
                      </c:pt>
                    </c:numCache>
                  </c:numRef>
                </c:cat>
                <c:val>
                  <c:numRef>
                    <c:extLst xmlns:c15="http://schemas.microsoft.com/office/drawing/2012/chart">
                      <c:ext xmlns:c15="http://schemas.microsoft.com/office/drawing/2012/chart" uri="{02D57815-91ED-43cb-92C2-25804820EDAC}">
                        <c15:formulaRef>
                          <c15:sqref>'[1 - Top Practices - Cropland - EQIP RCA.xlsx]Sheet 1 (2)'!$D$6:$S$6</c15:sqref>
                        </c15:formulaRef>
                      </c:ext>
                    </c:extLst>
                    <c:numCache>
                      <c:formatCode>General</c:formatCode>
                      <c:ptCount val="16"/>
                      <c:pt idx="0">
                        <c:v>27837</c:v>
                      </c:pt>
                      <c:pt idx="1">
                        <c:v>36715</c:v>
                      </c:pt>
                      <c:pt idx="2">
                        <c:v>44063</c:v>
                      </c:pt>
                      <c:pt idx="3">
                        <c:v>60750</c:v>
                      </c:pt>
                      <c:pt idx="4">
                        <c:v>66168</c:v>
                      </c:pt>
                      <c:pt idx="5">
                        <c:v>50516</c:v>
                      </c:pt>
                      <c:pt idx="6">
                        <c:v>47859</c:v>
                      </c:pt>
                      <c:pt idx="7">
                        <c:v>45574</c:v>
                      </c:pt>
                      <c:pt idx="8">
                        <c:v>50573</c:v>
                      </c:pt>
                      <c:pt idx="9">
                        <c:v>33544</c:v>
                      </c:pt>
                      <c:pt idx="10">
                        <c:v>41755</c:v>
                      </c:pt>
                      <c:pt idx="11">
                        <c:v>39456</c:v>
                      </c:pt>
                      <c:pt idx="12">
                        <c:v>60603</c:v>
                      </c:pt>
                      <c:pt idx="13">
                        <c:v>66697</c:v>
                      </c:pt>
                      <c:pt idx="14">
                        <c:v>75646</c:v>
                      </c:pt>
                      <c:pt idx="15">
                        <c:v>118118</c:v>
                      </c:pt>
                    </c:numCache>
                  </c:numRef>
                </c:val>
                <c:smooth val="0"/>
                <c:extLst xmlns:c15="http://schemas.microsoft.com/office/drawing/2012/chart">
                  <c:ext xmlns:c16="http://schemas.microsoft.com/office/drawing/2014/chart" uri="{C3380CC4-5D6E-409C-BE32-E72D297353CC}">
                    <c16:uniqueId val="{00000007-C575-4824-A3F3-59765461EE0A}"/>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'[1 - Top Practices - Cropland - EQIP RCA.xlsx]Sheet 1 (2)'!$A$7</c15:sqref>
                        </c15:formulaRef>
                      </c:ext>
                    </c:extLst>
                    <c:strCache>
                      <c:ptCount val="1"/>
                      <c:pt idx="0">
                        <c:v>Forest Stand Improvement</c:v>
                      </c:pt>
                    </c:strCache>
                  </c:strRef>
                </c:tx>
                <c:spPr>
                  <a:ln w="28575" cap="rnd">
                    <a:solidFill>
                      <a:schemeClr val="accent6"/>
                    </a:solidFill>
                    <a:round/>
                  </a:ln>
                  <a:effectLst/>
                </c:spPr>
                <c:marker>
                  <c:symbol val="none"/>
                </c:marker>
                <c:cat>
                  <c:numRef>
                    <c:extLst xmlns:c15="http://schemas.microsoft.com/office/drawing/2012/chart">
                      <c:ext xmlns:c15="http://schemas.microsoft.com/office/drawing/2012/chart" uri="{02D57815-91ED-43cb-92C2-25804820EDAC}">
                        <c15:formulaRef>
                          <c15:sqref>'[1 - Top Practices - Cropland - EQIP RCA.xlsx]Sheet 1 (2)'!$D$1:$S$1</c15:sqref>
                        </c15:formulaRef>
                      </c:ext>
                    </c:extLst>
                    <c:numCache>
                      <c:formatCode>General</c:formatCode>
                      <c:ptCount val="16"/>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pt idx="15">
                        <c:v>2020</c:v>
                      </c:pt>
                    </c:numCache>
                  </c:numRef>
                </c:cat>
                <c:val>
                  <c:numRef>
                    <c:extLst xmlns:c15="http://schemas.microsoft.com/office/drawing/2012/chart">
                      <c:ext xmlns:c15="http://schemas.microsoft.com/office/drawing/2012/chart" uri="{02D57815-91ED-43cb-92C2-25804820EDAC}">
                        <c15:formulaRef>
                          <c15:sqref>'[1 - Top Practices - Cropland - EQIP RCA.xlsx]Sheet 1 (2)'!$D$7:$S$7</c15:sqref>
                        </c15:formulaRef>
                      </c:ext>
                    </c:extLst>
                    <c:numCache>
                      <c:formatCode>General</c:formatCode>
                      <c:ptCount val="16"/>
                      <c:pt idx="0">
                        <c:v>1373</c:v>
                      </c:pt>
                      <c:pt idx="1">
                        <c:v>756</c:v>
                      </c:pt>
                      <c:pt idx="2">
                        <c:v>204</c:v>
                      </c:pt>
                      <c:pt idx="3">
                        <c:v>2538</c:v>
                      </c:pt>
                      <c:pt idx="4">
                        <c:v>838</c:v>
                      </c:pt>
                      <c:pt idx="5">
                        <c:v>1050</c:v>
                      </c:pt>
                      <c:pt idx="6">
                        <c:v>2204</c:v>
                      </c:pt>
                      <c:pt idx="7">
                        <c:v>636</c:v>
                      </c:pt>
                      <c:pt idx="8">
                        <c:v>1145</c:v>
                      </c:pt>
                      <c:pt idx="9">
                        <c:v>1505</c:v>
                      </c:pt>
                      <c:pt idx="10">
                        <c:v>387</c:v>
                      </c:pt>
                      <c:pt idx="11">
                        <c:v>1635</c:v>
                      </c:pt>
                      <c:pt idx="12">
                        <c:v>2539</c:v>
                      </c:pt>
                      <c:pt idx="13">
                        <c:v>2707</c:v>
                      </c:pt>
                      <c:pt idx="14">
                        <c:v>2953</c:v>
                      </c:pt>
                      <c:pt idx="15">
                        <c:v>6525</c:v>
                      </c:pt>
                    </c:numCache>
                  </c:numRef>
                </c:val>
                <c:smooth val="0"/>
                <c:extLst xmlns:c15="http://schemas.microsoft.com/office/drawing/2012/chart">
                  <c:ext xmlns:c16="http://schemas.microsoft.com/office/drawing/2014/chart" uri="{C3380CC4-5D6E-409C-BE32-E72D297353CC}">
                    <c16:uniqueId val="{00000008-C575-4824-A3F3-59765461EE0A}"/>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'[1 - Top Practices - Cropland - EQIP RCA.xlsx]Sheet 1 (2)'!$A$8</c15:sqref>
                        </c15:formulaRef>
                      </c:ext>
                    </c:extLst>
                    <c:strCache>
                      <c:ptCount val="1"/>
                      <c:pt idx="0">
                        <c:v>Integrated Pest Management (IPM)</c:v>
                      </c:pt>
                    </c:strCache>
                  </c:strRef>
                </c:tx>
                <c:spPr>
                  <a:ln w="28575" cap="rnd">
                    <a:solidFill>
                      <a:schemeClr val="accent1">
                        <a:lumMod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'[1 - Top Practices - Cropland - EQIP RCA.xlsx]Sheet 1 (2)'!$D$1:$S$1</c15:sqref>
                        </c15:formulaRef>
                      </c:ext>
                    </c:extLst>
                    <c:numCache>
                      <c:formatCode>General</c:formatCode>
                      <c:ptCount val="16"/>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pt idx="15">
                        <c:v>2020</c:v>
                      </c:pt>
                    </c:numCache>
                  </c:numRef>
                </c:cat>
                <c:val>
                  <c:numRef>
                    <c:extLst xmlns:c15="http://schemas.microsoft.com/office/drawing/2012/chart">
                      <c:ext xmlns:c15="http://schemas.microsoft.com/office/drawing/2012/chart" uri="{02D57815-91ED-43cb-92C2-25804820EDAC}">
                        <c15:formulaRef>
                          <c15:sqref>'[1 - Top Practices - Cropland - EQIP RCA.xlsx]Sheet 1 (2)'!$D$8:$S$8</c15:sqref>
                        </c15:formulaRef>
                      </c:ext>
                    </c:extLst>
                    <c:numCache>
                      <c:formatCode>General</c:formatCode>
                      <c:ptCount val="16"/>
                      <c:pt idx="0">
                        <c:v>614239</c:v>
                      </c:pt>
                      <c:pt idx="1">
                        <c:v>1079224</c:v>
                      </c:pt>
                      <c:pt idx="2">
                        <c:v>1433738</c:v>
                      </c:pt>
                      <c:pt idx="3">
                        <c:v>1523165</c:v>
                      </c:pt>
                      <c:pt idx="4">
                        <c:v>1069068</c:v>
                      </c:pt>
                      <c:pt idx="5">
                        <c:v>977510</c:v>
                      </c:pt>
                      <c:pt idx="6">
                        <c:v>989002</c:v>
                      </c:pt>
                      <c:pt idx="7">
                        <c:v>877627</c:v>
                      </c:pt>
                      <c:pt idx="8">
                        <c:v>689446</c:v>
                      </c:pt>
                      <c:pt idx="9">
                        <c:v>463210</c:v>
                      </c:pt>
                      <c:pt idx="10">
                        <c:v>305646</c:v>
                      </c:pt>
                      <c:pt idx="11">
                        <c:v>188762</c:v>
                      </c:pt>
                      <c:pt idx="12">
                        <c:v>138313</c:v>
                      </c:pt>
                      <c:pt idx="13">
                        <c:v>127254</c:v>
                      </c:pt>
                      <c:pt idx="14">
                        <c:v>131843</c:v>
                      </c:pt>
                      <c:pt idx="15">
                        <c:v>100407</c:v>
                      </c:pt>
                    </c:numCache>
                  </c:numRef>
                </c:val>
                <c:smooth val="0"/>
                <c:extLst xmlns:c15="http://schemas.microsoft.com/office/drawing/2012/chart">
                  <c:ext xmlns:c16="http://schemas.microsoft.com/office/drawing/2014/chart" uri="{C3380CC4-5D6E-409C-BE32-E72D297353CC}">
                    <c16:uniqueId val="{00000009-C575-4824-A3F3-59765461EE0A}"/>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'[1 - Top Practices - Cropland - EQIP RCA.xlsx]Sheet 1 (2)'!$A$9</c15:sqref>
                        </c15:formulaRef>
                      </c:ext>
                    </c:extLst>
                    <c:strCache>
                      <c:ptCount val="1"/>
                      <c:pt idx="0">
                        <c:v>Livestock Pipeline</c:v>
                      </c:pt>
                    </c:strCache>
                  </c:strRef>
                </c:tx>
                <c:spPr>
                  <a:ln w="28575" cap="rnd">
                    <a:solidFill>
                      <a:schemeClr val="accent2">
                        <a:lumMod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'[1 - Top Practices - Cropland - EQIP RCA.xlsx]Sheet 1 (2)'!$D$1:$S$1</c15:sqref>
                        </c15:formulaRef>
                      </c:ext>
                    </c:extLst>
                    <c:numCache>
                      <c:formatCode>General</c:formatCode>
                      <c:ptCount val="16"/>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pt idx="15">
                        <c:v>2020</c:v>
                      </c:pt>
                    </c:numCache>
                  </c:numRef>
                </c:cat>
                <c:val>
                  <c:numRef>
                    <c:extLst xmlns:c15="http://schemas.microsoft.com/office/drawing/2012/chart">
                      <c:ext xmlns:c15="http://schemas.microsoft.com/office/drawing/2012/chart" uri="{02D57815-91ED-43cb-92C2-25804820EDAC}">
                        <c15:formulaRef>
                          <c15:sqref>'[1 - Top Practices - Cropland - EQIP RCA.xlsx]Sheet 1 (2)'!$D$9:$S$9</c15:sqref>
                        </c15:formulaRef>
                      </c:ext>
                    </c:extLst>
                    <c:numCache>
                      <c:formatCode>General</c:formatCode>
                      <c:ptCount val="16"/>
                      <c:pt idx="0">
                        <c:v>20477</c:v>
                      </c:pt>
                      <c:pt idx="1">
                        <c:v>30104</c:v>
                      </c:pt>
                      <c:pt idx="2">
                        <c:v>34793</c:v>
                      </c:pt>
                      <c:pt idx="3">
                        <c:v>35303</c:v>
                      </c:pt>
                      <c:pt idx="4">
                        <c:v>36335</c:v>
                      </c:pt>
                      <c:pt idx="5">
                        <c:v>32721</c:v>
                      </c:pt>
                      <c:pt idx="6">
                        <c:v>37010</c:v>
                      </c:pt>
                      <c:pt idx="7">
                        <c:v>25919</c:v>
                      </c:pt>
                      <c:pt idx="8">
                        <c:v>42317</c:v>
                      </c:pt>
                      <c:pt idx="9">
                        <c:v>27418</c:v>
                      </c:pt>
                      <c:pt idx="10">
                        <c:v>40145</c:v>
                      </c:pt>
                      <c:pt idx="11">
                        <c:v>25934</c:v>
                      </c:pt>
                      <c:pt idx="12">
                        <c:v>35506</c:v>
                      </c:pt>
                      <c:pt idx="13">
                        <c:v>45242</c:v>
                      </c:pt>
                      <c:pt idx="14">
                        <c:v>47766</c:v>
                      </c:pt>
                      <c:pt idx="15">
                        <c:v>57793</c:v>
                      </c:pt>
                    </c:numCache>
                  </c:numRef>
                </c:val>
                <c:smooth val="0"/>
                <c:extLst xmlns:c15="http://schemas.microsoft.com/office/drawing/2012/chart">
                  <c:ext xmlns:c16="http://schemas.microsoft.com/office/drawing/2014/chart" uri="{C3380CC4-5D6E-409C-BE32-E72D297353CC}">
                    <c16:uniqueId val="{0000000A-C575-4824-A3F3-59765461EE0A}"/>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'[1 - Top Practices - Cropland - EQIP RCA.xlsx]Sheet 1 (2)'!$A$11</c15:sqref>
                        </c15:formulaRef>
                      </c:ext>
                    </c:extLst>
                    <c:strCache>
                      <c:ptCount val="1"/>
                      <c:pt idx="0">
                        <c:v>Prescribed Grazing</c:v>
                      </c:pt>
                    </c:strCache>
                  </c:strRef>
                </c:tx>
                <c:spPr>
                  <a:ln w="28575" cap="rnd">
                    <a:solidFill>
                      <a:schemeClr val="accent4">
                        <a:lumMod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'[1 - Top Practices - Cropland - EQIP RCA.xlsx]Sheet 1 (2)'!$D$1:$S$1</c15:sqref>
                        </c15:formulaRef>
                      </c:ext>
                    </c:extLst>
                    <c:numCache>
                      <c:formatCode>General</c:formatCode>
                      <c:ptCount val="16"/>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pt idx="15">
                        <c:v>2020</c:v>
                      </c:pt>
                    </c:numCache>
                  </c:numRef>
                </c:cat>
                <c:val>
                  <c:numRef>
                    <c:extLst xmlns:c15="http://schemas.microsoft.com/office/drawing/2012/chart">
                      <c:ext xmlns:c15="http://schemas.microsoft.com/office/drawing/2012/chart" uri="{02D57815-91ED-43cb-92C2-25804820EDAC}">
                        <c15:formulaRef>
                          <c15:sqref>'[1 - Top Practices - Cropland - EQIP RCA.xlsx]Sheet 1 (2)'!$D$11:$S$11</c15:sqref>
                        </c15:formulaRef>
                      </c:ext>
                    </c:extLst>
                    <c:numCache>
                      <c:formatCode>General</c:formatCode>
                      <c:ptCount val="16"/>
                      <c:pt idx="0">
                        <c:v>33942</c:v>
                      </c:pt>
                      <c:pt idx="1">
                        <c:v>54365</c:v>
                      </c:pt>
                      <c:pt idx="2">
                        <c:v>71538</c:v>
                      </c:pt>
                      <c:pt idx="3">
                        <c:v>55083</c:v>
                      </c:pt>
                      <c:pt idx="4">
                        <c:v>67253</c:v>
                      </c:pt>
                      <c:pt idx="5">
                        <c:v>46429</c:v>
                      </c:pt>
                      <c:pt idx="6">
                        <c:v>42953</c:v>
                      </c:pt>
                      <c:pt idx="7">
                        <c:v>48063</c:v>
                      </c:pt>
                      <c:pt idx="8">
                        <c:v>52988</c:v>
                      </c:pt>
                      <c:pt idx="9">
                        <c:v>25049</c:v>
                      </c:pt>
                      <c:pt idx="10">
                        <c:v>26625</c:v>
                      </c:pt>
                      <c:pt idx="11">
                        <c:v>32931</c:v>
                      </c:pt>
                      <c:pt idx="12">
                        <c:v>46818</c:v>
                      </c:pt>
                      <c:pt idx="13">
                        <c:v>65939</c:v>
                      </c:pt>
                      <c:pt idx="14">
                        <c:v>63151</c:v>
                      </c:pt>
                      <c:pt idx="15">
                        <c:v>106073</c:v>
                      </c:pt>
                    </c:numCache>
                  </c:numRef>
                </c:val>
                <c:smooth val="0"/>
                <c:extLst xmlns:c15="http://schemas.microsoft.com/office/drawing/2012/chart">
                  <c:ext xmlns:c16="http://schemas.microsoft.com/office/drawing/2014/chart" uri="{C3380CC4-5D6E-409C-BE32-E72D297353CC}">
                    <c16:uniqueId val="{0000000B-C575-4824-A3F3-59765461EE0A}"/>
                  </c:ext>
                </c:extLst>
              </c15:ser>
            </c15:filteredLineSeries>
            <c15:filteredLineSeries>
              <c15:ser>
                <c:idx val="10"/>
                <c:order val="10"/>
                <c:tx>
                  <c:strRef>
                    <c:extLst xmlns:c15="http://schemas.microsoft.com/office/drawing/2012/chart">
                      <c:ext xmlns:c15="http://schemas.microsoft.com/office/drawing/2012/chart" uri="{02D57815-91ED-43cb-92C2-25804820EDAC}">
                        <c15:formulaRef>
                          <c15:sqref>'[1 - Top Practices - Cropland - EQIP RCA.xlsx]Sheet 1 (2)'!$A$12</c15:sqref>
                        </c15:formulaRef>
                      </c:ext>
                    </c:extLst>
                    <c:strCache>
                      <c:ptCount val="1"/>
                      <c:pt idx="0">
                        <c:v>Pumping Plant</c:v>
                      </c:pt>
                    </c:strCache>
                  </c:strRef>
                </c:tx>
                <c:spPr>
                  <a:ln w="28575" cap="rnd">
                    <a:solidFill>
                      <a:schemeClr val="accent5">
                        <a:lumMod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'[1 - Top Practices - Cropland - EQIP RCA.xlsx]Sheet 1 (2)'!$D$1:$S$1</c15:sqref>
                        </c15:formulaRef>
                      </c:ext>
                    </c:extLst>
                    <c:numCache>
                      <c:formatCode>General</c:formatCode>
                      <c:ptCount val="16"/>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pt idx="15">
                        <c:v>2020</c:v>
                      </c:pt>
                    </c:numCache>
                  </c:numRef>
                </c:cat>
                <c:val>
                  <c:numRef>
                    <c:extLst xmlns:c15="http://schemas.microsoft.com/office/drawing/2012/chart">
                      <c:ext xmlns:c15="http://schemas.microsoft.com/office/drawing/2012/chart" uri="{02D57815-91ED-43cb-92C2-25804820EDAC}">
                        <c15:formulaRef>
                          <c15:sqref>'[1 - Top Practices - Cropland - EQIP RCA.xlsx]Sheet 1 (2)'!$D$12:$S$12</c15:sqref>
                        </c15:formulaRef>
                      </c:ext>
                    </c:extLst>
                    <c:numCache>
                      <c:formatCode>General</c:formatCode>
                      <c:ptCount val="16"/>
                      <c:pt idx="0">
                        <c:v>50742</c:v>
                      </c:pt>
                      <c:pt idx="1">
                        <c:v>46073</c:v>
                      </c:pt>
                      <c:pt idx="2">
                        <c:v>61482</c:v>
                      </c:pt>
                      <c:pt idx="3">
                        <c:v>78381</c:v>
                      </c:pt>
                      <c:pt idx="4">
                        <c:v>74295</c:v>
                      </c:pt>
                      <c:pt idx="5">
                        <c:v>85138</c:v>
                      </c:pt>
                      <c:pt idx="6">
                        <c:v>67499</c:v>
                      </c:pt>
                      <c:pt idx="7">
                        <c:v>68156</c:v>
                      </c:pt>
                      <c:pt idx="8">
                        <c:v>61394</c:v>
                      </c:pt>
                      <c:pt idx="9">
                        <c:v>57784</c:v>
                      </c:pt>
                      <c:pt idx="10">
                        <c:v>76447</c:v>
                      </c:pt>
                      <c:pt idx="11">
                        <c:v>75665</c:v>
                      </c:pt>
                      <c:pt idx="12">
                        <c:v>92630</c:v>
                      </c:pt>
                      <c:pt idx="13">
                        <c:v>84992</c:v>
                      </c:pt>
                      <c:pt idx="14">
                        <c:v>83983</c:v>
                      </c:pt>
                      <c:pt idx="15">
                        <c:v>97428</c:v>
                      </c:pt>
                    </c:numCache>
                  </c:numRef>
                </c:val>
                <c:smooth val="0"/>
                <c:extLst xmlns:c15="http://schemas.microsoft.com/office/drawing/2012/chart">
                  <c:ext xmlns:c16="http://schemas.microsoft.com/office/drawing/2014/chart" uri="{C3380CC4-5D6E-409C-BE32-E72D297353CC}">
                    <c16:uniqueId val="{0000000C-C575-4824-A3F3-59765461EE0A}"/>
                  </c:ext>
                </c:extLst>
              </c15:ser>
            </c15:filteredLineSeries>
            <c15:filteredLineSeries>
              <c15:ser>
                <c:idx val="13"/>
                <c:order val="13"/>
                <c:tx>
                  <c:strRef>
                    <c:extLst xmlns:c15="http://schemas.microsoft.com/office/drawing/2012/chart">
                      <c:ext xmlns:c15="http://schemas.microsoft.com/office/drawing/2012/chart" uri="{02D57815-91ED-43cb-92C2-25804820EDAC}">
                        <c15:formulaRef>
                          <c15:sqref>'[1 - Top Practices - Cropland - EQIP RCA.xlsx]Sheet 1 (2)'!$A$15</c15:sqref>
                        </c15:formulaRef>
                      </c:ext>
                    </c:extLst>
                    <c:strCache>
                      <c:ptCount val="1"/>
                      <c:pt idx="0">
                        <c:v>Upland Wildlife Habitat Management</c:v>
                      </c:pt>
                    </c:strCache>
                  </c:strRef>
                </c:tx>
                <c:spPr>
                  <a:ln w="28575" cap="rnd">
                    <a:solidFill>
                      <a:schemeClr val="accent2">
                        <a:lumMod val="80000"/>
                        <a:lumOff val="20000"/>
                      </a:schemeClr>
                    </a:solidFill>
                    <a:round/>
                  </a:ln>
                  <a:effectLst/>
                </c:spPr>
                <c:marker>
                  <c:symbol val="none"/>
                </c:marker>
                <c:cat>
                  <c:numRef>
                    <c:extLst xmlns:c15="http://schemas.microsoft.com/office/drawing/2012/chart">
                      <c:ext xmlns:c15="http://schemas.microsoft.com/office/drawing/2012/chart" uri="{02D57815-91ED-43cb-92C2-25804820EDAC}">
                        <c15:formulaRef>
                          <c15:sqref>'[1 - Top Practices - Cropland - EQIP RCA.xlsx]Sheet 1 (2)'!$D$1:$S$1</c15:sqref>
                        </c15:formulaRef>
                      </c:ext>
                    </c:extLst>
                    <c:numCache>
                      <c:formatCode>General</c:formatCode>
                      <c:ptCount val="16"/>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pt idx="15">
                        <c:v>2020</c:v>
                      </c:pt>
                    </c:numCache>
                  </c:numRef>
                </c:cat>
                <c:val>
                  <c:numRef>
                    <c:extLst xmlns:c15="http://schemas.microsoft.com/office/drawing/2012/chart">
                      <c:ext xmlns:c15="http://schemas.microsoft.com/office/drawing/2012/chart" uri="{02D57815-91ED-43cb-92C2-25804820EDAC}">
                        <c15:formulaRef>
                          <c15:sqref>'[1 - Top Practices - Cropland - EQIP RCA.xlsx]Sheet 1 (2)'!$D$15:$S$15</c15:sqref>
                        </c15:formulaRef>
                      </c:ext>
                    </c:extLst>
                    <c:numCache>
                      <c:formatCode>General</c:formatCode>
                      <c:ptCount val="16"/>
                      <c:pt idx="0">
                        <c:v>45088</c:v>
                      </c:pt>
                      <c:pt idx="1">
                        <c:v>69114</c:v>
                      </c:pt>
                      <c:pt idx="2">
                        <c:v>143523</c:v>
                      </c:pt>
                      <c:pt idx="3">
                        <c:v>126637</c:v>
                      </c:pt>
                      <c:pt idx="4">
                        <c:v>101197</c:v>
                      </c:pt>
                      <c:pt idx="5">
                        <c:v>83547</c:v>
                      </c:pt>
                      <c:pt idx="6">
                        <c:v>151983</c:v>
                      </c:pt>
                      <c:pt idx="7">
                        <c:v>112439</c:v>
                      </c:pt>
                      <c:pt idx="8">
                        <c:v>53340</c:v>
                      </c:pt>
                      <c:pt idx="9">
                        <c:v>27393</c:v>
                      </c:pt>
                      <c:pt idx="10">
                        <c:v>33316</c:v>
                      </c:pt>
                      <c:pt idx="11">
                        <c:v>29841</c:v>
                      </c:pt>
                      <c:pt idx="12">
                        <c:v>37859</c:v>
                      </c:pt>
                      <c:pt idx="13">
                        <c:v>44189</c:v>
                      </c:pt>
                      <c:pt idx="14">
                        <c:v>34656</c:v>
                      </c:pt>
                      <c:pt idx="15">
                        <c:v>33284</c:v>
                      </c:pt>
                    </c:numCache>
                  </c:numRef>
                </c:val>
                <c:smooth val="0"/>
                <c:extLst xmlns:c15="http://schemas.microsoft.com/office/drawing/2012/chart">
                  <c:ext xmlns:c16="http://schemas.microsoft.com/office/drawing/2014/chart" uri="{C3380CC4-5D6E-409C-BE32-E72D297353CC}">
                    <c16:uniqueId val="{0000000D-C575-4824-A3F3-59765461EE0A}"/>
                  </c:ext>
                </c:extLst>
              </c15:ser>
            </c15:filteredLineSeries>
            <c15:filteredLineSeries>
              <c15:ser>
                <c:idx val="14"/>
                <c:order val="14"/>
                <c:tx>
                  <c:strRef>
                    <c:extLst xmlns:c15="http://schemas.microsoft.com/office/drawing/2012/chart">
                      <c:ext xmlns:c15="http://schemas.microsoft.com/office/drawing/2012/chart" uri="{02D57815-91ED-43cb-92C2-25804820EDAC}">
                        <c15:formulaRef>
                          <c15:sqref>'[1 - Top Practices - Cropland - EQIP RCA.xlsx]Sheet 1 (2)'!$A$16</c15:sqref>
                        </c15:formulaRef>
                      </c:ext>
                    </c:extLst>
                    <c:strCache>
                      <c:ptCount val="1"/>
                      <c:pt idx="0">
                        <c:v>Watering Facility</c:v>
                      </c:pt>
                    </c:strCache>
                  </c:strRef>
                </c:tx>
                <c:spPr>
                  <a:ln w="28575" cap="rnd">
                    <a:solidFill>
                      <a:schemeClr val="accent3">
                        <a:lumMod val="80000"/>
                        <a:lumOff val="20000"/>
                      </a:schemeClr>
                    </a:solidFill>
                    <a:round/>
                  </a:ln>
                  <a:effectLst/>
                </c:spPr>
                <c:marker>
                  <c:symbol val="none"/>
                </c:marker>
                <c:cat>
                  <c:numRef>
                    <c:extLst xmlns:c15="http://schemas.microsoft.com/office/drawing/2012/chart">
                      <c:ext xmlns:c15="http://schemas.microsoft.com/office/drawing/2012/chart" uri="{02D57815-91ED-43cb-92C2-25804820EDAC}">
                        <c15:formulaRef>
                          <c15:sqref>'[1 - Top Practices - Cropland - EQIP RCA.xlsx]Sheet 1 (2)'!$D$1:$S$1</c15:sqref>
                        </c15:formulaRef>
                      </c:ext>
                    </c:extLst>
                    <c:numCache>
                      <c:formatCode>General</c:formatCode>
                      <c:ptCount val="16"/>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pt idx="15">
                        <c:v>2020</c:v>
                      </c:pt>
                    </c:numCache>
                  </c:numRef>
                </c:cat>
                <c:val>
                  <c:numRef>
                    <c:extLst xmlns:c15="http://schemas.microsoft.com/office/drawing/2012/chart">
                      <c:ext xmlns:c15="http://schemas.microsoft.com/office/drawing/2012/chart" uri="{02D57815-91ED-43cb-92C2-25804820EDAC}">
                        <c15:formulaRef>
                          <c15:sqref>'[1 - Top Practices - Cropland - EQIP RCA.xlsx]Sheet 1 (2)'!$D$16:$S$16</c15:sqref>
                        </c15:formulaRef>
                      </c:ext>
                    </c:extLst>
                    <c:numCache>
                      <c:formatCode>General</c:formatCode>
                      <c:ptCount val="16"/>
                      <c:pt idx="0">
                        <c:v>49357</c:v>
                      </c:pt>
                      <c:pt idx="1">
                        <c:v>25492</c:v>
                      </c:pt>
                      <c:pt idx="2">
                        <c:v>29788</c:v>
                      </c:pt>
                      <c:pt idx="3">
                        <c:v>33860</c:v>
                      </c:pt>
                      <c:pt idx="4">
                        <c:v>38617</c:v>
                      </c:pt>
                      <c:pt idx="5">
                        <c:v>32341</c:v>
                      </c:pt>
                      <c:pt idx="6">
                        <c:v>37707</c:v>
                      </c:pt>
                      <c:pt idx="7">
                        <c:v>32235</c:v>
                      </c:pt>
                      <c:pt idx="8">
                        <c:v>43466</c:v>
                      </c:pt>
                      <c:pt idx="9">
                        <c:v>22903</c:v>
                      </c:pt>
                      <c:pt idx="10">
                        <c:v>27711</c:v>
                      </c:pt>
                      <c:pt idx="11">
                        <c:v>23472</c:v>
                      </c:pt>
                      <c:pt idx="12">
                        <c:v>47911</c:v>
                      </c:pt>
                      <c:pt idx="13">
                        <c:v>48140</c:v>
                      </c:pt>
                      <c:pt idx="14">
                        <c:v>49568</c:v>
                      </c:pt>
                      <c:pt idx="15">
                        <c:v>63777</c:v>
                      </c:pt>
                    </c:numCache>
                  </c:numRef>
                </c:val>
                <c:smooth val="0"/>
                <c:extLst xmlns:c15="http://schemas.microsoft.com/office/drawing/2012/chart">
                  <c:ext xmlns:c16="http://schemas.microsoft.com/office/drawing/2014/chart" uri="{C3380CC4-5D6E-409C-BE32-E72D297353CC}">
                    <c16:uniqueId val="{0000000E-C575-4824-A3F3-59765461EE0A}"/>
                  </c:ext>
                </c:extLst>
              </c15:ser>
            </c15:filteredLineSeries>
          </c:ext>
        </c:extLst>
      </c:lineChart>
      <c:catAx>
        <c:axId val="1735448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1574679856"/>
        <c:crosses val="autoZero"/>
        <c:auto val="1"/>
        <c:lblAlgn val="ctr"/>
        <c:lblOffset val="100"/>
        <c:noMultiLvlLbl val="0"/>
      </c:catAx>
      <c:valAx>
        <c:axId val="15746798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1735448864"/>
        <c:crosses val="autoZero"/>
        <c:crossBetween val="between"/>
        <c:dispUnits>
          <c:builtInUnit val="millions"/>
          <c:dispUnitsLbl>
            <c:tx>
              <c:rich>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en-US" sz="1600" b="1">
                      <a:solidFill>
                        <a:schemeClr val="tx1"/>
                      </a:solidFill>
                    </a:rPr>
                    <a:t>Millions of acres</a:t>
                  </a:r>
                </a:p>
              </c:rich>
            </c:tx>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dispUnitsLbl>
        </c:dispUnits>
      </c:valAx>
      <c:spPr>
        <a:noFill/>
        <a:ln>
          <a:noFill/>
        </a:ln>
        <a:effectLst/>
      </c:spPr>
    </c:plotArea>
    <c:legend>
      <c:legendPos val="l"/>
      <c:layout>
        <c:manualLayout>
          <c:xMode val="edge"/>
          <c:yMode val="edge"/>
          <c:x val="0.50637242323154552"/>
          <c:y val="6.955152146451668E-2"/>
          <c:w val="0.32754410317647936"/>
          <c:h val="0.27778120424242009"/>
        </c:manualLayout>
      </c:layout>
      <c:overlay val="1"/>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953687293757394"/>
          <c:y val="2.7382853104151974E-2"/>
          <c:w val="0.85106416159370213"/>
          <c:h val="0.86208958008276226"/>
        </c:manualLayout>
      </c:layout>
      <c:lineChart>
        <c:grouping val="standard"/>
        <c:varyColors val="0"/>
        <c:ser>
          <c:idx val="1"/>
          <c:order val="1"/>
          <c:tx>
            <c:v>Corn-for-grain</c:v>
          </c:tx>
          <c:spPr>
            <a:ln w="38100" cap="rnd">
              <a:solidFill>
                <a:schemeClr val="accent2"/>
              </a:solidFill>
              <a:round/>
            </a:ln>
            <a:effectLst/>
          </c:spPr>
          <c:marker>
            <c:symbol val="diamond"/>
            <c:size val="8"/>
            <c:spPr>
              <a:solidFill>
                <a:schemeClr val="accent2"/>
              </a:solidFill>
              <a:ln w="9525">
                <a:solidFill>
                  <a:schemeClr val="accent2"/>
                </a:solidFill>
              </a:ln>
              <a:effectLst/>
            </c:spPr>
          </c:marker>
          <c:dLbls>
            <c:dLbl>
              <c:idx val="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3486-4416-A811-F943868D69DE}"/>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Sheet1!$A$2:$A$15</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Sheet1!$B$2:$B$15</c:f>
              <c:numCache>
                <c:formatCode>0.00%</c:formatCode>
                <c:ptCount val="14"/>
                <c:pt idx="1">
                  <c:v>4.7999999999999996E-3</c:v>
                </c:pt>
                <c:pt idx="2">
                  <c:v>7.3000000000000001E-3</c:v>
                </c:pt>
                <c:pt idx="3">
                  <c:v>4.7999999999999996E-3</c:v>
                </c:pt>
                <c:pt idx="4">
                  <c:v>6.0000000000000001E-3</c:v>
                </c:pt>
              </c:numCache>
            </c:numRef>
          </c:val>
          <c:smooth val="0"/>
          <c:extLst>
            <c:ext xmlns:c16="http://schemas.microsoft.com/office/drawing/2014/chart" uri="{C3380CC4-5D6E-409C-BE32-E72D297353CC}">
              <c16:uniqueId val="{00000000-3486-4416-A811-F943868D69DE}"/>
            </c:ext>
          </c:extLst>
        </c:ser>
        <c:ser>
          <c:idx val="2"/>
          <c:order val="2"/>
          <c:tx>
            <c:v>Corn-for-silage</c:v>
          </c:tx>
          <c:spPr>
            <a:ln w="38100" cap="rnd">
              <a:solidFill>
                <a:schemeClr val="accent3"/>
              </a:solidFill>
              <a:round/>
            </a:ln>
            <a:effectLst/>
          </c:spPr>
          <c:marker>
            <c:symbol val="square"/>
            <c:size val="8"/>
            <c:spPr>
              <a:solidFill>
                <a:schemeClr val="accent3"/>
              </a:solidFill>
              <a:ln w="9525">
                <a:solidFill>
                  <a:schemeClr val="accent3"/>
                </a:solidFill>
              </a:ln>
              <a:effectLst/>
            </c:spPr>
          </c:marker>
          <c:dLbls>
            <c:dLbl>
              <c:idx val="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3486-4416-A811-F943868D69DE}"/>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Sheet1!$A$2:$A$15</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Sheet1!$C$2:$C$15</c:f>
              <c:numCache>
                <c:formatCode>0.00%</c:formatCode>
                <c:ptCount val="14"/>
                <c:pt idx="1">
                  <c:v>5.3800000000000001E-2</c:v>
                </c:pt>
                <c:pt idx="2">
                  <c:v>4.8399999999999999E-2</c:v>
                </c:pt>
                <c:pt idx="3">
                  <c:v>7.3700000000000002E-2</c:v>
                </c:pt>
                <c:pt idx="4">
                  <c:v>0.1007</c:v>
                </c:pt>
              </c:numCache>
            </c:numRef>
          </c:val>
          <c:smooth val="0"/>
          <c:extLst>
            <c:ext xmlns:c16="http://schemas.microsoft.com/office/drawing/2014/chart" uri="{C3380CC4-5D6E-409C-BE32-E72D297353CC}">
              <c16:uniqueId val="{00000001-3486-4416-A811-F943868D69DE}"/>
            </c:ext>
          </c:extLst>
        </c:ser>
        <c:ser>
          <c:idx val="3"/>
          <c:order val="3"/>
          <c:tx>
            <c:v>Cotton</c:v>
          </c:tx>
          <c:spPr>
            <a:ln w="38100" cap="rnd">
              <a:solidFill>
                <a:schemeClr val="accent6"/>
              </a:solidFill>
              <a:round/>
            </a:ln>
            <a:effectLst/>
          </c:spPr>
          <c:marker>
            <c:symbol val="circle"/>
            <c:size val="8"/>
            <c:spPr>
              <a:solidFill>
                <a:schemeClr val="accent6"/>
              </a:solidFill>
              <a:ln w="9525">
                <a:solidFill>
                  <a:schemeClr val="accent6"/>
                </a:solidFill>
              </a:ln>
              <a:effectLst/>
            </c:spPr>
          </c:marker>
          <c:dLbls>
            <c:dLbl>
              <c:idx val="9"/>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3486-4416-A811-F943868D69DE}"/>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Sheet1!$A$2:$A$15</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Sheet1!$D$2:$D$15</c:f>
              <c:numCache>
                <c:formatCode>General</c:formatCode>
                <c:ptCount val="14"/>
                <c:pt idx="6" formatCode="0.00%">
                  <c:v>0.107</c:v>
                </c:pt>
                <c:pt idx="7" formatCode="0.00%">
                  <c:v>0.1142</c:v>
                </c:pt>
                <c:pt idx="8" formatCode="0.00%">
                  <c:v>0.1333</c:v>
                </c:pt>
                <c:pt idx="9" formatCode="0.00%">
                  <c:v>0.1293</c:v>
                </c:pt>
              </c:numCache>
            </c:numRef>
          </c:val>
          <c:smooth val="0"/>
          <c:extLst>
            <c:ext xmlns:c16="http://schemas.microsoft.com/office/drawing/2014/chart" uri="{C3380CC4-5D6E-409C-BE32-E72D297353CC}">
              <c16:uniqueId val="{00000002-3486-4416-A811-F943868D69DE}"/>
            </c:ext>
          </c:extLst>
        </c:ser>
        <c:ser>
          <c:idx val="4"/>
          <c:order val="4"/>
          <c:tx>
            <c:strRef>
              <c:f>Sheet1!$E$1</c:f>
              <c:strCache>
                <c:ptCount val="1"/>
                <c:pt idx="0">
                  <c:v>2016 Corn Grain Fields</c:v>
                </c:pt>
              </c:strCache>
            </c:strRef>
          </c:tx>
          <c:spPr>
            <a:ln w="38100" cap="rnd">
              <a:solidFill>
                <a:schemeClr val="accent2"/>
              </a:solidFill>
              <a:round/>
            </a:ln>
            <a:effectLst/>
          </c:spPr>
          <c:marker>
            <c:symbol val="diamond"/>
            <c:size val="8"/>
            <c:spPr>
              <a:solidFill>
                <a:schemeClr val="accent2"/>
              </a:solidFill>
              <a:ln w="9525">
                <a:solidFill>
                  <a:schemeClr val="accent2"/>
                </a:solidFill>
              </a:ln>
              <a:effectLst/>
            </c:spPr>
          </c:marker>
          <c:dLbls>
            <c:dLbl>
              <c:idx val="1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3486-4416-A811-F943868D69DE}"/>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Sheet1!$A$2:$A$15</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Sheet1!$E$2:$E$15</c:f>
              <c:numCache>
                <c:formatCode>General</c:formatCode>
                <c:ptCount val="14"/>
                <c:pt idx="7" formatCode="0.00%">
                  <c:v>2.3599999999999999E-2</c:v>
                </c:pt>
                <c:pt idx="8" formatCode="0.00%">
                  <c:v>3.6999999999999998E-2</c:v>
                </c:pt>
                <c:pt idx="9" formatCode="0.00%">
                  <c:v>3.95E-2</c:v>
                </c:pt>
                <c:pt idx="10" formatCode="0.00%">
                  <c:v>5.45E-2</c:v>
                </c:pt>
              </c:numCache>
            </c:numRef>
          </c:val>
          <c:smooth val="0"/>
          <c:extLst>
            <c:ext xmlns:c16="http://schemas.microsoft.com/office/drawing/2014/chart" uri="{C3380CC4-5D6E-409C-BE32-E72D297353CC}">
              <c16:uniqueId val="{00000003-3486-4416-A811-F943868D69DE}"/>
            </c:ext>
          </c:extLst>
        </c:ser>
        <c:ser>
          <c:idx val="5"/>
          <c:order val="5"/>
          <c:tx>
            <c:strRef>
              <c:f>Sheet1!$F$1</c:f>
              <c:strCache>
                <c:ptCount val="1"/>
                <c:pt idx="0">
                  <c:v>2016 Corn Silage Fields</c:v>
                </c:pt>
              </c:strCache>
            </c:strRef>
          </c:tx>
          <c:spPr>
            <a:ln w="38100" cap="rnd">
              <a:solidFill>
                <a:schemeClr val="accent3"/>
              </a:solidFill>
              <a:round/>
            </a:ln>
            <a:effectLst/>
          </c:spPr>
          <c:marker>
            <c:symbol val="plus"/>
            <c:size val="8"/>
            <c:spPr>
              <a:solidFill>
                <a:schemeClr val="accent3"/>
              </a:solidFill>
              <a:ln w="9525">
                <a:solidFill>
                  <a:schemeClr val="accent3"/>
                </a:solidFill>
              </a:ln>
              <a:effectLst/>
            </c:spPr>
          </c:marker>
          <c:dLbls>
            <c:dLbl>
              <c:idx val="0"/>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3486-4416-A811-F943868D69DE}"/>
                </c:ext>
              </c:extLst>
            </c:dLbl>
            <c:dLbl>
              <c:idx val="1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3486-4416-A811-F943868D69DE}"/>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Sheet1!$A$2:$A$15</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Sheet1!$F$2:$F$15</c:f>
              <c:numCache>
                <c:formatCode>General</c:formatCode>
                <c:ptCount val="14"/>
                <c:pt idx="7" formatCode="0.00%">
                  <c:v>0.1384</c:v>
                </c:pt>
                <c:pt idx="8" formatCode="0.00%">
                  <c:v>0.17510000000000001</c:v>
                </c:pt>
                <c:pt idx="9" formatCode="0.00%">
                  <c:v>0.21429999999999999</c:v>
                </c:pt>
                <c:pt idx="10" formatCode="0.00%">
                  <c:v>0.24490000000000001</c:v>
                </c:pt>
              </c:numCache>
            </c:numRef>
          </c:val>
          <c:smooth val="0"/>
          <c:extLst>
            <c:ext xmlns:c16="http://schemas.microsoft.com/office/drawing/2014/chart" uri="{C3380CC4-5D6E-409C-BE32-E72D297353CC}">
              <c16:uniqueId val="{00000004-3486-4416-A811-F943868D69DE}"/>
            </c:ext>
          </c:extLst>
        </c:ser>
        <c:ser>
          <c:idx val="6"/>
          <c:order val="6"/>
          <c:tx>
            <c:v>Winter wheat</c:v>
          </c:tx>
          <c:spPr>
            <a:ln w="38100" cap="rnd">
              <a:solidFill>
                <a:schemeClr val="tx1"/>
              </a:solidFill>
              <a:round/>
            </a:ln>
            <a:effectLst/>
          </c:spPr>
          <c:marker>
            <c:symbol val="circle"/>
            <c:size val="8"/>
            <c:spPr>
              <a:solidFill>
                <a:schemeClr val="tx1"/>
              </a:solidFill>
              <a:ln w="9525">
                <a:solidFill>
                  <a:schemeClr val="tx1"/>
                </a:solidFill>
              </a:ln>
              <a:effectLst/>
            </c:spPr>
          </c:marker>
          <c:dLbls>
            <c:dLbl>
              <c:idx val="11"/>
              <c:numFmt formatCode="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3486-4416-A811-F943868D69DE}"/>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Sheet1!$A$2:$A$15</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Sheet1!$G$2:$G$15</c:f>
              <c:numCache>
                <c:formatCode>General</c:formatCode>
                <c:ptCount val="14"/>
                <c:pt idx="8" formatCode="0.00%">
                  <c:v>6.7999999999999996E-3</c:v>
                </c:pt>
                <c:pt idx="9" formatCode="0.00%">
                  <c:v>1.06E-2</c:v>
                </c:pt>
                <c:pt idx="10" formatCode="0.00%">
                  <c:v>1.54E-2</c:v>
                </c:pt>
                <c:pt idx="11" formatCode="0.00%">
                  <c:v>0</c:v>
                </c:pt>
              </c:numCache>
            </c:numRef>
          </c:val>
          <c:smooth val="0"/>
          <c:extLst>
            <c:ext xmlns:c16="http://schemas.microsoft.com/office/drawing/2014/chart" uri="{C3380CC4-5D6E-409C-BE32-E72D297353CC}">
              <c16:uniqueId val="{00000005-3486-4416-A811-F943868D69DE}"/>
            </c:ext>
          </c:extLst>
        </c:ser>
        <c:ser>
          <c:idx val="7"/>
          <c:order val="7"/>
          <c:tx>
            <c:v>Spring wheat</c:v>
          </c:tx>
          <c:spPr>
            <a:ln w="38100" cap="rnd">
              <a:solidFill>
                <a:schemeClr val="tx1"/>
              </a:solidFill>
              <a:prstDash val="dash"/>
              <a:round/>
            </a:ln>
            <a:effectLst/>
          </c:spPr>
          <c:marker>
            <c:symbol val="plus"/>
            <c:size val="8"/>
            <c:spPr>
              <a:solidFill>
                <a:schemeClr val="tx1"/>
              </a:solidFill>
              <a:ln w="9525">
                <a:solidFill>
                  <a:schemeClr val="tx1"/>
                </a:solidFill>
              </a:ln>
              <a:effectLst/>
            </c:spPr>
          </c:marker>
          <c:dLbls>
            <c:dLbl>
              <c:idx val="0"/>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3486-4416-A811-F943868D69DE}"/>
                </c:ext>
              </c:extLst>
            </c:dLbl>
            <c:dLbl>
              <c:idx val="11"/>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3486-4416-A811-F943868D69DE}"/>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Sheet1!$A$2:$A$15</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Sheet1!$H$2:$H$15</c:f>
              <c:numCache>
                <c:formatCode>General</c:formatCode>
                <c:ptCount val="14"/>
                <c:pt idx="8" formatCode="0.00%">
                  <c:v>3.5000000000000001E-3</c:v>
                </c:pt>
                <c:pt idx="9" formatCode="0%">
                  <c:v>0</c:v>
                </c:pt>
                <c:pt idx="10" formatCode="0.00%">
                  <c:v>3.7000000000000002E-3</c:v>
                </c:pt>
                <c:pt idx="11" formatCode="0.00%">
                  <c:v>1.23E-2</c:v>
                </c:pt>
              </c:numCache>
            </c:numRef>
          </c:val>
          <c:smooth val="0"/>
          <c:extLst>
            <c:ext xmlns:c16="http://schemas.microsoft.com/office/drawing/2014/chart" uri="{C3380CC4-5D6E-409C-BE32-E72D297353CC}">
              <c16:uniqueId val="{00000006-3486-4416-A811-F943868D69DE}"/>
            </c:ext>
          </c:extLst>
        </c:ser>
        <c:ser>
          <c:idx val="9"/>
          <c:order val="9"/>
          <c:tx>
            <c:v>Soybeans</c:v>
          </c:tx>
          <c:spPr>
            <a:ln w="28575" cap="rnd">
              <a:solidFill>
                <a:schemeClr val="accent5"/>
              </a:solidFill>
              <a:round/>
            </a:ln>
            <a:effectLst/>
          </c:spPr>
          <c:marker>
            <c:symbol val="triangle"/>
            <c:size val="8"/>
            <c:spPr>
              <a:solidFill>
                <a:schemeClr val="accent5"/>
              </a:solidFill>
              <a:ln w="9525">
                <a:solidFill>
                  <a:schemeClr val="accent5"/>
                </a:solidFill>
              </a:ln>
              <a:effectLst/>
            </c:spPr>
          </c:marker>
          <c:dLbls>
            <c:dLbl>
              <c:idx val="1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3486-4416-A811-F943868D69DE}"/>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Sheet1!$A$2:$A$15</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Sheet1!$K$2:$K$15</c:f>
              <c:numCache>
                <c:formatCode>General</c:formatCode>
                <c:ptCount val="14"/>
                <c:pt idx="9" formatCode="0.00%">
                  <c:v>3.2000000000000001E-2</c:v>
                </c:pt>
                <c:pt idx="10" formatCode="0.00%">
                  <c:v>4.0899999999999999E-2</c:v>
                </c:pt>
                <c:pt idx="11" formatCode="0.00%">
                  <c:v>5.0500000000000003E-2</c:v>
                </c:pt>
                <c:pt idx="12" formatCode="0.00%">
                  <c:v>6.6699999999999995E-2</c:v>
                </c:pt>
              </c:numCache>
            </c:numRef>
          </c:val>
          <c:smooth val="0"/>
          <c:extLst>
            <c:ext xmlns:c16="http://schemas.microsoft.com/office/drawing/2014/chart" uri="{C3380CC4-5D6E-409C-BE32-E72D297353CC}">
              <c16:uniqueId val="{00000007-3486-4416-A811-F943868D69DE}"/>
            </c:ext>
          </c:extLst>
        </c:ser>
        <c:ser>
          <c:idx val="10"/>
          <c:order val="10"/>
          <c:tx>
            <c:v>2019 Cotton Fields</c:v>
          </c:tx>
          <c:spPr>
            <a:ln w="28575" cap="rnd">
              <a:solidFill>
                <a:schemeClr val="accent6"/>
              </a:solidFill>
              <a:round/>
            </a:ln>
            <a:effectLst/>
          </c:spPr>
          <c:marker>
            <c:symbol val="circle"/>
            <c:size val="8"/>
            <c:spPr>
              <a:solidFill>
                <a:schemeClr val="accent6"/>
              </a:solidFill>
              <a:ln w="9525">
                <a:solidFill>
                  <a:schemeClr val="accent6"/>
                </a:solidFill>
              </a:ln>
              <a:effectLst/>
            </c:spPr>
          </c:marker>
          <c:dLbls>
            <c:dLbl>
              <c:idx val="13"/>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3486-4416-A811-F943868D69DE}"/>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b"/>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Sheet1!$A$2:$A$15</c:f>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f>Sheet1!$M$2:$M$15</c:f>
              <c:numCache>
                <c:formatCode>General</c:formatCode>
                <c:ptCount val="14"/>
                <c:pt idx="10" formatCode="0.00%">
                  <c:v>0.15429999999999999</c:v>
                </c:pt>
                <c:pt idx="11" formatCode="0.00%">
                  <c:v>0.161</c:v>
                </c:pt>
                <c:pt idx="12" formatCode="0.00%">
                  <c:v>0.21240000000000001</c:v>
                </c:pt>
                <c:pt idx="13" formatCode="0.00%">
                  <c:v>0.1883</c:v>
                </c:pt>
              </c:numCache>
            </c:numRef>
          </c:val>
          <c:smooth val="0"/>
          <c:extLst>
            <c:ext xmlns:c16="http://schemas.microsoft.com/office/drawing/2014/chart" uri="{C3380CC4-5D6E-409C-BE32-E72D297353CC}">
              <c16:uniqueId val="{00000008-3486-4416-A811-F943868D69DE}"/>
            </c:ext>
          </c:extLst>
        </c:ser>
        <c:dLbls>
          <c:showLegendKey val="0"/>
          <c:showVal val="0"/>
          <c:showCatName val="0"/>
          <c:showSerName val="0"/>
          <c:showPercent val="0"/>
          <c:showBubbleSize val="0"/>
        </c:dLbls>
        <c:marker val="1"/>
        <c:smooth val="0"/>
        <c:axId val="1752226752"/>
        <c:axId val="1663101264"/>
        <c:extLst>
          <c:ext xmlns:c15="http://schemas.microsoft.com/office/drawing/2012/chart" uri="{02D57815-91ED-43cb-92C2-25804820EDAC}">
            <c15:filteredLineSeries>
              <c15:ser>
                <c:idx val="0"/>
                <c:order val="0"/>
                <c:tx>
                  <c:strRef>
                    <c:extLst>
                      <c:ext uri="{02D57815-91ED-43cb-92C2-25804820EDAC}">
                        <c15:formulaRef>
                          <c15:sqref>Sheet1!$A$1</c15:sqref>
                        </c15:formulaRef>
                      </c:ext>
                    </c:extLst>
                    <c:strCache>
                      <c:ptCount val="1"/>
                      <c:pt idx="0">
                        <c:v>Year</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extLst>
                      <c:ext uri="{02D57815-91ED-43cb-92C2-25804820EDAC}">
                        <c15:formulaRef>
                          <c15:sqref>Sheet1!$A$2:$A$15</c15:sqref>
                        </c15:formulaRef>
                      </c:ext>
                    </c:extLst>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extLst>
                      <c:ext uri="{02D57815-91ED-43cb-92C2-25804820EDAC}">
                        <c15:formulaRef>
                          <c15:sqref>Sheet1!$A$2:$A$15</c15:sqref>
                        </c15:formulaRef>
                      </c:ext>
                    </c:extLst>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val>
                <c:smooth val="0"/>
                <c:extLst>
                  <c:ext xmlns:c16="http://schemas.microsoft.com/office/drawing/2014/chart" uri="{C3380CC4-5D6E-409C-BE32-E72D297353CC}">
                    <c16:uniqueId val="{00000009-3486-4416-A811-F943868D69DE}"/>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Sheet1!$I$1</c15:sqref>
                        </c15:formulaRef>
                      </c:ext>
                    </c:extLst>
                    <c:strCache>
                      <c:ptCount val="1"/>
                      <c:pt idx="0">
                        <c:v>2018 Soybean Fields</c:v>
                      </c:pt>
                    </c:strCache>
                  </c:strRef>
                </c:tx>
                <c:spPr>
                  <a:ln w="28575" cap="rnd">
                    <a:solidFill>
                      <a:schemeClr val="accent3">
                        <a:lumMod val="60000"/>
                      </a:schemeClr>
                    </a:solidFill>
                    <a:round/>
                  </a:ln>
                  <a:effectLst/>
                </c:spPr>
                <c:marker>
                  <c:symbol val="circle"/>
                  <c:size val="5"/>
                  <c:spPr>
                    <a:solidFill>
                      <a:schemeClr val="accent3">
                        <a:lumMod val="60000"/>
                      </a:schemeClr>
                    </a:solidFill>
                    <a:ln w="9525">
                      <a:solidFill>
                        <a:schemeClr val="accent3">
                          <a:lumMod val="60000"/>
                        </a:schemeClr>
                      </a:solidFill>
                    </a:ln>
                    <a:effectLst/>
                  </c:spPr>
                </c:marker>
                <c:cat>
                  <c:numRef>
                    <c:extLst xmlns:c15="http://schemas.microsoft.com/office/drawing/2012/chart">
                      <c:ext xmlns:c15="http://schemas.microsoft.com/office/drawing/2012/chart" uri="{02D57815-91ED-43cb-92C2-25804820EDAC}">
                        <c15:formulaRef>
                          <c15:sqref>Sheet1!$A$2:$A$15</c15:sqref>
                        </c15:formulaRef>
                      </c:ext>
                    </c:extLst>
                    <c:numCache>
                      <c:formatCode>General</c:formatCode>
                      <c:ptCount val="14"/>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numCache>
                  </c:numRef>
                </c:cat>
                <c:val>
                  <c:numRef>
                    <c:extLst xmlns:c15="http://schemas.microsoft.com/office/drawing/2012/chart">
                      <c:ext xmlns:c15="http://schemas.microsoft.com/office/drawing/2012/chart" uri="{02D57815-91ED-43cb-92C2-25804820EDAC}">
                        <c15:formulaRef>
                          <c15:sqref>Sheet1!$I$2:$I$15</c15:sqref>
                        </c15:formulaRef>
                      </c:ext>
                    </c:extLst>
                    <c:numCache>
                      <c:formatCode>General</c:formatCode>
                      <c:ptCount val="14"/>
                      <c:pt idx="9" formatCode="0.00%">
                        <c:v>4.9500000000000002E-2</c:v>
                      </c:pt>
                      <c:pt idx="10" formatCode="0.00%">
                        <c:v>5.2900000000000003E-2</c:v>
                      </c:pt>
                      <c:pt idx="11" formatCode="0.00%">
                        <c:v>7.2300000000000003E-2</c:v>
                      </c:pt>
                      <c:pt idx="12" formatCode="0.00%">
                        <c:v>8.09E-2</c:v>
                      </c:pt>
                    </c:numCache>
                  </c:numRef>
                </c:val>
                <c:smooth val="0"/>
                <c:extLst xmlns:c15="http://schemas.microsoft.com/office/drawing/2012/chart">
                  <c:ext xmlns:c16="http://schemas.microsoft.com/office/drawing/2014/chart" uri="{C3380CC4-5D6E-409C-BE32-E72D297353CC}">
                    <c16:uniqueId val="{0000000A-3486-4416-A811-F943868D69DE}"/>
                  </c:ext>
                </c:extLst>
              </c15:ser>
            </c15:filteredLineSeries>
          </c:ext>
        </c:extLst>
      </c:lineChart>
      <c:catAx>
        <c:axId val="1752226752"/>
        <c:scaling>
          <c:orientation val="minMax"/>
        </c:scaling>
        <c:delete val="0"/>
        <c:axPos val="b"/>
        <c:numFmt formatCode="General" sourceLinked="1"/>
        <c:majorTickMark val="cross"/>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400" b="1" i="0" u="none" strike="noStrike" kern="1200" baseline="0">
                <a:solidFill>
                  <a:schemeClr val="tx1"/>
                </a:solidFill>
                <a:latin typeface="+mn-lt"/>
                <a:ea typeface="+mn-ea"/>
                <a:cs typeface="+mn-cs"/>
              </a:defRPr>
            </a:pPr>
            <a:endParaRPr lang="en-US"/>
          </a:p>
        </c:txPr>
        <c:crossAx val="1663101264"/>
        <c:crosses val="autoZero"/>
        <c:auto val="1"/>
        <c:lblAlgn val="ctr"/>
        <c:lblOffset val="100"/>
        <c:noMultiLvlLbl val="0"/>
      </c:catAx>
      <c:valAx>
        <c:axId val="1663101264"/>
        <c:scaling>
          <c:orientation val="minMax"/>
          <c:max val="0.25"/>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en-US" sz="1600" b="1">
                    <a:solidFill>
                      <a:schemeClr val="tx1"/>
                    </a:solidFill>
                  </a:rPr>
                  <a:t>% of acreage with cover crop</a:t>
                </a:r>
              </a:p>
            </c:rich>
          </c:tx>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1752226752"/>
        <c:crosses val="autoZero"/>
        <c:crossBetween val="midCat"/>
      </c:valAx>
      <c:spPr>
        <a:noFill/>
        <a:ln>
          <a:noFill/>
        </a:ln>
        <a:effectLst/>
      </c:spPr>
    </c:plotArea>
    <c:legend>
      <c:legendPos val="r"/>
      <c:legendEntry>
        <c:idx val="3"/>
        <c:delete val="1"/>
      </c:legendEntry>
      <c:legendEntry>
        <c:idx val="4"/>
        <c:delete val="1"/>
      </c:legendEntry>
      <c:legendEntry>
        <c:idx val="8"/>
        <c:delete val="1"/>
      </c:legendEntry>
      <c:layout>
        <c:manualLayout>
          <c:xMode val="edge"/>
          <c:yMode val="edge"/>
          <c:x val="0.1486189090494123"/>
          <c:y val="0.14572333212732438"/>
          <c:w val="0.17877120011681161"/>
          <c:h val="0.2780016777909192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80" b="1" i="0" u="none" strike="noStrike" kern="1200" baseline="0">
                <a:solidFill>
                  <a:schemeClr val="dk1">
                    <a:lumMod val="75000"/>
                    <a:lumOff val="25000"/>
                  </a:schemeClr>
                </a:solidFill>
                <a:latin typeface="+mn-lt"/>
                <a:ea typeface="+mn-ea"/>
                <a:cs typeface="+mn-cs"/>
              </a:defRPr>
            </a:pPr>
            <a:r>
              <a:rPr lang="en-US" dirty="0"/>
              <a:t>% of N applied by application timing (corn fields</a:t>
            </a:r>
            <a:r>
              <a:rPr lang="en-US" baseline="0" dirty="0"/>
              <a:t> that did not apply manure</a:t>
            </a:r>
            <a:r>
              <a:rPr lang="en-US" dirty="0"/>
              <a:t>)</a:t>
            </a:r>
          </a:p>
        </c:rich>
      </c:tx>
      <c:overlay val="0"/>
      <c:spPr>
        <a:noFill/>
        <a:ln>
          <a:noFill/>
        </a:ln>
        <a:effectLst/>
      </c:spPr>
      <c:txPr>
        <a:bodyPr rot="0" spcFirstLastPara="1" vertOverflow="ellipsis" vert="horz" wrap="square" anchor="ctr" anchorCtr="1"/>
        <a:lstStyle/>
        <a:p>
          <a:pPr>
            <a:defRPr sz="1680" b="1" i="0" u="none" strike="noStrike" kern="1200" baseline="0">
              <a:solidFill>
                <a:schemeClr val="dk1">
                  <a:lumMod val="75000"/>
                  <a:lumOff val="25000"/>
                </a:schemeClr>
              </a:solidFill>
              <a:latin typeface="+mn-lt"/>
              <a:ea typeface="+mn-ea"/>
              <a:cs typeface="+mn-cs"/>
            </a:defRPr>
          </a:pPr>
          <a:endParaRPr lang="en-US"/>
        </a:p>
      </c:txPr>
    </c:title>
    <c:autoTitleDeleted val="0"/>
    <c:plotArea>
      <c:layout/>
      <c:lineChart>
        <c:grouping val="standard"/>
        <c:varyColors val="0"/>
        <c:ser>
          <c:idx val="2"/>
          <c:order val="0"/>
          <c:tx>
            <c:v>Fall</c:v>
          </c:tx>
          <c:spPr>
            <a:ln w="31750" cap="rnd">
              <a:solidFill>
                <a:schemeClr val="accent3"/>
              </a:solidFill>
              <a:round/>
            </a:ln>
            <a:effectLst/>
          </c:spPr>
          <c:marker>
            <c:symbol val="circle"/>
            <c:size val="27"/>
            <c:spPr>
              <a:solidFill>
                <a:schemeClr val="accent3"/>
              </a:solidFill>
              <a:ln>
                <a:noFill/>
              </a:ln>
              <a:effectLst/>
            </c:spPr>
          </c:marker>
          <c:dLbls>
            <c:numFmt formatCode="0%" sourceLinked="0"/>
            <c:spPr>
              <a:noFill/>
              <a:ln>
                <a:noFill/>
              </a:ln>
              <a:effectLst/>
            </c:spPr>
            <c:txPr>
              <a:bodyPr rot="0" spcFirstLastPara="1" vertOverflow="ellipsis" vert="horz" wrap="square" anchor="ctr" anchorCtr="1"/>
              <a:lstStyle/>
              <a:p>
                <a:pPr>
                  <a:defRPr sz="14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'[#CornCottonNTiming20210128.xlsx]Corn'!$A$26:$A$28</c:f>
              <c:numCache>
                <c:formatCode>General</c:formatCode>
                <c:ptCount val="3"/>
                <c:pt idx="0">
                  <c:v>2005</c:v>
                </c:pt>
                <c:pt idx="1">
                  <c:v>2010</c:v>
                </c:pt>
                <c:pt idx="2">
                  <c:v>2016</c:v>
                </c:pt>
              </c:numCache>
            </c:numRef>
          </c:cat>
          <c:val>
            <c:numRef>
              <c:f>'[#CornCottonNTiming20210128.xlsx]Corn'!$B$26:$B$28</c:f>
              <c:numCache>
                <c:formatCode>0.00%</c:formatCode>
                <c:ptCount val="3"/>
                <c:pt idx="0">
                  <c:v>0.20476920000000001</c:v>
                </c:pt>
                <c:pt idx="1">
                  <c:v>0.20130609999999999</c:v>
                </c:pt>
                <c:pt idx="2">
                  <c:v>0.19921130000000001</c:v>
                </c:pt>
              </c:numCache>
            </c:numRef>
          </c:val>
          <c:smooth val="0"/>
          <c:extLst>
            <c:ext xmlns:c16="http://schemas.microsoft.com/office/drawing/2014/chart" uri="{C3380CC4-5D6E-409C-BE32-E72D297353CC}">
              <c16:uniqueId val="{00000000-125C-4524-8D63-6E1BE9D8A522}"/>
            </c:ext>
          </c:extLst>
        </c:ser>
        <c:ser>
          <c:idx val="3"/>
          <c:order val="1"/>
          <c:tx>
            <c:v>Post plant</c:v>
          </c:tx>
          <c:spPr>
            <a:ln w="31750" cap="rnd">
              <a:solidFill>
                <a:schemeClr val="accent4"/>
              </a:solidFill>
              <a:round/>
            </a:ln>
            <a:effectLst/>
          </c:spPr>
          <c:marker>
            <c:symbol val="circle"/>
            <c:size val="27"/>
            <c:spPr>
              <a:solidFill>
                <a:schemeClr val="accent4"/>
              </a:solidFill>
              <a:ln>
                <a:noFill/>
              </a:ln>
              <a:effectLst/>
            </c:spPr>
          </c:marker>
          <c:dLbls>
            <c:numFmt formatCode="0%" sourceLinked="0"/>
            <c:spPr>
              <a:noFill/>
              <a:ln>
                <a:noFill/>
              </a:ln>
              <a:effectLst/>
            </c:spPr>
            <c:txPr>
              <a:bodyPr rot="0" spcFirstLastPara="1" vertOverflow="ellipsis" vert="horz" wrap="square" anchor="ctr" anchorCtr="1"/>
              <a:lstStyle/>
              <a:p>
                <a:pPr>
                  <a:defRPr sz="14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'[#CornCottonNTiming20210128.xlsx]Corn'!$A$26:$A$28</c:f>
              <c:numCache>
                <c:formatCode>General</c:formatCode>
                <c:ptCount val="3"/>
                <c:pt idx="0">
                  <c:v>2005</c:v>
                </c:pt>
                <c:pt idx="1">
                  <c:v>2010</c:v>
                </c:pt>
                <c:pt idx="2">
                  <c:v>2016</c:v>
                </c:pt>
              </c:numCache>
            </c:numRef>
          </c:cat>
          <c:val>
            <c:numRef>
              <c:f>'[#CornCottonNTiming20210128.xlsx]Corn'!$H$26:$H$28</c:f>
              <c:numCache>
                <c:formatCode>0.00%</c:formatCode>
                <c:ptCount val="3"/>
                <c:pt idx="0">
                  <c:v>0.2148765</c:v>
                </c:pt>
                <c:pt idx="1">
                  <c:v>0.21833569999999999</c:v>
                </c:pt>
                <c:pt idx="2">
                  <c:v>0.25780560000000002</c:v>
                </c:pt>
              </c:numCache>
            </c:numRef>
          </c:val>
          <c:smooth val="0"/>
          <c:extLst>
            <c:ext xmlns:c16="http://schemas.microsoft.com/office/drawing/2014/chart" uri="{C3380CC4-5D6E-409C-BE32-E72D297353CC}">
              <c16:uniqueId val="{00000001-125C-4524-8D63-6E1BE9D8A522}"/>
            </c:ext>
          </c:extLst>
        </c:ser>
        <c:ser>
          <c:idx val="0"/>
          <c:order val="2"/>
          <c:tx>
            <c:v>Spring (pre-plant)</c:v>
          </c:tx>
          <c:spPr>
            <a:ln w="31750" cap="rnd">
              <a:solidFill>
                <a:schemeClr val="accent1"/>
              </a:solidFill>
              <a:round/>
            </a:ln>
            <a:effectLst/>
          </c:spPr>
          <c:marker>
            <c:symbol val="circle"/>
            <c:size val="27"/>
            <c:spPr>
              <a:solidFill>
                <a:schemeClr val="accent1"/>
              </a:solidFill>
              <a:ln>
                <a:noFill/>
              </a:ln>
              <a:effectLst/>
            </c:spPr>
          </c:marker>
          <c:dLbls>
            <c:numFmt formatCode="0%" sourceLinked="0"/>
            <c:spPr>
              <a:noFill/>
              <a:ln>
                <a:noFill/>
              </a:ln>
              <a:effectLst/>
            </c:spPr>
            <c:txPr>
              <a:bodyPr rot="0" spcFirstLastPara="1" vertOverflow="ellipsis" vert="horz" wrap="square" anchor="ctr" anchorCtr="1"/>
              <a:lstStyle/>
              <a:p>
                <a:pPr>
                  <a:defRPr sz="14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'[#CornCottonNTiming20210128.xlsx]Corn'!$A$26:$A$28</c:f>
              <c:numCache>
                <c:formatCode>General</c:formatCode>
                <c:ptCount val="3"/>
                <c:pt idx="0">
                  <c:v>2005</c:v>
                </c:pt>
                <c:pt idx="1">
                  <c:v>2010</c:v>
                </c:pt>
                <c:pt idx="2">
                  <c:v>2016</c:v>
                </c:pt>
              </c:numCache>
            </c:numRef>
          </c:cat>
          <c:val>
            <c:numRef>
              <c:f>'[#CornCottonNTiming20210128.xlsx]Corn'!$D$26:$D$28</c:f>
              <c:numCache>
                <c:formatCode>0.00%</c:formatCode>
                <c:ptCount val="3"/>
                <c:pt idx="0">
                  <c:v>0.49137609999999998</c:v>
                </c:pt>
                <c:pt idx="1">
                  <c:v>0.49870959999999998</c:v>
                </c:pt>
                <c:pt idx="2">
                  <c:v>0.45927509999999999</c:v>
                </c:pt>
              </c:numCache>
            </c:numRef>
          </c:val>
          <c:smooth val="0"/>
          <c:extLst>
            <c:ext xmlns:c16="http://schemas.microsoft.com/office/drawing/2014/chart" uri="{C3380CC4-5D6E-409C-BE32-E72D297353CC}">
              <c16:uniqueId val="{00000002-125C-4524-8D63-6E1BE9D8A522}"/>
            </c:ext>
          </c:extLst>
        </c:ser>
        <c:ser>
          <c:idx val="1"/>
          <c:order val="3"/>
          <c:tx>
            <c:v>At planting</c:v>
          </c:tx>
          <c:spPr>
            <a:ln w="31750" cap="rnd">
              <a:solidFill>
                <a:schemeClr val="accent2"/>
              </a:solidFill>
              <a:round/>
            </a:ln>
            <a:effectLst/>
          </c:spPr>
          <c:marker>
            <c:symbol val="circle"/>
            <c:size val="27"/>
            <c:spPr>
              <a:solidFill>
                <a:schemeClr val="accent2"/>
              </a:solidFill>
              <a:ln>
                <a:noFill/>
              </a:ln>
              <a:effectLst/>
            </c:spPr>
          </c:marker>
          <c:dLbls>
            <c:numFmt formatCode="0%" sourceLinked="0"/>
            <c:spPr>
              <a:noFill/>
              <a:ln>
                <a:noFill/>
              </a:ln>
              <a:effectLst/>
            </c:spPr>
            <c:txPr>
              <a:bodyPr rot="0" spcFirstLastPara="1" vertOverflow="ellipsis" vert="horz" wrap="square" anchor="ctr" anchorCtr="1"/>
              <a:lstStyle/>
              <a:p>
                <a:pPr>
                  <a:defRPr sz="14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'[#CornCottonNTiming20210128.xlsx]Corn'!$A$26:$A$28</c:f>
              <c:numCache>
                <c:formatCode>General</c:formatCode>
                <c:ptCount val="3"/>
                <c:pt idx="0">
                  <c:v>2005</c:v>
                </c:pt>
                <c:pt idx="1">
                  <c:v>2010</c:v>
                </c:pt>
                <c:pt idx="2">
                  <c:v>2016</c:v>
                </c:pt>
              </c:numCache>
            </c:numRef>
          </c:cat>
          <c:val>
            <c:numRef>
              <c:f>'[#CornCottonNTiming20210128.xlsx]Corn'!$F$26:$F$28</c:f>
              <c:numCache>
                <c:formatCode>0.00%</c:formatCode>
                <c:ptCount val="3"/>
                <c:pt idx="0">
                  <c:v>8.89654E-2</c:v>
                </c:pt>
                <c:pt idx="1">
                  <c:v>8.1329799999999994E-2</c:v>
                </c:pt>
                <c:pt idx="2">
                  <c:v>8.13609E-2</c:v>
                </c:pt>
              </c:numCache>
            </c:numRef>
          </c:val>
          <c:smooth val="0"/>
          <c:extLst>
            <c:ext xmlns:c16="http://schemas.microsoft.com/office/drawing/2014/chart" uri="{C3380CC4-5D6E-409C-BE32-E72D297353CC}">
              <c16:uniqueId val="{00000003-125C-4524-8D63-6E1BE9D8A522}"/>
            </c:ext>
          </c:extLst>
        </c:ser>
        <c:dLbls>
          <c:dLblPos val="ctr"/>
          <c:showLegendKey val="0"/>
          <c:showVal val="1"/>
          <c:showCatName val="0"/>
          <c:showSerName val="0"/>
          <c:showPercent val="0"/>
          <c:showBubbleSize val="0"/>
        </c:dLbls>
        <c:marker val="1"/>
        <c:smooth val="0"/>
        <c:axId val="1581673984"/>
        <c:axId val="1451562592"/>
      </c:lineChart>
      <c:catAx>
        <c:axId val="1581673984"/>
        <c:scaling>
          <c:orientation val="minMax"/>
        </c:scaling>
        <c:delete val="0"/>
        <c:axPos val="b"/>
        <c:numFmt formatCode="General" sourceLinked="1"/>
        <c:majorTickMark val="out"/>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400" b="0" i="0" u="none" strike="noStrike" kern="1200" cap="all" baseline="0">
                <a:solidFill>
                  <a:schemeClr val="dk1">
                    <a:lumMod val="75000"/>
                    <a:lumOff val="25000"/>
                  </a:schemeClr>
                </a:solidFill>
                <a:latin typeface="+mn-lt"/>
                <a:ea typeface="+mn-ea"/>
                <a:cs typeface="+mn-cs"/>
              </a:defRPr>
            </a:pPr>
            <a:endParaRPr lang="en-US"/>
          </a:p>
        </c:txPr>
        <c:crossAx val="1451562592"/>
        <c:crosses val="autoZero"/>
        <c:auto val="1"/>
        <c:lblAlgn val="ctr"/>
        <c:lblOffset val="100"/>
        <c:noMultiLvlLbl val="0"/>
      </c:catAx>
      <c:valAx>
        <c:axId val="1451562592"/>
        <c:scaling>
          <c:orientation val="minMax"/>
          <c:max val="0.60000000000000009"/>
          <c:min val="0"/>
        </c:scaling>
        <c:delete val="0"/>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dk1">
                    <a:lumMod val="75000"/>
                    <a:lumOff val="25000"/>
                  </a:schemeClr>
                </a:solidFill>
                <a:latin typeface="+mn-lt"/>
                <a:ea typeface="+mn-ea"/>
                <a:cs typeface="+mn-cs"/>
              </a:defRPr>
            </a:pPr>
            <a:endParaRPr lang="en-US"/>
          </a:p>
        </c:txPr>
        <c:crossAx val="1581673984"/>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4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sz="1400"/>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styleClr val="auto"/>
    </cs:fillRef>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17"/>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95D3D3E0-9CBA-4456-8962-59C77B6E810D}" type="datetimeFigureOut">
              <a:rPr lang="en-US" smtClean="0"/>
              <a:t>2/1/2022</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4D0BE3F4-2F38-47FE-A93C-67AB9C405B6B}" type="slidenum">
              <a:rPr lang="en-US" smtClean="0"/>
              <a:t>‹#›</a:t>
            </a:fld>
            <a:endParaRPr lang="en-US"/>
          </a:p>
        </p:txBody>
      </p:sp>
    </p:spTree>
    <p:extLst>
      <p:ext uri="{BB962C8B-B14F-4D97-AF65-F5344CB8AC3E}">
        <p14:creationId xmlns:p14="http://schemas.microsoft.com/office/powerpoint/2010/main" val="35206368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4820"/>
          </a:xfrm>
          <a:prstGeom prst="rect">
            <a:avLst/>
          </a:prstGeom>
        </p:spPr>
        <p:txBody>
          <a:bodyPr vert="horz" lIns="91430" tIns="45715" rIns="91430" bIns="45715" rtlCol="0"/>
          <a:lstStyle>
            <a:lvl1pPr algn="l">
              <a:defRPr sz="1200"/>
            </a:lvl1pPr>
          </a:lstStyle>
          <a:p>
            <a:endParaRPr lang="en-US"/>
          </a:p>
        </p:txBody>
      </p:sp>
      <p:sp>
        <p:nvSpPr>
          <p:cNvPr id="3" name="Date Placeholder 2"/>
          <p:cNvSpPr>
            <a:spLocks noGrp="1"/>
          </p:cNvSpPr>
          <p:nvPr>
            <p:ph type="dt" idx="1"/>
          </p:nvPr>
        </p:nvSpPr>
        <p:spPr>
          <a:xfrm>
            <a:off x="3970340" y="0"/>
            <a:ext cx="3038475" cy="464820"/>
          </a:xfrm>
          <a:prstGeom prst="rect">
            <a:avLst/>
          </a:prstGeom>
        </p:spPr>
        <p:txBody>
          <a:bodyPr vert="horz" lIns="91430" tIns="45715" rIns="91430" bIns="45715" rtlCol="0"/>
          <a:lstStyle>
            <a:lvl1pPr algn="r">
              <a:defRPr sz="1200"/>
            </a:lvl1pPr>
          </a:lstStyle>
          <a:p>
            <a:fld id="{EF67D34E-E419-48C9-8E87-620C8931EAB3}" type="datetimeFigureOut">
              <a:rPr lang="en-US" smtClean="0"/>
              <a:t>2/1/2022</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1430" tIns="45715" rIns="91430" bIns="45715" rtlCol="0" anchor="ctr"/>
          <a:lstStyle/>
          <a:p>
            <a:endParaRPr lang="en-US"/>
          </a:p>
        </p:txBody>
      </p:sp>
      <p:sp>
        <p:nvSpPr>
          <p:cNvPr id="5" name="Notes Placeholder 4"/>
          <p:cNvSpPr>
            <a:spLocks noGrp="1"/>
          </p:cNvSpPr>
          <p:nvPr>
            <p:ph type="body" sz="quarter" idx="3"/>
          </p:nvPr>
        </p:nvSpPr>
        <p:spPr>
          <a:xfrm>
            <a:off x="701675" y="4415790"/>
            <a:ext cx="5607050" cy="4183380"/>
          </a:xfrm>
          <a:prstGeom prst="rect">
            <a:avLst/>
          </a:prstGeom>
        </p:spPr>
        <p:txBody>
          <a:bodyPr vert="horz" lIns="91430" tIns="45715" rIns="91430" bIns="45715"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829989"/>
            <a:ext cx="3038475" cy="464820"/>
          </a:xfrm>
          <a:prstGeom prst="rect">
            <a:avLst/>
          </a:prstGeom>
        </p:spPr>
        <p:txBody>
          <a:bodyPr vert="horz" lIns="91430" tIns="45715" rIns="91430" bIns="45715" rtlCol="0" anchor="b"/>
          <a:lstStyle>
            <a:lvl1pPr algn="l">
              <a:defRPr sz="1200"/>
            </a:lvl1pPr>
          </a:lstStyle>
          <a:p>
            <a:endParaRPr lang="en-US"/>
          </a:p>
        </p:txBody>
      </p:sp>
      <p:sp>
        <p:nvSpPr>
          <p:cNvPr id="7" name="Slide Number Placeholder 6"/>
          <p:cNvSpPr>
            <a:spLocks noGrp="1"/>
          </p:cNvSpPr>
          <p:nvPr>
            <p:ph type="sldNum" sz="quarter" idx="5"/>
          </p:nvPr>
        </p:nvSpPr>
        <p:spPr>
          <a:xfrm>
            <a:off x="3970340" y="8829989"/>
            <a:ext cx="3038475" cy="464820"/>
          </a:xfrm>
          <a:prstGeom prst="rect">
            <a:avLst/>
          </a:prstGeom>
        </p:spPr>
        <p:txBody>
          <a:bodyPr vert="horz" lIns="91430" tIns="45715" rIns="91430" bIns="45715" rtlCol="0" anchor="b"/>
          <a:lstStyle>
            <a:lvl1pPr algn="r">
              <a:defRPr sz="1200"/>
            </a:lvl1pPr>
          </a:lstStyle>
          <a:p>
            <a:fld id="{067D5D74-2134-4867-A98E-E2C1169234F0}" type="slidenum">
              <a:rPr lang="en-US" smtClean="0"/>
              <a:t>‹#›</a:t>
            </a:fld>
            <a:endParaRPr lang="en-US"/>
          </a:p>
        </p:txBody>
      </p:sp>
    </p:spTree>
    <p:extLst>
      <p:ext uri="{BB962C8B-B14F-4D97-AF65-F5344CB8AC3E}">
        <p14:creationId xmlns:p14="http://schemas.microsoft.com/office/powerpoint/2010/main" val="1319823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58913" y="358775"/>
            <a:ext cx="3940175" cy="2216150"/>
          </a:xfrm>
        </p:spPr>
      </p:sp>
      <p:sp>
        <p:nvSpPr>
          <p:cNvPr id="3" name="Notes Placeholder 2"/>
          <p:cNvSpPr>
            <a:spLocks noGrp="1"/>
          </p:cNvSpPr>
          <p:nvPr>
            <p:ph type="body" idx="1"/>
          </p:nvPr>
        </p:nvSpPr>
        <p:spPr>
          <a:xfrm>
            <a:off x="1279962" y="2968626"/>
            <a:ext cx="4298076" cy="3600450"/>
          </a:xfrm>
        </p:spPr>
        <p:txBody>
          <a:bodyPr/>
          <a:lstStyle/>
          <a:p>
            <a:pPr marL="0" indent="0">
              <a:buFont typeface="Wingdings" panose="05000000000000000000" pitchFamily="2" charset="2"/>
              <a:buNone/>
            </a:pPr>
            <a:r>
              <a:rPr lang="en-US" i="1" dirty="0"/>
              <a:t>Thank you Bill. And before I get started, let me begin by saying that my presentation today represents the work of a number of ERS researchers…and I’m excited to be here representing ERS and to tell you a little bit about our research and the data we collect on conservation practices.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76C26F-7452-4A5E-9595-C7E9E398539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61959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000" dirty="0">
              <a:cs typeface="Calibri Light" panose="020F0302020204030204" pitchFamily="34" charset="0"/>
            </a:endParaRPr>
          </a:p>
          <a:p>
            <a:r>
              <a:rPr lang="en-US" sz="2000" dirty="0">
                <a:cs typeface="Calibri Light" panose="020F0302020204030204" pitchFamily="34" charset="0"/>
              </a:rPr>
              <a:t>Last but not least, I’m going to talk about some of the trends we’re seeing in nutrient management over time in the ARMS data—</a:t>
            </a:r>
          </a:p>
          <a:p>
            <a:endParaRPr lang="en-US" sz="2000" dirty="0">
              <a:cs typeface="Calibri Light" panose="020F0302020204030204" pitchFamily="34" charset="0"/>
            </a:endParaRPr>
          </a:p>
          <a:p>
            <a:r>
              <a:rPr lang="en-US" sz="2000" dirty="0">
                <a:cs typeface="Calibri Light" panose="020F0302020204030204" pitchFamily="34" charset="0"/>
              </a:rPr>
              <a:t>Before I talk about the chart, let me say that one of the trends we’re observing is that….</a:t>
            </a:r>
          </a:p>
          <a:p>
            <a:r>
              <a:rPr lang="en-US" sz="2000" dirty="0"/>
              <a:t>In general, share of acreage w/ nitrogen and phosphate application rates at greater than 125% of agronomic need has decreased </a:t>
            </a:r>
          </a:p>
          <a:p>
            <a:r>
              <a:rPr lang="en-US" sz="2000" dirty="0">
                <a:cs typeface="Calibri Light" panose="020F0302020204030204" pitchFamily="34" charset="0"/>
              </a:rPr>
              <a:t>	For example, using that metric, overapplication of </a:t>
            </a:r>
            <a:r>
              <a:rPr lang="en-US" sz="1600" dirty="0">
                <a:cs typeface="Calibri Light" panose="020F0302020204030204" pitchFamily="34" charset="0"/>
              </a:rPr>
              <a:t>Nitrogen on corn decreased from 53% of acreage in 1997 to 28% in 2016</a:t>
            </a:r>
          </a:p>
          <a:p>
            <a:r>
              <a:rPr lang="en-US" sz="1600" dirty="0">
                <a:cs typeface="Calibri Light" panose="020F0302020204030204" pitchFamily="34" charset="0"/>
              </a:rPr>
              <a:t>	And over application of phosphate on cotton decreased from 45% of acreage in 1997 in to 29% in 2015</a:t>
            </a:r>
          </a:p>
          <a:p>
            <a:endParaRPr lang="en-US" sz="1600" dirty="0">
              <a:cs typeface="Calibri Light" panose="020F0302020204030204" pitchFamily="34" charset="0"/>
            </a:endParaRPr>
          </a:p>
          <a:p>
            <a:r>
              <a:rPr lang="en-US" sz="1600" dirty="0">
                <a:cs typeface="Calibri Light" panose="020F0302020204030204" pitchFamily="34" charset="0"/>
              </a:rPr>
              <a:t>But there’s also some evidence that when and how nutrients are being applied is also changing—for example, the chart on the right shows the % of the nitrogen applied to corn fields (excluding corn fields that had manure applied) that was applied at different times. The grey line—the lower of those two middle lines—represents fall application of nitrogen, the blue line at the top represents nitrogen applied in the spring before planting, the orange line at the bottom indicates nitrogen applied at planting, and the yellow line in the middle shows nitrogen applied after planting, or post-plant.  </a:t>
            </a:r>
          </a:p>
          <a:p>
            <a:br>
              <a:rPr lang="en-US" sz="1600" dirty="0">
                <a:cs typeface="Calibri Light" panose="020F0302020204030204" pitchFamily="34" charset="0"/>
              </a:rPr>
            </a:br>
            <a:r>
              <a:rPr lang="en-US" sz="1600" dirty="0">
                <a:cs typeface="Calibri Light" panose="020F0302020204030204" pitchFamily="34" charset="0"/>
              </a:rPr>
              <a:t>And you can see that at least between 2010 and 2016, there’s some indication that more nitrogen was being applied to corn post- plant compared to in the spring prior to planting.  This could mean that more of that nitrogen is being used by the growing plant, and we’ll be taking a look at trends in timing for other crops and fields receiving manure in the future, as well. </a:t>
            </a:r>
          </a:p>
          <a:p>
            <a:endParaRPr lang="en-US" sz="2000" dirty="0">
              <a:cs typeface="Calibri Light" panose="020F0302020204030204" pitchFamily="34" charset="0"/>
            </a:endParaRPr>
          </a:p>
          <a:p>
            <a:r>
              <a:rPr lang="en-US" sz="2000" dirty="0">
                <a:cs typeface="Calibri Light" panose="020F0302020204030204" pitchFamily="34" charset="0"/>
              </a:rPr>
              <a:t>If you’re interested in this topic, I’ll also say that some of my colleagues conduct research on the adoption of precision agricultural technology, including nutrient management—so keep an eye out for new research on how precision ag is being used, based upon what we see in survey data.</a:t>
            </a:r>
          </a:p>
        </p:txBody>
      </p:sp>
      <p:sp>
        <p:nvSpPr>
          <p:cNvPr id="4" name="Slide Number Placeholder 3"/>
          <p:cNvSpPr>
            <a:spLocks noGrp="1"/>
          </p:cNvSpPr>
          <p:nvPr>
            <p:ph type="sldNum" sz="quarter" idx="5"/>
          </p:nvPr>
        </p:nvSpPr>
        <p:spPr/>
        <p:txBody>
          <a:bodyPr/>
          <a:lstStyle/>
          <a:p>
            <a:fld id="{067D5D74-2134-4867-A98E-E2C1169234F0}" type="slidenum">
              <a:rPr lang="en-US" smtClean="0"/>
              <a:t>10</a:t>
            </a:fld>
            <a:endParaRPr lang="en-US"/>
          </a:p>
        </p:txBody>
      </p:sp>
    </p:spTree>
    <p:extLst>
      <p:ext uri="{BB962C8B-B14F-4D97-AF65-F5344CB8AC3E}">
        <p14:creationId xmlns:p14="http://schemas.microsoft.com/office/powerpoint/2010/main" val="20054811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cs typeface="Calibri Light" panose="020F0302020204030204" pitchFamily="34" charset="0"/>
              </a:rPr>
              <a:t>If you’re interested in any of the practices I’ve talked about today, there are three ERS reports I’d encourage you to take a look at…</a:t>
            </a:r>
          </a:p>
          <a:p>
            <a:endParaRPr lang="en-US" sz="2000" dirty="0">
              <a:cs typeface="Calibri Light" panose="020F0302020204030204" pitchFamily="34" charset="0"/>
            </a:endParaRPr>
          </a:p>
          <a:p>
            <a:r>
              <a:rPr lang="en-US" sz="2000" dirty="0">
                <a:cs typeface="Calibri Light" panose="020F0302020204030204" pitchFamily="34" charset="0"/>
              </a:rPr>
              <a:t>I’d also encourage you, if you’re interested in the economic issues at play with some of these conservation practices, to go back and watch the recording of my colleague Ben </a:t>
            </a:r>
            <a:r>
              <a:rPr lang="en-US" sz="2000" dirty="0" err="1">
                <a:cs typeface="Calibri Light" panose="020F0302020204030204" pitchFamily="34" charset="0"/>
              </a:rPr>
              <a:t>Gramig’s</a:t>
            </a:r>
            <a:r>
              <a:rPr lang="en-US" sz="2000" dirty="0">
                <a:cs typeface="Calibri Light" panose="020F0302020204030204" pitchFamily="34" charset="0"/>
              </a:rPr>
              <a:t> session from yesterday when it’s available, where he talks about some of the impacts of cover crops and conservation tillage on yield, cost, and other factors in the ARMS data</a:t>
            </a:r>
          </a:p>
        </p:txBody>
      </p:sp>
      <p:sp>
        <p:nvSpPr>
          <p:cNvPr id="4" name="Slide Number Placeholder 3"/>
          <p:cNvSpPr>
            <a:spLocks noGrp="1"/>
          </p:cNvSpPr>
          <p:nvPr>
            <p:ph type="sldNum" sz="quarter" idx="5"/>
          </p:nvPr>
        </p:nvSpPr>
        <p:spPr/>
        <p:txBody>
          <a:bodyPr/>
          <a:lstStyle/>
          <a:p>
            <a:fld id="{067D5D74-2134-4867-A98E-E2C1169234F0}" type="slidenum">
              <a:rPr lang="en-US" smtClean="0"/>
              <a:t>11</a:t>
            </a:fld>
            <a:endParaRPr lang="en-US"/>
          </a:p>
        </p:txBody>
      </p:sp>
    </p:spTree>
    <p:extLst>
      <p:ext uri="{BB962C8B-B14F-4D97-AF65-F5344CB8AC3E}">
        <p14:creationId xmlns:p14="http://schemas.microsoft.com/office/powerpoint/2010/main" val="12822780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82713" y="508000"/>
            <a:ext cx="4092575" cy="2301875"/>
          </a:xfrm>
        </p:spPr>
      </p:sp>
      <p:sp>
        <p:nvSpPr>
          <p:cNvPr id="3" name="Notes Placeholder 2"/>
          <p:cNvSpPr>
            <a:spLocks noGrp="1"/>
          </p:cNvSpPr>
          <p:nvPr>
            <p:ph type="body" idx="1"/>
          </p:nvPr>
        </p:nvSpPr>
        <p:spPr>
          <a:xfrm>
            <a:off x="685800" y="3191069"/>
            <a:ext cx="5486400" cy="6811347"/>
          </a:xfrm>
        </p:spPr>
        <p: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b="0" dirty="0">
                <a:latin typeface="+mn-lt"/>
              </a:rPr>
              <a:t>Let me leave you with a few more ways you can stay up-to-date with ERS research.</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en-US" b="0" dirty="0">
              <a:latin typeface="+mn-lt"/>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b="0" i="0" dirty="0">
                <a:latin typeface="+mn-lt"/>
              </a:rPr>
              <a:t>You can always find us on Twitter (@USDA_ERS) and LinkedIn (USDA Economic Research Service), if you’re on social media…</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en-US" b="0" i="0" dirty="0">
              <a:latin typeface="+mn-lt"/>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trike="noStrike" kern="1200" dirty="0">
                <a:solidFill>
                  <a:schemeClr val="tx1"/>
                </a:solidFill>
                <a:effectLst/>
                <a:latin typeface="+mn-lt"/>
                <a:ea typeface="+mn-ea"/>
                <a:cs typeface="+mn-cs"/>
              </a:rPr>
              <a:t>In the </a:t>
            </a:r>
            <a:r>
              <a:rPr lang="en-US" kern="1200" dirty="0">
                <a:solidFill>
                  <a:schemeClr val="tx1"/>
                </a:solidFill>
                <a:effectLst/>
                <a:latin typeface="+mn-lt"/>
                <a:ea typeface="+mn-ea"/>
                <a:cs typeface="+mn-cs"/>
              </a:rPr>
              <a:t>next couple of months, be on the lookout for a </a:t>
            </a:r>
            <a:r>
              <a:rPr lang="en-US" b="1" kern="1200" dirty="0">
                <a:solidFill>
                  <a:schemeClr val="tx1"/>
                </a:solidFill>
                <a:effectLst/>
                <a:latin typeface="+mn-lt"/>
                <a:ea typeface="+mn-ea"/>
                <a:cs typeface="+mn-cs"/>
              </a:rPr>
              <a:t>new Webinar Series </a:t>
            </a:r>
            <a:r>
              <a:rPr lang="en-US" kern="1200" dirty="0">
                <a:solidFill>
                  <a:schemeClr val="tx1"/>
                </a:solidFill>
                <a:effectLst/>
                <a:latin typeface="+mn-lt"/>
                <a:ea typeface="+mn-ea"/>
                <a:cs typeface="+mn-cs"/>
              </a:rPr>
              <a:t>that will highlight the ins and outs of some of our most popular data, such as food access and agricultural trade multipliers. Our experts will even walk you through how to find the data on the ERS website. </a:t>
            </a: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
              <a:tabLst/>
              <a:defRPr/>
            </a:pPr>
            <a:r>
              <a:rPr lang="en-US" kern="1200" dirty="0">
                <a:solidFill>
                  <a:schemeClr val="tx1"/>
                </a:solidFill>
                <a:effectLst/>
                <a:latin typeface="+mn-lt"/>
                <a:ea typeface="+mn-ea"/>
                <a:cs typeface="+mn-cs"/>
              </a:rPr>
              <a:t>Stay tuned for announcements that’ll be shared via Twitter, LinkedIn, the ERS website and our subscription emails. </a:t>
            </a:r>
          </a:p>
          <a:p>
            <a:pPr marL="62865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
              <a:tabLst/>
              <a:defRPr/>
            </a:pPr>
            <a:endParaRPr lang="en-US" kern="1200" dirty="0">
              <a:solidFill>
                <a:schemeClr val="tx1"/>
              </a:solidFill>
              <a:effectLst/>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b="0" i="0" dirty="0">
                <a:latin typeface="+mn-lt"/>
              </a:rPr>
              <a:t>One of our most popular products—our “Charts of Note”---will be available in the next month or two via our new </a:t>
            </a:r>
            <a:r>
              <a:rPr lang="en-US" b="1" i="0" dirty="0">
                <a:latin typeface="+mn-lt"/>
              </a:rPr>
              <a:t>Charts of Note Mobile App</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en-US" b="1" i="0" dirty="0">
              <a:latin typeface="+mn-lt"/>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b="0" i="0" dirty="0">
                <a:latin typeface="+mn-lt"/>
              </a:rPr>
              <a:t>Finally, at Ag Outlook Forum, if you get a chance—stop by our virtual exhibit booth to chat with ERS researchers and learn more about our work!</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7D5D74-2134-4867-A98E-E2C1169234F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412487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0D8640-94F3-4F68-8AF1-0DA2B591FE8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57832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there are many, many conservation practices that U.S. farmers and ranchers use for a variety of purposes, </a:t>
            </a:r>
          </a:p>
          <a:p>
            <a:endParaRPr lang="en-US" dirty="0"/>
          </a:p>
          <a:p>
            <a:r>
              <a:rPr lang="en-US" dirty="0"/>
              <a:t>But today, I’m going to focus on three that play a role in greenhouse gas mitigation: NAME.  Keep in mind that these practices play a role in reducing GHG emissions, but also that they can provide other environmental benefits such as reducing soil erosion, improving soil health, and improving water quality—to name a few.</a:t>
            </a:r>
          </a:p>
          <a:p>
            <a:endParaRPr lang="en-US" dirty="0"/>
          </a:p>
          <a:p>
            <a:r>
              <a:rPr lang="en-US" dirty="0"/>
              <a:t>Although today I’ll be talking about these practices as individual practices and discussing adoption trends for each, farmers are managing a cropping </a:t>
            </a:r>
            <a:r>
              <a:rPr lang="en-US" i="1" dirty="0"/>
              <a:t>system</a:t>
            </a:r>
            <a:r>
              <a:rPr lang="en-US" dirty="0"/>
              <a:t>. So, for example, they may be adopting cover crops and reduced tillage together as part of a conservation or soil health management system—and they may be adjusting their nutrient management alongside other changes in conservation practices. Just something to keep in mind throughout the presentation.</a:t>
            </a:r>
          </a:p>
        </p:txBody>
      </p:sp>
      <p:sp>
        <p:nvSpPr>
          <p:cNvPr id="4" name="Slide Number Placeholder 3"/>
          <p:cNvSpPr>
            <a:spLocks noGrp="1"/>
          </p:cNvSpPr>
          <p:nvPr>
            <p:ph type="sldNum" sz="quarter" idx="5"/>
          </p:nvPr>
        </p:nvSpPr>
        <p:spPr/>
        <p:txBody>
          <a:bodyPr/>
          <a:lstStyle/>
          <a:p>
            <a:fld id="{067D5D74-2134-4867-A98E-E2C1169234F0}" type="slidenum">
              <a:rPr lang="en-US" smtClean="0"/>
              <a:t>2</a:t>
            </a:fld>
            <a:endParaRPr lang="en-US"/>
          </a:p>
        </p:txBody>
      </p:sp>
    </p:spTree>
    <p:extLst>
      <p:ext uri="{BB962C8B-B14F-4D97-AF65-F5344CB8AC3E}">
        <p14:creationId xmlns:p14="http://schemas.microsoft.com/office/powerpoint/2010/main" val="16810521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dirty="0">
                <a:cs typeface="Calibri Light" panose="020F0302020204030204" pitchFamily="34" charset="0"/>
              </a:rPr>
              <a:t>Tillage has historically played a role in preparing cropland for planting</a:t>
            </a:r>
          </a:p>
          <a:p>
            <a:pPr lvl="1"/>
            <a:r>
              <a:rPr lang="en-US" sz="2000" dirty="0">
                <a:cs typeface="Calibri Light" panose="020F0302020204030204" pitchFamily="34" charset="0"/>
              </a:rPr>
              <a:t>Weed control</a:t>
            </a:r>
          </a:p>
          <a:p>
            <a:pPr lvl="1"/>
            <a:r>
              <a:rPr lang="en-US" sz="2000" dirty="0">
                <a:cs typeface="Calibri Light" panose="020F0302020204030204" pitchFamily="34" charset="0"/>
              </a:rPr>
              <a:t>Incorporating manure or fertilizer</a:t>
            </a:r>
          </a:p>
          <a:p>
            <a:pPr lvl="1"/>
            <a:r>
              <a:rPr lang="en-US" sz="2000" dirty="0">
                <a:cs typeface="Calibri Light" panose="020F0302020204030204" pitchFamily="34" charset="0"/>
              </a:rPr>
              <a:t>Crop residue management </a:t>
            </a:r>
          </a:p>
          <a:p>
            <a:r>
              <a:rPr lang="en-US" sz="2400" dirty="0">
                <a:cs typeface="Calibri Light" panose="020F0302020204030204" pitchFamily="34" charset="0"/>
              </a:rPr>
              <a:t>Reducing or eliminating tillage has many benefits</a:t>
            </a:r>
          </a:p>
          <a:p>
            <a:pPr lvl="1"/>
            <a:r>
              <a:rPr lang="en-US" sz="2000" dirty="0">
                <a:cs typeface="Calibri Light" panose="020F0302020204030204" pitchFamily="34" charset="0"/>
              </a:rPr>
              <a:t>Reduced disturbance </a:t>
            </a:r>
            <a:r>
              <a:rPr lang="en-US" sz="2000" dirty="0">
                <a:cs typeface="Calibri Light" panose="020F0302020204030204" pitchFamily="34" charset="0"/>
                <a:sym typeface="Wingdings" panose="05000000000000000000" pitchFamily="2" charset="2"/>
              </a:rPr>
              <a:t> reduced erosion; for example, you can see in the photo on the right if you look closely at this farmer pulling a strip-till rig in Texas that strip tillage means you are literally only tilling the strip of ground where the crop will be planted, and the area in between the strips is left undisturbed. Eliminating tillage, as in the case of no-till, can provide even greater benefits…..</a:t>
            </a:r>
          </a:p>
          <a:p>
            <a:pPr lvl="1"/>
            <a:endParaRPr lang="en-US" sz="2000" dirty="0">
              <a:cs typeface="Calibri Light" panose="020F0302020204030204" pitchFamily="34" charset="0"/>
              <a:sym typeface="Wingdings" panose="05000000000000000000" pitchFamily="2" charset="2"/>
            </a:endParaRPr>
          </a:p>
          <a:p>
            <a:pPr lvl="1"/>
            <a:r>
              <a:rPr lang="en-US" sz="2000" dirty="0">
                <a:cs typeface="Calibri Light" panose="020F0302020204030204" pitchFamily="34" charset="0"/>
              </a:rPr>
              <a:t>Improvements in soil structure and soil health (tillage breaks up soil aggregates, so by reducing tillage, you can improve aggregate stability—how well that soil sticks together—which can reduce erodibility, improve infiltration, etc.)</a:t>
            </a:r>
          </a:p>
          <a:p>
            <a:pPr lvl="1"/>
            <a:endParaRPr lang="en-US" sz="2000" dirty="0">
              <a:cs typeface="Calibri Light" panose="020F0302020204030204" pitchFamily="34" charset="0"/>
            </a:endParaRPr>
          </a:p>
          <a:p>
            <a:pPr lvl="1"/>
            <a:r>
              <a:rPr lang="en-US" sz="2000" dirty="0">
                <a:cs typeface="Calibri Light" panose="020F0302020204030204" pitchFamily="34" charset="0"/>
              </a:rPr>
              <a:t>Reduced GHG emissions and water quality improvements</a:t>
            </a:r>
          </a:p>
          <a:p>
            <a:r>
              <a:rPr lang="en-US" sz="2400" dirty="0">
                <a:cs typeface="Calibri Light" panose="020F0302020204030204" pitchFamily="34" charset="0"/>
              </a:rPr>
              <a:t>Between 1994 and 2017, the number of acres in no-till expanded from 39 million acres (estimated by the Conservation Technology Information Center) to around 104 million acres (USDA Census of Agriculture)</a:t>
            </a:r>
          </a:p>
          <a:p>
            <a:r>
              <a:rPr lang="en-US" sz="2400" dirty="0">
                <a:cs typeface="Calibri Light" panose="020F0302020204030204" pitchFamily="34" charset="0"/>
              </a:rPr>
              <a:t>Some of the factors driving the expansion:</a:t>
            </a:r>
          </a:p>
          <a:p>
            <a:r>
              <a:rPr lang="en-US" sz="2400" dirty="0">
                <a:cs typeface="Calibri Light" panose="020F0302020204030204" pitchFamily="34" charset="0"/>
              </a:rPr>
              <a:t>	Focus on soil and water conservation of the Soil conservation movement</a:t>
            </a:r>
          </a:p>
          <a:p>
            <a:pPr lvl="1"/>
            <a:r>
              <a:rPr lang="en-US" sz="2000" dirty="0">
                <a:cs typeface="Calibri Light" panose="020F0302020204030204" pitchFamily="34" charset="0"/>
              </a:rPr>
              <a:t>Seed and planter technology- “</a:t>
            </a:r>
            <a:r>
              <a:rPr lang="en-US" sz="1200" b="0" i="0" u="none" strike="noStrike" kern="1200" baseline="0" dirty="0">
                <a:solidFill>
                  <a:schemeClr val="tx1"/>
                </a:solidFill>
                <a:latin typeface="+mn-lt"/>
                <a:ea typeface="+mn-ea"/>
                <a:cs typeface="+mn-cs"/>
              </a:rPr>
              <a:t>Herbicide-tolerant have reduced reliance on tillage for weed management and new planters/no-till drills are equipped to cut through or clear crop residue from the row have made it easier to plant directly into untilled, residue-covered soil. “</a:t>
            </a:r>
            <a:endParaRPr lang="en-US" sz="2000" dirty="0">
              <a:cs typeface="Calibri Light" panose="020F0302020204030204" pitchFamily="34" charset="0"/>
            </a:endParaRPr>
          </a:p>
          <a:p>
            <a:pPr lvl="1"/>
            <a:r>
              <a:rPr lang="en-US" sz="2000" dirty="0">
                <a:cs typeface="Calibri Light" panose="020F0302020204030204" pitchFamily="34" charset="0"/>
              </a:rPr>
              <a:t>Conservation compliance rules for highly-erodible land</a:t>
            </a:r>
          </a:p>
          <a:p>
            <a:pPr lvl="1"/>
            <a:r>
              <a:rPr lang="en-US" sz="2000" dirty="0">
                <a:cs typeface="Calibri Light" panose="020F0302020204030204" pitchFamily="34" charset="0"/>
              </a:rPr>
              <a:t>Conservation financial and technical assistance</a:t>
            </a:r>
          </a:p>
        </p:txBody>
      </p:sp>
      <p:sp>
        <p:nvSpPr>
          <p:cNvPr id="4" name="Slide Number Placeholder 3"/>
          <p:cNvSpPr>
            <a:spLocks noGrp="1"/>
          </p:cNvSpPr>
          <p:nvPr>
            <p:ph type="sldNum" sz="quarter" idx="5"/>
          </p:nvPr>
        </p:nvSpPr>
        <p:spPr/>
        <p:txBody>
          <a:bodyPr/>
          <a:lstStyle/>
          <a:p>
            <a:fld id="{067D5D74-2134-4867-A98E-E2C1169234F0}" type="slidenum">
              <a:rPr lang="en-US" smtClean="0"/>
              <a:t>3</a:t>
            </a:fld>
            <a:endParaRPr lang="en-US"/>
          </a:p>
        </p:txBody>
      </p:sp>
    </p:spTree>
    <p:extLst>
      <p:ext uri="{BB962C8B-B14F-4D97-AF65-F5344CB8AC3E}">
        <p14:creationId xmlns:p14="http://schemas.microsoft.com/office/powerpoint/2010/main" val="16846416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This graph shows the estimated share of Wheat, Corn, Soybean and Cotton acres under conservation tillage over time—the yellow (bottom) part of the bar is no-till, and the brown or bottom part of the bar is reduced till.</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These data come from the Agricultural Resource Management Survey, or ARMS—a survey that is jointly conducted by ERS and the National Agricultural Statistics Service (NASS)—and in particular, these ARMS surveys look at production practices and costs on fields that were planted to a particular crop in the survey year.  We ask the farmer to tell us all of the different field operations that took place on that field in a given year—and we use that information to calculate the tillage intensity for the field.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If a farmer reports that no tillage operations occurred on the field, they’d be in that yellow no-till bar—and to calculate reduced tillage (or mulch tillage) we use an index developed by the Natural Resources Conservation Service to estimate the disturbance caused by the particular types of tillage that are occurring on the field and see if they meet the criteria for reduced tillage</a:t>
            </a:r>
          </a:p>
          <a:p>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These bars represent adoption rates in the survey year—so, a single snapshot in time. Previous ERS research has shown that many farmers change tillage practices from year to year, for example with crop rotations (e.g. no-till soybeans, and tilling before corn)—just something to keep in mind.  Tillage practices are dynamic and influenced by many factors.</a:t>
            </a: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Couple of things to note here—</a:t>
            </a:r>
          </a:p>
          <a:p>
            <a:r>
              <a:rPr lang="en-US" sz="1200" b="0" i="0" u="none" strike="noStrike" kern="1200" baseline="0" dirty="0">
                <a:solidFill>
                  <a:schemeClr val="tx1"/>
                </a:solidFill>
                <a:latin typeface="+mn-lt"/>
                <a:ea typeface="+mn-ea"/>
                <a:cs typeface="+mn-cs"/>
              </a:rPr>
              <a:t>First, the share of total conservation tillage, or no-till and reduced till together, continues to increase for all four of these crops. </a:t>
            </a:r>
          </a:p>
          <a:p>
            <a:r>
              <a:rPr lang="en-US" sz="1200" b="0" i="0" u="none" strike="noStrike" kern="1200" baseline="0" dirty="0">
                <a:solidFill>
                  <a:schemeClr val="tx1"/>
                </a:solidFill>
                <a:latin typeface="+mn-lt"/>
                <a:ea typeface="+mn-ea"/>
                <a:cs typeface="+mn-cs"/>
              </a:rPr>
              <a:t>	For example for wheat, conservation tillage increased from approximately 20% of acreage in 1998 to almost 70% of acreage in 2017</a:t>
            </a:r>
          </a:p>
          <a:p>
            <a:r>
              <a:rPr lang="en-US" sz="1200" b="0" i="0" u="none" strike="noStrike" kern="1200" baseline="0" dirty="0">
                <a:solidFill>
                  <a:schemeClr val="tx1"/>
                </a:solidFill>
                <a:latin typeface="+mn-lt"/>
                <a:ea typeface="+mn-ea"/>
                <a:cs typeface="+mn-cs"/>
              </a:rPr>
              <a:t>	For cotton, although the share is lower overall, conservation tillage increased from 32% to 43% of acreage between 2003 and 2019.</a:t>
            </a:r>
          </a:p>
          <a:p>
            <a:r>
              <a:rPr lang="en-US" sz="1200" b="0" i="0" u="none" strike="noStrike" kern="1200" baseline="0" dirty="0">
                <a:solidFill>
                  <a:schemeClr val="tx1"/>
                </a:solidFill>
                <a:latin typeface="+mn-lt"/>
                <a:ea typeface="+mn-ea"/>
                <a:cs typeface="+mn-cs"/>
              </a:rPr>
              <a:t>No-till has continued to increase for corn and wheat acreage</a:t>
            </a:r>
          </a:p>
          <a:p>
            <a:r>
              <a:rPr lang="en-US" sz="1200" b="0" i="0" u="none" strike="noStrike" kern="1200" baseline="0" dirty="0">
                <a:solidFill>
                  <a:schemeClr val="tx1"/>
                </a:solidFill>
                <a:latin typeface="+mn-lt"/>
                <a:ea typeface="+mn-ea"/>
                <a:cs typeface="+mn-cs"/>
              </a:rPr>
              <a:t>	large expansion in wheat from 9 to 45% of acreage</a:t>
            </a:r>
          </a:p>
          <a:p>
            <a:r>
              <a:rPr lang="en-US" sz="1200" b="0" i="0" u="none" strike="noStrike" kern="1200" baseline="0" dirty="0">
                <a:solidFill>
                  <a:schemeClr val="tx1"/>
                </a:solidFill>
                <a:latin typeface="+mn-lt"/>
                <a:ea typeface="+mn-ea"/>
                <a:cs typeface="+mn-cs"/>
              </a:rPr>
              <a:t>	Corn expansion from 16% to 28% of acreage</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But, you can also see that over time, no-till adoption has slowed or decreased for soybeans and cotton.</a:t>
            </a:r>
          </a:p>
          <a:p>
            <a:r>
              <a:rPr lang="en-US" sz="1200" b="0" i="0" u="none" strike="noStrike" kern="1200" baseline="0" dirty="0">
                <a:solidFill>
                  <a:schemeClr val="tx1"/>
                </a:solidFill>
                <a:latin typeface="+mn-lt"/>
                <a:ea typeface="+mn-ea"/>
                <a:cs typeface="+mn-cs"/>
              </a:rPr>
              <a:t>	High of 45% no-till in 2006 in soybeans to 39% in 2018</a:t>
            </a:r>
          </a:p>
          <a:p>
            <a:r>
              <a:rPr lang="en-US" sz="1200" b="0" i="0" u="none" strike="noStrike" kern="1200" baseline="0" dirty="0">
                <a:solidFill>
                  <a:schemeClr val="tx1"/>
                </a:solidFill>
                <a:latin typeface="+mn-lt"/>
                <a:ea typeface="+mn-ea"/>
                <a:cs typeface="+mn-cs"/>
              </a:rPr>
              <a:t>	High of 21% in cotton in 2007 to 19% in 2019</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There are a couple of factors that are likely contributing to this….</a:t>
            </a:r>
          </a:p>
          <a:p>
            <a:r>
              <a:rPr lang="en-US" sz="1200" b="0" i="0" u="none" strike="noStrike" kern="1200" baseline="0" dirty="0">
                <a:solidFill>
                  <a:schemeClr val="tx1"/>
                </a:solidFill>
                <a:latin typeface="+mn-lt"/>
                <a:ea typeface="+mn-ea"/>
                <a:cs typeface="+mn-cs"/>
              </a:rPr>
              <a:t>	Increase in herbicide-resistant weeds like water hemp, giant ragweed, and palmer amaranth</a:t>
            </a:r>
          </a:p>
          <a:p>
            <a:r>
              <a:rPr lang="en-US" sz="1200" b="0" i="0" u="none" strike="noStrike" kern="1200" baseline="0" dirty="0">
                <a:solidFill>
                  <a:schemeClr val="tx1"/>
                </a:solidFill>
                <a:latin typeface="+mn-lt"/>
                <a:ea typeface="+mn-ea"/>
                <a:cs typeface="+mn-cs"/>
              </a:rPr>
              <a:t>	</a:t>
            </a: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*Reduced tillage has a Soil Tillage Intensity Rating less than 80 </a:t>
            </a:r>
            <a:endParaRPr lang="en-US" dirty="0"/>
          </a:p>
        </p:txBody>
      </p:sp>
      <p:sp>
        <p:nvSpPr>
          <p:cNvPr id="4" name="Slide Number Placeholder 3"/>
          <p:cNvSpPr>
            <a:spLocks noGrp="1"/>
          </p:cNvSpPr>
          <p:nvPr>
            <p:ph type="sldNum" sz="quarter" idx="5"/>
          </p:nvPr>
        </p:nvSpPr>
        <p:spPr/>
        <p:txBody>
          <a:bodyPr/>
          <a:lstStyle/>
          <a:p>
            <a:fld id="{067D5D74-2134-4867-A98E-E2C1169234F0}" type="slidenum">
              <a:rPr lang="en-US" smtClean="0"/>
              <a:t>4</a:t>
            </a:fld>
            <a:endParaRPr lang="en-US"/>
          </a:p>
        </p:txBody>
      </p:sp>
    </p:spTree>
    <p:extLst>
      <p:ext uri="{BB962C8B-B14F-4D97-AF65-F5344CB8AC3E}">
        <p14:creationId xmlns:p14="http://schemas.microsoft.com/office/powerpoint/2010/main" val="39986612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graph shows trends in the number of land unit acres receiving a financial incentive payment for 5 conservation management practices through the Natural Resources Conservation Service Environmental Quality Incentives Program, or EQIP, from fiscal year 2005 through fiscal year 2020. The orange line shows nutrient management, blue line is no-till, green is conservation crop rotation, red—mulch till—and purple is cover crops. </a:t>
            </a:r>
          </a:p>
          <a:p>
            <a:endParaRPr lang="en-US" dirty="0"/>
          </a:p>
          <a:p>
            <a:r>
              <a:rPr lang="en-US" dirty="0"/>
              <a:t>Couple of things to note here.  Through about 2010, the top practices in terms of the number of acres were nutrient management and no-till/strip-till.</a:t>
            </a:r>
          </a:p>
          <a:p>
            <a:endParaRPr lang="en-US" dirty="0"/>
          </a:p>
          <a:p>
            <a:r>
              <a:rPr lang="en-US" dirty="0"/>
              <a:t>But during the last decade, the relative emphasis shifted to cover crops—a practice that had lower adoption rates in the U.S., and that, at least as of around 2010, had higher “additionality”—meaning farmers were less likely to cover crop without financial assistance than to make the switch to no- or reduced tillage, for example—as we saw on the previous slide, rates of no-till/reduced-tillage were relatively high/stable for some crops</a:t>
            </a:r>
          </a:p>
        </p:txBody>
      </p:sp>
      <p:sp>
        <p:nvSpPr>
          <p:cNvPr id="4" name="Slide Number Placeholder 3"/>
          <p:cNvSpPr>
            <a:spLocks noGrp="1"/>
          </p:cNvSpPr>
          <p:nvPr>
            <p:ph type="sldNum" sz="quarter" idx="5"/>
          </p:nvPr>
        </p:nvSpPr>
        <p:spPr/>
        <p:txBody>
          <a:bodyPr/>
          <a:lstStyle/>
          <a:p>
            <a:fld id="{067D5D74-2134-4867-A98E-E2C1169234F0}" type="slidenum">
              <a:rPr lang="en-US" smtClean="0"/>
              <a:t>5</a:t>
            </a:fld>
            <a:endParaRPr lang="en-US"/>
          </a:p>
        </p:txBody>
      </p:sp>
    </p:spTree>
    <p:extLst>
      <p:ext uri="{BB962C8B-B14F-4D97-AF65-F5344CB8AC3E}">
        <p14:creationId xmlns:p14="http://schemas.microsoft.com/office/powerpoint/2010/main" val="34055837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Talk about what a cover crop is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-planted in between </a:t>
            </a:r>
            <a:r>
              <a:rPr lang="en-US" sz="1200" b="0" i="0" kern="1200" dirty="0">
                <a:solidFill>
                  <a:schemeClr val="tx1"/>
                </a:solidFill>
                <a:effectLst/>
                <a:latin typeface="+mn-lt"/>
                <a:ea typeface="+mn-ea"/>
                <a:cs typeface="+mn-cs"/>
              </a:rPr>
              <a:t>two commodity or forage crops to provide seasonal, living soil cover.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-can be a single crop such as winter wheat or cereal rye---or a mix of species with different attributes</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number of factors have contributed to this increase in cover crop adoption….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Federal and state financial assistance for cover crops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But adoption is still relatively low compared to conservation tillage.  There are a number of factors that likely contribute to this: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Managing cover crops can be challenging and costly</a:t>
            </a:r>
          </a:p>
          <a:p>
            <a:pPr marL="628650" marR="0" lvl="1" indent="-171450" algn="l" defTabSz="914400" rtl="0" eaLnBrk="1" fontAlgn="auto" latinLnBrk="0" hangingPunct="1">
              <a:lnSpc>
                <a:spcPct val="100000"/>
              </a:lnSpc>
              <a:spcBef>
                <a:spcPts val="0"/>
              </a:spcBef>
              <a:spcAft>
                <a:spcPts val="0"/>
              </a:spcAft>
              <a:buClrTx/>
              <a:buSzTx/>
              <a:buFontTx/>
              <a:buChar char="-"/>
              <a:tabLst/>
              <a:defRPr/>
            </a:pPr>
            <a:endParaRPr lang="en-US" dirty="0"/>
          </a:p>
          <a:p>
            <a:pPr marL="342900" indent="-342900">
              <a:buFont typeface="Arial" panose="020B0604020202020204" pitchFamily="34" charset="0"/>
              <a:buChar char="•"/>
            </a:pPr>
            <a:r>
              <a:rPr lang="en-US" dirty="0"/>
              <a:t>-</a:t>
            </a:r>
            <a:r>
              <a:rPr lang="en-US" sz="2000" dirty="0"/>
              <a:t>Short term return to practice may be negative</a:t>
            </a:r>
          </a:p>
          <a:p>
            <a:pPr marL="742950" lvl="1" indent="-285750">
              <a:buFont typeface="Arial" panose="020B0604020202020204" pitchFamily="34" charset="0"/>
              <a:buChar char="•"/>
            </a:pPr>
            <a:r>
              <a:rPr lang="en-US" sz="2000" dirty="0"/>
              <a:t>Fixed costs, learning costs, costs of experimentation</a:t>
            </a:r>
          </a:p>
          <a:p>
            <a:pPr marL="742950" lvl="1" indent="-285750">
              <a:buFont typeface="Arial" panose="020B0604020202020204" pitchFamily="34" charset="0"/>
              <a:buChar char="•"/>
            </a:pPr>
            <a:r>
              <a:rPr lang="en-US" sz="2000" dirty="0"/>
              <a:t>Variable costs of the practice</a:t>
            </a:r>
          </a:p>
          <a:p>
            <a:pPr marL="285750" indent="-285750">
              <a:buFont typeface="Arial" panose="020B0604020202020204" pitchFamily="34" charset="0"/>
              <a:buChar char="•"/>
            </a:pPr>
            <a:r>
              <a:rPr lang="en-US" sz="2000" dirty="0"/>
              <a:t>Benefits may show up slowly over time</a:t>
            </a:r>
          </a:p>
          <a:p>
            <a:pPr marL="742950" lvl="1" indent="-285750">
              <a:buFont typeface="Arial" panose="020B0604020202020204" pitchFamily="34" charset="0"/>
              <a:buChar char="•"/>
            </a:pPr>
            <a:r>
              <a:rPr lang="en-US" sz="2000" dirty="0"/>
              <a:t>Changes in the soil</a:t>
            </a:r>
          </a:p>
          <a:p>
            <a:pPr marL="285750" indent="-285750">
              <a:buFont typeface="Arial" panose="020B0604020202020204" pitchFamily="34" charset="0"/>
              <a:buChar char="•"/>
            </a:pPr>
            <a:r>
              <a:rPr lang="en-US" sz="2000" dirty="0"/>
              <a:t>Lack of information about a practice</a:t>
            </a:r>
          </a:p>
          <a:p>
            <a:pPr marL="742950" lvl="1" indent="-285750">
              <a:buFont typeface="Arial" panose="020B0604020202020204" pitchFamily="34" charset="0"/>
              <a:buChar char="•"/>
            </a:pPr>
            <a:r>
              <a:rPr lang="en-US" sz="2000" dirty="0"/>
              <a:t>What will the costs or benefits be?</a:t>
            </a:r>
          </a:p>
          <a:p>
            <a:pPr marL="742950" lvl="1" indent="-285750">
              <a:buFont typeface="Arial" panose="020B0604020202020204" pitchFamily="34" charset="0"/>
              <a:buChar char="•"/>
            </a:pPr>
            <a:r>
              <a:rPr lang="en-US" sz="2000" dirty="0"/>
              <a:t>Will I see a yield impact (either positive or negative)?</a:t>
            </a:r>
          </a:p>
          <a:p>
            <a:pPr marL="742950" lvl="1" indent="-285750">
              <a:buFont typeface="Arial" panose="020B0604020202020204" pitchFamily="34" charset="0"/>
              <a:buChar char="•"/>
            </a:pPr>
            <a:r>
              <a:rPr lang="en-US" sz="2000" dirty="0"/>
              <a:t>How long will it take for soil to change?</a:t>
            </a:r>
          </a:p>
          <a:p>
            <a:pPr marL="742950" lvl="1" indent="-285750">
              <a:buFont typeface="Arial" panose="020B0604020202020204" pitchFamily="34" charset="0"/>
              <a:buChar char="•"/>
            </a:pPr>
            <a:r>
              <a:rPr lang="en-US" sz="2000" dirty="0"/>
              <a:t>Is technical assistance available to support transition?</a:t>
            </a:r>
          </a:p>
          <a:p>
            <a:pPr marL="285750" indent="-285750">
              <a:buFont typeface="Arial" panose="020B0604020202020204" pitchFamily="34" charset="0"/>
              <a:buChar char="•"/>
            </a:pPr>
            <a:r>
              <a:rPr lang="en-US" sz="2000" dirty="0"/>
              <a:t>Risk </a:t>
            </a:r>
          </a:p>
          <a:p>
            <a:endParaRPr lang="en-US" sz="2000" dirty="0">
              <a:cs typeface="Calibri Light" panose="020F0302020204030204" pitchFamily="34" charset="0"/>
            </a:endParaRPr>
          </a:p>
        </p:txBody>
      </p:sp>
      <p:sp>
        <p:nvSpPr>
          <p:cNvPr id="4" name="Slide Number Placeholder 3"/>
          <p:cNvSpPr>
            <a:spLocks noGrp="1"/>
          </p:cNvSpPr>
          <p:nvPr>
            <p:ph type="sldNum" sz="quarter" idx="5"/>
          </p:nvPr>
        </p:nvSpPr>
        <p:spPr/>
        <p:txBody>
          <a:bodyPr/>
          <a:lstStyle/>
          <a:p>
            <a:fld id="{067D5D74-2134-4867-A98E-E2C1169234F0}" type="slidenum">
              <a:rPr lang="en-US" smtClean="0"/>
              <a:t>6</a:t>
            </a:fld>
            <a:endParaRPr lang="en-US"/>
          </a:p>
        </p:txBody>
      </p:sp>
    </p:spTree>
    <p:extLst>
      <p:ext uri="{BB962C8B-B14F-4D97-AF65-F5344CB8AC3E}">
        <p14:creationId xmlns:p14="http://schemas.microsoft.com/office/powerpoint/2010/main" val="36130782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Maryland, which has been heavily promoting cover crops for well over a decade, has both a high adoption rate (about 33 percent in 2017) and a high growth rate (more than 6 percentage points from 2012 to 2017).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Crop insurance premium discounts of $5/acre in Iowa, Illinois and Indiana</a:t>
            </a:r>
            <a:endParaRPr lang="en-US" sz="2000" dirty="0">
              <a:cs typeface="Calibri Light" panose="020F0302020204030204" pitchFamily="34" charset="0"/>
            </a:endParaRPr>
          </a:p>
        </p:txBody>
      </p:sp>
      <p:sp>
        <p:nvSpPr>
          <p:cNvPr id="4" name="Slide Number Placeholder 3"/>
          <p:cNvSpPr>
            <a:spLocks noGrp="1"/>
          </p:cNvSpPr>
          <p:nvPr>
            <p:ph type="sldNum" sz="quarter" idx="5"/>
          </p:nvPr>
        </p:nvSpPr>
        <p:spPr/>
        <p:txBody>
          <a:bodyPr/>
          <a:lstStyle/>
          <a:p>
            <a:fld id="{067D5D74-2134-4867-A98E-E2C1169234F0}" type="slidenum">
              <a:rPr lang="en-US" smtClean="0"/>
              <a:t>7</a:t>
            </a:fld>
            <a:endParaRPr lang="en-US"/>
          </a:p>
        </p:txBody>
      </p:sp>
    </p:spTree>
    <p:extLst>
      <p:ext uri="{BB962C8B-B14F-4D97-AF65-F5344CB8AC3E}">
        <p14:creationId xmlns:p14="http://schemas.microsoft.com/office/powerpoint/2010/main" val="403763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This slide shows crop-specific trends in FALL cover crop adoption using USDA Agricultural Resources Management Survey data collected from 2010 to the present.  These data come from a survey question in ARMS where we ask the farmer to tell us everything that was grown on that surveyed field for the past four years, including cover crops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So, for each of these lines, the fields are planted with the surveyed crop in the surveyed year (so, the year that corresponds to the last dot) and a mix of crops in earlier years.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The green lines represent cover crop adoption rates on fields that were planted to corn silage in the survey year, red lines are corn for grain, orange is cotton, blue is soybeans, and the black lines are winter and spring wheat.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In the fall preceding the survey year, farmers adopted cover crops on 5 percent of corn-for-grain (2016), 7 percent of soybean (2018), 19 percent of cotton (2019) and 25 percent of corn-for-silage (2016) acreage.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Why is cover crop adoption so high for, for example, corn grown for silage? There are a couple of contributing factors—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First, Because corn silage is used exclusively for feeding livestock, farmers planting corn-for-silage may also grow cover crops for their forage value, as well as to address soil health and erosion concerns on fields those fields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Corn-for-silage also is harvested earlier than corn harvested for grain—which gives the farmer a longer window to plant cover crops and get them established.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Finally, on livestock operations, planting cover crops can help operations meet nutrient management requirements in some states/regions (give PA example)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p>
            <a:endParaRPr lang="en-US" sz="2000" dirty="0">
              <a:cs typeface="Calibri Light" panose="020F0302020204030204" pitchFamily="34" charset="0"/>
            </a:endParaRPr>
          </a:p>
        </p:txBody>
      </p:sp>
      <p:sp>
        <p:nvSpPr>
          <p:cNvPr id="4" name="Slide Number Placeholder 3"/>
          <p:cNvSpPr>
            <a:spLocks noGrp="1"/>
          </p:cNvSpPr>
          <p:nvPr>
            <p:ph type="sldNum" sz="quarter" idx="5"/>
          </p:nvPr>
        </p:nvSpPr>
        <p:spPr/>
        <p:txBody>
          <a:bodyPr/>
          <a:lstStyle/>
          <a:p>
            <a:fld id="{067D5D74-2134-4867-A98E-E2C1169234F0}" type="slidenum">
              <a:rPr lang="en-US" smtClean="0"/>
              <a:t>8</a:t>
            </a:fld>
            <a:endParaRPr lang="en-US"/>
          </a:p>
        </p:txBody>
      </p:sp>
    </p:spTree>
    <p:extLst>
      <p:ext uri="{BB962C8B-B14F-4D97-AF65-F5344CB8AC3E}">
        <p14:creationId xmlns:p14="http://schemas.microsoft.com/office/powerpoint/2010/main" val="6433691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cs typeface="Calibri Light" panose="020F0302020204030204" pitchFamily="34" charset="0"/>
              </a:rPr>
              <a:t>Nutrients lost to air or water have GHG and water quality impacts</a:t>
            </a:r>
          </a:p>
          <a:p>
            <a:endParaRPr lang="en-US" sz="2000" dirty="0">
              <a:cs typeface="Calibri Light" panose="020F0302020204030204" pitchFamily="34" charset="0"/>
            </a:endParaRPr>
          </a:p>
          <a:p>
            <a:r>
              <a:rPr lang="en-US" sz="1200" b="0" i="0" kern="1200" dirty="0">
                <a:solidFill>
                  <a:schemeClr val="tx1"/>
                </a:solidFill>
                <a:effectLst/>
                <a:latin typeface="+mn-lt"/>
                <a:ea typeface="+mn-ea"/>
                <a:cs typeface="+mn-cs"/>
              </a:rPr>
              <a:t>RJ Carson of Marion shows off his new </a:t>
            </a:r>
            <a:r>
              <a:rPr lang="en-US" sz="1200" b="0" i="0" kern="1200" dirty="0" err="1">
                <a:solidFill>
                  <a:schemeClr val="tx1"/>
                </a:solidFill>
                <a:effectLst/>
                <a:latin typeface="+mn-lt"/>
                <a:ea typeface="+mn-ea"/>
                <a:cs typeface="+mn-cs"/>
              </a:rPr>
              <a:t>Hagie</a:t>
            </a:r>
            <a:r>
              <a:rPr lang="en-US" sz="1200" b="0" i="0" kern="1200" dirty="0">
                <a:solidFill>
                  <a:schemeClr val="tx1"/>
                </a:solidFill>
                <a:effectLst/>
                <a:latin typeface="+mn-lt"/>
                <a:ea typeface="+mn-ea"/>
                <a:cs typeface="+mn-cs"/>
              </a:rPr>
              <a:t> Mfg. high clearance nitrogen applicator. The ability to apply nitrogen as late as mid-July is a key component in Carson’s spring fertilizer plan.</a:t>
            </a:r>
            <a:endParaRPr lang="en-US" sz="2000" dirty="0">
              <a:cs typeface="Calibri Light" panose="020F0302020204030204" pitchFamily="34" charset="0"/>
            </a:endParaRPr>
          </a:p>
        </p:txBody>
      </p:sp>
      <p:sp>
        <p:nvSpPr>
          <p:cNvPr id="4" name="Slide Number Placeholder 3"/>
          <p:cNvSpPr>
            <a:spLocks noGrp="1"/>
          </p:cNvSpPr>
          <p:nvPr>
            <p:ph type="sldNum" sz="quarter" idx="5"/>
          </p:nvPr>
        </p:nvSpPr>
        <p:spPr/>
        <p:txBody>
          <a:bodyPr/>
          <a:lstStyle/>
          <a:p>
            <a:fld id="{067D5D74-2134-4867-A98E-E2C1169234F0}" type="slidenum">
              <a:rPr lang="en-US" smtClean="0"/>
              <a:t>9</a:t>
            </a:fld>
            <a:endParaRPr lang="en-US"/>
          </a:p>
        </p:txBody>
      </p:sp>
    </p:spTree>
    <p:extLst>
      <p:ext uri="{BB962C8B-B14F-4D97-AF65-F5344CB8AC3E}">
        <p14:creationId xmlns:p14="http://schemas.microsoft.com/office/powerpoint/2010/main" val="21308137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dirty="0"/>
              <a:t>Click to edit Master title style</a:t>
            </a:r>
          </a:p>
        </p:txBody>
      </p:sp>
      <p:sp>
        <p:nvSpPr>
          <p:cNvPr id="3" name="Slide Number Placeholder 2"/>
          <p:cNvSpPr>
            <a:spLocks noGrp="1"/>
          </p:cNvSpPr>
          <p:nvPr>
            <p:ph type="sldNum" sz="quarter" idx="10"/>
          </p:nvPr>
        </p:nvSpPr>
        <p:spPr>
          <a:xfrm>
            <a:off x="11379200" y="5909067"/>
            <a:ext cx="711200" cy="365125"/>
          </a:xfrm>
        </p:spPr>
        <p:txBody>
          <a:bodyPr/>
          <a:lstStyle/>
          <a:p>
            <a:fld id="{1403CFE9-3B4D-4CB2-AFDE-4D2C75F42849}" type="slidenum">
              <a:rPr lang="en-US" smtClean="0">
                <a:solidFill>
                  <a:prstClr val="black">
                    <a:tint val="75000"/>
                  </a:prstClr>
                </a:solidFill>
              </a:rPr>
              <a:pPr/>
              <a:t>‹#›</a:t>
            </a:fld>
            <a:endParaRPr lang="en-US" dirty="0">
              <a:solidFill>
                <a:prstClr val="black">
                  <a:tint val="75000"/>
                </a:prstClr>
              </a:solidFill>
            </a:endParaRPr>
          </a:p>
        </p:txBody>
      </p:sp>
      <p:sp>
        <p:nvSpPr>
          <p:cNvPr id="5" name="Text Placeholder 4"/>
          <p:cNvSpPr>
            <a:spLocks noGrp="1"/>
          </p:cNvSpPr>
          <p:nvPr>
            <p:ph type="body" sz="quarter" idx="11"/>
          </p:nvPr>
        </p:nvSpPr>
        <p:spPr>
          <a:xfrm>
            <a:off x="711200" y="1752600"/>
            <a:ext cx="10871200" cy="3810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066734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3A489-9601-4496-8ED1-538B80394E1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CBD76E4-6FAE-451E-91E4-91300FDD4D68}"/>
              </a:ext>
            </a:extLst>
          </p:cNvPr>
          <p:cNvSpPr>
            <a:spLocks noGrp="1"/>
          </p:cNvSpPr>
          <p:nvPr>
            <p:ph type="dt" sz="half" idx="10"/>
          </p:nvPr>
        </p:nvSpPr>
        <p:spPr/>
        <p:txBody>
          <a:bodyPr/>
          <a:lstStyle/>
          <a:p>
            <a:fld id="{DE29A83A-40A6-4501-8060-12B0CBAF5B02}" type="datetime1">
              <a:rPr lang="en-US" smtClean="0"/>
              <a:t>2/1/2022</a:t>
            </a:fld>
            <a:endParaRPr lang="en-US"/>
          </a:p>
        </p:txBody>
      </p:sp>
      <p:sp>
        <p:nvSpPr>
          <p:cNvPr id="4" name="Footer Placeholder 3">
            <a:extLst>
              <a:ext uri="{FF2B5EF4-FFF2-40B4-BE49-F238E27FC236}">
                <a16:creationId xmlns:a16="http://schemas.microsoft.com/office/drawing/2014/main" id="{7F9542F7-34F2-4027-86B9-45B3C2143C0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76AB286-08B3-4345-BBC8-C0E708C6AEEA}"/>
              </a:ext>
            </a:extLst>
          </p:cNvPr>
          <p:cNvSpPr>
            <a:spLocks noGrp="1"/>
          </p:cNvSpPr>
          <p:nvPr>
            <p:ph type="sldNum" sz="quarter" idx="12"/>
          </p:nvPr>
        </p:nvSpPr>
        <p:spPr/>
        <p:txBody>
          <a:bodyPr/>
          <a:lstStyle/>
          <a:p>
            <a:fld id="{70CD1CB7-25F3-4278-BBB3-D478504D6EDB}" type="slidenum">
              <a:rPr lang="en-US" smtClean="0"/>
              <a:t>‹#›</a:t>
            </a:fld>
            <a:endParaRPr lang="en-US"/>
          </a:p>
        </p:txBody>
      </p:sp>
    </p:spTree>
    <p:extLst>
      <p:ext uri="{BB962C8B-B14F-4D97-AF65-F5344CB8AC3E}">
        <p14:creationId xmlns:p14="http://schemas.microsoft.com/office/powerpoint/2010/main" val="2063568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7CEE9E5-A92E-44D7-8A45-89FF67F7E105}"/>
              </a:ext>
            </a:extLst>
          </p:cNvPr>
          <p:cNvSpPr>
            <a:spLocks noGrp="1"/>
          </p:cNvSpPr>
          <p:nvPr>
            <p:ph type="dt" sz="half" idx="10"/>
          </p:nvPr>
        </p:nvSpPr>
        <p:spPr/>
        <p:txBody>
          <a:bodyPr/>
          <a:lstStyle/>
          <a:p>
            <a:fld id="{78DA1A6C-7597-40ED-A39B-A8B71905C9C5}" type="datetime1">
              <a:rPr lang="en-US" smtClean="0"/>
              <a:t>2/1/2022</a:t>
            </a:fld>
            <a:endParaRPr lang="en-US"/>
          </a:p>
        </p:txBody>
      </p:sp>
      <p:sp>
        <p:nvSpPr>
          <p:cNvPr id="3" name="Footer Placeholder 2">
            <a:extLst>
              <a:ext uri="{FF2B5EF4-FFF2-40B4-BE49-F238E27FC236}">
                <a16:creationId xmlns:a16="http://schemas.microsoft.com/office/drawing/2014/main" id="{C195511B-B045-4EEF-86F4-B52D3A61124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50F8555-8AA5-40CD-80CF-A8EAE632207E}"/>
              </a:ext>
            </a:extLst>
          </p:cNvPr>
          <p:cNvSpPr>
            <a:spLocks noGrp="1"/>
          </p:cNvSpPr>
          <p:nvPr>
            <p:ph type="sldNum" sz="quarter" idx="12"/>
          </p:nvPr>
        </p:nvSpPr>
        <p:spPr/>
        <p:txBody>
          <a:bodyPr/>
          <a:lstStyle/>
          <a:p>
            <a:fld id="{70CD1CB7-25F3-4278-BBB3-D478504D6EDB}" type="slidenum">
              <a:rPr lang="en-US" smtClean="0"/>
              <a:t>‹#›</a:t>
            </a:fld>
            <a:endParaRPr lang="en-US"/>
          </a:p>
        </p:txBody>
      </p:sp>
    </p:spTree>
    <p:extLst>
      <p:ext uri="{BB962C8B-B14F-4D97-AF65-F5344CB8AC3E}">
        <p14:creationId xmlns:p14="http://schemas.microsoft.com/office/powerpoint/2010/main" val="11862849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B2D90-9879-43E8-B48F-D38B7C583D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81AD1D7-8267-4C63-92ED-0A44E5FCF5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0657A13-5311-4686-B196-F6643A8D04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1D16AD-4FA2-422A-B559-19F0A6884C6D}"/>
              </a:ext>
            </a:extLst>
          </p:cNvPr>
          <p:cNvSpPr>
            <a:spLocks noGrp="1"/>
          </p:cNvSpPr>
          <p:nvPr>
            <p:ph type="dt" sz="half" idx="10"/>
          </p:nvPr>
        </p:nvSpPr>
        <p:spPr/>
        <p:txBody>
          <a:bodyPr/>
          <a:lstStyle/>
          <a:p>
            <a:fld id="{C4CF1A5C-D283-491F-B233-9BF4624EEC67}" type="datetime1">
              <a:rPr lang="en-US" smtClean="0"/>
              <a:t>2/1/2022</a:t>
            </a:fld>
            <a:endParaRPr lang="en-US"/>
          </a:p>
        </p:txBody>
      </p:sp>
      <p:sp>
        <p:nvSpPr>
          <p:cNvPr id="6" name="Footer Placeholder 5">
            <a:extLst>
              <a:ext uri="{FF2B5EF4-FFF2-40B4-BE49-F238E27FC236}">
                <a16:creationId xmlns:a16="http://schemas.microsoft.com/office/drawing/2014/main" id="{C5F5615A-9F06-4ECC-B56E-DB4574339FB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32C8878-7FF8-47DC-996D-03361D16EC4A}"/>
              </a:ext>
            </a:extLst>
          </p:cNvPr>
          <p:cNvSpPr>
            <a:spLocks noGrp="1"/>
          </p:cNvSpPr>
          <p:nvPr>
            <p:ph type="sldNum" sz="quarter" idx="12"/>
          </p:nvPr>
        </p:nvSpPr>
        <p:spPr/>
        <p:txBody>
          <a:bodyPr/>
          <a:lstStyle/>
          <a:p>
            <a:fld id="{70CD1CB7-25F3-4278-BBB3-D478504D6EDB}" type="slidenum">
              <a:rPr lang="en-US" smtClean="0"/>
              <a:t>‹#›</a:t>
            </a:fld>
            <a:endParaRPr lang="en-US"/>
          </a:p>
        </p:txBody>
      </p:sp>
    </p:spTree>
    <p:extLst>
      <p:ext uri="{BB962C8B-B14F-4D97-AF65-F5344CB8AC3E}">
        <p14:creationId xmlns:p14="http://schemas.microsoft.com/office/powerpoint/2010/main" val="2277309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292F31-2614-47FD-AE3B-17FE51669D3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D188D50-54D3-496C-AF7A-61A4C2533D3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A2E2E00-840A-4D44-8D34-9D65A3B6D1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23F82F-3169-49A3-BD14-76737288E2C9}"/>
              </a:ext>
            </a:extLst>
          </p:cNvPr>
          <p:cNvSpPr>
            <a:spLocks noGrp="1"/>
          </p:cNvSpPr>
          <p:nvPr>
            <p:ph type="dt" sz="half" idx="10"/>
          </p:nvPr>
        </p:nvSpPr>
        <p:spPr/>
        <p:txBody>
          <a:bodyPr/>
          <a:lstStyle/>
          <a:p>
            <a:fld id="{FB7806CA-7A2D-409C-824A-312EC1938A14}" type="datetime1">
              <a:rPr lang="en-US" smtClean="0"/>
              <a:t>2/1/2022</a:t>
            </a:fld>
            <a:endParaRPr lang="en-US"/>
          </a:p>
        </p:txBody>
      </p:sp>
      <p:sp>
        <p:nvSpPr>
          <p:cNvPr id="6" name="Footer Placeholder 5">
            <a:extLst>
              <a:ext uri="{FF2B5EF4-FFF2-40B4-BE49-F238E27FC236}">
                <a16:creationId xmlns:a16="http://schemas.microsoft.com/office/drawing/2014/main" id="{AA78FDDF-1660-4688-83D7-866AB493F40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E44C5B-E24F-4C08-B361-030174B56DBC}"/>
              </a:ext>
            </a:extLst>
          </p:cNvPr>
          <p:cNvSpPr>
            <a:spLocks noGrp="1"/>
          </p:cNvSpPr>
          <p:nvPr>
            <p:ph type="sldNum" sz="quarter" idx="12"/>
          </p:nvPr>
        </p:nvSpPr>
        <p:spPr/>
        <p:txBody>
          <a:bodyPr/>
          <a:lstStyle/>
          <a:p>
            <a:fld id="{70CD1CB7-25F3-4278-BBB3-D478504D6EDB}" type="slidenum">
              <a:rPr lang="en-US" smtClean="0"/>
              <a:t>‹#›</a:t>
            </a:fld>
            <a:endParaRPr lang="en-US"/>
          </a:p>
        </p:txBody>
      </p:sp>
    </p:spTree>
    <p:extLst>
      <p:ext uri="{BB962C8B-B14F-4D97-AF65-F5344CB8AC3E}">
        <p14:creationId xmlns:p14="http://schemas.microsoft.com/office/powerpoint/2010/main" val="40587244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30640-6D7C-475D-A33A-E4ADB377249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5DFC2D7-9C05-41C0-8082-34445D56821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D2A679-5C8B-4B5A-A9AC-66ECE3282847}"/>
              </a:ext>
            </a:extLst>
          </p:cNvPr>
          <p:cNvSpPr>
            <a:spLocks noGrp="1"/>
          </p:cNvSpPr>
          <p:nvPr>
            <p:ph type="dt" sz="half" idx="10"/>
          </p:nvPr>
        </p:nvSpPr>
        <p:spPr/>
        <p:txBody>
          <a:bodyPr/>
          <a:lstStyle/>
          <a:p>
            <a:fld id="{22897A32-D80D-47DC-AEB3-E95D7384FC67}" type="datetime1">
              <a:rPr lang="en-US" smtClean="0"/>
              <a:t>2/1/2022</a:t>
            </a:fld>
            <a:endParaRPr lang="en-US"/>
          </a:p>
        </p:txBody>
      </p:sp>
      <p:sp>
        <p:nvSpPr>
          <p:cNvPr id="5" name="Footer Placeholder 4">
            <a:extLst>
              <a:ext uri="{FF2B5EF4-FFF2-40B4-BE49-F238E27FC236}">
                <a16:creationId xmlns:a16="http://schemas.microsoft.com/office/drawing/2014/main" id="{928C2F59-0023-4439-9526-B0C6803A56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122C3B-CB3D-4639-9A99-D5E2372D29E6}"/>
              </a:ext>
            </a:extLst>
          </p:cNvPr>
          <p:cNvSpPr>
            <a:spLocks noGrp="1"/>
          </p:cNvSpPr>
          <p:nvPr>
            <p:ph type="sldNum" sz="quarter" idx="12"/>
          </p:nvPr>
        </p:nvSpPr>
        <p:spPr/>
        <p:txBody>
          <a:bodyPr/>
          <a:lstStyle/>
          <a:p>
            <a:fld id="{70CD1CB7-25F3-4278-BBB3-D478504D6EDB}" type="slidenum">
              <a:rPr lang="en-US" smtClean="0"/>
              <a:t>‹#›</a:t>
            </a:fld>
            <a:endParaRPr lang="en-US"/>
          </a:p>
        </p:txBody>
      </p:sp>
    </p:spTree>
    <p:extLst>
      <p:ext uri="{BB962C8B-B14F-4D97-AF65-F5344CB8AC3E}">
        <p14:creationId xmlns:p14="http://schemas.microsoft.com/office/powerpoint/2010/main" val="20981793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F0B6A1-78EA-4C47-8D22-8F0AF6542BD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F9F8EAD-B92A-4095-9BC6-4ECBD28D806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F014CD-F93C-44C2-8AF8-E39AEE9313C4}"/>
              </a:ext>
            </a:extLst>
          </p:cNvPr>
          <p:cNvSpPr>
            <a:spLocks noGrp="1"/>
          </p:cNvSpPr>
          <p:nvPr>
            <p:ph type="dt" sz="half" idx="10"/>
          </p:nvPr>
        </p:nvSpPr>
        <p:spPr/>
        <p:txBody>
          <a:bodyPr/>
          <a:lstStyle/>
          <a:p>
            <a:fld id="{EB3D5942-8186-4EC2-A6B4-721F414975A0}" type="datetime1">
              <a:rPr lang="en-US" smtClean="0"/>
              <a:t>2/1/2022</a:t>
            </a:fld>
            <a:endParaRPr lang="en-US"/>
          </a:p>
        </p:txBody>
      </p:sp>
      <p:sp>
        <p:nvSpPr>
          <p:cNvPr id="5" name="Footer Placeholder 4">
            <a:extLst>
              <a:ext uri="{FF2B5EF4-FFF2-40B4-BE49-F238E27FC236}">
                <a16:creationId xmlns:a16="http://schemas.microsoft.com/office/drawing/2014/main" id="{58E51421-0D7E-4C52-8EBF-DE4289D589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9E14AE-6B14-4CBC-8CE2-64ED151D5E44}"/>
              </a:ext>
            </a:extLst>
          </p:cNvPr>
          <p:cNvSpPr>
            <a:spLocks noGrp="1"/>
          </p:cNvSpPr>
          <p:nvPr>
            <p:ph type="sldNum" sz="quarter" idx="12"/>
          </p:nvPr>
        </p:nvSpPr>
        <p:spPr/>
        <p:txBody>
          <a:bodyPr/>
          <a:lstStyle/>
          <a:p>
            <a:fld id="{70CD1CB7-25F3-4278-BBB3-D478504D6EDB}" type="slidenum">
              <a:rPr lang="en-US" smtClean="0"/>
              <a:t>‹#›</a:t>
            </a:fld>
            <a:endParaRPr lang="en-US"/>
          </a:p>
        </p:txBody>
      </p:sp>
    </p:spTree>
    <p:extLst>
      <p:ext uri="{BB962C8B-B14F-4D97-AF65-F5344CB8AC3E}">
        <p14:creationId xmlns:p14="http://schemas.microsoft.com/office/powerpoint/2010/main" val="8125620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A9DCAFF-8F12-4D1A-B327-519325898291}" type="datetime1">
              <a:rPr lang="en-US" smtClean="0"/>
              <a:t>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82F4AC-24EC-4F9C-B1C3-29A8756276B6}" type="slidenum">
              <a:rPr lang="en-US" smtClean="0"/>
              <a:t>‹#›</a:t>
            </a:fld>
            <a:endParaRPr lang="en-US"/>
          </a:p>
        </p:txBody>
      </p:sp>
    </p:spTree>
    <p:extLst>
      <p:ext uri="{BB962C8B-B14F-4D97-AF65-F5344CB8AC3E}">
        <p14:creationId xmlns:p14="http://schemas.microsoft.com/office/powerpoint/2010/main" val="7879265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6B9FDF-4902-448D-B895-C6A8200AD0E8}" type="datetime1">
              <a:rPr lang="en-US" smtClean="0"/>
              <a:t>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1482F4AC-24EC-4F9C-B1C3-29A8756276B6}" type="slidenum">
              <a:rPr lang="en-US" smtClean="0"/>
              <a:pPr/>
              <a:t>‹#›</a:t>
            </a:fld>
            <a:endParaRPr lang="en-US" dirty="0"/>
          </a:p>
        </p:txBody>
      </p:sp>
    </p:spTree>
    <p:extLst>
      <p:ext uri="{BB962C8B-B14F-4D97-AF65-F5344CB8AC3E}">
        <p14:creationId xmlns:p14="http://schemas.microsoft.com/office/powerpoint/2010/main" val="30313014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1"/>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6"/>
            <a:ext cx="10515600" cy="1500187"/>
          </a:xfrm>
        </p:spPr>
        <p:txBody>
          <a:bodyPr/>
          <a:lstStyle>
            <a:lvl1pPr marL="0" indent="0">
              <a:buNone/>
              <a:defRPr sz="2400">
                <a:solidFill>
                  <a:schemeClr val="tx1"/>
                </a:solidFill>
              </a:defRPr>
            </a:lvl1pPr>
            <a:lvl2pPr marL="457223" indent="0">
              <a:buNone/>
              <a:defRPr sz="2000">
                <a:solidFill>
                  <a:schemeClr val="tx1">
                    <a:tint val="75000"/>
                  </a:schemeClr>
                </a:solidFill>
              </a:defRPr>
            </a:lvl2pPr>
            <a:lvl3pPr marL="914446" indent="0">
              <a:buNone/>
              <a:defRPr sz="1800">
                <a:solidFill>
                  <a:schemeClr val="tx1">
                    <a:tint val="75000"/>
                  </a:schemeClr>
                </a:solidFill>
              </a:defRPr>
            </a:lvl3pPr>
            <a:lvl4pPr marL="1371669" indent="0">
              <a:buNone/>
              <a:defRPr sz="1600">
                <a:solidFill>
                  <a:schemeClr val="tx1">
                    <a:tint val="75000"/>
                  </a:schemeClr>
                </a:solidFill>
              </a:defRPr>
            </a:lvl4pPr>
            <a:lvl5pPr marL="1828891" indent="0">
              <a:buNone/>
              <a:defRPr sz="1600">
                <a:solidFill>
                  <a:schemeClr val="tx1">
                    <a:tint val="75000"/>
                  </a:schemeClr>
                </a:solidFill>
              </a:defRPr>
            </a:lvl5pPr>
            <a:lvl6pPr marL="2286114" indent="0">
              <a:buNone/>
              <a:defRPr sz="1600">
                <a:solidFill>
                  <a:schemeClr val="tx1">
                    <a:tint val="75000"/>
                  </a:schemeClr>
                </a:solidFill>
              </a:defRPr>
            </a:lvl6pPr>
            <a:lvl7pPr marL="2743337" indent="0">
              <a:buNone/>
              <a:defRPr sz="1600">
                <a:solidFill>
                  <a:schemeClr val="tx1">
                    <a:tint val="75000"/>
                  </a:schemeClr>
                </a:solidFill>
              </a:defRPr>
            </a:lvl7pPr>
            <a:lvl8pPr marL="3200560" indent="0">
              <a:buNone/>
              <a:defRPr sz="1600">
                <a:solidFill>
                  <a:schemeClr val="tx1">
                    <a:tint val="75000"/>
                  </a:schemeClr>
                </a:solidFill>
              </a:defRPr>
            </a:lvl8pPr>
            <a:lvl9pPr marL="3657783"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0A58C7F-F81E-4EC6-8A42-ED301D135E32}" type="datetime1">
              <a:rPr lang="en-US" smtClean="0"/>
              <a:t>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82F4AC-24EC-4F9C-B1C3-29A8756276B6}" type="slidenum">
              <a:rPr lang="en-US" smtClean="0"/>
              <a:t>‹#›</a:t>
            </a:fld>
            <a:endParaRPr lang="en-US"/>
          </a:p>
        </p:txBody>
      </p:sp>
    </p:spTree>
    <p:extLst>
      <p:ext uri="{BB962C8B-B14F-4D97-AF65-F5344CB8AC3E}">
        <p14:creationId xmlns:p14="http://schemas.microsoft.com/office/powerpoint/2010/main" val="42488671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6"/>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6"/>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1972980-2FE6-4FBC-8FCF-82ABAC3E572A}" type="datetime1">
              <a:rPr lang="en-US" smtClean="0"/>
              <a:t>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82F4AC-24EC-4F9C-B1C3-29A8756276B6}" type="slidenum">
              <a:rPr lang="en-US" smtClean="0"/>
              <a:t>‹#›</a:t>
            </a:fld>
            <a:endParaRPr lang="en-US"/>
          </a:p>
        </p:txBody>
      </p:sp>
    </p:spTree>
    <p:extLst>
      <p:ext uri="{BB962C8B-B14F-4D97-AF65-F5344CB8AC3E}">
        <p14:creationId xmlns:p14="http://schemas.microsoft.com/office/powerpoint/2010/main" val="538086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1403CFE9-3B4D-4CB2-AFDE-4D2C75F42849}"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690433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8"/>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90" y="1681163"/>
            <a:ext cx="5157787"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Edit Master text styles</a:t>
            </a:r>
          </a:p>
        </p:txBody>
      </p:sp>
      <p:sp>
        <p:nvSpPr>
          <p:cNvPr id="4" name="Content Placeholder 3"/>
          <p:cNvSpPr>
            <a:spLocks noGrp="1"/>
          </p:cNvSpPr>
          <p:nvPr>
            <p:ph sz="half" idx="2"/>
          </p:nvPr>
        </p:nvSpPr>
        <p:spPr>
          <a:xfrm>
            <a:off x="839790"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42D3996-AED6-4D64-A1FC-A96F914DD2B5}" type="datetime1">
              <a:rPr lang="en-US" smtClean="0"/>
              <a:t>2/1/2022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482F4AC-24EC-4F9C-B1C3-29A8756276B6}" type="slidenum">
              <a:rPr lang="en-US" smtClean="0"/>
              <a:t>‹#›</a:t>
            </a:fld>
            <a:endParaRPr lang="en-US"/>
          </a:p>
        </p:txBody>
      </p:sp>
    </p:spTree>
    <p:extLst>
      <p:ext uri="{BB962C8B-B14F-4D97-AF65-F5344CB8AC3E}">
        <p14:creationId xmlns:p14="http://schemas.microsoft.com/office/powerpoint/2010/main" val="29061025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5F3E3F5-E756-4CE7-AE51-6E5D979A466E}" type="datetime1">
              <a:rPr lang="en-US" smtClean="0"/>
              <a:t>2/1/2022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482F4AC-24EC-4F9C-B1C3-29A8756276B6}" type="slidenum">
              <a:rPr lang="en-US" smtClean="0"/>
              <a:t>‹#›</a:t>
            </a:fld>
            <a:endParaRPr lang="en-US"/>
          </a:p>
        </p:txBody>
      </p:sp>
    </p:spTree>
    <p:extLst>
      <p:ext uri="{BB962C8B-B14F-4D97-AF65-F5344CB8AC3E}">
        <p14:creationId xmlns:p14="http://schemas.microsoft.com/office/powerpoint/2010/main" val="3541665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D47FFB-853A-4440-BA91-273A80B12EE1}" type="datetime1">
              <a:rPr lang="en-US" smtClean="0"/>
              <a:t>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482F4AC-24EC-4F9C-B1C3-29A8756276B6}" type="slidenum">
              <a:rPr lang="en-US" smtClean="0"/>
              <a:t>‹#›</a:t>
            </a:fld>
            <a:endParaRPr lang="en-US"/>
          </a:p>
        </p:txBody>
      </p:sp>
    </p:spTree>
    <p:extLst>
      <p:ext uri="{BB962C8B-B14F-4D97-AF65-F5344CB8AC3E}">
        <p14:creationId xmlns:p14="http://schemas.microsoft.com/office/powerpoint/2010/main" val="30177776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8"/>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81FB286-4B2F-4D42-B5EB-BE63EC19B258}" type="datetime1">
              <a:rPr lang="en-US" smtClean="0"/>
              <a:t>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82F4AC-24EC-4F9C-B1C3-29A8756276B6}" type="slidenum">
              <a:rPr lang="en-US" smtClean="0"/>
              <a:t>‹#›</a:t>
            </a:fld>
            <a:endParaRPr lang="en-US"/>
          </a:p>
        </p:txBody>
      </p:sp>
    </p:spTree>
    <p:extLst>
      <p:ext uri="{BB962C8B-B14F-4D97-AF65-F5344CB8AC3E}">
        <p14:creationId xmlns:p14="http://schemas.microsoft.com/office/powerpoint/2010/main" val="11713919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8"/>
            <a:ext cx="6172200" cy="4873625"/>
          </a:xfrm>
        </p:spPr>
        <p:txBody>
          <a:bodyPr anchor="t"/>
          <a:lstStyle>
            <a:lvl1pPr marL="0" indent="0">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t>Click icon to add picture</a:t>
            </a:r>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40942D4-986D-49CB-9645-6810BE235834}" type="datetime1">
              <a:rPr lang="en-US" smtClean="0"/>
              <a:t>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82F4AC-24EC-4F9C-B1C3-29A8756276B6}" type="slidenum">
              <a:rPr lang="en-US" smtClean="0"/>
              <a:t>‹#›</a:t>
            </a:fld>
            <a:endParaRPr lang="en-US"/>
          </a:p>
        </p:txBody>
      </p:sp>
    </p:spTree>
    <p:extLst>
      <p:ext uri="{BB962C8B-B14F-4D97-AF65-F5344CB8AC3E}">
        <p14:creationId xmlns:p14="http://schemas.microsoft.com/office/powerpoint/2010/main" val="1539847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2F3BB4-83EE-4CFA-8EAF-157D373EBB7C}" type="datetime1">
              <a:rPr lang="en-US" smtClean="0"/>
              <a:t>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82F4AC-24EC-4F9C-B1C3-29A8756276B6}" type="slidenum">
              <a:rPr lang="en-US" smtClean="0"/>
              <a:t>‹#›</a:t>
            </a:fld>
            <a:endParaRPr lang="en-US"/>
          </a:p>
        </p:txBody>
      </p:sp>
    </p:spTree>
    <p:extLst>
      <p:ext uri="{BB962C8B-B14F-4D97-AF65-F5344CB8AC3E}">
        <p14:creationId xmlns:p14="http://schemas.microsoft.com/office/powerpoint/2010/main" val="22171241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6"/>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706517-1501-4377-8130-C500C9BA1398}" type="datetime1">
              <a:rPr lang="en-US" smtClean="0"/>
              <a:t>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82F4AC-24EC-4F9C-B1C3-29A8756276B6}" type="slidenum">
              <a:rPr lang="en-US" smtClean="0"/>
              <a:t>‹#›</a:t>
            </a:fld>
            <a:endParaRPr lang="en-US"/>
          </a:p>
        </p:txBody>
      </p:sp>
    </p:spTree>
    <p:extLst>
      <p:ext uri="{BB962C8B-B14F-4D97-AF65-F5344CB8AC3E}">
        <p14:creationId xmlns:p14="http://schemas.microsoft.com/office/powerpoint/2010/main" val="24868523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8" name="Picture 27" descr="A picture containing table, building, cake, photo&#10;&#10;Description automatically generated">
            <a:extLst>
              <a:ext uri="{FF2B5EF4-FFF2-40B4-BE49-F238E27FC236}">
                <a16:creationId xmlns:a16="http://schemas.microsoft.com/office/drawing/2014/main" id="{CE7F94D1-05B3-4F2B-B401-CC67035192E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93" y="-220120"/>
            <a:ext cx="12204193" cy="5477920"/>
          </a:xfrm>
          <a:prstGeom prst="rect">
            <a:avLst/>
          </a:prstGeom>
        </p:spPr>
      </p:pic>
      <p:sp>
        <p:nvSpPr>
          <p:cNvPr id="9" name="AutoShape 3">
            <a:extLst>
              <a:ext uri="{FF2B5EF4-FFF2-40B4-BE49-F238E27FC236}">
                <a16:creationId xmlns:a16="http://schemas.microsoft.com/office/drawing/2014/main" id="{6C33E0DD-5802-408E-94AC-D41FEB672416}"/>
              </a:ext>
            </a:extLst>
          </p:cNvPr>
          <p:cNvSpPr/>
          <p:nvPr userDrawn="1"/>
        </p:nvSpPr>
        <p:spPr>
          <a:xfrm>
            <a:off x="0" y="5257800"/>
            <a:ext cx="12192000" cy="1600200"/>
          </a:xfrm>
          <a:prstGeom prst="rect">
            <a:avLst/>
          </a:prstGeom>
          <a:solidFill>
            <a:srgbClr val="5D7963"/>
          </a:solidFill>
        </p:spPr>
      </p:sp>
      <p:grpSp>
        <p:nvGrpSpPr>
          <p:cNvPr id="10" name="Group 9">
            <a:extLst>
              <a:ext uri="{FF2B5EF4-FFF2-40B4-BE49-F238E27FC236}">
                <a16:creationId xmlns:a16="http://schemas.microsoft.com/office/drawing/2014/main" id="{333E8EA1-0769-48D6-A881-9DE8B953347B}"/>
              </a:ext>
            </a:extLst>
          </p:cNvPr>
          <p:cNvGrpSpPr/>
          <p:nvPr userDrawn="1"/>
        </p:nvGrpSpPr>
        <p:grpSpPr>
          <a:xfrm>
            <a:off x="8331200" y="5860020"/>
            <a:ext cx="3608227" cy="812793"/>
            <a:chOff x="12511188" y="8496300"/>
            <a:chExt cx="5412340" cy="1219189"/>
          </a:xfrm>
        </p:grpSpPr>
        <p:pic>
          <p:nvPicPr>
            <p:cNvPr id="11" name="Picture 4">
              <a:extLst>
                <a:ext uri="{FF2B5EF4-FFF2-40B4-BE49-F238E27FC236}">
                  <a16:creationId xmlns:a16="http://schemas.microsoft.com/office/drawing/2014/main" id="{AF1EB440-2444-4F7C-8236-67F06509C1E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16154400" y="8496300"/>
              <a:ext cx="1769128" cy="1209240"/>
            </a:xfrm>
            <a:prstGeom prst="rect">
              <a:avLst/>
            </a:prstGeom>
          </p:spPr>
        </p:pic>
        <p:sp>
          <p:nvSpPr>
            <p:cNvPr id="12" name="TextBox 5">
              <a:extLst>
                <a:ext uri="{FF2B5EF4-FFF2-40B4-BE49-F238E27FC236}">
                  <a16:creationId xmlns:a16="http://schemas.microsoft.com/office/drawing/2014/main" id="{078472D1-AA83-4B63-9494-2AAEFCF81CB9}"/>
                </a:ext>
              </a:extLst>
            </p:cNvPr>
            <p:cNvSpPr txBox="1"/>
            <p:nvPr/>
          </p:nvSpPr>
          <p:spPr>
            <a:xfrm>
              <a:off x="12511188" y="8496300"/>
              <a:ext cx="3414088" cy="461666"/>
            </a:xfrm>
            <a:prstGeom prst="rect">
              <a:avLst/>
            </a:prstGeom>
          </p:spPr>
          <p:txBody>
            <a:bodyPr wrap="square" lIns="0" tIns="0" rIns="0" bIns="0" rtlCol="0" anchor="t">
              <a:spAutoFit/>
            </a:bodyPr>
            <a:lstStyle/>
            <a:p>
              <a:pPr algn="r">
                <a:lnSpc>
                  <a:spcPts val="800"/>
                </a:lnSpc>
              </a:pPr>
              <a:r>
                <a:rPr lang="en-US" sz="667" spc="113">
                  <a:solidFill>
                    <a:srgbClr val="FFFFFF"/>
                  </a:solidFill>
                  <a:latin typeface="Lato"/>
                </a:rPr>
                <a:t>UNITED STATES</a:t>
              </a:r>
            </a:p>
            <a:p>
              <a:pPr algn="r">
                <a:lnSpc>
                  <a:spcPts val="800"/>
                </a:lnSpc>
              </a:pPr>
              <a:r>
                <a:rPr lang="en-US" sz="667" spc="113">
                  <a:solidFill>
                    <a:srgbClr val="FFFFFF"/>
                  </a:solidFill>
                  <a:latin typeface="Lato"/>
                </a:rPr>
                <a:t>DEPARTMENT OF </a:t>
              </a:r>
            </a:p>
            <a:p>
              <a:pPr algn="r">
                <a:lnSpc>
                  <a:spcPts val="800"/>
                </a:lnSpc>
              </a:pPr>
              <a:r>
                <a:rPr lang="en-US" sz="667" spc="113">
                  <a:solidFill>
                    <a:srgbClr val="FFFFFF"/>
                  </a:solidFill>
                  <a:latin typeface="Lato"/>
                </a:rPr>
                <a:t>AGRICULTURE </a:t>
              </a:r>
            </a:p>
          </p:txBody>
        </p:sp>
        <p:sp>
          <p:nvSpPr>
            <p:cNvPr id="13" name="TextBox 6">
              <a:extLst>
                <a:ext uri="{FF2B5EF4-FFF2-40B4-BE49-F238E27FC236}">
                  <a16:creationId xmlns:a16="http://schemas.microsoft.com/office/drawing/2014/main" id="{DE322513-78E0-4F8C-A7E9-BF0660A8DEC8}"/>
                </a:ext>
              </a:extLst>
            </p:cNvPr>
            <p:cNvSpPr txBox="1"/>
            <p:nvPr/>
          </p:nvSpPr>
          <p:spPr>
            <a:xfrm>
              <a:off x="14478001" y="9263153"/>
              <a:ext cx="1447276" cy="452336"/>
            </a:xfrm>
            <a:prstGeom prst="rect">
              <a:avLst/>
            </a:prstGeom>
          </p:spPr>
          <p:txBody>
            <a:bodyPr wrap="square" lIns="0" tIns="0" rIns="0" bIns="0" rtlCol="0" anchor="t">
              <a:spAutoFit/>
            </a:bodyPr>
            <a:lstStyle/>
            <a:p>
              <a:pPr algn="r">
                <a:lnSpc>
                  <a:spcPts val="799"/>
                </a:lnSpc>
              </a:pPr>
              <a:r>
                <a:rPr lang="en-US" sz="666" spc="113">
                  <a:solidFill>
                    <a:srgbClr val="FFFFFF"/>
                  </a:solidFill>
                  <a:latin typeface="Lato"/>
                </a:rPr>
                <a:t>RESEARCH, </a:t>
              </a:r>
            </a:p>
            <a:p>
              <a:pPr algn="r">
                <a:lnSpc>
                  <a:spcPts val="799"/>
                </a:lnSpc>
              </a:pPr>
              <a:r>
                <a:rPr lang="en-US" sz="666" spc="113">
                  <a:solidFill>
                    <a:srgbClr val="FFFFFF"/>
                  </a:solidFill>
                  <a:latin typeface="Lato"/>
                </a:rPr>
                <a:t>EDUCATION, </a:t>
              </a:r>
            </a:p>
            <a:p>
              <a:pPr algn="r">
                <a:lnSpc>
                  <a:spcPts val="799"/>
                </a:lnSpc>
              </a:pPr>
              <a:r>
                <a:rPr lang="en-US" sz="666" spc="113">
                  <a:solidFill>
                    <a:srgbClr val="FFFFFF"/>
                  </a:solidFill>
                  <a:latin typeface="Lato"/>
                </a:rPr>
                <a:t>AND ECONOMICS </a:t>
              </a:r>
            </a:p>
          </p:txBody>
        </p:sp>
      </p:grpSp>
      <p:sp>
        <p:nvSpPr>
          <p:cNvPr id="14" name="Text Placeholder 21">
            <a:extLst>
              <a:ext uri="{FF2B5EF4-FFF2-40B4-BE49-F238E27FC236}">
                <a16:creationId xmlns:a16="http://schemas.microsoft.com/office/drawing/2014/main" id="{D683368D-3C26-4C2F-AB0E-4FB830B2BC97}"/>
              </a:ext>
            </a:extLst>
          </p:cNvPr>
          <p:cNvSpPr>
            <a:spLocks noGrp="1"/>
          </p:cNvSpPr>
          <p:nvPr>
            <p:ph type="body" sz="quarter" idx="13" hasCustomPrompt="1"/>
          </p:nvPr>
        </p:nvSpPr>
        <p:spPr>
          <a:xfrm>
            <a:off x="152400" y="5664200"/>
            <a:ext cx="9347200" cy="811573"/>
          </a:xfrm>
          <a:prstGeom prst="rect">
            <a:avLst/>
          </a:prstGeom>
        </p:spPr>
        <p:txBody>
          <a:bodyPr/>
          <a:lstStyle>
            <a:lvl1pPr>
              <a:defRPr sz="3600" baseline="0">
                <a:solidFill>
                  <a:schemeClr val="bg1"/>
                </a:solidFill>
                <a:latin typeface="League Spartan" panose="020B0604020202020204" charset="0"/>
              </a:defRPr>
            </a:lvl1pPr>
          </a:lstStyle>
          <a:p>
            <a:pPr lvl="0"/>
            <a:r>
              <a:rPr lang="en-US"/>
              <a:t>Click to edit title</a:t>
            </a:r>
          </a:p>
        </p:txBody>
      </p:sp>
      <p:sp>
        <p:nvSpPr>
          <p:cNvPr id="2" name="Rectangle 1">
            <a:extLst>
              <a:ext uri="{FF2B5EF4-FFF2-40B4-BE49-F238E27FC236}">
                <a16:creationId xmlns:a16="http://schemas.microsoft.com/office/drawing/2014/main" id="{BDA6E373-B5D0-4E60-B981-68C31884EFFA}"/>
              </a:ext>
            </a:extLst>
          </p:cNvPr>
          <p:cNvSpPr/>
          <p:nvPr userDrawn="1"/>
        </p:nvSpPr>
        <p:spPr>
          <a:xfrm>
            <a:off x="152400" y="6371253"/>
            <a:ext cx="2867745" cy="707886"/>
          </a:xfrm>
          <a:prstGeom prst="rect">
            <a:avLst/>
          </a:prstGeom>
        </p:spPr>
        <p:txBody>
          <a:bodyPr wrap="square">
            <a:spAutoFit/>
          </a:bodyPr>
          <a:lstStyle/>
          <a:p>
            <a:pPr algn="l">
              <a:lnSpc>
                <a:spcPts val="1194"/>
              </a:lnSpc>
            </a:pPr>
            <a:r>
              <a:rPr lang="en-US" sz="1000">
                <a:solidFill>
                  <a:schemeClr val="bg1"/>
                </a:solidFill>
                <a:latin typeface="Aileron Heavy Bold"/>
              </a:rPr>
              <a:t> </a:t>
            </a:r>
            <a:r>
              <a:rPr lang="en-US" sz="1000">
                <a:solidFill>
                  <a:schemeClr val="bg1"/>
                </a:solidFill>
                <a:latin typeface="+mn-lt"/>
              </a:rPr>
              <a:t>USDA Science </a:t>
            </a:r>
          </a:p>
          <a:p>
            <a:pPr algn="l">
              <a:lnSpc>
                <a:spcPts val="1194"/>
              </a:lnSpc>
            </a:pPr>
            <a:r>
              <a:rPr lang="en-US" sz="1000">
                <a:solidFill>
                  <a:schemeClr val="bg1"/>
                </a:solidFill>
                <a:latin typeface="+mn-lt"/>
              </a:rPr>
              <a:t>“Cultivating Scientific Innovation”  </a:t>
            </a:r>
          </a:p>
          <a:p>
            <a:pPr algn="l">
              <a:lnSpc>
                <a:spcPts val="1194"/>
              </a:lnSpc>
            </a:pPr>
            <a:endParaRPr lang="en-US" sz="1000">
              <a:solidFill>
                <a:schemeClr val="bg1"/>
              </a:solidFill>
              <a:latin typeface="Aileron Heavy Bold"/>
            </a:endParaRPr>
          </a:p>
          <a:p>
            <a:pPr algn="l">
              <a:lnSpc>
                <a:spcPts val="1194"/>
              </a:lnSpc>
            </a:pPr>
            <a:r>
              <a:rPr lang="en-US" sz="1000">
                <a:solidFill>
                  <a:schemeClr val="bg1"/>
                </a:solidFill>
                <a:latin typeface="Aileron Heavy Bold"/>
              </a:rPr>
              <a:t> </a:t>
            </a:r>
          </a:p>
        </p:txBody>
      </p:sp>
    </p:spTree>
    <p:extLst>
      <p:ext uri="{BB962C8B-B14F-4D97-AF65-F5344CB8AC3E}">
        <p14:creationId xmlns:p14="http://schemas.microsoft.com/office/powerpoint/2010/main" val="3406548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F254A1BE-1631-485D-B1E8-13D5506AC5DC}"/>
              </a:ext>
            </a:extLst>
          </p:cNvPr>
          <p:cNvSpPr>
            <a:spLocks noGrp="1"/>
          </p:cNvSpPr>
          <p:nvPr>
            <p:ph type="pic" sz="quarter" idx="10"/>
          </p:nvPr>
        </p:nvSpPr>
        <p:spPr>
          <a:xfrm>
            <a:off x="863600" y="0"/>
            <a:ext cx="3810000" cy="6858000"/>
          </a:xfrm>
          <a:prstGeom prst="rect">
            <a:avLst/>
          </a:prstGeom>
        </p:spPr>
        <p:txBody>
          <a:bodyPr/>
          <a:lstStyle/>
          <a:p>
            <a:endParaRPr lang="en-US"/>
          </a:p>
        </p:txBody>
      </p:sp>
      <p:sp>
        <p:nvSpPr>
          <p:cNvPr id="7" name="Text Placeholder 6">
            <a:extLst>
              <a:ext uri="{FF2B5EF4-FFF2-40B4-BE49-F238E27FC236}">
                <a16:creationId xmlns:a16="http://schemas.microsoft.com/office/drawing/2014/main" id="{8F098A7D-5340-408F-B5C2-9FF7897AA886}"/>
              </a:ext>
            </a:extLst>
          </p:cNvPr>
          <p:cNvSpPr>
            <a:spLocks noGrp="1"/>
          </p:cNvSpPr>
          <p:nvPr>
            <p:ph type="body" sz="quarter" idx="11" hasCustomPrompt="1"/>
          </p:nvPr>
        </p:nvSpPr>
        <p:spPr>
          <a:xfrm>
            <a:off x="546100" y="2717800"/>
            <a:ext cx="406400" cy="355600"/>
          </a:xfrm>
          <a:prstGeom prst="rect">
            <a:avLst/>
          </a:prstGeom>
        </p:spPr>
        <p:txBody>
          <a:bodyPr wrap="none"/>
          <a:lstStyle>
            <a:lvl1pPr marL="0" indent="0">
              <a:buNone/>
              <a:defRPr sz="1600" baseline="0">
                <a:solidFill>
                  <a:schemeClr val="bg1"/>
                </a:solidFill>
                <a:latin typeface="League Spartan" panose="020B0604020202020204" charset="0"/>
              </a:defRPr>
            </a:lvl1pPr>
          </a:lstStyle>
          <a:p>
            <a:pPr lvl="0"/>
            <a:r>
              <a:rPr lang="en-US"/>
              <a:t>Page #</a:t>
            </a:r>
          </a:p>
        </p:txBody>
      </p:sp>
      <p:sp>
        <p:nvSpPr>
          <p:cNvPr id="9" name="Text Placeholder 12">
            <a:extLst>
              <a:ext uri="{FF2B5EF4-FFF2-40B4-BE49-F238E27FC236}">
                <a16:creationId xmlns:a16="http://schemas.microsoft.com/office/drawing/2014/main" id="{C426C0FF-2097-4B60-B1A9-035ACC29365B}"/>
              </a:ext>
            </a:extLst>
          </p:cNvPr>
          <p:cNvSpPr>
            <a:spLocks noGrp="1"/>
          </p:cNvSpPr>
          <p:nvPr>
            <p:ph type="body" sz="quarter" idx="12"/>
          </p:nvPr>
        </p:nvSpPr>
        <p:spPr>
          <a:xfrm>
            <a:off x="5603875" y="1346200"/>
            <a:ext cx="5724524" cy="5511800"/>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21">
            <a:extLst>
              <a:ext uri="{FF2B5EF4-FFF2-40B4-BE49-F238E27FC236}">
                <a16:creationId xmlns:a16="http://schemas.microsoft.com/office/drawing/2014/main" id="{C8836144-52F8-4CA3-9907-89C21AD13830}"/>
              </a:ext>
            </a:extLst>
          </p:cNvPr>
          <p:cNvSpPr>
            <a:spLocks noGrp="1"/>
          </p:cNvSpPr>
          <p:nvPr>
            <p:ph type="body" sz="quarter" idx="13" hasCustomPrompt="1"/>
          </p:nvPr>
        </p:nvSpPr>
        <p:spPr>
          <a:xfrm>
            <a:off x="5603875" y="228600"/>
            <a:ext cx="5724525" cy="812800"/>
          </a:xfrm>
          <a:prstGeom prst="rect">
            <a:avLst/>
          </a:prstGeom>
        </p:spPr>
        <p:txBody>
          <a:bodyPr/>
          <a:lstStyle>
            <a:lvl1pPr>
              <a:defRPr sz="3600" baseline="0">
                <a:solidFill>
                  <a:schemeClr val="tx1">
                    <a:lumMod val="65000"/>
                    <a:lumOff val="35000"/>
                  </a:schemeClr>
                </a:solidFill>
                <a:latin typeface="League Spartan" panose="020B0604020202020204" charset="0"/>
              </a:defRPr>
            </a:lvl1pPr>
          </a:lstStyle>
          <a:p>
            <a:pPr lvl="0"/>
            <a:r>
              <a:rPr lang="en-US"/>
              <a:t>Click to edit title</a:t>
            </a:r>
          </a:p>
        </p:txBody>
      </p:sp>
      <p:sp>
        <p:nvSpPr>
          <p:cNvPr id="14" name="TextBox 6">
            <a:extLst>
              <a:ext uri="{FF2B5EF4-FFF2-40B4-BE49-F238E27FC236}">
                <a16:creationId xmlns:a16="http://schemas.microsoft.com/office/drawing/2014/main" id="{BA3B31C9-637A-4607-B691-B40DA154BC4D}"/>
              </a:ext>
            </a:extLst>
          </p:cNvPr>
          <p:cNvSpPr txBox="1"/>
          <p:nvPr userDrawn="1"/>
        </p:nvSpPr>
        <p:spPr>
          <a:xfrm>
            <a:off x="10566400" y="6479231"/>
            <a:ext cx="964851" cy="301557"/>
          </a:xfrm>
          <a:prstGeom prst="rect">
            <a:avLst/>
          </a:prstGeom>
        </p:spPr>
        <p:txBody>
          <a:bodyPr wrap="square" lIns="0" tIns="0" rIns="0" bIns="0" rtlCol="0" anchor="t">
            <a:spAutoFit/>
          </a:bodyPr>
          <a:lstStyle/>
          <a:p>
            <a:pPr algn="r">
              <a:lnSpc>
                <a:spcPts val="799"/>
              </a:lnSpc>
            </a:pPr>
            <a:r>
              <a:rPr lang="en-US" sz="666" spc="113">
                <a:solidFill>
                  <a:srgbClr val="5D7963"/>
                </a:solidFill>
                <a:latin typeface="Lato"/>
              </a:rPr>
              <a:t>RESEARCH, </a:t>
            </a:r>
          </a:p>
          <a:p>
            <a:pPr algn="r">
              <a:lnSpc>
                <a:spcPts val="799"/>
              </a:lnSpc>
            </a:pPr>
            <a:r>
              <a:rPr lang="en-US" sz="666" spc="113">
                <a:solidFill>
                  <a:srgbClr val="5D7963"/>
                </a:solidFill>
                <a:latin typeface="Lato"/>
              </a:rPr>
              <a:t>EDUCATION, </a:t>
            </a:r>
          </a:p>
          <a:p>
            <a:pPr algn="r">
              <a:lnSpc>
                <a:spcPts val="799"/>
              </a:lnSpc>
            </a:pPr>
            <a:r>
              <a:rPr lang="en-US" sz="666" spc="113">
                <a:solidFill>
                  <a:srgbClr val="5D7963"/>
                </a:solidFill>
                <a:latin typeface="Lato"/>
              </a:rPr>
              <a:t>AND ECONOMICS </a:t>
            </a:r>
          </a:p>
        </p:txBody>
      </p:sp>
      <p:pic>
        <p:nvPicPr>
          <p:cNvPr id="3" name="Picture 2" descr="A picture containing food, drawing&#10;&#10;Description automatically generated">
            <a:extLst>
              <a:ext uri="{FF2B5EF4-FFF2-40B4-BE49-F238E27FC236}">
                <a16:creationId xmlns:a16="http://schemas.microsoft.com/office/drawing/2014/main" id="{BFC2248C-8DC2-461F-BFC4-BD46999DFDB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632851" y="6479231"/>
            <a:ext cx="439397" cy="300339"/>
          </a:xfrm>
          <a:prstGeom prst="rect">
            <a:avLst/>
          </a:prstGeom>
        </p:spPr>
      </p:pic>
      <p:sp>
        <p:nvSpPr>
          <p:cNvPr id="2" name="Rectangle 1">
            <a:extLst>
              <a:ext uri="{FF2B5EF4-FFF2-40B4-BE49-F238E27FC236}">
                <a16:creationId xmlns:a16="http://schemas.microsoft.com/office/drawing/2014/main" id="{AC6392B1-5D23-4CC8-BE73-5B80F375D1A8}"/>
              </a:ext>
            </a:extLst>
          </p:cNvPr>
          <p:cNvSpPr/>
          <p:nvPr userDrawn="1"/>
        </p:nvSpPr>
        <p:spPr>
          <a:xfrm>
            <a:off x="47337" y="6479231"/>
            <a:ext cx="6096000" cy="556178"/>
          </a:xfrm>
          <a:prstGeom prst="rect">
            <a:avLst/>
          </a:prstGeom>
        </p:spPr>
        <p:txBody>
          <a:bodyPr>
            <a:spAutoFit/>
          </a:bodyPr>
          <a:lstStyle/>
          <a:p>
            <a:pPr algn="l">
              <a:lnSpc>
                <a:spcPts val="1194"/>
              </a:lnSpc>
            </a:pPr>
            <a:r>
              <a:rPr lang="en-US" sz="1200">
                <a:solidFill>
                  <a:srgbClr val="5D7963"/>
                </a:solidFill>
                <a:latin typeface="+mn-lt"/>
              </a:rPr>
              <a:t>USDA Science </a:t>
            </a:r>
          </a:p>
          <a:p>
            <a:pPr algn="l">
              <a:lnSpc>
                <a:spcPts val="1194"/>
              </a:lnSpc>
            </a:pPr>
            <a:r>
              <a:rPr lang="en-US" sz="1200">
                <a:solidFill>
                  <a:srgbClr val="5D7963"/>
                </a:solidFill>
                <a:latin typeface="+mn-lt"/>
              </a:rPr>
              <a:t>“Cultivating Scientific Innovation”  </a:t>
            </a:r>
          </a:p>
          <a:p>
            <a:pPr algn="l">
              <a:lnSpc>
                <a:spcPts val="1194"/>
              </a:lnSpc>
            </a:pPr>
            <a:endParaRPr lang="en-US" sz="1200">
              <a:solidFill>
                <a:srgbClr val="5D7963"/>
              </a:solidFill>
              <a:latin typeface="Aileron Heavy Bold"/>
            </a:endParaRPr>
          </a:p>
        </p:txBody>
      </p:sp>
    </p:spTree>
    <p:extLst>
      <p:ext uri="{BB962C8B-B14F-4D97-AF65-F5344CB8AC3E}">
        <p14:creationId xmlns:p14="http://schemas.microsoft.com/office/powerpoint/2010/main" val="2167195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AutoShape 5">
            <a:extLst>
              <a:ext uri="{FF2B5EF4-FFF2-40B4-BE49-F238E27FC236}">
                <a16:creationId xmlns:a16="http://schemas.microsoft.com/office/drawing/2014/main" id="{7628D06B-370E-477D-B4E0-2554B513271E}"/>
              </a:ext>
            </a:extLst>
          </p:cNvPr>
          <p:cNvSpPr/>
          <p:nvPr userDrawn="1"/>
        </p:nvSpPr>
        <p:spPr>
          <a:xfrm>
            <a:off x="-1452" y="5468408"/>
            <a:ext cx="12193451" cy="1488011"/>
          </a:xfrm>
          <a:prstGeom prst="rect">
            <a:avLst/>
          </a:prstGeom>
          <a:solidFill>
            <a:srgbClr val="5D7963"/>
          </a:solidFill>
        </p:spPr>
      </p:sp>
      <p:sp>
        <p:nvSpPr>
          <p:cNvPr id="7" name="AutoShape 15">
            <a:extLst>
              <a:ext uri="{FF2B5EF4-FFF2-40B4-BE49-F238E27FC236}">
                <a16:creationId xmlns:a16="http://schemas.microsoft.com/office/drawing/2014/main" id="{FB3DB5AA-5D85-4FD8-BCD6-908023F29398}"/>
              </a:ext>
            </a:extLst>
          </p:cNvPr>
          <p:cNvSpPr/>
          <p:nvPr/>
        </p:nvSpPr>
        <p:spPr>
          <a:xfrm>
            <a:off x="0" y="-14663"/>
            <a:ext cx="1244600" cy="1403840"/>
          </a:xfrm>
          <a:prstGeom prst="rect">
            <a:avLst/>
          </a:prstGeom>
          <a:solidFill>
            <a:srgbClr val="5D7963"/>
          </a:solidFill>
        </p:spPr>
      </p:sp>
      <p:sp>
        <p:nvSpPr>
          <p:cNvPr id="11" name="Picture Placeholder 7">
            <a:extLst>
              <a:ext uri="{FF2B5EF4-FFF2-40B4-BE49-F238E27FC236}">
                <a16:creationId xmlns:a16="http://schemas.microsoft.com/office/drawing/2014/main" id="{305566A3-0E36-42EB-A501-B01B2C3804D5}"/>
              </a:ext>
            </a:extLst>
          </p:cNvPr>
          <p:cNvSpPr>
            <a:spLocks noGrp="1"/>
          </p:cNvSpPr>
          <p:nvPr>
            <p:ph type="pic" sz="quarter" idx="10"/>
          </p:nvPr>
        </p:nvSpPr>
        <p:spPr>
          <a:xfrm>
            <a:off x="-1452" y="1389177"/>
            <a:ext cx="6351452" cy="3980812"/>
          </a:xfrm>
          <a:prstGeom prst="rect">
            <a:avLst/>
          </a:prstGeom>
        </p:spPr>
        <p:txBody>
          <a:bodyPr/>
          <a:lstStyle/>
          <a:p>
            <a:endParaRPr lang="en-US"/>
          </a:p>
        </p:txBody>
      </p:sp>
      <p:sp>
        <p:nvSpPr>
          <p:cNvPr id="13" name="Text Placeholder 12">
            <a:extLst>
              <a:ext uri="{FF2B5EF4-FFF2-40B4-BE49-F238E27FC236}">
                <a16:creationId xmlns:a16="http://schemas.microsoft.com/office/drawing/2014/main" id="{FC16C176-7F12-413C-8144-885446C8ECAD}"/>
              </a:ext>
            </a:extLst>
          </p:cNvPr>
          <p:cNvSpPr>
            <a:spLocks noGrp="1"/>
          </p:cNvSpPr>
          <p:nvPr>
            <p:ph type="body" sz="quarter" idx="11"/>
          </p:nvPr>
        </p:nvSpPr>
        <p:spPr>
          <a:xfrm>
            <a:off x="6908800" y="1389593"/>
            <a:ext cx="4775200" cy="3980391"/>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21">
            <a:extLst>
              <a:ext uri="{FF2B5EF4-FFF2-40B4-BE49-F238E27FC236}">
                <a16:creationId xmlns:a16="http://schemas.microsoft.com/office/drawing/2014/main" id="{CAD76160-4F27-49C3-BF71-3BC6A26EA720}"/>
              </a:ext>
            </a:extLst>
          </p:cNvPr>
          <p:cNvSpPr>
            <a:spLocks noGrp="1"/>
          </p:cNvSpPr>
          <p:nvPr>
            <p:ph type="body" sz="quarter" idx="13" hasCustomPrompt="1"/>
          </p:nvPr>
        </p:nvSpPr>
        <p:spPr>
          <a:xfrm>
            <a:off x="1644984" y="421835"/>
            <a:ext cx="10039016" cy="705283"/>
          </a:xfrm>
          <a:prstGeom prst="rect">
            <a:avLst/>
          </a:prstGeom>
        </p:spPr>
        <p:txBody>
          <a:bodyPr/>
          <a:lstStyle>
            <a:lvl1pPr>
              <a:defRPr sz="3600" baseline="0">
                <a:solidFill>
                  <a:schemeClr val="tx1">
                    <a:lumMod val="65000"/>
                    <a:lumOff val="35000"/>
                  </a:schemeClr>
                </a:solidFill>
                <a:latin typeface="League Spartan" panose="020B0604020202020204" charset="0"/>
              </a:defRPr>
            </a:lvl1pPr>
          </a:lstStyle>
          <a:p>
            <a:pPr lvl="0"/>
            <a:r>
              <a:rPr lang="en-US"/>
              <a:t>Click to edit title</a:t>
            </a:r>
          </a:p>
        </p:txBody>
      </p:sp>
      <p:sp>
        <p:nvSpPr>
          <p:cNvPr id="16" name="TextBox 6">
            <a:extLst>
              <a:ext uri="{FF2B5EF4-FFF2-40B4-BE49-F238E27FC236}">
                <a16:creationId xmlns:a16="http://schemas.microsoft.com/office/drawing/2014/main" id="{EB904F2D-5020-4654-BBC3-7C79328F6647}"/>
              </a:ext>
            </a:extLst>
          </p:cNvPr>
          <p:cNvSpPr txBox="1"/>
          <p:nvPr userDrawn="1"/>
        </p:nvSpPr>
        <p:spPr>
          <a:xfrm>
            <a:off x="10641392" y="6467210"/>
            <a:ext cx="964851" cy="301557"/>
          </a:xfrm>
          <a:prstGeom prst="rect">
            <a:avLst/>
          </a:prstGeom>
        </p:spPr>
        <p:txBody>
          <a:bodyPr wrap="square" lIns="0" tIns="0" rIns="0" bIns="0" rtlCol="0" anchor="t">
            <a:spAutoFit/>
          </a:bodyPr>
          <a:lstStyle/>
          <a:p>
            <a:pPr algn="r">
              <a:lnSpc>
                <a:spcPts val="799"/>
              </a:lnSpc>
            </a:pPr>
            <a:r>
              <a:rPr lang="en-US" sz="666" spc="113">
                <a:solidFill>
                  <a:schemeClr val="bg1"/>
                </a:solidFill>
                <a:latin typeface="Lato"/>
              </a:rPr>
              <a:t>RESEARCH, </a:t>
            </a:r>
          </a:p>
          <a:p>
            <a:pPr algn="r">
              <a:lnSpc>
                <a:spcPts val="799"/>
              </a:lnSpc>
            </a:pPr>
            <a:r>
              <a:rPr lang="en-US" sz="666" spc="113">
                <a:solidFill>
                  <a:schemeClr val="bg1"/>
                </a:solidFill>
                <a:latin typeface="Lato"/>
              </a:rPr>
              <a:t>EDUCATION, </a:t>
            </a:r>
          </a:p>
          <a:p>
            <a:pPr algn="r">
              <a:lnSpc>
                <a:spcPts val="799"/>
              </a:lnSpc>
            </a:pPr>
            <a:r>
              <a:rPr lang="en-US" sz="666" spc="113">
                <a:solidFill>
                  <a:schemeClr val="bg1"/>
                </a:solidFill>
                <a:latin typeface="Lato"/>
              </a:rPr>
              <a:t>AND ECONOMICS </a:t>
            </a:r>
          </a:p>
        </p:txBody>
      </p:sp>
      <p:pic>
        <p:nvPicPr>
          <p:cNvPr id="12" name="Picture 4">
            <a:extLst>
              <a:ext uri="{FF2B5EF4-FFF2-40B4-BE49-F238E27FC236}">
                <a16:creationId xmlns:a16="http://schemas.microsoft.com/office/drawing/2014/main" id="{B2B436F5-49B3-44E1-9C4F-E54BA9A734E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11684000" y="6467209"/>
            <a:ext cx="415728" cy="284160"/>
          </a:xfrm>
          <a:prstGeom prst="rect">
            <a:avLst/>
          </a:prstGeom>
        </p:spPr>
      </p:pic>
      <p:sp>
        <p:nvSpPr>
          <p:cNvPr id="2" name="Rectangle 1">
            <a:extLst>
              <a:ext uri="{FF2B5EF4-FFF2-40B4-BE49-F238E27FC236}">
                <a16:creationId xmlns:a16="http://schemas.microsoft.com/office/drawing/2014/main" id="{4D56D8CC-59D2-42A7-A572-3F81B428DD83}"/>
              </a:ext>
            </a:extLst>
          </p:cNvPr>
          <p:cNvSpPr/>
          <p:nvPr userDrawn="1"/>
        </p:nvSpPr>
        <p:spPr>
          <a:xfrm>
            <a:off x="64563" y="6485053"/>
            <a:ext cx="6096000" cy="556178"/>
          </a:xfrm>
          <a:prstGeom prst="rect">
            <a:avLst/>
          </a:prstGeom>
        </p:spPr>
        <p:txBody>
          <a:bodyPr>
            <a:spAutoFit/>
          </a:bodyPr>
          <a:lstStyle/>
          <a:p>
            <a:pPr algn="l">
              <a:lnSpc>
                <a:spcPts val="1194"/>
              </a:lnSpc>
            </a:pPr>
            <a:r>
              <a:rPr lang="en-US" sz="1200">
                <a:solidFill>
                  <a:schemeClr val="bg1"/>
                </a:solidFill>
                <a:latin typeface="+mn-lt"/>
              </a:rPr>
              <a:t>USDA Science </a:t>
            </a:r>
          </a:p>
          <a:p>
            <a:pPr algn="l">
              <a:lnSpc>
                <a:spcPts val="1194"/>
              </a:lnSpc>
            </a:pPr>
            <a:r>
              <a:rPr lang="en-US" sz="1200">
                <a:solidFill>
                  <a:schemeClr val="bg1"/>
                </a:solidFill>
                <a:latin typeface="+mn-lt"/>
              </a:rPr>
              <a:t>“Cultivating Scientific Innovation”  </a:t>
            </a:r>
          </a:p>
          <a:p>
            <a:pPr algn="l">
              <a:lnSpc>
                <a:spcPts val="1194"/>
              </a:lnSpc>
            </a:pPr>
            <a:endParaRPr lang="en-US" sz="1200">
              <a:solidFill>
                <a:schemeClr val="bg1"/>
              </a:solidFill>
              <a:latin typeface="Aileron Heavy Bold"/>
            </a:endParaRPr>
          </a:p>
        </p:txBody>
      </p:sp>
    </p:spTree>
    <p:extLst>
      <p:ext uri="{BB962C8B-B14F-4D97-AF65-F5344CB8AC3E}">
        <p14:creationId xmlns:p14="http://schemas.microsoft.com/office/powerpoint/2010/main" val="2601295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dirty="0"/>
              <a:t>Click to edit Master title style</a:t>
            </a:r>
          </a:p>
        </p:txBody>
      </p:sp>
      <p:sp>
        <p:nvSpPr>
          <p:cNvPr id="5" name="Slide Number Placeholder 4"/>
          <p:cNvSpPr>
            <a:spLocks noGrp="1"/>
          </p:cNvSpPr>
          <p:nvPr>
            <p:ph type="sldNum" sz="quarter" idx="12"/>
          </p:nvPr>
        </p:nvSpPr>
        <p:spPr/>
        <p:txBody>
          <a:bodyPr/>
          <a:lstStyle/>
          <a:p>
            <a:fld id="{1403CFE9-3B4D-4CB2-AFDE-4D2C75F42849}" type="slidenum">
              <a:rPr lang="en-US" smtClean="0">
                <a:solidFill>
                  <a:prstClr val="black">
                    <a:tint val="75000"/>
                  </a:prstClr>
                </a:solidFill>
              </a:rPr>
              <a:pPr/>
              <a:t>‹#›</a:t>
            </a:fld>
            <a:endParaRPr lang="en-US">
              <a:solidFill>
                <a:prstClr val="black">
                  <a:tint val="75000"/>
                </a:prstClr>
              </a:solidFill>
            </a:endParaRPr>
          </a:p>
        </p:txBody>
      </p:sp>
      <p:sp>
        <p:nvSpPr>
          <p:cNvPr id="7" name="Chart Placeholder 6"/>
          <p:cNvSpPr>
            <a:spLocks noGrp="1"/>
          </p:cNvSpPr>
          <p:nvPr>
            <p:ph type="chart" sz="quarter" idx="13"/>
          </p:nvPr>
        </p:nvSpPr>
        <p:spPr>
          <a:xfrm>
            <a:off x="1828800" y="2057400"/>
            <a:ext cx="8432800" cy="3733800"/>
          </a:xfrm>
          <a:prstGeom prst="rect">
            <a:avLst/>
          </a:prstGeom>
        </p:spPr>
        <p:txBody>
          <a:bodyPr/>
          <a:lstStyle/>
          <a:p>
            <a:endParaRPr lang="en-US"/>
          </a:p>
        </p:txBody>
      </p:sp>
    </p:spTree>
    <p:extLst>
      <p:ext uri="{BB962C8B-B14F-4D97-AF65-F5344CB8AC3E}">
        <p14:creationId xmlns:p14="http://schemas.microsoft.com/office/powerpoint/2010/main" val="392547226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2" name="AutoShape 6">
            <a:extLst>
              <a:ext uri="{FF2B5EF4-FFF2-40B4-BE49-F238E27FC236}">
                <a16:creationId xmlns:a16="http://schemas.microsoft.com/office/drawing/2014/main" id="{42A82D1F-6D19-4B22-8464-20C23EF2D060}"/>
              </a:ext>
            </a:extLst>
          </p:cNvPr>
          <p:cNvSpPr/>
          <p:nvPr userDrawn="1"/>
        </p:nvSpPr>
        <p:spPr>
          <a:xfrm>
            <a:off x="9855200" y="4819650"/>
            <a:ext cx="2336801" cy="2038350"/>
          </a:xfrm>
          <a:prstGeom prst="rect">
            <a:avLst/>
          </a:prstGeom>
          <a:solidFill>
            <a:srgbClr val="5D7963"/>
          </a:solidFill>
        </p:spPr>
      </p:sp>
      <p:sp>
        <p:nvSpPr>
          <p:cNvPr id="17" name="TextBox 7">
            <a:extLst>
              <a:ext uri="{FF2B5EF4-FFF2-40B4-BE49-F238E27FC236}">
                <a16:creationId xmlns:a16="http://schemas.microsoft.com/office/drawing/2014/main" id="{41795203-3BB7-4821-9D7E-E890F17B31B0}"/>
              </a:ext>
            </a:extLst>
          </p:cNvPr>
          <p:cNvSpPr txBox="1"/>
          <p:nvPr/>
        </p:nvSpPr>
        <p:spPr>
          <a:xfrm>
            <a:off x="4267200" y="1344173"/>
            <a:ext cx="7276712" cy="327718"/>
          </a:xfrm>
          <a:prstGeom prst="rect">
            <a:avLst/>
          </a:prstGeom>
        </p:spPr>
        <p:txBody>
          <a:bodyPr lIns="0" tIns="0" rIns="0" bIns="0" rtlCol="0" anchor="t">
            <a:spAutoFit/>
          </a:bodyPr>
          <a:lstStyle/>
          <a:p>
            <a:pPr>
              <a:lnSpc>
                <a:spcPts val="2800"/>
              </a:lnSpc>
            </a:pPr>
            <a:endParaRPr lang="en-US" sz="2000">
              <a:solidFill>
                <a:srgbClr val="4B4B4B"/>
              </a:solidFill>
              <a:latin typeface="Lato"/>
            </a:endParaRPr>
          </a:p>
        </p:txBody>
      </p:sp>
      <p:sp>
        <p:nvSpPr>
          <p:cNvPr id="3" name="Picture Placeholder 2">
            <a:extLst>
              <a:ext uri="{FF2B5EF4-FFF2-40B4-BE49-F238E27FC236}">
                <a16:creationId xmlns:a16="http://schemas.microsoft.com/office/drawing/2014/main" id="{9E95DAFD-5D5F-478B-842E-F759A2BF7058}"/>
              </a:ext>
            </a:extLst>
          </p:cNvPr>
          <p:cNvSpPr>
            <a:spLocks noGrp="1"/>
          </p:cNvSpPr>
          <p:nvPr>
            <p:ph type="pic" sz="quarter" idx="10"/>
          </p:nvPr>
        </p:nvSpPr>
        <p:spPr>
          <a:xfrm>
            <a:off x="0" y="4495800"/>
            <a:ext cx="9997017" cy="2658533"/>
          </a:xfrm>
          <a:prstGeom prst="rect">
            <a:avLst/>
          </a:prstGeom>
        </p:spPr>
        <p:txBody>
          <a:bodyPr/>
          <a:lstStyle/>
          <a:p>
            <a:endParaRPr lang="en-US"/>
          </a:p>
        </p:txBody>
      </p:sp>
      <p:sp>
        <p:nvSpPr>
          <p:cNvPr id="19" name="Text Placeholder 6">
            <a:extLst>
              <a:ext uri="{FF2B5EF4-FFF2-40B4-BE49-F238E27FC236}">
                <a16:creationId xmlns:a16="http://schemas.microsoft.com/office/drawing/2014/main" id="{AE94E075-18B5-4110-B078-6FD273C95E5E}"/>
              </a:ext>
            </a:extLst>
          </p:cNvPr>
          <p:cNvSpPr>
            <a:spLocks noGrp="1"/>
          </p:cNvSpPr>
          <p:nvPr>
            <p:ph type="body" sz="quarter" idx="12" hasCustomPrompt="1"/>
          </p:nvPr>
        </p:nvSpPr>
        <p:spPr>
          <a:xfrm>
            <a:off x="10891259" y="5647259"/>
            <a:ext cx="406400" cy="355600"/>
          </a:xfrm>
          <a:prstGeom prst="rect">
            <a:avLst/>
          </a:prstGeom>
        </p:spPr>
        <p:txBody>
          <a:bodyPr wrap="none"/>
          <a:lstStyle>
            <a:lvl1pPr marL="0" indent="0">
              <a:buNone/>
              <a:defRPr sz="1600" baseline="0">
                <a:solidFill>
                  <a:schemeClr val="bg1"/>
                </a:solidFill>
                <a:latin typeface="League Spartan" panose="020B0604020202020204" charset="0"/>
              </a:defRPr>
            </a:lvl1pPr>
          </a:lstStyle>
          <a:p>
            <a:pPr lvl="0"/>
            <a:r>
              <a:rPr lang="en-US"/>
              <a:t>Page #</a:t>
            </a:r>
          </a:p>
        </p:txBody>
      </p:sp>
      <p:sp>
        <p:nvSpPr>
          <p:cNvPr id="22" name="Text Placeholder 21">
            <a:extLst>
              <a:ext uri="{FF2B5EF4-FFF2-40B4-BE49-F238E27FC236}">
                <a16:creationId xmlns:a16="http://schemas.microsoft.com/office/drawing/2014/main" id="{E5D0624A-9192-48F0-BEAE-FBDCDACDCDD8}"/>
              </a:ext>
            </a:extLst>
          </p:cNvPr>
          <p:cNvSpPr>
            <a:spLocks noGrp="1"/>
          </p:cNvSpPr>
          <p:nvPr>
            <p:ph type="body" sz="quarter" idx="13" hasCustomPrompt="1"/>
          </p:nvPr>
        </p:nvSpPr>
        <p:spPr>
          <a:xfrm>
            <a:off x="365125" y="683895"/>
            <a:ext cx="3835400" cy="2844800"/>
          </a:xfrm>
          <a:prstGeom prst="rect">
            <a:avLst/>
          </a:prstGeom>
        </p:spPr>
        <p:txBody>
          <a:bodyPr/>
          <a:lstStyle>
            <a:lvl1pPr>
              <a:defRPr sz="3600" baseline="0">
                <a:solidFill>
                  <a:schemeClr val="tx1">
                    <a:lumMod val="65000"/>
                    <a:lumOff val="35000"/>
                  </a:schemeClr>
                </a:solidFill>
                <a:latin typeface="League Spartan" panose="020B0604020202020204" charset="0"/>
              </a:defRPr>
            </a:lvl1pPr>
          </a:lstStyle>
          <a:p>
            <a:pPr lvl="0"/>
            <a:r>
              <a:rPr lang="en-US"/>
              <a:t>Click to edit title</a:t>
            </a:r>
          </a:p>
        </p:txBody>
      </p:sp>
      <p:sp>
        <p:nvSpPr>
          <p:cNvPr id="23" name="Text Placeholder 12">
            <a:extLst>
              <a:ext uri="{FF2B5EF4-FFF2-40B4-BE49-F238E27FC236}">
                <a16:creationId xmlns:a16="http://schemas.microsoft.com/office/drawing/2014/main" id="{13AB1443-FF63-4838-B2E3-029922E8998D}"/>
              </a:ext>
            </a:extLst>
          </p:cNvPr>
          <p:cNvSpPr>
            <a:spLocks noGrp="1"/>
          </p:cNvSpPr>
          <p:nvPr>
            <p:ph type="body" sz="quarter" idx="11"/>
          </p:nvPr>
        </p:nvSpPr>
        <p:spPr>
          <a:xfrm>
            <a:off x="5603876" y="683895"/>
            <a:ext cx="5693783" cy="2844800"/>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Box 6">
            <a:extLst>
              <a:ext uri="{FF2B5EF4-FFF2-40B4-BE49-F238E27FC236}">
                <a16:creationId xmlns:a16="http://schemas.microsoft.com/office/drawing/2014/main" id="{3863C65F-DEAB-422F-9B38-C8CF3DBF2300}"/>
              </a:ext>
            </a:extLst>
          </p:cNvPr>
          <p:cNvSpPr txBox="1"/>
          <p:nvPr userDrawn="1"/>
        </p:nvSpPr>
        <p:spPr>
          <a:xfrm>
            <a:off x="585719" y="6474531"/>
            <a:ext cx="964851" cy="301557"/>
          </a:xfrm>
          <a:prstGeom prst="rect">
            <a:avLst/>
          </a:prstGeom>
        </p:spPr>
        <p:txBody>
          <a:bodyPr wrap="square" lIns="0" tIns="0" rIns="0" bIns="0" rtlCol="0" anchor="t">
            <a:spAutoFit/>
          </a:bodyPr>
          <a:lstStyle/>
          <a:p>
            <a:pPr algn="l">
              <a:lnSpc>
                <a:spcPts val="799"/>
              </a:lnSpc>
            </a:pPr>
            <a:r>
              <a:rPr lang="en-US" sz="666" spc="113">
                <a:solidFill>
                  <a:srgbClr val="5D7963"/>
                </a:solidFill>
                <a:latin typeface="Lato"/>
              </a:rPr>
              <a:t>RESEARCH, </a:t>
            </a:r>
          </a:p>
          <a:p>
            <a:pPr algn="l">
              <a:lnSpc>
                <a:spcPts val="799"/>
              </a:lnSpc>
            </a:pPr>
            <a:r>
              <a:rPr lang="en-US" sz="666" spc="113">
                <a:solidFill>
                  <a:srgbClr val="5D7963"/>
                </a:solidFill>
                <a:latin typeface="Lato"/>
              </a:rPr>
              <a:t>EDUCATION, </a:t>
            </a:r>
          </a:p>
          <a:p>
            <a:pPr algn="l">
              <a:lnSpc>
                <a:spcPts val="799"/>
              </a:lnSpc>
            </a:pPr>
            <a:r>
              <a:rPr lang="en-US" sz="666" spc="113">
                <a:solidFill>
                  <a:srgbClr val="5D7963"/>
                </a:solidFill>
                <a:latin typeface="Lato"/>
              </a:rPr>
              <a:t>AND ECONOMICS </a:t>
            </a:r>
          </a:p>
        </p:txBody>
      </p:sp>
      <p:pic>
        <p:nvPicPr>
          <p:cNvPr id="10" name="Picture 9" descr="A picture containing food, drawing&#10;&#10;Description automatically generated">
            <a:extLst>
              <a:ext uri="{FF2B5EF4-FFF2-40B4-BE49-F238E27FC236}">
                <a16:creationId xmlns:a16="http://schemas.microsoft.com/office/drawing/2014/main" id="{08DD824E-811B-4C24-BCB4-21F2400114B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600" y="6477001"/>
            <a:ext cx="399452" cy="273035"/>
          </a:xfrm>
          <a:prstGeom prst="rect">
            <a:avLst/>
          </a:prstGeom>
        </p:spPr>
      </p:pic>
      <p:sp>
        <p:nvSpPr>
          <p:cNvPr id="11" name="Rectangle 10">
            <a:extLst>
              <a:ext uri="{FF2B5EF4-FFF2-40B4-BE49-F238E27FC236}">
                <a16:creationId xmlns:a16="http://schemas.microsoft.com/office/drawing/2014/main" id="{047192B4-2EB3-4232-9357-5CF45737878F}"/>
              </a:ext>
            </a:extLst>
          </p:cNvPr>
          <p:cNvSpPr/>
          <p:nvPr userDrawn="1"/>
        </p:nvSpPr>
        <p:spPr>
          <a:xfrm>
            <a:off x="5994400" y="6487357"/>
            <a:ext cx="6096000" cy="556178"/>
          </a:xfrm>
          <a:prstGeom prst="rect">
            <a:avLst/>
          </a:prstGeom>
        </p:spPr>
        <p:txBody>
          <a:bodyPr>
            <a:spAutoFit/>
          </a:bodyPr>
          <a:lstStyle/>
          <a:p>
            <a:pPr algn="r">
              <a:lnSpc>
                <a:spcPts val="1194"/>
              </a:lnSpc>
            </a:pPr>
            <a:r>
              <a:rPr lang="en-US" sz="1200">
                <a:solidFill>
                  <a:schemeClr val="bg1"/>
                </a:solidFill>
                <a:latin typeface="+mn-lt"/>
              </a:rPr>
              <a:t>USDA Science </a:t>
            </a:r>
          </a:p>
          <a:p>
            <a:pPr algn="r">
              <a:lnSpc>
                <a:spcPts val="1194"/>
              </a:lnSpc>
            </a:pPr>
            <a:r>
              <a:rPr lang="en-US" sz="1200">
                <a:solidFill>
                  <a:schemeClr val="bg1"/>
                </a:solidFill>
                <a:latin typeface="+mn-lt"/>
              </a:rPr>
              <a:t>“Cultivating Scientific Innovation”  </a:t>
            </a:r>
          </a:p>
          <a:p>
            <a:pPr algn="r">
              <a:lnSpc>
                <a:spcPts val="1194"/>
              </a:lnSpc>
            </a:pPr>
            <a:endParaRPr lang="en-US" sz="1200">
              <a:solidFill>
                <a:schemeClr val="bg1"/>
              </a:solidFill>
              <a:latin typeface="Aileron Heavy Bold"/>
            </a:endParaRPr>
          </a:p>
        </p:txBody>
      </p:sp>
    </p:spTree>
    <p:extLst>
      <p:ext uri="{BB962C8B-B14F-4D97-AF65-F5344CB8AC3E}">
        <p14:creationId xmlns:p14="http://schemas.microsoft.com/office/powerpoint/2010/main" val="1785493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5CEDBC9-D02B-4A7B-A020-685B58F488F8}"/>
              </a:ext>
            </a:extLst>
          </p:cNvPr>
          <p:cNvSpPr>
            <a:spLocks noGrp="1"/>
          </p:cNvSpPr>
          <p:nvPr>
            <p:ph type="pic" sz="quarter" idx="10"/>
          </p:nvPr>
        </p:nvSpPr>
        <p:spPr>
          <a:xfrm>
            <a:off x="4469926" y="0"/>
            <a:ext cx="3748617" cy="5498042"/>
          </a:xfrm>
          <a:prstGeom prst="rect">
            <a:avLst/>
          </a:prstGeom>
        </p:spPr>
        <p:txBody>
          <a:bodyPr/>
          <a:lstStyle/>
          <a:p>
            <a:endParaRPr lang="en-US"/>
          </a:p>
        </p:txBody>
      </p:sp>
      <p:sp>
        <p:nvSpPr>
          <p:cNvPr id="10" name="Picture Placeholder 8">
            <a:extLst>
              <a:ext uri="{FF2B5EF4-FFF2-40B4-BE49-F238E27FC236}">
                <a16:creationId xmlns:a16="http://schemas.microsoft.com/office/drawing/2014/main" id="{A5919907-1D5C-439A-A670-7D437713E91E}"/>
              </a:ext>
            </a:extLst>
          </p:cNvPr>
          <p:cNvSpPr>
            <a:spLocks noGrp="1"/>
          </p:cNvSpPr>
          <p:nvPr>
            <p:ph type="pic" sz="quarter" idx="11"/>
          </p:nvPr>
        </p:nvSpPr>
        <p:spPr>
          <a:xfrm>
            <a:off x="8239932" y="5348"/>
            <a:ext cx="3952068" cy="5498042"/>
          </a:xfrm>
          <a:prstGeom prst="rect">
            <a:avLst/>
          </a:prstGeom>
        </p:spPr>
        <p:txBody>
          <a:bodyPr/>
          <a:lstStyle/>
          <a:p>
            <a:endParaRPr lang="en-US"/>
          </a:p>
        </p:txBody>
      </p:sp>
      <p:sp>
        <p:nvSpPr>
          <p:cNvPr id="11" name="Text Placeholder 21">
            <a:extLst>
              <a:ext uri="{FF2B5EF4-FFF2-40B4-BE49-F238E27FC236}">
                <a16:creationId xmlns:a16="http://schemas.microsoft.com/office/drawing/2014/main" id="{62A620EA-C23B-4E55-B4FD-1DF014325E1E}"/>
              </a:ext>
            </a:extLst>
          </p:cNvPr>
          <p:cNvSpPr>
            <a:spLocks noGrp="1"/>
          </p:cNvSpPr>
          <p:nvPr>
            <p:ph type="body" sz="quarter" idx="13" hasCustomPrompt="1"/>
          </p:nvPr>
        </p:nvSpPr>
        <p:spPr>
          <a:xfrm>
            <a:off x="449179" y="1807411"/>
            <a:ext cx="3835400" cy="2844800"/>
          </a:xfrm>
          <a:prstGeom prst="rect">
            <a:avLst/>
          </a:prstGeom>
        </p:spPr>
        <p:txBody>
          <a:bodyPr/>
          <a:lstStyle>
            <a:lvl1pPr>
              <a:defRPr sz="3600" baseline="0">
                <a:solidFill>
                  <a:schemeClr val="tx1">
                    <a:lumMod val="65000"/>
                    <a:lumOff val="35000"/>
                  </a:schemeClr>
                </a:solidFill>
                <a:latin typeface="League Spartan" panose="020B0604020202020204" charset="0"/>
              </a:defRPr>
            </a:lvl1pPr>
          </a:lstStyle>
          <a:p>
            <a:pPr lvl="0"/>
            <a:r>
              <a:rPr lang="en-US"/>
              <a:t>Click to edit title</a:t>
            </a:r>
          </a:p>
        </p:txBody>
      </p:sp>
      <p:sp>
        <p:nvSpPr>
          <p:cNvPr id="12" name="Text Placeholder 6">
            <a:extLst>
              <a:ext uri="{FF2B5EF4-FFF2-40B4-BE49-F238E27FC236}">
                <a16:creationId xmlns:a16="http://schemas.microsoft.com/office/drawing/2014/main" id="{EAF557DF-C69A-46A1-A583-745B13377A66}"/>
              </a:ext>
            </a:extLst>
          </p:cNvPr>
          <p:cNvSpPr>
            <a:spLocks noGrp="1"/>
          </p:cNvSpPr>
          <p:nvPr>
            <p:ph type="body" sz="quarter" idx="12" hasCustomPrompt="1"/>
          </p:nvPr>
        </p:nvSpPr>
        <p:spPr>
          <a:xfrm>
            <a:off x="449179" y="5994400"/>
            <a:ext cx="406400" cy="355600"/>
          </a:xfrm>
          <a:prstGeom prst="rect">
            <a:avLst/>
          </a:prstGeom>
        </p:spPr>
        <p:txBody>
          <a:bodyPr wrap="none"/>
          <a:lstStyle>
            <a:lvl1pPr marL="0" indent="0">
              <a:buNone/>
              <a:defRPr sz="1600" baseline="0">
                <a:solidFill>
                  <a:schemeClr val="bg1"/>
                </a:solidFill>
                <a:latin typeface="League Spartan" panose="020B0604020202020204" charset="0"/>
              </a:defRPr>
            </a:lvl1pPr>
          </a:lstStyle>
          <a:p>
            <a:pPr lvl="0"/>
            <a:r>
              <a:rPr lang="en-US"/>
              <a:t>Page #</a:t>
            </a:r>
          </a:p>
        </p:txBody>
      </p:sp>
      <p:sp>
        <p:nvSpPr>
          <p:cNvPr id="8" name="TextBox 6">
            <a:extLst>
              <a:ext uri="{FF2B5EF4-FFF2-40B4-BE49-F238E27FC236}">
                <a16:creationId xmlns:a16="http://schemas.microsoft.com/office/drawing/2014/main" id="{5ACB4609-6D8A-4B82-9656-F3BA85E431AA}"/>
              </a:ext>
            </a:extLst>
          </p:cNvPr>
          <p:cNvSpPr txBox="1"/>
          <p:nvPr userDrawn="1"/>
        </p:nvSpPr>
        <p:spPr>
          <a:xfrm>
            <a:off x="10641392" y="6467210"/>
            <a:ext cx="964851" cy="301557"/>
          </a:xfrm>
          <a:prstGeom prst="rect">
            <a:avLst/>
          </a:prstGeom>
        </p:spPr>
        <p:txBody>
          <a:bodyPr wrap="square" lIns="0" tIns="0" rIns="0" bIns="0" rtlCol="0" anchor="t">
            <a:spAutoFit/>
          </a:bodyPr>
          <a:lstStyle/>
          <a:p>
            <a:pPr algn="r">
              <a:lnSpc>
                <a:spcPts val="799"/>
              </a:lnSpc>
            </a:pPr>
            <a:r>
              <a:rPr lang="en-US" sz="666" spc="113">
                <a:solidFill>
                  <a:schemeClr val="bg1"/>
                </a:solidFill>
                <a:latin typeface="Lato"/>
              </a:rPr>
              <a:t>RESEARCH, </a:t>
            </a:r>
          </a:p>
          <a:p>
            <a:pPr algn="r">
              <a:lnSpc>
                <a:spcPts val="799"/>
              </a:lnSpc>
            </a:pPr>
            <a:r>
              <a:rPr lang="en-US" sz="666" spc="113">
                <a:solidFill>
                  <a:schemeClr val="bg1"/>
                </a:solidFill>
                <a:latin typeface="Lato"/>
              </a:rPr>
              <a:t>EDUCATION, </a:t>
            </a:r>
          </a:p>
          <a:p>
            <a:pPr algn="r">
              <a:lnSpc>
                <a:spcPts val="799"/>
              </a:lnSpc>
            </a:pPr>
            <a:r>
              <a:rPr lang="en-US" sz="666" spc="113">
                <a:solidFill>
                  <a:schemeClr val="bg1"/>
                </a:solidFill>
                <a:latin typeface="Lato"/>
              </a:rPr>
              <a:t>AND ECONOMICS </a:t>
            </a:r>
          </a:p>
        </p:txBody>
      </p:sp>
      <p:pic>
        <p:nvPicPr>
          <p:cNvPr id="13" name="Picture 4">
            <a:extLst>
              <a:ext uri="{FF2B5EF4-FFF2-40B4-BE49-F238E27FC236}">
                <a16:creationId xmlns:a16="http://schemas.microsoft.com/office/drawing/2014/main" id="{5216DEE6-2E6E-484A-9B59-584A0C8FA75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11684000" y="6467209"/>
            <a:ext cx="415728" cy="284160"/>
          </a:xfrm>
          <a:prstGeom prst="rect">
            <a:avLst/>
          </a:prstGeom>
        </p:spPr>
      </p:pic>
    </p:spTree>
    <p:extLst>
      <p:ext uri="{BB962C8B-B14F-4D97-AF65-F5344CB8AC3E}">
        <p14:creationId xmlns:p14="http://schemas.microsoft.com/office/powerpoint/2010/main" val="1278902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4" name="AutoShape 6">
            <a:extLst>
              <a:ext uri="{FF2B5EF4-FFF2-40B4-BE49-F238E27FC236}">
                <a16:creationId xmlns:a16="http://schemas.microsoft.com/office/drawing/2014/main" id="{65C4E41A-48CA-415E-8C6C-1938D28C044A}"/>
              </a:ext>
            </a:extLst>
          </p:cNvPr>
          <p:cNvSpPr/>
          <p:nvPr userDrawn="1"/>
        </p:nvSpPr>
        <p:spPr>
          <a:xfrm>
            <a:off x="10229513" y="-45681"/>
            <a:ext cx="1961395" cy="1648709"/>
          </a:xfrm>
          <a:prstGeom prst="rect">
            <a:avLst/>
          </a:prstGeom>
          <a:solidFill>
            <a:srgbClr val="5D7963"/>
          </a:solidFill>
        </p:spPr>
      </p:sp>
      <p:sp>
        <p:nvSpPr>
          <p:cNvPr id="6" name="TextBox 10">
            <a:extLst>
              <a:ext uri="{FF2B5EF4-FFF2-40B4-BE49-F238E27FC236}">
                <a16:creationId xmlns:a16="http://schemas.microsoft.com/office/drawing/2014/main" id="{0A7F15A7-4CAC-458B-878E-7EFEFE56A8E7}"/>
              </a:ext>
            </a:extLst>
          </p:cNvPr>
          <p:cNvSpPr txBox="1"/>
          <p:nvPr userDrawn="1"/>
        </p:nvSpPr>
        <p:spPr>
          <a:xfrm>
            <a:off x="860184" y="4860997"/>
            <a:ext cx="6621751" cy="304571"/>
          </a:xfrm>
          <a:prstGeom prst="rect">
            <a:avLst/>
          </a:prstGeom>
        </p:spPr>
        <p:txBody>
          <a:bodyPr lIns="0" tIns="0" rIns="0" bIns="0" rtlCol="0" anchor="t">
            <a:spAutoFit/>
          </a:bodyPr>
          <a:lstStyle/>
          <a:p>
            <a:pPr>
              <a:lnSpc>
                <a:spcPts val="2613"/>
              </a:lnSpc>
            </a:pPr>
            <a:endParaRPr lang="en-US" sz="1867">
              <a:solidFill>
                <a:srgbClr val="4B4B4B"/>
              </a:solidFill>
              <a:latin typeface="Lato"/>
            </a:endParaRPr>
          </a:p>
        </p:txBody>
      </p:sp>
      <p:sp>
        <p:nvSpPr>
          <p:cNvPr id="7" name="TextBox 14">
            <a:extLst>
              <a:ext uri="{FF2B5EF4-FFF2-40B4-BE49-F238E27FC236}">
                <a16:creationId xmlns:a16="http://schemas.microsoft.com/office/drawing/2014/main" id="{EA37551B-CBE7-4405-91E6-98332B4BF16B}"/>
              </a:ext>
            </a:extLst>
          </p:cNvPr>
          <p:cNvSpPr txBox="1"/>
          <p:nvPr userDrawn="1"/>
        </p:nvSpPr>
        <p:spPr>
          <a:xfrm>
            <a:off x="860184" y="7384525"/>
            <a:ext cx="6621751" cy="304571"/>
          </a:xfrm>
          <a:prstGeom prst="rect">
            <a:avLst/>
          </a:prstGeom>
        </p:spPr>
        <p:txBody>
          <a:bodyPr lIns="0" tIns="0" rIns="0" bIns="0" rtlCol="0" anchor="t">
            <a:spAutoFit/>
          </a:bodyPr>
          <a:lstStyle/>
          <a:p>
            <a:pPr>
              <a:lnSpc>
                <a:spcPts val="2613"/>
              </a:lnSpc>
            </a:pPr>
            <a:endParaRPr lang="en-US" sz="1867">
              <a:solidFill>
                <a:srgbClr val="4B4B4B"/>
              </a:solidFill>
              <a:latin typeface="Lato"/>
            </a:endParaRPr>
          </a:p>
        </p:txBody>
      </p:sp>
      <p:sp>
        <p:nvSpPr>
          <p:cNvPr id="16" name="Text Placeholder 6">
            <a:extLst>
              <a:ext uri="{FF2B5EF4-FFF2-40B4-BE49-F238E27FC236}">
                <a16:creationId xmlns:a16="http://schemas.microsoft.com/office/drawing/2014/main" id="{D749FBF3-E7F7-42A2-91F9-174FCA987A74}"/>
              </a:ext>
            </a:extLst>
          </p:cNvPr>
          <p:cNvSpPr>
            <a:spLocks noGrp="1"/>
          </p:cNvSpPr>
          <p:nvPr>
            <p:ph type="body" sz="quarter" idx="11" hasCustomPrompt="1"/>
          </p:nvPr>
        </p:nvSpPr>
        <p:spPr>
          <a:xfrm>
            <a:off x="11007010" y="778673"/>
            <a:ext cx="406400" cy="355600"/>
          </a:xfrm>
          <a:prstGeom prst="rect">
            <a:avLst/>
          </a:prstGeom>
        </p:spPr>
        <p:txBody>
          <a:bodyPr wrap="none"/>
          <a:lstStyle>
            <a:lvl1pPr marL="0" indent="0">
              <a:buNone/>
              <a:defRPr sz="1600" baseline="0">
                <a:solidFill>
                  <a:schemeClr val="bg1"/>
                </a:solidFill>
                <a:latin typeface="League Spartan" panose="020B0604020202020204" charset="0"/>
              </a:defRPr>
            </a:lvl1pPr>
          </a:lstStyle>
          <a:p>
            <a:pPr lvl="0"/>
            <a:r>
              <a:rPr lang="en-US"/>
              <a:t>Page #</a:t>
            </a:r>
          </a:p>
        </p:txBody>
      </p:sp>
      <p:sp>
        <p:nvSpPr>
          <p:cNvPr id="17" name="Picture Placeholder 7">
            <a:extLst>
              <a:ext uri="{FF2B5EF4-FFF2-40B4-BE49-F238E27FC236}">
                <a16:creationId xmlns:a16="http://schemas.microsoft.com/office/drawing/2014/main" id="{38224D5F-D5CE-47BF-B886-44E4598A1D72}"/>
              </a:ext>
            </a:extLst>
          </p:cNvPr>
          <p:cNvSpPr>
            <a:spLocks noGrp="1"/>
          </p:cNvSpPr>
          <p:nvPr>
            <p:ph type="pic" sz="quarter" idx="10"/>
          </p:nvPr>
        </p:nvSpPr>
        <p:spPr>
          <a:xfrm>
            <a:off x="10228777" y="1603027"/>
            <a:ext cx="1951871" cy="1831460"/>
          </a:xfrm>
          <a:prstGeom prst="rect">
            <a:avLst/>
          </a:prstGeom>
        </p:spPr>
        <p:txBody>
          <a:bodyPr/>
          <a:lstStyle/>
          <a:p>
            <a:endParaRPr lang="en-US"/>
          </a:p>
        </p:txBody>
      </p:sp>
      <p:sp>
        <p:nvSpPr>
          <p:cNvPr id="18" name="Picture Placeholder 7">
            <a:extLst>
              <a:ext uri="{FF2B5EF4-FFF2-40B4-BE49-F238E27FC236}">
                <a16:creationId xmlns:a16="http://schemas.microsoft.com/office/drawing/2014/main" id="{E1A21286-CDEB-45CE-858C-01402A7018E6}"/>
              </a:ext>
            </a:extLst>
          </p:cNvPr>
          <p:cNvSpPr>
            <a:spLocks noGrp="1"/>
          </p:cNvSpPr>
          <p:nvPr>
            <p:ph type="pic" sz="quarter" idx="12"/>
          </p:nvPr>
        </p:nvSpPr>
        <p:spPr>
          <a:xfrm>
            <a:off x="10228777" y="3444875"/>
            <a:ext cx="1951871" cy="1820485"/>
          </a:xfrm>
          <a:prstGeom prst="rect">
            <a:avLst/>
          </a:prstGeom>
        </p:spPr>
        <p:txBody>
          <a:bodyPr/>
          <a:lstStyle/>
          <a:p>
            <a:endParaRPr lang="en-US"/>
          </a:p>
        </p:txBody>
      </p:sp>
      <p:sp>
        <p:nvSpPr>
          <p:cNvPr id="19" name="Picture Placeholder 7">
            <a:extLst>
              <a:ext uri="{FF2B5EF4-FFF2-40B4-BE49-F238E27FC236}">
                <a16:creationId xmlns:a16="http://schemas.microsoft.com/office/drawing/2014/main" id="{FA07C22D-E556-4D6E-AFB9-A06EAFAA1572}"/>
              </a:ext>
            </a:extLst>
          </p:cNvPr>
          <p:cNvSpPr>
            <a:spLocks noGrp="1"/>
          </p:cNvSpPr>
          <p:nvPr>
            <p:ph type="pic" sz="quarter" idx="13"/>
          </p:nvPr>
        </p:nvSpPr>
        <p:spPr>
          <a:xfrm>
            <a:off x="10238302" y="5291622"/>
            <a:ext cx="1955781" cy="1566378"/>
          </a:xfrm>
          <a:prstGeom prst="rect">
            <a:avLst/>
          </a:prstGeom>
        </p:spPr>
        <p:txBody>
          <a:bodyPr/>
          <a:lstStyle/>
          <a:p>
            <a:endParaRPr lang="en-US"/>
          </a:p>
        </p:txBody>
      </p:sp>
      <p:sp>
        <p:nvSpPr>
          <p:cNvPr id="20" name="Text Placeholder 21">
            <a:extLst>
              <a:ext uri="{FF2B5EF4-FFF2-40B4-BE49-F238E27FC236}">
                <a16:creationId xmlns:a16="http://schemas.microsoft.com/office/drawing/2014/main" id="{6DDF0557-DF19-4D44-BE71-55BF906C297A}"/>
              </a:ext>
            </a:extLst>
          </p:cNvPr>
          <p:cNvSpPr>
            <a:spLocks noGrp="1"/>
          </p:cNvSpPr>
          <p:nvPr>
            <p:ph type="body" sz="quarter" idx="14" hasCustomPrompt="1"/>
          </p:nvPr>
        </p:nvSpPr>
        <p:spPr>
          <a:xfrm>
            <a:off x="365125" y="276740"/>
            <a:ext cx="8686800" cy="1831460"/>
          </a:xfrm>
          <a:prstGeom prst="rect">
            <a:avLst/>
          </a:prstGeom>
        </p:spPr>
        <p:txBody>
          <a:bodyPr/>
          <a:lstStyle>
            <a:lvl1pPr>
              <a:defRPr sz="3600" baseline="0">
                <a:solidFill>
                  <a:schemeClr val="tx1">
                    <a:lumMod val="65000"/>
                    <a:lumOff val="35000"/>
                  </a:schemeClr>
                </a:solidFill>
                <a:latin typeface="League Spartan" panose="020B0604020202020204" charset="0"/>
              </a:defRPr>
            </a:lvl1pPr>
          </a:lstStyle>
          <a:p>
            <a:pPr lvl="0"/>
            <a:r>
              <a:rPr lang="en-US"/>
              <a:t>Click to edit title</a:t>
            </a:r>
          </a:p>
        </p:txBody>
      </p:sp>
      <p:sp>
        <p:nvSpPr>
          <p:cNvPr id="21" name="Text Placeholder 12">
            <a:extLst>
              <a:ext uri="{FF2B5EF4-FFF2-40B4-BE49-F238E27FC236}">
                <a16:creationId xmlns:a16="http://schemas.microsoft.com/office/drawing/2014/main" id="{344C8A7E-4637-437F-AB3B-AB371AAA6B5B}"/>
              </a:ext>
            </a:extLst>
          </p:cNvPr>
          <p:cNvSpPr>
            <a:spLocks noGrp="1"/>
          </p:cNvSpPr>
          <p:nvPr>
            <p:ph type="body" sz="quarter" idx="15"/>
          </p:nvPr>
        </p:nvSpPr>
        <p:spPr>
          <a:xfrm>
            <a:off x="365125" y="2463800"/>
            <a:ext cx="8686800" cy="5711562"/>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Box 6">
            <a:extLst>
              <a:ext uri="{FF2B5EF4-FFF2-40B4-BE49-F238E27FC236}">
                <a16:creationId xmlns:a16="http://schemas.microsoft.com/office/drawing/2014/main" id="{C4404F0B-6443-4357-9A1F-3B1C7633AD37}"/>
              </a:ext>
            </a:extLst>
          </p:cNvPr>
          <p:cNvSpPr txBox="1"/>
          <p:nvPr userDrawn="1"/>
        </p:nvSpPr>
        <p:spPr>
          <a:xfrm>
            <a:off x="585719" y="6474531"/>
            <a:ext cx="964851" cy="301557"/>
          </a:xfrm>
          <a:prstGeom prst="rect">
            <a:avLst/>
          </a:prstGeom>
        </p:spPr>
        <p:txBody>
          <a:bodyPr wrap="square" lIns="0" tIns="0" rIns="0" bIns="0" rtlCol="0" anchor="t">
            <a:spAutoFit/>
          </a:bodyPr>
          <a:lstStyle/>
          <a:p>
            <a:pPr algn="l">
              <a:lnSpc>
                <a:spcPts val="799"/>
              </a:lnSpc>
            </a:pPr>
            <a:r>
              <a:rPr lang="en-US" sz="666" spc="113">
                <a:solidFill>
                  <a:srgbClr val="5D7963"/>
                </a:solidFill>
                <a:latin typeface="Lato"/>
              </a:rPr>
              <a:t>RESEARCH, </a:t>
            </a:r>
          </a:p>
          <a:p>
            <a:pPr algn="l">
              <a:lnSpc>
                <a:spcPts val="799"/>
              </a:lnSpc>
            </a:pPr>
            <a:r>
              <a:rPr lang="en-US" sz="666" spc="113">
                <a:solidFill>
                  <a:srgbClr val="5D7963"/>
                </a:solidFill>
                <a:latin typeface="Lato"/>
              </a:rPr>
              <a:t>EDUCATION, </a:t>
            </a:r>
          </a:p>
          <a:p>
            <a:pPr algn="l">
              <a:lnSpc>
                <a:spcPts val="799"/>
              </a:lnSpc>
            </a:pPr>
            <a:r>
              <a:rPr lang="en-US" sz="666" spc="113">
                <a:solidFill>
                  <a:srgbClr val="5D7963"/>
                </a:solidFill>
                <a:latin typeface="Lato"/>
              </a:rPr>
              <a:t>AND ECONOMICS </a:t>
            </a:r>
          </a:p>
        </p:txBody>
      </p:sp>
      <p:pic>
        <p:nvPicPr>
          <p:cNvPr id="13" name="Picture 12" descr="A picture containing food, drawing&#10;&#10;Description automatically generated">
            <a:extLst>
              <a:ext uri="{FF2B5EF4-FFF2-40B4-BE49-F238E27FC236}">
                <a16:creationId xmlns:a16="http://schemas.microsoft.com/office/drawing/2014/main" id="{8F935117-E60B-423C-812D-E4300D9149D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600" y="6477001"/>
            <a:ext cx="399452" cy="273035"/>
          </a:xfrm>
          <a:prstGeom prst="rect">
            <a:avLst/>
          </a:prstGeom>
        </p:spPr>
      </p:pic>
    </p:spTree>
    <p:extLst>
      <p:ext uri="{BB962C8B-B14F-4D97-AF65-F5344CB8AC3E}">
        <p14:creationId xmlns:p14="http://schemas.microsoft.com/office/powerpoint/2010/main" val="3676166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6" name="AutoShape 6">
            <a:extLst>
              <a:ext uri="{FF2B5EF4-FFF2-40B4-BE49-F238E27FC236}">
                <a16:creationId xmlns:a16="http://schemas.microsoft.com/office/drawing/2014/main" id="{596B51C6-6EC5-4E8F-B47A-ABC92EB75B70}"/>
              </a:ext>
            </a:extLst>
          </p:cNvPr>
          <p:cNvSpPr/>
          <p:nvPr userDrawn="1"/>
        </p:nvSpPr>
        <p:spPr>
          <a:xfrm>
            <a:off x="0" y="4693940"/>
            <a:ext cx="4052294" cy="2164060"/>
          </a:xfrm>
          <a:prstGeom prst="rect">
            <a:avLst/>
          </a:prstGeom>
          <a:solidFill>
            <a:srgbClr val="5D7963"/>
          </a:solidFill>
        </p:spPr>
      </p:sp>
      <p:sp>
        <p:nvSpPr>
          <p:cNvPr id="14" name="Text Placeholder 6">
            <a:extLst>
              <a:ext uri="{FF2B5EF4-FFF2-40B4-BE49-F238E27FC236}">
                <a16:creationId xmlns:a16="http://schemas.microsoft.com/office/drawing/2014/main" id="{EAAB8280-45AB-4CF7-9C60-39B5063CF028}"/>
              </a:ext>
            </a:extLst>
          </p:cNvPr>
          <p:cNvSpPr txBox="1">
            <a:spLocks/>
          </p:cNvSpPr>
          <p:nvPr userDrawn="1"/>
        </p:nvSpPr>
        <p:spPr>
          <a:xfrm>
            <a:off x="1066800" y="5891522"/>
            <a:ext cx="406400" cy="355600"/>
          </a:xfrm>
          <a:prstGeom prst="rect">
            <a:avLst/>
          </a:prstGeom>
        </p:spPr>
        <p:txBody>
          <a:bodyPr vert="horz" wrap="none" lIns="60960" tIns="30480" rIns="60960" bIns="30480" rtlCol="0" anchor="ctr"/>
          <a:lstStyle>
            <a:defPPr>
              <a:defRPr lang="en-US"/>
            </a:defPPr>
            <a:lvl1pPr marL="0" indent="0" algn="r" defTabSz="914400" rtl="0" eaLnBrk="1" latinLnBrk="0" hangingPunct="1">
              <a:buNone/>
              <a:defRPr sz="2400" kern="1200" baseline="0">
                <a:solidFill>
                  <a:schemeClr val="bg1"/>
                </a:solidFill>
                <a:latin typeface="League Spartan" panose="020B060402020202020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a:t>Page #</a:t>
            </a:r>
          </a:p>
        </p:txBody>
      </p:sp>
      <p:sp>
        <p:nvSpPr>
          <p:cNvPr id="16" name="Picture Placeholder 15">
            <a:extLst>
              <a:ext uri="{FF2B5EF4-FFF2-40B4-BE49-F238E27FC236}">
                <a16:creationId xmlns:a16="http://schemas.microsoft.com/office/drawing/2014/main" id="{3A99333E-4641-4528-81A8-CBA80CB393EA}"/>
              </a:ext>
            </a:extLst>
          </p:cNvPr>
          <p:cNvSpPr>
            <a:spLocks noGrp="1"/>
          </p:cNvSpPr>
          <p:nvPr>
            <p:ph type="pic" sz="quarter" idx="10"/>
          </p:nvPr>
        </p:nvSpPr>
        <p:spPr>
          <a:xfrm>
            <a:off x="8432799" y="-20363"/>
            <a:ext cx="3759200" cy="2209800"/>
          </a:xfrm>
          <a:prstGeom prst="rect">
            <a:avLst/>
          </a:prstGeom>
        </p:spPr>
        <p:txBody>
          <a:bodyPr/>
          <a:lstStyle/>
          <a:p>
            <a:endParaRPr lang="en-US"/>
          </a:p>
        </p:txBody>
      </p:sp>
      <p:sp>
        <p:nvSpPr>
          <p:cNvPr id="17" name="Picture Placeholder 15">
            <a:extLst>
              <a:ext uri="{FF2B5EF4-FFF2-40B4-BE49-F238E27FC236}">
                <a16:creationId xmlns:a16="http://schemas.microsoft.com/office/drawing/2014/main" id="{E473FF52-A861-4235-92F2-7209626C13E9}"/>
              </a:ext>
            </a:extLst>
          </p:cNvPr>
          <p:cNvSpPr>
            <a:spLocks noGrp="1"/>
          </p:cNvSpPr>
          <p:nvPr>
            <p:ph type="pic" sz="quarter" idx="11"/>
          </p:nvPr>
        </p:nvSpPr>
        <p:spPr>
          <a:xfrm>
            <a:off x="8432799" y="2201319"/>
            <a:ext cx="3759200" cy="2209800"/>
          </a:xfrm>
          <a:prstGeom prst="rect">
            <a:avLst/>
          </a:prstGeom>
        </p:spPr>
        <p:txBody>
          <a:bodyPr/>
          <a:lstStyle/>
          <a:p>
            <a:endParaRPr lang="en-US"/>
          </a:p>
        </p:txBody>
      </p:sp>
      <p:sp>
        <p:nvSpPr>
          <p:cNvPr id="18" name="Picture Placeholder 15">
            <a:extLst>
              <a:ext uri="{FF2B5EF4-FFF2-40B4-BE49-F238E27FC236}">
                <a16:creationId xmlns:a16="http://schemas.microsoft.com/office/drawing/2014/main" id="{2F2B333B-EE7D-48C4-AB69-512EC2AD74F9}"/>
              </a:ext>
            </a:extLst>
          </p:cNvPr>
          <p:cNvSpPr>
            <a:spLocks noGrp="1"/>
          </p:cNvSpPr>
          <p:nvPr>
            <p:ph type="pic" sz="quarter" idx="12"/>
          </p:nvPr>
        </p:nvSpPr>
        <p:spPr>
          <a:xfrm>
            <a:off x="8432800" y="4411119"/>
            <a:ext cx="3759200" cy="2446881"/>
          </a:xfrm>
          <a:prstGeom prst="rect">
            <a:avLst/>
          </a:prstGeom>
        </p:spPr>
        <p:txBody>
          <a:bodyPr/>
          <a:lstStyle/>
          <a:p>
            <a:endParaRPr lang="en-US"/>
          </a:p>
        </p:txBody>
      </p:sp>
      <p:sp>
        <p:nvSpPr>
          <p:cNvPr id="19" name="Picture Placeholder 15">
            <a:extLst>
              <a:ext uri="{FF2B5EF4-FFF2-40B4-BE49-F238E27FC236}">
                <a16:creationId xmlns:a16="http://schemas.microsoft.com/office/drawing/2014/main" id="{F0277D6D-341C-4294-BFE8-628B2ABC7A8B}"/>
              </a:ext>
            </a:extLst>
          </p:cNvPr>
          <p:cNvSpPr>
            <a:spLocks noGrp="1"/>
          </p:cNvSpPr>
          <p:nvPr>
            <p:ph type="pic" sz="quarter" idx="13"/>
          </p:nvPr>
        </p:nvSpPr>
        <p:spPr>
          <a:xfrm>
            <a:off x="4052294" y="4714869"/>
            <a:ext cx="4380505" cy="2164060"/>
          </a:xfrm>
          <a:prstGeom prst="rect">
            <a:avLst/>
          </a:prstGeom>
        </p:spPr>
        <p:txBody>
          <a:bodyPr/>
          <a:lstStyle/>
          <a:p>
            <a:endParaRPr lang="en-US"/>
          </a:p>
        </p:txBody>
      </p:sp>
      <p:sp>
        <p:nvSpPr>
          <p:cNvPr id="20" name="Text Placeholder 21">
            <a:extLst>
              <a:ext uri="{FF2B5EF4-FFF2-40B4-BE49-F238E27FC236}">
                <a16:creationId xmlns:a16="http://schemas.microsoft.com/office/drawing/2014/main" id="{0CEA0CA4-A569-4BF5-BA14-CEA38BB53D26}"/>
              </a:ext>
            </a:extLst>
          </p:cNvPr>
          <p:cNvSpPr>
            <a:spLocks noGrp="1"/>
          </p:cNvSpPr>
          <p:nvPr>
            <p:ph type="body" sz="quarter" idx="14" hasCustomPrompt="1"/>
          </p:nvPr>
        </p:nvSpPr>
        <p:spPr>
          <a:xfrm>
            <a:off x="304800" y="332600"/>
            <a:ext cx="7582207" cy="505600"/>
          </a:xfrm>
          <a:prstGeom prst="rect">
            <a:avLst/>
          </a:prstGeom>
        </p:spPr>
        <p:txBody>
          <a:bodyPr/>
          <a:lstStyle>
            <a:lvl1pPr>
              <a:defRPr sz="3600" baseline="0">
                <a:solidFill>
                  <a:schemeClr val="tx1">
                    <a:lumMod val="65000"/>
                    <a:lumOff val="35000"/>
                  </a:schemeClr>
                </a:solidFill>
                <a:latin typeface="League Spartan" panose="020B0604020202020204" charset="0"/>
              </a:defRPr>
            </a:lvl1pPr>
          </a:lstStyle>
          <a:p>
            <a:pPr lvl="0"/>
            <a:r>
              <a:rPr lang="en-US"/>
              <a:t>Click to edit title</a:t>
            </a:r>
          </a:p>
        </p:txBody>
      </p:sp>
      <p:sp>
        <p:nvSpPr>
          <p:cNvPr id="21" name="Text Placeholder 12">
            <a:extLst>
              <a:ext uri="{FF2B5EF4-FFF2-40B4-BE49-F238E27FC236}">
                <a16:creationId xmlns:a16="http://schemas.microsoft.com/office/drawing/2014/main" id="{683CE960-C793-4F63-A80A-919CD8B75B12}"/>
              </a:ext>
            </a:extLst>
          </p:cNvPr>
          <p:cNvSpPr>
            <a:spLocks noGrp="1"/>
          </p:cNvSpPr>
          <p:nvPr>
            <p:ph type="body" sz="quarter" idx="15"/>
          </p:nvPr>
        </p:nvSpPr>
        <p:spPr>
          <a:xfrm>
            <a:off x="320842" y="1148635"/>
            <a:ext cx="3641558" cy="1569165"/>
          </a:xfrm>
          <a:prstGeom prst="rect">
            <a:avLst/>
          </a:prstGeom>
        </p:spPr>
        <p:txBody>
          <a:bodyPr/>
          <a:lstStyle>
            <a:lvl1pPr>
              <a:defRPr>
                <a:solidFill>
                  <a:schemeClr val="tx1">
                    <a:lumMod val="65000"/>
                    <a:lumOff val="35000"/>
                  </a:schemeClr>
                </a:solidFill>
              </a:defRPr>
            </a:lvl1pPr>
            <a:lvl2pPr marL="304815" indent="0">
              <a:buNone/>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en-US"/>
              <a:t>Click to edit Master text styles</a:t>
            </a:r>
          </a:p>
          <a:p>
            <a:pPr lvl="1"/>
            <a:endParaRPr lang="en-US"/>
          </a:p>
        </p:txBody>
      </p:sp>
      <p:sp>
        <p:nvSpPr>
          <p:cNvPr id="22" name="Text Placeholder 12">
            <a:extLst>
              <a:ext uri="{FF2B5EF4-FFF2-40B4-BE49-F238E27FC236}">
                <a16:creationId xmlns:a16="http://schemas.microsoft.com/office/drawing/2014/main" id="{81CBA90C-627F-4079-99A2-FCD1EC0F67F6}"/>
              </a:ext>
            </a:extLst>
          </p:cNvPr>
          <p:cNvSpPr>
            <a:spLocks noGrp="1"/>
          </p:cNvSpPr>
          <p:nvPr>
            <p:ph type="body" sz="quarter" idx="16"/>
          </p:nvPr>
        </p:nvSpPr>
        <p:spPr>
          <a:xfrm>
            <a:off x="4585043" y="2136418"/>
            <a:ext cx="3315007" cy="1569165"/>
          </a:xfrm>
          <a:prstGeom prst="rect">
            <a:avLst/>
          </a:prstGeom>
        </p:spPr>
        <p:txBody>
          <a:bodyPr/>
          <a:lstStyle>
            <a:lvl1pPr>
              <a:defRPr>
                <a:solidFill>
                  <a:schemeClr val="tx1">
                    <a:lumMod val="65000"/>
                    <a:lumOff val="35000"/>
                  </a:schemeClr>
                </a:solidFill>
              </a:defRPr>
            </a:lvl1pPr>
            <a:lvl2pPr marL="304815" indent="0">
              <a:buNone/>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en-US"/>
              <a:t>Click to edit Master text styles</a:t>
            </a:r>
          </a:p>
          <a:p>
            <a:pPr lvl="1"/>
            <a:endParaRPr lang="en-US"/>
          </a:p>
        </p:txBody>
      </p:sp>
      <p:sp>
        <p:nvSpPr>
          <p:cNvPr id="23" name="Text Placeholder 12">
            <a:extLst>
              <a:ext uri="{FF2B5EF4-FFF2-40B4-BE49-F238E27FC236}">
                <a16:creationId xmlns:a16="http://schemas.microsoft.com/office/drawing/2014/main" id="{30A6CAA7-CF61-4560-AA9A-B018E81C823F}"/>
              </a:ext>
            </a:extLst>
          </p:cNvPr>
          <p:cNvSpPr>
            <a:spLocks noGrp="1"/>
          </p:cNvSpPr>
          <p:nvPr>
            <p:ph type="body" sz="quarter" idx="17"/>
          </p:nvPr>
        </p:nvSpPr>
        <p:spPr>
          <a:xfrm>
            <a:off x="320842" y="2921000"/>
            <a:ext cx="3641558" cy="1569165"/>
          </a:xfrm>
          <a:prstGeom prst="rect">
            <a:avLst/>
          </a:prstGeom>
        </p:spPr>
        <p:txBody>
          <a:bodyPr/>
          <a:lstStyle>
            <a:lvl1pPr>
              <a:defRPr>
                <a:solidFill>
                  <a:schemeClr val="tx1">
                    <a:lumMod val="65000"/>
                    <a:lumOff val="35000"/>
                  </a:schemeClr>
                </a:solidFill>
              </a:defRPr>
            </a:lvl1pPr>
            <a:lvl2pPr marL="304815" indent="0">
              <a:buNone/>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en-US"/>
              <a:t>Click to edit Master text styles</a:t>
            </a:r>
          </a:p>
          <a:p>
            <a:pPr lvl="1"/>
            <a:endParaRPr lang="en-US"/>
          </a:p>
        </p:txBody>
      </p:sp>
      <p:sp>
        <p:nvSpPr>
          <p:cNvPr id="13" name="TextBox 6">
            <a:extLst>
              <a:ext uri="{FF2B5EF4-FFF2-40B4-BE49-F238E27FC236}">
                <a16:creationId xmlns:a16="http://schemas.microsoft.com/office/drawing/2014/main" id="{6B6AAA0A-A6CA-4E5C-9ECB-B507B76DBCB3}"/>
              </a:ext>
            </a:extLst>
          </p:cNvPr>
          <p:cNvSpPr txBox="1"/>
          <p:nvPr userDrawn="1"/>
        </p:nvSpPr>
        <p:spPr>
          <a:xfrm>
            <a:off x="10617549" y="6482632"/>
            <a:ext cx="964851" cy="301557"/>
          </a:xfrm>
          <a:prstGeom prst="rect">
            <a:avLst/>
          </a:prstGeom>
        </p:spPr>
        <p:txBody>
          <a:bodyPr wrap="square" lIns="0" tIns="0" rIns="0" bIns="0" rtlCol="0" anchor="t">
            <a:spAutoFit/>
          </a:bodyPr>
          <a:lstStyle/>
          <a:p>
            <a:pPr algn="r">
              <a:lnSpc>
                <a:spcPts val="799"/>
              </a:lnSpc>
            </a:pPr>
            <a:r>
              <a:rPr lang="en-US" sz="666" spc="113">
                <a:solidFill>
                  <a:srgbClr val="5D7963"/>
                </a:solidFill>
                <a:latin typeface="Lato"/>
              </a:rPr>
              <a:t>RESEARCH, </a:t>
            </a:r>
          </a:p>
          <a:p>
            <a:pPr algn="r">
              <a:lnSpc>
                <a:spcPts val="799"/>
              </a:lnSpc>
            </a:pPr>
            <a:r>
              <a:rPr lang="en-US" sz="666" spc="113">
                <a:solidFill>
                  <a:srgbClr val="5D7963"/>
                </a:solidFill>
                <a:latin typeface="Lato"/>
              </a:rPr>
              <a:t>EDUCATION, </a:t>
            </a:r>
          </a:p>
          <a:p>
            <a:pPr algn="r">
              <a:lnSpc>
                <a:spcPts val="799"/>
              </a:lnSpc>
            </a:pPr>
            <a:r>
              <a:rPr lang="en-US" sz="666" spc="113">
                <a:solidFill>
                  <a:srgbClr val="5D7963"/>
                </a:solidFill>
                <a:latin typeface="Lato"/>
              </a:rPr>
              <a:t>AND ECONOMICS </a:t>
            </a:r>
          </a:p>
        </p:txBody>
      </p:sp>
      <p:pic>
        <p:nvPicPr>
          <p:cNvPr id="15" name="Picture 14" descr="A picture containing food, drawing&#10;&#10;Description automatically generated">
            <a:extLst>
              <a:ext uri="{FF2B5EF4-FFF2-40B4-BE49-F238E27FC236}">
                <a16:creationId xmlns:a16="http://schemas.microsoft.com/office/drawing/2014/main" id="{C9C86A31-F3AC-4206-A886-414D482EBB7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684000" y="6482631"/>
            <a:ext cx="439397" cy="300339"/>
          </a:xfrm>
          <a:prstGeom prst="rect">
            <a:avLst/>
          </a:prstGeom>
        </p:spPr>
      </p:pic>
      <p:sp>
        <p:nvSpPr>
          <p:cNvPr id="24" name="Rectangle 23">
            <a:extLst>
              <a:ext uri="{FF2B5EF4-FFF2-40B4-BE49-F238E27FC236}">
                <a16:creationId xmlns:a16="http://schemas.microsoft.com/office/drawing/2014/main" id="{FE98ED0F-C3E4-499E-852E-60D6197007EE}"/>
              </a:ext>
            </a:extLst>
          </p:cNvPr>
          <p:cNvSpPr/>
          <p:nvPr userDrawn="1"/>
        </p:nvSpPr>
        <p:spPr>
          <a:xfrm>
            <a:off x="64563" y="6485053"/>
            <a:ext cx="6096000" cy="556178"/>
          </a:xfrm>
          <a:prstGeom prst="rect">
            <a:avLst/>
          </a:prstGeom>
        </p:spPr>
        <p:txBody>
          <a:bodyPr>
            <a:spAutoFit/>
          </a:bodyPr>
          <a:lstStyle/>
          <a:p>
            <a:pPr algn="l">
              <a:lnSpc>
                <a:spcPts val="1194"/>
              </a:lnSpc>
            </a:pPr>
            <a:r>
              <a:rPr lang="en-US" sz="1200">
                <a:solidFill>
                  <a:schemeClr val="bg1"/>
                </a:solidFill>
                <a:latin typeface="+mn-lt"/>
              </a:rPr>
              <a:t>USDA Science </a:t>
            </a:r>
          </a:p>
          <a:p>
            <a:pPr algn="l">
              <a:lnSpc>
                <a:spcPts val="1194"/>
              </a:lnSpc>
            </a:pPr>
            <a:r>
              <a:rPr lang="en-US" sz="1200">
                <a:solidFill>
                  <a:schemeClr val="bg1"/>
                </a:solidFill>
                <a:latin typeface="+mn-lt"/>
              </a:rPr>
              <a:t>“Cultivating Scientific Innovation”  </a:t>
            </a:r>
          </a:p>
          <a:p>
            <a:pPr algn="l">
              <a:lnSpc>
                <a:spcPts val="1194"/>
              </a:lnSpc>
            </a:pPr>
            <a:endParaRPr lang="en-US" sz="1200">
              <a:solidFill>
                <a:schemeClr val="bg1"/>
              </a:solidFill>
              <a:latin typeface="Aileron Heavy Bold"/>
            </a:endParaRPr>
          </a:p>
        </p:txBody>
      </p:sp>
    </p:spTree>
    <p:extLst>
      <p:ext uri="{BB962C8B-B14F-4D97-AF65-F5344CB8AC3E}">
        <p14:creationId xmlns:p14="http://schemas.microsoft.com/office/powerpoint/2010/main" val="300167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5" name="AutoShape 6">
            <a:extLst>
              <a:ext uri="{FF2B5EF4-FFF2-40B4-BE49-F238E27FC236}">
                <a16:creationId xmlns:a16="http://schemas.microsoft.com/office/drawing/2014/main" id="{26EF71FB-B539-457E-A274-24D3F6E9E067}"/>
              </a:ext>
            </a:extLst>
          </p:cNvPr>
          <p:cNvSpPr/>
          <p:nvPr userDrawn="1"/>
        </p:nvSpPr>
        <p:spPr>
          <a:xfrm>
            <a:off x="10769600" y="-1"/>
            <a:ext cx="1422400" cy="2958673"/>
          </a:xfrm>
          <a:prstGeom prst="rect">
            <a:avLst/>
          </a:prstGeom>
          <a:solidFill>
            <a:srgbClr val="5D7963"/>
          </a:solidFill>
        </p:spPr>
      </p:sp>
      <p:sp>
        <p:nvSpPr>
          <p:cNvPr id="11" name="Text Placeholder 21">
            <a:extLst>
              <a:ext uri="{FF2B5EF4-FFF2-40B4-BE49-F238E27FC236}">
                <a16:creationId xmlns:a16="http://schemas.microsoft.com/office/drawing/2014/main" id="{981244B0-38C5-4C53-8D03-31FC16FEC150}"/>
              </a:ext>
            </a:extLst>
          </p:cNvPr>
          <p:cNvSpPr>
            <a:spLocks noGrp="1"/>
          </p:cNvSpPr>
          <p:nvPr>
            <p:ph type="body" sz="quarter" idx="14" hasCustomPrompt="1"/>
          </p:nvPr>
        </p:nvSpPr>
        <p:spPr>
          <a:xfrm>
            <a:off x="5010999" y="401907"/>
            <a:ext cx="5047401" cy="505600"/>
          </a:xfrm>
          <a:prstGeom prst="rect">
            <a:avLst/>
          </a:prstGeom>
        </p:spPr>
        <p:txBody>
          <a:bodyPr/>
          <a:lstStyle>
            <a:lvl1pPr>
              <a:defRPr sz="3600" baseline="0">
                <a:solidFill>
                  <a:schemeClr val="tx1">
                    <a:lumMod val="65000"/>
                    <a:lumOff val="35000"/>
                  </a:schemeClr>
                </a:solidFill>
                <a:latin typeface="League Spartan" panose="020B0604020202020204" charset="0"/>
              </a:defRPr>
            </a:lvl1pPr>
          </a:lstStyle>
          <a:p>
            <a:pPr lvl="0"/>
            <a:r>
              <a:rPr lang="en-US"/>
              <a:t>Click to edit title</a:t>
            </a:r>
          </a:p>
        </p:txBody>
      </p:sp>
      <p:sp>
        <p:nvSpPr>
          <p:cNvPr id="13" name="Text Placeholder 12">
            <a:extLst>
              <a:ext uri="{FF2B5EF4-FFF2-40B4-BE49-F238E27FC236}">
                <a16:creationId xmlns:a16="http://schemas.microsoft.com/office/drawing/2014/main" id="{78F36ED6-8BCD-4D6B-AE4A-B1915C5B40F6}"/>
              </a:ext>
            </a:extLst>
          </p:cNvPr>
          <p:cNvSpPr>
            <a:spLocks noGrp="1"/>
          </p:cNvSpPr>
          <p:nvPr>
            <p:ph type="body" sz="quarter" idx="15"/>
          </p:nvPr>
        </p:nvSpPr>
        <p:spPr>
          <a:xfrm>
            <a:off x="5010999" y="1092200"/>
            <a:ext cx="3641558" cy="5363893"/>
          </a:xfrm>
          <a:prstGeom prst="rect">
            <a:avLst/>
          </a:prstGeom>
        </p:spPr>
        <p:txBody>
          <a:bodyPr/>
          <a:lstStyle>
            <a:lvl1pPr>
              <a:defRPr>
                <a:solidFill>
                  <a:schemeClr val="tx1">
                    <a:lumMod val="65000"/>
                    <a:lumOff val="35000"/>
                  </a:schemeClr>
                </a:solidFill>
              </a:defRPr>
            </a:lvl1pPr>
            <a:lvl2pPr marL="304815" indent="0">
              <a:buNone/>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en-US"/>
              <a:t>Click to edit Master text styles</a:t>
            </a:r>
          </a:p>
          <a:p>
            <a:pPr lvl="1"/>
            <a:endParaRPr lang="en-US"/>
          </a:p>
        </p:txBody>
      </p:sp>
      <p:sp>
        <p:nvSpPr>
          <p:cNvPr id="16" name="Picture Placeholder 15">
            <a:extLst>
              <a:ext uri="{FF2B5EF4-FFF2-40B4-BE49-F238E27FC236}">
                <a16:creationId xmlns:a16="http://schemas.microsoft.com/office/drawing/2014/main" id="{49568369-648A-4E36-B9DC-1C3E03BCB0E7}"/>
              </a:ext>
            </a:extLst>
          </p:cNvPr>
          <p:cNvSpPr>
            <a:spLocks noGrp="1"/>
          </p:cNvSpPr>
          <p:nvPr>
            <p:ph type="pic" sz="quarter" idx="16"/>
          </p:nvPr>
        </p:nvSpPr>
        <p:spPr>
          <a:xfrm>
            <a:off x="10769600" y="2958673"/>
            <a:ext cx="2679700" cy="3886200"/>
          </a:xfrm>
          <a:prstGeom prst="rect">
            <a:avLst/>
          </a:prstGeom>
        </p:spPr>
        <p:txBody>
          <a:bodyPr/>
          <a:lstStyle/>
          <a:p>
            <a:endParaRPr lang="en-US"/>
          </a:p>
        </p:txBody>
      </p:sp>
      <p:sp>
        <p:nvSpPr>
          <p:cNvPr id="18" name="Picture Placeholder 17">
            <a:extLst>
              <a:ext uri="{FF2B5EF4-FFF2-40B4-BE49-F238E27FC236}">
                <a16:creationId xmlns:a16="http://schemas.microsoft.com/office/drawing/2014/main" id="{C9E47939-01C2-4C7A-993F-5E5B3BD04936}"/>
              </a:ext>
            </a:extLst>
          </p:cNvPr>
          <p:cNvSpPr>
            <a:spLocks noGrp="1"/>
          </p:cNvSpPr>
          <p:nvPr>
            <p:ph type="pic" sz="quarter" idx="17"/>
          </p:nvPr>
        </p:nvSpPr>
        <p:spPr>
          <a:xfrm>
            <a:off x="0" y="0"/>
            <a:ext cx="4300009" cy="6858000"/>
          </a:xfrm>
          <a:prstGeom prst="rect">
            <a:avLst/>
          </a:prstGeom>
        </p:spPr>
        <p:txBody>
          <a:bodyPr/>
          <a:lstStyle/>
          <a:p>
            <a:endParaRPr lang="en-US"/>
          </a:p>
        </p:txBody>
      </p:sp>
      <p:sp>
        <p:nvSpPr>
          <p:cNvPr id="19" name="Text Placeholder 6">
            <a:extLst>
              <a:ext uri="{FF2B5EF4-FFF2-40B4-BE49-F238E27FC236}">
                <a16:creationId xmlns:a16="http://schemas.microsoft.com/office/drawing/2014/main" id="{0B960C12-BBA0-466E-8950-6308C69BD7F4}"/>
              </a:ext>
            </a:extLst>
          </p:cNvPr>
          <p:cNvSpPr txBox="1">
            <a:spLocks/>
          </p:cNvSpPr>
          <p:nvPr userDrawn="1"/>
        </p:nvSpPr>
        <p:spPr>
          <a:xfrm>
            <a:off x="11480800" y="476907"/>
            <a:ext cx="406400" cy="355600"/>
          </a:xfrm>
          <a:prstGeom prst="rect">
            <a:avLst/>
          </a:prstGeom>
        </p:spPr>
        <p:txBody>
          <a:bodyPr vert="horz" wrap="none" lIns="60960" tIns="30480" rIns="60960" bIns="30480" rtlCol="0" anchor="ctr"/>
          <a:lstStyle>
            <a:defPPr>
              <a:defRPr lang="en-US"/>
            </a:defPPr>
            <a:lvl1pPr marL="0" indent="0" algn="r" defTabSz="914400" rtl="0" eaLnBrk="1" latinLnBrk="0" hangingPunct="1">
              <a:buNone/>
              <a:defRPr sz="2400" kern="1200" baseline="0">
                <a:solidFill>
                  <a:schemeClr val="bg1"/>
                </a:solidFill>
                <a:latin typeface="League Spartan" panose="020B060402020202020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a:t>Page #</a:t>
            </a:r>
          </a:p>
        </p:txBody>
      </p:sp>
      <p:sp>
        <p:nvSpPr>
          <p:cNvPr id="9" name="TextBox 6">
            <a:extLst>
              <a:ext uri="{FF2B5EF4-FFF2-40B4-BE49-F238E27FC236}">
                <a16:creationId xmlns:a16="http://schemas.microsoft.com/office/drawing/2014/main" id="{878A095B-2D7D-4CC1-8421-C0AF29087D37}"/>
              </a:ext>
            </a:extLst>
          </p:cNvPr>
          <p:cNvSpPr txBox="1"/>
          <p:nvPr userDrawn="1"/>
        </p:nvSpPr>
        <p:spPr>
          <a:xfrm>
            <a:off x="585719" y="6474531"/>
            <a:ext cx="964851" cy="301557"/>
          </a:xfrm>
          <a:prstGeom prst="rect">
            <a:avLst/>
          </a:prstGeom>
        </p:spPr>
        <p:txBody>
          <a:bodyPr wrap="square" lIns="0" tIns="0" rIns="0" bIns="0" rtlCol="0" anchor="t">
            <a:spAutoFit/>
          </a:bodyPr>
          <a:lstStyle/>
          <a:p>
            <a:pPr algn="l">
              <a:lnSpc>
                <a:spcPts val="799"/>
              </a:lnSpc>
            </a:pPr>
            <a:r>
              <a:rPr lang="en-US" sz="666" spc="113">
                <a:solidFill>
                  <a:srgbClr val="5D7963"/>
                </a:solidFill>
                <a:latin typeface="Lato"/>
              </a:rPr>
              <a:t>RESEARCH, </a:t>
            </a:r>
          </a:p>
          <a:p>
            <a:pPr algn="l">
              <a:lnSpc>
                <a:spcPts val="799"/>
              </a:lnSpc>
            </a:pPr>
            <a:r>
              <a:rPr lang="en-US" sz="666" spc="113">
                <a:solidFill>
                  <a:srgbClr val="5D7963"/>
                </a:solidFill>
                <a:latin typeface="Lato"/>
              </a:rPr>
              <a:t>EDUCATION, </a:t>
            </a:r>
          </a:p>
          <a:p>
            <a:pPr algn="l">
              <a:lnSpc>
                <a:spcPts val="799"/>
              </a:lnSpc>
            </a:pPr>
            <a:r>
              <a:rPr lang="en-US" sz="666" spc="113">
                <a:solidFill>
                  <a:srgbClr val="5D7963"/>
                </a:solidFill>
                <a:latin typeface="Lato"/>
              </a:rPr>
              <a:t>AND ECONOMICS </a:t>
            </a:r>
          </a:p>
        </p:txBody>
      </p:sp>
      <p:pic>
        <p:nvPicPr>
          <p:cNvPr id="10" name="Picture 9" descr="A picture containing food, drawing&#10;&#10;Description automatically generated">
            <a:extLst>
              <a:ext uri="{FF2B5EF4-FFF2-40B4-BE49-F238E27FC236}">
                <a16:creationId xmlns:a16="http://schemas.microsoft.com/office/drawing/2014/main" id="{93B67860-2B4C-494D-B709-A6A103BEBF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600" y="6477001"/>
            <a:ext cx="399452" cy="273035"/>
          </a:xfrm>
          <a:prstGeom prst="rect">
            <a:avLst/>
          </a:prstGeom>
        </p:spPr>
      </p:pic>
    </p:spTree>
    <p:extLst>
      <p:ext uri="{BB962C8B-B14F-4D97-AF65-F5344CB8AC3E}">
        <p14:creationId xmlns:p14="http://schemas.microsoft.com/office/powerpoint/2010/main" val="1298058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8" name="AutoShape 6">
            <a:extLst>
              <a:ext uri="{FF2B5EF4-FFF2-40B4-BE49-F238E27FC236}">
                <a16:creationId xmlns:a16="http://schemas.microsoft.com/office/drawing/2014/main" id="{865DE3A0-343A-4985-A370-BC40452F7DAD}"/>
              </a:ext>
            </a:extLst>
          </p:cNvPr>
          <p:cNvSpPr/>
          <p:nvPr userDrawn="1"/>
        </p:nvSpPr>
        <p:spPr>
          <a:xfrm>
            <a:off x="-4064" y="5217811"/>
            <a:ext cx="4052294" cy="1648709"/>
          </a:xfrm>
          <a:prstGeom prst="rect">
            <a:avLst/>
          </a:prstGeom>
          <a:solidFill>
            <a:srgbClr val="5D7963"/>
          </a:solidFill>
        </p:spPr>
      </p:sp>
      <p:sp>
        <p:nvSpPr>
          <p:cNvPr id="11" name="Text Placeholder 21">
            <a:extLst>
              <a:ext uri="{FF2B5EF4-FFF2-40B4-BE49-F238E27FC236}">
                <a16:creationId xmlns:a16="http://schemas.microsoft.com/office/drawing/2014/main" id="{0688F523-6505-421A-B7D6-4D55C3EC87CA}"/>
              </a:ext>
            </a:extLst>
          </p:cNvPr>
          <p:cNvSpPr>
            <a:spLocks noGrp="1"/>
          </p:cNvSpPr>
          <p:nvPr>
            <p:ph type="body" sz="quarter" idx="14" hasCustomPrompt="1"/>
          </p:nvPr>
        </p:nvSpPr>
        <p:spPr>
          <a:xfrm>
            <a:off x="627444" y="375739"/>
            <a:ext cx="5047401" cy="505600"/>
          </a:xfrm>
          <a:prstGeom prst="rect">
            <a:avLst/>
          </a:prstGeom>
        </p:spPr>
        <p:txBody>
          <a:bodyPr/>
          <a:lstStyle>
            <a:lvl1pPr>
              <a:defRPr sz="3600" baseline="0">
                <a:solidFill>
                  <a:schemeClr val="tx1">
                    <a:lumMod val="65000"/>
                    <a:lumOff val="35000"/>
                  </a:schemeClr>
                </a:solidFill>
                <a:latin typeface="League Spartan" panose="020B0604020202020204" charset="0"/>
              </a:defRPr>
            </a:lvl1pPr>
          </a:lstStyle>
          <a:p>
            <a:pPr lvl="0"/>
            <a:r>
              <a:rPr lang="en-US"/>
              <a:t>Click to edit title</a:t>
            </a:r>
          </a:p>
        </p:txBody>
      </p:sp>
      <p:sp>
        <p:nvSpPr>
          <p:cNvPr id="12" name="Text Placeholder 12">
            <a:extLst>
              <a:ext uri="{FF2B5EF4-FFF2-40B4-BE49-F238E27FC236}">
                <a16:creationId xmlns:a16="http://schemas.microsoft.com/office/drawing/2014/main" id="{C9AC3760-CAFD-4BD7-8A8F-53F38EC0F1E0}"/>
              </a:ext>
            </a:extLst>
          </p:cNvPr>
          <p:cNvSpPr>
            <a:spLocks noGrp="1"/>
          </p:cNvSpPr>
          <p:nvPr>
            <p:ph type="body" sz="quarter" idx="15"/>
          </p:nvPr>
        </p:nvSpPr>
        <p:spPr>
          <a:xfrm>
            <a:off x="616748" y="1295401"/>
            <a:ext cx="5058097" cy="914400"/>
          </a:xfrm>
          <a:prstGeom prst="rect">
            <a:avLst/>
          </a:prstGeom>
        </p:spPr>
        <p:txBody>
          <a:bodyPr/>
          <a:lstStyle>
            <a:lvl1pPr>
              <a:defRPr>
                <a:solidFill>
                  <a:schemeClr val="tx1">
                    <a:lumMod val="65000"/>
                    <a:lumOff val="35000"/>
                  </a:schemeClr>
                </a:solidFill>
              </a:defRPr>
            </a:lvl1pPr>
            <a:lvl2pPr marL="304815" indent="0">
              <a:buNone/>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en-US"/>
              <a:t>Click to edit Master text styles</a:t>
            </a:r>
          </a:p>
          <a:p>
            <a:pPr lvl="1"/>
            <a:endParaRPr lang="en-US"/>
          </a:p>
        </p:txBody>
      </p:sp>
      <p:sp>
        <p:nvSpPr>
          <p:cNvPr id="13" name="Text Placeholder 12">
            <a:extLst>
              <a:ext uri="{FF2B5EF4-FFF2-40B4-BE49-F238E27FC236}">
                <a16:creationId xmlns:a16="http://schemas.microsoft.com/office/drawing/2014/main" id="{B1F9A1A0-6A90-4AC1-8639-2F67827A906E}"/>
              </a:ext>
            </a:extLst>
          </p:cNvPr>
          <p:cNvSpPr>
            <a:spLocks noGrp="1"/>
          </p:cNvSpPr>
          <p:nvPr>
            <p:ph type="body" sz="quarter" idx="16"/>
          </p:nvPr>
        </p:nvSpPr>
        <p:spPr>
          <a:xfrm>
            <a:off x="616749" y="2532987"/>
            <a:ext cx="3040852" cy="2369213"/>
          </a:xfrm>
          <a:prstGeom prst="rect">
            <a:avLst/>
          </a:prstGeom>
        </p:spPr>
        <p:txBody>
          <a:bodyPr/>
          <a:lstStyle>
            <a:lvl1pPr>
              <a:defRPr>
                <a:solidFill>
                  <a:schemeClr val="tx1">
                    <a:lumMod val="65000"/>
                    <a:lumOff val="35000"/>
                  </a:schemeClr>
                </a:solidFill>
              </a:defRPr>
            </a:lvl1pPr>
            <a:lvl2pPr marL="304815" indent="0">
              <a:buNone/>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en-US"/>
              <a:t>Click to edit Master text styles</a:t>
            </a:r>
          </a:p>
          <a:p>
            <a:pPr lvl="1"/>
            <a:endParaRPr lang="en-US"/>
          </a:p>
        </p:txBody>
      </p:sp>
      <p:sp>
        <p:nvSpPr>
          <p:cNvPr id="14" name="Text Placeholder 12">
            <a:extLst>
              <a:ext uri="{FF2B5EF4-FFF2-40B4-BE49-F238E27FC236}">
                <a16:creationId xmlns:a16="http://schemas.microsoft.com/office/drawing/2014/main" id="{3BC51F2B-73B9-4FE5-B6CB-2A1A5C77CFF6}"/>
              </a:ext>
            </a:extLst>
          </p:cNvPr>
          <p:cNvSpPr>
            <a:spLocks noGrp="1"/>
          </p:cNvSpPr>
          <p:nvPr>
            <p:ph type="body" sz="quarter" idx="17"/>
          </p:nvPr>
        </p:nvSpPr>
        <p:spPr>
          <a:xfrm>
            <a:off x="6977470" y="5050043"/>
            <a:ext cx="4808130" cy="1540881"/>
          </a:xfrm>
          <a:prstGeom prst="rect">
            <a:avLst/>
          </a:prstGeom>
        </p:spPr>
        <p:txBody>
          <a:bodyPr/>
          <a:lstStyle>
            <a:lvl1pPr>
              <a:defRPr>
                <a:solidFill>
                  <a:schemeClr val="tx1">
                    <a:lumMod val="65000"/>
                    <a:lumOff val="35000"/>
                  </a:schemeClr>
                </a:solidFill>
              </a:defRPr>
            </a:lvl1pPr>
            <a:lvl2pPr marL="304815" indent="0">
              <a:buNone/>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en-US"/>
              <a:t>Click to edit Master text styles</a:t>
            </a:r>
          </a:p>
          <a:p>
            <a:pPr lvl="1"/>
            <a:endParaRPr lang="en-US"/>
          </a:p>
        </p:txBody>
      </p:sp>
      <p:sp>
        <p:nvSpPr>
          <p:cNvPr id="16" name="Picture Placeholder 15">
            <a:extLst>
              <a:ext uri="{FF2B5EF4-FFF2-40B4-BE49-F238E27FC236}">
                <a16:creationId xmlns:a16="http://schemas.microsoft.com/office/drawing/2014/main" id="{BDB6379D-9A97-4C00-948E-8CCFFF77DDC6}"/>
              </a:ext>
            </a:extLst>
          </p:cNvPr>
          <p:cNvSpPr>
            <a:spLocks noGrp="1"/>
          </p:cNvSpPr>
          <p:nvPr>
            <p:ph type="pic" sz="quarter" idx="18"/>
          </p:nvPr>
        </p:nvSpPr>
        <p:spPr>
          <a:xfrm>
            <a:off x="4048230" y="2532988"/>
            <a:ext cx="2615505" cy="4333533"/>
          </a:xfrm>
          <a:prstGeom prst="rect">
            <a:avLst/>
          </a:prstGeom>
        </p:spPr>
        <p:txBody>
          <a:bodyPr/>
          <a:lstStyle/>
          <a:p>
            <a:endParaRPr lang="en-US"/>
          </a:p>
        </p:txBody>
      </p:sp>
      <p:sp>
        <p:nvSpPr>
          <p:cNvPr id="18" name="Picture Placeholder 17">
            <a:extLst>
              <a:ext uri="{FF2B5EF4-FFF2-40B4-BE49-F238E27FC236}">
                <a16:creationId xmlns:a16="http://schemas.microsoft.com/office/drawing/2014/main" id="{D7598B52-B5BC-419A-B346-8D34B2B3BC8A}"/>
              </a:ext>
            </a:extLst>
          </p:cNvPr>
          <p:cNvSpPr>
            <a:spLocks noGrp="1"/>
          </p:cNvSpPr>
          <p:nvPr>
            <p:ph type="pic" sz="quarter" idx="19"/>
          </p:nvPr>
        </p:nvSpPr>
        <p:spPr>
          <a:xfrm>
            <a:off x="6663734" y="0"/>
            <a:ext cx="5528266" cy="4749800"/>
          </a:xfrm>
          <a:prstGeom prst="rect">
            <a:avLst/>
          </a:prstGeom>
        </p:spPr>
        <p:txBody>
          <a:bodyPr/>
          <a:lstStyle/>
          <a:p>
            <a:endParaRPr lang="en-US"/>
          </a:p>
        </p:txBody>
      </p:sp>
      <p:sp>
        <p:nvSpPr>
          <p:cNvPr id="19" name="Text Placeholder 6">
            <a:extLst>
              <a:ext uri="{FF2B5EF4-FFF2-40B4-BE49-F238E27FC236}">
                <a16:creationId xmlns:a16="http://schemas.microsoft.com/office/drawing/2014/main" id="{54E1DAF6-9319-4471-9FCC-49420C7C0D92}"/>
              </a:ext>
            </a:extLst>
          </p:cNvPr>
          <p:cNvSpPr txBox="1">
            <a:spLocks/>
          </p:cNvSpPr>
          <p:nvPr userDrawn="1"/>
        </p:nvSpPr>
        <p:spPr>
          <a:xfrm>
            <a:off x="1028999" y="6042165"/>
            <a:ext cx="406400" cy="355600"/>
          </a:xfrm>
          <a:prstGeom prst="rect">
            <a:avLst/>
          </a:prstGeom>
        </p:spPr>
        <p:txBody>
          <a:bodyPr vert="horz" wrap="none" lIns="60960" tIns="30480" rIns="60960" bIns="30480" rtlCol="0" anchor="ctr"/>
          <a:lstStyle>
            <a:defPPr>
              <a:defRPr lang="en-US"/>
            </a:defPPr>
            <a:lvl1pPr marL="0" indent="0" algn="r" defTabSz="914400" rtl="0" eaLnBrk="1" latinLnBrk="0" hangingPunct="1">
              <a:buNone/>
              <a:defRPr sz="2400" kern="1200" baseline="0">
                <a:solidFill>
                  <a:schemeClr val="bg1"/>
                </a:solidFill>
                <a:latin typeface="League Spartan" panose="020B060402020202020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a:t>Page #</a:t>
            </a:r>
          </a:p>
        </p:txBody>
      </p:sp>
      <p:sp>
        <p:nvSpPr>
          <p:cNvPr id="15" name="TextBox 6">
            <a:extLst>
              <a:ext uri="{FF2B5EF4-FFF2-40B4-BE49-F238E27FC236}">
                <a16:creationId xmlns:a16="http://schemas.microsoft.com/office/drawing/2014/main" id="{D8E03BA0-B39F-4C58-A9B4-2E2740546BCE}"/>
              </a:ext>
            </a:extLst>
          </p:cNvPr>
          <p:cNvSpPr txBox="1"/>
          <p:nvPr userDrawn="1"/>
        </p:nvSpPr>
        <p:spPr>
          <a:xfrm>
            <a:off x="10617549" y="6482632"/>
            <a:ext cx="964851" cy="301557"/>
          </a:xfrm>
          <a:prstGeom prst="rect">
            <a:avLst/>
          </a:prstGeom>
        </p:spPr>
        <p:txBody>
          <a:bodyPr wrap="square" lIns="0" tIns="0" rIns="0" bIns="0" rtlCol="0" anchor="t">
            <a:spAutoFit/>
          </a:bodyPr>
          <a:lstStyle/>
          <a:p>
            <a:pPr algn="r">
              <a:lnSpc>
                <a:spcPts val="799"/>
              </a:lnSpc>
            </a:pPr>
            <a:r>
              <a:rPr lang="en-US" sz="666" spc="113">
                <a:solidFill>
                  <a:srgbClr val="5D7963"/>
                </a:solidFill>
                <a:latin typeface="Lato"/>
              </a:rPr>
              <a:t>RESEARCH, </a:t>
            </a:r>
          </a:p>
          <a:p>
            <a:pPr algn="r">
              <a:lnSpc>
                <a:spcPts val="799"/>
              </a:lnSpc>
            </a:pPr>
            <a:r>
              <a:rPr lang="en-US" sz="666" spc="113">
                <a:solidFill>
                  <a:srgbClr val="5D7963"/>
                </a:solidFill>
                <a:latin typeface="Lato"/>
              </a:rPr>
              <a:t>EDUCATION, </a:t>
            </a:r>
          </a:p>
          <a:p>
            <a:pPr algn="r">
              <a:lnSpc>
                <a:spcPts val="799"/>
              </a:lnSpc>
            </a:pPr>
            <a:r>
              <a:rPr lang="en-US" sz="666" spc="113">
                <a:solidFill>
                  <a:srgbClr val="5D7963"/>
                </a:solidFill>
                <a:latin typeface="Lato"/>
              </a:rPr>
              <a:t>AND ECONOMICS </a:t>
            </a:r>
          </a:p>
        </p:txBody>
      </p:sp>
      <p:pic>
        <p:nvPicPr>
          <p:cNvPr id="17" name="Picture 16" descr="A picture containing food, drawing&#10;&#10;Description automatically generated">
            <a:extLst>
              <a:ext uri="{FF2B5EF4-FFF2-40B4-BE49-F238E27FC236}">
                <a16:creationId xmlns:a16="http://schemas.microsoft.com/office/drawing/2014/main" id="{8FA1F165-B629-4154-AD0A-C4ADAA25D75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684000" y="6482631"/>
            <a:ext cx="439397" cy="300339"/>
          </a:xfrm>
          <a:prstGeom prst="rect">
            <a:avLst/>
          </a:prstGeom>
        </p:spPr>
      </p:pic>
      <p:sp>
        <p:nvSpPr>
          <p:cNvPr id="20" name="Rectangle 19">
            <a:extLst>
              <a:ext uri="{FF2B5EF4-FFF2-40B4-BE49-F238E27FC236}">
                <a16:creationId xmlns:a16="http://schemas.microsoft.com/office/drawing/2014/main" id="{9C00D69E-27D7-4E9C-BE02-0296F5C510AF}"/>
              </a:ext>
            </a:extLst>
          </p:cNvPr>
          <p:cNvSpPr/>
          <p:nvPr userDrawn="1"/>
        </p:nvSpPr>
        <p:spPr>
          <a:xfrm>
            <a:off x="64563" y="6485053"/>
            <a:ext cx="6096000" cy="556178"/>
          </a:xfrm>
          <a:prstGeom prst="rect">
            <a:avLst/>
          </a:prstGeom>
        </p:spPr>
        <p:txBody>
          <a:bodyPr>
            <a:spAutoFit/>
          </a:bodyPr>
          <a:lstStyle/>
          <a:p>
            <a:pPr algn="l">
              <a:lnSpc>
                <a:spcPts val="1194"/>
              </a:lnSpc>
            </a:pPr>
            <a:r>
              <a:rPr lang="en-US" sz="1200">
                <a:solidFill>
                  <a:schemeClr val="bg1"/>
                </a:solidFill>
                <a:latin typeface="+mn-lt"/>
              </a:rPr>
              <a:t>USDA Science </a:t>
            </a:r>
          </a:p>
          <a:p>
            <a:pPr algn="l">
              <a:lnSpc>
                <a:spcPts val="1194"/>
              </a:lnSpc>
            </a:pPr>
            <a:r>
              <a:rPr lang="en-US" sz="1200">
                <a:solidFill>
                  <a:schemeClr val="bg1"/>
                </a:solidFill>
                <a:latin typeface="+mn-lt"/>
              </a:rPr>
              <a:t>“Cultivating Scientific Innovation”  </a:t>
            </a:r>
          </a:p>
          <a:p>
            <a:pPr algn="l">
              <a:lnSpc>
                <a:spcPts val="1194"/>
              </a:lnSpc>
            </a:pPr>
            <a:endParaRPr lang="en-US" sz="1200">
              <a:solidFill>
                <a:schemeClr val="bg1"/>
              </a:solidFill>
              <a:latin typeface="Aileron Heavy Bold"/>
            </a:endParaRPr>
          </a:p>
        </p:txBody>
      </p:sp>
    </p:spTree>
    <p:extLst>
      <p:ext uri="{BB962C8B-B14F-4D97-AF65-F5344CB8AC3E}">
        <p14:creationId xmlns:p14="http://schemas.microsoft.com/office/powerpoint/2010/main" val="3846291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4" name="AutoShape 6">
            <a:extLst>
              <a:ext uri="{FF2B5EF4-FFF2-40B4-BE49-F238E27FC236}">
                <a16:creationId xmlns:a16="http://schemas.microsoft.com/office/drawing/2014/main" id="{EC82F592-917B-4B5E-A92F-E246743F76B1}"/>
              </a:ext>
            </a:extLst>
          </p:cNvPr>
          <p:cNvSpPr/>
          <p:nvPr userDrawn="1"/>
        </p:nvSpPr>
        <p:spPr>
          <a:xfrm>
            <a:off x="8229600" y="5209291"/>
            <a:ext cx="3962400" cy="1648709"/>
          </a:xfrm>
          <a:prstGeom prst="rect">
            <a:avLst/>
          </a:prstGeom>
          <a:solidFill>
            <a:srgbClr val="5D7963"/>
          </a:solidFill>
        </p:spPr>
      </p:sp>
      <p:sp>
        <p:nvSpPr>
          <p:cNvPr id="9" name="Text Placeholder 21">
            <a:extLst>
              <a:ext uri="{FF2B5EF4-FFF2-40B4-BE49-F238E27FC236}">
                <a16:creationId xmlns:a16="http://schemas.microsoft.com/office/drawing/2014/main" id="{CF54B205-539E-4D64-8DD3-C35576470E22}"/>
              </a:ext>
            </a:extLst>
          </p:cNvPr>
          <p:cNvSpPr>
            <a:spLocks noGrp="1"/>
          </p:cNvSpPr>
          <p:nvPr>
            <p:ph type="body" sz="quarter" idx="14" hasCustomPrompt="1"/>
          </p:nvPr>
        </p:nvSpPr>
        <p:spPr>
          <a:xfrm>
            <a:off x="406400" y="279400"/>
            <a:ext cx="7823200" cy="505600"/>
          </a:xfrm>
          <a:prstGeom prst="rect">
            <a:avLst/>
          </a:prstGeom>
        </p:spPr>
        <p:txBody>
          <a:bodyPr/>
          <a:lstStyle>
            <a:lvl1pPr>
              <a:defRPr sz="3600" baseline="0">
                <a:solidFill>
                  <a:schemeClr val="tx1">
                    <a:lumMod val="65000"/>
                    <a:lumOff val="35000"/>
                  </a:schemeClr>
                </a:solidFill>
                <a:latin typeface="League Spartan" panose="020B0604020202020204" charset="0"/>
              </a:defRPr>
            </a:lvl1pPr>
          </a:lstStyle>
          <a:p>
            <a:pPr lvl="0"/>
            <a:r>
              <a:rPr lang="en-US"/>
              <a:t>Click to edit title</a:t>
            </a:r>
          </a:p>
        </p:txBody>
      </p:sp>
      <p:sp>
        <p:nvSpPr>
          <p:cNvPr id="10" name="Text Placeholder 12">
            <a:extLst>
              <a:ext uri="{FF2B5EF4-FFF2-40B4-BE49-F238E27FC236}">
                <a16:creationId xmlns:a16="http://schemas.microsoft.com/office/drawing/2014/main" id="{555FC586-6EB3-41AC-A700-E56CA97503B7}"/>
              </a:ext>
            </a:extLst>
          </p:cNvPr>
          <p:cNvSpPr>
            <a:spLocks noGrp="1"/>
          </p:cNvSpPr>
          <p:nvPr>
            <p:ph type="body" sz="quarter" idx="15"/>
          </p:nvPr>
        </p:nvSpPr>
        <p:spPr>
          <a:xfrm>
            <a:off x="8534401" y="1013326"/>
            <a:ext cx="3403600" cy="3888874"/>
          </a:xfrm>
          <a:prstGeom prst="rect">
            <a:avLst/>
          </a:prstGeom>
        </p:spPr>
        <p:txBody>
          <a:bodyPr/>
          <a:lstStyle>
            <a:lvl1pPr>
              <a:defRPr>
                <a:solidFill>
                  <a:schemeClr val="tx1">
                    <a:lumMod val="65000"/>
                    <a:lumOff val="35000"/>
                  </a:schemeClr>
                </a:solidFill>
              </a:defRPr>
            </a:lvl1pPr>
            <a:lvl2pPr marL="304815" indent="0">
              <a:buNone/>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en-US"/>
              <a:t>Click to edit Master text styles</a:t>
            </a:r>
          </a:p>
          <a:p>
            <a:pPr lvl="1"/>
            <a:endParaRPr lang="en-US"/>
          </a:p>
        </p:txBody>
      </p:sp>
      <p:sp>
        <p:nvSpPr>
          <p:cNvPr id="12" name="Picture Placeholder 11">
            <a:extLst>
              <a:ext uri="{FF2B5EF4-FFF2-40B4-BE49-F238E27FC236}">
                <a16:creationId xmlns:a16="http://schemas.microsoft.com/office/drawing/2014/main" id="{533152B5-5EE8-443A-B57F-457B340FF1F9}"/>
              </a:ext>
            </a:extLst>
          </p:cNvPr>
          <p:cNvSpPr>
            <a:spLocks noGrp="1"/>
          </p:cNvSpPr>
          <p:nvPr>
            <p:ph type="pic" sz="quarter" idx="16"/>
          </p:nvPr>
        </p:nvSpPr>
        <p:spPr>
          <a:xfrm>
            <a:off x="0" y="990600"/>
            <a:ext cx="8229600" cy="5867400"/>
          </a:xfrm>
          <a:prstGeom prst="rect">
            <a:avLst/>
          </a:prstGeom>
        </p:spPr>
        <p:txBody>
          <a:bodyPr/>
          <a:lstStyle/>
          <a:p>
            <a:endParaRPr lang="en-US"/>
          </a:p>
        </p:txBody>
      </p:sp>
      <p:sp>
        <p:nvSpPr>
          <p:cNvPr id="13" name="Text Placeholder 6">
            <a:extLst>
              <a:ext uri="{FF2B5EF4-FFF2-40B4-BE49-F238E27FC236}">
                <a16:creationId xmlns:a16="http://schemas.microsoft.com/office/drawing/2014/main" id="{45CF3888-AEB7-41CB-9285-4DEEA56E13CE}"/>
              </a:ext>
            </a:extLst>
          </p:cNvPr>
          <p:cNvSpPr txBox="1">
            <a:spLocks/>
          </p:cNvSpPr>
          <p:nvPr userDrawn="1"/>
        </p:nvSpPr>
        <p:spPr>
          <a:xfrm>
            <a:off x="9093200" y="6033645"/>
            <a:ext cx="406400" cy="355600"/>
          </a:xfrm>
          <a:prstGeom prst="rect">
            <a:avLst/>
          </a:prstGeom>
        </p:spPr>
        <p:txBody>
          <a:bodyPr vert="horz" wrap="none" lIns="60960" tIns="30480" rIns="60960" bIns="30480" rtlCol="0" anchor="ctr"/>
          <a:lstStyle>
            <a:defPPr>
              <a:defRPr lang="en-US"/>
            </a:defPPr>
            <a:lvl1pPr marL="0" indent="0" algn="r" defTabSz="914400" rtl="0" eaLnBrk="1" latinLnBrk="0" hangingPunct="1">
              <a:buNone/>
              <a:defRPr sz="2400" kern="1200" baseline="0">
                <a:solidFill>
                  <a:schemeClr val="bg1"/>
                </a:solidFill>
                <a:latin typeface="League Spartan" panose="020B060402020202020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a:t>09</a:t>
            </a:r>
          </a:p>
        </p:txBody>
      </p:sp>
      <p:sp>
        <p:nvSpPr>
          <p:cNvPr id="8" name="TextBox 6">
            <a:extLst>
              <a:ext uri="{FF2B5EF4-FFF2-40B4-BE49-F238E27FC236}">
                <a16:creationId xmlns:a16="http://schemas.microsoft.com/office/drawing/2014/main" id="{2DC7C273-69C3-41F7-B37A-F71FDAC48A0C}"/>
              </a:ext>
            </a:extLst>
          </p:cNvPr>
          <p:cNvSpPr txBox="1"/>
          <p:nvPr userDrawn="1"/>
        </p:nvSpPr>
        <p:spPr>
          <a:xfrm>
            <a:off x="585719" y="6474531"/>
            <a:ext cx="964851" cy="301557"/>
          </a:xfrm>
          <a:prstGeom prst="rect">
            <a:avLst/>
          </a:prstGeom>
        </p:spPr>
        <p:txBody>
          <a:bodyPr wrap="square" lIns="0" tIns="0" rIns="0" bIns="0" rtlCol="0" anchor="t">
            <a:spAutoFit/>
          </a:bodyPr>
          <a:lstStyle/>
          <a:p>
            <a:pPr algn="l">
              <a:lnSpc>
                <a:spcPts val="799"/>
              </a:lnSpc>
            </a:pPr>
            <a:r>
              <a:rPr lang="en-US" sz="666" spc="113">
                <a:solidFill>
                  <a:srgbClr val="5D7963"/>
                </a:solidFill>
                <a:latin typeface="Lato"/>
              </a:rPr>
              <a:t>RESEARCH, </a:t>
            </a:r>
          </a:p>
          <a:p>
            <a:pPr algn="l">
              <a:lnSpc>
                <a:spcPts val="799"/>
              </a:lnSpc>
            </a:pPr>
            <a:r>
              <a:rPr lang="en-US" sz="666" spc="113">
                <a:solidFill>
                  <a:srgbClr val="5D7963"/>
                </a:solidFill>
                <a:latin typeface="Lato"/>
              </a:rPr>
              <a:t>EDUCATION, </a:t>
            </a:r>
          </a:p>
          <a:p>
            <a:pPr algn="l">
              <a:lnSpc>
                <a:spcPts val="799"/>
              </a:lnSpc>
            </a:pPr>
            <a:r>
              <a:rPr lang="en-US" sz="666" spc="113">
                <a:solidFill>
                  <a:srgbClr val="5D7963"/>
                </a:solidFill>
                <a:latin typeface="Lato"/>
              </a:rPr>
              <a:t>AND ECONOMICS </a:t>
            </a:r>
          </a:p>
        </p:txBody>
      </p:sp>
      <p:pic>
        <p:nvPicPr>
          <p:cNvPr id="11" name="Picture 10" descr="A picture containing food, drawing&#10;&#10;Description automatically generated">
            <a:extLst>
              <a:ext uri="{FF2B5EF4-FFF2-40B4-BE49-F238E27FC236}">
                <a16:creationId xmlns:a16="http://schemas.microsoft.com/office/drawing/2014/main" id="{6749EC65-D653-4F7E-B0E1-0BB2C597A1C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600" y="6477001"/>
            <a:ext cx="399452" cy="273035"/>
          </a:xfrm>
          <a:prstGeom prst="rect">
            <a:avLst/>
          </a:prstGeom>
        </p:spPr>
      </p:pic>
      <p:sp>
        <p:nvSpPr>
          <p:cNvPr id="14" name="Rectangle 13">
            <a:extLst>
              <a:ext uri="{FF2B5EF4-FFF2-40B4-BE49-F238E27FC236}">
                <a16:creationId xmlns:a16="http://schemas.microsoft.com/office/drawing/2014/main" id="{F3F61001-FD29-4E82-9AAF-3B97B6A8263E}"/>
              </a:ext>
            </a:extLst>
          </p:cNvPr>
          <p:cNvSpPr/>
          <p:nvPr userDrawn="1"/>
        </p:nvSpPr>
        <p:spPr>
          <a:xfrm>
            <a:off x="5994400" y="6474531"/>
            <a:ext cx="6096000" cy="556178"/>
          </a:xfrm>
          <a:prstGeom prst="rect">
            <a:avLst/>
          </a:prstGeom>
        </p:spPr>
        <p:txBody>
          <a:bodyPr>
            <a:spAutoFit/>
          </a:bodyPr>
          <a:lstStyle/>
          <a:p>
            <a:pPr algn="r">
              <a:lnSpc>
                <a:spcPts val="1194"/>
              </a:lnSpc>
            </a:pPr>
            <a:r>
              <a:rPr lang="en-US" sz="1200">
                <a:solidFill>
                  <a:schemeClr val="bg1"/>
                </a:solidFill>
                <a:latin typeface="+mn-lt"/>
              </a:rPr>
              <a:t>USDA Science </a:t>
            </a:r>
          </a:p>
          <a:p>
            <a:pPr algn="r">
              <a:lnSpc>
                <a:spcPts val="1194"/>
              </a:lnSpc>
            </a:pPr>
            <a:r>
              <a:rPr lang="en-US" sz="1200">
                <a:solidFill>
                  <a:schemeClr val="bg1"/>
                </a:solidFill>
                <a:latin typeface="+mn-lt"/>
              </a:rPr>
              <a:t>“Cultivating Scientific Innovation”  </a:t>
            </a:r>
          </a:p>
          <a:p>
            <a:pPr algn="r">
              <a:lnSpc>
                <a:spcPts val="1194"/>
              </a:lnSpc>
            </a:pPr>
            <a:endParaRPr lang="en-US" sz="1200">
              <a:solidFill>
                <a:schemeClr val="bg1"/>
              </a:solidFill>
              <a:latin typeface="Aileron Heavy Bold"/>
            </a:endParaRPr>
          </a:p>
        </p:txBody>
      </p:sp>
    </p:spTree>
    <p:extLst>
      <p:ext uri="{BB962C8B-B14F-4D97-AF65-F5344CB8AC3E}">
        <p14:creationId xmlns:p14="http://schemas.microsoft.com/office/powerpoint/2010/main" val="1169330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3" name="AutoShape 2">
            <a:extLst>
              <a:ext uri="{FF2B5EF4-FFF2-40B4-BE49-F238E27FC236}">
                <a16:creationId xmlns:a16="http://schemas.microsoft.com/office/drawing/2014/main" id="{0AAB3B4D-248B-416E-952F-C440DFE131B0}"/>
              </a:ext>
            </a:extLst>
          </p:cNvPr>
          <p:cNvSpPr/>
          <p:nvPr userDrawn="1"/>
        </p:nvSpPr>
        <p:spPr>
          <a:xfrm>
            <a:off x="0" y="-66675"/>
            <a:ext cx="1604109" cy="1351085"/>
          </a:xfrm>
          <a:prstGeom prst="rect">
            <a:avLst/>
          </a:prstGeom>
          <a:solidFill>
            <a:srgbClr val="5D7963"/>
          </a:solidFill>
        </p:spPr>
        <p:txBody>
          <a:bodyPr/>
          <a:lstStyle/>
          <a:p>
            <a:endParaRPr lang="en-US" sz="1200"/>
          </a:p>
        </p:txBody>
      </p:sp>
      <p:sp>
        <p:nvSpPr>
          <p:cNvPr id="10" name="Text Placeholder 21">
            <a:extLst>
              <a:ext uri="{FF2B5EF4-FFF2-40B4-BE49-F238E27FC236}">
                <a16:creationId xmlns:a16="http://schemas.microsoft.com/office/drawing/2014/main" id="{90A43D8D-181E-4DD2-9EF9-2BA85B879DF8}"/>
              </a:ext>
            </a:extLst>
          </p:cNvPr>
          <p:cNvSpPr>
            <a:spLocks noGrp="1"/>
          </p:cNvSpPr>
          <p:nvPr>
            <p:ph type="body" sz="quarter" idx="14" hasCustomPrompt="1"/>
          </p:nvPr>
        </p:nvSpPr>
        <p:spPr>
          <a:xfrm>
            <a:off x="2095471" y="485000"/>
            <a:ext cx="5204591" cy="505600"/>
          </a:xfrm>
          <a:prstGeom prst="rect">
            <a:avLst/>
          </a:prstGeom>
        </p:spPr>
        <p:txBody>
          <a:bodyPr/>
          <a:lstStyle>
            <a:lvl1pPr>
              <a:defRPr sz="3600" baseline="0">
                <a:solidFill>
                  <a:schemeClr val="tx1">
                    <a:lumMod val="65000"/>
                    <a:lumOff val="35000"/>
                  </a:schemeClr>
                </a:solidFill>
                <a:latin typeface="League Spartan" panose="020B0604020202020204" charset="0"/>
              </a:defRPr>
            </a:lvl1pPr>
          </a:lstStyle>
          <a:p>
            <a:pPr lvl="0"/>
            <a:r>
              <a:rPr lang="en-US"/>
              <a:t>Click to edit title</a:t>
            </a:r>
          </a:p>
        </p:txBody>
      </p:sp>
      <p:sp>
        <p:nvSpPr>
          <p:cNvPr id="11" name="Text Placeholder 12">
            <a:extLst>
              <a:ext uri="{FF2B5EF4-FFF2-40B4-BE49-F238E27FC236}">
                <a16:creationId xmlns:a16="http://schemas.microsoft.com/office/drawing/2014/main" id="{7293DDCE-FF65-434B-BD22-6D9CFC4CD761}"/>
              </a:ext>
            </a:extLst>
          </p:cNvPr>
          <p:cNvSpPr>
            <a:spLocks noGrp="1"/>
          </p:cNvSpPr>
          <p:nvPr>
            <p:ph type="body" sz="quarter" idx="15"/>
          </p:nvPr>
        </p:nvSpPr>
        <p:spPr>
          <a:xfrm>
            <a:off x="2095470" y="1600200"/>
            <a:ext cx="5204591" cy="4876800"/>
          </a:xfrm>
          <a:prstGeom prst="rect">
            <a:avLst/>
          </a:prstGeom>
        </p:spPr>
        <p:txBody>
          <a:bodyPr/>
          <a:lstStyle>
            <a:lvl1pPr>
              <a:defRPr>
                <a:solidFill>
                  <a:schemeClr val="tx1">
                    <a:lumMod val="65000"/>
                    <a:lumOff val="35000"/>
                  </a:schemeClr>
                </a:solidFill>
              </a:defRPr>
            </a:lvl1pPr>
            <a:lvl2pPr marL="304815" indent="0">
              <a:buNone/>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en-US"/>
              <a:t>Click to edit Master text styles</a:t>
            </a:r>
          </a:p>
          <a:p>
            <a:pPr lvl="1"/>
            <a:endParaRPr lang="en-US"/>
          </a:p>
        </p:txBody>
      </p:sp>
      <p:sp>
        <p:nvSpPr>
          <p:cNvPr id="13" name="Picture Placeholder 12">
            <a:extLst>
              <a:ext uri="{FF2B5EF4-FFF2-40B4-BE49-F238E27FC236}">
                <a16:creationId xmlns:a16="http://schemas.microsoft.com/office/drawing/2014/main" id="{268F06C2-2C5D-4578-B32C-0B251B072CAF}"/>
              </a:ext>
            </a:extLst>
          </p:cNvPr>
          <p:cNvSpPr>
            <a:spLocks noGrp="1"/>
          </p:cNvSpPr>
          <p:nvPr>
            <p:ph type="pic" sz="quarter" idx="16"/>
          </p:nvPr>
        </p:nvSpPr>
        <p:spPr>
          <a:xfrm>
            <a:off x="7924800" y="0"/>
            <a:ext cx="3048000" cy="6858000"/>
          </a:xfrm>
          <a:prstGeom prst="rect">
            <a:avLst/>
          </a:prstGeom>
        </p:spPr>
        <p:txBody>
          <a:bodyPr/>
          <a:lstStyle/>
          <a:p>
            <a:endParaRPr lang="en-US"/>
          </a:p>
        </p:txBody>
      </p:sp>
      <p:sp>
        <p:nvSpPr>
          <p:cNvPr id="14" name="Text Placeholder 6">
            <a:extLst>
              <a:ext uri="{FF2B5EF4-FFF2-40B4-BE49-F238E27FC236}">
                <a16:creationId xmlns:a16="http://schemas.microsoft.com/office/drawing/2014/main" id="{268B413F-A454-4AB9-BD20-D2131F80CABF}"/>
              </a:ext>
            </a:extLst>
          </p:cNvPr>
          <p:cNvSpPr txBox="1">
            <a:spLocks/>
          </p:cNvSpPr>
          <p:nvPr userDrawn="1"/>
        </p:nvSpPr>
        <p:spPr>
          <a:xfrm>
            <a:off x="585719" y="560000"/>
            <a:ext cx="406400" cy="355600"/>
          </a:xfrm>
          <a:prstGeom prst="rect">
            <a:avLst/>
          </a:prstGeom>
        </p:spPr>
        <p:txBody>
          <a:bodyPr vert="horz" wrap="none" lIns="60960" tIns="30480" rIns="60960" bIns="30480" rtlCol="0" anchor="ctr"/>
          <a:lstStyle>
            <a:defPPr>
              <a:defRPr lang="en-US"/>
            </a:defPPr>
            <a:lvl1pPr marL="0" indent="0" algn="r" defTabSz="914400" rtl="0" eaLnBrk="1" latinLnBrk="0" hangingPunct="1">
              <a:buNone/>
              <a:defRPr sz="2400" kern="1200" baseline="0">
                <a:solidFill>
                  <a:schemeClr val="bg1"/>
                </a:solidFill>
                <a:latin typeface="League Spartan" panose="020B060402020202020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600"/>
          </a:p>
        </p:txBody>
      </p:sp>
      <p:sp>
        <p:nvSpPr>
          <p:cNvPr id="8" name="TextBox 6">
            <a:extLst>
              <a:ext uri="{FF2B5EF4-FFF2-40B4-BE49-F238E27FC236}">
                <a16:creationId xmlns:a16="http://schemas.microsoft.com/office/drawing/2014/main" id="{F8D30227-0758-4DD6-91E6-6F3B278FBDA8}"/>
              </a:ext>
            </a:extLst>
          </p:cNvPr>
          <p:cNvSpPr txBox="1"/>
          <p:nvPr userDrawn="1"/>
        </p:nvSpPr>
        <p:spPr>
          <a:xfrm>
            <a:off x="585719" y="6474531"/>
            <a:ext cx="964851" cy="301557"/>
          </a:xfrm>
          <a:prstGeom prst="rect">
            <a:avLst/>
          </a:prstGeom>
        </p:spPr>
        <p:txBody>
          <a:bodyPr wrap="square" lIns="0" tIns="0" rIns="0" bIns="0" rtlCol="0" anchor="t">
            <a:spAutoFit/>
          </a:bodyPr>
          <a:lstStyle/>
          <a:p>
            <a:pPr algn="l">
              <a:lnSpc>
                <a:spcPts val="799"/>
              </a:lnSpc>
            </a:pPr>
            <a:r>
              <a:rPr lang="en-US" sz="666" spc="113">
                <a:solidFill>
                  <a:srgbClr val="5D7963"/>
                </a:solidFill>
                <a:latin typeface="Lato"/>
              </a:rPr>
              <a:t>RESEARCH, </a:t>
            </a:r>
          </a:p>
          <a:p>
            <a:pPr algn="l">
              <a:lnSpc>
                <a:spcPts val="799"/>
              </a:lnSpc>
            </a:pPr>
            <a:r>
              <a:rPr lang="en-US" sz="666" spc="113">
                <a:solidFill>
                  <a:srgbClr val="5D7963"/>
                </a:solidFill>
                <a:latin typeface="Lato"/>
              </a:rPr>
              <a:t>EDUCATION, </a:t>
            </a:r>
          </a:p>
          <a:p>
            <a:pPr algn="l">
              <a:lnSpc>
                <a:spcPts val="799"/>
              </a:lnSpc>
            </a:pPr>
            <a:r>
              <a:rPr lang="en-US" sz="666" spc="113">
                <a:solidFill>
                  <a:srgbClr val="5D7963"/>
                </a:solidFill>
                <a:latin typeface="Lato"/>
              </a:rPr>
              <a:t>AND ECONOMICS </a:t>
            </a:r>
          </a:p>
        </p:txBody>
      </p:sp>
      <p:pic>
        <p:nvPicPr>
          <p:cNvPr id="9" name="Picture 8" descr="A picture containing food, drawing&#10;&#10;Description automatically generated">
            <a:extLst>
              <a:ext uri="{FF2B5EF4-FFF2-40B4-BE49-F238E27FC236}">
                <a16:creationId xmlns:a16="http://schemas.microsoft.com/office/drawing/2014/main" id="{0E3C3F93-306F-4457-A24A-89EB9C9BDC9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600" y="6477001"/>
            <a:ext cx="399452" cy="273035"/>
          </a:xfrm>
          <a:prstGeom prst="rect">
            <a:avLst/>
          </a:prstGeom>
        </p:spPr>
      </p:pic>
    </p:spTree>
    <p:extLst>
      <p:ext uri="{BB962C8B-B14F-4D97-AF65-F5344CB8AC3E}">
        <p14:creationId xmlns:p14="http://schemas.microsoft.com/office/powerpoint/2010/main" val="3434548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3" name="AutoShape 8">
            <a:extLst>
              <a:ext uri="{FF2B5EF4-FFF2-40B4-BE49-F238E27FC236}">
                <a16:creationId xmlns:a16="http://schemas.microsoft.com/office/drawing/2014/main" id="{75F84959-4BFF-41F1-BD25-E1CF022A9AE0}"/>
              </a:ext>
            </a:extLst>
          </p:cNvPr>
          <p:cNvSpPr/>
          <p:nvPr userDrawn="1"/>
        </p:nvSpPr>
        <p:spPr>
          <a:xfrm>
            <a:off x="-14593" y="0"/>
            <a:ext cx="1549400" cy="3439533"/>
          </a:xfrm>
          <a:prstGeom prst="rect">
            <a:avLst/>
          </a:prstGeom>
          <a:solidFill>
            <a:srgbClr val="5D7963"/>
          </a:solidFill>
        </p:spPr>
      </p:sp>
      <p:sp>
        <p:nvSpPr>
          <p:cNvPr id="9" name="Text Placeholder 21">
            <a:extLst>
              <a:ext uri="{FF2B5EF4-FFF2-40B4-BE49-F238E27FC236}">
                <a16:creationId xmlns:a16="http://schemas.microsoft.com/office/drawing/2014/main" id="{817708F1-F8B9-49FE-93A4-1CB1F43A9F9B}"/>
              </a:ext>
            </a:extLst>
          </p:cNvPr>
          <p:cNvSpPr>
            <a:spLocks noGrp="1"/>
          </p:cNvSpPr>
          <p:nvPr>
            <p:ph type="body" sz="quarter" idx="14" hasCustomPrompt="1"/>
          </p:nvPr>
        </p:nvSpPr>
        <p:spPr>
          <a:xfrm>
            <a:off x="990713" y="4833665"/>
            <a:ext cx="5204591" cy="505600"/>
          </a:xfrm>
          <a:prstGeom prst="rect">
            <a:avLst/>
          </a:prstGeom>
        </p:spPr>
        <p:txBody>
          <a:bodyPr/>
          <a:lstStyle>
            <a:lvl1pPr>
              <a:defRPr sz="3600" baseline="0">
                <a:solidFill>
                  <a:schemeClr val="tx1">
                    <a:lumMod val="65000"/>
                    <a:lumOff val="35000"/>
                  </a:schemeClr>
                </a:solidFill>
                <a:latin typeface="League Spartan" panose="020B0604020202020204" charset="0"/>
              </a:defRPr>
            </a:lvl1pPr>
          </a:lstStyle>
          <a:p>
            <a:pPr lvl="0"/>
            <a:r>
              <a:rPr lang="en-US"/>
              <a:t>Click to edit title</a:t>
            </a:r>
          </a:p>
        </p:txBody>
      </p:sp>
      <p:sp>
        <p:nvSpPr>
          <p:cNvPr id="11" name="Picture Placeholder 10">
            <a:extLst>
              <a:ext uri="{FF2B5EF4-FFF2-40B4-BE49-F238E27FC236}">
                <a16:creationId xmlns:a16="http://schemas.microsoft.com/office/drawing/2014/main" id="{EE58D454-C448-492A-A619-9998160E9588}"/>
              </a:ext>
            </a:extLst>
          </p:cNvPr>
          <p:cNvSpPr>
            <a:spLocks noGrp="1"/>
          </p:cNvSpPr>
          <p:nvPr>
            <p:ph type="pic" sz="quarter" idx="15"/>
          </p:nvPr>
        </p:nvSpPr>
        <p:spPr>
          <a:xfrm>
            <a:off x="7150808" y="1"/>
            <a:ext cx="5041193" cy="3439583"/>
          </a:xfrm>
          <a:prstGeom prst="rect">
            <a:avLst/>
          </a:prstGeom>
        </p:spPr>
        <p:txBody>
          <a:bodyPr/>
          <a:lstStyle/>
          <a:p>
            <a:endParaRPr lang="en-US"/>
          </a:p>
        </p:txBody>
      </p:sp>
      <p:sp>
        <p:nvSpPr>
          <p:cNvPr id="12" name="Picture Placeholder 10">
            <a:extLst>
              <a:ext uri="{FF2B5EF4-FFF2-40B4-BE49-F238E27FC236}">
                <a16:creationId xmlns:a16="http://schemas.microsoft.com/office/drawing/2014/main" id="{72558525-9F3E-4EBE-A3F9-6FDDA192C91C}"/>
              </a:ext>
            </a:extLst>
          </p:cNvPr>
          <p:cNvSpPr>
            <a:spLocks noGrp="1"/>
          </p:cNvSpPr>
          <p:nvPr>
            <p:ph type="pic" sz="quarter" idx="16"/>
          </p:nvPr>
        </p:nvSpPr>
        <p:spPr>
          <a:xfrm>
            <a:off x="1549401" y="1"/>
            <a:ext cx="5601407" cy="3429000"/>
          </a:xfrm>
          <a:prstGeom prst="rect">
            <a:avLst/>
          </a:prstGeom>
        </p:spPr>
        <p:txBody>
          <a:bodyPr/>
          <a:lstStyle/>
          <a:p>
            <a:endParaRPr lang="en-US"/>
          </a:p>
        </p:txBody>
      </p:sp>
      <p:sp>
        <p:nvSpPr>
          <p:cNvPr id="13" name="Picture Placeholder 10">
            <a:extLst>
              <a:ext uri="{FF2B5EF4-FFF2-40B4-BE49-F238E27FC236}">
                <a16:creationId xmlns:a16="http://schemas.microsoft.com/office/drawing/2014/main" id="{39E97A86-16C2-4944-9A9D-F710ACABDCBD}"/>
              </a:ext>
            </a:extLst>
          </p:cNvPr>
          <p:cNvSpPr>
            <a:spLocks noGrp="1"/>
          </p:cNvSpPr>
          <p:nvPr>
            <p:ph type="pic" sz="quarter" idx="17"/>
          </p:nvPr>
        </p:nvSpPr>
        <p:spPr>
          <a:xfrm>
            <a:off x="7150808" y="3439533"/>
            <a:ext cx="5041193" cy="3418467"/>
          </a:xfrm>
          <a:prstGeom prst="rect">
            <a:avLst/>
          </a:prstGeom>
        </p:spPr>
        <p:txBody>
          <a:bodyPr/>
          <a:lstStyle/>
          <a:p>
            <a:endParaRPr lang="en-US"/>
          </a:p>
        </p:txBody>
      </p:sp>
      <p:sp>
        <p:nvSpPr>
          <p:cNvPr id="16" name="Text Placeholder 6">
            <a:extLst>
              <a:ext uri="{FF2B5EF4-FFF2-40B4-BE49-F238E27FC236}">
                <a16:creationId xmlns:a16="http://schemas.microsoft.com/office/drawing/2014/main" id="{451E9397-1097-4AC1-BBCF-A0DBB5B75B16}"/>
              </a:ext>
            </a:extLst>
          </p:cNvPr>
          <p:cNvSpPr txBox="1">
            <a:spLocks/>
          </p:cNvSpPr>
          <p:nvPr userDrawn="1"/>
        </p:nvSpPr>
        <p:spPr>
          <a:xfrm>
            <a:off x="787513" y="584200"/>
            <a:ext cx="406400" cy="355600"/>
          </a:xfrm>
          <a:prstGeom prst="rect">
            <a:avLst/>
          </a:prstGeom>
        </p:spPr>
        <p:txBody>
          <a:bodyPr vert="horz" wrap="none" lIns="60960" tIns="30480" rIns="60960" bIns="30480" rtlCol="0" anchor="ctr"/>
          <a:lstStyle>
            <a:defPPr>
              <a:defRPr lang="en-US"/>
            </a:defPPr>
            <a:lvl1pPr marL="0" indent="0" algn="r" defTabSz="914400" rtl="0" eaLnBrk="1" latinLnBrk="0" hangingPunct="1">
              <a:buNone/>
              <a:defRPr sz="2400" kern="1200" baseline="0">
                <a:solidFill>
                  <a:schemeClr val="bg1"/>
                </a:solidFill>
                <a:latin typeface="League Spartan" panose="020B060402020202020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a:t>Page #</a:t>
            </a:r>
          </a:p>
        </p:txBody>
      </p:sp>
      <p:sp>
        <p:nvSpPr>
          <p:cNvPr id="10" name="TextBox 6">
            <a:extLst>
              <a:ext uri="{FF2B5EF4-FFF2-40B4-BE49-F238E27FC236}">
                <a16:creationId xmlns:a16="http://schemas.microsoft.com/office/drawing/2014/main" id="{349F98AF-7CBF-4E29-A17B-5D213EC71D7C}"/>
              </a:ext>
            </a:extLst>
          </p:cNvPr>
          <p:cNvSpPr txBox="1"/>
          <p:nvPr userDrawn="1"/>
        </p:nvSpPr>
        <p:spPr>
          <a:xfrm>
            <a:off x="585719" y="6474531"/>
            <a:ext cx="964851" cy="301557"/>
          </a:xfrm>
          <a:prstGeom prst="rect">
            <a:avLst/>
          </a:prstGeom>
        </p:spPr>
        <p:txBody>
          <a:bodyPr wrap="square" lIns="0" tIns="0" rIns="0" bIns="0" rtlCol="0" anchor="t">
            <a:spAutoFit/>
          </a:bodyPr>
          <a:lstStyle/>
          <a:p>
            <a:pPr algn="l">
              <a:lnSpc>
                <a:spcPts val="799"/>
              </a:lnSpc>
            </a:pPr>
            <a:r>
              <a:rPr lang="en-US" sz="666" spc="113">
                <a:solidFill>
                  <a:srgbClr val="5D7963"/>
                </a:solidFill>
                <a:latin typeface="Lato"/>
              </a:rPr>
              <a:t>RESEARCH, </a:t>
            </a:r>
          </a:p>
          <a:p>
            <a:pPr algn="l">
              <a:lnSpc>
                <a:spcPts val="799"/>
              </a:lnSpc>
            </a:pPr>
            <a:r>
              <a:rPr lang="en-US" sz="666" spc="113">
                <a:solidFill>
                  <a:srgbClr val="5D7963"/>
                </a:solidFill>
                <a:latin typeface="Lato"/>
              </a:rPr>
              <a:t>EDUCATION, </a:t>
            </a:r>
          </a:p>
          <a:p>
            <a:pPr algn="l">
              <a:lnSpc>
                <a:spcPts val="799"/>
              </a:lnSpc>
            </a:pPr>
            <a:r>
              <a:rPr lang="en-US" sz="666" spc="113">
                <a:solidFill>
                  <a:srgbClr val="5D7963"/>
                </a:solidFill>
                <a:latin typeface="Lato"/>
              </a:rPr>
              <a:t>AND ECONOMICS </a:t>
            </a:r>
          </a:p>
        </p:txBody>
      </p:sp>
      <p:pic>
        <p:nvPicPr>
          <p:cNvPr id="14" name="Picture 13" descr="A picture containing food, drawing&#10;&#10;Description automatically generated">
            <a:extLst>
              <a:ext uri="{FF2B5EF4-FFF2-40B4-BE49-F238E27FC236}">
                <a16:creationId xmlns:a16="http://schemas.microsoft.com/office/drawing/2014/main" id="{EA5CE573-D4D1-4597-934B-CA413839D9C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600" y="6477001"/>
            <a:ext cx="399452" cy="273035"/>
          </a:xfrm>
          <a:prstGeom prst="rect">
            <a:avLst/>
          </a:prstGeom>
        </p:spPr>
      </p:pic>
    </p:spTree>
    <p:extLst>
      <p:ext uri="{BB962C8B-B14F-4D97-AF65-F5344CB8AC3E}">
        <p14:creationId xmlns:p14="http://schemas.microsoft.com/office/powerpoint/2010/main" val="2076719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4" name="AutoShape 13">
            <a:extLst>
              <a:ext uri="{FF2B5EF4-FFF2-40B4-BE49-F238E27FC236}">
                <a16:creationId xmlns:a16="http://schemas.microsoft.com/office/drawing/2014/main" id="{13465511-8852-4224-BAAA-4328DCD8FDEC}"/>
              </a:ext>
            </a:extLst>
          </p:cNvPr>
          <p:cNvSpPr/>
          <p:nvPr userDrawn="1"/>
        </p:nvSpPr>
        <p:spPr>
          <a:xfrm>
            <a:off x="10704341" y="0"/>
            <a:ext cx="1498600" cy="1403840"/>
          </a:xfrm>
          <a:prstGeom prst="rect">
            <a:avLst/>
          </a:prstGeom>
          <a:solidFill>
            <a:srgbClr val="5D7963"/>
          </a:solidFill>
        </p:spPr>
        <p:txBody>
          <a:bodyPr/>
          <a:lstStyle/>
          <a:p>
            <a:endParaRPr lang="en-US" sz="1200"/>
          </a:p>
        </p:txBody>
      </p:sp>
      <p:pic>
        <p:nvPicPr>
          <p:cNvPr id="6" name="Picture 5">
            <a:extLst>
              <a:ext uri="{FF2B5EF4-FFF2-40B4-BE49-F238E27FC236}">
                <a16:creationId xmlns:a16="http://schemas.microsoft.com/office/drawing/2014/main" id="{57DE58DB-9B15-4EF5-9D6A-BF87E604A2D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576037" y="701920"/>
            <a:ext cx="5486400" cy="6858000"/>
          </a:xfrm>
          <a:prstGeom prst="rect">
            <a:avLst/>
          </a:prstGeom>
          <a:effectLst>
            <a:softEdge rad="1270000"/>
          </a:effectLst>
        </p:spPr>
      </p:pic>
      <p:sp>
        <p:nvSpPr>
          <p:cNvPr id="8" name="Text Placeholder 21">
            <a:extLst>
              <a:ext uri="{FF2B5EF4-FFF2-40B4-BE49-F238E27FC236}">
                <a16:creationId xmlns:a16="http://schemas.microsoft.com/office/drawing/2014/main" id="{397920E4-9B03-43A2-BCDD-895B8857DAF6}"/>
              </a:ext>
            </a:extLst>
          </p:cNvPr>
          <p:cNvSpPr>
            <a:spLocks noGrp="1"/>
          </p:cNvSpPr>
          <p:nvPr>
            <p:ph type="body" sz="quarter" idx="14" hasCustomPrompt="1"/>
          </p:nvPr>
        </p:nvSpPr>
        <p:spPr>
          <a:xfrm>
            <a:off x="609601" y="581270"/>
            <a:ext cx="5204591" cy="505600"/>
          </a:xfrm>
          <a:prstGeom prst="rect">
            <a:avLst/>
          </a:prstGeom>
        </p:spPr>
        <p:txBody>
          <a:bodyPr/>
          <a:lstStyle>
            <a:lvl1pPr>
              <a:defRPr sz="3600" baseline="0">
                <a:solidFill>
                  <a:schemeClr val="tx1">
                    <a:lumMod val="65000"/>
                    <a:lumOff val="35000"/>
                  </a:schemeClr>
                </a:solidFill>
                <a:latin typeface="League Spartan" panose="020B0604020202020204" charset="0"/>
              </a:defRPr>
            </a:lvl1pPr>
          </a:lstStyle>
          <a:p>
            <a:pPr lvl="0"/>
            <a:r>
              <a:rPr lang="en-US"/>
              <a:t>Click to edit title</a:t>
            </a:r>
          </a:p>
        </p:txBody>
      </p:sp>
      <p:sp>
        <p:nvSpPr>
          <p:cNvPr id="9" name="Text Placeholder 12">
            <a:extLst>
              <a:ext uri="{FF2B5EF4-FFF2-40B4-BE49-F238E27FC236}">
                <a16:creationId xmlns:a16="http://schemas.microsoft.com/office/drawing/2014/main" id="{4257BCA3-973E-461E-939D-203D86DFB0B6}"/>
              </a:ext>
            </a:extLst>
          </p:cNvPr>
          <p:cNvSpPr>
            <a:spLocks noGrp="1"/>
          </p:cNvSpPr>
          <p:nvPr>
            <p:ph type="body" sz="quarter" idx="15"/>
          </p:nvPr>
        </p:nvSpPr>
        <p:spPr>
          <a:xfrm>
            <a:off x="609601" y="2209800"/>
            <a:ext cx="4317999" cy="4876800"/>
          </a:xfrm>
          <a:prstGeom prst="rect">
            <a:avLst/>
          </a:prstGeom>
        </p:spPr>
        <p:txBody>
          <a:bodyPr/>
          <a:lstStyle>
            <a:lvl1pPr marL="228611" marR="0" indent="-228611" algn="l" defTabSz="609630" rtl="0" eaLnBrk="1" fontAlgn="auto" latinLnBrk="0" hangingPunct="1">
              <a:lnSpc>
                <a:spcPct val="100000"/>
              </a:lnSpc>
              <a:spcBef>
                <a:spcPct val="20000"/>
              </a:spcBef>
              <a:spcAft>
                <a:spcPts val="0"/>
              </a:spcAft>
              <a:buClrTx/>
              <a:buSzTx/>
              <a:buFont typeface="Arial" pitchFamily="34" charset="0"/>
              <a:buChar char="•"/>
              <a:tabLst/>
              <a:defRPr>
                <a:solidFill>
                  <a:schemeClr val="tx1">
                    <a:lumMod val="65000"/>
                    <a:lumOff val="35000"/>
                  </a:schemeClr>
                </a:solidFill>
              </a:defRPr>
            </a:lvl1pPr>
            <a:lvl2pPr marL="304815" indent="0">
              <a:buNone/>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en-US"/>
              <a:t>Click to edit Master text styles</a:t>
            </a:r>
          </a:p>
          <a:p>
            <a:pPr lvl="0"/>
            <a:endParaRPr lang="en-US"/>
          </a:p>
          <a:p>
            <a:pPr lvl="0"/>
            <a:endParaRPr lang="en-US"/>
          </a:p>
          <a:p>
            <a:pPr marL="228611" marR="0" lvl="0" indent="-228611" algn="l" defTabSz="609630" rtl="0" eaLnBrk="1" fontAlgn="auto" latinLnBrk="0" hangingPunct="1">
              <a:lnSpc>
                <a:spcPct val="100000"/>
              </a:lnSpc>
              <a:spcBef>
                <a:spcPct val="20000"/>
              </a:spcBef>
              <a:spcAft>
                <a:spcPts val="0"/>
              </a:spcAft>
              <a:buClrTx/>
              <a:buSzTx/>
              <a:buFont typeface="Arial" pitchFamily="34" charset="0"/>
              <a:buChar char="•"/>
              <a:tabLst/>
              <a:defRPr/>
            </a:pPr>
            <a:r>
              <a:rPr lang="en-US" sz="2133">
                <a:solidFill>
                  <a:srgbClr val="4B4B4B"/>
                </a:solidFill>
                <a:latin typeface="League Spartan"/>
              </a:rPr>
              <a:t>@</a:t>
            </a:r>
            <a:r>
              <a:rPr lang="en-US" sz="2133" err="1">
                <a:solidFill>
                  <a:srgbClr val="4B4B4B"/>
                </a:solidFill>
                <a:latin typeface="League Spartan"/>
              </a:rPr>
              <a:t>USDAScience</a:t>
            </a:r>
            <a:endParaRPr lang="en-US" sz="2133">
              <a:solidFill>
                <a:srgbClr val="4B4B4B"/>
              </a:solidFill>
              <a:latin typeface="League Spartan"/>
            </a:endParaRPr>
          </a:p>
          <a:p>
            <a:pPr lvl="0"/>
            <a:endParaRPr lang="en-US"/>
          </a:p>
          <a:p>
            <a:pPr lvl="1"/>
            <a:endParaRPr lang="en-US"/>
          </a:p>
        </p:txBody>
      </p:sp>
      <p:sp>
        <p:nvSpPr>
          <p:cNvPr id="11" name="TextBox 6">
            <a:extLst>
              <a:ext uri="{FF2B5EF4-FFF2-40B4-BE49-F238E27FC236}">
                <a16:creationId xmlns:a16="http://schemas.microsoft.com/office/drawing/2014/main" id="{8D374D67-8C5A-4D67-B56D-840BDD95FCFA}"/>
              </a:ext>
            </a:extLst>
          </p:cNvPr>
          <p:cNvSpPr txBox="1"/>
          <p:nvPr userDrawn="1"/>
        </p:nvSpPr>
        <p:spPr>
          <a:xfrm>
            <a:off x="585719" y="6474531"/>
            <a:ext cx="964851" cy="301557"/>
          </a:xfrm>
          <a:prstGeom prst="rect">
            <a:avLst/>
          </a:prstGeom>
        </p:spPr>
        <p:txBody>
          <a:bodyPr wrap="square" lIns="0" tIns="0" rIns="0" bIns="0" rtlCol="0" anchor="t">
            <a:spAutoFit/>
          </a:bodyPr>
          <a:lstStyle/>
          <a:p>
            <a:pPr algn="l">
              <a:lnSpc>
                <a:spcPts val="799"/>
              </a:lnSpc>
            </a:pPr>
            <a:r>
              <a:rPr lang="en-US" sz="666" spc="113">
                <a:solidFill>
                  <a:srgbClr val="5D7963"/>
                </a:solidFill>
                <a:latin typeface="Lato"/>
              </a:rPr>
              <a:t>RESEARCH, </a:t>
            </a:r>
          </a:p>
          <a:p>
            <a:pPr algn="l">
              <a:lnSpc>
                <a:spcPts val="799"/>
              </a:lnSpc>
            </a:pPr>
            <a:r>
              <a:rPr lang="en-US" sz="666" spc="113">
                <a:solidFill>
                  <a:srgbClr val="5D7963"/>
                </a:solidFill>
                <a:latin typeface="Lato"/>
              </a:rPr>
              <a:t>EDUCATION, </a:t>
            </a:r>
          </a:p>
          <a:p>
            <a:pPr algn="l">
              <a:lnSpc>
                <a:spcPts val="799"/>
              </a:lnSpc>
            </a:pPr>
            <a:r>
              <a:rPr lang="en-US" sz="666" spc="113">
                <a:solidFill>
                  <a:srgbClr val="5D7963"/>
                </a:solidFill>
                <a:latin typeface="Lato"/>
              </a:rPr>
              <a:t>AND ECONOMICS </a:t>
            </a:r>
          </a:p>
        </p:txBody>
      </p:sp>
      <p:pic>
        <p:nvPicPr>
          <p:cNvPr id="12" name="Picture 11" descr="A picture containing food, drawing&#10;&#10;Description automatically generated">
            <a:extLst>
              <a:ext uri="{FF2B5EF4-FFF2-40B4-BE49-F238E27FC236}">
                <a16:creationId xmlns:a16="http://schemas.microsoft.com/office/drawing/2014/main" id="{47454183-2E85-426E-BCBC-3EF040B9761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600" y="6477001"/>
            <a:ext cx="399452" cy="273035"/>
          </a:xfrm>
          <a:prstGeom prst="rect">
            <a:avLst/>
          </a:prstGeom>
        </p:spPr>
      </p:pic>
      <p:sp>
        <p:nvSpPr>
          <p:cNvPr id="13" name="Rectangle 12">
            <a:extLst>
              <a:ext uri="{FF2B5EF4-FFF2-40B4-BE49-F238E27FC236}">
                <a16:creationId xmlns:a16="http://schemas.microsoft.com/office/drawing/2014/main" id="{B4EC6EE8-0772-4EAB-BBFC-93D633FF2692}"/>
              </a:ext>
            </a:extLst>
          </p:cNvPr>
          <p:cNvSpPr/>
          <p:nvPr userDrawn="1"/>
        </p:nvSpPr>
        <p:spPr>
          <a:xfrm>
            <a:off x="6003925" y="6474531"/>
            <a:ext cx="6096000" cy="556178"/>
          </a:xfrm>
          <a:prstGeom prst="rect">
            <a:avLst/>
          </a:prstGeom>
        </p:spPr>
        <p:txBody>
          <a:bodyPr>
            <a:spAutoFit/>
          </a:bodyPr>
          <a:lstStyle/>
          <a:p>
            <a:pPr algn="r">
              <a:lnSpc>
                <a:spcPts val="1194"/>
              </a:lnSpc>
            </a:pPr>
            <a:r>
              <a:rPr lang="en-US" sz="1200">
                <a:solidFill>
                  <a:srgbClr val="5D7963"/>
                </a:solidFill>
                <a:latin typeface="+mn-lt"/>
              </a:rPr>
              <a:t>USDA Science </a:t>
            </a:r>
          </a:p>
          <a:p>
            <a:pPr algn="r">
              <a:lnSpc>
                <a:spcPts val="1194"/>
              </a:lnSpc>
            </a:pPr>
            <a:r>
              <a:rPr lang="en-US" sz="1200">
                <a:solidFill>
                  <a:srgbClr val="5D7963"/>
                </a:solidFill>
                <a:latin typeface="+mn-lt"/>
              </a:rPr>
              <a:t>“Cultivating Scientific Innovation”  </a:t>
            </a:r>
          </a:p>
          <a:p>
            <a:pPr algn="r">
              <a:lnSpc>
                <a:spcPts val="1194"/>
              </a:lnSpc>
            </a:pPr>
            <a:endParaRPr lang="en-US" sz="1200">
              <a:solidFill>
                <a:srgbClr val="5D7963"/>
              </a:solidFill>
              <a:latin typeface="Aileron Heavy Bold"/>
            </a:endParaRPr>
          </a:p>
        </p:txBody>
      </p:sp>
    </p:spTree>
    <p:extLst>
      <p:ext uri="{BB962C8B-B14F-4D97-AF65-F5344CB8AC3E}">
        <p14:creationId xmlns:p14="http://schemas.microsoft.com/office/powerpoint/2010/main" val="3354524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0" y="1600203"/>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1403CFE9-3B4D-4CB2-AFDE-4D2C75F4284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2721440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A0A049-E601-4388-8234-907972CA22E2}"/>
              </a:ext>
            </a:extLst>
          </p:cNvPr>
          <p:cNvSpPr>
            <a:spLocks noGrp="1"/>
          </p:cNvSpPr>
          <p:nvPr>
            <p:ph type="title"/>
          </p:nvPr>
        </p:nvSpPr>
        <p:spPr>
          <a:xfrm>
            <a:off x="838200" y="365126"/>
            <a:ext cx="10515600" cy="1326091"/>
          </a:xfrm>
          <a:prstGeom prst="rect">
            <a:avLst/>
          </a:prstGeom>
        </p:spPr>
        <p:txBody>
          <a:bodyPr/>
          <a:lstStyle/>
          <a:p>
            <a:r>
              <a:rPr lang="en-US"/>
              <a:t>Click to edit Master title style</a:t>
            </a:r>
          </a:p>
        </p:txBody>
      </p:sp>
      <p:sp>
        <p:nvSpPr>
          <p:cNvPr id="4" name="TextBox 6">
            <a:extLst>
              <a:ext uri="{FF2B5EF4-FFF2-40B4-BE49-F238E27FC236}">
                <a16:creationId xmlns:a16="http://schemas.microsoft.com/office/drawing/2014/main" id="{00BCE306-BF7C-4040-83AC-290B2EA62527}"/>
              </a:ext>
            </a:extLst>
          </p:cNvPr>
          <p:cNvSpPr txBox="1"/>
          <p:nvPr userDrawn="1"/>
        </p:nvSpPr>
        <p:spPr>
          <a:xfrm>
            <a:off x="585719" y="6474531"/>
            <a:ext cx="964851" cy="301557"/>
          </a:xfrm>
          <a:prstGeom prst="rect">
            <a:avLst/>
          </a:prstGeom>
        </p:spPr>
        <p:txBody>
          <a:bodyPr wrap="square" lIns="0" tIns="0" rIns="0" bIns="0" rtlCol="0" anchor="t">
            <a:spAutoFit/>
          </a:bodyPr>
          <a:lstStyle/>
          <a:p>
            <a:pPr algn="l">
              <a:lnSpc>
                <a:spcPts val="799"/>
              </a:lnSpc>
            </a:pPr>
            <a:r>
              <a:rPr lang="en-US" sz="666" spc="113">
                <a:solidFill>
                  <a:srgbClr val="5D7963"/>
                </a:solidFill>
                <a:latin typeface="Lato"/>
              </a:rPr>
              <a:t>RESEARCH, </a:t>
            </a:r>
          </a:p>
          <a:p>
            <a:pPr algn="l">
              <a:lnSpc>
                <a:spcPts val="799"/>
              </a:lnSpc>
            </a:pPr>
            <a:r>
              <a:rPr lang="en-US" sz="666" spc="113">
                <a:solidFill>
                  <a:srgbClr val="5D7963"/>
                </a:solidFill>
                <a:latin typeface="Lato"/>
              </a:rPr>
              <a:t>EDUCATION, </a:t>
            </a:r>
          </a:p>
          <a:p>
            <a:pPr algn="l">
              <a:lnSpc>
                <a:spcPts val="799"/>
              </a:lnSpc>
            </a:pPr>
            <a:r>
              <a:rPr lang="en-US" sz="666" spc="113">
                <a:solidFill>
                  <a:srgbClr val="5D7963"/>
                </a:solidFill>
                <a:latin typeface="Lato"/>
              </a:rPr>
              <a:t>AND ECONOMICS </a:t>
            </a:r>
          </a:p>
        </p:txBody>
      </p:sp>
      <p:pic>
        <p:nvPicPr>
          <p:cNvPr id="5" name="Picture 4" descr="A picture containing food, drawing&#10;&#10;Description automatically generated">
            <a:extLst>
              <a:ext uri="{FF2B5EF4-FFF2-40B4-BE49-F238E27FC236}">
                <a16:creationId xmlns:a16="http://schemas.microsoft.com/office/drawing/2014/main" id="{9533910D-7068-4BC7-A2C6-A9D29BB8813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600" y="6477001"/>
            <a:ext cx="399452" cy="273035"/>
          </a:xfrm>
          <a:prstGeom prst="rect">
            <a:avLst/>
          </a:prstGeom>
        </p:spPr>
      </p:pic>
    </p:spTree>
    <p:extLst>
      <p:ext uri="{BB962C8B-B14F-4D97-AF65-F5344CB8AC3E}">
        <p14:creationId xmlns:p14="http://schemas.microsoft.com/office/powerpoint/2010/main" val="164792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AAFC7-FCDD-4E42-8DE5-B0C5D2B264E1}"/>
              </a:ext>
            </a:extLst>
          </p:cNvPr>
          <p:cNvSpPr>
            <a:spLocks noGrp="1"/>
          </p:cNvSpPr>
          <p:nvPr>
            <p:ph type="title"/>
          </p:nvPr>
        </p:nvSpPr>
        <p:spPr>
          <a:xfrm>
            <a:off x="838200" y="365126"/>
            <a:ext cx="10515600" cy="1326091"/>
          </a:xfrm>
          <a:prstGeom prst="rect">
            <a:avLst/>
          </a:prstGeom>
        </p:spPr>
        <p:txBody>
          <a:bodyPr/>
          <a:lstStyle/>
          <a:p>
            <a:r>
              <a:rPr lang="en-US"/>
              <a:t>Click to edit Master title style</a:t>
            </a:r>
          </a:p>
        </p:txBody>
      </p:sp>
      <p:sp>
        <p:nvSpPr>
          <p:cNvPr id="6" name="TextBox 6">
            <a:extLst>
              <a:ext uri="{FF2B5EF4-FFF2-40B4-BE49-F238E27FC236}">
                <a16:creationId xmlns:a16="http://schemas.microsoft.com/office/drawing/2014/main" id="{A4670695-943C-4F9C-AF92-3D1B6C1D6501}"/>
              </a:ext>
            </a:extLst>
          </p:cNvPr>
          <p:cNvSpPr txBox="1"/>
          <p:nvPr userDrawn="1"/>
        </p:nvSpPr>
        <p:spPr>
          <a:xfrm>
            <a:off x="585719" y="6474531"/>
            <a:ext cx="964851" cy="301557"/>
          </a:xfrm>
          <a:prstGeom prst="rect">
            <a:avLst/>
          </a:prstGeom>
        </p:spPr>
        <p:txBody>
          <a:bodyPr wrap="square" lIns="0" tIns="0" rIns="0" bIns="0" rtlCol="0" anchor="t">
            <a:spAutoFit/>
          </a:bodyPr>
          <a:lstStyle/>
          <a:p>
            <a:pPr algn="l">
              <a:lnSpc>
                <a:spcPts val="799"/>
              </a:lnSpc>
            </a:pPr>
            <a:r>
              <a:rPr lang="en-US" sz="666" spc="113">
                <a:solidFill>
                  <a:srgbClr val="5D7963"/>
                </a:solidFill>
                <a:latin typeface="Lato"/>
              </a:rPr>
              <a:t>RESEARCH, </a:t>
            </a:r>
          </a:p>
          <a:p>
            <a:pPr algn="l">
              <a:lnSpc>
                <a:spcPts val="799"/>
              </a:lnSpc>
            </a:pPr>
            <a:r>
              <a:rPr lang="en-US" sz="666" spc="113">
                <a:solidFill>
                  <a:srgbClr val="5D7963"/>
                </a:solidFill>
                <a:latin typeface="Lato"/>
              </a:rPr>
              <a:t>EDUCATION, </a:t>
            </a:r>
          </a:p>
          <a:p>
            <a:pPr algn="l">
              <a:lnSpc>
                <a:spcPts val="799"/>
              </a:lnSpc>
            </a:pPr>
            <a:r>
              <a:rPr lang="en-US" sz="666" spc="113">
                <a:solidFill>
                  <a:srgbClr val="5D7963"/>
                </a:solidFill>
                <a:latin typeface="Lato"/>
              </a:rPr>
              <a:t>AND ECONOMICS </a:t>
            </a:r>
          </a:p>
        </p:txBody>
      </p:sp>
      <p:pic>
        <p:nvPicPr>
          <p:cNvPr id="7" name="Picture 6" descr="A picture containing food, drawing&#10;&#10;Description automatically generated">
            <a:extLst>
              <a:ext uri="{FF2B5EF4-FFF2-40B4-BE49-F238E27FC236}">
                <a16:creationId xmlns:a16="http://schemas.microsoft.com/office/drawing/2014/main" id="{A7FFA580-C105-40EC-8588-366E1922A04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600" y="6477001"/>
            <a:ext cx="399452" cy="273035"/>
          </a:xfrm>
          <a:prstGeom prst="rect">
            <a:avLst/>
          </a:prstGeom>
        </p:spPr>
      </p:pic>
    </p:spTree>
    <p:extLst>
      <p:ext uri="{BB962C8B-B14F-4D97-AF65-F5344CB8AC3E}">
        <p14:creationId xmlns:p14="http://schemas.microsoft.com/office/powerpoint/2010/main" val="976626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012FDF3-17C3-4E37-A22B-904C89DD24CB}" type="datetime1">
              <a:rPr lang="en-US" smtClean="0"/>
              <a:t>2/1/2022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482F4AC-24EC-4F9C-B1C3-29A8756276B6}" type="slidenum">
              <a:rPr lang="en-US" smtClean="0"/>
              <a:t>‹#›</a:t>
            </a:fld>
            <a:endParaRPr lang="en-US"/>
          </a:p>
        </p:txBody>
      </p:sp>
    </p:spTree>
    <p:extLst>
      <p:ext uri="{BB962C8B-B14F-4D97-AF65-F5344CB8AC3E}">
        <p14:creationId xmlns:p14="http://schemas.microsoft.com/office/powerpoint/2010/main" val="59159878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2_Custom Layout">
    <p:spTree>
      <p:nvGrpSpPr>
        <p:cNvPr id="1" name=""/>
        <p:cNvGrpSpPr/>
        <p:nvPr/>
      </p:nvGrpSpPr>
      <p:grpSpPr>
        <a:xfrm>
          <a:off x="0" y="0"/>
          <a:ext cx="0" cy="0"/>
          <a:chOff x="0" y="0"/>
          <a:chExt cx="0" cy="0"/>
        </a:xfrm>
      </p:grpSpPr>
      <p:sp>
        <p:nvSpPr>
          <p:cNvPr id="5" name="AutoShape 10">
            <a:extLst>
              <a:ext uri="{FF2B5EF4-FFF2-40B4-BE49-F238E27FC236}">
                <a16:creationId xmlns:a16="http://schemas.microsoft.com/office/drawing/2014/main" id="{3E1AC00F-1DA5-4B4B-B699-81EF6ADB1455}"/>
              </a:ext>
            </a:extLst>
          </p:cNvPr>
          <p:cNvSpPr/>
          <p:nvPr userDrawn="1"/>
        </p:nvSpPr>
        <p:spPr>
          <a:xfrm>
            <a:off x="0" y="5562600"/>
            <a:ext cx="12192000" cy="1397000"/>
          </a:xfrm>
          <a:prstGeom prst="rect">
            <a:avLst/>
          </a:prstGeom>
          <a:solidFill>
            <a:srgbClr val="5D7963"/>
          </a:solidFill>
        </p:spPr>
      </p:sp>
      <p:sp>
        <p:nvSpPr>
          <p:cNvPr id="9" name="Picture Placeholder 8">
            <a:extLst>
              <a:ext uri="{FF2B5EF4-FFF2-40B4-BE49-F238E27FC236}">
                <a16:creationId xmlns:a16="http://schemas.microsoft.com/office/drawing/2014/main" id="{35CEDBC9-D02B-4A7B-A020-685B58F488F8}"/>
              </a:ext>
            </a:extLst>
          </p:cNvPr>
          <p:cNvSpPr>
            <a:spLocks noGrp="1"/>
          </p:cNvSpPr>
          <p:nvPr>
            <p:ph type="pic" sz="quarter" idx="10"/>
          </p:nvPr>
        </p:nvSpPr>
        <p:spPr>
          <a:xfrm>
            <a:off x="4469926" y="0"/>
            <a:ext cx="3748617" cy="5498042"/>
          </a:xfrm>
          <a:prstGeom prst="rect">
            <a:avLst/>
          </a:prstGeom>
        </p:spPr>
        <p:txBody>
          <a:bodyPr/>
          <a:lstStyle/>
          <a:p>
            <a:endParaRPr lang="en-US"/>
          </a:p>
        </p:txBody>
      </p:sp>
      <p:sp>
        <p:nvSpPr>
          <p:cNvPr id="10" name="Picture Placeholder 8">
            <a:extLst>
              <a:ext uri="{FF2B5EF4-FFF2-40B4-BE49-F238E27FC236}">
                <a16:creationId xmlns:a16="http://schemas.microsoft.com/office/drawing/2014/main" id="{A5919907-1D5C-439A-A670-7D437713E91E}"/>
              </a:ext>
            </a:extLst>
          </p:cNvPr>
          <p:cNvSpPr>
            <a:spLocks noGrp="1"/>
          </p:cNvSpPr>
          <p:nvPr>
            <p:ph type="pic" sz="quarter" idx="11"/>
          </p:nvPr>
        </p:nvSpPr>
        <p:spPr>
          <a:xfrm>
            <a:off x="8239932" y="5348"/>
            <a:ext cx="3952068" cy="5498042"/>
          </a:xfrm>
          <a:prstGeom prst="rect">
            <a:avLst/>
          </a:prstGeom>
        </p:spPr>
        <p:txBody>
          <a:bodyPr/>
          <a:lstStyle/>
          <a:p>
            <a:endParaRPr lang="en-US"/>
          </a:p>
        </p:txBody>
      </p:sp>
      <p:sp>
        <p:nvSpPr>
          <p:cNvPr id="11" name="Text Placeholder 21">
            <a:extLst>
              <a:ext uri="{FF2B5EF4-FFF2-40B4-BE49-F238E27FC236}">
                <a16:creationId xmlns:a16="http://schemas.microsoft.com/office/drawing/2014/main" id="{62A620EA-C23B-4E55-B4FD-1DF014325E1E}"/>
              </a:ext>
            </a:extLst>
          </p:cNvPr>
          <p:cNvSpPr>
            <a:spLocks noGrp="1"/>
          </p:cNvSpPr>
          <p:nvPr>
            <p:ph type="body" sz="quarter" idx="13" hasCustomPrompt="1"/>
          </p:nvPr>
        </p:nvSpPr>
        <p:spPr>
          <a:xfrm>
            <a:off x="449179" y="1807411"/>
            <a:ext cx="3835400" cy="2844800"/>
          </a:xfrm>
          <a:prstGeom prst="rect">
            <a:avLst/>
          </a:prstGeom>
        </p:spPr>
        <p:txBody>
          <a:bodyPr/>
          <a:lstStyle>
            <a:lvl1pPr>
              <a:defRPr sz="3600" baseline="0">
                <a:solidFill>
                  <a:schemeClr val="tx1">
                    <a:lumMod val="65000"/>
                    <a:lumOff val="35000"/>
                  </a:schemeClr>
                </a:solidFill>
                <a:latin typeface="League Spartan" panose="020B0604020202020204" charset="0"/>
              </a:defRPr>
            </a:lvl1pPr>
          </a:lstStyle>
          <a:p>
            <a:pPr lvl="0"/>
            <a:r>
              <a:rPr lang="en-US"/>
              <a:t>Click to edit title</a:t>
            </a:r>
          </a:p>
        </p:txBody>
      </p:sp>
      <p:pic>
        <p:nvPicPr>
          <p:cNvPr id="13" name="Picture 4">
            <a:extLst>
              <a:ext uri="{FF2B5EF4-FFF2-40B4-BE49-F238E27FC236}">
                <a16:creationId xmlns:a16="http://schemas.microsoft.com/office/drawing/2014/main" id="{5216DEE6-2E6E-484A-9B59-584A0C8FA75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11684000" y="6467209"/>
            <a:ext cx="415728" cy="284160"/>
          </a:xfrm>
          <a:prstGeom prst="rect">
            <a:avLst/>
          </a:prstGeom>
        </p:spPr>
      </p:pic>
    </p:spTree>
    <p:extLst>
      <p:ext uri="{BB962C8B-B14F-4D97-AF65-F5344CB8AC3E}">
        <p14:creationId xmlns:p14="http://schemas.microsoft.com/office/powerpoint/2010/main" val="2951181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1A104-E006-4CA8-978C-C15E64D5D4F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CBE5803-557B-4912-AF40-CE994957385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3203C52-CF07-4A63-A595-6D5B2FC25D83}"/>
              </a:ext>
            </a:extLst>
          </p:cNvPr>
          <p:cNvSpPr>
            <a:spLocks noGrp="1"/>
          </p:cNvSpPr>
          <p:nvPr>
            <p:ph type="dt" sz="half" idx="10"/>
          </p:nvPr>
        </p:nvSpPr>
        <p:spPr/>
        <p:txBody>
          <a:bodyPr/>
          <a:lstStyle/>
          <a:p>
            <a:fld id="{BE676B4B-A6C1-4368-B450-7CB6965D7486}" type="datetime1">
              <a:rPr lang="en-US" smtClean="0"/>
              <a:t>2/1/2022</a:t>
            </a:fld>
            <a:endParaRPr lang="en-US"/>
          </a:p>
        </p:txBody>
      </p:sp>
      <p:sp>
        <p:nvSpPr>
          <p:cNvPr id="5" name="Footer Placeholder 4">
            <a:extLst>
              <a:ext uri="{FF2B5EF4-FFF2-40B4-BE49-F238E27FC236}">
                <a16:creationId xmlns:a16="http://schemas.microsoft.com/office/drawing/2014/main" id="{F0E20567-77CF-4FF5-9AAC-F14CA53145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B07F3F-239B-4C1D-B6FA-5C5239D6C5F4}"/>
              </a:ext>
            </a:extLst>
          </p:cNvPr>
          <p:cNvSpPr>
            <a:spLocks noGrp="1"/>
          </p:cNvSpPr>
          <p:nvPr>
            <p:ph type="sldNum" sz="quarter" idx="12"/>
          </p:nvPr>
        </p:nvSpPr>
        <p:spPr/>
        <p:txBody>
          <a:bodyPr/>
          <a:lstStyle/>
          <a:p>
            <a:fld id="{698C88B5-E4D8-4289-9913-C3954AE9EB01}" type="slidenum">
              <a:rPr lang="en-US" smtClean="0"/>
              <a:t>‹#›</a:t>
            </a:fld>
            <a:endParaRPr lang="en-US"/>
          </a:p>
        </p:txBody>
      </p:sp>
    </p:spTree>
    <p:extLst>
      <p:ext uri="{BB962C8B-B14F-4D97-AF65-F5344CB8AC3E}">
        <p14:creationId xmlns:p14="http://schemas.microsoft.com/office/powerpoint/2010/main" val="414861115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BC466-68D0-46FE-AAB0-8057DA72415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6C3273-9004-40B5-8B58-FFBB79EE874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CA0347-5CA9-448C-B097-A057BB5361D6}"/>
              </a:ext>
            </a:extLst>
          </p:cNvPr>
          <p:cNvSpPr>
            <a:spLocks noGrp="1"/>
          </p:cNvSpPr>
          <p:nvPr>
            <p:ph type="dt" sz="half" idx="10"/>
          </p:nvPr>
        </p:nvSpPr>
        <p:spPr/>
        <p:txBody>
          <a:bodyPr/>
          <a:lstStyle/>
          <a:p>
            <a:fld id="{42285124-95E7-43C5-9C75-B20C8F0D3443}" type="datetime1">
              <a:rPr lang="en-US" smtClean="0"/>
              <a:t>2/1/2022</a:t>
            </a:fld>
            <a:endParaRPr lang="en-US"/>
          </a:p>
        </p:txBody>
      </p:sp>
      <p:sp>
        <p:nvSpPr>
          <p:cNvPr id="5" name="Footer Placeholder 4">
            <a:extLst>
              <a:ext uri="{FF2B5EF4-FFF2-40B4-BE49-F238E27FC236}">
                <a16:creationId xmlns:a16="http://schemas.microsoft.com/office/drawing/2014/main" id="{1C4196C2-11C5-4321-B80E-58CCA078A3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DAA039-9433-4833-8CA6-C1A42081B8C3}"/>
              </a:ext>
            </a:extLst>
          </p:cNvPr>
          <p:cNvSpPr>
            <a:spLocks noGrp="1"/>
          </p:cNvSpPr>
          <p:nvPr>
            <p:ph type="sldNum" sz="quarter" idx="12"/>
          </p:nvPr>
        </p:nvSpPr>
        <p:spPr/>
        <p:txBody>
          <a:bodyPr/>
          <a:lstStyle/>
          <a:p>
            <a:fld id="{698C88B5-E4D8-4289-9913-C3954AE9EB01}" type="slidenum">
              <a:rPr lang="en-US" smtClean="0"/>
              <a:t>‹#›</a:t>
            </a:fld>
            <a:endParaRPr lang="en-US"/>
          </a:p>
        </p:txBody>
      </p:sp>
    </p:spTree>
    <p:extLst>
      <p:ext uri="{BB962C8B-B14F-4D97-AF65-F5344CB8AC3E}">
        <p14:creationId xmlns:p14="http://schemas.microsoft.com/office/powerpoint/2010/main" val="324295616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93402-052F-4363-9392-1633581D5DE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A6B00CF-0A40-4056-9BF7-39E9DC8E3E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EBDA2D-F3F1-4160-BFE4-ABC17A247B02}"/>
              </a:ext>
            </a:extLst>
          </p:cNvPr>
          <p:cNvSpPr>
            <a:spLocks noGrp="1"/>
          </p:cNvSpPr>
          <p:nvPr>
            <p:ph type="dt" sz="half" idx="10"/>
          </p:nvPr>
        </p:nvSpPr>
        <p:spPr/>
        <p:txBody>
          <a:bodyPr/>
          <a:lstStyle/>
          <a:p>
            <a:fld id="{1F42D96D-B508-419A-B5FC-11D989FE233F}" type="datetime1">
              <a:rPr lang="en-US" smtClean="0"/>
              <a:t>2/1/2022</a:t>
            </a:fld>
            <a:endParaRPr lang="en-US"/>
          </a:p>
        </p:txBody>
      </p:sp>
      <p:sp>
        <p:nvSpPr>
          <p:cNvPr id="5" name="Footer Placeholder 4">
            <a:extLst>
              <a:ext uri="{FF2B5EF4-FFF2-40B4-BE49-F238E27FC236}">
                <a16:creationId xmlns:a16="http://schemas.microsoft.com/office/drawing/2014/main" id="{D69D9585-734C-4487-837D-AB16CCA3C4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EC9D1A-7CCF-40BF-BF25-59D632B6116B}"/>
              </a:ext>
            </a:extLst>
          </p:cNvPr>
          <p:cNvSpPr>
            <a:spLocks noGrp="1"/>
          </p:cNvSpPr>
          <p:nvPr>
            <p:ph type="sldNum" sz="quarter" idx="12"/>
          </p:nvPr>
        </p:nvSpPr>
        <p:spPr/>
        <p:txBody>
          <a:bodyPr/>
          <a:lstStyle/>
          <a:p>
            <a:fld id="{698C88B5-E4D8-4289-9913-C3954AE9EB01}" type="slidenum">
              <a:rPr lang="en-US" smtClean="0"/>
              <a:t>‹#›</a:t>
            </a:fld>
            <a:endParaRPr lang="en-US"/>
          </a:p>
        </p:txBody>
      </p:sp>
    </p:spTree>
    <p:extLst>
      <p:ext uri="{BB962C8B-B14F-4D97-AF65-F5344CB8AC3E}">
        <p14:creationId xmlns:p14="http://schemas.microsoft.com/office/powerpoint/2010/main" val="361657878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AC3BFF-3939-4FC9-A496-2A91EEC4AAA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5E0AB28-6B12-4D80-B1C3-657381D3DB0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FF4EB92-8634-45D0-A0A0-A78A8B23212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6725574-A283-48F7-A5F5-0095BDD4072F}"/>
              </a:ext>
            </a:extLst>
          </p:cNvPr>
          <p:cNvSpPr>
            <a:spLocks noGrp="1"/>
          </p:cNvSpPr>
          <p:nvPr>
            <p:ph type="dt" sz="half" idx="10"/>
          </p:nvPr>
        </p:nvSpPr>
        <p:spPr/>
        <p:txBody>
          <a:bodyPr/>
          <a:lstStyle/>
          <a:p>
            <a:fld id="{652227AD-2B06-4628-A16C-1578BB9171DE}" type="datetime1">
              <a:rPr lang="en-US" smtClean="0"/>
              <a:t>2/1/2022</a:t>
            </a:fld>
            <a:endParaRPr lang="en-US"/>
          </a:p>
        </p:txBody>
      </p:sp>
      <p:sp>
        <p:nvSpPr>
          <p:cNvPr id="6" name="Footer Placeholder 5">
            <a:extLst>
              <a:ext uri="{FF2B5EF4-FFF2-40B4-BE49-F238E27FC236}">
                <a16:creationId xmlns:a16="http://schemas.microsoft.com/office/drawing/2014/main" id="{24CE2AD4-04B0-4430-BD5F-2B10C260E99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EA10BF-310C-479F-9CC1-A38F5187537A}"/>
              </a:ext>
            </a:extLst>
          </p:cNvPr>
          <p:cNvSpPr>
            <a:spLocks noGrp="1"/>
          </p:cNvSpPr>
          <p:nvPr>
            <p:ph type="sldNum" sz="quarter" idx="12"/>
          </p:nvPr>
        </p:nvSpPr>
        <p:spPr/>
        <p:txBody>
          <a:bodyPr/>
          <a:lstStyle/>
          <a:p>
            <a:fld id="{698C88B5-E4D8-4289-9913-C3954AE9EB01}" type="slidenum">
              <a:rPr lang="en-US" smtClean="0"/>
              <a:t>‹#›</a:t>
            </a:fld>
            <a:endParaRPr lang="en-US"/>
          </a:p>
        </p:txBody>
      </p:sp>
    </p:spTree>
    <p:extLst>
      <p:ext uri="{BB962C8B-B14F-4D97-AF65-F5344CB8AC3E}">
        <p14:creationId xmlns:p14="http://schemas.microsoft.com/office/powerpoint/2010/main" val="162650544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6F0512-4CB8-4070-80D9-B196AD649D4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7FCA406-EB35-42DB-A266-4EE07AEFD1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2B7850D-596A-48CD-AEC1-55CC2C49E8E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F5FE2D3-EE71-4FAF-966A-49E5F3B9923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6BA78DF-040A-4633-88DA-A2BC98E97DB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1965C5A-D767-4F69-AB6E-7D88BB42EEBF}"/>
              </a:ext>
            </a:extLst>
          </p:cNvPr>
          <p:cNvSpPr>
            <a:spLocks noGrp="1"/>
          </p:cNvSpPr>
          <p:nvPr>
            <p:ph type="dt" sz="half" idx="10"/>
          </p:nvPr>
        </p:nvSpPr>
        <p:spPr/>
        <p:txBody>
          <a:bodyPr/>
          <a:lstStyle/>
          <a:p>
            <a:fld id="{106D8E7A-38BE-411B-AD04-B59D67CE8C92}" type="datetime1">
              <a:rPr lang="en-US" smtClean="0"/>
              <a:t>2/1/2022</a:t>
            </a:fld>
            <a:endParaRPr lang="en-US"/>
          </a:p>
        </p:txBody>
      </p:sp>
      <p:sp>
        <p:nvSpPr>
          <p:cNvPr id="8" name="Footer Placeholder 7">
            <a:extLst>
              <a:ext uri="{FF2B5EF4-FFF2-40B4-BE49-F238E27FC236}">
                <a16:creationId xmlns:a16="http://schemas.microsoft.com/office/drawing/2014/main" id="{DB35C448-788A-4C38-8F3F-FBDA8F98441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A020531-3996-4C4F-9A1A-26029C5E0F43}"/>
              </a:ext>
            </a:extLst>
          </p:cNvPr>
          <p:cNvSpPr>
            <a:spLocks noGrp="1"/>
          </p:cNvSpPr>
          <p:nvPr>
            <p:ph type="sldNum" sz="quarter" idx="12"/>
          </p:nvPr>
        </p:nvSpPr>
        <p:spPr/>
        <p:txBody>
          <a:bodyPr/>
          <a:lstStyle/>
          <a:p>
            <a:fld id="{698C88B5-E4D8-4289-9913-C3954AE9EB01}" type="slidenum">
              <a:rPr lang="en-US" smtClean="0"/>
              <a:t>‹#›</a:t>
            </a:fld>
            <a:endParaRPr lang="en-US"/>
          </a:p>
        </p:txBody>
      </p:sp>
    </p:spTree>
    <p:extLst>
      <p:ext uri="{BB962C8B-B14F-4D97-AF65-F5344CB8AC3E}">
        <p14:creationId xmlns:p14="http://schemas.microsoft.com/office/powerpoint/2010/main" val="323896264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3B8CF-DDD0-434E-8A03-B4D6A14179D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C326AF2-1274-4417-889C-EE74BD175F02}"/>
              </a:ext>
            </a:extLst>
          </p:cNvPr>
          <p:cNvSpPr>
            <a:spLocks noGrp="1"/>
          </p:cNvSpPr>
          <p:nvPr>
            <p:ph type="dt" sz="half" idx="10"/>
          </p:nvPr>
        </p:nvSpPr>
        <p:spPr/>
        <p:txBody>
          <a:bodyPr/>
          <a:lstStyle/>
          <a:p>
            <a:fld id="{AC8DE0CB-453A-485A-B4D5-F18BA8284183}" type="datetime1">
              <a:rPr lang="en-US" smtClean="0"/>
              <a:t>2/1/2022</a:t>
            </a:fld>
            <a:endParaRPr lang="en-US"/>
          </a:p>
        </p:txBody>
      </p:sp>
      <p:sp>
        <p:nvSpPr>
          <p:cNvPr id="4" name="Footer Placeholder 3">
            <a:extLst>
              <a:ext uri="{FF2B5EF4-FFF2-40B4-BE49-F238E27FC236}">
                <a16:creationId xmlns:a16="http://schemas.microsoft.com/office/drawing/2014/main" id="{A80B212D-9507-4A0F-882D-C89298EC83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6629005-5BEB-4B12-B3DC-E10FE1057BE5}"/>
              </a:ext>
            </a:extLst>
          </p:cNvPr>
          <p:cNvSpPr>
            <a:spLocks noGrp="1"/>
          </p:cNvSpPr>
          <p:nvPr>
            <p:ph type="sldNum" sz="quarter" idx="12"/>
          </p:nvPr>
        </p:nvSpPr>
        <p:spPr/>
        <p:txBody>
          <a:bodyPr/>
          <a:lstStyle/>
          <a:p>
            <a:fld id="{698C88B5-E4D8-4289-9913-C3954AE9EB01}" type="slidenum">
              <a:rPr lang="en-US" smtClean="0"/>
              <a:t>‹#›</a:t>
            </a:fld>
            <a:endParaRPr lang="en-US"/>
          </a:p>
        </p:txBody>
      </p:sp>
    </p:spTree>
    <p:extLst>
      <p:ext uri="{BB962C8B-B14F-4D97-AF65-F5344CB8AC3E}">
        <p14:creationId xmlns:p14="http://schemas.microsoft.com/office/powerpoint/2010/main" val="7967339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A28B4-A918-4087-964D-5298E02FD66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6BFF039-D4B5-4ED8-BEC7-C2B8A83D847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5A20A27-66B8-4527-BD35-1CECACF3FCDC}"/>
              </a:ext>
            </a:extLst>
          </p:cNvPr>
          <p:cNvSpPr>
            <a:spLocks noGrp="1"/>
          </p:cNvSpPr>
          <p:nvPr>
            <p:ph type="dt" sz="half" idx="10"/>
          </p:nvPr>
        </p:nvSpPr>
        <p:spPr/>
        <p:txBody>
          <a:bodyPr/>
          <a:lstStyle/>
          <a:p>
            <a:fld id="{0EFC1670-7BDB-41D1-BFC0-0715C0913469}" type="datetime1">
              <a:rPr lang="en-US" smtClean="0"/>
              <a:t>2/1/2022</a:t>
            </a:fld>
            <a:endParaRPr lang="en-US"/>
          </a:p>
        </p:txBody>
      </p:sp>
      <p:sp>
        <p:nvSpPr>
          <p:cNvPr id="5" name="Footer Placeholder 4">
            <a:extLst>
              <a:ext uri="{FF2B5EF4-FFF2-40B4-BE49-F238E27FC236}">
                <a16:creationId xmlns:a16="http://schemas.microsoft.com/office/drawing/2014/main" id="{06DE9691-D2F1-4958-AAAD-416637A8D1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6129A4-7A3B-49D0-A1A0-C6CA3F2478E5}"/>
              </a:ext>
            </a:extLst>
          </p:cNvPr>
          <p:cNvSpPr>
            <a:spLocks noGrp="1"/>
          </p:cNvSpPr>
          <p:nvPr>
            <p:ph type="sldNum" sz="quarter" idx="12"/>
          </p:nvPr>
        </p:nvSpPr>
        <p:spPr/>
        <p:txBody>
          <a:bodyPr/>
          <a:lstStyle/>
          <a:p>
            <a:fld id="{70CD1CB7-25F3-4278-BBB3-D478504D6EDB}" type="slidenum">
              <a:rPr lang="en-US" smtClean="0"/>
              <a:t>‹#›</a:t>
            </a:fld>
            <a:endParaRPr lang="en-US"/>
          </a:p>
        </p:txBody>
      </p:sp>
    </p:spTree>
    <p:extLst>
      <p:ext uri="{BB962C8B-B14F-4D97-AF65-F5344CB8AC3E}">
        <p14:creationId xmlns:p14="http://schemas.microsoft.com/office/powerpoint/2010/main" val="257048329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307DCC4-650A-41BE-9FEB-5E482B77BACA}"/>
              </a:ext>
            </a:extLst>
          </p:cNvPr>
          <p:cNvSpPr>
            <a:spLocks noGrp="1"/>
          </p:cNvSpPr>
          <p:nvPr>
            <p:ph type="dt" sz="half" idx="10"/>
          </p:nvPr>
        </p:nvSpPr>
        <p:spPr/>
        <p:txBody>
          <a:bodyPr/>
          <a:lstStyle/>
          <a:p>
            <a:fld id="{A4060BAE-0329-48BE-A15B-340F944401C7}" type="datetime1">
              <a:rPr lang="en-US" smtClean="0"/>
              <a:t>2/1/2022</a:t>
            </a:fld>
            <a:endParaRPr lang="en-US"/>
          </a:p>
        </p:txBody>
      </p:sp>
      <p:sp>
        <p:nvSpPr>
          <p:cNvPr id="3" name="Footer Placeholder 2">
            <a:extLst>
              <a:ext uri="{FF2B5EF4-FFF2-40B4-BE49-F238E27FC236}">
                <a16:creationId xmlns:a16="http://schemas.microsoft.com/office/drawing/2014/main" id="{A6082F34-EB6E-48D3-B443-7757DFBF9E8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49A2C27-05D0-4E0B-B5FB-C92EE1A2AF8E}"/>
              </a:ext>
            </a:extLst>
          </p:cNvPr>
          <p:cNvSpPr>
            <a:spLocks noGrp="1"/>
          </p:cNvSpPr>
          <p:nvPr>
            <p:ph type="sldNum" sz="quarter" idx="12"/>
          </p:nvPr>
        </p:nvSpPr>
        <p:spPr/>
        <p:txBody>
          <a:bodyPr/>
          <a:lstStyle/>
          <a:p>
            <a:fld id="{698C88B5-E4D8-4289-9913-C3954AE9EB01}" type="slidenum">
              <a:rPr lang="en-US" smtClean="0"/>
              <a:t>‹#›</a:t>
            </a:fld>
            <a:endParaRPr lang="en-US"/>
          </a:p>
        </p:txBody>
      </p:sp>
    </p:spTree>
    <p:extLst>
      <p:ext uri="{BB962C8B-B14F-4D97-AF65-F5344CB8AC3E}">
        <p14:creationId xmlns:p14="http://schemas.microsoft.com/office/powerpoint/2010/main" val="193027405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BAAD9-F866-44D5-9AA3-3661DCF967E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5B080A1-4B5B-4D9B-A465-5E7B2A0C1E2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3BDE75C-8DC6-4FBB-B977-8CCE67104B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D81436-E3CA-4EB6-AFDC-9D791A6F35B7}"/>
              </a:ext>
            </a:extLst>
          </p:cNvPr>
          <p:cNvSpPr>
            <a:spLocks noGrp="1"/>
          </p:cNvSpPr>
          <p:nvPr>
            <p:ph type="dt" sz="half" idx="10"/>
          </p:nvPr>
        </p:nvSpPr>
        <p:spPr/>
        <p:txBody>
          <a:bodyPr/>
          <a:lstStyle/>
          <a:p>
            <a:fld id="{8D3D9E92-4860-4EB8-AD84-4EDCC936ABC5}" type="datetime1">
              <a:rPr lang="en-US" smtClean="0"/>
              <a:t>2/1/2022</a:t>
            </a:fld>
            <a:endParaRPr lang="en-US"/>
          </a:p>
        </p:txBody>
      </p:sp>
      <p:sp>
        <p:nvSpPr>
          <p:cNvPr id="6" name="Footer Placeholder 5">
            <a:extLst>
              <a:ext uri="{FF2B5EF4-FFF2-40B4-BE49-F238E27FC236}">
                <a16:creationId xmlns:a16="http://schemas.microsoft.com/office/drawing/2014/main" id="{E4D00571-2656-493E-8849-B3F8698D4F9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97CD2C0-64E6-4897-94E5-14CFF3BE5101}"/>
              </a:ext>
            </a:extLst>
          </p:cNvPr>
          <p:cNvSpPr>
            <a:spLocks noGrp="1"/>
          </p:cNvSpPr>
          <p:nvPr>
            <p:ph type="sldNum" sz="quarter" idx="12"/>
          </p:nvPr>
        </p:nvSpPr>
        <p:spPr/>
        <p:txBody>
          <a:bodyPr/>
          <a:lstStyle/>
          <a:p>
            <a:fld id="{698C88B5-E4D8-4289-9913-C3954AE9EB01}" type="slidenum">
              <a:rPr lang="en-US" smtClean="0"/>
              <a:t>‹#›</a:t>
            </a:fld>
            <a:endParaRPr lang="en-US"/>
          </a:p>
        </p:txBody>
      </p:sp>
    </p:spTree>
    <p:extLst>
      <p:ext uri="{BB962C8B-B14F-4D97-AF65-F5344CB8AC3E}">
        <p14:creationId xmlns:p14="http://schemas.microsoft.com/office/powerpoint/2010/main" val="267050243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BB4A7-2908-4894-9554-36C7E571A2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4CA9AC5-635E-4DF3-97EA-68398F6C5A1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1AB50B6-71BD-4CDB-9C0E-E16DCBFF44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5DCCA14-5E48-4A63-A867-EF06416174C5}"/>
              </a:ext>
            </a:extLst>
          </p:cNvPr>
          <p:cNvSpPr>
            <a:spLocks noGrp="1"/>
          </p:cNvSpPr>
          <p:nvPr>
            <p:ph type="dt" sz="half" idx="10"/>
          </p:nvPr>
        </p:nvSpPr>
        <p:spPr/>
        <p:txBody>
          <a:bodyPr/>
          <a:lstStyle/>
          <a:p>
            <a:fld id="{FF2F5637-B0F4-43B2-8853-80204E77778C}" type="datetime1">
              <a:rPr lang="en-US" smtClean="0"/>
              <a:t>2/1/2022</a:t>
            </a:fld>
            <a:endParaRPr lang="en-US"/>
          </a:p>
        </p:txBody>
      </p:sp>
      <p:sp>
        <p:nvSpPr>
          <p:cNvPr id="6" name="Footer Placeholder 5">
            <a:extLst>
              <a:ext uri="{FF2B5EF4-FFF2-40B4-BE49-F238E27FC236}">
                <a16:creationId xmlns:a16="http://schemas.microsoft.com/office/drawing/2014/main" id="{9A8FC792-34B9-4D5C-BA5C-00FC857AE5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4DCA68B-A10F-4699-B446-88820B25584B}"/>
              </a:ext>
            </a:extLst>
          </p:cNvPr>
          <p:cNvSpPr>
            <a:spLocks noGrp="1"/>
          </p:cNvSpPr>
          <p:nvPr>
            <p:ph type="sldNum" sz="quarter" idx="12"/>
          </p:nvPr>
        </p:nvSpPr>
        <p:spPr/>
        <p:txBody>
          <a:bodyPr/>
          <a:lstStyle/>
          <a:p>
            <a:fld id="{698C88B5-E4D8-4289-9913-C3954AE9EB01}" type="slidenum">
              <a:rPr lang="en-US" smtClean="0"/>
              <a:t>‹#›</a:t>
            </a:fld>
            <a:endParaRPr lang="en-US"/>
          </a:p>
        </p:txBody>
      </p:sp>
    </p:spTree>
    <p:extLst>
      <p:ext uri="{BB962C8B-B14F-4D97-AF65-F5344CB8AC3E}">
        <p14:creationId xmlns:p14="http://schemas.microsoft.com/office/powerpoint/2010/main" val="364805870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D8143B-EB36-417F-B62E-98C3C2ED2F6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C8D1805-D6ED-4265-97E8-CD6466D6D2D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B04DA9-4ACA-42F8-9A60-505574F28CE7}"/>
              </a:ext>
            </a:extLst>
          </p:cNvPr>
          <p:cNvSpPr>
            <a:spLocks noGrp="1"/>
          </p:cNvSpPr>
          <p:nvPr>
            <p:ph type="dt" sz="half" idx="10"/>
          </p:nvPr>
        </p:nvSpPr>
        <p:spPr/>
        <p:txBody>
          <a:bodyPr/>
          <a:lstStyle/>
          <a:p>
            <a:fld id="{B00D5919-C0E1-4722-A635-75337944B6C9}" type="datetime1">
              <a:rPr lang="en-US" smtClean="0"/>
              <a:t>2/1/2022</a:t>
            </a:fld>
            <a:endParaRPr lang="en-US"/>
          </a:p>
        </p:txBody>
      </p:sp>
      <p:sp>
        <p:nvSpPr>
          <p:cNvPr id="5" name="Footer Placeholder 4">
            <a:extLst>
              <a:ext uri="{FF2B5EF4-FFF2-40B4-BE49-F238E27FC236}">
                <a16:creationId xmlns:a16="http://schemas.microsoft.com/office/drawing/2014/main" id="{C4DD4EC4-7566-4737-8E90-63C15694A9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AD4166-BAF2-491B-9087-9FEA5AB0F719}"/>
              </a:ext>
            </a:extLst>
          </p:cNvPr>
          <p:cNvSpPr>
            <a:spLocks noGrp="1"/>
          </p:cNvSpPr>
          <p:nvPr>
            <p:ph type="sldNum" sz="quarter" idx="12"/>
          </p:nvPr>
        </p:nvSpPr>
        <p:spPr/>
        <p:txBody>
          <a:bodyPr/>
          <a:lstStyle/>
          <a:p>
            <a:fld id="{698C88B5-E4D8-4289-9913-C3954AE9EB01}" type="slidenum">
              <a:rPr lang="en-US" smtClean="0"/>
              <a:t>‹#›</a:t>
            </a:fld>
            <a:endParaRPr lang="en-US"/>
          </a:p>
        </p:txBody>
      </p:sp>
    </p:spTree>
    <p:extLst>
      <p:ext uri="{BB962C8B-B14F-4D97-AF65-F5344CB8AC3E}">
        <p14:creationId xmlns:p14="http://schemas.microsoft.com/office/powerpoint/2010/main" val="192404455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8C3D894-7BED-4B29-9FF8-85FF4D69328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646B88B-37E2-4926-B88E-721F0F726E6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0D2078-A7B6-48EC-981E-E9FECAD2C073}"/>
              </a:ext>
            </a:extLst>
          </p:cNvPr>
          <p:cNvSpPr>
            <a:spLocks noGrp="1"/>
          </p:cNvSpPr>
          <p:nvPr>
            <p:ph type="dt" sz="half" idx="10"/>
          </p:nvPr>
        </p:nvSpPr>
        <p:spPr/>
        <p:txBody>
          <a:bodyPr/>
          <a:lstStyle/>
          <a:p>
            <a:fld id="{314F1A87-2023-4075-8B74-10300B3CD8A7}" type="datetime1">
              <a:rPr lang="en-US" smtClean="0"/>
              <a:t>2/1/2022</a:t>
            </a:fld>
            <a:endParaRPr lang="en-US"/>
          </a:p>
        </p:txBody>
      </p:sp>
      <p:sp>
        <p:nvSpPr>
          <p:cNvPr id="5" name="Footer Placeholder 4">
            <a:extLst>
              <a:ext uri="{FF2B5EF4-FFF2-40B4-BE49-F238E27FC236}">
                <a16:creationId xmlns:a16="http://schemas.microsoft.com/office/drawing/2014/main" id="{8EA58D72-7AAE-41D8-B882-164CBFB260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3E054D-8BF7-417C-B39F-AA7D4ABAFCF8}"/>
              </a:ext>
            </a:extLst>
          </p:cNvPr>
          <p:cNvSpPr>
            <a:spLocks noGrp="1"/>
          </p:cNvSpPr>
          <p:nvPr>
            <p:ph type="sldNum" sz="quarter" idx="12"/>
          </p:nvPr>
        </p:nvSpPr>
        <p:spPr/>
        <p:txBody>
          <a:bodyPr/>
          <a:lstStyle/>
          <a:p>
            <a:fld id="{698C88B5-E4D8-4289-9913-C3954AE9EB01}" type="slidenum">
              <a:rPr lang="en-US" smtClean="0"/>
              <a:t>‹#›</a:t>
            </a:fld>
            <a:endParaRPr lang="en-US"/>
          </a:p>
        </p:txBody>
      </p:sp>
    </p:spTree>
    <p:extLst>
      <p:ext uri="{BB962C8B-B14F-4D97-AF65-F5344CB8AC3E}">
        <p14:creationId xmlns:p14="http://schemas.microsoft.com/office/powerpoint/2010/main" val="21713275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1AEE9-394B-4EA3-B2BC-06DE08034EF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E8B1565-D858-4CC3-B531-6F15946C330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BB36FC-28E8-40F0-95B7-D4D9E9282B80}"/>
              </a:ext>
            </a:extLst>
          </p:cNvPr>
          <p:cNvSpPr>
            <a:spLocks noGrp="1"/>
          </p:cNvSpPr>
          <p:nvPr>
            <p:ph type="dt" sz="half" idx="10"/>
          </p:nvPr>
        </p:nvSpPr>
        <p:spPr/>
        <p:txBody>
          <a:bodyPr/>
          <a:lstStyle/>
          <a:p>
            <a:fld id="{80AAFE53-7361-4D55-BB01-E790EEC1FD0D}" type="datetime1">
              <a:rPr lang="en-US" smtClean="0"/>
              <a:t>2/1/2022</a:t>
            </a:fld>
            <a:endParaRPr lang="en-US"/>
          </a:p>
        </p:txBody>
      </p:sp>
      <p:sp>
        <p:nvSpPr>
          <p:cNvPr id="5" name="Footer Placeholder 4">
            <a:extLst>
              <a:ext uri="{FF2B5EF4-FFF2-40B4-BE49-F238E27FC236}">
                <a16:creationId xmlns:a16="http://schemas.microsoft.com/office/drawing/2014/main" id="{BBDD0D98-D9AC-4E36-9BD1-163086C537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778031-AF21-4E50-A2AC-789C4D7853A0}"/>
              </a:ext>
            </a:extLst>
          </p:cNvPr>
          <p:cNvSpPr>
            <a:spLocks noGrp="1"/>
          </p:cNvSpPr>
          <p:nvPr>
            <p:ph type="sldNum" sz="quarter" idx="12"/>
          </p:nvPr>
        </p:nvSpPr>
        <p:spPr/>
        <p:txBody>
          <a:bodyPr/>
          <a:lstStyle/>
          <a:p>
            <a:fld id="{70CD1CB7-25F3-4278-BBB3-D478504D6EDB}" type="slidenum">
              <a:rPr lang="en-US" smtClean="0"/>
              <a:t>‹#›</a:t>
            </a:fld>
            <a:endParaRPr lang="en-US"/>
          </a:p>
        </p:txBody>
      </p:sp>
    </p:spTree>
    <p:extLst>
      <p:ext uri="{BB962C8B-B14F-4D97-AF65-F5344CB8AC3E}">
        <p14:creationId xmlns:p14="http://schemas.microsoft.com/office/powerpoint/2010/main" val="1313888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9F6A6-9FDF-4106-B2FD-BB6B385A154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4DEF6DB-72CF-489E-A8B1-E049F7A47EF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8CFAB3F-DDB9-449A-A5BF-8C77B3ECA1C1}"/>
              </a:ext>
            </a:extLst>
          </p:cNvPr>
          <p:cNvSpPr>
            <a:spLocks noGrp="1"/>
          </p:cNvSpPr>
          <p:nvPr>
            <p:ph type="dt" sz="half" idx="10"/>
          </p:nvPr>
        </p:nvSpPr>
        <p:spPr/>
        <p:txBody>
          <a:bodyPr/>
          <a:lstStyle/>
          <a:p>
            <a:fld id="{0DDB4F22-B9D6-4F9B-A18C-FB45D5EF4F19}" type="datetime1">
              <a:rPr lang="en-US" smtClean="0"/>
              <a:t>2/1/2022</a:t>
            </a:fld>
            <a:endParaRPr lang="en-US"/>
          </a:p>
        </p:txBody>
      </p:sp>
      <p:sp>
        <p:nvSpPr>
          <p:cNvPr id="5" name="Footer Placeholder 4">
            <a:extLst>
              <a:ext uri="{FF2B5EF4-FFF2-40B4-BE49-F238E27FC236}">
                <a16:creationId xmlns:a16="http://schemas.microsoft.com/office/drawing/2014/main" id="{D9C2F44A-F755-4922-B93D-1898F8D072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10883A-78C2-426F-BE5F-4B7316F49356}"/>
              </a:ext>
            </a:extLst>
          </p:cNvPr>
          <p:cNvSpPr>
            <a:spLocks noGrp="1"/>
          </p:cNvSpPr>
          <p:nvPr>
            <p:ph type="sldNum" sz="quarter" idx="12"/>
          </p:nvPr>
        </p:nvSpPr>
        <p:spPr/>
        <p:txBody>
          <a:bodyPr/>
          <a:lstStyle/>
          <a:p>
            <a:fld id="{70CD1CB7-25F3-4278-BBB3-D478504D6EDB}" type="slidenum">
              <a:rPr lang="en-US" smtClean="0"/>
              <a:t>‹#›</a:t>
            </a:fld>
            <a:endParaRPr lang="en-US"/>
          </a:p>
        </p:txBody>
      </p:sp>
    </p:spTree>
    <p:extLst>
      <p:ext uri="{BB962C8B-B14F-4D97-AF65-F5344CB8AC3E}">
        <p14:creationId xmlns:p14="http://schemas.microsoft.com/office/powerpoint/2010/main" val="14195759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D5A64-FB26-42F0-816A-DCBFF247B62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65315ED-4ECE-4E4F-BAA6-EC1B2C16031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7A77AD7-0123-4071-8F0F-E1626EFA698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8A97F38-B999-4CCF-81F2-40B789A422CF}"/>
              </a:ext>
            </a:extLst>
          </p:cNvPr>
          <p:cNvSpPr>
            <a:spLocks noGrp="1"/>
          </p:cNvSpPr>
          <p:nvPr>
            <p:ph type="dt" sz="half" idx="10"/>
          </p:nvPr>
        </p:nvSpPr>
        <p:spPr/>
        <p:txBody>
          <a:bodyPr/>
          <a:lstStyle/>
          <a:p>
            <a:fld id="{1CB8AC97-329E-47BD-AFE6-F539908894AF}" type="datetime1">
              <a:rPr lang="en-US" smtClean="0"/>
              <a:t>2/1/2022</a:t>
            </a:fld>
            <a:endParaRPr lang="en-US"/>
          </a:p>
        </p:txBody>
      </p:sp>
      <p:sp>
        <p:nvSpPr>
          <p:cNvPr id="6" name="Footer Placeholder 5">
            <a:extLst>
              <a:ext uri="{FF2B5EF4-FFF2-40B4-BE49-F238E27FC236}">
                <a16:creationId xmlns:a16="http://schemas.microsoft.com/office/drawing/2014/main" id="{F7E2A7E7-2F81-4C50-9320-A3AFFDDD03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2EE563-4C76-40A4-A05B-DDAEC129B0B7}"/>
              </a:ext>
            </a:extLst>
          </p:cNvPr>
          <p:cNvSpPr>
            <a:spLocks noGrp="1"/>
          </p:cNvSpPr>
          <p:nvPr>
            <p:ph type="sldNum" sz="quarter" idx="12"/>
          </p:nvPr>
        </p:nvSpPr>
        <p:spPr/>
        <p:txBody>
          <a:bodyPr/>
          <a:lstStyle/>
          <a:p>
            <a:fld id="{70CD1CB7-25F3-4278-BBB3-D478504D6EDB}" type="slidenum">
              <a:rPr lang="en-US" smtClean="0"/>
              <a:t>‹#›</a:t>
            </a:fld>
            <a:endParaRPr lang="en-US"/>
          </a:p>
        </p:txBody>
      </p:sp>
    </p:spTree>
    <p:extLst>
      <p:ext uri="{BB962C8B-B14F-4D97-AF65-F5344CB8AC3E}">
        <p14:creationId xmlns:p14="http://schemas.microsoft.com/office/powerpoint/2010/main" val="24820652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CA504-4A14-4A8A-87CE-5A3511CB81C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64115AC-075D-4502-AF07-6A9738E57EA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2A3A516-04B6-45DA-9CA9-D3E4606D90B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57122F8-6789-4E0D-A891-CF7DA97F84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282FA14-7167-453A-AE2A-7ED053E7AAA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B40BEE2-983F-4BFA-92EC-DF44C4135349}"/>
              </a:ext>
            </a:extLst>
          </p:cNvPr>
          <p:cNvSpPr>
            <a:spLocks noGrp="1"/>
          </p:cNvSpPr>
          <p:nvPr>
            <p:ph type="dt" sz="half" idx="10"/>
          </p:nvPr>
        </p:nvSpPr>
        <p:spPr/>
        <p:txBody>
          <a:bodyPr/>
          <a:lstStyle/>
          <a:p>
            <a:fld id="{A4C31888-33AD-492B-97B2-580CCB03E89C}" type="datetime1">
              <a:rPr lang="en-US" smtClean="0"/>
              <a:t>2/1/2022</a:t>
            </a:fld>
            <a:endParaRPr lang="en-US"/>
          </a:p>
        </p:txBody>
      </p:sp>
      <p:sp>
        <p:nvSpPr>
          <p:cNvPr id="8" name="Footer Placeholder 7">
            <a:extLst>
              <a:ext uri="{FF2B5EF4-FFF2-40B4-BE49-F238E27FC236}">
                <a16:creationId xmlns:a16="http://schemas.microsoft.com/office/drawing/2014/main" id="{6A52096B-82AA-465D-9D78-A149A7F1A55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1D394A4-D9C3-4A1A-AF77-FBBB6E39E4C8}"/>
              </a:ext>
            </a:extLst>
          </p:cNvPr>
          <p:cNvSpPr>
            <a:spLocks noGrp="1"/>
          </p:cNvSpPr>
          <p:nvPr>
            <p:ph type="sldNum" sz="quarter" idx="12"/>
          </p:nvPr>
        </p:nvSpPr>
        <p:spPr/>
        <p:txBody>
          <a:bodyPr/>
          <a:lstStyle/>
          <a:p>
            <a:fld id="{70CD1CB7-25F3-4278-BBB3-D478504D6EDB}" type="slidenum">
              <a:rPr lang="en-US" smtClean="0"/>
              <a:t>‹#›</a:t>
            </a:fld>
            <a:endParaRPr lang="en-US"/>
          </a:p>
        </p:txBody>
      </p:sp>
    </p:spTree>
    <p:extLst>
      <p:ext uri="{BB962C8B-B14F-4D97-AF65-F5344CB8AC3E}">
        <p14:creationId xmlns:p14="http://schemas.microsoft.com/office/powerpoint/2010/main" val="145077312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3.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18" Type="http://schemas.openxmlformats.org/officeDocument/2006/relationships/theme" Target="../theme/theme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slideLayout" Target="../slideLayouts/slideLayout43.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1.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theme" Target="../theme/theme5.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Slide Number Placeholder 5"/>
          <p:cNvSpPr>
            <a:spLocks noGrp="1"/>
          </p:cNvSpPr>
          <p:nvPr>
            <p:ph type="sldNum" sz="quarter" idx="4"/>
          </p:nvPr>
        </p:nvSpPr>
        <p:spPr>
          <a:xfrm>
            <a:off x="11277600" y="5867403"/>
            <a:ext cx="711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03CFE9-3B4D-4CB2-AFDE-4D2C75F42849}"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934412143"/>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CADE67F-5330-48F7-A118-2F7712E911E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E682F94-360F-49C2-B9CD-8B390C75CB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6E1221-D09C-4798-81B8-CD183604B7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2CAAF5-C0F2-4682-8066-6364DAD305B6}" type="datetime1">
              <a:rPr lang="en-US" smtClean="0"/>
              <a:t>2/1/2022</a:t>
            </a:fld>
            <a:endParaRPr lang="en-US"/>
          </a:p>
        </p:txBody>
      </p:sp>
      <p:sp>
        <p:nvSpPr>
          <p:cNvPr id="5" name="Footer Placeholder 4">
            <a:extLst>
              <a:ext uri="{FF2B5EF4-FFF2-40B4-BE49-F238E27FC236}">
                <a16:creationId xmlns:a16="http://schemas.microsoft.com/office/drawing/2014/main" id="{85FA9133-7250-4935-9B2E-CB8CB822577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7CC1601-14A5-4154-B902-1831540386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CD1CB7-25F3-4278-BBB3-D478504D6EDB}" type="slidenum">
              <a:rPr lang="en-US" smtClean="0"/>
              <a:t>‹#›</a:t>
            </a:fld>
            <a:endParaRPr lang="en-US"/>
          </a:p>
        </p:txBody>
      </p:sp>
    </p:spTree>
    <p:extLst>
      <p:ext uri="{BB962C8B-B14F-4D97-AF65-F5344CB8AC3E}">
        <p14:creationId xmlns:p14="http://schemas.microsoft.com/office/powerpoint/2010/main" val="1856477525"/>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8"/>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6"/>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3"/>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F67CD-4536-4E9F-9AA8-05C4583AB7D6}" type="datetime1">
              <a:rPr lang="en-US" smtClean="0"/>
              <a:t>2/1/2022</a:t>
            </a:fld>
            <a:endParaRPr lang="en-US"/>
          </a:p>
        </p:txBody>
      </p:sp>
      <p:sp>
        <p:nvSpPr>
          <p:cNvPr id="5" name="Footer Placeholder 4"/>
          <p:cNvSpPr>
            <a:spLocks noGrp="1"/>
          </p:cNvSpPr>
          <p:nvPr>
            <p:ph type="ftr" sz="quarter" idx="3"/>
          </p:nvPr>
        </p:nvSpPr>
        <p:spPr>
          <a:xfrm>
            <a:off x="4038600" y="6356353"/>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3"/>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82F4AC-24EC-4F9C-B1C3-29A8756276B6}" type="slidenum">
              <a:rPr lang="en-US" smtClean="0"/>
              <a:t>‹#›</a:t>
            </a:fld>
            <a:endParaRPr lang="en-US"/>
          </a:p>
        </p:txBody>
      </p:sp>
    </p:spTree>
    <p:extLst>
      <p:ext uri="{BB962C8B-B14F-4D97-AF65-F5344CB8AC3E}">
        <p14:creationId xmlns:p14="http://schemas.microsoft.com/office/powerpoint/2010/main" val="1660566119"/>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hf hdr="0" ftr="0" dt="0"/>
  <p:txStyles>
    <p:titleStyle>
      <a:lvl1pPr algn="l" defTabSz="91444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7416426"/>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 id="2147483760" r:id="rId12"/>
    <p:sldLayoutId id="2147483761" r:id="rId13"/>
    <p:sldLayoutId id="2147483762" r:id="rId14"/>
    <p:sldLayoutId id="2147483763" r:id="rId15"/>
    <p:sldLayoutId id="2147483764" r:id="rId16"/>
    <p:sldLayoutId id="2147483765"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609630" rtl="0" eaLnBrk="1" latinLnBrk="0" hangingPunct="1">
        <a:lnSpc>
          <a:spcPct val="90000"/>
        </a:lnSpc>
        <a:spcBef>
          <a:spcPct val="0"/>
        </a:spcBef>
        <a:buNone/>
        <a:defRPr sz="2933" kern="1200">
          <a:solidFill>
            <a:schemeClr val="tx1"/>
          </a:solidFill>
          <a:latin typeface="+mj-lt"/>
          <a:ea typeface="+mj-ea"/>
          <a:cs typeface="+mj-cs"/>
        </a:defRPr>
      </a:lvl1pPr>
    </p:titleStyle>
    <p:bodyStyle>
      <a:lvl1pPr marL="152408" indent="-152408" algn="l" defTabSz="609630" rtl="0" eaLnBrk="1" latinLnBrk="0" hangingPunct="1">
        <a:lnSpc>
          <a:spcPct val="90000"/>
        </a:lnSpc>
        <a:spcBef>
          <a:spcPts val="667"/>
        </a:spcBef>
        <a:buFont typeface="Arial" panose="020B0604020202020204" pitchFamily="34" charset="0"/>
        <a:buChar char="•"/>
        <a:defRPr sz="1867" kern="1200">
          <a:solidFill>
            <a:schemeClr val="tx1"/>
          </a:solidFill>
          <a:latin typeface="+mn-lt"/>
          <a:ea typeface="+mn-ea"/>
          <a:cs typeface="+mn-cs"/>
        </a:defRPr>
      </a:lvl1pPr>
      <a:lvl2pPr marL="457223" indent="-152408" algn="l" defTabSz="609630" rtl="0" eaLnBrk="1" latinLnBrk="0" hangingPunct="1">
        <a:lnSpc>
          <a:spcPct val="90000"/>
        </a:lnSpc>
        <a:spcBef>
          <a:spcPts val="333"/>
        </a:spcBef>
        <a:buFont typeface="Arial" panose="020B0604020202020204" pitchFamily="34" charset="0"/>
        <a:buChar char="•"/>
        <a:defRPr sz="1600" kern="1200">
          <a:solidFill>
            <a:schemeClr val="tx1"/>
          </a:solidFill>
          <a:latin typeface="+mn-lt"/>
          <a:ea typeface="+mn-ea"/>
          <a:cs typeface="+mn-cs"/>
        </a:defRPr>
      </a:lvl2pPr>
      <a:lvl3pPr marL="762038" indent="-152408" algn="l" defTabSz="609630" rtl="0" eaLnBrk="1" latinLnBrk="0" hangingPunct="1">
        <a:lnSpc>
          <a:spcPct val="90000"/>
        </a:lnSpc>
        <a:spcBef>
          <a:spcPts val="333"/>
        </a:spcBef>
        <a:buFont typeface="Arial" panose="020B0604020202020204" pitchFamily="34" charset="0"/>
        <a:buChar char="•"/>
        <a:defRPr sz="1333" kern="1200">
          <a:solidFill>
            <a:schemeClr val="tx1"/>
          </a:solidFill>
          <a:latin typeface="+mn-lt"/>
          <a:ea typeface="+mn-ea"/>
          <a:cs typeface="+mn-cs"/>
        </a:defRPr>
      </a:lvl3pPr>
      <a:lvl4pPr marL="1066853"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4pPr>
      <a:lvl5pPr marL="1371669"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5pPr>
      <a:lvl6pPr marL="1676484"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6pPr>
      <a:lvl7pPr marL="1981299"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7pPr>
      <a:lvl8pPr marL="2286114"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8pPr>
      <a:lvl9pPr marL="2590930" indent="-152408" algn="l" defTabSz="609630" rtl="0" eaLnBrk="1" latinLnBrk="0" hangingPunct="1">
        <a:lnSpc>
          <a:spcPct val="90000"/>
        </a:lnSpc>
        <a:spcBef>
          <a:spcPts val="333"/>
        </a:spcBef>
        <a:buFont typeface="Arial" panose="020B0604020202020204" pitchFamily="34" charset="0"/>
        <a:buChar char="•"/>
        <a:defRPr sz="1200"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1019FA1-6588-4BCC-8B64-4E1700A10A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DB13A9E-D853-48DB-9C7C-9D7D1C10B44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871913-95E5-4A8E-BED0-CBA15734053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A0F26B-DF01-4528-BAAB-C66ED847879C}" type="datetime1">
              <a:rPr lang="en-US" smtClean="0"/>
              <a:t>2/1/2022</a:t>
            </a:fld>
            <a:endParaRPr lang="en-US"/>
          </a:p>
        </p:txBody>
      </p:sp>
      <p:sp>
        <p:nvSpPr>
          <p:cNvPr id="5" name="Footer Placeholder 4">
            <a:extLst>
              <a:ext uri="{FF2B5EF4-FFF2-40B4-BE49-F238E27FC236}">
                <a16:creationId xmlns:a16="http://schemas.microsoft.com/office/drawing/2014/main" id="{F902709C-7590-4A2E-9457-823F7A0E854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996A412-0B7B-450C-B8A7-5119C0CB44F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8C88B5-E4D8-4289-9913-C3954AE9EB01}" type="slidenum">
              <a:rPr lang="en-US" smtClean="0"/>
              <a:t>‹#›</a:t>
            </a:fld>
            <a:endParaRPr lang="en-US"/>
          </a:p>
        </p:txBody>
      </p:sp>
    </p:spTree>
    <p:extLst>
      <p:ext uri="{BB962C8B-B14F-4D97-AF65-F5344CB8AC3E}">
        <p14:creationId xmlns:p14="http://schemas.microsoft.com/office/powerpoint/2010/main" val="192322684"/>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 id="2147483775" r:id="rId9"/>
    <p:sldLayoutId id="2147483776" r:id="rId10"/>
    <p:sldLayoutId id="2147483777"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7.xml"/><Relationship Id="rId4" Type="http://schemas.openxmlformats.org/officeDocument/2006/relationships/chart" Target="../charts/chart4.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7.xml"/><Relationship Id="rId6" Type="http://schemas.openxmlformats.org/officeDocument/2006/relationships/image" Target="../media/image8.png"/><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50.xml"/><Relationship Id="rId6" Type="http://schemas.openxmlformats.org/officeDocument/2006/relationships/image" Target="../media/image8.png"/><Relationship Id="rId5" Type="http://schemas.openxmlformats.org/officeDocument/2006/relationships/image" Target="../media/image23.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hyperlink" Target="mailto:maria.bowman@usda.gov"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7.xml"/><Relationship Id="rId4" Type="http://schemas.openxmlformats.org/officeDocument/2006/relationships/image" Target="../media/image14.jpe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7.xml"/><Relationship Id="rId4" Type="http://schemas.openxmlformats.org/officeDocument/2006/relationships/chart" Target="../charts/chart1.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7.xml"/><Relationship Id="rId4" Type="http://schemas.openxmlformats.org/officeDocument/2006/relationships/chart" Target="../charts/char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7.xml"/><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7.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7.xml"/><Relationship Id="rId4" Type="http://schemas.openxmlformats.org/officeDocument/2006/relationships/chart" Target="../charts/chart3.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7.xml"/><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40D225C-51E1-4C8C-9C9D-C667808D5C7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5647710"/>
            <a:ext cx="12192000" cy="1229340"/>
          </a:xfrm>
          <a:prstGeom prst="rect">
            <a:avLst/>
          </a:prstGeom>
        </p:spPr>
      </p:pic>
      <p:pic>
        <p:nvPicPr>
          <p:cNvPr id="5" name="Picture 4">
            <a:extLst>
              <a:ext uri="{FF2B5EF4-FFF2-40B4-BE49-F238E27FC236}">
                <a16:creationId xmlns:a16="http://schemas.microsoft.com/office/drawing/2014/main" id="{5D73A0AF-6B09-4133-9C4D-5AA20073628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56495" y="195966"/>
            <a:ext cx="3124843" cy="1008720"/>
          </a:xfrm>
          <a:prstGeom prst="rect">
            <a:avLst/>
          </a:prstGeom>
        </p:spPr>
      </p:pic>
      <p:sp>
        <p:nvSpPr>
          <p:cNvPr id="6" name="Title 1">
            <a:extLst>
              <a:ext uri="{FF2B5EF4-FFF2-40B4-BE49-F238E27FC236}">
                <a16:creationId xmlns:a16="http://schemas.microsoft.com/office/drawing/2014/main" id="{8AB3D759-6C69-4028-B049-83B640DD3F0B}"/>
              </a:ext>
            </a:extLst>
          </p:cNvPr>
          <p:cNvSpPr txBox="1">
            <a:spLocks/>
          </p:cNvSpPr>
          <p:nvPr/>
        </p:nvSpPr>
        <p:spPr>
          <a:xfrm>
            <a:off x="1181100" y="1204686"/>
            <a:ext cx="9829800" cy="4443023"/>
          </a:xfrm>
          <a:prstGeom prst="rect">
            <a:avLst/>
          </a:prstGeom>
        </p:spPr>
        <p:txBody>
          <a:bodyPr vert="horz" lIns="91440" tIns="45720" rIns="91440" bIns="45720" rtlCol="0" anchor="ctr">
            <a:normAutofit fontScale="4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defRPr/>
            </a:pPr>
            <a:r>
              <a:rPr lang="en-US" sz="6000" b="1" dirty="0">
                <a:solidFill>
                  <a:srgbClr val="1F497D">
                    <a:lumMod val="75000"/>
                  </a:srgbClr>
                </a:solidFill>
                <a:latin typeface="Calibri"/>
                <a:ea typeface="Tahoma" panose="020B0604030504040204" pitchFamily="34" charset="0"/>
                <a:cs typeface="Tahoma" panose="020B0604030504040204" pitchFamily="34" charset="0"/>
              </a:rPr>
              <a:t>Trends in Adoption of Conservation Practices in the United States</a:t>
            </a:r>
          </a:p>
          <a:p>
            <a:pPr lvl="0">
              <a:defRPr/>
            </a:pPr>
            <a:endParaRPr lang="en-US" sz="6000" b="1" i="1" dirty="0">
              <a:solidFill>
                <a:srgbClr val="1F497D">
                  <a:lumMod val="75000"/>
                </a:srgbClr>
              </a:solidFill>
              <a:latin typeface="Calibri"/>
              <a:ea typeface="Tahoma" panose="020B0604030504040204" pitchFamily="34" charset="0"/>
              <a:cs typeface="Tahoma" panose="020B0604030504040204" pitchFamily="34" charset="0"/>
            </a:endParaRPr>
          </a:p>
          <a:p>
            <a:pPr lvl="0">
              <a:defRPr/>
            </a:pPr>
            <a:br>
              <a:rPr lang="en-US" sz="4800" i="1" dirty="0">
                <a:solidFill>
                  <a:srgbClr val="1F497D">
                    <a:lumMod val="75000"/>
                  </a:srgbClr>
                </a:solidFill>
                <a:latin typeface="Calibri"/>
                <a:ea typeface="Tahoma" panose="020B0604030504040204" pitchFamily="34" charset="0"/>
                <a:cs typeface="Tahoma" panose="020B0604030504040204" pitchFamily="34" charset="0"/>
              </a:rPr>
            </a:br>
            <a:br>
              <a:rPr lang="en-US" sz="4800" i="1" dirty="0">
                <a:solidFill>
                  <a:srgbClr val="1F497D">
                    <a:lumMod val="75000"/>
                  </a:srgbClr>
                </a:solidFill>
                <a:latin typeface="Calibri"/>
                <a:ea typeface="Tahoma" panose="020B0604030504040204" pitchFamily="34" charset="0"/>
                <a:cs typeface="Tahoma" panose="020B0604030504040204" pitchFamily="34" charset="0"/>
              </a:rPr>
            </a:br>
            <a:r>
              <a:rPr lang="en-US" sz="4800" dirty="0">
                <a:solidFill>
                  <a:srgbClr val="1F497D">
                    <a:lumMod val="75000"/>
                  </a:srgbClr>
                </a:solidFill>
                <a:latin typeface="Calibri"/>
                <a:ea typeface="Tahoma" panose="020B0604030504040204" pitchFamily="34" charset="0"/>
                <a:cs typeface="Tahoma" panose="020B0604030504040204" pitchFamily="34" charset="0"/>
              </a:rPr>
              <a:t>Maria Bowman, Ph.D.</a:t>
            </a:r>
            <a:br>
              <a:rPr lang="en-US" sz="4800" dirty="0">
                <a:solidFill>
                  <a:srgbClr val="1F497D">
                    <a:lumMod val="75000"/>
                  </a:srgbClr>
                </a:solidFill>
                <a:latin typeface="Calibri"/>
                <a:ea typeface="Tahoma" panose="020B0604030504040204" pitchFamily="34" charset="0"/>
                <a:cs typeface="Tahoma" panose="020B0604030504040204" pitchFamily="34" charset="0"/>
              </a:rPr>
            </a:br>
            <a:r>
              <a:rPr lang="en-US" sz="4800" dirty="0">
                <a:solidFill>
                  <a:srgbClr val="1F497D">
                    <a:lumMod val="75000"/>
                  </a:srgbClr>
                </a:solidFill>
                <a:latin typeface="Calibri"/>
                <a:ea typeface="Tahoma" panose="020B0604030504040204" pitchFamily="34" charset="0"/>
                <a:cs typeface="Tahoma" panose="020B0604030504040204" pitchFamily="34" charset="0"/>
              </a:rPr>
              <a:t>Economist and Conservation Liaison</a:t>
            </a:r>
            <a:br>
              <a:rPr lang="en-US" sz="4800" dirty="0">
                <a:solidFill>
                  <a:srgbClr val="1F497D">
                    <a:lumMod val="75000"/>
                  </a:srgbClr>
                </a:solidFill>
                <a:latin typeface="Calibri"/>
                <a:ea typeface="Tahoma" panose="020B0604030504040204" pitchFamily="34" charset="0"/>
                <a:cs typeface="Tahoma" panose="020B0604030504040204" pitchFamily="34" charset="0"/>
              </a:rPr>
            </a:br>
            <a:r>
              <a:rPr lang="en-US" sz="4800" dirty="0">
                <a:solidFill>
                  <a:srgbClr val="1F497D">
                    <a:lumMod val="75000"/>
                  </a:srgbClr>
                </a:solidFill>
                <a:latin typeface="Calibri"/>
                <a:ea typeface="Tahoma" panose="020B0604030504040204" pitchFamily="34" charset="0"/>
                <a:cs typeface="Tahoma" panose="020B0604030504040204" pitchFamily="34" charset="0"/>
              </a:rPr>
              <a:t>USDA Economic Research Service</a:t>
            </a:r>
          </a:p>
          <a:p>
            <a:pPr lvl="0">
              <a:defRPr/>
            </a:pPr>
            <a:br>
              <a:rPr lang="en-US" sz="4800" dirty="0">
                <a:solidFill>
                  <a:srgbClr val="1F497D">
                    <a:lumMod val="75000"/>
                  </a:srgbClr>
                </a:solidFill>
                <a:latin typeface="Calibri"/>
                <a:ea typeface="Tahoma" panose="020B0604030504040204" pitchFamily="34" charset="0"/>
                <a:cs typeface="Tahoma" panose="020B0604030504040204" pitchFamily="34" charset="0"/>
              </a:rPr>
            </a:br>
            <a:br>
              <a:rPr lang="en-US" sz="4800" dirty="0">
                <a:solidFill>
                  <a:srgbClr val="1F497D">
                    <a:lumMod val="75000"/>
                  </a:srgbClr>
                </a:solidFill>
                <a:latin typeface="Calibri"/>
                <a:ea typeface="Tahoma" panose="020B0604030504040204" pitchFamily="34" charset="0"/>
                <a:cs typeface="Tahoma" panose="020B0604030504040204" pitchFamily="34" charset="0"/>
              </a:rPr>
            </a:br>
            <a:r>
              <a:rPr lang="en-US" sz="4800" dirty="0">
                <a:solidFill>
                  <a:srgbClr val="1F497D">
                    <a:lumMod val="75000"/>
                  </a:srgbClr>
                </a:solidFill>
                <a:latin typeface="Calibri"/>
                <a:ea typeface="Tahoma" panose="020B0604030504040204" pitchFamily="34" charset="0"/>
                <a:cs typeface="Tahoma" panose="020B0604030504040204" pitchFamily="34" charset="0"/>
              </a:rPr>
              <a:t>USDA 2022 Ag Outlook Forum</a:t>
            </a:r>
            <a:br>
              <a:rPr lang="en-US" sz="4800" dirty="0">
                <a:solidFill>
                  <a:srgbClr val="1F497D">
                    <a:lumMod val="75000"/>
                  </a:srgbClr>
                </a:solidFill>
                <a:latin typeface="Calibri"/>
                <a:ea typeface="Tahoma" panose="020B0604030504040204" pitchFamily="34" charset="0"/>
                <a:cs typeface="Tahoma" panose="020B0604030504040204" pitchFamily="34" charset="0"/>
              </a:rPr>
            </a:br>
            <a:r>
              <a:rPr lang="en-US" sz="4800" dirty="0">
                <a:solidFill>
                  <a:srgbClr val="1F497D">
                    <a:lumMod val="75000"/>
                  </a:srgbClr>
                </a:solidFill>
                <a:latin typeface="Calibri"/>
                <a:ea typeface="Tahoma" panose="020B0604030504040204" pitchFamily="34" charset="0"/>
                <a:cs typeface="Tahoma" panose="020B0604030504040204" pitchFamily="34" charset="0"/>
              </a:rPr>
              <a:t>February 25th, 2022</a:t>
            </a:r>
            <a:br>
              <a:rPr lang="en-US" sz="4800" dirty="0">
                <a:solidFill>
                  <a:srgbClr val="1F497D">
                    <a:lumMod val="75000"/>
                  </a:srgbClr>
                </a:solidFill>
                <a:latin typeface="Calibri"/>
                <a:ea typeface="Tahoma" panose="020B0604030504040204" pitchFamily="34" charset="0"/>
                <a:cs typeface="Tahoma" panose="020B0604030504040204" pitchFamily="34" charset="0"/>
              </a:rPr>
            </a:br>
            <a:br>
              <a:rPr lang="en-US" sz="4800" i="1" dirty="0">
                <a:solidFill>
                  <a:srgbClr val="1F497D">
                    <a:lumMod val="75000"/>
                  </a:srgbClr>
                </a:solidFill>
                <a:latin typeface="Calibri"/>
                <a:ea typeface="Tahoma" panose="020B0604030504040204" pitchFamily="34" charset="0"/>
                <a:cs typeface="Tahoma" panose="020B0604030504040204" pitchFamily="34" charset="0"/>
              </a:rPr>
            </a:br>
            <a:endParaRPr lang="en-US" sz="4800" i="1" dirty="0">
              <a:solidFill>
                <a:srgbClr val="1F497D">
                  <a:lumMod val="75000"/>
                </a:srgbClr>
              </a:solidFill>
              <a:latin typeface="Calibri"/>
              <a:ea typeface="Tahoma" panose="020B0604030504040204" pitchFamily="34" charset="0"/>
              <a:cs typeface="Tahoma" panose="020B0604030504040204" pitchFamily="34" charset="0"/>
            </a:endParaRPr>
          </a:p>
          <a:p>
            <a:pPr lvl="0">
              <a:defRPr/>
            </a:pPr>
            <a:endParaRPr lang="en-US" sz="4800" i="1" dirty="0">
              <a:solidFill>
                <a:srgbClr val="1F497D">
                  <a:lumMod val="75000"/>
                </a:srgbClr>
              </a:solidFill>
              <a:latin typeface="Calibri"/>
              <a:ea typeface="Tahoma" panose="020B0604030504040204" pitchFamily="34" charset="0"/>
              <a:cs typeface="Tahoma" panose="020B0604030504040204" pitchFamily="34" charset="0"/>
            </a:endParaRPr>
          </a:p>
          <a:p>
            <a:pPr lvl="0">
              <a:defRPr/>
            </a:pPr>
            <a:r>
              <a:rPr lang="en-US" sz="4800" i="1" dirty="0">
                <a:solidFill>
                  <a:srgbClr val="1F497D">
                    <a:lumMod val="75000"/>
                  </a:srgbClr>
                </a:solidFill>
                <a:latin typeface="Calibri"/>
                <a:ea typeface="Tahoma" panose="020B0604030504040204" pitchFamily="34" charset="0"/>
                <a:cs typeface="Tahoma" panose="020B0604030504040204" pitchFamily="34" charset="0"/>
              </a:rPr>
              <a:t>The findings and conclusions in this presentation are those of the author(s) and should not be construed to represent any official USDA or U.S. Government determination or policy. In addition, this work was supported in part by the U.S. Department of Agriculture, Economic Research Service.</a:t>
            </a:r>
            <a:endParaRPr kumimoji="0" lang="en-US" sz="2400" b="0" i="1" u="none" strike="noStrike" kern="1200" cap="none" spc="0" normalizeH="0" baseline="0" noProof="0" dirty="0">
              <a:ln>
                <a:noFill/>
              </a:ln>
              <a:solidFill>
                <a:srgbClr val="4F81BD">
                  <a:lumMod val="50000"/>
                </a:srgbClr>
              </a:solidFill>
              <a:effectLst/>
              <a:uLnTx/>
              <a:uFillTx/>
              <a:latin typeface="Calibri"/>
              <a:ea typeface="+mj-ea"/>
              <a:cs typeface="+mj-cs"/>
            </a:endParaRPr>
          </a:p>
        </p:txBody>
      </p:sp>
    </p:spTree>
    <p:extLst>
      <p:ext uri="{BB962C8B-B14F-4D97-AF65-F5344CB8AC3E}">
        <p14:creationId xmlns:p14="http://schemas.microsoft.com/office/powerpoint/2010/main" val="42443193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623B6B5-D03D-4509-8102-DED77CFECE5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5675614"/>
            <a:ext cx="12192000" cy="1231392"/>
          </a:xfrm>
          <a:prstGeom prst="rect">
            <a:avLst/>
          </a:prstGeom>
        </p:spPr>
      </p:pic>
      <p:sp>
        <p:nvSpPr>
          <p:cNvPr id="2" name="Title 1">
            <a:extLst>
              <a:ext uri="{FF2B5EF4-FFF2-40B4-BE49-F238E27FC236}">
                <a16:creationId xmlns:a16="http://schemas.microsoft.com/office/drawing/2014/main" id="{F9399AA1-A050-479D-8DE6-643EA232BAF8}"/>
              </a:ext>
            </a:extLst>
          </p:cNvPr>
          <p:cNvSpPr>
            <a:spLocks noGrp="1"/>
          </p:cNvSpPr>
          <p:nvPr>
            <p:ph type="title"/>
          </p:nvPr>
        </p:nvSpPr>
        <p:spPr>
          <a:xfrm>
            <a:off x="685800" y="-13249"/>
            <a:ext cx="10668000" cy="924029"/>
          </a:xfrm>
        </p:spPr>
        <p:txBody>
          <a:bodyPr/>
          <a:lstStyle/>
          <a:p>
            <a:r>
              <a:rPr lang="en-US" sz="2400" b="1" dirty="0">
                <a:latin typeface="+mn-lt"/>
              </a:rPr>
              <a:t>Nutrient management trends over time</a:t>
            </a:r>
            <a:endParaRPr lang="en-US" sz="2400" dirty="0">
              <a:latin typeface="+mn-lt"/>
            </a:endParaRPr>
          </a:p>
        </p:txBody>
      </p:sp>
      <p:sp>
        <p:nvSpPr>
          <p:cNvPr id="3" name="Slide Number Placeholder 2">
            <a:extLst>
              <a:ext uri="{FF2B5EF4-FFF2-40B4-BE49-F238E27FC236}">
                <a16:creationId xmlns:a16="http://schemas.microsoft.com/office/drawing/2014/main" id="{74CE7E6E-849D-44BA-8558-E16EF461AFC1}"/>
              </a:ext>
            </a:extLst>
          </p:cNvPr>
          <p:cNvSpPr>
            <a:spLocks noGrp="1"/>
          </p:cNvSpPr>
          <p:nvPr>
            <p:ph type="sldNum" sz="quarter" idx="12"/>
          </p:nvPr>
        </p:nvSpPr>
        <p:spPr/>
        <p:txBody>
          <a:bodyPr/>
          <a:lstStyle/>
          <a:p>
            <a:fld id="{1482F4AC-24EC-4F9C-B1C3-29A8756276B6}" type="slidenum">
              <a:rPr lang="en-US" smtClean="0">
                <a:solidFill>
                  <a:schemeClr val="bg1"/>
                </a:solidFill>
              </a:rPr>
              <a:t>10</a:t>
            </a:fld>
            <a:endParaRPr lang="en-US" dirty="0">
              <a:solidFill>
                <a:schemeClr val="bg1"/>
              </a:solidFill>
            </a:endParaRPr>
          </a:p>
        </p:txBody>
      </p:sp>
      <p:graphicFrame>
        <p:nvGraphicFramePr>
          <p:cNvPr id="8" name="Chart 7">
            <a:extLst>
              <a:ext uri="{FF2B5EF4-FFF2-40B4-BE49-F238E27FC236}">
                <a16:creationId xmlns:a16="http://schemas.microsoft.com/office/drawing/2014/main" id="{6169369B-02D2-48D1-89EA-6C7E983980BA}"/>
              </a:ext>
            </a:extLst>
          </p:cNvPr>
          <p:cNvGraphicFramePr>
            <a:graphicFrameLocks/>
          </p:cNvGraphicFramePr>
          <p:nvPr>
            <p:extLst>
              <p:ext uri="{D42A27DB-BD31-4B8C-83A1-F6EECF244321}">
                <p14:modId xmlns:p14="http://schemas.microsoft.com/office/powerpoint/2010/main" val="755134796"/>
              </p:ext>
            </p:extLst>
          </p:nvPr>
        </p:nvGraphicFramePr>
        <p:xfrm>
          <a:off x="5757864" y="869856"/>
          <a:ext cx="6243636" cy="4488668"/>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Box 8">
            <a:extLst>
              <a:ext uri="{FF2B5EF4-FFF2-40B4-BE49-F238E27FC236}">
                <a16:creationId xmlns:a16="http://schemas.microsoft.com/office/drawing/2014/main" id="{1B1FA808-1EC7-40BB-802D-C7F36CFF6DA3}"/>
              </a:ext>
            </a:extLst>
          </p:cNvPr>
          <p:cNvSpPr txBox="1"/>
          <p:nvPr/>
        </p:nvSpPr>
        <p:spPr>
          <a:xfrm>
            <a:off x="5774532" y="5516043"/>
            <a:ext cx="6210299" cy="523220"/>
          </a:xfrm>
          <a:prstGeom prst="rect">
            <a:avLst/>
          </a:prstGeom>
          <a:noFill/>
        </p:spPr>
        <p:txBody>
          <a:bodyPr wrap="square" rtlCol="0">
            <a:spAutoFit/>
          </a:bodyPr>
          <a:lstStyle/>
          <a:p>
            <a:pPr algn="ctr"/>
            <a:r>
              <a:rPr lang="en-US" sz="1400" dirty="0"/>
              <a:t>Source: USDA, Economic Research Service and USDA, National Agricultural Statistics Service, Agricultural Resource Management Survey </a:t>
            </a:r>
          </a:p>
        </p:txBody>
      </p:sp>
      <p:sp>
        <p:nvSpPr>
          <p:cNvPr id="10" name="Content Placeholder 5">
            <a:extLst>
              <a:ext uri="{FF2B5EF4-FFF2-40B4-BE49-F238E27FC236}">
                <a16:creationId xmlns:a16="http://schemas.microsoft.com/office/drawing/2014/main" id="{AE722C0B-4B55-46EB-B4E8-81F3F473A8AF}"/>
              </a:ext>
            </a:extLst>
          </p:cNvPr>
          <p:cNvSpPr>
            <a:spLocks noGrp="1"/>
          </p:cNvSpPr>
          <p:nvPr>
            <p:ph idx="1"/>
          </p:nvPr>
        </p:nvSpPr>
        <p:spPr>
          <a:xfrm>
            <a:off x="685799" y="844456"/>
            <a:ext cx="4881563" cy="4890243"/>
          </a:xfrm>
        </p:spPr>
        <p:txBody>
          <a:bodyPr>
            <a:normAutofit lnSpcReduction="10000"/>
          </a:bodyPr>
          <a:lstStyle/>
          <a:p>
            <a:r>
              <a:rPr lang="en-US" sz="2000" dirty="0"/>
              <a:t>In general, share of acreage w/ application rates &gt;125% of agronomic need has decreased (N &amp; P)</a:t>
            </a:r>
          </a:p>
          <a:p>
            <a:pPr lvl="1"/>
            <a:r>
              <a:rPr lang="en-US" sz="1600" dirty="0">
                <a:cs typeface="Calibri Light" panose="020F0302020204030204" pitchFamily="34" charset="0"/>
              </a:rPr>
              <a:t>Nitrogen on corn: 53% in 1997 vs. 28% in 2016</a:t>
            </a:r>
          </a:p>
          <a:p>
            <a:pPr lvl="1"/>
            <a:r>
              <a:rPr lang="en-US" sz="1600" dirty="0">
                <a:cs typeface="Calibri Light" panose="020F0302020204030204" pitchFamily="34" charset="0"/>
              </a:rPr>
              <a:t>Phosphate on cotton: 45% in 1997 in to 29% in 2015</a:t>
            </a:r>
          </a:p>
          <a:p>
            <a:pPr lvl="1"/>
            <a:endParaRPr lang="en-US" sz="2000" dirty="0">
              <a:cs typeface="Calibri Light" panose="020F0302020204030204" pitchFamily="34" charset="0"/>
            </a:endParaRPr>
          </a:p>
          <a:p>
            <a:r>
              <a:rPr lang="en-US" sz="2000" dirty="0">
                <a:cs typeface="Calibri Light" panose="020F0302020204030204" pitchFamily="34" charset="0"/>
              </a:rPr>
              <a:t>When and how nutrients are being applied is changing</a:t>
            </a:r>
          </a:p>
          <a:p>
            <a:pPr lvl="1"/>
            <a:r>
              <a:rPr lang="en-US" sz="1600" dirty="0">
                <a:cs typeface="Calibri Light" panose="020F0302020204030204" pitchFamily="34" charset="0"/>
              </a:rPr>
              <a:t>In corn, some evidence that spring application is shifting from pre-plant to post-plant</a:t>
            </a:r>
          </a:p>
          <a:p>
            <a:pPr lvl="1"/>
            <a:r>
              <a:rPr lang="en-US" sz="1600" dirty="0">
                <a:cs typeface="Calibri Light" panose="020F0302020204030204" pitchFamily="34" charset="0"/>
              </a:rPr>
              <a:t>Will be examining trends for other crops, fields receiving manure</a:t>
            </a:r>
          </a:p>
          <a:p>
            <a:pPr lvl="1"/>
            <a:endParaRPr lang="en-US" sz="1600" dirty="0">
              <a:cs typeface="Calibri Light" panose="020F0302020204030204" pitchFamily="34" charset="0"/>
            </a:endParaRPr>
          </a:p>
          <a:p>
            <a:r>
              <a:rPr lang="en-US" sz="2000" dirty="0">
                <a:cs typeface="Calibri Light" panose="020F0302020204030204" pitchFamily="34" charset="0"/>
              </a:rPr>
              <a:t>What role does precision nutrient management play in conservation, and how is this changing over time?</a:t>
            </a:r>
          </a:p>
          <a:p>
            <a:pPr lvl="1"/>
            <a:endParaRPr lang="en-US" sz="2000" dirty="0">
              <a:cs typeface="Calibri Light" panose="020F0302020204030204" pitchFamily="34" charset="0"/>
            </a:endParaRPr>
          </a:p>
          <a:p>
            <a:endParaRPr lang="en-US" sz="2400" dirty="0"/>
          </a:p>
        </p:txBody>
      </p:sp>
    </p:spTree>
    <p:extLst>
      <p:ext uri="{BB962C8B-B14F-4D97-AF65-F5344CB8AC3E}">
        <p14:creationId xmlns:p14="http://schemas.microsoft.com/office/powerpoint/2010/main" val="23261813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99AA1-A050-479D-8DE6-643EA232BAF8}"/>
              </a:ext>
            </a:extLst>
          </p:cNvPr>
          <p:cNvSpPr>
            <a:spLocks noGrp="1"/>
          </p:cNvSpPr>
          <p:nvPr>
            <p:ph type="title"/>
          </p:nvPr>
        </p:nvSpPr>
        <p:spPr>
          <a:xfrm>
            <a:off x="642996" y="4405292"/>
            <a:ext cx="10906008" cy="1115415"/>
          </a:xfrm>
        </p:spPr>
        <p:txBody>
          <a:bodyPr vert="horz" lIns="91440" tIns="45720" rIns="91440" bIns="45720" rtlCol="0" anchor="b">
            <a:normAutofit/>
          </a:bodyPr>
          <a:lstStyle/>
          <a:p>
            <a:pPr algn="ctr" defTabSz="914400"/>
            <a:r>
              <a:rPr lang="en-US" sz="3200" b="1" dirty="0">
                <a:latin typeface="+mn-lt"/>
              </a:rPr>
              <a:t>For more information…</a:t>
            </a:r>
            <a:endParaRPr lang="en-US" sz="3200" dirty="0">
              <a:latin typeface="+mn-lt"/>
            </a:endParaRPr>
          </a:p>
        </p:txBody>
      </p:sp>
      <p:pic>
        <p:nvPicPr>
          <p:cNvPr id="7" name="Picture 6">
            <a:extLst>
              <a:ext uri="{FF2B5EF4-FFF2-40B4-BE49-F238E27FC236}">
                <a16:creationId xmlns:a16="http://schemas.microsoft.com/office/drawing/2014/main" id="{42589004-576A-4E54-BE50-D7A5DFF5462C}"/>
              </a:ext>
            </a:extLst>
          </p:cNvPr>
          <p:cNvPicPr>
            <a:picLocks noChangeAspect="1"/>
          </p:cNvPicPr>
          <p:nvPr/>
        </p:nvPicPr>
        <p:blipFill>
          <a:blip r:embed="rId3"/>
          <a:stretch>
            <a:fillRect/>
          </a:stretch>
        </p:blipFill>
        <p:spPr>
          <a:xfrm>
            <a:off x="807314" y="476573"/>
            <a:ext cx="2878373" cy="3774916"/>
          </a:xfrm>
          <a:prstGeom prst="rect">
            <a:avLst/>
          </a:prstGeom>
        </p:spPr>
      </p:pic>
      <p:pic>
        <p:nvPicPr>
          <p:cNvPr id="6" name="Picture 5">
            <a:extLst>
              <a:ext uri="{FF2B5EF4-FFF2-40B4-BE49-F238E27FC236}">
                <a16:creationId xmlns:a16="http://schemas.microsoft.com/office/drawing/2014/main" id="{5660E080-DB56-4E55-A6C6-436D129D43A1}"/>
              </a:ext>
            </a:extLst>
          </p:cNvPr>
          <p:cNvPicPr>
            <a:picLocks noChangeAspect="1"/>
          </p:cNvPicPr>
          <p:nvPr/>
        </p:nvPicPr>
        <p:blipFill>
          <a:blip r:embed="rId4"/>
          <a:stretch>
            <a:fillRect/>
          </a:stretch>
        </p:blipFill>
        <p:spPr>
          <a:xfrm>
            <a:off x="4670969" y="476573"/>
            <a:ext cx="2850061" cy="3774916"/>
          </a:xfrm>
          <a:prstGeom prst="rect">
            <a:avLst/>
          </a:prstGeom>
        </p:spPr>
      </p:pic>
      <p:pic>
        <p:nvPicPr>
          <p:cNvPr id="5" name="Picture 4">
            <a:extLst>
              <a:ext uri="{FF2B5EF4-FFF2-40B4-BE49-F238E27FC236}">
                <a16:creationId xmlns:a16="http://schemas.microsoft.com/office/drawing/2014/main" id="{9403573B-BF5B-4C59-9831-909EAC62DBBE}"/>
              </a:ext>
            </a:extLst>
          </p:cNvPr>
          <p:cNvPicPr>
            <a:picLocks noChangeAspect="1"/>
          </p:cNvPicPr>
          <p:nvPr/>
        </p:nvPicPr>
        <p:blipFill>
          <a:blip r:embed="rId5"/>
          <a:stretch>
            <a:fillRect/>
          </a:stretch>
        </p:blipFill>
        <p:spPr>
          <a:xfrm>
            <a:off x="8462885" y="476572"/>
            <a:ext cx="3006457" cy="3866827"/>
          </a:xfrm>
          <a:prstGeom prst="rect">
            <a:avLst/>
          </a:prstGeom>
        </p:spPr>
      </p:pic>
      <p:cxnSp>
        <p:nvCxnSpPr>
          <p:cNvPr id="52" name="Straight Connector 11">
            <a:extLst>
              <a:ext uri="{FF2B5EF4-FFF2-40B4-BE49-F238E27FC236}">
                <a16:creationId xmlns:a16="http://schemas.microsoft.com/office/drawing/2014/main" id="{8F880EF2-DF79-4D9D-8F11-E91D48C7974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524000" y="5778706"/>
            <a:ext cx="9144000" cy="0"/>
          </a:xfrm>
          <a:prstGeom prst="line">
            <a:avLst/>
          </a:prstGeom>
          <a:ln w="19050">
            <a:solidFill>
              <a:srgbClr val="0075E2"/>
            </a:solidFill>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74CE7E6E-849D-44BA-8558-E16EF461AFC1}"/>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1482F4AC-24EC-4F9C-B1C3-29A8756276B6}" type="slidenum">
              <a:rPr lang="en-US" smtClean="0"/>
              <a:pPr>
                <a:spcAft>
                  <a:spcPts val="600"/>
                </a:spcAft>
              </a:pPr>
              <a:t>11</a:t>
            </a:fld>
            <a:endParaRPr lang="en-US" dirty="0"/>
          </a:p>
        </p:txBody>
      </p:sp>
      <p:pic>
        <p:nvPicPr>
          <p:cNvPr id="47" name="Picture 46">
            <a:extLst>
              <a:ext uri="{FF2B5EF4-FFF2-40B4-BE49-F238E27FC236}">
                <a16:creationId xmlns:a16="http://schemas.microsoft.com/office/drawing/2014/main" id="{10438BE3-D133-4D9D-A7D2-DE27397F1E4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0886" y="5642185"/>
            <a:ext cx="12192000" cy="1229340"/>
          </a:xfrm>
          <a:prstGeom prst="rect">
            <a:avLst/>
          </a:prstGeom>
        </p:spPr>
      </p:pic>
    </p:spTree>
    <p:extLst>
      <p:ext uri="{BB962C8B-B14F-4D97-AF65-F5344CB8AC3E}">
        <p14:creationId xmlns:p14="http://schemas.microsoft.com/office/powerpoint/2010/main" val="12384626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7" name="Rectangle 136">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9" name="Rectangle 138">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1" name="Rectangle 140">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94C0DC7E-D75E-4F74-97C8-ABC2D9CEA991}"/>
              </a:ext>
            </a:extLst>
          </p:cNvPr>
          <p:cNvSpPr txBox="1"/>
          <p:nvPr/>
        </p:nvSpPr>
        <p:spPr>
          <a:xfrm>
            <a:off x="699713" y="248038"/>
            <a:ext cx="7063721" cy="1159200"/>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Calibri Light" panose="020F0302020204030204"/>
                <a:ea typeface="+mn-ea"/>
                <a:cs typeface="+mn-cs"/>
              </a:rPr>
              <a:t>Like, Share, &amp; Follow </a:t>
            </a:r>
          </a:p>
        </p:txBody>
      </p:sp>
      <p:sp>
        <p:nvSpPr>
          <p:cNvPr id="11" name="Content Placeholder 2">
            <a:extLst>
              <a:ext uri="{FF2B5EF4-FFF2-40B4-BE49-F238E27FC236}">
                <a16:creationId xmlns:a16="http://schemas.microsoft.com/office/drawing/2014/main" id="{880C558D-013A-4DEC-BE77-DA970B355541}"/>
              </a:ext>
            </a:extLst>
          </p:cNvPr>
          <p:cNvSpPr txBox="1">
            <a:spLocks/>
          </p:cNvSpPr>
          <p:nvPr/>
        </p:nvSpPr>
        <p:spPr>
          <a:xfrm>
            <a:off x="1870040" y="4416483"/>
            <a:ext cx="5798174" cy="1207645"/>
          </a:xfrm>
          <a:prstGeom prst="rect">
            <a:avLst/>
          </a:prstGeom>
        </p:spPr>
        <p:txBody>
          <a:bodyPr>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prstClr val="black"/>
                </a:solidFill>
                <a:effectLst/>
                <a:uLnTx/>
                <a:uFillTx/>
                <a:latin typeface="Abadi" panose="020B0604020104020204" pitchFamily="34" charset="0"/>
                <a:ea typeface="+mn-ea"/>
                <a:cs typeface="+mn-cs"/>
              </a:rPr>
              <a:t>ERS.USDA.gov/</a:t>
            </a:r>
            <a:r>
              <a:rPr kumimoji="0" lang="en-US" sz="32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badi" panose="020B0604020104020204" pitchFamily="34" charset="0"/>
                <a:ea typeface="+mn-ea"/>
                <a:cs typeface="+mn-cs"/>
              </a:rPr>
              <a:t>subscribe</a:t>
            </a:r>
          </a:p>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prstClr val="black"/>
                </a:solidFill>
                <a:effectLst/>
                <a:uLnTx/>
                <a:uFillTx/>
                <a:latin typeface="Abadi" panose="020B0604020104020204" pitchFamily="34" charset="0"/>
                <a:ea typeface="+mn-ea"/>
                <a:cs typeface="+mn-cs"/>
              </a:rPr>
              <a:t>ERS.USDA.gov/</a:t>
            </a:r>
            <a:r>
              <a:rPr kumimoji="0" lang="en-US" sz="32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badi" panose="020B0604020104020204" pitchFamily="34" charset="0"/>
                <a:ea typeface="+mn-ea"/>
                <a:cs typeface="+mn-cs"/>
              </a:rPr>
              <a:t>multimedia</a:t>
            </a:r>
          </a:p>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prstClr val="black"/>
                </a:solidFill>
                <a:effectLst/>
                <a:uLnTx/>
                <a:uFillTx/>
                <a:latin typeface="Abadi" panose="020B0604020104020204" pitchFamily="34" charset="0"/>
                <a:ea typeface="+mn-ea"/>
                <a:cs typeface="+mn-cs"/>
              </a:rPr>
              <a:t>ERS.USDA.gov/</a:t>
            </a:r>
            <a:r>
              <a:rPr kumimoji="0" lang="en-US" sz="32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badi" panose="020B0604020104020204" pitchFamily="34" charset="0"/>
                <a:ea typeface="+mn-ea"/>
                <a:cs typeface="+mn-cs"/>
              </a:rPr>
              <a:t>about-</a:t>
            </a:r>
            <a:r>
              <a:rPr kumimoji="0" lang="en-US" sz="3200" b="0" i="0" u="none" strike="noStrike" kern="1200" cap="none" spc="0" normalizeH="0" baseline="0" noProof="0" dirty="0" err="1">
                <a:ln>
                  <a:noFill/>
                </a:ln>
                <a:solidFill>
                  <a:prstClr val="black"/>
                </a:solidFill>
                <a:effectLst>
                  <a:outerShdw blurRad="38100" dist="38100" dir="2700000" algn="tl">
                    <a:srgbClr val="000000">
                      <a:alpha val="43137"/>
                    </a:srgbClr>
                  </a:outerShdw>
                </a:effectLst>
                <a:uLnTx/>
                <a:uFillTx/>
                <a:latin typeface="Abadi" panose="020B0604020104020204" pitchFamily="34" charset="0"/>
                <a:ea typeface="+mn-ea"/>
                <a:cs typeface="+mn-cs"/>
              </a:rPr>
              <a:t>ers</a:t>
            </a:r>
            <a:r>
              <a:rPr kumimoji="0" lang="en-US" sz="32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badi" panose="020B0604020104020204" pitchFamily="34" charset="0"/>
                <a:ea typeface="+mn-ea"/>
                <a:cs typeface="+mn-cs"/>
              </a:rPr>
              <a:t>/careers-at-</a:t>
            </a:r>
            <a:r>
              <a:rPr kumimoji="0" lang="en-US" sz="3200" b="0" i="0" u="none" strike="noStrike" kern="1200" cap="none" spc="0" normalizeH="0" baseline="0" noProof="0" dirty="0" err="1">
                <a:ln>
                  <a:noFill/>
                </a:ln>
                <a:solidFill>
                  <a:prstClr val="black"/>
                </a:solidFill>
                <a:effectLst>
                  <a:outerShdw blurRad="38100" dist="38100" dir="2700000" algn="tl">
                    <a:srgbClr val="000000">
                      <a:alpha val="43137"/>
                    </a:srgbClr>
                  </a:outerShdw>
                </a:effectLst>
                <a:uLnTx/>
                <a:uFillTx/>
                <a:latin typeface="Abadi" panose="020B0604020104020204" pitchFamily="34" charset="0"/>
                <a:ea typeface="+mn-ea"/>
                <a:cs typeface="+mn-cs"/>
              </a:rPr>
              <a:t>ers</a:t>
            </a:r>
            <a:r>
              <a:rPr kumimoji="0" lang="en-US" sz="32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badi" panose="020B0604020104020204" pitchFamily="34" charset="0"/>
                <a:ea typeface="+mn-ea"/>
                <a:cs typeface="+mn-cs"/>
              </a:rPr>
              <a:t>/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n-US" sz="1800" b="0"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pic>
        <p:nvPicPr>
          <p:cNvPr id="13" name="Picture 10">
            <a:extLst>
              <a:ext uri="{FF2B5EF4-FFF2-40B4-BE49-F238E27FC236}">
                <a16:creationId xmlns:a16="http://schemas.microsoft.com/office/drawing/2014/main" id="{551450D2-8D59-413F-8168-A8080EA7223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4713" y="4462492"/>
            <a:ext cx="1159134" cy="795567"/>
          </a:xfrm>
          <a:prstGeom prst="rect">
            <a:avLst/>
          </a:prstGeom>
          <a:noFill/>
          <a:extLst>
            <a:ext uri="{909E8E84-426E-40DD-AFC4-6F175D3DCCD1}">
              <a14:hiddenFill xmlns:a14="http://schemas.microsoft.com/office/drawing/2010/main">
                <a:solidFill>
                  <a:srgbClr val="FFFFFF"/>
                </a:solidFill>
              </a14:hiddenFill>
            </a:ext>
          </a:extLst>
        </p:spPr>
      </p:pic>
      <p:sp>
        <p:nvSpPr>
          <p:cNvPr id="14" name="Content Placeholder 2">
            <a:extLst>
              <a:ext uri="{FF2B5EF4-FFF2-40B4-BE49-F238E27FC236}">
                <a16:creationId xmlns:a16="http://schemas.microsoft.com/office/drawing/2014/main" id="{174FF990-5084-4E3B-9E65-FE43F885E0C3}"/>
              </a:ext>
            </a:extLst>
          </p:cNvPr>
          <p:cNvSpPr txBox="1">
            <a:spLocks/>
          </p:cNvSpPr>
          <p:nvPr/>
        </p:nvSpPr>
        <p:spPr>
          <a:xfrm>
            <a:off x="1870040" y="2286604"/>
            <a:ext cx="2010199" cy="527593"/>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latin typeface="Abadi" panose="020B0604020104020204" pitchFamily="34" charset="0"/>
                <a:ea typeface="+mn-ea"/>
                <a:cs typeface="+mn-cs"/>
              </a:rPr>
              <a:t>@USDA_ERS</a:t>
            </a:r>
          </a:p>
        </p:txBody>
      </p:sp>
      <p:sp>
        <p:nvSpPr>
          <p:cNvPr id="15" name="Content Placeholder 2">
            <a:extLst>
              <a:ext uri="{FF2B5EF4-FFF2-40B4-BE49-F238E27FC236}">
                <a16:creationId xmlns:a16="http://schemas.microsoft.com/office/drawing/2014/main" id="{212AB876-1170-440A-84EB-DA4A432F0C55}"/>
              </a:ext>
            </a:extLst>
          </p:cNvPr>
          <p:cNvSpPr txBox="1">
            <a:spLocks/>
          </p:cNvSpPr>
          <p:nvPr/>
        </p:nvSpPr>
        <p:spPr>
          <a:xfrm>
            <a:off x="1870040" y="3211669"/>
            <a:ext cx="4073560" cy="798893"/>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latin typeface="Abadi" panose="020B0604020104020204" pitchFamily="34" charset="0"/>
                <a:ea typeface="+mn-ea"/>
                <a:cs typeface="+mn-cs"/>
              </a:rPr>
              <a:t>linkedin.com/company/USDA-Economic-Research-Service</a:t>
            </a:r>
          </a:p>
        </p:txBody>
      </p:sp>
      <p:pic>
        <p:nvPicPr>
          <p:cNvPr id="16" name="Picture 15">
            <a:extLst>
              <a:ext uri="{FF2B5EF4-FFF2-40B4-BE49-F238E27FC236}">
                <a16:creationId xmlns:a16="http://schemas.microsoft.com/office/drawing/2014/main" id="{605C7304-F22C-48BE-A77F-8817F7FEFC62}"/>
              </a:ext>
            </a:extLst>
          </p:cNvPr>
          <p:cNvPicPr>
            <a:picLocks noChangeAspect="1"/>
          </p:cNvPicPr>
          <p:nvPr/>
        </p:nvPicPr>
        <p:blipFill>
          <a:blip r:embed="rId4"/>
          <a:stretch>
            <a:fillRect/>
          </a:stretch>
        </p:blipFill>
        <p:spPr>
          <a:xfrm>
            <a:off x="653532" y="3262775"/>
            <a:ext cx="901497" cy="857649"/>
          </a:xfrm>
          <a:prstGeom prst="rect">
            <a:avLst/>
          </a:prstGeom>
        </p:spPr>
      </p:pic>
      <p:sp>
        <p:nvSpPr>
          <p:cNvPr id="18" name="TextBox 17">
            <a:extLst>
              <a:ext uri="{FF2B5EF4-FFF2-40B4-BE49-F238E27FC236}">
                <a16:creationId xmlns:a16="http://schemas.microsoft.com/office/drawing/2014/main" id="{2DB66BE1-637C-4C78-A26E-CB1AA20ECAB2}"/>
              </a:ext>
            </a:extLst>
          </p:cNvPr>
          <p:cNvSpPr txBox="1"/>
          <p:nvPr/>
        </p:nvSpPr>
        <p:spPr>
          <a:xfrm>
            <a:off x="5943600" y="1749396"/>
            <a:ext cx="7063721" cy="11592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36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Light" panose="020F0302020204030204"/>
                <a:ea typeface="+mn-ea"/>
                <a:cs typeface="+mn-cs"/>
              </a:rPr>
              <a:t>Coming Soon!</a:t>
            </a:r>
          </a:p>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36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Light" panose="020F0302020204030204"/>
                <a:ea typeface="+mn-ea"/>
                <a:cs typeface="+mn-cs"/>
              </a:rPr>
              <a:t>Charts of Note Mobile App</a:t>
            </a:r>
            <a:r>
              <a:rPr kumimoji="0" lang="en-US" sz="36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libri Light" panose="020F0302020204030204"/>
                <a:ea typeface="+mn-ea"/>
                <a:cs typeface="+mn-cs"/>
              </a:rPr>
              <a:t> </a:t>
            </a:r>
          </a:p>
        </p:txBody>
      </p:sp>
      <p:pic>
        <p:nvPicPr>
          <p:cNvPr id="12" name="Picture 12" descr="Twitter Logo | The most famous brands and company logos in the world">
            <a:extLst>
              <a:ext uri="{FF2B5EF4-FFF2-40B4-BE49-F238E27FC236}">
                <a16:creationId xmlns:a16="http://schemas.microsoft.com/office/drawing/2014/main" id="{8DD000D6-D0DF-4FF5-AB60-C642BD2633E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8523" y="2013123"/>
            <a:ext cx="1531517" cy="857649"/>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E2D788EB-99FF-479E-A139-AFE2A9B9BD92}"/>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0" y="5647710"/>
            <a:ext cx="12192000" cy="1229340"/>
          </a:xfrm>
          <a:prstGeom prst="rect">
            <a:avLst/>
          </a:prstGeom>
        </p:spPr>
      </p:pic>
      <p:pic>
        <p:nvPicPr>
          <p:cNvPr id="17" name="Picture 16">
            <a:extLst>
              <a:ext uri="{FF2B5EF4-FFF2-40B4-BE49-F238E27FC236}">
                <a16:creationId xmlns:a16="http://schemas.microsoft.com/office/drawing/2014/main" id="{8AD46027-1D80-4914-92A6-502C110E8825}"/>
              </a:ext>
            </a:extLst>
          </p:cNvPr>
          <p:cNvPicPr>
            <a:picLocks noChangeAspect="1"/>
          </p:cNvPicPr>
          <p:nvPr/>
        </p:nvPicPr>
        <p:blipFill>
          <a:blip r:embed="rId7"/>
          <a:stretch>
            <a:fillRect/>
          </a:stretch>
        </p:blipFill>
        <p:spPr>
          <a:xfrm>
            <a:off x="7668214" y="3081651"/>
            <a:ext cx="3677141" cy="3010353"/>
          </a:xfrm>
          <a:prstGeom prst="rect">
            <a:avLst/>
          </a:prstGeom>
        </p:spPr>
      </p:pic>
      <p:sp>
        <p:nvSpPr>
          <p:cNvPr id="2" name="Slide Number Placeholder 1">
            <a:extLst>
              <a:ext uri="{FF2B5EF4-FFF2-40B4-BE49-F238E27FC236}">
                <a16:creationId xmlns:a16="http://schemas.microsoft.com/office/drawing/2014/main" id="{7C8F0EA4-6144-4829-B2D6-AF2460601EB9}"/>
              </a:ext>
            </a:extLst>
          </p:cNvPr>
          <p:cNvSpPr>
            <a:spLocks noGrp="1"/>
          </p:cNvSpPr>
          <p:nvPr>
            <p:ph type="sldNum" sz="quarter" idx="12"/>
          </p:nvPr>
        </p:nvSpPr>
        <p:spPr/>
        <p:txBody>
          <a:bodyPr/>
          <a:lstStyle/>
          <a:p>
            <a:fld id="{698C88B5-E4D8-4289-9913-C3954AE9EB01}" type="slidenum">
              <a:rPr lang="en-US" smtClean="0"/>
              <a:t>12</a:t>
            </a:fld>
            <a:endParaRPr lang="en-US"/>
          </a:p>
        </p:txBody>
      </p:sp>
    </p:spTree>
    <p:extLst>
      <p:ext uri="{BB962C8B-B14F-4D97-AF65-F5344CB8AC3E}">
        <p14:creationId xmlns:p14="http://schemas.microsoft.com/office/powerpoint/2010/main" val="15739332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 name="Rectangle 45">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7" name="Freeform: Shape 47">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9" name="Rectangle 49">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Rectangle 51">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Freeform: Shape 53">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6" name="Isosceles Triangle 55">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8" name="Isosceles Triangle 57">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0244AB19-4623-4366-802D-1E6E7FAC912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5628660"/>
            <a:ext cx="12192000" cy="1229340"/>
          </a:xfrm>
          <a:prstGeom prst="rect">
            <a:avLst/>
          </a:prstGeom>
        </p:spPr>
      </p:pic>
      <p:sp>
        <p:nvSpPr>
          <p:cNvPr id="19" name="TextBox 18">
            <a:extLst>
              <a:ext uri="{FF2B5EF4-FFF2-40B4-BE49-F238E27FC236}">
                <a16:creationId xmlns:a16="http://schemas.microsoft.com/office/drawing/2014/main" id="{9B51B4A6-79F1-414C-88C9-95D2318B2546}"/>
              </a:ext>
            </a:extLst>
          </p:cNvPr>
          <p:cNvSpPr txBox="1"/>
          <p:nvPr/>
        </p:nvSpPr>
        <p:spPr>
          <a:xfrm>
            <a:off x="3017469" y="1135653"/>
            <a:ext cx="6157051"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black"/>
                </a:solidFill>
                <a:effectLst/>
                <a:uLnTx/>
                <a:uFillTx/>
                <a:latin typeface="Calibri Light" panose="020F0302020204030204"/>
                <a:ea typeface="+mn-ea"/>
                <a:cs typeface="+mn-cs"/>
              </a:rPr>
              <a:t>Thank you.</a:t>
            </a:r>
          </a:p>
        </p:txBody>
      </p:sp>
      <p:sp>
        <p:nvSpPr>
          <p:cNvPr id="20" name="Text Placeholder 2">
            <a:extLst>
              <a:ext uri="{FF2B5EF4-FFF2-40B4-BE49-F238E27FC236}">
                <a16:creationId xmlns:a16="http://schemas.microsoft.com/office/drawing/2014/main" id="{B8840450-EBB7-43D1-ADEA-82BB0A4580A6}"/>
              </a:ext>
            </a:extLst>
          </p:cNvPr>
          <p:cNvSpPr txBox="1">
            <a:spLocks/>
          </p:cNvSpPr>
          <p:nvPr/>
        </p:nvSpPr>
        <p:spPr>
          <a:xfrm>
            <a:off x="1913093" y="2452463"/>
            <a:ext cx="8365805" cy="1527664"/>
          </a:xfrm>
          <a:prstGeom prst="rect">
            <a:avLst/>
          </a:prstGeom>
        </p:spPr>
        <p:txBody>
          <a:bodyPr vert="horz" lIns="91440" tIns="45720" rIns="91440" bIns="45720" rtlCol="0" anchor="ctr">
            <a:norm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10000"/>
              </a:lnSpc>
              <a:spcBef>
                <a:spcPts val="0"/>
              </a:spcBef>
              <a:spcAft>
                <a:spcPts val="600"/>
              </a:spcAft>
              <a:buClrTx/>
              <a:buSzTx/>
              <a:buFontTx/>
              <a:buNone/>
              <a:tabLst/>
              <a:defRPr/>
            </a:pPr>
            <a:r>
              <a:rPr lang="en-US" sz="1800" dirty="0">
                <a:solidFill>
                  <a:prstClr val="black">
                    <a:lumMod val="95000"/>
                    <a:lumOff val="5000"/>
                  </a:prstClr>
                </a:solidFill>
                <a:latin typeface="Calibri" panose="020F0502020204030204"/>
                <a:hlinkClick r:id="rId4"/>
              </a:rPr>
              <a:t>maria.bowman@usda.gov</a:t>
            </a:r>
            <a:r>
              <a:rPr lang="en-US" sz="1800" dirty="0">
                <a:solidFill>
                  <a:prstClr val="black">
                    <a:lumMod val="95000"/>
                    <a:lumOff val="5000"/>
                  </a:prstClr>
                </a:solidFill>
                <a:latin typeface="Calibri" panose="020F0502020204030204"/>
              </a:rPr>
              <a:t> </a:t>
            </a:r>
            <a:endParaRPr kumimoji="0" lang="en-US" sz="1800" i="0" u="none" strike="noStrike" kern="1200" cap="none" spc="0" normalizeH="0" baseline="0" noProof="0" dirty="0">
              <a:ln>
                <a:noFill/>
              </a:ln>
              <a:solidFill>
                <a:prstClr val="black">
                  <a:tint val="75000"/>
                </a:prstClr>
              </a:solidFill>
              <a:effectLst/>
              <a:uLnTx/>
              <a:uFillTx/>
              <a:latin typeface="Calibri Light" panose="020F03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Slide Number Placeholder 1">
            <a:extLst>
              <a:ext uri="{FF2B5EF4-FFF2-40B4-BE49-F238E27FC236}">
                <a16:creationId xmlns:a16="http://schemas.microsoft.com/office/drawing/2014/main" id="{402EA3D2-B352-4A2C-BED9-565AE328F682}"/>
              </a:ext>
            </a:extLst>
          </p:cNvPr>
          <p:cNvSpPr>
            <a:spLocks noGrp="1"/>
          </p:cNvSpPr>
          <p:nvPr>
            <p:ph type="sldNum" sz="quarter" idx="12"/>
          </p:nvPr>
        </p:nvSpPr>
        <p:spPr/>
        <p:txBody>
          <a:bodyPr/>
          <a:lstStyle/>
          <a:p>
            <a:fld id="{70CD1CB7-25F3-4278-BBB3-D478504D6EDB}" type="slidenum">
              <a:rPr lang="en-US" smtClean="0"/>
              <a:t>13</a:t>
            </a:fld>
            <a:endParaRPr lang="en-US"/>
          </a:p>
        </p:txBody>
      </p:sp>
    </p:spTree>
    <p:extLst>
      <p:ext uri="{BB962C8B-B14F-4D97-AF65-F5344CB8AC3E}">
        <p14:creationId xmlns:p14="http://schemas.microsoft.com/office/powerpoint/2010/main" val="42033597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623B6B5-D03D-4509-8102-DED77CFECE5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5649488"/>
            <a:ext cx="12192000" cy="1231392"/>
          </a:xfrm>
          <a:prstGeom prst="rect">
            <a:avLst/>
          </a:prstGeom>
        </p:spPr>
      </p:pic>
      <p:sp>
        <p:nvSpPr>
          <p:cNvPr id="3" name="Slide Number Placeholder 2">
            <a:extLst>
              <a:ext uri="{FF2B5EF4-FFF2-40B4-BE49-F238E27FC236}">
                <a16:creationId xmlns:a16="http://schemas.microsoft.com/office/drawing/2014/main" id="{74CE7E6E-849D-44BA-8558-E16EF461AFC1}"/>
              </a:ext>
            </a:extLst>
          </p:cNvPr>
          <p:cNvSpPr>
            <a:spLocks noGrp="1"/>
          </p:cNvSpPr>
          <p:nvPr>
            <p:ph type="sldNum" sz="quarter" idx="12"/>
          </p:nvPr>
        </p:nvSpPr>
        <p:spPr/>
        <p:txBody>
          <a:bodyPr/>
          <a:lstStyle/>
          <a:p>
            <a:fld id="{1482F4AC-24EC-4F9C-B1C3-29A8756276B6}" type="slidenum">
              <a:rPr lang="en-US" smtClean="0">
                <a:solidFill>
                  <a:schemeClr val="bg1"/>
                </a:solidFill>
              </a:rPr>
              <a:t>2</a:t>
            </a:fld>
            <a:endParaRPr lang="en-US" dirty="0">
              <a:solidFill>
                <a:schemeClr val="bg1"/>
              </a:solidFill>
            </a:endParaRPr>
          </a:p>
        </p:txBody>
      </p:sp>
      <p:pic>
        <p:nvPicPr>
          <p:cNvPr id="12" name="Picture 11">
            <a:extLst>
              <a:ext uri="{FF2B5EF4-FFF2-40B4-BE49-F238E27FC236}">
                <a16:creationId xmlns:a16="http://schemas.microsoft.com/office/drawing/2014/main" id="{2B5D3D54-1DA7-458C-A9EE-BE2B4D0A5E86}"/>
              </a:ext>
            </a:extLst>
          </p:cNvPr>
          <p:cNvPicPr>
            <a:picLocks noChangeAspect="1"/>
          </p:cNvPicPr>
          <p:nvPr/>
        </p:nvPicPr>
        <p:blipFill rotWithShape="1">
          <a:blip r:embed="rId4"/>
          <a:srcRect l="7566" r="7566"/>
          <a:stretch/>
        </p:blipFill>
        <p:spPr>
          <a:xfrm>
            <a:off x="4456702" y="1283732"/>
            <a:ext cx="3278595" cy="3278595"/>
          </a:xfrm>
          <a:prstGeom prst="flowChartConnector">
            <a:avLst/>
          </a:prstGeom>
        </p:spPr>
      </p:pic>
      <p:pic>
        <p:nvPicPr>
          <p:cNvPr id="15" name="Content Placeholder 6" descr="Cover crop">
            <a:extLst>
              <a:ext uri="{FF2B5EF4-FFF2-40B4-BE49-F238E27FC236}">
                <a16:creationId xmlns:a16="http://schemas.microsoft.com/office/drawing/2014/main" id="{ED1BD20D-3C75-43C8-82C9-DFEB15FEEA5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8947" t="2482" r="17934" b="2482"/>
          <a:stretch/>
        </p:blipFill>
        <p:spPr>
          <a:xfrm>
            <a:off x="8440185" y="1279617"/>
            <a:ext cx="3278595" cy="3278595"/>
          </a:xfrm>
          <a:prstGeom prst="flowChartConnector">
            <a:avLst/>
          </a:prstGeom>
        </p:spPr>
      </p:pic>
      <p:pic>
        <p:nvPicPr>
          <p:cNvPr id="17" name="Picture 16" descr="Conservation tillage&#10;">
            <a:extLst>
              <a:ext uri="{FF2B5EF4-FFF2-40B4-BE49-F238E27FC236}">
                <a16:creationId xmlns:a16="http://schemas.microsoft.com/office/drawing/2014/main" id="{C80CC3E8-1FCC-4DF3-BC6A-E863D075476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5877" r="7581"/>
          <a:stretch/>
        </p:blipFill>
        <p:spPr>
          <a:xfrm>
            <a:off x="442738" y="1283732"/>
            <a:ext cx="3278595" cy="3278595"/>
          </a:xfrm>
          <a:prstGeom prst="flowChartConnector">
            <a:avLst/>
          </a:prstGeom>
        </p:spPr>
      </p:pic>
      <p:sp>
        <p:nvSpPr>
          <p:cNvPr id="18" name="TextBox 17">
            <a:extLst>
              <a:ext uri="{FF2B5EF4-FFF2-40B4-BE49-F238E27FC236}">
                <a16:creationId xmlns:a16="http://schemas.microsoft.com/office/drawing/2014/main" id="{06BFDA2C-1AE0-4924-B9F4-06CBE1CDD126}"/>
              </a:ext>
            </a:extLst>
          </p:cNvPr>
          <p:cNvSpPr txBox="1"/>
          <p:nvPr/>
        </p:nvSpPr>
        <p:spPr>
          <a:xfrm>
            <a:off x="766088" y="4736575"/>
            <a:ext cx="2631893" cy="646331"/>
          </a:xfrm>
          <a:prstGeom prst="rect">
            <a:avLst/>
          </a:prstGeom>
          <a:noFill/>
        </p:spPr>
        <p:txBody>
          <a:bodyPr wrap="square" rtlCol="0">
            <a:spAutoFit/>
          </a:bodyPr>
          <a:lstStyle/>
          <a:p>
            <a:pPr algn="ctr"/>
            <a:r>
              <a:rPr lang="en-US" dirty="0"/>
              <a:t>Conservation tillage</a:t>
            </a:r>
          </a:p>
          <a:p>
            <a:pPr algn="ctr"/>
            <a:r>
              <a:rPr lang="en-US" dirty="0"/>
              <a:t>(No-till/reduced tillage)</a:t>
            </a:r>
          </a:p>
        </p:txBody>
      </p:sp>
      <p:sp>
        <p:nvSpPr>
          <p:cNvPr id="19" name="TextBox 18">
            <a:extLst>
              <a:ext uri="{FF2B5EF4-FFF2-40B4-BE49-F238E27FC236}">
                <a16:creationId xmlns:a16="http://schemas.microsoft.com/office/drawing/2014/main" id="{993891F7-870D-40EE-853E-536BF305418B}"/>
              </a:ext>
            </a:extLst>
          </p:cNvPr>
          <p:cNvSpPr txBox="1"/>
          <p:nvPr/>
        </p:nvSpPr>
        <p:spPr>
          <a:xfrm>
            <a:off x="4829466" y="4736575"/>
            <a:ext cx="2631893" cy="369332"/>
          </a:xfrm>
          <a:prstGeom prst="rect">
            <a:avLst/>
          </a:prstGeom>
          <a:noFill/>
        </p:spPr>
        <p:txBody>
          <a:bodyPr wrap="square" rtlCol="0">
            <a:spAutoFit/>
          </a:bodyPr>
          <a:lstStyle/>
          <a:p>
            <a:pPr algn="ctr"/>
            <a:r>
              <a:rPr lang="en-US" dirty="0"/>
              <a:t>Nutrient Management</a:t>
            </a:r>
          </a:p>
        </p:txBody>
      </p:sp>
      <p:sp>
        <p:nvSpPr>
          <p:cNvPr id="20" name="TextBox 19">
            <a:extLst>
              <a:ext uri="{FF2B5EF4-FFF2-40B4-BE49-F238E27FC236}">
                <a16:creationId xmlns:a16="http://schemas.microsoft.com/office/drawing/2014/main" id="{A43E3058-B4D0-4770-85F0-D25A59D94748}"/>
              </a:ext>
            </a:extLst>
          </p:cNvPr>
          <p:cNvSpPr txBox="1"/>
          <p:nvPr/>
        </p:nvSpPr>
        <p:spPr>
          <a:xfrm>
            <a:off x="8763535" y="4732461"/>
            <a:ext cx="2631893" cy="369332"/>
          </a:xfrm>
          <a:prstGeom prst="rect">
            <a:avLst/>
          </a:prstGeom>
          <a:noFill/>
        </p:spPr>
        <p:txBody>
          <a:bodyPr wrap="square" rtlCol="0">
            <a:spAutoFit/>
          </a:bodyPr>
          <a:lstStyle/>
          <a:p>
            <a:pPr algn="ctr"/>
            <a:r>
              <a:rPr lang="en-US" dirty="0"/>
              <a:t>Cover crops</a:t>
            </a:r>
          </a:p>
        </p:txBody>
      </p:sp>
      <p:sp>
        <p:nvSpPr>
          <p:cNvPr id="21" name="Rectangle 20">
            <a:extLst>
              <a:ext uri="{FF2B5EF4-FFF2-40B4-BE49-F238E27FC236}">
                <a16:creationId xmlns:a16="http://schemas.microsoft.com/office/drawing/2014/main" id="{A79D4E6E-68D1-4686-854E-BF46CDE595F4}"/>
              </a:ext>
            </a:extLst>
          </p:cNvPr>
          <p:cNvSpPr/>
          <p:nvPr/>
        </p:nvSpPr>
        <p:spPr>
          <a:xfrm>
            <a:off x="8077199" y="5574268"/>
            <a:ext cx="4004571" cy="523220"/>
          </a:xfrm>
          <a:prstGeom prst="rect">
            <a:avLst/>
          </a:prstGeom>
        </p:spPr>
        <p:txBody>
          <a:bodyPr wrap="square">
            <a:spAutoFit/>
          </a:bodyPr>
          <a:lstStyle/>
          <a:p>
            <a:pPr algn="r"/>
            <a:r>
              <a:rPr lang="en-US" sz="1400" dirty="0"/>
              <a:t>Photo credits: (1) USDA NRCS Texas; (2) USDA NRCS; (3) NRCS/SWCS by Lynn Betts</a:t>
            </a:r>
          </a:p>
        </p:txBody>
      </p:sp>
    </p:spTree>
    <p:extLst>
      <p:ext uri="{BB962C8B-B14F-4D97-AF65-F5344CB8AC3E}">
        <p14:creationId xmlns:p14="http://schemas.microsoft.com/office/powerpoint/2010/main" val="32060867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623B6B5-D03D-4509-8102-DED77CFECE5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5649488"/>
            <a:ext cx="12192000" cy="1231392"/>
          </a:xfrm>
          <a:prstGeom prst="rect">
            <a:avLst/>
          </a:prstGeom>
        </p:spPr>
      </p:pic>
      <p:sp>
        <p:nvSpPr>
          <p:cNvPr id="2" name="Title 1">
            <a:extLst>
              <a:ext uri="{FF2B5EF4-FFF2-40B4-BE49-F238E27FC236}">
                <a16:creationId xmlns:a16="http://schemas.microsoft.com/office/drawing/2014/main" id="{F9399AA1-A050-479D-8DE6-643EA232BAF8}"/>
              </a:ext>
            </a:extLst>
          </p:cNvPr>
          <p:cNvSpPr>
            <a:spLocks noGrp="1"/>
          </p:cNvSpPr>
          <p:nvPr>
            <p:ph type="title"/>
          </p:nvPr>
        </p:nvSpPr>
        <p:spPr>
          <a:xfrm>
            <a:off x="520700" y="483100"/>
            <a:ext cx="10515600" cy="924029"/>
          </a:xfrm>
        </p:spPr>
        <p:txBody>
          <a:bodyPr/>
          <a:lstStyle/>
          <a:p>
            <a:r>
              <a:rPr lang="en-US" sz="2400" b="1" dirty="0">
                <a:latin typeface="+mn-lt"/>
              </a:rPr>
              <a:t>Conservation tillage</a:t>
            </a:r>
            <a:endParaRPr lang="en-US" sz="2400" dirty="0">
              <a:latin typeface="+mn-lt"/>
            </a:endParaRPr>
          </a:p>
        </p:txBody>
      </p:sp>
      <p:sp>
        <p:nvSpPr>
          <p:cNvPr id="6" name="Content Placeholder 5">
            <a:extLst>
              <a:ext uri="{FF2B5EF4-FFF2-40B4-BE49-F238E27FC236}">
                <a16:creationId xmlns:a16="http://schemas.microsoft.com/office/drawing/2014/main" id="{0AD69985-D54D-484B-9FE3-CEE47CE97B49}"/>
              </a:ext>
            </a:extLst>
          </p:cNvPr>
          <p:cNvSpPr>
            <a:spLocks noGrp="1"/>
          </p:cNvSpPr>
          <p:nvPr>
            <p:ph idx="1"/>
          </p:nvPr>
        </p:nvSpPr>
        <p:spPr>
          <a:xfrm>
            <a:off x="838200" y="1407129"/>
            <a:ext cx="5257800" cy="4082957"/>
          </a:xfrm>
        </p:spPr>
        <p:txBody>
          <a:bodyPr>
            <a:normAutofit lnSpcReduction="10000"/>
          </a:bodyPr>
          <a:lstStyle/>
          <a:p>
            <a:r>
              <a:rPr lang="en-US" sz="2400" dirty="0">
                <a:cs typeface="Calibri Light" panose="020F0302020204030204" pitchFamily="34" charset="0"/>
              </a:rPr>
              <a:t>Tillage has historically played a role in preparing cropland for planting</a:t>
            </a:r>
          </a:p>
          <a:p>
            <a:r>
              <a:rPr lang="en-US" sz="2400" dirty="0">
                <a:cs typeface="Calibri Light" panose="020F0302020204030204" pitchFamily="34" charset="0"/>
              </a:rPr>
              <a:t>Reducing or eliminating tillage has many benefits</a:t>
            </a:r>
          </a:p>
          <a:p>
            <a:r>
              <a:rPr lang="en-US" sz="2400" dirty="0">
                <a:cs typeface="Calibri Light" panose="020F0302020204030204" pitchFamily="34" charset="0"/>
              </a:rPr>
              <a:t>Between 1994 and 2017, the number of acres in no-till expanded from 39 million acres (CTIC) to around 104 million acres (USDA Census of Agriculture)</a:t>
            </a:r>
          </a:p>
          <a:p>
            <a:r>
              <a:rPr lang="en-US" sz="2400" dirty="0">
                <a:cs typeface="Calibri Light" panose="020F0302020204030204" pitchFamily="34" charset="0"/>
              </a:rPr>
              <a:t>A number of factors contributed to this expansion</a:t>
            </a:r>
          </a:p>
          <a:p>
            <a:endParaRPr lang="en-US" sz="2400" dirty="0"/>
          </a:p>
        </p:txBody>
      </p:sp>
      <p:sp>
        <p:nvSpPr>
          <p:cNvPr id="3" name="Slide Number Placeholder 2">
            <a:extLst>
              <a:ext uri="{FF2B5EF4-FFF2-40B4-BE49-F238E27FC236}">
                <a16:creationId xmlns:a16="http://schemas.microsoft.com/office/drawing/2014/main" id="{74CE7E6E-849D-44BA-8558-E16EF461AFC1}"/>
              </a:ext>
            </a:extLst>
          </p:cNvPr>
          <p:cNvSpPr>
            <a:spLocks noGrp="1"/>
          </p:cNvSpPr>
          <p:nvPr>
            <p:ph type="sldNum" sz="quarter" idx="12"/>
          </p:nvPr>
        </p:nvSpPr>
        <p:spPr/>
        <p:txBody>
          <a:bodyPr/>
          <a:lstStyle/>
          <a:p>
            <a:fld id="{1482F4AC-24EC-4F9C-B1C3-29A8756276B6}" type="slidenum">
              <a:rPr lang="en-US" smtClean="0">
                <a:solidFill>
                  <a:schemeClr val="bg1"/>
                </a:solidFill>
              </a:rPr>
              <a:t>3</a:t>
            </a:fld>
            <a:endParaRPr lang="en-US" dirty="0">
              <a:solidFill>
                <a:schemeClr val="bg1"/>
              </a:solidFill>
            </a:endParaRPr>
          </a:p>
        </p:txBody>
      </p:sp>
      <p:pic>
        <p:nvPicPr>
          <p:cNvPr id="7" name="Picture 6">
            <a:extLst>
              <a:ext uri="{FF2B5EF4-FFF2-40B4-BE49-F238E27FC236}">
                <a16:creationId xmlns:a16="http://schemas.microsoft.com/office/drawing/2014/main" id="{A8FE1924-FA57-44B2-A3A0-6A33E482CEB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301" r="28559"/>
          <a:stretch/>
        </p:blipFill>
        <p:spPr>
          <a:xfrm>
            <a:off x="6208712" y="361798"/>
            <a:ext cx="5486400" cy="5519821"/>
          </a:xfrm>
          <a:prstGeom prst="rect">
            <a:avLst/>
          </a:prstGeom>
        </p:spPr>
      </p:pic>
      <p:sp>
        <p:nvSpPr>
          <p:cNvPr id="8" name="Rectangle 7">
            <a:extLst>
              <a:ext uri="{FF2B5EF4-FFF2-40B4-BE49-F238E27FC236}">
                <a16:creationId xmlns:a16="http://schemas.microsoft.com/office/drawing/2014/main" id="{0E35E19D-DF52-4C7E-9C4A-8A04C724CC0E}"/>
              </a:ext>
            </a:extLst>
          </p:cNvPr>
          <p:cNvSpPr/>
          <p:nvPr/>
        </p:nvSpPr>
        <p:spPr>
          <a:xfrm>
            <a:off x="7717973" y="5889174"/>
            <a:ext cx="4004571" cy="307777"/>
          </a:xfrm>
          <a:prstGeom prst="rect">
            <a:avLst/>
          </a:prstGeom>
        </p:spPr>
        <p:txBody>
          <a:bodyPr wrap="square">
            <a:spAutoFit/>
          </a:bodyPr>
          <a:lstStyle/>
          <a:p>
            <a:pPr algn="r"/>
            <a:r>
              <a:rPr lang="en-US" sz="1400" dirty="0"/>
              <a:t>Photo credit: USDA NRCS Texas</a:t>
            </a:r>
          </a:p>
        </p:txBody>
      </p:sp>
    </p:spTree>
    <p:extLst>
      <p:ext uri="{BB962C8B-B14F-4D97-AF65-F5344CB8AC3E}">
        <p14:creationId xmlns:p14="http://schemas.microsoft.com/office/powerpoint/2010/main" val="7316128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623B6B5-D03D-4509-8102-DED77CFECE5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5649488"/>
            <a:ext cx="12192000" cy="1231392"/>
          </a:xfrm>
          <a:prstGeom prst="rect">
            <a:avLst/>
          </a:prstGeom>
        </p:spPr>
      </p:pic>
      <p:sp>
        <p:nvSpPr>
          <p:cNvPr id="2" name="Title 1">
            <a:extLst>
              <a:ext uri="{FF2B5EF4-FFF2-40B4-BE49-F238E27FC236}">
                <a16:creationId xmlns:a16="http://schemas.microsoft.com/office/drawing/2014/main" id="{F9399AA1-A050-479D-8DE6-643EA232BAF8}"/>
              </a:ext>
            </a:extLst>
          </p:cNvPr>
          <p:cNvSpPr>
            <a:spLocks noGrp="1"/>
          </p:cNvSpPr>
          <p:nvPr>
            <p:ph type="title"/>
          </p:nvPr>
        </p:nvSpPr>
        <p:spPr>
          <a:xfrm>
            <a:off x="520700" y="483100"/>
            <a:ext cx="10515600" cy="924029"/>
          </a:xfrm>
        </p:spPr>
        <p:txBody>
          <a:bodyPr/>
          <a:lstStyle/>
          <a:p>
            <a:r>
              <a:rPr lang="en-US" sz="2400" b="1" dirty="0">
                <a:latin typeface="+mn-lt"/>
              </a:rPr>
              <a:t>No-till adoption has slowed for some crops, but total acres under conservation tillage continues to increase</a:t>
            </a:r>
            <a:endParaRPr lang="en-US" sz="2400" dirty="0">
              <a:latin typeface="+mn-lt"/>
            </a:endParaRPr>
          </a:p>
        </p:txBody>
      </p:sp>
      <p:sp>
        <p:nvSpPr>
          <p:cNvPr id="3" name="Slide Number Placeholder 2">
            <a:extLst>
              <a:ext uri="{FF2B5EF4-FFF2-40B4-BE49-F238E27FC236}">
                <a16:creationId xmlns:a16="http://schemas.microsoft.com/office/drawing/2014/main" id="{74CE7E6E-849D-44BA-8558-E16EF461AFC1}"/>
              </a:ext>
            </a:extLst>
          </p:cNvPr>
          <p:cNvSpPr>
            <a:spLocks noGrp="1"/>
          </p:cNvSpPr>
          <p:nvPr>
            <p:ph type="sldNum" sz="quarter" idx="12"/>
          </p:nvPr>
        </p:nvSpPr>
        <p:spPr/>
        <p:txBody>
          <a:bodyPr/>
          <a:lstStyle/>
          <a:p>
            <a:fld id="{1482F4AC-24EC-4F9C-B1C3-29A8756276B6}" type="slidenum">
              <a:rPr lang="en-US" smtClean="0">
                <a:solidFill>
                  <a:schemeClr val="bg1"/>
                </a:solidFill>
              </a:rPr>
              <a:t>4</a:t>
            </a:fld>
            <a:endParaRPr lang="en-US" dirty="0">
              <a:solidFill>
                <a:schemeClr val="bg1"/>
              </a:solidFill>
            </a:endParaRPr>
          </a:p>
        </p:txBody>
      </p:sp>
      <p:grpSp>
        <p:nvGrpSpPr>
          <p:cNvPr id="29" name="Group 28">
            <a:extLst>
              <a:ext uri="{FF2B5EF4-FFF2-40B4-BE49-F238E27FC236}">
                <a16:creationId xmlns:a16="http://schemas.microsoft.com/office/drawing/2014/main" id="{8D6F6BE1-4161-4362-BCB2-125960090B3D}"/>
              </a:ext>
            </a:extLst>
          </p:cNvPr>
          <p:cNvGrpSpPr/>
          <p:nvPr/>
        </p:nvGrpSpPr>
        <p:grpSpPr>
          <a:xfrm>
            <a:off x="1371600" y="1407129"/>
            <a:ext cx="9144000" cy="4161290"/>
            <a:chOff x="-1062656" y="506408"/>
            <a:chExt cx="4848225" cy="2238375"/>
          </a:xfrm>
        </p:grpSpPr>
        <p:grpSp>
          <p:nvGrpSpPr>
            <p:cNvPr id="30" name="Group 29">
              <a:extLst>
                <a:ext uri="{FF2B5EF4-FFF2-40B4-BE49-F238E27FC236}">
                  <a16:creationId xmlns:a16="http://schemas.microsoft.com/office/drawing/2014/main" id="{54912A81-77B0-4BDA-8D13-45FBEF952684}"/>
                </a:ext>
              </a:extLst>
            </p:cNvPr>
            <p:cNvGrpSpPr/>
            <p:nvPr/>
          </p:nvGrpSpPr>
          <p:grpSpPr>
            <a:xfrm>
              <a:off x="-1062656" y="506408"/>
              <a:ext cx="4848225" cy="2238375"/>
              <a:chOff x="-1062656" y="506408"/>
              <a:chExt cx="4848225" cy="2238375"/>
            </a:xfrm>
          </p:grpSpPr>
          <p:grpSp>
            <p:nvGrpSpPr>
              <p:cNvPr id="32" name="Group 31">
                <a:extLst>
                  <a:ext uri="{FF2B5EF4-FFF2-40B4-BE49-F238E27FC236}">
                    <a16:creationId xmlns:a16="http://schemas.microsoft.com/office/drawing/2014/main" id="{741C4B53-6F29-4C1C-A010-20F314682F93}"/>
                  </a:ext>
                </a:extLst>
              </p:cNvPr>
              <p:cNvGrpSpPr/>
              <p:nvPr/>
            </p:nvGrpSpPr>
            <p:grpSpPr>
              <a:xfrm>
                <a:off x="-1062656" y="506408"/>
                <a:ext cx="4848225" cy="2238375"/>
                <a:chOff x="-1062656" y="506408"/>
                <a:chExt cx="4848225" cy="2238375"/>
              </a:xfrm>
            </p:grpSpPr>
            <p:graphicFrame>
              <p:nvGraphicFramePr>
                <p:cNvPr id="34" name="Chart 33">
                  <a:extLst>
                    <a:ext uri="{FF2B5EF4-FFF2-40B4-BE49-F238E27FC236}">
                      <a16:creationId xmlns:a16="http://schemas.microsoft.com/office/drawing/2014/main" id="{62C8E9D3-5BED-4951-A90E-1834DA90EF7B}"/>
                    </a:ext>
                  </a:extLst>
                </p:cNvPr>
                <p:cNvGraphicFramePr/>
                <p:nvPr>
                  <p:extLst>
                    <p:ext uri="{D42A27DB-BD31-4B8C-83A1-F6EECF244321}">
                      <p14:modId xmlns:p14="http://schemas.microsoft.com/office/powerpoint/2010/main" val="467166052"/>
                    </p:ext>
                  </p:extLst>
                </p:nvPr>
              </p:nvGraphicFramePr>
              <p:xfrm>
                <a:off x="-1062656" y="506408"/>
                <a:ext cx="4848225" cy="2238375"/>
              </p:xfrm>
              <a:graphic>
                <a:graphicData uri="http://schemas.openxmlformats.org/drawingml/2006/chart">
                  <c:chart xmlns:c="http://schemas.openxmlformats.org/drawingml/2006/chart" xmlns:r="http://schemas.openxmlformats.org/officeDocument/2006/relationships" r:id="rId4"/>
                </a:graphicData>
              </a:graphic>
            </p:graphicFrame>
            <p:cxnSp>
              <p:nvCxnSpPr>
                <p:cNvPr id="39" name="Straight Connector 38">
                  <a:extLst>
                    <a:ext uri="{FF2B5EF4-FFF2-40B4-BE49-F238E27FC236}">
                      <a16:creationId xmlns:a16="http://schemas.microsoft.com/office/drawing/2014/main" id="{63FB4EB4-B828-4E66-B957-3C8AA5EAC9B4}"/>
                    </a:ext>
                  </a:extLst>
                </p:cNvPr>
                <p:cNvCxnSpPr>
                  <a:cxnSpLocks/>
                </p:cNvCxnSpPr>
                <p:nvPr/>
              </p:nvCxnSpPr>
              <p:spPr>
                <a:xfrm flipV="1">
                  <a:off x="432213" y="801149"/>
                  <a:ext cx="0" cy="1561127"/>
                </a:xfrm>
                <a:prstGeom prst="line">
                  <a:avLst/>
                </a:prstGeom>
                <a:noFill/>
                <a:ln w="15875" cap="flat" cmpd="sng" algn="ctr">
                  <a:solidFill>
                    <a:sysClr val="windowText" lastClr="000000"/>
                  </a:solidFill>
                  <a:prstDash val="solid"/>
                  <a:miter lim="800000"/>
                </a:ln>
                <a:effectLst/>
              </p:spPr>
            </p:cxnSp>
          </p:grpSp>
          <p:cxnSp>
            <p:nvCxnSpPr>
              <p:cNvPr id="33" name="Straight Connector 32">
                <a:extLst>
                  <a:ext uri="{FF2B5EF4-FFF2-40B4-BE49-F238E27FC236}">
                    <a16:creationId xmlns:a16="http://schemas.microsoft.com/office/drawing/2014/main" id="{707192B3-CA60-455F-B613-D1D32F995B8D}"/>
                  </a:ext>
                </a:extLst>
              </p:cNvPr>
              <p:cNvCxnSpPr>
                <a:cxnSpLocks/>
              </p:cNvCxnSpPr>
              <p:nvPr/>
            </p:nvCxnSpPr>
            <p:spPr>
              <a:xfrm flipV="1">
                <a:off x="1523064" y="805834"/>
                <a:ext cx="0" cy="1561127"/>
              </a:xfrm>
              <a:prstGeom prst="line">
                <a:avLst/>
              </a:prstGeom>
              <a:noFill/>
              <a:ln w="15875" cap="flat" cmpd="sng" algn="ctr">
                <a:solidFill>
                  <a:sysClr val="windowText" lastClr="000000"/>
                </a:solidFill>
                <a:prstDash val="solid"/>
                <a:miter lim="800000"/>
              </a:ln>
              <a:effectLst/>
            </p:spPr>
          </p:cxnSp>
        </p:grpSp>
        <p:cxnSp>
          <p:nvCxnSpPr>
            <p:cNvPr id="31" name="Straight Connector 30">
              <a:extLst>
                <a:ext uri="{FF2B5EF4-FFF2-40B4-BE49-F238E27FC236}">
                  <a16:creationId xmlns:a16="http://schemas.microsoft.com/office/drawing/2014/main" id="{638664D7-6297-4DA5-92C1-7C8DB061AE6F}"/>
                </a:ext>
              </a:extLst>
            </p:cNvPr>
            <p:cNvCxnSpPr>
              <a:cxnSpLocks/>
            </p:cNvCxnSpPr>
            <p:nvPr/>
          </p:nvCxnSpPr>
          <p:spPr>
            <a:xfrm flipV="1">
              <a:off x="2613915" y="801149"/>
              <a:ext cx="0" cy="1556442"/>
            </a:xfrm>
            <a:prstGeom prst="line">
              <a:avLst/>
            </a:prstGeom>
            <a:noFill/>
            <a:ln w="15875" cap="flat" cmpd="sng" algn="ctr">
              <a:solidFill>
                <a:sysClr val="windowText" lastClr="000000"/>
              </a:solidFill>
              <a:prstDash val="solid"/>
              <a:miter lim="800000"/>
            </a:ln>
            <a:effectLst/>
          </p:spPr>
        </p:cxnSp>
      </p:grpSp>
      <p:sp>
        <p:nvSpPr>
          <p:cNvPr id="13" name="TextBox 12">
            <a:extLst>
              <a:ext uri="{FF2B5EF4-FFF2-40B4-BE49-F238E27FC236}">
                <a16:creationId xmlns:a16="http://schemas.microsoft.com/office/drawing/2014/main" id="{6C8C793D-F7C3-470B-8318-A8B022390CC8}"/>
              </a:ext>
            </a:extLst>
          </p:cNvPr>
          <p:cNvSpPr txBox="1"/>
          <p:nvPr/>
        </p:nvSpPr>
        <p:spPr>
          <a:xfrm>
            <a:off x="5257799" y="5555468"/>
            <a:ext cx="6210299" cy="523220"/>
          </a:xfrm>
          <a:prstGeom prst="rect">
            <a:avLst/>
          </a:prstGeom>
          <a:noFill/>
        </p:spPr>
        <p:txBody>
          <a:bodyPr wrap="square" rtlCol="0">
            <a:spAutoFit/>
          </a:bodyPr>
          <a:lstStyle/>
          <a:p>
            <a:pPr algn="r"/>
            <a:r>
              <a:rPr lang="en-US" sz="1400" dirty="0"/>
              <a:t>Source: USDA, Economic Research Service and USDA, National Agricultural Statistics Service, Agricultural Resource Management Survey </a:t>
            </a:r>
          </a:p>
        </p:txBody>
      </p:sp>
    </p:spTree>
    <p:extLst>
      <p:ext uri="{BB962C8B-B14F-4D97-AF65-F5344CB8AC3E}">
        <p14:creationId xmlns:p14="http://schemas.microsoft.com/office/powerpoint/2010/main" val="13718706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623B6B5-D03D-4509-8102-DED77CFECE5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5649488"/>
            <a:ext cx="12192000" cy="1231392"/>
          </a:xfrm>
          <a:prstGeom prst="rect">
            <a:avLst/>
          </a:prstGeom>
        </p:spPr>
      </p:pic>
      <p:sp>
        <p:nvSpPr>
          <p:cNvPr id="3" name="Slide Number Placeholder 2">
            <a:extLst>
              <a:ext uri="{FF2B5EF4-FFF2-40B4-BE49-F238E27FC236}">
                <a16:creationId xmlns:a16="http://schemas.microsoft.com/office/drawing/2014/main" id="{74CE7E6E-849D-44BA-8558-E16EF461AFC1}"/>
              </a:ext>
            </a:extLst>
          </p:cNvPr>
          <p:cNvSpPr>
            <a:spLocks noGrp="1"/>
          </p:cNvSpPr>
          <p:nvPr>
            <p:ph type="sldNum" sz="quarter" idx="12"/>
          </p:nvPr>
        </p:nvSpPr>
        <p:spPr/>
        <p:txBody>
          <a:bodyPr/>
          <a:lstStyle/>
          <a:p>
            <a:fld id="{1482F4AC-24EC-4F9C-B1C3-29A8756276B6}" type="slidenum">
              <a:rPr lang="en-US" smtClean="0">
                <a:solidFill>
                  <a:schemeClr val="bg1"/>
                </a:solidFill>
              </a:rPr>
              <a:t>5</a:t>
            </a:fld>
            <a:endParaRPr lang="en-US" dirty="0">
              <a:solidFill>
                <a:schemeClr val="bg1"/>
              </a:solidFill>
            </a:endParaRPr>
          </a:p>
        </p:txBody>
      </p:sp>
      <p:graphicFrame>
        <p:nvGraphicFramePr>
          <p:cNvPr id="11" name="Chart 10">
            <a:extLst>
              <a:ext uri="{FF2B5EF4-FFF2-40B4-BE49-F238E27FC236}">
                <a16:creationId xmlns:a16="http://schemas.microsoft.com/office/drawing/2014/main" id="{01E437F1-48F7-4158-B6DB-5B2697351AA2}"/>
              </a:ext>
            </a:extLst>
          </p:cNvPr>
          <p:cNvGraphicFramePr>
            <a:graphicFrameLocks/>
          </p:cNvGraphicFramePr>
          <p:nvPr>
            <p:extLst>
              <p:ext uri="{D42A27DB-BD31-4B8C-83A1-F6EECF244321}">
                <p14:modId xmlns:p14="http://schemas.microsoft.com/office/powerpoint/2010/main" val="3374290681"/>
              </p:ext>
            </p:extLst>
          </p:nvPr>
        </p:nvGraphicFramePr>
        <p:xfrm>
          <a:off x="860109" y="1240155"/>
          <a:ext cx="10036491" cy="4377690"/>
        </p:xfrm>
        <a:graphic>
          <a:graphicData uri="http://schemas.openxmlformats.org/drawingml/2006/chart">
            <c:chart xmlns:c="http://schemas.openxmlformats.org/drawingml/2006/chart" xmlns:r="http://schemas.openxmlformats.org/officeDocument/2006/relationships" r:id="rId4"/>
          </a:graphicData>
        </a:graphic>
      </p:graphicFrame>
      <p:sp>
        <p:nvSpPr>
          <p:cNvPr id="12" name="Title 1">
            <a:extLst>
              <a:ext uri="{FF2B5EF4-FFF2-40B4-BE49-F238E27FC236}">
                <a16:creationId xmlns:a16="http://schemas.microsoft.com/office/drawing/2014/main" id="{D13EF3B2-160B-4416-BCE0-F0FEB2D882D9}"/>
              </a:ext>
            </a:extLst>
          </p:cNvPr>
          <p:cNvSpPr>
            <a:spLocks noGrp="1"/>
          </p:cNvSpPr>
          <p:nvPr>
            <p:ph type="title"/>
          </p:nvPr>
        </p:nvSpPr>
        <p:spPr>
          <a:xfrm>
            <a:off x="520700" y="483100"/>
            <a:ext cx="10515600" cy="924029"/>
          </a:xfrm>
        </p:spPr>
        <p:txBody>
          <a:bodyPr/>
          <a:lstStyle/>
          <a:p>
            <a:r>
              <a:rPr lang="en-US" sz="2400" b="1" dirty="0">
                <a:latin typeface="+mn-lt"/>
              </a:rPr>
              <a:t>Financial assistance through EQIP for top cropland management practices</a:t>
            </a:r>
            <a:endParaRPr lang="en-US" sz="2400" dirty="0">
              <a:latin typeface="+mn-lt"/>
            </a:endParaRPr>
          </a:p>
        </p:txBody>
      </p:sp>
      <p:sp>
        <p:nvSpPr>
          <p:cNvPr id="13" name="TextBox 12">
            <a:extLst>
              <a:ext uri="{FF2B5EF4-FFF2-40B4-BE49-F238E27FC236}">
                <a16:creationId xmlns:a16="http://schemas.microsoft.com/office/drawing/2014/main" id="{AF17A535-A7CB-490E-959B-1A615A758F69}"/>
              </a:ext>
            </a:extLst>
          </p:cNvPr>
          <p:cNvSpPr txBox="1"/>
          <p:nvPr/>
        </p:nvSpPr>
        <p:spPr>
          <a:xfrm>
            <a:off x="6096000" y="5624179"/>
            <a:ext cx="4940300" cy="523220"/>
          </a:xfrm>
          <a:prstGeom prst="rect">
            <a:avLst/>
          </a:prstGeom>
          <a:noFill/>
        </p:spPr>
        <p:txBody>
          <a:bodyPr wrap="square" rtlCol="0">
            <a:spAutoFit/>
          </a:bodyPr>
          <a:lstStyle/>
          <a:p>
            <a:pPr algn="r"/>
            <a:r>
              <a:rPr lang="en-US" sz="1400" dirty="0"/>
              <a:t>Source: USDA-NRCS, National Planning and Agreements Database (NPAD), October 2020 via USDA-NRCS RCA Data Viewer.</a:t>
            </a:r>
          </a:p>
        </p:txBody>
      </p:sp>
    </p:spTree>
    <p:extLst>
      <p:ext uri="{BB962C8B-B14F-4D97-AF65-F5344CB8AC3E}">
        <p14:creationId xmlns:p14="http://schemas.microsoft.com/office/powerpoint/2010/main" val="21793474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623B6B5-D03D-4509-8102-DED77CFECE5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5664728"/>
            <a:ext cx="12192000" cy="1231392"/>
          </a:xfrm>
          <a:prstGeom prst="rect">
            <a:avLst/>
          </a:prstGeom>
        </p:spPr>
      </p:pic>
      <p:sp>
        <p:nvSpPr>
          <p:cNvPr id="2" name="Title 1">
            <a:extLst>
              <a:ext uri="{FF2B5EF4-FFF2-40B4-BE49-F238E27FC236}">
                <a16:creationId xmlns:a16="http://schemas.microsoft.com/office/drawing/2014/main" id="{F9399AA1-A050-479D-8DE6-643EA232BAF8}"/>
              </a:ext>
            </a:extLst>
          </p:cNvPr>
          <p:cNvSpPr>
            <a:spLocks noGrp="1"/>
          </p:cNvSpPr>
          <p:nvPr>
            <p:ph type="title"/>
          </p:nvPr>
        </p:nvSpPr>
        <p:spPr>
          <a:xfrm>
            <a:off x="520700" y="483100"/>
            <a:ext cx="10515600" cy="924029"/>
          </a:xfrm>
        </p:spPr>
        <p:txBody>
          <a:bodyPr/>
          <a:lstStyle/>
          <a:p>
            <a:pPr algn="r"/>
            <a:r>
              <a:rPr lang="en-US" sz="2400" b="1" dirty="0">
                <a:latin typeface="+mn-lt"/>
              </a:rPr>
              <a:t>Cover crops</a:t>
            </a:r>
            <a:endParaRPr lang="en-US" sz="2400" dirty="0">
              <a:latin typeface="+mn-lt"/>
            </a:endParaRPr>
          </a:p>
        </p:txBody>
      </p:sp>
      <p:sp>
        <p:nvSpPr>
          <p:cNvPr id="6" name="Content Placeholder 5">
            <a:extLst>
              <a:ext uri="{FF2B5EF4-FFF2-40B4-BE49-F238E27FC236}">
                <a16:creationId xmlns:a16="http://schemas.microsoft.com/office/drawing/2014/main" id="{0AD69985-D54D-484B-9FE3-CEE47CE97B49}"/>
              </a:ext>
            </a:extLst>
          </p:cNvPr>
          <p:cNvSpPr>
            <a:spLocks noGrp="1"/>
          </p:cNvSpPr>
          <p:nvPr>
            <p:ph idx="1"/>
          </p:nvPr>
        </p:nvSpPr>
        <p:spPr>
          <a:xfrm>
            <a:off x="6324600" y="1387521"/>
            <a:ext cx="5257800" cy="4632279"/>
          </a:xfrm>
        </p:spPr>
        <p:txBody>
          <a:bodyPr>
            <a:normAutofit/>
          </a:bodyPr>
          <a:lstStyle/>
          <a:p>
            <a:r>
              <a:rPr lang="en-US" sz="2400" dirty="0">
                <a:cs typeface="Calibri Light" panose="020F0302020204030204" pitchFamily="34" charset="0"/>
              </a:rPr>
              <a:t>Cover crops can provide a number of benefits</a:t>
            </a:r>
          </a:p>
          <a:p>
            <a:r>
              <a:rPr lang="en-US" sz="2400" dirty="0">
                <a:cs typeface="Calibri Light" panose="020F0302020204030204" pitchFamily="34" charset="0"/>
              </a:rPr>
              <a:t>Adoption is increasing across the U.S. (10 million acres in 2012 census vs. 15 million acres in 2017 census)</a:t>
            </a:r>
          </a:p>
          <a:p>
            <a:r>
              <a:rPr lang="en-US" sz="2400" dirty="0">
                <a:cs typeface="Calibri Light" panose="020F0302020204030204" pitchFamily="34" charset="0"/>
              </a:rPr>
              <a:t>ERS data suggest that this trend is continuing</a:t>
            </a:r>
          </a:p>
          <a:p>
            <a:r>
              <a:rPr lang="en-US" sz="2400" dirty="0">
                <a:cs typeface="Calibri Light" panose="020F0302020204030204" pitchFamily="34" charset="0"/>
              </a:rPr>
              <a:t>Adoption still (relatively) low compared to conservation tillage</a:t>
            </a:r>
          </a:p>
          <a:p>
            <a:endParaRPr lang="en-US" sz="2400" dirty="0"/>
          </a:p>
        </p:txBody>
      </p:sp>
      <p:sp>
        <p:nvSpPr>
          <p:cNvPr id="3" name="Slide Number Placeholder 2">
            <a:extLst>
              <a:ext uri="{FF2B5EF4-FFF2-40B4-BE49-F238E27FC236}">
                <a16:creationId xmlns:a16="http://schemas.microsoft.com/office/drawing/2014/main" id="{74CE7E6E-849D-44BA-8558-E16EF461AFC1}"/>
              </a:ext>
            </a:extLst>
          </p:cNvPr>
          <p:cNvSpPr>
            <a:spLocks noGrp="1"/>
          </p:cNvSpPr>
          <p:nvPr>
            <p:ph type="sldNum" sz="quarter" idx="12"/>
          </p:nvPr>
        </p:nvSpPr>
        <p:spPr/>
        <p:txBody>
          <a:bodyPr/>
          <a:lstStyle/>
          <a:p>
            <a:fld id="{1482F4AC-24EC-4F9C-B1C3-29A8756276B6}" type="slidenum">
              <a:rPr lang="en-US" smtClean="0">
                <a:solidFill>
                  <a:schemeClr val="bg1"/>
                </a:solidFill>
              </a:rPr>
              <a:t>6</a:t>
            </a:fld>
            <a:endParaRPr lang="en-US" dirty="0">
              <a:solidFill>
                <a:schemeClr val="bg1"/>
              </a:solidFill>
            </a:endParaRPr>
          </a:p>
        </p:txBody>
      </p:sp>
      <p:pic>
        <p:nvPicPr>
          <p:cNvPr id="9" name="Content Placeholder 6" descr="A picture containing outdoor, grass, plant, tree&#10;&#10;Description automatically generated">
            <a:extLst>
              <a:ext uri="{FF2B5EF4-FFF2-40B4-BE49-F238E27FC236}">
                <a16:creationId xmlns:a16="http://schemas.microsoft.com/office/drawing/2014/main" id="{8C296062-1C0E-4230-B699-E6CB528019A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2627" r="10110"/>
          <a:stretch/>
        </p:blipFill>
        <p:spPr>
          <a:xfrm>
            <a:off x="520700" y="942412"/>
            <a:ext cx="5052760" cy="4343400"/>
          </a:xfrm>
          <a:prstGeom prst="rect">
            <a:avLst/>
          </a:prstGeom>
        </p:spPr>
      </p:pic>
      <p:sp>
        <p:nvSpPr>
          <p:cNvPr id="10" name="Rectangle 9">
            <a:extLst>
              <a:ext uri="{FF2B5EF4-FFF2-40B4-BE49-F238E27FC236}">
                <a16:creationId xmlns:a16="http://schemas.microsoft.com/office/drawing/2014/main" id="{141FC820-0023-4ED4-AC8B-13F13B496A7D}"/>
              </a:ext>
            </a:extLst>
          </p:cNvPr>
          <p:cNvSpPr/>
          <p:nvPr/>
        </p:nvSpPr>
        <p:spPr>
          <a:xfrm>
            <a:off x="1418545" y="5375317"/>
            <a:ext cx="3226589" cy="369332"/>
          </a:xfrm>
          <a:prstGeom prst="rect">
            <a:avLst/>
          </a:prstGeom>
        </p:spPr>
        <p:txBody>
          <a:bodyPr wrap="none">
            <a:spAutoFit/>
          </a:bodyPr>
          <a:lstStyle/>
          <a:p>
            <a:r>
              <a:rPr lang="en-US" dirty="0"/>
              <a:t>NRCS/SWCS photo by Lynn Betts</a:t>
            </a:r>
          </a:p>
        </p:txBody>
      </p:sp>
    </p:spTree>
    <p:extLst>
      <p:ext uri="{BB962C8B-B14F-4D97-AF65-F5344CB8AC3E}">
        <p14:creationId xmlns:p14="http://schemas.microsoft.com/office/powerpoint/2010/main" val="29249719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623B6B5-D03D-4509-8102-DED77CFECE5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5664728"/>
            <a:ext cx="12192000" cy="1231392"/>
          </a:xfrm>
          <a:prstGeom prst="rect">
            <a:avLst/>
          </a:prstGeom>
        </p:spPr>
      </p:pic>
      <p:sp>
        <p:nvSpPr>
          <p:cNvPr id="2" name="Title 1">
            <a:extLst>
              <a:ext uri="{FF2B5EF4-FFF2-40B4-BE49-F238E27FC236}">
                <a16:creationId xmlns:a16="http://schemas.microsoft.com/office/drawing/2014/main" id="{F9399AA1-A050-479D-8DE6-643EA232BAF8}"/>
              </a:ext>
            </a:extLst>
          </p:cNvPr>
          <p:cNvSpPr>
            <a:spLocks noGrp="1"/>
          </p:cNvSpPr>
          <p:nvPr>
            <p:ph type="title"/>
          </p:nvPr>
        </p:nvSpPr>
        <p:spPr>
          <a:xfrm>
            <a:off x="520700" y="483100"/>
            <a:ext cx="10515600" cy="924029"/>
          </a:xfrm>
        </p:spPr>
        <p:txBody>
          <a:bodyPr/>
          <a:lstStyle/>
          <a:p>
            <a:r>
              <a:rPr lang="en-US" sz="2400" b="1" dirty="0">
                <a:latin typeface="+mn-lt"/>
              </a:rPr>
              <a:t>Adoption of cover crops varies across the U.S.</a:t>
            </a:r>
            <a:endParaRPr lang="en-US" sz="2400" dirty="0">
              <a:latin typeface="+mn-lt"/>
            </a:endParaRPr>
          </a:p>
        </p:txBody>
      </p:sp>
      <p:sp>
        <p:nvSpPr>
          <p:cNvPr id="3" name="Slide Number Placeholder 2">
            <a:extLst>
              <a:ext uri="{FF2B5EF4-FFF2-40B4-BE49-F238E27FC236}">
                <a16:creationId xmlns:a16="http://schemas.microsoft.com/office/drawing/2014/main" id="{74CE7E6E-849D-44BA-8558-E16EF461AFC1}"/>
              </a:ext>
            </a:extLst>
          </p:cNvPr>
          <p:cNvSpPr>
            <a:spLocks noGrp="1"/>
          </p:cNvSpPr>
          <p:nvPr>
            <p:ph type="sldNum" sz="quarter" idx="12"/>
          </p:nvPr>
        </p:nvSpPr>
        <p:spPr/>
        <p:txBody>
          <a:bodyPr/>
          <a:lstStyle/>
          <a:p>
            <a:fld id="{1482F4AC-24EC-4F9C-B1C3-29A8756276B6}" type="slidenum">
              <a:rPr lang="en-US" smtClean="0">
                <a:solidFill>
                  <a:schemeClr val="bg1"/>
                </a:solidFill>
              </a:rPr>
              <a:t>7</a:t>
            </a:fld>
            <a:endParaRPr lang="en-US" dirty="0">
              <a:solidFill>
                <a:schemeClr val="bg1"/>
              </a:solidFill>
            </a:endParaRPr>
          </a:p>
        </p:txBody>
      </p:sp>
      <p:pic>
        <p:nvPicPr>
          <p:cNvPr id="11" name="Picture 10">
            <a:extLst>
              <a:ext uri="{FF2B5EF4-FFF2-40B4-BE49-F238E27FC236}">
                <a16:creationId xmlns:a16="http://schemas.microsoft.com/office/drawing/2014/main" id="{E1AFE5DB-BEDE-456A-8A0D-D2DFC2BAA583}"/>
              </a:ext>
            </a:extLst>
          </p:cNvPr>
          <p:cNvPicPr>
            <a:picLocks noChangeAspect="1"/>
          </p:cNvPicPr>
          <p:nvPr/>
        </p:nvPicPr>
        <p:blipFill rotWithShape="1">
          <a:blip r:embed="rId4"/>
          <a:srcRect l="8473" b="18680"/>
          <a:stretch/>
        </p:blipFill>
        <p:spPr>
          <a:xfrm>
            <a:off x="4923733" y="1188262"/>
            <a:ext cx="7237787" cy="4695334"/>
          </a:xfrm>
          <a:prstGeom prst="rect">
            <a:avLst/>
          </a:prstGeom>
        </p:spPr>
      </p:pic>
      <p:sp>
        <p:nvSpPr>
          <p:cNvPr id="8" name="Rectangle 7">
            <a:extLst>
              <a:ext uri="{FF2B5EF4-FFF2-40B4-BE49-F238E27FC236}">
                <a16:creationId xmlns:a16="http://schemas.microsoft.com/office/drawing/2014/main" id="{9F41044E-6D80-4684-B1F6-3DCC5008CE14}"/>
              </a:ext>
            </a:extLst>
          </p:cNvPr>
          <p:cNvSpPr/>
          <p:nvPr/>
        </p:nvSpPr>
        <p:spPr>
          <a:xfrm>
            <a:off x="4876800" y="4461132"/>
            <a:ext cx="1676400" cy="140626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AE5467B-E1A2-4D6B-A0EF-933D2DA7823B}"/>
              </a:ext>
            </a:extLst>
          </p:cNvPr>
          <p:cNvSpPr/>
          <p:nvPr/>
        </p:nvSpPr>
        <p:spPr>
          <a:xfrm>
            <a:off x="4923732" y="4980634"/>
            <a:ext cx="181667" cy="164592"/>
          </a:xfrm>
          <a:prstGeom prst="rect">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122DA5D-FF78-4E00-A6BA-C052F7AD8BC7}"/>
              </a:ext>
            </a:extLst>
          </p:cNvPr>
          <p:cNvSpPr/>
          <p:nvPr/>
        </p:nvSpPr>
        <p:spPr>
          <a:xfrm>
            <a:off x="4923732" y="5305759"/>
            <a:ext cx="181667" cy="164592"/>
          </a:xfrm>
          <a:prstGeom prst="rect">
            <a:avLst/>
          </a:prstGeom>
          <a:solidFill>
            <a:srgbClr val="E6E6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C88802E-677D-4325-A0D7-89ACD677E222}"/>
              </a:ext>
            </a:extLst>
          </p:cNvPr>
          <p:cNvSpPr/>
          <p:nvPr/>
        </p:nvSpPr>
        <p:spPr>
          <a:xfrm>
            <a:off x="5769437" y="4999674"/>
            <a:ext cx="181667" cy="164592"/>
          </a:xfrm>
          <a:prstGeom prst="rect">
            <a:avLst/>
          </a:prstGeom>
          <a:solidFill>
            <a:srgbClr val="9C9C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1E60CA36-FF6C-4BF0-82E6-DCD47EADCCDC}"/>
              </a:ext>
            </a:extLst>
          </p:cNvPr>
          <p:cNvSpPr/>
          <p:nvPr/>
        </p:nvSpPr>
        <p:spPr>
          <a:xfrm>
            <a:off x="5770043" y="5305758"/>
            <a:ext cx="181667" cy="164592"/>
          </a:xfrm>
          <a:prstGeom prst="rect">
            <a:avLst/>
          </a:prstGeom>
          <a:solidFill>
            <a:srgbClr val="E69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1BCBCB3-9530-4C01-A151-98B676F55500}"/>
              </a:ext>
            </a:extLst>
          </p:cNvPr>
          <p:cNvSpPr/>
          <p:nvPr/>
        </p:nvSpPr>
        <p:spPr>
          <a:xfrm>
            <a:off x="4923732" y="5628610"/>
            <a:ext cx="181667" cy="164592"/>
          </a:xfrm>
          <a:prstGeom prst="rect">
            <a:avLst/>
          </a:prstGeom>
          <a:solidFill>
            <a:srgbClr val="E716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E34B28F1-1B8D-4407-A62F-5E8A217B1ED7}"/>
              </a:ext>
            </a:extLst>
          </p:cNvPr>
          <p:cNvSpPr txBox="1"/>
          <p:nvPr/>
        </p:nvSpPr>
        <p:spPr>
          <a:xfrm>
            <a:off x="5105400" y="4923321"/>
            <a:ext cx="304800" cy="276999"/>
          </a:xfrm>
          <a:prstGeom prst="rect">
            <a:avLst/>
          </a:prstGeom>
          <a:noFill/>
        </p:spPr>
        <p:txBody>
          <a:bodyPr wrap="square" rtlCol="0">
            <a:spAutoFit/>
          </a:bodyPr>
          <a:lstStyle/>
          <a:p>
            <a:r>
              <a:rPr lang="en-US" sz="1200" dirty="0"/>
              <a:t>0</a:t>
            </a:r>
          </a:p>
        </p:txBody>
      </p:sp>
      <p:sp>
        <p:nvSpPr>
          <p:cNvPr id="18" name="TextBox 17">
            <a:extLst>
              <a:ext uri="{FF2B5EF4-FFF2-40B4-BE49-F238E27FC236}">
                <a16:creationId xmlns:a16="http://schemas.microsoft.com/office/drawing/2014/main" id="{E9015FCE-19E2-422F-80D0-13A612BF139F}"/>
              </a:ext>
            </a:extLst>
          </p:cNvPr>
          <p:cNvSpPr txBox="1"/>
          <p:nvPr/>
        </p:nvSpPr>
        <p:spPr>
          <a:xfrm>
            <a:off x="5923676" y="4939134"/>
            <a:ext cx="442566" cy="276999"/>
          </a:xfrm>
          <a:prstGeom prst="rect">
            <a:avLst/>
          </a:prstGeom>
          <a:noFill/>
        </p:spPr>
        <p:txBody>
          <a:bodyPr wrap="square" rtlCol="0">
            <a:spAutoFit/>
          </a:bodyPr>
          <a:lstStyle/>
          <a:p>
            <a:r>
              <a:rPr lang="en-US" sz="1200" dirty="0"/>
              <a:t>1-5</a:t>
            </a:r>
          </a:p>
        </p:txBody>
      </p:sp>
      <p:sp>
        <p:nvSpPr>
          <p:cNvPr id="19" name="TextBox 18">
            <a:extLst>
              <a:ext uri="{FF2B5EF4-FFF2-40B4-BE49-F238E27FC236}">
                <a16:creationId xmlns:a16="http://schemas.microsoft.com/office/drawing/2014/main" id="{DF66717D-D0B2-4322-94C0-9A6AF69F3CF0}"/>
              </a:ext>
            </a:extLst>
          </p:cNvPr>
          <p:cNvSpPr txBox="1"/>
          <p:nvPr/>
        </p:nvSpPr>
        <p:spPr>
          <a:xfrm>
            <a:off x="5106120" y="5239529"/>
            <a:ext cx="542536" cy="276999"/>
          </a:xfrm>
          <a:prstGeom prst="rect">
            <a:avLst/>
          </a:prstGeom>
          <a:noFill/>
        </p:spPr>
        <p:txBody>
          <a:bodyPr wrap="square" rtlCol="0">
            <a:spAutoFit/>
          </a:bodyPr>
          <a:lstStyle/>
          <a:p>
            <a:r>
              <a:rPr lang="en-US" sz="1200" dirty="0"/>
              <a:t>5-10</a:t>
            </a:r>
          </a:p>
        </p:txBody>
      </p:sp>
      <p:sp>
        <p:nvSpPr>
          <p:cNvPr id="20" name="TextBox 19">
            <a:extLst>
              <a:ext uri="{FF2B5EF4-FFF2-40B4-BE49-F238E27FC236}">
                <a16:creationId xmlns:a16="http://schemas.microsoft.com/office/drawing/2014/main" id="{B433278A-A605-4932-8B59-5C9C8E50289C}"/>
              </a:ext>
            </a:extLst>
          </p:cNvPr>
          <p:cNvSpPr txBox="1"/>
          <p:nvPr/>
        </p:nvSpPr>
        <p:spPr>
          <a:xfrm>
            <a:off x="5923676" y="5249554"/>
            <a:ext cx="542536" cy="276999"/>
          </a:xfrm>
          <a:prstGeom prst="rect">
            <a:avLst/>
          </a:prstGeom>
          <a:noFill/>
        </p:spPr>
        <p:txBody>
          <a:bodyPr wrap="square" rtlCol="0">
            <a:spAutoFit/>
          </a:bodyPr>
          <a:lstStyle/>
          <a:p>
            <a:r>
              <a:rPr lang="en-US" sz="1200" dirty="0"/>
              <a:t>10-15</a:t>
            </a:r>
          </a:p>
        </p:txBody>
      </p:sp>
      <p:sp>
        <p:nvSpPr>
          <p:cNvPr id="21" name="TextBox 20">
            <a:extLst>
              <a:ext uri="{FF2B5EF4-FFF2-40B4-BE49-F238E27FC236}">
                <a16:creationId xmlns:a16="http://schemas.microsoft.com/office/drawing/2014/main" id="{12C449EE-911B-48C5-9676-D0858C9475B2}"/>
              </a:ext>
            </a:extLst>
          </p:cNvPr>
          <p:cNvSpPr txBox="1"/>
          <p:nvPr/>
        </p:nvSpPr>
        <p:spPr>
          <a:xfrm>
            <a:off x="5106120" y="5552150"/>
            <a:ext cx="542536" cy="276999"/>
          </a:xfrm>
          <a:prstGeom prst="rect">
            <a:avLst/>
          </a:prstGeom>
          <a:noFill/>
        </p:spPr>
        <p:txBody>
          <a:bodyPr wrap="square" rtlCol="0">
            <a:spAutoFit/>
          </a:bodyPr>
          <a:lstStyle/>
          <a:p>
            <a:r>
              <a:rPr lang="en-US" sz="1200" dirty="0"/>
              <a:t>&gt;15</a:t>
            </a:r>
          </a:p>
        </p:txBody>
      </p:sp>
      <p:sp>
        <p:nvSpPr>
          <p:cNvPr id="22" name="TextBox 21">
            <a:extLst>
              <a:ext uri="{FF2B5EF4-FFF2-40B4-BE49-F238E27FC236}">
                <a16:creationId xmlns:a16="http://schemas.microsoft.com/office/drawing/2014/main" id="{EE61D8CD-AFAC-43DD-9E3C-B71A156653B0}"/>
              </a:ext>
            </a:extLst>
          </p:cNvPr>
          <p:cNvSpPr txBox="1"/>
          <p:nvPr/>
        </p:nvSpPr>
        <p:spPr>
          <a:xfrm>
            <a:off x="4762500" y="4466249"/>
            <a:ext cx="1905000" cy="461665"/>
          </a:xfrm>
          <a:prstGeom prst="rect">
            <a:avLst/>
          </a:prstGeom>
          <a:noFill/>
        </p:spPr>
        <p:txBody>
          <a:bodyPr wrap="square" rtlCol="0">
            <a:spAutoFit/>
          </a:bodyPr>
          <a:lstStyle/>
          <a:p>
            <a:pPr algn="ctr"/>
            <a:r>
              <a:rPr lang="en-US" sz="1200" dirty="0"/>
              <a:t>% of harvested cropland in 2017 (excl. alfalfa)</a:t>
            </a:r>
          </a:p>
        </p:txBody>
      </p:sp>
      <p:sp>
        <p:nvSpPr>
          <p:cNvPr id="23" name="TextBox 22">
            <a:extLst>
              <a:ext uri="{FF2B5EF4-FFF2-40B4-BE49-F238E27FC236}">
                <a16:creationId xmlns:a16="http://schemas.microsoft.com/office/drawing/2014/main" id="{BA386303-1A3D-4C6E-A5AF-DBCC790AAACF}"/>
              </a:ext>
            </a:extLst>
          </p:cNvPr>
          <p:cNvSpPr txBox="1"/>
          <p:nvPr/>
        </p:nvSpPr>
        <p:spPr>
          <a:xfrm>
            <a:off x="7741594" y="5726336"/>
            <a:ext cx="3765819" cy="523220"/>
          </a:xfrm>
          <a:prstGeom prst="rect">
            <a:avLst/>
          </a:prstGeom>
          <a:noFill/>
        </p:spPr>
        <p:txBody>
          <a:bodyPr wrap="square" rtlCol="0">
            <a:spAutoFit/>
          </a:bodyPr>
          <a:lstStyle/>
          <a:p>
            <a:pPr algn="r"/>
            <a:r>
              <a:rPr lang="en-US" sz="1400" dirty="0">
                <a:solidFill>
                  <a:prstClr val="black"/>
                </a:solidFill>
              </a:rPr>
              <a:t>Source: USDA Economic Research Service using data from the 2017 Census of Agriculture</a:t>
            </a:r>
          </a:p>
        </p:txBody>
      </p:sp>
      <p:sp>
        <p:nvSpPr>
          <p:cNvPr id="24" name="Content Placeholder 5">
            <a:extLst>
              <a:ext uri="{FF2B5EF4-FFF2-40B4-BE49-F238E27FC236}">
                <a16:creationId xmlns:a16="http://schemas.microsoft.com/office/drawing/2014/main" id="{5EF2AC36-731E-4080-98F8-4E21E3DAEA30}"/>
              </a:ext>
            </a:extLst>
          </p:cNvPr>
          <p:cNvSpPr>
            <a:spLocks noGrp="1"/>
          </p:cNvSpPr>
          <p:nvPr>
            <p:ph idx="1"/>
          </p:nvPr>
        </p:nvSpPr>
        <p:spPr>
          <a:xfrm>
            <a:off x="838200" y="1407129"/>
            <a:ext cx="3960256" cy="4082957"/>
          </a:xfrm>
        </p:spPr>
        <p:txBody>
          <a:bodyPr>
            <a:normAutofit/>
          </a:bodyPr>
          <a:lstStyle/>
          <a:p>
            <a:r>
              <a:rPr lang="en-US" sz="2000" dirty="0">
                <a:cs typeface="Calibri Light" panose="020F0302020204030204" pitchFamily="34" charset="0"/>
              </a:rPr>
              <a:t>Different soils, cropping and livestock systems, and climate all affect costs and benefits of cover crop adoption</a:t>
            </a:r>
          </a:p>
          <a:p>
            <a:endParaRPr lang="en-US" sz="2000" dirty="0">
              <a:cs typeface="Calibri Light" panose="020F0302020204030204" pitchFamily="34" charset="0"/>
            </a:endParaRPr>
          </a:p>
          <a:p>
            <a:r>
              <a:rPr lang="en-US" sz="2000" dirty="0">
                <a:cs typeface="Calibri Light" panose="020F0302020204030204" pitchFamily="34" charset="0"/>
              </a:rPr>
              <a:t>Cover crops relatively cost-effective for addressing water quality concerns</a:t>
            </a:r>
          </a:p>
          <a:p>
            <a:endParaRPr lang="en-US" sz="2000" dirty="0">
              <a:cs typeface="Calibri Light" panose="020F0302020204030204" pitchFamily="34" charset="0"/>
            </a:endParaRPr>
          </a:p>
          <a:p>
            <a:r>
              <a:rPr lang="en-US" sz="2000" dirty="0">
                <a:cs typeface="Calibri Light" panose="020F0302020204030204" pitchFamily="34" charset="0"/>
              </a:rPr>
              <a:t>State programs and financial incentives for cover crops play a role</a:t>
            </a:r>
          </a:p>
          <a:p>
            <a:endParaRPr lang="en-US" sz="2400" dirty="0">
              <a:cs typeface="Calibri Light" panose="020F0302020204030204" pitchFamily="34" charset="0"/>
            </a:endParaRPr>
          </a:p>
          <a:p>
            <a:endParaRPr lang="en-US" sz="2400" dirty="0"/>
          </a:p>
        </p:txBody>
      </p:sp>
    </p:spTree>
    <p:extLst>
      <p:ext uri="{BB962C8B-B14F-4D97-AF65-F5344CB8AC3E}">
        <p14:creationId xmlns:p14="http://schemas.microsoft.com/office/powerpoint/2010/main" val="16879702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623B6B5-D03D-4509-8102-DED77CFECE5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5675614"/>
            <a:ext cx="12192000" cy="1231392"/>
          </a:xfrm>
          <a:prstGeom prst="rect">
            <a:avLst/>
          </a:prstGeom>
        </p:spPr>
      </p:pic>
      <p:sp>
        <p:nvSpPr>
          <p:cNvPr id="2" name="Title 1">
            <a:extLst>
              <a:ext uri="{FF2B5EF4-FFF2-40B4-BE49-F238E27FC236}">
                <a16:creationId xmlns:a16="http://schemas.microsoft.com/office/drawing/2014/main" id="{F9399AA1-A050-479D-8DE6-643EA232BAF8}"/>
              </a:ext>
            </a:extLst>
          </p:cNvPr>
          <p:cNvSpPr>
            <a:spLocks noGrp="1"/>
          </p:cNvSpPr>
          <p:nvPr>
            <p:ph type="title"/>
          </p:nvPr>
        </p:nvSpPr>
        <p:spPr>
          <a:xfrm>
            <a:off x="520700" y="483100"/>
            <a:ext cx="10515600" cy="924029"/>
          </a:xfrm>
        </p:spPr>
        <p:txBody>
          <a:bodyPr/>
          <a:lstStyle/>
          <a:p>
            <a:r>
              <a:rPr lang="en-US" sz="2400" b="1" dirty="0">
                <a:latin typeface="+mn-lt"/>
              </a:rPr>
              <a:t>Rates of fall cover crop adoption vary depending on the cash crop</a:t>
            </a:r>
            <a:endParaRPr lang="en-US" sz="2400" dirty="0">
              <a:latin typeface="+mn-lt"/>
            </a:endParaRPr>
          </a:p>
        </p:txBody>
      </p:sp>
      <p:sp>
        <p:nvSpPr>
          <p:cNvPr id="3" name="Slide Number Placeholder 2">
            <a:extLst>
              <a:ext uri="{FF2B5EF4-FFF2-40B4-BE49-F238E27FC236}">
                <a16:creationId xmlns:a16="http://schemas.microsoft.com/office/drawing/2014/main" id="{74CE7E6E-849D-44BA-8558-E16EF461AFC1}"/>
              </a:ext>
            </a:extLst>
          </p:cNvPr>
          <p:cNvSpPr>
            <a:spLocks noGrp="1"/>
          </p:cNvSpPr>
          <p:nvPr>
            <p:ph type="sldNum" sz="quarter" idx="12"/>
          </p:nvPr>
        </p:nvSpPr>
        <p:spPr/>
        <p:txBody>
          <a:bodyPr/>
          <a:lstStyle/>
          <a:p>
            <a:fld id="{1482F4AC-24EC-4F9C-B1C3-29A8756276B6}" type="slidenum">
              <a:rPr lang="en-US" smtClean="0">
                <a:solidFill>
                  <a:schemeClr val="bg1"/>
                </a:solidFill>
              </a:rPr>
              <a:t>8</a:t>
            </a:fld>
            <a:endParaRPr lang="en-US" dirty="0">
              <a:solidFill>
                <a:schemeClr val="bg1"/>
              </a:solidFill>
            </a:endParaRPr>
          </a:p>
        </p:txBody>
      </p:sp>
      <p:graphicFrame>
        <p:nvGraphicFramePr>
          <p:cNvPr id="26" name="Chart 25">
            <a:extLst>
              <a:ext uri="{FF2B5EF4-FFF2-40B4-BE49-F238E27FC236}">
                <a16:creationId xmlns:a16="http://schemas.microsoft.com/office/drawing/2014/main" id="{E0F1D159-5299-4AA3-89D9-91920C4C725D}"/>
              </a:ext>
            </a:extLst>
          </p:cNvPr>
          <p:cNvGraphicFramePr>
            <a:graphicFrameLocks noGrp="1"/>
          </p:cNvGraphicFramePr>
          <p:nvPr>
            <p:extLst>
              <p:ext uri="{D42A27DB-BD31-4B8C-83A1-F6EECF244321}">
                <p14:modId xmlns:p14="http://schemas.microsoft.com/office/powerpoint/2010/main" val="371273390"/>
              </p:ext>
            </p:extLst>
          </p:nvPr>
        </p:nvGraphicFramePr>
        <p:xfrm>
          <a:off x="720406" y="1306296"/>
          <a:ext cx="10515600" cy="4245408"/>
        </p:xfrm>
        <a:graphic>
          <a:graphicData uri="http://schemas.openxmlformats.org/drawingml/2006/chart">
            <c:chart xmlns:c="http://schemas.openxmlformats.org/drawingml/2006/chart" xmlns:r="http://schemas.openxmlformats.org/officeDocument/2006/relationships" r:id="rId4"/>
          </a:graphicData>
        </a:graphic>
      </p:graphicFrame>
      <p:sp>
        <p:nvSpPr>
          <p:cNvPr id="27" name="TextBox 26">
            <a:extLst>
              <a:ext uri="{FF2B5EF4-FFF2-40B4-BE49-F238E27FC236}">
                <a16:creationId xmlns:a16="http://schemas.microsoft.com/office/drawing/2014/main" id="{5630A3E1-3DD1-4FE9-B424-BE80D978D358}"/>
              </a:ext>
            </a:extLst>
          </p:cNvPr>
          <p:cNvSpPr txBox="1"/>
          <p:nvPr/>
        </p:nvSpPr>
        <p:spPr>
          <a:xfrm>
            <a:off x="5257799" y="5555468"/>
            <a:ext cx="6210299" cy="523220"/>
          </a:xfrm>
          <a:prstGeom prst="rect">
            <a:avLst/>
          </a:prstGeom>
          <a:noFill/>
        </p:spPr>
        <p:txBody>
          <a:bodyPr wrap="square" rtlCol="0">
            <a:spAutoFit/>
          </a:bodyPr>
          <a:lstStyle/>
          <a:p>
            <a:pPr algn="r"/>
            <a:r>
              <a:rPr lang="en-US" sz="1400" dirty="0"/>
              <a:t>Source: USDA, Economic Research Service and USDA, National Agricultural Statistics Service, Agricultural Resource Management Survey </a:t>
            </a:r>
          </a:p>
        </p:txBody>
      </p:sp>
      <p:sp>
        <p:nvSpPr>
          <p:cNvPr id="7" name="TextBox 6">
            <a:extLst>
              <a:ext uri="{FF2B5EF4-FFF2-40B4-BE49-F238E27FC236}">
                <a16:creationId xmlns:a16="http://schemas.microsoft.com/office/drawing/2014/main" id="{27D660A3-94D3-4224-B3AB-B2AAC8FDA72B}"/>
              </a:ext>
            </a:extLst>
          </p:cNvPr>
          <p:cNvSpPr txBox="1"/>
          <p:nvPr/>
        </p:nvSpPr>
        <p:spPr>
          <a:xfrm>
            <a:off x="2514600" y="1600200"/>
            <a:ext cx="1752600" cy="338554"/>
          </a:xfrm>
          <a:prstGeom prst="rect">
            <a:avLst/>
          </a:prstGeom>
          <a:noFill/>
        </p:spPr>
        <p:txBody>
          <a:bodyPr wrap="square" rtlCol="0">
            <a:spAutoFit/>
          </a:bodyPr>
          <a:lstStyle/>
          <a:p>
            <a:r>
              <a:rPr lang="en-US" sz="1600" dirty="0"/>
              <a:t>Surveyed crop:</a:t>
            </a:r>
          </a:p>
        </p:txBody>
      </p:sp>
    </p:spTree>
    <p:extLst>
      <p:ext uri="{BB962C8B-B14F-4D97-AF65-F5344CB8AC3E}">
        <p14:creationId xmlns:p14="http://schemas.microsoft.com/office/powerpoint/2010/main" val="19603581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623B6B5-D03D-4509-8102-DED77CFECE5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5675614"/>
            <a:ext cx="12192000" cy="1231392"/>
          </a:xfrm>
          <a:prstGeom prst="rect">
            <a:avLst/>
          </a:prstGeom>
        </p:spPr>
      </p:pic>
      <p:sp>
        <p:nvSpPr>
          <p:cNvPr id="2" name="Title 1">
            <a:extLst>
              <a:ext uri="{FF2B5EF4-FFF2-40B4-BE49-F238E27FC236}">
                <a16:creationId xmlns:a16="http://schemas.microsoft.com/office/drawing/2014/main" id="{F9399AA1-A050-479D-8DE6-643EA232BAF8}"/>
              </a:ext>
            </a:extLst>
          </p:cNvPr>
          <p:cNvSpPr>
            <a:spLocks noGrp="1"/>
          </p:cNvSpPr>
          <p:nvPr>
            <p:ph type="title"/>
          </p:nvPr>
        </p:nvSpPr>
        <p:spPr>
          <a:xfrm>
            <a:off x="520700" y="483100"/>
            <a:ext cx="10515600" cy="924029"/>
          </a:xfrm>
        </p:spPr>
        <p:txBody>
          <a:bodyPr/>
          <a:lstStyle/>
          <a:p>
            <a:pPr algn="r"/>
            <a:r>
              <a:rPr lang="en-US" sz="2400" b="1" dirty="0">
                <a:latin typeface="+mn-lt"/>
              </a:rPr>
              <a:t>Nutrient management</a:t>
            </a:r>
            <a:endParaRPr lang="en-US" sz="2400" dirty="0">
              <a:latin typeface="+mn-lt"/>
            </a:endParaRPr>
          </a:p>
        </p:txBody>
      </p:sp>
      <p:sp>
        <p:nvSpPr>
          <p:cNvPr id="3" name="Slide Number Placeholder 2">
            <a:extLst>
              <a:ext uri="{FF2B5EF4-FFF2-40B4-BE49-F238E27FC236}">
                <a16:creationId xmlns:a16="http://schemas.microsoft.com/office/drawing/2014/main" id="{74CE7E6E-849D-44BA-8558-E16EF461AFC1}"/>
              </a:ext>
            </a:extLst>
          </p:cNvPr>
          <p:cNvSpPr>
            <a:spLocks noGrp="1"/>
          </p:cNvSpPr>
          <p:nvPr>
            <p:ph type="sldNum" sz="quarter" idx="12"/>
          </p:nvPr>
        </p:nvSpPr>
        <p:spPr/>
        <p:txBody>
          <a:bodyPr/>
          <a:lstStyle/>
          <a:p>
            <a:fld id="{1482F4AC-24EC-4F9C-B1C3-29A8756276B6}" type="slidenum">
              <a:rPr lang="en-US" smtClean="0">
                <a:solidFill>
                  <a:schemeClr val="bg1"/>
                </a:solidFill>
              </a:rPr>
              <a:t>9</a:t>
            </a:fld>
            <a:endParaRPr lang="en-US" dirty="0">
              <a:solidFill>
                <a:schemeClr val="bg1"/>
              </a:solidFill>
            </a:endParaRPr>
          </a:p>
        </p:txBody>
      </p:sp>
      <p:sp>
        <p:nvSpPr>
          <p:cNvPr id="13" name="Content Placeholder 5">
            <a:extLst>
              <a:ext uri="{FF2B5EF4-FFF2-40B4-BE49-F238E27FC236}">
                <a16:creationId xmlns:a16="http://schemas.microsoft.com/office/drawing/2014/main" id="{31747361-FA60-4021-AE33-F4130EDD270B}"/>
              </a:ext>
            </a:extLst>
          </p:cNvPr>
          <p:cNvSpPr>
            <a:spLocks noGrp="1"/>
          </p:cNvSpPr>
          <p:nvPr>
            <p:ph idx="1"/>
          </p:nvPr>
        </p:nvSpPr>
        <p:spPr>
          <a:xfrm>
            <a:off x="6324600" y="1387521"/>
            <a:ext cx="4953000" cy="4632279"/>
          </a:xfrm>
        </p:spPr>
        <p:txBody>
          <a:bodyPr>
            <a:normAutofit lnSpcReduction="10000"/>
          </a:bodyPr>
          <a:lstStyle/>
          <a:p>
            <a:r>
              <a:rPr lang="en-US" sz="2400" dirty="0">
                <a:cs typeface="Calibri Light" panose="020F0302020204030204" pitchFamily="34" charset="0"/>
              </a:rPr>
              <a:t>Crop growth and environmental impacts of nutrient management affected by…</a:t>
            </a:r>
          </a:p>
          <a:p>
            <a:pPr lvl="1"/>
            <a:r>
              <a:rPr lang="en-US" sz="2000" dirty="0">
                <a:cs typeface="Calibri Light" panose="020F0302020204030204" pitchFamily="34" charset="0"/>
              </a:rPr>
              <a:t>Amount (rate) of nutrients applied</a:t>
            </a:r>
          </a:p>
          <a:p>
            <a:pPr lvl="1"/>
            <a:r>
              <a:rPr lang="en-US" sz="2000" dirty="0">
                <a:cs typeface="Calibri Light" panose="020F0302020204030204" pitchFamily="34" charset="0"/>
              </a:rPr>
              <a:t>Source of nutrients</a:t>
            </a:r>
          </a:p>
          <a:p>
            <a:pPr lvl="1"/>
            <a:r>
              <a:rPr lang="en-US" sz="2000" dirty="0">
                <a:cs typeface="Calibri Light" panose="020F0302020204030204" pitchFamily="34" charset="0"/>
              </a:rPr>
              <a:t>Timing and placement of nutrients </a:t>
            </a:r>
          </a:p>
          <a:p>
            <a:r>
              <a:rPr lang="en-US" sz="2400" dirty="0">
                <a:cs typeface="Calibri Light" panose="020F0302020204030204" pitchFamily="34" charset="0"/>
              </a:rPr>
              <a:t>Examples of conservation at work in nutrient management:</a:t>
            </a:r>
          </a:p>
          <a:p>
            <a:pPr lvl="1"/>
            <a:r>
              <a:rPr lang="en-US" sz="2000" dirty="0">
                <a:cs typeface="Calibri Light" panose="020F0302020204030204" pitchFamily="34" charset="0"/>
              </a:rPr>
              <a:t>No fall application, or “split application”</a:t>
            </a:r>
          </a:p>
          <a:p>
            <a:pPr lvl="1"/>
            <a:r>
              <a:rPr lang="en-US" sz="2000" dirty="0">
                <a:cs typeface="Calibri Light" panose="020F0302020204030204" pitchFamily="34" charset="0"/>
              </a:rPr>
              <a:t>Aligning rate of nutrients applied with crop needs </a:t>
            </a:r>
            <a:r>
              <a:rPr lang="en-US" sz="2000">
                <a:cs typeface="Calibri Light" panose="020F0302020204030204" pitchFamily="34" charset="0"/>
              </a:rPr>
              <a:t>or profit-maximizing rate </a:t>
            </a:r>
            <a:r>
              <a:rPr lang="en-US" sz="2000" dirty="0">
                <a:cs typeface="Calibri Light" panose="020F0302020204030204" pitchFamily="34" charset="0"/>
              </a:rPr>
              <a:t>(not over-applying)</a:t>
            </a:r>
          </a:p>
          <a:p>
            <a:pPr lvl="1"/>
            <a:r>
              <a:rPr lang="en-US" sz="2000" dirty="0">
                <a:cs typeface="Calibri Light" panose="020F0302020204030204" pitchFamily="34" charset="0"/>
              </a:rPr>
              <a:t>Using soil test results to help determine application rates</a:t>
            </a:r>
          </a:p>
          <a:p>
            <a:pPr lvl="1"/>
            <a:endParaRPr lang="en-US" sz="2000" dirty="0">
              <a:cs typeface="Calibri Light" panose="020F0302020204030204" pitchFamily="34" charset="0"/>
            </a:endParaRPr>
          </a:p>
          <a:p>
            <a:endParaRPr lang="en-US" sz="2400" dirty="0"/>
          </a:p>
        </p:txBody>
      </p:sp>
      <p:pic>
        <p:nvPicPr>
          <p:cNvPr id="14" name="Picture 13">
            <a:extLst>
              <a:ext uri="{FF2B5EF4-FFF2-40B4-BE49-F238E27FC236}">
                <a16:creationId xmlns:a16="http://schemas.microsoft.com/office/drawing/2014/main" id="{C78FF099-1DAC-4DB1-AC86-865D72D38F5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4105" y="685800"/>
            <a:ext cx="5656391" cy="4478547"/>
          </a:xfrm>
          <a:prstGeom prst="rect">
            <a:avLst/>
          </a:prstGeom>
        </p:spPr>
      </p:pic>
      <p:sp>
        <p:nvSpPr>
          <p:cNvPr id="17" name="Rectangle 16">
            <a:extLst>
              <a:ext uri="{FF2B5EF4-FFF2-40B4-BE49-F238E27FC236}">
                <a16:creationId xmlns:a16="http://schemas.microsoft.com/office/drawing/2014/main" id="{0ECE9F91-2BA0-4198-A68A-9BF2A0BEB17F}"/>
              </a:ext>
            </a:extLst>
          </p:cNvPr>
          <p:cNvSpPr/>
          <p:nvPr/>
        </p:nvSpPr>
        <p:spPr>
          <a:xfrm>
            <a:off x="334105" y="5387445"/>
            <a:ext cx="4004571" cy="307777"/>
          </a:xfrm>
          <a:prstGeom prst="rect">
            <a:avLst/>
          </a:prstGeom>
        </p:spPr>
        <p:txBody>
          <a:bodyPr wrap="square">
            <a:spAutoFit/>
          </a:bodyPr>
          <a:lstStyle/>
          <a:p>
            <a:r>
              <a:rPr lang="en-US" sz="1400" dirty="0"/>
              <a:t>Photo credit: Jason Johnson, Iowa NRCS</a:t>
            </a:r>
          </a:p>
        </p:txBody>
      </p:sp>
    </p:spTree>
    <p:extLst>
      <p:ext uri="{BB962C8B-B14F-4D97-AF65-F5344CB8AC3E}">
        <p14:creationId xmlns:p14="http://schemas.microsoft.com/office/powerpoint/2010/main" val="3423537681"/>
      </p:ext>
    </p:extLst>
  </p:cSld>
  <p:clrMapOvr>
    <a:masterClrMapping/>
  </p:clrMapOvr>
</p:sld>
</file>

<file path=ppt/theme/theme1.xml><?xml version="1.0" encoding="utf-8"?>
<a:theme xmlns:a="http://schemas.openxmlformats.org/drawingml/2006/main" name="ERS Interior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ERS Widescreen Template  -  Read-Only" id="{B7EF390D-713E-4374-A0E6-E3966D2154B8}" vid="{5A1D04BD-56CB-43D3-9179-E823996F9B6F}"/>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RS Widescreen Template  -  Read-Only" id="{B7EF390D-713E-4374-A0E6-E3966D2154B8}" vid="{37310AC4-AEDA-4CB1-A1E4-890EBEDCF0C2}"/>
    </a:ext>
  </a:extLst>
</a:theme>
</file>

<file path=ppt/theme/theme3.xml><?xml version="1.0" encoding="utf-8"?>
<a:theme xmlns:a="http://schemas.openxmlformats.org/drawingml/2006/main" name="3_Office Theme">
  <a:themeElements>
    <a:clrScheme name="USDA Colors">
      <a:dk1>
        <a:sysClr val="windowText" lastClr="000000"/>
      </a:dk1>
      <a:lt1>
        <a:sysClr val="window" lastClr="FFFFFF"/>
      </a:lt1>
      <a:dk2>
        <a:srgbClr val="7030A0"/>
      </a:dk2>
      <a:lt2>
        <a:srgbClr val="E7E6E6"/>
      </a:lt2>
      <a:accent1>
        <a:srgbClr val="084981"/>
      </a:accent1>
      <a:accent2>
        <a:srgbClr val="0D5841"/>
      </a:accent2>
      <a:accent3>
        <a:srgbClr val="D1D2D4"/>
      </a:accent3>
      <a:accent4>
        <a:srgbClr val="58585A"/>
      </a:accent4>
      <a:accent5>
        <a:srgbClr val="D4C242"/>
      </a:accent5>
      <a:accent6>
        <a:srgbClr val="C73C37"/>
      </a:accent6>
      <a:hlink>
        <a:srgbClr val="0071BC"/>
      </a:hlink>
      <a:folHlink>
        <a:srgbClr val="0071BC"/>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RS Widescreen Template  -  Read-Only" id="{B7EF390D-713E-4374-A0E6-E3966D2154B8}" vid="{7EFA02D2-3BF7-4310-9B4C-79C26569F17D}"/>
    </a:ext>
  </a:ext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Glossy">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12700" cap="flat" cmpd="sng" algn="ctr">
          <a:solidFill>
            <a:schemeClr val="phClr">
              <a:tint val="95000"/>
              <a:shade val="95000"/>
              <a:satMod val="120000"/>
            </a:schemeClr>
          </a:solidFill>
          <a:prstDash val="solid"/>
        </a:ln>
        <a:ln w="55000" cap="flat" cmpd="thickThin" algn="ctr">
          <a:solidFill>
            <a:schemeClr val="phClr">
              <a:tint val="90000"/>
              <a:satMod val="130000"/>
            </a:schemeClr>
          </a:solidFill>
          <a:prstDash val="solid"/>
        </a:ln>
        <a:ln w="50800" cap="flat" cmpd="sng"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RS Widescreen Template  -  Read-Only" id="{B7EF390D-713E-4374-A0E6-E3966D2154B8}" vid="{5747F245-D550-49AD-8A71-E50A531F3044}"/>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F7C56BF46C4784A9EDE2967E04F8506" ma:contentTypeVersion="10" ma:contentTypeDescription="Create a new document." ma:contentTypeScope="" ma:versionID="b4fd953fdde6d948f6fe45e954ea17fd">
  <xsd:schema xmlns:xsd="http://www.w3.org/2001/XMLSchema" xmlns:xs="http://www.w3.org/2001/XMLSchema" xmlns:p="http://schemas.microsoft.com/office/2006/metadata/properties" xmlns:ns3="b4b2b129-5fd4-4ae0-9416-d94006e3a083" xmlns:ns4="780ece43-5ccd-4bc1-bcbc-e744fa021a4a" targetNamespace="http://schemas.microsoft.com/office/2006/metadata/properties" ma:root="true" ma:fieldsID="7631af0d53dc5e7e7d36c1465b383458" ns3:_="" ns4:_="">
    <xsd:import namespace="b4b2b129-5fd4-4ae0-9416-d94006e3a083"/>
    <xsd:import namespace="780ece43-5ccd-4bc1-bcbc-e744fa021a4a"/>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OCR"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4b2b129-5fd4-4ae0-9416-d94006e3a08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80ece43-5ccd-4bc1-bcbc-e744fa021a4a"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SharingHintHash" ma:index="1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6A7C450-DDDD-40EC-8DCB-AE9A4D26670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4b2b129-5fd4-4ae0-9416-d94006e3a083"/>
    <ds:schemaRef ds:uri="780ece43-5ccd-4bc1-bcbc-e744fa021a4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CB6D2BB-C186-4B14-AFBE-5A175DFBEB9D}">
  <ds:schemaRefs>
    <ds:schemaRef ds:uri="http://schemas.microsoft.com/sharepoint/v3/contenttype/forms"/>
  </ds:schemaRefs>
</ds:datastoreItem>
</file>

<file path=customXml/itemProps3.xml><?xml version="1.0" encoding="utf-8"?>
<ds:datastoreItem xmlns:ds="http://schemas.openxmlformats.org/officeDocument/2006/customXml" ds:itemID="{9B69690D-51FE-45D0-9521-3D95232E4C56}">
  <ds:schemaRefs>
    <ds:schemaRef ds:uri="http://www.w3.org/XML/1998/namespace"/>
    <ds:schemaRef ds:uri="http://purl.org/dc/dcmitype/"/>
    <ds:schemaRef ds:uri="http://schemas.microsoft.com/office/2006/documentManagement/types"/>
    <ds:schemaRef ds:uri="http://schemas.openxmlformats.org/package/2006/metadata/core-properties"/>
    <ds:schemaRef ds:uri="780ece43-5ccd-4bc1-bcbc-e744fa021a4a"/>
    <ds:schemaRef ds:uri="http://schemas.microsoft.com/office/2006/metadata/properties"/>
    <ds:schemaRef ds:uri="http://purl.org/dc/elements/1.1/"/>
    <ds:schemaRef ds:uri="b4b2b129-5fd4-4ae0-9416-d94006e3a083"/>
    <ds:schemaRef ds:uri="http://schemas.microsoft.com/office/infopath/2007/PartnerControls"/>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25630</TotalTime>
  <Words>3158</Words>
  <Application>Microsoft Office PowerPoint</Application>
  <PresentationFormat>Widescreen</PresentationFormat>
  <Paragraphs>238</Paragraphs>
  <Slides>13</Slides>
  <Notes>13</Notes>
  <HiddenSlides>0</HiddenSlides>
  <MMClips>0</MMClips>
  <ScaleCrop>false</ScaleCrop>
  <HeadingPairs>
    <vt:vector size="6" baseType="variant">
      <vt:variant>
        <vt:lpstr>Fonts Used</vt:lpstr>
      </vt:variant>
      <vt:variant>
        <vt:i4>9</vt:i4>
      </vt:variant>
      <vt:variant>
        <vt:lpstr>Theme</vt:lpstr>
      </vt:variant>
      <vt:variant>
        <vt:i4>5</vt:i4>
      </vt:variant>
      <vt:variant>
        <vt:lpstr>Slide Titles</vt:lpstr>
      </vt:variant>
      <vt:variant>
        <vt:i4>13</vt:i4>
      </vt:variant>
    </vt:vector>
  </HeadingPairs>
  <TitlesOfParts>
    <vt:vector size="27" baseType="lpstr">
      <vt:lpstr>Abadi</vt:lpstr>
      <vt:lpstr>Aileron Heavy Bold</vt:lpstr>
      <vt:lpstr>Arial</vt:lpstr>
      <vt:lpstr>Calibri</vt:lpstr>
      <vt:lpstr>Calibri Light</vt:lpstr>
      <vt:lpstr>Courier New</vt:lpstr>
      <vt:lpstr>Lato</vt:lpstr>
      <vt:lpstr>League Spartan</vt:lpstr>
      <vt:lpstr>Wingdings</vt:lpstr>
      <vt:lpstr>ERS Interior Slides</vt:lpstr>
      <vt:lpstr>2_Office Theme</vt:lpstr>
      <vt:lpstr>3_Office Theme</vt:lpstr>
      <vt:lpstr>Custom Design</vt:lpstr>
      <vt:lpstr>Office Theme</vt:lpstr>
      <vt:lpstr>PowerPoint Presentation</vt:lpstr>
      <vt:lpstr>PowerPoint Presentation</vt:lpstr>
      <vt:lpstr>Conservation tillage</vt:lpstr>
      <vt:lpstr>No-till adoption has slowed for some crops, but total acres under conservation tillage continues to increase</vt:lpstr>
      <vt:lpstr>Financial assistance through EQIP for top cropland management practices</vt:lpstr>
      <vt:lpstr>Cover crops</vt:lpstr>
      <vt:lpstr>Adoption of cover crops varies across the U.S.</vt:lpstr>
      <vt:lpstr>Rates of fall cover crop adoption vary depending on the cash crop</vt:lpstr>
      <vt:lpstr>Nutrient management</vt:lpstr>
      <vt:lpstr>Nutrient management trends over time</vt:lpstr>
      <vt:lpstr>For more information…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Supporting Farmers and Rural America through Premier Economic Research   Administrator Spiro Stefanou USDA Economic Research Service November 15, 2020</dc:title>
  <dc:creator>Murdie, Ashley - REE-ERS, Kansas City, MO</dc:creator>
  <cp:lastModifiedBy>Bowman, Maria - REE-ERS, Washington, DC</cp:lastModifiedBy>
  <cp:revision>99</cp:revision>
  <dcterms:created xsi:type="dcterms:W3CDTF">2020-11-20T21:22:55Z</dcterms:created>
  <dcterms:modified xsi:type="dcterms:W3CDTF">2022-02-02T13:44:21Z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0x0101003F7C56BF46C4784A9EDE2967E04F8506</vt:lpwstr>
  </property>
</Properties>
</file>